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f. Dr. Tariq Rashid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Prof. Dr. Tariq Rashid </a:t>
            </a:r>
          </a:p>
        </p:txBody>
      </p:sp>
      <p:sp>
        <p:nvSpPr>
          <p:cNvPr id="152" name="From hair loss to hair growth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From hair loss to hair growth</a:t>
            </a:r>
          </a:p>
        </p:txBody>
      </p:sp>
      <p:sp>
        <p:nvSpPr>
          <p:cNvPr id="153" name="Oral Minoxidil: A new hope!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Oral Minoxidil: A new hope!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ptimal dose &amp; Administra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Optimal dose &amp; Administration: </a:t>
            </a:r>
          </a:p>
        </p:txBody>
      </p:sp>
      <p:sp>
        <p:nvSpPr>
          <p:cNvPr id="193" name="Low dose oral minoxidil (0.25 mg-5 mg daily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Low dose oral minoxidil (0.25 mg-5 mg daily) </a:t>
            </a:r>
          </a:p>
        </p:txBody>
      </p:sp>
      <p:sp>
        <p:nvSpPr>
          <p:cNvPr id="194" name="Low dose oral Minoxidil (LDOM) 0.25-5 mg has been used off label to treat alopeci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Low dose oral Minoxidil (LDOM) 0.25-5 mg has been used off label to treat alopecia. </a:t>
            </a:r>
          </a:p>
          <a:p>
            <a:pPr/>
            <a:r>
              <a:t>Variable strengths of oral minoxidil has been used in various forms of alopecia with variable results. </a:t>
            </a:r>
          </a:p>
          <a:p>
            <a:pPr/>
            <a:r>
              <a:t>Initial hair growth observed at 2 months.</a:t>
            </a:r>
          </a:p>
          <a:p>
            <a:pPr/>
            <a:r>
              <a:t>Maximal response achieved by 4 months.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Dose titra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Dose titration: </a:t>
            </a:r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aphicFrame>
        <p:nvGraphicFramePr>
          <p:cNvPr id="198" name="Table"/>
          <p:cNvGraphicFramePr/>
          <p:nvPr/>
        </p:nvGraphicFramePr>
        <p:xfrm>
          <a:off x="1556425" y="3069006"/>
          <a:ext cx="21654428" cy="1020401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213909"/>
                <a:gridCol w="7213909"/>
                <a:gridCol w="7213909"/>
              </a:tblGrid>
              <a:tr h="2547829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Dosage schedule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Female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Male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547829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Initial Dose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0.5 mg/day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2.5 mg/day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547829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Increment 
(every 3 months)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0.25 mg/ day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1.25 mg/day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547829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Maximum Dose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2.5 mg/day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5 mg/day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Different studies on LDOM in tricholog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studies on LDOM in trichology: </a:t>
            </a:r>
          </a:p>
        </p:txBody>
      </p:sp>
      <p:sp>
        <p:nvSpPr>
          <p:cNvPr id="201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3" name="IMG_0547.jpeg" descr="IMG_05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745" y="2406650"/>
            <a:ext cx="23936510" cy="10853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ifferent studies on LDOM in tricholog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studies on LDOM in trichology: </a:t>
            </a:r>
          </a:p>
        </p:txBody>
      </p:sp>
      <p:sp>
        <p:nvSpPr>
          <p:cNvPr id="206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IMG_0527.jpeg" descr="IMG_05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393" y="2437480"/>
            <a:ext cx="21511689" cy="11044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efore &amp; 6 months after treatment photographs with 1mg/day OM in FPHL"/>
          <p:cNvSpPr txBox="1"/>
          <p:nvPr>
            <p:ph type="body" idx="21"/>
          </p:nvPr>
        </p:nvSpPr>
        <p:spPr>
          <a:xfrm>
            <a:off x="1391788" y="11957030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26440">
              <a:defRPr sz="4840"/>
            </a:lvl1pPr>
          </a:lstStyle>
          <a:p>
            <a:pPr/>
            <a:r>
              <a:t>Before &amp; 6 months after treatment photographs with 1mg/day OM in FPHL</a:t>
            </a:r>
          </a:p>
        </p:txBody>
      </p:sp>
      <p:pic>
        <p:nvPicPr>
          <p:cNvPr id="211" name="IMG_0553.jpeg" descr="IMG_05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7725" y="480116"/>
            <a:ext cx="20250282" cy="10896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Before and 6 months after treatment photographs with 1.25 mg/day OM in AGA"/>
          <p:cNvSpPr txBox="1"/>
          <p:nvPr>
            <p:ph type="body" idx="21"/>
          </p:nvPr>
        </p:nvSpPr>
        <p:spPr>
          <a:xfrm>
            <a:off x="1206500" y="11882914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85165">
              <a:defRPr sz="4565"/>
            </a:lvl1pPr>
          </a:lstStyle>
          <a:p>
            <a:pPr/>
            <a:r>
              <a:t>Before and 6 months after treatment photographs with 1.25 mg/day OM in AGA</a:t>
            </a:r>
          </a:p>
        </p:txBody>
      </p:sp>
      <p:pic>
        <p:nvPicPr>
          <p:cNvPr id="214" name="IMG_0554.jpeg" descr="IMG_055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625" y="385048"/>
            <a:ext cx="23512057" cy="11524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ositive correlation between dosage, efficacy and side effect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06837">
              <a:defRPr spc="-118" sz="5950"/>
            </a:lvl1pPr>
          </a:lstStyle>
          <a:p>
            <a:pPr/>
            <a:r>
              <a:t>Positive correlation between dosage, efficacy and side effects:</a:t>
            </a:r>
          </a:p>
        </p:txBody>
      </p:sp>
      <p:pic>
        <p:nvPicPr>
          <p:cNvPr id="217" name="IMG_0557.jpeg" descr="IMG_055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3862" y="2262141"/>
            <a:ext cx="15323788" cy="11222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re treatment assessment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 treatment assessment: </a:t>
            </a:r>
          </a:p>
        </p:txBody>
      </p:sp>
      <p:sp>
        <p:nvSpPr>
          <p:cNvPr id="220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Pulse rate &amp; blood press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Pulse rate &amp; blood pressure </a:t>
            </a:r>
          </a:p>
          <a:p>
            <a:pPr marL="698500" indent="-698500">
              <a:buSzPct val="123000"/>
              <a:buChar char="•"/>
            </a:pPr>
            <a:r>
              <a:t>Blood urea nitrogen &amp; serum creatinine </a:t>
            </a:r>
          </a:p>
          <a:p>
            <a:pPr marL="698500" indent="-698500">
              <a:buSzPct val="123000"/>
              <a:buChar char="•"/>
            </a:pPr>
            <a:r>
              <a:t>Serum electrolytes</a:t>
            </a:r>
          </a:p>
          <a:p>
            <a:pPr marL="698500" indent="-698500">
              <a:buSzPct val="123000"/>
              <a:buChar char="•"/>
            </a:pPr>
            <a:r>
              <a:t>Aspartate aminotransferase (AST) &amp; Alanine amonotransferase (ALT)</a:t>
            </a:r>
          </a:p>
          <a:p>
            <a:pPr marL="698500" indent="-698500">
              <a:buSzPct val="123000"/>
              <a:buChar char="•"/>
            </a:pPr>
            <a:r>
              <a:t>Chest X ray (rarely) to look for cardiommegaly</a:t>
            </a:r>
          </a:p>
          <a:p>
            <a:pPr marL="698500" indent="-698500">
              <a:buSzPct val="123000"/>
              <a:buChar char="•"/>
            </a:pPr>
            <a:r>
              <a:t>ECG (unnecessary at dose of &lt;5 mg/day; a low threshold for patients with cardiovascular risk factors)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ngoing monitoring parameter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Ongoing monitoring parameters:</a:t>
            </a:r>
          </a:p>
        </p:txBody>
      </p:sp>
      <p:sp>
        <p:nvSpPr>
          <p:cNvPr id="224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Keep record of pulse rate &amp; blood pressure monitor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Keep record of pulse rate &amp; blood pressure monitoring. </a:t>
            </a:r>
          </a:p>
          <a:p>
            <a:pPr marL="698500" indent="-698500">
              <a:buSzPct val="123000"/>
              <a:buChar char="•"/>
            </a:pPr>
            <a:r>
              <a:t>Sign/symptoms of angina, pericardial effusion/ tamponade. </a:t>
            </a:r>
          </a:p>
          <a:p>
            <a:pPr marL="698500" indent="-698500">
              <a:buSzPct val="123000"/>
              <a:buChar char="•"/>
            </a:pPr>
            <a:r>
              <a:t>Fluid &amp; electrolyte balance and body weight</a:t>
            </a:r>
          </a:p>
          <a:p>
            <a:pPr marL="698500" indent="-698500">
              <a:buSzPct val="123000"/>
              <a:buChar char="•"/>
            </a:pPr>
            <a:r>
              <a:t>Examining routine laboratory values during treatment is generally not recommended. </a:t>
            </a:r>
          </a:p>
          <a:p>
            <a:pPr marL="698500" indent="-698500">
              <a:buSzPct val="123000"/>
              <a:buChar char="•"/>
            </a:pPr>
            <a:r>
              <a:t>Any test that is abnormal at time of initiation should be repeated. </a:t>
            </a:r>
          </a:p>
          <a:p>
            <a:pPr marL="698500" indent="-698500">
              <a:buSzPct val="123000"/>
              <a:buChar char="•"/>
            </a:pPr>
            <a:r>
              <a:t>Considered safe in females with child bearing potential.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ontraindication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Contraindications:</a:t>
            </a:r>
          </a:p>
        </p:txBody>
      </p:sp>
      <p:sp>
        <p:nvSpPr>
          <p:cNvPr id="228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Absolute contraindic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08990">
              <a:spcBef>
                <a:spcPts val="1700"/>
              </a:spcBef>
              <a:defRPr b="1" spc="-53" sz="5390"/>
            </a:pPr>
            <a:r>
              <a:t>Absolute contraindications: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Phaeochromocytoma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Hypersensitivity to any of ingredients </a:t>
            </a:r>
          </a:p>
          <a:p>
            <a:pPr defTabSz="808990">
              <a:spcBef>
                <a:spcPts val="1700"/>
              </a:spcBef>
              <a:defRPr b="1" spc="-53" sz="5390"/>
            </a:pPr>
            <a:r>
              <a:t>Relative contraindications: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Hypotension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Cardiac comorbidities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Pregnancy and lactation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Advanced hepatic or renal impairment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ral Minoxidil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Oral Minoxidil:</a:t>
            </a:r>
          </a:p>
        </p:txBody>
      </p:sp>
      <p:sp>
        <p:nvSpPr>
          <p:cNvPr id="156" name="Introduction: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Introduction: </a:t>
            </a:r>
          </a:p>
        </p:txBody>
      </p:sp>
      <p:sp>
        <p:nvSpPr>
          <p:cNvPr id="157" name="A potent arteriolar vasodilator…"/>
          <p:cNvSpPr txBox="1"/>
          <p:nvPr>
            <p:ph type="body" sz="half" idx="1"/>
          </p:nvPr>
        </p:nvSpPr>
        <p:spPr>
          <a:xfrm>
            <a:off x="1132384" y="4248504"/>
            <a:ext cx="10019876" cy="8256012"/>
          </a:xfrm>
          <a:prstGeom prst="rect">
            <a:avLst/>
          </a:prstGeom>
        </p:spPr>
        <p:txBody>
          <a:bodyPr/>
          <a:lstStyle/>
          <a:p>
            <a:pPr/>
            <a:r>
              <a:t>A potent arteriolar vasodilator </a:t>
            </a:r>
          </a:p>
          <a:p>
            <a:pPr/>
            <a:r>
              <a:t>Used to treat severe, refractory hypertension </a:t>
            </a:r>
          </a:p>
          <a:p>
            <a:pPr/>
            <a:r>
              <a:t>Recently used for treating different hair disorders </a:t>
            </a:r>
            <a:r>
              <a:rPr>
                <a:solidFill>
                  <a:srgbClr val="B51A00"/>
                </a:solidFill>
              </a:rPr>
              <a:t>(off-label use).</a:t>
            </a:r>
          </a:p>
        </p:txBody>
      </p:sp>
      <p:pic>
        <p:nvPicPr>
          <p:cNvPr id="158" name="IMG_0514.jpeg" descr="IMG_05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8398" y="1237187"/>
            <a:ext cx="12557175" cy="12557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dverse effect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Adverse effects: </a:t>
            </a:r>
          </a:p>
        </p:txBody>
      </p:sp>
      <p:sp>
        <p:nvSpPr>
          <p:cNvPr id="232" name="Dose dependant relatio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Dose dependant relation</a:t>
            </a:r>
          </a:p>
        </p:txBody>
      </p:sp>
      <p:sp>
        <p:nvSpPr>
          <p:cNvPr id="233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IMG_0507.jpeg" descr="IMG_05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197" y="3610143"/>
            <a:ext cx="22694797" cy="9532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dverse effects (Conti…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Adverse effects (Conti…)</a:t>
            </a:r>
          </a:p>
        </p:txBody>
      </p:sp>
      <p:sp>
        <p:nvSpPr>
          <p:cNvPr id="237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8" name="IMG_0534.jpeg" descr="IMG_05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748" y="2865490"/>
            <a:ext cx="24725496" cy="9757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meline of adverse event occuranc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Timeline of adverse event occurance:</a:t>
            </a:r>
          </a:p>
        </p:txBody>
      </p:sp>
      <p:sp>
        <p:nvSpPr>
          <p:cNvPr id="241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3" name="IMG_5155.png" descr="IMG_51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191" y="2335757"/>
            <a:ext cx="22315618" cy="10855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dverse events (Conti…)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Adverse events (Conti…): </a:t>
            </a:r>
          </a:p>
        </p:txBody>
      </p:sp>
      <p:sp>
        <p:nvSpPr>
          <p:cNvPr id="246" name="Hypertrichosis: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Hypertrichosis: </a:t>
            </a:r>
          </a:p>
        </p:txBody>
      </p:sp>
      <p:sp>
        <p:nvSpPr>
          <p:cNvPr id="247" name="Most common adverse effect.…"/>
          <p:cNvSpPr txBox="1"/>
          <p:nvPr>
            <p:ph type="body" sz="half" idx="1"/>
          </p:nvPr>
        </p:nvSpPr>
        <p:spPr>
          <a:xfrm>
            <a:off x="1206500" y="4248504"/>
            <a:ext cx="11113080" cy="8256012"/>
          </a:xfrm>
          <a:prstGeom prst="rect">
            <a:avLst/>
          </a:prstGeom>
        </p:spPr>
        <p:txBody>
          <a:bodyPr/>
          <a:lstStyle/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Most common adverse effect.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A dose dependent relation has been observed. 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Reversible on discontinuation.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May occur due to error in dosage (cutting the tablet by patient or by compounding pharmacy).</a:t>
            </a:r>
          </a:p>
          <a:p>
            <a:pPr marL="677545" indent="-677545" defTabSz="800735">
              <a:spcBef>
                <a:spcPts val="1700"/>
              </a:spcBef>
              <a:buSzPct val="123000"/>
              <a:buChar char="•"/>
              <a:defRPr spc="-53" sz="5335"/>
            </a:pPr>
            <a:r>
              <a:t>At present, 2.5 mg tablet is available in Pakistan.</a:t>
            </a:r>
          </a:p>
        </p:txBody>
      </p:sp>
      <p:graphicFrame>
        <p:nvGraphicFramePr>
          <p:cNvPr id="248" name="Table"/>
          <p:cNvGraphicFramePr/>
          <p:nvPr/>
        </p:nvGraphicFramePr>
        <p:xfrm>
          <a:off x="14341349" y="3722872"/>
          <a:ext cx="7825536" cy="87270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906417"/>
                <a:gridCol w="3906417"/>
              </a:tblGrid>
              <a:tr h="217858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Dose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Risk of hypertrichosis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17858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0.25 mg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4%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17858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1.25 mg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37.5%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17858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5 mg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93%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Hypertrichosi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Hypertrichosis: </a:t>
            </a:r>
          </a:p>
        </p:txBody>
      </p:sp>
      <p:sp>
        <p:nvSpPr>
          <p:cNvPr id="251" name="Characterisation: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Characterisation: </a:t>
            </a:r>
          </a:p>
        </p:txBody>
      </p:sp>
      <p:sp>
        <p:nvSpPr>
          <p:cNvPr id="252" name="Hypertrichosis is patterned:…"/>
          <p:cNvSpPr txBox="1"/>
          <p:nvPr>
            <p:ph type="body" sz="half" idx="1"/>
          </p:nvPr>
        </p:nvSpPr>
        <p:spPr>
          <a:xfrm>
            <a:off x="1206500" y="4248504"/>
            <a:ext cx="11224253" cy="8256012"/>
          </a:xfrm>
          <a:prstGeom prst="rect">
            <a:avLst/>
          </a:prstGeom>
        </p:spPr>
        <p:txBody>
          <a:bodyPr/>
          <a:lstStyle/>
          <a:p>
            <a:pPr/>
            <a:r>
              <a:t>Hypertrichosis is patterned: </a:t>
            </a:r>
          </a:p>
          <a:p>
            <a:pPr marL="698500" indent="-698500">
              <a:buSzPct val="123000"/>
              <a:buChar char="•"/>
            </a:pPr>
            <a:r>
              <a:t>Sideburns (81%)</a:t>
            </a:r>
          </a:p>
          <a:p>
            <a:pPr marL="698500" indent="-698500">
              <a:buSzPct val="123000"/>
              <a:buChar char="•"/>
            </a:pPr>
            <a:r>
              <a:t>Temple (73%)</a:t>
            </a:r>
          </a:p>
          <a:p>
            <a:pPr marL="698500" indent="-698500">
              <a:buSzPct val="123000"/>
              <a:buChar char="•"/>
            </a:pPr>
            <a:r>
              <a:t>Forearm  (63%)</a:t>
            </a:r>
          </a:p>
          <a:p>
            <a:pPr marL="698500" indent="-698500">
              <a:buSzPct val="123000"/>
              <a:buChar char="•"/>
            </a:pPr>
            <a:r>
              <a:t>Upper lip (51%)</a:t>
            </a:r>
          </a:p>
          <a:p>
            <a:pPr marL="698500" indent="-698500">
              <a:buSzPct val="123000"/>
              <a:buChar char="•"/>
            </a:pPr>
            <a:r>
              <a:t>Chin (34%)</a:t>
            </a:r>
          </a:p>
        </p:txBody>
      </p:sp>
      <p:pic>
        <p:nvPicPr>
          <p:cNvPr id="253" name="IMG_0508.jpeg" descr="IMG_05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1012" y="744327"/>
            <a:ext cx="14300966" cy="11967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Management of hypertrichosi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 of hypertrichosis: </a:t>
            </a:r>
          </a:p>
        </p:txBody>
      </p:sp>
      <p:sp>
        <p:nvSpPr>
          <p:cNvPr id="256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tart therapy with low dose (0.5 mg/day in females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Start therapy with low dose (0.5 mg/day in females). </a:t>
            </a:r>
          </a:p>
          <a:p>
            <a:pPr marL="698500" indent="-698500">
              <a:buSzPct val="123000"/>
              <a:buChar char="•"/>
            </a:pPr>
            <a:r>
              <a:t>Increase the dose after 3 months.</a:t>
            </a:r>
          </a:p>
          <a:p>
            <a:pPr marL="698500" indent="-698500">
              <a:buSzPct val="123000"/>
              <a:buChar char="•"/>
            </a:pPr>
            <a:r>
              <a:t>Reduce the dose if hypertrichosis is bothersome for patient. </a:t>
            </a:r>
          </a:p>
          <a:p>
            <a:pPr marL="698500" indent="-698500">
              <a:buSzPct val="123000"/>
              <a:buChar char="•"/>
            </a:pPr>
            <a:r>
              <a:t>Every other day administration is associated with lower risk. </a:t>
            </a:r>
          </a:p>
          <a:p>
            <a:pPr marL="698500" indent="-698500">
              <a:buSzPct val="123000"/>
              <a:buChar char="•"/>
            </a:pPr>
            <a:r>
              <a:t>Can be managed with hair removal (laser, shaving, waxing, plucking, bleaching)</a:t>
            </a:r>
          </a:p>
          <a:p>
            <a:pPr marL="698500" indent="-698500">
              <a:buSzPct val="123000"/>
              <a:buChar char="•"/>
            </a:pPr>
            <a:r>
              <a:t>May combine LDOM with anti-androgens (spironolactone in females).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Management of lightheadednes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 of lightheadedness: </a:t>
            </a:r>
          </a:p>
        </p:txBody>
      </p:sp>
      <p:sp>
        <p:nvSpPr>
          <p:cNvPr id="260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" name="Take LDOM at bedtim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Take LDOM at bedtime.</a:t>
            </a:r>
          </a:p>
          <a:p>
            <a:pPr marL="698500" indent="-698500">
              <a:buSzPct val="123000"/>
              <a:buChar char="•"/>
            </a:pPr>
            <a:r>
              <a:t>Getting up slowly from lying/sitting position.</a:t>
            </a:r>
          </a:p>
          <a:p>
            <a:pPr marL="698500" indent="-698500">
              <a:buSzPct val="123000"/>
              <a:buChar char="•"/>
            </a:pPr>
            <a:r>
              <a:t>Increase daily fluid intake. </a:t>
            </a:r>
          </a:p>
          <a:p>
            <a:pPr marL="698500" indent="-698500">
              <a:buSzPct val="123000"/>
              <a:buChar char="•"/>
            </a:pPr>
            <a:r>
              <a:t>Adjust dose of anti-hypertensive drug, if taking (by general  practitioner).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Management of other adverse event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 of other adverse events: </a:t>
            </a:r>
          </a:p>
        </p:txBody>
      </p:sp>
      <p:sp>
        <p:nvSpPr>
          <p:cNvPr id="264" name="Tachycardia:…"/>
          <p:cNvSpPr txBox="1"/>
          <p:nvPr>
            <p:ph type="body" idx="1"/>
          </p:nvPr>
        </p:nvSpPr>
        <p:spPr>
          <a:xfrm>
            <a:off x="1206500" y="2543847"/>
            <a:ext cx="21971000" cy="9960669"/>
          </a:xfrm>
          <a:prstGeom prst="rect">
            <a:avLst/>
          </a:prstGeom>
        </p:spPr>
        <p:txBody>
          <a:bodyPr/>
          <a:lstStyle/>
          <a:p>
            <a:pPr defTabSz="594360">
              <a:spcBef>
                <a:spcPts val="1200"/>
              </a:spcBef>
              <a:defRPr b="1" spc="-39" sz="3960"/>
            </a:pPr>
            <a:r>
              <a:t>Tachycardia: 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Avoid caffeine 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Beta blockers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If persistent refer to cardiologist.</a:t>
            </a:r>
          </a:p>
          <a:p>
            <a:pPr defTabSz="594360">
              <a:spcBef>
                <a:spcPts val="1200"/>
              </a:spcBef>
              <a:defRPr b="1" spc="-39" sz="3960"/>
            </a:pPr>
            <a:r>
              <a:t>Fluid retention/Per-orbital oedema: 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Limit salt intake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Diuretics e.g; Furosemide (in male &amp; female)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Spironolactone (in females)</a:t>
            </a:r>
          </a:p>
          <a:p>
            <a:pPr defTabSz="594360">
              <a:spcBef>
                <a:spcPts val="1200"/>
              </a:spcBef>
              <a:defRPr b="1" spc="-39" sz="3960"/>
            </a:pPr>
            <a:r>
              <a:t>Headache: </a:t>
            </a:r>
          </a:p>
          <a:p>
            <a:pPr defTabSz="594360">
              <a:spcBef>
                <a:spcPts val="1200"/>
              </a:spcBef>
              <a:defRPr spc="-39" sz="3960"/>
            </a:pPr>
            <a:r>
              <a:t>Simple analgesics (Paracetamol, NSAID)</a:t>
            </a:r>
          </a:p>
          <a:p>
            <a:pPr defTabSz="594360">
              <a:spcBef>
                <a:spcPts val="1200"/>
              </a:spcBef>
              <a:defRPr b="1" spc="-39" sz="3960"/>
            </a:pPr>
            <a:r>
              <a:t>Insomnia: 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Sleep strategies/relaxation</a:t>
            </a:r>
          </a:p>
          <a:p>
            <a:pPr marL="502920" indent="-502920" defTabSz="594360">
              <a:spcBef>
                <a:spcPts val="1200"/>
              </a:spcBef>
              <a:buSzPct val="123000"/>
              <a:buChar char="•"/>
              <a:defRPr spc="-39" sz="3960"/>
            </a:pPr>
            <a:r>
              <a:t>Pharmacotherapy (by general practitioner)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dvise to patients on Oral Minoxidil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Advise to patients on Oral Minoxidil:</a:t>
            </a:r>
          </a:p>
        </p:txBody>
      </p:sp>
      <p:sp>
        <p:nvSpPr>
          <p:cNvPr id="267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Reduce salt intake to &lt;2 gm/da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3575" indent="-663575" defTabSz="784225">
              <a:spcBef>
                <a:spcPts val="1700"/>
              </a:spcBef>
              <a:buSzPct val="123000"/>
              <a:buChar char="•"/>
              <a:defRPr spc="-52" sz="5225"/>
            </a:pPr>
            <a:r>
              <a:t>Reduce salt intake to &lt;2 gm/day.</a:t>
            </a:r>
          </a:p>
          <a:p>
            <a:pPr marL="663575" indent="-663575" defTabSz="784225">
              <a:spcBef>
                <a:spcPts val="1700"/>
              </a:spcBef>
              <a:buSzPct val="123000"/>
              <a:buChar char="•"/>
              <a:defRPr spc="-52" sz="5225"/>
            </a:pPr>
            <a:r>
              <a:t>Take LDOM at bedtime. </a:t>
            </a:r>
          </a:p>
          <a:p>
            <a:pPr marL="663575" indent="-663575" defTabSz="784225">
              <a:spcBef>
                <a:spcPts val="1700"/>
              </a:spcBef>
              <a:buSzPct val="123000"/>
              <a:buChar char="•"/>
              <a:defRPr spc="-52" sz="5225"/>
            </a:pPr>
            <a:r>
              <a:t>Keep record of pulse rate and blood pressure. </a:t>
            </a:r>
          </a:p>
          <a:p>
            <a:pPr marL="663575" indent="-663575" defTabSz="784225">
              <a:spcBef>
                <a:spcPts val="1700"/>
              </a:spcBef>
              <a:buSzPct val="123000"/>
              <a:buChar char="•"/>
              <a:defRPr spc="-52" sz="5225"/>
            </a:pPr>
            <a:r>
              <a:t>Reduce intake of caffeine containing products. </a:t>
            </a:r>
          </a:p>
          <a:p>
            <a:pPr marL="663575" indent="-663575" defTabSz="784225">
              <a:spcBef>
                <a:spcPts val="1700"/>
              </a:spcBef>
              <a:buSzPct val="123000"/>
              <a:buChar char="•"/>
              <a:defRPr spc="-52" sz="5225"/>
            </a:pPr>
            <a:r>
              <a:t>Counsel regarding risk of tachycardia and postural hypotension.</a:t>
            </a:r>
          </a:p>
          <a:p>
            <a:pPr marL="663575" indent="-663575" defTabSz="784225">
              <a:spcBef>
                <a:spcPts val="1700"/>
              </a:spcBef>
              <a:buSzPct val="123000"/>
              <a:buChar char="•"/>
              <a:defRPr spc="-52" sz="5225"/>
            </a:pPr>
            <a:r>
              <a:t>Report back immediately if experience shortness of breath or chest pain. </a:t>
            </a:r>
          </a:p>
          <a:p>
            <a:pPr defTabSz="784225">
              <a:spcBef>
                <a:spcPts val="1700"/>
              </a:spcBef>
              <a:defRPr spc="-52" sz="5225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Use in Pregnancy &amp; Lacta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in Pregnancy &amp; Lactation: </a:t>
            </a:r>
          </a:p>
        </p:txBody>
      </p:sp>
      <p:sp>
        <p:nvSpPr>
          <p:cNvPr id="271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Pregnanc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Pregnancy:</a:t>
            </a:r>
          </a:p>
          <a:p>
            <a:pPr/>
            <a:r>
              <a:t>Pregnancy </a:t>
            </a:r>
            <a:r>
              <a:rPr b="1">
                <a:solidFill>
                  <a:srgbClr val="B51A00"/>
                </a:solidFill>
              </a:rPr>
              <a:t>category C</a:t>
            </a:r>
            <a:r>
              <a:t> drug</a:t>
            </a:r>
          </a:p>
          <a:p>
            <a:pPr/>
            <a:r>
              <a:t>Risk of neonatal hypertrichosis </a:t>
            </a:r>
          </a:p>
          <a:p>
            <a:pPr/>
          </a:p>
          <a:p>
            <a:pPr>
              <a:defRPr b="1"/>
            </a:pPr>
            <a:r>
              <a:t>Lactation: </a:t>
            </a:r>
          </a:p>
          <a:p>
            <a:pPr/>
            <a:r>
              <a:t>Excretion in breast milk has been reported </a:t>
            </a:r>
          </a:p>
          <a:p>
            <a:pPr/>
            <a:r>
              <a:t>Breast feeding isn’t recommended.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meline of Minoxidil approval in USA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Timeline of Minoxidil approval in USA: </a:t>
            </a:r>
          </a:p>
        </p:txBody>
      </p:sp>
      <p:sp>
        <p:nvSpPr>
          <p:cNvPr id="161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IMG_0515.jpeg" descr="IMG_05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182" y="3368742"/>
            <a:ext cx="23367636" cy="8530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Use in Geriatrics &amp; paediatric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in Geriatrics &amp; paediatric:   </a:t>
            </a:r>
          </a:p>
        </p:txBody>
      </p:sp>
      <p:sp>
        <p:nvSpPr>
          <p:cNvPr id="275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Geriatric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34694">
              <a:spcBef>
                <a:spcPts val="1600"/>
              </a:spcBef>
              <a:defRPr b="1" spc="-48" sz="4895"/>
            </a:pPr>
            <a:r>
              <a:t>Geriatrics: </a:t>
            </a: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Use with caution in elderly </a:t>
            </a: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Initiate at lowest dose </a:t>
            </a: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Monitor closely</a:t>
            </a:r>
          </a:p>
          <a:p>
            <a:pPr defTabSz="734694">
              <a:spcBef>
                <a:spcPts val="1600"/>
              </a:spcBef>
              <a:defRPr b="1" spc="-48" sz="4895"/>
            </a:pPr>
            <a:r>
              <a:t>Paediatrics: </a:t>
            </a: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To date, no guidelines available regarding ideal dose or age limit in children.  </a:t>
            </a: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LDOM has been used in children for loose anagen syndrome at dose of 0.5 mg/day with good response and no adverse effects. </a:t>
            </a:r>
          </a:p>
          <a:p>
            <a:pPr marL="621665" indent="-621665" defTabSz="734694">
              <a:spcBef>
                <a:spcPts val="1600"/>
              </a:spcBef>
              <a:buSzPct val="123000"/>
              <a:buChar char="•"/>
              <a:defRPr spc="-48" sz="4895"/>
            </a:pPr>
            <a:r>
              <a:t>Extremely low doses (0.2-0.5 mg/day) can be used in particular situations.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pecial warning/Precau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warning/Precaution: </a:t>
            </a:r>
          </a:p>
        </p:txBody>
      </p:sp>
      <p:sp>
        <p:nvSpPr>
          <p:cNvPr id="279" name="Alert: US Boxed warning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pPr/>
            <a:r>
              <a:t>Alert: US Boxed warning</a:t>
            </a:r>
          </a:p>
        </p:txBody>
      </p:sp>
      <p:sp>
        <p:nvSpPr>
          <p:cNvPr id="280" name="Sinus tachycardia may increase oxygen demand and exacerbate angin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rPr>
                <a:solidFill>
                  <a:srgbClr val="B51A00"/>
                </a:solidFill>
              </a:rPr>
              <a:t>Sinus tachycardia</a:t>
            </a:r>
            <a:r>
              <a:t> may increase oxygen demand and exacerbate angina. </a:t>
            </a:r>
          </a:p>
          <a:p>
            <a:pPr marL="698500" indent="-698500">
              <a:buSzPct val="123000"/>
              <a:buChar char="•"/>
            </a:pPr>
            <a:r>
              <a:t>May cause </a:t>
            </a:r>
            <a:r>
              <a:rPr>
                <a:solidFill>
                  <a:srgbClr val="B51A00"/>
                </a:solidFill>
              </a:rPr>
              <a:t>pericarditis or pericardial effusion</a:t>
            </a:r>
            <a:r>
              <a:t> leading to cardiac tamponade (an idiosyncratic reaction).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Drug interaction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Drug interactions: </a:t>
            </a:r>
          </a:p>
        </p:txBody>
      </p:sp>
      <p:sp>
        <p:nvSpPr>
          <p:cNvPr id="283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alicylates/Aspirin: Inhibits sulfotransferase activity leading to decreased activity of LDOM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Salicylates/Aspirin: Inhibits sulfotransferase activity leading to decreased activity of LDOM. </a:t>
            </a:r>
          </a:p>
          <a:p>
            <a:pPr marL="698500" indent="-698500">
              <a:buSzPct val="123000"/>
              <a:buChar char="•"/>
            </a:pPr>
            <a:r>
              <a:t>Cyclosporine: Severe hypertrichosis (Risk C: Monitor therapy)</a:t>
            </a:r>
          </a:p>
          <a:p>
            <a:pPr marL="698500" indent="-698500">
              <a:buSzPct val="123000"/>
              <a:buChar char="•"/>
            </a:pPr>
            <a:r>
              <a:t>Guanethidine: An anti-hypertensive drug; precipitates orthostatic hypotension.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Why Oral Minoxidil is preferre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Oral Minoxidil is preferred? </a:t>
            </a:r>
          </a:p>
        </p:txBody>
      </p:sp>
      <p:sp>
        <p:nvSpPr>
          <p:cNvPr id="287" name="Comparison to Topical Minoxidil: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Comparison to Topical Minoxidil: </a:t>
            </a:r>
          </a:p>
        </p:txBody>
      </p:sp>
      <p:sp>
        <p:nvSpPr>
          <p:cNvPr id="288" name="Oral administration is more convenient than topica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56590" indent="-656590" defTabSz="775969">
              <a:spcBef>
                <a:spcPts val="1600"/>
              </a:spcBef>
              <a:buSzPct val="123000"/>
              <a:buChar char="•"/>
              <a:defRPr spc="-51" sz="5170"/>
            </a:pPr>
            <a:r>
              <a:t>Oral administration is more convenient than topical. </a:t>
            </a:r>
          </a:p>
          <a:p>
            <a:pPr marL="656590" indent="-656590" defTabSz="775969">
              <a:spcBef>
                <a:spcPts val="1600"/>
              </a:spcBef>
              <a:buSzPct val="123000"/>
              <a:buChar char="•"/>
              <a:defRPr spc="-51" sz="5170"/>
            </a:pPr>
            <a:r>
              <a:t>Topical application is operator dependent (some areas of scalp may be missed)</a:t>
            </a:r>
          </a:p>
          <a:p>
            <a:pPr marL="656590" indent="-656590" defTabSz="775969">
              <a:spcBef>
                <a:spcPts val="1600"/>
              </a:spcBef>
              <a:buSzPct val="123000"/>
              <a:buChar char="•"/>
              <a:defRPr spc="-51" sz="5170"/>
            </a:pPr>
            <a:r>
              <a:t>LDOM circumvents local side effects of topical therapy (irritation and allergic contact dermatitis). </a:t>
            </a:r>
          </a:p>
          <a:p>
            <a:pPr marL="656590" indent="-656590" defTabSz="775969">
              <a:spcBef>
                <a:spcPts val="1600"/>
              </a:spcBef>
              <a:buSzPct val="123000"/>
              <a:buChar char="•"/>
              <a:defRPr spc="-51" sz="5170"/>
            </a:pPr>
            <a:r>
              <a:t>Altered hair texture with topical application. </a:t>
            </a:r>
          </a:p>
          <a:p>
            <a:pPr marL="656590" indent="-656590" defTabSz="775969">
              <a:spcBef>
                <a:spcPts val="1600"/>
              </a:spcBef>
              <a:buSzPct val="123000"/>
              <a:buChar char="•"/>
              <a:defRPr spc="-51" sz="5170"/>
            </a:pPr>
            <a:r>
              <a:t>Greater improvement than topical, due to greater bioavailability with oral administration. </a:t>
            </a:r>
          </a:p>
          <a:p>
            <a:pPr marL="656590" indent="-656590" defTabSz="775969">
              <a:spcBef>
                <a:spcPts val="1600"/>
              </a:spcBef>
              <a:buSzPct val="123000"/>
              <a:buChar char="•"/>
              <a:defRPr spc="-51" sz="5170"/>
            </a:pPr>
            <a:r>
              <a:t>LDOM is effective in patient who failed to respond to topical minoxidil.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5 C’s of Oral Minoxidil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C’s of Oral Minoxidil: </a:t>
            </a:r>
          </a:p>
        </p:txBody>
      </p:sp>
      <p:sp>
        <p:nvSpPr>
          <p:cNvPr id="291" name="5 Practical advantages of oral minoxidil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5 Practical advantages of oral minoxidil </a:t>
            </a:r>
          </a:p>
        </p:txBody>
      </p:sp>
      <p:sp>
        <p:nvSpPr>
          <p:cNvPr id="292" name="Conveni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Convenience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Cosmesis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Cost effectiveness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Co-therapy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Compliance </a:t>
            </a:r>
          </a:p>
          <a:p>
            <a:pPr defTabSz="808990">
              <a:spcBef>
                <a:spcPts val="1700"/>
              </a:spcBef>
              <a:defRPr spc="-53" sz="5390"/>
            </a:pPr>
            <a:r>
              <a:t>Additional 2 C’s observed in different studies are: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Complicated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Crown effect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Why Oral Minoxidil is preferre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Oral Minoxidil is preferred? </a:t>
            </a:r>
          </a:p>
        </p:txBody>
      </p:sp>
      <p:sp>
        <p:nvSpPr>
          <p:cNvPr id="295" name="Comparison to oral finestride: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Comparison to oral finestride: </a:t>
            </a:r>
          </a:p>
        </p:txBody>
      </p:sp>
      <p:sp>
        <p:nvSpPr>
          <p:cNvPr id="296" name="Oral finasteride use is limited by its side effec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Oral finasteride use is limited by its side effects: </a:t>
            </a:r>
          </a:p>
          <a:p>
            <a:pPr marL="698500" indent="-698500">
              <a:buSzPct val="123000"/>
              <a:buChar char="•"/>
            </a:pPr>
            <a:r>
              <a:t>Sexual adverse effects in males</a:t>
            </a:r>
          </a:p>
          <a:p>
            <a:pPr marL="698500" indent="-698500">
              <a:buSzPct val="123000"/>
              <a:buChar char="•"/>
            </a:pPr>
            <a:r>
              <a:t>Teratogenicity in females </a:t>
            </a:r>
          </a:p>
          <a:p>
            <a:pPr marL="698500" indent="-698500">
              <a:buSzPct val="123000"/>
              <a:buChar char="•"/>
            </a:pPr>
            <a:r>
              <a:t>Post finasteride depression syndrome </a:t>
            </a:r>
          </a:p>
          <a:p>
            <a:pPr marL="698500" indent="-698500">
              <a:buSzPct val="123000"/>
              <a:buChar char="•"/>
            </a:pPr>
            <a:r>
              <a:t>Controversial effects on prostate gland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ombination therapy with Minoxidil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Combination therapy with Minoxidil: </a:t>
            </a:r>
          </a:p>
        </p:txBody>
      </p:sp>
      <p:sp>
        <p:nvSpPr>
          <p:cNvPr id="299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LDOM can be combined with other topical and systemic therapies for alopeci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indent="-698500">
              <a:buSzPct val="123000"/>
              <a:buChar char="•"/>
            </a:pPr>
            <a:r>
              <a:t>LDOM can be combined with other topical and systemic therapies for alopecia.</a:t>
            </a:r>
          </a:p>
          <a:p>
            <a:pPr marL="698500" indent="-698500">
              <a:buSzPct val="123000"/>
              <a:buChar char="•"/>
            </a:pPr>
            <a:r>
              <a:t>Currently, data is available on combination of LDOM with </a:t>
            </a:r>
            <a:r>
              <a:rPr>
                <a:solidFill>
                  <a:srgbClr val="B51A00"/>
                </a:solidFill>
              </a:rPr>
              <a:t>spironolactone</a:t>
            </a:r>
            <a:r>
              <a:t> (for female pattern hair loss) and </a:t>
            </a:r>
            <a:r>
              <a:rPr>
                <a:solidFill>
                  <a:srgbClr val="B51A00"/>
                </a:solidFill>
              </a:rPr>
              <a:t>tofacitinib</a:t>
            </a:r>
            <a:r>
              <a:t> (for alopecia areata).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Indications of ORAL Minoxidil in Tricolog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Indications of ORAL Minoxidil in Tricology:</a:t>
            </a:r>
          </a:p>
        </p:txBody>
      </p:sp>
      <p:sp>
        <p:nvSpPr>
          <p:cNvPr id="166" name="FDA Approved: NON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pPr/>
            <a:r>
              <a:t>FDA Approved: NONE</a:t>
            </a:r>
          </a:p>
        </p:txBody>
      </p:sp>
      <p:sp>
        <p:nvSpPr>
          <p:cNvPr id="167" name="Off label indications:…"/>
          <p:cNvSpPr txBox="1"/>
          <p:nvPr>
            <p:ph type="body" idx="1"/>
          </p:nvPr>
        </p:nvSpPr>
        <p:spPr>
          <a:xfrm>
            <a:off x="1206500" y="3433234"/>
            <a:ext cx="21971000" cy="9071282"/>
          </a:xfrm>
          <a:prstGeom prst="rect">
            <a:avLst/>
          </a:prstGeom>
        </p:spPr>
        <p:txBody>
          <a:bodyPr/>
          <a:lstStyle/>
          <a:p>
            <a:pPr marL="0" indent="0" defTabSz="1243552">
              <a:spcBef>
                <a:spcPts val="2200"/>
              </a:spcBef>
              <a:buSzTx/>
              <a:buNone/>
              <a:defRPr b="1" sz="5865"/>
            </a:pPr>
            <a:r>
              <a:t>Off label indications: </a:t>
            </a:r>
          </a:p>
          <a:p>
            <a:pPr marL="0" indent="0" defTabSz="1243552">
              <a:spcBef>
                <a:spcPts val="2200"/>
              </a:spcBef>
              <a:buSzTx/>
              <a:buNone/>
              <a:defRPr b="1" sz="4080"/>
            </a:pPr>
            <a:r>
              <a:t>Non scarring alopecia: 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Androgenetic alopecia 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Alopecia areata 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Telogen effluvium 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Traction alopecia 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Chemotherapy induced alopecia 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Loose anagen syndrome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Monilithrix </a:t>
            </a:r>
          </a:p>
          <a:p>
            <a:pPr marL="0" indent="0" defTabSz="1243552">
              <a:spcBef>
                <a:spcPts val="2200"/>
              </a:spcBef>
              <a:buSzTx/>
              <a:buNone/>
              <a:defRPr b="1" sz="4080"/>
            </a:pPr>
            <a:r>
              <a:t>Scarring alopecia: 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Lichen planopilaris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Central centrifugal scarring alopecia</a:t>
            </a:r>
          </a:p>
          <a:p>
            <a:pPr marL="310895" indent="-310895" defTabSz="1243552">
              <a:spcBef>
                <a:spcPts val="2200"/>
              </a:spcBef>
              <a:defRPr sz="2448"/>
            </a:pPr>
            <a:r>
              <a:t>Frontal fibrosis alopecia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echanism of ac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Mechanism of action: </a:t>
            </a:r>
          </a:p>
        </p:txBody>
      </p:sp>
      <p:sp>
        <p:nvSpPr>
          <p:cNvPr id="170" name="Minoxidil is a pro-drug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Minoxidil is a pro-drug. </a:t>
            </a:r>
          </a:p>
        </p:txBody>
      </p:sp>
      <p:sp>
        <p:nvSpPr>
          <p:cNvPr id="171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" name="IMG_0529.jpeg" descr="IMG_05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036" y="3259621"/>
            <a:ext cx="21511533" cy="9489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echanism of ac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Mechanism of action: </a:t>
            </a:r>
          </a:p>
        </p:txBody>
      </p:sp>
      <p:sp>
        <p:nvSpPr>
          <p:cNvPr id="175" name="Agenda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IMG_0516.jpeg" descr="IMG_05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911" y="2304394"/>
            <a:ext cx="19723290" cy="11360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echanism of actio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Mechanism of action:</a:t>
            </a:r>
          </a:p>
        </p:txBody>
      </p:sp>
      <p:pic>
        <p:nvPicPr>
          <p:cNvPr id="180" name="IMG_0517.png" descr="IMG_05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856" y="2467704"/>
            <a:ext cx="19589747" cy="10760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linical Pharmacolog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Pharmacology: </a:t>
            </a:r>
          </a:p>
        </p:txBody>
      </p:sp>
      <p:sp>
        <p:nvSpPr>
          <p:cNvPr id="183" name="Pharmacokinetics: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Pharmacokinetics: </a:t>
            </a:r>
          </a:p>
        </p:txBody>
      </p:sp>
      <p:sp>
        <p:nvSpPr>
          <p:cNvPr id="184" name="Bioavailability: 90%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Bioavailability: 90%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Protein binding: None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Peak effect: 2-3 hours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Duration: Up to 2-5 days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Metabolism: ~90%, primarily via glucuronidation in liver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Half life elimination: 3.5-4.2 hours </a:t>
            </a:r>
          </a:p>
          <a:p>
            <a:pPr marL="684530" indent="-684530" defTabSz="808990">
              <a:spcBef>
                <a:spcPts val="1700"/>
              </a:spcBef>
              <a:buSzPct val="123000"/>
              <a:buChar char="•"/>
              <a:defRPr spc="-53" sz="5390"/>
            </a:pPr>
            <a:r>
              <a:t>Excretion: Urine (12% as unchanged)</a:t>
            </a:r>
          </a:p>
          <a:p>
            <a:pPr defTabSz="808990">
              <a:spcBef>
                <a:spcPts val="1700"/>
              </a:spcBef>
              <a:defRPr spc="-53" sz="539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ral Minoxidil in Pakistan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Oral Minoxidil in Pakistan:</a:t>
            </a:r>
          </a:p>
        </p:txBody>
      </p:sp>
      <p:sp>
        <p:nvSpPr>
          <p:cNvPr id="187" name="Tablet (Minoxidil Oral): 2.5 mg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Tablet (Minoxidil Oral): </a:t>
            </a:r>
            <a:r>
              <a:rPr>
                <a:solidFill>
                  <a:srgbClr val="B51A00"/>
                </a:solidFill>
              </a:rPr>
              <a:t>2.5 mg</a:t>
            </a:r>
          </a:p>
        </p:txBody>
      </p:sp>
      <p:sp>
        <p:nvSpPr>
          <p:cNvPr id="188" name="Agenda Topic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PHOTO-2023-09-05-13-03-49.jpeg" descr="PHOTO-2023-09-05-13-03-4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9740" y="3163627"/>
            <a:ext cx="6597906" cy="10425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258015b9-9bf1-4ebb-a8de-8ce9a8d3e54d.jpeg" descr="258015b9-9bf1-4ebb-a8de-8ce9a8d3e54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4767" y="3151973"/>
            <a:ext cx="11174488" cy="10449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