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70" r:id="rId11"/>
    <p:sldId id="273" r:id="rId12"/>
    <p:sldId id="274" r:id="rId13"/>
    <p:sldId id="275" r:id="rId14"/>
    <p:sldId id="276" r:id="rId15"/>
    <p:sldId id="277" r:id="rId16"/>
    <p:sldId id="278" r:id="rId17"/>
    <p:sldId id="279" r:id="rId18"/>
    <p:sldId id="280" r:id="rId19"/>
    <p:sldId id="281" r:id="rId20"/>
    <p:sldId id="266" r:id="rId21"/>
    <p:sldId id="269" r:id="rId22"/>
    <p:sldId id="283" r:id="rId23"/>
    <p:sldId id="284" r:id="rId24"/>
    <p:sldId id="285" r:id="rId25"/>
    <p:sldId id="286" r:id="rId26"/>
    <p:sldId id="287" r:id="rId27"/>
    <p:sldId id="288" r:id="rId28"/>
    <p:sldId id="289" r:id="rId29"/>
    <p:sldId id="290" r:id="rId30"/>
    <p:sldId id="292" r:id="rId31"/>
    <p:sldId id="291" r:id="rId32"/>
    <p:sldId id="294" r:id="rId33"/>
    <p:sldId id="297" r:id="rId34"/>
    <p:sldId id="295" r:id="rId35"/>
    <p:sldId id="298" r:id="rId36"/>
    <p:sldId id="299" r:id="rId37"/>
    <p:sldId id="300" r:id="rId38"/>
    <p:sldId id="301"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p:scale>
          <a:sx n="66" d="100"/>
          <a:sy n="66" d="100"/>
        </p:scale>
        <p:origin x="6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1/15/2025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1/15/2025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1/15/2025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hyperlink" Target="https://www.visualdx.com/visualdx/diagnosis/?diagnosisId=50198&amp;age=4&amp;moduleId=10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5.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5.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visualdx.com/visualdx/diagnosis/?diagnosisId=52396&amp;age=4&amp;moduleId=10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5.xml"/><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5.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url?sa=i&amp;url=https%3A%2F%2Fwww.cureus.com%2Farticles%2F126378-diabetic-cheiroarthropathy-in-type-1-diabetes-mellitus-and-coeliac-disease&amp;psig=AOvVaw1K768z9WSENgVG6DveP4Eh&amp;ust=1737036526156000&amp;source=images&amp;cd=vfe&amp;opi=89978449&amp;ved=0CBcQjhxqFwoTCMjxi8Lz94oDFQAAAAAdAAAAABAR" TargetMode="External"/><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hyperlink" Target="https://www.google.com/url?sa=i&amp;url=https%3A%2F%2Fwww.bmj.com%2Fcontent%2F359%2Fbmj.j4878&amp;psig=AOvVaw1K768z9WSENgVG6DveP4Eh&amp;ust=1737036526156000&amp;source=images&amp;cd=vfe&amp;opi=89978449&amp;ved=0CBcQjhxqFwoTCMjxi8Lz94oDFQAAAAAdAAAAABAY" TargetMode="Externa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5.xml"/><Relationship Id="rId4" Type="http://schemas.openxmlformats.org/officeDocument/2006/relationships/image" Target="../media/image4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visualdx.com/visualdx/diagnosis/?diagnosisId=55820&amp;age=4&amp;moduleId=101" TargetMode="External"/><Relationship Id="rId2" Type="http://schemas.openxmlformats.org/officeDocument/2006/relationships/hyperlink" Target="https://www.visualdx.com/visualdx/diagnosis/?diagnosisId=52090&amp;age=4&amp;moduleId=101" TargetMode="External"/><Relationship Id="rId1" Type="http://schemas.openxmlformats.org/officeDocument/2006/relationships/slideLayout" Target="../slideLayouts/slideLayout2.xml"/><Relationship Id="rId4" Type="http://schemas.openxmlformats.org/officeDocument/2006/relationships/hyperlink" Target="https://www.visualdx.com/visualdx/diagnosis/?diagnosisId=50190&amp;age=4&amp;moduleId=10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5.xml"/><Relationship Id="rId4"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567" y="2099733"/>
            <a:ext cx="7671046" cy="992259"/>
          </a:xfrm>
          <a:scene3d>
            <a:camera prst="orthographicFront"/>
            <a:lightRig rig="threePt" dir="t"/>
          </a:scene3d>
          <a:sp3d>
            <a:bevelT prst="relaxedInset"/>
          </a:sp3d>
        </p:spPr>
        <p:txBody>
          <a:bodyPr/>
          <a:lstStyle/>
          <a:p>
            <a:r>
              <a:rPr lang="en-US" sz="3600" b="1" dirty="0"/>
              <a:t>Skin Disorders in Diabetes Mellitus</a:t>
            </a:r>
            <a:endParaRPr lang="en-US" sz="3600" dirty="0"/>
          </a:p>
        </p:txBody>
      </p:sp>
      <p:sp>
        <p:nvSpPr>
          <p:cNvPr id="3" name="Subtitle 2"/>
          <p:cNvSpPr>
            <a:spLocks noGrp="1"/>
          </p:cNvSpPr>
          <p:nvPr>
            <p:ph type="subTitle" idx="1"/>
          </p:nvPr>
        </p:nvSpPr>
        <p:spPr>
          <a:xfrm>
            <a:off x="2309567" y="3883843"/>
            <a:ext cx="7671046" cy="1754957"/>
          </a:xfrm>
        </p:spPr>
        <p:txBody>
          <a:bodyPr>
            <a:noAutofit/>
          </a:bodyPr>
          <a:lstStyle/>
          <a:p>
            <a:r>
              <a:rPr lang="en-US" sz="1600" b="1" dirty="0" err="1" smtClean="0">
                <a:solidFill>
                  <a:schemeClr val="bg1"/>
                </a:solidFill>
              </a:rPr>
              <a:t>Dr</a:t>
            </a:r>
            <a:r>
              <a:rPr lang="en-US" sz="1600" b="1" dirty="0" smtClean="0">
                <a:solidFill>
                  <a:schemeClr val="bg1"/>
                </a:solidFill>
              </a:rPr>
              <a:t> </a:t>
            </a:r>
            <a:r>
              <a:rPr lang="en-US" sz="1600" b="1" dirty="0" err="1" smtClean="0">
                <a:solidFill>
                  <a:schemeClr val="bg1"/>
                </a:solidFill>
              </a:rPr>
              <a:t>abdul</a:t>
            </a:r>
            <a:r>
              <a:rPr lang="en-US" sz="1600" b="1" dirty="0" smtClean="0">
                <a:solidFill>
                  <a:schemeClr val="bg1"/>
                </a:solidFill>
              </a:rPr>
              <a:t> </a:t>
            </a:r>
            <a:r>
              <a:rPr lang="en-US" sz="1600" b="1" dirty="0" err="1" smtClean="0">
                <a:solidFill>
                  <a:schemeClr val="bg1"/>
                </a:solidFill>
              </a:rPr>
              <a:t>hadi</a:t>
            </a:r>
            <a:endParaRPr lang="en-US" sz="1600" b="1" dirty="0" smtClean="0">
              <a:solidFill>
                <a:schemeClr val="bg1"/>
              </a:solidFill>
            </a:endParaRPr>
          </a:p>
          <a:p>
            <a:r>
              <a:rPr lang="en-US" sz="1600" b="1" dirty="0" smtClean="0">
                <a:solidFill>
                  <a:schemeClr val="bg1"/>
                </a:solidFill>
              </a:rPr>
              <a:t>Resident family medicine</a:t>
            </a:r>
            <a:endParaRPr lang="en-US" sz="1600" b="1" dirty="0">
              <a:solidFill>
                <a:schemeClr val="bg1"/>
              </a:solidFill>
            </a:endParaRPr>
          </a:p>
          <a:p>
            <a:r>
              <a:rPr lang="en-US" sz="1600" b="1" dirty="0" err="1" smtClean="0">
                <a:solidFill>
                  <a:schemeClr val="bg1"/>
                </a:solidFill>
              </a:rPr>
              <a:t>Akuh</a:t>
            </a:r>
            <a:r>
              <a:rPr lang="en-US" sz="1600" b="1" dirty="0" smtClean="0">
                <a:solidFill>
                  <a:schemeClr val="bg1"/>
                </a:solidFill>
              </a:rPr>
              <a:t>, (global physician program)</a:t>
            </a:r>
            <a:endParaRPr lang="en-US" sz="1600" b="1" dirty="0">
              <a:solidFill>
                <a:schemeClr val="bg1"/>
              </a:solidFill>
            </a:endParaRPr>
          </a:p>
        </p:txBody>
      </p:sp>
    </p:spTree>
    <p:extLst>
      <p:ext uri="{BB962C8B-B14F-4D97-AF65-F5344CB8AC3E}">
        <p14:creationId xmlns:p14="http://schemas.microsoft.com/office/powerpoint/2010/main" val="4125834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 gangrene of the </a:t>
            </a:r>
            <a:r>
              <a:rPr lang="en-US" dirty="0" smtClean="0"/>
              <a:t>foot:</a:t>
            </a:r>
            <a:endParaRPr lang="en-US" dirty="0"/>
          </a:p>
        </p:txBody>
      </p:sp>
      <p:sp>
        <p:nvSpPr>
          <p:cNvPr id="3" name="Content Placeholder 2"/>
          <p:cNvSpPr>
            <a:spLocks noGrp="1"/>
          </p:cNvSpPr>
          <p:nvPr>
            <p:ph idx="1"/>
          </p:nvPr>
        </p:nvSpPr>
        <p:spPr/>
        <p:txBody>
          <a:bodyPr/>
          <a:lstStyle/>
          <a:p>
            <a:r>
              <a:rPr lang="en-US" dirty="0" smtClean="0"/>
              <a:t>In </a:t>
            </a:r>
            <a:r>
              <a:rPr lang="en-US" dirty="0" err="1" smtClean="0"/>
              <a:t>diabtics</a:t>
            </a:r>
            <a:r>
              <a:rPr lang="en-US" dirty="0" smtClean="0"/>
              <a:t> a </a:t>
            </a:r>
            <a:r>
              <a:rPr lang="en-US" dirty="0"/>
              <a:t>sudden loss of perfusion </a:t>
            </a:r>
            <a:r>
              <a:rPr lang="en-US" dirty="0" smtClean="0"/>
              <a:t>to the </a:t>
            </a:r>
            <a:r>
              <a:rPr lang="en-US" dirty="0"/>
              <a:t>already compromised cutaneous microcirculation (e.g. due </a:t>
            </a:r>
            <a:r>
              <a:rPr lang="en-US" dirty="0" smtClean="0"/>
              <a:t>to local </a:t>
            </a:r>
            <a:r>
              <a:rPr lang="en-US" dirty="0"/>
              <a:t>infection or heart failure) may result in a wet necrotic area.</a:t>
            </a:r>
          </a:p>
          <a:p>
            <a:r>
              <a:rPr lang="en-US" dirty="0"/>
              <a:t>This differs </a:t>
            </a:r>
            <a:r>
              <a:rPr lang="en-US" dirty="0" err="1"/>
              <a:t>fromthe</a:t>
            </a:r>
            <a:r>
              <a:rPr lang="en-US" dirty="0"/>
              <a:t> dry peripheral gangrene seen in </a:t>
            </a:r>
            <a:r>
              <a:rPr lang="en-US" dirty="0" err="1"/>
              <a:t>arteriopathies</a:t>
            </a:r>
            <a:r>
              <a:rPr lang="en-US" dirty="0"/>
              <a:t>.</a:t>
            </a:r>
          </a:p>
          <a:p>
            <a:r>
              <a:rPr lang="en-US" dirty="0"/>
              <a:t>It is a late manifestation of diabetic </a:t>
            </a:r>
            <a:r>
              <a:rPr lang="en-US" dirty="0" err="1"/>
              <a:t>microangiopathy</a:t>
            </a:r>
            <a:endParaRPr lang="en-US" dirty="0"/>
          </a:p>
        </p:txBody>
      </p:sp>
    </p:spTree>
    <p:extLst>
      <p:ext uri="{BB962C8B-B14F-4D97-AF65-F5344CB8AC3E}">
        <p14:creationId xmlns:p14="http://schemas.microsoft.com/office/powerpoint/2010/main" val="408199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254" y="2243579"/>
            <a:ext cx="10378911" cy="4548433"/>
          </a:xfrm>
        </p:spPr>
      </p:pic>
    </p:spTree>
    <p:extLst>
      <p:ext uri="{BB962C8B-B14F-4D97-AF65-F5344CB8AC3E}">
        <p14:creationId xmlns:p14="http://schemas.microsoft.com/office/powerpoint/2010/main" val="165794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Erysipelas-like </a:t>
            </a:r>
            <a:r>
              <a:rPr lang="en-US" dirty="0" smtClean="0"/>
              <a:t>reaction:</a:t>
            </a:r>
            <a:endParaRPr lang="en-US" dirty="0"/>
          </a:p>
        </p:txBody>
      </p:sp>
      <p:sp>
        <p:nvSpPr>
          <p:cNvPr id="4" name="Rectangle 1"/>
          <p:cNvSpPr>
            <a:spLocks noChangeArrowheads="1"/>
          </p:cNvSpPr>
          <p:nvPr/>
        </p:nvSpPr>
        <p:spPr bwMode="auto">
          <a:xfrm>
            <a:off x="0" y="-18466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12" name="Rectangle 7"/>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Non-infectious skin condition mimicking </a:t>
            </a:r>
            <a:r>
              <a:rPr kumimoji="0" lang="en-US" altLang="en-US" sz="1800" b="1" i="0" u="none" strike="noStrike" cap="none" normalizeH="0" baseline="0" dirty="0" smtClean="0">
                <a:ln>
                  <a:noFill/>
                </a:ln>
                <a:solidFill>
                  <a:schemeClr val="tx1"/>
                </a:solidFill>
                <a:effectLst/>
                <a:latin typeface="Arial" panose="020B0604020202020204" pitchFamily="34" charset="0"/>
              </a:rPr>
              <a:t>erysipelas</a:t>
            </a:r>
            <a:r>
              <a:rPr kumimoji="0" lang="en-US" altLang="en-US" sz="1800" b="0" i="0" u="none" strike="noStrike" cap="none" normalizeH="0" baseline="0" dirty="0" smtClean="0">
                <a:ln>
                  <a:noFill/>
                </a:ln>
                <a:solidFill>
                  <a:schemeClr val="tx1"/>
                </a:solidFill>
                <a:effectLst/>
                <a:latin typeface="Arial" panose="020B0604020202020204" pitchFamily="34" charset="0"/>
              </a:rPr>
              <a:t> (bacterial infection).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Often seen in patients with poorly controlled diabetes.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Clinical Features: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 swollen, warm skin with </a:t>
            </a:r>
            <a:r>
              <a:rPr kumimoji="0" lang="en-US" altLang="en-US" sz="1800" b="1" i="0" u="none" strike="noStrike" cap="none" normalizeH="0" baseline="0" dirty="0" smtClean="0">
                <a:ln>
                  <a:noFill/>
                </a:ln>
                <a:solidFill>
                  <a:schemeClr val="tx1"/>
                </a:solidFill>
                <a:effectLst/>
                <a:latin typeface="Arial" panose="020B0604020202020204" pitchFamily="34" charset="0"/>
              </a:rPr>
              <a:t>sharp borders</a:t>
            </a:r>
            <a:r>
              <a:rPr kumimoji="0" lang="en-US" altLang="en-US" sz="1800" b="0" i="0" u="none" strike="noStrike" cap="none" normalizeH="0" baseline="0" dirty="0" smtClean="0">
                <a:ln>
                  <a:noFill/>
                </a:ln>
                <a:solidFill>
                  <a:schemeClr val="tx1"/>
                </a:solidFill>
                <a:effectLst/>
                <a:latin typeface="Arial" panose="020B0604020202020204" pitchFamily="34" charset="0"/>
              </a:rPr>
              <a:t> (usually on the lower legs).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Can be associated with pain, fever, and systemic symptoms.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Pathogenesis: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Thought to be caused by </a:t>
            </a:r>
            <a:r>
              <a:rPr kumimoji="0" lang="en-US" altLang="en-US" sz="1800" b="1" i="0" u="none" strike="noStrike" cap="none" normalizeH="0" baseline="0" dirty="0" smtClean="0">
                <a:ln>
                  <a:noFill/>
                </a:ln>
                <a:solidFill>
                  <a:schemeClr val="tx1"/>
                </a:solidFill>
                <a:effectLst/>
                <a:latin typeface="Arial" panose="020B0604020202020204" pitchFamily="34" charset="0"/>
              </a:rPr>
              <a:t>microvascular damage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inflammation</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immune dysfunction</a:t>
            </a:r>
            <a:r>
              <a:rPr kumimoji="0" lang="en-US" altLang="en-US" sz="1800" b="0" i="0" u="none" strike="noStrike" cap="none" normalizeH="0" baseline="0" dirty="0" smtClean="0">
                <a:ln>
                  <a:noFill/>
                </a:ln>
                <a:solidFill>
                  <a:schemeClr val="tx1"/>
                </a:solidFill>
                <a:effectLst/>
                <a:latin typeface="Arial" panose="020B0604020202020204" pitchFamily="34" charset="0"/>
              </a:rPr>
              <a:t> in diabetes.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Non-infectious, but may be mistaken for an infection.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Management: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Focus on </a:t>
            </a:r>
            <a:r>
              <a:rPr kumimoji="0" lang="en-US" altLang="en-US" sz="1800" b="1" i="0" u="none" strike="noStrike" cap="none" normalizeH="0" baseline="0" dirty="0" smtClean="0">
                <a:ln>
                  <a:noFill/>
                </a:ln>
                <a:solidFill>
                  <a:schemeClr val="tx1"/>
                </a:solidFill>
                <a:effectLst/>
                <a:latin typeface="Arial" panose="020B0604020202020204" pitchFamily="34" charset="0"/>
              </a:rPr>
              <a:t>blood sugar control</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symptomatic treatment</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Corticosteroids</a:t>
            </a:r>
            <a:r>
              <a:rPr kumimoji="0" lang="en-US" altLang="en-US" sz="1800" b="0" i="0" u="none" strike="noStrike" cap="none" normalizeH="0" baseline="0" dirty="0" smtClean="0">
                <a:ln>
                  <a:noFill/>
                </a:ln>
                <a:solidFill>
                  <a:schemeClr val="tx1"/>
                </a:solidFill>
                <a:effectLst/>
                <a:latin typeface="Arial" panose="020B0604020202020204" pitchFamily="34" charset="0"/>
              </a:rPr>
              <a:t> or </a:t>
            </a:r>
            <a:r>
              <a:rPr kumimoji="0" lang="en-US" altLang="en-US" sz="1800" b="1" i="0" u="none" strike="noStrike" cap="none" normalizeH="0" baseline="0" dirty="0" smtClean="0">
                <a:ln>
                  <a:noFill/>
                </a:ln>
                <a:solidFill>
                  <a:schemeClr val="tx1"/>
                </a:solidFill>
                <a:effectLst/>
                <a:latin typeface="Arial" panose="020B0604020202020204" pitchFamily="34" charset="0"/>
              </a:rPr>
              <a:t>NSAIDs</a:t>
            </a:r>
            <a:r>
              <a:rPr kumimoji="0" lang="en-US" altLang="en-US" sz="1800" b="0" i="0" u="none" strike="noStrike" cap="none" normalizeH="0" baseline="0" dirty="0" smtClean="0">
                <a:ln>
                  <a:noFill/>
                </a:ln>
                <a:solidFill>
                  <a:schemeClr val="tx1"/>
                </a:solidFill>
                <a:effectLst/>
                <a:latin typeface="Arial" panose="020B0604020202020204" pitchFamily="34" charset="0"/>
              </a:rPr>
              <a:t> may be used for inflammation.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 rare cases, </a:t>
            </a:r>
            <a:r>
              <a:rPr kumimoji="0" lang="en-US" altLang="en-US" sz="1800" b="1" i="0" u="none" strike="noStrike" cap="none" normalizeH="0" baseline="0" dirty="0" smtClean="0">
                <a:ln>
                  <a:noFill/>
                </a:ln>
                <a:solidFill>
                  <a:schemeClr val="tx1"/>
                </a:solidFill>
                <a:effectLst/>
                <a:latin typeface="Arial" panose="020B0604020202020204" pitchFamily="34" charset="0"/>
              </a:rPr>
              <a:t>antibiotics</a:t>
            </a:r>
            <a:r>
              <a:rPr kumimoji="0" lang="en-US" altLang="en-US" sz="1800" b="0" i="0" u="none" strike="noStrike" cap="none" normalizeH="0" baseline="0" dirty="0" smtClean="0">
                <a:ln>
                  <a:noFill/>
                </a:ln>
                <a:solidFill>
                  <a:schemeClr val="tx1"/>
                </a:solidFill>
                <a:effectLst/>
                <a:latin typeface="Arial" panose="020B0604020202020204" pitchFamily="34" charset="0"/>
              </a:rPr>
              <a:t> may be prescribed to rule out infection.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0619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115" y="2234152"/>
            <a:ext cx="7673419" cy="4383463"/>
          </a:xfrm>
        </p:spPr>
      </p:pic>
    </p:spTree>
    <p:extLst>
      <p:ext uri="{BB962C8B-B14F-4D97-AF65-F5344CB8AC3E}">
        <p14:creationId xmlns:p14="http://schemas.microsoft.com/office/powerpoint/2010/main" val="524112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a:t>
            </a:r>
            <a:r>
              <a:rPr lang="en-US" dirty="0" err="1" smtClean="0"/>
              <a:t>dermopathy</a:t>
            </a:r>
            <a:r>
              <a:rPr lang="en-US" dirty="0" smtClean="0"/>
              <a:t>:</a:t>
            </a:r>
            <a:endParaRPr lang="en-US" dirty="0"/>
          </a:p>
        </p:txBody>
      </p:sp>
      <p:sp>
        <p:nvSpPr>
          <p:cNvPr id="4" name="Rectangle 1"/>
          <p:cNvSpPr>
            <a:spLocks noGrp="1" noChangeArrowheads="1"/>
          </p:cNvSpPr>
          <p:nvPr>
            <p:ph idx="1"/>
          </p:nvPr>
        </p:nvSpPr>
        <p:spPr bwMode="auto">
          <a:xfrm>
            <a:off x="1154954" y="2026412"/>
            <a:ext cx="10001456"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0" i="0" u="none" strike="noStrike" cap="none" normalizeH="0" baseline="0" dirty="0" smtClean="0">
                <a:ln>
                  <a:noFill/>
                </a:ln>
                <a:solidFill>
                  <a:schemeClr val="tx1"/>
                </a:solidFill>
                <a:effectLst/>
                <a:latin typeface="Arial" panose="020B0604020202020204" pitchFamily="34" charset="0"/>
              </a:rPr>
              <a:t>Dull-red papules on shins,(shin spots) forearms, thighs</a:t>
            </a:r>
          </a:p>
          <a:p>
            <a:r>
              <a:rPr lang="en-US" dirty="0"/>
              <a:t>producing a superficial scale and, ultimately, atrophic</a:t>
            </a:r>
          </a:p>
          <a:p>
            <a:pPr marL="0" indent="0">
              <a:buNone/>
            </a:pPr>
            <a:r>
              <a:rPr lang="en-US" dirty="0"/>
              <a:t>brown scars.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r>
              <a:rPr kumimoji="0" lang="en-US" altLang="en-US" sz="1800" b="0" i="0" u="none" strike="noStrike" cap="none" normalizeH="0" baseline="0" dirty="0" smtClean="0">
                <a:ln>
                  <a:noFill/>
                </a:ln>
                <a:solidFill>
                  <a:schemeClr val="tx1"/>
                </a:solidFill>
                <a:effectLst/>
                <a:latin typeface="Arial" panose="020B0604020202020204" pitchFamily="34" charset="0"/>
              </a:rPr>
              <a:t>Common (10% of diabetics), marker for complications  </a:t>
            </a:r>
            <a:r>
              <a:rPr lang="en-US" dirty="0"/>
              <a:t>such as </a:t>
            </a:r>
            <a:r>
              <a:rPr lang="en-US" dirty="0" smtClean="0"/>
              <a:t>retinopathy,</a:t>
            </a:r>
          </a:p>
          <a:p>
            <a:pPr marL="0" indent="0">
              <a:buNone/>
            </a:pPr>
            <a:r>
              <a:rPr lang="en-US" dirty="0" smtClean="0"/>
              <a:t>nephropathy </a:t>
            </a:r>
            <a:r>
              <a:rPr lang="en-US" dirty="0"/>
              <a:t>and </a:t>
            </a:r>
            <a:r>
              <a:rPr lang="en-US" dirty="0" smtClean="0"/>
              <a:t>neuropathy.</a:t>
            </a:r>
          </a:p>
          <a:p>
            <a:r>
              <a:rPr lang="en-US" dirty="0"/>
              <a:t>Pathologically, </a:t>
            </a:r>
            <a:r>
              <a:rPr lang="en-US" dirty="0" smtClean="0"/>
              <a:t>there is </a:t>
            </a:r>
            <a:r>
              <a:rPr lang="en-US" dirty="0"/>
              <a:t>hyperpigmentation of the epidermal basal layer, deposition of</a:t>
            </a:r>
          </a:p>
          <a:p>
            <a:pPr marL="0" indent="0">
              <a:buNone/>
            </a:pPr>
            <a:r>
              <a:rPr lang="en-US" dirty="0" err="1"/>
              <a:t>haemosiderin</a:t>
            </a:r>
            <a:r>
              <a:rPr lang="en-US" dirty="0"/>
              <a:t> and melanin in the dermis and arteriolar basement</a:t>
            </a:r>
          </a:p>
          <a:p>
            <a:pPr marL="0" indent="0">
              <a:buNone/>
            </a:pPr>
            <a:r>
              <a:rPr lang="en-US" dirty="0"/>
              <a:t>membrane </a:t>
            </a:r>
            <a:r>
              <a:rPr lang="en-US" dirty="0" smtClean="0"/>
              <a:t>thickening.</a:t>
            </a:r>
          </a:p>
          <a:p>
            <a:pPr marL="0" indent="0">
              <a:buNone/>
            </a:pPr>
            <a:endParaRPr lang="en-US" dirty="0" smtClean="0"/>
          </a:p>
          <a:p>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637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 y="-56560"/>
            <a:ext cx="3824601" cy="31391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283" y="3139126"/>
            <a:ext cx="3855562" cy="37188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844" y="3139124"/>
            <a:ext cx="4509156" cy="3718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282" y="-56560"/>
            <a:ext cx="8364718" cy="31956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89553" y="2843850"/>
            <a:ext cx="4206383" cy="3821915"/>
          </a:xfrm>
          <a:prstGeom prst="rect">
            <a:avLst/>
          </a:prstGeom>
        </p:spPr>
      </p:pic>
    </p:spTree>
    <p:extLst>
      <p:ext uri="{BB962C8B-B14F-4D97-AF65-F5344CB8AC3E}">
        <p14:creationId xmlns:p14="http://schemas.microsoft.com/office/powerpoint/2010/main" val="1066113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Rubeosis</a:t>
            </a:r>
            <a:r>
              <a:rPr lang="en-US" dirty="0" smtClean="0"/>
              <a:t>:</a:t>
            </a:r>
            <a:endParaRPr lang="en-US" dirty="0"/>
          </a:p>
        </p:txBody>
      </p:sp>
      <p:sp>
        <p:nvSpPr>
          <p:cNvPr id="3" name="Content Placeholder 2"/>
          <p:cNvSpPr>
            <a:spLocks noGrp="1"/>
          </p:cNvSpPr>
          <p:nvPr>
            <p:ph idx="1"/>
          </p:nvPr>
        </p:nvSpPr>
        <p:spPr/>
        <p:txBody>
          <a:bodyPr/>
          <a:lstStyle/>
          <a:p>
            <a:r>
              <a:rPr lang="en-US" dirty="0"/>
              <a:t>This peculiar rosy reddening of the face, and sometimes of the </a:t>
            </a:r>
            <a:r>
              <a:rPr lang="en-US" dirty="0" smtClean="0"/>
              <a:t>hands and </a:t>
            </a:r>
            <a:r>
              <a:rPr lang="en-US" dirty="0"/>
              <a:t>feet, in longstanding diabetes has been attributed to </a:t>
            </a:r>
            <a:r>
              <a:rPr lang="en-US" dirty="0" err="1" smtClean="0"/>
              <a:t>microangiopathy</a:t>
            </a:r>
            <a:r>
              <a:rPr lang="en-US" dirty="0"/>
              <a:t> </a:t>
            </a:r>
            <a:r>
              <a:rPr lang="en-US" dirty="0" smtClean="0"/>
              <a:t>or </a:t>
            </a:r>
            <a:r>
              <a:rPr lang="en-US" dirty="0"/>
              <a:t>decreased vascular tone</a:t>
            </a:r>
            <a:r>
              <a:rPr lang="en-US" dirty="0" smtClean="0"/>
              <a:t>.</a:t>
            </a:r>
          </a:p>
          <a:p>
            <a:r>
              <a:rPr lang="en-US" dirty="0"/>
              <a:t>A flushed appearance that's more noticeable in people with lighter skin</a:t>
            </a:r>
          </a:p>
          <a:p>
            <a:r>
              <a:rPr lang="en-US" dirty="0"/>
              <a:t>P</a:t>
            </a:r>
            <a:r>
              <a:rPr lang="en-US" dirty="0" smtClean="0"/>
              <a:t>revalence </a:t>
            </a:r>
            <a:r>
              <a:rPr lang="en-US" dirty="0"/>
              <a:t>of less than 10</a:t>
            </a:r>
            <a:r>
              <a:rPr lang="en-US" dirty="0" smtClean="0"/>
              <a:t>%</a:t>
            </a:r>
          </a:p>
          <a:p>
            <a:r>
              <a:rPr lang="en-US" dirty="0" smtClean="0"/>
              <a:t>Look for other </a:t>
            </a:r>
            <a:r>
              <a:rPr lang="en-US" dirty="0" err="1" smtClean="0"/>
              <a:t>microangiopathic</a:t>
            </a:r>
            <a:r>
              <a:rPr lang="en-US" dirty="0" smtClean="0"/>
              <a:t> </a:t>
            </a:r>
            <a:r>
              <a:rPr lang="en-US" dirty="0"/>
              <a:t>complications of diabetes, such as retinopathy, neuropathy, and </a:t>
            </a:r>
            <a:r>
              <a:rPr lang="en-US" dirty="0" smtClean="0"/>
              <a:t>nephropathy.</a:t>
            </a:r>
          </a:p>
          <a:p>
            <a:r>
              <a:rPr lang="en-US" dirty="0" smtClean="0"/>
              <a:t>No definitive treatment.</a:t>
            </a:r>
            <a:endParaRPr lang="en-US" dirty="0"/>
          </a:p>
        </p:txBody>
      </p:sp>
    </p:spTree>
    <p:extLst>
      <p:ext uri="{BB962C8B-B14F-4D97-AF65-F5344CB8AC3E}">
        <p14:creationId xmlns:p14="http://schemas.microsoft.com/office/powerpoint/2010/main" val="824367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Neurological </a:t>
            </a:r>
            <a:r>
              <a:rPr lang="en-US" dirty="0" smtClean="0"/>
              <a:t>damage:</a:t>
            </a:r>
            <a:endParaRPr lang="en-US" dirty="0"/>
          </a:p>
        </p:txBody>
      </p:sp>
      <p:sp>
        <p:nvSpPr>
          <p:cNvPr id="4" name="Rectangle 1"/>
          <p:cNvSpPr>
            <a:spLocks noGrp="1" noChangeArrowheads="1"/>
          </p:cNvSpPr>
          <p:nvPr>
            <p:ph idx="1"/>
          </p:nvPr>
        </p:nvSpPr>
        <p:spPr bwMode="auto">
          <a:xfrm>
            <a:off x="0" y="2049497"/>
            <a:ext cx="114158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Prevalence</a:t>
            </a:r>
            <a:r>
              <a:rPr kumimoji="0" lang="en-US" altLang="en-US" sz="1800" b="0" i="0" u="none" strike="noStrike" cap="none" normalizeH="0" baseline="0" dirty="0" smtClean="0">
                <a:ln>
                  <a:noFill/>
                </a:ln>
                <a:solidFill>
                  <a:schemeClr val="tx1"/>
                </a:solidFill>
                <a:effectLst/>
                <a:latin typeface="Arial" panose="020B0604020202020204" pitchFamily="34" charset="0"/>
              </a:rPr>
              <a:t>: 50% of diabetics develop chronic, symmetrical, length-dependent sensorimotor polyneuropathy.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Cause</a:t>
            </a:r>
            <a:r>
              <a:rPr kumimoji="0" lang="en-US" altLang="en-US" sz="1800" b="0" i="0" u="none" strike="noStrike" cap="none" normalizeH="0" baseline="0" dirty="0" smtClean="0">
                <a:ln>
                  <a:noFill/>
                </a:ln>
                <a:solidFill>
                  <a:schemeClr val="tx1"/>
                </a:solidFill>
                <a:effectLst/>
                <a:latin typeface="Arial" panose="020B0604020202020204" pitchFamily="34" charset="0"/>
              </a:rPr>
              <a:t>: Damage to </a:t>
            </a:r>
            <a:r>
              <a:rPr kumimoji="0" lang="en-US" altLang="en-US" sz="1800" b="0" i="0" u="none" strike="noStrike" cap="none" normalizeH="0" baseline="0" dirty="0" err="1" smtClean="0">
                <a:ln>
                  <a:noFill/>
                </a:ln>
                <a:solidFill>
                  <a:schemeClr val="tx1"/>
                </a:solidFill>
                <a:effectLst/>
                <a:latin typeface="Arial" panose="020B0604020202020204" pitchFamily="34" charset="0"/>
              </a:rPr>
              <a:t>endoneurial</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microvessels</a:t>
            </a:r>
            <a:r>
              <a:rPr kumimoji="0" lang="en-US" altLang="en-US" sz="1800" b="0" i="0" u="none" strike="noStrike" cap="none" normalizeH="0" baseline="0" dirty="0" smtClean="0">
                <a:ln>
                  <a:noFill/>
                </a:ln>
                <a:solidFill>
                  <a:schemeClr val="tx1"/>
                </a:solidFill>
                <a:effectLst/>
                <a:latin typeface="Arial" panose="020B0604020202020204" pitchFamily="34" charset="0"/>
              </a:rPr>
              <a:t>, poor </a:t>
            </a:r>
            <a:r>
              <a:rPr kumimoji="0" lang="en-US" altLang="en-US" sz="1800" b="0" i="0" u="none" strike="noStrike" cap="none" normalizeH="0" baseline="0" dirty="0" err="1" smtClean="0">
                <a:ln>
                  <a:noFill/>
                </a:ln>
                <a:solidFill>
                  <a:schemeClr val="tx1"/>
                </a:solidFill>
                <a:effectLst/>
                <a:latin typeface="Arial" panose="020B0604020202020204" pitchFamily="34" charset="0"/>
              </a:rPr>
              <a:t>glycaemic</a:t>
            </a:r>
            <a:r>
              <a:rPr kumimoji="0" lang="en-US" altLang="en-US" sz="1800" b="0" i="0" u="none" strike="noStrike" cap="none" normalizeH="0" baseline="0" dirty="0" smtClean="0">
                <a:ln>
                  <a:noFill/>
                </a:ln>
                <a:solidFill>
                  <a:schemeClr val="tx1"/>
                </a:solidFill>
                <a:effectLst/>
                <a:latin typeface="Arial" panose="020B0604020202020204" pitchFamily="34" charset="0"/>
              </a:rPr>
              <a:t> control, AGE deposition, and inflammation.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Symptoms</a:t>
            </a:r>
            <a:r>
              <a:rPr kumimoji="0" lang="en-US" altLang="en-US" sz="1800" b="0" i="0" u="none" strike="noStrike" cap="none" normalizeH="0" baseline="0" dirty="0" smtClean="0">
                <a:ln>
                  <a:noFill/>
                </a:ln>
                <a:solidFill>
                  <a:schemeClr val="tx1"/>
                </a:solidFill>
                <a:effectLst/>
                <a:latin typeface="Arial" panose="020B0604020202020204" pitchFamily="34" charset="0"/>
              </a:rPr>
              <a:t>: Numbness, tingling, aching, burning in legs (worse at night).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Advanced Features</a:t>
            </a:r>
            <a:r>
              <a:rPr kumimoji="0" lang="en-US" altLang="en-US" sz="1800" b="0" i="0" u="none" strike="noStrike" cap="none" normalizeH="0" baseline="0" dirty="0" smtClean="0">
                <a:ln>
                  <a:noFill/>
                </a:ln>
                <a:solidFill>
                  <a:schemeClr val="tx1"/>
                </a:solidFill>
                <a:effectLst/>
                <a:latin typeface="Arial" panose="020B0604020202020204" pitchFamily="34" charset="0"/>
              </a:rPr>
              <a:t>: Autonomic dysfunction, impaired sweating, compensatory sweating, </a:t>
            </a:r>
            <a:r>
              <a:rPr kumimoji="0" lang="en-US" altLang="en-US" sz="1800" b="0" i="0" u="none" strike="noStrike" cap="none" normalizeH="0" baseline="0" dirty="0" err="1" smtClean="0">
                <a:ln>
                  <a:noFill/>
                </a:ln>
                <a:solidFill>
                  <a:schemeClr val="tx1"/>
                </a:solidFill>
                <a:effectLst/>
                <a:latin typeface="Arial" panose="020B0604020202020204" pitchFamily="34" charset="0"/>
              </a:rPr>
              <a:t>oedema</a:t>
            </a:r>
            <a:r>
              <a:rPr kumimoji="0" lang="en-US" altLang="en-US" sz="1800" b="0" i="0" u="none" strike="noStrike" cap="none" normalizeH="0" baseline="0" dirty="0" smtClean="0">
                <a:ln>
                  <a:noFill/>
                </a:ln>
                <a:solidFill>
                  <a:schemeClr val="tx1"/>
                </a:solidFill>
                <a:effectLst/>
                <a:latin typeface="Arial" panose="020B0604020202020204" pitchFamily="34" charset="0"/>
              </a:rPr>
              <a:t>, redness, and atrophy.</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133788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a:t>
            </a:r>
            <a:r>
              <a:rPr lang="en-US" dirty="0" smtClean="0"/>
              <a:t>foot:</a:t>
            </a:r>
            <a:endParaRPr lang="en-US" dirty="0"/>
          </a:p>
        </p:txBody>
      </p:sp>
      <p:sp>
        <p:nvSpPr>
          <p:cNvPr id="4" name="Rectangle 1"/>
          <p:cNvSpPr>
            <a:spLocks noGrp="1" noChangeArrowheads="1"/>
          </p:cNvSpPr>
          <p:nvPr>
            <p:ph idx="1"/>
          </p:nvPr>
        </p:nvSpPr>
        <p:spPr bwMode="auto">
          <a:xfrm>
            <a:off x="113122" y="2326495"/>
            <a:ext cx="129524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lang="en-US" b="1" dirty="0"/>
              <a:t>Diabetic Charcot </a:t>
            </a:r>
            <a:r>
              <a:rPr lang="en-US" b="1" dirty="0" err="1" smtClean="0"/>
              <a:t>arthropathy</a:t>
            </a:r>
            <a:r>
              <a:rPr lang="en-US" b="1" dirty="0" smtClean="0"/>
              <a:t>:</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endParaRPr lang="en-US" altLang="en-US" b="1" dirty="0">
              <a:solidFill>
                <a:schemeClr val="tx1"/>
              </a:solidFill>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Presentation</a:t>
            </a:r>
            <a:r>
              <a:rPr kumimoji="0" lang="en-US" altLang="en-US" sz="1800" b="0" i="0" u="none" strike="noStrike" cap="none" normalizeH="0" baseline="0" dirty="0" smtClean="0">
                <a:ln>
                  <a:noFill/>
                </a:ln>
                <a:solidFill>
                  <a:schemeClr val="tx1"/>
                </a:solidFill>
                <a:effectLst/>
                <a:latin typeface="Arial" panose="020B0604020202020204" pitchFamily="34" charset="0"/>
              </a:rPr>
              <a:t>: Warm, swollen, red foot/ankle, often resembling cellulitis.</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Cause</a:t>
            </a:r>
            <a:r>
              <a:rPr kumimoji="0" lang="en-US" altLang="en-US" sz="1800" b="0" i="0" u="none" strike="noStrike" cap="none" normalizeH="0" baseline="0" dirty="0" smtClean="0">
                <a:ln>
                  <a:noFill/>
                </a:ln>
                <a:solidFill>
                  <a:schemeClr val="tx1"/>
                </a:solidFill>
                <a:effectLst/>
                <a:latin typeface="Arial" panose="020B0604020202020204" pitchFamily="34" charset="0"/>
              </a:rPr>
              <a:t>: Motor, sensory, and autonomic neuropathy leading to painless, degenerative joint destruction.</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Contributing Factors</a:t>
            </a:r>
            <a:r>
              <a:rPr kumimoji="0" lang="en-US" altLang="en-US" sz="1800" b="0" i="0" u="none" strike="noStrike" cap="none" normalizeH="0" baseline="0" dirty="0" smtClean="0">
                <a:ln>
                  <a:noFill/>
                </a:ln>
                <a:solidFill>
                  <a:schemeClr val="tx1"/>
                </a:solidFill>
                <a:effectLst/>
                <a:latin typeface="Arial" panose="020B0604020202020204" pitchFamily="34" charset="0"/>
              </a:rPr>
              <a:t>: Circulatory abnormalities, unprotected trauma, abnormal pressure points.</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Outcome</a:t>
            </a:r>
            <a:r>
              <a:rPr kumimoji="0" lang="en-US" altLang="en-US" sz="1800" b="0" i="0" u="none" strike="noStrike" cap="none" normalizeH="0" baseline="0" dirty="0" smtClean="0">
                <a:ln>
                  <a:noFill/>
                </a:ln>
                <a:solidFill>
                  <a:schemeClr val="tx1"/>
                </a:solidFill>
                <a:effectLst/>
                <a:latin typeface="Arial" panose="020B0604020202020204" pitchFamily="34" charset="0"/>
              </a:rPr>
              <a:t>: Joint dislocation, fusion, fractures, bone resorption, and foot deformities (e.g., hammer toes, pes </a:t>
            </a:r>
            <a:r>
              <a:rPr kumimoji="0" lang="en-US" altLang="en-US" sz="1800" b="0" i="0" u="none" strike="noStrike" cap="none" normalizeH="0" baseline="0" dirty="0" err="1" smtClean="0">
                <a:ln>
                  <a:noFill/>
                </a:ln>
                <a:solidFill>
                  <a:schemeClr val="tx1"/>
                </a:solidFill>
                <a:effectLst/>
                <a:latin typeface="Arial" panose="020B0604020202020204" pitchFamily="34" charset="0"/>
              </a:rPr>
              <a:t>cavus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indent="0" defTabSz="914400" eaLnBrk="0" fontAlgn="base" hangingPunct="0">
              <a:spcBef>
                <a:spcPct val="0"/>
              </a:spcBef>
              <a:spcAft>
                <a:spcPct val="0"/>
              </a:spcAft>
              <a:buClrTx/>
              <a:buSzTx/>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Prevention</a:t>
            </a:r>
            <a:r>
              <a:rPr kumimoji="0" lang="en-US" altLang="en-US" sz="1800" b="0" i="0" u="none" strike="noStrike" cap="none" normalizeH="0" baseline="0" dirty="0" smtClean="0">
                <a:ln>
                  <a:noFill/>
                </a:ln>
                <a:solidFill>
                  <a:schemeClr val="tx1"/>
                </a:solidFill>
                <a:effectLst/>
                <a:latin typeface="Arial" panose="020B0604020202020204" pitchFamily="34" charset="0"/>
              </a:rPr>
              <a:t>: Proper foot care to avoid perforating ulcers. </a:t>
            </a:r>
          </a:p>
          <a:p>
            <a:pPr defTabSz="914400" eaLnBrk="0" fontAlgn="base" hangingPunct="0">
              <a:spcBef>
                <a:spcPct val="0"/>
              </a:spcBef>
              <a:spcAft>
                <a:spcPct val="0"/>
              </a:spcAft>
              <a:buClrTx/>
              <a:buSzTx/>
            </a:pPr>
            <a:endParaRPr lang="en-US" altLang="en-US" dirty="0" smtClean="0">
              <a:solidFill>
                <a:schemeClr val="tx1"/>
              </a:solidFill>
              <a:latin typeface="Arial" panose="020B0604020202020204" pitchFamily="34" charset="0"/>
            </a:endParaRPr>
          </a:p>
          <a:p>
            <a:pPr defTabSz="914400" eaLnBrk="0" fontAlgn="base" hangingPunct="0">
              <a:spcBef>
                <a:spcPct val="0"/>
              </a:spcBef>
              <a:spcAft>
                <a:spcPct val="0"/>
              </a:spcAft>
              <a:buClrTx/>
              <a:buSzTx/>
            </a:pPr>
            <a:endParaRPr lang="en-US" altLang="en-US" dirty="0">
              <a:solidFill>
                <a:schemeClr val="tx1"/>
              </a:solidFill>
              <a:latin typeface="Arial" panose="020B0604020202020204" pitchFamily="34" charset="0"/>
            </a:endParaRP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475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988"/>
            <a:ext cx="5175314" cy="67920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314" y="0"/>
            <a:ext cx="7016685" cy="6858000"/>
          </a:xfrm>
          <a:prstGeom prst="rect">
            <a:avLst/>
          </a:prstGeom>
        </p:spPr>
      </p:pic>
    </p:spTree>
    <p:extLst>
      <p:ext uri="{BB962C8B-B14F-4D97-AF65-F5344CB8AC3E}">
        <p14:creationId xmlns:p14="http://schemas.microsoft.com/office/powerpoint/2010/main" val="131785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Diabetes </a:t>
            </a:r>
            <a:r>
              <a:rPr lang="en-US" dirty="0"/>
              <a:t>mellitus, is a group of common </a:t>
            </a:r>
            <a:endParaRPr lang="en-US" dirty="0" smtClean="0"/>
          </a:p>
          <a:p>
            <a:pPr marL="0" indent="0">
              <a:buNone/>
            </a:pPr>
            <a:r>
              <a:rPr lang="en-US" dirty="0" smtClean="0"/>
              <a:t>endocrine </a:t>
            </a:r>
            <a:r>
              <a:rPr lang="en-US" dirty="0"/>
              <a:t>diseases characterized by sustained high blood sugar levels</a:t>
            </a:r>
            <a:r>
              <a:rPr lang="en-US" dirty="0" smtClean="0"/>
              <a:t>.</a:t>
            </a:r>
          </a:p>
          <a:p>
            <a:pPr marL="0" indent="0">
              <a:buNone/>
            </a:pPr>
            <a:endParaRPr lang="en-US" dirty="0" smtClean="0"/>
          </a:p>
          <a:p>
            <a:r>
              <a:rPr lang="en-US" dirty="0" smtClean="0"/>
              <a:t> </a:t>
            </a:r>
            <a:r>
              <a:rPr lang="en-US" dirty="0"/>
              <a:t>Diabetes is due to either the pancreas not producing enough insulin, or the cells of the body becoming unresponsive to the hormone's effects.</a:t>
            </a:r>
          </a:p>
        </p:txBody>
      </p:sp>
    </p:spTree>
    <p:extLst>
      <p:ext uri="{BB962C8B-B14F-4D97-AF65-F5344CB8AC3E}">
        <p14:creationId xmlns:p14="http://schemas.microsoft.com/office/powerpoint/2010/main" val="22998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foot Ulcer:</a:t>
            </a:r>
            <a:endParaRPr lang="en-US" dirty="0"/>
          </a:p>
        </p:txBody>
      </p:sp>
      <p:sp>
        <p:nvSpPr>
          <p:cNvPr id="3" name="Content Placeholder 2"/>
          <p:cNvSpPr>
            <a:spLocks noGrp="1"/>
          </p:cNvSpPr>
          <p:nvPr>
            <p:ph idx="1"/>
          </p:nvPr>
        </p:nvSpPr>
        <p:spPr/>
        <p:txBody>
          <a:bodyPr/>
          <a:lstStyle/>
          <a:p>
            <a:r>
              <a:rPr lang="en-US" dirty="0" smtClean="0"/>
              <a:t>The </a:t>
            </a:r>
            <a:r>
              <a:rPr lang="en-US" dirty="0"/>
              <a:t>lifetime risk for a patient with diabetes of developing a </a:t>
            </a:r>
            <a:r>
              <a:rPr lang="en-US" dirty="0" smtClean="0"/>
              <a:t>foot ulcer </a:t>
            </a:r>
            <a:r>
              <a:rPr lang="en-US" dirty="0"/>
              <a:t>is estimated to be 15% although it may be </a:t>
            </a:r>
            <a:r>
              <a:rPr lang="en-US" dirty="0" smtClean="0"/>
              <a:t>higher.</a:t>
            </a:r>
          </a:p>
          <a:p>
            <a:r>
              <a:rPr lang="en-US" dirty="0" smtClean="0"/>
              <a:t>Painless and </a:t>
            </a:r>
            <a:r>
              <a:rPr lang="en-US" dirty="0"/>
              <a:t>slowly penetrating ulcer of the sole and of other </a:t>
            </a:r>
            <a:r>
              <a:rPr lang="en-US" dirty="0" smtClean="0"/>
              <a:t>pressure sites </a:t>
            </a:r>
            <a:r>
              <a:rPr lang="en-US" dirty="0"/>
              <a:t>is suggestive of diabetic neuropathy</a:t>
            </a:r>
            <a:r>
              <a:rPr lang="en-US" dirty="0" smtClean="0"/>
              <a:t>.</a:t>
            </a:r>
          </a:p>
          <a:p>
            <a:r>
              <a:rPr lang="en-US" dirty="0"/>
              <a:t>The ulcer is </a:t>
            </a:r>
            <a:r>
              <a:rPr lang="en-US" dirty="0" smtClean="0"/>
              <a:t>circular and </a:t>
            </a:r>
            <a:r>
              <a:rPr lang="en-US" dirty="0"/>
              <a:t>punched out in shape, occurring in the middle of a </a:t>
            </a:r>
            <a:r>
              <a:rPr lang="en-US" dirty="0" smtClean="0"/>
              <a:t>callosity.</a:t>
            </a:r>
          </a:p>
          <a:p>
            <a:r>
              <a:rPr lang="en-US" dirty="0"/>
              <a:t>An initial </a:t>
            </a:r>
            <a:r>
              <a:rPr lang="en-US" dirty="0" err="1"/>
              <a:t>subepidermal</a:t>
            </a:r>
            <a:r>
              <a:rPr lang="en-US" dirty="0"/>
              <a:t> </a:t>
            </a:r>
            <a:r>
              <a:rPr lang="en-US" dirty="0" err="1"/>
              <a:t>haemorrhagic</a:t>
            </a:r>
            <a:r>
              <a:rPr lang="en-US" dirty="0"/>
              <a:t> bulla may </a:t>
            </a:r>
            <a:r>
              <a:rPr lang="en-US" dirty="0" smtClean="0"/>
              <a:t>give rise </a:t>
            </a:r>
            <a:r>
              <a:rPr lang="en-US" dirty="0"/>
              <a:t>to discoloration of the surrounding </a:t>
            </a:r>
            <a:r>
              <a:rPr lang="en-US" dirty="0" smtClean="0"/>
              <a:t>skin.</a:t>
            </a:r>
          </a:p>
          <a:p>
            <a:pPr marL="0" indent="0">
              <a:buNone/>
            </a:pPr>
            <a:endParaRPr lang="en-US" dirty="0"/>
          </a:p>
        </p:txBody>
      </p:sp>
    </p:spTree>
    <p:extLst>
      <p:ext uri="{BB962C8B-B14F-4D97-AF65-F5344CB8AC3E}">
        <p14:creationId xmlns:p14="http://schemas.microsoft.com/office/powerpoint/2010/main" val="4038157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2914" b="2914"/>
          <a:stretch>
            <a:fillRect/>
          </a:stretch>
        </p:blipFill>
        <p:spPr/>
      </p:pic>
      <p:sp>
        <p:nvSpPr>
          <p:cNvPr id="5" name="Text Placeholder 4"/>
          <p:cNvSpPr>
            <a:spLocks noGrp="1"/>
          </p:cNvSpPr>
          <p:nvPr>
            <p:ph type="body" sz="half" idx="18"/>
          </p:nvPr>
        </p:nvSpPr>
        <p:spPr/>
        <p:txBody>
          <a:bodyPr>
            <a:normAutofit fontScale="92500" lnSpcReduction="20000"/>
          </a:bodyPr>
          <a:lstStyle/>
          <a:p>
            <a:r>
              <a:rPr lang="en-US" b="1" dirty="0" smtClean="0"/>
              <a:t>Foot </a:t>
            </a:r>
            <a:r>
              <a:rPr lang="en-US" b="1" dirty="0"/>
              <a:t>from a diabetic patient showing a superficial ulcer that involves a partial thickness of the skin but no involvement of the underlying tissues</a:t>
            </a:r>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l="3553" r="3553"/>
          <a:stretch>
            <a:fillRect/>
          </a:stretch>
        </p:blipFill>
        <p:spPr/>
      </p:pic>
      <p:sp>
        <p:nvSpPr>
          <p:cNvPr id="8" name="Text Placeholder 7"/>
          <p:cNvSpPr>
            <a:spLocks noGrp="1"/>
          </p:cNvSpPr>
          <p:nvPr>
            <p:ph type="body" sz="half" idx="19"/>
          </p:nvPr>
        </p:nvSpPr>
        <p:spPr/>
        <p:txBody>
          <a:bodyPr>
            <a:normAutofit fontScale="92500"/>
          </a:bodyPr>
          <a:lstStyle/>
          <a:p>
            <a:r>
              <a:rPr lang="en-US" b="1" dirty="0"/>
              <a:t>Foot from a diabetic patient with a penetrating neuropathic ulcer that is not associated with abscess formation or bone involvement</a:t>
            </a:r>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315" b="1315"/>
          <a:stretch>
            <a:fillRect/>
          </a:stretch>
        </p:blipFill>
        <p:spPr/>
      </p:pic>
      <p:sp>
        <p:nvSpPr>
          <p:cNvPr id="11" name="Text Placeholder 10"/>
          <p:cNvSpPr>
            <a:spLocks noGrp="1"/>
          </p:cNvSpPr>
          <p:nvPr>
            <p:ph type="body" sz="half" idx="20"/>
          </p:nvPr>
        </p:nvSpPr>
        <p:spPr/>
        <p:txBody>
          <a:bodyPr>
            <a:normAutofit lnSpcReduction="10000"/>
          </a:bodyPr>
          <a:lstStyle/>
          <a:p>
            <a:r>
              <a:rPr lang="en-US" b="1" dirty="0"/>
              <a:t>Foot from a diabetic patient with an ulcer that extends to the deep layers with signs of local infection, cellulitis, and necrosis</a:t>
            </a:r>
          </a:p>
        </p:txBody>
      </p:sp>
    </p:spTree>
    <p:extLst>
      <p:ext uri="{BB962C8B-B14F-4D97-AF65-F5344CB8AC3E}">
        <p14:creationId xmlns:p14="http://schemas.microsoft.com/office/powerpoint/2010/main" val="4013848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4" name="Rectangle 1"/>
          <p:cNvSpPr>
            <a:spLocks noGrp="1" noChangeArrowheads="1"/>
          </p:cNvSpPr>
          <p:nvPr>
            <p:ph idx="1"/>
          </p:nvPr>
        </p:nvSpPr>
        <p:spPr bwMode="auto">
          <a:xfrm>
            <a:off x="317499" y="2284791"/>
            <a:ext cx="117517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Prevention</a:t>
            </a:r>
            <a:r>
              <a:rPr kumimoji="0" lang="en-US" altLang="en-US" sz="1800" b="0" i="0" u="none" strike="noStrike" cap="none" normalizeH="0" baseline="0" dirty="0" smtClean="0">
                <a:ln>
                  <a:noFill/>
                </a:ln>
                <a:solidFill>
                  <a:schemeClr val="tx1"/>
                </a:solidFill>
                <a:effectLst/>
                <a:latin typeface="Arial" panose="020B0604020202020204" pitchFamily="34" charset="0"/>
              </a:rPr>
              <a:t>: Digital thermography for early detection of raised foot temperature in Charcot </a:t>
            </a:r>
            <a:r>
              <a:rPr kumimoji="0" lang="en-US" altLang="en-US" sz="1800" b="0" i="0" u="none" strike="noStrike" cap="none" normalizeH="0" baseline="0" dirty="0" err="1" smtClean="0">
                <a:ln>
                  <a:noFill/>
                </a:ln>
                <a:solidFill>
                  <a:schemeClr val="tx1"/>
                </a:solidFill>
                <a:effectLst/>
                <a:latin typeface="Arial" panose="020B0604020202020204" pitchFamily="34" charset="0"/>
              </a:rPr>
              <a:t>arthropathy</a:t>
            </a:r>
            <a:r>
              <a:rPr kumimoji="0" lang="en-US" altLang="en-US" sz="1800" b="0" i="0" u="none" strike="noStrike" cap="none" normalizeH="0" baseline="0" dirty="0" smtClean="0">
                <a:ln>
                  <a:noFill/>
                </a:ln>
                <a:solidFill>
                  <a:schemeClr val="tx1"/>
                </a:solidFill>
                <a:effectLst/>
                <a:latin typeface="Arial" panose="020B0604020202020204" pitchFamily="34" charset="0"/>
              </a:rPr>
              <a:t> or cellulitis.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Management</a:t>
            </a:r>
            <a:r>
              <a:rPr kumimoji="0" lang="en-US" altLang="en-US" sz="1800" b="0" i="0" u="none" strike="noStrike" cap="none" normalizeH="0" baseline="0" dirty="0" smtClean="0">
                <a:ln>
                  <a:noFill/>
                </a:ln>
                <a:solidFill>
                  <a:schemeClr val="tx1"/>
                </a:solidFill>
                <a:effectLst/>
                <a:latin typeface="Arial" panose="020B0604020202020204" pitchFamily="34" charset="0"/>
              </a:rPr>
              <a:t>: Multidisciplinary approach, including </a:t>
            </a:r>
            <a:r>
              <a:rPr kumimoji="0" lang="en-US" altLang="en-US" sz="1800" b="0" i="0" u="none" strike="noStrike" cap="none" normalizeH="0" baseline="0" dirty="0" err="1" smtClean="0">
                <a:ln>
                  <a:noFill/>
                </a:ln>
                <a:solidFill>
                  <a:schemeClr val="tx1"/>
                </a:solidFill>
                <a:effectLst/>
                <a:latin typeface="Arial" panose="020B0604020202020204" pitchFamily="34" charset="0"/>
              </a:rPr>
              <a:t>revascularisation</a:t>
            </a:r>
            <a:r>
              <a:rPr kumimoji="0" lang="en-US" altLang="en-US" sz="1800" b="0" i="0" u="none" strike="noStrike" cap="none" normalizeH="0" baseline="0" dirty="0" smtClean="0">
                <a:ln>
                  <a:noFill/>
                </a:ln>
                <a:solidFill>
                  <a:schemeClr val="tx1"/>
                </a:solidFill>
                <a:effectLst/>
                <a:latin typeface="Arial" panose="020B0604020202020204" pitchFamily="34" charset="0"/>
              </a:rPr>
              <a:t>, offloading pressure (footwear, crutches), and surgery (arthroplasty, ulcer excision, grafting).</a:t>
            </a: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Team Involvement</a:t>
            </a:r>
            <a:r>
              <a:rPr kumimoji="0" lang="en-US" altLang="en-US" sz="1800" b="0" i="0" u="none" strike="noStrike" cap="none" normalizeH="0" baseline="0" dirty="0" smtClean="0">
                <a:ln>
                  <a:noFill/>
                </a:ln>
                <a:solidFill>
                  <a:schemeClr val="tx1"/>
                </a:solidFill>
                <a:effectLst/>
                <a:latin typeface="Arial" panose="020B0604020202020204" pitchFamily="34" charset="0"/>
              </a:rPr>
              <a:t>: Endocrinologist, neurologist, podiatrist, orthotics, surgeons (orthopedic, vascular, plastics), infectious disease specialist, diabetic foot nurse.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Local Treatment</a:t>
            </a:r>
            <a:r>
              <a:rPr kumimoji="0" lang="en-US" altLang="en-US" sz="1800" b="0" i="0" u="none" strike="noStrike" cap="none" normalizeH="0" baseline="0" dirty="0" smtClean="0">
                <a:ln>
                  <a:noFill/>
                </a:ln>
                <a:solidFill>
                  <a:schemeClr val="tx1"/>
                </a:solidFill>
                <a:effectLst/>
                <a:latin typeface="Arial" panose="020B0604020202020204" pitchFamily="34" charset="0"/>
              </a:rPr>
              <a:t>: Debridement, pressure off-loading, infection treatment, and dressings (no significant evidence for newer dressings </a:t>
            </a:r>
          </a:p>
        </p:txBody>
      </p:sp>
    </p:spTree>
    <p:extLst>
      <p:ext uri="{BB962C8B-B14F-4D97-AF65-F5344CB8AC3E}">
        <p14:creationId xmlns:p14="http://schemas.microsoft.com/office/powerpoint/2010/main" val="193368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Infections:</a:t>
            </a:r>
            <a:endParaRPr lang="en-US" dirty="0"/>
          </a:p>
        </p:txBody>
      </p:sp>
      <p:sp>
        <p:nvSpPr>
          <p:cNvPr id="4" name="Rectangle 1"/>
          <p:cNvSpPr>
            <a:spLocks noGrp="1" noChangeArrowheads="1"/>
          </p:cNvSpPr>
          <p:nvPr>
            <p:ph idx="1"/>
          </p:nvPr>
        </p:nvSpPr>
        <p:spPr bwMode="auto">
          <a:xfrm>
            <a:off x="68826" y="2741991"/>
            <a:ext cx="1204451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0" i="0" u="none" strike="noStrike" cap="none" normalizeH="0" baseline="0" dirty="0" smtClean="0">
                <a:ln>
                  <a:noFill/>
                </a:ln>
                <a:solidFill>
                  <a:schemeClr val="tx1"/>
                </a:solidFill>
                <a:effectLst/>
                <a:latin typeface="Arial" panose="020B0604020202020204" pitchFamily="34" charset="0"/>
              </a:rPr>
              <a:t>Increased risk of skin, soft tissue, and fungal infections, especially in type 2 diabetes.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Common Infections</a:t>
            </a:r>
            <a:r>
              <a:rPr kumimoji="0" lang="en-US" altLang="en-US" sz="1800" b="0" i="0" u="none" strike="noStrike" cap="none" normalizeH="0" baseline="0" dirty="0" smtClean="0">
                <a:ln>
                  <a:noFill/>
                </a:ln>
                <a:solidFill>
                  <a:schemeClr val="tx1"/>
                </a:solidFill>
                <a:effectLst/>
                <a:latin typeface="Arial" panose="020B0604020202020204" pitchFamily="34" charset="0"/>
              </a:rPr>
              <a:t>: Recurrent erysipelas, Candida (mucous membranes, nail folds, balanitis), and </a:t>
            </a:r>
            <a:r>
              <a:rPr kumimoji="0" lang="en-US" altLang="en-US" sz="1800" b="0" i="0" u="none" strike="noStrike" cap="none" normalizeH="0" baseline="0" dirty="0" err="1" smtClean="0">
                <a:ln>
                  <a:noFill/>
                </a:ln>
                <a:solidFill>
                  <a:schemeClr val="tx1"/>
                </a:solidFill>
                <a:effectLst/>
                <a:latin typeface="Arial" panose="020B0604020202020204" pitchFamily="34" charset="0"/>
              </a:rPr>
              <a:t>phimosis</a:t>
            </a:r>
            <a:r>
              <a:rPr kumimoji="0" lang="en-US" altLang="en-US" sz="1800" b="0" i="0" u="none" strike="noStrike" cap="none" normalizeH="0" baseline="0" dirty="0" smtClean="0">
                <a:ln>
                  <a:noFill/>
                </a:ln>
                <a:solidFill>
                  <a:schemeClr val="tx1"/>
                </a:solidFill>
                <a:effectLst/>
                <a:latin typeface="Arial" panose="020B0604020202020204" pitchFamily="34" charset="0"/>
              </a:rPr>
              <a:t> in poorly controlled diabetes.</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Rare Infections</a:t>
            </a:r>
            <a:r>
              <a:rPr kumimoji="0" lang="en-US" altLang="en-US" sz="1800" b="0" i="0" u="none" strike="noStrike" cap="none" normalizeH="0" baseline="0" dirty="0" smtClean="0">
                <a:ln>
                  <a:noFill/>
                </a:ln>
                <a:solidFill>
                  <a:schemeClr val="tx1"/>
                </a:solidFill>
                <a:effectLst/>
                <a:latin typeface="Arial" panose="020B0604020202020204" pitchFamily="34" charset="0"/>
              </a:rPr>
              <a:t>: Fournier gangrene, </a:t>
            </a:r>
            <a:r>
              <a:rPr kumimoji="0" lang="en-US" altLang="en-US" sz="1800" b="0" i="0" u="none" strike="noStrike" cap="none" normalizeH="0" baseline="0" dirty="0" err="1" smtClean="0">
                <a:ln>
                  <a:noFill/>
                </a:ln>
                <a:solidFill>
                  <a:schemeClr val="tx1"/>
                </a:solidFill>
                <a:effectLst/>
                <a:latin typeface="Arial" panose="020B0604020202020204" pitchFamily="34" charset="0"/>
              </a:rPr>
              <a:t>melioidosis</a:t>
            </a:r>
            <a:r>
              <a:rPr kumimoji="0" lang="en-US" altLang="en-US" sz="1800" b="0" i="0" u="none" strike="noStrike" cap="none" normalizeH="0" baseline="0" dirty="0" smtClean="0">
                <a:ln>
                  <a:noFill/>
                </a:ln>
                <a:solidFill>
                  <a:schemeClr val="tx1"/>
                </a:solidFill>
                <a:effectLst/>
                <a:latin typeface="Arial" panose="020B0604020202020204" pitchFamily="34" charset="0"/>
              </a:rPr>
              <a:t>, and potential link with SGLT2 inhibitors.</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Serious Infection</a:t>
            </a:r>
            <a:r>
              <a:rPr kumimoji="0" lang="en-US" altLang="en-US" sz="1800" b="0" i="0" u="none" strike="noStrike" cap="none" normalizeH="0" baseline="0" dirty="0" smtClean="0">
                <a:ln>
                  <a:noFill/>
                </a:ln>
                <a:solidFill>
                  <a:schemeClr val="tx1"/>
                </a:solidFill>
                <a:effectLst/>
                <a:latin typeface="Arial" panose="020B0604020202020204" pitchFamily="34" charset="0"/>
              </a:rPr>
              <a:t>: Pseudomonas ear infection can lead to severe complications (bone, nerve, artery invasion, high mortality). </a:t>
            </a: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2873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Obesity, </a:t>
            </a:r>
            <a:r>
              <a:rPr lang="en-US" sz="2000" b="1" dirty="0" err="1"/>
              <a:t>hyperlipidaemia</a:t>
            </a:r>
            <a:r>
              <a:rPr lang="en-US" sz="2000" b="1" dirty="0"/>
              <a:t> and the </a:t>
            </a:r>
            <a:r>
              <a:rPr lang="en-US" sz="2000" b="1" dirty="0" smtClean="0"/>
              <a:t>metabolic syndrome:</a:t>
            </a:r>
            <a:endParaRPr lang="en-US" sz="2000" b="1" dirty="0"/>
          </a:p>
        </p:txBody>
      </p:sp>
      <p:sp>
        <p:nvSpPr>
          <p:cNvPr id="5" name="Rectangle 2"/>
          <p:cNvSpPr>
            <a:spLocks noGrp="1" noChangeArrowheads="1"/>
          </p:cNvSpPr>
          <p:nvPr>
            <p:ph idx="1"/>
          </p:nvPr>
        </p:nvSpPr>
        <p:spPr bwMode="auto">
          <a:xfrm>
            <a:off x="314632" y="2865100"/>
            <a:ext cx="1172988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lang="en-US" sz="2000" b="1" dirty="0"/>
              <a:t>Acanthosis </a:t>
            </a:r>
            <a:r>
              <a:rPr lang="en-US" sz="2000" b="1" dirty="0" err="1" smtClean="0"/>
              <a:t>nigricans</a:t>
            </a:r>
            <a:r>
              <a:rPr lang="en-US" sz="2000" b="1" dirty="0" smtClean="0"/>
              <a:t>:</a:t>
            </a:r>
            <a:endParaRPr kumimoji="0" lang="en-US" altLang="en-US" sz="2000" b="1"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0" i="0" u="none" strike="noStrike" cap="none" normalizeH="0" baseline="0" dirty="0" smtClean="0">
                <a:ln>
                  <a:noFill/>
                </a:ln>
                <a:solidFill>
                  <a:schemeClr val="tx1"/>
                </a:solidFill>
                <a:effectLst/>
                <a:latin typeface="Arial" panose="020B0604020202020204" pitchFamily="34" charset="0"/>
              </a:rPr>
              <a:t>Smooth, velvety, hyperkeratotic, </a:t>
            </a:r>
            <a:r>
              <a:rPr kumimoji="0" lang="en-US" altLang="en-US" sz="1800" b="0" i="0" u="none" strike="noStrike" cap="none" normalizeH="0" baseline="0" dirty="0" err="1" smtClean="0">
                <a:ln>
                  <a:noFill/>
                </a:ln>
                <a:solidFill>
                  <a:schemeClr val="tx1"/>
                </a:solidFill>
                <a:effectLst/>
                <a:latin typeface="Arial" panose="020B0604020202020204" pitchFamily="34" charset="0"/>
              </a:rPr>
              <a:t>hyperpigmented</a:t>
            </a:r>
            <a:r>
              <a:rPr kumimoji="0" lang="en-US" altLang="en-US" sz="1800" b="0" i="0" u="none" strike="noStrike" cap="none" normalizeH="0" baseline="0" dirty="0" smtClean="0">
                <a:ln>
                  <a:noFill/>
                </a:ln>
                <a:solidFill>
                  <a:schemeClr val="tx1"/>
                </a:solidFill>
                <a:effectLst/>
                <a:latin typeface="Arial" panose="020B0604020202020204" pitchFamily="34" charset="0"/>
              </a:rPr>
              <a:t> skin, commonly in obese type 2 diabetics, especially affecting flexures.</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Associated Features</a:t>
            </a:r>
            <a:r>
              <a:rPr kumimoji="0" lang="en-US" altLang="en-US" sz="1800" b="0" i="0" u="none" strike="noStrike" cap="none" normalizeH="0" baseline="0" dirty="0" smtClean="0">
                <a:ln>
                  <a:noFill/>
                </a:ln>
                <a:solidFill>
                  <a:schemeClr val="tx1"/>
                </a:solidFill>
                <a:effectLst/>
                <a:latin typeface="Arial" panose="020B0604020202020204" pitchFamily="34" charset="0"/>
              </a:rPr>
              <a:t>: Skin tags are also common.</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Other Conditions</a:t>
            </a:r>
            <a:r>
              <a:rPr kumimoji="0" lang="en-US" altLang="en-US" sz="1800" b="0" i="0" u="none" strike="noStrike" cap="none" normalizeH="0" baseline="0" dirty="0" smtClean="0">
                <a:ln>
                  <a:noFill/>
                </a:ln>
                <a:solidFill>
                  <a:schemeClr val="tx1"/>
                </a:solidFill>
                <a:effectLst/>
                <a:latin typeface="Arial" panose="020B0604020202020204" pitchFamily="34" charset="0"/>
              </a:rPr>
              <a:t>: Seen in malignancy and syndromes linked to insulin resistance (e.g., leprechaunism, </a:t>
            </a:r>
            <a:r>
              <a:rPr kumimoji="0" lang="en-US" altLang="en-US" sz="1800" b="0" i="0" u="none" strike="noStrike" cap="none" normalizeH="0" baseline="0" dirty="0" err="1" smtClean="0">
                <a:ln>
                  <a:noFill/>
                </a:ln>
                <a:solidFill>
                  <a:schemeClr val="tx1"/>
                </a:solidFill>
                <a:effectLst/>
                <a:latin typeface="Arial" panose="020B0604020202020204" pitchFamily="34" charset="0"/>
              </a:rPr>
              <a:t>Rabson</a:t>
            </a:r>
            <a:r>
              <a:rPr kumimoji="0" lang="en-US" altLang="en-US" sz="1800" b="0" i="0" u="none" strike="noStrike" cap="none" normalizeH="0" baseline="0" dirty="0" smtClean="0">
                <a:ln>
                  <a:noFill/>
                </a:ln>
                <a:solidFill>
                  <a:schemeClr val="tx1"/>
                </a:solidFill>
                <a:effectLst/>
                <a:latin typeface="Arial" panose="020B0604020202020204" pitchFamily="34" charset="0"/>
              </a:rPr>
              <a:t>–Mendenhall, </a:t>
            </a:r>
            <a:r>
              <a:rPr kumimoji="0" lang="en-US" altLang="en-US" sz="1800" b="0" i="0" u="none" strike="noStrike" cap="none" normalizeH="0" baseline="0" dirty="0" err="1" smtClean="0">
                <a:ln>
                  <a:noFill/>
                </a:ln>
                <a:solidFill>
                  <a:schemeClr val="tx1"/>
                </a:solidFill>
                <a:effectLst/>
                <a:latin typeface="Arial" panose="020B0604020202020204" pitchFamily="34" charset="0"/>
              </a:rPr>
              <a:t>Prader</a:t>
            </a:r>
            <a:r>
              <a:rPr kumimoji="0" lang="en-US" altLang="en-US" sz="1800" b="0" i="0" u="none" strike="noStrike" cap="none" normalizeH="0" baseline="0" dirty="0" smtClean="0">
                <a:ln>
                  <a:noFill/>
                </a:ln>
                <a:solidFill>
                  <a:schemeClr val="tx1"/>
                </a:solidFill>
                <a:effectLst/>
                <a:latin typeface="Arial" panose="020B0604020202020204" pitchFamily="34" charset="0"/>
              </a:rPr>
              <a:t>–Willi).</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Pathophysiology</a:t>
            </a:r>
            <a:r>
              <a:rPr kumimoji="0" lang="en-US" altLang="en-US" sz="1800" b="0" i="0" u="none" strike="noStrike" cap="none" normalizeH="0" baseline="0" dirty="0" smtClean="0">
                <a:ln>
                  <a:noFill/>
                </a:ln>
                <a:solidFill>
                  <a:schemeClr val="tx1"/>
                </a:solidFill>
                <a:effectLst/>
                <a:latin typeface="Arial" panose="020B0604020202020204" pitchFamily="34" charset="0"/>
              </a:rPr>
              <a:t>: Likely due to stimulation of insulin-like growth factor 1 receptors on fibroblasts and keratinocytes in the skin. </a:t>
            </a:r>
          </a:p>
          <a:p>
            <a:pPr defTabSz="914400" eaLnBrk="0" fontAlgn="base" hangingPunct="0">
              <a:spcBef>
                <a:spcPct val="0"/>
              </a:spcBef>
              <a:spcAft>
                <a:spcPct val="0"/>
              </a:spcAft>
              <a:buClrTx/>
              <a:buSzTx/>
            </a:pPr>
            <a:r>
              <a:rPr lang="en-US" dirty="0">
                <a:latin typeface="Arial" panose="020B0604020202020204" pitchFamily="34" charset="0"/>
                <a:cs typeface="Arial" panose="020B0604020202020204" pitchFamily="34" charset="0"/>
              </a:rPr>
              <a:t>The typical patient will be obese, with a tendency toward developing type II diabetes</a:t>
            </a:r>
            <a:r>
              <a:rPr lang="en-US" dirty="0" smtClean="0">
                <a:latin typeface="Arial" panose="020B0604020202020204" pitchFamily="34" charset="0"/>
                <a:cs typeface="Arial" panose="020B0604020202020204" pitchFamily="34" charset="0"/>
              </a:rPr>
              <a:t>.</a:t>
            </a:r>
          </a:p>
          <a:p>
            <a:pPr defTabSz="914400" eaLnBrk="0" fontAlgn="base" hangingPunct="0">
              <a:spcBef>
                <a:spcPct val="0"/>
              </a:spcBef>
              <a:spcAft>
                <a:spcPct val="0"/>
              </a:spcAft>
              <a:buClrTx/>
              <a:buSzTx/>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development of AN in a </a:t>
            </a:r>
            <a:r>
              <a:rPr lang="en-US" dirty="0" err="1">
                <a:latin typeface="Arial" panose="020B0604020202020204" pitchFamily="34" charset="0"/>
                <a:cs typeface="Arial" panose="020B0604020202020204" pitchFamily="34" charset="0"/>
              </a:rPr>
              <a:t>nonobese</a:t>
            </a:r>
            <a:r>
              <a:rPr lang="en-US" dirty="0">
                <a:latin typeface="Arial" panose="020B0604020202020204" pitchFamily="34" charset="0"/>
                <a:cs typeface="Arial" panose="020B0604020202020204" pitchFamily="34" charset="0"/>
              </a:rPr>
              <a:t> adult is suggestive of internal malignancy</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991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Acanthosis </a:t>
            </a:r>
            <a:r>
              <a:rPr lang="en-US" b="1" dirty="0" err="1" smtClean="0"/>
              <a:t>nigricans</a:t>
            </a:r>
            <a:r>
              <a:rPr lang="en-US" b="1"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792" y="2253006"/>
            <a:ext cx="4555066" cy="46049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1860"/>
            <a:ext cx="3912792" cy="45861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7858" y="2253006"/>
            <a:ext cx="3724142" cy="4604994"/>
          </a:xfrm>
          <a:prstGeom prst="rect">
            <a:avLst/>
          </a:prstGeom>
        </p:spPr>
      </p:pic>
    </p:spTree>
    <p:extLst>
      <p:ext uri="{BB962C8B-B14F-4D97-AF65-F5344CB8AC3E}">
        <p14:creationId xmlns:p14="http://schemas.microsoft.com/office/powerpoint/2010/main" val="831230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1209338"/>
            <a:ext cx="8761413" cy="706964"/>
          </a:xfrm>
        </p:spPr>
        <p:txBody>
          <a:bodyPr/>
          <a:lstStyle/>
          <a:p>
            <a:r>
              <a:rPr lang="en-US" b="1" dirty="0" err="1" smtClean="0"/>
              <a:t>Acrochordon</a:t>
            </a:r>
            <a:r>
              <a:rPr lang="en-US" dirty="0" smtClean="0"/>
              <a:t> (Skin Tags)</a:t>
            </a:r>
            <a:endParaRPr lang="en-US" dirty="0"/>
          </a:p>
        </p:txBody>
      </p:sp>
      <p:sp>
        <p:nvSpPr>
          <p:cNvPr id="3" name="Content Placeholder 2"/>
          <p:cNvSpPr>
            <a:spLocks noGrp="1"/>
          </p:cNvSpPr>
          <p:nvPr>
            <p:ph idx="1"/>
          </p:nvPr>
        </p:nvSpPr>
        <p:spPr/>
        <p:txBody>
          <a:bodyPr>
            <a:normAutofit lnSpcReduction="10000"/>
          </a:bodyPr>
          <a:lstStyle/>
          <a:p>
            <a:r>
              <a:rPr lang="en-US" dirty="0" err="1">
                <a:latin typeface="Arial" panose="020B0604020202020204" pitchFamily="34" charset="0"/>
                <a:cs typeface="Arial" panose="020B0604020202020204" pitchFamily="34" charset="0"/>
              </a:rPr>
              <a:t>Acrochordons</a:t>
            </a:r>
            <a:r>
              <a:rPr lang="en-US" dirty="0">
                <a:latin typeface="Arial" panose="020B0604020202020204" pitchFamily="34" charset="0"/>
                <a:cs typeface="Arial" panose="020B0604020202020204" pitchFamily="34" charset="0"/>
              </a:rPr>
              <a:t>, also known as skin tags or </a:t>
            </a:r>
            <a:r>
              <a:rPr lang="en-US" dirty="0" err="1">
                <a:latin typeface="Arial" panose="020B0604020202020204" pitchFamily="34" charset="0"/>
                <a:cs typeface="Arial" panose="020B0604020202020204" pitchFamily="34" charset="0"/>
              </a:rPr>
              <a:t>fibroepithelial</a:t>
            </a:r>
            <a:r>
              <a:rPr lang="en-US" dirty="0">
                <a:latin typeface="Arial" panose="020B0604020202020204" pitchFamily="34" charset="0"/>
                <a:cs typeface="Arial" panose="020B0604020202020204" pitchFamily="34" charset="0"/>
              </a:rPr>
              <a:t> polyps, are common benign cutaneous growths.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present as small, skin-colored or brown, soft papules and are most commonly found in areas of frequent friction such as the eyelids, neck, axillae, and inguinal area</a:t>
            </a:r>
            <a:r>
              <a:rPr lang="en-US" dirty="0" smtClean="0"/>
              <a:t>.</a:t>
            </a:r>
          </a:p>
          <a:p>
            <a:r>
              <a:rPr lang="en-US" dirty="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sually </a:t>
            </a:r>
            <a:r>
              <a:rPr lang="en-US" dirty="0">
                <a:latin typeface="Arial" panose="020B0604020202020204" pitchFamily="34" charset="0"/>
                <a:cs typeface="Arial" panose="020B0604020202020204" pitchFamily="34" charset="0"/>
              </a:rPr>
              <a:t>asymptomatic but can become irritated by clothing or jewelry. Occasionally, skin tags twist upon their own stalk, which leads to strangulation of their blood supply and spontaneous necrosis of the skin tag</a:t>
            </a:r>
            <a:r>
              <a:rPr lang="en-US" dirty="0" smtClean="0">
                <a:latin typeface="Arial" panose="020B0604020202020204" pitchFamily="34" charset="0"/>
                <a:cs typeface="Arial" panose="020B0604020202020204" pitchFamily="34" charset="0"/>
              </a:rPr>
              <a:t>.</a:t>
            </a:r>
          </a:p>
          <a:p>
            <a:r>
              <a:rPr lang="en-US" sz="2000" b="1" dirty="0" smtClean="0">
                <a:latin typeface="Arial" panose="020B0604020202020204" pitchFamily="34" charset="0"/>
                <a:cs typeface="Arial" panose="020B0604020202020204" pitchFamily="34" charset="0"/>
              </a:rPr>
              <a:t>Treatment: </a:t>
            </a:r>
            <a:r>
              <a:rPr lang="en-US" dirty="0">
                <a:latin typeface="Arial" panose="020B0604020202020204" pitchFamily="34" charset="0"/>
                <a:cs typeface="Arial" panose="020B0604020202020204" pitchFamily="34" charset="0"/>
              </a:rPr>
              <a:t>If skin tags become </a:t>
            </a:r>
            <a:r>
              <a:rPr lang="en-US" dirty="0" smtClean="0">
                <a:latin typeface="Arial" panose="020B0604020202020204" pitchFamily="34" charset="0"/>
                <a:cs typeface="Arial" panose="020B0604020202020204" pitchFamily="34" charset="0"/>
              </a:rPr>
              <a:t>symptomatic or </a:t>
            </a:r>
            <a:r>
              <a:rPr lang="en-US" dirty="0">
                <a:latin typeface="Arial" panose="020B0604020202020204" pitchFamily="34" charset="0"/>
                <a:cs typeface="Arial" panose="020B0604020202020204" pitchFamily="34" charset="0"/>
              </a:rPr>
              <a:t>cosmetically concerning for the </a:t>
            </a:r>
            <a:r>
              <a:rPr lang="en-US" dirty="0" smtClean="0">
                <a:latin typeface="Arial" panose="020B0604020202020204" pitchFamily="34" charset="0"/>
                <a:cs typeface="Arial" panose="020B0604020202020204" pitchFamily="34" charset="0"/>
              </a:rPr>
              <a:t>patient, they </a:t>
            </a:r>
            <a:r>
              <a:rPr lang="en-US" dirty="0">
                <a:latin typeface="Arial" panose="020B0604020202020204" pitchFamily="34" charset="0"/>
                <a:cs typeface="Arial" panose="020B0604020202020204" pitchFamily="34" charset="0"/>
              </a:rPr>
              <a:t>can be removed by mechanical snipping (fine iris or </a:t>
            </a:r>
            <a:r>
              <a:rPr lang="en-US" dirty="0" err="1">
                <a:latin typeface="Arial" panose="020B0604020202020204" pitchFamily="34" charset="0"/>
                <a:cs typeface="Arial" panose="020B0604020202020204" pitchFamily="34" charset="0"/>
              </a:rPr>
              <a:t>Gradle</a:t>
            </a:r>
            <a:r>
              <a:rPr lang="en-US" dirty="0">
                <a:latin typeface="Arial" panose="020B0604020202020204" pitchFamily="34" charset="0"/>
                <a:cs typeface="Arial" panose="020B0604020202020204" pitchFamily="34" charset="0"/>
              </a:rPr>
              <a:t> scissors), shave excision, cryotherapy, or </a:t>
            </a:r>
            <a:r>
              <a:rPr lang="en-US" dirty="0" err="1">
                <a:latin typeface="Arial" panose="020B0604020202020204" pitchFamily="34" charset="0"/>
                <a:cs typeface="Arial" panose="020B0604020202020204" pitchFamily="34" charset="0"/>
              </a:rPr>
              <a:t>electrodesiccation</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160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tags: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47275"/>
            <a:ext cx="3372208" cy="43693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208" y="2347275"/>
            <a:ext cx="4326904" cy="43693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138" y="2347274"/>
            <a:ext cx="4546862" cy="4369323"/>
          </a:xfrm>
          <a:prstGeom prst="rect">
            <a:avLst/>
          </a:prstGeom>
        </p:spPr>
      </p:pic>
    </p:spTree>
    <p:extLst>
      <p:ext uri="{BB962C8B-B14F-4D97-AF65-F5344CB8AC3E}">
        <p14:creationId xmlns:p14="http://schemas.microsoft.com/office/powerpoint/2010/main" val="4076138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Eruptive xanthomas of the </a:t>
            </a:r>
            <a:r>
              <a:rPr lang="en-US" dirty="0" smtClean="0"/>
              <a:t>skin: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Eruptive xanthomas may develop quite dramatically in </a:t>
            </a:r>
            <a:r>
              <a:rPr lang="en-US" dirty="0" smtClean="0">
                <a:latin typeface="Arial" panose="020B0604020202020204" pitchFamily="34" charset="0"/>
                <a:cs typeface="Arial" panose="020B0604020202020204" pitchFamily="34" charset="0"/>
              </a:rPr>
              <a:t>diabetic patients </a:t>
            </a:r>
            <a:r>
              <a:rPr lang="en-US" dirty="0">
                <a:latin typeface="Arial" panose="020B0604020202020204" pitchFamily="34" charset="0"/>
                <a:cs typeface="Arial" panose="020B0604020202020204" pitchFamily="34" charset="0"/>
              </a:rPr>
              <a:t>with </a:t>
            </a:r>
            <a:r>
              <a:rPr lang="en-US" dirty="0" err="1" smtClean="0">
                <a:latin typeface="Arial" panose="020B0604020202020204" pitchFamily="34" charset="0"/>
                <a:cs typeface="Arial" panose="020B0604020202020204" pitchFamily="34" charset="0"/>
              </a:rPr>
              <a:t>hyperlipidaemia</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They are accumulations of lipid-laden macrophages that present abruptly as pruritic, small, yellow-to-orange </a:t>
            </a:r>
            <a:r>
              <a:rPr lang="en-US" dirty="0" smtClean="0">
                <a:latin typeface="Arial" panose="020B0604020202020204" pitchFamily="34" charset="0"/>
                <a:cs typeface="Arial" panose="020B0604020202020204" pitchFamily="34" charset="0"/>
              </a:rPr>
              <a:t>papules.</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most commonly scattered over the buttocks and extensor surfaces of extremities.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Acutely</a:t>
            </a:r>
            <a:r>
              <a:rPr lang="en-US" dirty="0">
                <a:latin typeface="Arial" panose="020B0604020202020204" pitchFamily="34" charset="0"/>
                <a:cs typeface="Arial" panose="020B0604020202020204" pitchFamily="34" charset="0"/>
              </a:rPr>
              <a:t>, variable amounts of pruritus or pain may be present</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Triglyceride levels in patients with eruptive xanthomas often exceed 3000-4000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Hypertriglyceridemia in the range of 1500 mg/</a:t>
            </a:r>
            <a:r>
              <a:rPr lang="en-US" dirty="0" err="1">
                <a:latin typeface="Arial" panose="020B0604020202020204" pitchFamily="34" charset="0"/>
                <a:cs typeface="Arial" panose="020B0604020202020204" pitchFamily="34" charset="0"/>
              </a:rPr>
              <a:t>dL</a:t>
            </a:r>
            <a:r>
              <a:rPr lang="en-US" dirty="0">
                <a:latin typeface="Arial" panose="020B0604020202020204" pitchFamily="34" charset="0"/>
                <a:cs typeface="Arial" panose="020B0604020202020204" pitchFamily="34" charset="0"/>
              </a:rPr>
              <a:t> or greater can also lead to </a:t>
            </a:r>
            <a:r>
              <a:rPr lang="en-US" dirty="0" smtClean="0">
                <a:latin typeface="Arial" panose="020B0604020202020204" pitchFamily="34" charset="0"/>
                <a:cs typeface="Arial" panose="020B0604020202020204" pitchFamily="34" charset="0"/>
                <a:hlinkClick r:id="rId2"/>
              </a:rPr>
              <a:t>pancreatitis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9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latin typeface="Arial" panose="020B0604020202020204" pitchFamily="34" charset="0"/>
                <a:cs typeface="Arial" panose="020B0604020202020204" pitchFamily="34" charset="0"/>
              </a:rPr>
              <a:t>Dome-shaped</a:t>
            </a:r>
            <a:r>
              <a:rPr lang="en-US" dirty="0">
                <a:latin typeface="Arial" panose="020B0604020202020204" pitchFamily="34" charset="0"/>
                <a:cs typeface="Arial" panose="020B0604020202020204" pitchFamily="34" charset="0"/>
              </a:rPr>
              <a:t>, firm, grouped, erythematous-to-yellow papules on the extensor surfaces of the extremities, the buttocks, and scattered on the trunk. Often, there are several dozen to hundreds of lesions</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v"/>
            </a:pPr>
            <a:r>
              <a:rPr lang="en-US" b="1" dirty="0"/>
              <a:t>Diagnostic </a:t>
            </a:r>
            <a:r>
              <a:rPr lang="en-US" b="1" dirty="0" smtClean="0"/>
              <a:t>Pearls:</a:t>
            </a:r>
          </a:p>
          <a:p>
            <a:r>
              <a:rPr lang="en-US" dirty="0">
                <a:latin typeface="Arial" panose="020B0604020202020204" pitchFamily="34" charset="0"/>
                <a:cs typeface="Arial" panose="020B0604020202020204" pitchFamily="34" charset="0"/>
              </a:rPr>
              <a:t>Lesions are often in the same stage of development, and onset is rapid</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Koebner </a:t>
            </a:r>
            <a:r>
              <a:rPr lang="en-US" dirty="0">
                <a:latin typeface="Arial" panose="020B0604020202020204" pitchFamily="34" charset="0"/>
                <a:cs typeface="Arial" panose="020B0604020202020204" pitchFamily="34" charset="0"/>
              </a:rPr>
              <a:t>phenomenon </a:t>
            </a:r>
            <a:r>
              <a:rPr lang="en-US" b="1" dirty="0" smtClean="0">
                <a:latin typeface="Arial" panose="020B0604020202020204" pitchFamily="34" charset="0"/>
                <a:cs typeface="Arial" panose="020B0604020202020204" pitchFamily="34" charset="0"/>
              </a:rPr>
              <a:t>(</a:t>
            </a:r>
            <a:r>
              <a:rPr lang="en-US" b="1" dirty="0" err="1" smtClean="0">
                <a:latin typeface="Arial" panose="020B0604020202020204" pitchFamily="34" charset="0"/>
                <a:cs typeface="Arial" panose="020B0604020202020204" pitchFamily="34" charset="0"/>
              </a:rPr>
              <a:t>appereance</a:t>
            </a:r>
            <a:r>
              <a:rPr lang="en-US" b="1" dirty="0" smtClean="0">
                <a:latin typeface="Arial" panose="020B0604020202020204" pitchFamily="34" charset="0"/>
                <a:cs typeface="Arial" panose="020B0604020202020204" pitchFamily="34" charset="0"/>
              </a:rPr>
              <a:t> of new lesion on previously unaffected areas</a:t>
            </a:r>
            <a:r>
              <a:rPr lang="en-US" dirty="0" smtClean="0">
                <a:latin typeface="Arial" panose="020B0604020202020204" pitchFamily="34" charset="0"/>
                <a:cs typeface="Arial" panose="020B0604020202020204" pitchFamily="34" charset="0"/>
              </a:rPr>
              <a:t>)has </a:t>
            </a:r>
            <a:r>
              <a:rPr lang="en-US" dirty="0">
                <a:latin typeface="Arial" panose="020B0604020202020204" pitchFamily="34" charset="0"/>
                <a:cs typeface="Arial" panose="020B0604020202020204" pitchFamily="34" charset="0"/>
              </a:rPr>
              <a:t>been reported with eruptive xanthomas</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skin lesions usually resolve within 6 months with appropriate treatment</a:t>
            </a:r>
            <a:r>
              <a:rPr lang="en-US"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Differentials:</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Granuloma </a:t>
            </a:r>
            <a:r>
              <a:rPr lang="en-US" dirty="0" err="1">
                <a:latin typeface="Arial" panose="020B0604020202020204" pitchFamily="34" charset="0"/>
                <a:cs typeface="Arial" panose="020B0604020202020204" pitchFamily="34" charset="0"/>
              </a:rPr>
              <a:t>annulare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err="1" smtClean="0">
                <a:latin typeface="Arial" panose="020B0604020202020204" pitchFamily="34" charset="0"/>
                <a:cs typeface="Arial" panose="020B0604020202020204" pitchFamily="34" charset="0"/>
              </a:rPr>
              <a:t>Molluscum</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contagiosum</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Xanthoma </a:t>
            </a:r>
            <a:r>
              <a:rPr lang="en-US" dirty="0" err="1">
                <a:latin typeface="Arial" panose="020B0604020202020204" pitchFamily="34" charset="0"/>
                <a:cs typeface="Arial" panose="020B0604020202020204" pitchFamily="34" charset="0"/>
              </a:rPr>
              <a:t>disseminatum</a:t>
            </a:r>
            <a:r>
              <a:rPr lang="en-US" dirty="0">
                <a:latin typeface="Arial" panose="020B0604020202020204" pitchFamily="34" charset="0"/>
                <a:cs typeface="Arial" panose="020B0604020202020204" pitchFamily="34" charset="0"/>
              </a:rPr>
              <a:t>     should be considered in children</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1564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diabetes: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Diabetes is classified loosely into four types</a:t>
            </a:r>
            <a:r>
              <a:rPr lang="en-US" dirty="0" smtClean="0"/>
              <a:t>:</a:t>
            </a:r>
            <a:endParaRPr lang="en-US" dirty="0"/>
          </a:p>
          <a:p>
            <a:r>
              <a:rPr lang="en-US" dirty="0"/>
              <a:t>Type 1: insulin dependent; usually juvenile onset, associated with</a:t>
            </a:r>
          </a:p>
          <a:p>
            <a:pPr marL="0" indent="0">
              <a:buNone/>
            </a:pPr>
            <a:r>
              <a:rPr lang="en-US" dirty="0"/>
              <a:t>human leukocyte antigen (HLA) -DR3, </a:t>
            </a:r>
            <a:r>
              <a:rPr lang="en-US" dirty="0" smtClean="0"/>
              <a:t> </a:t>
            </a:r>
            <a:r>
              <a:rPr lang="en-US" dirty="0"/>
              <a:t>and -</a:t>
            </a:r>
            <a:r>
              <a:rPr lang="en-US" dirty="0" smtClean="0"/>
              <a:t>DR4 and </a:t>
            </a:r>
            <a:r>
              <a:rPr lang="en-US" dirty="0"/>
              <a:t>diabetes-associated autoantibodies, </a:t>
            </a:r>
            <a:endParaRPr lang="en-US" dirty="0" smtClean="0"/>
          </a:p>
          <a:p>
            <a:r>
              <a:rPr lang="en-US" dirty="0"/>
              <a:t>Type 2: generally non-insulin dependent; usually adult onset and</a:t>
            </a:r>
          </a:p>
          <a:p>
            <a:pPr marL="0" indent="0">
              <a:buNone/>
            </a:pPr>
            <a:r>
              <a:rPr lang="en-US" dirty="0"/>
              <a:t>associated with other features of the metabolic syndrome such as</a:t>
            </a:r>
          </a:p>
          <a:p>
            <a:pPr marL="0" indent="0">
              <a:buNone/>
            </a:pPr>
            <a:r>
              <a:rPr lang="en-US" dirty="0"/>
              <a:t>obesity.</a:t>
            </a:r>
            <a:r>
              <a:rPr lang="en-US" dirty="0" smtClean="0"/>
              <a:t> </a:t>
            </a:r>
          </a:p>
          <a:p>
            <a:r>
              <a:rPr lang="en-US" dirty="0"/>
              <a:t>Secondary diabetes: iatrogenic or associated with </a:t>
            </a:r>
            <a:r>
              <a:rPr lang="en-US" dirty="0" err="1" smtClean="0"/>
              <a:t>pancreatic,hormonal</a:t>
            </a:r>
            <a:r>
              <a:rPr lang="en-US" dirty="0" smtClean="0"/>
              <a:t> </a:t>
            </a:r>
            <a:r>
              <a:rPr lang="en-US" dirty="0"/>
              <a:t>and genetic disease</a:t>
            </a:r>
            <a:r>
              <a:rPr lang="en-US" dirty="0" smtClean="0"/>
              <a:t>.</a:t>
            </a:r>
          </a:p>
          <a:p>
            <a:r>
              <a:rPr lang="en-US" dirty="0"/>
              <a:t>Gestational diabetes: associated with pregnancy.</a:t>
            </a:r>
          </a:p>
        </p:txBody>
      </p:sp>
    </p:spTree>
    <p:extLst>
      <p:ext uri="{BB962C8B-B14F-4D97-AF65-F5344CB8AC3E}">
        <p14:creationId xmlns:p14="http://schemas.microsoft.com/office/powerpoint/2010/main" val="948291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Eruptive xanthomas of the skin</a:t>
            </a: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585129" y="2791061"/>
            <a:ext cx="3497344" cy="2777019"/>
          </a:xfrm>
        </p:spPr>
      </p:pic>
      <p:sp>
        <p:nvSpPr>
          <p:cNvPr id="5" name="Text Placeholder 4"/>
          <p:cNvSpPr>
            <a:spLocks noGrp="1"/>
          </p:cNvSpPr>
          <p:nvPr>
            <p:ph type="body" sz="half" idx="18"/>
          </p:nvPr>
        </p:nvSpPr>
        <p:spPr>
          <a:xfrm>
            <a:off x="759028" y="5782739"/>
            <a:ext cx="3050438" cy="917952"/>
          </a:xfrm>
        </p:spPr>
        <p:txBody>
          <a:bodyPr/>
          <a:lstStyle/>
          <a:p>
            <a:r>
              <a:rPr lang="en-US" dirty="0"/>
              <a:t> </a:t>
            </a:r>
            <a:r>
              <a:rPr lang="en-US" b="1" dirty="0"/>
              <a:t>close-up of multiple smooth, reddish papules with yellow centers</a:t>
            </a:r>
            <a:endParaRPr lang="en-US" b="1" dirty="0"/>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10551" b="10551"/>
          <a:stretch>
            <a:fillRect/>
          </a:stretch>
        </p:blipFill>
        <p:spPr>
          <a:xfrm>
            <a:off x="4478484" y="2848809"/>
            <a:ext cx="3342568" cy="2692401"/>
          </a:xfrm>
        </p:spPr>
      </p:pic>
      <p:sp>
        <p:nvSpPr>
          <p:cNvPr id="8" name="Text Placeholder 7"/>
          <p:cNvSpPr>
            <a:spLocks noGrp="1"/>
          </p:cNvSpPr>
          <p:nvPr>
            <p:ph type="body" sz="half" idx="19"/>
          </p:nvPr>
        </p:nvSpPr>
        <p:spPr>
          <a:xfrm>
            <a:off x="4608891" y="5580835"/>
            <a:ext cx="3050438" cy="917952"/>
          </a:xfrm>
        </p:spPr>
        <p:txBody>
          <a:bodyPr>
            <a:normAutofit lnSpcReduction="10000"/>
          </a:bodyPr>
          <a:lstStyle/>
          <a:p>
            <a:r>
              <a:rPr lang="en-US" b="1" dirty="0"/>
              <a:t>Myriads of smooth, fairly monomorphic, yellowish, orange and reddish papules, on the arm and upper back.</a:t>
            </a:r>
            <a:endParaRPr lang="en-US" b="1" dirty="0"/>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t="10551" b="10551"/>
          <a:stretch>
            <a:fillRect/>
          </a:stretch>
        </p:blipFill>
        <p:spPr>
          <a:xfrm>
            <a:off x="8163031" y="2848808"/>
            <a:ext cx="3290536" cy="2692401"/>
          </a:xfrm>
        </p:spPr>
      </p:pic>
      <p:sp>
        <p:nvSpPr>
          <p:cNvPr id="11" name="Text Placeholder 10"/>
          <p:cNvSpPr>
            <a:spLocks noGrp="1"/>
          </p:cNvSpPr>
          <p:nvPr>
            <p:ph type="body" sz="half" idx="20"/>
          </p:nvPr>
        </p:nvSpPr>
        <p:spPr>
          <a:xfrm>
            <a:off x="7982775" y="5782739"/>
            <a:ext cx="3051096" cy="917951"/>
          </a:xfrm>
        </p:spPr>
        <p:txBody>
          <a:bodyPr/>
          <a:lstStyle/>
          <a:p>
            <a:r>
              <a:rPr lang="en-US" b="1" dirty="0"/>
              <a:t>Multiple yellow papules on the thumb</a:t>
            </a:r>
            <a:endParaRPr lang="en-US" b="1" dirty="0"/>
          </a:p>
        </p:txBody>
      </p:sp>
    </p:spTree>
    <p:extLst>
      <p:ext uri="{BB962C8B-B14F-4D97-AF65-F5344CB8AC3E}">
        <p14:creationId xmlns:p14="http://schemas.microsoft.com/office/powerpoint/2010/main" val="242162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Treatment-related skin </a:t>
            </a:r>
            <a:r>
              <a:rPr lang="en-US" dirty="0" smtClean="0"/>
              <a:t>manifestations.</a:t>
            </a:r>
            <a:endParaRPr lang="en-US" dirty="0"/>
          </a:p>
        </p:txBody>
      </p:sp>
      <p:sp>
        <p:nvSpPr>
          <p:cNvPr id="5" name="Content Placeholder 4"/>
          <p:cNvSpPr>
            <a:spLocks noGrp="1"/>
          </p:cNvSpPr>
          <p:nvPr>
            <p:ph idx="1"/>
          </p:nvPr>
        </p:nvSpPr>
        <p:spPr>
          <a:xfrm>
            <a:off x="1154954" y="2473693"/>
            <a:ext cx="14726730" cy="3546107"/>
          </a:xfrm>
        </p:spPr>
        <p:txBody>
          <a:bodyPr/>
          <a:lstStyle/>
          <a:p>
            <a:pPr>
              <a:buFont typeface="Wingdings" panose="05000000000000000000" pitchFamily="2" charset="2"/>
              <a:buChar char="v"/>
            </a:pPr>
            <a:r>
              <a:rPr lang="en-US" b="1" dirty="0"/>
              <a:t>Insulin </a:t>
            </a:r>
            <a:r>
              <a:rPr lang="en-US" b="1" dirty="0" smtClean="0"/>
              <a:t>lipodystrophy:</a:t>
            </a:r>
          </a:p>
          <a:p>
            <a:pPr marL="0" indent="0">
              <a:buNone/>
            </a:pPr>
            <a:r>
              <a:rPr lang="en-US" dirty="0" smtClean="0"/>
              <a:t>                            Both </a:t>
            </a:r>
            <a:r>
              <a:rPr lang="en-US" dirty="0"/>
              <a:t>atrophy and hypertrophy can occur even with newer synthetic insulins</a:t>
            </a:r>
            <a:r>
              <a:rPr lang="en-US" dirty="0" smtClean="0"/>
              <a:t>.</a:t>
            </a:r>
          </a:p>
          <a:p>
            <a:pPr marL="0" indent="0">
              <a:buNone/>
            </a:pPr>
            <a:endParaRPr lang="en-US" b="1" dirty="0"/>
          </a:p>
          <a:p>
            <a:endParaRPr lang="en-US" b="1" dirty="0" smtClean="0"/>
          </a:p>
          <a:p>
            <a:endParaRPr lang="en-US" b="1" dirty="0"/>
          </a:p>
        </p:txBody>
      </p:sp>
      <p:sp>
        <p:nvSpPr>
          <p:cNvPr id="6" name="Rectangle 1"/>
          <p:cNvSpPr>
            <a:spLocks noChangeArrowheads="1"/>
          </p:cNvSpPr>
          <p:nvPr/>
        </p:nvSpPr>
        <p:spPr bwMode="auto">
          <a:xfrm>
            <a:off x="1549666" y="3255822"/>
            <a:ext cx="94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err="1" smtClean="0">
                <a:ln>
                  <a:noFill/>
                </a:ln>
                <a:solidFill>
                  <a:schemeClr val="tx1"/>
                </a:solidFill>
                <a:effectLst/>
                <a:latin typeface="Arial" panose="020B0604020202020204" pitchFamily="34" charset="0"/>
              </a:rPr>
              <a:t>Lipohypertrophy</a:t>
            </a:r>
            <a:r>
              <a:rPr kumimoji="0" lang="en-US" altLang="en-US" sz="1800" b="0" i="0" u="none" strike="noStrike" cap="none" normalizeH="0" baseline="0" dirty="0" smtClean="0">
                <a:ln>
                  <a:noFill/>
                </a:ln>
                <a:solidFill>
                  <a:schemeClr val="tx1"/>
                </a:solidFill>
                <a:effectLst/>
                <a:latin typeface="Arial" panose="020B0604020202020204" pitchFamily="34" charset="0"/>
              </a:rPr>
              <a:t>: Affects nearly two-thirds of patients, often due to not rotating injection sites; can impair insulin absorption and worsen blood sugar control.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r>
              <a:rPr lang="en-US" b="1" dirty="0"/>
              <a:t>Lipoatrophy</a:t>
            </a:r>
            <a:r>
              <a:rPr lang="en-US" dirty="0"/>
              <a:t>: Linked to an immunological reaction, less common with synthetic </a:t>
            </a:r>
            <a:r>
              <a:rPr lang="en-US" dirty="0" smtClean="0"/>
              <a:t>    insulins </a:t>
            </a:r>
            <a:r>
              <a:rPr lang="en-US" dirty="0"/>
              <a:t>(1-2% of cases</a:t>
            </a:r>
            <a:r>
              <a:rPr lang="en-US" dirty="0" smtClean="0"/>
              <a:t>).</a:t>
            </a:r>
          </a:p>
        </p:txBody>
      </p:sp>
    </p:spTree>
    <p:extLst>
      <p:ext uri="{BB962C8B-B14F-4D97-AF65-F5344CB8AC3E}">
        <p14:creationId xmlns:p14="http://schemas.microsoft.com/office/powerpoint/2010/main" val="3464404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1048" y="2603500"/>
            <a:ext cx="4209063" cy="576262"/>
          </a:xfrm>
        </p:spPr>
        <p:txBody>
          <a:bodyPr/>
          <a:lstStyle/>
          <a:p>
            <a:r>
              <a:rPr lang="en-US" b="1" dirty="0" smtClean="0"/>
              <a:t>Insulin </a:t>
            </a:r>
            <a:r>
              <a:rPr lang="en-US" b="1" dirty="0" err="1" smtClean="0"/>
              <a:t>liphypertrophy</a:t>
            </a:r>
            <a:endParaRPr lang="en-US"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4954" y="3179763"/>
            <a:ext cx="4928212" cy="2840037"/>
          </a:xfrm>
        </p:spPr>
      </p:pic>
      <p:sp>
        <p:nvSpPr>
          <p:cNvPr id="5" name="Text Placeholder 4"/>
          <p:cNvSpPr>
            <a:spLocks noGrp="1"/>
          </p:cNvSpPr>
          <p:nvPr>
            <p:ph type="body" sz="quarter" idx="3"/>
          </p:nvPr>
        </p:nvSpPr>
        <p:spPr>
          <a:xfrm>
            <a:off x="7218947" y="2603500"/>
            <a:ext cx="3814924" cy="576262"/>
          </a:xfrm>
        </p:spPr>
        <p:txBody>
          <a:bodyPr/>
          <a:lstStyle/>
          <a:p>
            <a:r>
              <a:rPr lang="en-US" b="1" dirty="0" smtClean="0"/>
              <a:t>lipoatrophy</a:t>
            </a:r>
            <a:endParaRPr lang="en-US" b="1"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42381" y="3179763"/>
            <a:ext cx="4591490" cy="2840037"/>
          </a:xfrm>
        </p:spPr>
      </p:pic>
    </p:spTree>
    <p:extLst>
      <p:ext uri="{BB962C8B-B14F-4D97-AF65-F5344CB8AC3E}">
        <p14:creationId xmlns:p14="http://schemas.microsoft.com/office/powerpoint/2010/main" val="3117462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Allergic reactions to insulin and glucose monitors</a:t>
            </a:r>
            <a:endParaRPr lang="en-US" sz="2400" b="1" dirty="0"/>
          </a:p>
        </p:txBody>
      </p:sp>
      <p:sp>
        <p:nvSpPr>
          <p:cNvPr id="4" name="Rectangle 1"/>
          <p:cNvSpPr>
            <a:spLocks noGrp="1" noChangeArrowheads="1"/>
          </p:cNvSpPr>
          <p:nvPr>
            <p:ph idx="1"/>
          </p:nvPr>
        </p:nvSpPr>
        <p:spPr bwMode="auto">
          <a:xfrm>
            <a:off x="163629" y="3018990"/>
            <a:ext cx="1173319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Insulin &amp; Analogues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Urticaria</a:t>
            </a:r>
            <a:r>
              <a:rPr kumimoji="0" lang="en-US" altLang="en-US" sz="1800" b="0" i="0" u="none" strike="noStrike" cap="none" normalizeH="0" baseline="0" dirty="0" smtClean="0">
                <a:ln>
                  <a:noFill/>
                </a:ln>
                <a:solidFill>
                  <a:schemeClr val="tx1"/>
                </a:solidFill>
                <a:effectLst/>
                <a:latin typeface="Arial" panose="020B0604020202020204" pitchFamily="34" charset="0"/>
              </a:rPr>
              <a:t>, painful nodules, granulomas.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Continuous Insulin Pumps</a:t>
            </a:r>
            <a:r>
              <a:rPr kumimoji="0" lang="en-US" altLang="en-US" sz="1800" b="0" i="0" u="none" strike="noStrike" cap="none" normalizeH="0" baseline="0" dirty="0" smtClean="0">
                <a:ln>
                  <a:noFill/>
                </a:ln>
                <a:solidFill>
                  <a:schemeClr val="tx1"/>
                </a:solidFill>
                <a:effectLst/>
                <a:latin typeface="Arial" panose="020B0604020202020204" pitchFamily="34" charset="0"/>
              </a:rPr>
              <a:t>: Possible contact dermatitis due to acrylates, epoxy resin, glue, and nickel.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rPr>
              <a:t>Glucose Monitors</a:t>
            </a:r>
            <a:r>
              <a:rPr kumimoji="0" lang="en-US" altLang="en-US" sz="1800" b="0" i="0" u="none" strike="noStrike" cap="none" normalizeH="0" baseline="0" dirty="0" smtClean="0">
                <a:ln>
                  <a:noFill/>
                </a:ln>
                <a:solidFill>
                  <a:schemeClr val="tx1"/>
                </a:solidFill>
                <a:effectLst/>
                <a:latin typeface="Arial" panose="020B0604020202020204" pitchFamily="34" charset="0"/>
              </a:rPr>
              <a:t>: Allergies to </a:t>
            </a:r>
            <a:r>
              <a:rPr kumimoji="0" lang="en-US" altLang="en-US" sz="1800" b="0" i="0" u="none" strike="noStrike" cap="none" normalizeH="0" baseline="0" dirty="0" err="1" smtClean="0">
                <a:ln>
                  <a:noFill/>
                </a:ln>
                <a:solidFill>
                  <a:schemeClr val="tx1"/>
                </a:solidFill>
                <a:effectLst/>
                <a:latin typeface="Arial" panose="020B0604020202020204" pitchFamily="34" charset="0"/>
              </a:rPr>
              <a:t>isobornyl</a:t>
            </a:r>
            <a:r>
              <a:rPr kumimoji="0" lang="en-US" altLang="en-US" sz="1800" b="0" i="0" u="none" strike="noStrike" cap="none" normalizeH="0" baseline="0" dirty="0" smtClean="0">
                <a:ln>
                  <a:noFill/>
                </a:ln>
                <a:solidFill>
                  <a:schemeClr val="tx1"/>
                </a:solidFill>
                <a:effectLst/>
                <a:latin typeface="Arial" panose="020B0604020202020204" pitchFamily="34" charset="0"/>
              </a:rPr>
              <a:t> acrylate affecting some models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6998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705" r="14705"/>
          <a:stretch>
            <a:fillRect/>
          </a:stretch>
        </p:blipFill>
        <p:spPr>
          <a:xfrm>
            <a:off x="6605622" y="1605012"/>
            <a:ext cx="4550058" cy="4572000"/>
          </a:xfrm>
        </p:spPr>
      </p:pic>
      <p:sp>
        <p:nvSpPr>
          <p:cNvPr id="4" name="Text Placeholder 3"/>
          <p:cNvSpPr>
            <a:spLocks noGrp="1"/>
          </p:cNvSpPr>
          <p:nvPr>
            <p:ph type="body" sz="half" idx="2"/>
          </p:nvPr>
        </p:nvSpPr>
        <p:spPr>
          <a:xfrm>
            <a:off x="1068404" y="3657600"/>
            <a:ext cx="3945762" cy="1371600"/>
          </a:xfrm>
        </p:spPr>
        <p:txBody>
          <a:bodyPr/>
          <a:lstStyle/>
          <a:p>
            <a:r>
              <a:rPr lang="en-US" sz="2000" b="1" dirty="0">
                <a:solidFill>
                  <a:schemeClr val="bg1"/>
                </a:solidFill>
              </a:rPr>
              <a:t>Allergic reactions to insulin</a:t>
            </a:r>
          </a:p>
          <a:p>
            <a:endParaRPr lang="en-US" dirty="0"/>
          </a:p>
        </p:txBody>
      </p:sp>
    </p:spTree>
    <p:extLst>
      <p:ext uri="{BB962C8B-B14F-4D97-AF65-F5344CB8AC3E}">
        <p14:creationId xmlns:p14="http://schemas.microsoft.com/office/powerpoint/2010/main" val="886922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Disease associations and genetic syndromes</a:t>
            </a:r>
            <a:endParaRPr lang="en-US" sz="2400" b="1" dirty="0"/>
          </a:p>
        </p:txBody>
      </p:sp>
      <p:sp>
        <p:nvSpPr>
          <p:cNvPr id="6" name="Rectangle 2"/>
          <p:cNvSpPr>
            <a:spLocks noGrp="1" noChangeArrowheads="1"/>
          </p:cNvSpPr>
          <p:nvPr>
            <p:ph idx="1"/>
          </p:nvPr>
        </p:nvSpPr>
        <p:spPr bwMode="auto">
          <a:xfrm>
            <a:off x="1154954" y="2736861"/>
            <a:ext cx="9610323" cy="31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000" b="1" dirty="0"/>
              <a:t>Reactive perforating </a:t>
            </a:r>
            <a:r>
              <a:rPr lang="en-US" sz="2000" b="1" dirty="0" err="1"/>
              <a:t>collagenosis</a:t>
            </a:r>
            <a:r>
              <a:rPr lang="en-US" sz="2000" b="1" dirty="0"/>
              <a:t> (folliculitis</a:t>
            </a:r>
            <a:r>
              <a:rPr lang="en-US" sz="2000" b="1" dirty="0" smtClean="0"/>
              <a:t>):</a:t>
            </a:r>
            <a:endParaRPr lang="en-US" sz="2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has been reported in patients with diabetes with and </a:t>
            </a:r>
            <a:r>
              <a:rPr lang="en-US" dirty="0" err="1" smtClean="0">
                <a:latin typeface="Arial" panose="020B0604020202020204" pitchFamily="34" charset="0"/>
                <a:cs typeface="Arial" panose="020B0604020202020204" pitchFamily="34" charset="0"/>
              </a:rPr>
              <a:t>withoutrenal</a:t>
            </a:r>
            <a:r>
              <a:rPr lang="en-US" dirty="0" smtClean="0">
                <a:latin typeface="Arial" panose="020B0604020202020204" pitchFamily="34" charset="0"/>
                <a:cs typeface="Arial" panose="020B0604020202020204" pitchFamily="34" charset="0"/>
              </a:rPr>
              <a:t> insufficiency.</a:t>
            </a:r>
          </a:p>
          <a:p>
            <a:pPr marL="0" indent="0">
              <a:buNone/>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attributed to glycation </a:t>
            </a:r>
            <a:r>
              <a:rPr lang="en-US" dirty="0" smtClean="0">
                <a:latin typeface="Arial" panose="020B0604020202020204" pitchFamily="34" charset="0"/>
                <a:cs typeface="Arial" panose="020B0604020202020204" pitchFamily="34" charset="0"/>
              </a:rPr>
              <a:t>of  collagen </a:t>
            </a:r>
            <a:r>
              <a:rPr lang="en-US" dirty="0">
                <a:latin typeface="Arial" panose="020B0604020202020204" pitchFamily="34" charset="0"/>
                <a:cs typeface="Arial" panose="020B0604020202020204" pitchFamily="34" charset="0"/>
              </a:rPr>
              <a:t>and minor injuries such as pressure </a:t>
            </a:r>
            <a:r>
              <a:rPr lang="en-US" dirty="0" smtClean="0">
                <a:latin typeface="Arial" panose="020B0604020202020204" pitchFamily="34" charset="0"/>
                <a:cs typeface="Arial" panose="020B0604020202020204" pitchFamily="34" charset="0"/>
              </a:rPr>
              <a:t>or scratching.</a:t>
            </a:r>
            <a:endPar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Initial Appearance</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Skin-colored papule (1-3 mm), reaching 6 mm in 1 month.</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Regression</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Spontaneous within 6-8 weeks, leaving hypopigmentation or slight scarring.</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Advanced Lesions</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Central </a:t>
            </a:r>
            <a:r>
              <a:rPr kumimoji="0" lang="en-US" alt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keratotic</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plug, bleeding if removed.</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lesions may appear, often linearly arranged.</a:t>
            </a:r>
          </a:p>
          <a:p>
            <a:pPr defTabSz="914400" eaLnBrk="0" fontAlgn="base" hangingPunct="0">
              <a:spcBef>
                <a:spcPct val="0"/>
              </a:spcBef>
              <a:spcAft>
                <a:spcPct val="0"/>
              </a:spcAft>
              <a:buClrTx/>
              <a:buSzTx/>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Pruritus</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Severe itching, with periods of remission and exacerbation </a:t>
            </a:r>
          </a:p>
          <a:p>
            <a:pPr defTabSz="914400" eaLnBrk="0" fontAlgn="base" hangingPunct="0">
              <a:spcBef>
                <a:spcPct val="0"/>
              </a:spcBef>
              <a:spcAft>
                <a:spcPct val="0"/>
              </a:spcAft>
              <a:buClrTx/>
              <a:buSzTx/>
            </a:pPr>
            <a:endParaRPr lang="en-US" altLang="en-US" dirty="0">
              <a:solidFill>
                <a:schemeClr val="tx1"/>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ClrTx/>
              <a:buSzTx/>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565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592846"/>
            <a:ext cx="8825659" cy="87786"/>
          </a:xfrm>
        </p:spPr>
        <p:txBody>
          <a:bodyPr/>
          <a:lstStyle/>
          <a:p>
            <a:r>
              <a:rPr lang="en-US" sz="2400" b="1" dirty="0"/>
              <a:t>Reactive perforating </a:t>
            </a:r>
            <a:r>
              <a:rPr lang="en-US" sz="2400" b="1" dirty="0" err="1"/>
              <a:t>collagenosis</a:t>
            </a:r>
            <a:r>
              <a:rPr lang="en-US" sz="2400" b="1" dirty="0"/>
              <a:t> (folliculitis):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933650" y="2603499"/>
            <a:ext cx="3484345" cy="2844399"/>
          </a:xfrm>
        </p:spPr>
      </p:pic>
      <p:sp>
        <p:nvSpPr>
          <p:cNvPr id="5" name="Text Placeholder 4"/>
          <p:cNvSpPr>
            <a:spLocks noGrp="1"/>
          </p:cNvSpPr>
          <p:nvPr>
            <p:ph type="body" sz="half" idx="18"/>
          </p:nvPr>
        </p:nvSpPr>
        <p:spPr>
          <a:xfrm>
            <a:off x="1154954" y="5447898"/>
            <a:ext cx="3050438" cy="1010653"/>
          </a:xfrm>
        </p:spPr>
        <p:txBody>
          <a:bodyPr>
            <a:normAutofit/>
          </a:bodyPr>
          <a:lstStyle/>
          <a:p>
            <a:r>
              <a:rPr lang="en-US" b="1" dirty="0"/>
              <a:t>A close-up of linear arrays of dark brown </a:t>
            </a:r>
            <a:r>
              <a:rPr lang="en-US" b="1" dirty="0" err="1"/>
              <a:t>keratotic</a:t>
            </a:r>
            <a:r>
              <a:rPr lang="en-US" b="1" dirty="0"/>
              <a:t> papules and some crusted linear excoriations.</a:t>
            </a:r>
            <a:endParaRPr lang="en-US" b="1"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0551" b="10551"/>
          <a:stretch>
            <a:fillRect/>
          </a:stretch>
        </p:blipFill>
        <p:spPr>
          <a:xfrm>
            <a:off x="4417996" y="2603500"/>
            <a:ext cx="3388092" cy="2844398"/>
          </a:xfrm>
        </p:spPr>
      </p:pic>
      <p:sp>
        <p:nvSpPr>
          <p:cNvPr id="8" name="Text Placeholder 7"/>
          <p:cNvSpPr>
            <a:spLocks noGrp="1"/>
          </p:cNvSpPr>
          <p:nvPr>
            <p:ph type="body" sz="half" idx="19"/>
          </p:nvPr>
        </p:nvSpPr>
        <p:spPr>
          <a:xfrm>
            <a:off x="4570172" y="5544152"/>
            <a:ext cx="3050438" cy="808521"/>
          </a:xfrm>
        </p:spPr>
        <p:txBody>
          <a:bodyPr/>
          <a:lstStyle/>
          <a:p>
            <a:r>
              <a:rPr lang="en-US" b="1" dirty="0"/>
              <a:t>Many deep brown papules, some with central thick crusts, on the legs.</a:t>
            </a:r>
            <a:endParaRPr lang="en-US" b="1" dirty="0"/>
          </a:p>
        </p:txBody>
      </p:sp>
      <p:sp>
        <p:nvSpPr>
          <p:cNvPr id="14" name="Rectangle 1"/>
          <p:cNvSpPr>
            <a:spLocks noChangeArrowheads="1"/>
          </p:cNvSpPr>
          <p:nvPr/>
        </p:nvSpPr>
        <p:spPr bwMode="auto">
          <a:xfrm>
            <a:off x="152400" y="152400"/>
            <a:ext cx="6350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ADB3BF"/>
                </a:solidFill>
                <a:effectLst/>
                <a:latin typeface="Opensans-Local"/>
              </a:rPr>
              <a:t/>
            </a:r>
            <a:br>
              <a:rPr kumimoji="0" lang="en-US" altLang="en-US" sz="900" b="0" i="0" u="none" strike="noStrike" cap="none" normalizeH="0" baseline="0" smtClean="0">
                <a:ln>
                  <a:noFill/>
                </a:ln>
                <a:solidFill>
                  <a:srgbClr val="ADB3BF"/>
                </a:solidFill>
                <a:effectLst/>
                <a:latin typeface="Opensans-Local"/>
              </a:rPr>
            </a:br>
            <a:endParaRPr kumimoji="0" lang="en-US" altLang="en-US" sz="900" b="0" i="0" u="none" strike="noStrike" cap="none" normalizeH="0" baseline="0" smtClean="0">
              <a:ln>
                <a:noFill/>
              </a:ln>
              <a:solidFill>
                <a:srgbClr val="ADB3BF"/>
              </a:solidFill>
              <a:effectLst/>
              <a:latin typeface="Opensans-Loc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Picture Placeholder 17"/>
          <p:cNvPicPr>
            <a:picLocks noGrp="1" noChangeAspect="1"/>
          </p:cNvPicPr>
          <p:nvPr>
            <p:ph type="pic" idx="22"/>
          </p:nvPr>
        </p:nvPicPr>
        <p:blipFill>
          <a:blip r:embed="rId4">
            <a:extLst>
              <a:ext uri="{28A0092B-C50C-407E-A947-70E740481C1C}">
                <a14:useLocalDpi xmlns:a14="http://schemas.microsoft.com/office/drawing/2010/main" val="0"/>
              </a:ext>
            </a:extLst>
          </a:blip>
          <a:srcRect t="10551" b="10551"/>
          <a:stretch>
            <a:fillRect/>
          </a:stretch>
        </p:blipFill>
        <p:spPr>
          <a:xfrm>
            <a:off x="7806088" y="2603499"/>
            <a:ext cx="4042611" cy="3393039"/>
          </a:xfrm>
        </p:spPr>
      </p:pic>
    </p:spTree>
    <p:extLst>
      <p:ext uri="{BB962C8B-B14F-4D97-AF65-F5344CB8AC3E}">
        <p14:creationId xmlns:p14="http://schemas.microsoft.com/office/powerpoint/2010/main" val="2522513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16" y="1530417"/>
            <a:ext cx="7510051" cy="150215"/>
          </a:xfrm>
        </p:spPr>
        <p:txBody>
          <a:bodyPr/>
          <a:lstStyle/>
          <a:p>
            <a:r>
              <a:rPr lang="en-US" dirty="0"/>
              <a:t> </a:t>
            </a:r>
            <a:r>
              <a:rPr lang="en-US" sz="2400" b="1" dirty="0"/>
              <a:t>Granulomatous disorders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b="1" i="1" dirty="0" smtClean="0"/>
              <a:t>Necrobiosis </a:t>
            </a:r>
            <a:r>
              <a:rPr lang="en-US" b="1" i="1" dirty="0" err="1" smtClean="0"/>
              <a:t>lipoidica</a:t>
            </a:r>
            <a:r>
              <a:rPr lang="en-US" b="1" i="1" dirty="0" smtClean="0"/>
              <a:t>:</a:t>
            </a:r>
          </a:p>
          <a:p>
            <a:r>
              <a:rPr lang="en-US" b="1" dirty="0"/>
              <a:t>Prevalence</a:t>
            </a:r>
            <a:r>
              <a:rPr lang="en-US" dirty="0"/>
              <a:t>: NLD is a recognized diabetic skin disorder </a:t>
            </a:r>
            <a:endParaRPr lang="en-US" dirty="0" smtClean="0"/>
          </a:p>
          <a:p>
            <a:r>
              <a:rPr lang="en-US" dirty="0"/>
              <a:t>Recent study shows only 22% of NLD patients develop diabetes or impaired glucose tolerance over 15 </a:t>
            </a:r>
            <a:r>
              <a:rPr lang="en-US" dirty="0" smtClean="0"/>
              <a:t>years.</a:t>
            </a:r>
          </a:p>
          <a:p>
            <a:r>
              <a:rPr lang="en-US" b="1" dirty="0"/>
              <a:t>Overall Occurrence</a:t>
            </a:r>
            <a:r>
              <a:rPr lang="en-US" dirty="0"/>
              <a:t>: NLD is rare in the general diabetic population (0.3</a:t>
            </a:r>
            <a:r>
              <a:rPr lang="en-US" dirty="0" smtClean="0"/>
              <a:t>%).</a:t>
            </a:r>
            <a:r>
              <a:rPr lang="en-US" dirty="0"/>
              <a:t> although it may be seen in 2–3% of type 1 </a:t>
            </a:r>
            <a:r>
              <a:rPr lang="en-US" dirty="0" smtClean="0"/>
              <a:t>diabetes.</a:t>
            </a:r>
          </a:p>
          <a:p>
            <a:r>
              <a:rPr lang="en-US" dirty="0"/>
              <a:t>Importantly, NL may be the first sign of diabetes in a patient with no previous diagnosis. </a:t>
            </a:r>
            <a:endParaRPr lang="en-US" dirty="0" smtClean="0"/>
          </a:p>
          <a:p>
            <a:r>
              <a:rPr lang="en-US" dirty="0" smtClean="0"/>
              <a:t>NL </a:t>
            </a:r>
            <a:r>
              <a:rPr lang="en-US" dirty="0"/>
              <a:t>typically presents in the third decade of life and later in patients without diabetes. </a:t>
            </a:r>
            <a:endParaRPr lang="en-US" dirty="0" smtClean="0"/>
          </a:p>
          <a:p>
            <a:r>
              <a:rPr lang="en-US" dirty="0" smtClean="0"/>
              <a:t>There </a:t>
            </a:r>
            <a:r>
              <a:rPr lang="en-US" dirty="0"/>
              <a:t>are documented cases of pediatric onset as well. It is 3 times more common in women than in men and has no known racial predilection.</a:t>
            </a:r>
            <a:endParaRPr lang="en-US" b="1" dirty="0"/>
          </a:p>
        </p:txBody>
      </p:sp>
    </p:spTree>
    <p:extLst>
      <p:ext uri="{BB962C8B-B14F-4D97-AF65-F5344CB8AC3E}">
        <p14:creationId xmlns:p14="http://schemas.microsoft.com/office/powerpoint/2010/main" val="31055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Etiology</a:t>
            </a:r>
            <a:r>
              <a:rPr lang="en-US" dirty="0"/>
              <a:t>: Linked to </a:t>
            </a:r>
            <a:r>
              <a:rPr lang="en-US" dirty="0" err="1"/>
              <a:t>microangiopathy</a:t>
            </a:r>
            <a:r>
              <a:rPr lang="en-US" dirty="0"/>
              <a:t>, glycoprotein &amp; immunoglobulin deposition, and abnormal collagen production</a:t>
            </a:r>
            <a:r>
              <a:rPr lang="en-US" dirty="0" smtClean="0"/>
              <a:t>.</a:t>
            </a:r>
          </a:p>
          <a:p>
            <a:r>
              <a:rPr lang="en-US" b="1" dirty="0"/>
              <a:t>Appearance</a:t>
            </a:r>
            <a:r>
              <a:rPr lang="en-US" dirty="0"/>
              <a:t>: Yellow, red, or brown atrophic plaques with </a:t>
            </a:r>
            <a:r>
              <a:rPr lang="en-US" dirty="0" err="1"/>
              <a:t>telangiectasias</a:t>
            </a:r>
            <a:r>
              <a:rPr lang="en-US" dirty="0"/>
              <a:t> and a violaceous rim, typically on the pretibial surface</a:t>
            </a:r>
            <a:r>
              <a:rPr lang="en-US" dirty="0" smtClean="0"/>
              <a:t>.</a:t>
            </a:r>
          </a:p>
          <a:p>
            <a:r>
              <a:rPr lang="en-US" b="1" dirty="0"/>
              <a:t>Atypical Locations</a:t>
            </a:r>
            <a:r>
              <a:rPr lang="en-US" dirty="0"/>
              <a:t>: Face, trunk, upper </a:t>
            </a:r>
            <a:r>
              <a:rPr lang="en-US" dirty="0" smtClean="0"/>
              <a:t>extremities.</a:t>
            </a:r>
          </a:p>
          <a:p>
            <a:r>
              <a:rPr lang="en-US" b="1" dirty="0"/>
              <a:t>Progression</a:t>
            </a:r>
            <a:r>
              <a:rPr lang="en-US" dirty="0"/>
              <a:t>: Lesions enlarge slowly over months/years, starting as asymptomatic papules</a:t>
            </a:r>
            <a:r>
              <a:rPr lang="en-US" dirty="0" smtClean="0"/>
              <a:t>.</a:t>
            </a:r>
          </a:p>
          <a:p>
            <a:r>
              <a:rPr lang="en-US" b="1" dirty="0"/>
              <a:t>Symptoms</a:t>
            </a:r>
            <a:r>
              <a:rPr lang="en-US" dirty="0"/>
              <a:t>: Pruritus, dysesthesia, or pain as lesions </a:t>
            </a:r>
            <a:r>
              <a:rPr lang="en-US" dirty="0" smtClean="0"/>
              <a:t>progress, </a:t>
            </a:r>
            <a:r>
              <a:rPr lang="en-US" dirty="0"/>
              <a:t>ulceration, or trauma exacerbation may occur</a:t>
            </a:r>
            <a:r>
              <a:rPr lang="en-US" dirty="0" smtClean="0"/>
              <a:t>.</a:t>
            </a:r>
          </a:p>
          <a:p>
            <a:endParaRPr lang="en-US" dirty="0"/>
          </a:p>
        </p:txBody>
      </p:sp>
    </p:spTree>
    <p:extLst>
      <p:ext uri="{BB962C8B-B14F-4D97-AF65-F5344CB8AC3E}">
        <p14:creationId xmlns:p14="http://schemas.microsoft.com/office/powerpoint/2010/main" val="2707147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741145" y="2603499"/>
            <a:ext cx="3667226" cy="2505605"/>
          </a:xfrm>
        </p:spPr>
      </p:pic>
      <p:sp>
        <p:nvSpPr>
          <p:cNvPr id="5" name="Text Placeholder 4"/>
          <p:cNvSpPr>
            <a:spLocks noGrp="1"/>
          </p:cNvSpPr>
          <p:nvPr>
            <p:ph type="body" sz="half" idx="18"/>
          </p:nvPr>
        </p:nvSpPr>
        <p:spPr>
          <a:xfrm>
            <a:off x="1154954" y="5370896"/>
            <a:ext cx="3050438" cy="656161"/>
          </a:xfrm>
        </p:spPr>
        <p:txBody>
          <a:bodyPr>
            <a:normAutofit fontScale="77500" lnSpcReduction="20000"/>
          </a:bodyPr>
          <a:lstStyle/>
          <a:p>
            <a:r>
              <a:rPr lang="en-US" b="1" dirty="0"/>
              <a:t>A large shiny, pink plaque with a central yellowish portion with tiny ulcers and scattered </a:t>
            </a:r>
            <a:r>
              <a:rPr lang="en-US" b="1" dirty="0" err="1"/>
              <a:t>telangiectasias</a:t>
            </a:r>
            <a:r>
              <a:rPr lang="en-US" b="1" dirty="0"/>
              <a:t> over the dorsal foot.</a:t>
            </a:r>
            <a:endParaRPr lang="en-US" b="1"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0551" b="10551"/>
          <a:stretch>
            <a:fillRect/>
          </a:stretch>
        </p:blipFill>
        <p:spPr>
          <a:xfrm>
            <a:off x="4570172" y="2603499"/>
            <a:ext cx="3139664" cy="2387266"/>
          </a:xfrm>
        </p:spPr>
      </p:pic>
      <p:sp>
        <p:nvSpPr>
          <p:cNvPr id="8" name="Text Placeholder 7"/>
          <p:cNvSpPr>
            <a:spLocks noGrp="1"/>
          </p:cNvSpPr>
          <p:nvPr>
            <p:ph type="body" sz="half" idx="19"/>
          </p:nvPr>
        </p:nvSpPr>
        <p:spPr>
          <a:xfrm>
            <a:off x="4570172" y="5370895"/>
            <a:ext cx="3050438" cy="656161"/>
          </a:xfrm>
        </p:spPr>
        <p:txBody>
          <a:bodyPr/>
          <a:lstStyle/>
          <a:p>
            <a:r>
              <a:rPr lang="en-US" b="1" dirty="0"/>
              <a:t>A close-up of a deep red plaque with overlying fine white scale.</a:t>
            </a:r>
            <a:endParaRPr lang="en-US" b="1"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0551" b="10551"/>
          <a:stretch>
            <a:fillRect/>
          </a:stretch>
        </p:blipFill>
        <p:spPr>
          <a:xfrm>
            <a:off x="7871636" y="2603499"/>
            <a:ext cx="3438047" cy="2387265"/>
          </a:xfrm>
        </p:spPr>
      </p:pic>
      <p:sp>
        <p:nvSpPr>
          <p:cNvPr id="11" name="Text Placeholder 10"/>
          <p:cNvSpPr>
            <a:spLocks noGrp="1"/>
          </p:cNvSpPr>
          <p:nvPr>
            <p:ph type="body" sz="half" idx="20"/>
          </p:nvPr>
        </p:nvSpPr>
        <p:spPr>
          <a:xfrm>
            <a:off x="7982775" y="5370894"/>
            <a:ext cx="3051096" cy="656161"/>
          </a:xfrm>
        </p:spPr>
        <p:txBody>
          <a:bodyPr/>
          <a:lstStyle/>
          <a:p>
            <a:r>
              <a:rPr lang="en-US" b="1" dirty="0"/>
              <a:t>A shiny, reddish plaque on the shin.</a:t>
            </a:r>
            <a:endParaRPr lang="en-US" b="1" dirty="0"/>
          </a:p>
        </p:txBody>
      </p:sp>
      <p:sp>
        <p:nvSpPr>
          <p:cNvPr id="16" name="Title 15"/>
          <p:cNvSpPr>
            <a:spLocks noGrp="1"/>
          </p:cNvSpPr>
          <p:nvPr>
            <p:ph type="title"/>
          </p:nvPr>
        </p:nvSpPr>
        <p:spPr/>
        <p:txBody>
          <a:bodyPr/>
          <a:lstStyle/>
          <a:p>
            <a:r>
              <a:rPr lang="en-US" b="1" i="1" dirty="0"/>
              <a:t>Necrobiosis </a:t>
            </a:r>
            <a:r>
              <a:rPr lang="en-US" b="1" i="1" dirty="0" err="1"/>
              <a:t>lipoidica</a:t>
            </a:r>
            <a:endParaRPr lang="en-US" dirty="0"/>
          </a:p>
        </p:txBody>
      </p:sp>
    </p:spTree>
    <p:extLst>
      <p:ext uri="{BB962C8B-B14F-4D97-AF65-F5344CB8AC3E}">
        <p14:creationId xmlns:p14="http://schemas.microsoft.com/office/powerpoint/2010/main" val="100150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Affects of Diabetes on skin: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Diabetes </a:t>
            </a:r>
            <a:r>
              <a:rPr lang="en-US" dirty="0"/>
              <a:t>mellitus </a:t>
            </a:r>
            <a:r>
              <a:rPr lang="en-US" dirty="0" smtClean="0"/>
              <a:t> </a:t>
            </a:r>
            <a:r>
              <a:rPr lang="en-US" dirty="0"/>
              <a:t>can affect the skin </a:t>
            </a:r>
            <a:r>
              <a:rPr lang="en-US" dirty="0" smtClean="0"/>
              <a:t>by various pathophysiological processes.</a:t>
            </a:r>
          </a:p>
          <a:p>
            <a:pPr>
              <a:buFont typeface="Wingdings" panose="05000000000000000000" pitchFamily="2" charset="2"/>
              <a:buChar char="v"/>
            </a:pPr>
            <a:r>
              <a:rPr lang="en-US" b="1" dirty="0"/>
              <a:t>Vascular </a:t>
            </a:r>
            <a:r>
              <a:rPr lang="en-US" b="1" dirty="0" smtClean="0"/>
              <a:t>damage:</a:t>
            </a:r>
          </a:p>
          <a:p>
            <a:r>
              <a:rPr lang="en-US" dirty="0"/>
              <a:t>Leg </a:t>
            </a:r>
            <a:r>
              <a:rPr lang="en-US" dirty="0" smtClean="0"/>
              <a:t>ulceration</a:t>
            </a:r>
            <a:endParaRPr lang="en-US" dirty="0"/>
          </a:p>
          <a:p>
            <a:r>
              <a:rPr lang="en-US" dirty="0"/>
              <a:t>Wet gangrene of the </a:t>
            </a:r>
            <a:r>
              <a:rPr lang="en-US" dirty="0" smtClean="0"/>
              <a:t>foot</a:t>
            </a:r>
            <a:r>
              <a:rPr lang="en-US" dirty="0"/>
              <a:t>.</a:t>
            </a:r>
          </a:p>
          <a:p>
            <a:r>
              <a:rPr lang="en-US" dirty="0"/>
              <a:t>Erysipelas-like </a:t>
            </a:r>
            <a:r>
              <a:rPr lang="en-US" dirty="0" smtClean="0"/>
              <a:t>reaction</a:t>
            </a:r>
            <a:r>
              <a:rPr lang="en-US" dirty="0"/>
              <a:t>.</a:t>
            </a:r>
          </a:p>
          <a:p>
            <a:r>
              <a:rPr lang="en-US" dirty="0"/>
              <a:t>Diabetic </a:t>
            </a:r>
            <a:r>
              <a:rPr lang="en-US" dirty="0" err="1" smtClean="0"/>
              <a:t>dermopathy</a:t>
            </a:r>
            <a:r>
              <a:rPr lang="en-US" dirty="0"/>
              <a:t>.</a:t>
            </a:r>
          </a:p>
          <a:p>
            <a:r>
              <a:rPr lang="en-US" dirty="0" err="1" smtClean="0"/>
              <a:t>Rubeosis</a:t>
            </a:r>
            <a:r>
              <a:rPr lang="en-US" dirty="0"/>
              <a:t>.</a:t>
            </a:r>
            <a:endParaRPr lang="en-US" b="1"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220331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Granuloma </a:t>
            </a:r>
            <a:r>
              <a:rPr lang="en-US" b="1" i="1" dirty="0" err="1" smtClean="0"/>
              <a:t>annulare</a:t>
            </a:r>
            <a:r>
              <a:rPr lang="en-US" b="1" i="1" dirty="0" smtClean="0"/>
              <a:t>:</a:t>
            </a:r>
            <a:endParaRPr lang="en-US" b="1" dirty="0"/>
          </a:p>
        </p:txBody>
      </p:sp>
      <p:sp>
        <p:nvSpPr>
          <p:cNvPr id="3" name="Content Placeholder 2"/>
          <p:cNvSpPr>
            <a:spLocks noGrp="1"/>
          </p:cNvSpPr>
          <p:nvPr>
            <p:ph idx="1"/>
          </p:nvPr>
        </p:nvSpPr>
        <p:spPr/>
        <p:txBody>
          <a:bodyPr>
            <a:normAutofit fontScale="92500"/>
          </a:bodyPr>
          <a:lstStyle/>
          <a:p>
            <a:r>
              <a:rPr lang="en-US" b="1" dirty="0"/>
              <a:t>Nature</a:t>
            </a:r>
            <a:r>
              <a:rPr lang="en-US" dirty="0">
                <a:latin typeface="Arial" panose="020B0604020202020204" pitchFamily="34" charset="0"/>
                <a:cs typeface="Arial" panose="020B0604020202020204" pitchFamily="34" charset="0"/>
              </a:rPr>
              <a:t>: Benign granulomatous inflammatory disorder of the dermis or </a:t>
            </a:r>
            <a:r>
              <a:rPr lang="en-US" dirty="0" err="1">
                <a:latin typeface="Arial" panose="020B0604020202020204" pitchFamily="34" charset="0"/>
                <a:cs typeface="Arial" panose="020B0604020202020204" pitchFamily="34" charset="0"/>
              </a:rPr>
              <a:t>subcutis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Appearance</a:t>
            </a:r>
            <a:r>
              <a:rPr lang="en-US" dirty="0">
                <a:latin typeface="Arial" panose="020B0604020202020204" pitchFamily="34" charset="0"/>
                <a:cs typeface="Arial" panose="020B0604020202020204" pitchFamily="34" charset="0"/>
              </a:rPr>
              <a:t>: Small dermal papules forming smooth, annular plaques, usually on extremities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Symptoms</a:t>
            </a:r>
            <a:r>
              <a:rPr lang="en-US" dirty="0">
                <a:latin typeface="Arial" panose="020B0604020202020204" pitchFamily="34" charset="0"/>
                <a:cs typeface="Arial" panose="020B0604020202020204" pitchFamily="34" charset="0"/>
              </a:rPr>
              <a:t>: Often asymptomatic or mildly pruritic; appearance may cause distress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Demographics</a:t>
            </a:r>
            <a:r>
              <a:rPr lang="en-US" dirty="0">
                <a:latin typeface="Arial" panose="020B0604020202020204" pitchFamily="34" charset="0"/>
                <a:cs typeface="Arial" panose="020B0604020202020204" pitchFamily="34" charset="0"/>
              </a:rPr>
              <a:t>: More common in women (2:1 ratio), with two-thirds of cases in patients under 30</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Course</a:t>
            </a:r>
            <a:r>
              <a:rPr lang="en-US" dirty="0">
                <a:latin typeface="Arial" panose="020B0604020202020204" pitchFamily="34" charset="0"/>
                <a:cs typeface="Arial" panose="020B0604020202020204" pitchFamily="34" charset="0"/>
              </a:rPr>
              <a:t>: Typically resolves spontaneously; some cases may be persistent or recurrent</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Associated Conditions</a:t>
            </a:r>
            <a:r>
              <a:rPr lang="en-US" dirty="0">
                <a:latin typeface="Arial" panose="020B0604020202020204" pitchFamily="34" charset="0"/>
                <a:cs typeface="Arial" panose="020B0604020202020204" pitchFamily="34" charset="0"/>
              </a:rPr>
              <a:t>: Linked to diabetes, thyroid disease, dyslipidemia, malignancy, and infections.</a:t>
            </a:r>
          </a:p>
        </p:txBody>
      </p:sp>
    </p:spTree>
    <p:extLst>
      <p:ext uri="{BB962C8B-B14F-4D97-AF65-F5344CB8AC3E}">
        <p14:creationId xmlns:p14="http://schemas.microsoft.com/office/powerpoint/2010/main" val="2674429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5" y="2603500"/>
            <a:ext cx="10693744" cy="3416300"/>
          </a:xfrm>
        </p:spPr>
        <p:txBody>
          <a:bodyPr>
            <a:normAutofit fontScale="32500" lnSpcReduction="20000"/>
          </a:bodyPr>
          <a:lstStyle/>
          <a:p>
            <a:r>
              <a:rPr lang="en-US" sz="8000" b="1" dirty="0"/>
              <a:t>Diagnostic </a:t>
            </a:r>
            <a:r>
              <a:rPr lang="en-US" sz="8000" b="1" dirty="0" smtClean="0"/>
              <a:t>Pearls:</a:t>
            </a:r>
          </a:p>
          <a:p>
            <a:r>
              <a:rPr lang="en-US" sz="7200" dirty="0">
                <a:latin typeface="Arial" panose="020B0604020202020204" pitchFamily="34" charset="0"/>
                <a:cs typeface="Arial" panose="020B0604020202020204" pitchFamily="34" charset="0"/>
              </a:rPr>
              <a:t>The ring-shaped or arc-like lesions do not scale</a:t>
            </a:r>
            <a:r>
              <a:rPr lang="en-US" sz="7200" dirty="0" smtClean="0">
                <a:latin typeface="Arial" panose="020B0604020202020204" pitchFamily="34" charset="0"/>
                <a:cs typeface="Arial" panose="020B0604020202020204" pitchFamily="34" charset="0"/>
              </a:rPr>
              <a:t>.</a:t>
            </a:r>
          </a:p>
          <a:p>
            <a:r>
              <a:rPr lang="en-US" sz="7200" dirty="0" smtClean="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The absence of scale or surface change is a crucial finding in differentiating GA from other annular eruptions such as </a:t>
            </a:r>
            <a:r>
              <a:rPr lang="en-US" sz="7200" dirty="0">
                <a:latin typeface="Arial" panose="020B0604020202020204" pitchFamily="34" charset="0"/>
                <a:cs typeface="Arial" panose="020B0604020202020204" pitchFamily="34" charset="0"/>
                <a:hlinkClick r:id="rId2"/>
              </a:rPr>
              <a:t>tinea </a:t>
            </a:r>
            <a:r>
              <a:rPr lang="en-US" sz="7200" dirty="0" err="1">
                <a:latin typeface="Arial" panose="020B0604020202020204" pitchFamily="34" charset="0"/>
                <a:cs typeface="Arial" panose="020B0604020202020204" pitchFamily="34" charset="0"/>
                <a:hlinkClick r:id="rId2"/>
              </a:rPr>
              <a:t>corporis</a:t>
            </a:r>
            <a:r>
              <a:rPr lang="en-US" sz="7200" dirty="0" smtClean="0">
                <a:latin typeface="Arial" panose="020B0604020202020204" pitchFamily="34" charset="0"/>
                <a:cs typeface="Arial" panose="020B0604020202020204" pitchFamily="34" charset="0"/>
              </a:rPr>
              <a:t>.</a:t>
            </a:r>
          </a:p>
          <a:p>
            <a:r>
              <a:rPr lang="en-US" sz="7200" dirty="0">
                <a:latin typeface="Arial" panose="020B0604020202020204" pitchFamily="34" charset="0"/>
                <a:cs typeface="Arial" panose="020B0604020202020204" pitchFamily="34" charset="0"/>
              </a:rPr>
              <a:t>When stretched, larger lesions show individual papules in a ring, and smaller annular lesions have a small central dell, or depression</a:t>
            </a:r>
            <a:r>
              <a:rPr lang="en-US" sz="4500" dirty="0" smtClean="0">
                <a:latin typeface="Arial" panose="020B0604020202020204" pitchFamily="34" charset="0"/>
                <a:cs typeface="Arial" panose="020B0604020202020204" pitchFamily="34" charset="0"/>
              </a:rPr>
              <a:t>.</a:t>
            </a:r>
          </a:p>
          <a:p>
            <a:r>
              <a:rPr lang="en-US" sz="7200" b="1" dirty="0"/>
              <a:t>Differential Diagnosis </a:t>
            </a:r>
            <a:r>
              <a:rPr lang="en-US" sz="7200" b="1" dirty="0" smtClean="0"/>
              <a:t>:</a:t>
            </a:r>
          </a:p>
          <a:p>
            <a:r>
              <a:rPr lang="en-US" sz="4500" dirty="0">
                <a:latin typeface="Arial" panose="020B0604020202020204" pitchFamily="34" charset="0"/>
                <a:cs typeface="Arial" panose="020B0604020202020204" pitchFamily="34" charset="0"/>
              </a:rPr>
              <a:t>Tinea </a:t>
            </a:r>
            <a:r>
              <a:rPr lang="en-US" sz="4500" dirty="0" err="1">
                <a:latin typeface="Arial" panose="020B0604020202020204" pitchFamily="34" charset="0"/>
                <a:cs typeface="Arial" panose="020B0604020202020204" pitchFamily="34" charset="0"/>
              </a:rPr>
              <a:t>corporis</a:t>
            </a:r>
            <a:r>
              <a:rPr lang="en-US" sz="4500" dirty="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Lichen planus     – annular </a:t>
            </a:r>
            <a:r>
              <a:rPr lang="en-US" sz="4500" dirty="0" err="1" smtClean="0">
                <a:latin typeface="Arial" panose="020B0604020202020204" pitchFamily="34" charset="0"/>
                <a:cs typeface="Arial" panose="020B0604020202020204" pitchFamily="34" charset="0"/>
              </a:rPr>
              <a:t>variantErythema</a:t>
            </a:r>
            <a:r>
              <a:rPr lang="en-US" sz="4500" dirty="0" smtClean="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migrans</a:t>
            </a:r>
            <a:r>
              <a:rPr lang="en-US" sz="4500" dirty="0">
                <a:latin typeface="Arial" panose="020B0604020202020204" pitchFamily="34" charset="0"/>
                <a:cs typeface="Arial" panose="020B0604020202020204" pitchFamily="34" charset="0"/>
              </a:rPr>
              <a:t> </a:t>
            </a:r>
            <a:r>
              <a:rPr lang="en-US" sz="4500" dirty="0" smtClean="0">
                <a:latin typeface="Arial" panose="020B0604020202020204" pitchFamily="34" charset="0"/>
                <a:cs typeface="Arial" panose="020B0604020202020204" pitchFamily="34" charset="0"/>
              </a:rPr>
              <a:t> ( </a:t>
            </a:r>
            <a:r>
              <a:rPr lang="en-US" sz="4500" dirty="0">
                <a:latin typeface="Arial" panose="020B0604020202020204" pitchFamily="34" charset="0"/>
                <a:cs typeface="Arial" panose="020B0604020202020204" pitchFamily="34" charset="0"/>
              </a:rPr>
              <a:t>Lyme disease    )      </a:t>
            </a:r>
            <a:r>
              <a:rPr lang="en-US" sz="4500" dirty="0" smtClean="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Sarcoidosis           </a:t>
            </a:r>
            <a:endParaRPr lang="en-US" sz="4500" dirty="0" smtClean="0">
              <a:latin typeface="Arial" panose="020B0604020202020204" pitchFamily="34" charset="0"/>
              <a:cs typeface="Arial" panose="020B0604020202020204" pitchFamily="34" charset="0"/>
            </a:endParaRPr>
          </a:p>
          <a:p>
            <a:r>
              <a:rPr lang="en-US" sz="4500" dirty="0" smtClean="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Subacute cutaneous lupus erythematosus           </a:t>
            </a:r>
            <a:r>
              <a:rPr lang="en-US" sz="4500" dirty="0" smtClean="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Annular </a:t>
            </a:r>
            <a:r>
              <a:rPr lang="en-US" sz="4500" dirty="0" err="1">
                <a:latin typeface="Arial" panose="020B0604020202020204" pitchFamily="34" charset="0"/>
                <a:cs typeface="Arial" panose="020B0604020202020204" pitchFamily="34" charset="0"/>
              </a:rPr>
              <a:t>elastolytic</a:t>
            </a:r>
            <a:r>
              <a:rPr lang="en-US" sz="4500" dirty="0">
                <a:latin typeface="Arial" panose="020B0604020202020204" pitchFamily="34" charset="0"/>
                <a:cs typeface="Arial" panose="020B0604020202020204" pitchFamily="34" charset="0"/>
              </a:rPr>
              <a:t> giant cell granuloma            Interstitial granulomatous dermatitis</a:t>
            </a:r>
            <a:endParaRPr lang="en-US" sz="45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82284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1009735" y="2603499"/>
            <a:ext cx="3349592" cy="3275061"/>
          </a:xfrm>
        </p:spPr>
      </p:pic>
      <p:sp>
        <p:nvSpPr>
          <p:cNvPr id="5" name="Text Placeholder 4"/>
          <p:cNvSpPr>
            <a:spLocks noGrp="1"/>
          </p:cNvSpPr>
          <p:nvPr>
            <p:ph type="body" sz="half" idx="18"/>
          </p:nvPr>
        </p:nvSpPr>
        <p:spPr>
          <a:xfrm>
            <a:off x="1154954" y="5878560"/>
            <a:ext cx="3050438" cy="753246"/>
          </a:xfrm>
        </p:spPr>
        <p:txBody>
          <a:bodyPr>
            <a:normAutofit/>
          </a:bodyPr>
          <a:lstStyle/>
          <a:p>
            <a:r>
              <a:rPr lang="en-US" b="1" dirty="0"/>
              <a:t>A close-up of a red-brown annular plaque without scale</a:t>
            </a:r>
            <a:endParaRPr lang="en-US" b="1" dirty="0"/>
          </a:p>
        </p:txBody>
      </p:sp>
      <p:sp>
        <p:nvSpPr>
          <p:cNvPr id="8" name="Text Placeholder 7"/>
          <p:cNvSpPr>
            <a:spLocks noGrp="1"/>
          </p:cNvSpPr>
          <p:nvPr>
            <p:ph type="body" sz="half" idx="19"/>
          </p:nvPr>
        </p:nvSpPr>
        <p:spPr>
          <a:xfrm>
            <a:off x="4616952" y="5927251"/>
            <a:ext cx="3050438" cy="917952"/>
          </a:xfrm>
        </p:spPr>
        <p:txBody>
          <a:bodyPr/>
          <a:lstStyle/>
          <a:p>
            <a:r>
              <a:rPr lang="en-US" b="1" dirty="0"/>
              <a:t>A close-up of an erythematous annular plaque without scale.</a:t>
            </a:r>
            <a:endParaRPr lang="en-US" b="1" dirty="0"/>
          </a:p>
        </p:txBody>
      </p:sp>
      <p:pic>
        <p:nvPicPr>
          <p:cNvPr id="16" name="Picture Placeholder 15"/>
          <p:cNvPicPr>
            <a:picLocks noGrp="1" noChangeAspect="1"/>
          </p:cNvPicPr>
          <p:nvPr>
            <p:ph type="pic" idx="22"/>
          </p:nvPr>
        </p:nvPicPr>
        <p:blipFill>
          <a:blip r:embed="rId3">
            <a:extLst>
              <a:ext uri="{28A0092B-C50C-407E-A947-70E740481C1C}">
                <a14:useLocalDpi xmlns:a14="http://schemas.microsoft.com/office/drawing/2010/main" val="0"/>
              </a:ext>
            </a:extLst>
          </a:blip>
          <a:srcRect t="10551" b="10551"/>
          <a:stretch>
            <a:fillRect/>
          </a:stretch>
        </p:blipFill>
        <p:spPr>
          <a:xfrm>
            <a:off x="7845422" y="2603499"/>
            <a:ext cx="3849273" cy="3296787"/>
          </a:xfrm>
        </p:spPr>
      </p:pic>
      <p:sp>
        <p:nvSpPr>
          <p:cNvPr id="11" name="Text Placeholder 10"/>
          <p:cNvSpPr>
            <a:spLocks noGrp="1"/>
          </p:cNvSpPr>
          <p:nvPr>
            <p:ph type="body" sz="half" idx="20"/>
          </p:nvPr>
        </p:nvSpPr>
        <p:spPr>
          <a:xfrm>
            <a:off x="7982775" y="6027056"/>
            <a:ext cx="3711920" cy="710627"/>
          </a:xfrm>
        </p:spPr>
        <p:txBody>
          <a:bodyPr>
            <a:normAutofit/>
          </a:bodyPr>
          <a:lstStyle/>
          <a:p>
            <a:r>
              <a:rPr lang="en-US" b="1" dirty="0"/>
              <a:t>An annular, violaceous, smooth plaque at the </a:t>
            </a:r>
            <a:r>
              <a:rPr lang="en-US" b="1" dirty="0" err="1"/>
              <a:t>preauricular</a:t>
            </a:r>
            <a:r>
              <a:rPr lang="en-US" b="1" dirty="0"/>
              <a:t> area</a:t>
            </a:r>
            <a:r>
              <a:rPr lang="en-US" dirty="0"/>
              <a:t>.</a:t>
            </a:r>
            <a:endParaRPr lang="en-US" dirty="0"/>
          </a:p>
        </p:txBody>
      </p:sp>
      <p:pic>
        <p:nvPicPr>
          <p:cNvPr id="15" name="Picture Placeholder 14"/>
          <p:cNvPicPr>
            <a:picLocks noGrp="1" noChangeAspect="1"/>
          </p:cNvPicPr>
          <p:nvPr>
            <p:ph type="pic" idx="21"/>
          </p:nvPr>
        </p:nvPicPr>
        <p:blipFill>
          <a:blip r:embed="rId4">
            <a:extLst>
              <a:ext uri="{28A0092B-C50C-407E-A947-70E740481C1C}">
                <a14:useLocalDpi xmlns:a14="http://schemas.microsoft.com/office/drawing/2010/main" val="0"/>
              </a:ext>
            </a:extLst>
          </a:blip>
          <a:srcRect t="10551" b="10551"/>
          <a:stretch>
            <a:fillRect/>
          </a:stretch>
        </p:blipFill>
        <p:spPr>
          <a:xfrm>
            <a:off x="4504546" y="2603499"/>
            <a:ext cx="3275250" cy="3275062"/>
          </a:xfrm>
        </p:spPr>
      </p:pic>
    </p:spTree>
    <p:extLst>
      <p:ext uri="{BB962C8B-B14F-4D97-AF65-F5344CB8AC3E}">
        <p14:creationId xmlns:p14="http://schemas.microsoft.com/office/powerpoint/2010/main" val="3744709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817" y="1146923"/>
            <a:ext cx="8607331" cy="701128"/>
          </a:xfrm>
        </p:spPr>
        <p:txBody>
          <a:bodyPr/>
          <a:lstStyle/>
          <a:p>
            <a:r>
              <a:rPr lang="en-US" sz="2000" b="1" i="1" dirty="0"/>
              <a:t>Annular </a:t>
            </a:r>
            <a:r>
              <a:rPr lang="en-US" sz="2000" b="1" i="1" dirty="0" err="1"/>
              <a:t>elastolytic</a:t>
            </a:r>
            <a:r>
              <a:rPr lang="en-US" sz="2000" b="1" i="1" dirty="0"/>
              <a:t> giant cell </a:t>
            </a:r>
            <a:r>
              <a:rPr lang="en-US" sz="2000" b="1" i="1" dirty="0" smtClean="0"/>
              <a:t>granuloma</a:t>
            </a:r>
            <a:br>
              <a:rPr lang="en-US" sz="2000" b="1" i="1" dirty="0" smtClean="0"/>
            </a:br>
            <a:r>
              <a:rPr lang="en-US" sz="2000" b="1" i="1" dirty="0" smtClean="0"/>
              <a:t/>
            </a:r>
            <a:br>
              <a:rPr lang="en-US" sz="2000" b="1" i="1" dirty="0" smtClean="0"/>
            </a:br>
            <a:r>
              <a:rPr lang="en-US" sz="1800" b="1" i="1" dirty="0" smtClean="0"/>
              <a:t>(</a:t>
            </a:r>
            <a:r>
              <a:rPr lang="en-US" sz="1800" b="1" dirty="0" smtClean="0"/>
              <a:t>Actinic granuloma)</a:t>
            </a:r>
            <a:r>
              <a:rPr lang="en-US" dirty="0"/>
              <a:t/>
            </a:r>
            <a:br>
              <a:rPr lang="en-US" dirty="0"/>
            </a:br>
            <a:endParaRPr lang="en-US" sz="2000" b="1" dirty="0"/>
          </a:p>
        </p:txBody>
      </p:sp>
      <p:sp>
        <p:nvSpPr>
          <p:cNvPr id="4" name="Content Placeholder 3"/>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It is </a:t>
            </a:r>
            <a:r>
              <a:rPr lang="en-US" dirty="0">
                <a:latin typeface="Arial" panose="020B0604020202020204" pitchFamily="34" charset="0"/>
                <a:cs typeface="Arial" panose="020B0604020202020204" pitchFamily="34" charset="0"/>
              </a:rPr>
              <a:t>a rare disorder of </a:t>
            </a:r>
            <a:r>
              <a:rPr lang="en-US" dirty="0" smtClean="0">
                <a:latin typeface="Arial" panose="020B0604020202020204" pitchFamily="34" charset="0"/>
                <a:cs typeface="Arial" panose="020B0604020202020204" pitchFamily="34" charset="0"/>
              </a:rPr>
              <a:t>connective tissue </a:t>
            </a:r>
            <a:r>
              <a:rPr lang="en-US" dirty="0">
                <a:latin typeface="Arial" panose="020B0604020202020204" pitchFamily="34" charset="0"/>
                <a:cs typeface="Arial" panose="020B0604020202020204" pitchFamily="34" charset="0"/>
              </a:rPr>
              <a:t>affecting the head and neck areas that is most </a:t>
            </a:r>
            <a:r>
              <a:rPr lang="en-US" dirty="0" err="1" smtClean="0">
                <a:latin typeface="Arial" panose="020B0604020202020204" pitchFamily="34" charset="0"/>
                <a:cs typeface="Arial" panose="020B0604020202020204" pitchFamily="34" charset="0"/>
              </a:rPr>
              <a:t>commonlyassociatedwith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diabetes in up to 40% of cases</a:t>
            </a:r>
            <a:r>
              <a:rPr lang="en-US" dirty="0" smtClean="0">
                <a:latin typeface="Arial" panose="020B0604020202020204" pitchFamily="34" charset="0"/>
                <a:cs typeface="Arial" panose="020B0604020202020204" pitchFamily="34" charset="0"/>
              </a:rPr>
              <a:t>.</a:t>
            </a:r>
          </a:p>
          <a:p>
            <a:r>
              <a:rPr lang="en-US" b="1" dirty="0"/>
              <a:t>Prevalence</a:t>
            </a:r>
            <a:r>
              <a:rPr lang="en-US" dirty="0"/>
              <a:t>: Rare, more common in middle-aged women with lighter skin</a:t>
            </a:r>
            <a:r>
              <a:rPr lang="en-US" dirty="0" smtClean="0"/>
              <a:t>.</a:t>
            </a:r>
          </a:p>
          <a:p>
            <a:r>
              <a:rPr lang="en-US" b="1" dirty="0"/>
              <a:t>Lesion Appearance</a:t>
            </a:r>
            <a:r>
              <a:rPr lang="en-US" dirty="0"/>
              <a:t>: Annular, erythematous, </a:t>
            </a:r>
            <a:r>
              <a:rPr lang="en-US" dirty="0" err="1"/>
              <a:t>photodistributed</a:t>
            </a:r>
            <a:r>
              <a:rPr lang="en-US" dirty="0"/>
              <a:t> plaques with raised borders and atrophic centers</a:t>
            </a:r>
            <a:r>
              <a:rPr lang="en-US" dirty="0" smtClean="0"/>
              <a:t>.</a:t>
            </a:r>
          </a:p>
          <a:p>
            <a:r>
              <a:rPr lang="en-US" b="1" dirty="0"/>
              <a:t>Symptoms</a:t>
            </a:r>
            <a:r>
              <a:rPr lang="en-US" dirty="0"/>
              <a:t>: Usually asymptomatic, may appear suddenly and persist from months to years</a:t>
            </a:r>
            <a:r>
              <a:rPr lang="en-US" dirty="0" smtClean="0"/>
              <a:t>.</a:t>
            </a:r>
          </a:p>
          <a:p>
            <a:r>
              <a:rPr lang="en-US" b="1" dirty="0"/>
              <a:t>Pathophysiology</a:t>
            </a:r>
            <a:r>
              <a:rPr lang="en-US" dirty="0"/>
              <a:t>: Hypothesized to be triggered by solar radiation or heat altering elastin peptides, leading to granuloma formation and destruction of elastic fibers</a:t>
            </a:r>
            <a:r>
              <a:rPr lang="en-US" dirty="0" smtClean="0"/>
              <a:t>.</a:t>
            </a:r>
          </a:p>
        </p:txBody>
      </p:sp>
    </p:spTree>
    <p:extLst>
      <p:ext uri="{BB962C8B-B14F-4D97-AF65-F5344CB8AC3E}">
        <p14:creationId xmlns:p14="http://schemas.microsoft.com/office/powerpoint/2010/main" val="1849029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Classification</a:t>
            </a:r>
            <a:r>
              <a:rPr lang="en-US" dirty="0"/>
              <a:t>: Some consider it a distinct disorder, while others view it as a variant of granuloma </a:t>
            </a:r>
            <a:r>
              <a:rPr lang="en-US" dirty="0" err="1"/>
              <a:t>annulare</a:t>
            </a:r>
            <a:r>
              <a:rPr lang="en-US" dirty="0" smtClean="0"/>
              <a:t>.</a:t>
            </a:r>
          </a:p>
          <a:p>
            <a:r>
              <a:rPr lang="en-US" b="1" dirty="0" smtClean="0"/>
              <a:t>Variants:</a:t>
            </a:r>
          </a:p>
          <a:p>
            <a:r>
              <a:rPr lang="en-US" dirty="0"/>
              <a:t>Generalized variant – Annular plaques or papules involving both sun-exposed and covered areas. It has an indolent course with a gradual dissemination and enlargement of existing lesions with eruption of new lesions over </a:t>
            </a:r>
            <a:r>
              <a:rPr lang="en-US" dirty="0" smtClean="0"/>
              <a:t>time</a:t>
            </a:r>
          </a:p>
          <a:p>
            <a:r>
              <a:rPr lang="en-US" dirty="0" err="1"/>
              <a:t>Papular</a:t>
            </a:r>
            <a:r>
              <a:rPr lang="en-US" dirty="0"/>
              <a:t> variant – </a:t>
            </a:r>
            <a:r>
              <a:rPr lang="en-US" dirty="0" err="1"/>
              <a:t>Papular</a:t>
            </a:r>
            <a:r>
              <a:rPr lang="en-US" dirty="0"/>
              <a:t> lesions instead of annular plaques</a:t>
            </a:r>
            <a:r>
              <a:rPr lang="en-US" dirty="0" smtClean="0"/>
              <a:t>.</a:t>
            </a:r>
          </a:p>
          <a:p>
            <a:endParaRPr lang="en-US" b="1" dirty="0"/>
          </a:p>
        </p:txBody>
      </p:sp>
    </p:spTree>
    <p:extLst>
      <p:ext uri="{BB962C8B-B14F-4D97-AF65-F5344CB8AC3E}">
        <p14:creationId xmlns:p14="http://schemas.microsoft.com/office/powerpoint/2010/main" val="3339324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82" y="973668"/>
            <a:ext cx="7827685" cy="706964"/>
          </a:xfrm>
        </p:spPr>
        <p:txBody>
          <a:bodyPr/>
          <a:lstStyle/>
          <a:p>
            <a:r>
              <a:rPr lang="en-US" sz="2000" b="1" i="1" dirty="0"/>
              <a:t>Annular </a:t>
            </a:r>
            <a:r>
              <a:rPr lang="en-US" sz="2000" b="1" i="1" dirty="0" err="1"/>
              <a:t>elastolytic</a:t>
            </a:r>
            <a:r>
              <a:rPr lang="en-US" sz="2000" b="1" i="1" dirty="0"/>
              <a:t> giant cell granuloma</a:t>
            </a:r>
            <a:endParaRPr lang="en-US" sz="2000" dirty="0"/>
          </a:p>
        </p:txBody>
      </p:sp>
      <p:sp>
        <p:nvSpPr>
          <p:cNvPr id="3" name="Content Placeholder 2"/>
          <p:cNvSpPr>
            <a:spLocks noGrp="1"/>
          </p:cNvSpPr>
          <p:nvPr>
            <p:ph idx="1"/>
          </p:nvPr>
        </p:nvSpPr>
        <p:spPr/>
        <p:txBody>
          <a:bodyPr>
            <a:normAutofit fontScale="92500" lnSpcReduction="10000"/>
          </a:bodyPr>
          <a:lstStyle/>
          <a:p>
            <a:r>
              <a:rPr lang="en-US" b="1" dirty="0"/>
              <a:t>Diagnostic </a:t>
            </a:r>
            <a:r>
              <a:rPr lang="en-US" b="1" dirty="0" smtClean="0"/>
              <a:t>Pearls:</a:t>
            </a:r>
          </a:p>
          <a:p>
            <a:r>
              <a:rPr lang="en-US" dirty="0"/>
              <a:t>Suspect actinic granuloma </a:t>
            </a:r>
            <a:r>
              <a:rPr lang="en-US" dirty="0" smtClean="0"/>
              <a:t>in </a:t>
            </a:r>
            <a:r>
              <a:rPr lang="en-US" dirty="0"/>
              <a:t>the differential diagnosis of an annular lesion in a middle-aged woman, especially on sun-exposed areas. Perform a skin biopsy for a definitive diagnosis</a:t>
            </a:r>
            <a:r>
              <a:rPr lang="en-US" dirty="0" smtClean="0"/>
              <a:t>.</a:t>
            </a:r>
          </a:p>
          <a:p>
            <a:r>
              <a:rPr lang="en-US" b="1" dirty="0"/>
              <a:t>Differential </a:t>
            </a:r>
            <a:r>
              <a:rPr lang="en-US" b="1" dirty="0" smtClean="0"/>
              <a:t>Diagnosis:</a:t>
            </a:r>
          </a:p>
          <a:p>
            <a:r>
              <a:rPr lang="en-US" b="1" dirty="0"/>
              <a:t>Differential Diagnosis</a:t>
            </a:r>
          </a:p>
          <a:p>
            <a:r>
              <a:rPr lang="en-US" dirty="0">
                <a:latin typeface="Arial" panose="020B0604020202020204" pitchFamily="34" charset="0"/>
                <a:cs typeface="Arial" panose="020B0604020202020204" pitchFamily="34" charset="0"/>
              </a:rPr>
              <a:t>Interstitial granulomatous </a:t>
            </a:r>
            <a:r>
              <a:rPr lang="en-US" dirty="0" smtClean="0">
                <a:latin typeface="Arial" panose="020B0604020202020204" pitchFamily="34" charset="0"/>
                <a:cs typeface="Arial" panose="020B0604020202020204" pitchFamily="34" charset="0"/>
              </a:rPr>
              <a:t>dermatitis</a:t>
            </a:r>
          </a:p>
          <a:p>
            <a:r>
              <a:rPr lang="en-US" dirty="0">
                <a:latin typeface="Arial" panose="020B0604020202020204" pitchFamily="34" charset="0"/>
                <a:cs typeface="Arial" panose="020B0604020202020204" pitchFamily="34" charset="0"/>
              </a:rPr>
              <a:t>Cutaneous </a:t>
            </a:r>
            <a:r>
              <a:rPr lang="en-US" dirty="0" err="1" smtClean="0">
                <a:latin typeface="Arial" panose="020B0604020202020204" pitchFamily="34" charset="0"/>
                <a:cs typeface="Arial" panose="020B0604020202020204" pitchFamily="34" charset="0"/>
              </a:rPr>
              <a:t>leishmaniasis</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Tinea </a:t>
            </a:r>
            <a:r>
              <a:rPr lang="en-US" dirty="0" err="1" smtClean="0">
                <a:latin typeface="Arial" panose="020B0604020202020204" pitchFamily="34" charset="0"/>
                <a:cs typeface="Arial" panose="020B0604020202020204" pitchFamily="34" charset="0"/>
              </a:rPr>
              <a:t>corporis</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endParaRPr lang="en-US" dirty="0" smtClean="0"/>
          </a:p>
          <a:p>
            <a:endParaRPr lang="en-US" b="1" dirty="0"/>
          </a:p>
          <a:p>
            <a:endParaRPr lang="en-US" dirty="0"/>
          </a:p>
        </p:txBody>
      </p:sp>
    </p:spTree>
    <p:extLst>
      <p:ext uri="{BB962C8B-B14F-4D97-AF65-F5344CB8AC3E}">
        <p14:creationId xmlns:p14="http://schemas.microsoft.com/office/powerpoint/2010/main" val="3926158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88" y="973668"/>
            <a:ext cx="7660925" cy="706964"/>
          </a:xfrm>
        </p:spPr>
        <p:txBody>
          <a:bodyPr/>
          <a:lstStyle/>
          <a:p>
            <a:r>
              <a:rPr lang="en-US" sz="2000" b="1" i="1" dirty="0"/>
              <a:t>Annular </a:t>
            </a:r>
            <a:r>
              <a:rPr lang="en-US" sz="2000" b="1" i="1" dirty="0" err="1"/>
              <a:t>elastolytic</a:t>
            </a:r>
            <a:r>
              <a:rPr lang="en-US" sz="2000" b="1" i="1" dirty="0"/>
              <a:t> giant cell granuloma</a:t>
            </a:r>
            <a:endParaRPr lang="en-US" sz="2000"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847024" y="2603499"/>
            <a:ext cx="3570972" cy="2642269"/>
          </a:xfrm>
        </p:spPr>
      </p:pic>
      <p:sp>
        <p:nvSpPr>
          <p:cNvPr id="5" name="Text Placeholder 4"/>
          <p:cNvSpPr>
            <a:spLocks noGrp="1"/>
          </p:cNvSpPr>
          <p:nvPr>
            <p:ph type="body" sz="half" idx="18"/>
          </p:nvPr>
        </p:nvSpPr>
        <p:spPr>
          <a:xfrm>
            <a:off x="1154954" y="5678905"/>
            <a:ext cx="3050438" cy="789272"/>
          </a:xfrm>
        </p:spPr>
        <p:txBody>
          <a:bodyPr>
            <a:normAutofit/>
          </a:bodyPr>
          <a:lstStyle/>
          <a:p>
            <a:r>
              <a:rPr lang="en-US" b="1" dirty="0" err="1"/>
              <a:t>mooth</a:t>
            </a:r>
            <a:r>
              <a:rPr lang="en-US" b="1" dirty="0"/>
              <a:t> reddish and red-brown plaques, some annular, on the posterior neck.</a:t>
            </a:r>
            <a:endParaRPr lang="en-US" b="1"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0551" b="10551"/>
          <a:stretch>
            <a:fillRect/>
          </a:stretch>
        </p:blipFill>
        <p:spPr>
          <a:xfrm>
            <a:off x="4568864" y="2603500"/>
            <a:ext cx="3237224" cy="2642268"/>
          </a:xfrm>
        </p:spPr>
      </p:pic>
      <p:sp>
        <p:nvSpPr>
          <p:cNvPr id="8" name="Text Placeholder 7"/>
          <p:cNvSpPr>
            <a:spLocks noGrp="1"/>
          </p:cNvSpPr>
          <p:nvPr>
            <p:ph type="body" sz="half" idx="19"/>
          </p:nvPr>
        </p:nvSpPr>
        <p:spPr>
          <a:xfrm>
            <a:off x="4568864" y="5678905"/>
            <a:ext cx="3050438" cy="1179095"/>
          </a:xfrm>
        </p:spPr>
        <p:txBody>
          <a:bodyPr/>
          <a:lstStyle/>
          <a:p>
            <a:r>
              <a:rPr lang="en-US" b="1" dirty="0"/>
              <a:t>An annular pinkish plaque on the forehead.</a:t>
            </a:r>
            <a:endParaRPr lang="en-US" b="1"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0551" b="10551"/>
          <a:stretch>
            <a:fillRect/>
          </a:stretch>
        </p:blipFill>
        <p:spPr>
          <a:xfrm>
            <a:off x="7956956" y="2603500"/>
            <a:ext cx="3737739" cy="2642268"/>
          </a:xfrm>
        </p:spPr>
      </p:pic>
      <p:sp>
        <p:nvSpPr>
          <p:cNvPr id="11" name="Text Placeholder 10"/>
          <p:cNvSpPr>
            <a:spLocks noGrp="1"/>
          </p:cNvSpPr>
          <p:nvPr>
            <p:ph type="body" sz="half" idx="20"/>
          </p:nvPr>
        </p:nvSpPr>
        <p:spPr>
          <a:xfrm>
            <a:off x="7982775" y="5678905"/>
            <a:ext cx="3051096" cy="962527"/>
          </a:xfrm>
        </p:spPr>
        <p:txBody>
          <a:bodyPr>
            <a:normAutofit/>
          </a:bodyPr>
          <a:lstStyle/>
          <a:p>
            <a:r>
              <a:rPr lang="en-US" b="1" dirty="0"/>
              <a:t>Smooth pink papules and plaques on the dorsal hand</a:t>
            </a:r>
            <a:endParaRPr lang="en-US" b="1" dirty="0"/>
          </a:p>
        </p:txBody>
      </p:sp>
    </p:spTree>
    <p:extLst>
      <p:ext uri="{BB962C8B-B14F-4D97-AF65-F5344CB8AC3E}">
        <p14:creationId xmlns:p14="http://schemas.microsoft.com/office/powerpoint/2010/main" val="4116348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Stiff skin and </a:t>
            </a:r>
            <a:r>
              <a:rPr lang="en-US" b="1" dirty="0" smtClean="0"/>
              <a:t>joints:</a:t>
            </a:r>
            <a:endParaRPr lang="en-US" b="1" dirty="0"/>
          </a:p>
        </p:txBody>
      </p:sp>
      <p:sp>
        <p:nvSpPr>
          <p:cNvPr id="5" name="Content Placeholder 4"/>
          <p:cNvSpPr>
            <a:spLocks noGrp="1"/>
          </p:cNvSpPr>
          <p:nvPr>
            <p:ph idx="1"/>
          </p:nvPr>
        </p:nvSpPr>
        <p:spPr/>
        <p:txBody>
          <a:bodyPr>
            <a:normAutofit/>
          </a:bodyPr>
          <a:lstStyle/>
          <a:p>
            <a:r>
              <a:rPr lang="en-US" b="1" dirty="0" smtClean="0">
                <a:latin typeface="Arial" panose="020B0604020202020204" pitchFamily="34" charset="0"/>
                <a:cs typeface="Arial" panose="020B0604020202020204" pitchFamily="34" charset="0"/>
              </a:rPr>
              <a:t>Pathophysiology:</a:t>
            </a:r>
          </a:p>
          <a:p>
            <a:r>
              <a:rPr lang="en-US" dirty="0" smtClean="0">
                <a:latin typeface="Arial" panose="020B0604020202020204" pitchFamily="34" charset="0"/>
                <a:cs typeface="Arial" panose="020B0604020202020204" pitchFamily="34" charset="0"/>
              </a:rPr>
              <a:t>Due </a:t>
            </a:r>
            <a:r>
              <a:rPr lang="en-US" dirty="0">
                <a:latin typeface="Arial" panose="020B0604020202020204" pitchFamily="34" charset="0"/>
                <a:cs typeface="Arial" panose="020B0604020202020204" pitchFamily="34" charset="0"/>
              </a:rPr>
              <a:t>to irreversible cross-linking of collagen, accumulation of AGEs (e.g., </a:t>
            </a:r>
            <a:r>
              <a:rPr lang="en-US" dirty="0" err="1">
                <a:latin typeface="Arial" panose="020B0604020202020204" pitchFamily="34" charset="0"/>
                <a:cs typeface="Arial" panose="020B0604020202020204" pitchFamily="34" charset="0"/>
              </a:rPr>
              <a:t>carboxymethyl</a:t>
            </a:r>
            <a:r>
              <a:rPr lang="en-US" dirty="0">
                <a:latin typeface="Arial" panose="020B0604020202020204" pitchFamily="34" charset="0"/>
                <a:cs typeface="Arial" panose="020B0604020202020204" pitchFamily="34" charset="0"/>
              </a:rPr>
              <a:t> lysine, </a:t>
            </a:r>
            <a:r>
              <a:rPr lang="en-US" dirty="0" err="1">
                <a:latin typeface="Arial" panose="020B0604020202020204" pitchFamily="34" charset="0"/>
                <a:cs typeface="Arial" panose="020B0604020202020204" pitchFamily="34" charset="0"/>
              </a:rPr>
              <a:t>pentosidane</a:t>
            </a:r>
            <a:r>
              <a:rPr lang="en-US" dirty="0">
                <a:latin typeface="Arial" panose="020B0604020202020204" pitchFamily="34" charset="0"/>
                <a:cs typeface="Arial" panose="020B0604020202020204" pitchFamily="34" charset="0"/>
              </a:rPr>
              <a:t>), and activation of RAGE receptors, leading to inflammation and fibrosis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Diabetic Control</a:t>
            </a:r>
            <a:r>
              <a:rPr lang="en-US" dirty="0">
                <a:latin typeface="Arial" panose="020B0604020202020204" pitchFamily="34" charset="0"/>
                <a:cs typeface="Arial" panose="020B0604020202020204" pitchFamily="34" charset="0"/>
              </a:rPr>
              <a:t>: Improved management may help reduce symptoms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Aspirin</a:t>
            </a:r>
            <a:r>
              <a:rPr lang="en-US" dirty="0">
                <a:latin typeface="Arial" panose="020B0604020202020204" pitchFamily="34" charset="0"/>
                <a:cs typeface="Arial" panose="020B0604020202020204" pitchFamily="34" charset="0"/>
              </a:rPr>
              <a:t>: Reduces </a:t>
            </a:r>
            <a:r>
              <a:rPr lang="en-US" dirty="0" err="1">
                <a:latin typeface="Arial" panose="020B0604020202020204" pitchFamily="34" charset="0"/>
                <a:cs typeface="Arial" panose="020B0604020202020204" pitchFamily="34" charset="0"/>
              </a:rPr>
              <a:t>glycoxidative</a:t>
            </a:r>
            <a:r>
              <a:rPr lang="en-US" dirty="0">
                <a:latin typeface="Arial" panose="020B0604020202020204" pitchFamily="34" charset="0"/>
                <a:cs typeface="Arial" panose="020B0604020202020204" pitchFamily="34" charset="0"/>
              </a:rPr>
              <a:t> damage, but effects are slow</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Physiotherapy</a:t>
            </a:r>
            <a:r>
              <a:rPr lang="en-US" dirty="0">
                <a:latin typeface="Arial" panose="020B0604020202020204" pitchFamily="34" charset="0"/>
                <a:cs typeface="Arial" panose="020B0604020202020204" pitchFamily="34" charset="0"/>
              </a:rPr>
              <a:t>: Helps maintain mobility</a:t>
            </a:r>
            <a:r>
              <a:rPr lang="en-US"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Other treatments</a:t>
            </a:r>
            <a:r>
              <a:rPr lang="en-US" dirty="0" smtClean="0">
                <a:latin typeface="Arial" panose="020B0604020202020204" pitchFamily="34" charset="0"/>
                <a:cs typeface="Arial" panose="020B0604020202020204" pitchFamily="34" charset="0"/>
              </a:rPr>
              <a:t>: Uncertain </a:t>
            </a:r>
            <a:r>
              <a:rPr lang="en-US" dirty="0">
                <a:latin typeface="Arial" panose="020B0604020202020204" pitchFamily="34" charset="0"/>
                <a:cs typeface="Arial" panose="020B0604020202020204" pitchFamily="34" charset="0"/>
              </a:rPr>
              <a:t>benefit: Phototherapy, </a:t>
            </a:r>
            <a:r>
              <a:rPr lang="en-US" dirty="0" err="1">
                <a:latin typeface="Arial" panose="020B0604020202020204" pitchFamily="34" charset="0"/>
                <a:cs typeface="Arial" panose="020B0604020202020204" pitchFamily="34" charset="0"/>
              </a:rPr>
              <a:t>photophoresis</a:t>
            </a:r>
            <a:r>
              <a:rPr lang="en-US" dirty="0">
                <a:latin typeface="Arial" panose="020B0604020202020204" pitchFamily="34" charset="0"/>
                <a:cs typeface="Arial" panose="020B0604020202020204" pitchFamily="34" charset="0"/>
              </a:rPr>
              <a:t>, radiotherapy, prostacyclin, high-dose penicillin, </a:t>
            </a:r>
            <a:r>
              <a:rPr lang="en-US" dirty="0" err="1">
                <a:latin typeface="Arial" panose="020B0604020202020204" pitchFamily="34" charset="0"/>
                <a:cs typeface="Arial" panose="020B0604020202020204" pitchFamily="34" charset="0"/>
              </a:rPr>
              <a:t>ciclosporin</a:t>
            </a:r>
            <a:r>
              <a:rPr lang="en-US" dirty="0">
                <a:latin typeface="Arial" panose="020B0604020202020204" pitchFamily="34" charset="0"/>
                <a:cs typeface="Arial" panose="020B0604020202020204" pitchFamily="34" charset="0"/>
              </a:rPr>
              <a:t>, factor XIII, </a:t>
            </a:r>
            <a:r>
              <a:rPr lang="en-US" dirty="0" err="1">
                <a:latin typeface="Arial" panose="020B0604020202020204" pitchFamily="34" charset="0"/>
                <a:cs typeface="Arial" panose="020B0604020202020204" pitchFamily="34" charset="0"/>
              </a:rPr>
              <a:t>sorbinol</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82976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Cheiroarthropathy</a:t>
            </a:r>
            <a:r>
              <a:rPr lang="en-US" b="1" dirty="0" smtClean="0"/>
              <a:t>:</a:t>
            </a:r>
            <a:endParaRPr lang="en-US" dirty="0"/>
          </a:p>
        </p:txBody>
      </p:sp>
      <p:sp>
        <p:nvSpPr>
          <p:cNvPr id="3" name="Content Placeholder 2"/>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Appearance</a:t>
            </a:r>
            <a:r>
              <a:rPr lang="en-US" dirty="0">
                <a:latin typeface="Arial" panose="020B0604020202020204" pitchFamily="34" charset="0"/>
                <a:cs typeface="Arial" panose="020B0604020202020204" pitchFamily="34" charset="0"/>
              </a:rPr>
              <a:t>: Waxy, tight skin on the backs of the hands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limited joint mobility (e.g., ‘prayer sign</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Prevalence</a:t>
            </a:r>
            <a:r>
              <a:rPr lang="en-US" dirty="0">
                <a:latin typeface="Arial" panose="020B0604020202020204" pitchFamily="34" charset="0"/>
                <a:cs typeface="Arial" panose="020B0604020202020204" pitchFamily="34" charset="0"/>
              </a:rPr>
              <a:t>: Initially reported in type 1 diabetes, but also found in type 2 diabetes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Indicator of</a:t>
            </a:r>
            <a:r>
              <a:rPr lang="en-US" dirty="0">
                <a:latin typeface="Arial" panose="020B0604020202020204" pitchFamily="34" charset="0"/>
                <a:cs typeface="Arial" panose="020B0604020202020204" pitchFamily="34" charset="0"/>
              </a:rPr>
              <a:t>: Underlying microvascular changes, neuropathy, retinopathy, and stiff cervical </a:t>
            </a:r>
            <a:r>
              <a:rPr lang="en-US" dirty="0" smtClean="0">
                <a:latin typeface="Arial" panose="020B0604020202020204" pitchFamily="34" charset="0"/>
                <a:cs typeface="Arial" panose="020B0604020202020204" pitchFamily="34" charset="0"/>
              </a:rPr>
              <a:t>joints.</a:t>
            </a:r>
          </a:p>
          <a:p>
            <a:r>
              <a:rPr lang="en-US" b="1" dirty="0">
                <a:latin typeface="Arial" panose="020B0604020202020204" pitchFamily="34" charset="0"/>
                <a:cs typeface="Arial" panose="020B0604020202020204" pitchFamily="34" charset="0"/>
              </a:rPr>
              <a:t>Clinical Consideration</a:t>
            </a:r>
            <a:r>
              <a:rPr lang="en-US" dirty="0">
                <a:latin typeface="Arial" panose="020B0604020202020204" pitchFamily="34" charset="0"/>
                <a:cs typeface="Arial" panose="020B0604020202020204" pitchFamily="34" charset="0"/>
              </a:rPr>
              <a:t>: Stiff cervical joints may complicate intubation during </a:t>
            </a:r>
            <a:r>
              <a:rPr lang="en-US" dirty="0" smtClean="0">
                <a:latin typeface="Arial" panose="020B0604020202020204" pitchFamily="34" charset="0"/>
                <a:cs typeface="Arial" panose="020B0604020202020204" pitchFamily="34" charset="0"/>
              </a:rPr>
              <a:t>anesthesia</a:t>
            </a:r>
          </a:p>
          <a:p>
            <a:r>
              <a:rPr lang="en-US" b="1" dirty="0" smtClean="0">
                <a:latin typeface="Arial" panose="020B0604020202020204" pitchFamily="34" charset="0"/>
                <a:cs typeface="Arial" panose="020B0604020202020204" pitchFamily="34" charset="0"/>
              </a:rPr>
              <a:t>Management: </a:t>
            </a:r>
            <a:r>
              <a:rPr lang="en-US" dirty="0">
                <a:latin typeface="Arial" panose="020B0604020202020204" pitchFamily="34" charset="0"/>
                <a:cs typeface="Arial" panose="020B0604020202020204" pitchFamily="34" charset="0"/>
              </a:rPr>
              <a:t>Treatment Glycemic control to improve blood sugar levels, Non-steroidal anti-inflammatory drugs (NSAIDs), Physical therapy, and Corticosteroid injections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584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6078" b="16078"/>
          <a:stretch>
            <a:fillRect/>
          </a:stretch>
        </p:blipFill>
        <p:spPr>
          <a:xfrm>
            <a:off x="1251284" y="2695074"/>
            <a:ext cx="3137835" cy="2531444"/>
          </a:xfrm>
        </p:spPr>
      </p:pic>
      <p:sp>
        <p:nvSpPr>
          <p:cNvPr id="5" name="Text Placeholder 4"/>
          <p:cNvSpPr>
            <a:spLocks noGrp="1"/>
          </p:cNvSpPr>
          <p:nvPr>
            <p:ph type="body" sz="half" idx="18"/>
          </p:nvPr>
        </p:nvSpPr>
        <p:spPr>
          <a:xfrm>
            <a:off x="1154954" y="5409398"/>
            <a:ext cx="3050438" cy="617660"/>
          </a:xfrm>
        </p:spPr>
        <p:txBody>
          <a:bodyPr/>
          <a:lstStyle/>
          <a:p>
            <a:r>
              <a:rPr lang="en-US" b="1" dirty="0">
                <a:solidFill>
                  <a:schemeClr val="tx1"/>
                </a:solidFill>
                <a:hlinkClick r:id="rId3"/>
              </a:rPr>
              <a:t>Diabetic </a:t>
            </a:r>
            <a:r>
              <a:rPr lang="en-US" b="1" dirty="0" err="1">
                <a:solidFill>
                  <a:schemeClr val="tx1"/>
                </a:solidFill>
                <a:hlinkClick r:id="rId3"/>
              </a:rPr>
              <a:t>Cheiroarthropathy</a:t>
            </a:r>
            <a:r>
              <a:rPr lang="en-US" b="1" dirty="0">
                <a:solidFill>
                  <a:schemeClr val="tx1"/>
                </a:solidFill>
                <a:hlinkClick r:id="rId3"/>
              </a:rPr>
              <a:t> in Type 1 Diabetes Mellitus </a:t>
            </a:r>
          </a:p>
          <a:p>
            <a:endParaRPr lang="en-US" dirty="0"/>
          </a:p>
        </p:txBody>
      </p:sp>
      <p:pic>
        <p:nvPicPr>
          <p:cNvPr id="13" name="Picture Placeholder 12"/>
          <p:cNvPicPr>
            <a:picLocks noGrp="1" noChangeAspect="1"/>
          </p:cNvPicPr>
          <p:nvPr>
            <p:ph type="pic" idx="22"/>
          </p:nvPr>
        </p:nvPicPr>
        <p:blipFill>
          <a:blip r:embed="rId4">
            <a:extLst>
              <a:ext uri="{28A0092B-C50C-407E-A947-70E740481C1C}">
                <a14:useLocalDpi xmlns:a14="http://schemas.microsoft.com/office/drawing/2010/main" val="0"/>
              </a:ext>
            </a:extLst>
          </a:blip>
          <a:srcRect t="31092" b="31092"/>
          <a:stretch>
            <a:fillRect/>
          </a:stretch>
        </p:blipFill>
        <p:spPr>
          <a:xfrm>
            <a:off x="7700211" y="2521819"/>
            <a:ext cx="3811604" cy="2627697"/>
          </a:xfrm>
        </p:spPr>
      </p:pic>
      <p:sp>
        <p:nvSpPr>
          <p:cNvPr id="11" name="Text Placeholder 10"/>
          <p:cNvSpPr>
            <a:spLocks noGrp="1"/>
          </p:cNvSpPr>
          <p:nvPr>
            <p:ph type="body" sz="half" idx="20"/>
          </p:nvPr>
        </p:nvSpPr>
        <p:spPr>
          <a:xfrm>
            <a:off x="7982775" y="5630778"/>
            <a:ext cx="3051096" cy="904776"/>
          </a:xfrm>
        </p:spPr>
        <p:txBody>
          <a:bodyPr/>
          <a:lstStyle/>
          <a:p>
            <a:r>
              <a:rPr lang="en-US" b="1" dirty="0">
                <a:solidFill>
                  <a:schemeClr val="tx1"/>
                </a:solidFill>
                <a:hlinkClick r:id="rId5"/>
              </a:rPr>
              <a:t>Prayer sign due to diabetic </a:t>
            </a:r>
            <a:r>
              <a:rPr lang="en-US" b="1" dirty="0" err="1">
                <a:solidFill>
                  <a:schemeClr val="tx1"/>
                </a:solidFill>
                <a:hlinkClick r:id="rId5"/>
              </a:rPr>
              <a:t>cheiroarthropathy</a:t>
            </a:r>
            <a:endParaRPr lang="en-US" b="1" dirty="0">
              <a:solidFill>
                <a:schemeClr val="tx1"/>
              </a:solidFill>
              <a:hlinkClick r:id="rId5"/>
            </a:endParaRPr>
          </a:p>
          <a:p>
            <a:endParaRPr lang="en-US" dirty="0"/>
          </a:p>
        </p:txBody>
      </p:sp>
    </p:spTree>
    <p:extLst>
      <p:ext uri="{BB962C8B-B14F-4D97-AF65-F5344CB8AC3E}">
        <p14:creationId xmlns:p14="http://schemas.microsoft.com/office/powerpoint/2010/main" val="130981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b="1" dirty="0"/>
              <a:t>Neurological </a:t>
            </a:r>
            <a:r>
              <a:rPr lang="en-US" b="1" dirty="0" smtClean="0"/>
              <a:t>damage:</a:t>
            </a:r>
          </a:p>
          <a:p>
            <a:r>
              <a:rPr lang="en-US" dirty="0" smtClean="0"/>
              <a:t>Diabetic foot</a:t>
            </a:r>
            <a:r>
              <a:rPr lang="en-US" dirty="0"/>
              <a:t>.</a:t>
            </a:r>
          </a:p>
          <a:p>
            <a:r>
              <a:rPr lang="en-US" dirty="0"/>
              <a:t>Diabetic foot </a:t>
            </a:r>
            <a:r>
              <a:rPr lang="en-US" dirty="0" smtClean="0"/>
              <a:t>ulcer.</a:t>
            </a:r>
          </a:p>
          <a:p>
            <a:pPr>
              <a:buFont typeface="Wingdings" panose="05000000000000000000" pitchFamily="2" charset="2"/>
              <a:buChar char="v"/>
            </a:pPr>
            <a:r>
              <a:rPr lang="en-US" b="1" dirty="0"/>
              <a:t>Obesity, </a:t>
            </a:r>
            <a:r>
              <a:rPr lang="en-US" b="1" dirty="0" err="1"/>
              <a:t>hyperlipidaemia</a:t>
            </a:r>
            <a:r>
              <a:rPr lang="en-US" b="1" dirty="0"/>
              <a:t> and the metabolic</a:t>
            </a:r>
          </a:p>
          <a:p>
            <a:pPr marL="0" indent="0">
              <a:buNone/>
            </a:pPr>
            <a:r>
              <a:rPr lang="en-US" b="1" dirty="0" smtClean="0"/>
              <a:t>Syndrome:</a:t>
            </a:r>
          </a:p>
          <a:p>
            <a:r>
              <a:rPr lang="en-US" dirty="0"/>
              <a:t>Acanthosis </a:t>
            </a:r>
            <a:r>
              <a:rPr lang="en-US" dirty="0" err="1" smtClean="0"/>
              <a:t>nigricans</a:t>
            </a:r>
            <a:r>
              <a:rPr lang="en-US" dirty="0"/>
              <a:t>.</a:t>
            </a:r>
          </a:p>
          <a:p>
            <a:r>
              <a:rPr lang="en-US" dirty="0"/>
              <a:t>Skin </a:t>
            </a:r>
            <a:r>
              <a:rPr lang="en-US" dirty="0" smtClean="0"/>
              <a:t>tags</a:t>
            </a:r>
            <a:r>
              <a:rPr lang="en-US" dirty="0"/>
              <a:t>.</a:t>
            </a:r>
          </a:p>
          <a:p>
            <a:r>
              <a:rPr lang="en-US" dirty="0"/>
              <a:t>Eruptive xanthomas of the </a:t>
            </a:r>
            <a:r>
              <a:rPr lang="en-US" dirty="0" smtClean="0"/>
              <a:t>skin</a:t>
            </a:r>
            <a:r>
              <a:rPr lang="en-US" dirty="0"/>
              <a:t>.</a:t>
            </a:r>
          </a:p>
          <a:p>
            <a:r>
              <a:rPr lang="en-US" dirty="0"/>
              <a:t>The metabolic </a:t>
            </a:r>
            <a:r>
              <a:rPr lang="en-US" dirty="0" smtClean="0"/>
              <a:t>syndrome.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2251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549" y="973668"/>
            <a:ext cx="8106818" cy="706964"/>
          </a:xfrm>
        </p:spPr>
        <p:txBody>
          <a:bodyPr/>
          <a:lstStyle/>
          <a:p>
            <a:r>
              <a:rPr lang="en-US" sz="2000" b="1" dirty="0"/>
              <a:t> </a:t>
            </a:r>
            <a:r>
              <a:rPr lang="en-US" sz="2000" b="1" dirty="0" smtClean="0"/>
              <a:t>       Finger pebbles (</a:t>
            </a:r>
            <a:r>
              <a:rPr lang="en-US" sz="2000" b="1" dirty="0"/>
              <a:t> Huntley's </a:t>
            </a:r>
            <a:r>
              <a:rPr lang="en-US" sz="2000" b="1" dirty="0" smtClean="0"/>
              <a:t>papules)</a:t>
            </a:r>
            <a:endParaRPr lang="en-US" sz="2000" dirty="0"/>
          </a:p>
        </p:txBody>
      </p:sp>
      <p:sp>
        <p:nvSpPr>
          <p:cNvPr id="7" name="Content Placeholder 6"/>
          <p:cNvSpPr>
            <a:spLocks noGrp="1"/>
          </p:cNvSpPr>
          <p:nvPr>
            <p:ph idx="1"/>
          </p:nvPr>
        </p:nvSpPr>
        <p:spPr/>
        <p:txBody>
          <a:bodyPr>
            <a:normAutofit fontScale="92500" lnSpcReduction="20000"/>
          </a:bodyPr>
          <a:lstStyle/>
          <a:p>
            <a:r>
              <a:rPr lang="en-US" b="1" dirty="0">
                <a:latin typeface="Arial" panose="020B0604020202020204" pitchFamily="34" charset="0"/>
                <a:cs typeface="Arial" panose="020B0604020202020204" pitchFamily="34" charset="0"/>
              </a:rPr>
              <a:t>Appearance</a:t>
            </a:r>
            <a:r>
              <a:rPr lang="en-US" dirty="0">
                <a:latin typeface="Arial" panose="020B0604020202020204" pitchFamily="34" charset="0"/>
                <a:cs typeface="Arial" panose="020B0604020202020204" pitchFamily="34" charset="0"/>
              </a:rPr>
              <a:t>: Multiple, grouped, minute papules on the extensor surface of the fingers, near knuckle pads or </a:t>
            </a:r>
            <a:r>
              <a:rPr lang="en-US" dirty="0" err="1">
                <a:latin typeface="Arial" panose="020B0604020202020204" pitchFamily="34" charset="0"/>
                <a:cs typeface="Arial" panose="020B0604020202020204" pitchFamily="34" charset="0"/>
              </a:rPr>
              <a:t>periungual</a:t>
            </a:r>
            <a:r>
              <a:rPr lang="en-US" dirty="0">
                <a:latin typeface="Arial" panose="020B0604020202020204" pitchFamily="34" charset="0"/>
                <a:cs typeface="Arial" panose="020B0604020202020204" pitchFamily="34" charset="0"/>
              </a:rPr>
              <a:t> region</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Prevalence</a:t>
            </a:r>
            <a:r>
              <a:rPr lang="en-US" dirty="0">
                <a:latin typeface="Arial" panose="020B0604020202020204" pitchFamily="34" charset="0"/>
                <a:cs typeface="Arial" panose="020B0604020202020204" pitchFamily="34" charset="0"/>
              </a:rPr>
              <a:t>: More common in diabetes, but not exclusive to it</a:t>
            </a:r>
            <a:r>
              <a:rPr lang="en-US"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Distinction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Different from knuckle pads, may occur with or without acanthosis </a:t>
            </a:r>
            <a:r>
              <a:rPr lang="en-US" dirty="0" err="1">
                <a:latin typeface="Arial" panose="020B0604020202020204" pitchFamily="34" charset="0"/>
                <a:cs typeface="Arial" panose="020B0604020202020204" pitchFamily="34" charset="0"/>
              </a:rPr>
              <a:t>nigricans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DDX:</a:t>
            </a:r>
          </a:p>
          <a:p>
            <a:r>
              <a:rPr lang="en-US" b="1" dirty="0">
                <a:latin typeface="Arial" panose="020B0604020202020204" pitchFamily="34" charset="0"/>
                <a:cs typeface="Arial" panose="020B0604020202020204" pitchFamily="34" charset="0"/>
              </a:rPr>
              <a:t>Knuckle Pads</a:t>
            </a:r>
            <a:r>
              <a:rPr lang="en-US" dirty="0">
                <a:latin typeface="Arial" panose="020B0604020202020204" pitchFamily="34" charset="0"/>
                <a:cs typeface="Arial" panose="020B0604020202020204" pitchFamily="34" charset="0"/>
              </a:rPr>
              <a:t>: Thickened skin over knuckles, distinct from finger pebbles but may appear similar.</a:t>
            </a:r>
            <a:endParaRPr lang="en-US" b="1" dirty="0" smtClean="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Morphea</a:t>
            </a:r>
            <a:r>
              <a:rPr lang="en-US" dirty="0">
                <a:latin typeface="Arial" panose="020B0604020202020204" pitchFamily="34" charset="0"/>
                <a:cs typeface="Arial" panose="020B0604020202020204" pitchFamily="34" charset="0"/>
              </a:rPr>
              <a:t>: Localized scleroderma presenting with waxy, thickened skin</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Acanthosis </a:t>
            </a:r>
            <a:r>
              <a:rPr lang="en-US" b="1" dirty="0" err="1">
                <a:latin typeface="Arial" panose="020B0604020202020204" pitchFamily="34" charset="0"/>
                <a:cs typeface="Arial" panose="020B0604020202020204" pitchFamily="34" charset="0"/>
              </a:rPr>
              <a:t>Nigricans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Hyperpigmented</a:t>
            </a:r>
            <a:r>
              <a:rPr lang="en-US" dirty="0">
                <a:latin typeface="Arial" panose="020B0604020202020204" pitchFamily="34" charset="0"/>
                <a:cs typeface="Arial" panose="020B0604020202020204" pitchFamily="34" charset="0"/>
              </a:rPr>
              <a:t>, velvety plaques often associated with insulin resistance</a:t>
            </a:r>
            <a:endParaRPr lang="en-US" dirty="0" smtClean="0">
              <a:latin typeface="Arial" panose="020B0604020202020204" pitchFamily="34" charset="0"/>
              <a:cs typeface="Arial" panose="020B0604020202020204" pitchFamily="34" charset="0"/>
            </a:endParaRPr>
          </a:p>
          <a:p>
            <a:endParaRPr lang="en-US" dirty="0"/>
          </a:p>
          <a:p>
            <a:endParaRPr lang="en-US" dirty="0" smtClean="0"/>
          </a:p>
          <a:p>
            <a:endParaRPr lang="en-US" dirty="0"/>
          </a:p>
        </p:txBody>
      </p:sp>
    </p:spTree>
    <p:extLst>
      <p:ext uri="{BB962C8B-B14F-4D97-AF65-F5344CB8AC3E}">
        <p14:creationId xmlns:p14="http://schemas.microsoft.com/office/powerpoint/2010/main" val="4184628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TREAMENT:</a:t>
            </a:r>
          </a:p>
          <a:p>
            <a:r>
              <a:rPr lang="en-US" dirty="0" smtClean="0"/>
              <a:t>Topical </a:t>
            </a:r>
            <a:r>
              <a:rPr lang="en-US" dirty="0"/>
              <a:t>treatments are usually </a:t>
            </a:r>
            <a:r>
              <a:rPr lang="en-US" dirty="0" smtClean="0"/>
              <a:t>ineffective.</a:t>
            </a:r>
          </a:p>
          <a:p>
            <a:r>
              <a:rPr lang="en-US" dirty="0" smtClean="0"/>
              <a:t>People </a:t>
            </a:r>
            <a:r>
              <a:rPr lang="en-US" dirty="0"/>
              <a:t>with very dry skin may benefit from 12% ammonium lactate </a:t>
            </a:r>
            <a:r>
              <a:rPr lang="en-US" dirty="0" smtClean="0"/>
              <a:t>cream</a:t>
            </a:r>
          </a:p>
          <a:p>
            <a:pPr marL="0" indent="0">
              <a:buNone/>
            </a:pPr>
            <a:endParaRPr lang="en-US" dirty="0"/>
          </a:p>
        </p:txBody>
      </p:sp>
    </p:spTree>
    <p:extLst>
      <p:ext uri="{BB962C8B-B14F-4D97-AF65-F5344CB8AC3E}">
        <p14:creationId xmlns:p14="http://schemas.microsoft.com/office/powerpoint/2010/main" val="3413689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4954" y="2603500"/>
            <a:ext cx="9586840" cy="576262"/>
          </a:xfrm>
        </p:spPr>
        <p:txBody>
          <a:bodyPr/>
          <a:lstStyle/>
          <a:p>
            <a:r>
              <a:rPr lang="en-US" dirty="0" smtClean="0"/>
              <a:t>                               Finger Pebbles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81290" y="3522847"/>
            <a:ext cx="5197642" cy="2877954"/>
          </a:xfrm>
        </p:spPr>
      </p:pic>
    </p:spTree>
    <p:extLst>
      <p:ext uri="{BB962C8B-B14F-4D97-AF65-F5344CB8AC3E}">
        <p14:creationId xmlns:p14="http://schemas.microsoft.com/office/powerpoint/2010/main" val="1195841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Scleroedema</a:t>
            </a:r>
            <a:r>
              <a:rPr lang="en-US" b="1" dirty="0"/>
              <a:t> </a:t>
            </a:r>
            <a:r>
              <a:rPr lang="en-US" b="1" dirty="0" err="1" smtClean="0"/>
              <a:t>diabeticorum</a:t>
            </a:r>
            <a:r>
              <a:rPr lang="en-US" b="1" dirty="0" smtClean="0"/>
              <a:t>:</a:t>
            </a:r>
            <a:endParaRPr lang="en-US" dirty="0"/>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Appearance</a:t>
            </a:r>
            <a:r>
              <a:rPr lang="en-US" dirty="0">
                <a:latin typeface="Arial" panose="020B0604020202020204" pitchFamily="34" charset="0"/>
                <a:cs typeface="Arial" panose="020B0604020202020204" pitchFamily="34" charset="0"/>
              </a:rPr>
              <a:t>: Ill-defined skin induration, typically on the neck and upper </a:t>
            </a:r>
            <a:r>
              <a:rPr lang="en-US" dirty="0" smtClean="0">
                <a:latin typeface="Arial" panose="020B0604020202020204" pitchFamily="34" charset="0"/>
                <a:cs typeface="Arial" panose="020B0604020202020204" pitchFamily="34" charset="0"/>
              </a:rPr>
              <a:t>back.</a:t>
            </a:r>
          </a:p>
          <a:p>
            <a:r>
              <a:rPr lang="en-US" b="1" dirty="0">
                <a:latin typeface="Arial" panose="020B0604020202020204" pitchFamily="34" charset="0"/>
                <a:cs typeface="Arial" panose="020B0604020202020204" pitchFamily="34" charset="0"/>
              </a:rPr>
              <a:t>Prevalence</a:t>
            </a:r>
            <a:r>
              <a:rPr lang="en-US" dirty="0">
                <a:latin typeface="Arial" panose="020B0604020202020204" pitchFamily="34" charset="0"/>
                <a:cs typeface="Arial" panose="020B0604020202020204" pitchFamily="34" charset="0"/>
              </a:rPr>
              <a:t>: Most common in overweight adults with type 2 </a:t>
            </a:r>
            <a:r>
              <a:rPr lang="en-US" dirty="0" smtClean="0">
                <a:latin typeface="Arial" panose="020B0604020202020204" pitchFamily="34" charset="0"/>
                <a:cs typeface="Arial" panose="020B0604020202020204" pitchFamily="34" charset="0"/>
              </a:rPr>
              <a:t>diabetes.</a:t>
            </a:r>
          </a:p>
          <a:p>
            <a:r>
              <a:rPr lang="en-US" b="1" dirty="0">
                <a:latin typeface="Arial" panose="020B0604020202020204" pitchFamily="34" charset="0"/>
                <a:cs typeface="Arial" panose="020B0604020202020204" pitchFamily="34" charset="0"/>
              </a:rPr>
              <a:t>Course</a:t>
            </a:r>
            <a:r>
              <a:rPr lang="en-US" dirty="0">
                <a:latin typeface="Arial" panose="020B0604020202020204" pitchFamily="34" charset="0"/>
                <a:cs typeface="Arial" panose="020B0604020202020204" pitchFamily="34" charset="0"/>
              </a:rPr>
              <a:t>: Essentially permanent, does not respond to treatment</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Symptoms</a:t>
            </a:r>
            <a:r>
              <a:rPr lang="en-US" dirty="0">
                <a:latin typeface="Arial" panose="020B0604020202020204" pitchFamily="34" charset="0"/>
                <a:cs typeface="Arial" panose="020B0604020202020204" pitchFamily="34" charset="0"/>
              </a:rPr>
              <a:t>: Painless with minimal morbidity</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Uncertainty</a:t>
            </a:r>
            <a:r>
              <a:rPr lang="en-US" dirty="0">
                <a:latin typeface="Arial" panose="020B0604020202020204" pitchFamily="34" charset="0"/>
                <a:cs typeface="Arial" panose="020B0604020202020204" pitchFamily="34" charset="0"/>
              </a:rPr>
              <a:t>: Debate exists about whether it represents a separate condition or a variant of other diabetic skin changes</a:t>
            </a:r>
            <a:r>
              <a:rPr lang="en-US" dirty="0" smtClean="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059937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1154954" y="3012706"/>
            <a:ext cx="3263041" cy="2367815"/>
          </a:xfrm>
        </p:spPr>
      </p:pic>
      <p:sp>
        <p:nvSpPr>
          <p:cNvPr id="5" name="Text Placeholder 4"/>
          <p:cNvSpPr>
            <a:spLocks noGrp="1"/>
          </p:cNvSpPr>
          <p:nvPr>
            <p:ph type="body" sz="half" idx="18"/>
          </p:nvPr>
        </p:nvSpPr>
        <p:spPr>
          <a:xfrm>
            <a:off x="1154954" y="5544152"/>
            <a:ext cx="3050438" cy="798896"/>
          </a:xfrm>
        </p:spPr>
        <p:txBody>
          <a:bodyPr>
            <a:normAutofit fontScale="92500" lnSpcReduction="20000"/>
          </a:bodyPr>
          <a:lstStyle/>
          <a:p>
            <a:r>
              <a:rPr lang="en-US" b="1" dirty="0"/>
              <a:t>A broad violaceous plaque that was firm and indurated on palpation on the back and neck of a diabetic patient.</a:t>
            </a:r>
            <a:endParaRPr lang="en-US" b="1" dirty="0"/>
          </a:p>
        </p:txBody>
      </p:sp>
      <p:sp>
        <p:nvSpPr>
          <p:cNvPr id="11" name="Text Placeholder 10"/>
          <p:cNvSpPr>
            <a:spLocks noGrp="1"/>
          </p:cNvSpPr>
          <p:nvPr>
            <p:ph type="body" sz="half" idx="20"/>
          </p:nvPr>
        </p:nvSpPr>
        <p:spPr>
          <a:xfrm>
            <a:off x="7982775" y="5544152"/>
            <a:ext cx="3051096" cy="798896"/>
          </a:xfrm>
        </p:spPr>
        <p:txBody>
          <a:bodyPr>
            <a:normAutofit/>
          </a:bodyPr>
          <a:lstStyle/>
          <a:p>
            <a:r>
              <a:rPr lang="en-US" b="1" dirty="0"/>
              <a:t>A close-up of firm, indurated skin.</a:t>
            </a:r>
            <a:endParaRPr lang="en-US" b="1" dirty="0"/>
          </a:p>
        </p:txBody>
      </p:sp>
      <p:pic>
        <p:nvPicPr>
          <p:cNvPr id="19" name="Picture Placeholder 18"/>
          <p:cNvPicPr>
            <a:picLocks noGrp="1" noChangeAspect="1"/>
          </p:cNvPicPr>
          <p:nvPr>
            <p:ph type="pic" idx="22"/>
          </p:nvPr>
        </p:nvPicPr>
        <p:blipFill>
          <a:blip r:embed="rId3">
            <a:extLst>
              <a:ext uri="{28A0092B-C50C-407E-A947-70E740481C1C}">
                <a14:useLocalDpi xmlns:a14="http://schemas.microsoft.com/office/drawing/2010/main" val="0"/>
              </a:ext>
            </a:extLst>
          </a:blip>
          <a:srcRect t="10551" b="10551"/>
          <a:stretch>
            <a:fillRect/>
          </a:stretch>
        </p:blipFill>
        <p:spPr>
          <a:xfrm>
            <a:off x="7815713" y="2541069"/>
            <a:ext cx="3907858" cy="2839452"/>
          </a:xfr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995" y="2583479"/>
            <a:ext cx="3397719" cy="2960673"/>
          </a:xfrm>
          <a:prstGeom prst="rect">
            <a:avLst/>
          </a:prstGeom>
        </p:spPr>
      </p:pic>
    </p:spTree>
    <p:extLst>
      <p:ext uri="{BB962C8B-B14F-4D97-AF65-F5344CB8AC3E}">
        <p14:creationId xmlns:p14="http://schemas.microsoft.com/office/powerpoint/2010/main" val="1839641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Diabetic </a:t>
            </a:r>
            <a:r>
              <a:rPr lang="en-US" b="1" dirty="0" smtClean="0"/>
              <a:t>bullae:</a:t>
            </a:r>
            <a:endParaRPr lang="en-US" b="1" dirty="0"/>
          </a:p>
        </p:txBody>
      </p:sp>
      <p:sp>
        <p:nvSpPr>
          <p:cNvPr id="3" name="Content Placeholder 2"/>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Prevalence</a:t>
            </a:r>
            <a:r>
              <a:rPr lang="en-US" dirty="0">
                <a:latin typeface="Arial" panose="020B0604020202020204" pitchFamily="34" charset="0"/>
                <a:cs typeface="Arial" panose="020B0604020202020204" pitchFamily="34" charset="0"/>
              </a:rPr>
              <a:t>: Affects ~0.5% of people with diabetes (type 1 and type 2</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Pathogenesis</a:t>
            </a:r>
            <a:r>
              <a:rPr lang="en-US" dirty="0">
                <a:latin typeface="Arial" panose="020B0604020202020204" pitchFamily="34" charset="0"/>
                <a:cs typeface="Arial" panose="020B0604020202020204" pitchFamily="34" charset="0"/>
              </a:rPr>
              <a:t>: Unknown, but co-occurrence with neuropathy and nephropathy suggests underlying </a:t>
            </a:r>
            <a:r>
              <a:rPr lang="en-US" dirty="0" err="1">
                <a:latin typeface="Arial" panose="020B0604020202020204" pitchFamily="34" charset="0"/>
                <a:cs typeface="Arial" panose="020B0604020202020204" pitchFamily="34" charset="0"/>
              </a:rPr>
              <a:t>microangiopathy</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Lesion Characteristics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Noninflammatory</a:t>
            </a:r>
            <a:r>
              <a:rPr lang="en-US" dirty="0">
                <a:latin typeface="Arial" panose="020B0604020202020204" pitchFamily="34" charset="0"/>
                <a:cs typeface="Arial" panose="020B0604020202020204" pitchFamily="34" charset="0"/>
              </a:rPr>
              <a:t> bullae that develop rapidly, often on the </a:t>
            </a:r>
            <a:r>
              <a:rPr lang="en-US" dirty="0" smtClean="0">
                <a:latin typeface="Arial" panose="020B0604020202020204" pitchFamily="34" charset="0"/>
                <a:cs typeface="Arial" panose="020B0604020202020204" pitchFamily="34" charset="0"/>
              </a:rPr>
              <a:t>feet.</a:t>
            </a:r>
          </a:p>
          <a:p>
            <a:r>
              <a:rPr lang="en-US" b="1" dirty="0">
                <a:latin typeface="Arial" panose="020B0604020202020204" pitchFamily="34" charset="0"/>
                <a:cs typeface="Arial" panose="020B0604020202020204" pitchFamily="34" charset="0"/>
              </a:rPr>
              <a:t>Symptoms</a:t>
            </a:r>
            <a:r>
              <a:rPr lang="en-US" dirty="0">
                <a:latin typeface="Arial" panose="020B0604020202020204" pitchFamily="34" charset="0"/>
                <a:cs typeface="Arial" panose="020B0604020202020204" pitchFamily="34" charset="0"/>
              </a:rPr>
              <a:t>: Mostly asymptomatic or mild burning/discomfort; large bullae may impair shoe-wearing and </a:t>
            </a:r>
            <a:r>
              <a:rPr lang="en-US" dirty="0" smtClean="0">
                <a:latin typeface="Arial" panose="020B0604020202020204" pitchFamily="34" charset="0"/>
                <a:cs typeface="Arial" panose="020B0604020202020204" pitchFamily="34" charset="0"/>
              </a:rPr>
              <a:t>mobility.</a:t>
            </a:r>
          </a:p>
          <a:p>
            <a:r>
              <a:rPr lang="en-US" b="1" dirty="0">
                <a:latin typeface="Arial" panose="020B0604020202020204" pitchFamily="34" charset="0"/>
                <a:cs typeface="Arial" panose="020B0604020202020204" pitchFamily="34" charset="0"/>
              </a:rPr>
              <a:t>Course</a:t>
            </a:r>
            <a:r>
              <a:rPr lang="en-US" dirty="0">
                <a:latin typeface="Arial" panose="020B0604020202020204" pitchFamily="34" charset="0"/>
                <a:cs typeface="Arial" panose="020B0604020202020204" pitchFamily="34" charset="0"/>
              </a:rPr>
              <a:t>: Often seen in long-standing, uncontrolled diabetes, but can occur in those with optimal glycemic </a:t>
            </a:r>
            <a:r>
              <a:rPr lang="en-US" dirty="0" smtClean="0">
                <a:latin typeface="Arial" panose="020B0604020202020204" pitchFamily="34" charset="0"/>
                <a:cs typeface="Arial" panose="020B0604020202020204" pitchFamily="34" charset="0"/>
              </a:rPr>
              <a:t>control.</a:t>
            </a:r>
          </a:p>
          <a:p>
            <a:r>
              <a:rPr lang="en-US" b="1" dirty="0">
                <a:latin typeface="Arial" panose="020B0604020202020204" pitchFamily="34" charset="0"/>
                <a:cs typeface="Arial" panose="020B0604020202020204" pitchFamily="34" charset="0"/>
              </a:rPr>
              <a:t>Resolution</a:t>
            </a:r>
            <a:r>
              <a:rPr lang="en-US" dirty="0">
                <a:latin typeface="Arial" panose="020B0604020202020204" pitchFamily="34" charset="0"/>
                <a:cs typeface="Arial" panose="020B0604020202020204" pitchFamily="34" charset="0"/>
              </a:rPr>
              <a:t>: Bullae typically resolve without scarring, but recurrence is common.</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619260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Demographics</a:t>
            </a:r>
            <a:r>
              <a:rPr lang="en-US" dirty="0">
                <a:latin typeface="Arial" panose="020B0604020202020204" pitchFamily="34" charset="0"/>
                <a:cs typeface="Arial" panose="020B0604020202020204" pitchFamily="34" charset="0"/>
              </a:rPr>
              <a:t>: Average age of onset is 55 years; male-to-female ratio is </a:t>
            </a:r>
            <a:r>
              <a:rPr lang="en-US" dirty="0" smtClean="0">
                <a:latin typeface="Arial" panose="020B0604020202020204" pitchFamily="34" charset="0"/>
                <a:cs typeface="Arial" panose="020B0604020202020204" pitchFamily="34" charset="0"/>
              </a:rPr>
              <a:t>2:1</a:t>
            </a:r>
          </a:p>
          <a:p>
            <a:r>
              <a:rPr lang="en-US" b="1" dirty="0"/>
              <a:t>Diagnostic </a:t>
            </a:r>
            <a:r>
              <a:rPr lang="en-US" b="1" dirty="0" smtClean="0"/>
              <a:t>Pearls:</a:t>
            </a:r>
          </a:p>
          <a:p>
            <a:r>
              <a:rPr lang="en-US" dirty="0">
                <a:latin typeface="Arial" panose="020B0604020202020204" pitchFamily="34" charset="0"/>
                <a:cs typeface="Arial" panose="020B0604020202020204" pitchFamily="34" charset="0"/>
              </a:rPr>
              <a:t>An abruptly appearing </a:t>
            </a:r>
            <a:r>
              <a:rPr lang="en-US" dirty="0" err="1">
                <a:latin typeface="Arial" panose="020B0604020202020204" pitchFamily="34" charset="0"/>
                <a:cs typeface="Arial" panose="020B0604020202020204" pitchFamily="34" charset="0"/>
              </a:rPr>
              <a:t>noninflammatory</a:t>
            </a:r>
            <a:r>
              <a:rPr lang="en-US" dirty="0">
                <a:latin typeface="Arial" panose="020B0604020202020204" pitchFamily="34" charset="0"/>
                <a:cs typeface="Arial" panose="020B0604020202020204" pitchFamily="34" charset="0"/>
              </a:rPr>
              <a:t> vesicle or bulla on the lower extremity of a patient with diabetes, with a conspicuous absence of trauma to the area, is suggestive of the diagnosis</a:t>
            </a:r>
            <a:r>
              <a:rPr lang="en-US" dirty="0" smtClean="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Nikolsky</a:t>
            </a:r>
            <a:r>
              <a:rPr lang="en-US" dirty="0">
                <a:latin typeface="Arial" panose="020B0604020202020204" pitchFamily="34" charset="0"/>
                <a:cs typeface="Arial" panose="020B0604020202020204" pitchFamily="34" charset="0"/>
              </a:rPr>
              <a:t> and Asboe-Hansen signs will be negative.</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that the </a:t>
            </a:r>
            <a:r>
              <a:rPr lang="en-US" dirty="0" smtClean="0">
                <a:latin typeface="Arial" panose="020B0604020202020204" pitchFamily="34" charset="0"/>
                <a:cs typeface="Arial" panose="020B0604020202020204" pitchFamily="34" charset="0"/>
              </a:rPr>
              <a:t>fluid </a:t>
            </a:r>
            <a:r>
              <a:rPr lang="en-US" dirty="0">
                <a:latin typeface="Arial" panose="020B0604020202020204" pitchFamily="34" charset="0"/>
                <a:cs typeface="Arial" panose="020B0604020202020204" pitchFamily="34" charset="0"/>
              </a:rPr>
              <a:t>is more viscous compared with the fluid seen in friction blisters</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702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Differential </a:t>
            </a:r>
            <a:r>
              <a:rPr lang="en-US" b="1" dirty="0" smtClean="0"/>
              <a:t>Diagnosis:</a:t>
            </a:r>
          </a:p>
          <a:p>
            <a:r>
              <a:rPr lang="en-US" dirty="0"/>
              <a:t>Stasis dermatitis     with bullae  </a:t>
            </a:r>
            <a:endParaRPr lang="en-US" dirty="0" smtClean="0"/>
          </a:p>
          <a:p>
            <a:r>
              <a:rPr lang="en-US" dirty="0" smtClean="0"/>
              <a:t> </a:t>
            </a:r>
            <a:r>
              <a:rPr lang="en-US" dirty="0"/>
              <a:t>Insect bite reaction   </a:t>
            </a:r>
            <a:endParaRPr lang="en-US" dirty="0" smtClean="0"/>
          </a:p>
          <a:p>
            <a:r>
              <a:rPr lang="en-US" dirty="0" smtClean="0"/>
              <a:t> </a:t>
            </a:r>
            <a:r>
              <a:rPr lang="en-US" dirty="0"/>
              <a:t>Bullae secondary to         lymphedema         </a:t>
            </a:r>
            <a:endParaRPr lang="en-US" dirty="0" smtClean="0"/>
          </a:p>
          <a:p>
            <a:r>
              <a:rPr lang="en-US" dirty="0" smtClean="0"/>
              <a:t>Contact </a:t>
            </a:r>
            <a:r>
              <a:rPr lang="en-US" dirty="0"/>
              <a:t>dermatitis     with bullae – blisters may be linear       </a:t>
            </a:r>
            <a:endParaRPr lang="en-US" dirty="0" smtClean="0"/>
          </a:p>
          <a:p>
            <a:r>
              <a:rPr lang="en-US" dirty="0" smtClean="0"/>
              <a:t>Poison </a:t>
            </a:r>
            <a:r>
              <a:rPr lang="en-US" dirty="0"/>
              <a:t>ivy dermatitis</a:t>
            </a:r>
            <a:endParaRPr lang="en-US" dirty="0"/>
          </a:p>
          <a:p>
            <a:endParaRPr lang="en-US" dirty="0"/>
          </a:p>
        </p:txBody>
      </p:sp>
    </p:spTree>
    <p:extLst>
      <p:ext uri="{BB962C8B-B14F-4D97-AF65-F5344CB8AC3E}">
        <p14:creationId xmlns:p14="http://schemas.microsoft.com/office/powerpoint/2010/main" val="3051414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Management </a:t>
            </a:r>
            <a:r>
              <a:rPr lang="en-US" b="1" dirty="0" smtClean="0"/>
              <a:t>Pearls:</a:t>
            </a:r>
          </a:p>
          <a:p>
            <a:r>
              <a:rPr lang="en-US" dirty="0">
                <a:latin typeface="Arial" panose="020B0604020202020204" pitchFamily="34" charset="0"/>
                <a:cs typeface="Arial" panose="020B0604020202020204" pitchFamily="34" charset="0"/>
              </a:rPr>
              <a:t>There is no consensus on optimal treatment of BD. On the lower extremities of patients with diabetes, wound care is essential to prevent secondary infections such as </a:t>
            </a:r>
            <a:r>
              <a:rPr lang="en-US" dirty="0">
                <a:latin typeface="Arial" panose="020B0604020202020204" pitchFamily="34" charset="0"/>
                <a:cs typeface="Arial" panose="020B0604020202020204" pitchFamily="34" charset="0"/>
                <a:hlinkClick r:id="rId2"/>
              </a:rPr>
              <a:t>osteomyelitis</a:t>
            </a:r>
            <a:r>
              <a:rPr lang="en-US" dirty="0">
                <a:latin typeface="Arial" panose="020B0604020202020204" pitchFamily="34" charset="0"/>
                <a:cs typeface="Arial" panose="020B0604020202020204" pitchFamily="34" charset="0"/>
              </a:rPr>
              <a:t>. Early involvement of a wound care team may be beneficial</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Many patients have </a:t>
            </a:r>
            <a:r>
              <a:rPr lang="en-US" dirty="0">
                <a:latin typeface="Arial" panose="020B0604020202020204" pitchFamily="34" charset="0"/>
                <a:cs typeface="Arial" panose="020B0604020202020204" pitchFamily="34" charset="0"/>
                <a:hlinkClick r:id="rId3"/>
              </a:rPr>
              <a:t>nephropathy</a:t>
            </a:r>
            <a:r>
              <a:rPr lang="en-US"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hlinkClick r:id="rId4"/>
              </a:rPr>
              <a:t>neuropathy</a:t>
            </a:r>
            <a:r>
              <a:rPr lang="en-US" dirty="0">
                <a:latin typeface="Arial" panose="020B0604020202020204" pitchFamily="34" charset="0"/>
                <a:cs typeface="Arial" panose="020B0604020202020204" pitchFamily="34" charset="0"/>
              </a:rPr>
              <a:t>; patients should be routinely screened for microscopic proteinuria along with assessment of </a:t>
            </a:r>
            <a:r>
              <a:rPr lang="en-US" dirty="0">
                <a:latin typeface="Arial" panose="020B0604020202020204" pitchFamily="34" charset="0"/>
                <a:cs typeface="Arial" panose="020B0604020202020204" pitchFamily="34" charset="0"/>
                <a:hlinkClick r:id="rId4"/>
              </a:rPr>
              <a:t>peripheral </a:t>
            </a:r>
            <a:r>
              <a:rPr lang="en-US" dirty="0" smtClean="0">
                <a:latin typeface="Arial" panose="020B0604020202020204" pitchFamily="34" charset="0"/>
                <a:cs typeface="Arial" panose="020B0604020202020204" pitchFamily="34" charset="0"/>
                <a:hlinkClick r:id="rId4"/>
              </a:rPr>
              <a:t>neuropathy</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Evaluation </a:t>
            </a:r>
            <a:r>
              <a:rPr lang="en-US" dirty="0">
                <a:latin typeface="Arial" panose="020B0604020202020204" pitchFamily="34" charset="0"/>
                <a:cs typeface="Arial" panose="020B0604020202020204" pitchFamily="34" charset="0"/>
              </a:rPr>
              <a:t>by ophthalmology may also be warranted.</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80541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a:xfrm>
            <a:off x="1154954" y="2762451"/>
            <a:ext cx="3234166" cy="2228314"/>
          </a:xfrm>
        </p:spPr>
      </p:pic>
      <p:sp>
        <p:nvSpPr>
          <p:cNvPr id="5" name="Text Placeholder 4"/>
          <p:cNvSpPr>
            <a:spLocks noGrp="1"/>
          </p:cNvSpPr>
          <p:nvPr>
            <p:ph type="body" sz="half" idx="18"/>
          </p:nvPr>
        </p:nvSpPr>
        <p:spPr/>
        <p:txBody>
          <a:bodyPr/>
          <a:lstStyle/>
          <a:p>
            <a:r>
              <a:rPr lang="en-US" b="1" dirty="0"/>
              <a:t>Tense vesicles, one weeping, on the toes</a:t>
            </a:r>
            <a:r>
              <a:rPr lang="en-US" dirty="0"/>
              <a:t>.</a:t>
            </a:r>
            <a:endParaRPr lang="en-US"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0551" b="10551"/>
          <a:stretch>
            <a:fillRect/>
          </a:stretch>
        </p:blipFill>
        <p:spPr>
          <a:xfrm>
            <a:off x="4570172" y="2603499"/>
            <a:ext cx="3197415" cy="2387265"/>
          </a:xfrm>
        </p:spPr>
      </p:pic>
      <p:sp>
        <p:nvSpPr>
          <p:cNvPr id="8" name="Text Placeholder 7"/>
          <p:cNvSpPr>
            <a:spLocks noGrp="1"/>
          </p:cNvSpPr>
          <p:nvPr>
            <p:ph type="body" sz="half" idx="19"/>
          </p:nvPr>
        </p:nvSpPr>
        <p:spPr>
          <a:xfrm>
            <a:off x="4570172" y="5399773"/>
            <a:ext cx="3050438" cy="914400"/>
          </a:xfrm>
        </p:spPr>
        <p:txBody>
          <a:bodyPr/>
          <a:lstStyle/>
          <a:p>
            <a:r>
              <a:rPr lang="en-US" b="1" dirty="0"/>
              <a:t>A tense and flaccid bulla filled with </a:t>
            </a:r>
            <a:r>
              <a:rPr lang="en-US" b="1" dirty="0" err="1"/>
              <a:t>serosanguinous</a:t>
            </a:r>
            <a:r>
              <a:rPr lang="en-US" b="1" dirty="0"/>
              <a:t> fluid near the ankle</a:t>
            </a:r>
            <a:r>
              <a:rPr lang="en-US" dirty="0"/>
              <a:t>.</a:t>
            </a:r>
            <a:endParaRPr lang="en-US" dirty="0"/>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10551" b="10551"/>
          <a:stretch>
            <a:fillRect/>
          </a:stretch>
        </p:blipFill>
        <p:spPr>
          <a:xfrm>
            <a:off x="7948639" y="2603499"/>
            <a:ext cx="3418797" cy="2505607"/>
          </a:xfrm>
        </p:spPr>
      </p:pic>
      <p:sp>
        <p:nvSpPr>
          <p:cNvPr id="11" name="Text Placeholder 10"/>
          <p:cNvSpPr>
            <a:spLocks noGrp="1"/>
          </p:cNvSpPr>
          <p:nvPr>
            <p:ph type="body" sz="half" idx="20"/>
          </p:nvPr>
        </p:nvSpPr>
        <p:spPr>
          <a:xfrm>
            <a:off x="7982775" y="5332396"/>
            <a:ext cx="3051096" cy="694660"/>
          </a:xfrm>
        </p:spPr>
        <p:txBody>
          <a:bodyPr/>
          <a:lstStyle/>
          <a:p>
            <a:r>
              <a:rPr lang="en-US" b="1" dirty="0"/>
              <a:t>A giant, tense bulla on the dorsal foot.</a:t>
            </a:r>
            <a:endParaRPr lang="en-US" b="1" dirty="0"/>
          </a:p>
        </p:txBody>
      </p:sp>
    </p:spTree>
    <p:extLst>
      <p:ext uri="{BB962C8B-B14F-4D97-AF65-F5344CB8AC3E}">
        <p14:creationId xmlns:p14="http://schemas.microsoft.com/office/powerpoint/2010/main" val="3428642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a:t>Treatment-related skin </a:t>
            </a:r>
            <a:r>
              <a:rPr lang="en-US" b="1" dirty="0" smtClean="0"/>
              <a:t>manifestations:</a:t>
            </a:r>
          </a:p>
          <a:p>
            <a:r>
              <a:rPr lang="en-US" dirty="0"/>
              <a:t>Insulin </a:t>
            </a:r>
            <a:r>
              <a:rPr lang="en-US" dirty="0" smtClean="0"/>
              <a:t>lipodystrophy</a:t>
            </a:r>
            <a:r>
              <a:rPr lang="en-US" dirty="0"/>
              <a:t>.</a:t>
            </a:r>
          </a:p>
          <a:p>
            <a:r>
              <a:rPr lang="en-US" dirty="0"/>
              <a:t>Allergic reactions to insulin and glucose </a:t>
            </a:r>
            <a:r>
              <a:rPr lang="en-US" dirty="0" smtClean="0"/>
              <a:t>monitors.</a:t>
            </a:r>
          </a:p>
          <a:p>
            <a:r>
              <a:rPr lang="en-US" dirty="0" smtClean="0"/>
              <a:t>Allergic </a:t>
            </a:r>
            <a:r>
              <a:rPr lang="en-US" dirty="0"/>
              <a:t>reactions to oral </a:t>
            </a:r>
            <a:r>
              <a:rPr lang="en-US" dirty="0" err="1"/>
              <a:t>hypoglycaemic</a:t>
            </a:r>
            <a:r>
              <a:rPr lang="en-US" dirty="0"/>
              <a:t> </a:t>
            </a:r>
            <a:r>
              <a:rPr lang="en-US" dirty="0" smtClean="0"/>
              <a:t>drugs.</a:t>
            </a:r>
          </a:p>
          <a:p>
            <a:pPr>
              <a:buFont typeface="Wingdings" panose="05000000000000000000" pitchFamily="2" charset="2"/>
              <a:buChar char="v"/>
            </a:pPr>
            <a:r>
              <a:rPr lang="en-US" b="1" dirty="0"/>
              <a:t>Disease associations and genetic </a:t>
            </a:r>
            <a:r>
              <a:rPr lang="en-US" b="1" dirty="0" smtClean="0"/>
              <a:t>syndromes:</a:t>
            </a:r>
          </a:p>
          <a:p>
            <a:r>
              <a:rPr lang="en-US" dirty="0"/>
              <a:t>Reactive perforating </a:t>
            </a:r>
            <a:r>
              <a:rPr lang="en-US" dirty="0" err="1"/>
              <a:t>collagenosis</a:t>
            </a:r>
            <a:r>
              <a:rPr lang="en-US" dirty="0"/>
              <a:t> (</a:t>
            </a:r>
            <a:r>
              <a:rPr lang="en-US" dirty="0" smtClean="0"/>
              <a:t>folliculitis).</a:t>
            </a:r>
          </a:p>
          <a:p>
            <a:r>
              <a:rPr lang="en-US" dirty="0" smtClean="0"/>
              <a:t>Autoimmune disease</a:t>
            </a:r>
            <a:r>
              <a:rPr lang="en-US" dirty="0"/>
              <a:t>.</a:t>
            </a:r>
          </a:p>
          <a:p>
            <a:r>
              <a:rPr lang="en-US" dirty="0"/>
              <a:t>Genetic and other systemic </a:t>
            </a:r>
            <a:r>
              <a:rPr lang="en-US" dirty="0" smtClean="0"/>
              <a:t>diseases.</a:t>
            </a:r>
            <a:endParaRPr lang="en-US" dirty="0"/>
          </a:p>
        </p:txBody>
      </p:sp>
    </p:spTree>
    <p:extLst>
      <p:ext uri="{BB962C8B-B14F-4D97-AF65-F5344CB8AC3E}">
        <p14:creationId xmlns:p14="http://schemas.microsoft.com/office/powerpoint/2010/main" val="17815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a:t>
            </a:r>
            <a:r>
              <a:rPr lang="en-US" b="1" dirty="0" smtClean="0"/>
              <a:t>associations:</a:t>
            </a:r>
            <a:endParaRPr lang="en-US" b="1" dirty="0"/>
          </a:p>
        </p:txBody>
      </p:sp>
      <p:sp>
        <p:nvSpPr>
          <p:cNvPr id="4" name="Rectangle 1"/>
          <p:cNvSpPr>
            <a:spLocks noGrp="1" noChangeArrowheads="1"/>
          </p:cNvSpPr>
          <p:nvPr>
            <p:ph idx="1"/>
          </p:nvPr>
        </p:nvSpPr>
        <p:spPr bwMode="auto">
          <a:xfrm>
            <a:off x="1058778" y="2464993"/>
            <a:ext cx="892183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err="1" smtClean="0">
                <a:ln>
                  <a:noFill/>
                </a:ln>
                <a:solidFill>
                  <a:schemeClr val="tx1"/>
                </a:solidFill>
                <a:effectLst/>
                <a:latin typeface="Arial" panose="020B0604020202020204" pitchFamily="34" charset="0"/>
              </a:rPr>
              <a:t>Calciphylaxis</a:t>
            </a:r>
            <a:r>
              <a:rPr kumimoji="0" lang="en-US" altLang="en-US" sz="1800" b="0" i="0" u="none" strike="noStrike" cap="none" normalizeH="0" baseline="0" dirty="0" smtClean="0">
                <a:ln>
                  <a:noFill/>
                </a:ln>
                <a:solidFill>
                  <a:schemeClr val="tx1"/>
                </a:solidFill>
                <a:effectLst/>
                <a:latin typeface="Arial" panose="020B0604020202020204" pitchFamily="34" charset="0"/>
              </a:rPr>
              <a:t>: Indirect association with diabetes, often linked to diabetic nephropathy.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Nephrogenic </a:t>
            </a:r>
            <a:r>
              <a:rPr kumimoji="0" lang="en-US" altLang="en-US" sz="1800" b="1" i="0" u="none" strike="noStrike" cap="none" normalizeH="0" baseline="0" dirty="0" err="1" smtClean="0">
                <a:ln>
                  <a:noFill/>
                </a:ln>
                <a:solidFill>
                  <a:schemeClr val="tx1"/>
                </a:solidFill>
                <a:effectLst/>
                <a:latin typeface="Arial" panose="020B0604020202020204" pitchFamily="34" charset="0"/>
              </a:rPr>
              <a:t>Fibrosing</a:t>
            </a:r>
            <a:r>
              <a:rPr kumimoji="0" lang="en-US" altLang="en-US" sz="1800" b="1"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rPr>
              <a:t>Dermopathy</a:t>
            </a:r>
            <a:r>
              <a:rPr kumimoji="0" lang="en-US" altLang="en-US" sz="1800" b="0" i="0" u="none" strike="noStrike" cap="none" normalizeH="0" baseline="0" dirty="0" smtClean="0">
                <a:ln>
                  <a:noFill/>
                </a:ln>
                <a:solidFill>
                  <a:schemeClr val="tx1"/>
                </a:solidFill>
                <a:effectLst/>
                <a:latin typeface="Arial" panose="020B0604020202020204" pitchFamily="34" charset="0"/>
              </a:rPr>
              <a:t>: Possible link to diabetic nephropathy, but recent literature questions this connection.</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Yellow Skin and Nails</a:t>
            </a:r>
            <a:r>
              <a:rPr kumimoji="0" lang="en-US" altLang="en-US" sz="1800" b="0" i="0" u="none" strike="noStrike" cap="none" normalizeH="0" baseline="0" dirty="0" smtClean="0">
                <a:ln>
                  <a:noFill/>
                </a:ln>
                <a:solidFill>
                  <a:schemeClr val="tx1"/>
                </a:solidFill>
                <a:effectLst/>
                <a:latin typeface="Arial" panose="020B0604020202020204" pitchFamily="34" charset="0"/>
              </a:rPr>
              <a:t>: More common in diabetic patients, possibly related to carotene.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Lichen Planus</a:t>
            </a:r>
            <a:r>
              <a:rPr kumimoji="0" lang="en-US" altLang="en-US" sz="1800" b="0" i="0" u="none" strike="noStrike" cap="none" normalizeH="0" baseline="0" dirty="0" smtClean="0">
                <a:ln>
                  <a:noFill/>
                </a:ln>
                <a:solidFill>
                  <a:schemeClr val="tx1"/>
                </a:solidFill>
                <a:effectLst/>
                <a:latin typeface="Arial" panose="020B0604020202020204" pitchFamily="34" charset="0"/>
              </a:rPr>
              <a:t>: Evidence for a connection with diabetes is conflicting. </a:t>
            </a:r>
          </a:p>
          <a:p>
            <a:pPr marL="0" marR="0" lvl="0" indent="0" algn="l" defTabSz="914400" rtl="0" eaLnBrk="0" fontAlgn="base" latinLnBrk="0" hangingPunct="0">
              <a:lnSpc>
                <a:spcPct val="100000"/>
              </a:lnSpc>
              <a:spcBef>
                <a:spcPct val="0"/>
              </a:spcBef>
              <a:spcAft>
                <a:spcPct val="0"/>
              </a:spcAft>
              <a:buClrTx/>
              <a:buSzTx/>
              <a:buNone/>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26786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434" y="973667"/>
            <a:ext cx="7769933" cy="835881"/>
          </a:xfrm>
        </p:spPr>
        <p:txBody>
          <a:bodyPr/>
          <a:lstStyle/>
          <a:p>
            <a:r>
              <a:rPr lang="en-US" dirty="0"/>
              <a:t/>
            </a:r>
            <a:br>
              <a:rPr lang="en-US" dirty="0"/>
            </a:br>
            <a:r>
              <a:rPr lang="en-US" dirty="0" smtClean="0"/>
              <a:t>Reference:</a:t>
            </a:r>
            <a:endParaRPr lang="en-US" dirty="0"/>
          </a:p>
        </p:txBody>
      </p:sp>
      <p:sp>
        <p:nvSpPr>
          <p:cNvPr id="3" name="Content Placeholder 2"/>
          <p:cNvSpPr>
            <a:spLocks noGrp="1"/>
          </p:cNvSpPr>
          <p:nvPr>
            <p:ph idx="1"/>
          </p:nvPr>
        </p:nvSpPr>
        <p:spPr/>
        <p:txBody>
          <a:bodyPr/>
          <a:lstStyle/>
          <a:p>
            <a:r>
              <a:rPr lang="en-US" b="1" dirty="0" err="1" smtClean="0"/>
              <a:t>UpToDate</a:t>
            </a:r>
            <a:r>
              <a:rPr lang="en-US" b="1" dirty="0"/>
              <a:t> </a:t>
            </a:r>
            <a:r>
              <a:rPr lang="en-US" b="1" dirty="0" smtClean="0"/>
              <a:t>©</a:t>
            </a:r>
            <a:endParaRPr lang="en-US" b="1" dirty="0"/>
          </a:p>
          <a:p>
            <a:r>
              <a:rPr lang="en-US" b="1" dirty="0"/>
              <a:t>Rook's Textbook of </a:t>
            </a:r>
            <a:r>
              <a:rPr lang="en-US" b="1" dirty="0" smtClean="0"/>
              <a:t>Dermatology 10</a:t>
            </a:r>
            <a:r>
              <a:rPr lang="en-US" b="1" baseline="30000" dirty="0" smtClean="0"/>
              <a:t>th</a:t>
            </a:r>
            <a:r>
              <a:rPr lang="en-US" b="1" dirty="0" smtClean="0"/>
              <a:t> Edition</a:t>
            </a:r>
          </a:p>
          <a:p>
            <a:r>
              <a:rPr lang="en-US" b="1" dirty="0" err="1" smtClean="0"/>
              <a:t>visualDX</a:t>
            </a:r>
            <a:r>
              <a:rPr lang="en-US" dirty="0"/>
              <a:t> </a:t>
            </a:r>
            <a:r>
              <a:rPr lang="en-US" dirty="0"/>
              <a:t/>
            </a:r>
            <a:br>
              <a:rPr lang="en-US" dirty="0"/>
            </a:br>
            <a:r>
              <a:rPr lang="en-US" dirty="0"/>
              <a:t/>
            </a:r>
            <a:br>
              <a:rPr lang="en-US" dirty="0"/>
            </a:br>
            <a:endParaRPr lang="en-US" sz="3200" b="1" dirty="0"/>
          </a:p>
        </p:txBody>
      </p:sp>
    </p:spTree>
    <p:extLst>
      <p:ext uri="{BB962C8B-B14F-4D97-AF65-F5344CB8AC3E}">
        <p14:creationId xmlns:p14="http://schemas.microsoft.com/office/powerpoint/2010/main" val="132613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909" y="3561346"/>
            <a:ext cx="5357030" cy="707886"/>
          </a:xfrm>
          <a:prstGeom prst="rect">
            <a:avLst/>
          </a:prstGeom>
        </p:spPr>
        <p:txBody>
          <a:bodyPr wrap="square">
            <a:spAutoFit/>
          </a:bodyPr>
          <a:lstStyle/>
          <a:p>
            <a:r>
              <a:rPr lang="en-US" sz="4000" b="1" dirty="0" smtClean="0"/>
              <a:t>THANKS.</a:t>
            </a:r>
            <a:endParaRPr lang="en-US" sz="4000" b="1" dirty="0"/>
          </a:p>
        </p:txBody>
      </p:sp>
    </p:spTree>
    <p:extLst>
      <p:ext uri="{BB962C8B-B14F-4D97-AF65-F5344CB8AC3E}">
        <p14:creationId xmlns:p14="http://schemas.microsoft.com/office/powerpoint/2010/main" val="208218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b="1" dirty="0" smtClean="0"/>
              <a:t>Miscellaneous disorders</a:t>
            </a:r>
            <a:r>
              <a:rPr lang="en-US" b="1" dirty="0"/>
              <a:t>:</a:t>
            </a:r>
          </a:p>
          <a:p>
            <a:r>
              <a:rPr lang="en-US" dirty="0"/>
              <a:t>Granulomatous </a:t>
            </a:r>
            <a:r>
              <a:rPr lang="en-US" dirty="0" smtClean="0"/>
              <a:t>disorders</a:t>
            </a:r>
            <a:r>
              <a:rPr lang="en-US" dirty="0"/>
              <a:t>.</a:t>
            </a:r>
          </a:p>
          <a:p>
            <a:r>
              <a:rPr lang="en-US" dirty="0"/>
              <a:t>Stiff skin and </a:t>
            </a:r>
            <a:r>
              <a:rPr lang="en-US" dirty="0" smtClean="0"/>
              <a:t>joints</a:t>
            </a:r>
            <a:r>
              <a:rPr lang="en-US" dirty="0"/>
              <a:t>.</a:t>
            </a:r>
          </a:p>
          <a:p>
            <a:r>
              <a:rPr lang="en-US" dirty="0" smtClean="0"/>
              <a:t>Pruritus</a:t>
            </a:r>
            <a:r>
              <a:rPr lang="en-US" dirty="0"/>
              <a:t>.</a:t>
            </a:r>
          </a:p>
          <a:p>
            <a:r>
              <a:rPr lang="en-US" dirty="0"/>
              <a:t>Diabetic </a:t>
            </a:r>
            <a:r>
              <a:rPr lang="en-US" dirty="0" smtClean="0"/>
              <a:t>bullae</a:t>
            </a:r>
            <a:r>
              <a:rPr lang="en-US" dirty="0"/>
              <a:t>.</a:t>
            </a:r>
          </a:p>
          <a:p>
            <a:r>
              <a:rPr lang="en-US" dirty="0"/>
              <a:t>Other </a:t>
            </a:r>
            <a:r>
              <a:rPr lang="en-US" dirty="0" smtClean="0"/>
              <a:t>associations.</a:t>
            </a:r>
          </a:p>
          <a:p>
            <a:pPr>
              <a:buFont typeface="Wingdings" panose="05000000000000000000" pitchFamily="2" charset="2"/>
              <a:buChar char="v"/>
            </a:pPr>
            <a:r>
              <a:rPr lang="en-US" b="1" dirty="0" smtClean="0"/>
              <a:t>infections</a:t>
            </a:r>
            <a:endParaRPr lang="en-US" dirty="0"/>
          </a:p>
        </p:txBody>
      </p:sp>
    </p:spTree>
    <p:extLst>
      <p:ext uri="{BB962C8B-B14F-4D97-AF65-F5344CB8AC3E}">
        <p14:creationId xmlns:p14="http://schemas.microsoft.com/office/powerpoint/2010/main" val="215947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Vascular Damage:</a:t>
            </a:r>
            <a:endParaRPr lang="en-US" sz="2400" b="1" dirty="0"/>
          </a:p>
        </p:txBody>
      </p:sp>
      <p:sp>
        <p:nvSpPr>
          <p:cNvPr id="5" name="Rectangle 1"/>
          <p:cNvSpPr>
            <a:spLocks noGrp="1" noChangeArrowheads="1"/>
          </p:cNvSpPr>
          <p:nvPr>
            <p:ph idx="1"/>
          </p:nvPr>
        </p:nvSpPr>
        <p:spPr bwMode="auto">
          <a:xfrm>
            <a:off x="1154954" y="74597"/>
            <a:ext cx="11192488" cy="847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err="1" smtClean="0"/>
              <a:t>Accumulationof</a:t>
            </a:r>
            <a:r>
              <a:rPr lang="en-US" dirty="0" smtClean="0"/>
              <a:t> </a:t>
            </a:r>
            <a:r>
              <a:rPr lang="en-US" dirty="0"/>
              <a:t>advanced glycation end-products (AGEs) due to</a:t>
            </a:r>
          </a:p>
          <a:p>
            <a:pPr marL="0" indent="0">
              <a:buNone/>
            </a:pPr>
            <a:r>
              <a:rPr lang="en-US" dirty="0" smtClean="0"/>
              <a:t>glycaemia </a:t>
            </a:r>
            <a:r>
              <a:rPr lang="en-US" dirty="0"/>
              <a:t>and oxidative stress is thought to be </a:t>
            </a:r>
            <a:r>
              <a:rPr lang="en-US" dirty="0" smtClean="0"/>
              <a:t>pivotal.</a:t>
            </a:r>
          </a:p>
          <a:p>
            <a:r>
              <a:rPr lang="en-US" dirty="0" smtClean="0"/>
              <a:t>Hyperglycemia induced </a:t>
            </a:r>
            <a:r>
              <a:rPr lang="en-US" dirty="0"/>
              <a:t>cascade of metabolic events leads to endothelial </a:t>
            </a:r>
            <a:r>
              <a:rPr lang="en-US" dirty="0" smtClean="0"/>
              <a:t>proliferation,</a:t>
            </a:r>
          </a:p>
          <a:p>
            <a:pPr marL="0" indent="0">
              <a:buNone/>
            </a:pPr>
            <a:r>
              <a:rPr lang="en-US" dirty="0"/>
              <a:t> </a:t>
            </a:r>
            <a:r>
              <a:rPr lang="en-US" dirty="0" smtClean="0"/>
              <a:t>thickened </a:t>
            </a:r>
            <a:r>
              <a:rPr lang="en-US" dirty="0"/>
              <a:t>basement </a:t>
            </a:r>
            <a:r>
              <a:rPr lang="en-US" dirty="0" smtClean="0"/>
              <a:t>membrane </a:t>
            </a:r>
            <a:r>
              <a:rPr lang="en-US" dirty="0"/>
              <a:t>with deposits of </a:t>
            </a:r>
            <a:r>
              <a:rPr lang="en-US" dirty="0" smtClean="0"/>
              <a:t>periodic acid–Schiff </a:t>
            </a:r>
            <a:r>
              <a:rPr lang="en-US" dirty="0"/>
              <a:t>(PAS) stain-positive material</a:t>
            </a:r>
            <a:r>
              <a:rPr lang="en-US" dirty="0" smtClean="0"/>
              <a:t>,</a:t>
            </a:r>
          </a:p>
          <a:p>
            <a:pPr marL="0" indent="0">
              <a:buNone/>
            </a:pPr>
            <a:r>
              <a:rPr lang="en-US" dirty="0" smtClean="0"/>
              <a:t> </a:t>
            </a:r>
            <a:r>
              <a:rPr lang="en-US" dirty="0"/>
              <a:t>and narrowing of </a:t>
            </a:r>
            <a:r>
              <a:rPr lang="en-US" dirty="0" smtClean="0"/>
              <a:t>arterioles, capillaries </a:t>
            </a:r>
            <a:r>
              <a:rPr lang="en-US" dirty="0"/>
              <a:t>and </a:t>
            </a:r>
            <a:r>
              <a:rPr lang="en-US" dirty="0" err="1"/>
              <a:t>venules</a:t>
            </a:r>
            <a:r>
              <a:rPr lang="en-US" dirty="0"/>
              <a:t> </a:t>
            </a:r>
          </a:p>
          <a:p>
            <a:pPr marL="0" indent="0">
              <a:buNone/>
            </a:pPr>
            <a:r>
              <a:rPr lang="en-US" dirty="0" smtClean="0"/>
              <a:t>.</a:t>
            </a:r>
            <a:r>
              <a:rPr lang="en-US" dirty="0" err="1" smtClean="0"/>
              <a:t>Microangiopathy</a:t>
            </a:r>
            <a:r>
              <a:rPr lang="en-US" dirty="0" smtClean="0"/>
              <a:t> </a:t>
            </a:r>
            <a:r>
              <a:rPr lang="en-US" dirty="0"/>
              <a:t>is </a:t>
            </a:r>
            <a:r>
              <a:rPr lang="en-US" dirty="0" smtClean="0"/>
              <a:t>responsible for </a:t>
            </a:r>
            <a:r>
              <a:rPr lang="en-US" dirty="0"/>
              <a:t>the retinopathy, nephropathy and probably also </a:t>
            </a:r>
            <a:r>
              <a:rPr lang="en-US" dirty="0" smtClean="0"/>
              <a:t>neuropathy</a:t>
            </a:r>
          </a:p>
          <a:p>
            <a:pPr marL="0" indent="0">
              <a:buNone/>
            </a:pPr>
            <a:r>
              <a:rPr lang="en-US" dirty="0" smtClean="0"/>
              <a:t> </a:t>
            </a:r>
            <a:r>
              <a:rPr lang="en-US" dirty="0" err="1" smtClean="0"/>
              <a:t>anddiabetic</a:t>
            </a:r>
            <a:r>
              <a:rPr lang="en-US" dirty="0" smtClean="0"/>
              <a:t> </a:t>
            </a:r>
            <a:r>
              <a:rPr lang="en-US" dirty="0" err="1"/>
              <a:t>dermopathy</a:t>
            </a:r>
            <a:r>
              <a:rPr lang="en-US" dirty="0"/>
              <a:t>.</a:t>
            </a:r>
            <a:endParaRPr lang="en-US" dirty="0" smtClean="0"/>
          </a:p>
          <a:p>
            <a:pPr marL="0" indent="0">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a:buNone/>
            </a:pPr>
            <a:endParaRPr lang="en-US" altLang="en-US" dirty="0" smtClean="0">
              <a:solidFill>
                <a:schemeClr val="tx1"/>
              </a:solidFill>
              <a:latin typeface="Arial" panose="020B0604020202020204" pitchFamily="34" charset="0"/>
            </a:endParaRPr>
          </a:p>
          <a:p>
            <a:pPr marL="0" indent="0">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a:buNone/>
            </a:pPr>
            <a:endParaRPr lang="en-US" altLang="en-US" dirty="0" smtClean="0">
              <a:solidFill>
                <a:schemeClr val="tx1"/>
              </a:solidFill>
              <a:latin typeface="Arial" panose="020B0604020202020204" pitchFamily="34" charset="0"/>
            </a:endParaRPr>
          </a:p>
          <a:p>
            <a:pPr marL="0" indent="0">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a:buNone/>
            </a:pPr>
            <a:endParaRPr lang="en-US" altLang="en-US" dirty="0" smtClean="0">
              <a:solidFill>
                <a:schemeClr val="tx1"/>
              </a:solidFill>
              <a:latin typeface="Arial" panose="020B0604020202020204" pitchFamily="34" charset="0"/>
            </a:endParaRPr>
          </a:p>
          <a:p>
            <a:pPr marL="0" indent="0">
              <a:buNone/>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200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 Ulceration </a:t>
            </a:r>
            <a:endParaRPr lang="en-US" dirty="0"/>
          </a:p>
        </p:txBody>
      </p:sp>
      <p:sp>
        <p:nvSpPr>
          <p:cNvPr id="3" name="Content Placeholder 2"/>
          <p:cNvSpPr>
            <a:spLocks noGrp="1"/>
          </p:cNvSpPr>
          <p:nvPr>
            <p:ph idx="1"/>
          </p:nvPr>
        </p:nvSpPr>
        <p:spPr>
          <a:xfrm>
            <a:off x="1154954" y="2573518"/>
            <a:ext cx="8825659" cy="4284482"/>
          </a:xfrm>
        </p:spPr>
        <p:txBody>
          <a:bodyPr>
            <a:noAutofit/>
          </a:bodyPr>
          <a:lstStyle/>
          <a:p>
            <a:r>
              <a:rPr lang="en-US" dirty="0"/>
              <a:t>Leg and foot ulcers may result from vascular and neurological damage, </a:t>
            </a:r>
            <a:r>
              <a:rPr lang="en-US" dirty="0" smtClean="0"/>
              <a:t>causing:</a:t>
            </a:r>
          </a:p>
          <a:p>
            <a:pPr>
              <a:buFont typeface="Wingdings" panose="05000000000000000000" pitchFamily="2" charset="2"/>
              <a:buChar char="v"/>
            </a:pPr>
            <a:r>
              <a:rPr lang="en-US" dirty="0" smtClean="0"/>
              <a:t>Impaired </a:t>
            </a:r>
            <a:r>
              <a:rPr lang="en-US" dirty="0"/>
              <a:t>blood flow and autonomic neuropathy</a:t>
            </a:r>
            <a:r>
              <a:rPr lang="en-US" dirty="0" smtClean="0"/>
              <a:t>.</a:t>
            </a:r>
          </a:p>
          <a:p>
            <a:pPr>
              <a:buFont typeface="Wingdings" panose="05000000000000000000" pitchFamily="2" charset="2"/>
              <a:buChar char="v"/>
            </a:pPr>
            <a:r>
              <a:rPr lang="en-US" dirty="0" smtClean="0"/>
              <a:t> </a:t>
            </a:r>
            <a:r>
              <a:rPr lang="en-US" dirty="0"/>
              <a:t>This leads to poor circulation, tissue hypoxia, chronic inflammation, and impaired healing</a:t>
            </a:r>
            <a:r>
              <a:rPr lang="en-US" dirty="0" smtClean="0"/>
              <a:t>,</a:t>
            </a:r>
          </a:p>
          <a:p>
            <a:pPr>
              <a:buFont typeface="Wingdings" panose="05000000000000000000" pitchFamily="2" charset="2"/>
              <a:buChar char="v"/>
            </a:pPr>
            <a:r>
              <a:rPr lang="en-US" dirty="0"/>
              <a:t>W</a:t>
            </a:r>
            <a:r>
              <a:rPr lang="en-US" dirty="0" smtClean="0"/>
              <a:t>orsened </a:t>
            </a:r>
            <a:r>
              <a:rPr lang="en-US" dirty="0"/>
              <a:t>by elevated glucose</a:t>
            </a:r>
            <a:r>
              <a:rPr lang="en-US" dirty="0" smtClean="0"/>
              <a:t>.</a:t>
            </a:r>
          </a:p>
          <a:p>
            <a:r>
              <a:rPr lang="en-US" dirty="0" smtClean="0"/>
              <a:t> </a:t>
            </a:r>
            <a:r>
              <a:rPr lang="en-US" dirty="0"/>
              <a:t>Management includes debridement, off-loading, revascularization, and antimicrobial </a:t>
            </a:r>
            <a:r>
              <a:rPr lang="en-US" dirty="0" smtClean="0"/>
              <a:t>therapy if infection is present .</a:t>
            </a:r>
          </a:p>
        </p:txBody>
      </p:sp>
    </p:spTree>
    <p:extLst>
      <p:ext uri="{BB962C8B-B14F-4D97-AF65-F5344CB8AC3E}">
        <p14:creationId xmlns:p14="http://schemas.microsoft.com/office/powerpoint/2010/main" val="523279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3491</TotalTime>
  <Words>3465</Words>
  <Application>Microsoft Office PowerPoint</Application>
  <PresentationFormat>Widescreen</PresentationFormat>
  <Paragraphs>362</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Century Gothic</vt:lpstr>
      <vt:lpstr>Opensans-Local</vt:lpstr>
      <vt:lpstr>Wingdings</vt:lpstr>
      <vt:lpstr>Wingdings 3</vt:lpstr>
      <vt:lpstr>Ion Boardroom</vt:lpstr>
      <vt:lpstr>Skin Disorders in Diabetes Mellitus</vt:lpstr>
      <vt:lpstr>Introduction:</vt:lpstr>
      <vt:lpstr>Types of diabetes:</vt:lpstr>
      <vt:lpstr>Affects of Diabetes on skin:</vt:lpstr>
      <vt:lpstr>PowerPoint Presentation</vt:lpstr>
      <vt:lpstr>PowerPoint Presentation</vt:lpstr>
      <vt:lpstr>PowerPoint Presentation</vt:lpstr>
      <vt:lpstr>Vascular Damage:</vt:lpstr>
      <vt:lpstr>Leg Ulceration </vt:lpstr>
      <vt:lpstr>Wet gangrene of the foot:</vt:lpstr>
      <vt:lpstr>PowerPoint Presentation</vt:lpstr>
      <vt:lpstr>Erysipelas-like reaction:</vt:lpstr>
      <vt:lpstr>PowerPoint Presentation</vt:lpstr>
      <vt:lpstr>Diabetic dermopathy:</vt:lpstr>
      <vt:lpstr>PowerPoint Presentation</vt:lpstr>
      <vt:lpstr>Rubeosis:</vt:lpstr>
      <vt:lpstr>Neurological damage:</vt:lpstr>
      <vt:lpstr>Diabetic foot:</vt:lpstr>
      <vt:lpstr>PowerPoint Presentation</vt:lpstr>
      <vt:lpstr>Diabetic foot Ulcer:</vt:lpstr>
      <vt:lpstr>PowerPoint Presentation</vt:lpstr>
      <vt:lpstr>Management:</vt:lpstr>
      <vt:lpstr>Infections:</vt:lpstr>
      <vt:lpstr>Obesity, hyperlipidaemia and the metabolic syndrome:</vt:lpstr>
      <vt:lpstr>Acanthosis nigricans.</vt:lpstr>
      <vt:lpstr>Acrochordon (Skin Tags)</vt:lpstr>
      <vt:lpstr>Skin tags:</vt:lpstr>
      <vt:lpstr>Eruptive xanthomas of the skin:</vt:lpstr>
      <vt:lpstr>PowerPoint Presentation</vt:lpstr>
      <vt:lpstr>Eruptive xanthomas of the skin</vt:lpstr>
      <vt:lpstr>Treatment-related skin manifestations.</vt:lpstr>
      <vt:lpstr>PowerPoint Presentation</vt:lpstr>
      <vt:lpstr>Allergic reactions to insulin and glucose monitors</vt:lpstr>
      <vt:lpstr>PowerPoint Presentation</vt:lpstr>
      <vt:lpstr>Disease associations and genetic syndromes</vt:lpstr>
      <vt:lpstr>Reactive perforating collagenosis (folliculitis): </vt:lpstr>
      <vt:lpstr> Granulomatous disorders </vt:lpstr>
      <vt:lpstr>PowerPoint Presentation</vt:lpstr>
      <vt:lpstr>Necrobiosis lipoidica</vt:lpstr>
      <vt:lpstr>Granuloma annulare:</vt:lpstr>
      <vt:lpstr>PowerPoint Presentation</vt:lpstr>
      <vt:lpstr>PowerPoint Presentation</vt:lpstr>
      <vt:lpstr>Annular elastolytic giant cell granuloma  (Actinic granuloma) </vt:lpstr>
      <vt:lpstr>PowerPoint Presentation</vt:lpstr>
      <vt:lpstr>Annular elastolytic giant cell granuloma</vt:lpstr>
      <vt:lpstr>Annular elastolytic giant cell granuloma</vt:lpstr>
      <vt:lpstr>Stiff skin and joints:</vt:lpstr>
      <vt:lpstr>Cheiroarthropathy:</vt:lpstr>
      <vt:lpstr>PowerPoint Presentation</vt:lpstr>
      <vt:lpstr>        Finger pebbles ( Huntley's papules)</vt:lpstr>
      <vt:lpstr>PowerPoint Presentation</vt:lpstr>
      <vt:lpstr>PowerPoint Presentation</vt:lpstr>
      <vt:lpstr>Scleroedema diabeticorum:</vt:lpstr>
      <vt:lpstr>PowerPoint Presentation</vt:lpstr>
      <vt:lpstr>Diabetic bullae:</vt:lpstr>
      <vt:lpstr>PowerPoint Presentation</vt:lpstr>
      <vt:lpstr>PowerPoint Presentation</vt:lpstr>
      <vt:lpstr>PowerPoint Presentation</vt:lpstr>
      <vt:lpstr>PowerPoint Presentation</vt:lpstr>
      <vt:lpstr>Other associations:</vt:lpstr>
      <vt:lpstr> Reference:</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Disorders in Diabetes Mellitus</dc:title>
  <dc:creator>ISD</dc:creator>
  <cp:lastModifiedBy>ISD</cp:lastModifiedBy>
  <cp:revision>87</cp:revision>
  <dcterms:created xsi:type="dcterms:W3CDTF">2025-01-08T17:46:03Z</dcterms:created>
  <dcterms:modified xsi:type="dcterms:W3CDTF">2025-01-15T15:19:46Z</dcterms:modified>
</cp:coreProperties>
</file>