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307" r:id="rId7"/>
    <p:sldId id="261" r:id="rId8"/>
    <p:sldId id="30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  <p:sldId id="271" r:id="rId20"/>
    <p:sldId id="272" r:id="rId21"/>
    <p:sldId id="310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6" r:id="rId39"/>
    <p:sldId id="290" r:id="rId40"/>
    <p:sldId id="291" r:id="rId41"/>
    <p:sldId id="292" r:id="rId42"/>
    <p:sldId id="294" r:id="rId43"/>
    <p:sldId id="295" r:id="rId44"/>
    <p:sldId id="293" r:id="rId45"/>
    <p:sldId id="297" r:id="rId46"/>
    <p:sldId id="298" r:id="rId47"/>
    <p:sldId id="311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1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journals.se/acta/content/html/10.2340/00015555-2891" TargetMode="External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/3.0/" TargetMode="Externa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iatriconcall.com/pediatric-journal/view/fulltext-articles/1315/J/0/0/710/0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-sa/3.0/" TargetMode="Externa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Caf%C3%A9_au_lait_spot" TargetMode="External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sa/3.0/" TargetMode="Externa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94728/free-illustration-image-thank-you-black-calligraphy" TargetMode="External" /><Relationship Id="rId2" Type="http://schemas.openxmlformats.org/officeDocument/2006/relationships/image" Target="../media/image13.1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FAE3-10BC-4F15-B6FC-8A5D3C042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Dna</a:t>
            </a:r>
            <a:r>
              <a:rPr lang="en-US" dirty="0"/>
              <a:t> repair disorders with cutaneous features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8CE1C-A9BC-4052-B4E9-BF4612696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 : DR  . AQSA </a:t>
            </a:r>
          </a:p>
          <a:p>
            <a:r>
              <a:rPr lang="en-US" dirty="0"/>
              <a:t>DERMATOLOGY RESIDENT (FCPS)</a:t>
            </a:r>
          </a:p>
        </p:txBody>
      </p:sp>
    </p:spTree>
    <p:extLst>
      <p:ext uri="{BB962C8B-B14F-4D97-AF65-F5344CB8AC3E}">
        <p14:creationId xmlns:p14="http://schemas.microsoft.com/office/powerpoint/2010/main" val="131575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0F39-F7FB-4AA4-847A-F6637E92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Xeroderma pigmentosum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1C8A8-FE83-4D80-9570-A7CD84F45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003" y="2688844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Definition</a:t>
            </a:r>
            <a:r>
              <a:rPr lang="en-US" sz="2800" dirty="0"/>
              <a:t> : </a:t>
            </a:r>
            <a:r>
              <a:rPr lang="en-US" sz="2200" dirty="0"/>
              <a:t>It is a rare autosomal recessive disorders of DNA repair. </a:t>
            </a:r>
          </a:p>
          <a:p>
            <a:r>
              <a:rPr lang="en-US" sz="2200" dirty="0"/>
              <a:t>Characterized by progressive pigmentory changes at exposed sites , an increased risk of UVR- induced skin and mucous membrane cancers . </a:t>
            </a:r>
          </a:p>
          <a:p>
            <a:r>
              <a:rPr lang="en-US" sz="2200" dirty="0"/>
              <a:t>Severe photosensitivity in about 50% .</a:t>
            </a:r>
          </a:p>
          <a:p>
            <a:r>
              <a:rPr lang="en-US" sz="2200" dirty="0"/>
              <a:t>And neuro-degeneration in approximately 30%.</a:t>
            </a:r>
          </a:p>
          <a:p>
            <a:r>
              <a:rPr lang="en-US" sz="2200" dirty="0"/>
              <a:t>It is divided into 8 complementation groups XP-A to XP- and XP-V (variant)</a:t>
            </a:r>
          </a:p>
        </p:txBody>
      </p:sp>
    </p:spTree>
    <p:extLst>
      <p:ext uri="{BB962C8B-B14F-4D97-AF65-F5344CB8AC3E}">
        <p14:creationId xmlns:p14="http://schemas.microsoft.com/office/powerpoint/2010/main" val="144948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DB35-008A-4970-BB45-EE3DDFE8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Epidemiology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1A73-3DF1-4A39-9C23-C14E780D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Recent survey in western Europe suggests an incidence of approximately 2.3per million live birth </a:t>
            </a:r>
          </a:p>
          <a:p>
            <a:r>
              <a:rPr lang="en-US" sz="2200" dirty="0"/>
              <a:t>The incidence of xeroderma pigmentosum in japan is significantly higher then western countries , with the majority belonging to the XP-A complementation group </a:t>
            </a:r>
          </a:p>
          <a:p>
            <a:r>
              <a:rPr lang="en-US" sz="2200" dirty="0"/>
              <a:t>The prevalence is higher in north Africa and middle east , especially in communities in which consanguinity is common </a:t>
            </a:r>
          </a:p>
          <a:p>
            <a:r>
              <a:rPr lang="en-US" sz="2200" dirty="0"/>
              <a:t>85% of XP families in the maghreb region (Algeria , Tunisia and morocco ) carried a founder mutation in XP-C gene</a:t>
            </a:r>
          </a:p>
        </p:txBody>
      </p:sp>
    </p:spTree>
    <p:extLst>
      <p:ext uri="{BB962C8B-B14F-4D97-AF65-F5344CB8AC3E}">
        <p14:creationId xmlns:p14="http://schemas.microsoft.com/office/powerpoint/2010/main" val="242711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05C6-F8B2-4366-9348-72A0A8CC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348" y="85573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PATHOPHYSIOLOY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9C0EF-51E5-DF24-80D4-A81F5E062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348" y="1735894"/>
            <a:ext cx="7601516" cy="5036534"/>
          </a:xfrm>
        </p:spPr>
      </p:pic>
    </p:spTree>
    <p:extLst>
      <p:ext uri="{BB962C8B-B14F-4D97-AF65-F5344CB8AC3E}">
        <p14:creationId xmlns:p14="http://schemas.microsoft.com/office/powerpoint/2010/main" val="114312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6326-850B-477B-A051-3A5FE941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3FEC-7073-4C96-963B-69F6A75F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clinical manifestations , severity of disease and age of onset are in part dependent on the cumulative UVR exposure , the complementation groups and the precise nature of the pathogenic mutations .</a:t>
            </a:r>
          </a:p>
        </p:txBody>
      </p:sp>
    </p:spTree>
    <p:extLst>
      <p:ext uri="{BB962C8B-B14F-4D97-AF65-F5344CB8AC3E}">
        <p14:creationId xmlns:p14="http://schemas.microsoft.com/office/powerpoint/2010/main" val="52606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82F3-975A-4E47-B750-4FE061D4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228726"/>
            <a:ext cx="7729728" cy="45113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</a:rPr>
              <a:t>Exaggerated sunburn and pigmentory changes :</a:t>
            </a:r>
          </a:p>
          <a:p>
            <a:r>
              <a:rPr lang="en-US" sz="2200" dirty="0"/>
              <a:t>Acute and severe sunburn on minimal sun exposure. </a:t>
            </a:r>
          </a:p>
          <a:p>
            <a:r>
              <a:rPr lang="en-US" sz="2200" dirty="0"/>
              <a:t>Which takes weeks to resolve.</a:t>
            </a:r>
          </a:p>
          <a:p>
            <a:r>
              <a:rPr lang="en-US" sz="2200" dirty="0"/>
              <a:t>Only 50% with XP , presents with severe and prolonged sunburn reactions.</a:t>
            </a:r>
          </a:p>
          <a:p>
            <a:r>
              <a:rPr lang="en-US" sz="2200" dirty="0"/>
              <a:t>Remaining 50 present with lentigines and hypopigmented macules at sun exposed sites , initially on face and dorsum of hands . </a:t>
            </a:r>
          </a:p>
          <a:p>
            <a:r>
              <a:rPr lang="en-US" sz="2200" dirty="0"/>
              <a:t>Patients with complementation groups XP-A , XP- B, XP-D , XP-F and XP-G  suffer from severe sunburn reaction.</a:t>
            </a:r>
          </a:p>
          <a:p>
            <a:r>
              <a:rPr lang="en-US" sz="2200" dirty="0"/>
              <a:t>Where as those in groups XP-C,XP-E and XP-V have normal sunburn reactions for skin type .</a:t>
            </a:r>
          </a:p>
        </p:txBody>
      </p:sp>
    </p:spTree>
    <p:extLst>
      <p:ext uri="{BB962C8B-B14F-4D97-AF65-F5344CB8AC3E}">
        <p14:creationId xmlns:p14="http://schemas.microsoft.com/office/powerpoint/2010/main" val="355737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A3E4F2-9343-C1B9-ED76-D11B30A67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09" y="904619"/>
            <a:ext cx="4987636" cy="537882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43BA5-8E6D-8EBD-1709-39ED577D7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32" y="806824"/>
            <a:ext cx="5574417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F5CC-9D9C-48C4-9721-E0B487A5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276350"/>
            <a:ext cx="7729728" cy="44636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</a:rPr>
              <a:t>SKIN CANCERS </a:t>
            </a:r>
          </a:p>
          <a:p>
            <a:r>
              <a:rPr lang="en-US" sz="2800" dirty="0"/>
              <a:t>The molecular defects in XP cells result in abnormal recognition and repair of UVR – induced DNA damage and subsequently increased induction of UVB signature mutations in the sun exposed skin of affected individuals .</a:t>
            </a:r>
          </a:p>
          <a:p>
            <a:r>
              <a:rPr lang="en-US" sz="2800" dirty="0"/>
              <a:t>This increased  mutation frequency is likely to account for the pigmentory changes and the skin cancers in XP patients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OTHER MALINANCIES </a:t>
            </a:r>
            <a:r>
              <a:rPr lang="en-US" sz="2600" dirty="0"/>
              <a:t>: patients  with XP are potentially at higher risk of smoking –induced lung cancers , because DNA  damage caused by carcinogens in cigarette smoke (benzopyrene ) is repaired by NER system . </a:t>
            </a:r>
          </a:p>
          <a:p>
            <a:r>
              <a:rPr lang="en-US" sz="2600" dirty="0"/>
              <a:t>Patients with XP have 50 fold increase in cancers of brain , including medulloblastoma , glioblastoma , spinal cord astrocytoma , and schwannoma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6AE26D-5235-DEF9-3A60-504B175D9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347" y="586782"/>
            <a:ext cx="6711305" cy="6038952"/>
          </a:xfrm>
        </p:spPr>
      </p:pic>
    </p:spTree>
    <p:extLst>
      <p:ext uri="{BB962C8B-B14F-4D97-AF65-F5344CB8AC3E}">
        <p14:creationId xmlns:p14="http://schemas.microsoft.com/office/powerpoint/2010/main" val="2278847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37A-B211-4C8E-9140-86B420020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00200"/>
            <a:ext cx="7729728" cy="4139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OCCULAR MANIFESTATIONS </a:t>
            </a:r>
            <a:r>
              <a:rPr lang="en-US" dirty="0"/>
              <a:t>: </a:t>
            </a:r>
          </a:p>
          <a:p>
            <a:r>
              <a:rPr lang="en-US" sz="2200" dirty="0"/>
              <a:t>Affects eyelids , periocular skin .</a:t>
            </a:r>
          </a:p>
          <a:p>
            <a:r>
              <a:rPr lang="en-US" sz="2200" dirty="0"/>
              <a:t>The ocular surface (conjunctiva and cornea ) can be involved , resulting in dryness , conjunctival injection and inflammation.</a:t>
            </a:r>
          </a:p>
          <a:p>
            <a:r>
              <a:rPr lang="en-US" sz="2200" dirty="0"/>
              <a:t>As well as development of premature pinguecula and pterygia. </a:t>
            </a:r>
          </a:p>
          <a:p>
            <a:r>
              <a:rPr lang="en-US" sz="2200" dirty="0"/>
              <a:t>Prolonged corneal exposure can lead to corneal scarring and visual impairment </a:t>
            </a:r>
          </a:p>
          <a:p>
            <a:r>
              <a:rPr lang="en-US" sz="2200" dirty="0"/>
              <a:t>Photophobia is also common and often earliest presenting symptom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14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11E2C2-415B-9536-6089-3FE36466A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69" y="2817207"/>
            <a:ext cx="5065599" cy="358180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E655D-A46C-9D10-13E1-78C374C7E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34" y="362508"/>
            <a:ext cx="5830644" cy="35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6EBA-6D98-4B17-8098-456AACD6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DISEASES WITH  DNA REPAIR DEFECTS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82145-9ADB-4957-B90F-620A477F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Xeroderma Pigmentosum</a:t>
            </a:r>
          </a:p>
          <a:p>
            <a:r>
              <a:rPr lang="en-US" sz="2400" dirty="0"/>
              <a:t>Cockanye syndrome </a:t>
            </a:r>
          </a:p>
          <a:p>
            <a:r>
              <a:rPr lang="en-US" sz="2400" dirty="0"/>
              <a:t>Trichothiodystrophy syndrome </a:t>
            </a:r>
          </a:p>
          <a:p>
            <a:r>
              <a:rPr lang="en-US" sz="2400" dirty="0"/>
              <a:t>Ataxia Telangiectasia (LOUIS-BAR SYNDROME )</a:t>
            </a:r>
          </a:p>
          <a:p>
            <a:r>
              <a:rPr lang="en-US" sz="2400" dirty="0"/>
              <a:t>Fanconi Anemia </a:t>
            </a:r>
          </a:p>
        </p:txBody>
      </p:sp>
    </p:spTree>
    <p:extLst>
      <p:ext uri="{BB962C8B-B14F-4D97-AF65-F5344CB8AC3E}">
        <p14:creationId xmlns:p14="http://schemas.microsoft.com/office/powerpoint/2010/main" val="1338697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346A-6167-485C-83A3-3BA74A6B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56" y="546652"/>
            <a:ext cx="9557609" cy="56032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rgbClr val="00B0F0"/>
                </a:solidFill>
              </a:rPr>
              <a:t>NEURO-DEGENRATION </a:t>
            </a:r>
          </a:p>
          <a:p>
            <a:r>
              <a:rPr lang="en-US" sz="8800" dirty="0"/>
              <a:t>Approximately 30% patients with XP will develop neurodegeneration .</a:t>
            </a:r>
          </a:p>
          <a:p>
            <a:r>
              <a:rPr lang="en-US" sz="8800" dirty="0"/>
              <a:t>XP-D,XP- F and XP-G have an increased susceptibility whereas ,</a:t>
            </a:r>
          </a:p>
          <a:p>
            <a:r>
              <a:rPr lang="en-US" sz="8800" dirty="0"/>
              <a:t>XP-C,XP-E and XP-V patients have not been reported to develop neurodegeneration </a:t>
            </a:r>
          </a:p>
          <a:p>
            <a:r>
              <a:rPr lang="en-US" sz="8800" dirty="0"/>
              <a:t>Typically present before age of 2 years , first symptom observed by parents is mild cognitive impairment , usually when child starting school</a:t>
            </a:r>
          </a:p>
          <a:p>
            <a:r>
              <a:rPr lang="en-US" sz="8800" dirty="0"/>
              <a:t>Cerebellar signs ( commonly dysarthria and difficulties in balance followed by ataxia and areflexia ) manifests usually between 4 to 16 years of life . </a:t>
            </a:r>
          </a:p>
          <a:p>
            <a:r>
              <a:rPr lang="en-US" sz="8800" dirty="0"/>
              <a:t>Progressive microcephaly , sensorineural deafness may also develop .</a:t>
            </a:r>
          </a:p>
          <a:p>
            <a:r>
              <a:rPr lang="en-US" sz="8800" dirty="0"/>
              <a:t>Eventually become wheel-chaired and bedbound , years before death </a:t>
            </a:r>
          </a:p>
          <a:p>
            <a:r>
              <a:rPr lang="en-US" sz="8800" dirty="0"/>
              <a:t>Nerve conduction study : motor and sensory neuropathy </a:t>
            </a:r>
          </a:p>
          <a:p>
            <a:r>
              <a:rPr lang="en-US" sz="8800" dirty="0"/>
              <a:t>MRI : atrophy of brain with dilatation of ventricles and secondary thickness of skull bones </a:t>
            </a:r>
          </a:p>
          <a:p>
            <a:endParaRPr lang="en-US" sz="8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527B-25D0-49FD-B5D6-4D31952A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6949-A53F-4F83-A08F-3F73D2E6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95FA-3FD5-43F3-A3C2-1563DFF4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886" y="240792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variants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6D30-62AD-46AC-8C33-DC50568EC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24050"/>
            <a:ext cx="7729728" cy="38159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XERODERMA PIMENTOSUM VARIANT </a:t>
            </a:r>
            <a:r>
              <a:rPr lang="en-US" dirty="0"/>
              <a:t>:  </a:t>
            </a:r>
            <a:r>
              <a:rPr lang="en-US" sz="2600" dirty="0"/>
              <a:t>20% patients have XP-V </a:t>
            </a:r>
          </a:p>
          <a:p>
            <a:r>
              <a:rPr lang="en-US" sz="2600" dirty="0"/>
              <a:t>Often diagnosed after the ae of 30, once patient has developed multiple skin cancers ..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</a:rPr>
              <a:t>XERODERMA PIGMENTOSUM/COCKAYNE SYNDROME COMPLEX</a:t>
            </a:r>
            <a:r>
              <a:rPr lang="en-US" dirty="0"/>
              <a:t> :  </a:t>
            </a:r>
            <a:r>
              <a:rPr lang="en-US" sz="2600" dirty="0"/>
              <a:t>rare autosomal recessive disorders .</a:t>
            </a:r>
          </a:p>
          <a:p>
            <a:r>
              <a:rPr lang="en-US" sz="2600" dirty="0"/>
              <a:t>Characterized by cutaneous features of XP together with systemic and neurological features of </a:t>
            </a:r>
            <a:r>
              <a:rPr lang="en-US" sz="2600" dirty="0" err="1"/>
              <a:t>cockayne</a:t>
            </a:r>
            <a:r>
              <a:rPr lang="en-US" sz="2600" dirty="0"/>
              <a:t> syndrome 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XERODERMA PIGMENTOSUM /TRICHOTHIODYSTROPHY</a:t>
            </a:r>
            <a:r>
              <a:rPr lang="en-US" dirty="0"/>
              <a:t>: </a:t>
            </a:r>
            <a:r>
              <a:rPr lang="en-US" sz="2800" dirty="0"/>
              <a:t>phenotypic features of TTD with clinical and cellular </a:t>
            </a:r>
            <a:r>
              <a:rPr lang="en-US" sz="2800" dirty="0" err="1"/>
              <a:t>findgins</a:t>
            </a:r>
            <a:r>
              <a:rPr lang="en-US" sz="2800" dirty="0"/>
              <a:t> of XP.</a:t>
            </a:r>
          </a:p>
        </p:txBody>
      </p:sp>
    </p:spTree>
    <p:extLst>
      <p:ext uri="{BB962C8B-B14F-4D97-AF65-F5344CB8AC3E}">
        <p14:creationId xmlns:p14="http://schemas.microsoft.com/office/powerpoint/2010/main" val="79139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E045-3365-4C22-B072-EF48AE1B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61" y="88392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Investigations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3D4A-500B-42C2-94D7-B88CD5AD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24026"/>
            <a:ext cx="7729728" cy="4016002"/>
          </a:xfrm>
        </p:spPr>
        <p:txBody>
          <a:bodyPr>
            <a:normAutofit/>
          </a:bodyPr>
          <a:lstStyle/>
          <a:p>
            <a:r>
              <a:rPr lang="en-US" sz="2200" dirty="0"/>
              <a:t>In most cases, a clinical diagnosis can be made . </a:t>
            </a:r>
          </a:p>
          <a:p>
            <a:r>
              <a:rPr lang="en-US" sz="2200" dirty="0"/>
              <a:t>The diagnosis can be confirmed by cellular tests for defective DNA repair .</a:t>
            </a:r>
          </a:p>
          <a:p>
            <a:r>
              <a:rPr lang="en-US" sz="2200" dirty="0"/>
              <a:t>Most commonly used test is measurement of unscheduled DNA synthesis in cultured skin fibroblast . (established by a 4mm punch biopsy taken from an unexposed area of skin )</a:t>
            </a:r>
          </a:p>
          <a:p>
            <a:r>
              <a:rPr lang="en-US" sz="2200" dirty="0"/>
              <a:t>Fibroblasts are UV irradiated in a petri dish , and UDS can be measured by either autoradiography or liquid scintillation counting or more recently using fluorescence assay.</a:t>
            </a:r>
          </a:p>
          <a:p>
            <a:r>
              <a:rPr lang="en-US" sz="2200" dirty="0"/>
              <a:t>A reduced levels of UDS confirms the diagnosis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27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0DB5-0B7B-431F-9C81-C6A6CB84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Investigations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0DD5-5C3A-4DEA-B820-27156E19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XP-V patients do not show defects in UDS as NER is unaffected. </a:t>
            </a:r>
          </a:p>
          <a:p>
            <a:r>
              <a:rPr lang="en-US" sz="2200" dirty="0"/>
              <a:t>However , it is has seen empirically that caffeine specifically sensitizes XP-V cells to killing by UVR. </a:t>
            </a:r>
          </a:p>
          <a:p>
            <a:r>
              <a:rPr lang="en-US" sz="2200" dirty="0"/>
              <a:t>To diagnose XP-V cells, cultures are exposed to UVR, incubated in caffeine for few days and their viability is seen.</a:t>
            </a:r>
          </a:p>
        </p:txBody>
      </p:sp>
    </p:spTree>
    <p:extLst>
      <p:ext uri="{BB962C8B-B14F-4D97-AF65-F5344CB8AC3E}">
        <p14:creationId xmlns:p14="http://schemas.microsoft.com/office/powerpoint/2010/main" val="3672741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C3A4-D458-462B-9DBE-BEB4E594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64667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E8CF-1AD3-48B5-B362-86D7F004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85594"/>
            <a:ext cx="7729728" cy="3101983"/>
          </a:xfrm>
        </p:spPr>
        <p:txBody>
          <a:bodyPr>
            <a:noAutofit/>
          </a:bodyPr>
          <a:lstStyle/>
          <a:p>
            <a:r>
              <a:rPr lang="en-US" sz="2200" dirty="0"/>
              <a:t>The mainstay of management is the avoidance of UVR exposure  from sunlight via application of high factor sunscreen , UVR- protecting clothing , hats, gloves and sunglasses and UVR- locking windows /films at homes and cars . </a:t>
            </a:r>
          </a:p>
          <a:p>
            <a:r>
              <a:rPr lang="en-US" sz="2200" dirty="0"/>
              <a:t>Vitamin D supplements , as it’s deficiency is common . </a:t>
            </a:r>
          </a:p>
          <a:p>
            <a:r>
              <a:rPr lang="en-US" sz="2200" dirty="0"/>
              <a:t>Smoking is prohibited .</a:t>
            </a:r>
          </a:p>
          <a:p>
            <a:r>
              <a:rPr lang="en-US" sz="2200" dirty="0"/>
              <a:t>Topical 5-fluorouracil and  imiquimod (chemotherapy agents ) useful in early and premalignant lesions .</a:t>
            </a:r>
          </a:p>
          <a:p>
            <a:r>
              <a:rPr lang="en-US" sz="2200" dirty="0"/>
              <a:t>Retinoids may have role in  prevention of skin cancers .</a:t>
            </a:r>
          </a:p>
          <a:p>
            <a:r>
              <a:rPr lang="en-US" sz="2200" dirty="0"/>
              <a:t>Mohs micrographic surgery may e considered for facial lesions .</a:t>
            </a:r>
          </a:p>
        </p:txBody>
      </p:sp>
    </p:spTree>
    <p:extLst>
      <p:ext uri="{BB962C8B-B14F-4D97-AF65-F5344CB8AC3E}">
        <p14:creationId xmlns:p14="http://schemas.microsoft.com/office/powerpoint/2010/main" val="7081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57301-687B-46DA-99D2-6409E6B2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Disease course and prognosis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EDC8-512A-4AC8-A3D6-0501F4C4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There is no cure for XP. </a:t>
            </a:r>
          </a:p>
          <a:p>
            <a:r>
              <a:rPr lang="en-US" sz="2200" dirty="0"/>
              <a:t>Median age of death is 32 years . </a:t>
            </a:r>
          </a:p>
          <a:p>
            <a:r>
              <a:rPr lang="en-US" sz="2200" dirty="0"/>
              <a:t>Skin cancers and neuro-degeneration are main causes of death .</a:t>
            </a:r>
          </a:p>
          <a:p>
            <a:r>
              <a:rPr lang="en-US" sz="2200" dirty="0"/>
              <a:t>Sun avoidance and regular follow-up to asses and treat any skin cancer increases life expectancy .</a:t>
            </a:r>
          </a:p>
        </p:txBody>
      </p:sp>
    </p:spTree>
    <p:extLst>
      <p:ext uri="{BB962C8B-B14F-4D97-AF65-F5344CB8AC3E}">
        <p14:creationId xmlns:p14="http://schemas.microsoft.com/office/powerpoint/2010/main" val="123033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78C-C485-43A1-BB5F-184165BA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E2FCF-CEC4-4893-9043-5C0FA387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Cockanye syndrome </a:t>
            </a:r>
          </a:p>
          <a:p>
            <a:r>
              <a:rPr lang="en-US" sz="2200" dirty="0"/>
              <a:t>Trichothiodystrophy </a:t>
            </a:r>
          </a:p>
          <a:p>
            <a:r>
              <a:rPr lang="en-US" sz="2200" dirty="0"/>
              <a:t>Cerebro-oculo-facio-skeletal syndrome </a:t>
            </a:r>
          </a:p>
          <a:p>
            <a:r>
              <a:rPr lang="en-US" sz="2200" dirty="0"/>
              <a:t>UV-sensitive syndrome</a:t>
            </a:r>
          </a:p>
        </p:txBody>
      </p:sp>
    </p:spTree>
    <p:extLst>
      <p:ext uri="{BB962C8B-B14F-4D97-AF65-F5344CB8AC3E}">
        <p14:creationId xmlns:p14="http://schemas.microsoft.com/office/powerpoint/2010/main" val="327512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4762-50D8-4140-9540-8D725405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Cockayne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5C49-8FF0-4AE8-B28A-AAD42823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4370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DEFINITION</a:t>
            </a:r>
            <a:r>
              <a:rPr lang="en-US" dirty="0"/>
              <a:t> </a:t>
            </a:r>
            <a:r>
              <a:rPr lang="en-US" sz="2400" dirty="0"/>
              <a:t>: rare autosomal recessive disorder of DNA repair.</a:t>
            </a:r>
          </a:p>
          <a:p>
            <a:r>
              <a:rPr lang="en-US" sz="2400" dirty="0"/>
              <a:t>Characterized by short stature , postnatal growth failure ,photosensitivity , a distinctive facial appearance , ocular defects, premature aging and progressive neurological dysfunction  associated with extensive demyelination .</a:t>
            </a:r>
          </a:p>
          <a:p>
            <a:r>
              <a:rPr lang="en-US" sz="2400" dirty="0"/>
              <a:t>Divided into two three clinical types : depending on clinical severity .</a:t>
            </a:r>
          </a:p>
          <a:p>
            <a:r>
              <a:rPr lang="en-US" sz="2400" dirty="0"/>
              <a:t>Type 1 : symptoms usually appear during first year of life .</a:t>
            </a:r>
          </a:p>
          <a:p>
            <a:r>
              <a:rPr lang="en-US" sz="2400" dirty="0"/>
              <a:t>Type 2 : early onset cases with severe symptoms . </a:t>
            </a:r>
          </a:p>
          <a:p>
            <a:r>
              <a:rPr lang="en-US" sz="2400" dirty="0"/>
              <a:t>Type 3 : late onset cases with milder symptoms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3C0B-801E-40A1-952A-2AFB2A91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161" y="859917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PATHOPHYSIOLOY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954CC-8890-4914-84DA-A161FA7FA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Results from mutations in one of two genes , ERCC8(CSA) and ERCC6(CSB).</a:t>
            </a:r>
          </a:p>
          <a:p>
            <a:r>
              <a:rPr lang="en-US" sz="2200" dirty="0"/>
              <a:t>CSA 20% , CSB 80% .</a:t>
            </a:r>
          </a:p>
          <a:p>
            <a:r>
              <a:rPr lang="en-US" sz="2200" dirty="0"/>
              <a:t>These involved in transcribed – coupled sub pathway of NER .</a:t>
            </a:r>
          </a:p>
        </p:txBody>
      </p:sp>
    </p:spTree>
    <p:extLst>
      <p:ext uri="{BB962C8B-B14F-4D97-AF65-F5344CB8AC3E}">
        <p14:creationId xmlns:p14="http://schemas.microsoft.com/office/powerpoint/2010/main" val="389374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6E6-F496-41BE-8A59-BB090E2B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Causes of </a:t>
            </a:r>
            <a:r>
              <a:rPr lang="en-US" dirty="0" err="1">
                <a:solidFill>
                  <a:srgbClr val="FF0000"/>
                </a:solidFill>
              </a:rPr>
              <a:t>dna</a:t>
            </a:r>
            <a:r>
              <a:rPr lang="en-US" dirty="0">
                <a:solidFill>
                  <a:srgbClr val="FF0000"/>
                </a:solidFill>
              </a:rPr>
              <a:t> damage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39F5-F0FA-484C-A396-87260CE2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536" y="2552319"/>
            <a:ext cx="7729728" cy="401993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rgbClr val="00B0F0"/>
                </a:solidFill>
              </a:rPr>
              <a:t>ENDOGENOUS FACTORS ( CELLULAR METAOLIC PROCESSES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Mismatch DNA base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Hydrolysis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Oxidation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Alkylation </a:t>
            </a:r>
          </a:p>
          <a:p>
            <a:r>
              <a:rPr lang="en-US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EXOGENOUS FACTORS (ENVIROMENTAL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Ultraviolet Radiations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Ionizing Radiations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Chemical Agents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8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6D06-D6B5-40C0-AF11-59C91581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861" y="964692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113F5-B542-4067-AB52-0B8E6F61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81806"/>
          </a:xfrm>
        </p:spPr>
        <p:txBody>
          <a:bodyPr/>
          <a:lstStyle/>
          <a:p>
            <a:r>
              <a:rPr lang="en-US" sz="2200" dirty="0"/>
              <a:t>Cutaneous photosensitivity </a:t>
            </a:r>
          </a:p>
          <a:p>
            <a:r>
              <a:rPr lang="en-US" sz="2200" dirty="0"/>
              <a:t>Skin is dry and thin .</a:t>
            </a:r>
          </a:p>
          <a:p>
            <a:r>
              <a:rPr lang="en-US" sz="2200" dirty="0"/>
              <a:t>Hair is often sparse and is sometimes prematurely grey.</a:t>
            </a:r>
          </a:p>
          <a:p>
            <a:r>
              <a:rPr lang="en-US" sz="2200" dirty="0"/>
              <a:t>No incidence of skin cancer . </a:t>
            </a:r>
          </a:p>
          <a:p>
            <a:r>
              <a:rPr lang="en-US" sz="2200" dirty="0"/>
              <a:t>Characteristic bird-like facies ( prognathism , enophthalmia, a prominent thin nose , large ears and loss subcutaneous fat)</a:t>
            </a:r>
          </a:p>
          <a:p>
            <a:r>
              <a:rPr lang="en-US" sz="2200" dirty="0"/>
              <a:t>Progressive postnatal growth failure,  short stature , microcephaly , cognitive decline , choreoathetosis , hydrocephalus and spasticity 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80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4EF9-3B24-447E-9A7C-6F2B3A33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111" y="745617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E94A8-794F-4D0B-92C1-C4E146E11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Sensorineural deafness and skeletal abnormalities with flexion deformity</a:t>
            </a:r>
          </a:p>
          <a:p>
            <a:r>
              <a:rPr lang="en-US" sz="2200" dirty="0"/>
              <a:t>Ophthalmological problems ( retinal degeneration , cataracts and optic atrophy leading to vision loss )</a:t>
            </a:r>
          </a:p>
          <a:p>
            <a:r>
              <a:rPr lang="en-US" sz="2200" dirty="0"/>
              <a:t>Failure to thrive and growth difficulties are among the most consistent features</a:t>
            </a:r>
          </a:p>
        </p:txBody>
      </p:sp>
    </p:spTree>
    <p:extLst>
      <p:ext uri="{BB962C8B-B14F-4D97-AF65-F5344CB8AC3E}">
        <p14:creationId xmlns:p14="http://schemas.microsoft.com/office/powerpoint/2010/main" val="1384601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8C1DD7-F058-2860-C7C1-FA889CB2B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641" y="654015"/>
            <a:ext cx="9400717" cy="5818909"/>
          </a:xfrm>
        </p:spPr>
      </p:pic>
    </p:spTree>
    <p:extLst>
      <p:ext uri="{BB962C8B-B14F-4D97-AF65-F5344CB8AC3E}">
        <p14:creationId xmlns:p14="http://schemas.microsoft.com/office/powerpoint/2010/main" val="2047634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D22B-CAD0-579C-24CA-8085D7B4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61" y="171144"/>
            <a:ext cx="7729728" cy="118872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Clinical variants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484B-5CDB-EFA0-E1F6-A33A4867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336" y="1359864"/>
            <a:ext cx="7729728" cy="5498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00B0F0"/>
                </a:solidFill>
              </a:rPr>
              <a:t>CEREBRO-OCULO-FCIO-SKELETAL SYNROME (COFS)</a:t>
            </a:r>
          </a:p>
          <a:p>
            <a:r>
              <a:rPr lang="en-GB" sz="2000" dirty="0"/>
              <a:t>Rare recessive disorder of DNA repair .</a:t>
            </a:r>
          </a:p>
          <a:p>
            <a:r>
              <a:rPr lang="en-GB" sz="2000" dirty="0"/>
              <a:t>Constitutes the prenatal extreme form of CS .</a:t>
            </a:r>
          </a:p>
          <a:p>
            <a:r>
              <a:rPr lang="en-GB" sz="2000" dirty="0"/>
              <a:t>Mutations : ERCC6 ( CSB) , ERCC2( XPD ) , ERCC5 ( XPG), ERCC1 and are designated as COSF1 ,COSF 2, COSF 3 And COSF4 respectively.</a:t>
            </a:r>
          </a:p>
          <a:p>
            <a:r>
              <a:rPr lang="en-GB" sz="2000" dirty="0"/>
              <a:t>Characterized by congenital microcephaly, congenital cataract , microphthalmia, arthrogryposis , severe developmental delay , growth delay and facial dysmorphism , peripheral neuropathy, sensorineural deafness and pigmentory retinopathy can be observed.</a:t>
            </a:r>
          </a:p>
          <a:p>
            <a:r>
              <a:rPr lang="en-GB" sz="2000" dirty="0"/>
              <a:t>Photosensitivity is an inconstant feature . </a:t>
            </a:r>
          </a:p>
          <a:p>
            <a:r>
              <a:rPr lang="en-GB" sz="2000" dirty="0"/>
              <a:t>Prenatal diagnosis is suspected by presence of cataracts , arthrogryposis and microcephaly in anomaly scan </a:t>
            </a:r>
          </a:p>
          <a:p>
            <a:r>
              <a:rPr lang="en-GB" sz="2000" dirty="0"/>
              <a:t>And confirmed by examination of DNA repair in the chorionic villi or amniotic cells .</a:t>
            </a:r>
          </a:p>
        </p:txBody>
      </p:sp>
    </p:spTree>
    <p:extLst>
      <p:ext uri="{BB962C8B-B14F-4D97-AF65-F5344CB8AC3E}">
        <p14:creationId xmlns:p14="http://schemas.microsoft.com/office/powerpoint/2010/main" val="2810473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0589-A6D2-6BBE-9A36-7293CB8F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0B89-06A5-68BF-B232-8A435BBE0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461" y="2791325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UV-SENSITIVE SYNDROME</a:t>
            </a:r>
            <a:r>
              <a:rPr lang="en-GB" sz="2200" dirty="0"/>
              <a:t>:  rare autosomal recessive disorder. </a:t>
            </a:r>
          </a:p>
          <a:p>
            <a:r>
              <a:rPr lang="en-GB" sz="2200" dirty="0"/>
              <a:t>Mutations : ERCC6 and ERCC8 which are designated as UVSS1 and UVSS2 respectively . </a:t>
            </a:r>
          </a:p>
          <a:p>
            <a:r>
              <a:rPr lang="en-GB" sz="2200" dirty="0"/>
              <a:t>More recently UVSSA which is designated as UVSS3 have </a:t>
            </a:r>
            <a:r>
              <a:rPr lang="en-GB" sz="2200" dirty="0" err="1"/>
              <a:t>een</a:t>
            </a:r>
            <a:r>
              <a:rPr lang="en-GB" sz="2200" dirty="0"/>
              <a:t> reported in some cases .</a:t>
            </a:r>
          </a:p>
          <a:p>
            <a:r>
              <a:rPr lang="en-GB" sz="2200" dirty="0"/>
              <a:t>Characterized by sensitivity to UVR but without any increased risk of skin cancers or evidence of neurological disease 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35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8385-D991-4187-B0A8-7BC06C41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C58B8-0245-4FA2-B6F5-4360DEA4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72306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Diagnosis is made by presence of clinical features .</a:t>
            </a:r>
          </a:p>
          <a:p>
            <a:r>
              <a:rPr lang="en-US" sz="2200" dirty="0"/>
              <a:t> can be confirmed by cellular tests for defective DNA repair , specifically TC-NER for which skin biopsy is taken . </a:t>
            </a:r>
          </a:p>
          <a:p>
            <a:r>
              <a:rPr lang="en-US" sz="2200" dirty="0"/>
              <a:t>Deficient TC-NER results in a prolonged inhibition of RNA synthesis.</a:t>
            </a:r>
          </a:p>
          <a:p>
            <a:r>
              <a:rPr lang="en-US" sz="2200" dirty="0"/>
              <a:t>Therefore CS cells after UV irradiation results in reduced levels of RNA synthesis .</a:t>
            </a:r>
          </a:p>
          <a:p>
            <a:r>
              <a:rPr lang="en-US" sz="2200" dirty="0"/>
              <a:t>Brain imaging : can reveal cerebral and cerebellar atrophy , diffuse myelination anomalies and calcification of basal ganglia </a:t>
            </a:r>
          </a:p>
          <a:p>
            <a:r>
              <a:rPr lang="en-US" sz="2200" dirty="0"/>
              <a:t>Prenatal diagnosis can be made by amniocentesis and chorionic villus samples 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67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64B5-8483-4A3E-9AE3-B9D6047D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A1E67-CF9A-4ECA-98A0-FD986BEA1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Management is purely supportive and requires multidisciplinary approach .</a:t>
            </a:r>
          </a:p>
          <a:p>
            <a:r>
              <a:rPr lang="en-US" sz="2200" dirty="0"/>
              <a:t>Such as clinical genetics , ophthalmology, neurology , dermatology and physiotherapy input is involved in management of CS .</a:t>
            </a:r>
          </a:p>
          <a:p>
            <a:r>
              <a:rPr lang="en-US" sz="2200" dirty="0"/>
              <a:t>Avoid UVR to prevent photosensitivity </a:t>
            </a:r>
          </a:p>
          <a:p>
            <a:r>
              <a:rPr lang="en-US" sz="2200" dirty="0"/>
              <a:t>Vit. D supplements given </a:t>
            </a:r>
          </a:p>
          <a:p>
            <a:r>
              <a:rPr lang="en-US" sz="2200" dirty="0"/>
              <a:t>And appropriate genetic counselling should be given</a:t>
            </a:r>
          </a:p>
        </p:txBody>
      </p:sp>
    </p:spTree>
    <p:extLst>
      <p:ext uri="{BB962C8B-B14F-4D97-AF65-F5344CB8AC3E}">
        <p14:creationId xmlns:p14="http://schemas.microsoft.com/office/powerpoint/2010/main" val="379697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5E59-31F3-4F0C-A7EC-A6B8FCB4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Disease course and 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9496-117E-4BE1-A8D1-60DFFE0F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There is no cure of CS </a:t>
            </a:r>
          </a:p>
          <a:p>
            <a:r>
              <a:rPr lang="en-US" sz="2200" dirty="0"/>
              <a:t>Type 1 commonly die before the end of second decade </a:t>
            </a:r>
          </a:p>
          <a:p>
            <a:r>
              <a:rPr lang="en-US" sz="2200" dirty="0"/>
              <a:t>Type 2 have worse prognosis </a:t>
            </a:r>
          </a:p>
          <a:p>
            <a:r>
              <a:rPr lang="en-US" sz="2200" dirty="0"/>
              <a:t>Type 3 often </a:t>
            </a:r>
            <a:r>
              <a:rPr lang="en-US" sz="2200" dirty="0" err="1"/>
              <a:t>sursive</a:t>
            </a:r>
            <a:r>
              <a:rPr lang="en-US" sz="2200" dirty="0"/>
              <a:t> into adulthood </a:t>
            </a:r>
          </a:p>
          <a:p>
            <a:r>
              <a:rPr lang="en-US" sz="2200" dirty="0"/>
              <a:t>Median age at death is 12.5 years  </a:t>
            </a:r>
          </a:p>
        </p:txBody>
      </p:sp>
    </p:spTree>
    <p:extLst>
      <p:ext uri="{BB962C8B-B14F-4D97-AF65-F5344CB8AC3E}">
        <p14:creationId xmlns:p14="http://schemas.microsoft.com/office/powerpoint/2010/main" val="4276402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F931-CB54-4CFA-8536-1DD36D16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F3FE4-41CF-42F6-AE9F-D422EB76D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Progeria </a:t>
            </a:r>
          </a:p>
          <a:p>
            <a:r>
              <a:rPr lang="en-US" sz="2200" dirty="0"/>
              <a:t>Xeroderma pigmentosum </a:t>
            </a:r>
          </a:p>
          <a:p>
            <a:r>
              <a:rPr lang="en-US" sz="2200" dirty="0"/>
              <a:t>COSF SYNDROME </a:t>
            </a:r>
          </a:p>
          <a:p>
            <a:r>
              <a:rPr lang="en-US" sz="2200" dirty="0"/>
              <a:t>UVSS </a:t>
            </a:r>
          </a:p>
        </p:txBody>
      </p:sp>
    </p:spTree>
    <p:extLst>
      <p:ext uri="{BB962C8B-B14F-4D97-AF65-F5344CB8AC3E}">
        <p14:creationId xmlns:p14="http://schemas.microsoft.com/office/powerpoint/2010/main" val="3960241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8CCC-0C6B-4606-BA6A-BB072302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trichothiodystrophy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F816-CC32-41AA-AEBE-CED8B1FB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72306"/>
          </a:xfrm>
        </p:spPr>
        <p:txBody>
          <a:bodyPr/>
          <a:lstStyle/>
          <a:p>
            <a:r>
              <a:rPr lang="en-US" sz="2400" dirty="0">
                <a:solidFill>
                  <a:srgbClr val="00B0F0"/>
                </a:solidFill>
              </a:rPr>
              <a:t>DEFINITION </a:t>
            </a:r>
            <a:r>
              <a:rPr lang="en-US" dirty="0"/>
              <a:t>: </a:t>
            </a:r>
            <a:r>
              <a:rPr lang="en-US" sz="2200" dirty="0"/>
              <a:t>rare autosomal recessive disorder of DNA repair .</a:t>
            </a:r>
          </a:p>
          <a:p>
            <a:r>
              <a:rPr lang="en-US" sz="2200" dirty="0"/>
              <a:t>Multisystem disorder. </a:t>
            </a:r>
          </a:p>
          <a:p>
            <a:r>
              <a:rPr lang="en-US" sz="2200" dirty="0"/>
              <a:t>Characterized by short , brittle , Sulphur deficient hair with pattern of alternating light and dark tiger bands under polarized light microscopy , along with photosensitivity , ichthyosis , developmental delay and short stature .</a:t>
            </a:r>
          </a:p>
          <a:p>
            <a:r>
              <a:rPr lang="en-US" sz="2200" dirty="0"/>
              <a:t>Others  includes  hematological abnormalities , skeletal abnormalities and maternal pregnancy complications 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0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5171-AE1A-4487-80EA-3A6AC783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11" y="1117973"/>
            <a:ext cx="7729728" cy="118872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Dna</a:t>
            </a:r>
            <a:r>
              <a:rPr lang="en-US" dirty="0">
                <a:solidFill>
                  <a:srgbClr val="FF0000"/>
                </a:solidFill>
              </a:rPr>
              <a:t> repair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4EC1-68B6-4AA0-B95D-09CD3E2F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Mismatch repair system </a:t>
            </a:r>
          </a:p>
          <a:p>
            <a:r>
              <a:rPr lang="en-US" sz="2400" dirty="0"/>
              <a:t>Base excision repair system </a:t>
            </a:r>
          </a:p>
          <a:p>
            <a:r>
              <a:rPr lang="en-US" sz="2400" dirty="0"/>
              <a:t>Nucleotide excision repair system </a:t>
            </a:r>
          </a:p>
          <a:p>
            <a:r>
              <a:rPr lang="en-US" sz="2400" dirty="0"/>
              <a:t>Double –strand break repair system </a:t>
            </a:r>
          </a:p>
        </p:txBody>
      </p:sp>
    </p:spTree>
    <p:extLst>
      <p:ext uri="{BB962C8B-B14F-4D97-AF65-F5344CB8AC3E}">
        <p14:creationId xmlns:p14="http://schemas.microsoft.com/office/powerpoint/2010/main" val="1317625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57D37-00A7-488B-ACD4-03A6A5E6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Pathophysiology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0016-B7BA-4B17-8D39-578A7D85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62781"/>
          </a:xfrm>
        </p:spPr>
        <p:txBody>
          <a:bodyPr/>
          <a:lstStyle/>
          <a:p>
            <a:r>
              <a:rPr lang="en-US" sz="2200" dirty="0"/>
              <a:t>TTD is divided into two subunits ( photosensitivity and non photosensitivity) with different  genetic mutations </a:t>
            </a:r>
          </a:p>
          <a:p>
            <a:r>
              <a:rPr lang="en-US" sz="2200" dirty="0"/>
              <a:t>Mutations of photosensitive TTD  : ERCC2 (XPD), ERCC3 (XPB) , GTF2H5 </a:t>
            </a:r>
          </a:p>
          <a:p>
            <a:r>
              <a:rPr lang="en-US" sz="2200" dirty="0"/>
              <a:t>These genes are subunits of the TFIIH complex in the NER pathway . </a:t>
            </a:r>
          </a:p>
          <a:p>
            <a:r>
              <a:rPr lang="en-US" sz="2200" dirty="0"/>
              <a:t>Mutations in these subunits can affect DNA repair and transcription .</a:t>
            </a:r>
          </a:p>
          <a:p>
            <a:r>
              <a:rPr lang="en-US" sz="2200" dirty="0"/>
              <a:t>And mutations in MPLKIP (TTDN1) have been found in some cases of non photosensitive TTD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1FCD-EDF5-48C3-9BF2-0C6D7E8F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003F-4230-4468-A9CD-041AADA0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CUTANEOUS FEATURES </a:t>
            </a:r>
            <a:r>
              <a:rPr lang="en-US" dirty="0"/>
              <a:t>: </a:t>
            </a:r>
          </a:p>
          <a:p>
            <a:r>
              <a:rPr lang="en-US" sz="2200" dirty="0"/>
              <a:t>Short , brittle , Sulphur deficient hair with a pattern of alternating light and dark bands under polarized light microscopy . </a:t>
            </a:r>
          </a:p>
          <a:p>
            <a:r>
              <a:rPr lang="en-US" sz="2200" dirty="0"/>
              <a:t>Photosensitivity in 50% patients  with severe and </a:t>
            </a:r>
            <a:r>
              <a:rPr lang="en-US" sz="2200" dirty="0" err="1"/>
              <a:t>exeerated</a:t>
            </a:r>
            <a:r>
              <a:rPr lang="en-US" sz="2200" dirty="0"/>
              <a:t> sun burn reactions.</a:t>
            </a:r>
          </a:p>
          <a:p>
            <a:r>
              <a:rPr lang="en-US" sz="2200" dirty="0"/>
              <a:t>Ichthyosis , dry skin and collodion membrane at birth.</a:t>
            </a:r>
          </a:p>
          <a:p>
            <a:r>
              <a:rPr lang="en-US" sz="2200" dirty="0"/>
              <a:t>Nails may be brittle and onychodystrophy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41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7508-8208-4263-825F-843AB98E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799" y="699558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Dark and light bands of hair shaft under polarized light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1015EA-257E-4EF4-9C93-446AFEC77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47951" y="2681091"/>
            <a:ext cx="6829424" cy="33725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749E3-46F2-415D-9115-98ADB2205922}"/>
              </a:ext>
            </a:extLst>
          </p:cNvPr>
          <p:cNvSpPr txBox="1"/>
          <p:nvPr/>
        </p:nvSpPr>
        <p:spPr>
          <a:xfrm>
            <a:off x="2647951" y="5740400"/>
            <a:ext cx="6829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medicaljournals.se/acta/content/html/10.2340/00015555-289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73234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69AC-D727-4996-BE7E-50029861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1DBF-5E3B-435B-A04E-ACDFDF53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72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OTHER COMMON FEATURES </a:t>
            </a:r>
            <a:r>
              <a:rPr lang="en-US" dirty="0"/>
              <a:t>: </a:t>
            </a:r>
          </a:p>
          <a:p>
            <a:r>
              <a:rPr lang="en-US" sz="2200" dirty="0"/>
              <a:t>Developmental and intellectual delay (85% cases ) </a:t>
            </a:r>
          </a:p>
          <a:p>
            <a:r>
              <a:rPr lang="en-US" sz="2200" dirty="0"/>
              <a:t>Short stature (73% )</a:t>
            </a:r>
          </a:p>
          <a:p>
            <a:r>
              <a:rPr lang="en-US" sz="2200" dirty="0"/>
              <a:t>Facial dysmorphism ( microcephaly , large ears and </a:t>
            </a:r>
            <a:r>
              <a:rPr lang="en-US" sz="2200" dirty="0" err="1"/>
              <a:t>microganthia</a:t>
            </a:r>
            <a:r>
              <a:rPr lang="en-US" sz="2200" dirty="0"/>
              <a:t> ) </a:t>
            </a:r>
          </a:p>
          <a:p>
            <a:r>
              <a:rPr lang="en-US" sz="2200" dirty="0"/>
              <a:t>Ocular abnormalities in 50% of cases (congenital cataracts , nystagmus and strabismus ) </a:t>
            </a:r>
          </a:p>
          <a:p>
            <a:r>
              <a:rPr lang="en-US" sz="2200" dirty="0"/>
              <a:t>Joint abnormalities with contractures and dislocations </a:t>
            </a:r>
          </a:p>
          <a:p>
            <a:r>
              <a:rPr lang="en-US" sz="2200" dirty="0"/>
              <a:t>Skeletal abnormalities ( axial osteosclerosis , distal osteopenia ) </a:t>
            </a:r>
          </a:p>
          <a:p>
            <a:r>
              <a:rPr lang="en-US" sz="2200" dirty="0"/>
              <a:t>Hematological abnormalities : anemia , neutropenia , leading to severe and recurrent infections in first year of life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20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060A-6EEB-465E-A3A1-26BA3FCE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411" y="840867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334ED-F493-477C-A74A-822DB666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PRENANCY COMPLICATIONS </a:t>
            </a:r>
            <a:r>
              <a:rPr lang="en-US" dirty="0"/>
              <a:t>: </a:t>
            </a:r>
          </a:p>
          <a:p>
            <a:r>
              <a:rPr lang="en-US" sz="2200" dirty="0"/>
              <a:t>Occurs in 30% of cases.</a:t>
            </a:r>
          </a:p>
          <a:p>
            <a:r>
              <a:rPr lang="en-US" sz="2200" dirty="0"/>
              <a:t>Intrauterine growth retardation </a:t>
            </a:r>
          </a:p>
          <a:p>
            <a:r>
              <a:rPr lang="en-US" sz="2200" dirty="0"/>
              <a:t>Pre-eclampsia and eclampsia </a:t>
            </a:r>
          </a:p>
          <a:p>
            <a:r>
              <a:rPr lang="en-US" sz="2200" dirty="0"/>
              <a:t>Low birth weight and premature birth (before 37 weeks of gestation ) </a:t>
            </a:r>
          </a:p>
        </p:txBody>
      </p:sp>
    </p:spTree>
    <p:extLst>
      <p:ext uri="{BB962C8B-B14F-4D97-AF65-F5344CB8AC3E}">
        <p14:creationId xmlns:p14="http://schemas.microsoft.com/office/powerpoint/2010/main" val="4291525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E0D5-3D71-4515-8C82-0E33AC8D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Investigations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3A655-2C33-4EE3-AC60-C0D10529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Diagnosis is made by clinical features </a:t>
            </a:r>
          </a:p>
          <a:p>
            <a:r>
              <a:rPr lang="en-US" sz="2200" dirty="0"/>
              <a:t>The diagnosis is confirmed by cellular tests ( reduced levels of UDS 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1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6D75-7B52-4FA6-B549-956437B2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6BA3D-DF5F-44A7-9805-E34C5B834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Management requires multidisciplinary approach </a:t>
            </a:r>
          </a:p>
          <a:p>
            <a:r>
              <a:rPr lang="en-US" sz="2200" dirty="0"/>
              <a:t>Infections should be treated aggressively as mortality from infections is significant </a:t>
            </a:r>
          </a:p>
          <a:p>
            <a:r>
              <a:rPr lang="en-US" sz="2200" dirty="0"/>
              <a:t>Sun protection is advised .</a:t>
            </a:r>
          </a:p>
          <a:p>
            <a:r>
              <a:rPr lang="en-US" sz="2200" dirty="0"/>
              <a:t>Genetic counselling should be given to parents</a:t>
            </a:r>
          </a:p>
        </p:txBody>
      </p:sp>
    </p:spTree>
    <p:extLst>
      <p:ext uri="{BB962C8B-B14F-4D97-AF65-F5344CB8AC3E}">
        <p14:creationId xmlns:p14="http://schemas.microsoft.com/office/powerpoint/2010/main" val="12716725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5DF3-DF0B-4AD1-B04F-20812AD2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Disease course and prognosis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97549-16FF-44D5-AAF9-C772A0E4A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No cure of TTD </a:t>
            </a:r>
          </a:p>
          <a:p>
            <a:r>
              <a:rPr lang="en-US" sz="2200" dirty="0"/>
              <a:t>Median ae of death reported is 3 years with pneumonia and other infections being the main cause of death .</a:t>
            </a:r>
          </a:p>
        </p:txBody>
      </p:sp>
    </p:spTree>
    <p:extLst>
      <p:ext uri="{BB962C8B-B14F-4D97-AF65-F5344CB8AC3E}">
        <p14:creationId xmlns:p14="http://schemas.microsoft.com/office/powerpoint/2010/main" val="687513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05BB-254A-41DF-BB14-820F52B6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Ataxia telangiectasia (louis-bar syndrome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B4AB3-68C1-47F6-8749-122C473CE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Rare autosomal recessive disorder of DNA repair </a:t>
            </a:r>
          </a:p>
          <a:p>
            <a:r>
              <a:rPr lang="en-US" sz="2200" dirty="0"/>
              <a:t>Multisystem disorder characterized by ataxia and mucocutaneous telangiectasia.</a:t>
            </a:r>
          </a:p>
          <a:p>
            <a:r>
              <a:rPr lang="en-US" sz="2200" dirty="0"/>
              <a:t>Gene mutation : ATM gene  is involved , ATM protein kinase plays a key role in the control of double strand break DNA repair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60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89B4-F77B-4740-BA03-B4B5ECB5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7711-AD57-440E-9F38-58425EB2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48456"/>
          </a:xfrm>
        </p:spPr>
        <p:txBody>
          <a:bodyPr>
            <a:normAutofit/>
          </a:bodyPr>
          <a:lstStyle/>
          <a:p>
            <a:r>
              <a:rPr lang="en-US" sz="2200" dirty="0"/>
              <a:t>First clinical manifestation is progressive cerebellar degeneration , starting at first year of life .</a:t>
            </a:r>
          </a:p>
          <a:p>
            <a:r>
              <a:rPr lang="en-US" sz="2200" dirty="0"/>
              <a:t>Initially telangiectasia appears in conjunctiva .</a:t>
            </a:r>
          </a:p>
          <a:p>
            <a:r>
              <a:rPr lang="en-US" sz="2200" dirty="0"/>
              <a:t>Premature greying of hairs </a:t>
            </a:r>
          </a:p>
          <a:p>
            <a:r>
              <a:rPr lang="en-US" sz="2200" dirty="0"/>
              <a:t>Café-au lait spots </a:t>
            </a:r>
          </a:p>
          <a:p>
            <a:r>
              <a:rPr lang="en-US" sz="2200" dirty="0"/>
              <a:t>Pigmentary changes , including poikiloderma </a:t>
            </a:r>
          </a:p>
          <a:p>
            <a:r>
              <a:rPr lang="en-US" sz="2200" dirty="0"/>
              <a:t>Others : immunodeficiency with increased susceptibility , hypogonadism , insulin resistance , predisposition to cancer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3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3A03-E108-457D-A4BD-47D46C6F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98" y="293390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Nucleotide excision repair system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2CBA0B-82F1-3D5B-744D-6CF7350F7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1882588"/>
            <a:ext cx="7194030" cy="4682022"/>
          </a:xfrm>
        </p:spPr>
      </p:pic>
    </p:spTree>
    <p:extLst>
      <p:ext uri="{BB962C8B-B14F-4D97-AF65-F5344CB8AC3E}">
        <p14:creationId xmlns:p14="http://schemas.microsoft.com/office/powerpoint/2010/main" val="1398880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09B0-E52E-4DAB-93FC-AA2C8B98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738" y="907542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Conjunctival telangiectasia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66ECC-4C11-4784-8B5C-2B2BDA1FF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4738" y="2753106"/>
            <a:ext cx="7239529" cy="233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171D6-AB9C-445F-AAD6-025143897A00}"/>
              </a:ext>
            </a:extLst>
          </p:cNvPr>
          <p:cNvSpPr txBox="1"/>
          <p:nvPr/>
        </p:nvSpPr>
        <p:spPr>
          <a:xfrm>
            <a:off x="2230438" y="5595550"/>
            <a:ext cx="4913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ediatriconcall.com/pediatric-journal/view/fulltext-articles/1315/J/0/0/710/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52421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42C3-C314-4020-A474-113662A5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86768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Cafe –au-lait spot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725B6-EECA-478D-9756-47EAB5F28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6720" y="2638425"/>
            <a:ext cx="4578560" cy="3101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90908-2843-4995-BD8E-3C413C715712}"/>
              </a:ext>
            </a:extLst>
          </p:cNvPr>
          <p:cNvSpPr txBox="1"/>
          <p:nvPr/>
        </p:nvSpPr>
        <p:spPr>
          <a:xfrm>
            <a:off x="3806720" y="5740400"/>
            <a:ext cx="4578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wikidoc.org/index.php/Caf%C3%A9_au_lait_spo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05971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BCE4-D522-4B9A-B5B4-9AD4A53F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Management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95B5-48EA-4281-A063-FA916ED2D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Management is symptomatic </a:t>
            </a:r>
          </a:p>
          <a:p>
            <a:r>
              <a:rPr lang="en-US" sz="2200" dirty="0"/>
              <a:t>Involves multidisciplinary approach </a:t>
            </a:r>
          </a:p>
          <a:p>
            <a:r>
              <a:rPr lang="en-US" sz="2200" dirty="0"/>
              <a:t>Early treatment of infections </a:t>
            </a:r>
          </a:p>
          <a:p>
            <a:r>
              <a:rPr lang="en-US" sz="2200" dirty="0"/>
              <a:t>Prognosis is poor because of severe respiratory infections , progressive neuro-degeneration and increased risk of cancers </a:t>
            </a:r>
          </a:p>
        </p:txBody>
      </p:sp>
    </p:spTree>
    <p:extLst>
      <p:ext uri="{BB962C8B-B14F-4D97-AF65-F5344CB8AC3E}">
        <p14:creationId xmlns:p14="http://schemas.microsoft.com/office/powerpoint/2010/main" val="4267054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F6EA-1BF1-4749-AC95-36014E69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961" y="736092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Fanconi anemia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5872-AE74-4E77-8C27-2B78F2E3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Autosomal recessive disorder . </a:t>
            </a:r>
          </a:p>
          <a:p>
            <a:r>
              <a:rPr lang="en-US" sz="2200" dirty="0"/>
              <a:t>Is clinically heterogenous </a:t>
            </a:r>
          </a:p>
          <a:p>
            <a:r>
              <a:rPr lang="en-US" sz="2200" dirty="0"/>
              <a:t>Mutations : Mutations in FA genes, such as </a:t>
            </a:r>
            <a:r>
              <a:rPr lang="en-US" sz="2200" b="1" dirty="0"/>
              <a:t>FANCA</a:t>
            </a:r>
            <a:r>
              <a:rPr lang="en-US" sz="2200" dirty="0"/>
              <a:t>, </a:t>
            </a:r>
            <a:r>
              <a:rPr lang="en-US" sz="2200" b="1" dirty="0"/>
              <a:t>FANCC</a:t>
            </a:r>
            <a:r>
              <a:rPr lang="en-US" sz="2200" dirty="0"/>
              <a:t>, </a:t>
            </a:r>
            <a:r>
              <a:rPr lang="en-US" sz="2200" b="1" dirty="0"/>
              <a:t>FANCD2</a:t>
            </a:r>
            <a:r>
              <a:rPr lang="en-US" sz="2200" dirty="0"/>
              <a:t>, and others, lead to impaired DNA repair mechanisms.</a:t>
            </a:r>
          </a:p>
          <a:p>
            <a:r>
              <a:rPr lang="en-US" sz="2200" dirty="0"/>
              <a:t>Two –thirds of patients are born with congenital malformations of the kidneys , heart and skeletal ( absent or abnormal thumbs and radii)</a:t>
            </a:r>
          </a:p>
        </p:txBody>
      </p:sp>
    </p:spTree>
    <p:extLst>
      <p:ext uri="{BB962C8B-B14F-4D97-AF65-F5344CB8AC3E}">
        <p14:creationId xmlns:p14="http://schemas.microsoft.com/office/powerpoint/2010/main" val="35424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FE7A-B4F0-4AF3-93CC-3F5F3BCE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Clinically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6593-B817-4266-A433-B85BD271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38981"/>
          </a:xfrm>
        </p:spPr>
        <p:txBody>
          <a:bodyPr>
            <a:noAutofit/>
          </a:bodyPr>
          <a:lstStyle/>
          <a:p>
            <a:r>
              <a:rPr lang="en-US" sz="2200" dirty="0"/>
              <a:t>Cutaneous abnormalities : reticulate or patchy hyper or hypopigmentation and café au lait spots . </a:t>
            </a:r>
          </a:p>
          <a:p>
            <a:r>
              <a:rPr lang="en-US" sz="2200" dirty="0"/>
              <a:t>Viral warts </a:t>
            </a:r>
          </a:p>
          <a:p>
            <a:r>
              <a:rPr lang="en-US" sz="2200" dirty="0"/>
              <a:t>Typical facial appearance : small head , eyes and mouth </a:t>
            </a:r>
          </a:p>
          <a:p>
            <a:r>
              <a:rPr lang="en-US" sz="2200" dirty="0"/>
              <a:t>Hearing loss </a:t>
            </a:r>
          </a:p>
          <a:p>
            <a:r>
              <a:rPr lang="en-US" sz="2200" dirty="0"/>
              <a:t>Hypogonadism and infertility </a:t>
            </a:r>
          </a:p>
          <a:p>
            <a:r>
              <a:rPr lang="en-US" sz="2200" dirty="0"/>
              <a:t>Bone marrow failure , usually presents in first year of life </a:t>
            </a:r>
          </a:p>
          <a:p>
            <a:r>
              <a:rPr lang="en-US" sz="2200" dirty="0"/>
              <a:t>Tumors : lymphomas , esophageal cancer , basal cell and squamous cell </a:t>
            </a:r>
            <a:r>
              <a:rPr lang="en-US" sz="2200" dirty="0" err="1"/>
              <a:t>carcino</a:t>
            </a:r>
            <a:r>
              <a:rPr lang="en-US" sz="2200" dirty="0"/>
              <a:t> mas of head and neck , liver and brain tumors </a:t>
            </a:r>
          </a:p>
        </p:txBody>
      </p:sp>
    </p:spTree>
    <p:extLst>
      <p:ext uri="{BB962C8B-B14F-4D97-AF65-F5344CB8AC3E}">
        <p14:creationId xmlns:p14="http://schemas.microsoft.com/office/powerpoint/2010/main" val="4218645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89FF-B1BA-43D3-8B38-AC33A5EC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Management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A883-1AAE-4DBA-BCD7-3AE826D41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Management is supportive </a:t>
            </a:r>
          </a:p>
          <a:p>
            <a:r>
              <a:rPr lang="en-US" sz="2200" dirty="0"/>
              <a:t>Hematopoietic stem cell transplant is curative for hematological manifestations </a:t>
            </a:r>
          </a:p>
        </p:txBody>
      </p:sp>
    </p:spTree>
    <p:extLst>
      <p:ext uri="{BB962C8B-B14F-4D97-AF65-F5344CB8AC3E}">
        <p14:creationId xmlns:p14="http://schemas.microsoft.com/office/powerpoint/2010/main" val="35107110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36F5-0336-4A8A-BDA7-E8D35540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45642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Muir – </a:t>
            </a:r>
            <a:r>
              <a:rPr lang="en-US" dirty="0" err="1">
                <a:solidFill>
                  <a:srgbClr val="FF0000"/>
                </a:solidFill>
              </a:rPr>
              <a:t>torre</a:t>
            </a:r>
            <a:r>
              <a:rPr lang="en-US" dirty="0">
                <a:solidFill>
                  <a:srgbClr val="FF0000"/>
                </a:solidFill>
              </a:rPr>
              <a:t>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7665-1778-4B3D-A847-EDC933F1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It is rare autosomal  dominant disorder of DNA repair .</a:t>
            </a:r>
          </a:p>
          <a:p>
            <a:r>
              <a:rPr lang="en-US" sz="2200" dirty="0"/>
              <a:t>Characterized y the </a:t>
            </a:r>
            <a:r>
              <a:rPr lang="en-US" sz="2200" dirty="0" err="1"/>
              <a:t>occurnce</a:t>
            </a:r>
            <a:r>
              <a:rPr lang="en-US" sz="2200" dirty="0"/>
              <a:t> of sebaceous gland neoplasms and keratoacanthomas .</a:t>
            </a:r>
          </a:p>
          <a:p>
            <a:r>
              <a:rPr lang="en-US" sz="2200" dirty="0"/>
              <a:t>Associated with one or more visceral malignancies , in particular gastrointestinal and genitourinary </a:t>
            </a:r>
          </a:p>
          <a:p>
            <a:r>
              <a:rPr lang="en-US" sz="2200" dirty="0"/>
              <a:t>Result from  mutations in mismatch repair genes (MSH-2 , MLH-1 and MH-6 )</a:t>
            </a:r>
          </a:p>
        </p:txBody>
      </p:sp>
    </p:spTree>
    <p:extLst>
      <p:ext uri="{BB962C8B-B14F-4D97-AF65-F5344CB8AC3E}">
        <p14:creationId xmlns:p14="http://schemas.microsoft.com/office/powerpoint/2010/main" val="938564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68E50-B649-429D-804A-C585CD051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0651" y="352425"/>
            <a:ext cx="9267824" cy="5915025"/>
          </a:xfrm>
        </p:spPr>
      </p:pic>
    </p:spTree>
    <p:extLst>
      <p:ext uri="{BB962C8B-B14F-4D97-AF65-F5344CB8AC3E}">
        <p14:creationId xmlns:p14="http://schemas.microsoft.com/office/powerpoint/2010/main" val="318803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D55D-FD93-4ACC-8AF4-AEE24E7B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Genes in </a:t>
            </a:r>
            <a:r>
              <a:rPr lang="en-US" dirty="0" err="1">
                <a:solidFill>
                  <a:srgbClr val="FF0000"/>
                </a:solidFill>
              </a:rPr>
              <a:t>ner</a:t>
            </a:r>
            <a:r>
              <a:rPr lang="en-US" dirty="0">
                <a:solidFill>
                  <a:srgbClr val="FF0000"/>
                </a:solidFill>
              </a:rPr>
              <a:t>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DA32-4D0D-46ED-BAFF-6D39092FB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are two pathways in NER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Global   genomic pathway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Transcribed –coupled pathway </a:t>
            </a:r>
          </a:p>
        </p:txBody>
      </p:sp>
    </p:spTree>
    <p:extLst>
      <p:ext uri="{BB962C8B-B14F-4D97-AF65-F5344CB8AC3E}">
        <p14:creationId xmlns:p14="http://schemas.microsoft.com/office/powerpoint/2010/main" val="82816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E6E-FC81-481E-81E3-F95B518D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896" y="407759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Nucleotide excision repair system</a:t>
            </a:r>
            <a:br>
              <a:rPr lang="en-US" dirty="0"/>
            </a:br>
            <a:r>
              <a:rPr lang="en-US" dirty="0"/>
              <a:t>(GLOBAL ENPMIC PATHWAY)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ADAF08-14E7-0DB6-A204-98E76664B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93" y="2017059"/>
            <a:ext cx="10415358" cy="4682021"/>
          </a:xfrm>
        </p:spPr>
      </p:pic>
    </p:spTree>
    <p:extLst>
      <p:ext uri="{BB962C8B-B14F-4D97-AF65-F5344CB8AC3E}">
        <p14:creationId xmlns:p14="http://schemas.microsoft.com/office/powerpoint/2010/main" val="165878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178E-6358-439D-B32B-AA65F998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286" y="850392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Important genes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C62C-4C42-4EC5-A0AF-FE29FE5F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9135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XPC  and XPE(DDB2) : damage recognition (global genomic pathway )</a:t>
            </a:r>
          </a:p>
          <a:p>
            <a:r>
              <a:rPr lang="en-US" sz="2200" dirty="0"/>
              <a:t>CSA(ERCC6) and CSB(ERCC8) : damage recognition (transcribed coupled pathway ) </a:t>
            </a:r>
          </a:p>
          <a:p>
            <a:r>
              <a:rPr lang="en-US" sz="2200" dirty="0"/>
              <a:t>XPB(ERCC3) and XPD(ERCC2) : confirms the damage and apart two strands of DNA . </a:t>
            </a:r>
          </a:p>
          <a:p>
            <a:r>
              <a:rPr lang="en-US" sz="2200" dirty="0"/>
              <a:t>XPA : damage verification </a:t>
            </a:r>
          </a:p>
          <a:p>
            <a:r>
              <a:rPr lang="en-US" sz="2200" dirty="0"/>
              <a:t>XPF(ERCC4) and XPG(ERCC5) : remove damaged part from DNA strand </a:t>
            </a:r>
          </a:p>
          <a:p>
            <a:r>
              <a:rPr lang="en-US" sz="2200" dirty="0"/>
              <a:t>XPV(POLH) :  replication of new DNA </a:t>
            </a:r>
          </a:p>
        </p:txBody>
      </p:sp>
    </p:spTree>
    <p:extLst>
      <p:ext uri="{BB962C8B-B14F-4D97-AF65-F5344CB8AC3E}">
        <p14:creationId xmlns:p14="http://schemas.microsoft.com/office/powerpoint/2010/main" val="233429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6F3B2-1C63-4E71-80D5-FBE4E6E9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Defects in DNA repair pathways results in a number of disorders , many with skin involvement , commonly photosensitivity , skin cancers and premature ageing</a:t>
            </a:r>
          </a:p>
        </p:txBody>
      </p:sp>
    </p:spTree>
    <p:extLst>
      <p:ext uri="{BB962C8B-B14F-4D97-AF65-F5344CB8AC3E}">
        <p14:creationId xmlns:p14="http://schemas.microsoft.com/office/powerpoint/2010/main" val="14146230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633</TotalTime>
  <Words>2483</Words>
  <Application>Microsoft Office PowerPoint</Application>
  <PresentationFormat>Widescreen</PresentationFormat>
  <Paragraphs>260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Parcel</vt:lpstr>
      <vt:lpstr>Dna repair disorders with cutaneous features </vt:lpstr>
      <vt:lpstr>DISEASES WITH  DNA REPAIR DEFECTS </vt:lpstr>
      <vt:lpstr>Causes of dna damage </vt:lpstr>
      <vt:lpstr>Dna repair system </vt:lpstr>
      <vt:lpstr>Nucleotide excision repair system </vt:lpstr>
      <vt:lpstr>Genes in ner system</vt:lpstr>
      <vt:lpstr>Nucleotide excision repair system (GLOBAL ENPMIC PATHWAY)</vt:lpstr>
      <vt:lpstr>Important genes </vt:lpstr>
      <vt:lpstr>PowerPoint Presentation</vt:lpstr>
      <vt:lpstr>Xeroderma pigmentosum </vt:lpstr>
      <vt:lpstr>Epidemiology </vt:lpstr>
      <vt:lpstr>PATHOPHYSIOLOY</vt:lpstr>
      <vt:lpstr>Clinical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variants </vt:lpstr>
      <vt:lpstr>Investigations </vt:lpstr>
      <vt:lpstr>Investigations </vt:lpstr>
      <vt:lpstr>Management </vt:lpstr>
      <vt:lpstr>Disease course and prognosis </vt:lpstr>
      <vt:lpstr>Differential diagnosis</vt:lpstr>
      <vt:lpstr>Cockayne syndrome </vt:lpstr>
      <vt:lpstr>PATHOPHYSIOLOY</vt:lpstr>
      <vt:lpstr>Clinical features </vt:lpstr>
      <vt:lpstr>Clinical features</vt:lpstr>
      <vt:lpstr>PowerPoint Presentation</vt:lpstr>
      <vt:lpstr>Clinical variants </vt:lpstr>
      <vt:lpstr>Clinical variants</vt:lpstr>
      <vt:lpstr>investigations</vt:lpstr>
      <vt:lpstr>Management </vt:lpstr>
      <vt:lpstr>Disease course and prognosis</vt:lpstr>
      <vt:lpstr>Differential diagnosis</vt:lpstr>
      <vt:lpstr>trichothiodystrophy</vt:lpstr>
      <vt:lpstr>Pathophysiology </vt:lpstr>
      <vt:lpstr>Clinical features </vt:lpstr>
      <vt:lpstr>Dark and light bands of hair shaft under polarized light</vt:lpstr>
      <vt:lpstr>Clinical features </vt:lpstr>
      <vt:lpstr>Clinical features </vt:lpstr>
      <vt:lpstr>Investigations </vt:lpstr>
      <vt:lpstr>Management</vt:lpstr>
      <vt:lpstr>Disease course and prognosis </vt:lpstr>
      <vt:lpstr>Ataxia telangiectasia (louis-bar syndrome )</vt:lpstr>
      <vt:lpstr>Clinical features</vt:lpstr>
      <vt:lpstr>Conjunctival telangiectasia</vt:lpstr>
      <vt:lpstr>Cafe –au-lait spot</vt:lpstr>
      <vt:lpstr>Management </vt:lpstr>
      <vt:lpstr>Fanconi anemia</vt:lpstr>
      <vt:lpstr>Clinically features </vt:lpstr>
      <vt:lpstr>Management </vt:lpstr>
      <vt:lpstr>Muir – torre syndrome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repair disorders with cutaneous features</dc:title>
  <dc:creator>Lenovo</dc:creator>
  <cp:lastModifiedBy>aqsaabid068@gmail.com</cp:lastModifiedBy>
  <cp:revision>70</cp:revision>
  <dcterms:created xsi:type="dcterms:W3CDTF">2024-10-14T13:09:44Z</dcterms:created>
  <dcterms:modified xsi:type="dcterms:W3CDTF">2024-10-16T08:49:40Z</dcterms:modified>
</cp:coreProperties>
</file>