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5" r:id="rId2"/>
    <p:sldId id="258" r:id="rId3"/>
    <p:sldId id="355" r:id="rId4"/>
    <p:sldId id="259" r:id="rId5"/>
    <p:sldId id="260" r:id="rId6"/>
    <p:sldId id="261" r:id="rId7"/>
    <p:sldId id="274" r:id="rId8"/>
    <p:sldId id="275" r:id="rId9"/>
    <p:sldId id="276" r:id="rId10"/>
    <p:sldId id="277" r:id="rId11"/>
    <p:sldId id="278" r:id="rId12"/>
    <p:sldId id="279" r:id="rId13"/>
    <p:sldId id="281" r:id="rId14"/>
    <p:sldId id="282" r:id="rId15"/>
    <p:sldId id="283" r:id="rId16"/>
    <p:sldId id="284" r:id="rId17"/>
    <p:sldId id="292" r:id="rId18"/>
    <p:sldId id="285" r:id="rId19"/>
    <p:sldId id="293" r:id="rId20"/>
    <p:sldId id="286" r:id="rId21"/>
    <p:sldId id="294" r:id="rId22"/>
    <p:sldId id="287" r:id="rId23"/>
    <p:sldId id="290" r:id="rId24"/>
    <p:sldId id="291" r:id="rId25"/>
    <p:sldId id="288" r:id="rId26"/>
    <p:sldId id="289" r:id="rId27"/>
    <p:sldId id="263" r:id="rId28"/>
    <p:sldId id="257" r:id="rId29"/>
    <p:sldId id="262" r:id="rId30"/>
    <p:sldId id="264" r:id="rId31"/>
    <p:sldId id="265" r:id="rId32"/>
    <p:sldId id="266" r:id="rId33"/>
    <p:sldId id="267" r:id="rId34"/>
    <p:sldId id="268" r:id="rId35"/>
    <p:sldId id="269" r:id="rId36"/>
    <p:sldId id="270" r:id="rId37"/>
    <p:sldId id="271" r:id="rId38"/>
    <p:sldId id="272" r:id="rId39"/>
    <p:sldId id="273"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slide" Target="slides/slide96.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viewProps" Target="viewProps.xml" /><Relationship Id="rId10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53A016-802F-4C4C-AE7A-71DF986F060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9DB1F4B-0EFB-43F4-B653-BD713A818FF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3A016-802F-4C4C-AE7A-71DF986F060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53A016-802F-4C4C-AE7A-71DF986F060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3A016-802F-4C4C-AE7A-71DF986F060E}"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53A016-802F-4C4C-AE7A-71DF986F060E}" type="datetimeFigureOut">
              <a:rPr lang="en-US" smtClean="0"/>
              <a:t>2/4/2022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B1F4B-0EFB-43F4-B653-BD713A818FF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53A016-802F-4C4C-AE7A-71DF986F060E}"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53A016-802F-4C4C-AE7A-71DF986F060E}"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3A016-802F-4C4C-AE7A-71DF986F060E}"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B53A016-802F-4C4C-AE7A-71DF986F060E}" type="datetimeFigureOut">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B1F4B-0EFB-43F4-B653-BD713A818F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53A016-802F-4C4C-AE7A-71DF986F060E}"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B1F4B-0EFB-43F4-B653-BD713A818FF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EB53A016-802F-4C4C-AE7A-71DF986F060E}" type="datetimeFigureOut">
              <a:rPr lang="en-US" smtClean="0"/>
              <a:t>2/4/2022</a:t>
            </a:fld>
            <a:endParaRPr lang="en-US"/>
          </a:p>
        </p:txBody>
      </p:sp>
      <p:sp>
        <p:nvSpPr>
          <p:cNvPr id="7" name="Slide Number Placeholder 6"/>
          <p:cNvSpPr>
            <a:spLocks noGrp="1"/>
          </p:cNvSpPr>
          <p:nvPr>
            <p:ph type="sldNum" sz="quarter" idx="12"/>
          </p:nvPr>
        </p:nvSpPr>
        <p:spPr/>
        <p:txBody>
          <a:bodyPr/>
          <a:lstStyle/>
          <a:p>
            <a:fld id="{59DB1F4B-0EFB-43F4-B653-BD713A818FF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B53A016-802F-4C4C-AE7A-71DF986F060E}" type="datetimeFigureOut">
              <a:rPr lang="en-US" smtClean="0"/>
              <a:t>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9DB1F4B-0EFB-43F4-B653-BD713A818FF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0.emf"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22.emf"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Viral Infections</a:t>
            </a:r>
            <a:br>
              <a:rPr lang="en-GB" b="1" i="1" dirty="0"/>
            </a:br>
            <a:r>
              <a:rPr lang="en-GB" b="1" i="1" dirty="0"/>
              <a:t>Pox and herpes viruses</a:t>
            </a:r>
          </a:p>
        </p:txBody>
      </p:sp>
      <p:sp>
        <p:nvSpPr>
          <p:cNvPr id="3" name="Text Placeholder 2"/>
          <p:cNvSpPr>
            <a:spLocks noGrp="1"/>
          </p:cNvSpPr>
          <p:nvPr>
            <p:ph type="body" idx="1"/>
          </p:nvPr>
        </p:nvSpPr>
        <p:spPr/>
        <p:txBody>
          <a:bodyPr/>
          <a:lstStyle/>
          <a:p>
            <a:r>
              <a:rPr lang="en-GB" dirty="0"/>
              <a:t>Dr Mohsin</a:t>
            </a:r>
          </a:p>
        </p:txBody>
      </p:sp>
    </p:spTree>
    <p:extLst>
      <p:ext uri="{BB962C8B-B14F-4D97-AF65-F5344CB8AC3E}">
        <p14:creationId xmlns:p14="http://schemas.microsoft.com/office/powerpoint/2010/main" val="228000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a:t>
            </a:r>
            <a:endParaRPr lang="en-US" dirty="0"/>
          </a:p>
        </p:txBody>
      </p:sp>
      <p:sp>
        <p:nvSpPr>
          <p:cNvPr id="3" name="Content Placeholder 2"/>
          <p:cNvSpPr>
            <a:spLocks noGrp="1"/>
          </p:cNvSpPr>
          <p:nvPr>
            <p:ph idx="1"/>
          </p:nvPr>
        </p:nvSpPr>
        <p:spPr/>
        <p:txBody>
          <a:bodyPr/>
          <a:lstStyle/>
          <a:p>
            <a:r>
              <a:rPr lang="en-US" dirty="0" err="1"/>
              <a:t>Svere</a:t>
            </a:r>
            <a:r>
              <a:rPr lang="en-US" dirty="0"/>
              <a:t> chicken pox </a:t>
            </a:r>
          </a:p>
          <a:p>
            <a:endParaRPr lang="en-US" dirty="0"/>
          </a:p>
          <a:p>
            <a:r>
              <a:rPr lang="en-US" dirty="0"/>
              <a:t>Measles</a:t>
            </a:r>
          </a:p>
          <a:p>
            <a:endParaRPr lang="en-US" dirty="0"/>
          </a:p>
          <a:p>
            <a:r>
              <a:rPr lang="en-US" dirty="0"/>
              <a:t>Secondary </a:t>
            </a:r>
            <a:r>
              <a:rPr lang="en-US" dirty="0" err="1"/>
              <a:t>syphillis</a:t>
            </a:r>
            <a:endParaRPr lang="en-US" dirty="0"/>
          </a:p>
          <a:p>
            <a:endParaRPr lang="en-US" dirty="0"/>
          </a:p>
          <a:p>
            <a:r>
              <a:rPr lang="en-US" dirty="0"/>
              <a:t>HFMD</a:t>
            </a:r>
          </a:p>
          <a:p>
            <a:r>
              <a:rPr lang="en-US" dirty="0"/>
              <a:t>Cowpox </a:t>
            </a:r>
            <a:r>
              <a:rPr lang="en-US" dirty="0" err="1"/>
              <a:t>monkeypox</a:t>
            </a:r>
            <a:r>
              <a:rPr lang="en-US" dirty="0"/>
              <a:t> and </a:t>
            </a:r>
            <a:r>
              <a:rPr lang="en-US" dirty="0" err="1"/>
              <a:t>tanapox</a:t>
            </a:r>
            <a:endParaRPr lang="en-US" dirty="0"/>
          </a:p>
        </p:txBody>
      </p:sp>
    </p:spTree>
    <p:extLst>
      <p:ext uri="{BB962C8B-B14F-4D97-AF65-F5344CB8AC3E}">
        <p14:creationId xmlns:p14="http://schemas.microsoft.com/office/powerpoint/2010/main" val="117923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Prognosis &amp; Treatment</a:t>
            </a:r>
          </a:p>
        </p:txBody>
      </p:sp>
      <p:sp>
        <p:nvSpPr>
          <p:cNvPr id="3" name="Content Placeholder 2"/>
          <p:cNvSpPr>
            <a:spLocks noGrp="1"/>
          </p:cNvSpPr>
          <p:nvPr>
            <p:ph idx="1"/>
          </p:nvPr>
        </p:nvSpPr>
        <p:spPr/>
        <p:txBody>
          <a:bodyPr/>
          <a:lstStyle/>
          <a:p>
            <a:r>
              <a:rPr lang="en-US" dirty="0"/>
              <a:t>Report possible cases to healthcare officials</a:t>
            </a:r>
          </a:p>
          <a:p>
            <a:r>
              <a:rPr lang="en-US" dirty="0"/>
              <a:t>About 25 to 40% mortality rate</a:t>
            </a:r>
          </a:p>
          <a:p>
            <a:r>
              <a:rPr lang="en-US" dirty="0" err="1"/>
              <a:t>Cidofovir</a:t>
            </a:r>
            <a:r>
              <a:rPr lang="en-US" dirty="0"/>
              <a:t> maybe effective </a:t>
            </a:r>
          </a:p>
          <a:p>
            <a:endParaRPr lang="en-US" dirty="0"/>
          </a:p>
        </p:txBody>
      </p:sp>
    </p:spTree>
    <p:extLst>
      <p:ext uri="{BB962C8B-B14F-4D97-AF65-F5344CB8AC3E}">
        <p14:creationId xmlns:p14="http://schemas.microsoft.com/office/powerpoint/2010/main" val="2524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Vaccinia</a:t>
            </a:r>
            <a:r>
              <a:rPr lang="en-US" dirty="0"/>
              <a:t> </a:t>
            </a:r>
          </a:p>
        </p:txBody>
      </p:sp>
      <p:sp>
        <p:nvSpPr>
          <p:cNvPr id="3" name="Content Placeholder 2"/>
          <p:cNvSpPr>
            <a:spLocks noGrp="1"/>
          </p:cNvSpPr>
          <p:nvPr>
            <p:ph idx="1"/>
          </p:nvPr>
        </p:nvSpPr>
        <p:spPr/>
        <p:txBody>
          <a:bodyPr>
            <a:normAutofit fontScale="92500"/>
          </a:bodyPr>
          <a:lstStyle/>
          <a:p>
            <a:r>
              <a:rPr lang="en-US" dirty="0"/>
              <a:t>Used as vaccination against small pox</a:t>
            </a:r>
          </a:p>
          <a:p>
            <a:r>
              <a:rPr lang="en-US" dirty="0"/>
              <a:t>Following vaccination a slightly itchy papule develops at the site of inoculation after 3 to 4 days</a:t>
            </a:r>
          </a:p>
          <a:p>
            <a:r>
              <a:rPr lang="en-US" dirty="0"/>
              <a:t>Develops into a blister or pustule which may burst and cause crusting or drying by 2 weeks</a:t>
            </a:r>
          </a:p>
          <a:p>
            <a:r>
              <a:rPr lang="en-US" dirty="0"/>
              <a:t> lesions heal by 3 weeks</a:t>
            </a:r>
          </a:p>
          <a:p>
            <a:r>
              <a:rPr lang="en-US" dirty="0"/>
              <a:t>Infection can become persistent and progressive rarely .</a:t>
            </a:r>
          </a:p>
          <a:p>
            <a:r>
              <a:rPr lang="en-US" dirty="0"/>
              <a:t>Scar may be a site for bcc development </a:t>
            </a:r>
          </a:p>
          <a:p>
            <a:r>
              <a:rPr lang="en-US" dirty="0"/>
              <a:t>Care after vaccination includes covering the site and avoid contact with atopic or </a:t>
            </a:r>
            <a:r>
              <a:rPr lang="en-US" dirty="0" err="1"/>
              <a:t>immunosupressed</a:t>
            </a:r>
            <a:r>
              <a:rPr lang="en-US" dirty="0"/>
              <a:t> esp.</a:t>
            </a:r>
          </a:p>
        </p:txBody>
      </p:sp>
    </p:spTree>
    <p:extLst>
      <p:ext uri="{BB962C8B-B14F-4D97-AF65-F5344CB8AC3E}">
        <p14:creationId xmlns:p14="http://schemas.microsoft.com/office/powerpoint/2010/main" val="379269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692696"/>
            <a:ext cx="6480720" cy="5793507"/>
          </a:xfrm>
        </p:spPr>
      </p:pic>
    </p:spTree>
    <p:extLst>
      <p:ext uri="{BB962C8B-B14F-4D97-AF65-F5344CB8AC3E}">
        <p14:creationId xmlns:p14="http://schemas.microsoft.com/office/powerpoint/2010/main" val="60951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monkeypox</a:t>
            </a:r>
            <a:endParaRPr lang="en-US" dirty="0"/>
          </a:p>
        </p:txBody>
      </p:sp>
      <p:sp>
        <p:nvSpPr>
          <p:cNvPr id="3" name="Content Placeholder 2"/>
          <p:cNvSpPr>
            <a:spLocks noGrp="1"/>
          </p:cNvSpPr>
          <p:nvPr>
            <p:ph idx="1"/>
          </p:nvPr>
        </p:nvSpPr>
        <p:spPr/>
        <p:txBody>
          <a:bodyPr/>
          <a:lstStyle/>
          <a:p>
            <a:r>
              <a:rPr lang="en-US" dirty="0"/>
              <a:t>Produces disease similar to smallpox</a:t>
            </a:r>
          </a:p>
          <a:p>
            <a:r>
              <a:rPr lang="en-US" dirty="0"/>
              <a:t>Most cases in children </a:t>
            </a:r>
          </a:p>
          <a:p>
            <a:r>
              <a:rPr lang="en-US" dirty="0" err="1"/>
              <a:t>Comtact</a:t>
            </a:r>
            <a:r>
              <a:rPr lang="en-US" dirty="0"/>
              <a:t> with infected animals most common means of </a:t>
            </a:r>
            <a:r>
              <a:rPr lang="en-US" dirty="0" err="1"/>
              <a:t>inmfection</a:t>
            </a:r>
            <a:r>
              <a:rPr lang="en-US" dirty="0"/>
              <a:t> spread</a:t>
            </a:r>
          </a:p>
          <a:p>
            <a:r>
              <a:rPr lang="en-US" dirty="0"/>
              <a:t>Vaccination with </a:t>
            </a:r>
            <a:r>
              <a:rPr lang="en-US" dirty="0" err="1"/>
              <a:t>vaccinia</a:t>
            </a:r>
            <a:r>
              <a:rPr lang="en-US" dirty="0"/>
              <a:t> gives 85% protection</a:t>
            </a:r>
          </a:p>
          <a:p>
            <a:r>
              <a:rPr lang="en-US" dirty="0"/>
              <a:t>Pathology :epidermis shows degenerative changes with cell fusion causing multinucleate cells and cytoplasmic inclusion </a:t>
            </a:r>
            <a:r>
              <a:rPr lang="en-US" dirty="0" err="1"/>
              <a:t>bodies,mixed</a:t>
            </a:r>
            <a:r>
              <a:rPr lang="en-US" dirty="0"/>
              <a:t> inflammatory cell infiltrate in the upper dermis extends around the vessels and </a:t>
            </a:r>
            <a:r>
              <a:rPr lang="en-US" dirty="0" err="1"/>
              <a:t>appendeges</a:t>
            </a:r>
            <a:endParaRPr lang="en-US" dirty="0"/>
          </a:p>
        </p:txBody>
      </p:sp>
    </p:spTree>
    <p:extLst>
      <p:ext uri="{BB962C8B-B14F-4D97-AF65-F5344CB8AC3E}">
        <p14:creationId xmlns:p14="http://schemas.microsoft.com/office/powerpoint/2010/main" val="29426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monkeypox</a:t>
            </a:r>
            <a:endParaRPr lang="en-US" dirty="0"/>
          </a:p>
        </p:txBody>
      </p:sp>
      <p:sp>
        <p:nvSpPr>
          <p:cNvPr id="3" name="Content Placeholder 2"/>
          <p:cNvSpPr>
            <a:spLocks noGrp="1"/>
          </p:cNvSpPr>
          <p:nvPr>
            <p:ph idx="1"/>
          </p:nvPr>
        </p:nvSpPr>
        <p:spPr/>
        <p:txBody>
          <a:bodyPr/>
          <a:lstStyle/>
          <a:p>
            <a:r>
              <a:rPr lang="en-US" dirty="0"/>
              <a:t>With electron  microscopy typical pox virus with brick shaped enveloped particles are found in cytoplasm</a:t>
            </a:r>
          </a:p>
          <a:p>
            <a:r>
              <a:rPr lang="en-US" dirty="0"/>
              <a:t>Incubation period is 10.15 days</a:t>
            </a:r>
          </a:p>
          <a:p>
            <a:r>
              <a:rPr lang="en-US" dirty="0"/>
              <a:t>Presentation: headache myalgia fever sweats accompanied by nausea vomiting breathlessness and cough…2 days later </a:t>
            </a:r>
            <a:r>
              <a:rPr lang="en-US" dirty="0" err="1"/>
              <a:t>maculopappular</a:t>
            </a:r>
            <a:r>
              <a:rPr lang="en-US" dirty="0"/>
              <a:t> rash appears .most common on face trunks and limbs</a:t>
            </a:r>
          </a:p>
          <a:p>
            <a:r>
              <a:rPr lang="en-US" dirty="0"/>
              <a:t>d/D chicken pox, disseminated </a:t>
            </a:r>
            <a:r>
              <a:rPr lang="en-US" dirty="0" err="1"/>
              <a:t>vaccinia</a:t>
            </a:r>
            <a:r>
              <a:rPr lang="en-US" dirty="0"/>
              <a:t> or </a:t>
            </a:r>
            <a:r>
              <a:rPr lang="en-US" dirty="0" err="1"/>
              <a:t>Orf</a:t>
            </a:r>
            <a:endParaRPr lang="en-US" dirty="0"/>
          </a:p>
        </p:txBody>
      </p:sp>
    </p:spTree>
    <p:extLst>
      <p:ext uri="{BB962C8B-B14F-4D97-AF65-F5344CB8AC3E}">
        <p14:creationId xmlns:p14="http://schemas.microsoft.com/office/powerpoint/2010/main" val="218858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monkeypox</a:t>
            </a:r>
            <a:endParaRPr lang="en-US" dirty="0"/>
          </a:p>
        </p:txBody>
      </p:sp>
      <p:sp>
        <p:nvSpPr>
          <p:cNvPr id="3" name="Content Placeholder 2"/>
          <p:cNvSpPr>
            <a:spLocks noGrp="1"/>
          </p:cNvSpPr>
          <p:nvPr>
            <p:ph idx="1"/>
          </p:nvPr>
        </p:nvSpPr>
        <p:spPr/>
        <p:txBody>
          <a:bodyPr/>
          <a:lstStyle/>
          <a:p>
            <a:r>
              <a:rPr lang="en-US" dirty="0"/>
              <a:t>Course : lesions evolving to blisters and pustules which becomes centrally clustered or eroded and dry out leaving scars in 2..3 weeks</a:t>
            </a:r>
          </a:p>
          <a:p>
            <a:r>
              <a:rPr lang="en-US" dirty="0"/>
              <a:t>Investigation : PCR of blister fluid and ELISA</a:t>
            </a:r>
          </a:p>
          <a:p>
            <a:r>
              <a:rPr lang="en-US" dirty="0"/>
              <a:t>Management : supportive .</a:t>
            </a:r>
            <a:r>
              <a:rPr lang="en-US" dirty="0" err="1"/>
              <a:t>cidofovir</a:t>
            </a:r>
            <a:r>
              <a:rPr lang="en-US" dirty="0"/>
              <a:t> may be helpful</a:t>
            </a:r>
          </a:p>
        </p:txBody>
      </p:sp>
    </p:spTree>
    <p:extLst>
      <p:ext uri="{BB962C8B-B14F-4D97-AF65-F5344CB8AC3E}">
        <p14:creationId xmlns:p14="http://schemas.microsoft.com/office/powerpoint/2010/main" val="37478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monkeypox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820" y="2217261"/>
            <a:ext cx="5166360" cy="3444240"/>
          </a:xfrm>
        </p:spPr>
      </p:pic>
    </p:spTree>
    <p:extLst>
      <p:ext uri="{BB962C8B-B14F-4D97-AF65-F5344CB8AC3E}">
        <p14:creationId xmlns:p14="http://schemas.microsoft.com/office/powerpoint/2010/main" val="328666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cowpox</a:t>
            </a:r>
          </a:p>
        </p:txBody>
      </p:sp>
      <p:sp>
        <p:nvSpPr>
          <p:cNvPr id="3" name="Content Placeholder 2"/>
          <p:cNvSpPr>
            <a:spLocks noGrp="1"/>
          </p:cNvSpPr>
          <p:nvPr>
            <p:ph idx="1"/>
          </p:nvPr>
        </p:nvSpPr>
        <p:spPr/>
        <p:txBody>
          <a:bodyPr>
            <a:normAutofit fontScale="92500" lnSpcReduction="20000"/>
          </a:bodyPr>
          <a:lstStyle/>
          <a:p>
            <a:r>
              <a:rPr lang="en-US" dirty="0"/>
              <a:t>Causes inflammatory </a:t>
            </a:r>
            <a:r>
              <a:rPr lang="en-US" dirty="0" err="1"/>
              <a:t>vesiclular</a:t>
            </a:r>
            <a:r>
              <a:rPr lang="en-US" dirty="0"/>
              <a:t> lesions which crusts and heals with superficial scarring</a:t>
            </a:r>
          </a:p>
          <a:p>
            <a:r>
              <a:rPr lang="en-US" dirty="0"/>
              <a:t>Natural reservoirs wild rodents</a:t>
            </a:r>
          </a:p>
          <a:p>
            <a:r>
              <a:rPr lang="en-US" dirty="0"/>
              <a:t>Humans are infected from wild cats or rodents</a:t>
            </a:r>
          </a:p>
          <a:p>
            <a:r>
              <a:rPr lang="en-US" dirty="0"/>
              <a:t> presentation : skin lesion develop between 5 and 7 days after </a:t>
            </a:r>
            <a:r>
              <a:rPr lang="en-US" dirty="0" err="1"/>
              <a:t>contact..starts</a:t>
            </a:r>
            <a:r>
              <a:rPr lang="en-US" dirty="0"/>
              <a:t> as painful </a:t>
            </a:r>
            <a:r>
              <a:rPr lang="en-US" dirty="0" err="1"/>
              <a:t>pappule</a:t>
            </a:r>
            <a:r>
              <a:rPr lang="en-US" dirty="0"/>
              <a:t> evolves rapidly to becomes vesicular </a:t>
            </a:r>
            <a:r>
              <a:rPr lang="en-US" dirty="0" err="1"/>
              <a:t>pustular</a:t>
            </a:r>
            <a:r>
              <a:rPr lang="en-US" dirty="0"/>
              <a:t> or </a:t>
            </a:r>
            <a:r>
              <a:rPr lang="en-US" dirty="0" err="1"/>
              <a:t>hemorrhgic</a:t>
            </a:r>
            <a:r>
              <a:rPr lang="en-US" dirty="0"/>
              <a:t> with surrounding erythema</a:t>
            </a:r>
          </a:p>
          <a:p>
            <a:r>
              <a:rPr lang="en-US" dirty="0"/>
              <a:t>In 2</a:t>
            </a:r>
            <a:r>
              <a:rPr lang="en-US" baseline="30000" dirty="0"/>
              <a:t>nd</a:t>
            </a:r>
            <a:r>
              <a:rPr lang="en-US" dirty="0"/>
              <a:t> week a dark crust forms</a:t>
            </a:r>
          </a:p>
          <a:p>
            <a:r>
              <a:rPr lang="en-US" dirty="0"/>
              <a:t>D/D </a:t>
            </a:r>
            <a:r>
              <a:rPr lang="en-US" dirty="0" err="1"/>
              <a:t>Orf</a:t>
            </a:r>
            <a:r>
              <a:rPr lang="en-US" dirty="0"/>
              <a:t> or </a:t>
            </a:r>
            <a:r>
              <a:rPr lang="en-US" dirty="0" err="1"/>
              <a:t>milker</a:t>
            </a:r>
            <a:r>
              <a:rPr lang="en-US" dirty="0"/>
              <a:t> </a:t>
            </a:r>
            <a:r>
              <a:rPr lang="en-US" dirty="0" err="1"/>
              <a:t>nodule,HSV</a:t>
            </a:r>
            <a:endParaRPr lang="en-US" dirty="0"/>
          </a:p>
          <a:p>
            <a:r>
              <a:rPr lang="en-US" dirty="0"/>
              <a:t>Investigations: Viral DNA in blood and lesions, PCR, </a:t>
            </a:r>
            <a:r>
              <a:rPr lang="en-US" dirty="0" err="1"/>
              <a:t>Serlogy</a:t>
            </a:r>
            <a:endParaRPr lang="en-US" dirty="0"/>
          </a:p>
          <a:p>
            <a:r>
              <a:rPr lang="en-US" dirty="0"/>
              <a:t>Management : no </a:t>
            </a:r>
            <a:r>
              <a:rPr lang="en-US" dirty="0" err="1"/>
              <a:t>treatmenet</a:t>
            </a:r>
            <a:r>
              <a:rPr lang="en-US" dirty="0"/>
              <a:t> required unless bacterial </a:t>
            </a:r>
            <a:r>
              <a:rPr lang="en-US" dirty="0" err="1"/>
              <a:t>superinfection</a:t>
            </a:r>
            <a:r>
              <a:rPr lang="en-US" dirty="0"/>
              <a:t> </a:t>
            </a:r>
          </a:p>
        </p:txBody>
      </p:sp>
    </p:spTree>
    <p:extLst>
      <p:ext uri="{BB962C8B-B14F-4D97-AF65-F5344CB8AC3E}">
        <p14:creationId xmlns:p14="http://schemas.microsoft.com/office/powerpoint/2010/main" val="410686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740" y="2129631"/>
            <a:ext cx="4922520" cy="3619500"/>
          </a:xfrm>
        </p:spPr>
      </p:pic>
    </p:spTree>
    <p:extLst>
      <p:ext uri="{BB962C8B-B14F-4D97-AF65-F5344CB8AC3E}">
        <p14:creationId xmlns:p14="http://schemas.microsoft.com/office/powerpoint/2010/main" val="39568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At the end of this presentation we should be able to:  </a:t>
            </a:r>
          </a:p>
          <a:p>
            <a:r>
              <a:rPr lang="en-US" dirty="0"/>
              <a:t>distinguish and diagnose different skin diseases caused by </a:t>
            </a:r>
            <a:r>
              <a:rPr lang="en-US"/>
              <a:t>poxviruses </a:t>
            </a:r>
            <a:r>
              <a:rPr lang="en-GB"/>
              <a:t>and Herpes viruses</a:t>
            </a:r>
            <a:r>
              <a:rPr lang="en-US"/>
              <a:t>:</a:t>
            </a:r>
            <a:endParaRPr lang="en-US" dirty="0"/>
          </a:p>
          <a:p>
            <a:r>
              <a:rPr lang="en-US" dirty="0"/>
              <a:t>Knowing their course , clinical manifestations , pathogenesis </a:t>
            </a:r>
          </a:p>
          <a:p>
            <a:r>
              <a:rPr lang="en-US" dirty="0"/>
              <a:t> and  the lab findings , treatment modalities .</a:t>
            </a:r>
          </a:p>
        </p:txBody>
      </p:sp>
    </p:spTree>
    <p:extLst>
      <p:ext uri="{BB962C8B-B14F-4D97-AF65-F5344CB8AC3E}">
        <p14:creationId xmlns:p14="http://schemas.microsoft.com/office/powerpoint/2010/main" val="57247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Buffalo pox</a:t>
            </a:r>
          </a:p>
        </p:txBody>
      </p:sp>
      <p:sp>
        <p:nvSpPr>
          <p:cNvPr id="3" name="Content Placeholder 2"/>
          <p:cNvSpPr>
            <a:spLocks noGrp="1"/>
          </p:cNvSpPr>
          <p:nvPr>
            <p:ph idx="1"/>
          </p:nvPr>
        </p:nvSpPr>
        <p:spPr/>
        <p:txBody>
          <a:bodyPr/>
          <a:lstStyle/>
          <a:p>
            <a:r>
              <a:rPr lang="en-US" dirty="0"/>
              <a:t>Usually found in buffalo but can infects cows pigs and humans</a:t>
            </a:r>
          </a:p>
          <a:p>
            <a:pPr marL="114300" indent="0">
              <a:buNone/>
            </a:pPr>
            <a:r>
              <a:rPr lang="en-US" dirty="0"/>
              <a:t>Incubation period 1..2 weeks</a:t>
            </a:r>
          </a:p>
          <a:p>
            <a:pPr marL="114300" indent="0">
              <a:buNone/>
            </a:pPr>
            <a:r>
              <a:rPr lang="en-US" dirty="0"/>
              <a:t>Lesions appear as papules with fever malaise lymphadenopathy turns into blisters and then crusting occurs</a:t>
            </a:r>
          </a:p>
          <a:p>
            <a:pPr marL="114300" indent="0">
              <a:buNone/>
            </a:pPr>
            <a:r>
              <a:rPr lang="en-US" dirty="0"/>
              <a:t>Heals in 1 month</a:t>
            </a:r>
          </a:p>
          <a:p>
            <a:pPr marL="114300" indent="0">
              <a:buNone/>
            </a:pPr>
            <a:r>
              <a:rPr lang="en-US" dirty="0" err="1"/>
              <a:t>Invlovelemnt</a:t>
            </a:r>
            <a:r>
              <a:rPr lang="en-US" dirty="0"/>
              <a:t> of cornea can lead to scarring </a:t>
            </a:r>
          </a:p>
          <a:p>
            <a:pPr marL="114300" indent="0">
              <a:buNone/>
            </a:pPr>
            <a:r>
              <a:rPr lang="en-US" dirty="0"/>
              <a:t>Investigations: PCR </a:t>
            </a:r>
          </a:p>
          <a:p>
            <a:pPr marL="114300" indent="0">
              <a:buNone/>
            </a:pPr>
            <a:r>
              <a:rPr lang="en-US" dirty="0"/>
              <a:t>Treatment : supportive </a:t>
            </a:r>
          </a:p>
        </p:txBody>
      </p:sp>
    </p:spTree>
    <p:extLst>
      <p:ext uri="{BB962C8B-B14F-4D97-AF65-F5344CB8AC3E}">
        <p14:creationId xmlns:p14="http://schemas.microsoft.com/office/powerpoint/2010/main" val="353434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Buffalopox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310" y="2141061"/>
            <a:ext cx="4945380" cy="3596640"/>
          </a:xfrm>
        </p:spPr>
      </p:pic>
    </p:spTree>
    <p:extLst>
      <p:ext uri="{BB962C8B-B14F-4D97-AF65-F5344CB8AC3E}">
        <p14:creationId xmlns:p14="http://schemas.microsoft.com/office/powerpoint/2010/main" val="201057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Orf</a:t>
            </a:r>
            <a:endParaRPr lang="en-US" dirty="0"/>
          </a:p>
        </p:txBody>
      </p:sp>
      <p:sp>
        <p:nvSpPr>
          <p:cNvPr id="3" name="Content Placeholder 2"/>
          <p:cNvSpPr>
            <a:spLocks noGrp="1"/>
          </p:cNvSpPr>
          <p:nvPr>
            <p:ph idx="1"/>
          </p:nvPr>
        </p:nvSpPr>
        <p:spPr/>
        <p:txBody>
          <a:bodyPr/>
          <a:lstStyle/>
          <a:p>
            <a:r>
              <a:rPr lang="en-US" dirty="0"/>
              <a:t>Transmitted to humans from ;lambs and fomites</a:t>
            </a:r>
          </a:p>
          <a:p>
            <a:r>
              <a:rPr lang="en-US" dirty="0"/>
              <a:t>Erythematous exudative </a:t>
            </a:r>
            <a:r>
              <a:rPr lang="en-US" dirty="0" err="1"/>
              <a:t>nodulopapular</a:t>
            </a:r>
            <a:r>
              <a:rPr lang="en-US" dirty="0"/>
              <a:t> lesions (target lesions)</a:t>
            </a:r>
          </a:p>
          <a:p>
            <a:r>
              <a:rPr lang="en-US" dirty="0"/>
              <a:t>Healing in 4..6 weeks without scarring</a:t>
            </a:r>
          </a:p>
          <a:p>
            <a:r>
              <a:rPr lang="en-US" dirty="0"/>
              <a:t>D/D IMPETIGO furuncles and </a:t>
            </a:r>
            <a:r>
              <a:rPr lang="en-US" dirty="0" err="1"/>
              <a:t>milkers</a:t>
            </a:r>
            <a:r>
              <a:rPr lang="en-US" dirty="0"/>
              <a:t> nodules</a:t>
            </a:r>
          </a:p>
          <a:p>
            <a:r>
              <a:rPr lang="en-US" dirty="0"/>
              <a:t>Labs : DNA PCR</a:t>
            </a:r>
          </a:p>
          <a:p>
            <a:r>
              <a:rPr lang="en-US" dirty="0"/>
              <a:t>Supportive treatment</a:t>
            </a:r>
          </a:p>
          <a:p>
            <a:r>
              <a:rPr lang="en-US" dirty="0"/>
              <a:t>Large lesions </a:t>
            </a:r>
            <a:r>
              <a:rPr lang="en-US" dirty="0" err="1"/>
              <a:t>resction</a:t>
            </a:r>
            <a:r>
              <a:rPr lang="en-US" dirty="0"/>
              <a:t> </a:t>
            </a:r>
          </a:p>
          <a:p>
            <a:r>
              <a:rPr lang="en-US" dirty="0"/>
              <a:t>Recurrent </a:t>
            </a:r>
            <a:r>
              <a:rPr lang="en-US" dirty="0" err="1"/>
              <a:t>cryo</a:t>
            </a:r>
            <a:endParaRPr lang="en-US" dirty="0"/>
          </a:p>
        </p:txBody>
      </p:sp>
    </p:spTree>
    <p:extLst>
      <p:ext uri="{BB962C8B-B14F-4D97-AF65-F5344CB8AC3E}">
        <p14:creationId xmlns:p14="http://schemas.microsoft.com/office/powerpoint/2010/main" val="175949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orf</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265" y="1752600"/>
            <a:ext cx="5639469" cy="4373563"/>
          </a:xfrm>
        </p:spPr>
      </p:pic>
    </p:spTree>
    <p:extLst>
      <p:ext uri="{BB962C8B-B14F-4D97-AF65-F5344CB8AC3E}">
        <p14:creationId xmlns:p14="http://schemas.microsoft.com/office/powerpoint/2010/main" val="61914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547664" y="-891480"/>
            <a:ext cx="6192688" cy="8640960"/>
          </a:xfrm>
        </p:spPr>
      </p:pic>
    </p:spTree>
    <p:extLst>
      <p:ext uri="{BB962C8B-B14F-4D97-AF65-F5344CB8AC3E}">
        <p14:creationId xmlns:p14="http://schemas.microsoft.com/office/powerpoint/2010/main" val="2738126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Milkers</a:t>
            </a:r>
            <a:r>
              <a:rPr lang="en-US" dirty="0"/>
              <a:t> nodule</a:t>
            </a:r>
          </a:p>
        </p:txBody>
      </p:sp>
      <p:sp>
        <p:nvSpPr>
          <p:cNvPr id="3" name="Content Placeholder 2"/>
          <p:cNvSpPr>
            <a:spLocks noGrp="1"/>
          </p:cNvSpPr>
          <p:nvPr>
            <p:ph idx="1"/>
          </p:nvPr>
        </p:nvSpPr>
        <p:spPr/>
        <p:txBody>
          <a:bodyPr/>
          <a:lstStyle/>
          <a:p>
            <a:r>
              <a:rPr lang="en-US" dirty="0"/>
              <a:t>Transmitted through bovine lesions contact </a:t>
            </a:r>
          </a:p>
          <a:p>
            <a:r>
              <a:rPr lang="en-US" dirty="0"/>
              <a:t>Solitary /multiple red nodules at inoculation site </a:t>
            </a:r>
          </a:p>
          <a:p>
            <a:r>
              <a:rPr lang="en-US" dirty="0"/>
              <a:t>D/D : ORF ,furuncle HSV Pyogenic granuloma </a:t>
            </a:r>
          </a:p>
          <a:p>
            <a:r>
              <a:rPr lang="en-US" dirty="0"/>
              <a:t>Spontaneously resolves</a:t>
            </a:r>
          </a:p>
          <a:p>
            <a:r>
              <a:rPr lang="en-US" dirty="0"/>
              <a:t>Supportive treatment</a:t>
            </a:r>
          </a:p>
        </p:txBody>
      </p:sp>
    </p:spTree>
    <p:extLst>
      <p:ext uri="{BB962C8B-B14F-4D97-AF65-F5344CB8AC3E}">
        <p14:creationId xmlns:p14="http://schemas.microsoft.com/office/powerpoint/2010/main" val="384260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Milker’s</a:t>
            </a:r>
            <a:r>
              <a:rPr lang="en-US" dirty="0"/>
              <a:t> nodule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2179" y="1752600"/>
            <a:ext cx="3279642" cy="4373563"/>
          </a:xfrm>
        </p:spPr>
      </p:pic>
    </p:spTree>
    <p:extLst>
      <p:ext uri="{BB962C8B-B14F-4D97-AF65-F5344CB8AC3E}">
        <p14:creationId xmlns:p14="http://schemas.microsoft.com/office/powerpoint/2010/main" val="90519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Molluscum contagiosum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333" y="1556792"/>
            <a:ext cx="8464803" cy="4752528"/>
          </a:xfrm>
        </p:spPr>
      </p:pic>
    </p:spTree>
    <p:extLst>
      <p:ext uri="{BB962C8B-B14F-4D97-AF65-F5344CB8AC3E}">
        <p14:creationId xmlns:p14="http://schemas.microsoft.com/office/powerpoint/2010/main" val="36444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Molluscum </a:t>
            </a:r>
            <a:r>
              <a:rPr lang="en-US" dirty="0" err="1"/>
              <a:t>contagiosum</a:t>
            </a:r>
            <a:r>
              <a:rPr lang="en-US" dirty="0"/>
              <a:t>(MCV)</a:t>
            </a:r>
          </a:p>
        </p:txBody>
      </p:sp>
      <p:sp>
        <p:nvSpPr>
          <p:cNvPr id="3" name="Content Placeholder 2"/>
          <p:cNvSpPr>
            <a:spLocks noGrp="1"/>
          </p:cNvSpPr>
          <p:nvPr>
            <p:ph idx="1"/>
          </p:nvPr>
        </p:nvSpPr>
        <p:spPr/>
        <p:txBody>
          <a:bodyPr>
            <a:normAutofit fontScale="92500" lnSpcReduction="20000"/>
          </a:bodyPr>
          <a:lstStyle/>
          <a:p>
            <a:r>
              <a:rPr lang="en-US" dirty="0"/>
              <a:t>Molluscum contagiosum is a self limited epidermal viral infection .</a:t>
            </a:r>
          </a:p>
          <a:p>
            <a:r>
              <a:rPr lang="en-US" dirty="0"/>
              <a:t>Most commonly causes disease in childhood</a:t>
            </a:r>
          </a:p>
          <a:p>
            <a:r>
              <a:rPr lang="en-US" dirty="0"/>
              <a:t>Total 4 subtypes.</a:t>
            </a:r>
          </a:p>
          <a:p>
            <a:r>
              <a:rPr lang="en-US" dirty="0"/>
              <a:t>In 76 to 97% type 1 MCV is the pathogen.</a:t>
            </a:r>
          </a:p>
          <a:p>
            <a:r>
              <a:rPr lang="en-US" dirty="0"/>
              <a:t>It is rare under age 1 year</a:t>
            </a:r>
          </a:p>
          <a:p>
            <a:r>
              <a:rPr lang="en-US" dirty="0"/>
              <a:t>MCV colonizes epidermis and infundibulum of </a:t>
            </a:r>
            <a:r>
              <a:rPr lang="en-US" dirty="0" err="1"/>
              <a:t>hairfollicle</a:t>
            </a:r>
            <a:endParaRPr lang="en-US" dirty="0"/>
          </a:p>
          <a:p>
            <a:r>
              <a:rPr lang="en-US" dirty="0"/>
              <a:t>Transmitted by skin to skin contact</a:t>
            </a:r>
          </a:p>
          <a:p>
            <a:r>
              <a:rPr lang="en-US" dirty="0" err="1"/>
              <a:t>Unusally</a:t>
            </a:r>
            <a:r>
              <a:rPr lang="en-US" dirty="0"/>
              <a:t> widespread lesions are seen in people who are </a:t>
            </a:r>
            <a:r>
              <a:rPr lang="en-US" dirty="0" err="1"/>
              <a:t>immunocompromised</a:t>
            </a:r>
            <a:r>
              <a:rPr lang="en-US" dirty="0"/>
              <a:t>  such as HIV, </a:t>
            </a:r>
            <a:r>
              <a:rPr lang="en-US" dirty="0" err="1"/>
              <a:t>Sarcoidosis,hameatological</a:t>
            </a:r>
            <a:r>
              <a:rPr lang="en-US" dirty="0"/>
              <a:t> malignancies idiopathic CD4 </a:t>
            </a:r>
            <a:r>
              <a:rPr lang="en-US" dirty="0" err="1"/>
              <a:t>lymhocytopenia</a:t>
            </a:r>
            <a:r>
              <a:rPr lang="en-US" dirty="0"/>
              <a:t> ,hyper </a:t>
            </a:r>
            <a:r>
              <a:rPr lang="en-US" dirty="0" err="1"/>
              <a:t>igE</a:t>
            </a:r>
            <a:r>
              <a:rPr lang="en-US" dirty="0"/>
              <a:t> syndrome , DOCK 8 deficiency and those receiving </a:t>
            </a:r>
            <a:r>
              <a:rPr lang="en-US" dirty="0" err="1"/>
              <a:t>immunosupressants</a:t>
            </a:r>
            <a:r>
              <a:rPr lang="en-US" dirty="0"/>
              <a:t>.</a:t>
            </a:r>
          </a:p>
          <a:p>
            <a:endParaRPr lang="en-US" dirty="0"/>
          </a:p>
        </p:txBody>
      </p:sp>
    </p:spTree>
    <p:extLst>
      <p:ext uri="{BB962C8B-B14F-4D97-AF65-F5344CB8AC3E}">
        <p14:creationId xmlns:p14="http://schemas.microsoft.com/office/powerpoint/2010/main" val="373804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normAutofit/>
          </a:bodyPr>
          <a:lstStyle/>
          <a:p>
            <a:r>
              <a:rPr lang="en-US" dirty="0"/>
              <a:t>A subclinical carrier state of MCV exists in many healthy adults.</a:t>
            </a:r>
          </a:p>
          <a:p>
            <a:r>
              <a:rPr lang="en-US" dirty="0"/>
              <a:t>Unique among poxviruses , MCV infection results in epidermal tumor formation ,others cause necrotic pox lesion</a:t>
            </a:r>
          </a:p>
          <a:p>
            <a:r>
              <a:rPr lang="en-US" dirty="0"/>
              <a:t>Autoinoculation occurs by </a:t>
            </a:r>
            <a:r>
              <a:rPr lang="en-US" dirty="0" err="1"/>
              <a:t>scratcing</a:t>
            </a:r>
            <a:r>
              <a:rPr lang="en-US" dirty="0"/>
              <a:t> or itching a lesion</a:t>
            </a:r>
          </a:p>
          <a:p>
            <a:r>
              <a:rPr lang="en-US" dirty="0"/>
              <a:t>Host immune response to viral antigen results in inflammatory halo around </a:t>
            </a:r>
            <a:r>
              <a:rPr lang="en-US" dirty="0" err="1"/>
              <a:t>mollusca</a:t>
            </a:r>
            <a:r>
              <a:rPr lang="en-US" dirty="0"/>
              <a:t> and heralds spontaneous regression  </a:t>
            </a:r>
          </a:p>
        </p:txBody>
      </p:sp>
    </p:spTree>
    <p:extLst>
      <p:ext uri="{BB962C8B-B14F-4D97-AF65-F5344CB8AC3E}">
        <p14:creationId xmlns:p14="http://schemas.microsoft.com/office/powerpoint/2010/main" val="78533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DDA1-C123-2145-A2C6-11E4CB88ABBF}"/>
              </a:ext>
            </a:extLst>
          </p:cNvPr>
          <p:cNvSpPr>
            <a:spLocks noGrp="1"/>
          </p:cNvSpPr>
          <p:nvPr>
            <p:ph type="title"/>
          </p:nvPr>
        </p:nvSpPr>
        <p:spPr/>
        <p:txBody>
          <a:bodyPr/>
          <a:lstStyle/>
          <a:p>
            <a:r>
              <a:rPr lang="en-GB"/>
              <a:t>What is a virus</a:t>
            </a:r>
            <a:endParaRPr lang="en-US"/>
          </a:p>
        </p:txBody>
      </p:sp>
      <p:sp>
        <p:nvSpPr>
          <p:cNvPr id="3" name="Text Placeholder 2">
            <a:extLst>
              <a:ext uri="{FF2B5EF4-FFF2-40B4-BE49-F238E27FC236}">
                <a16:creationId xmlns:a16="http://schemas.microsoft.com/office/drawing/2014/main" id="{E7C45A28-6C06-9749-A288-27BD4D0B7688}"/>
              </a:ext>
            </a:extLst>
          </p:cNvPr>
          <p:cNvSpPr>
            <a:spLocks noGrp="1"/>
          </p:cNvSpPr>
          <p:nvPr>
            <p:ph idx="1"/>
          </p:nvPr>
        </p:nvSpPr>
        <p:spPr>
          <a:xfrm>
            <a:off x="665843" y="1652814"/>
            <a:ext cx="8229600" cy="4373563"/>
          </a:xfrm>
        </p:spPr>
        <p:txBody>
          <a:bodyPr>
            <a:normAutofit/>
          </a:bodyPr>
          <a:lstStyle/>
          <a:p>
            <a:r>
              <a:rPr lang="en-US"/>
              <a:t>A virus particle, or virion, consists of a </a:t>
            </a:r>
            <a:r>
              <a:rPr lang="en-US">
                <a:solidFill>
                  <a:schemeClr val="tx1"/>
                </a:solidFill>
              </a:rPr>
              <a:t>length of nucleic acid, either RNA or DNA, within a protein shell, the capsid. The genetic information is sufficient to encode proteins involved in viral replication and production of the protective coat, but requires host cell ribosomes for translation. This absolute dependence on the host is the distinguishing feature of viruses.</a:t>
            </a:r>
          </a:p>
        </p:txBody>
      </p:sp>
      <p:pic>
        <p:nvPicPr>
          <p:cNvPr id="4" name="Picture 4">
            <a:extLst>
              <a:ext uri="{FF2B5EF4-FFF2-40B4-BE49-F238E27FC236}">
                <a16:creationId xmlns:a16="http://schemas.microsoft.com/office/drawing/2014/main" id="{F1A45B75-190F-714C-8A97-DD504A76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70" y="4299444"/>
            <a:ext cx="4306659" cy="2398218"/>
          </a:xfrm>
          <a:prstGeom prst="rect">
            <a:avLst/>
          </a:prstGeom>
        </p:spPr>
      </p:pic>
    </p:spTree>
    <p:extLst>
      <p:ext uri="{BB962C8B-B14F-4D97-AF65-F5344CB8AC3E}">
        <p14:creationId xmlns:p14="http://schemas.microsoft.com/office/powerpoint/2010/main" val="381217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lnSpcReduction="10000"/>
          </a:bodyPr>
          <a:lstStyle/>
          <a:p>
            <a:r>
              <a:rPr lang="en-US" dirty="0"/>
              <a:t>Virus first enters basal epidermis</a:t>
            </a:r>
          </a:p>
          <a:p>
            <a:r>
              <a:rPr lang="en-US" dirty="0"/>
              <a:t>Extends into </a:t>
            </a:r>
            <a:r>
              <a:rPr lang="en-US" dirty="0" err="1"/>
              <a:t>suprabasal</a:t>
            </a:r>
            <a:r>
              <a:rPr lang="en-US" dirty="0"/>
              <a:t> layer by early cell </a:t>
            </a:r>
            <a:r>
              <a:rPr lang="en-US" dirty="0" err="1"/>
              <a:t>divison</a:t>
            </a:r>
            <a:endParaRPr lang="en-US" dirty="0"/>
          </a:p>
          <a:p>
            <a:r>
              <a:rPr lang="en-US" dirty="0"/>
              <a:t>Cellular proliferation produces lobulated epidermal growth which compress papillae </a:t>
            </a:r>
            <a:r>
              <a:rPr lang="en-US" dirty="0" err="1"/>
              <a:t>untill</a:t>
            </a:r>
            <a:r>
              <a:rPr lang="en-US" dirty="0"/>
              <a:t> they appear as fibrous septa between the lobules which are pear shaped with apex upwards</a:t>
            </a:r>
          </a:p>
          <a:p>
            <a:r>
              <a:rPr lang="en-US" dirty="0"/>
              <a:t>Basal layer remains intact</a:t>
            </a:r>
          </a:p>
          <a:p>
            <a:r>
              <a:rPr lang="en-US" dirty="0"/>
              <a:t>Cells at core of lesion show greatest distortion and ultimately get destroyed and appear as hyaline bodies (</a:t>
            </a:r>
            <a:r>
              <a:rPr lang="en-US" dirty="0" err="1"/>
              <a:t>molluscum</a:t>
            </a:r>
            <a:r>
              <a:rPr lang="en-US" dirty="0"/>
              <a:t> bodies) </a:t>
            </a:r>
            <a:r>
              <a:rPr lang="en-US" dirty="0" err="1"/>
              <a:t>conytaining</a:t>
            </a:r>
            <a:r>
              <a:rPr lang="en-US" dirty="0"/>
              <a:t> virus materials</a:t>
            </a:r>
          </a:p>
        </p:txBody>
      </p:sp>
    </p:spTree>
    <p:extLst>
      <p:ext uri="{BB962C8B-B14F-4D97-AF65-F5344CB8AC3E}">
        <p14:creationId xmlns:p14="http://schemas.microsoft.com/office/powerpoint/2010/main" val="353416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These bodies are present in large numbers in the </a:t>
            </a:r>
            <a:r>
              <a:rPr lang="en-US" dirty="0" err="1"/>
              <a:t>cavity,which</a:t>
            </a:r>
            <a:r>
              <a:rPr lang="en-US" dirty="0"/>
              <a:t> appear near the surface at </a:t>
            </a:r>
            <a:r>
              <a:rPr lang="en-US" dirty="0" err="1"/>
              <a:t>centre</a:t>
            </a:r>
            <a:r>
              <a:rPr lang="en-US" dirty="0"/>
              <a:t> of fully developed lesion</a:t>
            </a:r>
          </a:p>
          <a:p>
            <a:r>
              <a:rPr lang="en-US" dirty="0"/>
              <a:t>Inflammatory lesions in dermis are absent or slight but in long standing lesions there might be chronic granulomatous infiltrate.</a:t>
            </a:r>
          </a:p>
          <a:p>
            <a:r>
              <a:rPr lang="en-US" dirty="0"/>
              <a:t>In spontaneous </a:t>
            </a:r>
            <a:r>
              <a:rPr lang="en-US" dirty="0" err="1"/>
              <a:t>regression,the</a:t>
            </a:r>
            <a:r>
              <a:rPr lang="en-US" dirty="0"/>
              <a:t> lesions are surrounded by an infiltrate of interferon producing </a:t>
            </a:r>
            <a:r>
              <a:rPr lang="en-US" dirty="0" err="1"/>
              <a:t>plasmacytoid</a:t>
            </a:r>
            <a:r>
              <a:rPr lang="en-US" dirty="0"/>
              <a:t> dendritic cells.</a:t>
            </a:r>
          </a:p>
        </p:txBody>
      </p:sp>
    </p:spTree>
    <p:extLst>
      <p:ext uri="{BB962C8B-B14F-4D97-AF65-F5344CB8AC3E}">
        <p14:creationId xmlns:p14="http://schemas.microsoft.com/office/powerpoint/2010/main" val="277447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normAutofit lnSpcReduction="10000"/>
          </a:bodyPr>
          <a:lstStyle/>
          <a:p>
            <a:r>
              <a:rPr lang="en-US" dirty="0"/>
              <a:t>Incubation period is variously estimated at 14 days to 6 months .</a:t>
            </a:r>
          </a:p>
          <a:p>
            <a:r>
              <a:rPr lang="en-US" dirty="0"/>
              <a:t>Most lesions occur on </a:t>
            </a:r>
            <a:r>
              <a:rPr lang="en-US" dirty="0" err="1"/>
              <a:t>hands,arms,legs</a:t>
            </a:r>
            <a:r>
              <a:rPr lang="en-US" dirty="0"/>
              <a:t> and face</a:t>
            </a:r>
          </a:p>
          <a:p>
            <a:r>
              <a:rPr lang="en-US" dirty="0"/>
              <a:t>Individual lesion is SHINY PEARLY white hemispherical UMBLICTAED papule and may show a central pore.</a:t>
            </a:r>
          </a:p>
          <a:p>
            <a:r>
              <a:rPr lang="en-US" dirty="0"/>
              <a:t>There can be papules, nodules ,tumors with central </a:t>
            </a:r>
            <a:r>
              <a:rPr lang="en-US" dirty="0" err="1"/>
              <a:t>umblication</a:t>
            </a:r>
            <a:r>
              <a:rPr lang="en-US" dirty="0"/>
              <a:t> or depression .skin colored round oval hemispherical , isolated single or multiple scattered or confluent mosaic plaques.</a:t>
            </a:r>
          </a:p>
          <a:p>
            <a:r>
              <a:rPr lang="en-US" dirty="0"/>
              <a:t>Central </a:t>
            </a:r>
            <a:r>
              <a:rPr lang="en-US" dirty="0" err="1"/>
              <a:t>keratotic</a:t>
            </a:r>
            <a:r>
              <a:rPr lang="en-US" dirty="0"/>
              <a:t> plug which gives lesion </a:t>
            </a:r>
            <a:r>
              <a:rPr lang="en-US" dirty="0" err="1"/>
              <a:t>umblicated</a:t>
            </a:r>
            <a:r>
              <a:rPr lang="en-US" dirty="0"/>
              <a:t> appearance.</a:t>
            </a:r>
          </a:p>
        </p:txBody>
      </p:sp>
    </p:spTree>
    <p:extLst>
      <p:ext uri="{BB962C8B-B14F-4D97-AF65-F5344CB8AC3E}">
        <p14:creationId xmlns:p14="http://schemas.microsoft.com/office/powerpoint/2010/main" val="129872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Mcv</a:t>
            </a:r>
            <a:r>
              <a:rPr lang="en-US" dirty="0"/>
              <a:t> lesions</a:t>
            </a:r>
          </a:p>
        </p:txBody>
      </p:sp>
      <p:sp>
        <p:nvSpPr>
          <p:cNvPr id="5" name="Text Placeholder 4"/>
          <p:cNvSpPr>
            <a:spLocks noGrp="1"/>
          </p:cNvSpPr>
          <p:nvPr>
            <p:ph type="body" idx="1"/>
          </p:nvPr>
        </p:nvSpPr>
        <p:spPr/>
        <p:txBody>
          <a:bodyPr/>
          <a:lstStyle/>
          <a:p>
            <a:endParaRPr lang="en-US"/>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1628800"/>
            <a:ext cx="4303195" cy="4680520"/>
          </a:xfrm>
        </p:spPr>
      </p:pic>
      <p:sp>
        <p:nvSpPr>
          <p:cNvPr id="7" name="Text Placeholder 6"/>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7806" y="1844824"/>
            <a:ext cx="3760618" cy="4320480"/>
          </a:xfrm>
        </p:spPr>
      </p:pic>
    </p:spTree>
    <p:extLst>
      <p:ext uri="{BB962C8B-B14F-4D97-AF65-F5344CB8AC3E}">
        <p14:creationId xmlns:p14="http://schemas.microsoft.com/office/powerpoint/2010/main" val="361685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Umblicated</a:t>
            </a:r>
            <a:r>
              <a:rPr lang="en-US" dirty="0"/>
              <a:t> lesions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940" y="1824831"/>
            <a:ext cx="7818120" cy="4229100"/>
          </a:xfrm>
        </p:spPr>
      </p:pic>
    </p:spTree>
    <p:extLst>
      <p:ext uri="{BB962C8B-B14F-4D97-AF65-F5344CB8AC3E}">
        <p14:creationId xmlns:p14="http://schemas.microsoft.com/office/powerpoint/2010/main" val="406333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32656"/>
            <a:ext cx="6823006" cy="4847926"/>
          </a:xfrm>
        </p:spPr>
      </p:pic>
    </p:spTree>
    <p:extLst>
      <p:ext uri="{BB962C8B-B14F-4D97-AF65-F5344CB8AC3E}">
        <p14:creationId xmlns:p14="http://schemas.microsoft.com/office/powerpoint/2010/main" val="396936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Disseminated MC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060848"/>
            <a:ext cx="6748918" cy="3744416"/>
          </a:xfrm>
        </p:spPr>
      </p:pic>
    </p:spTree>
    <p:extLst>
      <p:ext uri="{BB962C8B-B14F-4D97-AF65-F5344CB8AC3E}">
        <p14:creationId xmlns:p14="http://schemas.microsoft.com/office/powerpoint/2010/main" val="370670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a:t>
            </a:r>
            <a:endParaRPr lang="en-US" dirty="0"/>
          </a:p>
        </p:txBody>
      </p:sp>
      <p:sp>
        <p:nvSpPr>
          <p:cNvPr id="3" name="Content Placeholder 2"/>
          <p:cNvSpPr>
            <a:spLocks noGrp="1"/>
          </p:cNvSpPr>
          <p:nvPr>
            <p:ph idx="1"/>
          </p:nvPr>
        </p:nvSpPr>
        <p:spPr/>
        <p:txBody>
          <a:bodyPr/>
          <a:lstStyle/>
          <a:p>
            <a:r>
              <a:rPr lang="en-US" dirty="0"/>
              <a:t>Multiple small papules : flat warts, </a:t>
            </a:r>
            <a:r>
              <a:rPr lang="en-US" dirty="0" err="1"/>
              <a:t>condylomata</a:t>
            </a:r>
            <a:r>
              <a:rPr lang="en-US" dirty="0"/>
              <a:t> </a:t>
            </a:r>
            <a:r>
              <a:rPr lang="en-US" dirty="0" err="1"/>
              <a:t>accuminata</a:t>
            </a:r>
            <a:r>
              <a:rPr lang="en-US" dirty="0"/>
              <a:t> , </a:t>
            </a:r>
            <a:r>
              <a:rPr lang="en-US" dirty="0" err="1"/>
              <a:t>syringoma</a:t>
            </a:r>
            <a:r>
              <a:rPr lang="en-US" dirty="0"/>
              <a:t>, sebaceous hyperplasia</a:t>
            </a:r>
          </a:p>
          <a:p>
            <a:endParaRPr lang="en-US" dirty="0"/>
          </a:p>
          <a:p>
            <a:r>
              <a:rPr lang="en-US" dirty="0"/>
              <a:t>Large solitary </a:t>
            </a:r>
            <a:r>
              <a:rPr lang="en-US" dirty="0" err="1"/>
              <a:t>molluscum</a:t>
            </a:r>
            <a:r>
              <a:rPr lang="en-US" dirty="0"/>
              <a:t> : SCC, BCC, epidermal inclusion cyst</a:t>
            </a:r>
          </a:p>
          <a:p>
            <a:endParaRPr lang="en-US" dirty="0"/>
          </a:p>
          <a:p>
            <a:r>
              <a:rPr lang="en-US" dirty="0"/>
              <a:t>Multiple facial </a:t>
            </a:r>
            <a:r>
              <a:rPr lang="en-US" dirty="0" err="1"/>
              <a:t>mollusca</a:t>
            </a:r>
            <a:r>
              <a:rPr lang="en-US" dirty="0"/>
              <a:t> in HIV : </a:t>
            </a:r>
            <a:r>
              <a:rPr lang="en-US" dirty="0" err="1"/>
              <a:t>diseminated</a:t>
            </a:r>
            <a:r>
              <a:rPr lang="en-US" dirty="0"/>
              <a:t> fungal infection </a:t>
            </a:r>
            <a:r>
              <a:rPr lang="en-US" dirty="0" err="1"/>
              <a:t>ie</a:t>
            </a:r>
            <a:r>
              <a:rPr lang="en-US" dirty="0"/>
              <a:t> </a:t>
            </a:r>
            <a:r>
              <a:rPr lang="en-US" dirty="0" err="1"/>
              <a:t>cryptococcosis</a:t>
            </a:r>
            <a:r>
              <a:rPr lang="en-US" dirty="0"/>
              <a:t>, </a:t>
            </a:r>
            <a:r>
              <a:rPr lang="en-US" dirty="0" err="1"/>
              <a:t>histoplasmosis</a:t>
            </a:r>
            <a:r>
              <a:rPr lang="en-US" dirty="0"/>
              <a:t>, </a:t>
            </a:r>
            <a:r>
              <a:rPr lang="en-US" dirty="0" err="1"/>
              <a:t>etc</a:t>
            </a:r>
            <a:endParaRPr lang="en-US" dirty="0"/>
          </a:p>
          <a:p>
            <a:pPr marL="114300" indent="0">
              <a:buNone/>
            </a:pPr>
            <a:endParaRPr lang="en-US" dirty="0"/>
          </a:p>
        </p:txBody>
      </p:sp>
    </p:spTree>
    <p:extLst>
      <p:ext uri="{BB962C8B-B14F-4D97-AF65-F5344CB8AC3E}">
        <p14:creationId xmlns:p14="http://schemas.microsoft.com/office/powerpoint/2010/main" val="164054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findings</a:t>
            </a:r>
          </a:p>
        </p:txBody>
      </p:sp>
      <p:sp>
        <p:nvSpPr>
          <p:cNvPr id="3" name="Content Placeholder 2"/>
          <p:cNvSpPr>
            <a:spLocks noGrp="1"/>
          </p:cNvSpPr>
          <p:nvPr>
            <p:ph idx="1"/>
          </p:nvPr>
        </p:nvSpPr>
        <p:spPr/>
        <p:txBody>
          <a:bodyPr/>
          <a:lstStyle/>
          <a:p>
            <a:r>
              <a:rPr lang="en-US" dirty="0" err="1"/>
              <a:t>Dermatopatholgy</a:t>
            </a:r>
            <a:r>
              <a:rPr lang="en-US" dirty="0"/>
              <a:t> : infected cells contains cytoplasmic inclusions called </a:t>
            </a:r>
            <a:r>
              <a:rPr lang="en-US" dirty="0" err="1"/>
              <a:t>henderson</a:t>
            </a:r>
            <a:r>
              <a:rPr lang="en-US" dirty="0"/>
              <a:t> </a:t>
            </a:r>
            <a:r>
              <a:rPr lang="en-US" dirty="0" err="1"/>
              <a:t>patterson</a:t>
            </a:r>
            <a:r>
              <a:rPr lang="en-US" dirty="0"/>
              <a:t> bodies appear as ovoid </a:t>
            </a:r>
            <a:r>
              <a:rPr lang="en-US" dirty="0" err="1"/>
              <a:t>eiosinophilic</a:t>
            </a:r>
            <a:r>
              <a:rPr lang="en-US" dirty="0"/>
              <a:t> structures </a:t>
            </a:r>
          </a:p>
          <a:p>
            <a:r>
              <a:rPr lang="en-US" dirty="0"/>
              <a:t>Lesions at different stages of development and </a:t>
            </a:r>
            <a:r>
              <a:rPr lang="en-US" dirty="0" err="1"/>
              <a:t>umblicated</a:t>
            </a:r>
            <a:r>
              <a:rPr lang="en-US" dirty="0"/>
              <a:t> lesion can be seen easily on </a:t>
            </a:r>
            <a:r>
              <a:rPr lang="en-US" dirty="0" err="1"/>
              <a:t>dermoscopy</a:t>
            </a:r>
            <a:r>
              <a:rPr lang="en-US" dirty="0"/>
              <a:t> or after freezing</a:t>
            </a:r>
          </a:p>
          <a:p>
            <a:r>
              <a:rPr lang="en-US" dirty="0"/>
              <a:t>Direct microscopy</a:t>
            </a:r>
          </a:p>
          <a:p>
            <a:r>
              <a:rPr lang="en-US" dirty="0"/>
              <a:t>Molecular analysis</a:t>
            </a:r>
          </a:p>
        </p:txBody>
      </p:sp>
    </p:spTree>
    <p:extLst>
      <p:ext uri="{BB962C8B-B14F-4D97-AF65-F5344CB8AC3E}">
        <p14:creationId xmlns:p14="http://schemas.microsoft.com/office/powerpoint/2010/main" val="1798619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641" y="404664"/>
            <a:ext cx="8716855" cy="6228224"/>
          </a:xfrm>
        </p:spPr>
      </p:pic>
    </p:spTree>
    <p:extLst>
      <p:ext uri="{BB962C8B-B14F-4D97-AF65-F5344CB8AC3E}">
        <p14:creationId xmlns:p14="http://schemas.microsoft.com/office/powerpoint/2010/main" val="299719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Pox viruses </a:t>
            </a:r>
            <a:r>
              <a:rPr lang="en-US"/>
              <a:t>Classification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617122"/>
            <a:ext cx="8640960" cy="5052237"/>
          </a:xfrm>
        </p:spPr>
      </p:pic>
    </p:spTree>
    <p:extLst>
      <p:ext uri="{BB962C8B-B14F-4D97-AF65-F5344CB8AC3E}">
        <p14:creationId xmlns:p14="http://schemas.microsoft.com/office/powerpoint/2010/main" val="286827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1682-DEF6-4CBB-8770-82F4B4C21A02}"/>
              </a:ext>
            </a:extLst>
          </p:cNvPr>
          <p:cNvSpPr>
            <a:spLocks noGrp="1"/>
          </p:cNvSpPr>
          <p:nvPr>
            <p:ph type="title"/>
          </p:nvPr>
        </p:nvSpPr>
        <p:spPr>
          <a:xfrm>
            <a:off x="899592" y="332656"/>
            <a:ext cx="7079984" cy="1231080"/>
          </a:xfrm>
        </p:spPr>
        <p:txBody>
          <a:bodyPr/>
          <a:lstStyle/>
          <a:p>
            <a:r>
              <a:rPr lang="en-US" sz="3300" b="1" dirty="0">
                <a:latin typeface="FrutigerLTStd-Bold"/>
              </a:rPr>
              <a:t>HERPESVIRUS</a:t>
            </a:r>
            <a:endParaRPr lang="en-US" b="1" dirty="0"/>
          </a:p>
        </p:txBody>
      </p:sp>
      <p:sp>
        <p:nvSpPr>
          <p:cNvPr id="3" name="Content Placeholder 2">
            <a:extLst>
              <a:ext uri="{FF2B5EF4-FFF2-40B4-BE49-F238E27FC236}">
                <a16:creationId xmlns:a16="http://schemas.microsoft.com/office/drawing/2014/main" id="{149754AA-CDAD-4B52-8E15-D469C13BE4C7}"/>
              </a:ext>
            </a:extLst>
          </p:cNvPr>
          <p:cNvSpPr>
            <a:spLocks noGrp="1"/>
          </p:cNvSpPr>
          <p:nvPr>
            <p:ph idx="1"/>
          </p:nvPr>
        </p:nvSpPr>
        <p:spPr/>
        <p:txBody>
          <a:bodyPr>
            <a:normAutofit/>
          </a:bodyPr>
          <a:lstStyle/>
          <a:p>
            <a:pPr algn="l"/>
            <a:r>
              <a:rPr lang="en-US" sz="1350" dirty="0">
                <a:latin typeface="PalatinoLTStd-Roman"/>
              </a:rPr>
              <a:t>The herpesvirus group consists of relatively large, enveloped DNA viruses. After primary infection, they can remain latent within the host. </a:t>
            </a:r>
          </a:p>
          <a:p>
            <a:pPr algn="l"/>
            <a:r>
              <a:rPr lang="en-US" sz="1350" dirty="0">
                <a:latin typeface="PalatinoLTStd-Roman"/>
              </a:rPr>
              <a:t>Herpesviruses are </a:t>
            </a:r>
            <a:r>
              <a:rPr lang="en-US" sz="1350" dirty="0" err="1">
                <a:latin typeface="PalatinoLTStd-Roman"/>
              </a:rPr>
              <a:t>subgrouped</a:t>
            </a:r>
            <a:r>
              <a:rPr lang="en-US" sz="1350" dirty="0">
                <a:latin typeface="PalatinoLTStd-Roman"/>
              </a:rPr>
              <a:t>, according to genome similarities into the </a:t>
            </a:r>
            <a:r>
              <a:rPr lang="en-US" sz="1350" dirty="0">
                <a:latin typeface="SymbolStd"/>
              </a:rPr>
              <a:t>α</a:t>
            </a:r>
            <a:r>
              <a:rPr lang="en-US" sz="1350" dirty="0">
                <a:latin typeface="PalatinoLTStd-Roman"/>
              </a:rPr>
              <a:t>, </a:t>
            </a:r>
            <a:r>
              <a:rPr lang="en-US" sz="1350" dirty="0">
                <a:latin typeface="SymbolStd"/>
              </a:rPr>
              <a:t>β </a:t>
            </a:r>
            <a:r>
              <a:rPr lang="en-US" sz="1350" dirty="0">
                <a:latin typeface="PalatinoLTStd-Roman"/>
              </a:rPr>
              <a:t>and </a:t>
            </a:r>
            <a:r>
              <a:rPr lang="en-US" sz="1350" dirty="0">
                <a:latin typeface="SymbolStd"/>
              </a:rPr>
              <a:t>γ </a:t>
            </a:r>
            <a:r>
              <a:rPr lang="en-US" sz="1350" dirty="0">
                <a:latin typeface="PalatinoLTStd-Roman"/>
              </a:rPr>
              <a:t>herpesviruses.</a:t>
            </a:r>
          </a:p>
          <a:p>
            <a:pPr algn="l"/>
            <a:r>
              <a:rPr lang="en-US" dirty="0">
                <a:solidFill>
                  <a:srgbClr val="E60026"/>
                </a:solidFill>
                <a:latin typeface="FrutigerLTStd-Black"/>
              </a:rPr>
              <a:t>Basic biology</a:t>
            </a:r>
          </a:p>
          <a:p>
            <a:pPr algn="l"/>
            <a:r>
              <a:rPr lang="en-US" sz="1350" dirty="0">
                <a:solidFill>
                  <a:srgbClr val="000000"/>
                </a:solidFill>
                <a:latin typeface="PalatinoLTStd-Roman"/>
              </a:rPr>
              <a:t>The herpesviruses replicate within the nucleus and produce typical intranuclear </a:t>
            </a:r>
            <a:r>
              <a:rPr lang="en-US" sz="1500" b="1" dirty="0">
                <a:solidFill>
                  <a:srgbClr val="000000"/>
                </a:solidFill>
                <a:latin typeface="PalatinoLTStd-Roman"/>
              </a:rPr>
              <a:t>inclusion bodies </a:t>
            </a:r>
            <a:r>
              <a:rPr lang="en-US" sz="1350" dirty="0">
                <a:solidFill>
                  <a:srgbClr val="000000"/>
                </a:solidFill>
                <a:latin typeface="PalatinoLTStd-Roman"/>
              </a:rPr>
              <a:t>detectable in stained preparations.</a:t>
            </a:r>
            <a:r>
              <a:rPr lang="en-US" sz="1350" dirty="0">
                <a:latin typeface="PalatinoLTStd-Roman"/>
              </a:rPr>
              <a:t> </a:t>
            </a:r>
          </a:p>
          <a:p>
            <a:pPr algn="l"/>
            <a:r>
              <a:rPr lang="en-US" sz="1350" dirty="0">
                <a:latin typeface="PalatinoLTStd-Roman"/>
              </a:rPr>
              <a:t>Virus persists throughout the person’s life as a latent infection in the cells for which the strain is specific. Under certain conditions, especially immune suppression, the virus may become reactivated and produce an acute infective episode with cellular damage.</a:t>
            </a:r>
            <a:endParaRPr lang="en-US" dirty="0"/>
          </a:p>
        </p:txBody>
      </p:sp>
    </p:spTree>
    <p:extLst>
      <p:ext uri="{BB962C8B-B14F-4D97-AF65-F5344CB8AC3E}">
        <p14:creationId xmlns:p14="http://schemas.microsoft.com/office/powerpoint/2010/main" val="3389688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5F010-AC24-4AF2-993A-5E0E0DC73B1C}"/>
              </a:ext>
            </a:extLst>
          </p:cNvPr>
          <p:cNvSpPr>
            <a:spLocks noGrp="1"/>
          </p:cNvSpPr>
          <p:nvPr>
            <p:ph idx="1"/>
          </p:nvPr>
        </p:nvSpPr>
        <p:spPr>
          <a:xfrm>
            <a:off x="395536" y="1772816"/>
            <a:ext cx="7637317" cy="4765271"/>
          </a:xfrm>
        </p:spPr>
        <p:txBody>
          <a:bodyPr>
            <a:normAutofit/>
          </a:bodyPr>
          <a:lstStyle/>
          <a:p>
            <a:pPr algn="l"/>
            <a:r>
              <a:rPr lang="en-US" sz="1500" b="1" i="1" dirty="0" err="1">
                <a:solidFill>
                  <a:srgbClr val="FF0000"/>
                </a:solidFill>
                <a:latin typeface="FrutigerLTStd-LightItalic"/>
              </a:rPr>
              <a:t>Alphaherpesvirinae</a:t>
            </a:r>
            <a:r>
              <a:rPr lang="en-US" sz="1500" b="1" i="1" dirty="0">
                <a:solidFill>
                  <a:srgbClr val="FF0000"/>
                </a:solidFill>
                <a:latin typeface="FrutigerLTStd-LightItalic"/>
              </a:rPr>
              <a:t> </a:t>
            </a:r>
            <a:r>
              <a:rPr lang="el-GR" sz="1500" b="1" dirty="0">
                <a:solidFill>
                  <a:srgbClr val="FF0000"/>
                </a:solidFill>
                <a:latin typeface="SymbolStd"/>
              </a:rPr>
              <a:t>α </a:t>
            </a:r>
            <a:endParaRPr lang="en-US" sz="1500" b="1" dirty="0">
              <a:solidFill>
                <a:srgbClr val="FF0000"/>
              </a:solidFill>
              <a:latin typeface="SymbolStd"/>
            </a:endParaRPr>
          </a:p>
          <a:p>
            <a:pPr algn="l"/>
            <a:r>
              <a:rPr lang="en-US" sz="1350" b="1" dirty="0">
                <a:latin typeface="FrutigerLTStd-Light"/>
              </a:rPr>
              <a:t>type 1 HSV‐1 </a:t>
            </a:r>
            <a:r>
              <a:rPr lang="en-US" sz="1350" i="1" dirty="0">
                <a:latin typeface="FrutigerLTStd-LightItalic"/>
              </a:rPr>
              <a:t>Herpesvirus hominis </a:t>
            </a:r>
            <a:r>
              <a:rPr lang="en-US" sz="1350" dirty="0">
                <a:latin typeface="FrutigerLTStd-Light"/>
              </a:rPr>
              <a:t>1, HHV‐1</a:t>
            </a:r>
          </a:p>
          <a:p>
            <a:pPr algn="l"/>
            <a:r>
              <a:rPr lang="en-US" sz="1350" b="1" dirty="0">
                <a:latin typeface="FrutigerLTStd-Light"/>
              </a:rPr>
              <a:t>type 2 HSV‐2 </a:t>
            </a:r>
            <a:r>
              <a:rPr lang="en-US" sz="1350" i="1" dirty="0">
                <a:latin typeface="FrutigerLTStd-LightItalic"/>
              </a:rPr>
              <a:t>Herpesvirus hominis </a:t>
            </a:r>
            <a:r>
              <a:rPr lang="en-US" sz="1350" dirty="0">
                <a:latin typeface="FrutigerLTStd-Light"/>
              </a:rPr>
              <a:t>2, HHV‐2</a:t>
            </a:r>
          </a:p>
          <a:p>
            <a:pPr algn="l"/>
            <a:r>
              <a:rPr lang="en-US" sz="1350" b="1" i="1" dirty="0" err="1">
                <a:latin typeface="FrutigerLTStd-LightItalic"/>
              </a:rPr>
              <a:t>Varicellovirus</a:t>
            </a:r>
            <a:r>
              <a:rPr lang="en-US" sz="1350" b="1" i="1" dirty="0">
                <a:latin typeface="FrutigerLTStd-LightItalic"/>
              </a:rPr>
              <a:t> </a:t>
            </a:r>
            <a:r>
              <a:rPr lang="en-US" sz="1350" b="1" dirty="0">
                <a:latin typeface="FrutigerLTStd-Light"/>
              </a:rPr>
              <a:t>Varicella‐zoster virus VZV  </a:t>
            </a:r>
            <a:r>
              <a:rPr lang="en-US" sz="1350" i="1" dirty="0">
                <a:latin typeface="FrutigerLTStd-LightItalic"/>
              </a:rPr>
              <a:t>Herpesvirus </a:t>
            </a:r>
            <a:r>
              <a:rPr lang="en-US" sz="1350" i="1" dirty="0" err="1">
                <a:latin typeface="FrutigerLTStd-LightItalic"/>
              </a:rPr>
              <a:t>varicellae</a:t>
            </a:r>
            <a:r>
              <a:rPr lang="en-US" sz="1350" dirty="0">
                <a:latin typeface="FrutigerLTStd-Light"/>
              </a:rPr>
              <a:t>, HHV‐3</a:t>
            </a:r>
          </a:p>
          <a:p>
            <a:pPr algn="l"/>
            <a:r>
              <a:rPr lang="en-US" sz="1500" b="1" i="1" dirty="0" err="1">
                <a:solidFill>
                  <a:srgbClr val="FF0000"/>
                </a:solidFill>
                <a:latin typeface="FrutigerLTStd-LightItalic"/>
              </a:rPr>
              <a:t>Betaherpesvirinae</a:t>
            </a:r>
            <a:r>
              <a:rPr lang="en-US" sz="1500" b="1" i="1" dirty="0">
                <a:solidFill>
                  <a:srgbClr val="FF0000"/>
                </a:solidFill>
                <a:latin typeface="FrutigerLTStd-LightItalic"/>
              </a:rPr>
              <a:t> </a:t>
            </a:r>
            <a:r>
              <a:rPr lang="el-GR" sz="1500" b="1" dirty="0">
                <a:solidFill>
                  <a:srgbClr val="FF0000"/>
                </a:solidFill>
                <a:latin typeface="SymbolStd"/>
              </a:rPr>
              <a:t>β </a:t>
            </a:r>
            <a:endParaRPr lang="en-US" sz="1500" b="1" dirty="0">
              <a:solidFill>
                <a:srgbClr val="FF0000"/>
              </a:solidFill>
              <a:latin typeface="SymbolStd"/>
            </a:endParaRPr>
          </a:p>
          <a:p>
            <a:pPr algn="l"/>
            <a:r>
              <a:rPr lang="en-US" sz="1350" i="1" dirty="0">
                <a:latin typeface="FrutigerLTStd-LightItalic"/>
              </a:rPr>
              <a:t>Cytomegalovirus </a:t>
            </a:r>
            <a:r>
              <a:rPr lang="en-US" sz="1350" dirty="0" err="1">
                <a:latin typeface="FrutigerLTStd-Light"/>
              </a:rPr>
              <a:t>Cytomegalovirus</a:t>
            </a:r>
            <a:r>
              <a:rPr lang="en-US" sz="1350" dirty="0">
                <a:latin typeface="FrutigerLTStd-Light"/>
              </a:rPr>
              <a:t> CMV HHV‐4</a:t>
            </a:r>
          </a:p>
          <a:p>
            <a:pPr algn="l"/>
            <a:r>
              <a:rPr lang="el-GR" sz="1350" dirty="0">
                <a:latin typeface="SymbolStd"/>
              </a:rPr>
              <a:t>β </a:t>
            </a:r>
            <a:r>
              <a:rPr lang="en-US" sz="1350" i="1" dirty="0" err="1">
                <a:latin typeface="FrutigerLTStd-LightItalic"/>
              </a:rPr>
              <a:t>Roseolovirus</a:t>
            </a:r>
            <a:r>
              <a:rPr lang="en-US" sz="1350" i="1" dirty="0">
                <a:latin typeface="FrutigerLTStd-LightItalic"/>
              </a:rPr>
              <a:t> </a:t>
            </a:r>
            <a:r>
              <a:rPr lang="en-US" sz="1350" dirty="0">
                <a:latin typeface="FrutigerLTStd-Light"/>
              </a:rPr>
              <a:t>Human herpesvirus type 6 HHV‐6</a:t>
            </a:r>
          </a:p>
          <a:p>
            <a:pPr algn="l"/>
            <a:r>
              <a:rPr lang="el-GR" sz="1350" dirty="0">
                <a:latin typeface="SymbolStd"/>
              </a:rPr>
              <a:t>β </a:t>
            </a:r>
            <a:r>
              <a:rPr lang="en-US" sz="1350" dirty="0">
                <a:latin typeface="FrutigerLTStd-Light"/>
              </a:rPr>
              <a:t>Human herpesvirus type 7 HHV‐7</a:t>
            </a:r>
          </a:p>
          <a:p>
            <a:pPr algn="l"/>
            <a:r>
              <a:rPr lang="en-US" sz="1350" b="1" i="1" dirty="0" err="1">
                <a:solidFill>
                  <a:srgbClr val="FF0000"/>
                </a:solidFill>
                <a:latin typeface="FrutigerLTStd-LightItalic"/>
              </a:rPr>
              <a:t>Gammaherpesvirinae</a:t>
            </a:r>
            <a:r>
              <a:rPr lang="en-US" sz="1350" b="1" i="1" dirty="0">
                <a:solidFill>
                  <a:srgbClr val="FF0000"/>
                </a:solidFill>
                <a:latin typeface="FrutigerLTStd-LightItalic"/>
              </a:rPr>
              <a:t> </a:t>
            </a:r>
            <a:r>
              <a:rPr lang="el-GR" sz="1350" b="1" dirty="0">
                <a:solidFill>
                  <a:srgbClr val="FF0000"/>
                </a:solidFill>
                <a:latin typeface="SymbolStd"/>
              </a:rPr>
              <a:t>γ </a:t>
            </a:r>
            <a:endParaRPr lang="en-US" sz="1350" b="1" dirty="0">
              <a:solidFill>
                <a:srgbClr val="FF0000"/>
              </a:solidFill>
              <a:latin typeface="SymbolStd"/>
            </a:endParaRPr>
          </a:p>
          <a:p>
            <a:pPr algn="l"/>
            <a:r>
              <a:rPr lang="en-US" sz="1350" i="1" dirty="0" err="1">
                <a:latin typeface="FrutigerLTStd-LightItalic"/>
              </a:rPr>
              <a:t>Lymphocryptovirus</a:t>
            </a:r>
            <a:r>
              <a:rPr lang="en-US" sz="1350" i="1" dirty="0">
                <a:latin typeface="FrutigerLTStd-LightItalic"/>
              </a:rPr>
              <a:t> </a:t>
            </a:r>
            <a:r>
              <a:rPr lang="en-US" sz="1350" dirty="0">
                <a:latin typeface="FrutigerLTStd-Light"/>
              </a:rPr>
              <a:t>Epstein–Barr virus EBV</a:t>
            </a:r>
          </a:p>
          <a:p>
            <a:pPr algn="l"/>
            <a:r>
              <a:rPr lang="el-GR" sz="1350" dirty="0">
                <a:latin typeface="SymbolStd"/>
              </a:rPr>
              <a:t>γ </a:t>
            </a:r>
            <a:r>
              <a:rPr lang="en-US" sz="1350" i="1" dirty="0" err="1">
                <a:latin typeface="FrutigerLTStd-LightItalic"/>
              </a:rPr>
              <a:t>Rhadinovirus</a:t>
            </a:r>
            <a:r>
              <a:rPr lang="en-US" sz="1350" i="1" dirty="0">
                <a:latin typeface="FrutigerLTStd-LightItalic"/>
              </a:rPr>
              <a:t> </a:t>
            </a:r>
            <a:r>
              <a:rPr lang="en-US" sz="1350" dirty="0">
                <a:latin typeface="FrutigerLTStd-Light"/>
              </a:rPr>
              <a:t>Human herpesvirus type 8</a:t>
            </a:r>
            <a:endParaRPr lang="en-US" dirty="0"/>
          </a:p>
        </p:txBody>
      </p:sp>
    </p:spTree>
    <p:extLst>
      <p:ext uri="{BB962C8B-B14F-4D97-AF65-F5344CB8AC3E}">
        <p14:creationId xmlns:p14="http://schemas.microsoft.com/office/powerpoint/2010/main" val="256511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D226-6302-4D65-86DA-218F4E0693AE}"/>
              </a:ext>
            </a:extLst>
          </p:cNvPr>
          <p:cNvSpPr>
            <a:spLocks noGrp="1"/>
          </p:cNvSpPr>
          <p:nvPr>
            <p:ph type="title"/>
          </p:nvPr>
        </p:nvSpPr>
        <p:spPr/>
        <p:txBody>
          <a:bodyPr/>
          <a:lstStyle/>
          <a:p>
            <a:r>
              <a:rPr lang="en-US" sz="3300" b="1" dirty="0">
                <a:solidFill>
                  <a:srgbClr val="0080CD"/>
                </a:solidFill>
                <a:latin typeface="FrutigerLTStd-Bold"/>
              </a:rPr>
              <a:t>Herpes simplex virus infections</a:t>
            </a:r>
            <a:endParaRPr lang="en-US" dirty="0"/>
          </a:p>
        </p:txBody>
      </p:sp>
      <p:sp>
        <p:nvSpPr>
          <p:cNvPr id="3" name="Content Placeholder 2">
            <a:extLst>
              <a:ext uri="{FF2B5EF4-FFF2-40B4-BE49-F238E27FC236}">
                <a16:creationId xmlns:a16="http://schemas.microsoft.com/office/drawing/2014/main" id="{1BAC1288-264B-4A3A-97EF-65D4D0BF6010}"/>
              </a:ext>
            </a:extLst>
          </p:cNvPr>
          <p:cNvSpPr>
            <a:spLocks noGrp="1"/>
          </p:cNvSpPr>
          <p:nvPr>
            <p:ph idx="1"/>
          </p:nvPr>
        </p:nvSpPr>
        <p:spPr/>
        <p:txBody>
          <a:bodyPr/>
          <a:lstStyle/>
          <a:p>
            <a:pPr algn="l"/>
            <a:r>
              <a:rPr lang="en-US" sz="1350" dirty="0">
                <a:latin typeface="PalatinoLTStd-Roman"/>
              </a:rPr>
              <a:t>Herpes simplex infections are caused by HSV or human herpesvirus 1 (HHV‐1), and are amongst the commonest infections of humans throughout the world. There are two major antigenic</a:t>
            </a:r>
          </a:p>
          <a:p>
            <a:pPr algn="l"/>
            <a:r>
              <a:rPr lang="en-US" sz="1350" dirty="0">
                <a:latin typeface="PalatinoLTStd-Roman"/>
              </a:rPr>
              <a:t>types:</a:t>
            </a:r>
          </a:p>
          <a:p>
            <a:pPr algn="l"/>
            <a:r>
              <a:rPr lang="en-US" sz="1350" dirty="0">
                <a:latin typeface="PalatinoLTStd-Roman"/>
              </a:rPr>
              <a:t> type 1, which is classically associated with facial infections;</a:t>
            </a:r>
          </a:p>
          <a:p>
            <a:pPr algn="l"/>
            <a:r>
              <a:rPr lang="en-US" sz="1350" dirty="0">
                <a:latin typeface="PalatinoLTStd-Roman"/>
              </a:rPr>
              <a:t>type 2, which is typically genital,</a:t>
            </a:r>
          </a:p>
          <a:p>
            <a:pPr algn="l"/>
            <a:endParaRPr lang="en-US" dirty="0"/>
          </a:p>
        </p:txBody>
      </p:sp>
      <p:sp>
        <p:nvSpPr>
          <p:cNvPr id="4" name="Content Placeholder 2">
            <a:extLst>
              <a:ext uri="{FF2B5EF4-FFF2-40B4-BE49-F238E27FC236}">
                <a16:creationId xmlns:a16="http://schemas.microsoft.com/office/drawing/2014/main" id="{E7D66E40-F0A0-44E2-9D4F-42295A802574}"/>
              </a:ext>
            </a:extLst>
          </p:cNvPr>
          <p:cNvSpPr txBox="1">
            <a:spLocks/>
          </p:cNvSpPr>
          <p:nvPr/>
        </p:nvSpPr>
        <p:spPr>
          <a:xfrm>
            <a:off x="946404" y="4094679"/>
            <a:ext cx="6446520" cy="3263503"/>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1500" b="1">
                <a:solidFill>
                  <a:srgbClr val="FF0000"/>
                </a:solidFill>
                <a:latin typeface="FrutigerLTStd-Black"/>
              </a:rPr>
              <a:t>Primary infection</a:t>
            </a:r>
          </a:p>
          <a:p>
            <a:r>
              <a:rPr lang="en-US" sz="1350">
                <a:latin typeface="PalatinoLTStd-Roman"/>
              </a:rPr>
              <a:t>This occurs in a previously seronegative individual and is often subclinical.</a:t>
            </a:r>
            <a:r>
              <a:rPr lang="en-US" sz="1500">
                <a:latin typeface="FrutigerLTStd-Black"/>
              </a:rPr>
              <a:t> </a:t>
            </a:r>
            <a:r>
              <a:rPr lang="en-US" sz="1500" b="1">
                <a:solidFill>
                  <a:srgbClr val="FF0000"/>
                </a:solidFill>
                <a:latin typeface="FrutigerLTStd-Black"/>
              </a:rPr>
              <a:t>Recurrent infection</a:t>
            </a:r>
          </a:p>
          <a:p>
            <a:r>
              <a:rPr lang="en-US" sz="1350">
                <a:latin typeface="PalatinoLTStd-Roman"/>
              </a:rPr>
              <a:t>After the first infection, whether symptomatic or subclinical, there may be no further clinical manifestations throughout life.</a:t>
            </a:r>
          </a:p>
          <a:p>
            <a:endParaRPr lang="en-US" sz="1350" dirty="0"/>
          </a:p>
        </p:txBody>
      </p:sp>
    </p:spTree>
    <p:extLst>
      <p:ext uri="{BB962C8B-B14F-4D97-AF65-F5344CB8AC3E}">
        <p14:creationId xmlns:p14="http://schemas.microsoft.com/office/powerpoint/2010/main" val="62917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3BD1-0863-4735-A2CB-C364919972D0}"/>
              </a:ext>
            </a:extLst>
          </p:cNvPr>
          <p:cNvSpPr>
            <a:spLocks noGrp="1"/>
          </p:cNvSpPr>
          <p:nvPr>
            <p:ph type="title"/>
          </p:nvPr>
        </p:nvSpPr>
        <p:spPr/>
        <p:txBody>
          <a:bodyPr>
            <a:normAutofit fontScale="90000"/>
          </a:bodyPr>
          <a:lstStyle/>
          <a:p>
            <a:r>
              <a:rPr lang="en-US" b="1" dirty="0">
                <a:solidFill>
                  <a:srgbClr val="FFC000"/>
                </a:solidFill>
                <a:latin typeface="FrutigerLTStd-Black"/>
              </a:rPr>
              <a:t>Primary herpetic gingivostomatitis</a:t>
            </a:r>
            <a:endParaRPr lang="en-US" b="1" dirty="0">
              <a:solidFill>
                <a:srgbClr val="FFC000"/>
              </a:solidFill>
            </a:endParaRPr>
          </a:p>
        </p:txBody>
      </p:sp>
      <p:sp>
        <p:nvSpPr>
          <p:cNvPr id="5" name="Content Placeholder 4">
            <a:extLst>
              <a:ext uri="{FF2B5EF4-FFF2-40B4-BE49-F238E27FC236}">
                <a16:creationId xmlns:a16="http://schemas.microsoft.com/office/drawing/2014/main" id="{01F99F00-02A2-4DDD-9283-0F2352DF33ED}"/>
              </a:ext>
            </a:extLst>
          </p:cNvPr>
          <p:cNvSpPr>
            <a:spLocks noGrp="1"/>
          </p:cNvSpPr>
          <p:nvPr>
            <p:ph idx="1"/>
          </p:nvPr>
        </p:nvSpPr>
        <p:spPr/>
        <p:txBody>
          <a:bodyPr>
            <a:normAutofit/>
          </a:bodyPr>
          <a:lstStyle/>
          <a:p>
            <a:pPr algn="l"/>
            <a:endParaRPr lang="en-US" sz="1350" dirty="0">
              <a:solidFill>
                <a:srgbClr val="000000"/>
              </a:solidFill>
              <a:latin typeface="FrutigerLTStd-Black"/>
            </a:endParaRPr>
          </a:p>
          <a:p>
            <a:pPr algn="l"/>
            <a:r>
              <a:rPr lang="en-US" sz="1350" b="1" dirty="0">
                <a:solidFill>
                  <a:srgbClr val="E60026"/>
                </a:solidFill>
                <a:latin typeface="FrutigerLTStd-Bold"/>
              </a:rPr>
              <a:t>Definition and nomenclature</a:t>
            </a:r>
          </a:p>
          <a:p>
            <a:pPr algn="l"/>
            <a:r>
              <a:rPr lang="en-US" sz="1350" dirty="0">
                <a:solidFill>
                  <a:srgbClr val="000000"/>
                </a:solidFill>
                <a:latin typeface="PalatinoLTStd-Roman"/>
              </a:rPr>
              <a:t>Herpes simplex infection of the mouth and lips.</a:t>
            </a:r>
          </a:p>
          <a:p>
            <a:pPr algn="l"/>
            <a:r>
              <a:rPr lang="en-US" sz="1350" b="1" dirty="0">
                <a:solidFill>
                  <a:srgbClr val="C00000"/>
                </a:solidFill>
                <a:latin typeface="FrutigerLTStd-Black"/>
              </a:rPr>
              <a:t>Synonyms and inclusions</a:t>
            </a:r>
          </a:p>
          <a:p>
            <a:pPr algn="l"/>
            <a:r>
              <a:rPr lang="en-US" sz="1350" dirty="0">
                <a:solidFill>
                  <a:srgbClr val="000000"/>
                </a:solidFill>
                <a:latin typeface="FrutigerLTStd-Light"/>
              </a:rPr>
              <a:t>• Herpes labialis</a:t>
            </a:r>
          </a:p>
          <a:p>
            <a:pPr algn="l"/>
            <a:r>
              <a:rPr lang="en-US" sz="1350" dirty="0">
                <a:solidFill>
                  <a:srgbClr val="000000"/>
                </a:solidFill>
                <a:latin typeface="FrutigerLTStd-Light"/>
              </a:rPr>
              <a:t>• Cold sore</a:t>
            </a:r>
          </a:p>
          <a:p>
            <a:pPr algn="l"/>
            <a:r>
              <a:rPr lang="en-US" sz="1500" b="1" dirty="0">
                <a:solidFill>
                  <a:srgbClr val="E60026"/>
                </a:solidFill>
                <a:latin typeface="FrutigerLTStd-Bold"/>
              </a:rPr>
              <a:t>Epidemiology</a:t>
            </a:r>
          </a:p>
          <a:p>
            <a:pPr algn="l"/>
            <a:r>
              <a:rPr lang="en-US" sz="1500" b="1" dirty="0">
                <a:solidFill>
                  <a:srgbClr val="000000"/>
                </a:solidFill>
                <a:latin typeface="PalatinoLTStd-Bold"/>
              </a:rPr>
              <a:t>Incidence and prevalence</a:t>
            </a:r>
          </a:p>
          <a:p>
            <a:pPr algn="l"/>
            <a:r>
              <a:rPr lang="en-US" sz="1350" dirty="0">
                <a:solidFill>
                  <a:srgbClr val="000000"/>
                </a:solidFill>
                <a:latin typeface="PalatinoLTStd-Roman"/>
              </a:rPr>
              <a:t>In crowded areas of the developing world, over 90% of children have antibody by the age of 5 years,</a:t>
            </a:r>
            <a:endParaRPr lang="en-US" sz="1350" dirty="0">
              <a:solidFill>
                <a:srgbClr val="000000"/>
              </a:solidFill>
              <a:latin typeface="FrutigerLTStd-Light"/>
            </a:endParaRPr>
          </a:p>
          <a:p>
            <a:pPr algn="l"/>
            <a:endParaRPr lang="en-US" dirty="0"/>
          </a:p>
        </p:txBody>
      </p:sp>
    </p:spTree>
    <p:extLst>
      <p:ext uri="{BB962C8B-B14F-4D97-AF65-F5344CB8AC3E}">
        <p14:creationId xmlns:p14="http://schemas.microsoft.com/office/powerpoint/2010/main" val="336938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BDFE-6296-4CEA-8CB9-C7B2D68AA132}"/>
              </a:ext>
            </a:extLst>
          </p:cNvPr>
          <p:cNvSpPr>
            <a:spLocks noGrp="1"/>
          </p:cNvSpPr>
          <p:nvPr>
            <p:ph type="title"/>
          </p:nvPr>
        </p:nvSpPr>
        <p:spPr/>
        <p:txBody>
          <a:bodyPr>
            <a:normAutofit fontScale="90000"/>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F9E7264-4E02-407E-B49E-21D1F34AAD95}"/>
              </a:ext>
            </a:extLst>
          </p:cNvPr>
          <p:cNvSpPr>
            <a:spLocks noGrp="1"/>
          </p:cNvSpPr>
          <p:nvPr>
            <p:ph idx="1"/>
          </p:nvPr>
        </p:nvSpPr>
        <p:spPr/>
        <p:txBody>
          <a:bodyPr>
            <a:normAutofit/>
          </a:bodyPr>
          <a:lstStyle/>
          <a:p>
            <a:pPr algn="l"/>
            <a:r>
              <a:rPr lang="en-US" sz="1350" b="1" dirty="0">
                <a:solidFill>
                  <a:srgbClr val="000000"/>
                </a:solidFill>
                <a:latin typeface="PalatinoLTStd-Bold"/>
              </a:rPr>
              <a:t>Pathology</a:t>
            </a:r>
          </a:p>
          <a:p>
            <a:pPr algn="l"/>
            <a:r>
              <a:rPr lang="en-US" sz="1350" dirty="0">
                <a:solidFill>
                  <a:srgbClr val="000000"/>
                </a:solidFill>
                <a:latin typeface="PalatinoLTStd-Roman"/>
              </a:rPr>
              <a:t>In skin and mucosal lesions, the cytoplasm of the infected epithelial cells becomes </a:t>
            </a:r>
            <a:r>
              <a:rPr lang="en-US" sz="1350" b="1" dirty="0" err="1">
                <a:solidFill>
                  <a:srgbClr val="000000"/>
                </a:solidFill>
                <a:latin typeface="PalatinoLTStd-Roman"/>
              </a:rPr>
              <a:t>oedematous</a:t>
            </a:r>
            <a:r>
              <a:rPr lang="en-US" sz="1350" dirty="0">
                <a:solidFill>
                  <a:srgbClr val="000000"/>
                </a:solidFill>
                <a:latin typeface="PalatinoLTStd-Roman"/>
              </a:rPr>
              <a:t> and the cells swell, producing the                             so‐called ‘</a:t>
            </a:r>
            <a:r>
              <a:rPr lang="en-US" sz="1350" b="1" dirty="0">
                <a:solidFill>
                  <a:srgbClr val="000000"/>
                </a:solidFill>
                <a:latin typeface="PalatinoLTStd-Roman"/>
              </a:rPr>
              <a:t>ballooning degeneration’.</a:t>
            </a:r>
          </a:p>
          <a:p>
            <a:pPr algn="l"/>
            <a:r>
              <a:rPr lang="en-US" sz="1350" dirty="0">
                <a:solidFill>
                  <a:srgbClr val="000000"/>
                </a:solidFill>
                <a:latin typeface="PalatinoLTStd-Roman"/>
              </a:rPr>
              <a:t> Intraepidermal vesicles are formed by the combination of intra‐ and </a:t>
            </a:r>
            <a:r>
              <a:rPr lang="en-US" sz="1350" b="1" dirty="0">
                <a:solidFill>
                  <a:srgbClr val="000000"/>
                </a:solidFill>
                <a:latin typeface="PalatinoLTStd-Roman"/>
              </a:rPr>
              <a:t>intercellular oedema</a:t>
            </a:r>
            <a:r>
              <a:rPr lang="en-US" sz="1350" dirty="0">
                <a:solidFill>
                  <a:srgbClr val="000000"/>
                </a:solidFill>
                <a:latin typeface="PalatinoLTStd-Roman"/>
              </a:rPr>
              <a:t>. </a:t>
            </a:r>
          </a:p>
          <a:p>
            <a:pPr algn="l"/>
            <a:r>
              <a:rPr lang="en-US" sz="1350" dirty="0">
                <a:solidFill>
                  <a:srgbClr val="000000"/>
                </a:solidFill>
                <a:latin typeface="PalatinoLTStd-Roman"/>
              </a:rPr>
              <a:t>The dermis, and later the epidermis, are infiltrated with        </a:t>
            </a:r>
            <a:r>
              <a:rPr lang="en-US" sz="1350" b="1" dirty="0">
                <a:solidFill>
                  <a:srgbClr val="000000"/>
                </a:solidFill>
                <a:latin typeface="PalatinoLTStd-Roman"/>
              </a:rPr>
              <a:t>polymorphonuclear leukocytes. </a:t>
            </a:r>
          </a:p>
          <a:p>
            <a:pPr algn="l"/>
            <a:r>
              <a:rPr lang="en-US" sz="1350" dirty="0">
                <a:solidFill>
                  <a:srgbClr val="000000"/>
                </a:solidFill>
                <a:latin typeface="PalatinoLTStd-Roman"/>
              </a:rPr>
              <a:t>Specific changes occur in the cell nuclei and different stages in the process of the development of the </a:t>
            </a:r>
            <a:r>
              <a:rPr lang="en-US" sz="1350" b="1" dirty="0">
                <a:solidFill>
                  <a:srgbClr val="000000"/>
                </a:solidFill>
                <a:latin typeface="PalatinoLTStd-Roman"/>
              </a:rPr>
              <a:t>intranuclear inclusions</a:t>
            </a:r>
            <a:endParaRPr lang="en-US" b="1" dirty="0"/>
          </a:p>
        </p:txBody>
      </p:sp>
    </p:spTree>
    <p:extLst>
      <p:ext uri="{BB962C8B-B14F-4D97-AF65-F5344CB8AC3E}">
        <p14:creationId xmlns:p14="http://schemas.microsoft.com/office/powerpoint/2010/main" val="2085511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2F1F-2955-4F84-B382-5582657BD391}"/>
              </a:ext>
            </a:extLst>
          </p:cNvPr>
          <p:cNvSpPr>
            <a:spLocks noGrp="1"/>
          </p:cNvSpPr>
          <p:nvPr>
            <p:ph type="title"/>
          </p:nvPr>
        </p:nvSpPr>
        <p:spPr/>
        <p:txBody>
          <a:bodyPr>
            <a:normAutofit fontScale="90000"/>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C6D83884-7710-496E-9535-275B3F1FC860}"/>
              </a:ext>
            </a:extLst>
          </p:cNvPr>
          <p:cNvSpPr>
            <a:spLocks noGrp="1"/>
          </p:cNvSpPr>
          <p:nvPr>
            <p:ph idx="1"/>
          </p:nvPr>
        </p:nvSpPr>
        <p:spPr/>
        <p:txBody>
          <a:bodyPr>
            <a:normAutofit/>
          </a:bodyPr>
          <a:lstStyle/>
          <a:p>
            <a:pPr algn="l"/>
            <a:r>
              <a:rPr lang="en-US" sz="1500" b="1" dirty="0">
                <a:solidFill>
                  <a:srgbClr val="000000"/>
                </a:solidFill>
                <a:latin typeface="PalatinoLTStd-Bold"/>
              </a:rPr>
              <a:t>History</a:t>
            </a:r>
          </a:p>
          <a:p>
            <a:pPr algn="l"/>
            <a:r>
              <a:rPr lang="en-US" sz="1350" dirty="0">
                <a:solidFill>
                  <a:srgbClr val="000000"/>
                </a:solidFill>
                <a:latin typeface="PalatinoLTStd-Roman"/>
              </a:rPr>
              <a:t>The incubation period is approximately 5 days.</a:t>
            </a:r>
          </a:p>
          <a:p>
            <a:pPr algn="l"/>
            <a:r>
              <a:rPr lang="en-US" sz="1500" b="1" dirty="0">
                <a:solidFill>
                  <a:srgbClr val="000000"/>
                </a:solidFill>
                <a:latin typeface="PalatinoLTStd-Bold"/>
              </a:rPr>
              <a:t>Presentation</a:t>
            </a:r>
          </a:p>
          <a:p>
            <a:pPr algn="l"/>
            <a:r>
              <a:rPr lang="en-US" sz="1350" dirty="0">
                <a:solidFill>
                  <a:srgbClr val="000000"/>
                </a:solidFill>
                <a:latin typeface="PalatinoLTStd-Roman"/>
              </a:rPr>
              <a:t>The stomatitis begins with fever, which may be high, malaise, restlessness and excessive dribbling. </a:t>
            </a:r>
          </a:p>
          <a:p>
            <a:pPr algn="l"/>
            <a:r>
              <a:rPr lang="en-US" sz="1350" dirty="0">
                <a:solidFill>
                  <a:srgbClr val="000000"/>
                </a:solidFill>
                <a:latin typeface="PalatinoLTStd-Roman"/>
              </a:rPr>
              <a:t>Drinking and eating are very painful and the breath is foul smelling </a:t>
            </a:r>
            <a:r>
              <a:rPr lang="en-US" sz="1350" dirty="0">
                <a:latin typeface="PalatinoLTStd-Roman"/>
              </a:rPr>
              <a:t>swollen, inflamed and bleed easily.</a:t>
            </a:r>
          </a:p>
          <a:p>
            <a:pPr algn="l"/>
            <a:r>
              <a:rPr lang="en-US" sz="1350" dirty="0">
                <a:latin typeface="PalatinoLTStd-Roman"/>
              </a:rPr>
              <a:t> Vesicles presenting as white plaques are present on the tongue, pharynx, palate and buccal mucous membranes. </a:t>
            </a:r>
          </a:p>
          <a:p>
            <a:pPr algn="l"/>
            <a:r>
              <a:rPr lang="en-US" sz="1350" dirty="0">
                <a:latin typeface="PalatinoLTStd-Roman"/>
              </a:rPr>
              <a:t>The plaques develop into ulcers with a yellowish </a:t>
            </a:r>
            <a:r>
              <a:rPr lang="en-US" sz="1350" dirty="0" err="1">
                <a:latin typeface="PalatinoLTStd-Roman"/>
              </a:rPr>
              <a:t>pseudomembrane</a:t>
            </a:r>
            <a:r>
              <a:rPr lang="en-US" sz="1350" dirty="0">
                <a:latin typeface="PalatinoLTStd-Roman"/>
              </a:rPr>
              <a:t>. The regional lymph nodes are enlarged and tender.</a:t>
            </a:r>
            <a:endParaRPr lang="en-US" dirty="0"/>
          </a:p>
        </p:txBody>
      </p:sp>
      <p:pic>
        <p:nvPicPr>
          <p:cNvPr id="5" name="Picture 4">
            <a:extLst>
              <a:ext uri="{FF2B5EF4-FFF2-40B4-BE49-F238E27FC236}">
                <a16:creationId xmlns:a16="http://schemas.microsoft.com/office/drawing/2014/main" id="{15137C3B-0597-45E9-BB67-5F192D4716BD}"/>
              </a:ext>
            </a:extLst>
          </p:cNvPr>
          <p:cNvPicPr>
            <a:picLocks noChangeAspect="1"/>
          </p:cNvPicPr>
          <p:nvPr/>
        </p:nvPicPr>
        <p:blipFill>
          <a:blip r:embed="rId2"/>
          <a:stretch>
            <a:fillRect/>
          </a:stretch>
        </p:blipFill>
        <p:spPr>
          <a:xfrm>
            <a:off x="4938651" y="857250"/>
            <a:ext cx="3526972" cy="2363561"/>
          </a:xfrm>
          <a:prstGeom prst="rect">
            <a:avLst/>
          </a:prstGeom>
        </p:spPr>
      </p:pic>
    </p:spTree>
    <p:extLst>
      <p:ext uri="{BB962C8B-B14F-4D97-AF65-F5344CB8AC3E}">
        <p14:creationId xmlns:p14="http://schemas.microsoft.com/office/powerpoint/2010/main" val="1312102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D18B-2514-4BF2-AA8F-111C88066609}"/>
              </a:ext>
            </a:extLst>
          </p:cNvPr>
          <p:cNvSpPr>
            <a:spLocks noGrp="1"/>
          </p:cNvSpPr>
          <p:nvPr>
            <p:ph type="title"/>
          </p:nvPr>
        </p:nvSpPr>
        <p:spPr/>
        <p:txBody>
          <a:bodyPr>
            <a:normAutofit fontScale="90000"/>
          </a:bodyPr>
          <a:lstStyle/>
          <a:p>
            <a:r>
              <a:rPr lang="en-US" b="1" dirty="0">
                <a:latin typeface="PalatinoLTStd-Bold"/>
              </a:rPr>
              <a:t>Differential diagnosis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A8E05B3C-8225-4C68-98D1-C01103641ECE}"/>
              </a:ext>
            </a:extLst>
          </p:cNvPr>
          <p:cNvSpPr>
            <a:spLocks noGrp="1"/>
          </p:cNvSpPr>
          <p:nvPr>
            <p:ph idx="1"/>
          </p:nvPr>
        </p:nvSpPr>
        <p:spPr/>
        <p:txBody>
          <a:bodyPr/>
          <a:lstStyle/>
          <a:p>
            <a:pPr algn="l"/>
            <a:r>
              <a:rPr lang="en-US" sz="1350" dirty="0">
                <a:latin typeface="PalatinoLTStd-Roman"/>
              </a:rPr>
              <a:t>Streptococcal</a:t>
            </a:r>
            <a:r>
              <a:rPr lang="en-US" dirty="0">
                <a:latin typeface="PalatinoLTStd-Roman"/>
              </a:rPr>
              <a:t> </a:t>
            </a:r>
            <a:r>
              <a:rPr lang="en-US" sz="1350" dirty="0">
                <a:latin typeface="PalatinoLTStd-Roman"/>
              </a:rPr>
              <a:t>infections</a:t>
            </a:r>
          </a:p>
          <a:p>
            <a:pPr algn="l"/>
            <a:r>
              <a:rPr lang="en-US" sz="1350" dirty="0">
                <a:latin typeface="PalatinoLTStd-Roman"/>
              </a:rPr>
              <a:t>Diphtheria</a:t>
            </a:r>
            <a:endParaRPr lang="en-US" dirty="0">
              <a:latin typeface="PalatinoLTStd-Roman"/>
            </a:endParaRPr>
          </a:p>
          <a:p>
            <a:pPr algn="l"/>
            <a:r>
              <a:rPr lang="en-US" sz="1350" dirty="0">
                <a:latin typeface="PalatinoLTStd-Roman"/>
              </a:rPr>
              <a:t>Candidiasis</a:t>
            </a:r>
          </a:p>
          <a:p>
            <a:pPr algn="l"/>
            <a:r>
              <a:rPr lang="en-US" sz="1350" dirty="0" err="1">
                <a:latin typeface="PalatinoLTStd-Roman"/>
              </a:rPr>
              <a:t>Aphthosis</a:t>
            </a:r>
            <a:endParaRPr lang="en-US" dirty="0">
              <a:latin typeface="PalatinoLTStd-Roman"/>
            </a:endParaRPr>
          </a:p>
          <a:p>
            <a:pPr algn="l"/>
            <a:r>
              <a:rPr lang="en-US" sz="1350" dirty="0">
                <a:latin typeface="PalatinoLTStd-Roman"/>
              </a:rPr>
              <a:t>Coxsackie</a:t>
            </a:r>
            <a:r>
              <a:rPr lang="en-US" dirty="0">
                <a:latin typeface="PalatinoLTStd-Roman"/>
              </a:rPr>
              <a:t>  </a:t>
            </a:r>
            <a:r>
              <a:rPr lang="en-US" sz="1350" dirty="0">
                <a:latin typeface="PalatinoLTStd-Roman"/>
              </a:rPr>
              <a:t>infections including herpangina</a:t>
            </a:r>
          </a:p>
          <a:p>
            <a:pPr algn="l"/>
            <a:r>
              <a:rPr lang="en-US" sz="1350" dirty="0">
                <a:latin typeface="PalatinoLTStd-Roman"/>
              </a:rPr>
              <a:t> </a:t>
            </a:r>
            <a:r>
              <a:rPr lang="en-US" sz="1350" dirty="0" err="1">
                <a:latin typeface="PalatinoLTStd-Roman"/>
              </a:rPr>
              <a:t>Behcet</a:t>
            </a:r>
            <a:r>
              <a:rPr lang="en-US" sz="1350" dirty="0">
                <a:latin typeface="PalatinoLTStd-Roman"/>
              </a:rPr>
              <a:t> syndrome </a:t>
            </a:r>
            <a:endParaRPr lang="en-US" dirty="0">
              <a:latin typeface="PalatinoLTStd-Roman"/>
            </a:endParaRPr>
          </a:p>
          <a:p>
            <a:pPr algn="l"/>
            <a:r>
              <a:rPr lang="en-US" sz="1350" dirty="0">
                <a:latin typeface="PalatinoLTStd-Roman"/>
              </a:rPr>
              <a:t>Stevens–Johnson syndrome.</a:t>
            </a:r>
            <a:endParaRPr lang="en-US" dirty="0"/>
          </a:p>
        </p:txBody>
      </p:sp>
    </p:spTree>
    <p:extLst>
      <p:ext uri="{BB962C8B-B14F-4D97-AF65-F5344CB8AC3E}">
        <p14:creationId xmlns:p14="http://schemas.microsoft.com/office/powerpoint/2010/main" val="1434391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8ECD-C41A-4666-82EB-8B1C0D1F6C88}"/>
              </a:ext>
            </a:extLst>
          </p:cNvPr>
          <p:cNvSpPr>
            <a:spLocks noGrp="1"/>
          </p:cNvSpPr>
          <p:nvPr>
            <p:ph type="title"/>
          </p:nvPr>
        </p:nvSpPr>
        <p:spPr/>
        <p:txBody>
          <a:bodyPr>
            <a:normAutofit fontScale="90000"/>
          </a:bodyPr>
          <a:lstStyle/>
          <a:p>
            <a:r>
              <a:rPr lang="en-US" b="1" dirty="0">
                <a:latin typeface="PalatinoLTStd-Bold"/>
              </a:rPr>
              <a:t>Complications and co‐morbidities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8E2B784A-EFB3-4C72-B629-09D2B58869DD}"/>
              </a:ext>
            </a:extLst>
          </p:cNvPr>
          <p:cNvSpPr>
            <a:spLocks noGrp="1"/>
          </p:cNvSpPr>
          <p:nvPr>
            <p:ph idx="1"/>
          </p:nvPr>
        </p:nvSpPr>
        <p:spPr/>
        <p:txBody>
          <a:bodyPr/>
          <a:lstStyle/>
          <a:p>
            <a:r>
              <a:rPr lang="en-US" sz="1350" dirty="0">
                <a:latin typeface="PalatinoLTStd-Roman"/>
              </a:rPr>
              <a:t>Eczema </a:t>
            </a:r>
            <a:r>
              <a:rPr lang="en-US" dirty="0" err="1">
                <a:latin typeface="PalatinoLTStd-Roman"/>
              </a:rPr>
              <a:t>herpeticum</a:t>
            </a:r>
            <a:endParaRPr lang="en-US" dirty="0">
              <a:latin typeface="PalatinoLTStd-Roman"/>
            </a:endParaRPr>
          </a:p>
          <a:p>
            <a:r>
              <a:rPr lang="en-US" sz="1350" dirty="0">
                <a:latin typeface="PalatinoLTStd-Roman"/>
              </a:rPr>
              <a:t>Pharyngitis </a:t>
            </a:r>
          </a:p>
          <a:p>
            <a:r>
              <a:rPr lang="en-US" sz="1350" dirty="0">
                <a:latin typeface="PalatinoLTStd-Roman"/>
              </a:rPr>
              <a:t>Disseminated or systemic infection</a:t>
            </a:r>
            <a:endParaRPr lang="en-US" dirty="0"/>
          </a:p>
        </p:txBody>
      </p:sp>
    </p:spTree>
    <p:extLst>
      <p:ext uri="{BB962C8B-B14F-4D97-AF65-F5344CB8AC3E}">
        <p14:creationId xmlns:p14="http://schemas.microsoft.com/office/powerpoint/2010/main" val="4021320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EE2F-E78E-4489-B21E-9B3E81803484}"/>
              </a:ext>
            </a:extLst>
          </p:cNvPr>
          <p:cNvSpPr>
            <a:spLocks noGrp="1"/>
          </p:cNvSpPr>
          <p:nvPr>
            <p:ph type="title"/>
          </p:nvPr>
        </p:nvSpPr>
        <p:spPr/>
        <p:txBody>
          <a:bodyPr>
            <a:normAutofit fontScale="90000"/>
          </a:bodyPr>
          <a:lstStyle/>
          <a:p>
            <a:r>
              <a:rPr lang="en-US" b="1" dirty="0">
                <a:solidFill>
                  <a:srgbClr val="E60026"/>
                </a:solidFill>
                <a:latin typeface="FrutigerLTStd-Bold"/>
              </a:rPr>
              <a:t>Investigations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9284DD33-DFB8-4E63-9879-4DD5111346EA}"/>
              </a:ext>
            </a:extLst>
          </p:cNvPr>
          <p:cNvSpPr>
            <a:spLocks noGrp="1"/>
          </p:cNvSpPr>
          <p:nvPr>
            <p:ph idx="1"/>
          </p:nvPr>
        </p:nvSpPr>
        <p:spPr/>
        <p:txBody>
          <a:bodyPr/>
          <a:lstStyle/>
          <a:p>
            <a:pPr algn="l"/>
            <a:r>
              <a:rPr lang="en-US" sz="1350" dirty="0">
                <a:solidFill>
                  <a:srgbClr val="000000"/>
                </a:solidFill>
                <a:latin typeface="PalatinoLTStd-Roman"/>
              </a:rPr>
              <a:t>Diagnosis of infection by culture of the virus from vesicle fluid usually requires only 1–5 days.</a:t>
            </a:r>
          </a:p>
          <a:p>
            <a:pPr algn="l"/>
            <a:r>
              <a:rPr lang="en-US" sz="1350" dirty="0">
                <a:latin typeface="PalatinoLTStd-Roman"/>
              </a:rPr>
              <a:t>viral antigen may be detectable by immunofluorescence in scrapings from lesions.</a:t>
            </a:r>
          </a:p>
          <a:p>
            <a:pPr algn="l"/>
            <a:r>
              <a:rPr lang="en-US" sz="1350" dirty="0">
                <a:latin typeface="PalatinoLTStd-Roman"/>
              </a:rPr>
              <a:t>The detection of HSV DNA in the cerebrospinal fluid by PCR is the diagnostic method of choice.</a:t>
            </a:r>
            <a:endParaRPr lang="en-US" dirty="0"/>
          </a:p>
        </p:txBody>
      </p:sp>
    </p:spTree>
    <p:extLst>
      <p:ext uri="{BB962C8B-B14F-4D97-AF65-F5344CB8AC3E}">
        <p14:creationId xmlns:p14="http://schemas.microsoft.com/office/powerpoint/2010/main" val="3356706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E572-9931-4ACF-923B-D7E90F7EE534}"/>
              </a:ext>
            </a:extLst>
          </p:cNvPr>
          <p:cNvSpPr>
            <a:spLocks noGrp="1"/>
          </p:cNvSpPr>
          <p:nvPr>
            <p:ph type="title"/>
          </p:nvPr>
        </p:nvSpPr>
        <p:spPr/>
        <p:txBody>
          <a:bodyPr/>
          <a:lstStyle/>
          <a:p>
            <a:r>
              <a:rPr lang="en-US" b="1" dirty="0">
                <a:solidFill>
                  <a:srgbClr val="E60026"/>
                </a:solidFill>
                <a:latin typeface="FrutigerLTStd-Bold"/>
              </a:rPr>
              <a:t>Management</a:t>
            </a:r>
            <a:endParaRPr lang="en-US" dirty="0"/>
          </a:p>
        </p:txBody>
      </p:sp>
      <p:sp>
        <p:nvSpPr>
          <p:cNvPr id="3" name="Content Placeholder 2">
            <a:extLst>
              <a:ext uri="{FF2B5EF4-FFF2-40B4-BE49-F238E27FC236}">
                <a16:creationId xmlns:a16="http://schemas.microsoft.com/office/drawing/2014/main" id="{A5ACFA6F-8E98-4A54-B533-D4EF39FEBBE6}"/>
              </a:ext>
            </a:extLst>
          </p:cNvPr>
          <p:cNvSpPr>
            <a:spLocks noGrp="1"/>
          </p:cNvSpPr>
          <p:nvPr>
            <p:ph idx="1"/>
          </p:nvPr>
        </p:nvSpPr>
        <p:spPr/>
        <p:txBody>
          <a:bodyPr>
            <a:normAutofit/>
          </a:bodyPr>
          <a:lstStyle/>
          <a:p>
            <a:pPr algn="l"/>
            <a:r>
              <a:rPr lang="en-US" sz="1350" dirty="0">
                <a:solidFill>
                  <a:srgbClr val="000000"/>
                </a:solidFill>
                <a:latin typeface="PalatinoLTStd-Roman"/>
              </a:rPr>
              <a:t>Mild uncomplicated eruptions of herpes simplex require no treatment.</a:t>
            </a:r>
          </a:p>
          <a:p>
            <a:pPr algn="l"/>
            <a:r>
              <a:rPr lang="en-US" sz="1350" dirty="0" err="1">
                <a:solidFill>
                  <a:srgbClr val="000000"/>
                </a:solidFill>
                <a:latin typeface="PalatinoLTStd-Roman"/>
              </a:rPr>
              <a:t>Anaesthetic</a:t>
            </a:r>
            <a:r>
              <a:rPr lang="en-US" sz="1350" dirty="0">
                <a:solidFill>
                  <a:srgbClr val="000000"/>
                </a:solidFill>
                <a:latin typeface="PalatinoLTStd-Roman"/>
              </a:rPr>
              <a:t> mouthwashes </a:t>
            </a:r>
          </a:p>
          <a:p>
            <a:pPr algn="l"/>
            <a:r>
              <a:rPr lang="en-US" sz="1350" dirty="0">
                <a:solidFill>
                  <a:srgbClr val="000000"/>
                </a:solidFill>
                <a:latin typeface="PalatinoLTStd-Roman"/>
              </a:rPr>
              <a:t>Topical antiseptic</a:t>
            </a:r>
          </a:p>
          <a:p>
            <a:pPr algn="l"/>
            <a:r>
              <a:rPr lang="en-US" sz="1350" dirty="0">
                <a:latin typeface="PalatinoLTStd-Roman"/>
              </a:rPr>
              <a:t>Antiviral therapy</a:t>
            </a:r>
          </a:p>
          <a:p>
            <a:pPr algn="l"/>
            <a:r>
              <a:rPr lang="en-US" sz="1350" b="1" dirty="0">
                <a:latin typeface="PalatinoLTStd-Bold"/>
              </a:rPr>
              <a:t>First line</a:t>
            </a:r>
          </a:p>
          <a:p>
            <a:pPr algn="l"/>
            <a:r>
              <a:rPr lang="en-US" sz="1350" dirty="0">
                <a:latin typeface="PalatinoLTStd-Roman"/>
              </a:rPr>
              <a:t>For less severe infections and when swallowing is not impaired, oral </a:t>
            </a:r>
            <a:r>
              <a:rPr lang="en-US" sz="1350" dirty="0" err="1">
                <a:latin typeface="PalatinoLTStd-Roman"/>
              </a:rPr>
              <a:t>aciclovir</a:t>
            </a:r>
            <a:r>
              <a:rPr lang="en-US" sz="1350" dirty="0">
                <a:latin typeface="PalatinoLTStd-Roman"/>
              </a:rPr>
              <a:t> treatment is adequate. </a:t>
            </a:r>
          </a:p>
          <a:p>
            <a:pPr algn="l"/>
            <a:r>
              <a:rPr lang="en-US" sz="1350" dirty="0">
                <a:latin typeface="PalatinoLTStd-Roman"/>
              </a:rPr>
              <a:t>Oral dose is 200 mg five times daily for 5 or more days, but 800 mg twice daily has been used with success.</a:t>
            </a:r>
          </a:p>
          <a:p>
            <a:pPr algn="l"/>
            <a:r>
              <a:rPr lang="en-US" sz="1350" dirty="0">
                <a:latin typeface="PalatinoLTStd-Roman"/>
              </a:rPr>
              <a:t>Valaciclovir, 1000 mg twice daily for 10 days, is of similar efficacy to acyclovir.</a:t>
            </a:r>
          </a:p>
          <a:p>
            <a:pPr algn="l"/>
            <a:r>
              <a:rPr lang="en-US" sz="1350" b="1" dirty="0">
                <a:latin typeface="PalatinoLTStd-Bold"/>
              </a:rPr>
              <a:t>Second line</a:t>
            </a:r>
          </a:p>
          <a:p>
            <a:pPr algn="l"/>
            <a:r>
              <a:rPr lang="en-US" sz="1350" dirty="0" err="1">
                <a:latin typeface="PalatinoLTStd-Roman"/>
              </a:rPr>
              <a:t>Aciclovir</a:t>
            </a:r>
            <a:r>
              <a:rPr lang="en-US" sz="1350" dirty="0">
                <a:latin typeface="PalatinoLTStd-Roman"/>
              </a:rPr>
              <a:t> systemically</a:t>
            </a:r>
          </a:p>
          <a:p>
            <a:pPr algn="l"/>
            <a:endParaRPr lang="en-US" sz="1350" dirty="0">
              <a:latin typeface="PalatinoLTStd-Roman"/>
            </a:endParaRPr>
          </a:p>
          <a:p>
            <a:pPr algn="l"/>
            <a:endParaRPr lang="en-US" sz="1350" dirty="0">
              <a:latin typeface="PalatinoLTStd-Roman"/>
            </a:endParaRPr>
          </a:p>
          <a:p>
            <a:pPr algn="l"/>
            <a:endParaRPr lang="en-US" dirty="0"/>
          </a:p>
        </p:txBody>
      </p:sp>
    </p:spTree>
    <p:extLst>
      <p:ext uri="{BB962C8B-B14F-4D97-AF65-F5344CB8AC3E}">
        <p14:creationId xmlns:p14="http://schemas.microsoft.com/office/powerpoint/2010/main" val="425542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Poxvirus infections</a:t>
            </a:r>
          </a:p>
        </p:txBody>
      </p:sp>
      <p:sp>
        <p:nvSpPr>
          <p:cNvPr id="3" name="Content Placeholder 2"/>
          <p:cNvSpPr>
            <a:spLocks noGrp="1"/>
          </p:cNvSpPr>
          <p:nvPr>
            <p:ph idx="1"/>
          </p:nvPr>
        </p:nvSpPr>
        <p:spPr/>
        <p:txBody>
          <a:bodyPr>
            <a:normAutofit lnSpcReduction="10000"/>
          </a:bodyPr>
          <a:lstStyle/>
          <a:p>
            <a:pPr marL="114300" indent="0">
              <a:buNone/>
            </a:pPr>
            <a:r>
              <a:rPr lang="en-US" dirty="0"/>
              <a:t> </a:t>
            </a:r>
            <a:r>
              <a:rPr lang="en-US" dirty="0" err="1"/>
              <a:t>Diverese</a:t>
            </a:r>
            <a:r>
              <a:rPr lang="en-US" dirty="0"/>
              <a:t> group of </a:t>
            </a:r>
            <a:r>
              <a:rPr lang="en-US" dirty="0" err="1"/>
              <a:t>epitheliotropic</a:t>
            </a:r>
            <a:r>
              <a:rPr lang="en-US" dirty="0"/>
              <a:t> viruses being only slightly smaller than the smallest bacteria.</a:t>
            </a:r>
          </a:p>
          <a:p>
            <a:r>
              <a:rPr lang="en-US" dirty="0"/>
              <a:t>Just visible by electron microscopy </a:t>
            </a:r>
          </a:p>
          <a:p>
            <a:r>
              <a:rPr lang="en-US" dirty="0"/>
              <a:t>Can infect both humans and other animals</a:t>
            </a:r>
          </a:p>
          <a:p>
            <a:r>
              <a:rPr lang="en-US" dirty="0"/>
              <a:t>Spread is mainly by direct contact inoculation , with droplet spread in some </a:t>
            </a:r>
            <a:r>
              <a:rPr lang="en-US" dirty="0" err="1"/>
              <a:t>e.g</a:t>
            </a:r>
            <a:r>
              <a:rPr lang="en-US" dirty="0"/>
              <a:t> </a:t>
            </a:r>
            <a:r>
              <a:rPr lang="en-US" dirty="0" err="1"/>
              <a:t>variola</a:t>
            </a:r>
            <a:r>
              <a:rPr lang="en-US" dirty="0"/>
              <a:t> which produce respiratory tract lesions.</a:t>
            </a:r>
          </a:p>
          <a:p>
            <a:r>
              <a:rPr lang="en-US" dirty="0"/>
              <a:t>Skin lesions are </a:t>
            </a:r>
            <a:r>
              <a:rPr lang="en-US" dirty="0" err="1"/>
              <a:t>inflammed</a:t>
            </a:r>
            <a:r>
              <a:rPr lang="en-US" dirty="0"/>
              <a:t> vesicles or pustules in </a:t>
            </a:r>
            <a:r>
              <a:rPr lang="en-US" dirty="0" err="1"/>
              <a:t>ortho</a:t>
            </a:r>
            <a:r>
              <a:rPr lang="en-US" dirty="0"/>
              <a:t> and </a:t>
            </a:r>
            <a:r>
              <a:rPr lang="en-US" dirty="0" err="1"/>
              <a:t>parapoxviruses</a:t>
            </a:r>
            <a:r>
              <a:rPr lang="en-US" dirty="0"/>
              <a:t> </a:t>
            </a:r>
          </a:p>
          <a:p>
            <a:r>
              <a:rPr lang="en-US" dirty="0" err="1"/>
              <a:t>Yatapox</a:t>
            </a:r>
            <a:r>
              <a:rPr lang="en-US" dirty="0"/>
              <a:t> and </a:t>
            </a:r>
            <a:r>
              <a:rPr lang="en-US" dirty="0" err="1"/>
              <a:t>molluscipox</a:t>
            </a:r>
            <a:r>
              <a:rPr lang="en-US" dirty="0"/>
              <a:t> produce small epidermal tumors.</a:t>
            </a:r>
          </a:p>
        </p:txBody>
      </p:sp>
    </p:spTree>
    <p:extLst>
      <p:ext uri="{BB962C8B-B14F-4D97-AF65-F5344CB8AC3E}">
        <p14:creationId xmlns:p14="http://schemas.microsoft.com/office/powerpoint/2010/main" val="1548989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4B3B-D28A-4647-B038-727392990B1A}"/>
              </a:ext>
            </a:extLst>
          </p:cNvPr>
          <p:cNvSpPr>
            <a:spLocks noGrp="1"/>
          </p:cNvSpPr>
          <p:nvPr>
            <p:ph type="title"/>
          </p:nvPr>
        </p:nvSpPr>
        <p:spPr>
          <a:xfrm>
            <a:off x="683568" y="655954"/>
            <a:ext cx="7269480" cy="994172"/>
          </a:xfrm>
        </p:spPr>
        <p:txBody>
          <a:bodyPr>
            <a:normAutofit fontScale="90000"/>
          </a:bodyPr>
          <a:lstStyle/>
          <a:p>
            <a:r>
              <a:rPr lang="en-US" b="1" dirty="0">
                <a:solidFill>
                  <a:srgbClr val="C00000"/>
                </a:solidFill>
                <a:latin typeface="FrutigerLTStd-Black"/>
              </a:rPr>
              <a:t>Recurrent </a:t>
            </a:r>
            <a:r>
              <a:rPr lang="en-US" b="1" dirty="0" err="1">
                <a:solidFill>
                  <a:srgbClr val="C00000"/>
                </a:solidFill>
                <a:latin typeface="FrutigerLTStd-Black"/>
              </a:rPr>
              <a:t>oro</a:t>
            </a:r>
            <a:r>
              <a:rPr lang="en-US" b="1" dirty="0">
                <a:solidFill>
                  <a:srgbClr val="C00000"/>
                </a:solidFill>
                <a:latin typeface="FrutigerLTStd-Black"/>
              </a:rPr>
              <a:t>‐facial and cutaneous</a:t>
            </a:r>
            <a:br>
              <a:rPr lang="en-US" b="1" dirty="0">
                <a:solidFill>
                  <a:srgbClr val="C00000"/>
                </a:solidFill>
                <a:latin typeface="FrutigerLTStd-Black"/>
              </a:rPr>
            </a:br>
            <a:r>
              <a:rPr lang="en-US" b="1" dirty="0">
                <a:solidFill>
                  <a:srgbClr val="C00000"/>
                </a:solidFill>
                <a:latin typeface="FrutigerLTStd-Black"/>
              </a:rPr>
              <a:t>herpes</a:t>
            </a:r>
            <a:br>
              <a:rPr lang="en-US" b="1" dirty="0">
                <a:solidFill>
                  <a:srgbClr val="C00000"/>
                </a:solidFill>
                <a:latin typeface="FrutigerLTStd-Black"/>
              </a:rPr>
            </a:br>
            <a:endParaRPr lang="en-US" b="1" dirty="0">
              <a:solidFill>
                <a:srgbClr val="C00000"/>
              </a:solidFill>
            </a:endParaRPr>
          </a:p>
        </p:txBody>
      </p:sp>
      <p:sp>
        <p:nvSpPr>
          <p:cNvPr id="3" name="Content Placeholder 2">
            <a:extLst>
              <a:ext uri="{FF2B5EF4-FFF2-40B4-BE49-F238E27FC236}">
                <a16:creationId xmlns:a16="http://schemas.microsoft.com/office/drawing/2014/main" id="{9A97EB32-BE82-4C80-B392-295299E01CC5}"/>
              </a:ext>
            </a:extLst>
          </p:cNvPr>
          <p:cNvSpPr>
            <a:spLocks noGrp="1"/>
          </p:cNvSpPr>
          <p:nvPr>
            <p:ph idx="1"/>
          </p:nvPr>
        </p:nvSpPr>
        <p:spPr>
          <a:xfrm>
            <a:off x="11460" y="2705654"/>
            <a:ext cx="6446520" cy="3263503"/>
          </a:xfrm>
        </p:spPr>
        <p:txBody>
          <a:bodyPr>
            <a:normAutofit/>
          </a:bodyPr>
          <a:lstStyle/>
          <a:p>
            <a:pPr algn="l"/>
            <a:r>
              <a:rPr lang="en-US" sz="1500" b="1" dirty="0">
                <a:solidFill>
                  <a:srgbClr val="E60026"/>
                </a:solidFill>
                <a:latin typeface="FrutigerLTStd-Bold"/>
              </a:rPr>
              <a:t>Introduction and general description</a:t>
            </a:r>
          </a:p>
          <a:p>
            <a:pPr algn="l"/>
            <a:r>
              <a:rPr lang="en-US" sz="1350" dirty="0">
                <a:solidFill>
                  <a:srgbClr val="000000"/>
                </a:solidFill>
                <a:latin typeface="PalatinoLTStd-Roman"/>
              </a:rPr>
              <a:t>Reactivation of the latent virus can cause asymptomatic </a:t>
            </a:r>
          </a:p>
          <a:p>
            <a:pPr marL="0" indent="0">
              <a:buNone/>
            </a:pPr>
            <a:r>
              <a:rPr lang="en-US" sz="1350" dirty="0">
                <a:solidFill>
                  <a:srgbClr val="000000"/>
                </a:solidFill>
                <a:latin typeface="PalatinoLTStd-Roman"/>
              </a:rPr>
              <a:t>shedding or clinically evident recurrent disease.</a:t>
            </a:r>
            <a:r>
              <a:rPr lang="en-US" sz="1500" b="1" dirty="0">
                <a:solidFill>
                  <a:srgbClr val="E60026"/>
                </a:solidFill>
                <a:latin typeface="FrutigerLTStd-Bold"/>
              </a:rPr>
              <a:t> </a:t>
            </a:r>
          </a:p>
          <a:p>
            <a:pPr algn="l"/>
            <a:r>
              <a:rPr lang="en-US" sz="1500" b="1" dirty="0">
                <a:solidFill>
                  <a:srgbClr val="E60026"/>
                </a:solidFill>
                <a:latin typeface="FrutigerLTStd-Bold"/>
              </a:rPr>
              <a:t>Clinical features</a:t>
            </a:r>
          </a:p>
          <a:p>
            <a:pPr algn="l"/>
            <a:r>
              <a:rPr lang="en-US" sz="1500" b="1" dirty="0">
                <a:solidFill>
                  <a:srgbClr val="000000"/>
                </a:solidFill>
                <a:latin typeface="PalatinoLTStd-Bold"/>
              </a:rPr>
              <a:t>Presentation</a:t>
            </a:r>
          </a:p>
          <a:p>
            <a:pPr algn="l"/>
            <a:r>
              <a:rPr lang="en-US" sz="1350" dirty="0">
                <a:solidFill>
                  <a:srgbClr val="000000"/>
                </a:solidFill>
                <a:latin typeface="PalatinoLTStd-Roman"/>
              </a:rPr>
              <a:t>Itching or burning precedes by an hour or two the development of small closely grouped vesicles on an inflamed base. </a:t>
            </a:r>
          </a:p>
          <a:p>
            <a:pPr algn="l"/>
            <a:r>
              <a:rPr lang="en-US" sz="1350" dirty="0">
                <a:solidFill>
                  <a:srgbClr val="000000"/>
                </a:solidFill>
                <a:latin typeface="PalatinoLTStd-Roman"/>
              </a:rPr>
              <a:t>The </a:t>
            </a:r>
            <a:r>
              <a:rPr lang="en-US" sz="1350" dirty="0" err="1">
                <a:solidFill>
                  <a:srgbClr val="000000"/>
                </a:solidFill>
                <a:latin typeface="PalatinoLTStd-Roman"/>
              </a:rPr>
              <a:t>eruption</a:t>
            </a:r>
            <a:r>
              <a:rPr lang="en-US" sz="1350" dirty="0" err="1">
                <a:latin typeface="PalatinoLTStd-Roman"/>
              </a:rPr>
              <a:t>may</a:t>
            </a:r>
            <a:r>
              <a:rPr lang="en-US" sz="1350" dirty="0">
                <a:latin typeface="PalatinoLTStd-Roman"/>
              </a:rPr>
              <a:t> be painful just at the onset or pain may last for a few days.</a:t>
            </a:r>
          </a:p>
          <a:p>
            <a:pPr algn="l"/>
            <a:r>
              <a:rPr lang="en-US" sz="1350" dirty="0" err="1">
                <a:latin typeface="PalatinoLTStd-Roman"/>
              </a:rPr>
              <a:t>Theyoccur</a:t>
            </a:r>
            <a:r>
              <a:rPr lang="en-US" sz="1350" dirty="0">
                <a:latin typeface="PalatinoLTStd-Roman"/>
              </a:rPr>
              <a:t> most frequently on the face, particularly around the mouth but can be situated anywhere on the body.</a:t>
            </a:r>
          </a:p>
          <a:p>
            <a:pPr algn="l"/>
            <a:r>
              <a:rPr lang="en-US" sz="1350" dirty="0">
                <a:latin typeface="PalatinoLTStd-Roman"/>
              </a:rPr>
              <a:t>In such cases, there may be considerable deep pain and regional lymphadenopathy.</a:t>
            </a:r>
            <a:endParaRPr lang="en-US" sz="1350" dirty="0">
              <a:solidFill>
                <a:srgbClr val="000000"/>
              </a:solidFill>
              <a:latin typeface="PalatinoLTStd-Roman"/>
            </a:endParaRPr>
          </a:p>
          <a:p>
            <a:pPr algn="l"/>
            <a:endParaRPr lang="en-US" dirty="0"/>
          </a:p>
        </p:txBody>
      </p:sp>
      <p:pic>
        <p:nvPicPr>
          <p:cNvPr id="5" name="Picture 4">
            <a:extLst>
              <a:ext uri="{FF2B5EF4-FFF2-40B4-BE49-F238E27FC236}">
                <a16:creationId xmlns:a16="http://schemas.microsoft.com/office/drawing/2014/main" id="{BBBBE2AC-A2AC-47AC-A0AD-4F7938BA4B93}"/>
              </a:ext>
            </a:extLst>
          </p:cNvPr>
          <p:cNvPicPr>
            <a:picLocks noChangeAspect="1"/>
          </p:cNvPicPr>
          <p:nvPr/>
        </p:nvPicPr>
        <p:blipFill>
          <a:blip r:embed="rId2"/>
          <a:stretch>
            <a:fillRect/>
          </a:stretch>
        </p:blipFill>
        <p:spPr>
          <a:xfrm>
            <a:off x="5541323" y="1588769"/>
            <a:ext cx="2903148" cy="1945512"/>
          </a:xfrm>
          <a:prstGeom prst="rect">
            <a:avLst/>
          </a:prstGeom>
        </p:spPr>
      </p:pic>
    </p:spTree>
    <p:extLst>
      <p:ext uri="{BB962C8B-B14F-4D97-AF65-F5344CB8AC3E}">
        <p14:creationId xmlns:p14="http://schemas.microsoft.com/office/powerpoint/2010/main" val="3247338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3537-941A-4898-8A0F-FDCB16A7A4DA}"/>
              </a:ext>
            </a:extLst>
          </p:cNvPr>
          <p:cNvSpPr>
            <a:spLocks noGrp="1"/>
          </p:cNvSpPr>
          <p:nvPr>
            <p:ph type="title"/>
          </p:nvPr>
        </p:nvSpPr>
        <p:spPr/>
        <p:txBody>
          <a:bodyPr>
            <a:normAutofit fontScale="90000"/>
          </a:bodyPr>
          <a:lstStyle/>
          <a:p>
            <a:r>
              <a:rPr lang="en-US" sz="3300" b="1" dirty="0">
                <a:latin typeface="PalatinoLTStd-Bold"/>
              </a:rPr>
              <a:t>Complications and co‐morbidities</a:t>
            </a:r>
            <a:endParaRPr lang="en-US" dirty="0"/>
          </a:p>
        </p:txBody>
      </p:sp>
      <p:sp>
        <p:nvSpPr>
          <p:cNvPr id="3" name="Content Placeholder 2">
            <a:extLst>
              <a:ext uri="{FF2B5EF4-FFF2-40B4-BE49-F238E27FC236}">
                <a16:creationId xmlns:a16="http://schemas.microsoft.com/office/drawing/2014/main" id="{2BBFA362-817E-4C09-9D6F-FB013C5FFF5E}"/>
              </a:ext>
            </a:extLst>
          </p:cNvPr>
          <p:cNvSpPr>
            <a:spLocks noGrp="1"/>
          </p:cNvSpPr>
          <p:nvPr>
            <p:ph idx="1"/>
          </p:nvPr>
        </p:nvSpPr>
        <p:spPr/>
        <p:txBody>
          <a:bodyPr/>
          <a:lstStyle/>
          <a:p>
            <a:pPr algn="l"/>
            <a:r>
              <a:rPr lang="en-US" sz="1350" dirty="0">
                <a:latin typeface="PalatinoLTStd-Roman"/>
              </a:rPr>
              <a:t>Temperature disturbance, tiredness and general malaise</a:t>
            </a:r>
          </a:p>
          <a:p>
            <a:pPr algn="l"/>
            <a:r>
              <a:rPr lang="en-US" sz="1350" dirty="0">
                <a:latin typeface="PalatinoLTStd-Roman"/>
              </a:rPr>
              <a:t>Eczema </a:t>
            </a:r>
            <a:r>
              <a:rPr lang="en-US" sz="1350" dirty="0" err="1">
                <a:latin typeface="PalatinoLTStd-Roman"/>
              </a:rPr>
              <a:t>herpeticum</a:t>
            </a:r>
            <a:endParaRPr lang="en-US" dirty="0">
              <a:latin typeface="PalatinoLTStd-Roman"/>
            </a:endParaRPr>
          </a:p>
          <a:p>
            <a:pPr algn="l"/>
            <a:r>
              <a:rPr lang="en-US" sz="1350" dirty="0">
                <a:latin typeface="PalatinoLTStd-Roman"/>
              </a:rPr>
              <a:t>Keratoconjunctivitis,</a:t>
            </a:r>
          </a:p>
          <a:p>
            <a:pPr algn="l"/>
            <a:r>
              <a:rPr lang="en-US" sz="1350" dirty="0">
                <a:latin typeface="PalatinoLTStd-Roman"/>
              </a:rPr>
              <a:t>Dendritic ulcers</a:t>
            </a:r>
          </a:p>
          <a:p>
            <a:pPr algn="l"/>
            <a:r>
              <a:rPr lang="en-US" sz="1350" dirty="0">
                <a:latin typeface="PalatinoLTStd-Roman"/>
              </a:rPr>
              <a:t>Disciform or hypopyon keratitis and iridocyclitis</a:t>
            </a:r>
          </a:p>
          <a:p>
            <a:pPr algn="l"/>
            <a:r>
              <a:rPr lang="en-US" sz="1350" b="1" i="1" dirty="0">
                <a:latin typeface="PalatinoLTStd-BoldItalic"/>
              </a:rPr>
              <a:t>Erythema multiforme (herpes‐associated erythema multiforme)</a:t>
            </a:r>
          </a:p>
          <a:p>
            <a:pPr algn="l"/>
            <a:r>
              <a:rPr lang="en-US" sz="1350" b="1" i="1" dirty="0">
                <a:latin typeface="PalatinoLTStd-BoldItalic"/>
              </a:rPr>
              <a:t> Bell palsy</a:t>
            </a:r>
          </a:p>
          <a:p>
            <a:pPr algn="l"/>
            <a:endParaRPr lang="en-US" sz="1350" dirty="0">
              <a:latin typeface="PalatinoLTStd-Roman"/>
            </a:endParaRPr>
          </a:p>
          <a:p>
            <a:pPr algn="l"/>
            <a:endParaRPr lang="en-US" sz="1350" dirty="0">
              <a:latin typeface="PalatinoLTStd-Roman"/>
            </a:endParaRPr>
          </a:p>
          <a:p>
            <a:pPr algn="l"/>
            <a:endParaRPr lang="en-US" sz="1350" dirty="0">
              <a:latin typeface="PalatinoLTStd-Roman"/>
            </a:endParaRPr>
          </a:p>
          <a:p>
            <a:pPr algn="l"/>
            <a:endParaRPr lang="en-US" dirty="0"/>
          </a:p>
        </p:txBody>
      </p:sp>
    </p:spTree>
    <p:extLst>
      <p:ext uri="{BB962C8B-B14F-4D97-AF65-F5344CB8AC3E}">
        <p14:creationId xmlns:p14="http://schemas.microsoft.com/office/powerpoint/2010/main" val="3803201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0B5C-8AD7-4ADC-88A8-FEEC0251EED8}"/>
              </a:ext>
            </a:extLst>
          </p:cNvPr>
          <p:cNvSpPr>
            <a:spLocks noGrp="1"/>
          </p:cNvSpPr>
          <p:nvPr>
            <p:ph type="title"/>
          </p:nvPr>
        </p:nvSpPr>
        <p:spPr/>
        <p:txBody>
          <a:bodyPr/>
          <a:lstStyle/>
          <a:p>
            <a:r>
              <a:rPr lang="en-US" dirty="0">
                <a:solidFill>
                  <a:srgbClr val="5A00FF"/>
                </a:solidFill>
                <a:latin typeface="FrutigerLTStd-Black"/>
              </a:rPr>
              <a:t>Treatment ladder</a:t>
            </a:r>
            <a:endParaRPr lang="en-US" dirty="0"/>
          </a:p>
        </p:txBody>
      </p:sp>
      <p:sp>
        <p:nvSpPr>
          <p:cNvPr id="3" name="Content Placeholder 2">
            <a:extLst>
              <a:ext uri="{FF2B5EF4-FFF2-40B4-BE49-F238E27FC236}">
                <a16:creationId xmlns:a16="http://schemas.microsoft.com/office/drawing/2014/main" id="{5FB40988-4BC3-4EBE-B86D-B8267D4EF68E}"/>
              </a:ext>
            </a:extLst>
          </p:cNvPr>
          <p:cNvSpPr>
            <a:spLocks noGrp="1"/>
          </p:cNvSpPr>
          <p:nvPr>
            <p:ph idx="1"/>
          </p:nvPr>
        </p:nvSpPr>
        <p:spPr/>
        <p:txBody>
          <a:bodyPr numCol="3">
            <a:normAutofit/>
          </a:bodyPr>
          <a:lstStyle/>
          <a:p>
            <a:r>
              <a:rPr lang="en-US" sz="1500" b="1" dirty="0">
                <a:solidFill>
                  <a:srgbClr val="5A00FF"/>
                </a:solidFill>
                <a:latin typeface="FrutigerLTStd-Bold"/>
              </a:rPr>
              <a:t>First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topical</a:t>
            </a:r>
          </a:p>
          <a:p>
            <a:pPr algn="l"/>
            <a:r>
              <a:rPr lang="en-US" sz="1350" dirty="0">
                <a:solidFill>
                  <a:srgbClr val="000000"/>
                </a:solidFill>
                <a:latin typeface="PalatinoLTStd-Roman"/>
              </a:rPr>
              <a:t>• Hydrocolloid dressing</a:t>
            </a:r>
          </a:p>
          <a:p>
            <a:pPr algn="l"/>
            <a:r>
              <a:rPr lang="en-US" sz="1350" dirty="0">
                <a:solidFill>
                  <a:srgbClr val="000000"/>
                </a:solidFill>
                <a:latin typeface="PalatinoLTStd-Roman"/>
              </a:rPr>
              <a:t>• Penciclovir, topical</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oral</a:t>
            </a:r>
          </a:p>
          <a:p>
            <a:pPr algn="l"/>
            <a:endParaRPr lang="en-US" sz="1350" dirty="0">
              <a:solidFill>
                <a:srgbClr val="000000"/>
              </a:solidFill>
              <a:latin typeface="PalatinoLTStd-Roman"/>
            </a:endParaRPr>
          </a:p>
          <a:p>
            <a:pPr algn="l"/>
            <a:endParaRPr lang="en-US" dirty="0">
              <a:solidFill>
                <a:srgbClr val="000000"/>
              </a:solidFill>
              <a:latin typeface="PalatinoLTStd-Roman"/>
            </a:endParaRPr>
          </a:p>
          <a:p>
            <a:pPr algn="l"/>
            <a:endParaRPr lang="en-US" sz="1350" dirty="0">
              <a:solidFill>
                <a:srgbClr val="000000"/>
              </a:solidFill>
              <a:latin typeface="PalatinoLTStd-Roman"/>
            </a:endParaRPr>
          </a:p>
          <a:p>
            <a:pPr marL="0" indent="0">
              <a:buNone/>
            </a:pPr>
            <a:endParaRPr lang="en-US" sz="1350" dirty="0">
              <a:solidFill>
                <a:srgbClr val="000000"/>
              </a:solidFill>
              <a:latin typeface="PalatinoLTStd-Roman"/>
            </a:endParaRPr>
          </a:p>
          <a:p>
            <a:pPr algn="l"/>
            <a:r>
              <a:rPr lang="en-US" sz="1500" b="1" dirty="0">
                <a:solidFill>
                  <a:srgbClr val="5A00FF"/>
                </a:solidFill>
                <a:latin typeface="FrutigerLTStd-Bold"/>
              </a:rPr>
              <a:t>Second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long-term, prophylactic</a:t>
            </a:r>
          </a:p>
          <a:p>
            <a:pPr algn="l"/>
            <a:endParaRPr lang="en-US" dirty="0">
              <a:solidFill>
                <a:srgbClr val="000000"/>
              </a:solidFill>
              <a:latin typeface="PalatinoLTStd-Roman"/>
            </a:endParaRPr>
          </a:p>
          <a:p>
            <a:pPr algn="l"/>
            <a:endParaRPr lang="en-US" sz="1350" dirty="0">
              <a:solidFill>
                <a:srgbClr val="000000"/>
              </a:solidFill>
              <a:latin typeface="PalatinoLTStd-Roman"/>
            </a:endParaRPr>
          </a:p>
          <a:p>
            <a:pPr algn="l"/>
            <a:endParaRPr lang="en-US" dirty="0">
              <a:solidFill>
                <a:srgbClr val="000000"/>
              </a:solidFill>
              <a:latin typeface="PalatinoLTStd-Roman"/>
            </a:endParaRPr>
          </a:p>
          <a:p>
            <a:pPr algn="l"/>
            <a:endParaRPr lang="en-US" sz="1350" dirty="0">
              <a:solidFill>
                <a:srgbClr val="000000"/>
              </a:solidFill>
              <a:latin typeface="PalatinoLTStd-Roman"/>
            </a:endParaRPr>
          </a:p>
          <a:p>
            <a:pPr algn="l"/>
            <a:endParaRPr lang="en-US" dirty="0">
              <a:solidFill>
                <a:srgbClr val="000000"/>
              </a:solidFill>
              <a:latin typeface="PalatinoLTStd-Roman"/>
            </a:endParaRPr>
          </a:p>
          <a:p>
            <a:pPr marL="0" indent="0">
              <a:buNone/>
            </a:pPr>
            <a:endParaRPr lang="en-US" sz="1350" dirty="0">
              <a:solidFill>
                <a:srgbClr val="000000"/>
              </a:solidFill>
              <a:latin typeface="PalatinoLTStd-Roman"/>
            </a:endParaRPr>
          </a:p>
          <a:p>
            <a:pPr algn="l"/>
            <a:r>
              <a:rPr lang="en-US" sz="1500" b="1" dirty="0">
                <a:solidFill>
                  <a:srgbClr val="5A00FF"/>
                </a:solidFill>
                <a:latin typeface="FrutigerLTStd-Bold"/>
              </a:rPr>
              <a:t>Third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iv</a:t>
            </a:r>
          </a:p>
          <a:p>
            <a:pPr algn="l"/>
            <a:r>
              <a:rPr lang="en-US" sz="1350" dirty="0">
                <a:solidFill>
                  <a:srgbClr val="000000"/>
                </a:solidFill>
                <a:latin typeface="PalatinoLTStd-Roman"/>
              </a:rPr>
              <a:t>• Penciclovir</a:t>
            </a:r>
          </a:p>
          <a:p>
            <a:pPr algn="l"/>
            <a:r>
              <a:rPr lang="en-US" sz="1350" dirty="0">
                <a:solidFill>
                  <a:srgbClr val="000000"/>
                </a:solidFill>
                <a:latin typeface="PalatinoLTStd-Roman"/>
              </a:rPr>
              <a:t>• Phosphonoformate (</a:t>
            </a:r>
            <a:r>
              <a:rPr lang="en-US" sz="1350" dirty="0" err="1">
                <a:solidFill>
                  <a:srgbClr val="000000"/>
                </a:solidFill>
                <a:latin typeface="PalatinoLTStd-Roman"/>
              </a:rPr>
              <a:t>foscarnet</a:t>
            </a:r>
            <a:r>
              <a:rPr lang="en-US" sz="1350" dirty="0">
                <a:solidFill>
                  <a:srgbClr val="000000"/>
                </a:solidFill>
                <a:latin typeface="PalatinoLTStd-Roman"/>
              </a:rPr>
              <a:t>)</a:t>
            </a:r>
          </a:p>
          <a:p>
            <a:pPr algn="l"/>
            <a:r>
              <a:rPr lang="en-US" sz="1350" dirty="0">
                <a:solidFill>
                  <a:srgbClr val="000000"/>
                </a:solidFill>
                <a:latin typeface="PalatinoLTStd-Roman"/>
              </a:rPr>
              <a:t>• Cidofovir, iv</a:t>
            </a:r>
          </a:p>
          <a:p>
            <a:pPr algn="l"/>
            <a:r>
              <a:rPr lang="en-US" sz="1350" dirty="0">
                <a:solidFill>
                  <a:srgbClr val="000000"/>
                </a:solidFill>
                <a:latin typeface="PalatinoLTStd-Roman"/>
              </a:rPr>
              <a:t>• Imiquimod, topical</a:t>
            </a:r>
            <a:endParaRPr lang="en-US" dirty="0"/>
          </a:p>
        </p:txBody>
      </p:sp>
    </p:spTree>
    <p:extLst>
      <p:ext uri="{BB962C8B-B14F-4D97-AF65-F5344CB8AC3E}">
        <p14:creationId xmlns:p14="http://schemas.microsoft.com/office/powerpoint/2010/main" val="2311174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FE43-51E5-4950-995C-F43EC2280013}"/>
              </a:ext>
            </a:extLst>
          </p:cNvPr>
          <p:cNvSpPr>
            <a:spLocks noGrp="1"/>
          </p:cNvSpPr>
          <p:nvPr>
            <p:ph type="title"/>
          </p:nvPr>
        </p:nvSpPr>
        <p:spPr/>
        <p:txBody>
          <a:bodyPr/>
          <a:lstStyle/>
          <a:p>
            <a:r>
              <a:rPr lang="en-US" dirty="0"/>
              <a:t>Primary herpes </a:t>
            </a:r>
            <a:r>
              <a:rPr lang="en-US" dirty="0" err="1"/>
              <a:t>genitalis</a:t>
            </a:r>
            <a:endParaRPr lang="en-US" dirty="0"/>
          </a:p>
        </p:txBody>
      </p:sp>
      <p:sp>
        <p:nvSpPr>
          <p:cNvPr id="3" name="Content Placeholder 2">
            <a:extLst>
              <a:ext uri="{FF2B5EF4-FFF2-40B4-BE49-F238E27FC236}">
                <a16:creationId xmlns:a16="http://schemas.microsoft.com/office/drawing/2014/main" id="{8E1FDDA0-E9B3-402F-ABAD-1AC331853594}"/>
              </a:ext>
            </a:extLst>
          </p:cNvPr>
          <p:cNvSpPr>
            <a:spLocks noGrp="1"/>
          </p:cNvSpPr>
          <p:nvPr>
            <p:ph idx="1"/>
          </p:nvPr>
        </p:nvSpPr>
        <p:spPr/>
        <p:txBody>
          <a:bodyPr/>
          <a:lstStyle/>
          <a:p>
            <a:pPr algn="l"/>
            <a:r>
              <a:rPr lang="en-US" sz="1500" b="1" dirty="0">
                <a:solidFill>
                  <a:srgbClr val="E60026"/>
                </a:solidFill>
                <a:latin typeface="FrutigerLTStd-Bold"/>
              </a:rPr>
              <a:t>Definition</a:t>
            </a:r>
          </a:p>
          <a:p>
            <a:pPr algn="l"/>
            <a:r>
              <a:rPr lang="en-US" sz="1350" dirty="0">
                <a:solidFill>
                  <a:srgbClr val="000000"/>
                </a:solidFill>
                <a:latin typeface="PalatinoLTStd-Roman"/>
              </a:rPr>
              <a:t>Infection of the genital skin or mucosa with herpes simplex virus.</a:t>
            </a:r>
          </a:p>
          <a:p>
            <a:pPr algn="l"/>
            <a:r>
              <a:rPr lang="en-US" sz="1500" b="1" dirty="0">
                <a:solidFill>
                  <a:srgbClr val="E60026"/>
                </a:solidFill>
                <a:latin typeface="FrutigerLTStd-Bold"/>
              </a:rPr>
              <a:t>Introduction and general description</a:t>
            </a:r>
          </a:p>
          <a:p>
            <a:pPr algn="l"/>
            <a:r>
              <a:rPr lang="en-US" sz="1350" dirty="0">
                <a:solidFill>
                  <a:srgbClr val="000000"/>
                </a:solidFill>
                <a:latin typeface="PalatinoLTStd-Roman"/>
              </a:rPr>
              <a:t>Primary HSV‐2 infection is more commonly symptomatic than primary HSV‐1 infection.</a:t>
            </a:r>
          </a:p>
          <a:p>
            <a:pPr algn="l"/>
            <a:r>
              <a:rPr lang="en-US" sz="1500" b="1" dirty="0">
                <a:solidFill>
                  <a:srgbClr val="E60026"/>
                </a:solidFill>
                <a:latin typeface="FrutigerLTStd-Bold"/>
              </a:rPr>
              <a:t>Epidemiology</a:t>
            </a:r>
          </a:p>
          <a:p>
            <a:pPr algn="l"/>
            <a:r>
              <a:rPr lang="en-US" sz="1500" b="1" dirty="0">
                <a:solidFill>
                  <a:srgbClr val="000000"/>
                </a:solidFill>
                <a:latin typeface="PalatinoLTStd-Bold"/>
              </a:rPr>
              <a:t>Incidence and prevalence</a:t>
            </a:r>
          </a:p>
          <a:p>
            <a:pPr algn="l"/>
            <a:r>
              <a:rPr lang="en-US" sz="1350" dirty="0">
                <a:solidFill>
                  <a:srgbClr val="000000"/>
                </a:solidFill>
                <a:latin typeface="PalatinoLTStd-Roman"/>
              </a:rPr>
              <a:t>Genital herpes is usually transmitted sexually.</a:t>
            </a:r>
          </a:p>
          <a:p>
            <a:pPr algn="l"/>
            <a:endParaRPr lang="en-US" dirty="0"/>
          </a:p>
        </p:txBody>
      </p:sp>
    </p:spTree>
    <p:extLst>
      <p:ext uri="{BB962C8B-B14F-4D97-AF65-F5344CB8AC3E}">
        <p14:creationId xmlns:p14="http://schemas.microsoft.com/office/powerpoint/2010/main" val="2054354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9A8F-8EBD-4BC8-B0BD-8AB8D708C2E4}"/>
              </a:ext>
            </a:extLst>
          </p:cNvPr>
          <p:cNvSpPr>
            <a:spLocks noGrp="1"/>
          </p:cNvSpPr>
          <p:nvPr>
            <p:ph type="title"/>
          </p:nvPr>
        </p:nvSpPr>
        <p:spPr/>
        <p:txBody>
          <a:bodyPr>
            <a:normAutofit fontScale="90000"/>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383A9545-6FB8-46FC-BB1A-804F1DCD2526}"/>
              </a:ext>
            </a:extLst>
          </p:cNvPr>
          <p:cNvSpPr>
            <a:spLocks noGrp="1"/>
          </p:cNvSpPr>
          <p:nvPr>
            <p:ph idx="1"/>
          </p:nvPr>
        </p:nvSpPr>
        <p:spPr/>
        <p:txBody>
          <a:bodyPr>
            <a:normAutofit/>
          </a:bodyPr>
          <a:lstStyle/>
          <a:p>
            <a:pPr algn="l"/>
            <a:r>
              <a:rPr lang="en-US" sz="1500" b="1" dirty="0">
                <a:solidFill>
                  <a:srgbClr val="000000"/>
                </a:solidFill>
                <a:latin typeface="PalatinoLTStd-Bold"/>
              </a:rPr>
              <a:t>Causative organisms</a:t>
            </a:r>
          </a:p>
          <a:p>
            <a:pPr algn="l"/>
            <a:r>
              <a:rPr lang="en-US" sz="1350" dirty="0">
                <a:solidFill>
                  <a:srgbClr val="000000"/>
                </a:solidFill>
                <a:latin typeface="PalatinoLTStd-Roman"/>
              </a:rPr>
              <a:t>HSV‐2 has been the most common type in this area, although there is an increasing frequency of HSV‐1 herpes </a:t>
            </a:r>
            <a:r>
              <a:rPr lang="en-US" sz="1350" dirty="0" err="1">
                <a:solidFill>
                  <a:srgbClr val="000000"/>
                </a:solidFill>
                <a:latin typeface="PalatinoLTStd-Roman"/>
              </a:rPr>
              <a:t>genitalis</a:t>
            </a:r>
            <a:r>
              <a:rPr lang="en-US" sz="1350" dirty="0">
                <a:solidFill>
                  <a:srgbClr val="000000"/>
                </a:solidFill>
                <a:latin typeface="PalatinoLTStd-Roman"/>
              </a:rPr>
              <a:t>.</a:t>
            </a:r>
          </a:p>
          <a:p>
            <a:pPr algn="l"/>
            <a:r>
              <a:rPr lang="en-US" sz="1500" b="1" dirty="0">
                <a:solidFill>
                  <a:srgbClr val="E60026"/>
                </a:solidFill>
                <a:latin typeface="FrutigerLTStd-Bold"/>
              </a:rPr>
              <a:t> Clinical features</a:t>
            </a:r>
          </a:p>
          <a:p>
            <a:pPr algn="l"/>
            <a:r>
              <a:rPr lang="en-US" sz="1500" b="1" dirty="0">
                <a:solidFill>
                  <a:srgbClr val="000000"/>
                </a:solidFill>
                <a:latin typeface="PalatinoLTStd-Bold"/>
              </a:rPr>
              <a:t>Presentation</a:t>
            </a:r>
          </a:p>
          <a:p>
            <a:pPr algn="l"/>
            <a:r>
              <a:rPr lang="en-US" sz="1350" dirty="0">
                <a:solidFill>
                  <a:srgbClr val="000000"/>
                </a:solidFill>
                <a:latin typeface="PalatinoLTStd-Roman"/>
              </a:rPr>
              <a:t>Penile ulceration from herpetic infection is the most frequent type of genital ulceration.</a:t>
            </a:r>
          </a:p>
          <a:p>
            <a:pPr algn="l"/>
            <a:r>
              <a:rPr lang="en-US" sz="1350" dirty="0">
                <a:latin typeface="PalatinoLTStd-Roman"/>
              </a:rPr>
              <a:t>ulcers, which may be preceded by a general malaise, are most frequent on the glans, prepuce and shaft of the penis.</a:t>
            </a:r>
          </a:p>
          <a:p>
            <a:pPr algn="l"/>
            <a:r>
              <a:rPr lang="en-US" sz="1350" dirty="0">
                <a:latin typeface="PalatinoLTStd-Roman"/>
              </a:rPr>
              <a:t> They are sore and painful and there may be associated oedema.</a:t>
            </a:r>
          </a:p>
          <a:p>
            <a:pPr algn="l"/>
            <a:r>
              <a:rPr lang="en-US" sz="1350" dirty="0">
                <a:latin typeface="PalatinoLTStd-Roman"/>
              </a:rPr>
              <a:t>In the female, similar lesions occur on the external genitalia and mucosae of the vulva, vagina and cervix.</a:t>
            </a:r>
            <a:endParaRPr lang="en-US" dirty="0"/>
          </a:p>
        </p:txBody>
      </p:sp>
    </p:spTree>
    <p:extLst>
      <p:ext uri="{BB962C8B-B14F-4D97-AF65-F5344CB8AC3E}">
        <p14:creationId xmlns:p14="http://schemas.microsoft.com/office/powerpoint/2010/main" val="4056934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B6725-A982-4972-AF4D-1FC375AB90B4}"/>
              </a:ext>
            </a:extLst>
          </p:cNvPr>
          <p:cNvSpPr>
            <a:spLocks noGrp="1"/>
          </p:cNvSpPr>
          <p:nvPr>
            <p:ph idx="1"/>
          </p:nvPr>
        </p:nvSpPr>
        <p:spPr>
          <a:xfrm>
            <a:off x="683568" y="2636912"/>
            <a:ext cx="6446520" cy="3263503"/>
          </a:xfrm>
        </p:spPr>
        <p:txBody>
          <a:bodyPr>
            <a:normAutofit/>
          </a:bodyPr>
          <a:lstStyle/>
          <a:p>
            <a:pPr algn="l"/>
            <a:r>
              <a:rPr lang="en-US" sz="1500" b="1" dirty="0">
                <a:latin typeface="PalatinoLTStd-Bold"/>
              </a:rPr>
              <a:t>Disease course and prognosis</a:t>
            </a:r>
          </a:p>
          <a:p>
            <a:pPr algn="l"/>
            <a:r>
              <a:rPr lang="en-US" sz="1350" dirty="0">
                <a:latin typeface="PalatinoLTStd-Roman"/>
              </a:rPr>
              <a:t>Genital lesions can last for 2–3 weeks if untreated.</a:t>
            </a:r>
          </a:p>
          <a:p>
            <a:pPr algn="l"/>
            <a:r>
              <a:rPr lang="en-US" sz="1500" dirty="0">
                <a:solidFill>
                  <a:srgbClr val="5A00FF"/>
                </a:solidFill>
                <a:latin typeface="FrutigerLTStd-Black"/>
              </a:rPr>
              <a:t>Treatment ladder</a:t>
            </a:r>
          </a:p>
          <a:p>
            <a:pPr algn="l"/>
            <a:r>
              <a:rPr lang="en-US" sz="1500" b="1" dirty="0">
                <a:solidFill>
                  <a:srgbClr val="5A00FF"/>
                </a:solidFill>
                <a:latin typeface="FrutigerLTStd-Bold"/>
              </a:rPr>
              <a:t>First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oral</a:t>
            </a:r>
          </a:p>
          <a:p>
            <a:pPr algn="l"/>
            <a:r>
              <a:rPr lang="en-US" sz="1350" dirty="0">
                <a:solidFill>
                  <a:srgbClr val="000000"/>
                </a:solidFill>
                <a:latin typeface="PalatinoLTStd-Roman"/>
              </a:rPr>
              <a:t>• Valaciclovir, oral</a:t>
            </a:r>
          </a:p>
          <a:p>
            <a:pPr algn="l"/>
            <a:r>
              <a:rPr lang="en-US" sz="1350" dirty="0">
                <a:solidFill>
                  <a:srgbClr val="000000"/>
                </a:solidFill>
                <a:latin typeface="PalatinoLTStd-Roman"/>
              </a:rPr>
              <a:t>• Famciclovir, oral</a:t>
            </a:r>
          </a:p>
          <a:p>
            <a:pPr algn="l"/>
            <a:r>
              <a:rPr lang="en-US" sz="1500" b="1" dirty="0">
                <a:solidFill>
                  <a:srgbClr val="5A00FF"/>
                </a:solidFill>
                <a:latin typeface="FrutigerLTStd-Bold"/>
              </a:rPr>
              <a:t>Second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iv</a:t>
            </a:r>
          </a:p>
          <a:p>
            <a:pPr algn="l"/>
            <a:r>
              <a:rPr lang="en-US" sz="1350" dirty="0">
                <a:solidFill>
                  <a:srgbClr val="000000"/>
                </a:solidFill>
                <a:latin typeface="PalatinoLTStd-Roman"/>
              </a:rPr>
              <a:t>• Cidofovir, iv</a:t>
            </a:r>
            <a:endParaRPr lang="en-US" dirty="0"/>
          </a:p>
        </p:txBody>
      </p:sp>
    </p:spTree>
    <p:extLst>
      <p:ext uri="{BB962C8B-B14F-4D97-AF65-F5344CB8AC3E}">
        <p14:creationId xmlns:p14="http://schemas.microsoft.com/office/powerpoint/2010/main" val="896536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A7E4-586A-434D-ADE8-CF24DE603D1F}"/>
              </a:ext>
            </a:extLst>
          </p:cNvPr>
          <p:cNvSpPr>
            <a:spLocks noGrp="1"/>
          </p:cNvSpPr>
          <p:nvPr>
            <p:ph type="title"/>
          </p:nvPr>
        </p:nvSpPr>
        <p:spPr/>
        <p:txBody>
          <a:bodyPr/>
          <a:lstStyle/>
          <a:p>
            <a:r>
              <a:rPr lang="en-US" sz="3300" b="1" dirty="0">
                <a:solidFill>
                  <a:srgbClr val="C00000"/>
                </a:solidFill>
                <a:latin typeface="FrutigerLTStd-Black"/>
              </a:rPr>
              <a:t>Recurrent genital herpes</a:t>
            </a:r>
            <a:endParaRPr lang="en-US" b="1" dirty="0">
              <a:solidFill>
                <a:srgbClr val="C00000"/>
              </a:solidFill>
            </a:endParaRPr>
          </a:p>
        </p:txBody>
      </p:sp>
      <p:sp>
        <p:nvSpPr>
          <p:cNvPr id="3" name="Content Placeholder 2">
            <a:extLst>
              <a:ext uri="{FF2B5EF4-FFF2-40B4-BE49-F238E27FC236}">
                <a16:creationId xmlns:a16="http://schemas.microsoft.com/office/drawing/2014/main" id="{9B1348F7-2AD2-4259-955C-7A9917B95001}"/>
              </a:ext>
            </a:extLst>
          </p:cNvPr>
          <p:cNvSpPr>
            <a:spLocks noGrp="1"/>
          </p:cNvSpPr>
          <p:nvPr>
            <p:ph idx="1"/>
          </p:nvPr>
        </p:nvSpPr>
        <p:spPr/>
        <p:txBody>
          <a:bodyPr/>
          <a:lstStyle/>
          <a:p>
            <a:pPr algn="l"/>
            <a:r>
              <a:rPr lang="en-US" sz="1350" b="1" dirty="0">
                <a:solidFill>
                  <a:srgbClr val="E60026"/>
                </a:solidFill>
                <a:latin typeface="FrutigerLTStd-Bold"/>
              </a:rPr>
              <a:t>Clinical features</a:t>
            </a:r>
          </a:p>
          <a:p>
            <a:pPr algn="l"/>
            <a:r>
              <a:rPr lang="en-US" sz="1350" b="1" dirty="0">
                <a:solidFill>
                  <a:srgbClr val="000000"/>
                </a:solidFill>
                <a:latin typeface="PalatinoLTStd-Bold"/>
              </a:rPr>
              <a:t>Presentation</a:t>
            </a:r>
          </a:p>
          <a:p>
            <a:pPr algn="l"/>
            <a:r>
              <a:rPr lang="en-US" sz="1350" dirty="0">
                <a:solidFill>
                  <a:srgbClr val="000000"/>
                </a:solidFill>
                <a:latin typeface="PalatinoLTStd-Roman"/>
              </a:rPr>
              <a:t>Recurrences are fairly common, occurring two to six times per year with clusters of small vesicles which produce non‐indurated ulcers on the glans or shaft of the penis.</a:t>
            </a:r>
          </a:p>
          <a:p>
            <a:pPr algn="l"/>
            <a:r>
              <a:rPr lang="en-US" sz="1350" dirty="0">
                <a:solidFill>
                  <a:srgbClr val="000000"/>
                </a:solidFill>
                <a:latin typeface="PalatinoLTStd-Roman"/>
              </a:rPr>
              <a:t>Similar lesions may occur on the labia, vagina or cervix and can cause distressingly painful symptoms. </a:t>
            </a:r>
          </a:p>
          <a:p>
            <a:pPr algn="l"/>
            <a:r>
              <a:rPr lang="en-US" sz="1350" dirty="0">
                <a:solidFill>
                  <a:srgbClr val="000000"/>
                </a:solidFill>
                <a:latin typeface="PalatinoLTStd-Roman"/>
              </a:rPr>
              <a:t>Frequent recurrences are more likely in HSV‐2 infection.</a:t>
            </a:r>
          </a:p>
          <a:p>
            <a:pPr algn="l"/>
            <a:endParaRPr lang="en-US" dirty="0"/>
          </a:p>
        </p:txBody>
      </p:sp>
    </p:spTree>
    <p:extLst>
      <p:ext uri="{BB962C8B-B14F-4D97-AF65-F5344CB8AC3E}">
        <p14:creationId xmlns:p14="http://schemas.microsoft.com/office/powerpoint/2010/main" val="146968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C528-2AA3-4889-B78C-E6BCF51F6952}"/>
              </a:ext>
            </a:extLst>
          </p:cNvPr>
          <p:cNvSpPr>
            <a:spLocks noGrp="1"/>
          </p:cNvSpPr>
          <p:nvPr>
            <p:ph type="title"/>
          </p:nvPr>
        </p:nvSpPr>
        <p:spPr/>
        <p:txBody>
          <a:bodyPr>
            <a:normAutofit fontScale="90000"/>
          </a:bodyPr>
          <a:lstStyle/>
          <a:p>
            <a:r>
              <a:rPr lang="en-US" b="1" dirty="0">
                <a:latin typeface="PalatinoLTStd-Bold"/>
              </a:rPr>
              <a:t>Complications and co‐morbidities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0F8EC36B-59FD-4E2E-B2E6-44A60A0B63D0}"/>
              </a:ext>
            </a:extLst>
          </p:cNvPr>
          <p:cNvSpPr>
            <a:spLocks noGrp="1"/>
          </p:cNvSpPr>
          <p:nvPr>
            <p:ph idx="1"/>
          </p:nvPr>
        </p:nvSpPr>
        <p:spPr/>
        <p:txBody>
          <a:bodyPr>
            <a:normAutofit/>
          </a:bodyPr>
          <a:lstStyle/>
          <a:p>
            <a:pPr algn="l"/>
            <a:r>
              <a:rPr lang="en-US" sz="1350" dirty="0">
                <a:latin typeface="PalatinoLTStd-Roman"/>
              </a:rPr>
              <a:t>Pharyngitis.</a:t>
            </a:r>
          </a:p>
          <a:p>
            <a:pPr algn="l"/>
            <a:r>
              <a:rPr lang="en-US" sz="1350" dirty="0">
                <a:latin typeface="PalatinoLTStd-Roman"/>
              </a:rPr>
              <a:t>Increases the risk of </a:t>
            </a:r>
            <a:r>
              <a:rPr lang="en-US" sz="1350" dirty="0" err="1">
                <a:latin typeface="PalatinoLTStd-Roman"/>
              </a:rPr>
              <a:t>hiv</a:t>
            </a:r>
            <a:r>
              <a:rPr lang="en-US" sz="1350" dirty="0">
                <a:latin typeface="PalatinoLTStd-Roman"/>
              </a:rPr>
              <a:t> acquisition.</a:t>
            </a:r>
          </a:p>
          <a:p>
            <a:pPr algn="l"/>
            <a:r>
              <a:rPr lang="en-US" sz="1350" dirty="0">
                <a:latin typeface="PalatinoLTStd-Roman"/>
              </a:rPr>
              <a:t>Chronic urticaria associated with recurrent genital herpes have been reported.</a:t>
            </a:r>
          </a:p>
          <a:p>
            <a:pPr algn="l"/>
            <a:endParaRPr lang="en-US" sz="1350" dirty="0">
              <a:latin typeface="PalatinoLTStd-Roman"/>
            </a:endParaRPr>
          </a:p>
          <a:p>
            <a:pPr algn="l"/>
            <a:endParaRPr lang="en-US" sz="1350" dirty="0">
              <a:latin typeface="PalatinoLTStd-Roman"/>
            </a:endParaRPr>
          </a:p>
          <a:p>
            <a:pPr algn="l"/>
            <a:endParaRPr lang="en-US" dirty="0"/>
          </a:p>
        </p:txBody>
      </p:sp>
    </p:spTree>
    <p:extLst>
      <p:ext uri="{BB962C8B-B14F-4D97-AF65-F5344CB8AC3E}">
        <p14:creationId xmlns:p14="http://schemas.microsoft.com/office/powerpoint/2010/main" val="2519392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16E-7FFD-4695-8AC6-771AFA8FAEC7}"/>
              </a:ext>
            </a:extLst>
          </p:cNvPr>
          <p:cNvSpPr>
            <a:spLocks noGrp="1"/>
          </p:cNvSpPr>
          <p:nvPr>
            <p:ph type="title"/>
          </p:nvPr>
        </p:nvSpPr>
        <p:spPr/>
        <p:txBody>
          <a:bodyPr/>
          <a:lstStyle/>
          <a:p>
            <a:r>
              <a:rPr lang="en-US" sz="3300" dirty="0">
                <a:solidFill>
                  <a:srgbClr val="5A00FF"/>
                </a:solidFill>
                <a:latin typeface="FrutigerLTStd-Black"/>
              </a:rPr>
              <a:t>Treatment</a:t>
            </a:r>
            <a:endParaRPr lang="en-US" dirty="0"/>
          </a:p>
        </p:txBody>
      </p:sp>
      <p:sp>
        <p:nvSpPr>
          <p:cNvPr id="3" name="Content Placeholder 2">
            <a:extLst>
              <a:ext uri="{FF2B5EF4-FFF2-40B4-BE49-F238E27FC236}">
                <a16:creationId xmlns:a16="http://schemas.microsoft.com/office/drawing/2014/main" id="{301F4BB5-1183-4808-B922-FF0DAC3BD941}"/>
              </a:ext>
            </a:extLst>
          </p:cNvPr>
          <p:cNvSpPr>
            <a:spLocks noGrp="1"/>
          </p:cNvSpPr>
          <p:nvPr>
            <p:ph idx="1"/>
          </p:nvPr>
        </p:nvSpPr>
        <p:spPr/>
        <p:txBody>
          <a:bodyPr/>
          <a:lstStyle/>
          <a:p>
            <a:pPr algn="l"/>
            <a:r>
              <a:rPr lang="en-US" sz="1350" b="1" dirty="0">
                <a:latin typeface="PalatinoLTStd-Bold"/>
              </a:rPr>
              <a:t>First line</a:t>
            </a:r>
            <a:endParaRPr lang="en-US" sz="1350" dirty="0">
              <a:latin typeface="PalatinoLTStd-Roman"/>
            </a:endParaRPr>
          </a:p>
          <a:p>
            <a:pPr algn="l"/>
            <a:r>
              <a:rPr lang="en-US" sz="1350" dirty="0">
                <a:latin typeface="PalatinoLTStd-Roman"/>
              </a:rPr>
              <a:t>The  dose is: </a:t>
            </a:r>
            <a:r>
              <a:rPr lang="en-US" sz="1350" dirty="0" err="1">
                <a:latin typeface="PalatinoLTStd-Roman"/>
              </a:rPr>
              <a:t>aciclovir</a:t>
            </a:r>
            <a:r>
              <a:rPr lang="en-US" sz="1350" dirty="0">
                <a:latin typeface="PalatinoLTStd-Roman"/>
              </a:rPr>
              <a:t> 200 mg five times a day for 5 days or 400 mg three times a day; </a:t>
            </a:r>
          </a:p>
          <a:p>
            <a:pPr algn="l"/>
            <a:r>
              <a:rPr lang="en-US" sz="1350" dirty="0">
                <a:latin typeface="PalatinoLTStd-Roman"/>
              </a:rPr>
              <a:t>valaciclovir 500 mg twice daily for 3 days; </a:t>
            </a:r>
          </a:p>
          <a:p>
            <a:pPr algn="l"/>
            <a:r>
              <a:rPr lang="en-US" sz="1350" dirty="0">
                <a:latin typeface="PalatinoLTStd-Roman"/>
              </a:rPr>
              <a:t>famciclovir 125 mg twice a day for 5 days.</a:t>
            </a:r>
            <a:r>
              <a:rPr lang="en-US" sz="1500" b="1" dirty="0">
                <a:latin typeface="PalatinoLTStd-Bold"/>
              </a:rPr>
              <a:t> </a:t>
            </a:r>
          </a:p>
          <a:p>
            <a:pPr algn="l"/>
            <a:r>
              <a:rPr lang="en-US" sz="1500" b="1" dirty="0">
                <a:latin typeface="PalatinoLTStd-Bold"/>
              </a:rPr>
              <a:t>Second line</a:t>
            </a:r>
          </a:p>
          <a:p>
            <a:pPr algn="l"/>
            <a:r>
              <a:rPr lang="en-US" sz="1350" dirty="0">
                <a:latin typeface="PalatinoLTStd-Roman"/>
              </a:rPr>
              <a:t>Frequent recurrences, and also any associated erythema multiforme can be suppressed by long‐term treatment.</a:t>
            </a:r>
            <a:r>
              <a:rPr lang="en-US" sz="1350" b="1" dirty="0">
                <a:latin typeface="PalatinoLTStd-Bold"/>
              </a:rPr>
              <a:t> </a:t>
            </a:r>
          </a:p>
          <a:p>
            <a:pPr algn="l"/>
            <a:r>
              <a:rPr lang="en-US" sz="1350" b="1" dirty="0">
                <a:latin typeface="PalatinoLTStd-Bold"/>
              </a:rPr>
              <a:t>Third line</a:t>
            </a:r>
          </a:p>
          <a:p>
            <a:pPr algn="l"/>
            <a:r>
              <a:rPr lang="en-US" sz="1350" dirty="0">
                <a:latin typeface="PalatinoLTStd-Roman"/>
              </a:rPr>
              <a:t>Topical imiquimod and </a:t>
            </a:r>
            <a:r>
              <a:rPr lang="en-US" sz="1350" dirty="0" err="1">
                <a:latin typeface="PalatinoLTStd-Roman"/>
              </a:rPr>
              <a:t>resiquimod</a:t>
            </a:r>
            <a:r>
              <a:rPr lang="en-US" sz="1350" dirty="0">
                <a:latin typeface="PalatinoLTStd-Roman"/>
              </a:rPr>
              <a:t>,</a:t>
            </a:r>
          </a:p>
          <a:p>
            <a:endParaRPr lang="en-US" dirty="0"/>
          </a:p>
        </p:txBody>
      </p:sp>
    </p:spTree>
    <p:extLst>
      <p:ext uri="{BB962C8B-B14F-4D97-AF65-F5344CB8AC3E}">
        <p14:creationId xmlns:p14="http://schemas.microsoft.com/office/powerpoint/2010/main" val="1118764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94F2-FEA2-4584-98CC-21A72FB0BA05}"/>
              </a:ext>
            </a:extLst>
          </p:cNvPr>
          <p:cNvSpPr>
            <a:spLocks noGrp="1"/>
          </p:cNvSpPr>
          <p:nvPr>
            <p:ph type="title"/>
          </p:nvPr>
        </p:nvSpPr>
        <p:spPr/>
        <p:txBody>
          <a:bodyPr/>
          <a:lstStyle/>
          <a:p>
            <a:r>
              <a:rPr lang="en-US" dirty="0">
                <a:solidFill>
                  <a:srgbClr val="000000"/>
                </a:solidFill>
                <a:latin typeface="FrutigerLTStd-Black"/>
              </a:rPr>
              <a:t>Neonatal herpes </a:t>
            </a:r>
            <a:endParaRPr lang="en-US" dirty="0"/>
          </a:p>
        </p:txBody>
      </p:sp>
      <p:sp>
        <p:nvSpPr>
          <p:cNvPr id="3" name="Content Placeholder 2">
            <a:extLst>
              <a:ext uri="{FF2B5EF4-FFF2-40B4-BE49-F238E27FC236}">
                <a16:creationId xmlns:a16="http://schemas.microsoft.com/office/drawing/2014/main" id="{95ABD9C2-B941-4F81-B58C-18ADBC3AF02C}"/>
              </a:ext>
            </a:extLst>
          </p:cNvPr>
          <p:cNvSpPr>
            <a:spLocks noGrp="1"/>
          </p:cNvSpPr>
          <p:nvPr>
            <p:ph idx="1"/>
          </p:nvPr>
        </p:nvSpPr>
        <p:spPr/>
        <p:txBody>
          <a:bodyPr>
            <a:normAutofit/>
          </a:bodyPr>
          <a:lstStyle/>
          <a:p>
            <a:pPr marL="0" indent="0">
              <a:buNone/>
            </a:pPr>
            <a:endParaRPr lang="en-US" sz="1350" dirty="0">
              <a:solidFill>
                <a:srgbClr val="000000"/>
              </a:solidFill>
              <a:latin typeface="PalatinoLTStd-Roman"/>
            </a:endParaRPr>
          </a:p>
          <a:p>
            <a:pPr algn="l"/>
            <a:r>
              <a:rPr lang="en-US" sz="1350" b="1" dirty="0">
                <a:solidFill>
                  <a:srgbClr val="E60026"/>
                </a:solidFill>
                <a:latin typeface="FrutigerLTStd-Bold"/>
              </a:rPr>
              <a:t>Definition</a:t>
            </a:r>
          </a:p>
          <a:p>
            <a:pPr algn="l"/>
            <a:r>
              <a:rPr lang="en-US" sz="1350" dirty="0">
                <a:solidFill>
                  <a:srgbClr val="000000"/>
                </a:solidFill>
                <a:latin typeface="PalatinoLTStd-Roman"/>
              </a:rPr>
              <a:t>Herpes simplex infection of a baby within 28 days of birth, usually acquired vertically from the mother.</a:t>
            </a:r>
          </a:p>
          <a:p>
            <a:pPr algn="l"/>
            <a:r>
              <a:rPr lang="en-US" sz="1350" b="1" dirty="0">
                <a:solidFill>
                  <a:srgbClr val="E60026"/>
                </a:solidFill>
                <a:latin typeface="FrutigerLTStd-Bold"/>
              </a:rPr>
              <a:t> Introduction and general description</a:t>
            </a:r>
          </a:p>
          <a:p>
            <a:pPr algn="l"/>
            <a:r>
              <a:rPr lang="en-US" sz="1350" dirty="0">
                <a:solidFill>
                  <a:srgbClr val="000000"/>
                </a:solidFill>
                <a:latin typeface="PalatinoLTStd-Roman"/>
              </a:rPr>
              <a:t>Primary genital herpes infection or active recurrent infection in the mother at the time of delivery makes the risk of transmission to the baby during vaginal delivery very high</a:t>
            </a:r>
          </a:p>
          <a:p>
            <a:pPr algn="l"/>
            <a:r>
              <a:rPr lang="en-US" sz="1350" b="1" dirty="0">
                <a:solidFill>
                  <a:srgbClr val="E60026"/>
                </a:solidFill>
                <a:latin typeface="FrutigerLTStd-Bold"/>
              </a:rPr>
              <a:t>Pathophysiology</a:t>
            </a:r>
          </a:p>
          <a:p>
            <a:pPr algn="l"/>
            <a:r>
              <a:rPr lang="en-US" sz="1350" b="1" dirty="0">
                <a:solidFill>
                  <a:srgbClr val="000000"/>
                </a:solidFill>
                <a:latin typeface="PalatinoLTStd-Bold"/>
              </a:rPr>
              <a:t>Predisposing factors</a:t>
            </a:r>
          </a:p>
          <a:p>
            <a:pPr algn="l"/>
            <a:r>
              <a:rPr lang="en-US" sz="1350" dirty="0">
                <a:solidFill>
                  <a:srgbClr val="000000"/>
                </a:solidFill>
                <a:latin typeface="PalatinoLTStd-Roman"/>
              </a:rPr>
              <a:t>Infection (primary, recurrent or asymptomatic viral shedding) of the mother during pregnancy or at the time of delivery.</a:t>
            </a:r>
            <a:endParaRPr lang="en-US" dirty="0"/>
          </a:p>
        </p:txBody>
      </p:sp>
    </p:spTree>
    <p:extLst>
      <p:ext uri="{BB962C8B-B14F-4D97-AF65-F5344CB8AC3E}">
        <p14:creationId xmlns:p14="http://schemas.microsoft.com/office/powerpoint/2010/main" val="314445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Complex double stranded DNA viruses which replicate in the cytoplasm</a:t>
            </a:r>
          </a:p>
          <a:p>
            <a:endParaRPr lang="en-US" dirty="0"/>
          </a:p>
          <a:p>
            <a:r>
              <a:rPr lang="en-US" dirty="0"/>
              <a:t>Especially adapted to epidermal cells .</a:t>
            </a:r>
          </a:p>
          <a:p>
            <a:endParaRPr lang="en-US" dirty="0"/>
          </a:p>
          <a:p>
            <a:r>
              <a:rPr lang="en-US" dirty="0"/>
              <a:t>Within the cytoplasm they produce </a:t>
            </a:r>
            <a:r>
              <a:rPr lang="en-US" dirty="0" err="1"/>
              <a:t>eiosinophilic</a:t>
            </a:r>
            <a:r>
              <a:rPr lang="en-US" dirty="0"/>
              <a:t> inclusion bodies (</a:t>
            </a:r>
            <a:r>
              <a:rPr lang="en-US" dirty="0" err="1"/>
              <a:t>Guanieri</a:t>
            </a:r>
            <a:r>
              <a:rPr lang="en-US" dirty="0"/>
              <a:t> bodies)</a:t>
            </a:r>
          </a:p>
          <a:p>
            <a:endParaRPr lang="en-US" dirty="0"/>
          </a:p>
          <a:p>
            <a:r>
              <a:rPr lang="en-US" dirty="0"/>
              <a:t>Resistant to </a:t>
            </a:r>
            <a:r>
              <a:rPr lang="en-US" dirty="0" err="1"/>
              <a:t>physcial</a:t>
            </a:r>
            <a:r>
              <a:rPr lang="en-US" dirty="0"/>
              <a:t> damage. </a:t>
            </a:r>
          </a:p>
          <a:p>
            <a:pPr marL="114300" indent="0">
              <a:buNone/>
            </a:pPr>
            <a:endParaRPr lang="en-US" dirty="0"/>
          </a:p>
        </p:txBody>
      </p:sp>
    </p:spTree>
    <p:extLst>
      <p:ext uri="{BB962C8B-B14F-4D97-AF65-F5344CB8AC3E}">
        <p14:creationId xmlns:p14="http://schemas.microsoft.com/office/powerpoint/2010/main" val="2659842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2565-2FD0-425F-9DB1-AC4B23CCFA2E}"/>
              </a:ext>
            </a:extLst>
          </p:cNvPr>
          <p:cNvSpPr>
            <a:spLocks noGrp="1"/>
          </p:cNvSpPr>
          <p:nvPr>
            <p:ph type="title"/>
          </p:nvPr>
        </p:nvSpPr>
        <p:spPr/>
        <p:txBody>
          <a:bodyPr>
            <a:normAutofit fontScale="90000"/>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D53F5CC-E6BD-43B2-B5E1-330301A2E2A1}"/>
              </a:ext>
            </a:extLst>
          </p:cNvPr>
          <p:cNvSpPr>
            <a:spLocks noGrp="1"/>
          </p:cNvSpPr>
          <p:nvPr>
            <p:ph idx="1"/>
          </p:nvPr>
        </p:nvSpPr>
        <p:spPr/>
        <p:txBody>
          <a:bodyPr>
            <a:normAutofit/>
          </a:bodyPr>
          <a:lstStyle/>
          <a:p>
            <a:pPr algn="l"/>
            <a:r>
              <a:rPr lang="en-US" sz="1350" b="1" dirty="0">
                <a:solidFill>
                  <a:srgbClr val="000000"/>
                </a:solidFill>
                <a:latin typeface="PalatinoLTStd-Bold"/>
              </a:rPr>
              <a:t>History</a:t>
            </a:r>
          </a:p>
          <a:p>
            <a:pPr algn="l"/>
            <a:r>
              <a:rPr lang="en-US" sz="1350" dirty="0">
                <a:solidFill>
                  <a:srgbClr val="000000"/>
                </a:solidFill>
                <a:latin typeface="PalatinoLTStd-Roman"/>
              </a:rPr>
              <a:t>history of genital herpes in the mother should alert the obstetrician to the possibility of infection in the neonate.</a:t>
            </a:r>
          </a:p>
          <a:p>
            <a:pPr algn="l"/>
            <a:r>
              <a:rPr lang="en-US" sz="1350" b="1" dirty="0">
                <a:solidFill>
                  <a:srgbClr val="000000"/>
                </a:solidFill>
                <a:latin typeface="PalatinoLTStd-Bold"/>
              </a:rPr>
              <a:t>Presentation</a:t>
            </a:r>
          </a:p>
          <a:p>
            <a:pPr algn="l"/>
            <a:r>
              <a:rPr lang="en-US" sz="1350" dirty="0">
                <a:solidFill>
                  <a:srgbClr val="000000"/>
                </a:solidFill>
                <a:latin typeface="PalatinoLTStd-Roman"/>
              </a:rPr>
              <a:t>The effects on the baby range in severity and may be due to disseminated disease, affecting multiple organs but predominantly central nervous system, or limited to the skin, eyes and </a:t>
            </a:r>
            <a:r>
              <a:rPr lang="en-US" sz="1350" dirty="0">
                <a:latin typeface="PalatinoLTStd-Roman"/>
              </a:rPr>
              <a:t>mouth.</a:t>
            </a:r>
          </a:p>
          <a:p>
            <a:pPr algn="l"/>
            <a:r>
              <a:rPr lang="en-US" sz="1350" b="1" dirty="0">
                <a:latin typeface="PalatinoLTStd-Bold"/>
              </a:rPr>
              <a:t>Disease course and prognosis</a:t>
            </a:r>
          </a:p>
          <a:p>
            <a:pPr algn="l"/>
            <a:r>
              <a:rPr lang="en-US" sz="1350" dirty="0">
                <a:latin typeface="PalatinoLTStd-Roman"/>
              </a:rPr>
              <a:t>The potential mortality of untreated neonatal herpes is 60–80% and even when treated, mortality can be 25–30%</a:t>
            </a:r>
            <a:endParaRPr lang="en-US" dirty="0"/>
          </a:p>
        </p:txBody>
      </p:sp>
    </p:spTree>
    <p:extLst>
      <p:ext uri="{BB962C8B-B14F-4D97-AF65-F5344CB8AC3E}">
        <p14:creationId xmlns:p14="http://schemas.microsoft.com/office/powerpoint/2010/main" val="235783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13D0-2A2B-4426-94BB-CB92B4F97E3A}"/>
              </a:ext>
            </a:extLst>
          </p:cNvPr>
          <p:cNvSpPr>
            <a:spLocks noGrp="1"/>
          </p:cNvSpPr>
          <p:nvPr>
            <p:ph type="title"/>
          </p:nvPr>
        </p:nvSpPr>
        <p:spPr/>
        <p:txBody>
          <a:bodyPr>
            <a:normAutofit fontScale="90000"/>
          </a:bodyPr>
          <a:lstStyle/>
          <a:p>
            <a:r>
              <a:rPr lang="en-US" b="1" dirty="0">
                <a:solidFill>
                  <a:srgbClr val="E60026"/>
                </a:solidFill>
                <a:latin typeface="FrutigerLTStd-Bold"/>
              </a:rPr>
              <a:t>Investigations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DB50AC5D-AE34-4549-B574-745A19567DE1}"/>
              </a:ext>
            </a:extLst>
          </p:cNvPr>
          <p:cNvSpPr>
            <a:spLocks noGrp="1"/>
          </p:cNvSpPr>
          <p:nvPr>
            <p:ph idx="1"/>
          </p:nvPr>
        </p:nvSpPr>
        <p:spPr/>
        <p:txBody>
          <a:bodyPr/>
          <a:lstStyle/>
          <a:p>
            <a:pPr algn="l"/>
            <a:r>
              <a:rPr lang="en-US" sz="1350" dirty="0">
                <a:solidFill>
                  <a:srgbClr val="000000"/>
                </a:solidFill>
                <a:latin typeface="PalatinoLTStd-Roman"/>
              </a:rPr>
              <a:t>Herpes simplex virus can be detected by PCR in the cerebrospinal</a:t>
            </a:r>
          </a:p>
          <a:p>
            <a:pPr algn="l"/>
            <a:r>
              <a:rPr lang="en-US" sz="1350" dirty="0">
                <a:solidFill>
                  <a:srgbClr val="000000"/>
                </a:solidFill>
                <a:latin typeface="PalatinoLTStd-Roman"/>
              </a:rPr>
              <a:t>fluid.</a:t>
            </a:r>
          </a:p>
          <a:p>
            <a:pPr algn="l"/>
            <a:r>
              <a:rPr lang="en-US" sz="1350" b="1" dirty="0">
                <a:solidFill>
                  <a:srgbClr val="E60026"/>
                </a:solidFill>
                <a:latin typeface="FrutigerLTStd-Bold"/>
              </a:rPr>
              <a:t>Management</a:t>
            </a:r>
            <a:endParaRPr lang="en-US" sz="1350" dirty="0">
              <a:solidFill>
                <a:srgbClr val="000000"/>
              </a:solidFill>
              <a:latin typeface="PalatinoLTStd-Roman"/>
            </a:endParaRPr>
          </a:p>
          <a:p>
            <a:pPr algn="l"/>
            <a:r>
              <a:rPr lang="en-US" sz="1350" dirty="0">
                <a:latin typeface="PalatinoLTStd-Roman"/>
              </a:rPr>
              <a:t> Neonatal herpes is treated with high‐dose intravenous acyclovir</a:t>
            </a:r>
            <a:r>
              <a:rPr lang="en-US" dirty="0">
                <a:latin typeface="PalatinoLTStd-Roman"/>
              </a:rPr>
              <a:t> </a:t>
            </a:r>
            <a:r>
              <a:rPr lang="en-US" sz="1350" dirty="0">
                <a:latin typeface="PalatinoLTStd-Roman"/>
              </a:rPr>
              <a:t>(60 mg/kg/day in three divided doses for 2–3 weeks) followed by oral </a:t>
            </a:r>
            <a:r>
              <a:rPr lang="en-US" sz="1350" dirty="0" err="1">
                <a:latin typeface="PalatinoLTStd-Roman"/>
              </a:rPr>
              <a:t>aciclovir</a:t>
            </a:r>
            <a:r>
              <a:rPr lang="en-US" sz="1350" dirty="0">
                <a:latin typeface="PalatinoLTStd-Roman"/>
              </a:rPr>
              <a:t> for 6 months</a:t>
            </a:r>
            <a:endParaRPr lang="en-US" sz="1350" dirty="0">
              <a:solidFill>
                <a:srgbClr val="000000"/>
              </a:solidFill>
              <a:latin typeface="PalatinoLTStd-Roman"/>
            </a:endParaRPr>
          </a:p>
          <a:p>
            <a:pPr marL="0" indent="0">
              <a:buNone/>
            </a:pPr>
            <a:endParaRPr lang="en-US" dirty="0">
              <a:solidFill>
                <a:srgbClr val="000000"/>
              </a:solidFill>
              <a:latin typeface="PalatinoLTStd-Roman"/>
            </a:endParaRPr>
          </a:p>
          <a:p>
            <a:pPr marL="0" indent="0">
              <a:buNone/>
            </a:pPr>
            <a:endParaRPr lang="en-US" dirty="0"/>
          </a:p>
        </p:txBody>
      </p:sp>
    </p:spTree>
    <p:extLst>
      <p:ext uri="{BB962C8B-B14F-4D97-AF65-F5344CB8AC3E}">
        <p14:creationId xmlns:p14="http://schemas.microsoft.com/office/powerpoint/2010/main" val="3617316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A12-D1A4-4AE9-8E72-08E2C472CA34}"/>
              </a:ext>
            </a:extLst>
          </p:cNvPr>
          <p:cNvSpPr>
            <a:spLocks noGrp="1"/>
          </p:cNvSpPr>
          <p:nvPr>
            <p:ph type="title"/>
          </p:nvPr>
        </p:nvSpPr>
        <p:spPr/>
        <p:txBody>
          <a:bodyPr>
            <a:normAutofit fontScale="90000"/>
          </a:bodyPr>
          <a:lstStyle/>
          <a:p>
            <a:r>
              <a:rPr lang="en-US" dirty="0">
                <a:solidFill>
                  <a:srgbClr val="000000"/>
                </a:solidFill>
                <a:latin typeface="FrutigerLTStd-Black"/>
              </a:rPr>
              <a:t>Zoster</a:t>
            </a:r>
            <a:br>
              <a:rPr lang="en-US" dirty="0">
                <a:solidFill>
                  <a:srgbClr val="000000"/>
                </a:solidFill>
                <a:latin typeface="FrutigerLTStd-Black"/>
              </a:rPr>
            </a:br>
            <a:endParaRPr lang="en-US" dirty="0"/>
          </a:p>
        </p:txBody>
      </p:sp>
      <p:sp>
        <p:nvSpPr>
          <p:cNvPr id="3" name="Content Placeholder 2">
            <a:extLst>
              <a:ext uri="{FF2B5EF4-FFF2-40B4-BE49-F238E27FC236}">
                <a16:creationId xmlns:a16="http://schemas.microsoft.com/office/drawing/2014/main" id="{9993E6E3-4C8E-4297-A471-55D399189089}"/>
              </a:ext>
            </a:extLst>
          </p:cNvPr>
          <p:cNvSpPr>
            <a:spLocks noGrp="1"/>
          </p:cNvSpPr>
          <p:nvPr>
            <p:ph idx="1"/>
          </p:nvPr>
        </p:nvSpPr>
        <p:spPr>
          <a:xfrm>
            <a:off x="467592" y="1792433"/>
            <a:ext cx="6925333" cy="3699921"/>
          </a:xfrm>
        </p:spPr>
        <p:txBody>
          <a:bodyPr>
            <a:normAutofit/>
          </a:bodyPr>
          <a:lstStyle/>
          <a:p>
            <a:pPr algn="l"/>
            <a:r>
              <a:rPr lang="en-US" sz="1500" b="1" dirty="0">
                <a:solidFill>
                  <a:srgbClr val="E60026"/>
                </a:solidFill>
                <a:latin typeface="FrutigerLTStd-Bold"/>
              </a:rPr>
              <a:t>Definition and nomenclature</a:t>
            </a:r>
          </a:p>
          <a:p>
            <a:pPr algn="l"/>
            <a:r>
              <a:rPr lang="en-US" sz="1350" dirty="0">
                <a:solidFill>
                  <a:srgbClr val="000000"/>
                </a:solidFill>
                <a:latin typeface="PalatinoLTStd-Roman"/>
              </a:rPr>
              <a:t>Zoster is a segmental eruption due to reactivation of latent VZV from dorsal root ganglia</a:t>
            </a:r>
          </a:p>
          <a:p>
            <a:pPr algn="l"/>
            <a:r>
              <a:rPr lang="en-US" sz="1350" b="1" dirty="0">
                <a:latin typeface="FrutigerLTStd-Black"/>
              </a:rPr>
              <a:t>Synonyms and inclusions</a:t>
            </a:r>
          </a:p>
          <a:p>
            <a:pPr algn="l"/>
            <a:r>
              <a:rPr lang="en-US" sz="1350" dirty="0">
                <a:latin typeface="FrutigerLTStd-Light"/>
              </a:rPr>
              <a:t>• Herpes zoster</a:t>
            </a:r>
          </a:p>
          <a:p>
            <a:pPr algn="l"/>
            <a:r>
              <a:rPr lang="en-US" sz="1350" dirty="0">
                <a:latin typeface="FrutigerLTStd-Light"/>
              </a:rPr>
              <a:t>• Shingles</a:t>
            </a:r>
          </a:p>
          <a:p>
            <a:pPr algn="l"/>
            <a:r>
              <a:rPr lang="en-US" sz="1500" b="1" dirty="0">
                <a:solidFill>
                  <a:srgbClr val="E60026"/>
                </a:solidFill>
                <a:latin typeface="FrutigerLTStd-Bold"/>
              </a:rPr>
              <a:t>Introduction and general description </a:t>
            </a:r>
          </a:p>
          <a:p>
            <a:pPr algn="l"/>
            <a:r>
              <a:rPr lang="en-US" sz="1350" dirty="0">
                <a:solidFill>
                  <a:srgbClr val="000000"/>
                </a:solidFill>
                <a:latin typeface="PalatinoLTStd-Roman"/>
              </a:rPr>
              <a:t>Zoster (zoster = a girdle, a reference to its segmental distribution)</a:t>
            </a:r>
          </a:p>
          <a:p>
            <a:pPr algn="l"/>
            <a:r>
              <a:rPr lang="en-US" sz="1350" dirty="0">
                <a:solidFill>
                  <a:srgbClr val="000000"/>
                </a:solidFill>
                <a:latin typeface="PalatinoLTStd-Roman"/>
              </a:rPr>
              <a:t>is a sporadic affliction of individuals who have previously had clinical or subclinical varicella.</a:t>
            </a:r>
          </a:p>
          <a:p>
            <a:pPr algn="l"/>
            <a:r>
              <a:rPr lang="en-US" sz="1350" dirty="0">
                <a:solidFill>
                  <a:srgbClr val="000000"/>
                </a:solidFill>
                <a:latin typeface="PalatinoLTStd-Roman"/>
              </a:rPr>
              <a:t> Zoster patients are infectious, both from virus in the lesions and, in some instances, the nasopharynx. </a:t>
            </a:r>
          </a:p>
          <a:p>
            <a:pPr algn="l"/>
            <a:r>
              <a:rPr lang="en-US" sz="1350" dirty="0">
                <a:solidFill>
                  <a:srgbClr val="000000"/>
                </a:solidFill>
                <a:latin typeface="PalatinoLTStd-Roman"/>
              </a:rPr>
              <a:t>In susceptible contacts of zoster, chickenpox can occur.</a:t>
            </a:r>
            <a:endParaRPr lang="en-US" sz="1350" dirty="0">
              <a:latin typeface="FrutigerLTStd-Light"/>
            </a:endParaRPr>
          </a:p>
          <a:p>
            <a:pPr algn="l"/>
            <a:endParaRPr lang="en-US" sz="1350" dirty="0">
              <a:solidFill>
                <a:srgbClr val="000000"/>
              </a:solidFill>
              <a:latin typeface="PalatinoLTStd-Roman"/>
            </a:endParaRPr>
          </a:p>
          <a:p>
            <a:pPr algn="l"/>
            <a:endParaRPr lang="en-US" dirty="0"/>
          </a:p>
        </p:txBody>
      </p:sp>
    </p:spTree>
    <p:extLst>
      <p:ext uri="{BB962C8B-B14F-4D97-AF65-F5344CB8AC3E}">
        <p14:creationId xmlns:p14="http://schemas.microsoft.com/office/powerpoint/2010/main" val="3316945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2386-1672-40EA-BFC9-F0715B536DAC}"/>
              </a:ext>
            </a:extLst>
          </p:cNvPr>
          <p:cNvSpPr>
            <a:spLocks noGrp="1"/>
          </p:cNvSpPr>
          <p:nvPr>
            <p:ph type="title"/>
          </p:nvPr>
        </p:nvSpPr>
        <p:spPr/>
        <p:txBody>
          <a:bodyPr>
            <a:normAutofit fontScale="90000"/>
          </a:bodyPr>
          <a:lstStyle/>
          <a:p>
            <a:r>
              <a:rPr lang="en-US" b="1" dirty="0">
                <a:solidFill>
                  <a:srgbClr val="E60026"/>
                </a:solidFill>
                <a:latin typeface="FrutigerLTStd-Bold"/>
              </a:rPr>
              <a:t>Epidemiology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5F5A9409-136F-4C33-8BF5-493CFCF92517}"/>
              </a:ext>
            </a:extLst>
          </p:cNvPr>
          <p:cNvSpPr>
            <a:spLocks noGrp="1"/>
          </p:cNvSpPr>
          <p:nvPr>
            <p:ph idx="1"/>
          </p:nvPr>
        </p:nvSpPr>
        <p:spPr/>
        <p:txBody>
          <a:bodyPr/>
          <a:lstStyle/>
          <a:p>
            <a:pPr algn="l"/>
            <a:endParaRPr lang="en-US" sz="1350" b="1" dirty="0">
              <a:latin typeface="PalatinoLTStd-Bold"/>
            </a:endParaRPr>
          </a:p>
          <a:p>
            <a:pPr marL="0" indent="0">
              <a:buNone/>
            </a:pPr>
            <a:r>
              <a:rPr lang="en-US" sz="1350" b="1" dirty="0">
                <a:solidFill>
                  <a:srgbClr val="000000"/>
                </a:solidFill>
                <a:latin typeface="PalatinoLTStd-Bold"/>
              </a:rPr>
              <a:t>Incidence and prevalence</a:t>
            </a:r>
          </a:p>
          <a:p>
            <a:pPr algn="l"/>
            <a:r>
              <a:rPr lang="en-US" sz="1350" dirty="0">
                <a:solidFill>
                  <a:srgbClr val="000000"/>
                </a:solidFill>
                <a:latin typeface="PalatinoLTStd-Roman"/>
              </a:rPr>
              <a:t>The average annual incidence has been estimated at 2–4/1000</a:t>
            </a:r>
            <a:endParaRPr lang="en-US" b="1" dirty="0">
              <a:latin typeface="PalatinoLTStd-Bold"/>
            </a:endParaRPr>
          </a:p>
          <a:p>
            <a:pPr algn="l"/>
            <a:r>
              <a:rPr lang="en-US" sz="1350" b="1" dirty="0">
                <a:latin typeface="PalatinoLTStd-Bold"/>
              </a:rPr>
              <a:t>Age</a:t>
            </a:r>
          </a:p>
          <a:p>
            <a:pPr algn="l"/>
            <a:r>
              <a:rPr lang="en-US" sz="1350" dirty="0">
                <a:latin typeface="PalatinoLTStd-Roman"/>
              </a:rPr>
              <a:t>Zoster is not common in childhood and young adult life.</a:t>
            </a:r>
          </a:p>
          <a:p>
            <a:pPr algn="l"/>
            <a:r>
              <a:rPr lang="en-US" sz="1350" dirty="0">
                <a:latin typeface="PalatinoLTStd-Roman"/>
              </a:rPr>
              <a:t> Over the age of 50, the incidence rises.</a:t>
            </a:r>
          </a:p>
          <a:p>
            <a:pPr algn="l"/>
            <a:endParaRPr lang="en-US" dirty="0"/>
          </a:p>
        </p:txBody>
      </p:sp>
    </p:spTree>
    <p:extLst>
      <p:ext uri="{BB962C8B-B14F-4D97-AF65-F5344CB8AC3E}">
        <p14:creationId xmlns:p14="http://schemas.microsoft.com/office/powerpoint/2010/main" val="1683667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1AC2-7AD7-48A5-8E16-BC6C61BE2215}"/>
              </a:ext>
            </a:extLst>
          </p:cNvPr>
          <p:cNvSpPr>
            <a:spLocks noGrp="1"/>
          </p:cNvSpPr>
          <p:nvPr>
            <p:ph type="title"/>
          </p:nvPr>
        </p:nvSpPr>
        <p:spPr/>
        <p:txBody>
          <a:bodyPr>
            <a:normAutofit fontScale="90000"/>
          </a:bodyPr>
          <a:lstStyle/>
          <a:p>
            <a:r>
              <a:rPr lang="en-US" b="1" dirty="0">
                <a:solidFill>
                  <a:srgbClr val="E60026"/>
                </a:solidFill>
                <a:latin typeface="FrutigerLTStd-Bold"/>
              </a:rPr>
              <a:t>Pathophysiology</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226DB29-3AEF-4798-B9AD-4E5C5AC5CD26}"/>
              </a:ext>
            </a:extLst>
          </p:cNvPr>
          <p:cNvSpPr>
            <a:spLocks noGrp="1"/>
          </p:cNvSpPr>
          <p:nvPr>
            <p:ph idx="1"/>
          </p:nvPr>
        </p:nvSpPr>
        <p:spPr/>
        <p:txBody>
          <a:bodyPr>
            <a:normAutofit/>
          </a:bodyPr>
          <a:lstStyle/>
          <a:p>
            <a:pPr algn="l"/>
            <a:r>
              <a:rPr lang="en-US" sz="1350" b="1" dirty="0">
                <a:solidFill>
                  <a:srgbClr val="000000"/>
                </a:solidFill>
                <a:latin typeface="PalatinoLTStd-Bold"/>
              </a:rPr>
              <a:t>Predisposing factors</a:t>
            </a:r>
          </a:p>
          <a:p>
            <a:pPr algn="l"/>
            <a:r>
              <a:rPr lang="en-US" sz="1350" dirty="0">
                <a:solidFill>
                  <a:srgbClr val="000000"/>
                </a:solidFill>
                <a:latin typeface="PalatinoLTStd-Roman"/>
              </a:rPr>
              <a:t>An earlier infection with varicella is essential before zoster can occur.</a:t>
            </a:r>
          </a:p>
          <a:p>
            <a:pPr algn="l"/>
            <a:r>
              <a:rPr lang="en-US" sz="1350" dirty="0">
                <a:solidFill>
                  <a:srgbClr val="000000"/>
                </a:solidFill>
                <a:latin typeface="PalatinoLTStd-Roman"/>
              </a:rPr>
              <a:t> Most commonly, chickenpox occurs in childhood and zoster in middle to older age. </a:t>
            </a:r>
          </a:p>
          <a:p>
            <a:pPr algn="l"/>
            <a:r>
              <a:rPr lang="en-US" sz="1350" dirty="0">
                <a:solidFill>
                  <a:srgbClr val="000000"/>
                </a:solidFill>
                <a:latin typeface="PalatinoLTStd-Roman"/>
              </a:rPr>
              <a:t>Zoster is more common in immunosuppression.</a:t>
            </a:r>
            <a:r>
              <a:rPr lang="en-US" sz="1350" b="1" dirty="0">
                <a:latin typeface="PalatinoLTStd-Bold"/>
              </a:rPr>
              <a:t> </a:t>
            </a:r>
          </a:p>
          <a:p>
            <a:pPr algn="l"/>
            <a:r>
              <a:rPr lang="en-US" sz="1350" b="1" dirty="0">
                <a:latin typeface="PalatinoLTStd-Bold"/>
              </a:rPr>
              <a:t>Pathology</a:t>
            </a:r>
          </a:p>
          <a:p>
            <a:pPr algn="l"/>
            <a:r>
              <a:rPr lang="en-US" sz="1350" dirty="0">
                <a:latin typeface="PalatinoLTStd-Roman"/>
              </a:rPr>
              <a:t>The skin lesions show similar features to those seen in chickenpox</a:t>
            </a:r>
          </a:p>
          <a:p>
            <a:pPr algn="l"/>
            <a:r>
              <a:rPr lang="en-US" sz="1350" dirty="0">
                <a:latin typeface="PalatinoLTStd-Roman"/>
              </a:rPr>
              <a:t>The posterior nerve roots and ganglia show inflammatory changes and sometimes these involve the anterior horn.</a:t>
            </a:r>
          </a:p>
          <a:p>
            <a:pPr algn="l"/>
            <a:r>
              <a:rPr lang="en-US" sz="1350" dirty="0">
                <a:latin typeface="PalatinoLTStd-Roman"/>
              </a:rPr>
              <a:t> Virus particles have been seen in ganglion cells and Schwann cells</a:t>
            </a:r>
            <a:endParaRPr lang="en-US" sz="1350" dirty="0">
              <a:solidFill>
                <a:srgbClr val="000000"/>
              </a:solidFill>
              <a:latin typeface="PalatinoLTStd-Roman"/>
            </a:endParaRPr>
          </a:p>
          <a:p>
            <a:pPr algn="l"/>
            <a:endParaRPr lang="en-US" dirty="0"/>
          </a:p>
        </p:txBody>
      </p:sp>
    </p:spTree>
    <p:extLst>
      <p:ext uri="{BB962C8B-B14F-4D97-AF65-F5344CB8AC3E}">
        <p14:creationId xmlns:p14="http://schemas.microsoft.com/office/powerpoint/2010/main" val="185081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73A05-C6BD-471A-BCF2-32B5B5B4B8BD}"/>
              </a:ext>
            </a:extLst>
          </p:cNvPr>
          <p:cNvSpPr>
            <a:spLocks noGrp="1"/>
          </p:cNvSpPr>
          <p:nvPr>
            <p:ph idx="1"/>
          </p:nvPr>
        </p:nvSpPr>
        <p:spPr/>
        <p:txBody>
          <a:bodyPr/>
          <a:lstStyle/>
          <a:p>
            <a:pPr algn="l"/>
            <a:r>
              <a:rPr lang="en-US" sz="1350" dirty="0">
                <a:latin typeface="PalatinoLTStd-Roman"/>
              </a:rPr>
              <a:t>More extensive changes are sometimes seen in </a:t>
            </a:r>
            <a:r>
              <a:rPr lang="en-US" sz="1350" dirty="0" err="1">
                <a:latin typeface="PalatinoLTStd-Roman"/>
              </a:rPr>
              <a:t>leptomeningitis</a:t>
            </a:r>
            <a:r>
              <a:rPr lang="en-US" sz="1350" dirty="0">
                <a:latin typeface="PalatinoLTStd-Roman"/>
              </a:rPr>
              <a:t>, encephalitis with local demyelination, and myelitis. </a:t>
            </a:r>
          </a:p>
          <a:p>
            <a:pPr algn="l"/>
            <a:r>
              <a:rPr lang="en-US" sz="1350" dirty="0">
                <a:latin typeface="PalatinoLTStd-Roman"/>
              </a:rPr>
              <a:t>Disseminated lesions in other organs may occur as in varicella.</a:t>
            </a:r>
          </a:p>
          <a:p>
            <a:pPr algn="l"/>
            <a:r>
              <a:rPr lang="en-US" sz="1350" dirty="0">
                <a:latin typeface="PalatinoLTStd-Roman"/>
              </a:rPr>
              <a:t> Zoster can cause some destruction of nerve </a:t>
            </a:r>
            <a:r>
              <a:rPr lang="en-US" sz="1350" dirty="0" err="1">
                <a:latin typeface="PalatinoLTStd-Roman"/>
              </a:rPr>
              <a:t>fibres</a:t>
            </a:r>
            <a:r>
              <a:rPr lang="en-US" sz="1350" dirty="0">
                <a:latin typeface="PalatinoLTStd-Roman"/>
              </a:rPr>
              <a:t> in the middle and lower dermis, detectable with silver impregnation techniques.</a:t>
            </a:r>
          </a:p>
          <a:p>
            <a:pPr algn="l"/>
            <a:r>
              <a:rPr lang="en-US" sz="1350" dirty="0">
                <a:latin typeface="PalatinoLTStd-Roman"/>
              </a:rPr>
              <a:t>post‐herpetic neuralgia</a:t>
            </a:r>
            <a:endParaRPr lang="en-US" dirty="0"/>
          </a:p>
        </p:txBody>
      </p:sp>
    </p:spTree>
    <p:extLst>
      <p:ext uri="{BB962C8B-B14F-4D97-AF65-F5344CB8AC3E}">
        <p14:creationId xmlns:p14="http://schemas.microsoft.com/office/powerpoint/2010/main" val="1425524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EC42-493A-4551-A880-982313F09D5C}"/>
              </a:ext>
            </a:extLst>
          </p:cNvPr>
          <p:cNvSpPr>
            <a:spLocks noGrp="1"/>
          </p:cNvSpPr>
          <p:nvPr>
            <p:ph type="title"/>
          </p:nvPr>
        </p:nvSpPr>
        <p:spPr>
          <a:xfrm>
            <a:off x="0" y="2077143"/>
            <a:ext cx="7269480" cy="994172"/>
          </a:xfrm>
        </p:spPr>
        <p:txBody>
          <a:bodyPr>
            <a:normAutofit fontScale="90000"/>
          </a:bodyPr>
          <a:lstStyle/>
          <a:p>
            <a:r>
              <a:rPr lang="en-US" b="1" dirty="0">
                <a:solidFill>
                  <a:srgbClr val="E60026"/>
                </a:solidFill>
                <a:latin typeface="FrutigerLTStd-Bold"/>
              </a:rPr>
              <a:t>Clinical features</a:t>
            </a:r>
            <a:br>
              <a:rPr lang="en-US" b="1" dirty="0">
                <a:solidFill>
                  <a:srgbClr val="E60026"/>
                </a:solidFill>
                <a:latin typeface="FrutigerLTStd-Bold"/>
              </a:rPr>
            </a:br>
            <a:endParaRPr lang="en-US" dirty="0"/>
          </a:p>
        </p:txBody>
      </p:sp>
      <p:sp>
        <p:nvSpPr>
          <p:cNvPr id="3" name="Content Placeholder 2">
            <a:extLst>
              <a:ext uri="{FF2B5EF4-FFF2-40B4-BE49-F238E27FC236}">
                <a16:creationId xmlns:a16="http://schemas.microsoft.com/office/drawing/2014/main" id="{E76CC606-35C4-4AB5-9779-E4F8C6B81DE8}"/>
              </a:ext>
            </a:extLst>
          </p:cNvPr>
          <p:cNvSpPr>
            <a:spLocks noGrp="1"/>
          </p:cNvSpPr>
          <p:nvPr>
            <p:ph idx="1"/>
          </p:nvPr>
        </p:nvSpPr>
        <p:spPr>
          <a:xfrm>
            <a:off x="0" y="2821132"/>
            <a:ext cx="6446520" cy="3263503"/>
          </a:xfrm>
        </p:spPr>
        <p:txBody>
          <a:bodyPr>
            <a:normAutofit/>
          </a:bodyPr>
          <a:lstStyle/>
          <a:p>
            <a:pPr algn="l"/>
            <a:r>
              <a:rPr lang="en-US" sz="1350" b="1" dirty="0">
                <a:solidFill>
                  <a:srgbClr val="000000"/>
                </a:solidFill>
                <a:latin typeface="PalatinoLTStd-Bold"/>
              </a:rPr>
              <a:t>Presentation </a:t>
            </a:r>
          </a:p>
          <a:p>
            <a:pPr algn="l"/>
            <a:r>
              <a:rPr lang="en-US" sz="1350" dirty="0">
                <a:solidFill>
                  <a:srgbClr val="000000"/>
                </a:solidFill>
                <a:latin typeface="PalatinoLTStd-Roman"/>
              </a:rPr>
              <a:t>The first manifestation of zoster is usually pain, which may be severe, and may be accompanied by fever, headache, malaise and tenderness localized to areas of one or more dorsal roots. </a:t>
            </a:r>
          </a:p>
          <a:p>
            <a:pPr algn="l"/>
            <a:r>
              <a:rPr lang="en-US" sz="1350" dirty="0">
                <a:solidFill>
                  <a:srgbClr val="000000"/>
                </a:solidFill>
                <a:latin typeface="PalatinoLTStd-Roman"/>
              </a:rPr>
              <a:t>The pain may be sharply localized and unilateral, but may be more diffuse.</a:t>
            </a:r>
            <a:r>
              <a:rPr lang="en-US" sz="1350" dirty="0">
                <a:latin typeface="PalatinoLTStd-Roman"/>
              </a:rPr>
              <a:t> </a:t>
            </a:r>
          </a:p>
          <a:p>
            <a:pPr algn="l"/>
            <a:r>
              <a:rPr lang="en-US" sz="1350" dirty="0">
                <a:latin typeface="PalatinoLTStd-Roman"/>
              </a:rPr>
              <a:t>The time between the start of the pain and the onset of the eruption averages 1.4 days in trigeminal zoster and 3.2 days in thoracic disease.</a:t>
            </a:r>
          </a:p>
          <a:p>
            <a:pPr algn="l"/>
            <a:r>
              <a:rPr lang="en-US" sz="1350" dirty="0">
                <a:latin typeface="PalatinoLTStd-Roman"/>
              </a:rPr>
              <a:t>Closely grouped red papules, rapidly becoming vesicular and then pustular, develop in a continuous or interrupted band in the area of one, occasionally two and, rarely, more contiguous dermatomes. </a:t>
            </a:r>
          </a:p>
          <a:p>
            <a:pPr algn="l"/>
            <a:r>
              <a:rPr lang="en-US" sz="1350" dirty="0">
                <a:latin typeface="PalatinoLTStd-Roman"/>
              </a:rPr>
              <a:t>The striking feature is cut‐off at the mid line.</a:t>
            </a:r>
          </a:p>
          <a:p>
            <a:pPr algn="l"/>
            <a:r>
              <a:rPr lang="en-US" sz="1350" dirty="0">
                <a:latin typeface="PalatinoLTStd-Roman"/>
              </a:rPr>
              <a:t> Mucous membranes within the affected dermatomes are also involved.</a:t>
            </a:r>
          </a:p>
          <a:p>
            <a:pPr algn="l"/>
            <a:r>
              <a:rPr lang="en-US" sz="1350" dirty="0">
                <a:latin typeface="PalatinoLTStd-Roman"/>
              </a:rPr>
              <a:t>The lymph nodes draining the affected area are enlarged and tender.</a:t>
            </a:r>
          </a:p>
          <a:p>
            <a:pPr algn="l"/>
            <a:endParaRPr lang="en-US" dirty="0"/>
          </a:p>
        </p:txBody>
      </p:sp>
      <p:pic>
        <p:nvPicPr>
          <p:cNvPr id="5" name="Picture 4">
            <a:extLst>
              <a:ext uri="{FF2B5EF4-FFF2-40B4-BE49-F238E27FC236}">
                <a16:creationId xmlns:a16="http://schemas.microsoft.com/office/drawing/2014/main" id="{C3A64026-AA30-4383-8663-B3EF7170FBAF}"/>
              </a:ext>
            </a:extLst>
          </p:cNvPr>
          <p:cNvPicPr>
            <a:picLocks noChangeAspect="1"/>
          </p:cNvPicPr>
          <p:nvPr/>
        </p:nvPicPr>
        <p:blipFill>
          <a:blip r:embed="rId2"/>
          <a:stretch>
            <a:fillRect/>
          </a:stretch>
        </p:blipFill>
        <p:spPr>
          <a:xfrm>
            <a:off x="5725392" y="857250"/>
            <a:ext cx="2768473" cy="2234965"/>
          </a:xfrm>
          <a:prstGeom prst="rect">
            <a:avLst/>
          </a:prstGeom>
        </p:spPr>
      </p:pic>
    </p:spTree>
    <p:extLst>
      <p:ext uri="{BB962C8B-B14F-4D97-AF65-F5344CB8AC3E}">
        <p14:creationId xmlns:p14="http://schemas.microsoft.com/office/powerpoint/2010/main" val="4236537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ECC51-0323-44DE-9DD4-4D45FC32F1FE}"/>
              </a:ext>
            </a:extLst>
          </p:cNvPr>
          <p:cNvSpPr>
            <a:spLocks noGrp="1"/>
          </p:cNvSpPr>
          <p:nvPr>
            <p:ph idx="1"/>
          </p:nvPr>
        </p:nvSpPr>
        <p:spPr/>
        <p:txBody>
          <a:bodyPr/>
          <a:lstStyle/>
          <a:p>
            <a:pPr algn="l"/>
            <a:r>
              <a:rPr lang="en-US" sz="1350" dirty="0">
                <a:latin typeface="PalatinoLTStd-Roman"/>
              </a:rPr>
              <a:t>The thoracic (53%), cervical (usually C2,3,4, 20%), trigeminal, including ophthalmic (15%) and lumbosacral (11%) dermatomes are most commonly involved at all ages, but the relative frequency of ophthalmic zoster increases in old age.</a:t>
            </a:r>
            <a:endParaRPr lang="en-US" dirty="0"/>
          </a:p>
        </p:txBody>
      </p:sp>
    </p:spTree>
    <p:extLst>
      <p:ext uri="{BB962C8B-B14F-4D97-AF65-F5344CB8AC3E}">
        <p14:creationId xmlns:p14="http://schemas.microsoft.com/office/powerpoint/2010/main" val="178002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82-D643-40AC-A01E-B2ABB45FE718}"/>
              </a:ext>
            </a:extLst>
          </p:cNvPr>
          <p:cNvSpPr>
            <a:spLocks noGrp="1"/>
          </p:cNvSpPr>
          <p:nvPr>
            <p:ph type="title"/>
          </p:nvPr>
        </p:nvSpPr>
        <p:spPr/>
        <p:txBody>
          <a:bodyPr>
            <a:normAutofit fontScale="90000"/>
          </a:bodyPr>
          <a:lstStyle/>
          <a:p>
            <a:r>
              <a:rPr lang="en-US" b="1" dirty="0">
                <a:latin typeface="PalatinoLTStd-Bold"/>
              </a:rPr>
              <a:t>Clinical variants</a:t>
            </a:r>
            <a:br>
              <a:rPr lang="en-US" b="1" dirty="0">
                <a:latin typeface="PalatinoLTStd-Bold"/>
              </a:rPr>
            </a:br>
            <a:endParaRPr lang="en-US" dirty="0"/>
          </a:p>
        </p:txBody>
      </p:sp>
      <p:sp>
        <p:nvSpPr>
          <p:cNvPr id="3" name="Content Placeholder 2">
            <a:extLst>
              <a:ext uri="{FF2B5EF4-FFF2-40B4-BE49-F238E27FC236}">
                <a16:creationId xmlns:a16="http://schemas.microsoft.com/office/drawing/2014/main" id="{08A57063-6E57-4D93-A563-3C7190C516BF}"/>
              </a:ext>
            </a:extLst>
          </p:cNvPr>
          <p:cNvSpPr>
            <a:spLocks noGrp="1"/>
          </p:cNvSpPr>
          <p:nvPr>
            <p:ph idx="1"/>
          </p:nvPr>
        </p:nvSpPr>
        <p:spPr>
          <a:xfrm>
            <a:off x="415636" y="1771651"/>
            <a:ext cx="7450282" cy="4094018"/>
          </a:xfrm>
        </p:spPr>
        <p:txBody>
          <a:bodyPr>
            <a:normAutofit/>
          </a:bodyPr>
          <a:lstStyle/>
          <a:p>
            <a:pPr algn="l"/>
            <a:r>
              <a:rPr lang="en-US" sz="1350" dirty="0">
                <a:latin typeface="PalatinoLTStd-Roman"/>
              </a:rPr>
              <a:t>Maternal zoster</a:t>
            </a:r>
          </a:p>
          <a:p>
            <a:pPr algn="l"/>
            <a:r>
              <a:rPr lang="en-US" sz="1350" dirty="0">
                <a:latin typeface="PalatinoLTStd-Roman"/>
              </a:rPr>
              <a:t>generalized varicella ‘disseminated zoster.</a:t>
            </a:r>
          </a:p>
          <a:p>
            <a:pPr algn="l"/>
            <a:r>
              <a:rPr lang="en-US" sz="1350" b="1" i="1" dirty="0">
                <a:latin typeface="PalatinoLTStd-BoldItalic"/>
              </a:rPr>
              <a:t>Trigeminal nerve zoster</a:t>
            </a:r>
          </a:p>
          <a:p>
            <a:pPr algn="l"/>
            <a:r>
              <a:rPr lang="en-US" sz="1350" b="1" i="1" dirty="0">
                <a:latin typeface="PalatinoLTStd-BoldItalic"/>
              </a:rPr>
              <a:t>Herpes zoster </a:t>
            </a:r>
            <a:r>
              <a:rPr lang="en-US" sz="1350" b="1" i="1" dirty="0" err="1">
                <a:latin typeface="PalatinoLTStd-BoldItalic"/>
              </a:rPr>
              <a:t>oticus</a:t>
            </a:r>
            <a:endParaRPr lang="en-US" sz="1350" b="1" i="1" dirty="0">
              <a:latin typeface="PalatinoLTStd-BoldItalic"/>
            </a:endParaRPr>
          </a:p>
          <a:p>
            <a:pPr algn="l"/>
            <a:r>
              <a:rPr lang="en-US" sz="1350" b="1" dirty="0">
                <a:solidFill>
                  <a:srgbClr val="C00000"/>
                </a:solidFill>
                <a:latin typeface="PalatinoLTStd-Bold"/>
              </a:rPr>
              <a:t>Complications and co‐morbidities</a:t>
            </a:r>
          </a:p>
          <a:p>
            <a:pPr algn="l"/>
            <a:r>
              <a:rPr lang="en-US" sz="1350" i="1" dirty="0">
                <a:latin typeface="PalatinoLTStd-BoldItalic"/>
              </a:rPr>
              <a:t>Motor involvement</a:t>
            </a:r>
          </a:p>
          <a:p>
            <a:pPr algn="l"/>
            <a:r>
              <a:rPr lang="en-US" sz="1350" b="1" i="1" dirty="0">
                <a:latin typeface="PalatinoLTStd-BoldItalic"/>
              </a:rPr>
              <a:t>Post‐herpetic neuralgia</a:t>
            </a:r>
          </a:p>
          <a:p>
            <a:pPr algn="l"/>
            <a:r>
              <a:rPr lang="en-US" sz="1350" b="1" dirty="0">
                <a:latin typeface="PalatinoLTStd-Bold"/>
              </a:rPr>
              <a:t> </a:t>
            </a:r>
            <a:r>
              <a:rPr lang="en-US" sz="1350" dirty="0">
                <a:latin typeface="PalatinoLTStd-Roman"/>
              </a:rPr>
              <a:t>Erythema multiforme</a:t>
            </a:r>
          </a:p>
          <a:p>
            <a:pPr algn="l"/>
            <a:r>
              <a:rPr lang="en-US" sz="1350" dirty="0">
                <a:latin typeface="PalatinoLTStd-Roman"/>
              </a:rPr>
              <a:t>Scar sarcoid</a:t>
            </a:r>
          </a:p>
          <a:p>
            <a:pPr algn="l"/>
            <a:r>
              <a:rPr lang="en-US" sz="1350" dirty="0">
                <a:latin typeface="PalatinoLTStd-Roman"/>
              </a:rPr>
              <a:t>Bacterial infection of damaged skin</a:t>
            </a:r>
          </a:p>
          <a:p>
            <a:pPr algn="l"/>
            <a:r>
              <a:rPr lang="en-US" sz="1350" dirty="0">
                <a:latin typeface="PalatinoLTStd-Roman"/>
              </a:rPr>
              <a:t>Acute retinal necrosis syndrome</a:t>
            </a:r>
          </a:p>
          <a:p>
            <a:pPr algn="l"/>
            <a:r>
              <a:rPr lang="en-US" sz="1350" dirty="0">
                <a:latin typeface="PalatinoLTStd-Roman"/>
              </a:rPr>
              <a:t>Guillain–Barre syndrome</a:t>
            </a:r>
          </a:p>
          <a:p>
            <a:pPr algn="l"/>
            <a:endParaRPr lang="en-US" sz="1350" b="1" i="1" dirty="0">
              <a:latin typeface="PalatinoLTStd-BoldItalic"/>
            </a:endParaRPr>
          </a:p>
          <a:p>
            <a:pPr algn="l"/>
            <a:endParaRPr lang="en-US" dirty="0"/>
          </a:p>
        </p:txBody>
      </p:sp>
      <p:pic>
        <p:nvPicPr>
          <p:cNvPr id="5" name="Picture 4">
            <a:extLst>
              <a:ext uri="{FF2B5EF4-FFF2-40B4-BE49-F238E27FC236}">
                <a16:creationId xmlns:a16="http://schemas.microsoft.com/office/drawing/2014/main" id="{8587FE16-3FDC-4202-81AD-115BE0AD1F3B}"/>
              </a:ext>
            </a:extLst>
          </p:cNvPr>
          <p:cNvPicPr>
            <a:picLocks noChangeAspect="1"/>
          </p:cNvPicPr>
          <p:nvPr/>
        </p:nvPicPr>
        <p:blipFill>
          <a:blip r:embed="rId2"/>
          <a:stretch>
            <a:fillRect/>
          </a:stretch>
        </p:blipFill>
        <p:spPr>
          <a:xfrm>
            <a:off x="5997039" y="1233742"/>
            <a:ext cx="2449286" cy="2626859"/>
          </a:xfrm>
          <a:prstGeom prst="rect">
            <a:avLst/>
          </a:prstGeom>
        </p:spPr>
      </p:pic>
    </p:spTree>
    <p:extLst>
      <p:ext uri="{BB962C8B-B14F-4D97-AF65-F5344CB8AC3E}">
        <p14:creationId xmlns:p14="http://schemas.microsoft.com/office/powerpoint/2010/main" val="3245293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1992-096B-4746-8D2F-F1D6B31CDF32}"/>
              </a:ext>
            </a:extLst>
          </p:cNvPr>
          <p:cNvSpPr>
            <a:spLocks noGrp="1"/>
          </p:cNvSpPr>
          <p:nvPr>
            <p:ph type="title"/>
          </p:nvPr>
        </p:nvSpPr>
        <p:spPr/>
        <p:txBody>
          <a:bodyPr>
            <a:normAutofit fontScale="90000"/>
          </a:bodyPr>
          <a:lstStyle/>
          <a:p>
            <a:r>
              <a:rPr lang="en-US" dirty="0">
                <a:solidFill>
                  <a:srgbClr val="5A00FF"/>
                </a:solidFill>
                <a:latin typeface="FrutigerLTStd-Black"/>
              </a:rPr>
              <a:t>Treatment ladder</a:t>
            </a:r>
            <a:br>
              <a:rPr lang="en-US" dirty="0">
                <a:solidFill>
                  <a:srgbClr val="5A00FF"/>
                </a:solidFill>
                <a:latin typeface="FrutigerLTStd-Black"/>
              </a:rPr>
            </a:br>
            <a:endParaRPr lang="en-US" dirty="0"/>
          </a:p>
        </p:txBody>
      </p:sp>
      <p:sp>
        <p:nvSpPr>
          <p:cNvPr id="3" name="Content Placeholder 2">
            <a:extLst>
              <a:ext uri="{FF2B5EF4-FFF2-40B4-BE49-F238E27FC236}">
                <a16:creationId xmlns:a16="http://schemas.microsoft.com/office/drawing/2014/main" id="{7723D74C-1DE9-466A-9246-50C1AF8832D5}"/>
              </a:ext>
            </a:extLst>
          </p:cNvPr>
          <p:cNvSpPr>
            <a:spLocks noGrp="1"/>
          </p:cNvSpPr>
          <p:nvPr>
            <p:ph idx="1"/>
          </p:nvPr>
        </p:nvSpPr>
        <p:spPr/>
        <p:txBody>
          <a:bodyPr numCol="2">
            <a:normAutofit/>
          </a:bodyPr>
          <a:lstStyle/>
          <a:p>
            <a:pPr algn="l"/>
            <a:r>
              <a:rPr lang="en-US" sz="1500" b="1" dirty="0">
                <a:solidFill>
                  <a:srgbClr val="5A00FF"/>
                </a:solidFill>
                <a:latin typeface="FrutigerLTStd-Bold"/>
              </a:rPr>
              <a:t>First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endParaRPr lang="en-US" sz="1350" dirty="0">
              <a:solidFill>
                <a:srgbClr val="000000"/>
              </a:solidFill>
              <a:latin typeface="PalatinoLTStd-Roman"/>
            </a:endParaRPr>
          </a:p>
          <a:p>
            <a:pPr algn="l"/>
            <a:r>
              <a:rPr lang="en-US" sz="1350" dirty="0">
                <a:solidFill>
                  <a:srgbClr val="000000"/>
                </a:solidFill>
                <a:latin typeface="PalatinoLTStd-Roman"/>
              </a:rPr>
              <a:t>• Valaciclovir</a:t>
            </a:r>
          </a:p>
          <a:p>
            <a:pPr algn="l"/>
            <a:r>
              <a:rPr lang="en-US" sz="1350" dirty="0">
                <a:solidFill>
                  <a:srgbClr val="000000"/>
                </a:solidFill>
                <a:latin typeface="PalatinoLTStd-Roman"/>
              </a:rPr>
              <a:t>• Famciclovir</a:t>
            </a:r>
          </a:p>
          <a:p>
            <a:pPr algn="l"/>
            <a:r>
              <a:rPr lang="en-US" sz="1500" b="1" dirty="0">
                <a:solidFill>
                  <a:srgbClr val="5A00FF"/>
                </a:solidFill>
                <a:latin typeface="FrutigerLTStd-Bold"/>
              </a:rPr>
              <a:t>Second line</a:t>
            </a:r>
          </a:p>
          <a:p>
            <a:pPr algn="l"/>
            <a:r>
              <a:rPr lang="en-US" sz="1350" dirty="0">
                <a:solidFill>
                  <a:srgbClr val="000000"/>
                </a:solidFill>
                <a:latin typeface="PalatinoLTStd-Roman"/>
              </a:rPr>
              <a:t>• </a:t>
            </a:r>
            <a:r>
              <a:rPr lang="en-US" sz="1350" dirty="0" err="1">
                <a:solidFill>
                  <a:srgbClr val="000000"/>
                </a:solidFill>
                <a:latin typeface="PalatinoLTStd-Roman"/>
              </a:rPr>
              <a:t>Aciclovir</a:t>
            </a:r>
            <a:r>
              <a:rPr lang="en-US" sz="1350" dirty="0">
                <a:solidFill>
                  <a:srgbClr val="000000"/>
                </a:solidFill>
                <a:latin typeface="PalatinoLTStd-Roman"/>
              </a:rPr>
              <a:t>, iv</a:t>
            </a:r>
          </a:p>
          <a:p>
            <a:pPr algn="l"/>
            <a:endParaRPr lang="en-US" dirty="0">
              <a:solidFill>
                <a:srgbClr val="000000"/>
              </a:solidFill>
              <a:latin typeface="PalatinoLTStd-Roman"/>
            </a:endParaRPr>
          </a:p>
          <a:p>
            <a:pPr algn="l"/>
            <a:endParaRPr lang="en-US" sz="1350" dirty="0">
              <a:solidFill>
                <a:srgbClr val="000000"/>
              </a:solidFill>
              <a:latin typeface="PalatinoLTStd-Roman"/>
            </a:endParaRPr>
          </a:p>
          <a:p>
            <a:pPr algn="l"/>
            <a:endParaRPr lang="en-US" sz="1350" dirty="0">
              <a:solidFill>
                <a:srgbClr val="000000"/>
              </a:solidFill>
              <a:latin typeface="PalatinoLTStd-Roman"/>
            </a:endParaRPr>
          </a:p>
          <a:p>
            <a:pPr algn="l"/>
            <a:r>
              <a:rPr lang="en-US" sz="1500" b="1" dirty="0">
                <a:solidFill>
                  <a:srgbClr val="5A00FF"/>
                </a:solidFill>
                <a:latin typeface="FrutigerLTStd-Bold"/>
              </a:rPr>
              <a:t>Third line</a:t>
            </a:r>
          </a:p>
          <a:p>
            <a:pPr algn="l"/>
            <a:r>
              <a:rPr lang="en-US" sz="1350" dirty="0">
                <a:solidFill>
                  <a:srgbClr val="000000"/>
                </a:solidFill>
                <a:latin typeface="PalatinoLTStd-Roman"/>
              </a:rPr>
              <a:t>For post-herpetic neuralgia:</a:t>
            </a:r>
          </a:p>
          <a:p>
            <a:pPr algn="l"/>
            <a:r>
              <a:rPr lang="en-US" sz="1350" dirty="0">
                <a:solidFill>
                  <a:srgbClr val="000000"/>
                </a:solidFill>
                <a:latin typeface="PalatinoLTStd-Roman"/>
              </a:rPr>
              <a:t>• Amitriptyline</a:t>
            </a:r>
          </a:p>
          <a:p>
            <a:pPr algn="l"/>
            <a:r>
              <a:rPr lang="en-US" sz="1350" dirty="0">
                <a:solidFill>
                  <a:srgbClr val="000000"/>
                </a:solidFill>
                <a:latin typeface="PalatinoLTStd-Roman"/>
              </a:rPr>
              <a:t>• Nortriptyline</a:t>
            </a:r>
          </a:p>
          <a:p>
            <a:pPr algn="l"/>
            <a:r>
              <a:rPr lang="en-US" sz="1350" dirty="0">
                <a:solidFill>
                  <a:srgbClr val="000000"/>
                </a:solidFill>
                <a:latin typeface="PalatinoLTStd-Roman"/>
              </a:rPr>
              <a:t>• Sodium valproate</a:t>
            </a:r>
          </a:p>
          <a:p>
            <a:pPr algn="l"/>
            <a:r>
              <a:rPr lang="en-US" sz="1350" dirty="0">
                <a:solidFill>
                  <a:srgbClr val="000000"/>
                </a:solidFill>
                <a:latin typeface="PalatinoLTStd-Roman"/>
              </a:rPr>
              <a:t>• Gabapentin</a:t>
            </a:r>
          </a:p>
          <a:p>
            <a:pPr algn="l"/>
            <a:r>
              <a:rPr lang="en-US" sz="1350" dirty="0">
                <a:solidFill>
                  <a:srgbClr val="000000"/>
                </a:solidFill>
                <a:latin typeface="PalatinoLTStd-Roman"/>
              </a:rPr>
              <a:t>• Pregabalin</a:t>
            </a:r>
            <a:endParaRPr lang="en-US" dirty="0"/>
          </a:p>
        </p:txBody>
      </p:sp>
    </p:spTree>
    <p:extLst>
      <p:ext uri="{BB962C8B-B14F-4D97-AF65-F5344CB8AC3E}">
        <p14:creationId xmlns:p14="http://schemas.microsoft.com/office/powerpoint/2010/main" val="428246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pox </a:t>
            </a:r>
          </a:p>
        </p:txBody>
      </p:sp>
      <p:sp>
        <p:nvSpPr>
          <p:cNvPr id="3" name="Content Placeholder 2"/>
          <p:cNvSpPr>
            <a:spLocks noGrp="1"/>
          </p:cNvSpPr>
          <p:nvPr>
            <p:ph idx="1"/>
          </p:nvPr>
        </p:nvSpPr>
        <p:spPr/>
        <p:txBody>
          <a:bodyPr/>
          <a:lstStyle/>
          <a:p>
            <a:r>
              <a:rPr lang="en-US" dirty="0"/>
              <a:t>Small pox is a viral infection unique to humans.</a:t>
            </a:r>
          </a:p>
          <a:p>
            <a:r>
              <a:rPr lang="en-US" dirty="0"/>
              <a:t>Disease has been eradicated by a global immunization </a:t>
            </a:r>
          </a:p>
          <a:p>
            <a:r>
              <a:rPr lang="en-US" dirty="0"/>
              <a:t>Last case reported in 1977 </a:t>
            </a:r>
          </a:p>
          <a:p>
            <a:r>
              <a:rPr lang="en-US" dirty="0"/>
              <a:t>Etiology : </a:t>
            </a:r>
            <a:r>
              <a:rPr lang="en-US" dirty="0" err="1"/>
              <a:t>variola</a:t>
            </a:r>
            <a:r>
              <a:rPr lang="en-US" dirty="0"/>
              <a:t> major and </a:t>
            </a:r>
            <a:r>
              <a:rPr lang="en-US" dirty="0" err="1"/>
              <a:t>variola</a:t>
            </a:r>
            <a:r>
              <a:rPr lang="en-US" dirty="0"/>
              <a:t> minor </a:t>
            </a:r>
          </a:p>
          <a:p>
            <a:r>
              <a:rPr lang="en-US" dirty="0"/>
              <a:t>Can be used as biological warfare</a:t>
            </a:r>
          </a:p>
        </p:txBody>
      </p:sp>
    </p:spTree>
    <p:extLst>
      <p:ext uri="{BB962C8B-B14F-4D97-AF65-F5344CB8AC3E}">
        <p14:creationId xmlns:p14="http://schemas.microsoft.com/office/powerpoint/2010/main" val="2996240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BAB2-DDE8-8042-BD56-60E7D820E373}"/>
              </a:ext>
            </a:extLst>
          </p:cNvPr>
          <p:cNvSpPr>
            <a:spLocks noGrp="1"/>
          </p:cNvSpPr>
          <p:nvPr>
            <p:ph type="title"/>
          </p:nvPr>
        </p:nvSpPr>
        <p:spPr/>
        <p:txBody>
          <a:bodyPr/>
          <a:lstStyle/>
          <a:p>
            <a:r>
              <a:rPr lang="en-GB"/>
              <a:t>Epstein-Barr Virus infections</a:t>
            </a:r>
            <a:endParaRPr lang="en-US"/>
          </a:p>
        </p:txBody>
      </p:sp>
      <p:sp>
        <p:nvSpPr>
          <p:cNvPr id="3" name="Content Placeholder 2">
            <a:extLst>
              <a:ext uri="{FF2B5EF4-FFF2-40B4-BE49-F238E27FC236}">
                <a16:creationId xmlns:a16="http://schemas.microsoft.com/office/drawing/2014/main" id="{D758122F-5CDF-B242-A164-09638EA00D63}"/>
              </a:ext>
            </a:extLst>
          </p:cNvPr>
          <p:cNvSpPr>
            <a:spLocks noGrp="1"/>
          </p:cNvSpPr>
          <p:nvPr>
            <p:ph idx="1"/>
          </p:nvPr>
        </p:nvSpPr>
        <p:spPr/>
        <p:txBody>
          <a:bodyPr>
            <a:normAutofit/>
          </a:bodyPr>
          <a:lstStyle/>
          <a:p>
            <a:r>
              <a:rPr lang="en-US" sz="1800"/>
              <a:t>Epstein–Barr virus is a  </a:t>
            </a:r>
            <a:r>
              <a:rPr lang="el-GR" sz="1800"/>
              <a:t>γ  </a:t>
            </a:r>
            <a:r>
              <a:rPr lang="en-US" sz="1800"/>
              <a:t>herpesvirus that usually infects B lymphocytes  and occasionally T  lymphocytes, monocytes or squamous epithelial cells. This tropism depends on the expression on the cell surface of the complement receptor 2 (CD21 molecule which interacts with complement C3d), to which the virus must bind before gaining entry to the cell</a:t>
            </a:r>
          </a:p>
        </p:txBody>
      </p:sp>
    </p:spTree>
    <p:extLst>
      <p:ext uri="{BB962C8B-B14F-4D97-AF65-F5344CB8AC3E}">
        <p14:creationId xmlns:p14="http://schemas.microsoft.com/office/powerpoint/2010/main" val="942789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719C-69B9-B546-AEC7-6254A5B42F63}"/>
              </a:ext>
            </a:extLst>
          </p:cNvPr>
          <p:cNvSpPr>
            <a:spLocks noGrp="1"/>
          </p:cNvSpPr>
          <p:nvPr>
            <p:ph type="title"/>
          </p:nvPr>
        </p:nvSpPr>
        <p:spPr/>
        <p:txBody>
          <a:bodyPr/>
          <a:lstStyle/>
          <a:p>
            <a:r>
              <a:rPr lang="en-US" b="1"/>
              <a:t>Infectious mononucleosis</a:t>
            </a:r>
          </a:p>
        </p:txBody>
      </p:sp>
      <p:sp>
        <p:nvSpPr>
          <p:cNvPr id="3" name="Content Placeholder 2">
            <a:extLst>
              <a:ext uri="{FF2B5EF4-FFF2-40B4-BE49-F238E27FC236}">
                <a16:creationId xmlns:a16="http://schemas.microsoft.com/office/drawing/2014/main" id="{AE4AF879-B895-6741-91BF-3C2256ABD464}"/>
              </a:ext>
            </a:extLst>
          </p:cNvPr>
          <p:cNvSpPr>
            <a:spLocks noGrp="1"/>
          </p:cNvSpPr>
          <p:nvPr>
            <p:ph idx="1"/>
          </p:nvPr>
        </p:nvSpPr>
        <p:spPr/>
        <p:txBody>
          <a:bodyPr>
            <a:normAutofit/>
          </a:bodyPr>
          <a:lstStyle/>
          <a:p>
            <a:r>
              <a:rPr lang="en-US" sz="1800"/>
              <a:t>Infectious mononucleosis is an acute febrile illness with sore throat and cervical lymphadenopathy.</a:t>
            </a:r>
            <a:endParaRPr lang="en-GB" sz="1800"/>
          </a:p>
          <a:p>
            <a:r>
              <a:rPr lang="en-US" sz="1800" b="1"/>
              <a:t>Presentation</a:t>
            </a:r>
            <a:endParaRPr lang="en-GB" sz="1800" b="1"/>
          </a:p>
          <a:p>
            <a:r>
              <a:rPr lang="en-US" sz="1800"/>
              <a:t> Infectious mononucleosis is characterized by fever, sore throat with exudative pharyngotonsillitis and lymphadenopathy.</a:t>
            </a:r>
            <a:endParaRPr lang="en-GB" sz="1800"/>
          </a:p>
          <a:p>
            <a:r>
              <a:rPr lang="en-US" sz="1800"/>
              <a:t>Petechiae at the junction of the hard and soft palate are a distinctive feature of the disease and usually appear on the second or third day of fever.</a:t>
            </a:r>
          </a:p>
        </p:txBody>
      </p:sp>
    </p:spTree>
    <p:extLst>
      <p:ext uri="{BB962C8B-B14F-4D97-AF65-F5344CB8AC3E}">
        <p14:creationId xmlns:p14="http://schemas.microsoft.com/office/powerpoint/2010/main" val="401121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AB81-F720-E84F-8979-9E5980B6B955}"/>
              </a:ext>
            </a:extLst>
          </p:cNvPr>
          <p:cNvSpPr>
            <a:spLocks noGrp="1"/>
          </p:cNvSpPr>
          <p:nvPr>
            <p:ph type="title"/>
          </p:nvPr>
        </p:nvSpPr>
        <p:spPr/>
        <p:txBody>
          <a:bodyPr/>
          <a:lstStyle/>
          <a:p>
            <a:r>
              <a:rPr lang="en-US" b="1"/>
              <a:t>Complications</a:t>
            </a:r>
          </a:p>
        </p:txBody>
      </p:sp>
      <p:sp>
        <p:nvSpPr>
          <p:cNvPr id="3" name="Content Placeholder 2">
            <a:extLst>
              <a:ext uri="{FF2B5EF4-FFF2-40B4-BE49-F238E27FC236}">
                <a16:creationId xmlns:a16="http://schemas.microsoft.com/office/drawing/2014/main" id="{938607F8-A483-3A4A-99BA-5979EA3A39CA}"/>
              </a:ext>
            </a:extLst>
          </p:cNvPr>
          <p:cNvSpPr>
            <a:spLocks noGrp="1"/>
          </p:cNvSpPr>
          <p:nvPr>
            <p:ph idx="1"/>
          </p:nvPr>
        </p:nvSpPr>
        <p:spPr/>
        <p:txBody>
          <a:bodyPr>
            <a:normAutofit/>
          </a:bodyPr>
          <a:lstStyle/>
          <a:p>
            <a:r>
              <a:rPr lang="en-US" sz="1800"/>
              <a:t>exanthem occurs in about 10% of cases, usually between the fourth and sixth days. </a:t>
            </a:r>
            <a:endParaRPr lang="en-GB" sz="1800"/>
          </a:p>
          <a:p>
            <a:r>
              <a:rPr lang="en-US" sz="1800"/>
              <a:t>Thrombocytopenic</a:t>
            </a:r>
            <a:endParaRPr lang="en-GB" sz="1800"/>
          </a:p>
          <a:p>
            <a:r>
              <a:rPr lang="en-US" sz="1800"/>
              <a:t>Splenic rupture and encephalitis</a:t>
            </a:r>
            <a:endParaRPr lang="en-GB" sz="1800"/>
          </a:p>
          <a:p>
            <a:r>
              <a:rPr lang="en-US" sz="1800"/>
              <a:t>Gianotti–Crosti syndrome</a:t>
            </a:r>
            <a:endParaRPr lang="en-GB" sz="1800"/>
          </a:p>
          <a:p>
            <a:r>
              <a:rPr lang="en-US" sz="1800"/>
              <a:t>Lipschütz ulcers</a:t>
            </a:r>
            <a:endParaRPr lang="en-GB" sz="1800"/>
          </a:p>
          <a:p>
            <a:r>
              <a:rPr lang="en-US" sz="1800"/>
              <a:t>Haemophagocytic syndrome (haemophagocytic lymphohistiocytosis)</a:t>
            </a:r>
            <a:endParaRPr lang="en-GB" sz="1800"/>
          </a:p>
          <a:p>
            <a:r>
              <a:rPr lang="en-US" sz="1800"/>
              <a:t>Kikuchi’s histiocytic necrotizing lymphadenitis</a:t>
            </a:r>
          </a:p>
        </p:txBody>
      </p:sp>
    </p:spTree>
    <p:extLst>
      <p:ext uri="{BB962C8B-B14F-4D97-AF65-F5344CB8AC3E}">
        <p14:creationId xmlns:p14="http://schemas.microsoft.com/office/powerpoint/2010/main" val="3520820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5DF8-14D0-7245-BFC4-2F8D12021B61}"/>
              </a:ext>
            </a:extLst>
          </p:cNvPr>
          <p:cNvSpPr>
            <a:spLocks noGrp="1"/>
          </p:cNvSpPr>
          <p:nvPr>
            <p:ph type="title"/>
          </p:nvPr>
        </p:nvSpPr>
        <p:spPr/>
        <p:txBody>
          <a:bodyPr/>
          <a:lstStyle/>
          <a:p>
            <a:r>
              <a:rPr lang="en-GB"/>
              <a:t>Investigations </a:t>
            </a:r>
            <a:endParaRPr lang="en-US"/>
          </a:p>
        </p:txBody>
      </p:sp>
      <p:sp>
        <p:nvSpPr>
          <p:cNvPr id="3" name="Content Placeholder 2">
            <a:extLst>
              <a:ext uri="{FF2B5EF4-FFF2-40B4-BE49-F238E27FC236}">
                <a16:creationId xmlns:a16="http://schemas.microsoft.com/office/drawing/2014/main" id="{7CD48A83-6A2C-3443-9238-4A99943DBB0D}"/>
              </a:ext>
            </a:extLst>
          </p:cNvPr>
          <p:cNvSpPr>
            <a:spLocks noGrp="1"/>
          </p:cNvSpPr>
          <p:nvPr>
            <p:ph idx="1"/>
          </p:nvPr>
        </p:nvSpPr>
        <p:spPr/>
        <p:txBody>
          <a:bodyPr/>
          <a:lstStyle/>
          <a:p>
            <a:r>
              <a:rPr lang="en-GB"/>
              <a:t>Peripheral Blood Film:</a:t>
            </a:r>
          </a:p>
          <a:p>
            <a:pPr marL="0" indent="0">
              <a:buNone/>
            </a:pPr>
            <a:r>
              <a:rPr lang="en-GB"/>
              <a:t>lymphocytosis with at least 10% atypical cells see</a:t>
            </a:r>
          </a:p>
          <a:p>
            <a:r>
              <a:rPr lang="en-GB"/>
              <a:t>Abnormalities in liver function tests  indicate  hepatocellular  damage  which may  lead  to  jaundice in about 4% of those infected</a:t>
            </a:r>
          </a:p>
          <a:p>
            <a:r>
              <a:rPr lang="en-GB"/>
              <a:t>Paul–Bunnell and monospot</a:t>
            </a:r>
          </a:p>
          <a:p>
            <a:r>
              <a:rPr lang="en-GB"/>
              <a:t>Antibodies to  viral antigens</a:t>
            </a:r>
          </a:p>
          <a:p>
            <a:r>
              <a:rPr lang="en-GB"/>
              <a:t>viral DNA  or  RNA  detection by  PCR</a:t>
            </a:r>
          </a:p>
          <a:p>
            <a:endParaRPr lang="en-GB"/>
          </a:p>
        </p:txBody>
      </p:sp>
    </p:spTree>
    <p:extLst>
      <p:ext uri="{BB962C8B-B14F-4D97-AF65-F5344CB8AC3E}">
        <p14:creationId xmlns:p14="http://schemas.microsoft.com/office/powerpoint/2010/main" val="2460904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6E0D-80BC-5748-B8C6-7DFE662ED84C}"/>
              </a:ext>
            </a:extLst>
          </p:cNvPr>
          <p:cNvSpPr>
            <a:spLocks noGrp="1"/>
          </p:cNvSpPr>
          <p:nvPr>
            <p:ph type="title"/>
          </p:nvPr>
        </p:nvSpPr>
        <p:spPr/>
        <p:txBody>
          <a:bodyPr/>
          <a:lstStyle/>
          <a:p>
            <a:r>
              <a:rPr lang="en-GB"/>
              <a:t>Management </a:t>
            </a:r>
            <a:endParaRPr lang="en-US"/>
          </a:p>
        </p:txBody>
      </p:sp>
      <p:sp>
        <p:nvSpPr>
          <p:cNvPr id="3" name="Content Placeholder 2">
            <a:extLst>
              <a:ext uri="{FF2B5EF4-FFF2-40B4-BE49-F238E27FC236}">
                <a16:creationId xmlns:a16="http://schemas.microsoft.com/office/drawing/2014/main" id="{A57D53F8-F361-4343-97B6-E8C11C0C5642}"/>
              </a:ext>
            </a:extLst>
          </p:cNvPr>
          <p:cNvSpPr>
            <a:spLocks noGrp="1"/>
          </p:cNvSpPr>
          <p:nvPr>
            <p:ph idx="1"/>
          </p:nvPr>
        </p:nvSpPr>
        <p:spPr/>
        <p:txBody>
          <a:bodyPr>
            <a:normAutofit/>
          </a:bodyPr>
          <a:lstStyle/>
          <a:p>
            <a:r>
              <a:rPr lang="en-US" sz="1800"/>
              <a:t>General measures include treatments for the symptoms of pyrexia and sore throat. Rest and recuperation are important aspects of management.</a:t>
            </a:r>
            <a:endParaRPr lang="en-GB" sz="1800"/>
          </a:p>
          <a:p>
            <a:r>
              <a:rPr lang="en-US" sz="1800"/>
              <a:t>If the skin eruption is symptomatic, an emollient and moderately potent topical steroid may be used, but clearance is usually within a week even when not treated.</a:t>
            </a:r>
          </a:p>
        </p:txBody>
      </p:sp>
    </p:spTree>
    <p:extLst>
      <p:ext uri="{BB962C8B-B14F-4D97-AF65-F5344CB8AC3E}">
        <p14:creationId xmlns:p14="http://schemas.microsoft.com/office/powerpoint/2010/main" val="3462691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BF4A-99CB-684D-807C-81335C1BD2BB}"/>
              </a:ext>
            </a:extLst>
          </p:cNvPr>
          <p:cNvSpPr>
            <a:spLocks noGrp="1"/>
          </p:cNvSpPr>
          <p:nvPr>
            <p:ph type="title"/>
          </p:nvPr>
        </p:nvSpPr>
        <p:spPr/>
        <p:txBody>
          <a:bodyPr/>
          <a:lstStyle/>
          <a:p>
            <a:r>
              <a:rPr lang="en-US"/>
              <a:t>Oral hairy leukoplakia</a:t>
            </a:r>
          </a:p>
        </p:txBody>
      </p:sp>
      <p:sp>
        <p:nvSpPr>
          <p:cNvPr id="3" name="Content Placeholder 2">
            <a:extLst>
              <a:ext uri="{FF2B5EF4-FFF2-40B4-BE49-F238E27FC236}">
                <a16:creationId xmlns:a16="http://schemas.microsoft.com/office/drawing/2014/main" id="{9D297AB9-F18D-BE46-85D1-E83DBF9813C8}"/>
              </a:ext>
            </a:extLst>
          </p:cNvPr>
          <p:cNvSpPr>
            <a:spLocks noGrp="1"/>
          </p:cNvSpPr>
          <p:nvPr>
            <p:ph idx="1"/>
          </p:nvPr>
        </p:nvSpPr>
        <p:spPr/>
        <p:txBody>
          <a:bodyPr>
            <a:normAutofit/>
          </a:bodyPr>
          <a:lstStyle/>
          <a:p>
            <a:r>
              <a:rPr lang="en-US" sz="1800"/>
              <a:t>presenting as white plaques on the sides of the tongue.</a:t>
            </a:r>
            <a:endParaRPr lang="en-GB" sz="1800"/>
          </a:p>
          <a:p>
            <a:r>
              <a:rPr lang="en-GB" sz="1800" b="1"/>
              <a:t>Predisposing factors:</a:t>
            </a:r>
          </a:p>
          <a:p>
            <a:r>
              <a:rPr lang="en-US" sz="1800"/>
              <a:t>This disorder is due to reactivation of EBV infection and usually occurs in association  </a:t>
            </a:r>
            <a:endParaRPr lang="en-GB" sz="1800"/>
          </a:p>
          <a:p>
            <a:r>
              <a:rPr lang="en-GB" sz="1800"/>
              <a:t>i</a:t>
            </a:r>
            <a:r>
              <a:rPr lang="en-US" sz="1800"/>
              <a:t>mmunodeficiency  due  to  HIV  infection. </a:t>
            </a:r>
            <a:endParaRPr lang="en-GB" sz="1800"/>
          </a:p>
          <a:p>
            <a:r>
              <a:rPr lang="en-US" sz="1800"/>
              <a:t>haematological malignancy </a:t>
            </a:r>
            <a:endParaRPr lang="en-GB" sz="1800"/>
          </a:p>
          <a:p>
            <a:r>
              <a:rPr lang="en-US" sz="1800"/>
              <a:t> during immunosuppressive treatment</a:t>
            </a:r>
            <a:endParaRPr lang="en-GB" sz="1800"/>
          </a:p>
          <a:p>
            <a:r>
              <a:rPr lang="en-US" sz="1800"/>
              <a:t> and occasionally in immunocompetent individuals </a:t>
            </a:r>
            <a:r>
              <a:rPr lang="en-GB" sz="1800"/>
              <a:t>.</a:t>
            </a:r>
            <a:endParaRPr lang="en-US" sz="1800"/>
          </a:p>
        </p:txBody>
      </p:sp>
    </p:spTree>
    <p:extLst>
      <p:ext uri="{BB962C8B-B14F-4D97-AF65-F5344CB8AC3E}">
        <p14:creationId xmlns:p14="http://schemas.microsoft.com/office/powerpoint/2010/main" val="3180420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B358-122B-D14A-9B24-ED3711B372CB}"/>
              </a:ext>
            </a:extLst>
          </p:cNvPr>
          <p:cNvSpPr>
            <a:spLocks noGrp="1"/>
          </p:cNvSpPr>
          <p:nvPr>
            <p:ph type="title"/>
          </p:nvPr>
        </p:nvSpPr>
        <p:spPr/>
        <p:txBody>
          <a:bodyPr/>
          <a:lstStyle/>
          <a:p>
            <a:r>
              <a:rPr lang="en-GB"/>
              <a:t>Presentation </a:t>
            </a:r>
            <a:endParaRPr lang="en-US"/>
          </a:p>
        </p:txBody>
      </p:sp>
      <p:sp>
        <p:nvSpPr>
          <p:cNvPr id="3" name="Content Placeholder 2">
            <a:extLst>
              <a:ext uri="{FF2B5EF4-FFF2-40B4-BE49-F238E27FC236}">
                <a16:creationId xmlns:a16="http://schemas.microsoft.com/office/drawing/2014/main" id="{35E35CA9-E127-294A-99F5-1ECD11C8E314}"/>
              </a:ext>
            </a:extLst>
          </p:cNvPr>
          <p:cNvSpPr>
            <a:spLocks noGrp="1"/>
          </p:cNvSpPr>
          <p:nvPr>
            <p:ph idx="1"/>
          </p:nvPr>
        </p:nvSpPr>
        <p:spPr/>
        <p:txBody>
          <a:bodyPr>
            <a:normAutofit fontScale="92500" lnSpcReduction="10000"/>
          </a:bodyPr>
          <a:lstStyle/>
          <a:p>
            <a:r>
              <a:rPr lang="en-US"/>
              <a:t>White rippled plaques develop unilaterally or bilaterally on the sides of the tongue. They may appear to have hair‐like projections. In more advanced disease, the plaques may extend over the tongue and into the oro‐pharynx.</a:t>
            </a:r>
            <a:endParaRPr lang="en-GB"/>
          </a:p>
          <a:p>
            <a:r>
              <a:rPr lang="en-GB" b="1"/>
              <a:t>PATHOLOGY:</a:t>
            </a:r>
          </a:p>
          <a:p>
            <a:r>
              <a:rPr lang="en-US"/>
              <a:t>Epstein–Barr virus replicates in maturing epithelial cells but is not present in basal and parabasal keratinocytes.</a:t>
            </a:r>
            <a:endParaRPr lang="en-GB"/>
          </a:p>
          <a:p>
            <a:r>
              <a:rPr lang="en-GB" b="1"/>
              <a:t>Differential Diagnosis:</a:t>
            </a:r>
          </a:p>
          <a:p>
            <a:r>
              <a:rPr lang="en-US"/>
              <a:t>lichen planus</a:t>
            </a:r>
            <a:endParaRPr lang="en-GB"/>
          </a:p>
          <a:p>
            <a:r>
              <a:rPr lang="en-US"/>
              <a:t>Candidiasis</a:t>
            </a:r>
            <a:endParaRPr lang="en-GB"/>
          </a:p>
          <a:p>
            <a:r>
              <a:rPr lang="en-US"/>
              <a:t>squamous cell carcinoma.</a:t>
            </a:r>
          </a:p>
        </p:txBody>
      </p:sp>
      <p:pic>
        <p:nvPicPr>
          <p:cNvPr id="4" name="Picture 4">
            <a:extLst>
              <a:ext uri="{FF2B5EF4-FFF2-40B4-BE49-F238E27FC236}">
                <a16:creationId xmlns:a16="http://schemas.microsoft.com/office/drawing/2014/main" id="{FD73B172-E618-794F-B89B-E98003B54DCB}"/>
              </a:ext>
            </a:extLst>
          </p:cNvPr>
          <p:cNvPicPr>
            <a:picLocks noChangeAspect="1"/>
          </p:cNvPicPr>
          <p:nvPr/>
        </p:nvPicPr>
        <p:blipFill>
          <a:blip r:embed="rId2"/>
          <a:stretch>
            <a:fillRect/>
          </a:stretch>
        </p:blipFill>
        <p:spPr>
          <a:xfrm>
            <a:off x="4350144" y="3688080"/>
            <a:ext cx="3503544" cy="2338616"/>
          </a:xfrm>
          <a:prstGeom prst="rect">
            <a:avLst/>
          </a:prstGeom>
        </p:spPr>
      </p:pic>
    </p:spTree>
    <p:extLst>
      <p:ext uri="{BB962C8B-B14F-4D97-AF65-F5344CB8AC3E}">
        <p14:creationId xmlns:p14="http://schemas.microsoft.com/office/powerpoint/2010/main" val="108404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1B2C-8276-6644-95EF-120EF4F4C892}"/>
              </a:ext>
            </a:extLst>
          </p:cNvPr>
          <p:cNvSpPr>
            <a:spLocks noGrp="1"/>
          </p:cNvSpPr>
          <p:nvPr>
            <p:ph type="title"/>
          </p:nvPr>
        </p:nvSpPr>
        <p:spPr/>
        <p:txBody>
          <a:bodyPr>
            <a:normAutofit fontScale="90000"/>
          </a:bodyPr>
          <a:lstStyle/>
          <a:p>
            <a:r>
              <a:rPr lang="en-US" b="1"/>
              <a:t>Chronic active  epstein–Barr virus infection</a:t>
            </a:r>
          </a:p>
        </p:txBody>
      </p:sp>
      <p:sp>
        <p:nvSpPr>
          <p:cNvPr id="3" name="Content Placeholder 2">
            <a:extLst>
              <a:ext uri="{FF2B5EF4-FFF2-40B4-BE49-F238E27FC236}">
                <a16:creationId xmlns:a16="http://schemas.microsoft.com/office/drawing/2014/main" id="{80FC3ED9-A58F-6A4F-9D17-FF4E649BC70E}"/>
              </a:ext>
            </a:extLst>
          </p:cNvPr>
          <p:cNvSpPr>
            <a:spLocks noGrp="1"/>
          </p:cNvSpPr>
          <p:nvPr>
            <p:ph idx="1"/>
          </p:nvPr>
        </p:nvSpPr>
        <p:spPr/>
        <p:txBody>
          <a:bodyPr>
            <a:normAutofit/>
          </a:bodyPr>
          <a:lstStyle/>
          <a:p>
            <a:r>
              <a:rPr lang="en-US" sz="1800"/>
              <a:t>Chronic or recurrent and relapsing disease following acute EBV  infection  and  lasting  for  at  least  3  months  after  primary </a:t>
            </a:r>
            <a:r>
              <a:rPr lang="en-GB" sz="1800"/>
              <a:t>infection.</a:t>
            </a:r>
          </a:p>
          <a:p>
            <a:pPr marL="0" indent="0">
              <a:buNone/>
            </a:pPr>
            <a:r>
              <a:rPr lang="en-GB" sz="1800" b="1"/>
              <a:t>Presentation:</a:t>
            </a:r>
          </a:p>
          <a:p>
            <a:r>
              <a:rPr lang="en-US" sz="1800"/>
              <a:t>persistent or intermittent malaise, fever, lymphadenopathy, splenomegaly, hepatitis and arthritis.</a:t>
            </a:r>
            <a:endParaRPr lang="en-GB" sz="1800"/>
          </a:p>
          <a:p>
            <a:r>
              <a:rPr lang="en-US" sz="1800"/>
              <a:t>Pruritic  necrotic plaques  as a  presenting  feature  of  lymphocytic variant hypereosinophilic syndrome have been ascribed to chronic active EBV infection</a:t>
            </a:r>
          </a:p>
        </p:txBody>
      </p:sp>
    </p:spTree>
    <p:extLst>
      <p:ext uri="{BB962C8B-B14F-4D97-AF65-F5344CB8AC3E}">
        <p14:creationId xmlns:p14="http://schemas.microsoft.com/office/powerpoint/2010/main" val="36275379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3AB3-CF31-6C43-9C51-A64A2156EC81}"/>
              </a:ext>
            </a:extLst>
          </p:cNvPr>
          <p:cNvSpPr>
            <a:spLocks noGrp="1"/>
          </p:cNvSpPr>
          <p:nvPr>
            <p:ph type="title"/>
          </p:nvPr>
        </p:nvSpPr>
        <p:spPr/>
        <p:txBody>
          <a:bodyPr>
            <a:normAutofit fontScale="90000"/>
          </a:bodyPr>
          <a:lstStyle/>
          <a:p>
            <a:r>
              <a:rPr lang="en-US" sz="3300"/>
              <a:t>Hypersensitivity to mosquito bites</a:t>
            </a:r>
            <a:endParaRPr lang="en-US" b="1"/>
          </a:p>
        </p:txBody>
      </p:sp>
      <p:sp>
        <p:nvSpPr>
          <p:cNvPr id="3" name="Content Placeholder 2">
            <a:extLst>
              <a:ext uri="{FF2B5EF4-FFF2-40B4-BE49-F238E27FC236}">
                <a16:creationId xmlns:a16="http://schemas.microsoft.com/office/drawing/2014/main" id="{17C00F98-255E-144B-AB6F-D49B40A4349B}"/>
              </a:ext>
            </a:extLst>
          </p:cNvPr>
          <p:cNvSpPr>
            <a:spLocks noGrp="1"/>
          </p:cNvSpPr>
          <p:nvPr>
            <p:ph idx="1"/>
          </p:nvPr>
        </p:nvSpPr>
        <p:spPr>
          <a:xfrm>
            <a:off x="1709587" y="2175605"/>
            <a:ext cx="6446520" cy="3069949"/>
          </a:xfrm>
        </p:spPr>
        <p:txBody>
          <a:bodyPr>
            <a:normAutofit/>
          </a:bodyPr>
          <a:lstStyle/>
          <a:p>
            <a:r>
              <a:rPr lang="en-US" sz="1800"/>
              <a:t> This may indicate a primary persistent EBV infection, usually occurring in childhood. Intense inflammation, often with purpura, bullae and necrosis, develops at the sites of mosquito bites </a:t>
            </a:r>
            <a:r>
              <a:rPr lang="en-GB" sz="1800"/>
              <a:t>.</a:t>
            </a:r>
            <a:r>
              <a:rPr lang="en-US" sz="1800"/>
              <a:t> There is usually regional lymphadenopathy and there may be systemic features such as pyrexia and hepatitis.  These  patients  should  be  monitored  for the possible development of NK/T‐cell lymphoma.</a:t>
            </a:r>
          </a:p>
        </p:txBody>
      </p:sp>
    </p:spTree>
    <p:extLst>
      <p:ext uri="{BB962C8B-B14F-4D97-AF65-F5344CB8AC3E}">
        <p14:creationId xmlns:p14="http://schemas.microsoft.com/office/powerpoint/2010/main" val="463973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C955-C49A-7F4F-A6C3-9A7255AAA942}"/>
              </a:ext>
            </a:extLst>
          </p:cNvPr>
          <p:cNvSpPr>
            <a:spLocks noGrp="1"/>
          </p:cNvSpPr>
          <p:nvPr>
            <p:ph type="title"/>
          </p:nvPr>
        </p:nvSpPr>
        <p:spPr>
          <a:xfrm>
            <a:off x="937260" y="548680"/>
            <a:ext cx="7269480" cy="994172"/>
          </a:xfrm>
        </p:spPr>
        <p:txBody>
          <a:bodyPr>
            <a:normAutofit fontScale="90000"/>
          </a:bodyPr>
          <a:lstStyle/>
          <a:p>
            <a:r>
              <a:rPr lang="en-GB" dirty="0"/>
              <a:t>E</a:t>
            </a:r>
            <a:r>
              <a:rPr lang="en-US" dirty="0" err="1"/>
              <a:t>pstein</a:t>
            </a:r>
            <a:r>
              <a:rPr lang="en-US" dirty="0"/>
              <a:t>–Barr virus associated lymphomas and carcinomas</a:t>
            </a:r>
          </a:p>
        </p:txBody>
      </p:sp>
      <p:sp>
        <p:nvSpPr>
          <p:cNvPr id="3" name="Content Placeholder 2">
            <a:extLst>
              <a:ext uri="{FF2B5EF4-FFF2-40B4-BE49-F238E27FC236}">
                <a16:creationId xmlns:a16="http://schemas.microsoft.com/office/drawing/2014/main" id="{F411354F-9F6D-B442-B038-754BCC8F2E71}"/>
              </a:ext>
            </a:extLst>
          </p:cNvPr>
          <p:cNvSpPr>
            <a:spLocks noGrp="1"/>
          </p:cNvSpPr>
          <p:nvPr>
            <p:ph idx="1"/>
          </p:nvPr>
        </p:nvSpPr>
        <p:spPr/>
        <p:txBody>
          <a:bodyPr>
            <a:normAutofit/>
          </a:bodyPr>
          <a:lstStyle/>
          <a:p>
            <a:r>
              <a:rPr lang="en-US" sz="1800" b="1"/>
              <a:t>Burkitt lymphoma</a:t>
            </a:r>
            <a:endParaRPr lang="en-GB" sz="1800" b="1"/>
          </a:p>
          <a:p>
            <a:endParaRPr lang="en-GB" sz="1800" b="1"/>
          </a:p>
          <a:p>
            <a:r>
              <a:rPr lang="en-US" sz="1800" b="1"/>
              <a:t>EBV‐associated lymphoproliferative disease</a:t>
            </a:r>
            <a:endParaRPr lang="en-GB" sz="1800" b="1"/>
          </a:p>
          <a:p>
            <a:endParaRPr lang="en-GB" sz="1800" b="1"/>
          </a:p>
          <a:p>
            <a:r>
              <a:rPr lang="en-US" sz="1800" b="1"/>
              <a:t>Age‐related EBV‐associated B‐cell lymphoma</a:t>
            </a:r>
            <a:endParaRPr lang="en-GB" sz="1800" b="1"/>
          </a:p>
          <a:p>
            <a:endParaRPr lang="en-GB" sz="1800" b="1"/>
          </a:p>
          <a:p>
            <a:r>
              <a:rPr lang="en-US" sz="1800" b="1"/>
              <a:t>Nasopharyngeal carcinoma</a:t>
            </a:r>
          </a:p>
        </p:txBody>
      </p:sp>
    </p:spTree>
    <p:extLst>
      <p:ext uri="{BB962C8B-B14F-4D97-AF65-F5344CB8AC3E}">
        <p14:creationId xmlns:p14="http://schemas.microsoft.com/office/powerpoint/2010/main" val="113485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lnSpcReduction="10000"/>
          </a:bodyPr>
          <a:lstStyle/>
          <a:p>
            <a:r>
              <a:rPr lang="en-US" dirty="0"/>
              <a:t>Respiratory droplets -&gt; </a:t>
            </a:r>
            <a:r>
              <a:rPr lang="en-US" dirty="0" err="1"/>
              <a:t>resp</a:t>
            </a:r>
            <a:r>
              <a:rPr lang="en-US" dirty="0"/>
              <a:t> tract -&gt; local lymph nodes -&gt; </a:t>
            </a:r>
            <a:r>
              <a:rPr lang="en-US" dirty="0" err="1"/>
              <a:t>viremia</a:t>
            </a:r>
            <a:r>
              <a:rPr lang="en-US" dirty="0"/>
              <a:t> -&gt; fever -&gt; </a:t>
            </a:r>
            <a:r>
              <a:rPr lang="en-US" dirty="0" err="1"/>
              <a:t>exanthem</a:t>
            </a:r>
            <a:r>
              <a:rPr lang="en-US" dirty="0"/>
              <a:t> -&gt; 1 to 2 days -&gt; papules on face arms mouth -&gt; become disseminated in another 1 to 2 days -&gt; vesicles appear 4 to 7 days after rash -&gt; pustules form and last for 5 to 8 days and then crusting occurs </a:t>
            </a:r>
          </a:p>
          <a:p>
            <a:endParaRPr lang="en-US" dirty="0"/>
          </a:p>
          <a:p>
            <a:r>
              <a:rPr lang="en-US" dirty="0"/>
              <a:t>All lesions in same stage of development</a:t>
            </a:r>
          </a:p>
          <a:p>
            <a:pPr marL="114300" indent="0">
              <a:buNone/>
            </a:pPr>
            <a:r>
              <a:rPr lang="en-US" dirty="0"/>
              <a:t>Pockmarks pitted scars </a:t>
            </a:r>
            <a:r>
              <a:rPr lang="en-US" dirty="0" err="1"/>
              <a:t>oocur</a:t>
            </a:r>
            <a:r>
              <a:rPr lang="en-US" dirty="0"/>
              <a:t> in </a:t>
            </a:r>
            <a:r>
              <a:rPr lang="en-US" dirty="0" err="1"/>
              <a:t>svere</a:t>
            </a:r>
            <a:r>
              <a:rPr lang="en-US" dirty="0"/>
              <a:t> cases. </a:t>
            </a:r>
          </a:p>
          <a:p>
            <a:pPr marL="114300" indent="0">
              <a:buNone/>
            </a:pPr>
            <a:r>
              <a:rPr lang="en-US" dirty="0"/>
              <a:t>Secondary staph </a:t>
            </a:r>
            <a:r>
              <a:rPr lang="en-US" dirty="0" err="1"/>
              <a:t>aureus</a:t>
            </a:r>
            <a:r>
              <a:rPr lang="en-US" dirty="0"/>
              <a:t> infection with </a:t>
            </a:r>
            <a:r>
              <a:rPr lang="en-US" dirty="0" err="1"/>
              <a:t>abcess</a:t>
            </a:r>
            <a:r>
              <a:rPr lang="en-US" dirty="0"/>
              <a:t> and cellulitis in lesions of small pox can occur.</a:t>
            </a:r>
          </a:p>
        </p:txBody>
      </p:sp>
    </p:spTree>
    <p:extLst>
      <p:ext uri="{BB962C8B-B14F-4D97-AF65-F5344CB8AC3E}">
        <p14:creationId xmlns:p14="http://schemas.microsoft.com/office/powerpoint/2010/main" val="4169024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A69A-519F-E34D-AE9F-C0DD15ED01F7}"/>
              </a:ext>
            </a:extLst>
          </p:cNvPr>
          <p:cNvSpPr>
            <a:spLocks noGrp="1"/>
          </p:cNvSpPr>
          <p:nvPr>
            <p:ph type="title"/>
          </p:nvPr>
        </p:nvSpPr>
        <p:spPr/>
        <p:txBody>
          <a:bodyPr>
            <a:normAutofit fontScale="90000"/>
          </a:bodyPr>
          <a:lstStyle/>
          <a:p>
            <a:r>
              <a:rPr lang="en-GB"/>
              <a:t>HUMA</a:t>
            </a:r>
            <a:r>
              <a:rPr lang="en-US"/>
              <a:t>N HERPESVIRUS  6 </a:t>
            </a:r>
            <a:r>
              <a:rPr lang="en-GB"/>
              <a:t>A</a:t>
            </a:r>
            <a:r>
              <a:rPr lang="en-US"/>
              <a:t>Nd 7  VIRUS INFECTIONS</a:t>
            </a:r>
          </a:p>
        </p:txBody>
      </p:sp>
      <p:sp>
        <p:nvSpPr>
          <p:cNvPr id="3" name="Content Placeholder 2">
            <a:extLst>
              <a:ext uri="{FF2B5EF4-FFF2-40B4-BE49-F238E27FC236}">
                <a16:creationId xmlns:a16="http://schemas.microsoft.com/office/drawing/2014/main" id="{BB1D4CE4-2E8C-8143-99C1-11AF38026872}"/>
              </a:ext>
            </a:extLst>
          </p:cNvPr>
          <p:cNvSpPr>
            <a:spLocks noGrp="1"/>
          </p:cNvSpPr>
          <p:nvPr>
            <p:ph idx="1"/>
          </p:nvPr>
        </p:nvSpPr>
        <p:spPr/>
        <p:txBody>
          <a:bodyPr>
            <a:normAutofit/>
          </a:bodyPr>
          <a:lstStyle/>
          <a:p>
            <a:r>
              <a:rPr lang="en-US" sz="1800"/>
              <a:t>HHV‐6 and HHV‐7 cause roseola infantum (exanthem subitum) as a primary infection</a:t>
            </a:r>
            <a:endParaRPr lang="en-GB" sz="1800"/>
          </a:p>
          <a:p>
            <a:r>
              <a:rPr lang="en-US" sz="1800"/>
              <a:t>Persistence or reactivation of HHV‐6 has been associated with multiple sclerosis, Guillain–Barré syndrome, chronic fatigue syndrome, lymphoproliferative disorders, connective tissue disease and Kikuchi–Fujimoto disease</a:t>
            </a:r>
          </a:p>
        </p:txBody>
      </p:sp>
    </p:spTree>
    <p:extLst>
      <p:ext uri="{BB962C8B-B14F-4D97-AF65-F5344CB8AC3E}">
        <p14:creationId xmlns:p14="http://schemas.microsoft.com/office/powerpoint/2010/main" val="456491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9F72-972D-E844-948B-0ABAAA46BB39}"/>
              </a:ext>
            </a:extLst>
          </p:cNvPr>
          <p:cNvSpPr>
            <a:spLocks noGrp="1"/>
          </p:cNvSpPr>
          <p:nvPr>
            <p:ph type="title"/>
          </p:nvPr>
        </p:nvSpPr>
        <p:spPr/>
        <p:txBody>
          <a:bodyPr/>
          <a:lstStyle/>
          <a:p>
            <a:r>
              <a:rPr lang="en-GB" b="1"/>
              <a:t>R</a:t>
            </a:r>
            <a:r>
              <a:rPr lang="en-US" b="1"/>
              <a:t>oseola </a:t>
            </a:r>
            <a:r>
              <a:rPr lang="en-GB" b="1"/>
              <a:t>I</a:t>
            </a:r>
            <a:r>
              <a:rPr lang="en-US" b="1"/>
              <a:t>nfantum</a:t>
            </a:r>
          </a:p>
        </p:txBody>
      </p:sp>
      <p:sp>
        <p:nvSpPr>
          <p:cNvPr id="3" name="Content Placeholder 2">
            <a:extLst>
              <a:ext uri="{FF2B5EF4-FFF2-40B4-BE49-F238E27FC236}">
                <a16:creationId xmlns:a16="http://schemas.microsoft.com/office/drawing/2014/main" id="{08D3C40E-D6BC-3F46-A857-EC23F875A82D}"/>
              </a:ext>
            </a:extLst>
          </p:cNvPr>
          <p:cNvSpPr>
            <a:spLocks noGrp="1"/>
          </p:cNvSpPr>
          <p:nvPr>
            <p:ph idx="1"/>
          </p:nvPr>
        </p:nvSpPr>
        <p:spPr>
          <a:xfrm>
            <a:off x="1038001" y="2125742"/>
            <a:ext cx="6446520" cy="3263503"/>
          </a:xfrm>
        </p:spPr>
        <p:txBody>
          <a:bodyPr>
            <a:normAutofit/>
          </a:bodyPr>
          <a:lstStyle/>
          <a:p>
            <a:r>
              <a:rPr lang="en-US" sz="1800"/>
              <a:t>Roseola infantum is an acute febrile illness with a maculopapular eruption.</a:t>
            </a:r>
            <a:endParaRPr lang="en-GB" sz="1800"/>
          </a:p>
          <a:p>
            <a:r>
              <a:rPr lang="en-US" sz="1800"/>
              <a:t>most common exanthematic fever in children under the age</a:t>
            </a:r>
            <a:endParaRPr lang="en-GB" sz="1800"/>
          </a:p>
          <a:p>
            <a:r>
              <a:rPr lang="en-US" sz="1800"/>
              <a:t>Peak incidence is between 6 and 9 months.</a:t>
            </a:r>
            <a:endParaRPr lang="en-GB" sz="1800"/>
          </a:p>
          <a:p>
            <a:r>
              <a:rPr lang="en-US" sz="1800"/>
              <a:t>Causative organisms • HHV‐6 • HHV‐7</a:t>
            </a:r>
            <a:endParaRPr lang="en-GB" sz="1800"/>
          </a:p>
          <a:p>
            <a:endParaRPr lang="en-US" sz="1800"/>
          </a:p>
        </p:txBody>
      </p:sp>
    </p:spTree>
    <p:extLst>
      <p:ext uri="{BB962C8B-B14F-4D97-AF65-F5344CB8AC3E}">
        <p14:creationId xmlns:p14="http://schemas.microsoft.com/office/powerpoint/2010/main" val="880100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E454-F38C-7C45-BFBB-BA763AE44D7E}"/>
              </a:ext>
            </a:extLst>
          </p:cNvPr>
          <p:cNvSpPr>
            <a:spLocks noGrp="1"/>
          </p:cNvSpPr>
          <p:nvPr>
            <p:ph type="title"/>
          </p:nvPr>
        </p:nvSpPr>
        <p:spPr/>
        <p:txBody>
          <a:bodyPr/>
          <a:lstStyle/>
          <a:p>
            <a:r>
              <a:rPr lang="en-GB" b="1"/>
              <a:t>Clinical Features </a:t>
            </a:r>
            <a:endParaRPr lang="en-US" b="1"/>
          </a:p>
        </p:txBody>
      </p:sp>
      <p:sp>
        <p:nvSpPr>
          <p:cNvPr id="3" name="Content Placeholder 2">
            <a:extLst>
              <a:ext uri="{FF2B5EF4-FFF2-40B4-BE49-F238E27FC236}">
                <a16:creationId xmlns:a16="http://schemas.microsoft.com/office/drawing/2014/main" id="{746E4A54-40CB-8843-828F-06B364B54D56}"/>
              </a:ext>
            </a:extLst>
          </p:cNvPr>
          <p:cNvSpPr>
            <a:spLocks noGrp="1"/>
          </p:cNvSpPr>
          <p:nvPr>
            <p:ph idx="1"/>
          </p:nvPr>
        </p:nvSpPr>
        <p:spPr/>
        <p:txBody>
          <a:bodyPr>
            <a:normAutofit/>
          </a:bodyPr>
          <a:lstStyle/>
          <a:p>
            <a:r>
              <a:rPr lang="en-GB" sz="1800"/>
              <a:t>A</a:t>
            </a:r>
            <a:r>
              <a:rPr lang="en-US" sz="1800"/>
              <a:t>brupt onset of fever, sometimes ranging between 39.5 and 40°C, which persists for 3–5 days</a:t>
            </a:r>
            <a:endParaRPr lang="en-GB" sz="1800"/>
          </a:p>
          <a:p>
            <a:r>
              <a:rPr lang="en-US" sz="1800"/>
              <a:t>Irritability, inflamed tympanic membranes, ulcers at the posterior palate and uvula and, occasionally, periorbital oedema and haematuria are early manifestations</a:t>
            </a:r>
            <a:r>
              <a:rPr lang="en-GB" sz="1800"/>
              <a:t>.</a:t>
            </a:r>
          </a:p>
          <a:p>
            <a:r>
              <a:rPr lang="en-US" sz="1800"/>
              <a:t>As the temperature falls, an eruption of discrete rose‐pink maculopapules develops on the neck and trunk; it may later spread to the arms, face and legs.</a:t>
            </a:r>
            <a:endParaRPr lang="en-GB" sz="1800"/>
          </a:p>
          <a:p>
            <a:r>
              <a:rPr lang="en-US" sz="1800"/>
              <a:t>cervical and occipital lymph nodes are usually enlarged</a:t>
            </a:r>
          </a:p>
        </p:txBody>
      </p:sp>
    </p:spTree>
    <p:extLst>
      <p:ext uri="{BB962C8B-B14F-4D97-AF65-F5344CB8AC3E}">
        <p14:creationId xmlns:p14="http://schemas.microsoft.com/office/powerpoint/2010/main" val="3911263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5521-6BA8-114F-998C-25D2A73ACC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C38C3D-6117-0F4F-85C9-AF6C34E392F4}"/>
              </a:ext>
            </a:extLst>
          </p:cNvPr>
          <p:cNvSpPr>
            <a:spLocks noGrp="1"/>
          </p:cNvSpPr>
          <p:nvPr>
            <p:ph idx="1"/>
          </p:nvPr>
        </p:nvSpPr>
        <p:spPr/>
        <p:txBody>
          <a:bodyPr>
            <a:normAutofit/>
          </a:bodyPr>
          <a:lstStyle/>
          <a:p>
            <a:r>
              <a:rPr lang="en-US" sz="1800"/>
              <a:t>Differential diagnosis</a:t>
            </a:r>
            <a:r>
              <a:rPr lang="en-GB" sz="1800"/>
              <a:t>:</a:t>
            </a:r>
          </a:p>
          <a:p>
            <a:r>
              <a:rPr lang="en-US" sz="1800"/>
              <a:t> Measles, rubella.</a:t>
            </a:r>
            <a:endParaRPr lang="en-GB" sz="1800"/>
          </a:p>
          <a:p>
            <a:r>
              <a:rPr lang="en-GB" sz="1800" b="1"/>
              <a:t>Complications:</a:t>
            </a:r>
          </a:p>
          <a:p>
            <a:r>
              <a:rPr lang="en-US" sz="1800"/>
              <a:t>Febrile convulsions</a:t>
            </a:r>
            <a:endParaRPr lang="en-GB" sz="1800"/>
          </a:p>
          <a:p>
            <a:r>
              <a:rPr lang="en-US" sz="1800"/>
              <a:t>Encephalitis</a:t>
            </a:r>
            <a:endParaRPr lang="en-GB" sz="1800"/>
          </a:p>
          <a:p>
            <a:r>
              <a:rPr lang="en-US" sz="1800"/>
              <a:t>Thrombocytopenia</a:t>
            </a:r>
            <a:endParaRPr lang="en-GB" sz="1800"/>
          </a:p>
          <a:p>
            <a:r>
              <a:rPr lang="en-US" sz="1800"/>
              <a:t>purpura fulminans</a:t>
            </a:r>
            <a:endParaRPr lang="en-GB" sz="1800"/>
          </a:p>
          <a:p>
            <a:r>
              <a:rPr lang="en-US" sz="1800"/>
              <a:t>haemophagocytic syndrome</a:t>
            </a:r>
          </a:p>
        </p:txBody>
      </p:sp>
    </p:spTree>
    <p:extLst>
      <p:ext uri="{BB962C8B-B14F-4D97-AF65-F5344CB8AC3E}">
        <p14:creationId xmlns:p14="http://schemas.microsoft.com/office/powerpoint/2010/main" val="971420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A84A-9CE5-E945-BD7E-ADA3C740E7C4}"/>
              </a:ext>
            </a:extLst>
          </p:cNvPr>
          <p:cNvSpPr>
            <a:spLocks noGrp="1"/>
          </p:cNvSpPr>
          <p:nvPr>
            <p:ph type="title"/>
          </p:nvPr>
        </p:nvSpPr>
        <p:spPr/>
        <p:txBody>
          <a:bodyPr/>
          <a:lstStyle/>
          <a:p>
            <a:r>
              <a:rPr lang="en-GB" b="1"/>
              <a:t>Investigations </a:t>
            </a:r>
            <a:endParaRPr lang="en-US" b="1"/>
          </a:p>
        </p:txBody>
      </p:sp>
      <p:sp>
        <p:nvSpPr>
          <p:cNvPr id="3" name="Content Placeholder 2">
            <a:extLst>
              <a:ext uri="{FF2B5EF4-FFF2-40B4-BE49-F238E27FC236}">
                <a16:creationId xmlns:a16="http://schemas.microsoft.com/office/drawing/2014/main" id="{25887906-ACB9-2B43-8391-D4178EEE3FDA}"/>
              </a:ext>
            </a:extLst>
          </p:cNvPr>
          <p:cNvSpPr>
            <a:spLocks noGrp="1"/>
          </p:cNvSpPr>
          <p:nvPr>
            <p:ph idx="1"/>
          </p:nvPr>
        </p:nvSpPr>
        <p:spPr/>
        <p:txBody>
          <a:bodyPr>
            <a:normAutofit/>
          </a:bodyPr>
          <a:lstStyle/>
          <a:p>
            <a:r>
              <a:rPr lang="en-US" sz="1800"/>
              <a:t>rise in antibody titre to HHV‐6, typically by indirect immunofluorescence using cells infected with HHV‐6 as antigen. IgM antibody is usually present 5–7 days after the rash, maximal 2 weeks after infection and persists for about 2 months.</a:t>
            </a:r>
            <a:endParaRPr lang="en-GB" sz="1800"/>
          </a:p>
          <a:p>
            <a:r>
              <a:rPr lang="en-US" sz="1800"/>
              <a:t>Molecular detection of viral RNA  by RT‐PCR or DNA  by PCR is possible  and distinguishes  HHV‐6A  from  ‐6B  but  only  quantitative PCR reliably distinguishes pr</a:t>
            </a:r>
            <a:r>
              <a:rPr lang="en-GB" sz="1800"/>
              <a:t>.</a:t>
            </a:r>
            <a:r>
              <a:rPr lang="en-US" sz="1800"/>
              <a:t>imary from latent infection</a:t>
            </a:r>
          </a:p>
        </p:txBody>
      </p:sp>
    </p:spTree>
    <p:extLst>
      <p:ext uri="{BB962C8B-B14F-4D97-AF65-F5344CB8AC3E}">
        <p14:creationId xmlns:p14="http://schemas.microsoft.com/office/powerpoint/2010/main" val="845763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4413-046E-9149-B0F5-94D8FF904772}"/>
              </a:ext>
            </a:extLst>
          </p:cNvPr>
          <p:cNvSpPr>
            <a:spLocks noGrp="1"/>
          </p:cNvSpPr>
          <p:nvPr>
            <p:ph type="title"/>
          </p:nvPr>
        </p:nvSpPr>
        <p:spPr/>
        <p:txBody>
          <a:bodyPr/>
          <a:lstStyle/>
          <a:p>
            <a:r>
              <a:rPr lang="en-GB"/>
              <a:t>Management </a:t>
            </a:r>
            <a:endParaRPr lang="en-US"/>
          </a:p>
        </p:txBody>
      </p:sp>
      <p:sp>
        <p:nvSpPr>
          <p:cNvPr id="3" name="Content Placeholder 2">
            <a:extLst>
              <a:ext uri="{FF2B5EF4-FFF2-40B4-BE49-F238E27FC236}">
                <a16:creationId xmlns:a16="http://schemas.microsoft.com/office/drawing/2014/main" id="{254AC1E2-DE6C-244A-8164-54C7EB884994}"/>
              </a:ext>
            </a:extLst>
          </p:cNvPr>
          <p:cNvSpPr>
            <a:spLocks noGrp="1"/>
          </p:cNvSpPr>
          <p:nvPr>
            <p:ph idx="1"/>
          </p:nvPr>
        </p:nvSpPr>
        <p:spPr/>
        <p:txBody>
          <a:bodyPr>
            <a:normAutofit/>
          </a:bodyPr>
          <a:lstStyle/>
          <a:p>
            <a:r>
              <a:rPr lang="en-US" sz="1800" b="1"/>
              <a:t>First line</a:t>
            </a:r>
            <a:endParaRPr lang="en-GB" sz="1800" b="1"/>
          </a:p>
          <a:p>
            <a:r>
              <a:rPr lang="en-US" sz="1800"/>
              <a:t> Only symptomatic measures are usually required.</a:t>
            </a:r>
            <a:endParaRPr lang="en-GB" sz="1800"/>
          </a:p>
          <a:p>
            <a:r>
              <a:rPr lang="en-US" sz="1800"/>
              <a:t> </a:t>
            </a:r>
            <a:r>
              <a:rPr lang="en-US" sz="1800" b="1"/>
              <a:t>Second line </a:t>
            </a:r>
            <a:endParaRPr lang="en-GB" sz="1800" b="1"/>
          </a:p>
          <a:p>
            <a:r>
              <a:rPr lang="en-US" sz="1800"/>
              <a:t>Antiviral  therapy  with  ganciclovir,  valganciclovir,  cidofovir  or  foscarnet would be appropriate in individuals with severe disease.</a:t>
            </a:r>
          </a:p>
        </p:txBody>
      </p:sp>
    </p:spTree>
    <p:extLst>
      <p:ext uri="{BB962C8B-B14F-4D97-AF65-F5344CB8AC3E}">
        <p14:creationId xmlns:p14="http://schemas.microsoft.com/office/powerpoint/2010/main" val="2840039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47D1-49B8-9E4D-A367-2B7B5562EBAF}"/>
              </a:ext>
            </a:extLst>
          </p:cNvPr>
          <p:cNvSpPr>
            <a:spLocks noGrp="1"/>
          </p:cNvSpPr>
          <p:nvPr>
            <p:ph type="title"/>
          </p:nvPr>
        </p:nvSpPr>
        <p:spPr/>
        <p:txBody>
          <a:bodyPr/>
          <a:lstStyle/>
          <a:p>
            <a:r>
              <a:rPr lang="en-GB" b="1"/>
              <a:t>Cytomegalovirus infection</a:t>
            </a:r>
            <a:endParaRPr lang="en-US" b="1"/>
          </a:p>
        </p:txBody>
      </p:sp>
      <p:sp>
        <p:nvSpPr>
          <p:cNvPr id="3" name="Content Placeholder 2">
            <a:extLst>
              <a:ext uri="{FF2B5EF4-FFF2-40B4-BE49-F238E27FC236}">
                <a16:creationId xmlns:a16="http://schemas.microsoft.com/office/drawing/2014/main" id="{302EE6BB-1AB5-D64B-B9C3-E83A12D1A6CA}"/>
              </a:ext>
            </a:extLst>
          </p:cNvPr>
          <p:cNvSpPr>
            <a:spLocks noGrp="1"/>
          </p:cNvSpPr>
          <p:nvPr>
            <p:ph idx="1"/>
          </p:nvPr>
        </p:nvSpPr>
        <p:spPr/>
        <p:txBody>
          <a:bodyPr>
            <a:normAutofit/>
          </a:bodyPr>
          <a:lstStyle/>
          <a:p>
            <a:r>
              <a:rPr lang="en-GB" sz="1800" b="1"/>
              <a:t>Transmission:</a:t>
            </a:r>
          </a:p>
          <a:p>
            <a:r>
              <a:rPr lang="en-US" sz="1800"/>
              <a:t>Intrauterine transmission</a:t>
            </a:r>
            <a:endParaRPr lang="en-GB" sz="1800"/>
          </a:p>
          <a:p>
            <a:r>
              <a:rPr lang="en-US" sz="1800"/>
              <a:t>Preschool children may acquire CMV from oral secretions  or  urine  of  other  infected  infants.</a:t>
            </a:r>
            <a:endParaRPr lang="en-GB" sz="1800"/>
          </a:p>
          <a:p>
            <a:r>
              <a:rPr lang="en-US" sz="1800"/>
              <a:t>At  an  older  age,  sexual  transmission is important.</a:t>
            </a:r>
            <a:endParaRPr lang="en-GB" sz="1800"/>
          </a:p>
          <a:p>
            <a:r>
              <a:rPr lang="en-US" sz="1800"/>
              <a:t>Blood transfusion is also a source of CMV</a:t>
            </a:r>
            <a:endParaRPr lang="en-GB" sz="1800"/>
          </a:p>
          <a:p>
            <a:r>
              <a:rPr lang="en-US" sz="1800"/>
              <a:t>transmitted in transplanted organs from CMV seropositive donors.</a:t>
            </a:r>
          </a:p>
        </p:txBody>
      </p:sp>
    </p:spTree>
    <p:extLst>
      <p:ext uri="{BB962C8B-B14F-4D97-AF65-F5344CB8AC3E}">
        <p14:creationId xmlns:p14="http://schemas.microsoft.com/office/powerpoint/2010/main" val="1097023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CAC6-6D5E-F242-84C9-FBA553816B0E}"/>
              </a:ext>
            </a:extLst>
          </p:cNvPr>
          <p:cNvSpPr>
            <a:spLocks noGrp="1"/>
          </p:cNvSpPr>
          <p:nvPr>
            <p:ph type="title"/>
          </p:nvPr>
        </p:nvSpPr>
        <p:spPr/>
        <p:txBody>
          <a:bodyPr/>
          <a:lstStyle/>
          <a:p>
            <a:r>
              <a:rPr lang="en-GB" b="1"/>
              <a:t>Congenital CMV infection</a:t>
            </a:r>
            <a:endParaRPr lang="en-US" b="1"/>
          </a:p>
        </p:txBody>
      </p:sp>
      <p:sp>
        <p:nvSpPr>
          <p:cNvPr id="3" name="Content Placeholder 2">
            <a:extLst>
              <a:ext uri="{FF2B5EF4-FFF2-40B4-BE49-F238E27FC236}">
                <a16:creationId xmlns:a16="http://schemas.microsoft.com/office/drawing/2014/main" id="{8CEF2FEC-4CB1-5B43-A2A1-A1901B1C5BB9}"/>
              </a:ext>
            </a:extLst>
          </p:cNvPr>
          <p:cNvSpPr>
            <a:spLocks noGrp="1"/>
          </p:cNvSpPr>
          <p:nvPr>
            <p:ph idx="1"/>
          </p:nvPr>
        </p:nvSpPr>
        <p:spPr/>
        <p:txBody>
          <a:bodyPr>
            <a:normAutofit/>
          </a:bodyPr>
          <a:lstStyle/>
          <a:p>
            <a:r>
              <a:rPr lang="en-US" sz="1800"/>
              <a:t>infection in the first or second trimester of pregnancy</a:t>
            </a:r>
            <a:endParaRPr lang="en-GB" sz="1800"/>
          </a:p>
          <a:p>
            <a:r>
              <a:rPr lang="en-US" sz="1800"/>
              <a:t>there are hepatosplenomegaly, jaundice and purpura.</a:t>
            </a:r>
            <a:endParaRPr lang="en-GB" sz="1800"/>
          </a:p>
          <a:p>
            <a:r>
              <a:rPr lang="en-US" sz="1800"/>
              <a:t>survivors usually have severe neurological damage especially  deafness.</a:t>
            </a:r>
            <a:endParaRPr lang="en-GB" sz="1800"/>
          </a:p>
          <a:p>
            <a:r>
              <a:rPr lang="en-US" sz="1800"/>
              <a:t>There  may  be  erythropoietic  tissue  in  the  dermis derived from undifferentiated dermal mesenchyme; this presents as purple or red papules or nodules lasting 4–6 weeks (‘blueberry muff in’ lesions)</a:t>
            </a:r>
            <a:endParaRPr lang="en-GB" sz="1800"/>
          </a:p>
          <a:p>
            <a:r>
              <a:rPr lang="en-US" sz="1800"/>
              <a:t>CMV  can  present  as  a  congenital  infection  where there is underlying immune defect</a:t>
            </a:r>
          </a:p>
        </p:txBody>
      </p:sp>
    </p:spTree>
    <p:extLst>
      <p:ext uri="{BB962C8B-B14F-4D97-AF65-F5344CB8AC3E}">
        <p14:creationId xmlns:p14="http://schemas.microsoft.com/office/powerpoint/2010/main" val="2398563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17F0-B546-A240-8CA5-392A77AC1F62}"/>
              </a:ext>
            </a:extLst>
          </p:cNvPr>
          <p:cNvSpPr>
            <a:spLocks noGrp="1"/>
          </p:cNvSpPr>
          <p:nvPr>
            <p:ph type="title"/>
          </p:nvPr>
        </p:nvSpPr>
        <p:spPr/>
        <p:txBody>
          <a:bodyPr>
            <a:normAutofit fontScale="90000"/>
          </a:bodyPr>
          <a:lstStyle/>
          <a:p>
            <a:r>
              <a:rPr lang="en-US" b="1"/>
              <a:t>Primary cytomegalovirus mononucleosis</a:t>
            </a:r>
          </a:p>
        </p:txBody>
      </p:sp>
      <p:sp>
        <p:nvSpPr>
          <p:cNvPr id="3" name="Content Placeholder 2">
            <a:extLst>
              <a:ext uri="{FF2B5EF4-FFF2-40B4-BE49-F238E27FC236}">
                <a16:creationId xmlns:a16="http://schemas.microsoft.com/office/drawing/2014/main" id="{FD031DFA-2005-7F4A-98D1-622BCDF3A903}"/>
              </a:ext>
            </a:extLst>
          </p:cNvPr>
          <p:cNvSpPr>
            <a:spLocks noGrp="1"/>
          </p:cNvSpPr>
          <p:nvPr>
            <p:ph idx="1"/>
          </p:nvPr>
        </p:nvSpPr>
        <p:spPr/>
        <p:txBody>
          <a:bodyPr>
            <a:normAutofit/>
          </a:bodyPr>
          <a:lstStyle/>
          <a:p>
            <a:r>
              <a:rPr lang="en-US" sz="1800"/>
              <a:t>resemble infectious mononucleosis with fever, lymphocytosis and mildly deranged liver function,</a:t>
            </a:r>
            <a:endParaRPr lang="en-GB" sz="1800"/>
          </a:p>
          <a:p>
            <a:r>
              <a:rPr lang="en-US" sz="1800"/>
              <a:t>there is a follicular, maculopapular or rubelliform eruption, often affecting the legs and lasting up to 2 days.</a:t>
            </a:r>
            <a:endParaRPr lang="en-GB" sz="1800"/>
          </a:p>
          <a:p>
            <a:r>
              <a:rPr lang="en-US" sz="1800"/>
              <a:t>EpsteinBarr virus (EBV) infectious mononucleosis, ampicillin commonly triggers a widespread eruption</a:t>
            </a:r>
          </a:p>
        </p:txBody>
      </p:sp>
    </p:spTree>
    <p:extLst>
      <p:ext uri="{BB962C8B-B14F-4D97-AF65-F5344CB8AC3E}">
        <p14:creationId xmlns:p14="http://schemas.microsoft.com/office/powerpoint/2010/main" val="9952537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622C-48E6-5D4E-B9BC-22758E0D8D23}"/>
              </a:ext>
            </a:extLst>
          </p:cNvPr>
          <p:cNvSpPr>
            <a:spLocks noGrp="1"/>
          </p:cNvSpPr>
          <p:nvPr>
            <p:ph type="title"/>
          </p:nvPr>
        </p:nvSpPr>
        <p:spPr>
          <a:xfrm>
            <a:off x="1043608" y="404664"/>
            <a:ext cx="7269480" cy="1056272"/>
          </a:xfrm>
        </p:spPr>
        <p:txBody>
          <a:bodyPr>
            <a:normAutofit fontScale="90000"/>
          </a:bodyPr>
          <a:lstStyle/>
          <a:p>
            <a:r>
              <a:rPr lang="en-US" b="1" dirty="0"/>
              <a:t>Cytomegalovirus in the immunosuppressed</a:t>
            </a:r>
          </a:p>
        </p:txBody>
      </p:sp>
      <p:sp>
        <p:nvSpPr>
          <p:cNvPr id="3" name="Content Placeholder 2">
            <a:extLst>
              <a:ext uri="{FF2B5EF4-FFF2-40B4-BE49-F238E27FC236}">
                <a16:creationId xmlns:a16="http://schemas.microsoft.com/office/drawing/2014/main" id="{078F9710-02EA-4640-B8A9-D0F1D076420C}"/>
              </a:ext>
            </a:extLst>
          </p:cNvPr>
          <p:cNvSpPr>
            <a:spLocks noGrp="1"/>
          </p:cNvSpPr>
          <p:nvPr>
            <p:ph idx="1"/>
          </p:nvPr>
        </p:nvSpPr>
        <p:spPr>
          <a:xfrm>
            <a:off x="518864" y="1752600"/>
            <a:ext cx="8229600" cy="4373563"/>
          </a:xfrm>
        </p:spPr>
        <p:txBody>
          <a:bodyPr>
            <a:normAutofit fontScale="92500" lnSpcReduction="20000"/>
          </a:bodyPr>
          <a:lstStyle/>
          <a:p>
            <a:r>
              <a:rPr lang="en-US"/>
              <a:t>severe and even fatal, with pneumonitis, hepatitis, gastrointestinal  ulceration, retinitis  and superinfection with other opportunistic pathogens.</a:t>
            </a:r>
            <a:endParaRPr lang="en-GB"/>
          </a:p>
          <a:p>
            <a:r>
              <a:rPr lang="en-US"/>
              <a:t>severe and even fatal, with pneumonitis, hepatitis, gastrointestinal  ulceration, retinitis  and superinfection with other opportunistic pathogens.</a:t>
            </a:r>
            <a:endParaRPr lang="en-GB"/>
          </a:p>
          <a:p>
            <a:r>
              <a:rPr lang="en-US"/>
              <a:t>Neurological complications include encephalitis, myelitis</a:t>
            </a:r>
            <a:r>
              <a:rPr lang="en-GB"/>
              <a:t>.</a:t>
            </a:r>
          </a:p>
          <a:p>
            <a:r>
              <a:rPr lang="en-GB"/>
              <a:t>Characteristic </a:t>
            </a:r>
            <a:r>
              <a:rPr lang="en-US"/>
              <a:t>histological feature of the eruption is the presence of  cytomegalic  (‘owl‐eye  nucleus’)  cells  in  vascular  endothelium</a:t>
            </a:r>
            <a:endParaRPr lang="en-GB"/>
          </a:p>
          <a:p>
            <a:r>
              <a:rPr lang="en-US"/>
              <a:t>Sharply demarcated ulceration may occur, mostly around the genitalia, perineum, buttocks and thigh</a:t>
            </a:r>
            <a:r>
              <a:rPr lang="en-GB"/>
              <a:t> </a:t>
            </a:r>
            <a:r>
              <a:rPr lang="en-US"/>
              <a:t>and there may be associated livedo reticularis</a:t>
            </a:r>
          </a:p>
        </p:txBody>
      </p:sp>
    </p:spTree>
    <p:extLst>
      <p:ext uri="{BB962C8B-B14F-4D97-AF65-F5344CB8AC3E}">
        <p14:creationId xmlns:p14="http://schemas.microsoft.com/office/powerpoint/2010/main" val="22938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0"/>
            <a:ext cx="8712967" cy="6480720"/>
          </a:xfrm>
        </p:spPr>
      </p:pic>
    </p:spTree>
    <p:extLst>
      <p:ext uri="{BB962C8B-B14F-4D97-AF65-F5344CB8AC3E}">
        <p14:creationId xmlns:p14="http://schemas.microsoft.com/office/powerpoint/2010/main" val="2304627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891B-76D2-1240-B5A2-948040A961E0}"/>
              </a:ext>
            </a:extLst>
          </p:cNvPr>
          <p:cNvSpPr>
            <a:spLocks noGrp="1"/>
          </p:cNvSpPr>
          <p:nvPr>
            <p:ph type="title"/>
          </p:nvPr>
        </p:nvSpPr>
        <p:spPr/>
        <p:txBody>
          <a:bodyPr/>
          <a:lstStyle/>
          <a:p>
            <a:r>
              <a:rPr lang="en-GB" b="1"/>
              <a:t>Investigations </a:t>
            </a:r>
            <a:endParaRPr lang="en-US" b="1"/>
          </a:p>
        </p:txBody>
      </p:sp>
      <p:sp>
        <p:nvSpPr>
          <p:cNvPr id="3" name="Content Placeholder 2">
            <a:extLst>
              <a:ext uri="{FF2B5EF4-FFF2-40B4-BE49-F238E27FC236}">
                <a16:creationId xmlns:a16="http://schemas.microsoft.com/office/drawing/2014/main" id="{19918F0D-5CDE-A345-B771-E5917A971C45}"/>
              </a:ext>
            </a:extLst>
          </p:cNvPr>
          <p:cNvSpPr>
            <a:spLocks noGrp="1"/>
          </p:cNvSpPr>
          <p:nvPr>
            <p:ph idx="1"/>
          </p:nvPr>
        </p:nvSpPr>
        <p:spPr/>
        <p:txBody>
          <a:bodyPr>
            <a:normAutofit/>
          </a:bodyPr>
          <a:lstStyle/>
          <a:p>
            <a:r>
              <a:rPr lang="en-US" sz="1800"/>
              <a:t>infection was diagnosed histologically by finding typical intranuclear inclusions surrounded by a clear halo in enlarged cells</a:t>
            </a:r>
            <a:endParaRPr lang="en-GB" sz="1800"/>
          </a:p>
          <a:p>
            <a:r>
              <a:rPr lang="en-US" sz="1800"/>
              <a:t>Virus culture from throat washings, urine, bronchoalveolar lavage fluid, blood</a:t>
            </a:r>
            <a:endParaRPr lang="en-GB" sz="1800"/>
          </a:p>
          <a:p>
            <a:r>
              <a:rPr lang="en-US" sz="1800"/>
              <a:t>viral DNA  detection by PCR</a:t>
            </a:r>
            <a:endParaRPr lang="en-GB" sz="1800"/>
          </a:p>
          <a:p>
            <a:r>
              <a:rPr lang="en-US" sz="1800"/>
              <a:t>Congenital CMV can be detected by PCR analysis of saliva neonatally</a:t>
            </a:r>
          </a:p>
        </p:txBody>
      </p:sp>
    </p:spTree>
    <p:extLst>
      <p:ext uri="{BB962C8B-B14F-4D97-AF65-F5344CB8AC3E}">
        <p14:creationId xmlns:p14="http://schemas.microsoft.com/office/powerpoint/2010/main" val="1621151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BFFD-C338-5A40-A357-AA7986DDC777}"/>
              </a:ext>
            </a:extLst>
          </p:cNvPr>
          <p:cNvSpPr>
            <a:spLocks noGrp="1"/>
          </p:cNvSpPr>
          <p:nvPr>
            <p:ph type="title"/>
          </p:nvPr>
        </p:nvSpPr>
        <p:spPr/>
        <p:txBody>
          <a:bodyPr/>
          <a:lstStyle/>
          <a:p>
            <a:r>
              <a:rPr lang="en-GB"/>
              <a:t>Management</a:t>
            </a:r>
            <a:endParaRPr lang="en-US"/>
          </a:p>
        </p:txBody>
      </p:sp>
      <p:sp>
        <p:nvSpPr>
          <p:cNvPr id="3" name="Content Placeholder 2">
            <a:extLst>
              <a:ext uri="{FF2B5EF4-FFF2-40B4-BE49-F238E27FC236}">
                <a16:creationId xmlns:a16="http://schemas.microsoft.com/office/drawing/2014/main" id="{5ED386B6-67F8-9E4B-B193-97509D031C80}"/>
              </a:ext>
            </a:extLst>
          </p:cNvPr>
          <p:cNvSpPr>
            <a:spLocks noGrp="1"/>
          </p:cNvSpPr>
          <p:nvPr>
            <p:ph idx="1"/>
          </p:nvPr>
        </p:nvSpPr>
        <p:spPr/>
        <p:txBody>
          <a:bodyPr>
            <a:normAutofit/>
          </a:bodyPr>
          <a:lstStyle/>
          <a:p>
            <a:r>
              <a:rPr lang="en-US" sz="1800"/>
              <a:t>ganciclovir and</a:t>
            </a:r>
            <a:r>
              <a:rPr lang="en-GB" sz="1800"/>
              <a:t> fosacarnet</a:t>
            </a:r>
          </a:p>
          <a:p>
            <a:r>
              <a:rPr lang="en-US" sz="1800"/>
              <a:t> . Valganciclovir, a prodrug of ganciclovir, is used as prophylactic treatment in CMV antibody‐negative transplant recipients receiving a solid organ from a CMV‐positive donor  and  has  also  been  reported  to  be  effective  as  treatment  for acute or recurrent CMV disease</a:t>
            </a:r>
          </a:p>
        </p:txBody>
      </p:sp>
    </p:spTree>
    <p:extLst>
      <p:ext uri="{BB962C8B-B14F-4D97-AF65-F5344CB8AC3E}">
        <p14:creationId xmlns:p14="http://schemas.microsoft.com/office/powerpoint/2010/main" val="4233083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BF87-CA7C-EB43-B3E3-439D7F3CD8D5}"/>
              </a:ext>
            </a:extLst>
          </p:cNvPr>
          <p:cNvSpPr>
            <a:spLocks noGrp="1"/>
          </p:cNvSpPr>
          <p:nvPr>
            <p:ph type="title"/>
          </p:nvPr>
        </p:nvSpPr>
        <p:spPr/>
        <p:txBody>
          <a:bodyPr>
            <a:normAutofit fontScale="90000"/>
          </a:bodyPr>
          <a:lstStyle/>
          <a:p>
            <a:r>
              <a:rPr lang="en-US" b="1"/>
              <a:t>human herpesvirus 8 infection</a:t>
            </a:r>
          </a:p>
        </p:txBody>
      </p:sp>
      <p:sp>
        <p:nvSpPr>
          <p:cNvPr id="3" name="Content Placeholder 2">
            <a:extLst>
              <a:ext uri="{FF2B5EF4-FFF2-40B4-BE49-F238E27FC236}">
                <a16:creationId xmlns:a16="http://schemas.microsoft.com/office/drawing/2014/main" id="{8B94348F-E0DA-0C46-9E78-9865CC3B9CE4}"/>
              </a:ext>
            </a:extLst>
          </p:cNvPr>
          <p:cNvSpPr>
            <a:spLocks noGrp="1"/>
          </p:cNvSpPr>
          <p:nvPr>
            <p:ph idx="1"/>
          </p:nvPr>
        </p:nvSpPr>
        <p:spPr/>
        <p:txBody>
          <a:bodyPr>
            <a:normAutofit/>
          </a:bodyPr>
          <a:lstStyle/>
          <a:p>
            <a:r>
              <a:rPr lang="en-US" sz="1800"/>
              <a:t>subclinical primary infection. It leads to a risk of development of Kaposi sarcoma, especially in immunosuppression.</a:t>
            </a:r>
            <a:endParaRPr lang="en-GB" sz="1800"/>
          </a:p>
          <a:p>
            <a:r>
              <a:rPr lang="en-US" sz="1800"/>
              <a:t>Synonyms and inclusions • Kaposi sarcoma‐associated herpesvirus (KHSV)</a:t>
            </a:r>
            <a:endParaRPr lang="en-GB" sz="1800"/>
          </a:p>
          <a:p>
            <a:endParaRPr lang="en-US" sz="1800"/>
          </a:p>
        </p:txBody>
      </p:sp>
    </p:spTree>
    <p:extLst>
      <p:ext uri="{BB962C8B-B14F-4D97-AF65-F5344CB8AC3E}">
        <p14:creationId xmlns:p14="http://schemas.microsoft.com/office/powerpoint/2010/main" val="3998953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5EAA-C911-8A4B-B8A5-F902CC561059}"/>
              </a:ext>
            </a:extLst>
          </p:cNvPr>
          <p:cNvSpPr>
            <a:spLocks noGrp="1"/>
          </p:cNvSpPr>
          <p:nvPr>
            <p:ph type="title"/>
          </p:nvPr>
        </p:nvSpPr>
        <p:spPr/>
        <p:txBody>
          <a:bodyPr/>
          <a:lstStyle/>
          <a:p>
            <a:r>
              <a:rPr lang="en-GB" b="1"/>
              <a:t>Pathology</a:t>
            </a:r>
            <a:endParaRPr lang="en-US" b="1"/>
          </a:p>
        </p:txBody>
      </p:sp>
      <p:sp>
        <p:nvSpPr>
          <p:cNvPr id="3" name="Content Placeholder 2">
            <a:extLst>
              <a:ext uri="{FF2B5EF4-FFF2-40B4-BE49-F238E27FC236}">
                <a16:creationId xmlns:a16="http://schemas.microsoft.com/office/drawing/2014/main" id="{21D34531-9052-D14E-90EE-461834424953}"/>
              </a:ext>
            </a:extLst>
          </p:cNvPr>
          <p:cNvSpPr>
            <a:spLocks noGrp="1"/>
          </p:cNvSpPr>
          <p:nvPr>
            <p:ph idx="1"/>
          </p:nvPr>
        </p:nvSpPr>
        <p:spPr/>
        <p:txBody>
          <a:bodyPr/>
          <a:lstStyle/>
          <a:p>
            <a:r>
              <a:rPr lang="en-US" sz="1800"/>
              <a:t>Histology of the eruption of primary HHV‐8 infection shows a perivascular upper dermal infiltrate which includes plasma cells </a:t>
            </a:r>
            <a:r>
              <a:rPr lang="en-GB" sz="1800"/>
              <a:t>i</a:t>
            </a:r>
            <a:r>
              <a:rPr lang="en-US" sz="1800"/>
              <a:t>n which viral proteins may be detectable.</a:t>
            </a:r>
            <a:endParaRPr lang="en-GB" sz="1800"/>
          </a:p>
          <a:p>
            <a:r>
              <a:rPr lang="en-US" sz="1800"/>
              <a:t>viral proteins expressed by the virus influence cell proliferation, angiogenesis and apoptosis and downregulate local immunity</a:t>
            </a:r>
            <a:endParaRPr lang="en-GB" sz="1800"/>
          </a:p>
          <a:p>
            <a:endParaRPr lang="en-GB"/>
          </a:p>
        </p:txBody>
      </p:sp>
    </p:spTree>
    <p:extLst>
      <p:ext uri="{BB962C8B-B14F-4D97-AF65-F5344CB8AC3E}">
        <p14:creationId xmlns:p14="http://schemas.microsoft.com/office/powerpoint/2010/main" val="3866720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E7CC-1E88-F444-A9C5-010C844B11B8}"/>
              </a:ext>
            </a:extLst>
          </p:cNvPr>
          <p:cNvSpPr>
            <a:spLocks noGrp="1"/>
          </p:cNvSpPr>
          <p:nvPr>
            <p:ph type="title"/>
          </p:nvPr>
        </p:nvSpPr>
        <p:spPr/>
        <p:txBody>
          <a:bodyPr/>
          <a:lstStyle/>
          <a:p>
            <a:r>
              <a:rPr lang="en-GB"/>
              <a:t>Clinical Features</a:t>
            </a:r>
            <a:endParaRPr lang="en-US"/>
          </a:p>
        </p:txBody>
      </p:sp>
      <p:sp>
        <p:nvSpPr>
          <p:cNvPr id="3" name="Content Placeholder 2">
            <a:extLst>
              <a:ext uri="{FF2B5EF4-FFF2-40B4-BE49-F238E27FC236}">
                <a16:creationId xmlns:a16="http://schemas.microsoft.com/office/drawing/2014/main" id="{5A784B06-323A-C047-B277-566B3FF31186}"/>
              </a:ext>
            </a:extLst>
          </p:cNvPr>
          <p:cNvSpPr>
            <a:spLocks noGrp="1"/>
          </p:cNvSpPr>
          <p:nvPr>
            <p:ph idx="1"/>
          </p:nvPr>
        </p:nvSpPr>
        <p:spPr/>
        <p:txBody>
          <a:bodyPr>
            <a:normAutofit/>
          </a:bodyPr>
          <a:lstStyle/>
          <a:p>
            <a:r>
              <a:rPr lang="en-US" sz="1800"/>
              <a:t>fever</a:t>
            </a:r>
            <a:endParaRPr lang="en-GB" sz="1800"/>
          </a:p>
          <a:p>
            <a:r>
              <a:rPr lang="en-US" sz="1800"/>
              <a:t> maculopapular eruption. </a:t>
            </a:r>
            <a:endParaRPr lang="en-GB" sz="1800"/>
          </a:p>
          <a:p>
            <a:r>
              <a:rPr lang="en-US" sz="1800"/>
              <a:t>The erythematous rash can affect all areas of the body but is usually most marked on the body and limbs.</a:t>
            </a:r>
            <a:endParaRPr lang="en-GB" sz="1800"/>
          </a:p>
          <a:p>
            <a:r>
              <a:rPr lang="en-US" sz="1800"/>
              <a:t>Quantitative PCR permits detection of the virus plus estimation of viral load</a:t>
            </a:r>
          </a:p>
        </p:txBody>
      </p:sp>
    </p:spTree>
    <p:extLst>
      <p:ext uri="{BB962C8B-B14F-4D97-AF65-F5344CB8AC3E}">
        <p14:creationId xmlns:p14="http://schemas.microsoft.com/office/powerpoint/2010/main" val="8651727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78FA-7488-0347-AB0C-04B6E5C3E65D}"/>
              </a:ext>
            </a:extLst>
          </p:cNvPr>
          <p:cNvSpPr>
            <a:spLocks noGrp="1"/>
          </p:cNvSpPr>
          <p:nvPr>
            <p:ph type="title"/>
          </p:nvPr>
        </p:nvSpPr>
        <p:spPr/>
        <p:txBody>
          <a:bodyPr/>
          <a:lstStyle/>
          <a:p>
            <a:r>
              <a:rPr lang="en-GB" b="1"/>
              <a:t>Management</a:t>
            </a:r>
            <a:endParaRPr lang="en-US" b="1"/>
          </a:p>
        </p:txBody>
      </p:sp>
      <p:sp>
        <p:nvSpPr>
          <p:cNvPr id="3" name="Content Placeholder 2">
            <a:extLst>
              <a:ext uri="{FF2B5EF4-FFF2-40B4-BE49-F238E27FC236}">
                <a16:creationId xmlns:a16="http://schemas.microsoft.com/office/drawing/2014/main" id="{D38839AB-B9E3-C445-B268-4D4D724C5878}"/>
              </a:ext>
            </a:extLst>
          </p:cNvPr>
          <p:cNvSpPr>
            <a:spLocks noGrp="1"/>
          </p:cNvSpPr>
          <p:nvPr>
            <p:ph idx="1"/>
          </p:nvPr>
        </p:nvSpPr>
        <p:spPr/>
        <p:txBody>
          <a:bodyPr>
            <a:normAutofit/>
          </a:bodyPr>
          <a:lstStyle/>
          <a:p>
            <a:r>
              <a:rPr lang="en-US" sz="1800"/>
              <a:t>antivirals (valaciclovir, famciclovir, valganciclovir) may  reduce  viral  replication</a:t>
            </a:r>
            <a:endParaRPr lang="en-GB" sz="1800"/>
          </a:p>
          <a:p>
            <a:r>
              <a:rPr lang="en-US" sz="1800"/>
              <a:t>Local treatments include</a:t>
            </a:r>
            <a:endParaRPr lang="en-GB" sz="1800"/>
          </a:p>
          <a:p>
            <a:r>
              <a:rPr lang="en-US" sz="1800"/>
              <a:t> cryotherapy, radiotherapy, intralesional chemotherapy, intralesional interferon and topical 5% imiquimod cream</a:t>
            </a:r>
          </a:p>
        </p:txBody>
      </p:sp>
    </p:spTree>
    <p:extLst>
      <p:ext uri="{BB962C8B-B14F-4D97-AF65-F5344CB8AC3E}">
        <p14:creationId xmlns:p14="http://schemas.microsoft.com/office/powerpoint/2010/main" val="2075065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87C5-0DDD-4947-B722-6D949C3FC6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E2F229-7DF1-9641-A915-AAD520615B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01434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226</TotalTime>
  <Words>4401</Words>
  <Application>Microsoft Office PowerPoint</Application>
  <PresentationFormat>On-screen Show (4:3)</PresentationFormat>
  <Paragraphs>543</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Apothecary</vt:lpstr>
      <vt:lpstr>Viral Infections Pox and herpes viruses</vt:lpstr>
      <vt:lpstr>objectives</vt:lpstr>
      <vt:lpstr>What is a virus</vt:lpstr>
      <vt:lpstr>Pox viruses Classification </vt:lpstr>
      <vt:lpstr>Poxvirus infections</vt:lpstr>
      <vt:lpstr>continued</vt:lpstr>
      <vt:lpstr>Small pox </vt:lpstr>
      <vt:lpstr>pathogenesis</vt:lpstr>
      <vt:lpstr>PowerPoint Presentation</vt:lpstr>
      <vt:lpstr>dd</vt:lpstr>
      <vt:lpstr>Prognosis &amp; Treatment</vt:lpstr>
      <vt:lpstr>Vaccinia </vt:lpstr>
      <vt:lpstr>PowerPoint Presentation</vt:lpstr>
      <vt:lpstr>monkeypox</vt:lpstr>
      <vt:lpstr>monkeypox</vt:lpstr>
      <vt:lpstr>monkeypox</vt:lpstr>
      <vt:lpstr>monkeypox</vt:lpstr>
      <vt:lpstr>cowpox</vt:lpstr>
      <vt:lpstr>PowerPoint Presentation</vt:lpstr>
      <vt:lpstr>Buffalo pox</vt:lpstr>
      <vt:lpstr>Buffalopox</vt:lpstr>
      <vt:lpstr>Human Orf</vt:lpstr>
      <vt:lpstr>Human orf</vt:lpstr>
      <vt:lpstr>PowerPoint Presentation</vt:lpstr>
      <vt:lpstr>Milkers nodule</vt:lpstr>
      <vt:lpstr>Milker’s nodule</vt:lpstr>
      <vt:lpstr>Molluscum contagiosum</vt:lpstr>
      <vt:lpstr>Molluscum contagiosum(MCV)</vt:lpstr>
      <vt:lpstr>pathology</vt:lpstr>
      <vt:lpstr>Cont..</vt:lpstr>
      <vt:lpstr>continued</vt:lpstr>
      <vt:lpstr>Clinical presentation</vt:lpstr>
      <vt:lpstr>Mcv lesions</vt:lpstr>
      <vt:lpstr>Umblicated lesions</vt:lpstr>
      <vt:lpstr>PowerPoint Presentation</vt:lpstr>
      <vt:lpstr>Disseminated MC</vt:lpstr>
      <vt:lpstr>dd</vt:lpstr>
      <vt:lpstr>Lab findings</vt:lpstr>
      <vt:lpstr>PowerPoint Presentation</vt:lpstr>
      <vt:lpstr>HERPESVIRUS</vt:lpstr>
      <vt:lpstr>PowerPoint Presentation</vt:lpstr>
      <vt:lpstr>Herpes simplex virus infections</vt:lpstr>
      <vt:lpstr>Primary herpetic gingivostomatitis</vt:lpstr>
      <vt:lpstr>Pathophysiology </vt:lpstr>
      <vt:lpstr>Clinical features </vt:lpstr>
      <vt:lpstr>Differential diagnosis </vt:lpstr>
      <vt:lpstr>Complications and co‐morbidities </vt:lpstr>
      <vt:lpstr>Investigations </vt:lpstr>
      <vt:lpstr>Management</vt:lpstr>
      <vt:lpstr>Recurrent oro‐facial and cutaneous herpes </vt:lpstr>
      <vt:lpstr>Complications and co‐morbidities</vt:lpstr>
      <vt:lpstr>Treatment ladder</vt:lpstr>
      <vt:lpstr>Primary herpes genitalis</vt:lpstr>
      <vt:lpstr>Pathophysiology </vt:lpstr>
      <vt:lpstr>PowerPoint Presentation</vt:lpstr>
      <vt:lpstr>Recurrent genital herpes</vt:lpstr>
      <vt:lpstr>Complications and co‐morbidities </vt:lpstr>
      <vt:lpstr>Treatment</vt:lpstr>
      <vt:lpstr>Neonatal herpes </vt:lpstr>
      <vt:lpstr>Clinical features </vt:lpstr>
      <vt:lpstr>Investigations </vt:lpstr>
      <vt:lpstr>Zoster </vt:lpstr>
      <vt:lpstr>Epidemiology </vt:lpstr>
      <vt:lpstr>Pathophysiology </vt:lpstr>
      <vt:lpstr>PowerPoint Presentation</vt:lpstr>
      <vt:lpstr>Clinical features </vt:lpstr>
      <vt:lpstr>PowerPoint Presentation</vt:lpstr>
      <vt:lpstr>Clinical variants </vt:lpstr>
      <vt:lpstr>Treatment ladder </vt:lpstr>
      <vt:lpstr>Epstein-Barr Virus infections</vt:lpstr>
      <vt:lpstr>Infectious mononucleosis</vt:lpstr>
      <vt:lpstr>Complications</vt:lpstr>
      <vt:lpstr>Investigations </vt:lpstr>
      <vt:lpstr>Management </vt:lpstr>
      <vt:lpstr>Oral hairy leukoplakia</vt:lpstr>
      <vt:lpstr>Presentation </vt:lpstr>
      <vt:lpstr>Chronic active  epstein–Barr virus infection</vt:lpstr>
      <vt:lpstr>Hypersensitivity to mosquito bites</vt:lpstr>
      <vt:lpstr>Epstein–Barr virus associated lymphomas and carcinomas</vt:lpstr>
      <vt:lpstr>HUMAN HERPESVIRUS  6 ANd 7  VIRUS INFECTIONS</vt:lpstr>
      <vt:lpstr>Roseola Infantum</vt:lpstr>
      <vt:lpstr>Clinical Features </vt:lpstr>
      <vt:lpstr>PowerPoint Presentation</vt:lpstr>
      <vt:lpstr>Investigations </vt:lpstr>
      <vt:lpstr>Management </vt:lpstr>
      <vt:lpstr>Cytomegalovirus infection</vt:lpstr>
      <vt:lpstr>Congenital CMV infection</vt:lpstr>
      <vt:lpstr>Primary cytomegalovirus mononucleosis</vt:lpstr>
      <vt:lpstr>Cytomegalovirus in the immunosuppressed</vt:lpstr>
      <vt:lpstr>Investigations </vt:lpstr>
      <vt:lpstr>Management</vt:lpstr>
      <vt:lpstr>human herpesvirus 8 infection</vt:lpstr>
      <vt:lpstr>Pathology</vt:lpstr>
      <vt:lpstr>Clinical Features</vt:lpstr>
      <vt:lpstr>Management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Poxvirus diseases of ski</dc:title>
  <dc:creator>asadhamna</dc:creator>
  <cp:lastModifiedBy>Mohsin Ansari</cp:lastModifiedBy>
  <cp:revision>33</cp:revision>
  <dcterms:created xsi:type="dcterms:W3CDTF">2020-02-10T15:29:09Z</dcterms:created>
  <dcterms:modified xsi:type="dcterms:W3CDTF">2022-02-04T03:46:33Z</dcterms:modified>
</cp:coreProperties>
</file>