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43" r:id="rId6"/>
    <p:sldId id="261" r:id="rId7"/>
    <p:sldId id="344" r:id="rId8"/>
    <p:sldId id="262" r:id="rId9"/>
    <p:sldId id="263" r:id="rId10"/>
    <p:sldId id="264" r:id="rId11"/>
    <p:sldId id="265" r:id="rId12"/>
    <p:sldId id="345" r:id="rId13"/>
    <p:sldId id="267" r:id="rId14"/>
    <p:sldId id="346" r:id="rId15"/>
    <p:sldId id="268" r:id="rId16"/>
    <p:sldId id="269" r:id="rId17"/>
    <p:sldId id="270" r:id="rId18"/>
    <p:sldId id="271" r:id="rId19"/>
    <p:sldId id="272" r:id="rId20"/>
    <p:sldId id="347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349" r:id="rId29"/>
    <p:sldId id="283" r:id="rId30"/>
    <p:sldId id="348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51" r:id="rId39"/>
    <p:sldId id="291" r:id="rId40"/>
    <p:sldId id="350" r:id="rId41"/>
    <p:sldId id="292" r:id="rId42"/>
    <p:sldId id="293" r:id="rId43"/>
    <p:sldId id="294" r:id="rId44"/>
    <p:sldId id="299" r:id="rId45"/>
    <p:sldId id="300" r:id="rId46"/>
    <p:sldId id="301" r:id="rId47"/>
    <p:sldId id="302" r:id="rId48"/>
    <p:sldId id="352" r:id="rId49"/>
    <p:sldId id="303" r:id="rId50"/>
    <p:sldId id="304" r:id="rId51"/>
    <p:sldId id="305" r:id="rId52"/>
    <p:sldId id="306" r:id="rId53"/>
    <p:sldId id="307" r:id="rId54"/>
    <p:sldId id="309" r:id="rId55"/>
    <p:sldId id="310" r:id="rId56"/>
    <p:sldId id="311" r:id="rId57"/>
    <p:sldId id="312" r:id="rId58"/>
    <p:sldId id="313" r:id="rId59"/>
    <p:sldId id="315" r:id="rId60"/>
    <p:sldId id="353" r:id="rId61"/>
    <p:sldId id="342" r:id="rId62"/>
    <p:sldId id="316" r:id="rId63"/>
    <p:sldId id="340" r:id="rId64"/>
    <p:sldId id="314" r:id="rId65"/>
    <p:sldId id="354" r:id="rId66"/>
    <p:sldId id="329" r:id="rId67"/>
    <p:sldId id="330" r:id="rId68"/>
    <p:sldId id="331" r:id="rId69"/>
    <p:sldId id="355" r:id="rId70"/>
    <p:sldId id="341" r:id="rId71"/>
    <p:sldId id="332" r:id="rId72"/>
    <p:sldId id="333" r:id="rId73"/>
    <p:sldId id="334" r:id="rId74"/>
    <p:sldId id="335" r:id="rId75"/>
    <p:sldId id="336" r:id="rId76"/>
    <p:sldId id="356" r:id="rId77"/>
    <p:sldId id="357" r:id="rId78"/>
    <p:sldId id="337" r:id="rId79"/>
    <p:sldId id="359" r:id="rId80"/>
    <p:sldId id="360" r:id="rId81"/>
    <p:sldId id="338" r:id="rId82"/>
    <p:sldId id="339" r:id="rId83"/>
    <p:sldId id="358" r:id="rId84"/>
    <p:sldId id="367" r:id="rId85"/>
    <p:sldId id="369" r:id="rId86"/>
    <p:sldId id="368" r:id="rId87"/>
    <p:sldId id="363" r:id="rId88"/>
    <p:sldId id="365" r:id="rId89"/>
    <p:sldId id="366" r:id="rId90"/>
    <p:sldId id="320" r:id="rId91"/>
    <p:sldId id="364" r:id="rId92"/>
    <p:sldId id="322" r:id="rId93"/>
    <p:sldId id="323" r:id="rId94"/>
    <p:sldId id="362" r:id="rId95"/>
    <p:sldId id="324" r:id="rId96"/>
    <p:sldId id="325" r:id="rId97"/>
    <p:sldId id="326" r:id="rId98"/>
    <p:sldId id="327" r:id="rId99"/>
    <p:sldId id="328" r:id="rId100"/>
    <p:sldId id="361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3" autoAdjust="0"/>
    <p:restoredTop sz="94639" autoAdjust="0"/>
  </p:normalViewPr>
  <p:slideViewPr>
    <p:cSldViewPr>
      <p:cViewPr>
        <p:scale>
          <a:sx n="72" d="100"/>
          <a:sy n="72" d="100"/>
        </p:scale>
        <p:origin x="-412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102" Type="http://schemas.openxmlformats.org/officeDocument/2006/relationships/presProps" Target="presProps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viewProps" Target="view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5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dermnetnz.org/topics/mouthwash/" TargetMode="External" /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s://dermnetnz.org/topics/pityriasis-alba/" TargetMode="External" /><Relationship Id="rId3" Type="http://schemas.openxmlformats.org/officeDocument/2006/relationships/hyperlink" Target="https://dermnetnz.org/topics/psoriasis/" TargetMode="External" /><Relationship Id="rId7" Type="http://schemas.openxmlformats.org/officeDocument/2006/relationships/hyperlink" Target="https://dermnetnz.org/topics/syphilis/" TargetMode="External" /><Relationship Id="rId2" Type="http://schemas.openxmlformats.org/officeDocument/2006/relationships/hyperlink" Target="https://dermnetnz.org/topics/lichen-planus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dermnetnz.org/topics/guttate-psoriasis/" TargetMode="External" /><Relationship Id="rId11" Type="http://schemas.openxmlformats.org/officeDocument/2006/relationships/hyperlink" Target="https://dermnetnz.org/topics/pityriasis-versicolor/" TargetMode="External" /><Relationship Id="rId5" Type="http://schemas.openxmlformats.org/officeDocument/2006/relationships/hyperlink" Target="https://dermnetnz.org/topics/erythema-multiforme/" TargetMode="External" /><Relationship Id="rId10" Type="http://schemas.openxmlformats.org/officeDocument/2006/relationships/hyperlink" Target="https://dermnetnz.org/topics/tinea-corporis/" TargetMode="External" /><Relationship Id="rId4" Type="http://schemas.openxmlformats.org/officeDocument/2006/relationships/hyperlink" Target="https://dermnetnz.org/topics/pityriasis-rubra-pilaris/" TargetMode="External" /><Relationship Id="rId9" Type="http://schemas.openxmlformats.org/officeDocument/2006/relationships/hyperlink" Target="https://dermnetnz.org/topics/seborrhoeic-dermatitis/" TargetMode="Externa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ABEC-7A66-FA41-B7DF-90F296CAF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690" y="1824173"/>
            <a:ext cx="8361229" cy="2098226"/>
          </a:xfrm>
        </p:spPr>
        <p:txBody>
          <a:bodyPr/>
          <a:lstStyle/>
          <a:p>
            <a:r>
              <a:rPr lang="en-US"/>
              <a:t>HEPATITIS INFECTIONS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FBA09-157A-8B46-B256-159E4DC00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Dr. Imran Khan</a:t>
            </a:r>
          </a:p>
        </p:txBody>
      </p:sp>
    </p:spTree>
    <p:extLst>
      <p:ext uri="{BB962C8B-B14F-4D97-AF65-F5344CB8AC3E}">
        <p14:creationId xmlns:p14="http://schemas.microsoft.com/office/powerpoint/2010/main" val="32802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106C-7A06-BA4C-B4D1-403BD1E2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FIRST LINE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4290-9AFE-414B-9087-3AED9019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695" y="1527986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/>
              <a:t>usually just supportive but if </a:t>
            </a:r>
            <a:r>
              <a:rPr lang="en-US" sz="2800" b="1" dirty="0"/>
              <a:t>fulminant hepatic damage </a:t>
            </a:r>
            <a:r>
              <a:rPr lang="en-US" sz="2800" dirty="0"/>
              <a:t>occurs, or for chronic hepatitis B, antiviral therapy can be considered  </a:t>
            </a:r>
          </a:p>
          <a:p>
            <a:r>
              <a:rPr lang="en-US" sz="2800" dirty="0"/>
              <a:t>Antivirals currently in use include </a:t>
            </a:r>
          </a:p>
          <a:p>
            <a:pPr lvl="1"/>
            <a:r>
              <a:rPr lang="en-US" sz="2800" dirty="0" err="1"/>
              <a:t>Interferons</a:t>
            </a:r>
            <a:r>
              <a:rPr lang="en-US" sz="2800" dirty="0"/>
              <a:t> the nucleoside analogues lamivudine, </a:t>
            </a:r>
            <a:r>
              <a:rPr lang="en-US" sz="2800" dirty="0" err="1"/>
              <a:t>telbivudine</a:t>
            </a:r>
            <a:r>
              <a:rPr lang="en-US" sz="2800" dirty="0"/>
              <a:t> and </a:t>
            </a:r>
            <a:r>
              <a:rPr lang="en-US" sz="2800" dirty="0" err="1"/>
              <a:t>entecavir</a:t>
            </a:r>
            <a:r>
              <a:rPr lang="en-US" sz="2800" dirty="0"/>
              <a:t>, and the nucleotide analogues </a:t>
            </a:r>
            <a:r>
              <a:rPr lang="en-US" sz="2800" dirty="0" err="1"/>
              <a:t>adefovir</a:t>
            </a:r>
            <a:r>
              <a:rPr lang="en-US" sz="2800" dirty="0"/>
              <a:t> and </a:t>
            </a:r>
            <a:r>
              <a:rPr lang="en-US" sz="2800" dirty="0" err="1"/>
              <a:t>tenofovir</a:t>
            </a:r>
            <a:r>
              <a:rPr lang="en-US" sz="2800" dirty="0"/>
              <a:t>.</a:t>
            </a:r>
          </a:p>
          <a:p>
            <a:r>
              <a:rPr lang="en-US" sz="2800" dirty="0"/>
              <a:t>Treatment of </a:t>
            </a:r>
            <a:r>
              <a:rPr lang="en-US" sz="2800" b="1" dirty="0"/>
              <a:t>chronic HBV </a:t>
            </a:r>
            <a:r>
              <a:rPr lang="en-US" sz="2800" dirty="0"/>
              <a:t>with an antiviral agent possibly in </a:t>
            </a:r>
          </a:p>
          <a:p>
            <a:r>
              <a:rPr lang="en-US" sz="2800" dirty="0"/>
              <a:t>combination with immunosuppression can lead to clearance of HBV‐associated </a:t>
            </a:r>
            <a:r>
              <a:rPr lang="en-US" sz="2800" dirty="0" err="1"/>
              <a:t>polyarteritis</a:t>
            </a:r>
            <a:r>
              <a:rPr lang="en-US" sz="2800" dirty="0"/>
              <a:t> </a:t>
            </a:r>
            <a:r>
              <a:rPr lang="en-US" sz="2800" dirty="0" err="1"/>
              <a:t>nodosa</a:t>
            </a:r>
            <a:r>
              <a:rPr lang="en-US" sz="2800" dirty="0"/>
              <a:t>  or </a:t>
            </a:r>
            <a:r>
              <a:rPr lang="en-US" sz="2800" dirty="0" err="1"/>
              <a:t>leukocytoclastic</a:t>
            </a:r>
            <a:r>
              <a:rPr lang="en-US" sz="2800" dirty="0"/>
              <a:t> </a:t>
            </a:r>
            <a:r>
              <a:rPr lang="en-US" sz="2800" dirty="0" err="1"/>
              <a:t>vasculitis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0711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433623-114D-344B-8A28-7E62EE20C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51" y="572061"/>
            <a:ext cx="10825820" cy="5713877"/>
          </a:xfrm>
        </p:spPr>
      </p:pic>
    </p:spTree>
    <p:extLst>
      <p:ext uri="{BB962C8B-B14F-4D97-AF65-F5344CB8AC3E}">
        <p14:creationId xmlns:p14="http://schemas.microsoft.com/office/powerpoint/2010/main" val="138943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6F01-E4A7-234D-A302-D5B012DD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HEPATITIS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37D2-29F8-6A4E-8197-2E25BEE8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This </a:t>
            </a:r>
            <a:r>
              <a:rPr lang="en-US" sz="2800" dirty="0"/>
              <a:t>is a major cause of acute and chronic liver disease </a:t>
            </a:r>
            <a:r>
              <a:rPr lang="en-US" sz="2800"/>
              <a:t>worldwide.</a:t>
            </a:r>
          </a:p>
          <a:p>
            <a:r>
              <a:rPr lang="en-US" sz="2800"/>
              <a:t>Skin </a:t>
            </a:r>
            <a:r>
              <a:rPr lang="en-US" sz="2800" dirty="0"/>
              <a:t>manifestations can occur in up to 17% of those infected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61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8714-8A29-2B43-A1C7-C18A4FF3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/>
              <a:t>CAUSATIVE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6684-5B49-5942-849A-896F101D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Small enveloped single‐stranded positive sense RNA virus and a member of the Flavivirus family</a:t>
            </a:r>
          </a:p>
        </p:txBody>
      </p:sp>
    </p:spTree>
    <p:extLst>
      <p:ext uri="{BB962C8B-B14F-4D97-AF65-F5344CB8AC3E}">
        <p14:creationId xmlns:p14="http://schemas.microsoft.com/office/powerpoint/2010/main" val="185064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98F9-7725-8942-BEEB-A9834605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CLINICAL FEATURES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92F61-0494-D14C-91DC-1677C84B6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Vasculitis</a:t>
            </a:r>
          </a:p>
          <a:p>
            <a:r>
              <a:rPr lang="en-US" sz="2800"/>
              <a:t>Urticaria</a:t>
            </a:r>
          </a:p>
          <a:p>
            <a:r>
              <a:rPr lang="en-US" sz="2800"/>
              <a:t>Erythema </a:t>
            </a:r>
            <a:r>
              <a:rPr lang="en-US" sz="2800" err="1"/>
              <a:t>multiforme</a:t>
            </a:r>
            <a:r>
              <a:rPr lang="en-US" sz="2800"/>
              <a:t> </a:t>
            </a:r>
          </a:p>
          <a:p>
            <a:r>
              <a:rPr lang="en-US" sz="2800"/>
              <a:t>Erythema nodosum</a:t>
            </a:r>
            <a:endParaRPr lang="en-US" sz="2800" dirty="0"/>
          </a:p>
          <a:p>
            <a:r>
              <a:rPr lang="en-US" sz="2800" dirty="0"/>
              <a:t>In 75%, infection can become chronic leading to hepatitis, less frequently cirrhosis and rarely </a:t>
            </a:r>
            <a:r>
              <a:rPr lang="en-US" sz="2800" dirty="0" err="1"/>
              <a:t>hepatoma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98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80A5D0C-73F4-5B4E-8337-6178E1C23E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6816" y="684363"/>
            <a:ext cx="3676085" cy="5489274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813FFD1-AAF4-F04E-AE82-1DDE870EF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2370" y="1248788"/>
            <a:ext cx="4932973" cy="4082520"/>
          </a:xfrm>
        </p:spPr>
      </p:pic>
    </p:spTree>
    <p:extLst>
      <p:ext uri="{BB962C8B-B14F-4D97-AF65-F5344CB8AC3E}">
        <p14:creationId xmlns:p14="http://schemas.microsoft.com/office/powerpoint/2010/main" val="421896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3DD797-BE92-5943-AD3D-17005DD2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chemeClr val="tx1"/>
                </a:solidFill>
                <a:effectLst/>
              </a:rPr>
              <a:t>PREVENTION OF HEPATITIS 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5EB4-C04E-5B49-B6A3-6D525207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sz="2800" b="1" i="0">
              <a:solidFill>
                <a:srgbClr val="3E77A0"/>
              </a:solidFill>
              <a:effectLst/>
              <a:latin typeface="Montserrat" panose="02000000000000000000" pitchFamily="2" charset="0"/>
            </a:endParaRP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There is no vaccine for HCV.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Avoid risky behaviours such as sharing needles or personal items such as toothbrushes and razors</a:t>
            </a:r>
          </a:p>
        </p:txBody>
      </p:sp>
    </p:spTree>
    <p:extLst>
      <p:ext uri="{BB962C8B-B14F-4D97-AF65-F5344CB8AC3E}">
        <p14:creationId xmlns:p14="http://schemas.microsoft.com/office/powerpoint/2010/main" val="360195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F174-ACA8-9140-88AA-9C65B2E8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i="0">
                <a:solidFill>
                  <a:schemeClr val="tx1"/>
                </a:solidFill>
                <a:effectLst/>
              </a:rPr>
              <a:t>TREATMENT OF HEPATITIS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1EE5-F6D4-3240-9C8D-09E538AF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5939"/>
            <a:ext cx="9601200" cy="3581400"/>
          </a:xfrm>
        </p:spPr>
        <p:txBody>
          <a:bodyPr>
            <a:noAutofit/>
          </a:bodyPr>
          <a:lstStyle/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If acute hepatitis C does not resolve within 2 to 3 months, it should be managed with drug therapy.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Various treatments are available to treat chronic HCV infection. 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They include:</a:t>
            </a:r>
          </a:p>
          <a:p>
            <a:pPr lvl="1" fontAlgn="base"/>
            <a:r>
              <a:rPr lang="en-US" sz="2800" b="0" i="0">
                <a:solidFill>
                  <a:srgbClr val="333333"/>
                </a:solidFill>
                <a:effectLst/>
                <a:latin typeface="inherit"/>
              </a:rPr>
              <a:t>Pegylated interferon and ribavirin</a:t>
            </a:r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 fontAlgn="base"/>
            <a:r>
              <a:rPr lang="en-US" sz="2800" b="0" i="0">
                <a:solidFill>
                  <a:srgbClr val="333333"/>
                </a:solidFill>
                <a:effectLst/>
                <a:latin typeface="inherit"/>
              </a:rPr>
              <a:t>Boceprevir</a:t>
            </a:r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 fontAlgn="base"/>
            <a:r>
              <a:rPr lang="en-US" sz="2800" b="0" i="0">
                <a:solidFill>
                  <a:srgbClr val="333333"/>
                </a:solidFill>
                <a:effectLst/>
                <a:latin typeface="inherit"/>
              </a:rPr>
              <a:t>Ledipasvir with sofosbuvir</a:t>
            </a:r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 fontAlgn="base"/>
            <a:r>
              <a:rPr lang="en-US" sz="2800" b="0" i="0">
                <a:solidFill>
                  <a:srgbClr val="333333"/>
                </a:solidFill>
                <a:effectLst/>
                <a:latin typeface="inherit"/>
              </a:rPr>
              <a:t>Paritaprevir with ritonavir and ombitasvir</a:t>
            </a:r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 fontAlgn="base"/>
            <a:r>
              <a:rPr lang="en-US" sz="2800" b="0" i="0">
                <a:solidFill>
                  <a:srgbClr val="333333"/>
                </a:solidFill>
                <a:effectLst/>
                <a:latin typeface="inherit"/>
              </a:rPr>
              <a:t>Dasabuvir and ribavirin</a:t>
            </a:r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6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DD61-D174-4246-A5E4-252DD10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PARVOVIRUS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F3CC-1767-E848-B441-C19F0AD5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21719"/>
            <a:ext cx="9601200" cy="3581400"/>
          </a:xfrm>
        </p:spPr>
        <p:txBody>
          <a:bodyPr>
            <a:noAutofit/>
          </a:bodyPr>
          <a:lstStyle/>
          <a:p>
            <a:r>
              <a:rPr lang="en-US" sz="2800"/>
              <a:t>Parvovirus </a:t>
            </a:r>
            <a:r>
              <a:rPr lang="en-US" sz="2800" dirty="0"/>
              <a:t>B19 was the only member of the Parvovirus family known to infect humans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843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8E5C-C764-FE4D-9568-17A5F147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ERYTHEMA INFECTIOSUM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C3A3-425C-4B40-80E1-27FA59CA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4797"/>
            <a:ext cx="9601200" cy="3581400"/>
          </a:xfrm>
        </p:spPr>
        <p:txBody>
          <a:bodyPr>
            <a:normAutofit/>
          </a:bodyPr>
          <a:lstStyle/>
          <a:p>
            <a:endParaRPr lang="en-US" sz="2800" b="1"/>
          </a:p>
          <a:p>
            <a:r>
              <a:rPr lang="en-US" sz="2800"/>
              <a:t>Erythema infectiosum (also known as fifth disease) is usually a benign childhood condition characterized by a classic slapped-cheek appearance</a:t>
            </a:r>
          </a:p>
          <a:p>
            <a:r>
              <a:rPr lang="en-US" sz="2800"/>
              <a:t>It results from infection with human parvovirus (PV) B19, an erythrovirus.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234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D901-6BEF-714C-BFC5-5A18C59F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53" y="704966"/>
            <a:ext cx="10379182" cy="1316453"/>
          </a:xfrm>
        </p:spPr>
        <p:txBody>
          <a:bodyPr/>
          <a:lstStyle/>
          <a:p>
            <a:r>
              <a:rPr lang="en-US" altLang="zh-CN" b="1"/>
              <a:t>CLINICAL PRESENTATION</a:t>
            </a:r>
            <a:br>
              <a:rPr lang="en-US" altLang="zh-CN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C3B7-B20D-AB4A-BA2F-D6DBEFB0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153" y="1917652"/>
            <a:ext cx="9897142" cy="4235382"/>
          </a:xfrm>
        </p:spPr>
        <p:txBody>
          <a:bodyPr>
            <a:noAutofit/>
          </a:bodyPr>
          <a:lstStyle/>
          <a:p>
            <a:r>
              <a:rPr lang="en-US" sz="2800" b="1" dirty="0"/>
              <a:t>Rose‐red papules </a:t>
            </a:r>
            <a:r>
              <a:rPr lang="en-US" sz="2800" dirty="0"/>
              <a:t>on the cheeks ‘</a:t>
            </a:r>
            <a:r>
              <a:rPr lang="en-US" sz="2800" b="1" dirty="0"/>
              <a:t>slapped cheek’</a:t>
            </a:r>
            <a:r>
              <a:rPr lang="en-US" sz="2800" dirty="0"/>
              <a:t> appearance. </a:t>
            </a:r>
          </a:p>
          <a:p>
            <a:r>
              <a:rPr lang="en-US" sz="2800" dirty="0"/>
              <a:t>There is often perioral pallor. During the next 2–4 days</a:t>
            </a:r>
            <a:r>
              <a:rPr lang="en-US" sz="2800"/>
              <a:t>, maculopapules appear </a:t>
            </a:r>
            <a:r>
              <a:rPr lang="en-US" sz="2800" dirty="0"/>
              <a:t>on the proximal extremities and extend distally to the hands and feet and proximally to the trunk, often forming a </a:t>
            </a:r>
            <a:r>
              <a:rPr lang="en-US" sz="2800" b="1" dirty="0"/>
              <a:t>lace‐like pattern.</a:t>
            </a:r>
          </a:p>
          <a:p>
            <a:r>
              <a:rPr lang="en-US" sz="2800"/>
              <a:t>The </a:t>
            </a:r>
            <a:r>
              <a:rPr lang="en-US" sz="2800" dirty="0"/>
              <a:t>palms and soles may </a:t>
            </a:r>
            <a:r>
              <a:rPr lang="en-US" sz="2800"/>
              <a:t>be involved, </a:t>
            </a:r>
            <a:r>
              <a:rPr lang="en-US" sz="2800" dirty="0"/>
              <a:t>and </a:t>
            </a:r>
            <a:r>
              <a:rPr lang="en-US" sz="2800" dirty="0" err="1"/>
              <a:t>acral</a:t>
            </a:r>
            <a:r>
              <a:rPr lang="en-US" sz="2800" dirty="0"/>
              <a:t> lesions may </a:t>
            </a:r>
            <a:r>
              <a:rPr lang="en-US" sz="2800"/>
              <a:t>be petechial</a:t>
            </a:r>
          </a:p>
          <a:p>
            <a:r>
              <a:rPr lang="en-US" sz="2800"/>
              <a:t>There </a:t>
            </a:r>
            <a:r>
              <a:rPr lang="en-US" sz="2800" dirty="0"/>
              <a:t>may be </a:t>
            </a:r>
            <a:r>
              <a:rPr lang="en-US" sz="2800" b="1" dirty="0"/>
              <a:t>dark‐red macules</a:t>
            </a:r>
            <a:r>
              <a:rPr lang="en-US" sz="2800" dirty="0"/>
              <a:t> on the </a:t>
            </a:r>
            <a:r>
              <a:rPr lang="en-US" sz="2800" b="1" dirty="0" err="1"/>
              <a:t>buccal</a:t>
            </a:r>
            <a:r>
              <a:rPr lang="en-US" sz="2800" dirty="0"/>
              <a:t> </a:t>
            </a:r>
            <a:r>
              <a:rPr lang="en-US" sz="2800"/>
              <a:t>and </a:t>
            </a:r>
            <a:r>
              <a:rPr lang="en-US" sz="2800" b="1"/>
              <a:t>genital area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457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FE0A-FFC9-7942-A86B-854ACB4CD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Viral hepatitis infections may commonly be associated with a </a:t>
            </a:r>
            <a:r>
              <a:rPr lang="en-US" sz="2800" b="1" dirty="0"/>
              <a:t>cutaneous eruption </a:t>
            </a:r>
            <a:r>
              <a:rPr lang="en-US" sz="2800" dirty="0"/>
              <a:t>during the acute disease. </a:t>
            </a:r>
          </a:p>
          <a:p>
            <a:r>
              <a:rPr lang="en-US" sz="2800" dirty="0"/>
              <a:t>The immune responses that can be triggered by the persistent infection may also lead to a variety of immune‐driven skin disorders.</a:t>
            </a:r>
          </a:p>
        </p:txBody>
      </p:sp>
    </p:spTree>
    <p:extLst>
      <p:ext uri="{BB962C8B-B14F-4D97-AF65-F5344CB8AC3E}">
        <p14:creationId xmlns:p14="http://schemas.microsoft.com/office/powerpoint/2010/main" val="240632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7F65497-C197-AF43-AF02-508C37207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47" y="781615"/>
            <a:ext cx="9648906" cy="5111944"/>
          </a:xfrm>
        </p:spPr>
      </p:pic>
    </p:spTree>
    <p:extLst>
      <p:ext uri="{BB962C8B-B14F-4D97-AF65-F5344CB8AC3E}">
        <p14:creationId xmlns:p14="http://schemas.microsoft.com/office/powerpoint/2010/main" val="62838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ABC8-0422-684E-BFD5-1DDD378E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/>
              <a:t>MANANGEMENT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568B1-FE37-5047-821B-D9691C89A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02451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2800" b="1" dirty="0"/>
          </a:p>
          <a:p>
            <a:r>
              <a:rPr lang="en-US" sz="2800"/>
              <a:t>Usually </a:t>
            </a:r>
            <a:r>
              <a:rPr lang="en-US" sz="2800" dirty="0"/>
              <a:t>mild and self‐limiting,</a:t>
            </a:r>
          </a:p>
          <a:p>
            <a:r>
              <a:rPr lang="en-US" sz="2800"/>
              <a:t>No </a:t>
            </a:r>
            <a:r>
              <a:rPr lang="en-US" sz="2800" dirty="0"/>
              <a:t>specific treatment is needed. </a:t>
            </a:r>
          </a:p>
          <a:p>
            <a:r>
              <a:rPr lang="en-US" sz="2800" dirty="0"/>
              <a:t>In pregnant women, rapid diagnosis is essential. </a:t>
            </a:r>
          </a:p>
          <a:p>
            <a:r>
              <a:rPr lang="en-US" sz="2800" dirty="0"/>
              <a:t>In immunosuppressed or </a:t>
            </a:r>
            <a:r>
              <a:rPr lang="en-US" sz="2800" dirty="0" err="1"/>
              <a:t>haematological</a:t>
            </a:r>
            <a:r>
              <a:rPr lang="en-US" sz="2800" dirty="0"/>
              <a:t> disease such as sickle cell disease, review for bone marrow failure is needed.</a:t>
            </a:r>
          </a:p>
        </p:txBody>
      </p:sp>
    </p:spTree>
    <p:extLst>
      <p:ext uri="{BB962C8B-B14F-4D97-AF65-F5344CB8AC3E}">
        <p14:creationId xmlns:p14="http://schemas.microsoft.com/office/powerpoint/2010/main" val="126768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34E9-E3AB-2E47-BB23-B2F05367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4243EC-F01D-1B4B-B466-D5EC73216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560023"/>
            <a:ext cx="10056019" cy="5934075"/>
          </a:xfrm>
        </p:spPr>
      </p:pic>
    </p:spTree>
    <p:extLst>
      <p:ext uri="{BB962C8B-B14F-4D97-AF65-F5344CB8AC3E}">
        <p14:creationId xmlns:p14="http://schemas.microsoft.com/office/powerpoint/2010/main" val="421599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3716-0088-0540-8F4D-F603F5E0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HUMAN RETROVIRUS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0E18-E9E6-4A4C-BBB3-E2928417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4605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Human retroviruses are </a:t>
            </a:r>
            <a:r>
              <a:rPr lang="en-US" sz="2800" b="1" dirty="0"/>
              <a:t>single‐stranded RNA viruses </a:t>
            </a:r>
            <a:r>
              <a:rPr lang="en-US" sz="2800" dirty="0"/>
              <a:t>that replicate following DNA production via reverse transcription. The </a:t>
            </a:r>
          </a:p>
          <a:p>
            <a:r>
              <a:rPr lang="en-US" sz="2800" b="1" dirty="0"/>
              <a:t>DNA becomes incorporated within the host cell DNA and is then known as a provirus</a:t>
            </a:r>
            <a:r>
              <a:rPr lang="en-US" altLang="zh-CN" sz="2800" b="1" dirty="0"/>
              <a:t>. </a:t>
            </a:r>
            <a:r>
              <a:rPr lang="zh-CN" altLang="en-US" sz="2800" b="1" dirty="0"/>
              <a:t>   </a:t>
            </a:r>
            <a:endParaRPr lang="en-US" altLang="zh-CN" sz="2800" b="1" dirty="0"/>
          </a:p>
          <a:p>
            <a:r>
              <a:rPr lang="en-US" sz="2800"/>
              <a:t>Infections cases have </a:t>
            </a:r>
            <a:r>
              <a:rPr lang="en-US" sz="2800" dirty="0"/>
              <a:t>arisen following cross‐species transfer from monkeys to human.</a:t>
            </a:r>
          </a:p>
        </p:txBody>
      </p:sp>
    </p:spTree>
    <p:extLst>
      <p:ext uri="{BB962C8B-B14F-4D97-AF65-F5344CB8AC3E}">
        <p14:creationId xmlns:p14="http://schemas.microsoft.com/office/powerpoint/2010/main" val="77175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E133-853D-EC44-BDAB-4C7CDD0E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SUBTYPES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3BAB6-84DB-7140-87C7-87568C3C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18827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At least six different subtypes of HTLV‐1, A–G, have been identified by molecular sequence </a:t>
            </a:r>
            <a:r>
              <a:rPr lang="en-US" sz="2800"/>
              <a:t>analysis.</a:t>
            </a:r>
          </a:p>
          <a:p>
            <a:r>
              <a:rPr lang="en-US" sz="2800"/>
              <a:t>Subtype </a:t>
            </a:r>
            <a:r>
              <a:rPr lang="en-US" sz="2800" dirty="0"/>
              <a:t>A is more widely distributed in the world</a:t>
            </a:r>
            <a:r>
              <a:rPr lang="en-US" sz="2800"/>
              <a:t>, </a:t>
            </a:r>
          </a:p>
          <a:p>
            <a:r>
              <a:rPr lang="en-US" altLang="zh-CN" sz="2800"/>
              <a:t>HTLV</a:t>
            </a:r>
            <a:r>
              <a:rPr lang="zh-CN" altLang="en-US" sz="2800"/>
              <a:t> </a:t>
            </a:r>
            <a:r>
              <a:rPr lang="en-US" altLang="zh-CN" sz="2800" dirty="0"/>
              <a:t>1</a:t>
            </a:r>
            <a:r>
              <a:rPr lang="zh-CN" altLang="en-US" sz="2800" dirty="0"/>
              <a:t> </a:t>
            </a:r>
            <a:r>
              <a:rPr lang="en-US" sz="2800" dirty="0"/>
              <a:t>with an aggressive form of </a:t>
            </a:r>
            <a:r>
              <a:rPr lang="en-US" sz="2800" b="1" dirty="0"/>
              <a:t>adult T‐cell </a:t>
            </a:r>
            <a:r>
              <a:rPr lang="en-US" sz="2800" b="1" dirty="0" err="1"/>
              <a:t>leukaemia</a:t>
            </a:r>
            <a:r>
              <a:rPr lang="en-US" sz="2800" b="1" dirty="0"/>
              <a:t> (ATL)</a:t>
            </a:r>
            <a:r>
              <a:rPr lang="en-US" sz="2800" dirty="0"/>
              <a:t> that had been described in Japan</a:t>
            </a:r>
          </a:p>
          <a:p>
            <a:r>
              <a:rPr lang="en-US" sz="2800" dirty="0"/>
              <a:t>This disease is also referred to </a:t>
            </a:r>
            <a:r>
              <a:rPr lang="en-US" sz="2800" b="1" dirty="0"/>
              <a:t>as ATL–lymphoma </a:t>
            </a:r>
            <a:r>
              <a:rPr lang="en-US" sz="2800" dirty="0"/>
              <a:t>(ATLL) because it usually begins as a lymphoma which progresses to a late </a:t>
            </a:r>
            <a:r>
              <a:rPr lang="en-US" sz="2800" dirty="0" err="1"/>
              <a:t>leukaemia</a:t>
            </a:r>
            <a:r>
              <a:rPr lang="en-US" sz="2800" dirty="0"/>
              <a:t> phase</a:t>
            </a:r>
          </a:p>
        </p:txBody>
      </p:sp>
    </p:spTree>
    <p:extLst>
      <p:ext uri="{BB962C8B-B14F-4D97-AF65-F5344CB8AC3E}">
        <p14:creationId xmlns:p14="http://schemas.microsoft.com/office/powerpoint/2010/main" val="2395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F94F-FCB3-A04A-B859-606FC272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844" y="533401"/>
            <a:ext cx="9936956" cy="5334000"/>
          </a:xfrm>
        </p:spPr>
        <p:txBody>
          <a:bodyPr>
            <a:noAutofit/>
          </a:bodyPr>
          <a:lstStyle/>
          <a:p>
            <a:r>
              <a:rPr lang="en-US" sz="2800" b="1"/>
              <a:t>HTLV</a:t>
            </a:r>
            <a:r>
              <a:rPr lang="en-US" sz="2800" b="1" dirty="0"/>
              <a:t>‐1 </a:t>
            </a:r>
            <a:r>
              <a:rPr lang="en-US" sz="2800" dirty="0"/>
              <a:t>has been associated with a chronic neurological disease – HTLV‐1 associated myelopathy/tropical </a:t>
            </a:r>
            <a:r>
              <a:rPr lang="en-US" sz="2800"/>
              <a:t>spastic paraparesis</a:t>
            </a:r>
          </a:p>
          <a:p>
            <a:r>
              <a:rPr lang="en-US" sz="2800" b="1"/>
              <a:t>HTLV</a:t>
            </a:r>
            <a:r>
              <a:rPr lang="en-US" sz="2800" b="1" dirty="0"/>
              <a:t>‐2 </a:t>
            </a:r>
            <a:r>
              <a:rPr lang="en-US" sz="2800" dirty="0"/>
              <a:t>is endemic in intravenous drug abusers throughout the Western </a:t>
            </a:r>
            <a:r>
              <a:rPr lang="en-US" sz="2800"/>
              <a:t>hemisphere.</a:t>
            </a:r>
          </a:p>
          <a:p>
            <a:r>
              <a:rPr lang="en-US" sz="2800"/>
              <a:t>HTLV</a:t>
            </a:r>
            <a:r>
              <a:rPr lang="en-US" sz="2800" dirty="0"/>
              <a:t>‐2, ‐3 and ‐4 have not yet been conclusively linked to any human disease.</a:t>
            </a:r>
          </a:p>
        </p:txBody>
      </p:sp>
    </p:spTree>
    <p:extLst>
      <p:ext uri="{BB962C8B-B14F-4D97-AF65-F5344CB8AC3E}">
        <p14:creationId xmlns:p14="http://schemas.microsoft.com/office/powerpoint/2010/main" val="3436952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22E1-AF7C-454C-901B-B2D14D44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TRANMISSION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B66D-8756-7B43-9BA2-9ACD5E2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The major route of transmission of HTLV‐1 is from infected mother to child via </a:t>
            </a:r>
            <a:r>
              <a:rPr lang="en-US" sz="2800" b="1" dirty="0"/>
              <a:t>breast milk</a:t>
            </a:r>
            <a:r>
              <a:rPr lang="en-US" sz="2800" dirty="0"/>
              <a:t>, with a 25% chance of the baby becoming infected.</a:t>
            </a:r>
          </a:p>
          <a:p>
            <a:r>
              <a:rPr lang="en-US" sz="2800"/>
              <a:t>Horizontal </a:t>
            </a:r>
            <a:r>
              <a:rPr lang="en-US" sz="2800" dirty="0"/>
              <a:t>spread is by </a:t>
            </a:r>
            <a:r>
              <a:rPr lang="en-US" sz="2800" b="1" dirty="0"/>
              <a:t>sexual transmission </a:t>
            </a:r>
            <a:r>
              <a:rPr lang="en-US" sz="2800" dirty="0"/>
              <a:t>(mainly from male to female) and by blood</a:t>
            </a:r>
          </a:p>
        </p:txBody>
      </p:sp>
    </p:spTree>
    <p:extLst>
      <p:ext uri="{BB962C8B-B14F-4D97-AF65-F5344CB8AC3E}">
        <p14:creationId xmlns:p14="http://schemas.microsoft.com/office/powerpoint/2010/main" val="318021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CF98-414A-8249-964F-375663C7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INFECTIVE DERMATITIS ASSOCIATEDD</a:t>
            </a:r>
            <a:br>
              <a:rPr lang="en-US" b="1"/>
            </a:br>
            <a:r>
              <a:rPr lang="en-US" b="1"/>
              <a:t>WITH </a:t>
            </a:r>
            <a:r>
              <a:rPr lang="en-US" b="1" dirty="0"/>
              <a:t>HTLV‐1</a:t>
            </a:r>
            <a:br>
              <a:rPr lang="en-US"/>
            </a:b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ED59-2141-2A4D-9E2C-4EACD5DB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Infective dermatitis associated with HTLV‐1 is an inflammatory disease of childhood which develops in a minority of individuals with HTLV‐1 infection. </a:t>
            </a:r>
          </a:p>
          <a:p>
            <a:r>
              <a:rPr lang="en-US" sz="2800"/>
              <a:t>The onset is most frequent between the age of 2 and 3, but can be as early as a few months or as late as age 11 years</a:t>
            </a:r>
            <a:br>
              <a:rPr lang="en-US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74238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313C82-571C-5E4C-9CA2-89441194E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315" y="588006"/>
            <a:ext cx="4805685" cy="5287584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66D98D5-BD00-F846-AC2D-43E9A979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07" y="588006"/>
            <a:ext cx="4933042" cy="52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0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E5FA-8216-464E-9410-83EE1C3F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8FEA1-BAEA-EC4C-A132-B366A5E2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671" y="488809"/>
            <a:ext cx="9601200" cy="3581400"/>
          </a:xfrm>
        </p:spPr>
        <p:txBody>
          <a:bodyPr>
            <a:noAutofit/>
          </a:bodyPr>
          <a:lstStyle/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The dermatitis is often most marked on the scalp, around the ears and the nares, in the axillae </a:t>
            </a:r>
            <a:r>
              <a:rPr lang="en-US" sz="2800"/>
              <a:t>and groin, </a:t>
            </a:r>
            <a:r>
              <a:rPr lang="en-US" sz="2800" dirty="0"/>
              <a:t>and on the neck. </a:t>
            </a:r>
          </a:p>
          <a:p>
            <a:r>
              <a:rPr lang="en-US" sz="2800"/>
              <a:t>There is often </a:t>
            </a:r>
            <a:r>
              <a:rPr lang="en-US" sz="2800" dirty="0"/>
              <a:t>erosions </a:t>
            </a:r>
            <a:r>
              <a:rPr lang="en-US" sz="2800"/>
              <a:t>and creating especially around the nostrils</a:t>
            </a:r>
            <a:endParaRPr lang="en-US" sz="2800" dirty="0"/>
          </a:p>
          <a:p>
            <a:r>
              <a:rPr lang="en-US" sz="2800"/>
              <a:t>There </a:t>
            </a:r>
            <a:r>
              <a:rPr lang="en-US" sz="2800" dirty="0"/>
              <a:t>may be a watery nasal discharge</a:t>
            </a:r>
            <a:r>
              <a:rPr lang="en-US" sz="2800"/>
              <a:t>. </a:t>
            </a:r>
          </a:p>
          <a:p>
            <a:r>
              <a:rPr lang="en-US" sz="2800"/>
              <a:t>Blepharitis </a:t>
            </a:r>
            <a:r>
              <a:rPr lang="en-US" sz="2800" dirty="0"/>
              <a:t>and conjunctivitis are very common.</a:t>
            </a:r>
          </a:p>
          <a:p>
            <a:r>
              <a:rPr lang="en-US" sz="2800" dirty="0"/>
              <a:t>The dermatitis </a:t>
            </a:r>
            <a:r>
              <a:rPr lang="en-US" sz="2800"/>
              <a:t>is mild </a:t>
            </a:r>
            <a:r>
              <a:rPr lang="en-US" sz="2800" dirty="0"/>
              <a:t>to </a:t>
            </a:r>
            <a:r>
              <a:rPr lang="en-US" sz="2800"/>
              <a:t>moderately pruritic, and lichenification </a:t>
            </a:r>
            <a:r>
              <a:rPr lang="en-US" sz="2800" dirty="0"/>
              <a:t>is not </a:t>
            </a:r>
            <a:r>
              <a:rPr lang="en-US" sz="2800"/>
              <a:t>a significant feature.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01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9760-2F9B-B64D-9BF0-CDD61306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50081"/>
            <a:ext cx="9601200" cy="1485900"/>
          </a:xfrm>
        </p:spPr>
        <p:txBody>
          <a:bodyPr/>
          <a:lstStyle/>
          <a:p>
            <a:r>
              <a:rPr lang="en-US" b="1"/>
              <a:t>HEPATITIS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5AFA-42CA-2848-9E72-A3412B9F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694" y="2297906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Hepatitis B is 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 vaccine-preventable liver infection caused by the hepatitis B virus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(HBV). </a:t>
            </a:r>
          </a:p>
          <a:p>
            <a:r>
              <a:rPr lang="en-US" sz="2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Hepatitis B is spread when blood, semen, or other body fluids from a person infected with the virus enters the body of someone who is not infected.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incubation period is about 75 days (30–180).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9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9E50-A77C-0B4F-91BB-7E1E0475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72730"/>
          </a:xfrm>
        </p:spPr>
        <p:txBody>
          <a:bodyPr/>
          <a:lstStyle/>
          <a:p>
            <a:r>
              <a:rPr lang="en-US" sz="4400" b="1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5B5B6-D56A-244A-9113-2CA8F437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8530"/>
            <a:ext cx="9601200" cy="3908870"/>
          </a:xfrm>
        </p:spPr>
        <p:txBody>
          <a:bodyPr>
            <a:normAutofit/>
          </a:bodyPr>
          <a:lstStyle/>
          <a:p>
            <a:r>
              <a:rPr lang="en-US" sz="2800"/>
              <a:t>Seborrhoeic dermatitis,</a:t>
            </a:r>
          </a:p>
          <a:p>
            <a:r>
              <a:rPr lang="en-US" sz="2800"/>
              <a:t>Atopic eczema</a:t>
            </a:r>
          </a:p>
        </p:txBody>
      </p:sp>
    </p:spTree>
    <p:extLst>
      <p:ext uri="{BB962C8B-B14F-4D97-AF65-F5344CB8AC3E}">
        <p14:creationId xmlns:p14="http://schemas.microsoft.com/office/powerpoint/2010/main" val="3214806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E012-ECA1-414D-9091-873E6C42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A4B4-074C-8247-B69D-508641800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HTLV‐1 associated infective dermatitis is suspected, </a:t>
            </a:r>
            <a:r>
              <a:rPr lang="en-US" sz="2800" b="1" dirty="0"/>
              <a:t>serology or PCR </a:t>
            </a:r>
            <a:r>
              <a:rPr lang="en-US" sz="2800" dirty="0"/>
              <a:t>for HTLV‐1 should be performed.</a:t>
            </a:r>
          </a:p>
          <a:p>
            <a:r>
              <a:rPr lang="en-US" sz="2800"/>
              <a:t>Skin </a:t>
            </a:r>
            <a:r>
              <a:rPr lang="en-US" sz="2800" dirty="0"/>
              <a:t>swabs to confirm</a:t>
            </a:r>
            <a:r>
              <a:rPr lang="zh-CN" altLang="en-US" sz="2800" dirty="0"/>
              <a:t> </a:t>
            </a:r>
            <a:r>
              <a:rPr lang="en-US" altLang="zh-CN" sz="2800" dirty="0"/>
              <a:t>b</a:t>
            </a:r>
            <a:r>
              <a:rPr lang="en-US" sz="2800" dirty="0"/>
              <a:t>acterial infection and guide antibiotic therapy are </a:t>
            </a:r>
            <a:r>
              <a:rPr lang="en-US" sz="2800"/>
              <a:t>needed.</a:t>
            </a:r>
            <a:endParaRPr lang="en-US" sz="2800" dirty="0"/>
          </a:p>
          <a:p>
            <a:r>
              <a:rPr lang="en-US" sz="2800"/>
              <a:t>Infect</a:t>
            </a:r>
            <a:r>
              <a:rPr lang="en-US" sz="2800" dirty="0"/>
              <a:t>i</a:t>
            </a:r>
            <a:r>
              <a:rPr lang="en-US" sz="2800"/>
              <a:t>on </a:t>
            </a:r>
            <a:r>
              <a:rPr lang="en-US" sz="2800" dirty="0"/>
              <a:t>with </a:t>
            </a:r>
            <a:r>
              <a:rPr lang="en-US" sz="2800" b="1" dirty="0"/>
              <a:t>Staphylococcus </a:t>
            </a:r>
            <a:r>
              <a:rPr lang="en-US" sz="2800" b="1" dirty="0" err="1"/>
              <a:t>aureus</a:t>
            </a:r>
            <a:r>
              <a:rPr lang="en-US" sz="2800" b="1" dirty="0"/>
              <a:t> or Streptococcus </a:t>
            </a:r>
            <a:r>
              <a:rPr lang="en-US" sz="2800" dirty="0"/>
              <a:t>is very common especially in the skin around the nostrils.</a:t>
            </a:r>
          </a:p>
        </p:txBody>
      </p:sp>
    </p:spTree>
    <p:extLst>
      <p:ext uri="{BB962C8B-B14F-4D97-AF65-F5344CB8AC3E}">
        <p14:creationId xmlns:p14="http://schemas.microsoft.com/office/powerpoint/2010/main" val="989232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FAA1-13B9-AD45-BD95-F1B2613F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DBB6C-4466-D646-82BB-FA689EC3A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Symptomatic treatment of the dermatitis with emollients and </a:t>
            </a:r>
          </a:p>
          <a:p>
            <a:r>
              <a:rPr lang="en-US" sz="2800"/>
              <a:t>Application </a:t>
            </a:r>
            <a:r>
              <a:rPr lang="en-US" sz="2800" dirty="0"/>
              <a:t>of mild to moderate potency topical steroids is of use</a:t>
            </a:r>
          </a:p>
        </p:txBody>
      </p:sp>
    </p:spTree>
    <p:extLst>
      <p:ext uri="{BB962C8B-B14F-4D97-AF65-F5344CB8AC3E}">
        <p14:creationId xmlns:p14="http://schemas.microsoft.com/office/powerpoint/2010/main" val="27949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C336-07A5-0248-BBAD-2EB6B865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ALL INSECT‐BORNE AND</a:t>
            </a:r>
            <a:br>
              <a:rPr lang="en-US" b="1"/>
            </a:br>
            <a:r>
              <a:rPr lang="en-US" b="1"/>
              <a:t>HAEMORRHAGIC FEVERS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90DA-B56F-0447-9021-1DC87852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661463"/>
          </a:xfrm>
        </p:spPr>
        <p:txBody>
          <a:bodyPr>
            <a:noAutofit/>
          </a:bodyPr>
          <a:lstStyle/>
          <a:p>
            <a:r>
              <a:rPr lang="en-US" sz="2800"/>
              <a:t>Viral haemorrhagic fevers (VHFs) are caused by viruses from four different families:</a:t>
            </a:r>
          </a:p>
          <a:p>
            <a:pPr lvl="1"/>
            <a:r>
              <a:rPr lang="en-US" sz="2800"/>
              <a:t> Arenaviridae</a:t>
            </a:r>
          </a:p>
          <a:p>
            <a:pPr lvl="1"/>
            <a:r>
              <a:rPr lang="en-US" sz="2800"/>
              <a:t> Bunyaviridae,</a:t>
            </a:r>
          </a:p>
          <a:p>
            <a:pPr lvl="1"/>
            <a:r>
              <a:rPr lang="en-US" sz="2800"/>
              <a:t> Filoviridae </a:t>
            </a:r>
          </a:p>
          <a:p>
            <a:pPr lvl="1"/>
            <a:r>
              <a:rPr lang="en-US" sz="2800"/>
              <a:t>Flavivirida</a:t>
            </a:r>
          </a:p>
          <a:p>
            <a:r>
              <a:rPr lang="en-US" sz="2800"/>
              <a:t>The insect‐borne viruses of the family Togaviridae cause a variety of infections which are less severe than VHFs.</a:t>
            </a:r>
          </a:p>
        </p:txBody>
      </p:sp>
    </p:spTree>
    <p:extLst>
      <p:ext uri="{BB962C8B-B14F-4D97-AF65-F5344CB8AC3E}">
        <p14:creationId xmlns:p14="http://schemas.microsoft.com/office/powerpoint/2010/main" val="2635155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3A52-B35B-D943-91A3-6097089B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356" y="1395642"/>
            <a:ext cx="10063162" cy="4623198"/>
          </a:xfrm>
        </p:spPr>
        <p:txBody>
          <a:bodyPr>
            <a:normAutofit/>
          </a:bodyPr>
          <a:lstStyle/>
          <a:p>
            <a:r>
              <a:rPr lang="en-US" sz="2800"/>
              <a:t>The VHFs are all severe, multisystem diseases in which vascular damage and haemorrhage are frequent and prominent features.</a:t>
            </a:r>
          </a:p>
          <a:p>
            <a:r>
              <a:rPr lang="en-US" sz="2800"/>
              <a:t>Most of these viruses cause zoonotic infections, the human being an accidental host, but person to person transmission also occurs.</a:t>
            </a:r>
          </a:p>
          <a:p>
            <a:r>
              <a:rPr lang="en-US" sz="2800"/>
              <a:t>Thrombocytopenia is present in all VHFs</a:t>
            </a:r>
          </a:p>
        </p:txBody>
      </p:sp>
    </p:spTree>
    <p:extLst>
      <p:ext uri="{BB962C8B-B14F-4D97-AF65-F5344CB8AC3E}">
        <p14:creationId xmlns:p14="http://schemas.microsoft.com/office/powerpoint/2010/main" val="203150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83F8-6767-4C4D-B550-CFCC887B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694" y="709613"/>
            <a:ext cx="9601200" cy="1485900"/>
          </a:xfrm>
        </p:spPr>
        <p:txBody>
          <a:bodyPr/>
          <a:lstStyle/>
          <a:p>
            <a:r>
              <a:rPr lang="en-US" b="1"/>
              <a:t>ARENAVIRUS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8E21-E5F0-BA47-9B8A-58700102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31722"/>
            <a:ext cx="9601200" cy="4086854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/>
              <a:t>There are two groups of </a:t>
            </a:r>
            <a:r>
              <a:rPr lang="en-US" sz="2800" dirty="0" err="1"/>
              <a:t>arenaviruses</a:t>
            </a:r>
            <a:r>
              <a:rPr lang="en-US" sz="2800" dirty="0"/>
              <a:t> that cause severe VHF in humans – Old World and New World viruses . </a:t>
            </a:r>
            <a:r>
              <a:rPr lang="en-US" sz="2800"/>
              <a:t>Another arenavirus</a:t>
            </a:r>
          </a:p>
          <a:p>
            <a:r>
              <a:rPr lang="en-US" sz="2800"/>
              <a:t>Lymphocytic </a:t>
            </a:r>
            <a:r>
              <a:rPr lang="en-US" sz="2800" dirty="0" err="1"/>
              <a:t>choriomeningitis</a:t>
            </a:r>
            <a:r>
              <a:rPr lang="en-US" sz="2800" dirty="0"/>
              <a:t> virus, causes a </a:t>
            </a:r>
            <a:r>
              <a:rPr lang="en-US" sz="2800" dirty="0" err="1"/>
              <a:t>meningoencephalitis</a:t>
            </a:r>
            <a:r>
              <a:rPr lang="en-US" sz="2800" dirty="0"/>
              <a:t>, not VHF.</a:t>
            </a:r>
          </a:p>
          <a:p>
            <a:r>
              <a:rPr lang="en-US" sz="2800" dirty="0"/>
              <a:t>Contact with urine or other secretions from infected animals can lead to human disease after an incubation period of 1–3 weeks.</a:t>
            </a:r>
          </a:p>
        </p:txBody>
      </p:sp>
    </p:spTree>
    <p:extLst>
      <p:ext uri="{BB962C8B-B14F-4D97-AF65-F5344CB8AC3E}">
        <p14:creationId xmlns:p14="http://schemas.microsoft.com/office/powerpoint/2010/main" val="3167585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F3C3-A791-CA4A-8646-DBF0C3DF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LASSA FEVER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E951C-0FE9-D746-A521-34B65F33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99" y="2202656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0" i="0">
                <a:effectLst/>
                <a:latin typeface="Roboto" panose="02000000000000000000" pitchFamily="2" charset="0"/>
              </a:rPr>
              <a:t>Lassa fever is a </a:t>
            </a:r>
            <a:r>
              <a:rPr lang="en-US" sz="2800" b="1" i="0">
                <a:effectLst/>
                <a:latin typeface="Roboto" panose="02000000000000000000" pitchFamily="2" charset="0"/>
              </a:rPr>
              <a:t>viral haemorrhagic fever</a:t>
            </a:r>
            <a:r>
              <a:rPr lang="en-US" sz="2800" b="0" i="0">
                <a:effectLst/>
                <a:latin typeface="Roboto" panose="02000000000000000000" pitchFamily="2" charset="0"/>
              </a:rPr>
              <a:t> that is primarily transmitted to humans via contact with food or household items contaminated with urine or faeces from Mastomys rats.</a:t>
            </a:r>
          </a:p>
          <a:p>
            <a:r>
              <a:rPr lang="en-US" sz="2800" b="1"/>
              <a:t>Mastomys natalen</a:t>
            </a:r>
            <a:r>
              <a:rPr lang="en-US" altLang="zh-CN" sz="2800" b="1"/>
              <a:t>s</a:t>
            </a:r>
            <a:r>
              <a:rPr lang="en-US" sz="2800" b="1"/>
              <a:t>is,</a:t>
            </a:r>
            <a:r>
              <a:rPr lang="en-US" sz="2800"/>
              <a:t> a common rodent in West African villages</a:t>
            </a:r>
          </a:p>
          <a:p>
            <a:r>
              <a:rPr lang="en-US" sz="2800"/>
              <a:t>The incubation period of Lassa fever is</a:t>
            </a:r>
            <a:r>
              <a:rPr lang="en-US" sz="2800" b="1"/>
              <a:t> 7–18 days</a:t>
            </a:r>
            <a:r>
              <a:rPr lang="en-US" sz="2800"/>
              <a:t>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8414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4CFD-3DB7-C745-BDFD-152C8B24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359" y="218156"/>
            <a:ext cx="9601200" cy="1485900"/>
          </a:xfrm>
        </p:spPr>
        <p:txBody>
          <a:bodyPr/>
          <a:lstStyle/>
          <a:p>
            <a:r>
              <a:rPr lang="en-US" b="1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95E2-AC2A-A84E-9699-F367D873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6826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/>
              <a:t>Fever, malaise,headache and </a:t>
            </a:r>
            <a:r>
              <a:rPr lang="en-US" altLang="zh-CN" sz="2800"/>
              <a:t>nonproductive</a:t>
            </a:r>
            <a:r>
              <a:rPr lang="zh-CN" altLang="en-US" sz="2800"/>
              <a:t> </a:t>
            </a:r>
            <a:r>
              <a:rPr lang="en-US" altLang="zh-CN" sz="2800"/>
              <a:t>Cough</a:t>
            </a:r>
            <a:endParaRPr lang="en-US" sz="2800" b="1" dirty="0"/>
          </a:p>
          <a:p>
            <a:r>
              <a:rPr lang="en-US" sz="2800" dirty="0"/>
              <a:t>A </a:t>
            </a:r>
            <a:r>
              <a:rPr lang="en-US" sz="2800" dirty="0" err="1"/>
              <a:t>maculopapular</a:t>
            </a:r>
            <a:r>
              <a:rPr lang="en-US" sz="2800" dirty="0"/>
              <a:t> or petechial rash over the face, arms and thorax may be seen in white‐</a:t>
            </a:r>
            <a:r>
              <a:rPr lang="en-US" sz="2800"/>
              <a:t>skinned individuals</a:t>
            </a:r>
            <a:endParaRPr lang="en-US" sz="2800" dirty="0"/>
          </a:p>
          <a:p>
            <a:r>
              <a:rPr lang="en-US" sz="2800"/>
              <a:t>In black </a:t>
            </a:r>
            <a:r>
              <a:rPr lang="en-US" sz="2800" dirty="0"/>
              <a:t>Africans. There is usually joint, retrosternal </a:t>
            </a:r>
            <a:r>
              <a:rPr lang="en-US" sz="2800"/>
              <a:t>and lumbar rpain </a:t>
            </a:r>
            <a:r>
              <a:rPr lang="en-US" sz="2800" dirty="0"/>
              <a:t>with a developing painful sore throat.</a:t>
            </a:r>
          </a:p>
          <a:p>
            <a:r>
              <a:rPr lang="en-US" sz="2800" b="1"/>
              <a:t>Conjunctivitis </a:t>
            </a:r>
            <a:r>
              <a:rPr lang="en-US" sz="2800" b="1" dirty="0"/>
              <a:t>and </a:t>
            </a:r>
            <a:r>
              <a:rPr lang="en-US" sz="2800" b="1" dirty="0" err="1"/>
              <a:t>periorbital</a:t>
            </a:r>
            <a:r>
              <a:rPr lang="en-US" sz="2800" b="1" dirty="0"/>
              <a:t> </a:t>
            </a:r>
            <a:r>
              <a:rPr lang="en-US" sz="2800" b="1" dirty="0" err="1"/>
              <a:t>oedema</a:t>
            </a:r>
            <a:r>
              <a:rPr lang="en-US" sz="2800" b="1" dirty="0"/>
              <a:t> are common</a:t>
            </a:r>
            <a:r>
              <a:rPr lang="en-US" sz="2800" b="1"/>
              <a:t>. </a:t>
            </a:r>
          </a:p>
          <a:p>
            <a:r>
              <a:rPr lang="en-US" sz="2800"/>
              <a:t>High </a:t>
            </a:r>
            <a:r>
              <a:rPr lang="zh-CN" altLang="en-US" sz="2800"/>
              <a:t> </a:t>
            </a:r>
            <a:r>
              <a:rPr lang="en-US" altLang="zh-CN" sz="2800"/>
              <a:t>grade</a:t>
            </a:r>
            <a:r>
              <a:rPr lang="zh-CN" altLang="en-US" sz="2800"/>
              <a:t> </a:t>
            </a:r>
            <a:r>
              <a:rPr lang="en-US" altLang="zh-CN" sz="2800"/>
              <a:t>fever</a:t>
            </a:r>
          </a:p>
          <a:p>
            <a:endParaRPr lang="en-US" sz="280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661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8F24C88-C7AB-C243-94B7-3E88471D5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378" y="467172"/>
            <a:ext cx="5390448" cy="592365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3A7A21C-2902-0A49-B71B-F0DB9F5E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099" y="1641755"/>
            <a:ext cx="4762500" cy="40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1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52FB-8E37-9B44-9D8F-AA85DB3E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INVESTIGATIONS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2C6B8-8F3F-464B-82EF-BD95C783C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>
                <a:solidFill>
                  <a:srgbClr val="002060"/>
                </a:solidFill>
              </a:rPr>
              <a:t>Diagnosis is usually made by ELISA</a:t>
            </a:r>
            <a:endParaRPr lang="en-US" sz="3600" b="1" u="sng" dirty="0">
              <a:solidFill>
                <a:srgbClr val="002060"/>
              </a:solidFill>
            </a:endParaRPr>
          </a:p>
          <a:p>
            <a:endParaRPr lang="en-US" sz="36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9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138B-5B5D-B042-A430-11A6380C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18650-2B2F-6D41-9D91-B7DA5E41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34" y="2351376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Hepatocyte damage </a:t>
            </a:r>
            <a:r>
              <a:rPr lang="en-US" sz="2800" dirty="0"/>
              <a:t>can be caused directly by viral infection but is more commonly due to the immunological response by </a:t>
            </a:r>
            <a:r>
              <a:rPr lang="en-US" sz="2800" b="1" dirty="0"/>
              <a:t>cytotoxic lymphocytes </a:t>
            </a:r>
            <a:r>
              <a:rPr lang="en-US" sz="2800" dirty="0"/>
              <a:t>to the virally infected cells</a:t>
            </a:r>
          </a:p>
          <a:p>
            <a:pPr marL="0" indent="0">
              <a:buNone/>
            </a:pPr>
            <a:r>
              <a:rPr lang="zh-CN" altLang="en-US" sz="2800" dirty="0"/>
              <a:t> </a:t>
            </a:r>
            <a:endParaRPr lang="en-US" altLang="zh-CN" sz="2800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7408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F3E5-3261-3545-8776-57DFF5B6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3F43-4BCA-874B-B21E-66914919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Post‐exposure prophylaxis with </a:t>
            </a:r>
            <a:r>
              <a:rPr lang="en-US" sz="2800" b="1"/>
              <a:t>oral ribavirin</a:t>
            </a:r>
            <a:r>
              <a:rPr lang="en-US" sz="2800"/>
              <a:t> is recommended to reduce risk of severe infection.</a:t>
            </a:r>
          </a:p>
          <a:p>
            <a:r>
              <a:rPr lang="en-US" sz="2800"/>
              <a:t>Intravenous ribavirin is an effective antiviral drug in Lassa fever, especially if given within 6 days of the onset of illness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002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2511-3E47-8745-8217-26477C28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LUJO VIRUS HEMORHAGIC FEVER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AF32-3270-2749-8594-63EE35F1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3727"/>
            <a:ext cx="9601200" cy="4130687"/>
          </a:xfrm>
        </p:spPr>
        <p:txBody>
          <a:bodyPr>
            <a:normAutofit/>
          </a:bodyPr>
          <a:lstStyle/>
          <a:p>
            <a:r>
              <a:rPr lang="en-US" sz="2800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Lujo hemorrhagic fever (LHF) is a </a:t>
            </a:r>
            <a:r>
              <a:rPr lang="en-US" sz="2800" b="1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viral disease accompanied with fever, headache, vomiting</a:t>
            </a:r>
            <a:r>
              <a:rPr lang="en-US" sz="2800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diarrhea, arthralgia, myalgia and numerous signs of hemorrhagic syndrome</a:t>
            </a:r>
          </a:p>
          <a:p>
            <a:r>
              <a:rPr lang="en-US" sz="2800">
                <a:solidFill>
                  <a:schemeClr val="tx1"/>
                </a:solidFill>
              </a:rPr>
              <a:t>Also known as </a:t>
            </a:r>
            <a:r>
              <a:rPr lang="en-US" sz="2800" b="1">
                <a:solidFill>
                  <a:schemeClr val="tx1"/>
                </a:solidFill>
              </a:rPr>
              <a:t>Zambian haemorrhagic fever</a:t>
            </a:r>
          </a:p>
        </p:txBody>
      </p:sp>
    </p:spTree>
    <p:extLst>
      <p:ext uri="{BB962C8B-B14F-4D97-AF65-F5344CB8AC3E}">
        <p14:creationId xmlns:p14="http://schemas.microsoft.com/office/powerpoint/2010/main" val="3833849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CA2A-6B34-1B45-987C-F3A9FE01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5F590-41C9-B347-9F77-1FED0DBC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/>
              <a:t>Presents at </a:t>
            </a:r>
            <a:r>
              <a:rPr lang="en-US" sz="2800" b="1" kern="1200" baseline="0">
                <a:solidFill>
                  <a:srgbClr val="191B0E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1–2 </a:t>
            </a:r>
            <a:r>
              <a:rPr lang="en-US" sz="2800" b="1" kern="1200" baseline="0" dirty="0">
                <a:solidFill>
                  <a:srgbClr val="191B0E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weeks,</a:t>
            </a:r>
            <a:endParaRPr lang="en-US" sz="2800" dirty="0"/>
          </a:p>
          <a:p>
            <a:r>
              <a:rPr lang="en-US" sz="2800" dirty="0"/>
              <a:t>After an incubation period of </a:t>
            </a:r>
            <a:r>
              <a:rPr lang="en-US" sz="2800" b="1"/>
              <a:t>1–2 weeks </a:t>
            </a:r>
            <a:r>
              <a:rPr lang="en-US" sz="2800"/>
              <a:t>the </a:t>
            </a:r>
            <a:r>
              <a:rPr lang="en-US" sz="2800" dirty="0"/>
              <a:t>illness starts with fever, headache and myalgia.</a:t>
            </a:r>
          </a:p>
          <a:p>
            <a:r>
              <a:rPr lang="en-US" sz="2800"/>
              <a:t>A </a:t>
            </a:r>
            <a:r>
              <a:rPr lang="en-US" sz="2800" dirty="0" err="1"/>
              <a:t>morbilliform</a:t>
            </a:r>
            <a:r>
              <a:rPr lang="en-US" sz="2800" dirty="0"/>
              <a:t> eruption, widespread but mainly affecting the</a:t>
            </a:r>
            <a:r>
              <a:rPr lang="en-US" sz="2800" b="1" dirty="0"/>
              <a:t> face and trunk, </a:t>
            </a:r>
            <a:r>
              <a:rPr lang="en-US" sz="2800" dirty="0"/>
              <a:t>can be accompanied by </a:t>
            </a:r>
            <a:r>
              <a:rPr lang="en-US" sz="2800" b="1" dirty="0"/>
              <a:t>facial swelling.</a:t>
            </a:r>
          </a:p>
        </p:txBody>
      </p:sp>
    </p:spTree>
    <p:extLst>
      <p:ext uri="{BB962C8B-B14F-4D97-AF65-F5344CB8AC3E}">
        <p14:creationId xmlns:p14="http://schemas.microsoft.com/office/powerpoint/2010/main" val="21272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977C-D14A-464C-A1A7-93A3E214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19200"/>
            <a:ext cx="9601200" cy="1485900"/>
          </a:xfrm>
        </p:spPr>
        <p:txBody>
          <a:bodyPr/>
          <a:lstStyle/>
          <a:p>
            <a:r>
              <a:rPr lang="en-US" b="1"/>
              <a:t>MANAGEMENT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26DD-A174-2044-A7AA-038CF513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383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First line</a:t>
            </a:r>
          </a:p>
          <a:p>
            <a:r>
              <a:rPr lang="en-US" sz="2800" dirty="0"/>
              <a:t>General supportive measures with fluid balance and blood transfusions.</a:t>
            </a:r>
          </a:p>
          <a:p>
            <a:r>
              <a:rPr lang="en-US" sz="2800" b="1" dirty="0"/>
              <a:t>Second line</a:t>
            </a:r>
          </a:p>
          <a:p>
            <a:r>
              <a:rPr lang="en-US" sz="2800" dirty="0"/>
              <a:t>Ribavirin may be of use</a:t>
            </a:r>
          </a:p>
        </p:txBody>
      </p:sp>
    </p:spTree>
    <p:extLst>
      <p:ext uri="{BB962C8B-B14F-4D97-AF65-F5344CB8AC3E}">
        <p14:creationId xmlns:p14="http://schemas.microsoft.com/office/powerpoint/2010/main" val="3724184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3E24-A7D6-EC40-A64D-49379D20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90500"/>
            <a:ext cx="9601200" cy="1485900"/>
          </a:xfrm>
        </p:spPr>
        <p:txBody>
          <a:bodyPr/>
          <a:lstStyle/>
          <a:p>
            <a:r>
              <a:rPr lang="en-US" b="1"/>
              <a:t>EBOLA VIRUS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EDB8-6122-AC4A-B8F9-F3507450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38" y="1204148"/>
            <a:ext cx="11059406" cy="4110667"/>
          </a:xfrm>
        </p:spPr>
        <p:txBody>
          <a:bodyPr>
            <a:noAutofit/>
          </a:bodyPr>
          <a:lstStyle/>
          <a:p>
            <a:r>
              <a:rPr lang="en-US" sz="2800" i="0">
                <a:solidFill>
                  <a:srgbClr val="3C4245"/>
                </a:solidFill>
                <a:effectLst/>
              </a:rPr>
              <a:t>Ebola virus disease (EVD), formerly known as Ebola haemorrhagic fever, is a rare but severe, often fatal illness in humans.</a:t>
            </a:r>
          </a:p>
          <a:p>
            <a:r>
              <a:rPr lang="en-US" sz="2800" i="0">
                <a:solidFill>
                  <a:srgbClr val="3C4245"/>
                </a:solidFill>
                <a:effectLst/>
              </a:rPr>
              <a:t>The virus is transmitted to people from wild animals and spreads in the human population through human-to-human transmission.</a:t>
            </a:r>
          </a:p>
          <a:p>
            <a:r>
              <a:rPr lang="en-US" sz="2800" i="0">
                <a:solidFill>
                  <a:srgbClr val="3C4245"/>
                </a:solidFill>
                <a:effectLst/>
              </a:rPr>
              <a:t>Suspected cases must be isolated and extreme care taken to avoid spread to family, health care workers and other contacts. </a:t>
            </a:r>
          </a:p>
          <a:p>
            <a:r>
              <a:rPr lang="en-US" sz="2800" i="0">
                <a:solidFill>
                  <a:srgbClr val="3C4245"/>
                </a:solidFill>
                <a:effectLst/>
              </a:rPr>
              <a:t>Virus excretion continues for days to weeks in survivors </a:t>
            </a:r>
            <a:endParaRPr lang="en-US" sz="2800">
              <a:solidFill>
                <a:srgbClr val="3C4245"/>
              </a:solidFill>
            </a:endParaRPr>
          </a:p>
          <a:p>
            <a:r>
              <a:rPr lang="en-US" sz="2800" i="0">
                <a:solidFill>
                  <a:srgbClr val="3C4245"/>
                </a:solidFill>
                <a:effectLst/>
              </a:rPr>
              <a:t>All items contaminated with body fluids should ideally be incinerated or disinfected thoroughly.</a:t>
            </a:r>
          </a:p>
          <a:p>
            <a:r>
              <a:rPr lang="en-US" sz="2800" i="0">
                <a:solidFill>
                  <a:srgbClr val="3C4245"/>
                </a:solidFill>
                <a:effectLst/>
              </a:rPr>
              <a:t>Ribavirin has no effect on filoviruses, so the only treatment available is supportive.</a:t>
            </a:r>
          </a:p>
        </p:txBody>
      </p:sp>
    </p:spTree>
    <p:extLst>
      <p:ext uri="{BB962C8B-B14F-4D97-AF65-F5344CB8AC3E}">
        <p14:creationId xmlns:p14="http://schemas.microsoft.com/office/powerpoint/2010/main" val="2673089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BCB7-AAFC-F449-B024-4E0A0AC7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YELLOW FEVER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FC08-8EEE-F449-A21C-3721EFFC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2353"/>
            <a:ext cx="9601200" cy="48293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/>
          </a:p>
          <a:p>
            <a:r>
              <a:rPr lang="en-US" sz="2800"/>
              <a:t>Yellow fever virus infection causes general malaise, fever, headache, musculoskeletal aches and nausea</a:t>
            </a:r>
            <a:endParaRPr lang="en-US" sz="2800" b="1"/>
          </a:p>
          <a:p>
            <a:r>
              <a:rPr lang="en-US" sz="2800"/>
              <a:t>The virus is transmitted by the</a:t>
            </a:r>
            <a:r>
              <a:rPr lang="en-US" sz="2800" b="1"/>
              <a:t> Aedes mosquitoes</a:t>
            </a:r>
            <a:r>
              <a:rPr lang="en-US" sz="2800"/>
              <a:t>.</a:t>
            </a:r>
          </a:p>
          <a:p>
            <a:r>
              <a:rPr lang="en-US" sz="2800"/>
              <a:t>Prophylactic vaccination is with the </a:t>
            </a:r>
            <a:r>
              <a:rPr lang="en-US" sz="2800" b="1"/>
              <a:t>live attenuated vaccine </a:t>
            </a:r>
          </a:p>
        </p:txBody>
      </p:sp>
    </p:spTree>
    <p:extLst>
      <p:ext uri="{BB962C8B-B14F-4D97-AF65-F5344CB8AC3E}">
        <p14:creationId xmlns:p14="http://schemas.microsoft.com/office/powerpoint/2010/main" val="1677074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38D9-8A68-EC45-BA78-7E2FCBE8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DENGUE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199A-A91D-DD48-8DB4-D00FD69CD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297749"/>
            <a:ext cx="10500701" cy="4416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/>
          </a:p>
          <a:p>
            <a:r>
              <a:rPr lang="en-US" sz="2800" b="1"/>
              <a:t>Also known as break‐bone </a:t>
            </a:r>
            <a:r>
              <a:rPr lang="en-US" altLang="zh-CN" sz="2800" b="1"/>
              <a:t>fever</a:t>
            </a:r>
            <a:endParaRPr lang="en-US" sz="2800"/>
          </a:p>
          <a:p>
            <a:r>
              <a:rPr lang="en-US" sz="2800"/>
              <a:t>Dengue is perhaps the most important mosquito‐borne virus disease in humans, affecting </a:t>
            </a:r>
            <a:r>
              <a:rPr lang="en-US" sz="2800" b="1"/>
              <a:t>50–100 million</a:t>
            </a:r>
            <a:r>
              <a:rPr lang="en-US" sz="2800"/>
              <a:t> people annuall world wide</a:t>
            </a:r>
          </a:p>
          <a:p>
            <a:r>
              <a:rPr lang="en-US" sz="2800"/>
              <a:t>The virus is spread via mosquitoes, mainly</a:t>
            </a:r>
            <a:r>
              <a:rPr lang="en-US" sz="2800" b="1"/>
              <a:t> Aedes aegypti</a:t>
            </a:r>
          </a:p>
          <a:p>
            <a:r>
              <a:rPr lang="en-US" sz="2800"/>
              <a:t>Dengue fever starts after an incubation period of </a:t>
            </a:r>
            <a:r>
              <a:rPr lang="en-US" sz="2800" b="1"/>
              <a:t>3–14 days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076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C38D-6C7B-AE4E-8BA5-4BD0A059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557D-AFE3-EB4E-9765-5C9F4DECA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04" y="1733787"/>
            <a:ext cx="10846754" cy="3581400"/>
          </a:xfrm>
        </p:spPr>
        <p:txBody>
          <a:bodyPr>
            <a:noAutofit/>
          </a:bodyPr>
          <a:lstStyle/>
          <a:p>
            <a:r>
              <a:rPr lang="en-US" sz="2800"/>
              <a:t>Presents with fluctuating fever with nausea, vomiting, headache, joint and bone pain and severe backache. </a:t>
            </a:r>
          </a:p>
          <a:p>
            <a:r>
              <a:rPr lang="en-US" sz="2800"/>
              <a:t>Rash develops on the </a:t>
            </a:r>
            <a:r>
              <a:rPr lang="en-US" sz="2800" b="1"/>
              <a:t>third to fourth day</a:t>
            </a:r>
            <a:r>
              <a:rPr lang="en-US" sz="2800"/>
              <a:t> of the fever in about half the patients. There may be general-ized erythema, or maculopapula</a:t>
            </a:r>
            <a:r>
              <a:rPr lang="en-US" altLang="zh-CN" sz="2800"/>
              <a:t>r</a:t>
            </a:r>
            <a:r>
              <a:rPr lang="zh-CN" altLang="en-US" sz="2800"/>
              <a:t> </a:t>
            </a:r>
            <a:r>
              <a:rPr lang="en-US" sz="2800"/>
              <a:t>and can be itchy.</a:t>
            </a:r>
          </a:p>
          <a:p>
            <a:r>
              <a:rPr lang="en-US" sz="2800"/>
              <a:t>It may start on the legs and spread </a:t>
            </a:r>
            <a:r>
              <a:rPr lang="en-US" sz="2800" b="1"/>
              <a:t>caudally</a:t>
            </a:r>
            <a:r>
              <a:rPr lang="en-US" sz="2800"/>
              <a:t> or on the chest and trunk and spread to the face, arms and legs  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64380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5EDF-1351-8A4C-B40E-0680B55B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113" y="902451"/>
            <a:ext cx="9601200" cy="3984889"/>
          </a:xfrm>
        </p:spPr>
        <p:txBody>
          <a:bodyPr>
            <a:normAutofit/>
          </a:bodyPr>
          <a:lstStyle/>
          <a:p>
            <a:r>
              <a:rPr lang="en-US" sz="2800"/>
              <a:t>The rash fades as the fever subsides (</a:t>
            </a:r>
            <a:r>
              <a:rPr lang="en-US" sz="2800" b="1"/>
              <a:t>day 7)</a:t>
            </a:r>
            <a:r>
              <a:rPr lang="en-US" sz="2800"/>
              <a:t> but can pass through a phase with petechiae on the arms and legs due to mild </a:t>
            </a:r>
            <a:r>
              <a:rPr lang="en-US" sz="2800" b="1"/>
              <a:t>thrombocytopaenia</a:t>
            </a:r>
            <a:r>
              <a:rPr lang="en-US" sz="2800"/>
              <a:t>. </a:t>
            </a:r>
          </a:p>
          <a:p>
            <a:r>
              <a:rPr lang="en-US" sz="2800"/>
              <a:t>In dark‐skinned people the rash is frequently not visible.</a:t>
            </a:r>
          </a:p>
          <a:p>
            <a:r>
              <a:rPr lang="en-US" sz="2800"/>
              <a:t>Mucosal involvement with </a:t>
            </a:r>
            <a:r>
              <a:rPr lang="en-US" sz="2800" b="1"/>
              <a:t>oro‐pharyngeal or conjunctival injection</a:t>
            </a:r>
            <a:r>
              <a:rPr lang="en-US" sz="2800"/>
              <a:t> is seen in about 30%.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DDECC5-7E4B-B74A-9C44-5A261B74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7" y="3801698"/>
            <a:ext cx="8184499" cy="28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5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A1B9-7D16-3C4A-AA58-17BB23D9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EARLY WARNING SIGNS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58E9B-CFBF-9641-933F-7C2D5970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881" y="2238375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1"/>
              <a:t>Early warning</a:t>
            </a:r>
            <a:r>
              <a:rPr lang="en-US" sz="2800"/>
              <a:t> </a:t>
            </a:r>
            <a:r>
              <a:rPr lang="en-US" sz="2800" b="1"/>
              <a:t>signs </a:t>
            </a:r>
            <a:r>
              <a:rPr lang="en-US" sz="2800"/>
              <a:t>of development of severe dengue include abdominal pain, persistent vomiting, oedema, lethargy, hepatomegaly and increasing haematocrit with decreasing platelet coun</a:t>
            </a:r>
            <a:r>
              <a:rPr lang="en-US" altLang="zh-CN" sz="2800"/>
              <a:t>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9772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1FA7-92E6-874B-BD8A-C9883840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CAUSATIVE</a:t>
            </a:r>
            <a:r>
              <a:rPr lang="zh-CN" altLang="en-US" b="1"/>
              <a:t> </a:t>
            </a:r>
            <a:r>
              <a:rPr lang="en-US" altLang="zh-CN" b="1"/>
              <a:t>AGENT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34AC-082F-CD4D-A2EE-CF1B377F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800" b="1"/>
          </a:p>
          <a:p>
            <a:pPr marL="0" indent="0">
              <a:buNone/>
            </a:pPr>
            <a:r>
              <a:rPr lang="en-US" sz="2800" b="0" i="0">
                <a:solidFill>
                  <a:srgbClr val="333333"/>
                </a:solidFill>
                <a:effectLst/>
              </a:rPr>
              <a:t>HBV is a partially </a:t>
            </a:r>
            <a:r>
              <a:rPr lang="en-US" sz="2800" b="1" i="0">
                <a:solidFill>
                  <a:srgbClr val="333333"/>
                </a:solidFill>
                <a:effectLst/>
              </a:rPr>
              <a:t>double-stranded</a:t>
            </a:r>
            <a:r>
              <a:rPr lang="en-US" sz="2800" b="0" i="0">
                <a:solidFill>
                  <a:srgbClr val="333333"/>
                </a:solidFill>
                <a:effectLst/>
              </a:rPr>
              <a:t>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</a:rPr>
              <a:t>DNA</a:t>
            </a:r>
            <a:r>
              <a:rPr lang="en-US" sz="2800" b="0" i="0">
                <a:solidFill>
                  <a:srgbClr val="333333"/>
                </a:solidFill>
                <a:effectLst/>
              </a:rPr>
              <a:t>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</a:rPr>
              <a:t>genome</a:t>
            </a:r>
            <a:r>
              <a:rPr lang="en-US" sz="2800" b="0" i="0">
                <a:solidFill>
                  <a:srgbClr val="333333"/>
                </a:solidFill>
                <a:effectLst/>
              </a:rPr>
              <a:t> virus of the </a:t>
            </a:r>
            <a:r>
              <a:rPr lang="en-US" sz="2800" b="0" i="1">
                <a:solidFill>
                  <a:srgbClr val="333333"/>
                </a:solidFill>
                <a:effectLst/>
              </a:rPr>
              <a:t>Hepadnaviri</a:t>
            </a:r>
            <a:r>
              <a:rPr lang="en-US" altLang="zh-CN" sz="2800" i="1">
                <a:solidFill>
                  <a:srgbClr val="333333"/>
                </a:solidFill>
              </a:rPr>
              <a:t>dae</a:t>
            </a:r>
            <a:r>
              <a:rPr lang="zh-CN" altLang="en-US" sz="2800" i="1">
                <a:solidFill>
                  <a:srgbClr val="333333"/>
                </a:solidFill>
              </a:rPr>
              <a:t> </a:t>
            </a:r>
            <a:r>
              <a:rPr lang="en-US" altLang="zh-CN" sz="2800" i="1">
                <a:solidFill>
                  <a:srgbClr val="333333"/>
                </a:solidFill>
              </a:rPr>
              <a:t>family</a:t>
            </a:r>
            <a:endParaRPr lang="en-US" altLang="zh-CN" sz="2800" b="0" i="1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en-US" sz="2800" b="0" i="0">
                <a:solidFill>
                  <a:srgbClr val="333333"/>
                </a:solidFill>
                <a:effectLst/>
              </a:rPr>
              <a:t> transmitted by blood or blood products or by sexual contact.</a:t>
            </a:r>
          </a:p>
          <a:p>
            <a:pPr marL="0" indent="0">
              <a:buNone/>
            </a:pPr>
            <a:r>
              <a:rPr lang="en-US" sz="2800" b="0" i="0">
                <a:solidFill>
                  <a:srgbClr val="333333"/>
                </a:solidFill>
                <a:effectLst/>
              </a:rPr>
              <a:t>Initial infection is usually not symptomatic, but 1-2% of people will develop </a:t>
            </a:r>
            <a:r>
              <a:rPr lang="en-US" sz="2800" b="1" i="0">
                <a:solidFill>
                  <a:srgbClr val="333333"/>
                </a:solidFill>
                <a:effectLst/>
              </a:rPr>
              <a:t>liver </a:t>
            </a:r>
            <a:r>
              <a:rPr lang="en-US" sz="2800" b="0" i="0">
                <a:solidFill>
                  <a:srgbClr val="333333"/>
                </a:solidFill>
                <a:effectLst/>
              </a:rPr>
              <a:t>failure early after their initial infection. </a:t>
            </a:r>
          </a:p>
          <a:p>
            <a:pPr marL="0" indent="0">
              <a:buNone/>
            </a:pPr>
            <a:r>
              <a:rPr lang="en-US" sz="2800" b="0" i="0">
                <a:solidFill>
                  <a:srgbClr val="333333"/>
                </a:solidFill>
                <a:effectLst/>
              </a:rPr>
              <a:t>A similar number will develop chronic infection, which can lead to </a:t>
            </a:r>
            <a:r>
              <a:rPr lang="en-US" sz="2800" b="1" i="0">
                <a:solidFill>
                  <a:srgbClr val="333333"/>
                </a:solidFill>
                <a:effectLst/>
              </a:rPr>
              <a:t>cirrhosis or liver </a:t>
            </a:r>
            <a:r>
              <a:rPr lang="en-US" sz="2800" b="1" i="0" u="none" strike="noStrike">
                <a:solidFill>
                  <a:srgbClr val="333333"/>
                </a:solidFill>
                <a:effectLst/>
              </a:rPr>
              <a:t>cancer</a:t>
            </a:r>
            <a:r>
              <a:rPr lang="en-US" sz="2800" b="0" i="0">
                <a:solidFill>
                  <a:srgbClr val="333333"/>
                </a:solidFill>
                <a:effectLst/>
              </a:rPr>
              <a:t> (25-40%). </a:t>
            </a:r>
          </a:p>
          <a:p>
            <a:pPr marL="0" indent="0">
              <a:buNone/>
            </a:pPr>
            <a:r>
              <a:rPr lang="en-US" sz="2800" b="0" i="0">
                <a:solidFill>
                  <a:srgbClr val="333333"/>
                </a:solidFill>
                <a:effectLst/>
              </a:rPr>
              <a:t>HBV may also result in kidney disease (</a:t>
            </a:r>
            <a:r>
              <a:rPr lang="en-US" sz="2800" b="1" i="0">
                <a:solidFill>
                  <a:srgbClr val="333333"/>
                </a:solidFill>
                <a:effectLst/>
              </a:rPr>
              <a:t>glomerulonephritis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13890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8CC9-0AAA-EC4A-A9AE-6D554698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INVESTIGATIONS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09F0-08D4-FD4D-853F-38E8462C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694" y="2262187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/>
              <a:t>RT‐PCR in the acute phase or by serological studies on acute and convalescent sera.</a:t>
            </a:r>
          </a:p>
        </p:txBody>
      </p:sp>
    </p:spTree>
    <p:extLst>
      <p:ext uri="{BB962C8B-B14F-4D97-AF65-F5344CB8AC3E}">
        <p14:creationId xmlns:p14="http://schemas.microsoft.com/office/powerpoint/2010/main" val="2969498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D437-FEF8-3848-A06F-798B7AED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3F8BE-7A15-D347-AB2D-4C6FFDD1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91875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b="1"/>
              <a:t>First line</a:t>
            </a:r>
          </a:p>
          <a:p>
            <a:r>
              <a:rPr lang="en-US" sz="2800"/>
              <a:t>There is no specific antiviral treatment, so management is symptomatic and supportive. Aspirin and non‐steroidal anti‐inflamma-tory drugs are avoided due to the risk of </a:t>
            </a:r>
            <a:r>
              <a:rPr lang="en-US" sz="2800" b="1"/>
              <a:t>bleeding</a:t>
            </a:r>
            <a:r>
              <a:rPr lang="en-US" sz="2800"/>
              <a:t>. </a:t>
            </a:r>
          </a:p>
          <a:p>
            <a:r>
              <a:rPr lang="en-US" sz="2800"/>
              <a:t>Paracetamol can be used as an antipyretic and analgesic.</a:t>
            </a:r>
          </a:p>
          <a:p>
            <a:r>
              <a:rPr lang="en-US" sz="2800" b="1"/>
              <a:t>Second line</a:t>
            </a:r>
          </a:p>
          <a:p>
            <a:r>
              <a:rPr lang="en-US" sz="2800"/>
              <a:t>In dengue haemorrhagic fever/dengue shock syndrome, oral and intravenous fluids must be managed carefully to balance fluid lost through vascular leakage.</a:t>
            </a:r>
          </a:p>
        </p:txBody>
      </p:sp>
    </p:spTree>
    <p:extLst>
      <p:ext uri="{BB962C8B-B14F-4D97-AF65-F5344CB8AC3E}">
        <p14:creationId xmlns:p14="http://schemas.microsoft.com/office/powerpoint/2010/main" val="4150872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F13AF-8B34-E543-9F9E-B37E71C1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TOGAVIRUS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15E6-EFDB-E843-8956-81165745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5939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/>
              <a:t>The viruses of this genus are mostly mosquito borne and include the equine encephalitis viruses and many others of limited geographical distribution causing febrile illness in humans</a:t>
            </a:r>
          </a:p>
        </p:txBody>
      </p:sp>
    </p:spTree>
    <p:extLst>
      <p:ext uri="{BB962C8B-B14F-4D97-AF65-F5344CB8AC3E}">
        <p14:creationId xmlns:p14="http://schemas.microsoft.com/office/powerpoint/2010/main" val="4167211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0CA1-FB3D-944F-B1CC-381C22E6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SINDBIS VIRUS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BA24-BE88-A749-B10D-2936016F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50"/>
            <a:ext cx="9601200" cy="42454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/>
              <a:t>The </a:t>
            </a:r>
            <a:r>
              <a:rPr lang="en-US" sz="2800" dirty="0" err="1"/>
              <a:t>Sindbis</a:t>
            </a:r>
            <a:r>
              <a:rPr lang="en-US" sz="2800" dirty="0"/>
              <a:t> virus can be regarded as the prototype </a:t>
            </a:r>
            <a:r>
              <a:rPr lang="en-US" sz="2800" dirty="0" err="1"/>
              <a:t>togavirus</a:t>
            </a:r>
            <a:r>
              <a:rPr lang="en-US" sz="2800" dirty="0"/>
              <a:t> causing a mosquito‐borne viral </a:t>
            </a:r>
            <a:r>
              <a:rPr lang="en-US" sz="2800"/>
              <a:t>fever.</a:t>
            </a:r>
            <a:endParaRPr lang="en-US" sz="2800" dirty="0"/>
          </a:p>
          <a:p>
            <a:r>
              <a:rPr lang="en-US" sz="2800"/>
              <a:t>Also known as </a:t>
            </a:r>
            <a:r>
              <a:rPr lang="en-US" sz="2800" dirty="0" err="1"/>
              <a:t>Ockelbo</a:t>
            </a:r>
            <a:r>
              <a:rPr lang="en-US" sz="2800" dirty="0"/>
              <a:t> </a:t>
            </a:r>
            <a:r>
              <a:rPr lang="en-US" sz="2800"/>
              <a:t>disease (Sweden), Pogosta disease and Karelian fever (Finland)</a:t>
            </a:r>
            <a:endParaRPr lang="en-US" sz="2800" dirty="0"/>
          </a:p>
          <a:p>
            <a:r>
              <a:rPr lang="en-US" sz="2800" dirty="0"/>
              <a:t>There is no specific treatment for the virus infection but </a:t>
            </a:r>
            <a:r>
              <a:rPr lang="en-US" sz="2800"/>
              <a:t>rest and pain </a:t>
            </a:r>
            <a:r>
              <a:rPr lang="en-US" sz="2800" dirty="0"/>
              <a:t>control are advised.</a:t>
            </a:r>
          </a:p>
        </p:txBody>
      </p:sp>
    </p:spTree>
    <p:extLst>
      <p:ext uri="{BB962C8B-B14F-4D97-AF65-F5344CB8AC3E}">
        <p14:creationId xmlns:p14="http://schemas.microsoft.com/office/powerpoint/2010/main" val="4238411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4A90-F516-C04B-A0DC-9ADEDB39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256" y="769144"/>
            <a:ext cx="9601200" cy="1485900"/>
          </a:xfrm>
        </p:spPr>
        <p:txBody>
          <a:bodyPr/>
          <a:lstStyle/>
          <a:p>
            <a:r>
              <a:rPr lang="en-US" b="1"/>
              <a:t>CHIKUNGUNYA FEVER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BDE3-14B5-A148-86CD-12EEC407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75" y="2007168"/>
            <a:ext cx="9683888" cy="4218802"/>
          </a:xfrm>
        </p:spPr>
        <p:txBody>
          <a:bodyPr>
            <a:noAutofit/>
          </a:bodyPr>
          <a:lstStyle/>
          <a:p>
            <a:r>
              <a:rPr lang="en-US" sz="2800" dirty="0" err="1"/>
              <a:t>Chikungunya</a:t>
            </a:r>
            <a:r>
              <a:rPr lang="en-US" sz="2800" dirty="0"/>
              <a:t> means ‘bending up’ which reflects the severe </a:t>
            </a:r>
            <a:r>
              <a:rPr lang="en-US" sz="2800"/>
              <a:t>joint pains </a:t>
            </a:r>
            <a:r>
              <a:rPr lang="en-US" sz="2800" dirty="0"/>
              <a:t>that are a major feature of this virus infection.</a:t>
            </a:r>
          </a:p>
          <a:p>
            <a:r>
              <a:rPr lang="en-US" sz="2800" dirty="0" err="1"/>
              <a:t>Chikungunya</a:t>
            </a:r>
            <a:r>
              <a:rPr lang="en-US" sz="2800" dirty="0"/>
              <a:t> virus (CHIKV) is spread by mosquitos either </a:t>
            </a:r>
            <a:r>
              <a:rPr lang="en-US" sz="2800"/>
              <a:t>directly or between </a:t>
            </a:r>
            <a:r>
              <a:rPr lang="en-US" sz="2800" dirty="0"/>
              <a:t>humans or via monkey intermediate hosts</a:t>
            </a:r>
            <a:r>
              <a:rPr lang="en-US" sz="2800"/>
              <a:t>. </a:t>
            </a:r>
          </a:p>
          <a:p>
            <a:r>
              <a:rPr lang="en-US" sz="2800"/>
              <a:t>The </a:t>
            </a:r>
            <a:r>
              <a:rPr lang="en-US" sz="2800" dirty="0"/>
              <a:t>virus can transmit vertically from mother to child. </a:t>
            </a:r>
          </a:p>
          <a:p>
            <a:r>
              <a:rPr lang="en-US" sz="2800" dirty="0"/>
              <a:t>The </a:t>
            </a:r>
            <a:r>
              <a:rPr lang="en-US" sz="2800" b="1" dirty="0" err="1"/>
              <a:t>Aedes</a:t>
            </a:r>
            <a:r>
              <a:rPr lang="en-US" sz="2800" b="1" dirty="0"/>
              <a:t> </a:t>
            </a:r>
            <a:r>
              <a:rPr lang="en-US" sz="2800" b="1" dirty="0" err="1"/>
              <a:t>aegypti</a:t>
            </a:r>
            <a:r>
              <a:rPr lang="en-US" sz="2800" b="1" dirty="0"/>
              <a:t> </a:t>
            </a:r>
            <a:r>
              <a:rPr lang="en-US" sz="2800"/>
              <a:t>and </a:t>
            </a:r>
            <a:r>
              <a:rPr lang="en-US" sz="2800" b="1"/>
              <a:t>Aedes </a:t>
            </a:r>
            <a:r>
              <a:rPr lang="en-US" sz="2800" b="1" dirty="0" err="1"/>
              <a:t>albopictus</a:t>
            </a:r>
            <a:r>
              <a:rPr lang="en-US" sz="2800" dirty="0"/>
              <a:t> mosquitoes are the most common vectors</a:t>
            </a:r>
          </a:p>
        </p:txBody>
      </p:sp>
    </p:spTree>
    <p:extLst>
      <p:ext uri="{BB962C8B-B14F-4D97-AF65-F5344CB8AC3E}">
        <p14:creationId xmlns:p14="http://schemas.microsoft.com/office/powerpoint/2010/main" val="1783046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DD2D-A1F2-8C46-9C4C-23021481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3DAE-E956-2644-8C41-28FCB45D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endParaRPr lang="en-US" sz="2800"/>
          </a:p>
          <a:p>
            <a:r>
              <a:rPr lang="en-US" sz="2800"/>
              <a:t>The </a:t>
            </a:r>
            <a:r>
              <a:rPr lang="en-US" sz="2800" dirty="0"/>
              <a:t>risk of infection in endemic areas can be reduced by mosquito control. </a:t>
            </a:r>
          </a:p>
          <a:p>
            <a:r>
              <a:rPr lang="en-US" sz="2800" dirty="0"/>
              <a:t>Non‐steroidal anti‐inflammatory drugs can help the </a:t>
            </a:r>
            <a:r>
              <a:rPr lang="en-US" sz="2800" dirty="0" err="1"/>
              <a:t>arthralg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057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064B-344E-2D43-9894-AE7C41C4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ROSS RIVER VIRUS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18C9-0DEC-D449-8238-F5068D7B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766" y="2285999"/>
            <a:ext cx="10143510" cy="4955171"/>
          </a:xfrm>
        </p:spPr>
        <p:txBody>
          <a:bodyPr>
            <a:normAutofit/>
          </a:bodyPr>
          <a:lstStyle/>
          <a:p>
            <a:r>
              <a:rPr lang="en-US" sz="2800"/>
              <a:t>Spread </a:t>
            </a:r>
            <a:r>
              <a:rPr lang="en-US" sz="2800" dirty="0"/>
              <a:t>to humans by a variety of </a:t>
            </a:r>
            <a:r>
              <a:rPr lang="en-US" sz="2800" dirty="0" err="1"/>
              <a:t>mos</a:t>
            </a:r>
            <a:r>
              <a:rPr lang="zh-CN" altLang="en-US" sz="2800" dirty="0"/>
              <a:t> </a:t>
            </a:r>
            <a:r>
              <a:rPr lang="en-US" sz="2800" dirty="0" err="1"/>
              <a:t>quito</a:t>
            </a:r>
            <a:r>
              <a:rPr lang="en-US" sz="2800" dirty="0"/>
              <a:t> </a:t>
            </a:r>
            <a:r>
              <a:rPr lang="en-US" sz="2800"/>
              <a:t>species.</a:t>
            </a:r>
          </a:p>
          <a:p>
            <a:r>
              <a:rPr lang="en-US" sz="2800"/>
              <a:t>The </a:t>
            </a:r>
            <a:r>
              <a:rPr lang="en-US" sz="2800" dirty="0"/>
              <a:t>infection is characterized by polyarthritis, rash and </a:t>
            </a:r>
            <a:r>
              <a:rPr lang="en-US" sz="2800"/>
              <a:t>general malaise</a:t>
            </a:r>
          </a:p>
          <a:p>
            <a:r>
              <a:rPr lang="en-US" sz="2800"/>
              <a:t>Treatment is supportive</a:t>
            </a:r>
          </a:p>
          <a:p>
            <a:r>
              <a:rPr lang="en-US" sz="2800"/>
              <a:t>Mosquito </a:t>
            </a:r>
            <a:r>
              <a:rPr lang="en-US" sz="2800" dirty="0"/>
              <a:t>control </a:t>
            </a:r>
            <a:r>
              <a:rPr lang="en-US" sz="2800"/>
              <a:t>is important </a:t>
            </a:r>
            <a:r>
              <a:rPr lang="en-US" sz="2800" dirty="0"/>
              <a:t>in endemic areas.</a:t>
            </a:r>
          </a:p>
        </p:txBody>
      </p:sp>
    </p:spTree>
    <p:extLst>
      <p:ext uri="{BB962C8B-B14F-4D97-AF65-F5344CB8AC3E}">
        <p14:creationId xmlns:p14="http://schemas.microsoft.com/office/powerpoint/2010/main" val="4026704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92AB-B60B-614E-A38B-D30FBC00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RUBELLA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7D4CA-F033-5B4E-848E-7B56D7A6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759" y="1764923"/>
            <a:ext cx="10262788" cy="416457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333333"/>
                </a:solidFill>
                <a:latin typeface="Open Sans" panose="020B0606030504020204" pitchFamily="34" charset="0"/>
              </a:rPr>
              <a:t>Cha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racterised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by </a:t>
            </a:r>
            <a:r>
              <a:rPr 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rash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swollen </a:t>
            </a:r>
            <a:r>
              <a:rPr 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glands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and </a:t>
            </a:r>
            <a:r>
              <a:rPr 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fever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sz="2800">
                <a:solidFill>
                  <a:srgbClr val="333333"/>
                </a:solidFill>
                <a:latin typeface="Open Sans" panose="020B0606030504020204" pitchFamily="34" charset="0"/>
              </a:rPr>
              <a:t>T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he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disease is usually mild and of little significance unless you are pregnant.</a:t>
            </a:r>
          </a:p>
          <a:p>
            <a:r>
              <a:rPr lang="en-US" sz="2800" u="none" strike="noStrike">
                <a:solidFill>
                  <a:srgbClr val="333333"/>
                </a:solidFill>
                <a:latin typeface="Open Sans" panose="020B0606030504020204" pitchFamily="34" charset="0"/>
              </a:rPr>
              <a:t>In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fection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of a pregnant woman (</a:t>
            </a:r>
            <a:r>
              <a:rPr 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congenital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rubella </a:t>
            </a:r>
            <a:r>
              <a:rPr 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syndrome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 commonly results in miscarriage, stillbirth, or birth of an infant with major birth </a:t>
            </a:r>
            <a:r>
              <a:rPr lang="en-US" sz="28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abnormalities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557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361F-E129-3544-8798-0C15E225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CAUSATIVE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9F1-1EF8-9642-A44C-0FD91B5BF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Rubella is caused by the rubella virus, in the Rubivirus genus.</a:t>
            </a:r>
          </a:p>
          <a:p>
            <a:r>
              <a:rPr lang="en-US" sz="2800">
                <a:solidFill>
                  <a:srgbClr val="333333"/>
                </a:solidFill>
                <a:latin typeface="Open Sans" panose="020B0606030504020204" pitchFamily="34" charset="0"/>
              </a:rPr>
              <a:t>In t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ypical cases the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incubation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period is between 12-23 days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45598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C2FD-2BA1-FC48-B2FD-2E8F9E5D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DISEASE COURSE &amp; 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6ABDC-575D-5B48-84EC-F17C0504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dirty="0"/>
              <a:t>By the third day the rash on the trunk has cleared and by the fourth the eruption on the limbs has also faded. </a:t>
            </a:r>
          </a:p>
          <a:p>
            <a:r>
              <a:rPr lang="en-US" sz="2800" dirty="0"/>
              <a:t>The rash may be absent in some 40% of cases.</a:t>
            </a:r>
          </a:p>
        </p:txBody>
      </p:sp>
    </p:spTree>
    <p:extLst>
      <p:ext uri="{BB962C8B-B14F-4D97-AF65-F5344CB8AC3E}">
        <p14:creationId xmlns:p14="http://schemas.microsoft.com/office/powerpoint/2010/main" val="378769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A242-63EE-A14A-92F9-243C8813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PRESENTATION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2C26-2A45-B74B-9888-DD645DC6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72" y="2274094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1"/>
              <a:t>Serum </a:t>
            </a:r>
            <a:r>
              <a:rPr lang="en-US" sz="2800" b="1" dirty="0"/>
              <a:t>sickness‐like syndrome</a:t>
            </a:r>
            <a:r>
              <a:rPr lang="en-US" sz="2800" dirty="0"/>
              <a:t> with immune complex hypersensitivity (typ</a:t>
            </a:r>
            <a:r>
              <a:rPr lang="en-US" altLang="zh-CN" sz="2800" dirty="0"/>
              <a:t>e</a:t>
            </a:r>
            <a:r>
              <a:rPr lang="zh-CN" altLang="en-US" sz="2800" dirty="0"/>
              <a:t> </a:t>
            </a:r>
            <a:r>
              <a:rPr lang="en-US" altLang="zh-CN" sz="2800"/>
              <a:t>3</a:t>
            </a:r>
            <a:r>
              <a:rPr lang="zh-CN" altLang="en-US" sz="2800"/>
              <a:t> </a:t>
            </a:r>
            <a:r>
              <a:rPr lang="en-US" sz="2800"/>
              <a:t>hypersensitivity</a:t>
            </a:r>
            <a:endParaRPr lang="en-US" sz="2800" dirty="0"/>
          </a:p>
          <a:p>
            <a:r>
              <a:rPr lang="en-US" sz="2800" dirty="0" err="1"/>
              <a:t>Urticaria</a:t>
            </a:r>
            <a:r>
              <a:rPr lang="en-US" sz="2800"/>
              <a:t>, angioedema</a:t>
            </a:r>
            <a:r>
              <a:rPr lang="en-US" altLang="zh-CN" sz="2800"/>
              <a:t>, </a:t>
            </a:r>
            <a:r>
              <a:rPr lang="en-US" sz="2800"/>
              <a:t>vasculitis, petechiae</a:t>
            </a:r>
            <a:r>
              <a:rPr lang="en-US" sz="2800" dirty="0"/>
              <a:t>, </a:t>
            </a:r>
            <a:r>
              <a:rPr lang="en-US" sz="2800"/>
              <a:t>palpable purpura, </a:t>
            </a:r>
            <a:r>
              <a:rPr lang="en-US" sz="2800" dirty="0"/>
              <a:t>and erythema </a:t>
            </a:r>
            <a:r>
              <a:rPr lang="en-US" sz="2800" dirty="0" err="1"/>
              <a:t>multiforme</a:t>
            </a:r>
            <a:r>
              <a:rPr lang="en-US" sz="2800" dirty="0"/>
              <a:t>‐like lesions can develop</a:t>
            </a:r>
          </a:p>
          <a:p>
            <a:r>
              <a:rPr lang="en-US" sz="2800" b="1"/>
              <a:t>Occasionally</a:t>
            </a:r>
            <a:r>
              <a:rPr lang="en-US" sz="2800"/>
              <a:t> can present as maculopapular rash, lichenoid eruptions, </a:t>
            </a:r>
            <a:r>
              <a:rPr lang="en-US" sz="2800" dirty="0"/>
              <a:t>and erythema </a:t>
            </a:r>
            <a:r>
              <a:rPr lang="en-US" sz="2800" err="1"/>
              <a:t>nodosum</a:t>
            </a:r>
            <a:r>
              <a:rPr lang="en-US" sz="280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7312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B3901-5652-9444-BFB1-0BE74C906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201" y="790599"/>
            <a:ext cx="5862979" cy="527680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3ABA0FC-A286-4748-8EE1-182C3126C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69" y="1329082"/>
            <a:ext cx="4123694" cy="41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64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7273"/>
            <a:ext cx="9601200" cy="35814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/>
              <a:t>Active </a:t>
            </a:r>
            <a:r>
              <a:rPr lang="en-US" sz="2800" dirty="0"/>
              <a:t>immunization by inoculation with live attenuated </a:t>
            </a:r>
            <a:r>
              <a:rPr lang="en-US" sz="2800"/>
              <a:t>rubella virus</a:t>
            </a:r>
            <a:endParaRPr lang="en-US" sz="2800" dirty="0"/>
          </a:p>
          <a:p>
            <a:r>
              <a:rPr lang="en-US" sz="2800"/>
              <a:t>A Preschool </a:t>
            </a:r>
            <a:r>
              <a:rPr lang="en-US" sz="2800" dirty="0"/>
              <a:t>booster of MMR is also recommended.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65763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4562-E727-EE4A-B93A-C81D6877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HERPANGINA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D36D-62D9-7140-91B5-D9C32F09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/>
              <a:t>Also called mouth blisters is </a:t>
            </a:r>
            <a:r>
              <a:rPr lang="en-US" sz="2800" dirty="0"/>
              <a:t>a painful mouth infection caused by </a:t>
            </a:r>
            <a:r>
              <a:rPr lang="en-US" sz="2800" b="1" dirty="0" err="1"/>
              <a:t>coxsackieviruses</a:t>
            </a:r>
            <a:r>
              <a:rPr lang="en-US" sz="2800" b="1" dirty="0"/>
              <a:t>.</a:t>
            </a:r>
          </a:p>
          <a:p>
            <a:r>
              <a:rPr lang="en-US" sz="2800" dirty="0"/>
              <a:t>Mainly affects children aged 1–10 years but may occur in adults, most common in summer and autumn</a:t>
            </a:r>
          </a:p>
          <a:p>
            <a:r>
              <a:rPr lang="en-US" sz="2800"/>
              <a:t>Associated diseases of </a:t>
            </a:r>
            <a:r>
              <a:rPr lang="en-US" sz="2800" dirty="0" err="1"/>
              <a:t>Herpangina</a:t>
            </a:r>
            <a:r>
              <a:rPr lang="en-US" sz="2800" dirty="0"/>
              <a:t> commonly occurs together with hand, foot and mouth disease.</a:t>
            </a:r>
          </a:p>
          <a:p>
            <a:r>
              <a:rPr lang="en-US" sz="2800" dirty="0"/>
              <a:t>Causative organisms The most commonly isolated viruses are: </a:t>
            </a:r>
            <a:r>
              <a:rPr lang="en-US" sz="2800" dirty="0" err="1"/>
              <a:t>coxsackie</a:t>
            </a:r>
            <a:r>
              <a:rPr lang="en-US" sz="2800" dirty="0"/>
              <a:t> viruses, group A (species CV‐A2, ‐A5, ‐A6, ‐A9, ‐A10, ‐A16) and group B (CV‐B3, ‐B4), echoviruses (E‐6, E‐9) and </a:t>
            </a:r>
            <a:r>
              <a:rPr lang="en-US" sz="2800" dirty="0" err="1"/>
              <a:t>enterovirus</a:t>
            </a:r>
            <a:r>
              <a:rPr lang="en-US" sz="2800" dirty="0"/>
              <a:t> 71 </a:t>
            </a:r>
            <a:r>
              <a:rPr lang="en-US" sz="2800"/>
              <a:t>(EV71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891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The </a:t>
            </a:r>
            <a:r>
              <a:rPr lang="en-US" sz="2800" dirty="0"/>
              <a:t>vesicles erode into shallow ulcers, which enlarge for 2 or 3 days and heal in 4 or </a:t>
            </a:r>
            <a:r>
              <a:rPr lang="en-US" sz="2800"/>
              <a:t>5 days</a:t>
            </a:r>
          </a:p>
          <a:p>
            <a:r>
              <a:rPr lang="en-US" sz="2800"/>
              <a:t>Complete </a:t>
            </a:r>
            <a:r>
              <a:rPr lang="en-US" sz="2800" dirty="0"/>
              <a:t>recovery is expected within 7 days.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02" y="3968891"/>
            <a:ext cx="4384232" cy="26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C209D9-83B6-4148-8F51-81AF59B476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DISEASE COURSE &amp; PROGNOSIS</a:t>
            </a:r>
          </a:p>
        </p:txBody>
      </p:sp>
    </p:spTree>
    <p:extLst>
      <p:ext uri="{BB962C8B-B14F-4D97-AF65-F5344CB8AC3E}">
        <p14:creationId xmlns:p14="http://schemas.microsoft.com/office/powerpoint/2010/main" val="2735990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735B-AD71-8746-93FF-07870C30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>
                <a:latin typeface="Roboto" panose="02000000000000000000" pitchFamily="2" charset="0"/>
              </a:rPr>
              <a:t>L</a:t>
            </a:r>
            <a:r>
              <a:rPr lang="en-US" sz="2800" b="0" i="0">
                <a:effectLst/>
                <a:latin typeface="Roboto" panose="02000000000000000000" pitchFamily="2" charset="0"/>
              </a:rPr>
              <a:t>ow-grade fever</a:t>
            </a:r>
          </a:p>
          <a:p>
            <a:r>
              <a:rPr lang="en-US" sz="2800">
                <a:latin typeface="Roboto" panose="02000000000000000000" pitchFamily="2" charset="0"/>
              </a:rPr>
              <a:t>He</a:t>
            </a:r>
            <a:r>
              <a:rPr lang="en-US" sz="2800" b="0" i="0">
                <a:effectLst/>
                <a:latin typeface="Roboto" panose="02000000000000000000" pitchFamily="2" charset="0"/>
              </a:rPr>
              <a:t>adache</a:t>
            </a:r>
          </a:p>
          <a:p>
            <a:r>
              <a:rPr lang="en-US" sz="2800">
                <a:latin typeface="Roboto" panose="02000000000000000000" pitchFamily="2" charset="0"/>
              </a:rPr>
              <a:t>Mi</a:t>
            </a:r>
            <a:r>
              <a:rPr lang="en-US" sz="2800" b="0" i="0">
                <a:effectLst/>
                <a:latin typeface="Roboto" panose="02000000000000000000" pitchFamily="2" charset="0"/>
              </a:rPr>
              <a:t>ld pink eye (redness or swelling of the white of the eye)</a:t>
            </a:r>
          </a:p>
          <a:p>
            <a:r>
              <a:rPr lang="en-US" sz="2800">
                <a:latin typeface="Roboto" panose="02000000000000000000" pitchFamily="2" charset="0"/>
              </a:rPr>
              <a:t>Ge</a:t>
            </a:r>
            <a:r>
              <a:rPr lang="en-US" sz="2800" b="0" i="0">
                <a:effectLst/>
                <a:latin typeface="Roboto" panose="02000000000000000000" pitchFamily="2" charset="0"/>
              </a:rPr>
              <a:t>neral discomfort</a:t>
            </a:r>
          </a:p>
          <a:p>
            <a:r>
              <a:rPr lang="en-US" sz="2800">
                <a:latin typeface="Roboto" panose="02000000000000000000" pitchFamily="2" charset="0"/>
              </a:rPr>
              <a:t>Sw</a:t>
            </a:r>
            <a:r>
              <a:rPr lang="en-US" sz="2800" b="0" i="0">
                <a:effectLst/>
                <a:latin typeface="Roboto" panose="02000000000000000000" pitchFamily="2" charset="0"/>
              </a:rPr>
              <a:t>ollen and enlarged lymph nodes.</a:t>
            </a:r>
          </a:p>
          <a:p>
            <a:r>
              <a:rPr lang="en-US" sz="2800">
                <a:latin typeface="Roboto" panose="02000000000000000000" pitchFamily="2" charset="0"/>
              </a:rPr>
              <a:t>Co</a:t>
            </a:r>
            <a:r>
              <a:rPr lang="en-US" sz="2800" b="0" i="0">
                <a:effectLst/>
                <a:latin typeface="Roboto" panose="02000000000000000000" pitchFamily="2" charset="0"/>
              </a:rPr>
              <a:t>ugh</a:t>
            </a:r>
          </a:p>
          <a:p>
            <a:r>
              <a:rPr lang="en-US" sz="2800">
                <a:latin typeface="Roboto" panose="02000000000000000000" pitchFamily="2" charset="0"/>
              </a:rPr>
              <a:t>Run</a:t>
            </a:r>
            <a:r>
              <a:rPr lang="en-US" sz="2800" b="0" i="0">
                <a:effectLst/>
                <a:latin typeface="Roboto" panose="02000000000000000000" pitchFamily="2" charset="0"/>
              </a:rPr>
              <a:t>ny nose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7BF25-52E8-6241-A2FC-A8558123F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4000274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590C-8665-3742-B053-C4E05794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Management is supportive. </a:t>
            </a:r>
          </a:p>
          <a:p>
            <a:r>
              <a:rPr lang="en-US" sz="2800"/>
              <a:t>Topical anaesthetic, such as lidocaine gel, can help when ulceration is making swallowing difficult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B3EFD0-C0A9-3A44-8B5D-4D7F30B984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343076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0E15-3830-924E-BD08-2EF324DA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GIANOTTI-CROSTI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D360-F51E-9E4F-BE13-79B8B886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/>
              <a:t>Papular </a:t>
            </a:r>
            <a:r>
              <a:rPr lang="en-US" sz="2800" dirty="0" err="1"/>
              <a:t>acrodermatitis</a:t>
            </a:r>
            <a:r>
              <a:rPr lang="en-US" sz="2800" dirty="0"/>
              <a:t> of childhood</a:t>
            </a:r>
          </a:p>
          <a:p>
            <a:r>
              <a:rPr lang="en-US" sz="2800"/>
              <a:t>Papular </a:t>
            </a:r>
            <a:r>
              <a:rPr lang="en-US" sz="2800" dirty="0"/>
              <a:t>infantile </a:t>
            </a:r>
            <a:r>
              <a:rPr lang="en-US" sz="2800" dirty="0" err="1"/>
              <a:t>acrodermatitis</a:t>
            </a:r>
            <a:endParaRPr lang="en-US" sz="2800" dirty="0"/>
          </a:p>
          <a:p>
            <a:r>
              <a:rPr lang="en-US" sz="2800" b="1"/>
              <a:t>Self</a:t>
            </a:r>
            <a:r>
              <a:rPr lang="en-US" sz="2800" b="1" dirty="0"/>
              <a:t>‐limiting cutaneous reaction </a:t>
            </a:r>
            <a:r>
              <a:rPr lang="en-US" sz="2800" dirty="0"/>
              <a:t>usually to a viral infection, </a:t>
            </a:r>
          </a:p>
          <a:p>
            <a:r>
              <a:rPr lang="en-US" sz="2800"/>
              <a:t>Erythe-matous </a:t>
            </a:r>
            <a:r>
              <a:rPr lang="en-US" sz="2800" dirty="0"/>
              <a:t>papules appear on </a:t>
            </a:r>
            <a:r>
              <a:rPr lang="en-US" sz="2800" b="1" dirty="0"/>
              <a:t>the limbs and face, </a:t>
            </a:r>
            <a:r>
              <a:rPr lang="en-US" sz="2800" dirty="0"/>
              <a:t>occurring mainly in </a:t>
            </a:r>
            <a:r>
              <a:rPr lang="en-US" sz="2800" b="1" dirty="0"/>
              <a:t>children.</a:t>
            </a:r>
          </a:p>
        </p:txBody>
      </p:sp>
    </p:spTree>
    <p:extLst>
      <p:ext uri="{BB962C8B-B14F-4D97-AF65-F5344CB8AC3E}">
        <p14:creationId xmlns:p14="http://schemas.microsoft.com/office/powerpoint/2010/main" val="21039059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AC4E-EF6F-D449-868F-38EB31CE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53548-11DC-F545-9C8D-AAF97BB67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The epidermis shows spongiosis </a:t>
            </a:r>
          </a:p>
          <a:p>
            <a:r>
              <a:rPr lang="en-US" sz="2800"/>
              <a:t>Some </a:t>
            </a:r>
            <a:r>
              <a:rPr lang="en-US" sz="2800" b="1"/>
              <a:t>acanthosis and parakeratosis</a:t>
            </a:r>
            <a:r>
              <a:rPr lang="en-US" sz="2800"/>
              <a:t>. </a:t>
            </a:r>
          </a:p>
          <a:p>
            <a:r>
              <a:rPr lang="en-US" sz="2800"/>
              <a:t>There is a patchy, perivascular, mainly lymphocytic infiltrate in the dermis lesions.</a:t>
            </a:r>
          </a:p>
          <a:p>
            <a:r>
              <a:rPr lang="en-US" sz="2800"/>
              <a:t>The majority of the early cases reported had hepatitis B infection</a:t>
            </a:r>
          </a:p>
        </p:txBody>
      </p:sp>
    </p:spTree>
    <p:extLst>
      <p:ext uri="{BB962C8B-B14F-4D97-AF65-F5344CB8AC3E}">
        <p14:creationId xmlns:p14="http://schemas.microsoft.com/office/powerpoint/2010/main" val="11262871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90C49-99F1-924E-9930-1B05C343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67274"/>
            <a:ext cx="9601200" cy="3581400"/>
          </a:xfrm>
        </p:spPr>
        <p:txBody>
          <a:bodyPr>
            <a:normAutofit/>
          </a:bodyPr>
          <a:lstStyle/>
          <a:p>
            <a:endParaRPr lang="en-US" sz="2800"/>
          </a:p>
          <a:p>
            <a:r>
              <a:rPr lang="en-US" sz="2800"/>
              <a:t>Over the course of 3 or 4 days, a profuse eruption of dull red, flat‐topped papules develops first on the </a:t>
            </a:r>
            <a:r>
              <a:rPr lang="en-US" sz="2800" b="1"/>
              <a:t>thighs</a:t>
            </a:r>
            <a:r>
              <a:rPr lang="en-US" sz="2800"/>
              <a:t> and </a:t>
            </a:r>
            <a:r>
              <a:rPr lang="en-US" sz="2800" b="1"/>
              <a:t>buttocks</a:t>
            </a:r>
            <a:r>
              <a:rPr lang="en-US" sz="2800"/>
              <a:t>, then may extend down the legs  to the extensor aspects of the arms, and finally the face. </a:t>
            </a:r>
          </a:p>
          <a:p>
            <a:r>
              <a:rPr lang="en-US" sz="2800"/>
              <a:t>There may be a few short‐lived lesions on the trunk. </a:t>
            </a:r>
          </a:p>
          <a:p>
            <a:r>
              <a:rPr lang="en-US" sz="2800"/>
              <a:t>The distribution is often </a:t>
            </a:r>
            <a:r>
              <a:rPr lang="en-US" sz="2800" b="1"/>
              <a:t>asymmetrical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810F77-F665-AE4A-B2ED-397DB72A9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14917375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A0D461F-2863-F047-9B3C-080C86C25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4" y="215617"/>
            <a:ext cx="8606750" cy="607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8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5C295A6F-5089-8743-A968-BE1098139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7074" y="431623"/>
            <a:ext cx="5008926" cy="6207614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F999E91-7C54-014C-9BCB-CBDAA023DC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56100" y="1509327"/>
            <a:ext cx="5357366" cy="4358074"/>
          </a:xfrm>
        </p:spPr>
      </p:pic>
    </p:spTree>
    <p:extLst>
      <p:ext uri="{BB962C8B-B14F-4D97-AF65-F5344CB8AC3E}">
        <p14:creationId xmlns:p14="http://schemas.microsoft.com/office/powerpoint/2010/main" val="1583126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71" y="1053301"/>
            <a:ext cx="5865248" cy="427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07" y="952313"/>
            <a:ext cx="4416695" cy="44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7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A9B7-46E9-E146-A8C3-F9E6488B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endParaRPr lang="en-US" sz="2800" b="1"/>
          </a:p>
          <a:p>
            <a:r>
              <a:rPr lang="en-US" sz="2800"/>
              <a:t>There is no specific treatment</a:t>
            </a:r>
          </a:p>
          <a:p>
            <a:r>
              <a:rPr lang="en-US" sz="2800"/>
              <a:t>Emollients or topical steroids can give symptomatic relief.In recurrent or severe cases, ribavirin can be considered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B5F3DD-3E51-F548-AF3D-B2CE0B8D1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4150877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01BF-62A2-4B4E-A199-21297561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MEASLES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2DE5-EB22-1F4E-A556-4D4147D3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73" y="1827812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Measles is </a:t>
            </a:r>
            <a:r>
              <a:rPr lang="en-US" sz="2800" b="1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an acute viral respiratory illness</a:t>
            </a:r>
            <a:r>
              <a:rPr lang="en-US" sz="2800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r>
              <a:rPr lang="en-US" sz="2800" b="0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It is characterized by a prodrome of fever (as high as 105°F) and malaise, cough, coryza, and conjunctivitis -the three “C”s -, a pathognomonic enanthema (Koplik spots) followed by a maculopapular rash . The rash usually appears about 14 days after a person is exposed.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921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D700-1158-9043-BF4A-5FB4D3BF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PATHOLOGY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E53D-9E70-E740-8E4F-34960050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Shortly after the rash appears, measles virus causes a </a:t>
            </a:r>
            <a:r>
              <a:rPr lang="en-US" sz="2800"/>
              <a:t>transient depression </a:t>
            </a:r>
            <a:r>
              <a:rPr lang="en-US" sz="2800" dirty="0"/>
              <a:t>of the T‐cell mediated immune responses</a:t>
            </a:r>
          </a:p>
          <a:p>
            <a:r>
              <a:rPr lang="en-US" sz="2800"/>
              <a:t>This </a:t>
            </a:r>
            <a:r>
              <a:rPr lang="en-US" sz="2800" dirty="0"/>
              <a:t>can persist for 1–2 months. 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anergic</a:t>
            </a:r>
            <a:r>
              <a:rPr lang="en-US" sz="2800" dirty="0"/>
              <a:t> mechanism may permit the invasion of the brain by measles virus which later produces </a:t>
            </a:r>
            <a:r>
              <a:rPr lang="en-US" sz="2800" dirty="0" err="1"/>
              <a:t>subacute</a:t>
            </a:r>
            <a:r>
              <a:rPr lang="en-US" sz="2800" dirty="0"/>
              <a:t> </a:t>
            </a:r>
            <a:r>
              <a:rPr lang="en-US" sz="2800" dirty="0" err="1"/>
              <a:t>sclerosing</a:t>
            </a:r>
            <a:r>
              <a:rPr lang="en-US" sz="2800" dirty="0"/>
              <a:t> </a:t>
            </a:r>
            <a:r>
              <a:rPr lang="en-US" sz="2800" dirty="0" err="1"/>
              <a:t>panencephalitis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4701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A597-B3A7-CF4D-AD23-98C71BE7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CAUSATIVE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BC0C4-6BE3-1844-949F-4D769380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6657"/>
            <a:ext cx="9601200" cy="3279191"/>
          </a:xfrm>
        </p:spPr>
        <p:txBody>
          <a:bodyPr>
            <a:normAutofit/>
          </a:bodyPr>
          <a:lstStyle/>
          <a:p>
            <a:endParaRPr lang="en-US" sz="2800"/>
          </a:p>
          <a:p>
            <a:r>
              <a:rPr lang="en-US" sz="2800"/>
              <a:t>The measles virus is a morbillivirus, of the Paramyxoviridae fam</a:t>
            </a:r>
            <a:r>
              <a:rPr lang="en-US" altLang="zh-CN" sz="2800"/>
              <a:t>ily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938725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35D2-F085-A647-9C85-1F3718A4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Measles develops through distinct clinical stages.</a:t>
            </a:r>
          </a:p>
          <a:p>
            <a:pPr fontAlgn="base"/>
            <a:r>
              <a:rPr lang="en-US" sz="2800" b="1" i="0" u="none" strike="noStrike">
                <a:solidFill>
                  <a:srgbClr val="3E77A0"/>
                </a:solidFill>
                <a:effectLst/>
                <a:latin typeface="Montserrat" pitchFamily="2" charset="0"/>
              </a:rPr>
              <a:t>Incubation</a:t>
            </a:r>
            <a:r>
              <a:rPr lang="en-US" sz="2800" b="1" i="0">
                <a:solidFill>
                  <a:srgbClr val="3E77A0"/>
                </a:solidFill>
                <a:effectLst/>
                <a:latin typeface="Montserrat" pitchFamily="2" charset="0"/>
              </a:rPr>
              <a:t> period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Ranges from 7–14 days (average 10–11 days).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patient usually has no symptoms.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Some may experience symptoms of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primary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viral spread (fever, spotty rash, and respiratory symptoms due to virus in the bloodstream) within 2–3 days of exposure.</a:t>
            </a:r>
          </a:p>
          <a:p>
            <a:pPr fontAlgn="base"/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273555-BBC2-584A-915D-43FE4C99C7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22177024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1335A-2A86-624E-B1ED-3FE32E64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446" y="552071"/>
            <a:ext cx="10083107" cy="5170789"/>
          </a:xfrm>
        </p:spPr>
        <p:txBody>
          <a:bodyPr>
            <a:noAutofit/>
          </a:bodyPr>
          <a:lstStyle/>
          <a:p>
            <a:pPr fontAlgn="base"/>
            <a:r>
              <a:rPr lang="en-US" sz="2800" b="1" i="0" u="none" strike="noStrike">
                <a:solidFill>
                  <a:srgbClr val="3E77A0"/>
                </a:solidFill>
                <a:effectLst/>
                <a:latin typeface="Montserrat" pitchFamily="2" charset="0"/>
              </a:rPr>
              <a:t>Prodrome</a:t>
            </a:r>
            <a:endParaRPr lang="en-US" sz="2800" b="1" i="0">
              <a:solidFill>
                <a:srgbClr val="3E77A0"/>
              </a:solidFill>
              <a:effectLst/>
              <a:latin typeface="Montserrat" pitchFamily="2" charset="0"/>
            </a:endParaRP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Generally begins 10–12 days after exposure.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Presents as fever,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malaise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and loss of appetite, followed by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conjunctivitis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(red eyes), cough, and coryza (blocked or runny nose).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2–3 days into the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prodromal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phase, Koplik spots appear. 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Prodromal symptoms usually last for 2–5 days but in some cases may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persist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for as long as 7–10 days.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59058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A2E9-04D8-034F-AF58-16B9A9D74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69" y="381375"/>
            <a:ext cx="10658088" cy="3581400"/>
          </a:xfrm>
        </p:spPr>
        <p:txBody>
          <a:bodyPr>
            <a:noAutofit/>
          </a:bodyPr>
          <a:lstStyle/>
          <a:p>
            <a:pPr fontAlgn="base"/>
            <a:r>
              <a:rPr lang="en-US" sz="2800" b="1" i="0">
                <a:solidFill>
                  <a:srgbClr val="3E77A0"/>
                </a:solidFill>
                <a:effectLst/>
                <a:latin typeface="Montserrat" pitchFamily="2" charset="0"/>
              </a:rPr>
              <a:t>Exanthem (rash)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Flat red spots ranging from 0.1–1.0cm in diameter appear on the 4th or 5th day following the start of symptoms.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This non-itchy rash begins on the face and behind the ears. Within 24–36 hours it spreads over the entire trunk and extremities (palms and soles </a:t>
            </a:r>
          </a:p>
          <a:p>
            <a:pPr marL="0" indent="0" fontAlgn="base">
              <a:buNone/>
            </a:pPr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buNone/>
            </a:pPr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rash begins to fade 3–4 days after it first appears. It fades first to a purplish hue and then to brown/coppery coloured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lesions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with fine </a:t>
            </a:r>
            <a:r>
              <a:rPr lang="en-US" sz="2800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scales</a:t>
            </a:r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177707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76E8-E352-B142-92B5-BF7D2E4E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37" y="1446438"/>
            <a:ext cx="10491717" cy="5318577"/>
          </a:xfrm>
        </p:spPr>
        <p:txBody>
          <a:bodyPr>
            <a:normAutofit/>
          </a:bodyPr>
          <a:lstStyle/>
          <a:p>
            <a:pPr fontAlgn="base"/>
            <a:endParaRPr lang="en-US" sz="2800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en-US" sz="2800" b="1" i="0">
                <a:solidFill>
                  <a:srgbClr val="3E77A0"/>
                </a:solidFill>
                <a:effectLst/>
                <a:latin typeface="Montserrat" pitchFamily="2" charset="0"/>
              </a:rPr>
              <a:t>Recovery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cough may persist for 1–3 weeks.</a:t>
            </a:r>
          </a:p>
          <a:p>
            <a:pPr fontAlgn="base"/>
            <a:r>
              <a:rPr lang="en-US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Measles-associated complications may be the cause of persisting fever beyond the 3rd day of the rash.</a:t>
            </a:r>
          </a:p>
        </p:txBody>
      </p:sp>
    </p:spTree>
    <p:extLst>
      <p:ext uri="{BB962C8B-B14F-4D97-AF65-F5344CB8AC3E}">
        <p14:creationId xmlns:p14="http://schemas.microsoft.com/office/powerpoint/2010/main" val="38079038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0DB1634-C134-C54F-9433-335329405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309" y="688854"/>
            <a:ext cx="4933396" cy="5480291"/>
          </a:xfrm>
        </p:spPr>
      </p:pic>
    </p:spTree>
    <p:extLst>
      <p:ext uri="{BB962C8B-B14F-4D97-AF65-F5344CB8AC3E}">
        <p14:creationId xmlns:p14="http://schemas.microsoft.com/office/powerpoint/2010/main" val="395503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3A18-0392-2647-A65A-E46DDDF9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A62D4-C2B6-1847-AFF3-337698DA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678" y="21717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1"/>
              <a:t>Lichen </a:t>
            </a:r>
            <a:r>
              <a:rPr lang="en-US" sz="2800" b="1" dirty="0" err="1"/>
              <a:t>planus</a:t>
            </a:r>
            <a:r>
              <a:rPr lang="en-US" sz="2800" dirty="0"/>
              <a:t> </a:t>
            </a:r>
          </a:p>
          <a:p>
            <a:r>
              <a:rPr lang="en-US" sz="2800" b="1"/>
              <a:t>Gianotti</a:t>
            </a:r>
            <a:r>
              <a:rPr lang="en-US" sz="2800" b="1" dirty="0"/>
              <a:t>–</a:t>
            </a:r>
            <a:r>
              <a:rPr lang="en-US" sz="2800" b="1" dirty="0" err="1"/>
              <a:t>Crosti</a:t>
            </a:r>
            <a:r>
              <a:rPr lang="en-US" sz="2800" b="1" dirty="0"/>
              <a:t> syndrome </a:t>
            </a:r>
            <a:endParaRPr lang="en-US" sz="2800" dirty="0"/>
          </a:p>
          <a:p>
            <a:r>
              <a:rPr lang="en-US" sz="2800"/>
              <a:t>An </a:t>
            </a:r>
            <a:r>
              <a:rPr lang="en-US" sz="2800" dirty="0"/>
              <a:t>increased risk of s</a:t>
            </a:r>
            <a:r>
              <a:rPr lang="en-US" sz="2800" b="1" dirty="0"/>
              <a:t>quamous cell carcinoma </a:t>
            </a:r>
            <a:r>
              <a:rPr lang="en-US" sz="2800" dirty="0"/>
              <a:t>of the skin </a:t>
            </a:r>
          </a:p>
        </p:txBody>
      </p:sp>
    </p:spTree>
    <p:extLst>
      <p:ext uri="{BB962C8B-B14F-4D97-AF65-F5344CB8AC3E}">
        <p14:creationId xmlns:p14="http://schemas.microsoft.com/office/powerpoint/2010/main" val="18942131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602713-82D5-4E4E-9B4B-A634A62BA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289" y="131841"/>
            <a:ext cx="7322028" cy="6378699"/>
          </a:xfrm>
        </p:spPr>
      </p:pic>
    </p:spTree>
    <p:extLst>
      <p:ext uri="{BB962C8B-B14F-4D97-AF65-F5344CB8AC3E}">
        <p14:creationId xmlns:p14="http://schemas.microsoft.com/office/powerpoint/2010/main" val="17557253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6B3C-9532-6349-9F06-61E87120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504B-7BD0-604F-8410-584A440B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9607"/>
            <a:ext cx="9601200" cy="4254413"/>
          </a:xfrm>
        </p:spPr>
        <p:txBody>
          <a:bodyPr>
            <a:normAutofit/>
          </a:bodyPr>
          <a:lstStyle/>
          <a:p>
            <a:endParaRPr lang="en-US" sz="2800"/>
          </a:p>
          <a:p>
            <a:r>
              <a:rPr lang="en-US" sz="2800"/>
              <a:t>Specific measles IgM antibodies are usually detectable in serum or saliva 3 or 4 days after the appearance of the rash</a:t>
            </a:r>
          </a:p>
          <a:p>
            <a:r>
              <a:rPr lang="en-US" sz="2800"/>
              <a:t>Maximum titesrs of IgG are reached 2–4 weeks late</a:t>
            </a:r>
          </a:p>
        </p:txBody>
      </p:sp>
    </p:spTree>
    <p:extLst>
      <p:ext uri="{BB962C8B-B14F-4D97-AF65-F5344CB8AC3E}">
        <p14:creationId xmlns:p14="http://schemas.microsoft.com/office/powerpoint/2010/main" val="18690574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206C-BF5B-C747-8268-F3A4ABD2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9AE32-F354-B044-BD47-2660C13C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3562"/>
            <a:ext cx="9601200" cy="4033837"/>
          </a:xfrm>
        </p:spPr>
        <p:txBody>
          <a:bodyPr>
            <a:normAutofit/>
          </a:bodyPr>
          <a:lstStyle/>
          <a:p>
            <a:r>
              <a:rPr lang="en-US" sz="2800"/>
              <a:t>The vaccine is available as a single vaccine, but is used more </a:t>
            </a:r>
          </a:p>
          <a:p>
            <a:r>
              <a:rPr lang="en-US" sz="2800"/>
              <a:t>commonly as the triple vaccine (MMR) or as the newer quadruple vaccine which includes varicella.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515898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F1059-E1B8-7642-B891-0EE6F45A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956354"/>
            <a:ext cx="10509685" cy="5512185"/>
          </a:xfrm>
        </p:spPr>
        <p:txBody>
          <a:bodyPr>
            <a:noAutofit/>
          </a:bodyPr>
          <a:lstStyle/>
          <a:p>
            <a:r>
              <a:rPr lang="en-US" sz="2800" b="1"/>
              <a:t>First line</a:t>
            </a:r>
          </a:p>
          <a:p>
            <a:r>
              <a:rPr lang="en-US" sz="2800"/>
              <a:t>The patient should be confined to home and bed and given symptomatic treatment. Antibiotics may be required to control secondary bacterial complications.</a:t>
            </a:r>
          </a:p>
          <a:p>
            <a:r>
              <a:rPr lang="en-US" sz="2800" b="1"/>
              <a:t>Second line</a:t>
            </a:r>
          </a:p>
          <a:p>
            <a:r>
              <a:rPr lang="en-US" sz="2800"/>
              <a:t>Children with measles, especially in areas of high mortality, should be given vitamin A (two doses of 200 000 IU) </a:t>
            </a:r>
          </a:p>
          <a:p>
            <a:r>
              <a:rPr lang="en-US" sz="2800" b="1"/>
              <a:t>Third line</a:t>
            </a:r>
          </a:p>
          <a:p>
            <a:r>
              <a:rPr lang="en-US" sz="2800"/>
              <a:t>Measles pneumonia may be helped by ribavirin</a:t>
            </a:r>
          </a:p>
        </p:txBody>
      </p:sp>
    </p:spTree>
    <p:extLst>
      <p:ext uri="{BB962C8B-B14F-4D97-AF65-F5344CB8AC3E}">
        <p14:creationId xmlns:p14="http://schemas.microsoft.com/office/powerpoint/2010/main" val="3159295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747C-888D-EE40-A552-356CB1CA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97706"/>
            <a:ext cx="9601200" cy="1485900"/>
          </a:xfrm>
        </p:spPr>
        <p:txBody>
          <a:bodyPr/>
          <a:lstStyle/>
          <a:p>
            <a:r>
              <a:rPr lang="en-US"/>
              <a:t>Hand, foot and mouth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F405-3C36-964C-A548-D9F41541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finition and nomenclature</a:t>
            </a:r>
          </a:p>
          <a:p>
            <a:r>
              <a:rPr lang="en-US"/>
              <a:t>An acute infection caused by coxsackievirus infection leading to </a:t>
            </a:r>
          </a:p>
          <a:p>
            <a:r>
              <a:rPr lang="en-US"/>
              <a:t>mild malaise, oral ulcers and hand and foot vesicular eruption.</a:t>
            </a:r>
          </a:p>
          <a:p>
            <a:r>
              <a:rPr lang="en-US"/>
              <a:t>ausative organisms</a:t>
            </a:r>
          </a:p>
          <a:p>
            <a:r>
              <a:rPr lang="en-US"/>
              <a:t>Outbreaks have most commonly been caused by CV‐A16</a:t>
            </a:r>
          </a:p>
        </p:txBody>
      </p:sp>
    </p:spTree>
    <p:extLst>
      <p:ext uri="{BB962C8B-B14F-4D97-AF65-F5344CB8AC3E}">
        <p14:creationId xmlns:p14="http://schemas.microsoft.com/office/powerpoint/2010/main" val="35748890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3848C-F8CA-D545-B531-E5FB8E5F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83406"/>
            <a:ext cx="9601200" cy="5976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Clinical</a:t>
            </a:r>
            <a:r>
              <a:rPr lang="zh-CN" altLang="en-US" b="1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zh-CN" b="1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feature:-</a:t>
            </a:r>
          </a:p>
          <a:p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Lesions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on the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dorsal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and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palmar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surfaces of the hands and feet</a:t>
            </a:r>
          </a:p>
          <a:p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Small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vesicles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and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ulcers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in and around the mouth,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palate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and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pharynx</a:t>
            </a:r>
          </a:p>
          <a:p>
            <a:pPr fontAlgn="base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Red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macules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and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papules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on the buttocks and sometimes on the arms. Lesions can also occur on the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genitalia</a:t>
            </a:r>
          </a:p>
          <a:p>
            <a:pPr fontAlgn="base"/>
            <a:r>
              <a:rPr lang="en-US" altLang="zh-CN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Management:-</a:t>
            </a:r>
          </a:p>
          <a:p>
            <a:pPr fontAlgn="base"/>
            <a:r>
              <a:rPr lang="en-US" altLang="zh-CN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Supportive. Severe cases with neurological symptoms may be </a:t>
            </a:r>
          </a:p>
          <a:p>
            <a:pPr fontAlgn="base"/>
            <a:r>
              <a:rPr lang="en-US" altLang="zh-CN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treated with intravenous immunoglobulin .</a:t>
            </a:r>
          </a:p>
          <a:p>
            <a:pPr fontAlgn="base"/>
            <a:r>
              <a:rPr lang="en-US" altLang="zh-CN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Vaccines against EV71 are in development.</a:t>
            </a:r>
          </a:p>
          <a:p>
            <a:pPr fontAlgn="base"/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Antiseptic </a:t>
            </a:r>
            <a:r>
              <a:rPr lang="en-US" b="0" i="0" u="none" strike="noStrike">
                <a:solidFill>
                  <a:srgbClr val="5B9ECE"/>
                </a:solidFill>
                <a:effectLst/>
                <a:latin typeface="Open Sans" panose="020B0606030504020204" pitchFamily="34" charset="0"/>
                <a:hlinkClick r:id="rId2"/>
              </a:rPr>
              <a:t>mouthwashes</a:t>
            </a:r>
            <a:r>
              <a:rPr lang="en-US" b="0" i="0" u="sng" strike="noStrike">
                <a:solidFill>
                  <a:srgbClr val="5B9ECE"/>
                </a:solidFill>
                <a:effectLst/>
                <a:latin typeface="Open Sans" panose="020B0606030504020204" pitchFamily="34" charset="0"/>
                <a:hlinkClick r:id="rId2"/>
              </a:rPr>
              <a:t>,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topical</a:t>
            </a:r>
            <a:r>
              <a:rPr 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and oral analgesics help relieve pain due to oral ulcers.</a:t>
            </a:r>
          </a:p>
          <a:p>
            <a:pPr fontAlgn="base"/>
            <a:endParaRPr lang="en-US" b="1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753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F5C7635-21AF-2E4D-9340-56C8CC146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313" y="357187"/>
            <a:ext cx="9536906" cy="6262687"/>
          </a:xfrm>
        </p:spPr>
      </p:pic>
    </p:spTree>
    <p:extLst>
      <p:ext uri="{BB962C8B-B14F-4D97-AF65-F5344CB8AC3E}">
        <p14:creationId xmlns:p14="http://schemas.microsoft.com/office/powerpoint/2010/main" val="14175097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3FD8-0238-EB4E-A513-6E44D133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b="1"/>
              <a:t>Papular‐pruritic gloves and socks </a:t>
            </a:r>
            <a:br>
              <a:rPr lang="en-US" b="1"/>
            </a:br>
            <a:r>
              <a:rPr lang="en-US" b="1"/>
              <a:t>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9947-B66B-074F-A17A-A98F29B2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86250"/>
          </a:xfrm>
        </p:spPr>
        <p:txBody>
          <a:bodyPr>
            <a:normAutofit/>
          </a:bodyPr>
          <a:lstStyle/>
          <a:p>
            <a:r>
              <a:rPr lang="en-US" sz="2800"/>
              <a:t>It presents as an acute acral</a:t>
            </a:r>
            <a:r>
              <a:rPr lang="zh-CN" altLang="en-US" sz="2800"/>
              <a:t> </a:t>
            </a:r>
            <a:r>
              <a:rPr lang="en-US" sz="2800"/>
              <a:t>dermatosis,</a:t>
            </a:r>
            <a:r>
              <a:rPr lang="zh-CN" altLang="en-US" sz="2800"/>
              <a:t> </a:t>
            </a:r>
            <a:r>
              <a:rPr lang="en-US" sz="2800"/>
              <a:t>occurring</a:t>
            </a:r>
            <a:r>
              <a:rPr lang="zh-CN" altLang="en-US" sz="2800"/>
              <a:t> </a:t>
            </a:r>
            <a:r>
              <a:rPr lang="en-US" sz="2800"/>
              <a:t>predominantly</a:t>
            </a:r>
            <a:r>
              <a:rPr lang="zh-CN" altLang="en-US" sz="2800"/>
              <a:t> </a:t>
            </a:r>
            <a:r>
              <a:rPr lang="en-US" sz="2800"/>
              <a:t> in young adults.</a:t>
            </a:r>
          </a:p>
          <a:p>
            <a:r>
              <a:rPr lang="en-US" sz="2800"/>
              <a:t>Epidermal acanthosis and patchy basal cell degeneration with subepidermal oedema and a patchy mixed inflammatory cell infil-trate and extravasated red blood cells are seen</a:t>
            </a:r>
          </a:p>
          <a:p>
            <a:r>
              <a:rPr lang="en-US" sz="2800"/>
              <a:t>Causative organisms</a:t>
            </a:r>
          </a:p>
          <a:p>
            <a:pPr marL="0" indent="0">
              <a:buNone/>
            </a:pPr>
            <a:r>
              <a:rPr lang="zh-CN" altLang="en-US" sz="2800"/>
              <a:t>        </a:t>
            </a:r>
            <a:r>
              <a:rPr lang="en-US" sz="2800"/>
              <a:t>Parvovirus B19 infection is the most commonly associated infection</a:t>
            </a:r>
          </a:p>
        </p:txBody>
      </p:sp>
    </p:spTree>
    <p:extLst>
      <p:ext uri="{BB962C8B-B14F-4D97-AF65-F5344CB8AC3E}">
        <p14:creationId xmlns:p14="http://schemas.microsoft.com/office/powerpoint/2010/main" val="10622535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75D8B-9998-EC45-AFD9-29ED8E3C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976" y="821531"/>
            <a:ext cx="9601200" cy="5453063"/>
          </a:xfrm>
        </p:spPr>
        <p:txBody>
          <a:bodyPr/>
          <a:lstStyle/>
          <a:p>
            <a:r>
              <a:rPr lang="en-US"/>
              <a:t>Clinical features</a:t>
            </a:r>
          </a:p>
          <a:p>
            <a:r>
              <a:rPr lang="en-US"/>
              <a:t>Presentation</a:t>
            </a:r>
          </a:p>
          <a:p>
            <a:r>
              <a:rPr lang="en-US"/>
              <a:t>The hands, wrists, feet and ankles are intensely pruritic and are affected with macular and papular erythema and associated oedema.</a:t>
            </a:r>
          </a:p>
          <a:p>
            <a:r>
              <a:rPr lang="en-US"/>
              <a:t>The cutaneous features are frequently accompanied by oral inflammation with petechiae, vesicopustules and ulceration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6D59B-1597-1C47-A81A-E81A436D0FAD}"/>
              </a:ext>
            </a:extLst>
          </p:cNvPr>
          <p:cNvSpPr txBox="1"/>
          <p:nvPr/>
        </p:nvSpPr>
        <p:spPr>
          <a:xfrm>
            <a:off x="2466975" y="3592885"/>
            <a:ext cx="920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antiviral IgM is usually detectable at the time of the eruption and IgG is detectable</a:t>
            </a:r>
            <a:r>
              <a:rPr lang="zh-CN" altLang="en-US"/>
              <a:t> </a:t>
            </a:r>
            <a:r>
              <a:rPr lang="en-US" altLang="zh-CN"/>
              <a:t>La</a:t>
            </a:r>
          </a:p>
          <a:p>
            <a:r>
              <a:rPr lang="en-US" altLang="zh-CN" b="1"/>
              <a:t>Treatment</a:t>
            </a:r>
            <a:r>
              <a:rPr lang="en-US"/>
              <a:t> is supportive.</a:t>
            </a:r>
          </a:p>
        </p:txBody>
      </p:sp>
    </p:spTree>
    <p:extLst>
      <p:ext uri="{BB962C8B-B14F-4D97-AF65-F5344CB8AC3E}">
        <p14:creationId xmlns:p14="http://schemas.microsoft.com/office/powerpoint/2010/main" val="15007205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E1F4-31A1-C245-8233-FD1976DA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4B15-AF3D-654B-A6F9-5894325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537" y="2274094"/>
            <a:ext cx="9601200" cy="3581400"/>
          </a:xfrm>
        </p:spPr>
        <p:txBody>
          <a:bodyPr/>
          <a:lstStyle/>
          <a:p>
            <a:r>
              <a:rPr lang="en-US"/>
              <a:t>antiviral IgM is usually detectable at the time of the eruption and IgG is detectable</a:t>
            </a:r>
            <a:r>
              <a:rPr lang="zh-CN" altLang="en-US"/>
              <a:t> </a:t>
            </a:r>
            <a:r>
              <a:rPr lang="en-US" altLang="zh-CN"/>
              <a:t>La</a:t>
            </a:r>
          </a:p>
          <a:p>
            <a:r>
              <a:rPr lang="en-US" altLang="zh-CN" b="1"/>
              <a:t>Treatment</a:t>
            </a:r>
            <a:r>
              <a:rPr lang="en-US"/>
              <a:t> is supportive.</a:t>
            </a:r>
          </a:p>
        </p:txBody>
      </p:sp>
    </p:spTree>
    <p:extLst>
      <p:ext uri="{BB962C8B-B14F-4D97-AF65-F5344CB8AC3E}">
        <p14:creationId xmlns:p14="http://schemas.microsoft.com/office/powerpoint/2010/main" val="164155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378-B020-8D43-BB4F-FF5E51CA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073F-F074-1344-892B-17B7477FE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b="1" dirty="0"/>
              <a:t>Prophylaxis</a:t>
            </a:r>
          </a:p>
          <a:p>
            <a:r>
              <a:rPr lang="en-US" sz="2800" dirty="0"/>
              <a:t>T</a:t>
            </a:r>
            <a:r>
              <a:rPr lang="en-US" sz="2800"/>
              <a:t>hree </a:t>
            </a:r>
            <a:r>
              <a:rPr lang="en-US" sz="2800" dirty="0"/>
              <a:t>doses of recombinant surface antigen vaccine.</a:t>
            </a:r>
          </a:p>
          <a:p>
            <a:r>
              <a:rPr lang="en-US" sz="2800" b="1" dirty="0"/>
              <a:t>Post‐exposure treatment</a:t>
            </a:r>
          </a:p>
          <a:p>
            <a:pPr lvl="1"/>
            <a:r>
              <a:rPr lang="en-US" sz="2800" b="1" u="sng"/>
              <a:t>Infants </a:t>
            </a:r>
            <a:r>
              <a:rPr lang="en-US" sz="2800" b="1" u="sng" dirty="0"/>
              <a:t>born </a:t>
            </a:r>
            <a:r>
              <a:rPr lang="en-US" sz="2800" dirty="0"/>
              <a:t>to highly infectious (</a:t>
            </a:r>
            <a:r>
              <a:rPr lang="en-US" sz="2800" dirty="0" err="1"/>
              <a:t>HBeAg</a:t>
            </a:r>
            <a:r>
              <a:rPr lang="en-US" sz="2800" dirty="0"/>
              <a:t> positive) HBV‐</a:t>
            </a:r>
            <a:r>
              <a:rPr lang="en-US" sz="2800"/>
              <a:t>carrier mothers</a:t>
            </a:r>
            <a:endParaRPr lang="en-US" sz="2800" b="1" dirty="0"/>
          </a:p>
          <a:p>
            <a:pPr marL="530352" lvl="1" indent="0">
              <a:buNone/>
            </a:pPr>
            <a:r>
              <a:rPr lang="en-US" sz="2800" b="1"/>
              <a:t>-   Unimmunized</a:t>
            </a:r>
            <a:r>
              <a:rPr lang="en-US" sz="2800"/>
              <a:t> </a:t>
            </a:r>
            <a:r>
              <a:rPr lang="en-US" sz="2800" dirty="0"/>
              <a:t>people </a:t>
            </a:r>
          </a:p>
          <a:p>
            <a:pPr lvl="1">
              <a:buFontTx/>
              <a:buChar char="-"/>
            </a:pPr>
            <a:r>
              <a:rPr lang="en-US" sz="2800"/>
              <a:t>In </a:t>
            </a:r>
            <a:r>
              <a:rPr lang="en-US" sz="2800" dirty="0"/>
              <a:t>those who have failed to respond to the vaccine after accidental exposure (e.g. </a:t>
            </a:r>
            <a:r>
              <a:rPr lang="en-US" sz="2800" dirty="0" err="1"/>
              <a:t>needlestick</a:t>
            </a:r>
            <a:r>
              <a:rPr lang="en-US" sz="2800" dirty="0"/>
              <a:t> injuries) consists of a combination of </a:t>
            </a:r>
            <a:r>
              <a:rPr lang="en-US" sz="2800" dirty="0" err="1"/>
              <a:t>hyperimmune</a:t>
            </a:r>
            <a:r>
              <a:rPr lang="en-US" sz="2800" dirty="0"/>
              <a:t> globulin and vaccination</a:t>
            </a:r>
          </a:p>
        </p:txBody>
      </p:sp>
    </p:spTree>
    <p:extLst>
      <p:ext uri="{BB962C8B-B14F-4D97-AF65-F5344CB8AC3E}">
        <p14:creationId xmlns:p14="http://schemas.microsoft.com/office/powerpoint/2010/main" val="26916158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94DA-47BA-9543-8274-AB85E894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PITYRIASIS ROSEA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88EAD-D536-9345-A5DF-1BDD6F77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65460"/>
            <a:ext cx="9601200" cy="40710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/>
          </a:p>
          <a:p>
            <a:r>
              <a:rPr lang="en-US" sz="2800"/>
              <a:t>Pityriasis rosea is an acute self‐limiting disease, probably infective in origin, affecting mainly children and young adults ansymptterized by a distinctive skin eruption and minimal constitutional symptoms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I</a:t>
            </a:r>
            <a:r>
              <a:rPr lang="en-US" sz="2800" b="0" i="0">
                <a:solidFill>
                  <a:srgbClr val="FF0000"/>
                </a:solidFill>
                <a:effectLst/>
              </a:rPr>
              <a:t>t is characterised by a large circular or oval "herald </a:t>
            </a:r>
            <a:r>
              <a:rPr lang="en-US" sz="2800" b="0" i="0" u="none" strike="noStrike">
                <a:solidFill>
                  <a:srgbClr val="FF0000"/>
                </a:solidFill>
                <a:effectLst/>
              </a:rPr>
              <a:t>patch</a:t>
            </a:r>
            <a:r>
              <a:rPr lang="en-US" sz="2800" b="0" i="0">
                <a:solidFill>
                  <a:srgbClr val="FF0000"/>
                </a:solidFill>
                <a:effectLst/>
              </a:rPr>
              <a:t>", usually found on the chest, abdomen, or back</a:t>
            </a:r>
          </a:p>
          <a:p>
            <a:r>
              <a:rPr lang="en-US" sz="2400"/>
              <a:t>Most cases of pityriasis rosea occur between the ages of </a:t>
            </a:r>
            <a:r>
              <a:rPr lang="en-US" sz="2400" b="1"/>
              <a:t>10 and 35 </a:t>
            </a:r>
            <a:r>
              <a:rPr lang="en-US" sz="2400"/>
              <a:t>years and it is uncommon, but not unreported, in infancy, early childhood or old age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166132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F670-EACF-8A44-B105-25C90F69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7FC8D-1B27-2A41-A5DC-CCC18C662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35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A33D-09B2-F746-9CAE-7C5A429C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8E2A2-EA13-DF43-9E43-C87E5622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6938"/>
            <a:ext cx="9601200" cy="3581400"/>
          </a:xfrm>
        </p:spPr>
        <p:txBody>
          <a:bodyPr>
            <a:normAutofit/>
          </a:bodyPr>
          <a:lstStyle/>
          <a:p>
            <a:endParaRPr lang="en-US" sz="2800"/>
          </a:p>
          <a:p>
            <a:r>
              <a:rPr lang="en-US" sz="2800"/>
              <a:t>The eruption has been reported during immunosuppressive treatment with oral corticosteroids and after bone marrow transplantation but it is not a common rash seen in such situations.</a:t>
            </a:r>
          </a:p>
          <a:p>
            <a:r>
              <a:rPr lang="en-US" sz="2800"/>
              <a:t>A pityriasis rosea‐like reaction has been reported for several </a:t>
            </a:r>
            <a:r>
              <a:rPr lang="en-US" altLang="zh-CN" sz="2800"/>
              <a:t>D</a:t>
            </a:r>
            <a:r>
              <a:rPr lang="en-US" sz="2800"/>
              <a:t>rugs</a:t>
            </a:r>
          </a:p>
        </p:txBody>
      </p:sp>
    </p:spTree>
    <p:extLst>
      <p:ext uri="{BB962C8B-B14F-4D97-AF65-F5344CB8AC3E}">
        <p14:creationId xmlns:p14="http://schemas.microsoft.com/office/powerpoint/2010/main" val="19313909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11AC4-4D55-1441-9A79-2B750BEC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34" y="-691774"/>
            <a:ext cx="10433486" cy="4771342"/>
          </a:xfrm>
        </p:spPr>
        <p:txBody>
          <a:bodyPr>
            <a:noAutofit/>
          </a:bodyPr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 In the </a:t>
            </a:r>
            <a:r>
              <a:rPr lang="en-US" sz="2800" b="1"/>
              <a:t>epidermis</a:t>
            </a:r>
            <a:r>
              <a:rPr lang="en-US" sz="2800"/>
              <a:t>, spongiosis, vesicles, and patchy parakeratosis are common. </a:t>
            </a:r>
          </a:p>
          <a:p>
            <a:r>
              <a:rPr lang="en-US" sz="2800"/>
              <a:t>Some apoptotic keratinocytes may be seen in the upper epidermis.</a:t>
            </a:r>
          </a:p>
          <a:p>
            <a:r>
              <a:rPr lang="en-US" sz="2800"/>
              <a:t>The </a:t>
            </a:r>
            <a:r>
              <a:rPr lang="en-US" sz="2800" b="1"/>
              <a:t>upper dermis</a:t>
            </a:r>
            <a:r>
              <a:rPr lang="en-US" sz="2800"/>
              <a:t> shows mild papillary edema, and a mononuclear cell perivascular infiltrate with the focal invasion of inflammatory cells into the epidermis, where they may form pustules, mainly subcorneal</a:t>
            </a:r>
          </a:p>
          <a:p>
            <a:r>
              <a:rPr lang="en-US" sz="2800"/>
              <a:t>The infiltrate comprises mainly </a:t>
            </a:r>
            <a:r>
              <a:rPr lang="en-US" sz="2800" b="1"/>
              <a:t>CD4+ helper T lymphocytes </a:t>
            </a:r>
            <a:r>
              <a:rPr lang="en-US" sz="2800"/>
              <a:t>but also Langerhans cells. HLA‐DR antigens are expressed on the keratinocyte surface</a:t>
            </a:r>
          </a:p>
          <a:p>
            <a:r>
              <a:rPr lang="en-US" sz="2800"/>
              <a:t>Occasional dyskeratotic keratinocytes are seen, sometimes adjacent to a Langerhans cell.</a:t>
            </a:r>
          </a:p>
        </p:txBody>
      </p:sp>
    </p:spTree>
    <p:extLst>
      <p:ext uri="{BB962C8B-B14F-4D97-AF65-F5344CB8AC3E}">
        <p14:creationId xmlns:p14="http://schemas.microsoft.com/office/powerpoint/2010/main" val="11687941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10BE151-3A27-4D4E-A934-7EEABBC3E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725" y="826662"/>
            <a:ext cx="5174830" cy="504892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A372040-DE3E-1648-94AE-2848B8C8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34" y="1180070"/>
            <a:ext cx="4545945" cy="44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64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0DDF-F07B-144A-B757-1A2C00FB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CAUSATIVE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87A5-56EF-C748-A76A-68C13130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Involvement of two herpesviruses, HHV‐6 and HHV‐7, has been suggested as a cause for the eruption.</a:t>
            </a:r>
          </a:p>
        </p:txBody>
      </p:sp>
    </p:spTree>
    <p:extLst>
      <p:ext uri="{BB962C8B-B14F-4D97-AF65-F5344CB8AC3E}">
        <p14:creationId xmlns:p14="http://schemas.microsoft.com/office/powerpoint/2010/main" val="41856108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42DBDAA-F5F4-2E45-9C3E-4E46EE7D2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281" y="154782"/>
            <a:ext cx="7584281" cy="6703218"/>
          </a:xfrm>
        </p:spPr>
      </p:pic>
    </p:spTree>
    <p:extLst>
      <p:ext uri="{BB962C8B-B14F-4D97-AF65-F5344CB8AC3E}">
        <p14:creationId xmlns:p14="http://schemas.microsoft.com/office/powerpoint/2010/main" val="34649704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DD9E5-6B58-E44C-97CF-35A64CD9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883" y="235730"/>
            <a:ext cx="10639361" cy="5972271"/>
          </a:xfrm>
        </p:spPr>
        <p:txBody>
          <a:bodyPr>
            <a:noAutofit/>
          </a:bodyPr>
          <a:lstStyle/>
          <a:p>
            <a:pPr fontAlgn="base"/>
            <a:r>
              <a:rPr lang="en-US" sz="2800" b="1" i="0">
                <a:solidFill>
                  <a:srgbClr val="3E77A0"/>
                </a:solidFill>
                <a:effectLst/>
              </a:rPr>
              <a:t>What is the </a:t>
            </a:r>
            <a:r>
              <a:rPr lang="en-US" sz="2800" b="1" i="0" u="none" strike="noStrike">
                <a:solidFill>
                  <a:srgbClr val="3E77A0"/>
                </a:solidFill>
                <a:effectLst/>
              </a:rPr>
              <a:t>differential diagnosis</a:t>
            </a:r>
            <a:r>
              <a:rPr lang="en-US" sz="2800" b="1" i="0">
                <a:solidFill>
                  <a:srgbClr val="3E77A0"/>
                </a:solidFill>
                <a:effectLst/>
              </a:rPr>
              <a:t> for pityriasis rosea?</a:t>
            </a: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2"/>
              </a:rPr>
              <a:t>Lichen planus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3"/>
              </a:rPr>
              <a:t>Psoriasis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4"/>
              </a:rPr>
              <a:t>Pityriasis rubra pilaris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5"/>
              </a:rPr>
              <a:t>Erythema multiforme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6"/>
              </a:rPr>
              <a:t>Guttate psoriasis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7"/>
              </a:rPr>
              <a:t>Secondary syphilis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8"/>
              </a:rPr>
              <a:t>Pityriasis alba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9"/>
              </a:rPr>
              <a:t>Seborrheic dermatitis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10"/>
              </a:rPr>
              <a:t>Tinea corporis</a:t>
            </a:r>
            <a:endParaRPr lang="en-US" sz="2800" b="1" i="0">
              <a:solidFill>
                <a:srgbClr val="333333"/>
              </a:solidFill>
              <a:effectLst/>
            </a:endParaRPr>
          </a:p>
          <a:p>
            <a:pPr fontAlgn="base"/>
            <a:r>
              <a:rPr lang="en-US" sz="2800" b="1" i="0" u="none" strike="noStrike">
                <a:solidFill>
                  <a:srgbClr val="5B9ECE"/>
                </a:solidFill>
                <a:effectLst/>
                <a:hlinkClick r:id="rId11"/>
              </a:rPr>
              <a:t>Tinea versicolor</a:t>
            </a:r>
            <a:endParaRPr lang="en-US" sz="2800" b="1" i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3276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F46C-D999-FB47-98E1-AE9D834F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52" y="1428750"/>
            <a:ext cx="10505358" cy="3581400"/>
          </a:xfrm>
        </p:spPr>
        <p:txBody>
          <a:bodyPr>
            <a:noAutofit/>
          </a:bodyPr>
          <a:lstStyle/>
          <a:p>
            <a:endParaRPr lang="en-US" sz="2800"/>
          </a:p>
          <a:p>
            <a:r>
              <a:rPr lang="en-US" sz="2800"/>
              <a:t>The common asymptomatic and self‐limiting cases require no treatment.</a:t>
            </a:r>
          </a:p>
          <a:p>
            <a:r>
              <a:rPr lang="en-US" sz="2800" b="1"/>
              <a:t>First line</a:t>
            </a:r>
          </a:p>
          <a:p>
            <a:r>
              <a:rPr lang="en-US" sz="2800"/>
              <a:t>If itch is troublesome, or the appearance distressing, a topical steroid, usually of moderate potency or UVB, can be helpful.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2C4D6F-5E68-0C4A-9438-3F7963B30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141" y="361951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5244701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F4A5-1725-034C-863D-353EB980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423" y="1024185"/>
            <a:ext cx="10852773" cy="5390450"/>
          </a:xfrm>
        </p:spPr>
        <p:txBody>
          <a:bodyPr>
            <a:normAutofit/>
          </a:bodyPr>
          <a:lstStyle/>
          <a:p>
            <a:r>
              <a:rPr lang="en-US" sz="2800" b="1"/>
              <a:t>Second line</a:t>
            </a:r>
          </a:p>
          <a:p>
            <a:r>
              <a:rPr lang="en-US" sz="2800"/>
              <a:t>Trials of antiviral drugs are reported</a:t>
            </a:r>
          </a:p>
          <a:p>
            <a:r>
              <a:rPr lang="en-US" sz="2800"/>
              <a:t>The standard dose regimen of aciclovir (400 mg five times a day for a week) or higher doses (800 mg five times daily for 1 week), used early after the onset of the eruption, may lead to a more rapid resolution of skin lesions</a:t>
            </a:r>
          </a:p>
          <a:p>
            <a:r>
              <a:rPr lang="en-US" sz="2800"/>
              <a:t>The use of oral erythromycin antibiotic (1  g four times a day for 2 weeks for adults) was reported to clear the disease within 2 weeks of treatment</a:t>
            </a:r>
          </a:p>
        </p:txBody>
      </p:sp>
    </p:spTree>
    <p:extLst>
      <p:ext uri="{BB962C8B-B14F-4D97-AF65-F5344CB8AC3E}">
        <p14:creationId xmlns:p14="http://schemas.microsoft.com/office/powerpoint/2010/main" val="42479073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3012</Words>
  <Application>Microsoft Office PowerPoint</Application>
  <PresentationFormat>Widescreen</PresentationFormat>
  <Paragraphs>351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Crop</vt:lpstr>
      <vt:lpstr>HEPATITIS INFECTIONS</vt:lpstr>
      <vt:lpstr>PowerPoint Presentation</vt:lpstr>
      <vt:lpstr>HEPATITIS B</vt:lpstr>
      <vt:lpstr>PATHOLOGY</vt:lpstr>
      <vt:lpstr>CAUSATIVE AGENT</vt:lpstr>
      <vt:lpstr>PRESENTATION</vt:lpstr>
      <vt:lpstr>PowerPoint Presentation</vt:lpstr>
      <vt:lpstr>CLINICAL VARIANTS</vt:lpstr>
      <vt:lpstr>MANAGEMENT</vt:lpstr>
      <vt:lpstr>FIRST LINE</vt:lpstr>
      <vt:lpstr>HEPATITIS C</vt:lpstr>
      <vt:lpstr>CAUSATIVE ORGANISM</vt:lpstr>
      <vt:lpstr>CLINICAL FEATURES</vt:lpstr>
      <vt:lpstr>PowerPoint Presentation</vt:lpstr>
      <vt:lpstr>PREVENTION OF HEPATITIS C</vt:lpstr>
      <vt:lpstr>TREATMENT OF HEPATITIS C</vt:lpstr>
      <vt:lpstr>PARVOVIRUS INFECTION</vt:lpstr>
      <vt:lpstr>ERYTHEMA INFECTIOSUM </vt:lpstr>
      <vt:lpstr>CLINICAL PRESENTATION </vt:lpstr>
      <vt:lpstr>PowerPoint Presentation</vt:lpstr>
      <vt:lpstr>MANANGEMENT</vt:lpstr>
      <vt:lpstr>PowerPoint Presentation</vt:lpstr>
      <vt:lpstr>HUMAN RETROVIRUS INFECTION</vt:lpstr>
      <vt:lpstr>SUBTYPES </vt:lpstr>
      <vt:lpstr>PowerPoint Presentation</vt:lpstr>
      <vt:lpstr>TRANMISSION</vt:lpstr>
      <vt:lpstr>INFECTIVE DERMATITIS ASSOCIATEDD WITH HTLV‐1  </vt:lpstr>
      <vt:lpstr>PowerPoint Presentation</vt:lpstr>
      <vt:lpstr>CLINICAL FEATURES</vt:lpstr>
      <vt:lpstr>DIFFERENTIAL DIAGNOSIS</vt:lpstr>
      <vt:lpstr>INVESTIGATION</vt:lpstr>
      <vt:lpstr>TREATMENT</vt:lpstr>
      <vt:lpstr>ALL INSECT‐BORNE AND HAEMORRHAGIC FEVERS</vt:lpstr>
      <vt:lpstr>PowerPoint Presentation</vt:lpstr>
      <vt:lpstr>ARENAVIRUS INFECTION</vt:lpstr>
      <vt:lpstr>LASSA FEVER</vt:lpstr>
      <vt:lpstr>CLINICAL FEATURES</vt:lpstr>
      <vt:lpstr>PowerPoint Presentation</vt:lpstr>
      <vt:lpstr>INVESTIGATIONS </vt:lpstr>
      <vt:lpstr>MANAGEMENT</vt:lpstr>
      <vt:lpstr>LUJO VIRUS HEMORHAGIC FEVER</vt:lpstr>
      <vt:lpstr>CLINICAL FEATURES</vt:lpstr>
      <vt:lpstr>MANAGEMENT </vt:lpstr>
      <vt:lpstr>EBOLA VIRUS DISEASE</vt:lpstr>
      <vt:lpstr>YELLOW FEVER</vt:lpstr>
      <vt:lpstr>DENGUE</vt:lpstr>
      <vt:lpstr>CLINICAL FEATURES</vt:lpstr>
      <vt:lpstr>PowerPoint Presentation</vt:lpstr>
      <vt:lpstr>EARLY WARNING SIGNS</vt:lpstr>
      <vt:lpstr>INVESTIGATIONS</vt:lpstr>
      <vt:lpstr>TREATMENT</vt:lpstr>
      <vt:lpstr>TOGAVIRUS INFECTION</vt:lpstr>
      <vt:lpstr>SINDBIS VIRUS</vt:lpstr>
      <vt:lpstr>CHIKUNGUNYA FEVER</vt:lpstr>
      <vt:lpstr>MANAGEMENT</vt:lpstr>
      <vt:lpstr>ROSS RIVER VIRUS</vt:lpstr>
      <vt:lpstr>RUBELLA</vt:lpstr>
      <vt:lpstr>CAUSATIVE ORGANISM</vt:lpstr>
      <vt:lpstr>DISEASE COURSE &amp; PROGNOSIS</vt:lpstr>
      <vt:lpstr>PowerPoint Presentation</vt:lpstr>
      <vt:lpstr>MANAGEMENT</vt:lpstr>
      <vt:lpstr>HERPANGINA</vt:lpstr>
      <vt:lpstr>DISEASE COURSE &amp; PROGNOSIS</vt:lpstr>
      <vt:lpstr>CLINICAL FEATURES</vt:lpstr>
      <vt:lpstr>MANAGEMENT</vt:lpstr>
      <vt:lpstr>GIANOTTI-CROSTI SYNDROME</vt:lpstr>
      <vt:lpstr>PATHOPHYSIOLOGY</vt:lpstr>
      <vt:lpstr>CLINICAL FEATURES</vt:lpstr>
      <vt:lpstr>PowerPoint Presentation</vt:lpstr>
      <vt:lpstr>PowerPoint Presentation</vt:lpstr>
      <vt:lpstr>MANAGEMENT</vt:lpstr>
      <vt:lpstr>MEASLES</vt:lpstr>
      <vt:lpstr>PATHOLOGY</vt:lpstr>
      <vt:lpstr>CAUSATIVE ORGANISM</vt:lpstr>
      <vt:lpstr>CLINICAL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</vt:lpstr>
      <vt:lpstr>TREATMENT</vt:lpstr>
      <vt:lpstr>PowerPoint Presentation</vt:lpstr>
      <vt:lpstr>Hand, foot and mouth disease</vt:lpstr>
      <vt:lpstr>PowerPoint Presentation</vt:lpstr>
      <vt:lpstr>PowerPoint Presentation</vt:lpstr>
      <vt:lpstr>Papular‐pruritic gloves and socks  syndrome</vt:lpstr>
      <vt:lpstr>PowerPoint Presentation</vt:lpstr>
      <vt:lpstr>PowerPoint Presentation</vt:lpstr>
      <vt:lpstr>PITYRIASIS ROSEA</vt:lpstr>
      <vt:lpstr>PowerPoint Presentation</vt:lpstr>
      <vt:lpstr>PATHOLOGY</vt:lpstr>
      <vt:lpstr>PowerPoint Presentation</vt:lpstr>
      <vt:lpstr>PowerPoint Presentation</vt:lpstr>
      <vt:lpstr>CAUSATIVE ORGANISM</vt:lpstr>
      <vt:lpstr>PowerPoint Presentation</vt:lpstr>
      <vt:lpstr>PowerPoint Presentation</vt:lpstr>
      <vt:lpstr>MANAGEMENT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INFECTIONS</dc:title>
  <dc:creator>Imran Khan</dc:creator>
  <cp:lastModifiedBy>Imran Khan</cp:lastModifiedBy>
  <cp:revision>24</cp:revision>
  <dcterms:created xsi:type="dcterms:W3CDTF">2022-02-16T04:40:37Z</dcterms:created>
  <dcterms:modified xsi:type="dcterms:W3CDTF">2022-02-17T20:01:56Z</dcterms:modified>
</cp:coreProperties>
</file>