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2" r:id="rId1"/>
  </p:sldMasterIdLst>
  <p:notesMasterIdLst>
    <p:notesMasterId r:id="rId95"/>
  </p:notesMasterIdLst>
  <p:handoutMasterIdLst>
    <p:handoutMasterId r:id="rId96"/>
  </p:handoutMasterIdLst>
  <p:sldIdLst>
    <p:sldId id="256" r:id="rId2"/>
    <p:sldId id="449" r:id="rId3"/>
    <p:sldId id="257" r:id="rId4"/>
    <p:sldId id="452" r:id="rId5"/>
    <p:sldId id="451" r:id="rId6"/>
    <p:sldId id="450" r:id="rId7"/>
    <p:sldId id="286" r:id="rId8"/>
    <p:sldId id="264" r:id="rId9"/>
    <p:sldId id="287" r:id="rId10"/>
    <p:sldId id="258" r:id="rId11"/>
    <p:sldId id="293" r:id="rId12"/>
    <p:sldId id="289" r:id="rId13"/>
    <p:sldId id="460" r:id="rId14"/>
    <p:sldId id="465" r:id="rId15"/>
    <p:sldId id="466" r:id="rId16"/>
    <p:sldId id="294" r:id="rId17"/>
    <p:sldId id="295" r:id="rId18"/>
    <p:sldId id="431" r:id="rId19"/>
    <p:sldId id="467" r:id="rId20"/>
    <p:sldId id="260" r:id="rId21"/>
    <p:sldId id="278" r:id="rId22"/>
    <p:sldId id="461" r:id="rId23"/>
    <p:sldId id="261" r:id="rId24"/>
    <p:sldId id="269" r:id="rId25"/>
    <p:sldId id="270" r:id="rId26"/>
    <p:sldId id="275" r:id="rId27"/>
    <p:sldId id="271" r:id="rId28"/>
    <p:sldId id="288" r:id="rId29"/>
    <p:sldId id="273" r:id="rId30"/>
    <p:sldId id="463" r:id="rId31"/>
    <p:sldId id="279" r:id="rId32"/>
    <p:sldId id="274" r:id="rId33"/>
    <p:sldId id="429" r:id="rId34"/>
    <p:sldId id="280" r:id="rId35"/>
    <p:sldId id="281" r:id="rId36"/>
    <p:sldId id="282" r:id="rId37"/>
    <p:sldId id="283" r:id="rId38"/>
    <p:sldId id="284" r:id="rId39"/>
    <p:sldId id="298" r:id="rId40"/>
    <p:sldId id="300" r:id="rId41"/>
    <p:sldId id="301" r:id="rId42"/>
    <p:sldId id="302" r:id="rId43"/>
    <p:sldId id="303" r:id="rId44"/>
    <p:sldId id="468" r:id="rId45"/>
    <p:sldId id="307" r:id="rId46"/>
    <p:sldId id="455" r:id="rId47"/>
    <p:sldId id="314" r:id="rId48"/>
    <p:sldId id="309" r:id="rId49"/>
    <p:sldId id="310" r:id="rId50"/>
    <p:sldId id="378" r:id="rId51"/>
    <p:sldId id="311" r:id="rId52"/>
    <p:sldId id="312" r:id="rId53"/>
    <p:sldId id="313" r:id="rId54"/>
    <p:sldId id="430" r:id="rId55"/>
    <p:sldId id="464" r:id="rId56"/>
    <p:sldId id="375" r:id="rId57"/>
    <p:sldId id="376" r:id="rId58"/>
    <p:sldId id="373" r:id="rId59"/>
    <p:sldId id="374" r:id="rId60"/>
    <p:sldId id="456" r:id="rId61"/>
    <p:sldId id="457" r:id="rId62"/>
    <p:sldId id="458" r:id="rId63"/>
    <p:sldId id="438" r:id="rId64"/>
    <p:sldId id="439" r:id="rId65"/>
    <p:sldId id="440" r:id="rId66"/>
    <p:sldId id="441" r:id="rId67"/>
    <p:sldId id="442" r:id="rId68"/>
    <p:sldId id="324" r:id="rId69"/>
    <p:sldId id="333" r:id="rId70"/>
    <p:sldId id="381" r:id="rId71"/>
    <p:sldId id="443" r:id="rId72"/>
    <p:sldId id="335" r:id="rId73"/>
    <p:sldId id="444" r:id="rId74"/>
    <p:sldId id="338" r:id="rId75"/>
    <p:sldId id="339" r:id="rId76"/>
    <p:sldId id="384" r:id="rId77"/>
    <p:sldId id="385" r:id="rId78"/>
    <p:sldId id="445" r:id="rId79"/>
    <p:sldId id="386" r:id="rId80"/>
    <p:sldId id="434" r:id="rId81"/>
    <p:sldId id="409" r:id="rId82"/>
    <p:sldId id="410" r:id="rId83"/>
    <p:sldId id="411" r:id="rId84"/>
    <p:sldId id="427" r:id="rId85"/>
    <p:sldId id="426" r:id="rId86"/>
    <p:sldId id="412" r:id="rId87"/>
    <p:sldId id="413" r:id="rId88"/>
    <p:sldId id="414" r:id="rId89"/>
    <p:sldId id="415" r:id="rId90"/>
    <p:sldId id="416" r:id="rId91"/>
    <p:sldId id="417" r:id="rId92"/>
    <p:sldId id="418" r:id="rId93"/>
    <p:sldId id="447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7A0FAA-58CA-4877-9D4A-D7935AC50AAC}">
          <p14:sldIdLst>
            <p14:sldId id="256"/>
            <p14:sldId id="449"/>
            <p14:sldId id="257"/>
            <p14:sldId id="452"/>
            <p14:sldId id="451"/>
            <p14:sldId id="450"/>
            <p14:sldId id="286"/>
            <p14:sldId id="264"/>
            <p14:sldId id="287"/>
            <p14:sldId id="258"/>
            <p14:sldId id="293"/>
            <p14:sldId id="289"/>
            <p14:sldId id="460"/>
            <p14:sldId id="465"/>
            <p14:sldId id="466"/>
            <p14:sldId id="294"/>
            <p14:sldId id="295"/>
            <p14:sldId id="431"/>
            <p14:sldId id="467"/>
            <p14:sldId id="260"/>
            <p14:sldId id="278"/>
            <p14:sldId id="461"/>
            <p14:sldId id="261"/>
            <p14:sldId id="269"/>
            <p14:sldId id="270"/>
            <p14:sldId id="275"/>
            <p14:sldId id="271"/>
            <p14:sldId id="288"/>
            <p14:sldId id="273"/>
            <p14:sldId id="463"/>
            <p14:sldId id="279"/>
            <p14:sldId id="274"/>
            <p14:sldId id="429"/>
            <p14:sldId id="280"/>
            <p14:sldId id="281"/>
            <p14:sldId id="282"/>
            <p14:sldId id="283"/>
            <p14:sldId id="284"/>
            <p14:sldId id="298"/>
            <p14:sldId id="300"/>
            <p14:sldId id="301"/>
            <p14:sldId id="302"/>
            <p14:sldId id="303"/>
            <p14:sldId id="468"/>
            <p14:sldId id="307"/>
            <p14:sldId id="455"/>
            <p14:sldId id="314"/>
            <p14:sldId id="309"/>
            <p14:sldId id="310"/>
            <p14:sldId id="378"/>
            <p14:sldId id="311"/>
            <p14:sldId id="312"/>
            <p14:sldId id="313"/>
            <p14:sldId id="430"/>
            <p14:sldId id="464"/>
            <p14:sldId id="375"/>
            <p14:sldId id="376"/>
            <p14:sldId id="373"/>
            <p14:sldId id="374"/>
            <p14:sldId id="456"/>
            <p14:sldId id="457"/>
            <p14:sldId id="458"/>
            <p14:sldId id="438"/>
            <p14:sldId id="439"/>
            <p14:sldId id="440"/>
            <p14:sldId id="441"/>
            <p14:sldId id="442"/>
            <p14:sldId id="324"/>
            <p14:sldId id="333"/>
            <p14:sldId id="381"/>
            <p14:sldId id="443"/>
            <p14:sldId id="335"/>
            <p14:sldId id="444"/>
          </p14:sldIdLst>
        </p14:section>
        <p14:section name="Untitled Section" id="{DBBABE2D-A91E-4D06-A7D0-E76207EDE370}">
          <p14:sldIdLst>
            <p14:sldId id="338"/>
            <p14:sldId id="339"/>
            <p14:sldId id="384"/>
            <p14:sldId id="385"/>
            <p14:sldId id="445"/>
            <p14:sldId id="386"/>
            <p14:sldId id="434"/>
            <p14:sldId id="409"/>
            <p14:sldId id="410"/>
            <p14:sldId id="411"/>
            <p14:sldId id="427"/>
            <p14:sldId id="426"/>
            <p14:sldId id="412"/>
            <p14:sldId id="413"/>
            <p14:sldId id="414"/>
            <p14:sldId id="415"/>
            <p14:sldId id="416"/>
            <p14:sldId id="417"/>
            <p14:sldId id="418"/>
            <p14:sldId id="447"/>
          </p14:sldIdLst>
        </p14:section>
        <p14:section name="Untitled Section" id="{A780B3B1-BA16-46E1-8F43-A1074134B8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iha Hanif" initials="MH" lastIdx="1" clrIdx="0">
    <p:extLst>
      <p:ext uri="{19B8F6BF-5375-455C-9EA6-DF929625EA0E}">
        <p15:presenceInfo xmlns:p15="http://schemas.microsoft.com/office/powerpoint/2012/main" userId="773b3a4fcf12f196" providerId="Windows Live"/>
      </p:ext>
    </p:extLst>
  </p:cmAuthor>
  <p:cmAuthor id="2" name="Mahwish" initials="M" lastIdx="1" clrIdx="1">
    <p:extLst>
      <p:ext uri="{19B8F6BF-5375-455C-9EA6-DF929625EA0E}">
        <p15:presenceInfo xmlns:p15="http://schemas.microsoft.com/office/powerpoint/2012/main" userId="Mahwi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65" autoAdjust="0"/>
  </p:normalViewPr>
  <p:slideViewPr>
    <p:cSldViewPr>
      <p:cViewPr varScale="1">
        <p:scale>
          <a:sx n="65" d="100"/>
          <a:sy n="65" d="100"/>
        </p:scale>
        <p:origin x="1954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1T15:26:59.406" idx="1">
    <p:pos x="10" y="10"/>
    <p:text/>
  </p:cm>
  <p:cm authorId="2" dt="2022-10-04T15:22:19.167" idx="1">
    <p:pos x="106" y="106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5837A-47A7-40DB-B8B5-FD3F314C108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29680-93EF-488C-82A2-234DF3638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1500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0FAE-C3F0-4309-B3BA-8B4D27E8A9EE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92D-DF20-458C-96AA-85AEFB9308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197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CLINICALLY SPON URTICARIA IS CHARACTERIZED BY</a:t>
            </a:r>
          </a:p>
          <a:p>
            <a:r>
              <a:rPr lang="en-US" b="1" dirty="0" smtClean="0"/>
              <a:t>WITH PALE TO </a:t>
            </a:r>
          </a:p>
          <a:p>
            <a:r>
              <a:rPr lang="en-US" b="1" dirty="0" smtClean="0"/>
              <a:t>AND RED FLARE</a:t>
            </a:r>
          </a:p>
          <a:p>
            <a:r>
              <a:rPr lang="en-US" b="1" dirty="0" smtClean="0"/>
              <a:t>OCCURING ANYWHERE</a:t>
            </a:r>
          </a:p>
          <a:p>
            <a:r>
              <a:rPr lang="en-US" b="1" dirty="0" smtClean="0"/>
              <a:t>OF VARYING SIZES AND SHAPE</a:t>
            </a:r>
          </a:p>
          <a:p>
            <a:r>
              <a:rPr lang="en-US" b="1" dirty="0" smtClean="0"/>
              <a:t>LIKE</a:t>
            </a:r>
            <a:r>
              <a:rPr lang="en-US" b="1" baseline="0" dirty="0" smtClean="0"/>
              <a:t> </a:t>
            </a:r>
          </a:p>
          <a:p>
            <a:r>
              <a:rPr lang="en-US" b="1" baseline="0" dirty="0" smtClean="0"/>
              <a:t>AND BULLAE MAY BE FORMED WHEN THERE IS INTENSE EDEMA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NON ALLERGIC</a:t>
            </a:r>
          </a:p>
          <a:p>
            <a:r>
              <a:rPr lang="en-US" b="1" baseline="0" dirty="0" smtClean="0"/>
              <a:t>MAST CELL HISTAMINE RELEASE IS NON IMMUNOLOGICAL AND MAY OCCUR AFTER FIRST EXPOSURE</a:t>
            </a:r>
          </a:p>
          <a:p>
            <a:r>
              <a:rPr lang="en-US" b="1" baseline="0" dirty="0" smtClean="0"/>
              <a:t>EXAMPLES INCLUDE CODIENE,MORPHINE,NEUROMUSCULAR BLOCKING AGENTS SUCH AS ATRACURIUM AND ANTIBIOTICS SUCH AS POLYMYXIN AND VANCOMYCIN</a:t>
            </a:r>
          </a:p>
          <a:p>
            <a:r>
              <a:rPr lang="en-US" b="1" baseline="0" dirty="0" smtClean="0"/>
              <a:t>PSEUDO ALLERGIC : INCLUDES RXN BY NSAIDS OR ASPIRIN AS THEY INHIBIT THE COX 1 PATHWAY OF ARACHIDONIC ACID METABOLISM</a:t>
            </a:r>
          </a:p>
          <a:p>
            <a:r>
              <a:rPr lang="en-US" b="1" baseline="0" dirty="0" smtClean="0"/>
              <a:t>PROINFLAMMATORY LIPOXYGENASE PATHWAY PRODUCTS LEUKOTRIENE C4, D4 AND E4 ARE GENERATED WITH INHIBITION OF </a:t>
            </a:r>
          </a:p>
          <a:p>
            <a:r>
              <a:rPr lang="en-US" b="1" baseline="0" dirty="0" smtClean="0"/>
              <a:t>PROSTAGLANDIN E2,WHICH IS INHIBITORY FOR MAST CELL DEGRANULATION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Natural salicylates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Histamine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Food additives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Spices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Alcoho</a:t>
            </a:r>
            <a:r>
              <a:rPr lang="en-US" b="1" dirty="0" smtClean="0"/>
              <a:t>l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HISTOLOGY</a:t>
            </a:r>
            <a:r>
              <a:rPr lang="en-US" b="1" baseline="0" dirty="0" smtClean="0"/>
              <a:t> OF WEALS IS USUALLY NON SPECIFIC SHOWING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HISTOLOGY</a:t>
            </a:r>
            <a:r>
              <a:rPr lang="en-US" b="1" baseline="0" dirty="0" smtClean="0"/>
              <a:t> OF WEAL SHOWING….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BIOPSIES ARE PERFORNED IF INDIVIDUAL WEALS ARE PERSISTENT &amp; THEY MAY SHOW FEATURES OF DELAYED PRESSURE URTICARIA OR URTICARIAL VASCULITIS</a:t>
            </a:r>
            <a:endParaRPr lang="en-US" b="1" dirty="0" smtClean="0"/>
          </a:p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INDUCIBLE</a:t>
            </a:r>
            <a:r>
              <a:rPr lang="en-US" b="1" baseline="0" dirty="0" smtClean="0"/>
              <a:t> URTICARIA ARE BASICALLY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THIS FEATURE IS THE BASIS OF DIAGNOSIS AND CLASSIFICATION</a:t>
            </a:r>
          </a:p>
          <a:p>
            <a:r>
              <a:rPr lang="en-US" b="1" dirty="0" smtClean="0"/>
              <a:t>….MAY OCCUR FROM MEDIATOR RELEASE IF THE PATIENT</a:t>
            </a:r>
            <a:r>
              <a:rPr lang="en-US" b="1" baseline="0" dirty="0" smtClean="0"/>
              <a:t> </a:t>
            </a:r>
            <a:r>
              <a:rPr lang="en-US" b="1" dirty="0" smtClean="0"/>
              <a:t>IS SENSITIVE</a:t>
            </a:r>
            <a:r>
              <a:rPr lang="en-US" b="1" baseline="0" dirty="0" smtClean="0"/>
              <a:t> OR THE STIMULUS IS GREAT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INDUCIBLE URTICARIAS MAY BE CLASSIFIED INTO:</a:t>
            </a:r>
          </a:p>
          <a:p>
            <a:r>
              <a:rPr lang="en-US" b="1" baseline="0" dirty="0" smtClean="0">
                <a:solidFill>
                  <a:srgbClr val="FF0000"/>
                </a:solidFill>
              </a:rPr>
              <a:t>WILL DISCUS EACH OF THESE 1 BY 1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INDUCIBLE URTICARIA MAY OCCUR IN COMBINATION WITH CHRONIC SPONTANEOUS URTICARIA</a:t>
            </a:r>
          </a:p>
          <a:p>
            <a:r>
              <a:rPr lang="en-US" baseline="0" dirty="0" smtClean="0"/>
              <a:t>for </a:t>
            </a:r>
            <a:r>
              <a:rPr lang="en-US" baseline="0" dirty="0"/>
              <a:t>example delay pressure </a:t>
            </a:r>
            <a:r>
              <a:rPr lang="en-US" baseline="0" dirty="0" err="1"/>
              <a:t>urticaria</a:t>
            </a:r>
            <a:r>
              <a:rPr lang="en-US" baseline="0" dirty="0"/>
              <a:t> often occur in pts with </a:t>
            </a:r>
            <a:r>
              <a:rPr lang="en-US" baseline="0" dirty="0" err="1" smtClean="0"/>
              <a:t>csu</a:t>
            </a:r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THERE IS A TRIPLE REPONSE OF LOCAL ERYTHEMA DUE TO CAPILLARY VASODILATION </a:t>
            </a:r>
          </a:p>
          <a:p>
            <a:r>
              <a:rPr lang="en-US" b="1" baseline="0" dirty="0" smtClean="0"/>
              <a:t>FOLLOWED BY EDEMA AND A SORROUNDING FLARE </a:t>
            </a:r>
          </a:p>
          <a:p>
            <a:r>
              <a:rPr lang="en-US" b="1" baseline="0" dirty="0" smtClean="0"/>
              <a:t>DUE TO AXON REFLLEX INDUCED DILATATION OF ARETRIOLES AFTER STROKING THE SKIN.</a:t>
            </a:r>
          </a:p>
          <a:p>
            <a:r>
              <a:rPr lang="en-US" b="1" baseline="0" dirty="0" smtClean="0"/>
              <a:t>THIS IS KNOWN AS SIMPLE DERMOGRAPHISM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5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PT MAY COMPLAINT OF WEALING AND ITCHING </a:t>
            </a:r>
            <a:r>
              <a:rPr lang="en-US" baseline="0" dirty="0" smtClean="0"/>
              <a:t>AT SITES OF TRAUMA,FRICTION WITH CLOTHING OR SCRATCHING 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SYMPTOMATIC DERMOGRAPHISM CAN OCCUR AT ANY AGE</a:t>
            </a:r>
          </a:p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3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SYMPTOMATIC DERMOGRAPHISM IS EASILY DIAGNOSED BY USING A CALIBRATED INSTRUNMENT</a:t>
            </a:r>
            <a:r>
              <a:rPr lang="en-US" b="1" baseline="0" dirty="0" smtClean="0"/>
              <a:t> ,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THIS CALIBERATED INSTRUMENT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SMOOTH BLUNT OBJECT ON THE UPPER BACK SKIN</a:t>
            </a:r>
            <a:endParaRPr lang="en-US" b="1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2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RED</a:t>
            </a:r>
          </a:p>
          <a:p>
            <a:r>
              <a:rPr lang="en-US" dirty="0" smtClean="0"/>
              <a:t>WHEREAS IN CHOLINERGC URTICARIA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CONTENTS</a:t>
            </a:r>
            <a:r>
              <a:rPr lang="en-US" b="1" baseline="0" dirty="0" smtClean="0"/>
              <a:t> OF TODAYS PPT INCLUDE</a:t>
            </a:r>
          </a:p>
          <a:p>
            <a:r>
              <a:rPr lang="en-US" b="1" baseline="0" dirty="0" smtClean="0"/>
              <a:t>DETAIL DISCUSSION ON</a:t>
            </a:r>
          </a:p>
          <a:p>
            <a:r>
              <a:rPr lang="en-US" b="1" baseline="0" dirty="0" smtClean="0"/>
              <a:t>URTICARIA</a:t>
            </a:r>
          </a:p>
          <a:p>
            <a:r>
              <a:rPr lang="en-US" b="1" baseline="0" dirty="0" smtClean="0"/>
              <a:t>ANGIOEDEMA WITHOUT WEAL</a:t>
            </a:r>
          </a:p>
          <a:p>
            <a:r>
              <a:rPr lang="en-US" b="1" dirty="0" smtClean="0"/>
              <a:t>URTICARIAL</a:t>
            </a:r>
            <a:r>
              <a:rPr lang="en-US" b="1" baseline="0" dirty="0" smtClean="0"/>
              <a:t> VASCULITIS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29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should b noted that not all forms of </a:t>
            </a:r>
            <a:r>
              <a:rPr lang="en-US" dirty="0" err="1"/>
              <a:t>dermographism</a:t>
            </a:r>
            <a:r>
              <a:rPr lang="en-US" baseline="0" dirty="0"/>
              <a:t> are </a:t>
            </a:r>
            <a:r>
              <a:rPr lang="en-US" baseline="0" dirty="0" err="1"/>
              <a:t>urticaria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19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UNCOMMON,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THE CONDITION MAY BE MISTAKEN FOR URTICARIAL VASCULITIS OR ANGIOEDEMA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6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6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ANOTHER FORM OF MECHANICALY</a:t>
            </a:r>
            <a:r>
              <a:rPr lang="en-US" b="1" baseline="0" dirty="0" smtClean="0"/>
              <a:t> INDUCED URTICARIA IS VIB ANGIEDEMA</a:t>
            </a:r>
          </a:p>
          <a:p>
            <a:r>
              <a:rPr lang="en-US" b="1" baseline="0" dirty="0" smtClean="0"/>
              <a:t>WHICH IS </a:t>
            </a:r>
            <a:r>
              <a:rPr lang="en-US" b="1" dirty="0" smtClean="0"/>
              <a:t>VERY RARE FORM OF URTICARIA</a:t>
            </a:r>
          </a:p>
          <a:p>
            <a:r>
              <a:rPr lang="en-US" b="1" dirty="0" smtClean="0"/>
              <a:t>ANY VIBRATORY</a:t>
            </a:r>
            <a:r>
              <a:rPr lang="en-US" b="1" baseline="0" dirty="0" smtClean="0"/>
              <a:t> STIMULUS SUCH AS JOGGING,VIGOROUS TOWELLING OR USING LAWNMOWERS</a:t>
            </a:r>
          </a:p>
          <a:p>
            <a:r>
              <a:rPr lang="en-US" b="1" baseline="0" dirty="0" smtClean="0"/>
              <a:t>INDUCES A LOCALISED RED ITCHY SWELLING WITHIN MINUTES AND LASTING LESS THAN A FEW HRS BUT IF THE STIMULUS IS SEVERE ,GENERALISED ERYTHEMA AND HEADACHE MAY OCCUR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vibrator stimulus like jogging on the spot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3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thermal induced </a:t>
            </a:r>
            <a:r>
              <a:rPr lang="en-US" dirty="0" err="1" smtClean="0"/>
              <a:t>urticaria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2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…WEALING OCCURS ON STIMULATION OF SWEATING BY RISE…..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IT IS THOUGHT TO BE RELATED TO STIMULATION OF THE CHOLINERGIC…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LESIONS INCREASE IN NUMBER AFTER EXERCISE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6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DIAGNOSIS OF CHOLINERGIC URTICARIA IS BEST CONFIRMED BY PROVOCATION,</a:t>
            </a:r>
          </a:p>
          <a:p>
            <a:r>
              <a:rPr lang="en-US" b="1" baseline="0" dirty="0" smtClean="0"/>
              <a:t> WITH THE APPEARANCE OF </a:t>
            </a:r>
          </a:p>
          <a:p>
            <a:r>
              <a:rPr lang="en-US" b="1" baseline="0" dirty="0" smtClean="0"/>
              <a:t>TYPICAL ITCHY WEALS ON AN ERYTHEMATOUS BACKGROUND AFTER WARMING.</a:t>
            </a:r>
          </a:p>
          <a:p>
            <a:r>
              <a:rPr lang="en-US" b="1" baseline="0" dirty="0" smtClean="0"/>
              <a:t>FOR EXAMPLE IN A HOT BATH AT 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7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RAREST FORM OF INDUCIBLE URTICARIAS</a:t>
            </a:r>
          </a:p>
          <a:p>
            <a:r>
              <a:rPr lang="en-US" b="1" dirty="0" smtClean="0"/>
              <a:t>.LOCALISED WARMING</a:t>
            </a:r>
            <a:r>
              <a:rPr lang="en-US" b="1" baseline="0" dirty="0" smtClean="0"/>
              <a:t> OF THE SKIN </a:t>
            </a:r>
          </a:p>
          <a:p>
            <a:r>
              <a:rPr lang="en-US" b="1" baseline="0" dirty="0" smtClean="0"/>
              <a:t>AT TEMPERATURE FROM 38-44 C FOR 2-5 MINS INDUCES WEALING AT THE TEST SITE LASTING 1 HR.</a:t>
            </a:r>
          </a:p>
          <a:p>
            <a:r>
              <a:rPr lang="en-US" b="1" baseline="0" dirty="0" smtClean="0"/>
              <a:t>TREATED WITH ANTIHISTAMINES OR INDUCTION OF TOLERANCE BY REPEATED EXPOSURE TO HEAT MAY B HELPFUL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65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COLD URTICARIAS ENCOMPASSES</a:t>
            </a:r>
            <a:r>
              <a:rPr lang="en-US" b="1" baseline="0" dirty="0" smtClean="0"/>
              <a:t> A VARIETY OF SYNDROMES IN WHICH COLD INDUCES URTICARIA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THE TERM URTICARIA</a:t>
            </a:r>
            <a:r>
              <a:rPr lang="en-US" sz="1800" b="1" baseline="0" dirty="0" smtClean="0"/>
              <a:t> IS BEING USED TO DESCRIBE…</a:t>
            </a:r>
          </a:p>
          <a:p>
            <a:r>
              <a:rPr lang="en-US" sz="1800" b="1" baseline="0" dirty="0" smtClean="0"/>
              <a:t>IT MAY BE..</a:t>
            </a:r>
          </a:p>
          <a:p>
            <a:r>
              <a:rPr lang="en-US" sz="1800" b="1" baseline="0" dirty="0" smtClean="0"/>
              <a:t>THERE MAY BE OVERLAP BETWEEN PATTERNS OF URTICARIA</a:t>
            </a:r>
            <a:endParaRPr lang="en-US" sz="1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4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VARIETY OF COLD CONTACT URTICARIAS</a:t>
            </a:r>
          </a:p>
          <a:p>
            <a:r>
              <a:rPr lang="en-US" b="1" dirty="0" smtClean="0"/>
              <a:t>PRIMARY : INCLUDES IMMEDIATE AND DELAYED ONSET COLD CONTACT URTICARIAS</a:t>
            </a:r>
          </a:p>
          <a:p>
            <a:r>
              <a:rPr lang="en-US" b="1" dirty="0" smtClean="0"/>
              <a:t>DERMOGRAPHISM AND CHOLINERGIC URTICARIA ARE FREQUENTLY ASSOCIATED WITH COLD URTICARIA.</a:t>
            </a:r>
          </a:p>
          <a:p>
            <a:endParaRPr lang="en-US" b="1" dirty="0" smtClean="0"/>
          </a:p>
          <a:p>
            <a:r>
              <a:rPr lang="en-US" b="1" dirty="0" smtClean="0"/>
              <a:t>COLD</a:t>
            </a:r>
            <a:r>
              <a:rPr lang="en-US" b="1" baseline="0" dirty="0" smtClean="0"/>
              <a:t> WINDS,COLD RAINS ,COLD LIQUIDS ARE TIGGERS.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FLUSHING,PALPITATION,HEADACHE,WHEEZING,LOSS OF CONCIOUSNESS AND DROWNING OCCUR AFTER COLD BATH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99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TEMPTEST</a:t>
            </a:r>
            <a:r>
              <a:rPr lang="en-US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PROVIDES TEMPERATURES OF 4°- 44° C AND TRANSFERS TO THE PATIENT’S SKIN BY PLACING THE INNER FOREARM ON AN U SHAPE ALUMINUM STENCIL ON THE DEVICE FOR 5 MINUTES. 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U-STENCIL INDICATES THE TEMPERATURE RANGE CONTINUOUSLY. BY THIS METHOD IT IS POSSIBLE EASILY TO SPECIFY AND ASSET AT WHICH THRESHOLD TEMPERATURE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(COLD URTICARIA IS INDICATED BY  HIGHEST TEMPERATURE AND HEAT URTICARIA BY LOWEST TEMPERATURE) WHEALS ARE TRIGGERED.  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3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COLD URTICARIA</a:t>
            </a:r>
            <a:r>
              <a:rPr lang="en-US" b="1" baseline="0" dirty="0" smtClean="0"/>
              <a:t> SECONDARY TO CRYOPROTIENS IS RARE.</a:t>
            </a:r>
          </a:p>
          <a:p>
            <a:r>
              <a:rPr lang="en-US" b="1" baseline="0" dirty="0" smtClean="0"/>
              <a:t>ASSOCIATED WITH OTHER MANIFESTATIONS SUCH AS RAYNAUD PHENOMENON,PURPURA OR SKIN NECROSIS.COLD URTICARIA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GENERALIZED REFLEX COLD URTICARIA,</a:t>
            </a:r>
          </a:p>
          <a:p>
            <a:r>
              <a:rPr lang="en-US" b="1" dirty="0" smtClean="0"/>
              <a:t>WIDESPREAD WEALING OCCURS IN RESPONSE TO COOLING</a:t>
            </a:r>
            <a:r>
              <a:rPr lang="en-US" b="1" baseline="0" dirty="0" smtClean="0"/>
              <a:t> OF THE CORE BODY TEMPERATURE BUT</a:t>
            </a:r>
          </a:p>
          <a:p>
            <a:r>
              <a:rPr lang="en-US" b="1" baseline="0" dirty="0" smtClean="0"/>
              <a:t> A LOCAL ICE CUBE TEST IS NEGATIVE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6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WEALS DEVELOP</a:t>
            </a:r>
            <a:r>
              <a:rPr lang="en-US" b="1" baseline="0" dirty="0" smtClean="0"/>
              <a:t> AT THE SITE OF EXPOSURE  TO VISIBLE LONG OR SHORT UV RADIATIONS WITHIN MINUTES AND IT IS USUALLY FADE WITHIN 2 HRS.</a:t>
            </a:r>
          </a:p>
          <a:p>
            <a:r>
              <a:rPr lang="en-US" b="1" baseline="0" dirty="0" smtClean="0"/>
              <a:t>.IT MAY B IDIOPATHIC OR SECONDARY TO PORPHYRIAS</a:t>
            </a:r>
          </a:p>
          <a:p>
            <a:r>
              <a:rPr lang="en-US" b="1" baseline="0" dirty="0" smtClean="0"/>
              <a:t>IN CONTRAST TO PLE IN WHICH URTICATED LESIONS APPEAR HOURS LATER AND LAST FOR DAYS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5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CONTACT WITH WATER AT ANY TEMPERATURE INDUCES AN ERUPTION RESEMBLING CHOLINERGIC URTICARIA,</a:t>
            </a:r>
          </a:p>
          <a:p>
            <a:r>
              <a:rPr lang="en-US" b="1" dirty="0" smtClean="0"/>
              <a:t>ALTHOUGH</a:t>
            </a:r>
            <a:r>
              <a:rPr lang="en-US" b="1" baseline="0" dirty="0" smtClean="0"/>
              <a:t> THE WEALS ARE FEW IN NUMBER AND ARE SORROUNDED BY A WIDE FLARE.</a:t>
            </a:r>
          </a:p>
          <a:p>
            <a:r>
              <a:rPr lang="en-US" b="1" baseline="0" dirty="0" smtClean="0"/>
              <a:t>OTHER URTICARIA THAT CAN ALSO BE INDUCED BY WATER</a:t>
            </a:r>
          </a:p>
          <a:p>
            <a:r>
              <a:rPr lang="en-US" b="1" baseline="0" dirty="0" smtClean="0"/>
              <a:t>SUCH AS COLD URTICARIA, DERMOGRAPHISM, CHOLINERGIC URTICARIA MUST BE EXCLUDED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3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 1 HYPERSENSITIVITY RESPONSE INVOLVING MAST CELL DEGRANULATION WITH HISTAMINE RELEASE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WEAL AND FLARE OR EVEN ANAPHYLAXIS IF THE INDIVIDUAL IS EXTREMELY SENSITIVE</a:t>
            </a:r>
          </a:p>
          <a:p>
            <a:r>
              <a:rPr lang="en-US" b="1" dirty="0" smtClean="0"/>
              <a:t>COMMONEST CAUSES ARE FOOD SUCH</a:t>
            </a:r>
            <a:r>
              <a:rPr lang="en-US" b="1" baseline="0" dirty="0" smtClean="0"/>
              <a:t> AS NUTS ,FISH AND FRUITS</a:t>
            </a:r>
            <a:endParaRPr lang="en-US" b="1" dirty="0" smtClean="0"/>
          </a:p>
          <a:p>
            <a:endParaRPr lang="en-US" baseline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3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87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DIAGNOSIS OF CONTACT URTICARIA IS MADE BY</a:t>
            </a:r>
            <a:r>
              <a:rPr lang="en-US" b="1" baseline="0" dirty="0" smtClean="0"/>
              <a:t> SKIN PRICK TESTING </a:t>
            </a:r>
          </a:p>
          <a:p>
            <a:r>
              <a:rPr lang="en-US" b="1" baseline="0" dirty="0" smtClean="0"/>
              <a:t>WITH FRESH FRUITS </a:t>
            </a:r>
          </a:p>
          <a:p>
            <a:r>
              <a:rPr lang="en-US" b="1" baseline="0" dirty="0" smtClean="0"/>
              <a:t>AND IMMUNOCAP FLOUROIMMUNOASSAY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baseline="0" dirty="0" smtClean="0">
                <a:solidFill>
                  <a:schemeClr val="tx2"/>
                </a:solidFill>
              </a:rPr>
              <a:t>ANOTHER METHOD OF DX IS </a:t>
            </a:r>
            <a:r>
              <a:rPr lang="en-US" sz="2000" b="1" baseline="0" dirty="0" smtClean="0"/>
              <a:t>BY IMMUNOCAP FLUROIMMUNOASSAY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ImmunoCAP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ISAC 112 is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-immunoassay that allows detection of specific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112 molecular components from 51 allergenic sources.</a:t>
            </a:r>
            <a:endParaRPr lang="en-US" sz="2000" b="1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WEAL IS A DESCRIPTIVE TERM FOR….</a:t>
            </a:r>
          </a:p>
          <a:p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DUE TO REVERSIBLE EXUDATION…</a:t>
            </a:r>
          </a:p>
          <a:p>
            <a:endParaRPr lang="en-US" sz="12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WEALS ARE USUALLY VERY ITCHY AND ASSOCIATED WITH A SURROUNDING RED FLARE WHEN THEY ARISE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5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INFORMATION SHOULD B OBTAINED REGARDING THE ONSET, DURATION AND COURSE OF THE DISAESE.</a:t>
            </a:r>
            <a:endParaRPr lang="en-US" b="1" baseline="0" dirty="0" smtClean="0"/>
          </a:p>
          <a:p>
            <a:r>
              <a:rPr lang="en-US" b="1" baseline="0" dirty="0" smtClean="0"/>
              <a:t>SYSTEMIC INQUIRY SOULD B DONE </a:t>
            </a:r>
          </a:p>
          <a:p>
            <a:r>
              <a:rPr lang="en-US" b="1" baseline="0" dirty="0" smtClean="0"/>
              <a:t>FAMILY HISTORY OF ATOPY, AUTOIMMUNITY, OR ANGIOEDEMA MAY B RELEVANT</a:t>
            </a:r>
          </a:p>
          <a:p>
            <a:r>
              <a:rPr lang="en-US" b="1" baseline="0" dirty="0" smtClean="0"/>
              <a:t>ALSO DRUG HISTORY INCLUDING NSAIDS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1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INVESTIGATION IN ACUTE SPONTANEOUS URTICARIA </a:t>
            </a:r>
          </a:p>
          <a:p>
            <a:r>
              <a:rPr lang="en-US" b="1" dirty="0" smtClean="0"/>
              <a:t>ARE CARRIED OUT</a:t>
            </a:r>
            <a:r>
              <a:rPr lang="en-US" b="1" baseline="0" dirty="0" smtClean="0"/>
              <a:t> TO FIND THE CAUSE OF</a:t>
            </a:r>
          </a:p>
          <a:p>
            <a:r>
              <a:rPr lang="en-US" b="1" baseline="0" dirty="0" smtClean="0"/>
              <a:t>CAUSATIVE INFECTION</a:t>
            </a:r>
          </a:p>
          <a:p>
            <a:r>
              <a:rPr lang="en-US" b="1" baseline="0" dirty="0" smtClean="0"/>
              <a:t>OFFENDING DRUG</a:t>
            </a:r>
          </a:p>
          <a:p>
            <a:r>
              <a:rPr lang="en-US" b="1" baseline="0" dirty="0" smtClean="0"/>
              <a:t>FOODS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8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 gen measures like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10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DEPENDING UPON THE RESPONSE OF PREVIOUS MEASURES </a:t>
            </a:r>
          </a:p>
          <a:p>
            <a:r>
              <a:rPr lang="en-US" b="1" dirty="0" smtClean="0"/>
              <a:t>DRUG THERAPY MAY BE 1</a:t>
            </a:r>
            <a:r>
              <a:rPr lang="en-US" b="1" baseline="30000" dirty="0" smtClean="0"/>
              <a:t>ST</a:t>
            </a:r>
            <a:r>
              <a:rPr lang="en-US" b="1" dirty="0" smtClean="0"/>
              <a:t>, 2</a:t>
            </a:r>
            <a:r>
              <a:rPr lang="en-US" b="1" baseline="30000" dirty="0" smtClean="0"/>
              <a:t>ND</a:t>
            </a:r>
            <a:r>
              <a:rPr lang="en-US" b="1" dirty="0" smtClean="0"/>
              <a:t> OR 3</a:t>
            </a:r>
            <a:r>
              <a:rPr lang="en-US" b="1" baseline="30000" dirty="0" smtClean="0"/>
              <a:t>RD</a:t>
            </a:r>
            <a:r>
              <a:rPr lang="en-US" b="1" dirty="0" smtClean="0"/>
              <a:t> LINE</a:t>
            </a:r>
          </a:p>
          <a:p>
            <a:r>
              <a:rPr lang="en-US" b="1" dirty="0" smtClean="0"/>
              <a:t>H1</a:t>
            </a:r>
            <a:r>
              <a:rPr lang="en-US" b="1" baseline="0" dirty="0" smtClean="0"/>
              <a:t> ANTIHISTAMINES ARE FIRST LINE TREATMENT OF ALL TYPES OF URTICARIA…</a:t>
            </a:r>
          </a:p>
          <a:p>
            <a:r>
              <a:rPr lang="en-US" b="1" baseline="0" dirty="0" smtClean="0"/>
              <a:t>THEY ARE RAPIDLY ABSORBED REACHING PEAK SERUM CONCENTRATION IN 1-3 HRS</a:t>
            </a:r>
          </a:p>
          <a:p>
            <a:r>
              <a:rPr lang="en-US" b="1" baseline="0" dirty="0" smtClean="0"/>
              <a:t>THE SECOND GENERATION ANTIHISTAMINES ARE PREFERABLE BCOZ OF LOW SEDATION AND MINIMAL ANTICHOLINERGIC SIDE EFFECTS.RARELY ANTIHISTAMINE APPEAR TO MAKE URTICRIA WORSE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175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ORAL CORTICOSTEROIDS ARE EFFECTIVE IN SEVERE URTICARIA AT HIGH DOSES EG: 0.5 MG/KG/DAY</a:t>
            </a:r>
          </a:p>
          <a:p>
            <a:endParaRPr lang="en-US" b="1" dirty="0" smtClean="0"/>
          </a:p>
          <a:p>
            <a:r>
              <a:rPr lang="en-US" b="1" dirty="0" smtClean="0"/>
              <a:t>DANAZOL</a:t>
            </a:r>
            <a:r>
              <a:rPr lang="en-US" b="1" baseline="0" dirty="0" smtClean="0"/>
              <a:t> MORE LIKELY TO BE TOLERATED IN MEN THAN WOMEN BECAUSE IT POTENTIALLY HAS UNWANTED VIRILIZING EFFECTS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EMERGENCY TX OF HISTAMINERGIC NON HEREDITARY ANGIOEDEMA CAUSING RESPIRATORY EMBARASSESMENT FROM OROPHARAYNGEAL-LARYNGEAL ANGIOEDEMA IS I/M EPINEPHRINE</a:t>
            </a:r>
          </a:p>
          <a:p>
            <a:r>
              <a:rPr lang="en-US" b="1" baseline="0" dirty="0" smtClean="0"/>
              <a:t>IT ACTS BY RAPIDLY VASOCONSTRICTION &amp; BY STABILIZING MAST CELLS THROUGH B ADRENOCEPTOR STIMULATION 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71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FOR PTS WITH SEVERE UNREMITTING SPONTANEOUS URTICARIA</a:t>
            </a:r>
            <a:r>
              <a:rPr lang="en-US" b="1" baseline="0" dirty="0" smtClean="0"/>
              <a:t> </a:t>
            </a:r>
          </a:p>
          <a:p>
            <a:r>
              <a:rPr lang="en-US" b="1" baseline="0" dirty="0" smtClean="0"/>
              <a:t>NOT RESPONDING TO CONVENTIONAL THERAPY,</a:t>
            </a:r>
          </a:p>
          <a:p>
            <a:r>
              <a:rPr lang="en-US" baseline="0" dirty="0" smtClean="0"/>
              <a:t>IMMUNOMODULATPR THERAPY CAN BE HELPFUL</a:t>
            </a:r>
          </a:p>
          <a:p>
            <a:r>
              <a:rPr lang="en-US" baseline="0" dirty="0" smtClean="0"/>
              <a:t>HAVE BEEN TESTED IN SMALL UNCONTROLLED TRIALS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6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ANGIOEDEMA IS</a:t>
            </a:r>
            <a:r>
              <a:rPr lang="en-US" b="1" baseline="0" dirty="0" smtClean="0"/>
              <a:t> A DEEP LOCALISED SELF LIMITING SWELLING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OF SKIN AND SUBMUCOSAL TISSUES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DUE TO TEMPORARY INCREASE IN VASCULAR PERMEABILITY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RESULTING FROM VASOACTIVE MEDIATORS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4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ANGIOEDEMA WITHOUT WEALS</a:t>
            </a:r>
            <a:r>
              <a:rPr lang="en-US" sz="1600" b="1" baseline="0" dirty="0" smtClean="0"/>
              <a:t> SHOULD BE CONSIDERED SEPERATELY FROM ANGIEDEMA WITH WEALS.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/>
              <a:t>ANGIOEDEMA WITHOUT WEALS IS BRADYKININ INDUCED ANGIOEDEMAS INCLUDING HAE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WHERE AS ANGIOEDEMA WITH WEALS FALLS</a:t>
            </a:r>
            <a:r>
              <a:rPr lang="en-US" sz="1600" b="1" baseline="0" dirty="0" smtClean="0"/>
              <a:t> WITHIN THE SPECTRUM OF SPONTANEOUS AND INDUCIBLE URTICARIAS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9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CLASSIFIED EITHER INTO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64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and </a:t>
            </a:r>
            <a:r>
              <a:rPr lang="en-US" b="1" dirty="0"/>
              <a:t>is usually</a:t>
            </a:r>
            <a:r>
              <a:rPr lang="en-US" b="1" baseline="0" dirty="0"/>
              <a:t> linked to C1 </a:t>
            </a:r>
            <a:r>
              <a:rPr lang="en-US" b="1" baseline="0" dirty="0" err="1"/>
              <a:t>estrase</a:t>
            </a:r>
            <a:r>
              <a:rPr lang="en-US" b="1" baseline="0" dirty="0"/>
              <a:t> inhibitor </a:t>
            </a:r>
            <a:r>
              <a:rPr lang="en-US" b="1" baseline="0" dirty="0" smtClean="0"/>
              <a:t>deficiency</a:t>
            </a:r>
          </a:p>
          <a:p>
            <a:r>
              <a:rPr lang="en-US" b="1" baseline="0" dirty="0" smtClean="0"/>
              <a:t>or </a:t>
            </a:r>
          </a:p>
          <a:p>
            <a:r>
              <a:rPr lang="en-US" b="1" baseline="0" dirty="0" smtClean="0"/>
              <a:t>impaired </a:t>
            </a:r>
            <a:r>
              <a:rPr lang="en-US" b="1" baseline="0" dirty="0"/>
              <a:t>function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ANGIO EDEMA IS</a:t>
            </a:r>
            <a:r>
              <a:rPr lang="en-US" b="1" baseline="0" dirty="0" smtClean="0"/>
              <a:t> </a:t>
            </a:r>
            <a:r>
              <a:rPr lang="en-US" b="1" dirty="0" smtClean="0"/>
              <a:t>A DESCRIPTIVE TERM FOR…..</a:t>
            </a:r>
          </a:p>
          <a:p>
            <a:r>
              <a:rPr lang="en-US" b="1" dirty="0" smtClean="0"/>
              <a:t>PAINFUL RATHER THAN ITCHY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0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ACCOUNTING FOR LESS THAN 2 % OF ALL CASES OF ANGIOEDEMA WITHOUT WEALS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25 % OF CASES RESULT FROM MUTATION OF GENE ENCODING C1INH (SERPING 1)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MAY OCCUR SPONTANEOUSLY OR AFTER TRAUMA,DENTAL TRAUMA AND INTUBATION </a:t>
            </a:r>
            <a:endParaRPr lang="en-US" b="1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242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MANY PTS MAY DEVELOP RETICULATE ERETHEMA WITH MINIMAL EDEMA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AND THERE MAY B SIGNIFICANT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 PHARYNGEAL , LARYNGEAL AND BRONCHIAL INVOLVMENT </a:t>
            </a:r>
          </a:p>
          <a:p>
            <a:endParaRPr lang="en-US" b="1" dirty="0" smtClean="0"/>
          </a:p>
          <a:p>
            <a:r>
              <a:rPr lang="en-US" b="1" dirty="0" smtClean="0"/>
              <a:t>CHICKEN WIRE RETICULATE</a:t>
            </a:r>
            <a:r>
              <a:rPr lang="en-US" b="1" baseline="0" dirty="0" smtClean="0"/>
              <a:t> ERYTHEMA  ON THE TRUNK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90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 THIRD TYPE OF HAE WAS</a:t>
            </a:r>
            <a:r>
              <a:rPr lang="en-US" b="1" baseline="0" dirty="0" smtClean="0"/>
              <a:t> INITIALLY REFERRED AS ESTROGEN DEPENDENT ANGIOEDEMA </a:t>
            </a:r>
          </a:p>
          <a:p>
            <a:r>
              <a:rPr lang="en-US" b="1" baseline="0" dirty="0" smtClean="0"/>
              <a:t>SINCE THE CASES WERE EXCLUSIVELY IN WOMEN BUT LATER CASE REPORTS WERE ALSO FOUND IN MEN..</a:t>
            </a:r>
          </a:p>
          <a:p>
            <a:r>
              <a:rPr lang="en-US" b="1" baseline="0" dirty="0" smtClean="0"/>
              <a:t>THESE ANGIEDEMAS ARE LIFELONG</a:t>
            </a:r>
          </a:p>
          <a:p>
            <a:r>
              <a:rPr lang="en-US" b="1" baseline="0" dirty="0" smtClean="0"/>
              <a:t> WITH VARIATION IN ACTIVITY </a:t>
            </a:r>
          </a:p>
          <a:p>
            <a:r>
              <a:rPr lang="en-US" b="1" baseline="0" dirty="0" smtClean="0"/>
              <a:t>CORRESPONDING TO ENVIRONMENTAL FACTORS,DRUGS,ESPECIALY EXOGENOUS ESTROGENS AND ACE INHIBITORS AND ENDOGENOUS FACTORS LIKE PUBERTY AND PREGNANCY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228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ACQUIRED ANGIOEDEMA IS EITHER MAST CELL MEDIATED IN PTS WITH URTICARIA</a:t>
            </a:r>
          </a:p>
          <a:p>
            <a:r>
              <a:rPr lang="en-US" b="1" baseline="0" dirty="0" smtClean="0"/>
              <a:t>BRADYKININ MEDEIATED IN PTS WITH ANGIOEDEMA DUE TO ACQUIRED C1 ESTRASE INHIBITOR DEFICIENCY</a:t>
            </a:r>
          </a:p>
          <a:p>
            <a:r>
              <a:rPr lang="en-US" b="1" baseline="0" dirty="0" smtClean="0"/>
              <a:t>ACE INHITOR INDUCED ANGIOEDEMA</a:t>
            </a:r>
          </a:p>
          <a:p>
            <a:r>
              <a:rPr lang="en-US" b="1" baseline="0" dirty="0" smtClean="0"/>
              <a:t>AND IDIOPATHIC NON MAST CELL MEDIATOR INDUCED ANGIOEDEMA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53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ACE INHIBITORS MAY CAUSE ANGIOEDEMA</a:t>
            </a:r>
            <a:r>
              <a:rPr lang="en-US" b="1" baseline="0" dirty="0" smtClean="0"/>
              <a:t> BY INBITING ACE RESULTING IN REDUCED BRADYKININ METABOLISM.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MOST CASES DEVELOPS WITHIN 3 WEEKS OF COMMENCING TREATMENT BUT CAN OCCUR ANY TIME 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IT AFFECTS PREDOMINANTLY THE FACE AND OROPHARYNX.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SYMPTOMS MAY B SEVERE AND LARYNGEAL INVOLVEMENT MAY B LIFE THREATENING</a:t>
            </a:r>
            <a:endParaRPr lang="en-US" b="1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34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TYPE</a:t>
            </a:r>
            <a:r>
              <a:rPr lang="en-US" b="1" baseline="0" dirty="0" smtClean="0"/>
              <a:t> 1 IS DUE TO CONTINUOUS ACTIVATION OF  COMPLEMENT BY LYMPHOPROLIFERATIVE DISEAS, INCLUDING PARAPROTIENIMEA DUE TO INCRSED CATABOLISM OF C1INH</a:t>
            </a:r>
          </a:p>
          <a:p>
            <a:r>
              <a:rPr lang="en-US" b="1" baseline="0" dirty="0" smtClean="0"/>
              <a:t>TYPE 2 IS DUE TO AUTOANTIBODIES THAT RECOGNIZE C1INH AND INACTIVATE IT WITHOUT TRIGGERING ITS TARGET PROTEASES.</a:t>
            </a:r>
          </a:p>
          <a:p>
            <a:r>
              <a:rPr lang="en-US" b="1" baseline="0" dirty="0" smtClean="0"/>
              <a:t>BOTH FORMS HAVE REDUCE ANTIGENIC AND FUNCTIONAL C1INH</a:t>
            </a:r>
          </a:p>
          <a:p>
            <a:r>
              <a:rPr lang="en-US" b="1" baseline="0" dirty="0" smtClean="0"/>
              <a:t>TREATMENT OF UNDERLYING LYMPHOPROLIFERATIVE DISORDER MAY LEAD TO RESOLUTION OF TYPE 1 ACQUIRED C1INH DEFICIENCY 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36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CLARKSON SYNDROME IS ALSO KNOWN AS SYSTEMIC CAPILLARY LEAK SYNDDROME</a:t>
            </a:r>
          </a:p>
          <a:p>
            <a:r>
              <a:rPr lang="en-US" dirty="0" smtClean="0"/>
              <a:t>GLIECH</a:t>
            </a:r>
            <a:r>
              <a:rPr lang="en-US" baseline="0" dirty="0" smtClean="0"/>
              <a:t> SYNDROME ALSO KNOWN AS EPISODIC ANGIOEDEMA WITH EOSINOPHILIA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71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</a:t>
            </a:r>
            <a:r>
              <a:rPr lang="en-US" baseline="0" dirty="0"/>
              <a:t> KNOWN 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36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PATIENT WITH MAST CELL ACTIVATION</a:t>
            </a:r>
            <a:r>
              <a:rPr lang="en-US" baseline="0" dirty="0" smtClean="0"/>
              <a:t> INDUCED ANGIOEDEMA , SPONTANEOUS AND INDUCIBLE FORMS SHOULD BE CONSIDERED..</a:t>
            </a:r>
          </a:p>
          <a:p>
            <a:r>
              <a:rPr lang="en-US" baseline="0" dirty="0" smtClean="0"/>
              <a:t>THAY CAN OCUUR IN THE SAME PATIENTS</a:t>
            </a:r>
          </a:p>
          <a:p>
            <a:r>
              <a:rPr lang="en-US" baseline="0" dirty="0" smtClean="0"/>
              <a:t>SEVERE INFLAMMATORY DISORDERS SHOULD B RULED OUT BY CHECKING CRP AND A WHITE BLOOD DIFFERENTIAL</a:t>
            </a:r>
          </a:p>
          <a:p>
            <a:r>
              <a:rPr lang="en-US" b="1" baseline="0" dirty="0" smtClean="0"/>
              <a:t>C4 COMPLEMENT IS A GOOD SCREENING TEST FOR HAE TYPE 1 AND TYPE 2 ESPECIALLY DURING ATTACKS</a:t>
            </a:r>
          </a:p>
          <a:p>
            <a:r>
              <a:rPr lang="en-US" b="1" baseline="0" dirty="0" smtClean="0"/>
              <a:t>MEASUREMENT OF FUNCTIONAL C1INH IS NECESSEARY TO DIAGNOSE THYPE 2 HAE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30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MANAGEMENT OF MAST CELL MEDIATED INDUCED ANGIOEDEMA IS </a:t>
            </a:r>
          </a:p>
          <a:p>
            <a:r>
              <a:rPr lang="en-US" b="1" dirty="0" smtClean="0"/>
              <a:t>ESSENTIALLY THE SAME AS FOR CHRONIC SPONTANEOUS URTICARIA PTS WITH </a:t>
            </a:r>
            <a:r>
              <a:rPr lang="en-US" b="1" dirty="0" smtClean="0"/>
              <a:t>WEALS</a:t>
            </a:r>
          </a:p>
          <a:p>
            <a:r>
              <a:rPr lang="en-US" b="1" dirty="0" smtClean="0"/>
              <a:t>PATIENT MAY HAVE PHARYGEAL SYMPTOMS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IS A MAST CELL DRIVEN DISEASE.</a:t>
            </a:r>
          </a:p>
          <a:p>
            <a:r>
              <a:rPr lang="en-US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 RANGE OF IMMUNOLOGICAL AND NON IMMUNOLOGICAL STIMULI CAUSES DEGRANULATION OF CUTANEOUS MAST CELLS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96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PPD DERIVED</a:t>
            </a:r>
            <a:r>
              <a:rPr lang="en-US" b="1" baseline="0" dirty="0" smtClean="0"/>
              <a:t> C1INH GIVEN BY BOLUS IV INFUSION IN A DOSE OF 20 UNITS/KG </a:t>
            </a:r>
          </a:p>
          <a:p>
            <a:r>
              <a:rPr lang="en-US" b="1" baseline="0" dirty="0" smtClean="0"/>
              <a:t>HAS BEEN THE PRIMARY TREATMENT FOR ORO-FACIAL OR LARYNGEAL EDEMA AND ABDOMINAL COLIC IS RECOMMENED.</a:t>
            </a:r>
          </a:p>
          <a:p>
            <a:r>
              <a:rPr lang="en-US" b="1" baseline="0" dirty="0" smtClean="0"/>
              <a:t>SYMPTOM RELIEF SHOULD BE SEEN WITHIN 30 -90 MINS AND</a:t>
            </a:r>
          </a:p>
          <a:p>
            <a:r>
              <a:rPr lang="en-US" b="1" baseline="0" dirty="0" smtClean="0"/>
              <a:t> MAY TAKE 6-8 HRS FOR COMPLETE RESOLUTION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513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STEROIDS STIMULATE PRODUCTION OF THE DEFICIENT INHIBITOR</a:t>
            </a:r>
            <a:r>
              <a:rPr lang="en-US" baseline="0" dirty="0" smtClean="0"/>
              <a:t> BY THE LIVER UNDER CONTROL OF THE REMAING FUNCTIONING C1INH ALLELE IN HETROZYGOTES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15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FOR</a:t>
            </a:r>
            <a:r>
              <a:rPr lang="en-US" b="1" baseline="0" dirty="0" smtClean="0"/>
              <a:t> ACEI ANGIOEDEMAS STOP ALL ACE INHIBITORS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784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IT IS A RARE DISEASE</a:t>
            </a:r>
          </a:p>
          <a:p>
            <a:r>
              <a:rPr lang="en-US" b="1" dirty="0" smtClean="0"/>
              <a:t> CHARACTERIZED</a:t>
            </a:r>
            <a:r>
              <a:rPr lang="en-US" b="1" baseline="0" dirty="0" smtClean="0"/>
              <a:t> CLINICALLY BY URTICARIAL LESIONS</a:t>
            </a:r>
          </a:p>
          <a:p>
            <a:r>
              <a:rPr lang="en-US" b="1" baseline="0" dirty="0" smtClean="0"/>
              <a:t> WITH HISTOLOGICAL EVIDENCE OF LEUCOCYTOCLASTIC VASCULITIS…</a:t>
            </a:r>
          </a:p>
          <a:p>
            <a:r>
              <a:rPr lang="en-US" b="1" baseline="0" dirty="0" smtClean="0"/>
              <a:t>IT OCCURS WITH PEAK INCIDENCE IN 4</a:t>
            </a:r>
            <a:r>
              <a:rPr lang="en-US" b="1" baseline="30000" dirty="0" smtClean="0"/>
              <a:t>TH</a:t>
            </a:r>
            <a:r>
              <a:rPr lang="en-US" b="1" baseline="0" dirty="0" smtClean="0"/>
              <a:t> DECADE..</a:t>
            </a:r>
          </a:p>
          <a:p>
            <a:r>
              <a:rPr lang="en-US" b="1" baseline="0" dirty="0" smtClean="0"/>
              <a:t>WOMENS ARE MORE OFTEN AFFECTED 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528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SEVERAL DISEASES ARE ASOOCIATED WITH URTICARIAL VASCULITIS.</a:t>
            </a:r>
          </a:p>
          <a:p>
            <a:r>
              <a:rPr lang="en-US" b="1" dirty="0" smtClean="0"/>
              <a:t>HEMATOLOGICAL DISORDERS SUCH</a:t>
            </a:r>
            <a:r>
              <a:rPr lang="en-US" b="1" baseline="0" dirty="0" smtClean="0"/>
              <a:t> AS ESSENTIAL CRYOGLOBULINEMIA AND ITP AND</a:t>
            </a:r>
          </a:p>
          <a:p>
            <a:r>
              <a:rPr lang="en-US" b="1" baseline="0" dirty="0" smtClean="0"/>
              <a:t>MALIGNANCIES SUCH AS HODGKIN LYMPHOMA,ACUTE MYELOGENOUS LEUKEMIA,IMMUNOGLOBULIN A MYELOMA.</a:t>
            </a:r>
          </a:p>
          <a:p>
            <a:r>
              <a:rPr lang="en-US" b="1" baseline="0" dirty="0" smtClean="0"/>
              <a:t>COGAN SYNDROME IS CHARACTERIZED BY INTERSTITAL KERATITIS, AUDIOVESTIBULAR DISTURBANCES AND SYSTEMIC VASCULITIS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264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is </a:t>
            </a:r>
            <a:r>
              <a:rPr lang="en-US" b="1" baseline="0" dirty="0"/>
              <a:t>incompletely understood but several factors </a:t>
            </a:r>
            <a:endParaRPr lang="en-US" b="1" baseline="0" dirty="0" smtClean="0"/>
          </a:p>
          <a:p>
            <a:r>
              <a:rPr lang="en-US" b="1" baseline="0" dirty="0" smtClean="0"/>
              <a:t>play </a:t>
            </a:r>
            <a:r>
              <a:rPr lang="en-US" b="1" baseline="0" dirty="0"/>
              <a:t>important role in pathogenesis </a:t>
            </a:r>
            <a:r>
              <a:rPr lang="en-US" b="1" baseline="0" dirty="0" smtClean="0"/>
              <a:t>including</a:t>
            </a:r>
            <a:endParaRPr lang="en-US" b="1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92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SERIAL</a:t>
            </a:r>
            <a:r>
              <a:rPr lang="en-US" b="1" baseline="0" dirty="0" smtClean="0"/>
              <a:t> TESTING OF SERUM COMPLEMENT LEVELS OVER TIME IS IMPORTANT </a:t>
            </a:r>
          </a:p>
          <a:p>
            <a:r>
              <a:rPr lang="en-US" b="1" baseline="0" dirty="0" smtClean="0"/>
              <a:t>FOR DISTINTION BETWEEN THESE 2 VASCULITIS.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513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DISTINCT CLINICAL SYNDROME</a:t>
            </a:r>
          </a:p>
          <a:p>
            <a:r>
              <a:rPr lang="en-US" b="1" dirty="0" smtClean="0"/>
              <a:t> IDENTIFIED IN ABOUT 5 % OF PTS WITH URTICARIAL VASCULITIS </a:t>
            </a:r>
          </a:p>
          <a:p>
            <a:r>
              <a:rPr lang="en-US" b="1" dirty="0" smtClean="0"/>
              <a:t>WITH THE FOLLOWING DIAGNOSTIC CRITERIA.</a:t>
            </a:r>
          </a:p>
          <a:p>
            <a:r>
              <a:rPr lang="en-US" b="1" dirty="0" smtClean="0"/>
              <a:t>NOT</a:t>
            </a:r>
            <a:r>
              <a:rPr lang="en-US" b="1" baseline="0" dirty="0" smtClean="0"/>
              <a:t> ALL SYSTEMIC FEATURES ARE REQUIRED TO MAKE A DIAGNOSIS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86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CLASSICAL HISTOLOGICAL FEATURES OF FULLY</a:t>
            </a:r>
            <a:r>
              <a:rPr lang="en-US" b="1" baseline="0" dirty="0" smtClean="0"/>
              <a:t> DEVELOPED URTICARIAL VASCULITIS SHOWS</a:t>
            </a:r>
          </a:p>
          <a:p>
            <a:r>
              <a:rPr lang="en-US" b="1" baseline="0" dirty="0" smtClean="0"/>
              <a:t>IGG IGM AND C3 ……IN HYPOCOMPLEMENT URTICARIAL VASCULITIS</a:t>
            </a:r>
          </a:p>
          <a:p>
            <a:r>
              <a:rPr lang="en-US" b="1" baseline="0" dirty="0" smtClean="0"/>
              <a:t>NEUTROPHILIC PREDOMINENCE IN HUV.</a:t>
            </a:r>
          </a:p>
          <a:p>
            <a:r>
              <a:rPr lang="en-US" b="1" baseline="0" dirty="0" smtClean="0"/>
              <a:t>LYMPHOCYTIC PREDOMINANCE IN LESIONS OLDER THAN 48 HRS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146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OTHER</a:t>
            </a:r>
            <a:r>
              <a:rPr lang="en-US" b="1" baseline="0" dirty="0" smtClean="0"/>
              <a:t> CUTANEOUS SIGNS INLUDE</a:t>
            </a:r>
            <a:endParaRPr lang="en-US" b="1" dirty="0" smtClean="0"/>
          </a:p>
          <a:p>
            <a:r>
              <a:rPr lang="en-US" b="1" dirty="0" smtClean="0"/>
              <a:t>ALSO COMPLAIN ABOUT FATIGUE MALAISE OR FEVER .</a:t>
            </a:r>
          </a:p>
          <a:p>
            <a:r>
              <a:rPr lang="en-US" b="1" dirty="0" smtClean="0"/>
              <a:t>PT MAY ALSO COMPLAIN OF ARTHRALGIA N JOINT STIFNES</a:t>
            </a:r>
          </a:p>
          <a:p>
            <a:r>
              <a:rPr lang="en-US" b="1" dirty="0" smtClean="0"/>
              <a:t>ALONGWITH</a:t>
            </a:r>
          </a:p>
          <a:p>
            <a:r>
              <a:rPr lang="en-US" b="1" dirty="0" smtClean="0"/>
              <a:t>GASTROINTESTINAL FEATURES INCLUDES</a:t>
            </a:r>
            <a:r>
              <a:rPr lang="en-US" b="1" baseline="0" dirty="0" smtClean="0"/>
              <a:t> NAUSEA,VOMITING,ABDOMINAL PAIN,INETSTINAL BLEEDING AND DIARREHEA.</a:t>
            </a:r>
          </a:p>
          <a:p>
            <a:r>
              <a:rPr lang="en-US" b="1" baseline="0" dirty="0" smtClean="0"/>
              <a:t> PULMONARY SYMPTOMES INCLUDES COUGH,DYSPNEA AND HEMOPTYSIS..SOME PTS DEVELOPS TRANSIENT OR PERSISTENT MICROSCOPIC HEMATURIA.</a:t>
            </a:r>
          </a:p>
          <a:p>
            <a:r>
              <a:rPr lang="en-US" b="1" dirty="0" smtClean="0"/>
              <a:t>RARELY</a:t>
            </a:r>
            <a:r>
              <a:rPr lang="en-US" b="1" baseline="0" dirty="0" smtClean="0"/>
              <a:t> NEUROLOGICAL FEATURES..THERE IS ALSO AN ASSOCIATION OF CARDIAC VALVULOPATHY ,JACCOUD ARTHROPATHY WITH HUVS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Allergic reaction occurs when antigen/allergen comes in contact with B cell.. This interaction </a:t>
            </a:r>
            <a:r>
              <a:rPr lang="en-US" baseline="0" dirty="0" err="1" smtClean="0"/>
              <a:t>trigers</a:t>
            </a:r>
            <a:r>
              <a:rPr lang="en-US" baseline="0" dirty="0" smtClean="0"/>
              <a:t> the production of </a:t>
            </a:r>
            <a:r>
              <a:rPr lang="en-US" baseline="0" dirty="0" err="1" smtClean="0"/>
              <a:t>IgE</a:t>
            </a:r>
            <a:r>
              <a:rPr lang="en-US" baseline="0" dirty="0" smtClean="0"/>
              <a:t> Abs </a:t>
            </a:r>
          </a:p>
          <a:p>
            <a:r>
              <a:rPr lang="en-US" baseline="0" dirty="0" smtClean="0"/>
              <a:t>Making them sensitive for subsequent exposure.</a:t>
            </a:r>
          </a:p>
          <a:p>
            <a:r>
              <a:rPr lang="en-US" b="1" baseline="0" dirty="0" smtClean="0"/>
              <a:t>HISTAMINE </a:t>
            </a:r>
            <a:r>
              <a:rPr lang="en-US" b="1" baseline="0" dirty="0"/>
              <a:t>is the major preformed mediator in most patients</a:t>
            </a:r>
            <a:r>
              <a:rPr lang="en-US" b="1" baseline="0" dirty="0" smtClean="0"/>
              <a:t>.</a:t>
            </a:r>
          </a:p>
          <a:p>
            <a:r>
              <a:rPr lang="en-US" b="1" baseline="0" dirty="0" smtClean="0"/>
              <a:t>preformed </a:t>
            </a:r>
            <a:r>
              <a:rPr lang="en-US" b="1" baseline="0" dirty="0"/>
              <a:t>TNF ALPHA </a:t>
            </a:r>
            <a:r>
              <a:rPr lang="en-US" b="1" baseline="0" dirty="0" err="1"/>
              <a:t>upregulates</a:t>
            </a:r>
            <a:r>
              <a:rPr lang="en-US" b="1" baseline="0" dirty="0"/>
              <a:t> adhesion molecules with recruitment of acute inflammatory cells like neutrophils and </a:t>
            </a:r>
            <a:r>
              <a:rPr lang="en-US" b="1" baseline="0" dirty="0" err="1"/>
              <a:t>eosinophils</a:t>
            </a:r>
            <a:r>
              <a:rPr lang="en-US" b="1" baseline="0" dirty="0"/>
              <a:t> in to the weal</a:t>
            </a:r>
            <a:r>
              <a:rPr lang="en-US" b="1" baseline="0" dirty="0" smtClean="0"/>
              <a:t>.</a:t>
            </a:r>
          </a:p>
          <a:p>
            <a:r>
              <a:rPr lang="en-US" b="1" baseline="0" dirty="0" err="1" smtClean="0"/>
              <a:t>basophils</a:t>
            </a:r>
            <a:r>
              <a:rPr lang="en-US" b="1" baseline="0" dirty="0" smtClean="0"/>
              <a:t> </a:t>
            </a:r>
            <a:r>
              <a:rPr lang="en-US" b="1" baseline="0" dirty="0"/>
              <a:t>basically contribute to prolongation of the weal response by releasing histamine after weal initiation</a:t>
            </a:r>
            <a:r>
              <a:rPr lang="en-US" b="1" baseline="0" dirty="0" smtClean="0"/>
              <a:t>.</a:t>
            </a:r>
          </a:p>
          <a:p>
            <a:r>
              <a:rPr lang="en-US" baseline="0" dirty="0" smtClean="0"/>
              <a:t>other </a:t>
            </a:r>
            <a:r>
              <a:rPr lang="en-US" baseline="0" dirty="0"/>
              <a:t>cytokines are also involved.</a:t>
            </a:r>
          </a:p>
          <a:p>
            <a:r>
              <a:rPr lang="en-US" baseline="0" dirty="0" smtClean="0"/>
              <a:t>IL8 </a:t>
            </a:r>
            <a:r>
              <a:rPr lang="en-US" baseline="0" dirty="0"/>
              <a:t>and IL10 have been found in acute </a:t>
            </a:r>
            <a:r>
              <a:rPr lang="en-US" baseline="0" dirty="0" err="1"/>
              <a:t>urticaria</a:t>
            </a:r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82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PTS MAY PRESENT WITH</a:t>
            </a:r>
            <a:r>
              <a:rPr lang="en-US" b="1" baseline="0" dirty="0" smtClean="0"/>
              <a:t> RENAL INVOLVEMENT.</a:t>
            </a:r>
          </a:p>
          <a:p>
            <a:r>
              <a:rPr lang="en-US" b="1" baseline="0" dirty="0" smtClean="0"/>
              <a:t>COPD IS CONSIDERED TO A LIFE THREATENING COMPLICATION..</a:t>
            </a:r>
          </a:p>
          <a:p>
            <a:r>
              <a:rPr lang="en-US" b="1" baseline="0" dirty="0" smtClean="0"/>
              <a:t>CTD ,HEMATOLOGICAL MALIGNANCIES AND CHRONIC HEP B AND C ARE OTHER COMPLICATIONS 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123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</a:t>
            </a:r>
            <a:r>
              <a:rPr lang="en-US" b="1" baseline="0" dirty="0" smtClean="0"/>
              <a:t> WORKUP DEPENDS ON THE PT HISTORY AND EXAMINATION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78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Extended work</a:t>
            </a:r>
            <a:r>
              <a:rPr lang="en-US" baseline="0" dirty="0"/>
              <a:t> up dependent on the clinical 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47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r>
              <a:rPr lang="en-US" b="1" baseline="0" dirty="0" smtClean="0"/>
              <a:t> IS BASED ON CASE REPORTS ,SMALL PT SERIES AND NON CONTROLLED STUDIES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8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OPTIONS INCLUDED</a:t>
            </a:r>
            <a:r>
              <a:rPr lang="en-US" b="1" baseline="0" dirty="0" smtClean="0"/>
              <a:t> </a:t>
            </a:r>
            <a:r>
              <a:rPr lang="en-US" b="1" dirty="0" smtClean="0"/>
              <a:t>IN 3</a:t>
            </a:r>
            <a:r>
              <a:rPr lang="en-US" b="1" baseline="30000" dirty="0" smtClean="0"/>
              <a:t>RD</a:t>
            </a:r>
            <a:r>
              <a:rPr lang="en-US" b="1" dirty="0" smtClean="0"/>
              <a:t> LINE DRUG THERAPY ARE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OF H1 RECEPTORS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INDUCES</a:t>
            </a:r>
          </a:p>
          <a:p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WHEREAS ACTIVATION OF H2 RECEPTORS CAUSES …. BUT NOT ITCH OR FLARE.</a:t>
            </a:r>
          </a:p>
          <a:p>
            <a:endParaRPr 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 3 RECEPTORS IDENTIFIED IN THE NERVOUS SYSTEM AS INHIBITORY AUTORECEPTORS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 4 RECEPTORS ACTIVATION LEADS TO SCRATCHING BEHAVIOUR IN MICE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URTICARIA CAN B CLASSIFIED EITHER INTO SPON OR INDUCUBLE..</a:t>
            </a:r>
          </a:p>
          <a:p>
            <a:r>
              <a:rPr lang="en-US" b="1" dirty="0" smtClean="0"/>
              <a:t>THE SPON URTICARIA OR ORDINARY CAN BE ACUTE I,.E </a:t>
            </a:r>
            <a:r>
              <a:rPr lang="en-US" b="1" baseline="0" dirty="0" smtClean="0"/>
              <a:t> RESOLVING IN LESS THAN SIX WEEKS</a:t>
            </a:r>
          </a:p>
          <a:p>
            <a:r>
              <a:rPr lang="en-US" b="1" baseline="0" dirty="0" smtClean="0"/>
              <a:t>CAN BE INTERMITTENT</a:t>
            </a:r>
          </a:p>
          <a:p>
            <a:r>
              <a:rPr lang="en-US" b="1" baseline="0" dirty="0" smtClean="0"/>
              <a:t>OR CHRONIC LASTING FOR 6 WEEKS OR MORE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WHEREAS INDUCIBLE URTICARIA OR PHYSICAL &amp; CONTACT MAY BE INDUCED BY </a:t>
            </a:r>
            <a:endParaRPr lang="en-US" b="1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6DD92D-DF20-458C-96AA-85AEFB9308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5DD-57F3-403F-A61B-BFD3D1646CB3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DB7F-FF28-4CFA-9383-D0C5E34C9B08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5824-17A1-4B44-9C52-29171EC4DFF1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45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1B9-D05E-4703-90E5-71AA3C977F09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72C8-35CE-4D53-9AFC-F7C153600DB3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51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719F-24C2-47CE-BE96-CF843D56E1BE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F628-7BF3-4791-A849-B0B68006E93C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206-4356-4C6A-AE09-8B2E02B8EB3E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12B-FD5E-4490-B9B3-44D53CF184D2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2AA2-5399-4E95-A098-E723632D7EB6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EAE3-777A-4B6C-B5F9-63952041065D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757F-BEB1-4E13-93D3-5CF0C13157C7}" type="datetime1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2079-063F-4F3C-BAEC-AD406008254F}" type="datetime1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0EC-2F29-4E07-8EC4-1B2D60904AB2}" type="datetime1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9F4E-FB9C-4DA5-81CC-38E77785A2A5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5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CA8-63D5-4BB7-9657-4E4ADBBA0A1B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908F-4F55-4A74-840A-C8D1B6D55FF8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URTICARIA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A2EA33-0918-4106-BC32-1B3D7827E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0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  <p:sldLayoutId id="214748443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8153400" cy="3048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 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ANGIOEDEMA WITHOUT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URTICARIAL VASCULITIS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4343400"/>
            <a:ext cx="4267200" cy="23622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sz="2800" b="1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MAHWISH HASSAN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DERMATOLOGY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CHK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4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034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   </a:t>
            </a:r>
            <a:r>
              <a:rPr lang="en-US" sz="4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sz="49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(ordinary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Intermittent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</a:p>
          <a:p>
            <a:pPr marL="365760" lvl="1" indent="0">
              <a:buNone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Inducible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(physical and contact)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Aquagenic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pPr lvl="1"/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10400" y="135280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URTICARIA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029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610600" cy="2133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9223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Itchy red macules develop into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Pale to pink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oedematous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raised areas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Anywhere, including scalp, palms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Rounded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annular, serpiginous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bizzare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pattern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Bullae may form (intense edema)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53351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SPONTANEOUS URTICARIA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458621"/>
            <a:ext cx="6589199" cy="128089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URTICARIA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31029" y="1828800"/>
            <a:ext cx="2667000" cy="464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Foods: cow’s milk, egg, nuts, seed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Drugs: B lactam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Stings: bees, wasp venom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 Blood products, Vaccines, latex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6313715" y="1828800"/>
            <a:ext cx="2514600" cy="464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Non-allergic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Histamine liberators: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morpheine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codiene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atracurium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 allergic reactions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1828800"/>
            <a:ext cx="2667000" cy="464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Idiopathic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Viral: URTI, hepatitis B and C, EBV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Bacterial: streptococcus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pyogens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Parasitic: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anisakis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simplex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0"/>
            <a:ext cx="30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SPONTANEOUS URTICARIA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905"/>
            <a:ext cx="8458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CHRONIC SPONTANEOUS URTICARIA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311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SPONTANEOUS URTICARIA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828800"/>
            <a:ext cx="3505200" cy="487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209800"/>
            <a:ext cx="2971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Idiopathic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Sinusitis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 and gall bladder infection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infection of the stomach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Ancylostoma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worms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infestatrion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1772795"/>
            <a:ext cx="3733800" cy="49888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2209800"/>
            <a:ext cx="2819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Autoimmune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Pseudoallergy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Natural salicylates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Green teas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624110"/>
            <a:ext cx="9372600" cy="1280890"/>
          </a:xfrm>
        </p:spPr>
        <p:txBody>
          <a:bodyPr/>
          <a:lstStyle/>
          <a:p>
            <a:pPr algn="ctr"/>
            <a:r>
              <a:rPr lang="en-US" dirty="0"/>
              <a:t>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AGGRAVATING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892" y="14722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SPONTANEOUS URTICARIA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42416" y="1676400"/>
            <a:ext cx="6210984" cy="422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71600" y="1371600"/>
            <a:ext cx="4800600" cy="533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0" y="1595021"/>
            <a:ext cx="6324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Nsaids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(commonly)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Opiates (rarely)</a:t>
            </a:r>
          </a:p>
          <a:p>
            <a:pPr lvl="1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Premenstrual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pseudoallergens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622" y="2875910"/>
            <a:ext cx="2450778" cy="2534289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90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HISTOPATHOLOGY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630882" cy="556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Vascular &amp; Lymphatic Dilatation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Oedema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dermal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ast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ells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Perivascular Infiltrates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Eosinophils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50000"/>
              </a:lnSpc>
            </a:pPr>
            <a:endParaRPr lang="en-US" sz="2400" dirty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53351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SPONTANEOUS URTICARIA</a:t>
            </a: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16682" y="1973459"/>
            <a:ext cx="3810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3914"/>
            <a:ext cx="7315200" cy="8034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24000"/>
            <a:ext cx="8001000" cy="4387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Upper respiratory infections (47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organ specific autoimmunity (vitiligo, pernicious anemia)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Coeliac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Dental and candida infections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Malignancy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0876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SPONTANEOUS URTICARIA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685800"/>
            <a:ext cx="6400800" cy="3048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URTICARIA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8229599" cy="533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subgroup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which a specific stimulus induces reproducible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ccounts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19%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Usually occurs within minutes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persisit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less than 30-60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Angio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-edema and systemic reactions may occur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2999" y="161700"/>
            <a:ext cx="274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INDUCIBLE URTICARIA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38200"/>
          </a:xfrm>
        </p:spPr>
        <p:txBody>
          <a:bodyPr>
            <a:normAutofit/>
          </a:bodyPr>
          <a:lstStyle/>
          <a:p>
            <a:r>
              <a:rPr lang="en-US" b="1" dirty="0"/>
              <a:t>               </a:t>
            </a:r>
            <a:r>
              <a:rPr lang="en-US" b="1" dirty="0" smtClean="0"/>
              <a:t>     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391400" cy="494995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Investigation and management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ANGIOEDEMA WITHOUT WEALS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Investigation and Management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URTICARIAL VASCULITIS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Investigation and management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inducible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186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INDUCIBLE URTICARIA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2057400"/>
            <a:ext cx="3352800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62600" y="2057400"/>
            <a:ext cx="3124200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76300" y="4572000"/>
            <a:ext cx="32766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4572000"/>
            <a:ext cx="31242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7082" y="2271467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438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" y="4728001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Cholingeric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(sweating induced)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3" y="491905"/>
            <a:ext cx="8077200" cy="11082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 DUE TO MECHANICAL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6482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153351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INDUCIBLE URTICARIA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85800" y="2438400"/>
            <a:ext cx="7010400" cy="3657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Pressure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Vibratory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Triple response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Edema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Flare</a:t>
            </a:r>
          </a:p>
          <a:p>
            <a:pPr lvl="1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Commonly seen in chronic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18" y="1734741"/>
            <a:ext cx="3197225" cy="2397918"/>
          </a:xfrm>
          <a:ln w="28575">
            <a:solidFill>
              <a:schemeClr val="tx1"/>
            </a:solidFill>
          </a:ln>
        </p:spPr>
      </p:pic>
      <p:pic>
        <p:nvPicPr>
          <p:cNvPr id="7" name="Picture 2" descr="C:\Users\Azhar Memon\Desktop\dermobl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2659"/>
            <a:ext cx="3976688" cy="2438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zhar Memon\Desktop\77a4ccf02a94ceabbdd008b9d4f32a5e--urticaria-a-w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81400" cy="27280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724400" cy="4876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itching at sites of trauma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Itching disproportionately severe compared with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40309" y="182349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917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zhar Memon\Desktop\Screenshot_2017-09-26-10-42-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6" t="27308" r="35641" b="60289"/>
          <a:stretch/>
        </p:blipFill>
        <p:spPr bwMode="auto">
          <a:xfrm>
            <a:off x="5715000" y="4876800"/>
            <a:ext cx="3352800" cy="1676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535333"/>
            <a:ext cx="6934199" cy="50178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Stroking the skin at a tip pressure of less than 36g/mm2 induces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itching weal within 10 min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2482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03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1905"/>
            <a:ext cx="7488382" cy="62136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Repeated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rubbing is needed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induce punctate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Cholinergic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Erythematous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 studded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punctate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characteristic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cholinergic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Seen in some patient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 marL="45720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cholinergic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zhar Memon\Desktop\dermographism-pictu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16492" r="26614" b="50000"/>
          <a:stretch/>
        </p:blipFill>
        <p:spPr bwMode="auto">
          <a:xfrm>
            <a:off x="6096000" y="4387545"/>
            <a:ext cx="2971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696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63575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Delayed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After normal fading of triple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response, or an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immediate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dermographic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weal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returns in same site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is usually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tender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persist for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White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capillary vasoconstriction following 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light stroking of the skin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Black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Discoloration of skin after pressure</a:t>
            </a:r>
          </a:p>
          <a:p>
            <a:pPr marL="36576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from metallic object</a:t>
            </a:r>
          </a:p>
          <a:p>
            <a:endParaRPr lang="en-US" dirty="0"/>
          </a:p>
        </p:txBody>
      </p:sp>
      <p:pic>
        <p:nvPicPr>
          <p:cNvPr id="5122" name="Picture 2" descr="C:\Users\Azhar Memon\Desktop\download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8" r="18760" b="13643"/>
          <a:stretch/>
        </p:blipFill>
        <p:spPr bwMode="auto">
          <a:xfrm>
            <a:off x="6324600" y="4191000"/>
            <a:ext cx="2819400" cy="2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zhar Memon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91" y="2438400"/>
            <a:ext cx="2895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740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4110"/>
            <a:ext cx="7467600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PRESSURE URTICARIA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54864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sites of sustained pressure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30 min to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usually 4-8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lasts 12-72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occur frequently: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 tight clothing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Hands after manual work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Lower back and buttocks after sitting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Feet after walking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itchy, tender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painful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9800" y="2209800"/>
            <a:ext cx="2700000" cy="408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477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2820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922818" cy="51054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Dermographometer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at 100g/mm3 for 70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sec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rods 1.5cm diameter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with 2.5kg anterior thigh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Read after 2-6 h and the following day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3200" b="1" dirty="0"/>
          </a:p>
          <a:p>
            <a:pPr>
              <a:lnSpc>
                <a:spcPct val="150000"/>
              </a:lnSpc>
            </a:pPr>
            <a:endParaRPr lang="en-US" sz="2600" b="1" dirty="0"/>
          </a:p>
        </p:txBody>
      </p:sp>
      <p:pic>
        <p:nvPicPr>
          <p:cNvPr id="5" name="Picture 2" descr="C:\Users\Azhar Memo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581400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062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VIBRATORY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153399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Any vibratory stimulus such 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Jogging, vigorous toweling or using lawnmowers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localized red itchy swelling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Minutes lasting less than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few hours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stimulus is severe, generalized erythema and headache may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01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624110"/>
            <a:ext cx="7772400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15" y="1574825"/>
            <a:ext cx="777239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disease that may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Short lived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itchy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angioedema 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Spontaneous or inducible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27428"/>
            <a:ext cx="282526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0411" r="8461" b="19846"/>
          <a:stretch/>
        </p:blipFill>
        <p:spPr bwMode="auto">
          <a:xfrm>
            <a:off x="6172200" y="3143806"/>
            <a:ext cx="2825261" cy="199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4"/>
          <a:stretch/>
        </p:blipFill>
        <p:spPr bwMode="auto">
          <a:xfrm>
            <a:off x="6172199" y="4916322"/>
            <a:ext cx="2825261" cy="171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8"/>
          <p:cNvSpPr txBox="1">
            <a:spLocks/>
          </p:cNvSpPr>
          <p:nvPr/>
        </p:nvSpPr>
        <p:spPr>
          <a:xfrm>
            <a:off x="6553200" y="22582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URTICARIA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467600" cy="2514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Vibratory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reproduced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laboratory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vortex mixer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zhar Memon\Desktop\Vibratory+angioedema+Vortex+to+induce+angioedema+in+a+patien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24786" r="51154" b="27692"/>
          <a:stretch/>
        </p:blipFill>
        <p:spPr bwMode="auto">
          <a:xfrm>
            <a:off x="5257800" y="3339525"/>
            <a:ext cx="3581400" cy="2667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489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MECHANICAL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458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INDUCED URTICARIS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467600" cy="4721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Cholinergic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Cold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39335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182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7241"/>
            <a:ext cx="8229600" cy="79435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CHOLINERGIC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487375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appear in association with sweating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timulation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sweating by rise in core temperature, emotion or gustatory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stimuli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Stimulation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cholinergic postganglionic sympathetic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nerve supply to sweat gland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itchy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persist for few min to hour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Typically occurs in adolescents and often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atopics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945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5486400" cy="4572000"/>
          </a:xfrm>
        </p:spPr>
        <p:txBody>
          <a:bodyPr/>
          <a:lstStyle/>
          <a:p>
            <a:pPr marL="365760" lvl="1" indent="0">
              <a:buNone/>
            </a:pPr>
            <a:r>
              <a:rPr lang="en-US" dirty="0"/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Hot bath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shower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42C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Exercise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warm environment to the point of sweating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Aim to bring out sweat, read after 5-10 min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895600" cy="31210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73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7318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HEAT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CONTACT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URTICARIA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772399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Rarest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Warming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38-44C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2-5 min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Induces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1 hr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antihistamines or tolerance by repeated exposure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heat may be helpful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373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382000" cy="7318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COLD CONTACT URTICARIA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696199" cy="4724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 type of cold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Cold water bathing risks anaphylaxis and drowning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Treatment with low sedation antihistamines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Repeated and gradual exposure to cold to induce tolerance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57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041"/>
            <a:ext cx="6781800" cy="641959"/>
          </a:xfrm>
        </p:spPr>
        <p:txBody>
          <a:bodyPr/>
          <a:lstStyle/>
          <a:p>
            <a:pPr algn="ctr"/>
            <a:r>
              <a:rPr lang="en-US" dirty="0"/>
              <a:t>    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IMMEDIATE 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Commonest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Frequently affects young adults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Preceded by nonspecific URTI, infectious mononucleosis, or insect bites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Ithing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occur on cold exposure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within min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last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hr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DELAYED 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occurs after a delay of hours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Rare form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781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685800"/>
            <a:ext cx="7467600" cy="731838"/>
          </a:xfrm>
        </p:spPr>
        <p:txBody>
          <a:bodyPr/>
          <a:lstStyle/>
          <a:p>
            <a:pPr algn="ctr"/>
            <a:r>
              <a:rPr lang="en-US" dirty="0"/>
              <a:t>       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1308"/>
            <a:ext cx="7162800" cy="426498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Application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melting ice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cube in thin       plastic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bag for 5-20 min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volar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forearm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 after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10min</a:t>
            </a:r>
          </a:p>
          <a:p>
            <a:pPr marL="457200" lvl="1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TempTest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5 min , read at 10 min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Azhar Memon\Desktop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03" y="2514600"/>
            <a:ext cx="3418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000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39870"/>
            <a:ext cx="7467600" cy="8215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721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cryoproteins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manifestations : Raynaud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phenomenon, purpura or skin necrosis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Cryoglobulinemia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diopathic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Collagen Vascular Disease, CLL, Myeloma &amp; Infectious Mononucleosis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801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5354"/>
            <a:ext cx="7467600" cy="808038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5415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Widespread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response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of core body temperature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ice cube test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Testing performed by placing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cold room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4C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  <a:p>
            <a:pPr>
              <a:lnSpc>
                <a:spcPct val="150000"/>
              </a:lnSpc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612"/>
            <a:ext cx="358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INDUCIBLE URTICARIA:</a:t>
            </a:r>
          </a:p>
          <a:p>
            <a:r>
              <a:rPr lang="en-US" sz="1600" b="1" dirty="0" smtClean="0"/>
              <a:t>THERMAL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69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7417"/>
            <a:ext cx="79608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Transient, well-demarcated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Superficial pink or pale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Swellings of the dermis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Reversible exudation of plasma in the skin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Fade, usually within hours, without leaving a mark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itchy associated with surrounding flare.</a:t>
            </a:r>
          </a:p>
        </p:txBody>
      </p:sp>
      <p:pic>
        <p:nvPicPr>
          <p:cNvPr id="6" name="Picture 4" descr="C:\Users\Azhar Memon\Desktop\h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00" y="1283173"/>
            <a:ext cx="3352800" cy="25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8"/>
          <p:cNvSpPr txBox="1">
            <a:spLocks/>
          </p:cNvSpPr>
          <p:nvPr/>
        </p:nvSpPr>
        <p:spPr>
          <a:xfrm>
            <a:off x="6553200" y="22582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URTICARIA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56972"/>
            <a:ext cx="6589199" cy="128089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URTICARIA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326"/>
            <a:ext cx="7467600" cy="4632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Aquagenic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allergic and non allergic 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589199" cy="128089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6934200" cy="5635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develop at site of exposure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visible long or short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UV radiation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Fade within 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idiopathic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secondary to porphyria</a:t>
            </a:r>
          </a:p>
        </p:txBody>
      </p:sp>
      <p:pic>
        <p:nvPicPr>
          <p:cNvPr id="4098" name="Picture 2" descr="C:\Users\Azhar Memon\Desktop\62338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90490"/>
            <a:ext cx="2987040" cy="3733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6354" y="194846"/>
            <a:ext cx="375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INDUCIBLE URTICARIA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Aquagenic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9943"/>
            <a:ext cx="5105400" cy="50563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with water produce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eruption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Irrespective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Resembling cholinergic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122" name="Picture 2" descr="C:\Users\Azhar Memon\Desktop\image-of-aquagenic-urticar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19400" cy="3581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7462" y="155611"/>
            <a:ext cx="375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INDUCIBLE URTICARIA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5" y="609600"/>
            <a:ext cx="7848600" cy="1143000"/>
          </a:xfrm>
        </p:spPr>
        <p:txBody>
          <a:bodyPr/>
          <a:lstStyle/>
          <a:p>
            <a:r>
              <a:rPr lang="en-US" dirty="0"/>
              <a:t>                 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599" cy="4387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ALLERGIC: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Percutaneous or mucosal penetration of an allergen to which the individual has already specific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 1 hypersensitivity response provoked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in immediate, localized weal and flare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Resolving within 2 hours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85500"/>
            <a:ext cx="375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INDUCIBLE URTICARIA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5" y="609600"/>
            <a:ext cx="7848600" cy="1143000"/>
          </a:xfrm>
        </p:spPr>
        <p:txBody>
          <a:bodyPr/>
          <a:lstStyle/>
          <a:p>
            <a:r>
              <a:rPr lang="en-US" dirty="0"/>
              <a:t>                 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24000"/>
            <a:ext cx="7848600" cy="4387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NON-ALLERGIC: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injection of vasoactive chemicals by plants or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may take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45 minutes to develop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prostaglandin D2 formation rather than histamine release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73777"/>
            <a:ext cx="375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INDUCIBLE URTICARIA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                                   </a:t>
            </a:r>
            <a:br>
              <a:rPr lang="en-US" sz="2800" b="1" dirty="0"/>
            </a:br>
            <a:r>
              <a:rPr lang="en-US" sz="2800" b="1" dirty="0"/>
              <a:t>   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     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0" y="1303020"/>
            <a:ext cx="3657600" cy="64008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Allergic           (immunological)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133600"/>
            <a:ext cx="3657600" cy="4572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Cow’s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Kiwi fruit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Peanuts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Sesame seeds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Saliva, Urine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Moths/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catterpillars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Fragrance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26082" y="1098665"/>
            <a:ext cx="4343400" cy="868680"/>
          </a:xfrm>
        </p:spPr>
        <p:txBody>
          <a:bodyPr/>
          <a:lstStyle/>
          <a:p>
            <a:r>
              <a:rPr lang="en-US" sz="2400" dirty="0" smtClean="0"/>
              <a:t>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Non-allergic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(non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immunologiocal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14994" y="2028069"/>
            <a:ext cx="3657600" cy="45442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Histamine liberators: Cobalt &amp;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dimethysulfoxide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Fragrance: Balsam of Peru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Bleaching agent: ammonium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persulphate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Preservatives: Benzoic acid &amp;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Sorbic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Vasoactive: Jellyfish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Nettle stings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Flavouring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agents: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cinnamic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43600" y="73777"/>
            <a:ext cx="375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INDUCIBLE URTICARIA</a:t>
            </a:r>
          </a:p>
        </p:txBody>
      </p:sp>
    </p:spTree>
    <p:extLst>
      <p:ext uri="{BB962C8B-B14F-4D97-AF65-F5344CB8AC3E}">
        <p14:creationId xmlns:p14="http://schemas.microsoft.com/office/powerpoint/2010/main" val="32276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5200" y="635833"/>
            <a:ext cx="6589200" cy="128089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6172200" cy="4953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forearm is coded with a skin marker pen corresponding to the number of allergens being tested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drop of allergen solution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is placed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small prick through the drop is made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 skin reactions in 20–30 minutes.</a:t>
            </a:r>
          </a:p>
        </p:txBody>
      </p:sp>
      <p:pic>
        <p:nvPicPr>
          <p:cNvPr id="7" name="Picture 3" descr="C:\Users\Azhar Memon\Desktop\Screenshot_2017-09-26-10-30-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38172" r="52393" b="47453"/>
          <a:stretch/>
        </p:blipFill>
        <p:spPr bwMode="auto">
          <a:xfrm>
            <a:off x="5626519" y="2590800"/>
            <a:ext cx="330004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73777"/>
            <a:ext cx="375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INDUCIBLE URTICARIA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Diagnosis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6589" y="1346758"/>
            <a:ext cx="7315200" cy="377762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Immunocap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Fluroimmunoassay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allergen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human serum.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7738" r="202" b="17520"/>
          <a:stretch/>
        </p:blipFill>
        <p:spPr bwMode="auto">
          <a:xfrm>
            <a:off x="5788142" y="3581400"/>
            <a:ext cx="2801816" cy="174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73777"/>
            <a:ext cx="375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INDUCIBLE URTICARIA</a:t>
            </a:r>
          </a:p>
        </p:txBody>
      </p:sp>
    </p:spTree>
    <p:extLst>
      <p:ext uri="{BB962C8B-B14F-4D97-AF65-F5344CB8AC3E}">
        <p14:creationId xmlns:p14="http://schemas.microsoft.com/office/powerpoint/2010/main" val="27325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655638"/>
          </a:xfrm>
        </p:spPr>
        <p:txBody>
          <a:bodyPr/>
          <a:lstStyle/>
          <a:p>
            <a:pPr algn="ctr"/>
            <a:r>
              <a:rPr lang="en-US" dirty="0"/>
              <a:t>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17638"/>
            <a:ext cx="7391399" cy="5059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Urticarial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Papular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Schnitzler Syndrome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Acute Contact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Dermatitis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Angioedema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Erythema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multiforme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5335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DIFFERENTIAL DIAGNOSIS</a:t>
            </a:r>
            <a:endParaRPr lang="en-US" sz="16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12463"/>
            <a:ext cx="8610600" cy="1280890"/>
          </a:xfrm>
        </p:spPr>
        <p:txBody>
          <a:bodyPr/>
          <a:lstStyle/>
          <a:p>
            <a:pPr algn="ctr"/>
            <a:r>
              <a:rPr lang="en-US" b="1" dirty="0"/>
              <a:t>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PAPULAR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insect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bite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papules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exposed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parts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Lesions last for days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 descr="Dermatology - FACE: papular urticari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091" y="1154809"/>
            <a:ext cx="2363401" cy="303000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05" y="4038600"/>
            <a:ext cx="3934295" cy="2579149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15335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DIFFERENTIAL DIAGNOSIS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811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735883"/>
            <a:ext cx="4495800" cy="3767397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Deep swellings of the dermis, subcutaneous or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submucosal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tissues</a:t>
            </a:r>
          </a:p>
          <a:p>
            <a:pPr marL="457200" lvl="1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painful</a:t>
            </a:r>
          </a:p>
          <a:p>
            <a:pPr marL="457200" lvl="1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Poorly defined and normal 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Last longer than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zhar Memon\Desktop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19" y="18288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zhar Memon\Desktop\download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19" y="4322180"/>
            <a:ext cx="3352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8"/>
          <p:cNvSpPr txBox="1">
            <a:spLocks/>
          </p:cNvSpPr>
          <p:nvPr/>
        </p:nvSpPr>
        <p:spPr>
          <a:xfrm>
            <a:off x="6553200" y="22582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URTICARIA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35305"/>
            <a:ext cx="8077200" cy="808038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SCHNITZLER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990600"/>
            <a:ext cx="672465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Recurrent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urticarial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pruritic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Resolve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hyper pigmentation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bone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joint pain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Lymphadenopathy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zhar Memon\Desktop\gr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3"/>
          <a:stretch/>
        </p:blipFill>
        <p:spPr bwMode="auto">
          <a:xfrm>
            <a:off x="6096001" y="1752600"/>
            <a:ext cx="2933700" cy="3581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15335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DIFFERENTIAL DIAGNOSIS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211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94" y="593420"/>
            <a:ext cx="7467600" cy="731838"/>
          </a:xfrm>
        </p:spPr>
        <p:txBody>
          <a:bodyPr/>
          <a:lstStyle/>
          <a:p>
            <a:r>
              <a:rPr lang="en-US" b="1" dirty="0"/>
              <a:t>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MULTIFORME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7638"/>
            <a:ext cx="7467600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Mucosal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Acral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 descr="ery mul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33600"/>
            <a:ext cx="304800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15335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DIFFERENTIAL DIAGNOSIS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824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655638"/>
          </a:xfrm>
        </p:spPr>
        <p:txBody>
          <a:bodyPr/>
          <a:lstStyle/>
          <a:p>
            <a:r>
              <a:rPr lang="en-US" b="1" dirty="0"/>
              <a:t>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DERMATITIS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390483" cy="4873752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Localized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oedema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inflammation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vesiculation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Burning/stinging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Mostly known cause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6" name="Picture 2" descr="C:\Users\Azhar Memon\Desktop\allergic-dermatitis-pictu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23323"/>
          <a:stretch/>
        </p:blipFill>
        <p:spPr bwMode="auto">
          <a:xfrm>
            <a:off x="5847683" y="1905000"/>
            <a:ext cx="3282462" cy="3200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15335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DIFFERENTIAL DIAGNOSIS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446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/>
          <a:lstStyle/>
          <a:p>
            <a:r>
              <a:rPr lang="en-US" b="1" dirty="0"/>
              <a:t>         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8229600" cy="45689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Clinical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Investigations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153351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URTICARIA:DIAGNOSIS</a:t>
            </a:r>
            <a:endParaRPr lang="en-US" sz="1600" b="1" u="sng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21323"/>
            <a:ext cx="7467600" cy="65563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</a:p>
          <a:p>
            <a:endParaRPr lang="en-US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Throat swab if pharyngeal symptoms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appropriate samples for suspected viral or  bacterial infection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Withdraw suspected drugs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Investigate 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sensitization (skin prick tests 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ImmunoCAP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where appropriate)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11051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URTICARIA:INVESTIGATION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7384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24110"/>
            <a:ext cx="739140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797552"/>
          </a:xfrm>
        </p:spPr>
        <p:txBody>
          <a:bodyPr numCol="2">
            <a:normAutofit/>
          </a:bodyPr>
          <a:lstStyle/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876800" y="1447800"/>
            <a:ext cx="4076699" cy="5257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0373" y="1676400"/>
            <a:ext cx="37026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H1 Antihistamine Unresponsive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autoantibodies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 tests</a:t>
            </a:r>
          </a:p>
          <a:p>
            <a:pPr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tests dependent on clinical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C4 complement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angio‐oedema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without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Helicobacter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pylori </a:t>
            </a: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  Stool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ova, cysts and parasites (foreign travel)</a:t>
            </a: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  Chest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X‐ray (if lymphoma considered) 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1948" y="1447800"/>
            <a:ext cx="3962400" cy="5257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1752600"/>
            <a:ext cx="342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H1 Antihistamine Responsive: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CBC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tests for extensive work‐up when other tests non‐revealing </a:t>
            </a:r>
          </a:p>
          <a:p>
            <a:pPr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25‐hydroxycholecalciferol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(vitamin D)</a:t>
            </a: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   D‐dimer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   3‐week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trial of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    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pseudoallergen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24200" y="1143000"/>
            <a:ext cx="2819400" cy="609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1294" y="1214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43600" y="11051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URTICARIA:INVESTIGATION</a:t>
            </a:r>
            <a:endParaRPr lang="en-US" sz="1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0914"/>
            <a:ext cx="7467600" cy="731838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24000"/>
            <a:ext cx="7620000" cy="5334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General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0" lvl="4" indent="-3429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Minimize heat/cold</a:t>
            </a:r>
          </a:p>
          <a:p>
            <a:pPr marL="891540" lvl="4" indent="-3429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 stress</a:t>
            </a:r>
          </a:p>
          <a:p>
            <a:pPr marL="891540" lvl="4" indent="-3429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Aspirin/other drugs</a:t>
            </a:r>
          </a:p>
          <a:p>
            <a:pPr marL="891540" lvl="4" indent="-3429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food additives/preservatives</a:t>
            </a:r>
          </a:p>
          <a:p>
            <a:pPr marL="891540" lvl="4" indent="-3429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Wearing of loose fitting clothing</a:t>
            </a:r>
          </a:p>
          <a:p>
            <a:pPr marL="891540" lvl="4" indent="-342900">
              <a:spcBef>
                <a:spcPts val="5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of soothing creams with menthol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92494"/>
            <a:ext cx="428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URTICARIA: MANAGEMENT 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429" y="1219200"/>
            <a:ext cx="2477571" cy="24384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1</a:t>
            </a:r>
            <a:r>
              <a:rPr lang="en-US" sz="3200" b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(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ANTIHISTAMINES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zhar Memon\Desktop\Screenshot_2017-10-07-10-09-1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51837" r="5740" b="22425"/>
          <a:stretch/>
        </p:blipFill>
        <p:spPr bwMode="auto">
          <a:xfrm>
            <a:off x="457200" y="1752600"/>
            <a:ext cx="853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92494"/>
            <a:ext cx="428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URTICARIA: MANAGEMENT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153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7318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                 </a:t>
            </a:r>
            <a:r>
              <a:rPr lang="en-US" b="1" dirty="0" smtClean="0">
                <a:solidFill>
                  <a:schemeClr val="tx2"/>
                </a:solidFill>
              </a:rPr>
              <a:t>2</a:t>
            </a:r>
            <a:r>
              <a:rPr lang="en-US" b="1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LINE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THERAPY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991599" cy="5029200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Prednisolone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 Severe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mostly in urticarial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delayed pressure urticarial)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Leukotriene Receptor Antagonist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 In Aspirin Sensitive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Delayed Pressure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autoimmune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Danazo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(Refractory Cholinergic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Sulphasalazine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Dapsone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Delayed Pressure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Narrow Band Phototherapy 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Symptomatic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Dermographism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Cold Desensitization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(Cold Contact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41763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TARGETED THERAPY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92494"/>
            <a:ext cx="428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URTICARIA: MANAGEMENT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056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847"/>
            <a:ext cx="7467600" cy="6556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3</a:t>
            </a:r>
            <a:r>
              <a:rPr lang="en-US" sz="3200" b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THERAPIES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>
            <a:normAutofit fontScale="55000" lnSpcReduction="20000"/>
          </a:bodyPr>
          <a:lstStyle/>
          <a:p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Plasmapheresis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IV IG infusion at 0.4g/kg/day for 5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Ciclosporin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2.5 - 3.5 mg/kg/day for 1 – 3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Tacrolimus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Mycophenolate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mofetil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Omalizumab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(anti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760" lvl="1" indent="0">
              <a:buNone/>
            </a:pPr>
            <a:r>
              <a:rPr lang="en-US" sz="2800" dirty="0"/>
              <a:t> 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27448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IMMUNOMODULATORS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92494"/>
            <a:ext cx="428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URTICARIA: MANAGEMENT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74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88423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ANAPHYLAXIS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1600200"/>
            <a:ext cx="7696201" cy="431102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Sudden, severe, life threatening, systemic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ften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involving the skin due to mast cell mediator release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allergic or non-allergic</a:t>
            </a:r>
            <a:endParaRPr lang="en-US" dirty="0"/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6553200" y="22582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URTICARIA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6172200" cy="25039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Deep, localized, self-limiting swelling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Skin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submucosal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tissues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 increase in vascular permeability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Vasoactive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mediators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Lips, eyelid and genitalia most often involved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154" y="2251364"/>
            <a:ext cx="3139846" cy="39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0738" y="967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5595" y="518768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67691" y="1373637"/>
            <a:ext cx="3768348" cy="576262"/>
          </a:xfrm>
        </p:spPr>
        <p:txBody>
          <a:bodyPr/>
          <a:lstStyle/>
          <a:p>
            <a:r>
              <a:rPr lang="en-US" sz="2800" dirty="0" smtClean="0"/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WEALS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81101" y="2057400"/>
            <a:ext cx="3844547" cy="40551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Hereditary angioedema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Bradykinin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mediated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Uncommon  presentation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Fatal laryngeal obstruction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Bowel obstruction, may present as acute abdomen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70341" y="1388269"/>
            <a:ext cx="2873239" cy="576262"/>
          </a:xfrm>
        </p:spPr>
        <p:txBody>
          <a:bodyPr/>
          <a:lstStyle/>
          <a:p>
            <a:r>
              <a:rPr lang="en-US" sz="2800" dirty="0" smtClean="0"/>
              <a:t>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 WEALS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33714" y="2531269"/>
            <a:ext cx="3505485" cy="417433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Spontaneous or inducible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Mast cell mediator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occur without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Affects skin and oropharynx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Bowels are never affected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0738" y="967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80914"/>
            <a:ext cx="74676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591985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Hereditary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Acquired Angioedema</a:t>
            </a:r>
          </a:p>
        </p:txBody>
      </p:sp>
      <p:pic>
        <p:nvPicPr>
          <p:cNvPr id="5" name="Content Placeholder 3" descr="Dermatology - FACE: angioedem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3429000" cy="33528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845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8080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HEREDITARY ANGIOEDEMA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600200"/>
            <a:ext cx="7467600" cy="43110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Bradykinin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mediated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estrase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inhibitor deficiency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Impaired function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88484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238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91905"/>
            <a:ext cx="7848600" cy="1295400"/>
          </a:xfrm>
        </p:spPr>
        <p:txBody>
          <a:bodyPr>
            <a:noAutofit/>
          </a:bodyPr>
          <a:lstStyle/>
          <a:p>
            <a:r>
              <a:rPr lang="en-US" sz="4000" b="1" dirty="0"/>
              <a:t>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HEREDITARY ANGIOEDEMA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924799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Rare disorder &lt;2%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Autosomal dominant pattern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Mutation in gene encoding C1INH (SERPING1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Recurrent swellings of the skin and mucosa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Solitary 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painful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They seldom itch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525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91" y="609600"/>
            <a:ext cx="7924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HEREDITARY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717431"/>
            <a:ext cx="5257800" cy="464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Reticulate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minimal edema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Pharyngeal, laryngeal, bronchial involvement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nausea, vomiting, colic and urinary symptoms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9948" r="18142" b="58149"/>
          <a:stretch/>
        </p:blipFill>
        <p:spPr bwMode="auto">
          <a:xfrm>
            <a:off x="5943600" y="2277532"/>
            <a:ext cx="3200400" cy="343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592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06" y="579682"/>
            <a:ext cx="7467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</a:t>
            </a:r>
            <a:r>
              <a:rPr lang="en-US" b="1" dirty="0" smtClean="0">
                <a:solidFill>
                  <a:schemeClr val="tx2"/>
                </a:solidFill>
              </a:rPr>
              <a:t>HEREDITARY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ANGIOEDEMA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7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Divided into three types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Reduce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C1INH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Normal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raised but dysfunctional C1INH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Normal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of immunochemical and functional C1INH and is diagnosed mainly on positive family history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727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            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Acquired C1INH deficiency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Drug induced (ACE inhibitor)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Idiopathic non-mast cell mediator-induced angioedema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60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566610"/>
            <a:ext cx="79248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estrase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48"/>
            <a:ext cx="8534400" cy="5175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inhibitor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activated component of complement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kallikrein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fibrinolytic and coagulation systems</a:t>
            </a:r>
          </a:p>
          <a:p>
            <a:pPr algn="ctr"/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algn="ctr"/>
            <a:endParaRPr lang="en-US" b="1" dirty="0" smtClean="0"/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Activation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each of these systems release 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vasoactive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peptides like bradykinin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Release of bradykinin increases permeability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vascular tissue causing angioedema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05884" y="2301240"/>
            <a:ext cx="484632" cy="97840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05884" y="4282440"/>
            <a:ext cx="484632" cy="105156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581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2" y="525462"/>
            <a:ext cx="74676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PATHOPHYSIOLOGY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5105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      Immunological or non immunological stimuli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Degranulation of cutaneous mast cells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 mast cell mediators</a:t>
            </a:r>
          </a:p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Vasopermeability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vasodilation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of dermal and subcutaneous vasculature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72000" y="1905000"/>
            <a:ext cx="152400" cy="8382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72000" y="3390900"/>
            <a:ext cx="152400" cy="8382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92782" y="4800600"/>
            <a:ext cx="152400" cy="8382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8"/>
          <p:cNvSpPr txBox="1">
            <a:spLocks/>
          </p:cNvSpPr>
          <p:nvPr/>
        </p:nvSpPr>
        <p:spPr>
          <a:xfrm>
            <a:off x="6553200" y="22582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URTICARIA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45497"/>
            <a:ext cx="8299938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 INDUCED ANGIOEDEMA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335"/>
            <a:ext cx="8610600" cy="5480665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Reduced ACE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reduced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bradykinin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metabolism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within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treatment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Women and elderly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 and oropharynx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Laryngeal involvement may be life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threatening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Remits after discontinuation of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but it may takes 6 months to subside</a:t>
            </a:r>
          </a:p>
          <a:p>
            <a:pPr lvl="1">
              <a:lnSpc>
                <a:spcPct val="200000"/>
              </a:lnSpc>
            </a:pPr>
            <a:endParaRPr lang="en-US" sz="2400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22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 DUE TO ACQUIRED C1 INH DEFICIENCY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     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326676" cy="487375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200000"/>
              </a:lnSpc>
              <a:buNone/>
            </a:pPr>
            <a:endParaRPr lang="en-US" sz="2400" b="1" dirty="0"/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types are recognized: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Lymphoproliferative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Autoantibodies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against C1INH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622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467600" cy="655638"/>
          </a:xfrm>
        </p:spPr>
        <p:txBody>
          <a:bodyPr/>
          <a:lstStyle/>
          <a:p>
            <a:r>
              <a:rPr lang="en-US" b="1" dirty="0"/>
              <a:t>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82933"/>
            <a:ext cx="8077200" cy="56274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CLARKSON</a:t>
            </a: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(SYSTEMIC CAPILLARY LEAK SYNDROME)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Dramatic recurrent episodes of exudation of fluid into various organs and may involve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paraproteinemia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343400"/>
            <a:ext cx="3601522" cy="23622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504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21" y="609600"/>
            <a:ext cx="7467600" cy="731838"/>
          </a:xfrm>
        </p:spPr>
        <p:txBody>
          <a:bodyPr/>
          <a:lstStyle/>
          <a:p>
            <a:r>
              <a:rPr lang="en-US" b="1" dirty="0"/>
              <a:t>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VARIANTS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GLEICH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(EPISODIC ANGIOEDEMA WITH EOSINOPHILIA)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Recurrent episodes of angioedema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Pyrexia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Blood eosinophilia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Infiltration of dermis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eosinophils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98636"/>
            <a:ext cx="33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ANGIOEDEMA: WITHOUT WEALS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702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6263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      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63379"/>
            <a:ext cx="7239000" cy="607082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Oro-facial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granulomatosis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Eyelid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dermatitis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Cellulitis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Idiopathic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scrotal edema</a:t>
            </a:r>
          </a:p>
        </p:txBody>
      </p:sp>
      <p:pic>
        <p:nvPicPr>
          <p:cNvPr id="5122" name="Picture 2" descr="Granulomatous chei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09489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yelid dermat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094891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309489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98636"/>
            <a:ext cx="357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ANGIOEDEMA WITHOUT WEALS:DIFFERENTIAL DIAGNOSIS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475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/>
          <a:lstStyle/>
          <a:p>
            <a:r>
              <a:rPr lang="en-US" b="1" dirty="0" smtClean="0"/>
              <a:t>    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828800"/>
            <a:ext cx="7924800" cy="4082422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C4 complement is good screening blood test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&lt; 30 % of mean normal in affected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Functional C1INH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53351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ANGIOEDEMA </a:t>
            </a:r>
            <a:r>
              <a:rPr lang="en-US" sz="1600" b="1" dirty="0" smtClean="0"/>
              <a:t>WITHOUT WEALS:INVESTIGATION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6297"/>
            <a:ext cx="7924800" cy="685800"/>
          </a:xfrm>
        </p:spPr>
        <p:txBody>
          <a:bodyPr/>
          <a:lstStyle/>
          <a:p>
            <a:r>
              <a:rPr lang="en-US" b="1" dirty="0"/>
              <a:t>   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458200" cy="502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Mast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H1-Anti histamines (non-sedating 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generation 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Omalizumab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(anti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Epinephrine in anaphylaxis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141628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ANGIOEDEMA </a:t>
            </a:r>
            <a:r>
              <a:rPr lang="en-US" sz="1600" b="1" dirty="0" smtClean="0"/>
              <a:t>WITHOUT WEALS:MANAGEMENT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845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55" y="584046"/>
            <a:ext cx="7467600" cy="728706"/>
          </a:xfrm>
        </p:spPr>
        <p:txBody>
          <a:bodyPr>
            <a:normAutofit/>
          </a:bodyPr>
          <a:lstStyle/>
          <a:p>
            <a:r>
              <a:rPr lang="en-US" b="1" dirty="0"/>
              <a:t>  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538" y="1432602"/>
            <a:ext cx="7391399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Bradykinin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mediated Hereditary angioedema </a:t>
            </a: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Purified plasma derived C1INH I/V 20units/kg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Recombinant C1INH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Icatibant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bradykinin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receptor 2 antagonist)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callantide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kallikerin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inhibitor)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FFP containing C1INH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141628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ANGIOEDEMA </a:t>
            </a:r>
            <a:r>
              <a:rPr lang="en-US" sz="1600" b="1" dirty="0" smtClean="0"/>
              <a:t>WITHOUT WEALS:MANAGEMENT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243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/>
          <a:lstStyle/>
          <a:p>
            <a:r>
              <a:rPr lang="en-US" dirty="0"/>
              <a:t>   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9"/>
            <a:ext cx="8153399" cy="4493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Short Term Prophylaxis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HAE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Plasma derived C1INH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Prophylaxis 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Plasma derived C1INH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Danazol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stanozolol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Tranexemic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141628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ANGIOEDEMA </a:t>
            </a:r>
            <a:r>
              <a:rPr lang="en-US" sz="1600" b="1" dirty="0" smtClean="0"/>
              <a:t>WITHOUT WEALS:MANAGEMENT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56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607" y="626952"/>
            <a:ext cx="7467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799"/>
            <a:ext cx="6629400" cy="5029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Aquired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C1INH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deficiency 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Emergency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Plasma derived C1INH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Icatibant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Plasma derived C1INH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Tranexamic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Anabolic steroids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Rituximab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141628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ANGIOEDEMA </a:t>
            </a:r>
            <a:r>
              <a:rPr lang="en-US" sz="1600" b="1" dirty="0" smtClean="0"/>
              <a:t>WITHOUT WEALS:MANAGEMENT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120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66" y="589345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/>
              <a:t>             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676400"/>
            <a:ext cx="7480692" cy="46482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8"/>
          <p:cNvSpPr txBox="1">
            <a:spLocks/>
          </p:cNvSpPr>
          <p:nvPr/>
        </p:nvSpPr>
        <p:spPr>
          <a:xfrm>
            <a:off x="6553200" y="22582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URTICARIA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1447800"/>
            <a:ext cx="6934200" cy="2590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URTICARIAL VASCULITIS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61765"/>
            <a:ext cx="6589200" cy="1280890"/>
          </a:xfrm>
        </p:spPr>
        <p:txBody>
          <a:bodyPr/>
          <a:lstStyle/>
          <a:p>
            <a:r>
              <a:rPr lang="en-US" dirty="0"/>
              <a:t>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URTICARIAL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257800" cy="51054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 is characterized clinically by urticarial lesions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Occurs in about 1-20% of patients with a chronic urticarial illness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Histological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evidence of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leucocytoclastic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Affects predominantly post capillary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 the superficial dermis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42654"/>
            <a:ext cx="3657600" cy="45581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10200" y="1842655"/>
            <a:ext cx="3657600" cy="103843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1842655"/>
            <a:ext cx="3657600" cy="1038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152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URTICARIAL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VASCULITIS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00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Connective tissue diseases (SLE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Sjogren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disease)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Chronic hepatitis B and C, infectious mononucleosis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lyme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borreliosis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Serum sickness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Haematological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disorders &amp; Malignancies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Schnitzler syndrome,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Muckle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-wells syndrome and Cogan syndrome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0362" y="124788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0133"/>
            <a:ext cx="7467600" cy="7318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7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Circulating immune complexes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Complement activation via the classical pathway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Mast cell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activation, production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pro-inflammatory cytokines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Endothelial cell activation and damage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Inflammatory cell infiltrate,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neutrophil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karyorrhexis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fibrin deposition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176796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467600" cy="8080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905000"/>
            <a:ext cx="7543800" cy="400622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Hypocomplementaemic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Normocomplementaemic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Urticarial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140477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296400" cy="110829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dirty="0"/>
              <a:t>       </a:t>
            </a:r>
            <a:r>
              <a:rPr lang="en-US" b="1" dirty="0" err="1">
                <a:solidFill>
                  <a:schemeClr val="tx2"/>
                </a:solidFill>
              </a:rPr>
              <a:t>Hypocomplementaemic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Urticarial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Diagnostic Criteria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     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48"/>
            <a:ext cx="8610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Biopsy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Arthralgia or arthritis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Uveitis 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episcleritis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Recurrent abdominal pain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Glomerulonephritis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Decreased C1q or presence of anti-C1q autoantibodies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9924" y="163249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HISTOPATHOLOGY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562600" cy="5410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Endothelial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cell damage and swelling and loss of integrity of vessel wall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Fibrin deposits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postcapillary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Neutrophil-predominant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perivascular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infiltrate with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leucocytoclasis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Erythrocyte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extravasation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C3 within and around the vessels of lesion at DEJ is a common 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20675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94" y="1752600"/>
            <a:ext cx="3219012" cy="35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3058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Recurrent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painful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weals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lasting &gt; 24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Leaving residual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hyperpigmentation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Livedo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reticularis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Raynaud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phenomenon,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Bullous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Arthralgia and joint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stiffness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Gastrointestinal features , pulmonary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symptoms, lymphadenopathy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spleenomegaly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hepatomegaly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149977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114"/>
            <a:ext cx="6705600" cy="65563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4876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Renal involvement (microscopic hematuria and proteinuria)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Chronic obstructive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pulomonary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disease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Connective tissue diseases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Haematological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malignancies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Chronic hepatitis B and C infections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174836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38" y="587719"/>
            <a:ext cx="6589200" cy="1280890"/>
          </a:xfrm>
        </p:spPr>
        <p:txBody>
          <a:bodyPr/>
          <a:lstStyle/>
          <a:p>
            <a:pPr algn="ctr"/>
            <a:r>
              <a:rPr lang="en-US" dirty="0"/>
              <a:t> 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1" y="1964424"/>
            <a:ext cx="3505200" cy="4360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Lesional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skin biopsy (diagnostic)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Full blood count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ESR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Biochemical profile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C3 ,C 4 complements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Urine analysis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2514600"/>
            <a:ext cx="3858397" cy="41542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 extractable nuclear antigens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Hepatitis B and C serology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Circulating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30432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600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WORK-UP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435" y="4302565"/>
            <a:ext cx="1953396" cy="255543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95400" y="1935267"/>
            <a:ext cx="2874596" cy="576262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H1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819400"/>
            <a:ext cx="3197532" cy="310570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Itching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42301" y="1939772"/>
            <a:ext cx="2873239" cy="576262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H2 Receptors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11409" y="2895600"/>
            <a:ext cx="3195680" cy="310570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Wealing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58643" y="196560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URTICARIA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3298" y="593611"/>
            <a:ext cx="7467600" cy="655638"/>
          </a:xfrm>
        </p:spPr>
        <p:txBody>
          <a:bodyPr/>
          <a:lstStyle/>
          <a:p>
            <a:pPr algn="ctr"/>
            <a:r>
              <a:rPr lang="en-US" dirty="0"/>
              <a:t>                  </a:t>
            </a:r>
            <a:r>
              <a:rPr lang="en-US" dirty="0" smtClean="0"/>
              <a:t>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924" y="1143000"/>
            <a:ext cx="8098076" cy="5026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WORK-UP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IMF studies of skin biopsy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CH50, anti-C1q antibodies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Cryoglobulins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urine protein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clearance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protien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electrophoresis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CXR , lung function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visual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acquity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slit lamp examination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149640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02" y="584255"/>
            <a:ext cx="6589200" cy="1280890"/>
          </a:xfrm>
        </p:spPr>
        <p:txBody>
          <a:bodyPr/>
          <a:lstStyle/>
          <a:p>
            <a:r>
              <a:rPr lang="en-US" dirty="0"/>
              <a:t>       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0482" y="2057400"/>
            <a:ext cx="3733800" cy="3767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antihistamines (non-sedating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NSAIDS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668038" cy="48530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 Line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Dapsone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75-100 mg/d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Colchicine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1-1.5 mg/d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HCQ 400 mg/d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rednisolone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 mg/d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88615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/>
          <a:lstStyle/>
          <a:p>
            <a:r>
              <a:rPr lang="en-US" dirty="0"/>
              <a:t>                       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752600"/>
            <a:ext cx="7086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Azathioprine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Ciclosporin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Mycophenolate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mofetil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Methotrexate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Intravenous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immunoglobulins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Interleukin antagonists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malizumab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179765"/>
            <a:ext cx="30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URTICARIAL VASCULITIS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A33-0918-4106-BC32-1B3D7827EFEB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2" descr="https://slideuplift.com/wp-content/uploads/2020/06/ItemID6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57149"/>
            <a:ext cx="9067800" cy="68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8832</TotalTime>
  <Words>5085</Words>
  <Application>Microsoft Office PowerPoint</Application>
  <PresentationFormat>On-screen Show (4:3)</PresentationFormat>
  <Paragraphs>1420</Paragraphs>
  <Slides>93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Cambria</vt:lpstr>
      <vt:lpstr>Century Gothic</vt:lpstr>
      <vt:lpstr>Wingdings</vt:lpstr>
      <vt:lpstr>Wingdings 3</vt:lpstr>
      <vt:lpstr>Wisp</vt:lpstr>
      <vt:lpstr>URTICARIA       ANGIOEDEMA WITHOUT WEALS &amp;   URTICARIAL VASCULITIS </vt:lpstr>
      <vt:lpstr>                     CONTENTS</vt:lpstr>
      <vt:lpstr>URTICARIA</vt:lpstr>
      <vt:lpstr>WEALS</vt:lpstr>
      <vt:lpstr>ANGIOEDEMA</vt:lpstr>
      <vt:lpstr> ANAPHYLAXIS</vt:lpstr>
      <vt:lpstr>PATHOPHYSIOLOGY</vt:lpstr>
      <vt:lpstr>                  PATHOPHYSIOLOGY</vt:lpstr>
      <vt:lpstr>PATHOPHYSIOLOGY</vt:lpstr>
      <vt:lpstr>          CLASSIFICATION</vt:lpstr>
      <vt:lpstr>Spontaneous urticaria</vt:lpstr>
      <vt:lpstr>CLINICAL PRESENTATION</vt:lpstr>
      <vt:lpstr>CAUSES OF ACUTE SPONTANEOUS URTICARIA</vt:lpstr>
      <vt:lpstr>     CAUSES OF CHRONIC SPONTANEOUS URTICARIA                       </vt:lpstr>
      <vt:lpstr>            AGGRAVATING FACTORS</vt:lpstr>
      <vt:lpstr> HISTOPATHOLOGY</vt:lpstr>
      <vt:lpstr>             ASSOCIATED DISEASES</vt:lpstr>
      <vt:lpstr>Inducible urticaria</vt:lpstr>
      <vt:lpstr>INDUCIBLE URTICARIA</vt:lpstr>
      <vt:lpstr> Classification of inducible  urticaria</vt:lpstr>
      <vt:lpstr>    URTICARIA DUE TO MECHANICAL FORCES</vt:lpstr>
      <vt:lpstr>SIMPLE DERMOGRAPHISM </vt:lpstr>
      <vt:lpstr>SYMPTOMATIC DERMOGRAPHISM</vt:lpstr>
      <vt:lpstr>      DIAGNOSIS</vt:lpstr>
      <vt:lpstr>PowerPoint Presentation</vt:lpstr>
      <vt:lpstr>PowerPoint Presentation</vt:lpstr>
      <vt:lpstr> DELAYED PRESSURE URTICARIA</vt:lpstr>
      <vt:lpstr> DIAGNOSIS</vt:lpstr>
      <vt:lpstr>          VIBRATORY ANGIOEDEMA</vt:lpstr>
      <vt:lpstr>Vibratory angioedema can be reproduced  using laboratory vortex mixer </vt:lpstr>
      <vt:lpstr> THERMAL INDUCED URTICARIS</vt:lpstr>
      <vt:lpstr>CHOLINERGIC URTICARIA</vt:lpstr>
      <vt:lpstr>DIAGNOSIS </vt:lpstr>
      <vt:lpstr>            HEAT CONTACT URTICARIA</vt:lpstr>
      <vt:lpstr>            COLD CONTACT URTICARIA</vt:lpstr>
      <vt:lpstr>               Primary cold contact</vt:lpstr>
      <vt:lpstr>                        DIAGNOSIS</vt:lpstr>
      <vt:lpstr>Secondary cold contact</vt:lpstr>
      <vt:lpstr>           Systemic cold urticaria</vt:lpstr>
      <vt:lpstr>OTHER TYPES OF INDUCIBLE URTICARIA</vt:lpstr>
      <vt:lpstr>  Solar urticaria</vt:lpstr>
      <vt:lpstr>              Aquagenic urticaria</vt:lpstr>
      <vt:lpstr>                  Contact urticaria</vt:lpstr>
      <vt:lpstr>                  Contact urticaria</vt:lpstr>
      <vt:lpstr>                                                      </vt:lpstr>
      <vt:lpstr> Diagnosis</vt:lpstr>
      <vt:lpstr>             Diagnosis</vt:lpstr>
      <vt:lpstr>              DIFFERENTIAL DIAGNOSIS</vt:lpstr>
      <vt:lpstr>               PAPULAR URTICARIA</vt:lpstr>
      <vt:lpstr>             SCHNITZLER SYNDROME</vt:lpstr>
      <vt:lpstr>           ERYTHEMA MULTIFORME</vt:lpstr>
      <vt:lpstr>                CONTACT DERMATITIS</vt:lpstr>
      <vt:lpstr>                         DIAGNOSIS</vt:lpstr>
      <vt:lpstr>INVESTIGATIONS </vt:lpstr>
      <vt:lpstr>INVESTIGATIONS</vt:lpstr>
      <vt:lpstr> MANAGEMENT</vt:lpstr>
      <vt:lpstr>                            1ST LINE                     (H1 ANTIHISTAMINES)</vt:lpstr>
      <vt:lpstr>                  2ND LINE THERAPY</vt:lpstr>
      <vt:lpstr>                 3RD LINE THERAPIES</vt:lpstr>
      <vt:lpstr>ANGIOEDEMA</vt:lpstr>
      <vt:lpstr>ANGIOEDEMA</vt:lpstr>
      <vt:lpstr>ANGIOEDEMA</vt:lpstr>
      <vt:lpstr>                  CLASSIFICATION</vt:lpstr>
      <vt:lpstr>          HEREDITARY ANGIOEDEMA</vt:lpstr>
      <vt:lpstr>    HEREDITARY ANGIOEDEMA</vt:lpstr>
      <vt:lpstr>HEREDITARY ANGIOEDEMA</vt:lpstr>
      <vt:lpstr>            HEREDITARY ANGIOEDEMA</vt:lpstr>
      <vt:lpstr>                ACQUIRED ANGIOEDEMA            </vt:lpstr>
      <vt:lpstr>    C1 estrase inhibitor</vt:lpstr>
      <vt:lpstr>ACE INHIBITOR INDUCED ANGIOEDEMA</vt:lpstr>
      <vt:lpstr>       ANGIOEDEMA DUE TO ACQUIRED C1 INH DEFICIENCY         </vt:lpstr>
      <vt:lpstr>                 CLINICAL VARIANTS</vt:lpstr>
      <vt:lpstr>                 CLINICAL VARIANTS</vt:lpstr>
      <vt:lpstr>           DIFFERENTIAL DIAGNOSIS</vt:lpstr>
      <vt:lpstr>                     INVESTIGATIONS</vt:lpstr>
      <vt:lpstr>                    MANAGEMENT</vt:lpstr>
      <vt:lpstr>                   MANAGEMENT</vt:lpstr>
      <vt:lpstr>                    MANAGEMENT</vt:lpstr>
      <vt:lpstr>                   MANAGEMENT</vt:lpstr>
      <vt:lpstr>URTICARIAL VASCULITIS</vt:lpstr>
      <vt:lpstr>         URTICARIAL VASCULITIS</vt:lpstr>
      <vt:lpstr>         ASSOCIATED DISEASES</vt:lpstr>
      <vt:lpstr>             PATHOPHYSIOLOGY</vt:lpstr>
      <vt:lpstr>              CLINICAL VARIANTS</vt:lpstr>
      <vt:lpstr>       Hypocomplementaemic Urticarial Vasculitis: Diagnostic Criteria           </vt:lpstr>
      <vt:lpstr>               HISTOPATHOLOGY</vt:lpstr>
      <vt:lpstr>            CLINICAL FEATURES</vt:lpstr>
      <vt:lpstr>                COMPLICATIONS</vt:lpstr>
      <vt:lpstr>                 INVESTIGATIONS</vt:lpstr>
      <vt:lpstr>                             INVESTIGATIONS</vt:lpstr>
      <vt:lpstr>                       MANAGEMENT</vt:lpstr>
      <vt:lpstr>                        MANAGEMENT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Urticaria   and mastocytosis</dc:title>
  <dc:creator>Azhar Memon</dc:creator>
  <cp:lastModifiedBy>Mahwish</cp:lastModifiedBy>
  <cp:revision>1332</cp:revision>
  <dcterms:created xsi:type="dcterms:W3CDTF">2017-09-30T15:49:24Z</dcterms:created>
  <dcterms:modified xsi:type="dcterms:W3CDTF">2022-10-04T19:56:40Z</dcterms:modified>
</cp:coreProperties>
</file>