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3"/>
  </p:notesMasterIdLst>
  <p:sldIdLst>
    <p:sldId id="256" r:id="rId2"/>
    <p:sldId id="257" r:id="rId3"/>
    <p:sldId id="259" r:id="rId4"/>
    <p:sldId id="258" r:id="rId5"/>
    <p:sldId id="326" r:id="rId6"/>
    <p:sldId id="261" r:id="rId7"/>
    <p:sldId id="267" r:id="rId8"/>
    <p:sldId id="265" r:id="rId9"/>
    <p:sldId id="266" r:id="rId10"/>
    <p:sldId id="273" r:id="rId11"/>
    <p:sldId id="322" r:id="rId12"/>
    <p:sldId id="268" r:id="rId13"/>
    <p:sldId id="269" r:id="rId14"/>
    <p:sldId id="271" r:id="rId15"/>
    <p:sldId id="270" r:id="rId16"/>
    <p:sldId id="272" r:id="rId17"/>
    <p:sldId id="276" r:id="rId18"/>
    <p:sldId id="274" r:id="rId19"/>
    <p:sldId id="275" r:id="rId20"/>
    <p:sldId id="277" r:id="rId21"/>
    <p:sldId id="278" r:id="rId22"/>
    <p:sldId id="340" r:id="rId23"/>
    <p:sldId id="279" r:id="rId24"/>
    <p:sldId id="280" r:id="rId25"/>
    <p:sldId id="283" r:id="rId26"/>
    <p:sldId id="281" r:id="rId27"/>
    <p:sldId id="282" r:id="rId28"/>
    <p:sldId id="285" r:id="rId29"/>
    <p:sldId id="328" r:id="rId30"/>
    <p:sldId id="286" r:id="rId31"/>
    <p:sldId id="329" r:id="rId32"/>
    <p:sldId id="287" r:id="rId33"/>
    <p:sldId id="330" r:id="rId34"/>
    <p:sldId id="327" r:id="rId35"/>
    <p:sldId id="284" r:id="rId36"/>
    <p:sldId id="324" r:id="rId37"/>
    <p:sldId id="288" r:id="rId38"/>
    <p:sldId id="289" r:id="rId39"/>
    <p:sldId id="290" r:id="rId40"/>
    <p:sldId id="291" r:id="rId41"/>
    <p:sldId id="292" r:id="rId42"/>
    <p:sldId id="294" r:id="rId43"/>
    <p:sldId id="295" r:id="rId44"/>
    <p:sldId id="296" r:id="rId45"/>
    <p:sldId id="331" r:id="rId46"/>
    <p:sldId id="293" r:id="rId47"/>
    <p:sldId id="325" r:id="rId48"/>
    <p:sldId id="300" r:id="rId49"/>
    <p:sldId id="297" r:id="rId50"/>
    <p:sldId id="298" r:id="rId51"/>
    <p:sldId id="301" r:id="rId52"/>
    <p:sldId id="333" r:id="rId53"/>
    <p:sldId id="299" r:id="rId54"/>
    <p:sldId id="337" r:id="rId55"/>
    <p:sldId id="308" r:id="rId56"/>
    <p:sldId id="334" r:id="rId57"/>
    <p:sldId id="310" r:id="rId58"/>
    <p:sldId id="306" r:id="rId59"/>
    <p:sldId id="332" r:id="rId60"/>
    <p:sldId id="335" r:id="rId61"/>
    <p:sldId id="309" r:id="rId62"/>
    <p:sldId id="311" r:id="rId63"/>
    <p:sldId id="312" r:id="rId64"/>
    <p:sldId id="314" r:id="rId65"/>
    <p:sldId id="315" r:id="rId66"/>
    <p:sldId id="338" r:id="rId67"/>
    <p:sldId id="317" r:id="rId68"/>
    <p:sldId id="318" r:id="rId69"/>
    <p:sldId id="319" r:id="rId70"/>
    <p:sldId id="321" r:id="rId71"/>
    <p:sldId id="339"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2" autoAdjust="0"/>
    <p:restoredTop sz="87358" autoAdjust="0"/>
  </p:normalViewPr>
  <p:slideViewPr>
    <p:cSldViewPr snapToGrid="0">
      <p:cViewPr varScale="1">
        <p:scale>
          <a:sx n="71" d="100"/>
          <a:sy n="71" d="100"/>
        </p:scale>
        <p:origin x="40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4E428-58D6-45DB-91FF-7C5C15730127}" type="datetimeFigureOut">
              <a:rPr lang="en-GB" smtClean="0"/>
              <a:t>12/09/2022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9AF88-3D42-4355-AD0D-BA5D5990D331}" type="slidenum">
              <a:rPr lang="en-GB" smtClean="0"/>
              <a:t>‹#›</a:t>
            </a:fld>
            <a:endParaRPr lang="en-GB"/>
          </a:p>
        </p:txBody>
      </p:sp>
    </p:spTree>
    <p:extLst>
      <p:ext uri="{BB962C8B-B14F-4D97-AF65-F5344CB8AC3E}">
        <p14:creationId xmlns:p14="http://schemas.microsoft.com/office/powerpoint/2010/main" val="616238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intermittent</a:t>
            </a:r>
            <a:endParaRPr lang="en-GB" dirty="0"/>
          </a:p>
        </p:txBody>
      </p:sp>
      <p:sp>
        <p:nvSpPr>
          <p:cNvPr id="4" name="Slide Number Placeholder 3"/>
          <p:cNvSpPr>
            <a:spLocks noGrp="1"/>
          </p:cNvSpPr>
          <p:nvPr>
            <p:ph type="sldNum" sz="quarter" idx="5"/>
          </p:nvPr>
        </p:nvSpPr>
        <p:spPr/>
        <p:txBody>
          <a:bodyPr/>
          <a:lstStyle/>
          <a:p>
            <a:fld id="{14B9AF88-3D42-4355-AD0D-BA5D5990D331}" type="slidenum">
              <a:rPr lang="en-GB" smtClean="0"/>
              <a:t>4</a:t>
            </a:fld>
            <a:endParaRPr lang="en-GB"/>
          </a:p>
        </p:txBody>
      </p:sp>
    </p:spTree>
    <p:extLst>
      <p:ext uri="{BB962C8B-B14F-4D97-AF65-F5344CB8AC3E}">
        <p14:creationId xmlns:p14="http://schemas.microsoft.com/office/powerpoint/2010/main" val="281218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BDC1C6"/>
                </a:solidFill>
                <a:effectLst/>
                <a:latin typeface="arial" panose="020B0604020202020204" pitchFamily="34" charset="0"/>
              </a:rPr>
              <a:t>C1-inhibitor is a protease inhibitor. Its main function is the inhibition of the complement system to prevent spontaneous activation but also as the major regulator of the contact system</a:t>
            </a:r>
          </a:p>
          <a:p>
            <a:endParaRPr lang="en-GB" dirty="0"/>
          </a:p>
        </p:txBody>
      </p:sp>
      <p:sp>
        <p:nvSpPr>
          <p:cNvPr id="4" name="Slide Number Placeholder 3"/>
          <p:cNvSpPr>
            <a:spLocks noGrp="1"/>
          </p:cNvSpPr>
          <p:nvPr>
            <p:ph type="sldNum" sz="quarter" idx="5"/>
          </p:nvPr>
        </p:nvSpPr>
        <p:spPr/>
        <p:txBody>
          <a:bodyPr/>
          <a:lstStyle/>
          <a:p>
            <a:fld id="{14B9AF88-3D42-4355-AD0D-BA5D5990D331}" type="slidenum">
              <a:rPr lang="en-GB" smtClean="0"/>
              <a:t>53</a:t>
            </a:fld>
            <a:endParaRPr lang="en-GB"/>
          </a:p>
        </p:txBody>
      </p:sp>
    </p:spTree>
    <p:extLst>
      <p:ext uri="{BB962C8B-B14F-4D97-AF65-F5344CB8AC3E}">
        <p14:creationId xmlns:p14="http://schemas.microsoft.com/office/powerpoint/2010/main" val="2816707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predominantly of helper T lymphocytes [53,54] with a TH0 cytokine profile expressing mRNA for interleukin (IL)‐4, IL‐5 and interferon‐γ (IFN‐γ) </a:t>
            </a:r>
          </a:p>
        </p:txBody>
      </p:sp>
      <p:sp>
        <p:nvSpPr>
          <p:cNvPr id="4" name="Slide Number Placeholder 3"/>
          <p:cNvSpPr>
            <a:spLocks noGrp="1"/>
          </p:cNvSpPr>
          <p:nvPr>
            <p:ph type="sldNum" sz="quarter" idx="5"/>
          </p:nvPr>
        </p:nvSpPr>
        <p:spPr/>
        <p:txBody>
          <a:bodyPr/>
          <a:lstStyle/>
          <a:p>
            <a:fld id="{14B9AF88-3D42-4355-AD0D-BA5D5990D331}" type="slidenum">
              <a:rPr lang="en-GB" smtClean="0"/>
              <a:t>6</a:t>
            </a:fld>
            <a:endParaRPr lang="en-GB"/>
          </a:p>
        </p:txBody>
      </p:sp>
    </p:spTree>
    <p:extLst>
      <p:ext uri="{BB962C8B-B14F-4D97-AF65-F5344CB8AC3E}">
        <p14:creationId xmlns:p14="http://schemas.microsoft.com/office/powerpoint/2010/main" val="166768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histology of weals is usually non‐specific, with vascular and lymphatic dilatation, oedema and a variable perivascular cellular dermal infiltrate consisting of lymphocytes, neutrophils and eosinophils</a:t>
            </a:r>
          </a:p>
        </p:txBody>
      </p:sp>
      <p:sp>
        <p:nvSpPr>
          <p:cNvPr id="4" name="Slide Number Placeholder 3"/>
          <p:cNvSpPr>
            <a:spLocks noGrp="1"/>
          </p:cNvSpPr>
          <p:nvPr>
            <p:ph type="sldNum" sz="quarter" idx="5"/>
          </p:nvPr>
        </p:nvSpPr>
        <p:spPr/>
        <p:txBody>
          <a:bodyPr/>
          <a:lstStyle/>
          <a:p>
            <a:fld id="{14B9AF88-3D42-4355-AD0D-BA5D5990D331}" type="slidenum">
              <a:rPr lang="en-GB" smtClean="0"/>
              <a:t>7</a:t>
            </a:fld>
            <a:endParaRPr lang="en-GB"/>
          </a:p>
        </p:txBody>
      </p:sp>
    </p:spTree>
    <p:extLst>
      <p:ext uri="{BB962C8B-B14F-4D97-AF65-F5344CB8AC3E}">
        <p14:creationId xmlns:p14="http://schemas.microsoft.com/office/powerpoint/2010/main" val="137395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dental sepsis, sinusitis, urinary tract and gallbladder infections</a:t>
            </a:r>
          </a:p>
          <a:p>
            <a:r>
              <a:rPr lang="en-GB" dirty="0"/>
              <a:t>Genetics There is a highly significant linkage of human leukocyte antigen (HLA) DRB1*04 (DR4) and its associated allele DQB1*0302 (DR8) with histamine‐releasing autoantibody‐positive chronic spontaneous urticaria [59]. Polymorphisms of the Fc</a:t>
            </a:r>
            <a:r>
              <a:rPr lang="el-GR" dirty="0"/>
              <a:t>ε</a:t>
            </a:r>
            <a:r>
              <a:rPr lang="en-GB" dirty="0"/>
              <a:t>RI</a:t>
            </a:r>
            <a:r>
              <a:rPr lang="el-GR" dirty="0"/>
              <a:t>α </a:t>
            </a:r>
            <a:r>
              <a:rPr lang="en-GB" dirty="0"/>
              <a:t>promoter [60] and leukotriene C4 synthetase genes [61] have been associated with aspirin‐sensitive urticaria.</a:t>
            </a:r>
          </a:p>
          <a:p>
            <a:r>
              <a:rPr lang="en-GB" dirty="0"/>
              <a:t>‘angioneurotic oedema’,-stress</a:t>
            </a:r>
          </a:p>
        </p:txBody>
      </p:sp>
      <p:sp>
        <p:nvSpPr>
          <p:cNvPr id="4" name="Slide Number Placeholder 3"/>
          <p:cNvSpPr>
            <a:spLocks noGrp="1"/>
          </p:cNvSpPr>
          <p:nvPr>
            <p:ph type="sldNum" sz="quarter" idx="5"/>
          </p:nvPr>
        </p:nvSpPr>
        <p:spPr/>
        <p:txBody>
          <a:bodyPr/>
          <a:lstStyle/>
          <a:p>
            <a:fld id="{14B9AF88-3D42-4355-AD0D-BA5D5990D331}" type="slidenum">
              <a:rPr lang="en-GB" smtClean="0"/>
              <a:t>9</a:t>
            </a:fld>
            <a:endParaRPr lang="en-GB"/>
          </a:p>
        </p:txBody>
      </p:sp>
    </p:spTree>
    <p:extLst>
      <p:ext uri="{BB962C8B-B14F-4D97-AF65-F5344CB8AC3E}">
        <p14:creationId xmlns:p14="http://schemas.microsoft.com/office/powerpoint/2010/main" val="956514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Applied for 30-60 mints</a:t>
            </a:r>
            <a:endParaRPr lang="en-GB"/>
          </a:p>
        </p:txBody>
      </p:sp>
      <p:sp>
        <p:nvSpPr>
          <p:cNvPr id="4" name="Slide Number Placeholder 3"/>
          <p:cNvSpPr>
            <a:spLocks noGrp="1"/>
          </p:cNvSpPr>
          <p:nvPr>
            <p:ph type="sldNum" sz="quarter" idx="5"/>
          </p:nvPr>
        </p:nvSpPr>
        <p:spPr/>
        <p:txBody>
          <a:bodyPr/>
          <a:lstStyle/>
          <a:p>
            <a:fld id="{14B9AF88-3D42-4355-AD0D-BA5D5990D331}" type="slidenum">
              <a:rPr lang="en-GB" smtClean="0"/>
              <a:t>14</a:t>
            </a:fld>
            <a:endParaRPr lang="en-GB"/>
          </a:p>
        </p:txBody>
      </p:sp>
    </p:spTree>
    <p:extLst>
      <p:ext uri="{BB962C8B-B14F-4D97-AF65-F5344CB8AC3E}">
        <p14:creationId xmlns:p14="http://schemas.microsoft.com/office/powerpoint/2010/main" val="404232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secondary to </a:t>
            </a:r>
            <a:r>
              <a:rPr lang="en-GB" dirty="0" err="1"/>
              <a:t>porphyrias</a:t>
            </a:r>
            <a:endParaRPr lang="en-GB" dirty="0"/>
          </a:p>
        </p:txBody>
      </p:sp>
      <p:sp>
        <p:nvSpPr>
          <p:cNvPr id="4" name="Slide Number Placeholder 3"/>
          <p:cNvSpPr>
            <a:spLocks noGrp="1"/>
          </p:cNvSpPr>
          <p:nvPr>
            <p:ph type="sldNum" sz="quarter" idx="5"/>
          </p:nvPr>
        </p:nvSpPr>
        <p:spPr/>
        <p:txBody>
          <a:bodyPr/>
          <a:lstStyle/>
          <a:p>
            <a:fld id="{14B9AF88-3D42-4355-AD0D-BA5D5990D331}" type="slidenum">
              <a:rPr lang="en-GB" smtClean="0"/>
              <a:t>28</a:t>
            </a:fld>
            <a:endParaRPr lang="en-GB"/>
          </a:p>
        </p:txBody>
      </p:sp>
    </p:spTree>
    <p:extLst>
      <p:ext uri="{BB962C8B-B14F-4D97-AF65-F5344CB8AC3E}">
        <p14:creationId xmlns:p14="http://schemas.microsoft.com/office/powerpoint/2010/main" val="105261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 rarely, antihistamines appear to make urticaria worse. This has been reported anecdotally with cetirizine but clinical experience suggests that most if not all antihistamines may be implicated in those who are affected</a:t>
            </a:r>
          </a:p>
          <a:p>
            <a:r>
              <a:rPr lang="en-GB" dirty="0"/>
              <a:t>Cetirizine (adult dose 10 mg/day), Fexofenadine (adult dose 180 mg/</a:t>
            </a:r>
            <a:r>
              <a:rPr lang="en-GB" dirty="0" err="1"/>
              <a:t>day,Loratadine</a:t>
            </a:r>
            <a:r>
              <a:rPr lang="en-GB" dirty="0"/>
              <a:t> (adult dose 10 mg daily),</a:t>
            </a:r>
          </a:p>
        </p:txBody>
      </p:sp>
      <p:sp>
        <p:nvSpPr>
          <p:cNvPr id="4" name="Slide Number Placeholder 3"/>
          <p:cNvSpPr>
            <a:spLocks noGrp="1"/>
          </p:cNvSpPr>
          <p:nvPr>
            <p:ph type="sldNum" sz="quarter" idx="5"/>
          </p:nvPr>
        </p:nvSpPr>
        <p:spPr/>
        <p:txBody>
          <a:bodyPr/>
          <a:lstStyle/>
          <a:p>
            <a:fld id="{14B9AF88-3D42-4355-AD0D-BA5D5990D331}" type="slidenum">
              <a:rPr lang="en-GB" smtClean="0"/>
              <a:t>39</a:t>
            </a:fld>
            <a:endParaRPr lang="en-GB"/>
          </a:p>
        </p:txBody>
      </p:sp>
    </p:spTree>
    <p:extLst>
      <p:ext uri="{BB962C8B-B14F-4D97-AF65-F5344CB8AC3E}">
        <p14:creationId xmlns:p14="http://schemas.microsoft.com/office/powerpoint/2010/main" val="1244040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HERG1 gene encoding the major K+ cardiac repolarization channels offers a molecular understanding of the cardiotoxic properties of terfenadine and </a:t>
            </a:r>
            <a:r>
              <a:rPr lang="en-GB" dirty="0" err="1"/>
              <a:t>astemizole</a:t>
            </a:r>
            <a:r>
              <a:rPr lang="en-GB" dirty="0"/>
              <a:t>, prolong the Q–T interval – such as amiodarone, quinidine and neuroleptic drugs and tricyclic antidepressants – and with electrolyte disturbance should be avoided</a:t>
            </a:r>
          </a:p>
          <a:p>
            <a:endParaRPr lang="en-GB" dirty="0"/>
          </a:p>
        </p:txBody>
      </p:sp>
      <p:sp>
        <p:nvSpPr>
          <p:cNvPr id="4" name="Slide Number Placeholder 3"/>
          <p:cNvSpPr>
            <a:spLocks noGrp="1"/>
          </p:cNvSpPr>
          <p:nvPr>
            <p:ph type="sldNum" sz="quarter" idx="5"/>
          </p:nvPr>
        </p:nvSpPr>
        <p:spPr/>
        <p:txBody>
          <a:bodyPr/>
          <a:lstStyle/>
          <a:p>
            <a:fld id="{14B9AF88-3D42-4355-AD0D-BA5D5990D331}" type="slidenum">
              <a:rPr lang="en-GB" smtClean="0"/>
              <a:t>41</a:t>
            </a:fld>
            <a:endParaRPr lang="en-GB"/>
          </a:p>
        </p:txBody>
      </p:sp>
    </p:spTree>
    <p:extLst>
      <p:ext uri="{BB962C8B-B14F-4D97-AF65-F5344CB8AC3E}">
        <p14:creationId xmlns:p14="http://schemas.microsoft.com/office/powerpoint/2010/main" val="3366849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BDC1C6"/>
                </a:solidFill>
                <a:effectLst/>
                <a:latin typeface="arial" panose="020B0604020202020204" pitchFamily="34" charset="0"/>
              </a:rPr>
              <a:t> </a:t>
            </a:r>
            <a:r>
              <a:rPr lang="en-GB" b="1" i="0" dirty="0">
                <a:solidFill>
                  <a:srgbClr val="BDC1C6"/>
                </a:solidFill>
                <a:effectLst/>
                <a:latin typeface="arial" panose="020B0604020202020204" pitchFamily="34" charset="0"/>
              </a:rPr>
              <a:t>montelukast, zafirlukast and </a:t>
            </a:r>
            <a:r>
              <a:rPr lang="en-GB" dirty="0"/>
              <a:t>5- lipoxygenase-inhibitor</a:t>
            </a:r>
            <a:r>
              <a:rPr lang="en-GB" b="1" i="0" dirty="0">
                <a:solidFill>
                  <a:srgbClr val="BDC1C6"/>
                </a:solidFill>
                <a:effectLst/>
                <a:latin typeface="arial" panose="020B0604020202020204" pitchFamily="34" charset="0"/>
              </a:rPr>
              <a:t> zileuton</a:t>
            </a:r>
            <a:r>
              <a:rPr lang="en-GB" b="0" i="0" dirty="0">
                <a:solidFill>
                  <a:srgbClr val="BDC1C6"/>
                </a:solidFill>
                <a:effectLst/>
                <a:latin typeface="arial" panose="020B0604020202020204" pitchFamily="34" charset="0"/>
              </a:rPr>
              <a:t>.</a:t>
            </a:r>
            <a:endParaRPr lang="en-GB" dirty="0"/>
          </a:p>
        </p:txBody>
      </p:sp>
      <p:sp>
        <p:nvSpPr>
          <p:cNvPr id="4" name="Slide Number Placeholder 3"/>
          <p:cNvSpPr>
            <a:spLocks noGrp="1"/>
          </p:cNvSpPr>
          <p:nvPr>
            <p:ph type="sldNum" sz="quarter" idx="5"/>
          </p:nvPr>
        </p:nvSpPr>
        <p:spPr/>
        <p:txBody>
          <a:bodyPr/>
          <a:lstStyle/>
          <a:p>
            <a:fld id="{14B9AF88-3D42-4355-AD0D-BA5D5990D331}" type="slidenum">
              <a:rPr lang="en-GB" smtClean="0"/>
              <a:t>42</a:t>
            </a:fld>
            <a:endParaRPr lang="en-GB"/>
          </a:p>
        </p:txBody>
      </p:sp>
    </p:spTree>
    <p:extLst>
      <p:ext uri="{BB962C8B-B14F-4D97-AF65-F5344CB8AC3E}">
        <p14:creationId xmlns:p14="http://schemas.microsoft.com/office/powerpoint/2010/main" val="1814501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AD3C82-BF80-4F0E-B968-64B22A11AD24}"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A76AA-42E8-4A83-B76F-A86C817CCF9B}"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43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AD3C82-BF80-4F0E-B968-64B22A11AD24}"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A76AA-42E8-4A83-B76F-A86C817CCF9B}" type="slidenum">
              <a:rPr lang="en-GB" smtClean="0"/>
              <a:t>‹#›</a:t>
            </a:fld>
            <a:endParaRPr lang="en-GB"/>
          </a:p>
        </p:txBody>
      </p:sp>
    </p:spTree>
    <p:extLst>
      <p:ext uri="{BB962C8B-B14F-4D97-AF65-F5344CB8AC3E}">
        <p14:creationId xmlns:p14="http://schemas.microsoft.com/office/powerpoint/2010/main" val="1703515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AD3C82-BF80-4F0E-B968-64B22A11AD24}"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A76AA-42E8-4A83-B76F-A86C817CCF9B}" type="slidenum">
              <a:rPr lang="en-GB" smtClean="0"/>
              <a:t>‹#›</a:t>
            </a:fld>
            <a:endParaRPr lang="en-GB"/>
          </a:p>
        </p:txBody>
      </p:sp>
    </p:spTree>
    <p:extLst>
      <p:ext uri="{BB962C8B-B14F-4D97-AF65-F5344CB8AC3E}">
        <p14:creationId xmlns:p14="http://schemas.microsoft.com/office/powerpoint/2010/main" val="271081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AD3C82-BF80-4F0E-B968-64B22A11AD24}"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A76AA-42E8-4A83-B76F-A86C817CCF9B}" type="slidenum">
              <a:rPr lang="en-GB" smtClean="0"/>
              <a:t>‹#›</a:t>
            </a:fld>
            <a:endParaRPr lang="en-GB"/>
          </a:p>
        </p:txBody>
      </p:sp>
    </p:spTree>
    <p:extLst>
      <p:ext uri="{BB962C8B-B14F-4D97-AF65-F5344CB8AC3E}">
        <p14:creationId xmlns:p14="http://schemas.microsoft.com/office/powerpoint/2010/main" val="257834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AD3C82-BF80-4F0E-B968-64B22A11AD24}"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A76AA-42E8-4A83-B76F-A86C817CCF9B}"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32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AD3C82-BF80-4F0E-B968-64B22A11AD24}"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A76AA-42E8-4A83-B76F-A86C817CCF9B}" type="slidenum">
              <a:rPr lang="en-GB" smtClean="0"/>
              <a:t>‹#›</a:t>
            </a:fld>
            <a:endParaRPr lang="en-GB"/>
          </a:p>
        </p:txBody>
      </p:sp>
    </p:spTree>
    <p:extLst>
      <p:ext uri="{BB962C8B-B14F-4D97-AF65-F5344CB8AC3E}">
        <p14:creationId xmlns:p14="http://schemas.microsoft.com/office/powerpoint/2010/main" val="386088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AD3C82-BF80-4F0E-B968-64B22A11AD24}" type="datetimeFigureOut">
              <a:rPr lang="en-GB" smtClean="0"/>
              <a:t>12/09/2022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2A76AA-42E8-4A83-B76F-A86C817CCF9B}" type="slidenum">
              <a:rPr lang="en-GB" smtClean="0"/>
              <a:t>‹#›</a:t>
            </a:fld>
            <a:endParaRPr lang="en-GB"/>
          </a:p>
        </p:txBody>
      </p:sp>
    </p:spTree>
    <p:extLst>
      <p:ext uri="{BB962C8B-B14F-4D97-AF65-F5344CB8AC3E}">
        <p14:creationId xmlns:p14="http://schemas.microsoft.com/office/powerpoint/2010/main" val="200203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AD3C82-BF80-4F0E-B968-64B22A11AD24}" type="datetimeFigureOut">
              <a:rPr lang="en-GB" smtClean="0"/>
              <a:t>12/09/2022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2A76AA-42E8-4A83-B76F-A86C817CCF9B}" type="slidenum">
              <a:rPr lang="en-GB" smtClean="0"/>
              <a:t>‹#›</a:t>
            </a:fld>
            <a:endParaRPr lang="en-GB"/>
          </a:p>
        </p:txBody>
      </p:sp>
    </p:spTree>
    <p:extLst>
      <p:ext uri="{BB962C8B-B14F-4D97-AF65-F5344CB8AC3E}">
        <p14:creationId xmlns:p14="http://schemas.microsoft.com/office/powerpoint/2010/main" val="1454277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AD3C82-BF80-4F0E-B968-64B22A11AD24}" type="datetimeFigureOut">
              <a:rPr lang="en-GB" smtClean="0"/>
              <a:t>12/09/2022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22A76AA-42E8-4A83-B76F-A86C817CCF9B}" type="slidenum">
              <a:rPr lang="en-GB" smtClean="0"/>
              <a:t>‹#›</a:t>
            </a:fld>
            <a:endParaRPr lang="en-GB"/>
          </a:p>
        </p:txBody>
      </p:sp>
    </p:spTree>
    <p:extLst>
      <p:ext uri="{BB962C8B-B14F-4D97-AF65-F5344CB8AC3E}">
        <p14:creationId xmlns:p14="http://schemas.microsoft.com/office/powerpoint/2010/main" val="4048095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1AD3C82-BF80-4F0E-B968-64B22A11AD24}" type="datetimeFigureOut">
              <a:rPr lang="en-GB" smtClean="0"/>
              <a:t>12/09/2022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22A76AA-42E8-4A83-B76F-A86C817CCF9B}" type="slidenum">
              <a:rPr lang="en-GB" smtClean="0"/>
              <a:t>‹#›</a:t>
            </a:fld>
            <a:endParaRPr lang="en-GB"/>
          </a:p>
        </p:txBody>
      </p:sp>
    </p:spTree>
    <p:extLst>
      <p:ext uri="{BB962C8B-B14F-4D97-AF65-F5344CB8AC3E}">
        <p14:creationId xmlns:p14="http://schemas.microsoft.com/office/powerpoint/2010/main" val="224592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AD3C82-BF80-4F0E-B968-64B22A11AD24}"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A76AA-42E8-4A83-B76F-A86C817CCF9B}" type="slidenum">
              <a:rPr lang="en-GB" smtClean="0"/>
              <a:t>‹#›</a:t>
            </a:fld>
            <a:endParaRPr lang="en-GB"/>
          </a:p>
        </p:txBody>
      </p:sp>
    </p:spTree>
    <p:extLst>
      <p:ext uri="{BB962C8B-B14F-4D97-AF65-F5344CB8AC3E}">
        <p14:creationId xmlns:p14="http://schemas.microsoft.com/office/powerpoint/2010/main" val="310698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1AD3C82-BF80-4F0E-B968-64B22A11AD24}" type="datetimeFigureOut">
              <a:rPr lang="en-GB" smtClean="0"/>
              <a:t>12/09/2022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22A76AA-42E8-4A83-B76F-A86C817CCF9B}"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5800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fif"/><Relationship Id="rId4" Type="http://schemas.openxmlformats.org/officeDocument/2006/relationships/image" Target="../media/image26.jfif"/></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9.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image" Target="../media/image32.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image" Target="../media/image35.jf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fif"/><Relationship Id="rId2" Type="http://schemas.openxmlformats.org/officeDocument/2006/relationships/image" Target="../media/image38.jf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fif"/></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jfif"/><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f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jf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jf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5EEC2-00AC-FC27-3760-E6502A86823A}"/>
              </a:ext>
            </a:extLst>
          </p:cNvPr>
          <p:cNvSpPr>
            <a:spLocks noGrp="1"/>
          </p:cNvSpPr>
          <p:nvPr>
            <p:ph type="ctrTitle"/>
          </p:nvPr>
        </p:nvSpPr>
        <p:spPr/>
        <p:txBody>
          <a:bodyPr/>
          <a:lstStyle/>
          <a:p>
            <a:r>
              <a:rPr lang="en-US" dirty="0"/>
              <a:t>Urticaria and Angioedema</a:t>
            </a:r>
            <a:br>
              <a:rPr lang="en-US" dirty="0"/>
            </a:br>
            <a:endParaRPr lang="en-GB" dirty="0"/>
          </a:p>
        </p:txBody>
      </p:sp>
      <p:sp>
        <p:nvSpPr>
          <p:cNvPr id="3" name="Subtitle 2">
            <a:extLst>
              <a:ext uri="{FF2B5EF4-FFF2-40B4-BE49-F238E27FC236}">
                <a16:creationId xmlns:a16="http://schemas.microsoft.com/office/drawing/2014/main" id="{C7C54AC4-BA7A-7AA3-E11F-24A1B87EDC8B}"/>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222603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1A13-7F3F-F506-96ED-E8B6696A0EE0}"/>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0743DAB2-1423-F49D-821C-2773118D9FF0}"/>
              </a:ext>
            </a:extLst>
          </p:cNvPr>
          <p:cNvPicPr>
            <a:picLocks noGrp="1" noChangeAspect="1"/>
          </p:cNvPicPr>
          <p:nvPr>
            <p:ph idx="1"/>
          </p:nvPr>
        </p:nvPicPr>
        <p:blipFill>
          <a:blip r:embed="rId2"/>
          <a:stretch>
            <a:fillRect/>
          </a:stretch>
        </p:blipFill>
        <p:spPr>
          <a:xfrm>
            <a:off x="258184" y="96819"/>
            <a:ext cx="5972346" cy="6078070"/>
          </a:xfrm>
        </p:spPr>
      </p:pic>
      <p:pic>
        <p:nvPicPr>
          <p:cNvPr id="9" name="Picture 8">
            <a:extLst>
              <a:ext uri="{FF2B5EF4-FFF2-40B4-BE49-F238E27FC236}">
                <a16:creationId xmlns:a16="http://schemas.microsoft.com/office/drawing/2014/main" id="{DEE156B8-7B5C-8B97-8923-D6641008C288}"/>
              </a:ext>
            </a:extLst>
          </p:cNvPr>
          <p:cNvPicPr>
            <a:picLocks noChangeAspect="1"/>
          </p:cNvPicPr>
          <p:nvPr/>
        </p:nvPicPr>
        <p:blipFill>
          <a:blip r:embed="rId3"/>
          <a:stretch>
            <a:fillRect/>
          </a:stretch>
        </p:blipFill>
        <p:spPr>
          <a:xfrm>
            <a:off x="6230530" y="2580676"/>
            <a:ext cx="6004130" cy="2750896"/>
          </a:xfrm>
          <a:prstGeom prst="rect">
            <a:avLst/>
          </a:prstGeom>
        </p:spPr>
      </p:pic>
    </p:spTree>
    <p:extLst>
      <p:ext uri="{BB962C8B-B14F-4D97-AF65-F5344CB8AC3E}">
        <p14:creationId xmlns:p14="http://schemas.microsoft.com/office/powerpoint/2010/main" val="32642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F24A-FA9D-6DAC-127D-32505207438A}"/>
              </a:ext>
            </a:extLst>
          </p:cNvPr>
          <p:cNvSpPr>
            <a:spLocks noGrp="1"/>
          </p:cNvSpPr>
          <p:nvPr>
            <p:ph type="title"/>
          </p:nvPr>
        </p:nvSpPr>
        <p:spPr/>
        <p:txBody>
          <a:bodyPr/>
          <a:lstStyle/>
          <a:p>
            <a:r>
              <a:rPr lang="en-GB" dirty="0"/>
              <a:t>Chronic autoimmune urticaria (antibody associated urticaria)</a:t>
            </a:r>
          </a:p>
        </p:txBody>
      </p:sp>
      <p:sp>
        <p:nvSpPr>
          <p:cNvPr id="3" name="Content Placeholder 2">
            <a:extLst>
              <a:ext uri="{FF2B5EF4-FFF2-40B4-BE49-F238E27FC236}">
                <a16:creationId xmlns:a16="http://schemas.microsoft.com/office/drawing/2014/main" id="{2A8A996E-831A-8EE7-51D2-BCB82E81F121}"/>
              </a:ext>
            </a:extLst>
          </p:cNvPr>
          <p:cNvSpPr>
            <a:spLocks noGrp="1"/>
          </p:cNvSpPr>
          <p:nvPr>
            <p:ph idx="1"/>
          </p:nvPr>
        </p:nvSpPr>
        <p:spPr/>
        <p:txBody>
          <a:bodyPr>
            <a:normAutofit/>
          </a:bodyPr>
          <a:lstStyle/>
          <a:p>
            <a:pPr>
              <a:buFont typeface="Wingdings" panose="05000000000000000000" pitchFamily="2" charset="2"/>
              <a:buChar char="§"/>
            </a:pPr>
            <a:r>
              <a:rPr lang="en-GB" sz="2400" dirty="0"/>
              <a:t>About one-third to one-half of patients with CSU show a positive response against their own serum (positive autologous serum skin test [ASST]</a:t>
            </a:r>
          </a:p>
          <a:p>
            <a:pPr>
              <a:buFont typeface="Wingdings" panose="05000000000000000000" pitchFamily="2" charset="2"/>
              <a:buChar char="§"/>
            </a:pPr>
            <a:r>
              <a:rPr lang="en-GB" sz="2400" dirty="0"/>
              <a:t>There seems to be an increased risk for thyroid disorders (hypothyroidism more often than hyperthyroidism), diabetes mellitus type I, systemic lupus erythematous, and rheumatoid arthritis in patients with </a:t>
            </a:r>
            <a:r>
              <a:rPr lang="en-GB" sz="2400" dirty="0" err="1"/>
              <a:t>CaU</a:t>
            </a:r>
            <a:endParaRPr lang="en-GB" sz="2400" dirty="0"/>
          </a:p>
          <a:p>
            <a:pPr>
              <a:buFont typeface="Wingdings" panose="05000000000000000000" pitchFamily="2" charset="2"/>
              <a:buChar char="§"/>
            </a:pPr>
            <a:r>
              <a:rPr lang="en-GB" sz="2400" dirty="0"/>
              <a:t>There is also an increased frequency of human leukocyte antigen subtypes DRB*04 (DR4) and DQB1*04 (DQ8) among patients with </a:t>
            </a:r>
            <a:r>
              <a:rPr lang="en-GB" sz="2400" dirty="0" err="1"/>
              <a:t>CaU</a:t>
            </a:r>
            <a:endParaRPr lang="en-GB" sz="2400" dirty="0"/>
          </a:p>
        </p:txBody>
      </p:sp>
    </p:spTree>
    <p:extLst>
      <p:ext uri="{BB962C8B-B14F-4D97-AF65-F5344CB8AC3E}">
        <p14:creationId xmlns:p14="http://schemas.microsoft.com/office/powerpoint/2010/main" val="3071536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861F-768F-19DF-7FD6-CC256AD7D52C}"/>
              </a:ext>
            </a:extLst>
          </p:cNvPr>
          <p:cNvSpPr>
            <a:spLocks noGrp="1"/>
          </p:cNvSpPr>
          <p:nvPr>
            <p:ph type="title"/>
          </p:nvPr>
        </p:nvSpPr>
        <p:spPr/>
        <p:txBody>
          <a:bodyPr/>
          <a:lstStyle/>
          <a:p>
            <a:r>
              <a:rPr lang="en-GB" dirty="0"/>
              <a:t>Clinical Features </a:t>
            </a:r>
          </a:p>
        </p:txBody>
      </p:sp>
      <p:sp>
        <p:nvSpPr>
          <p:cNvPr id="3" name="Content Placeholder 2">
            <a:extLst>
              <a:ext uri="{FF2B5EF4-FFF2-40B4-BE49-F238E27FC236}">
                <a16:creationId xmlns:a16="http://schemas.microsoft.com/office/drawing/2014/main" id="{EE7233E8-0624-A423-D426-27ED8B561F84}"/>
              </a:ext>
            </a:extLst>
          </p:cNvPr>
          <p:cNvSpPr>
            <a:spLocks noGrp="1"/>
          </p:cNvSpPr>
          <p:nvPr>
            <p:ph idx="1"/>
          </p:nvPr>
        </p:nvSpPr>
        <p:spPr/>
        <p:txBody>
          <a:bodyPr>
            <a:normAutofit/>
          </a:bodyPr>
          <a:lstStyle/>
          <a:p>
            <a:pPr marL="0" indent="0">
              <a:buNone/>
            </a:pPr>
            <a:r>
              <a:rPr lang="en-GB" sz="2400" b="1" dirty="0"/>
              <a:t>Spontaneous urticaria-</a:t>
            </a:r>
          </a:p>
          <a:p>
            <a:pPr>
              <a:buFont typeface="Wingdings" panose="05000000000000000000" pitchFamily="2" charset="2"/>
              <a:buChar char="§"/>
            </a:pPr>
            <a:r>
              <a:rPr lang="en-GB" sz="2400" dirty="0"/>
              <a:t>Itchy red macules develop into weals consisting of pale to pink, oedematous, raised areas of the skin often with an initial surrounding red flare. </a:t>
            </a:r>
          </a:p>
          <a:p>
            <a:pPr>
              <a:buFont typeface="Wingdings" panose="05000000000000000000" pitchFamily="2" charset="2"/>
              <a:buChar char="§"/>
            </a:pPr>
            <a:r>
              <a:rPr lang="en-GB" sz="2400" dirty="0"/>
              <a:t>They may occur anywhere on the body, including the scalp, palms and soles, in variable numbers and sizes, ranging from a few millimetres to lesions covering large areas, and of varying shapes including rounded, annular, serpiginous and bizarre patterns due to confluence of adjacent lesions</a:t>
            </a:r>
            <a:endParaRPr lang="en-GB" sz="2400" b="1" dirty="0"/>
          </a:p>
        </p:txBody>
      </p:sp>
    </p:spTree>
    <p:extLst>
      <p:ext uri="{BB962C8B-B14F-4D97-AF65-F5344CB8AC3E}">
        <p14:creationId xmlns:p14="http://schemas.microsoft.com/office/powerpoint/2010/main" val="833045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7785-4C6D-8AC8-EDD8-28A938085C6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25CDB3E-1DE3-431B-1206-9AF287EA952D}"/>
              </a:ext>
            </a:extLst>
          </p:cNvPr>
          <p:cNvSpPr>
            <a:spLocks noGrp="1"/>
          </p:cNvSpPr>
          <p:nvPr>
            <p:ph idx="1"/>
          </p:nvPr>
        </p:nvSpPr>
        <p:spPr/>
        <p:txBody>
          <a:bodyPr>
            <a:normAutofit/>
          </a:bodyPr>
          <a:lstStyle/>
          <a:p>
            <a:pPr>
              <a:buFont typeface="Wingdings" panose="05000000000000000000" pitchFamily="2" charset="2"/>
              <a:buChar char="§"/>
            </a:pPr>
            <a:r>
              <a:rPr lang="en-GB" sz="2400" dirty="0"/>
              <a:t>Very rarely, bullae may form when oedema is intense. </a:t>
            </a:r>
          </a:p>
          <a:p>
            <a:pPr>
              <a:buFont typeface="Wingdings" panose="05000000000000000000" pitchFamily="2" charset="2"/>
              <a:buChar char="§"/>
            </a:pPr>
            <a:r>
              <a:rPr lang="en-GB" sz="2400" dirty="0"/>
              <a:t>Patients tend to rub rather than scratch, so excoriation marks are unusual</a:t>
            </a:r>
          </a:p>
          <a:p>
            <a:pPr>
              <a:buFont typeface="Wingdings" panose="05000000000000000000" pitchFamily="2" charset="2"/>
              <a:buChar char="§"/>
            </a:pPr>
            <a:r>
              <a:rPr lang="en-GB" sz="2400" dirty="0"/>
              <a:t>Weals may be more pronounced in the evenings or </a:t>
            </a:r>
            <a:r>
              <a:rPr lang="en-GB" sz="2400" dirty="0" err="1"/>
              <a:t>premenstrually</a:t>
            </a:r>
            <a:r>
              <a:rPr lang="en-GB" sz="2400" dirty="0"/>
              <a:t>.</a:t>
            </a:r>
          </a:p>
          <a:p>
            <a:pPr>
              <a:buFont typeface="Wingdings" panose="05000000000000000000" pitchFamily="2" charset="2"/>
              <a:buChar char="§"/>
            </a:pPr>
            <a:r>
              <a:rPr lang="en-GB" sz="2400" dirty="0"/>
              <a:t> Around 50% of patients with spontaneous urticaria describe angio‐oedema associated with </a:t>
            </a:r>
            <a:r>
              <a:rPr lang="en-GB" sz="2400" dirty="0" err="1"/>
              <a:t>wealing</a:t>
            </a:r>
            <a:r>
              <a:rPr lang="en-GB" sz="2400" dirty="0"/>
              <a:t> at some time of the illness and about 10% describe angio‐oedema without weals. </a:t>
            </a:r>
          </a:p>
          <a:p>
            <a:pPr>
              <a:buFont typeface="Wingdings" panose="05000000000000000000" pitchFamily="2" charset="2"/>
              <a:buChar char="§"/>
            </a:pPr>
            <a:r>
              <a:rPr lang="en-GB" sz="2400" dirty="0"/>
              <a:t>It may last from hours to days and the swellings resolve</a:t>
            </a:r>
          </a:p>
        </p:txBody>
      </p:sp>
    </p:spTree>
    <p:extLst>
      <p:ext uri="{BB962C8B-B14F-4D97-AF65-F5344CB8AC3E}">
        <p14:creationId xmlns:p14="http://schemas.microsoft.com/office/powerpoint/2010/main" val="413527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49AF-C123-6CD2-877F-D9DCECFB05E1}"/>
              </a:ext>
            </a:extLst>
          </p:cNvPr>
          <p:cNvSpPr>
            <a:spLocks noGrp="1"/>
          </p:cNvSpPr>
          <p:nvPr>
            <p:ph type="title"/>
          </p:nvPr>
        </p:nvSpPr>
        <p:spPr/>
        <p:txBody>
          <a:bodyPr/>
          <a:lstStyle/>
          <a:p>
            <a:r>
              <a:rPr lang="en-US" dirty="0"/>
              <a:t>Inducible urticaria-</a:t>
            </a:r>
            <a:br>
              <a:rPr lang="en-US" dirty="0"/>
            </a:br>
            <a:endParaRPr lang="en-GB" dirty="0"/>
          </a:p>
        </p:txBody>
      </p:sp>
      <p:pic>
        <p:nvPicPr>
          <p:cNvPr id="4" name="Content Placeholder 3">
            <a:extLst>
              <a:ext uri="{FF2B5EF4-FFF2-40B4-BE49-F238E27FC236}">
                <a16:creationId xmlns:a16="http://schemas.microsoft.com/office/drawing/2014/main" id="{423E72CD-37AC-F423-D620-1C283C0C1DE5}"/>
              </a:ext>
            </a:extLst>
          </p:cNvPr>
          <p:cNvPicPr>
            <a:picLocks noGrp="1" noChangeAspect="1"/>
          </p:cNvPicPr>
          <p:nvPr>
            <p:ph idx="1"/>
          </p:nvPr>
        </p:nvPicPr>
        <p:blipFill>
          <a:blip r:embed="rId3"/>
          <a:stretch>
            <a:fillRect/>
          </a:stretch>
        </p:blipFill>
        <p:spPr>
          <a:xfrm>
            <a:off x="184856" y="1851169"/>
            <a:ext cx="12007143" cy="2580981"/>
          </a:xfrm>
          <a:prstGeom prst="rect">
            <a:avLst/>
          </a:prstGeom>
        </p:spPr>
      </p:pic>
    </p:spTree>
    <p:extLst>
      <p:ext uri="{BB962C8B-B14F-4D97-AF65-F5344CB8AC3E}">
        <p14:creationId xmlns:p14="http://schemas.microsoft.com/office/powerpoint/2010/main" val="3638692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4F488-8A94-B8BA-64FA-661FF50EA184}"/>
              </a:ext>
            </a:extLst>
          </p:cNvPr>
          <p:cNvSpPr>
            <a:spLocks noGrp="1"/>
          </p:cNvSpPr>
          <p:nvPr>
            <p:ph type="title"/>
          </p:nvPr>
        </p:nvSpPr>
        <p:spPr/>
        <p:txBody>
          <a:bodyPr/>
          <a:lstStyle/>
          <a:p>
            <a:r>
              <a:rPr lang="en-GB" dirty="0"/>
              <a:t>Physical urticarias </a:t>
            </a:r>
          </a:p>
        </p:txBody>
      </p:sp>
      <p:sp>
        <p:nvSpPr>
          <p:cNvPr id="3" name="Content Placeholder 2">
            <a:extLst>
              <a:ext uri="{FF2B5EF4-FFF2-40B4-BE49-F238E27FC236}">
                <a16:creationId xmlns:a16="http://schemas.microsoft.com/office/drawing/2014/main" id="{61656D96-571C-28F5-16A5-D8835E253753}"/>
              </a:ext>
            </a:extLst>
          </p:cNvPr>
          <p:cNvSpPr>
            <a:spLocks noGrp="1"/>
          </p:cNvSpPr>
          <p:nvPr>
            <p:ph idx="1"/>
          </p:nvPr>
        </p:nvSpPr>
        <p:spPr>
          <a:xfrm>
            <a:off x="948466" y="2127325"/>
            <a:ext cx="10295068" cy="2179221"/>
          </a:xfrm>
        </p:spPr>
        <p:txBody>
          <a:bodyPr>
            <a:normAutofit lnSpcReduction="10000"/>
          </a:bodyPr>
          <a:lstStyle/>
          <a:p>
            <a:pPr>
              <a:buFont typeface="Wingdings" panose="05000000000000000000" pitchFamily="2" charset="2"/>
              <a:buChar char="§"/>
            </a:pPr>
            <a:r>
              <a:rPr lang="en-GB" b="1" dirty="0"/>
              <a:t>Dermographism</a:t>
            </a:r>
            <a:r>
              <a:rPr lang="en-GB" dirty="0"/>
              <a:t> –</a:t>
            </a:r>
          </a:p>
          <a:p>
            <a:pPr>
              <a:buFont typeface="Wingdings" panose="05000000000000000000" pitchFamily="2" charset="2"/>
              <a:buChar char="§"/>
            </a:pPr>
            <a:r>
              <a:rPr lang="en-GB" dirty="0"/>
              <a:t>This includes the following. </a:t>
            </a:r>
          </a:p>
          <a:p>
            <a:pPr>
              <a:buFont typeface="Wingdings" panose="05000000000000000000" pitchFamily="2" charset="2"/>
              <a:buChar char="§"/>
            </a:pPr>
            <a:r>
              <a:rPr lang="en-GB" dirty="0"/>
              <a:t>1.Symptomatic dermographism (factitious urticaria). The triple response of local erythema due to capillary reflex‐induced dilatation of arterioles after stroking the skin vasodilatation, followed by oedema and a surrounding flare due to axon , first described by Lewis.</a:t>
            </a:r>
          </a:p>
          <a:p>
            <a:pPr>
              <a:buFont typeface="Wingdings" panose="05000000000000000000" pitchFamily="2" charset="2"/>
              <a:buChar char="§"/>
            </a:pPr>
            <a:r>
              <a:rPr lang="en-GB" dirty="0"/>
              <a:t>This is known as simple dermographism.</a:t>
            </a:r>
          </a:p>
          <a:p>
            <a:pPr marL="0" indent="0">
              <a:buNone/>
            </a:pPr>
            <a:endParaRPr lang="en-GB" dirty="0"/>
          </a:p>
        </p:txBody>
      </p:sp>
    </p:spTree>
    <p:extLst>
      <p:ext uri="{BB962C8B-B14F-4D97-AF65-F5344CB8AC3E}">
        <p14:creationId xmlns:p14="http://schemas.microsoft.com/office/powerpoint/2010/main" val="3654233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CC07-69C2-B0DA-53B9-6A9D13A2FFB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77C9720-C87A-168C-A049-BF39D33EBE49}"/>
              </a:ext>
            </a:extLst>
          </p:cNvPr>
          <p:cNvSpPr>
            <a:spLocks noGrp="1"/>
          </p:cNvSpPr>
          <p:nvPr>
            <p:ph idx="1"/>
          </p:nvPr>
        </p:nvSpPr>
        <p:spPr>
          <a:xfrm>
            <a:off x="180741" y="2751250"/>
            <a:ext cx="11461171" cy="6571397"/>
          </a:xfrm>
        </p:spPr>
        <p:txBody>
          <a:bodyPr>
            <a:normAutofit/>
          </a:bodyPr>
          <a:lstStyle/>
          <a:p>
            <a:pPr>
              <a:buFont typeface="Wingdings" panose="05000000000000000000" pitchFamily="2" charset="2"/>
              <a:buChar char="§"/>
            </a:pPr>
            <a:r>
              <a:rPr lang="en-GB" dirty="0"/>
              <a:t>2.Other forms of dermographism.</a:t>
            </a:r>
          </a:p>
          <a:p>
            <a:pPr>
              <a:buFont typeface="Wingdings" panose="05000000000000000000" pitchFamily="2" charset="2"/>
              <a:buChar char="§"/>
            </a:pPr>
            <a:r>
              <a:rPr lang="en-GB" b="1" dirty="0"/>
              <a:t>Cholinergic dermographism </a:t>
            </a:r>
            <a:r>
              <a:rPr lang="en-GB" dirty="0"/>
              <a:t>is seen in some patients with cholinergic urticaria, whose </a:t>
            </a:r>
            <a:r>
              <a:rPr lang="en-GB" dirty="0" err="1"/>
              <a:t>dermographic</a:t>
            </a:r>
            <a:r>
              <a:rPr lang="en-GB" dirty="0"/>
              <a:t> response consists of an erythematous line studded with punctate weals characteristic of cholinergic weals. </a:t>
            </a:r>
          </a:p>
          <a:p>
            <a:pPr>
              <a:buFont typeface="Wingdings" panose="05000000000000000000" pitchFamily="2" charset="2"/>
              <a:buChar char="§"/>
            </a:pPr>
            <a:r>
              <a:rPr lang="en-GB" b="1" dirty="0"/>
              <a:t>Delayed dermographism </a:t>
            </a:r>
            <a:r>
              <a:rPr lang="en-GB" dirty="0"/>
              <a:t>is rare. After normal fading of the triple response or an immediate </a:t>
            </a:r>
            <a:r>
              <a:rPr lang="en-GB" dirty="0" err="1"/>
              <a:t>dermographic</a:t>
            </a:r>
            <a:r>
              <a:rPr lang="en-GB" dirty="0"/>
              <a:t> response, a weal returns in the same site, but is usually tender and persists for up to 48 h. </a:t>
            </a:r>
          </a:p>
          <a:p>
            <a:pPr>
              <a:buFont typeface="Wingdings" panose="05000000000000000000" pitchFamily="2" charset="2"/>
              <a:buChar char="§"/>
            </a:pPr>
            <a:r>
              <a:rPr lang="en-GB" b="1" dirty="0"/>
              <a:t>White dermographism </a:t>
            </a:r>
            <a:r>
              <a:rPr lang="en-GB" dirty="0"/>
              <a:t>(due to capillary vasoconstriction following light stroking of the skin) occurs normally, particularly pronounced in atopic eczema. </a:t>
            </a:r>
          </a:p>
          <a:p>
            <a:pPr>
              <a:buFont typeface="Wingdings" panose="05000000000000000000" pitchFamily="2" charset="2"/>
              <a:buChar char="§"/>
            </a:pPr>
            <a:r>
              <a:rPr lang="en-GB" b="1" dirty="0"/>
              <a:t>Black dermographism </a:t>
            </a:r>
            <a:r>
              <a:rPr lang="en-GB" dirty="0"/>
              <a:t>is discoloration of the skin after pressure from a metallic object.</a:t>
            </a:r>
          </a:p>
        </p:txBody>
      </p:sp>
      <p:pic>
        <p:nvPicPr>
          <p:cNvPr id="5" name="Picture 4">
            <a:extLst>
              <a:ext uri="{FF2B5EF4-FFF2-40B4-BE49-F238E27FC236}">
                <a16:creationId xmlns:a16="http://schemas.microsoft.com/office/drawing/2014/main" id="{F037CA89-3D20-E383-A3BB-303485DC8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292" y="86061"/>
            <a:ext cx="3958814" cy="2743200"/>
          </a:xfrm>
          <a:prstGeom prst="rect">
            <a:avLst/>
          </a:prstGeom>
        </p:spPr>
      </p:pic>
    </p:spTree>
    <p:extLst>
      <p:ext uri="{BB962C8B-B14F-4D97-AF65-F5344CB8AC3E}">
        <p14:creationId xmlns:p14="http://schemas.microsoft.com/office/powerpoint/2010/main" val="2769011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EDEDA-36D7-3163-CD38-262689A76BE8}"/>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C7025838-8A71-4830-B713-73E6E68E6BF9}"/>
              </a:ext>
            </a:extLst>
          </p:cNvPr>
          <p:cNvPicPr>
            <a:picLocks noGrp="1" noChangeAspect="1"/>
          </p:cNvPicPr>
          <p:nvPr>
            <p:ph idx="1"/>
          </p:nvPr>
        </p:nvPicPr>
        <p:blipFill>
          <a:blip r:embed="rId2"/>
          <a:stretch>
            <a:fillRect/>
          </a:stretch>
        </p:blipFill>
        <p:spPr>
          <a:xfrm>
            <a:off x="505609" y="1595160"/>
            <a:ext cx="5226449" cy="4095636"/>
          </a:xfrm>
        </p:spPr>
      </p:pic>
      <p:pic>
        <p:nvPicPr>
          <p:cNvPr id="4" name="Picture 3">
            <a:extLst>
              <a:ext uri="{FF2B5EF4-FFF2-40B4-BE49-F238E27FC236}">
                <a16:creationId xmlns:a16="http://schemas.microsoft.com/office/drawing/2014/main" id="{96E9296D-8ED0-33E4-8A70-913034DC2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576" y="1849613"/>
            <a:ext cx="6210212" cy="3367846"/>
          </a:xfrm>
          <a:prstGeom prst="rect">
            <a:avLst/>
          </a:prstGeom>
        </p:spPr>
      </p:pic>
    </p:spTree>
    <p:extLst>
      <p:ext uri="{BB962C8B-B14F-4D97-AF65-F5344CB8AC3E}">
        <p14:creationId xmlns:p14="http://schemas.microsoft.com/office/powerpoint/2010/main" val="4212249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2264-E3EB-D3F4-4A1F-9E7FDCA67ADD}"/>
              </a:ext>
            </a:extLst>
          </p:cNvPr>
          <p:cNvSpPr>
            <a:spLocks noGrp="1"/>
          </p:cNvSpPr>
          <p:nvPr>
            <p:ph type="title"/>
          </p:nvPr>
        </p:nvSpPr>
        <p:spPr/>
        <p:txBody>
          <a:bodyPr/>
          <a:lstStyle/>
          <a:p>
            <a:r>
              <a:rPr lang="en-GB" dirty="0"/>
              <a:t>Delayed pressure urticaria </a:t>
            </a:r>
          </a:p>
        </p:txBody>
      </p:sp>
      <p:sp>
        <p:nvSpPr>
          <p:cNvPr id="3" name="Content Placeholder 2">
            <a:extLst>
              <a:ext uri="{FF2B5EF4-FFF2-40B4-BE49-F238E27FC236}">
                <a16:creationId xmlns:a16="http://schemas.microsoft.com/office/drawing/2014/main" id="{5D5481F7-944D-1672-3107-ED090BAE25F2}"/>
              </a:ext>
            </a:extLst>
          </p:cNvPr>
          <p:cNvSpPr>
            <a:spLocks noGrp="1"/>
          </p:cNvSpPr>
          <p:nvPr>
            <p:ph idx="1"/>
          </p:nvPr>
        </p:nvSpPr>
        <p:spPr/>
        <p:txBody>
          <a:bodyPr/>
          <a:lstStyle/>
          <a:p>
            <a:pPr>
              <a:buFont typeface="Wingdings" panose="05000000000000000000" pitchFamily="2" charset="2"/>
              <a:buChar char="§"/>
            </a:pPr>
            <a:r>
              <a:rPr lang="en-GB" dirty="0"/>
              <a:t>Delayed pressure urticaria in its predominant form is uncommon (2% of urticarias) </a:t>
            </a:r>
          </a:p>
          <a:p>
            <a:endParaRPr lang="en-GB" dirty="0"/>
          </a:p>
        </p:txBody>
      </p:sp>
      <p:pic>
        <p:nvPicPr>
          <p:cNvPr id="5" name="Picture 4">
            <a:extLst>
              <a:ext uri="{FF2B5EF4-FFF2-40B4-BE49-F238E27FC236}">
                <a16:creationId xmlns:a16="http://schemas.microsoft.com/office/drawing/2014/main" id="{FB02F92F-7540-000E-5885-D7E542E00BB8}"/>
              </a:ext>
            </a:extLst>
          </p:cNvPr>
          <p:cNvPicPr>
            <a:picLocks noChangeAspect="1"/>
          </p:cNvPicPr>
          <p:nvPr/>
        </p:nvPicPr>
        <p:blipFill rotWithShape="1">
          <a:blip r:embed="rId2"/>
          <a:srcRect l="357" t="7697" r="-1572" b="-9738"/>
          <a:stretch/>
        </p:blipFill>
        <p:spPr>
          <a:xfrm>
            <a:off x="384000" y="2957414"/>
            <a:ext cx="11808000" cy="1800000"/>
          </a:xfrm>
          <a:prstGeom prst="rect">
            <a:avLst/>
          </a:prstGeom>
        </p:spPr>
      </p:pic>
    </p:spTree>
    <p:extLst>
      <p:ext uri="{BB962C8B-B14F-4D97-AF65-F5344CB8AC3E}">
        <p14:creationId xmlns:p14="http://schemas.microsoft.com/office/powerpoint/2010/main" val="2547953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6C84-C176-A8E1-14B7-EB550F3394F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82AC57F2-8E90-9A58-40A3-37A00765A9DF}"/>
              </a:ext>
            </a:extLst>
          </p:cNvPr>
          <p:cNvPicPr>
            <a:picLocks noGrp="1" noChangeAspect="1"/>
          </p:cNvPicPr>
          <p:nvPr>
            <p:ph idx="1"/>
          </p:nvPr>
        </p:nvPicPr>
        <p:blipFill>
          <a:blip r:embed="rId2"/>
          <a:stretch>
            <a:fillRect/>
          </a:stretch>
        </p:blipFill>
        <p:spPr>
          <a:xfrm>
            <a:off x="602428" y="622932"/>
            <a:ext cx="5004391" cy="5612135"/>
          </a:xfrm>
        </p:spPr>
      </p:pic>
      <p:pic>
        <p:nvPicPr>
          <p:cNvPr id="4" name="Picture 3">
            <a:extLst>
              <a:ext uri="{FF2B5EF4-FFF2-40B4-BE49-F238E27FC236}">
                <a16:creationId xmlns:a16="http://schemas.microsoft.com/office/drawing/2014/main" id="{FEA2BFEC-2F58-C537-D58D-9A351749C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478" y="2307292"/>
            <a:ext cx="4500202" cy="3357843"/>
          </a:xfrm>
          <a:prstGeom prst="rect">
            <a:avLst/>
          </a:prstGeom>
        </p:spPr>
      </p:pic>
    </p:spTree>
    <p:extLst>
      <p:ext uri="{BB962C8B-B14F-4D97-AF65-F5344CB8AC3E}">
        <p14:creationId xmlns:p14="http://schemas.microsoft.com/office/powerpoint/2010/main" val="110771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02E9-1655-D4F2-9838-9789F469B2B3}"/>
              </a:ext>
            </a:extLst>
          </p:cNvPr>
          <p:cNvSpPr>
            <a:spLocks noGrp="1"/>
          </p:cNvSpPr>
          <p:nvPr>
            <p:ph type="title"/>
          </p:nvPr>
        </p:nvSpPr>
        <p:spPr/>
        <p:txBody>
          <a:bodyPr/>
          <a:lstStyle/>
          <a:p>
            <a:r>
              <a:rPr lang="en-US" dirty="0"/>
              <a:t>Definition</a:t>
            </a:r>
            <a:br>
              <a:rPr lang="en-US" dirty="0"/>
            </a:br>
            <a:endParaRPr lang="en-GB" dirty="0"/>
          </a:p>
        </p:txBody>
      </p:sp>
      <p:sp>
        <p:nvSpPr>
          <p:cNvPr id="3" name="Content Placeholder 2">
            <a:extLst>
              <a:ext uri="{FF2B5EF4-FFF2-40B4-BE49-F238E27FC236}">
                <a16:creationId xmlns:a16="http://schemas.microsoft.com/office/drawing/2014/main" id="{E744866E-D608-4709-FE9A-BDA9F3310459}"/>
              </a:ext>
            </a:extLst>
          </p:cNvPr>
          <p:cNvSpPr>
            <a:spLocks noGrp="1"/>
          </p:cNvSpPr>
          <p:nvPr>
            <p:ph idx="1"/>
          </p:nvPr>
        </p:nvSpPr>
        <p:spPr/>
        <p:txBody>
          <a:bodyPr/>
          <a:lstStyle/>
          <a:p>
            <a:pPr>
              <a:buFont typeface="Wingdings" panose="05000000000000000000" pitchFamily="2" charset="2"/>
              <a:buChar char="§"/>
            </a:pPr>
            <a:r>
              <a:rPr lang="en-GB" sz="2400" b="0" i="0" u="none" strike="noStrike" dirty="0">
                <a:solidFill>
                  <a:schemeClr val="tx1"/>
                </a:solidFill>
                <a:effectLst/>
              </a:rPr>
              <a:t>Urticaria</a:t>
            </a:r>
            <a:r>
              <a:rPr lang="en-GB" sz="2400" b="0" i="0" dirty="0">
                <a:solidFill>
                  <a:srgbClr val="333333"/>
                </a:solidFill>
                <a:effectLst/>
              </a:rPr>
              <a:t> is characterised by </a:t>
            </a:r>
            <a:r>
              <a:rPr lang="en-GB" sz="2400" b="0" i="0" u="none" strike="noStrike" dirty="0">
                <a:solidFill>
                  <a:srgbClr val="333333"/>
                </a:solidFill>
                <a:effectLst/>
              </a:rPr>
              <a:t>weals</a:t>
            </a:r>
            <a:r>
              <a:rPr lang="en-GB" sz="2400" b="0" i="0" dirty="0">
                <a:solidFill>
                  <a:srgbClr val="333333"/>
                </a:solidFill>
                <a:effectLst/>
              </a:rPr>
              <a:t> (hives) or </a:t>
            </a:r>
            <a:r>
              <a:rPr lang="en-GB" sz="2400" b="0" i="0" u="none" strike="noStrike" dirty="0">
                <a:solidFill>
                  <a:srgbClr val="333333"/>
                </a:solidFill>
                <a:effectLst/>
              </a:rPr>
              <a:t>angioedema</a:t>
            </a:r>
            <a:r>
              <a:rPr lang="en-GB" sz="2400" b="0" i="0" dirty="0">
                <a:solidFill>
                  <a:srgbClr val="333333"/>
                </a:solidFill>
                <a:effectLst/>
              </a:rPr>
              <a:t> (swellings, in 10%) or both (in 40%).</a:t>
            </a:r>
          </a:p>
          <a:p>
            <a:pPr>
              <a:buFont typeface="Wingdings" panose="05000000000000000000" pitchFamily="2" charset="2"/>
              <a:buChar char="§"/>
            </a:pPr>
            <a:r>
              <a:rPr lang="en-GB" sz="2400" dirty="0"/>
              <a:t>A weal is a descriptive term for transient, well‐demarcated, superficial pink or pale swellings of the dermis due to reversible exudation of plasma in the skin that fade, usually within hours, without leaving a mark </a:t>
            </a:r>
            <a:endParaRPr lang="en-GB" sz="2400" b="0" i="0" dirty="0">
              <a:solidFill>
                <a:srgbClr val="333333"/>
              </a:solidFill>
              <a:effectLst/>
            </a:endParaRPr>
          </a:p>
          <a:p>
            <a:pPr>
              <a:buFont typeface="Wingdings" panose="05000000000000000000" pitchFamily="2" charset="2"/>
              <a:buChar char="§"/>
            </a:pPr>
            <a:r>
              <a:rPr lang="en-GB" sz="2400" b="0" i="0" u="none" strike="noStrike" dirty="0">
                <a:solidFill>
                  <a:schemeClr val="tx1"/>
                </a:solidFill>
                <a:effectLst/>
              </a:rPr>
              <a:t>Angioedema</a:t>
            </a:r>
            <a:r>
              <a:rPr lang="en-GB" sz="2400" b="0" i="0" dirty="0">
                <a:solidFill>
                  <a:schemeClr val="tx1"/>
                </a:solidFill>
                <a:effectLst/>
              </a:rPr>
              <a:t> </a:t>
            </a:r>
            <a:r>
              <a:rPr lang="en-GB" sz="2400" b="0" i="0" dirty="0">
                <a:solidFill>
                  <a:srgbClr val="333333"/>
                </a:solidFill>
                <a:effectLst/>
              </a:rPr>
              <a:t>is deeper swelling within the skin or </a:t>
            </a:r>
            <a:r>
              <a:rPr lang="en-GB" sz="2400" b="0" i="0" u="none" strike="noStrike" dirty="0">
                <a:solidFill>
                  <a:srgbClr val="333333"/>
                </a:solidFill>
                <a:effectLst/>
              </a:rPr>
              <a:t>mucous</a:t>
            </a:r>
            <a:r>
              <a:rPr lang="en-GB" sz="2400" b="0" i="0" dirty="0">
                <a:solidFill>
                  <a:srgbClr val="333333"/>
                </a:solidFill>
                <a:effectLst/>
              </a:rPr>
              <a:t> membranes and can be skin-coloured or red</a:t>
            </a:r>
          </a:p>
          <a:p>
            <a:endParaRPr lang="en-GB" dirty="0"/>
          </a:p>
        </p:txBody>
      </p:sp>
    </p:spTree>
    <p:extLst>
      <p:ext uri="{BB962C8B-B14F-4D97-AF65-F5344CB8AC3E}">
        <p14:creationId xmlns:p14="http://schemas.microsoft.com/office/powerpoint/2010/main" val="195239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D1BF-EDCB-3F78-115D-3F67AC309B9D}"/>
              </a:ext>
            </a:extLst>
          </p:cNvPr>
          <p:cNvSpPr>
            <a:spLocks noGrp="1"/>
          </p:cNvSpPr>
          <p:nvPr>
            <p:ph type="title"/>
          </p:nvPr>
        </p:nvSpPr>
        <p:spPr/>
        <p:txBody>
          <a:bodyPr/>
          <a:lstStyle/>
          <a:p>
            <a:r>
              <a:rPr lang="en-GB" dirty="0"/>
              <a:t>Vibratory angio‐oedema </a:t>
            </a:r>
          </a:p>
        </p:txBody>
      </p:sp>
      <p:pic>
        <p:nvPicPr>
          <p:cNvPr id="5" name="Picture 4">
            <a:extLst>
              <a:ext uri="{FF2B5EF4-FFF2-40B4-BE49-F238E27FC236}">
                <a16:creationId xmlns:a16="http://schemas.microsoft.com/office/drawing/2014/main" id="{C25387A6-DD8A-2C83-A3D8-4800F2BF1182}"/>
              </a:ext>
            </a:extLst>
          </p:cNvPr>
          <p:cNvPicPr>
            <a:picLocks noChangeAspect="1"/>
          </p:cNvPicPr>
          <p:nvPr/>
        </p:nvPicPr>
        <p:blipFill>
          <a:blip r:embed="rId2"/>
          <a:stretch>
            <a:fillRect/>
          </a:stretch>
        </p:blipFill>
        <p:spPr>
          <a:xfrm>
            <a:off x="437284" y="1941389"/>
            <a:ext cx="11396128" cy="1998768"/>
          </a:xfrm>
          <a:prstGeom prst="rect">
            <a:avLst/>
          </a:prstGeom>
        </p:spPr>
      </p:pic>
      <p:pic>
        <p:nvPicPr>
          <p:cNvPr id="8" name="Content Placeholder 7">
            <a:extLst>
              <a:ext uri="{FF2B5EF4-FFF2-40B4-BE49-F238E27FC236}">
                <a16:creationId xmlns:a16="http://schemas.microsoft.com/office/drawing/2014/main" id="{2028FE59-CB92-63AC-720F-23BEB91CFD1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83206" y="3429000"/>
            <a:ext cx="4439259" cy="3142397"/>
          </a:xfrm>
        </p:spPr>
      </p:pic>
    </p:spTree>
    <p:extLst>
      <p:ext uri="{BB962C8B-B14F-4D97-AF65-F5344CB8AC3E}">
        <p14:creationId xmlns:p14="http://schemas.microsoft.com/office/powerpoint/2010/main" val="3475466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070D-99C6-C26A-15AD-405064D4483A}"/>
              </a:ext>
            </a:extLst>
          </p:cNvPr>
          <p:cNvSpPr>
            <a:spLocks noGrp="1"/>
          </p:cNvSpPr>
          <p:nvPr>
            <p:ph type="title"/>
          </p:nvPr>
        </p:nvSpPr>
        <p:spPr/>
        <p:txBody>
          <a:bodyPr/>
          <a:lstStyle/>
          <a:p>
            <a:r>
              <a:rPr lang="en-GB" dirty="0"/>
              <a:t>Temperature‐dependent urticaria </a:t>
            </a:r>
          </a:p>
        </p:txBody>
      </p:sp>
      <p:sp>
        <p:nvSpPr>
          <p:cNvPr id="3" name="Content Placeholder 2">
            <a:extLst>
              <a:ext uri="{FF2B5EF4-FFF2-40B4-BE49-F238E27FC236}">
                <a16:creationId xmlns:a16="http://schemas.microsoft.com/office/drawing/2014/main" id="{DD873494-5DA4-E6D4-526A-A83E10C3A950}"/>
              </a:ext>
            </a:extLst>
          </p:cNvPr>
          <p:cNvSpPr>
            <a:spLocks noGrp="1"/>
          </p:cNvSpPr>
          <p:nvPr>
            <p:ph idx="1"/>
          </p:nvPr>
        </p:nvSpPr>
        <p:spPr/>
        <p:txBody>
          <a:bodyPr>
            <a:normAutofit/>
          </a:bodyPr>
          <a:lstStyle/>
          <a:p>
            <a:pPr>
              <a:buFont typeface="Wingdings" panose="05000000000000000000" pitchFamily="2" charset="2"/>
              <a:buChar char="§"/>
            </a:pPr>
            <a:r>
              <a:rPr lang="en-GB" b="1" dirty="0"/>
              <a:t>Heat contact urticaria </a:t>
            </a:r>
            <a:r>
              <a:rPr lang="en-GB" dirty="0"/>
              <a:t>This is one of the rarest forms of inducible urticaria </a:t>
            </a:r>
          </a:p>
          <a:p>
            <a:pPr>
              <a:buFont typeface="Wingdings" panose="05000000000000000000" pitchFamily="2" charset="2"/>
              <a:buChar char="§"/>
            </a:pPr>
            <a:r>
              <a:rPr lang="en-GB" dirty="0"/>
              <a:t>Localized warming of skin at temperatures from 38 to 44°C for 2–5 min induces </a:t>
            </a:r>
            <a:r>
              <a:rPr lang="en-GB" dirty="0" err="1"/>
              <a:t>wealing</a:t>
            </a:r>
            <a:r>
              <a:rPr lang="en-GB" dirty="0"/>
              <a:t> at the test site lasting 1 h. Treatment with antihistamines or induction of tolerance by repeated heat exposure may be helpful . </a:t>
            </a:r>
          </a:p>
          <a:p>
            <a:pPr>
              <a:buFont typeface="Wingdings" panose="05000000000000000000" pitchFamily="2" charset="2"/>
              <a:buChar char="§"/>
            </a:pPr>
            <a:endParaRPr lang="en-GB" dirty="0"/>
          </a:p>
        </p:txBody>
      </p:sp>
      <p:pic>
        <p:nvPicPr>
          <p:cNvPr id="5" name="Picture 4">
            <a:extLst>
              <a:ext uri="{FF2B5EF4-FFF2-40B4-BE49-F238E27FC236}">
                <a16:creationId xmlns:a16="http://schemas.microsoft.com/office/drawing/2014/main" id="{4809F9F1-F2C8-F721-8627-316F234EE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8644" y="3135013"/>
            <a:ext cx="3965058" cy="2996846"/>
          </a:xfrm>
          <a:prstGeom prst="rect">
            <a:avLst/>
          </a:prstGeom>
        </p:spPr>
      </p:pic>
    </p:spTree>
    <p:extLst>
      <p:ext uri="{BB962C8B-B14F-4D97-AF65-F5344CB8AC3E}">
        <p14:creationId xmlns:p14="http://schemas.microsoft.com/office/powerpoint/2010/main" val="774695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813D-CD47-197E-6D8C-5485480C727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07D9A26-6408-E281-D329-20FF339D6138}"/>
              </a:ext>
            </a:extLst>
          </p:cNvPr>
          <p:cNvSpPr>
            <a:spLocks noGrp="1"/>
          </p:cNvSpPr>
          <p:nvPr>
            <p:ph idx="1"/>
          </p:nvPr>
        </p:nvSpPr>
        <p:spPr/>
        <p:txBody>
          <a:bodyPr/>
          <a:lstStyle/>
          <a:p>
            <a:pPr>
              <a:buFont typeface="Wingdings" panose="05000000000000000000" pitchFamily="2" charset="2"/>
              <a:buChar char="§"/>
            </a:pPr>
            <a:r>
              <a:rPr lang="en-GB" b="1" dirty="0"/>
              <a:t>Cold contact urticaria </a:t>
            </a:r>
            <a:r>
              <a:rPr lang="en-GB" dirty="0"/>
              <a:t>Cold urticaria encompasses a variety of syndromes in which cold induces urticaria </a:t>
            </a:r>
          </a:p>
          <a:p>
            <a:pPr>
              <a:buFont typeface="Wingdings" panose="05000000000000000000" pitchFamily="2" charset="2"/>
              <a:buChar char="§"/>
            </a:pPr>
            <a:r>
              <a:rPr lang="en-GB" dirty="0"/>
              <a:t>Idiopathic cold contact urticaria is the most common, comprising 96% of a series of cold urticaria patients , while others are rare. </a:t>
            </a:r>
          </a:p>
          <a:p>
            <a:pPr>
              <a:buFont typeface="Wingdings" panose="05000000000000000000" pitchFamily="2" charset="2"/>
              <a:buChar char="§"/>
            </a:pPr>
            <a:r>
              <a:rPr lang="en-GB" dirty="0"/>
              <a:t>It is important to warn against cold water bathing due to the risk of anaphylaxis and drowning. </a:t>
            </a:r>
          </a:p>
          <a:p>
            <a:pPr>
              <a:buFont typeface="Wingdings" panose="05000000000000000000" pitchFamily="2" charset="2"/>
              <a:buChar char="§"/>
            </a:pPr>
            <a:r>
              <a:rPr lang="en-GB" dirty="0"/>
              <a:t>Treatment with low‐sedation antihistamine is helpful.</a:t>
            </a:r>
          </a:p>
          <a:p>
            <a:pPr>
              <a:buFont typeface="Wingdings" panose="05000000000000000000" pitchFamily="2" charset="2"/>
              <a:buChar char="§"/>
            </a:pPr>
            <a:r>
              <a:rPr lang="en-GB" dirty="0"/>
              <a:t> Induction of tolerance by repeated graduated exposures to cold can be helpful for selected patients , but it is time consuming and not always effective.</a:t>
            </a:r>
          </a:p>
          <a:p>
            <a:endParaRPr lang="en-GB" dirty="0"/>
          </a:p>
        </p:txBody>
      </p:sp>
    </p:spTree>
    <p:extLst>
      <p:ext uri="{BB962C8B-B14F-4D97-AF65-F5344CB8AC3E}">
        <p14:creationId xmlns:p14="http://schemas.microsoft.com/office/powerpoint/2010/main" val="2704972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7D5B-E0F2-6BDD-362A-440774806BE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8A409B9-6310-69E6-E0B6-69B48CD88CB3}"/>
              </a:ext>
            </a:extLst>
          </p:cNvPr>
          <p:cNvSpPr>
            <a:spLocks noGrp="1"/>
          </p:cNvSpPr>
          <p:nvPr>
            <p:ph idx="1"/>
          </p:nvPr>
        </p:nvSpPr>
        <p:spPr/>
        <p:txBody>
          <a:bodyPr/>
          <a:lstStyle/>
          <a:p>
            <a:pPr>
              <a:buFont typeface="Wingdings" panose="05000000000000000000" pitchFamily="2" charset="2"/>
              <a:buChar char="§"/>
            </a:pPr>
            <a:r>
              <a:rPr lang="en-GB" b="1" dirty="0"/>
              <a:t>Primary cold contact urticaria </a:t>
            </a:r>
            <a:r>
              <a:rPr lang="en-GB" dirty="0"/>
              <a:t>This includes the following.</a:t>
            </a:r>
          </a:p>
          <a:p>
            <a:pPr>
              <a:buFont typeface="Wingdings" panose="05000000000000000000" pitchFamily="2" charset="2"/>
              <a:buChar char="§"/>
            </a:pPr>
            <a:r>
              <a:rPr lang="en-GB" dirty="0"/>
              <a:t> </a:t>
            </a:r>
            <a:r>
              <a:rPr lang="en-GB" b="1" dirty="0"/>
              <a:t> Immediate</a:t>
            </a:r>
            <a:r>
              <a:rPr lang="en-GB" dirty="0"/>
              <a:t>. This is by far the commonest form, occurring at any age but most frequently in young adults. It may be preceded by non‐specific upper respiratory tract viral infections, infectious mononucleosis or insect bites.</a:t>
            </a:r>
          </a:p>
          <a:p>
            <a:pPr>
              <a:buFont typeface="Wingdings" panose="05000000000000000000" pitchFamily="2" charset="2"/>
              <a:buChar char="§"/>
            </a:pPr>
            <a:r>
              <a:rPr lang="en-GB" dirty="0"/>
              <a:t> Itching and </a:t>
            </a:r>
            <a:r>
              <a:rPr lang="en-GB" dirty="0" err="1"/>
              <a:t>wealing</a:t>
            </a:r>
            <a:r>
              <a:rPr lang="en-GB" dirty="0"/>
              <a:t> of the skin occur on cold exposure within minutes and last up to 1 h. </a:t>
            </a:r>
          </a:p>
          <a:p>
            <a:pPr>
              <a:buFont typeface="Wingdings" panose="05000000000000000000" pitchFamily="2" charset="2"/>
              <a:buChar char="§"/>
            </a:pPr>
            <a:r>
              <a:rPr lang="en-GB" dirty="0"/>
              <a:t>Cold winds and cold rain are particularly effective stimuli. Sometimes, the mouth and pharynx may swell after drinking cold liquids.</a:t>
            </a:r>
          </a:p>
          <a:p>
            <a:pPr>
              <a:buFont typeface="Wingdings" panose="05000000000000000000" pitchFamily="2" charset="2"/>
              <a:buChar char="§"/>
            </a:pPr>
            <a:r>
              <a:rPr lang="en-GB" dirty="0"/>
              <a:t> Systemic symptoms include flushing, palpitations, headache, wheezing and loss of consciousness, and drowning has occurred after cold water bathing</a:t>
            </a:r>
          </a:p>
        </p:txBody>
      </p:sp>
    </p:spTree>
    <p:extLst>
      <p:ext uri="{BB962C8B-B14F-4D97-AF65-F5344CB8AC3E}">
        <p14:creationId xmlns:p14="http://schemas.microsoft.com/office/powerpoint/2010/main" val="1704995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F73A7-50CE-50B2-B6F6-33594798B5C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73B2BE7-EDB2-8E97-40EE-8B3808A04E5F}"/>
              </a:ext>
            </a:extLst>
          </p:cNvPr>
          <p:cNvSpPr>
            <a:spLocks noGrp="1"/>
          </p:cNvSpPr>
          <p:nvPr>
            <p:ph idx="1"/>
          </p:nvPr>
        </p:nvSpPr>
        <p:spPr/>
        <p:txBody>
          <a:bodyPr/>
          <a:lstStyle/>
          <a:p>
            <a:pPr>
              <a:buFont typeface="Wingdings" panose="05000000000000000000" pitchFamily="2" charset="2"/>
              <a:buChar char="§"/>
            </a:pPr>
            <a:r>
              <a:rPr lang="en-GB" b="1" dirty="0"/>
              <a:t> Delayed</a:t>
            </a:r>
            <a:r>
              <a:rPr lang="en-GB" dirty="0"/>
              <a:t>. This form, where </a:t>
            </a:r>
            <a:r>
              <a:rPr lang="en-GB" dirty="0" err="1"/>
              <a:t>wealing</a:t>
            </a:r>
            <a:r>
              <a:rPr lang="en-GB" dirty="0"/>
              <a:t> occurs after a delay of hours after cold contact, is very rare . A familial form has been reported </a:t>
            </a:r>
          </a:p>
          <a:p>
            <a:pPr>
              <a:buFont typeface="Wingdings" panose="05000000000000000000" pitchFamily="2" charset="2"/>
              <a:buChar char="§"/>
            </a:pPr>
            <a:r>
              <a:rPr lang="en-GB" b="1" dirty="0"/>
              <a:t>Secondary cold urticaria-</a:t>
            </a:r>
            <a:r>
              <a:rPr lang="en-GB" dirty="0"/>
              <a:t>. </a:t>
            </a:r>
            <a:r>
              <a:rPr lang="en-GB" dirty="0" err="1"/>
              <a:t>Cryogobulinaemia</a:t>
            </a:r>
            <a:endParaRPr lang="en-GB" dirty="0"/>
          </a:p>
          <a:p>
            <a:pPr>
              <a:buFont typeface="Wingdings" panose="05000000000000000000" pitchFamily="2" charset="2"/>
              <a:buChar char="§"/>
            </a:pPr>
            <a:r>
              <a:rPr lang="en-GB" b="1" dirty="0"/>
              <a:t>Systemic cold urticaria </a:t>
            </a:r>
            <a:r>
              <a:rPr lang="en-GB" dirty="0"/>
              <a:t>In generalized reflex cold urticaria, widespread </a:t>
            </a:r>
            <a:r>
              <a:rPr lang="en-GB" dirty="0" err="1"/>
              <a:t>wealing</a:t>
            </a:r>
            <a:r>
              <a:rPr lang="en-GB" dirty="0"/>
              <a:t> occurs in response to cooling of the core body temperature, but a local ice‐cube test is negative .</a:t>
            </a:r>
          </a:p>
          <a:p>
            <a:pPr>
              <a:buFont typeface="Wingdings" panose="05000000000000000000" pitchFamily="2" charset="2"/>
              <a:buChar char="§"/>
            </a:pPr>
            <a:r>
              <a:rPr lang="en-GB" dirty="0"/>
              <a:t> Testing is performed by placing the patient, in lightweight clothes, in a cold room at 4°C for 30 min. In cold‐induced cholinergic urticaria, additional exercise is necessary in the cold room to induce weals.</a:t>
            </a:r>
          </a:p>
          <a:p>
            <a:pPr>
              <a:buFont typeface="Wingdings" panose="05000000000000000000" pitchFamily="2" charset="2"/>
              <a:buChar char="§"/>
            </a:pPr>
            <a:r>
              <a:rPr lang="en-GB" b="1" dirty="0"/>
              <a:t> Familial cold autoinflammatory syndrome </a:t>
            </a:r>
            <a:r>
              <a:rPr lang="en-GB" dirty="0"/>
              <a:t>This rare form is inherited as an autosomal dominant trait and is now known to be caused by the same gene mutation as Muckle– Wells syndrome . The ice‐cube test is negative</a:t>
            </a:r>
          </a:p>
          <a:p>
            <a:endParaRPr lang="en-GB" b="1" dirty="0"/>
          </a:p>
        </p:txBody>
      </p:sp>
    </p:spTree>
    <p:extLst>
      <p:ext uri="{BB962C8B-B14F-4D97-AF65-F5344CB8AC3E}">
        <p14:creationId xmlns:p14="http://schemas.microsoft.com/office/powerpoint/2010/main" val="3042468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15D2-3ABC-D236-758A-1A28CA26FDF5}"/>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84620D8D-583C-7C4B-C31C-FABF7DFB4BF6}"/>
              </a:ext>
            </a:extLst>
          </p:cNvPr>
          <p:cNvPicPr>
            <a:picLocks noGrp="1" noChangeAspect="1"/>
          </p:cNvPicPr>
          <p:nvPr>
            <p:ph idx="1"/>
          </p:nvPr>
        </p:nvPicPr>
        <p:blipFill>
          <a:blip r:embed="rId2"/>
          <a:stretch>
            <a:fillRect/>
          </a:stretch>
        </p:blipFill>
        <p:spPr>
          <a:xfrm>
            <a:off x="0" y="1737360"/>
            <a:ext cx="3616953" cy="4022725"/>
          </a:xfrm>
        </p:spPr>
      </p:pic>
      <p:pic>
        <p:nvPicPr>
          <p:cNvPr id="9" name="Picture 8">
            <a:extLst>
              <a:ext uri="{FF2B5EF4-FFF2-40B4-BE49-F238E27FC236}">
                <a16:creationId xmlns:a16="http://schemas.microsoft.com/office/drawing/2014/main" id="{42FE12FC-B8CD-7194-2215-140472BE9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8671" y="3106100"/>
            <a:ext cx="4466089" cy="2961211"/>
          </a:xfrm>
          <a:prstGeom prst="rect">
            <a:avLst/>
          </a:prstGeom>
        </p:spPr>
      </p:pic>
      <p:pic>
        <p:nvPicPr>
          <p:cNvPr id="11" name="Picture 10">
            <a:extLst>
              <a:ext uri="{FF2B5EF4-FFF2-40B4-BE49-F238E27FC236}">
                <a16:creationId xmlns:a16="http://schemas.microsoft.com/office/drawing/2014/main" id="{A7743F3D-93E5-A134-A8D4-64B363E3D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294" y="286603"/>
            <a:ext cx="3616953" cy="2170172"/>
          </a:xfrm>
          <a:prstGeom prst="rect">
            <a:avLst/>
          </a:prstGeom>
        </p:spPr>
      </p:pic>
      <p:pic>
        <p:nvPicPr>
          <p:cNvPr id="12" name="Picture 11">
            <a:extLst>
              <a:ext uri="{FF2B5EF4-FFF2-40B4-BE49-F238E27FC236}">
                <a16:creationId xmlns:a16="http://schemas.microsoft.com/office/drawing/2014/main" id="{F4037188-9F77-D49C-5904-9FDD9DB25C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478" y="1716536"/>
            <a:ext cx="3691251" cy="2779127"/>
          </a:xfrm>
          <a:prstGeom prst="rect">
            <a:avLst/>
          </a:prstGeom>
        </p:spPr>
      </p:pic>
    </p:spTree>
    <p:extLst>
      <p:ext uri="{BB962C8B-B14F-4D97-AF65-F5344CB8AC3E}">
        <p14:creationId xmlns:p14="http://schemas.microsoft.com/office/powerpoint/2010/main" val="3783433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754E-493F-3794-91C2-678BD7070BEE}"/>
              </a:ext>
            </a:extLst>
          </p:cNvPr>
          <p:cNvSpPr>
            <a:spLocks noGrp="1"/>
          </p:cNvSpPr>
          <p:nvPr>
            <p:ph type="title"/>
          </p:nvPr>
        </p:nvSpPr>
        <p:spPr/>
        <p:txBody>
          <a:bodyPr/>
          <a:lstStyle/>
          <a:p>
            <a:r>
              <a:rPr lang="en-GB" dirty="0"/>
              <a:t>Cholinergic urticaria </a:t>
            </a:r>
          </a:p>
        </p:txBody>
      </p:sp>
      <p:sp>
        <p:nvSpPr>
          <p:cNvPr id="3" name="Content Placeholder 2">
            <a:extLst>
              <a:ext uri="{FF2B5EF4-FFF2-40B4-BE49-F238E27FC236}">
                <a16:creationId xmlns:a16="http://schemas.microsoft.com/office/drawing/2014/main" id="{79BED270-645C-F38C-47CE-10E21AF414B0}"/>
              </a:ext>
            </a:extLst>
          </p:cNvPr>
          <p:cNvSpPr>
            <a:spLocks noGrp="1"/>
          </p:cNvSpPr>
          <p:nvPr>
            <p:ph idx="1"/>
          </p:nvPr>
        </p:nvSpPr>
        <p:spPr/>
        <p:txBody>
          <a:bodyPr>
            <a:normAutofit/>
          </a:bodyPr>
          <a:lstStyle/>
          <a:p>
            <a:r>
              <a:rPr lang="en-GB" dirty="0"/>
              <a:t> </a:t>
            </a:r>
          </a:p>
        </p:txBody>
      </p:sp>
      <p:pic>
        <p:nvPicPr>
          <p:cNvPr id="5" name="Picture 4">
            <a:extLst>
              <a:ext uri="{FF2B5EF4-FFF2-40B4-BE49-F238E27FC236}">
                <a16:creationId xmlns:a16="http://schemas.microsoft.com/office/drawing/2014/main" id="{A462780B-2501-3929-A618-F92E8D747FA5}"/>
              </a:ext>
            </a:extLst>
          </p:cNvPr>
          <p:cNvPicPr>
            <a:picLocks noChangeAspect="1"/>
          </p:cNvPicPr>
          <p:nvPr/>
        </p:nvPicPr>
        <p:blipFill>
          <a:blip r:embed="rId2"/>
          <a:stretch>
            <a:fillRect/>
          </a:stretch>
        </p:blipFill>
        <p:spPr>
          <a:xfrm>
            <a:off x="448793" y="2025127"/>
            <a:ext cx="11072647" cy="2807746"/>
          </a:xfrm>
          <a:prstGeom prst="rect">
            <a:avLst/>
          </a:prstGeom>
        </p:spPr>
      </p:pic>
    </p:spTree>
    <p:extLst>
      <p:ext uri="{BB962C8B-B14F-4D97-AF65-F5344CB8AC3E}">
        <p14:creationId xmlns:p14="http://schemas.microsoft.com/office/powerpoint/2010/main" val="2879956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ADD1-74B7-2845-3444-A46A821D06C2}"/>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C7CB32A1-5FB6-F312-D5BC-594AEDBD6F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188" y="2685533"/>
            <a:ext cx="3918257" cy="2194224"/>
          </a:xfrm>
        </p:spPr>
      </p:pic>
      <p:pic>
        <p:nvPicPr>
          <p:cNvPr id="7" name="Picture 6">
            <a:extLst>
              <a:ext uri="{FF2B5EF4-FFF2-40B4-BE49-F238E27FC236}">
                <a16:creationId xmlns:a16="http://schemas.microsoft.com/office/drawing/2014/main" id="{685C16CE-0226-1FD2-AD9B-A0232E0BC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641" y="2054711"/>
            <a:ext cx="3922287" cy="3603811"/>
          </a:xfrm>
          <a:prstGeom prst="rect">
            <a:avLst/>
          </a:prstGeom>
        </p:spPr>
      </p:pic>
    </p:spTree>
    <p:extLst>
      <p:ext uri="{BB962C8B-B14F-4D97-AF65-F5344CB8AC3E}">
        <p14:creationId xmlns:p14="http://schemas.microsoft.com/office/powerpoint/2010/main" val="3740322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FF9E-4CD5-2899-F480-13A5E1F13893}"/>
              </a:ext>
            </a:extLst>
          </p:cNvPr>
          <p:cNvSpPr>
            <a:spLocks noGrp="1"/>
          </p:cNvSpPr>
          <p:nvPr>
            <p:ph type="title"/>
          </p:nvPr>
        </p:nvSpPr>
        <p:spPr/>
        <p:txBody>
          <a:bodyPr/>
          <a:lstStyle/>
          <a:p>
            <a:r>
              <a:rPr lang="en-GB" dirty="0"/>
              <a:t>Solar urticaria </a:t>
            </a:r>
          </a:p>
        </p:txBody>
      </p:sp>
      <p:sp>
        <p:nvSpPr>
          <p:cNvPr id="3" name="Content Placeholder 2">
            <a:extLst>
              <a:ext uri="{FF2B5EF4-FFF2-40B4-BE49-F238E27FC236}">
                <a16:creationId xmlns:a16="http://schemas.microsoft.com/office/drawing/2014/main" id="{2F445B2E-F26A-9D39-31B3-5FBD6566818A}"/>
              </a:ext>
            </a:extLst>
          </p:cNvPr>
          <p:cNvSpPr>
            <a:spLocks noGrp="1"/>
          </p:cNvSpPr>
          <p:nvPr>
            <p:ph idx="1"/>
          </p:nvPr>
        </p:nvSpPr>
        <p:spPr/>
        <p:txBody>
          <a:bodyPr/>
          <a:lstStyle/>
          <a:p>
            <a:pPr>
              <a:buFont typeface="Wingdings" panose="05000000000000000000" pitchFamily="2" charset="2"/>
              <a:buChar char="§"/>
            </a:pPr>
            <a:endParaRPr lang="en-GB" dirty="0"/>
          </a:p>
        </p:txBody>
      </p:sp>
      <p:pic>
        <p:nvPicPr>
          <p:cNvPr id="5" name="Picture 4">
            <a:extLst>
              <a:ext uri="{FF2B5EF4-FFF2-40B4-BE49-F238E27FC236}">
                <a16:creationId xmlns:a16="http://schemas.microsoft.com/office/drawing/2014/main" id="{425AADE6-C295-1209-B063-E10300C0C1B1}"/>
              </a:ext>
            </a:extLst>
          </p:cNvPr>
          <p:cNvPicPr>
            <a:picLocks noChangeAspect="1"/>
          </p:cNvPicPr>
          <p:nvPr/>
        </p:nvPicPr>
        <p:blipFill rotWithShape="1">
          <a:blip r:embed="rId3"/>
          <a:srcRect t="3111" b="-3111"/>
          <a:stretch/>
        </p:blipFill>
        <p:spPr>
          <a:xfrm>
            <a:off x="389069" y="2376000"/>
            <a:ext cx="11413862" cy="2632934"/>
          </a:xfrm>
          <a:prstGeom prst="rect">
            <a:avLst/>
          </a:prstGeom>
        </p:spPr>
      </p:pic>
    </p:spTree>
    <p:extLst>
      <p:ext uri="{BB962C8B-B14F-4D97-AF65-F5344CB8AC3E}">
        <p14:creationId xmlns:p14="http://schemas.microsoft.com/office/powerpoint/2010/main" val="2159396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71465-0A22-D660-B680-23970013CE38}"/>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6955D880-BF6F-E43E-65C1-6FCB1266F4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8344" y="1905534"/>
            <a:ext cx="4067810" cy="3046931"/>
          </a:xfrm>
        </p:spPr>
      </p:pic>
      <p:pic>
        <p:nvPicPr>
          <p:cNvPr id="7" name="Picture 6">
            <a:extLst>
              <a:ext uri="{FF2B5EF4-FFF2-40B4-BE49-F238E27FC236}">
                <a16:creationId xmlns:a16="http://schemas.microsoft.com/office/drawing/2014/main" id="{FBAB88B6-ABD7-D870-39D0-08F5B9B6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835" y="1905534"/>
            <a:ext cx="5440948" cy="3046931"/>
          </a:xfrm>
          <a:prstGeom prst="rect">
            <a:avLst/>
          </a:prstGeom>
        </p:spPr>
      </p:pic>
    </p:spTree>
    <p:extLst>
      <p:ext uri="{BB962C8B-B14F-4D97-AF65-F5344CB8AC3E}">
        <p14:creationId xmlns:p14="http://schemas.microsoft.com/office/powerpoint/2010/main" val="22229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844A-FB63-4454-CC60-FC2345F5F435}"/>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77098F91-66A8-787E-34AC-92943E0E6499}"/>
              </a:ext>
            </a:extLst>
          </p:cNvPr>
          <p:cNvPicPr>
            <a:picLocks noGrp="1" noChangeAspect="1"/>
          </p:cNvPicPr>
          <p:nvPr>
            <p:ph idx="1"/>
          </p:nvPr>
        </p:nvPicPr>
        <p:blipFill>
          <a:blip r:embed="rId2"/>
          <a:stretch>
            <a:fillRect/>
          </a:stretch>
        </p:blipFill>
        <p:spPr>
          <a:xfrm>
            <a:off x="1471431" y="2284935"/>
            <a:ext cx="3638629" cy="4008290"/>
          </a:xfrm>
        </p:spPr>
      </p:pic>
      <p:pic>
        <p:nvPicPr>
          <p:cNvPr id="7" name="Picture 6">
            <a:extLst>
              <a:ext uri="{FF2B5EF4-FFF2-40B4-BE49-F238E27FC236}">
                <a16:creationId xmlns:a16="http://schemas.microsoft.com/office/drawing/2014/main" id="{126447E6-6E09-0FA7-1D70-BD4BFF9CCB9D}"/>
              </a:ext>
            </a:extLst>
          </p:cNvPr>
          <p:cNvPicPr>
            <a:picLocks noChangeAspect="1"/>
          </p:cNvPicPr>
          <p:nvPr/>
        </p:nvPicPr>
        <p:blipFill>
          <a:blip r:embed="rId3"/>
          <a:stretch>
            <a:fillRect/>
          </a:stretch>
        </p:blipFill>
        <p:spPr>
          <a:xfrm>
            <a:off x="7081941" y="2284934"/>
            <a:ext cx="2724385" cy="4008290"/>
          </a:xfrm>
          <a:prstGeom prst="rect">
            <a:avLst/>
          </a:prstGeom>
        </p:spPr>
      </p:pic>
    </p:spTree>
    <p:extLst>
      <p:ext uri="{BB962C8B-B14F-4D97-AF65-F5344CB8AC3E}">
        <p14:creationId xmlns:p14="http://schemas.microsoft.com/office/powerpoint/2010/main" val="2183278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56A5D-D647-A8D8-BFCB-E1FDF0832CBB}"/>
              </a:ext>
            </a:extLst>
          </p:cNvPr>
          <p:cNvSpPr>
            <a:spLocks noGrp="1"/>
          </p:cNvSpPr>
          <p:nvPr>
            <p:ph type="title"/>
          </p:nvPr>
        </p:nvSpPr>
        <p:spPr/>
        <p:txBody>
          <a:bodyPr/>
          <a:lstStyle/>
          <a:p>
            <a:r>
              <a:rPr lang="en-GB" dirty="0"/>
              <a:t>Aquagenic urticaria </a:t>
            </a:r>
          </a:p>
        </p:txBody>
      </p:sp>
      <p:sp>
        <p:nvSpPr>
          <p:cNvPr id="3" name="Content Placeholder 2">
            <a:extLst>
              <a:ext uri="{FF2B5EF4-FFF2-40B4-BE49-F238E27FC236}">
                <a16:creationId xmlns:a16="http://schemas.microsoft.com/office/drawing/2014/main" id="{3B162478-97C0-444A-8DBE-517B43C6749F}"/>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F67A1FC3-F68B-8594-82F4-55F54035E661}"/>
              </a:ext>
            </a:extLst>
          </p:cNvPr>
          <p:cNvPicPr>
            <a:picLocks noChangeAspect="1"/>
          </p:cNvPicPr>
          <p:nvPr/>
        </p:nvPicPr>
        <p:blipFill rotWithShape="1">
          <a:blip r:embed="rId2"/>
          <a:srcRect t="3378" b="-3378"/>
          <a:stretch/>
        </p:blipFill>
        <p:spPr>
          <a:xfrm>
            <a:off x="313101" y="3168000"/>
            <a:ext cx="11878899" cy="2020912"/>
          </a:xfrm>
          <a:prstGeom prst="rect">
            <a:avLst/>
          </a:prstGeom>
        </p:spPr>
      </p:pic>
    </p:spTree>
    <p:extLst>
      <p:ext uri="{BB962C8B-B14F-4D97-AF65-F5344CB8AC3E}">
        <p14:creationId xmlns:p14="http://schemas.microsoft.com/office/powerpoint/2010/main" val="1859915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AA17-EFF0-CFC9-BCB5-05DA485642C3}"/>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FC9E13EA-39CF-992C-AB78-B8B1E2D1A7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399" y="649872"/>
            <a:ext cx="4176283" cy="2779127"/>
          </a:xfrm>
          <a:prstGeom prst="rect">
            <a:avLst/>
          </a:prstGeom>
        </p:spPr>
      </p:pic>
      <p:pic>
        <p:nvPicPr>
          <p:cNvPr id="7" name="Picture 6">
            <a:extLst>
              <a:ext uri="{FF2B5EF4-FFF2-40B4-BE49-F238E27FC236}">
                <a16:creationId xmlns:a16="http://schemas.microsoft.com/office/drawing/2014/main" id="{3CE6720A-67FD-6275-DC22-FD6D95C0B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802" y="3080721"/>
            <a:ext cx="5121889" cy="2868258"/>
          </a:xfrm>
          <a:prstGeom prst="rect">
            <a:avLst/>
          </a:prstGeom>
        </p:spPr>
      </p:pic>
    </p:spTree>
    <p:extLst>
      <p:ext uri="{BB962C8B-B14F-4D97-AF65-F5344CB8AC3E}">
        <p14:creationId xmlns:p14="http://schemas.microsoft.com/office/powerpoint/2010/main" val="1091389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A7C1-9B3A-0616-4F50-E655B8E9D0CF}"/>
              </a:ext>
            </a:extLst>
          </p:cNvPr>
          <p:cNvSpPr>
            <a:spLocks noGrp="1"/>
          </p:cNvSpPr>
          <p:nvPr>
            <p:ph type="title"/>
          </p:nvPr>
        </p:nvSpPr>
        <p:spPr/>
        <p:txBody>
          <a:bodyPr/>
          <a:lstStyle/>
          <a:p>
            <a:r>
              <a:rPr lang="en-US" dirty="0"/>
              <a:t>Contact urticaria</a:t>
            </a:r>
            <a:endParaRPr lang="en-GB" dirty="0"/>
          </a:p>
        </p:txBody>
      </p:sp>
      <p:pic>
        <p:nvPicPr>
          <p:cNvPr id="5" name="Content Placeholder 4">
            <a:extLst>
              <a:ext uri="{FF2B5EF4-FFF2-40B4-BE49-F238E27FC236}">
                <a16:creationId xmlns:a16="http://schemas.microsoft.com/office/drawing/2014/main" id="{F6EFF748-01A9-0498-0DB7-0025EF8947CB}"/>
              </a:ext>
            </a:extLst>
          </p:cNvPr>
          <p:cNvPicPr>
            <a:picLocks noGrp="1" noChangeAspect="1"/>
          </p:cNvPicPr>
          <p:nvPr>
            <p:ph idx="1"/>
          </p:nvPr>
        </p:nvPicPr>
        <p:blipFill>
          <a:blip r:embed="rId2"/>
          <a:stretch>
            <a:fillRect/>
          </a:stretch>
        </p:blipFill>
        <p:spPr>
          <a:xfrm>
            <a:off x="7011296" y="139226"/>
            <a:ext cx="4826518" cy="6718773"/>
          </a:xfrm>
        </p:spPr>
      </p:pic>
      <p:sp>
        <p:nvSpPr>
          <p:cNvPr id="4" name="TextBox 3">
            <a:extLst>
              <a:ext uri="{FF2B5EF4-FFF2-40B4-BE49-F238E27FC236}">
                <a16:creationId xmlns:a16="http://schemas.microsoft.com/office/drawing/2014/main" id="{FAD689DC-7BAF-7C0F-1807-5E9B4BF5418E}"/>
              </a:ext>
            </a:extLst>
          </p:cNvPr>
          <p:cNvSpPr txBox="1"/>
          <p:nvPr/>
        </p:nvSpPr>
        <p:spPr>
          <a:xfrm>
            <a:off x="917090" y="2967335"/>
            <a:ext cx="6094206" cy="1015663"/>
          </a:xfrm>
          <a:prstGeom prst="rect">
            <a:avLst/>
          </a:prstGeom>
          <a:noFill/>
        </p:spPr>
        <p:txBody>
          <a:bodyPr wrap="square">
            <a:spAutoFit/>
          </a:bodyPr>
          <a:lstStyle/>
          <a:p>
            <a:pPr marL="285750" indent="-285750">
              <a:buFont typeface="Arial" panose="020B0604020202020204" pitchFamily="34" charset="0"/>
              <a:buChar char="•"/>
            </a:pPr>
            <a:r>
              <a:rPr lang="en-GB" sz="2000" dirty="0"/>
              <a:t>Patients with CU show activation of the extrinsic pathway of the coagulation and fibrinolysis cascade, both of which correlate with disease exacerbation</a:t>
            </a:r>
          </a:p>
        </p:txBody>
      </p:sp>
    </p:spTree>
    <p:extLst>
      <p:ext uri="{BB962C8B-B14F-4D97-AF65-F5344CB8AC3E}">
        <p14:creationId xmlns:p14="http://schemas.microsoft.com/office/powerpoint/2010/main" val="3693600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71651-001A-E112-AE0E-EEE7DEC7AA84}"/>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F8BD817F-EE8D-A69E-25D4-B3C6BD7234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339" y="1246853"/>
            <a:ext cx="4159867" cy="3144086"/>
          </a:xfrm>
        </p:spPr>
      </p:pic>
      <p:pic>
        <p:nvPicPr>
          <p:cNvPr id="7" name="Picture 6">
            <a:extLst>
              <a:ext uri="{FF2B5EF4-FFF2-40B4-BE49-F238E27FC236}">
                <a16:creationId xmlns:a16="http://schemas.microsoft.com/office/drawing/2014/main" id="{3AEEA302-796E-19C7-ECDE-9C9AB0561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586" y="2818896"/>
            <a:ext cx="3732094" cy="2820769"/>
          </a:xfrm>
          <a:prstGeom prst="rect">
            <a:avLst/>
          </a:prstGeom>
        </p:spPr>
      </p:pic>
    </p:spTree>
    <p:extLst>
      <p:ext uri="{BB962C8B-B14F-4D97-AF65-F5344CB8AC3E}">
        <p14:creationId xmlns:p14="http://schemas.microsoft.com/office/powerpoint/2010/main" val="937934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8A60-EEDA-3AB9-AB23-2CAFEE54101B}"/>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14B2E2AD-D29F-208F-8641-2FFA948B1C2E}"/>
              </a:ext>
            </a:extLst>
          </p:cNvPr>
          <p:cNvPicPr>
            <a:picLocks noGrp="1" noChangeAspect="1"/>
          </p:cNvPicPr>
          <p:nvPr>
            <p:ph idx="1"/>
          </p:nvPr>
        </p:nvPicPr>
        <p:blipFill>
          <a:blip r:embed="rId2"/>
          <a:stretch>
            <a:fillRect/>
          </a:stretch>
        </p:blipFill>
        <p:spPr>
          <a:xfrm>
            <a:off x="380684" y="1011981"/>
            <a:ext cx="11430632" cy="4062126"/>
          </a:xfrm>
          <a:prstGeom prst="rect">
            <a:avLst/>
          </a:prstGeom>
        </p:spPr>
      </p:pic>
    </p:spTree>
    <p:extLst>
      <p:ext uri="{BB962C8B-B14F-4D97-AF65-F5344CB8AC3E}">
        <p14:creationId xmlns:p14="http://schemas.microsoft.com/office/powerpoint/2010/main" val="2667186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9E6B-D5D2-8E79-BB7F-B5E9A6D4C5B9}"/>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DE2CA05-6553-E09B-C69C-D8115DF2084A}"/>
              </a:ext>
            </a:extLst>
          </p:cNvPr>
          <p:cNvPicPr>
            <a:picLocks noGrp="1" noChangeAspect="1"/>
          </p:cNvPicPr>
          <p:nvPr>
            <p:ph idx="1"/>
          </p:nvPr>
        </p:nvPicPr>
        <p:blipFill>
          <a:blip r:embed="rId2"/>
          <a:stretch>
            <a:fillRect/>
          </a:stretch>
        </p:blipFill>
        <p:spPr>
          <a:xfrm>
            <a:off x="204395" y="89836"/>
            <a:ext cx="5787355" cy="5880658"/>
          </a:xfrm>
        </p:spPr>
      </p:pic>
      <p:pic>
        <p:nvPicPr>
          <p:cNvPr id="7" name="Picture 6">
            <a:extLst>
              <a:ext uri="{FF2B5EF4-FFF2-40B4-BE49-F238E27FC236}">
                <a16:creationId xmlns:a16="http://schemas.microsoft.com/office/drawing/2014/main" id="{7CC763C8-050D-61EF-24C5-17F6D06E7DD6}"/>
              </a:ext>
            </a:extLst>
          </p:cNvPr>
          <p:cNvPicPr>
            <a:picLocks noChangeAspect="1"/>
          </p:cNvPicPr>
          <p:nvPr/>
        </p:nvPicPr>
        <p:blipFill>
          <a:blip r:embed="rId3"/>
          <a:stretch>
            <a:fillRect/>
          </a:stretch>
        </p:blipFill>
        <p:spPr>
          <a:xfrm>
            <a:off x="6200252" y="223221"/>
            <a:ext cx="5697706" cy="3664323"/>
          </a:xfrm>
          <a:prstGeom prst="rect">
            <a:avLst/>
          </a:prstGeom>
        </p:spPr>
      </p:pic>
      <p:pic>
        <p:nvPicPr>
          <p:cNvPr id="4" name="Picture 3">
            <a:extLst>
              <a:ext uri="{FF2B5EF4-FFF2-40B4-BE49-F238E27FC236}">
                <a16:creationId xmlns:a16="http://schemas.microsoft.com/office/drawing/2014/main" id="{B75EB5C0-1887-838A-83BC-E98BC30C1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348" y="3887544"/>
            <a:ext cx="4290902" cy="2394922"/>
          </a:xfrm>
          <a:prstGeom prst="rect">
            <a:avLst/>
          </a:prstGeom>
        </p:spPr>
      </p:pic>
    </p:spTree>
    <p:extLst>
      <p:ext uri="{BB962C8B-B14F-4D97-AF65-F5344CB8AC3E}">
        <p14:creationId xmlns:p14="http://schemas.microsoft.com/office/powerpoint/2010/main" val="2737084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68F9E-6BC4-1616-7B62-2C1F888F3289}"/>
              </a:ext>
            </a:extLst>
          </p:cNvPr>
          <p:cNvSpPr>
            <a:spLocks noGrp="1"/>
          </p:cNvSpPr>
          <p:nvPr>
            <p:ph type="title"/>
          </p:nvPr>
        </p:nvSpPr>
        <p:spPr/>
        <p:txBody>
          <a:bodyPr/>
          <a:lstStyle/>
          <a:p>
            <a:r>
              <a:rPr lang="en-US" dirty="0"/>
              <a:t>History </a:t>
            </a:r>
            <a:endParaRPr lang="en-GB" dirty="0"/>
          </a:p>
        </p:txBody>
      </p:sp>
      <p:pic>
        <p:nvPicPr>
          <p:cNvPr id="5" name="Content Placeholder 4">
            <a:extLst>
              <a:ext uri="{FF2B5EF4-FFF2-40B4-BE49-F238E27FC236}">
                <a16:creationId xmlns:a16="http://schemas.microsoft.com/office/drawing/2014/main" id="{40777E6C-AACC-D2C1-FB4F-34BA3CD09189}"/>
              </a:ext>
            </a:extLst>
          </p:cNvPr>
          <p:cNvPicPr>
            <a:picLocks noGrp="1" noChangeAspect="1"/>
          </p:cNvPicPr>
          <p:nvPr>
            <p:ph idx="1"/>
          </p:nvPr>
        </p:nvPicPr>
        <p:blipFill>
          <a:blip r:embed="rId2"/>
          <a:stretch>
            <a:fillRect/>
          </a:stretch>
        </p:blipFill>
        <p:spPr>
          <a:xfrm>
            <a:off x="4916244" y="0"/>
            <a:ext cx="6486862" cy="6858000"/>
          </a:xfrm>
        </p:spPr>
      </p:pic>
    </p:spTree>
    <p:extLst>
      <p:ext uri="{BB962C8B-B14F-4D97-AF65-F5344CB8AC3E}">
        <p14:creationId xmlns:p14="http://schemas.microsoft.com/office/powerpoint/2010/main" val="2931941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772C-6114-7AEE-B621-0D954AA4CA8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0A1E3E84-E112-A604-6808-8A1F9A7220C0}"/>
              </a:ext>
            </a:extLst>
          </p:cNvPr>
          <p:cNvPicPr>
            <a:picLocks noGrp="1" noChangeAspect="1"/>
          </p:cNvPicPr>
          <p:nvPr>
            <p:ph idx="1"/>
          </p:nvPr>
        </p:nvPicPr>
        <p:blipFill>
          <a:blip r:embed="rId2"/>
          <a:stretch>
            <a:fillRect/>
          </a:stretch>
        </p:blipFill>
        <p:spPr>
          <a:xfrm>
            <a:off x="2624866" y="29116"/>
            <a:ext cx="7401261" cy="6828884"/>
          </a:xfrm>
        </p:spPr>
      </p:pic>
    </p:spTree>
    <p:extLst>
      <p:ext uri="{BB962C8B-B14F-4D97-AF65-F5344CB8AC3E}">
        <p14:creationId xmlns:p14="http://schemas.microsoft.com/office/powerpoint/2010/main" val="2164490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4B0B-02AE-72C4-5D19-31F3B420549E}"/>
              </a:ext>
            </a:extLst>
          </p:cNvPr>
          <p:cNvSpPr>
            <a:spLocks noGrp="1"/>
          </p:cNvSpPr>
          <p:nvPr>
            <p:ph type="title"/>
          </p:nvPr>
        </p:nvSpPr>
        <p:spPr/>
        <p:txBody>
          <a:bodyPr/>
          <a:lstStyle/>
          <a:p>
            <a:r>
              <a:rPr lang="en-US" dirty="0"/>
              <a:t>Management</a:t>
            </a:r>
            <a:br>
              <a:rPr lang="en-US" dirty="0"/>
            </a:br>
            <a:endParaRPr lang="en-GB" dirty="0"/>
          </a:p>
        </p:txBody>
      </p:sp>
      <p:pic>
        <p:nvPicPr>
          <p:cNvPr id="5" name="Content Placeholder 4">
            <a:extLst>
              <a:ext uri="{FF2B5EF4-FFF2-40B4-BE49-F238E27FC236}">
                <a16:creationId xmlns:a16="http://schemas.microsoft.com/office/drawing/2014/main" id="{A9FF611D-223F-CD79-3C23-3E8A30BC40B6}"/>
              </a:ext>
            </a:extLst>
          </p:cNvPr>
          <p:cNvPicPr>
            <a:picLocks noGrp="1" noChangeAspect="1"/>
          </p:cNvPicPr>
          <p:nvPr>
            <p:ph idx="1"/>
          </p:nvPr>
        </p:nvPicPr>
        <p:blipFill>
          <a:blip r:embed="rId2"/>
          <a:stretch>
            <a:fillRect/>
          </a:stretch>
        </p:blipFill>
        <p:spPr>
          <a:xfrm>
            <a:off x="5368066" y="466816"/>
            <a:ext cx="6164132" cy="5643527"/>
          </a:xfrm>
        </p:spPr>
      </p:pic>
    </p:spTree>
    <p:extLst>
      <p:ext uri="{BB962C8B-B14F-4D97-AF65-F5344CB8AC3E}">
        <p14:creationId xmlns:p14="http://schemas.microsoft.com/office/powerpoint/2010/main" val="572282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E5C2F-44B4-9ECA-37FB-AC959D5BC5E3}"/>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04CB3189-A6C5-2A45-72BA-31AE3BE014F3}"/>
              </a:ext>
            </a:extLst>
          </p:cNvPr>
          <p:cNvPicPr>
            <a:picLocks noGrp="1" noChangeAspect="1"/>
          </p:cNvPicPr>
          <p:nvPr>
            <p:ph idx="1"/>
          </p:nvPr>
        </p:nvPicPr>
        <p:blipFill>
          <a:blip r:embed="rId3"/>
          <a:stretch>
            <a:fillRect/>
          </a:stretch>
        </p:blipFill>
        <p:spPr>
          <a:xfrm>
            <a:off x="8029746" y="3221001"/>
            <a:ext cx="3935386" cy="3350396"/>
          </a:xfrm>
        </p:spPr>
      </p:pic>
      <p:sp>
        <p:nvSpPr>
          <p:cNvPr id="7" name="TextBox 6">
            <a:extLst>
              <a:ext uri="{FF2B5EF4-FFF2-40B4-BE49-F238E27FC236}">
                <a16:creationId xmlns:a16="http://schemas.microsoft.com/office/drawing/2014/main" id="{EC07CDA7-4462-C65D-5A6C-BE79713FC905}"/>
              </a:ext>
            </a:extLst>
          </p:cNvPr>
          <p:cNvSpPr txBox="1"/>
          <p:nvPr/>
        </p:nvSpPr>
        <p:spPr>
          <a:xfrm>
            <a:off x="8186571" y="-76834"/>
            <a:ext cx="3442446" cy="3416320"/>
          </a:xfrm>
          <a:prstGeom prst="rect">
            <a:avLst/>
          </a:prstGeom>
          <a:noFill/>
        </p:spPr>
        <p:txBody>
          <a:bodyPr wrap="square">
            <a:spAutoFit/>
          </a:bodyPr>
          <a:lstStyle/>
          <a:p>
            <a:pPr marL="285750" indent="-285750">
              <a:buFont typeface="Arial" panose="020B0604020202020204" pitchFamily="34" charset="0"/>
              <a:buChar char="•"/>
            </a:pPr>
            <a:r>
              <a:rPr lang="en-GB" sz="2400" dirty="0"/>
              <a:t>The use of classical antihistamines is limited by their side effects, including sedation, anticholinergic properties and paradoxical excitation in children</a:t>
            </a:r>
          </a:p>
        </p:txBody>
      </p:sp>
      <p:pic>
        <p:nvPicPr>
          <p:cNvPr id="9" name="Picture 8">
            <a:extLst>
              <a:ext uri="{FF2B5EF4-FFF2-40B4-BE49-F238E27FC236}">
                <a16:creationId xmlns:a16="http://schemas.microsoft.com/office/drawing/2014/main" id="{4994D417-0302-E6B8-6AC6-C7B34846C8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1" y="107576"/>
            <a:ext cx="6963783" cy="6463821"/>
          </a:xfrm>
          <a:prstGeom prst="rect">
            <a:avLst/>
          </a:prstGeom>
        </p:spPr>
      </p:pic>
    </p:spTree>
    <p:extLst>
      <p:ext uri="{BB962C8B-B14F-4D97-AF65-F5344CB8AC3E}">
        <p14:creationId xmlns:p14="http://schemas.microsoft.com/office/powerpoint/2010/main" val="371607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8A07-C8FC-2C98-5820-0FD1719B0918}"/>
              </a:ext>
            </a:extLst>
          </p:cNvPr>
          <p:cNvSpPr>
            <a:spLocks noGrp="1"/>
          </p:cNvSpPr>
          <p:nvPr>
            <p:ph type="title"/>
          </p:nvPr>
        </p:nvSpPr>
        <p:spPr/>
        <p:txBody>
          <a:bodyPr/>
          <a:lstStyle/>
          <a:p>
            <a:r>
              <a:rPr lang="en-US" dirty="0"/>
              <a:t>Classification</a:t>
            </a:r>
            <a:br>
              <a:rPr lang="en-US" dirty="0"/>
            </a:br>
            <a:endParaRPr lang="en-GB" dirty="0"/>
          </a:p>
        </p:txBody>
      </p:sp>
      <p:pic>
        <p:nvPicPr>
          <p:cNvPr id="5" name="Content Placeholder 4">
            <a:extLst>
              <a:ext uri="{FF2B5EF4-FFF2-40B4-BE49-F238E27FC236}">
                <a16:creationId xmlns:a16="http://schemas.microsoft.com/office/drawing/2014/main" id="{4874804F-4CFA-DF09-E455-324BB0B7BC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738" y="1737360"/>
            <a:ext cx="6991739" cy="3771751"/>
          </a:xfrm>
        </p:spPr>
      </p:pic>
      <p:pic>
        <p:nvPicPr>
          <p:cNvPr id="4" name="Picture 3">
            <a:extLst>
              <a:ext uri="{FF2B5EF4-FFF2-40B4-BE49-F238E27FC236}">
                <a16:creationId xmlns:a16="http://schemas.microsoft.com/office/drawing/2014/main" id="{A3D990EC-B343-A20D-C0EF-33CA2589A77E}"/>
              </a:ext>
            </a:extLst>
          </p:cNvPr>
          <p:cNvPicPr>
            <a:picLocks noChangeAspect="1"/>
          </p:cNvPicPr>
          <p:nvPr/>
        </p:nvPicPr>
        <p:blipFill rotWithShape="1">
          <a:blip r:embed="rId4"/>
          <a:srcRect l="2036" t="43656" r="1354" b="-30969"/>
          <a:stretch/>
        </p:blipFill>
        <p:spPr>
          <a:xfrm>
            <a:off x="5234485" y="2747869"/>
            <a:ext cx="4104000" cy="4212000"/>
          </a:xfrm>
          <a:prstGeom prst="rect">
            <a:avLst/>
          </a:prstGeom>
        </p:spPr>
      </p:pic>
    </p:spTree>
    <p:extLst>
      <p:ext uri="{BB962C8B-B14F-4D97-AF65-F5344CB8AC3E}">
        <p14:creationId xmlns:p14="http://schemas.microsoft.com/office/powerpoint/2010/main" val="2428097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C69D-288F-168B-B7E8-3C8024C7AAF8}"/>
              </a:ext>
            </a:extLst>
          </p:cNvPr>
          <p:cNvSpPr>
            <a:spLocks noGrp="1"/>
          </p:cNvSpPr>
          <p:nvPr>
            <p:ph type="title"/>
          </p:nvPr>
        </p:nvSpPr>
        <p:spPr/>
        <p:txBody>
          <a:bodyPr/>
          <a:lstStyle/>
          <a:p>
            <a:r>
              <a:rPr lang="en-US" dirty="0"/>
              <a:t>Combination approach</a:t>
            </a:r>
            <a:br>
              <a:rPr lang="en-US" dirty="0"/>
            </a:br>
            <a:endParaRPr lang="en-GB" dirty="0"/>
          </a:p>
        </p:txBody>
      </p:sp>
      <p:sp>
        <p:nvSpPr>
          <p:cNvPr id="3" name="Content Placeholder 2">
            <a:extLst>
              <a:ext uri="{FF2B5EF4-FFF2-40B4-BE49-F238E27FC236}">
                <a16:creationId xmlns:a16="http://schemas.microsoft.com/office/drawing/2014/main" id="{791D60B3-67D0-77BA-2444-90F55CBCA719}"/>
              </a:ext>
            </a:extLst>
          </p:cNvPr>
          <p:cNvSpPr>
            <a:spLocks noGrp="1"/>
          </p:cNvSpPr>
          <p:nvPr>
            <p:ph idx="1"/>
          </p:nvPr>
        </p:nvSpPr>
        <p:spPr>
          <a:xfrm>
            <a:off x="1097280" y="1845733"/>
            <a:ext cx="10617798" cy="5012267"/>
          </a:xfrm>
        </p:spPr>
        <p:txBody>
          <a:bodyPr>
            <a:normAutofit/>
          </a:bodyPr>
          <a:lstStyle/>
          <a:p>
            <a:pPr>
              <a:buFont typeface="Wingdings" panose="05000000000000000000" pitchFamily="2" charset="2"/>
              <a:buChar char="§"/>
            </a:pPr>
            <a:r>
              <a:rPr lang="en-GB" dirty="0"/>
              <a:t> If one antihistamine does not work it is worth trying another. </a:t>
            </a:r>
          </a:p>
          <a:p>
            <a:pPr>
              <a:buFont typeface="Wingdings" panose="05000000000000000000" pitchFamily="2" charset="2"/>
              <a:buChar char="§"/>
            </a:pPr>
            <a:r>
              <a:rPr lang="en-GB" dirty="0"/>
              <a:t>Although it used to be common practice to recommend additional sedating antihistamines at night when sleep was disturbed, there is evidence that this is no more effective than increasing the dose of a second‐ generation antihistamine and may cause unwanted sedation the following day</a:t>
            </a:r>
          </a:p>
          <a:p>
            <a:pPr>
              <a:buFont typeface="Wingdings" panose="05000000000000000000" pitchFamily="2" charset="2"/>
              <a:buChar char="§"/>
            </a:pPr>
            <a:r>
              <a:rPr lang="en-GB" dirty="0"/>
              <a:t> A combination of an H1 antihistamine with an H2 antagonist may be more effective than H1 antihistamines alone in some patients although there is little evidence from published trials to support this.</a:t>
            </a:r>
          </a:p>
          <a:p>
            <a:pPr>
              <a:buFont typeface="Wingdings" panose="05000000000000000000" pitchFamily="2" charset="2"/>
              <a:buChar char="§"/>
            </a:pPr>
            <a:r>
              <a:rPr lang="en-GB" dirty="0"/>
              <a:t> Use of ranitidine (adult dose 150 mg twice a day) is preferable to cimetidine, which has more antiandrogenic side effects and potential drug interactions.</a:t>
            </a:r>
          </a:p>
          <a:p>
            <a:pPr>
              <a:buFont typeface="Wingdings" panose="05000000000000000000" pitchFamily="2" charset="2"/>
              <a:buChar char="§"/>
            </a:pPr>
            <a:r>
              <a:rPr lang="en-GB" dirty="0"/>
              <a:t> Increasing the dose of second‐generation H1 antihistamines up to fourfold above licence in adults when lower doses do not provide adequate symptom control has become common practice. </a:t>
            </a:r>
          </a:p>
        </p:txBody>
      </p:sp>
    </p:spTree>
    <p:extLst>
      <p:ext uri="{BB962C8B-B14F-4D97-AF65-F5344CB8AC3E}">
        <p14:creationId xmlns:p14="http://schemas.microsoft.com/office/powerpoint/2010/main" val="3075098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90AA2-2737-83C7-B9B1-31E1775E9903}"/>
              </a:ext>
            </a:extLst>
          </p:cNvPr>
          <p:cNvSpPr>
            <a:spLocks noGrp="1"/>
          </p:cNvSpPr>
          <p:nvPr>
            <p:ph type="title"/>
          </p:nvPr>
        </p:nvSpPr>
        <p:spPr/>
        <p:txBody>
          <a:bodyPr/>
          <a:lstStyle/>
          <a:p>
            <a:r>
              <a:rPr lang="en-US" dirty="0"/>
              <a:t>Side effects</a:t>
            </a:r>
            <a:endParaRPr lang="en-GB" dirty="0"/>
          </a:p>
        </p:txBody>
      </p:sp>
      <p:pic>
        <p:nvPicPr>
          <p:cNvPr id="5" name="Content Placeholder 4">
            <a:extLst>
              <a:ext uri="{FF2B5EF4-FFF2-40B4-BE49-F238E27FC236}">
                <a16:creationId xmlns:a16="http://schemas.microsoft.com/office/drawing/2014/main" id="{61AE6A45-7862-08F7-DE77-8D324D7B11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6480" y="579363"/>
            <a:ext cx="5971567" cy="4561242"/>
          </a:xfrm>
        </p:spPr>
      </p:pic>
      <p:sp>
        <p:nvSpPr>
          <p:cNvPr id="7" name="TextBox 6">
            <a:extLst>
              <a:ext uri="{FF2B5EF4-FFF2-40B4-BE49-F238E27FC236}">
                <a16:creationId xmlns:a16="http://schemas.microsoft.com/office/drawing/2014/main" id="{627D345F-BE23-5536-FCF7-E95181EF3387}"/>
              </a:ext>
            </a:extLst>
          </p:cNvPr>
          <p:cNvSpPr txBox="1"/>
          <p:nvPr/>
        </p:nvSpPr>
        <p:spPr>
          <a:xfrm>
            <a:off x="6298541" y="5570751"/>
            <a:ext cx="6094268" cy="707886"/>
          </a:xfrm>
          <a:prstGeom prst="rect">
            <a:avLst/>
          </a:prstGeom>
          <a:noFill/>
        </p:spPr>
        <p:txBody>
          <a:bodyPr wrap="square">
            <a:spAutoFit/>
          </a:bodyPr>
          <a:lstStyle/>
          <a:p>
            <a:r>
              <a:rPr lang="en-GB" sz="2000" dirty="0"/>
              <a:t>terfenadine and </a:t>
            </a:r>
            <a:r>
              <a:rPr lang="en-GB" sz="2000" dirty="0" err="1"/>
              <a:t>astemizole</a:t>
            </a:r>
            <a:r>
              <a:rPr lang="en-GB" sz="2000" dirty="0"/>
              <a:t> have been withdrawn from the market. </a:t>
            </a:r>
          </a:p>
        </p:txBody>
      </p:sp>
      <p:sp>
        <p:nvSpPr>
          <p:cNvPr id="9" name="TextBox 8">
            <a:extLst>
              <a:ext uri="{FF2B5EF4-FFF2-40B4-BE49-F238E27FC236}">
                <a16:creationId xmlns:a16="http://schemas.microsoft.com/office/drawing/2014/main" id="{64683650-FA45-7C5D-1016-A2AEE22314FA}"/>
              </a:ext>
            </a:extLst>
          </p:cNvPr>
          <p:cNvSpPr txBox="1"/>
          <p:nvPr/>
        </p:nvSpPr>
        <p:spPr>
          <a:xfrm>
            <a:off x="-90321" y="2459504"/>
            <a:ext cx="6094268" cy="1938992"/>
          </a:xfrm>
          <a:prstGeom prst="rect">
            <a:avLst/>
          </a:prstGeom>
          <a:noFill/>
        </p:spPr>
        <p:txBody>
          <a:bodyPr wrap="square">
            <a:spAutoFit/>
          </a:bodyPr>
          <a:lstStyle/>
          <a:p>
            <a:pPr marL="285750" indent="-285750">
              <a:buFont typeface="Arial" panose="020B0604020202020204" pitchFamily="34" charset="0"/>
              <a:buChar char="•"/>
            </a:pPr>
            <a:r>
              <a:rPr lang="en-GB" sz="2000" dirty="0" err="1"/>
              <a:t>Mizolastine</a:t>
            </a:r>
            <a:r>
              <a:rPr lang="en-GB" sz="2000" dirty="0"/>
              <a:t>, which also undergoes limited conversion by hepatic CYP3A4, is able to block HERG1 channels to some degree. Its use with drugs that prolong the Q–T interval – such as amiodarone, quinidine and neuroleptic drugs and tricyclic antidepressants – and with electrolyte disturbance should be avoided</a:t>
            </a:r>
          </a:p>
        </p:txBody>
      </p:sp>
    </p:spTree>
    <p:extLst>
      <p:ext uri="{BB962C8B-B14F-4D97-AF65-F5344CB8AC3E}">
        <p14:creationId xmlns:p14="http://schemas.microsoft.com/office/powerpoint/2010/main" val="1996698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A5E5-A75E-81BF-33D5-3764A480BE07}"/>
              </a:ext>
            </a:extLst>
          </p:cNvPr>
          <p:cNvSpPr>
            <a:spLocks noGrp="1"/>
          </p:cNvSpPr>
          <p:nvPr>
            <p:ph type="title"/>
          </p:nvPr>
        </p:nvSpPr>
        <p:spPr/>
        <p:txBody>
          <a:bodyPr/>
          <a:lstStyle/>
          <a:p>
            <a:r>
              <a:rPr lang="en-GB" dirty="0"/>
              <a:t>Second line therapies (targeted therapy)</a:t>
            </a:r>
            <a:br>
              <a:rPr lang="en-GB" dirty="0"/>
            </a:br>
            <a:endParaRPr lang="en-GB" dirty="0"/>
          </a:p>
        </p:txBody>
      </p:sp>
      <p:sp>
        <p:nvSpPr>
          <p:cNvPr id="3" name="Content Placeholder 2">
            <a:extLst>
              <a:ext uri="{FF2B5EF4-FFF2-40B4-BE49-F238E27FC236}">
                <a16:creationId xmlns:a16="http://schemas.microsoft.com/office/drawing/2014/main" id="{99D1BC24-8100-C9E6-5859-AA323AC7B668}"/>
              </a:ext>
            </a:extLst>
          </p:cNvPr>
          <p:cNvSpPr>
            <a:spLocks noGrp="1"/>
          </p:cNvSpPr>
          <p:nvPr>
            <p:ph idx="1"/>
          </p:nvPr>
        </p:nvSpPr>
        <p:spPr>
          <a:xfrm>
            <a:off x="1097280" y="1737360"/>
            <a:ext cx="10058400" cy="4512035"/>
          </a:xfrm>
        </p:spPr>
        <p:txBody>
          <a:bodyPr>
            <a:normAutofit fontScale="92500" lnSpcReduction="20000"/>
          </a:bodyPr>
          <a:lstStyle/>
          <a:p>
            <a:pPr>
              <a:buFont typeface="Wingdings" panose="05000000000000000000" pitchFamily="2" charset="2"/>
              <a:buChar char="§"/>
            </a:pPr>
            <a:r>
              <a:rPr lang="en-GB" sz="2400" dirty="0"/>
              <a:t>Oral corticosteroids are effective in severe urticaria at high doses, e.g. prednisolone 0.5 mg/kg/day</a:t>
            </a:r>
          </a:p>
          <a:p>
            <a:pPr>
              <a:buFont typeface="Wingdings" panose="05000000000000000000" pitchFamily="2" charset="2"/>
              <a:buChar char="§"/>
            </a:pPr>
            <a:r>
              <a:rPr lang="en-GB" sz="2400" dirty="0"/>
              <a:t>Leukotriene receptor </a:t>
            </a:r>
            <a:r>
              <a:rPr lang="en-GB" sz="2400" dirty="0" err="1"/>
              <a:t>antagonists,Sulphasalazine</a:t>
            </a:r>
            <a:r>
              <a:rPr lang="en-GB" sz="2400" dirty="0"/>
              <a:t> { decreased leukotriene and prostaglandin production}, and dapsone {decreased synthesis of leukotriene B4 and prostaglandin E2, and interference with CD11b }have been shown to benefit aspirin‐sensitive urticaria and may be of value in delayed pressure urticaria and autoimmune urticaria when added to antihistamines [145].</a:t>
            </a:r>
          </a:p>
          <a:p>
            <a:pPr>
              <a:buFont typeface="Wingdings" panose="05000000000000000000" pitchFamily="2" charset="2"/>
              <a:buChar char="§"/>
            </a:pPr>
            <a:r>
              <a:rPr lang="en-GB" sz="2400" dirty="0"/>
              <a:t> Doxepin, a tricyclic antidepressant with H1 and H2 antihistaminic activity, has been used at night in a starting dose of 10–30 mg</a:t>
            </a:r>
          </a:p>
          <a:p>
            <a:pPr>
              <a:buFont typeface="Wingdings" panose="05000000000000000000" pitchFamily="2" charset="2"/>
              <a:buChar char="§"/>
            </a:pPr>
            <a:r>
              <a:rPr lang="en-GB" sz="2400" dirty="0"/>
              <a:t>Danazol may be beneficial for patients with refractory cholinergic urticaria</a:t>
            </a:r>
          </a:p>
          <a:p>
            <a:pPr>
              <a:buFont typeface="Wingdings" panose="05000000000000000000" pitchFamily="2" charset="2"/>
              <a:buChar char="§"/>
            </a:pPr>
            <a:r>
              <a:rPr lang="en-GB" sz="2400" dirty="0"/>
              <a:t>Tranexamic acid may suppress non‐histaminergic idiopathic angio‐oedema</a:t>
            </a:r>
          </a:p>
          <a:p>
            <a:pPr>
              <a:buFont typeface="Wingdings" panose="05000000000000000000" pitchFamily="2" charset="2"/>
              <a:buChar char="§"/>
            </a:pPr>
            <a:r>
              <a:rPr lang="en-GB" sz="2400" dirty="0"/>
              <a:t>Colchicine has the capability to inhibit histamine release and interleukin-1. Colchicine is dosed at 0.3 to 0.6 mg twice daily</a:t>
            </a:r>
            <a:r>
              <a:rPr lang="en-GB" sz="2900" dirty="0"/>
              <a:t>.</a:t>
            </a:r>
          </a:p>
          <a:p>
            <a:endParaRPr lang="en-GB" dirty="0"/>
          </a:p>
        </p:txBody>
      </p:sp>
    </p:spTree>
    <p:extLst>
      <p:ext uri="{BB962C8B-B14F-4D97-AF65-F5344CB8AC3E}">
        <p14:creationId xmlns:p14="http://schemas.microsoft.com/office/powerpoint/2010/main" val="385159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DE33-3519-C9D0-C620-512C3609FE66}"/>
              </a:ext>
            </a:extLst>
          </p:cNvPr>
          <p:cNvSpPr>
            <a:spLocks noGrp="1"/>
          </p:cNvSpPr>
          <p:nvPr>
            <p:ph type="title"/>
          </p:nvPr>
        </p:nvSpPr>
        <p:spPr/>
        <p:txBody>
          <a:bodyPr/>
          <a:lstStyle/>
          <a:p>
            <a:r>
              <a:rPr lang="en-US" dirty="0" err="1"/>
              <a:t>Phototheraphy</a:t>
            </a:r>
            <a:br>
              <a:rPr lang="en-US" dirty="0"/>
            </a:br>
            <a:endParaRPr lang="en-GB" dirty="0"/>
          </a:p>
        </p:txBody>
      </p:sp>
      <p:sp>
        <p:nvSpPr>
          <p:cNvPr id="3" name="Content Placeholder 2">
            <a:extLst>
              <a:ext uri="{FF2B5EF4-FFF2-40B4-BE49-F238E27FC236}">
                <a16:creationId xmlns:a16="http://schemas.microsoft.com/office/drawing/2014/main" id="{41866E8D-5761-B4D8-19C1-F2649092947E}"/>
              </a:ext>
            </a:extLst>
          </p:cNvPr>
          <p:cNvSpPr>
            <a:spLocks noGrp="1"/>
          </p:cNvSpPr>
          <p:nvPr>
            <p:ph idx="1"/>
          </p:nvPr>
        </p:nvSpPr>
        <p:spPr/>
        <p:txBody>
          <a:bodyPr/>
          <a:lstStyle/>
          <a:p>
            <a:pPr>
              <a:buFont typeface="Wingdings" panose="05000000000000000000" pitchFamily="2" charset="2"/>
              <a:buChar char="§"/>
            </a:pPr>
            <a:r>
              <a:rPr lang="en-GB" dirty="0"/>
              <a:t>Narrow‐band phototherapy may help some patients especially those with symptomatic dermographism although controlled studies are needed. </a:t>
            </a:r>
          </a:p>
          <a:p>
            <a:pPr>
              <a:buFont typeface="Wingdings" panose="05000000000000000000" pitchFamily="2" charset="2"/>
              <a:buChar char="§"/>
            </a:pPr>
            <a:r>
              <a:rPr lang="en-GB" dirty="0"/>
              <a:t>Cold desensitization has been shown to be effective for well‐ motivated patients with cold contact urticaria</a:t>
            </a:r>
          </a:p>
          <a:p>
            <a:endParaRPr lang="en-GB" dirty="0"/>
          </a:p>
        </p:txBody>
      </p:sp>
    </p:spTree>
    <p:extLst>
      <p:ext uri="{BB962C8B-B14F-4D97-AF65-F5344CB8AC3E}">
        <p14:creationId xmlns:p14="http://schemas.microsoft.com/office/powerpoint/2010/main" val="137709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9007A-88CB-1B2E-F5E9-8162B48ABF17}"/>
              </a:ext>
            </a:extLst>
          </p:cNvPr>
          <p:cNvSpPr>
            <a:spLocks noGrp="1"/>
          </p:cNvSpPr>
          <p:nvPr>
            <p:ph type="title"/>
          </p:nvPr>
        </p:nvSpPr>
        <p:spPr/>
        <p:txBody>
          <a:bodyPr/>
          <a:lstStyle/>
          <a:p>
            <a:r>
              <a:rPr lang="en-GB" dirty="0"/>
              <a:t>Third line therapies (immunomodulatory)</a:t>
            </a:r>
          </a:p>
        </p:txBody>
      </p:sp>
      <p:sp>
        <p:nvSpPr>
          <p:cNvPr id="3" name="Content Placeholder 2">
            <a:extLst>
              <a:ext uri="{FF2B5EF4-FFF2-40B4-BE49-F238E27FC236}">
                <a16:creationId xmlns:a16="http://schemas.microsoft.com/office/drawing/2014/main" id="{C7737A72-B481-F510-DCE6-BB29AB4D32FD}"/>
              </a:ext>
            </a:extLst>
          </p:cNvPr>
          <p:cNvSpPr>
            <a:spLocks noGrp="1"/>
          </p:cNvSpPr>
          <p:nvPr>
            <p:ph idx="1"/>
          </p:nvPr>
        </p:nvSpPr>
        <p:spPr>
          <a:xfrm>
            <a:off x="1066800" y="2157707"/>
            <a:ext cx="10058400" cy="4023360"/>
          </a:xfrm>
        </p:spPr>
        <p:txBody>
          <a:bodyPr>
            <a:normAutofit/>
          </a:bodyPr>
          <a:lstStyle/>
          <a:p>
            <a:pPr>
              <a:buFont typeface="Wingdings" panose="05000000000000000000" pitchFamily="2" charset="2"/>
              <a:buChar char="§"/>
            </a:pPr>
            <a:r>
              <a:rPr lang="en-GB" sz="2400" dirty="0"/>
              <a:t>Plasmapheresis improved six out of eight such patients with autoimmune urticaria for 3–8 weeks only , highlighting the likely relevance of functional autoantibodies to disease activity.</a:t>
            </a:r>
          </a:p>
          <a:p>
            <a:pPr>
              <a:buFont typeface="Wingdings" panose="05000000000000000000" pitchFamily="2" charset="2"/>
              <a:buChar char="§"/>
            </a:pPr>
            <a:r>
              <a:rPr lang="en-GB" sz="2400" dirty="0"/>
              <a:t> Intravenous immunoglobulin (IVIG) infusions, at 0.4 g/kg/day for 5 days (total 2 g), improved nine out of 10 patients, two of whom remained clear for 2 years</a:t>
            </a:r>
          </a:p>
          <a:p>
            <a:pPr>
              <a:buFont typeface="Wingdings" panose="05000000000000000000" pitchFamily="2" charset="2"/>
              <a:buChar char="§"/>
            </a:pPr>
            <a:r>
              <a:rPr lang="en-GB" sz="2400" dirty="0"/>
              <a:t>Ciclosporin at 2.5–3.5 mg/kg/day for 1–3 months improved or temporarily cleared the majority of patients with severe urticaria and its efficacy has been confirmed in a randomized placebo‐controlled study at 4  mg/kg/day for 4 weeks</a:t>
            </a:r>
          </a:p>
        </p:txBody>
      </p:sp>
    </p:spTree>
    <p:extLst>
      <p:ext uri="{BB962C8B-B14F-4D97-AF65-F5344CB8AC3E}">
        <p14:creationId xmlns:p14="http://schemas.microsoft.com/office/powerpoint/2010/main" val="2465511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70AF-A47E-58C6-4B20-CD54449AD60B}"/>
              </a:ext>
            </a:extLst>
          </p:cNvPr>
          <p:cNvSpPr>
            <a:spLocks noGrp="1"/>
          </p:cNvSpPr>
          <p:nvPr>
            <p:ph type="title"/>
          </p:nvPr>
        </p:nvSpPr>
        <p:spPr/>
        <p:txBody>
          <a:bodyPr/>
          <a:lstStyle/>
          <a:p>
            <a:r>
              <a:rPr lang="en-GB" dirty="0"/>
              <a:t>Fourth line treatment </a:t>
            </a:r>
            <a:r>
              <a:rPr lang="en-GB" b="1" i="0" dirty="0">
                <a:solidFill>
                  <a:schemeClr val="tx1"/>
                </a:solidFill>
                <a:effectLst/>
                <a:latin typeface="arial" panose="020B0604020202020204" pitchFamily="34" charset="0"/>
              </a:rPr>
              <a:t>XOLAIR</a:t>
            </a:r>
            <a:r>
              <a:rPr lang="en-GB" b="1" i="0" baseline="30000" dirty="0">
                <a:solidFill>
                  <a:schemeClr val="tx1"/>
                </a:solidFill>
                <a:effectLst/>
                <a:latin typeface="arial" panose="020B0604020202020204" pitchFamily="34" charset="0"/>
              </a:rPr>
              <a:t>®</a:t>
            </a:r>
            <a:endParaRPr lang="en-GB" dirty="0">
              <a:solidFill>
                <a:schemeClr val="tx1"/>
              </a:solidFill>
            </a:endParaRPr>
          </a:p>
        </p:txBody>
      </p:sp>
      <p:sp>
        <p:nvSpPr>
          <p:cNvPr id="3" name="Content Placeholder 2">
            <a:extLst>
              <a:ext uri="{FF2B5EF4-FFF2-40B4-BE49-F238E27FC236}">
                <a16:creationId xmlns:a16="http://schemas.microsoft.com/office/drawing/2014/main" id="{09E4F18D-B4EC-032D-7D92-D6EF89947D6A}"/>
              </a:ext>
            </a:extLst>
          </p:cNvPr>
          <p:cNvSpPr>
            <a:spLocks noGrp="1"/>
          </p:cNvSpPr>
          <p:nvPr>
            <p:ph idx="1"/>
          </p:nvPr>
        </p:nvSpPr>
        <p:spPr>
          <a:xfrm>
            <a:off x="1097280" y="2372859"/>
            <a:ext cx="10058400" cy="4023360"/>
          </a:xfrm>
        </p:spPr>
        <p:txBody>
          <a:bodyPr/>
          <a:lstStyle/>
          <a:p>
            <a:pPr>
              <a:buFont typeface="Wingdings" panose="05000000000000000000" pitchFamily="2" charset="2"/>
              <a:buChar char="§"/>
            </a:pPr>
            <a:r>
              <a:rPr lang="en-GB" dirty="0"/>
              <a:t>Three large phase III studies of omalizumab (anti‐</a:t>
            </a:r>
            <a:r>
              <a:rPr lang="en-GB" dirty="0" err="1"/>
              <a:t>IgE</a:t>
            </a:r>
            <a:r>
              <a:rPr lang="en-GB" dirty="0"/>
              <a:t>) have shown very good results in H1 antihistamine unresponsive chronic spontaneous urticaria</a:t>
            </a:r>
          </a:p>
          <a:p>
            <a:pPr>
              <a:buFont typeface="Wingdings" panose="05000000000000000000" pitchFamily="2" charset="2"/>
              <a:buChar char="§"/>
            </a:pPr>
            <a:r>
              <a:rPr lang="en-GB" dirty="0"/>
              <a:t>by preventing </a:t>
            </a:r>
            <a:r>
              <a:rPr lang="en-GB" dirty="0" err="1"/>
              <a:t>IgE</a:t>
            </a:r>
            <a:r>
              <a:rPr lang="en-GB" dirty="0"/>
              <a:t> binding to the high-affinity Ig E receptor </a:t>
            </a:r>
            <a:r>
              <a:rPr lang="en-GB" dirty="0" err="1"/>
              <a:t>FcεRI</a:t>
            </a:r>
            <a:r>
              <a:rPr lang="en-GB" dirty="0"/>
              <a:t>, as well as downregulating these receptors on mast cells and basophils, which may reduce their activation and release of bioactive mediators. </a:t>
            </a:r>
          </a:p>
          <a:p>
            <a:pPr>
              <a:buFont typeface="Wingdings" panose="05000000000000000000" pitchFamily="2" charset="2"/>
              <a:buChar char="§"/>
            </a:pPr>
            <a:r>
              <a:rPr lang="en-GB" dirty="0"/>
              <a:t>300 mg per month and continuing for 4 to 6 months</a:t>
            </a:r>
          </a:p>
          <a:p>
            <a:endParaRPr lang="en-GB" dirty="0"/>
          </a:p>
        </p:txBody>
      </p:sp>
    </p:spTree>
    <p:extLst>
      <p:ext uri="{BB962C8B-B14F-4D97-AF65-F5344CB8AC3E}">
        <p14:creationId xmlns:p14="http://schemas.microsoft.com/office/powerpoint/2010/main" val="2137686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74505-FA9E-FDAF-E3AF-0F50F731FDBD}"/>
              </a:ext>
            </a:extLst>
          </p:cNvPr>
          <p:cNvSpPr>
            <a:spLocks noGrp="1"/>
          </p:cNvSpPr>
          <p:nvPr>
            <p:ph type="title"/>
          </p:nvPr>
        </p:nvSpPr>
        <p:spPr/>
        <p:txBody>
          <a:bodyPr/>
          <a:lstStyle/>
          <a:p>
            <a:r>
              <a:rPr lang="en-GB" dirty="0"/>
              <a:t>Antihistamines in special situations</a:t>
            </a:r>
          </a:p>
        </p:txBody>
      </p:sp>
      <p:sp>
        <p:nvSpPr>
          <p:cNvPr id="3" name="Content Placeholder 2">
            <a:extLst>
              <a:ext uri="{FF2B5EF4-FFF2-40B4-BE49-F238E27FC236}">
                <a16:creationId xmlns:a16="http://schemas.microsoft.com/office/drawing/2014/main" id="{7F8D99E2-75FE-494C-3311-9D46DAB39B47}"/>
              </a:ext>
            </a:extLst>
          </p:cNvPr>
          <p:cNvSpPr>
            <a:spLocks noGrp="1"/>
          </p:cNvSpPr>
          <p:nvPr>
            <p:ph idx="1"/>
          </p:nvPr>
        </p:nvSpPr>
        <p:spPr>
          <a:xfrm>
            <a:off x="1097280" y="1845734"/>
            <a:ext cx="10058400" cy="4544308"/>
          </a:xfrm>
        </p:spPr>
        <p:txBody>
          <a:bodyPr>
            <a:normAutofit/>
          </a:bodyPr>
          <a:lstStyle/>
          <a:p>
            <a:pPr>
              <a:buFont typeface="Wingdings" panose="05000000000000000000" pitchFamily="2" charset="2"/>
              <a:buChar char="§"/>
            </a:pPr>
            <a:r>
              <a:rPr lang="en-GB" sz="2400" b="1" dirty="0"/>
              <a:t>Pregnancy</a:t>
            </a:r>
            <a:r>
              <a:rPr lang="en-GB" dirty="0"/>
              <a:t> Antihistamines cross the placenta. There is no reliable evidence that they are teratogenic, but they should be avoided in pregnancy and particularly in the first trimester if possible. If it is not possible, then </a:t>
            </a:r>
            <a:r>
              <a:rPr lang="en-GB" b="1" dirty="0"/>
              <a:t>chlorphenamine</a:t>
            </a:r>
            <a:r>
              <a:rPr lang="en-GB" dirty="0"/>
              <a:t> is often chosen based on its long availability and excellent safety record</a:t>
            </a:r>
          </a:p>
          <a:p>
            <a:pPr>
              <a:buFont typeface="Wingdings" panose="05000000000000000000" pitchFamily="2" charset="2"/>
              <a:buChar char="§"/>
            </a:pPr>
            <a:r>
              <a:rPr lang="en-GB" sz="2400" b="1" dirty="0"/>
              <a:t>Children</a:t>
            </a:r>
            <a:r>
              <a:rPr lang="en-GB" dirty="0"/>
              <a:t> The management of urticaria in children is largely the same as for adults </a:t>
            </a:r>
          </a:p>
          <a:p>
            <a:pPr>
              <a:buFont typeface="Wingdings" panose="05000000000000000000" pitchFamily="2" charset="2"/>
              <a:buChar char="§"/>
            </a:pPr>
            <a:r>
              <a:rPr lang="en-GB" dirty="0"/>
              <a:t> </a:t>
            </a:r>
            <a:r>
              <a:rPr lang="en-GB" dirty="0" err="1"/>
              <a:t>sgAH</a:t>
            </a:r>
            <a:r>
              <a:rPr lang="en-GB" dirty="0"/>
              <a:t> rather than </a:t>
            </a:r>
            <a:r>
              <a:rPr lang="en-GB" dirty="0" err="1"/>
              <a:t>fgAH</a:t>
            </a:r>
            <a:r>
              <a:rPr lang="en-GB" dirty="0"/>
              <a:t> should be used because of the latter’s sedating effects, and corticosteroids should be avoided or used for short periods of time</a:t>
            </a:r>
          </a:p>
          <a:p>
            <a:pPr>
              <a:buFont typeface="Wingdings" panose="05000000000000000000" pitchFamily="2" charset="2"/>
              <a:buChar char="§"/>
            </a:pPr>
            <a:r>
              <a:rPr lang="en-GB" sz="2400" b="1" dirty="0"/>
              <a:t>Elderly</a:t>
            </a:r>
            <a:r>
              <a:rPr lang="en-GB" dirty="0"/>
              <a:t> </a:t>
            </a:r>
            <a:r>
              <a:rPr lang="en-GB" dirty="0" err="1"/>
              <a:t>fgAHs</a:t>
            </a:r>
            <a:r>
              <a:rPr lang="en-GB" dirty="0"/>
              <a:t> are more lipophilic, which means they can cross the blood brain barrier. In addition, they tend to be anticholinergic, </a:t>
            </a:r>
            <a:r>
              <a:rPr lang="en-GB" dirty="0" err="1"/>
              <a:t>antiserotonergic</a:t>
            </a:r>
            <a:r>
              <a:rPr lang="en-GB" dirty="0"/>
              <a:t>, and antidopaminergic, which can cause or worsen urinary retention, arrhythmias, peripheral vasodilatation, postural hypotension, tachycardia, and mydriasis. </a:t>
            </a:r>
          </a:p>
          <a:p>
            <a:pPr>
              <a:buFont typeface="Wingdings" panose="05000000000000000000" pitchFamily="2" charset="2"/>
              <a:buChar char="§"/>
            </a:pPr>
            <a:r>
              <a:rPr lang="en-GB" dirty="0" err="1"/>
              <a:t>sgAHs</a:t>
            </a:r>
            <a:r>
              <a:rPr lang="en-GB" dirty="0"/>
              <a:t> do not cross the blood brain barrier and are therefore a better choice</a:t>
            </a:r>
          </a:p>
        </p:txBody>
      </p:sp>
    </p:spTree>
    <p:extLst>
      <p:ext uri="{BB962C8B-B14F-4D97-AF65-F5344CB8AC3E}">
        <p14:creationId xmlns:p14="http://schemas.microsoft.com/office/powerpoint/2010/main" val="2810980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8DD86-6A2B-5A70-CBD9-D7B3D2C99156}"/>
              </a:ext>
            </a:extLst>
          </p:cNvPr>
          <p:cNvSpPr>
            <a:spLocks noGrp="1"/>
          </p:cNvSpPr>
          <p:nvPr>
            <p:ph type="title"/>
          </p:nvPr>
        </p:nvSpPr>
        <p:spPr/>
        <p:txBody>
          <a:bodyPr/>
          <a:lstStyle/>
          <a:p>
            <a:r>
              <a:rPr lang="en-US" dirty="0"/>
              <a:t>Differentials</a:t>
            </a:r>
            <a:br>
              <a:rPr lang="en-US" dirty="0"/>
            </a:br>
            <a:endParaRPr lang="en-GB" dirty="0"/>
          </a:p>
        </p:txBody>
      </p:sp>
      <p:pic>
        <p:nvPicPr>
          <p:cNvPr id="5" name="Content Placeholder 4">
            <a:extLst>
              <a:ext uri="{FF2B5EF4-FFF2-40B4-BE49-F238E27FC236}">
                <a16:creationId xmlns:a16="http://schemas.microsoft.com/office/drawing/2014/main" id="{551AADFD-092C-474E-763D-B8133AD23817}"/>
              </a:ext>
            </a:extLst>
          </p:cNvPr>
          <p:cNvPicPr>
            <a:picLocks noGrp="1" noChangeAspect="1"/>
          </p:cNvPicPr>
          <p:nvPr>
            <p:ph idx="1"/>
          </p:nvPr>
        </p:nvPicPr>
        <p:blipFill>
          <a:blip r:embed="rId2"/>
          <a:stretch>
            <a:fillRect/>
          </a:stretch>
        </p:blipFill>
        <p:spPr>
          <a:xfrm>
            <a:off x="7243469" y="1106512"/>
            <a:ext cx="4234940" cy="5218984"/>
          </a:xfrm>
        </p:spPr>
      </p:pic>
      <p:pic>
        <p:nvPicPr>
          <p:cNvPr id="7" name="Picture 6">
            <a:extLst>
              <a:ext uri="{FF2B5EF4-FFF2-40B4-BE49-F238E27FC236}">
                <a16:creationId xmlns:a16="http://schemas.microsoft.com/office/drawing/2014/main" id="{085D6C1C-F499-71C0-9070-2A1F6F02D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20" y="1106512"/>
            <a:ext cx="4897443" cy="5369591"/>
          </a:xfrm>
          <a:prstGeom prst="rect">
            <a:avLst/>
          </a:prstGeom>
        </p:spPr>
      </p:pic>
    </p:spTree>
    <p:extLst>
      <p:ext uri="{BB962C8B-B14F-4D97-AF65-F5344CB8AC3E}">
        <p14:creationId xmlns:p14="http://schemas.microsoft.com/office/powerpoint/2010/main" val="2799504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3CAD-45B5-CA58-D989-1CD53C065D68}"/>
              </a:ext>
            </a:extLst>
          </p:cNvPr>
          <p:cNvSpPr>
            <a:spLocks noGrp="1"/>
          </p:cNvSpPr>
          <p:nvPr>
            <p:ph type="title"/>
          </p:nvPr>
        </p:nvSpPr>
        <p:spPr/>
        <p:txBody>
          <a:bodyPr/>
          <a:lstStyle/>
          <a:p>
            <a:r>
              <a:rPr lang="en-US" dirty="0"/>
              <a:t>Angioedema</a:t>
            </a:r>
            <a:br>
              <a:rPr lang="en-US" dirty="0"/>
            </a:br>
            <a:endParaRPr lang="en-GB" dirty="0"/>
          </a:p>
        </p:txBody>
      </p:sp>
      <p:sp>
        <p:nvSpPr>
          <p:cNvPr id="3" name="Content Placeholder 2">
            <a:extLst>
              <a:ext uri="{FF2B5EF4-FFF2-40B4-BE49-F238E27FC236}">
                <a16:creationId xmlns:a16="http://schemas.microsoft.com/office/drawing/2014/main" id="{4C271936-F452-4D99-0093-385667FBAAB1}"/>
              </a:ext>
            </a:extLst>
          </p:cNvPr>
          <p:cNvSpPr>
            <a:spLocks noGrp="1"/>
          </p:cNvSpPr>
          <p:nvPr>
            <p:ph idx="1"/>
          </p:nvPr>
        </p:nvSpPr>
        <p:spPr/>
        <p:txBody>
          <a:bodyPr/>
          <a:lstStyle/>
          <a:p>
            <a:pPr>
              <a:buFont typeface="Wingdings" panose="05000000000000000000" pitchFamily="2" charset="2"/>
              <a:buChar char="§"/>
            </a:pPr>
            <a:r>
              <a:rPr lang="en-GB" sz="2400" dirty="0"/>
              <a:t>Angio‐oedema involves the subcutaneous and submucosal tissues, rather than the dermis. Almost any part of the body may be involved, but the most common sites are the lips , eyelids and genitalia due, in part, to the laxity of the dermal and subcutaneous tissues at these sites.</a:t>
            </a:r>
          </a:p>
          <a:p>
            <a:pPr>
              <a:buFont typeface="Wingdings" panose="05000000000000000000" pitchFamily="2" charset="2"/>
              <a:buChar char="§"/>
            </a:pPr>
            <a:r>
              <a:rPr lang="en-GB" sz="2400" dirty="0"/>
              <a:t> The tongue and pharynx may also be affected, but this is much less common in mast cell mediator‐induced angio‐oedema than bradykinin‐ induced angio‐oedema. Individual lesions may be either single or multiple and may appear suddenly. Itching is often absent. The lesions last from a few hours to several days</a:t>
            </a:r>
          </a:p>
          <a:p>
            <a:pPr>
              <a:buFont typeface="Wingdings" panose="05000000000000000000" pitchFamily="2" charset="2"/>
              <a:buChar char="v"/>
            </a:pPr>
            <a:endParaRPr lang="en-GB" dirty="0"/>
          </a:p>
        </p:txBody>
      </p:sp>
    </p:spTree>
    <p:extLst>
      <p:ext uri="{BB962C8B-B14F-4D97-AF65-F5344CB8AC3E}">
        <p14:creationId xmlns:p14="http://schemas.microsoft.com/office/powerpoint/2010/main" val="3110973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85609-FDFD-9BB2-6421-E12B8D57D8DC}"/>
              </a:ext>
            </a:extLst>
          </p:cNvPr>
          <p:cNvSpPr>
            <a:spLocks noGrp="1"/>
          </p:cNvSpPr>
          <p:nvPr>
            <p:ph type="title"/>
          </p:nvPr>
        </p:nvSpPr>
        <p:spPr/>
        <p:txBody>
          <a:bodyPr/>
          <a:lstStyle/>
          <a:p>
            <a:r>
              <a:rPr lang="en-GB" dirty="0"/>
              <a:t>Angio‐oedema without weals</a:t>
            </a:r>
          </a:p>
        </p:txBody>
      </p:sp>
      <p:pic>
        <p:nvPicPr>
          <p:cNvPr id="5" name="Content Placeholder 4">
            <a:extLst>
              <a:ext uri="{FF2B5EF4-FFF2-40B4-BE49-F238E27FC236}">
                <a16:creationId xmlns:a16="http://schemas.microsoft.com/office/drawing/2014/main" id="{DEA93F65-C8E6-F841-B2E0-183276F812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 y="140383"/>
            <a:ext cx="11155680" cy="6717617"/>
          </a:xfrm>
        </p:spPr>
      </p:pic>
    </p:spTree>
    <p:extLst>
      <p:ext uri="{BB962C8B-B14F-4D97-AF65-F5344CB8AC3E}">
        <p14:creationId xmlns:p14="http://schemas.microsoft.com/office/powerpoint/2010/main" val="253416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67D29-2535-25E3-A751-0A97C686A182}"/>
              </a:ext>
            </a:extLst>
          </p:cNvPr>
          <p:cNvSpPr>
            <a:spLocks noGrp="1"/>
          </p:cNvSpPr>
          <p:nvPr>
            <p:ph type="title"/>
          </p:nvPr>
        </p:nvSpPr>
        <p:spPr/>
        <p:txBody>
          <a:bodyPr/>
          <a:lstStyle/>
          <a:p>
            <a:r>
              <a:rPr lang="en-US" dirty="0"/>
              <a:t>Pathophysiology</a:t>
            </a:r>
            <a:br>
              <a:rPr lang="en-US" dirty="0"/>
            </a:br>
            <a:endParaRPr lang="en-GB" dirty="0"/>
          </a:p>
        </p:txBody>
      </p:sp>
      <p:pic>
        <p:nvPicPr>
          <p:cNvPr id="8" name="Content Placeholder 7">
            <a:extLst>
              <a:ext uri="{FF2B5EF4-FFF2-40B4-BE49-F238E27FC236}">
                <a16:creationId xmlns:a16="http://schemas.microsoft.com/office/drawing/2014/main" id="{08B5EACD-81A4-48B7-85A2-4D543A3E10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8326" y="1099216"/>
            <a:ext cx="8503749" cy="5758784"/>
          </a:xfrm>
        </p:spPr>
      </p:pic>
    </p:spTree>
    <p:extLst>
      <p:ext uri="{BB962C8B-B14F-4D97-AF65-F5344CB8AC3E}">
        <p14:creationId xmlns:p14="http://schemas.microsoft.com/office/powerpoint/2010/main" val="1918077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1B13-36A8-85C7-1D42-A863D502054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8A6D01D9-B412-2856-9A7D-0789A155B0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973" y="132040"/>
            <a:ext cx="8543060" cy="6291713"/>
          </a:xfrm>
        </p:spPr>
      </p:pic>
      <p:pic>
        <p:nvPicPr>
          <p:cNvPr id="7" name="Picture 6">
            <a:extLst>
              <a:ext uri="{FF2B5EF4-FFF2-40B4-BE49-F238E27FC236}">
                <a16:creationId xmlns:a16="http://schemas.microsoft.com/office/drawing/2014/main" id="{07605114-4882-3F5A-E50D-9642DFFDB813}"/>
              </a:ext>
            </a:extLst>
          </p:cNvPr>
          <p:cNvPicPr>
            <a:picLocks noChangeAspect="1"/>
          </p:cNvPicPr>
          <p:nvPr/>
        </p:nvPicPr>
        <p:blipFill>
          <a:blip r:embed="rId3"/>
          <a:stretch>
            <a:fillRect/>
          </a:stretch>
        </p:blipFill>
        <p:spPr>
          <a:xfrm>
            <a:off x="8746140" y="3429000"/>
            <a:ext cx="3445860" cy="1272221"/>
          </a:xfrm>
          <a:prstGeom prst="rect">
            <a:avLst/>
          </a:prstGeom>
        </p:spPr>
      </p:pic>
    </p:spTree>
    <p:extLst>
      <p:ext uri="{BB962C8B-B14F-4D97-AF65-F5344CB8AC3E}">
        <p14:creationId xmlns:p14="http://schemas.microsoft.com/office/powerpoint/2010/main" val="542375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C690-875B-2B44-B3A9-80BC5068B6D9}"/>
              </a:ext>
            </a:extLst>
          </p:cNvPr>
          <p:cNvSpPr>
            <a:spLocks noGrp="1"/>
          </p:cNvSpPr>
          <p:nvPr>
            <p:ph type="title"/>
          </p:nvPr>
        </p:nvSpPr>
        <p:spPr/>
        <p:txBody>
          <a:bodyPr/>
          <a:lstStyle/>
          <a:p>
            <a:r>
              <a:rPr lang="en-GB" dirty="0"/>
              <a:t>Incidence and prevalence </a:t>
            </a:r>
          </a:p>
        </p:txBody>
      </p:sp>
      <p:sp>
        <p:nvSpPr>
          <p:cNvPr id="3" name="Content Placeholder 2">
            <a:extLst>
              <a:ext uri="{FF2B5EF4-FFF2-40B4-BE49-F238E27FC236}">
                <a16:creationId xmlns:a16="http://schemas.microsoft.com/office/drawing/2014/main" id="{67FC199F-FDF6-0CD6-0ED2-B8694638F725}"/>
              </a:ext>
            </a:extLst>
          </p:cNvPr>
          <p:cNvSpPr>
            <a:spLocks noGrp="1"/>
          </p:cNvSpPr>
          <p:nvPr>
            <p:ph idx="1"/>
          </p:nvPr>
        </p:nvSpPr>
        <p:spPr/>
        <p:txBody>
          <a:bodyPr/>
          <a:lstStyle/>
          <a:p>
            <a:pPr>
              <a:buFont typeface="Wingdings" panose="05000000000000000000" pitchFamily="2" charset="2"/>
              <a:buChar char="§"/>
            </a:pPr>
            <a:r>
              <a:rPr lang="en-GB" sz="2400" dirty="0"/>
              <a:t>Mast cell mediator‐induced angio‐oedema is by far the commonest presentation of angio‐oedema without weals, representing up to 10% of patients with spontaneous urticaria.</a:t>
            </a:r>
          </a:p>
          <a:p>
            <a:pPr>
              <a:buFont typeface="Wingdings" panose="05000000000000000000" pitchFamily="2" charset="2"/>
              <a:buChar char="§"/>
            </a:pPr>
            <a:r>
              <a:rPr lang="en-GB" sz="2400" dirty="0"/>
              <a:t> ACE inhibitor‐ induced angio‐oedema affects up to 1% of patients on treatment with a 3.5–4.0‐fold higher incidence in those with an Afro‐Caribbean ethnicity.</a:t>
            </a:r>
          </a:p>
          <a:p>
            <a:pPr>
              <a:buFont typeface="Wingdings" panose="05000000000000000000" pitchFamily="2" charset="2"/>
              <a:buChar char="§"/>
            </a:pPr>
            <a:r>
              <a:rPr lang="en-GB" sz="2400" dirty="0"/>
              <a:t> HAE affects approximately 1  :  50  000 of the general population </a:t>
            </a:r>
          </a:p>
          <a:p>
            <a:endParaRPr lang="en-GB" dirty="0"/>
          </a:p>
        </p:txBody>
      </p:sp>
    </p:spTree>
    <p:extLst>
      <p:ext uri="{BB962C8B-B14F-4D97-AF65-F5344CB8AC3E}">
        <p14:creationId xmlns:p14="http://schemas.microsoft.com/office/powerpoint/2010/main" val="3478107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7AA45-3C6E-BD87-A691-520F564F2DDE}"/>
              </a:ext>
            </a:extLst>
          </p:cNvPr>
          <p:cNvSpPr>
            <a:spLocks noGrp="1"/>
          </p:cNvSpPr>
          <p:nvPr>
            <p:ph type="title"/>
          </p:nvPr>
        </p:nvSpPr>
        <p:spPr/>
        <p:txBody>
          <a:bodyPr/>
          <a:lstStyle/>
          <a:p>
            <a:r>
              <a:rPr lang="en-GB" dirty="0"/>
              <a:t>Mast cell mediator‐induced angio‐oedema </a:t>
            </a:r>
          </a:p>
        </p:txBody>
      </p:sp>
      <p:sp>
        <p:nvSpPr>
          <p:cNvPr id="3" name="Content Placeholder 2">
            <a:extLst>
              <a:ext uri="{FF2B5EF4-FFF2-40B4-BE49-F238E27FC236}">
                <a16:creationId xmlns:a16="http://schemas.microsoft.com/office/drawing/2014/main" id="{A4125FC5-B22F-E61B-DCE6-2CBAA758DA38}"/>
              </a:ext>
            </a:extLst>
          </p:cNvPr>
          <p:cNvSpPr>
            <a:spLocks noGrp="1"/>
          </p:cNvSpPr>
          <p:nvPr>
            <p:ph idx="1"/>
          </p:nvPr>
        </p:nvSpPr>
        <p:spPr>
          <a:xfrm>
            <a:off x="1066800" y="2254525"/>
            <a:ext cx="10058400" cy="4023360"/>
          </a:xfrm>
        </p:spPr>
        <p:txBody>
          <a:bodyPr/>
          <a:lstStyle/>
          <a:p>
            <a:pPr>
              <a:buFont typeface="Wingdings" panose="05000000000000000000" pitchFamily="2" charset="2"/>
              <a:buChar char="§"/>
            </a:pPr>
            <a:r>
              <a:rPr lang="en-GB" dirty="0"/>
              <a:t>The presentation of mast cell mediator‐induced angio‐oedema without </a:t>
            </a:r>
            <a:r>
              <a:rPr lang="en-GB" dirty="0" err="1"/>
              <a:t>weals</a:t>
            </a:r>
            <a:r>
              <a:rPr lang="en-GB" dirty="0"/>
              <a:t> is the same as angio‐oedema that presents in patients with spontaneous urticaria who also exhibit </a:t>
            </a:r>
            <a:r>
              <a:rPr lang="en-GB" dirty="0" err="1"/>
              <a:t>weals</a:t>
            </a:r>
            <a:r>
              <a:rPr lang="en-GB" dirty="0"/>
              <a:t> </a:t>
            </a:r>
          </a:p>
          <a:p>
            <a:pPr>
              <a:buFont typeface="Wingdings" panose="05000000000000000000" pitchFamily="2" charset="2"/>
              <a:buChar char="§"/>
            </a:pPr>
            <a:r>
              <a:rPr lang="en-GB" dirty="0"/>
              <a:t>Oro‐pharyngeal involvement is unusual and laryngeal oedema is exceptional. Abdominal angio‐oedema does not occur.</a:t>
            </a:r>
          </a:p>
          <a:p>
            <a:endParaRPr lang="en-GB" dirty="0"/>
          </a:p>
        </p:txBody>
      </p:sp>
    </p:spTree>
    <p:extLst>
      <p:ext uri="{BB962C8B-B14F-4D97-AF65-F5344CB8AC3E}">
        <p14:creationId xmlns:p14="http://schemas.microsoft.com/office/powerpoint/2010/main" val="38208626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B106-7AAE-05EC-ED65-AF0228E5AD36}"/>
              </a:ext>
            </a:extLst>
          </p:cNvPr>
          <p:cNvSpPr>
            <a:spLocks noGrp="1"/>
          </p:cNvSpPr>
          <p:nvPr>
            <p:ph type="title"/>
          </p:nvPr>
        </p:nvSpPr>
        <p:spPr/>
        <p:txBody>
          <a:bodyPr/>
          <a:lstStyle/>
          <a:p>
            <a:r>
              <a:rPr lang="en-GB" dirty="0"/>
              <a:t>Hereditary angio‐oedema </a:t>
            </a:r>
          </a:p>
        </p:txBody>
      </p:sp>
      <p:sp>
        <p:nvSpPr>
          <p:cNvPr id="3" name="Content Placeholder 2">
            <a:extLst>
              <a:ext uri="{FF2B5EF4-FFF2-40B4-BE49-F238E27FC236}">
                <a16:creationId xmlns:a16="http://schemas.microsoft.com/office/drawing/2014/main" id="{053AD427-9E79-64C0-03BF-1952A300056E}"/>
              </a:ext>
            </a:extLst>
          </p:cNvPr>
          <p:cNvSpPr>
            <a:spLocks noGrp="1"/>
          </p:cNvSpPr>
          <p:nvPr>
            <p:ph idx="1"/>
          </p:nvPr>
        </p:nvSpPr>
        <p:spPr/>
        <p:txBody>
          <a:bodyPr/>
          <a:lstStyle/>
          <a:p>
            <a:pPr>
              <a:buFont typeface="Wingdings" panose="05000000000000000000" pitchFamily="2" charset="2"/>
              <a:buChar char="§"/>
            </a:pPr>
            <a:r>
              <a:rPr lang="en-GB" dirty="0"/>
              <a:t>This is a rare disorder, accounting for less than 2% of all cases of angio‐oedema without weals. A family history is usually, but not always, apparent since up to 25% of cases appear to result from a de novo mutation of the gene controlling </a:t>
            </a:r>
            <a:r>
              <a:rPr lang="en-GB" b="1" dirty="0"/>
              <a:t>C1INH (SERPING1</a:t>
            </a:r>
            <a:r>
              <a:rPr lang="en-GB" dirty="0"/>
              <a:t>).</a:t>
            </a:r>
          </a:p>
          <a:p>
            <a:pPr>
              <a:buFont typeface="Wingdings" panose="05000000000000000000" pitchFamily="2" charset="2"/>
              <a:buChar char="§"/>
            </a:pPr>
            <a:r>
              <a:rPr lang="en-GB" dirty="0"/>
              <a:t>Over 75% of patients with HAE will have had their first attack by the age of 15 years although onset may be delayed until adult life</a:t>
            </a:r>
          </a:p>
          <a:p>
            <a:pPr>
              <a:buFont typeface="Wingdings" panose="05000000000000000000" pitchFamily="2" charset="2"/>
              <a:buChar char="§"/>
            </a:pPr>
            <a:r>
              <a:rPr lang="en-GB" dirty="0"/>
              <a:t>Patients with HAE types I and II are deficient in a natural inhibitor of C1INH, which is made, under genetic control, in the liver. </a:t>
            </a:r>
          </a:p>
          <a:p>
            <a:pPr>
              <a:buFont typeface="Wingdings" panose="05000000000000000000" pitchFamily="2" charset="2"/>
              <a:buChar char="§"/>
            </a:pPr>
            <a:r>
              <a:rPr lang="en-GB" dirty="0"/>
              <a:t>It has an autosomal dominant pattern of inheritance</a:t>
            </a:r>
          </a:p>
          <a:p>
            <a:pPr>
              <a:buFont typeface="Wingdings" panose="05000000000000000000" pitchFamily="2" charset="2"/>
              <a:buChar char="§"/>
            </a:pPr>
            <a:r>
              <a:rPr lang="en-GB" dirty="0"/>
              <a:t>A third type of HAE has been described recently that was initially referred oestrogen‐dependent angio‐</a:t>
            </a:r>
            <a:r>
              <a:rPr lang="en-GB" dirty="0" err="1"/>
              <a:t>oedema,normal</a:t>
            </a:r>
            <a:r>
              <a:rPr lang="en-GB" dirty="0"/>
              <a:t> C1INH</a:t>
            </a:r>
          </a:p>
          <a:p>
            <a:pPr>
              <a:buFont typeface="Wingdings" panose="05000000000000000000" pitchFamily="2" charset="2"/>
              <a:buChar char="§"/>
            </a:pPr>
            <a:r>
              <a:rPr lang="en-GB" dirty="0"/>
              <a:t>Complement C 4 may be used as an initial screening test</a:t>
            </a:r>
          </a:p>
          <a:p>
            <a:endParaRPr lang="en-GB" dirty="0"/>
          </a:p>
        </p:txBody>
      </p:sp>
    </p:spTree>
    <p:extLst>
      <p:ext uri="{BB962C8B-B14F-4D97-AF65-F5344CB8AC3E}">
        <p14:creationId xmlns:p14="http://schemas.microsoft.com/office/powerpoint/2010/main" val="2946307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07D7C-CF7E-0A08-9587-2A493FF33D7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0E69B1C-B074-2819-DA45-7B332A7223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4561" y="634701"/>
            <a:ext cx="7897101" cy="5180499"/>
          </a:xfrm>
        </p:spPr>
      </p:pic>
    </p:spTree>
    <p:extLst>
      <p:ext uri="{BB962C8B-B14F-4D97-AF65-F5344CB8AC3E}">
        <p14:creationId xmlns:p14="http://schemas.microsoft.com/office/powerpoint/2010/main" val="2470528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5E89-9816-B854-3070-B9434F9E4D6F}"/>
              </a:ext>
            </a:extLst>
          </p:cNvPr>
          <p:cNvSpPr>
            <a:spLocks noGrp="1"/>
          </p:cNvSpPr>
          <p:nvPr>
            <p:ph type="title"/>
          </p:nvPr>
        </p:nvSpPr>
        <p:spPr/>
        <p:txBody>
          <a:bodyPr/>
          <a:lstStyle/>
          <a:p>
            <a:r>
              <a:rPr lang="en-GB" dirty="0"/>
              <a:t>Hereditary angio‐oedema </a:t>
            </a:r>
          </a:p>
        </p:txBody>
      </p:sp>
      <p:sp>
        <p:nvSpPr>
          <p:cNvPr id="3" name="Content Placeholder 2">
            <a:extLst>
              <a:ext uri="{FF2B5EF4-FFF2-40B4-BE49-F238E27FC236}">
                <a16:creationId xmlns:a16="http://schemas.microsoft.com/office/drawing/2014/main" id="{C56670D9-8EB7-EFE0-19F8-CD8F6B80F284}"/>
              </a:ext>
            </a:extLst>
          </p:cNvPr>
          <p:cNvSpPr>
            <a:spLocks noGrp="1"/>
          </p:cNvSpPr>
          <p:nvPr>
            <p:ph idx="1"/>
          </p:nvPr>
        </p:nvSpPr>
        <p:spPr/>
        <p:txBody>
          <a:bodyPr>
            <a:normAutofit/>
          </a:bodyPr>
          <a:lstStyle/>
          <a:p>
            <a:pPr>
              <a:buFont typeface="Wingdings" panose="05000000000000000000" pitchFamily="2" charset="2"/>
              <a:buChar char="§"/>
            </a:pPr>
            <a:r>
              <a:rPr lang="en-GB" dirty="0"/>
              <a:t>The clinical picture of HAE usually facilitates strong suspicion of the diagnosis before laboratory confirmation. </a:t>
            </a:r>
          </a:p>
          <a:p>
            <a:pPr>
              <a:buFont typeface="Wingdings" panose="05000000000000000000" pitchFamily="2" charset="2"/>
              <a:buChar char="§"/>
            </a:pPr>
            <a:r>
              <a:rPr lang="en-GB" dirty="0"/>
              <a:t>There are recurrent swellings of the skin and mucous membranes throughout life, often associated with nausea, vomiting, colic and urinary symptoms.</a:t>
            </a:r>
          </a:p>
          <a:p>
            <a:pPr>
              <a:buFont typeface="Wingdings" panose="05000000000000000000" pitchFamily="2" charset="2"/>
              <a:buChar char="§"/>
            </a:pPr>
            <a:r>
              <a:rPr lang="en-GB" dirty="0"/>
              <a:t> These attacks may occur regularly every few days or weeks, or may be less frequent.</a:t>
            </a:r>
          </a:p>
          <a:p>
            <a:pPr>
              <a:buFont typeface="Wingdings" panose="05000000000000000000" pitchFamily="2" charset="2"/>
              <a:buChar char="§"/>
            </a:pPr>
            <a:r>
              <a:rPr lang="en-GB" dirty="0"/>
              <a:t> Abdominal symptoms may occur in the absence of skin changes and cause great diagnostic </a:t>
            </a:r>
            <a:r>
              <a:rPr lang="en-GB" dirty="0" err="1"/>
              <a:t>diffiulty</a:t>
            </a:r>
            <a:r>
              <a:rPr lang="en-GB" dirty="0"/>
              <a:t>. </a:t>
            </a:r>
          </a:p>
          <a:p>
            <a:pPr>
              <a:buFont typeface="Wingdings" panose="05000000000000000000" pitchFamily="2" charset="2"/>
              <a:buChar char="§"/>
            </a:pPr>
            <a:r>
              <a:rPr lang="en-GB" dirty="0"/>
              <a:t>Pharyngeal, laryngeal and even bronchial involvement, are especially significant and dominate the prognosis.</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863574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4431E-7F2F-3221-DF2E-FF923AF33C0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109B176-1E4A-9C79-2077-8280C6B29908}"/>
              </a:ext>
            </a:extLst>
          </p:cNvPr>
          <p:cNvSpPr>
            <a:spLocks noGrp="1"/>
          </p:cNvSpPr>
          <p:nvPr>
            <p:ph idx="1"/>
          </p:nvPr>
        </p:nvSpPr>
        <p:spPr/>
        <p:txBody>
          <a:bodyPr/>
          <a:lstStyle/>
          <a:p>
            <a:pPr>
              <a:buFont typeface="Wingdings" panose="05000000000000000000" pitchFamily="2" charset="2"/>
              <a:buChar char="§"/>
            </a:pPr>
            <a:r>
              <a:rPr lang="en-GB" dirty="0"/>
              <a:t>The skin and mucosal lesions are often solitary and may be painful. </a:t>
            </a:r>
          </a:p>
          <a:p>
            <a:pPr>
              <a:buFont typeface="Wingdings" panose="05000000000000000000" pitchFamily="2" charset="2"/>
              <a:buChar char="§"/>
            </a:pPr>
            <a:r>
              <a:rPr lang="en-GB" dirty="0"/>
              <a:t>They seldom itch and they may occur spontaneously or after trauma; dental trauma and intubation being especially hazardous. </a:t>
            </a:r>
          </a:p>
          <a:p>
            <a:pPr>
              <a:buFont typeface="Wingdings" panose="05000000000000000000" pitchFamily="2" charset="2"/>
              <a:buChar char="§"/>
            </a:pPr>
            <a:r>
              <a:rPr lang="en-GB" dirty="0" err="1"/>
              <a:t>Weals</a:t>
            </a:r>
            <a:r>
              <a:rPr lang="en-GB" dirty="0"/>
              <a:t> do not occur, but many patients exhibit a rather distinctive reticulate erythema, perhaps with minimal oedema, which occurs </a:t>
            </a:r>
            <a:r>
              <a:rPr lang="en-GB" dirty="0" err="1"/>
              <a:t>prodromally</a:t>
            </a:r>
            <a:r>
              <a:rPr lang="en-GB" dirty="0"/>
              <a:t> </a:t>
            </a:r>
          </a:p>
          <a:p>
            <a:pPr>
              <a:buFont typeface="Wingdings" panose="05000000000000000000" pitchFamily="2" charset="2"/>
              <a:buChar char="§"/>
            </a:pPr>
            <a:r>
              <a:rPr lang="en-GB" dirty="0"/>
              <a:t>Some patients have a relatively minor disability and may improve over many years. In other families, before the advent of modern therapy, over 20% of patients used to die of respiratory obstruction before early middle age, and fatalities are still at risk of occurring</a:t>
            </a:r>
          </a:p>
        </p:txBody>
      </p:sp>
    </p:spTree>
    <p:extLst>
      <p:ext uri="{BB962C8B-B14F-4D97-AF65-F5344CB8AC3E}">
        <p14:creationId xmlns:p14="http://schemas.microsoft.com/office/powerpoint/2010/main" val="3853675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F24CA-A8D6-3418-55D3-F76F26F3FA75}"/>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D55F3BE9-601F-D5A8-FD19-B2C55B00759B}"/>
              </a:ext>
            </a:extLst>
          </p:cNvPr>
          <p:cNvPicPr>
            <a:picLocks noGrp="1" noChangeAspect="1"/>
          </p:cNvPicPr>
          <p:nvPr>
            <p:ph idx="1"/>
          </p:nvPr>
        </p:nvPicPr>
        <p:blipFill>
          <a:blip r:embed="rId2"/>
          <a:stretch>
            <a:fillRect/>
          </a:stretch>
        </p:blipFill>
        <p:spPr>
          <a:xfrm>
            <a:off x="849856" y="759669"/>
            <a:ext cx="5883394" cy="5120323"/>
          </a:xfrm>
        </p:spPr>
      </p:pic>
      <p:pic>
        <p:nvPicPr>
          <p:cNvPr id="4" name="Picture 3">
            <a:extLst>
              <a:ext uri="{FF2B5EF4-FFF2-40B4-BE49-F238E27FC236}">
                <a16:creationId xmlns:a16="http://schemas.microsoft.com/office/drawing/2014/main" id="{460C107D-1C0C-9AEA-8A56-108757988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356" y="1959068"/>
            <a:ext cx="3850324" cy="3279906"/>
          </a:xfrm>
          <a:prstGeom prst="rect">
            <a:avLst/>
          </a:prstGeom>
        </p:spPr>
      </p:pic>
    </p:spTree>
    <p:extLst>
      <p:ext uri="{BB962C8B-B14F-4D97-AF65-F5344CB8AC3E}">
        <p14:creationId xmlns:p14="http://schemas.microsoft.com/office/powerpoint/2010/main" val="37394977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D517F-0A56-31F1-CD33-9BEB0C2D882A}"/>
              </a:ext>
            </a:extLst>
          </p:cNvPr>
          <p:cNvSpPr>
            <a:spLocks noGrp="1"/>
          </p:cNvSpPr>
          <p:nvPr>
            <p:ph type="title"/>
          </p:nvPr>
        </p:nvSpPr>
        <p:spPr/>
        <p:txBody>
          <a:bodyPr/>
          <a:lstStyle/>
          <a:p>
            <a:r>
              <a:rPr lang="en-GB" dirty="0"/>
              <a:t>Angio-oedema due to acquired C1INH deficiency </a:t>
            </a:r>
          </a:p>
        </p:txBody>
      </p:sp>
      <p:sp>
        <p:nvSpPr>
          <p:cNvPr id="3" name="Content Placeholder 2">
            <a:extLst>
              <a:ext uri="{FF2B5EF4-FFF2-40B4-BE49-F238E27FC236}">
                <a16:creationId xmlns:a16="http://schemas.microsoft.com/office/drawing/2014/main" id="{8C3238FC-0309-8827-5E59-D85B002F7A5F}"/>
              </a:ext>
            </a:extLst>
          </p:cNvPr>
          <p:cNvSpPr>
            <a:spLocks noGrp="1"/>
          </p:cNvSpPr>
          <p:nvPr>
            <p:ph idx="1"/>
          </p:nvPr>
        </p:nvSpPr>
        <p:spPr/>
        <p:txBody>
          <a:bodyPr/>
          <a:lstStyle/>
          <a:p>
            <a:pPr>
              <a:buFont typeface="Wingdings" panose="05000000000000000000" pitchFamily="2" charset="2"/>
              <a:buChar char="§"/>
            </a:pPr>
            <a:r>
              <a:rPr lang="en-GB" dirty="0"/>
              <a:t>Two types are recognized.</a:t>
            </a:r>
          </a:p>
          <a:p>
            <a:pPr>
              <a:buFont typeface="Wingdings" panose="05000000000000000000" pitchFamily="2" charset="2"/>
              <a:buChar char="§"/>
            </a:pPr>
            <a:r>
              <a:rPr lang="en-GB" b="1" dirty="0"/>
              <a:t> Type 1 </a:t>
            </a:r>
            <a:r>
              <a:rPr lang="en-GB" dirty="0"/>
              <a:t>is due to continuous activation of complement by lymphoproliferative disease, including </a:t>
            </a:r>
            <a:r>
              <a:rPr lang="en-GB" dirty="0" err="1"/>
              <a:t>paraproteinaemia</a:t>
            </a:r>
            <a:r>
              <a:rPr lang="en-GB" dirty="0"/>
              <a:t> due to increased catabolism of C1INH.</a:t>
            </a:r>
          </a:p>
          <a:p>
            <a:pPr>
              <a:buFont typeface="Wingdings" panose="05000000000000000000" pitchFamily="2" charset="2"/>
              <a:buChar char="§"/>
            </a:pPr>
            <a:r>
              <a:rPr lang="en-GB" b="1" dirty="0"/>
              <a:t> Type 2 </a:t>
            </a:r>
            <a:r>
              <a:rPr lang="en-GB" dirty="0"/>
              <a:t>is due to autoantibodies that recognize C1INH and inactivate it without triggering its target proteases. </a:t>
            </a:r>
          </a:p>
          <a:p>
            <a:pPr>
              <a:buFont typeface="Wingdings" panose="05000000000000000000" pitchFamily="2" charset="2"/>
              <a:buChar char="§"/>
            </a:pPr>
            <a:r>
              <a:rPr lang="en-GB" dirty="0"/>
              <a:t>Both forms will have reduced antigenic and functional C1INH levels.</a:t>
            </a:r>
          </a:p>
          <a:p>
            <a:pPr>
              <a:buFont typeface="Wingdings" panose="05000000000000000000" pitchFamily="2" charset="2"/>
              <a:buChar char="§"/>
            </a:pPr>
            <a:r>
              <a:rPr lang="en-GB" dirty="0"/>
              <a:t>Contrasting with the hereditary forms, patients with the acquired variant are older at presentation, predominantly male, and have a predilection for the face, but also the abdomen and genitalia</a:t>
            </a:r>
          </a:p>
          <a:p>
            <a:pPr>
              <a:buFont typeface="Wingdings" panose="05000000000000000000" pitchFamily="2" charset="2"/>
              <a:buChar char="§"/>
            </a:pPr>
            <a:endParaRPr lang="en-GB" dirty="0"/>
          </a:p>
          <a:p>
            <a:pPr>
              <a:buFont typeface="Wingdings" panose="05000000000000000000" pitchFamily="2" charset="2"/>
              <a:buChar char="§"/>
            </a:pPr>
            <a:endParaRPr lang="en-GB" dirty="0"/>
          </a:p>
          <a:p>
            <a:endParaRPr lang="en-GB" dirty="0"/>
          </a:p>
        </p:txBody>
      </p:sp>
    </p:spTree>
    <p:extLst>
      <p:ext uri="{BB962C8B-B14F-4D97-AF65-F5344CB8AC3E}">
        <p14:creationId xmlns:p14="http://schemas.microsoft.com/office/powerpoint/2010/main" val="20834642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3FF6-0C7C-621E-D5EE-335FB5DF9CCD}"/>
              </a:ext>
            </a:extLst>
          </p:cNvPr>
          <p:cNvSpPr>
            <a:spLocks noGrp="1"/>
          </p:cNvSpPr>
          <p:nvPr>
            <p:ph type="title"/>
          </p:nvPr>
        </p:nvSpPr>
        <p:spPr/>
        <p:txBody>
          <a:bodyPr/>
          <a:lstStyle/>
          <a:p>
            <a:r>
              <a:rPr lang="en-GB" dirty="0"/>
              <a:t>ACE inhibitor‐induced angio‐oedema </a:t>
            </a:r>
          </a:p>
        </p:txBody>
      </p:sp>
      <p:sp>
        <p:nvSpPr>
          <p:cNvPr id="3" name="Content Placeholder 2">
            <a:extLst>
              <a:ext uri="{FF2B5EF4-FFF2-40B4-BE49-F238E27FC236}">
                <a16:creationId xmlns:a16="http://schemas.microsoft.com/office/drawing/2014/main" id="{0358DCAA-07C0-DCE2-0DAA-84DA162CC5FE}"/>
              </a:ext>
            </a:extLst>
          </p:cNvPr>
          <p:cNvSpPr>
            <a:spLocks noGrp="1"/>
          </p:cNvSpPr>
          <p:nvPr>
            <p:ph idx="1"/>
          </p:nvPr>
        </p:nvSpPr>
        <p:spPr/>
        <p:txBody>
          <a:bodyPr/>
          <a:lstStyle/>
          <a:p>
            <a:pPr>
              <a:buFont typeface="Wingdings" panose="05000000000000000000" pitchFamily="2" charset="2"/>
              <a:buChar char="§"/>
            </a:pPr>
            <a:r>
              <a:rPr lang="en-GB" dirty="0"/>
              <a:t>ACE inhibitors may cause angio‐oedema by inhibiting ACE resulting in reduced bradykinin metabolism. Most cases develop within 3 weeks of commencing treatment, but can occur at any time, even more than 10 years after starting.</a:t>
            </a:r>
          </a:p>
          <a:p>
            <a:pPr>
              <a:buFont typeface="Wingdings" panose="05000000000000000000" pitchFamily="2" charset="2"/>
              <a:buChar char="§"/>
            </a:pPr>
            <a:r>
              <a:rPr lang="en-GB" dirty="0"/>
              <a:t> It is a class effect seen with all ACE inhibitors and, only occasionally with angiotensin receptor blockers. Angio‐oedema affects predominantly the face and oropharynx. Symptoms may be severe, and laryngeal involvement may be life threatening. Abdominal symptoms are rare</a:t>
            </a:r>
          </a:p>
          <a:p>
            <a:endParaRPr lang="en-GB" dirty="0"/>
          </a:p>
        </p:txBody>
      </p:sp>
    </p:spTree>
    <p:extLst>
      <p:ext uri="{BB962C8B-B14F-4D97-AF65-F5344CB8AC3E}">
        <p14:creationId xmlns:p14="http://schemas.microsoft.com/office/powerpoint/2010/main" val="38789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4D9C6-F4AE-3287-C667-102A84A8E58E}"/>
              </a:ext>
            </a:extLst>
          </p:cNvPr>
          <p:cNvSpPr>
            <a:spLocks noGrp="1"/>
          </p:cNvSpPr>
          <p:nvPr>
            <p:ph type="title"/>
          </p:nvPr>
        </p:nvSpPr>
        <p:spPr/>
        <p:txBody>
          <a:bodyPr/>
          <a:lstStyle/>
          <a:p>
            <a:endParaRPr lang="en-GB" dirty="0"/>
          </a:p>
        </p:txBody>
      </p:sp>
      <p:sp>
        <p:nvSpPr>
          <p:cNvPr id="4" name="TextBox 3">
            <a:extLst>
              <a:ext uri="{FF2B5EF4-FFF2-40B4-BE49-F238E27FC236}">
                <a16:creationId xmlns:a16="http://schemas.microsoft.com/office/drawing/2014/main" id="{5427CD63-D8FD-88E3-51FC-ADC5093674A7}"/>
              </a:ext>
            </a:extLst>
          </p:cNvPr>
          <p:cNvSpPr txBox="1"/>
          <p:nvPr/>
        </p:nvSpPr>
        <p:spPr>
          <a:xfrm>
            <a:off x="0" y="5729639"/>
            <a:ext cx="7399916" cy="923330"/>
          </a:xfrm>
          <a:prstGeom prst="rect">
            <a:avLst/>
          </a:prstGeom>
          <a:noFill/>
        </p:spPr>
        <p:txBody>
          <a:bodyPr wrap="square">
            <a:spAutoFit/>
          </a:bodyPr>
          <a:lstStyle/>
          <a:p>
            <a:pPr marL="285750" indent="-285750">
              <a:buFont typeface="Arial" panose="020B0604020202020204" pitchFamily="34" charset="0"/>
              <a:buChar char="•"/>
            </a:pPr>
            <a:r>
              <a:rPr lang="en-GB" dirty="0"/>
              <a:t>Tryptase can induce mast cell degranulation and cleave C3 to C3a and C3b. C3a can activate mast cells, and C3b can activate the alternative complement pathway.</a:t>
            </a:r>
          </a:p>
        </p:txBody>
      </p:sp>
      <p:pic>
        <p:nvPicPr>
          <p:cNvPr id="8" name="Content Placeholder 7">
            <a:extLst>
              <a:ext uri="{FF2B5EF4-FFF2-40B4-BE49-F238E27FC236}">
                <a16:creationId xmlns:a16="http://schemas.microsoft.com/office/drawing/2014/main" id="{CDB2626A-F278-CAAB-60FB-A576AA517A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7440" y="-9823"/>
            <a:ext cx="6777317" cy="5739461"/>
          </a:xfrm>
        </p:spPr>
      </p:pic>
      <p:sp>
        <p:nvSpPr>
          <p:cNvPr id="10" name="TextBox 9">
            <a:extLst>
              <a:ext uri="{FF2B5EF4-FFF2-40B4-BE49-F238E27FC236}">
                <a16:creationId xmlns:a16="http://schemas.microsoft.com/office/drawing/2014/main" id="{E23AEA35-6981-E054-8C6C-F3EC7A66644C}"/>
              </a:ext>
            </a:extLst>
          </p:cNvPr>
          <p:cNvSpPr txBox="1"/>
          <p:nvPr/>
        </p:nvSpPr>
        <p:spPr>
          <a:xfrm>
            <a:off x="55133" y="3119210"/>
            <a:ext cx="2471569" cy="2308324"/>
          </a:xfrm>
          <a:prstGeom prst="rect">
            <a:avLst/>
          </a:prstGeom>
          <a:noFill/>
        </p:spPr>
        <p:txBody>
          <a:bodyPr wrap="square">
            <a:spAutoFit/>
          </a:bodyPr>
          <a:lstStyle/>
          <a:p>
            <a:pPr marL="285750" indent="-285750">
              <a:buFont typeface="Arial" panose="020B0604020202020204" pitchFamily="34" charset="0"/>
              <a:buChar char="•"/>
            </a:pPr>
            <a:r>
              <a:rPr lang="en-GB" dirty="0"/>
              <a:t>Other mediators include prostaglandin D2 and platelet‐activating factor.</a:t>
            </a:r>
          </a:p>
          <a:p>
            <a:pPr marL="285750" indent="-285750">
              <a:buFont typeface="Arial" panose="020B0604020202020204" pitchFamily="34" charset="0"/>
              <a:buChar char="•"/>
            </a:pPr>
            <a:r>
              <a:rPr lang="en-GB" dirty="0"/>
              <a:t> Preformed tumour necrosis factor (TNF)‐α </a:t>
            </a:r>
          </a:p>
        </p:txBody>
      </p:sp>
      <p:sp>
        <p:nvSpPr>
          <p:cNvPr id="12" name="TextBox 11">
            <a:extLst>
              <a:ext uri="{FF2B5EF4-FFF2-40B4-BE49-F238E27FC236}">
                <a16:creationId xmlns:a16="http://schemas.microsoft.com/office/drawing/2014/main" id="{6D1410E4-6C63-96CC-2A34-9FE5992E6ADB}"/>
              </a:ext>
            </a:extLst>
          </p:cNvPr>
          <p:cNvSpPr txBox="1"/>
          <p:nvPr/>
        </p:nvSpPr>
        <p:spPr>
          <a:xfrm>
            <a:off x="9690979" y="4824532"/>
            <a:ext cx="2116567" cy="1477328"/>
          </a:xfrm>
          <a:prstGeom prst="rect">
            <a:avLst/>
          </a:prstGeom>
          <a:noFill/>
        </p:spPr>
        <p:txBody>
          <a:bodyPr wrap="square">
            <a:spAutoFit/>
          </a:bodyPr>
          <a:lstStyle/>
          <a:p>
            <a:pPr marL="285750" indent="-285750">
              <a:buFont typeface="Arial" panose="020B0604020202020204" pitchFamily="34" charset="0"/>
              <a:buChar char="•"/>
            </a:pPr>
            <a:r>
              <a:rPr lang="en-GB" dirty="0"/>
              <a:t>Increased peripheral blood levels of interleukin 8 (IL‐8) and IL‐10</a:t>
            </a:r>
          </a:p>
        </p:txBody>
      </p:sp>
    </p:spTree>
    <p:extLst>
      <p:ext uri="{BB962C8B-B14F-4D97-AF65-F5344CB8AC3E}">
        <p14:creationId xmlns:p14="http://schemas.microsoft.com/office/powerpoint/2010/main" val="1742462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04103-BCC1-E3AA-EC7D-289B4938EAD2}"/>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6D14D038-B7A4-C921-456C-9165ECBB43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3542" y="870921"/>
            <a:ext cx="5222495" cy="2216524"/>
          </a:xfrm>
        </p:spPr>
      </p:pic>
      <p:pic>
        <p:nvPicPr>
          <p:cNvPr id="7" name="Picture 6">
            <a:extLst>
              <a:ext uri="{FF2B5EF4-FFF2-40B4-BE49-F238E27FC236}">
                <a16:creationId xmlns:a16="http://schemas.microsoft.com/office/drawing/2014/main" id="{676A76EC-4E76-0875-3BF7-A66A58E3C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62" y="1968650"/>
            <a:ext cx="6286203" cy="4453666"/>
          </a:xfrm>
          <a:prstGeom prst="rect">
            <a:avLst/>
          </a:prstGeom>
        </p:spPr>
      </p:pic>
    </p:spTree>
    <p:extLst>
      <p:ext uri="{BB962C8B-B14F-4D97-AF65-F5344CB8AC3E}">
        <p14:creationId xmlns:p14="http://schemas.microsoft.com/office/powerpoint/2010/main" val="1174614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5038E-2DE2-65BF-876B-78AB4AC5798C}"/>
              </a:ext>
            </a:extLst>
          </p:cNvPr>
          <p:cNvSpPr>
            <a:spLocks noGrp="1"/>
          </p:cNvSpPr>
          <p:nvPr>
            <p:ph type="title"/>
          </p:nvPr>
        </p:nvSpPr>
        <p:spPr/>
        <p:txBody>
          <a:bodyPr/>
          <a:lstStyle/>
          <a:p>
            <a:r>
              <a:rPr lang="en-GB" dirty="0"/>
              <a:t>Clinical variants </a:t>
            </a:r>
          </a:p>
        </p:txBody>
      </p:sp>
      <p:sp>
        <p:nvSpPr>
          <p:cNvPr id="3" name="Content Placeholder 2">
            <a:extLst>
              <a:ext uri="{FF2B5EF4-FFF2-40B4-BE49-F238E27FC236}">
                <a16:creationId xmlns:a16="http://schemas.microsoft.com/office/drawing/2014/main" id="{70F39EDE-5299-6D5F-F66F-D89481061622}"/>
              </a:ext>
            </a:extLst>
          </p:cNvPr>
          <p:cNvSpPr>
            <a:spLocks noGrp="1"/>
          </p:cNvSpPr>
          <p:nvPr>
            <p:ph idx="1"/>
          </p:nvPr>
        </p:nvSpPr>
        <p:spPr/>
        <p:txBody>
          <a:bodyPr/>
          <a:lstStyle/>
          <a:p>
            <a:pPr>
              <a:buFont typeface="Wingdings" panose="05000000000000000000" pitchFamily="2" charset="2"/>
              <a:buChar char="§"/>
            </a:pPr>
            <a:r>
              <a:rPr lang="en-GB" dirty="0"/>
              <a:t>Systemic capillary leak syndrome (syn. </a:t>
            </a:r>
            <a:r>
              <a:rPr lang="en-GB" b="1" dirty="0"/>
              <a:t>Clarkson syndrome</a:t>
            </a:r>
            <a:r>
              <a:rPr lang="en-GB" dirty="0"/>
              <a:t>) </a:t>
            </a:r>
          </a:p>
          <a:p>
            <a:pPr>
              <a:buFont typeface="Wingdings" panose="05000000000000000000" pitchFamily="2" charset="2"/>
              <a:buChar char="§"/>
            </a:pPr>
            <a:r>
              <a:rPr lang="en-GB" dirty="0"/>
              <a:t>This is a rare syndrome in which there are dramatic recurrent episodes of exudation of fluid into various organs and may involve the skin. </a:t>
            </a:r>
          </a:p>
          <a:p>
            <a:pPr>
              <a:buFont typeface="Wingdings" panose="05000000000000000000" pitchFamily="2" charset="2"/>
              <a:buChar char="§"/>
            </a:pPr>
            <a:r>
              <a:rPr lang="en-GB" dirty="0"/>
              <a:t>Angio‐oedema has been reported. </a:t>
            </a:r>
          </a:p>
          <a:p>
            <a:pPr>
              <a:buFont typeface="Wingdings" panose="05000000000000000000" pitchFamily="2" charset="2"/>
              <a:buChar char="§"/>
            </a:pPr>
            <a:r>
              <a:rPr lang="en-GB" dirty="0"/>
              <a:t>A severe shock‐like state may ensue and the eventual mortality</a:t>
            </a:r>
          </a:p>
          <a:p>
            <a:pPr marL="0" indent="0">
              <a:buNone/>
            </a:pPr>
            <a:r>
              <a:rPr lang="en-GB" dirty="0"/>
              <a:t> is high. </a:t>
            </a:r>
          </a:p>
          <a:p>
            <a:pPr>
              <a:buFont typeface="Wingdings" panose="05000000000000000000" pitchFamily="2" charset="2"/>
              <a:buChar char="§"/>
            </a:pPr>
            <a:r>
              <a:rPr lang="en-GB" dirty="0"/>
              <a:t>There is an immunoglobulin G (IgG) </a:t>
            </a:r>
            <a:r>
              <a:rPr lang="en-GB" dirty="0" err="1"/>
              <a:t>paraproteinaemia</a:t>
            </a:r>
            <a:endParaRPr lang="en-GB" dirty="0"/>
          </a:p>
          <a:p>
            <a:endParaRPr lang="en-GB" dirty="0"/>
          </a:p>
        </p:txBody>
      </p:sp>
      <p:pic>
        <p:nvPicPr>
          <p:cNvPr id="5" name="Picture 4">
            <a:extLst>
              <a:ext uri="{FF2B5EF4-FFF2-40B4-BE49-F238E27FC236}">
                <a16:creationId xmlns:a16="http://schemas.microsoft.com/office/drawing/2014/main" id="{B9D27F5C-E9B3-792B-D0EE-D77D1D7D0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03" y="3060774"/>
            <a:ext cx="3871862" cy="2716082"/>
          </a:xfrm>
          <a:prstGeom prst="rect">
            <a:avLst/>
          </a:prstGeom>
        </p:spPr>
      </p:pic>
    </p:spTree>
    <p:extLst>
      <p:ext uri="{BB962C8B-B14F-4D97-AF65-F5344CB8AC3E}">
        <p14:creationId xmlns:p14="http://schemas.microsoft.com/office/powerpoint/2010/main" val="511453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A931-8B05-3C4A-3D35-C18696764AEB}"/>
              </a:ext>
            </a:extLst>
          </p:cNvPr>
          <p:cNvSpPr>
            <a:spLocks noGrp="1"/>
          </p:cNvSpPr>
          <p:nvPr>
            <p:ph type="title"/>
          </p:nvPr>
        </p:nvSpPr>
        <p:spPr/>
        <p:txBody>
          <a:bodyPr/>
          <a:lstStyle/>
          <a:p>
            <a:r>
              <a:rPr lang="en-GB" dirty="0" err="1"/>
              <a:t>Gleich</a:t>
            </a:r>
            <a:r>
              <a:rPr lang="en-GB" dirty="0"/>
              <a:t> syndrome</a:t>
            </a:r>
          </a:p>
        </p:txBody>
      </p:sp>
      <p:sp>
        <p:nvSpPr>
          <p:cNvPr id="3" name="Content Placeholder 2">
            <a:extLst>
              <a:ext uri="{FF2B5EF4-FFF2-40B4-BE49-F238E27FC236}">
                <a16:creationId xmlns:a16="http://schemas.microsoft.com/office/drawing/2014/main" id="{95683634-1077-D366-E0DD-1D7DE82AAC22}"/>
              </a:ext>
            </a:extLst>
          </p:cNvPr>
          <p:cNvSpPr>
            <a:spLocks noGrp="1"/>
          </p:cNvSpPr>
          <p:nvPr>
            <p:ph idx="1"/>
          </p:nvPr>
        </p:nvSpPr>
        <p:spPr/>
        <p:txBody>
          <a:bodyPr/>
          <a:lstStyle/>
          <a:p>
            <a:pPr>
              <a:buFont typeface="Wingdings" panose="05000000000000000000" pitchFamily="2" charset="2"/>
              <a:buChar char="§"/>
            </a:pPr>
            <a:r>
              <a:rPr lang="en-GB" dirty="0"/>
              <a:t>Episodic angio‐oedema with eosinophilia </a:t>
            </a:r>
          </a:p>
          <a:p>
            <a:pPr>
              <a:buFont typeface="Wingdings" panose="05000000000000000000" pitchFamily="2" charset="2"/>
              <a:buChar char="§"/>
            </a:pPr>
            <a:r>
              <a:rPr lang="en-GB" dirty="0"/>
              <a:t>Recurrent episodes of angio‐oedema associated with pyrexia, blood eosinophilia and infiltration of the dermis with eosinophils have been described. </a:t>
            </a:r>
          </a:p>
          <a:p>
            <a:pPr>
              <a:buFont typeface="Wingdings" panose="05000000000000000000" pitchFamily="2" charset="2"/>
              <a:buChar char="§"/>
            </a:pPr>
            <a:r>
              <a:rPr lang="en-GB" dirty="0"/>
              <a:t>There is no evidence of systemic involvement or progression to a</a:t>
            </a:r>
          </a:p>
          <a:p>
            <a:pPr marL="0" indent="0">
              <a:buNone/>
            </a:pPr>
            <a:r>
              <a:rPr lang="en-GB" dirty="0"/>
              <a:t> cardiomyopathy in contrast to </a:t>
            </a:r>
            <a:r>
              <a:rPr lang="en-GB" dirty="0" err="1"/>
              <a:t>hypereosinophilic</a:t>
            </a:r>
            <a:r>
              <a:rPr lang="en-GB" dirty="0"/>
              <a:t> syndrome where </a:t>
            </a:r>
          </a:p>
          <a:p>
            <a:pPr marL="0" indent="0">
              <a:buNone/>
            </a:pPr>
            <a:r>
              <a:rPr lang="en-GB" dirty="0"/>
              <a:t>this is a recognized complication. </a:t>
            </a:r>
          </a:p>
          <a:p>
            <a:pPr>
              <a:buFont typeface="Wingdings" panose="05000000000000000000" pitchFamily="2" charset="2"/>
              <a:buChar char="§"/>
            </a:pPr>
            <a:r>
              <a:rPr lang="en-GB" dirty="0"/>
              <a:t>Each episode resolves with prednisolone treatment.</a:t>
            </a:r>
          </a:p>
          <a:p>
            <a:pPr>
              <a:buFont typeface="Wingdings" panose="05000000000000000000" pitchFamily="2" charset="2"/>
              <a:buChar char="§"/>
            </a:pPr>
            <a:r>
              <a:rPr lang="en-GB" dirty="0"/>
              <a:t> During an attack, elevated serum levels of interleukin (IL)‐5 have</a:t>
            </a:r>
          </a:p>
          <a:p>
            <a:pPr marL="0" indent="0">
              <a:buNone/>
            </a:pPr>
            <a:r>
              <a:rPr lang="en-GB" dirty="0"/>
              <a:t> been demonstrated in some cases  and IL‐6 in others </a:t>
            </a:r>
          </a:p>
          <a:p>
            <a:endParaRPr lang="en-GB" dirty="0"/>
          </a:p>
        </p:txBody>
      </p:sp>
      <p:pic>
        <p:nvPicPr>
          <p:cNvPr id="5" name="Picture 4">
            <a:extLst>
              <a:ext uri="{FF2B5EF4-FFF2-40B4-BE49-F238E27FC236}">
                <a16:creationId xmlns:a16="http://schemas.microsoft.com/office/drawing/2014/main" id="{98649725-36CB-2069-2651-FEB67B7F7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7184" y="3052986"/>
            <a:ext cx="2957556" cy="2816108"/>
          </a:xfrm>
          <a:prstGeom prst="rect">
            <a:avLst/>
          </a:prstGeom>
        </p:spPr>
      </p:pic>
    </p:spTree>
    <p:extLst>
      <p:ext uri="{BB962C8B-B14F-4D97-AF65-F5344CB8AC3E}">
        <p14:creationId xmlns:p14="http://schemas.microsoft.com/office/powerpoint/2010/main" val="4234914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CF714-D2A5-C8E6-0F0F-74DC85D53E73}"/>
              </a:ext>
            </a:extLst>
          </p:cNvPr>
          <p:cNvSpPr>
            <a:spLocks noGrp="1"/>
          </p:cNvSpPr>
          <p:nvPr>
            <p:ph type="title"/>
          </p:nvPr>
        </p:nvSpPr>
        <p:spPr/>
        <p:txBody>
          <a:bodyPr/>
          <a:lstStyle/>
          <a:p>
            <a:r>
              <a:rPr lang="en-GB" dirty="0"/>
              <a:t>Differential diagnosis </a:t>
            </a:r>
          </a:p>
        </p:txBody>
      </p:sp>
      <p:sp>
        <p:nvSpPr>
          <p:cNvPr id="3" name="Content Placeholder 2">
            <a:extLst>
              <a:ext uri="{FF2B5EF4-FFF2-40B4-BE49-F238E27FC236}">
                <a16:creationId xmlns:a16="http://schemas.microsoft.com/office/drawing/2014/main" id="{FCE0E929-2232-E17F-4A6E-836881549383}"/>
              </a:ext>
            </a:extLst>
          </p:cNvPr>
          <p:cNvSpPr>
            <a:spLocks noGrp="1"/>
          </p:cNvSpPr>
          <p:nvPr>
            <p:ph idx="1"/>
          </p:nvPr>
        </p:nvSpPr>
        <p:spPr/>
        <p:txBody>
          <a:bodyPr/>
          <a:lstStyle/>
          <a:p>
            <a:pPr>
              <a:buFont typeface="Wingdings" panose="05000000000000000000" pitchFamily="2" charset="2"/>
              <a:buChar char="§"/>
            </a:pPr>
            <a:r>
              <a:rPr lang="en-GB" dirty="0"/>
              <a:t>The differential diagnosis of angio‐oedema without weals includes </a:t>
            </a:r>
            <a:r>
              <a:rPr lang="en-GB" dirty="0" err="1"/>
              <a:t>oro</a:t>
            </a:r>
            <a:r>
              <a:rPr lang="en-GB" dirty="0"/>
              <a:t>‐facial granulomatosis, dermatitis (especially of the eyelids), cellulitis and idiopathic scrotal oedema.</a:t>
            </a:r>
          </a:p>
          <a:p>
            <a:pPr>
              <a:buFont typeface="Wingdings" panose="05000000000000000000" pitchFamily="2" charset="2"/>
              <a:buChar char="§"/>
            </a:pPr>
            <a:r>
              <a:rPr lang="en-GB" sz="2400" b="1" dirty="0"/>
              <a:t>Disease course and prognosis </a:t>
            </a:r>
            <a:r>
              <a:rPr lang="en-GB" dirty="0"/>
              <a:t>Chronic mast cell mediator‐induced angio‐oedema usually lasts for several months to years. Spontaneous resolution is the rule. </a:t>
            </a:r>
          </a:p>
          <a:p>
            <a:pPr>
              <a:buFont typeface="Wingdings" panose="05000000000000000000" pitchFamily="2" charset="2"/>
              <a:buChar char="§"/>
            </a:pPr>
            <a:r>
              <a:rPr lang="en-GB" dirty="0"/>
              <a:t>HAE is lifelong with variations in activity corresponding to environmental factors, lifestyle, drugs (especially exogenous oestrogens and ACE inhibitors) and endogenous factors (e.g. puberty and pregnancy). The main risk of HAE is suffocation and death .</a:t>
            </a:r>
          </a:p>
          <a:p>
            <a:pPr>
              <a:buFont typeface="Wingdings" panose="05000000000000000000" pitchFamily="2" charset="2"/>
              <a:buChar char="§"/>
            </a:pPr>
            <a:r>
              <a:rPr lang="en-GB" dirty="0"/>
              <a:t> Treatment of the underlying B‐cell lymphoproliferative disorder may lead to resolution of type 1 acquired C1INH deficiency. </a:t>
            </a:r>
          </a:p>
          <a:p>
            <a:pPr>
              <a:buFont typeface="Wingdings" panose="05000000000000000000" pitchFamily="2" charset="2"/>
              <a:buChar char="§"/>
            </a:pPr>
            <a:r>
              <a:rPr lang="en-GB" dirty="0"/>
              <a:t>ACE inhibitor‐induced angio‐oedema remits after discontinuation of the drug but may take up to 6 months to subside after stopping</a:t>
            </a:r>
          </a:p>
          <a:p>
            <a:endParaRPr lang="en-GB" dirty="0"/>
          </a:p>
        </p:txBody>
      </p:sp>
    </p:spTree>
    <p:extLst>
      <p:ext uri="{BB962C8B-B14F-4D97-AF65-F5344CB8AC3E}">
        <p14:creationId xmlns:p14="http://schemas.microsoft.com/office/powerpoint/2010/main" val="13787698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82DE3-60A5-F0D5-2BFB-96AA5C67AF29}"/>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78EDAD5-42A4-917F-84C1-0260D8A408B2}"/>
              </a:ext>
            </a:extLst>
          </p:cNvPr>
          <p:cNvPicPr>
            <a:picLocks noGrp="1" noChangeAspect="1"/>
          </p:cNvPicPr>
          <p:nvPr>
            <p:ph idx="1"/>
          </p:nvPr>
        </p:nvPicPr>
        <p:blipFill>
          <a:blip r:embed="rId2"/>
          <a:stretch>
            <a:fillRect/>
          </a:stretch>
        </p:blipFill>
        <p:spPr>
          <a:xfrm>
            <a:off x="73731" y="498763"/>
            <a:ext cx="11434605" cy="5417943"/>
          </a:xfrm>
        </p:spPr>
      </p:pic>
      <p:sp>
        <p:nvSpPr>
          <p:cNvPr id="4" name="TextBox 3">
            <a:extLst>
              <a:ext uri="{FF2B5EF4-FFF2-40B4-BE49-F238E27FC236}">
                <a16:creationId xmlns:a16="http://schemas.microsoft.com/office/drawing/2014/main" id="{95E80973-613D-5CBC-94F1-6239A2230538}"/>
              </a:ext>
            </a:extLst>
          </p:cNvPr>
          <p:cNvSpPr txBox="1"/>
          <p:nvPr/>
        </p:nvSpPr>
        <p:spPr>
          <a:xfrm>
            <a:off x="424926" y="827315"/>
            <a:ext cx="6099586" cy="646331"/>
          </a:xfrm>
          <a:prstGeom prst="rect">
            <a:avLst/>
          </a:prstGeom>
          <a:noFill/>
        </p:spPr>
        <p:txBody>
          <a:bodyPr wrap="square">
            <a:spAutoFit/>
          </a:bodyPr>
          <a:lstStyle/>
          <a:p>
            <a:r>
              <a:rPr lang="en-GB" sz="3600" dirty="0"/>
              <a:t>Investigations</a:t>
            </a:r>
          </a:p>
        </p:txBody>
      </p:sp>
    </p:spTree>
    <p:extLst>
      <p:ext uri="{BB962C8B-B14F-4D97-AF65-F5344CB8AC3E}">
        <p14:creationId xmlns:p14="http://schemas.microsoft.com/office/powerpoint/2010/main" val="2727528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D363-455E-3382-D96E-FD3BA6A55BEA}"/>
              </a:ext>
            </a:extLst>
          </p:cNvPr>
          <p:cNvSpPr>
            <a:spLocks noGrp="1"/>
          </p:cNvSpPr>
          <p:nvPr>
            <p:ph type="title"/>
          </p:nvPr>
        </p:nvSpPr>
        <p:spPr/>
        <p:txBody>
          <a:bodyPr/>
          <a:lstStyle/>
          <a:p>
            <a:r>
              <a:rPr lang="en-US" dirty="0"/>
              <a:t>Management</a:t>
            </a:r>
            <a:br>
              <a:rPr lang="en-US" dirty="0"/>
            </a:br>
            <a:endParaRPr lang="en-GB" dirty="0"/>
          </a:p>
        </p:txBody>
      </p:sp>
      <p:sp>
        <p:nvSpPr>
          <p:cNvPr id="3" name="Content Placeholder 2">
            <a:extLst>
              <a:ext uri="{FF2B5EF4-FFF2-40B4-BE49-F238E27FC236}">
                <a16:creationId xmlns:a16="http://schemas.microsoft.com/office/drawing/2014/main" id="{7069568E-C363-2A14-4E58-901CAFA28C07}"/>
              </a:ext>
            </a:extLst>
          </p:cNvPr>
          <p:cNvSpPr>
            <a:spLocks noGrp="1"/>
          </p:cNvSpPr>
          <p:nvPr>
            <p:ph idx="1"/>
          </p:nvPr>
        </p:nvSpPr>
        <p:spPr/>
        <p:txBody>
          <a:bodyPr/>
          <a:lstStyle/>
          <a:p>
            <a:pPr>
              <a:buFont typeface="Wingdings" panose="05000000000000000000" pitchFamily="2" charset="2"/>
              <a:buChar char="§"/>
            </a:pPr>
            <a:r>
              <a:rPr lang="en-GB" dirty="0"/>
              <a:t>Non‐sedating, second‐generation H1 antihistamines are the first line treatment. They should be used on a daily basis until spontaneous remission. Higher than standard doses (up to fourfold) may be required to achieve sufficient protection</a:t>
            </a:r>
          </a:p>
          <a:p>
            <a:pPr>
              <a:buFont typeface="Wingdings" panose="05000000000000000000" pitchFamily="2" charset="2"/>
              <a:buChar char="§"/>
            </a:pPr>
            <a:r>
              <a:rPr lang="en-GB" dirty="0"/>
              <a:t>. Omalizumab (anti‐</a:t>
            </a:r>
            <a:r>
              <a:rPr lang="en-GB" dirty="0" err="1"/>
              <a:t>IgE</a:t>
            </a:r>
            <a:r>
              <a:rPr lang="en-GB" dirty="0"/>
              <a:t>) is licensed in Europe and the USA for the use of antihistamine refractory cases of chronic spontaneous urticaria and should be considered as third line treatment</a:t>
            </a:r>
          </a:p>
        </p:txBody>
      </p:sp>
      <p:pic>
        <p:nvPicPr>
          <p:cNvPr id="5" name="Picture 4">
            <a:extLst>
              <a:ext uri="{FF2B5EF4-FFF2-40B4-BE49-F238E27FC236}">
                <a16:creationId xmlns:a16="http://schemas.microsoft.com/office/drawing/2014/main" id="{4301FAE0-EF21-63D3-77EE-0BD6E1B31560}"/>
              </a:ext>
            </a:extLst>
          </p:cNvPr>
          <p:cNvPicPr>
            <a:picLocks noChangeAspect="1"/>
          </p:cNvPicPr>
          <p:nvPr/>
        </p:nvPicPr>
        <p:blipFill>
          <a:blip r:embed="rId2"/>
          <a:stretch>
            <a:fillRect/>
          </a:stretch>
        </p:blipFill>
        <p:spPr>
          <a:xfrm>
            <a:off x="1097280" y="4262129"/>
            <a:ext cx="5983945" cy="863155"/>
          </a:xfrm>
          <a:prstGeom prst="rect">
            <a:avLst/>
          </a:prstGeom>
        </p:spPr>
      </p:pic>
    </p:spTree>
    <p:extLst>
      <p:ext uri="{BB962C8B-B14F-4D97-AF65-F5344CB8AC3E}">
        <p14:creationId xmlns:p14="http://schemas.microsoft.com/office/powerpoint/2010/main" val="30575286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5F3B-12FA-F737-A738-36754D662526}"/>
              </a:ext>
            </a:extLst>
          </p:cNvPr>
          <p:cNvSpPr>
            <a:spLocks noGrp="1"/>
          </p:cNvSpPr>
          <p:nvPr>
            <p:ph type="title"/>
          </p:nvPr>
        </p:nvSpPr>
        <p:spPr/>
        <p:txBody>
          <a:bodyPr/>
          <a:lstStyle/>
          <a:p>
            <a:r>
              <a:rPr lang="en-US" dirty="0"/>
              <a:t>HAE</a:t>
            </a:r>
            <a:endParaRPr lang="en-GB" dirty="0"/>
          </a:p>
        </p:txBody>
      </p:sp>
      <p:sp>
        <p:nvSpPr>
          <p:cNvPr id="3" name="Content Placeholder 2">
            <a:extLst>
              <a:ext uri="{FF2B5EF4-FFF2-40B4-BE49-F238E27FC236}">
                <a16:creationId xmlns:a16="http://schemas.microsoft.com/office/drawing/2014/main" id="{82F13A38-CD05-69A4-9075-80BEDA27D7FA}"/>
              </a:ext>
            </a:extLst>
          </p:cNvPr>
          <p:cNvSpPr>
            <a:spLocks noGrp="1"/>
          </p:cNvSpPr>
          <p:nvPr>
            <p:ph idx="1"/>
          </p:nvPr>
        </p:nvSpPr>
        <p:spPr/>
        <p:txBody>
          <a:bodyPr/>
          <a:lstStyle/>
          <a:p>
            <a:pPr>
              <a:buFont typeface="Wingdings" panose="05000000000000000000" pitchFamily="2" charset="2"/>
              <a:buChar char="§"/>
            </a:pPr>
            <a:r>
              <a:rPr lang="en-GB" dirty="0"/>
              <a:t>H 1 antihistamines, steroids and epinephrine are ineffective for HAE or acquired C1INH deficiency. </a:t>
            </a:r>
          </a:p>
          <a:p>
            <a:pPr>
              <a:buFont typeface="Wingdings" panose="05000000000000000000" pitchFamily="2" charset="2"/>
              <a:buChar char="§"/>
            </a:pPr>
            <a:r>
              <a:rPr lang="en-GB" dirty="0"/>
              <a:t>Oestrogen therapies, such as the oral contraceptive pill, and ACE inhibitor may induce or exacerbate HAE  and should be avoided.</a:t>
            </a:r>
          </a:p>
        </p:txBody>
      </p:sp>
    </p:spTree>
    <p:extLst>
      <p:ext uri="{BB962C8B-B14F-4D97-AF65-F5344CB8AC3E}">
        <p14:creationId xmlns:p14="http://schemas.microsoft.com/office/powerpoint/2010/main" val="21149914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6CA4-9DCC-F4C9-6AB3-9AAA89EF9D44}"/>
              </a:ext>
            </a:extLst>
          </p:cNvPr>
          <p:cNvSpPr>
            <a:spLocks noGrp="1"/>
          </p:cNvSpPr>
          <p:nvPr>
            <p:ph type="title"/>
          </p:nvPr>
        </p:nvSpPr>
        <p:spPr/>
        <p:txBody>
          <a:bodyPr/>
          <a:lstStyle/>
          <a:p>
            <a:r>
              <a:rPr lang="en-GB" dirty="0"/>
              <a:t>Emergency treatment of hereditary angio‐oedema </a:t>
            </a:r>
          </a:p>
        </p:txBody>
      </p:sp>
      <p:sp>
        <p:nvSpPr>
          <p:cNvPr id="3" name="Content Placeholder 2">
            <a:extLst>
              <a:ext uri="{FF2B5EF4-FFF2-40B4-BE49-F238E27FC236}">
                <a16:creationId xmlns:a16="http://schemas.microsoft.com/office/drawing/2014/main" id="{4337514C-7BC2-EDB4-22AC-8AA7B361F7FE}"/>
              </a:ext>
            </a:extLst>
          </p:cNvPr>
          <p:cNvSpPr>
            <a:spLocks noGrp="1"/>
          </p:cNvSpPr>
          <p:nvPr>
            <p:ph idx="1"/>
          </p:nvPr>
        </p:nvSpPr>
        <p:spPr>
          <a:xfrm>
            <a:off x="1097279" y="1845733"/>
            <a:ext cx="10746889" cy="4931585"/>
          </a:xfrm>
        </p:spPr>
        <p:txBody>
          <a:bodyPr>
            <a:normAutofit fontScale="92500" lnSpcReduction="10000"/>
          </a:bodyPr>
          <a:lstStyle/>
          <a:p>
            <a:pPr>
              <a:buFont typeface="Wingdings" panose="05000000000000000000" pitchFamily="2" charset="2"/>
              <a:buChar char="§"/>
            </a:pPr>
            <a:r>
              <a:rPr lang="en-GB" sz="2400" dirty="0"/>
              <a:t>Purified plasma‐derived </a:t>
            </a:r>
            <a:r>
              <a:rPr lang="en-GB" sz="2400" b="1" dirty="0"/>
              <a:t>C1INH (pdC1INH</a:t>
            </a:r>
            <a:r>
              <a:rPr lang="en-GB" sz="2400" dirty="0"/>
              <a:t>) given by bolus intravenous infusion per body weight has been the primary treatment for </a:t>
            </a:r>
            <a:r>
              <a:rPr lang="en-GB" sz="2400" dirty="0" err="1"/>
              <a:t>oro</a:t>
            </a:r>
            <a:r>
              <a:rPr lang="en-GB" sz="2400" dirty="0"/>
              <a:t>‐facial or laryngeal oedema and abdominal colic for three decades. </a:t>
            </a:r>
          </a:p>
          <a:p>
            <a:pPr>
              <a:buFont typeface="Wingdings" panose="05000000000000000000" pitchFamily="2" charset="2"/>
              <a:buChar char="§"/>
            </a:pPr>
            <a:r>
              <a:rPr lang="en-GB" sz="2400" dirty="0"/>
              <a:t>Twenty units/kg body weight is now recommended.</a:t>
            </a:r>
          </a:p>
          <a:p>
            <a:pPr>
              <a:buFont typeface="Wingdings" panose="05000000000000000000" pitchFamily="2" charset="2"/>
              <a:buChar char="§"/>
            </a:pPr>
            <a:r>
              <a:rPr lang="en-GB" sz="2400" dirty="0"/>
              <a:t> Symptom relief should be seen within 30–90 min of infusion but it may take 6–8 h for complete resolution. </a:t>
            </a:r>
          </a:p>
          <a:p>
            <a:pPr>
              <a:buFont typeface="Wingdings" panose="05000000000000000000" pitchFamily="2" charset="2"/>
              <a:buChar char="§"/>
            </a:pPr>
            <a:r>
              <a:rPr lang="en-GB" sz="2400" dirty="0"/>
              <a:t>C1INH is also available as a recombinant product prepared from the milk of transgenic rabbits </a:t>
            </a:r>
          </a:p>
          <a:p>
            <a:pPr>
              <a:buFont typeface="Wingdings" panose="05000000000000000000" pitchFamily="2" charset="2"/>
              <a:buChar char="§"/>
            </a:pPr>
            <a:r>
              <a:rPr lang="en-GB" sz="2400" b="1" dirty="0" err="1"/>
              <a:t>Icatibant</a:t>
            </a:r>
            <a:r>
              <a:rPr lang="en-GB" sz="2400" dirty="0"/>
              <a:t>, a bradykinin receptor 2 antagonist, is now also available and may be the treatment of choice since it is given by subcutaneous injection and has similar efficacy to C1INH concentrate . </a:t>
            </a:r>
          </a:p>
          <a:p>
            <a:pPr>
              <a:buFont typeface="Wingdings" panose="05000000000000000000" pitchFamily="2" charset="2"/>
              <a:buChar char="§"/>
            </a:pPr>
            <a:r>
              <a:rPr lang="en-GB" sz="2400" dirty="0"/>
              <a:t>A kallikrein inhibitor, </a:t>
            </a:r>
            <a:r>
              <a:rPr lang="en-GB" sz="2400" b="1" dirty="0" err="1"/>
              <a:t>ecallantide</a:t>
            </a:r>
            <a:r>
              <a:rPr lang="en-GB" sz="2400" dirty="0"/>
              <a:t>, is available only in the US. </a:t>
            </a:r>
          </a:p>
          <a:p>
            <a:pPr>
              <a:buFont typeface="Wingdings" panose="05000000000000000000" pitchFamily="2" charset="2"/>
              <a:buChar char="§"/>
            </a:pPr>
            <a:r>
              <a:rPr lang="en-GB" sz="2400" b="1" dirty="0"/>
              <a:t>Fresh frozen plasma</a:t>
            </a:r>
            <a:r>
              <a:rPr lang="en-GB" sz="2400" dirty="0"/>
              <a:t>, containing C1INH can be given in an emergency if other products are unavailable.</a:t>
            </a:r>
          </a:p>
        </p:txBody>
      </p:sp>
    </p:spTree>
    <p:extLst>
      <p:ext uri="{BB962C8B-B14F-4D97-AF65-F5344CB8AC3E}">
        <p14:creationId xmlns:p14="http://schemas.microsoft.com/office/powerpoint/2010/main" val="1860528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6098-89BB-A6E6-0C9C-3AC6621AEA04}"/>
              </a:ext>
            </a:extLst>
          </p:cNvPr>
          <p:cNvSpPr>
            <a:spLocks noGrp="1"/>
          </p:cNvSpPr>
          <p:nvPr>
            <p:ph type="title"/>
          </p:nvPr>
        </p:nvSpPr>
        <p:spPr/>
        <p:txBody>
          <a:bodyPr/>
          <a:lstStyle/>
          <a:p>
            <a:r>
              <a:rPr lang="en-GB" dirty="0"/>
              <a:t>Short‐term prophylaxis of hereditary angio‐ oedema </a:t>
            </a:r>
          </a:p>
        </p:txBody>
      </p:sp>
      <p:sp>
        <p:nvSpPr>
          <p:cNvPr id="3" name="Content Placeholder 2">
            <a:extLst>
              <a:ext uri="{FF2B5EF4-FFF2-40B4-BE49-F238E27FC236}">
                <a16:creationId xmlns:a16="http://schemas.microsoft.com/office/drawing/2014/main" id="{B4658EE3-D46A-A3F6-108E-289979B1AF91}"/>
              </a:ext>
            </a:extLst>
          </p:cNvPr>
          <p:cNvSpPr>
            <a:spLocks noGrp="1"/>
          </p:cNvSpPr>
          <p:nvPr>
            <p:ph idx="1"/>
          </p:nvPr>
        </p:nvSpPr>
        <p:spPr/>
        <p:txBody>
          <a:bodyPr/>
          <a:lstStyle/>
          <a:p>
            <a:pPr>
              <a:buFont typeface="Wingdings" panose="05000000000000000000" pitchFamily="2" charset="2"/>
              <a:buChar char="§"/>
            </a:pPr>
            <a:r>
              <a:rPr lang="en-GB" dirty="0"/>
              <a:t>Plasma‐derived C1INH concentrate should be given shortly before medical procedures involving trauma, especially dental work or intubation during general anaesthetic . </a:t>
            </a:r>
          </a:p>
          <a:p>
            <a:pPr>
              <a:buFont typeface="Wingdings" panose="05000000000000000000" pitchFamily="2" charset="2"/>
              <a:buChar char="§"/>
            </a:pPr>
            <a:r>
              <a:rPr lang="en-GB" dirty="0"/>
              <a:t>For relatively minor dental procedures, such as dental cleaning, ensuring availability of pdC1INH should be sufficient. </a:t>
            </a:r>
          </a:p>
          <a:p>
            <a:pPr>
              <a:buFont typeface="Wingdings" panose="05000000000000000000" pitchFamily="2" charset="2"/>
              <a:buChar char="§"/>
            </a:pPr>
            <a:r>
              <a:rPr lang="en-GB" dirty="0"/>
              <a:t>Anabolic steroids and plasmin inhibitors may also be used for short‐term prophylaxis, for example 48 h before and 2–5 days after dental surgery</a:t>
            </a:r>
          </a:p>
        </p:txBody>
      </p:sp>
    </p:spTree>
    <p:extLst>
      <p:ext uri="{BB962C8B-B14F-4D97-AF65-F5344CB8AC3E}">
        <p14:creationId xmlns:p14="http://schemas.microsoft.com/office/powerpoint/2010/main" val="33985240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E553C-ED07-F869-0297-25C523E95C86}"/>
              </a:ext>
            </a:extLst>
          </p:cNvPr>
          <p:cNvSpPr>
            <a:spLocks noGrp="1"/>
          </p:cNvSpPr>
          <p:nvPr>
            <p:ph type="title"/>
          </p:nvPr>
        </p:nvSpPr>
        <p:spPr/>
        <p:txBody>
          <a:bodyPr/>
          <a:lstStyle/>
          <a:p>
            <a:r>
              <a:rPr lang="en-GB" dirty="0"/>
              <a:t>Long‐term prophylaxis of hereditary angio‐ oedema </a:t>
            </a:r>
          </a:p>
        </p:txBody>
      </p:sp>
      <p:sp>
        <p:nvSpPr>
          <p:cNvPr id="3" name="Content Placeholder 2">
            <a:extLst>
              <a:ext uri="{FF2B5EF4-FFF2-40B4-BE49-F238E27FC236}">
                <a16:creationId xmlns:a16="http://schemas.microsoft.com/office/drawing/2014/main" id="{A59486AC-D0D1-83CB-01DA-E1957BB39101}"/>
              </a:ext>
            </a:extLst>
          </p:cNvPr>
          <p:cNvSpPr>
            <a:spLocks noGrp="1"/>
          </p:cNvSpPr>
          <p:nvPr>
            <p:ph idx="1"/>
          </p:nvPr>
        </p:nvSpPr>
        <p:spPr/>
        <p:txBody>
          <a:bodyPr>
            <a:normAutofit/>
          </a:bodyPr>
          <a:lstStyle/>
          <a:p>
            <a:pPr>
              <a:buFont typeface="Wingdings" panose="05000000000000000000" pitchFamily="2" charset="2"/>
              <a:buChar char="§"/>
            </a:pPr>
            <a:r>
              <a:rPr lang="en-GB" dirty="0"/>
              <a:t>Plasma‐derived C1INH replacement therapy, where it is available, is the preferred prophylactic treatment for patients with frequent attacks. </a:t>
            </a:r>
          </a:p>
          <a:p>
            <a:pPr>
              <a:buFont typeface="Wingdings" panose="05000000000000000000" pitchFamily="2" charset="2"/>
              <a:buChar char="§"/>
            </a:pPr>
            <a:r>
              <a:rPr lang="en-GB" dirty="0"/>
              <a:t>Twice‐weekly intravenous infusions (1000 units) are sufficient in most patients to greatly reduce or completely prevent the occurrence of attacks. </a:t>
            </a:r>
          </a:p>
          <a:p>
            <a:pPr>
              <a:buFont typeface="Wingdings" panose="05000000000000000000" pitchFamily="2" charset="2"/>
              <a:buChar char="§"/>
            </a:pPr>
            <a:r>
              <a:rPr lang="en-GB" dirty="0"/>
              <a:t>Attenuated androgens/anabolic drugs such as danazol and stanozolol are often used in adults but may not work or be tolerated, especially by women in whom androgenic side effects including menstrual irregularities, acne and hirsutism may be unacceptable. </a:t>
            </a:r>
          </a:p>
          <a:p>
            <a:pPr>
              <a:buFont typeface="Wingdings" panose="05000000000000000000" pitchFamily="2" charset="2"/>
              <a:buChar char="§"/>
            </a:pPr>
            <a:r>
              <a:rPr lang="en-GB" dirty="0"/>
              <a:t>The usual starting doses are danazol 100–200 mg daily or stanozolol 1.0–5.0  mg daily</a:t>
            </a:r>
          </a:p>
          <a:p>
            <a:pPr>
              <a:buFont typeface="Wingdings" panose="05000000000000000000" pitchFamily="2" charset="2"/>
              <a:buChar char="§"/>
            </a:pPr>
            <a:r>
              <a:rPr lang="en-GB" dirty="0"/>
              <a:t>Epsilon aminocaproic acid (not available in the UK), 12–18  g daily, or the related plasmin inhibitor, tranexamic acid 2.0–4.5  g daily, has been found to help some patients, but these drugs are contraindicated by a past history of thrombosis or inherited thrombophilia</a:t>
            </a:r>
          </a:p>
        </p:txBody>
      </p:sp>
    </p:spTree>
    <p:extLst>
      <p:ext uri="{BB962C8B-B14F-4D97-AF65-F5344CB8AC3E}">
        <p14:creationId xmlns:p14="http://schemas.microsoft.com/office/powerpoint/2010/main" val="2897134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46AE8-4694-CD8F-0D34-EFF708272697}"/>
              </a:ext>
            </a:extLst>
          </p:cNvPr>
          <p:cNvSpPr>
            <a:spLocks noGrp="1"/>
          </p:cNvSpPr>
          <p:nvPr>
            <p:ph type="title"/>
          </p:nvPr>
        </p:nvSpPr>
        <p:spPr/>
        <p:txBody>
          <a:bodyPr/>
          <a:lstStyle/>
          <a:p>
            <a:r>
              <a:rPr lang="en-US" dirty="0"/>
              <a:t>Histology</a:t>
            </a:r>
            <a:br>
              <a:rPr lang="en-US" dirty="0"/>
            </a:br>
            <a:endParaRPr lang="en-GB" dirty="0"/>
          </a:p>
        </p:txBody>
      </p:sp>
      <p:pic>
        <p:nvPicPr>
          <p:cNvPr id="5" name="Content Placeholder 4">
            <a:extLst>
              <a:ext uri="{FF2B5EF4-FFF2-40B4-BE49-F238E27FC236}">
                <a16:creationId xmlns:a16="http://schemas.microsoft.com/office/drawing/2014/main" id="{6E2DD5BE-CDD3-F55E-BBA2-2424418C8A80}"/>
              </a:ext>
            </a:extLst>
          </p:cNvPr>
          <p:cNvPicPr>
            <a:picLocks noGrp="1" noChangeAspect="1"/>
          </p:cNvPicPr>
          <p:nvPr>
            <p:ph idx="1"/>
          </p:nvPr>
        </p:nvPicPr>
        <p:blipFill>
          <a:blip r:embed="rId3"/>
          <a:stretch>
            <a:fillRect/>
          </a:stretch>
        </p:blipFill>
        <p:spPr>
          <a:xfrm>
            <a:off x="6004479" y="447291"/>
            <a:ext cx="5753630" cy="5661574"/>
          </a:xfrm>
        </p:spPr>
      </p:pic>
      <p:sp>
        <p:nvSpPr>
          <p:cNvPr id="4" name="TextBox 3">
            <a:extLst>
              <a:ext uri="{FF2B5EF4-FFF2-40B4-BE49-F238E27FC236}">
                <a16:creationId xmlns:a16="http://schemas.microsoft.com/office/drawing/2014/main" id="{C9CECDB9-CC54-D635-314A-056FC2CB1A91}"/>
              </a:ext>
            </a:extLst>
          </p:cNvPr>
          <p:cNvSpPr txBox="1"/>
          <p:nvPr/>
        </p:nvSpPr>
        <p:spPr>
          <a:xfrm>
            <a:off x="208430" y="3981309"/>
            <a:ext cx="6094206" cy="923330"/>
          </a:xfrm>
          <a:prstGeom prst="rect">
            <a:avLst/>
          </a:prstGeom>
          <a:noFill/>
        </p:spPr>
        <p:txBody>
          <a:bodyPr wrap="square">
            <a:spAutoFit/>
          </a:bodyPr>
          <a:lstStyle/>
          <a:p>
            <a:pPr marL="285750" indent="-285750">
              <a:buFont typeface="Arial" panose="020B0604020202020204" pitchFamily="34" charset="0"/>
              <a:buChar char="•"/>
            </a:pPr>
            <a:r>
              <a:rPr lang="en-GB" dirty="0"/>
              <a:t>Neutrophils are especially prominent in acute urticaria, in contrast to DPU, where the main infiltrate is composed of eosinophils in the reticular dermis</a:t>
            </a:r>
          </a:p>
        </p:txBody>
      </p:sp>
    </p:spTree>
    <p:extLst>
      <p:ext uri="{BB962C8B-B14F-4D97-AF65-F5344CB8AC3E}">
        <p14:creationId xmlns:p14="http://schemas.microsoft.com/office/powerpoint/2010/main" val="32891365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B131-01A6-8800-196C-BE7CF2C5F3EC}"/>
              </a:ext>
            </a:extLst>
          </p:cNvPr>
          <p:cNvSpPr>
            <a:spLocks noGrp="1"/>
          </p:cNvSpPr>
          <p:nvPr>
            <p:ph type="title"/>
          </p:nvPr>
        </p:nvSpPr>
        <p:spPr/>
        <p:txBody>
          <a:bodyPr/>
          <a:lstStyle/>
          <a:p>
            <a:r>
              <a:rPr lang="en-GB" dirty="0"/>
              <a:t>Treatment of acquired C1‐esterase inhibitor deficiency </a:t>
            </a:r>
          </a:p>
        </p:txBody>
      </p:sp>
      <p:sp>
        <p:nvSpPr>
          <p:cNvPr id="3" name="Content Placeholder 2">
            <a:extLst>
              <a:ext uri="{FF2B5EF4-FFF2-40B4-BE49-F238E27FC236}">
                <a16:creationId xmlns:a16="http://schemas.microsoft.com/office/drawing/2014/main" id="{5FDE6E09-4195-F8D3-5A34-AE014DDBC911}"/>
              </a:ext>
            </a:extLst>
          </p:cNvPr>
          <p:cNvSpPr>
            <a:spLocks noGrp="1"/>
          </p:cNvSpPr>
          <p:nvPr>
            <p:ph idx="1"/>
          </p:nvPr>
        </p:nvSpPr>
        <p:spPr/>
        <p:txBody>
          <a:bodyPr/>
          <a:lstStyle/>
          <a:p>
            <a:pPr>
              <a:buFont typeface="Wingdings" panose="05000000000000000000" pitchFamily="2" charset="2"/>
              <a:buChar char="§"/>
            </a:pPr>
            <a:r>
              <a:rPr lang="en-GB" dirty="0" err="1"/>
              <a:t>Icatibant</a:t>
            </a:r>
            <a:r>
              <a:rPr lang="en-GB" dirty="0"/>
              <a:t> and C1INH are the treatment of choice. Danazol is helpful in some cases, but not the autoantibody type which also fails to respond to replacement therapy but may be helped by tranexamic acid and corticosteroids. </a:t>
            </a:r>
          </a:p>
          <a:p>
            <a:pPr>
              <a:buFont typeface="Wingdings" panose="05000000000000000000" pitchFamily="2" charset="2"/>
              <a:buChar char="§"/>
            </a:pPr>
            <a:r>
              <a:rPr lang="en-GB" dirty="0"/>
              <a:t>Rituximab has been reported to give </a:t>
            </a:r>
            <a:r>
              <a:rPr lang="en-GB" dirty="0" err="1"/>
              <a:t>longlasting</a:t>
            </a:r>
            <a:r>
              <a:rPr lang="en-GB" dirty="0"/>
              <a:t> improvement</a:t>
            </a:r>
          </a:p>
        </p:txBody>
      </p:sp>
    </p:spTree>
    <p:extLst>
      <p:ext uri="{BB962C8B-B14F-4D97-AF65-F5344CB8AC3E}">
        <p14:creationId xmlns:p14="http://schemas.microsoft.com/office/powerpoint/2010/main" val="19418487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57D2-91AF-7DBF-1BA4-C4330A2473C3}"/>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C03963B9-CBA9-CCAC-365D-F3D3D342D0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5776" y="-7249"/>
            <a:ext cx="10300448" cy="6865249"/>
          </a:xfrm>
        </p:spPr>
      </p:pic>
    </p:spTree>
    <p:extLst>
      <p:ext uri="{BB962C8B-B14F-4D97-AF65-F5344CB8AC3E}">
        <p14:creationId xmlns:p14="http://schemas.microsoft.com/office/powerpoint/2010/main" val="82133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2BFA-FEBA-102E-1D33-D791D43B495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4BD1DC98-1CDF-A6FB-3F47-83FE7830C36B}"/>
              </a:ext>
            </a:extLst>
          </p:cNvPr>
          <p:cNvPicPr>
            <a:picLocks noGrp="1" noChangeAspect="1"/>
          </p:cNvPicPr>
          <p:nvPr>
            <p:ph idx="1"/>
          </p:nvPr>
        </p:nvPicPr>
        <p:blipFill>
          <a:blip r:embed="rId2"/>
          <a:stretch>
            <a:fillRect/>
          </a:stretch>
        </p:blipFill>
        <p:spPr>
          <a:xfrm>
            <a:off x="2067148" y="720764"/>
            <a:ext cx="7623679" cy="4679574"/>
          </a:xfrm>
        </p:spPr>
      </p:pic>
    </p:spTree>
    <p:extLst>
      <p:ext uri="{BB962C8B-B14F-4D97-AF65-F5344CB8AC3E}">
        <p14:creationId xmlns:p14="http://schemas.microsoft.com/office/powerpoint/2010/main" val="2636986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5BC5-8286-DA05-BAD6-D541FF2BAB1E}"/>
              </a:ext>
            </a:extLst>
          </p:cNvPr>
          <p:cNvSpPr>
            <a:spLocks noGrp="1"/>
          </p:cNvSpPr>
          <p:nvPr>
            <p:ph type="title"/>
          </p:nvPr>
        </p:nvSpPr>
        <p:spPr/>
        <p:txBody>
          <a:bodyPr/>
          <a:lstStyle/>
          <a:p>
            <a:endParaRPr lang="en-GB"/>
          </a:p>
        </p:txBody>
      </p:sp>
      <p:pic>
        <p:nvPicPr>
          <p:cNvPr id="9" name="Content Placeholder 8">
            <a:extLst>
              <a:ext uri="{FF2B5EF4-FFF2-40B4-BE49-F238E27FC236}">
                <a16:creationId xmlns:a16="http://schemas.microsoft.com/office/drawing/2014/main" id="{E7395B9D-3D04-ECC8-DCC3-36E3F3FEEA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32922" y="359217"/>
            <a:ext cx="7980358" cy="4406421"/>
          </a:xfrm>
        </p:spPr>
      </p:pic>
      <p:pic>
        <p:nvPicPr>
          <p:cNvPr id="16" name="Picture 15">
            <a:extLst>
              <a:ext uri="{FF2B5EF4-FFF2-40B4-BE49-F238E27FC236}">
                <a16:creationId xmlns:a16="http://schemas.microsoft.com/office/drawing/2014/main" id="{8050CA05-1884-DC1C-A687-F2542B3FD023}"/>
              </a:ext>
            </a:extLst>
          </p:cNvPr>
          <p:cNvPicPr>
            <a:picLocks noChangeAspect="1"/>
          </p:cNvPicPr>
          <p:nvPr/>
        </p:nvPicPr>
        <p:blipFill>
          <a:blip r:embed="rId4"/>
          <a:stretch>
            <a:fillRect/>
          </a:stretch>
        </p:blipFill>
        <p:spPr>
          <a:xfrm>
            <a:off x="1635162" y="2071150"/>
            <a:ext cx="4873304" cy="4450767"/>
          </a:xfrm>
          <a:prstGeom prst="rect">
            <a:avLst/>
          </a:prstGeom>
        </p:spPr>
      </p:pic>
    </p:spTree>
    <p:extLst>
      <p:ext uri="{BB962C8B-B14F-4D97-AF65-F5344CB8AC3E}">
        <p14:creationId xmlns:p14="http://schemas.microsoft.com/office/powerpoint/2010/main" val="348391248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652</TotalTime>
  <Words>3871</Words>
  <Application>Microsoft Office PowerPoint</Application>
  <PresentationFormat>Widescreen</PresentationFormat>
  <Paragraphs>212</Paragraphs>
  <Slides>71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Arial</vt:lpstr>
      <vt:lpstr>Calibri</vt:lpstr>
      <vt:lpstr>Calibri Light</vt:lpstr>
      <vt:lpstr>Wingdings</vt:lpstr>
      <vt:lpstr>Retrospect</vt:lpstr>
      <vt:lpstr>Urticaria and Angioedema </vt:lpstr>
      <vt:lpstr>Definition </vt:lpstr>
      <vt:lpstr>PowerPoint Presentation</vt:lpstr>
      <vt:lpstr>Classification </vt:lpstr>
      <vt:lpstr>Pathophysiology </vt:lpstr>
      <vt:lpstr>PowerPoint Presentation</vt:lpstr>
      <vt:lpstr>Histology </vt:lpstr>
      <vt:lpstr>PowerPoint Presentation</vt:lpstr>
      <vt:lpstr>PowerPoint Presentation</vt:lpstr>
      <vt:lpstr>PowerPoint Presentation</vt:lpstr>
      <vt:lpstr>Chronic autoimmune urticaria (antibody associated urticaria)</vt:lpstr>
      <vt:lpstr>Clinical Features </vt:lpstr>
      <vt:lpstr>PowerPoint Presentation</vt:lpstr>
      <vt:lpstr>Inducible urticaria- </vt:lpstr>
      <vt:lpstr>Physical urticarias </vt:lpstr>
      <vt:lpstr>PowerPoint Presentation</vt:lpstr>
      <vt:lpstr>PowerPoint Presentation</vt:lpstr>
      <vt:lpstr>Delayed pressure urticaria </vt:lpstr>
      <vt:lpstr>PowerPoint Presentation</vt:lpstr>
      <vt:lpstr>Vibratory angio‐oedema </vt:lpstr>
      <vt:lpstr>Temperature‐dependent urticaria </vt:lpstr>
      <vt:lpstr>PowerPoint Presentation</vt:lpstr>
      <vt:lpstr>PowerPoint Presentation</vt:lpstr>
      <vt:lpstr>PowerPoint Presentation</vt:lpstr>
      <vt:lpstr>PowerPoint Presentation</vt:lpstr>
      <vt:lpstr>Cholinergic urticaria </vt:lpstr>
      <vt:lpstr>PowerPoint Presentation</vt:lpstr>
      <vt:lpstr>Solar urticaria </vt:lpstr>
      <vt:lpstr>PowerPoint Presentation</vt:lpstr>
      <vt:lpstr>Aquagenic urticaria </vt:lpstr>
      <vt:lpstr>PowerPoint Presentation</vt:lpstr>
      <vt:lpstr>Contact urticaria</vt:lpstr>
      <vt:lpstr>PowerPoint Presentation</vt:lpstr>
      <vt:lpstr>PowerPoint Presentation</vt:lpstr>
      <vt:lpstr>PowerPoint Presentation</vt:lpstr>
      <vt:lpstr>History </vt:lpstr>
      <vt:lpstr>PowerPoint Presentation</vt:lpstr>
      <vt:lpstr>Management </vt:lpstr>
      <vt:lpstr>PowerPoint Presentation</vt:lpstr>
      <vt:lpstr>Combination approach </vt:lpstr>
      <vt:lpstr>Side effects</vt:lpstr>
      <vt:lpstr>Second line therapies (targeted therapy) </vt:lpstr>
      <vt:lpstr>Phototheraphy </vt:lpstr>
      <vt:lpstr>Third line therapies (immunomodulatory)</vt:lpstr>
      <vt:lpstr>Fourth line treatment XOLAIR®</vt:lpstr>
      <vt:lpstr>Antihistamines in special situations</vt:lpstr>
      <vt:lpstr>Differentials </vt:lpstr>
      <vt:lpstr>Angioedema </vt:lpstr>
      <vt:lpstr>Angio‐oedema without weals</vt:lpstr>
      <vt:lpstr>PowerPoint Presentation</vt:lpstr>
      <vt:lpstr>Incidence and prevalence </vt:lpstr>
      <vt:lpstr>Mast cell mediator‐induced angio‐oedema </vt:lpstr>
      <vt:lpstr>Hereditary angio‐oedema </vt:lpstr>
      <vt:lpstr>PowerPoint Presentation</vt:lpstr>
      <vt:lpstr>Hereditary angio‐oedema </vt:lpstr>
      <vt:lpstr>PowerPoint Presentation</vt:lpstr>
      <vt:lpstr>PowerPoint Presentation</vt:lpstr>
      <vt:lpstr>Angio-oedema due to acquired C1INH deficiency </vt:lpstr>
      <vt:lpstr>ACE inhibitor‐induced angio‐oedema </vt:lpstr>
      <vt:lpstr>PowerPoint Presentation</vt:lpstr>
      <vt:lpstr>Clinical variants </vt:lpstr>
      <vt:lpstr>Gleich syndrome</vt:lpstr>
      <vt:lpstr>Differential diagnosis </vt:lpstr>
      <vt:lpstr>PowerPoint Presentation</vt:lpstr>
      <vt:lpstr>Management </vt:lpstr>
      <vt:lpstr>HAE</vt:lpstr>
      <vt:lpstr>Emergency treatment of hereditary angio‐oedema </vt:lpstr>
      <vt:lpstr>Short‐term prophylaxis of hereditary angio‐ oedema </vt:lpstr>
      <vt:lpstr>Long‐term prophylaxis of hereditary angio‐ oedema </vt:lpstr>
      <vt:lpstr>Treatment of acquired C1‐esterase inhibitor deficiency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urticaria</dc:title>
  <dc:creator>PC</dc:creator>
  <cp:lastModifiedBy>PC</cp:lastModifiedBy>
  <cp:revision>34</cp:revision>
  <dcterms:created xsi:type="dcterms:W3CDTF">2022-09-09T10:34:41Z</dcterms:created>
  <dcterms:modified xsi:type="dcterms:W3CDTF">2022-09-12T19:26:03Z</dcterms:modified>
</cp:coreProperties>
</file>