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2" r:id="rId3"/>
    <p:sldId id="373" r:id="rId4"/>
    <p:sldId id="321"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8" r:id="rId20"/>
    <p:sldId id="339" r:id="rId21"/>
    <p:sldId id="345" r:id="rId22"/>
    <p:sldId id="344" r:id="rId23"/>
    <p:sldId id="341" r:id="rId24"/>
    <p:sldId id="342" r:id="rId25"/>
    <p:sldId id="343" r:id="rId26"/>
    <p:sldId id="346" r:id="rId27"/>
    <p:sldId id="347" r:id="rId28"/>
    <p:sldId id="348" r:id="rId29"/>
    <p:sldId id="349" r:id="rId30"/>
    <p:sldId id="350" r:id="rId31"/>
    <p:sldId id="351" r:id="rId32"/>
    <p:sldId id="352" r:id="rId33"/>
    <p:sldId id="353" r:id="rId34"/>
    <p:sldId id="354" r:id="rId35"/>
    <p:sldId id="364" r:id="rId36"/>
    <p:sldId id="355" r:id="rId37"/>
    <p:sldId id="356" r:id="rId38"/>
    <p:sldId id="357" r:id="rId39"/>
    <p:sldId id="358" r:id="rId40"/>
    <p:sldId id="361" r:id="rId41"/>
    <p:sldId id="359" r:id="rId42"/>
    <p:sldId id="360" r:id="rId43"/>
    <p:sldId id="362" r:id="rId44"/>
    <p:sldId id="363" r:id="rId45"/>
    <p:sldId id="365" r:id="rId46"/>
    <p:sldId id="366" r:id="rId47"/>
    <p:sldId id="367" r:id="rId48"/>
    <p:sldId id="368" r:id="rId49"/>
    <p:sldId id="369" r:id="rId50"/>
    <p:sldId id="370" r:id="rId51"/>
    <p:sldId id="371" r:id="rId52"/>
    <p:sldId id="375" r:id="rId53"/>
    <p:sldId id="376" r:id="rId54"/>
    <p:sldId id="377" r:id="rId55"/>
    <p:sldId id="379" r:id="rId56"/>
    <p:sldId id="258" r:id="rId57"/>
    <p:sldId id="374" r:id="rId58"/>
    <p:sldId id="260" r:id="rId59"/>
    <p:sldId id="261" r:id="rId60"/>
    <p:sldId id="262" r:id="rId61"/>
    <p:sldId id="263" r:id="rId62"/>
    <p:sldId id="267" r:id="rId63"/>
    <p:sldId id="265" r:id="rId64"/>
    <p:sldId id="268" r:id="rId65"/>
    <p:sldId id="269" r:id="rId66"/>
    <p:sldId id="270" r:id="rId67"/>
    <p:sldId id="271" r:id="rId68"/>
    <p:sldId id="272" r:id="rId69"/>
    <p:sldId id="280" r:id="rId70"/>
    <p:sldId id="276" r:id="rId71"/>
    <p:sldId id="277" r:id="rId72"/>
    <p:sldId id="278" r:id="rId73"/>
    <p:sldId id="279" r:id="rId74"/>
    <p:sldId id="281" r:id="rId75"/>
    <p:sldId id="282" r:id="rId76"/>
    <p:sldId id="284" r:id="rId77"/>
    <p:sldId id="283" r:id="rId78"/>
    <p:sldId id="285" r:id="rId79"/>
    <p:sldId id="286" r:id="rId80"/>
    <p:sldId id="287" r:id="rId81"/>
    <p:sldId id="380" r:id="rId82"/>
    <p:sldId id="288" r:id="rId83"/>
    <p:sldId id="290" r:id="rId84"/>
    <p:sldId id="291" r:id="rId85"/>
    <p:sldId id="294" r:id="rId86"/>
    <p:sldId id="292" r:id="rId87"/>
    <p:sldId id="293" r:id="rId88"/>
    <p:sldId id="295" r:id="rId89"/>
    <p:sldId id="296" r:id="rId90"/>
    <p:sldId id="297" r:id="rId91"/>
    <p:sldId id="299" r:id="rId92"/>
    <p:sldId id="298" r:id="rId93"/>
    <p:sldId id="301" r:id="rId94"/>
    <p:sldId id="304" r:id="rId95"/>
    <p:sldId id="303" r:id="rId96"/>
    <p:sldId id="302" r:id="rId97"/>
    <p:sldId id="305" r:id="rId98"/>
    <p:sldId id="306" r:id="rId99"/>
    <p:sldId id="307" r:id="rId100"/>
    <p:sldId id="308" r:id="rId101"/>
    <p:sldId id="310" r:id="rId102"/>
    <p:sldId id="311" r:id="rId103"/>
    <p:sldId id="312" r:id="rId104"/>
    <p:sldId id="313" r:id="rId105"/>
    <p:sldId id="314" r:id="rId106"/>
    <p:sldId id="315" r:id="rId107"/>
    <p:sldId id="316" r:id="rId108"/>
    <p:sldId id="317"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80CD5F-074C-4610-B644-2D8AEFC57BC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15903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80CD5F-074C-4610-B644-2D8AEFC57BC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20877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80CD5F-074C-4610-B644-2D8AEFC57BC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280674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80CD5F-074C-4610-B644-2D8AEFC57BC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201876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0CD5F-074C-4610-B644-2D8AEFC57BC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329763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80CD5F-074C-4610-B644-2D8AEFC57BCB}"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251086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0CD5F-074C-4610-B644-2D8AEFC57BCB}"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26047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80CD5F-074C-4610-B644-2D8AEFC57BCB}" type="datetimeFigureOut">
              <a:rPr lang="en-US" smtClean="0"/>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424949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CD5F-074C-4610-B644-2D8AEFC57BCB}" type="datetimeFigureOut">
              <a:rPr lang="en-US" smtClean="0"/>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16021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80CD5F-074C-4610-B644-2D8AEFC57BCB}"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328784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80CD5F-074C-4610-B644-2D8AEFC57BCB}"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AFC3D-8C76-4DDE-B827-86E3521A0E73}" type="slidenum">
              <a:rPr lang="en-US" smtClean="0"/>
              <a:t>‹#›</a:t>
            </a:fld>
            <a:endParaRPr lang="en-US"/>
          </a:p>
        </p:txBody>
      </p:sp>
    </p:spTree>
    <p:extLst>
      <p:ext uri="{BB962C8B-B14F-4D97-AF65-F5344CB8AC3E}">
        <p14:creationId xmlns:p14="http://schemas.microsoft.com/office/powerpoint/2010/main" val="200150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CD5F-074C-4610-B644-2D8AEFC57BCB}" type="datetimeFigureOut">
              <a:rPr lang="en-US" smtClean="0"/>
              <a:t>7/27/2021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AFC3D-8C76-4DDE-B827-86E3521A0E73}" type="slidenum">
              <a:rPr lang="en-US" smtClean="0"/>
              <a:t>‹#›</a:t>
            </a:fld>
            <a:endParaRPr lang="en-US"/>
          </a:p>
        </p:txBody>
      </p:sp>
    </p:spTree>
    <p:extLst>
      <p:ext uri="{BB962C8B-B14F-4D97-AF65-F5344CB8AC3E}">
        <p14:creationId xmlns:p14="http://schemas.microsoft.com/office/powerpoint/2010/main" val="207762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TUMOURS</a:t>
            </a:r>
            <a:r>
              <a:rPr lang="en-US" sz="3200" b="1" dirty="0"/>
              <a:t> OF SKIN APPENDAGES</a:t>
            </a:r>
            <a:br>
              <a:rPr lang="en-US" sz="3200" b="1" dirty="0"/>
            </a:br>
            <a:endParaRPr lang="en-US" sz="3200" b="1" dirty="0"/>
          </a:p>
        </p:txBody>
      </p:sp>
      <p:sp>
        <p:nvSpPr>
          <p:cNvPr id="3" name="Subtitle 2"/>
          <p:cNvSpPr>
            <a:spLocks noGrp="1"/>
          </p:cNvSpPr>
          <p:nvPr>
            <p:ph type="subTitle" idx="1"/>
          </p:nvPr>
        </p:nvSpPr>
        <p:spPr/>
        <p:txBody>
          <a:bodyPr/>
          <a:lstStyle/>
          <a:p>
            <a:r>
              <a:rPr lang="en-US" dirty="0"/>
              <a:t>                                                      DR MARIA GUL</a:t>
            </a:r>
          </a:p>
          <a:p>
            <a:r>
              <a:rPr lang="en-US" dirty="0"/>
              <a:t>                                                                           RESIDENT DERMATOLOGY</a:t>
            </a:r>
          </a:p>
        </p:txBody>
      </p:sp>
    </p:spTree>
    <p:extLst>
      <p:ext uri="{BB962C8B-B14F-4D97-AF65-F5344CB8AC3E}">
        <p14:creationId xmlns:p14="http://schemas.microsoft.com/office/powerpoint/2010/main" val="409653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marL="0" indent="0">
              <a:buNone/>
            </a:pPr>
            <a:r>
              <a:rPr lang="en-US" sz="3200" dirty="0"/>
              <a:t> </a:t>
            </a:r>
            <a:r>
              <a:rPr lang="en-US" sz="3200" b="1" dirty="0"/>
              <a:t>Proliferating </a:t>
            </a:r>
            <a:r>
              <a:rPr lang="en-US" sz="3200" b="1" dirty="0" err="1"/>
              <a:t>trichilemmal</a:t>
            </a:r>
            <a:r>
              <a:rPr lang="en-US" sz="3200" b="1" dirty="0"/>
              <a:t> </a:t>
            </a:r>
            <a:r>
              <a:rPr lang="en-US" sz="3200" b="1" dirty="0" err="1" smtClean="0"/>
              <a:t>tumour</a:t>
            </a:r>
            <a:r>
              <a:rPr lang="en-US" sz="3200" b="1" dirty="0" smtClean="0"/>
              <a:t> </a:t>
            </a:r>
            <a:endParaRPr lang="en-US" sz="3200" b="1" dirty="0"/>
          </a:p>
          <a:p>
            <a:r>
              <a:rPr lang="en-US" dirty="0"/>
              <a:t> </a:t>
            </a:r>
            <a:r>
              <a:rPr lang="en-US" sz="2400" dirty="0"/>
              <a:t>A </a:t>
            </a:r>
            <a:r>
              <a:rPr lang="en-US" sz="2400" dirty="0" err="1"/>
              <a:t>tumour</a:t>
            </a:r>
            <a:r>
              <a:rPr lang="en-US" sz="2400" dirty="0"/>
              <a:t> of external root </a:t>
            </a:r>
            <a:r>
              <a:rPr lang="en-US" sz="2400" dirty="0" smtClean="0"/>
              <a:t>sheath </a:t>
            </a:r>
            <a:r>
              <a:rPr lang="en-US" sz="2400" dirty="0"/>
              <a:t>usually arising in </a:t>
            </a:r>
            <a:r>
              <a:rPr lang="en-US" sz="2400" dirty="0" smtClean="0"/>
              <a:t>a pre-existent </a:t>
            </a:r>
            <a:r>
              <a:rPr lang="en-US" sz="2400" dirty="0" err="1"/>
              <a:t>pilar</a:t>
            </a:r>
            <a:r>
              <a:rPr lang="en-US" sz="2400" dirty="0"/>
              <a:t> cyst </a:t>
            </a:r>
            <a:r>
              <a:rPr lang="en-US" sz="2400" dirty="0" smtClean="0"/>
              <a:t>.</a:t>
            </a:r>
          </a:p>
          <a:p>
            <a:pPr marL="0" indent="0">
              <a:buNone/>
            </a:pPr>
            <a:r>
              <a:rPr lang="en-US" sz="2400" dirty="0" smtClean="0"/>
              <a:t> </a:t>
            </a:r>
            <a:r>
              <a:rPr lang="en-US" b="1" dirty="0"/>
              <a:t>Pathology</a:t>
            </a:r>
            <a:r>
              <a:rPr lang="en-US" sz="2400" b="1" dirty="0"/>
              <a:t> </a:t>
            </a:r>
          </a:p>
          <a:p>
            <a:r>
              <a:rPr lang="en-US" sz="2400" dirty="0" smtClean="0"/>
              <a:t> </a:t>
            </a:r>
            <a:r>
              <a:rPr lang="en-US" sz="2400" dirty="0" err="1"/>
              <a:t>Tumour</a:t>
            </a:r>
            <a:r>
              <a:rPr lang="en-US" sz="2400" dirty="0"/>
              <a:t> lobules are cystic and composed of pale </a:t>
            </a:r>
            <a:r>
              <a:rPr lang="en-US" sz="2400" dirty="0" smtClean="0"/>
              <a:t>squamous </a:t>
            </a:r>
            <a:r>
              <a:rPr lang="en-US" sz="2400" dirty="0"/>
              <a:t>cells with mild atypia</a:t>
            </a:r>
            <a:r>
              <a:rPr lang="en-US" sz="2400" dirty="0" smtClean="0"/>
              <a:t>. </a:t>
            </a:r>
            <a:r>
              <a:rPr lang="en-US" sz="2400" dirty="0"/>
              <a:t>The surrounding stroma may be </a:t>
            </a:r>
            <a:r>
              <a:rPr lang="en-US" sz="2400" dirty="0" smtClean="0"/>
              <a:t>fibrotic</a:t>
            </a:r>
            <a:r>
              <a:rPr lang="en-US" sz="2400" dirty="0"/>
              <a:t> </a:t>
            </a:r>
            <a:r>
              <a:rPr lang="en-US" sz="2400" dirty="0" smtClean="0"/>
              <a:t>with inflammation </a:t>
            </a:r>
            <a:r>
              <a:rPr lang="en-US" sz="2400" dirty="0"/>
              <a:t>consisting of lymphocytes and plasma </a:t>
            </a:r>
            <a:r>
              <a:rPr lang="en-US" sz="2400" dirty="0" smtClean="0"/>
              <a:t>cells</a:t>
            </a:r>
          </a:p>
          <a:p>
            <a:r>
              <a:rPr lang="en-US" sz="2400" dirty="0" smtClean="0"/>
              <a:t> </a:t>
            </a:r>
            <a:r>
              <a:rPr lang="en-US" sz="2400" dirty="0"/>
              <a:t>F</a:t>
            </a:r>
            <a:r>
              <a:rPr lang="en-US" sz="2400" dirty="0" smtClean="0"/>
              <a:t>oreign-body </a:t>
            </a:r>
            <a:r>
              <a:rPr lang="en-US" sz="2400" dirty="0"/>
              <a:t>granulomatous reaction may be seen in </a:t>
            </a:r>
            <a:r>
              <a:rPr lang="en-US" sz="2400" dirty="0" smtClean="0"/>
              <a:t>areas where </a:t>
            </a:r>
            <a:r>
              <a:rPr lang="en-US" sz="2400" dirty="0"/>
              <a:t>cystic structures have </a:t>
            </a:r>
            <a:r>
              <a:rPr lang="en-US" sz="2400" dirty="0" smtClean="0"/>
              <a:t>ruptured</a:t>
            </a:r>
          </a:p>
          <a:p>
            <a:r>
              <a:rPr lang="en-US" sz="2400" dirty="0" smtClean="0"/>
              <a:t> </a:t>
            </a:r>
            <a:r>
              <a:rPr lang="en-US" sz="2400" dirty="0"/>
              <a:t>Cholesterol clefts and </a:t>
            </a:r>
            <a:r>
              <a:rPr lang="en-US" sz="2400" dirty="0" smtClean="0"/>
              <a:t>areas of calcification </a:t>
            </a:r>
            <a:r>
              <a:rPr lang="en-US" sz="2400" dirty="0"/>
              <a:t>may also be seen</a:t>
            </a:r>
            <a:r>
              <a:rPr lang="en-US" sz="2400" dirty="0" smtClean="0"/>
              <a:t>.</a:t>
            </a:r>
          </a:p>
          <a:p>
            <a:endParaRPr lang="en-US" dirty="0"/>
          </a:p>
        </p:txBody>
      </p:sp>
    </p:spTree>
    <p:extLst>
      <p:ext uri="{BB962C8B-B14F-4D97-AF65-F5344CB8AC3E}">
        <p14:creationId xmlns:p14="http://schemas.microsoft.com/office/powerpoint/2010/main" val="26457505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4766"/>
            <a:ext cx="6424749" cy="5602197"/>
          </a:xfrm>
        </p:spPr>
        <p:txBody>
          <a:bodyPr/>
          <a:lstStyle/>
          <a:p>
            <a:pPr marL="0" indent="0">
              <a:buNone/>
            </a:pPr>
            <a:r>
              <a:rPr lang="en-US" sz="3200" b="1" dirty="0"/>
              <a:t>Pathology</a:t>
            </a:r>
          </a:p>
          <a:p>
            <a:r>
              <a:rPr lang="en-US" dirty="0"/>
              <a:t> </a:t>
            </a:r>
            <a:r>
              <a:rPr lang="en-US" sz="2400" dirty="0"/>
              <a:t>The main pathological challenge is to distinguish Paget disease from malignant </a:t>
            </a:r>
            <a:r>
              <a:rPr lang="en-US" sz="2400" dirty="0" err="1"/>
              <a:t>melanoma,presenting</a:t>
            </a:r>
            <a:r>
              <a:rPr lang="en-US" sz="2400" dirty="0"/>
              <a:t> in the nipple. Paget disease cells will be CEA positive, EMA positive and Cam 5.2 positive, while those of melanoma will be positive for melanocytic </a:t>
            </a:r>
            <a:r>
              <a:rPr lang="en-US" sz="2400" dirty="0" smtClean="0"/>
              <a:t>markers</a:t>
            </a:r>
            <a:r>
              <a:rPr lang="en-US" dirty="0" smtClean="0"/>
              <a:t>. </a:t>
            </a:r>
            <a:endParaRPr lang="en-US" dirty="0"/>
          </a:p>
        </p:txBody>
      </p:sp>
      <p:pic>
        <p:nvPicPr>
          <p:cNvPr id="2" name="Picture 1"/>
          <p:cNvPicPr>
            <a:picLocks noChangeAspect="1"/>
          </p:cNvPicPr>
          <p:nvPr/>
        </p:nvPicPr>
        <p:blipFill>
          <a:blip r:embed="rId2"/>
          <a:stretch>
            <a:fillRect/>
          </a:stretch>
        </p:blipFill>
        <p:spPr>
          <a:xfrm>
            <a:off x="6217920" y="1071155"/>
            <a:ext cx="5120640" cy="4794068"/>
          </a:xfrm>
          <a:prstGeom prst="rect">
            <a:avLst/>
          </a:prstGeom>
        </p:spPr>
      </p:pic>
    </p:spTree>
    <p:extLst>
      <p:ext uri="{BB962C8B-B14F-4D97-AF65-F5344CB8AC3E}">
        <p14:creationId xmlns:p14="http://schemas.microsoft.com/office/powerpoint/2010/main" val="6855472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9270"/>
            <a:ext cx="6686006" cy="5497694"/>
          </a:xfrm>
        </p:spPr>
        <p:txBody>
          <a:bodyPr>
            <a:normAutofit/>
          </a:bodyPr>
          <a:lstStyle/>
          <a:p>
            <a:pPr marL="0" indent="0">
              <a:buNone/>
            </a:pPr>
            <a:r>
              <a:rPr lang="en-US" sz="3200" b="1" dirty="0"/>
              <a:t>Clinical</a:t>
            </a:r>
            <a:r>
              <a:rPr lang="en-US" b="1" dirty="0"/>
              <a:t> </a:t>
            </a:r>
            <a:r>
              <a:rPr lang="en-US" sz="3200" b="1" dirty="0"/>
              <a:t>feature</a:t>
            </a:r>
          </a:p>
          <a:p>
            <a:r>
              <a:rPr lang="en-US" dirty="0"/>
              <a:t> </a:t>
            </a:r>
            <a:r>
              <a:rPr lang="en-US" sz="2400" dirty="0"/>
              <a:t>The early changes may be minimal, with a small, crusted and intermittently moist area on the nipple giving a brownish stain on clothing, or producing itching, pricking or burning sensations.</a:t>
            </a:r>
          </a:p>
          <a:p>
            <a:r>
              <a:rPr lang="en-US" sz="2400" dirty="0"/>
              <a:t>Less often, there is a serous or blood-stained discharge from the nipple, or a lump may be noticed in the breast.</a:t>
            </a:r>
          </a:p>
          <a:p>
            <a:r>
              <a:rPr lang="en-US" sz="2400" dirty="0"/>
              <a:t>Itching may be a prominent </a:t>
            </a:r>
            <a:r>
              <a:rPr lang="en-US" sz="2400" dirty="0" err="1"/>
              <a:t>symptoma</a:t>
            </a:r>
            <a:r>
              <a:rPr lang="en-US" sz="2400" dirty="0"/>
              <a:t> subjacent mass or a lump deeper in the breast may be felt. </a:t>
            </a:r>
          </a:p>
          <a:p>
            <a:r>
              <a:rPr lang="en-US" sz="2400" dirty="0"/>
              <a:t>The nipple itself may be retracted and mass or a lump deeper in breast tissue may be </a:t>
            </a:r>
            <a:r>
              <a:rPr lang="en-US" sz="2400" dirty="0" smtClean="0"/>
              <a:t>felt</a:t>
            </a:r>
            <a:r>
              <a:rPr lang="en-US" dirty="0" smtClean="0"/>
              <a:t>.</a:t>
            </a:r>
            <a:endParaRPr lang="en-US" dirty="0"/>
          </a:p>
        </p:txBody>
      </p:sp>
      <p:pic>
        <p:nvPicPr>
          <p:cNvPr id="4" name="Picture 3"/>
          <p:cNvPicPr>
            <a:picLocks noChangeAspect="1"/>
          </p:cNvPicPr>
          <p:nvPr/>
        </p:nvPicPr>
        <p:blipFill>
          <a:blip r:embed="rId2"/>
          <a:stretch>
            <a:fillRect/>
          </a:stretch>
        </p:blipFill>
        <p:spPr>
          <a:xfrm>
            <a:off x="7367451" y="1175657"/>
            <a:ext cx="4824549" cy="3944983"/>
          </a:xfrm>
          <a:prstGeom prst="rect">
            <a:avLst/>
          </a:prstGeom>
        </p:spPr>
      </p:pic>
    </p:spTree>
    <p:extLst>
      <p:ext uri="{BB962C8B-B14F-4D97-AF65-F5344CB8AC3E}">
        <p14:creationId xmlns:p14="http://schemas.microsoft.com/office/powerpoint/2010/main" val="19873392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4766"/>
            <a:ext cx="10515600" cy="5602197"/>
          </a:xfrm>
        </p:spPr>
        <p:txBody>
          <a:bodyPr>
            <a:normAutofit fontScale="77500" lnSpcReduction="20000"/>
          </a:bodyPr>
          <a:lstStyle/>
          <a:p>
            <a:pPr marL="0" indent="0">
              <a:buNone/>
            </a:pPr>
            <a:r>
              <a:rPr lang="en-US" sz="3200" b="1" dirty="0"/>
              <a:t>Differential</a:t>
            </a:r>
            <a:r>
              <a:rPr lang="en-US" dirty="0"/>
              <a:t> </a:t>
            </a:r>
            <a:r>
              <a:rPr lang="en-US" sz="3200" b="1" dirty="0"/>
              <a:t>diagnosis</a:t>
            </a:r>
          </a:p>
          <a:p>
            <a:r>
              <a:rPr lang="en-US" dirty="0"/>
              <a:t> Eczema of the nipple </a:t>
            </a:r>
          </a:p>
          <a:p>
            <a:r>
              <a:rPr lang="en-US" dirty="0"/>
              <a:t>Bowen </a:t>
            </a:r>
            <a:r>
              <a:rPr lang="en-US" dirty="0" err="1"/>
              <a:t>diseas</a:t>
            </a:r>
            <a:endParaRPr lang="en-US" dirty="0"/>
          </a:p>
          <a:p>
            <a:r>
              <a:rPr lang="en-US" dirty="0"/>
              <a:t> superficial Basal cell carcinoma</a:t>
            </a:r>
          </a:p>
          <a:p>
            <a:r>
              <a:rPr lang="en-US" dirty="0"/>
              <a:t>Psoriasis</a:t>
            </a:r>
          </a:p>
          <a:p>
            <a:r>
              <a:rPr lang="en-US" dirty="0"/>
              <a:t>Erosive </a:t>
            </a:r>
            <a:r>
              <a:rPr lang="en-US" dirty="0" err="1"/>
              <a:t>adenomatosis</a:t>
            </a:r>
            <a:r>
              <a:rPr lang="en-US" dirty="0"/>
              <a:t> of the nipple</a:t>
            </a:r>
          </a:p>
          <a:p>
            <a:endParaRPr lang="en-US" dirty="0"/>
          </a:p>
          <a:p>
            <a:pPr marL="0" indent="0">
              <a:buNone/>
            </a:pPr>
            <a:r>
              <a:rPr lang="en-US" sz="3200" b="1" dirty="0"/>
              <a:t>Management</a:t>
            </a:r>
            <a:endParaRPr lang="en-US" dirty="0"/>
          </a:p>
          <a:p>
            <a:r>
              <a:rPr lang="en-US" dirty="0"/>
              <a:t> All patients should have a mammogram or ultrasound to establish whether or not there is deeper pathology.</a:t>
            </a:r>
          </a:p>
          <a:p>
            <a:r>
              <a:rPr lang="en-US" dirty="0"/>
              <a:t> In patients with no evidence of an underlying breast carcinoma, conservation therapy should be done with or without radiotherapy according to the presence or absence of an invasive component</a:t>
            </a:r>
          </a:p>
          <a:p>
            <a:r>
              <a:rPr lang="en-US" dirty="0"/>
              <a:t> Sentinel lymph node Biopsy is performed in cases with an invasive component </a:t>
            </a:r>
          </a:p>
          <a:p>
            <a:r>
              <a:rPr lang="en-US" dirty="0"/>
              <a:t>Surgery should always include the whole of the nipple–areolar complex </a:t>
            </a:r>
            <a:endParaRPr lang="en-US" sz="3200" b="1" dirty="0"/>
          </a:p>
          <a:p>
            <a:pPr marL="0" indent="0">
              <a:buNone/>
            </a:pPr>
            <a:r>
              <a:rPr lang="en-US" dirty="0"/>
              <a:t> </a:t>
            </a:r>
          </a:p>
        </p:txBody>
      </p:sp>
    </p:spTree>
    <p:extLst>
      <p:ext uri="{BB962C8B-B14F-4D97-AF65-F5344CB8AC3E}">
        <p14:creationId xmlns:p14="http://schemas.microsoft.com/office/powerpoint/2010/main" val="29105915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10515600" cy="5732826"/>
          </a:xfrm>
        </p:spPr>
        <p:txBody>
          <a:bodyPr>
            <a:normAutofit/>
          </a:bodyPr>
          <a:lstStyle/>
          <a:p>
            <a:r>
              <a:rPr lang="en-US" dirty="0"/>
              <a:t> </a:t>
            </a:r>
            <a:r>
              <a:rPr lang="en-US" sz="3200" b="1" dirty="0" err="1"/>
              <a:t>Extramammary</a:t>
            </a:r>
            <a:r>
              <a:rPr lang="en-US" dirty="0"/>
              <a:t> </a:t>
            </a:r>
            <a:r>
              <a:rPr lang="en-US" sz="3200" b="1" dirty="0"/>
              <a:t>Paget</a:t>
            </a:r>
            <a:r>
              <a:rPr lang="en-US" dirty="0"/>
              <a:t> </a:t>
            </a:r>
            <a:r>
              <a:rPr lang="en-US" sz="3200" b="1" dirty="0"/>
              <a:t>disease</a:t>
            </a:r>
          </a:p>
          <a:p>
            <a:pPr marL="0" indent="0">
              <a:buNone/>
            </a:pPr>
            <a:endParaRPr lang="en-US" b="1" dirty="0"/>
          </a:p>
          <a:p>
            <a:r>
              <a:rPr lang="en-US" dirty="0"/>
              <a:t> </a:t>
            </a:r>
            <a:r>
              <a:rPr lang="en-US" sz="2400" dirty="0"/>
              <a:t>Resemble Paget disease clinically and </a:t>
            </a:r>
            <a:r>
              <a:rPr lang="en-US" sz="2400" dirty="0" err="1"/>
              <a:t>histologically,but</a:t>
            </a:r>
            <a:r>
              <a:rPr lang="en-US" sz="2400" dirty="0"/>
              <a:t> occurring in sites rich in apocrine glands, such as the vulva, </a:t>
            </a:r>
            <a:r>
              <a:rPr lang="en-US" sz="2400" dirty="0" err="1"/>
              <a:t>ano</a:t>
            </a:r>
            <a:r>
              <a:rPr lang="en-US" sz="2400" dirty="0"/>
              <a:t>-genital region and </a:t>
            </a:r>
            <a:r>
              <a:rPr lang="en-US" sz="2400" dirty="0" smtClean="0"/>
              <a:t>axilla</a:t>
            </a:r>
            <a:endParaRPr lang="en-US" sz="2400" b="1" dirty="0"/>
          </a:p>
          <a:p>
            <a:r>
              <a:rPr lang="en-US" sz="2400" b="1" dirty="0"/>
              <a:t> </a:t>
            </a:r>
            <a:r>
              <a:rPr lang="en-US" sz="2400" dirty="0"/>
              <a:t>75% of cases, </a:t>
            </a:r>
            <a:r>
              <a:rPr lang="en-US" sz="2400" dirty="0" err="1"/>
              <a:t>extramammary</a:t>
            </a:r>
            <a:r>
              <a:rPr lang="en-US" sz="2400" dirty="0"/>
              <a:t> Paget disease arises as a primary </a:t>
            </a:r>
            <a:r>
              <a:rPr lang="en-US" sz="2400" dirty="0" err="1"/>
              <a:t>intraepidermal</a:t>
            </a:r>
            <a:r>
              <a:rPr lang="en-US" sz="2400" dirty="0"/>
              <a:t> neoplasm, possibly from apocrine gland ductal cells or from keratinocyte stem cells. </a:t>
            </a:r>
          </a:p>
          <a:p>
            <a:r>
              <a:rPr lang="en-US" sz="2400" dirty="0"/>
              <a:t>In the remaining 25% of cases, an underlying primary adenocarcinoma is found. </a:t>
            </a:r>
          </a:p>
        </p:txBody>
      </p:sp>
    </p:spTree>
    <p:extLst>
      <p:ext uri="{BB962C8B-B14F-4D97-AF65-F5344CB8AC3E}">
        <p14:creationId xmlns:p14="http://schemas.microsoft.com/office/powerpoint/2010/main" val="24799312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080"/>
            <a:ext cx="10515600" cy="5536883"/>
          </a:xfrm>
        </p:spPr>
        <p:txBody>
          <a:bodyPr>
            <a:normAutofit/>
          </a:bodyPr>
          <a:lstStyle/>
          <a:p>
            <a:pPr marL="0" indent="0">
              <a:buNone/>
            </a:pPr>
            <a:r>
              <a:rPr lang="en-US" b="1" dirty="0" smtClean="0"/>
              <a:t>  </a:t>
            </a:r>
            <a:r>
              <a:rPr lang="en-US" b="1" dirty="0"/>
              <a:t>Pathology </a:t>
            </a:r>
          </a:p>
          <a:p>
            <a:r>
              <a:rPr lang="en-US" sz="2400" dirty="0"/>
              <a:t> The changes in the epidermis are similar to Paget disease.</a:t>
            </a:r>
          </a:p>
          <a:p>
            <a:r>
              <a:rPr lang="en-US" sz="2400" dirty="0"/>
              <a:t> The cells stain positively for acid as well as neutral </a:t>
            </a:r>
            <a:r>
              <a:rPr lang="en-US" sz="2400" dirty="0" err="1"/>
              <a:t>mucopolysaccharides</a:t>
            </a:r>
            <a:r>
              <a:rPr lang="en-US" sz="2400" dirty="0"/>
              <a:t>.</a:t>
            </a:r>
          </a:p>
          <a:p>
            <a:r>
              <a:rPr lang="en-US" sz="2400" dirty="0"/>
              <a:t> They may contain melanin granules.</a:t>
            </a:r>
          </a:p>
          <a:p>
            <a:r>
              <a:rPr lang="en-US" sz="2400" dirty="0"/>
              <a:t> Immunohistochemistry shows cells positive for CEA and Cam-5.2 and other low-molecular-weight keratins such as CK7 and CK8/18</a:t>
            </a:r>
          </a:p>
          <a:p>
            <a:r>
              <a:rPr lang="en-US" sz="2400" dirty="0"/>
              <a:t>Cytokeratin 20 tends to be positive in lesions associated with an internal gastrointestinal </a:t>
            </a:r>
            <a:r>
              <a:rPr lang="en-US" sz="2400" dirty="0" err="1"/>
              <a:t>tumour</a:t>
            </a:r>
            <a:r>
              <a:rPr lang="en-US" sz="2400" dirty="0"/>
              <a:t>.</a:t>
            </a:r>
          </a:p>
        </p:txBody>
      </p:sp>
    </p:spTree>
    <p:extLst>
      <p:ext uri="{BB962C8B-B14F-4D97-AF65-F5344CB8AC3E}">
        <p14:creationId xmlns:p14="http://schemas.microsoft.com/office/powerpoint/2010/main" val="7727700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normAutofit/>
          </a:bodyPr>
          <a:lstStyle/>
          <a:p>
            <a:r>
              <a:rPr lang="en-US" b="1" dirty="0"/>
              <a:t> History and presentation </a:t>
            </a:r>
          </a:p>
          <a:p>
            <a:r>
              <a:rPr lang="en-US" dirty="0"/>
              <a:t> </a:t>
            </a:r>
            <a:r>
              <a:rPr lang="en-US" sz="2400" dirty="0"/>
              <a:t>The margin is sharp, rounded and slightly raised, and encloses an area that is pink or red.</a:t>
            </a:r>
          </a:p>
          <a:p>
            <a:r>
              <a:rPr lang="en-US" sz="2400" dirty="0"/>
              <a:t> The surface may be scaly, and small greyish crusts may cover erosions.</a:t>
            </a:r>
          </a:p>
          <a:p>
            <a:r>
              <a:rPr lang="en-US" sz="2400" dirty="0"/>
              <a:t> Itching is a prominent feature and there may be excoriations or </a:t>
            </a:r>
            <a:r>
              <a:rPr lang="en-US" sz="2400" dirty="0" err="1"/>
              <a:t>lichenification</a:t>
            </a:r>
            <a:r>
              <a:rPr lang="en-US" sz="2400" dirty="0"/>
              <a:t>.</a:t>
            </a:r>
          </a:p>
          <a:p>
            <a:r>
              <a:rPr lang="en-US" sz="2400" dirty="0"/>
              <a:t> The commonest area involved is the vulva followed by the perianal area, which is more frequently affected in men </a:t>
            </a:r>
            <a:r>
              <a:rPr lang="en-US" sz="2400" dirty="0" smtClean="0"/>
              <a:t>than women</a:t>
            </a:r>
            <a:endParaRPr lang="en-US" sz="2400" dirty="0"/>
          </a:p>
          <a:p>
            <a:r>
              <a:rPr lang="en-US" sz="2400" dirty="0"/>
              <a:t>Lymph node or distant metastases can occur</a:t>
            </a:r>
            <a:r>
              <a:rPr lang="en-US" sz="2400" dirty="0" smtClean="0"/>
              <a:t>.</a:t>
            </a:r>
            <a:endParaRPr lang="en-US" sz="2400" dirty="0"/>
          </a:p>
          <a:p>
            <a:endParaRPr lang="en-US" sz="2400" dirty="0"/>
          </a:p>
        </p:txBody>
      </p:sp>
    </p:spTree>
    <p:extLst>
      <p:ext uri="{BB962C8B-B14F-4D97-AF65-F5344CB8AC3E}">
        <p14:creationId xmlns:p14="http://schemas.microsoft.com/office/powerpoint/2010/main" val="10391916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3143"/>
            <a:ext cx="10515600" cy="5523820"/>
          </a:xfrm>
        </p:spPr>
        <p:txBody>
          <a:bodyPr>
            <a:normAutofit/>
          </a:bodyPr>
          <a:lstStyle/>
          <a:p>
            <a:r>
              <a:rPr lang="en-US" b="1" dirty="0"/>
              <a:t>Differential</a:t>
            </a:r>
            <a:r>
              <a:rPr lang="en-US" dirty="0"/>
              <a:t> </a:t>
            </a:r>
            <a:r>
              <a:rPr lang="en-US" b="1" dirty="0"/>
              <a:t>diagnosis</a:t>
            </a:r>
          </a:p>
          <a:p>
            <a:r>
              <a:rPr lang="en-US" dirty="0"/>
              <a:t> </a:t>
            </a:r>
            <a:r>
              <a:rPr lang="en-US" sz="2400" dirty="0"/>
              <a:t>eczema</a:t>
            </a:r>
          </a:p>
          <a:p>
            <a:r>
              <a:rPr lang="en-US" sz="2400" dirty="0" err="1"/>
              <a:t>intertrigo</a:t>
            </a:r>
            <a:endParaRPr lang="en-US" sz="2400" dirty="0"/>
          </a:p>
          <a:p>
            <a:r>
              <a:rPr lang="en-US" sz="2400" dirty="0"/>
              <a:t> pruritus vulvae </a:t>
            </a:r>
          </a:p>
          <a:p>
            <a:r>
              <a:rPr lang="en-US" sz="2400" dirty="0"/>
              <a:t> Bowen disease is usually more raised and verrucous</a:t>
            </a:r>
          </a:p>
          <a:p>
            <a:r>
              <a:rPr lang="en-US" sz="2400" dirty="0"/>
              <a:t> Superficial basal cell carcinoma has a thread-like margin.</a:t>
            </a:r>
          </a:p>
          <a:p>
            <a:r>
              <a:rPr lang="en-US" sz="2400" dirty="0"/>
              <a:t> Bowen disease of the mucosal surfaces</a:t>
            </a:r>
            <a:r>
              <a:rPr lang="en-US" dirty="0"/>
              <a:t>.</a:t>
            </a:r>
          </a:p>
          <a:p>
            <a:pPr marL="0" indent="0">
              <a:buNone/>
            </a:pPr>
            <a:r>
              <a:rPr lang="en-US" dirty="0"/>
              <a:t> </a:t>
            </a:r>
            <a:r>
              <a:rPr lang="en-US" b="1" dirty="0"/>
              <a:t> Disease course and prognosis </a:t>
            </a:r>
          </a:p>
          <a:p>
            <a:r>
              <a:rPr lang="en-US" sz="2400" dirty="0"/>
              <a:t> Local recurrence is common, even in cases with a wider excision Poor</a:t>
            </a:r>
            <a:r>
              <a:rPr lang="en-US" sz="2400" b="1" dirty="0"/>
              <a:t> </a:t>
            </a:r>
            <a:r>
              <a:rPr lang="en-US" sz="2400" dirty="0"/>
              <a:t>prognosis</a:t>
            </a:r>
            <a:r>
              <a:rPr lang="en-US" sz="2400" b="1" dirty="0"/>
              <a:t> </a:t>
            </a:r>
            <a:r>
              <a:rPr lang="en-US" sz="2400" dirty="0"/>
              <a:t>is</a:t>
            </a:r>
            <a:r>
              <a:rPr lang="en-US" sz="2400" b="1" dirty="0"/>
              <a:t> </a:t>
            </a:r>
            <a:r>
              <a:rPr lang="en-US" sz="2400" dirty="0"/>
              <a:t>associated</a:t>
            </a:r>
            <a:r>
              <a:rPr lang="en-US" sz="2400" b="1" dirty="0"/>
              <a:t> </a:t>
            </a:r>
            <a:r>
              <a:rPr lang="en-US" sz="2400" dirty="0"/>
              <a:t>with</a:t>
            </a:r>
            <a:r>
              <a:rPr lang="en-US" sz="2400" b="1" dirty="0"/>
              <a:t> </a:t>
            </a:r>
            <a:r>
              <a:rPr lang="en-US" sz="2400" dirty="0"/>
              <a:t>depth</a:t>
            </a:r>
            <a:r>
              <a:rPr lang="en-US" sz="2400" b="1" dirty="0"/>
              <a:t> </a:t>
            </a:r>
            <a:r>
              <a:rPr lang="en-US" sz="2400" dirty="0"/>
              <a:t>of</a:t>
            </a:r>
            <a:r>
              <a:rPr lang="en-US" sz="2400" b="1" dirty="0"/>
              <a:t> </a:t>
            </a:r>
            <a:r>
              <a:rPr lang="en-US" sz="2400" dirty="0"/>
              <a:t>invasion</a:t>
            </a:r>
            <a:r>
              <a:rPr lang="en-US" sz="2400" b="1" dirty="0"/>
              <a:t> </a:t>
            </a:r>
            <a:r>
              <a:rPr lang="en-US" sz="2400" dirty="0"/>
              <a:t>and</a:t>
            </a:r>
            <a:r>
              <a:rPr lang="en-US" sz="2400" b="1" dirty="0"/>
              <a:t> </a:t>
            </a:r>
            <a:r>
              <a:rPr lang="en-US" sz="2400" dirty="0"/>
              <a:t>with elevated serum levels of CEA.</a:t>
            </a:r>
          </a:p>
        </p:txBody>
      </p:sp>
    </p:spTree>
    <p:extLst>
      <p:ext uri="{BB962C8B-B14F-4D97-AF65-F5344CB8AC3E}">
        <p14:creationId xmlns:p14="http://schemas.microsoft.com/office/powerpoint/2010/main" val="1373362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891" y="613954"/>
            <a:ext cx="10515600" cy="5563009"/>
          </a:xfrm>
        </p:spPr>
        <p:txBody>
          <a:bodyPr>
            <a:normAutofit/>
          </a:bodyPr>
          <a:lstStyle/>
          <a:p>
            <a:pPr marL="0" indent="0">
              <a:buNone/>
            </a:pPr>
            <a:r>
              <a:rPr lang="en-US" b="1" dirty="0" smtClean="0"/>
              <a:t>   </a:t>
            </a:r>
            <a:r>
              <a:rPr lang="en-US" b="1" dirty="0"/>
              <a:t>Management </a:t>
            </a:r>
            <a:endParaRPr lang="en-US" dirty="0"/>
          </a:p>
          <a:p>
            <a:r>
              <a:rPr lang="en-US" dirty="0"/>
              <a:t> </a:t>
            </a:r>
            <a:r>
              <a:rPr lang="en-US" sz="2400" dirty="0"/>
              <a:t>If an underlying malignancy Is </a:t>
            </a:r>
            <a:r>
              <a:rPr lang="en-US" sz="2400" dirty="0" err="1"/>
              <a:t>present,it</a:t>
            </a:r>
            <a:r>
              <a:rPr lang="en-US" sz="2400" dirty="0"/>
              <a:t> should be excised together with all clinically abnormal epithelium.</a:t>
            </a:r>
          </a:p>
          <a:p>
            <a:r>
              <a:rPr lang="en-US" sz="2400" dirty="0"/>
              <a:t> If no underlying malignancy is detected on careful examination, the entire affected area of epithelium should be excised.</a:t>
            </a:r>
          </a:p>
          <a:p>
            <a:r>
              <a:rPr lang="en-US" sz="2400" dirty="0"/>
              <a:t> Photodynamic therapy</a:t>
            </a:r>
          </a:p>
          <a:p>
            <a:r>
              <a:rPr lang="en-US" sz="2400" dirty="0"/>
              <a:t>Use of topical </a:t>
            </a:r>
            <a:r>
              <a:rPr lang="en-US" sz="2400" dirty="0" err="1"/>
              <a:t>imiquimod</a:t>
            </a:r>
            <a:endParaRPr lang="en-US" sz="2400" dirty="0"/>
          </a:p>
          <a:p>
            <a:r>
              <a:rPr lang="en-US" sz="2400" dirty="0"/>
              <a:t>Radiotherapy as an adjunct to surgical therapy or alternative therapy in elderly patient</a:t>
            </a:r>
            <a:r>
              <a:rPr lang="en-US" dirty="0"/>
              <a:t>.</a:t>
            </a:r>
          </a:p>
          <a:p>
            <a:pPr marL="0" indent="0">
              <a:buNone/>
            </a:pPr>
            <a:endParaRPr lang="en-US" dirty="0"/>
          </a:p>
        </p:txBody>
      </p:sp>
    </p:spTree>
    <p:extLst>
      <p:ext uri="{BB962C8B-B14F-4D97-AF65-F5344CB8AC3E}">
        <p14:creationId xmlns:p14="http://schemas.microsoft.com/office/powerpoint/2010/main" val="17879599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slid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62103" y="1841863"/>
            <a:ext cx="4611188" cy="352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08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074"/>
            <a:ext cx="5771606" cy="5745889"/>
          </a:xfrm>
        </p:spPr>
        <p:txBody>
          <a:bodyPr>
            <a:normAutofit/>
          </a:bodyPr>
          <a:lstStyle/>
          <a:p>
            <a:pPr marL="0" indent="0">
              <a:buNone/>
            </a:pPr>
            <a:endParaRPr lang="pt-BR" dirty="0"/>
          </a:p>
          <a:p>
            <a:pPr marL="0" indent="0">
              <a:buNone/>
            </a:pPr>
            <a:r>
              <a:rPr lang="en-US" b="1" dirty="0"/>
              <a:t> </a:t>
            </a:r>
            <a:r>
              <a:rPr lang="en-US" sz="3200" dirty="0"/>
              <a:t>History and presentation </a:t>
            </a:r>
          </a:p>
          <a:p>
            <a:r>
              <a:rPr lang="en-US" dirty="0"/>
              <a:t> </a:t>
            </a:r>
            <a:r>
              <a:rPr lang="en-US" sz="2400" dirty="0"/>
              <a:t>The </a:t>
            </a:r>
            <a:r>
              <a:rPr lang="en-US" sz="2400" dirty="0" err="1"/>
              <a:t>tumour</a:t>
            </a:r>
            <a:r>
              <a:rPr lang="en-US" sz="2400" dirty="0"/>
              <a:t> presents as a rapidly growing large nodule, </a:t>
            </a:r>
            <a:r>
              <a:rPr lang="en-US" sz="2400" dirty="0" smtClean="0"/>
              <a:t>commonly on </a:t>
            </a:r>
            <a:r>
              <a:rPr lang="en-US" sz="2400" dirty="0"/>
              <a:t>the </a:t>
            </a:r>
            <a:r>
              <a:rPr lang="en-US" sz="2400" dirty="0" smtClean="0"/>
              <a:t>head </a:t>
            </a:r>
            <a:r>
              <a:rPr lang="en-US" sz="2400" dirty="0"/>
              <a:t>and </a:t>
            </a:r>
            <a:r>
              <a:rPr lang="en-US" sz="2400" dirty="0" smtClean="0"/>
              <a:t>neck area followed </a:t>
            </a:r>
            <a:r>
              <a:rPr lang="en-US" sz="2400" dirty="0"/>
              <a:t>by the </a:t>
            </a:r>
            <a:r>
              <a:rPr lang="en-US" sz="2400" dirty="0" smtClean="0"/>
              <a:t>trunk</a:t>
            </a:r>
          </a:p>
          <a:p>
            <a:r>
              <a:rPr lang="en-US" sz="2400" dirty="0" smtClean="0"/>
              <a:t> An </a:t>
            </a:r>
            <a:r>
              <a:rPr lang="en-US" sz="2400" dirty="0"/>
              <a:t>association </a:t>
            </a:r>
            <a:r>
              <a:rPr lang="en-US" sz="2400" dirty="0" smtClean="0"/>
              <a:t>with a </a:t>
            </a:r>
            <a:r>
              <a:rPr lang="en-US" sz="2400" dirty="0" err="1" smtClean="0"/>
              <a:t>naevus</a:t>
            </a:r>
            <a:r>
              <a:rPr lang="en-US" sz="2400" dirty="0" smtClean="0"/>
              <a:t> </a:t>
            </a:r>
            <a:r>
              <a:rPr lang="en-US" sz="2400" dirty="0"/>
              <a:t>sebaceous is seen. Some lesions </a:t>
            </a:r>
            <a:r>
              <a:rPr lang="en-US" sz="2400" dirty="0" smtClean="0"/>
              <a:t>are very large and may be More than </a:t>
            </a:r>
            <a:r>
              <a:rPr lang="en-US" sz="2400" dirty="0"/>
              <a:t>10 </a:t>
            </a:r>
            <a:r>
              <a:rPr lang="en-US" sz="2400" dirty="0" smtClean="0"/>
              <a:t>cm </a:t>
            </a:r>
            <a:r>
              <a:rPr lang="en-US" sz="2400" dirty="0"/>
              <a:t>in diameter</a:t>
            </a:r>
            <a:r>
              <a:rPr lang="en-US" sz="2400" dirty="0" smtClean="0"/>
              <a:t>.</a:t>
            </a:r>
          </a:p>
          <a:p>
            <a:r>
              <a:rPr lang="en-US" sz="2400" dirty="0" smtClean="0"/>
              <a:t> </a:t>
            </a:r>
            <a:r>
              <a:rPr lang="en-US" sz="2400" dirty="0"/>
              <a:t>The history of rapid </a:t>
            </a:r>
            <a:r>
              <a:rPr lang="en-US" sz="2400" dirty="0" smtClean="0"/>
              <a:t>expansion frequently </a:t>
            </a:r>
            <a:r>
              <a:rPr lang="en-US" sz="2400" dirty="0"/>
              <a:t>gives rise to concern about malignancy</a:t>
            </a:r>
            <a:r>
              <a:rPr lang="en-US" sz="2400" dirty="0" smtClean="0"/>
              <a:t>.</a:t>
            </a:r>
          </a:p>
          <a:p>
            <a:pPr marL="0" indent="0">
              <a:buNone/>
            </a:pPr>
            <a:r>
              <a:rPr lang="en-US" sz="2400" dirty="0" smtClean="0"/>
              <a:t> </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0" y="1031966"/>
            <a:ext cx="3631474" cy="3853543"/>
          </a:xfrm>
          <a:prstGeom prst="rect">
            <a:avLst/>
          </a:prstGeom>
        </p:spPr>
      </p:pic>
    </p:spTree>
    <p:extLst>
      <p:ext uri="{BB962C8B-B14F-4D97-AF65-F5344CB8AC3E}">
        <p14:creationId xmlns:p14="http://schemas.microsoft.com/office/powerpoint/2010/main" val="214254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6571"/>
            <a:ext cx="10515600" cy="5850392"/>
          </a:xfrm>
        </p:spPr>
        <p:txBody>
          <a:bodyPr>
            <a:normAutofit/>
          </a:bodyPr>
          <a:lstStyle/>
          <a:p>
            <a:pPr marL="0" indent="0">
              <a:buNone/>
            </a:pPr>
            <a:r>
              <a:rPr lang="en-US" b="1" dirty="0" smtClean="0"/>
              <a:t>  </a:t>
            </a:r>
            <a:r>
              <a:rPr lang="en-US" dirty="0"/>
              <a:t>Disease course and prognosis </a:t>
            </a:r>
          </a:p>
          <a:p>
            <a:r>
              <a:rPr lang="en-US" dirty="0"/>
              <a:t> </a:t>
            </a:r>
            <a:r>
              <a:rPr lang="en-US" sz="2400" dirty="0"/>
              <a:t>Local recurrence takes </a:t>
            </a:r>
            <a:r>
              <a:rPr lang="en-US" sz="2400" dirty="0" smtClean="0"/>
              <a:t>place</a:t>
            </a:r>
          </a:p>
          <a:p>
            <a:r>
              <a:rPr lang="en-US" sz="2400" dirty="0" smtClean="0"/>
              <a:t> </a:t>
            </a:r>
            <a:r>
              <a:rPr lang="en-US" sz="2400" dirty="0"/>
              <a:t>In malignant proliferating </a:t>
            </a:r>
            <a:r>
              <a:rPr lang="en-US" sz="2400" dirty="0" err="1" smtClean="0"/>
              <a:t>trichilemmal</a:t>
            </a:r>
            <a:r>
              <a:rPr lang="en-US" sz="2400" dirty="0"/>
              <a:t> </a:t>
            </a:r>
            <a:r>
              <a:rPr lang="en-US" sz="2400" dirty="0" err="1" smtClean="0"/>
              <a:t>tumour</a:t>
            </a:r>
            <a:r>
              <a:rPr lang="en-US" sz="2400" dirty="0" smtClean="0"/>
              <a:t> </a:t>
            </a:r>
            <a:r>
              <a:rPr lang="en-US" sz="2400" dirty="0"/>
              <a:t>metastases may </a:t>
            </a:r>
            <a:r>
              <a:rPr lang="en-US" sz="2400" dirty="0" err="1" smtClean="0"/>
              <a:t>occur,leading</a:t>
            </a:r>
            <a:r>
              <a:rPr lang="en-US" sz="2400" dirty="0" smtClean="0"/>
              <a:t> </a:t>
            </a:r>
            <a:r>
              <a:rPr lang="en-US" sz="2400" dirty="0"/>
              <a:t>to death</a:t>
            </a:r>
            <a:r>
              <a:rPr lang="en-US" dirty="0"/>
              <a:t>. </a:t>
            </a:r>
          </a:p>
          <a:p>
            <a:pPr marL="0" indent="0">
              <a:buNone/>
            </a:pPr>
            <a:r>
              <a:rPr lang="en-US" b="1" dirty="0" smtClean="0"/>
              <a:t>   </a:t>
            </a:r>
            <a:r>
              <a:rPr lang="en-US" dirty="0"/>
              <a:t>Management </a:t>
            </a:r>
            <a:r>
              <a:rPr lang="en-US" b="1" dirty="0"/>
              <a:t> </a:t>
            </a:r>
          </a:p>
          <a:p>
            <a:r>
              <a:rPr lang="en-US" dirty="0"/>
              <a:t> </a:t>
            </a:r>
            <a:r>
              <a:rPr lang="en-US" sz="2400" dirty="0"/>
              <a:t>Complete excision is necessary</a:t>
            </a:r>
            <a:r>
              <a:rPr lang="en-US" sz="2400" dirty="0" smtClean="0"/>
              <a:t>.</a:t>
            </a:r>
          </a:p>
          <a:p>
            <a:r>
              <a:rPr lang="en-US" sz="2400" dirty="0" smtClean="0"/>
              <a:t> </a:t>
            </a:r>
            <a:r>
              <a:rPr lang="en-US" sz="2400" dirty="0"/>
              <a:t>Radiotherapy and or </a:t>
            </a:r>
            <a:r>
              <a:rPr lang="en-US" sz="2400" dirty="0" smtClean="0"/>
              <a:t>chemotherapy in case of </a:t>
            </a:r>
            <a:r>
              <a:rPr lang="en-US" sz="2400" dirty="0"/>
              <a:t>malignant </a:t>
            </a:r>
            <a:r>
              <a:rPr lang="en-US" sz="2400" dirty="0" err="1" smtClean="0"/>
              <a:t>tumour</a:t>
            </a:r>
            <a:r>
              <a:rPr lang="en-US" dirty="0" smtClean="0"/>
              <a:t>. </a:t>
            </a:r>
            <a:endParaRPr lang="en-US" dirty="0"/>
          </a:p>
        </p:txBody>
      </p:sp>
    </p:spTree>
    <p:extLst>
      <p:ext uri="{BB962C8B-B14F-4D97-AF65-F5344CB8AC3E}">
        <p14:creationId xmlns:p14="http://schemas.microsoft.com/office/powerpoint/2010/main" val="224465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703"/>
            <a:ext cx="6111240" cy="5615260"/>
          </a:xfrm>
        </p:spPr>
        <p:txBody>
          <a:bodyPr/>
          <a:lstStyle/>
          <a:p>
            <a:pPr marL="0" indent="0">
              <a:buNone/>
            </a:pPr>
            <a:r>
              <a:rPr lang="en-US" dirty="0" smtClean="0"/>
              <a:t>  </a:t>
            </a:r>
            <a:r>
              <a:rPr lang="en-US" b="1" dirty="0" err="1" smtClean="0"/>
              <a:t>Trichilemmoma</a:t>
            </a:r>
            <a:r>
              <a:rPr lang="en-US" b="1" dirty="0" smtClean="0"/>
              <a:t> </a:t>
            </a:r>
            <a:endParaRPr lang="en-US" b="1" dirty="0"/>
          </a:p>
          <a:p>
            <a:r>
              <a:rPr lang="en-US" sz="2400" dirty="0"/>
              <a:t>This lesion is </a:t>
            </a:r>
            <a:r>
              <a:rPr lang="en-US" sz="2400" dirty="0" smtClean="0"/>
              <a:t>derived from proliferation </a:t>
            </a:r>
            <a:r>
              <a:rPr lang="en-US" sz="2400" dirty="0"/>
              <a:t>of </a:t>
            </a:r>
            <a:r>
              <a:rPr lang="en-US" sz="2400" dirty="0" smtClean="0"/>
              <a:t>the external </a:t>
            </a:r>
            <a:r>
              <a:rPr lang="en-US" sz="2400" dirty="0"/>
              <a:t>root sheath of the hair </a:t>
            </a:r>
            <a:r>
              <a:rPr lang="en-US" sz="2400" dirty="0" smtClean="0"/>
              <a:t>follicle.</a:t>
            </a:r>
          </a:p>
          <a:p>
            <a:r>
              <a:rPr lang="en-US" sz="2400" dirty="0" smtClean="0"/>
              <a:t> Patients with </a:t>
            </a:r>
            <a:r>
              <a:rPr lang="en-US" sz="2400" dirty="0"/>
              <a:t>Cowden </a:t>
            </a:r>
            <a:r>
              <a:rPr lang="en-US" sz="2400" dirty="0" smtClean="0"/>
              <a:t>syndrome </a:t>
            </a:r>
            <a:r>
              <a:rPr lang="en-US" sz="2400" dirty="0"/>
              <a:t>or multiple </a:t>
            </a:r>
            <a:r>
              <a:rPr lang="en-US" sz="2400" dirty="0" smtClean="0"/>
              <a:t>hamartoma and </a:t>
            </a:r>
            <a:r>
              <a:rPr lang="en-US" sz="2400" dirty="0"/>
              <a:t>neoplasia </a:t>
            </a:r>
            <a:r>
              <a:rPr lang="en-US" sz="2400" dirty="0" smtClean="0"/>
              <a:t>syndrome have large number of </a:t>
            </a:r>
            <a:r>
              <a:rPr lang="en-US" sz="2400" dirty="0" err="1" smtClean="0"/>
              <a:t>trichilemmomas</a:t>
            </a:r>
            <a:r>
              <a:rPr lang="en-US" sz="2400" dirty="0" smtClean="0"/>
              <a:t> and are associated with </a:t>
            </a:r>
            <a:r>
              <a:rPr lang="en-US" sz="2400" dirty="0"/>
              <a:t>a very high incidence of breast, thyroid and </a:t>
            </a:r>
            <a:r>
              <a:rPr lang="en-US" sz="2400" dirty="0" smtClean="0"/>
              <a:t>gastrointestinal carcinomas.</a:t>
            </a: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256" y="561703"/>
            <a:ext cx="3788230" cy="4336868"/>
          </a:xfrm>
          <a:prstGeom prst="rect">
            <a:avLst/>
          </a:prstGeom>
        </p:spPr>
      </p:pic>
    </p:spTree>
    <p:extLst>
      <p:ext uri="{BB962C8B-B14F-4D97-AF65-F5344CB8AC3E}">
        <p14:creationId xmlns:p14="http://schemas.microsoft.com/office/powerpoint/2010/main" val="284245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9"/>
            <a:ext cx="5667103" cy="5680574"/>
          </a:xfrm>
        </p:spPr>
        <p:txBody>
          <a:bodyPr>
            <a:normAutofit/>
          </a:bodyPr>
          <a:lstStyle/>
          <a:p>
            <a:r>
              <a:rPr lang="en-US" b="1" dirty="0"/>
              <a:t> Pathology </a:t>
            </a:r>
          </a:p>
          <a:p>
            <a:r>
              <a:rPr lang="en-US" dirty="0"/>
              <a:t> </a:t>
            </a:r>
            <a:r>
              <a:rPr lang="en-US" sz="2400" dirty="0"/>
              <a:t>These lesions are well-circumscribed lobular </a:t>
            </a:r>
            <a:r>
              <a:rPr lang="en-US" sz="2400" dirty="0" err="1"/>
              <a:t>tumours</a:t>
            </a:r>
            <a:r>
              <a:rPr lang="en-US" sz="2400" dirty="0"/>
              <a:t> </a:t>
            </a:r>
            <a:r>
              <a:rPr lang="en-US" sz="2400" dirty="0" smtClean="0"/>
              <a:t>extending down from the </a:t>
            </a:r>
            <a:r>
              <a:rPr lang="en-US" sz="2400" dirty="0"/>
              <a:t>epidermis and often connected to a hair </a:t>
            </a:r>
            <a:r>
              <a:rPr lang="en-US" sz="2400" dirty="0" smtClean="0"/>
              <a:t>follicle.</a:t>
            </a:r>
          </a:p>
          <a:p>
            <a:r>
              <a:rPr lang="en-US" sz="2400" dirty="0" err="1" smtClean="0"/>
              <a:t>Tumour</a:t>
            </a:r>
            <a:r>
              <a:rPr lang="en-US" sz="2400" dirty="0" smtClean="0"/>
              <a:t> cells </a:t>
            </a:r>
            <a:r>
              <a:rPr lang="en-US" sz="2400" dirty="0"/>
              <a:t>display </a:t>
            </a:r>
            <a:r>
              <a:rPr lang="en-US" sz="2400" dirty="0" smtClean="0"/>
              <a:t>prominent clear </a:t>
            </a:r>
            <a:r>
              <a:rPr lang="en-US" sz="2400" dirty="0"/>
              <a:t>cytoplasm </a:t>
            </a:r>
            <a:r>
              <a:rPr lang="en-US" sz="2400" dirty="0" smtClean="0"/>
              <a:t>secondary To the </a:t>
            </a:r>
            <a:r>
              <a:rPr lang="en-US" sz="2400" dirty="0"/>
              <a:t>deposition of </a:t>
            </a:r>
            <a:r>
              <a:rPr lang="en-US" sz="2400" dirty="0" smtClean="0"/>
              <a:t>glycogen</a:t>
            </a:r>
          </a:p>
          <a:p>
            <a:r>
              <a:rPr lang="en-US" sz="2400" dirty="0" smtClean="0"/>
              <a:t> </a:t>
            </a:r>
            <a:r>
              <a:rPr lang="en-US" sz="2400" dirty="0"/>
              <a:t>The </a:t>
            </a:r>
            <a:r>
              <a:rPr lang="en-US" sz="2400" dirty="0" smtClean="0"/>
              <a:t>presence of </a:t>
            </a:r>
            <a:r>
              <a:rPr lang="en-US" sz="2400" dirty="0"/>
              <a:t>glycogen can </a:t>
            </a:r>
            <a:r>
              <a:rPr lang="en-US" sz="2400" dirty="0" smtClean="0"/>
              <a:t>be confirmed with </a:t>
            </a:r>
            <a:r>
              <a:rPr lang="en-US" sz="2400" dirty="0"/>
              <a:t>a positive periodic </a:t>
            </a:r>
            <a:r>
              <a:rPr lang="en-US" sz="2400" dirty="0" smtClean="0"/>
              <a:t>acid–Schiff(PAS)stain</a:t>
            </a:r>
            <a:r>
              <a:rPr lang="en-US" sz="2400" dirty="0"/>
              <a:t>, </a:t>
            </a:r>
            <a:r>
              <a:rPr lang="en-US" sz="2400" dirty="0" smtClean="0"/>
              <a:t>which Becomes negative </a:t>
            </a:r>
            <a:r>
              <a:rPr lang="en-US" sz="2400" dirty="0"/>
              <a:t>after </a:t>
            </a:r>
            <a:r>
              <a:rPr lang="en-US" sz="2400" dirty="0" smtClean="0"/>
              <a:t>treatment with </a:t>
            </a:r>
            <a:r>
              <a:rPr lang="en-US" sz="2400" dirty="0"/>
              <a:t>diastase.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56" y="770708"/>
            <a:ext cx="5290457" cy="4976949"/>
          </a:xfrm>
          <a:prstGeom prst="rect">
            <a:avLst/>
          </a:prstGeom>
        </p:spPr>
      </p:pic>
    </p:spTree>
    <p:extLst>
      <p:ext uri="{BB962C8B-B14F-4D97-AF65-F5344CB8AC3E}">
        <p14:creationId xmlns:p14="http://schemas.microsoft.com/office/powerpoint/2010/main" val="57231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10515600" cy="5732826"/>
          </a:xfrm>
        </p:spPr>
        <p:txBody>
          <a:bodyPr>
            <a:normAutofit/>
          </a:bodyPr>
          <a:lstStyle/>
          <a:p>
            <a:r>
              <a:rPr lang="en-US" b="1" dirty="0"/>
              <a:t> Clinical features </a:t>
            </a:r>
            <a:r>
              <a:rPr lang="en-US" b="1" dirty="0" smtClean="0"/>
              <a:t> </a:t>
            </a:r>
            <a:endParaRPr lang="en-US" b="1" dirty="0"/>
          </a:p>
          <a:p>
            <a:r>
              <a:rPr lang="en-US" dirty="0"/>
              <a:t> </a:t>
            </a:r>
            <a:r>
              <a:rPr lang="en-US" sz="2400" dirty="0"/>
              <a:t>Clinically, these lesions are small </a:t>
            </a:r>
            <a:r>
              <a:rPr lang="en-US" sz="2400" dirty="0" smtClean="0"/>
              <a:t>non-specific </a:t>
            </a:r>
            <a:r>
              <a:rPr lang="en-US" sz="2400" dirty="0"/>
              <a:t>papules on </a:t>
            </a:r>
            <a:r>
              <a:rPr lang="en-US" sz="2400" dirty="0" smtClean="0"/>
              <a:t>facial skin</a:t>
            </a:r>
            <a:r>
              <a:rPr lang="en-US" sz="2400" dirty="0"/>
              <a:t>; the diagnosis of multiple </a:t>
            </a:r>
            <a:r>
              <a:rPr lang="en-US" sz="2400" dirty="0" err="1"/>
              <a:t>trichilemmomas</a:t>
            </a:r>
            <a:r>
              <a:rPr lang="en-US" sz="2400" dirty="0"/>
              <a:t> should </a:t>
            </a:r>
            <a:r>
              <a:rPr lang="en-US" sz="2400" dirty="0" smtClean="0"/>
              <a:t>stimulate a </a:t>
            </a:r>
            <a:r>
              <a:rPr lang="en-US" sz="2400" dirty="0"/>
              <a:t>search for other evidence of Cowden syndrome. This </a:t>
            </a:r>
            <a:r>
              <a:rPr lang="en-US" sz="2400" dirty="0" smtClean="0"/>
              <a:t>includes a </a:t>
            </a:r>
            <a:r>
              <a:rPr lang="en-US" sz="2400" dirty="0"/>
              <a:t>characteristic ‘cobblestone’ appearance of the oral </a:t>
            </a:r>
            <a:r>
              <a:rPr lang="en-US" sz="2400" dirty="0" err="1" smtClean="0"/>
              <a:t>epithelium,multiple</a:t>
            </a:r>
            <a:r>
              <a:rPr lang="en-US" sz="2400" dirty="0" smtClean="0"/>
              <a:t> </a:t>
            </a:r>
            <a:r>
              <a:rPr lang="en-US" sz="2400" dirty="0"/>
              <a:t>skin tags, squamous </a:t>
            </a:r>
            <a:r>
              <a:rPr lang="en-US" sz="2400" dirty="0" err="1"/>
              <a:t>papillomas</a:t>
            </a:r>
            <a:r>
              <a:rPr lang="en-US" sz="2400" dirty="0"/>
              <a:t> and sclerotic </a:t>
            </a:r>
            <a:r>
              <a:rPr lang="en-US" sz="2400" dirty="0" smtClean="0"/>
              <a:t>fibromas(</a:t>
            </a:r>
            <a:r>
              <a:rPr lang="en-US" sz="2400" dirty="0" err="1" smtClean="0"/>
              <a:t>storiform</a:t>
            </a:r>
            <a:r>
              <a:rPr lang="en-US" sz="2400" dirty="0" smtClean="0"/>
              <a:t> </a:t>
            </a:r>
            <a:r>
              <a:rPr lang="en-US" sz="2400" dirty="0" err="1"/>
              <a:t>collagenomas</a:t>
            </a:r>
            <a:r>
              <a:rPr lang="en-US" sz="2400" dirty="0"/>
              <a:t>). </a:t>
            </a:r>
          </a:p>
          <a:p>
            <a:pPr marL="0" indent="0">
              <a:buNone/>
            </a:pPr>
            <a:r>
              <a:rPr lang="en-US" b="1" dirty="0" smtClean="0"/>
              <a:t>Disease </a:t>
            </a:r>
            <a:r>
              <a:rPr lang="en-US" b="1" dirty="0"/>
              <a:t>course and prognosis </a:t>
            </a:r>
          </a:p>
          <a:p>
            <a:r>
              <a:rPr lang="en-US" dirty="0"/>
              <a:t> </a:t>
            </a:r>
            <a:r>
              <a:rPr lang="en-US" sz="2400" dirty="0"/>
              <a:t>The lesion although benign can recur if treated by shave biop</a:t>
            </a:r>
            <a:r>
              <a:rPr lang="en-US" dirty="0"/>
              <a:t>sy.    </a:t>
            </a:r>
          </a:p>
          <a:p>
            <a:r>
              <a:rPr lang="en-US" b="1" dirty="0"/>
              <a:t>  Management  </a:t>
            </a:r>
          </a:p>
          <a:p>
            <a:pPr marL="0" indent="0">
              <a:buNone/>
            </a:pPr>
            <a:r>
              <a:rPr lang="en-US" dirty="0" smtClean="0"/>
              <a:t> </a:t>
            </a:r>
            <a:r>
              <a:rPr lang="en-US" sz="2400" dirty="0"/>
              <a:t>simple </a:t>
            </a:r>
            <a:r>
              <a:rPr lang="en-US" sz="2400" dirty="0" smtClean="0"/>
              <a:t>surgical excision, </a:t>
            </a:r>
            <a:r>
              <a:rPr lang="en-US" sz="2400" dirty="0"/>
              <a:t>carbon dioxide laser </a:t>
            </a:r>
            <a:r>
              <a:rPr lang="en-US" sz="2400" dirty="0" smtClean="0"/>
              <a:t>,tissue ablation</a:t>
            </a:r>
            <a:r>
              <a:rPr lang="en-US" dirty="0" smtClean="0"/>
              <a:t>. </a:t>
            </a:r>
            <a:endParaRPr lang="en-US" dirty="0"/>
          </a:p>
        </p:txBody>
      </p:sp>
    </p:spTree>
    <p:extLst>
      <p:ext uri="{BB962C8B-B14F-4D97-AF65-F5344CB8AC3E}">
        <p14:creationId xmlns:p14="http://schemas.microsoft.com/office/powerpoint/2010/main" val="338033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703"/>
            <a:ext cx="5693229" cy="5615260"/>
          </a:xfrm>
        </p:spPr>
        <p:txBody>
          <a:bodyPr/>
          <a:lstStyle/>
          <a:p>
            <a:pPr marL="0" indent="0">
              <a:buNone/>
            </a:pPr>
            <a:r>
              <a:rPr lang="it-IT" dirty="0" smtClean="0"/>
              <a:t>  </a:t>
            </a:r>
            <a:r>
              <a:rPr lang="it-IT" b="1" dirty="0"/>
              <a:t>Trichilemmal </a:t>
            </a:r>
            <a:r>
              <a:rPr lang="it-IT" b="1" dirty="0" smtClean="0"/>
              <a:t>carcinoma</a:t>
            </a:r>
            <a:r>
              <a:rPr lang="en-US" b="1" dirty="0" smtClean="0"/>
              <a:t> </a:t>
            </a:r>
            <a:endParaRPr lang="en-US" b="1" dirty="0"/>
          </a:p>
          <a:p>
            <a:r>
              <a:rPr lang="en-US" dirty="0"/>
              <a:t> </a:t>
            </a:r>
            <a:r>
              <a:rPr lang="en-US" sz="2400" dirty="0"/>
              <a:t>A rare </a:t>
            </a:r>
            <a:r>
              <a:rPr lang="en-US" sz="2400" dirty="0" err="1" smtClean="0"/>
              <a:t>tumour</a:t>
            </a:r>
            <a:r>
              <a:rPr lang="en-US" sz="2400" dirty="0" smtClean="0"/>
              <a:t> often </a:t>
            </a:r>
            <a:r>
              <a:rPr lang="en-US" sz="2400" dirty="0"/>
              <a:t>underdiagnosed, with low </a:t>
            </a:r>
            <a:r>
              <a:rPr lang="en-US" sz="2400" dirty="0" smtClean="0"/>
              <a:t>metastatic potential</a:t>
            </a:r>
            <a:r>
              <a:rPr lang="en-US" sz="2400" dirty="0"/>
              <a:t>, usually arising in sun-exposed skin of the elderly. </a:t>
            </a:r>
            <a:r>
              <a:rPr lang="en-US" sz="2400" dirty="0" smtClean="0"/>
              <a:t>Most cases are </a:t>
            </a:r>
            <a:r>
              <a:rPr lang="en-US" sz="2400" dirty="0"/>
              <a:t>diagnosed as squamous cell carcinomas </a:t>
            </a:r>
            <a:r>
              <a:rPr lang="en-US" sz="2400" dirty="0" smtClean="0"/>
              <a:t>without further qualification</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9" y="705394"/>
            <a:ext cx="5185954" cy="5225143"/>
          </a:xfrm>
          <a:prstGeom prst="rect">
            <a:avLst/>
          </a:prstGeom>
        </p:spPr>
      </p:pic>
    </p:spTree>
    <p:extLst>
      <p:ext uri="{BB962C8B-B14F-4D97-AF65-F5344CB8AC3E}">
        <p14:creationId xmlns:p14="http://schemas.microsoft.com/office/powerpoint/2010/main" val="214410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6206"/>
            <a:ext cx="10515600" cy="5510757"/>
          </a:xfrm>
        </p:spPr>
        <p:txBody>
          <a:bodyPr>
            <a:normAutofit/>
          </a:bodyPr>
          <a:lstStyle/>
          <a:p>
            <a:r>
              <a:rPr lang="en-US" b="1" dirty="0"/>
              <a:t> Pathology </a:t>
            </a:r>
          </a:p>
          <a:p>
            <a:r>
              <a:rPr lang="en-US" dirty="0"/>
              <a:t> </a:t>
            </a:r>
            <a:r>
              <a:rPr lang="en-US" sz="2400" dirty="0"/>
              <a:t>These </a:t>
            </a:r>
            <a:r>
              <a:rPr lang="en-US" sz="2400" dirty="0" smtClean="0"/>
              <a:t>lesion(  </a:t>
            </a:r>
            <a:r>
              <a:rPr lang="en-US" sz="2400" i="1" dirty="0"/>
              <a:t>in </a:t>
            </a:r>
            <a:r>
              <a:rPr lang="en-US" sz="2400" i="1" dirty="0" smtClean="0"/>
              <a:t>situ)  </a:t>
            </a:r>
            <a:r>
              <a:rPr lang="en-US" sz="2400" i="1" dirty="0"/>
              <a:t>involving </a:t>
            </a:r>
            <a:r>
              <a:rPr lang="en-US" sz="2400" i="1" dirty="0" smtClean="0"/>
              <a:t>predominantly </a:t>
            </a:r>
            <a:r>
              <a:rPr lang="en-US" sz="2400" dirty="0" smtClean="0"/>
              <a:t>the </a:t>
            </a:r>
            <a:r>
              <a:rPr lang="en-US" sz="2400" dirty="0"/>
              <a:t>epidermis and </a:t>
            </a:r>
            <a:r>
              <a:rPr lang="en-US" sz="2400" dirty="0" err="1"/>
              <a:t>neighbouring</a:t>
            </a:r>
            <a:r>
              <a:rPr lang="en-US" sz="2400" dirty="0"/>
              <a:t> hair follicles</a:t>
            </a:r>
            <a:r>
              <a:rPr lang="en-US" sz="2400" dirty="0" smtClean="0"/>
              <a:t>.</a:t>
            </a:r>
          </a:p>
          <a:p>
            <a:r>
              <a:rPr lang="en-US" sz="2400" dirty="0" smtClean="0"/>
              <a:t> </a:t>
            </a:r>
            <a:r>
              <a:rPr lang="en-US" sz="2400" dirty="0" err="1"/>
              <a:t>Tumour</a:t>
            </a:r>
            <a:r>
              <a:rPr lang="en-US" sz="2400" dirty="0"/>
              <a:t> cells are </a:t>
            </a:r>
            <a:r>
              <a:rPr lang="en-US" sz="2400" dirty="0" err="1"/>
              <a:t>squamoid</a:t>
            </a:r>
            <a:r>
              <a:rPr lang="en-US" sz="2400" dirty="0"/>
              <a:t> and </a:t>
            </a:r>
            <a:r>
              <a:rPr lang="en-US" sz="2400" dirty="0" smtClean="0"/>
              <a:t>lobules may </a:t>
            </a:r>
            <a:r>
              <a:rPr lang="en-US" sz="2400" dirty="0"/>
              <a:t>have a surrounding PAS-positive membrane, and there is </a:t>
            </a:r>
            <a:r>
              <a:rPr lang="en-US" sz="2400" dirty="0" smtClean="0"/>
              <a:t>central </a:t>
            </a:r>
            <a:r>
              <a:rPr lang="en-US" sz="2400" dirty="0" err="1" smtClean="0"/>
              <a:t>trichilemmal</a:t>
            </a:r>
            <a:r>
              <a:rPr lang="en-US" sz="2400" dirty="0" smtClean="0"/>
              <a:t> </a:t>
            </a:r>
            <a:r>
              <a:rPr lang="en-US" sz="2400" dirty="0"/>
              <a:t>(</a:t>
            </a:r>
            <a:r>
              <a:rPr lang="en-US" sz="2400" dirty="0" smtClean="0"/>
              <a:t>abrupt)keratinization.</a:t>
            </a:r>
          </a:p>
          <a:p>
            <a:r>
              <a:rPr lang="en-US" sz="2400" dirty="0" smtClean="0"/>
              <a:t> There is </a:t>
            </a:r>
            <a:r>
              <a:rPr lang="en-US" sz="2400" dirty="0"/>
              <a:t>a high </a:t>
            </a:r>
            <a:r>
              <a:rPr lang="en-US" sz="2400" dirty="0" smtClean="0"/>
              <a:t>mitotic </a:t>
            </a:r>
            <a:r>
              <a:rPr lang="en-US" sz="2400" dirty="0" err="1" smtClean="0"/>
              <a:t>rate,with</a:t>
            </a:r>
            <a:r>
              <a:rPr lang="en-US" sz="2400" dirty="0" smtClean="0"/>
              <a:t> </a:t>
            </a:r>
            <a:r>
              <a:rPr lang="en-US" sz="2400" dirty="0"/>
              <a:t>abnormal mitoses </a:t>
            </a:r>
            <a:r>
              <a:rPr lang="en-US" sz="2400" dirty="0" smtClean="0"/>
              <a:t>present.</a:t>
            </a:r>
          </a:p>
          <a:p>
            <a:r>
              <a:rPr lang="en-US" sz="2400" dirty="0" smtClean="0"/>
              <a:t> </a:t>
            </a:r>
            <a:r>
              <a:rPr lang="en-US" sz="2400" dirty="0"/>
              <a:t>Most malignant </a:t>
            </a:r>
            <a:r>
              <a:rPr lang="en-US" sz="2400" dirty="0" smtClean="0"/>
              <a:t>cutaneous </a:t>
            </a:r>
            <a:r>
              <a:rPr lang="en-US" sz="2400" dirty="0" err="1" smtClean="0"/>
              <a:t>Tumours</a:t>
            </a:r>
            <a:r>
              <a:rPr lang="en-US" sz="2400" dirty="0" smtClean="0"/>
              <a:t> with </a:t>
            </a:r>
            <a:r>
              <a:rPr lang="en-US" sz="2400" dirty="0"/>
              <a:t>clear-cell change </a:t>
            </a:r>
            <a:r>
              <a:rPr lang="en-US" sz="2400" dirty="0" smtClean="0"/>
              <a:t>are squamous </a:t>
            </a:r>
            <a:r>
              <a:rPr lang="en-US" sz="2400" dirty="0"/>
              <a:t>cell </a:t>
            </a:r>
            <a:r>
              <a:rPr lang="en-US" sz="2400" dirty="0" smtClean="0"/>
              <a:t>carcinomas.</a:t>
            </a:r>
            <a:endParaRPr lang="en-US" sz="2400" dirty="0"/>
          </a:p>
        </p:txBody>
      </p:sp>
    </p:spTree>
    <p:extLst>
      <p:ext uri="{BB962C8B-B14F-4D97-AF65-F5344CB8AC3E}">
        <p14:creationId xmlns:p14="http://schemas.microsoft.com/office/powerpoint/2010/main" val="117197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509"/>
            <a:ext cx="10515600" cy="5863454"/>
          </a:xfrm>
        </p:spPr>
        <p:txBody>
          <a:bodyPr>
            <a:normAutofit/>
          </a:bodyPr>
          <a:lstStyle/>
          <a:p>
            <a:pPr marL="0" indent="0">
              <a:buNone/>
            </a:pPr>
            <a:r>
              <a:rPr lang="en-US" b="1" dirty="0" smtClean="0"/>
              <a:t>  </a:t>
            </a:r>
            <a:r>
              <a:rPr lang="en-US" b="1" dirty="0"/>
              <a:t>History and presentation </a:t>
            </a:r>
          </a:p>
          <a:p>
            <a:r>
              <a:rPr lang="en-US" dirty="0"/>
              <a:t> </a:t>
            </a:r>
            <a:r>
              <a:rPr lang="en-US" sz="2400" dirty="0"/>
              <a:t>This lesion presents as a solitary expanding often ulcerating </a:t>
            </a:r>
            <a:r>
              <a:rPr lang="en-US" sz="2400" dirty="0" smtClean="0"/>
              <a:t>lesion on </a:t>
            </a:r>
            <a:r>
              <a:rPr lang="en-US" sz="2400" dirty="0"/>
              <a:t>the face</a:t>
            </a:r>
            <a:r>
              <a:rPr lang="en-US" sz="2400" dirty="0" smtClean="0"/>
              <a:t>.</a:t>
            </a:r>
          </a:p>
          <a:p>
            <a:r>
              <a:rPr lang="en-US" sz="2400" dirty="0" smtClean="0"/>
              <a:t> </a:t>
            </a:r>
            <a:r>
              <a:rPr lang="en-US" sz="2400" dirty="0"/>
              <a:t>Clinically, it may be misdiagnosed as a basal cell </a:t>
            </a:r>
            <a:r>
              <a:rPr lang="en-US" sz="2400" dirty="0" smtClean="0"/>
              <a:t>carcinoma.</a:t>
            </a:r>
          </a:p>
          <a:p>
            <a:r>
              <a:rPr lang="en-US" sz="2400" dirty="0" err="1" smtClean="0"/>
              <a:t>Trichilemmal</a:t>
            </a:r>
            <a:r>
              <a:rPr lang="en-US" sz="2400" dirty="0" smtClean="0"/>
              <a:t> Carcinoma may </a:t>
            </a:r>
            <a:r>
              <a:rPr lang="en-US" sz="2400" dirty="0"/>
              <a:t>arise </a:t>
            </a:r>
            <a:r>
              <a:rPr lang="en-US" sz="2400" dirty="0" smtClean="0"/>
              <a:t>from a </a:t>
            </a:r>
            <a:r>
              <a:rPr lang="en-US" sz="2400" dirty="0" err="1"/>
              <a:t>trichoblastoma</a:t>
            </a:r>
            <a:r>
              <a:rPr lang="en-US" sz="2400" dirty="0"/>
              <a:t> ,</a:t>
            </a:r>
            <a:r>
              <a:rPr lang="en-US" sz="2400" dirty="0" smtClean="0"/>
              <a:t> </a:t>
            </a:r>
            <a:r>
              <a:rPr lang="en-US" sz="2400" dirty="0" err="1"/>
              <a:t>naevus</a:t>
            </a:r>
            <a:r>
              <a:rPr lang="en-US" sz="2400" dirty="0"/>
              <a:t> </a:t>
            </a:r>
            <a:r>
              <a:rPr lang="en-US" sz="2400" dirty="0" smtClean="0"/>
              <a:t>sebaceous and has been described in settings of solid-organ transplantation. </a:t>
            </a:r>
            <a:endParaRPr lang="en-US" sz="2400" dirty="0"/>
          </a:p>
          <a:p>
            <a:pPr marL="0" indent="0">
              <a:buNone/>
            </a:pPr>
            <a:r>
              <a:rPr lang="en-US" b="1" dirty="0" smtClean="0"/>
              <a:t>  </a:t>
            </a:r>
            <a:r>
              <a:rPr lang="en-US" b="1" dirty="0"/>
              <a:t>Disease course and prognosis </a:t>
            </a:r>
          </a:p>
          <a:p>
            <a:r>
              <a:rPr lang="en-US" dirty="0"/>
              <a:t> </a:t>
            </a:r>
            <a:r>
              <a:rPr lang="en-US" sz="2400" dirty="0"/>
              <a:t>These lesions represent low-grade carcinomas with rare </a:t>
            </a:r>
            <a:r>
              <a:rPr lang="en-US" sz="2400" dirty="0" smtClean="0"/>
              <a:t>recurrence and extremely low </a:t>
            </a:r>
            <a:r>
              <a:rPr lang="en-US" sz="2400" dirty="0"/>
              <a:t>metastatic </a:t>
            </a:r>
            <a:r>
              <a:rPr lang="en-US" sz="2400" dirty="0" smtClean="0"/>
              <a:t>potential</a:t>
            </a:r>
            <a:r>
              <a:rPr lang="en-US" dirty="0" smtClean="0"/>
              <a:t>.   </a:t>
            </a:r>
            <a:endParaRPr lang="en-US" dirty="0"/>
          </a:p>
          <a:p>
            <a:pPr marL="0" indent="0">
              <a:buNone/>
            </a:pPr>
            <a:r>
              <a:rPr lang="en-US" b="1" dirty="0"/>
              <a:t> </a:t>
            </a:r>
            <a:r>
              <a:rPr lang="en-US" b="1" dirty="0" smtClean="0"/>
              <a:t> Management  </a:t>
            </a:r>
            <a:endParaRPr lang="en-US" b="1" dirty="0"/>
          </a:p>
          <a:p>
            <a:r>
              <a:rPr lang="en-US" sz="2400" dirty="0" smtClean="0"/>
              <a:t>Surgical </a:t>
            </a:r>
            <a:r>
              <a:rPr lang="en-US" sz="2400" dirty="0"/>
              <a:t>excision with clear margins is the treatment </a:t>
            </a:r>
            <a:r>
              <a:rPr lang="en-US" sz="2400" dirty="0" smtClean="0"/>
              <a:t>of cho</a:t>
            </a:r>
            <a:r>
              <a:rPr lang="en-US" sz="2400" dirty="0"/>
              <a:t>i</a:t>
            </a:r>
            <a:r>
              <a:rPr lang="en-US" sz="2400" dirty="0" smtClean="0"/>
              <a:t>ce</a:t>
            </a:r>
            <a:r>
              <a:rPr lang="en-US" dirty="0"/>
              <a:t>. </a:t>
            </a:r>
          </a:p>
        </p:txBody>
      </p:sp>
    </p:spTree>
    <p:extLst>
      <p:ext uri="{BB962C8B-B14F-4D97-AF65-F5344CB8AC3E}">
        <p14:creationId xmlns:p14="http://schemas.microsoft.com/office/powerpoint/2010/main" val="233726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1886"/>
            <a:ext cx="10515600" cy="5785077"/>
          </a:xfrm>
        </p:spPr>
        <p:txBody>
          <a:bodyPr>
            <a:normAutofit/>
          </a:bodyPr>
          <a:lstStyle/>
          <a:p>
            <a:pPr marL="0" indent="0">
              <a:buNone/>
            </a:pPr>
            <a:r>
              <a:rPr lang="en-US" b="1" dirty="0" smtClean="0"/>
              <a:t>   </a:t>
            </a:r>
            <a:r>
              <a:rPr lang="en-US" b="1" dirty="0"/>
              <a:t>HAMARTOMAS AND HAIR GERM </a:t>
            </a:r>
            <a:r>
              <a:rPr lang="en-US" b="1" dirty="0" smtClean="0"/>
              <a:t>TUMOURS AND CYSTS</a:t>
            </a:r>
          </a:p>
          <a:p>
            <a:pPr marL="0" indent="0">
              <a:buNone/>
            </a:pPr>
            <a:r>
              <a:rPr lang="en-US" b="1" dirty="0" smtClean="0"/>
              <a:t>Eruptive </a:t>
            </a:r>
            <a:r>
              <a:rPr lang="en-US" b="1" dirty="0" err="1" smtClean="0"/>
              <a:t>vellus</a:t>
            </a:r>
            <a:r>
              <a:rPr lang="en-US" b="1" dirty="0" smtClean="0"/>
              <a:t> </a:t>
            </a:r>
            <a:r>
              <a:rPr lang="en-US" b="1" dirty="0"/>
              <a:t>hair cyst </a:t>
            </a:r>
          </a:p>
          <a:p>
            <a:r>
              <a:rPr lang="en-US" dirty="0" smtClean="0"/>
              <a:t> </a:t>
            </a:r>
            <a:r>
              <a:rPr lang="en-US" sz="2400" dirty="0"/>
              <a:t>Occlusion and cystic dilatation of </a:t>
            </a:r>
            <a:r>
              <a:rPr lang="en-US" sz="2400" dirty="0" err="1"/>
              <a:t>vellus</a:t>
            </a:r>
            <a:r>
              <a:rPr lang="en-US" sz="2400" dirty="0"/>
              <a:t> hair follicles</a:t>
            </a:r>
            <a:r>
              <a:rPr lang="en-US" sz="2400" dirty="0" smtClean="0"/>
              <a:t>.</a:t>
            </a:r>
            <a:r>
              <a:rPr lang="en-US" sz="2400" dirty="0"/>
              <a:t> </a:t>
            </a:r>
            <a:endParaRPr lang="en-US" sz="2400" dirty="0" smtClean="0"/>
          </a:p>
          <a:p>
            <a:r>
              <a:rPr lang="en-US" sz="2400" dirty="0" smtClean="0"/>
              <a:t>They </a:t>
            </a:r>
            <a:r>
              <a:rPr lang="en-US" sz="2400" dirty="0"/>
              <a:t>are more </a:t>
            </a:r>
            <a:r>
              <a:rPr lang="en-US" sz="2400" dirty="0" smtClean="0"/>
              <a:t>frequent </a:t>
            </a:r>
            <a:r>
              <a:rPr lang="en-US" sz="2400" dirty="0"/>
              <a:t>in </a:t>
            </a:r>
            <a:r>
              <a:rPr lang="en-US" sz="2400" dirty="0" smtClean="0"/>
              <a:t>patients with </a:t>
            </a:r>
            <a:r>
              <a:rPr lang="en-US" sz="2400" dirty="0" err="1"/>
              <a:t>pachonychia</a:t>
            </a:r>
            <a:r>
              <a:rPr lang="en-US" sz="2400" dirty="0"/>
              <a:t> </a:t>
            </a:r>
            <a:r>
              <a:rPr lang="en-US" sz="2400" dirty="0" err="1" smtClean="0"/>
              <a:t>congenita</a:t>
            </a:r>
            <a:endParaRPr lang="en-US" sz="2400" dirty="0" smtClean="0"/>
          </a:p>
          <a:p>
            <a:pPr marL="0" indent="0">
              <a:buNone/>
            </a:pPr>
            <a:r>
              <a:rPr lang="en-US" b="1" dirty="0" smtClean="0"/>
              <a:t>   </a:t>
            </a:r>
            <a:r>
              <a:rPr lang="en-US" b="1" dirty="0"/>
              <a:t>Pathology </a:t>
            </a:r>
          </a:p>
          <a:p>
            <a:r>
              <a:rPr lang="en-US" dirty="0"/>
              <a:t> </a:t>
            </a:r>
            <a:r>
              <a:rPr lang="en-US" sz="2400" dirty="0"/>
              <a:t>Cysts are located in the mid-dermis, and are lined by </a:t>
            </a:r>
            <a:r>
              <a:rPr lang="en-US" sz="2400" dirty="0" smtClean="0"/>
              <a:t>squamous epithelium</a:t>
            </a:r>
            <a:r>
              <a:rPr lang="en-US" sz="2400" dirty="0"/>
              <a:t>. They contain </a:t>
            </a:r>
            <a:r>
              <a:rPr lang="en-US" sz="2400" dirty="0" err="1"/>
              <a:t>vellus</a:t>
            </a:r>
            <a:r>
              <a:rPr lang="en-US" sz="2400" dirty="0"/>
              <a:t> hair and keratin debris. </a:t>
            </a:r>
            <a:r>
              <a:rPr lang="en-US" sz="2400" dirty="0" smtClean="0"/>
              <a:t>Biopsies from </a:t>
            </a:r>
            <a:r>
              <a:rPr lang="en-US" sz="2400" dirty="0"/>
              <a:t>some lesions show features indistinguishable from </a:t>
            </a:r>
            <a:r>
              <a:rPr lang="en-US" sz="2400" dirty="0" err="1" smtClean="0"/>
              <a:t>steatocystoma,with</a:t>
            </a:r>
            <a:r>
              <a:rPr lang="en-US" sz="2400" dirty="0" smtClean="0"/>
              <a:t> </a:t>
            </a:r>
            <a:r>
              <a:rPr lang="en-US" sz="2400" dirty="0"/>
              <a:t>absence of </a:t>
            </a:r>
            <a:r>
              <a:rPr lang="en-US" sz="2400" dirty="0" err="1"/>
              <a:t>vellus</a:t>
            </a:r>
            <a:r>
              <a:rPr lang="en-US" sz="2400" dirty="0"/>
              <a:t> hairs</a:t>
            </a:r>
            <a:r>
              <a:rPr lang="en-US" sz="2400" dirty="0" smtClean="0"/>
              <a:t>.</a:t>
            </a:r>
            <a:endParaRPr lang="en-US" sz="2400" dirty="0"/>
          </a:p>
        </p:txBody>
      </p:sp>
    </p:spTree>
    <p:extLst>
      <p:ext uri="{BB962C8B-B14F-4D97-AF65-F5344CB8AC3E}">
        <p14:creationId xmlns:p14="http://schemas.microsoft.com/office/powerpoint/2010/main" val="232243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457200"/>
            <a:ext cx="6725194" cy="5719763"/>
          </a:xfrm>
        </p:spPr>
        <p:txBody>
          <a:bodyPr/>
          <a:lstStyle/>
          <a:p>
            <a:r>
              <a:rPr lang="en-US" dirty="0"/>
              <a:t> </a:t>
            </a:r>
            <a:r>
              <a:rPr lang="en-US" sz="2400" dirty="0"/>
              <a:t>The </a:t>
            </a:r>
            <a:r>
              <a:rPr lang="en-US" sz="2400" dirty="0" err="1"/>
              <a:t>pilosebaceous</a:t>
            </a:r>
            <a:r>
              <a:rPr lang="en-US" sz="2400" dirty="0"/>
              <a:t> apparatus can be divided into the </a:t>
            </a:r>
            <a:r>
              <a:rPr lang="en-US" sz="2400" dirty="0" smtClean="0"/>
              <a:t>hair follicle</a:t>
            </a:r>
            <a:r>
              <a:rPr lang="en-US" sz="2400" dirty="0"/>
              <a:t>, the adjacent sebaceous gland and in some </a:t>
            </a:r>
            <a:r>
              <a:rPr lang="en-US" sz="2400" dirty="0" smtClean="0"/>
              <a:t>body sites </a:t>
            </a:r>
            <a:r>
              <a:rPr lang="en-US" sz="2400" dirty="0"/>
              <a:t>the apocrine glands. Small strips of smooth muscle, </a:t>
            </a:r>
            <a:r>
              <a:rPr lang="en-US" sz="2400" dirty="0" smtClean="0"/>
              <a:t>the </a:t>
            </a:r>
            <a:r>
              <a:rPr lang="en-US" sz="2400" dirty="0" err="1" smtClean="0"/>
              <a:t>arrector</a:t>
            </a:r>
            <a:r>
              <a:rPr lang="en-US" sz="2400" dirty="0" smtClean="0"/>
              <a:t> </a:t>
            </a:r>
            <a:r>
              <a:rPr lang="en-US" sz="2400" dirty="0"/>
              <a:t>pili muscle, are also found in association with </a:t>
            </a:r>
            <a:r>
              <a:rPr lang="en-US" sz="2400" dirty="0" smtClean="0"/>
              <a:t>these structures</a:t>
            </a:r>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651" y="977113"/>
            <a:ext cx="4088675" cy="4903773"/>
          </a:xfrm>
          <a:prstGeom prst="rect">
            <a:avLst/>
          </a:prstGeom>
        </p:spPr>
      </p:pic>
    </p:spTree>
    <p:extLst>
      <p:ext uri="{BB962C8B-B14F-4D97-AF65-F5344CB8AC3E}">
        <p14:creationId xmlns:p14="http://schemas.microsoft.com/office/powerpoint/2010/main" val="160552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10515600" cy="5667512"/>
          </a:xfrm>
        </p:spPr>
        <p:txBody>
          <a:bodyPr>
            <a:normAutofit/>
          </a:bodyPr>
          <a:lstStyle/>
          <a:p>
            <a:r>
              <a:rPr lang="en-US" b="1" dirty="0"/>
              <a:t> History and presentation </a:t>
            </a:r>
          </a:p>
          <a:p>
            <a:r>
              <a:rPr lang="en-US" dirty="0"/>
              <a:t> </a:t>
            </a:r>
            <a:r>
              <a:rPr lang="en-US" sz="2400" dirty="0"/>
              <a:t>These present as small red or brown papules on the </a:t>
            </a:r>
            <a:r>
              <a:rPr lang="en-US" sz="2400" dirty="0" smtClean="0"/>
              <a:t>chest, </a:t>
            </a:r>
            <a:r>
              <a:rPr lang="en-US" sz="2400" dirty="0"/>
              <a:t>usually multiple</a:t>
            </a:r>
            <a:r>
              <a:rPr lang="en-US" sz="2400" dirty="0" smtClean="0"/>
              <a:t>, with some </a:t>
            </a:r>
            <a:r>
              <a:rPr lang="en-US" sz="2400" dirty="0"/>
              <a:t>lesions showing features of eruptive </a:t>
            </a:r>
            <a:r>
              <a:rPr lang="en-US" sz="2400" dirty="0" err="1"/>
              <a:t>vellus</a:t>
            </a:r>
            <a:r>
              <a:rPr lang="en-US" sz="2400" dirty="0"/>
              <a:t> hair cysts, </a:t>
            </a:r>
            <a:r>
              <a:rPr lang="en-US" sz="2400" dirty="0" smtClean="0"/>
              <a:t>and some showing </a:t>
            </a:r>
            <a:r>
              <a:rPr lang="en-US" sz="2400" dirty="0"/>
              <a:t>features of </a:t>
            </a:r>
            <a:r>
              <a:rPr lang="en-US" sz="2400" dirty="0" err="1" smtClean="0"/>
              <a:t>steatocystoma</a:t>
            </a:r>
            <a:r>
              <a:rPr lang="en-US" sz="2400" dirty="0" smtClean="0"/>
              <a:t>.</a:t>
            </a:r>
          </a:p>
          <a:p>
            <a:r>
              <a:rPr lang="en-US" sz="2400" b="1" dirty="0" smtClean="0"/>
              <a:t> </a:t>
            </a:r>
            <a:r>
              <a:rPr lang="en-US" sz="2400" dirty="0" smtClean="0"/>
              <a:t>lesions have </a:t>
            </a:r>
            <a:r>
              <a:rPr lang="en-US" sz="2400" dirty="0"/>
              <a:t>been reported in chronic renal </a:t>
            </a:r>
            <a:r>
              <a:rPr lang="en-US" sz="2400" dirty="0" smtClean="0"/>
              <a:t>failure an association with             </a:t>
            </a:r>
            <a:r>
              <a:rPr lang="en-US" sz="2400" dirty="0" err="1" smtClean="0"/>
              <a:t>lowe</a:t>
            </a:r>
            <a:r>
              <a:rPr lang="en-US" sz="2400" dirty="0" smtClean="0"/>
              <a:t> syndrome, </a:t>
            </a:r>
            <a:r>
              <a:rPr lang="en-US" sz="2400" dirty="0"/>
              <a:t>attention </a:t>
            </a:r>
            <a:r>
              <a:rPr lang="en-US" sz="2400" dirty="0" smtClean="0"/>
              <a:t>deficit hyperactivity disorder, </a:t>
            </a:r>
            <a:r>
              <a:rPr lang="en-US" sz="2400" dirty="0" err="1"/>
              <a:t>syringomas</a:t>
            </a:r>
            <a:r>
              <a:rPr lang="en-US" sz="2400" dirty="0"/>
              <a:t> has been </a:t>
            </a:r>
            <a:r>
              <a:rPr lang="en-US" sz="2400" dirty="0" smtClean="0"/>
              <a:t>described.</a:t>
            </a:r>
            <a:endParaRPr lang="en-US" sz="2400" dirty="0"/>
          </a:p>
          <a:p>
            <a:r>
              <a:rPr lang="en-US" sz="2400" dirty="0" err="1"/>
              <a:t>Dermoscopy</a:t>
            </a:r>
            <a:r>
              <a:rPr lang="en-US" sz="2400" dirty="0"/>
              <a:t> may </a:t>
            </a:r>
            <a:r>
              <a:rPr lang="en-US" sz="2400" dirty="0" smtClean="0"/>
              <a:t>be Useful in reaching a </a:t>
            </a:r>
            <a:r>
              <a:rPr lang="en-US" sz="2400" dirty="0"/>
              <a:t>diagnosis, as lesions display an </a:t>
            </a:r>
            <a:r>
              <a:rPr lang="en-US" sz="2400" dirty="0" smtClean="0"/>
              <a:t>erythematous Maroon halo </a:t>
            </a:r>
            <a:r>
              <a:rPr lang="en-US" sz="2400" dirty="0"/>
              <a:t>with occasional </a:t>
            </a:r>
            <a:r>
              <a:rPr lang="en-US" sz="2400" dirty="0" smtClean="0"/>
              <a:t>irregular radiating </a:t>
            </a:r>
            <a:r>
              <a:rPr lang="en-US" sz="2400" dirty="0"/>
              <a:t>capillaries at </a:t>
            </a:r>
            <a:r>
              <a:rPr lang="en-US" sz="2400" dirty="0" smtClean="0"/>
              <a:t>the Periphery and </a:t>
            </a:r>
            <a:r>
              <a:rPr lang="en-US" sz="2400" dirty="0"/>
              <a:t>the </a:t>
            </a:r>
            <a:r>
              <a:rPr lang="en-US" sz="2400" dirty="0" err="1"/>
              <a:t>vellus</a:t>
            </a:r>
            <a:r>
              <a:rPr lang="en-US" sz="2400" dirty="0"/>
              <a:t> hairs can be </a:t>
            </a:r>
            <a:r>
              <a:rPr lang="en-US" sz="2400" dirty="0" smtClean="0"/>
              <a:t>identified opening </a:t>
            </a:r>
            <a:r>
              <a:rPr lang="en-US" sz="2400" dirty="0"/>
              <a:t>onto </a:t>
            </a:r>
            <a:r>
              <a:rPr lang="en-US" sz="2400" dirty="0" smtClean="0"/>
              <a:t>the epidermis</a:t>
            </a:r>
            <a:r>
              <a:rPr lang="en-US" dirty="0" smtClean="0"/>
              <a:t>.</a:t>
            </a:r>
            <a:r>
              <a:rPr lang="en-US" b="1" dirty="0" smtClean="0"/>
              <a:t> </a:t>
            </a:r>
            <a:endParaRPr lang="en-US" dirty="0"/>
          </a:p>
        </p:txBody>
      </p:sp>
    </p:spTree>
    <p:extLst>
      <p:ext uri="{BB962C8B-B14F-4D97-AF65-F5344CB8AC3E}">
        <p14:creationId xmlns:p14="http://schemas.microsoft.com/office/powerpoint/2010/main" val="352536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1531" y="2570185"/>
            <a:ext cx="5656218" cy="163825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46" y="1345474"/>
            <a:ext cx="5146765" cy="3487783"/>
          </a:xfrm>
          <a:prstGeom prst="rect">
            <a:avLst/>
          </a:prstGeom>
        </p:spPr>
      </p:pic>
    </p:spTree>
    <p:extLst>
      <p:ext uri="{BB962C8B-B14F-4D97-AF65-F5344CB8AC3E}">
        <p14:creationId xmlns:p14="http://schemas.microsoft.com/office/powerpoint/2010/main" val="78837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080"/>
            <a:ext cx="10515600" cy="5536883"/>
          </a:xfrm>
        </p:spPr>
        <p:txBody>
          <a:bodyPr>
            <a:normAutofit/>
          </a:bodyPr>
          <a:lstStyle/>
          <a:p>
            <a:r>
              <a:rPr lang="en-US" b="1" dirty="0"/>
              <a:t> Management  </a:t>
            </a:r>
          </a:p>
          <a:p>
            <a:r>
              <a:rPr lang="en-US" dirty="0"/>
              <a:t> </a:t>
            </a:r>
            <a:r>
              <a:rPr lang="en-US" sz="2400" dirty="0" smtClean="0"/>
              <a:t>includes topical </a:t>
            </a:r>
            <a:r>
              <a:rPr lang="en-US" sz="2400" dirty="0" err="1" smtClean="0"/>
              <a:t>retinoids</a:t>
            </a:r>
            <a:r>
              <a:rPr lang="en-US" sz="2400" dirty="0"/>
              <a:t>,</a:t>
            </a:r>
            <a:r>
              <a:rPr lang="en-US" sz="2400" dirty="0" smtClean="0"/>
              <a:t> </a:t>
            </a:r>
            <a:r>
              <a:rPr lang="en-US" sz="2400" dirty="0"/>
              <a:t>Curettage and laser </a:t>
            </a:r>
            <a:r>
              <a:rPr lang="en-US" sz="2400" dirty="0" smtClean="0"/>
              <a:t>therapy</a:t>
            </a:r>
          </a:p>
          <a:p>
            <a:r>
              <a:rPr lang="en-US" sz="2400" dirty="0" smtClean="0"/>
              <a:t> </a:t>
            </a:r>
            <a:r>
              <a:rPr lang="en-US" sz="2400" dirty="0"/>
              <a:t>Pulsed carbon </a:t>
            </a:r>
            <a:r>
              <a:rPr lang="en-US" sz="2400" dirty="0" smtClean="0"/>
              <a:t>dioxide laser </a:t>
            </a:r>
            <a:r>
              <a:rPr lang="en-US" sz="2400" dirty="0"/>
              <a:t>is useful for facial lesions but this treatment may </a:t>
            </a:r>
            <a:r>
              <a:rPr lang="en-US" sz="2400" dirty="0" smtClean="0"/>
              <a:t>induce hypertrophic </a:t>
            </a:r>
            <a:r>
              <a:rPr lang="en-US" sz="2400" dirty="0"/>
              <a:t>scarring if used for truncal lesions</a:t>
            </a:r>
            <a:r>
              <a:rPr lang="en-US" sz="2400" dirty="0" smtClean="0"/>
              <a:t>.</a:t>
            </a:r>
          </a:p>
          <a:p>
            <a:r>
              <a:rPr lang="en-US" sz="2400" dirty="0" smtClean="0"/>
              <a:t> </a:t>
            </a:r>
            <a:r>
              <a:rPr lang="en-US" sz="2400" dirty="0"/>
              <a:t>E</a:t>
            </a:r>
            <a:r>
              <a:rPr lang="en-US" sz="2400" dirty="0" smtClean="0"/>
              <a:t>rbium</a:t>
            </a:r>
            <a:r>
              <a:rPr lang="en-US" sz="2400" dirty="0"/>
              <a:t> : YAG </a:t>
            </a:r>
            <a:r>
              <a:rPr lang="en-US" sz="2400" dirty="0" smtClean="0"/>
              <a:t>laser However can be used </a:t>
            </a:r>
            <a:r>
              <a:rPr lang="en-US" sz="2400" dirty="0"/>
              <a:t>on facial </a:t>
            </a:r>
            <a:r>
              <a:rPr lang="en-US" sz="2400" dirty="0" smtClean="0"/>
              <a:t>lesions</a:t>
            </a:r>
            <a:r>
              <a:rPr lang="en-US" sz="2400" dirty="0"/>
              <a:t>.</a:t>
            </a:r>
          </a:p>
        </p:txBody>
      </p:sp>
    </p:spTree>
    <p:extLst>
      <p:ext uri="{BB962C8B-B14F-4D97-AF65-F5344CB8AC3E}">
        <p14:creationId xmlns:p14="http://schemas.microsoft.com/office/powerpoint/2010/main" val="222527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5667103" cy="5732826"/>
          </a:xfrm>
        </p:spPr>
        <p:txBody>
          <a:bodyPr/>
          <a:lstStyle/>
          <a:p>
            <a:r>
              <a:rPr lang="en-US" dirty="0"/>
              <a:t> </a:t>
            </a:r>
            <a:r>
              <a:rPr lang="en-US" b="1" dirty="0" err="1" smtClean="0"/>
              <a:t>Trichofolliculoma</a:t>
            </a:r>
            <a:endParaRPr lang="en-US" b="1" dirty="0"/>
          </a:p>
          <a:p>
            <a:pPr marL="0" indent="0">
              <a:buNone/>
            </a:pPr>
            <a:r>
              <a:rPr lang="en-US" b="1" dirty="0" smtClean="0"/>
              <a:t> </a:t>
            </a:r>
            <a:endParaRPr lang="en-US" b="1" dirty="0"/>
          </a:p>
          <a:p>
            <a:r>
              <a:rPr lang="en-US" sz="2400" dirty="0"/>
              <a:t> This lesion is regarded as a hamartoma of the </a:t>
            </a:r>
            <a:r>
              <a:rPr lang="en-US" sz="2400" dirty="0" err="1"/>
              <a:t>pilosebaceous</a:t>
            </a:r>
            <a:r>
              <a:rPr lang="en-US" sz="2400" dirty="0"/>
              <a:t> </a:t>
            </a:r>
            <a:r>
              <a:rPr lang="en-US" sz="2400" dirty="0" smtClean="0"/>
              <a:t>follicle</a:t>
            </a:r>
            <a:r>
              <a:rPr lang="en-US" sz="2400" dirty="0"/>
              <a:t>, which results in several hairs being formed within </a:t>
            </a:r>
            <a:r>
              <a:rPr lang="en-US" sz="2400" dirty="0" smtClean="0"/>
              <a:t>the follicular </a:t>
            </a:r>
            <a:r>
              <a:rPr lang="en-US" sz="2400" dirty="0"/>
              <a:t>opening and all protruding onto the epidermal </a:t>
            </a:r>
            <a:r>
              <a:rPr lang="en-US" sz="2400" dirty="0" smtClean="0"/>
              <a:t>surface from </a:t>
            </a:r>
            <a:r>
              <a:rPr lang="en-US" sz="2400" dirty="0"/>
              <a:t>a </a:t>
            </a:r>
            <a:r>
              <a:rPr lang="en-US" sz="2400" dirty="0" err="1"/>
              <a:t>pilosebaceous</a:t>
            </a:r>
            <a:r>
              <a:rPr lang="en-US" sz="2400" dirty="0"/>
              <a:t> </a:t>
            </a:r>
            <a:r>
              <a:rPr lang="en-US" sz="2400" dirty="0" smtClean="0"/>
              <a:t>orifice.</a:t>
            </a:r>
            <a:endParaRPr lang="en-US" sz="2400" dirty="0"/>
          </a:p>
        </p:txBody>
      </p:sp>
      <p:pic>
        <p:nvPicPr>
          <p:cNvPr id="4" name="Picture 3"/>
          <p:cNvPicPr>
            <a:picLocks noChangeAspect="1"/>
          </p:cNvPicPr>
          <p:nvPr/>
        </p:nvPicPr>
        <p:blipFill>
          <a:blip r:embed="rId2"/>
          <a:stretch>
            <a:fillRect/>
          </a:stretch>
        </p:blipFill>
        <p:spPr>
          <a:xfrm>
            <a:off x="6505302" y="1005839"/>
            <a:ext cx="4585063" cy="4650377"/>
          </a:xfrm>
          <a:prstGeom prst="rect">
            <a:avLst/>
          </a:prstGeom>
        </p:spPr>
      </p:pic>
    </p:spTree>
    <p:extLst>
      <p:ext uri="{BB962C8B-B14F-4D97-AF65-F5344CB8AC3E}">
        <p14:creationId xmlns:p14="http://schemas.microsoft.com/office/powerpoint/2010/main" val="369476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5941423" cy="5667512"/>
          </a:xfrm>
        </p:spPr>
        <p:txBody>
          <a:bodyPr>
            <a:normAutofit/>
          </a:bodyPr>
          <a:lstStyle/>
          <a:p>
            <a:r>
              <a:rPr lang="en-US" b="1" dirty="0"/>
              <a:t> Pathology </a:t>
            </a:r>
          </a:p>
          <a:p>
            <a:r>
              <a:rPr lang="en-US" dirty="0"/>
              <a:t> </a:t>
            </a:r>
            <a:r>
              <a:rPr lang="en-US" sz="2400" dirty="0" smtClean="0"/>
              <a:t>There are </a:t>
            </a:r>
            <a:r>
              <a:rPr lang="en-US" sz="2400" dirty="0"/>
              <a:t>dilated and </a:t>
            </a:r>
            <a:r>
              <a:rPr lang="en-US" sz="2400" dirty="0" smtClean="0"/>
              <a:t>abnormally large </a:t>
            </a:r>
            <a:r>
              <a:rPr lang="en-US" sz="2400" dirty="0" err="1"/>
              <a:t>pilosebaceous</a:t>
            </a:r>
            <a:r>
              <a:rPr lang="en-US" sz="2400" dirty="0"/>
              <a:t> canal containing numerous poorly </a:t>
            </a:r>
            <a:r>
              <a:rPr lang="en-US" sz="2400" dirty="0" smtClean="0"/>
              <a:t>formed hairs</a:t>
            </a:r>
            <a:r>
              <a:rPr lang="en-US" sz="2400" dirty="0"/>
              <a:t>, with </a:t>
            </a:r>
            <a:r>
              <a:rPr lang="en-US" sz="2400" dirty="0" smtClean="0"/>
              <a:t>several </a:t>
            </a:r>
            <a:r>
              <a:rPr lang="en-US" sz="2400" dirty="0" err="1" smtClean="0"/>
              <a:t>pilosebaceous</a:t>
            </a:r>
            <a:r>
              <a:rPr lang="en-US" sz="2400" dirty="0" smtClean="0"/>
              <a:t>-like </a:t>
            </a:r>
            <a:r>
              <a:rPr lang="en-US" sz="2400" dirty="0"/>
              <a:t>structures opening </a:t>
            </a:r>
            <a:r>
              <a:rPr lang="en-US" sz="2400" dirty="0" smtClean="0"/>
              <a:t>into the canal.</a:t>
            </a:r>
          </a:p>
          <a:p>
            <a:r>
              <a:rPr lang="en-US" sz="2400" dirty="0" smtClean="0"/>
              <a:t> </a:t>
            </a:r>
            <a:r>
              <a:rPr lang="en-US" sz="2400" dirty="0"/>
              <a:t>Malignant change </a:t>
            </a:r>
            <a:r>
              <a:rPr lang="en-US" sz="2400" dirty="0" smtClean="0"/>
              <a:t>can occur</a:t>
            </a:r>
          </a:p>
          <a:p>
            <a:r>
              <a:rPr lang="en-US" sz="2400" dirty="0" smtClean="0"/>
              <a:t> </a:t>
            </a:r>
            <a:r>
              <a:rPr lang="en-US" sz="2400" dirty="0"/>
              <a:t>The so-called </a:t>
            </a:r>
            <a:r>
              <a:rPr lang="en-US" sz="2400" dirty="0" err="1" smtClean="0"/>
              <a:t>folliculo</a:t>
            </a:r>
            <a:r>
              <a:rPr lang="en-US" sz="2400" dirty="0" smtClean="0"/>
              <a:t> sebaceous </a:t>
            </a:r>
            <a:r>
              <a:rPr lang="en-US" sz="2400" dirty="0"/>
              <a:t>cystic </a:t>
            </a:r>
            <a:r>
              <a:rPr lang="en-US" sz="2400" dirty="0" smtClean="0"/>
              <a:t>hamartoma is variant of </a:t>
            </a:r>
            <a:r>
              <a:rPr lang="en-US" sz="2400" dirty="0" err="1" smtClean="0"/>
              <a:t>trichofolliculoma</a:t>
            </a:r>
            <a:r>
              <a:rPr lang="en-US" dirty="0"/>
              <a:t>.</a:t>
            </a:r>
            <a:r>
              <a:rPr lang="en-US" dirty="0" smtClean="0"/>
              <a:t> </a:t>
            </a:r>
            <a:endParaRPr lang="en-US" dirty="0"/>
          </a:p>
        </p:txBody>
      </p:sp>
      <p:pic>
        <p:nvPicPr>
          <p:cNvPr id="4" name="Picture 3"/>
          <p:cNvPicPr>
            <a:picLocks noChangeAspect="1"/>
          </p:cNvPicPr>
          <p:nvPr/>
        </p:nvPicPr>
        <p:blipFill>
          <a:blip r:embed="rId2"/>
          <a:stretch>
            <a:fillRect/>
          </a:stretch>
        </p:blipFill>
        <p:spPr>
          <a:xfrm>
            <a:off x="6675120" y="966651"/>
            <a:ext cx="4807130" cy="5210311"/>
          </a:xfrm>
          <a:prstGeom prst="rect">
            <a:avLst/>
          </a:prstGeom>
        </p:spPr>
      </p:pic>
    </p:spTree>
    <p:extLst>
      <p:ext uri="{BB962C8B-B14F-4D97-AF65-F5344CB8AC3E}">
        <p14:creationId xmlns:p14="http://schemas.microsoft.com/office/powerpoint/2010/main" val="192263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1886"/>
            <a:ext cx="10515600" cy="5785077"/>
          </a:xfrm>
        </p:spPr>
        <p:txBody>
          <a:bodyPr>
            <a:normAutofit/>
          </a:bodyPr>
          <a:lstStyle/>
          <a:p>
            <a:r>
              <a:rPr lang="en-US" b="1" dirty="0"/>
              <a:t> Clinical features    </a:t>
            </a:r>
            <a:r>
              <a:rPr lang="en-US" b="1" dirty="0" smtClean="0"/>
              <a:t> </a:t>
            </a:r>
            <a:endParaRPr lang="en-US" b="1" dirty="0"/>
          </a:p>
          <a:p>
            <a:r>
              <a:rPr lang="en-US" dirty="0"/>
              <a:t> </a:t>
            </a:r>
            <a:r>
              <a:rPr lang="en-US" sz="2400" dirty="0" err="1"/>
              <a:t>Trichofolliculoma</a:t>
            </a:r>
            <a:r>
              <a:rPr lang="en-US" sz="2400" dirty="0"/>
              <a:t> shows a predilection for the head and </a:t>
            </a:r>
            <a:r>
              <a:rPr lang="en-US" sz="2400" dirty="0" smtClean="0"/>
              <a:t>neck particularly the face</a:t>
            </a:r>
          </a:p>
          <a:p>
            <a:r>
              <a:rPr lang="en-US" sz="2400" dirty="0" err="1" smtClean="0"/>
              <a:t>Tumours</a:t>
            </a:r>
            <a:r>
              <a:rPr lang="en-US" sz="2400" dirty="0" smtClean="0"/>
              <a:t> can present in </a:t>
            </a:r>
            <a:r>
              <a:rPr lang="en-US" sz="2400" dirty="0"/>
              <a:t>the vulva </a:t>
            </a:r>
            <a:r>
              <a:rPr lang="en-US" sz="2400" dirty="0" smtClean="0"/>
              <a:t>other </a:t>
            </a:r>
            <a:r>
              <a:rPr lang="en-US" sz="2400" dirty="0"/>
              <a:t>unusual sites including the upper </a:t>
            </a:r>
            <a:r>
              <a:rPr lang="en-US" sz="2400" dirty="0" err="1" smtClean="0"/>
              <a:t>extremities,External</a:t>
            </a:r>
            <a:r>
              <a:rPr lang="en-US" sz="2400" dirty="0" smtClean="0"/>
              <a:t> ear. </a:t>
            </a:r>
            <a:r>
              <a:rPr lang="en-US" sz="2400" dirty="0" err="1" smtClean="0"/>
              <a:t>Clinically,lesions</a:t>
            </a:r>
            <a:r>
              <a:rPr lang="en-US" sz="2400" dirty="0" smtClean="0"/>
              <a:t> </a:t>
            </a:r>
            <a:r>
              <a:rPr lang="en-US" sz="2400" dirty="0"/>
              <a:t>can be </a:t>
            </a:r>
            <a:r>
              <a:rPr lang="en-US" sz="2400" dirty="0" smtClean="0"/>
              <a:t>recognized as Small raised </a:t>
            </a:r>
            <a:r>
              <a:rPr lang="en-US" sz="2400" dirty="0"/>
              <a:t>nodules with two or </a:t>
            </a:r>
            <a:r>
              <a:rPr lang="en-US" sz="2400" dirty="0" smtClean="0"/>
              <a:t>three hairs protruding Together In a </a:t>
            </a:r>
            <a:r>
              <a:rPr lang="en-US" sz="2400" dirty="0"/>
              <a:t>small tuft </a:t>
            </a:r>
            <a:r>
              <a:rPr lang="en-US" sz="2400" dirty="0" smtClean="0"/>
              <a:t>  </a:t>
            </a:r>
            <a:endParaRPr lang="en-US" sz="2400" dirty="0"/>
          </a:p>
          <a:p>
            <a:r>
              <a:rPr lang="en-US" b="1" dirty="0"/>
              <a:t> Disease course and prognosis </a:t>
            </a:r>
          </a:p>
          <a:p>
            <a:r>
              <a:rPr lang="en-US" sz="2400" dirty="0" smtClean="0"/>
              <a:t>The lesion is </a:t>
            </a:r>
            <a:r>
              <a:rPr lang="en-US" sz="2400" dirty="0" err="1" smtClean="0"/>
              <a:t>benign.recurrence</a:t>
            </a:r>
            <a:r>
              <a:rPr lang="en-US" sz="2400" dirty="0" smtClean="0"/>
              <a:t> may occur in exceptional cases</a:t>
            </a:r>
            <a:r>
              <a:rPr lang="en-US" dirty="0" smtClean="0"/>
              <a:t>.    </a:t>
            </a:r>
            <a:endParaRPr lang="en-US" dirty="0"/>
          </a:p>
          <a:p>
            <a:r>
              <a:rPr lang="en-US" b="1" dirty="0"/>
              <a:t>  Management  </a:t>
            </a:r>
          </a:p>
          <a:p>
            <a:r>
              <a:rPr lang="en-US" dirty="0"/>
              <a:t> </a:t>
            </a:r>
            <a:r>
              <a:rPr lang="en-US" sz="2400" dirty="0"/>
              <a:t>Simple surgical excision is the treatment of choice. </a:t>
            </a:r>
          </a:p>
        </p:txBody>
      </p:sp>
    </p:spTree>
    <p:extLst>
      <p:ext uri="{BB962C8B-B14F-4D97-AF65-F5344CB8AC3E}">
        <p14:creationId xmlns:p14="http://schemas.microsoft.com/office/powerpoint/2010/main" val="204257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5549537" cy="5667512"/>
          </a:xfrm>
        </p:spPr>
        <p:txBody>
          <a:bodyPr/>
          <a:lstStyle/>
          <a:p>
            <a:r>
              <a:rPr lang="en-US" dirty="0"/>
              <a:t> </a:t>
            </a:r>
            <a:r>
              <a:rPr lang="en-US" b="1" dirty="0" smtClean="0"/>
              <a:t>Trichoepithelioma   </a:t>
            </a:r>
            <a:endParaRPr lang="en-US" b="1" dirty="0"/>
          </a:p>
          <a:p>
            <a:r>
              <a:rPr lang="en-US" sz="2400" dirty="0"/>
              <a:t> A hamartoma of the hair germ composed of immature islands </a:t>
            </a:r>
            <a:r>
              <a:rPr lang="en-US" sz="2400" dirty="0" smtClean="0"/>
              <a:t>of basaloid </a:t>
            </a:r>
            <a:r>
              <a:rPr lang="en-US" sz="2400" dirty="0"/>
              <a:t>cells with focal primitive follicular differentiation and </a:t>
            </a:r>
            <a:r>
              <a:rPr lang="en-US" sz="2400" dirty="0" smtClean="0"/>
              <a:t>induction </a:t>
            </a:r>
            <a:r>
              <a:rPr lang="en-US" sz="2400" dirty="0"/>
              <a:t>of a cellular stroma</a:t>
            </a:r>
            <a:r>
              <a:rPr lang="en-US" dirty="0" smtClean="0"/>
              <a:t>. </a:t>
            </a:r>
            <a:endParaRPr lang="en-US" dirty="0"/>
          </a:p>
        </p:txBody>
      </p:sp>
      <p:pic>
        <p:nvPicPr>
          <p:cNvPr id="2" name="Picture 1"/>
          <p:cNvPicPr>
            <a:picLocks noChangeAspect="1"/>
          </p:cNvPicPr>
          <p:nvPr/>
        </p:nvPicPr>
        <p:blipFill>
          <a:blip r:embed="rId2"/>
          <a:stretch>
            <a:fillRect/>
          </a:stretch>
        </p:blipFill>
        <p:spPr>
          <a:xfrm>
            <a:off x="6165669" y="862149"/>
            <a:ext cx="5238205" cy="3771763"/>
          </a:xfrm>
          <a:prstGeom prst="rect">
            <a:avLst/>
          </a:prstGeom>
        </p:spPr>
      </p:pic>
    </p:spTree>
    <p:extLst>
      <p:ext uri="{BB962C8B-B14F-4D97-AF65-F5344CB8AC3E}">
        <p14:creationId xmlns:p14="http://schemas.microsoft.com/office/powerpoint/2010/main" val="45480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4766"/>
            <a:ext cx="6124303" cy="5602197"/>
          </a:xfrm>
        </p:spPr>
        <p:txBody>
          <a:bodyPr>
            <a:normAutofit/>
          </a:bodyPr>
          <a:lstStyle/>
          <a:p>
            <a:r>
              <a:rPr lang="en-US" b="1" dirty="0"/>
              <a:t> </a:t>
            </a:r>
            <a:r>
              <a:rPr lang="en-US" b="1" dirty="0" smtClean="0"/>
              <a:t>Pathology</a:t>
            </a:r>
            <a:endParaRPr lang="en-US" b="1" dirty="0"/>
          </a:p>
          <a:p>
            <a:r>
              <a:rPr lang="en-US" dirty="0"/>
              <a:t> </a:t>
            </a:r>
            <a:r>
              <a:rPr lang="en-US" sz="2400" dirty="0" smtClean="0"/>
              <a:t>The lesions consists of </a:t>
            </a:r>
            <a:r>
              <a:rPr lang="en-US" sz="2400" dirty="0"/>
              <a:t>lobules of small dark basaloid cells, often with a </a:t>
            </a:r>
            <a:r>
              <a:rPr lang="en-US" sz="2400" dirty="0" smtClean="0"/>
              <a:t>degree of Peripheral palisading surrounding a </a:t>
            </a:r>
            <a:r>
              <a:rPr lang="en-US" sz="2400" dirty="0"/>
              <a:t>central </a:t>
            </a:r>
            <a:r>
              <a:rPr lang="en-US" sz="2400" dirty="0" smtClean="0"/>
              <a:t>area of eosinophilic amorphous material</a:t>
            </a:r>
          </a:p>
          <a:p>
            <a:r>
              <a:rPr lang="en-US" sz="2400" dirty="0" smtClean="0"/>
              <a:t> </a:t>
            </a:r>
            <a:r>
              <a:rPr lang="en-US" sz="2400" dirty="0"/>
              <a:t>There is frequently </a:t>
            </a:r>
            <a:r>
              <a:rPr lang="en-US" sz="2400" dirty="0" smtClean="0"/>
              <a:t>a strong </a:t>
            </a:r>
            <a:r>
              <a:rPr lang="en-US" sz="2400" dirty="0"/>
              <a:t>resemblance to basal cell carcinoma, and at times </a:t>
            </a:r>
            <a:r>
              <a:rPr lang="en-US" sz="2400" dirty="0" smtClean="0"/>
              <a:t>differentiating between </a:t>
            </a:r>
            <a:r>
              <a:rPr lang="en-US" sz="2400" dirty="0"/>
              <a:t>the two can be very </a:t>
            </a:r>
            <a:r>
              <a:rPr lang="en-US" sz="2400" dirty="0" err="1" smtClean="0"/>
              <a:t>difficult.However,the</a:t>
            </a:r>
            <a:r>
              <a:rPr lang="en-US" sz="2400" dirty="0" smtClean="0"/>
              <a:t> stroma In trichoepithelioma </a:t>
            </a:r>
            <a:r>
              <a:rPr lang="en-US" sz="2400" dirty="0"/>
              <a:t>is distinctive in that it contains clefts, with </a:t>
            </a:r>
            <a:r>
              <a:rPr lang="en-US" sz="2400" dirty="0" smtClean="0"/>
              <a:t>an Absence of retraction artefact </a:t>
            </a:r>
            <a:r>
              <a:rPr lang="en-US" sz="2400" dirty="0"/>
              <a:t>between </a:t>
            </a:r>
            <a:r>
              <a:rPr lang="en-US" sz="2400" dirty="0" err="1"/>
              <a:t>tumour</a:t>
            </a:r>
            <a:r>
              <a:rPr lang="en-US" sz="2400" dirty="0"/>
              <a:t> cells and the </a:t>
            </a:r>
            <a:r>
              <a:rPr lang="en-US" sz="2400" dirty="0" smtClean="0"/>
              <a:t>surrounding stroma</a:t>
            </a:r>
            <a:r>
              <a:rPr lang="en-US" dirty="0"/>
              <a:t>. </a:t>
            </a:r>
          </a:p>
        </p:txBody>
      </p:sp>
      <p:pic>
        <p:nvPicPr>
          <p:cNvPr id="4" name="Picture 3"/>
          <p:cNvPicPr>
            <a:picLocks noChangeAspect="1"/>
          </p:cNvPicPr>
          <p:nvPr/>
        </p:nvPicPr>
        <p:blipFill>
          <a:blip r:embed="rId2"/>
          <a:stretch>
            <a:fillRect/>
          </a:stretch>
        </p:blipFill>
        <p:spPr>
          <a:xfrm>
            <a:off x="6792686" y="744583"/>
            <a:ext cx="4310743" cy="5212080"/>
          </a:xfrm>
          <a:prstGeom prst="rect">
            <a:avLst/>
          </a:prstGeom>
        </p:spPr>
      </p:pic>
    </p:spTree>
    <p:extLst>
      <p:ext uri="{BB962C8B-B14F-4D97-AF65-F5344CB8AC3E}">
        <p14:creationId xmlns:p14="http://schemas.microsoft.com/office/powerpoint/2010/main" val="2098064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7017"/>
            <a:ext cx="10515600" cy="5549946"/>
          </a:xfrm>
        </p:spPr>
        <p:txBody>
          <a:bodyPr>
            <a:normAutofit/>
          </a:bodyPr>
          <a:lstStyle/>
          <a:p>
            <a:r>
              <a:rPr lang="en-US" b="1" dirty="0"/>
              <a:t> History and presentation </a:t>
            </a:r>
          </a:p>
          <a:p>
            <a:r>
              <a:rPr lang="en-US" dirty="0"/>
              <a:t> </a:t>
            </a:r>
            <a:r>
              <a:rPr lang="en-US" sz="2400" dirty="0"/>
              <a:t>The presentation of a solitary lesion is that of a smooth </a:t>
            </a:r>
            <a:r>
              <a:rPr lang="en-US" sz="2400" dirty="0" err="1" smtClean="0"/>
              <a:t>nodule,usually</a:t>
            </a:r>
            <a:r>
              <a:rPr lang="en-US" sz="2400" dirty="0" smtClean="0"/>
              <a:t> </a:t>
            </a:r>
            <a:r>
              <a:rPr lang="en-US" sz="2400" dirty="0"/>
              <a:t>on the face, which clinically resembles a </a:t>
            </a:r>
            <a:r>
              <a:rPr lang="en-US" sz="2400" dirty="0" smtClean="0"/>
              <a:t>non-ulcerated basal </a:t>
            </a:r>
            <a:r>
              <a:rPr lang="en-US" sz="2400" dirty="0"/>
              <a:t>cell </a:t>
            </a:r>
            <a:r>
              <a:rPr lang="en-US" sz="2400" dirty="0" smtClean="0"/>
              <a:t>carcinoma.</a:t>
            </a:r>
          </a:p>
          <a:p>
            <a:r>
              <a:rPr lang="en-US" sz="2400" dirty="0" smtClean="0"/>
              <a:t>multiple small pearly lesions are seen mainly </a:t>
            </a:r>
            <a:r>
              <a:rPr lang="en-US" sz="2400" dirty="0"/>
              <a:t>on </a:t>
            </a:r>
            <a:r>
              <a:rPr lang="en-US" sz="2400" dirty="0" err="1"/>
              <a:t>centrofacial</a:t>
            </a:r>
            <a:r>
              <a:rPr lang="en-US" sz="2400" dirty="0"/>
              <a:t> </a:t>
            </a:r>
            <a:r>
              <a:rPr lang="en-US" sz="2400" dirty="0" smtClean="0"/>
              <a:t>skin.</a:t>
            </a:r>
          </a:p>
          <a:p>
            <a:r>
              <a:rPr lang="en-US" sz="2400" dirty="0" smtClean="0"/>
              <a:t>Individual </a:t>
            </a:r>
            <a:r>
              <a:rPr lang="en-US" sz="2400" dirty="0" err="1"/>
              <a:t>tumours</a:t>
            </a:r>
            <a:r>
              <a:rPr lang="en-US" sz="2400" dirty="0"/>
              <a:t> </a:t>
            </a:r>
            <a:r>
              <a:rPr lang="en-US" sz="2400" dirty="0" smtClean="0"/>
              <a:t>reach a </a:t>
            </a:r>
            <a:r>
              <a:rPr lang="en-US" sz="2400" dirty="0"/>
              <a:t>limiting size, but the </a:t>
            </a:r>
            <a:r>
              <a:rPr lang="en-US" sz="2400" dirty="0" smtClean="0"/>
              <a:t>numbers may increase over </a:t>
            </a:r>
            <a:r>
              <a:rPr lang="en-US" sz="2400" dirty="0"/>
              <a:t>the years</a:t>
            </a:r>
            <a:r>
              <a:rPr lang="en-US" dirty="0"/>
              <a:t>. </a:t>
            </a:r>
          </a:p>
        </p:txBody>
      </p:sp>
    </p:spTree>
    <p:extLst>
      <p:ext uri="{BB962C8B-B14F-4D97-AF65-F5344CB8AC3E}">
        <p14:creationId xmlns:p14="http://schemas.microsoft.com/office/powerpoint/2010/main" val="2029905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dirty="0" smtClean="0"/>
              <a:t>   </a:t>
            </a:r>
            <a:endParaRPr lang="en-US" dirty="0"/>
          </a:p>
          <a:p>
            <a:pPr marL="0" indent="0">
              <a:buNone/>
            </a:pPr>
            <a:r>
              <a:rPr lang="en-US" b="1" dirty="0"/>
              <a:t> </a:t>
            </a:r>
            <a:r>
              <a:rPr lang="en-US" b="1" dirty="0" smtClean="0"/>
              <a:t>  </a:t>
            </a:r>
            <a:r>
              <a:rPr lang="en-US" b="1" dirty="0"/>
              <a:t>Management  </a:t>
            </a:r>
            <a:endParaRPr lang="en-US" dirty="0"/>
          </a:p>
          <a:p>
            <a:pPr marL="0" indent="0">
              <a:buNone/>
            </a:pPr>
            <a:r>
              <a:rPr lang="en-US" dirty="0" smtClean="0"/>
              <a:t>The treatment modalities </a:t>
            </a:r>
            <a:r>
              <a:rPr lang="en-US" dirty="0"/>
              <a:t>used </a:t>
            </a:r>
            <a:r>
              <a:rPr lang="en-US" dirty="0" smtClean="0"/>
              <a:t>are</a:t>
            </a:r>
          </a:p>
          <a:p>
            <a:r>
              <a:rPr lang="en-US" dirty="0" smtClean="0"/>
              <a:t> </a:t>
            </a:r>
            <a:r>
              <a:rPr lang="en-US" dirty="0"/>
              <a:t>surgical </a:t>
            </a:r>
            <a:r>
              <a:rPr lang="en-US" dirty="0" smtClean="0"/>
              <a:t>excision</a:t>
            </a:r>
          </a:p>
          <a:p>
            <a:r>
              <a:rPr lang="en-US" dirty="0" smtClean="0"/>
              <a:t> curettage</a:t>
            </a:r>
            <a:r>
              <a:rPr lang="en-US" dirty="0"/>
              <a:t>, cryotherapy and </a:t>
            </a:r>
            <a:r>
              <a:rPr lang="en-US" dirty="0" err="1"/>
              <a:t>dermabrasion</a:t>
            </a:r>
            <a:r>
              <a:rPr lang="en-US" dirty="0"/>
              <a:t>. </a:t>
            </a:r>
            <a:endParaRPr lang="en-US" dirty="0" smtClean="0"/>
          </a:p>
          <a:p>
            <a:r>
              <a:rPr lang="en-US" dirty="0" smtClean="0"/>
              <a:t>High-energy </a:t>
            </a:r>
            <a:r>
              <a:rPr lang="en-US" dirty="0"/>
              <a:t>pulsed </a:t>
            </a:r>
            <a:r>
              <a:rPr lang="en-US" dirty="0" smtClean="0"/>
              <a:t>carbon dioxide laser.</a:t>
            </a:r>
            <a:endParaRPr lang="en-US" dirty="0"/>
          </a:p>
        </p:txBody>
      </p:sp>
    </p:spTree>
    <p:extLst>
      <p:ext uri="{BB962C8B-B14F-4D97-AF65-F5344CB8AC3E}">
        <p14:creationId xmlns:p14="http://schemas.microsoft.com/office/powerpoint/2010/main" val="31362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10515600" cy="5732826"/>
          </a:xfrm>
        </p:spPr>
        <p:txBody>
          <a:bodyPr/>
          <a:lstStyle/>
          <a:p>
            <a:r>
              <a:rPr lang="en-US" dirty="0"/>
              <a:t> </a:t>
            </a:r>
            <a:r>
              <a:rPr lang="en-US" sz="2400" dirty="0"/>
              <a:t>The eccrine sweat glands </a:t>
            </a:r>
            <a:r>
              <a:rPr lang="en-US" sz="2400" dirty="0" smtClean="0"/>
              <a:t>are found </a:t>
            </a:r>
            <a:r>
              <a:rPr lang="en-US" sz="2400" dirty="0"/>
              <a:t>on all body </a:t>
            </a:r>
            <a:r>
              <a:rPr lang="en-US" sz="2400" dirty="0" smtClean="0"/>
              <a:t>sites and consist of </a:t>
            </a:r>
            <a:r>
              <a:rPr lang="en-US" sz="2400" dirty="0"/>
              <a:t>a double-layered, deeply situated secretory </a:t>
            </a:r>
            <a:r>
              <a:rPr lang="en-US" sz="2400" dirty="0" err="1" smtClean="0"/>
              <a:t>struture</a:t>
            </a:r>
            <a:r>
              <a:rPr lang="en-US" sz="2400" dirty="0" smtClean="0"/>
              <a:t> and </a:t>
            </a:r>
            <a:r>
              <a:rPr lang="en-US" sz="2400" dirty="0"/>
              <a:t>more </a:t>
            </a:r>
            <a:r>
              <a:rPr lang="en-US" sz="2400" dirty="0" smtClean="0"/>
              <a:t>superficial </a:t>
            </a:r>
            <a:r>
              <a:rPr lang="en-US" sz="2400" dirty="0"/>
              <a:t>excretory duct winding through </a:t>
            </a:r>
            <a:r>
              <a:rPr lang="en-US" sz="2400" dirty="0" smtClean="0"/>
              <a:t>the dermis </a:t>
            </a:r>
            <a:r>
              <a:rPr lang="en-US" sz="2400" dirty="0"/>
              <a:t>and </a:t>
            </a:r>
            <a:r>
              <a:rPr lang="en-US" sz="2400" dirty="0" err="1"/>
              <a:t>spiralling</a:t>
            </a:r>
            <a:r>
              <a:rPr lang="en-US" sz="2400" dirty="0"/>
              <a:t> through the epidermis to reach the </a:t>
            </a:r>
            <a:r>
              <a:rPr lang="en-US" sz="2400" dirty="0" smtClean="0"/>
              <a:t>surface of </a:t>
            </a:r>
            <a:r>
              <a:rPr lang="en-US" sz="2400" dirty="0"/>
              <a:t>the skin. </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2970" y="1789611"/>
            <a:ext cx="6061167" cy="5643155"/>
          </a:xfrm>
          <a:prstGeom prst="rect">
            <a:avLst/>
          </a:prstGeom>
        </p:spPr>
      </p:pic>
    </p:spTree>
    <p:extLst>
      <p:ext uri="{BB962C8B-B14F-4D97-AF65-F5344CB8AC3E}">
        <p14:creationId xmlns:p14="http://schemas.microsoft.com/office/powerpoint/2010/main" val="418868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080"/>
            <a:ext cx="10515600" cy="5536883"/>
          </a:xfrm>
        </p:spPr>
        <p:txBody>
          <a:bodyPr/>
          <a:lstStyle/>
          <a:p>
            <a:pPr marL="0" indent="0">
              <a:buNone/>
            </a:pPr>
            <a:r>
              <a:rPr lang="en-US" b="1" dirty="0" smtClean="0"/>
              <a:t>Desmoplastic </a:t>
            </a:r>
            <a:r>
              <a:rPr lang="en-US" b="1" dirty="0"/>
              <a:t>trichoepithelioma </a:t>
            </a:r>
          </a:p>
          <a:p>
            <a:r>
              <a:rPr lang="en-US" dirty="0"/>
              <a:t> </a:t>
            </a:r>
            <a:r>
              <a:rPr lang="en-US" sz="2400" dirty="0"/>
              <a:t>A slowly expanding plaque containing structures </a:t>
            </a:r>
            <a:r>
              <a:rPr lang="en-US" sz="2400" dirty="0" smtClean="0"/>
              <a:t>differentiating towards </a:t>
            </a:r>
            <a:r>
              <a:rPr lang="en-US" sz="2400" dirty="0"/>
              <a:t>the </a:t>
            </a:r>
            <a:r>
              <a:rPr lang="en-US" sz="2400" dirty="0" smtClean="0"/>
              <a:t>superficial </a:t>
            </a:r>
            <a:r>
              <a:rPr lang="en-US" sz="2400" dirty="0"/>
              <a:t>part of the hair follicle and regarded as </a:t>
            </a:r>
            <a:r>
              <a:rPr lang="en-US" sz="2400" dirty="0" smtClean="0"/>
              <a:t>a hamartoma</a:t>
            </a:r>
          </a:p>
          <a:p>
            <a:r>
              <a:rPr lang="en-US" sz="2400" dirty="0" smtClean="0"/>
              <a:t>The lesions is benign</a:t>
            </a:r>
            <a:endParaRPr lang="en-US" sz="2400" dirty="0"/>
          </a:p>
        </p:txBody>
      </p:sp>
    </p:spTree>
    <p:extLst>
      <p:ext uri="{BB962C8B-B14F-4D97-AF65-F5344CB8AC3E}">
        <p14:creationId xmlns:p14="http://schemas.microsoft.com/office/powerpoint/2010/main" val="208125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8011"/>
            <a:ext cx="10515600" cy="5758952"/>
          </a:xfrm>
        </p:spPr>
        <p:txBody>
          <a:bodyPr>
            <a:normAutofit/>
          </a:bodyPr>
          <a:lstStyle/>
          <a:p>
            <a:r>
              <a:rPr lang="en-US" b="1" dirty="0"/>
              <a:t> Pathology </a:t>
            </a:r>
          </a:p>
          <a:p>
            <a:r>
              <a:rPr lang="en-US" sz="2400" dirty="0"/>
              <a:t> T</a:t>
            </a:r>
            <a:r>
              <a:rPr lang="en-US" sz="2400" dirty="0" smtClean="0"/>
              <a:t>hree features </a:t>
            </a:r>
            <a:r>
              <a:rPr lang="en-US" sz="2400" dirty="0"/>
              <a:t>that characterize this lesion are large numbers of </a:t>
            </a:r>
            <a:r>
              <a:rPr lang="en-US" sz="2400" dirty="0" smtClean="0"/>
              <a:t>small keratin-filled </a:t>
            </a:r>
            <a:r>
              <a:rPr lang="en-US" sz="2400" dirty="0"/>
              <a:t>cysts, strands and ribbons of small dark </a:t>
            </a:r>
            <a:r>
              <a:rPr lang="en-US" sz="2400" dirty="0" smtClean="0"/>
              <a:t>epithelioid cells</a:t>
            </a:r>
            <a:r>
              <a:rPr lang="en-US" sz="2400" dirty="0"/>
              <a:t>, and a dense </a:t>
            </a:r>
            <a:r>
              <a:rPr lang="en-US" sz="2400" dirty="0" smtClean="0"/>
              <a:t>fibrous </a:t>
            </a:r>
            <a:r>
              <a:rPr lang="en-US" sz="2400" dirty="0"/>
              <a:t>stroma surrounding the </a:t>
            </a:r>
            <a:r>
              <a:rPr lang="en-US" sz="2400" dirty="0" smtClean="0"/>
              <a:t>first </a:t>
            </a:r>
            <a:r>
              <a:rPr lang="en-US" sz="2400" dirty="0"/>
              <a:t>two structures.</a:t>
            </a:r>
          </a:p>
          <a:p>
            <a:r>
              <a:rPr lang="en-US" sz="2400" dirty="0" err="1"/>
              <a:t>Perineural</a:t>
            </a:r>
            <a:r>
              <a:rPr lang="en-US" sz="2400" dirty="0"/>
              <a:t> extension may be a </a:t>
            </a:r>
            <a:r>
              <a:rPr lang="en-US" sz="2400" dirty="0" smtClean="0"/>
              <a:t>feature.</a:t>
            </a:r>
          </a:p>
          <a:p>
            <a:r>
              <a:rPr lang="en-US" sz="2400" dirty="0" smtClean="0"/>
              <a:t> striking palisading of </a:t>
            </a:r>
            <a:r>
              <a:rPr lang="en-US" sz="2400" dirty="0"/>
              <a:t>the basal cell </a:t>
            </a:r>
            <a:r>
              <a:rPr lang="en-US" sz="2400" dirty="0" smtClean="0"/>
              <a:t>carcinoma is </a:t>
            </a:r>
            <a:r>
              <a:rPr lang="en-US" sz="2400" dirty="0"/>
              <a:t>absent</a:t>
            </a:r>
            <a:r>
              <a:rPr lang="en-US" sz="2400" dirty="0" smtClean="0"/>
              <a:t>.</a:t>
            </a: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3042220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080"/>
            <a:ext cx="10515600" cy="5536883"/>
          </a:xfrm>
        </p:spPr>
        <p:txBody>
          <a:bodyPr/>
          <a:lstStyle/>
          <a:p>
            <a:r>
              <a:rPr lang="en-US" sz="2400" dirty="0"/>
              <a:t>Lesions are found mainly on the face and have a depressed </a:t>
            </a:r>
            <a:r>
              <a:rPr lang="en-US" sz="2400" dirty="0" err="1" smtClean="0"/>
              <a:t>centre</a:t>
            </a:r>
            <a:r>
              <a:rPr lang="en-US" sz="2400" dirty="0"/>
              <a:t> </a:t>
            </a:r>
            <a:r>
              <a:rPr lang="en-US" sz="2400" dirty="0" smtClean="0"/>
              <a:t>and </a:t>
            </a:r>
            <a:r>
              <a:rPr lang="en-US" sz="2400" dirty="0"/>
              <a:t>a raised rolled edge in many cases, causing clinical </a:t>
            </a:r>
            <a:r>
              <a:rPr lang="en-US" sz="2400" dirty="0" smtClean="0"/>
              <a:t>confusion with </a:t>
            </a:r>
            <a:r>
              <a:rPr lang="en-US" sz="2400" dirty="0"/>
              <a:t>basal cell carcinoma</a:t>
            </a:r>
            <a:r>
              <a:rPr lang="en-US" sz="2400" dirty="0" smtClean="0"/>
              <a:t>.</a:t>
            </a:r>
          </a:p>
          <a:p>
            <a:r>
              <a:rPr lang="en-US" sz="2400" dirty="0" smtClean="0"/>
              <a:t> </a:t>
            </a:r>
            <a:r>
              <a:rPr lang="en-US" sz="2400" dirty="0" err="1"/>
              <a:t>Dermoscopic</a:t>
            </a:r>
            <a:r>
              <a:rPr lang="en-US" sz="2400" dirty="0"/>
              <a:t> </a:t>
            </a:r>
            <a:r>
              <a:rPr lang="en-US" sz="2400" dirty="0" smtClean="0"/>
              <a:t>features have </a:t>
            </a:r>
            <a:r>
              <a:rPr lang="en-US" sz="2400" dirty="0"/>
              <a:t>been described in a case and consist of a </a:t>
            </a:r>
            <a:r>
              <a:rPr lang="en-US" sz="2400" dirty="0" smtClean="0"/>
              <a:t>well-defined ivory-white lesion </a:t>
            </a:r>
            <a:r>
              <a:rPr lang="en-US" sz="2400" dirty="0"/>
              <a:t>with marked arborizing </a:t>
            </a:r>
            <a:r>
              <a:rPr lang="en-US" sz="2400" dirty="0" smtClean="0"/>
              <a:t>telangiectasia</a:t>
            </a:r>
            <a:r>
              <a:rPr lang="en-US" sz="2400" b="1" dirty="0"/>
              <a:t> </a:t>
            </a:r>
            <a:endParaRPr lang="en-US" sz="2400" b="1" dirty="0" smtClean="0"/>
          </a:p>
          <a:p>
            <a:endParaRPr lang="en-US" sz="2400" b="1" dirty="0"/>
          </a:p>
          <a:p>
            <a:pPr marL="0" indent="0">
              <a:buNone/>
            </a:pPr>
            <a:r>
              <a:rPr lang="en-US" b="1" dirty="0" smtClean="0"/>
              <a:t> Management  </a:t>
            </a:r>
            <a:endParaRPr lang="en-US" b="1" dirty="0"/>
          </a:p>
          <a:p>
            <a:r>
              <a:rPr lang="en-US" dirty="0"/>
              <a:t> </a:t>
            </a:r>
            <a:r>
              <a:rPr lang="en-US" sz="2400" dirty="0"/>
              <a:t>Local excision is effective in the majority of cases. Alternative</a:t>
            </a:r>
          </a:p>
          <a:p>
            <a:r>
              <a:rPr lang="en-US" sz="2400" dirty="0"/>
              <a:t>methods include </a:t>
            </a:r>
            <a:r>
              <a:rPr lang="en-US" sz="2400" dirty="0" err="1"/>
              <a:t>curretage</a:t>
            </a:r>
            <a:r>
              <a:rPr lang="en-US" sz="2400" dirty="0"/>
              <a:t> and </a:t>
            </a:r>
            <a:r>
              <a:rPr lang="en-US" sz="2400" dirty="0" err="1"/>
              <a:t>electrodissection</a:t>
            </a:r>
            <a:r>
              <a:rPr lang="en-US" sz="2400" dirty="0"/>
              <a:t>. </a:t>
            </a:r>
            <a:endParaRPr lang="en-US" sz="2400" dirty="0" smtClean="0"/>
          </a:p>
          <a:p>
            <a:endParaRPr lang="en-US" dirty="0"/>
          </a:p>
        </p:txBody>
      </p:sp>
    </p:spTree>
    <p:extLst>
      <p:ext uri="{BB962C8B-B14F-4D97-AF65-F5344CB8AC3E}">
        <p14:creationId xmlns:p14="http://schemas.microsoft.com/office/powerpoint/2010/main" val="66356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marL="0" indent="0">
              <a:buNone/>
            </a:pPr>
            <a:r>
              <a:rPr lang="en-US" b="1" dirty="0" smtClean="0"/>
              <a:t>  </a:t>
            </a:r>
            <a:r>
              <a:rPr lang="en-US" b="1" dirty="0"/>
              <a:t>HAIR MATRIX TUMOURS       </a:t>
            </a:r>
            <a:endParaRPr lang="en-US" b="1" dirty="0" smtClean="0"/>
          </a:p>
          <a:p>
            <a:pPr marL="0" indent="0">
              <a:buNone/>
            </a:pPr>
            <a:r>
              <a:rPr lang="en-US" b="1" dirty="0"/>
              <a:t> </a:t>
            </a:r>
            <a:r>
              <a:rPr lang="en-US" b="1" dirty="0" smtClean="0"/>
              <a:t> </a:t>
            </a:r>
            <a:r>
              <a:rPr lang="en-US" b="1" dirty="0" err="1" smtClean="0"/>
              <a:t>Pilomatricoma</a:t>
            </a:r>
            <a:r>
              <a:rPr lang="en-US" b="1" dirty="0" smtClean="0"/>
              <a:t> </a:t>
            </a:r>
            <a:endParaRPr lang="en-US" b="1" dirty="0"/>
          </a:p>
          <a:p>
            <a:pPr marL="228600" lvl="1">
              <a:spcBef>
                <a:spcPts val="1000"/>
              </a:spcBef>
            </a:pPr>
            <a:r>
              <a:rPr lang="en-US" dirty="0"/>
              <a:t> </a:t>
            </a:r>
            <a:r>
              <a:rPr lang="en-US" sz="2400" dirty="0"/>
              <a:t>A benign </a:t>
            </a:r>
            <a:r>
              <a:rPr lang="en-US" sz="2400" dirty="0" err="1"/>
              <a:t>tumour</a:t>
            </a:r>
            <a:r>
              <a:rPr lang="en-US" sz="2400" dirty="0"/>
              <a:t> considered to be a hamartoma of the </a:t>
            </a:r>
            <a:r>
              <a:rPr lang="en-US" sz="2400" dirty="0" smtClean="0"/>
              <a:t>hair matrix </a:t>
            </a:r>
            <a:r>
              <a:rPr lang="en-US" sz="2400" dirty="0"/>
              <a:t>composed of cells resembling those of the hair matrix </a:t>
            </a:r>
            <a:r>
              <a:rPr lang="en-US" sz="2400" dirty="0" smtClean="0"/>
              <a:t>and cortex </a:t>
            </a:r>
            <a:r>
              <a:rPr lang="en-US" sz="2400" dirty="0"/>
              <a:t>and inner root sheath. The cells usually undergo ‘</a:t>
            </a:r>
            <a:r>
              <a:rPr lang="en-US" sz="2400" dirty="0" smtClean="0"/>
              <a:t>mummification</a:t>
            </a:r>
            <a:r>
              <a:rPr lang="en-US" dirty="0" smtClean="0"/>
              <a:t>’.</a:t>
            </a:r>
          </a:p>
          <a:p>
            <a:pPr marL="228600" lvl="1">
              <a:spcBef>
                <a:spcPts val="1000"/>
              </a:spcBef>
            </a:pPr>
            <a:endParaRPr lang="en-US" dirty="0"/>
          </a:p>
          <a:p>
            <a:pPr marL="228600" lvl="1">
              <a:spcBef>
                <a:spcPts val="1000"/>
              </a:spcBef>
            </a:pPr>
            <a:r>
              <a:rPr lang="en-US" dirty="0" smtClean="0"/>
              <a:t> </a:t>
            </a:r>
            <a:r>
              <a:rPr lang="en-US" dirty="0"/>
              <a:t>Association with myotonic dystrophy, Turner syndrome</a:t>
            </a:r>
            <a:r>
              <a:rPr lang="en-US" b="1" dirty="0"/>
              <a:t> </a:t>
            </a:r>
            <a:r>
              <a:rPr lang="en-US" dirty="0"/>
              <a:t>and Rubinstein–</a:t>
            </a:r>
            <a:r>
              <a:rPr lang="en-US" dirty="0" err="1"/>
              <a:t>Taybi</a:t>
            </a:r>
            <a:r>
              <a:rPr lang="en-US" dirty="0"/>
              <a:t> syndrome have been described.</a:t>
            </a:r>
          </a:p>
          <a:p>
            <a:endParaRPr lang="en-US" dirty="0" smtClean="0"/>
          </a:p>
          <a:p>
            <a:endParaRPr lang="en-US" dirty="0"/>
          </a:p>
          <a:p>
            <a:endParaRPr lang="en-US" dirty="0"/>
          </a:p>
        </p:txBody>
      </p:sp>
    </p:spTree>
    <p:extLst>
      <p:ext uri="{BB962C8B-B14F-4D97-AF65-F5344CB8AC3E}">
        <p14:creationId xmlns:p14="http://schemas.microsoft.com/office/powerpoint/2010/main" val="423234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10515600" cy="5732826"/>
          </a:xfrm>
        </p:spPr>
        <p:txBody>
          <a:bodyPr>
            <a:normAutofit/>
          </a:bodyPr>
          <a:lstStyle/>
          <a:p>
            <a:pPr marL="0" indent="0">
              <a:buNone/>
            </a:pPr>
            <a:r>
              <a:rPr lang="en-US" b="1" dirty="0" smtClean="0"/>
              <a:t> </a:t>
            </a:r>
            <a:r>
              <a:rPr lang="en-US" b="1" dirty="0"/>
              <a:t>Pathology </a:t>
            </a:r>
          </a:p>
          <a:p>
            <a:r>
              <a:rPr lang="en-US" dirty="0"/>
              <a:t> </a:t>
            </a:r>
            <a:r>
              <a:rPr lang="en-US" sz="2400" dirty="0"/>
              <a:t>The </a:t>
            </a:r>
            <a:r>
              <a:rPr lang="en-US" sz="2400" dirty="0" err="1"/>
              <a:t>tumour</a:t>
            </a:r>
            <a:r>
              <a:rPr lang="en-US" sz="2400" dirty="0"/>
              <a:t> is situated in the dermis, and </a:t>
            </a:r>
            <a:r>
              <a:rPr lang="en-US" sz="2400" dirty="0" smtClean="0"/>
              <a:t>is well-circumscribed</a:t>
            </a:r>
          </a:p>
          <a:p>
            <a:r>
              <a:rPr lang="en-US" sz="2400" dirty="0" smtClean="0"/>
              <a:t>The outer </a:t>
            </a:r>
            <a:r>
              <a:rPr lang="en-US" sz="2400" dirty="0"/>
              <a:t>cells are </a:t>
            </a:r>
            <a:r>
              <a:rPr lang="en-US" sz="2400" dirty="0" err="1" smtClean="0"/>
              <a:t>small,basophilic</a:t>
            </a:r>
            <a:r>
              <a:rPr lang="en-US" sz="2400" dirty="0" smtClean="0"/>
              <a:t> having </a:t>
            </a:r>
            <a:r>
              <a:rPr lang="en-US" sz="2400" dirty="0"/>
              <a:t>rounded </a:t>
            </a:r>
            <a:r>
              <a:rPr lang="en-US" sz="2400" dirty="0" smtClean="0"/>
              <a:t>nuclei. </a:t>
            </a:r>
            <a:r>
              <a:rPr lang="en-US" sz="2400" dirty="0"/>
              <a:t>Normal mitotic </a:t>
            </a:r>
            <a:r>
              <a:rPr lang="en-US" sz="2400" dirty="0" smtClean="0"/>
              <a:t>figures can usually </a:t>
            </a:r>
            <a:r>
              <a:rPr lang="en-US" sz="2400" dirty="0"/>
              <a:t>be seen and are often numerous. </a:t>
            </a:r>
            <a:r>
              <a:rPr lang="en-US" sz="2400" dirty="0" smtClean="0"/>
              <a:t>The </a:t>
            </a:r>
            <a:r>
              <a:rPr lang="en-US" sz="2400" dirty="0"/>
              <a:t>cytoplasm is </a:t>
            </a:r>
            <a:r>
              <a:rPr lang="en-US" sz="2400" dirty="0" smtClean="0"/>
              <a:t>scanty and </a:t>
            </a:r>
            <a:r>
              <a:rPr lang="en-US" sz="2400" dirty="0"/>
              <a:t>the cell margins indistinct, but intercellular connections </a:t>
            </a:r>
            <a:r>
              <a:rPr lang="en-US" sz="2400" dirty="0" smtClean="0"/>
              <a:t>can be </a:t>
            </a:r>
            <a:r>
              <a:rPr lang="en-US" sz="2400" dirty="0"/>
              <a:t>seen</a:t>
            </a:r>
            <a:r>
              <a:rPr lang="en-US" sz="2400" dirty="0" smtClean="0"/>
              <a:t>.</a:t>
            </a:r>
          </a:p>
          <a:p>
            <a:pPr marL="0" indent="0">
              <a:buNone/>
            </a:pPr>
            <a:r>
              <a:rPr lang="en-US" dirty="0" smtClean="0"/>
              <a:t> </a:t>
            </a:r>
          </a:p>
          <a:p>
            <a:pPr marL="0" indent="0">
              <a:buNone/>
            </a:pPr>
            <a:r>
              <a:rPr lang="en-US" dirty="0" smtClean="0"/>
              <a:t> </a:t>
            </a:r>
            <a:endParaRPr lang="en-US" b="1" dirty="0"/>
          </a:p>
        </p:txBody>
      </p:sp>
    </p:spTree>
    <p:extLst>
      <p:ext uri="{BB962C8B-B14F-4D97-AF65-F5344CB8AC3E}">
        <p14:creationId xmlns:p14="http://schemas.microsoft.com/office/powerpoint/2010/main" val="3215482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640080"/>
            <a:ext cx="5627914" cy="5536883"/>
          </a:xfrm>
        </p:spPr>
        <p:txBody>
          <a:bodyPr>
            <a:normAutofit/>
          </a:bodyPr>
          <a:lstStyle/>
          <a:p>
            <a:r>
              <a:rPr lang="en-US" sz="2400" dirty="0"/>
              <a:t>Towards the </a:t>
            </a:r>
            <a:r>
              <a:rPr lang="en-US" sz="2400" dirty="0" err="1"/>
              <a:t>centre</a:t>
            </a:r>
            <a:r>
              <a:rPr lang="en-US" sz="2400" dirty="0"/>
              <a:t> of the mass, the cytoplasm becomes more abundant and eosinophilic. The nuclear outline persists, but the chromatin is sparse and clumped in dark granules; when all basophilic material disappears, a </a:t>
            </a:r>
            <a:r>
              <a:rPr lang="en-US" sz="2400" dirty="0" smtClean="0"/>
              <a:t>mummified </a:t>
            </a:r>
            <a:r>
              <a:rPr lang="en-US" sz="2400" dirty="0"/>
              <a:t>‘ghost cell’ remains. </a:t>
            </a:r>
          </a:p>
          <a:p>
            <a:r>
              <a:rPr lang="en-US" sz="2400" dirty="0"/>
              <a:t>The central areas often calcify, and calcium can be demonstrated in the basophilic areas of the </a:t>
            </a:r>
            <a:r>
              <a:rPr lang="en-US" sz="2400" dirty="0" err="1"/>
              <a:t>tumour</a:t>
            </a:r>
            <a:endParaRPr lang="en-US" sz="2400" b="1" dirty="0"/>
          </a:p>
        </p:txBody>
      </p:sp>
      <p:pic>
        <p:nvPicPr>
          <p:cNvPr id="4" name="Picture 3"/>
          <p:cNvPicPr>
            <a:picLocks noChangeAspect="1"/>
          </p:cNvPicPr>
          <p:nvPr/>
        </p:nvPicPr>
        <p:blipFill>
          <a:blip r:embed="rId2"/>
          <a:stretch>
            <a:fillRect/>
          </a:stretch>
        </p:blipFill>
        <p:spPr>
          <a:xfrm>
            <a:off x="6374674" y="640081"/>
            <a:ext cx="5434149" cy="4031932"/>
          </a:xfrm>
          <a:prstGeom prst="rect">
            <a:avLst/>
          </a:prstGeom>
        </p:spPr>
      </p:pic>
    </p:spTree>
    <p:extLst>
      <p:ext uri="{BB962C8B-B14F-4D97-AF65-F5344CB8AC3E}">
        <p14:creationId xmlns:p14="http://schemas.microsoft.com/office/powerpoint/2010/main" val="1175546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587829"/>
            <a:ext cx="6790509" cy="5589134"/>
          </a:xfrm>
        </p:spPr>
        <p:txBody>
          <a:bodyPr>
            <a:normAutofit/>
          </a:bodyPr>
          <a:lstStyle/>
          <a:p>
            <a:pPr marL="0" indent="0">
              <a:buNone/>
            </a:pPr>
            <a:r>
              <a:rPr lang="en-US" b="1" dirty="0"/>
              <a:t> </a:t>
            </a:r>
            <a:r>
              <a:rPr lang="en-US" b="1" dirty="0" smtClean="0"/>
              <a:t> Clinical </a:t>
            </a:r>
            <a:r>
              <a:rPr lang="en-US" b="1" dirty="0"/>
              <a:t>features    </a:t>
            </a:r>
          </a:p>
          <a:p>
            <a:r>
              <a:rPr lang="en-US" sz="2400" dirty="0"/>
              <a:t> The lesion is usually a solitary, deep, dermal or </a:t>
            </a:r>
            <a:r>
              <a:rPr lang="en-US" sz="2400" dirty="0" smtClean="0"/>
              <a:t>subcutaneous </a:t>
            </a:r>
            <a:r>
              <a:rPr lang="en-US" sz="2400" dirty="0" err="1" smtClean="0"/>
              <a:t>tumour</a:t>
            </a:r>
            <a:r>
              <a:rPr lang="en-US" sz="2400" dirty="0" smtClean="0"/>
              <a:t> </a:t>
            </a:r>
            <a:r>
              <a:rPr lang="en-US" sz="2400" dirty="0"/>
              <a:t>3–30 mm in diameter situated on the head, neck or </a:t>
            </a:r>
            <a:r>
              <a:rPr lang="en-US" sz="2400" dirty="0" smtClean="0"/>
              <a:t>upper extremities.</a:t>
            </a:r>
            <a:endParaRPr lang="en-US" sz="2400" dirty="0"/>
          </a:p>
          <a:p>
            <a:r>
              <a:rPr lang="en-US" sz="2400" dirty="0"/>
              <a:t>The skin over the </a:t>
            </a:r>
            <a:r>
              <a:rPr lang="en-US" sz="2400" dirty="0" err="1"/>
              <a:t>tumour</a:t>
            </a:r>
            <a:r>
              <a:rPr lang="en-US" sz="2400" dirty="0"/>
              <a:t> is normal and the lesion has </a:t>
            </a:r>
            <a:r>
              <a:rPr lang="en-US" sz="2400" dirty="0" smtClean="0"/>
              <a:t>a firm to stone-hard consistency </a:t>
            </a:r>
            <a:r>
              <a:rPr lang="en-US" sz="2400" dirty="0"/>
              <a:t>and a lobular shape on </a:t>
            </a:r>
            <a:r>
              <a:rPr lang="en-US" sz="2400" dirty="0" smtClean="0"/>
              <a:t>palpation. </a:t>
            </a:r>
            <a:endParaRPr lang="en-US" sz="2400" dirty="0"/>
          </a:p>
          <a:p>
            <a:r>
              <a:rPr lang="en-US" sz="2400" dirty="0"/>
              <a:t>ulcerated lesions may show </a:t>
            </a:r>
            <a:r>
              <a:rPr lang="en-US" sz="2400" dirty="0" err="1"/>
              <a:t>transepithelial</a:t>
            </a:r>
            <a:r>
              <a:rPr lang="en-US" sz="2400" dirty="0"/>
              <a:t> </a:t>
            </a:r>
            <a:r>
              <a:rPr lang="en-US" sz="2400" dirty="0" smtClean="0"/>
              <a:t>elimination</a:t>
            </a:r>
            <a:endParaRPr lang="en-US" sz="2400" dirty="0"/>
          </a:p>
          <a:p>
            <a:r>
              <a:rPr lang="en-US" sz="2400" dirty="0" smtClean="0"/>
              <a:t>Some cases </a:t>
            </a:r>
            <a:r>
              <a:rPr lang="en-US" sz="2400" dirty="0"/>
              <a:t>associated with </a:t>
            </a:r>
            <a:r>
              <a:rPr lang="en-US" sz="2400" dirty="0" err="1" smtClean="0"/>
              <a:t>hypercalcaemia</a:t>
            </a:r>
            <a:r>
              <a:rPr lang="en-US" sz="2400" dirty="0"/>
              <a:t> </a:t>
            </a:r>
            <a:r>
              <a:rPr lang="en-US" sz="2400" dirty="0" smtClean="0"/>
              <a:t>and high levels </a:t>
            </a:r>
            <a:r>
              <a:rPr lang="en-US" sz="2400" dirty="0"/>
              <a:t>of parathyroid </a:t>
            </a:r>
            <a:r>
              <a:rPr lang="en-US" sz="2400" dirty="0" smtClean="0"/>
              <a:t>hormone have been reported.   </a:t>
            </a:r>
            <a:endParaRPr lang="en-US" sz="2400" dirty="0"/>
          </a:p>
        </p:txBody>
      </p:sp>
      <p:pic>
        <p:nvPicPr>
          <p:cNvPr id="6" name="Picture 5"/>
          <p:cNvPicPr>
            <a:picLocks noChangeAspect="1"/>
          </p:cNvPicPr>
          <p:nvPr/>
        </p:nvPicPr>
        <p:blipFill>
          <a:blip r:embed="rId2"/>
          <a:stretch>
            <a:fillRect/>
          </a:stretch>
        </p:blipFill>
        <p:spPr>
          <a:xfrm>
            <a:off x="7458891" y="770710"/>
            <a:ext cx="4389120" cy="4650376"/>
          </a:xfrm>
          <a:prstGeom prst="rect">
            <a:avLst/>
          </a:prstGeom>
        </p:spPr>
      </p:pic>
    </p:spTree>
    <p:extLst>
      <p:ext uri="{BB962C8B-B14F-4D97-AF65-F5344CB8AC3E}">
        <p14:creationId xmlns:p14="http://schemas.microsoft.com/office/powerpoint/2010/main" val="3935072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10515600" cy="5732826"/>
          </a:xfrm>
        </p:spPr>
        <p:txBody>
          <a:bodyPr/>
          <a:lstStyle/>
          <a:p>
            <a:pPr marL="0" indent="0">
              <a:buNone/>
            </a:pPr>
            <a:r>
              <a:rPr lang="en-US" b="1" dirty="0"/>
              <a:t> </a:t>
            </a:r>
            <a:r>
              <a:rPr lang="en-US" b="1" dirty="0" smtClean="0"/>
              <a:t> Disease </a:t>
            </a:r>
            <a:r>
              <a:rPr lang="en-US" b="1" dirty="0"/>
              <a:t>course and prognosis </a:t>
            </a:r>
          </a:p>
          <a:p>
            <a:r>
              <a:rPr lang="en-US" sz="2400" dirty="0"/>
              <a:t> The lesion is benign but there is a tendency for local </a:t>
            </a:r>
            <a:r>
              <a:rPr lang="en-US" sz="2400" dirty="0" err="1" smtClean="0"/>
              <a:t>recurrence.Malignant</a:t>
            </a:r>
            <a:r>
              <a:rPr lang="en-US" sz="2400" dirty="0" smtClean="0"/>
              <a:t> changes can occur in large </a:t>
            </a:r>
            <a:r>
              <a:rPr lang="en-US" sz="2400" dirty="0" err="1" smtClean="0"/>
              <a:t>pilomatricomas</a:t>
            </a:r>
            <a:r>
              <a:rPr lang="en-US" sz="2400" dirty="0"/>
              <a:t>.</a:t>
            </a:r>
            <a:r>
              <a:rPr lang="en-US" dirty="0" smtClean="0"/>
              <a:t>   </a:t>
            </a:r>
            <a:endParaRPr lang="en-US" dirty="0"/>
          </a:p>
          <a:p>
            <a:pPr marL="0" indent="0">
              <a:buNone/>
            </a:pPr>
            <a:r>
              <a:rPr lang="en-US" b="1" dirty="0"/>
              <a:t> </a:t>
            </a:r>
            <a:r>
              <a:rPr lang="en-US" b="1" dirty="0" smtClean="0"/>
              <a:t> </a:t>
            </a:r>
            <a:r>
              <a:rPr lang="en-US" b="1" dirty="0"/>
              <a:t>Management  </a:t>
            </a:r>
          </a:p>
          <a:p>
            <a:r>
              <a:rPr lang="en-US" sz="2400" dirty="0"/>
              <a:t> Local excision is required for benign lesions. Wider excision </a:t>
            </a:r>
            <a:r>
              <a:rPr lang="en-US" sz="2400" dirty="0" smtClean="0"/>
              <a:t>will be </a:t>
            </a:r>
            <a:r>
              <a:rPr lang="en-US" sz="2400" dirty="0"/>
              <a:t>needed if malignancy is suspected. </a:t>
            </a:r>
          </a:p>
        </p:txBody>
      </p:sp>
    </p:spTree>
    <p:extLst>
      <p:ext uri="{BB962C8B-B14F-4D97-AF65-F5344CB8AC3E}">
        <p14:creationId xmlns:p14="http://schemas.microsoft.com/office/powerpoint/2010/main" val="1945766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normAutofit/>
          </a:bodyPr>
          <a:lstStyle/>
          <a:p>
            <a:pPr marL="0" indent="0">
              <a:buNone/>
            </a:pPr>
            <a:r>
              <a:rPr lang="en-US" b="1" dirty="0" smtClean="0"/>
              <a:t>   </a:t>
            </a:r>
            <a:r>
              <a:rPr lang="en-US" b="1" dirty="0" err="1" smtClean="0"/>
              <a:t>Pilomatricarcinoma</a:t>
            </a:r>
            <a:r>
              <a:rPr lang="en-US" b="1" dirty="0" smtClean="0"/>
              <a:t>   </a:t>
            </a:r>
            <a:r>
              <a:rPr lang="en-US" dirty="0"/>
              <a:t>      </a:t>
            </a:r>
          </a:p>
          <a:p>
            <a:pPr marL="0" indent="0">
              <a:buNone/>
            </a:pPr>
            <a:r>
              <a:rPr lang="en-US" b="1" dirty="0" smtClean="0"/>
              <a:t>  </a:t>
            </a:r>
            <a:endParaRPr lang="en-US" b="1" dirty="0"/>
          </a:p>
          <a:p>
            <a:r>
              <a:rPr lang="en-US" dirty="0"/>
              <a:t> </a:t>
            </a:r>
            <a:r>
              <a:rPr lang="en-US" sz="2400" dirty="0"/>
              <a:t>I</a:t>
            </a:r>
            <a:r>
              <a:rPr lang="en-US" sz="2400" dirty="0" smtClean="0"/>
              <a:t>s the </a:t>
            </a:r>
            <a:r>
              <a:rPr lang="en-US" sz="2400" dirty="0"/>
              <a:t>malignant counterpart of the </a:t>
            </a:r>
            <a:r>
              <a:rPr lang="en-US" sz="2400" dirty="0" err="1"/>
              <a:t>pilomatricoma</a:t>
            </a:r>
            <a:r>
              <a:rPr lang="en-US" sz="2400" dirty="0"/>
              <a:t>, </a:t>
            </a:r>
            <a:r>
              <a:rPr lang="en-US" sz="2400" dirty="0" smtClean="0"/>
              <a:t>possessing metastatic potential.</a:t>
            </a:r>
          </a:p>
          <a:p>
            <a:endParaRPr lang="en-US" sz="2400" dirty="0" smtClean="0"/>
          </a:p>
          <a:p>
            <a:pPr marL="0" indent="0">
              <a:buNone/>
            </a:pPr>
            <a:r>
              <a:rPr lang="en-US" b="1" dirty="0" smtClean="0"/>
              <a:t>Pathology </a:t>
            </a:r>
            <a:endParaRPr lang="en-US" dirty="0"/>
          </a:p>
          <a:p>
            <a:r>
              <a:rPr lang="en-US" sz="2400" dirty="0"/>
              <a:t>Malignant </a:t>
            </a:r>
            <a:r>
              <a:rPr lang="en-US" sz="2400" dirty="0" err="1"/>
              <a:t>tumours</a:t>
            </a:r>
            <a:r>
              <a:rPr lang="en-US" sz="2400" dirty="0"/>
              <a:t> usually have a very </a:t>
            </a:r>
            <a:r>
              <a:rPr lang="en-US" sz="2400" dirty="0" smtClean="0"/>
              <a:t>large predominant</a:t>
            </a:r>
            <a:r>
              <a:rPr lang="en-US" sz="2400" dirty="0"/>
              <a:t> </a:t>
            </a:r>
            <a:r>
              <a:rPr lang="en-US" sz="2400" dirty="0" smtClean="0"/>
              <a:t>basaloid </a:t>
            </a:r>
            <a:r>
              <a:rPr lang="en-US" sz="2400" dirty="0"/>
              <a:t>component, an </a:t>
            </a:r>
            <a:r>
              <a:rPr lang="en-US" sz="2400" dirty="0" smtClean="0"/>
              <a:t>infiltrative</a:t>
            </a:r>
            <a:r>
              <a:rPr lang="en-US" sz="2400" dirty="0"/>
              <a:t> </a:t>
            </a:r>
            <a:r>
              <a:rPr lang="en-US" sz="2400" dirty="0" smtClean="0"/>
              <a:t>growth</a:t>
            </a:r>
            <a:r>
              <a:rPr lang="en-US" sz="2400" dirty="0"/>
              <a:t> </a:t>
            </a:r>
            <a:r>
              <a:rPr lang="en-US" sz="2400" dirty="0" smtClean="0"/>
              <a:t>pattern and extensive</a:t>
            </a:r>
            <a:r>
              <a:rPr lang="en-US" sz="2400" dirty="0"/>
              <a:t> </a:t>
            </a:r>
            <a:r>
              <a:rPr lang="en-US" sz="2400" dirty="0" smtClean="0"/>
              <a:t>necrosis</a:t>
            </a:r>
          </a:p>
          <a:p>
            <a:r>
              <a:rPr lang="en-US" sz="2400" dirty="0" smtClean="0"/>
              <a:t> </a:t>
            </a:r>
            <a:r>
              <a:rPr lang="en-US" sz="2400" dirty="0"/>
              <a:t>T</a:t>
            </a:r>
            <a:r>
              <a:rPr lang="en-US" sz="2400" dirty="0" smtClean="0"/>
              <a:t>here are numerous mitotic </a:t>
            </a:r>
            <a:r>
              <a:rPr lang="en-US" sz="2400" dirty="0" err="1" smtClean="0"/>
              <a:t>figures,and</a:t>
            </a:r>
            <a:r>
              <a:rPr lang="en-US" sz="2400" dirty="0"/>
              <a:t> </a:t>
            </a:r>
            <a:r>
              <a:rPr lang="en-US" sz="2400" dirty="0" smtClean="0"/>
              <a:t>both </a:t>
            </a:r>
            <a:r>
              <a:rPr lang="en-US" sz="2400" dirty="0"/>
              <a:t>lymphatic and vascular invasion may be seen. </a:t>
            </a: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3335858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10515600" cy="5772014"/>
          </a:xfrm>
        </p:spPr>
        <p:txBody>
          <a:bodyPr>
            <a:normAutofit/>
          </a:bodyPr>
          <a:lstStyle/>
          <a:p>
            <a:r>
              <a:rPr lang="en-US" b="1" dirty="0"/>
              <a:t> Clinical features    </a:t>
            </a:r>
          </a:p>
          <a:p>
            <a:r>
              <a:rPr lang="en-US" dirty="0"/>
              <a:t> </a:t>
            </a:r>
            <a:r>
              <a:rPr lang="en-US" sz="2400" dirty="0"/>
              <a:t>The lesion presents as a rapidly expanding </a:t>
            </a:r>
            <a:r>
              <a:rPr lang="en-US" sz="2400" dirty="0" smtClean="0"/>
              <a:t>firm </a:t>
            </a:r>
            <a:r>
              <a:rPr lang="en-US" sz="2400" dirty="0"/>
              <a:t>nodule. </a:t>
            </a:r>
            <a:r>
              <a:rPr lang="en-US" sz="2400" dirty="0" smtClean="0"/>
              <a:t>Most </a:t>
            </a:r>
            <a:r>
              <a:rPr lang="en-US" sz="2400" dirty="0" err="1" smtClean="0"/>
              <a:t>tumours</a:t>
            </a:r>
            <a:r>
              <a:rPr lang="en-US" sz="2400" dirty="0" smtClean="0"/>
              <a:t> </a:t>
            </a:r>
            <a:r>
              <a:rPr lang="en-US" sz="2400" dirty="0"/>
              <a:t>develop on the head and neck followed much less </a:t>
            </a:r>
            <a:r>
              <a:rPr lang="en-US" sz="2400" dirty="0" smtClean="0"/>
              <a:t>frequently by trunk</a:t>
            </a:r>
            <a:endParaRPr lang="en-US" sz="2400" dirty="0"/>
          </a:p>
          <a:p>
            <a:r>
              <a:rPr lang="en-US" sz="2400" dirty="0"/>
              <a:t>It can </a:t>
            </a:r>
            <a:r>
              <a:rPr lang="en-US" sz="2400" dirty="0" smtClean="0"/>
              <a:t>present </a:t>
            </a:r>
            <a:r>
              <a:rPr lang="en-US" sz="2400" i="1" dirty="0" err="1" smtClean="0"/>
              <a:t>denovo</a:t>
            </a:r>
            <a:r>
              <a:rPr lang="en-US" sz="2400" i="1" dirty="0"/>
              <a:t> </a:t>
            </a:r>
            <a:r>
              <a:rPr lang="en-US" sz="2400" dirty="0" smtClean="0"/>
              <a:t>or </a:t>
            </a:r>
            <a:r>
              <a:rPr lang="en-US" sz="2400" dirty="0"/>
              <a:t>on a </a:t>
            </a:r>
            <a:r>
              <a:rPr lang="en-US" sz="2400" dirty="0" smtClean="0"/>
              <a:t>longstanding benign </a:t>
            </a:r>
            <a:r>
              <a:rPr lang="en-US" sz="2400" dirty="0" err="1"/>
              <a:t>pilomatricoma</a:t>
            </a:r>
            <a:r>
              <a:rPr lang="en-US" dirty="0"/>
              <a:t>. </a:t>
            </a:r>
            <a:endParaRPr lang="en-US" b="1" dirty="0"/>
          </a:p>
          <a:p>
            <a:r>
              <a:rPr lang="en-US" dirty="0"/>
              <a:t> </a:t>
            </a:r>
            <a:r>
              <a:rPr lang="en-US" sz="2400" dirty="0" err="1"/>
              <a:t>Pilomatric</a:t>
            </a:r>
            <a:r>
              <a:rPr lang="en-US" sz="2400" dirty="0"/>
              <a:t> carcinomas are locally aggressive with a tendency </a:t>
            </a:r>
            <a:r>
              <a:rPr lang="en-US" sz="2400" dirty="0" smtClean="0"/>
              <a:t>to recur </a:t>
            </a:r>
            <a:r>
              <a:rPr lang="en-US" sz="2400" dirty="0"/>
              <a:t>There may be metastases to distant organs such as </a:t>
            </a:r>
            <a:r>
              <a:rPr lang="en-US" sz="2400" dirty="0" smtClean="0"/>
              <a:t>the lungs</a:t>
            </a:r>
            <a:r>
              <a:rPr lang="en-US" sz="2400" dirty="0"/>
              <a:t>, bone and lymph nodes </a:t>
            </a:r>
            <a:r>
              <a:rPr lang="en-US" sz="2400" dirty="0" smtClean="0"/>
              <a:t>    </a:t>
            </a:r>
            <a:endParaRPr lang="en-US" sz="2400" dirty="0"/>
          </a:p>
          <a:p>
            <a:pPr marL="0" indent="0">
              <a:buNone/>
            </a:pPr>
            <a:r>
              <a:rPr lang="en-US" b="1" dirty="0"/>
              <a:t> </a:t>
            </a:r>
            <a:r>
              <a:rPr lang="en-US" b="1" dirty="0" smtClean="0"/>
              <a:t>  </a:t>
            </a:r>
            <a:r>
              <a:rPr lang="en-US" b="1" dirty="0"/>
              <a:t>Management  </a:t>
            </a:r>
          </a:p>
          <a:p>
            <a:r>
              <a:rPr lang="en-US" dirty="0"/>
              <a:t> </a:t>
            </a:r>
            <a:r>
              <a:rPr lang="en-US" sz="2400" dirty="0"/>
              <a:t>Wide local excision is usually curative, but follow-up is </a:t>
            </a:r>
            <a:r>
              <a:rPr lang="en-US" sz="2400" dirty="0" smtClean="0"/>
              <a:t>required because </a:t>
            </a:r>
            <a:r>
              <a:rPr lang="en-US" sz="2400" dirty="0"/>
              <a:t>of the possibility of metastatic spread. </a:t>
            </a:r>
          </a:p>
        </p:txBody>
      </p:sp>
    </p:spTree>
    <p:extLst>
      <p:ext uri="{BB962C8B-B14F-4D97-AF65-F5344CB8AC3E}">
        <p14:creationId xmlns:p14="http://schemas.microsoft.com/office/powerpoint/2010/main" val="28807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6555377" cy="5628323"/>
          </a:xfrm>
        </p:spPr>
        <p:txBody>
          <a:bodyPr>
            <a:normAutofit lnSpcReduction="10000"/>
          </a:bodyPr>
          <a:lstStyle/>
          <a:p>
            <a:pPr marL="0" indent="0">
              <a:buNone/>
            </a:pPr>
            <a:r>
              <a:rPr lang="en-US" sz="3200" dirty="0" smtClean="0"/>
              <a:t>  Inverted follicular keratosis</a:t>
            </a:r>
          </a:p>
          <a:p>
            <a:pPr marL="0" indent="0">
              <a:buNone/>
            </a:pPr>
            <a:endParaRPr lang="en-US" sz="3200" dirty="0" smtClean="0"/>
          </a:p>
          <a:p>
            <a:r>
              <a:rPr lang="en-US" dirty="0" smtClean="0"/>
              <a:t> </a:t>
            </a:r>
            <a:r>
              <a:rPr lang="en-US" sz="2400" dirty="0"/>
              <a:t>A localized area of hyperkeratosis found in association with </a:t>
            </a:r>
            <a:r>
              <a:rPr lang="en-US" sz="2400" dirty="0" smtClean="0"/>
              <a:t>the </a:t>
            </a:r>
            <a:r>
              <a:rPr lang="en-US" sz="2400" dirty="0" err="1" smtClean="0"/>
              <a:t>pilosebaceous</a:t>
            </a:r>
            <a:r>
              <a:rPr lang="en-US" sz="2400" dirty="0" smtClean="0"/>
              <a:t> orifice</a:t>
            </a:r>
            <a:r>
              <a:rPr lang="en-US" sz="2400" dirty="0"/>
              <a:t>, considered as a variant of seborrheic </a:t>
            </a:r>
            <a:r>
              <a:rPr lang="en-US" sz="2400" dirty="0" smtClean="0"/>
              <a:t>keratosis</a:t>
            </a:r>
          </a:p>
          <a:p>
            <a:endParaRPr lang="en-US" sz="2400" dirty="0" smtClean="0"/>
          </a:p>
          <a:p>
            <a:r>
              <a:rPr lang="en-US" sz="2400" dirty="0"/>
              <a:t>The pathological features show an </a:t>
            </a:r>
            <a:r>
              <a:rPr lang="en-US" sz="2400" dirty="0" err="1"/>
              <a:t>endophytic</a:t>
            </a:r>
            <a:r>
              <a:rPr lang="en-US" sz="2400" dirty="0"/>
              <a:t> lesion connected </a:t>
            </a:r>
            <a:r>
              <a:rPr lang="en-US" sz="2400" dirty="0" smtClean="0"/>
              <a:t>to the </a:t>
            </a:r>
            <a:r>
              <a:rPr lang="en-US" sz="2400" dirty="0"/>
              <a:t>infundibulum of the hair follicle. </a:t>
            </a:r>
            <a:r>
              <a:rPr lang="en-US" sz="2400" dirty="0" smtClean="0"/>
              <a:t>Irritated keratinocytes form whorls </a:t>
            </a:r>
            <a:r>
              <a:rPr lang="en-US" sz="2400" dirty="0"/>
              <a:t>of cells, so-called ‘squamous eddies’, and keratin cysts.</a:t>
            </a:r>
          </a:p>
          <a:p>
            <a:r>
              <a:rPr lang="en-US" sz="2400" dirty="0"/>
              <a:t>All of these features </a:t>
            </a:r>
            <a:r>
              <a:rPr lang="en-US" sz="2400" dirty="0" smtClean="0"/>
              <a:t>comes in differential diagnosis </a:t>
            </a:r>
            <a:r>
              <a:rPr lang="en-US" sz="2400" dirty="0"/>
              <a:t>of squamous cell </a:t>
            </a:r>
            <a:r>
              <a:rPr lang="en-US" sz="2400" dirty="0" err="1" smtClean="0"/>
              <a:t>carcinoma,especially</a:t>
            </a:r>
            <a:r>
              <a:rPr lang="en-US" sz="2400" dirty="0" smtClean="0"/>
              <a:t> </a:t>
            </a:r>
            <a:r>
              <a:rPr lang="en-US" sz="2400" dirty="0"/>
              <a:t>on </a:t>
            </a:r>
            <a:r>
              <a:rPr lang="en-US" sz="2400" dirty="0" smtClean="0"/>
              <a:t>small biopsies</a:t>
            </a:r>
            <a:r>
              <a:rPr lang="en-US" dirty="0" smtClean="0"/>
              <a: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87" y="1998617"/>
            <a:ext cx="4624250" cy="2363833"/>
          </a:xfrm>
          <a:prstGeom prst="rect">
            <a:avLst/>
          </a:prstGeom>
        </p:spPr>
      </p:pic>
    </p:spTree>
    <p:extLst>
      <p:ext uri="{BB962C8B-B14F-4D97-AF65-F5344CB8AC3E}">
        <p14:creationId xmlns:p14="http://schemas.microsoft.com/office/powerpoint/2010/main" val="1640626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165" y="618565"/>
            <a:ext cx="10360766" cy="5558398"/>
          </a:xfrm>
        </p:spPr>
        <p:txBody>
          <a:bodyPr>
            <a:normAutofit/>
          </a:bodyPr>
          <a:lstStyle/>
          <a:p>
            <a:pPr marL="0" indent="0">
              <a:buNone/>
            </a:pPr>
            <a:r>
              <a:rPr lang="en-US" b="1" dirty="0" err="1" smtClean="0"/>
              <a:t>Trichodiscoma</a:t>
            </a:r>
            <a:endParaRPr lang="en-US" b="1" dirty="0"/>
          </a:p>
          <a:p>
            <a:r>
              <a:rPr lang="en-US" dirty="0"/>
              <a:t> </a:t>
            </a:r>
            <a:r>
              <a:rPr lang="en-US" sz="2400" dirty="0"/>
              <a:t>The clinical appearance of the </a:t>
            </a:r>
            <a:r>
              <a:rPr lang="en-US" sz="2400" dirty="0" err="1"/>
              <a:t>trichodiscoma</a:t>
            </a:r>
            <a:r>
              <a:rPr lang="en-US" sz="2400" dirty="0"/>
              <a:t> is that of multiple </a:t>
            </a:r>
            <a:r>
              <a:rPr lang="en-US" sz="2400" dirty="0" smtClean="0"/>
              <a:t>discrete flat-topped papules </a:t>
            </a:r>
            <a:r>
              <a:rPr lang="en-US" sz="2400" dirty="0"/>
              <a:t>2–3 </a:t>
            </a:r>
            <a:r>
              <a:rPr lang="en-US" sz="2400" dirty="0" smtClean="0"/>
              <a:t>mm in </a:t>
            </a:r>
            <a:r>
              <a:rPr lang="en-US" sz="2400" dirty="0" err="1" smtClean="0"/>
              <a:t>diameter.They</a:t>
            </a:r>
            <a:r>
              <a:rPr lang="en-US" sz="2400" dirty="0" smtClean="0"/>
              <a:t> </a:t>
            </a:r>
            <a:r>
              <a:rPr lang="en-US" sz="2400" dirty="0"/>
              <a:t>occur </a:t>
            </a:r>
            <a:r>
              <a:rPr lang="en-US" sz="2400" dirty="0" smtClean="0"/>
              <a:t>mainly In the </a:t>
            </a:r>
            <a:r>
              <a:rPr lang="en-US" sz="2400" dirty="0"/>
              <a:t>central </a:t>
            </a:r>
            <a:r>
              <a:rPr lang="en-US" sz="2400" dirty="0" smtClean="0"/>
              <a:t>area of </a:t>
            </a:r>
            <a:r>
              <a:rPr lang="en-US" sz="2400" dirty="0"/>
              <a:t>the face</a:t>
            </a:r>
            <a:r>
              <a:rPr lang="en-US" dirty="0" smtClean="0"/>
              <a:t>.</a:t>
            </a:r>
            <a:endParaRPr lang="en-US" dirty="0"/>
          </a:p>
          <a:p>
            <a:endParaRPr lang="en-US" dirty="0"/>
          </a:p>
        </p:txBody>
      </p:sp>
    </p:spTree>
    <p:extLst>
      <p:ext uri="{BB962C8B-B14F-4D97-AF65-F5344CB8AC3E}">
        <p14:creationId xmlns:p14="http://schemas.microsoft.com/office/powerpoint/2010/main" val="1888880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r>
              <a:rPr lang="en-US" dirty="0"/>
              <a:t> </a:t>
            </a:r>
            <a:r>
              <a:rPr lang="en-US" b="1" dirty="0" err="1"/>
              <a:t>Trichodiscoma</a:t>
            </a:r>
            <a:r>
              <a:rPr lang="en-US" dirty="0"/>
              <a:t> </a:t>
            </a:r>
          </a:p>
          <a:p>
            <a:r>
              <a:rPr lang="en-US" b="1" dirty="0"/>
              <a:t> Pathology </a:t>
            </a:r>
          </a:p>
          <a:p>
            <a:r>
              <a:rPr lang="en-US" dirty="0"/>
              <a:t> </a:t>
            </a:r>
            <a:r>
              <a:rPr lang="en-US" sz="2400" dirty="0"/>
              <a:t>A discrete but non-encapsulated area of </a:t>
            </a:r>
            <a:r>
              <a:rPr lang="en-US" sz="2400" dirty="0" err="1"/>
              <a:t>myxoid</a:t>
            </a:r>
            <a:r>
              <a:rPr lang="en-US" sz="2400" dirty="0"/>
              <a:t>, poorly </a:t>
            </a:r>
            <a:r>
              <a:rPr lang="en-US" sz="2400" dirty="0" smtClean="0"/>
              <a:t>cellular stroma </a:t>
            </a:r>
            <a:r>
              <a:rPr lang="en-US" sz="2400" dirty="0"/>
              <a:t>with focal collagen deposition is seen in the </a:t>
            </a:r>
            <a:r>
              <a:rPr lang="en-US" sz="2400" dirty="0" err="1" smtClean="0"/>
              <a:t>dermis,associated</a:t>
            </a:r>
            <a:r>
              <a:rPr lang="en-US" sz="2400" dirty="0" smtClean="0"/>
              <a:t> with </a:t>
            </a:r>
            <a:r>
              <a:rPr lang="en-US" sz="2400" dirty="0"/>
              <a:t>a </a:t>
            </a:r>
            <a:r>
              <a:rPr lang="en-US" sz="2400" dirty="0" smtClean="0"/>
              <a:t>proliferation of </a:t>
            </a:r>
            <a:r>
              <a:rPr lang="en-US" sz="2400" dirty="0"/>
              <a:t>blood vessels, some of which </a:t>
            </a:r>
            <a:r>
              <a:rPr lang="en-US" sz="2400" dirty="0" smtClean="0"/>
              <a:t>are thick-walled.</a:t>
            </a:r>
          </a:p>
          <a:p>
            <a:r>
              <a:rPr lang="en-US" sz="2400" dirty="0" err="1" smtClean="0"/>
              <a:t>Trichodiscomas</a:t>
            </a:r>
            <a:r>
              <a:rPr lang="en-US" sz="2400" dirty="0" smtClean="0"/>
              <a:t> and </a:t>
            </a:r>
            <a:r>
              <a:rPr lang="en-US" sz="2400" dirty="0" err="1"/>
              <a:t>trichofolliculomas</a:t>
            </a:r>
            <a:r>
              <a:rPr lang="en-US" sz="2400" dirty="0"/>
              <a:t> usually show </a:t>
            </a:r>
            <a:r>
              <a:rPr lang="en-US" sz="2400" dirty="0" smtClean="0"/>
              <a:t>histological overlap</a:t>
            </a:r>
            <a:r>
              <a:rPr lang="en-US" dirty="0" smtClean="0"/>
              <a:t>.</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485813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6571"/>
            <a:ext cx="10515600" cy="5850392"/>
          </a:xfrm>
        </p:spPr>
        <p:txBody>
          <a:bodyPr>
            <a:normAutofit/>
          </a:bodyPr>
          <a:lstStyle/>
          <a:p>
            <a:r>
              <a:rPr lang="en-US" dirty="0"/>
              <a:t> </a:t>
            </a:r>
            <a:r>
              <a:rPr lang="en-US" sz="2400" dirty="0"/>
              <a:t>Multiple </a:t>
            </a:r>
            <a:r>
              <a:rPr lang="en-US" sz="2400" dirty="0" err="1"/>
              <a:t>trichodiscomas</a:t>
            </a:r>
            <a:r>
              <a:rPr lang="en-US" sz="2400" dirty="0"/>
              <a:t>, </a:t>
            </a:r>
            <a:r>
              <a:rPr lang="en-US" sz="2400" dirty="0" err="1"/>
              <a:t>trichofolliculomas</a:t>
            </a:r>
            <a:r>
              <a:rPr lang="en-US" sz="2400" dirty="0"/>
              <a:t> and </a:t>
            </a:r>
            <a:r>
              <a:rPr lang="en-US" sz="2400" dirty="0" err="1"/>
              <a:t>acrochordon</a:t>
            </a:r>
            <a:r>
              <a:rPr lang="en-US" sz="2400" dirty="0"/>
              <a:t>-like </a:t>
            </a:r>
            <a:r>
              <a:rPr lang="en-US" sz="2400" dirty="0" smtClean="0"/>
              <a:t>lesions </a:t>
            </a:r>
            <a:r>
              <a:rPr lang="en-US" sz="2400" dirty="0"/>
              <a:t>as well as perifollicular </a:t>
            </a:r>
            <a:r>
              <a:rPr lang="en-US" sz="2400" dirty="0" smtClean="0"/>
              <a:t>fibromas </a:t>
            </a:r>
            <a:r>
              <a:rPr lang="en-US" sz="2400" dirty="0"/>
              <a:t>have been described as </a:t>
            </a:r>
            <a:r>
              <a:rPr lang="en-US" sz="2400" dirty="0" smtClean="0"/>
              <a:t>part </a:t>
            </a:r>
            <a:r>
              <a:rPr lang="en-US" sz="2400" dirty="0"/>
              <a:t>of the </a:t>
            </a:r>
            <a:r>
              <a:rPr lang="en-US" sz="2400" dirty="0" err="1"/>
              <a:t>Birt</a:t>
            </a:r>
            <a:r>
              <a:rPr lang="en-US" sz="2400" dirty="0"/>
              <a:t>–Hogg–</a:t>
            </a:r>
            <a:r>
              <a:rPr lang="en-US" sz="2400" dirty="0" err="1"/>
              <a:t>Dubé</a:t>
            </a:r>
            <a:r>
              <a:rPr lang="en-US" sz="2400" dirty="0"/>
              <a:t> </a:t>
            </a:r>
            <a:r>
              <a:rPr lang="en-US" sz="2400" dirty="0" smtClean="0"/>
              <a:t>syndrome.</a:t>
            </a:r>
          </a:p>
          <a:p>
            <a:endParaRPr lang="en-US" sz="2400" dirty="0" smtClean="0"/>
          </a:p>
          <a:p>
            <a:r>
              <a:rPr lang="en-US" sz="2400" dirty="0" smtClean="0"/>
              <a:t>This </a:t>
            </a:r>
            <a:r>
              <a:rPr lang="en-US" sz="2400" dirty="0"/>
              <a:t>syndrome is </a:t>
            </a:r>
            <a:r>
              <a:rPr lang="en-US" sz="2400" dirty="0" smtClean="0"/>
              <a:t>and autosomal </a:t>
            </a:r>
            <a:r>
              <a:rPr lang="en-US" sz="2400" dirty="0"/>
              <a:t>dominant </a:t>
            </a:r>
            <a:r>
              <a:rPr lang="en-US" sz="2400" dirty="0" err="1"/>
              <a:t>genodermatosis</a:t>
            </a:r>
            <a:r>
              <a:rPr lang="en-US" sz="2400" dirty="0"/>
              <a:t> also associated with </a:t>
            </a:r>
            <a:r>
              <a:rPr lang="en-US" sz="2400" dirty="0" smtClean="0"/>
              <a:t>lung cysts</a:t>
            </a:r>
            <a:r>
              <a:rPr lang="en-US" sz="2400" dirty="0"/>
              <a:t>, spontaneous pneumothorax and renal </a:t>
            </a:r>
            <a:r>
              <a:rPr lang="en-US" sz="2400" dirty="0" smtClean="0"/>
              <a:t>neoplasms</a:t>
            </a:r>
            <a:r>
              <a:rPr lang="en-US" dirty="0" smtClean="0"/>
              <a:t>.</a:t>
            </a:r>
          </a:p>
          <a:p>
            <a:endParaRPr lang="en-US" dirty="0"/>
          </a:p>
          <a:p>
            <a:pPr marL="0" indent="0">
              <a:buNone/>
            </a:pPr>
            <a:r>
              <a:rPr lang="en-US" b="1" dirty="0" smtClean="0"/>
              <a:t> </a:t>
            </a:r>
            <a:r>
              <a:rPr lang="en-US" b="1" dirty="0"/>
              <a:t>Management  </a:t>
            </a:r>
          </a:p>
          <a:p>
            <a:r>
              <a:rPr lang="en-US" dirty="0"/>
              <a:t> </a:t>
            </a:r>
            <a:r>
              <a:rPr lang="en-US" sz="2400" dirty="0"/>
              <a:t>It is excised for cosmetic reasons. In </a:t>
            </a:r>
            <a:r>
              <a:rPr lang="en-US" sz="2400" dirty="0" err="1"/>
              <a:t>Birt</a:t>
            </a:r>
            <a:r>
              <a:rPr lang="en-US" sz="2400" dirty="0"/>
              <a:t>–Hogg–</a:t>
            </a:r>
            <a:r>
              <a:rPr lang="en-US" sz="2400" dirty="0" err="1"/>
              <a:t>Dubé</a:t>
            </a:r>
            <a:r>
              <a:rPr lang="en-US" sz="2400" dirty="0"/>
              <a:t> </a:t>
            </a:r>
            <a:r>
              <a:rPr lang="en-US" sz="2400" dirty="0" smtClean="0"/>
              <a:t>syndrome </a:t>
            </a:r>
            <a:r>
              <a:rPr lang="en-US" sz="2400" dirty="0"/>
              <a:t>follow-up is advisable as the risk for </a:t>
            </a:r>
            <a:r>
              <a:rPr lang="en-US" sz="2400" dirty="0" smtClean="0"/>
              <a:t>developing renal</a:t>
            </a:r>
            <a:r>
              <a:rPr lang="en-US" sz="2400" dirty="0"/>
              <a:t> </a:t>
            </a:r>
            <a:r>
              <a:rPr lang="en-US" sz="2400" dirty="0" err="1" smtClean="0"/>
              <a:t>tumours</a:t>
            </a:r>
            <a:r>
              <a:rPr lang="en-US" sz="2400" dirty="0" smtClean="0"/>
              <a:t> </a:t>
            </a:r>
            <a:r>
              <a:rPr lang="en-US" sz="2400" dirty="0"/>
              <a:t>increases </a:t>
            </a:r>
            <a:r>
              <a:rPr lang="en-US" sz="2400" dirty="0" smtClean="0"/>
              <a:t>with age.</a:t>
            </a:r>
            <a:endParaRPr lang="en-US" sz="2400" dirty="0"/>
          </a:p>
        </p:txBody>
      </p:sp>
    </p:spTree>
    <p:extLst>
      <p:ext uri="{BB962C8B-B14F-4D97-AF65-F5344CB8AC3E}">
        <p14:creationId xmlns:p14="http://schemas.microsoft.com/office/powerpoint/2010/main" val="2097741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4435"/>
            <a:ext cx="10515600" cy="5652528"/>
          </a:xfrm>
        </p:spPr>
        <p:txBody>
          <a:bodyPr/>
          <a:lstStyle/>
          <a:p>
            <a:pPr marL="0" indent="0">
              <a:buNone/>
            </a:pPr>
            <a:r>
              <a:rPr lang="en-US" dirty="0" smtClean="0"/>
              <a:t>   </a:t>
            </a:r>
            <a:r>
              <a:rPr lang="en-US" b="1" dirty="0"/>
              <a:t>Perifollicular </a:t>
            </a:r>
            <a:r>
              <a:rPr lang="en-US" b="1" dirty="0" smtClean="0"/>
              <a:t>fibroma</a:t>
            </a:r>
            <a:endParaRPr lang="en-US" b="1" dirty="0"/>
          </a:p>
          <a:p>
            <a:r>
              <a:rPr lang="en-US" dirty="0"/>
              <a:t> </a:t>
            </a:r>
            <a:r>
              <a:rPr lang="en-US" sz="2400" dirty="0"/>
              <a:t>A cutaneous hamartoma of unknown </a:t>
            </a:r>
            <a:r>
              <a:rPr lang="en-US" sz="2400" dirty="0" err="1"/>
              <a:t>aetiology</a:t>
            </a:r>
            <a:r>
              <a:rPr lang="en-US" sz="2400" dirty="0"/>
              <a:t> that shows </a:t>
            </a:r>
            <a:r>
              <a:rPr lang="en-US" sz="2400" dirty="0" smtClean="0"/>
              <a:t>differentiation in </a:t>
            </a:r>
            <a:r>
              <a:rPr lang="en-US" sz="2400" dirty="0"/>
              <a:t>the connective tissue sheath of the hair follicle. </a:t>
            </a:r>
            <a:endParaRPr lang="en-US" sz="2400" dirty="0" smtClean="0"/>
          </a:p>
          <a:p>
            <a:r>
              <a:rPr lang="en-US" sz="2400" dirty="0" smtClean="0"/>
              <a:t> </a:t>
            </a:r>
            <a:r>
              <a:rPr lang="en-US" sz="2400" dirty="0"/>
              <a:t>Mostly it consists of small </a:t>
            </a:r>
            <a:r>
              <a:rPr lang="en-US" sz="2400" dirty="0" smtClean="0"/>
              <a:t>firm papules </a:t>
            </a:r>
            <a:r>
              <a:rPr lang="en-US" sz="2400" dirty="0"/>
              <a:t>either </a:t>
            </a:r>
            <a:r>
              <a:rPr lang="en-US" sz="2400" dirty="0" smtClean="0"/>
              <a:t>flesh </a:t>
            </a:r>
            <a:r>
              <a:rPr lang="en-US" sz="2400" dirty="0" err="1"/>
              <a:t>coloured</a:t>
            </a:r>
            <a:r>
              <a:rPr lang="en-US" sz="2400" dirty="0"/>
              <a:t> or pink usually on the face and neck.</a:t>
            </a:r>
          </a:p>
          <a:p>
            <a:r>
              <a:rPr lang="en-US" sz="2400" dirty="0"/>
              <a:t>Other sites may </a:t>
            </a:r>
            <a:r>
              <a:rPr lang="en-US" sz="2400" dirty="0" smtClean="0"/>
              <a:t>be </a:t>
            </a:r>
            <a:r>
              <a:rPr lang="en-US" sz="2400" dirty="0"/>
              <a:t>affected. Association with </a:t>
            </a:r>
            <a:r>
              <a:rPr lang="en-US" sz="2400" dirty="0" smtClean="0"/>
              <a:t>colonic polyps </a:t>
            </a:r>
            <a:r>
              <a:rPr lang="en-US" sz="2400" dirty="0"/>
              <a:t>has been described and it is known as </a:t>
            </a:r>
            <a:r>
              <a:rPr lang="en-US" sz="2400" dirty="0" err="1" smtClean="0"/>
              <a:t>Hornstein</a:t>
            </a:r>
            <a:r>
              <a:rPr lang="en-US" sz="2400" dirty="0" smtClean="0"/>
              <a:t>–Knick-</a:t>
            </a:r>
            <a:r>
              <a:rPr lang="en-US" sz="2400" dirty="0" err="1" smtClean="0"/>
              <a:t>enberg</a:t>
            </a:r>
            <a:r>
              <a:rPr lang="en-US" sz="2400" dirty="0" smtClean="0"/>
              <a:t> syndrome. </a:t>
            </a:r>
          </a:p>
          <a:p>
            <a:endParaRPr lang="en-US" sz="2400" dirty="0"/>
          </a:p>
          <a:p>
            <a:endParaRPr lang="en-US" dirty="0"/>
          </a:p>
        </p:txBody>
      </p:sp>
    </p:spTree>
    <p:extLst>
      <p:ext uri="{BB962C8B-B14F-4D97-AF65-F5344CB8AC3E}">
        <p14:creationId xmlns:p14="http://schemas.microsoft.com/office/powerpoint/2010/main" val="618499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6859"/>
            <a:ext cx="10515600" cy="5760104"/>
          </a:xfrm>
        </p:spPr>
        <p:txBody>
          <a:bodyPr>
            <a:normAutofit/>
          </a:bodyPr>
          <a:lstStyle/>
          <a:p>
            <a:r>
              <a:rPr lang="en-US" dirty="0"/>
              <a:t> </a:t>
            </a:r>
            <a:r>
              <a:rPr lang="en-US" b="1" dirty="0"/>
              <a:t>Sebaceous adenomas </a:t>
            </a:r>
            <a:r>
              <a:rPr lang="en-US" b="1" dirty="0" smtClean="0"/>
              <a:t>and </a:t>
            </a:r>
            <a:r>
              <a:rPr lang="en-US" b="1" dirty="0" err="1" smtClean="0"/>
              <a:t>sebaceomas</a:t>
            </a:r>
            <a:r>
              <a:rPr lang="en-US" b="1" dirty="0" smtClean="0"/>
              <a:t>    </a:t>
            </a:r>
            <a:r>
              <a:rPr lang="en-US" dirty="0"/>
              <a:t>      </a:t>
            </a:r>
            <a:endParaRPr lang="en-US" dirty="0" smtClean="0"/>
          </a:p>
          <a:p>
            <a:pPr marL="0" indent="0">
              <a:buNone/>
            </a:pPr>
            <a:r>
              <a:rPr lang="en-US" b="1" dirty="0" smtClean="0"/>
              <a:t>  </a:t>
            </a:r>
            <a:endParaRPr lang="en-US" b="1" dirty="0"/>
          </a:p>
          <a:p>
            <a:r>
              <a:rPr lang="en-US" dirty="0"/>
              <a:t> </a:t>
            </a:r>
            <a:r>
              <a:rPr lang="en-US" sz="2400" dirty="0"/>
              <a:t>Benign </a:t>
            </a:r>
            <a:r>
              <a:rPr lang="en-US" sz="2400" dirty="0" err="1"/>
              <a:t>tumours</a:t>
            </a:r>
            <a:r>
              <a:rPr lang="en-US" sz="2400" dirty="0"/>
              <a:t> composed of incompletely differentiated </a:t>
            </a:r>
            <a:r>
              <a:rPr lang="en-US" sz="2400" dirty="0" smtClean="0"/>
              <a:t>sebaceous cells </a:t>
            </a:r>
            <a:r>
              <a:rPr lang="en-US" sz="2400" dirty="0"/>
              <a:t>of varying </a:t>
            </a:r>
            <a:r>
              <a:rPr lang="en-US" sz="2400" dirty="0" smtClean="0"/>
              <a:t>degrees of </a:t>
            </a:r>
            <a:r>
              <a:rPr lang="en-US" sz="2400" dirty="0" err="1" smtClean="0"/>
              <a:t>maturity.Sebaceous</a:t>
            </a:r>
            <a:r>
              <a:rPr lang="en-US" sz="2400" dirty="0" smtClean="0"/>
              <a:t> adenoma and </a:t>
            </a:r>
            <a:r>
              <a:rPr lang="en-US" sz="2400" dirty="0" err="1" smtClean="0"/>
              <a:t>sebaceoma</a:t>
            </a:r>
            <a:r>
              <a:rPr lang="en-US" sz="2400" dirty="0" smtClean="0"/>
              <a:t> are described </a:t>
            </a:r>
            <a:r>
              <a:rPr lang="en-US" sz="2400" dirty="0" err="1" smtClean="0"/>
              <a:t>together,as</a:t>
            </a:r>
            <a:r>
              <a:rPr lang="en-US" sz="2400" dirty="0" smtClean="0"/>
              <a:t> </a:t>
            </a:r>
            <a:r>
              <a:rPr lang="en-US" sz="2400" dirty="0"/>
              <a:t>they do not have </a:t>
            </a:r>
            <a:r>
              <a:rPr lang="en-US" sz="2400" dirty="0" smtClean="0"/>
              <a:t>distinctive clinical features although </a:t>
            </a:r>
            <a:r>
              <a:rPr lang="en-US" sz="2400" dirty="0"/>
              <a:t>histological separation is </a:t>
            </a:r>
            <a:r>
              <a:rPr lang="en-US" sz="2400" dirty="0" smtClean="0"/>
              <a:t>possible</a:t>
            </a:r>
            <a:r>
              <a:rPr lang="en-US" dirty="0" smtClean="0"/>
              <a:t>.</a:t>
            </a:r>
            <a:endParaRPr lang="en-US" dirty="0"/>
          </a:p>
        </p:txBody>
      </p:sp>
    </p:spTree>
    <p:extLst>
      <p:ext uri="{BB962C8B-B14F-4D97-AF65-F5344CB8AC3E}">
        <p14:creationId xmlns:p14="http://schemas.microsoft.com/office/powerpoint/2010/main" val="1897464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4948646" cy="5772014"/>
          </a:xfrm>
        </p:spPr>
        <p:txBody>
          <a:bodyPr>
            <a:normAutofit/>
          </a:bodyPr>
          <a:lstStyle/>
          <a:p>
            <a:r>
              <a:rPr lang="en-US" b="1" dirty="0"/>
              <a:t> Pathology </a:t>
            </a:r>
          </a:p>
          <a:p>
            <a:r>
              <a:rPr lang="en-US" dirty="0"/>
              <a:t> </a:t>
            </a:r>
            <a:r>
              <a:rPr lang="en-US" sz="2400" dirty="0"/>
              <a:t>The </a:t>
            </a:r>
            <a:r>
              <a:rPr lang="en-US" sz="2400" dirty="0" err="1"/>
              <a:t>tumours</a:t>
            </a:r>
            <a:r>
              <a:rPr lang="en-US" sz="2400" dirty="0"/>
              <a:t> are </a:t>
            </a:r>
            <a:r>
              <a:rPr lang="en-US" sz="2400" dirty="0" err="1"/>
              <a:t>multilobular</a:t>
            </a:r>
            <a:r>
              <a:rPr lang="en-US" sz="2400" dirty="0"/>
              <a:t> and usually connected to the </a:t>
            </a:r>
            <a:r>
              <a:rPr lang="en-US" sz="2400" dirty="0" err="1" smtClean="0"/>
              <a:t>epidermis.The</a:t>
            </a:r>
            <a:r>
              <a:rPr lang="en-US" sz="2400" dirty="0" smtClean="0"/>
              <a:t> </a:t>
            </a:r>
            <a:r>
              <a:rPr lang="en-US" sz="2400" dirty="0"/>
              <a:t>lobules </a:t>
            </a:r>
            <a:r>
              <a:rPr lang="en-US" sz="2400" dirty="0" smtClean="0"/>
              <a:t>are well </a:t>
            </a:r>
            <a:r>
              <a:rPr lang="en-US" sz="2400" dirty="0" err="1" smtClean="0"/>
              <a:t>defined,composed</a:t>
            </a:r>
            <a:r>
              <a:rPr lang="en-US" sz="2400" dirty="0" smtClean="0"/>
              <a:t> </a:t>
            </a:r>
            <a:r>
              <a:rPr lang="en-US" sz="2400" dirty="0"/>
              <a:t>of variable </a:t>
            </a:r>
            <a:r>
              <a:rPr lang="en-US" sz="2400" dirty="0" smtClean="0"/>
              <a:t>numbers of </a:t>
            </a:r>
            <a:r>
              <a:rPr lang="en-US" sz="2400" dirty="0"/>
              <a:t>small basophilic </a:t>
            </a:r>
            <a:r>
              <a:rPr lang="en-US" sz="2400" dirty="0" smtClean="0"/>
              <a:t>immature </a:t>
            </a:r>
            <a:r>
              <a:rPr lang="en-US" sz="2400" dirty="0"/>
              <a:t>cells peripherally </a:t>
            </a:r>
            <a:r>
              <a:rPr lang="en-US" sz="2400" dirty="0" smtClean="0"/>
              <a:t>and Larger cells </a:t>
            </a:r>
            <a:r>
              <a:rPr lang="en-US" sz="2400" dirty="0"/>
              <a:t>– </a:t>
            </a:r>
            <a:r>
              <a:rPr lang="en-US" sz="2400" dirty="0" smtClean="0"/>
              <a:t>mature sebaceous cells in center </a:t>
            </a:r>
            <a:r>
              <a:rPr lang="en-US" sz="2400" dirty="0"/>
              <a:t>– containing cytoplasmic </a:t>
            </a:r>
            <a:r>
              <a:rPr lang="en-US" sz="2400" dirty="0" smtClean="0"/>
              <a:t>fat globules.</a:t>
            </a:r>
            <a:endParaRPr lang="en-US" sz="2400" dirty="0"/>
          </a:p>
          <a:p>
            <a:endParaRPr lang="en-US" sz="2400" dirty="0"/>
          </a:p>
        </p:txBody>
      </p:sp>
      <p:pic>
        <p:nvPicPr>
          <p:cNvPr id="4" name="Picture 3"/>
          <p:cNvPicPr>
            <a:picLocks noChangeAspect="1"/>
          </p:cNvPicPr>
          <p:nvPr/>
        </p:nvPicPr>
        <p:blipFill>
          <a:blip r:embed="rId2"/>
          <a:stretch>
            <a:fillRect/>
          </a:stretch>
        </p:blipFill>
        <p:spPr>
          <a:xfrm>
            <a:off x="5904410" y="666206"/>
            <a:ext cx="5159829" cy="4186781"/>
          </a:xfrm>
          <a:prstGeom prst="rect">
            <a:avLst/>
          </a:prstGeom>
        </p:spPr>
      </p:pic>
    </p:spTree>
    <p:extLst>
      <p:ext uri="{BB962C8B-B14F-4D97-AF65-F5344CB8AC3E}">
        <p14:creationId xmlns:p14="http://schemas.microsoft.com/office/powerpoint/2010/main" val="4142881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10515600" cy="5772014"/>
          </a:xfrm>
        </p:spPr>
        <p:txBody>
          <a:bodyPr>
            <a:normAutofit/>
          </a:bodyPr>
          <a:lstStyle/>
          <a:p>
            <a:r>
              <a:rPr lang="en-US" sz="2400" dirty="0"/>
              <a:t>Mitotic </a:t>
            </a:r>
            <a:r>
              <a:rPr lang="en-US" sz="2400" dirty="0" smtClean="0"/>
              <a:t>figures </a:t>
            </a:r>
            <a:r>
              <a:rPr lang="en-US" sz="2400" dirty="0"/>
              <a:t>are frequent in the immature sebaceous cells, </a:t>
            </a:r>
            <a:r>
              <a:rPr lang="en-US" sz="2400" dirty="0" smtClean="0"/>
              <a:t>and this </a:t>
            </a:r>
            <a:r>
              <a:rPr lang="en-US" sz="2400" dirty="0"/>
              <a:t>feature should not be regarded as evidence of </a:t>
            </a:r>
            <a:r>
              <a:rPr lang="en-US" sz="2400" dirty="0" smtClean="0"/>
              <a:t>malignancy.</a:t>
            </a:r>
          </a:p>
          <a:p>
            <a:r>
              <a:rPr lang="en-US" sz="2400" dirty="0" smtClean="0"/>
              <a:t>Larger </a:t>
            </a:r>
            <a:r>
              <a:rPr lang="en-US" sz="2400" dirty="0"/>
              <a:t>and deeper </a:t>
            </a:r>
            <a:r>
              <a:rPr lang="en-US" sz="2400" dirty="0" err="1"/>
              <a:t>tumours</a:t>
            </a:r>
            <a:r>
              <a:rPr lang="en-US" sz="2400" dirty="0"/>
              <a:t> with cystic degeneration usually </a:t>
            </a:r>
            <a:r>
              <a:rPr lang="en-US" sz="2400" dirty="0" smtClean="0"/>
              <a:t>represent </a:t>
            </a:r>
            <a:r>
              <a:rPr lang="en-US" sz="2400" dirty="0" err="1" smtClean="0"/>
              <a:t>sebaceomas</a:t>
            </a:r>
            <a:r>
              <a:rPr lang="en-US" sz="2400" dirty="0" smtClean="0"/>
              <a:t>. </a:t>
            </a:r>
            <a:r>
              <a:rPr lang="en-US" sz="2400" dirty="0"/>
              <a:t>The cystic </a:t>
            </a:r>
            <a:r>
              <a:rPr lang="en-US" sz="2400" dirty="0" smtClean="0"/>
              <a:t>space contains </a:t>
            </a:r>
            <a:r>
              <a:rPr lang="en-US" sz="2400" dirty="0"/>
              <a:t>abundant </a:t>
            </a:r>
            <a:r>
              <a:rPr lang="en-US" sz="2400" dirty="0" err="1"/>
              <a:t>holocrine</a:t>
            </a:r>
            <a:r>
              <a:rPr lang="en-US" sz="2400" dirty="0"/>
              <a:t> (sebaceous) material. </a:t>
            </a:r>
            <a:r>
              <a:rPr lang="en-US" sz="2400" dirty="0" smtClean="0"/>
              <a:t> </a:t>
            </a:r>
            <a:r>
              <a:rPr lang="en-US" sz="2400" dirty="0"/>
              <a:t>T</a:t>
            </a:r>
            <a:r>
              <a:rPr lang="en-US" sz="2400" dirty="0" smtClean="0"/>
              <a:t>hese </a:t>
            </a:r>
            <a:r>
              <a:rPr lang="en-US" sz="2400" dirty="0"/>
              <a:t>cystic sebaceous </a:t>
            </a:r>
            <a:r>
              <a:rPr lang="en-US" sz="2400" dirty="0" err="1"/>
              <a:t>tumours</a:t>
            </a:r>
            <a:r>
              <a:rPr lang="en-US" sz="2400" dirty="0"/>
              <a:t> are a marker </a:t>
            </a:r>
            <a:r>
              <a:rPr lang="en-US" sz="2400" dirty="0" smtClean="0"/>
              <a:t>for the </a:t>
            </a:r>
            <a:r>
              <a:rPr lang="en-US" sz="2400" dirty="0"/>
              <a:t>mismatch, </a:t>
            </a:r>
            <a:r>
              <a:rPr lang="en-US" sz="2400" dirty="0" smtClean="0"/>
              <a:t>repair-deficient </a:t>
            </a:r>
            <a:r>
              <a:rPr lang="en-US" sz="2400" dirty="0"/>
              <a:t>subtype of </a:t>
            </a:r>
            <a:r>
              <a:rPr lang="en-US" sz="2400" dirty="0" smtClean="0"/>
              <a:t>Muir–Torre </a:t>
            </a:r>
            <a:r>
              <a:rPr lang="en-US" sz="2400" dirty="0" err="1" smtClean="0"/>
              <a:t>syndrome,which</a:t>
            </a:r>
            <a:r>
              <a:rPr lang="en-US" sz="2400" dirty="0" smtClean="0"/>
              <a:t> </a:t>
            </a:r>
            <a:r>
              <a:rPr lang="en-US" sz="2400" dirty="0"/>
              <a:t>has a high risk of internal </a:t>
            </a:r>
            <a:r>
              <a:rPr lang="en-US" sz="2400" dirty="0" smtClean="0"/>
              <a:t>malignancies. </a:t>
            </a:r>
            <a:endParaRPr lang="en-US" sz="2400" dirty="0"/>
          </a:p>
        </p:txBody>
      </p:sp>
    </p:spTree>
    <p:extLst>
      <p:ext uri="{BB962C8B-B14F-4D97-AF65-F5344CB8AC3E}">
        <p14:creationId xmlns:p14="http://schemas.microsoft.com/office/powerpoint/2010/main" val="2573586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2697"/>
            <a:ext cx="6320246" cy="5824266"/>
          </a:xfrm>
        </p:spPr>
        <p:txBody>
          <a:bodyPr>
            <a:normAutofit/>
          </a:bodyPr>
          <a:lstStyle/>
          <a:p>
            <a:r>
              <a:rPr lang="en-US" b="1" dirty="0"/>
              <a:t> Clinical features   </a:t>
            </a:r>
            <a:r>
              <a:rPr lang="en-US" b="1" dirty="0" smtClean="0"/>
              <a:t> </a:t>
            </a:r>
            <a:endParaRPr lang="en-US" b="1" dirty="0"/>
          </a:p>
          <a:p>
            <a:r>
              <a:rPr lang="en-US" dirty="0"/>
              <a:t> </a:t>
            </a:r>
            <a:r>
              <a:rPr lang="en-US" sz="2400" dirty="0" err="1"/>
              <a:t>Tumours</a:t>
            </a:r>
            <a:r>
              <a:rPr lang="en-US" sz="2400" dirty="0"/>
              <a:t> are usually rounded, raised and either sessile or </a:t>
            </a:r>
            <a:r>
              <a:rPr lang="en-US" sz="2400" dirty="0" smtClean="0"/>
              <a:t>some what pedunculated. </a:t>
            </a:r>
            <a:r>
              <a:rPr lang="en-US" sz="2400" dirty="0"/>
              <a:t>They are normally less than </a:t>
            </a:r>
            <a:r>
              <a:rPr lang="en-US" sz="2400" dirty="0" smtClean="0"/>
              <a:t>10</a:t>
            </a:r>
            <a:r>
              <a:rPr lang="en-US" sz="2400" dirty="0"/>
              <a:t> mm in diameter, but older lesions may form plaques or </a:t>
            </a:r>
            <a:r>
              <a:rPr lang="en-US" sz="2400" dirty="0" smtClean="0"/>
              <a:t>ulcerate.</a:t>
            </a:r>
            <a:endParaRPr lang="en-US" sz="2400" dirty="0"/>
          </a:p>
          <a:p>
            <a:r>
              <a:rPr lang="en-US" sz="2400" dirty="0"/>
              <a:t>The </a:t>
            </a:r>
            <a:r>
              <a:rPr lang="en-US" sz="2400" dirty="0" err="1"/>
              <a:t>colour</a:t>
            </a:r>
            <a:r>
              <a:rPr lang="en-US" sz="2400" dirty="0"/>
              <a:t> is </a:t>
            </a:r>
            <a:r>
              <a:rPr lang="en-US" sz="2400" dirty="0" smtClean="0"/>
              <a:t>fleshy </a:t>
            </a:r>
            <a:r>
              <a:rPr lang="en-US" sz="2400" dirty="0"/>
              <a:t>or of a waxy yellowish hue, and </a:t>
            </a:r>
            <a:r>
              <a:rPr lang="en-US" sz="2400" dirty="0" smtClean="0"/>
              <a:t>the surface may </a:t>
            </a:r>
            <a:r>
              <a:rPr lang="en-US" sz="2400" dirty="0"/>
              <a:t>be </a:t>
            </a:r>
            <a:r>
              <a:rPr lang="en-US" sz="2400" dirty="0" err="1" smtClean="0"/>
              <a:t>papilliferous.The</a:t>
            </a:r>
            <a:r>
              <a:rPr lang="en-US" sz="2400" dirty="0" smtClean="0"/>
              <a:t> </a:t>
            </a:r>
            <a:r>
              <a:rPr lang="en-US" sz="2400" dirty="0"/>
              <a:t>common situation is the </a:t>
            </a:r>
            <a:r>
              <a:rPr lang="en-US" sz="2400" dirty="0" smtClean="0"/>
              <a:t>face Or scalp</a:t>
            </a:r>
            <a:r>
              <a:rPr lang="en-US" sz="2400" dirty="0"/>
              <a:t>, and it may occur on the eyelid</a:t>
            </a:r>
            <a:r>
              <a:rPr lang="en-US" sz="2400" dirty="0" smtClean="0"/>
              <a:t>.</a:t>
            </a:r>
            <a:endParaRPr lang="en-US" sz="2400" dirty="0"/>
          </a:p>
          <a:p>
            <a:endParaRPr lang="en-US" dirty="0"/>
          </a:p>
        </p:txBody>
      </p:sp>
      <p:pic>
        <p:nvPicPr>
          <p:cNvPr id="4" name="Picture 3"/>
          <p:cNvPicPr>
            <a:picLocks noChangeAspect="1"/>
          </p:cNvPicPr>
          <p:nvPr/>
        </p:nvPicPr>
        <p:blipFill>
          <a:blip r:embed="rId2"/>
          <a:stretch>
            <a:fillRect/>
          </a:stretch>
        </p:blipFill>
        <p:spPr>
          <a:xfrm>
            <a:off x="7445828" y="849086"/>
            <a:ext cx="4232365" cy="3762103"/>
          </a:xfrm>
          <a:prstGeom prst="rect">
            <a:avLst/>
          </a:prstGeom>
        </p:spPr>
      </p:pic>
    </p:spTree>
    <p:extLst>
      <p:ext uri="{BB962C8B-B14F-4D97-AF65-F5344CB8AC3E}">
        <p14:creationId xmlns:p14="http://schemas.microsoft.com/office/powerpoint/2010/main" val="1256658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lstStyle/>
          <a:p>
            <a:r>
              <a:rPr lang="en-US" dirty="0"/>
              <a:t> </a:t>
            </a:r>
            <a:r>
              <a:rPr lang="en-US" sz="2400" dirty="0"/>
              <a:t>The lesion is benign. The risk of local recurrence is low.    </a:t>
            </a:r>
          </a:p>
          <a:p>
            <a:pPr marL="0" indent="0">
              <a:buNone/>
            </a:pPr>
            <a:endParaRPr lang="en-US" sz="2400" b="1" dirty="0" smtClean="0"/>
          </a:p>
          <a:p>
            <a:pPr marL="0" indent="0">
              <a:buNone/>
            </a:pPr>
            <a:endParaRPr lang="en-US" b="1" dirty="0"/>
          </a:p>
          <a:p>
            <a:pPr marL="0" indent="0">
              <a:buNone/>
            </a:pPr>
            <a:r>
              <a:rPr lang="en-US" b="1" dirty="0" smtClean="0"/>
              <a:t>  </a:t>
            </a:r>
            <a:r>
              <a:rPr lang="en-US" b="1" dirty="0"/>
              <a:t>Management  </a:t>
            </a:r>
          </a:p>
          <a:p>
            <a:r>
              <a:rPr lang="en-US" dirty="0"/>
              <a:t> </a:t>
            </a:r>
            <a:r>
              <a:rPr lang="en-US" sz="2400" dirty="0"/>
              <a:t>The best treatment is surgical excision</a:t>
            </a:r>
            <a:r>
              <a:rPr lang="en-US" dirty="0"/>
              <a:t>. </a:t>
            </a:r>
          </a:p>
        </p:txBody>
      </p:sp>
    </p:spTree>
    <p:extLst>
      <p:ext uri="{BB962C8B-B14F-4D97-AF65-F5344CB8AC3E}">
        <p14:creationId xmlns:p14="http://schemas.microsoft.com/office/powerpoint/2010/main" val="4026708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10515600" cy="5772014"/>
          </a:xfrm>
        </p:spPr>
        <p:txBody>
          <a:bodyPr/>
          <a:lstStyle/>
          <a:p>
            <a:pPr marL="0" indent="0">
              <a:buNone/>
            </a:pPr>
            <a:r>
              <a:rPr lang="en-US" dirty="0"/>
              <a:t> </a:t>
            </a:r>
            <a:r>
              <a:rPr lang="en-US" b="1" dirty="0"/>
              <a:t>Sebaceous carcinoma </a:t>
            </a:r>
            <a:r>
              <a:rPr lang="en-US" b="1" dirty="0" smtClean="0"/>
              <a:t>   </a:t>
            </a:r>
            <a:r>
              <a:rPr lang="en-US" b="1" dirty="0"/>
              <a:t>      </a:t>
            </a:r>
            <a:r>
              <a:rPr lang="en-US" b="1" dirty="0" smtClean="0"/>
              <a:t>  </a:t>
            </a:r>
            <a:endParaRPr lang="en-US" b="1" dirty="0"/>
          </a:p>
          <a:p>
            <a:r>
              <a:rPr lang="en-US" sz="2400" dirty="0"/>
              <a:t> A malignant </a:t>
            </a:r>
            <a:r>
              <a:rPr lang="en-US" sz="2400" dirty="0" err="1"/>
              <a:t>tumour</a:t>
            </a:r>
            <a:r>
              <a:rPr lang="en-US" sz="2400" dirty="0"/>
              <a:t> composed of cells showing </a:t>
            </a:r>
            <a:r>
              <a:rPr lang="en-US" sz="2400" dirty="0" smtClean="0"/>
              <a:t>differentiation toward </a:t>
            </a:r>
            <a:r>
              <a:rPr lang="en-US" sz="2400" dirty="0"/>
              <a:t>sebaceous epithelium</a:t>
            </a:r>
            <a:r>
              <a:rPr lang="en-US" sz="2400" dirty="0" smtClean="0"/>
              <a:t>.</a:t>
            </a:r>
          </a:p>
          <a:p>
            <a:r>
              <a:rPr lang="en-US" sz="2400" dirty="0" smtClean="0"/>
              <a:t> </a:t>
            </a:r>
            <a:r>
              <a:rPr lang="en-US" sz="2400" dirty="0"/>
              <a:t>The </a:t>
            </a:r>
            <a:r>
              <a:rPr lang="en-US" sz="2400" dirty="0" err="1" smtClean="0"/>
              <a:t>tumour</a:t>
            </a:r>
            <a:r>
              <a:rPr lang="en-US" sz="2400" dirty="0"/>
              <a:t> </a:t>
            </a:r>
            <a:r>
              <a:rPr lang="en-US" sz="2400" dirty="0" smtClean="0"/>
              <a:t>has </a:t>
            </a:r>
            <a:r>
              <a:rPr lang="en-US" sz="2400" dirty="0"/>
              <a:t>been reported following </a:t>
            </a:r>
            <a:r>
              <a:rPr lang="en-US" sz="2400" dirty="0" err="1" smtClean="0"/>
              <a:t>radiodermatitis</a:t>
            </a:r>
            <a:r>
              <a:rPr lang="en-US" sz="2400" dirty="0" smtClean="0"/>
              <a:t>, </a:t>
            </a:r>
            <a:r>
              <a:rPr lang="en-US" sz="2400" dirty="0"/>
              <a:t>and in a </a:t>
            </a:r>
            <a:r>
              <a:rPr lang="en-US" sz="2400" dirty="0" smtClean="0"/>
              <a:t>patient with </a:t>
            </a:r>
            <a:r>
              <a:rPr lang="en-US" sz="2400" dirty="0"/>
              <a:t>multiple arsenical skin cancers.</a:t>
            </a: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80534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0891"/>
            <a:ext cx="10515600" cy="5576072"/>
          </a:xfrm>
        </p:spPr>
        <p:txBody>
          <a:bodyPr/>
          <a:lstStyle/>
          <a:p>
            <a:r>
              <a:rPr lang="en-US" dirty="0"/>
              <a:t> </a:t>
            </a:r>
            <a:r>
              <a:rPr lang="en-US" sz="2400" dirty="0" smtClean="0"/>
              <a:t>This</a:t>
            </a:r>
            <a:r>
              <a:rPr lang="en-US" sz="2400" dirty="0"/>
              <a:t> </a:t>
            </a:r>
            <a:r>
              <a:rPr lang="en-US" sz="2400" dirty="0" smtClean="0"/>
              <a:t>lesion </a:t>
            </a:r>
            <a:r>
              <a:rPr lang="en-US" sz="2400" dirty="0"/>
              <a:t>presents as a solitary papule on the head and neck area. It </a:t>
            </a:r>
            <a:r>
              <a:rPr lang="en-US" sz="2400" dirty="0" smtClean="0"/>
              <a:t>may reach </a:t>
            </a:r>
            <a:r>
              <a:rPr lang="en-US" sz="2400" dirty="0"/>
              <a:t>a considerable size</a:t>
            </a:r>
            <a:r>
              <a:rPr lang="en-US" sz="2400" dirty="0" smtClean="0"/>
              <a:t>, inflamed </a:t>
            </a:r>
            <a:r>
              <a:rPr lang="en-US" sz="2400" dirty="0"/>
              <a:t>and pruritic</a:t>
            </a:r>
            <a:r>
              <a:rPr lang="en-US" sz="2400" dirty="0" smtClean="0"/>
              <a:t>.</a:t>
            </a:r>
          </a:p>
          <a:p>
            <a:endParaRPr lang="en-US" sz="2400" dirty="0"/>
          </a:p>
          <a:p>
            <a:r>
              <a:rPr lang="en-US" sz="2400" dirty="0"/>
              <a:t>T</a:t>
            </a:r>
            <a:r>
              <a:rPr lang="en-US" sz="2400" dirty="0" smtClean="0"/>
              <a:t>he </a:t>
            </a:r>
            <a:r>
              <a:rPr lang="en-US" sz="2400" dirty="0"/>
              <a:t>lesions recur </a:t>
            </a:r>
          </a:p>
          <a:p>
            <a:pPr marL="0" indent="0">
              <a:buNone/>
            </a:pPr>
            <a:r>
              <a:rPr lang="en-US" dirty="0" smtClean="0"/>
              <a:t>    </a:t>
            </a:r>
            <a:endParaRPr lang="en-US" dirty="0"/>
          </a:p>
          <a:p>
            <a:pPr marL="0" indent="0">
              <a:buNone/>
            </a:pPr>
            <a:r>
              <a:rPr lang="en-US" b="1" dirty="0" smtClean="0"/>
              <a:t> </a:t>
            </a:r>
            <a:r>
              <a:rPr lang="en-US" b="1" dirty="0"/>
              <a:t>Management  </a:t>
            </a:r>
          </a:p>
          <a:p>
            <a:r>
              <a:rPr lang="en-US" dirty="0"/>
              <a:t> </a:t>
            </a:r>
            <a:r>
              <a:rPr lang="en-US" sz="2400" dirty="0"/>
              <a:t>Local surgical excision is generally needed, for both </a:t>
            </a:r>
            <a:r>
              <a:rPr lang="en-US" sz="2400" dirty="0" smtClean="0"/>
              <a:t>diagnostic and </a:t>
            </a:r>
            <a:r>
              <a:rPr lang="en-US" sz="2400" dirty="0"/>
              <a:t>therapeutic purposes</a:t>
            </a:r>
            <a:r>
              <a:rPr lang="en-US" dirty="0"/>
              <a:t>. </a:t>
            </a:r>
            <a:endParaRPr lang="en-US" dirty="0" smtClean="0"/>
          </a:p>
          <a:p>
            <a:endParaRPr lang="en-US" dirty="0"/>
          </a:p>
          <a:p>
            <a:endParaRPr lang="en-US" dirty="0"/>
          </a:p>
        </p:txBody>
      </p:sp>
    </p:spTree>
    <p:extLst>
      <p:ext uri="{BB962C8B-B14F-4D97-AF65-F5344CB8AC3E}">
        <p14:creationId xmlns:p14="http://schemas.microsoft.com/office/powerpoint/2010/main" val="1644916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lstStyle/>
          <a:p>
            <a:pPr marL="0" indent="0">
              <a:buNone/>
            </a:pPr>
            <a:r>
              <a:rPr lang="en-US" b="1" dirty="0" smtClean="0"/>
              <a:t>Pathology</a:t>
            </a:r>
          </a:p>
          <a:p>
            <a:r>
              <a:rPr lang="en-US" sz="2400" dirty="0" err="1" smtClean="0"/>
              <a:t>Usally</a:t>
            </a:r>
            <a:r>
              <a:rPr lang="en-US" sz="2400" dirty="0" smtClean="0"/>
              <a:t> sheets or lobules separated by </a:t>
            </a:r>
            <a:r>
              <a:rPr lang="en-US" sz="2400" dirty="0" err="1" smtClean="0"/>
              <a:t>fibrovascular</a:t>
            </a:r>
            <a:r>
              <a:rPr lang="en-US" sz="2400" dirty="0" smtClean="0"/>
              <a:t> stroma</a:t>
            </a:r>
          </a:p>
          <a:p>
            <a:r>
              <a:rPr lang="en-US" sz="2400" dirty="0" smtClean="0"/>
              <a:t>Dermal based tumor with focal connection to epidermis of follicular epithelium</a:t>
            </a:r>
          </a:p>
          <a:p>
            <a:r>
              <a:rPr lang="en-US" sz="2400" dirty="0" smtClean="0"/>
              <a:t>Can be rounded nodular aggregates or cystic </a:t>
            </a:r>
            <a:r>
              <a:rPr lang="en-US" sz="2400" dirty="0" err="1" smtClean="0"/>
              <a:t>comedo</a:t>
            </a:r>
            <a:r>
              <a:rPr lang="en-US" sz="2400" dirty="0" smtClean="0"/>
              <a:t> type necrosis</a:t>
            </a:r>
          </a:p>
          <a:p>
            <a:r>
              <a:rPr lang="en-US" sz="2400" dirty="0" err="1" smtClean="0"/>
              <a:t>Pagetoid</a:t>
            </a:r>
            <a:r>
              <a:rPr lang="en-US" sz="2400" dirty="0" smtClean="0"/>
              <a:t> invasion of overlying epidermis may be seen</a:t>
            </a:r>
          </a:p>
          <a:p>
            <a:r>
              <a:rPr lang="en-US" sz="2400" dirty="0" smtClean="0"/>
              <a:t>Classified as </a:t>
            </a:r>
            <a:r>
              <a:rPr lang="en-US" sz="2400" dirty="0" err="1" smtClean="0"/>
              <a:t>poorly,moderately</a:t>
            </a:r>
            <a:r>
              <a:rPr lang="en-US" sz="2400" dirty="0" smtClean="0"/>
              <a:t> or well differentiated.</a:t>
            </a:r>
          </a:p>
          <a:p>
            <a:r>
              <a:rPr lang="en-US" sz="2400" dirty="0" smtClean="0"/>
              <a:t>The tumor cells are basaloid with foci of </a:t>
            </a:r>
            <a:r>
              <a:rPr lang="en-US" sz="2400" dirty="0" err="1" smtClean="0"/>
              <a:t>sebocytic</a:t>
            </a:r>
            <a:r>
              <a:rPr lang="en-US" sz="2400" dirty="0" smtClean="0"/>
              <a:t> differentiation.</a:t>
            </a:r>
          </a:p>
          <a:p>
            <a:r>
              <a:rPr lang="en-US" sz="2400" dirty="0" err="1" smtClean="0"/>
              <a:t>Sebocytes</a:t>
            </a:r>
            <a:r>
              <a:rPr lang="en-US" sz="2400" dirty="0" smtClean="0"/>
              <a:t> are large cells with a </a:t>
            </a:r>
            <a:r>
              <a:rPr lang="en-US" sz="2400" dirty="0" err="1" smtClean="0"/>
              <a:t>multivacuolated</a:t>
            </a:r>
            <a:r>
              <a:rPr lang="en-US" sz="2400" dirty="0" smtClean="0"/>
              <a:t> clear cytoplasm</a:t>
            </a:r>
            <a:r>
              <a:rPr lang="en-US" dirty="0" smtClean="0"/>
              <a:t>.  </a:t>
            </a:r>
            <a:endParaRPr lang="en-US" dirty="0"/>
          </a:p>
        </p:txBody>
      </p:sp>
    </p:spTree>
    <p:extLst>
      <p:ext uri="{BB962C8B-B14F-4D97-AF65-F5344CB8AC3E}">
        <p14:creationId xmlns:p14="http://schemas.microsoft.com/office/powerpoint/2010/main" val="2975470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9"/>
            <a:ext cx="7064829" cy="5680574"/>
          </a:xfrm>
        </p:spPr>
        <p:txBody>
          <a:bodyPr/>
          <a:lstStyle/>
          <a:p>
            <a:pPr marL="0" indent="0">
              <a:buNone/>
            </a:pPr>
            <a:r>
              <a:rPr lang="en-US" b="1" dirty="0" smtClean="0"/>
              <a:t>  </a:t>
            </a:r>
            <a:r>
              <a:rPr lang="en-US" b="1" dirty="0"/>
              <a:t>History and presentation </a:t>
            </a:r>
          </a:p>
          <a:p>
            <a:r>
              <a:rPr lang="en-US" dirty="0"/>
              <a:t> </a:t>
            </a:r>
            <a:r>
              <a:rPr lang="en-US" sz="2400" dirty="0"/>
              <a:t>The </a:t>
            </a:r>
            <a:r>
              <a:rPr lang="en-US" sz="2400" dirty="0" err="1"/>
              <a:t>tumour</a:t>
            </a:r>
            <a:r>
              <a:rPr lang="en-US" sz="2400" dirty="0"/>
              <a:t> is solitary, </a:t>
            </a:r>
            <a:r>
              <a:rPr lang="en-US" sz="2400" dirty="0" smtClean="0"/>
              <a:t>firm</a:t>
            </a:r>
            <a:r>
              <a:rPr lang="en-US" sz="2400" dirty="0"/>
              <a:t>, sometimes translucent and </a:t>
            </a:r>
            <a:r>
              <a:rPr lang="en-US" sz="2400" dirty="0" smtClean="0"/>
              <a:t>covered with </a:t>
            </a:r>
            <a:r>
              <a:rPr lang="en-US" sz="2400" dirty="0"/>
              <a:t>normal or slightly </a:t>
            </a:r>
            <a:r>
              <a:rPr lang="en-US" sz="2400" dirty="0" err="1"/>
              <a:t>verrucose</a:t>
            </a:r>
            <a:r>
              <a:rPr lang="en-US" sz="2400" dirty="0"/>
              <a:t> epidermis. The </a:t>
            </a:r>
            <a:r>
              <a:rPr lang="en-US" sz="2400" dirty="0" err="1"/>
              <a:t>colour</a:t>
            </a:r>
            <a:r>
              <a:rPr lang="en-US" sz="2400" dirty="0"/>
              <a:t> </a:t>
            </a:r>
            <a:r>
              <a:rPr lang="en-US" sz="2400" dirty="0" smtClean="0"/>
              <a:t>may be </a:t>
            </a:r>
            <a:r>
              <a:rPr lang="en-US" sz="2400" dirty="0"/>
              <a:t>yellow or orange. The face and </a:t>
            </a:r>
            <a:r>
              <a:rPr lang="en-US" sz="2400" dirty="0" smtClean="0"/>
              <a:t>scalp </a:t>
            </a:r>
            <a:r>
              <a:rPr lang="en-US" sz="2400" dirty="0"/>
              <a:t>are the </a:t>
            </a:r>
            <a:r>
              <a:rPr lang="en-US" sz="2400" dirty="0" smtClean="0"/>
              <a:t>commonest sites</a:t>
            </a:r>
            <a:r>
              <a:rPr lang="en-US" sz="2400" dirty="0"/>
              <a:t>, especially the </a:t>
            </a:r>
            <a:r>
              <a:rPr lang="en-US" sz="2400" dirty="0" smtClean="0"/>
              <a:t>eyelid. </a:t>
            </a:r>
            <a:r>
              <a:rPr lang="en-US" sz="2400" dirty="0"/>
              <a:t>The </a:t>
            </a:r>
            <a:r>
              <a:rPr lang="en-US" sz="2400" dirty="0" smtClean="0"/>
              <a:t>tumor is slow growing.</a:t>
            </a:r>
          </a:p>
          <a:p>
            <a:r>
              <a:rPr lang="en-US" sz="2400" dirty="0" smtClean="0"/>
              <a:t> </a:t>
            </a:r>
            <a:r>
              <a:rPr lang="en-US" sz="2400" dirty="0"/>
              <a:t>Some </a:t>
            </a:r>
            <a:r>
              <a:rPr lang="en-US" sz="2400" dirty="0" err="1"/>
              <a:t>tumours</a:t>
            </a:r>
            <a:r>
              <a:rPr lang="en-US" sz="2400" dirty="0"/>
              <a:t> grow rapidly and </a:t>
            </a:r>
            <a:r>
              <a:rPr lang="en-US" sz="2400" dirty="0" smtClean="0"/>
              <a:t>invade early</a:t>
            </a:r>
            <a:r>
              <a:rPr lang="en-US" sz="2400" dirty="0"/>
              <a:t>, but metastasis is </a:t>
            </a:r>
            <a:r>
              <a:rPr lang="en-US" sz="2400" dirty="0" smtClean="0"/>
              <a:t>uncommon. </a:t>
            </a:r>
          </a:p>
          <a:p>
            <a:endParaRPr lang="en-US" sz="2400" b="1" dirty="0"/>
          </a:p>
          <a:p>
            <a:pPr marL="0" indent="0">
              <a:buNone/>
            </a:pPr>
            <a:r>
              <a:rPr lang="en-US" sz="2400" b="1" dirty="0" smtClean="0"/>
              <a:t>    </a:t>
            </a:r>
            <a:r>
              <a:rPr lang="en-US" b="1" dirty="0" smtClean="0"/>
              <a:t>Management  </a:t>
            </a:r>
            <a:endParaRPr lang="en-US" b="1" dirty="0"/>
          </a:p>
          <a:p>
            <a:r>
              <a:rPr lang="en-US" dirty="0"/>
              <a:t> </a:t>
            </a:r>
            <a:r>
              <a:rPr lang="en-US" sz="2400" dirty="0"/>
              <a:t>Complete surgical excision is </a:t>
            </a:r>
            <a:r>
              <a:rPr lang="en-US" sz="2400" dirty="0" smtClean="0"/>
              <a:t>required. Mohs microsurgery </a:t>
            </a:r>
            <a:r>
              <a:rPr lang="en-US" sz="2400" dirty="0"/>
              <a:t>may be the </a:t>
            </a:r>
            <a:r>
              <a:rPr lang="en-US" sz="2400" dirty="0" smtClean="0"/>
              <a:t>treatment of choice. </a:t>
            </a:r>
          </a:p>
          <a:p>
            <a:endParaRPr lang="en-US" sz="2400" dirty="0"/>
          </a:p>
        </p:txBody>
      </p:sp>
      <p:pic>
        <p:nvPicPr>
          <p:cNvPr id="2" name="Picture 1"/>
          <p:cNvPicPr>
            <a:picLocks noChangeAspect="1"/>
          </p:cNvPicPr>
          <p:nvPr/>
        </p:nvPicPr>
        <p:blipFill>
          <a:blip r:embed="rId2"/>
          <a:stretch>
            <a:fillRect/>
          </a:stretch>
        </p:blipFill>
        <p:spPr>
          <a:xfrm>
            <a:off x="7602582" y="1149531"/>
            <a:ext cx="4589417" cy="3503431"/>
          </a:xfrm>
          <a:prstGeom prst="rect">
            <a:avLst/>
          </a:prstGeom>
        </p:spPr>
      </p:pic>
    </p:spTree>
    <p:extLst>
      <p:ext uri="{BB962C8B-B14F-4D97-AF65-F5344CB8AC3E}">
        <p14:creationId xmlns:p14="http://schemas.microsoft.com/office/powerpoint/2010/main" val="3762216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marL="0" indent="0">
              <a:buNone/>
            </a:pPr>
            <a:r>
              <a:rPr lang="en-US" b="1" dirty="0" smtClean="0"/>
              <a:t>   </a:t>
            </a:r>
            <a:r>
              <a:rPr lang="en-US" b="1" dirty="0"/>
              <a:t>APOCRINE GLAND </a:t>
            </a:r>
            <a:r>
              <a:rPr lang="en-US" b="1" dirty="0" smtClean="0"/>
              <a:t>TUMOURS</a:t>
            </a:r>
          </a:p>
          <a:p>
            <a:pPr marL="0" indent="0">
              <a:buNone/>
            </a:pPr>
            <a:r>
              <a:rPr lang="en-US" b="1" dirty="0" smtClean="0"/>
              <a:t>   </a:t>
            </a:r>
            <a:r>
              <a:rPr lang="en-US" b="1" dirty="0"/>
              <a:t>    </a:t>
            </a:r>
            <a:endParaRPr lang="en-US" b="1" dirty="0" smtClean="0"/>
          </a:p>
          <a:p>
            <a:pPr marL="0" indent="0">
              <a:buNone/>
            </a:pPr>
            <a:r>
              <a:rPr lang="en-US" b="1" dirty="0"/>
              <a:t> </a:t>
            </a:r>
            <a:r>
              <a:rPr lang="en-US" b="1" dirty="0" smtClean="0"/>
              <a:t>  </a:t>
            </a:r>
            <a:r>
              <a:rPr lang="en-US" dirty="0" smtClean="0"/>
              <a:t> </a:t>
            </a:r>
            <a:r>
              <a:rPr lang="en-US" b="1" dirty="0"/>
              <a:t>Apocrine </a:t>
            </a:r>
            <a:r>
              <a:rPr lang="en-US" b="1" dirty="0" err="1"/>
              <a:t>hidrocystoma</a:t>
            </a:r>
            <a:r>
              <a:rPr lang="en-US" b="1" dirty="0"/>
              <a:t> </a:t>
            </a:r>
            <a:r>
              <a:rPr lang="en-US" b="1" dirty="0" smtClean="0"/>
              <a:t>  </a:t>
            </a:r>
            <a:endParaRPr lang="en-US" b="1" dirty="0"/>
          </a:p>
          <a:p>
            <a:r>
              <a:rPr lang="en-US" dirty="0"/>
              <a:t> A lesion produced by cystic dilatation of apocrine </a:t>
            </a:r>
            <a:r>
              <a:rPr lang="en-US" dirty="0" smtClean="0"/>
              <a:t>secretory glands. </a:t>
            </a:r>
            <a:endParaRPr lang="en-US" dirty="0"/>
          </a:p>
        </p:txBody>
      </p:sp>
    </p:spTree>
    <p:extLst>
      <p:ext uri="{BB962C8B-B14F-4D97-AF65-F5344CB8AC3E}">
        <p14:creationId xmlns:p14="http://schemas.microsoft.com/office/powerpoint/2010/main" val="181929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6398623" cy="5706700"/>
          </a:xfrm>
        </p:spPr>
        <p:txBody>
          <a:bodyPr>
            <a:normAutofit/>
          </a:bodyPr>
          <a:lstStyle/>
          <a:p>
            <a:pPr marL="0" indent="0">
              <a:buNone/>
            </a:pPr>
            <a:r>
              <a:rPr lang="en-US" b="1" dirty="0" smtClean="0"/>
              <a:t>  </a:t>
            </a:r>
            <a:r>
              <a:rPr lang="en-US" b="1" dirty="0"/>
              <a:t>Pathology </a:t>
            </a:r>
          </a:p>
          <a:p>
            <a:r>
              <a:rPr lang="en-US" dirty="0"/>
              <a:t> </a:t>
            </a:r>
            <a:r>
              <a:rPr lang="en-US" sz="2400" dirty="0"/>
              <a:t>Large cystic cavities are found in the </a:t>
            </a:r>
            <a:r>
              <a:rPr lang="en-US" sz="2400" dirty="0" smtClean="0"/>
              <a:t>dermis. </a:t>
            </a:r>
            <a:r>
              <a:rPr lang="en-US" sz="2400" dirty="0"/>
              <a:t>Commonly, the cyst is punctured and </a:t>
            </a:r>
            <a:r>
              <a:rPr lang="en-US" sz="2400" dirty="0" smtClean="0"/>
              <a:t>has collapsed </a:t>
            </a:r>
            <a:r>
              <a:rPr lang="en-US" sz="2400" dirty="0"/>
              <a:t>before </a:t>
            </a:r>
            <a:r>
              <a:rPr lang="en-US" sz="2400" dirty="0" smtClean="0"/>
              <a:t>fixation</a:t>
            </a:r>
            <a:r>
              <a:rPr lang="en-US" sz="2400" dirty="0"/>
              <a:t>. The cavities are lined by cuboidal </a:t>
            </a:r>
            <a:r>
              <a:rPr lang="en-US" sz="2400" dirty="0" smtClean="0"/>
              <a:t>or high-columnar </a:t>
            </a:r>
            <a:r>
              <a:rPr lang="en-US" sz="2400" dirty="0"/>
              <a:t>apocrine secretory </a:t>
            </a:r>
            <a:r>
              <a:rPr lang="en-US" sz="2400" dirty="0" smtClean="0"/>
              <a:t>cells and </a:t>
            </a:r>
            <a:r>
              <a:rPr lang="en-US" sz="2400" dirty="0"/>
              <a:t>a peripheral layer of </a:t>
            </a:r>
            <a:r>
              <a:rPr lang="en-US" sz="2400" dirty="0" err="1"/>
              <a:t>myoepithelial</a:t>
            </a:r>
            <a:r>
              <a:rPr lang="en-US" sz="2400" dirty="0"/>
              <a:t> </a:t>
            </a:r>
            <a:r>
              <a:rPr lang="en-US" sz="2400" dirty="0" smtClean="0"/>
              <a:t>cells.</a:t>
            </a:r>
          </a:p>
          <a:p>
            <a:r>
              <a:rPr lang="en-US" sz="2400" dirty="0" smtClean="0"/>
              <a:t>Papillary projections or </a:t>
            </a:r>
            <a:r>
              <a:rPr lang="en-US" sz="2400" dirty="0"/>
              <a:t>solid buds of </a:t>
            </a:r>
            <a:r>
              <a:rPr lang="en-US" sz="2400" dirty="0" smtClean="0"/>
              <a:t>secretory cells </a:t>
            </a:r>
            <a:r>
              <a:rPr lang="en-US" sz="2400" dirty="0"/>
              <a:t>may </a:t>
            </a:r>
            <a:r>
              <a:rPr lang="en-US" sz="2400" dirty="0" smtClean="0"/>
              <a:t>break the Smooth contour </a:t>
            </a:r>
            <a:r>
              <a:rPr lang="en-US" sz="2400" dirty="0"/>
              <a:t>of the cyst lining. The </a:t>
            </a:r>
            <a:r>
              <a:rPr lang="en-US" sz="2400" dirty="0" smtClean="0"/>
              <a:t>secretory cells </a:t>
            </a:r>
            <a:r>
              <a:rPr lang="en-US" sz="2400" dirty="0"/>
              <a:t>may </a:t>
            </a:r>
            <a:r>
              <a:rPr lang="en-US" sz="2400" dirty="0" smtClean="0"/>
              <a:t>contain pigment</a:t>
            </a:r>
            <a:r>
              <a:rPr lang="en-US" dirty="0" smtClean="0"/>
              <a:t>.</a:t>
            </a:r>
            <a:endParaRPr lang="en-US" dirty="0"/>
          </a:p>
        </p:txBody>
      </p:sp>
      <p:pic>
        <p:nvPicPr>
          <p:cNvPr id="4" name="Picture 3"/>
          <p:cNvPicPr>
            <a:picLocks noChangeAspect="1"/>
          </p:cNvPicPr>
          <p:nvPr/>
        </p:nvPicPr>
        <p:blipFill>
          <a:blip r:embed="rId2"/>
          <a:stretch>
            <a:fillRect/>
          </a:stretch>
        </p:blipFill>
        <p:spPr>
          <a:xfrm>
            <a:off x="6962503" y="470263"/>
            <a:ext cx="4820194" cy="4406537"/>
          </a:xfrm>
          <a:prstGeom prst="rect">
            <a:avLst/>
          </a:prstGeom>
        </p:spPr>
      </p:pic>
    </p:spTree>
    <p:extLst>
      <p:ext uri="{BB962C8B-B14F-4D97-AF65-F5344CB8AC3E}">
        <p14:creationId xmlns:p14="http://schemas.microsoft.com/office/powerpoint/2010/main" val="4116013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5967549" cy="5811203"/>
          </a:xfrm>
        </p:spPr>
        <p:txBody>
          <a:bodyPr>
            <a:normAutofit/>
          </a:bodyPr>
          <a:lstStyle/>
          <a:p>
            <a:pPr marL="0" indent="0">
              <a:buNone/>
            </a:pPr>
            <a:r>
              <a:rPr lang="en-US" b="1" dirty="0" smtClean="0"/>
              <a:t>   </a:t>
            </a:r>
            <a:r>
              <a:rPr lang="en-US" b="1" dirty="0"/>
              <a:t>Clinical features    </a:t>
            </a:r>
          </a:p>
          <a:p>
            <a:r>
              <a:rPr lang="en-US" dirty="0"/>
              <a:t> </a:t>
            </a:r>
            <a:r>
              <a:rPr lang="en-US" sz="2400" dirty="0"/>
              <a:t>The lesions are solitary </a:t>
            </a:r>
            <a:r>
              <a:rPr lang="en-US" sz="2400" dirty="0" smtClean="0"/>
              <a:t>or multiple</a:t>
            </a:r>
            <a:r>
              <a:rPr lang="en-US" sz="2400" dirty="0"/>
              <a:t>, </a:t>
            </a:r>
            <a:r>
              <a:rPr lang="en-US" sz="2400" dirty="0" smtClean="0"/>
              <a:t>well-</a:t>
            </a:r>
            <a:r>
              <a:rPr lang="en-US" sz="2400" dirty="0" err="1" smtClean="0"/>
              <a:t>defined,dome</a:t>
            </a:r>
            <a:r>
              <a:rPr lang="en-US" sz="2400" dirty="0" smtClean="0"/>
              <a:t>-shaped</a:t>
            </a:r>
            <a:r>
              <a:rPr lang="en-US" sz="2400" dirty="0"/>
              <a:t>, translucent </a:t>
            </a:r>
            <a:r>
              <a:rPr lang="en-US" sz="2400" dirty="0" smtClean="0"/>
              <a:t>nodules.</a:t>
            </a:r>
          </a:p>
          <a:p>
            <a:r>
              <a:rPr lang="en-US" sz="2400" dirty="0" smtClean="0"/>
              <a:t> </a:t>
            </a:r>
            <a:r>
              <a:rPr lang="en-US" sz="2400" dirty="0"/>
              <a:t>The surface is </a:t>
            </a:r>
            <a:r>
              <a:rPr lang="en-US" sz="2400" dirty="0" smtClean="0"/>
              <a:t>smooth and </a:t>
            </a:r>
            <a:r>
              <a:rPr lang="en-US" sz="2400" dirty="0"/>
              <a:t>the </a:t>
            </a:r>
            <a:r>
              <a:rPr lang="en-US" sz="2400" dirty="0" err="1"/>
              <a:t>colour</a:t>
            </a:r>
            <a:r>
              <a:rPr lang="en-US" sz="2400" dirty="0"/>
              <a:t> varies from a skin </a:t>
            </a:r>
            <a:r>
              <a:rPr lang="en-US" sz="2400" dirty="0" err="1"/>
              <a:t>colour</a:t>
            </a:r>
            <a:r>
              <a:rPr lang="en-US" sz="2400" dirty="0"/>
              <a:t> to greyish or </a:t>
            </a:r>
            <a:r>
              <a:rPr lang="en-US" sz="2400" dirty="0" smtClean="0"/>
              <a:t>blue-black</a:t>
            </a:r>
            <a:r>
              <a:rPr lang="en-US" sz="2400" dirty="0"/>
              <a:t>; </a:t>
            </a:r>
            <a:r>
              <a:rPr lang="en-US" sz="2400" dirty="0" smtClean="0"/>
              <a:t>pigmentation.</a:t>
            </a:r>
          </a:p>
          <a:p>
            <a:r>
              <a:rPr lang="en-US" sz="2400" dirty="0" smtClean="0"/>
              <a:t>The commonest site </a:t>
            </a:r>
            <a:r>
              <a:rPr lang="en-US" sz="2400" dirty="0"/>
              <a:t>is around the eye, particularly lateral to </a:t>
            </a:r>
            <a:r>
              <a:rPr lang="en-US" sz="2400" dirty="0" smtClean="0"/>
              <a:t>the outer canthus </a:t>
            </a:r>
          </a:p>
          <a:p>
            <a:endParaRPr lang="en-US" sz="2400" dirty="0"/>
          </a:p>
        </p:txBody>
      </p:sp>
      <p:pic>
        <p:nvPicPr>
          <p:cNvPr id="4" name="Picture 3"/>
          <p:cNvPicPr>
            <a:picLocks noChangeAspect="1"/>
          </p:cNvPicPr>
          <p:nvPr/>
        </p:nvPicPr>
        <p:blipFill>
          <a:blip r:embed="rId2"/>
          <a:stretch>
            <a:fillRect/>
          </a:stretch>
        </p:blipFill>
        <p:spPr>
          <a:xfrm>
            <a:off x="6662056" y="509451"/>
            <a:ext cx="5212081" cy="4558938"/>
          </a:xfrm>
          <a:prstGeom prst="rect">
            <a:avLst/>
          </a:prstGeom>
        </p:spPr>
      </p:pic>
    </p:spTree>
    <p:extLst>
      <p:ext uri="{BB962C8B-B14F-4D97-AF65-F5344CB8AC3E}">
        <p14:creationId xmlns:p14="http://schemas.microsoft.com/office/powerpoint/2010/main" val="216683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3954"/>
            <a:ext cx="10515600" cy="5563009"/>
          </a:xfrm>
        </p:spPr>
        <p:txBody>
          <a:bodyPr>
            <a:normAutofit/>
          </a:bodyPr>
          <a:lstStyle/>
          <a:p>
            <a:r>
              <a:rPr lang="en-US" sz="2400" dirty="0"/>
              <a:t>The lesion must be differentiated from basal cell </a:t>
            </a:r>
            <a:r>
              <a:rPr lang="en-US" sz="2400" dirty="0" err="1" smtClean="0"/>
              <a:t>carcinoma,which</a:t>
            </a:r>
            <a:r>
              <a:rPr lang="en-US" sz="2400" dirty="0"/>
              <a:t>, is usually of a </a:t>
            </a:r>
            <a:r>
              <a:rPr lang="en-US" sz="2400" dirty="0" smtClean="0"/>
              <a:t>firmer</a:t>
            </a:r>
            <a:r>
              <a:rPr lang="en-US" sz="2400" dirty="0"/>
              <a:t> </a:t>
            </a:r>
            <a:r>
              <a:rPr lang="en-US" sz="2400" dirty="0" err="1" smtClean="0"/>
              <a:t>consistency,less</a:t>
            </a:r>
            <a:r>
              <a:rPr lang="en-US" sz="2400" dirty="0" smtClean="0"/>
              <a:t> regular in</a:t>
            </a:r>
            <a:r>
              <a:rPr lang="en-US" sz="2400" dirty="0"/>
              <a:t> </a:t>
            </a:r>
            <a:r>
              <a:rPr lang="en-US" sz="2400" dirty="0" smtClean="0"/>
              <a:t>its </a:t>
            </a:r>
            <a:r>
              <a:rPr lang="en-US" sz="2400" dirty="0"/>
              <a:t>surface </a:t>
            </a:r>
            <a:r>
              <a:rPr lang="en-US" sz="2400" dirty="0" err="1" smtClean="0"/>
              <a:t>contour,and</a:t>
            </a:r>
            <a:r>
              <a:rPr lang="en-US" sz="2400" dirty="0" smtClean="0"/>
              <a:t> </a:t>
            </a:r>
            <a:r>
              <a:rPr lang="en-US" sz="2400" dirty="0"/>
              <a:t>has surface </a:t>
            </a:r>
            <a:r>
              <a:rPr lang="en-US" sz="2400" dirty="0" err="1" smtClean="0"/>
              <a:t>telangiectases</a:t>
            </a:r>
            <a:endParaRPr lang="en-US" sz="2400" dirty="0" smtClean="0"/>
          </a:p>
          <a:p>
            <a:endParaRPr lang="en-US" sz="2400" dirty="0"/>
          </a:p>
          <a:p>
            <a:endParaRPr lang="en-US" sz="2400" dirty="0" smtClean="0"/>
          </a:p>
          <a:p>
            <a:r>
              <a:rPr lang="en-US" b="1" dirty="0"/>
              <a:t> Management  </a:t>
            </a:r>
          </a:p>
          <a:p>
            <a:r>
              <a:rPr lang="en-US" dirty="0"/>
              <a:t> </a:t>
            </a:r>
            <a:r>
              <a:rPr lang="en-US" sz="2400" dirty="0"/>
              <a:t>The </a:t>
            </a:r>
            <a:r>
              <a:rPr lang="en-US" sz="2400" dirty="0" err="1"/>
              <a:t>tumour</a:t>
            </a:r>
            <a:r>
              <a:rPr lang="en-US" sz="2400" dirty="0"/>
              <a:t> is cured by surgical removal, which </a:t>
            </a:r>
            <a:r>
              <a:rPr lang="en-US" sz="2400" dirty="0" smtClean="0"/>
              <a:t>is also </a:t>
            </a:r>
            <a:r>
              <a:rPr lang="en-US" sz="2400" dirty="0"/>
              <a:t>needed for diagnosis. </a:t>
            </a:r>
          </a:p>
          <a:p>
            <a:r>
              <a:rPr lang="en-US" sz="2400" dirty="0"/>
              <a:t>Multiple lesions have been treated successfully with </a:t>
            </a:r>
            <a:r>
              <a:rPr lang="en-US" sz="2400" dirty="0" err="1" smtClean="0"/>
              <a:t>trichloroacetic</a:t>
            </a:r>
            <a:r>
              <a:rPr lang="en-US" sz="2400" dirty="0"/>
              <a:t> </a:t>
            </a:r>
            <a:r>
              <a:rPr lang="en-US" sz="2400" dirty="0" smtClean="0"/>
              <a:t>acid </a:t>
            </a:r>
            <a:endParaRPr lang="en-US" sz="2400" dirty="0"/>
          </a:p>
        </p:txBody>
      </p:sp>
    </p:spTree>
    <p:extLst>
      <p:ext uri="{BB962C8B-B14F-4D97-AF65-F5344CB8AC3E}">
        <p14:creationId xmlns:p14="http://schemas.microsoft.com/office/powerpoint/2010/main" val="3830857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211"/>
            <a:ext cx="10515600" cy="5301752"/>
          </a:xfrm>
        </p:spPr>
        <p:txBody>
          <a:bodyPr>
            <a:normAutofit/>
          </a:bodyPr>
          <a:lstStyle/>
          <a:p>
            <a:r>
              <a:rPr lang="en-US" sz="3200" b="1" dirty="0" err="1"/>
              <a:t>Syringocystadenoma</a:t>
            </a:r>
            <a:r>
              <a:rPr lang="en-US" dirty="0"/>
              <a:t> </a:t>
            </a:r>
            <a:r>
              <a:rPr lang="en-US" sz="3200" b="1" dirty="0" err="1"/>
              <a:t>papilliferum</a:t>
            </a:r>
            <a:endParaRPr lang="en-US" sz="3200" b="1" dirty="0"/>
          </a:p>
          <a:p>
            <a:endParaRPr lang="en-US" dirty="0"/>
          </a:p>
          <a:p>
            <a:pPr marL="0" indent="0">
              <a:buNone/>
            </a:pPr>
            <a:r>
              <a:rPr lang="en-US" dirty="0"/>
              <a:t> </a:t>
            </a:r>
            <a:r>
              <a:rPr lang="en-US" sz="2400" dirty="0"/>
              <a:t>The lesion is commonly seen on the scalp in  association with an organoid </a:t>
            </a:r>
            <a:r>
              <a:rPr lang="en-US" sz="2400" dirty="0" err="1"/>
              <a:t>naevus</a:t>
            </a:r>
            <a:r>
              <a:rPr lang="en-US" sz="2400" dirty="0"/>
              <a:t> (</a:t>
            </a:r>
            <a:r>
              <a:rPr lang="en-US" sz="2400" dirty="0" err="1"/>
              <a:t>naevus</a:t>
            </a:r>
            <a:r>
              <a:rPr lang="en-US" sz="2400" dirty="0"/>
              <a:t> sebaceous), and showing differentiation in an apocrine pattern</a:t>
            </a:r>
            <a:r>
              <a:rPr lang="en-US" dirty="0"/>
              <a:t>.</a:t>
            </a:r>
          </a:p>
          <a:p>
            <a:pPr marL="0" indent="0">
              <a:buNone/>
            </a:pPr>
            <a:r>
              <a:rPr lang="en-US" dirty="0"/>
              <a:t>  </a:t>
            </a:r>
          </a:p>
          <a:p>
            <a:pPr marL="0" indent="0">
              <a:buNone/>
            </a:pPr>
            <a:r>
              <a:rPr lang="en-US" dirty="0"/>
              <a:t> </a:t>
            </a:r>
            <a:endParaRPr lang="en-US" sz="3200" dirty="0"/>
          </a:p>
          <a:p>
            <a:pPr marL="0" indent="0">
              <a:buNone/>
            </a:pPr>
            <a:endParaRPr lang="en-US" sz="2400" dirty="0"/>
          </a:p>
          <a:p>
            <a:pPr marL="0" indent="0">
              <a:buNone/>
            </a:pP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2277236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5405846" cy="5706700"/>
          </a:xfrm>
        </p:spPr>
        <p:txBody>
          <a:bodyPr/>
          <a:lstStyle/>
          <a:p>
            <a:pPr marL="0" indent="0">
              <a:buNone/>
            </a:pPr>
            <a:r>
              <a:rPr lang="en-US" b="1" dirty="0"/>
              <a:t>PATHOLOGY</a:t>
            </a:r>
          </a:p>
          <a:p>
            <a:r>
              <a:rPr lang="en-US" dirty="0"/>
              <a:t> </a:t>
            </a:r>
            <a:r>
              <a:rPr lang="en-US" sz="2400" dirty="0"/>
              <a:t>The epidermal surface shows </a:t>
            </a:r>
            <a:r>
              <a:rPr lang="en-US" sz="2400" dirty="0" err="1"/>
              <a:t>papillomatous</a:t>
            </a:r>
            <a:r>
              <a:rPr lang="en-US" sz="2400" dirty="0"/>
              <a:t> expansion, and from these areas cystic invaginations are seen. The cystic structures are lined by papillae that have a lining of a double layer of columnar epithelium, which shows an apocrine pattern of secretion.</a:t>
            </a:r>
          </a:p>
          <a:p>
            <a:pPr marL="0" indent="0">
              <a:buNone/>
            </a:pPr>
            <a:endParaRPr lang="en-US" dirty="0"/>
          </a:p>
        </p:txBody>
      </p:sp>
      <p:pic>
        <p:nvPicPr>
          <p:cNvPr id="4" name="Content Placeholder 3"/>
          <p:cNvPicPr>
            <a:picLocks noChangeAspect="1"/>
          </p:cNvPicPr>
          <p:nvPr/>
        </p:nvPicPr>
        <p:blipFill>
          <a:blip r:embed="rId2"/>
          <a:stretch>
            <a:fillRect/>
          </a:stretch>
        </p:blipFill>
        <p:spPr>
          <a:xfrm>
            <a:off x="6466114" y="509451"/>
            <a:ext cx="5447212" cy="5238207"/>
          </a:xfrm>
          <a:prstGeom prst="rect">
            <a:avLst/>
          </a:prstGeom>
        </p:spPr>
      </p:pic>
    </p:spTree>
    <p:extLst>
      <p:ext uri="{BB962C8B-B14F-4D97-AF65-F5344CB8AC3E}">
        <p14:creationId xmlns:p14="http://schemas.microsoft.com/office/powerpoint/2010/main" val="669078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Clinical</a:t>
            </a:r>
            <a:r>
              <a:rPr lang="en-US" sz="3200" dirty="0"/>
              <a:t> </a:t>
            </a:r>
            <a:r>
              <a:rPr lang="en-US" sz="3200" b="1" dirty="0"/>
              <a:t>features</a:t>
            </a:r>
            <a:endParaRPr lang="en-US" sz="3200" dirty="0"/>
          </a:p>
        </p:txBody>
      </p:sp>
      <p:sp>
        <p:nvSpPr>
          <p:cNvPr id="3" name="Content Placeholder 2"/>
          <p:cNvSpPr>
            <a:spLocks noGrp="1"/>
          </p:cNvSpPr>
          <p:nvPr>
            <p:ph idx="1"/>
          </p:nvPr>
        </p:nvSpPr>
        <p:spPr>
          <a:xfrm>
            <a:off x="838200" y="1005840"/>
            <a:ext cx="10515600" cy="5171123"/>
          </a:xfrm>
        </p:spPr>
        <p:txBody>
          <a:bodyPr>
            <a:normAutofit/>
          </a:bodyPr>
          <a:lstStyle/>
          <a:p>
            <a:pPr marL="0" indent="0">
              <a:buNone/>
            </a:pPr>
            <a:endParaRPr lang="en-US" b="1" dirty="0"/>
          </a:p>
          <a:p>
            <a:r>
              <a:rPr lang="en-US" dirty="0"/>
              <a:t> </a:t>
            </a:r>
            <a:r>
              <a:rPr lang="en-US" sz="2400" dirty="0"/>
              <a:t>There is frequently a history of </a:t>
            </a:r>
            <a:r>
              <a:rPr lang="en-US" sz="2400" dirty="0" err="1"/>
              <a:t>papillomatous</a:t>
            </a:r>
            <a:r>
              <a:rPr lang="en-US" sz="2400" dirty="0"/>
              <a:t> expansion of a small pre-existing lesion at or around puberty and lesions often occur in a pre-existing organoid </a:t>
            </a:r>
            <a:r>
              <a:rPr lang="en-US" sz="2400" dirty="0" err="1"/>
              <a:t>naevus</a:t>
            </a:r>
            <a:r>
              <a:rPr lang="en-US" sz="2400" dirty="0"/>
              <a:t>.</a:t>
            </a:r>
          </a:p>
          <a:p>
            <a:endParaRPr lang="en-US" sz="2400" dirty="0"/>
          </a:p>
          <a:p>
            <a:r>
              <a:rPr lang="en-US" sz="2400" dirty="0"/>
              <a:t> The lesion is composed of multiple warty papules, some of which are translucent and pigmented .</a:t>
            </a:r>
            <a:r>
              <a:rPr lang="en-US" sz="2400" dirty="0" err="1"/>
              <a:t>Tumours</a:t>
            </a:r>
            <a:r>
              <a:rPr lang="en-US" sz="2400" dirty="0"/>
              <a:t> may be seen in other locations including </a:t>
            </a:r>
            <a:r>
              <a:rPr lang="en-US" sz="2400" dirty="0" err="1"/>
              <a:t>vulva,external</a:t>
            </a:r>
            <a:r>
              <a:rPr lang="en-US" sz="2400" dirty="0"/>
              <a:t> </a:t>
            </a:r>
            <a:r>
              <a:rPr lang="en-US" sz="2400" dirty="0" err="1"/>
              <a:t>ear,lower</a:t>
            </a:r>
            <a:r>
              <a:rPr lang="en-US" sz="2400" dirty="0"/>
              <a:t> </a:t>
            </a:r>
            <a:r>
              <a:rPr lang="en-US" sz="2400" dirty="0" err="1"/>
              <a:t>leg,scrotum</a:t>
            </a:r>
            <a:r>
              <a:rPr lang="en-US" sz="2400" dirty="0"/>
              <a:t> and breast.</a:t>
            </a:r>
          </a:p>
          <a:p>
            <a:pPr marL="0" indent="0">
              <a:buNone/>
            </a:pPr>
            <a:r>
              <a:rPr lang="en-US" sz="2400" dirty="0"/>
              <a:t> </a:t>
            </a:r>
          </a:p>
        </p:txBody>
      </p:sp>
    </p:spTree>
    <p:extLst>
      <p:ext uri="{BB962C8B-B14F-4D97-AF65-F5344CB8AC3E}">
        <p14:creationId xmlns:p14="http://schemas.microsoft.com/office/powerpoint/2010/main" val="1441034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21132" y="822960"/>
            <a:ext cx="6962502" cy="5290457"/>
          </a:xfrm>
          <a:prstGeom prst="rect">
            <a:avLst/>
          </a:prstGeom>
        </p:spPr>
      </p:pic>
    </p:spTree>
    <p:extLst>
      <p:ext uri="{BB962C8B-B14F-4D97-AF65-F5344CB8AC3E}">
        <p14:creationId xmlns:p14="http://schemas.microsoft.com/office/powerpoint/2010/main" val="101679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5392783" cy="5719763"/>
          </a:xfrm>
        </p:spPr>
        <p:txBody>
          <a:bodyPr/>
          <a:lstStyle/>
          <a:p>
            <a:r>
              <a:rPr lang="en-US" b="1" dirty="0" smtClean="0"/>
              <a:t>Dilated pore of </a:t>
            </a:r>
            <a:r>
              <a:rPr lang="en-US" b="1" dirty="0" err="1" smtClean="0"/>
              <a:t>winer</a:t>
            </a:r>
            <a:endParaRPr lang="en-US" b="1" dirty="0" smtClean="0"/>
          </a:p>
          <a:p>
            <a:r>
              <a:rPr lang="en-US" dirty="0"/>
              <a:t> </a:t>
            </a:r>
            <a:r>
              <a:rPr lang="en-US" sz="2400" dirty="0"/>
              <a:t>An area of expanded follicular infundibulum with a dilated </a:t>
            </a:r>
            <a:r>
              <a:rPr lang="en-US" sz="2400" dirty="0" err="1" smtClean="0"/>
              <a:t>poral</a:t>
            </a:r>
            <a:r>
              <a:rPr lang="en-US" sz="2400" dirty="0"/>
              <a:t> </a:t>
            </a:r>
            <a:r>
              <a:rPr lang="en-US" sz="2400" dirty="0" smtClean="0"/>
              <a:t>opening </a:t>
            </a:r>
            <a:r>
              <a:rPr lang="en-US" sz="2400" dirty="0"/>
              <a:t>extending down to subcutaneous </a:t>
            </a:r>
            <a:r>
              <a:rPr lang="en-US" sz="2400" dirty="0" smtClean="0"/>
              <a:t>fat</a:t>
            </a:r>
          </a:p>
          <a:p>
            <a:r>
              <a:rPr lang="en-US" sz="2400" dirty="0" smtClean="0"/>
              <a:t> </a:t>
            </a:r>
            <a:r>
              <a:rPr lang="en-US" sz="2400" dirty="0"/>
              <a:t>There is a wide, crater-like cavity, from which </a:t>
            </a:r>
            <a:r>
              <a:rPr lang="en-US" sz="2400" dirty="0" err="1" smtClean="0"/>
              <a:t>acanthotic</a:t>
            </a:r>
            <a:r>
              <a:rPr lang="en-US" sz="2400" dirty="0"/>
              <a:t> </a:t>
            </a:r>
            <a:r>
              <a:rPr lang="en-US" sz="2400" dirty="0" smtClean="0"/>
              <a:t>areas </a:t>
            </a:r>
            <a:r>
              <a:rPr lang="en-US" sz="2400" dirty="0"/>
              <a:t>of follicular epithelium </a:t>
            </a:r>
            <a:r>
              <a:rPr lang="en-US" sz="2400" dirty="0" smtClean="0"/>
              <a:t>radiate</a:t>
            </a:r>
          </a:p>
          <a:p>
            <a:r>
              <a:rPr lang="en-US" sz="2400" dirty="0" smtClean="0"/>
              <a:t>Rarely </a:t>
            </a:r>
            <a:r>
              <a:rPr lang="en-US" sz="2400" dirty="0"/>
              <a:t>associated with </a:t>
            </a:r>
            <a:r>
              <a:rPr lang="en-US" sz="2400" dirty="0" err="1" smtClean="0"/>
              <a:t>trichoblastoma</a:t>
            </a:r>
            <a:r>
              <a:rPr lang="en-US" sz="2400" dirty="0"/>
              <a:t>,</a:t>
            </a:r>
            <a:r>
              <a:rPr lang="en-US" sz="2400" dirty="0" smtClean="0"/>
              <a:t> </a:t>
            </a:r>
            <a:r>
              <a:rPr lang="en-US" sz="2400" dirty="0"/>
              <a:t>basal cell </a:t>
            </a:r>
            <a:r>
              <a:rPr lang="en-US" sz="2400" dirty="0" smtClean="0"/>
              <a:t>carcinoma </a:t>
            </a:r>
            <a:r>
              <a:rPr lang="en-US" sz="2400" dirty="0"/>
              <a:t>or squamous cell </a:t>
            </a:r>
            <a:r>
              <a:rPr lang="en-US" sz="2400" dirty="0" smtClean="0"/>
              <a:t>carcinoma </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548640"/>
            <a:ext cx="5434149" cy="4467497"/>
          </a:xfrm>
          <a:prstGeom prst="rect">
            <a:avLst/>
          </a:prstGeom>
        </p:spPr>
      </p:pic>
    </p:spTree>
    <p:extLst>
      <p:ext uri="{BB962C8B-B14F-4D97-AF65-F5344CB8AC3E}">
        <p14:creationId xmlns:p14="http://schemas.microsoft.com/office/powerpoint/2010/main" val="1530544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10515600" cy="5772014"/>
          </a:xfrm>
        </p:spPr>
        <p:txBody>
          <a:bodyPr>
            <a:normAutofit/>
          </a:bodyPr>
          <a:lstStyle/>
          <a:p>
            <a:pPr marL="0" indent="0">
              <a:buNone/>
            </a:pPr>
            <a:r>
              <a:rPr lang="en-US" b="1" dirty="0"/>
              <a:t>   Disease course and prognosis </a:t>
            </a:r>
          </a:p>
          <a:p>
            <a:pPr marL="0" indent="0">
              <a:buNone/>
            </a:pPr>
            <a:r>
              <a:rPr lang="en-US" sz="2400" dirty="0"/>
              <a:t>The lesion is benign. Occasionally, basal cell carcinoma, a squamous cell carcinoma or a ductal carcinoma develops on a pre-existing </a:t>
            </a:r>
            <a:r>
              <a:rPr lang="en-US" sz="2400" dirty="0" err="1"/>
              <a:t>syringocystadenoma</a:t>
            </a:r>
            <a:r>
              <a:rPr lang="en-US" sz="2400" dirty="0"/>
              <a:t> </a:t>
            </a:r>
            <a:r>
              <a:rPr lang="en-US" sz="2400" dirty="0" err="1"/>
              <a:t>papilliferum</a:t>
            </a:r>
            <a:r>
              <a:rPr lang="en-US" sz="2400" dirty="0"/>
              <a:t>.</a:t>
            </a:r>
          </a:p>
          <a:p>
            <a:endParaRPr lang="en-US" sz="2400" dirty="0"/>
          </a:p>
          <a:p>
            <a:pPr marL="0" indent="0">
              <a:buNone/>
            </a:pPr>
            <a:r>
              <a:rPr lang="en-US" sz="2400" b="1" dirty="0"/>
              <a:t>   Management</a:t>
            </a:r>
          </a:p>
          <a:p>
            <a:pPr marL="0" indent="0">
              <a:buNone/>
            </a:pPr>
            <a:r>
              <a:rPr lang="en-US" sz="2400" dirty="0"/>
              <a:t> Surgical excision is recommended, both to confirm the diagnosis and for cosmetic reasons. </a:t>
            </a:r>
          </a:p>
        </p:txBody>
      </p:sp>
    </p:spTree>
    <p:extLst>
      <p:ext uri="{BB962C8B-B14F-4D97-AF65-F5344CB8AC3E}">
        <p14:creationId xmlns:p14="http://schemas.microsoft.com/office/powerpoint/2010/main" val="3817746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normAutofit/>
          </a:bodyPr>
          <a:lstStyle/>
          <a:p>
            <a:pPr marL="0" indent="0">
              <a:buNone/>
            </a:pPr>
            <a:r>
              <a:rPr lang="en-US" sz="3200" dirty="0"/>
              <a:t>   </a:t>
            </a:r>
            <a:r>
              <a:rPr lang="en-US" sz="3200" b="1" dirty="0" err="1"/>
              <a:t>Hidradenoma</a:t>
            </a:r>
            <a:r>
              <a:rPr lang="en-US" sz="3200" dirty="0"/>
              <a:t> </a:t>
            </a:r>
            <a:r>
              <a:rPr lang="en-US" sz="3200" b="1" dirty="0" err="1"/>
              <a:t>Papilliferum</a:t>
            </a:r>
            <a:endParaRPr lang="en-US" sz="3200" b="1" dirty="0"/>
          </a:p>
          <a:p>
            <a:pPr marL="0" indent="0">
              <a:buNone/>
            </a:pPr>
            <a:endParaRPr lang="en-US" sz="3200" dirty="0"/>
          </a:p>
          <a:p>
            <a:r>
              <a:rPr lang="en-US" dirty="0"/>
              <a:t> </a:t>
            </a:r>
            <a:r>
              <a:rPr lang="en-US" sz="2400" dirty="0"/>
              <a:t>A skin </a:t>
            </a:r>
            <a:r>
              <a:rPr lang="en-US" sz="2400" dirty="0" err="1"/>
              <a:t>tumour</a:t>
            </a:r>
            <a:r>
              <a:rPr lang="en-US" sz="2400" dirty="0"/>
              <a:t> of the </a:t>
            </a:r>
            <a:r>
              <a:rPr lang="en-US" sz="2400" dirty="0" err="1"/>
              <a:t>ano</a:t>
            </a:r>
            <a:r>
              <a:rPr lang="en-US" sz="2400" dirty="0"/>
              <a:t>-genital area of adult females composed of frond-like papillae lined by apocrine epithelium</a:t>
            </a:r>
            <a:r>
              <a:rPr lang="en-US" dirty="0"/>
              <a:t>. </a:t>
            </a:r>
          </a:p>
          <a:p>
            <a:endParaRPr lang="en-US" sz="3200" dirty="0"/>
          </a:p>
          <a:p>
            <a:endParaRPr lang="en-US" sz="3200" dirty="0"/>
          </a:p>
          <a:p>
            <a:r>
              <a:rPr lang="en-US" sz="3200" b="1" dirty="0"/>
              <a:t>Pathology</a:t>
            </a:r>
          </a:p>
          <a:p>
            <a:pPr marL="0" indent="0">
              <a:buNone/>
            </a:pPr>
            <a:r>
              <a:rPr lang="en-US" sz="2400" dirty="0"/>
              <a:t>The </a:t>
            </a:r>
            <a:r>
              <a:rPr lang="en-US" sz="2400" dirty="0" err="1"/>
              <a:t>tumour</a:t>
            </a:r>
            <a:r>
              <a:rPr lang="en-US" sz="2400" dirty="0"/>
              <a:t> is well circumscribed and located just below the skin surface. It is usually spherical in shape and enclosed by compressed connective tissue stroma.</a:t>
            </a:r>
          </a:p>
          <a:p>
            <a:endParaRPr lang="en-US" sz="2400" dirty="0"/>
          </a:p>
          <a:p>
            <a:endParaRPr lang="en-US" sz="3200" dirty="0"/>
          </a:p>
        </p:txBody>
      </p:sp>
    </p:spTree>
    <p:extLst>
      <p:ext uri="{BB962C8B-B14F-4D97-AF65-F5344CB8AC3E}">
        <p14:creationId xmlns:p14="http://schemas.microsoft.com/office/powerpoint/2010/main" val="2505531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66206"/>
            <a:ext cx="3932237" cy="679268"/>
          </a:xfrm>
        </p:spPr>
        <p:txBody>
          <a:bodyPr>
            <a:normAutofit/>
          </a:bodyPr>
          <a:lstStyle/>
          <a:p>
            <a:r>
              <a:rPr lang="en-US" b="1" dirty="0"/>
              <a:t>Pathology</a:t>
            </a:r>
          </a:p>
        </p:txBody>
      </p:sp>
      <p:sp>
        <p:nvSpPr>
          <p:cNvPr id="4" name="Text Placeholder 3"/>
          <p:cNvSpPr>
            <a:spLocks noGrp="1"/>
          </p:cNvSpPr>
          <p:nvPr>
            <p:ph type="body" sz="half" idx="2"/>
          </p:nvPr>
        </p:nvSpPr>
        <p:spPr>
          <a:xfrm>
            <a:off x="839788" y="1449977"/>
            <a:ext cx="4343400" cy="4419011"/>
          </a:xfrm>
        </p:spPr>
        <p:txBody>
          <a:bodyPr>
            <a:normAutofit/>
          </a:bodyPr>
          <a:lstStyle/>
          <a:p>
            <a:r>
              <a:rPr lang="en-US" sz="2400" dirty="0"/>
              <a:t>Lesions are composed of slender fronds of connective tissue lined by one or two layers of epithelial cells and partly of glandular tissue</a:t>
            </a:r>
            <a:r>
              <a:rPr lang="en-US" sz="2800" dirty="0"/>
              <a:t>.</a:t>
            </a:r>
          </a:p>
          <a:p>
            <a:endParaRPr lang="en-US" sz="2800" dirty="0"/>
          </a:p>
          <a:p>
            <a:endParaRPr lang="en-US" sz="2800" dirty="0"/>
          </a:p>
          <a:p>
            <a:endParaRPr lang="en-US" sz="2800" dirty="0"/>
          </a:p>
          <a:p>
            <a:endParaRPr lang="en-US" sz="2800" dirty="0"/>
          </a:p>
        </p:txBody>
      </p:sp>
      <p:pic>
        <p:nvPicPr>
          <p:cNvPr id="5" name="Picture Placeholder 4"/>
          <p:cNvPicPr>
            <a:picLocks noGrp="1" noChangeAspect="1"/>
          </p:cNvPicPr>
          <p:nvPr>
            <p:ph type="pic" idx="1"/>
          </p:nvPr>
        </p:nvPicPr>
        <p:blipFill>
          <a:blip r:embed="rId2"/>
          <a:srcRect t="5370" b="5370"/>
          <a:stretch>
            <a:fillRect/>
          </a:stretch>
        </p:blipFill>
        <p:spPr>
          <a:prstGeom prst="rect">
            <a:avLst/>
          </a:prstGeom>
        </p:spPr>
      </p:pic>
    </p:spTree>
    <p:extLst>
      <p:ext uri="{BB962C8B-B14F-4D97-AF65-F5344CB8AC3E}">
        <p14:creationId xmlns:p14="http://schemas.microsoft.com/office/powerpoint/2010/main" val="3585821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703"/>
            <a:ext cx="10515600" cy="5615260"/>
          </a:xfrm>
        </p:spPr>
        <p:txBody>
          <a:bodyPr>
            <a:normAutofit/>
          </a:bodyPr>
          <a:lstStyle/>
          <a:p>
            <a:r>
              <a:rPr lang="en-US" b="1" dirty="0"/>
              <a:t> clinical feature</a:t>
            </a:r>
          </a:p>
          <a:p>
            <a:r>
              <a:rPr lang="en-US" sz="2400" dirty="0"/>
              <a:t> Lump in </a:t>
            </a:r>
            <a:r>
              <a:rPr lang="en-US" sz="2400" dirty="0" err="1"/>
              <a:t>vulval</a:t>
            </a:r>
            <a:r>
              <a:rPr lang="en-US" sz="2400" dirty="0"/>
              <a:t> or perianal area which may be </a:t>
            </a:r>
            <a:r>
              <a:rPr lang="en-US" sz="2400" dirty="0" err="1"/>
              <a:t>symptomless,tender</a:t>
            </a:r>
            <a:r>
              <a:rPr lang="en-US" sz="2400" dirty="0"/>
              <a:t> or </a:t>
            </a:r>
            <a:r>
              <a:rPr lang="en-US" sz="2400" dirty="0" err="1"/>
              <a:t>laibal</a:t>
            </a:r>
            <a:r>
              <a:rPr lang="en-US" sz="2400" dirty="0"/>
              <a:t> to bleed.</a:t>
            </a:r>
          </a:p>
          <a:p>
            <a:endParaRPr lang="en-US" sz="2400" dirty="0"/>
          </a:p>
          <a:p>
            <a:r>
              <a:rPr lang="en-US" sz="2400" dirty="0"/>
              <a:t>They may feel </a:t>
            </a:r>
            <a:r>
              <a:rPr lang="en-US" sz="2400" dirty="0" err="1"/>
              <a:t>firm,soft</a:t>
            </a:r>
            <a:r>
              <a:rPr lang="en-US" sz="2400" dirty="0"/>
              <a:t> or even cystic.</a:t>
            </a:r>
          </a:p>
          <a:p>
            <a:endParaRPr lang="en-US" sz="2400" dirty="0"/>
          </a:p>
          <a:p>
            <a:r>
              <a:rPr lang="en-US" sz="2400" dirty="0"/>
              <a:t>Commonest site is labium </a:t>
            </a:r>
            <a:r>
              <a:rPr lang="en-US" sz="2400" dirty="0" err="1"/>
              <a:t>majus,but</a:t>
            </a:r>
            <a:r>
              <a:rPr lang="en-US" sz="2400" dirty="0"/>
              <a:t> may occur on </a:t>
            </a:r>
            <a:r>
              <a:rPr lang="en-US" sz="2400" dirty="0" err="1"/>
              <a:t>vulva,perianal</a:t>
            </a:r>
            <a:r>
              <a:rPr lang="en-US" sz="2400" dirty="0"/>
              <a:t> </a:t>
            </a:r>
            <a:r>
              <a:rPr lang="en-US" sz="2400" dirty="0" err="1"/>
              <a:t>area,eyelids,nose,arms</a:t>
            </a:r>
            <a:r>
              <a:rPr lang="en-US" sz="2400" dirty="0"/>
              <a:t> and chest.</a:t>
            </a:r>
          </a:p>
          <a:p>
            <a:endParaRPr lang="en-US" sz="2400" dirty="0"/>
          </a:p>
          <a:p>
            <a:r>
              <a:rPr lang="en-US" sz="2400" dirty="0"/>
              <a:t>Sometimes epithelial surface will ulcerate and tumor form a reddish brown papillary </a:t>
            </a:r>
            <a:r>
              <a:rPr lang="en-US" sz="2400" dirty="0" err="1"/>
              <a:t>mass,which</a:t>
            </a:r>
            <a:r>
              <a:rPr lang="en-US" sz="2400" dirty="0"/>
              <a:t> may be suspected of being malignant. </a:t>
            </a:r>
          </a:p>
          <a:p>
            <a:endParaRPr lang="en-US" sz="2400" dirty="0"/>
          </a:p>
          <a:p>
            <a:pPr marL="0" indent="0">
              <a:buNone/>
            </a:pPr>
            <a:endParaRPr lang="en-US" dirty="0"/>
          </a:p>
        </p:txBody>
      </p:sp>
    </p:spTree>
    <p:extLst>
      <p:ext uri="{BB962C8B-B14F-4D97-AF65-F5344CB8AC3E}">
        <p14:creationId xmlns:p14="http://schemas.microsoft.com/office/powerpoint/2010/main" val="1305305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3143"/>
            <a:ext cx="10515600" cy="5523820"/>
          </a:xfrm>
        </p:spPr>
        <p:txBody>
          <a:bodyPr/>
          <a:lstStyle/>
          <a:p>
            <a:pPr marL="0" indent="0">
              <a:buNone/>
            </a:pPr>
            <a:endParaRPr lang="en-US" sz="3200" b="1" dirty="0"/>
          </a:p>
          <a:p>
            <a:r>
              <a:rPr lang="en-US" sz="2400" dirty="0"/>
              <a:t>Lesion is </a:t>
            </a:r>
            <a:r>
              <a:rPr lang="en-US" sz="2400" dirty="0" smtClean="0"/>
              <a:t>benign</a:t>
            </a:r>
            <a:r>
              <a:rPr lang="en-US" dirty="0" smtClean="0"/>
              <a:t>.</a:t>
            </a:r>
            <a:endParaRPr lang="en-US" dirty="0"/>
          </a:p>
          <a:p>
            <a:endParaRPr lang="en-US" dirty="0"/>
          </a:p>
          <a:p>
            <a:endParaRPr lang="en-US" dirty="0"/>
          </a:p>
          <a:p>
            <a:endParaRPr lang="en-US" dirty="0"/>
          </a:p>
          <a:p>
            <a:r>
              <a:rPr lang="en-US" b="1" dirty="0"/>
              <a:t>Management</a:t>
            </a:r>
          </a:p>
          <a:p>
            <a:r>
              <a:rPr lang="en-US" sz="2400" dirty="0"/>
              <a:t>Simple excision is curative</a:t>
            </a:r>
            <a:r>
              <a:rPr lang="en-US" dirty="0"/>
              <a:t>.</a:t>
            </a:r>
          </a:p>
          <a:p>
            <a:endParaRPr lang="en-US" dirty="0"/>
          </a:p>
        </p:txBody>
      </p:sp>
    </p:spTree>
    <p:extLst>
      <p:ext uri="{BB962C8B-B14F-4D97-AF65-F5344CB8AC3E}">
        <p14:creationId xmlns:p14="http://schemas.microsoft.com/office/powerpoint/2010/main" val="1157955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buNone/>
            </a:pPr>
            <a:r>
              <a:rPr lang="en-US" sz="3800" b="1" dirty="0"/>
              <a:t>Erosive</a:t>
            </a:r>
            <a:r>
              <a:rPr lang="en-US" sz="3200" dirty="0"/>
              <a:t> </a:t>
            </a:r>
            <a:r>
              <a:rPr lang="en-US" sz="3800" b="1" dirty="0" err="1"/>
              <a:t>adenomatosis</a:t>
            </a:r>
            <a:r>
              <a:rPr lang="en-US" sz="3200" dirty="0"/>
              <a:t> </a:t>
            </a:r>
            <a:r>
              <a:rPr lang="en-US" sz="3800" b="1" dirty="0"/>
              <a:t>of</a:t>
            </a:r>
            <a:r>
              <a:rPr lang="en-US" sz="3200" dirty="0"/>
              <a:t> </a:t>
            </a:r>
            <a:r>
              <a:rPr lang="en-US" sz="3800" b="1" dirty="0"/>
              <a:t>the</a:t>
            </a:r>
            <a:r>
              <a:rPr lang="en-US" sz="3200" dirty="0"/>
              <a:t> </a:t>
            </a:r>
            <a:r>
              <a:rPr lang="en-US" sz="3800" b="1" dirty="0"/>
              <a:t>nipple</a:t>
            </a:r>
          </a:p>
          <a:p>
            <a:endParaRPr lang="en-US" sz="3200" dirty="0"/>
          </a:p>
          <a:p>
            <a:r>
              <a:rPr lang="en-US" dirty="0"/>
              <a:t> </a:t>
            </a:r>
            <a:r>
              <a:rPr lang="en-US" sz="2400" dirty="0"/>
              <a:t>A complex benign </a:t>
            </a:r>
            <a:r>
              <a:rPr lang="en-US" sz="2400" dirty="0" err="1"/>
              <a:t>tumour</a:t>
            </a:r>
            <a:r>
              <a:rPr lang="en-US" sz="2400" dirty="0"/>
              <a:t> arising from the lactiferous ducts of the</a:t>
            </a:r>
          </a:p>
          <a:p>
            <a:pPr marL="0" indent="0">
              <a:buNone/>
            </a:pPr>
            <a:r>
              <a:rPr lang="en-US" sz="2400" dirty="0"/>
              <a:t>    Nipple.</a:t>
            </a:r>
          </a:p>
          <a:p>
            <a:endParaRPr lang="en-US" sz="2400" dirty="0"/>
          </a:p>
          <a:p>
            <a:pPr marL="0" indent="0">
              <a:buNone/>
            </a:pPr>
            <a:r>
              <a:rPr lang="en-US" sz="2400" dirty="0"/>
              <a:t> </a:t>
            </a:r>
            <a:r>
              <a:rPr lang="en-US" sz="2400" b="1" dirty="0"/>
              <a:t>Pathology</a:t>
            </a:r>
          </a:p>
          <a:p>
            <a:r>
              <a:rPr lang="en-US" sz="2400" dirty="0"/>
              <a:t>  The lesion consists of tubules, with an inner layer of columnar</a:t>
            </a:r>
          </a:p>
          <a:p>
            <a:pPr marL="0" indent="0">
              <a:buNone/>
            </a:pPr>
            <a:r>
              <a:rPr lang="en-US" sz="2400" dirty="0"/>
              <a:t>     cells and an outer layer of cuboidal </a:t>
            </a:r>
            <a:r>
              <a:rPr lang="en-US" sz="2400" dirty="0" err="1"/>
              <a:t>myoepithelial</a:t>
            </a:r>
            <a:r>
              <a:rPr lang="en-US" sz="2400" dirty="0"/>
              <a:t> cells.</a:t>
            </a:r>
          </a:p>
          <a:p>
            <a:r>
              <a:rPr lang="en-US" sz="2400" dirty="0"/>
              <a:t> A major feature is the presence of superficial </a:t>
            </a:r>
            <a:r>
              <a:rPr lang="en-US" sz="2400" dirty="0" err="1"/>
              <a:t>keratocysts</a:t>
            </a:r>
            <a:r>
              <a:rPr lang="en-US" sz="2400" dirty="0"/>
              <a:t> lined by both</a:t>
            </a:r>
          </a:p>
          <a:p>
            <a:pPr marL="0" indent="0">
              <a:buNone/>
            </a:pPr>
            <a:r>
              <a:rPr lang="en-US" sz="2400" dirty="0"/>
              <a:t>    squamous and columnar epithelium, and </a:t>
            </a:r>
            <a:r>
              <a:rPr lang="en-US" sz="2400" dirty="0" err="1"/>
              <a:t>fillled</a:t>
            </a:r>
            <a:r>
              <a:rPr lang="en-US" sz="2400" dirty="0"/>
              <a:t> with keratin flakes</a:t>
            </a:r>
          </a:p>
          <a:p>
            <a:pPr marL="0" indent="0">
              <a:buNone/>
            </a:pPr>
            <a:r>
              <a:rPr lang="en-US" sz="2400" dirty="0"/>
              <a:t>    and an eosinophilic </a:t>
            </a:r>
            <a:r>
              <a:rPr lang="en-US" sz="2400" dirty="0" err="1" smtClean="0"/>
              <a:t>material,With</a:t>
            </a:r>
            <a:r>
              <a:rPr lang="en-US" sz="2400" dirty="0" smtClean="0"/>
              <a:t> </a:t>
            </a:r>
            <a:r>
              <a:rPr lang="en-US" sz="2400" dirty="0"/>
              <a:t>in some cysts or </a:t>
            </a:r>
            <a:r>
              <a:rPr lang="en-US" sz="2400" dirty="0" err="1"/>
              <a:t>ducts,forigen</a:t>
            </a:r>
            <a:r>
              <a:rPr lang="en-US" sz="2400" dirty="0"/>
              <a:t> body </a:t>
            </a:r>
            <a:r>
              <a:rPr lang="en-US" sz="2400" dirty="0" err="1"/>
              <a:t>gaint</a:t>
            </a:r>
            <a:r>
              <a:rPr lang="en-US" sz="2400" dirty="0"/>
              <a:t> cell may be seen.</a:t>
            </a:r>
          </a:p>
          <a:p>
            <a:pPr marL="0" indent="0">
              <a:buNone/>
            </a:pPr>
            <a:endParaRPr lang="en-US" sz="2400"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152546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9"/>
            <a:ext cx="10515600" cy="5680574"/>
          </a:xfrm>
        </p:spPr>
        <p:txBody>
          <a:bodyPr>
            <a:normAutofit/>
          </a:bodyPr>
          <a:lstStyle/>
          <a:p>
            <a:pPr marL="0" indent="0">
              <a:buNone/>
            </a:pPr>
            <a:r>
              <a:rPr lang="en-US" dirty="0"/>
              <a:t>   </a:t>
            </a:r>
            <a:r>
              <a:rPr lang="en-US" sz="3200" b="1" dirty="0"/>
              <a:t>Clinical</a:t>
            </a:r>
            <a:r>
              <a:rPr lang="en-US" sz="3200" dirty="0"/>
              <a:t> </a:t>
            </a:r>
            <a:r>
              <a:rPr lang="en-US" sz="3200" b="1" dirty="0"/>
              <a:t>feature</a:t>
            </a:r>
            <a:endParaRPr lang="en-US" b="1" dirty="0"/>
          </a:p>
          <a:p>
            <a:r>
              <a:rPr lang="en-US" sz="2400" dirty="0" smtClean="0"/>
              <a:t>The </a:t>
            </a:r>
            <a:r>
              <a:rPr lang="en-US" sz="2400" dirty="0"/>
              <a:t>condition may start with a blood-stained serous discharge, and the nipple may be enlarged, eroded, crusted or eczematous.</a:t>
            </a:r>
          </a:p>
          <a:p>
            <a:r>
              <a:rPr lang="en-US" sz="2400" dirty="0"/>
              <a:t> There may be a small nodule on the nipple, and the symptoms may be worse in the premenstrual phase.</a:t>
            </a:r>
          </a:p>
          <a:p>
            <a:r>
              <a:rPr lang="en-US" sz="2400" dirty="0"/>
              <a:t> The condition is commonly misdiagnosed as Paget disease or eczema</a:t>
            </a:r>
            <a:r>
              <a:rPr lang="en-US" dirty="0"/>
              <a:t>. </a:t>
            </a:r>
          </a:p>
          <a:p>
            <a:pPr marL="0" indent="0">
              <a:buNone/>
            </a:pPr>
            <a:r>
              <a:rPr lang="en-US" b="1" dirty="0" smtClean="0"/>
              <a:t>   </a:t>
            </a:r>
            <a:r>
              <a:rPr lang="en-US" b="1" dirty="0"/>
              <a:t>Management  </a:t>
            </a:r>
          </a:p>
          <a:p>
            <a:r>
              <a:rPr lang="en-US" dirty="0"/>
              <a:t> </a:t>
            </a:r>
            <a:r>
              <a:rPr lang="en-US" sz="2400" dirty="0"/>
              <a:t>Excision including local, partial, complete resection of nipple.</a:t>
            </a:r>
          </a:p>
          <a:p>
            <a:r>
              <a:rPr lang="en-US" sz="2400" dirty="0"/>
              <a:t>Cryosurgery</a:t>
            </a:r>
          </a:p>
          <a:p>
            <a:r>
              <a:rPr lang="en-US" sz="2400" dirty="0"/>
              <a:t>Mohs surgery.</a:t>
            </a:r>
          </a:p>
          <a:p>
            <a:endParaRPr lang="en-US" dirty="0"/>
          </a:p>
          <a:p>
            <a:pPr marL="0" indent="0">
              <a:buNone/>
            </a:pPr>
            <a:endParaRPr lang="en-US" dirty="0"/>
          </a:p>
        </p:txBody>
      </p:sp>
    </p:spTree>
    <p:extLst>
      <p:ext uri="{BB962C8B-B14F-4D97-AF65-F5344CB8AC3E}">
        <p14:creationId xmlns:p14="http://schemas.microsoft.com/office/powerpoint/2010/main" val="1962309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6141"/>
            <a:ext cx="10515600" cy="5450822"/>
          </a:xfrm>
        </p:spPr>
        <p:txBody>
          <a:bodyPr>
            <a:normAutofit/>
          </a:bodyPr>
          <a:lstStyle/>
          <a:p>
            <a:pPr marL="0" indent="0">
              <a:buNone/>
            </a:pPr>
            <a:r>
              <a:rPr lang="en-US" sz="3200" dirty="0"/>
              <a:t> </a:t>
            </a:r>
            <a:r>
              <a:rPr lang="en-US" sz="3200" b="1" dirty="0"/>
              <a:t>ECCRINE</a:t>
            </a:r>
            <a:r>
              <a:rPr lang="en-US" sz="3200" dirty="0"/>
              <a:t> </a:t>
            </a:r>
            <a:r>
              <a:rPr lang="en-US" sz="3200" b="1" dirty="0"/>
              <a:t>GLAND</a:t>
            </a:r>
            <a:r>
              <a:rPr lang="en-US" sz="3200" dirty="0"/>
              <a:t> </a:t>
            </a:r>
            <a:r>
              <a:rPr lang="en-US" sz="3200" b="1" dirty="0"/>
              <a:t>HAMARTOMAS</a:t>
            </a:r>
            <a:r>
              <a:rPr lang="en-US" sz="3200" dirty="0"/>
              <a:t> </a:t>
            </a:r>
            <a:r>
              <a:rPr lang="en-US" sz="3200" b="1" dirty="0"/>
              <a:t>AND</a:t>
            </a:r>
            <a:r>
              <a:rPr lang="en-US" sz="3200" dirty="0"/>
              <a:t> </a:t>
            </a:r>
            <a:r>
              <a:rPr lang="en-US" sz="3200" b="1" dirty="0"/>
              <a:t>TUMORS</a:t>
            </a:r>
          </a:p>
          <a:p>
            <a:pPr marL="0" indent="0">
              <a:buNone/>
            </a:pPr>
            <a:r>
              <a:rPr lang="en-US" b="1" dirty="0"/>
              <a:t> </a:t>
            </a:r>
            <a:r>
              <a:rPr lang="en-US" sz="3200" b="1" dirty="0"/>
              <a:t>Eccrine</a:t>
            </a:r>
            <a:r>
              <a:rPr lang="en-US" sz="3200" dirty="0"/>
              <a:t> </a:t>
            </a:r>
            <a:r>
              <a:rPr lang="en-US" sz="3200" b="1" dirty="0" err="1"/>
              <a:t>Hidrocystoma</a:t>
            </a:r>
            <a:endParaRPr lang="en-US" sz="3200" b="1" dirty="0"/>
          </a:p>
          <a:p>
            <a:pPr marL="0" indent="0">
              <a:buNone/>
            </a:pPr>
            <a:r>
              <a:rPr lang="en-US" sz="2400" dirty="0"/>
              <a:t>A </a:t>
            </a:r>
            <a:r>
              <a:rPr lang="en-US" sz="2400" dirty="0" err="1"/>
              <a:t>tumour</a:t>
            </a:r>
            <a:r>
              <a:rPr lang="en-US" sz="2400" dirty="0"/>
              <a:t> produced by mature deformed eccrine sweat units, whose secretions dilate the ducts. Lesions are usually situated on the face and are often multiple. </a:t>
            </a:r>
          </a:p>
          <a:p>
            <a:pPr marL="0" indent="0">
              <a:buNone/>
            </a:pPr>
            <a:r>
              <a:rPr lang="en-US" sz="2400" dirty="0"/>
              <a:t>It has two types</a:t>
            </a:r>
          </a:p>
          <a:p>
            <a:pPr marL="0" indent="0">
              <a:buNone/>
            </a:pPr>
            <a:endParaRPr lang="en-US" sz="2400" dirty="0"/>
          </a:p>
          <a:p>
            <a:r>
              <a:rPr lang="en-US" sz="2400" dirty="0"/>
              <a:t> the Smith type, which is the most prevalent and presents with a solitary lesion,</a:t>
            </a:r>
          </a:p>
          <a:p>
            <a:r>
              <a:rPr lang="en-US" sz="2400" dirty="0"/>
              <a:t> Robinson type consisting of multiple lesions </a:t>
            </a:r>
            <a:r>
              <a:rPr lang="en-US" sz="2400" b="1" dirty="0"/>
              <a:t> </a:t>
            </a:r>
            <a:endParaRPr lang="en-US" sz="2400" dirty="0"/>
          </a:p>
        </p:txBody>
      </p:sp>
    </p:spTree>
    <p:extLst>
      <p:ext uri="{BB962C8B-B14F-4D97-AF65-F5344CB8AC3E}">
        <p14:creationId xmlns:p14="http://schemas.microsoft.com/office/powerpoint/2010/main" val="3795704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565"/>
            <a:ext cx="10515600" cy="5558398"/>
          </a:xfrm>
        </p:spPr>
        <p:txBody>
          <a:bodyPr>
            <a:normAutofit/>
          </a:bodyPr>
          <a:lstStyle/>
          <a:p>
            <a:pPr marL="0" indent="0">
              <a:buNone/>
            </a:pPr>
            <a:r>
              <a:rPr lang="en-US" sz="3200" dirty="0"/>
              <a:t>  </a:t>
            </a:r>
            <a:r>
              <a:rPr lang="en-US" sz="3200" b="1" dirty="0"/>
              <a:t>Pathology</a:t>
            </a:r>
          </a:p>
          <a:p>
            <a:r>
              <a:rPr lang="en-US" sz="2400" dirty="0"/>
              <a:t>The lesions are </a:t>
            </a:r>
            <a:r>
              <a:rPr lang="en-US" sz="2400" dirty="0" err="1"/>
              <a:t>multilocular</a:t>
            </a:r>
            <a:r>
              <a:rPr lang="en-US" sz="2400" dirty="0"/>
              <a:t> lined by two layers of cells. The inner layer of cells is columnar and the outer layer consists of elongated </a:t>
            </a:r>
            <a:r>
              <a:rPr lang="en-US" sz="2400" dirty="0" err="1"/>
              <a:t>myoepithelial</a:t>
            </a:r>
            <a:r>
              <a:rPr lang="en-US" sz="2400" dirty="0"/>
              <a:t> cells</a:t>
            </a:r>
          </a:p>
          <a:p>
            <a:r>
              <a:rPr lang="en-US" sz="2400" dirty="0"/>
              <a:t>In case  with prominent dilatation, the epithelium appears flattened.</a:t>
            </a:r>
          </a:p>
          <a:p>
            <a:endParaRPr lang="en-US" sz="2400" dirty="0"/>
          </a:p>
          <a:p>
            <a:pPr marL="0" indent="0">
              <a:buNone/>
            </a:pPr>
            <a:r>
              <a:rPr lang="en-US" sz="3200" b="1" dirty="0"/>
              <a:t>Clinical</a:t>
            </a:r>
            <a:r>
              <a:rPr lang="en-US" dirty="0"/>
              <a:t> </a:t>
            </a:r>
            <a:r>
              <a:rPr lang="en-US" b="1" dirty="0"/>
              <a:t>features</a:t>
            </a:r>
          </a:p>
          <a:p>
            <a:r>
              <a:rPr lang="en-US" dirty="0"/>
              <a:t> </a:t>
            </a:r>
            <a:r>
              <a:rPr lang="en-US" sz="2400" dirty="0"/>
              <a:t>The lesions are mostly present on cheeks and eyelids. They are cystic, often blue in </a:t>
            </a:r>
            <a:r>
              <a:rPr lang="en-US" sz="2400" dirty="0" err="1"/>
              <a:t>colour</a:t>
            </a:r>
            <a:r>
              <a:rPr lang="en-US" sz="2400" dirty="0"/>
              <a:t> and there is frequently a history of enlargement when the skin is exposed to heat and flattening of the lesion when the skin is exposed to cold. </a:t>
            </a:r>
          </a:p>
          <a:p>
            <a:r>
              <a:rPr lang="en-US" sz="2400" dirty="0"/>
              <a:t>Administration of atropine causes disappearance of cyst</a:t>
            </a:r>
            <a:r>
              <a:rPr lang="en-US" dirty="0"/>
              <a:t>.</a:t>
            </a:r>
          </a:p>
        </p:txBody>
      </p:sp>
    </p:spTree>
    <p:extLst>
      <p:ext uri="{BB962C8B-B14F-4D97-AF65-F5344CB8AC3E}">
        <p14:creationId xmlns:p14="http://schemas.microsoft.com/office/powerpoint/2010/main" val="160248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005840"/>
            <a:ext cx="6104526" cy="5314278"/>
          </a:xfrm>
        </p:spPr>
        <p:txBody>
          <a:bodyPr/>
          <a:lstStyle/>
          <a:p>
            <a:r>
              <a:rPr lang="en-US" dirty="0"/>
              <a:t>                                              </a:t>
            </a:r>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t="8791" b="8791"/>
          <a:stretch>
            <a:fillRect/>
          </a:stretch>
        </p:blipFill>
        <p:spPr bwMode="auto">
          <a:xfrm>
            <a:off x="6936376" y="1724296"/>
            <a:ext cx="4754881" cy="3439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0526" y="404950"/>
            <a:ext cx="4898571" cy="4154984"/>
          </a:xfrm>
          <a:prstGeom prst="rect">
            <a:avLst/>
          </a:prstGeom>
        </p:spPr>
        <p:txBody>
          <a:bodyPr wrap="square">
            <a:spAutoFit/>
          </a:bodyPr>
          <a:lstStyle/>
          <a:p>
            <a:r>
              <a:rPr lang="en-US" sz="2400" b="1" dirty="0"/>
              <a:t>Clinical</a:t>
            </a:r>
            <a:r>
              <a:rPr lang="en-US" sz="2400" dirty="0"/>
              <a:t> </a:t>
            </a:r>
            <a:r>
              <a:rPr lang="en-US" sz="2400" b="1" dirty="0"/>
              <a:t>features</a:t>
            </a:r>
          </a:p>
          <a:p>
            <a:r>
              <a:rPr lang="en-US" sz="2400" dirty="0"/>
              <a:t> The lesions are mostly present on cheeks and eyelids</a:t>
            </a:r>
            <a:r>
              <a:rPr lang="en-US" sz="2400" dirty="0" smtClean="0"/>
              <a:t>.</a:t>
            </a:r>
          </a:p>
          <a:p>
            <a:r>
              <a:rPr lang="en-US" sz="2400" dirty="0" smtClean="0"/>
              <a:t> </a:t>
            </a:r>
            <a:r>
              <a:rPr lang="en-US" sz="2400" dirty="0"/>
              <a:t>They are cystic, often blue in </a:t>
            </a:r>
            <a:r>
              <a:rPr lang="en-US" sz="2400" dirty="0" err="1"/>
              <a:t>colour</a:t>
            </a:r>
            <a:r>
              <a:rPr lang="en-US" sz="2400" dirty="0"/>
              <a:t> and there is frequently a history of </a:t>
            </a:r>
            <a:r>
              <a:rPr lang="en-US" sz="2400" dirty="0" smtClean="0"/>
              <a:t> enlargement </a:t>
            </a:r>
            <a:r>
              <a:rPr lang="en-US" sz="2400" dirty="0"/>
              <a:t>when the skin is exposed to heat and flattening of the lesion when the skin is exposed to cold. </a:t>
            </a:r>
          </a:p>
          <a:p>
            <a:r>
              <a:rPr lang="en-US" sz="2400" dirty="0"/>
              <a:t>Administration of atropine causes disappearance of cyst</a:t>
            </a:r>
          </a:p>
        </p:txBody>
      </p:sp>
    </p:spTree>
    <p:extLst>
      <p:ext uri="{BB962C8B-B14F-4D97-AF65-F5344CB8AC3E}">
        <p14:creationId xmlns:p14="http://schemas.microsoft.com/office/powerpoint/2010/main" val="279952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normAutofit/>
          </a:bodyPr>
          <a:lstStyle/>
          <a:p>
            <a:r>
              <a:rPr lang="en-US" dirty="0"/>
              <a:t> </a:t>
            </a:r>
            <a:r>
              <a:rPr lang="en-US" sz="2400" dirty="0"/>
              <a:t>The pore is a </a:t>
            </a:r>
            <a:r>
              <a:rPr lang="en-US" sz="2400" dirty="0" err="1"/>
              <a:t>comedo</a:t>
            </a:r>
            <a:r>
              <a:rPr lang="en-US" sz="2400" dirty="0"/>
              <a:t>-like lesion found mainly on the head </a:t>
            </a:r>
            <a:r>
              <a:rPr lang="en-US" sz="2400" dirty="0" smtClean="0"/>
              <a:t>and neck area</a:t>
            </a:r>
          </a:p>
          <a:p>
            <a:pPr marL="0" indent="0">
              <a:buNone/>
            </a:pPr>
            <a:r>
              <a:rPr lang="en-US" sz="2400" dirty="0" smtClean="0"/>
              <a:t>   </a:t>
            </a:r>
            <a:endParaRPr lang="en-US" sz="2400" dirty="0"/>
          </a:p>
          <a:p>
            <a:r>
              <a:rPr lang="en-US" sz="2400" b="1" dirty="0"/>
              <a:t>  Management  </a:t>
            </a:r>
          </a:p>
          <a:p>
            <a:r>
              <a:rPr lang="en-US" sz="2400" dirty="0"/>
              <a:t> No treatment is </a:t>
            </a:r>
            <a:r>
              <a:rPr lang="en-US" sz="2400" dirty="0" smtClean="0"/>
              <a:t>required </a:t>
            </a:r>
            <a:r>
              <a:rPr lang="en-US" sz="2400" dirty="0"/>
              <a:t>except </a:t>
            </a:r>
            <a:r>
              <a:rPr lang="en-US" sz="2400" dirty="0" smtClean="0"/>
              <a:t>when persistently inflamed</a:t>
            </a:r>
            <a:r>
              <a:rPr lang="en-US" sz="2400" dirty="0"/>
              <a:t> </a:t>
            </a:r>
            <a:r>
              <a:rPr lang="en-US" sz="2400" dirty="0" smtClean="0"/>
              <a:t>or </a:t>
            </a:r>
            <a:r>
              <a:rPr lang="en-US" sz="2400" dirty="0"/>
              <a:t>for cosmetic </a:t>
            </a:r>
            <a:r>
              <a:rPr lang="en-US" sz="2400" dirty="0" smtClean="0"/>
              <a:t>reasons.</a:t>
            </a:r>
          </a:p>
          <a:p>
            <a:r>
              <a:rPr lang="en-US" sz="2400" dirty="0" smtClean="0"/>
              <a:t>Treatment options include ammonium</a:t>
            </a:r>
            <a:r>
              <a:rPr lang="en-US" sz="2400" dirty="0"/>
              <a:t> </a:t>
            </a:r>
            <a:r>
              <a:rPr lang="en-US" sz="2400" dirty="0" smtClean="0"/>
              <a:t>lactate </a:t>
            </a:r>
            <a:r>
              <a:rPr lang="en-US" sz="2400" dirty="0"/>
              <a:t>lotion to evacuate the keratin plug, </a:t>
            </a:r>
            <a:r>
              <a:rPr lang="en-US" sz="2400" dirty="0" smtClean="0"/>
              <a:t>cosmetic strips</a:t>
            </a:r>
            <a:r>
              <a:rPr lang="en-US" sz="2400" dirty="0"/>
              <a:t> </a:t>
            </a:r>
            <a:r>
              <a:rPr lang="en-US" sz="2400" dirty="0" smtClean="0"/>
              <a:t>and </a:t>
            </a:r>
            <a:r>
              <a:rPr lang="en-US" sz="2400" dirty="0"/>
              <a:t>topical application of </a:t>
            </a:r>
            <a:r>
              <a:rPr lang="en-US" sz="2400" dirty="0" err="1" smtClean="0"/>
              <a:t>retinoids.Laser</a:t>
            </a:r>
            <a:r>
              <a:rPr lang="en-US" sz="2400" dirty="0" smtClean="0"/>
              <a:t> </a:t>
            </a:r>
            <a:r>
              <a:rPr lang="en-US" sz="2400" dirty="0"/>
              <a:t>therapy or </a:t>
            </a:r>
            <a:r>
              <a:rPr lang="en-US" sz="2400" dirty="0" smtClean="0"/>
              <a:t>surgical excision </a:t>
            </a:r>
            <a:r>
              <a:rPr lang="en-US" sz="2400" dirty="0"/>
              <a:t>may be used on </a:t>
            </a:r>
            <a:r>
              <a:rPr lang="en-US" sz="2400" dirty="0" smtClean="0"/>
              <a:t>more resistant</a:t>
            </a:r>
            <a:r>
              <a:rPr lang="en-US" sz="2400" dirty="0"/>
              <a:t> </a:t>
            </a:r>
            <a:r>
              <a:rPr lang="en-US" sz="2400" dirty="0" smtClean="0"/>
              <a:t>cases</a:t>
            </a:r>
            <a:r>
              <a:rPr lang="en-US" dirty="0"/>
              <a:t>. </a:t>
            </a:r>
          </a:p>
        </p:txBody>
      </p:sp>
    </p:spTree>
    <p:extLst>
      <p:ext uri="{BB962C8B-B14F-4D97-AF65-F5344CB8AC3E}">
        <p14:creationId xmlns:p14="http://schemas.microsoft.com/office/powerpoint/2010/main" val="11246988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9588"/>
            <a:ext cx="10515600" cy="5437375"/>
          </a:xfrm>
        </p:spPr>
        <p:txBody>
          <a:bodyPr/>
          <a:lstStyle/>
          <a:p>
            <a:pPr marL="0" indent="0">
              <a:buNone/>
            </a:pPr>
            <a:endParaRPr lang="en-US" sz="3200" b="1" dirty="0"/>
          </a:p>
          <a:p>
            <a:r>
              <a:rPr lang="en-US" sz="2400" dirty="0"/>
              <a:t>The lesions are benign</a:t>
            </a:r>
            <a:r>
              <a:rPr lang="en-US" dirty="0"/>
              <a:t>.</a:t>
            </a:r>
          </a:p>
          <a:p>
            <a:endParaRPr lang="en-US" dirty="0"/>
          </a:p>
          <a:p>
            <a:endParaRPr lang="en-US" dirty="0"/>
          </a:p>
          <a:p>
            <a:pPr marL="0" indent="0">
              <a:buNone/>
            </a:pPr>
            <a:r>
              <a:rPr lang="en-US" sz="3200" b="1" dirty="0"/>
              <a:t>Management</a:t>
            </a:r>
          </a:p>
          <a:p>
            <a:pPr marL="0" indent="0">
              <a:buNone/>
            </a:pPr>
            <a:r>
              <a:rPr lang="en-US" dirty="0"/>
              <a:t> </a:t>
            </a:r>
            <a:r>
              <a:rPr lang="en-US" sz="2400" dirty="0"/>
              <a:t>Treatment may consist of topical atropine or scopolamine but this is usually discontinued due to side effects</a:t>
            </a:r>
            <a:r>
              <a:rPr lang="en-US" sz="2400" dirty="0" smtClean="0"/>
              <a:t>.</a:t>
            </a:r>
          </a:p>
          <a:p>
            <a:pPr marL="0" indent="0">
              <a:buNone/>
            </a:pPr>
            <a:r>
              <a:rPr lang="en-US" sz="2400" dirty="0" smtClean="0"/>
              <a:t>Other treatment modalities are</a:t>
            </a:r>
            <a:r>
              <a:rPr lang="en-US" sz="2400" dirty="0" smtClean="0"/>
              <a:t> </a:t>
            </a:r>
            <a:r>
              <a:rPr lang="en-US" sz="2400" dirty="0" err="1"/>
              <a:t>Electrodesiccation,carbon</a:t>
            </a:r>
            <a:r>
              <a:rPr lang="en-US" sz="2400" dirty="0"/>
              <a:t> dioxide laser and pulse dye </a:t>
            </a:r>
            <a:r>
              <a:rPr lang="en-US" sz="2400" dirty="0" smtClean="0"/>
              <a:t>laser.</a:t>
            </a:r>
            <a:endParaRPr lang="en-US" sz="2400" dirty="0"/>
          </a:p>
          <a:p>
            <a:pPr marL="0" indent="0">
              <a:buNone/>
            </a:pPr>
            <a:endParaRPr lang="en-US" sz="2400" dirty="0"/>
          </a:p>
        </p:txBody>
      </p:sp>
    </p:spTree>
    <p:extLst>
      <p:ext uri="{BB962C8B-B14F-4D97-AF65-F5344CB8AC3E}">
        <p14:creationId xmlns:p14="http://schemas.microsoft.com/office/powerpoint/2010/main" val="943830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9929"/>
            <a:ext cx="10515600" cy="5397034"/>
          </a:xfrm>
        </p:spPr>
        <p:txBody>
          <a:bodyPr>
            <a:normAutofit/>
          </a:bodyPr>
          <a:lstStyle/>
          <a:p>
            <a:pPr marL="0" indent="0">
              <a:buNone/>
            </a:pPr>
            <a:r>
              <a:rPr lang="en-US" sz="3200" b="1" dirty="0" smtClean="0"/>
              <a:t> </a:t>
            </a:r>
            <a:r>
              <a:rPr lang="en-US" sz="3200" b="1" dirty="0" err="1" smtClean="0"/>
              <a:t>Hidroacanthoma</a:t>
            </a:r>
            <a:r>
              <a:rPr lang="en-US" sz="3200" dirty="0" smtClean="0"/>
              <a:t> </a:t>
            </a:r>
            <a:r>
              <a:rPr lang="en-US" sz="3200" b="1" dirty="0"/>
              <a:t>Simplex</a:t>
            </a:r>
          </a:p>
          <a:p>
            <a:r>
              <a:rPr lang="en-US" dirty="0"/>
              <a:t> </a:t>
            </a:r>
            <a:r>
              <a:rPr lang="en-US" sz="2400" dirty="0"/>
              <a:t>An </a:t>
            </a:r>
            <a:r>
              <a:rPr lang="en-US" sz="2400" dirty="0" err="1"/>
              <a:t>intraepidermal</a:t>
            </a:r>
            <a:r>
              <a:rPr lang="en-US" sz="2400" dirty="0"/>
              <a:t> </a:t>
            </a:r>
            <a:r>
              <a:rPr lang="en-US" sz="2400" dirty="0" err="1"/>
              <a:t>tumour</a:t>
            </a:r>
            <a:r>
              <a:rPr lang="en-US" sz="2400" dirty="0"/>
              <a:t> derived from the eccrine duct epithelium, which could be considered an intradermal eccrine </a:t>
            </a:r>
            <a:r>
              <a:rPr lang="en-US" sz="2400" dirty="0" err="1"/>
              <a:t>poroma</a:t>
            </a:r>
            <a:r>
              <a:rPr lang="en-US" dirty="0"/>
              <a:t>.</a:t>
            </a:r>
          </a:p>
          <a:p>
            <a:endParaRPr lang="en-US" sz="3200" dirty="0"/>
          </a:p>
          <a:p>
            <a:pPr marL="0" indent="0">
              <a:buNone/>
            </a:pPr>
            <a:r>
              <a:rPr lang="en-US" sz="3200" b="1" dirty="0" smtClean="0"/>
              <a:t>Pathology</a:t>
            </a:r>
            <a:endParaRPr lang="en-US" sz="3200" b="1" dirty="0"/>
          </a:p>
          <a:p>
            <a:r>
              <a:rPr lang="en-US" dirty="0"/>
              <a:t> </a:t>
            </a:r>
            <a:r>
              <a:rPr lang="en-US" sz="2400" dirty="0"/>
              <a:t>Nests of clearly discrete small rounded cells are seen within the normal epidermal cells. They are smaller and more cuboidal than surrounding keratinocytes and are rich in glycogen and the glycolytic enzymes.</a:t>
            </a:r>
          </a:p>
          <a:p>
            <a:r>
              <a:rPr lang="en-US" sz="2400" dirty="0"/>
              <a:t>These lesions may be confused with </a:t>
            </a:r>
            <a:r>
              <a:rPr lang="en-US" sz="2400" dirty="0" err="1"/>
              <a:t>intraepidermal</a:t>
            </a:r>
            <a:r>
              <a:rPr lang="en-US" sz="2400" dirty="0"/>
              <a:t> or clonal seborrheic keratosis</a:t>
            </a:r>
            <a:r>
              <a:rPr lang="en-US" dirty="0"/>
              <a:t>.</a:t>
            </a:r>
          </a:p>
          <a:p>
            <a:endParaRPr lang="en-US" sz="3200" dirty="0"/>
          </a:p>
          <a:p>
            <a:endParaRPr lang="en-US" sz="3200" dirty="0"/>
          </a:p>
          <a:p>
            <a:endParaRPr lang="en-US" sz="3200" dirty="0"/>
          </a:p>
        </p:txBody>
      </p:sp>
    </p:spTree>
    <p:extLst>
      <p:ext uri="{BB962C8B-B14F-4D97-AF65-F5344CB8AC3E}">
        <p14:creationId xmlns:p14="http://schemas.microsoft.com/office/powerpoint/2010/main" val="2781014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8224"/>
            <a:ext cx="10515600" cy="5598739"/>
          </a:xfrm>
        </p:spPr>
        <p:txBody>
          <a:bodyPr>
            <a:normAutofit/>
          </a:bodyPr>
          <a:lstStyle/>
          <a:p>
            <a:pPr marL="0" indent="0">
              <a:buNone/>
            </a:pPr>
            <a:r>
              <a:rPr lang="en-US" b="1" dirty="0"/>
              <a:t>History and presentation </a:t>
            </a:r>
          </a:p>
          <a:p>
            <a:r>
              <a:rPr lang="en-US" dirty="0"/>
              <a:t> </a:t>
            </a:r>
            <a:r>
              <a:rPr lang="en-US" sz="2400" dirty="0" err="1"/>
              <a:t>Hidroacanthoma</a:t>
            </a:r>
            <a:r>
              <a:rPr lang="en-US" sz="2400" dirty="0"/>
              <a:t> simplex is a verrucous plaque or ring with a hyperkeratotic usually brown surface. It often mimics a flat seborrheic keratosis. </a:t>
            </a:r>
          </a:p>
          <a:p>
            <a:r>
              <a:rPr lang="en-US" sz="2400" dirty="0"/>
              <a:t>The limbs are more likely to be involved than the head or </a:t>
            </a:r>
            <a:r>
              <a:rPr lang="en-US" sz="2400" dirty="0" smtClean="0"/>
              <a:t>trunk.</a:t>
            </a:r>
            <a:endParaRPr lang="en-US" b="1" dirty="0"/>
          </a:p>
          <a:p>
            <a:pPr marL="0" indent="0">
              <a:buNone/>
            </a:pPr>
            <a:endParaRPr lang="en-US" dirty="0"/>
          </a:p>
          <a:p>
            <a:pPr marL="0" indent="0">
              <a:buNone/>
            </a:pPr>
            <a:endParaRPr lang="en-US" dirty="0"/>
          </a:p>
          <a:p>
            <a:pPr marL="0" indent="0">
              <a:buNone/>
            </a:pPr>
            <a:r>
              <a:rPr lang="en-US" b="1" dirty="0"/>
              <a:t>Management</a:t>
            </a:r>
          </a:p>
          <a:p>
            <a:pPr marL="0" indent="0">
              <a:buNone/>
            </a:pPr>
            <a:r>
              <a:rPr lang="en-US" b="1" dirty="0"/>
              <a:t> </a:t>
            </a:r>
            <a:r>
              <a:rPr lang="en-US" sz="2400" dirty="0"/>
              <a:t>Excision is recommended for diagnosis and management</a:t>
            </a:r>
            <a:r>
              <a:rPr lang="en-US" dirty="0"/>
              <a:t>.</a:t>
            </a:r>
            <a:r>
              <a:rPr lang="en-US" b="1" dirty="0"/>
              <a:t>  </a:t>
            </a:r>
          </a:p>
          <a:p>
            <a:endParaRPr lang="en-US" dirty="0"/>
          </a:p>
          <a:p>
            <a:endParaRPr lang="en-US" dirty="0"/>
          </a:p>
        </p:txBody>
      </p:sp>
    </p:spTree>
    <p:extLst>
      <p:ext uri="{BB962C8B-B14F-4D97-AF65-F5344CB8AC3E}">
        <p14:creationId xmlns:p14="http://schemas.microsoft.com/office/powerpoint/2010/main" val="1034540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0757" y="4647740"/>
            <a:ext cx="15571336" cy="8664520"/>
          </a:xfrm>
        </p:spPr>
        <p:txBody>
          <a:bodyPr>
            <a:normAutofit/>
          </a:bodyPr>
          <a:lstStyle/>
          <a:p>
            <a:endParaRPr lang="en-US" dirty="0"/>
          </a:p>
        </p:txBody>
      </p:sp>
      <p:sp>
        <p:nvSpPr>
          <p:cNvPr id="3" name="Text Placeholder 2"/>
          <p:cNvSpPr>
            <a:spLocks noGrp="1"/>
          </p:cNvSpPr>
          <p:nvPr>
            <p:ph type="body" idx="1"/>
          </p:nvPr>
        </p:nvSpPr>
        <p:spPr>
          <a:xfrm>
            <a:off x="858744" y="5499847"/>
            <a:ext cx="10515600" cy="806823"/>
          </a:xfrm>
          <a:solidFill>
            <a:schemeClr val="bg1"/>
          </a:solidFill>
          <a:ln>
            <a:solidFill>
              <a:schemeClr val="bg1"/>
            </a:solidFill>
          </a:ln>
        </p:spPr>
        <p:txBody>
          <a:bodyPr/>
          <a:lstStyle/>
          <a:p>
            <a:r>
              <a:rPr lang="en-US" dirty="0">
                <a:solidFill>
                  <a:schemeClr val="tx1"/>
                </a:solidFill>
              </a:rPr>
              <a:t>                         </a:t>
            </a:r>
            <a:r>
              <a:rPr lang="en-US" dirty="0" err="1">
                <a:solidFill>
                  <a:schemeClr val="tx1"/>
                </a:solidFill>
              </a:rPr>
              <a:t>Hidroacanthoma</a:t>
            </a:r>
            <a:r>
              <a:rPr lang="en-US" dirty="0">
                <a:solidFill>
                  <a:schemeClr val="tx1"/>
                </a:solidFill>
              </a:rPr>
              <a:t> simplex on lower limb</a:t>
            </a:r>
          </a:p>
        </p:txBody>
      </p:sp>
      <p:pic>
        <p:nvPicPr>
          <p:cNvPr id="4098" name="Picture 2" descr="Image result for hidroacanthoma simp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835" y="1371601"/>
            <a:ext cx="5069541" cy="39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414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2694"/>
            <a:ext cx="10515600" cy="5464269"/>
          </a:xfrm>
        </p:spPr>
        <p:txBody>
          <a:bodyPr>
            <a:normAutofit/>
          </a:bodyPr>
          <a:lstStyle/>
          <a:p>
            <a:pPr marL="0" indent="0">
              <a:buNone/>
            </a:pPr>
            <a:r>
              <a:rPr lang="en-US" sz="3200" b="1" dirty="0"/>
              <a:t>  Eccrine</a:t>
            </a:r>
            <a:r>
              <a:rPr lang="en-US" sz="3200" dirty="0"/>
              <a:t> </a:t>
            </a:r>
            <a:r>
              <a:rPr lang="en-US" sz="3200" b="1" dirty="0" err="1"/>
              <a:t>poromas</a:t>
            </a:r>
            <a:endParaRPr lang="en-US" sz="3200" b="1" dirty="0"/>
          </a:p>
          <a:p>
            <a:r>
              <a:rPr lang="en-US" dirty="0"/>
              <a:t> </a:t>
            </a:r>
            <a:r>
              <a:rPr lang="en-US" sz="2400" dirty="0"/>
              <a:t>A </a:t>
            </a:r>
            <a:r>
              <a:rPr lang="en-US" sz="2400" dirty="0" err="1"/>
              <a:t>tumour</a:t>
            </a:r>
            <a:r>
              <a:rPr lang="en-US" sz="2400" dirty="0"/>
              <a:t> derived from the </a:t>
            </a:r>
            <a:r>
              <a:rPr lang="en-US" sz="2400" dirty="0" err="1"/>
              <a:t>intraepidermal</a:t>
            </a:r>
            <a:r>
              <a:rPr lang="en-US" sz="2400" dirty="0"/>
              <a:t> </a:t>
            </a:r>
            <a:r>
              <a:rPr lang="en-US" sz="2400" dirty="0" err="1"/>
              <a:t>eccrin</a:t>
            </a:r>
            <a:r>
              <a:rPr lang="en-US" sz="2400" dirty="0"/>
              <a:t> duct ,all </a:t>
            </a:r>
            <a:r>
              <a:rPr lang="en-US" sz="2400" dirty="0" err="1"/>
              <a:t>poromas</a:t>
            </a:r>
            <a:r>
              <a:rPr lang="en-US" sz="2400" dirty="0"/>
              <a:t> have been regarded as </a:t>
            </a:r>
            <a:r>
              <a:rPr lang="en-US" sz="2400" dirty="0" err="1"/>
              <a:t>eccrine,but</a:t>
            </a:r>
            <a:r>
              <a:rPr lang="en-US" sz="2400" dirty="0"/>
              <a:t> some of the lesions may show apocrine </a:t>
            </a:r>
            <a:r>
              <a:rPr lang="en-US" sz="2400" dirty="0" err="1"/>
              <a:t>differenciation</a:t>
            </a:r>
            <a:endParaRPr lang="en-US" sz="2400" dirty="0"/>
          </a:p>
          <a:p>
            <a:pPr marL="0" indent="0">
              <a:buNone/>
            </a:pPr>
            <a:endParaRPr lang="en-US" dirty="0"/>
          </a:p>
          <a:p>
            <a:pPr marL="0" indent="0">
              <a:buNone/>
            </a:pPr>
            <a:r>
              <a:rPr lang="en-US" b="1" dirty="0"/>
              <a:t>   Pathology </a:t>
            </a:r>
          </a:p>
          <a:p>
            <a:r>
              <a:rPr lang="en-US" dirty="0"/>
              <a:t> </a:t>
            </a:r>
            <a:r>
              <a:rPr lang="en-US" sz="2400" dirty="0"/>
              <a:t>There are clear margin between adjacent normal epidermal keratinocytes and smaller cuboidal cells, usually with darker nuclei protruding down into the underlying dermis.</a:t>
            </a:r>
          </a:p>
          <a:p>
            <a:r>
              <a:rPr lang="en-US" sz="2400" dirty="0"/>
              <a:t>The cells are similar to those seen in dermal ductal tumors. </a:t>
            </a:r>
          </a:p>
          <a:p>
            <a:pPr marL="0" indent="0">
              <a:buNone/>
            </a:pPr>
            <a:endParaRPr lang="en-US" sz="3200" dirty="0"/>
          </a:p>
        </p:txBody>
      </p:sp>
    </p:spTree>
    <p:extLst>
      <p:ext uri="{BB962C8B-B14F-4D97-AF65-F5344CB8AC3E}">
        <p14:creationId xmlns:p14="http://schemas.microsoft.com/office/powerpoint/2010/main" val="646463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6482"/>
            <a:ext cx="10515600" cy="5410481"/>
          </a:xfrm>
        </p:spPr>
        <p:txBody>
          <a:bodyPr/>
          <a:lstStyle/>
          <a:p>
            <a:pPr marL="0" indent="0">
              <a:buNone/>
            </a:pPr>
            <a:r>
              <a:rPr lang="en-US" b="1" dirty="0"/>
              <a:t> </a:t>
            </a:r>
            <a:r>
              <a:rPr lang="en-US" sz="3200" b="1" dirty="0"/>
              <a:t>Clinical features</a:t>
            </a:r>
            <a:endParaRPr lang="en-US" b="1" dirty="0"/>
          </a:p>
          <a:p>
            <a:r>
              <a:rPr lang="en-US" dirty="0"/>
              <a:t> </a:t>
            </a:r>
            <a:r>
              <a:rPr lang="en-US" sz="2400" dirty="0"/>
              <a:t>The lesions are found on the palms and soles  in contrast to other skin appendage </a:t>
            </a:r>
            <a:r>
              <a:rPr lang="en-US" sz="2400" dirty="0" err="1"/>
              <a:t>tumours</a:t>
            </a:r>
            <a:r>
              <a:rPr lang="en-US" sz="2400" dirty="0"/>
              <a:t> which tend to be concentrated around the head and neck area. </a:t>
            </a:r>
          </a:p>
          <a:p>
            <a:r>
              <a:rPr lang="en-US" sz="2400" dirty="0"/>
              <a:t>They are </a:t>
            </a:r>
            <a:r>
              <a:rPr lang="en-US" sz="2400" dirty="0" err="1"/>
              <a:t>exophytic</a:t>
            </a:r>
            <a:r>
              <a:rPr lang="en-US" sz="2400" dirty="0"/>
              <a:t> lesions, pink or red in </a:t>
            </a:r>
            <a:r>
              <a:rPr lang="en-US" sz="2400" dirty="0" err="1"/>
              <a:t>colour</a:t>
            </a:r>
            <a:r>
              <a:rPr lang="en-US" sz="2400" dirty="0"/>
              <a:t>, and may reach 1–2 cm in diameter. </a:t>
            </a:r>
          </a:p>
          <a:p>
            <a:r>
              <a:rPr lang="en-US" sz="2400" dirty="0"/>
              <a:t>Occasional lesions are pigmented and look similar to pigmented basal cell carcinoma under </a:t>
            </a:r>
            <a:r>
              <a:rPr lang="en-US" sz="2400" dirty="0" err="1"/>
              <a:t>dermoscopy</a:t>
            </a:r>
            <a:endParaRPr lang="en-US" sz="2400" b="1" dirty="0"/>
          </a:p>
          <a:p>
            <a:r>
              <a:rPr lang="en-US" sz="2400" dirty="0"/>
              <a:t>Exceptional examples of </a:t>
            </a:r>
            <a:r>
              <a:rPr lang="en-US" sz="2400" dirty="0" err="1"/>
              <a:t>poroma</a:t>
            </a:r>
            <a:r>
              <a:rPr lang="en-US" sz="2400" dirty="0"/>
              <a:t> have been reported in a </a:t>
            </a:r>
            <a:r>
              <a:rPr lang="en-US" sz="2400" dirty="0" err="1"/>
              <a:t>naevus</a:t>
            </a:r>
            <a:r>
              <a:rPr lang="en-US" sz="2400" dirty="0"/>
              <a:t> </a:t>
            </a:r>
            <a:r>
              <a:rPr lang="en-US" sz="2400" dirty="0" err="1"/>
              <a:t>sabeceous,mycosis</a:t>
            </a:r>
            <a:r>
              <a:rPr lang="en-US" sz="2400" dirty="0"/>
              <a:t> </a:t>
            </a:r>
            <a:r>
              <a:rPr lang="en-US" sz="2400" dirty="0" err="1"/>
              <a:t>fungoides</a:t>
            </a:r>
            <a:r>
              <a:rPr lang="en-US" sz="2400" dirty="0"/>
              <a:t> after electron beam </a:t>
            </a:r>
            <a:r>
              <a:rPr lang="en-US" sz="2400" dirty="0" err="1"/>
              <a:t>therapy,after</a:t>
            </a:r>
            <a:r>
              <a:rPr lang="en-US" sz="2400" dirty="0"/>
              <a:t> </a:t>
            </a:r>
            <a:r>
              <a:rPr lang="en-US" sz="2400" dirty="0" err="1"/>
              <a:t>radiotherapy,lymphoproliferative</a:t>
            </a:r>
            <a:r>
              <a:rPr lang="en-US" sz="2400" dirty="0"/>
              <a:t> </a:t>
            </a:r>
            <a:r>
              <a:rPr lang="en-US" sz="2400" dirty="0" err="1"/>
              <a:t>disorders,hydrotic</a:t>
            </a:r>
            <a:r>
              <a:rPr lang="en-US" sz="2400" dirty="0"/>
              <a:t> ectodermal </a:t>
            </a:r>
            <a:r>
              <a:rPr lang="en-US" sz="2400" dirty="0" err="1"/>
              <a:t>dysplsias</a:t>
            </a:r>
            <a:r>
              <a:rPr lang="en-US" dirty="0"/>
              <a:t>.</a:t>
            </a:r>
          </a:p>
        </p:txBody>
      </p:sp>
    </p:spTree>
    <p:extLst>
      <p:ext uri="{BB962C8B-B14F-4D97-AF65-F5344CB8AC3E}">
        <p14:creationId xmlns:p14="http://schemas.microsoft.com/office/powerpoint/2010/main" val="31107213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2012"/>
            <a:ext cx="10515600" cy="5544951"/>
          </a:xfrm>
        </p:spPr>
        <p:txBody>
          <a:bodyPr/>
          <a:lstStyle/>
          <a:p>
            <a:pPr marL="0" indent="0">
              <a:buNone/>
            </a:pPr>
            <a:r>
              <a:rPr lang="en-US" b="1" dirty="0"/>
              <a:t> </a:t>
            </a:r>
            <a:r>
              <a:rPr lang="en-US" b="1" dirty="0" smtClean="0"/>
              <a:t> </a:t>
            </a:r>
            <a:endParaRPr lang="en-US" b="1" dirty="0"/>
          </a:p>
          <a:p>
            <a:r>
              <a:rPr lang="en-US" dirty="0"/>
              <a:t> </a:t>
            </a:r>
            <a:r>
              <a:rPr lang="en-US" sz="2400" dirty="0"/>
              <a:t>The lesion is benign</a:t>
            </a:r>
            <a:r>
              <a:rPr lang="en-US" sz="2400" dirty="0" smtClean="0"/>
              <a:t>.</a:t>
            </a:r>
            <a:endParaRPr lang="en-US" sz="2400" dirty="0"/>
          </a:p>
          <a:p>
            <a:pPr marL="0" indent="0">
              <a:buNone/>
            </a:pPr>
            <a:endParaRPr lang="en-US" dirty="0"/>
          </a:p>
          <a:p>
            <a:pPr marL="0" indent="0">
              <a:buNone/>
            </a:pPr>
            <a:r>
              <a:rPr lang="en-US" b="1" dirty="0"/>
              <a:t> Management  </a:t>
            </a:r>
          </a:p>
          <a:p>
            <a:r>
              <a:rPr lang="en-US" dirty="0"/>
              <a:t> </a:t>
            </a:r>
            <a:r>
              <a:rPr lang="en-US" sz="2400" dirty="0"/>
              <a:t>Benign eccrine </a:t>
            </a:r>
            <a:r>
              <a:rPr lang="en-US" sz="2400" dirty="0" err="1"/>
              <a:t>poromas</a:t>
            </a:r>
            <a:r>
              <a:rPr lang="en-US" sz="2400" dirty="0"/>
              <a:t> are treated by surgical excision. </a:t>
            </a:r>
          </a:p>
        </p:txBody>
      </p:sp>
    </p:spTree>
    <p:extLst>
      <p:ext uri="{BB962C8B-B14F-4D97-AF65-F5344CB8AC3E}">
        <p14:creationId xmlns:p14="http://schemas.microsoft.com/office/powerpoint/2010/main" val="2168117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76718" y="968189"/>
            <a:ext cx="5728446" cy="4773705"/>
          </a:xfrm>
          <a:prstGeom prst="rect">
            <a:avLst/>
          </a:prstGeom>
        </p:spPr>
      </p:pic>
    </p:spTree>
    <p:extLst>
      <p:ext uri="{BB962C8B-B14F-4D97-AF65-F5344CB8AC3E}">
        <p14:creationId xmlns:p14="http://schemas.microsoft.com/office/powerpoint/2010/main" val="2818504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2012"/>
            <a:ext cx="10515600" cy="5544951"/>
          </a:xfrm>
        </p:spPr>
        <p:txBody>
          <a:bodyPr>
            <a:normAutofit/>
          </a:bodyPr>
          <a:lstStyle/>
          <a:p>
            <a:pPr marL="0" indent="0">
              <a:buNone/>
            </a:pPr>
            <a:r>
              <a:rPr lang="en-US" dirty="0"/>
              <a:t> </a:t>
            </a:r>
            <a:r>
              <a:rPr lang="en-US" sz="3200" b="1" dirty="0" err="1"/>
              <a:t>Syringoma</a:t>
            </a:r>
            <a:endParaRPr lang="en-US" sz="3200" b="1" dirty="0"/>
          </a:p>
          <a:p>
            <a:pPr marL="0" indent="0">
              <a:buNone/>
            </a:pPr>
            <a:r>
              <a:rPr lang="en-US" b="1" dirty="0"/>
              <a:t>  </a:t>
            </a:r>
          </a:p>
          <a:p>
            <a:r>
              <a:rPr lang="en-US" dirty="0"/>
              <a:t> </a:t>
            </a:r>
            <a:r>
              <a:rPr lang="en-US" sz="2400" dirty="0"/>
              <a:t>A benign skin </a:t>
            </a:r>
            <a:r>
              <a:rPr lang="en-US" sz="2400" dirty="0" err="1"/>
              <a:t>tumour</a:t>
            </a:r>
            <a:r>
              <a:rPr lang="en-US" sz="2400" dirty="0"/>
              <a:t> composed of sweat ducts that is usually multiple develop during adult </a:t>
            </a:r>
            <a:r>
              <a:rPr lang="en-US" sz="2400" dirty="0" smtClean="0"/>
              <a:t>life</a:t>
            </a:r>
            <a:r>
              <a:rPr lang="en-US" sz="2400" dirty="0"/>
              <a:t>.</a:t>
            </a:r>
            <a:endParaRPr lang="en-US" sz="2400" dirty="0"/>
          </a:p>
          <a:p>
            <a:r>
              <a:rPr lang="en-US" sz="2400" dirty="0"/>
              <a:t>It appears at adolescence and further lesions may develop during adult life.</a:t>
            </a:r>
          </a:p>
          <a:p>
            <a:endParaRPr lang="en-US" dirty="0"/>
          </a:p>
          <a:p>
            <a:pPr marL="0" indent="0">
              <a:buNone/>
            </a:pPr>
            <a:r>
              <a:rPr lang="en-US" sz="3200" b="1" dirty="0"/>
              <a:t>Pathology</a:t>
            </a:r>
          </a:p>
          <a:p>
            <a:r>
              <a:rPr lang="en-US" sz="2400" dirty="0"/>
              <a:t>Most are lined by a double layer of cells similar to those that line normal eccrine ducts.</a:t>
            </a:r>
          </a:p>
          <a:p>
            <a:r>
              <a:rPr lang="en-US" sz="2400" dirty="0"/>
              <a:t>Collections of convoluted and cystic ducts are seen in the upper half of the dermis.</a:t>
            </a:r>
          </a:p>
          <a:p>
            <a:endParaRPr lang="en-US" sz="2400" dirty="0"/>
          </a:p>
        </p:txBody>
      </p:sp>
    </p:spTree>
    <p:extLst>
      <p:ext uri="{BB962C8B-B14F-4D97-AF65-F5344CB8AC3E}">
        <p14:creationId xmlns:p14="http://schemas.microsoft.com/office/powerpoint/2010/main" val="1612939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835" y="658906"/>
            <a:ext cx="10515600" cy="5558398"/>
          </a:xfrm>
        </p:spPr>
        <p:txBody>
          <a:bodyPr>
            <a:normAutofit/>
          </a:bodyPr>
          <a:lstStyle/>
          <a:p>
            <a:pPr marL="0" indent="0">
              <a:buNone/>
            </a:pPr>
            <a:r>
              <a:rPr lang="en-US" sz="3200" b="1" dirty="0" err="1"/>
              <a:t>Patholog</a:t>
            </a:r>
            <a:endParaRPr lang="en-US" sz="3200" b="1" dirty="0"/>
          </a:p>
          <a:p>
            <a:r>
              <a:rPr lang="en-US" sz="2400" dirty="0"/>
              <a:t> A characteristic feature is the tail-like strand of cells projecting from one side of the duct into the </a:t>
            </a:r>
            <a:r>
              <a:rPr lang="en-US" sz="2400" dirty="0" err="1"/>
              <a:t>stroma,giving</a:t>
            </a:r>
            <a:r>
              <a:rPr lang="en-US" sz="2400" dirty="0"/>
              <a:t> a resemblance to a tadpole or comma</a:t>
            </a:r>
          </a:p>
          <a:p>
            <a:pPr marL="0" indent="0">
              <a:buNone/>
            </a:pPr>
            <a:r>
              <a:rPr lang="en-US" sz="2400" dirty="0"/>
              <a:t> </a:t>
            </a:r>
          </a:p>
        </p:txBody>
      </p:sp>
      <p:pic>
        <p:nvPicPr>
          <p:cNvPr id="5" name="Picture 4"/>
          <p:cNvPicPr>
            <a:picLocks noChangeAspect="1"/>
          </p:cNvPicPr>
          <p:nvPr/>
        </p:nvPicPr>
        <p:blipFill>
          <a:blip r:embed="rId2"/>
          <a:stretch>
            <a:fillRect/>
          </a:stretch>
        </p:blipFill>
        <p:spPr>
          <a:xfrm>
            <a:off x="4281487" y="2178424"/>
            <a:ext cx="5669337" cy="4141694"/>
          </a:xfrm>
          <a:prstGeom prst="rect">
            <a:avLst/>
          </a:prstGeom>
        </p:spPr>
      </p:pic>
    </p:spTree>
    <p:extLst>
      <p:ext uri="{BB962C8B-B14F-4D97-AF65-F5344CB8AC3E}">
        <p14:creationId xmlns:p14="http://schemas.microsoft.com/office/powerpoint/2010/main" val="247919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8823"/>
            <a:ext cx="6346371" cy="5798140"/>
          </a:xfrm>
        </p:spPr>
        <p:txBody>
          <a:bodyPr>
            <a:normAutofit/>
          </a:bodyPr>
          <a:lstStyle/>
          <a:p>
            <a:pPr marL="0" indent="0">
              <a:buNone/>
            </a:pPr>
            <a:r>
              <a:rPr lang="en-US" dirty="0" smtClean="0"/>
              <a:t>   </a:t>
            </a:r>
            <a:r>
              <a:rPr lang="en-US" sz="3200" b="1" dirty="0" err="1"/>
              <a:t>Comedo</a:t>
            </a:r>
            <a:r>
              <a:rPr lang="en-US" sz="3200" b="1" dirty="0"/>
              <a:t> </a:t>
            </a:r>
            <a:r>
              <a:rPr lang="en-US" sz="3200" b="1" dirty="0" err="1"/>
              <a:t>naevus</a:t>
            </a:r>
            <a:r>
              <a:rPr lang="en-US" sz="3200" b="1" dirty="0"/>
              <a:t> </a:t>
            </a:r>
          </a:p>
          <a:p>
            <a:r>
              <a:rPr lang="en-US" sz="2400" dirty="0"/>
              <a:t>A rare abnormality of the follicular infundibulum </a:t>
            </a:r>
            <a:r>
              <a:rPr lang="en-US" sz="2400" dirty="0" smtClean="0"/>
              <a:t>present as a group  </a:t>
            </a:r>
            <a:r>
              <a:rPr lang="en-US" sz="2400" dirty="0"/>
              <a:t>of </a:t>
            </a:r>
            <a:r>
              <a:rPr lang="en-US" sz="2400" dirty="0" err="1"/>
              <a:t>comedo</a:t>
            </a:r>
            <a:r>
              <a:rPr lang="en-US" sz="2400" dirty="0"/>
              <a:t>-like lesions. It is </a:t>
            </a:r>
            <a:r>
              <a:rPr lang="en-US" sz="2400" dirty="0" smtClean="0"/>
              <a:t>a rare type of </a:t>
            </a:r>
            <a:r>
              <a:rPr lang="en-US" sz="2400" dirty="0"/>
              <a:t>epidermal </a:t>
            </a:r>
            <a:r>
              <a:rPr lang="en-US" sz="2400" dirty="0" err="1" smtClean="0"/>
              <a:t>naevus</a:t>
            </a:r>
            <a:r>
              <a:rPr lang="en-US" sz="2400" dirty="0"/>
              <a:t> </a:t>
            </a:r>
            <a:r>
              <a:rPr lang="en-US" sz="2400" dirty="0" smtClean="0"/>
              <a:t>and is a </a:t>
            </a:r>
            <a:r>
              <a:rPr lang="en-US" sz="2400" dirty="0"/>
              <a:t>part of the </a:t>
            </a:r>
            <a:r>
              <a:rPr lang="en-US" sz="2400" dirty="0" err="1"/>
              <a:t>naevus</a:t>
            </a:r>
            <a:r>
              <a:rPr lang="en-US" sz="2400" dirty="0"/>
              <a:t> </a:t>
            </a:r>
            <a:r>
              <a:rPr lang="en-US" sz="2400" dirty="0" err="1"/>
              <a:t>comedonicus</a:t>
            </a:r>
            <a:r>
              <a:rPr lang="en-US" sz="2400" dirty="0"/>
              <a:t> </a:t>
            </a:r>
            <a:r>
              <a:rPr lang="en-US" sz="2400" dirty="0" smtClean="0"/>
              <a:t>syndrome</a:t>
            </a:r>
          </a:p>
          <a:p>
            <a:endParaRPr lang="en-US" sz="2400" dirty="0" smtClean="0"/>
          </a:p>
          <a:p>
            <a:pPr marL="0" indent="0">
              <a:buNone/>
            </a:pPr>
            <a:r>
              <a:rPr lang="en-US" b="1" dirty="0"/>
              <a:t> </a:t>
            </a:r>
            <a:r>
              <a:rPr lang="en-US" dirty="0" smtClean="0"/>
              <a:t>Pathology</a:t>
            </a:r>
            <a:endParaRPr lang="en-US" b="1" dirty="0"/>
          </a:p>
          <a:p>
            <a:r>
              <a:rPr lang="en-US" dirty="0"/>
              <a:t> </a:t>
            </a:r>
            <a:r>
              <a:rPr lang="en-US" sz="2400" dirty="0" smtClean="0"/>
              <a:t>It is a </a:t>
            </a:r>
            <a:r>
              <a:rPr lang="en-US" sz="2400" dirty="0"/>
              <a:t>rudimentary </a:t>
            </a:r>
            <a:r>
              <a:rPr lang="en-US" sz="2400" dirty="0" err="1"/>
              <a:t>pilosebaceous</a:t>
            </a:r>
            <a:r>
              <a:rPr lang="en-US" sz="2400" dirty="0"/>
              <a:t> </a:t>
            </a:r>
            <a:r>
              <a:rPr lang="en-US" sz="2400" dirty="0" smtClean="0"/>
              <a:t>follicle </a:t>
            </a:r>
            <a:r>
              <a:rPr lang="en-US" sz="2400" dirty="0"/>
              <a:t>with a large </a:t>
            </a:r>
            <a:r>
              <a:rPr lang="en-US" sz="2400" dirty="0" smtClean="0"/>
              <a:t>overlying keratin-filled </a:t>
            </a:r>
            <a:r>
              <a:rPr lang="en-US" sz="2400" dirty="0" err="1" smtClean="0"/>
              <a:t>crater.The</a:t>
            </a:r>
            <a:r>
              <a:rPr lang="en-US" sz="2400" dirty="0" smtClean="0"/>
              <a:t> </a:t>
            </a:r>
            <a:r>
              <a:rPr lang="en-US" sz="2400" dirty="0"/>
              <a:t>surface of the keratinous </a:t>
            </a:r>
            <a:r>
              <a:rPr lang="en-US" sz="2400" dirty="0" smtClean="0"/>
              <a:t>material Oxidizes to </a:t>
            </a:r>
            <a:r>
              <a:rPr lang="en-US" sz="2400" dirty="0"/>
              <a:t>give the </a:t>
            </a:r>
            <a:r>
              <a:rPr lang="en-US" sz="2400" dirty="0" err="1"/>
              <a:t>comedone</a:t>
            </a:r>
            <a:r>
              <a:rPr lang="en-US" sz="2400" dirty="0"/>
              <a:t>-like </a:t>
            </a:r>
            <a:r>
              <a:rPr lang="en-US" sz="2400" dirty="0" err="1" smtClean="0"/>
              <a:t>appearanc</a:t>
            </a:r>
            <a:r>
              <a:rPr lang="en-US" sz="24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1" y="1175657"/>
            <a:ext cx="4872446" cy="3500846"/>
          </a:xfrm>
          <a:prstGeom prst="rect">
            <a:avLst/>
          </a:prstGeom>
        </p:spPr>
      </p:pic>
    </p:spTree>
    <p:extLst>
      <p:ext uri="{BB962C8B-B14F-4D97-AF65-F5344CB8AC3E}">
        <p14:creationId xmlns:p14="http://schemas.microsoft.com/office/powerpoint/2010/main" val="25686234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094"/>
            <a:ext cx="10515600" cy="5692869"/>
          </a:xfrm>
        </p:spPr>
        <p:txBody>
          <a:bodyPr>
            <a:normAutofit/>
          </a:bodyPr>
          <a:lstStyle/>
          <a:p>
            <a:pPr marL="0" indent="0">
              <a:buNone/>
            </a:pPr>
            <a:r>
              <a:rPr lang="en-US" sz="3200" dirty="0"/>
              <a:t>Clinical features</a:t>
            </a:r>
            <a:r>
              <a:rPr lang="en-US" b="1" dirty="0"/>
              <a:t> </a:t>
            </a:r>
          </a:p>
          <a:p>
            <a:r>
              <a:rPr lang="en-US" dirty="0"/>
              <a:t> </a:t>
            </a:r>
            <a:r>
              <a:rPr lang="en-US" sz="2400" dirty="0"/>
              <a:t>The individual small dermal papules are skin </a:t>
            </a:r>
            <a:r>
              <a:rPr lang="en-US" sz="2400" dirty="0" err="1"/>
              <a:t>coloured</a:t>
            </a:r>
            <a:r>
              <a:rPr lang="en-US" sz="2400" dirty="0"/>
              <a:t>, yellowish but sometimes appear translucent and cystic. </a:t>
            </a:r>
          </a:p>
          <a:p>
            <a:r>
              <a:rPr lang="en-US" sz="2400" dirty="0"/>
              <a:t>The surface may be rounded or flat-topped and the outline sometimes </a:t>
            </a:r>
            <a:r>
              <a:rPr lang="en-US" sz="2400" dirty="0" smtClean="0"/>
              <a:t>angular.</a:t>
            </a:r>
            <a:endParaRPr lang="en-US" sz="2400" dirty="0"/>
          </a:p>
          <a:p>
            <a:r>
              <a:rPr lang="en-US" sz="2400" dirty="0"/>
              <a:t>They vary in size from1mm to 5 mm.</a:t>
            </a:r>
          </a:p>
          <a:p>
            <a:r>
              <a:rPr lang="en-US" sz="2400" dirty="0"/>
              <a:t> The front of the chest, face and neck are the chief areas affected. A few lesions are usually found on the eyelids when the cheeks are involved</a:t>
            </a:r>
          </a:p>
          <a:p>
            <a:r>
              <a:rPr lang="en-US" sz="2400" dirty="0"/>
              <a:t>Eruptive </a:t>
            </a:r>
            <a:r>
              <a:rPr lang="en-US" sz="2400" dirty="0" err="1"/>
              <a:t>syringomas</a:t>
            </a:r>
            <a:r>
              <a:rPr lang="en-US" sz="2400" dirty="0"/>
              <a:t> have a predilection for the neck, chest, abdomen, pubic area and more rarely on the buttocks.</a:t>
            </a:r>
          </a:p>
          <a:p>
            <a:endParaRPr lang="en-US" dirty="0"/>
          </a:p>
          <a:p>
            <a:endParaRPr lang="en-US" dirty="0"/>
          </a:p>
          <a:p>
            <a:endParaRPr lang="en-US" dirty="0"/>
          </a:p>
        </p:txBody>
      </p:sp>
    </p:spTree>
    <p:extLst>
      <p:ext uri="{BB962C8B-B14F-4D97-AF65-F5344CB8AC3E}">
        <p14:creationId xmlns:p14="http://schemas.microsoft.com/office/powerpoint/2010/main" val="30427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31259" y="1922929"/>
            <a:ext cx="5002306" cy="4343399"/>
          </a:xfrm>
          <a:prstGeom prst="rect">
            <a:avLst/>
          </a:prstGeom>
        </p:spPr>
      </p:pic>
      <p:pic>
        <p:nvPicPr>
          <p:cNvPr id="5" name="Picture 4"/>
          <p:cNvPicPr>
            <a:picLocks noChangeAspect="1"/>
          </p:cNvPicPr>
          <p:nvPr/>
        </p:nvPicPr>
        <p:blipFill>
          <a:blip r:embed="rId3"/>
          <a:stretch>
            <a:fillRect/>
          </a:stretch>
        </p:blipFill>
        <p:spPr>
          <a:xfrm>
            <a:off x="6468035" y="2014537"/>
            <a:ext cx="4719918" cy="3982851"/>
          </a:xfrm>
          <a:prstGeom prst="rect">
            <a:avLst/>
          </a:prstGeom>
        </p:spPr>
      </p:pic>
    </p:spTree>
    <p:extLst>
      <p:ext uri="{BB962C8B-B14F-4D97-AF65-F5344CB8AC3E}">
        <p14:creationId xmlns:p14="http://schemas.microsoft.com/office/powerpoint/2010/main" val="820598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8906"/>
            <a:ext cx="10515600" cy="5518057"/>
          </a:xfrm>
        </p:spPr>
        <p:txBody>
          <a:bodyPr/>
          <a:lstStyle/>
          <a:p>
            <a:r>
              <a:rPr lang="en-US" dirty="0" smtClean="0"/>
              <a:t> </a:t>
            </a:r>
            <a:r>
              <a:rPr lang="en-US" sz="2400" dirty="0" err="1"/>
              <a:t>Syringomas</a:t>
            </a:r>
            <a:r>
              <a:rPr lang="en-US" sz="2400" dirty="0"/>
              <a:t> are seen in patients with Down syndrome. </a:t>
            </a:r>
          </a:p>
          <a:p>
            <a:r>
              <a:rPr lang="en-US" sz="2400" dirty="0"/>
              <a:t> Multiple </a:t>
            </a:r>
            <a:r>
              <a:rPr lang="en-US" sz="2400" dirty="0" err="1"/>
              <a:t>syringomas</a:t>
            </a:r>
            <a:r>
              <a:rPr lang="en-US" sz="2400" dirty="0"/>
              <a:t> have also been reported during radiotherapy for breast cancer and disappear after cessation of radiotherapy.</a:t>
            </a:r>
          </a:p>
          <a:p>
            <a:r>
              <a:rPr lang="en-US" sz="2400" dirty="0"/>
              <a:t>The lesions are benign.</a:t>
            </a:r>
          </a:p>
          <a:p>
            <a:endParaRPr lang="en-US" sz="2400" dirty="0"/>
          </a:p>
          <a:p>
            <a:pPr marL="0" indent="0">
              <a:buNone/>
            </a:pPr>
            <a:r>
              <a:rPr lang="en-US" sz="2400" b="1" dirty="0"/>
              <a:t> Management  </a:t>
            </a:r>
          </a:p>
          <a:p>
            <a:r>
              <a:rPr lang="en-US" sz="2400" dirty="0"/>
              <a:t> The main reason for treatment is cosmetic. Careful destruction with diathermy can produce good cosmetic results.</a:t>
            </a:r>
          </a:p>
          <a:p>
            <a:r>
              <a:rPr lang="en-US" sz="2400" dirty="0"/>
              <a:t> Lesions treated with carbon dioxide laser may recur</a:t>
            </a:r>
            <a:r>
              <a:rPr lang="en-US" dirty="0"/>
              <a:t>. </a:t>
            </a:r>
          </a:p>
        </p:txBody>
      </p:sp>
    </p:spTree>
    <p:extLst>
      <p:ext uri="{BB962C8B-B14F-4D97-AF65-F5344CB8AC3E}">
        <p14:creationId xmlns:p14="http://schemas.microsoft.com/office/powerpoint/2010/main" val="21624799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3376"/>
            <a:ext cx="10515600" cy="5383587"/>
          </a:xfrm>
        </p:spPr>
        <p:txBody>
          <a:bodyPr>
            <a:normAutofit/>
          </a:bodyPr>
          <a:lstStyle/>
          <a:p>
            <a:pPr marL="0" indent="0">
              <a:buNone/>
            </a:pPr>
            <a:r>
              <a:rPr lang="en-US" dirty="0"/>
              <a:t> </a:t>
            </a:r>
            <a:r>
              <a:rPr lang="en-US" sz="3200" b="1" dirty="0" err="1"/>
              <a:t>Hidradenoma</a:t>
            </a:r>
            <a:r>
              <a:rPr lang="en-US" dirty="0"/>
              <a:t>        </a:t>
            </a:r>
            <a:r>
              <a:rPr lang="en-US" b="1" dirty="0"/>
              <a:t> </a:t>
            </a:r>
          </a:p>
          <a:p>
            <a:r>
              <a:rPr lang="en-US" sz="2400" dirty="0"/>
              <a:t>Are </a:t>
            </a:r>
            <a:r>
              <a:rPr lang="en-US" sz="2400" dirty="0" err="1"/>
              <a:t>tumours</a:t>
            </a:r>
            <a:r>
              <a:rPr lang="en-US" sz="2400" dirty="0"/>
              <a:t> of sweat gland </a:t>
            </a:r>
            <a:r>
              <a:rPr lang="en-US" sz="2400" dirty="0" err="1"/>
              <a:t>origin.These</a:t>
            </a:r>
            <a:r>
              <a:rPr lang="en-US" sz="2400" dirty="0"/>
              <a:t> </a:t>
            </a:r>
            <a:r>
              <a:rPr lang="en-US" sz="2400" dirty="0" err="1"/>
              <a:t>tumours</a:t>
            </a:r>
            <a:r>
              <a:rPr lang="en-US" sz="2400" dirty="0"/>
              <a:t> can show either eccrine or apocrine differentiation.</a:t>
            </a:r>
          </a:p>
          <a:p>
            <a:endParaRPr lang="en-US" sz="2400" dirty="0"/>
          </a:p>
          <a:p>
            <a:pPr marL="0" indent="0">
              <a:buNone/>
            </a:pPr>
            <a:r>
              <a:rPr lang="en-US" b="1" dirty="0"/>
              <a:t> </a:t>
            </a:r>
            <a:r>
              <a:rPr lang="en-US" sz="3000" b="1" dirty="0"/>
              <a:t>Pathology</a:t>
            </a:r>
            <a:r>
              <a:rPr lang="en-US" b="1" dirty="0"/>
              <a:t> </a:t>
            </a:r>
          </a:p>
          <a:p>
            <a:r>
              <a:rPr lang="en-US" dirty="0"/>
              <a:t> </a:t>
            </a:r>
            <a:r>
              <a:rPr lang="en-US" sz="2400" dirty="0"/>
              <a:t>The </a:t>
            </a:r>
            <a:r>
              <a:rPr lang="en-US" sz="2400" dirty="0" err="1"/>
              <a:t>tumour</a:t>
            </a:r>
            <a:r>
              <a:rPr lang="en-US" sz="2400" dirty="0"/>
              <a:t> may connect with the epidermis. </a:t>
            </a:r>
          </a:p>
          <a:p>
            <a:r>
              <a:rPr lang="en-US" sz="2400" dirty="0"/>
              <a:t>It is composed of two cell types –Polygonal cells, whose glycogen content may give the cytoplasm clear appearance</a:t>
            </a:r>
          </a:p>
          <a:p>
            <a:r>
              <a:rPr lang="en-US" sz="2400" dirty="0"/>
              <a:t> elongated, darker and smaller cells, which occur at the periphery.</a:t>
            </a:r>
          </a:p>
          <a:p>
            <a:r>
              <a:rPr lang="en-US" sz="2400" dirty="0"/>
              <a:t> Cuboidal or columnar cells are seen lining duct-like spaces and clefts. </a:t>
            </a:r>
          </a:p>
        </p:txBody>
      </p:sp>
    </p:spTree>
    <p:extLst>
      <p:ext uri="{BB962C8B-B14F-4D97-AF65-F5344CB8AC3E}">
        <p14:creationId xmlns:p14="http://schemas.microsoft.com/office/powerpoint/2010/main" val="9635564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541" y="632012"/>
            <a:ext cx="10515600" cy="5571845"/>
          </a:xfrm>
        </p:spPr>
        <p:txBody>
          <a:bodyPr>
            <a:normAutofit/>
          </a:bodyPr>
          <a:lstStyle/>
          <a:p>
            <a:r>
              <a:rPr lang="en-US" b="1" dirty="0"/>
              <a:t> </a:t>
            </a:r>
            <a:r>
              <a:rPr lang="en-US" sz="3200" b="1" dirty="0"/>
              <a:t>Clinical</a:t>
            </a:r>
            <a:r>
              <a:rPr lang="en-US" b="1" dirty="0"/>
              <a:t> </a:t>
            </a:r>
            <a:r>
              <a:rPr lang="en-US" sz="3200" b="1" dirty="0"/>
              <a:t>features</a:t>
            </a:r>
          </a:p>
          <a:p>
            <a:pPr marL="0" indent="0">
              <a:buNone/>
            </a:pPr>
            <a:r>
              <a:rPr lang="en-US" b="1" dirty="0"/>
              <a:t>     </a:t>
            </a:r>
          </a:p>
          <a:p>
            <a:r>
              <a:rPr lang="en-US" dirty="0"/>
              <a:t> </a:t>
            </a:r>
            <a:r>
              <a:rPr lang="en-US" sz="2400" dirty="0"/>
              <a:t>The </a:t>
            </a:r>
            <a:r>
              <a:rPr lang="en-US" sz="2400" dirty="0" err="1"/>
              <a:t>tumours</a:t>
            </a:r>
            <a:r>
              <a:rPr lang="en-US" sz="2400" dirty="0"/>
              <a:t> are firm dermal nodules, 5–30 mm in size, and may be attached to the overlying epidermis, which can be either thickened or ulcerated .</a:t>
            </a:r>
          </a:p>
          <a:p>
            <a:r>
              <a:rPr lang="en-US" sz="2400" dirty="0"/>
              <a:t>Growth is slow and there may be a history of serous discharge.</a:t>
            </a:r>
          </a:p>
          <a:p>
            <a:r>
              <a:rPr lang="en-US" sz="2400" dirty="0"/>
              <a:t>The lesions are usually solitary and are most likely to be found on the scalp, face, anterior trunk and proximal limbs.</a:t>
            </a:r>
          </a:p>
          <a:p>
            <a:r>
              <a:rPr lang="en-US" sz="2400" dirty="0"/>
              <a:t>Ulcerated lesions may resemble basal cell carcinoma</a:t>
            </a:r>
            <a:r>
              <a:rPr lang="en-US" dirty="0"/>
              <a:t>.</a:t>
            </a:r>
            <a:endParaRPr lang="en-US" sz="32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96580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93576" y="847165"/>
            <a:ext cx="6575612" cy="5190564"/>
          </a:xfrm>
          <a:prstGeom prst="rect">
            <a:avLst/>
          </a:prstGeom>
        </p:spPr>
      </p:pic>
    </p:spTree>
    <p:extLst>
      <p:ext uri="{BB962C8B-B14F-4D97-AF65-F5344CB8AC3E}">
        <p14:creationId xmlns:p14="http://schemas.microsoft.com/office/powerpoint/2010/main" val="2573328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859" y="551330"/>
            <a:ext cx="10515600" cy="5598739"/>
          </a:xfrm>
        </p:spPr>
        <p:txBody>
          <a:bodyPr>
            <a:normAutofit/>
          </a:bodyPr>
          <a:lstStyle/>
          <a:p>
            <a:pPr marL="0" indent="0">
              <a:buNone/>
            </a:pPr>
            <a:r>
              <a:rPr lang="en-US" sz="3200" b="1" dirty="0"/>
              <a:t>Disease course and prognosis</a:t>
            </a:r>
            <a:endParaRPr lang="en-US" dirty="0"/>
          </a:p>
          <a:p>
            <a:pPr marL="0" indent="0">
              <a:buNone/>
            </a:pPr>
            <a:r>
              <a:rPr lang="en-US" sz="2400" dirty="0"/>
              <a:t>The lesions are </a:t>
            </a:r>
            <a:r>
              <a:rPr lang="en-US" sz="2400" dirty="0" err="1"/>
              <a:t>usally</a:t>
            </a:r>
            <a:r>
              <a:rPr lang="en-US" sz="2400" dirty="0"/>
              <a:t> benign.</a:t>
            </a:r>
          </a:p>
          <a:p>
            <a:pPr marL="0" indent="0">
              <a:buNone/>
            </a:pPr>
            <a:r>
              <a:rPr lang="en-US" sz="2400" dirty="0" err="1"/>
              <a:t>Lympatic</a:t>
            </a:r>
            <a:r>
              <a:rPr lang="en-US" sz="2400" dirty="0"/>
              <a:t> invasion and regional lymph nodes metastasis may </a:t>
            </a:r>
            <a:r>
              <a:rPr lang="en-US" sz="2400" dirty="0" err="1"/>
              <a:t>occure</a:t>
            </a:r>
            <a:r>
              <a:rPr lang="en-US" sz="2400" dirty="0"/>
              <a:t> in tumor that are histologically benign.</a:t>
            </a:r>
          </a:p>
          <a:p>
            <a:pPr marL="0" indent="0">
              <a:buNone/>
            </a:pPr>
            <a:endParaRPr lang="en-US" b="1" dirty="0"/>
          </a:p>
          <a:p>
            <a:pPr marL="0" indent="0">
              <a:buNone/>
            </a:pPr>
            <a:r>
              <a:rPr lang="en-US" b="1" dirty="0"/>
              <a:t>Management  </a:t>
            </a:r>
          </a:p>
          <a:p>
            <a:r>
              <a:rPr lang="en-US" dirty="0"/>
              <a:t> </a:t>
            </a:r>
            <a:r>
              <a:rPr lang="en-US" sz="2400" dirty="0"/>
              <a:t>Surgical excision will cure benign lesions. Long follow-up is suggested for histologically benign lesions which shows lymphatic Invasion or lymph node </a:t>
            </a:r>
            <a:r>
              <a:rPr lang="en-US" sz="2400" dirty="0" err="1"/>
              <a:t>metastasis.In</a:t>
            </a:r>
            <a:r>
              <a:rPr lang="en-US" sz="2400" dirty="0"/>
              <a:t> these patients staging should also be performed</a:t>
            </a:r>
            <a:r>
              <a:rPr lang="en-US" dirty="0"/>
              <a:t>. </a:t>
            </a:r>
          </a:p>
        </p:txBody>
      </p:sp>
    </p:spTree>
    <p:extLst>
      <p:ext uri="{BB962C8B-B14F-4D97-AF65-F5344CB8AC3E}">
        <p14:creationId xmlns:p14="http://schemas.microsoft.com/office/powerpoint/2010/main" val="133111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9247"/>
            <a:ext cx="10515600" cy="5477716"/>
          </a:xfrm>
        </p:spPr>
        <p:txBody>
          <a:bodyPr>
            <a:normAutofit/>
          </a:bodyPr>
          <a:lstStyle/>
          <a:p>
            <a:pPr marL="0" indent="0">
              <a:buNone/>
            </a:pPr>
            <a:r>
              <a:rPr lang="en-US" dirty="0"/>
              <a:t> </a:t>
            </a:r>
            <a:r>
              <a:rPr lang="en-US" sz="3200" b="1" dirty="0" err="1"/>
              <a:t>Cylindroma</a:t>
            </a:r>
            <a:r>
              <a:rPr lang="en-US" dirty="0"/>
              <a:t> </a:t>
            </a:r>
            <a:r>
              <a:rPr lang="en-US" b="1" dirty="0"/>
              <a:t>      </a:t>
            </a:r>
          </a:p>
          <a:p>
            <a:pPr marL="0" indent="0">
              <a:buNone/>
            </a:pPr>
            <a:r>
              <a:rPr lang="en-US" b="1" dirty="0"/>
              <a:t> </a:t>
            </a:r>
          </a:p>
          <a:p>
            <a:r>
              <a:rPr lang="en-US" dirty="0"/>
              <a:t> </a:t>
            </a:r>
            <a:r>
              <a:rPr lang="en-US" sz="2400" dirty="0"/>
              <a:t>A skin </a:t>
            </a:r>
            <a:r>
              <a:rPr lang="en-US" sz="2400" dirty="0" err="1"/>
              <a:t>tumour</a:t>
            </a:r>
            <a:r>
              <a:rPr lang="en-US" sz="2400" dirty="0"/>
              <a:t>  showing sweat gland origin with a characteristic histology that usually manifests as nodules or </a:t>
            </a:r>
            <a:r>
              <a:rPr lang="en-US" sz="2400" dirty="0" err="1"/>
              <a:t>tumours</a:t>
            </a:r>
            <a:r>
              <a:rPr lang="en-US" sz="2400" dirty="0"/>
              <a:t> of the scalp</a:t>
            </a:r>
          </a:p>
          <a:p>
            <a:pPr marL="0" indent="0">
              <a:buNone/>
            </a:pPr>
            <a:r>
              <a:rPr lang="en-US" sz="2400" dirty="0"/>
              <a:t> </a:t>
            </a:r>
          </a:p>
          <a:p>
            <a:pPr marL="0" indent="0">
              <a:buNone/>
            </a:pPr>
            <a:r>
              <a:rPr lang="en-US" sz="2400" b="1" dirty="0"/>
              <a:t>  </a:t>
            </a:r>
            <a:endParaRPr lang="en-US" sz="2400" dirty="0"/>
          </a:p>
          <a:p>
            <a:endParaRPr lang="en-US" dirty="0"/>
          </a:p>
        </p:txBody>
      </p:sp>
    </p:spTree>
    <p:extLst>
      <p:ext uri="{BB962C8B-B14F-4D97-AF65-F5344CB8AC3E}">
        <p14:creationId xmlns:p14="http://schemas.microsoft.com/office/powerpoint/2010/main" val="7721431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2353"/>
            <a:ext cx="10515600" cy="5504610"/>
          </a:xfrm>
        </p:spPr>
        <p:txBody>
          <a:bodyPr/>
          <a:lstStyle/>
          <a:p>
            <a:pPr marL="0" indent="0">
              <a:buNone/>
            </a:pPr>
            <a:r>
              <a:rPr lang="en-US" b="1" dirty="0"/>
              <a:t> Pathology </a:t>
            </a:r>
          </a:p>
          <a:p>
            <a:r>
              <a:rPr lang="en-US" dirty="0"/>
              <a:t> </a:t>
            </a:r>
            <a:r>
              <a:rPr lang="en-US" sz="2400" dirty="0"/>
              <a:t>The </a:t>
            </a:r>
            <a:r>
              <a:rPr lang="en-US" sz="2400" dirty="0" err="1"/>
              <a:t>tumours</a:t>
            </a:r>
            <a:r>
              <a:rPr lang="en-US" sz="2400" dirty="0"/>
              <a:t> are composed of closely set mosaic-like masses (‘jigsaw-puzzle’ appearance) and columns of cells that are invested by a hyaline basal membrane of variable thickness.</a:t>
            </a:r>
          </a:p>
          <a:p>
            <a:r>
              <a:rPr lang="en-US" sz="2400" dirty="0"/>
              <a:t> Thin bands of stroma separate </a:t>
            </a:r>
            <a:r>
              <a:rPr lang="en-US" sz="2400" dirty="0" err="1"/>
              <a:t>tumour</a:t>
            </a:r>
            <a:r>
              <a:rPr lang="en-US" sz="2400" dirty="0"/>
              <a:t> lobules from one another. The cells are of two types:</a:t>
            </a:r>
          </a:p>
          <a:p>
            <a:r>
              <a:rPr lang="en-US" sz="2400" dirty="0"/>
              <a:t> one </a:t>
            </a:r>
            <a:r>
              <a:rPr lang="en-US" sz="2400" dirty="0" err="1"/>
              <a:t>large,with</a:t>
            </a:r>
            <a:r>
              <a:rPr lang="en-US" sz="2400" dirty="0"/>
              <a:t> a moderate amount of cytoplasm and a vesicular nucleus.</a:t>
            </a:r>
          </a:p>
          <a:p>
            <a:r>
              <a:rPr lang="en-US" sz="2400" dirty="0"/>
              <a:t> the other small, with little cytoplasm and a compact nucleus</a:t>
            </a:r>
            <a:r>
              <a:rPr lang="en-US" dirty="0" smtClean="0"/>
              <a:t>.</a:t>
            </a:r>
            <a:endParaRPr lang="en-US" dirty="0"/>
          </a:p>
        </p:txBody>
      </p:sp>
    </p:spTree>
    <p:extLst>
      <p:ext uri="{BB962C8B-B14F-4D97-AF65-F5344CB8AC3E}">
        <p14:creationId xmlns:p14="http://schemas.microsoft.com/office/powerpoint/2010/main" val="112900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31459" y="1102658"/>
            <a:ext cx="6333565" cy="5069541"/>
          </a:xfrm>
          <a:prstGeom prst="rect">
            <a:avLst/>
          </a:prstGeom>
        </p:spPr>
      </p:pic>
    </p:spTree>
    <p:extLst>
      <p:ext uri="{BB962C8B-B14F-4D97-AF65-F5344CB8AC3E}">
        <p14:creationId xmlns:p14="http://schemas.microsoft.com/office/powerpoint/2010/main" val="333110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577"/>
            <a:ext cx="10515600" cy="5641386"/>
          </a:xfrm>
        </p:spPr>
        <p:txBody>
          <a:bodyPr/>
          <a:lstStyle/>
          <a:p>
            <a:r>
              <a:rPr lang="en-US" dirty="0"/>
              <a:t> </a:t>
            </a:r>
            <a:r>
              <a:rPr lang="en-US" sz="2400" dirty="0"/>
              <a:t>These lesions are rare and are seen mainly on the head and </a:t>
            </a:r>
            <a:r>
              <a:rPr lang="en-US" sz="2400" dirty="0" smtClean="0"/>
              <a:t>neck area</a:t>
            </a:r>
            <a:r>
              <a:rPr lang="en-US" sz="2400" dirty="0"/>
              <a:t> </a:t>
            </a:r>
            <a:r>
              <a:rPr lang="en-US" sz="2400" dirty="0" smtClean="0"/>
              <a:t>can occur on other sites.</a:t>
            </a:r>
          </a:p>
          <a:p>
            <a:r>
              <a:rPr lang="en-US" sz="2400" dirty="0" smtClean="0"/>
              <a:t>They </a:t>
            </a:r>
            <a:r>
              <a:rPr lang="en-US" sz="2400" dirty="0"/>
              <a:t>appear as a cluster of </a:t>
            </a:r>
            <a:r>
              <a:rPr lang="en-US" sz="2400" dirty="0" err="1"/>
              <a:t>comedones</a:t>
            </a:r>
            <a:r>
              <a:rPr lang="en-US" sz="2400" dirty="0"/>
              <a:t> </a:t>
            </a:r>
            <a:r>
              <a:rPr lang="en-US" sz="2400" dirty="0" smtClean="0"/>
              <a:t>or as </a:t>
            </a:r>
            <a:r>
              <a:rPr lang="en-US" sz="2400" dirty="0"/>
              <a:t>a single giant </a:t>
            </a:r>
            <a:r>
              <a:rPr lang="en-US" sz="2400" dirty="0" smtClean="0"/>
              <a:t>lesion</a:t>
            </a:r>
          </a:p>
          <a:p>
            <a:endParaRPr lang="en-US" b="1" dirty="0"/>
          </a:p>
          <a:p>
            <a:pPr marL="0" indent="0">
              <a:buNone/>
            </a:pPr>
            <a:r>
              <a:rPr lang="en-US" b="1" dirty="0" smtClean="0"/>
              <a:t> </a:t>
            </a:r>
            <a:r>
              <a:rPr lang="en-US" sz="3200" dirty="0"/>
              <a:t>Managemen</a:t>
            </a:r>
            <a:r>
              <a:rPr lang="en-US" dirty="0"/>
              <a:t>t</a:t>
            </a:r>
            <a:r>
              <a:rPr lang="en-US" b="1" dirty="0"/>
              <a:t>  </a:t>
            </a:r>
          </a:p>
          <a:p>
            <a:r>
              <a:rPr lang="en-US" dirty="0"/>
              <a:t> </a:t>
            </a:r>
            <a:r>
              <a:rPr lang="en-US" sz="2400" dirty="0"/>
              <a:t>Treatment </a:t>
            </a:r>
            <a:r>
              <a:rPr lang="en-US" sz="2400" dirty="0" smtClean="0"/>
              <a:t>options are </a:t>
            </a:r>
            <a:r>
              <a:rPr lang="en-US" sz="2400" dirty="0"/>
              <a:t>for cosmetic reasons or in complicated </a:t>
            </a:r>
            <a:r>
              <a:rPr lang="en-US" sz="2400" dirty="0" err="1" smtClean="0"/>
              <a:t>cases,include</a:t>
            </a:r>
            <a:r>
              <a:rPr lang="en-US" sz="2400" dirty="0" smtClean="0"/>
              <a:t> </a:t>
            </a:r>
            <a:r>
              <a:rPr lang="en-US" sz="2400" dirty="0"/>
              <a:t>topical therapy, laser, and </a:t>
            </a:r>
            <a:r>
              <a:rPr lang="en-US" sz="2400" dirty="0" smtClean="0"/>
              <a:t>surgery.</a:t>
            </a:r>
          </a:p>
          <a:p>
            <a:endParaRPr lang="en-US" sz="2400" dirty="0" smtClean="0"/>
          </a:p>
          <a:p>
            <a:endParaRPr lang="en-US" dirty="0"/>
          </a:p>
        </p:txBody>
      </p:sp>
    </p:spTree>
    <p:extLst>
      <p:ext uri="{BB962C8B-B14F-4D97-AF65-F5344CB8AC3E}">
        <p14:creationId xmlns:p14="http://schemas.microsoft.com/office/powerpoint/2010/main" val="35661671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5118"/>
            <a:ext cx="10515600" cy="5571845"/>
          </a:xfrm>
        </p:spPr>
        <p:txBody>
          <a:bodyPr>
            <a:normAutofit/>
          </a:bodyPr>
          <a:lstStyle/>
          <a:p>
            <a:r>
              <a:rPr lang="en-US" b="1" dirty="0"/>
              <a:t> History and presentation </a:t>
            </a:r>
          </a:p>
          <a:p>
            <a:r>
              <a:rPr lang="en-US" dirty="0"/>
              <a:t> </a:t>
            </a:r>
            <a:r>
              <a:rPr lang="en-US" sz="2400" dirty="0"/>
              <a:t>The </a:t>
            </a:r>
            <a:r>
              <a:rPr lang="en-US" sz="2400" dirty="0" err="1"/>
              <a:t>tumours</a:t>
            </a:r>
            <a:r>
              <a:rPr lang="en-US" sz="2400" dirty="0"/>
              <a:t> are frequently multiple, smooth, firm, pink to red in </a:t>
            </a:r>
            <a:r>
              <a:rPr lang="en-US" sz="2400" dirty="0" err="1"/>
              <a:t>colour</a:t>
            </a:r>
            <a:r>
              <a:rPr lang="en-US" sz="2400" dirty="0"/>
              <a:t> and pedunculated.</a:t>
            </a:r>
          </a:p>
          <a:p>
            <a:r>
              <a:rPr lang="en-US" sz="2400" dirty="0"/>
              <a:t>5 cm or more in </a:t>
            </a:r>
            <a:r>
              <a:rPr lang="en-US" sz="2400" dirty="0" err="1"/>
              <a:t>diameter.The</a:t>
            </a:r>
            <a:r>
              <a:rPr lang="en-US" sz="2400" dirty="0"/>
              <a:t> commonest site is the scalp and adjacent skin.</a:t>
            </a:r>
          </a:p>
          <a:p>
            <a:r>
              <a:rPr lang="en-US" sz="2400" dirty="0" err="1"/>
              <a:t>Tumours</a:t>
            </a:r>
            <a:r>
              <a:rPr lang="en-US" sz="2400" dirty="0"/>
              <a:t> on the scalp may be almost hairless when </a:t>
            </a:r>
            <a:r>
              <a:rPr lang="en-US" sz="2400" dirty="0" err="1"/>
              <a:t>pedunculated,but</a:t>
            </a:r>
            <a:r>
              <a:rPr lang="en-US" sz="2400" dirty="0"/>
              <a:t> the smaller lesions form dermal nodules with little loss of overlying hair.</a:t>
            </a:r>
          </a:p>
          <a:p>
            <a:r>
              <a:rPr lang="en-US" sz="2400" dirty="0"/>
              <a:t>Rare lesions may occur in association with Brooke–</a:t>
            </a:r>
            <a:r>
              <a:rPr lang="en-US" sz="2400" dirty="0" err="1"/>
              <a:t>Spiegler</a:t>
            </a:r>
            <a:r>
              <a:rPr lang="en-US" sz="2400" dirty="0"/>
              <a:t> syndrome</a:t>
            </a:r>
          </a:p>
          <a:p>
            <a:endParaRPr lang="en-US" sz="2400" dirty="0"/>
          </a:p>
          <a:p>
            <a:endParaRPr lang="en-US" sz="2400" dirty="0"/>
          </a:p>
        </p:txBody>
      </p:sp>
    </p:spTree>
    <p:extLst>
      <p:ext uri="{BB962C8B-B14F-4D97-AF65-F5344CB8AC3E}">
        <p14:creationId xmlns:p14="http://schemas.microsoft.com/office/powerpoint/2010/main" val="3125406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96343" y="953588"/>
            <a:ext cx="4833257" cy="4963885"/>
          </a:xfrm>
          <a:prstGeom prst="rect">
            <a:avLst/>
          </a:prstGeom>
        </p:spPr>
      </p:pic>
    </p:spTree>
    <p:extLst>
      <p:ext uri="{BB962C8B-B14F-4D97-AF65-F5344CB8AC3E}">
        <p14:creationId xmlns:p14="http://schemas.microsoft.com/office/powerpoint/2010/main" val="9560402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a:bodyPr>
          <a:lstStyle/>
          <a:p>
            <a:pPr marL="0" indent="0">
              <a:buNone/>
            </a:pPr>
            <a:r>
              <a:rPr lang="en-US" sz="3200" dirty="0"/>
              <a:t>Differential</a:t>
            </a:r>
            <a:r>
              <a:rPr lang="en-US" dirty="0"/>
              <a:t> </a:t>
            </a:r>
            <a:r>
              <a:rPr lang="en-US" sz="3200" dirty="0"/>
              <a:t>diagnosis</a:t>
            </a:r>
          </a:p>
          <a:p>
            <a:pPr marL="0" indent="0">
              <a:buNone/>
            </a:pPr>
            <a:r>
              <a:rPr lang="en-US" sz="2400" dirty="0" err="1"/>
              <a:t>Tricholemmal</a:t>
            </a:r>
            <a:r>
              <a:rPr lang="en-US" sz="2400" dirty="0"/>
              <a:t> cyst if multiple</a:t>
            </a:r>
          </a:p>
          <a:p>
            <a:pPr marL="0" indent="0">
              <a:buNone/>
            </a:pPr>
            <a:r>
              <a:rPr lang="en-US" sz="2400" dirty="0" err="1"/>
              <a:t>Trichoepithelomas</a:t>
            </a:r>
            <a:endParaRPr lang="en-US" sz="2400" dirty="0"/>
          </a:p>
          <a:p>
            <a:pPr marL="0" indent="0">
              <a:buNone/>
            </a:pPr>
            <a:r>
              <a:rPr lang="en-US" sz="2400" dirty="0" err="1"/>
              <a:t>Steatocytomas</a:t>
            </a:r>
            <a:endParaRPr lang="en-US" sz="2400" dirty="0"/>
          </a:p>
          <a:p>
            <a:pPr marL="0" indent="0">
              <a:buNone/>
            </a:pPr>
            <a:r>
              <a:rPr lang="en-US" sz="2400" dirty="0"/>
              <a:t>Basal cell carcinomas</a:t>
            </a:r>
          </a:p>
          <a:p>
            <a:pPr marL="0" indent="0">
              <a:buNone/>
            </a:pPr>
            <a:endParaRPr lang="en-US" dirty="0"/>
          </a:p>
          <a:p>
            <a:pPr marL="0" indent="0">
              <a:buNone/>
            </a:pPr>
            <a:r>
              <a:rPr lang="en-US" sz="3200" dirty="0"/>
              <a:t>Management</a:t>
            </a:r>
          </a:p>
          <a:p>
            <a:r>
              <a:rPr lang="en-US" dirty="0"/>
              <a:t> </a:t>
            </a:r>
            <a:r>
              <a:rPr lang="en-US" sz="2400" dirty="0"/>
              <a:t>Surgery is the treatment of choice. Extensive involvement of the scalp may require wide excision and replacement of the whole area by a graft</a:t>
            </a:r>
          </a:p>
          <a:p>
            <a:r>
              <a:rPr lang="en-US" sz="2400" dirty="0"/>
              <a:t> Topical salicylic acid has been used in patients with multiple </a:t>
            </a:r>
            <a:r>
              <a:rPr lang="en-US" sz="2400" dirty="0" err="1"/>
              <a:t>cylindromas</a:t>
            </a:r>
            <a:endParaRPr lang="en-US" sz="2400" dirty="0"/>
          </a:p>
          <a:p>
            <a:pPr marL="0" indent="0">
              <a:buNone/>
            </a:pPr>
            <a:endParaRPr lang="en-US" dirty="0"/>
          </a:p>
        </p:txBody>
      </p:sp>
    </p:spTree>
    <p:extLst>
      <p:ext uri="{BB962C8B-B14F-4D97-AF65-F5344CB8AC3E}">
        <p14:creationId xmlns:p14="http://schemas.microsoft.com/office/powerpoint/2010/main" val="27846740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1520"/>
            <a:ext cx="10515600" cy="5445443"/>
          </a:xfrm>
        </p:spPr>
        <p:txBody>
          <a:bodyPr>
            <a:normAutofit fontScale="92500" lnSpcReduction="10000"/>
          </a:bodyPr>
          <a:lstStyle/>
          <a:p>
            <a:r>
              <a:rPr lang="en-US" dirty="0"/>
              <a:t> </a:t>
            </a:r>
            <a:r>
              <a:rPr lang="en-US" sz="3500" b="1" dirty="0" err="1"/>
              <a:t>Spiradenoma</a:t>
            </a:r>
            <a:r>
              <a:rPr lang="en-US" dirty="0"/>
              <a:t> </a:t>
            </a:r>
            <a:endParaRPr lang="en-US" b="1" dirty="0"/>
          </a:p>
          <a:p>
            <a:pPr marL="0" indent="0">
              <a:buNone/>
            </a:pPr>
            <a:r>
              <a:rPr lang="en-US" b="1" dirty="0"/>
              <a:t>  </a:t>
            </a:r>
          </a:p>
          <a:p>
            <a:r>
              <a:rPr lang="en-US" dirty="0"/>
              <a:t> </a:t>
            </a:r>
            <a:r>
              <a:rPr lang="en-US" sz="2600" dirty="0"/>
              <a:t>A benign </a:t>
            </a:r>
            <a:r>
              <a:rPr lang="en-US" sz="2600" dirty="0" err="1"/>
              <a:t>tumour</a:t>
            </a:r>
            <a:r>
              <a:rPr lang="en-US" sz="2600" dirty="0"/>
              <a:t> of sweat gland lineage, which is usually solitary and is distinguished by its histology</a:t>
            </a:r>
          </a:p>
          <a:p>
            <a:pPr marL="0" indent="0">
              <a:buNone/>
            </a:pPr>
            <a:endParaRPr lang="en-US" sz="2600" dirty="0"/>
          </a:p>
          <a:p>
            <a:pPr marL="0" indent="0">
              <a:buNone/>
            </a:pPr>
            <a:r>
              <a:rPr lang="en-US" sz="2600" b="1" dirty="0"/>
              <a:t> Pathology </a:t>
            </a:r>
          </a:p>
          <a:p>
            <a:r>
              <a:rPr lang="en-US" sz="2600" dirty="0"/>
              <a:t> The </a:t>
            </a:r>
            <a:r>
              <a:rPr lang="en-US" sz="2600" dirty="0" err="1"/>
              <a:t>tumour</a:t>
            </a:r>
            <a:r>
              <a:rPr lang="en-US" sz="2600" dirty="0"/>
              <a:t> is lobular, with two cell types; </a:t>
            </a:r>
          </a:p>
          <a:p>
            <a:r>
              <a:rPr lang="en-US" sz="2600" dirty="0"/>
              <a:t> Larger paler cells may be grouped around </a:t>
            </a:r>
            <a:r>
              <a:rPr lang="en-US" sz="2600" dirty="0" err="1"/>
              <a:t>lumina</a:t>
            </a:r>
            <a:r>
              <a:rPr lang="en-US" sz="2600" dirty="0"/>
              <a:t>, and smaller darker cells form the periphery.</a:t>
            </a:r>
          </a:p>
          <a:p>
            <a:r>
              <a:rPr lang="en-US" sz="2600" dirty="0"/>
              <a:t> Small tubular structures or cystic spaces may </a:t>
            </a:r>
            <a:r>
              <a:rPr lang="en-US" sz="2600" dirty="0" err="1"/>
              <a:t>occur,and</a:t>
            </a:r>
            <a:r>
              <a:rPr lang="en-US" sz="2600" dirty="0"/>
              <a:t> large thin-walled dilated vascular channels are also present. Degenerative changes in old </a:t>
            </a:r>
            <a:r>
              <a:rPr lang="en-US" sz="2600" dirty="0" err="1"/>
              <a:t>tumours</a:t>
            </a:r>
            <a:r>
              <a:rPr lang="en-US" sz="2600" dirty="0"/>
              <a:t> are often present</a:t>
            </a:r>
          </a:p>
          <a:p>
            <a:r>
              <a:rPr lang="en-US" sz="2600" dirty="0"/>
              <a:t> </a:t>
            </a:r>
            <a:r>
              <a:rPr lang="en-US" sz="2600" dirty="0" err="1"/>
              <a:t>Haemorrhage</a:t>
            </a:r>
            <a:r>
              <a:rPr lang="en-US" sz="2600" dirty="0"/>
              <a:t> and </a:t>
            </a:r>
            <a:r>
              <a:rPr lang="en-US" sz="2600" dirty="0" err="1"/>
              <a:t>ischaemic</a:t>
            </a:r>
            <a:r>
              <a:rPr lang="en-US" sz="2600" dirty="0"/>
              <a:t> necrosis as a result of degeneration often obscure the  histological</a:t>
            </a:r>
          </a:p>
          <a:p>
            <a:endParaRPr lang="en-US" dirty="0"/>
          </a:p>
        </p:txBody>
      </p:sp>
    </p:spTree>
    <p:extLst>
      <p:ext uri="{BB962C8B-B14F-4D97-AF65-F5344CB8AC3E}">
        <p14:creationId xmlns:p14="http://schemas.microsoft.com/office/powerpoint/2010/main" val="2464004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577"/>
            <a:ext cx="10515600" cy="5641386"/>
          </a:xfrm>
        </p:spPr>
        <p:txBody>
          <a:bodyPr>
            <a:normAutofit/>
          </a:bodyPr>
          <a:lstStyle/>
          <a:p>
            <a:r>
              <a:rPr lang="en-US" sz="3200" dirty="0"/>
              <a:t>Pathology</a:t>
            </a:r>
          </a:p>
          <a:p>
            <a:r>
              <a:rPr lang="en-US" sz="2400" dirty="0"/>
              <a:t>Malignant transformation may occur in long standing tumors.</a:t>
            </a:r>
          </a:p>
          <a:p>
            <a:r>
              <a:rPr lang="en-US" sz="2400" dirty="0"/>
              <a:t>In malignant </a:t>
            </a:r>
            <a:r>
              <a:rPr lang="en-US" sz="2400" dirty="0" err="1"/>
              <a:t>spiradenoma</a:t>
            </a:r>
            <a:r>
              <a:rPr lang="en-US" sz="2400" dirty="0"/>
              <a:t> four general patterns have been described;</a:t>
            </a:r>
          </a:p>
          <a:p>
            <a:pPr marL="0" indent="0">
              <a:buNone/>
            </a:pPr>
            <a:r>
              <a:rPr lang="en-US" sz="2400" dirty="0"/>
              <a:t>1) malignant neoplasm arising from pre-existing benign  </a:t>
            </a:r>
            <a:r>
              <a:rPr lang="en-US" sz="2400" dirty="0" err="1"/>
              <a:t>spiradenomas</a:t>
            </a:r>
            <a:r>
              <a:rPr lang="en-US" sz="2400" dirty="0"/>
              <a:t>,</a:t>
            </a:r>
          </a:p>
          <a:p>
            <a:pPr marL="0" indent="0">
              <a:buNone/>
            </a:pPr>
            <a:r>
              <a:rPr lang="en-US" sz="2400" dirty="0"/>
              <a:t>2) </a:t>
            </a:r>
            <a:r>
              <a:rPr lang="en-US" sz="2400" dirty="0" err="1"/>
              <a:t>cylindromas</a:t>
            </a:r>
            <a:endParaRPr lang="en-US" sz="2400" dirty="0"/>
          </a:p>
          <a:p>
            <a:pPr marL="0" indent="0">
              <a:buNone/>
            </a:pPr>
            <a:r>
              <a:rPr lang="en-US" sz="2400" dirty="0"/>
              <a:t>3)</a:t>
            </a:r>
            <a:r>
              <a:rPr lang="en-US" sz="2400" dirty="0" err="1"/>
              <a:t>spiradenocylindromas</a:t>
            </a:r>
            <a:endParaRPr lang="en-US" sz="2400" dirty="0"/>
          </a:p>
          <a:p>
            <a:pPr marL="0" indent="0">
              <a:buNone/>
            </a:pPr>
            <a:r>
              <a:rPr lang="en-US" sz="2400" dirty="0"/>
              <a:t>4)  high rate of p53 expression</a:t>
            </a:r>
          </a:p>
          <a:p>
            <a:pPr marL="0" indent="0">
              <a:buNone/>
            </a:pPr>
            <a:endParaRPr lang="en-US" sz="2400" dirty="0"/>
          </a:p>
          <a:p>
            <a:endParaRPr lang="en-US" dirty="0"/>
          </a:p>
          <a:p>
            <a:endParaRPr lang="en-US" dirty="0"/>
          </a:p>
        </p:txBody>
      </p:sp>
    </p:spTree>
    <p:extLst>
      <p:ext uri="{BB962C8B-B14F-4D97-AF65-F5344CB8AC3E}">
        <p14:creationId xmlns:p14="http://schemas.microsoft.com/office/powerpoint/2010/main" val="18092761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3772" y="1149530"/>
            <a:ext cx="5421086" cy="4545875"/>
          </a:xfrm>
          <a:prstGeom prst="rect">
            <a:avLst/>
          </a:prstGeom>
        </p:spPr>
      </p:pic>
      <p:pic>
        <p:nvPicPr>
          <p:cNvPr id="6" name="Picture 5"/>
          <p:cNvPicPr>
            <a:picLocks noChangeAspect="1"/>
          </p:cNvPicPr>
          <p:nvPr/>
        </p:nvPicPr>
        <p:blipFill>
          <a:blip r:embed="rId3"/>
          <a:stretch>
            <a:fillRect/>
          </a:stretch>
        </p:blipFill>
        <p:spPr>
          <a:xfrm>
            <a:off x="6204857" y="1306287"/>
            <a:ext cx="5290457" cy="4389118"/>
          </a:xfrm>
          <a:prstGeom prst="rect">
            <a:avLst/>
          </a:prstGeom>
        </p:spPr>
      </p:pic>
    </p:spTree>
    <p:extLst>
      <p:ext uri="{BB962C8B-B14F-4D97-AF65-F5344CB8AC3E}">
        <p14:creationId xmlns:p14="http://schemas.microsoft.com/office/powerpoint/2010/main" val="25098307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331"/>
            <a:ext cx="10515600" cy="5484632"/>
          </a:xfrm>
        </p:spPr>
        <p:txBody>
          <a:bodyPr>
            <a:normAutofit/>
          </a:bodyPr>
          <a:lstStyle/>
          <a:p>
            <a:pPr marL="0" indent="0">
              <a:buNone/>
            </a:pPr>
            <a:r>
              <a:rPr lang="en-US" sz="3200" b="1" dirty="0"/>
              <a:t>Clinical features</a:t>
            </a:r>
          </a:p>
          <a:p>
            <a:r>
              <a:rPr lang="en-US" dirty="0"/>
              <a:t> </a:t>
            </a:r>
            <a:r>
              <a:rPr lang="en-US" sz="2400" dirty="0"/>
              <a:t>The lesion is usually solitary and painful and consists of a firm rounded bluish dermal nodule 3–50 mm in diameter .The usual site is on the front of the trunk and proximal limbs.</a:t>
            </a:r>
          </a:p>
          <a:p>
            <a:r>
              <a:rPr lang="en-US" sz="2400" dirty="0"/>
              <a:t>Rare sites include the vulva, breast and external ear.</a:t>
            </a:r>
          </a:p>
          <a:p>
            <a:r>
              <a:rPr lang="en-US" sz="2400" dirty="0"/>
              <a:t>Multiple neoplasms in a linear or zosteriform distribution may also be seen and congenital tumor  followed </a:t>
            </a:r>
            <a:r>
              <a:rPr lang="en-US" sz="2400" dirty="0" err="1"/>
              <a:t>Blaschko</a:t>
            </a:r>
            <a:r>
              <a:rPr lang="en-US" sz="2400" dirty="0"/>
              <a:t> lines on face has been reported</a:t>
            </a:r>
            <a:r>
              <a:rPr lang="en-US" dirty="0"/>
              <a:t>.</a:t>
            </a:r>
          </a:p>
          <a:p>
            <a:endParaRPr lang="en-US" dirty="0"/>
          </a:p>
          <a:p>
            <a:pPr marL="0" indent="0">
              <a:buNone/>
            </a:pPr>
            <a:r>
              <a:rPr lang="en-US" b="1" dirty="0"/>
              <a:t>  Management  </a:t>
            </a:r>
          </a:p>
          <a:p>
            <a:r>
              <a:rPr lang="en-US" dirty="0"/>
              <a:t> </a:t>
            </a:r>
            <a:r>
              <a:rPr lang="en-US" sz="2400" dirty="0"/>
              <a:t>Surgical excision should be complete, as there may be recurrence. </a:t>
            </a:r>
          </a:p>
          <a:p>
            <a:endParaRPr lang="en-US" sz="2400" dirty="0"/>
          </a:p>
          <a:p>
            <a:endParaRPr lang="en-US" dirty="0"/>
          </a:p>
        </p:txBody>
      </p:sp>
    </p:spTree>
    <p:extLst>
      <p:ext uri="{BB962C8B-B14F-4D97-AF65-F5344CB8AC3E}">
        <p14:creationId xmlns:p14="http://schemas.microsoft.com/office/powerpoint/2010/main" val="23792686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ccrine spiradeno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506" y="1358153"/>
            <a:ext cx="4800600" cy="35500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ccrine spiraden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41" y="1358153"/>
            <a:ext cx="5056094" cy="355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628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8906"/>
            <a:ext cx="10515600" cy="5518057"/>
          </a:xfrm>
        </p:spPr>
        <p:txBody>
          <a:bodyPr/>
          <a:lstStyle/>
          <a:p>
            <a:pPr marL="0" indent="0">
              <a:buNone/>
            </a:pPr>
            <a:r>
              <a:rPr lang="en-US" dirty="0"/>
              <a:t> </a:t>
            </a:r>
            <a:r>
              <a:rPr lang="en-US" sz="3200" b="1" dirty="0"/>
              <a:t>Paget</a:t>
            </a:r>
            <a:r>
              <a:rPr lang="en-US" dirty="0"/>
              <a:t> </a:t>
            </a:r>
            <a:r>
              <a:rPr lang="en-US" sz="3200" b="1" dirty="0"/>
              <a:t>disease</a:t>
            </a:r>
            <a:r>
              <a:rPr lang="en-US" dirty="0"/>
              <a:t> </a:t>
            </a:r>
            <a:r>
              <a:rPr lang="en-US" sz="3200" b="1" dirty="0"/>
              <a:t>of</a:t>
            </a:r>
            <a:r>
              <a:rPr lang="en-US" dirty="0"/>
              <a:t> </a:t>
            </a:r>
            <a:r>
              <a:rPr lang="en-US" sz="3200" b="1" dirty="0"/>
              <a:t>the</a:t>
            </a:r>
            <a:r>
              <a:rPr lang="en-US" dirty="0"/>
              <a:t> </a:t>
            </a:r>
            <a:r>
              <a:rPr lang="en-US" sz="3200" b="1" dirty="0"/>
              <a:t>nipple</a:t>
            </a:r>
            <a:r>
              <a:rPr lang="en-US" dirty="0"/>
              <a:t> </a:t>
            </a:r>
            <a:endParaRPr lang="en-US" b="1" dirty="0"/>
          </a:p>
          <a:p>
            <a:pPr marL="0" indent="0">
              <a:buNone/>
            </a:pPr>
            <a:r>
              <a:rPr lang="en-US" b="1" dirty="0"/>
              <a:t> </a:t>
            </a:r>
          </a:p>
          <a:p>
            <a:r>
              <a:rPr lang="en-US" sz="2400" dirty="0"/>
              <a:t> A progressive, </a:t>
            </a:r>
            <a:r>
              <a:rPr lang="en-US" sz="2400" dirty="0" err="1"/>
              <a:t>marginated</a:t>
            </a:r>
            <a:r>
              <a:rPr lang="en-US" sz="2400" dirty="0"/>
              <a:t>, scaling or crusting of the nipple and areola due to invasion of the epidermis by malignant cells, which </a:t>
            </a:r>
            <a:r>
              <a:rPr lang="en-US" sz="2400" dirty="0" err="1"/>
              <a:t>originats</a:t>
            </a:r>
            <a:r>
              <a:rPr lang="en-US" sz="2400" dirty="0"/>
              <a:t> from an </a:t>
            </a:r>
            <a:r>
              <a:rPr lang="en-US" sz="2400" dirty="0" err="1"/>
              <a:t>intraductal</a:t>
            </a:r>
            <a:r>
              <a:rPr lang="en-US" sz="2400" dirty="0"/>
              <a:t> carcinoma of the breast.</a:t>
            </a:r>
          </a:p>
          <a:p>
            <a:r>
              <a:rPr lang="en-US" sz="2400" dirty="0"/>
              <a:t> Paget disease arises from apocrine duct-derived epithelial cells</a:t>
            </a:r>
            <a:r>
              <a:rPr lang="en-US" sz="2400" dirty="0" smtClean="0"/>
              <a:t>.</a:t>
            </a:r>
            <a:endParaRPr lang="en-US" sz="2400" dirty="0"/>
          </a:p>
          <a:p>
            <a:r>
              <a:rPr lang="en-US" sz="2400" dirty="0"/>
              <a:t>  Overexpression of </a:t>
            </a:r>
            <a:r>
              <a:rPr lang="en-US" sz="2400" dirty="0" err="1"/>
              <a:t>ras</a:t>
            </a:r>
            <a:r>
              <a:rPr lang="en-US" sz="2400" dirty="0"/>
              <a:t> P21 has been demonstrated</a:t>
            </a:r>
            <a:r>
              <a:rPr lang="en-US" sz="2400" i="1" dirty="0"/>
              <a:t> </a:t>
            </a:r>
            <a:r>
              <a:rPr lang="en-US" sz="2400" dirty="0"/>
              <a:t>in mammary and </a:t>
            </a:r>
            <a:r>
              <a:rPr lang="en-US" sz="2400" dirty="0" err="1"/>
              <a:t>extramammary</a:t>
            </a:r>
            <a:r>
              <a:rPr lang="en-US" sz="2400" dirty="0"/>
              <a:t> Paget disease.</a:t>
            </a:r>
          </a:p>
          <a:p>
            <a:endParaRPr lang="en-US" sz="2400" dirty="0"/>
          </a:p>
        </p:txBody>
      </p:sp>
    </p:spTree>
    <p:extLst>
      <p:ext uri="{BB962C8B-B14F-4D97-AF65-F5344CB8AC3E}">
        <p14:creationId xmlns:p14="http://schemas.microsoft.com/office/powerpoint/2010/main" val="10525180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b="1" dirty="0"/>
              <a:t> </a:t>
            </a:r>
            <a:r>
              <a:rPr lang="en-US" sz="3500" b="1" dirty="0"/>
              <a:t>Pathology</a:t>
            </a:r>
          </a:p>
          <a:p>
            <a:r>
              <a:rPr lang="en-US" sz="2600" dirty="0"/>
              <a:t> </a:t>
            </a:r>
            <a:r>
              <a:rPr lang="en-US" sz="2400" dirty="0"/>
              <a:t>The epidermis is thickened, with papillomatosis, enlargement of the interpapillary ridges and hyperkeratosis or parakeratosis on the surface </a:t>
            </a:r>
          </a:p>
          <a:p>
            <a:r>
              <a:rPr lang="en-US" sz="2400" dirty="0"/>
              <a:t>Within the epidermis, characteristic Paget cells are dispersed between the prickle cells. They Vary in </a:t>
            </a:r>
            <a:r>
              <a:rPr lang="en-US" sz="2400" dirty="0" err="1"/>
              <a:t>number,and</a:t>
            </a:r>
            <a:r>
              <a:rPr lang="en-US" sz="2400" dirty="0"/>
              <a:t> when profuse the Malpighian layers may be Disrupted and the surface covered by a crust</a:t>
            </a:r>
            <a:r>
              <a:rPr lang="en-US" sz="2400" dirty="0" smtClean="0"/>
              <a:t>. </a:t>
            </a:r>
            <a:endParaRPr lang="en-US" sz="2400" dirty="0"/>
          </a:p>
          <a:p>
            <a:r>
              <a:rPr lang="en-US" sz="2400" dirty="0"/>
              <a:t>Both the cells and their nuclei are rounded; the nuclei are vesicular or hyperchromatic with a high nuclear/cytoplasmic ratio. The cytoplasm is PAS positive and diastase resistant.</a:t>
            </a:r>
          </a:p>
          <a:p>
            <a:r>
              <a:rPr lang="en-US" sz="2400" dirty="0"/>
              <a:t> Staining with antibodies to CEA is also positive</a:t>
            </a:r>
          </a:p>
          <a:p>
            <a:endParaRPr lang="en-US" sz="2400" dirty="0"/>
          </a:p>
          <a:p>
            <a:pPr marL="0" indent="0">
              <a:buNone/>
            </a:pPr>
            <a:r>
              <a:rPr lang="en-US" dirty="0"/>
              <a:t> </a:t>
            </a:r>
          </a:p>
        </p:txBody>
      </p:sp>
    </p:spTree>
    <p:extLst>
      <p:ext uri="{BB962C8B-B14F-4D97-AF65-F5344CB8AC3E}">
        <p14:creationId xmlns:p14="http://schemas.microsoft.com/office/powerpoint/2010/main" val="1131142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2944</TotalTime>
  <Words>5003</Words>
  <Application>Microsoft Office PowerPoint</Application>
  <PresentationFormat>Widescreen</PresentationFormat>
  <Paragraphs>523</Paragraphs>
  <Slides>108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108</vt:i4>
      </vt:variant>
    </vt:vector>
  </HeadingPairs>
  <TitlesOfParts>
    <vt:vector size="112" baseType="lpstr">
      <vt:lpstr>Arial</vt:lpstr>
      <vt:lpstr>Calibri</vt:lpstr>
      <vt:lpstr>Calibri Light</vt:lpstr>
      <vt:lpstr>Office Theme</vt:lpstr>
      <vt:lpstr>TUMOURS OF SKIN APPENDAGES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features</vt:lpstr>
      <vt:lpstr>PowerPoint Presentation</vt:lpstr>
      <vt:lpstr>PowerPoint Presentation</vt:lpstr>
      <vt:lpstr>PowerPoint Presentation</vt:lpstr>
      <vt:lpstr>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gul</dc:creator>
  <cp:lastModifiedBy>maria gul</cp:lastModifiedBy>
  <cp:revision>364</cp:revision>
  <dcterms:created xsi:type="dcterms:W3CDTF">2019-07-12T02:47:21Z</dcterms:created>
  <dcterms:modified xsi:type="dcterms:W3CDTF">2021-07-27T07:46:36Z</dcterms:modified>
</cp:coreProperties>
</file>