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3.jpg" ContentType="image/jpeg"/>
  <Override PartName="/ppt/notesSlides/notesSlide7.xml" ContentType="application/vnd.openxmlformats-officedocument.presentationml.notesSlide+xml"/>
  <Override PartName="/ppt/media/image54.jpg" ContentType="image/jpeg"/>
  <Override PartName="/ppt/media/image55.jpg" ContentType="image/jpeg"/>
  <Override PartName="/ppt/media/image56.jpg" ContentType="image/jpeg"/>
  <Override PartName="/ppt/notesSlides/notesSlide8.xml" ContentType="application/vnd.openxmlformats-officedocument.presentationml.notesSlide+xml"/>
  <Override PartName="/ppt/media/image57.jpg" ContentType="image/jpeg"/>
  <Override PartName="/ppt/media/image58.jpg" ContentType="image/jpeg"/>
  <Override PartName="/ppt/media/image59.jpg" ContentType="image/jpeg"/>
  <Override PartName="/ppt/media/image60.jpg" ContentType="image/jpeg"/>
  <Override PartName="/ppt/media/image61.jpg" ContentType="image/jpeg"/>
  <Override PartName="/ppt/media/image62.jpg" ContentType="image/jpeg"/>
  <Override PartName="/ppt/media/image63.jpg" ContentType="image/jpeg"/>
  <Override PartName="/ppt/media/image64.jpg" ContentType="image/jpeg"/>
  <Override PartName="/ppt/media/image65.jpg" ContentType="image/jpeg"/>
  <Override PartName="/ppt/media/image66.jpg" ContentType="image/jpeg"/>
  <Override PartName="/ppt/media/image67.jpg" ContentType="image/jpeg"/>
  <Override PartName="/ppt/media/image68.jpg" ContentType="image/jpeg"/>
  <Override PartName="/ppt/media/image69.jpg" ContentType="image/jpeg"/>
  <Override PartName="/ppt/media/image70.jpg" ContentType="image/jpeg"/>
  <Override PartName="/ppt/media/image71.jpg" ContentType="image/jpeg"/>
  <Override PartName="/ppt/media/image72.jpg" ContentType="image/jpeg"/>
  <Override PartName="/ppt/media/image73.jpg" ContentType="image/jpeg"/>
  <Override PartName="/ppt/media/image74.jpg" ContentType="image/jpeg"/>
  <Override PartName="/ppt/media/image75.jpg" ContentType="image/jpeg"/>
  <Override PartName="/ppt/media/image76.jpg" ContentType="image/jpeg"/>
  <Override PartName="/ppt/notesSlides/notesSlide9.xml" ContentType="application/vnd.openxmlformats-officedocument.presentationml.notesSlide+xml"/>
  <Override PartName="/ppt/media/image77.jpg" ContentType="image/jpeg"/>
  <Override PartName="/ppt/media/image78.jpg" ContentType="image/jpeg"/>
  <Override PartName="/ppt/media/image79.jpg" ContentType="image/jpeg"/>
  <Override PartName="/ppt/media/image80.jpg" ContentType="image/jpeg"/>
  <Override PartName="/ppt/media/image81.jpg" ContentType="image/jpeg"/>
  <Override PartName="/ppt/media/image83.jpg" ContentType="image/jpeg"/>
  <Override PartName="/ppt/media/image84.jpg" ContentType="image/jpeg"/>
  <Override PartName="/ppt/notesSlides/notesSlide10.xml" ContentType="application/vnd.openxmlformats-officedocument.presentationml.notesSlide+xml"/>
  <Override PartName="/ppt/media/image8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0" r:id="rId1"/>
  </p:sldMasterIdLst>
  <p:notesMasterIdLst>
    <p:notesMasterId r:id="rId169"/>
  </p:notesMasterIdLst>
  <p:sldIdLst>
    <p:sldId id="256" r:id="rId2"/>
    <p:sldId id="257" r:id="rId3"/>
    <p:sldId id="258" r:id="rId4"/>
    <p:sldId id="259" r:id="rId5"/>
    <p:sldId id="260" r:id="rId6"/>
    <p:sldId id="261" r:id="rId7"/>
    <p:sldId id="262" r:id="rId8"/>
    <p:sldId id="263" r:id="rId9"/>
    <p:sldId id="264" r:id="rId10"/>
    <p:sldId id="266" r:id="rId11"/>
    <p:sldId id="267" r:id="rId12"/>
    <p:sldId id="269" r:id="rId13"/>
    <p:sldId id="270" r:id="rId14"/>
    <p:sldId id="271" r:id="rId15"/>
    <p:sldId id="273" r:id="rId16"/>
    <p:sldId id="274" r:id="rId17"/>
    <p:sldId id="275" r:id="rId18"/>
    <p:sldId id="276" r:id="rId19"/>
    <p:sldId id="277" r:id="rId20"/>
    <p:sldId id="280" r:id="rId21"/>
    <p:sldId id="282" r:id="rId22"/>
    <p:sldId id="285" r:id="rId23"/>
    <p:sldId id="439" r:id="rId24"/>
    <p:sldId id="288" r:id="rId25"/>
    <p:sldId id="291"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381" r:id="rId114"/>
    <p:sldId id="382" r:id="rId115"/>
    <p:sldId id="383" r:id="rId116"/>
    <p:sldId id="384" r:id="rId117"/>
    <p:sldId id="385" r:id="rId118"/>
    <p:sldId id="386" r:id="rId119"/>
    <p:sldId id="387" r:id="rId120"/>
    <p:sldId id="389" r:id="rId121"/>
    <p:sldId id="390" r:id="rId122"/>
    <p:sldId id="391" r:id="rId123"/>
    <p:sldId id="392" r:id="rId124"/>
    <p:sldId id="395" r:id="rId125"/>
    <p:sldId id="396" r:id="rId126"/>
    <p:sldId id="397" r:id="rId127"/>
    <p:sldId id="398" r:id="rId128"/>
    <p:sldId id="399" r:id="rId129"/>
    <p:sldId id="400" r:id="rId130"/>
    <p:sldId id="401" r:id="rId131"/>
    <p:sldId id="402" r:id="rId132"/>
    <p:sldId id="403" r:id="rId133"/>
    <p:sldId id="404" r:id="rId134"/>
    <p:sldId id="405" r:id="rId135"/>
    <p:sldId id="406" r:id="rId136"/>
    <p:sldId id="407" r:id="rId137"/>
    <p:sldId id="408" r:id="rId138"/>
    <p:sldId id="409" r:id="rId139"/>
    <p:sldId id="410" r:id="rId140"/>
    <p:sldId id="411" r:id="rId141"/>
    <p:sldId id="412" r:id="rId142"/>
    <p:sldId id="413" r:id="rId143"/>
    <p:sldId id="414" r:id="rId144"/>
    <p:sldId id="415" r:id="rId145"/>
    <p:sldId id="416" r:id="rId146"/>
    <p:sldId id="417" r:id="rId147"/>
    <p:sldId id="418" r:id="rId148"/>
    <p:sldId id="419" r:id="rId149"/>
    <p:sldId id="420" r:id="rId150"/>
    <p:sldId id="421" r:id="rId151"/>
    <p:sldId id="422" r:id="rId152"/>
    <p:sldId id="423" r:id="rId153"/>
    <p:sldId id="424" r:id="rId154"/>
    <p:sldId id="425" r:id="rId155"/>
    <p:sldId id="426" r:id="rId156"/>
    <p:sldId id="427" r:id="rId157"/>
    <p:sldId id="428" r:id="rId158"/>
    <p:sldId id="429" r:id="rId159"/>
    <p:sldId id="430" r:id="rId160"/>
    <p:sldId id="431" r:id="rId161"/>
    <p:sldId id="432" r:id="rId162"/>
    <p:sldId id="433" r:id="rId163"/>
    <p:sldId id="434" r:id="rId164"/>
    <p:sldId id="435" r:id="rId165"/>
    <p:sldId id="436" r:id="rId166"/>
    <p:sldId id="437" r:id="rId167"/>
    <p:sldId id="438" r:id="rId16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78"/>
  </p:normalViewPr>
  <p:slideViewPr>
    <p:cSldViewPr>
      <p:cViewPr varScale="1">
        <p:scale>
          <a:sx n="109" d="100"/>
          <a:sy n="109" d="100"/>
        </p:scale>
        <p:origin x="440"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A6E98F-2214-41CB-BE0C-DADE05E27B0C}" type="doc">
      <dgm:prSet loTypeId="urn:microsoft.com/office/officeart/2005/8/layout/radial4" loCatId="relationship" qsTypeId="urn:microsoft.com/office/officeart/2005/8/quickstyle/3d4" qsCatId="3D" csTypeId="urn:microsoft.com/office/officeart/2005/8/colors/accent1_2" csCatId="accent1" phldr="1"/>
      <dgm:spPr/>
      <dgm:t>
        <a:bodyPr/>
        <a:lstStyle/>
        <a:p>
          <a:endParaRPr lang="en-US"/>
        </a:p>
      </dgm:t>
    </dgm:pt>
    <dgm:pt modelId="{1C3F711D-1404-4772-BDFA-A9FF9898DB3A}">
      <dgm:prSet phldrT="[Text]"/>
      <dgm:spPr>
        <a:solidFill>
          <a:schemeClr val="accent2">
            <a:lumMod val="75000"/>
          </a:schemeClr>
        </a:solidFill>
      </dgm:spPr>
      <dgm:t>
        <a:bodyPr/>
        <a:lstStyle/>
        <a:p>
          <a:r>
            <a:rPr lang="en-US" dirty="0"/>
            <a:t>Graft failure </a:t>
          </a:r>
        </a:p>
      </dgm:t>
    </dgm:pt>
    <dgm:pt modelId="{B7F7AFFE-F800-417F-A2AE-FF89717BD74A}" type="parTrans" cxnId="{C657870B-8DD7-4DA0-88CB-09C790389BE4}">
      <dgm:prSet/>
      <dgm:spPr/>
      <dgm:t>
        <a:bodyPr/>
        <a:lstStyle/>
        <a:p>
          <a:endParaRPr lang="en-US"/>
        </a:p>
      </dgm:t>
    </dgm:pt>
    <dgm:pt modelId="{B91EDAED-3207-4F98-8F9E-74C227279D20}" type="sibTrans" cxnId="{C657870B-8DD7-4DA0-88CB-09C790389BE4}">
      <dgm:prSet/>
      <dgm:spPr/>
      <dgm:t>
        <a:bodyPr/>
        <a:lstStyle/>
        <a:p>
          <a:endParaRPr lang="en-US"/>
        </a:p>
      </dgm:t>
    </dgm:pt>
    <dgm:pt modelId="{57845023-B842-4AB1-BC62-B05751B2CF18}">
      <dgm:prSet phldrT="[Text]"/>
      <dgm:spPr>
        <a:solidFill>
          <a:srgbClr val="FF0000"/>
        </a:solidFill>
      </dgm:spPr>
      <dgm:t>
        <a:bodyPr/>
        <a:lstStyle/>
        <a:p>
          <a:r>
            <a:rPr lang="en-US" dirty="0"/>
            <a:t>infection</a:t>
          </a:r>
        </a:p>
      </dgm:t>
    </dgm:pt>
    <dgm:pt modelId="{FA5EA595-6E46-44D7-BE1D-0D246F2AD98E}" type="parTrans" cxnId="{72B06E25-F478-4183-A044-43188CFA5281}">
      <dgm:prSet/>
      <dgm:spPr>
        <a:solidFill>
          <a:schemeClr val="accent2">
            <a:lumMod val="60000"/>
            <a:lumOff val="40000"/>
          </a:schemeClr>
        </a:solidFill>
      </dgm:spPr>
      <dgm:t>
        <a:bodyPr/>
        <a:lstStyle/>
        <a:p>
          <a:endParaRPr lang="en-US"/>
        </a:p>
      </dgm:t>
    </dgm:pt>
    <dgm:pt modelId="{757FA02A-BEE5-45AE-A0AE-25D64FAAC1BE}" type="sibTrans" cxnId="{72B06E25-F478-4183-A044-43188CFA5281}">
      <dgm:prSet/>
      <dgm:spPr/>
      <dgm:t>
        <a:bodyPr/>
        <a:lstStyle/>
        <a:p>
          <a:endParaRPr lang="en-US"/>
        </a:p>
      </dgm:t>
    </dgm:pt>
    <dgm:pt modelId="{209AF337-01E3-4B7E-AD6F-322650BF13D4}">
      <dgm:prSet phldrT="[Text]"/>
      <dgm:spPr>
        <a:solidFill>
          <a:srgbClr val="FF0000"/>
        </a:solidFill>
      </dgm:spPr>
      <dgm:t>
        <a:bodyPr/>
        <a:lstStyle/>
        <a:p>
          <a:r>
            <a:rPr lang="en-US" dirty="0"/>
            <a:t>Poor blood supply </a:t>
          </a:r>
        </a:p>
      </dgm:t>
    </dgm:pt>
    <dgm:pt modelId="{7FD4F1F7-9D9C-4C31-A363-4B08A24FF20E}" type="parTrans" cxnId="{81D4D15C-77BB-446C-A033-7FD306CE116E}">
      <dgm:prSet/>
      <dgm:spPr>
        <a:solidFill>
          <a:schemeClr val="accent2">
            <a:lumMod val="60000"/>
            <a:lumOff val="40000"/>
          </a:schemeClr>
        </a:solidFill>
      </dgm:spPr>
      <dgm:t>
        <a:bodyPr/>
        <a:lstStyle/>
        <a:p>
          <a:endParaRPr lang="en-US"/>
        </a:p>
      </dgm:t>
    </dgm:pt>
    <dgm:pt modelId="{AACB4276-4EDA-4B0A-9106-C6179DB0806F}" type="sibTrans" cxnId="{81D4D15C-77BB-446C-A033-7FD306CE116E}">
      <dgm:prSet/>
      <dgm:spPr/>
      <dgm:t>
        <a:bodyPr/>
        <a:lstStyle/>
        <a:p>
          <a:endParaRPr lang="en-US"/>
        </a:p>
      </dgm:t>
    </dgm:pt>
    <dgm:pt modelId="{4FE06034-57AA-4576-BE82-ED812E9E6935}">
      <dgm:prSet phldrT="[Text]"/>
      <dgm:spPr>
        <a:solidFill>
          <a:srgbClr val="FF0000"/>
        </a:solidFill>
      </dgm:spPr>
      <dgm:t>
        <a:bodyPr/>
        <a:lstStyle/>
        <a:p>
          <a:r>
            <a:rPr lang="en-US" dirty="0"/>
            <a:t>Faulty technique </a:t>
          </a:r>
        </a:p>
      </dgm:t>
    </dgm:pt>
    <dgm:pt modelId="{B434D326-4AC2-4104-AE78-4802D733F273}" type="parTrans" cxnId="{D814C164-B93F-492E-90A0-43D2FDBAA865}">
      <dgm:prSet/>
      <dgm:spPr>
        <a:solidFill>
          <a:schemeClr val="accent2">
            <a:lumMod val="60000"/>
            <a:lumOff val="40000"/>
          </a:schemeClr>
        </a:solidFill>
      </dgm:spPr>
      <dgm:t>
        <a:bodyPr/>
        <a:lstStyle/>
        <a:p>
          <a:endParaRPr lang="en-US"/>
        </a:p>
      </dgm:t>
    </dgm:pt>
    <dgm:pt modelId="{98F75C27-21FE-4B1A-9F2F-17169B15AADB}" type="sibTrans" cxnId="{D814C164-B93F-492E-90A0-43D2FDBAA865}">
      <dgm:prSet/>
      <dgm:spPr/>
      <dgm:t>
        <a:bodyPr/>
        <a:lstStyle/>
        <a:p>
          <a:endParaRPr lang="en-US"/>
        </a:p>
      </dgm:t>
    </dgm:pt>
    <dgm:pt modelId="{8C92EDCF-C2D5-40D9-A0B1-E65E58820CCA}" type="pres">
      <dgm:prSet presAssocID="{51A6E98F-2214-41CB-BE0C-DADE05E27B0C}" presName="cycle" presStyleCnt="0">
        <dgm:presLayoutVars>
          <dgm:chMax val="1"/>
          <dgm:dir/>
          <dgm:animLvl val="ctr"/>
          <dgm:resizeHandles val="exact"/>
        </dgm:presLayoutVars>
      </dgm:prSet>
      <dgm:spPr/>
    </dgm:pt>
    <dgm:pt modelId="{B025E14E-AC10-4E8B-9CCA-21F89AE48990}" type="pres">
      <dgm:prSet presAssocID="{1C3F711D-1404-4772-BDFA-A9FF9898DB3A}" presName="centerShape" presStyleLbl="node0" presStyleIdx="0" presStyleCnt="1"/>
      <dgm:spPr/>
    </dgm:pt>
    <dgm:pt modelId="{B2969AB7-63CE-49F5-B945-D726FCEEA4C4}" type="pres">
      <dgm:prSet presAssocID="{FA5EA595-6E46-44D7-BE1D-0D246F2AD98E}" presName="parTrans" presStyleLbl="bgSibTrans2D1" presStyleIdx="0" presStyleCnt="3"/>
      <dgm:spPr/>
    </dgm:pt>
    <dgm:pt modelId="{DFC446AD-1192-4D5A-9FE5-6374D611ABC2}" type="pres">
      <dgm:prSet presAssocID="{57845023-B842-4AB1-BC62-B05751B2CF18}" presName="node" presStyleLbl="node1" presStyleIdx="0" presStyleCnt="3">
        <dgm:presLayoutVars>
          <dgm:bulletEnabled val="1"/>
        </dgm:presLayoutVars>
      </dgm:prSet>
      <dgm:spPr/>
    </dgm:pt>
    <dgm:pt modelId="{C5C31556-E087-466A-B659-9FC48167A8A0}" type="pres">
      <dgm:prSet presAssocID="{7FD4F1F7-9D9C-4C31-A363-4B08A24FF20E}" presName="parTrans" presStyleLbl="bgSibTrans2D1" presStyleIdx="1" presStyleCnt="3"/>
      <dgm:spPr/>
    </dgm:pt>
    <dgm:pt modelId="{F420FD23-D602-428E-8F75-D46EF45DF474}" type="pres">
      <dgm:prSet presAssocID="{209AF337-01E3-4B7E-AD6F-322650BF13D4}" presName="node" presStyleLbl="node1" presStyleIdx="1" presStyleCnt="3">
        <dgm:presLayoutVars>
          <dgm:bulletEnabled val="1"/>
        </dgm:presLayoutVars>
      </dgm:prSet>
      <dgm:spPr/>
    </dgm:pt>
    <dgm:pt modelId="{97E3B7A2-34E4-420E-87D5-15551D6972BF}" type="pres">
      <dgm:prSet presAssocID="{B434D326-4AC2-4104-AE78-4802D733F273}" presName="parTrans" presStyleLbl="bgSibTrans2D1" presStyleIdx="2" presStyleCnt="3"/>
      <dgm:spPr/>
    </dgm:pt>
    <dgm:pt modelId="{BDD11CDF-4051-4B33-BC89-1646B6F1ED5A}" type="pres">
      <dgm:prSet presAssocID="{4FE06034-57AA-4576-BE82-ED812E9E6935}" presName="node" presStyleLbl="node1" presStyleIdx="2" presStyleCnt="3">
        <dgm:presLayoutVars>
          <dgm:bulletEnabled val="1"/>
        </dgm:presLayoutVars>
      </dgm:prSet>
      <dgm:spPr/>
    </dgm:pt>
  </dgm:ptLst>
  <dgm:cxnLst>
    <dgm:cxn modelId="{C657870B-8DD7-4DA0-88CB-09C790389BE4}" srcId="{51A6E98F-2214-41CB-BE0C-DADE05E27B0C}" destId="{1C3F711D-1404-4772-BDFA-A9FF9898DB3A}" srcOrd="0" destOrd="0" parTransId="{B7F7AFFE-F800-417F-A2AE-FF89717BD74A}" sibTransId="{B91EDAED-3207-4F98-8F9E-74C227279D20}"/>
    <dgm:cxn modelId="{CB9C621F-B3A3-48B3-9DA2-AF43BA91EF75}" type="presOf" srcId="{FA5EA595-6E46-44D7-BE1D-0D246F2AD98E}" destId="{B2969AB7-63CE-49F5-B945-D726FCEEA4C4}" srcOrd="0" destOrd="0" presId="urn:microsoft.com/office/officeart/2005/8/layout/radial4"/>
    <dgm:cxn modelId="{72B06E25-F478-4183-A044-43188CFA5281}" srcId="{1C3F711D-1404-4772-BDFA-A9FF9898DB3A}" destId="{57845023-B842-4AB1-BC62-B05751B2CF18}" srcOrd="0" destOrd="0" parTransId="{FA5EA595-6E46-44D7-BE1D-0D246F2AD98E}" sibTransId="{757FA02A-BEE5-45AE-A0AE-25D64FAAC1BE}"/>
    <dgm:cxn modelId="{06A30230-517B-4B7C-85C0-DE9B2D50EFF3}" type="presOf" srcId="{51A6E98F-2214-41CB-BE0C-DADE05E27B0C}" destId="{8C92EDCF-C2D5-40D9-A0B1-E65E58820CCA}" srcOrd="0" destOrd="0" presId="urn:microsoft.com/office/officeart/2005/8/layout/radial4"/>
    <dgm:cxn modelId="{26A40A3B-4EE7-4A6B-9F78-D0F44CEB6E4F}" type="presOf" srcId="{B434D326-4AC2-4104-AE78-4802D733F273}" destId="{97E3B7A2-34E4-420E-87D5-15551D6972BF}" srcOrd="0" destOrd="0" presId="urn:microsoft.com/office/officeart/2005/8/layout/radial4"/>
    <dgm:cxn modelId="{81D4D15C-77BB-446C-A033-7FD306CE116E}" srcId="{1C3F711D-1404-4772-BDFA-A9FF9898DB3A}" destId="{209AF337-01E3-4B7E-AD6F-322650BF13D4}" srcOrd="1" destOrd="0" parTransId="{7FD4F1F7-9D9C-4C31-A363-4B08A24FF20E}" sibTransId="{AACB4276-4EDA-4B0A-9106-C6179DB0806F}"/>
    <dgm:cxn modelId="{D814C164-B93F-492E-90A0-43D2FDBAA865}" srcId="{1C3F711D-1404-4772-BDFA-A9FF9898DB3A}" destId="{4FE06034-57AA-4576-BE82-ED812E9E6935}" srcOrd="2" destOrd="0" parTransId="{B434D326-4AC2-4104-AE78-4802D733F273}" sibTransId="{98F75C27-21FE-4B1A-9F2F-17169B15AADB}"/>
    <dgm:cxn modelId="{0243BCA7-3DDC-4D09-BA7D-AEC28B85DDB7}" type="presOf" srcId="{1C3F711D-1404-4772-BDFA-A9FF9898DB3A}" destId="{B025E14E-AC10-4E8B-9CCA-21F89AE48990}" srcOrd="0" destOrd="0" presId="urn:microsoft.com/office/officeart/2005/8/layout/radial4"/>
    <dgm:cxn modelId="{337653AA-1E3B-4C86-8D15-8EEDD494D914}" type="presOf" srcId="{4FE06034-57AA-4576-BE82-ED812E9E6935}" destId="{BDD11CDF-4051-4B33-BC89-1646B6F1ED5A}" srcOrd="0" destOrd="0" presId="urn:microsoft.com/office/officeart/2005/8/layout/radial4"/>
    <dgm:cxn modelId="{9E0A0BBA-F3C1-4DE4-93E9-75E78B18063F}" type="presOf" srcId="{7FD4F1F7-9D9C-4C31-A363-4B08A24FF20E}" destId="{C5C31556-E087-466A-B659-9FC48167A8A0}" srcOrd="0" destOrd="0" presId="urn:microsoft.com/office/officeart/2005/8/layout/radial4"/>
    <dgm:cxn modelId="{3535CCBA-E3FE-4161-8784-418339636976}" type="presOf" srcId="{209AF337-01E3-4B7E-AD6F-322650BF13D4}" destId="{F420FD23-D602-428E-8F75-D46EF45DF474}" srcOrd="0" destOrd="0" presId="urn:microsoft.com/office/officeart/2005/8/layout/radial4"/>
    <dgm:cxn modelId="{BC8ABFE4-01EA-419E-AD50-7D78815D11A3}" type="presOf" srcId="{57845023-B842-4AB1-BC62-B05751B2CF18}" destId="{DFC446AD-1192-4D5A-9FE5-6374D611ABC2}" srcOrd="0" destOrd="0" presId="urn:microsoft.com/office/officeart/2005/8/layout/radial4"/>
    <dgm:cxn modelId="{A968B2E2-37A7-4AFE-BA99-B4A8D2069895}" type="presParOf" srcId="{8C92EDCF-C2D5-40D9-A0B1-E65E58820CCA}" destId="{B025E14E-AC10-4E8B-9CCA-21F89AE48990}" srcOrd="0" destOrd="0" presId="urn:microsoft.com/office/officeart/2005/8/layout/radial4"/>
    <dgm:cxn modelId="{66C8E0AD-C94A-49CC-BFD4-1A40D3367E01}" type="presParOf" srcId="{8C92EDCF-C2D5-40D9-A0B1-E65E58820CCA}" destId="{B2969AB7-63CE-49F5-B945-D726FCEEA4C4}" srcOrd="1" destOrd="0" presId="urn:microsoft.com/office/officeart/2005/8/layout/radial4"/>
    <dgm:cxn modelId="{4C16DE82-0BDF-4002-919B-1367D67AF5D4}" type="presParOf" srcId="{8C92EDCF-C2D5-40D9-A0B1-E65E58820CCA}" destId="{DFC446AD-1192-4D5A-9FE5-6374D611ABC2}" srcOrd="2" destOrd="0" presId="urn:microsoft.com/office/officeart/2005/8/layout/radial4"/>
    <dgm:cxn modelId="{06D4A1B5-EF87-49FD-8807-669CF0ADA891}" type="presParOf" srcId="{8C92EDCF-C2D5-40D9-A0B1-E65E58820CCA}" destId="{C5C31556-E087-466A-B659-9FC48167A8A0}" srcOrd="3" destOrd="0" presId="urn:microsoft.com/office/officeart/2005/8/layout/radial4"/>
    <dgm:cxn modelId="{3BD26043-446B-44A3-A386-C5C96B380661}" type="presParOf" srcId="{8C92EDCF-C2D5-40D9-A0B1-E65E58820CCA}" destId="{F420FD23-D602-428E-8F75-D46EF45DF474}" srcOrd="4" destOrd="0" presId="urn:microsoft.com/office/officeart/2005/8/layout/radial4"/>
    <dgm:cxn modelId="{FCA09E09-6ADF-4BE3-9A35-EB2561561B9C}" type="presParOf" srcId="{8C92EDCF-C2D5-40D9-A0B1-E65E58820CCA}" destId="{97E3B7A2-34E4-420E-87D5-15551D6972BF}" srcOrd="5" destOrd="0" presId="urn:microsoft.com/office/officeart/2005/8/layout/radial4"/>
    <dgm:cxn modelId="{834A0335-F40D-4076-AD8A-DF482FE4ECAB}" type="presParOf" srcId="{8C92EDCF-C2D5-40D9-A0B1-E65E58820CCA}" destId="{BDD11CDF-4051-4B33-BC89-1646B6F1ED5A}"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E838F7-783B-4E80-9206-8ACC25D306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156DFC0-CDB8-41C4-9670-E72BF55A9BCD}">
      <dgm:prSet phldrT="[Text]"/>
      <dgm:spPr>
        <a:solidFill>
          <a:schemeClr val="accent4">
            <a:lumMod val="75000"/>
          </a:schemeClr>
        </a:solidFill>
      </dgm:spPr>
      <dgm:t>
        <a:bodyPr/>
        <a:lstStyle/>
        <a:p>
          <a:r>
            <a:rPr lang="en-US" dirty="0"/>
            <a:t>Skin graft contract </a:t>
          </a:r>
          <a:r>
            <a:rPr lang="en-US" dirty="0" err="1"/>
            <a:t>i.e</a:t>
          </a:r>
          <a:r>
            <a:rPr lang="en-US" dirty="0"/>
            <a:t> </a:t>
          </a:r>
          <a:r>
            <a:rPr lang="en-US" dirty="0" err="1"/>
            <a:t>ectropion</a:t>
          </a:r>
          <a:r>
            <a:rPr lang="en-US" dirty="0"/>
            <a:t>  </a:t>
          </a:r>
        </a:p>
      </dgm:t>
    </dgm:pt>
    <dgm:pt modelId="{22BE9D36-946A-4693-BA1E-EF7FFCA21402}" type="parTrans" cxnId="{11C94DA7-0FBB-4812-8197-40196759F21E}">
      <dgm:prSet/>
      <dgm:spPr/>
      <dgm:t>
        <a:bodyPr/>
        <a:lstStyle/>
        <a:p>
          <a:endParaRPr lang="en-US"/>
        </a:p>
      </dgm:t>
    </dgm:pt>
    <dgm:pt modelId="{CAA6EFD5-4540-4632-81AF-037770BBD66F}" type="sibTrans" cxnId="{11C94DA7-0FBB-4812-8197-40196759F21E}">
      <dgm:prSet/>
      <dgm:spPr/>
      <dgm:t>
        <a:bodyPr/>
        <a:lstStyle/>
        <a:p>
          <a:endParaRPr lang="en-US"/>
        </a:p>
      </dgm:t>
    </dgm:pt>
    <dgm:pt modelId="{FFF1410F-5685-43F8-84E4-4B2D6D0B689E}">
      <dgm:prSet phldrT="[Text]"/>
      <dgm:spPr/>
      <dgm:t>
        <a:bodyPr/>
        <a:lstStyle/>
        <a:p>
          <a:r>
            <a:rPr lang="en-US" dirty="0"/>
            <a:t>Grafts should be oversized by 10–25%  </a:t>
          </a:r>
        </a:p>
      </dgm:t>
    </dgm:pt>
    <dgm:pt modelId="{A6F095FB-7323-483E-8FE6-F9C3E29B1886}" type="parTrans" cxnId="{BA2C0FDC-7548-4E32-BEA1-CB6E76B8C1D3}">
      <dgm:prSet/>
      <dgm:spPr/>
      <dgm:t>
        <a:bodyPr/>
        <a:lstStyle/>
        <a:p>
          <a:endParaRPr lang="en-US"/>
        </a:p>
      </dgm:t>
    </dgm:pt>
    <dgm:pt modelId="{0E6812E8-DB0E-4E8E-A963-D79A8A9DD30B}" type="sibTrans" cxnId="{BA2C0FDC-7548-4E32-BEA1-CB6E76B8C1D3}">
      <dgm:prSet/>
      <dgm:spPr/>
      <dgm:t>
        <a:bodyPr/>
        <a:lstStyle/>
        <a:p>
          <a:endParaRPr lang="en-US"/>
        </a:p>
      </dgm:t>
    </dgm:pt>
    <dgm:pt modelId="{B0B150CB-2C14-452D-9FEA-C2BF5AB5B759}">
      <dgm:prSet phldrT="[Text]"/>
      <dgm:spPr>
        <a:solidFill>
          <a:schemeClr val="tx2">
            <a:lumMod val="75000"/>
          </a:schemeClr>
        </a:solidFill>
      </dgm:spPr>
      <dgm:t>
        <a:bodyPr/>
        <a:lstStyle/>
        <a:p>
          <a:r>
            <a:rPr lang="en-US" dirty="0"/>
            <a:t>Depressed graft scar </a:t>
          </a:r>
        </a:p>
      </dgm:t>
    </dgm:pt>
    <dgm:pt modelId="{BC65F48A-D8DC-4F31-9074-C5FEAD21086F}" type="parTrans" cxnId="{0916DC0A-709B-490C-8281-EE9D236F59B4}">
      <dgm:prSet/>
      <dgm:spPr/>
      <dgm:t>
        <a:bodyPr/>
        <a:lstStyle/>
        <a:p>
          <a:endParaRPr lang="en-US"/>
        </a:p>
      </dgm:t>
    </dgm:pt>
    <dgm:pt modelId="{F0EB3325-37BF-4F47-BCE1-D61693B14C3B}" type="sibTrans" cxnId="{0916DC0A-709B-490C-8281-EE9D236F59B4}">
      <dgm:prSet/>
      <dgm:spPr/>
      <dgm:t>
        <a:bodyPr/>
        <a:lstStyle/>
        <a:p>
          <a:endParaRPr lang="en-US"/>
        </a:p>
      </dgm:t>
    </dgm:pt>
    <dgm:pt modelId="{55716D5D-E2FC-4C79-A8B6-618728D9F46E}">
      <dgm:prSet phldrT="[Text]"/>
      <dgm:spPr/>
      <dgm:t>
        <a:bodyPr/>
        <a:lstStyle/>
        <a:p>
          <a:r>
            <a:rPr lang="en-US" dirty="0"/>
            <a:t>Graft elevation by </a:t>
          </a:r>
          <a:r>
            <a:rPr lang="en-US" dirty="0" err="1"/>
            <a:t>autograft</a:t>
          </a:r>
          <a:r>
            <a:rPr lang="en-US" dirty="0"/>
            <a:t> fat injection </a:t>
          </a:r>
        </a:p>
      </dgm:t>
    </dgm:pt>
    <dgm:pt modelId="{4FE89A7A-83D8-4EC4-A0C7-B6253C2DFEB2}" type="parTrans" cxnId="{B0854D1D-CB59-4FBE-875B-F1F8DC402252}">
      <dgm:prSet/>
      <dgm:spPr/>
      <dgm:t>
        <a:bodyPr/>
        <a:lstStyle/>
        <a:p>
          <a:endParaRPr lang="en-US"/>
        </a:p>
      </dgm:t>
    </dgm:pt>
    <dgm:pt modelId="{58C5BADF-0C4A-4DC4-A02E-11B28A717C8C}" type="sibTrans" cxnId="{B0854D1D-CB59-4FBE-875B-F1F8DC402252}">
      <dgm:prSet/>
      <dgm:spPr/>
      <dgm:t>
        <a:bodyPr/>
        <a:lstStyle/>
        <a:p>
          <a:endParaRPr lang="en-US"/>
        </a:p>
      </dgm:t>
    </dgm:pt>
    <dgm:pt modelId="{C74BB955-061B-4BDF-B998-B5FA545BB859}">
      <dgm:prSet/>
      <dgm:spPr>
        <a:solidFill>
          <a:schemeClr val="bg2">
            <a:lumMod val="50000"/>
          </a:schemeClr>
        </a:solidFill>
      </dgm:spPr>
      <dgm:t>
        <a:bodyPr/>
        <a:lstStyle/>
        <a:p>
          <a:r>
            <a:rPr lang="en-US" b="1" dirty="0">
              <a:solidFill>
                <a:schemeClr val="accent2">
                  <a:lumMod val="50000"/>
                </a:schemeClr>
              </a:solidFill>
            </a:rPr>
            <a:t> Delayed grafting enables deeper defect to fill up by granulation tissue</a:t>
          </a:r>
          <a:r>
            <a:rPr lang="en-US" dirty="0"/>
            <a:t>   </a:t>
          </a:r>
        </a:p>
      </dgm:t>
    </dgm:pt>
    <dgm:pt modelId="{A337BDEC-FC6C-4632-8858-29199EFE1B09}" type="parTrans" cxnId="{8E31C3F1-E7D0-4E98-9EAF-269396581D02}">
      <dgm:prSet/>
      <dgm:spPr/>
      <dgm:t>
        <a:bodyPr/>
        <a:lstStyle/>
        <a:p>
          <a:endParaRPr lang="en-US"/>
        </a:p>
      </dgm:t>
    </dgm:pt>
    <dgm:pt modelId="{D54C94D8-36A4-47C8-8659-1DC91E105424}" type="sibTrans" cxnId="{8E31C3F1-E7D0-4E98-9EAF-269396581D02}">
      <dgm:prSet/>
      <dgm:spPr/>
      <dgm:t>
        <a:bodyPr/>
        <a:lstStyle/>
        <a:p>
          <a:endParaRPr lang="en-US"/>
        </a:p>
      </dgm:t>
    </dgm:pt>
    <dgm:pt modelId="{4CF7C8FE-627F-4664-9CD7-B62BEFAE0931}" type="pres">
      <dgm:prSet presAssocID="{C6E838F7-783B-4E80-9206-8ACC25D3063F}" presName="linear" presStyleCnt="0">
        <dgm:presLayoutVars>
          <dgm:animLvl val="lvl"/>
          <dgm:resizeHandles val="exact"/>
        </dgm:presLayoutVars>
      </dgm:prSet>
      <dgm:spPr/>
    </dgm:pt>
    <dgm:pt modelId="{3C801BED-7349-41A6-8ABA-AD6C3844A3AA}" type="pres">
      <dgm:prSet presAssocID="{2156DFC0-CDB8-41C4-9670-E72BF55A9BCD}" presName="parentText" presStyleLbl="node1" presStyleIdx="0" presStyleCnt="3">
        <dgm:presLayoutVars>
          <dgm:chMax val="0"/>
          <dgm:bulletEnabled val="1"/>
        </dgm:presLayoutVars>
      </dgm:prSet>
      <dgm:spPr/>
    </dgm:pt>
    <dgm:pt modelId="{E88B3D54-AEE0-41A0-88CB-EED341E72D5D}" type="pres">
      <dgm:prSet presAssocID="{2156DFC0-CDB8-41C4-9670-E72BF55A9BCD}" presName="childText" presStyleLbl="revTx" presStyleIdx="0" presStyleCnt="2">
        <dgm:presLayoutVars>
          <dgm:bulletEnabled val="1"/>
        </dgm:presLayoutVars>
      </dgm:prSet>
      <dgm:spPr/>
    </dgm:pt>
    <dgm:pt modelId="{DBD0983C-3DD4-428D-9847-1E331897BB95}" type="pres">
      <dgm:prSet presAssocID="{B0B150CB-2C14-452D-9FEA-C2BF5AB5B759}" presName="parentText" presStyleLbl="node1" presStyleIdx="1" presStyleCnt="3">
        <dgm:presLayoutVars>
          <dgm:chMax val="0"/>
          <dgm:bulletEnabled val="1"/>
        </dgm:presLayoutVars>
      </dgm:prSet>
      <dgm:spPr/>
    </dgm:pt>
    <dgm:pt modelId="{1147C996-65C0-4F50-9C5B-A21C6F77055D}" type="pres">
      <dgm:prSet presAssocID="{B0B150CB-2C14-452D-9FEA-C2BF5AB5B759}" presName="childText" presStyleLbl="revTx" presStyleIdx="1" presStyleCnt="2">
        <dgm:presLayoutVars>
          <dgm:bulletEnabled val="1"/>
        </dgm:presLayoutVars>
      </dgm:prSet>
      <dgm:spPr/>
    </dgm:pt>
    <dgm:pt modelId="{67347E4A-26F8-4031-AAAB-B64D6CA4190F}" type="pres">
      <dgm:prSet presAssocID="{C74BB955-061B-4BDF-B998-B5FA545BB859}" presName="parentText" presStyleLbl="node1" presStyleIdx="2" presStyleCnt="3">
        <dgm:presLayoutVars>
          <dgm:chMax val="0"/>
          <dgm:bulletEnabled val="1"/>
        </dgm:presLayoutVars>
      </dgm:prSet>
      <dgm:spPr/>
    </dgm:pt>
  </dgm:ptLst>
  <dgm:cxnLst>
    <dgm:cxn modelId="{0916DC0A-709B-490C-8281-EE9D236F59B4}" srcId="{C6E838F7-783B-4E80-9206-8ACC25D3063F}" destId="{B0B150CB-2C14-452D-9FEA-C2BF5AB5B759}" srcOrd="1" destOrd="0" parTransId="{BC65F48A-D8DC-4F31-9074-C5FEAD21086F}" sibTransId="{F0EB3325-37BF-4F47-BCE1-D61693B14C3B}"/>
    <dgm:cxn modelId="{B0854D1D-CB59-4FBE-875B-F1F8DC402252}" srcId="{B0B150CB-2C14-452D-9FEA-C2BF5AB5B759}" destId="{55716D5D-E2FC-4C79-A8B6-618728D9F46E}" srcOrd="0" destOrd="0" parTransId="{4FE89A7A-83D8-4EC4-A0C7-B6253C2DFEB2}" sibTransId="{58C5BADF-0C4A-4DC4-A02E-11B28A717C8C}"/>
    <dgm:cxn modelId="{F8F9C836-49C4-4727-8172-FE307E80751B}" type="presOf" srcId="{B0B150CB-2C14-452D-9FEA-C2BF5AB5B759}" destId="{DBD0983C-3DD4-428D-9847-1E331897BB95}" srcOrd="0" destOrd="0" presId="urn:microsoft.com/office/officeart/2005/8/layout/vList2"/>
    <dgm:cxn modelId="{2FB41E3D-607A-4D6E-8213-C012E76DDA1C}" type="presOf" srcId="{C74BB955-061B-4BDF-B998-B5FA545BB859}" destId="{67347E4A-26F8-4031-AAAB-B64D6CA4190F}" srcOrd="0" destOrd="0" presId="urn:microsoft.com/office/officeart/2005/8/layout/vList2"/>
    <dgm:cxn modelId="{6B182070-6B5F-476A-ABF6-832240F92228}" type="presOf" srcId="{2156DFC0-CDB8-41C4-9670-E72BF55A9BCD}" destId="{3C801BED-7349-41A6-8ABA-AD6C3844A3AA}" srcOrd="0" destOrd="0" presId="urn:microsoft.com/office/officeart/2005/8/layout/vList2"/>
    <dgm:cxn modelId="{0535728C-2A16-4483-A6E1-BA943CCFA33A}" type="presOf" srcId="{55716D5D-E2FC-4C79-A8B6-618728D9F46E}" destId="{1147C996-65C0-4F50-9C5B-A21C6F77055D}" srcOrd="0" destOrd="0" presId="urn:microsoft.com/office/officeart/2005/8/layout/vList2"/>
    <dgm:cxn modelId="{11C94DA7-0FBB-4812-8197-40196759F21E}" srcId="{C6E838F7-783B-4E80-9206-8ACC25D3063F}" destId="{2156DFC0-CDB8-41C4-9670-E72BF55A9BCD}" srcOrd="0" destOrd="0" parTransId="{22BE9D36-946A-4693-BA1E-EF7FFCA21402}" sibTransId="{CAA6EFD5-4540-4632-81AF-037770BBD66F}"/>
    <dgm:cxn modelId="{BA2C0FDC-7548-4E32-BEA1-CB6E76B8C1D3}" srcId="{2156DFC0-CDB8-41C4-9670-E72BF55A9BCD}" destId="{FFF1410F-5685-43F8-84E4-4B2D6D0B689E}" srcOrd="0" destOrd="0" parTransId="{A6F095FB-7323-483E-8FE6-F9C3E29B1886}" sibTransId="{0E6812E8-DB0E-4E8E-A963-D79A8A9DD30B}"/>
    <dgm:cxn modelId="{8DDE1CE2-1EA4-4338-B8DA-924B548F1A78}" type="presOf" srcId="{C6E838F7-783B-4E80-9206-8ACC25D3063F}" destId="{4CF7C8FE-627F-4664-9CD7-B62BEFAE0931}" srcOrd="0" destOrd="0" presId="urn:microsoft.com/office/officeart/2005/8/layout/vList2"/>
    <dgm:cxn modelId="{027C2DED-BDED-4043-9EA0-A20F1D6274DE}" type="presOf" srcId="{FFF1410F-5685-43F8-84E4-4B2D6D0B689E}" destId="{E88B3D54-AEE0-41A0-88CB-EED341E72D5D}" srcOrd="0" destOrd="0" presId="urn:microsoft.com/office/officeart/2005/8/layout/vList2"/>
    <dgm:cxn modelId="{8E31C3F1-E7D0-4E98-9EAF-269396581D02}" srcId="{C6E838F7-783B-4E80-9206-8ACC25D3063F}" destId="{C74BB955-061B-4BDF-B998-B5FA545BB859}" srcOrd="2" destOrd="0" parTransId="{A337BDEC-FC6C-4632-8858-29199EFE1B09}" sibTransId="{D54C94D8-36A4-47C8-8659-1DC91E105424}"/>
    <dgm:cxn modelId="{C6D25E5A-439C-49FD-80A0-ACAF5A7828DD}" type="presParOf" srcId="{4CF7C8FE-627F-4664-9CD7-B62BEFAE0931}" destId="{3C801BED-7349-41A6-8ABA-AD6C3844A3AA}" srcOrd="0" destOrd="0" presId="urn:microsoft.com/office/officeart/2005/8/layout/vList2"/>
    <dgm:cxn modelId="{F0131394-2912-43A8-A7B0-C0D511D607CB}" type="presParOf" srcId="{4CF7C8FE-627F-4664-9CD7-B62BEFAE0931}" destId="{E88B3D54-AEE0-41A0-88CB-EED341E72D5D}" srcOrd="1" destOrd="0" presId="urn:microsoft.com/office/officeart/2005/8/layout/vList2"/>
    <dgm:cxn modelId="{8C26EAAB-7F60-4515-B8E0-F1FA85C74E96}" type="presParOf" srcId="{4CF7C8FE-627F-4664-9CD7-B62BEFAE0931}" destId="{DBD0983C-3DD4-428D-9847-1E331897BB95}" srcOrd="2" destOrd="0" presId="urn:microsoft.com/office/officeart/2005/8/layout/vList2"/>
    <dgm:cxn modelId="{8C1174A2-EA7D-47C7-873C-14DF71BC7731}" type="presParOf" srcId="{4CF7C8FE-627F-4664-9CD7-B62BEFAE0931}" destId="{1147C996-65C0-4F50-9C5B-A21C6F77055D}" srcOrd="3" destOrd="0" presId="urn:microsoft.com/office/officeart/2005/8/layout/vList2"/>
    <dgm:cxn modelId="{F890F6B1-AC8D-4DAB-9BFD-CE6F8BE4BBEF}" type="presParOf" srcId="{4CF7C8FE-627F-4664-9CD7-B62BEFAE0931}" destId="{67347E4A-26F8-4031-AAAB-B64D6CA4190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5E14E-AC10-4E8B-9CCA-21F89AE48990}">
      <dsp:nvSpPr>
        <dsp:cNvPr id="0" name=""/>
        <dsp:cNvSpPr/>
      </dsp:nvSpPr>
      <dsp:spPr>
        <a:xfrm>
          <a:off x="2842140" y="3123167"/>
          <a:ext cx="2621518" cy="2621518"/>
        </a:xfrm>
        <a:prstGeom prst="ellipse">
          <a:avLst/>
        </a:prstGeom>
        <a:solidFill>
          <a:schemeClr val="accent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t>Graft failure </a:t>
          </a:r>
        </a:p>
      </dsp:txBody>
      <dsp:txXfrm>
        <a:off x="3226052" y="3507079"/>
        <a:ext cx="1853694" cy="1853694"/>
      </dsp:txXfrm>
    </dsp:sp>
    <dsp:sp modelId="{B2969AB7-63CE-49F5-B945-D726FCEEA4C4}">
      <dsp:nvSpPr>
        <dsp:cNvPr id="0" name=""/>
        <dsp:cNvSpPr/>
      </dsp:nvSpPr>
      <dsp:spPr>
        <a:xfrm rot="12900000">
          <a:off x="1155539" y="2665138"/>
          <a:ext cx="2009554" cy="747132"/>
        </a:xfrm>
        <a:prstGeom prst="leftArrow">
          <a:avLst>
            <a:gd name="adj1" fmla="val 60000"/>
            <a:gd name="adj2" fmla="val 50000"/>
          </a:avLst>
        </a:prstGeom>
        <a:solidFill>
          <a:schemeClr val="accent2">
            <a:lumMod val="60000"/>
            <a:lumOff val="4000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DFC446AD-1192-4D5A-9FE5-6374D611ABC2}">
      <dsp:nvSpPr>
        <dsp:cNvPr id="0" name=""/>
        <dsp:cNvSpPr/>
      </dsp:nvSpPr>
      <dsp:spPr>
        <a:xfrm>
          <a:off x="92030" y="1466211"/>
          <a:ext cx="2490442" cy="1992353"/>
        </a:xfrm>
        <a:prstGeom prst="roundRect">
          <a:avLst>
            <a:gd name="adj" fmla="val 10000"/>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US" sz="3900" kern="1200" dirty="0"/>
            <a:t>infection</a:t>
          </a:r>
        </a:p>
      </dsp:txBody>
      <dsp:txXfrm>
        <a:off x="150384" y="1524565"/>
        <a:ext cx="2373734" cy="1875645"/>
      </dsp:txXfrm>
    </dsp:sp>
    <dsp:sp modelId="{C5C31556-E087-466A-B659-9FC48167A8A0}">
      <dsp:nvSpPr>
        <dsp:cNvPr id="0" name=""/>
        <dsp:cNvSpPr/>
      </dsp:nvSpPr>
      <dsp:spPr>
        <a:xfrm rot="16200000">
          <a:off x="3148122" y="1627865"/>
          <a:ext cx="2009554" cy="747132"/>
        </a:xfrm>
        <a:prstGeom prst="leftArrow">
          <a:avLst>
            <a:gd name="adj1" fmla="val 60000"/>
            <a:gd name="adj2" fmla="val 50000"/>
          </a:avLst>
        </a:prstGeom>
        <a:solidFill>
          <a:schemeClr val="accent2">
            <a:lumMod val="60000"/>
            <a:lumOff val="4000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F420FD23-D602-428E-8F75-D46EF45DF474}">
      <dsp:nvSpPr>
        <dsp:cNvPr id="0" name=""/>
        <dsp:cNvSpPr/>
      </dsp:nvSpPr>
      <dsp:spPr>
        <a:xfrm>
          <a:off x="2907678" y="477"/>
          <a:ext cx="2490442" cy="1992353"/>
        </a:xfrm>
        <a:prstGeom prst="roundRect">
          <a:avLst>
            <a:gd name="adj" fmla="val 10000"/>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US" sz="3900" kern="1200" dirty="0"/>
            <a:t>Poor blood supply </a:t>
          </a:r>
        </a:p>
      </dsp:txBody>
      <dsp:txXfrm>
        <a:off x="2966032" y="58831"/>
        <a:ext cx="2373734" cy="1875645"/>
      </dsp:txXfrm>
    </dsp:sp>
    <dsp:sp modelId="{97E3B7A2-34E4-420E-87D5-15551D6972BF}">
      <dsp:nvSpPr>
        <dsp:cNvPr id="0" name=""/>
        <dsp:cNvSpPr/>
      </dsp:nvSpPr>
      <dsp:spPr>
        <a:xfrm rot="19500000">
          <a:off x="5140705" y="2665138"/>
          <a:ext cx="2009554" cy="747132"/>
        </a:xfrm>
        <a:prstGeom prst="leftArrow">
          <a:avLst>
            <a:gd name="adj1" fmla="val 60000"/>
            <a:gd name="adj2" fmla="val 50000"/>
          </a:avLst>
        </a:prstGeom>
        <a:solidFill>
          <a:schemeClr val="accent2">
            <a:lumMod val="60000"/>
            <a:lumOff val="4000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BDD11CDF-4051-4B33-BC89-1646B6F1ED5A}">
      <dsp:nvSpPr>
        <dsp:cNvPr id="0" name=""/>
        <dsp:cNvSpPr/>
      </dsp:nvSpPr>
      <dsp:spPr>
        <a:xfrm>
          <a:off x="5723327" y="1466211"/>
          <a:ext cx="2490442" cy="1992353"/>
        </a:xfrm>
        <a:prstGeom prst="roundRect">
          <a:avLst>
            <a:gd name="adj" fmla="val 10000"/>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US" sz="3900" kern="1200" dirty="0"/>
            <a:t>Faulty technique </a:t>
          </a:r>
        </a:p>
      </dsp:txBody>
      <dsp:txXfrm>
        <a:off x="5781681" y="1524565"/>
        <a:ext cx="2373734" cy="18756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01BED-7349-41A6-8ABA-AD6C3844A3AA}">
      <dsp:nvSpPr>
        <dsp:cNvPr id="0" name=""/>
        <dsp:cNvSpPr/>
      </dsp:nvSpPr>
      <dsp:spPr>
        <a:xfrm>
          <a:off x="0" y="291997"/>
          <a:ext cx="9144000" cy="1482975"/>
        </a:xfrm>
        <a:prstGeom prst="roundRect">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Skin graft contract </a:t>
          </a:r>
          <a:r>
            <a:rPr lang="en-US" sz="3900" kern="1200" dirty="0" err="1"/>
            <a:t>i.e</a:t>
          </a:r>
          <a:r>
            <a:rPr lang="en-US" sz="3900" kern="1200" dirty="0"/>
            <a:t> </a:t>
          </a:r>
          <a:r>
            <a:rPr lang="en-US" sz="3900" kern="1200" dirty="0" err="1"/>
            <a:t>ectropion</a:t>
          </a:r>
          <a:r>
            <a:rPr lang="en-US" sz="3900" kern="1200" dirty="0"/>
            <a:t>  </a:t>
          </a:r>
        </a:p>
      </dsp:txBody>
      <dsp:txXfrm>
        <a:off x="72393" y="364390"/>
        <a:ext cx="8999214" cy="1338189"/>
      </dsp:txXfrm>
    </dsp:sp>
    <dsp:sp modelId="{E88B3D54-AEE0-41A0-88CB-EED341E72D5D}">
      <dsp:nvSpPr>
        <dsp:cNvPr id="0" name=""/>
        <dsp:cNvSpPr/>
      </dsp:nvSpPr>
      <dsp:spPr>
        <a:xfrm>
          <a:off x="0" y="1774972"/>
          <a:ext cx="9144000"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Grafts should be oversized by 10–25%  </a:t>
          </a:r>
        </a:p>
      </dsp:txBody>
      <dsp:txXfrm>
        <a:off x="0" y="1774972"/>
        <a:ext cx="9144000" cy="645840"/>
      </dsp:txXfrm>
    </dsp:sp>
    <dsp:sp modelId="{DBD0983C-3DD4-428D-9847-1E331897BB95}">
      <dsp:nvSpPr>
        <dsp:cNvPr id="0" name=""/>
        <dsp:cNvSpPr/>
      </dsp:nvSpPr>
      <dsp:spPr>
        <a:xfrm>
          <a:off x="0" y="2420812"/>
          <a:ext cx="9144000" cy="1482975"/>
        </a:xfrm>
        <a:prstGeom prst="roundRect">
          <a:avLst/>
        </a:prstGeom>
        <a:solidFill>
          <a:schemeClr val="tx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Depressed graft scar </a:t>
          </a:r>
        </a:p>
      </dsp:txBody>
      <dsp:txXfrm>
        <a:off x="72393" y="2493205"/>
        <a:ext cx="8999214" cy="1338189"/>
      </dsp:txXfrm>
    </dsp:sp>
    <dsp:sp modelId="{1147C996-65C0-4F50-9C5B-A21C6F77055D}">
      <dsp:nvSpPr>
        <dsp:cNvPr id="0" name=""/>
        <dsp:cNvSpPr/>
      </dsp:nvSpPr>
      <dsp:spPr>
        <a:xfrm>
          <a:off x="0" y="3903787"/>
          <a:ext cx="9144000"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Graft elevation by </a:t>
          </a:r>
          <a:r>
            <a:rPr lang="en-US" sz="3000" kern="1200" dirty="0" err="1"/>
            <a:t>autograft</a:t>
          </a:r>
          <a:r>
            <a:rPr lang="en-US" sz="3000" kern="1200" dirty="0"/>
            <a:t> fat injection </a:t>
          </a:r>
        </a:p>
      </dsp:txBody>
      <dsp:txXfrm>
        <a:off x="0" y="3903787"/>
        <a:ext cx="9144000" cy="645840"/>
      </dsp:txXfrm>
    </dsp:sp>
    <dsp:sp modelId="{67347E4A-26F8-4031-AAAB-B64D6CA4190F}">
      <dsp:nvSpPr>
        <dsp:cNvPr id="0" name=""/>
        <dsp:cNvSpPr/>
      </dsp:nvSpPr>
      <dsp:spPr>
        <a:xfrm>
          <a:off x="0" y="4549627"/>
          <a:ext cx="9144000" cy="1482975"/>
        </a:xfrm>
        <a:prstGeom prst="roundRect">
          <a:avLst/>
        </a:prstGeom>
        <a:solidFill>
          <a:schemeClr val="bg2">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solidFill>
                <a:schemeClr val="accent2">
                  <a:lumMod val="50000"/>
                </a:schemeClr>
              </a:solidFill>
            </a:rPr>
            <a:t> Delayed grafting enables deeper defect to fill up by granulation tissue</a:t>
          </a:r>
          <a:r>
            <a:rPr lang="en-US" sz="3900" kern="1200" dirty="0"/>
            <a:t>   </a:t>
          </a:r>
        </a:p>
      </dsp:txBody>
      <dsp:txXfrm>
        <a:off x="72393" y="4622020"/>
        <a:ext cx="8999214" cy="133818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911CB0E-DDFE-D34B-882E-EE01A5E343ED}" type="datetimeFigureOut">
              <a:rPr lang="en-US" smtClean="0"/>
              <a:t>6/4/23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4F4E202-A637-F543-B0D4-007D61E8DDA3}" type="slidenum">
              <a:rPr lang="en-US" smtClean="0"/>
              <a:t>‹#›</a:t>
            </a:fld>
            <a:endParaRPr lang="en-US"/>
          </a:p>
        </p:txBody>
      </p:sp>
    </p:spTree>
    <p:extLst>
      <p:ext uri="{BB962C8B-B14F-4D97-AF65-F5344CB8AC3E}">
        <p14:creationId xmlns:p14="http://schemas.microsoft.com/office/powerpoint/2010/main" val="185984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FBE30C-EA6E-44CF-8EE4-52706A3F20BE}" type="slidenum">
              <a:rPr lang="en-US" smtClean="0"/>
              <a:pPr/>
              <a:t>57</a:t>
            </a:fld>
            <a:endParaRPr lang="en-US"/>
          </a:p>
        </p:txBody>
      </p:sp>
    </p:spTree>
    <p:extLst>
      <p:ext uri="{BB962C8B-B14F-4D97-AF65-F5344CB8AC3E}">
        <p14:creationId xmlns:p14="http://schemas.microsoft.com/office/powerpoint/2010/main" val="964218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Recent reports, however, advocate pedicle division at 1 week to also be effective with no adverse effect on functional or aesthetic outcomes.</a:t>
            </a:r>
          </a:p>
          <a:p>
            <a:endParaRPr lang="en-PK" dirty="0"/>
          </a:p>
        </p:txBody>
      </p:sp>
      <p:sp>
        <p:nvSpPr>
          <p:cNvPr id="4" name="Slide Number Placeholder 3"/>
          <p:cNvSpPr>
            <a:spLocks noGrp="1"/>
          </p:cNvSpPr>
          <p:nvPr>
            <p:ph type="sldNum" sz="quarter" idx="5"/>
          </p:nvPr>
        </p:nvSpPr>
        <p:spPr/>
        <p:txBody>
          <a:bodyPr/>
          <a:lstStyle/>
          <a:p>
            <a:fld id="{BF9EB819-72E2-024D-9A1A-B70B1B66456B}" type="slidenum">
              <a:rPr lang="en-PK" smtClean="0"/>
              <a:t>158</a:t>
            </a:fld>
            <a:endParaRPr lang="en-PK"/>
          </a:p>
        </p:txBody>
      </p:sp>
    </p:spTree>
    <p:extLst>
      <p:ext uri="{BB962C8B-B14F-4D97-AF65-F5344CB8AC3E}">
        <p14:creationId xmlns:p14="http://schemas.microsoft.com/office/powerpoint/2010/main" val="2696226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FBE30C-EA6E-44CF-8EE4-52706A3F20BE}" type="slidenum">
              <a:rPr lang="en-US" smtClean="0"/>
              <a:pPr/>
              <a:t>74</a:t>
            </a:fld>
            <a:endParaRPr lang="en-US"/>
          </a:p>
        </p:txBody>
      </p:sp>
    </p:spTree>
    <p:extLst>
      <p:ext uri="{BB962C8B-B14F-4D97-AF65-F5344CB8AC3E}">
        <p14:creationId xmlns:p14="http://schemas.microsoft.com/office/powerpoint/2010/main" val="4026343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PalatinoLTStd-Roman"/>
              </a:rPr>
              <a:t>Whilst heating the element may sterilize the tip, the body of the</a:t>
            </a:r>
          </a:p>
          <a:p>
            <a:pPr algn="l"/>
            <a:r>
              <a:rPr lang="en-US" sz="1800" b="0" i="0" u="none" strike="noStrike" baseline="0" dirty="0">
                <a:latin typeface="PalatinoLTStd-Roman"/>
              </a:rPr>
              <a:t>element remains cooler and may carry a risk of cross‐contamination</a:t>
            </a:r>
          </a:p>
          <a:p>
            <a:pPr algn="l"/>
            <a:r>
              <a:rPr lang="en-US" sz="1800" b="0" i="0" u="none" strike="noStrike" baseline="0" dirty="0">
                <a:latin typeface="PalatinoLTStd-Roman"/>
              </a:rPr>
              <a:t>from patient to patient. It is therefore desirable to use a newly sterilized</a:t>
            </a:r>
          </a:p>
          <a:p>
            <a:pPr algn="l"/>
            <a:r>
              <a:rPr lang="en-US" sz="1800" b="0" i="0" u="none" strike="noStrike" baseline="0" dirty="0">
                <a:latin typeface="PalatinoLTStd-Roman"/>
              </a:rPr>
              <a:t>or sterile disposable element for each new patient.</a:t>
            </a:r>
            <a:endParaRPr lang="en-US" dirty="0"/>
          </a:p>
        </p:txBody>
      </p:sp>
      <p:sp>
        <p:nvSpPr>
          <p:cNvPr id="4" name="Slide Number Placeholder 3"/>
          <p:cNvSpPr>
            <a:spLocks noGrp="1"/>
          </p:cNvSpPr>
          <p:nvPr>
            <p:ph type="sldNum" sz="quarter" idx="5"/>
          </p:nvPr>
        </p:nvSpPr>
        <p:spPr/>
        <p:txBody>
          <a:bodyPr/>
          <a:lstStyle/>
          <a:p>
            <a:fld id="{823345AA-C3AC-4EAA-895B-334CB8C2BA76}" type="slidenum">
              <a:rPr lang="en-US" smtClean="0"/>
              <a:t>85</a:t>
            </a:fld>
            <a:endParaRPr lang="en-US"/>
          </a:p>
        </p:txBody>
      </p:sp>
    </p:spTree>
    <p:extLst>
      <p:ext uri="{BB962C8B-B14F-4D97-AF65-F5344CB8AC3E}">
        <p14:creationId xmlns:p14="http://schemas.microsoft.com/office/powerpoint/2010/main" val="323085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Frequencies above 5.0 MHz propagate like radio-waves; this makes them unpredictable in their effect and unsuitable for electrosurgery.</a:t>
            </a:r>
          </a:p>
        </p:txBody>
      </p:sp>
      <p:sp>
        <p:nvSpPr>
          <p:cNvPr id="4" name="Slide Number Placeholder 3"/>
          <p:cNvSpPr>
            <a:spLocks noGrp="1"/>
          </p:cNvSpPr>
          <p:nvPr>
            <p:ph type="sldNum" sz="quarter" idx="5"/>
          </p:nvPr>
        </p:nvSpPr>
        <p:spPr/>
        <p:txBody>
          <a:bodyPr/>
          <a:lstStyle/>
          <a:p>
            <a:fld id="{823345AA-C3AC-4EAA-895B-334CB8C2BA76}" type="slidenum">
              <a:rPr lang="en-US" smtClean="0"/>
              <a:t>86</a:t>
            </a:fld>
            <a:endParaRPr lang="en-US"/>
          </a:p>
        </p:txBody>
      </p:sp>
    </p:spTree>
    <p:extLst>
      <p:ext uri="{BB962C8B-B14F-4D97-AF65-F5344CB8AC3E}">
        <p14:creationId xmlns:p14="http://schemas.microsoft.com/office/powerpoint/2010/main" val="1241148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PalatinoLTStd-Roman"/>
              </a:rPr>
              <a:t>increased tissue charring and lateral tissue damage, and</a:t>
            </a:r>
            <a:endParaRPr lang="en-US" dirty="0"/>
          </a:p>
        </p:txBody>
      </p:sp>
      <p:sp>
        <p:nvSpPr>
          <p:cNvPr id="4" name="Slide Number Placeholder 3"/>
          <p:cNvSpPr>
            <a:spLocks noGrp="1"/>
          </p:cNvSpPr>
          <p:nvPr>
            <p:ph type="sldNum" sz="quarter" idx="5"/>
          </p:nvPr>
        </p:nvSpPr>
        <p:spPr/>
        <p:txBody>
          <a:bodyPr/>
          <a:lstStyle/>
          <a:p>
            <a:fld id="{823345AA-C3AC-4EAA-895B-334CB8C2BA76}" type="slidenum">
              <a:rPr lang="en-US" smtClean="0"/>
              <a:t>91</a:t>
            </a:fld>
            <a:endParaRPr lang="en-US"/>
          </a:p>
        </p:txBody>
      </p:sp>
    </p:spTree>
    <p:extLst>
      <p:ext uri="{BB962C8B-B14F-4D97-AF65-F5344CB8AC3E}">
        <p14:creationId xmlns:p14="http://schemas.microsoft.com/office/powerpoint/2010/main" val="3539276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1m</a:t>
            </a:r>
            <a:r>
              <a:rPr lang="en-US" b="0" i="0" u="none" strike="noStrike" baseline="0" dirty="0"/>
              <a:t>g triamcinolone =0.8 mg prednisolone </a:t>
            </a:r>
            <a:endParaRPr lang="en-US" dirty="0"/>
          </a:p>
        </p:txBody>
      </p:sp>
      <p:sp>
        <p:nvSpPr>
          <p:cNvPr id="4" name="Slide Number Placeholder 3"/>
          <p:cNvSpPr>
            <a:spLocks noGrp="1"/>
          </p:cNvSpPr>
          <p:nvPr>
            <p:ph type="sldNum" sz="quarter" idx="5"/>
          </p:nvPr>
        </p:nvSpPr>
        <p:spPr/>
        <p:txBody>
          <a:bodyPr/>
          <a:lstStyle/>
          <a:p>
            <a:fld id="{823345AA-C3AC-4EAA-895B-334CB8C2BA76}" type="slidenum">
              <a:rPr lang="en-US" smtClean="0"/>
              <a:t>105</a:t>
            </a:fld>
            <a:endParaRPr lang="en-US"/>
          </a:p>
        </p:txBody>
      </p:sp>
    </p:spTree>
    <p:extLst>
      <p:ext uri="{BB962C8B-B14F-4D97-AF65-F5344CB8AC3E}">
        <p14:creationId xmlns:p14="http://schemas.microsoft.com/office/powerpoint/2010/main" val="315428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pedicle is sometimes based on a portion of skin which remains attached to the origin and sometimes, as in an island pedicle flap, the skin is entirely detached and the blood supply comes from the underlying subcutaneous tissue or muscle.</a:t>
            </a:r>
          </a:p>
          <a:p>
            <a:endParaRPr lang="en-PK" dirty="0"/>
          </a:p>
        </p:txBody>
      </p:sp>
      <p:sp>
        <p:nvSpPr>
          <p:cNvPr id="4" name="Slide Number Placeholder 3"/>
          <p:cNvSpPr>
            <a:spLocks noGrp="1"/>
          </p:cNvSpPr>
          <p:nvPr>
            <p:ph type="sldNum" sz="quarter" idx="5"/>
          </p:nvPr>
        </p:nvSpPr>
        <p:spPr/>
        <p:txBody>
          <a:bodyPr/>
          <a:lstStyle/>
          <a:p>
            <a:fld id="{BF9EB819-72E2-024D-9A1A-B70B1B66456B}" type="slidenum">
              <a:rPr lang="en-PK" smtClean="0"/>
              <a:t>122</a:t>
            </a:fld>
            <a:endParaRPr lang="en-PK"/>
          </a:p>
        </p:txBody>
      </p:sp>
    </p:spTree>
    <p:extLst>
      <p:ext uri="{BB962C8B-B14F-4D97-AF65-F5344CB8AC3E}">
        <p14:creationId xmlns:p14="http://schemas.microsoft.com/office/powerpoint/2010/main" val="2720499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BF9EB819-72E2-024D-9A1A-B70B1B66456B}" type="slidenum">
              <a:rPr lang="en-PK" smtClean="0"/>
              <a:t>126</a:t>
            </a:fld>
            <a:endParaRPr lang="en-PK"/>
          </a:p>
        </p:txBody>
      </p:sp>
    </p:spTree>
    <p:extLst>
      <p:ext uri="{BB962C8B-B14F-4D97-AF65-F5344CB8AC3E}">
        <p14:creationId xmlns:p14="http://schemas.microsoft.com/office/powerpoint/2010/main" val="3223854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BF9EB819-72E2-024D-9A1A-B70B1B66456B}" type="slidenum">
              <a:rPr lang="en-PK" smtClean="0"/>
              <a:t>145</a:t>
            </a:fld>
            <a:endParaRPr lang="en-PK"/>
          </a:p>
        </p:txBody>
      </p:sp>
    </p:spTree>
    <p:extLst>
      <p:ext uri="{BB962C8B-B14F-4D97-AF65-F5344CB8AC3E}">
        <p14:creationId xmlns:p14="http://schemas.microsoft.com/office/powerpoint/2010/main" val="7641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6013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481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10073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16408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2892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72852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43432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0983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2334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F9FBB7-07B5-4649-9859-61A51CDA4693}" type="datetimeFigureOut">
              <a:rPr lang="en-US" smtClean="0"/>
              <a:pPr/>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3F3B5-EF30-4240-AFD4-4474BF1F38D2}" type="slidenum">
              <a:rPr lang="en-US" smtClean="0"/>
              <a:pPr/>
              <a:t>‹#›</a:t>
            </a:fld>
            <a:endParaRPr lang="en-US"/>
          </a:p>
        </p:txBody>
      </p:sp>
    </p:spTree>
    <p:extLst>
      <p:ext uri="{BB962C8B-B14F-4D97-AF65-F5344CB8AC3E}">
        <p14:creationId xmlns:p14="http://schemas.microsoft.com/office/powerpoint/2010/main" val="1496138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6/4/23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388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F9FBB7-07B5-4649-9859-61A51CDA4693}" type="datetimeFigureOut">
              <a:rPr lang="en-US" smtClean="0"/>
              <a:pPr/>
              <a:t>6/4/23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63F3B5-EF30-4240-AFD4-4474BF1F38D2}" type="slidenum">
              <a:rPr lang="en-US" smtClean="0"/>
              <a:pPr/>
              <a:t>‹#›</a:t>
            </a:fld>
            <a:endParaRPr lang="en-US"/>
          </a:p>
        </p:txBody>
      </p:sp>
    </p:spTree>
    <p:extLst>
      <p:ext uri="{BB962C8B-B14F-4D97-AF65-F5344CB8AC3E}">
        <p14:creationId xmlns:p14="http://schemas.microsoft.com/office/powerpoint/2010/main" val="3888706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6/4/23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4207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6/4/23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7297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F9FBB7-07B5-4649-9859-61A51CDA4693}" type="datetimeFigureOut">
              <a:rPr lang="en-US" smtClean="0"/>
              <a:pPr/>
              <a:t>6/4/23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3F3B5-EF30-4240-AFD4-4474BF1F38D2}" type="slidenum">
              <a:rPr lang="en-US" smtClean="0"/>
              <a:pPr/>
              <a:t>‹#›</a:t>
            </a:fld>
            <a:endParaRPr lang="en-US"/>
          </a:p>
        </p:txBody>
      </p:sp>
    </p:spTree>
    <p:extLst>
      <p:ext uri="{BB962C8B-B14F-4D97-AF65-F5344CB8AC3E}">
        <p14:creationId xmlns:p14="http://schemas.microsoft.com/office/powerpoint/2010/main" val="1607713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8F9FBB7-07B5-4649-9859-61A51CDA4693}" type="datetimeFigureOut">
              <a:rPr lang="en-US" smtClean="0"/>
              <a:pPr/>
              <a:t>6/4/23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3F3B5-EF30-4240-AFD4-4474BF1F38D2}" type="slidenum">
              <a:rPr lang="en-US" smtClean="0"/>
              <a:pPr/>
              <a:t>‹#›</a:t>
            </a:fld>
            <a:endParaRPr lang="en-US"/>
          </a:p>
        </p:txBody>
      </p:sp>
    </p:spTree>
    <p:extLst>
      <p:ext uri="{BB962C8B-B14F-4D97-AF65-F5344CB8AC3E}">
        <p14:creationId xmlns:p14="http://schemas.microsoft.com/office/powerpoint/2010/main" val="329498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t>6/4/23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889561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851905" y="3337699"/>
            <a:ext cx="2259965" cy="174625"/>
          </a:xfrm>
          <a:custGeom>
            <a:avLst/>
            <a:gdLst/>
            <a:ahLst/>
            <a:cxnLst/>
            <a:rect l="l" t="t" r="r" b="b"/>
            <a:pathLst>
              <a:path w="2259965" h="174625">
                <a:moveTo>
                  <a:pt x="2215997" y="0"/>
                </a:moveTo>
                <a:lnTo>
                  <a:pt x="43586" y="0"/>
                </a:lnTo>
                <a:lnTo>
                  <a:pt x="27582" y="7491"/>
                </a:lnTo>
                <a:lnTo>
                  <a:pt x="13620" y="27241"/>
                </a:lnTo>
                <a:lnTo>
                  <a:pt x="3745" y="55164"/>
                </a:lnTo>
                <a:lnTo>
                  <a:pt x="0" y="87172"/>
                </a:lnTo>
                <a:lnTo>
                  <a:pt x="3745" y="119181"/>
                </a:lnTo>
                <a:lnTo>
                  <a:pt x="13620" y="147104"/>
                </a:lnTo>
                <a:lnTo>
                  <a:pt x="27582" y="166854"/>
                </a:lnTo>
                <a:lnTo>
                  <a:pt x="43586" y="174345"/>
                </a:lnTo>
                <a:lnTo>
                  <a:pt x="2215997" y="174345"/>
                </a:lnTo>
                <a:lnTo>
                  <a:pt x="2232002" y="166854"/>
                </a:lnTo>
                <a:lnTo>
                  <a:pt x="2245963" y="147104"/>
                </a:lnTo>
                <a:lnTo>
                  <a:pt x="2255838" y="119181"/>
                </a:lnTo>
                <a:lnTo>
                  <a:pt x="2259584" y="87172"/>
                </a:lnTo>
                <a:lnTo>
                  <a:pt x="2255838" y="55164"/>
                </a:lnTo>
                <a:lnTo>
                  <a:pt x="2245963" y="27241"/>
                </a:lnTo>
                <a:lnTo>
                  <a:pt x="2232002" y="7491"/>
                </a:lnTo>
                <a:lnTo>
                  <a:pt x="2215997" y="0"/>
                </a:lnTo>
                <a:close/>
              </a:path>
            </a:pathLst>
          </a:custGeom>
          <a:solidFill>
            <a:srgbClr val="FACD5A"/>
          </a:solidFill>
        </p:spPr>
        <p:txBody>
          <a:bodyPr wrap="square" lIns="0" tIns="0" rIns="0" bIns="0" rtlCol="0"/>
          <a:lstStyle/>
          <a:p>
            <a:endParaRPr/>
          </a:p>
        </p:txBody>
      </p:sp>
      <p:sp>
        <p:nvSpPr>
          <p:cNvPr id="3" name="object 3"/>
          <p:cNvSpPr/>
          <p:nvPr/>
        </p:nvSpPr>
        <p:spPr>
          <a:xfrm>
            <a:off x="0" y="0"/>
            <a:ext cx="864235" cy="5690870"/>
          </a:xfrm>
          <a:custGeom>
            <a:avLst/>
            <a:gdLst/>
            <a:ahLst/>
            <a:cxnLst/>
            <a:rect l="l" t="t" r="r" b="b"/>
            <a:pathLst>
              <a:path w="864235" h="5690870">
                <a:moveTo>
                  <a:pt x="864108" y="0"/>
                </a:moveTo>
                <a:lnTo>
                  <a:pt x="90279" y="0"/>
                </a:lnTo>
                <a:lnTo>
                  <a:pt x="0" y="889"/>
                </a:lnTo>
                <a:lnTo>
                  <a:pt x="0" y="5690616"/>
                </a:lnTo>
                <a:lnTo>
                  <a:pt x="864108" y="9271"/>
                </a:lnTo>
                <a:lnTo>
                  <a:pt x="864108" y="0"/>
                </a:lnTo>
                <a:close/>
              </a:path>
            </a:pathLst>
          </a:custGeom>
          <a:solidFill>
            <a:srgbClr val="5FCAEE">
              <a:alpha val="70195"/>
            </a:srgbClr>
          </a:solidFill>
        </p:spPr>
        <p:txBody>
          <a:bodyPr wrap="square" lIns="0" tIns="0" rIns="0" bIns="0" rtlCol="0"/>
          <a:lstStyle/>
          <a:p>
            <a:endParaRPr/>
          </a:p>
        </p:txBody>
      </p:sp>
      <p:grpSp>
        <p:nvGrpSpPr>
          <p:cNvPr id="4" name="object 4"/>
          <p:cNvGrpSpPr/>
          <p:nvPr/>
        </p:nvGrpSpPr>
        <p:grpSpPr>
          <a:xfrm>
            <a:off x="7420356" y="-4572"/>
            <a:ext cx="4772660" cy="6868159"/>
            <a:chOff x="7420356" y="-4572"/>
            <a:chExt cx="4772660" cy="6868159"/>
          </a:xfrm>
        </p:grpSpPr>
        <p:sp>
          <p:nvSpPr>
            <p:cNvPr id="5" name="object 5"/>
            <p:cNvSpPr/>
            <p:nvPr/>
          </p:nvSpPr>
          <p:spPr>
            <a:xfrm>
              <a:off x="9371076" y="0"/>
              <a:ext cx="1219200" cy="6858000"/>
            </a:xfrm>
            <a:custGeom>
              <a:avLst/>
              <a:gdLst/>
              <a:ahLst/>
              <a:cxnLst/>
              <a:rect l="l" t="t" r="r" b="b"/>
              <a:pathLst>
                <a:path w="1219200" h="6858000">
                  <a:moveTo>
                    <a:pt x="0" y="0"/>
                  </a:moveTo>
                  <a:lnTo>
                    <a:pt x="1219200" y="6857999"/>
                  </a:lnTo>
                </a:path>
              </a:pathLst>
            </a:custGeom>
            <a:ln w="9144">
              <a:solidFill>
                <a:srgbClr val="5FCAEE"/>
              </a:solidFill>
            </a:ln>
          </p:spPr>
          <p:txBody>
            <a:bodyPr wrap="square" lIns="0" tIns="0" rIns="0" bIns="0" rtlCol="0"/>
            <a:lstStyle/>
            <a:p>
              <a:endParaRPr/>
            </a:p>
          </p:txBody>
        </p:sp>
        <p:sp>
          <p:nvSpPr>
            <p:cNvPr id="6" name="object 6"/>
            <p:cNvSpPr/>
            <p:nvPr/>
          </p:nvSpPr>
          <p:spPr>
            <a:xfrm>
              <a:off x="7424928" y="3681983"/>
              <a:ext cx="4763770" cy="3176905"/>
            </a:xfrm>
            <a:custGeom>
              <a:avLst/>
              <a:gdLst/>
              <a:ahLst/>
              <a:cxnLst/>
              <a:rect l="l" t="t" r="r" b="b"/>
              <a:pathLst>
                <a:path w="4763770" h="3176904">
                  <a:moveTo>
                    <a:pt x="4763516" y="0"/>
                  </a:moveTo>
                  <a:lnTo>
                    <a:pt x="0" y="3176586"/>
                  </a:lnTo>
                </a:path>
              </a:pathLst>
            </a:custGeom>
            <a:ln w="9144">
              <a:solidFill>
                <a:srgbClr val="5FCAEE"/>
              </a:solidFill>
            </a:ln>
          </p:spPr>
          <p:txBody>
            <a:bodyPr wrap="square" lIns="0" tIns="0" rIns="0" bIns="0" rtlCol="0"/>
            <a:lstStyle/>
            <a:p>
              <a:endParaRPr/>
            </a:p>
          </p:txBody>
        </p:sp>
        <p:sp>
          <p:nvSpPr>
            <p:cNvPr id="7" name="object 7"/>
            <p:cNvSpPr/>
            <p:nvPr/>
          </p:nvSpPr>
          <p:spPr>
            <a:xfrm>
              <a:off x="9182101" y="0"/>
              <a:ext cx="3007360" cy="6858000"/>
            </a:xfrm>
            <a:custGeom>
              <a:avLst/>
              <a:gdLst/>
              <a:ahLst/>
              <a:cxnLst/>
              <a:rect l="l" t="t" r="r" b="b"/>
              <a:pathLst>
                <a:path w="3007359" h="6858000">
                  <a:moveTo>
                    <a:pt x="3006850" y="0"/>
                  </a:moveTo>
                  <a:lnTo>
                    <a:pt x="2042483" y="0"/>
                  </a:lnTo>
                  <a:lnTo>
                    <a:pt x="0" y="6857996"/>
                  </a:lnTo>
                  <a:lnTo>
                    <a:pt x="3006850" y="6857996"/>
                  </a:lnTo>
                  <a:lnTo>
                    <a:pt x="3006850" y="0"/>
                  </a:lnTo>
                  <a:close/>
                </a:path>
              </a:pathLst>
            </a:custGeom>
            <a:solidFill>
              <a:srgbClr val="5FCAEE">
                <a:alpha val="36077"/>
              </a:srgbClr>
            </a:solidFill>
          </p:spPr>
          <p:txBody>
            <a:bodyPr wrap="square" lIns="0" tIns="0" rIns="0" bIns="0" rtlCol="0"/>
            <a:lstStyle/>
            <a:p>
              <a:endParaRPr/>
            </a:p>
          </p:txBody>
        </p:sp>
        <p:sp>
          <p:nvSpPr>
            <p:cNvPr id="8" name="object 8"/>
            <p:cNvSpPr/>
            <p:nvPr/>
          </p:nvSpPr>
          <p:spPr>
            <a:xfrm>
              <a:off x="9604335" y="0"/>
              <a:ext cx="2588260" cy="6858000"/>
            </a:xfrm>
            <a:custGeom>
              <a:avLst/>
              <a:gdLst/>
              <a:ahLst/>
              <a:cxnLst/>
              <a:rect l="l" t="t" r="r" b="b"/>
              <a:pathLst>
                <a:path w="2588259" h="6858000">
                  <a:moveTo>
                    <a:pt x="2587664" y="0"/>
                  </a:moveTo>
                  <a:lnTo>
                    <a:pt x="0" y="0"/>
                  </a:lnTo>
                  <a:lnTo>
                    <a:pt x="1208190" y="6857996"/>
                  </a:lnTo>
                  <a:lnTo>
                    <a:pt x="2587664" y="6857996"/>
                  </a:lnTo>
                  <a:lnTo>
                    <a:pt x="2587664" y="0"/>
                  </a:lnTo>
                  <a:close/>
                </a:path>
              </a:pathLst>
            </a:custGeom>
            <a:solidFill>
              <a:srgbClr val="5FCAEE">
                <a:alpha val="19999"/>
              </a:srgbClr>
            </a:solidFill>
          </p:spPr>
          <p:txBody>
            <a:bodyPr wrap="square" lIns="0" tIns="0" rIns="0" bIns="0" rtlCol="0"/>
            <a:lstStyle/>
            <a:p>
              <a:endParaRPr/>
            </a:p>
          </p:txBody>
        </p:sp>
        <p:sp>
          <p:nvSpPr>
            <p:cNvPr id="9" name="object 9"/>
            <p:cNvSpPr/>
            <p:nvPr/>
          </p:nvSpPr>
          <p:spPr>
            <a:xfrm>
              <a:off x="8932164" y="3048000"/>
              <a:ext cx="3260090" cy="3810000"/>
            </a:xfrm>
            <a:custGeom>
              <a:avLst/>
              <a:gdLst/>
              <a:ahLst/>
              <a:cxnLst/>
              <a:rect l="l" t="t" r="r" b="b"/>
              <a:pathLst>
                <a:path w="3260090" h="3810000">
                  <a:moveTo>
                    <a:pt x="3259835" y="0"/>
                  </a:moveTo>
                  <a:lnTo>
                    <a:pt x="0" y="3809999"/>
                  </a:lnTo>
                  <a:lnTo>
                    <a:pt x="3259835" y="3809999"/>
                  </a:lnTo>
                  <a:lnTo>
                    <a:pt x="3259835" y="0"/>
                  </a:lnTo>
                  <a:close/>
                </a:path>
              </a:pathLst>
            </a:custGeom>
            <a:solidFill>
              <a:srgbClr val="17AFE3">
                <a:alpha val="65881"/>
              </a:srgbClr>
            </a:solidFill>
          </p:spPr>
          <p:txBody>
            <a:bodyPr wrap="square" lIns="0" tIns="0" rIns="0" bIns="0" rtlCol="0"/>
            <a:lstStyle/>
            <a:p>
              <a:endParaRPr/>
            </a:p>
          </p:txBody>
        </p:sp>
        <p:sp>
          <p:nvSpPr>
            <p:cNvPr id="10" name="object 10"/>
            <p:cNvSpPr/>
            <p:nvPr/>
          </p:nvSpPr>
          <p:spPr>
            <a:xfrm>
              <a:off x="9337790" y="0"/>
              <a:ext cx="2851785" cy="6858000"/>
            </a:xfrm>
            <a:custGeom>
              <a:avLst/>
              <a:gdLst/>
              <a:ahLst/>
              <a:cxnLst/>
              <a:rect l="l" t="t" r="r" b="b"/>
              <a:pathLst>
                <a:path w="2851784" h="6858000">
                  <a:moveTo>
                    <a:pt x="2851161" y="0"/>
                  </a:moveTo>
                  <a:lnTo>
                    <a:pt x="0" y="0"/>
                  </a:lnTo>
                  <a:lnTo>
                    <a:pt x="2467620" y="6857996"/>
                  </a:lnTo>
                  <a:lnTo>
                    <a:pt x="2851161" y="6857996"/>
                  </a:lnTo>
                  <a:lnTo>
                    <a:pt x="2851161" y="0"/>
                  </a:lnTo>
                  <a:close/>
                </a:path>
              </a:pathLst>
            </a:custGeom>
            <a:solidFill>
              <a:srgbClr val="17AFE3">
                <a:alpha val="50195"/>
              </a:srgbClr>
            </a:solidFill>
          </p:spPr>
          <p:txBody>
            <a:bodyPr wrap="square" lIns="0" tIns="0" rIns="0" bIns="0" rtlCol="0"/>
            <a:lstStyle/>
            <a:p>
              <a:endParaRPr/>
            </a:p>
          </p:txBody>
        </p:sp>
        <p:sp>
          <p:nvSpPr>
            <p:cNvPr id="11" name="object 11"/>
            <p:cNvSpPr/>
            <p:nvPr/>
          </p:nvSpPr>
          <p:spPr>
            <a:xfrm>
              <a:off x="10898125" y="0"/>
              <a:ext cx="1290955" cy="6858000"/>
            </a:xfrm>
            <a:custGeom>
              <a:avLst/>
              <a:gdLst/>
              <a:ahLst/>
              <a:cxnLst/>
              <a:rect l="l" t="t" r="r" b="b"/>
              <a:pathLst>
                <a:path w="1290954" h="6858000">
                  <a:moveTo>
                    <a:pt x="1290827" y="0"/>
                  </a:moveTo>
                  <a:lnTo>
                    <a:pt x="1018958" y="0"/>
                  </a:lnTo>
                  <a:lnTo>
                    <a:pt x="0" y="6857996"/>
                  </a:lnTo>
                  <a:lnTo>
                    <a:pt x="1290827" y="6857996"/>
                  </a:lnTo>
                  <a:lnTo>
                    <a:pt x="1290827" y="0"/>
                  </a:lnTo>
                  <a:close/>
                </a:path>
              </a:pathLst>
            </a:custGeom>
            <a:solidFill>
              <a:srgbClr val="2D83C3">
                <a:alpha val="70195"/>
              </a:srgbClr>
            </a:solidFill>
          </p:spPr>
          <p:txBody>
            <a:bodyPr wrap="square" lIns="0" tIns="0" rIns="0" bIns="0" rtlCol="0"/>
            <a:lstStyle/>
            <a:p>
              <a:endParaRPr/>
            </a:p>
          </p:txBody>
        </p:sp>
        <p:sp>
          <p:nvSpPr>
            <p:cNvPr id="12" name="object 12"/>
            <p:cNvSpPr/>
            <p:nvPr/>
          </p:nvSpPr>
          <p:spPr>
            <a:xfrm>
              <a:off x="10940749" y="0"/>
              <a:ext cx="1248410" cy="6858000"/>
            </a:xfrm>
            <a:custGeom>
              <a:avLst/>
              <a:gdLst/>
              <a:ahLst/>
              <a:cxnLst/>
              <a:rect l="l" t="t" r="r" b="b"/>
              <a:pathLst>
                <a:path w="1248409" h="6858000">
                  <a:moveTo>
                    <a:pt x="1248203" y="0"/>
                  </a:moveTo>
                  <a:lnTo>
                    <a:pt x="0" y="0"/>
                  </a:lnTo>
                  <a:lnTo>
                    <a:pt x="1107740" y="6857996"/>
                  </a:lnTo>
                  <a:lnTo>
                    <a:pt x="1248203" y="6857996"/>
                  </a:lnTo>
                  <a:lnTo>
                    <a:pt x="1248203" y="0"/>
                  </a:lnTo>
                  <a:close/>
                </a:path>
              </a:pathLst>
            </a:custGeom>
            <a:solidFill>
              <a:srgbClr val="226192">
                <a:alpha val="79998"/>
              </a:srgbClr>
            </a:solidFill>
          </p:spPr>
          <p:txBody>
            <a:bodyPr wrap="square" lIns="0" tIns="0" rIns="0" bIns="0" rtlCol="0"/>
            <a:lstStyle/>
            <a:p>
              <a:endParaRPr/>
            </a:p>
          </p:txBody>
        </p:sp>
        <p:sp>
          <p:nvSpPr>
            <p:cNvPr id="13" name="object 13"/>
            <p:cNvSpPr/>
            <p:nvPr/>
          </p:nvSpPr>
          <p:spPr>
            <a:xfrm>
              <a:off x="10372344" y="3590543"/>
              <a:ext cx="1816735" cy="3267710"/>
            </a:xfrm>
            <a:custGeom>
              <a:avLst/>
              <a:gdLst/>
              <a:ahLst/>
              <a:cxnLst/>
              <a:rect l="l" t="t" r="r" b="b"/>
              <a:pathLst>
                <a:path w="1816734" h="3267709">
                  <a:moveTo>
                    <a:pt x="1816607" y="0"/>
                  </a:moveTo>
                  <a:lnTo>
                    <a:pt x="0" y="3267455"/>
                  </a:lnTo>
                  <a:lnTo>
                    <a:pt x="1816607" y="3267455"/>
                  </a:lnTo>
                  <a:lnTo>
                    <a:pt x="1816607" y="0"/>
                  </a:lnTo>
                  <a:close/>
                </a:path>
              </a:pathLst>
            </a:custGeom>
            <a:solidFill>
              <a:srgbClr val="17AFE3">
                <a:alpha val="65881"/>
              </a:srgbClr>
            </a:solidFill>
          </p:spPr>
          <p:txBody>
            <a:bodyPr wrap="square" lIns="0" tIns="0" rIns="0" bIns="0" rtlCol="0"/>
            <a:lstStyle/>
            <a:p>
              <a:endParaRPr/>
            </a:p>
          </p:txBody>
        </p:sp>
      </p:grpSp>
      <p:sp>
        <p:nvSpPr>
          <p:cNvPr id="14" name="object 14"/>
          <p:cNvSpPr txBox="1">
            <a:spLocks noGrp="1"/>
          </p:cNvSpPr>
          <p:nvPr>
            <p:ph type="title"/>
          </p:nvPr>
        </p:nvSpPr>
        <p:spPr>
          <a:xfrm>
            <a:off x="2769489" y="2606167"/>
            <a:ext cx="5348605" cy="513715"/>
          </a:xfrm>
          <a:prstGeom prst="rect">
            <a:avLst/>
          </a:prstGeom>
        </p:spPr>
        <p:txBody>
          <a:bodyPr vert="horz" wrap="square" lIns="0" tIns="13335" rIns="0" bIns="0" rtlCol="0">
            <a:spAutoFit/>
          </a:bodyPr>
          <a:lstStyle/>
          <a:p>
            <a:pPr marL="12700">
              <a:lnSpc>
                <a:spcPct val="100000"/>
              </a:lnSpc>
              <a:spcBef>
                <a:spcPts val="105"/>
              </a:spcBef>
            </a:pPr>
            <a:r>
              <a:rPr sz="3200" dirty="0"/>
              <a:t>PRINCIPLES</a:t>
            </a:r>
            <a:r>
              <a:rPr sz="3200" spc="-30" dirty="0"/>
              <a:t> </a:t>
            </a:r>
            <a:r>
              <a:rPr sz="3200" dirty="0"/>
              <a:t>OF</a:t>
            </a:r>
            <a:r>
              <a:rPr sz="3200" spc="-20" dirty="0"/>
              <a:t> </a:t>
            </a:r>
            <a:r>
              <a:rPr sz="3200" dirty="0"/>
              <a:t>SKIN</a:t>
            </a:r>
            <a:r>
              <a:rPr sz="3200" spc="-35" dirty="0"/>
              <a:t> </a:t>
            </a:r>
            <a:r>
              <a:rPr sz="3200" spc="-20" dirty="0"/>
              <a:t>SURGERY</a:t>
            </a:r>
            <a:endParaRPr sz="3200"/>
          </a:p>
        </p:txBody>
      </p:sp>
      <p:sp>
        <p:nvSpPr>
          <p:cNvPr id="15" name="object 15"/>
          <p:cNvSpPr txBox="1"/>
          <p:nvPr/>
        </p:nvSpPr>
        <p:spPr>
          <a:xfrm>
            <a:off x="5839205" y="3186429"/>
            <a:ext cx="2285365" cy="1033103"/>
          </a:xfrm>
          <a:prstGeom prst="rect">
            <a:avLst/>
          </a:prstGeom>
        </p:spPr>
        <p:txBody>
          <a:bodyPr vert="horz" wrap="square" lIns="0" tIns="12700" rIns="0" bIns="0" rtlCol="0">
            <a:spAutoFit/>
          </a:bodyPr>
          <a:lstStyle/>
          <a:p>
            <a:pPr marL="149860" marR="5080" indent="-137160" algn="r">
              <a:lnSpc>
                <a:spcPct val="146000"/>
              </a:lnSpc>
              <a:spcBef>
                <a:spcPts val="100"/>
              </a:spcBef>
            </a:pPr>
            <a:r>
              <a:rPr sz="1500" dirty="0">
                <a:solidFill>
                  <a:srgbClr val="7E7E7E"/>
                </a:solidFill>
                <a:latin typeface="Trebuchet MS"/>
                <a:cs typeface="Trebuchet MS"/>
              </a:rPr>
              <a:t>DR</a:t>
            </a:r>
            <a:r>
              <a:rPr sz="1500" spc="-15" dirty="0">
                <a:solidFill>
                  <a:srgbClr val="7E7E7E"/>
                </a:solidFill>
                <a:latin typeface="Trebuchet MS"/>
                <a:cs typeface="Trebuchet MS"/>
              </a:rPr>
              <a:t> </a:t>
            </a:r>
            <a:r>
              <a:rPr lang="en-US" sz="1500" spc="-15" dirty="0">
                <a:solidFill>
                  <a:srgbClr val="7E7E7E"/>
                </a:solidFill>
                <a:latin typeface="Trebuchet MS"/>
                <a:cs typeface="Trebuchet MS"/>
              </a:rPr>
              <a:t>ZAINAB QADIR</a:t>
            </a:r>
          </a:p>
          <a:p>
            <a:pPr marL="149860" marR="5080" indent="-137160" algn="r">
              <a:lnSpc>
                <a:spcPct val="146000"/>
              </a:lnSpc>
              <a:spcBef>
                <a:spcPts val="100"/>
              </a:spcBef>
            </a:pPr>
            <a:r>
              <a:rPr sz="1500" dirty="0">
                <a:solidFill>
                  <a:srgbClr val="7E7E7E"/>
                </a:solidFill>
                <a:latin typeface="Trebuchet MS"/>
                <a:cs typeface="Trebuchet MS"/>
              </a:rPr>
              <a:t>RESIDENT</a:t>
            </a:r>
            <a:r>
              <a:rPr sz="1500" spc="-10" dirty="0">
                <a:solidFill>
                  <a:srgbClr val="7E7E7E"/>
                </a:solidFill>
                <a:latin typeface="Trebuchet MS"/>
                <a:cs typeface="Trebuchet MS"/>
              </a:rPr>
              <a:t> </a:t>
            </a:r>
            <a:r>
              <a:rPr sz="1500" spc="-25" dirty="0">
                <a:solidFill>
                  <a:srgbClr val="7E7E7E"/>
                </a:solidFill>
                <a:latin typeface="Trebuchet MS"/>
                <a:cs typeface="Trebuchet MS"/>
              </a:rPr>
              <a:t>DERMATOLOGY</a:t>
            </a:r>
            <a:endParaRPr sz="1500" dirty="0">
              <a:latin typeface="Trebuchet MS"/>
              <a:cs typeface="Trebuchet MS"/>
            </a:endParaRPr>
          </a:p>
          <a:p>
            <a:pPr marR="12065" algn="r">
              <a:lnSpc>
                <a:spcPct val="100000"/>
              </a:lnSpc>
              <a:spcBef>
                <a:spcPts val="815"/>
              </a:spcBef>
            </a:pPr>
            <a:r>
              <a:rPr sz="1500" dirty="0">
                <a:solidFill>
                  <a:srgbClr val="7E7E7E"/>
                </a:solidFill>
                <a:latin typeface="Trebuchet MS"/>
                <a:cs typeface="Trebuchet MS"/>
              </a:rPr>
              <a:t>PNS</a:t>
            </a:r>
            <a:r>
              <a:rPr sz="1500" spc="-5" dirty="0">
                <a:solidFill>
                  <a:srgbClr val="7E7E7E"/>
                </a:solidFill>
                <a:latin typeface="Trebuchet MS"/>
                <a:cs typeface="Trebuchet MS"/>
              </a:rPr>
              <a:t> </a:t>
            </a:r>
            <a:r>
              <a:rPr sz="1500" spc="-10" dirty="0">
                <a:solidFill>
                  <a:srgbClr val="7E7E7E"/>
                </a:solidFill>
                <a:latin typeface="Trebuchet MS"/>
                <a:cs typeface="Trebuchet MS"/>
              </a:rPr>
              <a:t>SHIFA</a:t>
            </a:r>
            <a:endParaRPr sz="1500" dirty="0">
              <a:latin typeface="Trebuchet MS"/>
              <a:cs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692" y="20523"/>
            <a:ext cx="3056890" cy="514350"/>
          </a:xfrm>
          <a:prstGeom prst="rect">
            <a:avLst/>
          </a:prstGeom>
        </p:spPr>
        <p:txBody>
          <a:bodyPr vert="horz" wrap="square" lIns="0" tIns="13335" rIns="0" bIns="0" rtlCol="0">
            <a:spAutoFit/>
          </a:bodyPr>
          <a:lstStyle/>
          <a:p>
            <a:pPr marL="12700">
              <a:lnSpc>
                <a:spcPct val="100000"/>
              </a:lnSpc>
              <a:spcBef>
                <a:spcPts val="105"/>
              </a:spcBef>
            </a:pPr>
            <a:r>
              <a:rPr sz="3200" u="sng" dirty="0">
                <a:solidFill>
                  <a:srgbClr val="404040"/>
                </a:solidFill>
                <a:uFill>
                  <a:solidFill>
                    <a:srgbClr val="404040"/>
                  </a:solidFill>
                </a:uFill>
              </a:rPr>
              <a:t>B.PUNCH</a:t>
            </a:r>
            <a:r>
              <a:rPr sz="3200" u="sng" spc="-40" dirty="0">
                <a:solidFill>
                  <a:srgbClr val="404040"/>
                </a:solidFill>
                <a:uFill>
                  <a:solidFill>
                    <a:srgbClr val="404040"/>
                  </a:solidFill>
                </a:uFill>
              </a:rPr>
              <a:t> </a:t>
            </a:r>
            <a:r>
              <a:rPr sz="3200" u="sng" spc="-10" dirty="0">
                <a:solidFill>
                  <a:srgbClr val="404040"/>
                </a:solidFill>
                <a:uFill>
                  <a:solidFill>
                    <a:srgbClr val="404040"/>
                  </a:solidFill>
                </a:uFill>
              </a:rPr>
              <a:t>BIOPSY</a:t>
            </a:r>
            <a:endParaRPr sz="3200"/>
          </a:p>
        </p:txBody>
      </p:sp>
      <p:sp>
        <p:nvSpPr>
          <p:cNvPr id="3" name="object 3"/>
          <p:cNvSpPr txBox="1"/>
          <p:nvPr/>
        </p:nvSpPr>
        <p:spPr>
          <a:xfrm>
            <a:off x="310692" y="1253693"/>
            <a:ext cx="6405880" cy="5245026"/>
          </a:xfrm>
          <a:prstGeom prst="rect">
            <a:avLst/>
          </a:prstGeom>
        </p:spPr>
        <p:txBody>
          <a:bodyPr vert="horz" wrap="square" lIns="0" tIns="12700" rIns="0" bIns="0" rtlCol="0">
            <a:spAutoFit/>
          </a:bodyPr>
          <a:lstStyle/>
          <a:p>
            <a:pPr marL="355600" marR="5080" indent="-342900">
              <a:lnSpc>
                <a:spcPct val="100000"/>
              </a:lnSpc>
              <a:spcBef>
                <a:spcPts val="10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Produces</a:t>
            </a:r>
            <a:r>
              <a:rPr sz="2400" spc="-30" dirty="0">
                <a:solidFill>
                  <a:srgbClr val="404040"/>
                </a:solidFill>
                <a:latin typeface="Trebuchet MS"/>
                <a:cs typeface="Trebuchet MS"/>
              </a:rPr>
              <a:t> </a:t>
            </a:r>
            <a:r>
              <a:rPr sz="2400" dirty="0">
                <a:solidFill>
                  <a:srgbClr val="404040"/>
                </a:solidFill>
                <a:latin typeface="Trebuchet MS"/>
                <a:cs typeface="Trebuchet MS"/>
              </a:rPr>
              <a:t>core</a:t>
            </a:r>
            <a:r>
              <a:rPr sz="2400" spc="-5" dirty="0">
                <a:solidFill>
                  <a:srgbClr val="404040"/>
                </a:solidFill>
                <a:latin typeface="Trebuchet MS"/>
                <a:cs typeface="Trebuchet MS"/>
              </a:rPr>
              <a:t> </a:t>
            </a:r>
            <a:r>
              <a:rPr sz="2400" dirty="0">
                <a:solidFill>
                  <a:srgbClr val="404040"/>
                </a:solidFill>
                <a:latin typeface="Trebuchet MS"/>
                <a:cs typeface="Trebuchet MS"/>
              </a:rPr>
              <a:t>of</a:t>
            </a:r>
            <a:r>
              <a:rPr sz="2400" spc="-20" dirty="0">
                <a:solidFill>
                  <a:srgbClr val="404040"/>
                </a:solidFill>
                <a:latin typeface="Trebuchet MS"/>
                <a:cs typeface="Trebuchet MS"/>
              </a:rPr>
              <a:t> </a:t>
            </a:r>
            <a:r>
              <a:rPr sz="2400" dirty="0">
                <a:solidFill>
                  <a:srgbClr val="404040"/>
                </a:solidFill>
                <a:latin typeface="Trebuchet MS"/>
                <a:cs typeface="Trebuchet MS"/>
              </a:rPr>
              <a:t>skin down</a:t>
            </a:r>
            <a:r>
              <a:rPr sz="2400" spc="-15" dirty="0">
                <a:solidFill>
                  <a:srgbClr val="404040"/>
                </a:solidFill>
                <a:latin typeface="Trebuchet MS"/>
                <a:cs typeface="Trebuchet MS"/>
              </a:rPr>
              <a:t> </a:t>
            </a:r>
            <a:r>
              <a:rPr sz="2400" dirty="0">
                <a:solidFill>
                  <a:srgbClr val="404040"/>
                </a:solidFill>
                <a:latin typeface="Trebuchet MS"/>
                <a:cs typeface="Trebuchet MS"/>
              </a:rPr>
              <a:t>to</a:t>
            </a:r>
            <a:r>
              <a:rPr sz="2400" spc="-20" dirty="0">
                <a:solidFill>
                  <a:srgbClr val="404040"/>
                </a:solidFill>
                <a:latin typeface="Trebuchet MS"/>
                <a:cs typeface="Trebuchet MS"/>
              </a:rPr>
              <a:t> </a:t>
            </a:r>
            <a:r>
              <a:rPr sz="2400" dirty="0">
                <a:solidFill>
                  <a:srgbClr val="404040"/>
                </a:solidFill>
                <a:latin typeface="Trebuchet MS"/>
                <a:cs typeface="Trebuchet MS"/>
              </a:rPr>
              <a:t>the</a:t>
            </a:r>
            <a:r>
              <a:rPr sz="2400" spc="-90" dirty="0">
                <a:solidFill>
                  <a:srgbClr val="404040"/>
                </a:solidFill>
                <a:latin typeface="Trebuchet MS"/>
                <a:cs typeface="Trebuchet MS"/>
              </a:rPr>
              <a:t> </a:t>
            </a:r>
            <a:r>
              <a:rPr sz="2400" spc="-10" dirty="0">
                <a:solidFill>
                  <a:srgbClr val="404040"/>
                </a:solidFill>
                <a:latin typeface="Trebuchet MS"/>
                <a:cs typeface="Trebuchet MS"/>
              </a:rPr>
              <a:t>fat,is </a:t>
            </a:r>
            <a:r>
              <a:rPr sz="2400" dirty="0">
                <a:solidFill>
                  <a:srgbClr val="404040"/>
                </a:solidFill>
                <a:latin typeface="Trebuchet MS"/>
                <a:cs typeface="Trebuchet MS"/>
              </a:rPr>
              <a:t>quick and</a:t>
            </a:r>
            <a:r>
              <a:rPr sz="2400" spc="-5" dirty="0">
                <a:solidFill>
                  <a:srgbClr val="404040"/>
                </a:solidFill>
                <a:latin typeface="Trebuchet MS"/>
                <a:cs typeface="Trebuchet MS"/>
              </a:rPr>
              <a:t> </a:t>
            </a:r>
            <a:r>
              <a:rPr sz="2400" dirty="0">
                <a:solidFill>
                  <a:srgbClr val="404040"/>
                </a:solidFill>
                <a:latin typeface="Trebuchet MS"/>
                <a:cs typeface="Trebuchet MS"/>
              </a:rPr>
              <a:t>easy to</a:t>
            </a:r>
            <a:r>
              <a:rPr sz="2400" spc="-25" dirty="0">
                <a:solidFill>
                  <a:srgbClr val="404040"/>
                </a:solidFill>
                <a:latin typeface="Trebuchet MS"/>
                <a:cs typeface="Trebuchet MS"/>
              </a:rPr>
              <a:t> </a:t>
            </a:r>
            <a:r>
              <a:rPr sz="2400" dirty="0">
                <a:solidFill>
                  <a:srgbClr val="404040"/>
                </a:solidFill>
                <a:latin typeface="Trebuchet MS"/>
                <a:cs typeface="Trebuchet MS"/>
              </a:rPr>
              <a:t>perform and leaves</a:t>
            </a:r>
            <a:r>
              <a:rPr sz="2400" spc="5" dirty="0">
                <a:solidFill>
                  <a:srgbClr val="404040"/>
                </a:solidFill>
                <a:latin typeface="Trebuchet MS"/>
                <a:cs typeface="Trebuchet MS"/>
              </a:rPr>
              <a:t> </a:t>
            </a:r>
            <a:r>
              <a:rPr sz="2400" dirty="0">
                <a:solidFill>
                  <a:srgbClr val="404040"/>
                </a:solidFill>
                <a:latin typeface="Trebuchet MS"/>
                <a:cs typeface="Trebuchet MS"/>
              </a:rPr>
              <a:t>only </a:t>
            </a:r>
            <a:r>
              <a:rPr sz="2400" spc="-50" dirty="0">
                <a:solidFill>
                  <a:srgbClr val="404040"/>
                </a:solidFill>
                <a:latin typeface="Trebuchet MS"/>
                <a:cs typeface="Trebuchet MS"/>
              </a:rPr>
              <a:t>a </a:t>
            </a:r>
            <a:r>
              <a:rPr sz="2400" dirty="0">
                <a:solidFill>
                  <a:srgbClr val="404040"/>
                </a:solidFill>
                <a:latin typeface="Trebuchet MS"/>
                <a:cs typeface="Trebuchet MS"/>
              </a:rPr>
              <a:t>small</a:t>
            </a:r>
            <a:r>
              <a:rPr sz="2400" spc="15" dirty="0">
                <a:solidFill>
                  <a:srgbClr val="404040"/>
                </a:solidFill>
                <a:latin typeface="Trebuchet MS"/>
                <a:cs typeface="Trebuchet MS"/>
              </a:rPr>
              <a:t> </a:t>
            </a:r>
            <a:r>
              <a:rPr sz="2400" spc="-10" dirty="0">
                <a:solidFill>
                  <a:srgbClr val="404040"/>
                </a:solidFill>
                <a:latin typeface="Trebuchet MS"/>
                <a:cs typeface="Trebuchet MS"/>
              </a:rPr>
              <a:t>wound.</a:t>
            </a:r>
            <a:endParaRPr sz="2400" dirty="0">
              <a:latin typeface="Trebuchet MS"/>
              <a:cs typeface="Trebuchet MS"/>
            </a:endParaRPr>
          </a:p>
          <a:p>
            <a:pPr>
              <a:lnSpc>
                <a:spcPct val="100000"/>
              </a:lnSpc>
            </a:pPr>
            <a:endParaRPr sz="2800" dirty="0">
              <a:latin typeface="Trebuchet MS"/>
              <a:cs typeface="Trebuchet MS"/>
            </a:endParaRPr>
          </a:p>
          <a:p>
            <a:pPr marL="355600" marR="207645" indent="-342900">
              <a:lnSpc>
                <a:spcPct val="100000"/>
              </a:lnSpc>
              <a:spcBef>
                <a:spcPts val="1625"/>
              </a:spcBef>
              <a:tabLst>
                <a:tab pos="44704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Disposable</a:t>
            </a:r>
            <a:r>
              <a:rPr sz="2400" spc="10" dirty="0">
                <a:solidFill>
                  <a:srgbClr val="404040"/>
                </a:solidFill>
                <a:latin typeface="Trebuchet MS"/>
                <a:cs typeface="Trebuchet MS"/>
              </a:rPr>
              <a:t> </a:t>
            </a:r>
            <a:r>
              <a:rPr sz="2400" dirty="0">
                <a:solidFill>
                  <a:srgbClr val="404040"/>
                </a:solidFill>
                <a:latin typeface="Trebuchet MS"/>
                <a:cs typeface="Trebuchet MS"/>
              </a:rPr>
              <a:t>and</a:t>
            </a:r>
            <a:r>
              <a:rPr sz="2400" spc="-20" dirty="0">
                <a:solidFill>
                  <a:srgbClr val="404040"/>
                </a:solidFill>
                <a:latin typeface="Trebuchet MS"/>
                <a:cs typeface="Trebuchet MS"/>
              </a:rPr>
              <a:t> </a:t>
            </a:r>
            <a:r>
              <a:rPr sz="2400" dirty="0">
                <a:solidFill>
                  <a:srgbClr val="404040"/>
                </a:solidFill>
                <a:latin typeface="Trebuchet MS"/>
                <a:cs typeface="Trebuchet MS"/>
              </a:rPr>
              <a:t>reusable</a:t>
            </a:r>
            <a:r>
              <a:rPr sz="2400" spc="10" dirty="0">
                <a:solidFill>
                  <a:srgbClr val="404040"/>
                </a:solidFill>
                <a:latin typeface="Trebuchet MS"/>
                <a:cs typeface="Trebuchet MS"/>
              </a:rPr>
              <a:t> </a:t>
            </a:r>
            <a:r>
              <a:rPr sz="2400" dirty="0">
                <a:solidFill>
                  <a:srgbClr val="404040"/>
                </a:solidFill>
                <a:latin typeface="Trebuchet MS"/>
                <a:cs typeface="Trebuchet MS"/>
              </a:rPr>
              <a:t>2–8</a:t>
            </a:r>
            <a:r>
              <a:rPr sz="2400" spc="5" dirty="0">
                <a:solidFill>
                  <a:srgbClr val="404040"/>
                </a:solidFill>
                <a:latin typeface="Trebuchet MS"/>
                <a:cs typeface="Trebuchet MS"/>
              </a:rPr>
              <a:t> </a:t>
            </a:r>
            <a:r>
              <a:rPr sz="2400" dirty="0">
                <a:solidFill>
                  <a:srgbClr val="404040"/>
                </a:solidFill>
                <a:latin typeface="Trebuchet MS"/>
                <a:cs typeface="Trebuchet MS"/>
              </a:rPr>
              <a:t>mm</a:t>
            </a:r>
            <a:r>
              <a:rPr sz="2400" spc="-20" dirty="0">
                <a:solidFill>
                  <a:srgbClr val="404040"/>
                </a:solidFill>
                <a:latin typeface="Trebuchet MS"/>
                <a:cs typeface="Trebuchet MS"/>
              </a:rPr>
              <a:t> </a:t>
            </a:r>
            <a:r>
              <a:rPr sz="2400" spc="-10" dirty="0">
                <a:solidFill>
                  <a:srgbClr val="404040"/>
                </a:solidFill>
                <a:latin typeface="Trebuchet MS"/>
                <a:cs typeface="Trebuchet MS"/>
              </a:rPr>
              <a:t>diameter </a:t>
            </a:r>
            <a:r>
              <a:rPr sz="2400" dirty="0">
                <a:solidFill>
                  <a:srgbClr val="404040"/>
                </a:solidFill>
                <a:latin typeface="Trebuchet MS"/>
                <a:cs typeface="Trebuchet MS"/>
              </a:rPr>
              <a:t>punches</a:t>
            </a:r>
            <a:r>
              <a:rPr sz="2400" spc="15" dirty="0">
                <a:solidFill>
                  <a:srgbClr val="404040"/>
                </a:solidFill>
                <a:latin typeface="Trebuchet MS"/>
                <a:cs typeface="Trebuchet MS"/>
              </a:rPr>
              <a:t> </a:t>
            </a:r>
            <a:r>
              <a:rPr sz="2400" dirty="0">
                <a:solidFill>
                  <a:srgbClr val="404040"/>
                </a:solidFill>
                <a:latin typeface="Trebuchet MS"/>
                <a:cs typeface="Trebuchet MS"/>
              </a:rPr>
              <a:t>are</a:t>
            </a:r>
            <a:r>
              <a:rPr sz="2400" spc="-10" dirty="0">
                <a:solidFill>
                  <a:srgbClr val="404040"/>
                </a:solidFill>
                <a:latin typeface="Trebuchet MS"/>
                <a:cs typeface="Trebuchet MS"/>
              </a:rPr>
              <a:t> available.</a:t>
            </a:r>
            <a:endParaRPr sz="2400" dirty="0">
              <a:latin typeface="Trebuchet MS"/>
              <a:cs typeface="Trebuchet MS"/>
            </a:endParaRPr>
          </a:p>
          <a:p>
            <a:pPr>
              <a:lnSpc>
                <a:spcPct val="100000"/>
              </a:lnSpc>
            </a:pPr>
            <a:endParaRPr sz="2800" dirty="0">
              <a:latin typeface="Trebuchet MS"/>
              <a:cs typeface="Trebuchet MS"/>
            </a:endParaRPr>
          </a:p>
          <a:p>
            <a:pPr marL="12700">
              <a:lnSpc>
                <a:spcPct val="100000"/>
              </a:lnSpc>
              <a:spcBef>
                <a:spcPts val="1640"/>
              </a:spcBef>
              <a:tabLst>
                <a:tab pos="44704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Excise</a:t>
            </a:r>
            <a:r>
              <a:rPr sz="2400" spc="-15" dirty="0">
                <a:solidFill>
                  <a:srgbClr val="404040"/>
                </a:solidFill>
                <a:latin typeface="Trebuchet MS"/>
                <a:cs typeface="Trebuchet MS"/>
              </a:rPr>
              <a:t> </a:t>
            </a:r>
            <a:r>
              <a:rPr sz="2400" dirty="0">
                <a:solidFill>
                  <a:srgbClr val="404040"/>
                </a:solidFill>
                <a:latin typeface="Trebuchet MS"/>
                <a:cs typeface="Trebuchet MS"/>
              </a:rPr>
              <a:t>naevi</a:t>
            </a:r>
            <a:r>
              <a:rPr sz="2400" spc="5" dirty="0">
                <a:solidFill>
                  <a:srgbClr val="404040"/>
                </a:solidFill>
                <a:latin typeface="Trebuchet MS"/>
                <a:cs typeface="Trebuchet MS"/>
              </a:rPr>
              <a:t> </a:t>
            </a:r>
            <a:r>
              <a:rPr sz="2400" dirty="0">
                <a:solidFill>
                  <a:srgbClr val="404040"/>
                </a:solidFill>
                <a:latin typeface="Trebuchet MS"/>
                <a:cs typeface="Trebuchet MS"/>
              </a:rPr>
              <a:t>on</a:t>
            </a:r>
            <a:r>
              <a:rPr sz="2400" spc="-5" dirty="0">
                <a:solidFill>
                  <a:srgbClr val="404040"/>
                </a:solidFill>
                <a:latin typeface="Trebuchet MS"/>
                <a:cs typeface="Trebuchet MS"/>
              </a:rPr>
              <a:t> </a:t>
            </a:r>
            <a:r>
              <a:rPr sz="2400" dirty="0">
                <a:solidFill>
                  <a:srgbClr val="404040"/>
                </a:solidFill>
                <a:latin typeface="Trebuchet MS"/>
                <a:cs typeface="Trebuchet MS"/>
              </a:rPr>
              <a:t>the</a:t>
            </a:r>
            <a:r>
              <a:rPr sz="2400" spc="-10" dirty="0">
                <a:solidFill>
                  <a:srgbClr val="404040"/>
                </a:solidFill>
                <a:latin typeface="Trebuchet MS"/>
                <a:cs typeface="Trebuchet MS"/>
              </a:rPr>
              <a:t> </a:t>
            </a:r>
            <a:r>
              <a:rPr sz="2400" spc="-20" dirty="0">
                <a:solidFill>
                  <a:srgbClr val="404040"/>
                </a:solidFill>
                <a:latin typeface="Trebuchet MS"/>
                <a:cs typeface="Trebuchet MS"/>
              </a:rPr>
              <a:t>trunk</a:t>
            </a:r>
            <a:endParaRPr sz="2400" dirty="0">
              <a:latin typeface="Trebuchet MS"/>
              <a:cs typeface="Trebuchet MS"/>
            </a:endParaRPr>
          </a:p>
          <a:p>
            <a:pPr>
              <a:lnSpc>
                <a:spcPct val="100000"/>
              </a:lnSpc>
            </a:pPr>
            <a:endParaRPr sz="2800" dirty="0">
              <a:latin typeface="Trebuchet MS"/>
              <a:cs typeface="Trebuchet MS"/>
            </a:endParaRPr>
          </a:p>
          <a:p>
            <a:pPr marL="355600" marR="1123950" indent="-342900">
              <a:lnSpc>
                <a:spcPct val="100000"/>
              </a:lnSpc>
              <a:spcBef>
                <a:spcPts val="163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Can</a:t>
            </a:r>
            <a:r>
              <a:rPr sz="2400" spc="-5" dirty="0">
                <a:solidFill>
                  <a:srgbClr val="404040"/>
                </a:solidFill>
                <a:latin typeface="Trebuchet MS"/>
                <a:cs typeface="Trebuchet MS"/>
              </a:rPr>
              <a:t> </a:t>
            </a:r>
            <a:r>
              <a:rPr sz="2400" dirty="0">
                <a:solidFill>
                  <a:srgbClr val="404040"/>
                </a:solidFill>
                <a:latin typeface="Trebuchet MS"/>
                <a:cs typeface="Trebuchet MS"/>
              </a:rPr>
              <a:t>b</a:t>
            </a:r>
            <a:r>
              <a:rPr lang="en-US" sz="2400" dirty="0">
                <a:solidFill>
                  <a:srgbClr val="404040"/>
                </a:solidFill>
                <a:latin typeface="Trebuchet MS"/>
                <a:cs typeface="Trebuchet MS"/>
              </a:rPr>
              <a:t>e</a:t>
            </a:r>
            <a:r>
              <a:rPr sz="2400" dirty="0">
                <a:solidFill>
                  <a:srgbClr val="404040"/>
                </a:solidFill>
                <a:latin typeface="Trebuchet MS"/>
                <a:cs typeface="Trebuchet MS"/>
              </a:rPr>
              <a:t> left for</a:t>
            </a:r>
            <a:r>
              <a:rPr sz="2400" spc="10" dirty="0">
                <a:solidFill>
                  <a:srgbClr val="404040"/>
                </a:solidFill>
                <a:latin typeface="Trebuchet MS"/>
                <a:cs typeface="Trebuchet MS"/>
              </a:rPr>
              <a:t> </a:t>
            </a:r>
            <a:r>
              <a:rPr sz="2400" dirty="0">
                <a:solidFill>
                  <a:srgbClr val="404040"/>
                </a:solidFill>
                <a:latin typeface="Trebuchet MS"/>
                <a:cs typeface="Trebuchet MS"/>
              </a:rPr>
              <a:t>healing</a:t>
            </a:r>
            <a:r>
              <a:rPr sz="2400" spc="15" dirty="0">
                <a:solidFill>
                  <a:srgbClr val="404040"/>
                </a:solidFill>
                <a:latin typeface="Trebuchet MS"/>
                <a:cs typeface="Trebuchet MS"/>
              </a:rPr>
              <a:t> </a:t>
            </a:r>
            <a:r>
              <a:rPr sz="2400" dirty="0">
                <a:solidFill>
                  <a:srgbClr val="404040"/>
                </a:solidFill>
                <a:latin typeface="Trebuchet MS"/>
                <a:cs typeface="Trebuchet MS"/>
              </a:rPr>
              <a:t>with</a:t>
            </a:r>
            <a:r>
              <a:rPr sz="2400" spc="-35" dirty="0">
                <a:solidFill>
                  <a:srgbClr val="404040"/>
                </a:solidFill>
                <a:latin typeface="Trebuchet MS"/>
                <a:cs typeface="Trebuchet MS"/>
              </a:rPr>
              <a:t> </a:t>
            </a:r>
            <a:r>
              <a:rPr sz="2400" spc="-10" dirty="0">
                <a:solidFill>
                  <a:srgbClr val="404040"/>
                </a:solidFill>
                <a:latin typeface="Trebuchet MS"/>
                <a:cs typeface="Trebuchet MS"/>
              </a:rPr>
              <a:t>second</a:t>
            </a:r>
            <a:r>
              <a:rPr lang="en-US" sz="2400" spc="-10" dirty="0">
                <a:solidFill>
                  <a:srgbClr val="404040"/>
                </a:solidFill>
                <a:latin typeface="Trebuchet MS"/>
                <a:cs typeface="Trebuchet MS"/>
              </a:rPr>
              <a:t>a</a:t>
            </a:r>
            <a:r>
              <a:rPr sz="2400" spc="-10" dirty="0">
                <a:solidFill>
                  <a:srgbClr val="404040"/>
                </a:solidFill>
                <a:latin typeface="Trebuchet MS"/>
                <a:cs typeface="Trebuchet MS"/>
              </a:rPr>
              <a:t>ry </a:t>
            </a:r>
            <a:r>
              <a:rPr sz="2400" dirty="0">
                <a:solidFill>
                  <a:srgbClr val="404040"/>
                </a:solidFill>
                <a:latin typeface="Trebuchet MS"/>
                <a:cs typeface="Trebuchet MS"/>
              </a:rPr>
              <a:t>intention(collagen</a:t>
            </a:r>
            <a:r>
              <a:rPr sz="2400" spc="35" dirty="0">
                <a:solidFill>
                  <a:srgbClr val="404040"/>
                </a:solidFill>
                <a:latin typeface="Trebuchet MS"/>
                <a:cs typeface="Trebuchet MS"/>
              </a:rPr>
              <a:t> </a:t>
            </a:r>
            <a:r>
              <a:rPr sz="2400" dirty="0">
                <a:solidFill>
                  <a:srgbClr val="404040"/>
                </a:solidFill>
                <a:latin typeface="Trebuchet MS"/>
                <a:cs typeface="Trebuchet MS"/>
              </a:rPr>
              <a:t>matrix</a:t>
            </a:r>
            <a:r>
              <a:rPr sz="2400" spc="-5" dirty="0">
                <a:solidFill>
                  <a:srgbClr val="404040"/>
                </a:solidFill>
                <a:latin typeface="Trebuchet MS"/>
                <a:cs typeface="Trebuchet MS"/>
              </a:rPr>
              <a:t> </a:t>
            </a:r>
            <a:r>
              <a:rPr sz="2400" spc="-10" dirty="0">
                <a:solidFill>
                  <a:srgbClr val="404040"/>
                </a:solidFill>
                <a:latin typeface="Trebuchet MS"/>
                <a:cs typeface="Trebuchet MS"/>
              </a:rPr>
              <a:t>dressing)</a:t>
            </a:r>
            <a:endParaRPr sz="2400" dirty="0">
              <a:latin typeface="Trebuchet MS"/>
              <a:cs typeface="Trebuchet MS"/>
            </a:endParaRPr>
          </a:p>
        </p:txBody>
      </p:sp>
      <p:pic>
        <p:nvPicPr>
          <p:cNvPr id="4" name="object 4"/>
          <p:cNvPicPr/>
          <p:nvPr/>
        </p:nvPicPr>
        <p:blipFill>
          <a:blip r:embed="rId2" cstate="print"/>
          <a:stretch>
            <a:fillRect/>
          </a:stretch>
        </p:blipFill>
        <p:spPr>
          <a:xfrm>
            <a:off x="6289547" y="1967483"/>
            <a:ext cx="5652515" cy="4517136"/>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9FA3-F153-4F67-99F4-6E3C4EE6C9F0}"/>
              </a:ext>
            </a:extLst>
          </p:cNvPr>
          <p:cNvSpPr>
            <a:spLocks noGrp="1"/>
          </p:cNvSpPr>
          <p:nvPr>
            <p:ph type="title"/>
          </p:nvPr>
        </p:nvSpPr>
        <p:spPr/>
        <p:txBody>
          <a:bodyPr/>
          <a:lstStyle/>
          <a:p>
            <a:r>
              <a:rPr lang="en-US" dirty="0"/>
              <a:t>Caustics</a:t>
            </a:r>
          </a:p>
        </p:txBody>
      </p:sp>
      <p:sp>
        <p:nvSpPr>
          <p:cNvPr id="3" name="Content Placeholder 2">
            <a:extLst>
              <a:ext uri="{FF2B5EF4-FFF2-40B4-BE49-F238E27FC236}">
                <a16:creationId xmlns:a16="http://schemas.microsoft.com/office/drawing/2014/main" id="{9ABBF5CD-6615-49E6-B882-3631A0AE1BD4}"/>
              </a:ext>
            </a:extLst>
          </p:cNvPr>
          <p:cNvSpPr>
            <a:spLocks noGrp="1"/>
          </p:cNvSpPr>
          <p:nvPr>
            <p:ph idx="1"/>
          </p:nvPr>
        </p:nvSpPr>
        <p:spPr/>
        <p:txBody>
          <a:bodyPr/>
          <a:lstStyle/>
          <a:p>
            <a:r>
              <a:rPr lang="en-US" dirty="0"/>
              <a:t> Provide a simple and readily available means of destroying many superficial skin lesions.</a:t>
            </a:r>
          </a:p>
          <a:p>
            <a:endParaRPr lang="en-US" dirty="0"/>
          </a:p>
          <a:p>
            <a:r>
              <a:rPr lang="en-US" dirty="0"/>
              <a:t> The operator should be well acquainted with the action and degree of penetration of individual caustics.</a:t>
            </a:r>
          </a:p>
        </p:txBody>
      </p:sp>
    </p:spTree>
    <p:extLst>
      <p:ext uri="{BB962C8B-B14F-4D97-AF65-F5344CB8AC3E}">
        <p14:creationId xmlns:p14="http://schemas.microsoft.com/office/powerpoint/2010/main" val="29617871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3182-C0CD-4A4C-BED2-E54014036FB0}"/>
              </a:ext>
            </a:extLst>
          </p:cNvPr>
          <p:cNvSpPr>
            <a:spLocks noGrp="1"/>
          </p:cNvSpPr>
          <p:nvPr>
            <p:ph type="title"/>
          </p:nvPr>
        </p:nvSpPr>
        <p:spPr/>
        <p:txBody>
          <a:bodyPr/>
          <a:lstStyle/>
          <a:p>
            <a:r>
              <a:rPr lang="en-US" dirty="0" err="1"/>
              <a:t>Aluminium</a:t>
            </a:r>
            <a:r>
              <a:rPr lang="en-US" dirty="0"/>
              <a:t> chloride hexahydrate</a:t>
            </a:r>
          </a:p>
        </p:txBody>
      </p:sp>
      <p:sp>
        <p:nvSpPr>
          <p:cNvPr id="3" name="Content Placeholder 2">
            <a:extLst>
              <a:ext uri="{FF2B5EF4-FFF2-40B4-BE49-F238E27FC236}">
                <a16:creationId xmlns:a16="http://schemas.microsoft.com/office/drawing/2014/main" id="{33140EE6-0C02-4C4D-80CA-50B91A96C5DE}"/>
              </a:ext>
            </a:extLst>
          </p:cNvPr>
          <p:cNvSpPr>
            <a:spLocks noGrp="1"/>
          </p:cNvSpPr>
          <p:nvPr>
            <p:ph idx="1"/>
          </p:nvPr>
        </p:nvSpPr>
        <p:spPr>
          <a:xfrm>
            <a:off x="838200" y="1825625"/>
            <a:ext cx="5472659" cy="4815018"/>
          </a:xfrm>
        </p:spPr>
        <p:txBody>
          <a:bodyPr/>
          <a:lstStyle/>
          <a:p>
            <a:pPr algn="l"/>
            <a:r>
              <a:rPr lang="en-US" sz="2800" b="0" i="0" u="none" strike="noStrike" baseline="0" dirty="0">
                <a:latin typeface="PalatinoLTStd-Roman"/>
              </a:rPr>
              <a:t>A 20% solution (</a:t>
            </a:r>
            <a:r>
              <a:rPr lang="en-US" sz="2800" b="0" i="0" u="none" strike="noStrike" baseline="0" dirty="0" err="1">
                <a:latin typeface="PalatinoLTStd-Roman"/>
              </a:rPr>
              <a:t>Driclor</a:t>
            </a:r>
            <a:r>
              <a:rPr lang="en-US" sz="800" b="0" i="0" u="none" strike="noStrike" baseline="0" dirty="0">
                <a:latin typeface="PalatinoLTStd-Roman"/>
              </a:rPr>
              <a:t>®</a:t>
            </a:r>
            <a:r>
              <a:rPr lang="en-US" sz="2800" b="0" i="0" u="none" strike="noStrike" baseline="0" dirty="0">
                <a:latin typeface="PalatinoLTStd-Roman"/>
              </a:rPr>
              <a:t>; </a:t>
            </a:r>
            <a:r>
              <a:rPr lang="en-US" sz="2800" b="0" i="0" u="none" strike="noStrike" baseline="0" dirty="0" err="1">
                <a:latin typeface="PalatinoLTStd-Roman"/>
              </a:rPr>
              <a:t>Anhydrol</a:t>
            </a:r>
            <a:r>
              <a:rPr lang="en-US" sz="2800" b="0" i="0" u="none" strike="noStrike" baseline="0" dirty="0">
                <a:latin typeface="PalatinoLTStd-Roman"/>
              </a:rPr>
              <a:t> Forte</a:t>
            </a:r>
            <a:r>
              <a:rPr lang="en-US" sz="800" b="0" i="0" u="none" strike="noStrike" baseline="0" dirty="0">
                <a:latin typeface="PalatinoLTStd-Roman"/>
              </a:rPr>
              <a:t>®</a:t>
            </a:r>
            <a:r>
              <a:rPr lang="en-US" sz="2800" b="0" i="0" u="none" strike="noStrike" baseline="0" dirty="0">
                <a:latin typeface="PalatinoLTStd-Roman"/>
              </a:rPr>
              <a:t>), usually applied on a cotton‐bud, is a very useful styptic for superficial wounds such as those following shave excision. </a:t>
            </a:r>
          </a:p>
          <a:p>
            <a:pPr algn="l"/>
            <a:endParaRPr lang="en-US" sz="2800" b="0" i="0" u="none" strike="noStrike" baseline="0" dirty="0">
              <a:latin typeface="PalatinoLTStd-Roman"/>
            </a:endParaRPr>
          </a:p>
          <a:p>
            <a:pPr algn="l"/>
            <a:r>
              <a:rPr lang="en-US" sz="2800" b="0" i="0" u="none" strike="noStrike" baseline="0" dirty="0">
                <a:latin typeface="PalatinoLTStd-Roman"/>
              </a:rPr>
              <a:t>Ferric </a:t>
            </a:r>
            <a:r>
              <a:rPr lang="en-US" sz="2800" b="0" i="0" u="none" strike="noStrike" baseline="0" dirty="0" err="1">
                <a:latin typeface="PalatinoLTStd-Roman"/>
              </a:rPr>
              <a:t>subsulphate</a:t>
            </a:r>
            <a:r>
              <a:rPr lang="en-US" sz="2800" b="0" i="0" u="none" strike="noStrike" baseline="0" dirty="0">
                <a:latin typeface="PalatinoLTStd-Roman"/>
              </a:rPr>
              <a:t> (</a:t>
            </a:r>
            <a:r>
              <a:rPr lang="en-US" sz="2800" b="0" i="0" u="none" strike="noStrike" baseline="0" dirty="0" err="1">
                <a:latin typeface="PalatinoLTStd-Roman"/>
              </a:rPr>
              <a:t>Monsel’s</a:t>
            </a:r>
            <a:r>
              <a:rPr lang="en-US" sz="2800" b="0" i="0" u="none" strike="noStrike" baseline="0" dirty="0">
                <a:latin typeface="PalatinoLTStd-Roman"/>
              </a:rPr>
              <a:t> solution) is widely used but may leave a pigmented scar.</a:t>
            </a:r>
            <a:endParaRPr lang="en-US" dirty="0"/>
          </a:p>
        </p:txBody>
      </p:sp>
      <p:pic>
        <p:nvPicPr>
          <p:cNvPr id="4" name="Picture 3">
            <a:extLst>
              <a:ext uri="{FF2B5EF4-FFF2-40B4-BE49-F238E27FC236}">
                <a16:creationId xmlns:a16="http://schemas.microsoft.com/office/drawing/2014/main" id="{7966FB3B-F979-4035-B1A0-D8C5783B3616}"/>
              </a:ext>
            </a:extLst>
          </p:cNvPr>
          <p:cNvPicPr>
            <a:picLocks noChangeAspect="1"/>
          </p:cNvPicPr>
          <p:nvPr/>
        </p:nvPicPr>
        <p:blipFill>
          <a:blip r:embed="rId2"/>
          <a:stretch>
            <a:fillRect/>
          </a:stretch>
        </p:blipFill>
        <p:spPr>
          <a:xfrm>
            <a:off x="6470753" y="1690688"/>
            <a:ext cx="3048000" cy="4505325"/>
          </a:xfrm>
          <a:prstGeom prst="rect">
            <a:avLst/>
          </a:prstGeom>
        </p:spPr>
      </p:pic>
      <p:pic>
        <p:nvPicPr>
          <p:cNvPr id="5" name="Picture 4">
            <a:extLst>
              <a:ext uri="{FF2B5EF4-FFF2-40B4-BE49-F238E27FC236}">
                <a16:creationId xmlns:a16="http://schemas.microsoft.com/office/drawing/2014/main" id="{3E85778B-C7CB-48F6-806F-DA3500031228}"/>
              </a:ext>
            </a:extLst>
          </p:cNvPr>
          <p:cNvPicPr>
            <a:picLocks noChangeAspect="1"/>
          </p:cNvPicPr>
          <p:nvPr/>
        </p:nvPicPr>
        <p:blipFill>
          <a:blip r:embed="rId3"/>
          <a:stretch>
            <a:fillRect/>
          </a:stretch>
        </p:blipFill>
        <p:spPr>
          <a:xfrm>
            <a:off x="9518753" y="1690689"/>
            <a:ext cx="2218545" cy="4505324"/>
          </a:xfrm>
          <a:prstGeom prst="rect">
            <a:avLst/>
          </a:prstGeom>
        </p:spPr>
      </p:pic>
    </p:spTree>
    <p:extLst>
      <p:ext uri="{BB962C8B-B14F-4D97-AF65-F5344CB8AC3E}">
        <p14:creationId xmlns:p14="http://schemas.microsoft.com/office/powerpoint/2010/main" val="38606100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C649-0669-463E-BF74-96714B43F456}"/>
              </a:ext>
            </a:extLst>
          </p:cNvPr>
          <p:cNvSpPr>
            <a:spLocks noGrp="1"/>
          </p:cNvSpPr>
          <p:nvPr>
            <p:ph type="title"/>
          </p:nvPr>
        </p:nvSpPr>
        <p:spPr/>
        <p:txBody>
          <a:bodyPr/>
          <a:lstStyle/>
          <a:p>
            <a:r>
              <a:rPr lang="en-US" dirty="0"/>
              <a:t>Silver nitrate</a:t>
            </a:r>
          </a:p>
        </p:txBody>
      </p:sp>
      <p:sp>
        <p:nvSpPr>
          <p:cNvPr id="3" name="Content Placeholder 2">
            <a:extLst>
              <a:ext uri="{FF2B5EF4-FFF2-40B4-BE49-F238E27FC236}">
                <a16:creationId xmlns:a16="http://schemas.microsoft.com/office/drawing/2014/main" id="{53836BA4-FBC9-4F73-81C5-423532F57805}"/>
              </a:ext>
            </a:extLst>
          </p:cNvPr>
          <p:cNvSpPr>
            <a:spLocks noGrp="1"/>
          </p:cNvSpPr>
          <p:nvPr>
            <p:ph idx="1"/>
          </p:nvPr>
        </p:nvSpPr>
        <p:spPr>
          <a:xfrm>
            <a:off x="838200" y="1825625"/>
            <a:ext cx="5667531" cy="4667250"/>
          </a:xfrm>
        </p:spPr>
        <p:txBody>
          <a:bodyPr/>
          <a:lstStyle/>
          <a:p>
            <a:r>
              <a:rPr lang="en-US" dirty="0"/>
              <a:t>This is used in the form of a pencil or as a strong solution to suppress exuberant granulation. It is </a:t>
            </a:r>
            <a:r>
              <a:rPr lang="en-US" dirty="0" err="1"/>
              <a:t>haemostatic</a:t>
            </a:r>
            <a:r>
              <a:rPr lang="en-US" dirty="0"/>
              <a:t> and may be used to arrest bleeding after curettage. Repeated use tends to lead to unsightly staining of the skin.</a:t>
            </a:r>
          </a:p>
        </p:txBody>
      </p:sp>
      <p:pic>
        <p:nvPicPr>
          <p:cNvPr id="5" name="Picture 4">
            <a:extLst>
              <a:ext uri="{FF2B5EF4-FFF2-40B4-BE49-F238E27FC236}">
                <a16:creationId xmlns:a16="http://schemas.microsoft.com/office/drawing/2014/main" id="{A4167812-D2E5-4963-82E5-761CBDB8C118}"/>
              </a:ext>
            </a:extLst>
          </p:cNvPr>
          <p:cNvPicPr>
            <a:picLocks noChangeAspect="1"/>
          </p:cNvPicPr>
          <p:nvPr/>
        </p:nvPicPr>
        <p:blipFill>
          <a:blip r:embed="rId2"/>
          <a:stretch>
            <a:fillRect/>
          </a:stretch>
        </p:blipFill>
        <p:spPr>
          <a:xfrm>
            <a:off x="6775555" y="1365979"/>
            <a:ext cx="4981731" cy="4549526"/>
          </a:xfrm>
          <a:prstGeom prst="rect">
            <a:avLst/>
          </a:prstGeom>
        </p:spPr>
      </p:pic>
    </p:spTree>
    <p:extLst>
      <p:ext uri="{BB962C8B-B14F-4D97-AF65-F5344CB8AC3E}">
        <p14:creationId xmlns:p14="http://schemas.microsoft.com/office/powerpoint/2010/main" val="25371643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1C2E-F48C-41CA-8BF2-AAB49B962392}"/>
              </a:ext>
            </a:extLst>
          </p:cNvPr>
          <p:cNvSpPr>
            <a:spLocks noGrp="1"/>
          </p:cNvSpPr>
          <p:nvPr>
            <p:ph type="title"/>
          </p:nvPr>
        </p:nvSpPr>
        <p:spPr/>
        <p:txBody>
          <a:bodyPr/>
          <a:lstStyle/>
          <a:p>
            <a:r>
              <a:rPr lang="en-US" dirty="0"/>
              <a:t>Trichloroacetic acid</a:t>
            </a:r>
          </a:p>
        </p:txBody>
      </p:sp>
      <p:sp>
        <p:nvSpPr>
          <p:cNvPr id="3" name="Content Placeholder 2">
            <a:extLst>
              <a:ext uri="{FF2B5EF4-FFF2-40B4-BE49-F238E27FC236}">
                <a16:creationId xmlns:a16="http://schemas.microsoft.com/office/drawing/2014/main" id="{FD52C1CF-6584-41B7-ACD9-BF414CE72F26}"/>
              </a:ext>
            </a:extLst>
          </p:cNvPr>
          <p:cNvSpPr>
            <a:spLocks noGrp="1"/>
          </p:cNvSpPr>
          <p:nvPr>
            <p:ph idx="1"/>
          </p:nvPr>
        </p:nvSpPr>
        <p:spPr>
          <a:xfrm>
            <a:off x="389744" y="1543987"/>
            <a:ext cx="10964056" cy="4632976"/>
          </a:xfrm>
        </p:spPr>
        <p:txBody>
          <a:bodyPr>
            <a:normAutofit/>
          </a:bodyPr>
          <a:lstStyle/>
          <a:p>
            <a:r>
              <a:rPr lang="en-US" dirty="0"/>
              <a:t>This is an effective </a:t>
            </a:r>
            <a:r>
              <a:rPr lang="en-US" dirty="0" err="1"/>
              <a:t>haemostatic</a:t>
            </a:r>
            <a:r>
              <a:rPr lang="en-US" dirty="0"/>
              <a:t> caustic, which has many uses. </a:t>
            </a:r>
          </a:p>
          <a:p>
            <a:r>
              <a:rPr lang="en-US" dirty="0"/>
              <a:t>The 30–50% concentration can be used as a styptic, and may be employed in conjunction with superficial curettage in the treatment of solar keratoses, </a:t>
            </a:r>
            <a:r>
              <a:rPr lang="en-US" dirty="0" err="1"/>
              <a:t>seborrhoeic</a:t>
            </a:r>
            <a:r>
              <a:rPr lang="en-US" dirty="0"/>
              <a:t> warts, etc.</a:t>
            </a:r>
          </a:p>
          <a:p>
            <a:r>
              <a:rPr lang="en-US" dirty="0" err="1"/>
              <a:t>Trichloracetic</a:t>
            </a:r>
            <a:r>
              <a:rPr lang="en-US" dirty="0"/>
              <a:t> acid 35% is used for its destructive effect on the epidermis and may be a useful treatment for xanthelasmas and actinic lentigines. It must be applied with great care, however, especially around the eyes.</a:t>
            </a:r>
          </a:p>
          <a:p>
            <a:pPr algn="l"/>
            <a:r>
              <a:rPr lang="en-US" sz="2800" b="0" i="0" u="none" strike="noStrike" baseline="0" dirty="0"/>
              <a:t>Excess sebum should first be removed using detergent or isopropyl alcohol. Trichloroacetic acid should then be applied with an ‘almost dry’ cotton applicator.</a:t>
            </a:r>
            <a:endParaRPr lang="en-US" dirty="0"/>
          </a:p>
          <a:p>
            <a:endParaRPr lang="en-US" dirty="0"/>
          </a:p>
        </p:txBody>
      </p:sp>
    </p:spTree>
    <p:extLst>
      <p:ext uri="{BB962C8B-B14F-4D97-AF65-F5344CB8AC3E}">
        <p14:creationId xmlns:p14="http://schemas.microsoft.com/office/powerpoint/2010/main" val="10842315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796EC-DC0D-43BB-8323-0266966C76F6}"/>
              </a:ext>
            </a:extLst>
          </p:cNvPr>
          <p:cNvSpPr>
            <a:spLocks noGrp="1"/>
          </p:cNvSpPr>
          <p:nvPr>
            <p:ph type="title"/>
          </p:nvPr>
        </p:nvSpPr>
        <p:spPr/>
        <p:txBody>
          <a:bodyPr/>
          <a:lstStyle/>
          <a:p>
            <a:r>
              <a:rPr lang="en-US" dirty="0"/>
              <a:t>Intralesional corticosteroid therapy</a:t>
            </a:r>
          </a:p>
        </p:txBody>
      </p:sp>
      <p:sp>
        <p:nvSpPr>
          <p:cNvPr id="3" name="Content Placeholder 2">
            <a:extLst>
              <a:ext uri="{FF2B5EF4-FFF2-40B4-BE49-F238E27FC236}">
                <a16:creationId xmlns:a16="http://schemas.microsoft.com/office/drawing/2014/main" id="{5EB79BD3-3C96-4C29-9904-42BD715DB472}"/>
              </a:ext>
            </a:extLst>
          </p:cNvPr>
          <p:cNvSpPr>
            <a:spLocks noGrp="1"/>
          </p:cNvSpPr>
          <p:nvPr>
            <p:ph idx="1"/>
          </p:nvPr>
        </p:nvSpPr>
        <p:spPr>
          <a:xfrm>
            <a:off x="164893" y="1469036"/>
            <a:ext cx="11587396" cy="5023839"/>
          </a:xfrm>
        </p:spPr>
        <p:txBody>
          <a:bodyPr>
            <a:normAutofit/>
          </a:bodyPr>
          <a:lstStyle/>
          <a:p>
            <a:r>
              <a:rPr lang="en-US" dirty="0"/>
              <a:t>Aqueous suspensions of triamcinolone acetonide (10 mg/mL (</a:t>
            </a:r>
            <a:r>
              <a:rPr lang="en-US" dirty="0" err="1"/>
              <a:t>Adcortyl</a:t>
            </a:r>
            <a:r>
              <a:rPr lang="en-US" dirty="0"/>
              <a:t>®) and 40 mg/mL (k-</a:t>
            </a:r>
            <a:r>
              <a:rPr lang="en-US" dirty="0" err="1"/>
              <a:t>kort</a:t>
            </a:r>
            <a:r>
              <a:rPr lang="en-US" dirty="0"/>
              <a:t>) are available and can be diluted with saline or lidocaine.</a:t>
            </a:r>
          </a:p>
          <a:p>
            <a:endParaRPr lang="en-US" dirty="0"/>
          </a:p>
          <a:p>
            <a:r>
              <a:rPr lang="en-US" dirty="0"/>
              <a:t>Triamcinolone acetonide 10 mg/mL is sufficient for all conditions except keloids, for which the more potent preparation is required in order to achieve the desired degree of collagen resorption.</a:t>
            </a:r>
          </a:p>
          <a:p>
            <a:endParaRPr lang="en-US" dirty="0"/>
          </a:p>
          <a:p>
            <a:pPr algn="l"/>
            <a:r>
              <a:rPr lang="en-US" sz="2800" b="0" i="0" u="none" strike="noStrike" baseline="0" dirty="0"/>
              <a:t>The amount injected normally ranges from 0.1 to 0.5 mL of 10 mg/mL solution, depending on the size and nature of the lesion. </a:t>
            </a:r>
          </a:p>
          <a:p>
            <a:pPr algn="l"/>
            <a:endParaRPr lang="en-US" sz="2800" b="0" i="0" u="none" strike="noStrike" baseline="0" dirty="0"/>
          </a:p>
          <a:p>
            <a:pPr algn="l"/>
            <a:r>
              <a:rPr lang="en-US" sz="2800" b="0" i="0" u="none" strike="noStrike" baseline="0" dirty="0"/>
              <a:t>The injection should be given using a 27–30 gauge needle deep in the dermis when possible, to minimize the risk of collagen atrophy.</a:t>
            </a:r>
            <a:endParaRPr lang="en-US" dirty="0"/>
          </a:p>
        </p:txBody>
      </p:sp>
    </p:spTree>
    <p:extLst>
      <p:ext uri="{BB962C8B-B14F-4D97-AF65-F5344CB8AC3E}">
        <p14:creationId xmlns:p14="http://schemas.microsoft.com/office/powerpoint/2010/main" val="4214466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632F-4A46-4592-8A1F-780A6974D3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25BC37-68E9-4BBA-B9C3-123753A2D5DF}"/>
              </a:ext>
            </a:extLst>
          </p:cNvPr>
          <p:cNvSpPr>
            <a:spLocks noGrp="1"/>
          </p:cNvSpPr>
          <p:nvPr>
            <p:ph idx="1"/>
          </p:nvPr>
        </p:nvSpPr>
        <p:spPr/>
        <p:txBody>
          <a:bodyPr>
            <a:normAutofit/>
          </a:bodyPr>
          <a:lstStyle/>
          <a:p>
            <a:pPr algn="l"/>
            <a:r>
              <a:rPr lang="en-US" b="0" i="0" u="none" strike="noStrike" baseline="0" dirty="0"/>
              <a:t> The manufacturers recommend that no more than 30 mg of triamcinolone acetonide should be given in one session, with a maximum of 5 mg at any one site. (Steroid </a:t>
            </a:r>
            <a:r>
              <a:rPr lang="it-IT" b="0" i="0" u="none" strike="noStrike" baseline="0" dirty="0"/>
              <a:t>equivalence: 5 mg prednisolone = 4 mg triamcinolone = 20 mg </a:t>
            </a:r>
            <a:r>
              <a:rPr lang="en-US" b="0" i="0" u="none" strike="noStrike" baseline="0" dirty="0"/>
              <a:t>hydrocortisone.)</a:t>
            </a:r>
          </a:p>
          <a:p>
            <a:pPr algn="l"/>
            <a:r>
              <a:rPr lang="en-US" b="0" i="0" u="none" strike="noStrike" baseline="0" dirty="0"/>
              <a:t>serious adverse effects may result from  intravascular injection. The avoidance of intravascular injection is especially important when injecting lesions around the forehead – where accidental intra-arterial injection and retrograde flow of a bolus of particles may result in retinal artery occlusion and blindness.</a:t>
            </a:r>
            <a:endParaRPr lang="en-US" dirty="0"/>
          </a:p>
        </p:txBody>
      </p:sp>
    </p:spTree>
    <p:extLst>
      <p:ext uri="{BB962C8B-B14F-4D97-AF65-F5344CB8AC3E}">
        <p14:creationId xmlns:p14="http://schemas.microsoft.com/office/powerpoint/2010/main" val="30824060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3F15-4E69-4E48-B02D-019568C15C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1B518F-D6AF-48B0-BEA7-A57B4A0978B9}"/>
              </a:ext>
            </a:extLst>
          </p:cNvPr>
          <p:cNvSpPr>
            <a:spLocks noGrp="1"/>
          </p:cNvSpPr>
          <p:nvPr>
            <p:ph idx="1"/>
          </p:nvPr>
        </p:nvSpPr>
        <p:spPr/>
        <p:txBody>
          <a:bodyPr/>
          <a:lstStyle/>
          <a:p>
            <a:r>
              <a:rPr lang="en-US" dirty="0"/>
              <a:t>Indications:</a:t>
            </a:r>
          </a:p>
          <a:p>
            <a:r>
              <a:rPr lang="en-US" dirty="0"/>
              <a:t>Intralesional triamcinolone therapy is used for inflammatory acne cysts, lichen planus, lichen simplex, cutaneous lupus erythematosus, </a:t>
            </a:r>
            <a:r>
              <a:rPr lang="en-US" dirty="0" err="1"/>
              <a:t>chondrodermatitis</a:t>
            </a:r>
            <a:r>
              <a:rPr lang="en-US" dirty="0"/>
              <a:t>, orofacial granulomatosis, granuloma annulare, psoriasis and nail psoriasis, alopecia areata and many other steroid‐responsive conditions</a:t>
            </a:r>
          </a:p>
        </p:txBody>
      </p:sp>
    </p:spTree>
    <p:extLst>
      <p:ext uri="{BB962C8B-B14F-4D97-AF65-F5344CB8AC3E}">
        <p14:creationId xmlns:p14="http://schemas.microsoft.com/office/powerpoint/2010/main" val="17544951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693FB-5277-4864-A08D-FDCEBB5FBA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65AE24-51E7-4784-9071-7E62B97CCBC3}"/>
              </a:ext>
            </a:extLst>
          </p:cNvPr>
          <p:cNvSpPr>
            <a:spLocks noGrp="1"/>
          </p:cNvSpPr>
          <p:nvPr>
            <p:ph idx="1"/>
          </p:nvPr>
        </p:nvSpPr>
        <p:spPr/>
        <p:txBody>
          <a:bodyPr/>
          <a:lstStyle/>
          <a:p>
            <a:r>
              <a:rPr lang="en-US" dirty="0"/>
              <a:t>Plasma cortisol levels are suppressed for a few days by 20 mg of intralesional triamcinolone acetonide given into various sites; higher doses suppress cortisol levels for longer.</a:t>
            </a:r>
          </a:p>
          <a:p>
            <a:endParaRPr lang="en-US" dirty="0"/>
          </a:p>
        </p:txBody>
      </p:sp>
    </p:spTree>
    <p:extLst>
      <p:ext uri="{BB962C8B-B14F-4D97-AF65-F5344CB8AC3E}">
        <p14:creationId xmlns:p14="http://schemas.microsoft.com/office/powerpoint/2010/main" val="33940992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5743-C27B-44FB-AF7A-9801FF737051}"/>
              </a:ext>
            </a:extLst>
          </p:cNvPr>
          <p:cNvSpPr>
            <a:spLocks noGrp="1"/>
          </p:cNvSpPr>
          <p:nvPr>
            <p:ph type="title"/>
          </p:nvPr>
        </p:nvSpPr>
        <p:spPr/>
        <p:txBody>
          <a:bodyPr/>
          <a:lstStyle/>
          <a:p>
            <a:r>
              <a:rPr lang="en-US" dirty="0"/>
              <a:t>Intralesional therapies for skin malignancies</a:t>
            </a:r>
          </a:p>
        </p:txBody>
      </p:sp>
      <p:sp>
        <p:nvSpPr>
          <p:cNvPr id="3" name="Content Placeholder 2">
            <a:extLst>
              <a:ext uri="{FF2B5EF4-FFF2-40B4-BE49-F238E27FC236}">
                <a16:creationId xmlns:a16="http://schemas.microsoft.com/office/drawing/2014/main" id="{CE12BED1-E1C7-4BA9-BC6C-70C6DDEDA357}"/>
              </a:ext>
            </a:extLst>
          </p:cNvPr>
          <p:cNvSpPr>
            <a:spLocks noGrp="1"/>
          </p:cNvSpPr>
          <p:nvPr>
            <p:ph idx="1"/>
          </p:nvPr>
        </p:nvSpPr>
        <p:spPr/>
        <p:txBody>
          <a:bodyPr/>
          <a:lstStyle/>
          <a:p>
            <a:r>
              <a:rPr lang="en-US" dirty="0"/>
              <a:t>Surgical excision is the treatment of choice for skin malignancy, but in exceptional circumstances, intralesional chemo‐ or immunotherapy may be considered.</a:t>
            </a:r>
          </a:p>
          <a:p>
            <a:endParaRPr lang="en-US" dirty="0"/>
          </a:p>
          <a:p>
            <a:r>
              <a:rPr lang="en-US" dirty="0"/>
              <a:t>The agents that have been used most frequently are methotrexate, 5‐fluorouracil, bleomycin and various forms of interferon. </a:t>
            </a:r>
          </a:p>
        </p:txBody>
      </p:sp>
    </p:spTree>
    <p:extLst>
      <p:ext uri="{BB962C8B-B14F-4D97-AF65-F5344CB8AC3E}">
        <p14:creationId xmlns:p14="http://schemas.microsoft.com/office/powerpoint/2010/main" val="310435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14C06-E175-4989-AF84-F2E050EAA4BC}"/>
              </a:ext>
            </a:extLst>
          </p:cNvPr>
          <p:cNvSpPr>
            <a:spLocks noGrp="1"/>
          </p:cNvSpPr>
          <p:nvPr>
            <p:ph type="title"/>
          </p:nvPr>
        </p:nvSpPr>
        <p:spPr/>
        <p:txBody>
          <a:bodyPr/>
          <a:lstStyle/>
          <a:p>
            <a:r>
              <a:rPr lang="en-US" dirty="0"/>
              <a:t>Miscellaneous surgical procedures and</a:t>
            </a:r>
            <a:br>
              <a:rPr lang="en-US" dirty="0"/>
            </a:br>
            <a:r>
              <a:rPr lang="en-US" dirty="0"/>
              <a:t>techniques</a:t>
            </a:r>
          </a:p>
        </p:txBody>
      </p:sp>
      <p:sp>
        <p:nvSpPr>
          <p:cNvPr id="3" name="Content Placeholder 2">
            <a:extLst>
              <a:ext uri="{FF2B5EF4-FFF2-40B4-BE49-F238E27FC236}">
                <a16:creationId xmlns:a16="http://schemas.microsoft.com/office/drawing/2014/main" id="{37A524C8-275E-4F04-AF5A-B6868F59F58A}"/>
              </a:ext>
            </a:extLst>
          </p:cNvPr>
          <p:cNvSpPr>
            <a:spLocks noGrp="1"/>
          </p:cNvSpPr>
          <p:nvPr>
            <p:ph idx="1"/>
          </p:nvPr>
        </p:nvSpPr>
        <p:spPr/>
        <p:txBody>
          <a:bodyPr/>
          <a:lstStyle/>
          <a:p>
            <a:r>
              <a:rPr lang="en-US" dirty="0"/>
              <a:t>Curettage</a:t>
            </a:r>
          </a:p>
          <a:p>
            <a:r>
              <a:rPr lang="en-US" dirty="0"/>
              <a:t>Curettage can be used to treat benign lesions as well as small lower risk squamous cell carcinoma in situ (Bowen disease), basal cell carcinoma and squamous cell carcinoma.</a:t>
            </a:r>
          </a:p>
          <a:p>
            <a:r>
              <a:rPr lang="en-US" dirty="0"/>
              <a:t>Disposable ring curettes are now the most commonly employed in practice. They come in ring sizes ranging from 2 to 7 mm and contain a sharp (cutting) edge on one side enabling a clean plane of cleavage.</a:t>
            </a:r>
          </a:p>
        </p:txBody>
      </p:sp>
    </p:spTree>
    <p:extLst>
      <p:ext uri="{BB962C8B-B14F-4D97-AF65-F5344CB8AC3E}">
        <p14:creationId xmlns:p14="http://schemas.microsoft.com/office/powerpoint/2010/main" val="2568528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345935" y="0"/>
            <a:ext cx="5111496" cy="6650735"/>
          </a:xfrm>
          <a:prstGeom prst="rect">
            <a:avLst/>
          </a:prstGeom>
        </p:spPr>
      </p:pic>
      <p:pic>
        <p:nvPicPr>
          <p:cNvPr id="3" name="object 3"/>
          <p:cNvPicPr/>
          <p:nvPr/>
        </p:nvPicPr>
        <p:blipFill>
          <a:blip r:embed="rId3" cstate="print"/>
          <a:stretch>
            <a:fillRect/>
          </a:stretch>
        </p:blipFill>
        <p:spPr>
          <a:xfrm>
            <a:off x="0" y="35049"/>
            <a:ext cx="5736336" cy="6822947"/>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8C1F-CCBD-4F3A-B254-EA2FE831E0E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0B17B0E-68A5-49BB-BC3F-A297F66923BB}"/>
              </a:ext>
            </a:extLst>
          </p:cNvPr>
          <p:cNvPicPr>
            <a:picLocks noGrp="1" noChangeAspect="1"/>
          </p:cNvPicPr>
          <p:nvPr>
            <p:ph idx="1"/>
          </p:nvPr>
        </p:nvPicPr>
        <p:blipFill>
          <a:blip r:embed="rId2"/>
          <a:stretch>
            <a:fillRect/>
          </a:stretch>
        </p:blipFill>
        <p:spPr>
          <a:xfrm>
            <a:off x="530978" y="1560561"/>
            <a:ext cx="3335157" cy="4351338"/>
          </a:xfrm>
        </p:spPr>
      </p:pic>
      <p:pic>
        <p:nvPicPr>
          <p:cNvPr id="7" name="Picture 6">
            <a:extLst>
              <a:ext uri="{FF2B5EF4-FFF2-40B4-BE49-F238E27FC236}">
                <a16:creationId xmlns:a16="http://schemas.microsoft.com/office/drawing/2014/main" id="{D2D73303-8547-48ED-B9C8-4A74FCEE90FD}"/>
              </a:ext>
            </a:extLst>
          </p:cNvPr>
          <p:cNvPicPr>
            <a:picLocks noChangeAspect="1"/>
          </p:cNvPicPr>
          <p:nvPr/>
        </p:nvPicPr>
        <p:blipFill>
          <a:blip r:embed="rId3"/>
          <a:stretch>
            <a:fillRect/>
          </a:stretch>
        </p:blipFill>
        <p:spPr>
          <a:xfrm>
            <a:off x="4173357" y="1560561"/>
            <a:ext cx="3476531" cy="4481465"/>
          </a:xfrm>
          <a:prstGeom prst="rect">
            <a:avLst/>
          </a:prstGeom>
        </p:spPr>
      </p:pic>
      <p:pic>
        <p:nvPicPr>
          <p:cNvPr id="9" name="Picture 8">
            <a:extLst>
              <a:ext uri="{FF2B5EF4-FFF2-40B4-BE49-F238E27FC236}">
                <a16:creationId xmlns:a16="http://schemas.microsoft.com/office/drawing/2014/main" id="{8D7506E6-9F85-4697-8B8F-F6C378E8B7D6}"/>
              </a:ext>
            </a:extLst>
          </p:cNvPr>
          <p:cNvPicPr>
            <a:picLocks noChangeAspect="1"/>
          </p:cNvPicPr>
          <p:nvPr/>
        </p:nvPicPr>
        <p:blipFill>
          <a:blip r:embed="rId4"/>
          <a:stretch>
            <a:fillRect/>
          </a:stretch>
        </p:blipFill>
        <p:spPr>
          <a:xfrm>
            <a:off x="8027620" y="1560561"/>
            <a:ext cx="3335158" cy="4481465"/>
          </a:xfrm>
          <a:prstGeom prst="rect">
            <a:avLst/>
          </a:prstGeom>
        </p:spPr>
      </p:pic>
      <p:sp>
        <p:nvSpPr>
          <p:cNvPr id="11" name="TextBox 10">
            <a:extLst>
              <a:ext uri="{FF2B5EF4-FFF2-40B4-BE49-F238E27FC236}">
                <a16:creationId xmlns:a16="http://schemas.microsoft.com/office/drawing/2014/main" id="{A434D4BC-2DDF-4FB4-8F76-ACCDC856344D}"/>
              </a:ext>
            </a:extLst>
          </p:cNvPr>
          <p:cNvSpPr txBox="1"/>
          <p:nvPr/>
        </p:nvSpPr>
        <p:spPr>
          <a:xfrm>
            <a:off x="104931" y="6042026"/>
            <a:ext cx="11467476" cy="646331"/>
          </a:xfrm>
          <a:prstGeom prst="rect">
            <a:avLst/>
          </a:prstGeom>
          <a:noFill/>
        </p:spPr>
        <p:txBody>
          <a:bodyPr wrap="square">
            <a:spAutoFit/>
          </a:bodyPr>
          <a:lstStyle/>
          <a:p>
            <a:r>
              <a:rPr lang="en-US" dirty="0"/>
              <a:t>Ring curette. (a) Curettage of a small nodular basal cell carcinoma (BCC) on the forehead using a ring curette. (b) Haemostasis with bipolar diathermy. (c) Wound bed post treatment.</a:t>
            </a:r>
          </a:p>
        </p:txBody>
      </p:sp>
    </p:spTree>
    <p:extLst>
      <p:ext uri="{BB962C8B-B14F-4D97-AF65-F5344CB8AC3E}">
        <p14:creationId xmlns:p14="http://schemas.microsoft.com/office/powerpoint/2010/main" val="6215441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7D45B-5BD5-4F03-AB2B-0A73BC401E54}"/>
              </a:ext>
            </a:extLst>
          </p:cNvPr>
          <p:cNvSpPr>
            <a:spLocks noGrp="1"/>
          </p:cNvSpPr>
          <p:nvPr>
            <p:ph type="title"/>
          </p:nvPr>
        </p:nvSpPr>
        <p:spPr/>
        <p:txBody>
          <a:bodyPr/>
          <a:lstStyle/>
          <a:p>
            <a:r>
              <a:rPr lang="en-US" dirty="0"/>
              <a:t>Haemostasis for open wounds:</a:t>
            </a:r>
            <a:br>
              <a:rPr lang="en-US" dirty="0"/>
            </a:br>
            <a:endParaRPr lang="en-US" dirty="0"/>
          </a:p>
        </p:txBody>
      </p:sp>
      <p:sp>
        <p:nvSpPr>
          <p:cNvPr id="3" name="Content Placeholder 2">
            <a:extLst>
              <a:ext uri="{FF2B5EF4-FFF2-40B4-BE49-F238E27FC236}">
                <a16:creationId xmlns:a16="http://schemas.microsoft.com/office/drawing/2014/main" id="{467B5DE1-D7D4-43BA-9EA5-F2EE1B52DCF1}"/>
              </a:ext>
            </a:extLst>
          </p:cNvPr>
          <p:cNvSpPr>
            <a:spLocks noGrp="1"/>
          </p:cNvSpPr>
          <p:nvPr>
            <p:ph idx="1"/>
          </p:nvPr>
        </p:nvSpPr>
        <p:spPr/>
        <p:txBody>
          <a:bodyPr>
            <a:normAutofit/>
          </a:bodyPr>
          <a:lstStyle/>
          <a:p>
            <a:r>
              <a:rPr lang="en-US" dirty="0"/>
              <a:t>Bleeding from open wounds can be stopped readily using an absorbable </a:t>
            </a:r>
            <a:r>
              <a:rPr lang="en-US" dirty="0" err="1"/>
              <a:t>haemostatic</a:t>
            </a:r>
            <a:r>
              <a:rPr lang="en-US" dirty="0"/>
              <a:t> dressing such as </a:t>
            </a:r>
            <a:r>
              <a:rPr lang="en-US" dirty="0" err="1"/>
              <a:t>Surgicel</a:t>
            </a:r>
            <a:r>
              <a:rPr lang="en-US" dirty="0"/>
              <a:t>® (</a:t>
            </a:r>
            <a:r>
              <a:rPr lang="en-US" dirty="0" err="1"/>
              <a:t>glucosic</a:t>
            </a:r>
            <a:r>
              <a:rPr lang="en-US" dirty="0"/>
              <a:t> copolymer), </a:t>
            </a:r>
            <a:r>
              <a:rPr lang="en-US" dirty="0" err="1"/>
              <a:t>Kaltostat</a:t>
            </a:r>
            <a:r>
              <a:rPr lang="en-US" dirty="0"/>
              <a:t>® (calcium alginate), </a:t>
            </a:r>
            <a:r>
              <a:rPr lang="en-US" dirty="0" err="1"/>
              <a:t>Oxycel</a:t>
            </a:r>
            <a:r>
              <a:rPr lang="en-US" dirty="0"/>
              <a:t>® (oxidized cellulose) or </a:t>
            </a:r>
            <a:r>
              <a:rPr lang="en-US" dirty="0" err="1"/>
              <a:t>Gelfoam</a:t>
            </a:r>
            <a:r>
              <a:rPr lang="en-US" dirty="0"/>
              <a:t>® (porous gelatin matrix), although the mechanism of action of these agents is poorly understood.</a:t>
            </a:r>
          </a:p>
          <a:p>
            <a:r>
              <a:rPr lang="en-US" dirty="0"/>
              <a:t>Chemical </a:t>
            </a:r>
            <a:r>
              <a:rPr lang="en-US" dirty="0" err="1"/>
              <a:t>haemostatic</a:t>
            </a:r>
            <a:r>
              <a:rPr lang="en-US" dirty="0"/>
              <a:t> agents are effective on oozing skin wounds, for example after curettage and shave excision, but are ineffective in the presence of arterial or arteriolar bleeding, and should not be used in sutured wounds as they cause cell death, which predisposes to infection.</a:t>
            </a:r>
          </a:p>
        </p:txBody>
      </p:sp>
    </p:spTree>
    <p:extLst>
      <p:ext uri="{BB962C8B-B14F-4D97-AF65-F5344CB8AC3E}">
        <p14:creationId xmlns:p14="http://schemas.microsoft.com/office/powerpoint/2010/main" val="769421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D4BD-FC29-4EEF-9295-6EF343A0F3BD}"/>
              </a:ext>
            </a:extLst>
          </p:cNvPr>
          <p:cNvSpPr>
            <a:spLocks noGrp="1"/>
          </p:cNvSpPr>
          <p:nvPr>
            <p:ph type="title"/>
          </p:nvPr>
        </p:nvSpPr>
        <p:spPr/>
        <p:txBody>
          <a:bodyPr/>
          <a:lstStyle/>
          <a:p>
            <a:r>
              <a:rPr lang="en-US" dirty="0"/>
              <a:t>Snip excision</a:t>
            </a:r>
          </a:p>
        </p:txBody>
      </p:sp>
      <p:sp>
        <p:nvSpPr>
          <p:cNvPr id="3" name="Content Placeholder 2">
            <a:extLst>
              <a:ext uri="{FF2B5EF4-FFF2-40B4-BE49-F238E27FC236}">
                <a16:creationId xmlns:a16="http://schemas.microsoft.com/office/drawing/2014/main" id="{F83EC5E5-81F5-4AAD-ACD9-9D42465FF0A7}"/>
              </a:ext>
            </a:extLst>
          </p:cNvPr>
          <p:cNvSpPr>
            <a:spLocks noGrp="1"/>
          </p:cNvSpPr>
          <p:nvPr>
            <p:ph idx="1"/>
          </p:nvPr>
        </p:nvSpPr>
        <p:spPr/>
        <p:txBody>
          <a:bodyPr/>
          <a:lstStyle/>
          <a:p>
            <a:r>
              <a:rPr lang="en-US" dirty="0"/>
              <a:t>Small tags can be snipped off with a pair of sharp scissors without the need for local </a:t>
            </a:r>
            <a:r>
              <a:rPr lang="en-US" dirty="0" err="1"/>
              <a:t>anaesthetic</a:t>
            </a:r>
            <a:r>
              <a:rPr lang="en-US" dirty="0"/>
              <a:t>. The tag should be pulled away from the skin with dissecting forceps and snipped off at its base: bleeding, if any, usually stops spontaneously.</a:t>
            </a:r>
          </a:p>
        </p:txBody>
      </p:sp>
    </p:spTree>
    <p:extLst>
      <p:ext uri="{BB962C8B-B14F-4D97-AF65-F5344CB8AC3E}">
        <p14:creationId xmlns:p14="http://schemas.microsoft.com/office/powerpoint/2010/main" val="42784085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3240-6626-49A3-B0DD-0454FAF037C9}"/>
              </a:ext>
            </a:extLst>
          </p:cNvPr>
          <p:cNvSpPr>
            <a:spLocks noGrp="1"/>
          </p:cNvSpPr>
          <p:nvPr>
            <p:ph type="title"/>
          </p:nvPr>
        </p:nvSpPr>
        <p:spPr/>
        <p:txBody>
          <a:bodyPr/>
          <a:lstStyle/>
          <a:p>
            <a:r>
              <a:rPr lang="en-US" dirty="0"/>
              <a:t>Management of specific conditions</a:t>
            </a:r>
          </a:p>
        </p:txBody>
      </p:sp>
      <p:sp>
        <p:nvSpPr>
          <p:cNvPr id="3" name="Content Placeholder 2">
            <a:extLst>
              <a:ext uri="{FF2B5EF4-FFF2-40B4-BE49-F238E27FC236}">
                <a16:creationId xmlns:a16="http://schemas.microsoft.com/office/drawing/2014/main" id="{77496396-DA27-4E03-886A-1C45FF9EE8A5}"/>
              </a:ext>
            </a:extLst>
          </p:cNvPr>
          <p:cNvSpPr>
            <a:spLocks noGrp="1"/>
          </p:cNvSpPr>
          <p:nvPr>
            <p:ph idx="1"/>
          </p:nvPr>
        </p:nvSpPr>
        <p:spPr/>
        <p:txBody>
          <a:bodyPr>
            <a:normAutofit/>
          </a:bodyPr>
          <a:lstStyle/>
          <a:p>
            <a:r>
              <a:rPr lang="en-US" dirty="0"/>
              <a:t>Epidermoid cysts:</a:t>
            </a:r>
          </a:p>
          <a:p>
            <a:pPr algn="l"/>
            <a:r>
              <a:rPr lang="en-US" b="0" i="0" u="none" strike="noStrike" baseline="0" dirty="0"/>
              <a:t>Epidermoid cysts are lined by a keratinizing epithelium, which produces the cheesy keratinous contents. Patients may request excision if they are disfiguring, cause discomfort or are repeatedly infected.</a:t>
            </a:r>
          </a:p>
          <a:p>
            <a:pPr algn="l"/>
            <a:r>
              <a:rPr lang="en-US" dirty="0"/>
              <a:t>Freely mobile cysts can be easily shelled out through the smooth tissue plane that separates the very thin cyst wall from the surrounding tissue, although at this plane the cyst wall is easily punctured and must be handled gently. In all cases, the entire cyst wall and punctum should be removed</a:t>
            </a:r>
          </a:p>
        </p:txBody>
      </p:sp>
    </p:spTree>
    <p:extLst>
      <p:ext uri="{BB962C8B-B14F-4D97-AF65-F5344CB8AC3E}">
        <p14:creationId xmlns:p14="http://schemas.microsoft.com/office/powerpoint/2010/main" val="40469607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855B-9088-4AA1-912B-3096205E6F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68D9E8-A9E7-4C3C-BD3F-FF85C4CE77C3}"/>
              </a:ext>
            </a:extLst>
          </p:cNvPr>
          <p:cNvSpPr>
            <a:spLocks noGrp="1"/>
          </p:cNvSpPr>
          <p:nvPr>
            <p:ph idx="1"/>
          </p:nvPr>
        </p:nvSpPr>
        <p:spPr/>
        <p:txBody>
          <a:bodyPr/>
          <a:lstStyle/>
          <a:p>
            <a:r>
              <a:rPr lang="en-US" dirty="0"/>
              <a:t>To avoid long scars, very large cysts can be decompressed via a 4‐mm punch biopsy before excision.</a:t>
            </a:r>
          </a:p>
          <a:p>
            <a:r>
              <a:rPr lang="en-US" dirty="0"/>
              <a:t> The wound is either left to heal for 4–6 weeks before definitive removal of the shrunken cyst or an attempt can be made to pull the cyst inside out through the circular wound using artery forceps</a:t>
            </a:r>
          </a:p>
        </p:txBody>
      </p:sp>
    </p:spTree>
    <p:extLst>
      <p:ext uri="{BB962C8B-B14F-4D97-AF65-F5344CB8AC3E}">
        <p14:creationId xmlns:p14="http://schemas.microsoft.com/office/powerpoint/2010/main" val="35001394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CBFCF-E1F6-4FEB-9FB6-37F21CFE48E2}"/>
              </a:ext>
            </a:extLst>
          </p:cNvPr>
          <p:cNvSpPr>
            <a:spLocks noGrp="1"/>
          </p:cNvSpPr>
          <p:nvPr>
            <p:ph type="title"/>
          </p:nvPr>
        </p:nvSpPr>
        <p:spPr/>
        <p:txBody>
          <a:bodyPr/>
          <a:lstStyle/>
          <a:p>
            <a:r>
              <a:rPr lang="en-US" dirty="0"/>
              <a:t>Lipomas</a:t>
            </a:r>
          </a:p>
        </p:txBody>
      </p:sp>
      <p:sp>
        <p:nvSpPr>
          <p:cNvPr id="3" name="Content Placeholder 2">
            <a:extLst>
              <a:ext uri="{FF2B5EF4-FFF2-40B4-BE49-F238E27FC236}">
                <a16:creationId xmlns:a16="http://schemas.microsoft.com/office/drawing/2014/main" id="{EFFE19F2-40AC-4F43-A714-E9B6911D494B}"/>
              </a:ext>
            </a:extLst>
          </p:cNvPr>
          <p:cNvSpPr>
            <a:spLocks noGrp="1"/>
          </p:cNvSpPr>
          <p:nvPr>
            <p:ph idx="1"/>
          </p:nvPr>
        </p:nvSpPr>
        <p:spPr/>
        <p:txBody>
          <a:bodyPr/>
          <a:lstStyle/>
          <a:p>
            <a:r>
              <a:rPr lang="en-US" dirty="0"/>
              <a:t>Simple skin incision and lipoma excision ensures complete removal but produces a large scar. Scar size can be minimized by breaking up the lipoma into smaller fragments using blunt‐ended forceps or a needle‐holder inserted via a 4–6‐mm punch biopsy wound made over the </a:t>
            </a:r>
            <a:r>
              <a:rPr lang="en-US" dirty="0" err="1"/>
              <a:t>centre</a:t>
            </a:r>
            <a:r>
              <a:rPr lang="en-US" dirty="0"/>
              <a:t> of the lipoma. </a:t>
            </a:r>
          </a:p>
          <a:p>
            <a:r>
              <a:rPr lang="en-US" dirty="0"/>
              <a:t>The fragmented contents can then be squeezed out through the small wound.</a:t>
            </a:r>
          </a:p>
        </p:txBody>
      </p:sp>
    </p:spTree>
    <p:extLst>
      <p:ext uri="{BB962C8B-B14F-4D97-AF65-F5344CB8AC3E}">
        <p14:creationId xmlns:p14="http://schemas.microsoft.com/office/powerpoint/2010/main" val="2970499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FBEE2-5E63-48F4-90C7-4D6B5F1F51AD}"/>
              </a:ext>
            </a:extLst>
          </p:cNvPr>
          <p:cNvSpPr>
            <a:spLocks noGrp="1"/>
          </p:cNvSpPr>
          <p:nvPr>
            <p:ph type="title"/>
          </p:nvPr>
        </p:nvSpPr>
        <p:spPr/>
        <p:txBody>
          <a:bodyPr/>
          <a:lstStyle/>
          <a:p>
            <a:r>
              <a:rPr lang="en-US" dirty="0"/>
              <a:t>Pigmented lesions</a:t>
            </a:r>
          </a:p>
        </p:txBody>
      </p:sp>
      <p:sp>
        <p:nvSpPr>
          <p:cNvPr id="3" name="Content Placeholder 2">
            <a:extLst>
              <a:ext uri="{FF2B5EF4-FFF2-40B4-BE49-F238E27FC236}">
                <a16:creationId xmlns:a16="http://schemas.microsoft.com/office/drawing/2014/main" id="{62BA5610-6F9D-4AC0-8113-D829C9D1E353}"/>
              </a:ext>
            </a:extLst>
          </p:cNvPr>
          <p:cNvSpPr>
            <a:spLocks noGrp="1"/>
          </p:cNvSpPr>
          <p:nvPr>
            <p:ph idx="1"/>
          </p:nvPr>
        </p:nvSpPr>
        <p:spPr/>
        <p:txBody>
          <a:bodyPr/>
          <a:lstStyle/>
          <a:p>
            <a:r>
              <a:rPr lang="en-US" dirty="0"/>
              <a:t>Common and blue melanocytic naevi, pigmented basal cell carcinomas, </a:t>
            </a:r>
            <a:r>
              <a:rPr lang="en-US" dirty="0" err="1"/>
              <a:t>seborrhoeic</a:t>
            </a:r>
            <a:r>
              <a:rPr lang="en-US" dirty="0"/>
              <a:t> keratoses and dermatofibromas are usually easily recognizable to the trained eye, although diagnostic difficulties occasionally occur. </a:t>
            </a:r>
            <a:r>
              <a:rPr lang="en-US" dirty="0" err="1"/>
              <a:t>Dermoscopy</a:t>
            </a:r>
            <a:r>
              <a:rPr lang="en-US" dirty="0"/>
              <a:t> can provide a valuable non‐invasive diagnostic adjunct</a:t>
            </a:r>
          </a:p>
          <a:p>
            <a:r>
              <a:rPr lang="en-US" dirty="0"/>
              <a:t>When diagnostic doubt persists, and especially when malignancy is suspected, the lesion should be excised and submitted for histopathological examination.</a:t>
            </a:r>
          </a:p>
        </p:txBody>
      </p:sp>
    </p:spTree>
    <p:extLst>
      <p:ext uri="{BB962C8B-B14F-4D97-AF65-F5344CB8AC3E}">
        <p14:creationId xmlns:p14="http://schemas.microsoft.com/office/powerpoint/2010/main" val="36193816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9B7C-5E1D-4C2A-9BE6-1FFB1719C109}"/>
              </a:ext>
            </a:extLst>
          </p:cNvPr>
          <p:cNvSpPr>
            <a:spLocks noGrp="1"/>
          </p:cNvSpPr>
          <p:nvPr>
            <p:ph type="title"/>
          </p:nvPr>
        </p:nvSpPr>
        <p:spPr/>
        <p:txBody>
          <a:bodyPr/>
          <a:lstStyle/>
          <a:p>
            <a:r>
              <a:rPr lang="en-US" dirty="0"/>
              <a:t>Minor skin lesions: </a:t>
            </a:r>
            <a:r>
              <a:rPr lang="en-US" dirty="0" err="1"/>
              <a:t>mollusca</a:t>
            </a:r>
            <a:r>
              <a:rPr lang="en-US" dirty="0"/>
              <a:t>, milia and</a:t>
            </a:r>
            <a:br>
              <a:rPr lang="en-US" dirty="0"/>
            </a:br>
            <a:r>
              <a:rPr lang="en-US" dirty="0" err="1"/>
              <a:t>comedones</a:t>
            </a:r>
            <a:endParaRPr lang="en-US" dirty="0"/>
          </a:p>
        </p:txBody>
      </p:sp>
      <p:sp>
        <p:nvSpPr>
          <p:cNvPr id="3" name="Content Placeholder 2">
            <a:extLst>
              <a:ext uri="{FF2B5EF4-FFF2-40B4-BE49-F238E27FC236}">
                <a16:creationId xmlns:a16="http://schemas.microsoft.com/office/drawing/2014/main" id="{5FBAF8DB-360D-4B2E-A3FC-8F6F4D4B8EFF}"/>
              </a:ext>
            </a:extLst>
          </p:cNvPr>
          <p:cNvSpPr>
            <a:spLocks noGrp="1"/>
          </p:cNvSpPr>
          <p:nvPr>
            <p:ph idx="1"/>
          </p:nvPr>
        </p:nvSpPr>
        <p:spPr/>
        <p:txBody>
          <a:bodyPr/>
          <a:lstStyle/>
          <a:p>
            <a:r>
              <a:rPr lang="en-US" dirty="0"/>
              <a:t>An orange stick can be used to apply small quantities of a caustic agent precisely to a skin lesion. When 90% liquid phenol is used to treat </a:t>
            </a:r>
            <a:r>
              <a:rPr lang="en-US" dirty="0" err="1"/>
              <a:t>mollusca</a:t>
            </a:r>
            <a:r>
              <a:rPr lang="en-US" dirty="0"/>
              <a:t> </a:t>
            </a:r>
            <a:r>
              <a:rPr lang="en-US" dirty="0" err="1"/>
              <a:t>contagiosa</a:t>
            </a:r>
            <a:r>
              <a:rPr lang="en-US" dirty="0"/>
              <a:t> or small cysts, the orange stick tip may need to be sharpened so that it just fits the cavity being treated.</a:t>
            </a:r>
          </a:p>
          <a:p>
            <a:r>
              <a:rPr lang="en-US" dirty="0"/>
              <a:t>Mollusca can be squeezed to express the cellular debris from the </a:t>
            </a:r>
            <a:r>
              <a:rPr lang="en-US" dirty="0" err="1"/>
              <a:t>centre</a:t>
            </a:r>
            <a:r>
              <a:rPr lang="en-US" dirty="0"/>
              <a:t> of the lesion before phenol application. The tip of the orange stick is dipped into the phenol, any excess wiped off, and the stick is then placed in the </a:t>
            </a:r>
            <a:r>
              <a:rPr lang="en-US" dirty="0" err="1"/>
              <a:t>centre</a:t>
            </a:r>
            <a:r>
              <a:rPr lang="en-US" dirty="0"/>
              <a:t> of the lesion and gently twisted.</a:t>
            </a:r>
          </a:p>
        </p:txBody>
      </p:sp>
    </p:spTree>
    <p:extLst>
      <p:ext uri="{BB962C8B-B14F-4D97-AF65-F5344CB8AC3E}">
        <p14:creationId xmlns:p14="http://schemas.microsoft.com/office/powerpoint/2010/main" val="35316198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34FF-ADE4-485A-B2D3-DCEBB0106E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A0418E-AE04-4874-8DBF-A32A848302BA}"/>
              </a:ext>
            </a:extLst>
          </p:cNvPr>
          <p:cNvSpPr>
            <a:spLocks noGrp="1"/>
          </p:cNvSpPr>
          <p:nvPr>
            <p:ph idx="1"/>
          </p:nvPr>
        </p:nvSpPr>
        <p:spPr/>
        <p:txBody>
          <a:bodyPr/>
          <a:lstStyle/>
          <a:p>
            <a:r>
              <a:rPr lang="en-US" dirty="0"/>
              <a:t>Multiple small facial epidermoid or acne cysts can be treated using the blunt end of an orange stick, dampened with trichloroacetic acid or phenol. The cyst is incised, the contents expressed and trichloroacetic acid or phenol carefully applied to the cyst lining using an orange stick. No dressing is required, but a local </a:t>
            </a:r>
            <a:r>
              <a:rPr lang="en-US" dirty="0" err="1"/>
              <a:t>anaesthetic</a:t>
            </a:r>
            <a:r>
              <a:rPr lang="en-US" dirty="0"/>
              <a:t> is necessary.</a:t>
            </a:r>
          </a:p>
          <a:p>
            <a:r>
              <a:rPr lang="en-US" dirty="0"/>
              <a:t>Milia are tiny, keratin‐filled, epithelial‐lined cysts with no connection to the overlying skin. They can be removed via a small skin incision made with a sterile venesection needle.</a:t>
            </a:r>
          </a:p>
        </p:txBody>
      </p:sp>
    </p:spTree>
    <p:extLst>
      <p:ext uri="{BB962C8B-B14F-4D97-AF65-F5344CB8AC3E}">
        <p14:creationId xmlns:p14="http://schemas.microsoft.com/office/powerpoint/2010/main" val="8108386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560A-A525-4213-A76F-B8FD8C0B74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F71873-2818-4FD6-A966-4C28FDD6EE69}"/>
              </a:ext>
            </a:extLst>
          </p:cNvPr>
          <p:cNvSpPr>
            <a:spLocks noGrp="1"/>
          </p:cNvSpPr>
          <p:nvPr>
            <p:ph idx="1"/>
          </p:nvPr>
        </p:nvSpPr>
        <p:spPr/>
        <p:txBody>
          <a:bodyPr/>
          <a:lstStyle/>
          <a:p>
            <a:r>
              <a:rPr lang="en-US" dirty="0" err="1"/>
              <a:t>Comedones</a:t>
            </a:r>
            <a:r>
              <a:rPr lang="en-US" dirty="0"/>
              <a:t> may be emptied using a </a:t>
            </a:r>
            <a:r>
              <a:rPr lang="en-US" dirty="0" err="1"/>
              <a:t>comedo</a:t>
            </a:r>
            <a:r>
              <a:rPr lang="en-US" dirty="0"/>
              <a:t> expressor, a metal instrument with a small cup‐shaped end in the </a:t>
            </a:r>
            <a:r>
              <a:rPr lang="en-US" dirty="0" err="1"/>
              <a:t>centre</a:t>
            </a:r>
            <a:r>
              <a:rPr lang="en-US" dirty="0"/>
              <a:t> of which is a small hole.</a:t>
            </a:r>
          </a:p>
        </p:txBody>
      </p:sp>
      <p:pic>
        <p:nvPicPr>
          <p:cNvPr id="4" name="Picture 3">
            <a:extLst>
              <a:ext uri="{FF2B5EF4-FFF2-40B4-BE49-F238E27FC236}">
                <a16:creationId xmlns:a16="http://schemas.microsoft.com/office/drawing/2014/main" id="{F7ACAA54-370D-4186-A8C5-BB09E2B5464D}"/>
              </a:ext>
            </a:extLst>
          </p:cNvPr>
          <p:cNvPicPr>
            <a:picLocks noChangeAspect="1"/>
          </p:cNvPicPr>
          <p:nvPr/>
        </p:nvPicPr>
        <p:blipFill>
          <a:blip r:embed="rId2"/>
          <a:stretch>
            <a:fillRect/>
          </a:stretch>
        </p:blipFill>
        <p:spPr>
          <a:xfrm>
            <a:off x="4435507" y="3429000"/>
            <a:ext cx="6481952" cy="2630773"/>
          </a:xfrm>
          <a:prstGeom prst="rect">
            <a:avLst/>
          </a:prstGeom>
        </p:spPr>
      </p:pic>
    </p:spTree>
    <p:extLst>
      <p:ext uri="{BB962C8B-B14F-4D97-AF65-F5344CB8AC3E}">
        <p14:creationId xmlns:p14="http://schemas.microsoft.com/office/powerpoint/2010/main" val="3077130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715" y="163779"/>
            <a:ext cx="487807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17AFE3"/>
                </a:solidFill>
              </a:rPr>
              <a:t>Disadvantages</a:t>
            </a:r>
            <a:r>
              <a:rPr sz="2800" spc="-90" dirty="0">
                <a:solidFill>
                  <a:srgbClr val="17AFE3"/>
                </a:solidFill>
              </a:rPr>
              <a:t> </a:t>
            </a:r>
            <a:r>
              <a:rPr sz="2800" dirty="0">
                <a:solidFill>
                  <a:srgbClr val="17AFE3"/>
                </a:solidFill>
              </a:rPr>
              <a:t>of</a:t>
            </a:r>
            <a:r>
              <a:rPr sz="2800" spc="-130" dirty="0">
                <a:solidFill>
                  <a:srgbClr val="17AFE3"/>
                </a:solidFill>
              </a:rPr>
              <a:t> </a:t>
            </a:r>
            <a:r>
              <a:rPr sz="2800" dirty="0">
                <a:solidFill>
                  <a:srgbClr val="17AFE3"/>
                </a:solidFill>
              </a:rPr>
              <a:t>punch</a:t>
            </a:r>
            <a:r>
              <a:rPr sz="2800" spc="-120" dirty="0">
                <a:solidFill>
                  <a:srgbClr val="17AFE3"/>
                </a:solidFill>
              </a:rPr>
              <a:t> </a:t>
            </a:r>
            <a:r>
              <a:rPr sz="2800" spc="-10" dirty="0">
                <a:solidFill>
                  <a:srgbClr val="17AFE3"/>
                </a:solidFill>
              </a:rPr>
              <a:t>biopsy</a:t>
            </a:r>
            <a:endParaRPr sz="2800"/>
          </a:p>
        </p:txBody>
      </p:sp>
      <p:sp>
        <p:nvSpPr>
          <p:cNvPr id="3" name="object 3"/>
          <p:cNvSpPr txBox="1"/>
          <p:nvPr/>
        </p:nvSpPr>
        <p:spPr>
          <a:xfrm>
            <a:off x="413715" y="1273809"/>
            <a:ext cx="10689590" cy="4080510"/>
          </a:xfrm>
          <a:prstGeom prst="rect">
            <a:avLst/>
          </a:prstGeom>
        </p:spPr>
        <p:txBody>
          <a:bodyPr vert="horz" wrap="square" lIns="0" tIns="12700" rIns="0" bIns="0" rtlCol="0">
            <a:spAutoFit/>
          </a:bodyPr>
          <a:lstStyle/>
          <a:p>
            <a:pPr marL="12700">
              <a:lnSpc>
                <a:spcPct val="100000"/>
              </a:lnSpc>
              <a:spcBef>
                <a:spcPts val="100"/>
              </a:spcBef>
              <a:tabLst>
                <a:tab pos="423545"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2400" dirty="0">
                <a:solidFill>
                  <a:srgbClr val="404040"/>
                </a:solidFill>
                <a:latin typeface="Trebuchet MS"/>
                <a:cs typeface="Trebuchet MS"/>
              </a:rPr>
              <a:t>Potential</a:t>
            </a:r>
            <a:r>
              <a:rPr sz="2400" spc="-35" dirty="0">
                <a:solidFill>
                  <a:srgbClr val="404040"/>
                </a:solidFill>
                <a:latin typeface="Trebuchet MS"/>
                <a:cs typeface="Trebuchet MS"/>
              </a:rPr>
              <a:t> </a:t>
            </a:r>
            <a:r>
              <a:rPr sz="2400" dirty="0">
                <a:solidFill>
                  <a:srgbClr val="404040"/>
                </a:solidFill>
                <a:latin typeface="Trebuchet MS"/>
                <a:cs typeface="Trebuchet MS"/>
              </a:rPr>
              <a:t>for</a:t>
            </a:r>
            <a:r>
              <a:rPr sz="2400" spc="-55" dirty="0">
                <a:solidFill>
                  <a:srgbClr val="404040"/>
                </a:solidFill>
                <a:latin typeface="Trebuchet MS"/>
                <a:cs typeface="Trebuchet MS"/>
              </a:rPr>
              <a:t> </a:t>
            </a:r>
            <a:r>
              <a:rPr sz="2400" dirty="0">
                <a:solidFill>
                  <a:srgbClr val="404040"/>
                </a:solidFill>
                <a:latin typeface="Trebuchet MS"/>
                <a:cs typeface="Trebuchet MS"/>
              </a:rPr>
              <a:t>sampling</a:t>
            </a:r>
            <a:r>
              <a:rPr sz="2400" spc="-55" dirty="0">
                <a:solidFill>
                  <a:srgbClr val="404040"/>
                </a:solidFill>
                <a:latin typeface="Trebuchet MS"/>
                <a:cs typeface="Trebuchet MS"/>
              </a:rPr>
              <a:t> </a:t>
            </a:r>
            <a:r>
              <a:rPr sz="2400" spc="-10" dirty="0">
                <a:solidFill>
                  <a:srgbClr val="404040"/>
                </a:solidFill>
                <a:latin typeface="Trebuchet MS"/>
                <a:cs typeface="Trebuchet MS"/>
              </a:rPr>
              <a:t>error</a:t>
            </a:r>
            <a:endParaRPr sz="2400">
              <a:latin typeface="Trebuchet MS"/>
              <a:cs typeface="Trebuchet MS"/>
            </a:endParaRPr>
          </a:p>
          <a:p>
            <a:pPr>
              <a:lnSpc>
                <a:spcPct val="100000"/>
              </a:lnSpc>
              <a:spcBef>
                <a:spcPts val="55"/>
              </a:spcBef>
            </a:pPr>
            <a:endParaRPr sz="4150">
              <a:latin typeface="Trebuchet MS"/>
              <a:cs typeface="Trebuchet MS"/>
            </a:endParaRPr>
          </a:p>
          <a:p>
            <a:pPr marL="355600" marR="1009650" indent="-342900">
              <a:lnSpc>
                <a:spcPct val="100000"/>
              </a:lnSpc>
              <a:tabLst>
                <a:tab pos="44640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Skin</a:t>
            </a:r>
            <a:r>
              <a:rPr sz="2400" spc="-65" dirty="0">
                <a:solidFill>
                  <a:srgbClr val="404040"/>
                </a:solidFill>
                <a:latin typeface="Trebuchet MS"/>
                <a:cs typeface="Trebuchet MS"/>
              </a:rPr>
              <a:t> </a:t>
            </a:r>
            <a:r>
              <a:rPr sz="2400" spc="-30" dirty="0">
                <a:solidFill>
                  <a:srgbClr val="404040"/>
                </a:solidFill>
                <a:latin typeface="Trebuchet MS"/>
                <a:cs typeface="Trebuchet MS"/>
              </a:rPr>
              <a:t>Tumours</a:t>
            </a:r>
            <a:r>
              <a:rPr sz="2400" spc="-15" dirty="0">
                <a:solidFill>
                  <a:srgbClr val="404040"/>
                </a:solidFill>
                <a:latin typeface="Trebuchet MS"/>
                <a:cs typeface="Trebuchet MS"/>
              </a:rPr>
              <a:t> </a:t>
            </a:r>
            <a:r>
              <a:rPr sz="2400" dirty="0">
                <a:solidFill>
                  <a:srgbClr val="404040"/>
                </a:solidFill>
                <a:latin typeface="Trebuchet MS"/>
                <a:cs typeface="Trebuchet MS"/>
              </a:rPr>
              <a:t>the</a:t>
            </a:r>
            <a:r>
              <a:rPr sz="2400" spc="-35" dirty="0">
                <a:solidFill>
                  <a:srgbClr val="404040"/>
                </a:solidFill>
                <a:latin typeface="Trebuchet MS"/>
                <a:cs typeface="Trebuchet MS"/>
              </a:rPr>
              <a:t> </a:t>
            </a:r>
            <a:r>
              <a:rPr sz="2400" dirty="0">
                <a:solidFill>
                  <a:srgbClr val="404040"/>
                </a:solidFill>
                <a:latin typeface="Trebuchet MS"/>
                <a:cs typeface="Trebuchet MS"/>
              </a:rPr>
              <a:t>risk</a:t>
            </a:r>
            <a:r>
              <a:rPr sz="2400" spc="-20" dirty="0">
                <a:solidFill>
                  <a:srgbClr val="404040"/>
                </a:solidFill>
                <a:latin typeface="Trebuchet MS"/>
                <a:cs typeface="Trebuchet MS"/>
              </a:rPr>
              <a:t> </a:t>
            </a:r>
            <a:r>
              <a:rPr sz="2400" dirty="0">
                <a:solidFill>
                  <a:srgbClr val="404040"/>
                </a:solidFill>
                <a:latin typeface="Trebuchet MS"/>
                <a:cs typeface="Trebuchet MS"/>
              </a:rPr>
              <a:t>associated</a:t>
            </a:r>
            <a:r>
              <a:rPr sz="2400" spc="-10" dirty="0">
                <a:solidFill>
                  <a:srgbClr val="404040"/>
                </a:solidFill>
                <a:latin typeface="Trebuchet MS"/>
                <a:cs typeface="Trebuchet MS"/>
              </a:rPr>
              <a:t> </a:t>
            </a:r>
            <a:r>
              <a:rPr sz="2400" dirty="0">
                <a:solidFill>
                  <a:srgbClr val="404040"/>
                </a:solidFill>
                <a:latin typeface="Trebuchet MS"/>
                <a:cs typeface="Trebuchet MS"/>
              </a:rPr>
              <a:t>with</a:t>
            </a:r>
            <a:r>
              <a:rPr sz="2400" spc="-15" dirty="0">
                <a:solidFill>
                  <a:srgbClr val="404040"/>
                </a:solidFill>
                <a:latin typeface="Trebuchet MS"/>
                <a:cs typeface="Trebuchet MS"/>
              </a:rPr>
              <a:t> </a:t>
            </a:r>
            <a:r>
              <a:rPr sz="2400" dirty="0">
                <a:solidFill>
                  <a:srgbClr val="404040"/>
                </a:solidFill>
                <a:latin typeface="Trebuchet MS"/>
                <a:cs typeface="Trebuchet MS"/>
              </a:rPr>
              <a:t>breaching</a:t>
            </a:r>
            <a:r>
              <a:rPr sz="2400" spc="-25" dirty="0">
                <a:solidFill>
                  <a:srgbClr val="404040"/>
                </a:solidFill>
                <a:latin typeface="Trebuchet MS"/>
                <a:cs typeface="Trebuchet MS"/>
              </a:rPr>
              <a:t> </a:t>
            </a:r>
            <a:r>
              <a:rPr sz="2400" dirty="0">
                <a:solidFill>
                  <a:srgbClr val="404040"/>
                </a:solidFill>
                <a:latin typeface="Trebuchet MS"/>
                <a:cs typeface="Trebuchet MS"/>
              </a:rPr>
              <a:t>the</a:t>
            </a:r>
            <a:r>
              <a:rPr sz="2400" spc="-35" dirty="0">
                <a:solidFill>
                  <a:srgbClr val="404040"/>
                </a:solidFill>
                <a:latin typeface="Trebuchet MS"/>
                <a:cs typeface="Trebuchet MS"/>
              </a:rPr>
              <a:t> </a:t>
            </a:r>
            <a:r>
              <a:rPr sz="2400" dirty="0">
                <a:solidFill>
                  <a:srgbClr val="404040"/>
                </a:solidFill>
                <a:latin typeface="Trebuchet MS"/>
                <a:cs typeface="Trebuchet MS"/>
              </a:rPr>
              <a:t>dermis</a:t>
            </a:r>
            <a:r>
              <a:rPr sz="2400" spc="-10" dirty="0">
                <a:solidFill>
                  <a:srgbClr val="404040"/>
                </a:solidFill>
                <a:latin typeface="Trebuchet MS"/>
                <a:cs typeface="Trebuchet MS"/>
              </a:rPr>
              <a:t> </a:t>
            </a:r>
            <a:r>
              <a:rPr sz="2400" dirty="0">
                <a:solidFill>
                  <a:srgbClr val="404040"/>
                </a:solidFill>
                <a:latin typeface="Trebuchet MS"/>
                <a:cs typeface="Trebuchet MS"/>
              </a:rPr>
              <a:t>and</a:t>
            </a:r>
            <a:r>
              <a:rPr sz="2400" spc="-30" dirty="0">
                <a:solidFill>
                  <a:srgbClr val="404040"/>
                </a:solidFill>
                <a:latin typeface="Trebuchet MS"/>
                <a:cs typeface="Trebuchet MS"/>
              </a:rPr>
              <a:t> </a:t>
            </a:r>
            <a:r>
              <a:rPr sz="2400" spc="-25" dirty="0">
                <a:solidFill>
                  <a:srgbClr val="404040"/>
                </a:solidFill>
                <a:latin typeface="Trebuchet MS"/>
                <a:cs typeface="Trebuchet MS"/>
              </a:rPr>
              <a:t>the </a:t>
            </a:r>
            <a:r>
              <a:rPr sz="2400" dirty="0">
                <a:solidFill>
                  <a:srgbClr val="404040"/>
                </a:solidFill>
                <a:latin typeface="Trebuchet MS"/>
                <a:cs typeface="Trebuchet MS"/>
              </a:rPr>
              <a:t>Potential</a:t>
            </a:r>
            <a:r>
              <a:rPr sz="2400" spc="-60" dirty="0">
                <a:solidFill>
                  <a:srgbClr val="404040"/>
                </a:solidFill>
                <a:latin typeface="Trebuchet MS"/>
                <a:cs typeface="Trebuchet MS"/>
              </a:rPr>
              <a:t> </a:t>
            </a:r>
            <a:r>
              <a:rPr sz="2400" dirty="0">
                <a:solidFill>
                  <a:srgbClr val="404040"/>
                </a:solidFill>
                <a:latin typeface="Trebuchet MS"/>
                <a:cs typeface="Trebuchet MS"/>
              </a:rPr>
              <a:t>For</a:t>
            </a:r>
            <a:r>
              <a:rPr sz="2400" spc="-35" dirty="0">
                <a:solidFill>
                  <a:srgbClr val="404040"/>
                </a:solidFill>
                <a:latin typeface="Trebuchet MS"/>
                <a:cs typeface="Trebuchet MS"/>
              </a:rPr>
              <a:t> </a:t>
            </a:r>
            <a:r>
              <a:rPr sz="2400" dirty="0">
                <a:solidFill>
                  <a:srgbClr val="404040"/>
                </a:solidFill>
                <a:latin typeface="Trebuchet MS"/>
                <a:cs typeface="Trebuchet MS"/>
              </a:rPr>
              <a:t>tumour</a:t>
            </a:r>
            <a:r>
              <a:rPr sz="2400" spc="-45" dirty="0">
                <a:solidFill>
                  <a:srgbClr val="404040"/>
                </a:solidFill>
                <a:latin typeface="Trebuchet MS"/>
                <a:cs typeface="Trebuchet MS"/>
              </a:rPr>
              <a:t> </a:t>
            </a:r>
            <a:r>
              <a:rPr sz="2400" spc="-10" dirty="0">
                <a:solidFill>
                  <a:srgbClr val="404040"/>
                </a:solidFill>
                <a:latin typeface="Trebuchet MS"/>
                <a:cs typeface="Trebuchet MS"/>
              </a:rPr>
              <a:t>implantation.</a:t>
            </a:r>
            <a:endParaRPr sz="2400">
              <a:latin typeface="Trebuchet MS"/>
              <a:cs typeface="Trebuchet MS"/>
            </a:endParaRPr>
          </a:p>
          <a:p>
            <a:pPr>
              <a:lnSpc>
                <a:spcPct val="100000"/>
              </a:lnSpc>
            </a:pPr>
            <a:endParaRPr sz="2800">
              <a:latin typeface="Trebuchet MS"/>
              <a:cs typeface="Trebuchet MS"/>
            </a:endParaRPr>
          </a:p>
          <a:p>
            <a:pPr marL="12700">
              <a:lnSpc>
                <a:spcPct val="100000"/>
              </a:lnSpc>
              <a:spcBef>
                <a:spcPts val="1635"/>
              </a:spcBef>
              <a:tabLst>
                <a:tab pos="44640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Depth</a:t>
            </a:r>
            <a:r>
              <a:rPr sz="2400" spc="-10" dirty="0">
                <a:solidFill>
                  <a:srgbClr val="404040"/>
                </a:solidFill>
                <a:latin typeface="Trebuchet MS"/>
                <a:cs typeface="Trebuchet MS"/>
              </a:rPr>
              <a:t> </a:t>
            </a:r>
            <a:r>
              <a:rPr sz="2400" dirty="0">
                <a:solidFill>
                  <a:srgbClr val="404040"/>
                </a:solidFill>
                <a:latin typeface="Trebuchet MS"/>
                <a:cs typeface="Trebuchet MS"/>
              </a:rPr>
              <a:t>control</a:t>
            </a:r>
            <a:r>
              <a:rPr sz="2400" spc="-5" dirty="0">
                <a:solidFill>
                  <a:srgbClr val="404040"/>
                </a:solidFill>
                <a:latin typeface="Trebuchet MS"/>
                <a:cs typeface="Trebuchet MS"/>
              </a:rPr>
              <a:t> </a:t>
            </a:r>
            <a:r>
              <a:rPr sz="2400" dirty="0">
                <a:solidFill>
                  <a:srgbClr val="404040"/>
                </a:solidFill>
                <a:latin typeface="Trebuchet MS"/>
                <a:cs typeface="Trebuchet MS"/>
              </a:rPr>
              <a:t>in</a:t>
            </a:r>
            <a:r>
              <a:rPr sz="2400" spc="-20" dirty="0">
                <a:solidFill>
                  <a:srgbClr val="404040"/>
                </a:solidFill>
                <a:latin typeface="Trebuchet MS"/>
                <a:cs typeface="Trebuchet MS"/>
              </a:rPr>
              <a:t> </a:t>
            </a:r>
            <a:r>
              <a:rPr sz="2400" dirty="0">
                <a:solidFill>
                  <a:srgbClr val="404040"/>
                </a:solidFill>
                <a:latin typeface="Trebuchet MS"/>
                <a:cs typeface="Trebuchet MS"/>
              </a:rPr>
              <a:t>critical</a:t>
            </a:r>
            <a:r>
              <a:rPr sz="2400" spc="5" dirty="0">
                <a:solidFill>
                  <a:srgbClr val="404040"/>
                </a:solidFill>
                <a:latin typeface="Trebuchet MS"/>
                <a:cs typeface="Trebuchet MS"/>
              </a:rPr>
              <a:t> </a:t>
            </a:r>
            <a:r>
              <a:rPr sz="2400" spc="-10" dirty="0">
                <a:solidFill>
                  <a:srgbClr val="404040"/>
                </a:solidFill>
                <a:latin typeface="Trebuchet MS"/>
                <a:cs typeface="Trebuchet MS"/>
              </a:rPr>
              <a:t>sites</a:t>
            </a:r>
            <a:endParaRPr sz="2400">
              <a:latin typeface="Trebuchet MS"/>
              <a:cs typeface="Trebuchet MS"/>
            </a:endParaRPr>
          </a:p>
          <a:p>
            <a:pPr>
              <a:lnSpc>
                <a:spcPct val="100000"/>
              </a:lnSpc>
            </a:pPr>
            <a:endParaRPr sz="2800">
              <a:latin typeface="Trebuchet MS"/>
              <a:cs typeface="Trebuchet MS"/>
            </a:endParaRPr>
          </a:p>
          <a:p>
            <a:pPr marL="355600" marR="5080" indent="-342900">
              <a:lnSpc>
                <a:spcPct val="100000"/>
              </a:lnSpc>
              <a:spcBef>
                <a:spcPts val="1635"/>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Difficulty</a:t>
            </a:r>
            <a:r>
              <a:rPr sz="2400" spc="-10" dirty="0">
                <a:solidFill>
                  <a:srgbClr val="404040"/>
                </a:solidFill>
                <a:latin typeface="Trebuchet MS"/>
                <a:cs typeface="Trebuchet MS"/>
              </a:rPr>
              <a:t> </a:t>
            </a:r>
            <a:r>
              <a:rPr sz="2400" dirty="0">
                <a:solidFill>
                  <a:srgbClr val="404040"/>
                </a:solidFill>
                <a:latin typeface="Trebuchet MS"/>
                <a:cs typeface="Trebuchet MS"/>
              </a:rPr>
              <a:t>In</a:t>
            </a:r>
            <a:r>
              <a:rPr sz="2400" spc="-25" dirty="0">
                <a:solidFill>
                  <a:srgbClr val="404040"/>
                </a:solidFill>
                <a:latin typeface="Trebuchet MS"/>
                <a:cs typeface="Trebuchet MS"/>
              </a:rPr>
              <a:t> </a:t>
            </a:r>
            <a:r>
              <a:rPr sz="2400" dirty="0">
                <a:solidFill>
                  <a:srgbClr val="404040"/>
                </a:solidFill>
                <a:latin typeface="Trebuchet MS"/>
                <a:cs typeface="Trebuchet MS"/>
              </a:rPr>
              <a:t>Stopping</a:t>
            </a:r>
            <a:r>
              <a:rPr sz="2400" spc="10" dirty="0">
                <a:solidFill>
                  <a:srgbClr val="404040"/>
                </a:solidFill>
                <a:latin typeface="Trebuchet MS"/>
                <a:cs typeface="Trebuchet MS"/>
              </a:rPr>
              <a:t> </a:t>
            </a:r>
            <a:r>
              <a:rPr sz="2400" dirty="0">
                <a:solidFill>
                  <a:srgbClr val="404040"/>
                </a:solidFill>
                <a:latin typeface="Trebuchet MS"/>
                <a:cs typeface="Trebuchet MS"/>
              </a:rPr>
              <a:t>Bleeding</a:t>
            </a:r>
            <a:r>
              <a:rPr sz="2400" spc="5" dirty="0">
                <a:solidFill>
                  <a:srgbClr val="404040"/>
                </a:solidFill>
                <a:latin typeface="Trebuchet MS"/>
                <a:cs typeface="Trebuchet MS"/>
              </a:rPr>
              <a:t> </a:t>
            </a:r>
            <a:r>
              <a:rPr sz="2400" dirty="0">
                <a:solidFill>
                  <a:srgbClr val="404040"/>
                </a:solidFill>
                <a:latin typeface="Trebuchet MS"/>
                <a:cs typeface="Trebuchet MS"/>
              </a:rPr>
              <a:t>if</a:t>
            </a:r>
            <a:r>
              <a:rPr sz="2400" spc="-10" dirty="0">
                <a:solidFill>
                  <a:srgbClr val="404040"/>
                </a:solidFill>
                <a:latin typeface="Trebuchet MS"/>
                <a:cs typeface="Trebuchet MS"/>
              </a:rPr>
              <a:t> </a:t>
            </a:r>
            <a:r>
              <a:rPr sz="2400" dirty="0">
                <a:solidFill>
                  <a:srgbClr val="404040"/>
                </a:solidFill>
                <a:latin typeface="Trebuchet MS"/>
                <a:cs typeface="Trebuchet MS"/>
              </a:rPr>
              <a:t>small</a:t>
            </a:r>
            <a:r>
              <a:rPr sz="2400" spc="-15" dirty="0">
                <a:solidFill>
                  <a:srgbClr val="404040"/>
                </a:solidFill>
                <a:latin typeface="Trebuchet MS"/>
                <a:cs typeface="Trebuchet MS"/>
              </a:rPr>
              <a:t> </a:t>
            </a:r>
            <a:r>
              <a:rPr sz="2400" dirty="0">
                <a:solidFill>
                  <a:srgbClr val="404040"/>
                </a:solidFill>
                <a:latin typeface="Trebuchet MS"/>
                <a:cs typeface="Trebuchet MS"/>
              </a:rPr>
              <a:t>arteriole</a:t>
            </a:r>
            <a:r>
              <a:rPr sz="2400" spc="5" dirty="0">
                <a:solidFill>
                  <a:srgbClr val="404040"/>
                </a:solidFill>
                <a:latin typeface="Trebuchet MS"/>
                <a:cs typeface="Trebuchet MS"/>
              </a:rPr>
              <a:t> </a:t>
            </a:r>
            <a:r>
              <a:rPr sz="2400" dirty="0">
                <a:solidFill>
                  <a:srgbClr val="404040"/>
                </a:solidFill>
                <a:latin typeface="Trebuchet MS"/>
                <a:cs typeface="Trebuchet MS"/>
              </a:rPr>
              <a:t>is</a:t>
            </a:r>
            <a:r>
              <a:rPr sz="2400" spc="-15" dirty="0">
                <a:solidFill>
                  <a:srgbClr val="404040"/>
                </a:solidFill>
                <a:latin typeface="Trebuchet MS"/>
                <a:cs typeface="Trebuchet MS"/>
              </a:rPr>
              <a:t> </a:t>
            </a:r>
            <a:r>
              <a:rPr sz="2400" dirty="0">
                <a:solidFill>
                  <a:srgbClr val="404040"/>
                </a:solidFill>
                <a:latin typeface="Trebuchet MS"/>
                <a:cs typeface="Trebuchet MS"/>
              </a:rPr>
              <a:t>punctured</a:t>
            </a:r>
            <a:r>
              <a:rPr sz="2400" spc="5" dirty="0">
                <a:solidFill>
                  <a:srgbClr val="404040"/>
                </a:solidFill>
                <a:latin typeface="Trebuchet MS"/>
                <a:cs typeface="Trebuchet MS"/>
              </a:rPr>
              <a:t> </a:t>
            </a:r>
            <a:r>
              <a:rPr sz="2400" dirty="0">
                <a:solidFill>
                  <a:srgbClr val="404040"/>
                </a:solidFill>
                <a:latin typeface="Trebuchet MS"/>
                <a:cs typeface="Trebuchet MS"/>
              </a:rPr>
              <a:t>at</a:t>
            </a:r>
            <a:r>
              <a:rPr sz="2400" spc="-25" dirty="0">
                <a:solidFill>
                  <a:srgbClr val="404040"/>
                </a:solidFill>
                <a:latin typeface="Trebuchet MS"/>
                <a:cs typeface="Trebuchet MS"/>
              </a:rPr>
              <a:t> </a:t>
            </a:r>
            <a:r>
              <a:rPr sz="2400" dirty="0">
                <a:solidFill>
                  <a:srgbClr val="404040"/>
                </a:solidFill>
                <a:latin typeface="Trebuchet MS"/>
                <a:cs typeface="Trebuchet MS"/>
              </a:rPr>
              <a:t>the</a:t>
            </a:r>
            <a:r>
              <a:rPr sz="2400" spc="-15" dirty="0">
                <a:solidFill>
                  <a:srgbClr val="404040"/>
                </a:solidFill>
                <a:latin typeface="Trebuchet MS"/>
                <a:cs typeface="Trebuchet MS"/>
              </a:rPr>
              <a:t> </a:t>
            </a:r>
            <a:r>
              <a:rPr sz="2400" dirty="0">
                <a:solidFill>
                  <a:srgbClr val="404040"/>
                </a:solidFill>
                <a:latin typeface="Trebuchet MS"/>
                <a:cs typeface="Trebuchet MS"/>
              </a:rPr>
              <a:t>base</a:t>
            </a:r>
            <a:r>
              <a:rPr sz="2400" spc="-5" dirty="0">
                <a:solidFill>
                  <a:srgbClr val="404040"/>
                </a:solidFill>
                <a:latin typeface="Trebuchet MS"/>
                <a:cs typeface="Trebuchet MS"/>
              </a:rPr>
              <a:t> </a:t>
            </a:r>
            <a:r>
              <a:rPr sz="2400" spc="-25" dirty="0">
                <a:solidFill>
                  <a:srgbClr val="404040"/>
                </a:solidFill>
                <a:latin typeface="Trebuchet MS"/>
                <a:cs typeface="Trebuchet MS"/>
              </a:rPr>
              <a:t>of </a:t>
            </a:r>
            <a:r>
              <a:rPr sz="2400" dirty="0">
                <a:solidFill>
                  <a:srgbClr val="404040"/>
                </a:solidFill>
                <a:latin typeface="Trebuchet MS"/>
                <a:cs typeface="Trebuchet MS"/>
              </a:rPr>
              <a:t>the</a:t>
            </a:r>
            <a:r>
              <a:rPr sz="2400" spc="-20" dirty="0">
                <a:solidFill>
                  <a:srgbClr val="404040"/>
                </a:solidFill>
                <a:latin typeface="Trebuchet MS"/>
                <a:cs typeface="Trebuchet MS"/>
              </a:rPr>
              <a:t> </a:t>
            </a:r>
            <a:r>
              <a:rPr sz="2400" dirty="0">
                <a:solidFill>
                  <a:srgbClr val="404040"/>
                </a:solidFill>
                <a:latin typeface="Trebuchet MS"/>
                <a:cs typeface="Trebuchet MS"/>
              </a:rPr>
              <a:t>wound(Constant</a:t>
            </a:r>
            <a:r>
              <a:rPr sz="2400" spc="20" dirty="0">
                <a:solidFill>
                  <a:srgbClr val="404040"/>
                </a:solidFill>
                <a:latin typeface="Trebuchet MS"/>
                <a:cs typeface="Trebuchet MS"/>
              </a:rPr>
              <a:t> </a:t>
            </a:r>
            <a:r>
              <a:rPr sz="2400" dirty="0">
                <a:solidFill>
                  <a:srgbClr val="404040"/>
                </a:solidFill>
                <a:latin typeface="Trebuchet MS"/>
                <a:cs typeface="Trebuchet MS"/>
              </a:rPr>
              <a:t>pressure</a:t>
            </a:r>
            <a:r>
              <a:rPr sz="2400" spc="5" dirty="0">
                <a:solidFill>
                  <a:srgbClr val="404040"/>
                </a:solidFill>
                <a:latin typeface="Trebuchet MS"/>
                <a:cs typeface="Trebuchet MS"/>
              </a:rPr>
              <a:t> </a:t>
            </a:r>
            <a:r>
              <a:rPr sz="2400" dirty="0">
                <a:solidFill>
                  <a:srgbClr val="404040"/>
                </a:solidFill>
                <a:latin typeface="Trebuchet MS"/>
                <a:cs typeface="Trebuchet MS"/>
              </a:rPr>
              <a:t>for</a:t>
            </a:r>
            <a:r>
              <a:rPr sz="2400" spc="-20" dirty="0">
                <a:solidFill>
                  <a:srgbClr val="404040"/>
                </a:solidFill>
                <a:latin typeface="Trebuchet MS"/>
                <a:cs typeface="Trebuchet MS"/>
              </a:rPr>
              <a:t> </a:t>
            </a:r>
            <a:r>
              <a:rPr sz="2400" dirty="0">
                <a:solidFill>
                  <a:srgbClr val="404040"/>
                </a:solidFill>
                <a:latin typeface="Trebuchet MS"/>
                <a:cs typeface="Trebuchet MS"/>
              </a:rPr>
              <a:t>10</a:t>
            </a:r>
            <a:r>
              <a:rPr sz="2400" spc="-20" dirty="0">
                <a:solidFill>
                  <a:srgbClr val="404040"/>
                </a:solidFill>
                <a:latin typeface="Trebuchet MS"/>
                <a:cs typeface="Trebuchet MS"/>
              </a:rPr>
              <a:t> </a:t>
            </a:r>
            <a:r>
              <a:rPr sz="2400" dirty="0">
                <a:solidFill>
                  <a:srgbClr val="404040"/>
                </a:solidFill>
                <a:latin typeface="Trebuchet MS"/>
                <a:cs typeface="Trebuchet MS"/>
              </a:rPr>
              <a:t>to</a:t>
            </a:r>
            <a:r>
              <a:rPr sz="2400" spc="-20" dirty="0">
                <a:solidFill>
                  <a:srgbClr val="404040"/>
                </a:solidFill>
                <a:latin typeface="Trebuchet MS"/>
                <a:cs typeface="Trebuchet MS"/>
              </a:rPr>
              <a:t> </a:t>
            </a:r>
            <a:r>
              <a:rPr sz="2400" dirty="0">
                <a:solidFill>
                  <a:srgbClr val="404040"/>
                </a:solidFill>
                <a:latin typeface="Trebuchet MS"/>
                <a:cs typeface="Trebuchet MS"/>
              </a:rPr>
              <a:t>15</a:t>
            </a:r>
            <a:r>
              <a:rPr sz="2400" spc="20" dirty="0">
                <a:solidFill>
                  <a:srgbClr val="404040"/>
                </a:solidFill>
                <a:latin typeface="Trebuchet MS"/>
                <a:cs typeface="Trebuchet MS"/>
              </a:rPr>
              <a:t> </a:t>
            </a:r>
            <a:r>
              <a:rPr sz="2400" spc="-20" dirty="0">
                <a:solidFill>
                  <a:srgbClr val="404040"/>
                </a:solidFill>
                <a:latin typeface="Trebuchet MS"/>
                <a:cs typeface="Trebuchet MS"/>
              </a:rPr>
              <a:t>mins)</a:t>
            </a:r>
            <a:endParaRPr sz="2400">
              <a:latin typeface="Trebuchet MS"/>
              <a:cs typeface="Trebuchet M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B0B7-0D76-654A-8E37-1A682CC2A611}"/>
              </a:ext>
            </a:extLst>
          </p:cNvPr>
          <p:cNvSpPr>
            <a:spLocks noGrp="1"/>
          </p:cNvSpPr>
          <p:nvPr>
            <p:ph type="ctrTitle"/>
          </p:nvPr>
        </p:nvSpPr>
        <p:spPr>
          <a:xfrm>
            <a:off x="1116230" y="597188"/>
            <a:ext cx="9068586" cy="2590800"/>
          </a:xfrm>
        </p:spPr>
        <p:txBody>
          <a:bodyPr/>
          <a:lstStyle/>
          <a:p>
            <a:r>
              <a:rPr lang="en-PK" dirty="0"/>
              <a:t>FLAPS</a:t>
            </a:r>
          </a:p>
        </p:txBody>
      </p:sp>
      <p:sp>
        <p:nvSpPr>
          <p:cNvPr id="4" name="TextBox 3">
            <a:extLst>
              <a:ext uri="{FF2B5EF4-FFF2-40B4-BE49-F238E27FC236}">
                <a16:creationId xmlns:a16="http://schemas.microsoft.com/office/drawing/2014/main" id="{49CDCFE0-DBA9-084B-8659-28703572E1DA}"/>
              </a:ext>
            </a:extLst>
          </p:cNvPr>
          <p:cNvSpPr txBox="1"/>
          <p:nvPr/>
        </p:nvSpPr>
        <p:spPr>
          <a:xfrm>
            <a:off x="7976937" y="5558590"/>
            <a:ext cx="3525252" cy="1200329"/>
          </a:xfrm>
          <a:prstGeom prst="rect">
            <a:avLst/>
          </a:prstGeom>
          <a:noFill/>
        </p:spPr>
        <p:txBody>
          <a:bodyPr wrap="square" rtlCol="0">
            <a:spAutoFit/>
          </a:bodyPr>
          <a:lstStyle/>
          <a:p>
            <a:r>
              <a:rPr lang="en-PK" b="1"/>
              <a:t>DR</a:t>
            </a:r>
            <a:r>
              <a:rPr lang="en-US" b="1" dirty="0"/>
              <a:t> ZAINAB QADIR</a:t>
            </a:r>
            <a:r>
              <a:rPr lang="en-PK" b="1"/>
              <a:t> </a:t>
            </a:r>
            <a:endParaRPr lang="en-US" b="1" dirty="0"/>
          </a:p>
          <a:p>
            <a:r>
              <a:rPr lang="en-PK" b="1"/>
              <a:t> RESIDENT</a:t>
            </a:r>
            <a:r>
              <a:rPr lang="en-US" b="1" dirty="0"/>
              <a:t> DERMATOLOGY</a:t>
            </a:r>
            <a:endParaRPr lang="en-PK" b="1" dirty="0"/>
          </a:p>
          <a:p>
            <a:r>
              <a:rPr lang="en-US" b="1"/>
              <a:t>PNS SHIFA</a:t>
            </a:r>
          </a:p>
          <a:p>
            <a:endParaRPr lang="en-PK" b="1" dirty="0"/>
          </a:p>
        </p:txBody>
      </p:sp>
    </p:spTree>
    <p:extLst>
      <p:ext uri="{BB962C8B-B14F-4D97-AF65-F5344CB8AC3E}">
        <p14:creationId xmlns:p14="http://schemas.microsoft.com/office/powerpoint/2010/main" val="1355661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960A5-EEA5-394F-B6EF-988C37A3CE2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61116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A874-5EE2-114E-B9C1-0CA40B877A1E}"/>
              </a:ext>
            </a:extLst>
          </p:cNvPr>
          <p:cNvSpPr>
            <a:spLocks noGrp="1"/>
          </p:cNvSpPr>
          <p:nvPr>
            <p:ph type="title"/>
          </p:nvPr>
        </p:nvSpPr>
        <p:spPr/>
        <p:txBody>
          <a:bodyPr/>
          <a:lstStyle/>
          <a:p>
            <a:r>
              <a:rPr lang="en-PK" dirty="0"/>
              <a:t>DEFINITION:</a:t>
            </a:r>
          </a:p>
        </p:txBody>
      </p:sp>
      <p:sp>
        <p:nvSpPr>
          <p:cNvPr id="3" name="Content Placeholder 2">
            <a:extLst>
              <a:ext uri="{FF2B5EF4-FFF2-40B4-BE49-F238E27FC236}">
                <a16:creationId xmlns:a16="http://schemas.microsoft.com/office/drawing/2014/main" id="{E26DFF73-4469-4F49-9E18-C91F232D89DB}"/>
              </a:ext>
            </a:extLst>
          </p:cNvPr>
          <p:cNvSpPr>
            <a:spLocks noGrp="1"/>
          </p:cNvSpPr>
          <p:nvPr>
            <p:ph idx="1"/>
          </p:nvPr>
        </p:nvSpPr>
        <p:spPr/>
        <p:txBody>
          <a:bodyPr>
            <a:normAutofit lnSpcReduction="10000"/>
          </a:bodyPr>
          <a:lstStyle/>
          <a:p>
            <a:r>
              <a:rPr lang="en-GB" sz="2400" dirty="0"/>
              <a:t>A flap is a full‐thickness piece of skin moved to cover a defect where the proximal portion, or pedicle, remains attached to the original site while the distal portion is  moved to cover the defect.</a:t>
            </a:r>
          </a:p>
          <a:p>
            <a:pPr marL="0" indent="0">
              <a:buNone/>
            </a:pPr>
            <a:endParaRPr lang="en-GB" sz="2400" dirty="0"/>
          </a:p>
          <a:p>
            <a:r>
              <a:rPr lang="en-GB" sz="2400" dirty="0"/>
              <a:t>BLOOD SUPPLY: </a:t>
            </a:r>
            <a:r>
              <a:rPr lang="en-GB" sz="2400" b="1" dirty="0"/>
              <a:t>PEDICLE.</a:t>
            </a:r>
          </a:p>
          <a:p>
            <a:pPr marL="0" indent="0">
              <a:buNone/>
            </a:pPr>
            <a:endParaRPr lang="en-GB" sz="2400" b="1" dirty="0"/>
          </a:p>
          <a:p>
            <a:r>
              <a:rPr lang="en-GB" sz="2400" b="1" u="sng" dirty="0"/>
              <a:t>DERMATOLOGISTS</a:t>
            </a:r>
            <a:r>
              <a:rPr lang="en-GB" sz="2400" dirty="0"/>
              <a:t>: Local flaps performed under local anaesthesia.</a:t>
            </a:r>
          </a:p>
          <a:p>
            <a:endParaRPr lang="en-GB" sz="2400" dirty="0"/>
          </a:p>
          <a:p>
            <a:endParaRPr lang="en-PK" dirty="0"/>
          </a:p>
        </p:txBody>
      </p:sp>
    </p:spTree>
    <p:extLst>
      <p:ext uri="{BB962C8B-B14F-4D97-AF65-F5344CB8AC3E}">
        <p14:creationId xmlns:p14="http://schemas.microsoft.com/office/powerpoint/2010/main" val="10526805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45D66-5A5D-C445-A82F-1D4D93C38F13}"/>
              </a:ext>
            </a:extLst>
          </p:cNvPr>
          <p:cNvPicPr>
            <a:picLocks noChangeAspect="1"/>
          </p:cNvPicPr>
          <p:nvPr/>
        </p:nvPicPr>
        <p:blipFill rotWithShape="1">
          <a:blip r:embed="rId2"/>
          <a:srcRect b="4952"/>
          <a:stretch/>
        </p:blipFill>
        <p:spPr>
          <a:xfrm>
            <a:off x="0" y="1"/>
            <a:ext cx="12192000" cy="6858000"/>
          </a:xfrm>
          <a:prstGeom prst="rect">
            <a:avLst/>
          </a:prstGeom>
        </p:spPr>
      </p:pic>
    </p:spTree>
    <p:extLst>
      <p:ext uri="{BB962C8B-B14F-4D97-AF65-F5344CB8AC3E}">
        <p14:creationId xmlns:p14="http://schemas.microsoft.com/office/powerpoint/2010/main" val="18802206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217B21-42C6-B844-94C7-9B511467C685}"/>
              </a:ext>
            </a:extLst>
          </p:cNvPr>
          <p:cNvPicPr>
            <a:picLocks noChangeAspect="1"/>
          </p:cNvPicPr>
          <p:nvPr/>
        </p:nvPicPr>
        <p:blipFill rotWithShape="1">
          <a:blip r:embed="rId2"/>
          <a:srcRect b="5279"/>
          <a:stretch/>
        </p:blipFill>
        <p:spPr>
          <a:xfrm>
            <a:off x="0" y="0"/>
            <a:ext cx="12192000" cy="6858000"/>
          </a:xfrm>
          <a:prstGeom prst="rect">
            <a:avLst/>
          </a:prstGeom>
        </p:spPr>
      </p:pic>
    </p:spTree>
    <p:extLst>
      <p:ext uri="{BB962C8B-B14F-4D97-AF65-F5344CB8AC3E}">
        <p14:creationId xmlns:p14="http://schemas.microsoft.com/office/powerpoint/2010/main" val="39623323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5B2B49-6F9D-DB4C-A67F-7168157AF599}"/>
              </a:ext>
            </a:extLst>
          </p:cNvPr>
          <p:cNvPicPr>
            <a:picLocks noChangeAspect="1"/>
          </p:cNvPicPr>
          <p:nvPr/>
        </p:nvPicPr>
        <p:blipFill rotWithShape="1">
          <a:blip r:embed="rId2"/>
          <a:srcRect b="2456"/>
          <a:stretch/>
        </p:blipFill>
        <p:spPr>
          <a:xfrm>
            <a:off x="0" y="0"/>
            <a:ext cx="12192000" cy="6858000"/>
          </a:xfrm>
          <a:prstGeom prst="rect">
            <a:avLst/>
          </a:prstGeom>
        </p:spPr>
      </p:pic>
    </p:spTree>
    <p:extLst>
      <p:ext uri="{BB962C8B-B14F-4D97-AF65-F5344CB8AC3E}">
        <p14:creationId xmlns:p14="http://schemas.microsoft.com/office/powerpoint/2010/main" val="17983146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F7B8E-E37F-1141-BCD6-544D7A39C307}"/>
              </a:ext>
            </a:extLst>
          </p:cNvPr>
          <p:cNvPicPr>
            <a:picLocks noChangeAspect="1"/>
          </p:cNvPicPr>
          <p:nvPr/>
        </p:nvPicPr>
        <p:blipFill rotWithShape="1">
          <a:blip r:embed="rId3"/>
          <a:srcRect b="10435"/>
          <a:stretch/>
        </p:blipFill>
        <p:spPr>
          <a:xfrm>
            <a:off x="0" y="38325"/>
            <a:ext cx="12192000" cy="6819675"/>
          </a:xfrm>
          <a:prstGeom prst="rect">
            <a:avLst/>
          </a:prstGeom>
        </p:spPr>
      </p:pic>
    </p:spTree>
    <p:extLst>
      <p:ext uri="{BB962C8B-B14F-4D97-AF65-F5344CB8AC3E}">
        <p14:creationId xmlns:p14="http://schemas.microsoft.com/office/powerpoint/2010/main" val="17498409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1BD5E-BFC6-4F41-A5D0-3A4E995EB749}"/>
              </a:ext>
            </a:extLst>
          </p:cNvPr>
          <p:cNvPicPr>
            <a:picLocks noChangeAspect="1"/>
          </p:cNvPicPr>
          <p:nvPr/>
        </p:nvPicPr>
        <p:blipFill rotWithShape="1">
          <a:blip r:embed="rId2"/>
          <a:srcRect b="6204"/>
          <a:stretch/>
        </p:blipFill>
        <p:spPr>
          <a:xfrm>
            <a:off x="0" y="0"/>
            <a:ext cx="12192000" cy="6954253"/>
          </a:xfrm>
          <a:prstGeom prst="rect">
            <a:avLst/>
          </a:prstGeom>
        </p:spPr>
      </p:pic>
    </p:spTree>
    <p:extLst>
      <p:ext uri="{BB962C8B-B14F-4D97-AF65-F5344CB8AC3E}">
        <p14:creationId xmlns:p14="http://schemas.microsoft.com/office/powerpoint/2010/main" val="14792310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6220D-E2BA-C748-86E6-AD9B5D7B8F0A}"/>
              </a:ext>
            </a:extLst>
          </p:cNvPr>
          <p:cNvPicPr>
            <a:picLocks noChangeAspect="1"/>
          </p:cNvPicPr>
          <p:nvPr/>
        </p:nvPicPr>
        <p:blipFill rotWithShape="1">
          <a:blip r:embed="rId2"/>
          <a:srcRect b="7018"/>
          <a:stretch/>
        </p:blipFill>
        <p:spPr>
          <a:xfrm>
            <a:off x="71601" y="0"/>
            <a:ext cx="12048797" cy="6858000"/>
          </a:xfrm>
          <a:prstGeom prst="rect">
            <a:avLst/>
          </a:prstGeom>
        </p:spPr>
      </p:pic>
    </p:spTree>
    <p:extLst>
      <p:ext uri="{BB962C8B-B14F-4D97-AF65-F5344CB8AC3E}">
        <p14:creationId xmlns:p14="http://schemas.microsoft.com/office/powerpoint/2010/main" val="2292708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9B0844-62FB-D64B-AB2B-B899B822DE9B}"/>
              </a:ext>
            </a:extLst>
          </p:cNvPr>
          <p:cNvSpPr>
            <a:spLocks noGrp="1"/>
          </p:cNvSpPr>
          <p:nvPr>
            <p:ph idx="1"/>
          </p:nvPr>
        </p:nvSpPr>
        <p:spPr>
          <a:xfrm>
            <a:off x="926433" y="757989"/>
            <a:ext cx="10984830" cy="5618748"/>
          </a:xfrm>
        </p:spPr>
        <p:txBody>
          <a:bodyPr>
            <a:normAutofit fontScale="92500"/>
          </a:bodyPr>
          <a:lstStyle/>
          <a:p>
            <a:r>
              <a:rPr lang="en-GB" sz="2400" b="1" u="sng" dirty="0"/>
              <a:t>DISTANT FLAPS</a:t>
            </a:r>
            <a:r>
              <a:rPr lang="en-GB" sz="2400" b="1" dirty="0"/>
              <a:t>: </a:t>
            </a:r>
            <a:r>
              <a:rPr lang="en-GB" sz="2400" dirty="0"/>
              <a:t>Tunnelled subcutaneously, with a long muscle pedicle attached over long distances; for example, from the anterior chest wall skin to the head and neck.</a:t>
            </a:r>
          </a:p>
          <a:p>
            <a:pPr marL="0" indent="0">
              <a:buNone/>
            </a:pPr>
            <a:endParaRPr lang="en-GB" sz="2400" dirty="0"/>
          </a:p>
          <a:p>
            <a:endParaRPr lang="en-GB" sz="2400" dirty="0"/>
          </a:p>
          <a:p>
            <a:r>
              <a:rPr lang="en-GB" sz="2400" b="1" u="sng" dirty="0"/>
              <a:t>FREE FLAPS: </a:t>
            </a:r>
            <a:r>
              <a:rPr lang="en-GB" sz="2400" dirty="0"/>
              <a:t> harvesting of, a piece of forearm skin with an attached artery and vein; these vessels must then be anastomosed onto named vessels at the recipient site before the skin can be used to repair the defect.</a:t>
            </a:r>
          </a:p>
          <a:p>
            <a:pPr marL="0" indent="0">
              <a:buNone/>
            </a:pPr>
            <a:endParaRPr lang="en-GB" sz="2400" dirty="0"/>
          </a:p>
          <a:p>
            <a:endParaRPr lang="en-GB" sz="2400" dirty="0"/>
          </a:p>
          <a:p>
            <a:r>
              <a:rPr lang="en-GB" sz="2400" b="1" u="sng" dirty="0"/>
              <a:t>RANDOM PATTERN FLAPS</a:t>
            </a:r>
            <a:r>
              <a:rPr lang="en-GB" sz="2400" dirty="0"/>
              <a:t>: where the blood supply is inherent in the skin being moved, but also perform </a:t>
            </a:r>
            <a:r>
              <a:rPr lang="en-GB" sz="2400" b="1" dirty="0"/>
              <a:t>axial pattern flaps </a:t>
            </a:r>
            <a:r>
              <a:rPr lang="en-GB" sz="2400" dirty="0"/>
              <a:t>which obtain their blood supply from named artery; the median or paramedian forehead flap, based on the supratrochlear artery being the most common.</a:t>
            </a:r>
          </a:p>
          <a:p>
            <a:endParaRPr lang="en-GB" sz="2400" dirty="0"/>
          </a:p>
          <a:p>
            <a:endParaRPr lang="en-GB" dirty="0"/>
          </a:p>
          <a:p>
            <a:endParaRPr lang="en-GB" dirty="0"/>
          </a:p>
          <a:p>
            <a:endParaRPr lang="en-GB" dirty="0"/>
          </a:p>
          <a:p>
            <a:endParaRPr lang="en-GB" dirty="0"/>
          </a:p>
          <a:p>
            <a:endParaRPr lang="en-PK" dirty="0"/>
          </a:p>
        </p:txBody>
      </p:sp>
    </p:spTree>
    <p:extLst>
      <p:ext uri="{BB962C8B-B14F-4D97-AF65-F5344CB8AC3E}">
        <p14:creationId xmlns:p14="http://schemas.microsoft.com/office/powerpoint/2010/main" val="4050952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01574" rIns="0" bIns="0" rtlCol="0">
            <a:spAutoFit/>
          </a:bodyPr>
          <a:lstStyle/>
          <a:p>
            <a:pPr marL="567055">
              <a:lnSpc>
                <a:spcPct val="100000"/>
              </a:lnSpc>
              <a:spcBef>
                <a:spcPts val="100"/>
              </a:spcBef>
            </a:pPr>
            <a:r>
              <a:rPr spc="-20" dirty="0"/>
              <a:t>SHAVE</a:t>
            </a:r>
            <a:r>
              <a:rPr spc="-229" dirty="0"/>
              <a:t> </a:t>
            </a:r>
            <a:r>
              <a:rPr spc="-10" dirty="0"/>
              <a:t>BIOPSY</a:t>
            </a:r>
          </a:p>
        </p:txBody>
      </p:sp>
      <p:sp>
        <p:nvSpPr>
          <p:cNvPr id="3" name="object 3"/>
          <p:cNvSpPr txBox="1"/>
          <p:nvPr/>
        </p:nvSpPr>
        <p:spPr>
          <a:xfrm>
            <a:off x="282041" y="2375357"/>
            <a:ext cx="9071610" cy="758190"/>
          </a:xfrm>
          <a:prstGeom prst="rect">
            <a:avLst/>
          </a:prstGeom>
        </p:spPr>
        <p:txBody>
          <a:bodyPr vert="horz" wrap="square" lIns="0" tIns="12700" rIns="0" bIns="0" rtlCol="0">
            <a:spAutoFit/>
          </a:bodyPr>
          <a:lstStyle/>
          <a:p>
            <a:pPr marL="12700">
              <a:lnSpc>
                <a:spcPct val="100000"/>
              </a:lnSpc>
              <a:spcBef>
                <a:spcPts val="10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Simple</a:t>
            </a:r>
            <a:r>
              <a:rPr sz="2400" spc="-45" dirty="0">
                <a:solidFill>
                  <a:srgbClr val="404040"/>
                </a:solidFill>
                <a:latin typeface="Trebuchet MS"/>
                <a:cs typeface="Trebuchet MS"/>
              </a:rPr>
              <a:t> </a:t>
            </a:r>
            <a:r>
              <a:rPr sz="2400" dirty="0">
                <a:solidFill>
                  <a:srgbClr val="404040"/>
                </a:solidFill>
                <a:latin typeface="Trebuchet MS"/>
                <a:cs typeface="Trebuchet MS"/>
              </a:rPr>
              <a:t>,rapid</a:t>
            </a:r>
            <a:r>
              <a:rPr sz="2400" spc="-15" dirty="0">
                <a:solidFill>
                  <a:srgbClr val="404040"/>
                </a:solidFill>
                <a:latin typeface="Trebuchet MS"/>
                <a:cs typeface="Trebuchet MS"/>
              </a:rPr>
              <a:t> </a:t>
            </a:r>
            <a:r>
              <a:rPr sz="2400" dirty="0">
                <a:solidFill>
                  <a:srgbClr val="404040"/>
                </a:solidFill>
                <a:latin typeface="Trebuchet MS"/>
                <a:cs typeface="Trebuchet MS"/>
              </a:rPr>
              <a:t>and</a:t>
            </a:r>
            <a:r>
              <a:rPr sz="2400" spc="-30" dirty="0">
                <a:solidFill>
                  <a:srgbClr val="404040"/>
                </a:solidFill>
                <a:latin typeface="Trebuchet MS"/>
                <a:cs typeface="Trebuchet MS"/>
              </a:rPr>
              <a:t> </a:t>
            </a:r>
            <a:r>
              <a:rPr sz="2400" dirty="0">
                <a:solidFill>
                  <a:srgbClr val="404040"/>
                </a:solidFill>
                <a:latin typeface="Trebuchet MS"/>
                <a:cs typeface="Trebuchet MS"/>
              </a:rPr>
              <a:t>effective</a:t>
            </a:r>
            <a:r>
              <a:rPr sz="2400" spc="-20" dirty="0">
                <a:solidFill>
                  <a:srgbClr val="404040"/>
                </a:solidFill>
                <a:latin typeface="Trebuchet MS"/>
                <a:cs typeface="Trebuchet MS"/>
              </a:rPr>
              <a:t> </a:t>
            </a:r>
            <a:r>
              <a:rPr sz="2400" dirty="0">
                <a:solidFill>
                  <a:srgbClr val="404040"/>
                </a:solidFill>
                <a:latin typeface="Trebuchet MS"/>
                <a:cs typeface="Trebuchet MS"/>
              </a:rPr>
              <a:t>method</a:t>
            </a:r>
            <a:r>
              <a:rPr lang="en-US" sz="2400" spc="-40" dirty="0">
                <a:solidFill>
                  <a:srgbClr val="404040"/>
                </a:solidFill>
                <a:latin typeface="Trebuchet MS"/>
                <a:cs typeface="Trebuchet MS"/>
              </a:rPr>
              <a:t> for </a:t>
            </a:r>
            <a:r>
              <a:rPr sz="2400" dirty="0" err="1">
                <a:solidFill>
                  <a:srgbClr val="404040"/>
                </a:solidFill>
                <a:latin typeface="Trebuchet MS"/>
                <a:cs typeface="Trebuchet MS"/>
              </a:rPr>
              <a:t>Superficial,benign</a:t>
            </a:r>
            <a:r>
              <a:rPr sz="2400" spc="15" dirty="0">
                <a:solidFill>
                  <a:srgbClr val="404040"/>
                </a:solidFill>
                <a:latin typeface="Trebuchet MS"/>
                <a:cs typeface="Trebuchet MS"/>
              </a:rPr>
              <a:t> </a:t>
            </a:r>
            <a:r>
              <a:rPr sz="2400" spc="-25" dirty="0">
                <a:solidFill>
                  <a:srgbClr val="404040"/>
                </a:solidFill>
                <a:latin typeface="Trebuchet MS"/>
                <a:cs typeface="Trebuchet MS"/>
              </a:rPr>
              <a:t>and</a:t>
            </a:r>
            <a:endParaRPr sz="2400" dirty="0">
              <a:latin typeface="Trebuchet MS"/>
              <a:cs typeface="Trebuchet MS"/>
            </a:endParaRPr>
          </a:p>
          <a:p>
            <a:pPr marL="355600">
              <a:lnSpc>
                <a:spcPct val="100000"/>
              </a:lnSpc>
              <a:spcBef>
                <a:spcPts val="5"/>
              </a:spcBef>
            </a:pPr>
            <a:r>
              <a:rPr sz="2400" dirty="0">
                <a:solidFill>
                  <a:srgbClr val="404040"/>
                </a:solidFill>
                <a:latin typeface="Trebuchet MS"/>
                <a:cs typeface="Trebuchet MS"/>
              </a:rPr>
              <a:t>protuburent</a:t>
            </a:r>
            <a:r>
              <a:rPr sz="2400" spc="-30" dirty="0">
                <a:solidFill>
                  <a:srgbClr val="404040"/>
                </a:solidFill>
                <a:latin typeface="Trebuchet MS"/>
                <a:cs typeface="Trebuchet MS"/>
              </a:rPr>
              <a:t> </a:t>
            </a:r>
            <a:r>
              <a:rPr sz="2400" spc="-10" dirty="0">
                <a:solidFill>
                  <a:srgbClr val="404040"/>
                </a:solidFill>
                <a:latin typeface="Trebuchet MS"/>
                <a:cs typeface="Trebuchet MS"/>
              </a:rPr>
              <a:t>lesions</a:t>
            </a:r>
            <a:endParaRPr sz="2400" dirty="0">
              <a:latin typeface="Trebuchet MS"/>
              <a:cs typeface="Trebuchet M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D8815-33B3-374F-9F8D-260E32C0ADD0}"/>
              </a:ext>
            </a:extLst>
          </p:cNvPr>
          <p:cNvPicPr>
            <a:picLocks noChangeAspect="1"/>
          </p:cNvPicPr>
          <p:nvPr/>
        </p:nvPicPr>
        <p:blipFill>
          <a:blip r:embed="rId2"/>
          <a:stretch>
            <a:fillRect/>
          </a:stretch>
        </p:blipFill>
        <p:spPr>
          <a:xfrm>
            <a:off x="-108284" y="0"/>
            <a:ext cx="12300284" cy="6858000"/>
          </a:xfrm>
          <a:prstGeom prst="rect">
            <a:avLst/>
          </a:prstGeom>
        </p:spPr>
      </p:pic>
    </p:spTree>
    <p:extLst>
      <p:ext uri="{BB962C8B-B14F-4D97-AF65-F5344CB8AC3E}">
        <p14:creationId xmlns:p14="http://schemas.microsoft.com/office/powerpoint/2010/main" val="9792244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C5097-15F0-1A4E-BD5E-10D49468B1C0}"/>
              </a:ext>
            </a:extLst>
          </p:cNvPr>
          <p:cNvPicPr>
            <a:picLocks noChangeAspect="1"/>
          </p:cNvPicPr>
          <p:nvPr/>
        </p:nvPicPr>
        <p:blipFill rotWithShape="1">
          <a:blip r:embed="rId2"/>
          <a:srcRect b="5762"/>
          <a:stretch/>
        </p:blipFill>
        <p:spPr>
          <a:xfrm>
            <a:off x="84221" y="1"/>
            <a:ext cx="12192000" cy="6858000"/>
          </a:xfrm>
          <a:prstGeom prst="rect">
            <a:avLst/>
          </a:prstGeom>
        </p:spPr>
      </p:pic>
    </p:spTree>
    <p:extLst>
      <p:ext uri="{BB962C8B-B14F-4D97-AF65-F5344CB8AC3E}">
        <p14:creationId xmlns:p14="http://schemas.microsoft.com/office/powerpoint/2010/main" val="7984018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A5C16B-DBAC-9A4D-BCA5-1E7933988BD3}"/>
              </a:ext>
            </a:extLst>
          </p:cNvPr>
          <p:cNvPicPr>
            <a:picLocks noChangeAspect="1"/>
          </p:cNvPicPr>
          <p:nvPr/>
        </p:nvPicPr>
        <p:blipFill>
          <a:blip r:embed="rId2"/>
          <a:stretch>
            <a:fillRect/>
          </a:stretch>
        </p:blipFill>
        <p:spPr>
          <a:xfrm>
            <a:off x="84221" y="0"/>
            <a:ext cx="12236115" cy="6858000"/>
          </a:xfrm>
          <a:prstGeom prst="rect">
            <a:avLst/>
          </a:prstGeom>
        </p:spPr>
      </p:pic>
    </p:spTree>
    <p:extLst>
      <p:ext uri="{BB962C8B-B14F-4D97-AF65-F5344CB8AC3E}">
        <p14:creationId xmlns:p14="http://schemas.microsoft.com/office/powerpoint/2010/main" val="22386395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DB82-7414-2243-BAA8-14F826BDE915}"/>
              </a:ext>
            </a:extLst>
          </p:cNvPr>
          <p:cNvSpPr>
            <a:spLocks noGrp="1"/>
          </p:cNvSpPr>
          <p:nvPr>
            <p:ph type="title"/>
          </p:nvPr>
        </p:nvSpPr>
        <p:spPr/>
        <p:txBody>
          <a:bodyPr>
            <a:normAutofit fontScale="90000"/>
          </a:bodyPr>
          <a:lstStyle/>
          <a:p>
            <a:br>
              <a:rPr lang="en-GB" dirty="0"/>
            </a:br>
            <a:r>
              <a:rPr lang="en-GB" u="sng" dirty="0"/>
              <a:t>Advancement flaps</a:t>
            </a:r>
            <a:r>
              <a:rPr lang="en-GB" dirty="0"/>
              <a:t>:</a:t>
            </a:r>
            <a:br>
              <a:rPr lang="en-GB" dirty="0"/>
            </a:br>
            <a:endParaRPr lang="en-PK" dirty="0"/>
          </a:p>
        </p:txBody>
      </p:sp>
      <p:sp>
        <p:nvSpPr>
          <p:cNvPr id="3" name="Content Placeholder 2">
            <a:extLst>
              <a:ext uri="{FF2B5EF4-FFF2-40B4-BE49-F238E27FC236}">
                <a16:creationId xmlns:a16="http://schemas.microsoft.com/office/drawing/2014/main" id="{1C0100DE-E334-AB4F-99D3-313989EC1DF9}"/>
              </a:ext>
            </a:extLst>
          </p:cNvPr>
          <p:cNvSpPr>
            <a:spLocks noGrp="1"/>
          </p:cNvSpPr>
          <p:nvPr>
            <p:ph idx="1"/>
          </p:nvPr>
        </p:nvSpPr>
        <p:spPr>
          <a:xfrm>
            <a:off x="1295400" y="2430378"/>
            <a:ext cx="9601200" cy="3621506"/>
          </a:xfrm>
        </p:spPr>
        <p:txBody>
          <a:bodyPr>
            <a:normAutofit lnSpcReduction="10000"/>
          </a:bodyPr>
          <a:lstStyle/>
          <a:p>
            <a:r>
              <a:rPr lang="en-GB" sz="2400" dirty="0"/>
              <a:t>Advancement flaps move skin in a generally linear direction utilizing laxity in adjacent tissues to close the defect.</a:t>
            </a:r>
          </a:p>
          <a:p>
            <a:pPr marL="0" indent="0">
              <a:buNone/>
            </a:pPr>
            <a:endParaRPr lang="en-GB" sz="2400" dirty="0"/>
          </a:p>
          <a:p>
            <a:r>
              <a:rPr lang="en-GB" sz="2400" dirty="0"/>
              <a:t>Tissue movement may be mostly from one side of the defect as in a Burow’s advancement flap or a U‐plasty or from two sides as in an H‐plasty or O‐T flap.</a:t>
            </a:r>
          </a:p>
          <a:p>
            <a:pPr marL="0" indent="0">
              <a:buNone/>
            </a:pPr>
            <a:endParaRPr lang="en-GB" sz="2400" dirty="0"/>
          </a:p>
          <a:p>
            <a:r>
              <a:rPr lang="en-GB" sz="2400" dirty="0"/>
              <a:t>Tension vectors occur in the direction of closure of the </a:t>
            </a:r>
            <a:r>
              <a:rPr lang="en-GB" sz="2400" dirty="0">
                <a:highlight>
                  <a:srgbClr val="FFFF00"/>
                </a:highlight>
              </a:rPr>
              <a:t>primary defect</a:t>
            </a:r>
            <a:r>
              <a:rPr lang="en-GB" sz="2400" dirty="0"/>
              <a:t>.</a:t>
            </a:r>
          </a:p>
          <a:p>
            <a:pPr marL="0" indent="0">
              <a:buNone/>
            </a:pPr>
            <a:endParaRPr lang="en-GB" sz="2400" dirty="0"/>
          </a:p>
          <a:p>
            <a:endParaRPr lang="en-GB" dirty="0"/>
          </a:p>
          <a:p>
            <a:endParaRPr lang="en-PK" dirty="0"/>
          </a:p>
        </p:txBody>
      </p:sp>
    </p:spTree>
    <p:extLst>
      <p:ext uri="{BB962C8B-B14F-4D97-AF65-F5344CB8AC3E}">
        <p14:creationId xmlns:p14="http://schemas.microsoft.com/office/powerpoint/2010/main" val="11815147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5223E-3F6B-EF46-A009-FEE41DF1C081}"/>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0176328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DA822-D6CF-0142-B598-60166ED5EFBC}"/>
              </a:ext>
            </a:extLst>
          </p:cNvPr>
          <p:cNvPicPr>
            <a:picLocks noChangeAspect="1"/>
          </p:cNvPicPr>
          <p:nvPr/>
        </p:nvPicPr>
        <p:blipFill>
          <a:blip r:embed="rId2"/>
          <a:stretch>
            <a:fillRect/>
          </a:stretch>
        </p:blipFill>
        <p:spPr>
          <a:xfrm>
            <a:off x="0" y="0"/>
            <a:ext cx="6208295" cy="6858000"/>
          </a:xfrm>
          <a:prstGeom prst="rect">
            <a:avLst/>
          </a:prstGeom>
        </p:spPr>
      </p:pic>
      <p:pic>
        <p:nvPicPr>
          <p:cNvPr id="5" name="Picture 4">
            <a:extLst>
              <a:ext uri="{FF2B5EF4-FFF2-40B4-BE49-F238E27FC236}">
                <a16:creationId xmlns:a16="http://schemas.microsoft.com/office/drawing/2014/main" id="{0D9CFA4E-14D9-B043-8815-85B0E6ADD7AB}"/>
              </a:ext>
            </a:extLst>
          </p:cNvPr>
          <p:cNvPicPr>
            <a:picLocks noChangeAspect="1"/>
          </p:cNvPicPr>
          <p:nvPr/>
        </p:nvPicPr>
        <p:blipFill>
          <a:blip r:embed="rId3"/>
          <a:stretch>
            <a:fillRect/>
          </a:stretch>
        </p:blipFill>
        <p:spPr>
          <a:xfrm>
            <a:off x="5775158" y="0"/>
            <a:ext cx="6416842" cy="6858000"/>
          </a:xfrm>
          <a:prstGeom prst="rect">
            <a:avLst/>
          </a:prstGeom>
        </p:spPr>
      </p:pic>
    </p:spTree>
    <p:extLst>
      <p:ext uri="{BB962C8B-B14F-4D97-AF65-F5344CB8AC3E}">
        <p14:creationId xmlns:p14="http://schemas.microsoft.com/office/powerpoint/2010/main" val="10989346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AAAB3F-E4E5-B947-BC1B-F4AF5CE97109}"/>
              </a:ext>
            </a:extLst>
          </p:cNvPr>
          <p:cNvPicPr>
            <a:picLocks noChangeAspect="1"/>
          </p:cNvPicPr>
          <p:nvPr/>
        </p:nvPicPr>
        <p:blipFill>
          <a:blip r:embed="rId2"/>
          <a:stretch>
            <a:fillRect/>
          </a:stretch>
        </p:blipFill>
        <p:spPr>
          <a:xfrm>
            <a:off x="0" y="0"/>
            <a:ext cx="7002379" cy="6858000"/>
          </a:xfrm>
          <a:prstGeom prst="rect">
            <a:avLst/>
          </a:prstGeom>
        </p:spPr>
      </p:pic>
      <p:pic>
        <p:nvPicPr>
          <p:cNvPr id="5" name="Picture 4">
            <a:extLst>
              <a:ext uri="{FF2B5EF4-FFF2-40B4-BE49-F238E27FC236}">
                <a16:creationId xmlns:a16="http://schemas.microsoft.com/office/drawing/2014/main" id="{5FC487C0-0BCF-C442-841E-4F4BF5B266F4}"/>
              </a:ext>
            </a:extLst>
          </p:cNvPr>
          <p:cNvPicPr>
            <a:picLocks noChangeAspect="1"/>
          </p:cNvPicPr>
          <p:nvPr/>
        </p:nvPicPr>
        <p:blipFill>
          <a:blip r:embed="rId3"/>
          <a:stretch>
            <a:fillRect/>
          </a:stretch>
        </p:blipFill>
        <p:spPr>
          <a:xfrm>
            <a:off x="6304547" y="0"/>
            <a:ext cx="5887453" cy="6858000"/>
          </a:xfrm>
          <a:prstGeom prst="rect">
            <a:avLst/>
          </a:prstGeom>
        </p:spPr>
      </p:pic>
    </p:spTree>
    <p:extLst>
      <p:ext uri="{BB962C8B-B14F-4D97-AF65-F5344CB8AC3E}">
        <p14:creationId xmlns:p14="http://schemas.microsoft.com/office/powerpoint/2010/main" val="34775470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4B378-D8DC-844B-A5BC-17400D61AE11}"/>
              </a:ext>
            </a:extLst>
          </p:cNvPr>
          <p:cNvPicPr>
            <a:picLocks noChangeAspect="1"/>
          </p:cNvPicPr>
          <p:nvPr/>
        </p:nvPicPr>
        <p:blipFill>
          <a:blip r:embed="rId2"/>
          <a:stretch>
            <a:fillRect/>
          </a:stretch>
        </p:blipFill>
        <p:spPr>
          <a:xfrm>
            <a:off x="1354247" y="0"/>
            <a:ext cx="9483505" cy="6858000"/>
          </a:xfrm>
          <a:prstGeom prst="rect">
            <a:avLst/>
          </a:prstGeom>
        </p:spPr>
      </p:pic>
    </p:spTree>
    <p:extLst>
      <p:ext uri="{BB962C8B-B14F-4D97-AF65-F5344CB8AC3E}">
        <p14:creationId xmlns:p14="http://schemas.microsoft.com/office/powerpoint/2010/main" val="8652110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B24690-163A-9649-8A61-8B5C71AEA14C}"/>
              </a:ext>
            </a:extLst>
          </p:cNvPr>
          <p:cNvPicPr>
            <a:picLocks noChangeAspect="1"/>
          </p:cNvPicPr>
          <p:nvPr/>
        </p:nvPicPr>
        <p:blipFill rotWithShape="1">
          <a:blip r:embed="rId2"/>
          <a:srcRect b="6842"/>
          <a:stretch/>
        </p:blipFill>
        <p:spPr>
          <a:xfrm>
            <a:off x="0" y="-12032"/>
            <a:ext cx="12192000" cy="6858000"/>
          </a:xfrm>
          <a:prstGeom prst="rect">
            <a:avLst/>
          </a:prstGeom>
        </p:spPr>
      </p:pic>
    </p:spTree>
    <p:extLst>
      <p:ext uri="{BB962C8B-B14F-4D97-AF65-F5344CB8AC3E}">
        <p14:creationId xmlns:p14="http://schemas.microsoft.com/office/powerpoint/2010/main" val="5984679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B16EB-7DA9-FF4A-8089-794F6A5C9C08}"/>
              </a:ext>
            </a:extLst>
          </p:cNvPr>
          <p:cNvPicPr>
            <a:picLocks noChangeAspect="1"/>
          </p:cNvPicPr>
          <p:nvPr/>
        </p:nvPicPr>
        <p:blipFill>
          <a:blip r:embed="rId2"/>
          <a:stretch>
            <a:fillRect/>
          </a:stretch>
        </p:blipFill>
        <p:spPr>
          <a:xfrm>
            <a:off x="0" y="0"/>
            <a:ext cx="6448926" cy="6858000"/>
          </a:xfrm>
          <a:prstGeom prst="rect">
            <a:avLst/>
          </a:prstGeom>
        </p:spPr>
      </p:pic>
      <p:pic>
        <p:nvPicPr>
          <p:cNvPr id="5" name="Picture 4">
            <a:extLst>
              <a:ext uri="{FF2B5EF4-FFF2-40B4-BE49-F238E27FC236}">
                <a16:creationId xmlns:a16="http://schemas.microsoft.com/office/drawing/2014/main" id="{3E6335EC-0764-2F47-9878-766CAF0BFFA9}"/>
              </a:ext>
            </a:extLst>
          </p:cNvPr>
          <p:cNvPicPr>
            <a:picLocks noChangeAspect="1"/>
          </p:cNvPicPr>
          <p:nvPr/>
        </p:nvPicPr>
        <p:blipFill>
          <a:blip r:embed="rId3"/>
          <a:stretch>
            <a:fillRect/>
          </a:stretch>
        </p:blipFill>
        <p:spPr>
          <a:xfrm>
            <a:off x="6095999" y="0"/>
            <a:ext cx="5964759" cy="6858000"/>
          </a:xfrm>
          <a:prstGeom prst="rect">
            <a:avLst/>
          </a:prstGeom>
        </p:spPr>
      </p:pic>
    </p:spTree>
    <p:extLst>
      <p:ext uri="{BB962C8B-B14F-4D97-AF65-F5344CB8AC3E}">
        <p14:creationId xmlns:p14="http://schemas.microsoft.com/office/powerpoint/2010/main" val="1323838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685546"/>
            <a:ext cx="11569065" cy="5983561"/>
          </a:xfrm>
          <a:prstGeom prst="rect">
            <a:avLst/>
          </a:prstGeom>
        </p:spPr>
        <p:txBody>
          <a:bodyPr vert="horz" wrap="square" lIns="0" tIns="69850" rIns="0" bIns="0" rtlCol="0">
            <a:spAutoFit/>
          </a:bodyPr>
          <a:lstStyle/>
          <a:p>
            <a:pPr marL="469900" marR="5080">
              <a:lnSpc>
                <a:spcPct val="80000"/>
              </a:lnSpc>
              <a:spcBef>
                <a:spcPts val="550"/>
              </a:spcBef>
            </a:pPr>
            <a:r>
              <a:rPr sz="1900" dirty="0">
                <a:solidFill>
                  <a:srgbClr val="404040"/>
                </a:solidFill>
                <a:latin typeface="Trebuchet MS"/>
                <a:cs typeface="Trebuchet MS"/>
              </a:rPr>
              <a:t>Dermatosis</a:t>
            </a:r>
            <a:r>
              <a:rPr sz="1900" spc="-55" dirty="0">
                <a:solidFill>
                  <a:srgbClr val="404040"/>
                </a:solidFill>
                <a:latin typeface="Trebuchet MS"/>
                <a:cs typeface="Trebuchet MS"/>
              </a:rPr>
              <a:t> </a:t>
            </a:r>
            <a:r>
              <a:rPr sz="1900" dirty="0">
                <a:solidFill>
                  <a:srgbClr val="404040"/>
                </a:solidFill>
                <a:latin typeface="Trebuchet MS"/>
                <a:cs typeface="Trebuchet MS"/>
              </a:rPr>
              <a:t>of</a:t>
            </a:r>
            <a:r>
              <a:rPr sz="1900" spc="-70" dirty="0">
                <a:solidFill>
                  <a:srgbClr val="404040"/>
                </a:solidFill>
                <a:latin typeface="Trebuchet MS"/>
                <a:cs typeface="Trebuchet MS"/>
              </a:rPr>
              <a:t> </a:t>
            </a:r>
            <a:r>
              <a:rPr sz="1900" dirty="0">
                <a:solidFill>
                  <a:srgbClr val="404040"/>
                </a:solidFill>
                <a:latin typeface="Trebuchet MS"/>
                <a:cs typeface="Trebuchet MS"/>
              </a:rPr>
              <a:t>epidermis</a:t>
            </a:r>
            <a:r>
              <a:rPr sz="1900" spc="-45" dirty="0">
                <a:solidFill>
                  <a:srgbClr val="404040"/>
                </a:solidFill>
                <a:latin typeface="Trebuchet MS"/>
                <a:cs typeface="Trebuchet MS"/>
              </a:rPr>
              <a:t> </a:t>
            </a:r>
            <a:r>
              <a:rPr sz="1900" dirty="0">
                <a:solidFill>
                  <a:srgbClr val="404040"/>
                </a:solidFill>
                <a:latin typeface="Trebuchet MS"/>
                <a:cs typeface="Trebuchet MS"/>
              </a:rPr>
              <a:t>and</a:t>
            </a:r>
            <a:r>
              <a:rPr sz="1900" spc="-70" dirty="0">
                <a:solidFill>
                  <a:srgbClr val="404040"/>
                </a:solidFill>
                <a:latin typeface="Trebuchet MS"/>
                <a:cs typeface="Trebuchet MS"/>
              </a:rPr>
              <a:t> </a:t>
            </a:r>
            <a:r>
              <a:rPr sz="1900" dirty="0">
                <a:solidFill>
                  <a:srgbClr val="404040"/>
                </a:solidFill>
                <a:latin typeface="Trebuchet MS"/>
                <a:cs typeface="Trebuchet MS"/>
              </a:rPr>
              <a:t>superficial</a:t>
            </a:r>
            <a:r>
              <a:rPr sz="1900" spc="-35" dirty="0">
                <a:solidFill>
                  <a:srgbClr val="404040"/>
                </a:solidFill>
                <a:latin typeface="Trebuchet MS"/>
                <a:cs typeface="Trebuchet MS"/>
              </a:rPr>
              <a:t> </a:t>
            </a:r>
            <a:r>
              <a:rPr sz="1900" dirty="0">
                <a:solidFill>
                  <a:srgbClr val="404040"/>
                </a:solidFill>
                <a:latin typeface="Trebuchet MS"/>
                <a:cs typeface="Trebuchet MS"/>
              </a:rPr>
              <a:t>dermis,Easy</a:t>
            </a:r>
            <a:r>
              <a:rPr sz="1900" spc="-55" dirty="0">
                <a:solidFill>
                  <a:srgbClr val="404040"/>
                </a:solidFill>
                <a:latin typeface="Trebuchet MS"/>
                <a:cs typeface="Trebuchet MS"/>
              </a:rPr>
              <a:t> </a:t>
            </a:r>
            <a:r>
              <a:rPr sz="1900" dirty="0">
                <a:solidFill>
                  <a:srgbClr val="404040"/>
                </a:solidFill>
                <a:latin typeface="Trebuchet MS"/>
                <a:cs typeface="Trebuchet MS"/>
              </a:rPr>
              <a:t>and</a:t>
            </a:r>
            <a:r>
              <a:rPr sz="1900" spc="-60" dirty="0">
                <a:solidFill>
                  <a:srgbClr val="404040"/>
                </a:solidFill>
                <a:latin typeface="Trebuchet MS"/>
                <a:cs typeface="Trebuchet MS"/>
              </a:rPr>
              <a:t> </a:t>
            </a:r>
            <a:r>
              <a:rPr sz="1900" dirty="0">
                <a:solidFill>
                  <a:srgbClr val="404040"/>
                </a:solidFill>
                <a:latin typeface="Trebuchet MS"/>
                <a:cs typeface="Trebuchet MS"/>
              </a:rPr>
              <a:t>quick</a:t>
            </a:r>
            <a:r>
              <a:rPr sz="1900" spc="-65" dirty="0">
                <a:solidFill>
                  <a:srgbClr val="404040"/>
                </a:solidFill>
                <a:latin typeface="Trebuchet MS"/>
                <a:cs typeface="Trebuchet MS"/>
              </a:rPr>
              <a:t> </a:t>
            </a:r>
            <a:r>
              <a:rPr sz="1900" dirty="0">
                <a:solidFill>
                  <a:srgbClr val="404040"/>
                </a:solidFill>
                <a:latin typeface="Trebuchet MS"/>
                <a:cs typeface="Trebuchet MS"/>
              </a:rPr>
              <a:t>for</a:t>
            </a:r>
            <a:r>
              <a:rPr sz="1900" spc="-80" dirty="0">
                <a:solidFill>
                  <a:srgbClr val="404040"/>
                </a:solidFill>
                <a:latin typeface="Trebuchet MS"/>
                <a:cs typeface="Trebuchet MS"/>
              </a:rPr>
              <a:t> </a:t>
            </a:r>
            <a:r>
              <a:rPr sz="1900" dirty="0">
                <a:solidFill>
                  <a:srgbClr val="404040"/>
                </a:solidFill>
                <a:latin typeface="Trebuchet MS"/>
                <a:cs typeface="Trebuchet MS"/>
              </a:rPr>
              <a:t>solid</a:t>
            </a:r>
            <a:r>
              <a:rPr sz="1900" spc="-55" dirty="0">
                <a:solidFill>
                  <a:srgbClr val="404040"/>
                </a:solidFill>
                <a:latin typeface="Trebuchet MS"/>
                <a:cs typeface="Trebuchet MS"/>
              </a:rPr>
              <a:t> </a:t>
            </a:r>
            <a:r>
              <a:rPr sz="1900" dirty="0">
                <a:solidFill>
                  <a:srgbClr val="404040"/>
                </a:solidFill>
                <a:latin typeface="Trebuchet MS"/>
                <a:cs typeface="Trebuchet MS"/>
              </a:rPr>
              <a:t>tumours</a:t>
            </a:r>
            <a:r>
              <a:rPr sz="1900" spc="-50" dirty="0">
                <a:solidFill>
                  <a:srgbClr val="404040"/>
                </a:solidFill>
                <a:latin typeface="Trebuchet MS"/>
                <a:cs typeface="Trebuchet MS"/>
              </a:rPr>
              <a:t> </a:t>
            </a:r>
            <a:r>
              <a:rPr sz="1900" dirty="0">
                <a:solidFill>
                  <a:srgbClr val="404040"/>
                </a:solidFill>
                <a:latin typeface="Trebuchet MS"/>
                <a:cs typeface="Trebuchet MS"/>
              </a:rPr>
              <a:t>than</a:t>
            </a:r>
            <a:r>
              <a:rPr sz="1900" spc="-70" dirty="0">
                <a:solidFill>
                  <a:srgbClr val="404040"/>
                </a:solidFill>
                <a:latin typeface="Trebuchet MS"/>
                <a:cs typeface="Trebuchet MS"/>
              </a:rPr>
              <a:t> </a:t>
            </a:r>
            <a:r>
              <a:rPr sz="1900" dirty="0">
                <a:solidFill>
                  <a:srgbClr val="404040"/>
                </a:solidFill>
                <a:latin typeface="Trebuchet MS"/>
                <a:cs typeface="Trebuchet MS"/>
              </a:rPr>
              <a:t>incisional</a:t>
            </a:r>
            <a:r>
              <a:rPr sz="1900" spc="-65" dirty="0">
                <a:solidFill>
                  <a:srgbClr val="404040"/>
                </a:solidFill>
                <a:latin typeface="Trebuchet MS"/>
                <a:cs typeface="Trebuchet MS"/>
              </a:rPr>
              <a:t> </a:t>
            </a:r>
            <a:r>
              <a:rPr sz="1900" spc="-10" dirty="0">
                <a:solidFill>
                  <a:srgbClr val="404040"/>
                </a:solidFill>
                <a:latin typeface="Trebuchet MS"/>
                <a:cs typeface="Trebuchet MS"/>
              </a:rPr>
              <a:t>biopsy </a:t>
            </a:r>
            <a:r>
              <a:rPr sz="1900" dirty="0">
                <a:solidFill>
                  <a:srgbClr val="404040"/>
                </a:solidFill>
                <a:latin typeface="Trebuchet MS"/>
                <a:cs typeface="Trebuchet MS"/>
              </a:rPr>
              <a:t>that</a:t>
            </a:r>
            <a:r>
              <a:rPr sz="1900" spc="-45" dirty="0">
                <a:solidFill>
                  <a:srgbClr val="404040"/>
                </a:solidFill>
                <a:latin typeface="Trebuchet MS"/>
                <a:cs typeface="Trebuchet MS"/>
              </a:rPr>
              <a:t> </a:t>
            </a:r>
            <a:r>
              <a:rPr sz="1900" dirty="0">
                <a:solidFill>
                  <a:srgbClr val="404040"/>
                </a:solidFill>
                <a:latin typeface="Trebuchet MS"/>
                <a:cs typeface="Trebuchet MS"/>
              </a:rPr>
              <a:t>would</a:t>
            </a:r>
            <a:r>
              <a:rPr sz="1900" spc="-25" dirty="0">
                <a:solidFill>
                  <a:srgbClr val="404040"/>
                </a:solidFill>
                <a:latin typeface="Trebuchet MS"/>
                <a:cs typeface="Trebuchet MS"/>
              </a:rPr>
              <a:t> </a:t>
            </a:r>
            <a:r>
              <a:rPr sz="1900" dirty="0">
                <a:solidFill>
                  <a:srgbClr val="404040"/>
                </a:solidFill>
                <a:latin typeface="Trebuchet MS"/>
                <a:cs typeface="Trebuchet MS"/>
              </a:rPr>
              <a:t>need</a:t>
            </a:r>
            <a:r>
              <a:rPr sz="1900" spc="-30" dirty="0">
                <a:solidFill>
                  <a:srgbClr val="404040"/>
                </a:solidFill>
                <a:latin typeface="Trebuchet MS"/>
                <a:cs typeface="Trebuchet MS"/>
              </a:rPr>
              <a:t> </a:t>
            </a:r>
            <a:r>
              <a:rPr sz="1900" dirty="0">
                <a:solidFill>
                  <a:srgbClr val="404040"/>
                </a:solidFill>
                <a:latin typeface="Trebuchet MS"/>
                <a:cs typeface="Trebuchet MS"/>
              </a:rPr>
              <a:t>to</a:t>
            </a:r>
            <a:r>
              <a:rPr sz="1900" spc="-40" dirty="0">
                <a:solidFill>
                  <a:srgbClr val="404040"/>
                </a:solidFill>
                <a:latin typeface="Trebuchet MS"/>
                <a:cs typeface="Trebuchet MS"/>
              </a:rPr>
              <a:t> </a:t>
            </a:r>
            <a:r>
              <a:rPr sz="1900" dirty="0">
                <a:solidFill>
                  <a:srgbClr val="404040"/>
                </a:solidFill>
                <a:latin typeface="Trebuchet MS"/>
                <a:cs typeface="Trebuchet MS"/>
              </a:rPr>
              <a:t>be</a:t>
            </a:r>
            <a:r>
              <a:rPr sz="1900" spc="-30" dirty="0">
                <a:solidFill>
                  <a:srgbClr val="404040"/>
                </a:solidFill>
                <a:latin typeface="Trebuchet MS"/>
                <a:cs typeface="Trebuchet MS"/>
              </a:rPr>
              <a:t> </a:t>
            </a:r>
            <a:r>
              <a:rPr sz="1900" spc="-10" dirty="0">
                <a:solidFill>
                  <a:srgbClr val="404040"/>
                </a:solidFill>
                <a:latin typeface="Trebuchet MS"/>
                <a:cs typeface="Trebuchet MS"/>
              </a:rPr>
              <a:t>sutured.</a:t>
            </a:r>
            <a:endParaRPr sz="1900" dirty="0">
              <a:latin typeface="Trebuchet MS"/>
              <a:cs typeface="Trebuchet MS"/>
            </a:endParaRPr>
          </a:p>
          <a:p>
            <a:pPr marL="469900" marR="2760980">
              <a:lnSpc>
                <a:spcPct val="123800"/>
              </a:lnSpc>
              <a:spcBef>
                <a:spcPts val="10"/>
              </a:spcBef>
            </a:pPr>
            <a:r>
              <a:rPr sz="1900" dirty="0">
                <a:solidFill>
                  <a:srgbClr val="404040"/>
                </a:solidFill>
                <a:latin typeface="Trebuchet MS"/>
                <a:cs typeface="Trebuchet MS"/>
              </a:rPr>
              <a:t>Not</a:t>
            </a:r>
            <a:r>
              <a:rPr sz="1900" spc="-75" dirty="0">
                <a:solidFill>
                  <a:srgbClr val="404040"/>
                </a:solidFill>
                <a:latin typeface="Trebuchet MS"/>
                <a:cs typeface="Trebuchet MS"/>
              </a:rPr>
              <a:t> </a:t>
            </a:r>
            <a:r>
              <a:rPr sz="1900" dirty="0">
                <a:solidFill>
                  <a:srgbClr val="404040"/>
                </a:solidFill>
                <a:latin typeface="Trebuchet MS"/>
                <a:cs typeface="Trebuchet MS"/>
              </a:rPr>
              <a:t>suitable</a:t>
            </a:r>
            <a:r>
              <a:rPr sz="1900" spc="-60" dirty="0">
                <a:solidFill>
                  <a:srgbClr val="404040"/>
                </a:solidFill>
                <a:latin typeface="Trebuchet MS"/>
                <a:cs typeface="Trebuchet MS"/>
              </a:rPr>
              <a:t> </a:t>
            </a:r>
            <a:r>
              <a:rPr sz="1900" dirty="0">
                <a:solidFill>
                  <a:srgbClr val="404040"/>
                </a:solidFill>
                <a:latin typeface="Trebuchet MS"/>
                <a:cs typeface="Trebuchet MS"/>
              </a:rPr>
              <a:t>for</a:t>
            </a:r>
            <a:r>
              <a:rPr sz="1900" spc="-75" dirty="0">
                <a:solidFill>
                  <a:srgbClr val="404040"/>
                </a:solidFill>
                <a:latin typeface="Trebuchet MS"/>
                <a:cs typeface="Trebuchet MS"/>
              </a:rPr>
              <a:t> </a:t>
            </a:r>
            <a:r>
              <a:rPr sz="1900" dirty="0">
                <a:solidFill>
                  <a:srgbClr val="404040"/>
                </a:solidFill>
                <a:latin typeface="Trebuchet MS"/>
                <a:cs typeface="Trebuchet MS"/>
              </a:rPr>
              <a:t>deep</a:t>
            </a:r>
            <a:r>
              <a:rPr sz="1900" spc="-40" dirty="0">
                <a:solidFill>
                  <a:srgbClr val="404040"/>
                </a:solidFill>
                <a:latin typeface="Trebuchet MS"/>
                <a:cs typeface="Trebuchet MS"/>
              </a:rPr>
              <a:t> </a:t>
            </a:r>
            <a:r>
              <a:rPr sz="1900" dirty="0">
                <a:solidFill>
                  <a:srgbClr val="404040"/>
                </a:solidFill>
                <a:latin typeface="Trebuchet MS"/>
                <a:cs typeface="Trebuchet MS"/>
              </a:rPr>
              <a:t>tumour</a:t>
            </a:r>
            <a:r>
              <a:rPr sz="1900" spc="-60" dirty="0">
                <a:solidFill>
                  <a:srgbClr val="404040"/>
                </a:solidFill>
                <a:latin typeface="Trebuchet MS"/>
                <a:cs typeface="Trebuchet MS"/>
              </a:rPr>
              <a:t> </a:t>
            </a:r>
            <a:r>
              <a:rPr sz="1900" dirty="0">
                <a:solidFill>
                  <a:srgbClr val="404040"/>
                </a:solidFill>
                <a:latin typeface="Trebuchet MS"/>
                <a:cs typeface="Trebuchet MS"/>
              </a:rPr>
              <a:t>like</a:t>
            </a:r>
            <a:r>
              <a:rPr sz="1900" spc="-75" dirty="0">
                <a:solidFill>
                  <a:srgbClr val="404040"/>
                </a:solidFill>
                <a:latin typeface="Trebuchet MS"/>
                <a:cs typeface="Trebuchet MS"/>
              </a:rPr>
              <a:t> </a:t>
            </a:r>
            <a:r>
              <a:rPr sz="1900" dirty="0">
                <a:solidFill>
                  <a:srgbClr val="404040"/>
                </a:solidFill>
                <a:latin typeface="Trebuchet MS"/>
                <a:cs typeface="Trebuchet MS"/>
              </a:rPr>
              <a:t>melanoma(full</a:t>
            </a:r>
            <a:r>
              <a:rPr sz="1900" spc="-35" dirty="0">
                <a:solidFill>
                  <a:srgbClr val="404040"/>
                </a:solidFill>
                <a:latin typeface="Trebuchet MS"/>
                <a:cs typeface="Trebuchet MS"/>
              </a:rPr>
              <a:t> </a:t>
            </a:r>
            <a:r>
              <a:rPr sz="1900" dirty="0">
                <a:solidFill>
                  <a:srgbClr val="404040"/>
                </a:solidFill>
                <a:latin typeface="Trebuchet MS"/>
                <a:cs typeface="Trebuchet MS"/>
              </a:rPr>
              <a:t>thickness</a:t>
            </a:r>
            <a:r>
              <a:rPr sz="1900" spc="-45" dirty="0">
                <a:solidFill>
                  <a:srgbClr val="404040"/>
                </a:solidFill>
                <a:latin typeface="Trebuchet MS"/>
                <a:cs typeface="Trebuchet MS"/>
              </a:rPr>
              <a:t> </a:t>
            </a:r>
            <a:r>
              <a:rPr sz="1900" dirty="0">
                <a:solidFill>
                  <a:srgbClr val="404040"/>
                </a:solidFill>
                <a:latin typeface="Trebuchet MS"/>
                <a:cs typeface="Trebuchet MS"/>
              </a:rPr>
              <a:t>excisional</a:t>
            </a:r>
            <a:r>
              <a:rPr sz="1900" spc="-55" dirty="0">
                <a:solidFill>
                  <a:srgbClr val="404040"/>
                </a:solidFill>
                <a:latin typeface="Trebuchet MS"/>
                <a:cs typeface="Trebuchet MS"/>
              </a:rPr>
              <a:t> </a:t>
            </a:r>
            <a:r>
              <a:rPr sz="1900" spc="-10" dirty="0">
                <a:solidFill>
                  <a:srgbClr val="404040"/>
                </a:solidFill>
                <a:latin typeface="Trebuchet MS"/>
                <a:cs typeface="Trebuchet MS"/>
              </a:rPr>
              <a:t>biopsy)</a:t>
            </a:r>
            <a:endParaRPr lang="en-US" sz="1900" spc="-10" dirty="0">
              <a:solidFill>
                <a:srgbClr val="404040"/>
              </a:solidFill>
              <a:latin typeface="Trebuchet MS"/>
              <a:cs typeface="Trebuchet MS"/>
            </a:endParaRPr>
          </a:p>
          <a:p>
            <a:pPr marL="469900" marR="2760980">
              <a:lnSpc>
                <a:spcPct val="123800"/>
              </a:lnSpc>
              <a:spcBef>
                <a:spcPts val="10"/>
              </a:spcBef>
            </a:pPr>
            <a:endParaRPr lang="en-US" sz="1900" spc="-10" dirty="0">
              <a:solidFill>
                <a:srgbClr val="404040"/>
              </a:solidFill>
              <a:latin typeface="Trebuchet MS"/>
              <a:cs typeface="Trebuchet MS"/>
            </a:endParaRPr>
          </a:p>
          <a:p>
            <a:pPr marL="469900" marR="2760980">
              <a:lnSpc>
                <a:spcPct val="123800"/>
              </a:lnSpc>
              <a:spcBef>
                <a:spcPts val="10"/>
              </a:spcBef>
            </a:pPr>
            <a:r>
              <a:rPr sz="1900" spc="-10" dirty="0">
                <a:solidFill>
                  <a:srgbClr val="404040"/>
                </a:solidFill>
                <a:latin typeface="Trebuchet MS"/>
                <a:cs typeface="Trebuchet MS"/>
              </a:rPr>
              <a:t> </a:t>
            </a:r>
            <a:r>
              <a:rPr sz="1900" b="1" spc="-10" dirty="0">
                <a:solidFill>
                  <a:srgbClr val="404040"/>
                </a:solidFill>
                <a:latin typeface="Trebuchet MS"/>
                <a:cs typeface="Trebuchet MS"/>
              </a:rPr>
              <a:t>Prepare</a:t>
            </a:r>
            <a:r>
              <a:rPr sz="1900" b="1" spc="-80" dirty="0">
                <a:solidFill>
                  <a:srgbClr val="404040"/>
                </a:solidFill>
                <a:latin typeface="Trebuchet MS"/>
                <a:cs typeface="Trebuchet MS"/>
              </a:rPr>
              <a:t> </a:t>
            </a:r>
            <a:r>
              <a:rPr sz="1900" b="1" spc="-20" dirty="0">
                <a:solidFill>
                  <a:srgbClr val="404040"/>
                </a:solidFill>
                <a:latin typeface="Trebuchet MS"/>
                <a:cs typeface="Trebuchet MS"/>
              </a:rPr>
              <a:t>skin</a:t>
            </a:r>
            <a:endParaRPr sz="2950" b="1" dirty="0">
              <a:latin typeface="Trebuchet MS"/>
              <a:cs typeface="Trebuchet MS"/>
            </a:endParaRPr>
          </a:p>
          <a:p>
            <a:pPr marL="12700">
              <a:lnSpc>
                <a:spcPct val="100000"/>
              </a:lnSpc>
              <a:tabLst>
                <a:tab pos="354965" algn="l"/>
              </a:tabLst>
            </a:pPr>
            <a:r>
              <a:rPr sz="1600" spc="75" dirty="0">
                <a:solidFill>
                  <a:srgbClr val="5FCAEE"/>
                </a:solidFill>
                <a:latin typeface="Lucida Sans Unicode"/>
                <a:cs typeface="Lucida Sans Unicode"/>
              </a:rPr>
              <a:t>▶</a:t>
            </a:r>
            <a:r>
              <a:rPr sz="1600" dirty="0">
                <a:solidFill>
                  <a:srgbClr val="5FCAEE"/>
                </a:solidFill>
                <a:latin typeface="Lucida Sans Unicode"/>
                <a:cs typeface="Lucida Sans Unicode"/>
              </a:rPr>
              <a:t>	</a:t>
            </a:r>
            <a:r>
              <a:rPr sz="2000" dirty="0">
                <a:solidFill>
                  <a:srgbClr val="404040"/>
                </a:solidFill>
                <a:latin typeface="Trebuchet MS"/>
                <a:cs typeface="Trebuchet MS"/>
              </a:rPr>
              <a:t>Local</a:t>
            </a:r>
            <a:r>
              <a:rPr sz="2000" spc="-50" dirty="0">
                <a:solidFill>
                  <a:srgbClr val="404040"/>
                </a:solidFill>
                <a:latin typeface="Trebuchet MS"/>
                <a:cs typeface="Trebuchet MS"/>
              </a:rPr>
              <a:t> </a:t>
            </a:r>
            <a:r>
              <a:rPr sz="2000" dirty="0">
                <a:solidFill>
                  <a:srgbClr val="404040"/>
                </a:solidFill>
                <a:latin typeface="Trebuchet MS"/>
                <a:cs typeface="Trebuchet MS"/>
              </a:rPr>
              <a:t>anesthesia</a:t>
            </a:r>
            <a:r>
              <a:rPr sz="2000" spc="-65" dirty="0">
                <a:solidFill>
                  <a:srgbClr val="404040"/>
                </a:solidFill>
                <a:latin typeface="Trebuchet MS"/>
                <a:cs typeface="Trebuchet MS"/>
              </a:rPr>
              <a:t> </a:t>
            </a:r>
            <a:r>
              <a:rPr sz="2000" dirty="0">
                <a:solidFill>
                  <a:srgbClr val="404040"/>
                </a:solidFill>
                <a:latin typeface="Trebuchet MS"/>
                <a:cs typeface="Trebuchet MS"/>
              </a:rPr>
              <a:t>to</a:t>
            </a:r>
            <a:r>
              <a:rPr sz="2000" spc="-35" dirty="0">
                <a:solidFill>
                  <a:srgbClr val="404040"/>
                </a:solidFill>
                <a:latin typeface="Trebuchet MS"/>
                <a:cs typeface="Trebuchet MS"/>
              </a:rPr>
              <a:t> </a:t>
            </a:r>
            <a:r>
              <a:rPr sz="2000" dirty="0">
                <a:solidFill>
                  <a:srgbClr val="404040"/>
                </a:solidFill>
                <a:latin typeface="Trebuchet MS"/>
                <a:cs typeface="Trebuchet MS"/>
              </a:rPr>
              <a:t>elevate</a:t>
            </a:r>
            <a:r>
              <a:rPr sz="2000" spc="-25" dirty="0">
                <a:solidFill>
                  <a:srgbClr val="404040"/>
                </a:solidFill>
                <a:latin typeface="Trebuchet MS"/>
                <a:cs typeface="Trebuchet MS"/>
              </a:rPr>
              <a:t> </a:t>
            </a:r>
            <a:r>
              <a:rPr sz="2000" spc="-10" dirty="0">
                <a:solidFill>
                  <a:srgbClr val="404040"/>
                </a:solidFill>
                <a:latin typeface="Trebuchet MS"/>
                <a:cs typeface="Trebuchet MS"/>
              </a:rPr>
              <a:t>lesion</a:t>
            </a:r>
            <a:endParaRPr sz="2000" dirty="0">
              <a:latin typeface="Trebuchet MS"/>
              <a:cs typeface="Trebuchet MS"/>
            </a:endParaRPr>
          </a:p>
          <a:p>
            <a:pPr>
              <a:lnSpc>
                <a:spcPct val="100000"/>
              </a:lnSpc>
              <a:spcBef>
                <a:spcPts val="5"/>
              </a:spcBef>
            </a:pPr>
            <a:endParaRPr sz="2950" dirty="0">
              <a:latin typeface="Trebuchet MS"/>
              <a:cs typeface="Trebuchet MS"/>
            </a:endParaRPr>
          </a:p>
          <a:p>
            <a:pPr marL="12700">
              <a:lnSpc>
                <a:spcPct val="100000"/>
              </a:lnSpc>
              <a:spcBef>
                <a:spcPts val="5"/>
              </a:spcBef>
              <a:tabLst>
                <a:tab pos="354965" algn="l"/>
              </a:tabLst>
            </a:pPr>
            <a:r>
              <a:rPr sz="1600" spc="75" dirty="0">
                <a:solidFill>
                  <a:srgbClr val="5FCAEE"/>
                </a:solidFill>
                <a:latin typeface="Lucida Sans Unicode"/>
                <a:cs typeface="Lucida Sans Unicode"/>
              </a:rPr>
              <a:t>▶</a:t>
            </a:r>
            <a:r>
              <a:rPr sz="1600" dirty="0">
                <a:solidFill>
                  <a:srgbClr val="5FCAEE"/>
                </a:solidFill>
                <a:latin typeface="Lucida Sans Unicode"/>
                <a:cs typeface="Lucida Sans Unicode"/>
              </a:rPr>
              <a:t>	</a:t>
            </a:r>
            <a:r>
              <a:rPr sz="2000" dirty="0">
                <a:solidFill>
                  <a:srgbClr val="404040"/>
                </a:solidFill>
                <a:latin typeface="Trebuchet MS"/>
                <a:cs typeface="Trebuchet MS"/>
              </a:rPr>
              <a:t>Use</a:t>
            </a:r>
            <a:r>
              <a:rPr sz="2000" spc="-15" dirty="0">
                <a:solidFill>
                  <a:srgbClr val="404040"/>
                </a:solidFill>
                <a:latin typeface="Trebuchet MS"/>
                <a:cs typeface="Trebuchet MS"/>
              </a:rPr>
              <a:t> </a:t>
            </a:r>
            <a:r>
              <a:rPr sz="2000" dirty="0">
                <a:solidFill>
                  <a:srgbClr val="404040"/>
                </a:solidFill>
                <a:latin typeface="Trebuchet MS"/>
                <a:cs typeface="Trebuchet MS"/>
              </a:rPr>
              <a:t>#15</a:t>
            </a:r>
            <a:r>
              <a:rPr sz="2000" spc="-30" dirty="0">
                <a:solidFill>
                  <a:srgbClr val="404040"/>
                </a:solidFill>
                <a:latin typeface="Trebuchet MS"/>
                <a:cs typeface="Trebuchet MS"/>
              </a:rPr>
              <a:t> </a:t>
            </a:r>
            <a:r>
              <a:rPr sz="2000" dirty="0">
                <a:solidFill>
                  <a:srgbClr val="404040"/>
                </a:solidFill>
                <a:latin typeface="Trebuchet MS"/>
                <a:cs typeface="Trebuchet MS"/>
              </a:rPr>
              <a:t>blade</a:t>
            </a:r>
            <a:r>
              <a:rPr sz="2000" spc="-30" dirty="0">
                <a:solidFill>
                  <a:srgbClr val="404040"/>
                </a:solidFill>
                <a:latin typeface="Trebuchet MS"/>
                <a:cs typeface="Trebuchet MS"/>
              </a:rPr>
              <a:t> </a:t>
            </a:r>
            <a:r>
              <a:rPr sz="2000" dirty="0">
                <a:solidFill>
                  <a:srgbClr val="404040"/>
                </a:solidFill>
                <a:latin typeface="Trebuchet MS"/>
                <a:cs typeface="Trebuchet MS"/>
              </a:rPr>
              <a:t>or</a:t>
            </a:r>
            <a:r>
              <a:rPr sz="2000" spc="-5" dirty="0">
                <a:solidFill>
                  <a:srgbClr val="404040"/>
                </a:solidFill>
                <a:latin typeface="Trebuchet MS"/>
                <a:cs typeface="Trebuchet MS"/>
              </a:rPr>
              <a:t> </a:t>
            </a:r>
            <a:r>
              <a:rPr sz="2000" dirty="0">
                <a:solidFill>
                  <a:srgbClr val="404040"/>
                </a:solidFill>
                <a:latin typeface="Trebuchet MS"/>
                <a:cs typeface="Trebuchet MS"/>
              </a:rPr>
              <a:t>razor</a:t>
            </a:r>
            <a:r>
              <a:rPr sz="2000" spc="-35" dirty="0">
                <a:solidFill>
                  <a:srgbClr val="404040"/>
                </a:solidFill>
                <a:latin typeface="Trebuchet MS"/>
                <a:cs typeface="Trebuchet MS"/>
              </a:rPr>
              <a:t> </a:t>
            </a:r>
            <a:r>
              <a:rPr sz="2000" dirty="0">
                <a:solidFill>
                  <a:srgbClr val="404040"/>
                </a:solidFill>
                <a:latin typeface="Trebuchet MS"/>
                <a:cs typeface="Trebuchet MS"/>
              </a:rPr>
              <a:t>blade</a:t>
            </a:r>
            <a:r>
              <a:rPr sz="2000" spc="-25" dirty="0">
                <a:solidFill>
                  <a:srgbClr val="404040"/>
                </a:solidFill>
                <a:latin typeface="Trebuchet MS"/>
                <a:cs typeface="Trebuchet MS"/>
              </a:rPr>
              <a:t> </a:t>
            </a:r>
            <a:r>
              <a:rPr sz="2000" dirty="0">
                <a:solidFill>
                  <a:srgbClr val="404040"/>
                </a:solidFill>
                <a:latin typeface="Trebuchet MS"/>
                <a:cs typeface="Trebuchet MS"/>
              </a:rPr>
              <a:t>or</a:t>
            </a:r>
            <a:r>
              <a:rPr sz="2000" spc="-20" dirty="0">
                <a:solidFill>
                  <a:srgbClr val="404040"/>
                </a:solidFill>
                <a:latin typeface="Trebuchet MS"/>
                <a:cs typeface="Trebuchet MS"/>
              </a:rPr>
              <a:t> </a:t>
            </a:r>
            <a:r>
              <a:rPr sz="2000" spc="-10" dirty="0">
                <a:solidFill>
                  <a:srgbClr val="404040"/>
                </a:solidFill>
                <a:latin typeface="Trebuchet MS"/>
                <a:cs typeface="Trebuchet MS"/>
              </a:rPr>
              <a:t>dermablade</a:t>
            </a:r>
            <a:endParaRPr sz="2000" dirty="0">
              <a:latin typeface="Trebuchet MS"/>
              <a:cs typeface="Trebuchet MS"/>
            </a:endParaRPr>
          </a:p>
          <a:p>
            <a:pPr>
              <a:lnSpc>
                <a:spcPct val="100000"/>
              </a:lnSpc>
              <a:spcBef>
                <a:spcPts val="15"/>
              </a:spcBef>
            </a:pPr>
            <a:endParaRPr sz="2950" dirty="0">
              <a:latin typeface="Trebuchet MS"/>
              <a:cs typeface="Trebuchet MS"/>
            </a:endParaRPr>
          </a:p>
          <a:p>
            <a:pPr marL="12700">
              <a:lnSpc>
                <a:spcPct val="100000"/>
              </a:lnSpc>
              <a:tabLst>
                <a:tab pos="354965" algn="l"/>
              </a:tabLst>
            </a:pPr>
            <a:r>
              <a:rPr sz="1600" spc="75" dirty="0">
                <a:solidFill>
                  <a:srgbClr val="5FCAEE"/>
                </a:solidFill>
                <a:latin typeface="Lucida Sans Unicode"/>
                <a:cs typeface="Lucida Sans Unicode"/>
              </a:rPr>
              <a:t>▶</a:t>
            </a:r>
            <a:r>
              <a:rPr sz="1600" dirty="0">
                <a:solidFill>
                  <a:srgbClr val="5FCAEE"/>
                </a:solidFill>
                <a:latin typeface="Lucida Sans Unicode"/>
                <a:cs typeface="Lucida Sans Unicode"/>
              </a:rPr>
              <a:t>	</a:t>
            </a:r>
            <a:r>
              <a:rPr sz="2000" dirty="0">
                <a:solidFill>
                  <a:srgbClr val="404040"/>
                </a:solidFill>
                <a:latin typeface="Trebuchet MS"/>
                <a:cs typeface="Trebuchet MS"/>
              </a:rPr>
              <a:t>Excise</a:t>
            </a:r>
            <a:r>
              <a:rPr sz="2000" spc="-40" dirty="0">
                <a:solidFill>
                  <a:srgbClr val="404040"/>
                </a:solidFill>
                <a:latin typeface="Trebuchet MS"/>
                <a:cs typeface="Trebuchet MS"/>
              </a:rPr>
              <a:t> </a:t>
            </a:r>
            <a:r>
              <a:rPr sz="2000" dirty="0">
                <a:solidFill>
                  <a:srgbClr val="404040"/>
                </a:solidFill>
                <a:latin typeface="Trebuchet MS"/>
                <a:cs typeface="Trebuchet MS"/>
              </a:rPr>
              <a:t>the</a:t>
            </a:r>
            <a:r>
              <a:rPr sz="2000" spc="-30" dirty="0">
                <a:solidFill>
                  <a:srgbClr val="404040"/>
                </a:solidFill>
                <a:latin typeface="Trebuchet MS"/>
                <a:cs typeface="Trebuchet MS"/>
              </a:rPr>
              <a:t> </a:t>
            </a:r>
            <a:r>
              <a:rPr sz="2000" dirty="0">
                <a:solidFill>
                  <a:srgbClr val="404040"/>
                </a:solidFill>
                <a:latin typeface="Trebuchet MS"/>
                <a:cs typeface="Trebuchet MS"/>
              </a:rPr>
              <a:t>lesion</a:t>
            </a:r>
            <a:r>
              <a:rPr sz="2000" spc="-25" dirty="0">
                <a:solidFill>
                  <a:srgbClr val="404040"/>
                </a:solidFill>
                <a:latin typeface="Trebuchet MS"/>
                <a:cs typeface="Trebuchet MS"/>
              </a:rPr>
              <a:t> </a:t>
            </a:r>
            <a:r>
              <a:rPr sz="2000" dirty="0">
                <a:solidFill>
                  <a:srgbClr val="404040"/>
                </a:solidFill>
                <a:latin typeface="Trebuchet MS"/>
                <a:cs typeface="Trebuchet MS"/>
              </a:rPr>
              <a:t>level</a:t>
            </a:r>
            <a:r>
              <a:rPr sz="2000" spc="-55" dirty="0">
                <a:solidFill>
                  <a:srgbClr val="404040"/>
                </a:solidFill>
                <a:latin typeface="Trebuchet MS"/>
                <a:cs typeface="Trebuchet MS"/>
              </a:rPr>
              <a:t> </a:t>
            </a:r>
            <a:r>
              <a:rPr sz="2000" dirty="0">
                <a:solidFill>
                  <a:srgbClr val="404040"/>
                </a:solidFill>
                <a:latin typeface="Trebuchet MS"/>
                <a:cs typeface="Trebuchet MS"/>
              </a:rPr>
              <a:t>or</a:t>
            </a:r>
            <a:r>
              <a:rPr sz="2000" spc="-25" dirty="0">
                <a:solidFill>
                  <a:srgbClr val="404040"/>
                </a:solidFill>
                <a:latin typeface="Trebuchet MS"/>
                <a:cs typeface="Trebuchet MS"/>
              </a:rPr>
              <a:t> </a:t>
            </a:r>
            <a:r>
              <a:rPr sz="2000" dirty="0">
                <a:solidFill>
                  <a:srgbClr val="404040"/>
                </a:solidFill>
                <a:latin typeface="Trebuchet MS"/>
                <a:cs typeface="Trebuchet MS"/>
              </a:rPr>
              <a:t>minimally</a:t>
            </a:r>
            <a:r>
              <a:rPr sz="2000" spc="-35" dirty="0">
                <a:solidFill>
                  <a:srgbClr val="404040"/>
                </a:solidFill>
                <a:latin typeface="Trebuchet MS"/>
                <a:cs typeface="Trebuchet MS"/>
              </a:rPr>
              <a:t> </a:t>
            </a:r>
            <a:r>
              <a:rPr sz="2000" dirty="0">
                <a:solidFill>
                  <a:srgbClr val="404040"/>
                </a:solidFill>
                <a:latin typeface="Trebuchet MS"/>
                <a:cs typeface="Trebuchet MS"/>
              </a:rPr>
              <a:t>depressed</a:t>
            </a:r>
            <a:r>
              <a:rPr sz="2000" spc="-55" dirty="0">
                <a:solidFill>
                  <a:srgbClr val="404040"/>
                </a:solidFill>
                <a:latin typeface="Trebuchet MS"/>
                <a:cs typeface="Trebuchet MS"/>
              </a:rPr>
              <a:t> </a:t>
            </a:r>
            <a:r>
              <a:rPr sz="2000" dirty="0">
                <a:solidFill>
                  <a:srgbClr val="404040"/>
                </a:solidFill>
                <a:latin typeface="Trebuchet MS"/>
                <a:cs typeface="Trebuchet MS"/>
              </a:rPr>
              <a:t>in</a:t>
            </a:r>
            <a:r>
              <a:rPr sz="2000" spc="-35" dirty="0">
                <a:solidFill>
                  <a:srgbClr val="404040"/>
                </a:solidFill>
                <a:latin typeface="Trebuchet MS"/>
                <a:cs typeface="Trebuchet MS"/>
              </a:rPr>
              <a:t> </a:t>
            </a:r>
            <a:r>
              <a:rPr sz="2000" dirty="0">
                <a:solidFill>
                  <a:srgbClr val="404040"/>
                </a:solidFill>
                <a:latin typeface="Trebuchet MS"/>
                <a:cs typeface="Trebuchet MS"/>
              </a:rPr>
              <a:t>relation</a:t>
            </a:r>
            <a:r>
              <a:rPr sz="2000" spc="-40" dirty="0">
                <a:solidFill>
                  <a:srgbClr val="404040"/>
                </a:solidFill>
                <a:latin typeface="Trebuchet MS"/>
                <a:cs typeface="Trebuchet MS"/>
              </a:rPr>
              <a:t> </a:t>
            </a:r>
            <a:r>
              <a:rPr sz="2000" dirty="0">
                <a:solidFill>
                  <a:srgbClr val="404040"/>
                </a:solidFill>
                <a:latin typeface="Trebuchet MS"/>
                <a:cs typeface="Trebuchet MS"/>
              </a:rPr>
              <a:t>to</a:t>
            </a:r>
            <a:r>
              <a:rPr sz="2000" spc="-25" dirty="0">
                <a:solidFill>
                  <a:srgbClr val="404040"/>
                </a:solidFill>
                <a:latin typeface="Trebuchet MS"/>
                <a:cs typeface="Trebuchet MS"/>
              </a:rPr>
              <a:t> </a:t>
            </a:r>
            <a:r>
              <a:rPr sz="2000" dirty="0">
                <a:solidFill>
                  <a:srgbClr val="404040"/>
                </a:solidFill>
                <a:latin typeface="Trebuchet MS"/>
                <a:cs typeface="Trebuchet MS"/>
              </a:rPr>
              <a:t>surrounded</a:t>
            </a:r>
            <a:r>
              <a:rPr sz="2000" spc="-55" dirty="0">
                <a:solidFill>
                  <a:srgbClr val="404040"/>
                </a:solidFill>
                <a:latin typeface="Trebuchet MS"/>
                <a:cs typeface="Trebuchet MS"/>
              </a:rPr>
              <a:t> </a:t>
            </a:r>
            <a:r>
              <a:rPr sz="2000" spc="-20" dirty="0">
                <a:solidFill>
                  <a:srgbClr val="404040"/>
                </a:solidFill>
                <a:latin typeface="Trebuchet MS"/>
                <a:cs typeface="Trebuchet MS"/>
              </a:rPr>
              <a:t>skin</a:t>
            </a:r>
            <a:endParaRPr sz="2000" dirty="0">
              <a:latin typeface="Trebuchet MS"/>
              <a:cs typeface="Trebuchet MS"/>
            </a:endParaRPr>
          </a:p>
          <a:p>
            <a:pPr>
              <a:lnSpc>
                <a:spcPct val="100000"/>
              </a:lnSpc>
              <a:spcBef>
                <a:spcPts val="20"/>
              </a:spcBef>
            </a:pPr>
            <a:endParaRPr sz="3350" dirty="0">
              <a:latin typeface="Trebuchet MS"/>
              <a:cs typeface="Trebuchet MS"/>
            </a:endParaRPr>
          </a:p>
          <a:p>
            <a:pPr marL="355600" marR="13970" indent="-342900">
              <a:lnSpc>
                <a:spcPts val="1920"/>
              </a:lnSpc>
              <a:spcBef>
                <a:spcPts val="5"/>
              </a:spcBef>
              <a:tabLst>
                <a:tab pos="354965" algn="l"/>
              </a:tabLst>
            </a:pPr>
            <a:r>
              <a:rPr sz="1600" spc="75" dirty="0">
                <a:solidFill>
                  <a:srgbClr val="5FCAEE"/>
                </a:solidFill>
                <a:latin typeface="Lucida Sans Unicode"/>
                <a:cs typeface="Lucida Sans Unicode"/>
              </a:rPr>
              <a:t>▶</a:t>
            </a:r>
            <a:r>
              <a:rPr sz="1600" dirty="0">
                <a:solidFill>
                  <a:srgbClr val="5FCAEE"/>
                </a:solidFill>
                <a:latin typeface="Lucida Sans Unicode"/>
                <a:cs typeface="Lucida Sans Unicode"/>
              </a:rPr>
              <a:t>	</a:t>
            </a:r>
            <a:r>
              <a:rPr sz="2000" dirty="0">
                <a:solidFill>
                  <a:srgbClr val="404040"/>
                </a:solidFill>
                <a:latin typeface="Trebuchet MS"/>
                <a:cs typeface="Trebuchet MS"/>
              </a:rPr>
              <a:t>Achieve</a:t>
            </a:r>
            <a:r>
              <a:rPr sz="2000" spc="-80" dirty="0">
                <a:solidFill>
                  <a:srgbClr val="404040"/>
                </a:solidFill>
                <a:latin typeface="Trebuchet MS"/>
                <a:cs typeface="Trebuchet MS"/>
              </a:rPr>
              <a:t> </a:t>
            </a:r>
            <a:r>
              <a:rPr sz="2000" dirty="0">
                <a:solidFill>
                  <a:srgbClr val="404040"/>
                </a:solidFill>
                <a:latin typeface="Trebuchet MS"/>
                <a:cs typeface="Trebuchet MS"/>
              </a:rPr>
              <a:t>hemostasis</a:t>
            </a:r>
            <a:r>
              <a:rPr sz="2000" spc="-50" dirty="0">
                <a:solidFill>
                  <a:srgbClr val="404040"/>
                </a:solidFill>
                <a:latin typeface="Trebuchet MS"/>
                <a:cs typeface="Trebuchet MS"/>
              </a:rPr>
              <a:t> </a:t>
            </a:r>
            <a:r>
              <a:rPr sz="2000" dirty="0">
                <a:solidFill>
                  <a:srgbClr val="404040"/>
                </a:solidFill>
                <a:latin typeface="Trebuchet MS"/>
                <a:cs typeface="Trebuchet MS"/>
              </a:rPr>
              <a:t>by</a:t>
            </a:r>
            <a:r>
              <a:rPr sz="2000" spc="-30" dirty="0">
                <a:solidFill>
                  <a:srgbClr val="404040"/>
                </a:solidFill>
                <a:latin typeface="Trebuchet MS"/>
                <a:cs typeface="Trebuchet MS"/>
              </a:rPr>
              <a:t> </a:t>
            </a:r>
            <a:r>
              <a:rPr sz="2000" dirty="0">
                <a:solidFill>
                  <a:srgbClr val="404040"/>
                </a:solidFill>
                <a:latin typeface="Trebuchet MS"/>
                <a:cs typeface="Trebuchet MS"/>
              </a:rPr>
              <a:t>pressure</a:t>
            </a:r>
            <a:r>
              <a:rPr sz="2000" spc="-60" dirty="0">
                <a:solidFill>
                  <a:srgbClr val="404040"/>
                </a:solidFill>
                <a:latin typeface="Trebuchet MS"/>
                <a:cs typeface="Trebuchet MS"/>
              </a:rPr>
              <a:t> </a:t>
            </a:r>
            <a:r>
              <a:rPr sz="2000" dirty="0">
                <a:solidFill>
                  <a:srgbClr val="404040"/>
                </a:solidFill>
                <a:latin typeface="Trebuchet MS"/>
                <a:cs typeface="Trebuchet MS"/>
              </a:rPr>
              <a:t>or</a:t>
            </a:r>
            <a:r>
              <a:rPr sz="2000" spc="-30" dirty="0">
                <a:solidFill>
                  <a:srgbClr val="404040"/>
                </a:solidFill>
                <a:latin typeface="Trebuchet MS"/>
                <a:cs typeface="Trebuchet MS"/>
              </a:rPr>
              <a:t> </a:t>
            </a:r>
            <a:r>
              <a:rPr sz="2000" dirty="0">
                <a:solidFill>
                  <a:srgbClr val="404040"/>
                </a:solidFill>
                <a:latin typeface="Trebuchet MS"/>
                <a:cs typeface="Trebuchet MS"/>
              </a:rPr>
              <a:t>electrodessication</a:t>
            </a:r>
            <a:r>
              <a:rPr sz="2000" spc="-55" dirty="0">
                <a:solidFill>
                  <a:srgbClr val="404040"/>
                </a:solidFill>
                <a:latin typeface="Trebuchet MS"/>
                <a:cs typeface="Trebuchet MS"/>
              </a:rPr>
              <a:t> </a:t>
            </a:r>
            <a:r>
              <a:rPr sz="2000" dirty="0">
                <a:solidFill>
                  <a:srgbClr val="404040"/>
                </a:solidFill>
                <a:latin typeface="Trebuchet MS"/>
                <a:cs typeface="Trebuchet MS"/>
              </a:rPr>
              <a:t>or</a:t>
            </a:r>
            <a:r>
              <a:rPr sz="2000" spc="-30" dirty="0">
                <a:solidFill>
                  <a:srgbClr val="404040"/>
                </a:solidFill>
                <a:latin typeface="Trebuchet MS"/>
                <a:cs typeface="Trebuchet MS"/>
              </a:rPr>
              <a:t> </a:t>
            </a:r>
            <a:r>
              <a:rPr sz="2000" dirty="0">
                <a:solidFill>
                  <a:srgbClr val="404040"/>
                </a:solidFill>
                <a:latin typeface="Trebuchet MS"/>
                <a:cs typeface="Trebuchet MS"/>
              </a:rPr>
              <a:t>topical</a:t>
            </a:r>
            <a:r>
              <a:rPr sz="2000" spc="-60" dirty="0">
                <a:solidFill>
                  <a:srgbClr val="404040"/>
                </a:solidFill>
                <a:latin typeface="Trebuchet MS"/>
                <a:cs typeface="Trebuchet MS"/>
              </a:rPr>
              <a:t> </a:t>
            </a:r>
            <a:r>
              <a:rPr sz="2000" dirty="0">
                <a:solidFill>
                  <a:srgbClr val="404040"/>
                </a:solidFill>
                <a:latin typeface="Trebuchet MS"/>
                <a:cs typeface="Trebuchet MS"/>
              </a:rPr>
              <a:t>agent</a:t>
            </a:r>
            <a:r>
              <a:rPr sz="2000" spc="-50" dirty="0">
                <a:solidFill>
                  <a:srgbClr val="404040"/>
                </a:solidFill>
                <a:latin typeface="Trebuchet MS"/>
                <a:cs typeface="Trebuchet MS"/>
              </a:rPr>
              <a:t> </a:t>
            </a:r>
            <a:r>
              <a:rPr sz="2000" dirty="0">
                <a:solidFill>
                  <a:srgbClr val="404040"/>
                </a:solidFill>
                <a:latin typeface="Trebuchet MS"/>
                <a:cs typeface="Trebuchet MS"/>
              </a:rPr>
              <a:t>(aluminium</a:t>
            </a:r>
            <a:r>
              <a:rPr sz="2000" spc="-30" dirty="0">
                <a:solidFill>
                  <a:srgbClr val="404040"/>
                </a:solidFill>
                <a:latin typeface="Trebuchet MS"/>
                <a:cs typeface="Trebuchet MS"/>
              </a:rPr>
              <a:t> </a:t>
            </a:r>
            <a:r>
              <a:rPr sz="2000" spc="-10" dirty="0">
                <a:solidFill>
                  <a:srgbClr val="404040"/>
                </a:solidFill>
                <a:latin typeface="Trebuchet MS"/>
                <a:cs typeface="Trebuchet MS"/>
              </a:rPr>
              <a:t>chloride,monsel </a:t>
            </a:r>
            <a:r>
              <a:rPr sz="2000" dirty="0">
                <a:solidFill>
                  <a:srgbClr val="404040"/>
                </a:solidFill>
                <a:latin typeface="Trebuchet MS"/>
                <a:cs typeface="Trebuchet MS"/>
              </a:rPr>
              <a:t>solution,</a:t>
            </a:r>
            <a:r>
              <a:rPr sz="2000" spc="-40" dirty="0">
                <a:solidFill>
                  <a:srgbClr val="404040"/>
                </a:solidFill>
                <a:latin typeface="Trebuchet MS"/>
                <a:cs typeface="Trebuchet MS"/>
              </a:rPr>
              <a:t> </a:t>
            </a:r>
            <a:r>
              <a:rPr sz="2000" dirty="0">
                <a:solidFill>
                  <a:srgbClr val="404040"/>
                </a:solidFill>
                <a:latin typeface="Trebuchet MS"/>
                <a:cs typeface="Trebuchet MS"/>
              </a:rPr>
              <a:t>silver</a:t>
            </a:r>
            <a:r>
              <a:rPr sz="2000" spc="-25" dirty="0">
                <a:solidFill>
                  <a:srgbClr val="404040"/>
                </a:solidFill>
                <a:latin typeface="Trebuchet MS"/>
                <a:cs typeface="Trebuchet MS"/>
              </a:rPr>
              <a:t> </a:t>
            </a:r>
            <a:r>
              <a:rPr sz="2000" spc="-10" dirty="0">
                <a:solidFill>
                  <a:srgbClr val="404040"/>
                </a:solidFill>
                <a:latin typeface="Trebuchet MS"/>
                <a:cs typeface="Trebuchet MS"/>
              </a:rPr>
              <a:t>nitrate)</a:t>
            </a:r>
            <a:endParaRPr sz="2000" dirty="0">
              <a:latin typeface="Trebuchet MS"/>
              <a:cs typeface="Trebuchet MS"/>
            </a:endParaRPr>
          </a:p>
          <a:p>
            <a:pPr>
              <a:lnSpc>
                <a:spcPct val="100000"/>
              </a:lnSpc>
              <a:spcBef>
                <a:spcPts val="20"/>
              </a:spcBef>
            </a:pPr>
            <a:endParaRPr sz="2950" dirty="0">
              <a:latin typeface="Trebuchet MS"/>
              <a:cs typeface="Trebuchet MS"/>
            </a:endParaRPr>
          </a:p>
          <a:p>
            <a:pPr marL="12700">
              <a:lnSpc>
                <a:spcPct val="100000"/>
              </a:lnSpc>
              <a:spcBef>
                <a:spcPts val="5"/>
              </a:spcBef>
              <a:tabLst>
                <a:tab pos="354965" algn="l"/>
              </a:tabLst>
            </a:pPr>
            <a:r>
              <a:rPr sz="1600" spc="75" dirty="0">
                <a:solidFill>
                  <a:srgbClr val="5FCAEE"/>
                </a:solidFill>
                <a:latin typeface="Lucida Sans Unicode"/>
                <a:cs typeface="Lucida Sans Unicode"/>
              </a:rPr>
              <a:t>▶</a:t>
            </a:r>
            <a:r>
              <a:rPr sz="1600" dirty="0">
                <a:solidFill>
                  <a:srgbClr val="5FCAEE"/>
                </a:solidFill>
                <a:latin typeface="Lucida Sans Unicode"/>
                <a:cs typeface="Lucida Sans Unicode"/>
              </a:rPr>
              <a:t>	</a:t>
            </a:r>
            <a:r>
              <a:rPr sz="2000" dirty="0">
                <a:solidFill>
                  <a:srgbClr val="404040"/>
                </a:solidFill>
                <a:latin typeface="Trebuchet MS"/>
                <a:cs typeface="Trebuchet MS"/>
              </a:rPr>
              <a:t>Submit</a:t>
            </a:r>
            <a:r>
              <a:rPr sz="2000" spc="-30" dirty="0">
                <a:solidFill>
                  <a:srgbClr val="404040"/>
                </a:solidFill>
                <a:latin typeface="Trebuchet MS"/>
                <a:cs typeface="Trebuchet MS"/>
              </a:rPr>
              <a:t> </a:t>
            </a:r>
            <a:r>
              <a:rPr sz="2000" dirty="0">
                <a:solidFill>
                  <a:srgbClr val="404040"/>
                </a:solidFill>
                <a:latin typeface="Trebuchet MS"/>
                <a:cs typeface="Trebuchet MS"/>
              </a:rPr>
              <a:t>for</a:t>
            </a:r>
            <a:r>
              <a:rPr sz="2000" spc="-30" dirty="0">
                <a:solidFill>
                  <a:srgbClr val="404040"/>
                </a:solidFill>
                <a:latin typeface="Trebuchet MS"/>
                <a:cs typeface="Trebuchet MS"/>
              </a:rPr>
              <a:t> </a:t>
            </a:r>
            <a:r>
              <a:rPr sz="2000" spc="-10" dirty="0">
                <a:solidFill>
                  <a:srgbClr val="404040"/>
                </a:solidFill>
                <a:latin typeface="Trebuchet MS"/>
                <a:cs typeface="Trebuchet MS"/>
              </a:rPr>
              <a:t>pathology</a:t>
            </a:r>
            <a:endParaRPr sz="2000" dirty="0">
              <a:latin typeface="Trebuchet MS"/>
              <a:cs typeface="Trebuchet MS"/>
            </a:endParaRPr>
          </a:p>
          <a:p>
            <a:pPr>
              <a:lnSpc>
                <a:spcPct val="100000"/>
              </a:lnSpc>
              <a:spcBef>
                <a:spcPts val="15"/>
              </a:spcBef>
            </a:pPr>
            <a:endParaRPr sz="2950" dirty="0">
              <a:latin typeface="Trebuchet MS"/>
              <a:cs typeface="Trebuchet MS"/>
            </a:endParaRPr>
          </a:p>
          <a:p>
            <a:pPr marL="12700">
              <a:lnSpc>
                <a:spcPct val="100000"/>
              </a:lnSpc>
              <a:tabLst>
                <a:tab pos="354965" algn="l"/>
              </a:tabLst>
            </a:pPr>
            <a:r>
              <a:rPr sz="1600" spc="75" dirty="0">
                <a:solidFill>
                  <a:srgbClr val="5FCAEE"/>
                </a:solidFill>
                <a:latin typeface="Lucida Sans Unicode"/>
                <a:cs typeface="Lucida Sans Unicode"/>
              </a:rPr>
              <a:t>▶</a:t>
            </a:r>
            <a:r>
              <a:rPr sz="1600" dirty="0">
                <a:solidFill>
                  <a:srgbClr val="5FCAEE"/>
                </a:solidFill>
                <a:latin typeface="Lucida Sans Unicode"/>
                <a:cs typeface="Lucida Sans Unicode"/>
              </a:rPr>
              <a:t>	</a:t>
            </a:r>
            <a:r>
              <a:rPr sz="2000" spc="-35" dirty="0">
                <a:solidFill>
                  <a:srgbClr val="404040"/>
                </a:solidFill>
                <a:latin typeface="Trebuchet MS"/>
                <a:cs typeface="Trebuchet MS"/>
              </a:rPr>
              <a:t>Takes</a:t>
            </a:r>
            <a:r>
              <a:rPr sz="2000" spc="-55" dirty="0">
                <a:solidFill>
                  <a:srgbClr val="404040"/>
                </a:solidFill>
                <a:latin typeface="Trebuchet MS"/>
                <a:cs typeface="Trebuchet MS"/>
              </a:rPr>
              <a:t> </a:t>
            </a:r>
            <a:r>
              <a:rPr sz="2000" dirty="0">
                <a:solidFill>
                  <a:srgbClr val="404040"/>
                </a:solidFill>
                <a:latin typeface="Trebuchet MS"/>
                <a:cs typeface="Trebuchet MS"/>
              </a:rPr>
              <a:t>2..3</a:t>
            </a:r>
            <a:r>
              <a:rPr sz="2000" spc="-40" dirty="0">
                <a:solidFill>
                  <a:srgbClr val="404040"/>
                </a:solidFill>
                <a:latin typeface="Trebuchet MS"/>
                <a:cs typeface="Trebuchet MS"/>
              </a:rPr>
              <a:t> </a:t>
            </a:r>
            <a:r>
              <a:rPr sz="2000" dirty="0">
                <a:solidFill>
                  <a:srgbClr val="404040"/>
                </a:solidFill>
                <a:latin typeface="Trebuchet MS"/>
                <a:cs typeface="Trebuchet MS"/>
              </a:rPr>
              <a:t>weeks</a:t>
            </a:r>
            <a:r>
              <a:rPr sz="2000" spc="-35" dirty="0">
                <a:solidFill>
                  <a:srgbClr val="404040"/>
                </a:solidFill>
                <a:latin typeface="Trebuchet MS"/>
                <a:cs typeface="Trebuchet MS"/>
              </a:rPr>
              <a:t> </a:t>
            </a:r>
            <a:r>
              <a:rPr sz="2000" dirty="0">
                <a:solidFill>
                  <a:srgbClr val="404040"/>
                </a:solidFill>
                <a:latin typeface="Trebuchet MS"/>
                <a:cs typeface="Trebuchet MS"/>
              </a:rPr>
              <a:t>to</a:t>
            </a:r>
            <a:r>
              <a:rPr sz="2000" spc="-40" dirty="0">
                <a:solidFill>
                  <a:srgbClr val="404040"/>
                </a:solidFill>
                <a:latin typeface="Trebuchet MS"/>
                <a:cs typeface="Trebuchet MS"/>
              </a:rPr>
              <a:t> </a:t>
            </a:r>
            <a:r>
              <a:rPr sz="2000" spc="-20" dirty="0">
                <a:solidFill>
                  <a:srgbClr val="404040"/>
                </a:solidFill>
                <a:latin typeface="Trebuchet MS"/>
                <a:cs typeface="Trebuchet MS"/>
              </a:rPr>
              <a:t>heal.</a:t>
            </a:r>
            <a:endParaRPr sz="2000" dirty="0">
              <a:latin typeface="Trebuchet MS"/>
              <a:cs typeface="Trebuchet MS"/>
            </a:endParaRPr>
          </a:p>
        </p:txBody>
      </p:sp>
      <p:grpSp>
        <p:nvGrpSpPr>
          <p:cNvPr id="3" name="object 3"/>
          <p:cNvGrpSpPr/>
          <p:nvPr/>
        </p:nvGrpSpPr>
        <p:grpSpPr>
          <a:xfrm>
            <a:off x="205740" y="737616"/>
            <a:ext cx="295910" cy="222885"/>
            <a:chOff x="205740" y="737616"/>
            <a:chExt cx="295910" cy="222885"/>
          </a:xfrm>
        </p:grpSpPr>
        <p:sp>
          <p:nvSpPr>
            <p:cNvPr id="4" name="object 4"/>
            <p:cNvSpPr/>
            <p:nvPr/>
          </p:nvSpPr>
          <p:spPr>
            <a:xfrm>
              <a:off x="215646" y="747522"/>
              <a:ext cx="276225" cy="203200"/>
            </a:xfrm>
            <a:custGeom>
              <a:avLst/>
              <a:gdLst/>
              <a:ahLst/>
              <a:cxnLst/>
              <a:rect l="l" t="t" r="r" b="b"/>
              <a:pathLst>
                <a:path w="276225" h="203200">
                  <a:moveTo>
                    <a:pt x="174497" y="0"/>
                  </a:moveTo>
                  <a:lnTo>
                    <a:pt x="174497" y="50673"/>
                  </a:lnTo>
                  <a:lnTo>
                    <a:pt x="0" y="50673"/>
                  </a:lnTo>
                  <a:lnTo>
                    <a:pt x="50672" y="101345"/>
                  </a:lnTo>
                  <a:lnTo>
                    <a:pt x="0" y="152018"/>
                  </a:lnTo>
                  <a:lnTo>
                    <a:pt x="174497" y="152018"/>
                  </a:lnTo>
                  <a:lnTo>
                    <a:pt x="174497" y="202691"/>
                  </a:lnTo>
                  <a:lnTo>
                    <a:pt x="275844" y="101345"/>
                  </a:lnTo>
                  <a:lnTo>
                    <a:pt x="174497" y="0"/>
                  </a:lnTo>
                  <a:close/>
                </a:path>
              </a:pathLst>
            </a:custGeom>
            <a:solidFill>
              <a:srgbClr val="5FCAEE"/>
            </a:solidFill>
          </p:spPr>
          <p:txBody>
            <a:bodyPr wrap="square" lIns="0" tIns="0" rIns="0" bIns="0" rtlCol="0"/>
            <a:lstStyle/>
            <a:p>
              <a:endParaRPr/>
            </a:p>
          </p:txBody>
        </p:sp>
        <p:sp>
          <p:nvSpPr>
            <p:cNvPr id="5" name="object 5"/>
            <p:cNvSpPr/>
            <p:nvPr/>
          </p:nvSpPr>
          <p:spPr>
            <a:xfrm>
              <a:off x="215646" y="747522"/>
              <a:ext cx="276225" cy="203200"/>
            </a:xfrm>
            <a:custGeom>
              <a:avLst/>
              <a:gdLst/>
              <a:ahLst/>
              <a:cxnLst/>
              <a:rect l="l" t="t" r="r" b="b"/>
              <a:pathLst>
                <a:path w="276225" h="203200">
                  <a:moveTo>
                    <a:pt x="0" y="50673"/>
                  </a:moveTo>
                  <a:lnTo>
                    <a:pt x="174497" y="50673"/>
                  </a:lnTo>
                  <a:lnTo>
                    <a:pt x="174497" y="0"/>
                  </a:lnTo>
                  <a:lnTo>
                    <a:pt x="275844" y="101345"/>
                  </a:lnTo>
                  <a:lnTo>
                    <a:pt x="174497" y="202691"/>
                  </a:lnTo>
                  <a:lnTo>
                    <a:pt x="174497" y="152018"/>
                  </a:lnTo>
                  <a:lnTo>
                    <a:pt x="0" y="152018"/>
                  </a:lnTo>
                  <a:lnTo>
                    <a:pt x="50672" y="101345"/>
                  </a:lnTo>
                  <a:lnTo>
                    <a:pt x="0" y="50673"/>
                  </a:lnTo>
                  <a:close/>
                </a:path>
              </a:pathLst>
            </a:custGeom>
            <a:ln w="19812">
              <a:solidFill>
                <a:srgbClr val="4494AF"/>
              </a:solidFill>
            </a:ln>
          </p:spPr>
          <p:txBody>
            <a:bodyPr wrap="square" lIns="0" tIns="0" rIns="0" bIns="0" rtlCol="0"/>
            <a:lstStyle/>
            <a:p>
              <a:endParaRPr/>
            </a:p>
          </p:txBody>
        </p:sp>
      </p:grpSp>
      <p:grpSp>
        <p:nvGrpSpPr>
          <p:cNvPr id="6" name="object 6"/>
          <p:cNvGrpSpPr/>
          <p:nvPr/>
        </p:nvGrpSpPr>
        <p:grpSpPr>
          <a:xfrm>
            <a:off x="205740" y="1315211"/>
            <a:ext cx="279400" cy="208915"/>
            <a:chOff x="205740" y="1315211"/>
            <a:chExt cx="279400" cy="208915"/>
          </a:xfrm>
        </p:grpSpPr>
        <p:sp>
          <p:nvSpPr>
            <p:cNvPr id="7" name="object 7"/>
            <p:cNvSpPr/>
            <p:nvPr/>
          </p:nvSpPr>
          <p:spPr>
            <a:xfrm>
              <a:off x="215646" y="1325117"/>
              <a:ext cx="259079" cy="189230"/>
            </a:xfrm>
            <a:custGeom>
              <a:avLst/>
              <a:gdLst/>
              <a:ahLst/>
              <a:cxnLst/>
              <a:rect l="l" t="t" r="r" b="b"/>
              <a:pathLst>
                <a:path w="259079" h="189230">
                  <a:moveTo>
                    <a:pt x="164592" y="0"/>
                  </a:moveTo>
                  <a:lnTo>
                    <a:pt x="164592" y="47244"/>
                  </a:lnTo>
                  <a:lnTo>
                    <a:pt x="0" y="47244"/>
                  </a:lnTo>
                  <a:lnTo>
                    <a:pt x="47243" y="94487"/>
                  </a:lnTo>
                  <a:lnTo>
                    <a:pt x="0" y="141732"/>
                  </a:lnTo>
                  <a:lnTo>
                    <a:pt x="164592" y="141732"/>
                  </a:lnTo>
                  <a:lnTo>
                    <a:pt x="164592" y="188976"/>
                  </a:lnTo>
                  <a:lnTo>
                    <a:pt x="259080" y="94487"/>
                  </a:lnTo>
                  <a:lnTo>
                    <a:pt x="164592" y="0"/>
                  </a:lnTo>
                  <a:close/>
                </a:path>
              </a:pathLst>
            </a:custGeom>
            <a:solidFill>
              <a:srgbClr val="5FCAEE"/>
            </a:solidFill>
          </p:spPr>
          <p:txBody>
            <a:bodyPr wrap="square" lIns="0" tIns="0" rIns="0" bIns="0" rtlCol="0"/>
            <a:lstStyle/>
            <a:p>
              <a:endParaRPr/>
            </a:p>
          </p:txBody>
        </p:sp>
        <p:sp>
          <p:nvSpPr>
            <p:cNvPr id="8" name="object 8"/>
            <p:cNvSpPr/>
            <p:nvPr/>
          </p:nvSpPr>
          <p:spPr>
            <a:xfrm>
              <a:off x="215646" y="1325117"/>
              <a:ext cx="259079" cy="189230"/>
            </a:xfrm>
            <a:custGeom>
              <a:avLst/>
              <a:gdLst/>
              <a:ahLst/>
              <a:cxnLst/>
              <a:rect l="l" t="t" r="r" b="b"/>
              <a:pathLst>
                <a:path w="259079" h="189230">
                  <a:moveTo>
                    <a:pt x="0" y="47244"/>
                  </a:moveTo>
                  <a:lnTo>
                    <a:pt x="164592" y="47244"/>
                  </a:lnTo>
                  <a:lnTo>
                    <a:pt x="164592" y="0"/>
                  </a:lnTo>
                  <a:lnTo>
                    <a:pt x="259080" y="94487"/>
                  </a:lnTo>
                  <a:lnTo>
                    <a:pt x="164592" y="188976"/>
                  </a:lnTo>
                  <a:lnTo>
                    <a:pt x="164592" y="141732"/>
                  </a:lnTo>
                  <a:lnTo>
                    <a:pt x="0" y="141732"/>
                  </a:lnTo>
                  <a:lnTo>
                    <a:pt x="47243" y="94487"/>
                  </a:lnTo>
                  <a:lnTo>
                    <a:pt x="0" y="47244"/>
                  </a:lnTo>
                  <a:close/>
                </a:path>
              </a:pathLst>
            </a:custGeom>
            <a:ln w="19812">
              <a:solidFill>
                <a:srgbClr val="4494AF"/>
              </a:solidFill>
            </a:ln>
          </p:spPr>
          <p:txBody>
            <a:bodyPr wrap="square" lIns="0" tIns="0" rIns="0" bIns="0" rtlCol="0"/>
            <a:lstStyle/>
            <a:p>
              <a:endParaRPr/>
            </a:p>
          </p:txBody>
        </p:sp>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18E2D4-03D5-FC49-9CF6-D7CD1F07C807}"/>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0833387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17CCC-E9CF-9043-8D4B-0E2C829074B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4516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4BD6B-C398-064E-9FF5-95FB79392F2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1550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1F864-530A-354D-AE28-8A6FBD9966A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89325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D894C1-5F2C-D64C-BBFC-0EBA03D9A6F4}"/>
              </a:ext>
            </a:extLst>
          </p:cNvPr>
          <p:cNvPicPr>
            <a:picLocks noChangeAspect="1"/>
          </p:cNvPicPr>
          <p:nvPr/>
        </p:nvPicPr>
        <p:blipFill rotWithShape="1">
          <a:blip r:embed="rId2"/>
          <a:srcRect b="10000"/>
          <a:stretch/>
        </p:blipFill>
        <p:spPr>
          <a:xfrm>
            <a:off x="0" y="0"/>
            <a:ext cx="12192000" cy="6858000"/>
          </a:xfrm>
          <a:prstGeom prst="rect">
            <a:avLst/>
          </a:prstGeom>
        </p:spPr>
      </p:pic>
    </p:spTree>
    <p:extLst>
      <p:ext uri="{BB962C8B-B14F-4D97-AF65-F5344CB8AC3E}">
        <p14:creationId xmlns:p14="http://schemas.microsoft.com/office/powerpoint/2010/main" val="15367402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711E-B0C1-2943-A6A7-025A87D4C45D}"/>
              </a:ext>
            </a:extLst>
          </p:cNvPr>
          <p:cNvSpPr>
            <a:spLocks noGrp="1"/>
          </p:cNvSpPr>
          <p:nvPr>
            <p:ph type="title"/>
          </p:nvPr>
        </p:nvSpPr>
        <p:spPr>
          <a:xfrm>
            <a:off x="1371600" y="-348916"/>
            <a:ext cx="9601200" cy="1834816"/>
          </a:xfrm>
        </p:spPr>
        <p:txBody>
          <a:bodyPr>
            <a:normAutofit/>
          </a:bodyPr>
          <a:lstStyle/>
          <a:p>
            <a:br>
              <a:rPr lang="en-GB" dirty="0"/>
            </a:br>
            <a:r>
              <a:rPr lang="en-GB" u="sng" dirty="0"/>
              <a:t>Rotation flaps</a:t>
            </a:r>
            <a:r>
              <a:rPr lang="en-GB" dirty="0"/>
              <a:t>:</a:t>
            </a:r>
            <a:br>
              <a:rPr lang="en-GB" dirty="0"/>
            </a:br>
            <a:endParaRPr lang="en-PK" dirty="0"/>
          </a:p>
        </p:txBody>
      </p:sp>
      <p:sp>
        <p:nvSpPr>
          <p:cNvPr id="3" name="Content Placeholder 2">
            <a:extLst>
              <a:ext uri="{FF2B5EF4-FFF2-40B4-BE49-F238E27FC236}">
                <a16:creationId xmlns:a16="http://schemas.microsoft.com/office/drawing/2014/main" id="{25F9B073-AB5B-774E-8C9F-765BB578679C}"/>
              </a:ext>
            </a:extLst>
          </p:cNvPr>
          <p:cNvSpPr>
            <a:spLocks noGrp="1"/>
          </p:cNvSpPr>
          <p:nvPr>
            <p:ph idx="1"/>
          </p:nvPr>
        </p:nvSpPr>
        <p:spPr>
          <a:xfrm>
            <a:off x="1371600" y="1612232"/>
            <a:ext cx="9601200" cy="5029200"/>
          </a:xfrm>
        </p:spPr>
        <p:txBody>
          <a:bodyPr>
            <a:normAutofit/>
          </a:bodyPr>
          <a:lstStyle/>
          <a:p>
            <a:r>
              <a:rPr lang="en-GB" sz="2400" dirty="0"/>
              <a:t>Rotation flaps involve the motions of both advancement and rotation on a pivot point on a broad pedicle.</a:t>
            </a:r>
          </a:p>
          <a:p>
            <a:pPr marL="0" indent="0">
              <a:buNone/>
            </a:pPr>
            <a:endParaRPr lang="en-GB" sz="2400" dirty="0"/>
          </a:p>
          <a:p>
            <a:r>
              <a:rPr lang="en-GB" sz="2400" dirty="0"/>
              <a:t>Mobility may be limited, and long incisions and extensive undermining may be required to mobilize sufficient tissue; the secondary defect is closed last.</a:t>
            </a:r>
          </a:p>
          <a:p>
            <a:pPr marL="0" indent="0">
              <a:buNone/>
            </a:pPr>
            <a:endParaRPr lang="en-GB" sz="2400" dirty="0"/>
          </a:p>
          <a:p>
            <a:r>
              <a:rPr lang="en-GB" sz="2400" dirty="0"/>
              <a:t>Tension vectors occur in the direction of closure of the </a:t>
            </a:r>
            <a:r>
              <a:rPr lang="en-GB" sz="2400" dirty="0">
                <a:highlight>
                  <a:srgbClr val="FFFF00"/>
                </a:highlight>
              </a:rPr>
              <a:t>primary defect</a:t>
            </a:r>
            <a:r>
              <a:rPr lang="en-GB" sz="2400" dirty="0"/>
              <a:t>.</a:t>
            </a:r>
          </a:p>
          <a:p>
            <a:endParaRPr lang="en-GB" dirty="0"/>
          </a:p>
          <a:p>
            <a:endParaRPr lang="en-GB" dirty="0"/>
          </a:p>
          <a:p>
            <a:endParaRPr lang="en-GB" dirty="0"/>
          </a:p>
          <a:p>
            <a:endParaRPr lang="en-PK" dirty="0"/>
          </a:p>
        </p:txBody>
      </p:sp>
    </p:spTree>
    <p:extLst>
      <p:ext uri="{BB962C8B-B14F-4D97-AF65-F5344CB8AC3E}">
        <p14:creationId xmlns:p14="http://schemas.microsoft.com/office/powerpoint/2010/main" val="8461185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9C5AC-9720-2743-97B4-478F6652CA9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15580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D1B1-9E64-684D-8596-C191771E3316}"/>
              </a:ext>
            </a:extLst>
          </p:cNvPr>
          <p:cNvSpPr>
            <a:spLocks noGrp="1"/>
          </p:cNvSpPr>
          <p:nvPr>
            <p:ph type="title"/>
          </p:nvPr>
        </p:nvSpPr>
        <p:spPr>
          <a:xfrm>
            <a:off x="1251678" y="382384"/>
            <a:ext cx="10178322" cy="5633405"/>
          </a:xfrm>
        </p:spPr>
        <p:txBody>
          <a:bodyPr>
            <a:normAutofit/>
          </a:bodyPr>
          <a:lstStyle/>
          <a:p>
            <a:r>
              <a:rPr lang="en-GB" dirty="0"/>
              <a:t>T</a:t>
            </a:r>
            <a:r>
              <a:rPr lang="en-PK" dirty="0"/>
              <a:t>ypes:</a:t>
            </a:r>
            <a:br>
              <a:rPr lang="en-PK" dirty="0"/>
            </a:br>
            <a:br>
              <a:rPr lang="en-PK" dirty="0"/>
            </a:br>
            <a:br>
              <a:rPr lang="en-PK" dirty="0"/>
            </a:br>
            <a:r>
              <a:rPr lang="en-PK" sz="2400" dirty="0"/>
              <a:t>1. single rotation (nasal side wall rotation,tenzel rotation,mustarde flap</a:t>
            </a:r>
            <a:br>
              <a:rPr lang="en-PK" sz="2400" dirty="0"/>
            </a:br>
            <a:r>
              <a:rPr lang="en-PK" sz="2400" dirty="0"/>
              <a:t>2.single rotation with a back-cut (hatchet flap)</a:t>
            </a:r>
            <a:br>
              <a:rPr lang="en-PK" sz="2400" dirty="0"/>
            </a:br>
            <a:r>
              <a:rPr lang="en-PK" sz="2400" dirty="0"/>
              <a:t>3. double rotation (o to z plasty)</a:t>
            </a:r>
            <a:br>
              <a:rPr lang="en-PK" sz="2400" dirty="0"/>
            </a:br>
            <a:r>
              <a:rPr lang="en-PK" sz="2400" dirty="0"/>
              <a:t>4. double rotation ( o to w plasty-peng flap)</a:t>
            </a:r>
            <a:endParaRPr lang="en-PK" dirty="0"/>
          </a:p>
        </p:txBody>
      </p:sp>
    </p:spTree>
    <p:extLst>
      <p:ext uri="{BB962C8B-B14F-4D97-AF65-F5344CB8AC3E}">
        <p14:creationId xmlns:p14="http://schemas.microsoft.com/office/powerpoint/2010/main" val="35312087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4EB049-84BC-B146-A658-A83F052A2F10}"/>
              </a:ext>
            </a:extLst>
          </p:cNvPr>
          <p:cNvPicPr>
            <a:picLocks noChangeAspect="1"/>
          </p:cNvPicPr>
          <p:nvPr/>
        </p:nvPicPr>
        <p:blipFill rotWithShape="1">
          <a:blip r:embed="rId2"/>
          <a:srcRect r="11374"/>
          <a:stretch/>
        </p:blipFill>
        <p:spPr>
          <a:xfrm>
            <a:off x="0" y="0"/>
            <a:ext cx="12192000" cy="6858000"/>
          </a:xfrm>
          <a:prstGeom prst="rect">
            <a:avLst/>
          </a:prstGeom>
        </p:spPr>
      </p:pic>
      <p:sp>
        <p:nvSpPr>
          <p:cNvPr id="4" name="TextBox 3">
            <a:extLst>
              <a:ext uri="{FF2B5EF4-FFF2-40B4-BE49-F238E27FC236}">
                <a16:creationId xmlns:a16="http://schemas.microsoft.com/office/drawing/2014/main" id="{076439F0-F362-BC45-BCEA-8F1226FA15E6}"/>
              </a:ext>
            </a:extLst>
          </p:cNvPr>
          <p:cNvSpPr txBox="1"/>
          <p:nvPr/>
        </p:nvSpPr>
        <p:spPr>
          <a:xfrm>
            <a:off x="9889959" y="3224463"/>
            <a:ext cx="1494640" cy="923330"/>
          </a:xfrm>
          <a:prstGeom prst="rect">
            <a:avLst/>
          </a:prstGeom>
          <a:noFill/>
        </p:spPr>
        <p:txBody>
          <a:bodyPr wrap="none" rtlCol="0">
            <a:spAutoFit/>
          </a:bodyPr>
          <a:lstStyle/>
          <a:p>
            <a:r>
              <a:rPr lang="en-PK" dirty="0">
                <a:solidFill>
                  <a:srgbClr val="FF0000"/>
                </a:solidFill>
              </a:rPr>
              <a:t>DOUBLE </a:t>
            </a:r>
          </a:p>
          <a:p>
            <a:r>
              <a:rPr lang="en-PK" dirty="0">
                <a:solidFill>
                  <a:srgbClr val="FF0000"/>
                </a:solidFill>
              </a:rPr>
              <a:t>ROTATION </a:t>
            </a:r>
          </a:p>
          <a:p>
            <a:r>
              <a:rPr lang="en-PK">
                <a:solidFill>
                  <a:srgbClr val="FF0000"/>
                </a:solidFill>
              </a:rPr>
              <a:t>O T</a:t>
            </a:r>
            <a:r>
              <a:rPr lang="en-US" dirty="0">
                <a:solidFill>
                  <a:srgbClr val="FF0000"/>
                </a:solidFill>
              </a:rPr>
              <a:t>o</a:t>
            </a:r>
            <a:r>
              <a:rPr lang="en-PK">
                <a:solidFill>
                  <a:srgbClr val="FF0000"/>
                </a:solidFill>
              </a:rPr>
              <a:t> </a:t>
            </a:r>
            <a:r>
              <a:rPr lang="en-PK" dirty="0">
                <a:solidFill>
                  <a:srgbClr val="FF0000"/>
                </a:solidFill>
              </a:rPr>
              <a:t>Z PLASTY</a:t>
            </a:r>
          </a:p>
        </p:txBody>
      </p:sp>
    </p:spTree>
    <p:extLst>
      <p:ext uri="{BB962C8B-B14F-4D97-AF65-F5344CB8AC3E}">
        <p14:creationId xmlns:p14="http://schemas.microsoft.com/office/powerpoint/2010/main" val="41853739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349523-BEF2-C743-AB1B-936E65EF522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82333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5519" y="353695"/>
            <a:ext cx="6875145"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17AFE3"/>
                </a:solidFill>
              </a:rPr>
              <a:t>Surgical</a:t>
            </a:r>
            <a:r>
              <a:rPr sz="3200" spc="-15" dirty="0">
                <a:solidFill>
                  <a:srgbClr val="17AFE3"/>
                </a:solidFill>
              </a:rPr>
              <a:t> </a:t>
            </a:r>
            <a:r>
              <a:rPr sz="3200" dirty="0">
                <a:solidFill>
                  <a:srgbClr val="17AFE3"/>
                </a:solidFill>
              </a:rPr>
              <a:t>needles</a:t>
            </a:r>
            <a:r>
              <a:rPr sz="3200" spc="-15" dirty="0">
                <a:solidFill>
                  <a:srgbClr val="17AFE3"/>
                </a:solidFill>
              </a:rPr>
              <a:t> </a:t>
            </a:r>
            <a:r>
              <a:rPr sz="3200" dirty="0">
                <a:solidFill>
                  <a:srgbClr val="17AFE3"/>
                </a:solidFill>
              </a:rPr>
              <a:t>and</a:t>
            </a:r>
            <a:r>
              <a:rPr sz="3200" spc="-20" dirty="0">
                <a:solidFill>
                  <a:srgbClr val="17AFE3"/>
                </a:solidFill>
              </a:rPr>
              <a:t> </a:t>
            </a:r>
            <a:r>
              <a:rPr sz="3200" dirty="0">
                <a:solidFill>
                  <a:srgbClr val="17AFE3"/>
                </a:solidFill>
              </a:rPr>
              <a:t>suture</a:t>
            </a:r>
            <a:r>
              <a:rPr sz="3200" spc="20" dirty="0">
                <a:solidFill>
                  <a:srgbClr val="17AFE3"/>
                </a:solidFill>
              </a:rPr>
              <a:t> </a:t>
            </a:r>
            <a:r>
              <a:rPr sz="3200" spc="-10" dirty="0">
                <a:solidFill>
                  <a:srgbClr val="17AFE3"/>
                </a:solidFill>
              </a:rPr>
              <a:t>materials</a:t>
            </a:r>
            <a:endParaRPr sz="3200"/>
          </a:p>
        </p:txBody>
      </p:sp>
      <p:sp>
        <p:nvSpPr>
          <p:cNvPr id="3" name="object 3"/>
          <p:cNvSpPr txBox="1"/>
          <p:nvPr/>
        </p:nvSpPr>
        <p:spPr>
          <a:xfrm>
            <a:off x="916939" y="1586306"/>
            <a:ext cx="9362440" cy="2728595"/>
          </a:xfrm>
          <a:prstGeom prst="rect">
            <a:avLst/>
          </a:prstGeom>
        </p:spPr>
        <p:txBody>
          <a:bodyPr vert="horz" wrap="square" lIns="0" tIns="12700" rIns="0" bIns="0" rtlCol="0">
            <a:spAutoFit/>
          </a:bodyPr>
          <a:lstStyle/>
          <a:p>
            <a:pPr algn="ctr">
              <a:lnSpc>
                <a:spcPct val="100000"/>
              </a:lnSpc>
              <a:spcBef>
                <a:spcPts val="100"/>
              </a:spcBef>
              <a:tabLst>
                <a:tab pos="34290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An</a:t>
            </a:r>
            <a:r>
              <a:rPr sz="2400" spc="-30" dirty="0">
                <a:solidFill>
                  <a:srgbClr val="404040"/>
                </a:solidFill>
                <a:latin typeface="Trebuchet MS"/>
                <a:cs typeface="Trebuchet MS"/>
              </a:rPr>
              <a:t> </a:t>
            </a:r>
            <a:r>
              <a:rPr sz="2400" dirty="0">
                <a:solidFill>
                  <a:srgbClr val="404040"/>
                </a:solidFill>
                <a:latin typeface="Trebuchet MS"/>
                <a:cs typeface="Trebuchet MS"/>
              </a:rPr>
              <a:t>ideal</a:t>
            </a:r>
            <a:r>
              <a:rPr sz="2400" spc="5" dirty="0">
                <a:solidFill>
                  <a:srgbClr val="404040"/>
                </a:solidFill>
                <a:latin typeface="Trebuchet MS"/>
                <a:cs typeface="Trebuchet MS"/>
              </a:rPr>
              <a:t> </a:t>
            </a:r>
            <a:r>
              <a:rPr sz="2400" dirty="0">
                <a:solidFill>
                  <a:srgbClr val="404040"/>
                </a:solidFill>
                <a:latin typeface="Trebuchet MS"/>
                <a:cs typeface="Trebuchet MS"/>
              </a:rPr>
              <a:t>suture</a:t>
            </a:r>
            <a:r>
              <a:rPr sz="2400" spc="-10" dirty="0">
                <a:solidFill>
                  <a:srgbClr val="404040"/>
                </a:solidFill>
                <a:latin typeface="Trebuchet MS"/>
                <a:cs typeface="Trebuchet MS"/>
              </a:rPr>
              <a:t> </a:t>
            </a:r>
            <a:r>
              <a:rPr sz="2400" dirty="0">
                <a:solidFill>
                  <a:srgbClr val="404040"/>
                </a:solidFill>
                <a:latin typeface="Trebuchet MS"/>
                <a:cs typeface="Trebuchet MS"/>
              </a:rPr>
              <a:t>material</a:t>
            </a:r>
            <a:r>
              <a:rPr sz="2400" spc="-5" dirty="0">
                <a:solidFill>
                  <a:srgbClr val="404040"/>
                </a:solidFill>
                <a:latin typeface="Trebuchet MS"/>
                <a:cs typeface="Trebuchet MS"/>
              </a:rPr>
              <a:t> </a:t>
            </a:r>
            <a:r>
              <a:rPr sz="2400" dirty="0">
                <a:solidFill>
                  <a:srgbClr val="404040"/>
                </a:solidFill>
                <a:latin typeface="Trebuchet MS"/>
                <a:cs typeface="Trebuchet MS"/>
              </a:rPr>
              <a:t>would</a:t>
            </a:r>
            <a:r>
              <a:rPr sz="2400" spc="-20" dirty="0">
                <a:solidFill>
                  <a:srgbClr val="404040"/>
                </a:solidFill>
                <a:latin typeface="Trebuchet MS"/>
                <a:cs typeface="Trebuchet MS"/>
              </a:rPr>
              <a:t> </a:t>
            </a:r>
            <a:r>
              <a:rPr sz="2400" dirty="0">
                <a:solidFill>
                  <a:srgbClr val="404040"/>
                </a:solidFill>
                <a:latin typeface="Trebuchet MS"/>
                <a:cs typeface="Trebuchet MS"/>
              </a:rPr>
              <a:t>have</a:t>
            </a:r>
            <a:r>
              <a:rPr sz="2400" spc="-10" dirty="0">
                <a:solidFill>
                  <a:srgbClr val="404040"/>
                </a:solidFill>
                <a:latin typeface="Trebuchet MS"/>
                <a:cs typeface="Trebuchet MS"/>
              </a:rPr>
              <a:t> </a:t>
            </a:r>
            <a:r>
              <a:rPr sz="2400" dirty="0">
                <a:solidFill>
                  <a:srgbClr val="404040"/>
                </a:solidFill>
                <a:latin typeface="Trebuchet MS"/>
                <a:cs typeface="Trebuchet MS"/>
              </a:rPr>
              <a:t>high</a:t>
            </a:r>
            <a:r>
              <a:rPr sz="2400" spc="-25" dirty="0">
                <a:solidFill>
                  <a:srgbClr val="404040"/>
                </a:solidFill>
                <a:latin typeface="Trebuchet MS"/>
                <a:cs typeface="Trebuchet MS"/>
              </a:rPr>
              <a:t> </a:t>
            </a:r>
            <a:r>
              <a:rPr sz="2400" dirty="0">
                <a:solidFill>
                  <a:srgbClr val="404040"/>
                </a:solidFill>
                <a:latin typeface="Trebuchet MS"/>
                <a:cs typeface="Trebuchet MS"/>
              </a:rPr>
              <a:t>tensile</a:t>
            </a:r>
            <a:r>
              <a:rPr sz="2400" spc="5" dirty="0">
                <a:solidFill>
                  <a:srgbClr val="404040"/>
                </a:solidFill>
                <a:latin typeface="Trebuchet MS"/>
                <a:cs typeface="Trebuchet MS"/>
              </a:rPr>
              <a:t> </a:t>
            </a:r>
            <a:r>
              <a:rPr sz="2400" dirty="0">
                <a:solidFill>
                  <a:srgbClr val="404040"/>
                </a:solidFill>
                <a:latin typeface="Trebuchet MS"/>
                <a:cs typeface="Trebuchet MS"/>
              </a:rPr>
              <a:t>strength, </a:t>
            </a:r>
            <a:r>
              <a:rPr sz="2400" spc="-10" dirty="0">
                <a:solidFill>
                  <a:srgbClr val="404040"/>
                </a:solidFill>
                <a:latin typeface="Trebuchet MS"/>
                <a:cs typeface="Trebuchet MS"/>
              </a:rPr>
              <a:t>handle</a:t>
            </a:r>
            <a:endParaRPr sz="2400">
              <a:latin typeface="Trebuchet MS"/>
              <a:cs typeface="Trebuchet MS"/>
            </a:endParaRPr>
          </a:p>
          <a:p>
            <a:pPr marR="57150" algn="ctr">
              <a:lnSpc>
                <a:spcPct val="100000"/>
              </a:lnSpc>
              <a:spcBef>
                <a:spcPts val="5"/>
              </a:spcBef>
            </a:pPr>
            <a:r>
              <a:rPr sz="2400" spc="-10" dirty="0">
                <a:solidFill>
                  <a:srgbClr val="404040"/>
                </a:solidFill>
                <a:latin typeface="Trebuchet MS"/>
                <a:cs typeface="Trebuchet MS"/>
              </a:rPr>
              <a:t>easily,provide</a:t>
            </a:r>
            <a:r>
              <a:rPr sz="2400" spc="-5" dirty="0">
                <a:solidFill>
                  <a:srgbClr val="404040"/>
                </a:solidFill>
                <a:latin typeface="Trebuchet MS"/>
                <a:cs typeface="Trebuchet MS"/>
              </a:rPr>
              <a:t> </a:t>
            </a:r>
            <a:r>
              <a:rPr sz="2400" dirty="0">
                <a:solidFill>
                  <a:srgbClr val="404040"/>
                </a:solidFill>
                <a:latin typeface="Trebuchet MS"/>
                <a:cs typeface="Trebuchet MS"/>
              </a:rPr>
              <a:t>good</a:t>
            </a:r>
            <a:r>
              <a:rPr sz="2400" spc="-30" dirty="0">
                <a:solidFill>
                  <a:srgbClr val="404040"/>
                </a:solidFill>
                <a:latin typeface="Trebuchet MS"/>
                <a:cs typeface="Trebuchet MS"/>
              </a:rPr>
              <a:t> </a:t>
            </a:r>
            <a:r>
              <a:rPr sz="2400" dirty="0">
                <a:solidFill>
                  <a:srgbClr val="404040"/>
                </a:solidFill>
                <a:latin typeface="Trebuchet MS"/>
                <a:cs typeface="Trebuchet MS"/>
              </a:rPr>
              <a:t>knot</a:t>
            </a:r>
            <a:r>
              <a:rPr sz="2400" spc="-35" dirty="0">
                <a:solidFill>
                  <a:srgbClr val="404040"/>
                </a:solidFill>
                <a:latin typeface="Trebuchet MS"/>
                <a:cs typeface="Trebuchet MS"/>
              </a:rPr>
              <a:t> </a:t>
            </a:r>
            <a:r>
              <a:rPr sz="2400" dirty="0">
                <a:solidFill>
                  <a:srgbClr val="404040"/>
                </a:solidFill>
                <a:latin typeface="Trebuchet MS"/>
                <a:cs typeface="Trebuchet MS"/>
              </a:rPr>
              <a:t>security</a:t>
            </a:r>
            <a:r>
              <a:rPr sz="2400" spc="-20" dirty="0">
                <a:solidFill>
                  <a:srgbClr val="404040"/>
                </a:solidFill>
                <a:latin typeface="Trebuchet MS"/>
                <a:cs typeface="Trebuchet MS"/>
              </a:rPr>
              <a:t> </a:t>
            </a:r>
            <a:r>
              <a:rPr sz="2400" dirty="0">
                <a:solidFill>
                  <a:srgbClr val="404040"/>
                </a:solidFill>
                <a:latin typeface="Trebuchet MS"/>
                <a:cs typeface="Trebuchet MS"/>
              </a:rPr>
              <a:t>and</a:t>
            </a:r>
            <a:r>
              <a:rPr sz="2400" spc="-40" dirty="0">
                <a:solidFill>
                  <a:srgbClr val="404040"/>
                </a:solidFill>
                <a:latin typeface="Trebuchet MS"/>
                <a:cs typeface="Trebuchet MS"/>
              </a:rPr>
              <a:t> </a:t>
            </a:r>
            <a:r>
              <a:rPr sz="2400" dirty="0">
                <a:solidFill>
                  <a:srgbClr val="404040"/>
                </a:solidFill>
                <a:latin typeface="Trebuchet MS"/>
                <a:cs typeface="Trebuchet MS"/>
              </a:rPr>
              <a:t>cause</a:t>
            </a:r>
            <a:r>
              <a:rPr sz="2400" spc="-20" dirty="0">
                <a:solidFill>
                  <a:srgbClr val="404040"/>
                </a:solidFill>
                <a:latin typeface="Trebuchet MS"/>
                <a:cs typeface="Trebuchet MS"/>
              </a:rPr>
              <a:t> </a:t>
            </a:r>
            <a:r>
              <a:rPr sz="2400" dirty="0">
                <a:solidFill>
                  <a:srgbClr val="404040"/>
                </a:solidFill>
                <a:latin typeface="Trebuchet MS"/>
                <a:cs typeface="Trebuchet MS"/>
              </a:rPr>
              <a:t>no</a:t>
            </a:r>
            <a:r>
              <a:rPr sz="2400" spc="-40" dirty="0">
                <a:solidFill>
                  <a:srgbClr val="404040"/>
                </a:solidFill>
                <a:latin typeface="Trebuchet MS"/>
                <a:cs typeface="Trebuchet MS"/>
              </a:rPr>
              <a:t> </a:t>
            </a:r>
            <a:r>
              <a:rPr sz="2400" dirty="0">
                <a:solidFill>
                  <a:srgbClr val="404040"/>
                </a:solidFill>
                <a:latin typeface="Trebuchet MS"/>
                <a:cs typeface="Trebuchet MS"/>
              </a:rPr>
              <a:t>tissue</a:t>
            </a:r>
            <a:r>
              <a:rPr sz="2400" spc="-20" dirty="0">
                <a:solidFill>
                  <a:srgbClr val="404040"/>
                </a:solidFill>
                <a:latin typeface="Trebuchet MS"/>
                <a:cs typeface="Trebuchet MS"/>
              </a:rPr>
              <a:t> </a:t>
            </a:r>
            <a:r>
              <a:rPr sz="2400" spc="-10" dirty="0">
                <a:solidFill>
                  <a:srgbClr val="404040"/>
                </a:solidFill>
                <a:latin typeface="Trebuchet MS"/>
                <a:cs typeface="Trebuchet MS"/>
              </a:rPr>
              <a:t>reaction.</a:t>
            </a:r>
            <a:endParaRPr sz="2400">
              <a:latin typeface="Trebuchet MS"/>
              <a:cs typeface="Trebuchet MS"/>
            </a:endParaRPr>
          </a:p>
          <a:p>
            <a:pPr>
              <a:lnSpc>
                <a:spcPct val="100000"/>
              </a:lnSpc>
              <a:spcBef>
                <a:spcPts val="55"/>
              </a:spcBef>
            </a:pPr>
            <a:endParaRPr sz="4150">
              <a:latin typeface="Trebuchet MS"/>
              <a:cs typeface="Trebuchet MS"/>
            </a:endParaRPr>
          </a:p>
          <a:p>
            <a:pPr marL="196850">
              <a:lnSpc>
                <a:spcPct val="100000"/>
              </a:lnSpc>
            </a:pPr>
            <a:r>
              <a:rPr sz="2400" dirty="0">
                <a:solidFill>
                  <a:srgbClr val="404040"/>
                </a:solidFill>
                <a:latin typeface="Trebuchet MS"/>
                <a:cs typeface="Trebuchet MS"/>
              </a:rPr>
              <a:t>Skin</a:t>
            </a:r>
            <a:r>
              <a:rPr sz="2400" spc="-15" dirty="0">
                <a:solidFill>
                  <a:srgbClr val="404040"/>
                </a:solidFill>
                <a:latin typeface="Trebuchet MS"/>
                <a:cs typeface="Trebuchet MS"/>
              </a:rPr>
              <a:t> </a:t>
            </a:r>
            <a:r>
              <a:rPr sz="2400" dirty="0">
                <a:solidFill>
                  <a:srgbClr val="404040"/>
                </a:solidFill>
                <a:latin typeface="Trebuchet MS"/>
                <a:cs typeface="Trebuchet MS"/>
              </a:rPr>
              <a:t>sutures</a:t>
            </a:r>
            <a:r>
              <a:rPr sz="2400" spc="15" dirty="0">
                <a:solidFill>
                  <a:srgbClr val="404040"/>
                </a:solidFill>
                <a:latin typeface="Trebuchet MS"/>
                <a:cs typeface="Trebuchet MS"/>
              </a:rPr>
              <a:t> </a:t>
            </a:r>
            <a:r>
              <a:rPr sz="2400" dirty="0">
                <a:solidFill>
                  <a:srgbClr val="404040"/>
                </a:solidFill>
                <a:latin typeface="Trebuchet MS"/>
                <a:cs typeface="Trebuchet MS"/>
              </a:rPr>
              <a:t>are of</a:t>
            </a:r>
            <a:r>
              <a:rPr sz="2400" spc="5" dirty="0">
                <a:solidFill>
                  <a:srgbClr val="404040"/>
                </a:solidFill>
                <a:latin typeface="Trebuchet MS"/>
                <a:cs typeface="Trebuchet MS"/>
              </a:rPr>
              <a:t> </a:t>
            </a:r>
            <a:r>
              <a:rPr sz="2400" dirty="0">
                <a:solidFill>
                  <a:srgbClr val="404040"/>
                </a:solidFill>
                <a:latin typeface="Trebuchet MS"/>
                <a:cs typeface="Trebuchet MS"/>
              </a:rPr>
              <a:t>two</a:t>
            </a:r>
            <a:r>
              <a:rPr sz="2400" spc="5" dirty="0">
                <a:solidFill>
                  <a:srgbClr val="404040"/>
                </a:solidFill>
                <a:latin typeface="Trebuchet MS"/>
                <a:cs typeface="Trebuchet MS"/>
              </a:rPr>
              <a:t> </a:t>
            </a:r>
            <a:r>
              <a:rPr sz="2400" dirty="0">
                <a:solidFill>
                  <a:srgbClr val="404040"/>
                </a:solidFill>
                <a:latin typeface="Trebuchet MS"/>
                <a:cs typeface="Trebuchet MS"/>
              </a:rPr>
              <a:t>main </a:t>
            </a:r>
            <a:r>
              <a:rPr sz="2400" spc="-10" dirty="0">
                <a:solidFill>
                  <a:srgbClr val="404040"/>
                </a:solidFill>
                <a:latin typeface="Trebuchet MS"/>
                <a:cs typeface="Trebuchet MS"/>
              </a:rPr>
              <a:t>types:</a:t>
            </a:r>
            <a:endParaRPr sz="2400">
              <a:latin typeface="Trebuchet MS"/>
              <a:cs typeface="Trebuchet MS"/>
            </a:endParaRPr>
          </a:p>
          <a:p>
            <a:pPr marL="12700">
              <a:lnSpc>
                <a:spcPct val="100000"/>
              </a:lnSpc>
              <a:spcBef>
                <a:spcPts val="1005"/>
              </a:spcBef>
              <a:tabLst>
                <a:tab pos="35560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spc="-10" dirty="0">
                <a:solidFill>
                  <a:srgbClr val="404040"/>
                </a:solidFill>
                <a:latin typeface="Trebuchet MS"/>
                <a:cs typeface="Trebuchet MS"/>
              </a:rPr>
              <a:t>Absorbable</a:t>
            </a:r>
            <a:endParaRPr sz="2400">
              <a:latin typeface="Trebuchet MS"/>
              <a:cs typeface="Trebuchet MS"/>
            </a:endParaRPr>
          </a:p>
          <a:p>
            <a:pPr marL="12700">
              <a:lnSpc>
                <a:spcPct val="100000"/>
              </a:lnSpc>
              <a:spcBef>
                <a:spcPts val="1000"/>
              </a:spcBef>
              <a:tabLst>
                <a:tab pos="44704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spc="-10" dirty="0">
                <a:solidFill>
                  <a:srgbClr val="404040"/>
                </a:solidFill>
                <a:latin typeface="Trebuchet MS"/>
                <a:cs typeface="Trebuchet MS"/>
              </a:rPr>
              <a:t>Non-absorbable</a:t>
            </a:r>
            <a:endParaRPr sz="2400">
              <a:latin typeface="Trebuchet MS"/>
              <a:cs typeface="Trebuchet MS"/>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086803-8D66-7D4C-8B1B-10655A36EDE2}"/>
              </a:ext>
            </a:extLst>
          </p:cNvPr>
          <p:cNvPicPr>
            <a:picLocks noChangeAspect="1"/>
          </p:cNvPicPr>
          <p:nvPr/>
        </p:nvPicPr>
        <p:blipFill>
          <a:blip r:embed="rId2"/>
          <a:stretch>
            <a:fillRect/>
          </a:stretch>
        </p:blipFill>
        <p:spPr>
          <a:xfrm>
            <a:off x="0" y="0"/>
            <a:ext cx="12192000" cy="3561347"/>
          </a:xfrm>
          <a:prstGeom prst="rect">
            <a:avLst/>
          </a:prstGeom>
        </p:spPr>
      </p:pic>
      <p:pic>
        <p:nvPicPr>
          <p:cNvPr id="5" name="Picture 4">
            <a:extLst>
              <a:ext uri="{FF2B5EF4-FFF2-40B4-BE49-F238E27FC236}">
                <a16:creationId xmlns:a16="http://schemas.microsoft.com/office/drawing/2014/main" id="{D36F49AF-48E1-AE4F-AF35-8551B4C8E582}"/>
              </a:ext>
            </a:extLst>
          </p:cNvPr>
          <p:cNvPicPr>
            <a:picLocks noChangeAspect="1"/>
          </p:cNvPicPr>
          <p:nvPr/>
        </p:nvPicPr>
        <p:blipFill>
          <a:blip r:embed="rId3"/>
          <a:stretch>
            <a:fillRect/>
          </a:stretch>
        </p:blipFill>
        <p:spPr>
          <a:xfrm>
            <a:off x="0" y="3284620"/>
            <a:ext cx="12192000" cy="3799305"/>
          </a:xfrm>
          <a:prstGeom prst="rect">
            <a:avLst/>
          </a:prstGeom>
        </p:spPr>
      </p:pic>
    </p:spTree>
    <p:extLst>
      <p:ext uri="{BB962C8B-B14F-4D97-AF65-F5344CB8AC3E}">
        <p14:creationId xmlns:p14="http://schemas.microsoft.com/office/powerpoint/2010/main" val="3033127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F47F2-80D2-2A47-9D56-CAC5F9B71EB4}"/>
              </a:ext>
            </a:extLst>
          </p:cNvPr>
          <p:cNvPicPr>
            <a:picLocks noChangeAspect="1"/>
          </p:cNvPicPr>
          <p:nvPr/>
        </p:nvPicPr>
        <p:blipFill rotWithShape="1">
          <a:blip r:embed="rId2"/>
          <a:srcRect l="39949" t="32982" r="26389" b="17018"/>
          <a:stretch/>
        </p:blipFill>
        <p:spPr>
          <a:xfrm>
            <a:off x="1094874" y="0"/>
            <a:ext cx="10792326" cy="6858000"/>
          </a:xfrm>
          <a:prstGeom prst="rect">
            <a:avLst/>
          </a:prstGeom>
        </p:spPr>
      </p:pic>
    </p:spTree>
    <p:extLst>
      <p:ext uri="{BB962C8B-B14F-4D97-AF65-F5344CB8AC3E}">
        <p14:creationId xmlns:p14="http://schemas.microsoft.com/office/powerpoint/2010/main" val="288607215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A02C-5A6D-624D-B602-8F6AF0B1CE11}"/>
              </a:ext>
            </a:extLst>
          </p:cNvPr>
          <p:cNvSpPr>
            <a:spLocks noGrp="1"/>
          </p:cNvSpPr>
          <p:nvPr>
            <p:ph type="title"/>
          </p:nvPr>
        </p:nvSpPr>
        <p:spPr/>
        <p:txBody>
          <a:bodyPr/>
          <a:lstStyle/>
          <a:p>
            <a:r>
              <a:rPr lang="en-GB" u="sng" dirty="0"/>
              <a:t>Transposition flaps</a:t>
            </a:r>
            <a:r>
              <a:rPr lang="en-GB" dirty="0"/>
              <a:t>:</a:t>
            </a:r>
            <a:br>
              <a:rPr lang="en-GB" dirty="0"/>
            </a:br>
            <a:endParaRPr lang="en-PK" dirty="0"/>
          </a:p>
        </p:txBody>
      </p:sp>
      <p:sp>
        <p:nvSpPr>
          <p:cNvPr id="3" name="Content Placeholder 2">
            <a:extLst>
              <a:ext uri="{FF2B5EF4-FFF2-40B4-BE49-F238E27FC236}">
                <a16:creationId xmlns:a16="http://schemas.microsoft.com/office/drawing/2014/main" id="{5B45D9C3-4623-4A4B-A0AF-A894EB1C0007}"/>
              </a:ext>
            </a:extLst>
          </p:cNvPr>
          <p:cNvSpPr>
            <a:spLocks noGrp="1"/>
          </p:cNvSpPr>
          <p:nvPr>
            <p:ph idx="1"/>
          </p:nvPr>
        </p:nvSpPr>
        <p:spPr>
          <a:xfrm>
            <a:off x="1251678" y="1720517"/>
            <a:ext cx="10178322" cy="4572000"/>
          </a:xfrm>
        </p:spPr>
        <p:txBody>
          <a:bodyPr>
            <a:normAutofit/>
          </a:bodyPr>
          <a:lstStyle/>
          <a:p>
            <a:r>
              <a:rPr lang="en-GB" dirty="0"/>
              <a:t>Transposition flaps can utilize tissue that is not immediately adjacent to the defect and thus offer great variety.</a:t>
            </a:r>
          </a:p>
          <a:p>
            <a:pPr marL="0" indent="0">
              <a:buNone/>
            </a:pPr>
            <a:endParaRPr lang="en-GB" dirty="0"/>
          </a:p>
          <a:p>
            <a:r>
              <a:rPr lang="en-GB" dirty="0"/>
              <a:t>Tension vectors occur in the direction of closure of the secondary defect, allowing for redirection of tension vectors.</a:t>
            </a:r>
          </a:p>
          <a:p>
            <a:pPr marL="0" indent="0">
              <a:buNone/>
            </a:pPr>
            <a:endParaRPr lang="en-GB" dirty="0"/>
          </a:p>
          <a:p>
            <a:r>
              <a:rPr lang="en-GB" dirty="0"/>
              <a:t>Pushed rather than pulled into the defect.</a:t>
            </a:r>
          </a:p>
          <a:p>
            <a:pPr marL="0" indent="0">
              <a:buNone/>
            </a:pPr>
            <a:endParaRPr lang="en-GB" dirty="0"/>
          </a:p>
          <a:p>
            <a:r>
              <a:rPr lang="en-GB" b="1" dirty="0">
                <a:highlight>
                  <a:srgbClr val="FFFF00"/>
                </a:highlight>
              </a:rPr>
              <a:t>MOST WIDELY USED</a:t>
            </a:r>
          </a:p>
          <a:p>
            <a:endParaRPr lang="en-GB" dirty="0"/>
          </a:p>
          <a:p>
            <a:endParaRPr lang="en-PK" dirty="0"/>
          </a:p>
        </p:txBody>
      </p:sp>
    </p:spTree>
    <p:extLst>
      <p:ext uri="{BB962C8B-B14F-4D97-AF65-F5344CB8AC3E}">
        <p14:creationId xmlns:p14="http://schemas.microsoft.com/office/powerpoint/2010/main" val="3967205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2EDE6-3C36-274B-A05E-7BAF977061CB}"/>
              </a:ext>
            </a:extLst>
          </p:cNvPr>
          <p:cNvPicPr>
            <a:picLocks noChangeAspect="1"/>
          </p:cNvPicPr>
          <p:nvPr/>
        </p:nvPicPr>
        <p:blipFill>
          <a:blip r:embed="rId2"/>
          <a:stretch>
            <a:fillRect/>
          </a:stretch>
        </p:blipFill>
        <p:spPr>
          <a:xfrm>
            <a:off x="26514" y="0"/>
            <a:ext cx="12138971" cy="6858000"/>
          </a:xfrm>
          <a:prstGeom prst="rect">
            <a:avLst/>
          </a:prstGeom>
        </p:spPr>
      </p:pic>
    </p:spTree>
    <p:extLst>
      <p:ext uri="{BB962C8B-B14F-4D97-AF65-F5344CB8AC3E}">
        <p14:creationId xmlns:p14="http://schemas.microsoft.com/office/powerpoint/2010/main" val="15822264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7B077-E092-F743-80D2-B869B59083B2}"/>
              </a:ext>
            </a:extLst>
          </p:cNvPr>
          <p:cNvPicPr>
            <a:picLocks noChangeAspect="1"/>
          </p:cNvPicPr>
          <p:nvPr/>
        </p:nvPicPr>
        <p:blipFill>
          <a:blip r:embed="rId2"/>
          <a:stretch>
            <a:fillRect/>
          </a:stretch>
        </p:blipFill>
        <p:spPr>
          <a:xfrm>
            <a:off x="0" y="73595"/>
            <a:ext cx="12192000" cy="6710810"/>
          </a:xfrm>
          <a:prstGeom prst="rect">
            <a:avLst/>
          </a:prstGeom>
        </p:spPr>
      </p:pic>
    </p:spTree>
    <p:extLst>
      <p:ext uri="{BB962C8B-B14F-4D97-AF65-F5344CB8AC3E}">
        <p14:creationId xmlns:p14="http://schemas.microsoft.com/office/powerpoint/2010/main" val="73409611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058D-17F3-184A-9642-5D512F54AE68}"/>
              </a:ext>
            </a:extLst>
          </p:cNvPr>
          <p:cNvSpPr>
            <a:spLocks noGrp="1"/>
          </p:cNvSpPr>
          <p:nvPr>
            <p:ph type="title"/>
          </p:nvPr>
        </p:nvSpPr>
        <p:spPr/>
        <p:txBody>
          <a:bodyPr>
            <a:normAutofit fontScale="90000"/>
          </a:bodyPr>
          <a:lstStyle/>
          <a:p>
            <a:br>
              <a:rPr lang="en-US" dirty="0"/>
            </a:br>
            <a:r>
              <a:rPr lang="en-PK"/>
              <a:t>TYPES</a:t>
            </a:r>
            <a:r>
              <a:rPr lang="en-US" dirty="0">
                <a:sym typeface="Wingdings" pitchFamily="2" charset="2"/>
              </a:rPr>
              <a:t>(transposition)</a:t>
            </a:r>
            <a:br>
              <a:rPr lang="en-PK" dirty="0"/>
            </a:br>
            <a:br>
              <a:rPr lang="en-PK" dirty="0"/>
            </a:br>
            <a:r>
              <a:rPr lang="en-PK" sz="2400" dirty="0"/>
              <a:t>1. SINGLE (LIMBERG)</a:t>
            </a:r>
            <a:br>
              <a:rPr lang="en-PK" sz="2400" dirty="0"/>
            </a:br>
            <a:r>
              <a:rPr lang="en-PK" sz="2400" dirty="0"/>
              <a:t>2. DOUBLE (BILOBED)</a:t>
            </a:r>
            <a:br>
              <a:rPr lang="en-PK" sz="2400" dirty="0"/>
            </a:br>
            <a:br>
              <a:rPr lang="en-PK" sz="2400" dirty="0"/>
            </a:br>
            <a:r>
              <a:rPr lang="en-PK" sz="2400" dirty="0"/>
              <a:t>-WEBSTER 30 VARIENT</a:t>
            </a:r>
            <a:br>
              <a:rPr lang="en-PK" sz="2400" dirty="0"/>
            </a:br>
            <a:r>
              <a:rPr lang="en-PK" sz="2400" dirty="0"/>
              <a:t>-DUOFOURMENTAL VARIENT</a:t>
            </a:r>
            <a:br>
              <a:rPr lang="en-PK" sz="2400" dirty="0"/>
            </a:br>
            <a:r>
              <a:rPr lang="en-PK" sz="2400" dirty="0"/>
              <a:t>-BILOBED FLAP</a:t>
            </a:r>
            <a:br>
              <a:rPr lang="en-PK" sz="2400" dirty="0"/>
            </a:br>
            <a:r>
              <a:rPr lang="en-PK" sz="2400" dirty="0"/>
              <a:t>-TRILOBED FLAP </a:t>
            </a:r>
            <a:endParaRPr lang="en-PK" dirty="0"/>
          </a:p>
        </p:txBody>
      </p:sp>
    </p:spTree>
    <p:extLst>
      <p:ext uri="{BB962C8B-B14F-4D97-AF65-F5344CB8AC3E}">
        <p14:creationId xmlns:p14="http://schemas.microsoft.com/office/powerpoint/2010/main" val="36281394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AA928-A55A-AE47-AE99-224252E70B20}"/>
              </a:ext>
            </a:extLst>
          </p:cNvPr>
          <p:cNvPicPr>
            <a:picLocks noChangeAspect="1"/>
          </p:cNvPicPr>
          <p:nvPr/>
        </p:nvPicPr>
        <p:blipFill rotWithShape="1">
          <a:blip r:embed="rId2"/>
          <a:srcRect l="39510" t="21052" r="27266" b="35088"/>
          <a:stretch/>
        </p:blipFill>
        <p:spPr>
          <a:xfrm>
            <a:off x="1215188" y="0"/>
            <a:ext cx="10672011" cy="6858000"/>
          </a:xfrm>
          <a:prstGeom prst="rect">
            <a:avLst/>
          </a:prstGeom>
        </p:spPr>
      </p:pic>
    </p:spTree>
    <p:extLst>
      <p:ext uri="{BB962C8B-B14F-4D97-AF65-F5344CB8AC3E}">
        <p14:creationId xmlns:p14="http://schemas.microsoft.com/office/powerpoint/2010/main" val="40776257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63BF3-EB6F-274E-8B25-EF030CBC5608}"/>
              </a:ext>
            </a:extLst>
          </p:cNvPr>
          <p:cNvPicPr>
            <a:picLocks noChangeAspect="1"/>
          </p:cNvPicPr>
          <p:nvPr/>
        </p:nvPicPr>
        <p:blipFill rotWithShape="1">
          <a:blip r:embed="rId2"/>
          <a:srcRect l="39401" t="19299" r="26718" b="53333"/>
          <a:stretch/>
        </p:blipFill>
        <p:spPr>
          <a:xfrm>
            <a:off x="986590" y="0"/>
            <a:ext cx="10900610" cy="6858000"/>
          </a:xfrm>
          <a:prstGeom prst="rect">
            <a:avLst/>
          </a:prstGeom>
        </p:spPr>
      </p:pic>
    </p:spTree>
    <p:extLst>
      <p:ext uri="{BB962C8B-B14F-4D97-AF65-F5344CB8AC3E}">
        <p14:creationId xmlns:p14="http://schemas.microsoft.com/office/powerpoint/2010/main" val="1383074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F42C-BDF3-A54A-8C90-17AE09101191}"/>
              </a:ext>
            </a:extLst>
          </p:cNvPr>
          <p:cNvSpPr>
            <a:spLocks noGrp="1"/>
          </p:cNvSpPr>
          <p:nvPr>
            <p:ph type="title"/>
          </p:nvPr>
        </p:nvSpPr>
        <p:spPr/>
        <p:txBody>
          <a:bodyPr/>
          <a:lstStyle/>
          <a:p>
            <a:r>
              <a:rPr lang="en-GB" u="sng" dirty="0"/>
              <a:t>P</a:t>
            </a:r>
            <a:r>
              <a:rPr lang="en-PK" u="sng" dirty="0"/>
              <a:t>edicle flap</a:t>
            </a:r>
            <a:r>
              <a:rPr lang="en-PK" dirty="0"/>
              <a:t>:</a:t>
            </a:r>
          </a:p>
        </p:txBody>
      </p:sp>
      <p:sp>
        <p:nvSpPr>
          <p:cNvPr id="3" name="Content Placeholder 2">
            <a:extLst>
              <a:ext uri="{FF2B5EF4-FFF2-40B4-BE49-F238E27FC236}">
                <a16:creationId xmlns:a16="http://schemas.microsoft.com/office/drawing/2014/main" id="{4E37357B-D3F7-4F42-AB97-E9C817A9092B}"/>
              </a:ext>
            </a:extLst>
          </p:cNvPr>
          <p:cNvSpPr>
            <a:spLocks noGrp="1"/>
          </p:cNvSpPr>
          <p:nvPr>
            <p:ph idx="1"/>
          </p:nvPr>
        </p:nvSpPr>
        <p:spPr>
          <a:xfrm>
            <a:off x="1251678" y="1874517"/>
            <a:ext cx="10178322" cy="4283241"/>
          </a:xfrm>
        </p:spPr>
        <p:txBody>
          <a:bodyPr>
            <a:normAutofit/>
          </a:bodyPr>
          <a:lstStyle/>
          <a:p>
            <a:r>
              <a:rPr lang="en-GB" b="1" dirty="0"/>
              <a:t>Pedicle flaps: </a:t>
            </a:r>
          </a:p>
          <a:p>
            <a:r>
              <a:rPr lang="en-GB" u="sng" dirty="0">
                <a:highlight>
                  <a:srgbClr val="FFFF00"/>
                </a:highlight>
              </a:rPr>
              <a:t>Island pedicle flaps (also known as V to Y flaps):</a:t>
            </a:r>
          </a:p>
          <a:p>
            <a:r>
              <a:rPr lang="en-GB" dirty="0"/>
              <a:t>Island pedicle flap derives its nutritional support from the attached subcutaneous and muscle tissue.</a:t>
            </a:r>
          </a:p>
          <a:p>
            <a:r>
              <a:rPr lang="en-GB" dirty="0"/>
              <a:t>Island pedicle flap is a one‐stage procedure.</a:t>
            </a:r>
          </a:p>
          <a:p>
            <a:endParaRPr lang="en-GB" dirty="0"/>
          </a:p>
          <a:p>
            <a:r>
              <a:rPr lang="en-GB" u="sng" dirty="0">
                <a:highlight>
                  <a:srgbClr val="FFFF00"/>
                </a:highlight>
              </a:rPr>
              <a:t> Interpolation flaps: </a:t>
            </a:r>
          </a:p>
          <a:p>
            <a:r>
              <a:rPr lang="en-GB" dirty="0"/>
              <a:t>Its vascular supply from a skin and subcutaneous tissue pedicle.</a:t>
            </a:r>
          </a:p>
          <a:p>
            <a:r>
              <a:rPr lang="en-GB" u="sng" dirty="0"/>
              <a:t> I</a:t>
            </a:r>
            <a:r>
              <a:rPr lang="en-GB" dirty="0"/>
              <a:t>nvolves the creation of a bridge‐like skin pedicle; this remains attached for 2–3 weeks at both the donor and defect site whilst the donor skin establishes ‘its own’ blood supply at the defect site.</a:t>
            </a:r>
          </a:p>
          <a:p>
            <a:endParaRPr lang="en-GB" u="sng" dirty="0"/>
          </a:p>
          <a:p>
            <a:endParaRPr lang="en-PK" dirty="0"/>
          </a:p>
        </p:txBody>
      </p:sp>
    </p:spTree>
    <p:extLst>
      <p:ext uri="{BB962C8B-B14F-4D97-AF65-F5344CB8AC3E}">
        <p14:creationId xmlns:p14="http://schemas.microsoft.com/office/powerpoint/2010/main" val="34177892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52CC11-D098-AA45-B67E-F4B0AB99FA5B}"/>
              </a:ext>
            </a:extLst>
          </p:cNvPr>
          <p:cNvPicPr>
            <a:picLocks noChangeAspect="1"/>
          </p:cNvPicPr>
          <p:nvPr/>
        </p:nvPicPr>
        <p:blipFill>
          <a:blip r:embed="rId2"/>
          <a:stretch>
            <a:fillRect/>
          </a:stretch>
        </p:blipFill>
        <p:spPr>
          <a:xfrm>
            <a:off x="3260714" y="0"/>
            <a:ext cx="5670572" cy="6858000"/>
          </a:xfrm>
          <a:prstGeom prst="rect">
            <a:avLst/>
          </a:prstGeom>
        </p:spPr>
      </p:pic>
      <p:sp>
        <p:nvSpPr>
          <p:cNvPr id="2" name="TextBox 1">
            <a:extLst>
              <a:ext uri="{FF2B5EF4-FFF2-40B4-BE49-F238E27FC236}">
                <a16:creationId xmlns:a16="http://schemas.microsoft.com/office/drawing/2014/main" id="{2951BD4A-949E-144A-997E-40783B99EEC2}"/>
              </a:ext>
            </a:extLst>
          </p:cNvPr>
          <p:cNvSpPr txBox="1"/>
          <p:nvPr/>
        </p:nvSpPr>
        <p:spPr>
          <a:xfrm>
            <a:off x="691662" y="3704492"/>
            <a:ext cx="2145323" cy="369332"/>
          </a:xfrm>
          <a:prstGeom prst="rect">
            <a:avLst/>
          </a:prstGeom>
          <a:noFill/>
        </p:spPr>
        <p:txBody>
          <a:bodyPr wrap="square" rtlCol="0">
            <a:spAutoFit/>
          </a:bodyPr>
          <a:lstStyle/>
          <a:p>
            <a:r>
              <a:rPr lang="en-US" dirty="0"/>
              <a:t>Pedicle flap(V to Y)</a:t>
            </a:r>
          </a:p>
        </p:txBody>
      </p:sp>
    </p:spTree>
    <p:extLst>
      <p:ext uri="{BB962C8B-B14F-4D97-AF65-F5344CB8AC3E}">
        <p14:creationId xmlns:p14="http://schemas.microsoft.com/office/powerpoint/2010/main" val="1568439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228600"/>
            <a:ext cx="11263884" cy="6580628"/>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4AA8BD-0421-1740-8133-461959033E50}"/>
              </a:ext>
            </a:extLst>
          </p:cNvPr>
          <p:cNvPicPr>
            <a:picLocks noChangeAspect="1"/>
          </p:cNvPicPr>
          <p:nvPr/>
        </p:nvPicPr>
        <p:blipFill rotWithShape="1">
          <a:blip r:embed="rId2"/>
          <a:srcRect l="40167" t="54386" r="26390" b="16492"/>
          <a:stretch/>
        </p:blipFill>
        <p:spPr>
          <a:xfrm>
            <a:off x="1046747" y="0"/>
            <a:ext cx="10840453" cy="6858000"/>
          </a:xfrm>
          <a:prstGeom prst="rect">
            <a:avLst/>
          </a:prstGeom>
        </p:spPr>
      </p:pic>
    </p:spTree>
    <p:extLst>
      <p:ext uri="{BB962C8B-B14F-4D97-AF65-F5344CB8AC3E}">
        <p14:creationId xmlns:p14="http://schemas.microsoft.com/office/powerpoint/2010/main" val="18344794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ABCB9-C971-B84B-BB3B-674431FFBCA8}"/>
              </a:ext>
            </a:extLst>
          </p:cNvPr>
          <p:cNvPicPr>
            <a:picLocks noChangeAspect="1"/>
          </p:cNvPicPr>
          <p:nvPr/>
        </p:nvPicPr>
        <p:blipFill rotWithShape="1">
          <a:blip r:embed="rId2"/>
          <a:srcRect l="39401" t="20351" r="27485" b="35088"/>
          <a:stretch/>
        </p:blipFill>
        <p:spPr>
          <a:xfrm>
            <a:off x="1082842" y="0"/>
            <a:ext cx="10756232" cy="6858000"/>
          </a:xfrm>
          <a:prstGeom prst="rect">
            <a:avLst/>
          </a:prstGeom>
        </p:spPr>
      </p:pic>
    </p:spTree>
    <p:extLst>
      <p:ext uri="{BB962C8B-B14F-4D97-AF65-F5344CB8AC3E}">
        <p14:creationId xmlns:p14="http://schemas.microsoft.com/office/powerpoint/2010/main" val="65420297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19FE5-0CBB-C24A-8837-D40CF3EB95C4}"/>
              </a:ext>
            </a:extLst>
          </p:cNvPr>
          <p:cNvPicPr>
            <a:picLocks noChangeAspect="1"/>
          </p:cNvPicPr>
          <p:nvPr/>
        </p:nvPicPr>
        <p:blipFill rotWithShape="1">
          <a:blip r:embed="rId2"/>
          <a:srcRect l="40607" t="19649" r="26608" b="55088"/>
          <a:stretch/>
        </p:blipFill>
        <p:spPr>
          <a:xfrm>
            <a:off x="609600" y="0"/>
            <a:ext cx="10924674" cy="6858000"/>
          </a:xfrm>
          <a:prstGeom prst="rect">
            <a:avLst/>
          </a:prstGeom>
        </p:spPr>
      </p:pic>
    </p:spTree>
    <p:extLst>
      <p:ext uri="{BB962C8B-B14F-4D97-AF65-F5344CB8AC3E}">
        <p14:creationId xmlns:p14="http://schemas.microsoft.com/office/powerpoint/2010/main" val="37177176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BE71F-6D67-2145-BA67-061A97C71804}"/>
              </a:ext>
            </a:extLst>
          </p:cNvPr>
          <p:cNvPicPr>
            <a:picLocks noChangeAspect="1"/>
          </p:cNvPicPr>
          <p:nvPr/>
        </p:nvPicPr>
        <p:blipFill rotWithShape="1">
          <a:blip r:embed="rId2"/>
          <a:srcRect l="37975" t="44385" r="24195" b="14212"/>
          <a:stretch/>
        </p:blipFill>
        <p:spPr>
          <a:xfrm>
            <a:off x="1034716" y="0"/>
            <a:ext cx="10792326" cy="6858000"/>
          </a:xfrm>
          <a:prstGeom prst="rect">
            <a:avLst/>
          </a:prstGeom>
        </p:spPr>
      </p:pic>
    </p:spTree>
    <p:extLst>
      <p:ext uri="{BB962C8B-B14F-4D97-AF65-F5344CB8AC3E}">
        <p14:creationId xmlns:p14="http://schemas.microsoft.com/office/powerpoint/2010/main" val="8370517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6BF20-0D38-174C-AD53-87BB5718B829}"/>
              </a:ext>
            </a:extLst>
          </p:cNvPr>
          <p:cNvPicPr>
            <a:picLocks noChangeAspect="1"/>
          </p:cNvPicPr>
          <p:nvPr/>
        </p:nvPicPr>
        <p:blipFill rotWithShape="1">
          <a:blip r:embed="rId2"/>
          <a:srcRect l="39510" t="21930" r="27620" b="38421"/>
          <a:stretch/>
        </p:blipFill>
        <p:spPr>
          <a:xfrm>
            <a:off x="0" y="-12032"/>
            <a:ext cx="12192000" cy="6858000"/>
          </a:xfrm>
          <a:prstGeom prst="rect">
            <a:avLst/>
          </a:prstGeom>
        </p:spPr>
      </p:pic>
    </p:spTree>
    <p:extLst>
      <p:ext uri="{BB962C8B-B14F-4D97-AF65-F5344CB8AC3E}">
        <p14:creationId xmlns:p14="http://schemas.microsoft.com/office/powerpoint/2010/main" val="11903299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1E5D4-C690-3147-9115-30428DC7C5DA}"/>
              </a:ext>
            </a:extLst>
          </p:cNvPr>
          <p:cNvSpPr>
            <a:spLocks noGrp="1"/>
          </p:cNvSpPr>
          <p:nvPr>
            <p:ph type="title"/>
          </p:nvPr>
        </p:nvSpPr>
        <p:spPr/>
        <p:txBody>
          <a:bodyPr/>
          <a:lstStyle/>
          <a:p>
            <a:r>
              <a:rPr lang="en-PK" u="sng" dirty="0"/>
              <a:t>COMPLICATIONS:</a:t>
            </a:r>
          </a:p>
        </p:txBody>
      </p:sp>
      <p:sp>
        <p:nvSpPr>
          <p:cNvPr id="3" name="Content Placeholder 2">
            <a:extLst>
              <a:ext uri="{FF2B5EF4-FFF2-40B4-BE49-F238E27FC236}">
                <a16:creationId xmlns:a16="http://schemas.microsoft.com/office/drawing/2014/main" id="{3A943A2E-5D52-1747-AF5C-A53C2F966785}"/>
              </a:ext>
            </a:extLst>
          </p:cNvPr>
          <p:cNvSpPr>
            <a:spLocks noGrp="1"/>
          </p:cNvSpPr>
          <p:nvPr>
            <p:ph idx="1"/>
          </p:nvPr>
        </p:nvSpPr>
        <p:spPr/>
        <p:txBody>
          <a:bodyPr/>
          <a:lstStyle/>
          <a:p>
            <a:r>
              <a:rPr lang="en-GB" dirty="0">
                <a:highlight>
                  <a:srgbClr val="FFFF00"/>
                </a:highlight>
              </a:rPr>
              <a:t>Ischaemic necrosis</a:t>
            </a:r>
            <a:r>
              <a:rPr lang="en-GB" dirty="0">
                <a:sym typeface="Wingdings" pitchFamily="2" charset="2"/>
              </a:rPr>
              <a:t> </a:t>
            </a:r>
            <a:r>
              <a:rPr lang="en-GB" dirty="0"/>
              <a:t>excessive tension resulting from poor design or limited flap mobility.</a:t>
            </a:r>
          </a:p>
          <a:p>
            <a:pPr marL="0" indent="0">
              <a:buNone/>
            </a:pPr>
            <a:endParaRPr lang="en-GB" dirty="0"/>
          </a:p>
          <a:p>
            <a:r>
              <a:rPr lang="en-GB" dirty="0">
                <a:highlight>
                  <a:srgbClr val="FFFF00"/>
                </a:highlight>
              </a:rPr>
              <a:t>Secondary infection</a:t>
            </a:r>
            <a:r>
              <a:rPr lang="en-GB" dirty="0">
                <a:sym typeface="Wingdings" pitchFamily="2" charset="2"/>
              </a:rPr>
              <a:t> </a:t>
            </a:r>
            <a:r>
              <a:rPr lang="en-GB" dirty="0"/>
              <a:t>if the flap has a poor blood supply.</a:t>
            </a:r>
          </a:p>
          <a:p>
            <a:pPr marL="0" indent="0">
              <a:buNone/>
            </a:pPr>
            <a:endParaRPr lang="en-GB" dirty="0"/>
          </a:p>
          <a:p>
            <a:r>
              <a:rPr lang="en-GB" dirty="0">
                <a:highlight>
                  <a:srgbClr val="FFFF00"/>
                </a:highlight>
              </a:rPr>
              <a:t>Cigarette smokers </a:t>
            </a:r>
            <a:r>
              <a:rPr lang="en-GB" dirty="0"/>
              <a:t>are more likely to suffer from flap or graft necrosis than non‐smokers</a:t>
            </a:r>
            <a:r>
              <a:rPr lang="en-GB" dirty="0">
                <a:sym typeface="Wingdings" pitchFamily="2" charset="2"/>
              </a:rPr>
              <a:t> </a:t>
            </a:r>
            <a:r>
              <a:rPr lang="en-GB" dirty="0"/>
              <a:t>reversed if smokers significantly reduce cigarette consumption 2 days before and 7 days after surgery.</a:t>
            </a:r>
          </a:p>
          <a:p>
            <a:endParaRPr lang="en-GB" dirty="0"/>
          </a:p>
          <a:p>
            <a:endParaRPr lang="en-GB" dirty="0"/>
          </a:p>
          <a:p>
            <a:endParaRPr lang="en-GB" dirty="0"/>
          </a:p>
          <a:p>
            <a:endParaRPr lang="en-GB" dirty="0"/>
          </a:p>
          <a:p>
            <a:endParaRPr lang="en-PK" dirty="0"/>
          </a:p>
        </p:txBody>
      </p:sp>
    </p:spTree>
    <p:extLst>
      <p:ext uri="{BB962C8B-B14F-4D97-AF65-F5344CB8AC3E}">
        <p14:creationId xmlns:p14="http://schemas.microsoft.com/office/powerpoint/2010/main" val="32217792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6E279-D6A9-6B4F-A4AD-ED88DFFC5615}"/>
              </a:ext>
            </a:extLst>
          </p:cNvPr>
          <p:cNvPicPr>
            <a:picLocks noChangeAspect="1"/>
          </p:cNvPicPr>
          <p:nvPr/>
        </p:nvPicPr>
        <p:blipFill rotWithShape="1">
          <a:blip r:embed="rId2"/>
          <a:srcRect l="38633" t="65088" r="25950" b="14737"/>
          <a:stretch/>
        </p:blipFill>
        <p:spPr>
          <a:xfrm>
            <a:off x="1167063" y="0"/>
            <a:ext cx="10720137" cy="6858000"/>
          </a:xfrm>
          <a:prstGeom prst="rect">
            <a:avLst/>
          </a:prstGeom>
        </p:spPr>
      </p:pic>
    </p:spTree>
    <p:extLst>
      <p:ext uri="{BB962C8B-B14F-4D97-AF65-F5344CB8AC3E}">
        <p14:creationId xmlns:p14="http://schemas.microsoft.com/office/powerpoint/2010/main" val="13855425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81A4-047B-7C44-9B54-E6364C1034A9}"/>
              </a:ext>
            </a:extLst>
          </p:cNvPr>
          <p:cNvSpPr>
            <a:spLocks noGrp="1"/>
          </p:cNvSpPr>
          <p:nvPr>
            <p:ph type="title"/>
          </p:nvPr>
        </p:nvSpPr>
        <p:spPr/>
        <p:txBody>
          <a:bodyPr/>
          <a:lstStyle/>
          <a:p>
            <a:r>
              <a:rPr lang="en-GB" dirty="0"/>
              <a:t>T</a:t>
            </a:r>
            <a:r>
              <a:rPr lang="en-PK" dirty="0"/>
              <a:t>hank you</a:t>
            </a:r>
          </a:p>
        </p:txBody>
      </p:sp>
    </p:spTree>
    <p:extLst>
      <p:ext uri="{BB962C8B-B14F-4D97-AF65-F5344CB8AC3E}">
        <p14:creationId xmlns:p14="http://schemas.microsoft.com/office/powerpoint/2010/main" val="694042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42646"/>
            <a:ext cx="6616700" cy="1489075"/>
          </a:xfrm>
          <a:prstGeom prst="rect">
            <a:avLst/>
          </a:prstGeom>
        </p:spPr>
        <p:txBody>
          <a:bodyPr vert="horz" wrap="square" lIns="0" tIns="12700" rIns="0" bIns="0" rtlCol="0">
            <a:spAutoFit/>
          </a:bodyPr>
          <a:lstStyle/>
          <a:p>
            <a:pPr marL="355600" marR="5080" indent="-343535">
              <a:lnSpc>
                <a:spcPct val="100000"/>
              </a:lnSpc>
              <a:spcBef>
                <a:spcPts val="100"/>
              </a:spcBef>
              <a:tabLst>
                <a:tab pos="355600" algn="l"/>
              </a:tabLst>
            </a:pPr>
            <a:r>
              <a:rPr sz="1900" spc="114" dirty="0">
                <a:latin typeface="Lucida Sans Unicode"/>
                <a:cs typeface="Lucida Sans Unicode"/>
              </a:rPr>
              <a:t>▶</a:t>
            </a:r>
            <a:r>
              <a:rPr sz="1900" dirty="0">
                <a:latin typeface="Lucida Sans Unicode"/>
                <a:cs typeface="Lucida Sans Unicode"/>
              </a:rPr>
              <a:t>	</a:t>
            </a:r>
            <a:r>
              <a:rPr sz="2400" dirty="0">
                <a:solidFill>
                  <a:srgbClr val="404040"/>
                </a:solidFill>
              </a:rPr>
              <a:t>The</a:t>
            </a:r>
            <a:r>
              <a:rPr sz="2400" spc="-15" dirty="0">
                <a:solidFill>
                  <a:srgbClr val="404040"/>
                </a:solidFill>
              </a:rPr>
              <a:t> </a:t>
            </a:r>
            <a:r>
              <a:rPr sz="2400" dirty="0">
                <a:solidFill>
                  <a:srgbClr val="404040"/>
                </a:solidFill>
              </a:rPr>
              <a:t>gauges</a:t>
            </a:r>
            <a:r>
              <a:rPr sz="2400" spc="-15" dirty="0">
                <a:solidFill>
                  <a:srgbClr val="404040"/>
                </a:solidFill>
              </a:rPr>
              <a:t> </a:t>
            </a:r>
            <a:r>
              <a:rPr sz="2400" dirty="0">
                <a:solidFill>
                  <a:srgbClr val="404040"/>
                </a:solidFill>
              </a:rPr>
              <a:t>normally</a:t>
            </a:r>
            <a:r>
              <a:rPr sz="2400" spc="5" dirty="0">
                <a:solidFill>
                  <a:srgbClr val="404040"/>
                </a:solidFill>
              </a:rPr>
              <a:t> </a:t>
            </a:r>
            <a:r>
              <a:rPr sz="2400" dirty="0">
                <a:solidFill>
                  <a:srgbClr val="404040"/>
                </a:solidFill>
              </a:rPr>
              <a:t>used</a:t>
            </a:r>
            <a:r>
              <a:rPr sz="2400" spc="-5" dirty="0">
                <a:solidFill>
                  <a:srgbClr val="404040"/>
                </a:solidFill>
              </a:rPr>
              <a:t> </a:t>
            </a:r>
            <a:r>
              <a:rPr sz="2400" dirty="0">
                <a:solidFill>
                  <a:srgbClr val="404040"/>
                </a:solidFill>
              </a:rPr>
              <a:t>for</a:t>
            </a:r>
            <a:r>
              <a:rPr sz="2400" spc="-10" dirty="0">
                <a:solidFill>
                  <a:srgbClr val="404040"/>
                </a:solidFill>
              </a:rPr>
              <a:t> </a:t>
            </a:r>
            <a:r>
              <a:rPr sz="2400" dirty="0">
                <a:solidFill>
                  <a:srgbClr val="404040"/>
                </a:solidFill>
              </a:rPr>
              <a:t>skin</a:t>
            </a:r>
            <a:r>
              <a:rPr sz="2400" spc="-5" dirty="0">
                <a:solidFill>
                  <a:srgbClr val="404040"/>
                </a:solidFill>
              </a:rPr>
              <a:t> </a:t>
            </a:r>
            <a:r>
              <a:rPr sz="2400" spc="-10" dirty="0">
                <a:solidFill>
                  <a:srgbClr val="404040"/>
                </a:solidFill>
              </a:rPr>
              <a:t>surgery </a:t>
            </a:r>
            <a:r>
              <a:rPr sz="2400" dirty="0">
                <a:solidFill>
                  <a:srgbClr val="404040"/>
                </a:solidFill>
              </a:rPr>
              <a:t>range</a:t>
            </a:r>
            <a:r>
              <a:rPr sz="2400" spc="-30" dirty="0">
                <a:solidFill>
                  <a:srgbClr val="404040"/>
                </a:solidFill>
              </a:rPr>
              <a:t> </a:t>
            </a:r>
            <a:r>
              <a:rPr sz="2400" dirty="0">
                <a:solidFill>
                  <a:srgbClr val="404040"/>
                </a:solidFill>
              </a:rPr>
              <a:t>from</a:t>
            </a:r>
            <a:r>
              <a:rPr sz="2400" spc="-15" dirty="0">
                <a:solidFill>
                  <a:srgbClr val="404040"/>
                </a:solidFill>
              </a:rPr>
              <a:t> </a:t>
            </a:r>
            <a:r>
              <a:rPr sz="2400" dirty="0">
                <a:solidFill>
                  <a:srgbClr val="404040"/>
                </a:solidFill>
              </a:rPr>
              <a:t>3/0</a:t>
            </a:r>
            <a:r>
              <a:rPr sz="2400" spc="-10" dirty="0">
                <a:solidFill>
                  <a:srgbClr val="404040"/>
                </a:solidFill>
              </a:rPr>
              <a:t> </a:t>
            </a:r>
            <a:r>
              <a:rPr sz="2400" dirty="0">
                <a:solidFill>
                  <a:srgbClr val="404040"/>
                </a:solidFill>
              </a:rPr>
              <a:t>(strong)</a:t>
            </a:r>
            <a:r>
              <a:rPr sz="2400" spc="10" dirty="0">
                <a:solidFill>
                  <a:srgbClr val="404040"/>
                </a:solidFill>
              </a:rPr>
              <a:t> </a:t>
            </a:r>
            <a:r>
              <a:rPr sz="2400" dirty="0">
                <a:solidFill>
                  <a:srgbClr val="404040"/>
                </a:solidFill>
              </a:rPr>
              <a:t>to</a:t>
            </a:r>
            <a:r>
              <a:rPr sz="2400" spc="-25" dirty="0">
                <a:solidFill>
                  <a:srgbClr val="404040"/>
                </a:solidFill>
              </a:rPr>
              <a:t> </a:t>
            </a:r>
            <a:r>
              <a:rPr sz="2400" dirty="0">
                <a:solidFill>
                  <a:srgbClr val="404040"/>
                </a:solidFill>
              </a:rPr>
              <a:t>6/0</a:t>
            </a:r>
            <a:r>
              <a:rPr sz="2400" spc="-10" dirty="0">
                <a:solidFill>
                  <a:srgbClr val="404040"/>
                </a:solidFill>
              </a:rPr>
              <a:t> </a:t>
            </a:r>
            <a:r>
              <a:rPr sz="2400" dirty="0">
                <a:solidFill>
                  <a:srgbClr val="404040"/>
                </a:solidFill>
              </a:rPr>
              <a:t>(fine),</a:t>
            </a:r>
            <a:r>
              <a:rPr sz="2400" spc="30" dirty="0">
                <a:solidFill>
                  <a:srgbClr val="404040"/>
                </a:solidFill>
              </a:rPr>
              <a:t> </a:t>
            </a:r>
            <a:r>
              <a:rPr sz="2400" spc="-20" dirty="0">
                <a:solidFill>
                  <a:srgbClr val="404040"/>
                </a:solidFill>
              </a:rPr>
              <a:t>with </a:t>
            </a:r>
            <a:r>
              <a:rPr sz="2400" dirty="0">
                <a:solidFill>
                  <a:srgbClr val="404040"/>
                </a:solidFill>
              </a:rPr>
              <a:t>suture</a:t>
            </a:r>
            <a:r>
              <a:rPr sz="2400" spc="-15" dirty="0">
                <a:solidFill>
                  <a:srgbClr val="404040"/>
                </a:solidFill>
              </a:rPr>
              <a:t> </a:t>
            </a:r>
            <a:r>
              <a:rPr sz="2400" dirty="0">
                <a:solidFill>
                  <a:srgbClr val="404040"/>
                </a:solidFill>
              </a:rPr>
              <a:t>selection</a:t>
            </a:r>
            <a:r>
              <a:rPr sz="2400" spc="5" dirty="0">
                <a:solidFill>
                  <a:srgbClr val="404040"/>
                </a:solidFill>
              </a:rPr>
              <a:t> </a:t>
            </a:r>
            <a:r>
              <a:rPr sz="2400" dirty="0">
                <a:solidFill>
                  <a:srgbClr val="404040"/>
                </a:solidFill>
              </a:rPr>
              <a:t>depending</a:t>
            </a:r>
            <a:r>
              <a:rPr sz="2400" spc="15" dirty="0">
                <a:solidFill>
                  <a:srgbClr val="404040"/>
                </a:solidFill>
              </a:rPr>
              <a:t> </a:t>
            </a:r>
            <a:r>
              <a:rPr sz="2400" dirty="0">
                <a:solidFill>
                  <a:srgbClr val="404040"/>
                </a:solidFill>
              </a:rPr>
              <a:t>on</a:t>
            </a:r>
            <a:r>
              <a:rPr sz="2400" spc="-15" dirty="0">
                <a:solidFill>
                  <a:srgbClr val="404040"/>
                </a:solidFill>
              </a:rPr>
              <a:t> </a:t>
            </a:r>
            <a:r>
              <a:rPr sz="2400" dirty="0">
                <a:solidFill>
                  <a:srgbClr val="404040"/>
                </a:solidFill>
              </a:rPr>
              <a:t>the</a:t>
            </a:r>
            <a:r>
              <a:rPr sz="2400" spc="-20" dirty="0">
                <a:solidFill>
                  <a:srgbClr val="404040"/>
                </a:solidFill>
              </a:rPr>
              <a:t> </a:t>
            </a:r>
            <a:r>
              <a:rPr sz="2400" spc="-10" dirty="0">
                <a:solidFill>
                  <a:srgbClr val="404040"/>
                </a:solidFill>
              </a:rPr>
              <a:t>wound </a:t>
            </a:r>
            <a:r>
              <a:rPr sz="2400" dirty="0">
                <a:solidFill>
                  <a:srgbClr val="404040"/>
                </a:solidFill>
              </a:rPr>
              <a:t>size,</a:t>
            </a:r>
            <a:r>
              <a:rPr sz="2400" spc="-20" dirty="0">
                <a:solidFill>
                  <a:srgbClr val="404040"/>
                </a:solidFill>
              </a:rPr>
              <a:t> </a:t>
            </a:r>
            <a:r>
              <a:rPr sz="2400" dirty="0">
                <a:solidFill>
                  <a:srgbClr val="404040"/>
                </a:solidFill>
              </a:rPr>
              <a:t>anatomical site and</a:t>
            </a:r>
            <a:r>
              <a:rPr sz="2400" spc="-20" dirty="0">
                <a:solidFill>
                  <a:srgbClr val="404040"/>
                </a:solidFill>
              </a:rPr>
              <a:t> </a:t>
            </a:r>
            <a:r>
              <a:rPr sz="2400" dirty="0">
                <a:solidFill>
                  <a:srgbClr val="404040"/>
                </a:solidFill>
              </a:rPr>
              <a:t>surgeon</a:t>
            </a:r>
            <a:r>
              <a:rPr sz="2400" spc="-5" dirty="0">
                <a:solidFill>
                  <a:srgbClr val="404040"/>
                </a:solidFill>
              </a:rPr>
              <a:t> </a:t>
            </a:r>
            <a:r>
              <a:rPr sz="2400" spc="-10" dirty="0">
                <a:solidFill>
                  <a:srgbClr val="404040"/>
                </a:solidFill>
              </a:rPr>
              <a:t>preference</a:t>
            </a:r>
            <a:r>
              <a:rPr sz="1800" spc="-10" dirty="0">
                <a:solidFill>
                  <a:srgbClr val="404040"/>
                </a:solidFill>
              </a:rPr>
              <a:t>.</a:t>
            </a:r>
            <a:endParaRPr sz="1800">
              <a:latin typeface="Lucida Sans Unicode"/>
              <a:cs typeface="Lucida Sans Unicode"/>
            </a:endParaRPr>
          </a:p>
        </p:txBody>
      </p:sp>
      <p:pic>
        <p:nvPicPr>
          <p:cNvPr id="3" name="object 3"/>
          <p:cNvPicPr/>
          <p:nvPr/>
        </p:nvPicPr>
        <p:blipFill>
          <a:blip r:embed="rId2" cstate="print"/>
          <a:stretch>
            <a:fillRect/>
          </a:stretch>
        </p:blipFill>
        <p:spPr>
          <a:xfrm>
            <a:off x="5957315" y="1482852"/>
            <a:ext cx="6234684" cy="51206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20523"/>
            <a:ext cx="3655695" cy="514350"/>
          </a:xfrm>
          <a:prstGeom prst="rect">
            <a:avLst/>
          </a:prstGeom>
        </p:spPr>
        <p:txBody>
          <a:bodyPr vert="horz" wrap="square" lIns="0" tIns="13335" rIns="0" bIns="0" rtlCol="0">
            <a:spAutoFit/>
          </a:bodyPr>
          <a:lstStyle/>
          <a:p>
            <a:pPr marL="12700">
              <a:lnSpc>
                <a:spcPct val="100000"/>
              </a:lnSpc>
              <a:spcBef>
                <a:spcPts val="105"/>
              </a:spcBef>
            </a:pPr>
            <a:r>
              <a:rPr sz="2550" spc="200" dirty="0">
                <a:latin typeface="Lucida Sans Unicode"/>
                <a:cs typeface="Lucida Sans Unicode"/>
              </a:rPr>
              <a:t>▶</a:t>
            </a:r>
            <a:r>
              <a:rPr sz="2550" spc="-360" dirty="0">
                <a:latin typeface="Lucida Sans Unicode"/>
                <a:cs typeface="Lucida Sans Unicode"/>
              </a:rPr>
              <a:t> </a:t>
            </a:r>
            <a:r>
              <a:rPr sz="3200" u="sng" dirty="0">
                <a:solidFill>
                  <a:srgbClr val="226192"/>
                </a:solidFill>
                <a:uFill>
                  <a:solidFill>
                    <a:srgbClr val="226192"/>
                  </a:solidFill>
                </a:uFill>
              </a:rPr>
              <a:t>Suture</a:t>
            </a:r>
            <a:r>
              <a:rPr sz="3200" u="sng" spc="-15" dirty="0">
                <a:solidFill>
                  <a:srgbClr val="226192"/>
                </a:solidFill>
                <a:uFill>
                  <a:solidFill>
                    <a:srgbClr val="226192"/>
                  </a:solidFill>
                </a:uFill>
              </a:rPr>
              <a:t> </a:t>
            </a:r>
            <a:r>
              <a:rPr sz="3200" u="sng" spc="-10" dirty="0">
                <a:solidFill>
                  <a:srgbClr val="226192"/>
                </a:solidFill>
                <a:uFill>
                  <a:solidFill>
                    <a:srgbClr val="226192"/>
                  </a:solidFill>
                </a:uFill>
              </a:rPr>
              <a:t>techniques</a:t>
            </a:r>
            <a:endParaRPr sz="3200">
              <a:latin typeface="Lucida Sans Unicode"/>
              <a:cs typeface="Lucida Sans Unicode"/>
            </a:endParaRPr>
          </a:p>
        </p:txBody>
      </p:sp>
      <p:sp>
        <p:nvSpPr>
          <p:cNvPr id="3" name="object 3"/>
          <p:cNvSpPr txBox="1"/>
          <p:nvPr/>
        </p:nvSpPr>
        <p:spPr>
          <a:xfrm>
            <a:off x="78739" y="1253693"/>
            <a:ext cx="4965700" cy="5320030"/>
          </a:xfrm>
          <a:prstGeom prst="rect">
            <a:avLst/>
          </a:prstGeom>
        </p:spPr>
        <p:txBody>
          <a:bodyPr vert="horz" wrap="square" lIns="0" tIns="12700" rIns="0" bIns="0" rtlCol="0">
            <a:spAutoFit/>
          </a:bodyPr>
          <a:lstStyle/>
          <a:p>
            <a:pPr marL="12700">
              <a:lnSpc>
                <a:spcPct val="100000"/>
              </a:lnSpc>
              <a:spcBef>
                <a:spcPts val="100"/>
              </a:spcBef>
              <a:tabLst>
                <a:tab pos="423545"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2400" dirty="0">
                <a:solidFill>
                  <a:srgbClr val="404040"/>
                </a:solidFill>
                <a:latin typeface="Trebuchet MS"/>
                <a:cs typeface="Trebuchet MS"/>
              </a:rPr>
              <a:t>Simple</a:t>
            </a:r>
            <a:r>
              <a:rPr sz="2400" spc="-20" dirty="0">
                <a:solidFill>
                  <a:srgbClr val="404040"/>
                </a:solidFill>
                <a:latin typeface="Trebuchet MS"/>
                <a:cs typeface="Trebuchet MS"/>
              </a:rPr>
              <a:t> </a:t>
            </a:r>
            <a:r>
              <a:rPr sz="2400" spc="-10" dirty="0">
                <a:solidFill>
                  <a:srgbClr val="404040"/>
                </a:solidFill>
                <a:latin typeface="Trebuchet MS"/>
                <a:cs typeface="Trebuchet MS"/>
              </a:rPr>
              <a:t>interrupted</a:t>
            </a:r>
            <a:endParaRPr sz="2400">
              <a:latin typeface="Trebuchet MS"/>
              <a:cs typeface="Trebuchet MS"/>
            </a:endParaRPr>
          </a:p>
          <a:p>
            <a:pPr>
              <a:lnSpc>
                <a:spcPct val="100000"/>
              </a:lnSpc>
            </a:pPr>
            <a:endParaRPr sz="2800">
              <a:latin typeface="Trebuchet MS"/>
              <a:cs typeface="Trebuchet MS"/>
            </a:endParaRPr>
          </a:p>
          <a:p>
            <a:pPr marL="12700">
              <a:lnSpc>
                <a:spcPct val="100000"/>
              </a:lnSpc>
              <a:spcBef>
                <a:spcPts val="1625"/>
              </a:spcBef>
              <a:tabLst>
                <a:tab pos="44640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Continuous</a:t>
            </a:r>
            <a:r>
              <a:rPr sz="2400" spc="-20" dirty="0">
                <a:solidFill>
                  <a:srgbClr val="404040"/>
                </a:solidFill>
                <a:latin typeface="Trebuchet MS"/>
                <a:cs typeface="Trebuchet MS"/>
              </a:rPr>
              <a:t> </a:t>
            </a:r>
            <a:r>
              <a:rPr sz="2400" spc="-10" dirty="0">
                <a:solidFill>
                  <a:srgbClr val="404040"/>
                </a:solidFill>
                <a:latin typeface="Trebuchet MS"/>
                <a:cs typeface="Trebuchet MS"/>
              </a:rPr>
              <a:t>suture</a:t>
            </a:r>
            <a:endParaRPr sz="2400">
              <a:latin typeface="Trebuchet MS"/>
              <a:cs typeface="Trebuchet MS"/>
            </a:endParaRPr>
          </a:p>
          <a:p>
            <a:pPr>
              <a:lnSpc>
                <a:spcPct val="100000"/>
              </a:lnSpc>
            </a:pPr>
            <a:endParaRPr sz="2800">
              <a:latin typeface="Trebuchet MS"/>
              <a:cs typeface="Trebuchet MS"/>
            </a:endParaRPr>
          </a:p>
          <a:p>
            <a:pPr marL="12700">
              <a:lnSpc>
                <a:spcPct val="100000"/>
              </a:lnSpc>
              <a:spcBef>
                <a:spcPts val="1635"/>
              </a:spcBef>
              <a:tabLst>
                <a:tab pos="44640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Burried</a:t>
            </a:r>
            <a:r>
              <a:rPr sz="2400" spc="10" dirty="0">
                <a:solidFill>
                  <a:srgbClr val="404040"/>
                </a:solidFill>
                <a:latin typeface="Trebuchet MS"/>
                <a:cs typeface="Trebuchet MS"/>
              </a:rPr>
              <a:t> </a:t>
            </a:r>
            <a:r>
              <a:rPr sz="2400" dirty="0">
                <a:solidFill>
                  <a:srgbClr val="404040"/>
                </a:solidFill>
                <a:latin typeface="Trebuchet MS"/>
                <a:cs typeface="Trebuchet MS"/>
              </a:rPr>
              <a:t>dermal</a:t>
            </a:r>
            <a:r>
              <a:rPr sz="2400" spc="5" dirty="0">
                <a:solidFill>
                  <a:srgbClr val="404040"/>
                </a:solidFill>
                <a:latin typeface="Trebuchet MS"/>
                <a:cs typeface="Trebuchet MS"/>
              </a:rPr>
              <a:t> </a:t>
            </a:r>
            <a:r>
              <a:rPr sz="2400" spc="-10" dirty="0">
                <a:solidFill>
                  <a:srgbClr val="404040"/>
                </a:solidFill>
                <a:latin typeface="Trebuchet MS"/>
                <a:cs typeface="Trebuchet MS"/>
              </a:rPr>
              <a:t>suture,</a:t>
            </a:r>
            <a:endParaRPr sz="2400">
              <a:latin typeface="Trebuchet MS"/>
              <a:cs typeface="Trebuchet MS"/>
            </a:endParaRPr>
          </a:p>
          <a:p>
            <a:pPr>
              <a:lnSpc>
                <a:spcPct val="100000"/>
              </a:lnSpc>
            </a:pPr>
            <a:endParaRPr sz="2800">
              <a:latin typeface="Trebuchet MS"/>
              <a:cs typeface="Trebuchet MS"/>
            </a:endParaRPr>
          </a:p>
          <a:p>
            <a:pPr marL="12700">
              <a:lnSpc>
                <a:spcPct val="100000"/>
              </a:lnSpc>
              <a:spcBef>
                <a:spcPts val="1635"/>
              </a:spcBef>
              <a:tabLst>
                <a:tab pos="44640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Horizontal</a:t>
            </a:r>
            <a:r>
              <a:rPr sz="2400" spc="-5" dirty="0">
                <a:solidFill>
                  <a:srgbClr val="404040"/>
                </a:solidFill>
                <a:latin typeface="Trebuchet MS"/>
                <a:cs typeface="Trebuchet MS"/>
              </a:rPr>
              <a:t> </a:t>
            </a:r>
            <a:r>
              <a:rPr sz="2400" dirty="0">
                <a:solidFill>
                  <a:srgbClr val="404040"/>
                </a:solidFill>
                <a:latin typeface="Trebuchet MS"/>
                <a:cs typeface="Trebuchet MS"/>
              </a:rPr>
              <a:t>mattress</a:t>
            </a:r>
            <a:r>
              <a:rPr sz="2400" spc="-25" dirty="0">
                <a:solidFill>
                  <a:srgbClr val="404040"/>
                </a:solidFill>
                <a:latin typeface="Trebuchet MS"/>
                <a:cs typeface="Trebuchet MS"/>
              </a:rPr>
              <a:t> </a:t>
            </a:r>
            <a:r>
              <a:rPr sz="2400" spc="-10" dirty="0">
                <a:solidFill>
                  <a:srgbClr val="404040"/>
                </a:solidFill>
                <a:latin typeface="Trebuchet MS"/>
                <a:cs typeface="Trebuchet MS"/>
              </a:rPr>
              <a:t>sutures</a:t>
            </a:r>
            <a:endParaRPr sz="2400">
              <a:latin typeface="Trebuchet MS"/>
              <a:cs typeface="Trebuchet MS"/>
            </a:endParaRPr>
          </a:p>
          <a:p>
            <a:pPr>
              <a:lnSpc>
                <a:spcPct val="100000"/>
              </a:lnSpc>
              <a:spcBef>
                <a:spcPts val="55"/>
              </a:spcBef>
            </a:pPr>
            <a:endParaRPr sz="4150">
              <a:latin typeface="Trebuchet MS"/>
              <a:cs typeface="Trebuchet MS"/>
            </a:endParaRPr>
          </a:p>
          <a:p>
            <a:pPr marL="12700">
              <a:lnSpc>
                <a:spcPct val="100000"/>
              </a:lnSpc>
              <a:tabLst>
                <a:tab pos="44640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Vertical</a:t>
            </a:r>
            <a:r>
              <a:rPr sz="2400" spc="-80" dirty="0">
                <a:solidFill>
                  <a:srgbClr val="404040"/>
                </a:solidFill>
                <a:latin typeface="Trebuchet MS"/>
                <a:cs typeface="Trebuchet MS"/>
              </a:rPr>
              <a:t> </a:t>
            </a:r>
            <a:r>
              <a:rPr sz="2400" dirty="0">
                <a:solidFill>
                  <a:srgbClr val="404040"/>
                </a:solidFill>
                <a:latin typeface="Trebuchet MS"/>
                <a:cs typeface="Trebuchet MS"/>
              </a:rPr>
              <a:t>mattres</a:t>
            </a:r>
            <a:r>
              <a:rPr sz="2400" spc="-95" dirty="0">
                <a:solidFill>
                  <a:srgbClr val="404040"/>
                </a:solidFill>
                <a:latin typeface="Trebuchet MS"/>
                <a:cs typeface="Trebuchet MS"/>
              </a:rPr>
              <a:t> </a:t>
            </a:r>
            <a:r>
              <a:rPr sz="2400" spc="-10" dirty="0">
                <a:solidFill>
                  <a:srgbClr val="404040"/>
                </a:solidFill>
                <a:latin typeface="Trebuchet MS"/>
                <a:cs typeface="Trebuchet MS"/>
              </a:rPr>
              <a:t>sutures</a:t>
            </a:r>
            <a:endParaRPr sz="2400">
              <a:latin typeface="Trebuchet MS"/>
              <a:cs typeface="Trebuchet MS"/>
            </a:endParaRPr>
          </a:p>
          <a:p>
            <a:pPr>
              <a:lnSpc>
                <a:spcPct val="100000"/>
              </a:lnSpc>
            </a:pPr>
            <a:endParaRPr sz="2800">
              <a:latin typeface="Trebuchet MS"/>
              <a:cs typeface="Trebuchet MS"/>
            </a:endParaRPr>
          </a:p>
          <a:p>
            <a:pPr marL="12700">
              <a:lnSpc>
                <a:spcPct val="100000"/>
              </a:lnSpc>
              <a:spcBef>
                <a:spcPts val="1635"/>
              </a:spcBef>
              <a:tabLst>
                <a:tab pos="44640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Pulley</a:t>
            </a:r>
            <a:r>
              <a:rPr sz="2400" spc="10" dirty="0">
                <a:solidFill>
                  <a:srgbClr val="404040"/>
                </a:solidFill>
                <a:latin typeface="Trebuchet MS"/>
                <a:cs typeface="Trebuchet MS"/>
              </a:rPr>
              <a:t> </a:t>
            </a:r>
            <a:r>
              <a:rPr sz="2400" spc="-10" dirty="0">
                <a:solidFill>
                  <a:srgbClr val="404040"/>
                </a:solidFill>
                <a:latin typeface="Trebuchet MS"/>
                <a:cs typeface="Trebuchet MS"/>
              </a:rPr>
              <a:t>suture</a:t>
            </a:r>
            <a:r>
              <a:rPr sz="2400" spc="-180" dirty="0">
                <a:solidFill>
                  <a:srgbClr val="404040"/>
                </a:solidFill>
                <a:latin typeface="Trebuchet MS"/>
                <a:cs typeface="Trebuchet MS"/>
              </a:rPr>
              <a:t> </a:t>
            </a:r>
            <a:r>
              <a:rPr sz="1800" dirty="0">
                <a:solidFill>
                  <a:srgbClr val="404040"/>
                </a:solidFill>
                <a:latin typeface="Trebuchet MS"/>
                <a:cs typeface="Trebuchet MS"/>
              </a:rPr>
              <a:t>,</a:t>
            </a:r>
            <a:r>
              <a:rPr sz="2400" dirty="0">
                <a:solidFill>
                  <a:srgbClr val="404040"/>
                </a:solidFill>
                <a:latin typeface="Trebuchet MS"/>
                <a:cs typeface="Trebuchet MS"/>
              </a:rPr>
              <a:t>purse</a:t>
            </a:r>
            <a:r>
              <a:rPr sz="2400" spc="15" dirty="0">
                <a:solidFill>
                  <a:srgbClr val="404040"/>
                </a:solidFill>
                <a:latin typeface="Trebuchet MS"/>
                <a:cs typeface="Trebuchet MS"/>
              </a:rPr>
              <a:t> </a:t>
            </a:r>
            <a:r>
              <a:rPr sz="2400" dirty="0">
                <a:solidFill>
                  <a:srgbClr val="404040"/>
                </a:solidFill>
                <a:latin typeface="Trebuchet MS"/>
                <a:cs typeface="Trebuchet MS"/>
              </a:rPr>
              <a:t>string</a:t>
            </a:r>
            <a:r>
              <a:rPr sz="2400" spc="15" dirty="0">
                <a:solidFill>
                  <a:srgbClr val="404040"/>
                </a:solidFill>
                <a:latin typeface="Trebuchet MS"/>
                <a:cs typeface="Trebuchet MS"/>
              </a:rPr>
              <a:t> </a:t>
            </a:r>
            <a:r>
              <a:rPr sz="2400" spc="-10" dirty="0">
                <a:solidFill>
                  <a:srgbClr val="404040"/>
                </a:solidFill>
                <a:latin typeface="Trebuchet MS"/>
                <a:cs typeface="Trebuchet MS"/>
              </a:rPr>
              <a:t>suture</a:t>
            </a:r>
            <a:endParaRPr sz="240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10032"/>
            <a:ext cx="4483735" cy="452120"/>
          </a:xfrm>
          <a:prstGeom prst="rect">
            <a:avLst/>
          </a:prstGeom>
        </p:spPr>
        <p:txBody>
          <a:bodyPr vert="horz" wrap="square" lIns="0" tIns="12065" rIns="0" bIns="0" rtlCol="0">
            <a:spAutoFit/>
          </a:bodyPr>
          <a:lstStyle/>
          <a:p>
            <a:pPr marL="12700">
              <a:lnSpc>
                <a:spcPct val="100000"/>
              </a:lnSpc>
              <a:spcBef>
                <a:spcPts val="95"/>
              </a:spcBef>
            </a:pPr>
            <a:r>
              <a:rPr sz="2250" spc="175" dirty="0">
                <a:latin typeface="Lucida Sans Unicode"/>
                <a:cs typeface="Lucida Sans Unicode"/>
              </a:rPr>
              <a:t>▶</a:t>
            </a:r>
            <a:r>
              <a:rPr sz="2250" spc="-80" dirty="0">
                <a:latin typeface="Lucida Sans Unicode"/>
                <a:cs typeface="Lucida Sans Unicode"/>
              </a:rPr>
              <a:t> </a:t>
            </a:r>
            <a:r>
              <a:rPr sz="2800" u="sng" dirty="0">
                <a:solidFill>
                  <a:srgbClr val="226192"/>
                </a:solidFill>
                <a:uFill>
                  <a:solidFill>
                    <a:srgbClr val="226192"/>
                  </a:solidFill>
                </a:uFill>
              </a:rPr>
              <a:t>Simple</a:t>
            </a:r>
            <a:r>
              <a:rPr sz="2800" u="sng" spc="-85" dirty="0">
                <a:solidFill>
                  <a:srgbClr val="226192"/>
                </a:solidFill>
                <a:uFill>
                  <a:solidFill>
                    <a:srgbClr val="226192"/>
                  </a:solidFill>
                </a:uFill>
              </a:rPr>
              <a:t> </a:t>
            </a:r>
            <a:r>
              <a:rPr sz="2800" u="sng" dirty="0">
                <a:solidFill>
                  <a:srgbClr val="226192"/>
                </a:solidFill>
                <a:uFill>
                  <a:solidFill>
                    <a:srgbClr val="226192"/>
                  </a:solidFill>
                </a:uFill>
              </a:rPr>
              <a:t>interrupted</a:t>
            </a:r>
            <a:r>
              <a:rPr sz="2800" u="sng" spc="-85" dirty="0">
                <a:solidFill>
                  <a:srgbClr val="226192"/>
                </a:solidFill>
                <a:uFill>
                  <a:solidFill>
                    <a:srgbClr val="226192"/>
                  </a:solidFill>
                </a:uFill>
              </a:rPr>
              <a:t> </a:t>
            </a:r>
            <a:r>
              <a:rPr sz="2800" u="sng" spc="-10" dirty="0">
                <a:solidFill>
                  <a:srgbClr val="226192"/>
                </a:solidFill>
                <a:uFill>
                  <a:solidFill>
                    <a:srgbClr val="226192"/>
                  </a:solidFill>
                </a:uFill>
              </a:rPr>
              <a:t>suture</a:t>
            </a:r>
            <a:endParaRPr sz="2800">
              <a:latin typeface="Lucida Sans Unicode"/>
              <a:cs typeface="Lucida Sans Unicode"/>
            </a:endParaRPr>
          </a:p>
        </p:txBody>
      </p:sp>
      <p:sp>
        <p:nvSpPr>
          <p:cNvPr id="3" name="object 3"/>
          <p:cNvSpPr txBox="1"/>
          <p:nvPr/>
        </p:nvSpPr>
        <p:spPr>
          <a:xfrm>
            <a:off x="916939" y="1520190"/>
            <a:ext cx="5445125" cy="3810635"/>
          </a:xfrm>
          <a:prstGeom prst="rect">
            <a:avLst/>
          </a:prstGeom>
        </p:spPr>
        <p:txBody>
          <a:bodyPr vert="horz" wrap="square" lIns="0" tIns="12700" rIns="0" bIns="0" rtlCol="0">
            <a:spAutoFit/>
          </a:bodyPr>
          <a:lstStyle/>
          <a:p>
            <a:pPr marL="355600" marR="5080" indent="-343535">
              <a:lnSpc>
                <a:spcPct val="100000"/>
              </a:lnSpc>
              <a:spcBef>
                <a:spcPts val="100"/>
              </a:spcBef>
              <a:tabLst>
                <a:tab pos="35560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The</a:t>
            </a:r>
            <a:r>
              <a:rPr sz="2400" spc="-25" dirty="0">
                <a:solidFill>
                  <a:srgbClr val="404040"/>
                </a:solidFill>
                <a:latin typeface="Trebuchet MS"/>
                <a:cs typeface="Trebuchet MS"/>
              </a:rPr>
              <a:t> </a:t>
            </a:r>
            <a:r>
              <a:rPr sz="2400" dirty="0">
                <a:solidFill>
                  <a:srgbClr val="404040"/>
                </a:solidFill>
                <a:latin typeface="Trebuchet MS"/>
                <a:cs typeface="Trebuchet MS"/>
              </a:rPr>
              <a:t>simple</a:t>
            </a:r>
            <a:r>
              <a:rPr sz="2400" spc="-5" dirty="0">
                <a:solidFill>
                  <a:srgbClr val="404040"/>
                </a:solidFill>
                <a:latin typeface="Trebuchet MS"/>
                <a:cs typeface="Trebuchet MS"/>
              </a:rPr>
              <a:t> </a:t>
            </a:r>
            <a:r>
              <a:rPr sz="2400" dirty="0">
                <a:solidFill>
                  <a:srgbClr val="404040"/>
                </a:solidFill>
                <a:latin typeface="Trebuchet MS"/>
                <a:cs typeface="Trebuchet MS"/>
              </a:rPr>
              <a:t>interrupted </a:t>
            </a:r>
            <a:r>
              <a:rPr sz="2400" spc="-10" dirty="0">
                <a:solidFill>
                  <a:srgbClr val="404040"/>
                </a:solidFill>
                <a:latin typeface="Trebuchet MS"/>
                <a:cs typeface="Trebuchet MS"/>
              </a:rPr>
              <a:t>suture </a:t>
            </a:r>
            <a:r>
              <a:rPr sz="2400" dirty="0">
                <a:solidFill>
                  <a:srgbClr val="404040"/>
                </a:solidFill>
                <a:latin typeface="Trebuchet MS"/>
                <a:cs typeface="Trebuchet MS"/>
              </a:rPr>
              <a:t>penetrates</a:t>
            </a:r>
            <a:r>
              <a:rPr sz="2400" spc="10" dirty="0">
                <a:solidFill>
                  <a:srgbClr val="404040"/>
                </a:solidFill>
                <a:latin typeface="Trebuchet MS"/>
                <a:cs typeface="Trebuchet MS"/>
              </a:rPr>
              <a:t> </a:t>
            </a:r>
            <a:r>
              <a:rPr sz="2400" dirty="0">
                <a:solidFill>
                  <a:srgbClr val="404040"/>
                </a:solidFill>
                <a:latin typeface="Trebuchet MS"/>
                <a:cs typeface="Trebuchet MS"/>
              </a:rPr>
              <a:t>the skin</a:t>
            </a:r>
            <a:r>
              <a:rPr sz="2400" spc="-10" dirty="0">
                <a:solidFill>
                  <a:srgbClr val="404040"/>
                </a:solidFill>
                <a:latin typeface="Trebuchet MS"/>
                <a:cs typeface="Trebuchet MS"/>
              </a:rPr>
              <a:t> </a:t>
            </a:r>
            <a:r>
              <a:rPr sz="2400" dirty="0">
                <a:solidFill>
                  <a:srgbClr val="404040"/>
                </a:solidFill>
                <a:latin typeface="Trebuchet MS"/>
                <a:cs typeface="Trebuchet MS"/>
              </a:rPr>
              <a:t>surface</a:t>
            </a:r>
            <a:r>
              <a:rPr sz="2400" spc="5" dirty="0">
                <a:solidFill>
                  <a:srgbClr val="404040"/>
                </a:solidFill>
                <a:latin typeface="Trebuchet MS"/>
                <a:cs typeface="Trebuchet MS"/>
              </a:rPr>
              <a:t> </a:t>
            </a:r>
            <a:r>
              <a:rPr sz="2400" dirty="0">
                <a:solidFill>
                  <a:srgbClr val="404040"/>
                </a:solidFill>
                <a:latin typeface="Trebuchet MS"/>
                <a:cs typeface="Trebuchet MS"/>
              </a:rPr>
              <a:t>on</a:t>
            </a:r>
            <a:r>
              <a:rPr sz="2400" spc="-10" dirty="0">
                <a:solidFill>
                  <a:srgbClr val="404040"/>
                </a:solidFill>
                <a:latin typeface="Trebuchet MS"/>
                <a:cs typeface="Trebuchet MS"/>
              </a:rPr>
              <a:t> </a:t>
            </a:r>
            <a:r>
              <a:rPr sz="2400" spc="-25" dirty="0">
                <a:solidFill>
                  <a:srgbClr val="404040"/>
                </a:solidFill>
                <a:latin typeface="Trebuchet MS"/>
                <a:cs typeface="Trebuchet MS"/>
              </a:rPr>
              <a:t>one </a:t>
            </a:r>
            <a:r>
              <a:rPr sz="2400" dirty="0">
                <a:solidFill>
                  <a:srgbClr val="404040"/>
                </a:solidFill>
                <a:latin typeface="Trebuchet MS"/>
                <a:cs typeface="Trebuchet MS"/>
              </a:rPr>
              <a:t>side</a:t>
            </a:r>
            <a:r>
              <a:rPr sz="2400" spc="-20" dirty="0">
                <a:solidFill>
                  <a:srgbClr val="404040"/>
                </a:solidFill>
                <a:latin typeface="Trebuchet MS"/>
                <a:cs typeface="Trebuchet MS"/>
              </a:rPr>
              <a:t> </a:t>
            </a:r>
            <a:r>
              <a:rPr sz="2400" dirty="0">
                <a:solidFill>
                  <a:srgbClr val="404040"/>
                </a:solidFill>
                <a:latin typeface="Trebuchet MS"/>
                <a:cs typeface="Trebuchet MS"/>
              </a:rPr>
              <a:t>of</a:t>
            </a:r>
            <a:r>
              <a:rPr sz="2400" spc="-25" dirty="0">
                <a:solidFill>
                  <a:srgbClr val="404040"/>
                </a:solidFill>
                <a:latin typeface="Trebuchet MS"/>
                <a:cs typeface="Trebuchet MS"/>
              </a:rPr>
              <a:t> </a:t>
            </a:r>
            <a:r>
              <a:rPr sz="2400" dirty="0">
                <a:solidFill>
                  <a:srgbClr val="404040"/>
                </a:solidFill>
                <a:latin typeface="Trebuchet MS"/>
                <a:cs typeface="Trebuchet MS"/>
              </a:rPr>
              <a:t>the</a:t>
            </a:r>
            <a:r>
              <a:rPr sz="2400" spc="-5" dirty="0">
                <a:solidFill>
                  <a:srgbClr val="404040"/>
                </a:solidFill>
                <a:latin typeface="Trebuchet MS"/>
                <a:cs typeface="Trebuchet MS"/>
              </a:rPr>
              <a:t> </a:t>
            </a:r>
            <a:r>
              <a:rPr sz="2400" dirty="0">
                <a:solidFill>
                  <a:srgbClr val="404040"/>
                </a:solidFill>
                <a:latin typeface="Trebuchet MS"/>
                <a:cs typeface="Trebuchet MS"/>
              </a:rPr>
              <a:t>wound,</a:t>
            </a:r>
            <a:r>
              <a:rPr sz="2400" spc="5" dirty="0">
                <a:solidFill>
                  <a:srgbClr val="404040"/>
                </a:solidFill>
                <a:latin typeface="Trebuchet MS"/>
                <a:cs typeface="Trebuchet MS"/>
              </a:rPr>
              <a:t> </a:t>
            </a:r>
            <a:r>
              <a:rPr sz="2400" dirty="0">
                <a:solidFill>
                  <a:srgbClr val="404040"/>
                </a:solidFill>
                <a:latin typeface="Trebuchet MS"/>
                <a:cs typeface="Trebuchet MS"/>
              </a:rPr>
              <a:t>passes</a:t>
            </a:r>
            <a:r>
              <a:rPr sz="2400" spc="-5" dirty="0">
                <a:solidFill>
                  <a:srgbClr val="404040"/>
                </a:solidFill>
                <a:latin typeface="Trebuchet MS"/>
                <a:cs typeface="Trebuchet MS"/>
              </a:rPr>
              <a:t> </a:t>
            </a:r>
            <a:r>
              <a:rPr sz="2400" dirty="0">
                <a:solidFill>
                  <a:srgbClr val="404040"/>
                </a:solidFill>
                <a:latin typeface="Trebuchet MS"/>
                <a:cs typeface="Trebuchet MS"/>
              </a:rPr>
              <a:t>under </a:t>
            </a:r>
            <a:r>
              <a:rPr sz="2400" spc="-25" dirty="0">
                <a:solidFill>
                  <a:srgbClr val="404040"/>
                </a:solidFill>
                <a:latin typeface="Trebuchet MS"/>
                <a:cs typeface="Trebuchet MS"/>
              </a:rPr>
              <a:t>the </a:t>
            </a:r>
            <a:r>
              <a:rPr sz="2400" dirty="0">
                <a:solidFill>
                  <a:srgbClr val="404040"/>
                </a:solidFill>
                <a:latin typeface="Trebuchet MS"/>
                <a:cs typeface="Trebuchet MS"/>
              </a:rPr>
              <a:t>dermis</a:t>
            </a:r>
            <a:r>
              <a:rPr sz="2400" spc="-10" dirty="0">
                <a:solidFill>
                  <a:srgbClr val="404040"/>
                </a:solidFill>
                <a:latin typeface="Trebuchet MS"/>
                <a:cs typeface="Trebuchet MS"/>
              </a:rPr>
              <a:t> </a:t>
            </a:r>
            <a:r>
              <a:rPr sz="2400" dirty="0">
                <a:solidFill>
                  <a:srgbClr val="404040"/>
                </a:solidFill>
                <a:latin typeface="Trebuchet MS"/>
                <a:cs typeface="Trebuchet MS"/>
              </a:rPr>
              <a:t>of</a:t>
            </a:r>
            <a:r>
              <a:rPr sz="2400" spc="-20" dirty="0">
                <a:solidFill>
                  <a:srgbClr val="404040"/>
                </a:solidFill>
                <a:latin typeface="Trebuchet MS"/>
                <a:cs typeface="Trebuchet MS"/>
              </a:rPr>
              <a:t> </a:t>
            </a:r>
            <a:r>
              <a:rPr sz="2400" dirty="0">
                <a:solidFill>
                  <a:srgbClr val="404040"/>
                </a:solidFill>
                <a:latin typeface="Trebuchet MS"/>
                <a:cs typeface="Trebuchet MS"/>
              </a:rPr>
              <a:t>both sides and</a:t>
            </a:r>
            <a:r>
              <a:rPr sz="2400" spc="-15" dirty="0">
                <a:solidFill>
                  <a:srgbClr val="404040"/>
                </a:solidFill>
                <a:latin typeface="Trebuchet MS"/>
                <a:cs typeface="Trebuchet MS"/>
              </a:rPr>
              <a:t> </a:t>
            </a:r>
            <a:r>
              <a:rPr sz="2400" dirty="0">
                <a:solidFill>
                  <a:srgbClr val="404040"/>
                </a:solidFill>
                <a:latin typeface="Trebuchet MS"/>
                <a:cs typeface="Trebuchet MS"/>
              </a:rPr>
              <a:t>exits on</a:t>
            </a:r>
            <a:r>
              <a:rPr sz="2400" spc="-10" dirty="0">
                <a:solidFill>
                  <a:srgbClr val="404040"/>
                </a:solidFill>
                <a:latin typeface="Trebuchet MS"/>
                <a:cs typeface="Trebuchet MS"/>
              </a:rPr>
              <a:t> </a:t>
            </a:r>
            <a:r>
              <a:rPr sz="2400" spc="-25" dirty="0">
                <a:solidFill>
                  <a:srgbClr val="404040"/>
                </a:solidFill>
                <a:latin typeface="Trebuchet MS"/>
                <a:cs typeface="Trebuchet MS"/>
              </a:rPr>
              <a:t>the </a:t>
            </a:r>
            <a:r>
              <a:rPr sz="2400" dirty="0">
                <a:solidFill>
                  <a:srgbClr val="404040"/>
                </a:solidFill>
                <a:latin typeface="Trebuchet MS"/>
                <a:cs typeface="Trebuchet MS"/>
              </a:rPr>
              <a:t>other</a:t>
            </a:r>
            <a:r>
              <a:rPr sz="2400" spc="-15" dirty="0">
                <a:solidFill>
                  <a:srgbClr val="404040"/>
                </a:solidFill>
                <a:latin typeface="Trebuchet MS"/>
                <a:cs typeface="Trebuchet MS"/>
              </a:rPr>
              <a:t> </a:t>
            </a:r>
            <a:r>
              <a:rPr sz="2400" dirty="0">
                <a:solidFill>
                  <a:srgbClr val="404040"/>
                </a:solidFill>
                <a:latin typeface="Trebuchet MS"/>
                <a:cs typeface="Trebuchet MS"/>
              </a:rPr>
              <a:t>side</a:t>
            </a:r>
            <a:r>
              <a:rPr sz="2400" spc="-5" dirty="0">
                <a:solidFill>
                  <a:srgbClr val="404040"/>
                </a:solidFill>
                <a:latin typeface="Trebuchet MS"/>
                <a:cs typeface="Trebuchet MS"/>
              </a:rPr>
              <a:t> </a:t>
            </a:r>
            <a:r>
              <a:rPr sz="2400" dirty="0">
                <a:solidFill>
                  <a:srgbClr val="404040"/>
                </a:solidFill>
                <a:latin typeface="Trebuchet MS"/>
                <a:cs typeface="Trebuchet MS"/>
              </a:rPr>
              <a:t>and</a:t>
            </a:r>
            <a:r>
              <a:rPr sz="2400" spc="-20" dirty="0">
                <a:solidFill>
                  <a:srgbClr val="404040"/>
                </a:solidFill>
                <a:latin typeface="Trebuchet MS"/>
                <a:cs typeface="Trebuchet MS"/>
              </a:rPr>
              <a:t> </a:t>
            </a:r>
            <a:r>
              <a:rPr sz="2400" dirty="0">
                <a:solidFill>
                  <a:srgbClr val="404040"/>
                </a:solidFill>
                <a:latin typeface="Trebuchet MS"/>
                <a:cs typeface="Trebuchet MS"/>
              </a:rPr>
              <a:t>is</a:t>
            </a:r>
            <a:r>
              <a:rPr sz="2400" spc="-15" dirty="0">
                <a:solidFill>
                  <a:srgbClr val="404040"/>
                </a:solidFill>
                <a:latin typeface="Trebuchet MS"/>
                <a:cs typeface="Trebuchet MS"/>
              </a:rPr>
              <a:t> </a:t>
            </a:r>
            <a:r>
              <a:rPr sz="2400" dirty="0">
                <a:solidFill>
                  <a:srgbClr val="404040"/>
                </a:solidFill>
                <a:latin typeface="Trebuchet MS"/>
                <a:cs typeface="Trebuchet MS"/>
              </a:rPr>
              <a:t>tied</a:t>
            </a:r>
            <a:r>
              <a:rPr sz="2400" spc="-5" dirty="0">
                <a:solidFill>
                  <a:srgbClr val="404040"/>
                </a:solidFill>
                <a:latin typeface="Trebuchet MS"/>
                <a:cs typeface="Trebuchet MS"/>
              </a:rPr>
              <a:t> </a:t>
            </a:r>
            <a:r>
              <a:rPr sz="2400" dirty="0">
                <a:solidFill>
                  <a:srgbClr val="404040"/>
                </a:solidFill>
                <a:latin typeface="Trebuchet MS"/>
                <a:cs typeface="Trebuchet MS"/>
              </a:rPr>
              <a:t>securely</a:t>
            </a:r>
            <a:r>
              <a:rPr sz="2400" spc="5" dirty="0">
                <a:solidFill>
                  <a:srgbClr val="404040"/>
                </a:solidFill>
                <a:latin typeface="Trebuchet MS"/>
                <a:cs typeface="Trebuchet MS"/>
              </a:rPr>
              <a:t> </a:t>
            </a:r>
            <a:r>
              <a:rPr sz="2400" dirty="0">
                <a:solidFill>
                  <a:srgbClr val="404040"/>
                </a:solidFill>
                <a:latin typeface="Trebuchet MS"/>
                <a:cs typeface="Trebuchet MS"/>
              </a:rPr>
              <a:t>with</a:t>
            </a:r>
            <a:r>
              <a:rPr sz="2400" spc="-15" dirty="0">
                <a:solidFill>
                  <a:srgbClr val="404040"/>
                </a:solidFill>
                <a:latin typeface="Trebuchet MS"/>
                <a:cs typeface="Trebuchet MS"/>
              </a:rPr>
              <a:t> </a:t>
            </a:r>
            <a:r>
              <a:rPr sz="2400" spc="-50" dirty="0">
                <a:solidFill>
                  <a:srgbClr val="404040"/>
                </a:solidFill>
                <a:latin typeface="Trebuchet MS"/>
                <a:cs typeface="Trebuchet MS"/>
              </a:rPr>
              <a:t>a </a:t>
            </a:r>
            <a:r>
              <a:rPr sz="2400" dirty="0">
                <a:solidFill>
                  <a:srgbClr val="404040"/>
                </a:solidFill>
                <a:latin typeface="Trebuchet MS"/>
                <a:cs typeface="Trebuchet MS"/>
              </a:rPr>
              <a:t>surgical</a:t>
            </a:r>
            <a:r>
              <a:rPr sz="2400" spc="10" dirty="0">
                <a:solidFill>
                  <a:srgbClr val="404040"/>
                </a:solidFill>
                <a:latin typeface="Trebuchet MS"/>
                <a:cs typeface="Trebuchet MS"/>
              </a:rPr>
              <a:t> </a:t>
            </a:r>
            <a:r>
              <a:rPr sz="2400" spc="-20" dirty="0">
                <a:solidFill>
                  <a:srgbClr val="404040"/>
                </a:solidFill>
                <a:latin typeface="Trebuchet MS"/>
                <a:cs typeface="Trebuchet MS"/>
              </a:rPr>
              <a:t>knot.</a:t>
            </a:r>
            <a:endParaRPr sz="2400">
              <a:latin typeface="Trebuchet MS"/>
              <a:cs typeface="Trebuchet MS"/>
            </a:endParaRPr>
          </a:p>
          <a:p>
            <a:pPr marL="355600" marR="224790" indent="-343535">
              <a:lnSpc>
                <a:spcPct val="100000"/>
              </a:lnSpc>
              <a:spcBef>
                <a:spcPts val="1000"/>
              </a:spcBef>
              <a:tabLst>
                <a:tab pos="35560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spc="-25" dirty="0">
                <a:solidFill>
                  <a:srgbClr val="404040"/>
                </a:solidFill>
                <a:latin typeface="Trebuchet MS"/>
                <a:cs typeface="Trebuchet MS"/>
              </a:rPr>
              <a:t>Tention</a:t>
            </a:r>
            <a:r>
              <a:rPr sz="2400" spc="-20" dirty="0">
                <a:solidFill>
                  <a:srgbClr val="404040"/>
                </a:solidFill>
                <a:latin typeface="Trebuchet MS"/>
                <a:cs typeface="Trebuchet MS"/>
              </a:rPr>
              <a:t> </a:t>
            </a:r>
            <a:r>
              <a:rPr sz="2400" dirty="0">
                <a:solidFill>
                  <a:srgbClr val="404040"/>
                </a:solidFill>
                <a:latin typeface="Trebuchet MS"/>
                <a:cs typeface="Trebuchet MS"/>
              </a:rPr>
              <a:t>should</a:t>
            </a:r>
            <a:r>
              <a:rPr sz="2400" spc="-15" dirty="0">
                <a:solidFill>
                  <a:srgbClr val="404040"/>
                </a:solidFill>
                <a:latin typeface="Trebuchet MS"/>
                <a:cs typeface="Trebuchet MS"/>
              </a:rPr>
              <a:t> </a:t>
            </a:r>
            <a:r>
              <a:rPr sz="2400" dirty="0">
                <a:solidFill>
                  <a:srgbClr val="404040"/>
                </a:solidFill>
                <a:latin typeface="Trebuchet MS"/>
                <a:cs typeface="Trebuchet MS"/>
              </a:rPr>
              <a:t>be</a:t>
            </a:r>
            <a:r>
              <a:rPr sz="2400" spc="-40" dirty="0">
                <a:solidFill>
                  <a:srgbClr val="404040"/>
                </a:solidFill>
                <a:latin typeface="Trebuchet MS"/>
                <a:cs typeface="Trebuchet MS"/>
              </a:rPr>
              <a:t> </a:t>
            </a:r>
            <a:r>
              <a:rPr sz="2400" dirty="0">
                <a:solidFill>
                  <a:srgbClr val="404040"/>
                </a:solidFill>
                <a:latin typeface="Trebuchet MS"/>
                <a:cs typeface="Trebuchet MS"/>
              </a:rPr>
              <a:t>sufficient</a:t>
            </a:r>
            <a:r>
              <a:rPr sz="2400" spc="-20" dirty="0">
                <a:solidFill>
                  <a:srgbClr val="404040"/>
                </a:solidFill>
                <a:latin typeface="Trebuchet MS"/>
                <a:cs typeface="Trebuchet MS"/>
              </a:rPr>
              <a:t> </a:t>
            </a:r>
            <a:r>
              <a:rPr sz="2400" dirty="0">
                <a:solidFill>
                  <a:srgbClr val="404040"/>
                </a:solidFill>
                <a:latin typeface="Trebuchet MS"/>
                <a:cs typeface="Trebuchet MS"/>
              </a:rPr>
              <a:t>to</a:t>
            </a:r>
            <a:r>
              <a:rPr sz="2400" spc="-35" dirty="0">
                <a:solidFill>
                  <a:srgbClr val="404040"/>
                </a:solidFill>
                <a:latin typeface="Trebuchet MS"/>
                <a:cs typeface="Trebuchet MS"/>
              </a:rPr>
              <a:t> </a:t>
            </a:r>
            <a:r>
              <a:rPr sz="2400" spc="-20" dirty="0">
                <a:solidFill>
                  <a:srgbClr val="404040"/>
                </a:solidFill>
                <a:latin typeface="Trebuchet MS"/>
                <a:cs typeface="Trebuchet MS"/>
              </a:rPr>
              <a:t>hold </a:t>
            </a:r>
            <a:r>
              <a:rPr sz="2400" dirty="0">
                <a:solidFill>
                  <a:srgbClr val="404040"/>
                </a:solidFill>
                <a:latin typeface="Trebuchet MS"/>
                <a:cs typeface="Trebuchet MS"/>
              </a:rPr>
              <a:t>the</a:t>
            </a:r>
            <a:r>
              <a:rPr sz="2400" spc="-30" dirty="0">
                <a:solidFill>
                  <a:srgbClr val="404040"/>
                </a:solidFill>
                <a:latin typeface="Trebuchet MS"/>
                <a:cs typeface="Trebuchet MS"/>
              </a:rPr>
              <a:t> </a:t>
            </a:r>
            <a:r>
              <a:rPr sz="2400" dirty="0">
                <a:solidFill>
                  <a:srgbClr val="404040"/>
                </a:solidFill>
                <a:latin typeface="Trebuchet MS"/>
                <a:cs typeface="Trebuchet MS"/>
              </a:rPr>
              <a:t>wound</a:t>
            </a:r>
            <a:r>
              <a:rPr sz="2400" spc="-20" dirty="0">
                <a:solidFill>
                  <a:srgbClr val="404040"/>
                </a:solidFill>
                <a:latin typeface="Trebuchet MS"/>
                <a:cs typeface="Trebuchet MS"/>
              </a:rPr>
              <a:t> </a:t>
            </a:r>
            <a:r>
              <a:rPr sz="2400" dirty="0">
                <a:solidFill>
                  <a:srgbClr val="404040"/>
                </a:solidFill>
                <a:latin typeface="Trebuchet MS"/>
                <a:cs typeface="Trebuchet MS"/>
              </a:rPr>
              <a:t>edges</a:t>
            </a:r>
            <a:r>
              <a:rPr sz="2400" spc="-10" dirty="0">
                <a:solidFill>
                  <a:srgbClr val="404040"/>
                </a:solidFill>
                <a:latin typeface="Trebuchet MS"/>
                <a:cs typeface="Trebuchet MS"/>
              </a:rPr>
              <a:t> </a:t>
            </a:r>
            <a:r>
              <a:rPr sz="2400" dirty="0">
                <a:solidFill>
                  <a:srgbClr val="404040"/>
                </a:solidFill>
                <a:latin typeface="Trebuchet MS"/>
                <a:cs typeface="Trebuchet MS"/>
              </a:rPr>
              <a:t>together</a:t>
            </a:r>
            <a:r>
              <a:rPr sz="2400" spc="-5" dirty="0">
                <a:solidFill>
                  <a:srgbClr val="404040"/>
                </a:solidFill>
                <a:latin typeface="Trebuchet MS"/>
                <a:cs typeface="Trebuchet MS"/>
              </a:rPr>
              <a:t> </a:t>
            </a:r>
            <a:r>
              <a:rPr sz="2400" dirty="0">
                <a:solidFill>
                  <a:srgbClr val="404040"/>
                </a:solidFill>
                <a:latin typeface="Trebuchet MS"/>
                <a:cs typeface="Trebuchet MS"/>
              </a:rPr>
              <a:t>but</a:t>
            </a:r>
            <a:r>
              <a:rPr sz="2400" spc="-10" dirty="0">
                <a:solidFill>
                  <a:srgbClr val="404040"/>
                </a:solidFill>
                <a:latin typeface="Trebuchet MS"/>
                <a:cs typeface="Trebuchet MS"/>
              </a:rPr>
              <a:t> </a:t>
            </a:r>
            <a:r>
              <a:rPr sz="2400" spc="-25" dirty="0">
                <a:solidFill>
                  <a:srgbClr val="404040"/>
                </a:solidFill>
                <a:latin typeface="Trebuchet MS"/>
                <a:cs typeface="Trebuchet MS"/>
              </a:rPr>
              <a:t>not </a:t>
            </a:r>
            <a:r>
              <a:rPr sz="2400" dirty="0">
                <a:solidFill>
                  <a:srgbClr val="404040"/>
                </a:solidFill>
                <a:latin typeface="Trebuchet MS"/>
                <a:cs typeface="Trebuchet MS"/>
              </a:rPr>
              <a:t>too</a:t>
            </a:r>
            <a:r>
              <a:rPr sz="2400" spc="-15" dirty="0">
                <a:solidFill>
                  <a:srgbClr val="404040"/>
                </a:solidFill>
                <a:latin typeface="Trebuchet MS"/>
                <a:cs typeface="Trebuchet MS"/>
              </a:rPr>
              <a:t> </a:t>
            </a:r>
            <a:r>
              <a:rPr sz="2400" dirty="0">
                <a:solidFill>
                  <a:srgbClr val="404040"/>
                </a:solidFill>
                <a:latin typeface="Trebuchet MS"/>
                <a:cs typeface="Trebuchet MS"/>
              </a:rPr>
              <a:t>tight</a:t>
            </a:r>
            <a:r>
              <a:rPr sz="2400" spc="-5" dirty="0">
                <a:solidFill>
                  <a:srgbClr val="404040"/>
                </a:solidFill>
                <a:latin typeface="Trebuchet MS"/>
                <a:cs typeface="Trebuchet MS"/>
              </a:rPr>
              <a:t> </a:t>
            </a:r>
            <a:r>
              <a:rPr sz="2400" dirty="0">
                <a:solidFill>
                  <a:srgbClr val="404040"/>
                </a:solidFill>
                <a:latin typeface="Trebuchet MS"/>
                <a:cs typeface="Trebuchet MS"/>
              </a:rPr>
              <a:t>to</a:t>
            </a:r>
            <a:r>
              <a:rPr sz="2400" spc="-25" dirty="0">
                <a:solidFill>
                  <a:srgbClr val="404040"/>
                </a:solidFill>
                <a:latin typeface="Trebuchet MS"/>
                <a:cs typeface="Trebuchet MS"/>
              </a:rPr>
              <a:t> </a:t>
            </a:r>
            <a:r>
              <a:rPr sz="2400" dirty="0">
                <a:solidFill>
                  <a:srgbClr val="404040"/>
                </a:solidFill>
                <a:latin typeface="Trebuchet MS"/>
                <a:cs typeface="Trebuchet MS"/>
              </a:rPr>
              <a:t>impair </a:t>
            </a:r>
            <a:r>
              <a:rPr sz="2400" spc="-25" dirty="0">
                <a:solidFill>
                  <a:srgbClr val="404040"/>
                </a:solidFill>
                <a:latin typeface="Trebuchet MS"/>
                <a:cs typeface="Trebuchet MS"/>
              </a:rPr>
              <a:t>the </a:t>
            </a:r>
            <a:r>
              <a:rPr sz="2400" spc="-10" dirty="0">
                <a:solidFill>
                  <a:srgbClr val="404040"/>
                </a:solidFill>
                <a:latin typeface="Trebuchet MS"/>
                <a:cs typeface="Trebuchet MS"/>
              </a:rPr>
              <a:t>microcirculation.</a:t>
            </a:r>
            <a:endParaRPr sz="2400">
              <a:latin typeface="Trebuchet MS"/>
              <a:cs typeface="Trebuchet MS"/>
            </a:endParaRPr>
          </a:p>
        </p:txBody>
      </p:sp>
      <p:pic>
        <p:nvPicPr>
          <p:cNvPr id="4" name="object 4"/>
          <p:cNvPicPr/>
          <p:nvPr/>
        </p:nvPicPr>
        <p:blipFill>
          <a:blip r:embed="rId2" cstate="print"/>
          <a:stretch>
            <a:fillRect/>
          </a:stretch>
        </p:blipFill>
        <p:spPr>
          <a:xfrm>
            <a:off x="6172200" y="3292662"/>
            <a:ext cx="6179820" cy="358292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93089" rIns="0" bIns="0" rtlCol="0">
            <a:spAutoFit/>
          </a:bodyPr>
          <a:lstStyle/>
          <a:p>
            <a:pPr marL="2396490">
              <a:lnSpc>
                <a:spcPct val="100000"/>
              </a:lnSpc>
              <a:spcBef>
                <a:spcPts val="100"/>
              </a:spcBef>
            </a:pPr>
            <a:r>
              <a:rPr u="sng" dirty="0">
                <a:uFill>
                  <a:solidFill>
                    <a:srgbClr val="5FCAEE"/>
                  </a:solidFill>
                </a:uFill>
              </a:rPr>
              <a:t>BIOPSY</a:t>
            </a:r>
            <a:r>
              <a:rPr u="sng" spc="-125" dirty="0">
                <a:uFill>
                  <a:solidFill>
                    <a:srgbClr val="5FCAEE"/>
                  </a:solidFill>
                </a:uFill>
              </a:rPr>
              <a:t> </a:t>
            </a:r>
            <a:r>
              <a:rPr u="sng" spc="-10" dirty="0">
                <a:uFill>
                  <a:solidFill>
                    <a:srgbClr val="5FCAEE"/>
                  </a:solidFill>
                </a:uFill>
              </a:rPr>
              <a:t>TECHNIQUES</a:t>
            </a:r>
          </a:p>
        </p:txBody>
      </p:sp>
      <p:sp>
        <p:nvSpPr>
          <p:cNvPr id="3" name="object 3"/>
          <p:cNvSpPr txBox="1"/>
          <p:nvPr/>
        </p:nvSpPr>
        <p:spPr>
          <a:xfrm>
            <a:off x="823366" y="2551303"/>
            <a:ext cx="5642610" cy="1926168"/>
          </a:xfrm>
          <a:prstGeom prst="rect">
            <a:avLst/>
          </a:prstGeom>
        </p:spPr>
        <p:txBody>
          <a:bodyPr vert="horz" wrap="square" lIns="0" tIns="12700" rIns="0" bIns="0" rtlCol="0">
            <a:spAutoFit/>
          </a:bodyPr>
          <a:lstStyle/>
          <a:p>
            <a:pPr marL="12700">
              <a:lnSpc>
                <a:spcPct val="100000"/>
              </a:lnSpc>
              <a:spcBef>
                <a:spcPts val="100"/>
              </a:spcBef>
              <a:tabLst>
                <a:tab pos="354965"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1800" b="1" spc="-10" dirty="0">
                <a:solidFill>
                  <a:srgbClr val="404040"/>
                </a:solidFill>
                <a:latin typeface="Trebuchet MS"/>
                <a:cs typeface="Trebuchet MS"/>
              </a:rPr>
              <a:t>A.INCISIONAL</a:t>
            </a:r>
            <a:r>
              <a:rPr sz="1800" b="1" spc="-185" dirty="0">
                <a:solidFill>
                  <a:srgbClr val="404040"/>
                </a:solidFill>
                <a:latin typeface="Trebuchet MS"/>
                <a:cs typeface="Trebuchet MS"/>
              </a:rPr>
              <a:t> </a:t>
            </a:r>
            <a:r>
              <a:rPr sz="1800" b="1" dirty="0">
                <a:solidFill>
                  <a:srgbClr val="404040"/>
                </a:solidFill>
                <a:latin typeface="Trebuchet MS"/>
                <a:cs typeface="Trebuchet MS"/>
              </a:rPr>
              <a:t>AND EXCISIONAL</a:t>
            </a:r>
            <a:r>
              <a:rPr sz="1800" b="1" spc="-70" dirty="0">
                <a:solidFill>
                  <a:srgbClr val="404040"/>
                </a:solidFill>
                <a:latin typeface="Trebuchet MS"/>
                <a:cs typeface="Trebuchet MS"/>
              </a:rPr>
              <a:t> </a:t>
            </a:r>
            <a:r>
              <a:rPr sz="1800" b="1" dirty="0">
                <a:solidFill>
                  <a:srgbClr val="404040"/>
                </a:solidFill>
                <a:latin typeface="Trebuchet MS"/>
                <a:cs typeface="Trebuchet MS"/>
              </a:rPr>
              <a:t>ELLIPTICAL</a:t>
            </a:r>
            <a:r>
              <a:rPr sz="1800" b="1" spc="-55" dirty="0">
                <a:solidFill>
                  <a:srgbClr val="404040"/>
                </a:solidFill>
                <a:latin typeface="Trebuchet MS"/>
                <a:cs typeface="Trebuchet MS"/>
              </a:rPr>
              <a:t> </a:t>
            </a:r>
            <a:r>
              <a:rPr sz="1800" b="1" spc="-10" dirty="0">
                <a:solidFill>
                  <a:srgbClr val="404040"/>
                </a:solidFill>
                <a:latin typeface="Trebuchet MS"/>
                <a:cs typeface="Trebuchet MS"/>
              </a:rPr>
              <a:t>BIOPSY</a:t>
            </a:r>
            <a:endParaRPr sz="1800" dirty="0">
              <a:latin typeface="Trebuchet MS"/>
              <a:cs typeface="Trebuchet MS"/>
            </a:endParaRPr>
          </a:p>
          <a:p>
            <a:pPr>
              <a:lnSpc>
                <a:spcPct val="100000"/>
              </a:lnSpc>
            </a:pPr>
            <a:endParaRPr sz="2100" dirty="0">
              <a:latin typeface="Trebuchet MS"/>
              <a:cs typeface="Trebuchet MS"/>
            </a:endParaRPr>
          </a:p>
          <a:p>
            <a:pPr marL="12700">
              <a:lnSpc>
                <a:spcPct val="100000"/>
              </a:lnSpc>
              <a:spcBef>
                <a:spcPts val="1714"/>
              </a:spcBef>
              <a:tabLst>
                <a:tab pos="354965"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1800" b="1" dirty="0">
                <a:solidFill>
                  <a:srgbClr val="404040"/>
                </a:solidFill>
                <a:latin typeface="Trebuchet MS"/>
                <a:cs typeface="Trebuchet MS"/>
              </a:rPr>
              <a:t>B.PUNCH</a:t>
            </a:r>
            <a:r>
              <a:rPr sz="1800" b="1" spc="-30" dirty="0">
                <a:solidFill>
                  <a:srgbClr val="404040"/>
                </a:solidFill>
                <a:latin typeface="Trebuchet MS"/>
                <a:cs typeface="Trebuchet MS"/>
              </a:rPr>
              <a:t> </a:t>
            </a:r>
            <a:r>
              <a:rPr sz="1800" b="1" spc="-10" dirty="0">
                <a:solidFill>
                  <a:srgbClr val="404040"/>
                </a:solidFill>
                <a:latin typeface="Trebuchet MS"/>
                <a:cs typeface="Trebuchet MS"/>
              </a:rPr>
              <a:t>BIOPSY</a:t>
            </a:r>
            <a:endParaRPr sz="1800" dirty="0">
              <a:latin typeface="Trebuchet MS"/>
              <a:cs typeface="Trebuchet MS"/>
            </a:endParaRPr>
          </a:p>
          <a:p>
            <a:pPr>
              <a:lnSpc>
                <a:spcPct val="100000"/>
              </a:lnSpc>
            </a:pPr>
            <a:endParaRPr sz="2100" dirty="0">
              <a:latin typeface="Trebuchet MS"/>
              <a:cs typeface="Trebuchet MS"/>
            </a:endParaRPr>
          </a:p>
          <a:p>
            <a:pPr marL="12700">
              <a:lnSpc>
                <a:spcPct val="100000"/>
              </a:lnSpc>
              <a:spcBef>
                <a:spcPts val="1725"/>
              </a:spcBef>
              <a:tabLst>
                <a:tab pos="354965"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1800" b="1" spc="-10" dirty="0">
                <a:solidFill>
                  <a:srgbClr val="404040"/>
                </a:solidFill>
                <a:latin typeface="Trebuchet MS"/>
                <a:cs typeface="Trebuchet MS"/>
              </a:rPr>
              <a:t>C.SHAVE</a:t>
            </a:r>
            <a:r>
              <a:rPr sz="1800" b="1" spc="-70" dirty="0">
                <a:solidFill>
                  <a:srgbClr val="404040"/>
                </a:solidFill>
                <a:latin typeface="Trebuchet MS"/>
                <a:cs typeface="Trebuchet MS"/>
              </a:rPr>
              <a:t> </a:t>
            </a:r>
            <a:r>
              <a:rPr sz="1800" b="1" spc="-10" dirty="0">
                <a:solidFill>
                  <a:srgbClr val="404040"/>
                </a:solidFill>
                <a:latin typeface="Trebuchet MS"/>
                <a:cs typeface="Trebuchet MS"/>
              </a:rPr>
              <a:t>BIOPSY</a:t>
            </a:r>
            <a:endParaRPr sz="18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22047"/>
            <a:ext cx="3729990" cy="452120"/>
          </a:xfrm>
          <a:prstGeom prst="rect">
            <a:avLst/>
          </a:prstGeom>
        </p:spPr>
        <p:txBody>
          <a:bodyPr vert="horz" wrap="square" lIns="0" tIns="12065" rIns="0" bIns="0" rtlCol="0">
            <a:spAutoFit/>
          </a:bodyPr>
          <a:lstStyle/>
          <a:p>
            <a:pPr marL="12700">
              <a:lnSpc>
                <a:spcPct val="100000"/>
              </a:lnSpc>
              <a:spcBef>
                <a:spcPts val="95"/>
              </a:spcBef>
            </a:pPr>
            <a:r>
              <a:rPr sz="2250" spc="175" dirty="0">
                <a:latin typeface="Lucida Sans Unicode"/>
                <a:cs typeface="Lucida Sans Unicode"/>
              </a:rPr>
              <a:t>▶</a:t>
            </a:r>
            <a:r>
              <a:rPr sz="2250" spc="-50" dirty="0">
                <a:latin typeface="Lucida Sans Unicode"/>
                <a:cs typeface="Lucida Sans Unicode"/>
              </a:rPr>
              <a:t> </a:t>
            </a:r>
            <a:r>
              <a:rPr sz="2800" u="sng" dirty="0">
                <a:solidFill>
                  <a:srgbClr val="226192"/>
                </a:solidFill>
                <a:uFill>
                  <a:solidFill>
                    <a:srgbClr val="226192"/>
                  </a:solidFill>
                </a:uFill>
              </a:rPr>
              <a:t>Buried</a:t>
            </a:r>
            <a:r>
              <a:rPr sz="2800" u="sng" spc="-75" dirty="0">
                <a:solidFill>
                  <a:srgbClr val="226192"/>
                </a:solidFill>
                <a:uFill>
                  <a:solidFill>
                    <a:srgbClr val="226192"/>
                  </a:solidFill>
                </a:uFill>
              </a:rPr>
              <a:t> </a:t>
            </a:r>
            <a:r>
              <a:rPr sz="2800" u="sng" dirty="0">
                <a:solidFill>
                  <a:srgbClr val="226192"/>
                </a:solidFill>
                <a:uFill>
                  <a:solidFill>
                    <a:srgbClr val="226192"/>
                  </a:solidFill>
                </a:uFill>
              </a:rPr>
              <a:t>dermal</a:t>
            </a:r>
            <a:r>
              <a:rPr sz="2800" u="sng" spc="-65" dirty="0">
                <a:solidFill>
                  <a:srgbClr val="226192"/>
                </a:solidFill>
                <a:uFill>
                  <a:solidFill>
                    <a:srgbClr val="226192"/>
                  </a:solidFill>
                </a:uFill>
              </a:rPr>
              <a:t> </a:t>
            </a:r>
            <a:r>
              <a:rPr sz="2800" u="sng" spc="-10" dirty="0">
                <a:solidFill>
                  <a:srgbClr val="226192"/>
                </a:solidFill>
                <a:uFill>
                  <a:solidFill>
                    <a:srgbClr val="226192"/>
                  </a:solidFill>
                </a:uFill>
              </a:rPr>
              <a:t>suture</a:t>
            </a:r>
            <a:endParaRPr sz="2800">
              <a:latin typeface="Lucida Sans Unicode"/>
              <a:cs typeface="Lucida Sans Unicode"/>
            </a:endParaRPr>
          </a:p>
        </p:txBody>
      </p:sp>
      <p:sp>
        <p:nvSpPr>
          <p:cNvPr id="3" name="object 3"/>
          <p:cNvSpPr txBox="1"/>
          <p:nvPr/>
        </p:nvSpPr>
        <p:spPr>
          <a:xfrm>
            <a:off x="78739" y="1132078"/>
            <a:ext cx="9113520" cy="2108200"/>
          </a:xfrm>
          <a:prstGeom prst="rect">
            <a:avLst/>
          </a:prstGeom>
        </p:spPr>
        <p:txBody>
          <a:bodyPr vert="horz" wrap="square" lIns="0" tIns="12700" rIns="0" bIns="0" rtlCol="0">
            <a:spAutoFit/>
          </a:bodyPr>
          <a:lstStyle/>
          <a:p>
            <a:pPr marL="355600" marR="5080" indent="-342900">
              <a:lnSpc>
                <a:spcPct val="100000"/>
              </a:lnSpc>
              <a:spcBef>
                <a:spcPts val="100"/>
              </a:spcBef>
              <a:tabLst>
                <a:tab pos="423545"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2400" dirty="0">
                <a:solidFill>
                  <a:srgbClr val="404040"/>
                </a:solidFill>
                <a:latin typeface="Trebuchet MS"/>
                <a:cs typeface="Trebuchet MS"/>
              </a:rPr>
              <a:t>Suture</a:t>
            </a:r>
            <a:r>
              <a:rPr sz="2400" spc="-10" dirty="0">
                <a:solidFill>
                  <a:srgbClr val="404040"/>
                </a:solidFill>
                <a:latin typeface="Trebuchet MS"/>
                <a:cs typeface="Trebuchet MS"/>
              </a:rPr>
              <a:t> </a:t>
            </a:r>
            <a:r>
              <a:rPr sz="2400" dirty="0">
                <a:solidFill>
                  <a:srgbClr val="404040"/>
                </a:solidFill>
                <a:latin typeface="Trebuchet MS"/>
                <a:cs typeface="Trebuchet MS"/>
              </a:rPr>
              <a:t>passes</a:t>
            </a:r>
            <a:r>
              <a:rPr sz="2400" spc="15" dirty="0">
                <a:solidFill>
                  <a:srgbClr val="404040"/>
                </a:solidFill>
                <a:latin typeface="Trebuchet MS"/>
                <a:cs typeface="Trebuchet MS"/>
              </a:rPr>
              <a:t> </a:t>
            </a:r>
            <a:r>
              <a:rPr sz="2400" dirty="0">
                <a:solidFill>
                  <a:srgbClr val="404040"/>
                </a:solidFill>
                <a:latin typeface="Trebuchet MS"/>
                <a:cs typeface="Trebuchet MS"/>
              </a:rPr>
              <a:t>from</a:t>
            </a:r>
            <a:r>
              <a:rPr sz="2400" spc="-65" dirty="0">
                <a:solidFill>
                  <a:srgbClr val="404040"/>
                </a:solidFill>
                <a:latin typeface="Trebuchet MS"/>
                <a:cs typeface="Trebuchet MS"/>
              </a:rPr>
              <a:t> </a:t>
            </a:r>
            <a:r>
              <a:rPr sz="2400" dirty="0">
                <a:solidFill>
                  <a:srgbClr val="404040"/>
                </a:solidFill>
                <a:latin typeface="Trebuchet MS"/>
                <a:cs typeface="Trebuchet MS"/>
              </a:rPr>
              <a:t>The</a:t>
            </a:r>
            <a:r>
              <a:rPr sz="2400" spc="-10" dirty="0">
                <a:solidFill>
                  <a:srgbClr val="404040"/>
                </a:solidFill>
                <a:latin typeface="Trebuchet MS"/>
                <a:cs typeface="Trebuchet MS"/>
              </a:rPr>
              <a:t> </a:t>
            </a:r>
            <a:r>
              <a:rPr sz="2400" dirty="0">
                <a:solidFill>
                  <a:srgbClr val="404040"/>
                </a:solidFill>
                <a:latin typeface="Trebuchet MS"/>
                <a:cs typeface="Trebuchet MS"/>
              </a:rPr>
              <a:t>Dermis</a:t>
            </a:r>
            <a:r>
              <a:rPr sz="2400" spc="-5" dirty="0">
                <a:solidFill>
                  <a:srgbClr val="404040"/>
                </a:solidFill>
                <a:latin typeface="Trebuchet MS"/>
                <a:cs typeface="Trebuchet MS"/>
              </a:rPr>
              <a:t> </a:t>
            </a:r>
            <a:r>
              <a:rPr sz="2400" dirty="0">
                <a:solidFill>
                  <a:srgbClr val="404040"/>
                </a:solidFill>
                <a:latin typeface="Trebuchet MS"/>
                <a:cs typeface="Trebuchet MS"/>
              </a:rPr>
              <a:t>of</a:t>
            </a:r>
            <a:r>
              <a:rPr sz="2400" spc="-10" dirty="0">
                <a:solidFill>
                  <a:srgbClr val="404040"/>
                </a:solidFill>
                <a:latin typeface="Trebuchet MS"/>
                <a:cs typeface="Trebuchet MS"/>
              </a:rPr>
              <a:t> </a:t>
            </a:r>
            <a:r>
              <a:rPr sz="2400" dirty="0">
                <a:solidFill>
                  <a:srgbClr val="404040"/>
                </a:solidFill>
                <a:latin typeface="Trebuchet MS"/>
                <a:cs typeface="Trebuchet MS"/>
              </a:rPr>
              <a:t>one</a:t>
            </a:r>
            <a:r>
              <a:rPr sz="2400" spc="-5" dirty="0">
                <a:solidFill>
                  <a:srgbClr val="404040"/>
                </a:solidFill>
                <a:latin typeface="Trebuchet MS"/>
                <a:cs typeface="Trebuchet MS"/>
              </a:rPr>
              <a:t> </a:t>
            </a:r>
            <a:r>
              <a:rPr sz="2400" dirty="0">
                <a:solidFill>
                  <a:srgbClr val="404040"/>
                </a:solidFill>
                <a:latin typeface="Trebuchet MS"/>
                <a:cs typeface="Trebuchet MS"/>
              </a:rPr>
              <a:t>side</a:t>
            </a:r>
            <a:r>
              <a:rPr sz="2400" spc="5" dirty="0">
                <a:solidFill>
                  <a:srgbClr val="404040"/>
                </a:solidFill>
                <a:latin typeface="Trebuchet MS"/>
                <a:cs typeface="Trebuchet MS"/>
              </a:rPr>
              <a:t> </a:t>
            </a:r>
            <a:r>
              <a:rPr sz="2400" dirty="0">
                <a:solidFill>
                  <a:srgbClr val="404040"/>
                </a:solidFill>
                <a:latin typeface="Trebuchet MS"/>
                <a:cs typeface="Trebuchet MS"/>
              </a:rPr>
              <a:t>to</a:t>
            </a:r>
            <a:r>
              <a:rPr sz="2400" spc="-10" dirty="0">
                <a:solidFill>
                  <a:srgbClr val="404040"/>
                </a:solidFill>
                <a:latin typeface="Trebuchet MS"/>
                <a:cs typeface="Trebuchet MS"/>
              </a:rPr>
              <a:t> </a:t>
            </a:r>
            <a:r>
              <a:rPr sz="2400" dirty="0">
                <a:solidFill>
                  <a:srgbClr val="404040"/>
                </a:solidFill>
                <a:latin typeface="Trebuchet MS"/>
                <a:cs typeface="Trebuchet MS"/>
              </a:rPr>
              <a:t>the</a:t>
            </a:r>
            <a:r>
              <a:rPr sz="2400" spc="-15" dirty="0">
                <a:solidFill>
                  <a:srgbClr val="404040"/>
                </a:solidFill>
                <a:latin typeface="Trebuchet MS"/>
                <a:cs typeface="Trebuchet MS"/>
              </a:rPr>
              <a:t> </a:t>
            </a:r>
            <a:r>
              <a:rPr sz="2400" dirty="0">
                <a:solidFill>
                  <a:srgbClr val="404040"/>
                </a:solidFill>
                <a:latin typeface="Trebuchet MS"/>
                <a:cs typeface="Trebuchet MS"/>
              </a:rPr>
              <a:t>dermis</a:t>
            </a:r>
            <a:r>
              <a:rPr sz="2400" spc="10" dirty="0">
                <a:solidFill>
                  <a:srgbClr val="404040"/>
                </a:solidFill>
                <a:latin typeface="Trebuchet MS"/>
                <a:cs typeface="Trebuchet MS"/>
              </a:rPr>
              <a:t> </a:t>
            </a:r>
            <a:r>
              <a:rPr sz="2400" dirty="0">
                <a:solidFill>
                  <a:srgbClr val="404040"/>
                </a:solidFill>
                <a:latin typeface="Trebuchet MS"/>
                <a:cs typeface="Trebuchet MS"/>
              </a:rPr>
              <a:t>of</a:t>
            </a:r>
            <a:r>
              <a:rPr sz="2400" spc="-5" dirty="0">
                <a:solidFill>
                  <a:srgbClr val="404040"/>
                </a:solidFill>
                <a:latin typeface="Trebuchet MS"/>
                <a:cs typeface="Trebuchet MS"/>
              </a:rPr>
              <a:t> </a:t>
            </a:r>
            <a:r>
              <a:rPr sz="2400" spc="-25" dirty="0">
                <a:solidFill>
                  <a:srgbClr val="404040"/>
                </a:solidFill>
                <a:latin typeface="Trebuchet MS"/>
                <a:cs typeface="Trebuchet MS"/>
              </a:rPr>
              <a:t>the </a:t>
            </a:r>
            <a:r>
              <a:rPr sz="2400" dirty="0">
                <a:solidFill>
                  <a:srgbClr val="404040"/>
                </a:solidFill>
                <a:latin typeface="Trebuchet MS"/>
                <a:cs typeface="Trebuchet MS"/>
              </a:rPr>
              <a:t>other</a:t>
            </a:r>
            <a:r>
              <a:rPr sz="2400" spc="-15" dirty="0">
                <a:solidFill>
                  <a:srgbClr val="404040"/>
                </a:solidFill>
                <a:latin typeface="Trebuchet MS"/>
                <a:cs typeface="Trebuchet MS"/>
              </a:rPr>
              <a:t> </a:t>
            </a:r>
            <a:r>
              <a:rPr sz="2400" dirty="0">
                <a:solidFill>
                  <a:srgbClr val="404040"/>
                </a:solidFill>
                <a:latin typeface="Trebuchet MS"/>
                <a:cs typeface="Trebuchet MS"/>
              </a:rPr>
              <a:t>side of</a:t>
            </a:r>
            <a:r>
              <a:rPr sz="2400" spc="-25" dirty="0">
                <a:solidFill>
                  <a:srgbClr val="404040"/>
                </a:solidFill>
                <a:latin typeface="Trebuchet MS"/>
                <a:cs typeface="Trebuchet MS"/>
              </a:rPr>
              <a:t> </a:t>
            </a:r>
            <a:r>
              <a:rPr sz="2400" dirty="0">
                <a:solidFill>
                  <a:srgbClr val="404040"/>
                </a:solidFill>
                <a:latin typeface="Trebuchet MS"/>
                <a:cs typeface="Trebuchet MS"/>
              </a:rPr>
              <a:t>the wound</a:t>
            </a:r>
            <a:r>
              <a:rPr sz="2400" spc="-20" dirty="0">
                <a:solidFill>
                  <a:srgbClr val="404040"/>
                </a:solidFill>
                <a:latin typeface="Trebuchet MS"/>
                <a:cs typeface="Trebuchet MS"/>
              </a:rPr>
              <a:t> </a:t>
            </a:r>
            <a:r>
              <a:rPr sz="2400" dirty="0">
                <a:solidFill>
                  <a:srgbClr val="404040"/>
                </a:solidFill>
                <a:latin typeface="Trebuchet MS"/>
                <a:cs typeface="Trebuchet MS"/>
              </a:rPr>
              <a:t>and</a:t>
            </a:r>
            <a:r>
              <a:rPr sz="2400" spc="-5" dirty="0">
                <a:solidFill>
                  <a:srgbClr val="404040"/>
                </a:solidFill>
                <a:latin typeface="Trebuchet MS"/>
                <a:cs typeface="Trebuchet MS"/>
              </a:rPr>
              <a:t> </a:t>
            </a:r>
            <a:r>
              <a:rPr sz="2400" dirty="0">
                <a:solidFill>
                  <a:srgbClr val="404040"/>
                </a:solidFill>
                <a:latin typeface="Trebuchet MS"/>
                <a:cs typeface="Trebuchet MS"/>
              </a:rPr>
              <a:t>Is</a:t>
            </a:r>
            <a:r>
              <a:rPr sz="2400" spc="-20" dirty="0">
                <a:solidFill>
                  <a:srgbClr val="404040"/>
                </a:solidFill>
                <a:latin typeface="Trebuchet MS"/>
                <a:cs typeface="Trebuchet MS"/>
              </a:rPr>
              <a:t> </a:t>
            </a:r>
            <a:r>
              <a:rPr sz="2400" dirty="0">
                <a:solidFill>
                  <a:srgbClr val="404040"/>
                </a:solidFill>
                <a:latin typeface="Trebuchet MS"/>
                <a:cs typeface="Trebuchet MS"/>
              </a:rPr>
              <a:t>buried Beneath</a:t>
            </a:r>
            <a:r>
              <a:rPr sz="2400" spc="5" dirty="0">
                <a:solidFill>
                  <a:srgbClr val="404040"/>
                </a:solidFill>
                <a:latin typeface="Trebuchet MS"/>
                <a:cs typeface="Trebuchet MS"/>
              </a:rPr>
              <a:t> </a:t>
            </a:r>
            <a:r>
              <a:rPr sz="2400" dirty="0">
                <a:solidFill>
                  <a:srgbClr val="404040"/>
                </a:solidFill>
                <a:latin typeface="Trebuchet MS"/>
                <a:cs typeface="Trebuchet MS"/>
              </a:rPr>
              <a:t>the</a:t>
            </a:r>
            <a:r>
              <a:rPr sz="2400" spc="-15" dirty="0">
                <a:solidFill>
                  <a:srgbClr val="404040"/>
                </a:solidFill>
                <a:latin typeface="Trebuchet MS"/>
                <a:cs typeface="Trebuchet MS"/>
              </a:rPr>
              <a:t> </a:t>
            </a:r>
            <a:r>
              <a:rPr sz="2400" dirty="0">
                <a:solidFill>
                  <a:srgbClr val="404040"/>
                </a:solidFill>
                <a:latin typeface="Trebuchet MS"/>
                <a:cs typeface="Trebuchet MS"/>
              </a:rPr>
              <a:t>Skin</a:t>
            </a:r>
            <a:r>
              <a:rPr sz="2400" spc="-10" dirty="0">
                <a:solidFill>
                  <a:srgbClr val="404040"/>
                </a:solidFill>
                <a:latin typeface="Trebuchet MS"/>
                <a:cs typeface="Trebuchet MS"/>
              </a:rPr>
              <a:t> surface.</a:t>
            </a:r>
            <a:endParaRPr sz="2400">
              <a:latin typeface="Trebuchet MS"/>
              <a:cs typeface="Trebuchet MS"/>
            </a:endParaRPr>
          </a:p>
          <a:p>
            <a:pPr>
              <a:lnSpc>
                <a:spcPct val="100000"/>
              </a:lnSpc>
              <a:spcBef>
                <a:spcPts val="55"/>
              </a:spcBef>
            </a:pPr>
            <a:endParaRPr sz="4150">
              <a:latin typeface="Trebuchet MS"/>
              <a:cs typeface="Trebuchet MS"/>
            </a:endParaRPr>
          </a:p>
          <a:p>
            <a:pPr marL="12700">
              <a:lnSpc>
                <a:spcPct val="100000"/>
              </a:lnSpc>
              <a:tabLst>
                <a:tab pos="44640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this</a:t>
            </a:r>
            <a:r>
              <a:rPr sz="2400" spc="-15" dirty="0">
                <a:solidFill>
                  <a:srgbClr val="404040"/>
                </a:solidFill>
                <a:latin typeface="Trebuchet MS"/>
                <a:cs typeface="Trebuchet MS"/>
              </a:rPr>
              <a:t> </a:t>
            </a:r>
            <a:r>
              <a:rPr sz="2400" dirty="0">
                <a:solidFill>
                  <a:srgbClr val="404040"/>
                </a:solidFill>
                <a:latin typeface="Trebuchet MS"/>
                <a:cs typeface="Trebuchet MS"/>
              </a:rPr>
              <a:t>type</a:t>
            </a:r>
            <a:r>
              <a:rPr sz="2400" spc="-20" dirty="0">
                <a:solidFill>
                  <a:srgbClr val="404040"/>
                </a:solidFill>
                <a:latin typeface="Trebuchet MS"/>
                <a:cs typeface="Trebuchet MS"/>
              </a:rPr>
              <a:t> </a:t>
            </a:r>
            <a:r>
              <a:rPr sz="2400" dirty="0">
                <a:solidFill>
                  <a:srgbClr val="404040"/>
                </a:solidFill>
                <a:latin typeface="Trebuchet MS"/>
                <a:cs typeface="Trebuchet MS"/>
              </a:rPr>
              <a:t>of</a:t>
            </a:r>
            <a:r>
              <a:rPr sz="2400" spc="-15" dirty="0">
                <a:solidFill>
                  <a:srgbClr val="404040"/>
                </a:solidFill>
                <a:latin typeface="Trebuchet MS"/>
                <a:cs typeface="Trebuchet MS"/>
              </a:rPr>
              <a:t> </a:t>
            </a:r>
            <a:r>
              <a:rPr sz="2400" dirty="0">
                <a:solidFill>
                  <a:srgbClr val="404040"/>
                </a:solidFill>
                <a:latin typeface="Trebuchet MS"/>
                <a:cs typeface="Trebuchet MS"/>
              </a:rPr>
              <a:t>suture</a:t>
            </a:r>
            <a:r>
              <a:rPr sz="2400" spc="5" dirty="0">
                <a:solidFill>
                  <a:srgbClr val="404040"/>
                </a:solidFill>
                <a:latin typeface="Trebuchet MS"/>
                <a:cs typeface="Trebuchet MS"/>
              </a:rPr>
              <a:t> </a:t>
            </a:r>
            <a:r>
              <a:rPr sz="2400" dirty="0">
                <a:solidFill>
                  <a:srgbClr val="404040"/>
                </a:solidFill>
                <a:latin typeface="Trebuchet MS"/>
                <a:cs typeface="Trebuchet MS"/>
              </a:rPr>
              <a:t>provides</a:t>
            </a:r>
            <a:r>
              <a:rPr sz="2400" spc="10" dirty="0">
                <a:solidFill>
                  <a:srgbClr val="404040"/>
                </a:solidFill>
                <a:latin typeface="Trebuchet MS"/>
                <a:cs typeface="Trebuchet MS"/>
              </a:rPr>
              <a:t> </a:t>
            </a:r>
            <a:r>
              <a:rPr sz="2400" dirty="0">
                <a:solidFill>
                  <a:srgbClr val="404040"/>
                </a:solidFill>
                <a:latin typeface="Trebuchet MS"/>
                <a:cs typeface="Trebuchet MS"/>
              </a:rPr>
              <a:t>support for</a:t>
            </a:r>
            <a:r>
              <a:rPr sz="2400" spc="-15" dirty="0">
                <a:solidFill>
                  <a:srgbClr val="404040"/>
                </a:solidFill>
                <a:latin typeface="Trebuchet MS"/>
                <a:cs typeface="Trebuchet MS"/>
              </a:rPr>
              <a:t> </a:t>
            </a:r>
            <a:r>
              <a:rPr sz="2400" dirty="0">
                <a:solidFill>
                  <a:srgbClr val="404040"/>
                </a:solidFill>
                <a:latin typeface="Trebuchet MS"/>
                <a:cs typeface="Trebuchet MS"/>
              </a:rPr>
              <a:t>the</a:t>
            </a:r>
            <a:r>
              <a:rPr sz="2400" spc="-20" dirty="0">
                <a:solidFill>
                  <a:srgbClr val="404040"/>
                </a:solidFill>
                <a:latin typeface="Trebuchet MS"/>
                <a:cs typeface="Trebuchet MS"/>
              </a:rPr>
              <a:t> </a:t>
            </a:r>
            <a:r>
              <a:rPr sz="2400" dirty="0">
                <a:solidFill>
                  <a:srgbClr val="404040"/>
                </a:solidFill>
                <a:latin typeface="Trebuchet MS"/>
                <a:cs typeface="Trebuchet MS"/>
              </a:rPr>
              <a:t>wound</a:t>
            </a:r>
            <a:r>
              <a:rPr sz="2400" spc="-5" dirty="0">
                <a:solidFill>
                  <a:srgbClr val="404040"/>
                </a:solidFill>
                <a:latin typeface="Trebuchet MS"/>
                <a:cs typeface="Trebuchet MS"/>
              </a:rPr>
              <a:t> </a:t>
            </a:r>
            <a:r>
              <a:rPr sz="2400" dirty="0">
                <a:solidFill>
                  <a:srgbClr val="404040"/>
                </a:solidFill>
                <a:latin typeface="Trebuchet MS"/>
                <a:cs typeface="Trebuchet MS"/>
              </a:rPr>
              <a:t>for</a:t>
            </a:r>
            <a:r>
              <a:rPr sz="2400" spc="-15" dirty="0">
                <a:solidFill>
                  <a:srgbClr val="404040"/>
                </a:solidFill>
                <a:latin typeface="Trebuchet MS"/>
                <a:cs typeface="Trebuchet MS"/>
              </a:rPr>
              <a:t> </a:t>
            </a:r>
            <a:r>
              <a:rPr sz="2400" spc="-10" dirty="0">
                <a:solidFill>
                  <a:srgbClr val="404040"/>
                </a:solidFill>
                <a:latin typeface="Trebuchet MS"/>
                <a:cs typeface="Trebuchet MS"/>
              </a:rPr>
              <a:t>several</a:t>
            </a:r>
            <a:endParaRPr sz="2400">
              <a:latin typeface="Trebuchet MS"/>
              <a:cs typeface="Trebuchet MS"/>
            </a:endParaRPr>
          </a:p>
          <a:p>
            <a:pPr marL="355600">
              <a:lnSpc>
                <a:spcPct val="100000"/>
              </a:lnSpc>
            </a:pPr>
            <a:r>
              <a:rPr sz="2400" dirty="0">
                <a:solidFill>
                  <a:srgbClr val="404040"/>
                </a:solidFill>
                <a:latin typeface="Trebuchet MS"/>
                <a:cs typeface="Trebuchet MS"/>
              </a:rPr>
              <a:t>weeks</a:t>
            </a:r>
            <a:r>
              <a:rPr sz="2400" spc="-20" dirty="0">
                <a:solidFill>
                  <a:srgbClr val="404040"/>
                </a:solidFill>
                <a:latin typeface="Trebuchet MS"/>
                <a:cs typeface="Trebuchet MS"/>
              </a:rPr>
              <a:t> </a:t>
            </a:r>
            <a:r>
              <a:rPr sz="2400" dirty="0">
                <a:solidFill>
                  <a:srgbClr val="404040"/>
                </a:solidFill>
                <a:latin typeface="Trebuchet MS"/>
                <a:cs typeface="Trebuchet MS"/>
              </a:rPr>
              <a:t>whilst</a:t>
            </a:r>
            <a:r>
              <a:rPr sz="2400" spc="-5" dirty="0">
                <a:solidFill>
                  <a:srgbClr val="404040"/>
                </a:solidFill>
                <a:latin typeface="Trebuchet MS"/>
                <a:cs typeface="Trebuchet MS"/>
              </a:rPr>
              <a:t> </a:t>
            </a:r>
            <a:r>
              <a:rPr sz="2400" dirty="0">
                <a:solidFill>
                  <a:srgbClr val="404040"/>
                </a:solidFill>
                <a:latin typeface="Trebuchet MS"/>
                <a:cs typeface="Trebuchet MS"/>
              </a:rPr>
              <a:t>the</a:t>
            </a:r>
            <a:r>
              <a:rPr sz="2400" spc="-10" dirty="0">
                <a:solidFill>
                  <a:srgbClr val="404040"/>
                </a:solidFill>
                <a:latin typeface="Trebuchet MS"/>
                <a:cs typeface="Trebuchet MS"/>
              </a:rPr>
              <a:t> </a:t>
            </a:r>
            <a:r>
              <a:rPr sz="2400" dirty="0">
                <a:solidFill>
                  <a:srgbClr val="404040"/>
                </a:solidFill>
                <a:latin typeface="Trebuchet MS"/>
                <a:cs typeface="Trebuchet MS"/>
              </a:rPr>
              <a:t>wound</a:t>
            </a:r>
            <a:r>
              <a:rPr sz="2400" spc="-20" dirty="0">
                <a:solidFill>
                  <a:srgbClr val="404040"/>
                </a:solidFill>
                <a:latin typeface="Trebuchet MS"/>
                <a:cs typeface="Trebuchet MS"/>
              </a:rPr>
              <a:t> </a:t>
            </a:r>
            <a:r>
              <a:rPr sz="2400" dirty="0">
                <a:solidFill>
                  <a:srgbClr val="404040"/>
                </a:solidFill>
                <a:latin typeface="Trebuchet MS"/>
                <a:cs typeface="Trebuchet MS"/>
              </a:rPr>
              <a:t>regains its</a:t>
            </a:r>
            <a:r>
              <a:rPr sz="2400" spc="-20" dirty="0">
                <a:solidFill>
                  <a:srgbClr val="404040"/>
                </a:solidFill>
                <a:latin typeface="Trebuchet MS"/>
                <a:cs typeface="Trebuchet MS"/>
              </a:rPr>
              <a:t> </a:t>
            </a:r>
            <a:r>
              <a:rPr sz="2400" spc="-10" dirty="0">
                <a:solidFill>
                  <a:srgbClr val="404040"/>
                </a:solidFill>
                <a:latin typeface="Trebuchet MS"/>
                <a:cs typeface="Trebuchet MS"/>
              </a:rPr>
              <a:t>strength</a:t>
            </a:r>
            <a:r>
              <a:rPr sz="1800" spc="-10" dirty="0">
                <a:solidFill>
                  <a:srgbClr val="404040"/>
                </a:solidFill>
                <a:latin typeface="Trebuchet MS"/>
                <a:cs typeface="Trebuchet MS"/>
              </a:rPr>
              <a:t>.</a:t>
            </a:r>
            <a:endParaRPr sz="1800">
              <a:latin typeface="Trebuchet MS"/>
              <a:cs typeface="Trebuchet MS"/>
            </a:endParaRPr>
          </a:p>
        </p:txBody>
      </p:sp>
      <p:pic>
        <p:nvPicPr>
          <p:cNvPr id="4" name="object 4"/>
          <p:cNvPicPr/>
          <p:nvPr/>
        </p:nvPicPr>
        <p:blipFill>
          <a:blip r:embed="rId2" cstate="print"/>
          <a:stretch>
            <a:fillRect/>
          </a:stretch>
        </p:blipFill>
        <p:spPr>
          <a:xfrm>
            <a:off x="6065520" y="3194303"/>
            <a:ext cx="6012180" cy="366369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310" y="507618"/>
            <a:ext cx="8230234" cy="452120"/>
          </a:xfrm>
          <a:prstGeom prst="rect">
            <a:avLst/>
          </a:prstGeom>
        </p:spPr>
        <p:txBody>
          <a:bodyPr vert="horz" wrap="square" lIns="0" tIns="12065" rIns="0" bIns="0" rtlCol="0">
            <a:spAutoFit/>
          </a:bodyPr>
          <a:lstStyle/>
          <a:p>
            <a:pPr marL="12700">
              <a:lnSpc>
                <a:spcPct val="100000"/>
              </a:lnSpc>
              <a:spcBef>
                <a:spcPts val="95"/>
              </a:spcBef>
            </a:pPr>
            <a:r>
              <a:rPr sz="2250" spc="175" dirty="0">
                <a:latin typeface="Lucida Sans Unicode"/>
                <a:cs typeface="Lucida Sans Unicode"/>
              </a:rPr>
              <a:t>▶</a:t>
            </a:r>
            <a:r>
              <a:rPr sz="2250" spc="-70" dirty="0">
                <a:latin typeface="Lucida Sans Unicode"/>
                <a:cs typeface="Lucida Sans Unicode"/>
              </a:rPr>
              <a:t> </a:t>
            </a:r>
            <a:r>
              <a:rPr sz="2800" spc="-20" dirty="0">
                <a:solidFill>
                  <a:srgbClr val="404040"/>
                </a:solidFill>
              </a:rPr>
              <a:t>Vertical</a:t>
            </a:r>
            <a:r>
              <a:rPr sz="2800" spc="-65" dirty="0">
                <a:solidFill>
                  <a:srgbClr val="404040"/>
                </a:solidFill>
              </a:rPr>
              <a:t> </a:t>
            </a:r>
            <a:r>
              <a:rPr sz="2800" dirty="0">
                <a:solidFill>
                  <a:srgbClr val="404040"/>
                </a:solidFill>
              </a:rPr>
              <a:t>mattress</a:t>
            </a:r>
            <a:r>
              <a:rPr sz="2800" spc="-55" dirty="0">
                <a:solidFill>
                  <a:srgbClr val="404040"/>
                </a:solidFill>
              </a:rPr>
              <a:t> </a:t>
            </a:r>
            <a:r>
              <a:rPr sz="2800" dirty="0">
                <a:solidFill>
                  <a:srgbClr val="404040"/>
                </a:solidFill>
              </a:rPr>
              <a:t>suture(far</a:t>
            </a:r>
            <a:r>
              <a:rPr sz="2800" spc="-80" dirty="0">
                <a:solidFill>
                  <a:srgbClr val="404040"/>
                </a:solidFill>
              </a:rPr>
              <a:t> </a:t>
            </a:r>
            <a:r>
              <a:rPr sz="2800" dirty="0">
                <a:solidFill>
                  <a:srgbClr val="404040"/>
                </a:solidFill>
              </a:rPr>
              <a:t>far</a:t>
            </a:r>
            <a:r>
              <a:rPr sz="2800" spc="-85" dirty="0">
                <a:solidFill>
                  <a:srgbClr val="404040"/>
                </a:solidFill>
              </a:rPr>
              <a:t> </a:t>
            </a:r>
            <a:r>
              <a:rPr sz="2800" dirty="0">
                <a:solidFill>
                  <a:srgbClr val="404040"/>
                </a:solidFill>
              </a:rPr>
              <a:t>near</a:t>
            </a:r>
            <a:r>
              <a:rPr sz="2800" spc="-90" dirty="0">
                <a:solidFill>
                  <a:srgbClr val="404040"/>
                </a:solidFill>
              </a:rPr>
              <a:t> </a:t>
            </a:r>
            <a:r>
              <a:rPr sz="2800" dirty="0">
                <a:solidFill>
                  <a:srgbClr val="404040"/>
                </a:solidFill>
              </a:rPr>
              <a:t>near</a:t>
            </a:r>
            <a:r>
              <a:rPr sz="2800" spc="-95" dirty="0">
                <a:solidFill>
                  <a:srgbClr val="404040"/>
                </a:solidFill>
              </a:rPr>
              <a:t> </a:t>
            </a:r>
            <a:r>
              <a:rPr sz="2800" spc="-10" dirty="0">
                <a:solidFill>
                  <a:srgbClr val="404040"/>
                </a:solidFill>
              </a:rPr>
              <a:t>suture)</a:t>
            </a:r>
            <a:endParaRPr sz="2800">
              <a:latin typeface="Lucida Sans Unicode"/>
              <a:cs typeface="Lucida Sans Unicode"/>
            </a:endParaRPr>
          </a:p>
        </p:txBody>
      </p:sp>
      <p:sp>
        <p:nvSpPr>
          <p:cNvPr id="3" name="object 3"/>
          <p:cNvSpPr txBox="1"/>
          <p:nvPr/>
        </p:nvSpPr>
        <p:spPr>
          <a:xfrm>
            <a:off x="756310" y="1065403"/>
            <a:ext cx="8300720" cy="1524000"/>
          </a:xfrm>
          <a:prstGeom prst="rect">
            <a:avLst/>
          </a:prstGeom>
        </p:spPr>
        <p:txBody>
          <a:bodyPr vert="horz" wrap="square" lIns="0" tIns="12700" rIns="0" bIns="0" rtlCol="0">
            <a:spAutoFit/>
          </a:bodyPr>
          <a:lstStyle/>
          <a:p>
            <a:pPr marL="355600" marR="56515" indent="-342900">
              <a:lnSpc>
                <a:spcPct val="100000"/>
              </a:lnSpc>
              <a:spcBef>
                <a:spcPts val="100"/>
              </a:spcBef>
              <a:tabLst>
                <a:tab pos="354965"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1800" dirty="0">
                <a:solidFill>
                  <a:srgbClr val="404040"/>
                </a:solidFill>
                <a:latin typeface="Trebuchet MS"/>
                <a:cs typeface="Trebuchet MS"/>
              </a:rPr>
              <a:t>The</a:t>
            </a:r>
            <a:r>
              <a:rPr sz="1800" spc="-5" dirty="0">
                <a:solidFill>
                  <a:srgbClr val="404040"/>
                </a:solidFill>
                <a:latin typeface="Trebuchet MS"/>
                <a:cs typeface="Trebuchet MS"/>
              </a:rPr>
              <a:t> </a:t>
            </a:r>
            <a:r>
              <a:rPr sz="1800" dirty="0">
                <a:solidFill>
                  <a:srgbClr val="404040"/>
                </a:solidFill>
                <a:latin typeface="Trebuchet MS"/>
                <a:cs typeface="Trebuchet MS"/>
              </a:rPr>
              <a:t>needle</a:t>
            </a:r>
            <a:r>
              <a:rPr sz="1800" spc="-15" dirty="0">
                <a:solidFill>
                  <a:srgbClr val="404040"/>
                </a:solidFill>
                <a:latin typeface="Trebuchet MS"/>
                <a:cs typeface="Trebuchet MS"/>
              </a:rPr>
              <a:t> </a:t>
            </a:r>
            <a:r>
              <a:rPr sz="1800" dirty="0">
                <a:solidFill>
                  <a:srgbClr val="404040"/>
                </a:solidFill>
                <a:latin typeface="Trebuchet MS"/>
                <a:cs typeface="Trebuchet MS"/>
              </a:rPr>
              <a:t>is</a:t>
            </a:r>
            <a:r>
              <a:rPr sz="1800" spc="-25" dirty="0">
                <a:solidFill>
                  <a:srgbClr val="404040"/>
                </a:solidFill>
                <a:latin typeface="Trebuchet MS"/>
                <a:cs typeface="Trebuchet MS"/>
              </a:rPr>
              <a:t> </a:t>
            </a:r>
            <a:r>
              <a:rPr sz="1800" dirty="0">
                <a:solidFill>
                  <a:srgbClr val="404040"/>
                </a:solidFill>
                <a:latin typeface="Trebuchet MS"/>
                <a:cs typeface="Trebuchet MS"/>
              </a:rPr>
              <a:t>introduced</a:t>
            </a:r>
            <a:r>
              <a:rPr sz="1800" spc="-10" dirty="0">
                <a:solidFill>
                  <a:srgbClr val="404040"/>
                </a:solidFill>
                <a:latin typeface="Trebuchet MS"/>
                <a:cs typeface="Trebuchet MS"/>
              </a:rPr>
              <a:t> </a:t>
            </a:r>
            <a:r>
              <a:rPr sz="1800" dirty="0">
                <a:solidFill>
                  <a:srgbClr val="404040"/>
                </a:solidFill>
                <a:latin typeface="Trebuchet MS"/>
                <a:cs typeface="Trebuchet MS"/>
              </a:rPr>
              <a:t>5-10mm</a:t>
            </a:r>
            <a:r>
              <a:rPr sz="1800" spc="-10" dirty="0">
                <a:solidFill>
                  <a:srgbClr val="404040"/>
                </a:solidFill>
                <a:latin typeface="Trebuchet MS"/>
                <a:cs typeface="Trebuchet MS"/>
              </a:rPr>
              <a:t> </a:t>
            </a:r>
            <a:r>
              <a:rPr sz="1800" dirty="0">
                <a:solidFill>
                  <a:srgbClr val="404040"/>
                </a:solidFill>
                <a:latin typeface="Trebuchet MS"/>
                <a:cs typeface="Trebuchet MS"/>
              </a:rPr>
              <a:t>from</a:t>
            </a:r>
            <a:r>
              <a:rPr sz="1800" spc="-5" dirty="0">
                <a:solidFill>
                  <a:srgbClr val="404040"/>
                </a:solidFill>
                <a:latin typeface="Trebuchet MS"/>
                <a:cs typeface="Trebuchet MS"/>
              </a:rPr>
              <a:t> </a:t>
            </a:r>
            <a:r>
              <a:rPr sz="1800" dirty="0">
                <a:solidFill>
                  <a:srgbClr val="404040"/>
                </a:solidFill>
                <a:latin typeface="Trebuchet MS"/>
                <a:cs typeface="Trebuchet MS"/>
              </a:rPr>
              <a:t>the</a:t>
            </a:r>
            <a:r>
              <a:rPr sz="1800" spc="-5" dirty="0">
                <a:solidFill>
                  <a:srgbClr val="404040"/>
                </a:solidFill>
                <a:latin typeface="Trebuchet MS"/>
                <a:cs typeface="Trebuchet MS"/>
              </a:rPr>
              <a:t> </a:t>
            </a:r>
            <a:r>
              <a:rPr sz="1800" dirty="0">
                <a:solidFill>
                  <a:srgbClr val="404040"/>
                </a:solidFill>
                <a:latin typeface="Trebuchet MS"/>
                <a:cs typeface="Trebuchet MS"/>
              </a:rPr>
              <a:t>wound</a:t>
            </a:r>
            <a:r>
              <a:rPr sz="1800" spc="-30" dirty="0">
                <a:solidFill>
                  <a:srgbClr val="404040"/>
                </a:solidFill>
                <a:latin typeface="Trebuchet MS"/>
                <a:cs typeface="Trebuchet MS"/>
              </a:rPr>
              <a:t> </a:t>
            </a:r>
            <a:r>
              <a:rPr sz="1800" dirty="0">
                <a:solidFill>
                  <a:srgbClr val="404040"/>
                </a:solidFill>
                <a:latin typeface="Trebuchet MS"/>
                <a:cs typeface="Trebuchet MS"/>
              </a:rPr>
              <a:t>edge</a:t>
            </a:r>
            <a:r>
              <a:rPr sz="1800" spc="-15" dirty="0">
                <a:solidFill>
                  <a:srgbClr val="404040"/>
                </a:solidFill>
                <a:latin typeface="Trebuchet MS"/>
                <a:cs typeface="Trebuchet MS"/>
              </a:rPr>
              <a:t> </a:t>
            </a:r>
            <a:r>
              <a:rPr sz="1800" dirty="0">
                <a:solidFill>
                  <a:srgbClr val="404040"/>
                </a:solidFill>
                <a:latin typeface="Trebuchet MS"/>
                <a:cs typeface="Trebuchet MS"/>
              </a:rPr>
              <a:t>and</a:t>
            </a:r>
            <a:r>
              <a:rPr sz="1800" spc="-25" dirty="0">
                <a:solidFill>
                  <a:srgbClr val="404040"/>
                </a:solidFill>
                <a:latin typeface="Trebuchet MS"/>
                <a:cs typeface="Trebuchet MS"/>
              </a:rPr>
              <a:t> </a:t>
            </a:r>
            <a:r>
              <a:rPr sz="1800" dirty="0">
                <a:solidFill>
                  <a:srgbClr val="404040"/>
                </a:solidFill>
                <a:latin typeface="Trebuchet MS"/>
                <a:cs typeface="Trebuchet MS"/>
              </a:rPr>
              <a:t>the</a:t>
            </a:r>
            <a:r>
              <a:rPr sz="1800" spc="-10" dirty="0">
                <a:solidFill>
                  <a:srgbClr val="404040"/>
                </a:solidFill>
                <a:latin typeface="Trebuchet MS"/>
                <a:cs typeface="Trebuchet MS"/>
              </a:rPr>
              <a:t> </a:t>
            </a:r>
            <a:r>
              <a:rPr sz="1800" dirty="0">
                <a:solidFill>
                  <a:srgbClr val="404040"/>
                </a:solidFill>
                <a:latin typeface="Trebuchet MS"/>
                <a:cs typeface="Trebuchet MS"/>
              </a:rPr>
              <a:t>deep</a:t>
            </a:r>
            <a:r>
              <a:rPr sz="1800" spc="-25" dirty="0">
                <a:solidFill>
                  <a:srgbClr val="404040"/>
                </a:solidFill>
                <a:latin typeface="Trebuchet MS"/>
                <a:cs typeface="Trebuchet MS"/>
              </a:rPr>
              <a:t> </a:t>
            </a:r>
            <a:r>
              <a:rPr sz="1800" dirty="0">
                <a:solidFill>
                  <a:srgbClr val="404040"/>
                </a:solidFill>
                <a:latin typeface="Trebuchet MS"/>
                <a:cs typeface="Trebuchet MS"/>
              </a:rPr>
              <a:t>bite</a:t>
            </a:r>
            <a:r>
              <a:rPr sz="1800" spc="-15" dirty="0">
                <a:solidFill>
                  <a:srgbClr val="404040"/>
                </a:solidFill>
                <a:latin typeface="Trebuchet MS"/>
                <a:cs typeface="Trebuchet MS"/>
              </a:rPr>
              <a:t> </a:t>
            </a:r>
            <a:r>
              <a:rPr sz="1800" spc="-25" dirty="0">
                <a:solidFill>
                  <a:srgbClr val="404040"/>
                </a:solidFill>
                <a:latin typeface="Trebuchet MS"/>
                <a:cs typeface="Trebuchet MS"/>
              </a:rPr>
              <a:t>of </a:t>
            </a:r>
            <a:r>
              <a:rPr sz="1800" dirty="0">
                <a:solidFill>
                  <a:srgbClr val="404040"/>
                </a:solidFill>
                <a:latin typeface="Trebuchet MS"/>
                <a:cs typeface="Trebuchet MS"/>
              </a:rPr>
              <a:t>tissue</a:t>
            </a:r>
            <a:r>
              <a:rPr sz="1800" spc="-40" dirty="0">
                <a:solidFill>
                  <a:srgbClr val="404040"/>
                </a:solidFill>
                <a:latin typeface="Trebuchet MS"/>
                <a:cs typeface="Trebuchet MS"/>
              </a:rPr>
              <a:t> </a:t>
            </a:r>
            <a:r>
              <a:rPr sz="1800" dirty="0">
                <a:solidFill>
                  <a:srgbClr val="404040"/>
                </a:solidFill>
                <a:latin typeface="Trebuchet MS"/>
                <a:cs typeface="Trebuchet MS"/>
              </a:rPr>
              <a:t>is</a:t>
            </a:r>
            <a:r>
              <a:rPr sz="1800" spc="-30" dirty="0">
                <a:solidFill>
                  <a:srgbClr val="404040"/>
                </a:solidFill>
                <a:latin typeface="Trebuchet MS"/>
                <a:cs typeface="Trebuchet MS"/>
              </a:rPr>
              <a:t> </a:t>
            </a:r>
            <a:r>
              <a:rPr sz="1800" dirty="0">
                <a:solidFill>
                  <a:srgbClr val="404040"/>
                </a:solidFill>
                <a:latin typeface="Trebuchet MS"/>
                <a:cs typeface="Trebuchet MS"/>
              </a:rPr>
              <a:t>taken</a:t>
            </a:r>
            <a:r>
              <a:rPr sz="1800" spc="-5" dirty="0">
                <a:solidFill>
                  <a:srgbClr val="404040"/>
                </a:solidFill>
                <a:latin typeface="Trebuchet MS"/>
                <a:cs typeface="Trebuchet MS"/>
              </a:rPr>
              <a:t> </a:t>
            </a:r>
            <a:r>
              <a:rPr sz="1800" dirty="0">
                <a:solidFill>
                  <a:srgbClr val="404040"/>
                </a:solidFill>
                <a:latin typeface="Trebuchet MS"/>
                <a:cs typeface="Trebuchet MS"/>
              </a:rPr>
              <a:t>before</a:t>
            </a:r>
            <a:r>
              <a:rPr sz="1800" spc="-10" dirty="0">
                <a:solidFill>
                  <a:srgbClr val="404040"/>
                </a:solidFill>
                <a:latin typeface="Trebuchet MS"/>
                <a:cs typeface="Trebuchet MS"/>
              </a:rPr>
              <a:t> </a:t>
            </a:r>
            <a:r>
              <a:rPr sz="1800" dirty="0">
                <a:solidFill>
                  <a:srgbClr val="404040"/>
                </a:solidFill>
                <a:latin typeface="Trebuchet MS"/>
                <a:cs typeface="Trebuchet MS"/>
              </a:rPr>
              <a:t>exiting</a:t>
            </a:r>
            <a:r>
              <a:rPr sz="1800" spc="-20" dirty="0">
                <a:solidFill>
                  <a:srgbClr val="404040"/>
                </a:solidFill>
                <a:latin typeface="Trebuchet MS"/>
                <a:cs typeface="Trebuchet MS"/>
              </a:rPr>
              <a:t> </a:t>
            </a:r>
            <a:r>
              <a:rPr sz="1800" dirty="0">
                <a:solidFill>
                  <a:srgbClr val="404040"/>
                </a:solidFill>
                <a:latin typeface="Trebuchet MS"/>
                <a:cs typeface="Trebuchet MS"/>
              </a:rPr>
              <a:t>the skin</a:t>
            </a:r>
            <a:r>
              <a:rPr sz="1800" spc="-25" dirty="0">
                <a:solidFill>
                  <a:srgbClr val="404040"/>
                </a:solidFill>
                <a:latin typeface="Trebuchet MS"/>
                <a:cs typeface="Trebuchet MS"/>
              </a:rPr>
              <a:t> </a:t>
            </a:r>
            <a:r>
              <a:rPr sz="1800" dirty="0">
                <a:solidFill>
                  <a:srgbClr val="404040"/>
                </a:solidFill>
                <a:latin typeface="Trebuchet MS"/>
                <a:cs typeface="Trebuchet MS"/>
              </a:rPr>
              <a:t>in</a:t>
            </a:r>
            <a:r>
              <a:rPr sz="1800" spc="-15" dirty="0">
                <a:solidFill>
                  <a:srgbClr val="404040"/>
                </a:solidFill>
                <a:latin typeface="Trebuchet MS"/>
                <a:cs typeface="Trebuchet MS"/>
              </a:rPr>
              <a:t> </a:t>
            </a:r>
            <a:r>
              <a:rPr sz="1800" dirty="0">
                <a:solidFill>
                  <a:srgbClr val="404040"/>
                </a:solidFill>
                <a:latin typeface="Trebuchet MS"/>
                <a:cs typeface="Trebuchet MS"/>
              </a:rPr>
              <a:t>the</a:t>
            </a:r>
            <a:r>
              <a:rPr sz="1800" spc="-20" dirty="0">
                <a:solidFill>
                  <a:srgbClr val="404040"/>
                </a:solidFill>
                <a:latin typeface="Trebuchet MS"/>
                <a:cs typeface="Trebuchet MS"/>
              </a:rPr>
              <a:t> </a:t>
            </a:r>
            <a:r>
              <a:rPr sz="1800" dirty="0">
                <a:solidFill>
                  <a:srgbClr val="404040"/>
                </a:solidFill>
                <a:latin typeface="Trebuchet MS"/>
                <a:cs typeface="Trebuchet MS"/>
              </a:rPr>
              <a:t>same</a:t>
            </a:r>
            <a:r>
              <a:rPr sz="1800" spc="-20" dirty="0">
                <a:solidFill>
                  <a:srgbClr val="404040"/>
                </a:solidFill>
                <a:latin typeface="Trebuchet MS"/>
                <a:cs typeface="Trebuchet MS"/>
              </a:rPr>
              <a:t> </a:t>
            </a:r>
            <a:r>
              <a:rPr sz="1800" dirty="0">
                <a:solidFill>
                  <a:srgbClr val="404040"/>
                </a:solidFill>
                <a:latin typeface="Trebuchet MS"/>
                <a:cs typeface="Trebuchet MS"/>
              </a:rPr>
              <a:t>position</a:t>
            </a:r>
            <a:r>
              <a:rPr sz="1800" spc="-25" dirty="0">
                <a:solidFill>
                  <a:srgbClr val="404040"/>
                </a:solidFill>
                <a:latin typeface="Trebuchet MS"/>
                <a:cs typeface="Trebuchet MS"/>
              </a:rPr>
              <a:t> </a:t>
            </a:r>
            <a:r>
              <a:rPr sz="1800" dirty="0">
                <a:solidFill>
                  <a:srgbClr val="404040"/>
                </a:solidFill>
                <a:latin typeface="Trebuchet MS"/>
                <a:cs typeface="Trebuchet MS"/>
              </a:rPr>
              <a:t>on</a:t>
            </a:r>
            <a:r>
              <a:rPr sz="1800" spc="-20" dirty="0">
                <a:solidFill>
                  <a:srgbClr val="404040"/>
                </a:solidFill>
                <a:latin typeface="Trebuchet MS"/>
                <a:cs typeface="Trebuchet MS"/>
              </a:rPr>
              <a:t> </a:t>
            </a:r>
            <a:r>
              <a:rPr sz="1800" dirty="0">
                <a:solidFill>
                  <a:srgbClr val="404040"/>
                </a:solidFill>
                <a:latin typeface="Trebuchet MS"/>
                <a:cs typeface="Trebuchet MS"/>
              </a:rPr>
              <a:t>the </a:t>
            </a:r>
            <a:r>
              <a:rPr sz="1800" spc="-10" dirty="0">
                <a:solidFill>
                  <a:srgbClr val="404040"/>
                </a:solidFill>
                <a:latin typeface="Trebuchet MS"/>
                <a:cs typeface="Trebuchet MS"/>
              </a:rPr>
              <a:t>opposite </a:t>
            </a:r>
            <a:r>
              <a:rPr sz="1800" dirty="0">
                <a:solidFill>
                  <a:srgbClr val="404040"/>
                </a:solidFill>
                <a:latin typeface="Trebuchet MS"/>
                <a:cs typeface="Trebuchet MS"/>
              </a:rPr>
              <a:t>wound</a:t>
            </a:r>
            <a:r>
              <a:rPr sz="1800" spc="-35" dirty="0">
                <a:solidFill>
                  <a:srgbClr val="404040"/>
                </a:solidFill>
                <a:latin typeface="Trebuchet MS"/>
                <a:cs typeface="Trebuchet MS"/>
              </a:rPr>
              <a:t> </a:t>
            </a:r>
            <a:r>
              <a:rPr sz="1800" spc="-20" dirty="0">
                <a:solidFill>
                  <a:srgbClr val="404040"/>
                </a:solidFill>
                <a:latin typeface="Trebuchet MS"/>
                <a:cs typeface="Trebuchet MS"/>
              </a:rPr>
              <a:t>edge</a:t>
            </a:r>
            <a:endParaRPr sz="1800">
              <a:latin typeface="Trebuchet MS"/>
              <a:cs typeface="Trebuchet MS"/>
            </a:endParaRPr>
          </a:p>
          <a:p>
            <a:pPr marL="355600" marR="5080" indent="-342900">
              <a:lnSpc>
                <a:spcPct val="100000"/>
              </a:lnSpc>
              <a:spcBef>
                <a:spcPts val="994"/>
              </a:spcBef>
              <a:tabLst>
                <a:tab pos="354965"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1800" spc="-10" dirty="0">
                <a:solidFill>
                  <a:srgbClr val="404040"/>
                </a:solidFill>
                <a:latin typeface="Trebuchet MS"/>
                <a:cs typeface="Trebuchet MS"/>
              </a:rPr>
              <a:t>Particularly</a:t>
            </a:r>
            <a:r>
              <a:rPr sz="1800" spc="-35" dirty="0">
                <a:solidFill>
                  <a:srgbClr val="404040"/>
                </a:solidFill>
                <a:latin typeface="Trebuchet MS"/>
                <a:cs typeface="Trebuchet MS"/>
              </a:rPr>
              <a:t> </a:t>
            </a:r>
            <a:r>
              <a:rPr sz="1800" dirty="0">
                <a:solidFill>
                  <a:srgbClr val="404040"/>
                </a:solidFill>
                <a:latin typeface="Trebuchet MS"/>
                <a:cs typeface="Trebuchet MS"/>
              </a:rPr>
              <a:t>useful</a:t>
            </a:r>
            <a:r>
              <a:rPr sz="1800" spc="-20" dirty="0">
                <a:solidFill>
                  <a:srgbClr val="404040"/>
                </a:solidFill>
                <a:latin typeface="Trebuchet MS"/>
                <a:cs typeface="Trebuchet MS"/>
              </a:rPr>
              <a:t> </a:t>
            </a:r>
            <a:r>
              <a:rPr sz="1800" dirty="0">
                <a:solidFill>
                  <a:srgbClr val="404040"/>
                </a:solidFill>
                <a:latin typeface="Trebuchet MS"/>
                <a:cs typeface="Trebuchet MS"/>
              </a:rPr>
              <a:t>where</a:t>
            </a:r>
            <a:r>
              <a:rPr sz="1800" spc="-15" dirty="0">
                <a:solidFill>
                  <a:srgbClr val="404040"/>
                </a:solidFill>
                <a:latin typeface="Trebuchet MS"/>
                <a:cs typeface="Trebuchet MS"/>
              </a:rPr>
              <a:t> </a:t>
            </a:r>
            <a:r>
              <a:rPr sz="1800" dirty="0">
                <a:solidFill>
                  <a:srgbClr val="404040"/>
                </a:solidFill>
                <a:latin typeface="Trebuchet MS"/>
                <a:cs typeface="Trebuchet MS"/>
              </a:rPr>
              <a:t>greater amount</a:t>
            </a:r>
            <a:r>
              <a:rPr sz="1800" spc="-15" dirty="0">
                <a:solidFill>
                  <a:srgbClr val="404040"/>
                </a:solidFill>
                <a:latin typeface="Trebuchet MS"/>
                <a:cs typeface="Trebuchet MS"/>
              </a:rPr>
              <a:t> </a:t>
            </a:r>
            <a:r>
              <a:rPr sz="1800" dirty="0">
                <a:solidFill>
                  <a:srgbClr val="404040"/>
                </a:solidFill>
                <a:latin typeface="Trebuchet MS"/>
                <a:cs typeface="Trebuchet MS"/>
              </a:rPr>
              <a:t>of</a:t>
            </a:r>
            <a:r>
              <a:rPr sz="1800" spc="-15" dirty="0">
                <a:solidFill>
                  <a:srgbClr val="404040"/>
                </a:solidFill>
                <a:latin typeface="Trebuchet MS"/>
                <a:cs typeface="Trebuchet MS"/>
              </a:rPr>
              <a:t> </a:t>
            </a:r>
            <a:r>
              <a:rPr sz="1800" dirty="0">
                <a:solidFill>
                  <a:srgbClr val="404040"/>
                </a:solidFill>
                <a:latin typeface="Trebuchet MS"/>
                <a:cs typeface="Trebuchet MS"/>
              </a:rPr>
              <a:t>tention</a:t>
            </a:r>
            <a:r>
              <a:rPr sz="1800" spc="5" dirty="0">
                <a:solidFill>
                  <a:srgbClr val="404040"/>
                </a:solidFill>
                <a:latin typeface="Trebuchet MS"/>
                <a:cs typeface="Trebuchet MS"/>
              </a:rPr>
              <a:t> </a:t>
            </a:r>
            <a:r>
              <a:rPr sz="1800" dirty="0">
                <a:solidFill>
                  <a:srgbClr val="404040"/>
                </a:solidFill>
                <a:latin typeface="Trebuchet MS"/>
                <a:cs typeface="Trebuchet MS"/>
              </a:rPr>
              <a:t>is</a:t>
            </a:r>
            <a:r>
              <a:rPr sz="1800" spc="-30" dirty="0">
                <a:solidFill>
                  <a:srgbClr val="404040"/>
                </a:solidFill>
                <a:latin typeface="Trebuchet MS"/>
                <a:cs typeface="Trebuchet MS"/>
              </a:rPr>
              <a:t> </a:t>
            </a:r>
            <a:r>
              <a:rPr sz="1800" dirty="0">
                <a:solidFill>
                  <a:srgbClr val="404040"/>
                </a:solidFill>
                <a:latin typeface="Trebuchet MS"/>
                <a:cs typeface="Trebuchet MS"/>
              </a:rPr>
              <a:t>there</a:t>
            </a:r>
            <a:r>
              <a:rPr sz="1800" spc="-10" dirty="0">
                <a:solidFill>
                  <a:srgbClr val="404040"/>
                </a:solidFill>
                <a:latin typeface="Trebuchet MS"/>
                <a:cs typeface="Trebuchet MS"/>
              </a:rPr>
              <a:t> </a:t>
            </a:r>
            <a:r>
              <a:rPr sz="1800" dirty="0">
                <a:solidFill>
                  <a:srgbClr val="404040"/>
                </a:solidFill>
                <a:latin typeface="Trebuchet MS"/>
                <a:cs typeface="Trebuchet MS"/>
              </a:rPr>
              <a:t>and</a:t>
            </a:r>
            <a:r>
              <a:rPr sz="1800" spc="-10" dirty="0">
                <a:solidFill>
                  <a:srgbClr val="404040"/>
                </a:solidFill>
                <a:latin typeface="Trebuchet MS"/>
                <a:cs typeface="Trebuchet MS"/>
              </a:rPr>
              <a:t> </a:t>
            </a:r>
            <a:r>
              <a:rPr sz="1800" dirty="0">
                <a:solidFill>
                  <a:srgbClr val="404040"/>
                </a:solidFill>
                <a:latin typeface="Trebuchet MS"/>
                <a:cs typeface="Trebuchet MS"/>
              </a:rPr>
              <a:t>where</a:t>
            </a:r>
            <a:r>
              <a:rPr sz="1800" spc="-15" dirty="0">
                <a:solidFill>
                  <a:srgbClr val="404040"/>
                </a:solidFill>
                <a:latin typeface="Trebuchet MS"/>
                <a:cs typeface="Trebuchet MS"/>
              </a:rPr>
              <a:t> </a:t>
            </a:r>
            <a:r>
              <a:rPr sz="1800" spc="-10" dirty="0">
                <a:solidFill>
                  <a:srgbClr val="404040"/>
                </a:solidFill>
                <a:latin typeface="Trebuchet MS"/>
                <a:cs typeface="Trebuchet MS"/>
              </a:rPr>
              <a:t>there </a:t>
            </a:r>
            <a:r>
              <a:rPr sz="1800" dirty="0">
                <a:solidFill>
                  <a:srgbClr val="404040"/>
                </a:solidFill>
                <a:latin typeface="Trebuchet MS"/>
                <a:cs typeface="Trebuchet MS"/>
              </a:rPr>
              <a:t>is</a:t>
            </a:r>
            <a:r>
              <a:rPr sz="1800" spc="-35" dirty="0">
                <a:solidFill>
                  <a:srgbClr val="404040"/>
                </a:solidFill>
                <a:latin typeface="Trebuchet MS"/>
                <a:cs typeface="Trebuchet MS"/>
              </a:rPr>
              <a:t> </a:t>
            </a:r>
            <a:r>
              <a:rPr sz="1800" dirty="0">
                <a:solidFill>
                  <a:srgbClr val="404040"/>
                </a:solidFill>
                <a:latin typeface="Trebuchet MS"/>
                <a:cs typeface="Trebuchet MS"/>
              </a:rPr>
              <a:t>thin</a:t>
            </a:r>
            <a:r>
              <a:rPr sz="1800" spc="-15" dirty="0">
                <a:solidFill>
                  <a:srgbClr val="404040"/>
                </a:solidFill>
                <a:latin typeface="Trebuchet MS"/>
                <a:cs typeface="Trebuchet MS"/>
              </a:rPr>
              <a:t> </a:t>
            </a:r>
            <a:r>
              <a:rPr sz="1800" dirty="0">
                <a:solidFill>
                  <a:srgbClr val="404040"/>
                </a:solidFill>
                <a:latin typeface="Trebuchet MS"/>
                <a:cs typeface="Trebuchet MS"/>
              </a:rPr>
              <a:t>and</a:t>
            </a:r>
            <a:r>
              <a:rPr sz="1800" spc="-5" dirty="0">
                <a:solidFill>
                  <a:srgbClr val="404040"/>
                </a:solidFill>
                <a:latin typeface="Trebuchet MS"/>
                <a:cs typeface="Trebuchet MS"/>
              </a:rPr>
              <a:t> </a:t>
            </a:r>
            <a:r>
              <a:rPr sz="1800" dirty="0">
                <a:solidFill>
                  <a:srgbClr val="404040"/>
                </a:solidFill>
                <a:latin typeface="Trebuchet MS"/>
                <a:cs typeface="Trebuchet MS"/>
              </a:rPr>
              <a:t>fragile</a:t>
            </a:r>
            <a:r>
              <a:rPr sz="1800" spc="-10" dirty="0">
                <a:solidFill>
                  <a:srgbClr val="404040"/>
                </a:solidFill>
                <a:latin typeface="Trebuchet MS"/>
                <a:cs typeface="Trebuchet MS"/>
              </a:rPr>
              <a:t> </a:t>
            </a:r>
            <a:r>
              <a:rPr sz="1800" spc="-20" dirty="0">
                <a:solidFill>
                  <a:srgbClr val="404040"/>
                </a:solidFill>
                <a:latin typeface="Trebuchet MS"/>
                <a:cs typeface="Trebuchet MS"/>
              </a:rPr>
              <a:t>skin</a:t>
            </a:r>
            <a:endParaRPr sz="1800">
              <a:latin typeface="Trebuchet MS"/>
              <a:cs typeface="Trebuchet MS"/>
            </a:endParaRPr>
          </a:p>
        </p:txBody>
      </p:sp>
      <p:pic>
        <p:nvPicPr>
          <p:cNvPr id="4" name="object 4"/>
          <p:cNvPicPr/>
          <p:nvPr/>
        </p:nvPicPr>
        <p:blipFill>
          <a:blip r:embed="rId2" cstate="print"/>
          <a:stretch>
            <a:fillRect/>
          </a:stretch>
        </p:blipFill>
        <p:spPr>
          <a:xfrm>
            <a:off x="2758439" y="2831592"/>
            <a:ext cx="6065520" cy="31455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01574" rIns="0" bIns="0" rtlCol="0">
            <a:spAutoFit/>
          </a:bodyPr>
          <a:lstStyle/>
          <a:p>
            <a:pPr marL="567055">
              <a:lnSpc>
                <a:spcPct val="100000"/>
              </a:lnSpc>
              <a:spcBef>
                <a:spcPts val="100"/>
              </a:spcBef>
            </a:pPr>
            <a:r>
              <a:rPr spc="-30" dirty="0"/>
              <a:t>HORIZONTAL</a:t>
            </a:r>
            <a:r>
              <a:rPr spc="-254" dirty="0"/>
              <a:t> </a:t>
            </a:r>
            <a:r>
              <a:rPr spc="-20" dirty="0"/>
              <a:t>MATTRESS</a:t>
            </a:r>
            <a:r>
              <a:rPr spc="-170" dirty="0"/>
              <a:t> </a:t>
            </a:r>
            <a:r>
              <a:rPr spc="-10" dirty="0"/>
              <a:t>SUTURE</a:t>
            </a:r>
          </a:p>
        </p:txBody>
      </p:sp>
      <p:sp>
        <p:nvSpPr>
          <p:cNvPr id="3" name="object 3"/>
          <p:cNvSpPr txBox="1"/>
          <p:nvPr/>
        </p:nvSpPr>
        <p:spPr>
          <a:xfrm>
            <a:off x="756310" y="2188209"/>
            <a:ext cx="8362950" cy="1122680"/>
          </a:xfrm>
          <a:prstGeom prst="rect">
            <a:avLst/>
          </a:prstGeom>
        </p:spPr>
        <p:txBody>
          <a:bodyPr vert="horz" wrap="square" lIns="0" tIns="12700" rIns="0" bIns="0" rtlCol="0">
            <a:spAutoFit/>
          </a:bodyPr>
          <a:lstStyle/>
          <a:p>
            <a:pPr marL="355600" marR="5080" indent="-342900">
              <a:lnSpc>
                <a:spcPct val="100000"/>
              </a:lnSpc>
              <a:spcBef>
                <a:spcPts val="100"/>
              </a:spcBef>
              <a:tabLst>
                <a:tab pos="354965" algn="l"/>
                <a:tab pos="3632200"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1800" dirty="0">
                <a:solidFill>
                  <a:srgbClr val="404040"/>
                </a:solidFill>
                <a:latin typeface="Trebuchet MS"/>
                <a:cs typeface="Trebuchet MS"/>
              </a:rPr>
              <a:t>The</a:t>
            </a:r>
            <a:r>
              <a:rPr sz="1800" spc="-5" dirty="0">
                <a:solidFill>
                  <a:srgbClr val="404040"/>
                </a:solidFill>
                <a:latin typeface="Trebuchet MS"/>
                <a:cs typeface="Trebuchet MS"/>
              </a:rPr>
              <a:t> </a:t>
            </a:r>
            <a:r>
              <a:rPr sz="1800" dirty="0">
                <a:solidFill>
                  <a:srgbClr val="404040"/>
                </a:solidFill>
                <a:latin typeface="Trebuchet MS"/>
                <a:cs typeface="Trebuchet MS"/>
              </a:rPr>
              <a:t>needle</a:t>
            </a:r>
            <a:r>
              <a:rPr sz="1800" spc="-15" dirty="0">
                <a:solidFill>
                  <a:srgbClr val="404040"/>
                </a:solidFill>
                <a:latin typeface="Trebuchet MS"/>
                <a:cs typeface="Trebuchet MS"/>
              </a:rPr>
              <a:t> </a:t>
            </a:r>
            <a:r>
              <a:rPr sz="1800" dirty="0">
                <a:solidFill>
                  <a:srgbClr val="404040"/>
                </a:solidFill>
                <a:latin typeface="Trebuchet MS"/>
                <a:cs typeface="Trebuchet MS"/>
              </a:rPr>
              <a:t>is</a:t>
            </a:r>
            <a:r>
              <a:rPr sz="1800" spc="-20" dirty="0">
                <a:solidFill>
                  <a:srgbClr val="404040"/>
                </a:solidFill>
                <a:latin typeface="Trebuchet MS"/>
                <a:cs typeface="Trebuchet MS"/>
              </a:rPr>
              <a:t> </a:t>
            </a:r>
            <a:r>
              <a:rPr sz="1800" dirty="0">
                <a:solidFill>
                  <a:srgbClr val="404040"/>
                </a:solidFill>
                <a:latin typeface="Trebuchet MS"/>
                <a:cs typeface="Trebuchet MS"/>
              </a:rPr>
              <a:t>inserted</a:t>
            </a:r>
            <a:r>
              <a:rPr sz="1800" spc="-5" dirty="0">
                <a:solidFill>
                  <a:srgbClr val="404040"/>
                </a:solidFill>
                <a:latin typeface="Trebuchet MS"/>
                <a:cs typeface="Trebuchet MS"/>
              </a:rPr>
              <a:t> </a:t>
            </a:r>
            <a:r>
              <a:rPr sz="1800" spc="-10" dirty="0">
                <a:solidFill>
                  <a:srgbClr val="404040"/>
                </a:solidFill>
                <a:latin typeface="Trebuchet MS"/>
                <a:cs typeface="Trebuchet MS"/>
              </a:rPr>
              <a:t>through</a:t>
            </a:r>
            <a:r>
              <a:rPr sz="1800" dirty="0">
                <a:solidFill>
                  <a:srgbClr val="404040"/>
                </a:solidFill>
                <a:latin typeface="Trebuchet MS"/>
                <a:cs typeface="Trebuchet MS"/>
              </a:rPr>
              <a:t>	the skin</a:t>
            </a:r>
            <a:r>
              <a:rPr sz="1800" spc="-20" dirty="0">
                <a:solidFill>
                  <a:srgbClr val="404040"/>
                </a:solidFill>
                <a:latin typeface="Trebuchet MS"/>
                <a:cs typeface="Trebuchet MS"/>
              </a:rPr>
              <a:t> </a:t>
            </a:r>
            <a:r>
              <a:rPr sz="1800" dirty="0">
                <a:solidFill>
                  <a:srgbClr val="404040"/>
                </a:solidFill>
                <a:latin typeface="Trebuchet MS"/>
                <a:cs typeface="Trebuchet MS"/>
              </a:rPr>
              <a:t>on</a:t>
            </a:r>
            <a:r>
              <a:rPr sz="1800" spc="-15" dirty="0">
                <a:solidFill>
                  <a:srgbClr val="404040"/>
                </a:solidFill>
                <a:latin typeface="Trebuchet MS"/>
                <a:cs typeface="Trebuchet MS"/>
              </a:rPr>
              <a:t> </a:t>
            </a:r>
            <a:r>
              <a:rPr sz="1800" dirty="0">
                <a:solidFill>
                  <a:srgbClr val="404040"/>
                </a:solidFill>
                <a:latin typeface="Trebuchet MS"/>
                <a:cs typeface="Trebuchet MS"/>
              </a:rPr>
              <a:t>one side</a:t>
            </a:r>
            <a:r>
              <a:rPr sz="1800" spc="-40" dirty="0">
                <a:solidFill>
                  <a:srgbClr val="404040"/>
                </a:solidFill>
                <a:latin typeface="Trebuchet MS"/>
                <a:cs typeface="Trebuchet MS"/>
              </a:rPr>
              <a:t> </a:t>
            </a:r>
            <a:r>
              <a:rPr sz="1800" dirty="0">
                <a:solidFill>
                  <a:srgbClr val="404040"/>
                </a:solidFill>
                <a:latin typeface="Trebuchet MS"/>
                <a:cs typeface="Trebuchet MS"/>
              </a:rPr>
              <a:t>of</a:t>
            </a:r>
            <a:r>
              <a:rPr sz="1800" spc="-10" dirty="0">
                <a:solidFill>
                  <a:srgbClr val="404040"/>
                </a:solidFill>
                <a:latin typeface="Trebuchet MS"/>
                <a:cs typeface="Trebuchet MS"/>
              </a:rPr>
              <a:t> </a:t>
            </a:r>
            <a:r>
              <a:rPr sz="1800" dirty="0">
                <a:solidFill>
                  <a:srgbClr val="404040"/>
                </a:solidFill>
                <a:latin typeface="Trebuchet MS"/>
                <a:cs typeface="Trebuchet MS"/>
              </a:rPr>
              <a:t>the</a:t>
            </a:r>
            <a:r>
              <a:rPr sz="1800" spc="-15" dirty="0">
                <a:solidFill>
                  <a:srgbClr val="404040"/>
                </a:solidFill>
                <a:latin typeface="Trebuchet MS"/>
                <a:cs typeface="Trebuchet MS"/>
              </a:rPr>
              <a:t> </a:t>
            </a:r>
            <a:r>
              <a:rPr sz="1800" dirty="0">
                <a:solidFill>
                  <a:srgbClr val="404040"/>
                </a:solidFill>
                <a:latin typeface="Trebuchet MS"/>
                <a:cs typeface="Trebuchet MS"/>
              </a:rPr>
              <a:t>wound</a:t>
            </a:r>
            <a:r>
              <a:rPr sz="1800" spc="-15" dirty="0">
                <a:solidFill>
                  <a:srgbClr val="404040"/>
                </a:solidFill>
                <a:latin typeface="Trebuchet MS"/>
                <a:cs typeface="Trebuchet MS"/>
              </a:rPr>
              <a:t> </a:t>
            </a:r>
            <a:r>
              <a:rPr sz="1800" dirty="0">
                <a:solidFill>
                  <a:srgbClr val="404040"/>
                </a:solidFill>
                <a:latin typeface="Trebuchet MS"/>
                <a:cs typeface="Trebuchet MS"/>
              </a:rPr>
              <a:t>at</a:t>
            </a:r>
            <a:r>
              <a:rPr sz="1800" spc="-10" dirty="0">
                <a:solidFill>
                  <a:srgbClr val="404040"/>
                </a:solidFill>
                <a:latin typeface="Trebuchet MS"/>
                <a:cs typeface="Trebuchet MS"/>
              </a:rPr>
              <a:t> </a:t>
            </a:r>
            <a:r>
              <a:rPr sz="1800" spc="-50" dirty="0">
                <a:solidFill>
                  <a:srgbClr val="404040"/>
                </a:solidFill>
                <a:latin typeface="Trebuchet MS"/>
                <a:cs typeface="Trebuchet MS"/>
              </a:rPr>
              <a:t>a </a:t>
            </a:r>
            <a:r>
              <a:rPr sz="1800" dirty="0">
                <a:solidFill>
                  <a:srgbClr val="404040"/>
                </a:solidFill>
                <a:latin typeface="Trebuchet MS"/>
                <a:cs typeface="Trebuchet MS"/>
              </a:rPr>
              <a:t>distance</a:t>
            </a:r>
            <a:r>
              <a:rPr sz="1800" spc="-45" dirty="0">
                <a:solidFill>
                  <a:srgbClr val="404040"/>
                </a:solidFill>
                <a:latin typeface="Trebuchet MS"/>
                <a:cs typeface="Trebuchet MS"/>
              </a:rPr>
              <a:t> </a:t>
            </a:r>
            <a:r>
              <a:rPr sz="1800" dirty="0">
                <a:solidFill>
                  <a:srgbClr val="404040"/>
                </a:solidFill>
                <a:latin typeface="Trebuchet MS"/>
                <a:cs typeface="Trebuchet MS"/>
              </a:rPr>
              <a:t>from</a:t>
            </a:r>
            <a:r>
              <a:rPr sz="1800" spc="-5" dirty="0">
                <a:solidFill>
                  <a:srgbClr val="404040"/>
                </a:solidFill>
                <a:latin typeface="Trebuchet MS"/>
                <a:cs typeface="Trebuchet MS"/>
              </a:rPr>
              <a:t> </a:t>
            </a:r>
            <a:r>
              <a:rPr sz="1800" dirty="0">
                <a:solidFill>
                  <a:srgbClr val="404040"/>
                </a:solidFill>
                <a:latin typeface="Trebuchet MS"/>
                <a:cs typeface="Trebuchet MS"/>
              </a:rPr>
              <a:t>the</a:t>
            </a:r>
            <a:r>
              <a:rPr sz="1800" spc="-10" dirty="0">
                <a:solidFill>
                  <a:srgbClr val="404040"/>
                </a:solidFill>
                <a:latin typeface="Trebuchet MS"/>
                <a:cs typeface="Trebuchet MS"/>
              </a:rPr>
              <a:t> </a:t>
            </a:r>
            <a:r>
              <a:rPr sz="1800" dirty="0">
                <a:solidFill>
                  <a:srgbClr val="404040"/>
                </a:solidFill>
                <a:latin typeface="Trebuchet MS"/>
                <a:cs typeface="Trebuchet MS"/>
              </a:rPr>
              <a:t>edge</a:t>
            </a:r>
            <a:r>
              <a:rPr sz="1800" spc="-30" dirty="0">
                <a:solidFill>
                  <a:srgbClr val="404040"/>
                </a:solidFill>
                <a:latin typeface="Trebuchet MS"/>
                <a:cs typeface="Trebuchet MS"/>
              </a:rPr>
              <a:t> </a:t>
            </a:r>
            <a:r>
              <a:rPr sz="1800" dirty="0">
                <a:solidFill>
                  <a:srgbClr val="404040"/>
                </a:solidFill>
                <a:latin typeface="Trebuchet MS"/>
                <a:cs typeface="Trebuchet MS"/>
              </a:rPr>
              <a:t>,it</a:t>
            </a:r>
            <a:r>
              <a:rPr sz="1800" spc="-20" dirty="0">
                <a:solidFill>
                  <a:srgbClr val="404040"/>
                </a:solidFill>
                <a:latin typeface="Trebuchet MS"/>
                <a:cs typeface="Trebuchet MS"/>
              </a:rPr>
              <a:t> </a:t>
            </a:r>
            <a:r>
              <a:rPr sz="1800" dirty="0">
                <a:solidFill>
                  <a:srgbClr val="404040"/>
                </a:solidFill>
                <a:latin typeface="Trebuchet MS"/>
                <a:cs typeface="Trebuchet MS"/>
              </a:rPr>
              <a:t>passes</a:t>
            </a:r>
            <a:r>
              <a:rPr sz="1800" spc="-40" dirty="0">
                <a:solidFill>
                  <a:srgbClr val="404040"/>
                </a:solidFill>
                <a:latin typeface="Trebuchet MS"/>
                <a:cs typeface="Trebuchet MS"/>
              </a:rPr>
              <a:t> </a:t>
            </a:r>
            <a:r>
              <a:rPr sz="1800" dirty="0">
                <a:solidFill>
                  <a:srgbClr val="404040"/>
                </a:solidFill>
                <a:latin typeface="Trebuchet MS"/>
                <a:cs typeface="Trebuchet MS"/>
              </a:rPr>
              <a:t>underneath</a:t>
            </a:r>
            <a:r>
              <a:rPr sz="1800" spc="-5" dirty="0">
                <a:solidFill>
                  <a:srgbClr val="404040"/>
                </a:solidFill>
                <a:latin typeface="Trebuchet MS"/>
                <a:cs typeface="Trebuchet MS"/>
              </a:rPr>
              <a:t> </a:t>
            </a:r>
            <a:r>
              <a:rPr sz="1800" dirty="0">
                <a:solidFill>
                  <a:srgbClr val="404040"/>
                </a:solidFill>
                <a:latin typeface="Trebuchet MS"/>
                <a:cs typeface="Trebuchet MS"/>
              </a:rPr>
              <a:t>to</a:t>
            </a:r>
            <a:r>
              <a:rPr sz="1800" spc="-30" dirty="0">
                <a:solidFill>
                  <a:srgbClr val="404040"/>
                </a:solidFill>
                <a:latin typeface="Trebuchet MS"/>
                <a:cs typeface="Trebuchet MS"/>
              </a:rPr>
              <a:t> </a:t>
            </a:r>
            <a:r>
              <a:rPr sz="1800" dirty="0">
                <a:solidFill>
                  <a:srgbClr val="404040"/>
                </a:solidFill>
                <a:latin typeface="Trebuchet MS"/>
                <a:cs typeface="Trebuchet MS"/>
              </a:rPr>
              <a:t>the</a:t>
            </a:r>
            <a:r>
              <a:rPr sz="1800" spc="-5" dirty="0">
                <a:solidFill>
                  <a:srgbClr val="404040"/>
                </a:solidFill>
                <a:latin typeface="Trebuchet MS"/>
                <a:cs typeface="Trebuchet MS"/>
              </a:rPr>
              <a:t> </a:t>
            </a:r>
            <a:r>
              <a:rPr sz="1800" dirty="0">
                <a:solidFill>
                  <a:srgbClr val="404040"/>
                </a:solidFill>
                <a:latin typeface="Trebuchet MS"/>
                <a:cs typeface="Trebuchet MS"/>
              </a:rPr>
              <a:t>opposite</a:t>
            </a:r>
            <a:r>
              <a:rPr sz="1800" spc="15" dirty="0">
                <a:solidFill>
                  <a:srgbClr val="404040"/>
                </a:solidFill>
                <a:latin typeface="Trebuchet MS"/>
                <a:cs typeface="Trebuchet MS"/>
              </a:rPr>
              <a:t> </a:t>
            </a:r>
            <a:r>
              <a:rPr sz="1800" spc="-10" dirty="0">
                <a:solidFill>
                  <a:srgbClr val="404040"/>
                </a:solidFill>
                <a:latin typeface="Trebuchet MS"/>
                <a:cs typeface="Trebuchet MS"/>
              </a:rPr>
              <a:t>side,emerges </a:t>
            </a:r>
            <a:r>
              <a:rPr sz="1800" dirty="0">
                <a:solidFill>
                  <a:srgbClr val="404040"/>
                </a:solidFill>
                <a:latin typeface="Trebuchet MS"/>
                <a:cs typeface="Trebuchet MS"/>
              </a:rPr>
              <a:t>and</a:t>
            </a:r>
            <a:r>
              <a:rPr sz="1800" spc="-20" dirty="0">
                <a:solidFill>
                  <a:srgbClr val="404040"/>
                </a:solidFill>
                <a:latin typeface="Trebuchet MS"/>
                <a:cs typeface="Trebuchet MS"/>
              </a:rPr>
              <a:t> </a:t>
            </a:r>
            <a:r>
              <a:rPr sz="1800" dirty="0">
                <a:solidFill>
                  <a:srgbClr val="404040"/>
                </a:solidFill>
                <a:latin typeface="Trebuchet MS"/>
                <a:cs typeface="Trebuchet MS"/>
              </a:rPr>
              <a:t>is</a:t>
            </a:r>
            <a:r>
              <a:rPr sz="1800" spc="-40" dirty="0">
                <a:solidFill>
                  <a:srgbClr val="404040"/>
                </a:solidFill>
                <a:latin typeface="Trebuchet MS"/>
                <a:cs typeface="Trebuchet MS"/>
              </a:rPr>
              <a:t> </a:t>
            </a:r>
            <a:r>
              <a:rPr sz="1800" dirty="0">
                <a:solidFill>
                  <a:srgbClr val="404040"/>
                </a:solidFill>
                <a:latin typeface="Trebuchet MS"/>
                <a:cs typeface="Trebuchet MS"/>
              </a:rPr>
              <a:t>reinserted a</a:t>
            </a:r>
            <a:r>
              <a:rPr sz="1800" spc="-20" dirty="0">
                <a:solidFill>
                  <a:srgbClr val="404040"/>
                </a:solidFill>
                <a:latin typeface="Trebuchet MS"/>
                <a:cs typeface="Trebuchet MS"/>
              </a:rPr>
              <a:t> </a:t>
            </a:r>
            <a:r>
              <a:rPr sz="1800" dirty="0">
                <a:solidFill>
                  <a:srgbClr val="404040"/>
                </a:solidFill>
                <a:latin typeface="Trebuchet MS"/>
                <a:cs typeface="Trebuchet MS"/>
              </a:rPr>
              <a:t>little</a:t>
            </a:r>
            <a:r>
              <a:rPr sz="1800" spc="-20" dirty="0">
                <a:solidFill>
                  <a:srgbClr val="404040"/>
                </a:solidFill>
                <a:latin typeface="Trebuchet MS"/>
                <a:cs typeface="Trebuchet MS"/>
              </a:rPr>
              <a:t> </a:t>
            </a:r>
            <a:r>
              <a:rPr sz="1800" dirty="0">
                <a:solidFill>
                  <a:srgbClr val="404040"/>
                </a:solidFill>
                <a:latin typeface="Trebuchet MS"/>
                <a:cs typeface="Trebuchet MS"/>
              </a:rPr>
              <a:t>further laterally</a:t>
            </a:r>
            <a:r>
              <a:rPr sz="1800" spc="-20" dirty="0">
                <a:solidFill>
                  <a:srgbClr val="404040"/>
                </a:solidFill>
                <a:latin typeface="Trebuchet MS"/>
                <a:cs typeface="Trebuchet MS"/>
              </a:rPr>
              <a:t> </a:t>
            </a:r>
            <a:r>
              <a:rPr sz="1800" dirty="0">
                <a:solidFill>
                  <a:srgbClr val="404040"/>
                </a:solidFill>
                <a:latin typeface="Trebuchet MS"/>
                <a:cs typeface="Trebuchet MS"/>
              </a:rPr>
              <a:t>and</a:t>
            </a:r>
            <a:r>
              <a:rPr sz="1800" spc="-15" dirty="0">
                <a:solidFill>
                  <a:srgbClr val="404040"/>
                </a:solidFill>
                <a:latin typeface="Trebuchet MS"/>
                <a:cs typeface="Trebuchet MS"/>
              </a:rPr>
              <a:t> </a:t>
            </a:r>
            <a:r>
              <a:rPr sz="1800" dirty="0">
                <a:solidFill>
                  <a:srgbClr val="404040"/>
                </a:solidFill>
                <a:latin typeface="Trebuchet MS"/>
                <a:cs typeface="Trebuchet MS"/>
              </a:rPr>
              <a:t>passes</a:t>
            </a:r>
            <a:r>
              <a:rPr sz="1800" spc="-40" dirty="0">
                <a:solidFill>
                  <a:srgbClr val="404040"/>
                </a:solidFill>
                <a:latin typeface="Trebuchet MS"/>
                <a:cs typeface="Trebuchet MS"/>
              </a:rPr>
              <a:t> </a:t>
            </a:r>
            <a:r>
              <a:rPr sz="1800" dirty="0">
                <a:solidFill>
                  <a:srgbClr val="404040"/>
                </a:solidFill>
                <a:latin typeface="Trebuchet MS"/>
                <a:cs typeface="Trebuchet MS"/>
              </a:rPr>
              <a:t>back</a:t>
            </a:r>
            <a:r>
              <a:rPr sz="1800" spc="-30" dirty="0">
                <a:solidFill>
                  <a:srgbClr val="404040"/>
                </a:solidFill>
                <a:latin typeface="Trebuchet MS"/>
                <a:cs typeface="Trebuchet MS"/>
              </a:rPr>
              <a:t> </a:t>
            </a:r>
            <a:r>
              <a:rPr sz="1800" dirty="0">
                <a:solidFill>
                  <a:srgbClr val="404040"/>
                </a:solidFill>
                <a:latin typeface="Trebuchet MS"/>
                <a:cs typeface="Trebuchet MS"/>
              </a:rPr>
              <a:t>under</a:t>
            </a:r>
            <a:r>
              <a:rPr sz="1800" spc="-20" dirty="0">
                <a:solidFill>
                  <a:srgbClr val="404040"/>
                </a:solidFill>
                <a:latin typeface="Trebuchet MS"/>
                <a:cs typeface="Trebuchet MS"/>
              </a:rPr>
              <a:t> </a:t>
            </a:r>
            <a:r>
              <a:rPr sz="1800" dirty="0">
                <a:solidFill>
                  <a:srgbClr val="404040"/>
                </a:solidFill>
                <a:latin typeface="Trebuchet MS"/>
                <a:cs typeface="Trebuchet MS"/>
              </a:rPr>
              <a:t>the</a:t>
            </a:r>
            <a:r>
              <a:rPr sz="1800" spc="-5" dirty="0">
                <a:solidFill>
                  <a:srgbClr val="404040"/>
                </a:solidFill>
                <a:latin typeface="Trebuchet MS"/>
                <a:cs typeface="Trebuchet MS"/>
              </a:rPr>
              <a:t> </a:t>
            </a:r>
            <a:r>
              <a:rPr sz="1800" dirty="0">
                <a:solidFill>
                  <a:srgbClr val="404040"/>
                </a:solidFill>
                <a:latin typeface="Trebuchet MS"/>
                <a:cs typeface="Trebuchet MS"/>
              </a:rPr>
              <a:t>wound</a:t>
            </a:r>
            <a:r>
              <a:rPr sz="1800" spc="-25" dirty="0">
                <a:solidFill>
                  <a:srgbClr val="404040"/>
                </a:solidFill>
                <a:latin typeface="Trebuchet MS"/>
                <a:cs typeface="Trebuchet MS"/>
              </a:rPr>
              <a:t> to </a:t>
            </a:r>
            <a:r>
              <a:rPr sz="1800" dirty="0">
                <a:solidFill>
                  <a:srgbClr val="404040"/>
                </a:solidFill>
                <a:latin typeface="Trebuchet MS"/>
                <a:cs typeface="Trebuchet MS"/>
              </a:rPr>
              <a:t>emerge</a:t>
            </a:r>
            <a:r>
              <a:rPr sz="1800" spc="-15" dirty="0">
                <a:solidFill>
                  <a:srgbClr val="404040"/>
                </a:solidFill>
                <a:latin typeface="Trebuchet MS"/>
                <a:cs typeface="Trebuchet MS"/>
              </a:rPr>
              <a:t> </a:t>
            </a:r>
            <a:r>
              <a:rPr sz="1800" dirty="0">
                <a:solidFill>
                  <a:srgbClr val="404040"/>
                </a:solidFill>
                <a:latin typeface="Trebuchet MS"/>
                <a:cs typeface="Trebuchet MS"/>
              </a:rPr>
              <a:t>on</a:t>
            </a:r>
            <a:r>
              <a:rPr sz="1800" spc="-20" dirty="0">
                <a:solidFill>
                  <a:srgbClr val="404040"/>
                </a:solidFill>
                <a:latin typeface="Trebuchet MS"/>
                <a:cs typeface="Trebuchet MS"/>
              </a:rPr>
              <a:t> </a:t>
            </a:r>
            <a:r>
              <a:rPr sz="1800" dirty="0">
                <a:solidFill>
                  <a:srgbClr val="404040"/>
                </a:solidFill>
                <a:latin typeface="Trebuchet MS"/>
                <a:cs typeface="Trebuchet MS"/>
              </a:rPr>
              <a:t>the</a:t>
            </a:r>
            <a:r>
              <a:rPr sz="1800" spc="-5" dirty="0">
                <a:solidFill>
                  <a:srgbClr val="404040"/>
                </a:solidFill>
                <a:latin typeface="Trebuchet MS"/>
                <a:cs typeface="Trebuchet MS"/>
              </a:rPr>
              <a:t> </a:t>
            </a:r>
            <a:r>
              <a:rPr sz="1800" dirty="0">
                <a:solidFill>
                  <a:srgbClr val="404040"/>
                </a:solidFill>
                <a:latin typeface="Trebuchet MS"/>
                <a:cs typeface="Trebuchet MS"/>
              </a:rPr>
              <a:t>opposite</a:t>
            </a:r>
            <a:r>
              <a:rPr sz="1800" spc="-35" dirty="0">
                <a:solidFill>
                  <a:srgbClr val="404040"/>
                </a:solidFill>
                <a:latin typeface="Trebuchet MS"/>
                <a:cs typeface="Trebuchet MS"/>
              </a:rPr>
              <a:t> </a:t>
            </a:r>
            <a:r>
              <a:rPr sz="1800" spc="-10" dirty="0">
                <a:solidFill>
                  <a:srgbClr val="404040"/>
                </a:solidFill>
                <a:latin typeface="Trebuchet MS"/>
                <a:cs typeface="Trebuchet MS"/>
              </a:rPr>
              <a:t>side.</a:t>
            </a:r>
            <a:endParaRPr sz="1800">
              <a:latin typeface="Trebuchet MS"/>
              <a:cs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9D489-B576-574A-A5CA-648086FB7487}"/>
              </a:ext>
            </a:extLst>
          </p:cNvPr>
          <p:cNvSpPr>
            <a:spLocks noGrp="1"/>
          </p:cNvSpPr>
          <p:nvPr>
            <p:ph type="title"/>
          </p:nvPr>
        </p:nvSpPr>
        <p:spPr/>
        <p:txBody>
          <a:bodyPr/>
          <a:lstStyle/>
          <a:p>
            <a:r>
              <a:rPr lang="en-US" dirty="0"/>
              <a:t>Horizontal mattress suture</a:t>
            </a:r>
          </a:p>
        </p:txBody>
      </p:sp>
      <p:pic>
        <p:nvPicPr>
          <p:cNvPr id="5" name="Content Placeholder 4">
            <a:extLst>
              <a:ext uri="{FF2B5EF4-FFF2-40B4-BE49-F238E27FC236}">
                <a16:creationId xmlns:a16="http://schemas.microsoft.com/office/drawing/2014/main" id="{FF48D51F-8006-C74F-80D3-10FCBF4761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3766" y="2160588"/>
            <a:ext cx="4944505" cy="3881437"/>
          </a:xfrm>
        </p:spPr>
      </p:pic>
    </p:spTree>
    <p:extLst>
      <p:ext uri="{BB962C8B-B14F-4D97-AF65-F5344CB8AC3E}">
        <p14:creationId xmlns:p14="http://schemas.microsoft.com/office/powerpoint/2010/main" val="3386208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88380" y="348995"/>
            <a:ext cx="2698750" cy="680085"/>
            <a:chOff x="788380" y="348995"/>
            <a:chExt cx="2698750" cy="680085"/>
          </a:xfrm>
        </p:grpSpPr>
        <p:pic>
          <p:nvPicPr>
            <p:cNvPr id="3" name="object 3"/>
            <p:cNvPicPr/>
            <p:nvPr/>
          </p:nvPicPr>
          <p:blipFill>
            <a:blip r:embed="rId2" cstate="print"/>
            <a:stretch>
              <a:fillRect/>
            </a:stretch>
          </p:blipFill>
          <p:spPr>
            <a:xfrm>
              <a:off x="788380" y="554736"/>
              <a:ext cx="201746" cy="228600"/>
            </a:xfrm>
            <a:prstGeom prst="rect">
              <a:avLst/>
            </a:prstGeom>
          </p:spPr>
        </p:pic>
        <p:pic>
          <p:nvPicPr>
            <p:cNvPr id="4" name="object 4"/>
            <p:cNvPicPr/>
            <p:nvPr/>
          </p:nvPicPr>
          <p:blipFill>
            <a:blip r:embed="rId3" cstate="print"/>
            <a:stretch>
              <a:fillRect/>
            </a:stretch>
          </p:blipFill>
          <p:spPr>
            <a:xfrm>
              <a:off x="922019" y="348995"/>
              <a:ext cx="2564892" cy="679703"/>
            </a:xfrm>
            <a:prstGeom prst="rect">
              <a:avLst/>
            </a:prstGeom>
          </p:spPr>
        </p:pic>
      </p:grpSp>
      <p:sp>
        <p:nvSpPr>
          <p:cNvPr id="5" name="object 5"/>
          <p:cNvSpPr txBox="1"/>
          <p:nvPr/>
        </p:nvSpPr>
        <p:spPr>
          <a:xfrm>
            <a:off x="756310" y="299466"/>
            <a:ext cx="8327390" cy="2473325"/>
          </a:xfrm>
          <a:prstGeom prst="rect">
            <a:avLst/>
          </a:prstGeom>
        </p:spPr>
        <p:txBody>
          <a:bodyPr vert="horz" wrap="square" lIns="0" tIns="139065" rIns="0" bIns="0" rtlCol="0">
            <a:spAutoFit/>
          </a:bodyPr>
          <a:lstStyle/>
          <a:p>
            <a:pPr marL="12700">
              <a:lnSpc>
                <a:spcPct val="100000"/>
              </a:lnSpc>
              <a:spcBef>
                <a:spcPts val="1095"/>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PULLEY</a:t>
            </a:r>
            <a:r>
              <a:rPr sz="2400" spc="-60" dirty="0">
                <a:solidFill>
                  <a:srgbClr val="404040"/>
                </a:solidFill>
                <a:latin typeface="Trebuchet MS"/>
                <a:cs typeface="Trebuchet MS"/>
              </a:rPr>
              <a:t> </a:t>
            </a:r>
            <a:r>
              <a:rPr sz="2400" spc="-10" dirty="0">
                <a:solidFill>
                  <a:srgbClr val="404040"/>
                </a:solidFill>
                <a:latin typeface="Trebuchet MS"/>
                <a:cs typeface="Trebuchet MS"/>
              </a:rPr>
              <a:t>SUTURE</a:t>
            </a:r>
            <a:endParaRPr sz="2400">
              <a:latin typeface="Trebuchet MS"/>
              <a:cs typeface="Trebuchet MS"/>
            </a:endParaRPr>
          </a:p>
          <a:p>
            <a:pPr marL="355600" marR="5080" indent="-342900">
              <a:lnSpc>
                <a:spcPct val="100000"/>
              </a:lnSpc>
              <a:spcBef>
                <a:spcPts val="994"/>
              </a:spcBef>
              <a:tabLst>
                <a:tab pos="423545"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2400" dirty="0">
                <a:solidFill>
                  <a:srgbClr val="404040"/>
                </a:solidFill>
                <a:latin typeface="Trebuchet MS"/>
                <a:cs typeface="Trebuchet MS"/>
              </a:rPr>
              <a:t>The</a:t>
            </a:r>
            <a:r>
              <a:rPr sz="2400" spc="-15" dirty="0">
                <a:solidFill>
                  <a:srgbClr val="404040"/>
                </a:solidFill>
                <a:latin typeface="Trebuchet MS"/>
                <a:cs typeface="Trebuchet MS"/>
              </a:rPr>
              <a:t> </a:t>
            </a:r>
            <a:r>
              <a:rPr sz="2400" dirty="0">
                <a:solidFill>
                  <a:srgbClr val="404040"/>
                </a:solidFill>
                <a:latin typeface="Trebuchet MS"/>
                <a:cs typeface="Trebuchet MS"/>
              </a:rPr>
              <a:t>needle takes</a:t>
            </a:r>
            <a:r>
              <a:rPr sz="2400" spc="10" dirty="0">
                <a:solidFill>
                  <a:srgbClr val="404040"/>
                </a:solidFill>
                <a:latin typeface="Trebuchet MS"/>
                <a:cs typeface="Trebuchet MS"/>
              </a:rPr>
              <a:t> </a:t>
            </a:r>
            <a:r>
              <a:rPr sz="2400" dirty="0">
                <a:solidFill>
                  <a:srgbClr val="404040"/>
                </a:solidFill>
                <a:latin typeface="Trebuchet MS"/>
                <a:cs typeface="Trebuchet MS"/>
              </a:rPr>
              <a:t>a</a:t>
            </a:r>
            <a:r>
              <a:rPr sz="2400" spc="-15" dirty="0">
                <a:solidFill>
                  <a:srgbClr val="404040"/>
                </a:solidFill>
                <a:latin typeface="Trebuchet MS"/>
                <a:cs typeface="Trebuchet MS"/>
              </a:rPr>
              <a:t> </a:t>
            </a:r>
            <a:r>
              <a:rPr sz="2400" dirty="0">
                <a:solidFill>
                  <a:srgbClr val="404040"/>
                </a:solidFill>
                <a:latin typeface="Trebuchet MS"/>
                <a:cs typeface="Trebuchet MS"/>
              </a:rPr>
              <a:t>large</a:t>
            </a:r>
            <a:r>
              <a:rPr sz="2400" spc="5" dirty="0">
                <a:solidFill>
                  <a:srgbClr val="404040"/>
                </a:solidFill>
                <a:latin typeface="Trebuchet MS"/>
                <a:cs typeface="Trebuchet MS"/>
              </a:rPr>
              <a:t> </a:t>
            </a:r>
            <a:r>
              <a:rPr sz="2400" dirty="0">
                <a:solidFill>
                  <a:srgbClr val="404040"/>
                </a:solidFill>
                <a:latin typeface="Trebuchet MS"/>
                <a:cs typeface="Trebuchet MS"/>
              </a:rPr>
              <a:t>bite</a:t>
            </a:r>
            <a:r>
              <a:rPr sz="2400" spc="5" dirty="0">
                <a:solidFill>
                  <a:srgbClr val="404040"/>
                </a:solidFill>
                <a:latin typeface="Trebuchet MS"/>
                <a:cs typeface="Trebuchet MS"/>
              </a:rPr>
              <a:t> </a:t>
            </a:r>
            <a:r>
              <a:rPr sz="2400" dirty="0">
                <a:solidFill>
                  <a:srgbClr val="404040"/>
                </a:solidFill>
                <a:latin typeface="Trebuchet MS"/>
                <a:cs typeface="Trebuchet MS"/>
              </a:rPr>
              <a:t>from</a:t>
            </a:r>
            <a:r>
              <a:rPr sz="2400" spc="-10" dirty="0">
                <a:solidFill>
                  <a:srgbClr val="404040"/>
                </a:solidFill>
                <a:latin typeface="Trebuchet MS"/>
                <a:cs typeface="Trebuchet MS"/>
              </a:rPr>
              <a:t> </a:t>
            </a:r>
            <a:r>
              <a:rPr sz="2400" dirty="0">
                <a:solidFill>
                  <a:srgbClr val="404040"/>
                </a:solidFill>
                <a:latin typeface="Trebuchet MS"/>
                <a:cs typeface="Trebuchet MS"/>
              </a:rPr>
              <a:t>the</a:t>
            </a:r>
            <a:r>
              <a:rPr sz="2400" spc="-10" dirty="0">
                <a:solidFill>
                  <a:srgbClr val="404040"/>
                </a:solidFill>
                <a:latin typeface="Trebuchet MS"/>
                <a:cs typeface="Trebuchet MS"/>
              </a:rPr>
              <a:t> </a:t>
            </a:r>
            <a:r>
              <a:rPr sz="2400" dirty="0">
                <a:solidFill>
                  <a:srgbClr val="404040"/>
                </a:solidFill>
                <a:latin typeface="Trebuchet MS"/>
                <a:cs typeface="Trebuchet MS"/>
              </a:rPr>
              <a:t>skin</a:t>
            </a:r>
            <a:r>
              <a:rPr sz="2400" spc="5" dirty="0">
                <a:solidFill>
                  <a:srgbClr val="404040"/>
                </a:solidFill>
                <a:latin typeface="Trebuchet MS"/>
                <a:cs typeface="Trebuchet MS"/>
              </a:rPr>
              <a:t> </a:t>
            </a:r>
            <a:r>
              <a:rPr sz="2400" dirty="0">
                <a:solidFill>
                  <a:srgbClr val="404040"/>
                </a:solidFill>
                <a:latin typeface="Trebuchet MS"/>
                <a:cs typeface="Trebuchet MS"/>
              </a:rPr>
              <a:t>of</a:t>
            </a:r>
            <a:r>
              <a:rPr sz="2400" spc="-15" dirty="0">
                <a:solidFill>
                  <a:srgbClr val="404040"/>
                </a:solidFill>
                <a:latin typeface="Trebuchet MS"/>
                <a:cs typeface="Trebuchet MS"/>
              </a:rPr>
              <a:t> </a:t>
            </a:r>
            <a:r>
              <a:rPr sz="2400" dirty="0">
                <a:solidFill>
                  <a:srgbClr val="404040"/>
                </a:solidFill>
                <a:latin typeface="Trebuchet MS"/>
                <a:cs typeface="Trebuchet MS"/>
              </a:rPr>
              <a:t>one</a:t>
            </a:r>
            <a:r>
              <a:rPr sz="2400" spc="5" dirty="0">
                <a:solidFill>
                  <a:srgbClr val="404040"/>
                </a:solidFill>
                <a:latin typeface="Trebuchet MS"/>
                <a:cs typeface="Trebuchet MS"/>
              </a:rPr>
              <a:t> </a:t>
            </a:r>
            <a:r>
              <a:rPr sz="2400" dirty="0">
                <a:solidFill>
                  <a:srgbClr val="404040"/>
                </a:solidFill>
                <a:latin typeface="Trebuchet MS"/>
                <a:cs typeface="Trebuchet MS"/>
              </a:rPr>
              <a:t>side</a:t>
            </a:r>
            <a:r>
              <a:rPr sz="2400" spc="5" dirty="0">
                <a:solidFill>
                  <a:srgbClr val="404040"/>
                </a:solidFill>
                <a:latin typeface="Trebuchet MS"/>
                <a:cs typeface="Trebuchet MS"/>
              </a:rPr>
              <a:t> </a:t>
            </a:r>
            <a:r>
              <a:rPr sz="2400" spc="-25" dirty="0">
                <a:solidFill>
                  <a:srgbClr val="404040"/>
                </a:solidFill>
                <a:latin typeface="Trebuchet MS"/>
                <a:cs typeface="Trebuchet MS"/>
              </a:rPr>
              <a:t>of </a:t>
            </a:r>
            <a:r>
              <a:rPr sz="2400" dirty="0">
                <a:solidFill>
                  <a:srgbClr val="404040"/>
                </a:solidFill>
                <a:latin typeface="Trebuchet MS"/>
                <a:cs typeface="Trebuchet MS"/>
              </a:rPr>
              <a:t>the</a:t>
            </a:r>
            <a:r>
              <a:rPr sz="2400" spc="-30" dirty="0">
                <a:solidFill>
                  <a:srgbClr val="404040"/>
                </a:solidFill>
                <a:latin typeface="Trebuchet MS"/>
                <a:cs typeface="Trebuchet MS"/>
              </a:rPr>
              <a:t> </a:t>
            </a:r>
            <a:r>
              <a:rPr sz="2400" dirty="0">
                <a:solidFill>
                  <a:srgbClr val="404040"/>
                </a:solidFill>
                <a:latin typeface="Trebuchet MS"/>
                <a:cs typeface="Trebuchet MS"/>
              </a:rPr>
              <a:t>wound,</a:t>
            </a:r>
            <a:r>
              <a:rPr sz="2400" spc="5" dirty="0">
                <a:solidFill>
                  <a:srgbClr val="404040"/>
                </a:solidFill>
                <a:latin typeface="Trebuchet MS"/>
                <a:cs typeface="Trebuchet MS"/>
              </a:rPr>
              <a:t> </a:t>
            </a:r>
            <a:r>
              <a:rPr sz="2400" dirty="0">
                <a:solidFill>
                  <a:srgbClr val="404040"/>
                </a:solidFill>
                <a:latin typeface="Trebuchet MS"/>
                <a:cs typeface="Trebuchet MS"/>
              </a:rPr>
              <a:t>passes to</a:t>
            </a:r>
            <a:r>
              <a:rPr sz="2400" spc="-10" dirty="0">
                <a:solidFill>
                  <a:srgbClr val="404040"/>
                </a:solidFill>
                <a:latin typeface="Trebuchet MS"/>
                <a:cs typeface="Trebuchet MS"/>
              </a:rPr>
              <a:t> </a:t>
            </a:r>
            <a:r>
              <a:rPr sz="2400" dirty="0">
                <a:solidFill>
                  <a:srgbClr val="404040"/>
                </a:solidFill>
                <a:latin typeface="Trebuchet MS"/>
                <a:cs typeface="Trebuchet MS"/>
              </a:rPr>
              <a:t>take</a:t>
            </a:r>
            <a:r>
              <a:rPr sz="2400" spc="-5" dirty="0">
                <a:solidFill>
                  <a:srgbClr val="404040"/>
                </a:solidFill>
                <a:latin typeface="Trebuchet MS"/>
                <a:cs typeface="Trebuchet MS"/>
              </a:rPr>
              <a:t> </a:t>
            </a:r>
            <a:r>
              <a:rPr sz="2400" dirty="0">
                <a:solidFill>
                  <a:srgbClr val="404040"/>
                </a:solidFill>
                <a:latin typeface="Trebuchet MS"/>
                <a:cs typeface="Trebuchet MS"/>
              </a:rPr>
              <a:t>a</a:t>
            </a:r>
            <a:r>
              <a:rPr sz="2400" spc="-15" dirty="0">
                <a:solidFill>
                  <a:srgbClr val="404040"/>
                </a:solidFill>
                <a:latin typeface="Trebuchet MS"/>
                <a:cs typeface="Trebuchet MS"/>
              </a:rPr>
              <a:t> </a:t>
            </a:r>
            <a:r>
              <a:rPr sz="2400" dirty="0">
                <a:solidFill>
                  <a:srgbClr val="404040"/>
                </a:solidFill>
                <a:latin typeface="Trebuchet MS"/>
                <a:cs typeface="Trebuchet MS"/>
              </a:rPr>
              <a:t>small</a:t>
            </a:r>
            <a:r>
              <a:rPr sz="2400" spc="-5" dirty="0">
                <a:solidFill>
                  <a:srgbClr val="404040"/>
                </a:solidFill>
                <a:latin typeface="Trebuchet MS"/>
                <a:cs typeface="Trebuchet MS"/>
              </a:rPr>
              <a:t> </a:t>
            </a:r>
            <a:r>
              <a:rPr sz="2400" dirty="0">
                <a:solidFill>
                  <a:srgbClr val="404040"/>
                </a:solidFill>
                <a:latin typeface="Trebuchet MS"/>
                <a:cs typeface="Trebuchet MS"/>
              </a:rPr>
              <a:t>bite</a:t>
            </a:r>
            <a:r>
              <a:rPr sz="2400" spc="5" dirty="0">
                <a:solidFill>
                  <a:srgbClr val="404040"/>
                </a:solidFill>
                <a:latin typeface="Trebuchet MS"/>
                <a:cs typeface="Trebuchet MS"/>
              </a:rPr>
              <a:t> </a:t>
            </a:r>
            <a:r>
              <a:rPr sz="2400" dirty="0">
                <a:solidFill>
                  <a:srgbClr val="404040"/>
                </a:solidFill>
                <a:latin typeface="Trebuchet MS"/>
                <a:cs typeface="Trebuchet MS"/>
              </a:rPr>
              <a:t>from</a:t>
            </a:r>
            <a:r>
              <a:rPr sz="2400" spc="-10" dirty="0">
                <a:solidFill>
                  <a:srgbClr val="404040"/>
                </a:solidFill>
                <a:latin typeface="Trebuchet MS"/>
                <a:cs typeface="Trebuchet MS"/>
              </a:rPr>
              <a:t> </a:t>
            </a:r>
            <a:r>
              <a:rPr sz="2400" dirty="0">
                <a:solidFill>
                  <a:srgbClr val="404040"/>
                </a:solidFill>
                <a:latin typeface="Trebuchet MS"/>
                <a:cs typeface="Trebuchet MS"/>
              </a:rPr>
              <a:t>the </a:t>
            </a:r>
            <a:r>
              <a:rPr sz="2400" spc="-10" dirty="0">
                <a:solidFill>
                  <a:srgbClr val="404040"/>
                </a:solidFill>
                <a:latin typeface="Trebuchet MS"/>
                <a:cs typeface="Trebuchet MS"/>
              </a:rPr>
              <a:t>opposite </a:t>
            </a:r>
            <a:r>
              <a:rPr sz="2400" dirty="0">
                <a:solidFill>
                  <a:srgbClr val="404040"/>
                </a:solidFill>
                <a:latin typeface="Trebuchet MS"/>
                <a:cs typeface="Trebuchet MS"/>
              </a:rPr>
              <a:t>side, returns</a:t>
            </a:r>
            <a:r>
              <a:rPr sz="2400" spc="10" dirty="0">
                <a:solidFill>
                  <a:srgbClr val="404040"/>
                </a:solidFill>
                <a:latin typeface="Trebuchet MS"/>
                <a:cs typeface="Trebuchet MS"/>
              </a:rPr>
              <a:t> </a:t>
            </a:r>
            <a:r>
              <a:rPr sz="2400" dirty="0">
                <a:solidFill>
                  <a:srgbClr val="404040"/>
                </a:solidFill>
                <a:latin typeface="Trebuchet MS"/>
                <a:cs typeface="Trebuchet MS"/>
              </a:rPr>
              <a:t>to</a:t>
            </a:r>
            <a:r>
              <a:rPr sz="2400" spc="-5" dirty="0">
                <a:solidFill>
                  <a:srgbClr val="404040"/>
                </a:solidFill>
                <a:latin typeface="Trebuchet MS"/>
                <a:cs typeface="Trebuchet MS"/>
              </a:rPr>
              <a:t> </a:t>
            </a:r>
            <a:r>
              <a:rPr sz="2400" dirty="0">
                <a:solidFill>
                  <a:srgbClr val="404040"/>
                </a:solidFill>
                <a:latin typeface="Trebuchet MS"/>
                <a:cs typeface="Trebuchet MS"/>
              </a:rPr>
              <a:t>take</a:t>
            </a:r>
            <a:r>
              <a:rPr sz="2400" spc="-5" dirty="0">
                <a:solidFill>
                  <a:srgbClr val="404040"/>
                </a:solidFill>
                <a:latin typeface="Trebuchet MS"/>
                <a:cs typeface="Trebuchet MS"/>
              </a:rPr>
              <a:t> </a:t>
            </a:r>
            <a:r>
              <a:rPr sz="2400" dirty="0">
                <a:solidFill>
                  <a:srgbClr val="404040"/>
                </a:solidFill>
                <a:latin typeface="Trebuchet MS"/>
                <a:cs typeface="Trebuchet MS"/>
              </a:rPr>
              <a:t>a</a:t>
            </a:r>
            <a:r>
              <a:rPr sz="2400" spc="-5" dirty="0">
                <a:solidFill>
                  <a:srgbClr val="404040"/>
                </a:solidFill>
                <a:latin typeface="Trebuchet MS"/>
                <a:cs typeface="Trebuchet MS"/>
              </a:rPr>
              <a:t> </a:t>
            </a:r>
            <a:r>
              <a:rPr sz="2400" dirty="0">
                <a:solidFill>
                  <a:srgbClr val="404040"/>
                </a:solidFill>
                <a:latin typeface="Trebuchet MS"/>
                <a:cs typeface="Trebuchet MS"/>
              </a:rPr>
              <a:t>small bite</a:t>
            </a:r>
            <a:r>
              <a:rPr sz="2400" spc="5" dirty="0">
                <a:solidFill>
                  <a:srgbClr val="404040"/>
                </a:solidFill>
                <a:latin typeface="Trebuchet MS"/>
                <a:cs typeface="Trebuchet MS"/>
              </a:rPr>
              <a:t> </a:t>
            </a:r>
            <a:r>
              <a:rPr sz="2400" dirty="0">
                <a:solidFill>
                  <a:srgbClr val="404040"/>
                </a:solidFill>
                <a:latin typeface="Trebuchet MS"/>
                <a:cs typeface="Trebuchet MS"/>
              </a:rPr>
              <a:t>from</a:t>
            </a:r>
            <a:r>
              <a:rPr sz="2400" spc="-5" dirty="0">
                <a:solidFill>
                  <a:srgbClr val="404040"/>
                </a:solidFill>
                <a:latin typeface="Trebuchet MS"/>
                <a:cs typeface="Trebuchet MS"/>
              </a:rPr>
              <a:t> </a:t>
            </a:r>
            <a:r>
              <a:rPr sz="2400" dirty="0">
                <a:solidFill>
                  <a:srgbClr val="404040"/>
                </a:solidFill>
                <a:latin typeface="Trebuchet MS"/>
                <a:cs typeface="Trebuchet MS"/>
              </a:rPr>
              <a:t>the</a:t>
            </a:r>
            <a:r>
              <a:rPr sz="2400" spc="-10" dirty="0">
                <a:solidFill>
                  <a:srgbClr val="404040"/>
                </a:solidFill>
                <a:latin typeface="Trebuchet MS"/>
                <a:cs typeface="Trebuchet MS"/>
              </a:rPr>
              <a:t> </a:t>
            </a:r>
            <a:r>
              <a:rPr sz="2400" dirty="0">
                <a:solidFill>
                  <a:srgbClr val="404040"/>
                </a:solidFill>
                <a:latin typeface="Trebuchet MS"/>
                <a:cs typeface="Trebuchet MS"/>
              </a:rPr>
              <a:t>original</a:t>
            </a:r>
            <a:r>
              <a:rPr sz="2400" spc="25" dirty="0">
                <a:solidFill>
                  <a:srgbClr val="404040"/>
                </a:solidFill>
                <a:latin typeface="Trebuchet MS"/>
                <a:cs typeface="Trebuchet MS"/>
              </a:rPr>
              <a:t> </a:t>
            </a:r>
            <a:r>
              <a:rPr sz="2400" spc="-20" dirty="0">
                <a:solidFill>
                  <a:srgbClr val="404040"/>
                </a:solidFill>
                <a:latin typeface="Trebuchet MS"/>
                <a:cs typeface="Trebuchet MS"/>
              </a:rPr>
              <a:t>side </a:t>
            </a:r>
            <a:r>
              <a:rPr sz="2400" dirty="0">
                <a:solidFill>
                  <a:srgbClr val="404040"/>
                </a:solidFill>
                <a:latin typeface="Trebuchet MS"/>
                <a:cs typeface="Trebuchet MS"/>
              </a:rPr>
              <a:t>and</a:t>
            </a:r>
            <a:r>
              <a:rPr sz="2400" spc="-25" dirty="0">
                <a:solidFill>
                  <a:srgbClr val="404040"/>
                </a:solidFill>
                <a:latin typeface="Trebuchet MS"/>
                <a:cs typeface="Trebuchet MS"/>
              </a:rPr>
              <a:t> </a:t>
            </a:r>
            <a:r>
              <a:rPr sz="2400" dirty="0">
                <a:solidFill>
                  <a:srgbClr val="404040"/>
                </a:solidFill>
                <a:latin typeface="Trebuchet MS"/>
                <a:cs typeface="Trebuchet MS"/>
              </a:rPr>
              <a:t>then passes</a:t>
            </a:r>
            <a:r>
              <a:rPr sz="2400" spc="-5" dirty="0">
                <a:solidFill>
                  <a:srgbClr val="404040"/>
                </a:solidFill>
                <a:latin typeface="Trebuchet MS"/>
                <a:cs typeface="Trebuchet MS"/>
              </a:rPr>
              <a:t> </a:t>
            </a:r>
            <a:r>
              <a:rPr sz="2400" dirty="0">
                <a:solidFill>
                  <a:srgbClr val="404040"/>
                </a:solidFill>
                <a:latin typeface="Trebuchet MS"/>
                <a:cs typeface="Trebuchet MS"/>
              </a:rPr>
              <a:t>to</a:t>
            </a:r>
            <a:r>
              <a:rPr sz="2400" spc="-5" dirty="0">
                <a:solidFill>
                  <a:srgbClr val="404040"/>
                </a:solidFill>
                <a:latin typeface="Trebuchet MS"/>
                <a:cs typeface="Trebuchet MS"/>
              </a:rPr>
              <a:t> </a:t>
            </a:r>
            <a:r>
              <a:rPr sz="2400" dirty="0">
                <a:solidFill>
                  <a:srgbClr val="404040"/>
                </a:solidFill>
                <a:latin typeface="Trebuchet MS"/>
                <a:cs typeface="Trebuchet MS"/>
              </a:rPr>
              <a:t>take</a:t>
            </a:r>
            <a:r>
              <a:rPr sz="2400" spc="-5" dirty="0">
                <a:solidFill>
                  <a:srgbClr val="404040"/>
                </a:solidFill>
                <a:latin typeface="Trebuchet MS"/>
                <a:cs typeface="Trebuchet MS"/>
              </a:rPr>
              <a:t> </a:t>
            </a:r>
            <a:r>
              <a:rPr sz="2400" dirty="0">
                <a:solidFill>
                  <a:srgbClr val="404040"/>
                </a:solidFill>
                <a:latin typeface="Trebuchet MS"/>
                <a:cs typeface="Trebuchet MS"/>
              </a:rPr>
              <a:t>a</a:t>
            </a:r>
            <a:r>
              <a:rPr sz="2400" spc="-10" dirty="0">
                <a:solidFill>
                  <a:srgbClr val="404040"/>
                </a:solidFill>
                <a:latin typeface="Trebuchet MS"/>
                <a:cs typeface="Trebuchet MS"/>
              </a:rPr>
              <a:t> </a:t>
            </a:r>
            <a:r>
              <a:rPr sz="2400" dirty="0">
                <a:solidFill>
                  <a:srgbClr val="404040"/>
                </a:solidFill>
                <a:latin typeface="Trebuchet MS"/>
                <a:cs typeface="Trebuchet MS"/>
              </a:rPr>
              <a:t>large bite</a:t>
            </a:r>
            <a:r>
              <a:rPr sz="2400" spc="-10" dirty="0">
                <a:solidFill>
                  <a:srgbClr val="404040"/>
                </a:solidFill>
                <a:latin typeface="Trebuchet MS"/>
                <a:cs typeface="Trebuchet MS"/>
              </a:rPr>
              <a:t> </a:t>
            </a:r>
            <a:r>
              <a:rPr sz="2400" dirty="0">
                <a:solidFill>
                  <a:srgbClr val="404040"/>
                </a:solidFill>
                <a:latin typeface="Trebuchet MS"/>
                <a:cs typeface="Trebuchet MS"/>
              </a:rPr>
              <a:t>from</a:t>
            </a:r>
            <a:r>
              <a:rPr sz="2400" spc="-5" dirty="0">
                <a:solidFill>
                  <a:srgbClr val="404040"/>
                </a:solidFill>
                <a:latin typeface="Trebuchet MS"/>
                <a:cs typeface="Trebuchet MS"/>
              </a:rPr>
              <a:t> </a:t>
            </a:r>
            <a:r>
              <a:rPr sz="2400" dirty="0">
                <a:solidFill>
                  <a:srgbClr val="404040"/>
                </a:solidFill>
                <a:latin typeface="Trebuchet MS"/>
                <a:cs typeface="Trebuchet MS"/>
              </a:rPr>
              <a:t>the</a:t>
            </a:r>
            <a:r>
              <a:rPr sz="2400" spc="-10" dirty="0">
                <a:solidFill>
                  <a:srgbClr val="404040"/>
                </a:solidFill>
                <a:latin typeface="Trebuchet MS"/>
                <a:cs typeface="Trebuchet MS"/>
              </a:rPr>
              <a:t> opposite </a:t>
            </a:r>
            <a:r>
              <a:rPr sz="2400" dirty="0">
                <a:solidFill>
                  <a:srgbClr val="404040"/>
                </a:solidFill>
                <a:latin typeface="Trebuchet MS"/>
                <a:cs typeface="Trebuchet MS"/>
              </a:rPr>
              <a:t>side</a:t>
            </a:r>
            <a:r>
              <a:rPr sz="2400" spc="-20" dirty="0">
                <a:solidFill>
                  <a:srgbClr val="404040"/>
                </a:solidFill>
                <a:latin typeface="Trebuchet MS"/>
                <a:cs typeface="Trebuchet MS"/>
              </a:rPr>
              <a:t> </a:t>
            </a:r>
            <a:r>
              <a:rPr sz="2400" dirty="0">
                <a:solidFill>
                  <a:srgbClr val="404040"/>
                </a:solidFill>
                <a:latin typeface="Trebuchet MS"/>
                <a:cs typeface="Trebuchet MS"/>
              </a:rPr>
              <a:t>before</a:t>
            </a:r>
            <a:r>
              <a:rPr sz="2400" spc="-5" dirty="0">
                <a:solidFill>
                  <a:srgbClr val="404040"/>
                </a:solidFill>
                <a:latin typeface="Trebuchet MS"/>
                <a:cs typeface="Trebuchet MS"/>
              </a:rPr>
              <a:t> </a:t>
            </a:r>
            <a:r>
              <a:rPr sz="2400" dirty="0">
                <a:solidFill>
                  <a:srgbClr val="404040"/>
                </a:solidFill>
                <a:latin typeface="Trebuchet MS"/>
                <a:cs typeface="Trebuchet MS"/>
              </a:rPr>
              <a:t>being</a:t>
            </a:r>
            <a:r>
              <a:rPr sz="2400" spc="-10" dirty="0">
                <a:solidFill>
                  <a:srgbClr val="404040"/>
                </a:solidFill>
                <a:latin typeface="Trebuchet MS"/>
                <a:cs typeface="Trebuchet MS"/>
              </a:rPr>
              <a:t> tied</a:t>
            </a:r>
            <a:r>
              <a:rPr sz="1800" spc="-10" dirty="0">
                <a:solidFill>
                  <a:srgbClr val="404040"/>
                </a:solidFill>
                <a:latin typeface="Trebuchet MS"/>
                <a:cs typeface="Trebuchet MS"/>
              </a:rPr>
              <a:t>.</a:t>
            </a:r>
            <a:endParaRPr sz="1800">
              <a:latin typeface="Trebuchet MS"/>
              <a:cs typeface="Trebuchet MS"/>
            </a:endParaRPr>
          </a:p>
        </p:txBody>
      </p:sp>
      <p:pic>
        <p:nvPicPr>
          <p:cNvPr id="6" name="object 6"/>
          <p:cNvPicPr/>
          <p:nvPr/>
        </p:nvPicPr>
        <p:blipFill>
          <a:blip r:embed="rId4" cstate="print"/>
          <a:stretch>
            <a:fillRect/>
          </a:stretch>
        </p:blipFill>
        <p:spPr>
          <a:xfrm>
            <a:off x="3166872" y="2798064"/>
            <a:ext cx="4666487" cy="27432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310" y="629158"/>
            <a:ext cx="4657090" cy="574040"/>
          </a:xfrm>
          <a:prstGeom prst="rect">
            <a:avLst/>
          </a:prstGeom>
        </p:spPr>
        <p:txBody>
          <a:bodyPr vert="horz" wrap="square" lIns="0" tIns="12700" rIns="0" bIns="0" rtlCol="0">
            <a:spAutoFit/>
          </a:bodyPr>
          <a:lstStyle/>
          <a:p>
            <a:pPr marL="12700">
              <a:lnSpc>
                <a:spcPct val="100000"/>
              </a:lnSpc>
              <a:spcBef>
                <a:spcPts val="100"/>
              </a:spcBef>
            </a:pPr>
            <a:r>
              <a:rPr dirty="0"/>
              <a:t>PURSE</a:t>
            </a:r>
            <a:r>
              <a:rPr spc="-20" dirty="0"/>
              <a:t> </a:t>
            </a:r>
            <a:r>
              <a:rPr dirty="0"/>
              <a:t>STRING</a:t>
            </a:r>
            <a:r>
              <a:rPr spc="5" dirty="0"/>
              <a:t> </a:t>
            </a:r>
            <a:r>
              <a:rPr spc="-10" dirty="0"/>
              <a:t>SUTURE</a:t>
            </a:r>
          </a:p>
        </p:txBody>
      </p:sp>
      <p:sp>
        <p:nvSpPr>
          <p:cNvPr id="3" name="object 3"/>
          <p:cNvSpPr txBox="1"/>
          <p:nvPr/>
        </p:nvSpPr>
        <p:spPr>
          <a:xfrm>
            <a:off x="756310" y="1392223"/>
            <a:ext cx="9721850" cy="3459479"/>
          </a:xfrm>
          <a:prstGeom prst="rect">
            <a:avLst/>
          </a:prstGeom>
        </p:spPr>
        <p:txBody>
          <a:bodyPr vert="horz" wrap="square" lIns="0" tIns="138430" rIns="0" bIns="0" rtlCol="0">
            <a:spAutoFit/>
          </a:bodyPr>
          <a:lstStyle/>
          <a:p>
            <a:pPr marL="12700">
              <a:lnSpc>
                <a:spcPct val="100000"/>
              </a:lnSpc>
              <a:spcBef>
                <a:spcPts val="109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A</a:t>
            </a:r>
            <a:r>
              <a:rPr sz="2400" spc="-150" dirty="0">
                <a:solidFill>
                  <a:srgbClr val="404040"/>
                </a:solidFill>
                <a:latin typeface="Trebuchet MS"/>
                <a:cs typeface="Trebuchet MS"/>
              </a:rPr>
              <a:t> </a:t>
            </a:r>
            <a:r>
              <a:rPr sz="2400" dirty="0">
                <a:solidFill>
                  <a:srgbClr val="404040"/>
                </a:solidFill>
                <a:latin typeface="Trebuchet MS"/>
                <a:cs typeface="Trebuchet MS"/>
              </a:rPr>
              <a:t>very useful</a:t>
            </a:r>
            <a:r>
              <a:rPr sz="2400" spc="5" dirty="0">
                <a:solidFill>
                  <a:srgbClr val="404040"/>
                </a:solidFill>
                <a:latin typeface="Trebuchet MS"/>
                <a:cs typeface="Trebuchet MS"/>
              </a:rPr>
              <a:t> </a:t>
            </a:r>
            <a:r>
              <a:rPr sz="2400" dirty="0">
                <a:solidFill>
                  <a:srgbClr val="404040"/>
                </a:solidFill>
                <a:latin typeface="Trebuchet MS"/>
                <a:cs typeface="Trebuchet MS"/>
              </a:rPr>
              <a:t>way</a:t>
            </a:r>
            <a:r>
              <a:rPr sz="2400" spc="5" dirty="0">
                <a:solidFill>
                  <a:srgbClr val="404040"/>
                </a:solidFill>
                <a:latin typeface="Trebuchet MS"/>
                <a:cs typeface="Trebuchet MS"/>
              </a:rPr>
              <a:t> </a:t>
            </a:r>
            <a:r>
              <a:rPr sz="2400" dirty="0">
                <a:solidFill>
                  <a:srgbClr val="404040"/>
                </a:solidFill>
                <a:latin typeface="Trebuchet MS"/>
                <a:cs typeface="Trebuchet MS"/>
              </a:rPr>
              <a:t>of</a:t>
            </a:r>
            <a:r>
              <a:rPr sz="2400" spc="-15" dirty="0">
                <a:solidFill>
                  <a:srgbClr val="404040"/>
                </a:solidFill>
                <a:latin typeface="Trebuchet MS"/>
                <a:cs typeface="Trebuchet MS"/>
              </a:rPr>
              <a:t> </a:t>
            </a:r>
            <a:r>
              <a:rPr sz="2400" dirty="0">
                <a:solidFill>
                  <a:srgbClr val="404040"/>
                </a:solidFill>
                <a:latin typeface="Trebuchet MS"/>
                <a:cs typeface="Trebuchet MS"/>
              </a:rPr>
              <a:t>reducing</a:t>
            </a:r>
            <a:r>
              <a:rPr sz="2400" spc="10" dirty="0">
                <a:solidFill>
                  <a:srgbClr val="404040"/>
                </a:solidFill>
                <a:latin typeface="Trebuchet MS"/>
                <a:cs typeface="Trebuchet MS"/>
              </a:rPr>
              <a:t> </a:t>
            </a:r>
            <a:r>
              <a:rPr sz="2400" dirty="0">
                <a:solidFill>
                  <a:srgbClr val="404040"/>
                </a:solidFill>
                <a:latin typeface="Trebuchet MS"/>
                <a:cs typeface="Trebuchet MS"/>
              </a:rPr>
              <a:t>the</a:t>
            </a:r>
            <a:r>
              <a:rPr sz="2400" spc="-10" dirty="0">
                <a:solidFill>
                  <a:srgbClr val="404040"/>
                </a:solidFill>
                <a:latin typeface="Trebuchet MS"/>
                <a:cs typeface="Trebuchet MS"/>
              </a:rPr>
              <a:t> </a:t>
            </a:r>
            <a:r>
              <a:rPr sz="2400" dirty="0">
                <a:solidFill>
                  <a:srgbClr val="404040"/>
                </a:solidFill>
                <a:latin typeface="Trebuchet MS"/>
                <a:cs typeface="Trebuchet MS"/>
              </a:rPr>
              <a:t>size</a:t>
            </a:r>
            <a:r>
              <a:rPr sz="2400" spc="5" dirty="0">
                <a:solidFill>
                  <a:srgbClr val="404040"/>
                </a:solidFill>
                <a:latin typeface="Trebuchet MS"/>
                <a:cs typeface="Trebuchet MS"/>
              </a:rPr>
              <a:t> </a:t>
            </a:r>
            <a:r>
              <a:rPr sz="2400" dirty="0">
                <a:solidFill>
                  <a:srgbClr val="404040"/>
                </a:solidFill>
                <a:latin typeface="Trebuchet MS"/>
                <a:cs typeface="Trebuchet MS"/>
              </a:rPr>
              <a:t>of</a:t>
            </a:r>
            <a:r>
              <a:rPr sz="2400" spc="-5" dirty="0">
                <a:solidFill>
                  <a:srgbClr val="404040"/>
                </a:solidFill>
                <a:latin typeface="Trebuchet MS"/>
                <a:cs typeface="Trebuchet MS"/>
              </a:rPr>
              <a:t> </a:t>
            </a:r>
            <a:r>
              <a:rPr sz="2400" dirty="0">
                <a:solidFill>
                  <a:srgbClr val="404040"/>
                </a:solidFill>
                <a:latin typeface="Trebuchet MS"/>
                <a:cs typeface="Trebuchet MS"/>
              </a:rPr>
              <a:t>the </a:t>
            </a:r>
            <a:r>
              <a:rPr sz="2400" spc="-10" dirty="0">
                <a:solidFill>
                  <a:srgbClr val="404040"/>
                </a:solidFill>
                <a:latin typeface="Trebuchet MS"/>
                <a:cs typeface="Trebuchet MS"/>
              </a:rPr>
              <a:t>wound</a:t>
            </a:r>
            <a:endParaRPr sz="2400">
              <a:latin typeface="Trebuchet MS"/>
              <a:cs typeface="Trebuchet MS"/>
            </a:endParaRPr>
          </a:p>
          <a:p>
            <a:pPr marL="12700">
              <a:lnSpc>
                <a:spcPct val="100000"/>
              </a:lnSpc>
              <a:spcBef>
                <a:spcPts val="994"/>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Particularly</a:t>
            </a:r>
            <a:r>
              <a:rPr sz="2400" spc="-30" dirty="0">
                <a:solidFill>
                  <a:srgbClr val="404040"/>
                </a:solidFill>
                <a:latin typeface="Trebuchet MS"/>
                <a:cs typeface="Trebuchet MS"/>
              </a:rPr>
              <a:t> </a:t>
            </a:r>
            <a:r>
              <a:rPr sz="2400" dirty="0">
                <a:solidFill>
                  <a:srgbClr val="404040"/>
                </a:solidFill>
                <a:latin typeface="Trebuchet MS"/>
                <a:cs typeface="Trebuchet MS"/>
              </a:rPr>
              <a:t>useful</a:t>
            </a:r>
            <a:r>
              <a:rPr sz="2400" spc="-20" dirty="0">
                <a:solidFill>
                  <a:srgbClr val="404040"/>
                </a:solidFill>
                <a:latin typeface="Trebuchet MS"/>
                <a:cs typeface="Trebuchet MS"/>
              </a:rPr>
              <a:t> </a:t>
            </a:r>
            <a:r>
              <a:rPr sz="2400" dirty="0">
                <a:solidFill>
                  <a:srgbClr val="404040"/>
                </a:solidFill>
                <a:latin typeface="Trebuchet MS"/>
                <a:cs typeface="Trebuchet MS"/>
              </a:rPr>
              <a:t>for</a:t>
            </a:r>
            <a:r>
              <a:rPr sz="2400" spc="-40" dirty="0">
                <a:solidFill>
                  <a:srgbClr val="404040"/>
                </a:solidFill>
                <a:latin typeface="Trebuchet MS"/>
                <a:cs typeface="Trebuchet MS"/>
              </a:rPr>
              <a:t> </a:t>
            </a:r>
            <a:r>
              <a:rPr sz="2400" dirty="0">
                <a:solidFill>
                  <a:srgbClr val="404040"/>
                </a:solidFill>
                <a:latin typeface="Trebuchet MS"/>
                <a:cs typeface="Trebuchet MS"/>
              </a:rPr>
              <a:t>large</a:t>
            </a:r>
            <a:r>
              <a:rPr sz="2400" spc="-35" dirty="0">
                <a:solidFill>
                  <a:srgbClr val="404040"/>
                </a:solidFill>
                <a:latin typeface="Trebuchet MS"/>
                <a:cs typeface="Trebuchet MS"/>
              </a:rPr>
              <a:t> </a:t>
            </a:r>
            <a:r>
              <a:rPr sz="2400" dirty="0">
                <a:solidFill>
                  <a:srgbClr val="404040"/>
                </a:solidFill>
                <a:latin typeface="Trebuchet MS"/>
                <a:cs typeface="Trebuchet MS"/>
              </a:rPr>
              <a:t>necrotic</a:t>
            </a:r>
            <a:r>
              <a:rPr sz="2400" spc="-20" dirty="0">
                <a:solidFill>
                  <a:srgbClr val="404040"/>
                </a:solidFill>
                <a:latin typeface="Trebuchet MS"/>
                <a:cs typeface="Trebuchet MS"/>
              </a:rPr>
              <a:t> </a:t>
            </a:r>
            <a:r>
              <a:rPr sz="2400" dirty="0">
                <a:solidFill>
                  <a:srgbClr val="404040"/>
                </a:solidFill>
                <a:latin typeface="Trebuchet MS"/>
                <a:cs typeface="Trebuchet MS"/>
              </a:rPr>
              <a:t>or</a:t>
            </a:r>
            <a:r>
              <a:rPr sz="2400" spc="-40" dirty="0">
                <a:solidFill>
                  <a:srgbClr val="404040"/>
                </a:solidFill>
                <a:latin typeface="Trebuchet MS"/>
                <a:cs typeface="Trebuchet MS"/>
              </a:rPr>
              <a:t> </a:t>
            </a:r>
            <a:r>
              <a:rPr sz="2400" dirty="0">
                <a:solidFill>
                  <a:srgbClr val="404040"/>
                </a:solidFill>
                <a:latin typeface="Trebuchet MS"/>
                <a:cs typeface="Trebuchet MS"/>
              </a:rPr>
              <a:t>infected</a:t>
            </a:r>
            <a:r>
              <a:rPr sz="2400" spc="-10" dirty="0">
                <a:solidFill>
                  <a:srgbClr val="404040"/>
                </a:solidFill>
                <a:latin typeface="Trebuchet MS"/>
                <a:cs typeface="Trebuchet MS"/>
              </a:rPr>
              <a:t> </a:t>
            </a:r>
            <a:r>
              <a:rPr sz="2400" dirty="0">
                <a:solidFill>
                  <a:srgbClr val="404040"/>
                </a:solidFill>
                <a:latin typeface="Trebuchet MS"/>
                <a:cs typeface="Trebuchet MS"/>
              </a:rPr>
              <a:t>tumours</a:t>
            </a:r>
            <a:r>
              <a:rPr sz="2400" spc="-15" dirty="0">
                <a:solidFill>
                  <a:srgbClr val="404040"/>
                </a:solidFill>
                <a:latin typeface="Trebuchet MS"/>
                <a:cs typeface="Trebuchet MS"/>
              </a:rPr>
              <a:t> </a:t>
            </a:r>
            <a:r>
              <a:rPr sz="2400" spc="-10" dirty="0">
                <a:solidFill>
                  <a:srgbClr val="404040"/>
                </a:solidFill>
                <a:latin typeface="Trebuchet MS"/>
                <a:cs typeface="Trebuchet MS"/>
              </a:rPr>
              <a:t>where</a:t>
            </a:r>
            <a:endParaRPr sz="2400">
              <a:latin typeface="Trebuchet MS"/>
              <a:cs typeface="Trebuchet MS"/>
            </a:endParaRPr>
          </a:p>
          <a:p>
            <a:pPr marL="355600">
              <a:lnSpc>
                <a:spcPct val="100000"/>
              </a:lnSpc>
              <a:spcBef>
                <a:spcPts val="5"/>
              </a:spcBef>
            </a:pPr>
            <a:r>
              <a:rPr sz="2400" dirty="0">
                <a:solidFill>
                  <a:srgbClr val="404040"/>
                </a:solidFill>
                <a:latin typeface="Trebuchet MS"/>
                <a:cs typeface="Trebuchet MS"/>
              </a:rPr>
              <a:t>exact</a:t>
            </a:r>
            <a:r>
              <a:rPr sz="2400" spc="-35" dirty="0">
                <a:solidFill>
                  <a:srgbClr val="404040"/>
                </a:solidFill>
                <a:latin typeface="Trebuchet MS"/>
                <a:cs typeface="Trebuchet MS"/>
              </a:rPr>
              <a:t> </a:t>
            </a:r>
            <a:r>
              <a:rPr sz="2400" dirty="0">
                <a:solidFill>
                  <a:srgbClr val="404040"/>
                </a:solidFill>
                <a:latin typeface="Trebuchet MS"/>
                <a:cs typeface="Trebuchet MS"/>
              </a:rPr>
              <a:t>nature of tumour</a:t>
            </a:r>
            <a:r>
              <a:rPr sz="2400" spc="-10" dirty="0">
                <a:solidFill>
                  <a:srgbClr val="404040"/>
                </a:solidFill>
                <a:latin typeface="Trebuchet MS"/>
                <a:cs typeface="Trebuchet MS"/>
              </a:rPr>
              <a:t> </a:t>
            </a:r>
            <a:r>
              <a:rPr sz="2400" dirty="0">
                <a:solidFill>
                  <a:srgbClr val="404040"/>
                </a:solidFill>
                <a:latin typeface="Trebuchet MS"/>
                <a:cs typeface="Trebuchet MS"/>
              </a:rPr>
              <a:t>and</a:t>
            </a:r>
            <a:r>
              <a:rPr sz="2400" spc="-5" dirty="0">
                <a:solidFill>
                  <a:srgbClr val="404040"/>
                </a:solidFill>
                <a:latin typeface="Trebuchet MS"/>
                <a:cs typeface="Trebuchet MS"/>
              </a:rPr>
              <a:t> </a:t>
            </a:r>
            <a:r>
              <a:rPr sz="2400" dirty="0">
                <a:solidFill>
                  <a:srgbClr val="404040"/>
                </a:solidFill>
                <a:latin typeface="Trebuchet MS"/>
                <a:cs typeface="Trebuchet MS"/>
              </a:rPr>
              <a:t>adequacy</a:t>
            </a:r>
            <a:r>
              <a:rPr sz="2400" spc="-5" dirty="0">
                <a:solidFill>
                  <a:srgbClr val="404040"/>
                </a:solidFill>
                <a:latin typeface="Trebuchet MS"/>
                <a:cs typeface="Trebuchet MS"/>
              </a:rPr>
              <a:t> </a:t>
            </a:r>
            <a:r>
              <a:rPr sz="2400" dirty="0">
                <a:solidFill>
                  <a:srgbClr val="404040"/>
                </a:solidFill>
                <a:latin typeface="Trebuchet MS"/>
                <a:cs typeface="Trebuchet MS"/>
              </a:rPr>
              <a:t>of</a:t>
            </a:r>
            <a:r>
              <a:rPr sz="2400" spc="-15" dirty="0">
                <a:solidFill>
                  <a:srgbClr val="404040"/>
                </a:solidFill>
                <a:latin typeface="Trebuchet MS"/>
                <a:cs typeface="Trebuchet MS"/>
              </a:rPr>
              <a:t> </a:t>
            </a:r>
            <a:r>
              <a:rPr sz="2400" dirty="0">
                <a:solidFill>
                  <a:srgbClr val="404040"/>
                </a:solidFill>
                <a:latin typeface="Trebuchet MS"/>
                <a:cs typeface="Trebuchet MS"/>
              </a:rPr>
              <a:t>excision</a:t>
            </a:r>
            <a:r>
              <a:rPr sz="2400" spc="-10" dirty="0">
                <a:solidFill>
                  <a:srgbClr val="404040"/>
                </a:solidFill>
                <a:latin typeface="Trebuchet MS"/>
                <a:cs typeface="Trebuchet MS"/>
              </a:rPr>
              <a:t> </a:t>
            </a:r>
            <a:r>
              <a:rPr sz="2400" dirty="0">
                <a:solidFill>
                  <a:srgbClr val="404040"/>
                </a:solidFill>
                <a:latin typeface="Trebuchet MS"/>
                <a:cs typeface="Trebuchet MS"/>
              </a:rPr>
              <a:t>is</a:t>
            </a:r>
            <a:r>
              <a:rPr sz="2400" spc="-10" dirty="0">
                <a:solidFill>
                  <a:srgbClr val="404040"/>
                </a:solidFill>
                <a:latin typeface="Trebuchet MS"/>
                <a:cs typeface="Trebuchet MS"/>
              </a:rPr>
              <a:t> </a:t>
            </a:r>
            <a:r>
              <a:rPr sz="2400" dirty="0">
                <a:solidFill>
                  <a:srgbClr val="404040"/>
                </a:solidFill>
                <a:latin typeface="Trebuchet MS"/>
                <a:cs typeface="Trebuchet MS"/>
              </a:rPr>
              <a:t>in</a:t>
            </a:r>
            <a:r>
              <a:rPr sz="2400" spc="-15" dirty="0">
                <a:solidFill>
                  <a:srgbClr val="404040"/>
                </a:solidFill>
                <a:latin typeface="Trebuchet MS"/>
                <a:cs typeface="Trebuchet MS"/>
              </a:rPr>
              <a:t> </a:t>
            </a:r>
            <a:r>
              <a:rPr sz="2400" spc="-10" dirty="0">
                <a:solidFill>
                  <a:srgbClr val="404040"/>
                </a:solidFill>
                <a:latin typeface="Trebuchet MS"/>
                <a:cs typeface="Trebuchet MS"/>
              </a:rPr>
              <a:t>question</a:t>
            </a:r>
            <a:endParaRPr sz="2400">
              <a:latin typeface="Trebuchet MS"/>
              <a:cs typeface="Trebuchet MS"/>
            </a:endParaRPr>
          </a:p>
          <a:p>
            <a:pPr marL="355600" marR="5080" indent="-342900">
              <a:lnSpc>
                <a:spcPct val="100000"/>
              </a:lnSpc>
              <a:spcBef>
                <a:spcPts val="101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After</a:t>
            </a:r>
            <a:r>
              <a:rPr sz="2400" spc="-25" dirty="0">
                <a:solidFill>
                  <a:srgbClr val="404040"/>
                </a:solidFill>
                <a:latin typeface="Trebuchet MS"/>
                <a:cs typeface="Trebuchet MS"/>
              </a:rPr>
              <a:t> </a:t>
            </a:r>
            <a:r>
              <a:rPr sz="2400" dirty="0">
                <a:solidFill>
                  <a:srgbClr val="404040"/>
                </a:solidFill>
                <a:latin typeface="Trebuchet MS"/>
                <a:cs typeface="Trebuchet MS"/>
              </a:rPr>
              <a:t>excision</a:t>
            </a:r>
            <a:r>
              <a:rPr sz="2400" spc="-10" dirty="0">
                <a:solidFill>
                  <a:srgbClr val="404040"/>
                </a:solidFill>
                <a:latin typeface="Trebuchet MS"/>
                <a:cs typeface="Trebuchet MS"/>
              </a:rPr>
              <a:t> </a:t>
            </a:r>
            <a:r>
              <a:rPr sz="2400" dirty="0">
                <a:solidFill>
                  <a:srgbClr val="404040"/>
                </a:solidFill>
                <a:latin typeface="Trebuchet MS"/>
                <a:cs typeface="Trebuchet MS"/>
              </a:rPr>
              <a:t>lesion</a:t>
            </a:r>
            <a:r>
              <a:rPr sz="2400" spc="-5" dirty="0">
                <a:solidFill>
                  <a:srgbClr val="404040"/>
                </a:solidFill>
                <a:latin typeface="Trebuchet MS"/>
                <a:cs typeface="Trebuchet MS"/>
              </a:rPr>
              <a:t> </a:t>
            </a:r>
            <a:r>
              <a:rPr sz="2400" dirty="0">
                <a:solidFill>
                  <a:srgbClr val="404040"/>
                </a:solidFill>
                <a:latin typeface="Trebuchet MS"/>
                <a:cs typeface="Trebuchet MS"/>
              </a:rPr>
              <a:t>is</a:t>
            </a:r>
            <a:r>
              <a:rPr sz="2400" spc="-10" dirty="0">
                <a:solidFill>
                  <a:srgbClr val="404040"/>
                </a:solidFill>
                <a:latin typeface="Trebuchet MS"/>
                <a:cs typeface="Trebuchet MS"/>
              </a:rPr>
              <a:t> </a:t>
            </a:r>
            <a:r>
              <a:rPr sz="2400" dirty="0">
                <a:solidFill>
                  <a:srgbClr val="404040"/>
                </a:solidFill>
                <a:latin typeface="Trebuchet MS"/>
                <a:cs typeface="Trebuchet MS"/>
              </a:rPr>
              <a:t>closed</a:t>
            </a:r>
            <a:r>
              <a:rPr sz="2400" spc="-10" dirty="0">
                <a:solidFill>
                  <a:srgbClr val="404040"/>
                </a:solidFill>
                <a:latin typeface="Trebuchet MS"/>
                <a:cs typeface="Trebuchet MS"/>
              </a:rPr>
              <a:t> </a:t>
            </a:r>
            <a:r>
              <a:rPr sz="2400" dirty="0">
                <a:solidFill>
                  <a:srgbClr val="404040"/>
                </a:solidFill>
                <a:latin typeface="Trebuchet MS"/>
                <a:cs typeface="Trebuchet MS"/>
              </a:rPr>
              <a:t>with an</a:t>
            </a:r>
            <a:r>
              <a:rPr sz="2400" spc="-15" dirty="0">
                <a:solidFill>
                  <a:srgbClr val="404040"/>
                </a:solidFill>
                <a:latin typeface="Trebuchet MS"/>
                <a:cs typeface="Trebuchet MS"/>
              </a:rPr>
              <a:t> </a:t>
            </a:r>
            <a:r>
              <a:rPr sz="2400" dirty="0">
                <a:solidFill>
                  <a:srgbClr val="404040"/>
                </a:solidFill>
                <a:latin typeface="Trebuchet MS"/>
                <a:cs typeface="Trebuchet MS"/>
              </a:rPr>
              <a:t>absorbable</a:t>
            </a:r>
            <a:r>
              <a:rPr sz="2400" spc="5" dirty="0">
                <a:solidFill>
                  <a:srgbClr val="404040"/>
                </a:solidFill>
                <a:latin typeface="Trebuchet MS"/>
                <a:cs typeface="Trebuchet MS"/>
              </a:rPr>
              <a:t> </a:t>
            </a:r>
            <a:r>
              <a:rPr sz="2400" dirty="0">
                <a:solidFill>
                  <a:srgbClr val="404040"/>
                </a:solidFill>
                <a:latin typeface="Trebuchet MS"/>
                <a:cs typeface="Trebuchet MS"/>
              </a:rPr>
              <a:t>suture along</a:t>
            </a:r>
            <a:r>
              <a:rPr sz="2400" spc="-10" dirty="0">
                <a:solidFill>
                  <a:srgbClr val="404040"/>
                </a:solidFill>
                <a:latin typeface="Trebuchet MS"/>
                <a:cs typeface="Trebuchet MS"/>
              </a:rPr>
              <a:t> </a:t>
            </a:r>
            <a:r>
              <a:rPr sz="2400" spc="-25" dirty="0">
                <a:solidFill>
                  <a:srgbClr val="404040"/>
                </a:solidFill>
                <a:latin typeface="Trebuchet MS"/>
                <a:cs typeface="Trebuchet MS"/>
              </a:rPr>
              <a:t>the </a:t>
            </a:r>
            <a:r>
              <a:rPr sz="2400" dirty="0">
                <a:solidFill>
                  <a:srgbClr val="404040"/>
                </a:solidFill>
                <a:latin typeface="Trebuchet MS"/>
                <a:cs typeface="Trebuchet MS"/>
              </a:rPr>
              <a:t>margins</a:t>
            </a:r>
            <a:r>
              <a:rPr sz="2400" spc="-45" dirty="0">
                <a:solidFill>
                  <a:srgbClr val="404040"/>
                </a:solidFill>
                <a:latin typeface="Trebuchet MS"/>
                <a:cs typeface="Trebuchet MS"/>
              </a:rPr>
              <a:t> </a:t>
            </a:r>
            <a:r>
              <a:rPr sz="2400" dirty="0">
                <a:solidFill>
                  <a:srgbClr val="404040"/>
                </a:solidFill>
                <a:latin typeface="Trebuchet MS"/>
                <a:cs typeface="Trebuchet MS"/>
              </a:rPr>
              <a:t>taking</a:t>
            </a:r>
            <a:r>
              <a:rPr sz="2400" spc="-25" dirty="0">
                <a:solidFill>
                  <a:srgbClr val="404040"/>
                </a:solidFill>
                <a:latin typeface="Trebuchet MS"/>
                <a:cs typeface="Trebuchet MS"/>
              </a:rPr>
              <a:t> </a:t>
            </a:r>
            <a:r>
              <a:rPr sz="2400" dirty="0">
                <a:solidFill>
                  <a:srgbClr val="404040"/>
                </a:solidFill>
                <a:latin typeface="Trebuchet MS"/>
                <a:cs typeface="Trebuchet MS"/>
              </a:rPr>
              <a:t>bites</a:t>
            </a:r>
            <a:r>
              <a:rPr sz="2400" spc="-15" dirty="0">
                <a:solidFill>
                  <a:srgbClr val="404040"/>
                </a:solidFill>
                <a:latin typeface="Trebuchet MS"/>
                <a:cs typeface="Trebuchet MS"/>
              </a:rPr>
              <a:t> </a:t>
            </a:r>
            <a:r>
              <a:rPr sz="2400" dirty="0">
                <a:solidFill>
                  <a:srgbClr val="404040"/>
                </a:solidFill>
                <a:latin typeface="Trebuchet MS"/>
                <a:cs typeface="Trebuchet MS"/>
              </a:rPr>
              <a:t>into</a:t>
            </a:r>
            <a:r>
              <a:rPr sz="2400" spc="-30" dirty="0">
                <a:solidFill>
                  <a:srgbClr val="404040"/>
                </a:solidFill>
                <a:latin typeface="Trebuchet MS"/>
                <a:cs typeface="Trebuchet MS"/>
              </a:rPr>
              <a:t> </a:t>
            </a:r>
            <a:r>
              <a:rPr sz="2400" dirty="0">
                <a:solidFill>
                  <a:srgbClr val="404040"/>
                </a:solidFill>
                <a:latin typeface="Trebuchet MS"/>
                <a:cs typeface="Trebuchet MS"/>
              </a:rPr>
              <a:t>the</a:t>
            </a:r>
            <a:r>
              <a:rPr sz="2400" spc="-5" dirty="0">
                <a:solidFill>
                  <a:srgbClr val="404040"/>
                </a:solidFill>
                <a:latin typeface="Trebuchet MS"/>
                <a:cs typeface="Trebuchet MS"/>
              </a:rPr>
              <a:t> </a:t>
            </a:r>
            <a:r>
              <a:rPr sz="2400" dirty="0">
                <a:solidFill>
                  <a:srgbClr val="404040"/>
                </a:solidFill>
                <a:latin typeface="Trebuchet MS"/>
                <a:cs typeface="Trebuchet MS"/>
              </a:rPr>
              <a:t>dermis,suture</a:t>
            </a:r>
            <a:r>
              <a:rPr sz="2400" spc="5" dirty="0">
                <a:solidFill>
                  <a:srgbClr val="404040"/>
                </a:solidFill>
                <a:latin typeface="Trebuchet MS"/>
                <a:cs typeface="Trebuchet MS"/>
              </a:rPr>
              <a:t> </a:t>
            </a:r>
            <a:r>
              <a:rPr sz="2400" dirty="0">
                <a:solidFill>
                  <a:srgbClr val="404040"/>
                </a:solidFill>
                <a:latin typeface="Trebuchet MS"/>
                <a:cs typeface="Trebuchet MS"/>
              </a:rPr>
              <a:t>is</a:t>
            </a:r>
            <a:r>
              <a:rPr sz="2400" spc="-25" dirty="0">
                <a:solidFill>
                  <a:srgbClr val="404040"/>
                </a:solidFill>
                <a:latin typeface="Trebuchet MS"/>
                <a:cs typeface="Trebuchet MS"/>
              </a:rPr>
              <a:t> </a:t>
            </a:r>
            <a:r>
              <a:rPr sz="2400" dirty="0">
                <a:solidFill>
                  <a:srgbClr val="404040"/>
                </a:solidFill>
                <a:latin typeface="Trebuchet MS"/>
                <a:cs typeface="Trebuchet MS"/>
              </a:rPr>
              <a:t>tightened</a:t>
            </a:r>
            <a:r>
              <a:rPr sz="2400" spc="-15" dirty="0">
                <a:solidFill>
                  <a:srgbClr val="404040"/>
                </a:solidFill>
                <a:latin typeface="Trebuchet MS"/>
                <a:cs typeface="Trebuchet MS"/>
              </a:rPr>
              <a:t> </a:t>
            </a:r>
            <a:r>
              <a:rPr sz="2400" dirty="0">
                <a:solidFill>
                  <a:srgbClr val="404040"/>
                </a:solidFill>
                <a:latin typeface="Trebuchet MS"/>
                <a:cs typeface="Trebuchet MS"/>
              </a:rPr>
              <a:t>drawing</a:t>
            </a:r>
            <a:r>
              <a:rPr sz="2400" spc="-15" dirty="0">
                <a:solidFill>
                  <a:srgbClr val="404040"/>
                </a:solidFill>
                <a:latin typeface="Trebuchet MS"/>
                <a:cs typeface="Trebuchet MS"/>
              </a:rPr>
              <a:t> </a:t>
            </a:r>
            <a:r>
              <a:rPr sz="2400" spc="-25" dirty="0">
                <a:solidFill>
                  <a:srgbClr val="404040"/>
                </a:solidFill>
                <a:latin typeface="Trebuchet MS"/>
                <a:cs typeface="Trebuchet MS"/>
              </a:rPr>
              <a:t>the </a:t>
            </a:r>
            <a:r>
              <a:rPr sz="2400" dirty="0">
                <a:solidFill>
                  <a:srgbClr val="404040"/>
                </a:solidFill>
                <a:latin typeface="Trebuchet MS"/>
                <a:cs typeface="Trebuchet MS"/>
              </a:rPr>
              <a:t>edges</a:t>
            </a:r>
            <a:r>
              <a:rPr sz="2400" spc="-15" dirty="0">
                <a:solidFill>
                  <a:srgbClr val="404040"/>
                </a:solidFill>
                <a:latin typeface="Trebuchet MS"/>
                <a:cs typeface="Trebuchet MS"/>
              </a:rPr>
              <a:t> </a:t>
            </a:r>
            <a:r>
              <a:rPr sz="2400" spc="-10" dirty="0">
                <a:solidFill>
                  <a:srgbClr val="404040"/>
                </a:solidFill>
                <a:latin typeface="Trebuchet MS"/>
                <a:cs typeface="Trebuchet MS"/>
              </a:rPr>
              <a:t>together</a:t>
            </a:r>
            <a:endParaRPr sz="2400">
              <a:latin typeface="Trebuchet MS"/>
              <a:cs typeface="Trebuchet MS"/>
            </a:endParaRPr>
          </a:p>
          <a:p>
            <a:pPr marL="355600" marR="74930" indent="-342900">
              <a:lnSpc>
                <a:spcPct val="100000"/>
              </a:lnSpc>
              <a:spcBef>
                <a:spcPts val="994"/>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spc="-25" dirty="0">
                <a:solidFill>
                  <a:srgbClr val="404040"/>
                </a:solidFill>
                <a:latin typeface="Trebuchet MS"/>
                <a:cs typeface="Trebuchet MS"/>
              </a:rPr>
              <a:t>Temporary</a:t>
            </a:r>
            <a:r>
              <a:rPr sz="2400" spc="-20" dirty="0">
                <a:solidFill>
                  <a:srgbClr val="404040"/>
                </a:solidFill>
                <a:latin typeface="Trebuchet MS"/>
                <a:cs typeface="Trebuchet MS"/>
              </a:rPr>
              <a:t> </a:t>
            </a:r>
            <a:r>
              <a:rPr sz="2400" dirty="0">
                <a:solidFill>
                  <a:srgbClr val="404040"/>
                </a:solidFill>
                <a:latin typeface="Trebuchet MS"/>
                <a:cs typeface="Trebuchet MS"/>
              </a:rPr>
              <a:t>skin</a:t>
            </a:r>
            <a:r>
              <a:rPr sz="2400" spc="-15" dirty="0">
                <a:solidFill>
                  <a:srgbClr val="404040"/>
                </a:solidFill>
                <a:latin typeface="Trebuchet MS"/>
                <a:cs typeface="Trebuchet MS"/>
              </a:rPr>
              <a:t> </a:t>
            </a:r>
            <a:r>
              <a:rPr sz="2400" dirty="0">
                <a:solidFill>
                  <a:srgbClr val="404040"/>
                </a:solidFill>
                <a:latin typeface="Trebuchet MS"/>
                <a:cs typeface="Trebuchet MS"/>
              </a:rPr>
              <a:t>distortion</a:t>
            </a:r>
            <a:r>
              <a:rPr sz="2400" spc="-5" dirty="0">
                <a:solidFill>
                  <a:srgbClr val="404040"/>
                </a:solidFill>
                <a:latin typeface="Trebuchet MS"/>
                <a:cs typeface="Trebuchet MS"/>
              </a:rPr>
              <a:t> </a:t>
            </a:r>
            <a:r>
              <a:rPr sz="2400" dirty="0">
                <a:solidFill>
                  <a:srgbClr val="404040"/>
                </a:solidFill>
                <a:latin typeface="Trebuchet MS"/>
                <a:cs typeface="Trebuchet MS"/>
              </a:rPr>
              <a:t>that</a:t>
            </a:r>
            <a:r>
              <a:rPr sz="2400" spc="-35" dirty="0">
                <a:solidFill>
                  <a:srgbClr val="404040"/>
                </a:solidFill>
                <a:latin typeface="Trebuchet MS"/>
                <a:cs typeface="Trebuchet MS"/>
              </a:rPr>
              <a:t> </a:t>
            </a:r>
            <a:r>
              <a:rPr sz="2400" dirty="0">
                <a:solidFill>
                  <a:srgbClr val="404040"/>
                </a:solidFill>
                <a:latin typeface="Trebuchet MS"/>
                <a:cs typeface="Trebuchet MS"/>
              </a:rPr>
              <a:t>disappears</a:t>
            </a:r>
            <a:r>
              <a:rPr sz="2400" spc="5" dirty="0">
                <a:solidFill>
                  <a:srgbClr val="404040"/>
                </a:solidFill>
                <a:latin typeface="Trebuchet MS"/>
                <a:cs typeface="Trebuchet MS"/>
              </a:rPr>
              <a:t> </a:t>
            </a:r>
            <a:r>
              <a:rPr sz="2400" dirty="0">
                <a:solidFill>
                  <a:srgbClr val="404040"/>
                </a:solidFill>
                <a:latin typeface="Trebuchet MS"/>
                <a:cs typeface="Trebuchet MS"/>
              </a:rPr>
              <a:t>with</a:t>
            </a:r>
            <a:r>
              <a:rPr sz="2400" spc="-30" dirty="0">
                <a:solidFill>
                  <a:srgbClr val="404040"/>
                </a:solidFill>
                <a:latin typeface="Trebuchet MS"/>
                <a:cs typeface="Trebuchet MS"/>
              </a:rPr>
              <a:t> </a:t>
            </a:r>
            <a:r>
              <a:rPr sz="2400" dirty="0">
                <a:solidFill>
                  <a:srgbClr val="404040"/>
                </a:solidFill>
                <a:latin typeface="Trebuchet MS"/>
                <a:cs typeface="Trebuchet MS"/>
              </a:rPr>
              <a:t>healing</a:t>
            </a:r>
            <a:r>
              <a:rPr sz="2400" spc="-25" dirty="0">
                <a:solidFill>
                  <a:srgbClr val="404040"/>
                </a:solidFill>
                <a:latin typeface="Trebuchet MS"/>
                <a:cs typeface="Trebuchet MS"/>
              </a:rPr>
              <a:t> </a:t>
            </a:r>
            <a:r>
              <a:rPr sz="2400" dirty="0">
                <a:solidFill>
                  <a:srgbClr val="404040"/>
                </a:solidFill>
                <a:latin typeface="Trebuchet MS"/>
                <a:cs typeface="Trebuchet MS"/>
              </a:rPr>
              <a:t>within</a:t>
            </a:r>
            <a:r>
              <a:rPr sz="2400" spc="-20" dirty="0">
                <a:solidFill>
                  <a:srgbClr val="404040"/>
                </a:solidFill>
                <a:latin typeface="Trebuchet MS"/>
                <a:cs typeface="Trebuchet MS"/>
              </a:rPr>
              <a:t> </a:t>
            </a:r>
            <a:r>
              <a:rPr sz="2400" dirty="0">
                <a:solidFill>
                  <a:srgbClr val="404040"/>
                </a:solidFill>
                <a:latin typeface="Trebuchet MS"/>
                <a:cs typeface="Trebuchet MS"/>
              </a:rPr>
              <a:t>6</a:t>
            </a:r>
            <a:r>
              <a:rPr sz="2400" spc="-25" dirty="0">
                <a:solidFill>
                  <a:srgbClr val="404040"/>
                </a:solidFill>
                <a:latin typeface="Trebuchet MS"/>
                <a:cs typeface="Trebuchet MS"/>
              </a:rPr>
              <a:t> </a:t>
            </a:r>
            <a:r>
              <a:rPr sz="2400" dirty="0">
                <a:solidFill>
                  <a:srgbClr val="404040"/>
                </a:solidFill>
                <a:latin typeface="Trebuchet MS"/>
                <a:cs typeface="Trebuchet MS"/>
              </a:rPr>
              <a:t>to</a:t>
            </a:r>
            <a:r>
              <a:rPr sz="2400" spc="-25" dirty="0">
                <a:solidFill>
                  <a:srgbClr val="404040"/>
                </a:solidFill>
                <a:latin typeface="Trebuchet MS"/>
                <a:cs typeface="Trebuchet MS"/>
              </a:rPr>
              <a:t> </a:t>
            </a:r>
            <a:r>
              <a:rPr sz="2400" spc="-50" dirty="0">
                <a:solidFill>
                  <a:srgbClr val="404040"/>
                </a:solidFill>
                <a:latin typeface="Trebuchet MS"/>
                <a:cs typeface="Trebuchet MS"/>
              </a:rPr>
              <a:t>8 </a:t>
            </a:r>
            <a:r>
              <a:rPr sz="2400" spc="-10" dirty="0">
                <a:solidFill>
                  <a:srgbClr val="404040"/>
                </a:solidFill>
                <a:latin typeface="Trebuchet MS"/>
                <a:cs typeface="Trebuchet MS"/>
              </a:rPr>
              <a:t>weeks</a:t>
            </a:r>
            <a:endParaRPr sz="240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310" y="1652777"/>
            <a:ext cx="4133850" cy="635000"/>
          </a:xfrm>
          <a:prstGeom prst="rect">
            <a:avLst/>
          </a:prstGeom>
        </p:spPr>
        <p:txBody>
          <a:bodyPr vert="horz" wrap="square" lIns="0" tIns="12065" rIns="0" bIns="0" rtlCol="0">
            <a:spAutoFit/>
          </a:bodyPr>
          <a:lstStyle/>
          <a:p>
            <a:pPr marL="12700">
              <a:lnSpc>
                <a:spcPct val="100000"/>
              </a:lnSpc>
              <a:spcBef>
                <a:spcPts val="95"/>
              </a:spcBef>
            </a:pPr>
            <a:r>
              <a:rPr sz="3200" dirty="0">
                <a:latin typeface="Lucida Sans Unicode"/>
                <a:cs typeface="Lucida Sans Unicode"/>
              </a:rPr>
              <a:t>▶</a:t>
            </a:r>
            <a:r>
              <a:rPr sz="4000" dirty="0">
                <a:solidFill>
                  <a:srgbClr val="404040"/>
                </a:solidFill>
              </a:rPr>
              <a:t>Wound</a:t>
            </a:r>
            <a:r>
              <a:rPr sz="4000" spc="-65" dirty="0">
                <a:solidFill>
                  <a:srgbClr val="404040"/>
                </a:solidFill>
              </a:rPr>
              <a:t> </a:t>
            </a:r>
            <a:r>
              <a:rPr sz="4000" spc="-10" dirty="0">
                <a:solidFill>
                  <a:srgbClr val="404040"/>
                </a:solidFill>
              </a:rPr>
              <a:t>Dressings</a:t>
            </a:r>
            <a:endParaRPr sz="4000">
              <a:latin typeface="Lucida Sans Unicode"/>
              <a:cs typeface="Lucida Sans Unicode"/>
            </a:endParaRPr>
          </a:p>
        </p:txBody>
      </p:sp>
      <p:pic>
        <p:nvPicPr>
          <p:cNvPr id="3" name="object 3"/>
          <p:cNvPicPr/>
          <p:nvPr/>
        </p:nvPicPr>
        <p:blipFill>
          <a:blip r:embed="rId2" cstate="print"/>
          <a:stretch>
            <a:fillRect/>
          </a:stretch>
        </p:blipFill>
        <p:spPr>
          <a:xfrm>
            <a:off x="5154167" y="1940051"/>
            <a:ext cx="3948684" cy="307543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83233" rIns="0" bIns="0" rtlCol="0">
            <a:spAutoFit/>
          </a:bodyPr>
          <a:lstStyle/>
          <a:p>
            <a:pPr marL="567055">
              <a:lnSpc>
                <a:spcPct val="100000"/>
              </a:lnSpc>
              <a:spcBef>
                <a:spcPts val="100"/>
              </a:spcBef>
            </a:pPr>
            <a:r>
              <a:rPr sz="2850" dirty="0">
                <a:latin typeface="Lucida Sans Unicode"/>
                <a:cs typeface="Lucida Sans Unicode"/>
              </a:rPr>
              <a:t>▶</a:t>
            </a:r>
            <a:r>
              <a:rPr dirty="0">
                <a:solidFill>
                  <a:srgbClr val="404040"/>
                </a:solidFill>
              </a:rPr>
              <a:t>Characteristics</a:t>
            </a:r>
            <a:r>
              <a:rPr spc="100" dirty="0">
                <a:solidFill>
                  <a:srgbClr val="404040"/>
                </a:solidFill>
              </a:rPr>
              <a:t> </a:t>
            </a:r>
            <a:r>
              <a:rPr dirty="0">
                <a:solidFill>
                  <a:srgbClr val="404040"/>
                </a:solidFill>
              </a:rPr>
              <a:t>of</a:t>
            </a:r>
            <a:r>
              <a:rPr spc="120" dirty="0">
                <a:solidFill>
                  <a:srgbClr val="404040"/>
                </a:solidFill>
              </a:rPr>
              <a:t> </a:t>
            </a:r>
            <a:r>
              <a:rPr dirty="0">
                <a:solidFill>
                  <a:srgbClr val="404040"/>
                </a:solidFill>
              </a:rPr>
              <a:t>ideal</a:t>
            </a:r>
            <a:r>
              <a:rPr spc="95" dirty="0">
                <a:solidFill>
                  <a:srgbClr val="404040"/>
                </a:solidFill>
              </a:rPr>
              <a:t> </a:t>
            </a:r>
            <a:r>
              <a:rPr spc="-10" dirty="0">
                <a:solidFill>
                  <a:srgbClr val="404040"/>
                </a:solidFill>
              </a:rPr>
              <a:t>dressing</a:t>
            </a:r>
            <a:endParaRPr sz="2850">
              <a:latin typeface="Lucida Sans Unicode"/>
              <a:cs typeface="Lucida Sans Unicode"/>
            </a:endParaRPr>
          </a:p>
        </p:txBody>
      </p:sp>
      <p:sp>
        <p:nvSpPr>
          <p:cNvPr id="3" name="object 3"/>
          <p:cNvSpPr txBox="1"/>
          <p:nvPr/>
        </p:nvSpPr>
        <p:spPr>
          <a:xfrm>
            <a:off x="756310" y="2377364"/>
            <a:ext cx="6276975" cy="3475990"/>
          </a:xfrm>
          <a:prstGeom prst="rect">
            <a:avLst/>
          </a:prstGeom>
        </p:spPr>
        <p:txBody>
          <a:bodyPr vert="horz" wrap="square" lIns="0" tIns="140335" rIns="0" bIns="0" rtlCol="0">
            <a:spAutoFit/>
          </a:bodyPr>
          <a:lstStyle/>
          <a:p>
            <a:pPr marL="12700">
              <a:lnSpc>
                <a:spcPct val="100000"/>
              </a:lnSpc>
              <a:spcBef>
                <a:spcPts val="1105"/>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Mechanical</a:t>
            </a:r>
            <a:r>
              <a:rPr sz="2400" spc="-30" dirty="0">
                <a:latin typeface="Trebuchet MS"/>
                <a:cs typeface="Trebuchet MS"/>
              </a:rPr>
              <a:t> </a:t>
            </a:r>
            <a:r>
              <a:rPr sz="2400" dirty="0">
                <a:latin typeface="Trebuchet MS"/>
                <a:cs typeface="Trebuchet MS"/>
              </a:rPr>
              <a:t>and</a:t>
            </a:r>
            <a:r>
              <a:rPr sz="2400" spc="-25" dirty="0">
                <a:latin typeface="Trebuchet MS"/>
                <a:cs typeface="Trebuchet MS"/>
              </a:rPr>
              <a:t> </a:t>
            </a:r>
            <a:r>
              <a:rPr sz="2400" dirty="0">
                <a:latin typeface="Trebuchet MS"/>
                <a:cs typeface="Trebuchet MS"/>
              </a:rPr>
              <a:t>bacterial</a:t>
            </a:r>
            <a:r>
              <a:rPr sz="2400" spc="-15" dirty="0">
                <a:latin typeface="Trebuchet MS"/>
                <a:cs typeface="Trebuchet MS"/>
              </a:rPr>
              <a:t> </a:t>
            </a:r>
            <a:r>
              <a:rPr sz="2400" spc="-10" dirty="0">
                <a:latin typeface="Trebuchet MS"/>
                <a:cs typeface="Trebuchet MS"/>
              </a:rPr>
              <a:t>protection</a:t>
            </a:r>
            <a:endParaRPr sz="2400">
              <a:latin typeface="Trebuchet MS"/>
              <a:cs typeface="Trebuchet MS"/>
            </a:endParaRPr>
          </a:p>
          <a:p>
            <a:pPr marL="12700">
              <a:lnSpc>
                <a:spcPct val="100000"/>
              </a:lnSpc>
              <a:spcBef>
                <a:spcPts val="1005"/>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Moist</a:t>
            </a:r>
            <a:r>
              <a:rPr sz="2400" spc="-35" dirty="0">
                <a:latin typeface="Trebuchet MS"/>
                <a:cs typeface="Trebuchet MS"/>
              </a:rPr>
              <a:t> </a:t>
            </a:r>
            <a:r>
              <a:rPr sz="2400" dirty="0">
                <a:latin typeface="Trebuchet MS"/>
                <a:cs typeface="Trebuchet MS"/>
              </a:rPr>
              <a:t>environment at</a:t>
            </a:r>
            <a:r>
              <a:rPr sz="2400" spc="-30" dirty="0">
                <a:latin typeface="Trebuchet MS"/>
                <a:cs typeface="Trebuchet MS"/>
              </a:rPr>
              <a:t> </a:t>
            </a:r>
            <a:r>
              <a:rPr sz="2400" dirty="0">
                <a:latin typeface="Trebuchet MS"/>
                <a:cs typeface="Trebuchet MS"/>
              </a:rPr>
              <a:t>wound</a:t>
            </a:r>
            <a:r>
              <a:rPr sz="2400" spc="-30" dirty="0">
                <a:latin typeface="Trebuchet MS"/>
                <a:cs typeface="Trebuchet MS"/>
              </a:rPr>
              <a:t> </a:t>
            </a:r>
            <a:r>
              <a:rPr sz="2400" spc="-20" dirty="0">
                <a:latin typeface="Trebuchet MS"/>
                <a:cs typeface="Trebuchet MS"/>
              </a:rPr>
              <a:t>site</a:t>
            </a:r>
            <a:endParaRPr sz="2400">
              <a:latin typeface="Trebuchet MS"/>
              <a:cs typeface="Trebuchet MS"/>
            </a:endParaRPr>
          </a:p>
          <a:p>
            <a:pPr marL="12700">
              <a:lnSpc>
                <a:spcPct val="100000"/>
              </a:lnSpc>
              <a:spcBef>
                <a:spcPts val="100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Gaseous</a:t>
            </a:r>
            <a:r>
              <a:rPr sz="2400" spc="5" dirty="0">
                <a:latin typeface="Trebuchet MS"/>
                <a:cs typeface="Trebuchet MS"/>
              </a:rPr>
              <a:t> </a:t>
            </a:r>
            <a:r>
              <a:rPr sz="2400" dirty="0">
                <a:latin typeface="Trebuchet MS"/>
                <a:cs typeface="Trebuchet MS"/>
              </a:rPr>
              <a:t>and</a:t>
            </a:r>
            <a:r>
              <a:rPr sz="2400" spc="-15" dirty="0">
                <a:latin typeface="Trebuchet MS"/>
                <a:cs typeface="Trebuchet MS"/>
              </a:rPr>
              <a:t> </a:t>
            </a:r>
            <a:r>
              <a:rPr sz="2400" dirty="0">
                <a:latin typeface="Trebuchet MS"/>
                <a:cs typeface="Trebuchet MS"/>
              </a:rPr>
              <a:t>fluid</a:t>
            </a:r>
            <a:r>
              <a:rPr sz="2400" spc="-5" dirty="0">
                <a:latin typeface="Trebuchet MS"/>
                <a:cs typeface="Trebuchet MS"/>
              </a:rPr>
              <a:t> </a:t>
            </a:r>
            <a:r>
              <a:rPr sz="2400" spc="-10" dirty="0">
                <a:latin typeface="Trebuchet MS"/>
                <a:cs typeface="Trebuchet MS"/>
              </a:rPr>
              <a:t>exchange</a:t>
            </a:r>
            <a:endParaRPr sz="2400">
              <a:latin typeface="Trebuchet MS"/>
              <a:cs typeface="Trebuchet MS"/>
            </a:endParaRPr>
          </a:p>
          <a:p>
            <a:pPr marL="12700">
              <a:lnSpc>
                <a:spcPct val="100000"/>
              </a:lnSpc>
              <a:spcBef>
                <a:spcPts val="994"/>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Non</a:t>
            </a:r>
            <a:r>
              <a:rPr sz="2400" spc="-20" dirty="0">
                <a:latin typeface="Trebuchet MS"/>
                <a:cs typeface="Trebuchet MS"/>
              </a:rPr>
              <a:t> </a:t>
            </a:r>
            <a:r>
              <a:rPr sz="2400" dirty="0">
                <a:latin typeface="Trebuchet MS"/>
                <a:cs typeface="Trebuchet MS"/>
              </a:rPr>
              <a:t>adherent</a:t>
            </a:r>
            <a:r>
              <a:rPr sz="2400" spc="10" dirty="0">
                <a:latin typeface="Trebuchet MS"/>
                <a:cs typeface="Trebuchet MS"/>
              </a:rPr>
              <a:t> </a:t>
            </a:r>
            <a:r>
              <a:rPr sz="2400" dirty="0">
                <a:latin typeface="Trebuchet MS"/>
                <a:cs typeface="Trebuchet MS"/>
              </a:rPr>
              <a:t>to</a:t>
            </a:r>
            <a:r>
              <a:rPr sz="2400" spc="-15" dirty="0">
                <a:latin typeface="Trebuchet MS"/>
                <a:cs typeface="Trebuchet MS"/>
              </a:rPr>
              <a:t> </a:t>
            </a:r>
            <a:r>
              <a:rPr sz="2400" dirty="0">
                <a:latin typeface="Trebuchet MS"/>
                <a:cs typeface="Trebuchet MS"/>
              </a:rPr>
              <a:t>the</a:t>
            </a:r>
            <a:r>
              <a:rPr sz="2400" spc="-20" dirty="0">
                <a:latin typeface="Trebuchet MS"/>
                <a:cs typeface="Trebuchet MS"/>
              </a:rPr>
              <a:t> </a:t>
            </a:r>
            <a:r>
              <a:rPr sz="2400" spc="-10" dirty="0">
                <a:latin typeface="Trebuchet MS"/>
                <a:cs typeface="Trebuchet MS"/>
              </a:rPr>
              <a:t>wound</a:t>
            </a:r>
            <a:endParaRPr sz="2400">
              <a:latin typeface="Trebuchet MS"/>
              <a:cs typeface="Trebuchet MS"/>
            </a:endParaRPr>
          </a:p>
          <a:p>
            <a:pPr marL="12700">
              <a:lnSpc>
                <a:spcPct val="100000"/>
              </a:lnSpc>
              <a:spcBef>
                <a:spcPts val="101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Non</a:t>
            </a:r>
            <a:r>
              <a:rPr sz="2400" spc="-25" dirty="0">
                <a:latin typeface="Trebuchet MS"/>
                <a:cs typeface="Trebuchet MS"/>
              </a:rPr>
              <a:t> </a:t>
            </a:r>
            <a:r>
              <a:rPr sz="2400" dirty="0">
                <a:latin typeface="Trebuchet MS"/>
                <a:cs typeface="Trebuchet MS"/>
              </a:rPr>
              <a:t>toxic,</a:t>
            </a:r>
            <a:r>
              <a:rPr sz="2400" spc="-5" dirty="0">
                <a:latin typeface="Trebuchet MS"/>
                <a:cs typeface="Trebuchet MS"/>
              </a:rPr>
              <a:t> </a:t>
            </a:r>
            <a:r>
              <a:rPr sz="2400" dirty="0">
                <a:latin typeface="Trebuchet MS"/>
                <a:cs typeface="Trebuchet MS"/>
              </a:rPr>
              <a:t>non</a:t>
            </a:r>
            <a:r>
              <a:rPr sz="2400" spc="-5" dirty="0">
                <a:latin typeface="Trebuchet MS"/>
                <a:cs typeface="Trebuchet MS"/>
              </a:rPr>
              <a:t> </a:t>
            </a:r>
            <a:r>
              <a:rPr sz="2400" dirty="0">
                <a:latin typeface="Trebuchet MS"/>
                <a:cs typeface="Trebuchet MS"/>
              </a:rPr>
              <a:t>sensitizing,</a:t>
            </a:r>
            <a:r>
              <a:rPr sz="2400" spc="15" dirty="0">
                <a:latin typeface="Trebuchet MS"/>
                <a:cs typeface="Trebuchet MS"/>
              </a:rPr>
              <a:t> </a:t>
            </a:r>
            <a:r>
              <a:rPr sz="2400" dirty="0">
                <a:latin typeface="Trebuchet MS"/>
                <a:cs typeface="Trebuchet MS"/>
              </a:rPr>
              <a:t>and</a:t>
            </a:r>
            <a:r>
              <a:rPr sz="2400" spc="-20" dirty="0">
                <a:latin typeface="Trebuchet MS"/>
                <a:cs typeface="Trebuchet MS"/>
              </a:rPr>
              <a:t> </a:t>
            </a:r>
            <a:r>
              <a:rPr sz="2400" dirty="0">
                <a:latin typeface="Trebuchet MS"/>
                <a:cs typeface="Trebuchet MS"/>
              </a:rPr>
              <a:t>non </a:t>
            </a:r>
            <a:r>
              <a:rPr sz="2400" spc="-10" dirty="0">
                <a:latin typeface="Trebuchet MS"/>
                <a:cs typeface="Trebuchet MS"/>
              </a:rPr>
              <a:t>allergic</a:t>
            </a:r>
            <a:endParaRPr sz="2400">
              <a:latin typeface="Trebuchet MS"/>
              <a:cs typeface="Trebuchet MS"/>
            </a:endParaRPr>
          </a:p>
          <a:p>
            <a:pPr marL="12700">
              <a:lnSpc>
                <a:spcPct val="100000"/>
              </a:lnSpc>
              <a:spcBef>
                <a:spcPts val="994"/>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Well</a:t>
            </a:r>
            <a:r>
              <a:rPr sz="2400" spc="-45" dirty="0">
                <a:latin typeface="Trebuchet MS"/>
                <a:cs typeface="Trebuchet MS"/>
              </a:rPr>
              <a:t> </a:t>
            </a:r>
            <a:r>
              <a:rPr sz="2400" dirty="0">
                <a:latin typeface="Trebuchet MS"/>
                <a:cs typeface="Trebuchet MS"/>
              </a:rPr>
              <a:t>acceptable</a:t>
            </a:r>
            <a:r>
              <a:rPr sz="2400" spc="-20" dirty="0">
                <a:latin typeface="Trebuchet MS"/>
                <a:cs typeface="Trebuchet MS"/>
              </a:rPr>
              <a:t> </a:t>
            </a:r>
            <a:r>
              <a:rPr sz="2400" dirty="0">
                <a:latin typeface="Trebuchet MS"/>
                <a:cs typeface="Trebuchet MS"/>
              </a:rPr>
              <a:t>to</a:t>
            </a:r>
            <a:r>
              <a:rPr sz="2400" spc="-45" dirty="0">
                <a:latin typeface="Trebuchet MS"/>
                <a:cs typeface="Trebuchet MS"/>
              </a:rPr>
              <a:t> </a:t>
            </a:r>
            <a:r>
              <a:rPr sz="2400" dirty="0">
                <a:latin typeface="Trebuchet MS"/>
                <a:cs typeface="Trebuchet MS"/>
              </a:rPr>
              <a:t>the</a:t>
            </a:r>
            <a:r>
              <a:rPr sz="2400" spc="-50" dirty="0">
                <a:latin typeface="Trebuchet MS"/>
                <a:cs typeface="Trebuchet MS"/>
              </a:rPr>
              <a:t> </a:t>
            </a:r>
            <a:r>
              <a:rPr sz="2400" spc="-10" dirty="0">
                <a:latin typeface="Trebuchet MS"/>
                <a:cs typeface="Trebuchet MS"/>
              </a:rPr>
              <a:t>patient</a:t>
            </a:r>
            <a:endParaRPr sz="2400">
              <a:latin typeface="Trebuchet MS"/>
              <a:cs typeface="Trebuchet MS"/>
            </a:endParaRPr>
          </a:p>
          <a:p>
            <a:pPr marL="12700">
              <a:lnSpc>
                <a:spcPct val="100000"/>
              </a:lnSpc>
              <a:spcBef>
                <a:spcPts val="100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Cost</a:t>
            </a:r>
            <a:r>
              <a:rPr sz="2400" spc="-20" dirty="0">
                <a:latin typeface="Trebuchet MS"/>
                <a:cs typeface="Trebuchet MS"/>
              </a:rPr>
              <a:t> </a:t>
            </a:r>
            <a:r>
              <a:rPr sz="2400" spc="-10" dirty="0">
                <a:latin typeface="Trebuchet MS"/>
                <a:cs typeface="Trebuchet MS"/>
              </a:rPr>
              <a:t>effective</a:t>
            </a:r>
            <a:endParaRPr sz="2400">
              <a:latin typeface="Trebuchet MS"/>
              <a:cs typeface="Trebuchet MS"/>
            </a:endParaRPr>
          </a:p>
        </p:txBody>
      </p:sp>
      <p:pic>
        <p:nvPicPr>
          <p:cNvPr id="4" name="object 4"/>
          <p:cNvPicPr/>
          <p:nvPr/>
        </p:nvPicPr>
        <p:blipFill>
          <a:blip r:embed="rId2" cstate="print"/>
          <a:stretch>
            <a:fillRect/>
          </a:stretch>
        </p:blipFill>
        <p:spPr>
          <a:xfrm>
            <a:off x="7107935" y="2506979"/>
            <a:ext cx="4585716" cy="397764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574" y="496570"/>
            <a:ext cx="2798445" cy="1160780"/>
          </a:xfrm>
          <a:prstGeom prst="rect">
            <a:avLst/>
          </a:prstGeom>
        </p:spPr>
        <p:txBody>
          <a:bodyPr vert="horz" wrap="square" lIns="0" tIns="145415" rIns="0" bIns="0" rtlCol="0">
            <a:spAutoFit/>
          </a:bodyPr>
          <a:lstStyle/>
          <a:p>
            <a:pPr marR="35560" algn="ctr">
              <a:lnSpc>
                <a:spcPct val="100000"/>
              </a:lnSpc>
              <a:spcBef>
                <a:spcPts val="1145"/>
              </a:spcBef>
            </a:pPr>
            <a:r>
              <a:rPr spc="-10" dirty="0"/>
              <a:t>Cont……</a:t>
            </a:r>
          </a:p>
          <a:p>
            <a:pPr algn="ctr">
              <a:lnSpc>
                <a:spcPct val="100000"/>
              </a:lnSpc>
              <a:spcBef>
                <a:spcPts val="695"/>
              </a:spcBef>
              <a:tabLst>
                <a:tab pos="342265" algn="l"/>
              </a:tabLst>
            </a:pPr>
            <a:r>
              <a:rPr sz="1900" spc="114" dirty="0">
                <a:latin typeface="Lucida Sans Unicode"/>
                <a:cs typeface="Lucida Sans Unicode"/>
              </a:rPr>
              <a:t>▶</a:t>
            </a:r>
            <a:r>
              <a:rPr sz="1900" dirty="0">
                <a:latin typeface="Lucida Sans Unicode"/>
                <a:cs typeface="Lucida Sans Unicode"/>
              </a:rPr>
              <a:t>	</a:t>
            </a:r>
            <a:r>
              <a:rPr sz="2400" dirty="0">
                <a:solidFill>
                  <a:srgbClr val="000000"/>
                </a:solidFill>
              </a:rPr>
              <a:t>Highly</a:t>
            </a:r>
            <a:r>
              <a:rPr sz="2400" spc="-10" dirty="0">
                <a:solidFill>
                  <a:srgbClr val="000000"/>
                </a:solidFill>
              </a:rPr>
              <a:t> absorbable</a:t>
            </a:r>
            <a:endParaRPr sz="2400">
              <a:latin typeface="Lucida Sans Unicode"/>
              <a:cs typeface="Lucida Sans Unicode"/>
            </a:endParaRPr>
          </a:p>
        </p:txBody>
      </p:sp>
      <p:sp>
        <p:nvSpPr>
          <p:cNvPr id="3" name="object 3"/>
          <p:cNvSpPr txBox="1"/>
          <p:nvPr/>
        </p:nvSpPr>
        <p:spPr>
          <a:xfrm>
            <a:off x="201574" y="2252598"/>
            <a:ext cx="6798945" cy="4333240"/>
          </a:xfrm>
          <a:prstGeom prst="rect">
            <a:avLst/>
          </a:prstGeom>
        </p:spPr>
        <p:txBody>
          <a:bodyPr vert="horz" wrap="square" lIns="0" tIns="12700" rIns="0" bIns="0" rtlCol="0">
            <a:spAutoFit/>
          </a:bodyPr>
          <a:lstStyle/>
          <a:p>
            <a:pPr marL="12700">
              <a:lnSpc>
                <a:spcPct val="100000"/>
              </a:lnSpc>
              <a:spcBef>
                <a:spcPts val="10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Absorb</a:t>
            </a:r>
            <a:r>
              <a:rPr sz="2400" spc="-5" dirty="0">
                <a:latin typeface="Trebuchet MS"/>
                <a:cs typeface="Trebuchet MS"/>
              </a:rPr>
              <a:t> </a:t>
            </a:r>
            <a:r>
              <a:rPr sz="2400" dirty="0">
                <a:latin typeface="Trebuchet MS"/>
                <a:cs typeface="Trebuchet MS"/>
              </a:rPr>
              <a:t>wound </a:t>
            </a:r>
            <a:r>
              <a:rPr sz="2400" spc="-20" dirty="0">
                <a:latin typeface="Trebuchet MS"/>
                <a:cs typeface="Trebuchet MS"/>
              </a:rPr>
              <a:t>odour</a:t>
            </a:r>
            <a:endParaRPr sz="2400">
              <a:latin typeface="Trebuchet MS"/>
              <a:cs typeface="Trebuchet MS"/>
            </a:endParaRPr>
          </a:p>
          <a:p>
            <a:pPr>
              <a:lnSpc>
                <a:spcPct val="100000"/>
              </a:lnSpc>
              <a:spcBef>
                <a:spcPts val="55"/>
              </a:spcBef>
            </a:pPr>
            <a:endParaRPr sz="4150">
              <a:latin typeface="Trebuchet MS"/>
              <a:cs typeface="Trebuchet MS"/>
            </a:endParaRPr>
          </a:p>
          <a:p>
            <a:pPr marL="12700">
              <a:lnSpc>
                <a:spcPct val="100000"/>
              </a:lnSpc>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spc="-10" dirty="0">
                <a:latin typeface="Trebuchet MS"/>
                <a:cs typeface="Trebuchet MS"/>
              </a:rPr>
              <a:t>Sterile</a:t>
            </a:r>
            <a:endParaRPr sz="2400">
              <a:latin typeface="Trebuchet MS"/>
              <a:cs typeface="Trebuchet MS"/>
            </a:endParaRPr>
          </a:p>
          <a:p>
            <a:pPr>
              <a:lnSpc>
                <a:spcPct val="100000"/>
              </a:lnSpc>
            </a:pPr>
            <a:endParaRPr sz="2800">
              <a:latin typeface="Trebuchet MS"/>
              <a:cs typeface="Trebuchet MS"/>
            </a:endParaRPr>
          </a:p>
          <a:p>
            <a:pPr marL="12700">
              <a:lnSpc>
                <a:spcPct val="100000"/>
              </a:lnSpc>
              <a:spcBef>
                <a:spcPts val="163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Easy</a:t>
            </a:r>
            <a:r>
              <a:rPr sz="2400" spc="-15" dirty="0">
                <a:latin typeface="Trebuchet MS"/>
                <a:cs typeface="Trebuchet MS"/>
              </a:rPr>
              <a:t> </a:t>
            </a:r>
            <a:r>
              <a:rPr sz="2400" dirty="0">
                <a:latin typeface="Trebuchet MS"/>
                <a:cs typeface="Trebuchet MS"/>
              </a:rPr>
              <a:t>to </a:t>
            </a:r>
            <a:r>
              <a:rPr sz="2400" spc="-25" dirty="0">
                <a:latin typeface="Trebuchet MS"/>
                <a:cs typeface="Trebuchet MS"/>
              </a:rPr>
              <a:t>use</a:t>
            </a:r>
            <a:endParaRPr sz="2400">
              <a:latin typeface="Trebuchet MS"/>
              <a:cs typeface="Trebuchet MS"/>
            </a:endParaRPr>
          </a:p>
          <a:p>
            <a:pPr>
              <a:lnSpc>
                <a:spcPct val="100000"/>
              </a:lnSpc>
            </a:pPr>
            <a:endParaRPr sz="2800">
              <a:latin typeface="Trebuchet MS"/>
              <a:cs typeface="Trebuchet MS"/>
            </a:endParaRPr>
          </a:p>
          <a:p>
            <a:pPr marL="12700">
              <a:lnSpc>
                <a:spcPct val="100000"/>
              </a:lnSpc>
              <a:spcBef>
                <a:spcPts val="1635"/>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Require</a:t>
            </a:r>
            <a:r>
              <a:rPr sz="2400" spc="-65" dirty="0">
                <a:latin typeface="Trebuchet MS"/>
                <a:cs typeface="Trebuchet MS"/>
              </a:rPr>
              <a:t> </a:t>
            </a:r>
            <a:r>
              <a:rPr sz="2400" dirty="0">
                <a:latin typeface="Trebuchet MS"/>
                <a:cs typeface="Trebuchet MS"/>
              </a:rPr>
              <a:t>infrequent</a:t>
            </a:r>
            <a:r>
              <a:rPr sz="2400" spc="-65" dirty="0">
                <a:latin typeface="Trebuchet MS"/>
                <a:cs typeface="Trebuchet MS"/>
              </a:rPr>
              <a:t> </a:t>
            </a:r>
            <a:r>
              <a:rPr sz="2400" spc="-10" dirty="0">
                <a:latin typeface="Trebuchet MS"/>
                <a:cs typeface="Trebuchet MS"/>
              </a:rPr>
              <a:t>changing</a:t>
            </a:r>
            <a:endParaRPr sz="2400">
              <a:latin typeface="Trebuchet MS"/>
              <a:cs typeface="Trebuchet MS"/>
            </a:endParaRPr>
          </a:p>
          <a:p>
            <a:pPr>
              <a:lnSpc>
                <a:spcPct val="100000"/>
              </a:lnSpc>
            </a:pPr>
            <a:endParaRPr sz="2800">
              <a:latin typeface="Trebuchet MS"/>
              <a:cs typeface="Trebuchet MS"/>
            </a:endParaRPr>
          </a:p>
          <a:p>
            <a:pPr marL="12700">
              <a:lnSpc>
                <a:spcPct val="100000"/>
              </a:lnSpc>
              <a:spcBef>
                <a:spcPts val="1625"/>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Available</a:t>
            </a:r>
            <a:r>
              <a:rPr sz="2400" spc="-20" dirty="0">
                <a:latin typeface="Trebuchet MS"/>
                <a:cs typeface="Trebuchet MS"/>
              </a:rPr>
              <a:t> </a:t>
            </a:r>
            <a:r>
              <a:rPr sz="2400" dirty="0">
                <a:latin typeface="Trebuchet MS"/>
                <a:cs typeface="Trebuchet MS"/>
              </a:rPr>
              <a:t>in</a:t>
            </a:r>
            <a:r>
              <a:rPr sz="2400" spc="-20" dirty="0">
                <a:latin typeface="Trebuchet MS"/>
                <a:cs typeface="Trebuchet MS"/>
              </a:rPr>
              <a:t> </a:t>
            </a:r>
            <a:r>
              <a:rPr sz="2400" dirty="0">
                <a:latin typeface="Trebuchet MS"/>
                <a:cs typeface="Trebuchet MS"/>
              </a:rPr>
              <a:t>a</a:t>
            </a:r>
            <a:r>
              <a:rPr sz="2400" spc="-20" dirty="0">
                <a:latin typeface="Trebuchet MS"/>
                <a:cs typeface="Trebuchet MS"/>
              </a:rPr>
              <a:t> </a:t>
            </a:r>
            <a:r>
              <a:rPr sz="2400" dirty="0">
                <a:latin typeface="Trebuchet MS"/>
                <a:cs typeface="Trebuchet MS"/>
              </a:rPr>
              <a:t>suitable</a:t>
            </a:r>
            <a:r>
              <a:rPr sz="2400" spc="5" dirty="0">
                <a:latin typeface="Trebuchet MS"/>
                <a:cs typeface="Trebuchet MS"/>
              </a:rPr>
              <a:t> </a:t>
            </a:r>
            <a:r>
              <a:rPr sz="2400" dirty="0">
                <a:latin typeface="Trebuchet MS"/>
                <a:cs typeface="Trebuchet MS"/>
              </a:rPr>
              <a:t>range</a:t>
            </a:r>
            <a:r>
              <a:rPr sz="2400" spc="-20" dirty="0">
                <a:latin typeface="Trebuchet MS"/>
                <a:cs typeface="Trebuchet MS"/>
              </a:rPr>
              <a:t> </a:t>
            </a:r>
            <a:r>
              <a:rPr sz="2400" dirty="0">
                <a:latin typeface="Trebuchet MS"/>
                <a:cs typeface="Trebuchet MS"/>
              </a:rPr>
              <a:t>of</a:t>
            </a:r>
            <a:r>
              <a:rPr sz="2400" spc="-15" dirty="0">
                <a:latin typeface="Trebuchet MS"/>
                <a:cs typeface="Trebuchet MS"/>
              </a:rPr>
              <a:t> </a:t>
            </a:r>
            <a:r>
              <a:rPr sz="2400" dirty="0">
                <a:latin typeface="Trebuchet MS"/>
                <a:cs typeface="Trebuchet MS"/>
              </a:rPr>
              <a:t>forms</a:t>
            </a:r>
            <a:r>
              <a:rPr sz="2400" spc="-15" dirty="0">
                <a:latin typeface="Trebuchet MS"/>
                <a:cs typeface="Trebuchet MS"/>
              </a:rPr>
              <a:t> </a:t>
            </a:r>
            <a:r>
              <a:rPr sz="2400" dirty="0">
                <a:latin typeface="Trebuchet MS"/>
                <a:cs typeface="Trebuchet MS"/>
              </a:rPr>
              <a:t>and</a:t>
            </a:r>
            <a:r>
              <a:rPr sz="2400" spc="-25" dirty="0">
                <a:latin typeface="Trebuchet MS"/>
                <a:cs typeface="Trebuchet MS"/>
              </a:rPr>
              <a:t> </a:t>
            </a:r>
            <a:r>
              <a:rPr sz="2400" spc="-10" dirty="0">
                <a:latin typeface="Trebuchet MS"/>
                <a:cs typeface="Trebuchet MS"/>
              </a:rPr>
              <a:t>sizes</a:t>
            </a:r>
            <a:endParaRPr sz="2400">
              <a:latin typeface="Trebuchet MS"/>
              <a:cs typeface="Trebuchet MS"/>
            </a:endParaRPr>
          </a:p>
        </p:txBody>
      </p:sp>
      <p:pic>
        <p:nvPicPr>
          <p:cNvPr id="4" name="object 4"/>
          <p:cNvPicPr/>
          <p:nvPr/>
        </p:nvPicPr>
        <p:blipFill>
          <a:blip r:embed="rId2" cstate="print"/>
          <a:stretch>
            <a:fillRect/>
          </a:stretch>
        </p:blipFill>
        <p:spPr>
          <a:xfrm>
            <a:off x="8520683" y="2161032"/>
            <a:ext cx="1301496" cy="333908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4675" y="309117"/>
            <a:ext cx="2778125" cy="452120"/>
          </a:xfrm>
          <a:prstGeom prst="rect">
            <a:avLst/>
          </a:prstGeom>
        </p:spPr>
        <p:txBody>
          <a:bodyPr vert="horz" wrap="square" lIns="0" tIns="12065" rIns="0" bIns="0" rtlCol="0">
            <a:spAutoFit/>
          </a:bodyPr>
          <a:lstStyle/>
          <a:p>
            <a:pPr marL="12700">
              <a:lnSpc>
                <a:spcPct val="100000"/>
              </a:lnSpc>
              <a:spcBef>
                <a:spcPts val="95"/>
              </a:spcBef>
            </a:pPr>
            <a:r>
              <a:rPr sz="2800" b="1" spc="-20" dirty="0">
                <a:solidFill>
                  <a:srgbClr val="000000"/>
                </a:solidFill>
                <a:latin typeface="Trebuchet MS"/>
                <a:cs typeface="Trebuchet MS"/>
              </a:rPr>
              <a:t>CLASSIFICATION:</a:t>
            </a:r>
            <a:endParaRPr sz="2800">
              <a:latin typeface="Trebuchet MS"/>
              <a:cs typeface="Trebuchet MS"/>
            </a:endParaRPr>
          </a:p>
        </p:txBody>
      </p:sp>
      <p:sp>
        <p:nvSpPr>
          <p:cNvPr id="3" name="object 3"/>
          <p:cNvSpPr txBox="1"/>
          <p:nvPr/>
        </p:nvSpPr>
        <p:spPr>
          <a:xfrm>
            <a:off x="474675" y="1266571"/>
            <a:ext cx="5631180" cy="3407410"/>
          </a:xfrm>
          <a:prstGeom prst="rect">
            <a:avLst/>
          </a:prstGeom>
        </p:spPr>
        <p:txBody>
          <a:bodyPr vert="horz" wrap="square" lIns="0" tIns="12700" rIns="0" bIns="0" rtlCol="0">
            <a:spAutoFit/>
          </a:bodyPr>
          <a:lstStyle/>
          <a:p>
            <a:pPr marL="469265" indent="-456565">
              <a:lnSpc>
                <a:spcPct val="100000"/>
              </a:lnSpc>
              <a:spcBef>
                <a:spcPts val="100"/>
              </a:spcBef>
              <a:buClr>
                <a:srgbClr val="5FCAEE"/>
              </a:buClr>
              <a:buSzPct val="79166"/>
              <a:buAutoNum type="arabicPeriod"/>
              <a:tabLst>
                <a:tab pos="469265" algn="l"/>
                <a:tab pos="469900" algn="l"/>
              </a:tabLst>
            </a:pPr>
            <a:r>
              <a:rPr sz="2400" dirty="0">
                <a:latin typeface="Trebuchet MS"/>
                <a:cs typeface="Trebuchet MS"/>
              </a:rPr>
              <a:t>Dry</a:t>
            </a:r>
            <a:r>
              <a:rPr sz="2400" spc="-10" dirty="0">
                <a:latin typeface="Trebuchet MS"/>
                <a:cs typeface="Trebuchet MS"/>
              </a:rPr>
              <a:t> dressings</a:t>
            </a:r>
            <a:endParaRPr sz="2400">
              <a:latin typeface="Trebuchet MS"/>
              <a:cs typeface="Trebuchet MS"/>
            </a:endParaRPr>
          </a:p>
          <a:p>
            <a:pPr>
              <a:lnSpc>
                <a:spcPct val="100000"/>
              </a:lnSpc>
              <a:spcBef>
                <a:spcPts val="50"/>
              </a:spcBef>
              <a:buClr>
                <a:srgbClr val="5FCAEE"/>
              </a:buClr>
              <a:buFont typeface="Trebuchet MS"/>
              <a:buAutoNum type="arabicPeriod"/>
            </a:pPr>
            <a:endParaRPr sz="4150">
              <a:latin typeface="Trebuchet MS"/>
              <a:cs typeface="Trebuchet MS"/>
            </a:endParaRPr>
          </a:p>
          <a:p>
            <a:pPr marL="469265" indent="-456565">
              <a:lnSpc>
                <a:spcPct val="100000"/>
              </a:lnSpc>
              <a:buClr>
                <a:srgbClr val="5FCAEE"/>
              </a:buClr>
              <a:buSzPct val="79166"/>
              <a:buAutoNum type="arabicPeriod"/>
              <a:tabLst>
                <a:tab pos="469265" algn="l"/>
                <a:tab pos="469900" algn="l"/>
              </a:tabLst>
            </a:pPr>
            <a:r>
              <a:rPr sz="2400" spc="-10" dirty="0">
                <a:latin typeface="Trebuchet MS"/>
                <a:cs typeface="Trebuchet MS"/>
              </a:rPr>
              <a:t>Moisture-</a:t>
            </a:r>
            <a:r>
              <a:rPr sz="2400" dirty="0">
                <a:latin typeface="Trebuchet MS"/>
                <a:cs typeface="Trebuchet MS"/>
              </a:rPr>
              <a:t>keeping</a:t>
            </a:r>
            <a:r>
              <a:rPr sz="2400" spc="45" dirty="0">
                <a:latin typeface="Trebuchet MS"/>
                <a:cs typeface="Trebuchet MS"/>
              </a:rPr>
              <a:t> </a:t>
            </a:r>
            <a:r>
              <a:rPr sz="2400" spc="-10" dirty="0">
                <a:latin typeface="Trebuchet MS"/>
                <a:cs typeface="Trebuchet MS"/>
              </a:rPr>
              <a:t>dressings</a:t>
            </a:r>
            <a:endParaRPr sz="2400">
              <a:latin typeface="Trebuchet MS"/>
              <a:cs typeface="Trebuchet MS"/>
            </a:endParaRPr>
          </a:p>
          <a:p>
            <a:pPr>
              <a:lnSpc>
                <a:spcPct val="100000"/>
              </a:lnSpc>
              <a:buClr>
                <a:srgbClr val="5FCAEE"/>
              </a:buClr>
              <a:buFont typeface="Trebuchet MS"/>
              <a:buAutoNum type="arabicPeriod"/>
            </a:pPr>
            <a:endParaRPr sz="2800">
              <a:latin typeface="Trebuchet MS"/>
              <a:cs typeface="Trebuchet MS"/>
            </a:endParaRPr>
          </a:p>
          <a:p>
            <a:pPr marL="469265" indent="-456565">
              <a:lnSpc>
                <a:spcPct val="100000"/>
              </a:lnSpc>
              <a:spcBef>
                <a:spcPts val="1635"/>
              </a:spcBef>
              <a:buClr>
                <a:srgbClr val="5FCAEE"/>
              </a:buClr>
              <a:buSzPct val="79166"/>
              <a:buAutoNum type="arabicPeriod"/>
              <a:tabLst>
                <a:tab pos="469265" algn="l"/>
                <a:tab pos="469900" algn="l"/>
              </a:tabLst>
            </a:pPr>
            <a:r>
              <a:rPr sz="2400" dirty="0">
                <a:latin typeface="Trebuchet MS"/>
                <a:cs typeface="Trebuchet MS"/>
              </a:rPr>
              <a:t>Bioactive</a:t>
            </a:r>
            <a:r>
              <a:rPr sz="2400" spc="-10" dirty="0">
                <a:latin typeface="Trebuchet MS"/>
                <a:cs typeface="Trebuchet MS"/>
              </a:rPr>
              <a:t> Dressings</a:t>
            </a:r>
            <a:endParaRPr sz="2400">
              <a:latin typeface="Trebuchet MS"/>
              <a:cs typeface="Trebuchet MS"/>
            </a:endParaRPr>
          </a:p>
          <a:p>
            <a:pPr>
              <a:lnSpc>
                <a:spcPct val="100000"/>
              </a:lnSpc>
              <a:spcBef>
                <a:spcPts val="55"/>
              </a:spcBef>
              <a:buClr>
                <a:srgbClr val="5FCAEE"/>
              </a:buClr>
              <a:buFont typeface="Trebuchet MS"/>
              <a:buAutoNum type="arabicPeriod"/>
            </a:pPr>
            <a:endParaRPr sz="4150">
              <a:latin typeface="Trebuchet MS"/>
              <a:cs typeface="Trebuchet MS"/>
            </a:endParaRPr>
          </a:p>
          <a:p>
            <a:pPr marL="469265" indent="-456565">
              <a:lnSpc>
                <a:spcPct val="100000"/>
              </a:lnSpc>
              <a:buClr>
                <a:srgbClr val="5FCAEE"/>
              </a:buClr>
              <a:buSzPct val="79166"/>
              <a:buAutoNum type="arabicPeriod"/>
              <a:tabLst>
                <a:tab pos="469265" algn="l"/>
                <a:tab pos="469900" algn="l"/>
              </a:tabLst>
            </a:pPr>
            <a:r>
              <a:rPr sz="2400" dirty="0">
                <a:latin typeface="Trebuchet MS"/>
                <a:cs typeface="Trebuchet MS"/>
              </a:rPr>
              <a:t>Skin</a:t>
            </a:r>
            <a:r>
              <a:rPr sz="2400" spc="-35" dirty="0">
                <a:latin typeface="Trebuchet MS"/>
                <a:cs typeface="Trebuchet MS"/>
              </a:rPr>
              <a:t> </a:t>
            </a:r>
            <a:r>
              <a:rPr sz="2400" dirty="0">
                <a:latin typeface="Trebuchet MS"/>
                <a:cs typeface="Trebuchet MS"/>
              </a:rPr>
              <a:t>Substitutes (Advanced </a:t>
            </a:r>
            <a:r>
              <a:rPr sz="2400" spc="-10" dirty="0">
                <a:latin typeface="Trebuchet MS"/>
                <a:cs typeface="Trebuchet MS"/>
              </a:rPr>
              <a:t>Dressings</a:t>
            </a:r>
            <a:r>
              <a:rPr sz="2800" spc="-10" dirty="0">
                <a:latin typeface="Trebuchet MS"/>
                <a:cs typeface="Trebuchet MS"/>
              </a:rPr>
              <a:t>)</a:t>
            </a:r>
            <a:endParaRPr sz="280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02030" rIns="0" bIns="0" rtlCol="0">
            <a:spAutoFit/>
          </a:bodyPr>
          <a:lstStyle/>
          <a:p>
            <a:pPr>
              <a:lnSpc>
                <a:spcPct val="100000"/>
              </a:lnSpc>
              <a:spcBef>
                <a:spcPts val="95"/>
              </a:spcBef>
            </a:pPr>
            <a:r>
              <a:rPr sz="2800" b="1" spc="-20" dirty="0">
                <a:solidFill>
                  <a:srgbClr val="226192"/>
                </a:solidFill>
                <a:latin typeface="Trebuchet MS"/>
                <a:cs typeface="Trebuchet MS"/>
              </a:rPr>
              <a:t>A.INCISIONAL</a:t>
            </a:r>
            <a:r>
              <a:rPr sz="2800" b="1" spc="-260" dirty="0">
                <a:solidFill>
                  <a:srgbClr val="226192"/>
                </a:solidFill>
                <a:latin typeface="Trebuchet MS"/>
                <a:cs typeface="Trebuchet MS"/>
              </a:rPr>
              <a:t> </a:t>
            </a:r>
            <a:r>
              <a:rPr sz="2800" b="1" dirty="0">
                <a:solidFill>
                  <a:srgbClr val="226192"/>
                </a:solidFill>
                <a:latin typeface="Trebuchet MS"/>
                <a:cs typeface="Trebuchet MS"/>
              </a:rPr>
              <a:t>AND</a:t>
            </a:r>
            <a:r>
              <a:rPr sz="2800" b="1" spc="-30" dirty="0">
                <a:solidFill>
                  <a:srgbClr val="226192"/>
                </a:solidFill>
                <a:latin typeface="Trebuchet MS"/>
                <a:cs typeface="Trebuchet MS"/>
              </a:rPr>
              <a:t> </a:t>
            </a:r>
            <a:r>
              <a:rPr sz="2800" b="1" spc="-10" dirty="0">
                <a:solidFill>
                  <a:srgbClr val="226192"/>
                </a:solidFill>
                <a:latin typeface="Trebuchet MS"/>
                <a:cs typeface="Trebuchet MS"/>
              </a:rPr>
              <a:t>EXCISIONAL</a:t>
            </a:r>
            <a:r>
              <a:rPr sz="2800" b="1" spc="-114" dirty="0">
                <a:solidFill>
                  <a:srgbClr val="226192"/>
                </a:solidFill>
                <a:latin typeface="Trebuchet MS"/>
                <a:cs typeface="Trebuchet MS"/>
              </a:rPr>
              <a:t> </a:t>
            </a:r>
            <a:r>
              <a:rPr sz="2800" b="1" spc="-10" dirty="0">
                <a:solidFill>
                  <a:srgbClr val="226192"/>
                </a:solidFill>
                <a:latin typeface="Trebuchet MS"/>
                <a:cs typeface="Trebuchet MS"/>
              </a:rPr>
              <a:t>ELLIPTICAL</a:t>
            </a:r>
            <a:r>
              <a:rPr sz="2800" b="1" spc="-160" dirty="0">
                <a:solidFill>
                  <a:srgbClr val="226192"/>
                </a:solidFill>
                <a:latin typeface="Trebuchet MS"/>
                <a:cs typeface="Trebuchet MS"/>
              </a:rPr>
              <a:t> </a:t>
            </a:r>
            <a:r>
              <a:rPr sz="2800" b="1" spc="-10" dirty="0">
                <a:solidFill>
                  <a:srgbClr val="226192"/>
                </a:solidFill>
                <a:latin typeface="Trebuchet MS"/>
                <a:cs typeface="Trebuchet MS"/>
              </a:rPr>
              <a:t>BIOPSY</a:t>
            </a:r>
            <a:endParaRPr sz="2800">
              <a:latin typeface="Trebuchet MS"/>
              <a:cs typeface="Trebuchet MS"/>
            </a:endParaRPr>
          </a:p>
        </p:txBody>
      </p:sp>
      <p:sp>
        <p:nvSpPr>
          <p:cNvPr id="3" name="object 3"/>
          <p:cNvSpPr txBox="1"/>
          <p:nvPr/>
        </p:nvSpPr>
        <p:spPr>
          <a:xfrm>
            <a:off x="180238" y="2793872"/>
            <a:ext cx="11042015" cy="1618392"/>
          </a:xfrm>
          <a:prstGeom prst="rect">
            <a:avLst/>
          </a:prstGeom>
        </p:spPr>
        <p:txBody>
          <a:bodyPr vert="horz" wrap="square" lIns="0" tIns="12700" rIns="0" bIns="0" rtlCol="0">
            <a:spAutoFit/>
          </a:bodyPr>
          <a:lstStyle/>
          <a:p>
            <a:pPr marL="355600" marR="66040" indent="-343535">
              <a:lnSpc>
                <a:spcPct val="100000"/>
              </a:lnSpc>
              <a:spcBef>
                <a:spcPts val="100"/>
              </a:spcBef>
              <a:tabLst>
                <a:tab pos="35560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b="1" dirty="0">
                <a:solidFill>
                  <a:srgbClr val="17AFE3"/>
                </a:solidFill>
                <a:latin typeface="Trebuchet MS"/>
                <a:cs typeface="Trebuchet MS"/>
              </a:rPr>
              <a:t>INCISIONAL</a:t>
            </a:r>
            <a:r>
              <a:rPr sz="2400" b="1" spc="-145" dirty="0">
                <a:solidFill>
                  <a:srgbClr val="17AFE3"/>
                </a:solidFill>
                <a:latin typeface="Trebuchet MS"/>
                <a:cs typeface="Trebuchet MS"/>
              </a:rPr>
              <a:t> </a:t>
            </a:r>
            <a:r>
              <a:rPr sz="2400" b="1" dirty="0">
                <a:solidFill>
                  <a:srgbClr val="17AFE3"/>
                </a:solidFill>
                <a:latin typeface="Trebuchet MS"/>
                <a:cs typeface="Trebuchet MS"/>
              </a:rPr>
              <a:t>BIOPSY</a:t>
            </a:r>
            <a:r>
              <a:rPr sz="2400" dirty="0">
                <a:solidFill>
                  <a:srgbClr val="404040"/>
                </a:solidFill>
                <a:latin typeface="Trebuchet MS"/>
                <a:cs typeface="Trebuchet MS"/>
              </a:rPr>
              <a:t>….Surgical</a:t>
            </a:r>
            <a:r>
              <a:rPr sz="2400" spc="-5" dirty="0">
                <a:solidFill>
                  <a:srgbClr val="404040"/>
                </a:solidFill>
                <a:latin typeface="Trebuchet MS"/>
                <a:cs typeface="Trebuchet MS"/>
              </a:rPr>
              <a:t> </a:t>
            </a:r>
            <a:r>
              <a:rPr sz="2400" dirty="0">
                <a:solidFill>
                  <a:srgbClr val="404040"/>
                </a:solidFill>
                <a:latin typeface="Trebuchet MS"/>
                <a:cs typeface="Trebuchet MS"/>
              </a:rPr>
              <a:t>procedure</a:t>
            </a:r>
            <a:r>
              <a:rPr sz="2400" spc="5" dirty="0">
                <a:solidFill>
                  <a:srgbClr val="404040"/>
                </a:solidFill>
                <a:latin typeface="Trebuchet MS"/>
                <a:cs typeface="Trebuchet MS"/>
              </a:rPr>
              <a:t> </a:t>
            </a:r>
            <a:r>
              <a:rPr sz="2400" dirty="0">
                <a:solidFill>
                  <a:srgbClr val="404040"/>
                </a:solidFill>
                <a:latin typeface="Trebuchet MS"/>
                <a:cs typeface="Trebuchet MS"/>
              </a:rPr>
              <a:t>in</a:t>
            </a:r>
            <a:r>
              <a:rPr sz="2400" spc="-20" dirty="0">
                <a:solidFill>
                  <a:srgbClr val="404040"/>
                </a:solidFill>
                <a:latin typeface="Trebuchet MS"/>
                <a:cs typeface="Trebuchet MS"/>
              </a:rPr>
              <a:t> </a:t>
            </a:r>
            <a:r>
              <a:rPr sz="2400" dirty="0">
                <a:solidFill>
                  <a:srgbClr val="404040"/>
                </a:solidFill>
                <a:latin typeface="Trebuchet MS"/>
                <a:cs typeface="Trebuchet MS"/>
              </a:rPr>
              <a:t>which</a:t>
            </a:r>
            <a:r>
              <a:rPr sz="2400" spc="-5" dirty="0">
                <a:solidFill>
                  <a:srgbClr val="404040"/>
                </a:solidFill>
                <a:latin typeface="Trebuchet MS"/>
                <a:cs typeface="Trebuchet MS"/>
              </a:rPr>
              <a:t> </a:t>
            </a:r>
            <a:r>
              <a:rPr sz="2400" dirty="0">
                <a:solidFill>
                  <a:srgbClr val="404040"/>
                </a:solidFill>
                <a:latin typeface="Trebuchet MS"/>
                <a:cs typeface="Trebuchet MS"/>
              </a:rPr>
              <a:t>cut</a:t>
            </a:r>
            <a:r>
              <a:rPr sz="2400" spc="-30" dirty="0">
                <a:solidFill>
                  <a:srgbClr val="404040"/>
                </a:solidFill>
                <a:latin typeface="Trebuchet MS"/>
                <a:cs typeface="Trebuchet MS"/>
              </a:rPr>
              <a:t> </a:t>
            </a:r>
            <a:r>
              <a:rPr sz="2400" dirty="0">
                <a:solidFill>
                  <a:srgbClr val="404040"/>
                </a:solidFill>
                <a:latin typeface="Trebuchet MS"/>
                <a:cs typeface="Trebuchet MS"/>
              </a:rPr>
              <a:t>is</a:t>
            </a:r>
            <a:r>
              <a:rPr sz="2400" spc="-15" dirty="0">
                <a:solidFill>
                  <a:srgbClr val="404040"/>
                </a:solidFill>
                <a:latin typeface="Trebuchet MS"/>
                <a:cs typeface="Trebuchet MS"/>
              </a:rPr>
              <a:t> </a:t>
            </a:r>
            <a:r>
              <a:rPr sz="2400" dirty="0">
                <a:solidFill>
                  <a:srgbClr val="404040"/>
                </a:solidFill>
                <a:latin typeface="Trebuchet MS"/>
                <a:cs typeface="Trebuchet MS"/>
              </a:rPr>
              <a:t>made</a:t>
            </a:r>
            <a:r>
              <a:rPr sz="2400" spc="-20" dirty="0">
                <a:solidFill>
                  <a:srgbClr val="404040"/>
                </a:solidFill>
                <a:latin typeface="Trebuchet MS"/>
                <a:cs typeface="Trebuchet MS"/>
              </a:rPr>
              <a:t> </a:t>
            </a:r>
            <a:r>
              <a:rPr sz="2400" dirty="0">
                <a:solidFill>
                  <a:srgbClr val="404040"/>
                </a:solidFill>
                <a:latin typeface="Trebuchet MS"/>
                <a:cs typeface="Trebuchet MS"/>
              </a:rPr>
              <a:t>through skin</a:t>
            </a:r>
            <a:r>
              <a:rPr sz="2400" spc="-10" dirty="0">
                <a:solidFill>
                  <a:srgbClr val="404040"/>
                </a:solidFill>
                <a:latin typeface="Trebuchet MS"/>
                <a:cs typeface="Trebuchet MS"/>
              </a:rPr>
              <a:t> </a:t>
            </a:r>
            <a:r>
              <a:rPr sz="2400" spc="-25" dirty="0">
                <a:solidFill>
                  <a:srgbClr val="404040"/>
                </a:solidFill>
                <a:latin typeface="Trebuchet MS"/>
                <a:cs typeface="Trebuchet MS"/>
              </a:rPr>
              <a:t>to </a:t>
            </a:r>
            <a:r>
              <a:rPr sz="2400" dirty="0">
                <a:solidFill>
                  <a:srgbClr val="404040"/>
                </a:solidFill>
                <a:latin typeface="Trebuchet MS"/>
                <a:cs typeface="Trebuchet MS"/>
              </a:rPr>
              <a:t>remove</a:t>
            </a:r>
            <a:r>
              <a:rPr sz="2400" spc="-5" dirty="0">
                <a:solidFill>
                  <a:srgbClr val="404040"/>
                </a:solidFill>
                <a:latin typeface="Trebuchet MS"/>
                <a:cs typeface="Trebuchet MS"/>
              </a:rPr>
              <a:t> </a:t>
            </a:r>
            <a:r>
              <a:rPr sz="2400" dirty="0">
                <a:solidFill>
                  <a:srgbClr val="404040"/>
                </a:solidFill>
                <a:latin typeface="Trebuchet MS"/>
                <a:cs typeface="Trebuchet MS"/>
              </a:rPr>
              <a:t>sample</a:t>
            </a:r>
            <a:r>
              <a:rPr sz="2400" spc="5" dirty="0">
                <a:solidFill>
                  <a:srgbClr val="404040"/>
                </a:solidFill>
                <a:latin typeface="Trebuchet MS"/>
                <a:cs typeface="Trebuchet MS"/>
              </a:rPr>
              <a:t> </a:t>
            </a:r>
            <a:r>
              <a:rPr sz="2400" dirty="0">
                <a:solidFill>
                  <a:srgbClr val="404040"/>
                </a:solidFill>
                <a:latin typeface="Trebuchet MS"/>
                <a:cs typeface="Trebuchet MS"/>
              </a:rPr>
              <a:t>of</a:t>
            </a:r>
            <a:r>
              <a:rPr sz="2400" spc="-5" dirty="0">
                <a:solidFill>
                  <a:srgbClr val="404040"/>
                </a:solidFill>
                <a:latin typeface="Trebuchet MS"/>
                <a:cs typeface="Trebuchet MS"/>
              </a:rPr>
              <a:t> </a:t>
            </a:r>
            <a:r>
              <a:rPr sz="2400" dirty="0">
                <a:solidFill>
                  <a:srgbClr val="404040"/>
                </a:solidFill>
                <a:latin typeface="Trebuchet MS"/>
                <a:cs typeface="Trebuchet MS"/>
              </a:rPr>
              <a:t>abnormal</a:t>
            </a:r>
            <a:r>
              <a:rPr sz="2400" spc="10" dirty="0">
                <a:solidFill>
                  <a:srgbClr val="404040"/>
                </a:solidFill>
                <a:latin typeface="Trebuchet MS"/>
                <a:cs typeface="Trebuchet MS"/>
              </a:rPr>
              <a:t> </a:t>
            </a:r>
            <a:r>
              <a:rPr sz="2400" dirty="0">
                <a:solidFill>
                  <a:srgbClr val="404040"/>
                </a:solidFill>
                <a:latin typeface="Trebuchet MS"/>
                <a:cs typeface="Trebuchet MS"/>
              </a:rPr>
              <a:t>tissue</a:t>
            </a:r>
            <a:r>
              <a:rPr sz="2400" spc="5" dirty="0">
                <a:solidFill>
                  <a:srgbClr val="404040"/>
                </a:solidFill>
                <a:latin typeface="Trebuchet MS"/>
                <a:cs typeface="Trebuchet MS"/>
              </a:rPr>
              <a:t> </a:t>
            </a:r>
            <a:r>
              <a:rPr sz="2400" dirty="0">
                <a:solidFill>
                  <a:srgbClr val="404040"/>
                </a:solidFill>
                <a:latin typeface="Trebuchet MS"/>
                <a:cs typeface="Trebuchet MS"/>
              </a:rPr>
              <a:t>or part</a:t>
            </a:r>
            <a:r>
              <a:rPr sz="2400" spc="-10" dirty="0">
                <a:solidFill>
                  <a:srgbClr val="404040"/>
                </a:solidFill>
                <a:latin typeface="Trebuchet MS"/>
                <a:cs typeface="Trebuchet MS"/>
              </a:rPr>
              <a:t> </a:t>
            </a:r>
            <a:r>
              <a:rPr sz="2400" dirty="0">
                <a:solidFill>
                  <a:srgbClr val="404040"/>
                </a:solidFill>
                <a:latin typeface="Trebuchet MS"/>
                <a:cs typeface="Trebuchet MS"/>
              </a:rPr>
              <a:t>of</a:t>
            </a:r>
            <a:r>
              <a:rPr sz="2400" spc="-5" dirty="0">
                <a:solidFill>
                  <a:srgbClr val="404040"/>
                </a:solidFill>
                <a:latin typeface="Trebuchet MS"/>
                <a:cs typeface="Trebuchet MS"/>
              </a:rPr>
              <a:t> </a:t>
            </a:r>
            <a:r>
              <a:rPr sz="2400" dirty="0">
                <a:solidFill>
                  <a:srgbClr val="404040"/>
                </a:solidFill>
                <a:latin typeface="Trebuchet MS"/>
                <a:cs typeface="Trebuchet MS"/>
              </a:rPr>
              <a:t>lump</a:t>
            </a:r>
            <a:r>
              <a:rPr sz="2400" spc="-10" dirty="0">
                <a:solidFill>
                  <a:srgbClr val="404040"/>
                </a:solidFill>
                <a:latin typeface="Trebuchet MS"/>
                <a:cs typeface="Trebuchet MS"/>
              </a:rPr>
              <a:t> </a:t>
            </a:r>
            <a:r>
              <a:rPr sz="2400" dirty="0">
                <a:solidFill>
                  <a:srgbClr val="404040"/>
                </a:solidFill>
                <a:latin typeface="Trebuchet MS"/>
                <a:cs typeface="Trebuchet MS"/>
              </a:rPr>
              <a:t>or suspicious</a:t>
            </a:r>
            <a:r>
              <a:rPr sz="2400" spc="20" dirty="0">
                <a:solidFill>
                  <a:srgbClr val="404040"/>
                </a:solidFill>
                <a:latin typeface="Trebuchet MS"/>
                <a:cs typeface="Trebuchet MS"/>
              </a:rPr>
              <a:t> </a:t>
            </a:r>
            <a:r>
              <a:rPr sz="2400" spc="-10" dirty="0">
                <a:solidFill>
                  <a:srgbClr val="404040"/>
                </a:solidFill>
                <a:latin typeface="Trebuchet MS"/>
                <a:cs typeface="Trebuchet MS"/>
              </a:rPr>
              <a:t>area.</a:t>
            </a:r>
            <a:endParaRPr sz="2400" dirty="0">
              <a:latin typeface="Trebuchet MS"/>
              <a:cs typeface="Trebuchet MS"/>
            </a:endParaRPr>
          </a:p>
          <a:p>
            <a:pPr marL="355600" marR="132715" indent="-343535">
              <a:lnSpc>
                <a:spcPct val="100000"/>
              </a:lnSpc>
              <a:spcBef>
                <a:spcPts val="994"/>
              </a:spcBef>
              <a:tabLst>
                <a:tab pos="35560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b="1" dirty="0">
                <a:solidFill>
                  <a:srgbClr val="17AFE3"/>
                </a:solidFill>
                <a:latin typeface="Trebuchet MS"/>
                <a:cs typeface="Trebuchet MS"/>
              </a:rPr>
              <a:t>EXCISIONAL</a:t>
            </a:r>
            <a:r>
              <a:rPr sz="2400" b="1" spc="-135" dirty="0">
                <a:solidFill>
                  <a:srgbClr val="17AFE3"/>
                </a:solidFill>
                <a:latin typeface="Trebuchet MS"/>
                <a:cs typeface="Trebuchet MS"/>
              </a:rPr>
              <a:t> </a:t>
            </a:r>
            <a:r>
              <a:rPr sz="2400" b="1" dirty="0">
                <a:solidFill>
                  <a:srgbClr val="17AFE3"/>
                </a:solidFill>
                <a:latin typeface="Trebuchet MS"/>
                <a:cs typeface="Trebuchet MS"/>
              </a:rPr>
              <a:t>BIOPSY</a:t>
            </a:r>
            <a:r>
              <a:rPr sz="2400" dirty="0">
                <a:solidFill>
                  <a:srgbClr val="404040"/>
                </a:solidFill>
                <a:latin typeface="Trebuchet MS"/>
                <a:cs typeface="Trebuchet MS"/>
              </a:rPr>
              <a:t>……An</a:t>
            </a:r>
            <a:r>
              <a:rPr sz="2400" spc="-15" dirty="0">
                <a:solidFill>
                  <a:srgbClr val="404040"/>
                </a:solidFill>
                <a:latin typeface="Trebuchet MS"/>
                <a:cs typeface="Trebuchet MS"/>
              </a:rPr>
              <a:t> </a:t>
            </a:r>
            <a:r>
              <a:rPr sz="2400" dirty="0">
                <a:solidFill>
                  <a:srgbClr val="404040"/>
                </a:solidFill>
                <a:latin typeface="Trebuchet MS"/>
                <a:cs typeface="Trebuchet MS"/>
              </a:rPr>
              <a:t>entire</a:t>
            </a:r>
            <a:r>
              <a:rPr sz="2400" spc="-5" dirty="0">
                <a:solidFill>
                  <a:srgbClr val="404040"/>
                </a:solidFill>
                <a:latin typeface="Trebuchet MS"/>
                <a:cs typeface="Trebuchet MS"/>
              </a:rPr>
              <a:t> </a:t>
            </a:r>
            <a:r>
              <a:rPr sz="2400" dirty="0">
                <a:solidFill>
                  <a:srgbClr val="404040"/>
                </a:solidFill>
                <a:latin typeface="Trebuchet MS"/>
                <a:cs typeface="Trebuchet MS"/>
              </a:rPr>
              <a:t>lump</a:t>
            </a:r>
            <a:r>
              <a:rPr sz="2400" spc="-15" dirty="0">
                <a:solidFill>
                  <a:srgbClr val="404040"/>
                </a:solidFill>
                <a:latin typeface="Trebuchet MS"/>
                <a:cs typeface="Trebuchet MS"/>
              </a:rPr>
              <a:t> </a:t>
            </a:r>
            <a:r>
              <a:rPr sz="2400" dirty="0">
                <a:solidFill>
                  <a:srgbClr val="404040"/>
                </a:solidFill>
                <a:latin typeface="Trebuchet MS"/>
                <a:cs typeface="Trebuchet MS"/>
              </a:rPr>
              <a:t>or</a:t>
            </a:r>
            <a:r>
              <a:rPr sz="2400" spc="-5" dirty="0">
                <a:solidFill>
                  <a:srgbClr val="404040"/>
                </a:solidFill>
                <a:latin typeface="Trebuchet MS"/>
                <a:cs typeface="Trebuchet MS"/>
              </a:rPr>
              <a:t> </a:t>
            </a:r>
            <a:r>
              <a:rPr sz="2400" dirty="0">
                <a:solidFill>
                  <a:srgbClr val="404040"/>
                </a:solidFill>
                <a:latin typeface="Trebuchet MS"/>
                <a:cs typeface="Trebuchet MS"/>
              </a:rPr>
              <a:t>an</a:t>
            </a:r>
            <a:r>
              <a:rPr sz="2400" spc="-15" dirty="0">
                <a:solidFill>
                  <a:srgbClr val="404040"/>
                </a:solidFill>
                <a:latin typeface="Trebuchet MS"/>
                <a:cs typeface="Trebuchet MS"/>
              </a:rPr>
              <a:t> </a:t>
            </a:r>
            <a:r>
              <a:rPr sz="2400" dirty="0">
                <a:solidFill>
                  <a:srgbClr val="404040"/>
                </a:solidFill>
                <a:latin typeface="Trebuchet MS"/>
                <a:cs typeface="Trebuchet MS"/>
              </a:rPr>
              <a:t>entire area</a:t>
            </a:r>
            <a:r>
              <a:rPr sz="2400" spc="-10" dirty="0">
                <a:solidFill>
                  <a:srgbClr val="404040"/>
                </a:solidFill>
                <a:latin typeface="Trebuchet MS"/>
                <a:cs typeface="Trebuchet MS"/>
              </a:rPr>
              <a:t> </a:t>
            </a:r>
            <a:r>
              <a:rPr sz="2400" dirty="0">
                <a:solidFill>
                  <a:srgbClr val="404040"/>
                </a:solidFill>
                <a:latin typeface="Trebuchet MS"/>
                <a:cs typeface="Trebuchet MS"/>
              </a:rPr>
              <a:t>of</a:t>
            </a:r>
            <a:r>
              <a:rPr sz="2400" spc="-10" dirty="0">
                <a:solidFill>
                  <a:srgbClr val="404040"/>
                </a:solidFill>
                <a:latin typeface="Trebuchet MS"/>
                <a:cs typeface="Trebuchet MS"/>
              </a:rPr>
              <a:t> </a:t>
            </a:r>
            <a:r>
              <a:rPr sz="2400" dirty="0">
                <a:solidFill>
                  <a:srgbClr val="404040"/>
                </a:solidFill>
                <a:latin typeface="Trebuchet MS"/>
                <a:cs typeface="Trebuchet MS"/>
              </a:rPr>
              <a:t>abnormal</a:t>
            </a:r>
            <a:r>
              <a:rPr sz="2400" spc="5" dirty="0">
                <a:solidFill>
                  <a:srgbClr val="404040"/>
                </a:solidFill>
                <a:latin typeface="Trebuchet MS"/>
                <a:cs typeface="Trebuchet MS"/>
              </a:rPr>
              <a:t> </a:t>
            </a:r>
            <a:r>
              <a:rPr sz="2400" dirty="0">
                <a:solidFill>
                  <a:srgbClr val="404040"/>
                </a:solidFill>
                <a:latin typeface="Trebuchet MS"/>
                <a:cs typeface="Trebuchet MS"/>
              </a:rPr>
              <a:t>tissue </a:t>
            </a:r>
            <a:r>
              <a:rPr sz="2400" spc="-25" dirty="0">
                <a:solidFill>
                  <a:srgbClr val="404040"/>
                </a:solidFill>
                <a:latin typeface="Trebuchet MS"/>
                <a:cs typeface="Trebuchet MS"/>
              </a:rPr>
              <a:t>is </a:t>
            </a:r>
            <a:r>
              <a:rPr sz="2400" spc="-10" dirty="0">
                <a:solidFill>
                  <a:srgbClr val="404040"/>
                </a:solidFill>
                <a:latin typeface="Trebuchet MS"/>
                <a:cs typeface="Trebuchet MS"/>
              </a:rPr>
              <a:t>removed.</a:t>
            </a:r>
            <a:endParaRPr sz="2400" dirty="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01574" rIns="0" bIns="0" rtlCol="0">
            <a:spAutoFit/>
          </a:bodyPr>
          <a:lstStyle/>
          <a:p>
            <a:pPr marL="567055">
              <a:lnSpc>
                <a:spcPct val="100000"/>
              </a:lnSpc>
              <a:spcBef>
                <a:spcPts val="100"/>
              </a:spcBef>
            </a:pPr>
            <a:r>
              <a:rPr dirty="0"/>
              <a:t>Dry </a:t>
            </a:r>
            <a:r>
              <a:rPr spc="-10" dirty="0"/>
              <a:t>dressings</a:t>
            </a:r>
          </a:p>
        </p:txBody>
      </p:sp>
      <p:sp>
        <p:nvSpPr>
          <p:cNvPr id="3" name="object 3"/>
          <p:cNvSpPr txBox="1"/>
          <p:nvPr/>
        </p:nvSpPr>
        <p:spPr>
          <a:xfrm>
            <a:off x="756310" y="2058669"/>
            <a:ext cx="4523740" cy="4461510"/>
          </a:xfrm>
          <a:prstGeom prst="rect">
            <a:avLst/>
          </a:prstGeom>
        </p:spPr>
        <p:txBody>
          <a:bodyPr vert="horz" wrap="square" lIns="0" tIns="139065" rIns="0" bIns="0" rtlCol="0">
            <a:spAutoFit/>
          </a:bodyPr>
          <a:lstStyle/>
          <a:p>
            <a:pPr marL="12700">
              <a:lnSpc>
                <a:spcPct val="100000"/>
              </a:lnSpc>
              <a:spcBef>
                <a:spcPts val="1095"/>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Commonly</a:t>
            </a:r>
            <a:r>
              <a:rPr sz="2400" spc="-40" dirty="0">
                <a:latin typeface="Trebuchet MS"/>
                <a:cs typeface="Trebuchet MS"/>
              </a:rPr>
              <a:t> </a:t>
            </a:r>
            <a:r>
              <a:rPr sz="2400" spc="-10" dirty="0">
                <a:latin typeface="Trebuchet MS"/>
                <a:cs typeface="Trebuchet MS"/>
              </a:rPr>
              <a:t>available</a:t>
            </a:r>
            <a:endParaRPr sz="2400">
              <a:latin typeface="Trebuchet MS"/>
              <a:cs typeface="Trebuchet MS"/>
            </a:endParaRPr>
          </a:p>
          <a:p>
            <a:pPr marL="12700">
              <a:lnSpc>
                <a:spcPct val="100000"/>
              </a:lnSpc>
              <a:spcBef>
                <a:spcPts val="994"/>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Absorb</a:t>
            </a:r>
            <a:r>
              <a:rPr sz="2400" spc="5" dirty="0">
                <a:latin typeface="Trebuchet MS"/>
                <a:cs typeface="Trebuchet MS"/>
              </a:rPr>
              <a:t> </a:t>
            </a:r>
            <a:r>
              <a:rPr sz="2400" spc="-10" dirty="0">
                <a:latin typeface="Trebuchet MS"/>
                <a:cs typeface="Trebuchet MS"/>
              </a:rPr>
              <a:t>exudate</a:t>
            </a:r>
            <a:endParaRPr sz="2400">
              <a:latin typeface="Trebuchet MS"/>
              <a:cs typeface="Trebuchet MS"/>
            </a:endParaRPr>
          </a:p>
          <a:p>
            <a:pPr marL="12700">
              <a:lnSpc>
                <a:spcPct val="100000"/>
              </a:lnSpc>
              <a:spcBef>
                <a:spcPts val="101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Adherent</a:t>
            </a:r>
            <a:r>
              <a:rPr sz="2400" spc="-35" dirty="0">
                <a:latin typeface="Trebuchet MS"/>
                <a:cs typeface="Trebuchet MS"/>
              </a:rPr>
              <a:t> </a:t>
            </a:r>
            <a:r>
              <a:rPr sz="2400" dirty="0">
                <a:latin typeface="Trebuchet MS"/>
                <a:cs typeface="Trebuchet MS"/>
              </a:rPr>
              <a:t>to</a:t>
            </a:r>
            <a:r>
              <a:rPr sz="2400" spc="-40" dirty="0">
                <a:latin typeface="Trebuchet MS"/>
                <a:cs typeface="Trebuchet MS"/>
              </a:rPr>
              <a:t> </a:t>
            </a:r>
            <a:r>
              <a:rPr sz="2400" dirty="0">
                <a:latin typeface="Trebuchet MS"/>
                <a:cs typeface="Trebuchet MS"/>
              </a:rPr>
              <a:t>granulation</a:t>
            </a:r>
            <a:r>
              <a:rPr sz="2400" spc="-10" dirty="0">
                <a:latin typeface="Trebuchet MS"/>
                <a:cs typeface="Trebuchet MS"/>
              </a:rPr>
              <a:t> tissue</a:t>
            </a:r>
            <a:endParaRPr sz="2400">
              <a:latin typeface="Trebuchet MS"/>
              <a:cs typeface="Trebuchet MS"/>
            </a:endParaRPr>
          </a:p>
          <a:p>
            <a:pPr>
              <a:lnSpc>
                <a:spcPct val="100000"/>
              </a:lnSpc>
              <a:spcBef>
                <a:spcPts val="55"/>
              </a:spcBef>
            </a:pPr>
            <a:endParaRPr sz="4150">
              <a:latin typeface="Trebuchet MS"/>
              <a:cs typeface="Trebuchet MS"/>
            </a:endParaRPr>
          </a:p>
          <a:p>
            <a:pPr marL="12700">
              <a:lnSpc>
                <a:spcPct val="100000"/>
              </a:lnSpc>
            </a:pPr>
            <a:r>
              <a:rPr sz="2400" spc="-10" dirty="0">
                <a:latin typeface="Trebuchet MS"/>
                <a:cs typeface="Trebuchet MS"/>
              </a:rPr>
              <a:t>Examples:</a:t>
            </a:r>
            <a:endParaRPr sz="2400">
              <a:latin typeface="Trebuchet MS"/>
              <a:cs typeface="Trebuchet MS"/>
            </a:endParaRPr>
          </a:p>
          <a:p>
            <a:pPr marL="12700">
              <a:lnSpc>
                <a:spcPct val="100000"/>
              </a:lnSpc>
              <a:spcBef>
                <a:spcPts val="101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Gauze</a:t>
            </a:r>
            <a:r>
              <a:rPr sz="2400" spc="-10" dirty="0">
                <a:latin typeface="Trebuchet MS"/>
                <a:cs typeface="Trebuchet MS"/>
              </a:rPr>
              <a:t> </a:t>
            </a:r>
            <a:r>
              <a:rPr sz="2400" dirty="0">
                <a:latin typeface="Trebuchet MS"/>
                <a:cs typeface="Trebuchet MS"/>
              </a:rPr>
              <a:t>and</a:t>
            </a:r>
            <a:r>
              <a:rPr sz="2400" spc="-15" dirty="0">
                <a:latin typeface="Trebuchet MS"/>
                <a:cs typeface="Trebuchet MS"/>
              </a:rPr>
              <a:t> </a:t>
            </a:r>
            <a:r>
              <a:rPr sz="2400" spc="-10" dirty="0">
                <a:latin typeface="Trebuchet MS"/>
                <a:cs typeface="Trebuchet MS"/>
              </a:rPr>
              <a:t>bandages</a:t>
            </a:r>
            <a:endParaRPr sz="2400">
              <a:latin typeface="Trebuchet MS"/>
              <a:cs typeface="Trebuchet MS"/>
            </a:endParaRPr>
          </a:p>
          <a:p>
            <a:pPr marL="12700">
              <a:lnSpc>
                <a:spcPct val="100000"/>
              </a:lnSpc>
              <a:spcBef>
                <a:spcPts val="994"/>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Membranes</a:t>
            </a:r>
            <a:r>
              <a:rPr sz="2400" spc="-5" dirty="0">
                <a:latin typeface="Trebuchet MS"/>
                <a:cs typeface="Trebuchet MS"/>
              </a:rPr>
              <a:t> </a:t>
            </a:r>
            <a:r>
              <a:rPr sz="2400" dirty="0">
                <a:latin typeface="Trebuchet MS"/>
                <a:cs typeface="Trebuchet MS"/>
              </a:rPr>
              <a:t>and</a:t>
            </a:r>
            <a:r>
              <a:rPr sz="2400" spc="-15" dirty="0">
                <a:latin typeface="Trebuchet MS"/>
                <a:cs typeface="Trebuchet MS"/>
              </a:rPr>
              <a:t> </a:t>
            </a:r>
            <a:r>
              <a:rPr sz="2400" spc="-10" dirty="0">
                <a:latin typeface="Trebuchet MS"/>
                <a:cs typeface="Trebuchet MS"/>
              </a:rPr>
              <a:t>films</a:t>
            </a:r>
            <a:endParaRPr sz="2400">
              <a:latin typeface="Trebuchet MS"/>
              <a:cs typeface="Trebuchet MS"/>
            </a:endParaRPr>
          </a:p>
          <a:p>
            <a:pPr marL="12700">
              <a:lnSpc>
                <a:spcPct val="100000"/>
              </a:lnSpc>
              <a:spcBef>
                <a:spcPts val="994"/>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spc="-10" dirty="0">
                <a:latin typeface="Trebuchet MS"/>
                <a:cs typeface="Trebuchet MS"/>
              </a:rPr>
              <a:t>Foams</a:t>
            </a:r>
            <a:endParaRPr sz="2400">
              <a:latin typeface="Trebuchet MS"/>
              <a:cs typeface="Trebuchet MS"/>
            </a:endParaRPr>
          </a:p>
          <a:p>
            <a:pPr marL="12700">
              <a:lnSpc>
                <a:spcPct val="100000"/>
              </a:lnSpc>
              <a:spcBef>
                <a:spcPts val="101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Tissue</a:t>
            </a:r>
            <a:r>
              <a:rPr sz="2400" spc="-120" dirty="0">
                <a:latin typeface="Trebuchet MS"/>
                <a:cs typeface="Trebuchet MS"/>
              </a:rPr>
              <a:t> </a:t>
            </a:r>
            <a:r>
              <a:rPr sz="2400" spc="-10" dirty="0">
                <a:latin typeface="Trebuchet MS"/>
                <a:cs typeface="Trebuchet MS"/>
              </a:rPr>
              <a:t>adhesives</a:t>
            </a:r>
            <a:endParaRPr sz="2400">
              <a:latin typeface="Trebuchet MS"/>
              <a:cs typeface="Trebuchet MS"/>
            </a:endParaRPr>
          </a:p>
        </p:txBody>
      </p:sp>
      <p:pic>
        <p:nvPicPr>
          <p:cNvPr id="4" name="object 4"/>
          <p:cNvPicPr/>
          <p:nvPr/>
        </p:nvPicPr>
        <p:blipFill>
          <a:blip r:embed="rId2" cstate="print"/>
          <a:stretch>
            <a:fillRect/>
          </a:stretch>
        </p:blipFill>
        <p:spPr>
          <a:xfrm>
            <a:off x="6150864" y="2161032"/>
            <a:ext cx="3866388" cy="214122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01574" rIns="0" bIns="0" rtlCol="0">
            <a:spAutoFit/>
          </a:bodyPr>
          <a:lstStyle/>
          <a:p>
            <a:pPr marL="567055">
              <a:lnSpc>
                <a:spcPct val="100000"/>
              </a:lnSpc>
              <a:spcBef>
                <a:spcPts val="100"/>
              </a:spcBef>
            </a:pPr>
            <a:r>
              <a:rPr dirty="0"/>
              <a:t>Moisture</a:t>
            </a:r>
            <a:r>
              <a:rPr spc="-45" dirty="0"/>
              <a:t> </a:t>
            </a:r>
            <a:r>
              <a:rPr dirty="0"/>
              <a:t>keeping</a:t>
            </a:r>
            <a:r>
              <a:rPr spc="-30" dirty="0"/>
              <a:t> </a:t>
            </a:r>
            <a:r>
              <a:rPr spc="-10" dirty="0"/>
              <a:t>dressings</a:t>
            </a:r>
          </a:p>
        </p:txBody>
      </p:sp>
      <p:sp>
        <p:nvSpPr>
          <p:cNvPr id="3" name="object 3"/>
          <p:cNvSpPr txBox="1"/>
          <p:nvPr/>
        </p:nvSpPr>
        <p:spPr>
          <a:xfrm>
            <a:off x="756310" y="2058669"/>
            <a:ext cx="6265545" cy="1996439"/>
          </a:xfrm>
          <a:prstGeom prst="rect">
            <a:avLst/>
          </a:prstGeom>
        </p:spPr>
        <p:txBody>
          <a:bodyPr vert="horz" wrap="square" lIns="0" tIns="139065" rIns="0" bIns="0" rtlCol="0">
            <a:spAutoFit/>
          </a:bodyPr>
          <a:lstStyle/>
          <a:p>
            <a:pPr marL="12700">
              <a:lnSpc>
                <a:spcPct val="100000"/>
              </a:lnSpc>
              <a:spcBef>
                <a:spcPts val="1095"/>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Non</a:t>
            </a:r>
            <a:r>
              <a:rPr sz="2400" spc="-10" dirty="0">
                <a:latin typeface="Trebuchet MS"/>
                <a:cs typeface="Trebuchet MS"/>
              </a:rPr>
              <a:t> adherent</a:t>
            </a:r>
            <a:endParaRPr sz="2400">
              <a:latin typeface="Trebuchet MS"/>
              <a:cs typeface="Trebuchet MS"/>
            </a:endParaRPr>
          </a:p>
          <a:p>
            <a:pPr marL="12700">
              <a:lnSpc>
                <a:spcPct val="100000"/>
              </a:lnSpc>
              <a:spcBef>
                <a:spcPts val="994"/>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Fast </a:t>
            </a:r>
            <a:r>
              <a:rPr sz="2400" spc="-10" dirty="0">
                <a:latin typeface="Trebuchet MS"/>
                <a:cs typeface="Trebuchet MS"/>
              </a:rPr>
              <a:t>healing</a:t>
            </a:r>
            <a:endParaRPr sz="2400">
              <a:latin typeface="Trebuchet MS"/>
              <a:cs typeface="Trebuchet MS"/>
            </a:endParaRPr>
          </a:p>
          <a:p>
            <a:pPr marL="12700">
              <a:lnSpc>
                <a:spcPct val="100000"/>
              </a:lnSpc>
              <a:spcBef>
                <a:spcPts val="101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Do</a:t>
            </a:r>
            <a:r>
              <a:rPr sz="2400" spc="-35" dirty="0">
                <a:latin typeface="Trebuchet MS"/>
                <a:cs typeface="Trebuchet MS"/>
              </a:rPr>
              <a:t> </a:t>
            </a:r>
            <a:r>
              <a:rPr sz="2400" dirty="0">
                <a:latin typeface="Trebuchet MS"/>
                <a:cs typeface="Trebuchet MS"/>
              </a:rPr>
              <a:t>not</a:t>
            </a:r>
            <a:r>
              <a:rPr sz="2400" spc="-20" dirty="0">
                <a:latin typeface="Trebuchet MS"/>
                <a:cs typeface="Trebuchet MS"/>
              </a:rPr>
              <a:t> </a:t>
            </a:r>
            <a:r>
              <a:rPr sz="2400" dirty="0">
                <a:latin typeface="Trebuchet MS"/>
                <a:cs typeface="Trebuchet MS"/>
              </a:rPr>
              <a:t>break</a:t>
            </a:r>
            <a:r>
              <a:rPr sz="2400" spc="-10" dirty="0">
                <a:latin typeface="Trebuchet MS"/>
                <a:cs typeface="Trebuchet MS"/>
              </a:rPr>
              <a:t> </a:t>
            </a:r>
            <a:r>
              <a:rPr sz="2400" dirty="0">
                <a:latin typeface="Trebuchet MS"/>
                <a:cs typeface="Trebuchet MS"/>
              </a:rPr>
              <a:t>granulation tissue</a:t>
            </a:r>
            <a:r>
              <a:rPr sz="2400" spc="-5" dirty="0">
                <a:latin typeface="Trebuchet MS"/>
                <a:cs typeface="Trebuchet MS"/>
              </a:rPr>
              <a:t> </a:t>
            </a:r>
            <a:r>
              <a:rPr sz="2400" dirty="0">
                <a:latin typeface="Trebuchet MS"/>
                <a:cs typeface="Trebuchet MS"/>
              </a:rPr>
              <a:t>on</a:t>
            </a:r>
            <a:r>
              <a:rPr sz="2400" spc="-20" dirty="0">
                <a:latin typeface="Trebuchet MS"/>
                <a:cs typeface="Trebuchet MS"/>
              </a:rPr>
              <a:t> </a:t>
            </a:r>
            <a:r>
              <a:rPr sz="2400" spc="-10" dirty="0">
                <a:latin typeface="Trebuchet MS"/>
                <a:cs typeface="Trebuchet MS"/>
              </a:rPr>
              <a:t>removal</a:t>
            </a:r>
            <a:endParaRPr sz="2400">
              <a:latin typeface="Trebuchet MS"/>
              <a:cs typeface="Trebuchet MS"/>
            </a:endParaRPr>
          </a:p>
          <a:p>
            <a:pPr marL="12700">
              <a:lnSpc>
                <a:spcPct val="100000"/>
              </a:lnSpc>
              <a:spcBef>
                <a:spcPts val="100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Less</a:t>
            </a:r>
            <a:r>
              <a:rPr sz="2400" spc="-25" dirty="0">
                <a:latin typeface="Trebuchet MS"/>
                <a:cs typeface="Trebuchet MS"/>
              </a:rPr>
              <a:t> </a:t>
            </a:r>
            <a:r>
              <a:rPr sz="2400" spc="-10" dirty="0">
                <a:latin typeface="Trebuchet MS"/>
                <a:cs typeface="Trebuchet MS"/>
              </a:rPr>
              <a:t>painful</a:t>
            </a:r>
            <a:endParaRPr sz="2400">
              <a:latin typeface="Trebuchet MS"/>
              <a:cs typeface="Trebuchet MS"/>
            </a:endParaRPr>
          </a:p>
        </p:txBody>
      </p:sp>
      <p:pic>
        <p:nvPicPr>
          <p:cNvPr id="4" name="object 4"/>
          <p:cNvPicPr/>
          <p:nvPr/>
        </p:nvPicPr>
        <p:blipFill>
          <a:blip r:embed="rId2" cstate="print"/>
          <a:stretch>
            <a:fillRect/>
          </a:stretch>
        </p:blipFill>
        <p:spPr>
          <a:xfrm>
            <a:off x="7051547" y="2421635"/>
            <a:ext cx="3409188" cy="397916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01574" rIns="0" bIns="0" rtlCol="0">
            <a:spAutoFit/>
          </a:bodyPr>
          <a:lstStyle/>
          <a:p>
            <a:pPr marL="567055">
              <a:lnSpc>
                <a:spcPct val="100000"/>
              </a:lnSpc>
              <a:spcBef>
                <a:spcPts val="100"/>
              </a:spcBef>
            </a:pPr>
            <a:r>
              <a:rPr spc="-10" dirty="0"/>
              <a:t>Cont….</a:t>
            </a:r>
          </a:p>
        </p:txBody>
      </p:sp>
      <p:sp>
        <p:nvSpPr>
          <p:cNvPr id="3" name="object 3"/>
          <p:cNvSpPr txBox="1"/>
          <p:nvPr/>
        </p:nvSpPr>
        <p:spPr>
          <a:xfrm>
            <a:off x="756310" y="2058669"/>
            <a:ext cx="7549515" cy="2488565"/>
          </a:xfrm>
          <a:prstGeom prst="rect">
            <a:avLst/>
          </a:prstGeom>
        </p:spPr>
        <p:txBody>
          <a:bodyPr vert="horz" wrap="square" lIns="0" tIns="139065" rIns="0" bIns="0" rtlCol="0">
            <a:spAutoFit/>
          </a:bodyPr>
          <a:lstStyle/>
          <a:p>
            <a:pPr marL="12700">
              <a:lnSpc>
                <a:spcPct val="100000"/>
              </a:lnSpc>
              <a:spcBef>
                <a:spcPts val="1095"/>
              </a:spcBef>
            </a:pPr>
            <a:r>
              <a:rPr sz="2400" b="1" spc="-10" dirty="0">
                <a:latin typeface="Trebuchet MS"/>
                <a:cs typeface="Trebuchet MS"/>
              </a:rPr>
              <a:t>Examples:</a:t>
            </a:r>
            <a:endParaRPr sz="2400">
              <a:latin typeface="Trebuchet MS"/>
              <a:cs typeface="Trebuchet MS"/>
            </a:endParaRPr>
          </a:p>
          <a:p>
            <a:pPr marL="12700">
              <a:lnSpc>
                <a:spcPct val="100000"/>
              </a:lnSpc>
              <a:spcBef>
                <a:spcPts val="994"/>
              </a:spcBef>
              <a:tabLst>
                <a:tab pos="354965" algn="l"/>
              </a:tabLst>
            </a:pPr>
            <a:r>
              <a:rPr sz="1900" spc="114" dirty="0">
                <a:solidFill>
                  <a:srgbClr val="B31166"/>
                </a:solidFill>
                <a:latin typeface="Lucida Sans Unicode"/>
                <a:cs typeface="Lucida Sans Unicode"/>
              </a:rPr>
              <a:t>▶</a:t>
            </a:r>
            <a:r>
              <a:rPr sz="1900" dirty="0">
                <a:solidFill>
                  <a:srgbClr val="B31166"/>
                </a:solidFill>
                <a:latin typeface="Lucida Sans Unicode"/>
                <a:cs typeface="Lucida Sans Unicode"/>
              </a:rPr>
              <a:t>	</a:t>
            </a:r>
            <a:r>
              <a:rPr sz="2400" dirty="0">
                <a:latin typeface="Trebuchet MS"/>
                <a:cs typeface="Trebuchet MS"/>
              </a:rPr>
              <a:t>Pastes,</a:t>
            </a:r>
            <a:r>
              <a:rPr sz="2400" spc="-50" dirty="0">
                <a:latin typeface="Trebuchet MS"/>
                <a:cs typeface="Trebuchet MS"/>
              </a:rPr>
              <a:t> </a:t>
            </a:r>
            <a:r>
              <a:rPr sz="2400" dirty="0">
                <a:latin typeface="Trebuchet MS"/>
                <a:cs typeface="Trebuchet MS"/>
              </a:rPr>
              <a:t>creams</a:t>
            </a:r>
            <a:r>
              <a:rPr sz="2400" spc="-50" dirty="0">
                <a:latin typeface="Trebuchet MS"/>
                <a:cs typeface="Trebuchet MS"/>
              </a:rPr>
              <a:t> </a:t>
            </a:r>
            <a:r>
              <a:rPr sz="2400" dirty="0">
                <a:latin typeface="Trebuchet MS"/>
                <a:cs typeface="Trebuchet MS"/>
              </a:rPr>
              <a:t>and</a:t>
            </a:r>
            <a:r>
              <a:rPr sz="2400" spc="-55" dirty="0">
                <a:latin typeface="Trebuchet MS"/>
                <a:cs typeface="Trebuchet MS"/>
              </a:rPr>
              <a:t> </a:t>
            </a:r>
            <a:r>
              <a:rPr sz="2400" spc="-10" dirty="0">
                <a:latin typeface="Trebuchet MS"/>
                <a:cs typeface="Trebuchet MS"/>
              </a:rPr>
              <a:t>ointments</a:t>
            </a:r>
            <a:endParaRPr sz="2400">
              <a:latin typeface="Trebuchet MS"/>
              <a:cs typeface="Trebuchet MS"/>
            </a:endParaRPr>
          </a:p>
          <a:p>
            <a:pPr marL="12700">
              <a:lnSpc>
                <a:spcPct val="100000"/>
              </a:lnSpc>
              <a:spcBef>
                <a:spcPts val="1010"/>
              </a:spcBef>
              <a:tabLst>
                <a:tab pos="354965" algn="l"/>
              </a:tabLst>
            </a:pPr>
            <a:r>
              <a:rPr sz="1900" spc="114" dirty="0">
                <a:solidFill>
                  <a:srgbClr val="B31166"/>
                </a:solidFill>
                <a:latin typeface="Lucida Sans Unicode"/>
                <a:cs typeface="Lucida Sans Unicode"/>
              </a:rPr>
              <a:t>▶</a:t>
            </a:r>
            <a:r>
              <a:rPr sz="1900" dirty="0">
                <a:solidFill>
                  <a:srgbClr val="B31166"/>
                </a:solidFill>
                <a:latin typeface="Lucida Sans Unicode"/>
                <a:cs typeface="Lucida Sans Unicode"/>
              </a:rPr>
              <a:t>	</a:t>
            </a:r>
            <a:r>
              <a:rPr sz="2400" dirty="0">
                <a:latin typeface="Trebuchet MS"/>
                <a:cs typeface="Trebuchet MS"/>
              </a:rPr>
              <a:t>Non</a:t>
            </a:r>
            <a:r>
              <a:rPr sz="2400" spc="-35" dirty="0">
                <a:latin typeface="Trebuchet MS"/>
                <a:cs typeface="Trebuchet MS"/>
              </a:rPr>
              <a:t> </a:t>
            </a:r>
            <a:r>
              <a:rPr sz="2400" dirty="0">
                <a:latin typeface="Trebuchet MS"/>
                <a:cs typeface="Trebuchet MS"/>
              </a:rPr>
              <a:t>permeable, semipermeable</a:t>
            </a:r>
            <a:r>
              <a:rPr sz="2400" spc="-5" dirty="0">
                <a:latin typeface="Trebuchet MS"/>
                <a:cs typeface="Trebuchet MS"/>
              </a:rPr>
              <a:t> </a:t>
            </a:r>
            <a:r>
              <a:rPr sz="2400" dirty="0">
                <a:latin typeface="Trebuchet MS"/>
                <a:cs typeface="Trebuchet MS"/>
              </a:rPr>
              <a:t>membranes</a:t>
            </a:r>
            <a:r>
              <a:rPr sz="2400" spc="-20" dirty="0">
                <a:latin typeface="Trebuchet MS"/>
                <a:cs typeface="Trebuchet MS"/>
              </a:rPr>
              <a:t> </a:t>
            </a:r>
            <a:r>
              <a:rPr sz="2400" dirty="0">
                <a:latin typeface="Trebuchet MS"/>
                <a:cs typeface="Trebuchet MS"/>
              </a:rPr>
              <a:t>or</a:t>
            </a:r>
            <a:r>
              <a:rPr sz="2400" spc="-25" dirty="0">
                <a:latin typeface="Trebuchet MS"/>
                <a:cs typeface="Trebuchet MS"/>
              </a:rPr>
              <a:t> </a:t>
            </a:r>
            <a:r>
              <a:rPr sz="2400" spc="-10" dirty="0">
                <a:latin typeface="Trebuchet MS"/>
                <a:cs typeface="Trebuchet MS"/>
              </a:rPr>
              <a:t>films</a:t>
            </a:r>
            <a:endParaRPr sz="2400">
              <a:latin typeface="Trebuchet MS"/>
              <a:cs typeface="Trebuchet MS"/>
            </a:endParaRPr>
          </a:p>
          <a:p>
            <a:pPr marL="12700">
              <a:lnSpc>
                <a:spcPct val="100000"/>
              </a:lnSpc>
              <a:spcBef>
                <a:spcPts val="1000"/>
              </a:spcBef>
              <a:tabLst>
                <a:tab pos="354965" algn="l"/>
              </a:tabLst>
            </a:pPr>
            <a:r>
              <a:rPr sz="1900" spc="114" dirty="0">
                <a:solidFill>
                  <a:srgbClr val="B31166"/>
                </a:solidFill>
                <a:latin typeface="Lucida Sans Unicode"/>
                <a:cs typeface="Lucida Sans Unicode"/>
              </a:rPr>
              <a:t>▶</a:t>
            </a:r>
            <a:r>
              <a:rPr sz="1900" dirty="0">
                <a:solidFill>
                  <a:srgbClr val="B31166"/>
                </a:solidFill>
                <a:latin typeface="Lucida Sans Unicode"/>
                <a:cs typeface="Lucida Sans Unicode"/>
              </a:rPr>
              <a:t>	</a:t>
            </a:r>
            <a:r>
              <a:rPr sz="2400" spc="-10" dirty="0">
                <a:latin typeface="Trebuchet MS"/>
                <a:cs typeface="Trebuchet MS"/>
              </a:rPr>
              <a:t>Hydrocolloids</a:t>
            </a:r>
            <a:endParaRPr sz="2400">
              <a:latin typeface="Trebuchet MS"/>
              <a:cs typeface="Trebuchet MS"/>
            </a:endParaRPr>
          </a:p>
          <a:p>
            <a:pPr marL="12700">
              <a:lnSpc>
                <a:spcPct val="100000"/>
              </a:lnSpc>
              <a:spcBef>
                <a:spcPts val="994"/>
              </a:spcBef>
              <a:tabLst>
                <a:tab pos="354965" algn="l"/>
              </a:tabLst>
            </a:pPr>
            <a:r>
              <a:rPr sz="1900" spc="114" dirty="0">
                <a:solidFill>
                  <a:srgbClr val="B31166"/>
                </a:solidFill>
                <a:latin typeface="Lucida Sans Unicode"/>
                <a:cs typeface="Lucida Sans Unicode"/>
              </a:rPr>
              <a:t>▶</a:t>
            </a:r>
            <a:r>
              <a:rPr sz="1900" dirty="0">
                <a:solidFill>
                  <a:srgbClr val="B31166"/>
                </a:solidFill>
                <a:latin typeface="Lucida Sans Unicode"/>
                <a:cs typeface="Lucida Sans Unicode"/>
              </a:rPr>
              <a:t>	</a:t>
            </a:r>
            <a:r>
              <a:rPr sz="2400" spc="-10" dirty="0">
                <a:latin typeface="Trebuchet MS"/>
                <a:cs typeface="Trebuchet MS"/>
              </a:rPr>
              <a:t>Hydrogels</a:t>
            </a:r>
            <a:endParaRPr sz="2400">
              <a:latin typeface="Trebuchet MS"/>
              <a:cs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01574" rIns="0" bIns="0" rtlCol="0">
            <a:spAutoFit/>
          </a:bodyPr>
          <a:lstStyle/>
          <a:p>
            <a:pPr marL="567055">
              <a:lnSpc>
                <a:spcPct val="100000"/>
              </a:lnSpc>
              <a:spcBef>
                <a:spcPts val="100"/>
              </a:spcBef>
            </a:pPr>
            <a:r>
              <a:rPr dirty="0"/>
              <a:t>Bioactive</a:t>
            </a:r>
            <a:r>
              <a:rPr spc="-30" dirty="0"/>
              <a:t> </a:t>
            </a:r>
            <a:r>
              <a:rPr spc="-10" dirty="0"/>
              <a:t>dressings</a:t>
            </a:r>
          </a:p>
        </p:txBody>
      </p:sp>
      <p:sp>
        <p:nvSpPr>
          <p:cNvPr id="3" name="object 3"/>
          <p:cNvSpPr txBox="1"/>
          <p:nvPr/>
        </p:nvSpPr>
        <p:spPr>
          <a:xfrm>
            <a:off x="756310" y="2058669"/>
            <a:ext cx="5474335" cy="1996439"/>
          </a:xfrm>
          <a:prstGeom prst="rect">
            <a:avLst/>
          </a:prstGeom>
        </p:spPr>
        <p:txBody>
          <a:bodyPr vert="horz" wrap="square" lIns="0" tIns="139065" rIns="0" bIns="0" rtlCol="0">
            <a:spAutoFit/>
          </a:bodyPr>
          <a:lstStyle/>
          <a:p>
            <a:pPr marL="12700">
              <a:lnSpc>
                <a:spcPct val="100000"/>
              </a:lnSpc>
              <a:spcBef>
                <a:spcPts val="1095"/>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Enhance</a:t>
            </a:r>
            <a:r>
              <a:rPr sz="2400" spc="-10" dirty="0">
                <a:latin typeface="Trebuchet MS"/>
                <a:cs typeface="Trebuchet MS"/>
              </a:rPr>
              <a:t> </a:t>
            </a:r>
            <a:r>
              <a:rPr sz="2400" dirty="0">
                <a:latin typeface="Trebuchet MS"/>
                <a:cs typeface="Trebuchet MS"/>
              </a:rPr>
              <a:t>granulation</a:t>
            </a:r>
            <a:r>
              <a:rPr sz="2400" spc="10" dirty="0">
                <a:latin typeface="Trebuchet MS"/>
                <a:cs typeface="Trebuchet MS"/>
              </a:rPr>
              <a:t> </a:t>
            </a:r>
            <a:r>
              <a:rPr sz="2400" dirty="0">
                <a:latin typeface="Trebuchet MS"/>
                <a:cs typeface="Trebuchet MS"/>
              </a:rPr>
              <a:t>tissue</a:t>
            </a:r>
            <a:r>
              <a:rPr sz="2400" spc="-5" dirty="0">
                <a:latin typeface="Trebuchet MS"/>
                <a:cs typeface="Trebuchet MS"/>
              </a:rPr>
              <a:t> </a:t>
            </a:r>
            <a:r>
              <a:rPr sz="2400" spc="-10" dirty="0">
                <a:latin typeface="Trebuchet MS"/>
                <a:cs typeface="Trebuchet MS"/>
              </a:rPr>
              <a:t>formation</a:t>
            </a:r>
            <a:endParaRPr sz="2400">
              <a:latin typeface="Trebuchet MS"/>
              <a:cs typeface="Trebuchet MS"/>
            </a:endParaRPr>
          </a:p>
          <a:p>
            <a:pPr marL="12700">
              <a:lnSpc>
                <a:spcPct val="100000"/>
              </a:lnSpc>
              <a:spcBef>
                <a:spcPts val="994"/>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Reduce</a:t>
            </a:r>
            <a:r>
              <a:rPr sz="2400" spc="-55" dirty="0">
                <a:latin typeface="Trebuchet MS"/>
                <a:cs typeface="Trebuchet MS"/>
              </a:rPr>
              <a:t> </a:t>
            </a:r>
            <a:r>
              <a:rPr sz="2400" dirty="0">
                <a:latin typeface="Trebuchet MS"/>
                <a:cs typeface="Trebuchet MS"/>
              </a:rPr>
              <a:t>slough</a:t>
            </a:r>
            <a:r>
              <a:rPr sz="2400" spc="-50" dirty="0">
                <a:latin typeface="Trebuchet MS"/>
                <a:cs typeface="Trebuchet MS"/>
              </a:rPr>
              <a:t> </a:t>
            </a:r>
            <a:r>
              <a:rPr sz="2400" spc="-10" dirty="0">
                <a:latin typeface="Trebuchet MS"/>
                <a:cs typeface="Trebuchet MS"/>
              </a:rPr>
              <a:t>formation</a:t>
            </a:r>
            <a:endParaRPr sz="2400">
              <a:latin typeface="Trebuchet MS"/>
              <a:cs typeface="Trebuchet MS"/>
            </a:endParaRPr>
          </a:p>
          <a:p>
            <a:pPr marL="12700">
              <a:lnSpc>
                <a:spcPct val="100000"/>
              </a:lnSpc>
              <a:spcBef>
                <a:spcPts val="101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Inhibits</a:t>
            </a:r>
            <a:r>
              <a:rPr sz="2400" spc="-35" dirty="0">
                <a:latin typeface="Trebuchet MS"/>
                <a:cs typeface="Trebuchet MS"/>
              </a:rPr>
              <a:t> </a:t>
            </a:r>
            <a:r>
              <a:rPr sz="2400" spc="-10" dirty="0">
                <a:latin typeface="Trebuchet MS"/>
                <a:cs typeface="Trebuchet MS"/>
              </a:rPr>
              <a:t>bacteria</a:t>
            </a:r>
            <a:endParaRPr sz="2400">
              <a:latin typeface="Trebuchet MS"/>
              <a:cs typeface="Trebuchet MS"/>
            </a:endParaRPr>
          </a:p>
          <a:p>
            <a:pPr marL="12700">
              <a:lnSpc>
                <a:spcPct val="100000"/>
              </a:lnSpc>
              <a:spcBef>
                <a:spcPts val="100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Some</a:t>
            </a:r>
            <a:r>
              <a:rPr sz="2400" spc="-15" dirty="0">
                <a:latin typeface="Trebuchet MS"/>
                <a:cs typeface="Trebuchet MS"/>
              </a:rPr>
              <a:t> </a:t>
            </a:r>
            <a:r>
              <a:rPr sz="2400" dirty="0">
                <a:latin typeface="Trebuchet MS"/>
                <a:cs typeface="Trebuchet MS"/>
              </a:rPr>
              <a:t>provide</a:t>
            </a:r>
            <a:r>
              <a:rPr sz="2400" spc="-5" dirty="0">
                <a:latin typeface="Trebuchet MS"/>
                <a:cs typeface="Trebuchet MS"/>
              </a:rPr>
              <a:t> </a:t>
            </a:r>
            <a:r>
              <a:rPr sz="2400" dirty="0">
                <a:latin typeface="Trebuchet MS"/>
                <a:cs typeface="Trebuchet MS"/>
              </a:rPr>
              <a:t>growth</a:t>
            </a:r>
            <a:r>
              <a:rPr sz="2400" spc="-15" dirty="0">
                <a:latin typeface="Trebuchet MS"/>
                <a:cs typeface="Trebuchet MS"/>
              </a:rPr>
              <a:t> </a:t>
            </a:r>
            <a:r>
              <a:rPr sz="2400" spc="-10" dirty="0">
                <a:latin typeface="Trebuchet MS"/>
                <a:cs typeface="Trebuchet MS"/>
              </a:rPr>
              <a:t>factors</a:t>
            </a:r>
            <a:endParaRPr sz="2400">
              <a:latin typeface="Trebuchet MS"/>
              <a:cs typeface="Trebuchet MS"/>
            </a:endParaRPr>
          </a:p>
        </p:txBody>
      </p:sp>
      <p:pic>
        <p:nvPicPr>
          <p:cNvPr id="4" name="object 4"/>
          <p:cNvPicPr/>
          <p:nvPr/>
        </p:nvPicPr>
        <p:blipFill>
          <a:blip r:embed="rId2" cstate="print"/>
          <a:stretch>
            <a:fillRect/>
          </a:stretch>
        </p:blipFill>
        <p:spPr>
          <a:xfrm>
            <a:off x="6746747" y="2549651"/>
            <a:ext cx="3643884" cy="308914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01574" rIns="0" bIns="0" rtlCol="0">
            <a:spAutoFit/>
          </a:bodyPr>
          <a:lstStyle/>
          <a:p>
            <a:pPr marL="567055">
              <a:lnSpc>
                <a:spcPct val="100000"/>
              </a:lnSpc>
              <a:spcBef>
                <a:spcPts val="100"/>
              </a:spcBef>
            </a:pPr>
            <a:r>
              <a:rPr spc="-10" dirty="0"/>
              <a:t>Cont…</a:t>
            </a:r>
          </a:p>
        </p:txBody>
      </p:sp>
      <p:sp>
        <p:nvSpPr>
          <p:cNvPr id="3" name="object 3"/>
          <p:cNvSpPr txBox="1"/>
          <p:nvPr/>
        </p:nvSpPr>
        <p:spPr>
          <a:xfrm>
            <a:off x="756310" y="2095626"/>
            <a:ext cx="5290820" cy="1868170"/>
          </a:xfrm>
          <a:prstGeom prst="rect">
            <a:avLst/>
          </a:prstGeom>
        </p:spPr>
        <p:txBody>
          <a:bodyPr vert="horz" wrap="square" lIns="0" tIns="105410" rIns="0" bIns="0" rtlCol="0">
            <a:spAutoFit/>
          </a:bodyPr>
          <a:lstStyle/>
          <a:p>
            <a:pPr marL="12700">
              <a:lnSpc>
                <a:spcPct val="100000"/>
              </a:lnSpc>
              <a:spcBef>
                <a:spcPts val="830"/>
              </a:spcBef>
            </a:pPr>
            <a:r>
              <a:rPr sz="1800" b="1" spc="-10" dirty="0">
                <a:latin typeface="Trebuchet MS"/>
                <a:cs typeface="Trebuchet MS"/>
              </a:rPr>
              <a:t>Examples:</a:t>
            </a:r>
            <a:endParaRPr sz="1800">
              <a:latin typeface="Trebuchet MS"/>
              <a:cs typeface="Trebuchet MS"/>
            </a:endParaRPr>
          </a:p>
          <a:p>
            <a:pPr marL="12700">
              <a:lnSpc>
                <a:spcPct val="100000"/>
              </a:lnSpc>
              <a:spcBef>
                <a:spcPts val="969"/>
              </a:spcBef>
              <a:tabLst>
                <a:tab pos="354965" algn="l"/>
              </a:tabLst>
            </a:pPr>
            <a:r>
              <a:rPr sz="1900" spc="114" dirty="0">
                <a:solidFill>
                  <a:srgbClr val="B31166"/>
                </a:solidFill>
                <a:latin typeface="Lucida Sans Unicode"/>
                <a:cs typeface="Lucida Sans Unicode"/>
              </a:rPr>
              <a:t>▶</a:t>
            </a:r>
            <a:r>
              <a:rPr sz="1900" dirty="0">
                <a:solidFill>
                  <a:srgbClr val="B31166"/>
                </a:solidFill>
                <a:latin typeface="Lucida Sans Unicode"/>
                <a:cs typeface="Lucida Sans Unicode"/>
              </a:rPr>
              <a:t>	</a:t>
            </a:r>
            <a:r>
              <a:rPr sz="2400" dirty="0">
                <a:latin typeface="Trebuchet MS"/>
                <a:cs typeface="Trebuchet MS"/>
              </a:rPr>
              <a:t>Antimicrobial</a:t>
            </a:r>
            <a:r>
              <a:rPr sz="2400" spc="-35" dirty="0">
                <a:latin typeface="Trebuchet MS"/>
                <a:cs typeface="Trebuchet MS"/>
              </a:rPr>
              <a:t> </a:t>
            </a:r>
            <a:r>
              <a:rPr sz="2400" spc="-10" dirty="0">
                <a:latin typeface="Trebuchet MS"/>
                <a:cs typeface="Trebuchet MS"/>
              </a:rPr>
              <a:t>dressings</a:t>
            </a:r>
            <a:endParaRPr sz="2400">
              <a:latin typeface="Trebuchet MS"/>
              <a:cs typeface="Trebuchet MS"/>
            </a:endParaRPr>
          </a:p>
          <a:p>
            <a:pPr marL="12700">
              <a:lnSpc>
                <a:spcPct val="100000"/>
              </a:lnSpc>
              <a:spcBef>
                <a:spcPts val="1010"/>
              </a:spcBef>
              <a:tabLst>
                <a:tab pos="354965" algn="l"/>
              </a:tabLst>
            </a:pPr>
            <a:r>
              <a:rPr sz="1900" spc="114" dirty="0">
                <a:solidFill>
                  <a:srgbClr val="B31166"/>
                </a:solidFill>
                <a:latin typeface="Lucida Sans Unicode"/>
                <a:cs typeface="Lucida Sans Unicode"/>
              </a:rPr>
              <a:t>▶</a:t>
            </a:r>
            <a:r>
              <a:rPr sz="1900" dirty="0">
                <a:solidFill>
                  <a:srgbClr val="B31166"/>
                </a:solidFill>
                <a:latin typeface="Lucida Sans Unicode"/>
                <a:cs typeface="Lucida Sans Unicode"/>
              </a:rPr>
              <a:t>	</a:t>
            </a:r>
            <a:r>
              <a:rPr sz="2400" spc="-10" dirty="0">
                <a:latin typeface="Trebuchet MS"/>
                <a:cs typeface="Trebuchet MS"/>
              </a:rPr>
              <a:t>Single-</a:t>
            </a:r>
            <a:r>
              <a:rPr sz="2400" dirty="0">
                <a:latin typeface="Trebuchet MS"/>
                <a:cs typeface="Trebuchet MS"/>
              </a:rPr>
              <a:t>component</a:t>
            </a:r>
            <a:r>
              <a:rPr sz="2400" spc="10" dirty="0">
                <a:latin typeface="Trebuchet MS"/>
                <a:cs typeface="Trebuchet MS"/>
              </a:rPr>
              <a:t> </a:t>
            </a:r>
            <a:r>
              <a:rPr sz="2400" dirty="0">
                <a:latin typeface="Trebuchet MS"/>
                <a:cs typeface="Trebuchet MS"/>
              </a:rPr>
              <a:t>biologic</a:t>
            </a:r>
            <a:r>
              <a:rPr sz="2400" spc="-10" dirty="0">
                <a:latin typeface="Trebuchet MS"/>
                <a:cs typeface="Trebuchet MS"/>
              </a:rPr>
              <a:t> dressings</a:t>
            </a:r>
            <a:endParaRPr sz="2400">
              <a:latin typeface="Trebuchet MS"/>
              <a:cs typeface="Trebuchet MS"/>
            </a:endParaRPr>
          </a:p>
          <a:p>
            <a:pPr marL="12700">
              <a:lnSpc>
                <a:spcPct val="100000"/>
              </a:lnSpc>
              <a:spcBef>
                <a:spcPts val="994"/>
              </a:spcBef>
              <a:tabLst>
                <a:tab pos="354965" algn="l"/>
              </a:tabLst>
            </a:pPr>
            <a:r>
              <a:rPr sz="1900" spc="114" dirty="0">
                <a:solidFill>
                  <a:srgbClr val="B31166"/>
                </a:solidFill>
                <a:latin typeface="Lucida Sans Unicode"/>
                <a:cs typeface="Lucida Sans Unicode"/>
              </a:rPr>
              <a:t>▶</a:t>
            </a:r>
            <a:r>
              <a:rPr sz="1900" dirty="0">
                <a:solidFill>
                  <a:srgbClr val="B31166"/>
                </a:solidFill>
                <a:latin typeface="Lucida Sans Unicode"/>
                <a:cs typeface="Lucida Sans Unicode"/>
              </a:rPr>
              <a:t>	</a:t>
            </a:r>
            <a:r>
              <a:rPr sz="2400" dirty="0">
                <a:latin typeface="Trebuchet MS"/>
                <a:cs typeface="Trebuchet MS"/>
              </a:rPr>
              <a:t>Combination</a:t>
            </a:r>
            <a:r>
              <a:rPr sz="2400" spc="-40" dirty="0">
                <a:latin typeface="Trebuchet MS"/>
                <a:cs typeface="Trebuchet MS"/>
              </a:rPr>
              <a:t> </a:t>
            </a:r>
            <a:r>
              <a:rPr sz="2400" spc="-10" dirty="0">
                <a:latin typeface="Trebuchet MS"/>
                <a:cs typeface="Trebuchet MS"/>
              </a:rPr>
              <a:t>products</a:t>
            </a:r>
            <a:endParaRPr sz="2400">
              <a:latin typeface="Trebuchet MS"/>
              <a:cs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01574" rIns="0" bIns="0" rtlCol="0">
            <a:spAutoFit/>
          </a:bodyPr>
          <a:lstStyle/>
          <a:p>
            <a:pPr marL="567055">
              <a:lnSpc>
                <a:spcPct val="100000"/>
              </a:lnSpc>
              <a:spcBef>
                <a:spcPts val="100"/>
              </a:spcBef>
            </a:pPr>
            <a:r>
              <a:rPr dirty="0"/>
              <a:t>Skin</a:t>
            </a:r>
            <a:r>
              <a:rPr spc="-15" dirty="0"/>
              <a:t> </a:t>
            </a:r>
            <a:r>
              <a:rPr spc="-10" dirty="0"/>
              <a:t>Substitutes</a:t>
            </a:r>
          </a:p>
        </p:txBody>
      </p:sp>
      <p:sp>
        <p:nvSpPr>
          <p:cNvPr id="3" name="object 3"/>
          <p:cNvSpPr txBox="1"/>
          <p:nvPr/>
        </p:nvSpPr>
        <p:spPr>
          <a:xfrm>
            <a:off x="756310" y="2058669"/>
            <a:ext cx="7318375" cy="1504315"/>
          </a:xfrm>
          <a:prstGeom prst="rect">
            <a:avLst/>
          </a:prstGeom>
        </p:spPr>
        <p:txBody>
          <a:bodyPr vert="horz" wrap="square" lIns="0" tIns="139065" rIns="0" bIns="0" rtlCol="0">
            <a:spAutoFit/>
          </a:bodyPr>
          <a:lstStyle/>
          <a:p>
            <a:pPr marL="12700">
              <a:lnSpc>
                <a:spcPct val="100000"/>
              </a:lnSpc>
              <a:spcBef>
                <a:spcPts val="1095"/>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Heterogeneous</a:t>
            </a:r>
            <a:r>
              <a:rPr sz="2400" spc="-5" dirty="0">
                <a:latin typeface="Trebuchet MS"/>
                <a:cs typeface="Trebuchet MS"/>
              </a:rPr>
              <a:t> </a:t>
            </a:r>
            <a:r>
              <a:rPr sz="2400" dirty="0">
                <a:latin typeface="Trebuchet MS"/>
                <a:cs typeface="Trebuchet MS"/>
              </a:rPr>
              <a:t>group</a:t>
            </a:r>
            <a:r>
              <a:rPr sz="2400" spc="-25" dirty="0">
                <a:latin typeface="Trebuchet MS"/>
                <a:cs typeface="Trebuchet MS"/>
              </a:rPr>
              <a:t> </a:t>
            </a:r>
            <a:r>
              <a:rPr sz="2400" dirty="0">
                <a:latin typeface="Trebuchet MS"/>
                <a:cs typeface="Trebuchet MS"/>
              </a:rPr>
              <a:t>of</a:t>
            </a:r>
            <a:r>
              <a:rPr sz="2400" spc="-40" dirty="0">
                <a:latin typeface="Trebuchet MS"/>
                <a:cs typeface="Trebuchet MS"/>
              </a:rPr>
              <a:t> </a:t>
            </a:r>
            <a:r>
              <a:rPr sz="2400" dirty="0">
                <a:latin typeface="Trebuchet MS"/>
                <a:cs typeface="Trebuchet MS"/>
              </a:rPr>
              <a:t>wound</a:t>
            </a:r>
            <a:r>
              <a:rPr sz="2400" spc="-15" dirty="0">
                <a:latin typeface="Trebuchet MS"/>
                <a:cs typeface="Trebuchet MS"/>
              </a:rPr>
              <a:t> </a:t>
            </a:r>
            <a:r>
              <a:rPr sz="2400" dirty="0">
                <a:latin typeface="Trebuchet MS"/>
                <a:cs typeface="Trebuchet MS"/>
              </a:rPr>
              <a:t>coverage</a:t>
            </a:r>
            <a:r>
              <a:rPr sz="2400" spc="-20" dirty="0">
                <a:latin typeface="Trebuchet MS"/>
                <a:cs typeface="Trebuchet MS"/>
              </a:rPr>
              <a:t> </a:t>
            </a:r>
            <a:r>
              <a:rPr sz="2400" spc="-10" dirty="0">
                <a:latin typeface="Trebuchet MS"/>
                <a:cs typeface="Trebuchet MS"/>
              </a:rPr>
              <a:t>materials</a:t>
            </a:r>
            <a:endParaRPr sz="2400">
              <a:latin typeface="Trebuchet MS"/>
              <a:cs typeface="Trebuchet MS"/>
            </a:endParaRPr>
          </a:p>
          <a:p>
            <a:pPr marL="12700">
              <a:lnSpc>
                <a:spcPct val="100000"/>
              </a:lnSpc>
              <a:spcBef>
                <a:spcPts val="994"/>
              </a:spcBef>
              <a:tabLst>
                <a:tab pos="44640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Helps</a:t>
            </a:r>
            <a:r>
              <a:rPr sz="2400" spc="5" dirty="0">
                <a:latin typeface="Trebuchet MS"/>
                <a:cs typeface="Trebuchet MS"/>
              </a:rPr>
              <a:t> </a:t>
            </a:r>
            <a:r>
              <a:rPr sz="2400" dirty="0">
                <a:latin typeface="Trebuchet MS"/>
                <a:cs typeface="Trebuchet MS"/>
              </a:rPr>
              <a:t>in</a:t>
            </a:r>
            <a:r>
              <a:rPr sz="2400" spc="-15" dirty="0">
                <a:latin typeface="Trebuchet MS"/>
                <a:cs typeface="Trebuchet MS"/>
              </a:rPr>
              <a:t> </a:t>
            </a:r>
            <a:r>
              <a:rPr sz="2400" dirty="0">
                <a:latin typeface="Trebuchet MS"/>
                <a:cs typeface="Trebuchet MS"/>
              </a:rPr>
              <a:t>wound</a:t>
            </a:r>
            <a:r>
              <a:rPr sz="2400" spc="-5" dirty="0">
                <a:latin typeface="Trebuchet MS"/>
                <a:cs typeface="Trebuchet MS"/>
              </a:rPr>
              <a:t> </a:t>
            </a:r>
            <a:r>
              <a:rPr sz="2400" spc="-10" dirty="0">
                <a:latin typeface="Trebuchet MS"/>
                <a:cs typeface="Trebuchet MS"/>
              </a:rPr>
              <a:t>closure</a:t>
            </a:r>
            <a:endParaRPr sz="2400">
              <a:latin typeface="Trebuchet MS"/>
              <a:cs typeface="Trebuchet MS"/>
            </a:endParaRPr>
          </a:p>
          <a:p>
            <a:pPr marL="12700">
              <a:lnSpc>
                <a:spcPct val="100000"/>
              </a:lnSpc>
              <a:spcBef>
                <a:spcPts val="1010"/>
              </a:spcBef>
              <a:tabLst>
                <a:tab pos="44640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latin typeface="Trebuchet MS"/>
                <a:cs typeface="Trebuchet MS"/>
              </a:rPr>
              <a:t>Replace</a:t>
            </a:r>
            <a:r>
              <a:rPr sz="2400" spc="-25" dirty="0">
                <a:latin typeface="Trebuchet MS"/>
                <a:cs typeface="Trebuchet MS"/>
              </a:rPr>
              <a:t> </a:t>
            </a:r>
            <a:r>
              <a:rPr sz="2400" dirty="0">
                <a:latin typeface="Trebuchet MS"/>
                <a:cs typeface="Trebuchet MS"/>
              </a:rPr>
              <a:t>the</a:t>
            </a:r>
            <a:r>
              <a:rPr sz="2400" spc="-40" dirty="0">
                <a:latin typeface="Trebuchet MS"/>
                <a:cs typeface="Trebuchet MS"/>
              </a:rPr>
              <a:t> </a:t>
            </a:r>
            <a:r>
              <a:rPr sz="2400" dirty="0">
                <a:latin typeface="Trebuchet MS"/>
                <a:cs typeface="Trebuchet MS"/>
              </a:rPr>
              <a:t>functions</a:t>
            </a:r>
            <a:r>
              <a:rPr sz="2400" spc="-20" dirty="0">
                <a:latin typeface="Trebuchet MS"/>
                <a:cs typeface="Trebuchet MS"/>
              </a:rPr>
              <a:t> </a:t>
            </a:r>
            <a:r>
              <a:rPr sz="2400" dirty="0">
                <a:latin typeface="Trebuchet MS"/>
                <a:cs typeface="Trebuchet MS"/>
              </a:rPr>
              <a:t>of</a:t>
            </a:r>
            <a:r>
              <a:rPr sz="2400" spc="-35" dirty="0">
                <a:latin typeface="Trebuchet MS"/>
                <a:cs typeface="Trebuchet MS"/>
              </a:rPr>
              <a:t> </a:t>
            </a:r>
            <a:r>
              <a:rPr sz="2400" dirty="0">
                <a:latin typeface="Trebuchet MS"/>
                <a:cs typeface="Trebuchet MS"/>
              </a:rPr>
              <a:t>the</a:t>
            </a:r>
            <a:r>
              <a:rPr sz="2400" spc="-40" dirty="0">
                <a:latin typeface="Trebuchet MS"/>
                <a:cs typeface="Trebuchet MS"/>
              </a:rPr>
              <a:t> </a:t>
            </a:r>
            <a:r>
              <a:rPr sz="2400" spc="-20" dirty="0">
                <a:latin typeface="Trebuchet MS"/>
                <a:cs typeface="Trebuchet MS"/>
              </a:rPr>
              <a:t>skin</a:t>
            </a:r>
            <a:endParaRPr sz="2400">
              <a:latin typeface="Trebuchet MS"/>
              <a:cs typeface="Trebuchet MS"/>
            </a:endParaRPr>
          </a:p>
        </p:txBody>
      </p:sp>
      <p:pic>
        <p:nvPicPr>
          <p:cNvPr id="4" name="object 4"/>
          <p:cNvPicPr/>
          <p:nvPr/>
        </p:nvPicPr>
        <p:blipFill>
          <a:blip r:embed="rId2" cstate="print"/>
          <a:stretch>
            <a:fillRect/>
          </a:stretch>
        </p:blipFill>
        <p:spPr>
          <a:xfrm>
            <a:off x="1475232" y="4139183"/>
            <a:ext cx="8310372" cy="271881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01574" rIns="0" bIns="0" rtlCol="0">
            <a:spAutoFit/>
          </a:bodyPr>
          <a:lstStyle/>
          <a:p>
            <a:pPr marL="567055">
              <a:lnSpc>
                <a:spcPct val="100000"/>
              </a:lnSpc>
              <a:spcBef>
                <a:spcPts val="100"/>
              </a:spcBef>
            </a:pPr>
            <a:r>
              <a:rPr spc="-10" dirty="0"/>
              <a:t>Cont…</a:t>
            </a:r>
          </a:p>
        </p:txBody>
      </p:sp>
      <p:sp>
        <p:nvSpPr>
          <p:cNvPr id="3" name="object 3"/>
          <p:cNvSpPr txBox="1">
            <a:spLocks noGrp="1"/>
          </p:cNvSpPr>
          <p:nvPr>
            <p:ph idx="1"/>
          </p:nvPr>
        </p:nvSpPr>
        <p:spPr>
          <a:prstGeom prst="rect">
            <a:avLst/>
          </a:prstGeom>
        </p:spPr>
        <p:txBody>
          <a:bodyPr vert="horz" wrap="square" lIns="0" tIns="105410" rIns="0" bIns="0" rtlCol="0">
            <a:spAutoFit/>
          </a:bodyPr>
          <a:lstStyle/>
          <a:p>
            <a:pPr marL="12700">
              <a:lnSpc>
                <a:spcPct val="100000"/>
              </a:lnSpc>
              <a:spcBef>
                <a:spcPts val="830"/>
              </a:spcBef>
            </a:pPr>
            <a:r>
              <a:rPr spc="-10" dirty="0"/>
              <a:t>EXAMPLES:</a:t>
            </a:r>
          </a:p>
          <a:p>
            <a:pPr marL="381000" marR="1778000" indent="-368935">
              <a:lnSpc>
                <a:spcPts val="3890"/>
              </a:lnSpc>
              <a:spcBef>
                <a:spcPts val="259"/>
              </a:spcBef>
              <a:tabLst>
                <a:tab pos="354965" algn="l"/>
              </a:tabLst>
            </a:pPr>
            <a:r>
              <a:rPr sz="1900" b="0" spc="114" dirty="0">
                <a:solidFill>
                  <a:srgbClr val="5FCAEE"/>
                </a:solidFill>
                <a:latin typeface="Lucida Sans Unicode"/>
                <a:cs typeface="Lucida Sans Unicode"/>
              </a:rPr>
              <a:t>▶</a:t>
            </a:r>
            <a:r>
              <a:rPr sz="1900" b="0" dirty="0">
                <a:solidFill>
                  <a:srgbClr val="5FCAEE"/>
                </a:solidFill>
                <a:latin typeface="Lucida Sans Unicode"/>
                <a:cs typeface="Lucida Sans Unicode"/>
              </a:rPr>
              <a:t>	</a:t>
            </a:r>
            <a:r>
              <a:rPr sz="2400" b="0" dirty="0">
                <a:latin typeface="Trebuchet MS"/>
                <a:cs typeface="Trebuchet MS"/>
              </a:rPr>
              <a:t>Epidermal</a:t>
            </a:r>
            <a:r>
              <a:rPr sz="2400" b="0" spc="-15" dirty="0">
                <a:latin typeface="Trebuchet MS"/>
                <a:cs typeface="Trebuchet MS"/>
              </a:rPr>
              <a:t> </a:t>
            </a:r>
            <a:r>
              <a:rPr sz="2400" b="0" spc="-10" dirty="0">
                <a:latin typeface="Trebuchet MS"/>
                <a:cs typeface="Trebuchet MS"/>
              </a:rPr>
              <a:t>substitutes </a:t>
            </a:r>
            <a:r>
              <a:rPr sz="2400" b="0" dirty="0">
                <a:latin typeface="Trebuchet MS"/>
                <a:cs typeface="Trebuchet MS"/>
              </a:rPr>
              <a:t>(autologous</a:t>
            </a:r>
            <a:r>
              <a:rPr sz="2400" b="0" spc="5" dirty="0">
                <a:latin typeface="Trebuchet MS"/>
                <a:cs typeface="Trebuchet MS"/>
              </a:rPr>
              <a:t> </a:t>
            </a:r>
            <a:r>
              <a:rPr sz="2400" b="0" dirty="0">
                <a:latin typeface="Trebuchet MS"/>
                <a:cs typeface="Trebuchet MS"/>
              </a:rPr>
              <a:t>or</a:t>
            </a:r>
            <a:r>
              <a:rPr sz="2400" b="0" spc="-30" dirty="0">
                <a:latin typeface="Trebuchet MS"/>
                <a:cs typeface="Trebuchet MS"/>
              </a:rPr>
              <a:t> </a:t>
            </a:r>
            <a:r>
              <a:rPr sz="2400" b="0" spc="-10" dirty="0">
                <a:latin typeface="Trebuchet MS"/>
                <a:cs typeface="Trebuchet MS"/>
              </a:rPr>
              <a:t>allogenic)</a:t>
            </a:r>
            <a:endParaRPr sz="2400">
              <a:latin typeface="Trebuchet MS"/>
              <a:cs typeface="Trebuchet MS"/>
            </a:endParaRPr>
          </a:p>
          <a:p>
            <a:pPr marL="12700">
              <a:lnSpc>
                <a:spcPct val="100000"/>
              </a:lnSpc>
              <a:spcBef>
                <a:spcPts val="695"/>
              </a:spcBef>
              <a:tabLst>
                <a:tab pos="354965" algn="l"/>
              </a:tabLst>
            </a:pPr>
            <a:r>
              <a:rPr sz="1900" b="0" spc="114" dirty="0">
                <a:solidFill>
                  <a:srgbClr val="5FCAEE"/>
                </a:solidFill>
                <a:latin typeface="Lucida Sans Unicode"/>
                <a:cs typeface="Lucida Sans Unicode"/>
              </a:rPr>
              <a:t>▶</a:t>
            </a:r>
            <a:r>
              <a:rPr sz="1900" b="0" dirty="0">
                <a:solidFill>
                  <a:srgbClr val="5FCAEE"/>
                </a:solidFill>
                <a:latin typeface="Lucida Sans Unicode"/>
                <a:cs typeface="Lucida Sans Unicode"/>
              </a:rPr>
              <a:t>	</a:t>
            </a:r>
            <a:r>
              <a:rPr sz="2400" b="0" dirty="0">
                <a:latin typeface="Trebuchet MS"/>
                <a:cs typeface="Trebuchet MS"/>
              </a:rPr>
              <a:t>Acellular</a:t>
            </a:r>
            <a:r>
              <a:rPr sz="2400" b="0" spc="-10" dirty="0">
                <a:latin typeface="Trebuchet MS"/>
                <a:cs typeface="Trebuchet MS"/>
              </a:rPr>
              <a:t> </a:t>
            </a:r>
            <a:r>
              <a:rPr sz="2400" b="0" dirty="0">
                <a:latin typeface="Trebuchet MS"/>
                <a:cs typeface="Trebuchet MS"/>
              </a:rPr>
              <a:t>skin (dermis)</a:t>
            </a:r>
            <a:r>
              <a:rPr sz="2400" b="0" spc="10" dirty="0">
                <a:latin typeface="Trebuchet MS"/>
                <a:cs typeface="Trebuchet MS"/>
              </a:rPr>
              <a:t> </a:t>
            </a:r>
            <a:r>
              <a:rPr sz="2400" b="0" spc="-10" dirty="0">
                <a:latin typeface="Trebuchet MS"/>
                <a:cs typeface="Trebuchet MS"/>
              </a:rPr>
              <a:t>substitutes</a:t>
            </a:r>
            <a:endParaRPr sz="2400">
              <a:latin typeface="Trebuchet MS"/>
              <a:cs typeface="Trebuchet MS"/>
            </a:endParaRPr>
          </a:p>
          <a:p>
            <a:pPr marL="288290">
              <a:lnSpc>
                <a:spcPct val="100000"/>
              </a:lnSpc>
              <a:spcBef>
                <a:spcPts val="1000"/>
              </a:spcBef>
            </a:pPr>
            <a:r>
              <a:rPr sz="2400" b="0" dirty="0">
                <a:latin typeface="Trebuchet MS"/>
                <a:cs typeface="Trebuchet MS"/>
              </a:rPr>
              <a:t>(allogenic</a:t>
            </a:r>
            <a:r>
              <a:rPr sz="2400" b="0" spc="15" dirty="0">
                <a:latin typeface="Trebuchet MS"/>
                <a:cs typeface="Trebuchet MS"/>
              </a:rPr>
              <a:t> </a:t>
            </a:r>
            <a:r>
              <a:rPr sz="2400" b="0" dirty="0">
                <a:latin typeface="Trebuchet MS"/>
                <a:cs typeface="Trebuchet MS"/>
              </a:rPr>
              <a:t>or</a:t>
            </a:r>
            <a:r>
              <a:rPr sz="2400" b="0" spc="-10" dirty="0">
                <a:latin typeface="Trebuchet MS"/>
                <a:cs typeface="Trebuchet MS"/>
              </a:rPr>
              <a:t> xenogenic)</a:t>
            </a:r>
            <a:endParaRPr sz="2400">
              <a:latin typeface="Trebuchet MS"/>
              <a:cs typeface="Trebuchet MS"/>
            </a:endParaRPr>
          </a:p>
          <a:p>
            <a:pPr marL="12700">
              <a:lnSpc>
                <a:spcPct val="100000"/>
              </a:lnSpc>
              <a:spcBef>
                <a:spcPts val="1010"/>
              </a:spcBef>
              <a:tabLst>
                <a:tab pos="354965" algn="l"/>
              </a:tabLst>
            </a:pPr>
            <a:r>
              <a:rPr sz="1900" b="0" spc="114" dirty="0">
                <a:solidFill>
                  <a:srgbClr val="5FCAEE"/>
                </a:solidFill>
                <a:latin typeface="Lucida Sans Unicode"/>
                <a:cs typeface="Lucida Sans Unicode"/>
              </a:rPr>
              <a:t>▶</a:t>
            </a:r>
            <a:r>
              <a:rPr sz="1900" b="0" dirty="0">
                <a:solidFill>
                  <a:srgbClr val="5FCAEE"/>
                </a:solidFill>
                <a:latin typeface="Lucida Sans Unicode"/>
                <a:cs typeface="Lucida Sans Unicode"/>
              </a:rPr>
              <a:t>	</a:t>
            </a:r>
            <a:r>
              <a:rPr sz="2400" b="0" dirty="0">
                <a:latin typeface="Trebuchet MS"/>
                <a:cs typeface="Trebuchet MS"/>
              </a:rPr>
              <a:t>Autologous and</a:t>
            </a:r>
            <a:r>
              <a:rPr sz="2400" b="0" spc="-155" dirty="0">
                <a:latin typeface="Trebuchet MS"/>
                <a:cs typeface="Trebuchet MS"/>
              </a:rPr>
              <a:t> </a:t>
            </a:r>
            <a:r>
              <a:rPr sz="2400" b="0" dirty="0">
                <a:latin typeface="Trebuchet MS"/>
                <a:cs typeface="Trebuchet MS"/>
              </a:rPr>
              <a:t>Allogenic</a:t>
            </a:r>
            <a:r>
              <a:rPr sz="2400" b="0" spc="-10" dirty="0">
                <a:latin typeface="Trebuchet MS"/>
                <a:cs typeface="Trebuchet MS"/>
              </a:rPr>
              <a:t> </a:t>
            </a:r>
            <a:r>
              <a:rPr sz="2400" b="0" spc="-20" dirty="0">
                <a:latin typeface="Trebuchet MS"/>
                <a:cs typeface="Trebuchet MS"/>
              </a:rPr>
              <a:t>skin</a:t>
            </a:r>
            <a:endParaRPr sz="2400">
              <a:latin typeface="Trebuchet MS"/>
              <a:cs typeface="Trebuchet MS"/>
            </a:endParaRPr>
          </a:p>
          <a:p>
            <a:pPr marL="12700">
              <a:lnSpc>
                <a:spcPct val="100000"/>
              </a:lnSpc>
              <a:spcBef>
                <a:spcPts val="994"/>
              </a:spcBef>
              <a:tabLst>
                <a:tab pos="354965" algn="l"/>
              </a:tabLst>
            </a:pPr>
            <a:r>
              <a:rPr sz="1900" b="0" spc="114" dirty="0">
                <a:solidFill>
                  <a:srgbClr val="5FCAEE"/>
                </a:solidFill>
                <a:latin typeface="Lucida Sans Unicode"/>
                <a:cs typeface="Lucida Sans Unicode"/>
              </a:rPr>
              <a:t>▶</a:t>
            </a:r>
            <a:r>
              <a:rPr sz="1900" b="0" dirty="0">
                <a:solidFill>
                  <a:srgbClr val="5FCAEE"/>
                </a:solidFill>
                <a:latin typeface="Lucida Sans Unicode"/>
                <a:cs typeface="Lucida Sans Unicode"/>
              </a:rPr>
              <a:t>	</a:t>
            </a:r>
            <a:r>
              <a:rPr sz="2400" b="0" dirty="0">
                <a:latin typeface="Trebuchet MS"/>
                <a:cs typeface="Trebuchet MS"/>
              </a:rPr>
              <a:t>Skin</a:t>
            </a:r>
            <a:r>
              <a:rPr sz="2400" b="0" spc="-25" dirty="0">
                <a:latin typeface="Trebuchet MS"/>
                <a:cs typeface="Trebuchet MS"/>
              </a:rPr>
              <a:t> </a:t>
            </a:r>
            <a:r>
              <a:rPr sz="2400" b="0" dirty="0">
                <a:latin typeface="Trebuchet MS"/>
                <a:cs typeface="Trebuchet MS"/>
              </a:rPr>
              <a:t>substitutes</a:t>
            </a:r>
            <a:r>
              <a:rPr sz="2400" b="0" spc="15" dirty="0">
                <a:latin typeface="Trebuchet MS"/>
                <a:cs typeface="Trebuchet MS"/>
              </a:rPr>
              <a:t> </a:t>
            </a:r>
            <a:r>
              <a:rPr sz="2400" b="0" dirty="0">
                <a:latin typeface="Trebuchet MS"/>
                <a:cs typeface="Trebuchet MS"/>
              </a:rPr>
              <a:t>containing</a:t>
            </a:r>
            <a:r>
              <a:rPr sz="2400" b="0" spc="-20" dirty="0">
                <a:latin typeface="Trebuchet MS"/>
                <a:cs typeface="Trebuchet MS"/>
              </a:rPr>
              <a:t> </a:t>
            </a:r>
            <a:r>
              <a:rPr sz="2400" b="0" dirty="0">
                <a:latin typeface="Trebuchet MS"/>
                <a:cs typeface="Trebuchet MS"/>
              </a:rPr>
              <a:t>living</a:t>
            </a:r>
            <a:r>
              <a:rPr sz="2400" b="0" spc="-10" dirty="0">
                <a:latin typeface="Trebuchet MS"/>
                <a:cs typeface="Trebuchet MS"/>
              </a:rPr>
              <a:t> cells</a:t>
            </a:r>
            <a:endParaRPr sz="2400">
              <a:latin typeface="Trebuchet MS"/>
              <a:cs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01574" rIns="0" bIns="0" rtlCol="0">
            <a:spAutoFit/>
          </a:bodyPr>
          <a:lstStyle/>
          <a:p>
            <a:pPr marL="567055">
              <a:lnSpc>
                <a:spcPct val="100000"/>
              </a:lnSpc>
              <a:spcBef>
                <a:spcPts val="100"/>
              </a:spcBef>
            </a:pPr>
            <a:r>
              <a:rPr dirty="0"/>
              <a:t>Commonly</a:t>
            </a:r>
            <a:r>
              <a:rPr spc="-25" dirty="0"/>
              <a:t> </a:t>
            </a:r>
            <a:r>
              <a:rPr dirty="0"/>
              <a:t>used</a:t>
            </a:r>
            <a:r>
              <a:rPr spc="-15" dirty="0"/>
              <a:t> </a:t>
            </a:r>
            <a:r>
              <a:rPr spc="-10" dirty="0"/>
              <a:t>dressings</a:t>
            </a:r>
          </a:p>
        </p:txBody>
      </p:sp>
      <p:sp>
        <p:nvSpPr>
          <p:cNvPr id="3" name="object 3"/>
          <p:cNvSpPr txBox="1"/>
          <p:nvPr/>
        </p:nvSpPr>
        <p:spPr>
          <a:xfrm>
            <a:off x="756310" y="2059310"/>
            <a:ext cx="1856105" cy="3430426"/>
          </a:xfrm>
          <a:prstGeom prst="rect">
            <a:avLst/>
          </a:prstGeom>
        </p:spPr>
        <p:txBody>
          <a:bodyPr vert="horz" wrap="square" lIns="0" tIns="95250" rIns="0" bIns="0" rtlCol="0">
            <a:spAutoFit/>
          </a:bodyPr>
          <a:lstStyle/>
          <a:p>
            <a:pPr marL="12700">
              <a:lnSpc>
                <a:spcPct val="100000"/>
              </a:lnSpc>
              <a:spcBef>
                <a:spcPts val="750"/>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spc="-10" dirty="0">
                <a:latin typeface="Trebuchet MS"/>
                <a:cs typeface="Trebuchet MS"/>
              </a:rPr>
              <a:t>Gauzes</a:t>
            </a:r>
            <a:endParaRPr sz="1500" dirty="0">
              <a:latin typeface="Trebuchet MS"/>
              <a:cs typeface="Trebuchet MS"/>
            </a:endParaRPr>
          </a:p>
          <a:p>
            <a:pPr marL="12700">
              <a:lnSpc>
                <a:spcPct val="100000"/>
              </a:lnSpc>
              <a:spcBef>
                <a:spcPts val="650"/>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dirty="0">
                <a:latin typeface="Trebuchet MS"/>
                <a:cs typeface="Trebuchet MS"/>
              </a:rPr>
              <a:t>Bead</a:t>
            </a:r>
            <a:r>
              <a:rPr sz="1500" spc="-20" dirty="0">
                <a:latin typeface="Trebuchet MS"/>
                <a:cs typeface="Trebuchet MS"/>
              </a:rPr>
              <a:t> </a:t>
            </a:r>
            <a:r>
              <a:rPr sz="1500" spc="-10" dirty="0">
                <a:latin typeface="Trebuchet MS"/>
                <a:cs typeface="Trebuchet MS"/>
              </a:rPr>
              <a:t>dressings</a:t>
            </a:r>
            <a:endParaRPr sz="1500" dirty="0">
              <a:latin typeface="Trebuchet MS"/>
              <a:cs typeface="Trebuchet MS"/>
            </a:endParaRPr>
          </a:p>
          <a:p>
            <a:pPr marL="12700">
              <a:lnSpc>
                <a:spcPct val="100000"/>
              </a:lnSpc>
              <a:spcBef>
                <a:spcPts val="635"/>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dirty="0">
                <a:latin typeface="Trebuchet MS"/>
                <a:cs typeface="Trebuchet MS"/>
              </a:rPr>
              <a:t>Silicone</a:t>
            </a:r>
            <a:r>
              <a:rPr sz="1500" spc="-35" dirty="0">
                <a:latin typeface="Trebuchet MS"/>
                <a:cs typeface="Trebuchet MS"/>
              </a:rPr>
              <a:t> </a:t>
            </a:r>
            <a:r>
              <a:rPr sz="1500" spc="-10" dirty="0">
                <a:latin typeface="Trebuchet MS"/>
                <a:cs typeface="Trebuchet MS"/>
              </a:rPr>
              <a:t>dressings</a:t>
            </a:r>
            <a:endParaRPr sz="1500" dirty="0">
              <a:latin typeface="Trebuchet MS"/>
              <a:cs typeface="Trebuchet MS"/>
            </a:endParaRPr>
          </a:p>
          <a:p>
            <a:pPr marL="12700">
              <a:lnSpc>
                <a:spcPct val="100000"/>
              </a:lnSpc>
              <a:spcBef>
                <a:spcPts val="645"/>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spc="-10" dirty="0">
                <a:latin typeface="Trebuchet MS"/>
                <a:cs typeface="Trebuchet MS"/>
              </a:rPr>
              <a:t>Antimicrobial</a:t>
            </a:r>
            <a:endParaRPr sz="1500" dirty="0">
              <a:latin typeface="Trebuchet MS"/>
              <a:cs typeface="Trebuchet MS"/>
            </a:endParaRPr>
          </a:p>
          <a:p>
            <a:pPr marL="12700">
              <a:lnSpc>
                <a:spcPct val="100000"/>
              </a:lnSpc>
              <a:spcBef>
                <a:spcPts val="640"/>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spc="-10" dirty="0">
                <a:latin typeface="Trebuchet MS"/>
                <a:cs typeface="Trebuchet MS"/>
              </a:rPr>
              <a:t>enzymatic</a:t>
            </a:r>
            <a:endParaRPr sz="1500" dirty="0">
              <a:latin typeface="Trebuchet MS"/>
              <a:cs typeface="Trebuchet MS"/>
            </a:endParaRPr>
          </a:p>
          <a:p>
            <a:pPr marL="12700">
              <a:lnSpc>
                <a:spcPct val="100000"/>
              </a:lnSpc>
              <a:spcBef>
                <a:spcPts val="635"/>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spc="-10" dirty="0">
                <a:latin typeface="Trebuchet MS"/>
                <a:cs typeface="Trebuchet MS"/>
              </a:rPr>
              <a:t>Foams</a:t>
            </a:r>
            <a:endParaRPr sz="1500" dirty="0">
              <a:latin typeface="Trebuchet MS"/>
              <a:cs typeface="Trebuchet MS"/>
            </a:endParaRPr>
          </a:p>
          <a:p>
            <a:pPr marL="12700">
              <a:lnSpc>
                <a:spcPct val="100000"/>
              </a:lnSpc>
              <a:spcBef>
                <a:spcPts val="650"/>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spc="-10" dirty="0">
                <a:latin typeface="Trebuchet MS"/>
                <a:cs typeface="Trebuchet MS"/>
              </a:rPr>
              <a:t>Polymeric</a:t>
            </a:r>
            <a:r>
              <a:rPr sz="1500" spc="-25" dirty="0">
                <a:latin typeface="Trebuchet MS"/>
                <a:cs typeface="Trebuchet MS"/>
              </a:rPr>
              <a:t> </a:t>
            </a:r>
            <a:r>
              <a:rPr sz="1500" spc="-10" dirty="0">
                <a:latin typeface="Trebuchet MS"/>
                <a:cs typeface="Trebuchet MS"/>
              </a:rPr>
              <a:t>films</a:t>
            </a:r>
            <a:endParaRPr sz="1500" dirty="0">
              <a:latin typeface="Trebuchet MS"/>
              <a:cs typeface="Trebuchet MS"/>
            </a:endParaRPr>
          </a:p>
          <a:p>
            <a:pPr marL="12700">
              <a:lnSpc>
                <a:spcPct val="100000"/>
              </a:lnSpc>
              <a:spcBef>
                <a:spcPts val="635"/>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dirty="0">
                <a:latin typeface="Trebuchet MS"/>
                <a:cs typeface="Trebuchet MS"/>
              </a:rPr>
              <a:t>Tissue</a:t>
            </a:r>
            <a:r>
              <a:rPr sz="1500" spc="-75" dirty="0">
                <a:latin typeface="Trebuchet MS"/>
                <a:cs typeface="Trebuchet MS"/>
              </a:rPr>
              <a:t> </a:t>
            </a:r>
            <a:r>
              <a:rPr sz="1500" spc="-10" dirty="0">
                <a:latin typeface="Trebuchet MS"/>
                <a:cs typeface="Trebuchet MS"/>
              </a:rPr>
              <a:t>adhesives</a:t>
            </a:r>
            <a:endParaRPr sz="1500" dirty="0">
              <a:latin typeface="Trebuchet MS"/>
              <a:cs typeface="Trebuchet MS"/>
            </a:endParaRPr>
          </a:p>
          <a:p>
            <a:pPr marL="12700">
              <a:lnSpc>
                <a:spcPct val="100000"/>
              </a:lnSpc>
              <a:spcBef>
                <a:spcPts val="640"/>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spc="-10" dirty="0">
                <a:latin typeface="Trebuchet MS"/>
                <a:cs typeface="Trebuchet MS"/>
              </a:rPr>
              <a:t>Tulles</a:t>
            </a:r>
            <a:endParaRPr sz="1500" dirty="0">
              <a:latin typeface="Trebuchet MS"/>
              <a:cs typeface="Trebuchet MS"/>
            </a:endParaRPr>
          </a:p>
          <a:p>
            <a:pPr marL="12700">
              <a:lnSpc>
                <a:spcPct val="100000"/>
              </a:lnSpc>
              <a:spcBef>
                <a:spcPts val="645"/>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spc="-10" dirty="0">
                <a:latin typeface="Trebuchet MS"/>
                <a:cs typeface="Trebuchet MS"/>
              </a:rPr>
              <a:t>Hydrocolloids</a:t>
            </a:r>
            <a:endParaRPr sz="1500" dirty="0">
              <a:latin typeface="Trebuchet MS"/>
              <a:cs typeface="Trebuchet MS"/>
            </a:endParaRPr>
          </a:p>
          <a:p>
            <a:pPr marL="12700">
              <a:lnSpc>
                <a:spcPct val="100000"/>
              </a:lnSpc>
              <a:spcBef>
                <a:spcPts val="640"/>
              </a:spcBef>
              <a:tabLst>
                <a:tab pos="354965" algn="l"/>
              </a:tabLst>
            </a:pPr>
            <a:r>
              <a:rPr sz="1200" spc="45" dirty="0">
                <a:solidFill>
                  <a:srgbClr val="5FCAEE"/>
                </a:solidFill>
                <a:latin typeface="Lucida Sans Unicode"/>
                <a:cs typeface="Lucida Sans Unicode"/>
              </a:rPr>
              <a:t>▶</a:t>
            </a:r>
            <a:r>
              <a:rPr sz="1200" dirty="0">
                <a:solidFill>
                  <a:srgbClr val="5FCAEE"/>
                </a:solidFill>
                <a:latin typeface="Lucida Sans Unicode"/>
                <a:cs typeface="Lucida Sans Unicode"/>
              </a:rPr>
              <a:t>	</a:t>
            </a:r>
            <a:r>
              <a:rPr sz="1500" spc="-10" dirty="0">
                <a:latin typeface="Trebuchet MS"/>
                <a:cs typeface="Trebuchet MS"/>
              </a:rPr>
              <a:t>Hydrogels</a:t>
            </a:r>
            <a:endParaRPr sz="1500" dirty="0">
              <a:latin typeface="Trebuchet MS"/>
              <a:cs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Skin Grafts</a:t>
            </a:r>
            <a:br>
              <a:rPr lang="en-US" b="1" dirty="0"/>
            </a:br>
            <a:endParaRPr lang="en-US" b="1" dirty="0"/>
          </a:p>
        </p:txBody>
      </p:sp>
      <p:sp>
        <p:nvSpPr>
          <p:cNvPr id="3" name="Subtitle 2"/>
          <p:cNvSpPr>
            <a:spLocks noGrp="1"/>
          </p:cNvSpPr>
          <p:nvPr>
            <p:ph type="subTitle" idx="1"/>
          </p:nvPr>
        </p:nvSpPr>
        <p:spPr/>
        <p:txBody>
          <a:bodyPr/>
          <a:lstStyle/>
          <a:p>
            <a:r>
              <a:rPr lang="en-US" b="1" dirty="0" err="1">
                <a:solidFill>
                  <a:srgbClr val="002060"/>
                </a:solidFill>
              </a:rPr>
              <a:t>Dr</a:t>
            </a:r>
            <a:r>
              <a:rPr lang="en-US" b="1" dirty="0">
                <a:solidFill>
                  <a:srgbClr val="002060"/>
                </a:solidFill>
              </a:rPr>
              <a:t> Zainab qadir</a:t>
            </a:r>
          </a:p>
        </p:txBody>
      </p:sp>
    </p:spTree>
    <p:extLst>
      <p:ext uri="{BB962C8B-B14F-4D97-AF65-F5344CB8AC3E}">
        <p14:creationId xmlns:p14="http://schemas.microsoft.com/office/powerpoint/2010/main" val="49386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15: Skin and Composite Grafts | Pocket Dentistry"/>
          <p:cNvPicPr>
            <a:picLocks noGrp="1" noChangeAspect="1" noChangeArrowheads="1"/>
          </p:cNvPicPr>
          <p:nvPr>
            <p:ph type="pic" idx="1"/>
          </p:nvPr>
        </p:nvPicPr>
        <p:blipFill>
          <a:blip r:embed="rId2"/>
          <a:srcRect t="19085" b="19085"/>
          <a:stretch>
            <a:fillRect/>
          </a:stretch>
        </p:blipFill>
        <p:spPr bwMode="auto">
          <a:prstGeom prst="rect">
            <a:avLst/>
          </a:prstGeom>
          <a:noFill/>
        </p:spPr>
      </p:pic>
    </p:spTree>
    <p:extLst>
      <p:ext uri="{BB962C8B-B14F-4D97-AF65-F5344CB8AC3E}">
        <p14:creationId xmlns:p14="http://schemas.microsoft.com/office/powerpoint/2010/main" val="307852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52400"/>
            <a:ext cx="5647055" cy="5983048"/>
          </a:xfrm>
          <a:prstGeom prst="rect">
            <a:avLst/>
          </a:prstGeom>
        </p:spPr>
        <p:txBody>
          <a:bodyPr vert="horz" wrap="square" lIns="0" tIns="78105" rIns="0" bIns="0" rtlCol="0">
            <a:spAutoFit/>
          </a:bodyPr>
          <a:lstStyle/>
          <a:p>
            <a:pPr marL="47625">
              <a:lnSpc>
                <a:spcPct val="100000"/>
              </a:lnSpc>
              <a:spcBef>
                <a:spcPts val="615"/>
              </a:spcBef>
            </a:pPr>
            <a:r>
              <a:rPr sz="2000" u="sng" dirty="0">
                <a:solidFill>
                  <a:srgbClr val="226192"/>
                </a:solidFill>
                <a:uFill>
                  <a:solidFill>
                    <a:srgbClr val="226192"/>
                  </a:solidFill>
                </a:uFill>
                <a:latin typeface="Trebuchet MS"/>
                <a:cs typeface="Trebuchet MS"/>
              </a:rPr>
              <a:t>Principles</a:t>
            </a:r>
            <a:r>
              <a:rPr sz="2000" u="sng" spc="-85" dirty="0">
                <a:solidFill>
                  <a:srgbClr val="226192"/>
                </a:solidFill>
                <a:uFill>
                  <a:solidFill>
                    <a:srgbClr val="226192"/>
                  </a:solidFill>
                </a:uFill>
                <a:latin typeface="Trebuchet MS"/>
                <a:cs typeface="Trebuchet MS"/>
              </a:rPr>
              <a:t> </a:t>
            </a:r>
            <a:r>
              <a:rPr sz="2000" u="sng" dirty="0">
                <a:solidFill>
                  <a:srgbClr val="226192"/>
                </a:solidFill>
                <a:uFill>
                  <a:solidFill>
                    <a:srgbClr val="226192"/>
                  </a:solidFill>
                </a:uFill>
                <a:latin typeface="Trebuchet MS"/>
                <a:cs typeface="Trebuchet MS"/>
              </a:rPr>
              <a:t>of</a:t>
            </a:r>
            <a:r>
              <a:rPr sz="2000" u="sng" spc="-65" dirty="0">
                <a:solidFill>
                  <a:srgbClr val="226192"/>
                </a:solidFill>
                <a:uFill>
                  <a:solidFill>
                    <a:srgbClr val="226192"/>
                  </a:solidFill>
                </a:uFill>
                <a:latin typeface="Trebuchet MS"/>
                <a:cs typeface="Trebuchet MS"/>
              </a:rPr>
              <a:t> </a:t>
            </a:r>
            <a:r>
              <a:rPr sz="2000" u="sng" dirty="0">
                <a:solidFill>
                  <a:srgbClr val="226192"/>
                </a:solidFill>
                <a:uFill>
                  <a:solidFill>
                    <a:srgbClr val="226192"/>
                  </a:solidFill>
                </a:uFill>
                <a:latin typeface="Trebuchet MS"/>
                <a:cs typeface="Trebuchet MS"/>
              </a:rPr>
              <a:t>elliptical</a:t>
            </a:r>
            <a:r>
              <a:rPr sz="2000" u="sng" spc="-75" dirty="0">
                <a:solidFill>
                  <a:srgbClr val="226192"/>
                </a:solidFill>
                <a:uFill>
                  <a:solidFill>
                    <a:srgbClr val="226192"/>
                  </a:solidFill>
                </a:uFill>
                <a:latin typeface="Trebuchet MS"/>
                <a:cs typeface="Trebuchet MS"/>
              </a:rPr>
              <a:t> </a:t>
            </a:r>
            <a:r>
              <a:rPr sz="2000" u="sng" spc="-10" dirty="0">
                <a:solidFill>
                  <a:srgbClr val="226192"/>
                </a:solidFill>
                <a:uFill>
                  <a:solidFill>
                    <a:srgbClr val="226192"/>
                  </a:solidFill>
                </a:uFill>
                <a:latin typeface="Trebuchet MS"/>
                <a:cs typeface="Trebuchet MS"/>
              </a:rPr>
              <a:t>excision</a:t>
            </a:r>
            <a:r>
              <a:rPr sz="2000" spc="-10" dirty="0">
                <a:solidFill>
                  <a:srgbClr val="404040"/>
                </a:solidFill>
                <a:latin typeface="Trebuchet MS"/>
                <a:cs typeface="Trebuchet MS"/>
              </a:rPr>
              <a:t>.</a:t>
            </a:r>
            <a:endParaRPr lang="en-US" sz="2000" spc="-10" dirty="0">
              <a:solidFill>
                <a:srgbClr val="404040"/>
              </a:solidFill>
              <a:latin typeface="Trebuchet MS"/>
              <a:cs typeface="Trebuchet MS"/>
            </a:endParaRPr>
          </a:p>
          <a:p>
            <a:pPr marL="47625">
              <a:lnSpc>
                <a:spcPct val="100000"/>
              </a:lnSpc>
              <a:spcBef>
                <a:spcPts val="615"/>
              </a:spcBef>
            </a:pPr>
            <a:endParaRPr lang="en-US" sz="2000" spc="-10" dirty="0">
              <a:solidFill>
                <a:srgbClr val="404040"/>
              </a:solidFill>
              <a:latin typeface="Trebuchet MS"/>
              <a:cs typeface="Trebuchet MS"/>
            </a:endParaRPr>
          </a:p>
          <a:p>
            <a:pPr marL="12700" marR="5080">
              <a:lnSpc>
                <a:spcPct val="80000"/>
              </a:lnSpc>
              <a:spcBef>
                <a:spcPts val="1000"/>
              </a:spcBef>
            </a:pPr>
            <a:r>
              <a:rPr sz="2000" dirty="0">
                <a:solidFill>
                  <a:srgbClr val="404040"/>
                </a:solidFill>
                <a:latin typeface="Trebuchet MS"/>
                <a:cs typeface="Trebuchet MS"/>
              </a:rPr>
              <a:t>The</a:t>
            </a:r>
            <a:r>
              <a:rPr sz="2000" spc="-35" dirty="0">
                <a:solidFill>
                  <a:srgbClr val="404040"/>
                </a:solidFill>
                <a:latin typeface="Trebuchet MS"/>
                <a:cs typeface="Trebuchet MS"/>
              </a:rPr>
              <a:t> </a:t>
            </a:r>
            <a:r>
              <a:rPr sz="2000" dirty="0">
                <a:solidFill>
                  <a:srgbClr val="404040"/>
                </a:solidFill>
                <a:latin typeface="Trebuchet MS"/>
                <a:cs typeface="Trebuchet MS"/>
              </a:rPr>
              <a:t>ellipse</a:t>
            </a:r>
            <a:r>
              <a:rPr sz="2000" spc="-30" dirty="0">
                <a:solidFill>
                  <a:srgbClr val="404040"/>
                </a:solidFill>
                <a:latin typeface="Trebuchet MS"/>
                <a:cs typeface="Trebuchet MS"/>
              </a:rPr>
              <a:t> </a:t>
            </a:r>
            <a:r>
              <a:rPr sz="2000" dirty="0">
                <a:solidFill>
                  <a:srgbClr val="404040"/>
                </a:solidFill>
                <a:latin typeface="Trebuchet MS"/>
                <a:cs typeface="Trebuchet MS"/>
              </a:rPr>
              <a:t>is</a:t>
            </a:r>
            <a:r>
              <a:rPr sz="2000" spc="-15" dirty="0">
                <a:solidFill>
                  <a:srgbClr val="404040"/>
                </a:solidFill>
                <a:latin typeface="Trebuchet MS"/>
                <a:cs typeface="Trebuchet MS"/>
              </a:rPr>
              <a:t> </a:t>
            </a:r>
            <a:r>
              <a:rPr sz="2000" dirty="0">
                <a:solidFill>
                  <a:srgbClr val="404040"/>
                </a:solidFill>
                <a:latin typeface="Trebuchet MS"/>
                <a:cs typeface="Trebuchet MS"/>
              </a:rPr>
              <a:t>designed</a:t>
            </a:r>
            <a:r>
              <a:rPr sz="2000" spc="-40" dirty="0">
                <a:solidFill>
                  <a:srgbClr val="404040"/>
                </a:solidFill>
                <a:latin typeface="Trebuchet MS"/>
                <a:cs typeface="Trebuchet MS"/>
              </a:rPr>
              <a:t> </a:t>
            </a:r>
            <a:r>
              <a:rPr sz="2000" dirty="0">
                <a:solidFill>
                  <a:srgbClr val="404040"/>
                </a:solidFill>
                <a:latin typeface="Trebuchet MS"/>
                <a:cs typeface="Trebuchet MS"/>
              </a:rPr>
              <a:t>to</a:t>
            </a:r>
            <a:r>
              <a:rPr sz="2000" spc="-20" dirty="0">
                <a:solidFill>
                  <a:srgbClr val="404040"/>
                </a:solidFill>
                <a:latin typeface="Trebuchet MS"/>
                <a:cs typeface="Trebuchet MS"/>
              </a:rPr>
              <a:t> </a:t>
            </a:r>
            <a:r>
              <a:rPr sz="2000" dirty="0">
                <a:solidFill>
                  <a:srgbClr val="404040"/>
                </a:solidFill>
                <a:latin typeface="Trebuchet MS"/>
                <a:cs typeface="Trebuchet MS"/>
              </a:rPr>
              <a:t>follow</a:t>
            </a:r>
            <a:r>
              <a:rPr sz="2000" spc="-35" dirty="0">
                <a:solidFill>
                  <a:srgbClr val="404040"/>
                </a:solidFill>
                <a:latin typeface="Trebuchet MS"/>
                <a:cs typeface="Trebuchet MS"/>
              </a:rPr>
              <a:t> </a:t>
            </a:r>
            <a:r>
              <a:rPr sz="2000" dirty="0">
                <a:solidFill>
                  <a:srgbClr val="404040"/>
                </a:solidFill>
                <a:latin typeface="Trebuchet MS"/>
                <a:cs typeface="Trebuchet MS"/>
              </a:rPr>
              <a:t>skin-crease</a:t>
            </a:r>
            <a:r>
              <a:rPr sz="2000" spc="-30" dirty="0">
                <a:solidFill>
                  <a:srgbClr val="404040"/>
                </a:solidFill>
                <a:latin typeface="Trebuchet MS"/>
                <a:cs typeface="Trebuchet MS"/>
              </a:rPr>
              <a:t> </a:t>
            </a:r>
            <a:r>
              <a:rPr sz="2000" spc="-10" dirty="0">
                <a:solidFill>
                  <a:srgbClr val="404040"/>
                </a:solidFill>
                <a:latin typeface="Trebuchet MS"/>
                <a:cs typeface="Trebuchet MS"/>
              </a:rPr>
              <a:t>lines</a:t>
            </a:r>
            <a:endParaRPr lang="en-US" sz="2000" spc="-10" dirty="0">
              <a:solidFill>
                <a:srgbClr val="404040"/>
              </a:solidFill>
              <a:latin typeface="Trebuchet MS"/>
              <a:cs typeface="Trebuchet MS"/>
            </a:endParaRPr>
          </a:p>
          <a:p>
            <a:pPr marL="12700" marR="5080">
              <a:lnSpc>
                <a:spcPct val="80000"/>
              </a:lnSpc>
              <a:spcBef>
                <a:spcPts val="1000"/>
              </a:spcBef>
            </a:pPr>
            <a:r>
              <a:rPr sz="2000" spc="-10" dirty="0">
                <a:solidFill>
                  <a:srgbClr val="404040"/>
                </a:solidFill>
                <a:latin typeface="Trebuchet MS"/>
                <a:cs typeface="Trebuchet MS"/>
              </a:rPr>
              <a:t> </a:t>
            </a:r>
            <a:r>
              <a:rPr sz="2000" dirty="0">
                <a:solidFill>
                  <a:srgbClr val="404040"/>
                </a:solidFill>
                <a:latin typeface="Trebuchet MS"/>
                <a:cs typeface="Trebuchet MS"/>
              </a:rPr>
              <a:t>(a),</a:t>
            </a:r>
            <a:r>
              <a:rPr sz="2000" spc="-20" dirty="0">
                <a:solidFill>
                  <a:srgbClr val="404040"/>
                </a:solidFill>
                <a:latin typeface="Trebuchet MS"/>
                <a:cs typeface="Trebuchet MS"/>
              </a:rPr>
              <a:t> </a:t>
            </a:r>
            <a:r>
              <a:rPr sz="2000" dirty="0">
                <a:solidFill>
                  <a:srgbClr val="404040"/>
                </a:solidFill>
                <a:latin typeface="Trebuchet MS"/>
                <a:cs typeface="Trebuchet MS"/>
              </a:rPr>
              <a:t>and</a:t>
            </a:r>
            <a:r>
              <a:rPr sz="2000" spc="-30" dirty="0">
                <a:solidFill>
                  <a:srgbClr val="404040"/>
                </a:solidFill>
                <a:latin typeface="Trebuchet MS"/>
                <a:cs typeface="Trebuchet MS"/>
              </a:rPr>
              <a:t> </a:t>
            </a:r>
            <a:r>
              <a:rPr sz="2000" dirty="0">
                <a:solidFill>
                  <a:srgbClr val="404040"/>
                </a:solidFill>
                <a:latin typeface="Trebuchet MS"/>
                <a:cs typeface="Trebuchet MS"/>
              </a:rPr>
              <a:t>should</a:t>
            </a:r>
            <a:r>
              <a:rPr sz="2000" spc="-50" dirty="0">
                <a:solidFill>
                  <a:srgbClr val="404040"/>
                </a:solidFill>
                <a:latin typeface="Trebuchet MS"/>
                <a:cs typeface="Trebuchet MS"/>
              </a:rPr>
              <a:t> </a:t>
            </a:r>
            <a:r>
              <a:rPr sz="2000" dirty="0">
                <a:solidFill>
                  <a:srgbClr val="404040"/>
                </a:solidFill>
                <a:latin typeface="Trebuchet MS"/>
                <a:cs typeface="Trebuchet MS"/>
              </a:rPr>
              <a:t>be</a:t>
            </a:r>
            <a:r>
              <a:rPr sz="2000" spc="-35" dirty="0">
                <a:solidFill>
                  <a:srgbClr val="404040"/>
                </a:solidFill>
                <a:latin typeface="Trebuchet MS"/>
                <a:cs typeface="Trebuchet MS"/>
              </a:rPr>
              <a:t> </a:t>
            </a:r>
            <a:r>
              <a:rPr sz="2000" dirty="0">
                <a:solidFill>
                  <a:srgbClr val="404040"/>
                </a:solidFill>
                <a:latin typeface="Trebuchet MS"/>
                <a:cs typeface="Trebuchet MS"/>
              </a:rPr>
              <a:t>approximately</a:t>
            </a:r>
            <a:r>
              <a:rPr sz="2000" spc="-60" dirty="0">
                <a:solidFill>
                  <a:srgbClr val="404040"/>
                </a:solidFill>
                <a:latin typeface="Trebuchet MS"/>
                <a:cs typeface="Trebuchet MS"/>
              </a:rPr>
              <a:t> </a:t>
            </a:r>
            <a:r>
              <a:rPr sz="2000" dirty="0">
                <a:solidFill>
                  <a:srgbClr val="404040"/>
                </a:solidFill>
                <a:latin typeface="Trebuchet MS"/>
                <a:cs typeface="Trebuchet MS"/>
              </a:rPr>
              <a:t>three</a:t>
            </a:r>
            <a:r>
              <a:rPr sz="2000" spc="-50" dirty="0">
                <a:solidFill>
                  <a:srgbClr val="404040"/>
                </a:solidFill>
                <a:latin typeface="Trebuchet MS"/>
                <a:cs typeface="Trebuchet MS"/>
              </a:rPr>
              <a:t> </a:t>
            </a:r>
            <a:r>
              <a:rPr sz="2000" dirty="0">
                <a:solidFill>
                  <a:srgbClr val="404040"/>
                </a:solidFill>
                <a:latin typeface="Trebuchet MS"/>
                <a:cs typeface="Trebuchet MS"/>
              </a:rPr>
              <a:t>times</a:t>
            </a:r>
            <a:r>
              <a:rPr sz="2000" spc="-30" dirty="0">
                <a:solidFill>
                  <a:srgbClr val="404040"/>
                </a:solidFill>
                <a:latin typeface="Trebuchet MS"/>
                <a:cs typeface="Trebuchet MS"/>
              </a:rPr>
              <a:t> </a:t>
            </a:r>
            <a:r>
              <a:rPr sz="2000" spc="-25" dirty="0">
                <a:solidFill>
                  <a:srgbClr val="404040"/>
                </a:solidFill>
                <a:latin typeface="Trebuchet MS"/>
                <a:cs typeface="Trebuchet MS"/>
              </a:rPr>
              <a:t>as </a:t>
            </a:r>
            <a:r>
              <a:rPr sz="2000" dirty="0">
                <a:solidFill>
                  <a:srgbClr val="404040"/>
                </a:solidFill>
                <a:latin typeface="Trebuchet MS"/>
                <a:cs typeface="Trebuchet MS"/>
              </a:rPr>
              <a:t>long</a:t>
            </a:r>
            <a:r>
              <a:rPr sz="2000" spc="-40" dirty="0">
                <a:solidFill>
                  <a:srgbClr val="404040"/>
                </a:solidFill>
                <a:latin typeface="Trebuchet MS"/>
                <a:cs typeface="Trebuchet MS"/>
              </a:rPr>
              <a:t> </a:t>
            </a:r>
            <a:r>
              <a:rPr sz="2000" dirty="0">
                <a:solidFill>
                  <a:srgbClr val="404040"/>
                </a:solidFill>
                <a:latin typeface="Trebuchet MS"/>
                <a:cs typeface="Trebuchet MS"/>
              </a:rPr>
              <a:t>as</a:t>
            </a:r>
            <a:r>
              <a:rPr sz="2000" spc="-5" dirty="0">
                <a:solidFill>
                  <a:srgbClr val="404040"/>
                </a:solidFill>
                <a:latin typeface="Trebuchet MS"/>
                <a:cs typeface="Trebuchet MS"/>
              </a:rPr>
              <a:t> </a:t>
            </a:r>
            <a:r>
              <a:rPr sz="2000" dirty="0">
                <a:solidFill>
                  <a:srgbClr val="404040"/>
                </a:solidFill>
                <a:latin typeface="Trebuchet MS"/>
                <a:cs typeface="Trebuchet MS"/>
              </a:rPr>
              <a:t>it</a:t>
            </a:r>
            <a:r>
              <a:rPr sz="2000" spc="-25" dirty="0">
                <a:solidFill>
                  <a:srgbClr val="404040"/>
                </a:solidFill>
                <a:latin typeface="Trebuchet MS"/>
                <a:cs typeface="Trebuchet MS"/>
              </a:rPr>
              <a:t> </a:t>
            </a:r>
            <a:r>
              <a:rPr sz="2000" dirty="0">
                <a:solidFill>
                  <a:srgbClr val="404040"/>
                </a:solidFill>
                <a:latin typeface="Trebuchet MS"/>
                <a:cs typeface="Trebuchet MS"/>
              </a:rPr>
              <a:t>is</a:t>
            </a:r>
            <a:r>
              <a:rPr sz="2000" spc="-5" dirty="0">
                <a:solidFill>
                  <a:srgbClr val="404040"/>
                </a:solidFill>
                <a:latin typeface="Trebuchet MS"/>
                <a:cs typeface="Trebuchet MS"/>
              </a:rPr>
              <a:t> </a:t>
            </a:r>
            <a:r>
              <a:rPr sz="2000" dirty="0">
                <a:solidFill>
                  <a:srgbClr val="404040"/>
                </a:solidFill>
                <a:latin typeface="Trebuchet MS"/>
                <a:cs typeface="Trebuchet MS"/>
              </a:rPr>
              <a:t>wide</a:t>
            </a:r>
            <a:r>
              <a:rPr sz="2000" spc="-20" dirty="0">
                <a:solidFill>
                  <a:srgbClr val="404040"/>
                </a:solidFill>
                <a:latin typeface="Trebuchet MS"/>
                <a:cs typeface="Trebuchet MS"/>
              </a:rPr>
              <a:t> </a:t>
            </a:r>
            <a:endParaRPr lang="en-US" sz="2000" spc="-20" dirty="0">
              <a:solidFill>
                <a:srgbClr val="404040"/>
              </a:solidFill>
              <a:latin typeface="Trebuchet MS"/>
              <a:cs typeface="Trebuchet MS"/>
            </a:endParaRPr>
          </a:p>
          <a:p>
            <a:pPr marL="12700" marR="5080">
              <a:lnSpc>
                <a:spcPct val="80000"/>
              </a:lnSpc>
              <a:spcBef>
                <a:spcPts val="1000"/>
              </a:spcBef>
            </a:pPr>
            <a:endParaRPr lang="en-US" sz="2000" spc="-20" dirty="0">
              <a:solidFill>
                <a:srgbClr val="404040"/>
              </a:solidFill>
              <a:latin typeface="Trebuchet MS"/>
              <a:cs typeface="Trebuchet MS"/>
            </a:endParaRPr>
          </a:p>
          <a:p>
            <a:pPr marL="12700" marR="5080">
              <a:lnSpc>
                <a:spcPct val="80000"/>
              </a:lnSpc>
              <a:spcBef>
                <a:spcPts val="1000"/>
              </a:spcBef>
            </a:pPr>
            <a:r>
              <a:rPr sz="2000" dirty="0">
                <a:solidFill>
                  <a:srgbClr val="404040"/>
                </a:solidFill>
                <a:latin typeface="Trebuchet MS"/>
                <a:cs typeface="Trebuchet MS"/>
              </a:rPr>
              <a:t>(b).</a:t>
            </a:r>
            <a:r>
              <a:rPr sz="2000" spc="-15" dirty="0">
                <a:solidFill>
                  <a:srgbClr val="404040"/>
                </a:solidFill>
                <a:latin typeface="Trebuchet MS"/>
                <a:cs typeface="Trebuchet MS"/>
              </a:rPr>
              <a:t> </a:t>
            </a:r>
            <a:r>
              <a:rPr sz="2000" dirty="0">
                <a:solidFill>
                  <a:srgbClr val="404040"/>
                </a:solidFill>
                <a:latin typeface="Trebuchet MS"/>
                <a:cs typeface="Trebuchet MS"/>
              </a:rPr>
              <a:t>Ensure</a:t>
            </a:r>
            <a:r>
              <a:rPr sz="2000" spc="-20" dirty="0">
                <a:solidFill>
                  <a:srgbClr val="404040"/>
                </a:solidFill>
                <a:latin typeface="Trebuchet MS"/>
                <a:cs typeface="Trebuchet MS"/>
              </a:rPr>
              <a:t> </a:t>
            </a:r>
            <a:r>
              <a:rPr sz="2000" dirty="0">
                <a:solidFill>
                  <a:srgbClr val="404040"/>
                </a:solidFill>
                <a:latin typeface="Trebuchet MS"/>
                <a:cs typeface="Trebuchet MS"/>
              </a:rPr>
              <a:t>that</a:t>
            </a:r>
            <a:r>
              <a:rPr sz="2000" spc="-40" dirty="0">
                <a:solidFill>
                  <a:srgbClr val="404040"/>
                </a:solidFill>
                <a:latin typeface="Trebuchet MS"/>
                <a:cs typeface="Trebuchet MS"/>
              </a:rPr>
              <a:t> </a:t>
            </a:r>
            <a:r>
              <a:rPr sz="2000" dirty="0">
                <a:solidFill>
                  <a:srgbClr val="404040"/>
                </a:solidFill>
                <a:latin typeface="Trebuchet MS"/>
                <a:cs typeface="Trebuchet MS"/>
              </a:rPr>
              <a:t>an</a:t>
            </a:r>
            <a:r>
              <a:rPr sz="2000" spc="-20" dirty="0">
                <a:solidFill>
                  <a:srgbClr val="404040"/>
                </a:solidFill>
                <a:latin typeface="Trebuchet MS"/>
                <a:cs typeface="Trebuchet MS"/>
              </a:rPr>
              <a:t> </a:t>
            </a:r>
            <a:r>
              <a:rPr sz="2000" spc="-10" dirty="0">
                <a:solidFill>
                  <a:srgbClr val="404040"/>
                </a:solidFill>
                <a:latin typeface="Trebuchet MS"/>
                <a:cs typeface="Trebuchet MS"/>
              </a:rPr>
              <a:t>appropriate </a:t>
            </a:r>
            <a:r>
              <a:rPr sz="2000" dirty="0">
                <a:solidFill>
                  <a:srgbClr val="404040"/>
                </a:solidFill>
                <a:latin typeface="Trebuchet MS"/>
                <a:cs typeface="Trebuchet MS"/>
              </a:rPr>
              <a:t>margin</a:t>
            </a:r>
            <a:r>
              <a:rPr sz="2000" spc="-55" dirty="0">
                <a:solidFill>
                  <a:srgbClr val="404040"/>
                </a:solidFill>
                <a:latin typeface="Trebuchet MS"/>
                <a:cs typeface="Trebuchet MS"/>
              </a:rPr>
              <a:t> </a:t>
            </a:r>
            <a:r>
              <a:rPr sz="2000" dirty="0">
                <a:solidFill>
                  <a:srgbClr val="404040"/>
                </a:solidFill>
                <a:latin typeface="Trebuchet MS"/>
                <a:cs typeface="Trebuchet MS"/>
              </a:rPr>
              <a:t>of normal</a:t>
            </a:r>
            <a:r>
              <a:rPr sz="2000" spc="-50" dirty="0">
                <a:solidFill>
                  <a:srgbClr val="404040"/>
                </a:solidFill>
                <a:latin typeface="Trebuchet MS"/>
                <a:cs typeface="Trebuchet MS"/>
              </a:rPr>
              <a:t> </a:t>
            </a:r>
            <a:r>
              <a:rPr sz="2000" dirty="0">
                <a:solidFill>
                  <a:srgbClr val="404040"/>
                </a:solidFill>
                <a:latin typeface="Trebuchet MS"/>
                <a:cs typeface="Trebuchet MS"/>
              </a:rPr>
              <a:t>skin</a:t>
            </a:r>
            <a:r>
              <a:rPr sz="2000" spc="-10" dirty="0">
                <a:solidFill>
                  <a:srgbClr val="404040"/>
                </a:solidFill>
                <a:latin typeface="Trebuchet MS"/>
                <a:cs typeface="Trebuchet MS"/>
              </a:rPr>
              <a:t> </a:t>
            </a:r>
            <a:r>
              <a:rPr sz="2000" dirty="0">
                <a:solidFill>
                  <a:srgbClr val="404040"/>
                </a:solidFill>
                <a:latin typeface="Trebuchet MS"/>
                <a:cs typeface="Trebuchet MS"/>
              </a:rPr>
              <a:t>is</a:t>
            </a:r>
            <a:r>
              <a:rPr sz="2000" spc="-10" dirty="0">
                <a:solidFill>
                  <a:srgbClr val="404040"/>
                </a:solidFill>
                <a:latin typeface="Trebuchet MS"/>
                <a:cs typeface="Trebuchet MS"/>
              </a:rPr>
              <a:t> </a:t>
            </a:r>
            <a:r>
              <a:rPr sz="2000" dirty="0">
                <a:solidFill>
                  <a:srgbClr val="404040"/>
                </a:solidFill>
                <a:latin typeface="Trebuchet MS"/>
                <a:cs typeface="Trebuchet MS"/>
              </a:rPr>
              <a:t>also</a:t>
            </a:r>
            <a:r>
              <a:rPr sz="2000" spc="-30" dirty="0">
                <a:solidFill>
                  <a:srgbClr val="404040"/>
                </a:solidFill>
                <a:latin typeface="Trebuchet MS"/>
                <a:cs typeface="Trebuchet MS"/>
              </a:rPr>
              <a:t> </a:t>
            </a:r>
            <a:r>
              <a:rPr sz="2000" dirty="0">
                <a:solidFill>
                  <a:srgbClr val="404040"/>
                </a:solidFill>
                <a:latin typeface="Trebuchet MS"/>
                <a:cs typeface="Trebuchet MS"/>
              </a:rPr>
              <a:t>excised</a:t>
            </a:r>
            <a:r>
              <a:rPr sz="2000" spc="-35" dirty="0">
                <a:solidFill>
                  <a:srgbClr val="404040"/>
                </a:solidFill>
                <a:latin typeface="Trebuchet MS"/>
                <a:cs typeface="Trebuchet MS"/>
              </a:rPr>
              <a:t> </a:t>
            </a:r>
            <a:endParaRPr lang="en-US" sz="2000" spc="-35" dirty="0">
              <a:solidFill>
                <a:srgbClr val="404040"/>
              </a:solidFill>
              <a:latin typeface="Trebuchet MS"/>
              <a:cs typeface="Trebuchet MS"/>
            </a:endParaRPr>
          </a:p>
          <a:p>
            <a:pPr marL="12700" marR="5080">
              <a:lnSpc>
                <a:spcPct val="80000"/>
              </a:lnSpc>
              <a:spcBef>
                <a:spcPts val="1000"/>
              </a:spcBef>
            </a:pPr>
            <a:endParaRPr lang="en-US" sz="2000" spc="-35" dirty="0">
              <a:solidFill>
                <a:srgbClr val="404040"/>
              </a:solidFill>
              <a:latin typeface="Trebuchet MS"/>
              <a:cs typeface="Trebuchet MS"/>
            </a:endParaRPr>
          </a:p>
          <a:p>
            <a:pPr marL="12700" marR="5080">
              <a:lnSpc>
                <a:spcPct val="80000"/>
              </a:lnSpc>
              <a:spcBef>
                <a:spcPts val="1000"/>
              </a:spcBef>
            </a:pPr>
            <a:r>
              <a:rPr sz="2000" dirty="0">
                <a:solidFill>
                  <a:srgbClr val="404040"/>
                </a:solidFill>
                <a:latin typeface="Trebuchet MS"/>
                <a:cs typeface="Trebuchet MS"/>
              </a:rPr>
              <a:t>(</a:t>
            </a:r>
            <a:r>
              <a:rPr lang="en-US" sz="2000" dirty="0">
                <a:solidFill>
                  <a:srgbClr val="404040"/>
                </a:solidFill>
                <a:latin typeface="Trebuchet MS"/>
                <a:cs typeface="Trebuchet MS"/>
              </a:rPr>
              <a:t>c</a:t>
            </a:r>
            <a:r>
              <a:rPr sz="2000" dirty="0">
                <a:solidFill>
                  <a:srgbClr val="404040"/>
                </a:solidFill>
                <a:latin typeface="Trebuchet MS"/>
                <a:cs typeface="Trebuchet MS"/>
              </a:rPr>
              <a:t>).</a:t>
            </a:r>
            <a:r>
              <a:rPr sz="2000" spc="-120" dirty="0">
                <a:solidFill>
                  <a:srgbClr val="404040"/>
                </a:solidFill>
                <a:latin typeface="Trebuchet MS"/>
                <a:cs typeface="Trebuchet MS"/>
              </a:rPr>
              <a:t> </a:t>
            </a:r>
            <a:r>
              <a:rPr sz="2000" dirty="0">
                <a:solidFill>
                  <a:srgbClr val="404040"/>
                </a:solidFill>
                <a:latin typeface="Trebuchet MS"/>
                <a:cs typeface="Trebuchet MS"/>
              </a:rPr>
              <a:t>At</a:t>
            </a:r>
            <a:r>
              <a:rPr sz="2000" spc="-20" dirty="0">
                <a:solidFill>
                  <a:srgbClr val="404040"/>
                </a:solidFill>
                <a:latin typeface="Trebuchet MS"/>
                <a:cs typeface="Trebuchet MS"/>
              </a:rPr>
              <a:t> </a:t>
            </a:r>
            <a:r>
              <a:rPr sz="2000" spc="-25" dirty="0">
                <a:solidFill>
                  <a:srgbClr val="404040"/>
                </a:solidFill>
                <a:latin typeface="Trebuchet MS"/>
                <a:cs typeface="Trebuchet MS"/>
              </a:rPr>
              <a:t>the </a:t>
            </a:r>
            <a:r>
              <a:rPr sz="2000" dirty="0">
                <a:solidFill>
                  <a:srgbClr val="404040"/>
                </a:solidFill>
                <a:latin typeface="Trebuchet MS"/>
                <a:cs typeface="Trebuchet MS"/>
              </a:rPr>
              <a:t>ends</a:t>
            </a:r>
            <a:r>
              <a:rPr sz="2000" spc="-30" dirty="0">
                <a:solidFill>
                  <a:srgbClr val="404040"/>
                </a:solidFill>
                <a:latin typeface="Trebuchet MS"/>
                <a:cs typeface="Trebuchet MS"/>
              </a:rPr>
              <a:t> </a:t>
            </a:r>
            <a:r>
              <a:rPr sz="2000" dirty="0">
                <a:solidFill>
                  <a:srgbClr val="404040"/>
                </a:solidFill>
                <a:latin typeface="Trebuchet MS"/>
                <a:cs typeface="Trebuchet MS"/>
              </a:rPr>
              <a:t>of</a:t>
            </a:r>
            <a:r>
              <a:rPr sz="2000" spc="-25" dirty="0">
                <a:solidFill>
                  <a:srgbClr val="404040"/>
                </a:solidFill>
                <a:latin typeface="Trebuchet MS"/>
                <a:cs typeface="Trebuchet MS"/>
              </a:rPr>
              <a:t> </a:t>
            </a:r>
            <a:r>
              <a:rPr sz="2000" dirty="0">
                <a:solidFill>
                  <a:srgbClr val="404040"/>
                </a:solidFill>
                <a:latin typeface="Trebuchet MS"/>
                <a:cs typeface="Trebuchet MS"/>
              </a:rPr>
              <a:t>the</a:t>
            </a:r>
            <a:r>
              <a:rPr sz="2000" spc="-35" dirty="0">
                <a:solidFill>
                  <a:srgbClr val="404040"/>
                </a:solidFill>
                <a:latin typeface="Trebuchet MS"/>
                <a:cs typeface="Trebuchet MS"/>
              </a:rPr>
              <a:t> </a:t>
            </a:r>
            <a:r>
              <a:rPr sz="2000" dirty="0">
                <a:solidFill>
                  <a:srgbClr val="404040"/>
                </a:solidFill>
                <a:latin typeface="Trebuchet MS"/>
                <a:cs typeface="Trebuchet MS"/>
              </a:rPr>
              <a:t>ellipse,</a:t>
            </a:r>
            <a:r>
              <a:rPr sz="2000" spc="-40" dirty="0">
                <a:solidFill>
                  <a:srgbClr val="404040"/>
                </a:solidFill>
                <a:latin typeface="Trebuchet MS"/>
                <a:cs typeface="Trebuchet MS"/>
              </a:rPr>
              <a:t> </a:t>
            </a:r>
            <a:r>
              <a:rPr sz="2000" dirty="0">
                <a:solidFill>
                  <a:srgbClr val="404040"/>
                </a:solidFill>
                <a:latin typeface="Trebuchet MS"/>
                <a:cs typeface="Trebuchet MS"/>
              </a:rPr>
              <a:t>hold</a:t>
            </a:r>
            <a:r>
              <a:rPr sz="2000" spc="-50" dirty="0">
                <a:solidFill>
                  <a:srgbClr val="404040"/>
                </a:solidFill>
                <a:latin typeface="Trebuchet MS"/>
                <a:cs typeface="Trebuchet MS"/>
              </a:rPr>
              <a:t> </a:t>
            </a:r>
            <a:r>
              <a:rPr sz="2000" dirty="0">
                <a:solidFill>
                  <a:srgbClr val="404040"/>
                </a:solidFill>
                <a:latin typeface="Trebuchet MS"/>
                <a:cs typeface="Trebuchet MS"/>
              </a:rPr>
              <a:t>the</a:t>
            </a:r>
            <a:r>
              <a:rPr sz="2000" spc="-35" dirty="0">
                <a:solidFill>
                  <a:srgbClr val="404040"/>
                </a:solidFill>
                <a:latin typeface="Trebuchet MS"/>
                <a:cs typeface="Trebuchet MS"/>
              </a:rPr>
              <a:t> </a:t>
            </a:r>
            <a:r>
              <a:rPr sz="2000" dirty="0">
                <a:solidFill>
                  <a:srgbClr val="404040"/>
                </a:solidFill>
                <a:latin typeface="Trebuchet MS"/>
                <a:cs typeface="Trebuchet MS"/>
              </a:rPr>
              <a:t>blade</a:t>
            </a:r>
            <a:r>
              <a:rPr sz="2000" spc="-40" dirty="0">
                <a:solidFill>
                  <a:srgbClr val="404040"/>
                </a:solidFill>
                <a:latin typeface="Trebuchet MS"/>
                <a:cs typeface="Trebuchet MS"/>
              </a:rPr>
              <a:t> </a:t>
            </a:r>
            <a:r>
              <a:rPr sz="2000" dirty="0">
                <a:solidFill>
                  <a:srgbClr val="404040"/>
                </a:solidFill>
                <a:latin typeface="Trebuchet MS"/>
                <a:cs typeface="Trebuchet MS"/>
              </a:rPr>
              <a:t>vertically</a:t>
            </a:r>
            <a:r>
              <a:rPr sz="2000" spc="-60" dirty="0">
                <a:solidFill>
                  <a:srgbClr val="404040"/>
                </a:solidFill>
                <a:latin typeface="Trebuchet MS"/>
                <a:cs typeface="Trebuchet MS"/>
              </a:rPr>
              <a:t> </a:t>
            </a:r>
            <a:r>
              <a:rPr sz="2000" spc="-25" dirty="0">
                <a:solidFill>
                  <a:srgbClr val="404040"/>
                </a:solidFill>
                <a:latin typeface="Trebuchet MS"/>
                <a:cs typeface="Trebuchet MS"/>
              </a:rPr>
              <a:t>so </a:t>
            </a:r>
            <a:r>
              <a:rPr sz="2000" dirty="0">
                <a:solidFill>
                  <a:srgbClr val="404040"/>
                </a:solidFill>
                <a:latin typeface="Trebuchet MS"/>
                <a:cs typeface="Trebuchet MS"/>
              </a:rPr>
              <a:t>that</a:t>
            </a:r>
            <a:r>
              <a:rPr sz="2000" spc="-40" dirty="0">
                <a:solidFill>
                  <a:srgbClr val="404040"/>
                </a:solidFill>
                <a:latin typeface="Trebuchet MS"/>
                <a:cs typeface="Trebuchet MS"/>
              </a:rPr>
              <a:t> </a:t>
            </a:r>
            <a:r>
              <a:rPr sz="2000" dirty="0">
                <a:solidFill>
                  <a:srgbClr val="404040"/>
                </a:solidFill>
                <a:latin typeface="Trebuchet MS"/>
                <a:cs typeface="Trebuchet MS"/>
              </a:rPr>
              <a:t>the</a:t>
            </a:r>
            <a:r>
              <a:rPr sz="2000" spc="-35" dirty="0">
                <a:solidFill>
                  <a:srgbClr val="404040"/>
                </a:solidFill>
                <a:latin typeface="Trebuchet MS"/>
                <a:cs typeface="Trebuchet MS"/>
              </a:rPr>
              <a:t> </a:t>
            </a:r>
            <a:r>
              <a:rPr sz="2000" dirty="0">
                <a:solidFill>
                  <a:srgbClr val="404040"/>
                </a:solidFill>
                <a:latin typeface="Trebuchet MS"/>
                <a:cs typeface="Trebuchet MS"/>
              </a:rPr>
              <a:t>incision</a:t>
            </a:r>
            <a:r>
              <a:rPr sz="2000" spc="-40" dirty="0">
                <a:solidFill>
                  <a:srgbClr val="404040"/>
                </a:solidFill>
                <a:latin typeface="Trebuchet MS"/>
                <a:cs typeface="Trebuchet MS"/>
              </a:rPr>
              <a:t> </a:t>
            </a:r>
            <a:r>
              <a:rPr sz="2000" dirty="0">
                <a:solidFill>
                  <a:srgbClr val="404040"/>
                </a:solidFill>
                <a:latin typeface="Trebuchet MS"/>
                <a:cs typeface="Trebuchet MS"/>
              </a:rPr>
              <a:t>lines</a:t>
            </a:r>
            <a:r>
              <a:rPr sz="2000" spc="-25" dirty="0">
                <a:solidFill>
                  <a:srgbClr val="404040"/>
                </a:solidFill>
                <a:latin typeface="Trebuchet MS"/>
                <a:cs typeface="Trebuchet MS"/>
              </a:rPr>
              <a:t> </a:t>
            </a:r>
            <a:r>
              <a:rPr sz="2000" dirty="0">
                <a:solidFill>
                  <a:srgbClr val="404040"/>
                </a:solidFill>
                <a:latin typeface="Trebuchet MS"/>
                <a:cs typeface="Trebuchet MS"/>
              </a:rPr>
              <a:t>do</a:t>
            </a:r>
            <a:r>
              <a:rPr sz="2000" spc="-20" dirty="0">
                <a:solidFill>
                  <a:srgbClr val="404040"/>
                </a:solidFill>
                <a:latin typeface="Trebuchet MS"/>
                <a:cs typeface="Trebuchet MS"/>
              </a:rPr>
              <a:t> </a:t>
            </a:r>
            <a:r>
              <a:rPr sz="2000" dirty="0">
                <a:solidFill>
                  <a:srgbClr val="404040"/>
                </a:solidFill>
                <a:latin typeface="Trebuchet MS"/>
                <a:cs typeface="Trebuchet MS"/>
              </a:rPr>
              <a:t>not</a:t>
            </a:r>
            <a:r>
              <a:rPr sz="2000" spc="-30" dirty="0">
                <a:solidFill>
                  <a:srgbClr val="404040"/>
                </a:solidFill>
                <a:latin typeface="Trebuchet MS"/>
                <a:cs typeface="Trebuchet MS"/>
              </a:rPr>
              <a:t> </a:t>
            </a:r>
            <a:r>
              <a:rPr sz="2000" dirty="0">
                <a:solidFill>
                  <a:srgbClr val="404040"/>
                </a:solidFill>
                <a:latin typeface="Trebuchet MS"/>
                <a:cs typeface="Trebuchet MS"/>
              </a:rPr>
              <a:t>cross</a:t>
            </a:r>
            <a:r>
              <a:rPr sz="2000" spc="-30" dirty="0">
                <a:solidFill>
                  <a:srgbClr val="404040"/>
                </a:solidFill>
                <a:latin typeface="Trebuchet MS"/>
                <a:cs typeface="Trebuchet MS"/>
              </a:rPr>
              <a:t> </a:t>
            </a:r>
            <a:r>
              <a:rPr sz="2000" dirty="0">
                <a:solidFill>
                  <a:srgbClr val="404040"/>
                </a:solidFill>
                <a:latin typeface="Trebuchet MS"/>
                <a:cs typeface="Trebuchet MS"/>
              </a:rPr>
              <a:t>over</a:t>
            </a:r>
            <a:r>
              <a:rPr sz="2000" spc="-35" dirty="0">
                <a:solidFill>
                  <a:srgbClr val="404040"/>
                </a:solidFill>
                <a:latin typeface="Trebuchet MS"/>
                <a:cs typeface="Trebuchet MS"/>
              </a:rPr>
              <a:t> </a:t>
            </a:r>
            <a:endParaRPr lang="en-US" sz="2000" spc="-35" dirty="0">
              <a:solidFill>
                <a:srgbClr val="404040"/>
              </a:solidFill>
              <a:latin typeface="Trebuchet MS"/>
              <a:cs typeface="Trebuchet MS"/>
            </a:endParaRPr>
          </a:p>
          <a:p>
            <a:pPr marL="12700" marR="5080">
              <a:lnSpc>
                <a:spcPct val="80000"/>
              </a:lnSpc>
              <a:spcBef>
                <a:spcPts val="1000"/>
              </a:spcBef>
            </a:pPr>
            <a:endParaRPr lang="en-US" sz="2000" spc="-35" dirty="0">
              <a:solidFill>
                <a:srgbClr val="404040"/>
              </a:solidFill>
              <a:latin typeface="Trebuchet MS"/>
              <a:cs typeface="Trebuchet MS"/>
            </a:endParaRPr>
          </a:p>
          <a:p>
            <a:pPr marL="12700" marR="5080">
              <a:lnSpc>
                <a:spcPct val="80000"/>
              </a:lnSpc>
              <a:spcBef>
                <a:spcPts val="1000"/>
              </a:spcBef>
            </a:pPr>
            <a:r>
              <a:rPr sz="2000" dirty="0">
                <a:solidFill>
                  <a:srgbClr val="404040"/>
                </a:solidFill>
                <a:latin typeface="Trebuchet MS"/>
                <a:cs typeface="Trebuchet MS"/>
              </a:rPr>
              <a:t>(</a:t>
            </a:r>
            <a:r>
              <a:rPr lang="en-US" sz="2000" dirty="0">
                <a:solidFill>
                  <a:srgbClr val="404040"/>
                </a:solidFill>
                <a:latin typeface="Trebuchet MS"/>
                <a:cs typeface="Trebuchet MS"/>
              </a:rPr>
              <a:t>d</a:t>
            </a:r>
            <a:r>
              <a:rPr sz="2000" dirty="0">
                <a:solidFill>
                  <a:srgbClr val="404040"/>
                </a:solidFill>
                <a:latin typeface="Trebuchet MS"/>
                <a:cs typeface="Trebuchet MS"/>
              </a:rPr>
              <a:t>).</a:t>
            </a:r>
            <a:r>
              <a:rPr sz="2000" spc="-55" dirty="0">
                <a:solidFill>
                  <a:srgbClr val="404040"/>
                </a:solidFill>
                <a:latin typeface="Trebuchet MS"/>
                <a:cs typeface="Trebuchet MS"/>
              </a:rPr>
              <a:t> </a:t>
            </a:r>
            <a:r>
              <a:rPr sz="2000" spc="-25" dirty="0">
                <a:solidFill>
                  <a:srgbClr val="404040"/>
                </a:solidFill>
                <a:latin typeface="Trebuchet MS"/>
                <a:cs typeface="Trebuchet MS"/>
              </a:rPr>
              <a:t>The </a:t>
            </a:r>
            <a:r>
              <a:rPr sz="2000" dirty="0">
                <a:solidFill>
                  <a:srgbClr val="404040"/>
                </a:solidFill>
                <a:latin typeface="Trebuchet MS"/>
                <a:cs typeface="Trebuchet MS"/>
              </a:rPr>
              <a:t>blade</a:t>
            </a:r>
            <a:r>
              <a:rPr sz="2000" spc="-40" dirty="0">
                <a:solidFill>
                  <a:srgbClr val="404040"/>
                </a:solidFill>
                <a:latin typeface="Trebuchet MS"/>
                <a:cs typeface="Trebuchet MS"/>
              </a:rPr>
              <a:t> </a:t>
            </a:r>
            <a:r>
              <a:rPr sz="2000" dirty="0">
                <a:solidFill>
                  <a:srgbClr val="404040"/>
                </a:solidFill>
                <a:latin typeface="Trebuchet MS"/>
                <a:cs typeface="Trebuchet MS"/>
              </a:rPr>
              <a:t>should</a:t>
            </a:r>
            <a:r>
              <a:rPr sz="2000" spc="-30" dirty="0">
                <a:solidFill>
                  <a:srgbClr val="404040"/>
                </a:solidFill>
                <a:latin typeface="Trebuchet MS"/>
                <a:cs typeface="Trebuchet MS"/>
              </a:rPr>
              <a:t> </a:t>
            </a:r>
            <a:r>
              <a:rPr sz="2000" dirty="0">
                <a:solidFill>
                  <a:srgbClr val="404040"/>
                </a:solidFill>
                <a:latin typeface="Trebuchet MS"/>
                <a:cs typeface="Trebuchet MS"/>
              </a:rPr>
              <a:t>be</a:t>
            </a:r>
            <a:r>
              <a:rPr sz="2000" spc="-25" dirty="0">
                <a:solidFill>
                  <a:srgbClr val="404040"/>
                </a:solidFill>
                <a:latin typeface="Trebuchet MS"/>
                <a:cs typeface="Trebuchet MS"/>
              </a:rPr>
              <a:t> </a:t>
            </a:r>
            <a:r>
              <a:rPr sz="2000" dirty="0">
                <a:solidFill>
                  <a:srgbClr val="404040"/>
                </a:solidFill>
                <a:latin typeface="Trebuchet MS"/>
                <a:cs typeface="Trebuchet MS"/>
              </a:rPr>
              <a:t>held</a:t>
            </a:r>
            <a:r>
              <a:rPr sz="2000" spc="-30" dirty="0">
                <a:solidFill>
                  <a:srgbClr val="404040"/>
                </a:solidFill>
                <a:latin typeface="Trebuchet MS"/>
                <a:cs typeface="Trebuchet MS"/>
              </a:rPr>
              <a:t> </a:t>
            </a:r>
            <a:r>
              <a:rPr sz="2000" dirty="0">
                <a:solidFill>
                  <a:srgbClr val="404040"/>
                </a:solidFill>
                <a:latin typeface="Trebuchet MS"/>
                <a:cs typeface="Trebuchet MS"/>
              </a:rPr>
              <a:t>at</a:t>
            </a:r>
            <a:r>
              <a:rPr sz="2000" spc="-20" dirty="0">
                <a:solidFill>
                  <a:srgbClr val="404040"/>
                </a:solidFill>
                <a:latin typeface="Trebuchet MS"/>
                <a:cs typeface="Trebuchet MS"/>
              </a:rPr>
              <a:t> </a:t>
            </a:r>
            <a:r>
              <a:rPr sz="2000" dirty="0">
                <a:solidFill>
                  <a:srgbClr val="404040"/>
                </a:solidFill>
                <a:latin typeface="Trebuchet MS"/>
                <a:cs typeface="Trebuchet MS"/>
              </a:rPr>
              <a:t>90°</a:t>
            </a:r>
            <a:r>
              <a:rPr sz="2000" spc="-15" dirty="0">
                <a:solidFill>
                  <a:srgbClr val="404040"/>
                </a:solidFill>
                <a:latin typeface="Trebuchet MS"/>
                <a:cs typeface="Trebuchet MS"/>
              </a:rPr>
              <a:t> </a:t>
            </a:r>
            <a:r>
              <a:rPr sz="2000" dirty="0">
                <a:solidFill>
                  <a:srgbClr val="404040"/>
                </a:solidFill>
                <a:latin typeface="Trebuchet MS"/>
                <a:cs typeface="Trebuchet MS"/>
              </a:rPr>
              <a:t>to</a:t>
            </a:r>
            <a:r>
              <a:rPr sz="2000" spc="-20" dirty="0">
                <a:solidFill>
                  <a:srgbClr val="404040"/>
                </a:solidFill>
                <a:latin typeface="Trebuchet MS"/>
                <a:cs typeface="Trebuchet MS"/>
              </a:rPr>
              <a:t> </a:t>
            </a:r>
            <a:r>
              <a:rPr sz="2000" dirty="0">
                <a:solidFill>
                  <a:srgbClr val="404040"/>
                </a:solidFill>
                <a:latin typeface="Trebuchet MS"/>
                <a:cs typeface="Trebuchet MS"/>
              </a:rPr>
              <a:t>the</a:t>
            </a:r>
            <a:r>
              <a:rPr sz="2000" spc="-30" dirty="0">
                <a:solidFill>
                  <a:srgbClr val="404040"/>
                </a:solidFill>
                <a:latin typeface="Trebuchet MS"/>
                <a:cs typeface="Trebuchet MS"/>
              </a:rPr>
              <a:t> </a:t>
            </a:r>
            <a:r>
              <a:rPr sz="2000" dirty="0">
                <a:solidFill>
                  <a:srgbClr val="404040"/>
                </a:solidFill>
                <a:latin typeface="Trebuchet MS"/>
                <a:cs typeface="Trebuchet MS"/>
              </a:rPr>
              <a:t>skin</a:t>
            </a:r>
            <a:r>
              <a:rPr sz="2000" spc="-25" dirty="0">
                <a:solidFill>
                  <a:srgbClr val="404040"/>
                </a:solidFill>
                <a:latin typeface="Trebuchet MS"/>
                <a:cs typeface="Trebuchet MS"/>
              </a:rPr>
              <a:t> </a:t>
            </a:r>
            <a:r>
              <a:rPr sz="2000" spc="-20" dirty="0">
                <a:solidFill>
                  <a:srgbClr val="404040"/>
                </a:solidFill>
                <a:latin typeface="Trebuchet MS"/>
                <a:cs typeface="Trebuchet MS"/>
              </a:rPr>
              <a:t>when </a:t>
            </a:r>
            <a:r>
              <a:rPr sz="2000" dirty="0">
                <a:solidFill>
                  <a:srgbClr val="404040"/>
                </a:solidFill>
                <a:latin typeface="Trebuchet MS"/>
                <a:cs typeface="Trebuchet MS"/>
              </a:rPr>
              <a:t>cutting</a:t>
            </a:r>
            <a:r>
              <a:rPr sz="2000" spc="-70" dirty="0">
                <a:solidFill>
                  <a:srgbClr val="404040"/>
                </a:solidFill>
                <a:latin typeface="Trebuchet MS"/>
                <a:cs typeface="Trebuchet MS"/>
              </a:rPr>
              <a:t> </a:t>
            </a:r>
            <a:r>
              <a:rPr sz="2000" dirty="0">
                <a:solidFill>
                  <a:srgbClr val="404040"/>
                </a:solidFill>
                <a:latin typeface="Trebuchet MS"/>
                <a:cs typeface="Trebuchet MS"/>
              </a:rPr>
              <a:t>the</a:t>
            </a:r>
            <a:r>
              <a:rPr sz="2000" spc="-40" dirty="0">
                <a:solidFill>
                  <a:srgbClr val="404040"/>
                </a:solidFill>
                <a:latin typeface="Trebuchet MS"/>
                <a:cs typeface="Trebuchet MS"/>
              </a:rPr>
              <a:t> </a:t>
            </a:r>
            <a:r>
              <a:rPr sz="2000" dirty="0">
                <a:solidFill>
                  <a:srgbClr val="404040"/>
                </a:solidFill>
                <a:latin typeface="Trebuchet MS"/>
                <a:cs typeface="Trebuchet MS"/>
              </a:rPr>
              <a:t>ellipse</a:t>
            </a:r>
            <a:r>
              <a:rPr sz="2000" spc="-45" dirty="0">
                <a:solidFill>
                  <a:srgbClr val="404040"/>
                </a:solidFill>
                <a:latin typeface="Trebuchet MS"/>
                <a:cs typeface="Trebuchet MS"/>
              </a:rPr>
              <a:t> </a:t>
            </a:r>
            <a:r>
              <a:rPr sz="2000" dirty="0">
                <a:solidFill>
                  <a:srgbClr val="404040"/>
                </a:solidFill>
                <a:latin typeface="Trebuchet MS"/>
                <a:cs typeface="Trebuchet MS"/>
              </a:rPr>
              <a:t>so</a:t>
            </a:r>
            <a:r>
              <a:rPr sz="2000" spc="-10" dirty="0">
                <a:solidFill>
                  <a:srgbClr val="404040"/>
                </a:solidFill>
                <a:latin typeface="Trebuchet MS"/>
                <a:cs typeface="Trebuchet MS"/>
              </a:rPr>
              <a:t> </a:t>
            </a:r>
            <a:r>
              <a:rPr sz="2000" dirty="0">
                <a:solidFill>
                  <a:srgbClr val="404040"/>
                </a:solidFill>
                <a:latin typeface="Trebuchet MS"/>
                <a:cs typeface="Trebuchet MS"/>
              </a:rPr>
              <a:t>that</a:t>
            </a:r>
            <a:r>
              <a:rPr sz="2000" spc="-40" dirty="0">
                <a:solidFill>
                  <a:srgbClr val="404040"/>
                </a:solidFill>
                <a:latin typeface="Trebuchet MS"/>
                <a:cs typeface="Trebuchet MS"/>
              </a:rPr>
              <a:t> </a:t>
            </a:r>
            <a:r>
              <a:rPr sz="2000" dirty="0">
                <a:solidFill>
                  <a:srgbClr val="404040"/>
                </a:solidFill>
                <a:latin typeface="Trebuchet MS"/>
                <a:cs typeface="Trebuchet MS"/>
              </a:rPr>
              <a:t>the</a:t>
            </a:r>
            <a:r>
              <a:rPr sz="2000" spc="-40" dirty="0">
                <a:solidFill>
                  <a:srgbClr val="404040"/>
                </a:solidFill>
                <a:latin typeface="Trebuchet MS"/>
                <a:cs typeface="Trebuchet MS"/>
              </a:rPr>
              <a:t> </a:t>
            </a:r>
            <a:r>
              <a:rPr sz="2000" dirty="0">
                <a:solidFill>
                  <a:srgbClr val="404040"/>
                </a:solidFill>
                <a:latin typeface="Trebuchet MS"/>
                <a:cs typeface="Trebuchet MS"/>
              </a:rPr>
              <a:t>wound</a:t>
            </a:r>
            <a:r>
              <a:rPr sz="2000" spc="-45" dirty="0">
                <a:solidFill>
                  <a:srgbClr val="404040"/>
                </a:solidFill>
                <a:latin typeface="Trebuchet MS"/>
                <a:cs typeface="Trebuchet MS"/>
              </a:rPr>
              <a:t> </a:t>
            </a:r>
            <a:r>
              <a:rPr sz="2000" dirty="0">
                <a:solidFill>
                  <a:srgbClr val="404040"/>
                </a:solidFill>
                <a:latin typeface="Trebuchet MS"/>
                <a:cs typeface="Trebuchet MS"/>
              </a:rPr>
              <a:t>has</a:t>
            </a:r>
            <a:r>
              <a:rPr sz="2000" spc="-30" dirty="0">
                <a:solidFill>
                  <a:srgbClr val="404040"/>
                </a:solidFill>
                <a:latin typeface="Trebuchet MS"/>
                <a:cs typeface="Trebuchet MS"/>
              </a:rPr>
              <a:t> </a:t>
            </a:r>
            <a:r>
              <a:rPr sz="2000" spc="-10" dirty="0">
                <a:solidFill>
                  <a:srgbClr val="404040"/>
                </a:solidFill>
                <a:latin typeface="Trebuchet MS"/>
                <a:cs typeface="Trebuchet MS"/>
              </a:rPr>
              <a:t>vertical </a:t>
            </a:r>
            <a:r>
              <a:rPr sz="2000" dirty="0">
                <a:solidFill>
                  <a:srgbClr val="404040"/>
                </a:solidFill>
                <a:latin typeface="Trebuchet MS"/>
                <a:cs typeface="Trebuchet MS"/>
              </a:rPr>
              <a:t>sides</a:t>
            </a:r>
            <a:r>
              <a:rPr sz="2000" spc="-40" dirty="0">
                <a:solidFill>
                  <a:srgbClr val="404040"/>
                </a:solidFill>
                <a:latin typeface="Trebuchet MS"/>
                <a:cs typeface="Trebuchet MS"/>
              </a:rPr>
              <a:t> </a:t>
            </a:r>
            <a:r>
              <a:rPr sz="2000" dirty="0">
                <a:solidFill>
                  <a:srgbClr val="404040"/>
                </a:solidFill>
                <a:latin typeface="Trebuchet MS"/>
                <a:cs typeface="Trebuchet MS"/>
              </a:rPr>
              <a:t>down</a:t>
            </a:r>
            <a:r>
              <a:rPr sz="2000" spc="-35" dirty="0">
                <a:solidFill>
                  <a:srgbClr val="404040"/>
                </a:solidFill>
                <a:latin typeface="Trebuchet MS"/>
                <a:cs typeface="Trebuchet MS"/>
              </a:rPr>
              <a:t> </a:t>
            </a:r>
            <a:r>
              <a:rPr sz="2000" dirty="0">
                <a:solidFill>
                  <a:srgbClr val="404040"/>
                </a:solidFill>
                <a:latin typeface="Trebuchet MS"/>
                <a:cs typeface="Trebuchet MS"/>
              </a:rPr>
              <a:t>to</a:t>
            </a:r>
            <a:r>
              <a:rPr sz="2000" spc="-25" dirty="0">
                <a:solidFill>
                  <a:srgbClr val="404040"/>
                </a:solidFill>
                <a:latin typeface="Trebuchet MS"/>
                <a:cs typeface="Trebuchet MS"/>
              </a:rPr>
              <a:t> </a:t>
            </a:r>
            <a:r>
              <a:rPr sz="2000" dirty="0">
                <a:solidFill>
                  <a:srgbClr val="404040"/>
                </a:solidFill>
                <a:latin typeface="Trebuchet MS"/>
                <a:cs typeface="Trebuchet MS"/>
              </a:rPr>
              <a:t>fat.Do</a:t>
            </a:r>
            <a:r>
              <a:rPr sz="2000" spc="-35" dirty="0">
                <a:solidFill>
                  <a:srgbClr val="404040"/>
                </a:solidFill>
                <a:latin typeface="Trebuchet MS"/>
                <a:cs typeface="Trebuchet MS"/>
              </a:rPr>
              <a:t> </a:t>
            </a:r>
            <a:r>
              <a:rPr sz="2000" dirty="0">
                <a:solidFill>
                  <a:srgbClr val="404040"/>
                </a:solidFill>
                <a:latin typeface="Trebuchet MS"/>
                <a:cs typeface="Trebuchet MS"/>
              </a:rPr>
              <a:t>not</a:t>
            </a:r>
            <a:r>
              <a:rPr sz="2000" spc="-30" dirty="0">
                <a:solidFill>
                  <a:srgbClr val="404040"/>
                </a:solidFill>
                <a:latin typeface="Trebuchet MS"/>
                <a:cs typeface="Trebuchet MS"/>
              </a:rPr>
              <a:t> </a:t>
            </a:r>
            <a:r>
              <a:rPr sz="2000" dirty="0">
                <a:solidFill>
                  <a:srgbClr val="404040"/>
                </a:solidFill>
                <a:latin typeface="Trebuchet MS"/>
                <a:cs typeface="Trebuchet MS"/>
              </a:rPr>
              <a:t>bevel</a:t>
            </a:r>
            <a:r>
              <a:rPr sz="2000" spc="-45" dirty="0">
                <a:solidFill>
                  <a:srgbClr val="404040"/>
                </a:solidFill>
                <a:latin typeface="Trebuchet MS"/>
                <a:cs typeface="Trebuchet MS"/>
              </a:rPr>
              <a:t> </a:t>
            </a:r>
            <a:r>
              <a:rPr sz="2000" dirty="0">
                <a:solidFill>
                  <a:srgbClr val="404040"/>
                </a:solidFill>
                <a:latin typeface="Trebuchet MS"/>
                <a:cs typeface="Trebuchet MS"/>
              </a:rPr>
              <a:t>the</a:t>
            </a:r>
            <a:r>
              <a:rPr sz="2000" spc="-40" dirty="0">
                <a:solidFill>
                  <a:srgbClr val="404040"/>
                </a:solidFill>
                <a:latin typeface="Trebuchet MS"/>
                <a:cs typeface="Trebuchet MS"/>
              </a:rPr>
              <a:t> </a:t>
            </a:r>
            <a:r>
              <a:rPr sz="2000" dirty="0">
                <a:solidFill>
                  <a:srgbClr val="404040"/>
                </a:solidFill>
                <a:latin typeface="Trebuchet MS"/>
                <a:cs typeface="Trebuchet MS"/>
              </a:rPr>
              <a:t>blade</a:t>
            </a:r>
            <a:r>
              <a:rPr sz="2000" spc="-30" dirty="0">
                <a:solidFill>
                  <a:srgbClr val="404040"/>
                </a:solidFill>
                <a:latin typeface="Trebuchet MS"/>
                <a:cs typeface="Trebuchet MS"/>
              </a:rPr>
              <a:t> </a:t>
            </a:r>
            <a:r>
              <a:rPr sz="2000" spc="-10" dirty="0">
                <a:solidFill>
                  <a:srgbClr val="404040"/>
                </a:solidFill>
                <a:latin typeface="Trebuchet MS"/>
                <a:cs typeface="Trebuchet MS"/>
              </a:rPr>
              <a:t>towards </a:t>
            </a:r>
            <a:r>
              <a:rPr sz="2000" dirty="0">
                <a:solidFill>
                  <a:srgbClr val="404040"/>
                </a:solidFill>
                <a:latin typeface="Trebuchet MS"/>
                <a:cs typeface="Trebuchet MS"/>
              </a:rPr>
              <a:t>the</a:t>
            </a:r>
            <a:r>
              <a:rPr sz="2000" spc="-40" dirty="0">
                <a:solidFill>
                  <a:srgbClr val="404040"/>
                </a:solidFill>
                <a:latin typeface="Trebuchet MS"/>
                <a:cs typeface="Trebuchet MS"/>
              </a:rPr>
              <a:t> </a:t>
            </a:r>
            <a:r>
              <a:rPr sz="2000" dirty="0">
                <a:solidFill>
                  <a:srgbClr val="404040"/>
                </a:solidFill>
                <a:latin typeface="Trebuchet MS"/>
                <a:cs typeface="Trebuchet MS"/>
              </a:rPr>
              <a:t>specimen</a:t>
            </a:r>
            <a:r>
              <a:rPr sz="2000" spc="-60" dirty="0">
                <a:solidFill>
                  <a:srgbClr val="404040"/>
                </a:solidFill>
                <a:latin typeface="Trebuchet MS"/>
                <a:cs typeface="Trebuchet MS"/>
              </a:rPr>
              <a:t> </a:t>
            </a:r>
            <a:r>
              <a:rPr sz="2000" dirty="0">
                <a:solidFill>
                  <a:srgbClr val="404040"/>
                </a:solidFill>
                <a:latin typeface="Trebuchet MS"/>
                <a:cs typeface="Trebuchet MS"/>
              </a:rPr>
              <a:t>as</a:t>
            </a:r>
            <a:r>
              <a:rPr sz="2000" spc="-30" dirty="0">
                <a:solidFill>
                  <a:srgbClr val="404040"/>
                </a:solidFill>
                <a:latin typeface="Trebuchet MS"/>
                <a:cs typeface="Trebuchet MS"/>
              </a:rPr>
              <a:t> </a:t>
            </a:r>
            <a:r>
              <a:rPr sz="2000" dirty="0">
                <a:solidFill>
                  <a:srgbClr val="404040"/>
                </a:solidFill>
                <a:latin typeface="Trebuchet MS"/>
                <a:cs typeface="Trebuchet MS"/>
              </a:rPr>
              <a:t>this</a:t>
            </a:r>
            <a:r>
              <a:rPr sz="2000" spc="-25" dirty="0">
                <a:solidFill>
                  <a:srgbClr val="404040"/>
                </a:solidFill>
                <a:latin typeface="Trebuchet MS"/>
                <a:cs typeface="Trebuchet MS"/>
              </a:rPr>
              <a:t> </a:t>
            </a:r>
            <a:r>
              <a:rPr sz="2000" dirty="0">
                <a:solidFill>
                  <a:srgbClr val="404040"/>
                </a:solidFill>
                <a:latin typeface="Trebuchet MS"/>
                <a:cs typeface="Trebuchet MS"/>
              </a:rPr>
              <a:t>makes</a:t>
            </a:r>
            <a:r>
              <a:rPr sz="2000" spc="-30" dirty="0">
                <a:solidFill>
                  <a:srgbClr val="404040"/>
                </a:solidFill>
                <a:latin typeface="Trebuchet MS"/>
                <a:cs typeface="Trebuchet MS"/>
              </a:rPr>
              <a:t> </a:t>
            </a:r>
            <a:r>
              <a:rPr sz="2000" dirty="0">
                <a:solidFill>
                  <a:srgbClr val="404040"/>
                </a:solidFill>
                <a:latin typeface="Trebuchet MS"/>
                <a:cs typeface="Trebuchet MS"/>
              </a:rPr>
              <a:t>the</a:t>
            </a:r>
            <a:r>
              <a:rPr sz="2000" spc="-35" dirty="0">
                <a:solidFill>
                  <a:srgbClr val="404040"/>
                </a:solidFill>
                <a:latin typeface="Trebuchet MS"/>
                <a:cs typeface="Trebuchet MS"/>
              </a:rPr>
              <a:t> </a:t>
            </a:r>
            <a:r>
              <a:rPr sz="2000" dirty="0">
                <a:solidFill>
                  <a:srgbClr val="404040"/>
                </a:solidFill>
                <a:latin typeface="Trebuchet MS"/>
                <a:cs typeface="Trebuchet MS"/>
              </a:rPr>
              <a:t>wound</a:t>
            </a:r>
            <a:r>
              <a:rPr sz="2000" spc="-45" dirty="0">
                <a:solidFill>
                  <a:srgbClr val="404040"/>
                </a:solidFill>
                <a:latin typeface="Trebuchet MS"/>
                <a:cs typeface="Trebuchet MS"/>
              </a:rPr>
              <a:t> </a:t>
            </a:r>
            <a:r>
              <a:rPr sz="2000" spc="-20" dirty="0">
                <a:solidFill>
                  <a:srgbClr val="404040"/>
                </a:solidFill>
                <a:latin typeface="Trebuchet MS"/>
                <a:cs typeface="Trebuchet MS"/>
              </a:rPr>
              <a:t>more </a:t>
            </a:r>
            <a:r>
              <a:rPr sz="2000" dirty="0">
                <a:solidFill>
                  <a:srgbClr val="404040"/>
                </a:solidFill>
                <a:latin typeface="Trebuchet MS"/>
                <a:cs typeface="Trebuchet MS"/>
              </a:rPr>
              <a:t>difficult</a:t>
            </a:r>
            <a:r>
              <a:rPr sz="2000" spc="-65" dirty="0">
                <a:solidFill>
                  <a:srgbClr val="404040"/>
                </a:solidFill>
                <a:latin typeface="Trebuchet MS"/>
                <a:cs typeface="Trebuchet MS"/>
              </a:rPr>
              <a:t> </a:t>
            </a:r>
            <a:r>
              <a:rPr sz="2000" dirty="0">
                <a:solidFill>
                  <a:srgbClr val="404040"/>
                </a:solidFill>
                <a:latin typeface="Trebuchet MS"/>
                <a:cs typeface="Trebuchet MS"/>
              </a:rPr>
              <a:t>to</a:t>
            </a:r>
            <a:r>
              <a:rPr sz="2000" spc="-25" dirty="0">
                <a:solidFill>
                  <a:srgbClr val="404040"/>
                </a:solidFill>
                <a:latin typeface="Trebuchet MS"/>
                <a:cs typeface="Trebuchet MS"/>
              </a:rPr>
              <a:t> </a:t>
            </a:r>
            <a:r>
              <a:rPr sz="2000" dirty="0">
                <a:solidFill>
                  <a:srgbClr val="404040"/>
                </a:solidFill>
                <a:latin typeface="Trebuchet MS"/>
                <a:cs typeface="Trebuchet MS"/>
              </a:rPr>
              <a:t>close</a:t>
            </a:r>
            <a:r>
              <a:rPr sz="2000" spc="-40" dirty="0">
                <a:solidFill>
                  <a:srgbClr val="404040"/>
                </a:solidFill>
                <a:latin typeface="Trebuchet MS"/>
                <a:cs typeface="Trebuchet MS"/>
              </a:rPr>
              <a:t> </a:t>
            </a:r>
            <a:r>
              <a:rPr sz="2000" dirty="0">
                <a:solidFill>
                  <a:srgbClr val="404040"/>
                </a:solidFill>
                <a:latin typeface="Trebuchet MS"/>
                <a:cs typeface="Trebuchet MS"/>
              </a:rPr>
              <a:t>and</a:t>
            </a:r>
            <a:r>
              <a:rPr sz="2000" spc="-25" dirty="0">
                <a:solidFill>
                  <a:srgbClr val="404040"/>
                </a:solidFill>
                <a:latin typeface="Trebuchet MS"/>
                <a:cs typeface="Trebuchet MS"/>
              </a:rPr>
              <a:t> </a:t>
            </a:r>
            <a:r>
              <a:rPr sz="2000" dirty="0">
                <a:solidFill>
                  <a:srgbClr val="404040"/>
                </a:solidFill>
                <a:latin typeface="Trebuchet MS"/>
                <a:cs typeface="Trebuchet MS"/>
              </a:rPr>
              <a:t>may</a:t>
            </a:r>
            <a:r>
              <a:rPr sz="2000" spc="-20" dirty="0">
                <a:solidFill>
                  <a:srgbClr val="404040"/>
                </a:solidFill>
                <a:latin typeface="Trebuchet MS"/>
                <a:cs typeface="Trebuchet MS"/>
              </a:rPr>
              <a:t> </a:t>
            </a:r>
            <a:r>
              <a:rPr sz="2000" dirty="0">
                <a:solidFill>
                  <a:srgbClr val="404040"/>
                </a:solidFill>
                <a:latin typeface="Trebuchet MS"/>
                <a:cs typeface="Trebuchet MS"/>
              </a:rPr>
              <a:t>cut</a:t>
            </a:r>
            <a:r>
              <a:rPr sz="2000" spc="-40" dirty="0">
                <a:solidFill>
                  <a:srgbClr val="404040"/>
                </a:solidFill>
                <a:latin typeface="Trebuchet MS"/>
                <a:cs typeface="Trebuchet MS"/>
              </a:rPr>
              <a:t> </a:t>
            </a:r>
            <a:r>
              <a:rPr sz="2000" dirty="0">
                <a:solidFill>
                  <a:srgbClr val="404040"/>
                </a:solidFill>
                <a:latin typeface="Trebuchet MS"/>
                <a:cs typeface="Trebuchet MS"/>
              </a:rPr>
              <a:t>into</a:t>
            </a:r>
            <a:r>
              <a:rPr sz="2000" spc="-20" dirty="0">
                <a:solidFill>
                  <a:srgbClr val="404040"/>
                </a:solidFill>
                <a:latin typeface="Trebuchet MS"/>
                <a:cs typeface="Trebuchet MS"/>
              </a:rPr>
              <a:t> </a:t>
            </a:r>
            <a:r>
              <a:rPr sz="2000" dirty="0">
                <a:solidFill>
                  <a:srgbClr val="404040"/>
                </a:solidFill>
                <a:latin typeface="Trebuchet MS"/>
                <a:cs typeface="Trebuchet MS"/>
              </a:rPr>
              <a:t>the</a:t>
            </a:r>
            <a:r>
              <a:rPr sz="2000" spc="-30" dirty="0">
                <a:solidFill>
                  <a:srgbClr val="404040"/>
                </a:solidFill>
                <a:latin typeface="Trebuchet MS"/>
                <a:cs typeface="Trebuchet MS"/>
              </a:rPr>
              <a:t> </a:t>
            </a:r>
            <a:r>
              <a:rPr sz="2000" spc="-10" dirty="0">
                <a:solidFill>
                  <a:srgbClr val="404040"/>
                </a:solidFill>
                <a:latin typeface="Trebuchet MS"/>
                <a:cs typeface="Trebuchet MS"/>
              </a:rPr>
              <a:t>dermal </a:t>
            </a:r>
            <a:r>
              <a:rPr sz="2000" dirty="0">
                <a:solidFill>
                  <a:srgbClr val="404040"/>
                </a:solidFill>
                <a:latin typeface="Trebuchet MS"/>
                <a:cs typeface="Trebuchet MS"/>
              </a:rPr>
              <a:t>component</a:t>
            </a:r>
            <a:r>
              <a:rPr sz="2000" spc="-70" dirty="0">
                <a:solidFill>
                  <a:srgbClr val="404040"/>
                </a:solidFill>
                <a:latin typeface="Trebuchet MS"/>
                <a:cs typeface="Trebuchet MS"/>
              </a:rPr>
              <a:t> </a:t>
            </a:r>
            <a:r>
              <a:rPr sz="2000" dirty="0">
                <a:solidFill>
                  <a:srgbClr val="404040"/>
                </a:solidFill>
                <a:latin typeface="Trebuchet MS"/>
                <a:cs typeface="Trebuchet MS"/>
              </a:rPr>
              <a:t>of</a:t>
            </a:r>
            <a:r>
              <a:rPr sz="2000" spc="-20" dirty="0">
                <a:solidFill>
                  <a:srgbClr val="404040"/>
                </a:solidFill>
                <a:latin typeface="Trebuchet MS"/>
                <a:cs typeface="Trebuchet MS"/>
              </a:rPr>
              <a:t> </a:t>
            </a:r>
            <a:r>
              <a:rPr sz="2000" dirty="0">
                <a:solidFill>
                  <a:srgbClr val="404040"/>
                </a:solidFill>
                <a:latin typeface="Trebuchet MS"/>
                <a:cs typeface="Trebuchet MS"/>
              </a:rPr>
              <a:t>the</a:t>
            </a:r>
            <a:r>
              <a:rPr sz="2000" spc="-30" dirty="0">
                <a:solidFill>
                  <a:srgbClr val="404040"/>
                </a:solidFill>
                <a:latin typeface="Trebuchet MS"/>
                <a:cs typeface="Trebuchet MS"/>
              </a:rPr>
              <a:t> </a:t>
            </a:r>
            <a:r>
              <a:rPr sz="2000" dirty="0">
                <a:solidFill>
                  <a:srgbClr val="404040"/>
                </a:solidFill>
                <a:latin typeface="Trebuchet MS"/>
                <a:cs typeface="Trebuchet MS"/>
              </a:rPr>
              <a:t>lesion</a:t>
            </a:r>
            <a:endParaRPr sz="2000" dirty="0">
              <a:latin typeface="Trebuchet MS"/>
              <a:cs typeface="Trebuchet MS"/>
            </a:endParaRPr>
          </a:p>
        </p:txBody>
      </p:sp>
      <p:pic>
        <p:nvPicPr>
          <p:cNvPr id="3" name="object 3"/>
          <p:cNvPicPr/>
          <p:nvPr/>
        </p:nvPicPr>
        <p:blipFill>
          <a:blip r:embed="rId2" cstate="print"/>
          <a:stretch>
            <a:fillRect/>
          </a:stretch>
        </p:blipFill>
        <p:spPr>
          <a:xfrm>
            <a:off x="6234684" y="0"/>
            <a:ext cx="5320284" cy="685799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a:t>
            </a:r>
          </a:p>
        </p:txBody>
      </p:sp>
      <p:sp>
        <p:nvSpPr>
          <p:cNvPr id="3" name="Content Placeholder 2"/>
          <p:cNvSpPr>
            <a:spLocks noGrp="1"/>
          </p:cNvSpPr>
          <p:nvPr>
            <p:ph idx="1"/>
          </p:nvPr>
        </p:nvSpPr>
        <p:spPr>
          <a:xfrm>
            <a:off x="756310" y="2095626"/>
            <a:ext cx="5556885" cy="1576457"/>
          </a:xfrm>
        </p:spPr>
        <p:txBody>
          <a:bodyPr>
            <a:normAutofit fontScale="85000" lnSpcReduction="20000"/>
          </a:bodyPr>
          <a:lstStyle/>
          <a:p>
            <a:pPr>
              <a:lnSpc>
                <a:spcPct val="200000"/>
              </a:lnSpc>
            </a:pPr>
            <a:r>
              <a:rPr lang="en-US" dirty="0"/>
              <a:t>Full‐thickness skin grafts </a:t>
            </a:r>
          </a:p>
          <a:p>
            <a:pPr>
              <a:lnSpc>
                <a:spcPct val="200000"/>
              </a:lnSpc>
            </a:pPr>
            <a:r>
              <a:rPr lang="en-US" dirty="0"/>
              <a:t>Composite grafts</a:t>
            </a:r>
          </a:p>
          <a:p>
            <a:pPr>
              <a:lnSpc>
                <a:spcPct val="200000"/>
              </a:lnSpc>
            </a:pPr>
            <a:r>
              <a:rPr lang="en-US" dirty="0"/>
              <a:t>Split‐thickness skin graft</a:t>
            </a:r>
          </a:p>
        </p:txBody>
      </p:sp>
    </p:spTree>
    <p:extLst>
      <p:ext uri="{BB962C8B-B14F-4D97-AF65-F5344CB8AC3E}">
        <p14:creationId xmlns:p14="http://schemas.microsoft.com/office/powerpoint/2010/main" val="820072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4" y="240284"/>
            <a:ext cx="11788851" cy="553998"/>
          </a:xfrm>
        </p:spPr>
        <p:txBody>
          <a:bodyPr>
            <a:normAutofit fontScale="90000"/>
          </a:bodyPr>
          <a:lstStyle/>
          <a:p>
            <a:r>
              <a:rPr lang="en-US" dirty="0"/>
              <a:t>Full‐thickness skin grafts</a:t>
            </a:r>
          </a:p>
        </p:txBody>
      </p:sp>
      <p:sp>
        <p:nvSpPr>
          <p:cNvPr id="3" name="Content Placeholder 2"/>
          <p:cNvSpPr>
            <a:spLocks noGrp="1"/>
          </p:cNvSpPr>
          <p:nvPr>
            <p:ph idx="1"/>
          </p:nvPr>
        </p:nvSpPr>
        <p:spPr>
          <a:xfrm>
            <a:off x="1981200" y="1600201"/>
            <a:ext cx="7772400" cy="4525963"/>
          </a:xfrm>
        </p:spPr>
        <p:txBody>
          <a:bodyPr>
            <a:normAutofit/>
          </a:bodyPr>
          <a:lstStyle/>
          <a:p>
            <a:pPr>
              <a:lnSpc>
                <a:spcPct val="150000"/>
              </a:lnSpc>
            </a:pPr>
            <a:r>
              <a:rPr lang="en-US" b="1" dirty="0">
                <a:solidFill>
                  <a:schemeClr val="accent6">
                    <a:lumMod val="75000"/>
                  </a:schemeClr>
                </a:solidFill>
              </a:rPr>
              <a:t>Cosmetically preferred</a:t>
            </a:r>
          </a:p>
          <a:p>
            <a:pPr>
              <a:lnSpc>
                <a:spcPct val="150000"/>
              </a:lnSpc>
            </a:pPr>
            <a:r>
              <a:rPr lang="en-US" b="1" dirty="0">
                <a:solidFill>
                  <a:schemeClr val="accent6">
                    <a:lumMod val="75000"/>
                  </a:schemeClr>
                </a:solidFill>
              </a:rPr>
              <a:t> Strength of the repair</a:t>
            </a:r>
          </a:p>
          <a:p>
            <a:pPr>
              <a:lnSpc>
                <a:spcPct val="150000"/>
              </a:lnSpc>
            </a:pPr>
            <a:endParaRPr lang="en-US" dirty="0"/>
          </a:p>
          <a:p>
            <a:pPr>
              <a:lnSpc>
                <a:spcPct val="150000"/>
              </a:lnSpc>
            </a:pPr>
            <a:r>
              <a:rPr lang="en-US" dirty="0"/>
              <a:t> The donor and graft sites should match for skin  thickness, </a:t>
            </a:r>
            <a:r>
              <a:rPr lang="en-US" dirty="0" err="1"/>
              <a:t>adnexal</a:t>
            </a:r>
            <a:r>
              <a:rPr lang="en-US" dirty="0"/>
              <a:t> structures, surface markings, weathering and texture.</a:t>
            </a:r>
          </a:p>
        </p:txBody>
      </p:sp>
    </p:spTree>
    <p:extLst>
      <p:ext uri="{BB962C8B-B14F-4D97-AF65-F5344CB8AC3E}">
        <p14:creationId xmlns:p14="http://schemas.microsoft.com/office/powerpoint/2010/main" val="2947783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4" y="240284"/>
            <a:ext cx="11788851" cy="553998"/>
          </a:xfrm>
        </p:spPr>
        <p:txBody>
          <a:bodyPr>
            <a:normAutofit fontScale="90000"/>
          </a:bodyPr>
          <a:lstStyle/>
          <a:p>
            <a:r>
              <a:rPr lang="en-US" dirty="0"/>
              <a:t>INDICATION </a:t>
            </a:r>
          </a:p>
        </p:txBody>
      </p:sp>
      <p:sp>
        <p:nvSpPr>
          <p:cNvPr id="3" name="Content Placeholder 2"/>
          <p:cNvSpPr>
            <a:spLocks noGrp="1"/>
          </p:cNvSpPr>
          <p:nvPr>
            <p:ph idx="1"/>
          </p:nvPr>
        </p:nvSpPr>
        <p:spPr>
          <a:xfrm>
            <a:off x="756310" y="2095626"/>
            <a:ext cx="5556885" cy="2026580"/>
          </a:xfrm>
        </p:spPr>
        <p:txBody>
          <a:bodyPr>
            <a:normAutofit fontScale="92500" lnSpcReduction="10000"/>
          </a:bodyPr>
          <a:lstStyle/>
          <a:p>
            <a:pPr>
              <a:lnSpc>
                <a:spcPct val="150000"/>
              </a:lnSpc>
            </a:pPr>
            <a:r>
              <a:rPr lang="en-US" dirty="0"/>
              <a:t>Small </a:t>
            </a:r>
            <a:r>
              <a:rPr lang="en-US" dirty="0" err="1"/>
              <a:t>avascular</a:t>
            </a:r>
            <a:r>
              <a:rPr lang="en-US" dirty="0"/>
              <a:t> areas less than 1 cm  </a:t>
            </a:r>
          </a:p>
          <a:p>
            <a:pPr>
              <a:lnSpc>
                <a:spcPct val="150000"/>
              </a:lnSpc>
            </a:pPr>
            <a:r>
              <a:rPr lang="en-US" dirty="0"/>
              <a:t>larger areas with good blood supply as the metabolic demands of the additional </a:t>
            </a:r>
            <a:r>
              <a:rPr lang="en-US" dirty="0" err="1"/>
              <a:t>adnexal</a:t>
            </a:r>
            <a:r>
              <a:rPr lang="en-US" dirty="0"/>
              <a:t> structures of FTSG increase the likelihood of necrosis</a:t>
            </a:r>
          </a:p>
        </p:txBody>
      </p:sp>
    </p:spTree>
    <p:extLst>
      <p:ext uri="{BB962C8B-B14F-4D97-AF65-F5344CB8AC3E}">
        <p14:creationId xmlns:p14="http://schemas.microsoft.com/office/powerpoint/2010/main" val="4113393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4" y="240284"/>
            <a:ext cx="11788851" cy="553998"/>
          </a:xfrm>
        </p:spPr>
        <p:txBody>
          <a:bodyPr>
            <a:normAutofit fontScale="90000"/>
          </a:bodyPr>
          <a:lstStyle/>
          <a:p>
            <a:r>
              <a:rPr lang="en-US" dirty="0"/>
              <a:t>Donor site </a:t>
            </a:r>
          </a:p>
        </p:txBody>
      </p:sp>
      <p:sp>
        <p:nvSpPr>
          <p:cNvPr id="3" name="Content Placeholder 2"/>
          <p:cNvSpPr>
            <a:spLocks noGrp="1"/>
          </p:cNvSpPr>
          <p:nvPr>
            <p:ph idx="1"/>
          </p:nvPr>
        </p:nvSpPr>
        <p:spPr>
          <a:xfrm>
            <a:off x="1676400" y="1143000"/>
            <a:ext cx="8763000" cy="5410200"/>
          </a:xfrm>
        </p:spPr>
        <p:txBody>
          <a:bodyPr>
            <a:normAutofit/>
          </a:bodyPr>
          <a:lstStyle/>
          <a:p>
            <a:r>
              <a:rPr lang="en-US" dirty="0"/>
              <a:t>Any site with matching and ‘spare’ skin is a potential donor site. Common donor sites </a:t>
            </a:r>
          </a:p>
          <a:p>
            <a:endParaRPr lang="en-US" dirty="0"/>
          </a:p>
          <a:p>
            <a:r>
              <a:rPr lang="en-US" b="1" dirty="0"/>
              <a:t>Skin behind and in front of the ear </a:t>
            </a:r>
          </a:p>
          <a:p>
            <a:r>
              <a:rPr lang="en-US" b="1" dirty="0"/>
              <a:t>the </a:t>
            </a:r>
            <a:r>
              <a:rPr lang="en-US" b="1" dirty="0" err="1"/>
              <a:t>nasolabial</a:t>
            </a:r>
            <a:r>
              <a:rPr lang="en-US" b="1" dirty="0"/>
              <a:t> fold</a:t>
            </a:r>
          </a:p>
          <a:p>
            <a:r>
              <a:rPr lang="en-US" b="1" dirty="0"/>
              <a:t>upper eyelid</a:t>
            </a:r>
          </a:p>
          <a:p>
            <a:r>
              <a:rPr lang="en-US" b="1" dirty="0"/>
              <a:t>inner aspect of the upper arm </a:t>
            </a:r>
          </a:p>
          <a:p>
            <a:r>
              <a:rPr lang="en-US" b="1" dirty="0" err="1"/>
              <a:t>supraclavicular</a:t>
            </a:r>
            <a:r>
              <a:rPr lang="en-US" b="1" dirty="0"/>
              <a:t> </a:t>
            </a:r>
            <a:r>
              <a:rPr lang="en-US" b="1" dirty="0" err="1"/>
              <a:t>fossa</a:t>
            </a:r>
            <a:r>
              <a:rPr lang="en-US" b="1" dirty="0"/>
              <a:t>  </a:t>
            </a:r>
          </a:p>
        </p:txBody>
      </p:sp>
    </p:spTree>
    <p:extLst>
      <p:ext uri="{BB962C8B-B14F-4D97-AF65-F5344CB8AC3E}">
        <p14:creationId xmlns:p14="http://schemas.microsoft.com/office/powerpoint/2010/main" val="710564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4" y="240284"/>
            <a:ext cx="11788851" cy="553998"/>
          </a:xfrm>
        </p:spPr>
        <p:txBody>
          <a:bodyPr>
            <a:normAutofit fontScale="90000"/>
          </a:bodyPr>
          <a:lstStyle/>
          <a:p>
            <a:r>
              <a:rPr lang="en-US" dirty="0"/>
              <a:t> </a:t>
            </a:r>
          </a:p>
        </p:txBody>
      </p:sp>
      <p:pic>
        <p:nvPicPr>
          <p:cNvPr id="1026" name="Picture 2" descr="C:\Users\Ghazzal\Downloads\WhatsApp Image 2021-11-21 at 5.33.53 PM.jpeg"/>
          <p:cNvPicPr>
            <a:picLocks noGrp="1" noChangeAspect="1" noChangeArrowheads="1"/>
          </p:cNvPicPr>
          <p:nvPr>
            <p:ph idx="1"/>
          </p:nvPr>
        </p:nvPicPr>
        <p:blipFill>
          <a:blip r:embed="rId2"/>
          <a:stretch>
            <a:fillRect/>
          </a:stretch>
        </p:blipFill>
        <p:spPr bwMode="auto">
          <a:xfrm>
            <a:off x="2086769" y="2964656"/>
            <a:ext cx="5778500" cy="2273300"/>
          </a:xfrm>
          <a:prstGeom prst="rect">
            <a:avLst/>
          </a:prstGeom>
          <a:noFill/>
        </p:spPr>
      </p:pic>
    </p:spTree>
    <p:extLst>
      <p:ext uri="{BB962C8B-B14F-4D97-AF65-F5344CB8AC3E}">
        <p14:creationId xmlns:p14="http://schemas.microsoft.com/office/powerpoint/2010/main" val="3694393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hazzal\Downloads\WhatsApp Image 2021-11-21 at 5.33.33 PM.jpeg"/>
          <p:cNvPicPr>
            <a:picLocks noGrp="1" noChangeAspect="1" noChangeArrowheads="1"/>
          </p:cNvPicPr>
          <p:nvPr>
            <p:ph idx="1"/>
          </p:nvPr>
        </p:nvPicPr>
        <p:blipFill>
          <a:blip r:embed="rId2"/>
          <a:stretch>
            <a:fillRect/>
          </a:stretch>
        </p:blipFill>
        <p:spPr bwMode="auto">
          <a:xfrm>
            <a:off x="2543969" y="2812256"/>
            <a:ext cx="4864100" cy="2578100"/>
          </a:xfrm>
          <a:prstGeom prst="rect">
            <a:avLst/>
          </a:prstGeom>
          <a:noFill/>
        </p:spPr>
      </p:pic>
    </p:spTree>
    <p:extLst>
      <p:ext uri="{BB962C8B-B14F-4D97-AF65-F5344CB8AC3E}">
        <p14:creationId xmlns:p14="http://schemas.microsoft.com/office/powerpoint/2010/main" val="3488767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hazzal\Downloads\WhatsApp Image 2021-11-21 at 5.34.10 PM (1).jpeg"/>
          <p:cNvPicPr>
            <a:picLocks noGrp="1" noChangeAspect="1" noChangeArrowheads="1"/>
          </p:cNvPicPr>
          <p:nvPr>
            <p:ph idx="1"/>
          </p:nvPr>
        </p:nvPicPr>
        <p:blipFill>
          <a:blip r:embed="rId2"/>
          <a:srcRect/>
          <a:stretch>
            <a:fillRect/>
          </a:stretch>
        </p:blipFill>
        <p:spPr bwMode="auto">
          <a:xfrm>
            <a:off x="1524000" y="1360050"/>
            <a:ext cx="9144000" cy="4055706"/>
          </a:xfrm>
          <a:prstGeom prst="rect">
            <a:avLst/>
          </a:prstGeom>
          <a:noFill/>
        </p:spPr>
      </p:pic>
    </p:spTree>
    <p:extLst>
      <p:ext uri="{BB962C8B-B14F-4D97-AF65-F5344CB8AC3E}">
        <p14:creationId xmlns:p14="http://schemas.microsoft.com/office/powerpoint/2010/main" val="2790824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hazzal\Downloads\WhatsApp Image 2021-11-21 at 5.34.30 PM (1).jpeg"/>
          <p:cNvPicPr>
            <a:picLocks noGrp="1" noChangeAspect="1" noChangeArrowheads="1"/>
          </p:cNvPicPr>
          <p:nvPr>
            <p:ph idx="1"/>
          </p:nvPr>
        </p:nvPicPr>
        <p:blipFill>
          <a:blip r:embed="rId2"/>
          <a:stretch>
            <a:fillRect/>
          </a:stretch>
        </p:blipFill>
        <p:spPr bwMode="auto">
          <a:xfrm>
            <a:off x="304800" y="533400"/>
            <a:ext cx="9094727" cy="5334000"/>
          </a:xfrm>
          <a:prstGeom prst="rect">
            <a:avLst/>
          </a:prstGeom>
          <a:noFill/>
        </p:spPr>
      </p:pic>
    </p:spTree>
    <p:extLst>
      <p:ext uri="{BB962C8B-B14F-4D97-AF65-F5344CB8AC3E}">
        <p14:creationId xmlns:p14="http://schemas.microsoft.com/office/powerpoint/2010/main" val="88993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5235837"/>
              </p:ext>
            </p:extLst>
          </p:nvPr>
        </p:nvGraphicFramePr>
        <p:xfrm>
          <a:off x="1981200" y="381001"/>
          <a:ext cx="8305800" cy="574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800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0" y="304800"/>
          <a:ext cx="9144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5189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7794" y="240284"/>
            <a:ext cx="3776979" cy="452120"/>
          </a:xfrm>
          <a:prstGeom prst="rect">
            <a:avLst/>
          </a:prstGeom>
        </p:spPr>
        <p:txBody>
          <a:bodyPr vert="horz" wrap="square" lIns="0" tIns="12065" rIns="0" bIns="0" rtlCol="0">
            <a:spAutoFit/>
          </a:bodyPr>
          <a:lstStyle/>
          <a:p>
            <a:pPr marL="12700">
              <a:lnSpc>
                <a:spcPct val="100000"/>
              </a:lnSpc>
              <a:spcBef>
                <a:spcPts val="95"/>
              </a:spcBef>
            </a:pPr>
            <a:r>
              <a:rPr sz="2800" b="1" u="sng" spc="-10" dirty="0">
                <a:solidFill>
                  <a:srgbClr val="226192"/>
                </a:solidFill>
                <a:uFill>
                  <a:solidFill>
                    <a:srgbClr val="226192"/>
                  </a:solidFill>
                </a:uFill>
                <a:latin typeface="Trebuchet MS"/>
                <a:cs typeface="Trebuchet MS"/>
              </a:rPr>
              <a:t>Performing</a:t>
            </a:r>
            <a:r>
              <a:rPr sz="2800" b="1" u="sng" spc="-120" dirty="0">
                <a:solidFill>
                  <a:srgbClr val="226192"/>
                </a:solidFill>
                <a:uFill>
                  <a:solidFill>
                    <a:srgbClr val="226192"/>
                  </a:solidFill>
                </a:uFill>
                <a:latin typeface="Trebuchet MS"/>
                <a:cs typeface="Trebuchet MS"/>
              </a:rPr>
              <a:t> </a:t>
            </a:r>
            <a:r>
              <a:rPr sz="2800" b="1" u="sng" dirty="0">
                <a:solidFill>
                  <a:srgbClr val="226192"/>
                </a:solidFill>
                <a:uFill>
                  <a:solidFill>
                    <a:srgbClr val="226192"/>
                  </a:solidFill>
                </a:uFill>
                <a:latin typeface="Trebuchet MS"/>
                <a:cs typeface="Trebuchet MS"/>
              </a:rPr>
              <a:t>the</a:t>
            </a:r>
            <a:r>
              <a:rPr sz="2800" b="1" u="sng" spc="-100" dirty="0">
                <a:solidFill>
                  <a:srgbClr val="226192"/>
                </a:solidFill>
                <a:uFill>
                  <a:solidFill>
                    <a:srgbClr val="226192"/>
                  </a:solidFill>
                </a:uFill>
                <a:latin typeface="Trebuchet MS"/>
                <a:cs typeface="Trebuchet MS"/>
              </a:rPr>
              <a:t> </a:t>
            </a:r>
            <a:r>
              <a:rPr sz="2800" b="1" u="sng" spc="-10" dirty="0">
                <a:solidFill>
                  <a:srgbClr val="226192"/>
                </a:solidFill>
                <a:uFill>
                  <a:solidFill>
                    <a:srgbClr val="226192"/>
                  </a:solidFill>
                </a:uFill>
                <a:latin typeface="Trebuchet MS"/>
                <a:cs typeface="Trebuchet MS"/>
              </a:rPr>
              <a:t>biopsy</a:t>
            </a:r>
            <a:r>
              <a:rPr sz="1800" b="1" u="sng" spc="-10" dirty="0">
                <a:solidFill>
                  <a:srgbClr val="226192"/>
                </a:solidFill>
                <a:uFill>
                  <a:solidFill>
                    <a:srgbClr val="226192"/>
                  </a:solidFill>
                </a:uFill>
                <a:latin typeface="Trebuchet MS"/>
                <a:cs typeface="Trebuchet MS"/>
              </a:rPr>
              <a:t>.</a:t>
            </a:r>
            <a:endParaRPr sz="1800">
              <a:latin typeface="Trebuchet MS"/>
              <a:cs typeface="Trebuchet MS"/>
            </a:endParaRPr>
          </a:p>
        </p:txBody>
      </p:sp>
      <p:sp>
        <p:nvSpPr>
          <p:cNvPr id="3" name="object 3"/>
          <p:cNvSpPr txBox="1"/>
          <p:nvPr/>
        </p:nvSpPr>
        <p:spPr>
          <a:xfrm>
            <a:off x="369214" y="1071117"/>
            <a:ext cx="2769870" cy="1010285"/>
          </a:xfrm>
          <a:prstGeom prst="rect">
            <a:avLst/>
          </a:prstGeom>
        </p:spPr>
        <p:txBody>
          <a:bodyPr vert="horz" wrap="square" lIns="0" tIns="139065" rIns="0" bIns="0" rtlCol="0">
            <a:spAutoFit/>
          </a:bodyPr>
          <a:lstStyle/>
          <a:p>
            <a:pPr marL="12700">
              <a:lnSpc>
                <a:spcPct val="100000"/>
              </a:lnSpc>
              <a:spcBef>
                <a:spcPts val="1095"/>
              </a:spcBef>
              <a:tabLst>
                <a:tab pos="423545" algn="l"/>
              </a:tabLst>
            </a:pPr>
            <a:r>
              <a:rPr sz="1450" spc="50" dirty="0">
                <a:solidFill>
                  <a:srgbClr val="5FCAEE"/>
                </a:solidFill>
                <a:latin typeface="Lucida Sans Unicode"/>
                <a:cs typeface="Lucida Sans Unicode"/>
              </a:rPr>
              <a:t>▶</a:t>
            </a:r>
            <a:r>
              <a:rPr sz="1450" dirty="0">
                <a:solidFill>
                  <a:srgbClr val="5FCAEE"/>
                </a:solidFill>
                <a:latin typeface="Lucida Sans Unicode"/>
                <a:cs typeface="Lucida Sans Unicode"/>
              </a:rPr>
              <a:t>	</a:t>
            </a:r>
            <a:r>
              <a:rPr sz="2400" dirty="0">
                <a:solidFill>
                  <a:srgbClr val="404040"/>
                </a:solidFill>
                <a:latin typeface="Trebuchet MS"/>
                <a:cs typeface="Trebuchet MS"/>
              </a:rPr>
              <a:t>The</a:t>
            </a:r>
            <a:r>
              <a:rPr sz="2400" spc="-5" dirty="0">
                <a:solidFill>
                  <a:srgbClr val="404040"/>
                </a:solidFill>
                <a:latin typeface="Trebuchet MS"/>
                <a:cs typeface="Trebuchet MS"/>
              </a:rPr>
              <a:t> </a:t>
            </a:r>
            <a:r>
              <a:rPr sz="2400" spc="-10" dirty="0">
                <a:solidFill>
                  <a:srgbClr val="404040"/>
                </a:solidFill>
                <a:latin typeface="Trebuchet MS"/>
                <a:cs typeface="Trebuchet MS"/>
              </a:rPr>
              <a:t>incision</a:t>
            </a:r>
            <a:endParaRPr sz="2400">
              <a:latin typeface="Trebuchet MS"/>
              <a:cs typeface="Trebuchet MS"/>
            </a:endParaRPr>
          </a:p>
          <a:p>
            <a:pPr marL="12700">
              <a:lnSpc>
                <a:spcPct val="100000"/>
              </a:lnSpc>
              <a:spcBef>
                <a:spcPts val="994"/>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The</a:t>
            </a:r>
            <a:r>
              <a:rPr sz="2400" spc="-10" dirty="0">
                <a:solidFill>
                  <a:srgbClr val="404040"/>
                </a:solidFill>
                <a:latin typeface="Trebuchet MS"/>
                <a:cs typeface="Trebuchet MS"/>
              </a:rPr>
              <a:t> </a:t>
            </a:r>
            <a:r>
              <a:rPr sz="2400" dirty="0">
                <a:solidFill>
                  <a:srgbClr val="404040"/>
                </a:solidFill>
                <a:latin typeface="Trebuchet MS"/>
                <a:cs typeface="Trebuchet MS"/>
              </a:rPr>
              <a:t>scalpel</a:t>
            </a:r>
            <a:r>
              <a:rPr sz="2400" spc="15" dirty="0">
                <a:solidFill>
                  <a:srgbClr val="404040"/>
                </a:solidFill>
                <a:latin typeface="Trebuchet MS"/>
                <a:cs typeface="Trebuchet MS"/>
              </a:rPr>
              <a:t> </a:t>
            </a:r>
            <a:r>
              <a:rPr sz="2400" spc="-20" dirty="0">
                <a:solidFill>
                  <a:srgbClr val="404040"/>
                </a:solidFill>
                <a:latin typeface="Trebuchet MS"/>
                <a:cs typeface="Trebuchet MS"/>
              </a:rPr>
              <a:t>blade</a:t>
            </a:r>
            <a:endParaRPr sz="2400">
              <a:latin typeface="Trebuchet MS"/>
              <a:cs typeface="Trebuchet MS"/>
            </a:endParaRPr>
          </a:p>
        </p:txBody>
      </p:sp>
      <p:sp>
        <p:nvSpPr>
          <p:cNvPr id="4" name="object 4"/>
          <p:cNvSpPr txBox="1"/>
          <p:nvPr/>
        </p:nvSpPr>
        <p:spPr>
          <a:xfrm>
            <a:off x="3428238" y="1071117"/>
            <a:ext cx="2995295" cy="1010285"/>
          </a:xfrm>
          <a:prstGeom prst="rect">
            <a:avLst/>
          </a:prstGeom>
        </p:spPr>
        <p:txBody>
          <a:bodyPr vert="horz" wrap="square" lIns="0" tIns="139065" rIns="0" bIns="0" rtlCol="0">
            <a:spAutoFit/>
          </a:bodyPr>
          <a:lstStyle/>
          <a:p>
            <a:pPr marL="12700">
              <a:lnSpc>
                <a:spcPct val="100000"/>
              </a:lnSpc>
              <a:spcBef>
                <a:spcPts val="1095"/>
              </a:spcBef>
            </a:pPr>
            <a:r>
              <a:rPr sz="2400" spc="-10" dirty="0">
                <a:solidFill>
                  <a:srgbClr val="404040"/>
                </a:solidFill>
                <a:latin typeface="Trebuchet MS"/>
                <a:cs typeface="Trebuchet MS"/>
              </a:rPr>
              <a:t>single,continuous.</a:t>
            </a:r>
            <a:endParaRPr sz="2400">
              <a:latin typeface="Trebuchet MS"/>
              <a:cs typeface="Trebuchet MS"/>
            </a:endParaRPr>
          </a:p>
          <a:p>
            <a:pPr marL="696595">
              <a:lnSpc>
                <a:spcPct val="100000"/>
              </a:lnSpc>
              <a:spcBef>
                <a:spcPts val="994"/>
              </a:spcBef>
            </a:pPr>
            <a:r>
              <a:rPr sz="2400" dirty="0">
                <a:solidFill>
                  <a:srgbClr val="404040"/>
                </a:solidFill>
                <a:latin typeface="Trebuchet MS"/>
                <a:cs typeface="Trebuchet MS"/>
              </a:rPr>
              <a:t>Aligned at</a:t>
            </a:r>
            <a:r>
              <a:rPr sz="2400" spc="-5" dirty="0">
                <a:solidFill>
                  <a:srgbClr val="404040"/>
                </a:solidFill>
                <a:latin typeface="Trebuchet MS"/>
                <a:cs typeface="Trebuchet MS"/>
              </a:rPr>
              <a:t> </a:t>
            </a:r>
            <a:r>
              <a:rPr sz="2400" spc="-20" dirty="0">
                <a:solidFill>
                  <a:srgbClr val="404040"/>
                </a:solidFill>
                <a:latin typeface="Trebuchet MS"/>
                <a:cs typeface="Trebuchet MS"/>
              </a:rPr>
              <a:t>90deg</a:t>
            </a:r>
            <a:endParaRPr sz="2400">
              <a:latin typeface="Trebuchet MS"/>
              <a:cs typeface="Trebuchet MS"/>
            </a:endParaRPr>
          </a:p>
        </p:txBody>
      </p:sp>
      <p:sp>
        <p:nvSpPr>
          <p:cNvPr id="5" name="object 5"/>
          <p:cNvSpPr txBox="1"/>
          <p:nvPr/>
        </p:nvSpPr>
        <p:spPr>
          <a:xfrm>
            <a:off x="369214" y="2053344"/>
            <a:ext cx="5532120" cy="1014094"/>
          </a:xfrm>
          <a:prstGeom prst="rect">
            <a:avLst/>
          </a:prstGeom>
        </p:spPr>
        <p:txBody>
          <a:bodyPr vert="horz" wrap="square" lIns="0" tIns="140970" rIns="0" bIns="0" rtlCol="0">
            <a:spAutoFit/>
          </a:bodyPr>
          <a:lstStyle/>
          <a:p>
            <a:pPr marL="12700">
              <a:lnSpc>
                <a:spcPct val="100000"/>
              </a:lnSpc>
              <a:spcBef>
                <a:spcPts val="111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Excision</a:t>
            </a:r>
            <a:r>
              <a:rPr sz="2400" spc="-30" dirty="0">
                <a:solidFill>
                  <a:srgbClr val="404040"/>
                </a:solidFill>
                <a:latin typeface="Trebuchet MS"/>
                <a:cs typeface="Trebuchet MS"/>
              </a:rPr>
              <a:t> </a:t>
            </a:r>
            <a:r>
              <a:rPr sz="2400" dirty="0">
                <a:solidFill>
                  <a:srgbClr val="404040"/>
                </a:solidFill>
                <a:latin typeface="Trebuchet MS"/>
                <a:cs typeface="Trebuchet MS"/>
              </a:rPr>
              <a:t>direction</a:t>
            </a:r>
            <a:r>
              <a:rPr sz="2400" spc="-10" dirty="0">
                <a:solidFill>
                  <a:srgbClr val="404040"/>
                </a:solidFill>
                <a:latin typeface="Trebuchet MS"/>
                <a:cs typeface="Trebuchet MS"/>
              </a:rPr>
              <a:t> </a:t>
            </a:r>
            <a:r>
              <a:rPr sz="2400" dirty="0">
                <a:solidFill>
                  <a:srgbClr val="404040"/>
                </a:solidFill>
                <a:latin typeface="Trebuchet MS"/>
                <a:cs typeface="Trebuchet MS"/>
              </a:rPr>
              <a:t>is</a:t>
            </a:r>
            <a:r>
              <a:rPr sz="2400" spc="-25" dirty="0">
                <a:solidFill>
                  <a:srgbClr val="404040"/>
                </a:solidFill>
                <a:latin typeface="Trebuchet MS"/>
                <a:cs typeface="Trebuchet MS"/>
              </a:rPr>
              <a:t> </a:t>
            </a:r>
            <a:r>
              <a:rPr sz="2400" dirty="0">
                <a:solidFill>
                  <a:srgbClr val="404040"/>
                </a:solidFill>
                <a:latin typeface="Trebuchet MS"/>
                <a:cs typeface="Trebuchet MS"/>
              </a:rPr>
              <a:t>best</a:t>
            </a:r>
            <a:r>
              <a:rPr sz="2400" spc="-15" dirty="0">
                <a:solidFill>
                  <a:srgbClr val="404040"/>
                </a:solidFill>
                <a:latin typeface="Trebuchet MS"/>
                <a:cs typeface="Trebuchet MS"/>
              </a:rPr>
              <a:t> </a:t>
            </a:r>
            <a:r>
              <a:rPr sz="2400" spc="-10" dirty="0">
                <a:solidFill>
                  <a:srgbClr val="404040"/>
                </a:solidFill>
                <a:latin typeface="Trebuchet MS"/>
                <a:cs typeface="Trebuchet MS"/>
              </a:rPr>
              <a:t>assessed</a:t>
            </a:r>
            <a:r>
              <a:rPr lang="en-US" sz="2400" spc="-10" dirty="0">
                <a:solidFill>
                  <a:srgbClr val="404040"/>
                </a:solidFill>
                <a:latin typeface="Trebuchet MS"/>
                <a:cs typeface="Trebuchet MS"/>
              </a:rPr>
              <a:t> </a:t>
            </a:r>
            <a:endParaRPr sz="2400" dirty="0">
              <a:latin typeface="Trebuchet MS"/>
              <a:cs typeface="Trebuchet MS"/>
            </a:endParaRPr>
          </a:p>
          <a:p>
            <a:pPr marL="2847340">
              <a:lnSpc>
                <a:spcPct val="100000"/>
              </a:lnSpc>
              <a:spcBef>
                <a:spcPts val="1015"/>
              </a:spcBef>
              <a:tabLst>
                <a:tab pos="3281679"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The</a:t>
            </a:r>
            <a:r>
              <a:rPr sz="2400" spc="-25" dirty="0">
                <a:solidFill>
                  <a:srgbClr val="404040"/>
                </a:solidFill>
                <a:latin typeface="Trebuchet MS"/>
                <a:cs typeface="Trebuchet MS"/>
              </a:rPr>
              <a:t> </a:t>
            </a:r>
            <a:r>
              <a:rPr sz="2400" dirty="0">
                <a:solidFill>
                  <a:srgbClr val="404040"/>
                </a:solidFill>
                <a:latin typeface="Trebuchet MS"/>
                <a:cs typeface="Trebuchet MS"/>
              </a:rPr>
              <a:t>incision</a:t>
            </a:r>
            <a:r>
              <a:rPr sz="2400" spc="5" dirty="0">
                <a:solidFill>
                  <a:srgbClr val="404040"/>
                </a:solidFill>
                <a:latin typeface="Trebuchet MS"/>
                <a:cs typeface="Trebuchet MS"/>
              </a:rPr>
              <a:t> </a:t>
            </a:r>
            <a:r>
              <a:rPr sz="2400" spc="-20" dirty="0">
                <a:solidFill>
                  <a:srgbClr val="404040"/>
                </a:solidFill>
                <a:latin typeface="Trebuchet MS"/>
                <a:cs typeface="Trebuchet MS"/>
              </a:rPr>
              <a:t>line</a:t>
            </a:r>
            <a:endParaRPr sz="2400" dirty="0">
              <a:latin typeface="Trebuchet MS"/>
              <a:cs typeface="Trebuchet MS"/>
            </a:endParaRPr>
          </a:p>
        </p:txBody>
      </p:sp>
      <p:sp>
        <p:nvSpPr>
          <p:cNvPr id="6" name="object 6"/>
          <p:cNvSpPr txBox="1"/>
          <p:nvPr/>
        </p:nvSpPr>
        <p:spPr>
          <a:xfrm>
            <a:off x="6188455" y="2053344"/>
            <a:ext cx="4690745" cy="1014094"/>
          </a:xfrm>
          <a:prstGeom prst="rect">
            <a:avLst/>
          </a:prstGeom>
        </p:spPr>
        <p:txBody>
          <a:bodyPr vert="horz" wrap="square" lIns="0" tIns="140970" rIns="0" bIns="0" rtlCol="0">
            <a:spAutoFit/>
          </a:bodyPr>
          <a:lstStyle/>
          <a:p>
            <a:pPr marL="12700">
              <a:lnSpc>
                <a:spcPct val="100000"/>
              </a:lnSpc>
              <a:spcBef>
                <a:spcPts val="1110"/>
              </a:spcBef>
            </a:pPr>
            <a:r>
              <a:rPr sz="2400" dirty="0">
                <a:solidFill>
                  <a:srgbClr val="404040"/>
                </a:solidFill>
                <a:latin typeface="Trebuchet MS"/>
                <a:cs typeface="Trebuchet MS"/>
              </a:rPr>
              <a:t>Patient</a:t>
            </a:r>
            <a:r>
              <a:rPr sz="2400" spc="-65" dirty="0">
                <a:solidFill>
                  <a:srgbClr val="404040"/>
                </a:solidFill>
                <a:latin typeface="Trebuchet MS"/>
                <a:cs typeface="Trebuchet MS"/>
              </a:rPr>
              <a:t> </a:t>
            </a:r>
            <a:r>
              <a:rPr sz="2400" dirty="0">
                <a:solidFill>
                  <a:srgbClr val="404040"/>
                </a:solidFill>
                <a:latin typeface="Trebuchet MS"/>
                <a:cs typeface="Trebuchet MS"/>
              </a:rPr>
              <a:t>standing</a:t>
            </a:r>
            <a:r>
              <a:rPr sz="2400" spc="-40" dirty="0">
                <a:solidFill>
                  <a:srgbClr val="404040"/>
                </a:solidFill>
                <a:latin typeface="Trebuchet MS"/>
                <a:cs typeface="Trebuchet MS"/>
              </a:rPr>
              <a:t> </a:t>
            </a:r>
            <a:r>
              <a:rPr sz="2400" dirty="0">
                <a:solidFill>
                  <a:srgbClr val="404040"/>
                </a:solidFill>
                <a:latin typeface="Trebuchet MS"/>
                <a:cs typeface="Trebuchet MS"/>
              </a:rPr>
              <a:t>or</a:t>
            </a:r>
            <a:r>
              <a:rPr sz="2400" spc="-45" dirty="0">
                <a:solidFill>
                  <a:srgbClr val="404040"/>
                </a:solidFill>
                <a:latin typeface="Trebuchet MS"/>
                <a:cs typeface="Trebuchet MS"/>
              </a:rPr>
              <a:t> </a:t>
            </a:r>
            <a:r>
              <a:rPr sz="2400" dirty="0">
                <a:solidFill>
                  <a:srgbClr val="404040"/>
                </a:solidFill>
                <a:latin typeface="Trebuchet MS"/>
                <a:cs typeface="Trebuchet MS"/>
              </a:rPr>
              <a:t>seated</a:t>
            </a:r>
            <a:r>
              <a:rPr sz="2400" spc="-40" dirty="0">
                <a:solidFill>
                  <a:srgbClr val="404040"/>
                </a:solidFill>
                <a:latin typeface="Trebuchet MS"/>
                <a:cs typeface="Trebuchet MS"/>
              </a:rPr>
              <a:t> </a:t>
            </a:r>
            <a:r>
              <a:rPr sz="2400" spc="-10" dirty="0">
                <a:solidFill>
                  <a:srgbClr val="404040"/>
                </a:solidFill>
                <a:latin typeface="Trebuchet MS"/>
                <a:cs typeface="Trebuchet MS"/>
              </a:rPr>
              <a:t>upright</a:t>
            </a:r>
            <a:endParaRPr sz="2400">
              <a:latin typeface="Trebuchet MS"/>
              <a:cs typeface="Trebuchet MS"/>
            </a:endParaRPr>
          </a:p>
          <a:p>
            <a:pPr marL="621030">
              <a:lnSpc>
                <a:spcPct val="100000"/>
              </a:lnSpc>
              <a:spcBef>
                <a:spcPts val="1015"/>
              </a:spcBef>
            </a:pPr>
            <a:r>
              <a:rPr sz="2400" dirty="0">
                <a:solidFill>
                  <a:srgbClr val="404040"/>
                </a:solidFill>
                <a:latin typeface="Trebuchet MS"/>
                <a:cs typeface="Trebuchet MS"/>
              </a:rPr>
              <a:t>Meet</a:t>
            </a:r>
            <a:r>
              <a:rPr sz="2400" spc="-20" dirty="0">
                <a:solidFill>
                  <a:srgbClr val="404040"/>
                </a:solidFill>
                <a:latin typeface="Trebuchet MS"/>
                <a:cs typeface="Trebuchet MS"/>
              </a:rPr>
              <a:t> </a:t>
            </a:r>
            <a:r>
              <a:rPr sz="2400" spc="-10" dirty="0">
                <a:solidFill>
                  <a:srgbClr val="404040"/>
                </a:solidFill>
                <a:latin typeface="Trebuchet MS"/>
                <a:cs typeface="Trebuchet MS"/>
              </a:rPr>
              <a:t>neatly</a:t>
            </a:r>
            <a:endParaRPr sz="2400">
              <a:latin typeface="Trebuchet MS"/>
              <a:cs typeface="Trebuchet MS"/>
            </a:endParaRPr>
          </a:p>
        </p:txBody>
      </p:sp>
      <p:sp>
        <p:nvSpPr>
          <p:cNvPr id="7" name="object 7"/>
          <p:cNvSpPr txBox="1"/>
          <p:nvPr/>
        </p:nvSpPr>
        <p:spPr>
          <a:xfrm>
            <a:off x="369214" y="2915969"/>
            <a:ext cx="10608945" cy="1868170"/>
          </a:xfrm>
          <a:prstGeom prst="rect">
            <a:avLst/>
          </a:prstGeom>
        </p:spPr>
        <p:txBody>
          <a:bodyPr vert="horz" wrap="square" lIns="0" tIns="138430" rIns="0" bIns="0" rtlCol="0">
            <a:spAutoFit/>
          </a:bodyPr>
          <a:lstStyle/>
          <a:p>
            <a:pPr marL="5567680">
              <a:lnSpc>
                <a:spcPct val="100000"/>
              </a:lnSpc>
              <a:spcBef>
                <a:spcPts val="1090"/>
              </a:spcBef>
            </a:pPr>
            <a:r>
              <a:rPr sz="2400" dirty="0">
                <a:solidFill>
                  <a:srgbClr val="404040"/>
                </a:solidFill>
                <a:latin typeface="Trebuchet MS"/>
                <a:cs typeface="Trebuchet MS"/>
              </a:rPr>
              <a:t>.</a:t>
            </a:r>
            <a:endParaRPr sz="2400">
              <a:latin typeface="Trebuchet MS"/>
              <a:cs typeface="Trebuchet MS"/>
            </a:endParaRPr>
          </a:p>
          <a:p>
            <a:pPr marL="12700">
              <a:lnSpc>
                <a:spcPct val="100000"/>
              </a:lnSpc>
              <a:spcBef>
                <a:spcPts val="994"/>
              </a:spcBef>
              <a:tabLst>
                <a:tab pos="446405" algn="l"/>
                <a:tab pos="523875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Ellipse</a:t>
            </a:r>
            <a:r>
              <a:rPr sz="2400" spc="5" dirty="0">
                <a:solidFill>
                  <a:srgbClr val="404040"/>
                </a:solidFill>
                <a:latin typeface="Trebuchet MS"/>
                <a:cs typeface="Trebuchet MS"/>
              </a:rPr>
              <a:t> </a:t>
            </a:r>
            <a:r>
              <a:rPr sz="2400" dirty="0">
                <a:solidFill>
                  <a:srgbClr val="404040"/>
                </a:solidFill>
                <a:latin typeface="Trebuchet MS"/>
                <a:cs typeface="Trebuchet MS"/>
              </a:rPr>
              <a:t>is</a:t>
            </a:r>
            <a:r>
              <a:rPr sz="2400" spc="-15" dirty="0">
                <a:solidFill>
                  <a:srgbClr val="404040"/>
                </a:solidFill>
                <a:latin typeface="Trebuchet MS"/>
                <a:cs typeface="Trebuchet MS"/>
              </a:rPr>
              <a:t> </a:t>
            </a:r>
            <a:r>
              <a:rPr sz="2400" dirty="0">
                <a:solidFill>
                  <a:srgbClr val="404040"/>
                </a:solidFill>
                <a:latin typeface="Trebuchet MS"/>
                <a:cs typeface="Trebuchet MS"/>
              </a:rPr>
              <a:t>gently</a:t>
            </a:r>
            <a:r>
              <a:rPr sz="2400" spc="5" dirty="0">
                <a:solidFill>
                  <a:srgbClr val="404040"/>
                </a:solidFill>
                <a:latin typeface="Trebuchet MS"/>
                <a:cs typeface="Trebuchet MS"/>
              </a:rPr>
              <a:t> </a:t>
            </a:r>
            <a:r>
              <a:rPr sz="2400" dirty="0">
                <a:solidFill>
                  <a:srgbClr val="404040"/>
                </a:solidFill>
                <a:latin typeface="Trebuchet MS"/>
                <a:cs typeface="Trebuchet MS"/>
              </a:rPr>
              <a:t>pulled</a:t>
            </a:r>
            <a:r>
              <a:rPr sz="2400" spc="15" dirty="0">
                <a:solidFill>
                  <a:srgbClr val="404040"/>
                </a:solidFill>
                <a:latin typeface="Trebuchet MS"/>
                <a:cs typeface="Trebuchet MS"/>
              </a:rPr>
              <a:t> </a:t>
            </a:r>
            <a:r>
              <a:rPr sz="2400" spc="-20" dirty="0">
                <a:solidFill>
                  <a:srgbClr val="404040"/>
                </a:solidFill>
                <a:latin typeface="Trebuchet MS"/>
                <a:cs typeface="Trebuchet MS"/>
              </a:rPr>
              <a:t>away</a:t>
            </a:r>
            <a:r>
              <a:rPr sz="2400" dirty="0">
                <a:solidFill>
                  <a:srgbClr val="404040"/>
                </a:solidFill>
                <a:latin typeface="Trebuchet MS"/>
                <a:cs typeface="Trebuchet MS"/>
              </a:rPr>
              <a:t>	skin</a:t>
            </a:r>
            <a:r>
              <a:rPr sz="2400" spc="10" dirty="0">
                <a:solidFill>
                  <a:srgbClr val="404040"/>
                </a:solidFill>
                <a:latin typeface="Trebuchet MS"/>
                <a:cs typeface="Trebuchet MS"/>
              </a:rPr>
              <a:t> </a:t>
            </a:r>
            <a:r>
              <a:rPr sz="2400" dirty="0">
                <a:solidFill>
                  <a:srgbClr val="404040"/>
                </a:solidFill>
                <a:latin typeface="Trebuchet MS"/>
                <a:cs typeface="Trebuchet MS"/>
              </a:rPr>
              <a:t>hook</a:t>
            </a:r>
            <a:r>
              <a:rPr sz="2400" spc="-5" dirty="0">
                <a:solidFill>
                  <a:srgbClr val="404040"/>
                </a:solidFill>
                <a:latin typeface="Trebuchet MS"/>
                <a:cs typeface="Trebuchet MS"/>
              </a:rPr>
              <a:t> </a:t>
            </a:r>
            <a:r>
              <a:rPr sz="2400" dirty="0">
                <a:solidFill>
                  <a:srgbClr val="404040"/>
                </a:solidFill>
                <a:latin typeface="Trebuchet MS"/>
                <a:cs typeface="Trebuchet MS"/>
              </a:rPr>
              <a:t>or </a:t>
            </a:r>
            <a:r>
              <a:rPr sz="2400" spc="-10" dirty="0">
                <a:solidFill>
                  <a:srgbClr val="404040"/>
                </a:solidFill>
                <a:latin typeface="Trebuchet MS"/>
                <a:cs typeface="Trebuchet MS"/>
              </a:rPr>
              <a:t>fine-</a:t>
            </a:r>
            <a:r>
              <a:rPr sz="2400" dirty="0">
                <a:solidFill>
                  <a:srgbClr val="404040"/>
                </a:solidFill>
                <a:latin typeface="Trebuchet MS"/>
                <a:cs typeface="Trebuchet MS"/>
              </a:rPr>
              <a:t>toothed</a:t>
            </a:r>
            <a:r>
              <a:rPr sz="2400" spc="30" dirty="0">
                <a:solidFill>
                  <a:srgbClr val="404040"/>
                </a:solidFill>
                <a:latin typeface="Trebuchet MS"/>
                <a:cs typeface="Trebuchet MS"/>
              </a:rPr>
              <a:t> </a:t>
            </a:r>
            <a:r>
              <a:rPr sz="2400" spc="-10" dirty="0">
                <a:solidFill>
                  <a:srgbClr val="404040"/>
                </a:solidFill>
                <a:latin typeface="Trebuchet MS"/>
                <a:cs typeface="Trebuchet MS"/>
              </a:rPr>
              <a:t>forceps.</a:t>
            </a:r>
            <a:endParaRPr sz="2400">
              <a:latin typeface="Trebuchet MS"/>
              <a:cs typeface="Trebuchet MS"/>
            </a:endParaRPr>
          </a:p>
          <a:p>
            <a:pPr marL="355600" marR="5080" indent="-342900">
              <a:lnSpc>
                <a:spcPct val="100000"/>
              </a:lnSpc>
              <a:spcBef>
                <a:spcPts val="1000"/>
              </a:spcBef>
              <a:tabLst>
                <a:tab pos="354965" algn="l"/>
                <a:tab pos="625856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Undermining</a:t>
            </a:r>
            <a:r>
              <a:rPr sz="2400" spc="5" dirty="0">
                <a:solidFill>
                  <a:srgbClr val="404040"/>
                </a:solidFill>
                <a:latin typeface="Trebuchet MS"/>
                <a:cs typeface="Trebuchet MS"/>
              </a:rPr>
              <a:t> </a:t>
            </a:r>
            <a:r>
              <a:rPr sz="2400" dirty="0">
                <a:solidFill>
                  <a:srgbClr val="404040"/>
                </a:solidFill>
                <a:latin typeface="Trebuchet MS"/>
                <a:cs typeface="Trebuchet MS"/>
              </a:rPr>
              <a:t>of</a:t>
            </a:r>
            <a:r>
              <a:rPr sz="2400" spc="-15" dirty="0">
                <a:solidFill>
                  <a:srgbClr val="404040"/>
                </a:solidFill>
                <a:latin typeface="Trebuchet MS"/>
                <a:cs typeface="Trebuchet MS"/>
              </a:rPr>
              <a:t> </a:t>
            </a:r>
            <a:r>
              <a:rPr sz="2400" dirty="0">
                <a:solidFill>
                  <a:srgbClr val="404040"/>
                </a:solidFill>
                <a:latin typeface="Trebuchet MS"/>
                <a:cs typeface="Trebuchet MS"/>
              </a:rPr>
              <a:t>the</a:t>
            </a:r>
            <a:r>
              <a:rPr sz="2400" spc="-5" dirty="0">
                <a:solidFill>
                  <a:srgbClr val="404040"/>
                </a:solidFill>
                <a:latin typeface="Trebuchet MS"/>
                <a:cs typeface="Trebuchet MS"/>
              </a:rPr>
              <a:t> </a:t>
            </a:r>
            <a:r>
              <a:rPr sz="2400" dirty="0">
                <a:solidFill>
                  <a:srgbClr val="404040"/>
                </a:solidFill>
                <a:latin typeface="Trebuchet MS"/>
                <a:cs typeface="Trebuchet MS"/>
              </a:rPr>
              <a:t>edges is</a:t>
            </a:r>
            <a:r>
              <a:rPr sz="2400" spc="-5" dirty="0">
                <a:solidFill>
                  <a:srgbClr val="404040"/>
                </a:solidFill>
                <a:latin typeface="Trebuchet MS"/>
                <a:cs typeface="Trebuchet MS"/>
              </a:rPr>
              <a:t> </a:t>
            </a:r>
            <a:r>
              <a:rPr sz="2400" spc="-10" dirty="0">
                <a:solidFill>
                  <a:srgbClr val="404040"/>
                </a:solidFill>
                <a:latin typeface="Trebuchet MS"/>
                <a:cs typeface="Trebuchet MS"/>
              </a:rPr>
              <a:t>required</a:t>
            </a:r>
            <a:r>
              <a:rPr sz="2400" dirty="0">
                <a:solidFill>
                  <a:srgbClr val="404040"/>
                </a:solidFill>
                <a:latin typeface="Trebuchet MS"/>
                <a:cs typeface="Trebuchet MS"/>
              </a:rPr>
              <a:t>	</a:t>
            </a:r>
            <a:r>
              <a:rPr sz="2400" spc="-50" dirty="0">
                <a:solidFill>
                  <a:srgbClr val="404040"/>
                </a:solidFill>
                <a:latin typeface="Trebuchet MS"/>
                <a:cs typeface="Trebuchet MS"/>
              </a:rPr>
              <a:t>Tension-</a:t>
            </a:r>
            <a:r>
              <a:rPr sz="2400" dirty="0">
                <a:solidFill>
                  <a:srgbClr val="404040"/>
                </a:solidFill>
                <a:latin typeface="Trebuchet MS"/>
                <a:cs typeface="Trebuchet MS"/>
              </a:rPr>
              <a:t>free</a:t>
            </a:r>
            <a:r>
              <a:rPr sz="2400" spc="30" dirty="0">
                <a:solidFill>
                  <a:srgbClr val="404040"/>
                </a:solidFill>
                <a:latin typeface="Trebuchet MS"/>
                <a:cs typeface="Trebuchet MS"/>
              </a:rPr>
              <a:t> </a:t>
            </a:r>
            <a:r>
              <a:rPr sz="2400" dirty="0">
                <a:solidFill>
                  <a:srgbClr val="404040"/>
                </a:solidFill>
                <a:latin typeface="Trebuchet MS"/>
                <a:cs typeface="Trebuchet MS"/>
              </a:rPr>
              <a:t>wound</a:t>
            </a:r>
            <a:r>
              <a:rPr sz="2400" spc="10" dirty="0">
                <a:solidFill>
                  <a:srgbClr val="404040"/>
                </a:solidFill>
                <a:latin typeface="Trebuchet MS"/>
                <a:cs typeface="Trebuchet MS"/>
              </a:rPr>
              <a:t> </a:t>
            </a:r>
            <a:r>
              <a:rPr sz="2400" dirty="0">
                <a:solidFill>
                  <a:srgbClr val="404040"/>
                </a:solidFill>
                <a:latin typeface="Trebuchet MS"/>
                <a:cs typeface="Trebuchet MS"/>
              </a:rPr>
              <a:t>closure</a:t>
            </a:r>
            <a:r>
              <a:rPr sz="2400" spc="10" dirty="0">
                <a:solidFill>
                  <a:srgbClr val="404040"/>
                </a:solidFill>
                <a:latin typeface="Trebuchet MS"/>
                <a:cs typeface="Trebuchet MS"/>
              </a:rPr>
              <a:t> </a:t>
            </a:r>
            <a:r>
              <a:rPr sz="2400" spc="-25" dirty="0">
                <a:solidFill>
                  <a:srgbClr val="404040"/>
                </a:solidFill>
                <a:latin typeface="Trebuchet MS"/>
                <a:cs typeface="Trebuchet MS"/>
              </a:rPr>
              <a:t>and </a:t>
            </a:r>
            <a:r>
              <a:rPr sz="2400" dirty="0">
                <a:solidFill>
                  <a:srgbClr val="404040"/>
                </a:solidFill>
                <a:latin typeface="Trebuchet MS"/>
                <a:cs typeface="Trebuchet MS"/>
              </a:rPr>
              <a:t>allow</a:t>
            </a:r>
            <a:r>
              <a:rPr sz="2400" spc="-15" dirty="0">
                <a:solidFill>
                  <a:srgbClr val="404040"/>
                </a:solidFill>
                <a:latin typeface="Trebuchet MS"/>
                <a:cs typeface="Trebuchet MS"/>
              </a:rPr>
              <a:t> </a:t>
            </a:r>
            <a:r>
              <a:rPr sz="2400" dirty="0">
                <a:solidFill>
                  <a:srgbClr val="404040"/>
                </a:solidFill>
                <a:latin typeface="Trebuchet MS"/>
                <a:cs typeface="Trebuchet MS"/>
              </a:rPr>
              <a:t>optimal</a:t>
            </a:r>
            <a:r>
              <a:rPr sz="2400" spc="-25" dirty="0">
                <a:solidFill>
                  <a:srgbClr val="404040"/>
                </a:solidFill>
                <a:latin typeface="Trebuchet MS"/>
                <a:cs typeface="Trebuchet MS"/>
              </a:rPr>
              <a:t> </a:t>
            </a:r>
            <a:r>
              <a:rPr sz="2400" dirty="0">
                <a:solidFill>
                  <a:srgbClr val="404040"/>
                </a:solidFill>
                <a:latin typeface="Trebuchet MS"/>
                <a:cs typeface="Trebuchet MS"/>
              </a:rPr>
              <a:t>wound</a:t>
            </a:r>
            <a:r>
              <a:rPr sz="2400" spc="-15" dirty="0">
                <a:solidFill>
                  <a:srgbClr val="404040"/>
                </a:solidFill>
                <a:latin typeface="Trebuchet MS"/>
                <a:cs typeface="Trebuchet MS"/>
              </a:rPr>
              <a:t> </a:t>
            </a:r>
            <a:r>
              <a:rPr sz="2400" dirty="0">
                <a:solidFill>
                  <a:srgbClr val="404040"/>
                </a:solidFill>
                <a:latin typeface="Trebuchet MS"/>
                <a:cs typeface="Trebuchet MS"/>
              </a:rPr>
              <a:t>edge</a:t>
            </a:r>
            <a:r>
              <a:rPr sz="2400" spc="-10" dirty="0">
                <a:solidFill>
                  <a:srgbClr val="404040"/>
                </a:solidFill>
                <a:latin typeface="Trebuchet MS"/>
                <a:cs typeface="Trebuchet MS"/>
              </a:rPr>
              <a:t> eversion.</a:t>
            </a:r>
            <a:endParaRPr sz="2400">
              <a:latin typeface="Trebuchet MS"/>
              <a:cs typeface="Trebuchet MS"/>
            </a:endParaRPr>
          </a:p>
        </p:txBody>
      </p:sp>
      <p:sp>
        <p:nvSpPr>
          <p:cNvPr id="8" name="object 8"/>
          <p:cNvSpPr txBox="1"/>
          <p:nvPr/>
        </p:nvSpPr>
        <p:spPr>
          <a:xfrm>
            <a:off x="369214" y="4886705"/>
            <a:ext cx="9142095" cy="756920"/>
          </a:xfrm>
          <a:prstGeom prst="rect">
            <a:avLst/>
          </a:prstGeom>
        </p:spPr>
        <p:txBody>
          <a:bodyPr vert="horz" wrap="square" lIns="0" tIns="12700" rIns="0" bIns="0" rtlCol="0">
            <a:spAutoFit/>
          </a:bodyPr>
          <a:lstStyle/>
          <a:p>
            <a:pPr marL="355600" marR="5080" indent="-342900">
              <a:lnSpc>
                <a:spcPct val="100000"/>
              </a:lnSpc>
              <a:spcBef>
                <a:spcPts val="100"/>
              </a:spcBef>
              <a:tabLst>
                <a:tab pos="441959" algn="l"/>
                <a:tab pos="512572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The</a:t>
            </a:r>
            <a:r>
              <a:rPr sz="2400" spc="-15" dirty="0">
                <a:solidFill>
                  <a:srgbClr val="404040"/>
                </a:solidFill>
                <a:latin typeface="Trebuchet MS"/>
                <a:cs typeface="Trebuchet MS"/>
              </a:rPr>
              <a:t> </a:t>
            </a:r>
            <a:r>
              <a:rPr sz="2400" dirty="0">
                <a:solidFill>
                  <a:srgbClr val="404040"/>
                </a:solidFill>
                <a:latin typeface="Trebuchet MS"/>
                <a:cs typeface="Trebuchet MS"/>
              </a:rPr>
              <a:t>wound</a:t>
            </a:r>
            <a:r>
              <a:rPr sz="2400" spc="-15" dirty="0">
                <a:solidFill>
                  <a:srgbClr val="404040"/>
                </a:solidFill>
                <a:latin typeface="Trebuchet MS"/>
                <a:cs typeface="Trebuchet MS"/>
              </a:rPr>
              <a:t> </a:t>
            </a:r>
            <a:r>
              <a:rPr sz="2400" dirty="0">
                <a:solidFill>
                  <a:srgbClr val="404040"/>
                </a:solidFill>
                <a:latin typeface="Trebuchet MS"/>
                <a:cs typeface="Trebuchet MS"/>
              </a:rPr>
              <a:t>should</a:t>
            </a:r>
            <a:r>
              <a:rPr sz="2400" spc="15" dirty="0">
                <a:solidFill>
                  <a:srgbClr val="404040"/>
                </a:solidFill>
                <a:latin typeface="Trebuchet MS"/>
                <a:cs typeface="Trebuchet MS"/>
              </a:rPr>
              <a:t> </a:t>
            </a:r>
            <a:r>
              <a:rPr sz="2400" dirty="0">
                <a:solidFill>
                  <a:srgbClr val="404040"/>
                </a:solidFill>
                <a:latin typeface="Trebuchet MS"/>
                <a:cs typeface="Trebuchet MS"/>
              </a:rPr>
              <a:t>be</a:t>
            </a:r>
            <a:r>
              <a:rPr sz="2400" spc="-10" dirty="0">
                <a:solidFill>
                  <a:srgbClr val="404040"/>
                </a:solidFill>
                <a:latin typeface="Trebuchet MS"/>
                <a:cs typeface="Trebuchet MS"/>
              </a:rPr>
              <a:t> closed</a:t>
            </a:r>
            <a:r>
              <a:rPr sz="2400" dirty="0">
                <a:solidFill>
                  <a:srgbClr val="404040"/>
                </a:solidFill>
                <a:latin typeface="Trebuchet MS"/>
                <a:cs typeface="Trebuchet MS"/>
              </a:rPr>
              <a:t>	layered</a:t>
            </a:r>
            <a:r>
              <a:rPr sz="2400" spc="-20" dirty="0">
                <a:solidFill>
                  <a:srgbClr val="404040"/>
                </a:solidFill>
                <a:latin typeface="Trebuchet MS"/>
                <a:cs typeface="Trebuchet MS"/>
              </a:rPr>
              <a:t> </a:t>
            </a:r>
            <a:r>
              <a:rPr sz="2400" dirty="0">
                <a:solidFill>
                  <a:srgbClr val="404040"/>
                </a:solidFill>
                <a:latin typeface="Trebuchet MS"/>
                <a:cs typeface="Trebuchet MS"/>
              </a:rPr>
              <a:t>fashion</a:t>
            </a:r>
            <a:r>
              <a:rPr sz="2400" spc="-5" dirty="0">
                <a:solidFill>
                  <a:srgbClr val="404040"/>
                </a:solidFill>
                <a:latin typeface="Trebuchet MS"/>
                <a:cs typeface="Trebuchet MS"/>
              </a:rPr>
              <a:t> </a:t>
            </a:r>
            <a:r>
              <a:rPr sz="2400" dirty="0">
                <a:solidFill>
                  <a:srgbClr val="404040"/>
                </a:solidFill>
                <a:latin typeface="Trebuchet MS"/>
                <a:cs typeface="Trebuchet MS"/>
              </a:rPr>
              <a:t>utilizing </a:t>
            </a:r>
            <a:r>
              <a:rPr sz="2400" spc="-20" dirty="0">
                <a:solidFill>
                  <a:srgbClr val="404040"/>
                </a:solidFill>
                <a:latin typeface="Trebuchet MS"/>
                <a:cs typeface="Trebuchet MS"/>
              </a:rPr>
              <a:t>both </a:t>
            </a:r>
            <a:r>
              <a:rPr sz="2400" dirty="0">
                <a:solidFill>
                  <a:srgbClr val="404040"/>
                </a:solidFill>
                <a:latin typeface="Trebuchet MS"/>
                <a:cs typeface="Trebuchet MS"/>
              </a:rPr>
              <a:t>subcutaneous</a:t>
            </a:r>
            <a:r>
              <a:rPr sz="2400" spc="15" dirty="0">
                <a:solidFill>
                  <a:srgbClr val="404040"/>
                </a:solidFill>
                <a:latin typeface="Trebuchet MS"/>
                <a:cs typeface="Trebuchet MS"/>
              </a:rPr>
              <a:t> </a:t>
            </a:r>
            <a:r>
              <a:rPr sz="2400" dirty="0">
                <a:solidFill>
                  <a:srgbClr val="404040"/>
                </a:solidFill>
                <a:latin typeface="Trebuchet MS"/>
                <a:cs typeface="Trebuchet MS"/>
              </a:rPr>
              <a:t>and</a:t>
            </a:r>
            <a:r>
              <a:rPr sz="2400" spc="-25" dirty="0">
                <a:solidFill>
                  <a:srgbClr val="404040"/>
                </a:solidFill>
                <a:latin typeface="Trebuchet MS"/>
                <a:cs typeface="Trebuchet MS"/>
              </a:rPr>
              <a:t> </a:t>
            </a:r>
            <a:r>
              <a:rPr sz="2400" dirty="0">
                <a:solidFill>
                  <a:srgbClr val="404040"/>
                </a:solidFill>
                <a:latin typeface="Trebuchet MS"/>
                <a:cs typeface="Trebuchet MS"/>
              </a:rPr>
              <a:t>surface </a:t>
            </a:r>
            <a:r>
              <a:rPr sz="2400" spc="-10" dirty="0">
                <a:solidFill>
                  <a:srgbClr val="404040"/>
                </a:solidFill>
                <a:latin typeface="Trebuchet MS"/>
                <a:cs typeface="Trebuchet MS"/>
              </a:rPr>
              <a:t>sutures.</a:t>
            </a:r>
            <a:endParaRPr sz="2400">
              <a:latin typeface="Trebuchet MS"/>
              <a:cs typeface="Trebuchet MS"/>
            </a:endParaRPr>
          </a:p>
        </p:txBody>
      </p:sp>
      <p:grpSp>
        <p:nvGrpSpPr>
          <p:cNvPr id="9" name="object 9"/>
          <p:cNvGrpSpPr/>
          <p:nvPr/>
        </p:nvGrpSpPr>
        <p:grpSpPr>
          <a:xfrm>
            <a:off x="2520695" y="1210055"/>
            <a:ext cx="706120" cy="355600"/>
            <a:chOff x="2520695" y="1210055"/>
            <a:chExt cx="706120" cy="355600"/>
          </a:xfrm>
        </p:grpSpPr>
        <p:sp>
          <p:nvSpPr>
            <p:cNvPr id="10" name="object 10"/>
            <p:cNvSpPr/>
            <p:nvPr/>
          </p:nvSpPr>
          <p:spPr>
            <a:xfrm>
              <a:off x="2530601" y="1219961"/>
              <a:ext cx="685800" cy="335280"/>
            </a:xfrm>
            <a:custGeom>
              <a:avLst/>
              <a:gdLst/>
              <a:ahLst/>
              <a:cxnLst/>
              <a:rect l="l" t="t" r="r" b="b"/>
              <a:pathLst>
                <a:path w="685800" h="335280">
                  <a:moveTo>
                    <a:pt x="518160" y="0"/>
                  </a:moveTo>
                  <a:lnTo>
                    <a:pt x="518160" y="83820"/>
                  </a:lnTo>
                  <a:lnTo>
                    <a:pt x="0" y="83820"/>
                  </a:lnTo>
                  <a:lnTo>
                    <a:pt x="0" y="251460"/>
                  </a:lnTo>
                  <a:lnTo>
                    <a:pt x="518160" y="251460"/>
                  </a:lnTo>
                  <a:lnTo>
                    <a:pt x="518160" y="335279"/>
                  </a:lnTo>
                  <a:lnTo>
                    <a:pt x="685800" y="167639"/>
                  </a:lnTo>
                  <a:lnTo>
                    <a:pt x="518160" y="0"/>
                  </a:lnTo>
                  <a:close/>
                </a:path>
              </a:pathLst>
            </a:custGeom>
            <a:solidFill>
              <a:srgbClr val="5FCAEE"/>
            </a:solidFill>
          </p:spPr>
          <p:txBody>
            <a:bodyPr wrap="square" lIns="0" tIns="0" rIns="0" bIns="0" rtlCol="0"/>
            <a:lstStyle/>
            <a:p>
              <a:endParaRPr/>
            </a:p>
          </p:txBody>
        </p:sp>
        <p:sp>
          <p:nvSpPr>
            <p:cNvPr id="11" name="object 11"/>
            <p:cNvSpPr/>
            <p:nvPr/>
          </p:nvSpPr>
          <p:spPr>
            <a:xfrm>
              <a:off x="2530601" y="1219961"/>
              <a:ext cx="685800" cy="335280"/>
            </a:xfrm>
            <a:custGeom>
              <a:avLst/>
              <a:gdLst/>
              <a:ahLst/>
              <a:cxnLst/>
              <a:rect l="l" t="t" r="r" b="b"/>
              <a:pathLst>
                <a:path w="685800" h="335280">
                  <a:moveTo>
                    <a:pt x="0" y="83820"/>
                  </a:moveTo>
                  <a:lnTo>
                    <a:pt x="518160" y="83820"/>
                  </a:lnTo>
                  <a:lnTo>
                    <a:pt x="518160" y="0"/>
                  </a:lnTo>
                  <a:lnTo>
                    <a:pt x="685800" y="167639"/>
                  </a:lnTo>
                  <a:lnTo>
                    <a:pt x="518160" y="335279"/>
                  </a:lnTo>
                  <a:lnTo>
                    <a:pt x="518160" y="251460"/>
                  </a:lnTo>
                  <a:lnTo>
                    <a:pt x="0" y="251460"/>
                  </a:lnTo>
                  <a:lnTo>
                    <a:pt x="0" y="83820"/>
                  </a:lnTo>
                  <a:close/>
                </a:path>
              </a:pathLst>
            </a:custGeom>
            <a:ln w="19812">
              <a:solidFill>
                <a:srgbClr val="4494AF"/>
              </a:solidFill>
            </a:ln>
          </p:spPr>
          <p:txBody>
            <a:bodyPr wrap="square" lIns="0" tIns="0" rIns="0" bIns="0" rtlCol="0"/>
            <a:lstStyle/>
            <a:p>
              <a:endParaRPr/>
            </a:p>
          </p:txBody>
        </p:sp>
      </p:grpSp>
      <p:grpSp>
        <p:nvGrpSpPr>
          <p:cNvPr id="12" name="object 12"/>
          <p:cNvGrpSpPr/>
          <p:nvPr/>
        </p:nvGrpSpPr>
        <p:grpSpPr>
          <a:xfrm>
            <a:off x="3206495" y="1758695"/>
            <a:ext cx="721360" cy="340360"/>
            <a:chOff x="3206495" y="1758695"/>
            <a:chExt cx="721360" cy="340360"/>
          </a:xfrm>
        </p:grpSpPr>
        <p:sp>
          <p:nvSpPr>
            <p:cNvPr id="13" name="object 13"/>
            <p:cNvSpPr/>
            <p:nvPr/>
          </p:nvSpPr>
          <p:spPr>
            <a:xfrm>
              <a:off x="3216401" y="1768601"/>
              <a:ext cx="701040" cy="320040"/>
            </a:xfrm>
            <a:custGeom>
              <a:avLst/>
              <a:gdLst/>
              <a:ahLst/>
              <a:cxnLst/>
              <a:rect l="l" t="t" r="r" b="b"/>
              <a:pathLst>
                <a:path w="701039" h="320039">
                  <a:moveTo>
                    <a:pt x="541020" y="0"/>
                  </a:moveTo>
                  <a:lnTo>
                    <a:pt x="541020" y="80010"/>
                  </a:lnTo>
                  <a:lnTo>
                    <a:pt x="0" y="80010"/>
                  </a:lnTo>
                  <a:lnTo>
                    <a:pt x="0" y="240030"/>
                  </a:lnTo>
                  <a:lnTo>
                    <a:pt x="541020" y="240030"/>
                  </a:lnTo>
                  <a:lnTo>
                    <a:pt x="541020" y="320039"/>
                  </a:lnTo>
                  <a:lnTo>
                    <a:pt x="701039" y="160020"/>
                  </a:lnTo>
                  <a:lnTo>
                    <a:pt x="541020" y="0"/>
                  </a:lnTo>
                  <a:close/>
                </a:path>
              </a:pathLst>
            </a:custGeom>
            <a:solidFill>
              <a:srgbClr val="5FCAEE"/>
            </a:solidFill>
          </p:spPr>
          <p:txBody>
            <a:bodyPr wrap="square" lIns="0" tIns="0" rIns="0" bIns="0" rtlCol="0"/>
            <a:lstStyle/>
            <a:p>
              <a:endParaRPr/>
            </a:p>
          </p:txBody>
        </p:sp>
        <p:sp>
          <p:nvSpPr>
            <p:cNvPr id="14" name="object 14"/>
            <p:cNvSpPr/>
            <p:nvPr/>
          </p:nvSpPr>
          <p:spPr>
            <a:xfrm>
              <a:off x="3216401" y="1768601"/>
              <a:ext cx="701040" cy="320040"/>
            </a:xfrm>
            <a:custGeom>
              <a:avLst/>
              <a:gdLst/>
              <a:ahLst/>
              <a:cxnLst/>
              <a:rect l="l" t="t" r="r" b="b"/>
              <a:pathLst>
                <a:path w="701039" h="320039">
                  <a:moveTo>
                    <a:pt x="0" y="80010"/>
                  </a:moveTo>
                  <a:lnTo>
                    <a:pt x="541020" y="80010"/>
                  </a:lnTo>
                  <a:lnTo>
                    <a:pt x="541020" y="0"/>
                  </a:lnTo>
                  <a:lnTo>
                    <a:pt x="701039" y="160020"/>
                  </a:lnTo>
                  <a:lnTo>
                    <a:pt x="541020" y="320039"/>
                  </a:lnTo>
                  <a:lnTo>
                    <a:pt x="541020" y="240030"/>
                  </a:lnTo>
                  <a:lnTo>
                    <a:pt x="0" y="240030"/>
                  </a:lnTo>
                  <a:lnTo>
                    <a:pt x="0" y="80010"/>
                  </a:lnTo>
                  <a:close/>
                </a:path>
              </a:pathLst>
            </a:custGeom>
            <a:ln w="19812">
              <a:solidFill>
                <a:srgbClr val="4494AF"/>
              </a:solidFill>
            </a:ln>
          </p:spPr>
          <p:txBody>
            <a:bodyPr wrap="square" lIns="0" tIns="0" rIns="0" bIns="0" rtlCol="0"/>
            <a:lstStyle/>
            <a:p>
              <a:endParaRPr/>
            </a:p>
          </p:txBody>
        </p:sp>
      </p:grpSp>
      <p:grpSp>
        <p:nvGrpSpPr>
          <p:cNvPr id="15" name="object 15"/>
          <p:cNvGrpSpPr/>
          <p:nvPr/>
        </p:nvGrpSpPr>
        <p:grpSpPr>
          <a:xfrm>
            <a:off x="5500115" y="2231135"/>
            <a:ext cx="645160" cy="340360"/>
            <a:chOff x="5500115" y="2231135"/>
            <a:chExt cx="645160" cy="340360"/>
          </a:xfrm>
        </p:grpSpPr>
        <p:sp>
          <p:nvSpPr>
            <p:cNvPr id="16" name="object 16"/>
            <p:cNvSpPr/>
            <p:nvPr/>
          </p:nvSpPr>
          <p:spPr>
            <a:xfrm>
              <a:off x="5510021" y="2241041"/>
              <a:ext cx="624840" cy="320040"/>
            </a:xfrm>
            <a:custGeom>
              <a:avLst/>
              <a:gdLst/>
              <a:ahLst/>
              <a:cxnLst/>
              <a:rect l="l" t="t" r="r" b="b"/>
              <a:pathLst>
                <a:path w="624839" h="320039">
                  <a:moveTo>
                    <a:pt x="464819" y="0"/>
                  </a:moveTo>
                  <a:lnTo>
                    <a:pt x="464819" y="80010"/>
                  </a:lnTo>
                  <a:lnTo>
                    <a:pt x="0" y="80010"/>
                  </a:lnTo>
                  <a:lnTo>
                    <a:pt x="0" y="240030"/>
                  </a:lnTo>
                  <a:lnTo>
                    <a:pt x="464819" y="240030"/>
                  </a:lnTo>
                  <a:lnTo>
                    <a:pt x="464819" y="320040"/>
                  </a:lnTo>
                  <a:lnTo>
                    <a:pt x="624839" y="160020"/>
                  </a:lnTo>
                  <a:lnTo>
                    <a:pt x="464819" y="0"/>
                  </a:lnTo>
                  <a:close/>
                </a:path>
              </a:pathLst>
            </a:custGeom>
            <a:solidFill>
              <a:srgbClr val="5FCAEE"/>
            </a:solidFill>
          </p:spPr>
          <p:txBody>
            <a:bodyPr wrap="square" lIns="0" tIns="0" rIns="0" bIns="0" rtlCol="0"/>
            <a:lstStyle/>
            <a:p>
              <a:endParaRPr/>
            </a:p>
          </p:txBody>
        </p:sp>
        <p:sp>
          <p:nvSpPr>
            <p:cNvPr id="17" name="object 17"/>
            <p:cNvSpPr/>
            <p:nvPr/>
          </p:nvSpPr>
          <p:spPr>
            <a:xfrm>
              <a:off x="5510021" y="2241041"/>
              <a:ext cx="624840" cy="320040"/>
            </a:xfrm>
            <a:custGeom>
              <a:avLst/>
              <a:gdLst/>
              <a:ahLst/>
              <a:cxnLst/>
              <a:rect l="l" t="t" r="r" b="b"/>
              <a:pathLst>
                <a:path w="624839" h="320039">
                  <a:moveTo>
                    <a:pt x="0" y="80010"/>
                  </a:moveTo>
                  <a:lnTo>
                    <a:pt x="464819" y="80010"/>
                  </a:lnTo>
                  <a:lnTo>
                    <a:pt x="464819" y="0"/>
                  </a:lnTo>
                  <a:lnTo>
                    <a:pt x="624839" y="160020"/>
                  </a:lnTo>
                  <a:lnTo>
                    <a:pt x="464819" y="320040"/>
                  </a:lnTo>
                  <a:lnTo>
                    <a:pt x="464819" y="240030"/>
                  </a:lnTo>
                  <a:lnTo>
                    <a:pt x="0" y="240030"/>
                  </a:lnTo>
                  <a:lnTo>
                    <a:pt x="0" y="80010"/>
                  </a:lnTo>
                  <a:close/>
                </a:path>
              </a:pathLst>
            </a:custGeom>
            <a:ln w="19812">
              <a:solidFill>
                <a:srgbClr val="4494AF"/>
              </a:solidFill>
            </a:ln>
          </p:spPr>
          <p:txBody>
            <a:bodyPr wrap="square" lIns="0" tIns="0" rIns="0" bIns="0" rtlCol="0"/>
            <a:lstStyle/>
            <a:p>
              <a:endParaRPr/>
            </a:p>
          </p:txBody>
        </p:sp>
      </p:grpSp>
      <p:grpSp>
        <p:nvGrpSpPr>
          <p:cNvPr id="18" name="object 18"/>
          <p:cNvGrpSpPr/>
          <p:nvPr/>
        </p:nvGrpSpPr>
        <p:grpSpPr>
          <a:xfrm>
            <a:off x="5964935" y="2763011"/>
            <a:ext cx="658495" cy="323215"/>
            <a:chOff x="5964935" y="2763011"/>
            <a:chExt cx="658495" cy="323215"/>
          </a:xfrm>
        </p:grpSpPr>
        <p:sp>
          <p:nvSpPr>
            <p:cNvPr id="19" name="object 19"/>
            <p:cNvSpPr/>
            <p:nvPr/>
          </p:nvSpPr>
          <p:spPr>
            <a:xfrm>
              <a:off x="5974841" y="2772917"/>
              <a:ext cx="638810" cy="303530"/>
            </a:xfrm>
            <a:custGeom>
              <a:avLst/>
              <a:gdLst/>
              <a:ahLst/>
              <a:cxnLst/>
              <a:rect l="l" t="t" r="r" b="b"/>
              <a:pathLst>
                <a:path w="638809" h="303530">
                  <a:moveTo>
                    <a:pt x="486918" y="0"/>
                  </a:moveTo>
                  <a:lnTo>
                    <a:pt x="486918" y="75819"/>
                  </a:lnTo>
                  <a:lnTo>
                    <a:pt x="0" y="75819"/>
                  </a:lnTo>
                  <a:lnTo>
                    <a:pt x="0" y="227457"/>
                  </a:lnTo>
                  <a:lnTo>
                    <a:pt x="486918" y="227457"/>
                  </a:lnTo>
                  <a:lnTo>
                    <a:pt x="486918" y="303276"/>
                  </a:lnTo>
                  <a:lnTo>
                    <a:pt x="638556" y="151637"/>
                  </a:lnTo>
                  <a:lnTo>
                    <a:pt x="486918" y="0"/>
                  </a:lnTo>
                  <a:close/>
                </a:path>
              </a:pathLst>
            </a:custGeom>
            <a:solidFill>
              <a:srgbClr val="5FCAEE"/>
            </a:solidFill>
          </p:spPr>
          <p:txBody>
            <a:bodyPr wrap="square" lIns="0" tIns="0" rIns="0" bIns="0" rtlCol="0"/>
            <a:lstStyle/>
            <a:p>
              <a:endParaRPr/>
            </a:p>
          </p:txBody>
        </p:sp>
        <p:sp>
          <p:nvSpPr>
            <p:cNvPr id="20" name="object 20"/>
            <p:cNvSpPr/>
            <p:nvPr/>
          </p:nvSpPr>
          <p:spPr>
            <a:xfrm>
              <a:off x="5974841" y="2772917"/>
              <a:ext cx="638810" cy="303530"/>
            </a:xfrm>
            <a:custGeom>
              <a:avLst/>
              <a:gdLst/>
              <a:ahLst/>
              <a:cxnLst/>
              <a:rect l="l" t="t" r="r" b="b"/>
              <a:pathLst>
                <a:path w="638809" h="303530">
                  <a:moveTo>
                    <a:pt x="0" y="75819"/>
                  </a:moveTo>
                  <a:lnTo>
                    <a:pt x="486918" y="75819"/>
                  </a:lnTo>
                  <a:lnTo>
                    <a:pt x="486918" y="0"/>
                  </a:lnTo>
                  <a:lnTo>
                    <a:pt x="638556" y="151637"/>
                  </a:lnTo>
                  <a:lnTo>
                    <a:pt x="486918" y="303276"/>
                  </a:lnTo>
                  <a:lnTo>
                    <a:pt x="486918" y="227457"/>
                  </a:lnTo>
                  <a:lnTo>
                    <a:pt x="0" y="227457"/>
                  </a:lnTo>
                  <a:lnTo>
                    <a:pt x="0" y="75819"/>
                  </a:lnTo>
                  <a:close/>
                </a:path>
              </a:pathLst>
            </a:custGeom>
            <a:ln w="19812">
              <a:solidFill>
                <a:srgbClr val="4494AF"/>
              </a:solidFill>
            </a:ln>
          </p:spPr>
          <p:txBody>
            <a:bodyPr wrap="square" lIns="0" tIns="0" rIns="0" bIns="0" rtlCol="0"/>
            <a:lstStyle/>
            <a:p>
              <a:endParaRPr/>
            </a:p>
          </p:txBody>
        </p:sp>
      </p:grpSp>
      <p:grpSp>
        <p:nvGrpSpPr>
          <p:cNvPr id="21" name="object 21"/>
          <p:cNvGrpSpPr/>
          <p:nvPr/>
        </p:nvGrpSpPr>
        <p:grpSpPr>
          <a:xfrm>
            <a:off x="4722876" y="3528059"/>
            <a:ext cx="687705" cy="384175"/>
            <a:chOff x="4722876" y="3528059"/>
            <a:chExt cx="687705" cy="384175"/>
          </a:xfrm>
        </p:grpSpPr>
        <p:sp>
          <p:nvSpPr>
            <p:cNvPr id="22" name="object 22"/>
            <p:cNvSpPr/>
            <p:nvPr/>
          </p:nvSpPr>
          <p:spPr>
            <a:xfrm>
              <a:off x="4732782" y="3537965"/>
              <a:ext cx="668020" cy="364490"/>
            </a:xfrm>
            <a:custGeom>
              <a:avLst/>
              <a:gdLst/>
              <a:ahLst/>
              <a:cxnLst/>
              <a:rect l="l" t="t" r="r" b="b"/>
              <a:pathLst>
                <a:path w="668020" h="364489">
                  <a:moveTo>
                    <a:pt x="485393" y="0"/>
                  </a:moveTo>
                  <a:lnTo>
                    <a:pt x="485393" y="91059"/>
                  </a:lnTo>
                  <a:lnTo>
                    <a:pt x="0" y="91059"/>
                  </a:lnTo>
                  <a:lnTo>
                    <a:pt x="0" y="273177"/>
                  </a:lnTo>
                  <a:lnTo>
                    <a:pt x="485393" y="273177"/>
                  </a:lnTo>
                  <a:lnTo>
                    <a:pt x="485393" y="364236"/>
                  </a:lnTo>
                  <a:lnTo>
                    <a:pt x="667512" y="182118"/>
                  </a:lnTo>
                  <a:lnTo>
                    <a:pt x="485393" y="0"/>
                  </a:lnTo>
                  <a:close/>
                </a:path>
              </a:pathLst>
            </a:custGeom>
            <a:solidFill>
              <a:srgbClr val="5FCAEE"/>
            </a:solidFill>
          </p:spPr>
          <p:txBody>
            <a:bodyPr wrap="square" lIns="0" tIns="0" rIns="0" bIns="0" rtlCol="0"/>
            <a:lstStyle/>
            <a:p>
              <a:endParaRPr/>
            </a:p>
          </p:txBody>
        </p:sp>
        <p:sp>
          <p:nvSpPr>
            <p:cNvPr id="23" name="object 23"/>
            <p:cNvSpPr/>
            <p:nvPr/>
          </p:nvSpPr>
          <p:spPr>
            <a:xfrm>
              <a:off x="4732782" y="3537965"/>
              <a:ext cx="668020" cy="364490"/>
            </a:xfrm>
            <a:custGeom>
              <a:avLst/>
              <a:gdLst/>
              <a:ahLst/>
              <a:cxnLst/>
              <a:rect l="l" t="t" r="r" b="b"/>
              <a:pathLst>
                <a:path w="668020" h="364489">
                  <a:moveTo>
                    <a:pt x="0" y="91059"/>
                  </a:moveTo>
                  <a:lnTo>
                    <a:pt x="485393" y="91059"/>
                  </a:lnTo>
                  <a:lnTo>
                    <a:pt x="485393" y="0"/>
                  </a:lnTo>
                  <a:lnTo>
                    <a:pt x="667512" y="182118"/>
                  </a:lnTo>
                  <a:lnTo>
                    <a:pt x="485393" y="364236"/>
                  </a:lnTo>
                  <a:lnTo>
                    <a:pt x="485393" y="273177"/>
                  </a:lnTo>
                  <a:lnTo>
                    <a:pt x="0" y="273177"/>
                  </a:lnTo>
                  <a:lnTo>
                    <a:pt x="0" y="91059"/>
                  </a:lnTo>
                  <a:close/>
                </a:path>
              </a:pathLst>
            </a:custGeom>
            <a:ln w="19812">
              <a:solidFill>
                <a:srgbClr val="4494AF"/>
              </a:solidFill>
            </a:ln>
          </p:spPr>
          <p:txBody>
            <a:bodyPr wrap="square" lIns="0" tIns="0" rIns="0" bIns="0" rtlCol="0"/>
            <a:lstStyle/>
            <a:p>
              <a:endParaRPr/>
            </a:p>
          </p:txBody>
        </p:sp>
      </p:grpSp>
      <p:grpSp>
        <p:nvGrpSpPr>
          <p:cNvPr id="24" name="object 24"/>
          <p:cNvGrpSpPr/>
          <p:nvPr/>
        </p:nvGrpSpPr>
        <p:grpSpPr>
          <a:xfrm>
            <a:off x="5812535" y="4069079"/>
            <a:ext cx="675640" cy="376555"/>
            <a:chOff x="5812535" y="4069079"/>
            <a:chExt cx="675640" cy="376555"/>
          </a:xfrm>
        </p:grpSpPr>
        <p:sp>
          <p:nvSpPr>
            <p:cNvPr id="25" name="object 25"/>
            <p:cNvSpPr/>
            <p:nvPr/>
          </p:nvSpPr>
          <p:spPr>
            <a:xfrm>
              <a:off x="5822441" y="4078985"/>
              <a:ext cx="655320" cy="356870"/>
            </a:xfrm>
            <a:custGeom>
              <a:avLst/>
              <a:gdLst/>
              <a:ahLst/>
              <a:cxnLst/>
              <a:rect l="l" t="t" r="r" b="b"/>
              <a:pathLst>
                <a:path w="655320" h="356870">
                  <a:moveTo>
                    <a:pt x="477012" y="0"/>
                  </a:moveTo>
                  <a:lnTo>
                    <a:pt x="477012" y="89153"/>
                  </a:lnTo>
                  <a:lnTo>
                    <a:pt x="0" y="89153"/>
                  </a:lnTo>
                  <a:lnTo>
                    <a:pt x="0" y="267462"/>
                  </a:lnTo>
                  <a:lnTo>
                    <a:pt x="477012" y="267462"/>
                  </a:lnTo>
                  <a:lnTo>
                    <a:pt x="477012" y="356615"/>
                  </a:lnTo>
                  <a:lnTo>
                    <a:pt x="655320" y="178307"/>
                  </a:lnTo>
                  <a:lnTo>
                    <a:pt x="477012" y="0"/>
                  </a:lnTo>
                  <a:close/>
                </a:path>
              </a:pathLst>
            </a:custGeom>
            <a:solidFill>
              <a:srgbClr val="5FCAEE"/>
            </a:solidFill>
          </p:spPr>
          <p:txBody>
            <a:bodyPr wrap="square" lIns="0" tIns="0" rIns="0" bIns="0" rtlCol="0"/>
            <a:lstStyle/>
            <a:p>
              <a:endParaRPr/>
            </a:p>
          </p:txBody>
        </p:sp>
        <p:sp>
          <p:nvSpPr>
            <p:cNvPr id="26" name="object 26"/>
            <p:cNvSpPr/>
            <p:nvPr/>
          </p:nvSpPr>
          <p:spPr>
            <a:xfrm>
              <a:off x="5822441" y="4078985"/>
              <a:ext cx="655320" cy="356870"/>
            </a:xfrm>
            <a:custGeom>
              <a:avLst/>
              <a:gdLst/>
              <a:ahLst/>
              <a:cxnLst/>
              <a:rect l="l" t="t" r="r" b="b"/>
              <a:pathLst>
                <a:path w="655320" h="356870">
                  <a:moveTo>
                    <a:pt x="0" y="89153"/>
                  </a:moveTo>
                  <a:lnTo>
                    <a:pt x="477012" y="89153"/>
                  </a:lnTo>
                  <a:lnTo>
                    <a:pt x="477012" y="0"/>
                  </a:lnTo>
                  <a:lnTo>
                    <a:pt x="655320" y="178307"/>
                  </a:lnTo>
                  <a:lnTo>
                    <a:pt x="477012" y="356615"/>
                  </a:lnTo>
                  <a:lnTo>
                    <a:pt x="477012" y="267462"/>
                  </a:lnTo>
                  <a:lnTo>
                    <a:pt x="0" y="267462"/>
                  </a:lnTo>
                  <a:lnTo>
                    <a:pt x="0" y="89153"/>
                  </a:lnTo>
                  <a:close/>
                </a:path>
              </a:pathLst>
            </a:custGeom>
            <a:ln w="19812">
              <a:solidFill>
                <a:srgbClr val="4494AF"/>
              </a:solidFill>
            </a:ln>
          </p:spPr>
          <p:txBody>
            <a:bodyPr wrap="square" lIns="0" tIns="0" rIns="0" bIns="0" rtlCol="0"/>
            <a:lstStyle/>
            <a:p>
              <a:endParaRPr/>
            </a:p>
          </p:txBody>
        </p:sp>
      </p:grpSp>
      <p:grpSp>
        <p:nvGrpSpPr>
          <p:cNvPr id="27" name="object 27"/>
          <p:cNvGrpSpPr/>
          <p:nvPr/>
        </p:nvGrpSpPr>
        <p:grpSpPr>
          <a:xfrm>
            <a:off x="4722876" y="4885944"/>
            <a:ext cx="687705" cy="382905"/>
            <a:chOff x="4722876" y="4885944"/>
            <a:chExt cx="687705" cy="382905"/>
          </a:xfrm>
        </p:grpSpPr>
        <p:sp>
          <p:nvSpPr>
            <p:cNvPr id="28" name="object 28"/>
            <p:cNvSpPr/>
            <p:nvPr/>
          </p:nvSpPr>
          <p:spPr>
            <a:xfrm>
              <a:off x="4732782" y="4895850"/>
              <a:ext cx="668020" cy="363220"/>
            </a:xfrm>
            <a:custGeom>
              <a:avLst/>
              <a:gdLst/>
              <a:ahLst/>
              <a:cxnLst/>
              <a:rect l="l" t="t" r="r" b="b"/>
              <a:pathLst>
                <a:path w="668020" h="363220">
                  <a:moveTo>
                    <a:pt x="486155" y="0"/>
                  </a:moveTo>
                  <a:lnTo>
                    <a:pt x="486155" y="90677"/>
                  </a:lnTo>
                  <a:lnTo>
                    <a:pt x="0" y="90677"/>
                  </a:lnTo>
                  <a:lnTo>
                    <a:pt x="0" y="272033"/>
                  </a:lnTo>
                  <a:lnTo>
                    <a:pt x="486155" y="272033"/>
                  </a:lnTo>
                  <a:lnTo>
                    <a:pt x="486155" y="362712"/>
                  </a:lnTo>
                  <a:lnTo>
                    <a:pt x="667512" y="181356"/>
                  </a:lnTo>
                  <a:lnTo>
                    <a:pt x="486155" y="0"/>
                  </a:lnTo>
                  <a:close/>
                </a:path>
              </a:pathLst>
            </a:custGeom>
            <a:solidFill>
              <a:srgbClr val="5FCAEE"/>
            </a:solidFill>
          </p:spPr>
          <p:txBody>
            <a:bodyPr wrap="square" lIns="0" tIns="0" rIns="0" bIns="0" rtlCol="0"/>
            <a:lstStyle/>
            <a:p>
              <a:endParaRPr/>
            </a:p>
          </p:txBody>
        </p:sp>
        <p:sp>
          <p:nvSpPr>
            <p:cNvPr id="29" name="object 29"/>
            <p:cNvSpPr/>
            <p:nvPr/>
          </p:nvSpPr>
          <p:spPr>
            <a:xfrm>
              <a:off x="4732782" y="4895850"/>
              <a:ext cx="668020" cy="363220"/>
            </a:xfrm>
            <a:custGeom>
              <a:avLst/>
              <a:gdLst/>
              <a:ahLst/>
              <a:cxnLst/>
              <a:rect l="l" t="t" r="r" b="b"/>
              <a:pathLst>
                <a:path w="668020" h="363220">
                  <a:moveTo>
                    <a:pt x="0" y="90677"/>
                  </a:moveTo>
                  <a:lnTo>
                    <a:pt x="486155" y="90677"/>
                  </a:lnTo>
                  <a:lnTo>
                    <a:pt x="486155" y="0"/>
                  </a:lnTo>
                  <a:lnTo>
                    <a:pt x="667512" y="181356"/>
                  </a:lnTo>
                  <a:lnTo>
                    <a:pt x="486155" y="362712"/>
                  </a:lnTo>
                  <a:lnTo>
                    <a:pt x="486155" y="272033"/>
                  </a:lnTo>
                  <a:lnTo>
                    <a:pt x="0" y="272033"/>
                  </a:lnTo>
                  <a:lnTo>
                    <a:pt x="0" y="90677"/>
                  </a:lnTo>
                  <a:close/>
                </a:path>
              </a:pathLst>
            </a:custGeom>
            <a:ln w="19812">
              <a:solidFill>
                <a:srgbClr val="4494AF"/>
              </a:solidFill>
            </a:ln>
          </p:spPr>
          <p:txBody>
            <a:bodyPr wrap="square" lIns="0" tIns="0" rIns="0" bIns="0" rtlCol="0"/>
            <a:lstStyle/>
            <a:p>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3401" y="228600"/>
            <a:ext cx="3465513" cy="552450"/>
          </a:xfrm>
        </p:spPr>
        <p:txBody>
          <a:bodyPr>
            <a:normAutofit fontScale="90000"/>
          </a:bodyPr>
          <a:lstStyle/>
          <a:p>
            <a:r>
              <a:rPr lang="en-US" sz="3200" dirty="0"/>
              <a:t>Composite grafts</a:t>
            </a:r>
          </a:p>
        </p:txBody>
      </p:sp>
      <p:pic>
        <p:nvPicPr>
          <p:cNvPr id="8" name="Content Placeholder 7" descr="composite d.jpg"/>
          <p:cNvPicPr>
            <a:picLocks noGrp="1" noChangeAspect="1"/>
          </p:cNvPicPr>
          <p:nvPr>
            <p:ph idx="1"/>
          </p:nvPr>
        </p:nvPicPr>
        <p:blipFill>
          <a:blip r:embed="rId2"/>
          <a:stretch>
            <a:fillRect/>
          </a:stretch>
        </p:blipFill>
        <p:spPr>
          <a:xfrm>
            <a:off x="2209800" y="990601"/>
            <a:ext cx="8001000" cy="3878845"/>
          </a:xfrm>
        </p:spPr>
      </p:pic>
      <p:sp>
        <p:nvSpPr>
          <p:cNvPr id="6" name="Text Placeholder 5"/>
          <p:cNvSpPr>
            <a:spLocks noGrp="1"/>
          </p:cNvSpPr>
          <p:nvPr>
            <p:ph type="body" sz="half" idx="2"/>
          </p:nvPr>
        </p:nvSpPr>
        <p:spPr>
          <a:xfrm>
            <a:off x="1524000" y="4800600"/>
            <a:ext cx="8915400" cy="2057400"/>
          </a:xfrm>
        </p:spPr>
        <p:txBody>
          <a:bodyPr>
            <a:noAutofit/>
          </a:bodyPr>
          <a:lstStyle/>
          <a:p>
            <a:r>
              <a:rPr lang="en-US" sz="2400" dirty="0"/>
              <a:t>Comprises two or more germ layers </a:t>
            </a:r>
            <a:r>
              <a:rPr lang="en-US" sz="2400" dirty="0" err="1"/>
              <a:t>i.e</a:t>
            </a:r>
            <a:r>
              <a:rPr lang="en-US" sz="2400" dirty="0"/>
              <a:t> skin and </a:t>
            </a:r>
            <a:r>
              <a:rPr lang="en-US" sz="2400" dirty="0" err="1"/>
              <a:t>cartilage,survival</a:t>
            </a:r>
            <a:r>
              <a:rPr lang="en-US" sz="2400" dirty="0"/>
              <a:t> is unpredictable. Indicated for  Nose, ear and </a:t>
            </a:r>
            <a:r>
              <a:rPr lang="en-US" sz="2400" dirty="0" err="1"/>
              <a:t>periocular</a:t>
            </a:r>
            <a:r>
              <a:rPr lang="en-US" sz="2400" dirty="0"/>
              <a:t> defects.</a:t>
            </a:r>
          </a:p>
          <a:p>
            <a:r>
              <a:rPr lang="en-US" sz="2400" dirty="0"/>
              <a:t>They contract less, induce new cartilage formation and maintain their thickness and epidermal appendage</a:t>
            </a:r>
          </a:p>
        </p:txBody>
      </p:sp>
    </p:spTree>
    <p:extLst>
      <p:ext uri="{BB962C8B-B14F-4D97-AF65-F5344CB8AC3E}">
        <p14:creationId xmlns:p14="http://schemas.microsoft.com/office/powerpoint/2010/main" val="1327604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4" y="240284"/>
            <a:ext cx="11788851" cy="553998"/>
          </a:xfrm>
        </p:spPr>
        <p:txBody>
          <a:bodyPr>
            <a:normAutofit fontScale="90000"/>
          </a:bodyPr>
          <a:lstStyle/>
          <a:p>
            <a:r>
              <a:rPr lang="en-US" dirty="0"/>
              <a:t>Split‐thickness skin graft</a:t>
            </a:r>
          </a:p>
        </p:txBody>
      </p:sp>
      <p:sp>
        <p:nvSpPr>
          <p:cNvPr id="3" name="Content Placeholder 2"/>
          <p:cNvSpPr>
            <a:spLocks noGrp="1"/>
          </p:cNvSpPr>
          <p:nvPr>
            <p:ph idx="1"/>
          </p:nvPr>
        </p:nvSpPr>
        <p:spPr>
          <a:xfrm>
            <a:off x="1981200" y="1600201"/>
            <a:ext cx="8229600" cy="4525963"/>
          </a:xfrm>
        </p:spPr>
        <p:txBody>
          <a:bodyPr>
            <a:normAutofit/>
          </a:bodyPr>
          <a:lstStyle/>
          <a:p>
            <a:pPr>
              <a:lnSpc>
                <a:spcPct val="150000"/>
              </a:lnSpc>
            </a:pPr>
            <a:r>
              <a:rPr lang="en-US" dirty="0"/>
              <a:t>Cover very large wounds as the skin is thin and relatively  transparent.</a:t>
            </a:r>
          </a:p>
          <a:p>
            <a:pPr>
              <a:lnSpc>
                <a:spcPct val="150000"/>
              </a:lnSpc>
            </a:pPr>
            <a:r>
              <a:rPr lang="en-US" dirty="0"/>
              <a:t>Size is not limited by the amount of donor skin that can be harvested</a:t>
            </a:r>
          </a:p>
          <a:p>
            <a:pPr>
              <a:lnSpc>
                <a:spcPct val="150000"/>
              </a:lnSpc>
            </a:pPr>
            <a:r>
              <a:rPr lang="en-US" b="1" dirty="0">
                <a:solidFill>
                  <a:schemeClr val="accent2">
                    <a:lumMod val="50000"/>
                  </a:schemeClr>
                </a:solidFill>
              </a:rPr>
              <a:t>Donor skin site will re-</a:t>
            </a:r>
            <a:r>
              <a:rPr lang="en-US" b="1" dirty="0" err="1">
                <a:solidFill>
                  <a:schemeClr val="accent2">
                    <a:lumMod val="50000"/>
                  </a:schemeClr>
                </a:solidFill>
              </a:rPr>
              <a:t>epithelialize</a:t>
            </a:r>
            <a:r>
              <a:rPr lang="en-US" b="1" dirty="0">
                <a:solidFill>
                  <a:schemeClr val="accent2">
                    <a:lumMod val="50000"/>
                  </a:schemeClr>
                </a:solidFill>
              </a:rPr>
              <a:t> by regeneration from retained </a:t>
            </a:r>
            <a:r>
              <a:rPr lang="en-US" b="1" dirty="0" err="1">
                <a:solidFill>
                  <a:schemeClr val="accent2">
                    <a:lumMod val="50000"/>
                  </a:schemeClr>
                </a:solidFill>
              </a:rPr>
              <a:t>adnexal</a:t>
            </a:r>
            <a:r>
              <a:rPr lang="en-US" b="1" dirty="0">
                <a:solidFill>
                  <a:schemeClr val="accent2">
                    <a:lumMod val="50000"/>
                  </a:schemeClr>
                </a:solidFill>
              </a:rPr>
              <a:t> remnants</a:t>
            </a:r>
            <a:r>
              <a:rPr lang="en-US" dirty="0"/>
              <a:t>.</a:t>
            </a:r>
          </a:p>
          <a:p>
            <a:pPr>
              <a:lnSpc>
                <a:spcPct val="150000"/>
              </a:lnSpc>
            </a:pPr>
            <a:endParaRPr lang="en-US" dirty="0"/>
          </a:p>
        </p:txBody>
      </p:sp>
    </p:spTree>
    <p:extLst>
      <p:ext uri="{BB962C8B-B14F-4D97-AF65-F5344CB8AC3E}">
        <p14:creationId xmlns:p14="http://schemas.microsoft.com/office/powerpoint/2010/main" val="1685877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4" y="240284"/>
            <a:ext cx="11788851" cy="553998"/>
          </a:xfrm>
        </p:spPr>
        <p:txBody>
          <a:bodyPr>
            <a:normAutofit fontScale="90000"/>
          </a:bodyPr>
          <a:lstStyle/>
          <a:p>
            <a:r>
              <a:rPr lang="en-US" dirty="0"/>
              <a:t>Indication </a:t>
            </a:r>
          </a:p>
        </p:txBody>
      </p:sp>
      <p:sp>
        <p:nvSpPr>
          <p:cNvPr id="3" name="Content Placeholder 2"/>
          <p:cNvSpPr>
            <a:spLocks noGrp="1"/>
          </p:cNvSpPr>
          <p:nvPr>
            <p:ph idx="1"/>
          </p:nvPr>
        </p:nvSpPr>
        <p:spPr/>
        <p:txBody>
          <a:bodyPr>
            <a:normAutofit/>
          </a:bodyPr>
          <a:lstStyle/>
          <a:p>
            <a:r>
              <a:rPr lang="en-US" b="1" dirty="0"/>
              <a:t>Cover tumor excision sites </a:t>
            </a:r>
            <a:r>
              <a:rPr lang="en-US" dirty="0"/>
              <a:t>where the adequacy of excision cannot be guaranteed at the time of surgery, because recurrence is more easily identified through the thinner graft than it would be after full‐ thickness or flap closure. </a:t>
            </a:r>
          </a:p>
          <a:p>
            <a:r>
              <a:rPr lang="en-US" b="1" dirty="0"/>
              <a:t>Chronic  ulcer </a:t>
            </a:r>
          </a:p>
          <a:p>
            <a:r>
              <a:rPr lang="en-US" b="1" dirty="0"/>
              <a:t>Extensive burn </a:t>
            </a:r>
          </a:p>
          <a:p>
            <a:endParaRPr lang="en-US" b="1" dirty="0"/>
          </a:p>
        </p:txBody>
      </p:sp>
    </p:spTree>
    <p:extLst>
      <p:ext uri="{BB962C8B-B14F-4D97-AF65-F5344CB8AC3E}">
        <p14:creationId xmlns:p14="http://schemas.microsoft.com/office/powerpoint/2010/main" val="4293115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g.jpg"/>
          <p:cNvPicPr>
            <a:picLocks noGrp="1" noChangeAspect="1"/>
          </p:cNvPicPr>
          <p:nvPr>
            <p:ph idx="1"/>
          </p:nvPr>
        </p:nvPicPr>
        <p:blipFill>
          <a:blip r:embed="rId2"/>
          <a:stretch>
            <a:fillRect/>
          </a:stretch>
        </p:blipFill>
        <p:spPr>
          <a:xfrm>
            <a:off x="2438400" y="304800"/>
            <a:ext cx="7696200" cy="6156960"/>
          </a:xfrm>
        </p:spPr>
      </p:pic>
    </p:spTree>
    <p:extLst>
      <p:ext uri="{BB962C8B-B14F-4D97-AF65-F5344CB8AC3E}">
        <p14:creationId xmlns:p14="http://schemas.microsoft.com/office/powerpoint/2010/main" val="615694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04801"/>
            <a:ext cx="8229600" cy="5821363"/>
          </a:xfrm>
        </p:spPr>
        <p:txBody>
          <a:bodyPr>
            <a:normAutofit/>
          </a:bodyPr>
          <a:lstStyle/>
          <a:p>
            <a:pPr>
              <a:lnSpc>
                <a:spcPct val="150000"/>
              </a:lnSpc>
            </a:pPr>
            <a:r>
              <a:rPr lang="en-US" b="1" dirty="0">
                <a:solidFill>
                  <a:srgbClr val="FF66FF"/>
                </a:solidFill>
              </a:rPr>
              <a:t>Common donor site </a:t>
            </a:r>
          </a:p>
          <a:p>
            <a:pPr>
              <a:lnSpc>
                <a:spcPct val="150000"/>
              </a:lnSpc>
            </a:pPr>
            <a:r>
              <a:rPr lang="en-US" dirty="0"/>
              <a:t>upper thigh, and less frequently the upper outer arm and anterior abdominal wall.</a:t>
            </a:r>
          </a:p>
          <a:p>
            <a:pPr>
              <a:lnSpc>
                <a:spcPct val="150000"/>
              </a:lnSpc>
            </a:pPr>
            <a:r>
              <a:rPr lang="en-US" b="1" dirty="0">
                <a:solidFill>
                  <a:srgbClr val="FF0000"/>
                </a:solidFill>
              </a:rPr>
              <a:t>Disadvantage </a:t>
            </a:r>
          </a:p>
          <a:p>
            <a:pPr>
              <a:lnSpc>
                <a:spcPct val="150000"/>
              </a:lnSpc>
            </a:pPr>
            <a:r>
              <a:rPr lang="en-US" dirty="0"/>
              <a:t>Relatively poor cosmetic result and greater graft shrinkage</a:t>
            </a:r>
          </a:p>
          <a:p>
            <a:endParaRPr lang="en-US" dirty="0"/>
          </a:p>
        </p:txBody>
      </p:sp>
    </p:spTree>
    <p:extLst>
      <p:ext uri="{BB962C8B-B14F-4D97-AF65-F5344CB8AC3E}">
        <p14:creationId xmlns:p14="http://schemas.microsoft.com/office/powerpoint/2010/main" val="2526747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M.png"/>
          <p:cNvPicPr>
            <a:picLocks noGrp="1" noChangeAspect="1"/>
          </p:cNvPicPr>
          <p:nvPr>
            <p:ph idx="1"/>
          </p:nvPr>
        </p:nvPicPr>
        <p:blipFill>
          <a:blip r:embed="rId2"/>
          <a:stretch>
            <a:fillRect/>
          </a:stretch>
        </p:blipFill>
        <p:spPr>
          <a:xfrm>
            <a:off x="5925344" y="1785937"/>
            <a:ext cx="2184400" cy="2984500"/>
          </a:xfrm>
        </p:spPr>
      </p:pic>
      <p:sp>
        <p:nvSpPr>
          <p:cNvPr id="6" name="Text Placeholder 5"/>
          <p:cNvSpPr>
            <a:spLocks noGrp="1"/>
          </p:cNvSpPr>
          <p:nvPr>
            <p:ph type="body" sz="half" idx="2"/>
          </p:nvPr>
        </p:nvSpPr>
        <p:spPr>
          <a:xfrm>
            <a:off x="1752600" y="914400"/>
            <a:ext cx="3886200" cy="4572000"/>
          </a:xfrm>
        </p:spPr>
        <p:txBody>
          <a:bodyPr>
            <a:noAutofit/>
          </a:bodyPr>
          <a:lstStyle/>
          <a:p>
            <a:r>
              <a:rPr lang="en-US" sz="2800" dirty="0"/>
              <a:t>INDICATION:-  When one end of an elliptical excision will cross an important anatomical or cosmetic line.</a:t>
            </a:r>
          </a:p>
          <a:p>
            <a:r>
              <a:rPr lang="en-US" sz="2800" dirty="0"/>
              <a:t>It will reduce the overall length of excision by bringing the apex of the excision back within the original area to be excised </a:t>
            </a:r>
          </a:p>
          <a:p>
            <a:endParaRPr lang="en-US" sz="2800" dirty="0"/>
          </a:p>
        </p:txBody>
      </p:sp>
    </p:spTree>
    <p:extLst>
      <p:ext uri="{BB962C8B-B14F-4D97-AF65-F5344CB8AC3E}">
        <p14:creationId xmlns:p14="http://schemas.microsoft.com/office/powerpoint/2010/main" val="2079462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4" y="240284"/>
            <a:ext cx="11788851" cy="553998"/>
          </a:xfrm>
        </p:spPr>
        <p:txBody>
          <a:bodyPr>
            <a:normAutofit fontScale="90000"/>
          </a:bodyPr>
          <a:lstStyle/>
          <a:p>
            <a:r>
              <a:rPr lang="en-US" dirty="0"/>
              <a:t>Z‐</a:t>
            </a:r>
            <a:r>
              <a:rPr lang="en-US" dirty="0" err="1"/>
              <a:t>plasty</a:t>
            </a:r>
            <a:endParaRPr lang="en-US" dirty="0"/>
          </a:p>
        </p:txBody>
      </p:sp>
      <p:sp>
        <p:nvSpPr>
          <p:cNvPr id="3" name="Content Placeholder 2"/>
          <p:cNvSpPr>
            <a:spLocks noGrp="1"/>
          </p:cNvSpPr>
          <p:nvPr>
            <p:ph idx="1"/>
          </p:nvPr>
        </p:nvSpPr>
        <p:spPr>
          <a:xfrm>
            <a:off x="1524000" y="1219200"/>
            <a:ext cx="9144000" cy="5410200"/>
          </a:xfrm>
        </p:spPr>
        <p:txBody>
          <a:bodyPr>
            <a:normAutofit/>
          </a:bodyPr>
          <a:lstStyle/>
          <a:p>
            <a:pPr>
              <a:lnSpc>
                <a:spcPct val="150000"/>
              </a:lnSpc>
            </a:pPr>
            <a:r>
              <a:rPr lang="en-US" dirty="0"/>
              <a:t>It is </a:t>
            </a:r>
            <a:r>
              <a:rPr lang="en-US" b="1" dirty="0"/>
              <a:t>used to improve the functional and cosmetic appearance of scars</a:t>
            </a:r>
            <a:r>
              <a:rPr lang="en-US" dirty="0"/>
              <a:t>. </a:t>
            </a:r>
          </a:p>
          <a:p>
            <a:pPr>
              <a:lnSpc>
                <a:spcPct val="150000"/>
              </a:lnSpc>
            </a:pPr>
            <a:r>
              <a:rPr lang="en-US" dirty="0"/>
              <a:t>Redirect a scar into better alignment with a natural skin fold or the lines of least skin tension.</a:t>
            </a:r>
          </a:p>
          <a:p>
            <a:pPr>
              <a:lnSpc>
                <a:spcPct val="150000"/>
              </a:lnSpc>
            </a:pPr>
            <a:r>
              <a:rPr lang="en-US" b="1" dirty="0"/>
              <a:t>Contracted scars may be lengthened with this technique</a:t>
            </a:r>
            <a:r>
              <a:rPr lang="en-US" dirty="0"/>
              <a:t>. </a:t>
            </a:r>
          </a:p>
        </p:txBody>
      </p:sp>
    </p:spTree>
    <p:extLst>
      <p:ext uri="{BB962C8B-B14F-4D97-AF65-F5344CB8AC3E}">
        <p14:creationId xmlns:p14="http://schemas.microsoft.com/office/powerpoint/2010/main" val="2802860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zp.jpg"/>
          <p:cNvPicPr>
            <a:picLocks noGrp="1" noChangeAspect="1"/>
          </p:cNvPicPr>
          <p:nvPr>
            <p:ph sz="half" idx="1"/>
          </p:nvPr>
        </p:nvPicPr>
        <p:blipFill>
          <a:blip r:embed="rId3"/>
          <a:stretch>
            <a:fillRect/>
          </a:stretch>
        </p:blipFill>
        <p:spPr>
          <a:xfrm>
            <a:off x="1371600" y="1066800"/>
            <a:ext cx="7790656" cy="4679156"/>
          </a:xfrm>
        </p:spPr>
      </p:pic>
    </p:spTree>
    <p:extLst>
      <p:ext uri="{BB962C8B-B14F-4D97-AF65-F5344CB8AC3E}">
        <p14:creationId xmlns:p14="http://schemas.microsoft.com/office/powerpoint/2010/main" val="947394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Wedge excision – lip, eyelid and ear</a:t>
            </a:r>
          </a:p>
        </p:txBody>
      </p:sp>
      <p:sp>
        <p:nvSpPr>
          <p:cNvPr id="3" name="Content Placeholder 2"/>
          <p:cNvSpPr>
            <a:spLocks noGrp="1"/>
          </p:cNvSpPr>
          <p:nvPr>
            <p:ph idx="1"/>
          </p:nvPr>
        </p:nvSpPr>
        <p:spPr/>
        <p:txBody>
          <a:bodyPr>
            <a:normAutofit/>
          </a:bodyPr>
          <a:lstStyle/>
          <a:p>
            <a:pPr>
              <a:buNone/>
            </a:pPr>
            <a:endParaRPr lang="en-US" dirty="0"/>
          </a:p>
          <a:p>
            <a:pPr>
              <a:lnSpc>
                <a:spcPct val="150000"/>
              </a:lnSpc>
            </a:pPr>
            <a:r>
              <a:rPr lang="en-US" b="1" dirty="0"/>
              <a:t>Inherent tissue elasticity </a:t>
            </a:r>
            <a:r>
              <a:rPr lang="en-US" dirty="0"/>
              <a:t>of these structures  allows considerable defects to be repaired by direct closure without distorting the free margins of these structure.</a:t>
            </a:r>
          </a:p>
        </p:txBody>
      </p:sp>
    </p:spTree>
    <p:extLst>
      <p:ext uri="{BB962C8B-B14F-4D97-AF65-F5344CB8AC3E}">
        <p14:creationId xmlns:p14="http://schemas.microsoft.com/office/powerpoint/2010/main" val="1239603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4200" y="2895600"/>
            <a:ext cx="6172200" cy="1162050"/>
          </a:xfrm>
        </p:spPr>
        <p:txBody>
          <a:bodyPr>
            <a:normAutofit/>
          </a:bodyPr>
          <a:lstStyle/>
          <a:p>
            <a:pPr algn="ctr"/>
            <a:r>
              <a:rPr lang="en-US" sz="2800" dirty="0"/>
              <a:t>Wedge excision</a:t>
            </a:r>
            <a:br>
              <a:rPr lang="en-US" sz="2800" dirty="0"/>
            </a:br>
            <a:r>
              <a:rPr lang="en-US" sz="2800" dirty="0"/>
              <a:t> LIP </a:t>
            </a:r>
          </a:p>
        </p:txBody>
      </p:sp>
      <p:pic>
        <p:nvPicPr>
          <p:cNvPr id="7" name="Content Placeholder 6" descr="p1.jpg"/>
          <p:cNvPicPr>
            <a:picLocks noGrp="1" noChangeAspect="1"/>
          </p:cNvPicPr>
          <p:nvPr>
            <p:ph idx="1"/>
          </p:nvPr>
        </p:nvPicPr>
        <p:blipFill>
          <a:blip r:embed="rId2"/>
          <a:stretch>
            <a:fillRect/>
          </a:stretch>
        </p:blipFill>
        <p:spPr>
          <a:xfrm>
            <a:off x="1524000" y="0"/>
            <a:ext cx="9087108" cy="3733800"/>
          </a:xfrm>
        </p:spPr>
      </p:pic>
      <p:sp>
        <p:nvSpPr>
          <p:cNvPr id="6" name="Text Placeholder 5"/>
          <p:cNvSpPr>
            <a:spLocks noGrp="1"/>
          </p:cNvSpPr>
          <p:nvPr>
            <p:ph type="body" sz="half" idx="2"/>
          </p:nvPr>
        </p:nvSpPr>
        <p:spPr>
          <a:xfrm>
            <a:off x="1752600" y="3962401"/>
            <a:ext cx="8610600" cy="2697163"/>
          </a:xfrm>
        </p:spPr>
        <p:txBody>
          <a:bodyPr>
            <a:normAutofit lnSpcReduction="10000"/>
          </a:bodyPr>
          <a:lstStyle/>
          <a:p>
            <a:pPr>
              <a:lnSpc>
                <a:spcPct val="150000"/>
              </a:lnSpc>
            </a:pPr>
            <a:r>
              <a:rPr lang="en-US" sz="2800" dirty="0"/>
              <a:t>Defects smaller than one‐third of the lip length can be closed directly following a wedge excision,</a:t>
            </a:r>
          </a:p>
          <a:p>
            <a:pPr>
              <a:lnSpc>
                <a:spcPct val="150000"/>
              </a:lnSpc>
            </a:pPr>
            <a:r>
              <a:rPr lang="en-US" sz="2800" dirty="0"/>
              <a:t>To avoid excessive distortion Wedge‐ </a:t>
            </a:r>
            <a:r>
              <a:rPr lang="en-US" sz="2800" dirty="0" err="1"/>
              <a:t>plasty</a:t>
            </a:r>
            <a:r>
              <a:rPr lang="en-US" sz="2800" dirty="0"/>
              <a:t> correction can be done on the lower lip</a:t>
            </a:r>
          </a:p>
        </p:txBody>
      </p:sp>
    </p:spTree>
    <p:extLst>
      <p:ext uri="{BB962C8B-B14F-4D97-AF65-F5344CB8AC3E}">
        <p14:creationId xmlns:p14="http://schemas.microsoft.com/office/powerpoint/2010/main" val="3285695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68935"/>
            <a:ext cx="4396740" cy="452120"/>
          </a:xfrm>
          <a:prstGeom prst="rect">
            <a:avLst/>
          </a:prstGeom>
        </p:spPr>
        <p:txBody>
          <a:bodyPr vert="horz" wrap="square" lIns="0" tIns="12065" rIns="0" bIns="0" rtlCol="0">
            <a:spAutoFit/>
          </a:bodyPr>
          <a:lstStyle/>
          <a:p>
            <a:pPr marL="12700">
              <a:lnSpc>
                <a:spcPct val="100000"/>
              </a:lnSpc>
              <a:spcBef>
                <a:spcPts val="95"/>
              </a:spcBef>
            </a:pPr>
            <a:r>
              <a:rPr sz="2250" spc="175" dirty="0">
                <a:latin typeface="Lucida Sans Unicode"/>
                <a:cs typeface="Lucida Sans Unicode"/>
              </a:rPr>
              <a:t>▶</a:t>
            </a:r>
            <a:r>
              <a:rPr sz="2250" spc="-30" dirty="0">
                <a:latin typeface="Lucida Sans Unicode"/>
                <a:cs typeface="Lucida Sans Unicode"/>
              </a:rPr>
              <a:t> </a:t>
            </a:r>
            <a:r>
              <a:rPr sz="2800" b="1" spc="-10" dirty="0">
                <a:solidFill>
                  <a:srgbClr val="404040"/>
                </a:solidFill>
                <a:latin typeface="Trebuchet MS"/>
                <a:cs typeface="Trebuchet MS"/>
              </a:rPr>
              <a:t>EXCISIONAL</a:t>
            </a:r>
            <a:r>
              <a:rPr sz="2800" b="1" spc="-145" dirty="0">
                <a:solidFill>
                  <a:srgbClr val="404040"/>
                </a:solidFill>
                <a:latin typeface="Trebuchet MS"/>
                <a:cs typeface="Trebuchet MS"/>
              </a:rPr>
              <a:t> </a:t>
            </a:r>
            <a:r>
              <a:rPr sz="2800" b="1" dirty="0">
                <a:solidFill>
                  <a:srgbClr val="404040"/>
                </a:solidFill>
                <a:latin typeface="Trebuchet MS"/>
                <a:cs typeface="Trebuchet MS"/>
              </a:rPr>
              <a:t>SKIN</a:t>
            </a:r>
            <a:r>
              <a:rPr sz="2800" b="1" spc="-45" dirty="0">
                <a:solidFill>
                  <a:srgbClr val="404040"/>
                </a:solidFill>
                <a:latin typeface="Trebuchet MS"/>
                <a:cs typeface="Trebuchet MS"/>
              </a:rPr>
              <a:t> </a:t>
            </a:r>
            <a:r>
              <a:rPr sz="2800" b="1" spc="-10" dirty="0">
                <a:solidFill>
                  <a:srgbClr val="404040"/>
                </a:solidFill>
                <a:latin typeface="Trebuchet MS"/>
                <a:cs typeface="Trebuchet MS"/>
              </a:rPr>
              <a:t>BIOPSY</a:t>
            </a:r>
            <a:endParaRPr sz="2800">
              <a:latin typeface="Trebuchet MS"/>
              <a:cs typeface="Trebuchet MS"/>
            </a:endParaRPr>
          </a:p>
        </p:txBody>
      </p:sp>
      <p:sp>
        <p:nvSpPr>
          <p:cNvPr id="3" name="object 3"/>
          <p:cNvSpPr txBox="1"/>
          <p:nvPr/>
        </p:nvSpPr>
        <p:spPr>
          <a:xfrm>
            <a:off x="916939" y="923366"/>
            <a:ext cx="8749030" cy="2895023"/>
          </a:xfrm>
          <a:prstGeom prst="rect">
            <a:avLst/>
          </a:prstGeom>
        </p:spPr>
        <p:txBody>
          <a:bodyPr vert="horz" wrap="square" lIns="0" tIns="12065" rIns="0" bIns="0" rtlCol="0">
            <a:spAutoFit/>
          </a:bodyPr>
          <a:lstStyle/>
          <a:p>
            <a:pPr marL="331470">
              <a:lnSpc>
                <a:spcPct val="100000"/>
              </a:lnSpc>
              <a:spcBef>
                <a:spcPts val="95"/>
              </a:spcBef>
            </a:pPr>
            <a:r>
              <a:rPr sz="2800" spc="-10" dirty="0">
                <a:solidFill>
                  <a:srgbClr val="404040"/>
                </a:solidFill>
                <a:latin typeface="Trebuchet MS"/>
                <a:cs typeface="Trebuchet MS"/>
              </a:rPr>
              <a:t>INDICATIONS</a:t>
            </a:r>
            <a:endParaRPr sz="2800" dirty="0">
              <a:latin typeface="Trebuchet MS"/>
              <a:cs typeface="Trebuchet MS"/>
            </a:endParaRPr>
          </a:p>
          <a:p>
            <a:pPr>
              <a:lnSpc>
                <a:spcPct val="100000"/>
              </a:lnSpc>
              <a:spcBef>
                <a:spcPts val="30"/>
              </a:spcBef>
            </a:pPr>
            <a:endParaRPr sz="4600" dirty="0">
              <a:latin typeface="Trebuchet MS"/>
              <a:cs typeface="Trebuchet MS"/>
            </a:endParaRPr>
          </a:p>
          <a:p>
            <a:pPr marL="12700">
              <a:lnSpc>
                <a:spcPct val="100000"/>
              </a:lnSpc>
              <a:tabLst>
                <a:tab pos="35560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Benign</a:t>
            </a:r>
            <a:r>
              <a:rPr sz="2400" spc="-30" dirty="0">
                <a:solidFill>
                  <a:srgbClr val="404040"/>
                </a:solidFill>
                <a:latin typeface="Trebuchet MS"/>
                <a:cs typeface="Trebuchet MS"/>
              </a:rPr>
              <a:t> </a:t>
            </a:r>
            <a:r>
              <a:rPr sz="2400" dirty="0">
                <a:solidFill>
                  <a:srgbClr val="404040"/>
                </a:solidFill>
                <a:latin typeface="Trebuchet MS"/>
                <a:cs typeface="Trebuchet MS"/>
              </a:rPr>
              <a:t>and</a:t>
            </a:r>
            <a:r>
              <a:rPr sz="2400" spc="-30" dirty="0">
                <a:solidFill>
                  <a:srgbClr val="404040"/>
                </a:solidFill>
                <a:latin typeface="Trebuchet MS"/>
                <a:cs typeface="Trebuchet MS"/>
              </a:rPr>
              <a:t> </a:t>
            </a:r>
            <a:r>
              <a:rPr sz="2400" dirty="0">
                <a:solidFill>
                  <a:srgbClr val="404040"/>
                </a:solidFill>
                <a:latin typeface="Trebuchet MS"/>
                <a:cs typeface="Trebuchet MS"/>
              </a:rPr>
              <a:t>malignant</a:t>
            </a:r>
            <a:r>
              <a:rPr sz="2400" spc="-25" dirty="0">
                <a:solidFill>
                  <a:srgbClr val="404040"/>
                </a:solidFill>
                <a:latin typeface="Trebuchet MS"/>
                <a:cs typeface="Trebuchet MS"/>
              </a:rPr>
              <a:t> </a:t>
            </a:r>
            <a:r>
              <a:rPr sz="2400" dirty="0">
                <a:solidFill>
                  <a:srgbClr val="404040"/>
                </a:solidFill>
                <a:latin typeface="Trebuchet MS"/>
                <a:cs typeface="Trebuchet MS"/>
              </a:rPr>
              <a:t>cutaneous </a:t>
            </a:r>
            <a:r>
              <a:rPr sz="2400" spc="-10" dirty="0">
                <a:solidFill>
                  <a:srgbClr val="404040"/>
                </a:solidFill>
                <a:latin typeface="Trebuchet MS"/>
                <a:cs typeface="Trebuchet MS"/>
              </a:rPr>
              <a:t>tumors</a:t>
            </a:r>
            <a:endParaRPr sz="2400" dirty="0">
              <a:latin typeface="Trebuchet MS"/>
              <a:cs typeface="Trebuchet MS"/>
            </a:endParaRPr>
          </a:p>
          <a:p>
            <a:pPr>
              <a:lnSpc>
                <a:spcPct val="100000"/>
              </a:lnSpc>
            </a:pPr>
            <a:endParaRPr sz="2800" dirty="0">
              <a:latin typeface="Trebuchet MS"/>
              <a:cs typeface="Trebuchet MS"/>
            </a:endParaRPr>
          </a:p>
          <a:p>
            <a:pPr marL="355600" marR="5080" indent="-343535">
              <a:lnSpc>
                <a:spcPct val="100000"/>
              </a:lnSpc>
              <a:spcBef>
                <a:spcPts val="1635"/>
              </a:spcBef>
              <a:tabLst>
                <a:tab pos="35560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Lesions</a:t>
            </a:r>
            <a:r>
              <a:rPr sz="2400" spc="-15" dirty="0">
                <a:solidFill>
                  <a:srgbClr val="404040"/>
                </a:solidFill>
                <a:latin typeface="Trebuchet MS"/>
                <a:cs typeface="Trebuchet MS"/>
              </a:rPr>
              <a:t> </a:t>
            </a:r>
            <a:r>
              <a:rPr sz="2400" dirty="0">
                <a:solidFill>
                  <a:srgbClr val="404040"/>
                </a:solidFill>
                <a:latin typeface="Trebuchet MS"/>
                <a:cs typeface="Trebuchet MS"/>
              </a:rPr>
              <a:t>or</a:t>
            </a:r>
            <a:r>
              <a:rPr sz="2400" spc="-20" dirty="0">
                <a:solidFill>
                  <a:srgbClr val="404040"/>
                </a:solidFill>
                <a:latin typeface="Trebuchet MS"/>
                <a:cs typeface="Trebuchet MS"/>
              </a:rPr>
              <a:t> </a:t>
            </a:r>
            <a:r>
              <a:rPr sz="2400" dirty="0">
                <a:solidFill>
                  <a:srgbClr val="404040"/>
                </a:solidFill>
                <a:latin typeface="Trebuchet MS"/>
                <a:cs typeface="Trebuchet MS"/>
              </a:rPr>
              <a:t>inflammatory processes</a:t>
            </a:r>
            <a:r>
              <a:rPr sz="2400" spc="5" dirty="0">
                <a:solidFill>
                  <a:srgbClr val="404040"/>
                </a:solidFill>
                <a:latin typeface="Trebuchet MS"/>
                <a:cs typeface="Trebuchet MS"/>
              </a:rPr>
              <a:t> </a:t>
            </a:r>
            <a:r>
              <a:rPr sz="2400" dirty="0">
                <a:solidFill>
                  <a:srgbClr val="404040"/>
                </a:solidFill>
                <a:latin typeface="Trebuchet MS"/>
                <a:cs typeface="Trebuchet MS"/>
              </a:rPr>
              <a:t>that</a:t>
            </a:r>
            <a:r>
              <a:rPr sz="2400" spc="-25" dirty="0">
                <a:solidFill>
                  <a:srgbClr val="404040"/>
                </a:solidFill>
                <a:latin typeface="Trebuchet MS"/>
                <a:cs typeface="Trebuchet MS"/>
              </a:rPr>
              <a:t> </a:t>
            </a:r>
            <a:r>
              <a:rPr sz="2400" dirty="0">
                <a:solidFill>
                  <a:srgbClr val="404040"/>
                </a:solidFill>
                <a:latin typeface="Trebuchet MS"/>
                <a:cs typeface="Trebuchet MS"/>
              </a:rPr>
              <a:t>are</a:t>
            </a:r>
            <a:r>
              <a:rPr sz="2400" spc="-20" dirty="0">
                <a:solidFill>
                  <a:srgbClr val="404040"/>
                </a:solidFill>
                <a:latin typeface="Trebuchet MS"/>
                <a:cs typeface="Trebuchet MS"/>
              </a:rPr>
              <a:t> </a:t>
            </a:r>
            <a:r>
              <a:rPr sz="2400" dirty="0">
                <a:solidFill>
                  <a:srgbClr val="404040"/>
                </a:solidFill>
                <a:latin typeface="Trebuchet MS"/>
                <a:cs typeface="Trebuchet MS"/>
              </a:rPr>
              <a:t>in</a:t>
            </a:r>
            <a:r>
              <a:rPr sz="2400" spc="-20" dirty="0">
                <a:solidFill>
                  <a:srgbClr val="404040"/>
                </a:solidFill>
                <a:latin typeface="Trebuchet MS"/>
                <a:cs typeface="Trebuchet MS"/>
              </a:rPr>
              <a:t> </a:t>
            </a:r>
            <a:r>
              <a:rPr sz="2400" dirty="0">
                <a:solidFill>
                  <a:srgbClr val="404040"/>
                </a:solidFill>
                <a:latin typeface="Trebuchet MS"/>
                <a:cs typeface="Trebuchet MS"/>
              </a:rPr>
              <a:t>deep</a:t>
            </a:r>
            <a:r>
              <a:rPr sz="2400" spc="-20" dirty="0">
                <a:solidFill>
                  <a:srgbClr val="404040"/>
                </a:solidFill>
                <a:latin typeface="Trebuchet MS"/>
                <a:cs typeface="Trebuchet MS"/>
              </a:rPr>
              <a:t> </a:t>
            </a:r>
            <a:r>
              <a:rPr sz="2400" dirty="0">
                <a:solidFill>
                  <a:srgbClr val="404040"/>
                </a:solidFill>
                <a:latin typeface="Trebuchet MS"/>
                <a:cs typeface="Trebuchet MS"/>
              </a:rPr>
              <a:t>dermis</a:t>
            </a:r>
            <a:r>
              <a:rPr sz="2400" spc="-5" dirty="0">
                <a:solidFill>
                  <a:srgbClr val="404040"/>
                </a:solidFill>
                <a:latin typeface="Trebuchet MS"/>
                <a:cs typeface="Trebuchet MS"/>
              </a:rPr>
              <a:t> </a:t>
            </a:r>
            <a:r>
              <a:rPr sz="2400" spc="-25" dirty="0">
                <a:solidFill>
                  <a:srgbClr val="404040"/>
                </a:solidFill>
                <a:latin typeface="Trebuchet MS"/>
                <a:cs typeface="Trebuchet MS"/>
              </a:rPr>
              <a:t>or </a:t>
            </a:r>
            <a:r>
              <a:rPr sz="2400" dirty="0">
                <a:solidFill>
                  <a:srgbClr val="404040"/>
                </a:solidFill>
                <a:latin typeface="Trebuchet MS"/>
                <a:cs typeface="Trebuchet MS"/>
              </a:rPr>
              <a:t>subcut</a:t>
            </a:r>
            <a:r>
              <a:rPr lang="en-US" sz="2400" dirty="0">
                <a:solidFill>
                  <a:srgbClr val="404040"/>
                </a:solidFill>
                <a:latin typeface="Trebuchet MS"/>
                <a:cs typeface="Trebuchet MS"/>
              </a:rPr>
              <a:t>aneous</a:t>
            </a:r>
            <a:r>
              <a:rPr sz="2400" spc="-45" dirty="0">
                <a:solidFill>
                  <a:srgbClr val="404040"/>
                </a:solidFill>
                <a:latin typeface="Trebuchet MS"/>
                <a:cs typeface="Trebuchet MS"/>
              </a:rPr>
              <a:t> </a:t>
            </a:r>
            <a:r>
              <a:rPr sz="2400" spc="-20" dirty="0">
                <a:solidFill>
                  <a:srgbClr val="404040"/>
                </a:solidFill>
                <a:latin typeface="Trebuchet MS"/>
                <a:cs typeface="Trebuchet MS"/>
              </a:rPr>
              <a:t>fat.</a:t>
            </a:r>
            <a:endParaRPr sz="2400" dirty="0">
              <a:latin typeface="Trebuchet MS"/>
              <a:cs typeface="Trebuchet M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3050"/>
            <a:ext cx="7239000" cy="1162050"/>
          </a:xfrm>
        </p:spPr>
        <p:txBody>
          <a:bodyPr>
            <a:normAutofit/>
          </a:bodyPr>
          <a:lstStyle/>
          <a:p>
            <a:pPr algn="ctr"/>
            <a:r>
              <a:rPr lang="en-US" sz="2400" dirty="0"/>
              <a:t>Wedge excision </a:t>
            </a:r>
            <a:br>
              <a:rPr lang="en-US" sz="2400" dirty="0"/>
            </a:br>
            <a:r>
              <a:rPr lang="en-US" sz="2400" dirty="0"/>
              <a:t>EYELID</a:t>
            </a:r>
          </a:p>
        </p:txBody>
      </p:sp>
      <p:pic>
        <p:nvPicPr>
          <p:cNvPr id="7" name="Content Placeholder 6" descr="09.jpg"/>
          <p:cNvPicPr>
            <a:picLocks noGrp="1" noChangeAspect="1"/>
          </p:cNvPicPr>
          <p:nvPr>
            <p:ph idx="1"/>
          </p:nvPr>
        </p:nvPicPr>
        <p:blipFill>
          <a:blip r:embed="rId2"/>
          <a:stretch>
            <a:fillRect/>
          </a:stretch>
        </p:blipFill>
        <p:spPr>
          <a:xfrm>
            <a:off x="1524000" y="1676400"/>
            <a:ext cx="9144000" cy="3490912"/>
          </a:xfrm>
        </p:spPr>
      </p:pic>
      <p:sp>
        <p:nvSpPr>
          <p:cNvPr id="4" name="Text Placeholder 3"/>
          <p:cNvSpPr>
            <a:spLocks noGrp="1"/>
          </p:cNvSpPr>
          <p:nvPr>
            <p:ph type="body" sz="half" idx="2"/>
          </p:nvPr>
        </p:nvSpPr>
        <p:spPr>
          <a:xfrm>
            <a:off x="1524000" y="5257800"/>
            <a:ext cx="9144000" cy="1143000"/>
          </a:xfrm>
        </p:spPr>
        <p:txBody>
          <a:bodyPr>
            <a:normAutofit fontScale="85000" lnSpcReduction="20000"/>
          </a:bodyPr>
          <a:lstStyle/>
          <a:p>
            <a:endParaRPr lang="en-US" sz="1800" dirty="0"/>
          </a:p>
          <a:p>
            <a:r>
              <a:rPr lang="en-US" sz="3200" dirty="0"/>
              <a:t>On the eyelid, defects of up to 50% can be closed directly, using a pentagonal wedge technique . </a:t>
            </a:r>
          </a:p>
        </p:txBody>
      </p:sp>
    </p:spTree>
    <p:extLst>
      <p:ext uri="{BB962C8B-B14F-4D97-AF65-F5344CB8AC3E}">
        <p14:creationId xmlns:p14="http://schemas.microsoft.com/office/powerpoint/2010/main" val="319340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4419600"/>
            <a:ext cx="6248400" cy="1162050"/>
          </a:xfrm>
        </p:spPr>
        <p:txBody>
          <a:bodyPr>
            <a:normAutofit/>
          </a:bodyPr>
          <a:lstStyle/>
          <a:p>
            <a:pPr algn="ctr"/>
            <a:r>
              <a:rPr lang="en-US" sz="2800" dirty="0"/>
              <a:t>Wedge excision </a:t>
            </a:r>
            <a:br>
              <a:rPr lang="en-US" sz="2800" dirty="0"/>
            </a:br>
            <a:r>
              <a:rPr lang="en-US" sz="2800" dirty="0"/>
              <a:t>EAR </a:t>
            </a:r>
          </a:p>
        </p:txBody>
      </p:sp>
      <p:pic>
        <p:nvPicPr>
          <p:cNvPr id="5" name="Content Placeholder 4" descr="P3.jpg"/>
          <p:cNvPicPr>
            <a:picLocks noGrp="1" noChangeAspect="1"/>
          </p:cNvPicPr>
          <p:nvPr>
            <p:ph idx="1"/>
          </p:nvPr>
        </p:nvPicPr>
        <p:blipFill>
          <a:blip r:embed="rId2"/>
          <a:stretch>
            <a:fillRect/>
          </a:stretch>
        </p:blipFill>
        <p:spPr>
          <a:xfrm>
            <a:off x="2407872" y="1828800"/>
            <a:ext cx="7064375" cy="2362200"/>
          </a:xfrm>
        </p:spPr>
      </p:pic>
      <p:sp>
        <p:nvSpPr>
          <p:cNvPr id="4" name="Text Placeholder 3"/>
          <p:cNvSpPr>
            <a:spLocks noGrp="1"/>
          </p:cNvSpPr>
          <p:nvPr>
            <p:ph type="body" sz="half" idx="2"/>
          </p:nvPr>
        </p:nvSpPr>
        <p:spPr>
          <a:xfrm>
            <a:off x="1090246" y="7391400"/>
            <a:ext cx="8382000" cy="3962400"/>
          </a:xfrm>
        </p:spPr>
        <p:txBody>
          <a:bodyPr>
            <a:normAutofit/>
          </a:bodyPr>
          <a:lstStyle/>
          <a:p>
            <a:pPr>
              <a:lnSpc>
                <a:spcPct val="150000"/>
              </a:lnSpc>
            </a:pPr>
            <a:endParaRPr lang="en-US" sz="2800" dirty="0"/>
          </a:p>
        </p:txBody>
      </p:sp>
    </p:spTree>
    <p:extLst>
      <p:ext uri="{BB962C8B-B14F-4D97-AF65-F5344CB8AC3E}">
        <p14:creationId xmlns:p14="http://schemas.microsoft.com/office/powerpoint/2010/main" val="1601536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pic>
        <p:nvPicPr>
          <p:cNvPr id="5" name="Content Placeholder 4" descr="verm.png"/>
          <p:cNvPicPr>
            <a:picLocks noGrp="1" noChangeAspect="1"/>
          </p:cNvPicPr>
          <p:nvPr>
            <p:ph idx="1"/>
          </p:nvPr>
        </p:nvPicPr>
        <p:blipFill>
          <a:blip r:embed="rId2"/>
          <a:stretch>
            <a:fillRect/>
          </a:stretch>
        </p:blipFill>
        <p:spPr>
          <a:xfrm>
            <a:off x="1524000" y="0"/>
            <a:ext cx="9144000" cy="5181600"/>
          </a:xfrm>
        </p:spPr>
      </p:pic>
      <p:sp>
        <p:nvSpPr>
          <p:cNvPr id="4" name="Text Placeholder 3"/>
          <p:cNvSpPr>
            <a:spLocks noGrp="1"/>
          </p:cNvSpPr>
          <p:nvPr>
            <p:ph type="body" sz="half" idx="2"/>
          </p:nvPr>
        </p:nvSpPr>
        <p:spPr>
          <a:xfrm>
            <a:off x="1524000" y="5334000"/>
            <a:ext cx="9144000" cy="1524000"/>
          </a:xfrm>
        </p:spPr>
        <p:txBody>
          <a:bodyPr>
            <a:noAutofit/>
          </a:bodyPr>
          <a:lstStyle/>
          <a:p>
            <a:r>
              <a:rPr lang="en-US" sz="2400" dirty="0"/>
              <a:t>It refer to mucosal advancement .</a:t>
            </a:r>
          </a:p>
          <a:p>
            <a:r>
              <a:rPr lang="en-US" sz="2400" dirty="0"/>
              <a:t> The vermilion, usually of the lower lip, is excised, principally because of actinic damage, and replaced by lip mucosa pulled forward and sutured at the vermilion skin border.</a:t>
            </a:r>
          </a:p>
          <a:p>
            <a:endParaRPr lang="en-US" sz="2400" dirty="0"/>
          </a:p>
        </p:txBody>
      </p:sp>
      <p:sp>
        <p:nvSpPr>
          <p:cNvPr id="8" name="Title 1"/>
          <p:cNvSpPr txBox="1">
            <a:spLocks/>
          </p:cNvSpPr>
          <p:nvPr/>
        </p:nvSpPr>
        <p:spPr>
          <a:xfrm>
            <a:off x="1752601" y="4800600"/>
            <a:ext cx="3008313" cy="552450"/>
          </a:xfrm>
          <a:prstGeom prst="rect">
            <a:avLst/>
          </a:prstGeom>
          <a:solidFill>
            <a:srgbClr val="00B050"/>
          </a:solidFill>
        </p:spPr>
        <p:txBody>
          <a:bodyPr vert="horz" lIns="91440" tIns="45720" rIns="91440" bIns="45720" rtlCol="0" anchor="b">
            <a:normAutofit/>
          </a:bodyPr>
          <a:lstStyle/>
          <a:p>
            <a:pPr algn="l" rtl="0">
              <a:spcBef>
                <a:spcPct val="0"/>
              </a:spcBef>
              <a:defRPr/>
            </a:pPr>
            <a:r>
              <a:rPr lang="en-US" sz="2800" b="1" kern="1200" dirty="0" err="1">
                <a:solidFill>
                  <a:schemeClr val="tx1"/>
                </a:solidFill>
                <a:latin typeface="+mj-lt"/>
                <a:ea typeface="+mj-ea"/>
                <a:cs typeface="+mj-cs"/>
              </a:rPr>
              <a:t>Vermilionectomy</a:t>
            </a:r>
            <a:endParaRPr lang="en-US" sz="2800" b="1" kern="1200" dirty="0">
              <a:solidFill>
                <a:schemeClr val="tx1"/>
              </a:solidFill>
              <a:latin typeface="+mj-lt"/>
              <a:ea typeface="+mj-ea"/>
              <a:cs typeface="+mj-cs"/>
            </a:endParaRPr>
          </a:p>
        </p:txBody>
      </p:sp>
    </p:spTree>
    <p:extLst>
      <p:ext uri="{BB962C8B-B14F-4D97-AF65-F5344CB8AC3E}">
        <p14:creationId xmlns:p14="http://schemas.microsoft.com/office/powerpoint/2010/main" val="312312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‘Dog‐ear’ repair (</a:t>
            </a:r>
            <a:r>
              <a:rPr lang="en-US" dirty="0" err="1"/>
              <a:t>tricone</a:t>
            </a:r>
            <a:r>
              <a:rPr lang="en-US" dirty="0"/>
              <a:t> repair, standing </a:t>
            </a:r>
            <a:r>
              <a:rPr lang="en-US" dirty="0" err="1"/>
              <a:t>cutaneous</a:t>
            </a:r>
            <a:r>
              <a:rPr lang="en-US" dirty="0"/>
              <a:t> deformity repair) </a:t>
            </a:r>
          </a:p>
        </p:txBody>
      </p:sp>
      <p:sp>
        <p:nvSpPr>
          <p:cNvPr id="5" name="Content Placeholder 4"/>
          <p:cNvSpPr>
            <a:spLocks noGrp="1"/>
          </p:cNvSpPr>
          <p:nvPr>
            <p:ph idx="1"/>
          </p:nvPr>
        </p:nvSpPr>
        <p:spPr>
          <a:xfrm>
            <a:off x="1828800" y="1828800"/>
            <a:ext cx="8534400" cy="4724400"/>
          </a:xfrm>
        </p:spPr>
        <p:txBody>
          <a:bodyPr>
            <a:normAutofit/>
          </a:bodyPr>
          <a:lstStyle/>
          <a:p>
            <a:r>
              <a:rPr lang="en-US" dirty="0"/>
              <a:t>length to width ratio of an excision is insufficient to prevent the skin at the poles from bulging outwards when the opposing skin edges are brought together. </a:t>
            </a:r>
          </a:p>
          <a:p>
            <a:r>
              <a:rPr lang="en-US" dirty="0"/>
              <a:t>It occur with limited laxity or movement in the surrounding tissues.</a:t>
            </a:r>
          </a:p>
          <a:p>
            <a:r>
              <a:rPr lang="en-US" dirty="0"/>
              <a:t>Excisions where the angle at the apex exceeds 30° are also liable to produce dog ears.</a:t>
            </a:r>
          </a:p>
        </p:txBody>
      </p:sp>
    </p:spTree>
    <p:extLst>
      <p:ext uri="{BB962C8B-B14F-4D97-AF65-F5344CB8AC3E}">
        <p14:creationId xmlns:p14="http://schemas.microsoft.com/office/powerpoint/2010/main" val="4284466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316162"/>
          </a:xfrm>
        </p:spPr>
        <p:txBody>
          <a:bodyPr>
            <a:normAutofit/>
          </a:bodyPr>
          <a:lstStyle/>
          <a:p>
            <a:pPr algn="l"/>
            <a:r>
              <a:rPr lang="en-US" sz="2700" dirty="0"/>
              <a:t>The excess skin of the dog ear can be removed by converting it into a T‐</a:t>
            </a:r>
            <a:r>
              <a:rPr lang="en-US" sz="2700" dirty="0" err="1"/>
              <a:t>plasty</a:t>
            </a:r>
            <a:r>
              <a:rPr lang="en-US" sz="2700" dirty="0"/>
              <a:t> or an M‐</a:t>
            </a:r>
            <a:r>
              <a:rPr lang="en-US" sz="2700" dirty="0" err="1"/>
              <a:t>plasty</a:t>
            </a:r>
            <a:r>
              <a:rPr lang="en-US" sz="2700" dirty="0"/>
              <a:t>. This is a useful technique when the length of the wound cannot be extended </a:t>
            </a:r>
            <a:br>
              <a:rPr lang="en-US" dirty="0"/>
            </a:br>
            <a:endParaRPr lang="en-US" dirty="0"/>
          </a:p>
        </p:txBody>
      </p:sp>
      <p:pic>
        <p:nvPicPr>
          <p:cNvPr id="4" name="Content Placeholder 3" descr="dog.jpg"/>
          <p:cNvPicPr>
            <a:picLocks noGrp="1" noChangeAspect="1"/>
          </p:cNvPicPr>
          <p:nvPr>
            <p:ph idx="1"/>
          </p:nvPr>
        </p:nvPicPr>
        <p:blipFill>
          <a:blip r:embed="rId2"/>
          <a:stretch>
            <a:fillRect/>
          </a:stretch>
        </p:blipFill>
        <p:spPr>
          <a:xfrm>
            <a:off x="1998785" y="2590800"/>
            <a:ext cx="6553200" cy="2247106"/>
          </a:xfrm>
        </p:spPr>
      </p:pic>
    </p:spTree>
    <p:extLst>
      <p:ext uri="{BB962C8B-B14F-4D97-AF65-F5344CB8AC3E}">
        <p14:creationId xmlns:p14="http://schemas.microsoft.com/office/powerpoint/2010/main" val="3869602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1143000"/>
          </a:xfrm>
        </p:spPr>
        <p:txBody>
          <a:bodyPr>
            <a:normAutofit fontScale="90000"/>
          </a:bodyPr>
          <a:lstStyle/>
          <a:p>
            <a:r>
              <a:rPr lang="en-US" dirty="0"/>
              <a:t> </a:t>
            </a:r>
            <a:r>
              <a:rPr lang="en-US" sz="3100" dirty="0"/>
              <a:t>The excision can be extended and the overlapping skin excised</a:t>
            </a:r>
            <a:r>
              <a:rPr lang="en-US" dirty="0"/>
              <a:t>. </a:t>
            </a:r>
            <a:br>
              <a:rPr lang="en-US" dirty="0"/>
            </a:br>
            <a:endParaRPr lang="en-US" dirty="0"/>
          </a:p>
        </p:txBody>
      </p:sp>
      <p:pic>
        <p:nvPicPr>
          <p:cNvPr id="4" name="Picture 1" descr="C:\Users\Ghazzal\Downloads\WhatsApp Image 2021-11-21 at 5.46.19 PM.jpeg"/>
          <p:cNvPicPr>
            <a:picLocks noGrp="1" noChangeAspect="1" noChangeArrowheads="1"/>
          </p:cNvPicPr>
          <p:nvPr>
            <p:ph idx="1"/>
          </p:nvPr>
        </p:nvPicPr>
        <p:blipFill>
          <a:blip r:embed="rId2"/>
          <a:stretch>
            <a:fillRect/>
          </a:stretch>
        </p:blipFill>
        <p:spPr bwMode="auto">
          <a:xfrm>
            <a:off x="1547019" y="2818606"/>
            <a:ext cx="6858000" cy="2565400"/>
          </a:xfrm>
          <a:prstGeom prst="rect">
            <a:avLst/>
          </a:prstGeom>
          <a:noFill/>
        </p:spPr>
      </p:pic>
    </p:spTree>
    <p:extLst>
      <p:ext uri="{BB962C8B-B14F-4D97-AF65-F5344CB8AC3E}">
        <p14:creationId xmlns:p14="http://schemas.microsoft.com/office/powerpoint/2010/main" val="3703593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4" y="240284"/>
            <a:ext cx="11788851" cy="553998"/>
          </a:xfrm>
        </p:spPr>
        <p:txBody>
          <a:bodyPr>
            <a:normAutofit fontScale="90000"/>
          </a:bodyPr>
          <a:lstStyle/>
          <a:p>
            <a:r>
              <a:rPr lang="en-US" dirty="0"/>
              <a:t>Relaxing incisions</a:t>
            </a:r>
          </a:p>
        </p:txBody>
      </p:sp>
      <p:sp>
        <p:nvSpPr>
          <p:cNvPr id="3" name="Content Placeholder 2"/>
          <p:cNvSpPr>
            <a:spLocks noGrp="1"/>
          </p:cNvSpPr>
          <p:nvPr>
            <p:ph idx="1"/>
          </p:nvPr>
        </p:nvSpPr>
        <p:spPr/>
        <p:txBody>
          <a:bodyPr>
            <a:normAutofit/>
          </a:bodyPr>
          <a:lstStyle/>
          <a:p>
            <a:r>
              <a:rPr lang="en-US" dirty="0"/>
              <a:t>It increases skin mobility</a:t>
            </a:r>
          </a:p>
          <a:p>
            <a:r>
              <a:rPr lang="en-US" dirty="0"/>
              <a:t>Multiple small full‐thickness incisions are made parallel to the skin edge at the site of greatest wound tension.</a:t>
            </a:r>
          </a:p>
          <a:p>
            <a:r>
              <a:rPr lang="en-US" dirty="0"/>
              <a:t> These allow the skin to stretch like </a:t>
            </a:r>
            <a:r>
              <a:rPr lang="en-US" b="1" dirty="0">
                <a:solidFill>
                  <a:schemeClr val="accent2">
                    <a:lumMod val="75000"/>
                  </a:schemeClr>
                </a:solidFill>
              </a:rPr>
              <a:t>a meshed graft</a:t>
            </a:r>
            <a:r>
              <a:rPr lang="en-US" dirty="0"/>
              <a:t>, resulting in small elliptical defects which </a:t>
            </a:r>
            <a:r>
              <a:rPr lang="en-US" b="1" dirty="0">
                <a:solidFill>
                  <a:schemeClr val="accent2">
                    <a:lumMod val="75000"/>
                  </a:schemeClr>
                </a:solidFill>
              </a:rPr>
              <a:t>heal by second intention</a:t>
            </a:r>
            <a:r>
              <a:rPr lang="en-US" dirty="0"/>
              <a:t>. </a:t>
            </a:r>
          </a:p>
          <a:p>
            <a:endParaRPr lang="en-US" dirty="0"/>
          </a:p>
        </p:txBody>
      </p:sp>
    </p:spTree>
    <p:extLst>
      <p:ext uri="{BB962C8B-B14F-4D97-AF65-F5344CB8AC3E}">
        <p14:creationId xmlns:p14="http://schemas.microsoft.com/office/powerpoint/2010/main" val="2799140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mohs.jpg"/>
          <p:cNvPicPr>
            <a:picLocks noChangeAspect="1"/>
          </p:cNvPicPr>
          <p:nvPr/>
        </p:nvPicPr>
        <p:blipFill>
          <a:blip r:embed="rId2"/>
          <a:stretch>
            <a:fillRect/>
          </a:stretch>
        </p:blipFill>
        <p:spPr>
          <a:xfrm>
            <a:off x="4953000" y="0"/>
            <a:ext cx="5277556" cy="6858000"/>
          </a:xfrm>
          <a:prstGeom prst="rect">
            <a:avLst/>
          </a:prstGeom>
        </p:spPr>
      </p:pic>
      <p:sp>
        <p:nvSpPr>
          <p:cNvPr id="5" name="Title 4"/>
          <p:cNvSpPr>
            <a:spLocks noGrp="1"/>
          </p:cNvSpPr>
          <p:nvPr>
            <p:ph type="title"/>
          </p:nvPr>
        </p:nvSpPr>
        <p:spPr>
          <a:xfrm>
            <a:off x="2057400" y="2362200"/>
            <a:ext cx="3962400" cy="3657600"/>
          </a:xfrm>
        </p:spPr>
        <p:txBody>
          <a:bodyPr>
            <a:normAutofit/>
          </a:bodyPr>
          <a:lstStyle/>
          <a:p>
            <a:r>
              <a:rPr lang="en-US" dirty="0" err="1"/>
              <a:t>Mohs</a:t>
            </a:r>
            <a:r>
              <a:rPr lang="en-US" dirty="0"/>
              <a:t> micrographic surgery</a:t>
            </a:r>
            <a:br>
              <a:rPr lang="en-US" dirty="0"/>
            </a:br>
            <a:endParaRPr lang="en-US" dirty="0"/>
          </a:p>
        </p:txBody>
      </p:sp>
    </p:spTree>
    <p:extLst>
      <p:ext uri="{BB962C8B-B14F-4D97-AF65-F5344CB8AC3E}">
        <p14:creationId xmlns:p14="http://schemas.microsoft.com/office/powerpoint/2010/main" val="1674018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81000"/>
            <a:ext cx="8991600" cy="6324600"/>
          </a:xfrm>
        </p:spPr>
        <p:txBody>
          <a:bodyPr>
            <a:normAutofit/>
          </a:bodyPr>
          <a:lstStyle/>
          <a:p>
            <a:pPr>
              <a:buNone/>
            </a:pPr>
            <a:r>
              <a:rPr lang="en-US" b="1" dirty="0">
                <a:solidFill>
                  <a:schemeClr val="accent6">
                    <a:lumMod val="75000"/>
                  </a:schemeClr>
                </a:solidFill>
              </a:rPr>
              <a:t>   ‘Gold standard’ for  facial basal and </a:t>
            </a:r>
            <a:r>
              <a:rPr lang="en-US" b="1" dirty="0" err="1">
                <a:solidFill>
                  <a:schemeClr val="accent6">
                    <a:lumMod val="75000"/>
                  </a:schemeClr>
                </a:solidFill>
              </a:rPr>
              <a:t>cutaneous</a:t>
            </a:r>
            <a:r>
              <a:rPr lang="en-US" b="1" dirty="0">
                <a:solidFill>
                  <a:schemeClr val="accent6">
                    <a:lumMod val="75000"/>
                  </a:schemeClr>
                </a:solidFill>
              </a:rPr>
              <a:t> </a:t>
            </a:r>
            <a:r>
              <a:rPr lang="en-US" b="1" dirty="0" err="1">
                <a:solidFill>
                  <a:schemeClr val="accent6">
                    <a:lumMod val="75000"/>
                  </a:schemeClr>
                </a:solidFill>
              </a:rPr>
              <a:t>squamous</a:t>
            </a:r>
            <a:r>
              <a:rPr lang="en-US" b="1" dirty="0">
                <a:solidFill>
                  <a:schemeClr val="accent6">
                    <a:lumMod val="75000"/>
                  </a:schemeClr>
                </a:solidFill>
              </a:rPr>
              <a:t> cell carcinoma</a:t>
            </a:r>
            <a:r>
              <a:rPr lang="en-US" dirty="0"/>
              <a:t>.</a:t>
            </a:r>
          </a:p>
          <a:p>
            <a:r>
              <a:rPr lang="en-US" dirty="0"/>
              <a:t>Mohs introduced three features that remain fundamental to the success of the modern technique: </a:t>
            </a:r>
          </a:p>
          <a:p>
            <a:r>
              <a:rPr lang="en-US" b="1" dirty="0">
                <a:solidFill>
                  <a:schemeClr val="accent2">
                    <a:lumMod val="75000"/>
                  </a:schemeClr>
                </a:solidFill>
              </a:rPr>
              <a:t>Tissues were sectioned and examined in a horizontal plane. </a:t>
            </a:r>
          </a:p>
          <a:p>
            <a:r>
              <a:rPr lang="en-US" b="1" dirty="0">
                <a:solidFill>
                  <a:schemeClr val="accent2">
                    <a:lumMod val="75000"/>
                  </a:schemeClr>
                </a:solidFill>
              </a:rPr>
              <a:t>Excised specimens were marked and colour coded using a novel technique. </a:t>
            </a:r>
          </a:p>
          <a:p>
            <a:r>
              <a:rPr lang="en-US" b="1" dirty="0">
                <a:solidFill>
                  <a:schemeClr val="accent2">
                    <a:lumMod val="75000"/>
                  </a:schemeClr>
                </a:solidFill>
              </a:rPr>
              <a:t>A mapping process was used to accurately identify the location of residual </a:t>
            </a:r>
            <a:r>
              <a:rPr lang="en-US" b="1" dirty="0" err="1">
                <a:solidFill>
                  <a:schemeClr val="accent2">
                    <a:lumMod val="75000"/>
                  </a:schemeClr>
                </a:solidFill>
              </a:rPr>
              <a:t>tumour</a:t>
            </a:r>
            <a:r>
              <a:rPr lang="en-US" b="1" dirty="0">
                <a:solidFill>
                  <a:schemeClr val="accent2">
                    <a:lumMod val="75000"/>
                  </a:schemeClr>
                </a:solidFill>
              </a:rPr>
              <a:t> which could then be excised with further cycles of treatment.</a:t>
            </a:r>
          </a:p>
        </p:txBody>
      </p:sp>
    </p:spTree>
    <p:extLst>
      <p:ext uri="{BB962C8B-B14F-4D97-AF65-F5344CB8AC3E}">
        <p14:creationId xmlns:p14="http://schemas.microsoft.com/office/powerpoint/2010/main" val="7191148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Tumours</a:t>
            </a:r>
            <a:r>
              <a:rPr lang="en-US" dirty="0"/>
              <a:t> treated by </a:t>
            </a:r>
            <a:r>
              <a:rPr lang="en-US" dirty="0" err="1"/>
              <a:t>Mohs</a:t>
            </a:r>
            <a:r>
              <a:rPr lang="en-US" dirty="0"/>
              <a:t> micrographic surgery</a:t>
            </a:r>
          </a:p>
        </p:txBody>
      </p:sp>
      <p:sp>
        <p:nvSpPr>
          <p:cNvPr id="3" name="Content Placeholder 2"/>
          <p:cNvSpPr>
            <a:spLocks noGrp="1"/>
          </p:cNvSpPr>
          <p:nvPr>
            <p:ph idx="1"/>
          </p:nvPr>
        </p:nvSpPr>
        <p:spPr/>
        <p:txBody>
          <a:bodyPr>
            <a:normAutofit/>
          </a:bodyPr>
          <a:lstStyle/>
          <a:p>
            <a:r>
              <a:rPr lang="en-US" b="1" dirty="0">
                <a:solidFill>
                  <a:schemeClr val="accent6">
                    <a:lumMod val="75000"/>
                  </a:schemeClr>
                </a:solidFill>
              </a:rPr>
              <a:t>Common </a:t>
            </a:r>
          </a:p>
          <a:p>
            <a:r>
              <a:rPr lang="en-US" b="1" dirty="0">
                <a:solidFill>
                  <a:schemeClr val="bg2">
                    <a:lumMod val="10000"/>
                  </a:schemeClr>
                </a:solidFill>
              </a:rPr>
              <a:t>BCC and SCC</a:t>
            </a:r>
          </a:p>
          <a:p>
            <a:r>
              <a:rPr lang="en-US" dirty="0"/>
              <a:t> </a:t>
            </a:r>
            <a:r>
              <a:rPr lang="en-US" b="1" dirty="0">
                <a:solidFill>
                  <a:schemeClr val="accent6">
                    <a:lumMod val="75000"/>
                  </a:schemeClr>
                </a:solidFill>
              </a:rPr>
              <a:t>Less common </a:t>
            </a:r>
          </a:p>
          <a:p>
            <a:r>
              <a:rPr lang="en-US" dirty="0"/>
              <a:t>Melanoma in situ/</a:t>
            </a:r>
            <a:r>
              <a:rPr lang="en-US" dirty="0" err="1"/>
              <a:t>lentigo</a:t>
            </a:r>
            <a:r>
              <a:rPr lang="en-US" dirty="0"/>
              <a:t> </a:t>
            </a:r>
            <a:r>
              <a:rPr lang="en-US" dirty="0" err="1"/>
              <a:t>maligna</a:t>
            </a:r>
            <a:endParaRPr lang="en-US" dirty="0"/>
          </a:p>
          <a:p>
            <a:r>
              <a:rPr lang="en-US" dirty="0" err="1"/>
              <a:t>Dermatofibromasarcoma</a:t>
            </a:r>
            <a:r>
              <a:rPr lang="en-US" dirty="0"/>
              <a:t> </a:t>
            </a:r>
            <a:r>
              <a:rPr lang="en-US" dirty="0" err="1"/>
              <a:t>protuberans</a:t>
            </a:r>
            <a:endParaRPr lang="en-US" dirty="0"/>
          </a:p>
          <a:p>
            <a:r>
              <a:rPr lang="en-US" dirty="0" err="1"/>
              <a:t>Microcystic</a:t>
            </a:r>
            <a:r>
              <a:rPr lang="en-US" dirty="0"/>
              <a:t> </a:t>
            </a:r>
            <a:r>
              <a:rPr lang="en-US" dirty="0" err="1"/>
              <a:t>adnexal</a:t>
            </a:r>
            <a:r>
              <a:rPr lang="en-US" dirty="0"/>
              <a:t> carcinoma </a:t>
            </a:r>
          </a:p>
          <a:p>
            <a:r>
              <a:rPr lang="en-US" dirty="0"/>
              <a:t>Sebaceous carcinoma </a:t>
            </a:r>
          </a:p>
          <a:p>
            <a:r>
              <a:rPr lang="en-US" dirty="0" err="1"/>
              <a:t>Extramammary</a:t>
            </a:r>
            <a:r>
              <a:rPr lang="en-US" dirty="0"/>
              <a:t> Paget disease </a:t>
            </a:r>
          </a:p>
        </p:txBody>
      </p:sp>
    </p:spTree>
    <p:extLst>
      <p:ext uri="{BB962C8B-B14F-4D97-AF65-F5344CB8AC3E}">
        <p14:creationId xmlns:p14="http://schemas.microsoft.com/office/powerpoint/2010/main" val="1447426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19100"/>
            <a:ext cx="3507104" cy="437515"/>
          </a:xfrm>
          <a:prstGeom prst="rect">
            <a:avLst/>
          </a:prstGeom>
        </p:spPr>
        <p:txBody>
          <a:bodyPr vert="horz" wrap="square" lIns="0" tIns="12700" rIns="0" bIns="0" rtlCol="0">
            <a:spAutoFit/>
          </a:bodyPr>
          <a:lstStyle/>
          <a:p>
            <a:pPr marL="12700">
              <a:lnSpc>
                <a:spcPct val="100000"/>
              </a:lnSpc>
              <a:spcBef>
                <a:spcPts val="100"/>
              </a:spcBef>
            </a:pPr>
            <a:r>
              <a:rPr sz="2150" spc="185" dirty="0">
                <a:latin typeface="Lucida Sans Unicode"/>
                <a:cs typeface="Lucida Sans Unicode"/>
              </a:rPr>
              <a:t>▶</a:t>
            </a:r>
            <a:r>
              <a:rPr sz="2150" spc="110" dirty="0">
                <a:latin typeface="Lucida Sans Unicode"/>
                <a:cs typeface="Lucida Sans Unicode"/>
              </a:rPr>
              <a:t> </a:t>
            </a:r>
            <a:r>
              <a:rPr sz="2700" dirty="0">
                <a:solidFill>
                  <a:srgbClr val="404040"/>
                </a:solidFill>
              </a:rPr>
              <a:t>PREOP</a:t>
            </a:r>
            <a:r>
              <a:rPr sz="2700" spc="-55" dirty="0">
                <a:solidFill>
                  <a:srgbClr val="404040"/>
                </a:solidFill>
              </a:rPr>
              <a:t> </a:t>
            </a:r>
            <a:r>
              <a:rPr sz="2700" spc="-50" dirty="0">
                <a:solidFill>
                  <a:srgbClr val="404040"/>
                </a:solidFill>
              </a:rPr>
              <a:t>PREPARATION</a:t>
            </a:r>
            <a:endParaRPr sz="2700">
              <a:latin typeface="Lucida Sans Unicode"/>
              <a:cs typeface="Lucida Sans Unicode"/>
            </a:endParaRPr>
          </a:p>
        </p:txBody>
      </p:sp>
      <p:sp>
        <p:nvSpPr>
          <p:cNvPr id="3" name="object 3"/>
          <p:cNvSpPr txBox="1"/>
          <p:nvPr/>
        </p:nvSpPr>
        <p:spPr>
          <a:xfrm>
            <a:off x="78739" y="855501"/>
            <a:ext cx="11545570" cy="5812155"/>
          </a:xfrm>
          <a:prstGeom prst="rect">
            <a:avLst/>
          </a:prstGeom>
        </p:spPr>
        <p:txBody>
          <a:bodyPr vert="horz" wrap="square" lIns="0" tIns="143510" rIns="0" bIns="0" rtlCol="0">
            <a:spAutoFit/>
          </a:bodyPr>
          <a:lstStyle/>
          <a:p>
            <a:pPr marL="12700">
              <a:lnSpc>
                <a:spcPct val="100000"/>
              </a:lnSpc>
              <a:spcBef>
                <a:spcPts val="1130"/>
              </a:spcBef>
              <a:tabLst>
                <a:tab pos="354965" algn="l"/>
              </a:tabLst>
            </a:pPr>
            <a:r>
              <a:rPr sz="1750" spc="100" dirty="0">
                <a:solidFill>
                  <a:srgbClr val="5FCAEE"/>
                </a:solidFill>
                <a:latin typeface="Lucida Sans Unicode"/>
                <a:cs typeface="Lucida Sans Unicode"/>
              </a:rPr>
              <a:t>▶</a:t>
            </a:r>
            <a:r>
              <a:rPr sz="1750" dirty="0">
                <a:solidFill>
                  <a:srgbClr val="5FCAEE"/>
                </a:solidFill>
                <a:latin typeface="Lucida Sans Unicode"/>
                <a:cs typeface="Lucida Sans Unicode"/>
              </a:rPr>
              <a:t>	</a:t>
            </a:r>
            <a:r>
              <a:rPr sz="2200" b="1" dirty="0">
                <a:solidFill>
                  <a:srgbClr val="17AFE3"/>
                </a:solidFill>
                <a:latin typeface="Trebuchet MS"/>
                <a:cs typeface="Trebuchet MS"/>
              </a:rPr>
              <a:t>SURGEON</a:t>
            </a:r>
            <a:r>
              <a:rPr sz="2200" b="1" spc="-120" dirty="0">
                <a:solidFill>
                  <a:srgbClr val="17AFE3"/>
                </a:solidFill>
                <a:latin typeface="Trebuchet MS"/>
                <a:cs typeface="Trebuchet MS"/>
              </a:rPr>
              <a:t> </a:t>
            </a:r>
            <a:r>
              <a:rPr sz="2200" b="1" spc="-10" dirty="0">
                <a:solidFill>
                  <a:srgbClr val="17AFE3"/>
                </a:solidFill>
                <a:latin typeface="Trebuchet MS"/>
                <a:cs typeface="Trebuchet MS"/>
              </a:rPr>
              <a:t>PREPARATION</a:t>
            </a:r>
            <a:endParaRPr sz="2200">
              <a:latin typeface="Trebuchet MS"/>
              <a:cs typeface="Trebuchet MS"/>
            </a:endParaRPr>
          </a:p>
          <a:p>
            <a:pPr marL="12700">
              <a:lnSpc>
                <a:spcPct val="100000"/>
              </a:lnSpc>
              <a:spcBef>
                <a:spcPts val="815"/>
              </a:spcBef>
              <a:tabLst>
                <a:tab pos="354965" algn="l"/>
              </a:tabLst>
            </a:pPr>
            <a:r>
              <a:rPr sz="1350" spc="65" dirty="0">
                <a:solidFill>
                  <a:srgbClr val="5FCAEE"/>
                </a:solidFill>
                <a:latin typeface="Lucida Sans Unicode"/>
                <a:cs typeface="Lucida Sans Unicode"/>
              </a:rPr>
              <a:t>▶</a:t>
            </a:r>
            <a:r>
              <a:rPr sz="1350" dirty="0">
                <a:solidFill>
                  <a:srgbClr val="5FCAEE"/>
                </a:solidFill>
                <a:latin typeface="Lucida Sans Unicode"/>
                <a:cs typeface="Lucida Sans Unicode"/>
              </a:rPr>
              <a:t>	</a:t>
            </a:r>
            <a:r>
              <a:rPr sz="1700" dirty="0">
                <a:solidFill>
                  <a:srgbClr val="404040"/>
                </a:solidFill>
                <a:latin typeface="Trebuchet MS"/>
                <a:cs typeface="Trebuchet MS"/>
              </a:rPr>
              <a:t>Competent</a:t>
            </a:r>
            <a:r>
              <a:rPr sz="1700" spc="-45" dirty="0">
                <a:solidFill>
                  <a:srgbClr val="404040"/>
                </a:solidFill>
                <a:latin typeface="Trebuchet MS"/>
                <a:cs typeface="Trebuchet MS"/>
              </a:rPr>
              <a:t> </a:t>
            </a:r>
            <a:r>
              <a:rPr sz="1700" dirty="0">
                <a:solidFill>
                  <a:srgbClr val="404040"/>
                </a:solidFill>
                <a:latin typeface="Trebuchet MS"/>
                <a:cs typeface="Trebuchet MS"/>
              </a:rPr>
              <a:t>enough</a:t>
            </a:r>
            <a:r>
              <a:rPr sz="1700" spc="-65" dirty="0">
                <a:solidFill>
                  <a:srgbClr val="404040"/>
                </a:solidFill>
                <a:latin typeface="Trebuchet MS"/>
                <a:cs typeface="Trebuchet MS"/>
              </a:rPr>
              <a:t> </a:t>
            </a:r>
            <a:r>
              <a:rPr sz="1700" dirty="0">
                <a:solidFill>
                  <a:srgbClr val="404040"/>
                </a:solidFill>
                <a:latin typeface="Trebuchet MS"/>
                <a:cs typeface="Trebuchet MS"/>
              </a:rPr>
              <a:t>for</a:t>
            </a:r>
            <a:r>
              <a:rPr sz="1700" spc="-40" dirty="0">
                <a:solidFill>
                  <a:srgbClr val="404040"/>
                </a:solidFill>
                <a:latin typeface="Trebuchet MS"/>
                <a:cs typeface="Trebuchet MS"/>
              </a:rPr>
              <a:t> </a:t>
            </a:r>
            <a:r>
              <a:rPr sz="1700" spc="-10" dirty="0">
                <a:solidFill>
                  <a:srgbClr val="404040"/>
                </a:solidFill>
                <a:latin typeface="Trebuchet MS"/>
                <a:cs typeface="Trebuchet MS"/>
              </a:rPr>
              <a:t>surgery</a:t>
            </a:r>
            <a:endParaRPr sz="1700">
              <a:latin typeface="Trebuchet MS"/>
              <a:cs typeface="Trebuchet MS"/>
            </a:endParaRPr>
          </a:p>
          <a:p>
            <a:pPr marL="12700">
              <a:lnSpc>
                <a:spcPct val="100000"/>
              </a:lnSpc>
              <a:spcBef>
                <a:spcPts val="795"/>
              </a:spcBef>
              <a:tabLst>
                <a:tab pos="354965" algn="l"/>
              </a:tabLst>
            </a:pPr>
            <a:r>
              <a:rPr sz="1350" spc="65" dirty="0">
                <a:solidFill>
                  <a:srgbClr val="5FCAEE"/>
                </a:solidFill>
                <a:latin typeface="Lucida Sans Unicode"/>
                <a:cs typeface="Lucida Sans Unicode"/>
              </a:rPr>
              <a:t>▶</a:t>
            </a:r>
            <a:r>
              <a:rPr sz="1350" dirty="0">
                <a:solidFill>
                  <a:srgbClr val="5FCAEE"/>
                </a:solidFill>
                <a:latin typeface="Lucida Sans Unicode"/>
                <a:cs typeface="Lucida Sans Unicode"/>
              </a:rPr>
              <a:t>	</a:t>
            </a:r>
            <a:r>
              <a:rPr sz="1700" dirty="0">
                <a:solidFill>
                  <a:srgbClr val="404040"/>
                </a:solidFill>
                <a:latin typeface="Trebuchet MS"/>
                <a:cs typeface="Trebuchet MS"/>
              </a:rPr>
              <a:t>Fully</a:t>
            </a:r>
            <a:r>
              <a:rPr sz="1700" spc="-40" dirty="0">
                <a:solidFill>
                  <a:srgbClr val="404040"/>
                </a:solidFill>
                <a:latin typeface="Trebuchet MS"/>
                <a:cs typeface="Trebuchet MS"/>
              </a:rPr>
              <a:t> </a:t>
            </a:r>
            <a:r>
              <a:rPr sz="1700" dirty="0">
                <a:solidFill>
                  <a:srgbClr val="404040"/>
                </a:solidFill>
                <a:latin typeface="Trebuchet MS"/>
                <a:cs typeface="Trebuchet MS"/>
              </a:rPr>
              <a:t>immunized</a:t>
            </a:r>
            <a:r>
              <a:rPr sz="1700" spc="-20" dirty="0">
                <a:solidFill>
                  <a:srgbClr val="404040"/>
                </a:solidFill>
                <a:latin typeface="Trebuchet MS"/>
                <a:cs typeface="Trebuchet MS"/>
              </a:rPr>
              <a:t> </a:t>
            </a:r>
            <a:r>
              <a:rPr sz="1700" dirty="0">
                <a:solidFill>
                  <a:srgbClr val="404040"/>
                </a:solidFill>
                <a:latin typeface="Trebuchet MS"/>
                <a:cs typeface="Trebuchet MS"/>
              </a:rPr>
              <a:t>against</a:t>
            </a:r>
            <a:r>
              <a:rPr sz="1700" spc="-25" dirty="0">
                <a:solidFill>
                  <a:srgbClr val="404040"/>
                </a:solidFill>
                <a:latin typeface="Trebuchet MS"/>
                <a:cs typeface="Trebuchet MS"/>
              </a:rPr>
              <a:t> </a:t>
            </a:r>
            <a:r>
              <a:rPr sz="1700" dirty="0">
                <a:solidFill>
                  <a:srgbClr val="404040"/>
                </a:solidFill>
                <a:latin typeface="Trebuchet MS"/>
                <a:cs typeface="Trebuchet MS"/>
              </a:rPr>
              <a:t>hep</a:t>
            </a:r>
            <a:r>
              <a:rPr sz="1700" spc="-25" dirty="0">
                <a:solidFill>
                  <a:srgbClr val="404040"/>
                </a:solidFill>
                <a:latin typeface="Trebuchet MS"/>
                <a:cs typeface="Trebuchet MS"/>
              </a:rPr>
              <a:t> </a:t>
            </a:r>
            <a:r>
              <a:rPr sz="1700" dirty="0">
                <a:solidFill>
                  <a:srgbClr val="404040"/>
                </a:solidFill>
                <a:latin typeface="Trebuchet MS"/>
                <a:cs typeface="Trebuchet MS"/>
              </a:rPr>
              <a:t>B</a:t>
            </a:r>
            <a:r>
              <a:rPr sz="1700" spc="-5" dirty="0">
                <a:solidFill>
                  <a:srgbClr val="404040"/>
                </a:solidFill>
                <a:latin typeface="Trebuchet MS"/>
                <a:cs typeface="Trebuchet MS"/>
              </a:rPr>
              <a:t> </a:t>
            </a:r>
            <a:r>
              <a:rPr sz="1700" dirty="0">
                <a:solidFill>
                  <a:srgbClr val="404040"/>
                </a:solidFill>
                <a:latin typeface="Trebuchet MS"/>
                <a:cs typeface="Trebuchet MS"/>
              </a:rPr>
              <a:t>and</a:t>
            </a:r>
            <a:r>
              <a:rPr sz="1700" spc="-30" dirty="0">
                <a:solidFill>
                  <a:srgbClr val="404040"/>
                </a:solidFill>
                <a:latin typeface="Trebuchet MS"/>
                <a:cs typeface="Trebuchet MS"/>
              </a:rPr>
              <a:t> </a:t>
            </a:r>
            <a:r>
              <a:rPr sz="1700" spc="-50" dirty="0">
                <a:solidFill>
                  <a:srgbClr val="404040"/>
                </a:solidFill>
                <a:latin typeface="Trebuchet MS"/>
                <a:cs typeface="Trebuchet MS"/>
              </a:rPr>
              <a:t>C</a:t>
            </a:r>
            <a:endParaRPr sz="1700">
              <a:latin typeface="Trebuchet MS"/>
              <a:cs typeface="Trebuchet MS"/>
            </a:endParaRPr>
          </a:p>
          <a:p>
            <a:pPr marL="12700">
              <a:lnSpc>
                <a:spcPct val="100000"/>
              </a:lnSpc>
              <a:spcBef>
                <a:spcPts val="790"/>
              </a:spcBef>
              <a:tabLst>
                <a:tab pos="354965" algn="l"/>
              </a:tabLst>
            </a:pPr>
            <a:r>
              <a:rPr sz="1350" spc="65" dirty="0">
                <a:solidFill>
                  <a:srgbClr val="5FCAEE"/>
                </a:solidFill>
                <a:latin typeface="Lucida Sans Unicode"/>
                <a:cs typeface="Lucida Sans Unicode"/>
              </a:rPr>
              <a:t>▶</a:t>
            </a:r>
            <a:r>
              <a:rPr sz="1350" dirty="0">
                <a:solidFill>
                  <a:srgbClr val="5FCAEE"/>
                </a:solidFill>
                <a:latin typeface="Lucida Sans Unicode"/>
                <a:cs typeface="Lucida Sans Unicode"/>
              </a:rPr>
              <a:t>	</a:t>
            </a:r>
            <a:r>
              <a:rPr sz="1700" dirty="0">
                <a:solidFill>
                  <a:srgbClr val="404040"/>
                </a:solidFill>
                <a:latin typeface="Trebuchet MS"/>
                <a:cs typeface="Trebuchet MS"/>
              </a:rPr>
              <a:t>Surgical</a:t>
            </a:r>
            <a:r>
              <a:rPr sz="1700" spc="-30" dirty="0">
                <a:solidFill>
                  <a:srgbClr val="404040"/>
                </a:solidFill>
                <a:latin typeface="Trebuchet MS"/>
                <a:cs typeface="Trebuchet MS"/>
              </a:rPr>
              <a:t> </a:t>
            </a:r>
            <a:r>
              <a:rPr sz="1700" dirty="0">
                <a:solidFill>
                  <a:srgbClr val="404040"/>
                </a:solidFill>
                <a:latin typeface="Trebuchet MS"/>
                <a:cs typeface="Trebuchet MS"/>
              </a:rPr>
              <a:t>gloves</a:t>
            </a:r>
            <a:r>
              <a:rPr sz="1700" spc="-30" dirty="0">
                <a:solidFill>
                  <a:srgbClr val="404040"/>
                </a:solidFill>
                <a:latin typeface="Trebuchet MS"/>
                <a:cs typeface="Trebuchet MS"/>
              </a:rPr>
              <a:t> </a:t>
            </a:r>
            <a:r>
              <a:rPr sz="1700" dirty="0">
                <a:solidFill>
                  <a:srgbClr val="404040"/>
                </a:solidFill>
                <a:latin typeface="Trebuchet MS"/>
                <a:cs typeface="Trebuchet MS"/>
              </a:rPr>
              <a:t>and</a:t>
            </a:r>
            <a:r>
              <a:rPr sz="1700" spc="-30" dirty="0">
                <a:solidFill>
                  <a:srgbClr val="404040"/>
                </a:solidFill>
                <a:latin typeface="Trebuchet MS"/>
                <a:cs typeface="Trebuchet MS"/>
              </a:rPr>
              <a:t> </a:t>
            </a:r>
            <a:r>
              <a:rPr sz="1700" dirty="0">
                <a:solidFill>
                  <a:srgbClr val="404040"/>
                </a:solidFill>
                <a:latin typeface="Trebuchet MS"/>
                <a:cs typeface="Trebuchet MS"/>
              </a:rPr>
              <a:t>eye</a:t>
            </a:r>
            <a:r>
              <a:rPr sz="1700" spc="-25" dirty="0">
                <a:solidFill>
                  <a:srgbClr val="404040"/>
                </a:solidFill>
                <a:latin typeface="Trebuchet MS"/>
                <a:cs typeface="Trebuchet MS"/>
              </a:rPr>
              <a:t> </a:t>
            </a:r>
            <a:r>
              <a:rPr sz="1700" spc="-10" dirty="0">
                <a:solidFill>
                  <a:srgbClr val="404040"/>
                </a:solidFill>
                <a:latin typeface="Trebuchet MS"/>
                <a:cs typeface="Trebuchet MS"/>
              </a:rPr>
              <a:t>protection</a:t>
            </a:r>
            <a:endParaRPr sz="1700">
              <a:latin typeface="Trebuchet MS"/>
              <a:cs typeface="Trebuchet MS"/>
            </a:endParaRPr>
          </a:p>
          <a:p>
            <a:pPr>
              <a:lnSpc>
                <a:spcPct val="100000"/>
              </a:lnSpc>
            </a:pPr>
            <a:endParaRPr sz="2000">
              <a:latin typeface="Trebuchet MS"/>
              <a:cs typeface="Trebuchet MS"/>
            </a:endParaRPr>
          </a:p>
          <a:p>
            <a:pPr marL="12700">
              <a:lnSpc>
                <a:spcPct val="100000"/>
              </a:lnSpc>
              <a:spcBef>
                <a:spcPts val="1270"/>
              </a:spcBef>
              <a:tabLst>
                <a:tab pos="354965" algn="l"/>
              </a:tabLst>
            </a:pPr>
            <a:r>
              <a:rPr sz="1600" spc="75" dirty="0">
                <a:solidFill>
                  <a:srgbClr val="5FCAEE"/>
                </a:solidFill>
                <a:latin typeface="Lucida Sans Unicode"/>
                <a:cs typeface="Lucida Sans Unicode"/>
              </a:rPr>
              <a:t>▶</a:t>
            </a:r>
            <a:r>
              <a:rPr sz="1600" dirty="0">
                <a:solidFill>
                  <a:srgbClr val="5FCAEE"/>
                </a:solidFill>
                <a:latin typeface="Lucida Sans Unicode"/>
                <a:cs typeface="Lucida Sans Unicode"/>
              </a:rPr>
              <a:t>	</a:t>
            </a:r>
            <a:r>
              <a:rPr sz="2000" b="1" spc="-40" dirty="0">
                <a:solidFill>
                  <a:srgbClr val="17AFE3"/>
                </a:solidFill>
                <a:latin typeface="Trebuchet MS"/>
                <a:cs typeface="Trebuchet MS"/>
              </a:rPr>
              <a:t>PATIENT</a:t>
            </a:r>
            <a:r>
              <a:rPr sz="2000" b="1" spc="-114" dirty="0">
                <a:solidFill>
                  <a:srgbClr val="17AFE3"/>
                </a:solidFill>
                <a:latin typeface="Trebuchet MS"/>
                <a:cs typeface="Trebuchet MS"/>
              </a:rPr>
              <a:t> </a:t>
            </a:r>
            <a:r>
              <a:rPr sz="2000" b="1" spc="-25" dirty="0">
                <a:solidFill>
                  <a:srgbClr val="17AFE3"/>
                </a:solidFill>
                <a:latin typeface="Trebuchet MS"/>
                <a:cs typeface="Trebuchet MS"/>
              </a:rPr>
              <a:t>PREP.AND</a:t>
            </a:r>
            <a:r>
              <a:rPr sz="2000" b="1" spc="-80" dirty="0">
                <a:solidFill>
                  <a:srgbClr val="17AFE3"/>
                </a:solidFill>
                <a:latin typeface="Trebuchet MS"/>
                <a:cs typeface="Trebuchet MS"/>
              </a:rPr>
              <a:t> </a:t>
            </a:r>
            <a:r>
              <a:rPr sz="2000" b="1" spc="-10" dirty="0">
                <a:solidFill>
                  <a:srgbClr val="17AFE3"/>
                </a:solidFill>
                <a:latin typeface="Trebuchet MS"/>
                <a:cs typeface="Trebuchet MS"/>
              </a:rPr>
              <a:t>CONSENT</a:t>
            </a:r>
            <a:endParaRPr sz="2000">
              <a:latin typeface="Trebuchet MS"/>
              <a:cs typeface="Trebuchet MS"/>
            </a:endParaRPr>
          </a:p>
          <a:p>
            <a:pPr marL="12700">
              <a:lnSpc>
                <a:spcPct val="100000"/>
              </a:lnSpc>
              <a:spcBef>
                <a:spcPts val="805"/>
              </a:spcBef>
              <a:tabLst>
                <a:tab pos="354965" algn="l"/>
              </a:tabLst>
            </a:pPr>
            <a:r>
              <a:rPr sz="1350" spc="65" dirty="0">
                <a:solidFill>
                  <a:srgbClr val="5FCAEE"/>
                </a:solidFill>
                <a:latin typeface="Lucida Sans Unicode"/>
                <a:cs typeface="Lucida Sans Unicode"/>
              </a:rPr>
              <a:t>▶</a:t>
            </a:r>
            <a:r>
              <a:rPr sz="1350" dirty="0">
                <a:solidFill>
                  <a:srgbClr val="5FCAEE"/>
                </a:solidFill>
                <a:latin typeface="Lucida Sans Unicode"/>
                <a:cs typeface="Lucida Sans Unicode"/>
              </a:rPr>
              <a:t>	</a:t>
            </a:r>
            <a:r>
              <a:rPr sz="1700" dirty="0">
                <a:solidFill>
                  <a:srgbClr val="404040"/>
                </a:solidFill>
                <a:latin typeface="Trebuchet MS"/>
                <a:cs typeface="Trebuchet MS"/>
              </a:rPr>
              <a:t>Introduce</a:t>
            </a:r>
            <a:r>
              <a:rPr sz="1700" spc="-75" dirty="0">
                <a:solidFill>
                  <a:srgbClr val="404040"/>
                </a:solidFill>
                <a:latin typeface="Trebuchet MS"/>
                <a:cs typeface="Trebuchet MS"/>
              </a:rPr>
              <a:t> </a:t>
            </a:r>
            <a:r>
              <a:rPr sz="1700" dirty="0">
                <a:solidFill>
                  <a:srgbClr val="404040"/>
                </a:solidFill>
                <a:latin typeface="Trebuchet MS"/>
                <a:cs typeface="Trebuchet MS"/>
              </a:rPr>
              <a:t>yourself</a:t>
            </a:r>
            <a:r>
              <a:rPr sz="1700" spc="-55" dirty="0">
                <a:solidFill>
                  <a:srgbClr val="404040"/>
                </a:solidFill>
                <a:latin typeface="Trebuchet MS"/>
                <a:cs typeface="Trebuchet MS"/>
              </a:rPr>
              <a:t> </a:t>
            </a:r>
            <a:r>
              <a:rPr sz="1700" dirty="0">
                <a:solidFill>
                  <a:srgbClr val="404040"/>
                </a:solidFill>
                <a:latin typeface="Trebuchet MS"/>
                <a:cs typeface="Trebuchet MS"/>
              </a:rPr>
              <a:t>.Explain</a:t>
            </a:r>
            <a:r>
              <a:rPr sz="1700" spc="-45" dirty="0">
                <a:solidFill>
                  <a:srgbClr val="404040"/>
                </a:solidFill>
                <a:latin typeface="Trebuchet MS"/>
                <a:cs typeface="Trebuchet MS"/>
              </a:rPr>
              <a:t> </a:t>
            </a:r>
            <a:r>
              <a:rPr sz="1700" dirty="0">
                <a:solidFill>
                  <a:srgbClr val="404040"/>
                </a:solidFill>
                <a:latin typeface="Trebuchet MS"/>
                <a:cs typeface="Trebuchet MS"/>
              </a:rPr>
              <a:t>risks,benefits,and</a:t>
            </a:r>
            <a:r>
              <a:rPr sz="1700" spc="-25" dirty="0">
                <a:solidFill>
                  <a:srgbClr val="404040"/>
                </a:solidFill>
                <a:latin typeface="Trebuchet MS"/>
                <a:cs typeface="Trebuchet MS"/>
              </a:rPr>
              <a:t> </a:t>
            </a:r>
            <a:r>
              <a:rPr sz="1700" dirty="0">
                <a:solidFill>
                  <a:srgbClr val="404040"/>
                </a:solidFill>
                <a:latin typeface="Trebuchet MS"/>
                <a:cs typeface="Trebuchet MS"/>
              </a:rPr>
              <a:t>possible</a:t>
            </a:r>
            <a:r>
              <a:rPr sz="1700" spc="-35" dirty="0">
                <a:solidFill>
                  <a:srgbClr val="404040"/>
                </a:solidFill>
                <a:latin typeface="Trebuchet MS"/>
                <a:cs typeface="Trebuchet MS"/>
              </a:rPr>
              <a:t> </a:t>
            </a:r>
            <a:r>
              <a:rPr sz="1700" dirty="0">
                <a:solidFill>
                  <a:srgbClr val="404040"/>
                </a:solidFill>
                <a:latin typeface="Trebuchet MS"/>
                <a:cs typeface="Trebuchet MS"/>
              </a:rPr>
              <a:t>complications</a:t>
            </a:r>
            <a:r>
              <a:rPr sz="1700" spc="-40" dirty="0">
                <a:solidFill>
                  <a:srgbClr val="404040"/>
                </a:solidFill>
                <a:latin typeface="Trebuchet MS"/>
                <a:cs typeface="Trebuchet MS"/>
              </a:rPr>
              <a:t> </a:t>
            </a:r>
            <a:r>
              <a:rPr sz="1700" dirty="0">
                <a:solidFill>
                  <a:srgbClr val="404040"/>
                </a:solidFill>
                <a:latin typeface="Trebuchet MS"/>
                <a:cs typeface="Trebuchet MS"/>
              </a:rPr>
              <a:t>of</a:t>
            </a:r>
            <a:r>
              <a:rPr sz="1700" spc="-45" dirty="0">
                <a:solidFill>
                  <a:srgbClr val="404040"/>
                </a:solidFill>
                <a:latin typeface="Trebuchet MS"/>
                <a:cs typeface="Trebuchet MS"/>
              </a:rPr>
              <a:t> </a:t>
            </a:r>
            <a:r>
              <a:rPr sz="1700" dirty="0">
                <a:solidFill>
                  <a:srgbClr val="404040"/>
                </a:solidFill>
                <a:latin typeface="Trebuchet MS"/>
                <a:cs typeface="Trebuchet MS"/>
              </a:rPr>
              <a:t>procedure</a:t>
            </a:r>
            <a:r>
              <a:rPr sz="1700" spc="-50" dirty="0">
                <a:solidFill>
                  <a:srgbClr val="404040"/>
                </a:solidFill>
                <a:latin typeface="Trebuchet MS"/>
                <a:cs typeface="Trebuchet MS"/>
              </a:rPr>
              <a:t> </a:t>
            </a:r>
            <a:r>
              <a:rPr sz="1700" dirty="0">
                <a:solidFill>
                  <a:srgbClr val="404040"/>
                </a:solidFill>
                <a:latin typeface="Trebuchet MS"/>
                <a:cs typeface="Trebuchet MS"/>
              </a:rPr>
              <a:t>to</a:t>
            </a:r>
            <a:r>
              <a:rPr sz="1700" spc="-40" dirty="0">
                <a:solidFill>
                  <a:srgbClr val="404040"/>
                </a:solidFill>
                <a:latin typeface="Trebuchet MS"/>
                <a:cs typeface="Trebuchet MS"/>
              </a:rPr>
              <a:t> </a:t>
            </a:r>
            <a:r>
              <a:rPr sz="1700" dirty="0">
                <a:solidFill>
                  <a:srgbClr val="404040"/>
                </a:solidFill>
                <a:latin typeface="Trebuchet MS"/>
                <a:cs typeface="Trebuchet MS"/>
              </a:rPr>
              <a:t>the</a:t>
            </a:r>
            <a:r>
              <a:rPr sz="1700" spc="-45" dirty="0">
                <a:solidFill>
                  <a:srgbClr val="404040"/>
                </a:solidFill>
                <a:latin typeface="Trebuchet MS"/>
                <a:cs typeface="Trebuchet MS"/>
              </a:rPr>
              <a:t> </a:t>
            </a:r>
            <a:r>
              <a:rPr sz="1700" spc="-10" dirty="0">
                <a:solidFill>
                  <a:srgbClr val="404040"/>
                </a:solidFill>
                <a:latin typeface="Trebuchet MS"/>
                <a:cs typeface="Trebuchet MS"/>
              </a:rPr>
              <a:t>patient</a:t>
            </a:r>
            <a:endParaRPr sz="1700">
              <a:latin typeface="Trebuchet MS"/>
              <a:cs typeface="Trebuchet MS"/>
            </a:endParaRPr>
          </a:p>
          <a:p>
            <a:pPr>
              <a:lnSpc>
                <a:spcPct val="100000"/>
              </a:lnSpc>
            </a:pPr>
            <a:endParaRPr sz="2000">
              <a:latin typeface="Trebuchet MS"/>
              <a:cs typeface="Trebuchet MS"/>
            </a:endParaRPr>
          </a:p>
          <a:p>
            <a:pPr marL="12700">
              <a:lnSpc>
                <a:spcPct val="100000"/>
              </a:lnSpc>
              <a:spcBef>
                <a:spcPts val="1310"/>
              </a:spcBef>
              <a:tabLst>
                <a:tab pos="354965" algn="l"/>
              </a:tabLst>
            </a:pPr>
            <a:r>
              <a:rPr sz="1350" spc="65" dirty="0">
                <a:solidFill>
                  <a:srgbClr val="5FCAEE"/>
                </a:solidFill>
                <a:latin typeface="Lucida Sans Unicode"/>
                <a:cs typeface="Lucida Sans Unicode"/>
              </a:rPr>
              <a:t>▶</a:t>
            </a:r>
            <a:r>
              <a:rPr sz="1350" dirty="0">
                <a:solidFill>
                  <a:srgbClr val="5FCAEE"/>
                </a:solidFill>
                <a:latin typeface="Lucida Sans Unicode"/>
                <a:cs typeface="Lucida Sans Unicode"/>
              </a:rPr>
              <a:t>	</a:t>
            </a:r>
            <a:r>
              <a:rPr sz="1700" dirty="0">
                <a:solidFill>
                  <a:srgbClr val="404040"/>
                </a:solidFill>
                <a:latin typeface="Trebuchet MS"/>
                <a:cs typeface="Trebuchet MS"/>
              </a:rPr>
              <a:t>Informed</a:t>
            </a:r>
            <a:r>
              <a:rPr sz="1700" spc="-40" dirty="0">
                <a:solidFill>
                  <a:srgbClr val="404040"/>
                </a:solidFill>
                <a:latin typeface="Trebuchet MS"/>
                <a:cs typeface="Trebuchet MS"/>
              </a:rPr>
              <a:t> </a:t>
            </a:r>
            <a:r>
              <a:rPr sz="1700" dirty="0">
                <a:solidFill>
                  <a:srgbClr val="404040"/>
                </a:solidFill>
                <a:latin typeface="Trebuchet MS"/>
                <a:cs typeface="Trebuchet MS"/>
              </a:rPr>
              <a:t>consent</a:t>
            </a:r>
            <a:r>
              <a:rPr sz="1700" spc="-50" dirty="0">
                <a:solidFill>
                  <a:srgbClr val="404040"/>
                </a:solidFill>
                <a:latin typeface="Trebuchet MS"/>
                <a:cs typeface="Trebuchet MS"/>
              </a:rPr>
              <a:t> </a:t>
            </a:r>
            <a:r>
              <a:rPr sz="1700" dirty="0">
                <a:solidFill>
                  <a:srgbClr val="404040"/>
                </a:solidFill>
                <a:latin typeface="Trebuchet MS"/>
                <a:cs typeface="Trebuchet MS"/>
              </a:rPr>
              <a:t>and</a:t>
            </a:r>
            <a:r>
              <a:rPr sz="1700" spc="-45" dirty="0">
                <a:solidFill>
                  <a:srgbClr val="404040"/>
                </a:solidFill>
                <a:latin typeface="Trebuchet MS"/>
                <a:cs typeface="Trebuchet MS"/>
              </a:rPr>
              <a:t> </a:t>
            </a:r>
            <a:r>
              <a:rPr sz="1700" dirty="0">
                <a:solidFill>
                  <a:srgbClr val="404040"/>
                </a:solidFill>
                <a:latin typeface="Trebuchet MS"/>
                <a:cs typeface="Trebuchet MS"/>
              </a:rPr>
              <a:t>documentation</a:t>
            </a:r>
            <a:r>
              <a:rPr sz="1700" spc="-60" dirty="0">
                <a:solidFill>
                  <a:srgbClr val="404040"/>
                </a:solidFill>
                <a:latin typeface="Trebuchet MS"/>
                <a:cs typeface="Trebuchet MS"/>
              </a:rPr>
              <a:t> </a:t>
            </a:r>
            <a:r>
              <a:rPr sz="1700" dirty="0">
                <a:solidFill>
                  <a:srgbClr val="404040"/>
                </a:solidFill>
                <a:latin typeface="Trebuchet MS"/>
                <a:cs typeface="Trebuchet MS"/>
              </a:rPr>
              <a:t>in</a:t>
            </a:r>
            <a:r>
              <a:rPr sz="1700" spc="-30" dirty="0">
                <a:solidFill>
                  <a:srgbClr val="404040"/>
                </a:solidFill>
                <a:latin typeface="Trebuchet MS"/>
                <a:cs typeface="Trebuchet MS"/>
              </a:rPr>
              <a:t> </a:t>
            </a:r>
            <a:r>
              <a:rPr sz="1700" dirty="0">
                <a:solidFill>
                  <a:srgbClr val="404040"/>
                </a:solidFill>
                <a:latin typeface="Trebuchet MS"/>
                <a:cs typeface="Trebuchet MS"/>
              </a:rPr>
              <a:t>the</a:t>
            </a:r>
            <a:r>
              <a:rPr sz="1700" spc="-40" dirty="0">
                <a:solidFill>
                  <a:srgbClr val="404040"/>
                </a:solidFill>
                <a:latin typeface="Trebuchet MS"/>
                <a:cs typeface="Trebuchet MS"/>
              </a:rPr>
              <a:t> </a:t>
            </a:r>
            <a:r>
              <a:rPr sz="1700" spc="-10" dirty="0">
                <a:solidFill>
                  <a:srgbClr val="404040"/>
                </a:solidFill>
                <a:latin typeface="Trebuchet MS"/>
                <a:cs typeface="Trebuchet MS"/>
              </a:rPr>
              <a:t>chart</a:t>
            </a:r>
            <a:endParaRPr sz="1700">
              <a:latin typeface="Trebuchet MS"/>
              <a:cs typeface="Trebuchet MS"/>
            </a:endParaRPr>
          </a:p>
          <a:p>
            <a:pPr>
              <a:lnSpc>
                <a:spcPct val="100000"/>
              </a:lnSpc>
            </a:pPr>
            <a:endParaRPr sz="2000">
              <a:latin typeface="Trebuchet MS"/>
              <a:cs typeface="Trebuchet MS"/>
            </a:endParaRPr>
          </a:p>
          <a:p>
            <a:pPr marL="355600" marR="5080" indent="-342900">
              <a:lnSpc>
                <a:spcPts val="1839"/>
              </a:lnSpc>
              <a:spcBef>
                <a:spcPts val="1545"/>
              </a:spcBef>
              <a:tabLst>
                <a:tab pos="354965" algn="l"/>
              </a:tabLst>
            </a:pPr>
            <a:r>
              <a:rPr sz="1350" spc="65" dirty="0">
                <a:solidFill>
                  <a:srgbClr val="5FCAEE"/>
                </a:solidFill>
                <a:latin typeface="Lucida Sans Unicode"/>
                <a:cs typeface="Lucida Sans Unicode"/>
              </a:rPr>
              <a:t>▶</a:t>
            </a:r>
            <a:r>
              <a:rPr sz="1350" dirty="0">
                <a:solidFill>
                  <a:srgbClr val="5FCAEE"/>
                </a:solidFill>
                <a:latin typeface="Lucida Sans Unicode"/>
                <a:cs typeface="Lucida Sans Unicode"/>
              </a:rPr>
              <a:t>	</a:t>
            </a:r>
            <a:r>
              <a:rPr sz="1700" spc="-10" dirty="0">
                <a:solidFill>
                  <a:srgbClr val="404040"/>
                </a:solidFill>
                <a:latin typeface="Trebuchet MS"/>
                <a:cs typeface="Trebuchet MS"/>
              </a:rPr>
              <a:t>Patient</a:t>
            </a:r>
            <a:r>
              <a:rPr sz="1700" spc="-45" dirty="0">
                <a:solidFill>
                  <a:srgbClr val="404040"/>
                </a:solidFill>
                <a:latin typeface="Trebuchet MS"/>
                <a:cs typeface="Trebuchet MS"/>
              </a:rPr>
              <a:t> </a:t>
            </a:r>
            <a:r>
              <a:rPr sz="1700" dirty="0">
                <a:solidFill>
                  <a:srgbClr val="404040"/>
                </a:solidFill>
                <a:latin typeface="Trebuchet MS"/>
                <a:cs typeface="Trebuchet MS"/>
              </a:rPr>
              <a:t>should</a:t>
            </a:r>
            <a:r>
              <a:rPr sz="1700" spc="-25" dirty="0">
                <a:solidFill>
                  <a:srgbClr val="404040"/>
                </a:solidFill>
                <a:latin typeface="Trebuchet MS"/>
                <a:cs typeface="Trebuchet MS"/>
              </a:rPr>
              <a:t> </a:t>
            </a:r>
            <a:r>
              <a:rPr sz="1700" dirty="0">
                <a:solidFill>
                  <a:srgbClr val="404040"/>
                </a:solidFill>
                <a:latin typeface="Trebuchet MS"/>
                <a:cs typeface="Trebuchet MS"/>
              </a:rPr>
              <a:t>be</a:t>
            </a:r>
            <a:r>
              <a:rPr sz="1700" spc="-25" dirty="0">
                <a:solidFill>
                  <a:srgbClr val="404040"/>
                </a:solidFill>
                <a:latin typeface="Trebuchet MS"/>
                <a:cs typeface="Trebuchet MS"/>
              </a:rPr>
              <a:t> </a:t>
            </a:r>
            <a:r>
              <a:rPr sz="1700" dirty="0">
                <a:solidFill>
                  <a:srgbClr val="404040"/>
                </a:solidFill>
                <a:latin typeface="Trebuchet MS"/>
                <a:cs typeface="Trebuchet MS"/>
              </a:rPr>
              <a:t>in</a:t>
            </a:r>
            <a:r>
              <a:rPr sz="1700" spc="-25" dirty="0">
                <a:solidFill>
                  <a:srgbClr val="404040"/>
                </a:solidFill>
                <a:latin typeface="Trebuchet MS"/>
                <a:cs typeface="Trebuchet MS"/>
              </a:rPr>
              <a:t> </a:t>
            </a:r>
            <a:r>
              <a:rPr sz="1700" dirty="0">
                <a:solidFill>
                  <a:srgbClr val="404040"/>
                </a:solidFill>
                <a:latin typeface="Trebuchet MS"/>
                <a:cs typeface="Trebuchet MS"/>
              </a:rPr>
              <a:t>reclined,comfortable</a:t>
            </a:r>
            <a:r>
              <a:rPr sz="1700" spc="-40" dirty="0">
                <a:solidFill>
                  <a:srgbClr val="404040"/>
                </a:solidFill>
                <a:latin typeface="Trebuchet MS"/>
                <a:cs typeface="Trebuchet MS"/>
              </a:rPr>
              <a:t> </a:t>
            </a:r>
            <a:r>
              <a:rPr sz="1700" dirty="0">
                <a:solidFill>
                  <a:srgbClr val="404040"/>
                </a:solidFill>
                <a:latin typeface="Trebuchet MS"/>
                <a:cs typeface="Trebuchet MS"/>
              </a:rPr>
              <a:t>position</a:t>
            </a:r>
            <a:r>
              <a:rPr sz="1700" spc="-5" dirty="0">
                <a:solidFill>
                  <a:srgbClr val="404040"/>
                </a:solidFill>
                <a:latin typeface="Trebuchet MS"/>
                <a:cs typeface="Trebuchet MS"/>
              </a:rPr>
              <a:t> </a:t>
            </a:r>
            <a:r>
              <a:rPr sz="1700" dirty="0">
                <a:solidFill>
                  <a:srgbClr val="404040"/>
                </a:solidFill>
                <a:latin typeface="Trebuchet MS"/>
                <a:cs typeface="Trebuchet MS"/>
              </a:rPr>
              <a:t>that</a:t>
            </a:r>
            <a:r>
              <a:rPr sz="1700" spc="-30" dirty="0">
                <a:solidFill>
                  <a:srgbClr val="404040"/>
                </a:solidFill>
                <a:latin typeface="Trebuchet MS"/>
                <a:cs typeface="Trebuchet MS"/>
              </a:rPr>
              <a:t> </a:t>
            </a:r>
            <a:r>
              <a:rPr sz="1700" dirty="0">
                <a:solidFill>
                  <a:srgbClr val="404040"/>
                </a:solidFill>
                <a:latin typeface="Trebuchet MS"/>
                <a:cs typeface="Trebuchet MS"/>
              </a:rPr>
              <a:t>he</a:t>
            </a:r>
            <a:r>
              <a:rPr sz="1700" spc="-50" dirty="0">
                <a:solidFill>
                  <a:srgbClr val="404040"/>
                </a:solidFill>
                <a:latin typeface="Trebuchet MS"/>
                <a:cs typeface="Trebuchet MS"/>
              </a:rPr>
              <a:t> </a:t>
            </a:r>
            <a:r>
              <a:rPr sz="1700" dirty="0">
                <a:solidFill>
                  <a:srgbClr val="404040"/>
                </a:solidFill>
                <a:latin typeface="Trebuchet MS"/>
                <a:cs typeface="Trebuchet MS"/>
              </a:rPr>
              <a:t>or</a:t>
            </a:r>
            <a:r>
              <a:rPr sz="1700" spc="-25" dirty="0">
                <a:solidFill>
                  <a:srgbClr val="404040"/>
                </a:solidFill>
                <a:latin typeface="Trebuchet MS"/>
                <a:cs typeface="Trebuchet MS"/>
              </a:rPr>
              <a:t> </a:t>
            </a:r>
            <a:r>
              <a:rPr sz="1700" dirty="0">
                <a:solidFill>
                  <a:srgbClr val="404040"/>
                </a:solidFill>
                <a:latin typeface="Trebuchet MS"/>
                <a:cs typeface="Trebuchet MS"/>
              </a:rPr>
              <a:t>she</a:t>
            </a:r>
            <a:r>
              <a:rPr sz="1700" spc="-20" dirty="0">
                <a:solidFill>
                  <a:srgbClr val="404040"/>
                </a:solidFill>
                <a:latin typeface="Trebuchet MS"/>
                <a:cs typeface="Trebuchet MS"/>
              </a:rPr>
              <a:t> </a:t>
            </a:r>
            <a:r>
              <a:rPr sz="1700" dirty="0">
                <a:solidFill>
                  <a:srgbClr val="404040"/>
                </a:solidFill>
                <a:latin typeface="Trebuchet MS"/>
                <a:cs typeface="Trebuchet MS"/>
              </a:rPr>
              <a:t>can</a:t>
            </a:r>
            <a:r>
              <a:rPr sz="1700" spc="-40" dirty="0">
                <a:solidFill>
                  <a:srgbClr val="404040"/>
                </a:solidFill>
                <a:latin typeface="Trebuchet MS"/>
                <a:cs typeface="Trebuchet MS"/>
              </a:rPr>
              <a:t> </a:t>
            </a:r>
            <a:r>
              <a:rPr sz="1700" dirty="0">
                <a:solidFill>
                  <a:srgbClr val="404040"/>
                </a:solidFill>
                <a:latin typeface="Trebuchet MS"/>
                <a:cs typeface="Trebuchet MS"/>
              </a:rPr>
              <a:t>maintain</a:t>
            </a:r>
            <a:r>
              <a:rPr sz="1700" spc="-55" dirty="0">
                <a:solidFill>
                  <a:srgbClr val="404040"/>
                </a:solidFill>
                <a:latin typeface="Trebuchet MS"/>
                <a:cs typeface="Trebuchet MS"/>
              </a:rPr>
              <a:t> </a:t>
            </a:r>
            <a:r>
              <a:rPr sz="1700" dirty="0">
                <a:solidFill>
                  <a:srgbClr val="404040"/>
                </a:solidFill>
                <a:latin typeface="Trebuchet MS"/>
                <a:cs typeface="Trebuchet MS"/>
              </a:rPr>
              <a:t>during</a:t>
            </a:r>
            <a:r>
              <a:rPr sz="1700" spc="-30" dirty="0">
                <a:solidFill>
                  <a:srgbClr val="404040"/>
                </a:solidFill>
                <a:latin typeface="Trebuchet MS"/>
                <a:cs typeface="Trebuchet MS"/>
              </a:rPr>
              <a:t> </a:t>
            </a:r>
            <a:r>
              <a:rPr sz="1700" dirty="0">
                <a:solidFill>
                  <a:srgbClr val="404040"/>
                </a:solidFill>
                <a:latin typeface="Trebuchet MS"/>
                <a:cs typeface="Trebuchet MS"/>
              </a:rPr>
              <a:t>entire</a:t>
            </a:r>
            <a:r>
              <a:rPr sz="1700" spc="-10" dirty="0">
                <a:solidFill>
                  <a:srgbClr val="404040"/>
                </a:solidFill>
                <a:latin typeface="Trebuchet MS"/>
                <a:cs typeface="Trebuchet MS"/>
              </a:rPr>
              <a:t> procedure.Palpation</a:t>
            </a:r>
            <a:r>
              <a:rPr sz="1700" spc="-30" dirty="0">
                <a:solidFill>
                  <a:srgbClr val="404040"/>
                </a:solidFill>
                <a:latin typeface="Trebuchet MS"/>
                <a:cs typeface="Trebuchet MS"/>
              </a:rPr>
              <a:t> </a:t>
            </a:r>
            <a:r>
              <a:rPr sz="1700" spc="-25" dirty="0">
                <a:solidFill>
                  <a:srgbClr val="404040"/>
                </a:solidFill>
                <a:latin typeface="Trebuchet MS"/>
                <a:cs typeface="Trebuchet MS"/>
              </a:rPr>
              <a:t>is </a:t>
            </a:r>
            <a:r>
              <a:rPr sz="1700" spc="-10" dirty="0">
                <a:solidFill>
                  <a:srgbClr val="404040"/>
                </a:solidFill>
                <a:latin typeface="Trebuchet MS"/>
                <a:cs typeface="Trebuchet MS"/>
              </a:rPr>
              <a:t>important</a:t>
            </a:r>
            <a:endParaRPr sz="1700">
              <a:latin typeface="Trebuchet MS"/>
              <a:cs typeface="Trebuchet MS"/>
            </a:endParaRPr>
          </a:p>
          <a:p>
            <a:pPr>
              <a:lnSpc>
                <a:spcPct val="100000"/>
              </a:lnSpc>
            </a:pPr>
            <a:endParaRPr sz="2000">
              <a:latin typeface="Trebuchet MS"/>
              <a:cs typeface="Trebuchet MS"/>
            </a:endParaRPr>
          </a:p>
          <a:p>
            <a:pPr marL="12700">
              <a:lnSpc>
                <a:spcPct val="100000"/>
              </a:lnSpc>
              <a:spcBef>
                <a:spcPts val="1275"/>
              </a:spcBef>
              <a:tabLst>
                <a:tab pos="354965" algn="l"/>
              </a:tabLst>
            </a:pPr>
            <a:r>
              <a:rPr sz="1350" spc="65" dirty="0">
                <a:solidFill>
                  <a:srgbClr val="5FCAEE"/>
                </a:solidFill>
                <a:latin typeface="Lucida Sans Unicode"/>
                <a:cs typeface="Lucida Sans Unicode"/>
              </a:rPr>
              <a:t>▶</a:t>
            </a:r>
            <a:r>
              <a:rPr sz="1350" dirty="0">
                <a:solidFill>
                  <a:srgbClr val="5FCAEE"/>
                </a:solidFill>
                <a:latin typeface="Lucida Sans Unicode"/>
                <a:cs typeface="Lucida Sans Unicode"/>
              </a:rPr>
              <a:t>	</a:t>
            </a:r>
            <a:r>
              <a:rPr sz="1700" dirty="0">
                <a:solidFill>
                  <a:srgbClr val="404040"/>
                </a:solidFill>
                <a:latin typeface="Trebuchet MS"/>
                <a:cs typeface="Trebuchet MS"/>
              </a:rPr>
              <a:t>Mark</a:t>
            </a:r>
            <a:r>
              <a:rPr sz="1700" spc="-50" dirty="0">
                <a:solidFill>
                  <a:srgbClr val="404040"/>
                </a:solidFill>
                <a:latin typeface="Trebuchet MS"/>
                <a:cs typeface="Trebuchet MS"/>
              </a:rPr>
              <a:t> </a:t>
            </a:r>
            <a:r>
              <a:rPr sz="1700" dirty="0">
                <a:solidFill>
                  <a:srgbClr val="404040"/>
                </a:solidFill>
                <a:latin typeface="Trebuchet MS"/>
                <a:cs typeface="Trebuchet MS"/>
              </a:rPr>
              <a:t>the</a:t>
            </a:r>
            <a:r>
              <a:rPr sz="1700" spc="-35" dirty="0">
                <a:solidFill>
                  <a:srgbClr val="404040"/>
                </a:solidFill>
                <a:latin typeface="Trebuchet MS"/>
                <a:cs typeface="Trebuchet MS"/>
              </a:rPr>
              <a:t> </a:t>
            </a:r>
            <a:r>
              <a:rPr sz="1700" dirty="0">
                <a:solidFill>
                  <a:srgbClr val="404040"/>
                </a:solidFill>
                <a:latin typeface="Trebuchet MS"/>
                <a:cs typeface="Trebuchet MS"/>
              </a:rPr>
              <a:t>surgical</a:t>
            </a:r>
            <a:r>
              <a:rPr sz="1700" spc="-35" dirty="0">
                <a:solidFill>
                  <a:srgbClr val="404040"/>
                </a:solidFill>
                <a:latin typeface="Trebuchet MS"/>
                <a:cs typeface="Trebuchet MS"/>
              </a:rPr>
              <a:t> </a:t>
            </a:r>
            <a:r>
              <a:rPr sz="1700" dirty="0">
                <a:solidFill>
                  <a:srgbClr val="404040"/>
                </a:solidFill>
                <a:latin typeface="Trebuchet MS"/>
                <a:cs typeface="Trebuchet MS"/>
              </a:rPr>
              <a:t>excision</a:t>
            </a:r>
            <a:r>
              <a:rPr sz="1700" spc="-15" dirty="0">
                <a:solidFill>
                  <a:srgbClr val="404040"/>
                </a:solidFill>
                <a:latin typeface="Trebuchet MS"/>
                <a:cs typeface="Trebuchet MS"/>
              </a:rPr>
              <a:t> </a:t>
            </a:r>
            <a:r>
              <a:rPr sz="1700" dirty="0">
                <a:solidFill>
                  <a:srgbClr val="404040"/>
                </a:solidFill>
                <a:latin typeface="Trebuchet MS"/>
                <a:cs typeface="Trebuchet MS"/>
              </a:rPr>
              <a:t>margin</a:t>
            </a:r>
            <a:r>
              <a:rPr sz="1700" spc="-35" dirty="0">
                <a:solidFill>
                  <a:srgbClr val="404040"/>
                </a:solidFill>
                <a:latin typeface="Trebuchet MS"/>
                <a:cs typeface="Trebuchet MS"/>
              </a:rPr>
              <a:t> </a:t>
            </a:r>
            <a:r>
              <a:rPr sz="1700" dirty="0">
                <a:solidFill>
                  <a:srgbClr val="404040"/>
                </a:solidFill>
                <a:latin typeface="Trebuchet MS"/>
                <a:cs typeface="Trebuchet MS"/>
              </a:rPr>
              <a:t>with</a:t>
            </a:r>
            <a:r>
              <a:rPr sz="1700" spc="-30" dirty="0">
                <a:solidFill>
                  <a:srgbClr val="404040"/>
                </a:solidFill>
                <a:latin typeface="Trebuchet MS"/>
                <a:cs typeface="Trebuchet MS"/>
              </a:rPr>
              <a:t> </a:t>
            </a:r>
            <a:r>
              <a:rPr sz="1700" dirty="0">
                <a:solidFill>
                  <a:srgbClr val="404040"/>
                </a:solidFill>
                <a:latin typeface="Trebuchet MS"/>
                <a:cs typeface="Trebuchet MS"/>
              </a:rPr>
              <a:t>the</a:t>
            </a:r>
            <a:r>
              <a:rPr sz="1700" spc="-30" dirty="0">
                <a:solidFill>
                  <a:srgbClr val="404040"/>
                </a:solidFill>
                <a:latin typeface="Trebuchet MS"/>
                <a:cs typeface="Trebuchet MS"/>
              </a:rPr>
              <a:t> </a:t>
            </a:r>
            <a:r>
              <a:rPr sz="1700" dirty="0">
                <a:solidFill>
                  <a:srgbClr val="404040"/>
                </a:solidFill>
                <a:latin typeface="Trebuchet MS"/>
                <a:cs typeface="Trebuchet MS"/>
              </a:rPr>
              <a:t>surgical</a:t>
            </a:r>
            <a:r>
              <a:rPr sz="1700" spc="-40" dirty="0">
                <a:solidFill>
                  <a:srgbClr val="404040"/>
                </a:solidFill>
                <a:latin typeface="Trebuchet MS"/>
                <a:cs typeface="Trebuchet MS"/>
              </a:rPr>
              <a:t> </a:t>
            </a:r>
            <a:r>
              <a:rPr sz="1700" dirty="0">
                <a:solidFill>
                  <a:srgbClr val="404040"/>
                </a:solidFill>
                <a:latin typeface="Trebuchet MS"/>
                <a:cs typeface="Trebuchet MS"/>
              </a:rPr>
              <a:t>marking</a:t>
            </a:r>
            <a:r>
              <a:rPr sz="1700" spc="-40" dirty="0">
                <a:solidFill>
                  <a:srgbClr val="404040"/>
                </a:solidFill>
                <a:latin typeface="Trebuchet MS"/>
                <a:cs typeface="Trebuchet MS"/>
              </a:rPr>
              <a:t> </a:t>
            </a:r>
            <a:r>
              <a:rPr sz="1700" dirty="0">
                <a:solidFill>
                  <a:srgbClr val="404040"/>
                </a:solidFill>
                <a:latin typeface="Trebuchet MS"/>
                <a:cs typeface="Trebuchet MS"/>
              </a:rPr>
              <a:t>pen(2mm</a:t>
            </a:r>
            <a:r>
              <a:rPr sz="1700" spc="-25" dirty="0">
                <a:solidFill>
                  <a:srgbClr val="404040"/>
                </a:solidFill>
                <a:latin typeface="Trebuchet MS"/>
                <a:cs typeface="Trebuchet MS"/>
              </a:rPr>
              <a:t> </a:t>
            </a:r>
            <a:r>
              <a:rPr sz="1700" dirty="0">
                <a:solidFill>
                  <a:srgbClr val="404040"/>
                </a:solidFill>
                <a:latin typeface="Trebuchet MS"/>
                <a:cs typeface="Trebuchet MS"/>
              </a:rPr>
              <a:t>margins</a:t>
            </a:r>
            <a:r>
              <a:rPr sz="1700" spc="-45" dirty="0">
                <a:solidFill>
                  <a:srgbClr val="404040"/>
                </a:solidFill>
                <a:latin typeface="Trebuchet MS"/>
                <a:cs typeface="Trebuchet MS"/>
              </a:rPr>
              <a:t> </a:t>
            </a:r>
            <a:r>
              <a:rPr sz="1700" dirty="0">
                <a:solidFill>
                  <a:srgbClr val="404040"/>
                </a:solidFill>
                <a:latin typeface="Trebuchet MS"/>
                <a:cs typeface="Trebuchet MS"/>
              </a:rPr>
              <a:t>for</a:t>
            </a:r>
            <a:r>
              <a:rPr sz="1700" spc="-5" dirty="0">
                <a:solidFill>
                  <a:srgbClr val="404040"/>
                </a:solidFill>
                <a:latin typeface="Trebuchet MS"/>
                <a:cs typeface="Trebuchet MS"/>
              </a:rPr>
              <a:t> </a:t>
            </a:r>
            <a:r>
              <a:rPr sz="1700" dirty="0">
                <a:solidFill>
                  <a:srgbClr val="404040"/>
                </a:solidFill>
                <a:latin typeface="Trebuchet MS"/>
                <a:cs typeface="Trebuchet MS"/>
              </a:rPr>
              <a:t>bengin</a:t>
            </a:r>
            <a:r>
              <a:rPr sz="1700" spc="-25" dirty="0">
                <a:solidFill>
                  <a:srgbClr val="404040"/>
                </a:solidFill>
                <a:latin typeface="Trebuchet MS"/>
                <a:cs typeface="Trebuchet MS"/>
              </a:rPr>
              <a:t> </a:t>
            </a:r>
            <a:r>
              <a:rPr sz="1700" dirty="0">
                <a:solidFill>
                  <a:srgbClr val="404040"/>
                </a:solidFill>
                <a:latin typeface="Trebuchet MS"/>
                <a:cs typeface="Trebuchet MS"/>
              </a:rPr>
              <a:t>and</a:t>
            </a:r>
            <a:r>
              <a:rPr sz="1700" spc="-40" dirty="0">
                <a:solidFill>
                  <a:srgbClr val="404040"/>
                </a:solidFill>
                <a:latin typeface="Trebuchet MS"/>
                <a:cs typeface="Trebuchet MS"/>
              </a:rPr>
              <a:t> </a:t>
            </a:r>
            <a:r>
              <a:rPr sz="1700" dirty="0">
                <a:solidFill>
                  <a:srgbClr val="404040"/>
                </a:solidFill>
                <a:latin typeface="Trebuchet MS"/>
                <a:cs typeface="Trebuchet MS"/>
              </a:rPr>
              <a:t>4mm</a:t>
            </a:r>
            <a:r>
              <a:rPr sz="1700" spc="-30" dirty="0">
                <a:solidFill>
                  <a:srgbClr val="404040"/>
                </a:solidFill>
                <a:latin typeface="Trebuchet MS"/>
                <a:cs typeface="Trebuchet MS"/>
              </a:rPr>
              <a:t> </a:t>
            </a:r>
            <a:r>
              <a:rPr sz="1700" dirty="0">
                <a:solidFill>
                  <a:srgbClr val="404040"/>
                </a:solidFill>
                <a:latin typeface="Trebuchet MS"/>
                <a:cs typeface="Trebuchet MS"/>
              </a:rPr>
              <a:t>for</a:t>
            </a:r>
            <a:r>
              <a:rPr sz="1700" spc="-15" dirty="0">
                <a:solidFill>
                  <a:srgbClr val="404040"/>
                </a:solidFill>
                <a:latin typeface="Trebuchet MS"/>
                <a:cs typeface="Trebuchet MS"/>
              </a:rPr>
              <a:t> </a:t>
            </a:r>
            <a:r>
              <a:rPr sz="1700" spc="-10" dirty="0">
                <a:solidFill>
                  <a:srgbClr val="404040"/>
                </a:solidFill>
                <a:latin typeface="Trebuchet MS"/>
                <a:cs typeface="Trebuchet MS"/>
              </a:rPr>
              <a:t>BCC/SCC)</a:t>
            </a:r>
            <a:endParaRPr sz="1700">
              <a:latin typeface="Trebuchet MS"/>
              <a:cs typeface="Trebuchet MS"/>
            </a:endParaRPr>
          </a:p>
          <a:p>
            <a:pPr>
              <a:lnSpc>
                <a:spcPct val="100000"/>
              </a:lnSpc>
            </a:pPr>
            <a:endParaRPr sz="2000">
              <a:latin typeface="Trebuchet MS"/>
              <a:cs typeface="Trebuchet MS"/>
            </a:endParaRPr>
          </a:p>
          <a:p>
            <a:pPr marL="12700">
              <a:lnSpc>
                <a:spcPct val="100000"/>
              </a:lnSpc>
              <a:spcBef>
                <a:spcPts val="1310"/>
              </a:spcBef>
              <a:tabLst>
                <a:tab pos="354965" algn="l"/>
              </a:tabLst>
            </a:pPr>
            <a:r>
              <a:rPr sz="1350" spc="65" dirty="0">
                <a:solidFill>
                  <a:srgbClr val="5FCAEE"/>
                </a:solidFill>
                <a:latin typeface="Lucida Sans Unicode"/>
                <a:cs typeface="Lucida Sans Unicode"/>
              </a:rPr>
              <a:t>▶</a:t>
            </a:r>
            <a:r>
              <a:rPr sz="1350" dirty="0">
                <a:solidFill>
                  <a:srgbClr val="5FCAEE"/>
                </a:solidFill>
                <a:latin typeface="Lucida Sans Unicode"/>
                <a:cs typeface="Lucida Sans Unicode"/>
              </a:rPr>
              <a:t>	</a:t>
            </a:r>
            <a:r>
              <a:rPr sz="1700" dirty="0">
                <a:solidFill>
                  <a:srgbClr val="404040"/>
                </a:solidFill>
                <a:latin typeface="Trebuchet MS"/>
                <a:cs typeface="Trebuchet MS"/>
              </a:rPr>
              <a:t>Clean</a:t>
            </a:r>
            <a:r>
              <a:rPr sz="1700" spc="-55" dirty="0">
                <a:solidFill>
                  <a:srgbClr val="404040"/>
                </a:solidFill>
                <a:latin typeface="Trebuchet MS"/>
                <a:cs typeface="Trebuchet MS"/>
              </a:rPr>
              <a:t> </a:t>
            </a:r>
            <a:r>
              <a:rPr sz="1700" dirty="0">
                <a:solidFill>
                  <a:srgbClr val="404040"/>
                </a:solidFill>
                <a:latin typeface="Trebuchet MS"/>
                <a:cs typeface="Trebuchet MS"/>
              </a:rPr>
              <a:t>the</a:t>
            </a:r>
            <a:r>
              <a:rPr sz="1700" spc="-40" dirty="0">
                <a:solidFill>
                  <a:srgbClr val="404040"/>
                </a:solidFill>
                <a:latin typeface="Trebuchet MS"/>
                <a:cs typeface="Trebuchet MS"/>
              </a:rPr>
              <a:t> </a:t>
            </a:r>
            <a:r>
              <a:rPr sz="1700" dirty="0">
                <a:solidFill>
                  <a:srgbClr val="404040"/>
                </a:solidFill>
                <a:latin typeface="Trebuchet MS"/>
                <a:cs typeface="Trebuchet MS"/>
              </a:rPr>
              <a:t>skin</a:t>
            </a:r>
            <a:r>
              <a:rPr sz="1700" spc="-20" dirty="0">
                <a:solidFill>
                  <a:srgbClr val="404040"/>
                </a:solidFill>
                <a:latin typeface="Trebuchet MS"/>
                <a:cs typeface="Trebuchet MS"/>
              </a:rPr>
              <a:t> </a:t>
            </a:r>
            <a:r>
              <a:rPr sz="1700" dirty="0">
                <a:solidFill>
                  <a:srgbClr val="404040"/>
                </a:solidFill>
                <a:latin typeface="Trebuchet MS"/>
                <a:cs typeface="Trebuchet MS"/>
              </a:rPr>
              <a:t>with</a:t>
            </a:r>
            <a:r>
              <a:rPr sz="1700" spc="-50" dirty="0">
                <a:solidFill>
                  <a:srgbClr val="404040"/>
                </a:solidFill>
                <a:latin typeface="Trebuchet MS"/>
                <a:cs typeface="Trebuchet MS"/>
              </a:rPr>
              <a:t> </a:t>
            </a:r>
            <a:r>
              <a:rPr sz="1700" dirty="0">
                <a:solidFill>
                  <a:srgbClr val="404040"/>
                </a:solidFill>
                <a:latin typeface="Trebuchet MS"/>
                <a:cs typeface="Trebuchet MS"/>
              </a:rPr>
              <a:t>alcohol</a:t>
            </a:r>
            <a:r>
              <a:rPr sz="1700" spc="-60" dirty="0">
                <a:solidFill>
                  <a:srgbClr val="404040"/>
                </a:solidFill>
                <a:latin typeface="Trebuchet MS"/>
                <a:cs typeface="Trebuchet MS"/>
              </a:rPr>
              <a:t> </a:t>
            </a:r>
            <a:r>
              <a:rPr sz="1700" dirty="0">
                <a:solidFill>
                  <a:srgbClr val="404040"/>
                </a:solidFill>
                <a:latin typeface="Trebuchet MS"/>
                <a:cs typeface="Trebuchet MS"/>
              </a:rPr>
              <a:t>swab</a:t>
            </a:r>
            <a:r>
              <a:rPr sz="1700" spc="-20" dirty="0">
                <a:solidFill>
                  <a:srgbClr val="404040"/>
                </a:solidFill>
                <a:latin typeface="Trebuchet MS"/>
                <a:cs typeface="Trebuchet MS"/>
              </a:rPr>
              <a:t> </a:t>
            </a:r>
            <a:r>
              <a:rPr sz="1700" dirty="0">
                <a:solidFill>
                  <a:srgbClr val="404040"/>
                </a:solidFill>
                <a:latin typeface="Trebuchet MS"/>
                <a:cs typeface="Trebuchet MS"/>
              </a:rPr>
              <a:t>,chlrohexidine</a:t>
            </a:r>
            <a:r>
              <a:rPr sz="1700" spc="-65" dirty="0">
                <a:solidFill>
                  <a:srgbClr val="404040"/>
                </a:solidFill>
                <a:latin typeface="Trebuchet MS"/>
                <a:cs typeface="Trebuchet MS"/>
              </a:rPr>
              <a:t> </a:t>
            </a:r>
            <a:r>
              <a:rPr sz="1700" dirty="0">
                <a:solidFill>
                  <a:srgbClr val="404040"/>
                </a:solidFill>
                <a:latin typeface="Trebuchet MS"/>
                <a:cs typeface="Trebuchet MS"/>
              </a:rPr>
              <a:t>or</a:t>
            </a:r>
            <a:r>
              <a:rPr sz="1700" spc="-20" dirty="0">
                <a:solidFill>
                  <a:srgbClr val="404040"/>
                </a:solidFill>
                <a:latin typeface="Trebuchet MS"/>
                <a:cs typeface="Trebuchet MS"/>
              </a:rPr>
              <a:t> </a:t>
            </a:r>
            <a:r>
              <a:rPr sz="1700" spc="-10" dirty="0">
                <a:solidFill>
                  <a:srgbClr val="404040"/>
                </a:solidFill>
                <a:latin typeface="Trebuchet MS"/>
                <a:cs typeface="Trebuchet MS"/>
              </a:rPr>
              <a:t>pyvodine</a:t>
            </a:r>
            <a:endParaRPr sz="1700">
              <a:latin typeface="Trebuchet MS"/>
              <a:cs typeface="Trebuchet M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4" y="240284"/>
            <a:ext cx="11788851" cy="553998"/>
          </a:xfrm>
        </p:spPr>
        <p:txBody>
          <a:bodyPr>
            <a:normAutofit fontScale="90000"/>
          </a:bodyPr>
          <a:lstStyle/>
          <a:p>
            <a:endParaRPr lang="en-US"/>
          </a:p>
        </p:txBody>
      </p:sp>
      <p:pic>
        <p:nvPicPr>
          <p:cNvPr id="6" name="Content Placeholder 5" descr="GS.jpg"/>
          <p:cNvPicPr>
            <a:picLocks noGrp="1" noChangeAspect="1"/>
          </p:cNvPicPr>
          <p:nvPr>
            <p:ph idx="1"/>
          </p:nvPr>
        </p:nvPicPr>
        <p:blipFill>
          <a:blip r:embed="rId2"/>
          <a:stretch>
            <a:fillRect/>
          </a:stretch>
        </p:blipFill>
        <p:spPr>
          <a:xfrm>
            <a:off x="762000" y="5862"/>
            <a:ext cx="8534400" cy="6500018"/>
          </a:xfrm>
        </p:spPr>
      </p:pic>
    </p:spTree>
    <p:extLst>
      <p:ext uri="{BB962C8B-B14F-4D97-AF65-F5344CB8AC3E}">
        <p14:creationId xmlns:p14="http://schemas.microsoft.com/office/powerpoint/2010/main" val="2156648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24000" y="727630"/>
            <a:ext cx="4040188" cy="369332"/>
          </a:xfrm>
        </p:spPr>
        <p:txBody>
          <a:bodyPr/>
          <a:lstStyle/>
          <a:p>
            <a:r>
              <a:rPr lang="en-US" dirty="0"/>
              <a:t>Traditional surgery</a:t>
            </a:r>
          </a:p>
        </p:txBody>
      </p:sp>
      <p:sp>
        <p:nvSpPr>
          <p:cNvPr id="6" name="Content Placeholder 5"/>
          <p:cNvSpPr>
            <a:spLocks noGrp="1"/>
          </p:cNvSpPr>
          <p:nvPr>
            <p:ph sz="half" idx="2"/>
          </p:nvPr>
        </p:nvSpPr>
        <p:spPr>
          <a:xfrm>
            <a:off x="1066800" y="1371600"/>
            <a:ext cx="4040188" cy="4906963"/>
          </a:xfrm>
        </p:spPr>
        <p:txBody>
          <a:bodyPr>
            <a:normAutofit/>
          </a:bodyPr>
          <a:lstStyle/>
          <a:p>
            <a:r>
              <a:rPr lang="en-US" dirty="0"/>
              <a:t>Remove predetermined margin of clinically normal skin from around and underneath the cancer, and </a:t>
            </a:r>
            <a:r>
              <a:rPr lang="en-US" b="1" dirty="0">
                <a:solidFill>
                  <a:srgbClr val="FF0000"/>
                </a:solidFill>
              </a:rPr>
              <a:t>generally wider and deeper margins. </a:t>
            </a:r>
          </a:p>
          <a:p>
            <a:r>
              <a:rPr lang="en-US" dirty="0"/>
              <a:t>It is followed by </a:t>
            </a:r>
            <a:r>
              <a:rPr lang="en-US" b="1" dirty="0">
                <a:solidFill>
                  <a:srgbClr val="FF0000"/>
                </a:solidFill>
              </a:rPr>
              <a:t>immediate reconstruction of the wound,</a:t>
            </a:r>
            <a:r>
              <a:rPr lang="en-US" dirty="0"/>
              <a:t> with histological examination of the surgical margins occurring days later</a:t>
            </a:r>
          </a:p>
        </p:txBody>
      </p:sp>
      <p:sp>
        <p:nvSpPr>
          <p:cNvPr id="7" name="Text Placeholder 6"/>
          <p:cNvSpPr>
            <a:spLocks noGrp="1"/>
          </p:cNvSpPr>
          <p:nvPr>
            <p:ph type="body" sz="quarter" idx="3"/>
          </p:nvPr>
        </p:nvSpPr>
        <p:spPr>
          <a:xfrm>
            <a:off x="6019801" y="727630"/>
            <a:ext cx="4041775" cy="369332"/>
          </a:xfrm>
        </p:spPr>
        <p:txBody>
          <a:bodyPr/>
          <a:lstStyle/>
          <a:p>
            <a:r>
              <a:rPr lang="en-US" dirty="0"/>
              <a:t>   Mohs</a:t>
            </a:r>
          </a:p>
        </p:txBody>
      </p:sp>
      <p:sp>
        <p:nvSpPr>
          <p:cNvPr id="8" name="Content Placeholder 7"/>
          <p:cNvSpPr>
            <a:spLocks noGrp="1"/>
          </p:cNvSpPr>
          <p:nvPr>
            <p:ph sz="quarter" idx="4"/>
          </p:nvPr>
        </p:nvSpPr>
        <p:spPr>
          <a:xfrm>
            <a:off x="5791200" y="1343147"/>
            <a:ext cx="4041775" cy="4431983"/>
          </a:xfrm>
        </p:spPr>
        <p:txBody>
          <a:bodyPr/>
          <a:lstStyle/>
          <a:p>
            <a:r>
              <a:rPr lang="en-US" dirty="0"/>
              <a:t>MMS does not rely upon clinical estimation as the true extent of the cancer is revealed as </a:t>
            </a:r>
            <a:r>
              <a:rPr lang="en-US" b="1" dirty="0">
                <a:solidFill>
                  <a:srgbClr val="FF0000"/>
                </a:solidFill>
              </a:rPr>
              <a:t>the technique proceeds through the number of stages required to clear the </a:t>
            </a:r>
            <a:r>
              <a:rPr lang="en-US" b="1" dirty="0" err="1">
                <a:solidFill>
                  <a:srgbClr val="FF0000"/>
                </a:solidFill>
              </a:rPr>
              <a:t>tumour</a:t>
            </a:r>
            <a:endParaRPr lang="en-US" b="1" dirty="0">
              <a:solidFill>
                <a:srgbClr val="FF0000"/>
              </a:solidFill>
            </a:endParaRPr>
          </a:p>
          <a:p>
            <a:r>
              <a:rPr lang="en-US" dirty="0"/>
              <a:t>It </a:t>
            </a:r>
            <a:r>
              <a:rPr lang="en-US" b="1" dirty="0">
                <a:solidFill>
                  <a:srgbClr val="FF0000"/>
                </a:solidFill>
              </a:rPr>
              <a:t>allows </a:t>
            </a:r>
            <a:r>
              <a:rPr lang="en-US" b="1" dirty="0" err="1">
                <a:solidFill>
                  <a:srgbClr val="FF0000"/>
                </a:solidFill>
              </a:rPr>
              <a:t>intraoperative</a:t>
            </a:r>
            <a:r>
              <a:rPr lang="en-US" b="1" dirty="0">
                <a:solidFill>
                  <a:srgbClr val="FF0000"/>
                </a:solidFill>
              </a:rPr>
              <a:t> histological examination to establish complete </a:t>
            </a:r>
            <a:r>
              <a:rPr lang="en-US" dirty="0" err="1"/>
              <a:t>tumour</a:t>
            </a:r>
            <a:r>
              <a:rPr lang="en-US" dirty="0"/>
              <a:t> removal on the day of surgery.</a:t>
            </a:r>
          </a:p>
        </p:txBody>
      </p:sp>
    </p:spTree>
    <p:extLst>
      <p:ext uri="{BB962C8B-B14F-4D97-AF65-F5344CB8AC3E}">
        <p14:creationId xmlns:p14="http://schemas.microsoft.com/office/powerpoint/2010/main" val="837395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295400" y="914400"/>
            <a:ext cx="4040188" cy="5516563"/>
          </a:xfrm>
        </p:spPr>
        <p:txBody>
          <a:bodyPr>
            <a:normAutofit/>
          </a:bodyPr>
          <a:lstStyle/>
          <a:p>
            <a:r>
              <a:rPr lang="en-US" dirty="0"/>
              <a:t>It relies upon histological evaluation of the surgical margins using </a:t>
            </a:r>
            <a:r>
              <a:rPr lang="en-US" b="1" dirty="0">
                <a:solidFill>
                  <a:srgbClr val="FF0000"/>
                </a:solidFill>
              </a:rPr>
              <a:t>vertically orientated tissue sections (‘bread‐loafing’) </a:t>
            </a:r>
            <a:r>
              <a:rPr lang="en-US" dirty="0"/>
              <a:t>which has been estimated to have a sensitivity no greater than 44%  as it involves assessment of &lt;1% of the entire surgical margin.</a:t>
            </a:r>
          </a:p>
          <a:p>
            <a:r>
              <a:rPr lang="en-US" dirty="0"/>
              <a:t>It involves </a:t>
            </a:r>
            <a:r>
              <a:rPr lang="en-US" b="1" dirty="0">
                <a:solidFill>
                  <a:srgbClr val="FF0000"/>
                </a:solidFill>
              </a:rPr>
              <a:t>the surgeon, pathologist and possibly an </a:t>
            </a:r>
            <a:r>
              <a:rPr lang="en-US" b="1" dirty="0" err="1">
                <a:solidFill>
                  <a:srgbClr val="FF0000"/>
                </a:solidFill>
              </a:rPr>
              <a:t>anaesthetist</a:t>
            </a:r>
            <a:r>
              <a:rPr lang="en-US" b="1" dirty="0">
                <a:solidFill>
                  <a:srgbClr val="FF0000"/>
                </a:solidFill>
              </a:rPr>
              <a:t>. </a:t>
            </a:r>
          </a:p>
          <a:p>
            <a:endParaRPr lang="en-US" dirty="0"/>
          </a:p>
        </p:txBody>
      </p:sp>
      <p:sp>
        <p:nvSpPr>
          <p:cNvPr id="6" name="Content Placeholder 5"/>
          <p:cNvSpPr>
            <a:spLocks noGrp="1"/>
          </p:cNvSpPr>
          <p:nvPr>
            <p:ph sz="quarter" idx="4"/>
          </p:nvPr>
        </p:nvSpPr>
        <p:spPr>
          <a:xfrm>
            <a:off x="5867400" y="1066800"/>
            <a:ext cx="4041775" cy="4062651"/>
          </a:xfrm>
        </p:spPr>
        <p:txBody>
          <a:bodyPr/>
          <a:lstStyle/>
          <a:p>
            <a:r>
              <a:rPr lang="en-US" b="1" dirty="0">
                <a:solidFill>
                  <a:srgbClr val="FF0000"/>
                </a:solidFill>
              </a:rPr>
              <a:t>Horizontally orientated tissue sections </a:t>
            </a:r>
            <a:r>
              <a:rPr lang="en-US" dirty="0"/>
              <a:t>used in MMS are designed to allow microscopic examination of theoretically nearly 100% of the true surgical margin.</a:t>
            </a:r>
          </a:p>
          <a:p>
            <a:r>
              <a:rPr lang="en-US" dirty="0"/>
              <a:t>MMS is performed by the </a:t>
            </a:r>
            <a:r>
              <a:rPr lang="en-US" b="1" dirty="0" err="1">
                <a:solidFill>
                  <a:srgbClr val="FF0000"/>
                </a:solidFill>
              </a:rPr>
              <a:t>Mohs</a:t>
            </a:r>
            <a:r>
              <a:rPr lang="en-US" b="1" dirty="0">
                <a:solidFill>
                  <a:srgbClr val="FF0000"/>
                </a:solidFill>
              </a:rPr>
              <a:t> surgeon </a:t>
            </a:r>
            <a:r>
              <a:rPr lang="en-US" dirty="0"/>
              <a:t>who also acts as </a:t>
            </a:r>
            <a:r>
              <a:rPr lang="en-US" dirty="0" err="1"/>
              <a:t>anaesthetist</a:t>
            </a:r>
            <a:r>
              <a:rPr lang="en-US" dirty="0"/>
              <a:t>, pathologist and reconstructive surgeon</a:t>
            </a:r>
          </a:p>
          <a:p>
            <a:endParaRPr lang="en-US" dirty="0"/>
          </a:p>
        </p:txBody>
      </p:sp>
    </p:spTree>
    <p:extLst>
      <p:ext uri="{BB962C8B-B14F-4D97-AF65-F5344CB8AC3E}">
        <p14:creationId xmlns:p14="http://schemas.microsoft.com/office/powerpoint/2010/main" val="4204910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310" y="2095626"/>
            <a:ext cx="5556885" cy="1022459"/>
          </a:xfrm>
        </p:spPr>
        <p:txBody>
          <a:bodyPr>
            <a:normAutofit fontScale="92500" lnSpcReduction="10000"/>
          </a:bodyPr>
          <a:lstStyle/>
          <a:p>
            <a:pPr>
              <a:lnSpc>
                <a:spcPct val="200000"/>
              </a:lnSpc>
              <a:buNone/>
            </a:pPr>
            <a:r>
              <a:rPr lang="en-US" b="1" dirty="0">
                <a:solidFill>
                  <a:schemeClr val="accent6">
                    <a:lumMod val="75000"/>
                  </a:schemeClr>
                </a:solidFill>
              </a:rPr>
              <a:t>   Criteria for high‐risk lesions that can be managed without the use of </a:t>
            </a:r>
            <a:r>
              <a:rPr lang="en-US" b="1" dirty="0" err="1">
                <a:solidFill>
                  <a:schemeClr val="accent6">
                    <a:lumMod val="75000"/>
                  </a:schemeClr>
                </a:solidFill>
              </a:rPr>
              <a:t>Mohs</a:t>
            </a:r>
            <a:r>
              <a:rPr lang="en-US" b="1" dirty="0">
                <a:solidFill>
                  <a:schemeClr val="accent6">
                    <a:lumMod val="75000"/>
                  </a:schemeClr>
                </a:solidFill>
              </a:rPr>
              <a:t> micrographic surgery</a:t>
            </a:r>
          </a:p>
        </p:txBody>
      </p:sp>
    </p:spTree>
    <p:extLst>
      <p:ext uri="{BB962C8B-B14F-4D97-AF65-F5344CB8AC3E}">
        <p14:creationId xmlns:p14="http://schemas.microsoft.com/office/powerpoint/2010/main" val="159483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33401"/>
            <a:ext cx="8229600" cy="5592763"/>
          </a:xfrm>
        </p:spPr>
        <p:txBody>
          <a:bodyPr>
            <a:normAutofit/>
          </a:bodyPr>
          <a:lstStyle/>
          <a:p>
            <a:r>
              <a:rPr lang="en-US" dirty="0"/>
              <a:t>Size &gt;2 cm lesions </a:t>
            </a:r>
          </a:p>
          <a:p>
            <a:r>
              <a:rPr lang="en-US" dirty="0"/>
              <a:t>Site </a:t>
            </a:r>
            <a:r>
              <a:rPr lang="en-US" dirty="0" err="1"/>
              <a:t>i.e</a:t>
            </a:r>
            <a:r>
              <a:rPr lang="en-US" dirty="0"/>
              <a:t> </a:t>
            </a:r>
            <a:r>
              <a:rPr lang="en-US" dirty="0" err="1"/>
              <a:t>perioral</a:t>
            </a:r>
            <a:r>
              <a:rPr lang="en-US" dirty="0"/>
              <a:t>, </a:t>
            </a:r>
            <a:r>
              <a:rPr lang="en-US" dirty="0" err="1"/>
              <a:t>periorbital</a:t>
            </a:r>
            <a:r>
              <a:rPr lang="en-US" dirty="0"/>
              <a:t>, </a:t>
            </a:r>
            <a:r>
              <a:rPr lang="en-US" dirty="0" err="1"/>
              <a:t>perinasal</a:t>
            </a:r>
            <a:r>
              <a:rPr lang="en-US" dirty="0"/>
              <a:t> and </a:t>
            </a:r>
            <a:r>
              <a:rPr lang="en-US" dirty="0" err="1"/>
              <a:t>periauricular</a:t>
            </a:r>
            <a:r>
              <a:rPr lang="en-US" dirty="0"/>
              <a:t> areas where a combination of a high cure rate and maximal preservation of normal tissues and structures is vital </a:t>
            </a:r>
          </a:p>
          <a:p>
            <a:r>
              <a:rPr lang="en-US" dirty="0"/>
              <a:t>Lesions with very poorly defined clinical borders  </a:t>
            </a:r>
          </a:p>
          <a:p>
            <a:r>
              <a:rPr lang="en-US" dirty="0"/>
              <a:t>Recurrent disease</a:t>
            </a:r>
          </a:p>
          <a:p>
            <a:r>
              <a:rPr lang="en-US" dirty="0" err="1"/>
              <a:t>Histologically</a:t>
            </a:r>
            <a:r>
              <a:rPr lang="en-US" dirty="0"/>
              <a:t> incompletely excised lesions</a:t>
            </a:r>
          </a:p>
          <a:p>
            <a:r>
              <a:rPr lang="en-US" dirty="0"/>
              <a:t>Aggressive growth patterns, </a:t>
            </a:r>
            <a:r>
              <a:rPr lang="en-US" dirty="0" err="1"/>
              <a:t>perineural</a:t>
            </a:r>
            <a:r>
              <a:rPr lang="en-US" dirty="0"/>
              <a:t> spread</a:t>
            </a:r>
          </a:p>
          <a:p>
            <a:endParaRPr lang="en-US" dirty="0"/>
          </a:p>
        </p:txBody>
      </p:sp>
    </p:spTree>
    <p:extLst>
      <p:ext uri="{BB962C8B-B14F-4D97-AF65-F5344CB8AC3E}">
        <p14:creationId xmlns:p14="http://schemas.microsoft.com/office/powerpoint/2010/main" val="40662499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11C31-6352-2E4E-AD56-61C3BC706684}"/>
              </a:ext>
            </a:extLst>
          </p:cNvPr>
          <p:cNvSpPr>
            <a:spLocks noGrp="1"/>
          </p:cNvSpPr>
          <p:nvPr>
            <p:ph type="title"/>
          </p:nvPr>
        </p:nvSpPr>
        <p:spPr>
          <a:xfrm>
            <a:off x="1676400" y="2438400"/>
            <a:ext cx="8229600" cy="553998"/>
          </a:xfrm>
        </p:spPr>
        <p:txBody>
          <a:bodyPr>
            <a:normAutofit fontScale="90000"/>
          </a:bodyPr>
          <a:lstStyle/>
          <a:p>
            <a:r>
              <a:rPr lang="en-US" dirty="0"/>
              <a:t>Curettage</a:t>
            </a:r>
          </a:p>
        </p:txBody>
      </p:sp>
      <p:sp>
        <p:nvSpPr>
          <p:cNvPr id="3" name="Content Placeholder 2">
            <a:extLst>
              <a:ext uri="{FF2B5EF4-FFF2-40B4-BE49-F238E27FC236}">
                <a16:creationId xmlns:a16="http://schemas.microsoft.com/office/drawing/2014/main" id="{CFA78FE2-EFF0-DB49-969E-DD0CB9CD0B96}"/>
              </a:ext>
            </a:extLst>
          </p:cNvPr>
          <p:cNvSpPr>
            <a:spLocks noGrp="1"/>
          </p:cNvSpPr>
          <p:nvPr>
            <p:ph idx="1"/>
          </p:nvPr>
        </p:nvSpPr>
        <p:spPr>
          <a:xfrm>
            <a:off x="2057400" y="6096001"/>
            <a:ext cx="8229600" cy="276999"/>
          </a:xfrm>
        </p:spPr>
        <p:txBody>
          <a:bodyPr>
            <a:normAutofit fontScale="85000" lnSpcReduction="20000"/>
          </a:bodyPr>
          <a:lstStyle/>
          <a:p>
            <a:endParaRPr lang="en-US" dirty="0"/>
          </a:p>
        </p:txBody>
      </p:sp>
    </p:spTree>
    <p:extLst>
      <p:ext uri="{BB962C8B-B14F-4D97-AF65-F5344CB8AC3E}">
        <p14:creationId xmlns:p14="http://schemas.microsoft.com/office/powerpoint/2010/main" val="9779986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596668" cy="1320800"/>
          </a:xfrm>
        </p:spPr>
        <p:txBody>
          <a:bodyPr>
            <a:noAutofit/>
          </a:bodyPr>
          <a:lstStyle/>
          <a:p>
            <a:r>
              <a:rPr lang="en-US" b="1" dirty="0">
                <a:solidFill>
                  <a:schemeClr val="accent6">
                    <a:lumMod val="75000"/>
                  </a:schemeClr>
                </a:solidFill>
              </a:rPr>
              <a:t>Types of basal cell carcinoma (BCC) that should not be treated by curettage.</a:t>
            </a:r>
          </a:p>
        </p:txBody>
      </p:sp>
      <p:sp>
        <p:nvSpPr>
          <p:cNvPr id="3" name="Content Placeholder 2"/>
          <p:cNvSpPr>
            <a:spLocks noGrp="1"/>
          </p:cNvSpPr>
          <p:nvPr>
            <p:ph idx="1"/>
          </p:nvPr>
        </p:nvSpPr>
        <p:spPr>
          <a:xfrm>
            <a:off x="867508" y="2057400"/>
            <a:ext cx="9144000" cy="5181600"/>
          </a:xfrm>
        </p:spPr>
        <p:txBody>
          <a:bodyPr>
            <a:normAutofit/>
          </a:bodyPr>
          <a:lstStyle/>
          <a:p>
            <a:pPr>
              <a:lnSpc>
                <a:spcPct val="150000"/>
              </a:lnSpc>
            </a:pPr>
            <a:r>
              <a:rPr lang="en-US" dirty="0"/>
              <a:t>Large </a:t>
            </a:r>
            <a:r>
              <a:rPr lang="en-US" dirty="0" err="1"/>
              <a:t>tumours</a:t>
            </a:r>
            <a:r>
              <a:rPr lang="en-US" dirty="0"/>
              <a:t> ≥2 cm diameter</a:t>
            </a:r>
          </a:p>
          <a:p>
            <a:pPr>
              <a:lnSpc>
                <a:spcPct val="150000"/>
              </a:lnSpc>
            </a:pPr>
            <a:r>
              <a:rPr lang="en-US" dirty="0"/>
              <a:t> Scar produced by curettage is cosmetically unacceptable </a:t>
            </a:r>
          </a:p>
          <a:p>
            <a:pPr>
              <a:lnSpc>
                <a:spcPct val="150000"/>
              </a:lnSpc>
            </a:pPr>
            <a:r>
              <a:rPr lang="en-US" dirty="0"/>
              <a:t>Recurrence of the </a:t>
            </a:r>
            <a:r>
              <a:rPr lang="en-US" dirty="0" err="1"/>
              <a:t>tumour</a:t>
            </a:r>
            <a:r>
              <a:rPr lang="en-US" dirty="0"/>
              <a:t> has an unacceptable risk of further morbidity</a:t>
            </a:r>
          </a:p>
          <a:p>
            <a:pPr>
              <a:lnSpc>
                <a:spcPct val="150000"/>
              </a:lnSpc>
            </a:pPr>
            <a:r>
              <a:rPr lang="en-US" dirty="0"/>
              <a:t> </a:t>
            </a:r>
            <a:r>
              <a:rPr lang="en-US" dirty="0" err="1"/>
              <a:t>Morphoeic</a:t>
            </a:r>
            <a:r>
              <a:rPr lang="en-US" dirty="0"/>
              <a:t> , infiltrating or </a:t>
            </a:r>
            <a:r>
              <a:rPr lang="en-US" dirty="0" err="1"/>
              <a:t>basosquamous</a:t>
            </a:r>
            <a:r>
              <a:rPr lang="en-US" dirty="0"/>
              <a:t> BCCs </a:t>
            </a:r>
          </a:p>
          <a:p>
            <a:pPr>
              <a:lnSpc>
                <a:spcPct val="150000"/>
              </a:lnSpc>
            </a:pPr>
            <a:r>
              <a:rPr lang="en-US" dirty="0"/>
              <a:t>Recurrent  </a:t>
            </a:r>
            <a:r>
              <a:rPr lang="en-US" dirty="0" err="1"/>
              <a:t>tumours</a:t>
            </a:r>
            <a:r>
              <a:rPr lang="en-US" dirty="0"/>
              <a:t>, Ill-defined </a:t>
            </a:r>
            <a:r>
              <a:rPr lang="en-US" dirty="0" err="1"/>
              <a:t>tumours</a:t>
            </a:r>
            <a:r>
              <a:rPr lang="en-US" dirty="0"/>
              <a:t> </a:t>
            </a:r>
          </a:p>
          <a:p>
            <a:pPr>
              <a:lnSpc>
                <a:spcPct val="150000"/>
              </a:lnSpc>
            </a:pPr>
            <a:r>
              <a:rPr lang="en-US" dirty="0" err="1"/>
              <a:t>Tumours</a:t>
            </a:r>
            <a:r>
              <a:rPr lang="en-US" dirty="0"/>
              <a:t>  penetrating muscle, fat, bone, etc.</a:t>
            </a:r>
          </a:p>
          <a:p>
            <a:pPr>
              <a:lnSpc>
                <a:spcPct val="150000"/>
              </a:lnSpc>
            </a:pPr>
            <a:endParaRPr lang="en-US" dirty="0"/>
          </a:p>
        </p:txBody>
      </p:sp>
    </p:spTree>
    <p:extLst>
      <p:ext uri="{BB962C8B-B14F-4D97-AF65-F5344CB8AC3E}">
        <p14:creationId xmlns:p14="http://schemas.microsoft.com/office/powerpoint/2010/main" val="578399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hazzal\Desktop\9781604067699_c008_f002.jpg"/>
          <p:cNvPicPr>
            <a:picLocks noChangeAspect="1" noChangeArrowheads="1"/>
          </p:cNvPicPr>
          <p:nvPr/>
        </p:nvPicPr>
        <p:blipFill>
          <a:blip r:embed="rId2"/>
          <a:srcRect/>
          <a:stretch>
            <a:fillRect/>
          </a:stretch>
        </p:blipFill>
        <p:spPr bwMode="auto">
          <a:xfrm>
            <a:off x="4191001" y="1524000"/>
            <a:ext cx="6477001" cy="5334000"/>
          </a:xfrm>
          <a:prstGeom prst="rect">
            <a:avLst/>
          </a:prstGeom>
          <a:noFill/>
        </p:spPr>
      </p:pic>
      <p:sp>
        <p:nvSpPr>
          <p:cNvPr id="2" name="Title 1"/>
          <p:cNvSpPr>
            <a:spLocks noGrp="1"/>
          </p:cNvSpPr>
          <p:nvPr>
            <p:ph type="title"/>
          </p:nvPr>
        </p:nvSpPr>
        <p:spPr/>
        <p:txBody>
          <a:bodyPr>
            <a:noAutofit/>
          </a:bodyPr>
          <a:lstStyle/>
          <a:p>
            <a:r>
              <a:rPr lang="en-US" b="1" dirty="0">
                <a:solidFill>
                  <a:schemeClr val="accent6">
                    <a:lumMod val="75000"/>
                  </a:schemeClr>
                </a:solidFill>
              </a:rPr>
              <a:t>Sites to avoid curettage and </a:t>
            </a:r>
            <a:r>
              <a:rPr lang="en-US" b="1" dirty="0" err="1">
                <a:solidFill>
                  <a:schemeClr val="accent6">
                    <a:lumMod val="75000"/>
                  </a:schemeClr>
                </a:solidFill>
              </a:rPr>
              <a:t>cautery</a:t>
            </a:r>
            <a:r>
              <a:rPr lang="en-US" b="1" dirty="0">
                <a:solidFill>
                  <a:schemeClr val="accent6">
                    <a:lumMod val="75000"/>
                  </a:schemeClr>
                </a:solidFill>
              </a:rPr>
              <a:t> of basal cell carcinomas</a:t>
            </a:r>
            <a:br>
              <a:rPr lang="en-US" b="1" dirty="0">
                <a:solidFill>
                  <a:schemeClr val="accent6">
                    <a:lumMod val="75000"/>
                  </a:schemeClr>
                </a:solidFill>
              </a:rPr>
            </a:br>
            <a:endParaRPr lang="en-US" b="1" dirty="0">
              <a:solidFill>
                <a:schemeClr val="accent6">
                  <a:lumMod val="75000"/>
                </a:schemeClr>
              </a:solidFill>
            </a:endParaRPr>
          </a:p>
        </p:txBody>
      </p:sp>
      <p:sp>
        <p:nvSpPr>
          <p:cNvPr id="3" name="Content Placeholder 2"/>
          <p:cNvSpPr>
            <a:spLocks noGrp="1"/>
          </p:cNvSpPr>
          <p:nvPr>
            <p:ph idx="1"/>
          </p:nvPr>
        </p:nvSpPr>
        <p:spPr>
          <a:xfrm>
            <a:off x="838200" y="2057400"/>
            <a:ext cx="2819400" cy="5257800"/>
          </a:xfrm>
        </p:spPr>
        <p:txBody>
          <a:bodyPr>
            <a:normAutofit/>
          </a:bodyPr>
          <a:lstStyle/>
          <a:p>
            <a:r>
              <a:rPr lang="en-US" dirty="0">
                <a:solidFill>
                  <a:schemeClr val="accent3">
                    <a:lumMod val="50000"/>
                  </a:schemeClr>
                </a:solidFill>
              </a:rPr>
              <a:t>Sites with high recurrence  after all treatment modalities</a:t>
            </a:r>
          </a:p>
          <a:p>
            <a:r>
              <a:rPr lang="en-US" b="1" dirty="0">
                <a:solidFill>
                  <a:schemeClr val="accent3">
                    <a:lumMod val="50000"/>
                  </a:schemeClr>
                </a:solidFill>
              </a:rPr>
              <a:t>nose </a:t>
            </a:r>
            <a:r>
              <a:rPr lang="en-US" b="1" dirty="0" err="1">
                <a:solidFill>
                  <a:schemeClr val="accent3">
                    <a:lumMod val="50000"/>
                  </a:schemeClr>
                </a:solidFill>
              </a:rPr>
              <a:t>nasolabial</a:t>
            </a:r>
            <a:r>
              <a:rPr lang="en-US" b="1" dirty="0">
                <a:solidFill>
                  <a:schemeClr val="accent3">
                    <a:lumMod val="50000"/>
                  </a:schemeClr>
                </a:solidFill>
              </a:rPr>
              <a:t> fold around eye ear scalp</a:t>
            </a:r>
            <a:r>
              <a:rPr lang="en-US" b="1" dirty="0"/>
              <a:t> </a:t>
            </a:r>
          </a:p>
        </p:txBody>
      </p:sp>
    </p:spTree>
    <p:extLst>
      <p:ext uri="{BB962C8B-B14F-4D97-AF65-F5344CB8AC3E}">
        <p14:creationId xmlns:p14="http://schemas.microsoft.com/office/powerpoint/2010/main" val="36580920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0" y="0"/>
            <a:ext cx="8991600" cy="6629400"/>
          </a:xfrm>
        </p:spPr>
        <p:txBody>
          <a:bodyPr>
            <a:normAutofit/>
          </a:bodyPr>
          <a:lstStyle/>
          <a:p>
            <a:endParaRPr lang="en-US" b="1" dirty="0"/>
          </a:p>
          <a:p>
            <a:endParaRPr lang="en-US" b="1" dirty="0"/>
          </a:p>
          <a:p>
            <a:endParaRPr lang="en-US" b="1" dirty="0"/>
          </a:p>
          <a:p>
            <a:endParaRPr lang="en-US" b="1" dirty="0"/>
          </a:p>
          <a:p>
            <a:r>
              <a:rPr lang="en-US" b="1" dirty="0"/>
              <a:t>Sites where curettage is technically difficult</a:t>
            </a:r>
          </a:p>
          <a:p>
            <a:pPr>
              <a:buNone/>
            </a:pPr>
            <a:r>
              <a:rPr lang="en-US" dirty="0"/>
              <a:t>            Hair-bearing scalp </a:t>
            </a:r>
          </a:p>
          <a:p>
            <a:pPr>
              <a:buNone/>
            </a:pPr>
            <a:r>
              <a:rPr lang="en-US" dirty="0"/>
              <a:t>            lip </a:t>
            </a:r>
          </a:p>
          <a:p>
            <a:pPr>
              <a:buNone/>
            </a:pPr>
            <a:r>
              <a:rPr lang="en-US" dirty="0"/>
              <a:t>            eyelid </a:t>
            </a:r>
          </a:p>
          <a:p>
            <a:endParaRPr lang="en-US" dirty="0"/>
          </a:p>
        </p:txBody>
      </p:sp>
    </p:spTree>
    <p:extLst>
      <p:ext uri="{BB962C8B-B14F-4D97-AF65-F5344CB8AC3E}">
        <p14:creationId xmlns:p14="http://schemas.microsoft.com/office/powerpoint/2010/main" val="2973212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hazzal\Downloads\WhatsApp Image 2021-11-22 at 10.54.35 PM.jpeg"/>
          <p:cNvPicPr>
            <a:picLocks noGrp="1" noChangeAspect="1" noChangeArrowheads="1"/>
          </p:cNvPicPr>
          <p:nvPr>
            <p:ph idx="1"/>
          </p:nvPr>
        </p:nvPicPr>
        <p:blipFill>
          <a:blip r:embed="rId2"/>
          <a:srcRect l="16758" t="11785"/>
          <a:stretch>
            <a:fillRect/>
          </a:stretch>
        </p:blipFill>
        <p:spPr bwMode="auto">
          <a:xfrm>
            <a:off x="1524000" y="2057401"/>
            <a:ext cx="3785014" cy="3992563"/>
          </a:xfrm>
          <a:prstGeom prst="rect">
            <a:avLst/>
          </a:prstGeom>
          <a:noFill/>
        </p:spPr>
      </p:pic>
      <p:sp>
        <p:nvSpPr>
          <p:cNvPr id="5" name="Rectangle 4"/>
          <p:cNvSpPr/>
          <p:nvPr/>
        </p:nvSpPr>
        <p:spPr>
          <a:xfrm>
            <a:off x="5410200" y="1752601"/>
            <a:ext cx="4572000" cy="4524315"/>
          </a:xfrm>
          <a:prstGeom prst="rect">
            <a:avLst/>
          </a:prstGeom>
        </p:spPr>
        <p:txBody>
          <a:bodyPr wrap="square">
            <a:spAutoFit/>
          </a:bodyPr>
          <a:lstStyle/>
          <a:p>
            <a:r>
              <a:rPr lang="en-US" sz="3600" b="1" dirty="0"/>
              <a:t>Sites associated with poor </a:t>
            </a:r>
            <a:r>
              <a:rPr lang="en-US" sz="3600" b="1" dirty="0" err="1"/>
              <a:t>cosmesis</a:t>
            </a:r>
            <a:r>
              <a:rPr lang="en-US" sz="3600" b="1" dirty="0"/>
              <a:t> after curettage</a:t>
            </a:r>
          </a:p>
          <a:p>
            <a:pPr>
              <a:buNone/>
            </a:pPr>
            <a:r>
              <a:rPr lang="en-US" sz="3600" b="1" dirty="0"/>
              <a:t>            </a:t>
            </a:r>
            <a:r>
              <a:rPr lang="en-US" sz="3600" dirty="0"/>
              <a:t>Vermilion border </a:t>
            </a:r>
          </a:p>
          <a:p>
            <a:pPr>
              <a:buNone/>
            </a:pPr>
            <a:r>
              <a:rPr lang="en-US" sz="3600" dirty="0"/>
              <a:t>            </a:t>
            </a:r>
            <a:r>
              <a:rPr lang="en-US" sz="3600" dirty="0" err="1"/>
              <a:t>Alar</a:t>
            </a:r>
            <a:r>
              <a:rPr lang="en-US" sz="3600" dirty="0"/>
              <a:t> rim </a:t>
            </a:r>
          </a:p>
          <a:p>
            <a:pPr>
              <a:buNone/>
            </a:pPr>
            <a:r>
              <a:rPr lang="en-US" sz="3600" dirty="0"/>
              <a:t>            nose tip</a:t>
            </a:r>
          </a:p>
          <a:p>
            <a:pPr>
              <a:buNone/>
            </a:pPr>
            <a:r>
              <a:rPr lang="en-US" sz="3600" dirty="0"/>
              <a:t>            chin</a:t>
            </a:r>
          </a:p>
        </p:txBody>
      </p:sp>
    </p:spTree>
    <p:extLst>
      <p:ext uri="{BB962C8B-B14F-4D97-AF65-F5344CB8AC3E}">
        <p14:creationId xmlns:p14="http://schemas.microsoft.com/office/powerpoint/2010/main" val="2833212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52628"/>
            <a:ext cx="1794510" cy="406400"/>
          </a:xfrm>
          <a:prstGeom prst="rect">
            <a:avLst/>
          </a:prstGeom>
        </p:spPr>
        <p:txBody>
          <a:bodyPr vert="horz" wrap="square" lIns="0" tIns="12065" rIns="0" bIns="0" rtlCol="0">
            <a:spAutoFit/>
          </a:bodyPr>
          <a:lstStyle/>
          <a:p>
            <a:pPr marL="12700">
              <a:lnSpc>
                <a:spcPct val="100000"/>
              </a:lnSpc>
              <a:spcBef>
                <a:spcPts val="95"/>
              </a:spcBef>
            </a:pPr>
            <a:r>
              <a:rPr sz="2500" b="1" spc="-10" dirty="0">
                <a:solidFill>
                  <a:srgbClr val="17AFE3"/>
                </a:solidFill>
                <a:latin typeface="Trebuchet MS"/>
                <a:cs typeface="Trebuchet MS"/>
              </a:rPr>
              <a:t>PROCEDURE</a:t>
            </a:r>
            <a:endParaRPr sz="2500">
              <a:latin typeface="Trebuchet MS"/>
              <a:cs typeface="Trebuchet MS"/>
            </a:endParaRPr>
          </a:p>
        </p:txBody>
      </p:sp>
      <p:sp>
        <p:nvSpPr>
          <p:cNvPr id="3" name="object 3"/>
          <p:cNvSpPr txBox="1"/>
          <p:nvPr/>
        </p:nvSpPr>
        <p:spPr>
          <a:xfrm>
            <a:off x="78739" y="380746"/>
            <a:ext cx="11998960" cy="6448425"/>
          </a:xfrm>
          <a:prstGeom prst="rect">
            <a:avLst/>
          </a:prstGeom>
        </p:spPr>
        <p:txBody>
          <a:bodyPr vert="horz" wrap="square" lIns="0" tIns="85725" rIns="0" bIns="0" rtlCol="0">
            <a:spAutoFit/>
          </a:bodyPr>
          <a:lstStyle/>
          <a:p>
            <a:pPr marL="355600" marR="240029" indent="-342900">
              <a:lnSpc>
                <a:spcPts val="2400"/>
              </a:lnSpc>
              <a:spcBef>
                <a:spcPts val="675"/>
              </a:spcBef>
            </a:pPr>
            <a:r>
              <a:rPr sz="2000" spc="155" dirty="0">
                <a:solidFill>
                  <a:srgbClr val="5FCAEE"/>
                </a:solidFill>
                <a:latin typeface="Lucida Sans Unicode"/>
                <a:cs typeface="Lucida Sans Unicode"/>
              </a:rPr>
              <a:t>▶</a:t>
            </a:r>
            <a:r>
              <a:rPr sz="2000" spc="204" dirty="0">
                <a:solidFill>
                  <a:srgbClr val="5FCAEE"/>
                </a:solidFill>
                <a:latin typeface="Lucida Sans Unicode"/>
                <a:cs typeface="Lucida Sans Unicode"/>
              </a:rPr>
              <a:t> </a:t>
            </a:r>
            <a:r>
              <a:rPr sz="2500" dirty="0">
                <a:solidFill>
                  <a:srgbClr val="404040"/>
                </a:solidFill>
                <a:latin typeface="Trebuchet MS"/>
                <a:cs typeface="Trebuchet MS"/>
              </a:rPr>
              <a:t>Inject</a:t>
            </a:r>
            <a:r>
              <a:rPr sz="2500" spc="-75" dirty="0">
                <a:solidFill>
                  <a:srgbClr val="404040"/>
                </a:solidFill>
                <a:latin typeface="Trebuchet MS"/>
                <a:cs typeface="Trebuchet MS"/>
              </a:rPr>
              <a:t> </a:t>
            </a:r>
            <a:r>
              <a:rPr sz="2500" dirty="0">
                <a:solidFill>
                  <a:srgbClr val="404040"/>
                </a:solidFill>
                <a:latin typeface="Trebuchet MS"/>
                <a:cs typeface="Trebuchet MS"/>
              </a:rPr>
              <a:t>1%</a:t>
            </a:r>
            <a:r>
              <a:rPr sz="2500" spc="-75" dirty="0">
                <a:solidFill>
                  <a:srgbClr val="404040"/>
                </a:solidFill>
                <a:latin typeface="Trebuchet MS"/>
                <a:cs typeface="Trebuchet MS"/>
              </a:rPr>
              <a:t> </a:t>
            </a:r>
            <a:r>
              <a:rPr sz="2500" dirty="0">
                <a:solidFill>
                  <a:srgbClr val="404040"/>
                </a:solidFill>
                <a:latin typeface="Trebuchet MS"/>
                <a:cs typeface="Trebuchet MS"/>
              </a:rPr>
              <a:t>lignocaine</a:t>
            </a:r>
            <a:r>
              <a:rPr sz="2500" spc="-70" dirty="0">
                <a:solidFill>
                  <a:srgbClr val="404040"/>
                </a:solidFill>
                <a:latin typeface="Trebuchet MS"/>
                <a:cs typeface="Trebuchet MS"/>
              </a:rPr>
              <a:t> </a:t>
            </a:r>
            <a:r>
              <a:rPr sz="2500" dirty="0">
                <a:solidFill>
                  <a:srgbClr val="404040"/>
                </a:solidFill>
                <a:latin typeface="Trebuchet MS"/>
                <a:cs typeface="Trebuchet MS"/>
              </a:rPr>
              <a:t>with</a:t>
            </a:r>
            <a:r>
              <a:rPr sz="2500" spc="-75" dirty="0">
                <a:solidFill>
                  <a:srgbClr val="404040"/>
                </a:solidFill>
                <a:latin typeface="Trebuchet MS"/>
                <a:cs typeface="Trebuchet MS"/>
              </a:rPr>
              <a:t> </a:t>
            </a:r>
            <a:r>
              <a:rPr sz="2500" dirty="0">
                <a:solidFill>
                  <a:srgbClr val="404040"/>
                </a:solidFill>
                <a:latin typeface="Trebuchet MS"/>
                <a:cs typeface="Trebuchet MS"/>
              </a:rPr>
              <a:t>adrenaline</a:t>
            </a:r>
            <a:r>
              <a:rPr sz="2500" spc="-50" dirty="0">
                <a:solidFill>
                  <a:srgbClr val="404040"/>
                </a:solidFill>
                <a:latin typeface="Trebuchet MS"/>
                <a:cs typeface="Trebuchet MS"/>
              </a:rPr>
              <a:t> </a:t>
            </a:r>
            <a:r>
              <a:rPr sz="2500" dirty="0">
                <a:solidFill>
                  <a:srgbClr val="404040"/>
                </a:solidFill>
                <a:latin typeface="Trebuchet MS"/>
                <a:cs typeface="Trebuchet MS"/>
              </a:rPr>
              <a:t>subcut</a:t>
            </a:r>
            <a:r>
              <a:rPr sz="2500" spc="-90" dirty="0">
                <a:solidFill>
                  <a:srgbClr val="404040"/>
                </a:solidFill>
                <a:latin typeface="Trebuchet MS"/>
                <a:cs typeface="Trebuchet MS"/>
              </a:rPr>
              <a:t> </a:t>
            </a:r>
            <a:r>
              <a:rPr sz="2500" dirty="0">
                <a:solidFill>
                  <a:srgbClr val="404040"/>
                </a:solidFill>
                <a:latin typeface="Trebuchet MS"/>
                <a:cs typeface="Trebuchet MS"/>
              </a:rPr>
              <a:t>around</a:t>
            </a:r>
            <a:r>
              <a:rPr sz="2500" spc="-90" dirty="0">
                <a:solidFill>
                  <a:srgbClr val="404040"/>
                </a:solidFill>
                <a:latin typeface="Trebuchet MS"/>
                <a:cs typeface="Trebuchet MS"/>
              </a:rPr>
              <a:t> </a:t>
            </a:r>
            <a:r>
              <a:rPr sz="2500" dirty="0">
                <a:solidFill>
                  <a:srgbClr val="404040"/>
                </a:solidFill>
                <a:latin typeface="Trebuchet MS"/>
                <a:cs typeface="Trebuchet MS"/>
              </a:rPr>
              <a:t>the</a:t>
            </a:r>
            <a:r>
              <a:rPr sz="2500" spc="-75" dirty="0">
                <a:solidFill>
                  <a:srgbClr val="404040"/>
                </a:solidFill>
                <a:latin typeface="Trebuchet MS"/>
                <a:cs typeface="Trebuchet MS"/>
              </a:rPr>
              <a:t> </a:t>
            </a:r>
            <a:r>
              <a:rPr sz="2500" dirty="0">
                <a:solidFill>
                  <a:srgbClr val="404040"/>
                </a:solidFill>
                <a:latin typeface="Trebuchet MS"/>
                <a:cs typeface="Trebuchet MS"/>
              </a:rPr>
              <a:t>margins</a:t>
            </a:r>
            <a:r>
              <a:rPr sz="2500" spc="-80" dirty="0">
                <a:solidFill>
                  <a:srgbClr val="404040"/>
                </a:solidFill>
                <a:latin typeface="Trebuchet MS"/>
                <a:cs typeface="Trebuchet MS"/>
              </a:rPr>
              <a:t> </a:t>
            </a:r>
            <a:r>
              <a:rPr sz="2500" dirty="0">
                <a:solidFill>
                  <a:srgbClr val="404040"/>
                </a:solidFill>
                <a:latin typeface="Trebuchet MS"/>
                <a:cs typeface="Trebuchet MS"/>
              </a:rPr>
              <a:t>of</a:t>
            </a:r>
            <a:r>
              <a:rPr sz="2500" spc="-65" dirty="0">
                <a:solidFill>
                  <a:srgbClr val="404040"/>
                </a:solidFill>
                <a:latin typeface="Trebuchet MS"/>
                <a:cs typeface="Trebuchet MS"/>
              </a:rPr>
              <a:t> </a:t>
            </a:r>
            <a:r>
              <a:rPr sz="2500" spc="-10" dirty="0">
                <a:solidFill>
                  <a:srgbClr val="404040"/>
                </a:solidFill>
                <a:latin typeface="Trebuchet MS"/>
                <a:cs typeface="Trebuchet MS"/>
              </a:rPr>
              <a:t>excision.Wait </a:t>
            </a:r>
            <a:r>
              <a:rPr sz="2500" dirty="0">
                <a:solidFill>
                  <a:srgbClr val="404040"/>
                </a:solidFill>
                <a:latin typeface="Trebuchet MS"/>
                <a:cs typeface="Trebuchet MS"/>
              </a:rPr>
              <a:t>atleast</a:t>
            </a:r>
            <a:r>
              <a:rPr sz="2500" spc="-50" dirty="0">
                <a:solidFill>
                  <a:srgbClr val="404040"/>
                </a:solidFill>
                <a:latin typeface="Trebuchet MS"/>
                <a:cs typeface="Trebuchet MS"/>
              </a:rPr>
              <a:t> </a:t>
            </a:r>
            <a:r>
              <a:rPr sz="2500" dirty="0">
                <a:solidFill>
                  <a:srgbClr val="404040"/>
                </a:solidFill>
                <a:latin typeface="Trebuchet MS"/>
                <a:cs typeface="Trebuchet MS"/>
              </a:rPr>
              <a:t>5</a:t>
            </a:r>
            <a:r>
              <a:rPr sz="2500" spc="-70" dirty="0">
                <a:solidFill>
                  <a:srgbClr val="404040"/>
                </a:solidFill>
                <a:latin typeface="Trebuchet MS"/>
                <a:cs typeface="Trebuchet MS"/>
              </a:rPr>
              <a:t> </a:t>
            </a:r>
            <a:r>
              <a:rPr sz="2500" spc="-20" dirty="0">
                <a:solidFill>
                  <a:srgbClr val="404040"/>
                </a:solidFill>
                <a:latin typeface="Trebuchet MS"/>
                <a:cs typeface="Trebuchet MS"/>
              </a:rPr>
              <a:t>mins</a:t>
            </a:r>
            <a:endParaRPr sz="2500">
              <a:latin typeface="Trebuchet MS"/>
              <a:cs typeface="Trebuchet MS"/>
            </a:endParaRPr>
          </a:p>
          <a:p>
            <a:pPr marL="355600" marR="247015" indent="-342900">
              <a:lnSpc>
                <a:spcPts val="2400"/>
              </a:lnSpc>
              <a:spcBef>
                <a:spcPts val="994"/>
              </a:spcBef>
            </a:pPr>
            <a:r>
              <a:rPr sz="2000" spc="155" dirty="0">
                <a:solidFill>
                  <a:srgbClr val="5FCAEE"/>
                </a:solidFill>
                <a:latin typeface="Lucida Sans Unicode"/>
                <a:cs typeface="Lucida Sans Unicode"/>
              </a:rPr>
              <a:t>▶</a:t>
            </a:r>
            <a:r>
              <a:rPr sz="2000" spc="225" dirty="0">
                <a:solidFill>
                  <a:srgbClr val="5FCAEE"/>
                </a:solidFill>
                <a:latin typeface="Lucida Sans Unicode"/>
                <a:cs typeface="Lucida Sans Unicode"/>
              </a:rPr>
              <a:t> </a:t>
            </a:r>
            <a:r>
              <a:rPr sz="2500" dirty="0">
                <a:solidFill>
                  <a:srgbClr val="404040"/>
                </a:solidFill>
                <a:latin typeface="Trebuchet MS"/>
                <a:cs typeface="Trebuchet MS"/>
              </a:rPr>
              <a:t>A</a:t>
            </a:r>
            <a:r>
              <a:rPr sz="2500" spc="-190" dirty="0">
                <a:solidFill>
                  <a:srgbClr val="404040"/>
                </a:solidFill>
                <a:latin typeface="Trebuchet MS"/>
                <a:cs typeface="Trebuchet MS"/>
              </a:rPr>
              <a:t> </a:t>
            </a:r>
            <a:r>
              <a:rPr sz="2500" dirty="0">
                <a:solidFill>
                  <a:srgbClr val="404040"/>
                </a:solidFill>
                <a:latin typeface="Trebuchet MS"/>
                <a:cs typeface="Trebuchet MS"/>
              </a:rPr>
              <a:t>number</a:t>
            </a:r>
            <a:r>
              <a:rPr sz="2500" spc="-60" dirty="0">
                <a:solidFill>
                  <a:srgbClr val="404040"/>
                </a:solidFill>
                <a:latin typeface="Trebuchet MS"/>
                <a:cs typeface="Trebuchet MS"/>
              </a:rPr>
              <a:t> </a:t>
            </a:r>
            <a:r>
              <a:rPr sz="2500" dirty="0">
                <a:solidFill>
                  <a:srgbClr val="404040"/>
                </a:solidFill>
                <a:latin typeface="Trebuchet MS"/>
                <a:cs typeface="Trebuchet MS"/>
              </a:rPr>
              <a:t>15</a:t>
            </a:r>
            <a:r>
              <a:rPr sz="2500" spc="-65" dirty="0">
                <a:solidFill>
                  <a:srgbClr val="404040"/>
                </a:solidFill>
                <a:latin typeface="Trebuchet MS"/>
                <a:cs typeface="Trebuchet MS"/>
              </a:rPr>
              <a:t> </a:t>
            </a:r>
            <a:r>
              <a:rPr sz="2500" dirty="0">
                <a:solidFill>
                  <a:srgbClr val="404040"/>
                </a:solidFill>
                <a:latin typeface="Trebuchet MS"/>
                <a:cs typeface="Trebuchet MS"/>
              </a:rPr>
              <a:t>blade</a:t>
            </a:r>
            <a:r>
              <a:rPr sz="2500" spc="-65" dirty="0">
                <a:solidFill>
                  <a:srgbClr val="404040"/>
                </a:solidFill>
                <a:latin typeface="Trebuchet MS"/>
                <a:cs typeface="Trebuchet MS"/>
              </a:rPr>
              <a:t> </a:t>
            </a:r>
            <a:r>
              <a:rPr sz="2500" dirty="0">
                <a:solidFill>
                  <a:srgbClr val="404040"/>
                </a:solidFill>
                <a:latin typeface="Trebuchet MS"/>
                <a:cs typeface="Trebuchet MS"/>
              </a:rPr>
              <a:t>is</a:t>
            </a:r>
            <a:r>
              <a:rPr sz="2500" spc="-70" dirty="0">
                <a:solidFill>
                  <a:srgbClr val="404040"/>
                </a:solidFill>
                <a:latin typeface="Trebuchet MS"/>
                <a:cs typeface="Trebuchet MS"/>
              </a:rPr>
              <a:t> </a:t>
            </a:r>
            <a:r>
              <a:rPr sz="2500" dirty="0">
                <a:solidFill>
                  <a:srgbClr val="404040"/>
                </a:solidFill>
                <a:latin typeface="Trebuchet MS"/>
                <a:cs typeface="Trebuchet MS"/>
              </a:rPr>
              <a:t>most</a:t>
            </a:r>
            <a:r>
              <a:rPr sz="2500" spc="-65" dirty="0">
                <a:solidFill>
                  <a:srgbClr val="404040"/>
                </a:solidFill>
                <a:latin typeface="Trebuchet MS"/>
                <a:cs typeface="Trebuchet MS"/>
              </a:rPr>
              <a:t> </a:t>
            </a:r>
            <a:r>
              <a:rPr sz="2500" dirty="0">
                <a:solidFill>
                  <a:srgbClr val="404040"/>
                </a:solidFill>
                <a:latin typeface="Trebuchet MS"/>
                <a:cs typeface="Trebuchet MS"/>
              </a:rPr>
              <a:t>commonly</a:t>
            </a:r>
            <a:r>
              <a:rPr sz="2500" spc="-65" dirty="0">
                <a:solidFill>
                  <a:srgbClr val="404040"/>
                </a:solidFill>
                <a:latin typeface="Trebuchet MS"/>
                <a:cs typeface="Trebuchet MS"/>
              </a:rPr>
              <a:t> </a:t>
            </a:r>
            <a:r>
              <a:rPr sz="2500" dirty="0">
                <a:solidFill>
                  <a:srgbClr val="404040"/>
                </a:solidFill>
                <a:latin typeface="Trebuchet MS"/>
                <a:cs typeface="Trebuchet MS"/>
              </a:rPr>
              <a:t>used</a:t>
            </a:r>
            <a:r>
              <a:rPr sz="2500" spc="-70" dirty="0">
                <a:solidFill>
                  <a:srgbClr val="404040"/>
                </a:solidFill>
                <a:latin typeface="Trebuchet MS"/>
                <a:cs typeface="Trebuchet MS"/>
              </a:rPr>
              <a:t> </a:t>
            </a:r>
            <a:r>
              <a:rPr sz="2500" dirty="0">
                <a:solidFill>
                  <a:srgbClr val="404040"/>
                </a:solidFill>
                <a:latin typeface="Trebuchet MS"/>
                <a:cs typeface="Trebuchet MS"/>
              </a:rPr>
              <a:t>to</a:t>
            </a:r>
            <a:r>
              <a:rPr sz="2500" spc="-70" dirty="0">
                <a:solidFill>
                  <a:srgbClr val="404040"/>
                </a:solidFill>
                <a:latin typeface="Trebuchet MS"/>
                <a:cs typeface="Trebuchet MS"/>
              </a:rPr>
              <a:t> </a:t>
            </a:r>
            <a:r>
              <a:rPr sz="2500" dirty="0">
                <a:solidFill>
                  <a:srgbClr val="404040"/>
                </a:solidFill>
                <a:latin typeface="Trebuchet MS"/>
                <a:cs typeface="Trebuchet MS"/>
              </a:rPr>
              <a:t>make</a:t>
            </a:r>
            <a:r>
              <a:rPr sz="2500" spc="-50" dirty="0">
                <a:solidFill>
                  <a:srgbClr val="404040"/>
                </a:solidFill>
                <a:latin typeface="Trebuchet MS"/>
                <a:cs typeface="Trebuchet MS"/>
              </a:rPr>
              <a:t> </a:t>
            </a:r>
            <a:r>
              <a:rPr sz="2500" dirty="0">
                <a:solidFill>
                  <a:srgbClr val="404040"/>
                </a:solidFill>
                <a:latin typeface="Trebuchet MS"/>
                <a:cs typeface="Trebuchet MS"/>
              </a:rPr>
              <a:t>two</a:t>
            </a:r>
            <a:r>
              <a:rPr sz="2500" spc="-55" dirty="0">
                <a:solidFill>
                  <a:srgbClr val="404040"/>
                </a:solidFill>
                <a:latin typeface="Trebuchet MS"/>
                <a:cs typeface="Trebuchet MS"/>
              </a:rPr>
              <a:t> </a:t>
            </a:r>
            <a:r>
              <a:rPr sz="2500" spc="-20" dirty="0">
                <a:solidFill>
                  <a:srgbClr val="404040"/>
                </a:solidFill>
                <a:latin typeface="Trebuchet MS"/>
                <a:cs typeface="Trebuchet MS"/>
              </a:rPr>
              <a:t>hemi-</a:t>
            </a:r>
            <a:r>
              <a:rPr sz="2500" dirty="0">
                <a:solidFill>
                  <a:srgbClr val="404040"/>
                </a:solidFill>
                <a:latin typeface="Trebuchet MS"/>
                <a:cs typeface="Trebuchet MS"/>
              </a:rPr>
              <a:t>elliptical</a:t>
            </a:r>
            <a:r>
              <a:rPr sz="2500" spc="-35" dirty="0">
                <a:solidFill>
                  <a:srgbClr val="404040"/>
                </a:solidFill>
                <a:latin typeface="Trebuchet MS"/>
                <a:cs typeface="Trebuchet MS"/>
              </a:rPr>
              <a:t> </a:t>
            </a:r>
            <a:r>
              <a:rPr sz="2500" spc="-10" dirty="0">
                <a:solidFill>
                  <a:srgbClr val="404040"/>
                </a:solidFill>
                <a:latin typeface="Trebuchet MS"/>
                <a:cs typeface="Trebuchet MS"/>
              </a:rPr>
              <a:t>incisions perpendicularly</a:t>
            </a:r>
            <a:r>
              <a:rPr sz="2500" spc="-60" dirty="0">
                <a:solidFill>
                  <a:srgbClr val="404040"/>
                </a:solidFill>
                <a:latin typeface="Trebuchet MS"/>
                <a:cs typeface="Trebuchet MS"/>
              </a:rPr>
              <a:t> </a:t>
            </a:r>
            <a:r>
              <a:rPr sz="2500" dirty="0">
                <a:solidFill>
                  <a:srgbClr val="404040"/>
                </a:solidFill>
                <a:latin typeface="Trebuchet MS"/>
                <a:cs typeface="Trebuchet MS"/>
              </a:rPr>
              <a:t>through</a:t>
            </a:r>
            <a:r>
              <a:rPr sz="2500" spc="-85" dirty="0">
                <a:solidFill>
                  <a:srgbClr val="404040"/>
                </a:solidFill>
                <a:latin typeface="Trebuchet MS"/>
                <a:cs typeface="Trebuchet MS"/>
              </a:rPr>
              <a:t> </a:t>
            </a:r>
            <a:r>
              <a:rPr sz="2500" dirty="0">
                <a:solidFill>
                  <a:srgbClr val="404040"/>
                </a:solidFill>
                <a:latin typeface="Trebuchet MS"/>
                <a:cs typeface="Trebuchet MS"/>
              </a:rPr>
              <a:t>the</a:t>
            </a:r>
            <a:r>
              <a:rPr sz="2500" spc="-75" dirty="0">
                <a:solidFill>
                  <a:srgbClr val="404040"/>
                </a:solidFill>
                <a:latin typeface="Trebuchet MS"/>
                <a:cs typeface="Trebuchet MS"/>
              </a:rPr>
              <a:t> </a:t>
            </a:r>
            <a:r>
              <a:rPr sz="2500" dirty="0">
                <a:solidFill>
                  <a:srgbClr val="404040"/>
                </a:solidFill>
                <a:latin typeface="Trebuchet MS"/>
                <a:cs typeface="Trebuchet MS"/>
              </a:rPr>
              <a:t>skin</a:t>
            </a:r>
            <a:r>
              <a:rPr sz="2500" spc="-70" dirty="0">
                <a:solidFill>
                  <a:srgbClr val="404040"/>
                </a:solidFill>
                <a:latin typeface="Trebuchet MS"/>
                <a:cs typeface="Trebuchet MS"/>
              </a:rPr>
              <a:t> </a:t>
            </a:r>
            <a:r>
              <a:rPr sz="2500" dirty="0">
                <a:solidFill>
                  <a:srgbClr val="404040"/>
                </a:solidFill>
                <a:latin typeface="Trebuchet MS"/>
                <a:cs typeface="Trebuchet MS"/>
              </a:rPr>
              <a:t>into</a:t>
            </a:r>
            <a:r>
              <a:rPr sz="2500" spc="-85" dirty="0">
                <a:solidFill>
                  <a:srgbClr val="404040"/>
                </a:solidFill>
                <a:latin typeface="Trebuchet MS"/>
                <a:cs typeface="Trebuchet MS"/>
              </a:rPr>
              <a:t> </a:t>
            </a:r>
            <a:r>
              <a:rPr sz="2500" dirty="0">
                <a:solidFill>
                  <a:srgbClr val="404040"/>
                </a:solidFill>
                <a:latin typeface="Trebuchet MS"/>
                <a:cs typeface="Trebuchet MS"/>
              </a:rPr>
              <a:t>the</a:t>
            </a:r>
            <a:r>
              <a:rPr sz="2500" spc="-75" dirty="0">
                <a:solidFill>
                  <a:srgbClr val="404040"/>
                </a:solidFill>
                <a:latin typeface="Trebuchet MS"/>
                <a:cs typeface="Trebuchet MS"/>
              </a:rPr>
              <a:t> </a:t>
            </a:r>
            <a:r>
              <a:rPr sz="2500" spc="-10" dirty="0">
                <a:solidFill>
                  <a:srgbClr val="404040"/>
                </a:solidFill>
                <a:latin typeface="Trebuchet MS"/>
                <a:cs typeface="Trebuchet MS"/>
              </a:rPr>
              <a:t>subcutaneous</a:t>
            </a:r>
            <a:r>
              <a:rPr sz="2500" spc="-75" dirty="0">
                <a:solidFill>
                  <a:srgbClr val="404040"/>
                </a:solidFill>
                <a:latin typeface="Trebuchet MS"/>
                <a:cs typeface="Trebuchet MS"/>
              </a:rPr>
              <a:t> </a:t>
            </a:r>
            <a:r>
              <a:rPr sz="2500" spc="-10" dirty="0">
                <a:solidFill>
                  <a:srgbClr val="404040"/>
                </a:solidFill>
                <a:latin typeface="Trebuchet MS"/>
                <a:cs typeface="Trebuchet MS"/>
              </a:rPr>
              <a:t>tissues</a:t>
            </a:r>
            <a:r>
              <a:rPr sz="2200" spc="-10" dirty="0">
                <a:solidFill>
                  <a:srgbClr val="404040"/>
                </a:solidFill>
                <a:latin typeface="Trebuchet MS"/>
                <a:cs typeface="Trebuchet MS"/>
              </a:rPr>
              <a:t>.</a:t>
            </a:r>
            <a:endParaRPr sz="2200">
              <a:latin typeface="Trebuchet MS"/>
              <a:cs typeface="Trebuchet MS"/>
            </a:endParaRPr>
          </a:p>
          <a:p>
            <a:pPr>
              <a:lnSpc>
                <a:spcPct val="100000"/>
              </a:lnSpc>
              <a:spcBef>
                <a:spcPts val="10"/>
              </a:spcBef>
            </a:pPr>
            <a:endParaRPr sz="3100">
              <a:latin typeface="Trebuchet MS"/>
              <a:cs typeface="Trebuchet MS"/>
            </a:endParaRPr>
          </a:p>
          <a:p>
            <a:pPr marL="12700">
              <a:lnSpc>
                <a:spcPct val="100000"/>
              </a:lnSpc>
              <a:tabLst>
                <a:tab pos="354965" algn="l"/>
              </a:tabLst>
            </a:pPr>
            <a:r>
              <a:rPr sz="1750" spc="100" dirty="0">
                <a:solidFill>
                  <a:srgbClr val="5FCAEE"/>
                </a:solidFill>
                <a:latin typeface="Lucida Sans Unicode"/>
                <a:cs typeface="Lucida Sans Unicode"/>
              </a:rPr>
              <a:t>▶</a:t>
            </a:r>
            <a:r>
              <a:rPr sz="1750" dirty="0">
                <a:solidFill>
                  <a:srgbClr val="5FCAEE"/>
                </a:solidFill>
                <a:latin typeface="Lucida Sans Unicode"/>
                <a:cs typeface="Lucida Sans Unicode"/>
              </a:rPr>
              <a:t>	</a:t>
            </a:r>
            <a:r>
              <a:rPr sz="2200" b="1" spc="-40" dirty="0">
                <a:solidFill>
                  <a:srgbClr val="17AFE3"/>
                </a:solidFill>
                <a:latin typeface="Trebuchet MS"/>
                <a:cs typeface="Trebuchet MS"/>
              </a:rPr>
              <a:t>TAKE</a:t>
            </a:r>
            <a:r>
              <a:rPr sz="2200" b="1" spc="-105" dirty="0">
                <a:solidFill>
                  <a:srgbClr val="17AFE3"/>
                </a:solidFill>
                <a:latin typeface="Trebuchet MS"/>
                <a:cs typeface="Trebuchet MS"/>
              </a:rPr>
              <a:t> </a:t>
            </a:r>
            <a:r>
              <a:rPr sz="2200" b="1" spc="-10" dirty="0">
                <a:solidFill>
                  <a:srgbClr val="17AFE3"/>
                </a:solidFill>
                <a:latin typeface="Trebuchet MS"/>
                <a:cs typeface="Trebuchet MS"/>
              </a:rPr>
              <a:t>CARE</a:t>
            </a:r>
            <a:r>
              <a:rPr sz="2200" spc="-10" dirty="0">
                <a:solidFill>
                  <a:srgbClr val="404040"/>
                </a:solidFill>
                <a:latin typeface="Trebuchet MS"/>
                <a:cs typeface="Trebuchet MS"/>
              </a:rPr>
              <a:t>….</a:t>
            </a:r>
            <a:endParaRPr sz="2200">
              <a:latin typeface="Trebuchet MS"/>
              <a:cs typeface="Trebuchet MS"/>
            </a:endParaRPr>
          </a:p>
          <a:p>
            <a:pPr marL="394335" indent="-304800">
              <a:lnSpc>
                <a:spcPct val="100000"/>
              </a:lnSpc>
              <a:spcBef>
                <a:spcPts val="400"/>
              </a:spcBef>
              <a:buSzPct val="96000"/>
              <a:buAutoNum type="alphaUcPeriod"/>
              <a:tabLst>
                <a:tab pos="394970" algn="l"/>
              </a:tabLst>
            </a:pPr>
            <a:r>
              <a:rPr sz="2500" dirty="0">
                <a:solidFill>
                  <a:srgbClr val="404040"/>
                </a:solidFill>
                <a:latin typeface="Trebuchet MS"/>
                <a:cs typeface="Trebuchet MS"/>
              </a:rPr>
              <a:t>The</a:t>
            </a:r>
            <a:r>
              <a:rPr sz="2500" spc="-90" dirty="0">
                <a:solidFill>
                  <a:srgbClr val="404040"/>
                </a:solidFill>
                <a:latin typeface="Trebuchet MS"/>
                <a:cs typeface="Trebuchet MS"/>
              </a:rPr>
              <a:t> </a:t>
            </a:r>
            <a:r>
              <a:rPr sz="2500" dirty="0">
                <a:solidFill>
                  <a:srgbClr val="404040"/>
                </a:solidFill>
                <a:latin typeface="Trebuchet MS"/>
                <a:cs typeface="Trebuchet MS"/>
              </a:rPr>
              <a:t>length</a:t>
            </a:r>
            <a:r>
              <a:rPr sz="2500" spc="-70" dirty="0">
                <a:solidFill>
                  <a:srgbClr val="404040"/>
                </a:solidFill>
                <a:latin typeface="Trebuchet MS"/>
                <a:cs typeface="Trebuchet MS"/>
              </a:rPr>
              <a:t> </a:t>
            </a:r>
            <a:r>
              <a:rPr sz="2500" dirty="0">
                <a:solidFill>
                  <a:srgbClr val="404040"/>
                </a:solidFill>
                <a:latin typeface="Trebuchet MS"/>
                <a:cs typeface="Trebuchet MS"/>
              </a:rPr>
              <a:t>of</a:t>
            </a:r>
            <a:r>
              <a:rPr sz="2500" spc="-70" dirty="0">
                <a:solidFill>
                  <a:srgbClr val="404040"/>
                </a:solidFill>
                <a:latin typeface="Trebuchet MS"/>
                <a:cs typeface="Trebuchet MS"/>
              </a:rPr>
              <a:t> </a:t>
            </a:r>
            <a:r>
              <a:rPr sz="2500" dirty="0">
                <a:solidFill>
                  <a:srgbClr val="404040"/>
                </a:solidFill>
                <a:latin typeface="Trebuchet MS"/>
                <a:cs typeface="Trebuchet MS"/>
              </a:rPr>
              <a:t>wound</a:t>
            </a:r>
            <a:r>
              <a:rPr sz="2500" spc="-80" dirty="0">
                <a:solidFill>
                  <a:srgbClr val="404040"/>
                </a:solidFill>
                <a:latin typeface="Trebuchet MS"/>
                <a:cs typeface="Trebuchet MS"/>
              </a:rPr>
              <a:t> </a:t>
            </a:r>
            <a:r>
              <a:rPr sz="2500" dirty="0">
                <a:solidFill>
                  <a:srgbClr val="404040"/>
                </a:solidFill>
                <a:latin typeface="Trebuchet MS"/>
                <a:cs typeface="Trebuchet MS"/>
              </a:rPr>
              <a:t>should</a:t>
            </a:r>
            <a:r>
              <a:rPr sz="2500" spc="-75" dirty="0">
                <a:solidFill>
                  <a:srgbClr val="404040"/>
                </a:solidFill>
                <a:latin typeface="Trebuchet MS"/>
                <a:cs typeface="Trebuchet MS"/>
              </a:rPr>
              <a:t> </a:t>
            </a:r>
            <a:r>
              <a:rPr sz="2500" dirty="0">
                <a:solidFill>
                  <a:srgbClr val="404040"/>
                </a:solidFill>
                <a:latin typeface="Trebuchet MS"/>
                <a:cs typeface="Trebuchet MS"/>
              </a:rPr>
              <a:t>be</a:t>
            </a:r>
            <a:r>
              <a:rPr sz="2500" spc="-105" dirty="0">
                <a:solidFill>
                  <a:srgbClr val="404040"/>
                </a:solidFill>
                <a:latin typeface="Trebuchet MS"/>
                <a:cs typeface="Trebuchet MS"/>
              </a:rPr>
              <a:t> </a:t>
            </a:r>
            <a:r>
              <a:rPr sz="2500" dirty="0">
                <a:solidFill>
                  <a:srgbClr val="404040"/>
                </a:solidFill>
                <a:latin typeface="Trebuchet MS"/>
                <a:cs typeface="Trebuchet MS"/>
              </a:rPr>
              <a:t>atleast</a:t>
            </a:r>
            <a:r>
              <a:rPr sz="2500" spc="-50" dirty="0">
                <a:solidFill>
                  <a:srgbClr val="404040"/>
                </a:solidFill>
                <a:latin typeface="Trebuchet MS"/>
                <a:cs typeface="Trebuchet MS"/>
              </a:rPr>
              <a:t> </a:t>
            </a:r>
            <a:r>
              <a:rPr sz="2500" dirty="0">
                <a:solidFill>
                  <a:srgbClr val="404040"/>
                </a:solidFill>
                <a:latin typeface="Trebuchet MS"/>
                <a:cs typeface="Trebuchet MS"/>
              </a:rPr>
              <a:t>three</a:t>
            </a:r>
            <a:r>
              <a:rPr sz="2500" spc="-80" dirty="0">
                <a:solidFill>
                  <a:srgbClr val="404040"/>
                </a:solidFill>
                <a:latin typeface="Trebuchet MS"/>
                <a:cs typeface="Trebuchet MS"/>
              </a:rPr>
              <a:t> </a:t>
            </a:r>
            <a:r>
              <a:rPr sz="2500" dirty="0">
                <a:solidFill>
                  <a:srgbClr val="404040"/>
                </a:solidFill>
                <a:latin typeface="Trebuchet MS"/>
                <a:cs typeface="Trebuchet MS"/>
              </a:rPr>
              <a:t>times</a:t>
            </a:r>
            <a:r>
              <a:rPr sz="2500" spc="-65" dirty="0">
                <a:solidFill>
                  <a:srgbClr val="404040"/>
                </a:solidFill>
                <a:latin typeface="Trebuchet MS"/>
                <a:cs typeface="Trebuchet MS"/>
              </a:rPr>
              <a:t> </a:t>
            </a:r>
            <a:r>
              <a:rPr sz="2500" dirty="0">
                <a:solidFill>
                  <a:srgbClr val="404040"/>
                </a:solidFill>
                <a:latin typeface="Trebuchet MS"/>
                <a:cs typeface="Trebuchet MS"/>
              </a:rPr>
              <a:t>its</a:t>
            </a:r>
            <a:r>
              <a:rPr sz="2500" spc="-60" dirty="0">
                <a:solidFill>
                  <a:srgbClr val="404040"/>
                </a:solidFill>
                <a:latin typeface="Trebuchet MS"/>
                <a:cs typeface="Trebuchet MS"/>
              </a:rPr>
              <a:t> </a:t>
            </a:r>
            <a:r>
              <a:rPr sz="2500" spc="-10" dirty="0">
                <a:solidFill>
                  <a:srgbClr val="404040"/>
                </a:solidFill>
                <a:latin typeface="Trebuchet MS"/>
                <a:cs typeface="Trebuchet MS"/>
              </a:rPr>
              <a:t>breadth</a:t>
            </a:r>
            <a:endParaRPr sz="2500">
              <a:latin typeface="Trebuchet MS"/>
              <a:cs typeface="Trebuchet MS"/>
            </a:endParaRPr>
          </a:p>
          <a:p>
            <a:pPr marL="403225" indent="-297180">
              <a:lnSpc>
                <a:spcPct val="100000"/>
              </a:lnSpc>
              <a:spcBef>
                <a:spcPts val="395"/>
              </a:spcBef>
              <a:buSzPct val="96000"/>
              <a:buAutoNum type="alphaUcPeriod"/>
              <a:tabLst>
                <a:tab pos="403860" algn="l"/>
              </a:tabLst>
            </a:pPr>
            <a:r>
              <a:rPr sz="2500" dirty="0">
                <a:solidFill>
                  <a:srgbClr val="404040"/>
                </a:solidFill>
                <a:latin typeface="Trebuchet MS"/>
                <a:cs typeface="Trebuchet MS"/>
              </a:rPr>
              <a:t>The</a:t>
            </a:r>
            <a:r>
              <a:rPr sz="2500" spc="-55" dirty="0">
                <a:solidFill>
                  <a:srgbClr val="404040"/>
                </a:solidFill>
                <a:latin typeface="Trebuchet MS"/>
                <a:cs typeface="Trebuchet MS"/>
              </a:rPr>
              <a:t> </a:t>
            </a:r>
            <a:r>
              <a:rPr sz="2500" dirty="0">
                <a:solidFill>
                  <a:srgbClr val="404040"/>
                </a:solidFill>
                <a:latin typeface="Trebuchet MS"/>
                <a:cs typeface="Trebuchet MS"/>
              </a:rPr>
              <a:t>angles</a:t>
            </a:r>
            <a:r>
              <a:rPr sz="2500" spc="-45" dirty="0">
                <a:solidFill>
                  <a:srgbClr val="404040"/>
                </a:solidFill>
                <a:latin typeface="Trebuchet MS"/>
                <a:cs typeface="Trebuchet MS"/>
              </a:rPr>
              <a:t> </a:t>
            </a:r>
            <a:r>
              <a:rPr sz="2500" dirty="0">
                <a:solidFill>
                  <a:srgbClr val="404040"/>
                </a:solidFill>
                <a:latin typeface="Trebuchet MS"/>
                <a:cs typeface="Trebuchet MS"/>
              </a:rPr>
              <a:t>at</a:t>
            </a:r>
            <a:r>
              <a:rPr sz="2500" spc="-55" dirty="0">
                <a:solidFill>
                  <a:srgbClr val="404040"/>
                </a:solidFill>
                <a:latin typeface="Trebuchet MS"/>
                <a:cs typeface="Trebuchet MS"/>
              </a:rPr>
              <a:t> </a:t>
            </a:r>
            <a:r>
              <a:rPr sz="2500" dirty="0">
                <a:solidFill>
                  <a:srgbClr val="404040"/>
                </a:solidFill>
                <a:latin typeface="Trebuchet MS"/>
                <a:cs typeface="Trebuchet MS"/>
              </a:rPr>
              <a:t>the</a:t>
            </a:r>
            <a:r>
              <a:rPr sz="2500" spc="-55" dirty="0">
                <a:solidFill>
                  <a:srgbClr val="404040"/>
                </a:solidFill>
                <a:latin typeface="Trebuchet MS"/>
                <a:cs typeface="Trebuchet MS"/>
              </a:rPr>
              <a:t> </a:t>
            </a:r>
            <a:r>
              <a:rPr sz="2500" dirty="0">
                <a:solidFill>
                  <a:srgbClr val="404040"/>
                </a:solidFill>
                <a:latin typeface="Trebuchet MS"/>
                <a:cs typeface="Trebuchet MS"/>
              </a:rPr>
              <a:t>end</a:t>
            </a:r>
            <a:r>
              <a:rPr sz="2500" spc="-55" dirty="0">
                <a:solidFill>
                  <a:srgbClr val="404040"/>
                </a:solidFill>
                <a:latin typeface="Trebuchet MS"/>
                <a:cs typeface="Trebuchet MS"/>
              </a:rPr>
              <a:t> </a:t>
            </a:r>
            <a:r>
              <a:rPr sz="2500" dirty="0">
                <a:solidFill>
                  <a:srgbClr val="404040"/>
                </a:solidFill>
                <a:latin typeface="Trebuchet MS"/>
                <a:cs typeface="Trebuchet MS"/>
              </a:rPr>
              <a:t>should</a:t>
            </a:r>
            <a:r>
              <a:rPr sz="2500" spc="-70" dirty="0">
                <a:solidFill>
                  <a:srgbClr val="404040"/>
                </a:solidFill>
                <a:latin typeface="Trebuchet MS"/>
                <a:cs typeface="Trebuchet MS"/>
              </a:rPr>
              <a:t> </a:t>
            </a:r>
            <a:r>
              <a:rPr sz="2500" dirty="0">
                <a:solidFill>
                  <a:srgbClr val="404040"/>
                </a:solidFill>
                <a:latin typeface="Trebuchet MS"/>
                <a:cs typeface="Trebuchet MS"/>
              </a:rPr>
              <a:t>not</a:t>
            </a:r>
            <a:r>
              <a:rPr sz="2500" spc="-60" dirty="0">
                <a:solidFill>
                  <a:srgbClr val="404040"/>
                </a:solidFill>
                <a:latin typeface="Trebuchet MS"/>
                <a:cs typeface="Trebuchet MS"/>
              </a:rPr>
              <a:t> </a:t>
            </a:r>
            <a:r>
              <a:rPr sz="2500" dirty="0">
                <a:solidFill>
                  <a:srgbClr val="404040"/>
                </a:solidFill>
                <a:latin typeface="Trebuchet MS"/>
                <a:cs typeface="Trebuchet MS"/>
              </a:rPr>
              <a:t>exceed</a:t>
            </a:r>
            <a:r>
              <a:rPr sz="2500" spc="-40" dirty="0">
                <a:solidFill>
                  <a:srgbClr val="404040"/>
                </a:solidFill>
                <a:latin typeface="Trebuchet MS"/>
                <a:cs typeface="Trebuchet MS"/>
              </a:rPr>
              <a:t> </a:t>
            </a:r>
            <a:r>
              <a:rPr sz="2500" dirty="0">
                <a:solidFill>
                  <a:srgbClr val="404040"/>
                </a:solidFill>
                <a:latin typeface="Trebuchet MS"/>
                <a:cs typeface="Trebuchet MS"/>
              </a:rPr>
              <a:t>30</a:t>
            </a:r>
            <a:r>
              <a:rPr sz="2500" spc="-105" dirty="0">
                <a:solidFill>
                  <a:srgbClr val="404040"/>
                </a:solidFill>
                <a:latin typeface="Trebuchet MS"/>
                <a:cs typeface="Trebuchet MS"/>
              </a:rPr>
              <a:t> </a:t>
            </a:r>
            <a:r>
              <a:rPr sz="2500" spc="-20" dirty="0">
                <a:solidFill>
                  <a:srgbClr val="404040"/>
                </a:solidFill>
                <a:latin typeface="Trebuchet MS"/>
                <a:cs typeface="Trebuchet MS"/>
              </a:rPr>
              <a:t>deg,</a:t>
            </a:r>
            <a:endParaRPr sz="2500">
              <a:latin typeface="Trebuchet MS"/>
              <a:cs typeface="Trebuchet MS"/>
            </a:endParaRPr>
          </a:p>
          <a:p>
            <a:pPr marL="413384" indent="-307340">
              <a:lnSpc>
                <a:spcPct val="100000"/>
              </a:lnSpc>
              <a:spcBef>
                <a:spcPts val="409"/>
              </a:spcBef>
              <a:buSzPct val="96000"/>
              <a:buAutoNum type="alphaUcPeriod"/>
              <a:tabLst>
                <a:tab pos="414020" algn="l"/>
              </a:tabLst>
            </a:pPr>
            <a:r>
              <a:rPr sz="2500" dirty="0">
                <a:solidFill>
                  <a:srgbClr val="404040"/>
                </a:solidFill>
                <a:latin typeface="Trebuchet MS"/>
                <a:cs typeface="Trebuchet MS"/>
              </a:rPr>
              <a:t>Incisions</a:t>
            </a:r>
            <a:r>
              <a:rPr sz="2500" spc="-50" dirty="0">
                <a:solidFill>
                  <a:srgbClr val="404040"/>
                </a:solidFill>
                <a:latin typeface="Trebuchet MS"/>
                <a:cs typeface="Trebuchet MS"/>
              </a:rPr>
              <a:t> </a:t>
            </a:r>
            <a:r>
              <a:rPr sz="2500" dirty="0">
                <a:solidFill>
                  <a:srgbClr val="404040"/>
                </a:solidFill>
                <a:latin typeface="Trebuchet MS"/>
                <a:cs typeface="Trebuchet MS"/>
              </a:rPr>
              <a:t>should</a:t>
            </a:r>
            <a:r>
              <a:rPr sz="2500" spc="-95" dirty="0">
                <a:solidFill>
                  <a:srgbClr val="404040"/>
                </a:solidFill>
                <a:latin typeface="Trebuchet MS"/>
                <a:cs typeface="Trebuchet MS"/>
              </a:rPr>
              <a:t> </a:t>
            </a:r>
            <a:r>
              <a:rPr sz="2500" dirty="0">
                <a:solidFill>
                  <a:srgbClr val="404040"/>
                </a:solidFill>
                <a:latin typeface="Trebuchet MS"/>
                <a:cs typeface="Trebuchet MS"/>
              </a:rPr>
              <a:t>not</a:t>
            </a:r>
            <a:r>
              <a:rPr sz="2500" spc="-90" dirty="0">
                <a:solidFill>
                  <a:srgbClr val="404040"/>
                </a:solidFill>
                <a:latin typeface="Trebuchet MS"/>
                <a:cs typeface="Trebuchet MS"/>
              </a:rPr>
              <a:t> </a:t>
            </a:r>
            <a:r>
              <a:rPr sz="2500" dirty="0">
                <a:solidFill>
                  <a:srgbClr val="404040"/>
                </a:solidFill>
                <a:latin typeface="Trebuchet MS"/>
                <a:cs typeface="Trebuchet MS"/>
              </a:rPr>
              <a:t>cross</a:t>
            </a:r>
            <a:r>
              <a:rPr sz="2500" spc="-80" dirty="0">
                <a:solidFill>
                  <a:srgbClr val="404040"/>
                </a:solidFill>
                <a:latin typeface="Trebuchet MS"/>
                <a:cs typeface="Trebuchet MS"/>
              </a:rPr>
              <a:t> </a:t>
            </a:r>
            <a:r>
              <a:rPr sz="2500" dirty="0">
                <a:solidFill>
                  <a:srgbClr val="404040"/>
                </a:solidFill>
                <a:latin typeface="Trebuchet MS"/>
                <a:cs typeface="Trebuchet MS"/>
              </a:rPr>
              <a:t>each</a:t>
            </a:r>
            <a:r>
              <a:rPr sz="2500" spc="-70" dirty="0">
                <a:solidFill>
                  <a:srgbClr val="404040"/>
                </a:solidFill>
                <a:latin typeface="Trebuchet MS"/>
                <a:cs typeface="Trebuchet MS"/>
              </a:rPr>
              <a:t> </a:t>
            </a:r>
            <a:r>
              <a:rPr sz="2500" dirty="0">
                <a:solidFill>
                  <a:srgbClr val="404040"/>
                </a:solidFill>
                <a:latin typeface="Trebuchet MS"/>
                <a:cs typeface="Trebuchet MS"/>
              </a:rPr>
              <a:t>other</a:t>
            </a:r>
            <a:r>
              <a:rPr sz="2500" spc="-75" dirty="0">
                <a:solidFill>
                  <a:srgbClr val="404040"/>
                </a:solidFill>
                <a:latin typeface="Trebuchet MS"/>
                <a:cs typeface="Trebuchet MS"/>
              </a:rPr>
              <a:t> </a:t>
            </a:r>
            <a:r>
              <a:rPr sz="2500" dirty="0">
                <a:solidFill>
                  <a:srgbClr val="404040"/>
                </a:solidFill>
                <a:latin typeface="Trebuchet MS"/>
                <a:cs typeface="Trebuchet MS"/>
              </a:rPr>
              <a:t>at</a:t>
            </a:r>
            <a:r>
              <a:rPr sz="2500" spc="-80" dirty="0">
                <a:solidFill>
                  <a:srgbClr val="404040"/>
                </a:solidFill>
                <a:latin typeface="Trebuchet MS"/>
                <a:cs typeface="Trebuchet MS"/>
              </a:rPr>
              <a:t> </a:t>
            </a:r>
            <a:r>
              <a:rPr sz="2500" dirty="0">
                <a:solidFill>
                  <a:srgbClr val="404040"/>
                </a:solidFill>
                <a:latin typeface="Trebuchet MS"/>
                <a:cs typeface="Trebuchet MS"/>
              </a:rPr>
              <a:t>either</a:t>
            </a:r>
            <a:r>
              <a:rPr sz="2500" spc="-60" dirty="0">
                <a:solidFill>
                  <a:srgbClr val="404040"/>
                </a:solidFill>
                <a:latin typeface="Trebuchet MS"/>
                <a:cs typeface="Trebuchet MS"/>
              </a:rPr>
              <a:t> </a:t>
            </a:r>
            <a:r>
              <a:rPr sz="2500" spc="-10" dirty="0">
                <a:solidFill>
                  <a:srgbClr val="404040"/>
                </a:solidFill>
                <a:latin typeface="Trebuchet MS"/>
                <a:cs typeface="Trebuchet MS"/>
              </a:rPr>
              <a:t>end(fishtailing)</a:t>
            </a:r>
            <a:endParaRPr sz="2500">
              <a:latin typeface="Trebuchet MS"/>
              <a:cs typeface="Trebuchet MS"/>
            </a:endParaRPr>
          </a:p>
          <a:p>
            <a:pPr>
              <a:lnSpc>
                <a:spcPct val="100000"/>
              </a:lnSpc>
            </a:pPr>
            <a:endParaRPr sz="2900">
              <a:latin typeface="Trebuchet MS"/>
              <a:cs typeface="Trebuchet MS"/>
            </a:endParaRPr>
          </a:p>
          <a:p>
            <a:pPr>
              <a:lnSpc>
                <a:spcPct val="100000"/>
              </a:lnSpc>
              <a:spcBef>
                <a:spcPts val="50"/>
              </a:spcBef>
            </a:pPr>
            <a:endParaRPr sz="2700">
              <a:latin typeface="Trebuchet MS"/>
              <a:cs typeface="Trebuchet MS"/>
            </a:endParaRPr>
          </a:p>
          <a:p>
            <a:pPr marL="355600" marR="5080" indent="-342900">
              <a:lnSpc>
                <a:spcPct val="80000"/>
              </a:lnSpc>
              <a:tabLst>
                <a:tab pos="1659889" algn="l"/>
              </a:tabLst>
            </a:pPr>
            <a:r>
              <a:rPr sz="2000" spc="155" dirty="0">
                <a:solidFill>
                  <a:srgbClr val="5FCAEE"/>
                </a:solidFill>
                <a:latin typeface="Lucida Sans Unicode"/>
                <a:cs typeface="Lucida Sans Unicode"/>
              </a:rPr>
              <a:t>▶</a:t>
            </a:r>
            <a:r>
              <a:rPr sz="2000" spc="220" dirty="0">
                <a:solidFill>
                  <a:srgbClr val="5FCAEE"/>
                </a:solidFill>
                <a:latin typeface="Lucida Sans Unicode"/>
                <a:cs typeface="Lucida Sans Unicode"/>
              </a:rPr>
              <a:t> </a:t>
            </a:r>
            <a:r>
              <a:rPr sz="2500" dirty="0">
                <a:solidFill>
                  <a:srgbClr val="404040"/>
                </a:solidFill>
                <a:latin typeface="Trebuchet MS"/>
                <a:cs typeface="Trebuchet MS"/>
              </a:rPr>
              <a:t>Once</a:t>
            </a:r>
            <a:r>
              <a:rPr sz="2500" spc="-65" dirty="0">
                <a:solidFill>
                  <a:srgbClr val="404040"/>
                </a:solidFill>
                <a:latin typeface="Trebuchet MS"/>
                <a:cs typeface="Trebuchet MS"/>
              </a:rPr>
              <a:t> </a:t>
            </a:r>
            <a:r>
              <a:rPr sz="2500" dirty="0">
                <a:solidFill>
                  <a:srgbClr val="404040"/>
                </a:solidFill>
                <a:latin typeface="Trebuchet MS"/>
                <a:cs typeface="Trebuchet MS"/>
              </a:rPr>
              <a:t>incised,</a:t>
            </a:r>
            <a:r>
              <a:rPr sz="2500" spc="-60" dirty="0">
                <a:solidFill>
                  <a:srgbClr val="404040"/>
                </a:solidFill>
                <a:latin typeface="Trebuchet MS"/>
                <a:cs typeface="Trebuchet MS"/>
              </a:rPr>
              <a:t> </a:t>
            </a:r>
            <a:r>
              <a:rPr sz="2500" dirty="0">
                <a:solidFill>
                  <a:srgbClr val="404040"/>
                </a:solidFill>
                <a:latin typeface="Trebuchet MS"/>
                <a:cs typeface="Trebuchet MS"/>
              </a:rPr>
              <a:t>the</a:t>
            </a:r>
            <a:r>
              <a:rPr sz="2500" spc="-70" dirty="0">
                <a:solidFill>
                  <a:srgbClr val="404040"/>
                </a:solidFill>
                <a:latin typeface="Trebuchet MS"/>
                <a:cs typeface="Trebuchet MS"/>
              </a:rPr>
              <a:t> </a:t>
            </a:r>
            <a:r>
              <a:rPr sz="2500" dirty="0">
                <a:solidFill>
                  <a:srgbClr val="404040"/>
                </a:solidFill>
                <a:latin typeface="Trebuchet MS"/>
                <a:cs typeface="Trebuchet MS"/>
              </a:rPr>
              <a:t>ellipse</a:t>
            </a:r>
            <a:r>
              <a:rPr sz="2500" spc="-50" dirty="0">
                <a:solidFill>
                  <a:srgbClr val="404040"/>
                </a:solidFill>
                <a:latin typeface="Trebuchet MS"/>
                <a:cs typeface="Trebuchet MS"/>
              </a:rPr>
              <a:t> </a:t>
            </a:r>
            <a:r>
              <a:rPr sz="2500" dirty="0">
                <a:solidFill>
                  <a:srgbClr val="404040"/>
                </a:solidFill>
                <a:latin typeface="Trebuchet MS"/>
                <a:cs typeface="Trebuchet MS"/>
              </a:rPr>
              <a:t>of</a:t>
            </a:r>
            <a:r>
              <a:rPr sz="2500" spc="-65" dirty="0">
                <a:solidFill>
                  <a:srgbClr val="404040"/>
                </a:solidFill>
                <a:latin typeface="Trebuchet MS"/>
                <a:cs typeface="Trebuchet MS"/>
              </a:rPr>
              <a:t> </a:t>
            </a:r>
            <a:r>
              <a:rPr sz="2500" dirty="0">
                <a:solidFill>
                  <a:srgbClr val="404040"/>
                </a:solidFill>
                <a:latin typeface="Trebuchet MS"/>
                <a:cs typeface="Trebuchet MS"/>
              </a:rPr>
              <a:t>tissue</a:t>
            </a:r>
            <a:r>
              <a:rPr sz="2500" spc="-55" dirty="0">
                <a:solidFill>
                  <a:srgbClr val="404040"/>
                </a:solidFill>
                <a:latin typeface="Trebuchet MS"/>
                <a:cs typeface="Trebuchet MS"/>
              </a:rPr>
              <a:t> </a:t>
            </a:r>
            <a:r>
              <a:rPr sz="2500" dirty="0">
                <a:solidFill>
                  <a:srgbClr val="404040"/>
                </a:solidFill>
                <a:latin typeface="Trebuchet MS"/>
                <a:cs typeface="Trebuchet MS"/>
              </a:rPr>
              <a:t>is</a:t>
            </a:r>
            <a:r>
              <a:rPr sz="2500" spc="-70" dirty="0">
                <a:solidFill>
                  <a:srgbClr val="404040"/>
                </a:solidFill>
                <a:latin typeface="Trebuchet MS"/>
                <a:cs typeface="Trebuchet MS"/>
              </a:rPr>
              <a:t> </a:t>
            </a:r>
            <a:r>
              <a:rPr sz="2500" dirty="0">
                <a:solidFill>
                  <a:srgbClr val="404040"/>
                </a:solidFill>
                <a:latin typeface="Trebuchet MS"/>
                <a:cs typeface="Trebuchet MS"/>
              </a:rPr>
              <a:t>held</a:t>
            </a:r>
            <a:r>
              <a:rPr sz="2500" spc="-70" dirty="0">
                <a:solidFill>
                  <a:srgbClr val="404040"/>
                </a:solidFill>
                <a:latin typeface="Trebuchet MS"/>
                <a:cs typeface="Trebuchet MS"/>
              </a:rPr>
              <a:t> </a:t>
            </a:r>
            <a:r>
              <a:rPr sz="2500" dirty="0">
                <a:solidFill>
                  <a:srgbClr val="404040"/>
                </a:solidFill>
                <a:latin typeface="Trebuchet MS"/>
                <a:cs typeface="Trebuchet MS"/>
              </a:rPr>
              <a:t>firmly</a:t>
            </a:r>
            <a:r>
              <a:rPr sz="2500" spc="-60" dirty="0">
                <a:solidFill>
                  <a:srgbClr val="404040"/>
                </a:solidFill>
                <a:latin typeface="Trebuchet MS"/>
                <a:cs typeface="Trebuchet MS"/>
              </a:rPr>
              <a:t> </a:t>
            </a:r>
            <a:r>
              <a:rPr sz="2500" dirty="0">
                <a:solidFill>
                  <a:srgbClr val="404040"/>
                </a:solidFill>
                <a:latin typeface="Trebuchet MS"/>
                <a:cs typeface="Trebuchet MS"/>
              </a:rPr>
              <a:t>but</a:t>
            </a:r>
            <a:r>
              <a:rPr sz="2500" spc="-65" dirty="0">
                <a:solidFill>
                  <a:srgbClr val="404040"/>
                </a:solidFill>
                <a:latin typeface="Trebuchet MS"/>
                <a:cs typeface="Trebuchet MS"/>
              </a:rPr>
              <a:t> </a:t>
            </a:r>
            <a:r>
              <a:rPr sz="2500" dirty="0">
                <a:solidFill>
                  <a:srgbClr val="404040"/>
                </a:solidFill>
                <a:latin typeface="Trebuchet MS"/>
                <a:cs typeface="Trebuchet MS"/>
              </a:rPr>
              <a:t>gently</a:t>
            </a:r>
            <a:r>
              <a:rPr sz="2500" spc="-50" dirty="0">
                <a:solidFill>
                  <a:srgbClr val="404040"/>
                </a:solidFill>
                <a:latin typeface="Trebuchet MS"/>
                <a:cs typeface="Trebuchet MS"/>
              </a:rPr>
              <a:t> </a:t>
            </a:r>
            <a:r>
              <a:rPr sz="2500" dirty="0">
                <a:solidFill>
                  <a:srgbClr val="404040"/>
                </a:solidFill>
                <a:latin typeface="Trebuchet MS"/>
                <a:cs typeface="Trebuchet MS"/>
              </a:rPr>
              <a:t>with</a:t>
            </a:r>
            <a:r>
              <a:rPr sz="2500" spc="-70" dirty="0">
                <a:solidFill>
                  <a:srgbClr val="404040"/>
                </a:solidFill>
                <a:latin typeface="Trebuchet MS"/>
                <a:cs typeface="Trebuchet MS"/>
              </a:rPr>
              <a:t> </a:t>
            </a:r>
            <a:r>
              <a:rPr sz="2500" dirty="0">
                <a:solidFill>
                  <a:srgbClr val="404040"/>
                </a:solidFill>
                <a:latin typeface="Trebuchet MS"/>
                <a:cs typeface="Trebuchet MS"/>
              </a:rPr>
              <a:t>either</a:t>
            </a:r>
            <a:r>
              <a:rPr sz="2500" spc="-60" dirty="0">
                <a:solidFill>
                  <a:srgbClr val="404040"/>
                </a:solidFill>
                <a:latin typeface="Trebuchet MS"/>
                <a:cs typeface="Trebuchet MS"/>
              </a:rPr>
              <a:t> </a:t>
            </a:r>
            <a:r>
              <a:rPr sz="2500" spc="-10" dirty="0">
                <a:solidFill>
                  <a:srgbClr val="404040"/>
                </a:solidFill>
                <a:latin typeface="Trebuchet MS"/>
                <a:cs typeface="Trebuchet MS"/>
              </a:rPr>
              <a:t>fine- toothed</a:t>
            </a:r>
            <a:r>
              <a:rPr sz="2500" dirty="0">
                <a:solidFill>
                  <a:srgbClr val="404040"/>
                </a:solidFill>
                <a:latin typeface="Trebuchet MS"/>
                <a:cs typeface="Trebuchet MS"/>
              </a:rPr>
              <a:t>	Forceps</a:t>
            </a:r>
            <a:r>
              <a:rPr sz="2500" spc="-85" dirty="0">
                <a:solidFill>
                  <a:srgbClr val="404040"/>
                </a:solidFill>
                <a:latin typeface="Trebuchet MS"/>
                <a:cs typeface="Trebuchet MS"/>
              </a:rPr>
              <a:t> </a:t>
            </a:r>
            <a:r>
              <a:rPr sz="2500" dirty="0">
                <a:solidFill>
                  <a:srgbClr val="404040"/>
                </a:solidFill>
                <a:latin typeface="Trebuchet MS"/>
                <a:cs typeface="Trebuchet MS"/>
              </a:rPr>
              <a:t>or</a:t>
            </a:r>
            <a:r>
              <a:rPr sz="2500" spc="-75" dirty="0">
                <a:solidFill>
                  <a:srgbClr val="404040"/>
                </a:solidFill>
                <a:latin typeface="Trebuchet MS"/>
                <a:cs typeface="Trebuchet MS"/>
              </a:rPr>
              <a:t> </a:t>
            </a:r>
            <a:r>
              <a:rPr sz="2500" dirty="0">
                <a:solidFill>
                  <a:srgbClr val="404040"/>
                </a:solidFill>
                <a:latin typeface="Trebuchet MS"/>
                <a:cs typeface="Trebuchet MS"/>
              </a:rPr>
              <a:t>a</a:t>
            </a:r>
            <a:r>
              <a:rPr sz="2500" spc="-75" dirty="0">
                <a:solidFill>
                  <a:srgbClr val="404040"/>
                </a:solidFill>
                <a:latin typeface="Trebuchet MS"/>
                <a:cs typeface="Trebuchet MS"/>
              </a:rPr>
              <a:t> </a:t>
            </a:r>
            <a:r>
              <a:rPr sz="2500" dirty="0">
                <a:solidFill>
                  <a:srgbClr val="404040"/>
                </a:solidFill>
                <a:latin typeface="Trebuchet MS"/>
                <a:cs typeface="Trebuchet MS"/>
              </a:rPr>
              <a:t>skin</a:t>
            </a:r>
            <a:r>
              <a:rPr sz="2500" spc="-70" dirty="0">
                <a:solidFill>
                  <a:srgbClr val="404040"/>
                </a:solidFill>
                <a:latin typeface="Trebuchet MS"/>
                <a:cs typeface="Trebuchet MS"/>
              </a:rPr>
              <a:t> </a:t>
            </a:r>
            <a:r>
              <a:rPr sz="2500" dirty="0">
                <a:solidFill>
                  <a:srgbClr val="404040"/>
                </a:solidFill>
                <a:latin typeface="Trebuchet MS"/>
                <a:cs typeface="Trebuchet MS"/>
              </a:rPr>
              <a:t>hook,</a:t>
            </a:r>
            <a:r>
              <a:rPr sz="2500" spc="-100" dirty="0">
                <a:solidFill>
                  <a:srgbClr val="404040"/>
                </a:solidFill>
                <a:latin typeface="Trebuchet MS"/>
                <a:cs typeface="Trebuchet MS"/>
              </a:rPr>
              <a:t> </a:t>
            </a:r>
            <a:r>
              <a:rPr sz="2500" dirty="0">
                <a:solidFill>
                  <a:srgbClr val="404040"/>
                </a:solidFill>
                <a:latin typeface="Trebuchet MS"/>
                <a:cs typeface="Trebuchet MS"/>
              </a:rPr>
              <a:t>and</a:t>
            </a:r>
            <a:r>
              <a:rPr sz="2500" spc="-75" dirty="0">
                <a:solidFill>
                  <a:srgbClr val="404040"/>
                </a:solidFill>
                <a:latin typeface="Trebuchet MS"/>
                <a:cs typeface="Trebuchet MS"/>
              </a:rPr>
              <a:t> </a:t>
            </a:r>
            <a:r>
              <a:rPr sz="2500" dirty="0">
                <a:solidFill>
                  <a:srgbClr val="404040"/>
                </a:solidFill>
                <a:latin typeface="Trebuchet MS"/>
                <a:cs typeface="Trebuchet MS"/>
              </a:rPr>
              <a:t>separated</a:t>
            </a:r>
            <a:r>
              <a:rPr sz="2500" spc="-50" dirty="0">
                <a:solidFill>
                  <a:srgbClr val="404040"/>
                </a:solidFill>
                <a:latin typeface="Trebuchet MS"/>
                <a:cs typeface="Trebuchet MS"/>
              </a:rPr>
              <a:t> </a:t>
            </a:r>
            <a:r>
              <a:rPr sz="2500" dirty="0">
                <a:solidFill>
                  <a:srgbClr val="404040"/>
                </a:solidFill>
                <a:latin typeface="Trebuchet MS"/>
                <a:cs typeface="Trebuchet MS"/>
              </a:rPr>
              <a:t>base</a:t>
            </a:r>
            <a:r>
              <a:rPr sz="2500" spc="-70" dirty="0">
                <a:solidFill>
                  <a:srgbClr val="404040"/>
                </a:solidFill>
                <a:latin typeface="Trebuchet MS"/>
                <a:cs typeface="Trebuchet MS"/>
              </a:rPr>
              <a:t> </a:t>
            </a:r>
            <a:r>
              <a:rPr sz="2500" dirty="0">
                <a:solidFill>
                  <a:srgbClr val="404040"/>
                </a:solidFill>
                <a:latin typeface="Trebuchet MS"/>
                <a:cs typeface="Trebuchet MS"/>
              </a:rPr>
              <a:t>ideally</a:t>
            </a:r>
            <a:r>
              <a:rPr sz="2500" spc="-60" dirty="0">
                <a:solidFill>
                  <a:srgbClr val="404040"/>
                </a:solidFill>
                <a:latin typeface="Trebuchet MS"/>
                <a:cs typeface="Trebuchet MS"/>
              </a:rPr>
              <a:t> </a:t>
            </a:r>
            <a:r>
              <a:rPr sz="2500" dirty="0">
                <a:solidFill>
                  <a:srgbClr val="404040"/>
                </a:solidFill>
                <a:latin typeface="Trebuchet MS"/>
                <a:cs typeface="Trebuchet MS"/>
              </a:rPr>
              <a:t>using</a:t>
            </a:r>
            <a:r>
              <a:rPr sz="2500" spc="-75" dirty="0">
                <a:solidFill>
                  <a:srgbClr val="404040"/>
                </a:solidFill>
                <a:latin typeface="Trebuchet MS"/>
                <a:cs typeface="Trebuchet MS"/>
              </a:rPr>
              <a:t> </a:t>
            </a:r>
            <a:r>
              <a:rPr sz="2500" dirty="0">
                <a:solidFill>
                  <a:srgbClr val="404040"/>
                </a:solidFill>
                <a:latin typeface="Trebuchet MS"/>
                <a:cs typeface="Trebuchet MS"/>
              </a:rPr>
              <a:t>sharp</a:t>
            </a:r>
            <a:r>
              <a:rPr sz="2500" spc="-85" dirty="0">
                <a:solidFill>
                  <a:srgbClr val="404040"/>
                </a:solidFill>
                <a:latin typeface="Trebuchet MS"/>
                <a:cs typeface="Trebuchet MS"/>
              </a:rPr>
              <a:t> </a:t>
            </a:r>
            <a:r>
              <a:rPr sz="2500" dirty="0">
                <a:solidFill>
                  <a:srgbClr val="404040"/>
                </a:solidFill>
                <a:latin typeface="Trebuchet MS"/>
                <a:cs typeface="Trebuchet MS"/>
              </a:rPr>
              <a:t>and</a:t>
            </a:r>
            <a:r>
              <a:rPr sz="2500" spc="-75" dirty="0">
                <a:solidFill>
                  <a:srgbClr val="404040"/>
                </a:solidFill>
                <a:latin typeface="Trebuchet MS"/>
                <a:cs typeface="Trebuchet MS"/>
              </a:rPr>
              <a:t> </a:t>
            </a:r>
            <a:r>
              <a:rPr sz="2500" spc="-10" dirty="0">
                <a:solidFill>
                  <a:srgbClr val="404040"/>
                </a:solidFill>
                <a:latin typeface="Trebuchet MS"/>
                <a:cs typeface="Trebuchet MS"/>
              </a:rPr>
              <a:t>blunt </a:t>
            </a:r>
            <a:r>
              <a:rPr sz="2500" dirty="0">
                <a:solidFill>
                  <a:srgbClr val="404040"/>
                </a:solidFill>
                <a:latin typeface="Trebuchet MS"/>
                <a:cs typeface="Trebuchet MS"/>
              </a:rPr>
              <a:t>dissection</a:t>
            </a:r>
            <a:r>
              <a:rPr sz="2500" spc="-80" dirty="0">
                <a:solidFill>
                  <a:srgbClr val="404040"/>
                </a:solidFill>
                <a:latin typeface="Trebuchet MS"/>
                <a:cs typeface="Trebuchet MS"/>
              </a:rPr>
              <a:t> </a:t>
            </a:r>
            <a:r>
              <a:rPr sz="2500" dirty="0">
                <a:solidFill>
                  <a:srgbClr val="404040"/>
                </a:solidFill>
                <a:latin typeface="Trebuchet MS"/>
                <a:cs typeface="Trebuchet MS"/>
              </a:rPr>
              <a:t>with</a:t>
            </a:r>
            <a:r>
              <a:rPr sz="2500" spc="-85" dirty="0">
                <a:solidFill>
                  <a:srgbClr val="404040"/>
                </a:solidFill>
                <a:latin typeface="Trebuchet MS"/>
                <a:cs typeface="Trebuchet MS"/>
              </a:rPr>
              <a:t> </a:t>
            </a:r>
            <a:r>
              <a:rPr sz="2500" dirty="0">
                <a:solidFill>
                  <a:srgbClr val="404040"/>
                </a:solidFill>
                <a:latin typeface="Trebuchet MS"/>
                <a:cs typeface="Trebuchet MS"/>
              </a:rPr>
              <a:t>curved</a:t>
            </a:r>
            <a:r>
              <a:rPr sz="2500" spc="-100" dirty="0">
                <a:solidFill>
                  <a:srgbClr val="404040"/>
                </a:solidFill>
                <a:latin typeface="Trebuchet MS"/>
                <a:cs typeface="Trebuchet MS"/>
              </a:rPr>
              <a:t> </a:t>
            </a:r>
            <a:r>
              <a:rPr sz="2500" dirty="0">
                <a:solidFill>
                  <a:srgbClr val="404040"/>
                </a:solidFill>
                <a:latin typeface="Trebuchet MS"/>
                <a:cs typeface="Trebuchet MS"/>
              </a:rPr>
              <a:t>tissue</a:t>
            </a:r>
            <a:r>
              <a:rPr sz="2500" spc="-65" dirty="0">
                <a:solidFill>
                  <a:srgbClr val="404040"/>
                </a:solidFill>
                <a:latin typeface="Trebuchet MS"/>
                <a:cs typeface="Trebuchet MS"/>
              </a:rPr>
              <a:t> </a:t>
            </a:r>
            <a:r>
              <a:rPr sz="2500" dirty="0">
                <a:solidFill>
                  <a:srgbClr val="404040"/>
                </a:solidFill>
                <a:latin typeface="Trebuchet MS"/>
                <a:cs typeface="Trebuchet MS"/>
              </a:rPr>
              <a:t>scissor(sub</a:t>
            </a:r>
            <a:r>
              <a:rPr sz="2500" spc="-75" dirty="0">
                <a:solidFill>
                  <a:srgbClr val="404040"/>
                </a:solidFill>
                <a:latin typeface="Trebuchet MS"/>
                <a:cs typeface="Trebuchet MS"/>
              </a:rPr>
              <a:t> </a:t>
            </a:r>
            <a:r>
              <a:rPr sz="2500" dirty="0">
                <a:solidFill>
                  <a:srgbClr val="404040"/>
                </a:solidFill>
                <a:latin typeface="Trebuchet MS"/>
                <a:cs typeface="Trebuchet MS"/>
              </a:rPr>
              <a:t>fat</a:t>
            </a:r>
            <a:r>
              <a:rPr sz="2500" spc="-90" dirty="0">
                <a:solidFill>
                  <a:srgbClr val="404040"/>
                </a:solidFill>
                <a:latin typeface="Trebuchet MS"/>
                <a:cs typeface="Trebuchet MS"/>
              </a:rPr>
              <a:t> </a:t>
            </a:r>
            <a:r>
              <a:rPr sz="2500" dirty="0">
                <a:solidFill>
                  <a:srgbClr val="404040"/>
                </a:solidFill>
                <a:latin typeface="Trebuchet MS"/>
                <a:cs typeface="Trebuchet MS"/>
              </a:rPr>
              <a:t>is</a:t>
            </a:r>
            <a:r>
              <a:rPr sz="2500" spc="-95" dirty="0">
                <a:solidFill>
                  <a:srgbClr val="404040"/>
                </a:solidFill>
                <a:latin typeface="Trebuchet MS"/>
                <a:cs typeface="Trebuchet MS"/>
              </a:rPr>
              <a:t> </a:t>
            </a:r>
            <a:r>
              <a:rPr sz="2500" dirty="0">
                <a:solidFill>
                  <a:srgbClr val="404040"/>
                </a:solidFill>
                <a:latin typeface="Trebuchet MS"/>
                <a:cs typeface="Trebuchet MS"/>
              </a:rPr>
              <a:t>imp..H/P</a:t>
            </a:r>
            <a:r>
              <a:rPr sz="2500" spc="-120" dirty="0">
                <a:solidFill>
                  <a:srgbClr val="404040"/>
                </a:solidFill>
                <a:latin typeface="Trebuchet MS"/>
                <a:cs typeface="Trebuchet MS"/>
              </a:rPr>
              <a:t> </a:t>
            </a:r>
            <a:r>
              <a:rPr sz="2500" dirty="0">
                <a:solidFill>
                  <a:srgbClr val="404040"/>
                </a:solidFill>
                <a:latin typeface="Trebuchet MS"/>
                <a:cs typeface="Trebuchet MS"/>
              </a:rPr>
              <a:t>plus</a:t>
            </a:r>
            <a:r>
              <a:rPr sz="2500" spc="-90" dirty="0">
                <a:solidFill>
                  <a:srgbClr val="404040"/>
                </a:solidFill>
                <a:latin typeface="Trebuchet MS"/>
                <a:cs typeface="Trebuchet MS"/>
              </a:rPr>
              <a:t> </a:t>
            </a:r>
            <a:r>
              <a:rPr sz="2500" dirty="0">
                <a:solidFill>
                  <a:srgbClr val="404040"/>
                </a:solidFill>
                <a:latin typeface="Trebuchet MS"/>
                <a:cs typeface="Trebuchet MS"/>
              </a:rPr>
              <a:t>good</a:t>
            </a:r>
            <a:r>
              <a:rPr sz="2500" spc="-100" dirty="0">
                <a:solidFill>
                  <a:srgbClr val="404040"/>
                </a:solidFill>
                <a:latin typeface="Trebuchet MS"/>
                <a:cs typeface="Trebuchet MS"/>
              </a:rPr>
              <a:t> </a:t>
            </a:r>
            <a:r>
              <a:rPr sz="2500" dirty="0">
                <a:solidFill>
                  <a:srgbClr val="404040"/>
                </a:solidFill>
                <a:latin typeface="Trebuchet MS"/>
                <a:cs typeface="Trebuchet MS"/>
              </a:rPr>
              <a:t>wound</a:t>
            </a:r>
            <a:r>
              <a:rPr sz="2500" spc="-105" dirty="0">
                <a:solidFill>
                  <a:srgbClr val="404040"/>
                </a:solidFill>
                <a:latin typeface="Trebuchet MS"/>
                <a:cs typeface="Trebuchet MS"/>
              </a:rPr>
              <a:t> </a:t>
            </a:r>
            <a:r>
              <a:rPr sz="2500" spc="-10" dirty="0">
                <a:solidFill>
                  <a:srgbClr val="404040"/>
                </a:solidFill>
                <a:latin typeface="Trebuchet MS"/>
                <a:cs typeface="Trebuchet MS"/>
              </a:rPr>
              <a:t>closure)</a:t>
            </a:r>
            <a:endParaRPr sz="2500">
              <a:latin typeface="Trebuchet MS"/>
              <a:cs typeface="Trebuchet MS"/>
            </a:endParaRPr>
          </a:p>
          <a:p>
            <a:pPr>
              <a:lnSpc>
                <a:spcPct val="100000"/>
              </a:lnSpc>
              <a:spcBef>
                <a:spcPts val="40"/>
              </a:spcBef>
            </a:pPr>
            <a:endParaRPr sz="3750">
              <a:latin typeface="Trebuchet MS"/>
              <a:cs typeface="Trebuchet MS"/>
            </a:endParaRPr>
          </a:p>
          <a:p>
            <a:pPr marL="355600" marR="123825" indent="-342900">
              <a:lnSpc>
                <a:spcPct val="80000"/>
              </a:lnSpc>
            </a:pPr>
            <a:r>
              <a:rPr sz="2000" spc="155" dirty="0">
                <a:solidFill>
                  <a:srgbClr val="5FCAEE"/>
                </a:solidFill>
                <a:latin typeface="Lucida Sans Unicode"/>
                <a:cs typeface="Lucida Sans Unicode"/>
              </a:rPr>
              <a:t>▶</a:t>
            </a:r>
            <a:r>
              <a:rPr sz="2000" spc="204" dirty="0">
                <a:solidFill>
                  <a:srgbClr val="5FCAEE"/>
                </a:solidFill>
                <a:latin typeface="Lucida Sans Unicode"/>
                <a:cs typeface="Lucida Sans Unicode"/>
              </a:rPr>
              <a:t> </a:t>
            </a:r>
            <a:r>
              <a:rPr sz="2500" dirty="0">
                <a:solidFill>
                  <a:srgbClr val="404040"/>
                </a:solidFill>
                <a:latin typeface="Trebuchet MS"/>
                <a:cs typeface="Trebuchet MS"/>
              </a:rPr>
              <a:t>For</a:t>
            </a:r>
            <a:r>
              <a:rPr sz="2500" spc="-75" dirty="0">
                <a:solidFill>
                  <a:srgbClr val="404040"/>
                </a:solidFill>
                <a:latin typeface="Trebuchet MS"/>
                <a:cs typeface="Trebuchet MS"/>
              </a:rPr>
              <a:t> </a:t>
            </a:r>
            <a:r>
              <a:rPr sz="2500" dirty="0">
                <a:solidFill>
                  <a:srgbClr val="404040"/>
                </a:solidFill>
                <a:latin typeface="Trebuchet MS"/>
                <a:cs typeface="Trebuchet MS"/>
              </a:rPr>
              <a:t>standard</a:t>
            </a:r>
            <a:r>
              <a:rPr sz="2500" spc="-70" dirty="0">
                <a:solidFill>
                  <a:srgbClr val="404040"/>
                </a:solidFill>
                <a:latin typeface="Trebuchet MS"/>
                <a:cs typeface="Trebuchet MS"/>
              </a:rPr>
              <a:t> </a:t>
            </a:r>
            <a:r>
              <a:rPr sz="2500" dirty="0">
                <a:solidFill>
                  <a:srgbClr val="404040"/>
                </a:solidFill>
                <a:latin typeface="Trebuchet MS"/>
                <a:cs typeface="Trebuchet MS"/>
              </a:rPr>
              <a:t>histological</a:t>
            </a:r>
            <a:r>
              <a:rPr sz="2500" spc="-70" dirty="0">
                <a:solidFill>
                  <a:srgbClr val="404040"/>
                </a:solidFill>
                <a:latin typeface="Trebuchet MS"/>
                <a:cs typeface="Trebuchet MS"/>
              </a:rPr>
              <a:t> </a:t>
            </a:r>
            <a:r>
              <a:rPr sz="2500" spc="-10" dirty="0">
                <a:solidFill>
                  <a:srgbClr val="404040"/>
                </a:solidFill>
                <a:latin typeface="Trebuchet MS"/>
                <a:cs typeface="Trebuchet MS"/>
              </a:rPr>
              <a:t>processing,</a:t>
            </a:r>
            <a:r>
              <a:rPr sz="2500" spc="-85" dirty="0">
                <a:solidFill>
                  <a:srgbClr val="404040"/>
                </a:solidFill>
                <a:latin typeface="Trebuchet MS"/>
                <a:cs typeface="Trebuchet MS"/>
              </a:rPr>
              <a:t> </a:t>
            </a:r>
            <a:r>
              <a:rPr sz="2500" dirty="0">
                <a:solidFill>
                  <a:srgbClr val="404040"/>
                </a:solidFill>
                <a:latin typeface="Trebuchet MS"/>
                <a:cs typeface="Trebuchet MS"/>
              </a:rPr>
              <a:t>the</a:t>
            </a:r>
            <a:r>
              <a:rPr sz="2500" spc="-80" dirty="0">
                <a:solidFill>
                  <a:srgbClr val="404040"/>
                </a:solidFill>
                <a:latin typeface="Trebuchet MS"/>
                <a:cs typeface="Trebuchet MS"/>
              </a:rPr>
              <a:t> </a:t>
            </a:r>
            <a:r>
              <a:rPr sz="2500" dirty="0">
                <a:solidFill>
                  <a:srgbClr val="404040"/>
                </a:solidFill>
                <a:latin typeface="Trebuchet MS"/>
                <a:cs typeface="Trebuchet MS"/>
              </a:rPr>
              <a:t>specimen</a:t>
            </a:r>
            <a:r>
              <a:rPr sz="2500" spc="-75" dirty="0">
                <a:solidFill>
                  <a:srgbClr val="404040"/>
                </a:solidFill>
                <a:latin typeface="Trebuchet MS"/>
                <a:cs typeface="Trebuchet MS"/>
              </a:rPr>
              <a:t> </a:t>
            </a:r>
            <a:r>
              <a:rPr sz="2500" dirty="0">
                <a:solidFill>
                  <a:srgbClr val="404040"/>
                </a:solidFill>
                <a:latin typeface="Trebuchet MS"/>
                <a:cs typeface="Trebuchet MS"/>
              </a:rPr>
              <a:t>should</a:t>
            </a:r>
            <a:r>
              <a:rPr sz="2500" spc="-90" dirty="0">
                <a:solidFill>
                  <a:srgbClr val="404040"/>
                </a:solidFill>
                <a:latin typeface="Trebuchet MS"/>
                <a:cs typeface="Trebuchet MS"/>
              </a:rPr>
              <a:t> </a:t>
            </a:r>
            <a:r>
              <a:rPr sz="2500" dirty="0">
                <a:solidFill>
                  <a:srgbClr val="404040"/>
                </a:solidFill>
                <a:latin typeface="Trebuchet MS"/>
                <a:cs typeface="Trebuchet MS"/>
              </a:rPr>
              <a:t>be</a:t>
            </a:r>
            <a:r>
              <a:rPr sz="2500" spc="-85" dirty="0">
                <a:solidFill>
                  <a:srgbClr val="404040"/>
                </a:solidFill>
                <a:latin typeface="Trebuchet MS"/>
                <a:cs typeface="Trebuchet MS"/>
              </a:rPr>
              <a:t> </a:t>
            </a:r>
            <a:r>
              <a:rPr sz="2500" dirty="0">
                <a:solidFill>
                  <a:srgbClr val="404040"/>
                </a:solidFill>
                <a:latin typeface="Trebuchet MS"/>
                <a:cs typeface="Trebuchet MS"/>
              </a:rPr>
              <a:t>placed</a:t>
            </a:r>
            <a:r>
              <a:rPr sz="2500" spc="-65" dirty="0">
                <a:solidFill>
                  <a:srgbClr val="404040"/>
                </a:solidFill>
                <a:latin typeface="Trebuchet MS"/>
                <a:cs typeface="Trebuchet MS"/>
              </a:rPr>
              <a:t> </a:t>
            </a:r>
            <a:r>
              <a:rPr sz="2500" dirty="0">
                <a:solidFill>
                  <a:srgbClr val="404040"/>
                </a:solidFill>
                <a:latin typeface="Trebuchet MS"/>
                <a:cs typeface="Trebuchet MS"/>
              </a:rPr>
              <a:t>in</a:t>
            </a:r>
            <a:r>
              <a:rPr sz="2500" spc="-80" dirty="0">
                <a:solidFill>
                  <a:srgbClr val="404040"/>
                </a:solidFill>
                <a:latin typeface="Trebuchet MS"/>
                <a:cs typeface="Trebuchet MS"/>
              </a:rPr>
              <a:t> </a:t>
            </a:r>
            <a:r>
              <a:rPr sz="2500" spc="-50" dirty="0">
                <a:solidFill>
                  <a:srgbClr val="404040"/>
                </a:solidFill>
                <a:latin typeface="Trebuchet MS"/>
                <a:cs typeface="Trebuchet MS"/>
              </a:rPr>
              <a:t>a </a:t>
            </a:r>
            <a:r>
              <a:rPr sz="2500" spc="-10" dirty="0">
                <a:solidFill>
                  <a:srgbClr val="404040"/>
                </a:solidFill>
                <a:latin typeface="Trebuchet MS"/>
                <a:cs typeface="Trebuchet MS"/>
              </a:rPr>
              <a:t>formaldehyde–saline</a:t>
            </a:r>
            <a:r>
              <a:rPr sz="2500" spc="-105" dirty="0">
                <a:solidFill>
                  <a:srgbClr val="404040"/>
                </a:solidFill>
                <a:latin typeface="Trebuchet MS"/>
                <a:cs typeface="Trebuchet MS"/>
              </a:rPr>
              <a:t> </a:t>
            </a:r>
            <a:r>
              <a:rPr sz="2500" dirty="0">
                <a:solidFill>
                  <a:srgbClr val="404040"/>
                </a:solidFill>
                <a:latin typeface="Trebuchet MS"/>
                <a:cs typeface="Trebuchet MS"/>
              </a:rPr>
              <a:t>specimen</a:t>
            </a:r>
            <a:r>
              <a:rPr sz="2500" spc="-105" dirty="0">
                <a:solidFill>
                  <a:srgbClr val="404040"/>
                </a:solidFill>
                <a:latin typeface="Trebuchet MS"/>
                <a:cs typeface="Trebuchet MS"/>
              </a:rPr>
              <a:t> </a:t>
            </a:r>
            <a:r>
              <a:rPr sz="2500" dirty="0">
                <a:solidFill>
                  <a:srgbClr val="404040"/>
                </a:solidFill>
                <a:latin typeface="Trebuchet MS"/>
                <a:cs typeface="Trebuchet MS"/>
              </a:rPr>
              <a:t>bottle,</a:t>
            </a:r>
            <a:r>
              <a:rPr sz="2500" spc="-105" dirty="0">
                <a:solidFill>
                  <a:srgbClr val="404040"/>
                </a:solidFill>
                <a:latin typeface="Trebuchet MS"/>
                <a:cs typeface="Trebuchet MS"/>
              </a:rPr>
              <a:t> </a:t>
            </a:r>
            <a:r>
              <a:rPr sz="2500" dirty="0">
                <a:solidFill>
                  <a:srgbClr val="404040"/>
                </a:solidFill>
                <a:latin typeface="Trebuchet MS"/>
                <a:cs typeface="Trebuchet MS"/>
              </a:rPr>
              <a:t>clearly</a:t>
            </a:r>
            <a:r>
              <a:rPr sz="2500" spc="-90" dirty="0">
                <a:solidFill>
                  <a:srgbClr val="404040"/>
                </a:solidFill>
                <a:latin typeface="Trebuchet MS"/>
                <a:cs typeface="Trebuchet MS"/>
              </a:rPr>
              <a:t> </a:t>
            </a:r>
            <a:r>
              <a:rPr sz="2500" dirty="0">
                <a:solidFill>
                  <a:srgbClr val="404040"/>
                </a:solidFill>
                <a:latin typeface="Trebuchet MS"/>
                <a:cs typeface="Trebuchet MS"/>
              </a:rPr>
              <a:t>labelled</a:t>
            </a:r>
            <a:r>
              <a:rPr sz="2500" spc="-90" dirty="0">
                <a:solidFill>
                  <a:srgbClr val="404040"/>
                </a:solidFill>
                <a:latin typeface="Trebuchet MS"/>
                <a:cs typeface="Trebuchet MS"/>
              </a:rPr>
              <a:t> </a:t>
            </a:r>
            <a:r>
              <a:rPr sz="2500" dirty="0">
                <a:solidFill>
                  <a:srgbClr val="404040"/>
                </a:solidFill>
                <a:latin typeface="Trebuchet MS"/>
                <a:cs typeface="Trebuchet MS"/>
              </a:rPr>
              <a:t>with</a:t>
            </a:r>
            <a:r>
              <a:rPr sz="2500" spc="-105" dirty="0">
                <a:solidFill>
                  <a:srgbClr val="404040"/>
                </a:solidFill>
                <a:latin typeface="Trebuchet MS"/>
                <a:cs typeface="Trebuchet MS"/>
              </a:rPr>
              <a:t> </a:t>
            </a:r>
            <a:r>
              <a:rPr sz="2500" dirty="0">
                <a:solidFill>
                  <a:srgbClr val="404040"/>
                </a:solidFill>
                <a:latin typeface="Trebuchet MS"/>
                <a:cs typeface="Trebuchet MS"/>
              </a:rPr>
              <a:t>the</a:t>
            </a:r>
            <a:r>
              <a:rPr sz="2500" spc="-110" dirty="0">
                <a:solidFill>
                  <a:srgbClr val="404040"/>
                </a:solidFill>
                <a:latin typeface="Trebuchet MS"/>
                <a:cs typeface="Trebuchet MS"/>
              </a:rPr>
              <a:t> </a:t>
            </a:r>
            <a:r>
              <a:rPr sz="2500" spc="-25" dirty="0">
                <a:solidFill>
                  <a:srgbClr val="404040"/>
                </a:solidFill>
                <a:latin typeface="Trebuchet MS"/>
                <a:cs typeface="Trebuchet MS"/>
              </a:rPr>
              <a:t>patient’s</a:t>
            </a:r>
            <a:r>
              <a:rPr sz="2500" spc="-110" dirty="0">
                <a:solidFill>
                  <a:srgbClr val="404040"/>
                </a:solidFill>
                <a:latin typeface="Trebuchet MS"/>
                <a:cs typeface="Trebuchet MS"/>
              </a:rPr>
              <a:t> </a:t>
            </a:r>
            <a:r>
              <a:rPr sz="2500" spc="-10" dirty="0">
                <a:solidFill>
                  <a:srgbClr val="404040"/>
                </a:solidFill>
                <a:latin typeface="Trebuchet MS"/>
                <a:cs typeface="Trebuchet MS"/>
              </a:rPr>
              <a:t>details.</a:t>
            </a:r>
            <a:endParaRPr sz="2500">
              <a:latin typeface="Trebuchet MS"/>
              <a:cs typeface="Trebuchet M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PLI.jpg"/>
          <p:cNvPicPr>
            <a:picLocks noGrp="1" noChangeAspect="1"/>
          </p:cNvPicPr>
          <p:nvPr>
            <p:ph idx="1"/>
          </p:nvPr>
        </p:nvPicPr>
        <p:blipFill>
          <a:blip r:embed="rId2"/>
          <a:stretch>
            <a:fillRect/>
          </a:stretch>
        </p:blipFill>
        <p:spPr>
          <a:xfrm>
            <a:off x="838200" y="685800"/>
            <a:ext cx="8229600" cy="5410200"/>
          </a:xfrm>
        </p:spPr>
      </p:pic>
    </p:spTree>
    <p:extLst>
      <p:ext uri="{BB962C8B-B14F-4D97-AF65-F5344CB8AC3E}">
        <p14:creationId xmlns:p14="http://schemas.microsoft.com/office/powerpoint/2010/main" val="20898586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4" y="240284"/>
            <a:ext cx="11788851" cy="553998"/>
          </a:xfrm>
        </p:spPr>
        <p:txBody>
          <a:bodyPr>
            <a:normAutofit fontScale="90000"/>
          </a:bodyPr>
          <a:lstStyle/>
          <a:p>
            <a:r>
              <a:rPr lang="en-US" dirty="0"/>
              <a:t>Results </a:t>
            </a:r>
          </a:p>
        </p:txBody>
      </p:sp>
      <p:sp>
        <p:nvSpPr>
          <p:cNvPr id="3" name="Content Placeholder 2"/>
          <p:cNvSpPr>
            <a:spLocks noGrp="1"/>
          </p:cNvSpPr>
          <p:nvPr>
            <p:ph idx="1"/>
          </p:nvPr>
        </p:nvSpPr>
        <p:spPr>
          <a:xfrm>
            <a:off x="756310" y="2095626"/>
            <a:ext cx="5556885" cy="2130455"/>
          </a:xfrm>
        </p:spPr>
        <p:txBody>
          <a:bodyPr>
            <a:normAutofit lnSpcReduction="10000"/>
          </a:bodyPr>
          <a:lstStyle/>
          <a:p>
            <a:pPr>
              <a:lnSpc>
                <a:spcPct val="200000"/>
              </a:lnSpc>
            </a:pPr>
            <a:r>
              <a:rPr lang="en-US" dirty="0"/>
              <a:t>With MMS, a 98–99% 5‐year cure rate for basal cell carcinoma and a 94.4% 5‐year cure rate for </a:t>
            </a:r>
            <a:r>
              <a:rPr lang="en-US" dirty="0" err="1"/>
              <a:t>squamous</a:t>
            </a:r>
            <a:r>
              <a:rPr lang="en-US" dirty="0"/>
              <a:t> cell carcinomas was reported by </a:t>
            </a:r>
            <a:r>
              <a:rPr lang="en-US" dirty="0" err="1"/>
              <a:t>Mohs</a:t>
            </a:r>
            <a:r>
              <a:rPr lang="en-US" dirty="0"/>
              <a:t> himself </a:t>
            </a:r>
          </a:p>
        </p:txBody>
      </p:sp>
    </p:spTree>
    <p:extLst>
      <p:ext uri="{BB962C8B-B14F-4D97-AF65-F5344CB8AC3E}">
        <p14:creationId xmlns:p14="http://schemas.microsoft.com/office/powerpoint/2010/main" val="39551089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BDE0-FF7C-4269-9129-BE7B70E0F516}"/>
              </a:ext>
            </a:extLst>
          </p:cNvPr>
          <p:cNvSpPr>
            <a:spLocks noGrp="1"/>
          </p:cNvSpPr>
          <p:nvPr>
            <p:ph type="ctrTitle"/>
          </p:nvPr>
        </p:nvSpPr>
        <p:spPr/>
        <p:txBody>
          <a:bodyPr/>
          <a:lstStyle/>
          <a:p>
            <a:r>
              <a:rPr lang="en-US" dirty="0"/>
              <a:t>Electrocautery and electrosurgery</a:t>
            </a:r>
          </a:p>
        </p:txBody>
      </p:sp>
      <p:sp>
        <p:nvSpPr>
          <p:cNvPr id="3" name="Subtitle 2">
            <a:extLst>
              <a:ext uri="{FF2B5EF4-FFF2-40B4-BE49-F238E27FC236}">
                <a16:creationId xmlns:a16="http://schemas.microsoft.com/office/drawing/2014/main" id="{6DB8D88F-5789-423F-A487-C11F5922D91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109491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4E106-27BE-4065-85DB-3810E0288E49}"/>
              </a:ext>
            </a:extLst>
          </p:cNvPr>
          <p:cNvSpPr>
            <a:spLocks noGrp="1"/>
          </p:cNvSpPr>
          <p:nvPr>
            <p:ph type="title"/>
          </p:nvPr>
        </p:nvSpPr>
        <p:spPr/>
        <p:txBody>
          <a:bodyPr/>
          <a:lstStyle/>
          <a:p>
            <a:r>
              <a:rPr lang="en-US" dirty="0"/>
              <a:t>Electrocautery</a:t>
            </a:r>
          </a:p>
        </p:txBody>
      </p:sp>
      <p:sp>
        <p:nvSpPr>
          <p:cNvPr id="3" name="Content Placeholder 2">
            <a:extLst>
              <a:ext uri="{FF2B5EF4-FFF2-40B4-BE49-F238E27FC236}">
                <a16:creationId xmlns:a16="http://schemas.microsoft.com/office/drawing/2014/main" id="{611780EE-C842-4511-83C3-269601568B2A}"/>
              </a:ext>
            </a:extLst>
          </p:cNvPr>
          <p:cNvSpPr>
            <a:spLocks noGrp="1"/>
          </p:cNvSpPr>
          <p:nvPr>
            <p:ph idx="1"/>
          </p:nvPr>
        </p:nvSpPr>
        <p:spPr/>
        <p:txBody>
          <a:bodyPr>
            <a:normAutofit/>
          </a:bodyPr>
          <a:lstStyle/>
          <a:p>
            <a:r>
              <a:rPr lang="en-US" dirty="0"/>
              <a:t>Cautery is the application of heat to living tissue.</a:t>
            </a:r>
          </a:p>
          <a:p>
            <a:endParaRPr lang="en-US" dirty="0"/>
          </a:p>
          <a:p>
            <a:r>
              <a:rPr lang="en-US" dirty="0"/>
              <a:t>In electrocautery the metal element or burner is heated by the passage of electricity and the hot element is applied to the skin or lesion to be treated.</a:t>
            </a:r>
          </a:p>
          <a:p>
            <a:endParaRPr lang="en-US" dirty="0"/>
          </a:p>
          <a:p>
            <a:r>
              <a:rPr lang="en-US" dirty="0"/>
              <a:t>It is common to heat the element until red‐hot to sterilize the tip before use, but the tip should be allowed to cool before applying to the skin.</a:t>
            </a:r>
          </a:p>
        </p:txBody>
      </p:sp>
    </p:spTree>
    <p:extLst>
      <p:ext uri="{BB962C8B-B14F-4D97-AF65-F5344CB8AC3E}">
        <p14:creationId xmlns:p14="http://schemas.microsoft.com/office/powerpoint/2010/main" val="16241278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3A36-295A-44CF-BBCA-DBAAD1F823A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E82BAF4-C923-4DE5-986F-01AAF5AB624D}"/>
              </a:ext>
            </a:extLst>
          </p:cNvPr>
          <p:cNvPicPr>
            <a:picLocks noGrp="1" noChangeAspect="1"/>
          </p:cNvPicPr>
          <p:nvPr>
            <p:ph idx="1"/>
          </p:nvPr>
        </p:nvPicPr>
        <p:blipFill>
          <a:blip r:embed="rId2"/>
          <a:stretch>
            <a:fillRect/>
          </a:stretch>
        </p:blipFill>
        <p:spPr>
          <a:xfrm>
            <a:off x="2354032" y="591523"/>
            <a:ext cx="4991334" cy="5432429"/>
          </a:xfrm>
          <a:prstGeom prst="rect">
            <a:avLst/>
          </a:prstGeom>
        </p:spPr>
      </p:pic>
    </p:spTree>
    <p:extLst>
      <p:ext uri="{BB962C8B-B14F-4D97-AF65-F5344CB8AC3E}">
        <p14:creationId xmlns:p14="http://schemas.microsoft.com/office/powerpoint/2010/main" val="20988685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6C1EA5-D5D4-4A30-A449-1A54F3C4CF08}"/>
              </a:ext>
            </a:extLst>
          </p:cNvPr>
          <p:cNvSpPr>
            <a:spLocks noGrp="1"/>
          </p:cNvSpPr>
          <p:nvPr>
            <p:ph idx="1"/>
          </p:nvPr>
        </p:nvSpPr>
        <p:spPr>
          <a:xfrm>
            <a:off x="209862" y="989352"/>
            <a:ext cx="11143938" cy="5187612"/>
          </a:xfrm>
        </p:spPr>
        <p:txBody>
          <a:bodyPr>
            <a:normAutofit/>
          </a:bodyPr>
          <a:lstStyle/>
          <a:p>
            <a:r>
              <a:rPr lang="en-US" dirty="0"/>
              <a:t>The most effective technique is to apply the element to the skin surface and move it around in a rotating motion whilst triggering the current and watching carefully for the first indication of tissue coagulation.</a:t>
            </a:r>
          </a:p>
          <a:p>
            <a:endParaRPr lang="en-US" dirty="0"/>
          </a:p>
          <a:p>
            <a:r>
              <a:rPr lang="en-US" dirty="0"/>
              <a:t>No electricity passes through the patient and so electrocautery is completely safe in patients with implanted cardiac devices.</a:t>
            </a:r>
          </a:p>
          <a:p>
            <a:endParaRPr lang="en-US" dirty="0"/>
          </a:p>
          <a:p>
            <a:r>
              <a:rPr lang="en-US" dirty="0"/>
              <a:t>it may ignite inflammable liquids, </a:t>
            </a:r>
            <a:r>
              <a:rPr lang="en-US" dirty="0" err="1"/>
              <a:t>vapours</a:t>
            </a:r>
            <a:r>
              <a:rPr lang="en-US" dirty="0"/>
              <a:t> and gases and even dry cotton gauze so care must be taken to exclude these from the operative field.</a:t>
            </a:r>
          </a:p>
        </p:txBody>
      </p:sp>
    </p:spTree>
    <p:extLst>
      <p:ext uri="{BB962C8B-B14F-4D97-AF65-F5344CB8AC3E}">
        <p14:creationId xmlns:p14="http://schemas.microsoft.com/office/powerpoint/2010/main" val="11310137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9585-F192-4844-886E-9C9A0ADF2EAB}"/>
              </a:ext>
            </a:extLst>
          </p:cNvPr>
          <p:cNvSpPr>
            <a:spLocks noGrp="1"/>
          </p:cNvSpPr>
          <p:nvPr>
            <p:ph type="title"/>
          </p:nvPr>
        </p:nvSpPr>
        <p:spPr/>
        <p:txBody>
          <a:bodyPr/>
          <a:lstStyle/>
          <a:p>
            <a:r>
              <a:rPr lang="en-US" dirty="0"/>
              <a:t>Electrosurgery</a:t>
            </a:r>
          </a:p>
        </p:txBody>
      </p:sp>
      <p:sp>
        <p:nvSpPr>
          <p:cNvPr id="3" name="Content Placeholder 2">
            <a:extLst>
              <a:ext uri="{FF2B5EF4-FFF2-40B4-BE49-F238E27FC236}">
                <a16:creationId xmlns:a16="http://schemas.microsoft.com/office/drawing/2014/main" id="{3C56E7EE-9768-422C-9AB6-71AD61011AD1}"/>
              </a:ext>
            </a:extLst>
          </p:cNvPr>
          <p:cNvSpPr>
            <a:spLocks noGrp="1"/>
          </p:cNvSpPr>
          <p:nvPr>
            <p:ph idx="1"/>
          </p:nvPr>
        </p:nvSpPr>
        <p:spPr>
          <a:xfrm>
            <a:off x="494675" y="1690688"/>
            <a:ext cx="10859125" cy="4486275"/>
          </a:xfrm>
        </p:spPr>
        <p:txBody>
          <a:bodyPr/>
          <a:lstStyle/>
          <a:p>
            <a:r>
              <a:rPr lang="en-US" dirty="0"/>
              <a:t>Electrosurgery, also known as radiosurgery, radiofrequency surgery or surgical diathermy, is a technique by which heat is created in tissues by the passage of high frequency alternating current.</a:t>
            </a:r>
          </a:p>
          <a:p>
            <a:endParaRPr lang="en-US" dirty="0"/>
          </a:p>
          <a:p>
            <a:r>
              <a:rPr lang="en-US" dirty="0"/>
              <a:t>Frequencies from 0.3 to 5.0 MHz are used for electrosurgery because at these higher frequencies the muscle does not react and fibrillation does not occur. </a:t>
            </a:r>
          </a:p>
        </p:txBody>
      </p:sp>
    </p:spTree>
    <p:extLst>
      <p:ext uri="{BB962C8B-B14F-4D97-AF65-F5344CB8AC3E}">
        <p14:creationId xmlns:p14="http://schemas.microsoft.com/office/powerpoint/2010/main" val="16889250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0C3C3-8CD5-4549-8766-C2C4555AA70D}"/>
              </a:ext>
            </a:extLst>
          </p:cNvPr>
          <p:cNvSpPr>
            <a:spLocks noGrp="1"/>
          </p:cNvSpPr>
          <p:nvPr>
            <p:ph idx="1"/>
          </p:nvPr>
        </p:nvSpPr>
        <p:spPr>
          <a:xfrm>
            <a:off x="464695" y="614596"/>
            <a:ext cx="11272603" cy="5936105"/>
          </a:xfrm>
        </p:spPr>
        <p:txBody>
          <a:bodyPr/>
          <a:lstStyle/>
          <a:p>
            <a:r>
              <a:rPr lang="en-US" dirty="0"/>
              <a:t>There are two ways of delivering electrosurgical current to the skin: monopolar and bipolar.</a:t>
            </a:r>
          </a:p>
          <a:p>
            <a:endParaRPr lang="en-US" dirty="0"/>
          </a:p>
          <a:p>
            <a:r>
              <a:rPr lang="en-US" dirty="0"/>
              <a:t> Two types of electrical contact with the patient </a:t>
            </a:r>
            <a:r>
              <a:rPr lang="en-US" dirty="0" err="1"/>
              <a:t>Monoterminal</a:t>
            </a:r>
            <a:r>
              <a:rPr lang="en-US" dirty="0"/>
              <a:t> and </a:t>
            </a:r>
            <a:r>
              <a:rPr lang="en-US" dirty="0" err="1"/>
              <a:t>Biterminal</a:t>
            </a:r>
            <a:r>
              <a:rPr lang="en-US" dirty="0"/>
              <a:t>. </a:t>
            </a:r>
          </a:p>
          <a:p>
            <a:endParaRPr lang="en-US" dirty="0"/>
          </a:p>
          <a:p>
            <a:r>
              <a:rPr lang="en-US" dirty="0"/>
              <a:t>Two different types of electrosurgical generator ground (earth) referenced and isolated machines.</a:t>
            </a:r>
          </a:p>
          <a:p>
            <a:endParaRPr lang="en-US" dirty="0"/>
          </a:p>
          <a:p>
            <a:r>
              <a:rPr lang="en-US" dirty="0"/>
              <a:t> And a number of electrosurgical techniques including </a:t>
            </a:r>
            <a:r>
              <a:rPr lang="en-US" dirty="0" err="1"/>
              <a:t>electrosection</a:t>
            </a:r>
            <a:r>
              <a:rPr lang="en-US" dirty="0"/>
              <a:t>, fulguration, electrodessication and electrocoagulation and different types of electrosurgical currents.</a:t>
            </a:r>
          </a:p>
        </p:txBody>
      </p:sp>
    </p:spTree>
    <p:extLst>
      <p:ext uri="{BB962C8B-B14F-4D97-AF65-F5344CB8AC3E}">
        <p14:creationId xmlns:p14="http://schemas.microsoft.com/office/powerpoint/2010/main" val="1382939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E55D-BD36-491B-AF70-1DA4D7BD1350}"/>
              </a:ext>
            </a:extLst>
          </p:cNvPr>
          <p:cNvSpPr>
            <a:spLocks noGrp="1"/>
          </p:cNvSpPr>
          <p:nvPr>
            <p:ph type="title"/>
          </p:nvPr>
        </p:nvSpPr>
        <p:spPr/>
        <p:txBody>
          <a:bodyPr/>
          <a:lstStyle/>
          <a:p>
            <a:r>
              <a:rPr lang="en-US" dirty="0"/>
              <a:t>Bipolar </a:t>
            </a:r>
            <a:r>
              <a:rPr lang="en-US" dirty="0" err="1"/>
              <a:t>biterminal</a:t>
            </a:r>
            <a:r>
              <a:rPr lang="en-US" dirty="0"/>
              <a:t> electrosurgery</a:t>
            </a:r>
          </a:p>
        </p:txBody>
      </p:sp>
      <p:sp>
        <p:nvSpPr>
          <p:cNvPr id="3" name="Content Placeholder 2">
            <a:extLst>
              <a:ext uri="{FF2B5EF4-FFF2-40B4-BE49-F238E27FC236}">
                <a16:creationId xmlns:a16="http://schemas.microsoft.com/office/drawing/2014/main" id="{96B1929F-0451-4147-BFD1-7C0229F88AE2}"/>
              </a:ext>
            </a:extLst>
          </p:cNvPr>
          <p:cNvSpPr>
            <a:spLocks noGrp="1"/>
          </p:cNvSpPr>
          <p:nvPr>
            <p:ph idx="1"/>
          </p:nvPr>
        </p:nvSpPr>
        <p:spPr/>
        <p:txBody>
          <a:bodyPr/>
          <a:lstStyle/>
          <a:p>
            <a:r>
              <a:rPr lang="en-US" dirty="0"/>
              <a:t>In this mode, two active electrodes of equal size are used, the most common being the insulated tips of bipolar forceps.</a:t>
            </a:r>
          </a:p>
          <a:p>
            <a:r>
              <a:rPr lang="en-US" dirty="0"/>
              <a:t>This gives a very precise coagulation confined to the target tissue.</a:t>
            </a:r>
          </a:p>
          <a:p>
            <a:r>
              <a:rPr lang="en-US" dirty="0"/>
              <a:t>These machines are good at detecting the presence of moist tissue and delivering a coagulating current until the tissue is perfectly coagulated and </a:t>
            </a:r>
            <a:r>
              <a:rPr lang="en-US" dirty="0" err="1"/>
              <a:t>haemostasis</a:t>
            </a:r>
            <a:r>
              <a:rPr lang="en-US" dirty="0"/>
              <a:t> achieved.</a:t>
            </a:r>
          </a:p>
        </p:txBody>
      </p:sp>
    </p:spTree>
    <p:extLst>
      <p:ext uri="{BB962C8B-B14F-4D97-AF65-F5344CB8AC3E}">
        <p14:creationId xmlns:p14="http://schemas.microsoft.com/office/powerpoint/2010/main" val="121288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6050-7AAE-49EC-A907-C8C56BD691AF}"/>
              </a:ext>
            </a:extLst>
          </p:cNvPr>
          <p:cNvSpPr>
            <a:spLocks noGrp="1"/>
          </p:cNvSpPr>
          <p:nvPr>
            <p:ph type="title"/>
          </p:nvPr>
        </p:nvSpPr>
        <p:spPr/>
        <p:txBody>
          <a:bodyPr/>
          <a:lstStyle/>
          <a:p>
            <a:r>
              <a:rPr lang="en-US" dirty="0"/>
              <a:t>Electrosurgical currents</a:t>
            </a:r>
          </a:p>
        </p:txBody>
      </p:sp>
      <p:sp>
        <p:nvSpPr>
          <p:cNvPr id="3" name="Content Placeholder 2">
            <a:extLst>
              <a:ext uri="{FF2B5EF4-FFF2-40B4-BE49-F238E27FC236}">
                <a16:creationId xmlns:a16="http://schemas.microsoft.com/office/drawing/2014/main" id="{A93B0144-5DFD-4F5A-8895-8C7BEB7971B4}"/>
              </a:ext>
            </a:extLst>
          </p:cNvPr>
          <p:cNvSpPr>
            <a:spLocks noGrp="1"/>
          </p:cNvSpPr>
          <p:nvPr>
            <p:ph idx="1"/>
          </p:nvPr>
        </p:nvSpPr>
        <p:spPr/>
        <p:txBody>
          <a:bodyPr/>
          <a:lstStyle/>
          <a:p>
            <a:r>
              <a:rPr lang="en-US" dirty="0"/>
              <a:t>There were two original types of electrosurgical generator: a spark‐gap machine that produced an intermittent, highly dampened, electrical discharge in pulses, and a vacuum oscillator which produced a continuous sine wave.</a:t>
            </a:r>
          </a:p>
          <a:p>
            <a:r>
              <a:rPr lang="en-US" dirty="0"/>
              <a:t>The intermittent pulse produced good tissue coagulation, whereas the continuous sine wave cut the tissue like a knife</a:t>
            </a:r>
          </a:p>
        </p:txBody>
      </p:sp>
    </p:spTree>
    <p:extLst>
      <p:ext uri="{BB962C8B-B14F-4D97-AF65-F5344CB8AC3E}">
        <p14:creationId xmlns:p14="http://schemas.microsoft.com/office/powerpoint/2010/main" val="1977066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23571"/>
            <a:ext cx="11860530" cy="1743710"/>
          </a:xfrm>
          <a:prstGeom prst="rect">
            <a:avLst/>
          </a:prstGeom>
        </p:spPr>
        <p:txBody>
          <a:bodyPr vert="horz" wrap="square" lIns="0" tIns="12700" rIns="0" bIns="0" rtlCol="0">
            <a:spAutoFit/>
          </a:bodyPr>
          <a:lstStyle/>
          <a:p>
            <a:pPr marL="12700">
              <a:lnSpc>
                <a:spcPct val="100000"/>
              </a:lnSpc>
              <a:spcBef>
                <a:spcPts val="10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For</a:t>
            </a:r>
            <a:r>
              <a:rPr sz="2400" spc="-30" dirty="0">
                <a:solidFill>
                  <a:srgbClr val="404040"/>
                </a:solidFill>
                <a:latin typeface="Trebuchet MS"/>
                <a:cs typeface="Trebuchet MS"/>
              </a:rPr>
              <a:t> </a:t>
            </a:r>
            <a:r>
              <a:rPr sz="2400" dirty="0">
                <a:solidFill>
                  <a:srgbClr val="404040"/>
                </a:solidFill>
                <a:latin typeface="Trebuchet MS"/>
                <a:cs typeface="Trebuchet MS"/>
              </a:rPr>
              <a:t>immunoflouroscence studies</a:t>
            </a:r>
            <a:r>
              <a:rPr sz="2400" spc="-15" dirty="0">
                <a:solidFill>
                  <a:srgbClr val="404040"/>
                </a:solidFill>
                <a:latin typeface="Trebuchet MS"/>
                <a:cs typeface="Trebuchet MS"/>
              </a:rPr>
              <a:t> </a:t>
            </a:r>
            <a:r>
              <a:rPr sz="2400" dirty="0">
                <a:solidFill>
                  <a:srgbClr val="404040"/>
                </a:solidFill>
                <a:latin typeface="Trebuchet MS"/>
                <a:cs typeface="Trebuchet MS"/>
              </a:rPr>
              <a:t>specimens</a:t>
            </a:r>
            <a:r>
              <a:rPr sz="2400" spc="-5" dirty="0">
                <a:solidFill>
                  <a:srgbClr val="404040"/>
                </a:solidFill>
                <a:latin typeface="Trebuchet MS"/>
                <a:cs typeface="Trebuchet MS"/>
              </a:rPr>
              <a:t> </a:t>
            </a:r>
            <a:r>
              <a:rPr sz="2400" dirty="0">
                <a:solidFill>
                  <a:srgbClr val="404040"/>
                </a:solidFill>
                <a:latin typeface="Trebuchet MS"/>
                <a:cs typeface="Trebuchet MS"/>
              </a:rPr>
              <a:t>are</a:t>
            </a:r>
            <a:r>
              <a:rPr sz="2400" spc="-30" dirty="0">
                <a:solidFill>
                  <a:srgbClr val="404040"/>
                </a:solidFill>
                <a:latin typeface="Trebuchet MS"/>
                <a:cs typeface="Trebuchet MS"/>
              </a:rPr>
              <a:t> </a:t>
            </a:r>
            <a:r>
              <a:rPr sz="2400" dirty="0">
                <a:solidFill>
                  <a:srgbClr val="404040"/>
                </a:solidFill>
                <a:latin typeface="Trebuchet MS"/>
                <a:cs typeface="Trebuchet MS"/>
              </a:rPr>
              <a:t>placed</a:t>
            </a:r>
            <a:r>
              <a:rPr sz="2400" spc="-25" dirty="0">
                <a:solidFill>
                  <a:srgbClr val="404040"/>
                </a:solidFill>
                <a:latin typeface="Trebuchet MS"/>
                <a:cs typeface="Trebuchet MS"/>
              </a:rPr>
              <a:t> </a:t>
            </a:r>
            <a:r>
              <a:rPr sz="2400" dirty="0">
                <a:solidFill>
                  <a:srgbClr val="404040"/>
                </a:solidFill>
                <a:latin typeface="Trebuchet MS"/>
                <a:cs typeface="Trebuchet MS"/>
              </a:rPr>
              <a:t>in</a:t>
            </a:r>
            <a:r>
              <a:rPr sz="2400" spc="-15" dirty="0">
                <a:solidFill>
                  <a:srgbClr val="404040"/>
                </a:solidFill>
                <a:latin typeface="Trebuchet MS"/>
                <a:cs typeface="Trebuchet MS"/>
              </a:rPr>
              <a:t> </a:t>
            </a:r>
            <a:r>
              <a:rPr sz="2400" dirty="0">
                <a:solidFill>
                  <a:srgbClr val="404040"/>
                </a:solidFill>
                <a:latin typeface="Trebuchet MS"/>
                <a:cs typeface="Trebuchet MS"/>
              </a:rPr>
              <a:t>michels</a:t>
            </a:r>
            <a:r>
              <a:rPr sz="2400" spc="-5" dirty="0">
                <a:solidFill>
                  <a:srgbClr val="404040"/>
                </a:solidFill>
                <a:latin typeface="Trebuchet MS"/>
                <a:cs typeface="Trebuchet MS"/>
              </a:rPr>
              <a:t> </a:t>
            </a:r>
            <a:r>
              <a:rPr sz="2400" spc="-10" dirty="0">
                <a:solidFill>
                  <a:srgbClr val="404040"/>
                </a:solidFill>
                <a:latin typeface="Trebuchet MS"/>
                <a:cs typeface="Trebuchet MS"/>
              </a:rPr>
              <a:t>medium(transport</a:t>
            </a:r>
            <a:endParaRPr sz="2400">
              <a:latin typeface="Trebuchet MS"/>
              <a:cs typeface="Trebuchet MS"/>
            </a:endParaRPr>
          </a:p>
          <a:p>
            <a:pPr marL="355600">
              <a:lnSpc>
                <a:spcPct val="100000"/>
              </a:lnSpc>
              <a:spcBef>
                <a:spcPts val="5"/>
              </a:spcBef>
            </a:pPr>
            <a:r>
              <a:rPr sz="2400" dirty="0">
                <a:solidFill>
                  <a:srgbClr val="404040"/>
                </a:solidFill>
                <a:latin typeface="Trebuchet MS"/>
                <a:cs typeface="Trebuchet MS"/>
              </a:rPr>
              <a:t>medium)that</a:t>
            </a:r>
            <a:r>
              <a:rPr sz="2400" spc="-15" dirty="0">
                <a:solidFill>
                  <a:srgbClr val="404040"/>
                </a:solidFill>
                <a:latin typeface="Trebuchet MS"/>
                <a:cs typeface="Trebuchet MS"/>
              </a:rPr>
              <a:t> </a:t>
            </a:r>
            <a:r>
              <a:rPr sz="2400" dirty="0">
                <a:solidFill>
                  <a:srgbClr val="404040"/>
                </a:solidFill>
                <a:latin typeface="Trebuchet MS"/>
                <a:cs typeface="Trebuchet MS"/>
              </a:rPr>
              <a:t>can</a:t>
            </a:r>
            <a:r>
              <a:rPr sz="2400" spc="-15" dirty="0">
                <a:solidFill>
                  <a:srgbClr val="404040"/>
                </a:solidFill>
                <a:latin typeface="Trebuchet MS"/>
                <a:cs typeface="Trebuchet MS"/>
              </a:rPr>
              <a:t> </a:t>
            </a:r>
            <a:r>
              <a:rPr sz="2400" dirty="0">
                <a:solidFill>
                  <a:srgbClr val="404040"/>
                </a:solidFill>
                <a:latin typeface="Trebuchet MS"/>
                <a:cs typeface="Trebuchet MS"/>
              </a:rPr>
              <a:t>preserve</a:t>
            </a:r>
            <a:r>
              <a:rPr sz="2400" spc="-5" dirty="0">
                <a:solidFill>
                  <a:srgbClr val="404040"/>
                </a:solidFill>
                <a:latin typeface="Trebuchet MS"/>
                <a:cs typeface="Trebuchet MS"/>
              </a:rPr>
              <a:t> </a:t>
            </a:r>
            <a:r>
              <a:rPr sz="2400" dirty="0">
                <a:solidFill>
                  <a:srgbClr val="404040"/>
                </a:solidFill>
                <a:latin typeface="Trebuchet MS"/>
                <a:cs typeface="Trebuchet MS"/>
              </a:rPr>
              <a:t>tissue for</a:t>
            </a:r>
            <a:r>
              <a:rPr sz="2400" spc="-15" dirty="0">
                <a:solidFill>
                  <a:srgbClr val="404040"/>
                </a:solidFill>
                <a:latin typeface="Trebuchet MS"/>
                <a:cs typeface="Trebuchet MS"/>
              </a:rPr>
              <a:t> </a:t>
            </a:r>
            <a:r>
              <a:rPr sz="2400" dirty="0">
                <a:solidFill>
                  <a:srgbClr val="404040"/>
                </a:solidFill>
                <a:latin typeface="Trebuchet MS"/>
                <a:cs typeface="Trebuchet MS"/>
              </a:rPr>
              <a:t>upto</a:t>
            </a:r>
            <a:r>
              <a:rPr sz="2400" spc="-5" dirty="0">
                <a:solidFill>
                  <a:srgbClr val="404040"/>
                </a:solidFill>
                <a:latin typeface="Trebuchet MS"/>
                <a:cs typeface="Trebuchet MS"/>
              </a:rPr>
              <a:t> </a:t>
            </a:r>
            <a:r>
              <a:rPr sz="2400" dirty="0">
                <a:solidFill>
                  <a:srgbClr val="404040"/>
                </a:solidFill>
                <a:latin typeface="Trebuchet MS"/>
                <a:cs typeface="Trebuchet MS"/>
              </a:rPr>
              <a:t>5</a:t>
            </a:r>
            <a:r>
              <a:rPr sz="2400" spc="-10" dirty="0">
                <a:solidFill>
                  <a:srgbClr val="404040"/>
                </a:solidFill>
                <a:latin typeface="Trebuchet MS"/>
                <a:cs typeface="Trebuchet MS"/>
              </a:rPr>
              <a:t> </a:t>
            </a:r>
            <a:r>
              <a:rPr sz="2400" spc="-20" dirty="0">
                <a:solidFill>
                  <a:srgbClr val="404040"/>
                </a:solidFill>
                <a:latin typeface="Trebuchet MS"/>
                <a:cs typeface="Trebuchet MS"/>
              </a:rPr>
              <a:t>days</a:t>
            </a:r>
            <a:endParaRPr sz="2400">
              <a:latin typeface="Trebuchet MS"/>
              <a:cs typeface="Trebuchet MS"/>
            </a:endParaRPr>
          </a:p>
          <a:p>
            <a:pPr>
              <a:lnSpc>
                <a:spcPct val="100000"/>
              </a:lnSpc>
            </a:pPr>
            <a:endParaRPr sz="2800">
              <a:latin typeface="Trebuchet MS"/>
              <a:cs typeface="Trebuchet MS"/>
            </a:endParaRPr>
          </a:p>
          <a:p>
            <a:pPr marL="12700">
              <a:lnSpc>
                <a:spcPct val="100000"/>
              </a:lnSpc>
              <a:spcBef>
                <a:spcPts val="1630"/>
              </a:spcBef>
              <a:tabLst>
                <a:tab pos="539750"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Use</a:t>
            </a:r>
            <a:r>
              <a:rPr sz="2400" spc="-30" dirty="0">
                <a:solidFill>
                  <a:srgbClr val="404040"/>
                </a:solidFill>
                <a:latin typeface="Trebuchet MS"/>
                <a:cs typeface="Trebuchet MS"/>
              </a:rPr>
              <a:t> </a:t>
            </a:r>
            <a:r>
              <a:rPr sz="2400" dirty="0">
                <a:solidFill>
                  <a:srgbClr val="404040"/>
                </a:solidFill>
                <a:latin typeface="Trebuchet MS"/>
                <a:cs typeface="Trebuchet MS"/>
              </a:rPr>
              <a:t>electrocautry</a:t>
            </a:r>
            <a:r>
              <a:rPr sz="2400" spc="-10" dirty="0">
                <a:solidFill>
                  <a:srgbClr val="404040"/>
                </a:solidFill>
                <a:latin typeface="Trebuchet MS"/>
                <a:cs typeface="Trebuchet MS"/>
              </a:rPr>
              <a:t> </a:t>
            </a:r>
            <a:r>
              <a:rPr sz="2400" dirty="0">
                <a:solidFill>
                  <a:srgbClr val="404040"/>
                </a:solidFill>
                <a:latin typeface="Trebuchet MS"/>
                <a:cs typeface="Trebuchet MS"/>
              </a:rPr>
              <a:t>or</a:t>
            </a:r>
            <a:r>
              <a:rPr sz="2400" spc="-25" dirty="0">
                <a:solidFill>
                  <a:srgbClr val="404040"/>
                </a:solidFill>
                <a:latin typeface="Trebuchet MS"/>
                <a:cs typeface="Trebuchet MS"/>
              </a:rPr>
              <a:t> </a:t>
            </a:r>
            <a:r>
              <a:rPr sz="2400" dirty="0">
                <a:solidFill>
                  <a:srgbClr val="404040"/>
                </a:solidFill>
                <a:latin typeface="Trebuchet MS"/>
                <a:cs typeface="Trebuchet MS"/>
              </a:rPr>
              <a:t>electrodessication</a:t>
            </a:r>
            <a:r>
              <a:rPr sz="2400" spc="20" dirty="0">
                <a:solidFill>
                  <a:srgbClr val="404040"/>
                </a:solidFill>
                <a:latin typeface="Trebuchet MS"/>
                <a:cs typeface="Trebuchet MS"/>
              </a:rPr>
              <a:t> </a:t>
            </a:r>
            <a:r>
              <a:rPr sz="2400" dirty="0">
                <a:solidFill>
                  <a:srgbClr val="404040"/>
                </a:solidFill>
                <a:latin typeface="Trebuchet MS"/>
                <a:cs typeface="Trebuchet MS"/>
              </a:rPr>
              <a:t>to</a:t>
            </a:r>
            <a:r>
              <a:rPr sz="2400" spc="-25" dirty="0">
                <a:solidFill>
                  <a:srgbClr val="404040"/>
                </a:solidFill>
                <a:latin typeface="Trebuchet MS"/>
                <a:cs typeface="Trebuchet MS"/>
              </a:rPr>
              <a:t> </a:t>
            </a:r>
            <a:r>
              <a:rPr sz="2400" dirty="0">
                <a:solidFill>
                  <a:srgbClr val="404040"/>
                </a:solidFill>
                <a:latin typeface="Trebuchet MS"/>
                <a:cs typeface="Trebuchet MS"/>
              </a:rPr>
              <a:t>stop</a:t>
            </a:r>
            <a:r>
              <a:rPr sz="2400" spc="-25" dirty="0">
                <a:solidFill>
                  <a:srgbClr val="404040"/>
                </a:solidFill>
                <a:latin typeface="Trebuchet MS"/>
                <a:cs typeface="Trebuchet MS"/>
              </a:rPr>
              <a:t> </a:t>
            </a:r>
            <a:r>
              <a:rPr sz="2400" spc="-10" dirty="0">
                <a:solidFill>
                  <a:srgbClr val="404040"/>
                </a:solidFill>
                <a:latin typeface="Trebuchet MS"/>
                <a:cs typeface="Trebuchet MS"/>
              </a:rPr>
              <a:t>bleeding.</a:t>
            </a:r>
            <a:endParaRPr sz="2400">
              <a:latin typeface="Trebuchet MS"/>
              <a:cs typeface="Trebuchet MS"/>
            </a:endParaRPr>
          </a:p>
        </p:txBody>
      </p:sp>
      <p:sp>
        <p:nvSpPr>
          <p:cNvPr id="3" name="object 3"/>
          <p:cNvSpPr txBox="1"/>
          <p:nvPr/>
        </p:nvSpPr>
        <p:spPr>
          <a:xfrm>
            <a:off x="78739" y="2854833"/>
            <a:ext cx="9992995" cy="391160"/>
          </a:xfrm>
          <a:prstGeom prst="rect">
            <a:avLst/>
          </a:prstGeom>
        </p:spPr>
        <p:txBody>
          <a:bodyPr vert="horz" wrap="square" lIns="0" tIns="12700" rIns="0" bIns="0" rtlCol="0">
            <a:spAutoFit/>
          </a:bodyPr>
          <a:lstStyle/>
          <a:p>
            <a:pPr marL="12700">
              <a:lnSpc>
                <a:spcPct val="100000"/>
              </a:lnSpc>
              <a:spcBef>
                <a:spcPts val="10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Close</a:t>
            </a:r>
            <a:r>
              <a:rPr sz="2400" spc="-30" dirty="0">
                <a:solidFill>
                  <a:srgbClr val="404040"/>
                </a:solidFill>
                <a:latin typeface="Trebuchet MS"/>
                <a:cs typeface="Trebuchet MS"/>
              </a:rPr>
              <a:t> </a:t>
            </a:r>
            <a:r>
              <a:rPr sz="2400" dirty="0">
                <a:solidFill>
                  <a:srgbClr val="404040"/>
                </a:solidFill>
                <a:latin typeface="Trebuchet MS"/>
                <a:cs typeface="Trebuchet MS"/>
              </a:rPr>
              <a:t>the</a:t>
            </a:r>
            <a:r>
              <a:rPr sz="2400" spc="-10" dirty="0">
                <a:solidFill>
                  <a:srgbClr val="404040"/>
                </a:solidFill>
                <a:latin typeface="Trebuchet MS"/>
                <a:cs typeface="Trebuchet MS"/>
              </a:rPr>
              <a:t> </a:t>
            </a:r>
            <a:r>
              <a:rPr sz="2400" dirty="0">
                <a:solidFill>
                  <a:srgbClr val="404040"/>
                </a:solidFill>
                <a:latin typeface="Trebuchet MS"/>
                <a:cs typeface="Trebuchet MS"/>
              </a:rPr>
              <a:t>epidermis</a:t>
            </a:r>
            <a:r>
              <a:rPr sz="2400" spc="10" dirty="0">
                <a:solidFill>
                  <a:srgbClr val="404040"/>
                </a:solidFill>
                <a:latin typeface="Trebuchet MS"/>
                <a:cs typeface="Trebuchet MS"/>
              </a:rPr>
              <a:t> </a:t>
            </a:r>
            <a:r>
              <a:rPr sz="2400" dirty="0">
                <a:solidFill>
                  <a:srgbClr val="404040"/>
                </a:solidFill>
                <a:latin typeface="Trebuchet MS"/>
                <a:cs typeface="Trebuchet MS"/>
              </a:rPr>
              <a:t>with</a:t>
            </a:r>
            <a:r>
              <a:rPr sz="2400" spc="-20" dirty="0">
                <a:solidFill>
                  <a:srgbClr val="404040"/>
                </a:solidFill>
                <a:latin typeface="Trebuchet MS"/>
                <a:cs typeface="Trebuchet MS"/>
              </a:rPr>
              <a:t> </a:t>
            </a:r>
            <a:r>
              <a:rPr sz="2400" dirty="0">
                <a:solidFill>
                  <a:srgbClr val="404040"/>
                </a:solidFill>
                <a:latin typeface="Trebuchet MS"/>
                <a:cs typeface="Trebuchet MS"/>
              </a:rPr>
              <a:t>either</a:t>
            </a:r>
            <a:r>
              <a:rPr sz="2400" spc="-10" dirty="0">
                <a:solidFill>
                  <a:srgbClr val="404040"/>
                </a:solidFill>
                <a:latin typeface="Trebuchet MS"/>
                <a:cs typeface="Trebuchet MS"/>
              </a:rPr>
              <a:t> </a:t>
            </a:r>
            <a:r>
              <a:rPr sz="2400" dirty="0">
                <a:solidFill>
                  <a:srgbClr val="404040"/>
                </a:solidFill>
                <a:latin typeface="Trebuchet MS"/>
                <a:cs typeface="Trebuchet MS"/>
              </a:rPr>
              <a:t>interrupted</a:t>
            </a:r>
            <a:r>
              <a:rPr sz="2400" spc="10" dirty="0">
                <a:solidFill>
                  <a:srgbClr val="404040"/>
                </a:solidFill>
                <a:latin typeface="Trebuchet MS"/>
                <a:cs typeface="Trebuchet MS"/>
              </a:rPr>
              <a:t> </a:t>
            </a:r>
            <a:r>
              <a:rPr sz="2400" dirty="0">
                <a:solidFill>
                  <a:srgbClr val="404040"/>
                </a:solidFill>
                <a:latin typeface="Trebuchet MS"/>
                <a:cs typeface="Trebuchet MS"/>
              </a:rPr>
              <a:t>sutures</a:t>
            </a:r>
            <a:r>
              <a:rPr sz="2400" spc="-5" dirty="0">
                <a:solidFill>
                  <a:srgbClr val="404040"/>
                </a:solidFill>
                <a:latin typeface="Trebuchet MS"/>
                <a:cs typeface="Trebuchet MS"/>
              </a:rPr>
              <a:t> </a:t>
            </a:r>
            <a:r>
              <a:rPr sz="2400" dirty="0">
                <a:solidFill>
                  <a:srgbClr val="404040"/>
                </a:solidFill>
                <a:latin typeface="Trebuchet MS"/>
                <a:cs typeface="Trebuchet MS"/>
              </a:rPr>
              <a:t>or</a:t>
            </a:r>
            <a:r>
              <a:rPr sz="2400" spc="-15" dirty="0">
                <a:solidFill>
                  <a:srgbClr val="404040"/>
                </a:solidFill>
                <a:latin typeface="Trebuchet MS"/>
                <a:cs typeface="Trebuchet MS"/>
              </a:rPr>
              <a:t> </a:t>
            </a:r>
            <a:r>
              <a:rPr sz="2400" dirty="0">
                <a:solidFill>
                  <a:srgbClr val="404040"/>
                </a:solidFill>
                <a:latin typeface="Trebuchet MS"/>
                <a:cs typeface="Trebuchet MS"/>
              </a:rPr>
              <a:t>running</a:t>
            </a:r>
            <a:r>
              <a:rPr sz="2400" spc="-15" dirty="0">
                <a:solidFill>
                  <a:srgbClr val="404040"/>
                </a:solidFill>
                <a:latin typeface="Trebuchet MS"/>
                <a:cs typeface="Trebuchet MS"/>
              </a:rPr>
              <a:t> </a:t>
            </a:r>
            <a:r>
              <a:rPr sz="2400" spc="-10" dirty="0">
                <a:solidFill>
                  <a:srgbClr val="404040"/>
                </a:solidFill>
                <a:latin typeface="Trebuchet MS"/>
                <a:cs typeface="Trebuchet MS"/>
              </a:rPr>
              <a:t>suture.</a:t>
            </a:r>
            <a:endParaRPr sz="2400">
              <a:latin typeface="Trebuchet MS"/>
              <a:cs typeface="Trebuchet MS"/>
            </a:endParaRPr>
          </a:p>
        </p:txBody>
      </p:sp>
      <p:sp>
        <p:nvSpPr>
          <p:cNvPr id="4" name="object 4"/>
          <p:cNvSpPr txBox="1"/>
          <p:nvPr/>
        </p:nvSpPr>
        <p:spPr>
          <a:xfrm>
            <a:off x="78739" y="4333494"/>
            <a:ext cx="6078855" cy="391160"/>
          </a:xfrm>
          <a:prstGeom prst="rect">
            <a:avLst/>
          </a:prstGeom>
        </p:spPr>
        <p:txBody>
          <a:bodyPr vert="horz" wrap="square" lIns="0" tIns="12700" rIns="0" bIns="0" rtlCol="0">
            <a:spAutoFit/>
          </a:bodyPr>
          <a:lstStyle/>
          <a:p>
            <a:pPr marL="12700">
              <a:lnSpc>
                <a:spcPct val="100000"/>
              </a:lnSpc>
              <a:spcBef>
                <a:spcPts val="100"/>
              </a:spcBef>
              <a:tabLst>
                <a:tab pos="35496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Margins</a:t>
            </a:r>
            <a:r>
              <a:rPr sz="2400" spc="-10" dirty="0">
                <a:solidFill>
                  <a:srgbClr val="404040"/>
                </a:solidFill>
                <a:latin typeface="Trebuchet MS"/>
                <a:cs typeface="Trebuchet MS"/>
              </a:rPr>
              <a:t> </a:t>
            </a:r>
            <a:r>
              <a:rPr sz="2400" dirty="0">
                <a:solidFill>
                  <a:srgbClr val="404040"/>
                </a:solidFill>
                <a:latin typeface="Trebuchet MS"/>
                <a:cs typeface="Trebuchet MS"/>
              </a:rPr>
              <a:t>should</a:t>
            </a:r>
            <a:r>
              <a:rPr sz="2400" spc="5" dirty="0">
                <a:solidFill>
                  <a:srgbClr val="404040"/>
                </a:solidFill>
                <a:latin typeface="Trebuchet MS"/>
                <a:cs typeface="Trebuchet MS"/>
              </a:rPr>
              <a:t> </a:t>
            </a:r>
            <a:r>
              <a:rPr sz="2400" dirty="0">
                <a:solidFill>
                  <a:srgbClr val="404040"/>
                </a:solidFill>
                <a:latin typeface="Trebuchet MS"/>
                <a:cs typeface="Trebuchet MS"/>
              </a:rPr>
              <a:t>be</a:t>
            </a:r>
            <a:r>
              <a:rPr sz="2400" spc="-15" dirty="0">
                <a:solidFill>
                  <a:srgbClr val="404040"/>
                </a:solidFill>
                <a:latin typeface="Trebuchet MS"/>
                <a:cs typeface="Trebuchet MS"/>
              </a:rPr>
              <a:t> </a:t>
            </a:r>
            <a:r>
              <a:rPr sz="2400" dirty="0">
                <a:solidFill>
                  <a:srgbClr val="404040"/>
                </a:solidFill>
                <a:latin typeface="Trebuchet MS"/>
                <a:cs typeface="Trebuchet MS"/>
              </a:rPr>
              <a:t>carefully</a:t>
            </a:r>
            <a:r>
              <a:rPr sz="2400" spc="15" dirty="0">
                <a:solidFill>
                  <a:srgbClr val="404040"/>
                </a:solidFill>
                <a:latin typeface="Trebuchet MS"/>
                <a:cs typeface="Trebuchet MS"/>
              </a:rPr>
              <a:t> </a:t>
            </a:r>
            <a:r>
              <a:rPr sz="2400" spc="-10" dirty="0">
                <a:solidFill>
                  <a:srgbClr val="404040"/>
                </a:solidFill>
                <a:latin typeface="Trebuchet MS"/>
                <a:cs typeface="Trebuchet MS"/>
              </a:rPr>
              <a:t>approximated</a:t>
            </a:r>
            <a:endParaRPr sz="2400">
              <a:latin typeface="Trebuchet MS"/>
              <a:cs typeface="Trebuchet MS"/>
            </a:endParaRPr>
          </a:p>
        </p:txBody>
      </p:sp>
      <p:sp>
        <p:nvSpPr>
          <p:cNvPr id="5" name="object 5"/>
          <p:cNvSpPr txBox="1"/>
          <p:nvPr/>
        </p:nvSpPr>
        <p:spPr>
          <a:xfrm>
            <a:off x="78739" y="5812028"/>
            <a:ext cx="11760200" cy="757555"/>
          </a:xfrm>
          <a:prstGeom prst="rect">
            <a:avLst/>
          </a:prstGeom>
        </p:spPr>
        <p:txBody>
          <a:bodyPr vert="horz" wrap="square" lIns="0" tIns="12700" rIns="0" bIns="0" rtlCol="0">
            <a:spAutoFit/>
          </a:bodyPr>
          <a:lstStyle/>
          <a:p>
            <a:pPr marL="355600" marR="5080" indent="-342900">
              <a:lnSpc>
                <a:spcPct val="100000"/>
              </a:lnSpc>
              <a:spcBef>
                <a:spcPts val="100"/>
              </a:spcBef>
              <a:tabLst>
                <a:tab pos="354965" algn="l"/>
                <a:tab pos="10142855" algn="l"/>
              </a:tabLst>
            </a:pPr>
            <a:r>
              <a:rPr sz="1900" spc="114" dirty="0">
                <a:solidFill>
                  <a:srgbClr val="5FCAEE"/>
                </a:solidFill>
                <a:latin typeface="Lucida Sans Unicode"/>
                <a:cs typeface="Lucida Sans Unicode"/>
              </a:rPr>
              <a:t>▶</a:t>
            </a:r>
            <a:r>
              <a:rPr sz="1900" dirty="0">
                <a:solidFill>
                  <a:srgbClr val="5FCAEE"/>
                </a:solidFill>
                <a:latin typeface="Lucida Sans Unicode"/>
                <a:cs typeface="Lucida Sans Unicode"/>
              </a:rPr>
              <a:t>	</a:t>
            </a:r>
            <a:r>
              <a:rPr sz="2400" dirty="0">
                <a:solidFill>
                  <a:srgbClr val="404040"/>
                </a:solidFill>
                <a:latin typeface="Trebuchet MS"/>
                <a:cs typeface="Trebuchet MS"/>
              </a:rPr>
              <a:t>Place</a:t>
            </a:r>
            <a:r>
              <a:rPr sz="2400" spc="-15" dirty="0">
                <a:solidFill>
                  <a:srgbClr val="404040"/>
                </a:solidFill>
                <a:latin typeface="Trebuchet MS"/>
                <a:cs typeface="Trebuchet MS"/>
              </a:rPr>
              <a:t> </a:t>
            </a:r>
            <a:r>
              <a:rPr sz="2400" dirty="0">
                <a:solidFill>
                  <a:srgbClr val="404040"/>
                </a:solidFill>
                <a:latin typeface="Trebuchet MS"/>
                <a:cs typeface="Trebuchet MS"/>
              </a:rPr>
              <a:t>sterile</a:t>
            </a:r>
            <a:r>
              <a:rPr sz="2400" spc="10" dirty="0">
                <a:solidFill>
                  <a:srgbClr val="404040"/>
                </a:solidFill>
                <a:latin typeface="Trebuchet MS"/>
                <a:cs typeface="Trebuchet MS"/>
              </a:rPr>
              <a:t> </a:t>
            </a:r>
            <a:r>
              <a:rPr sz="2400" dirty="0">
                <a:solidFill>
                  <a:srgbClr val="404040"/>
                </a:solidFill>
                <a:latin typeface="Trebuchet MS"/>
                <a:cs typeface="Trebuchet MS"/>
              </a:rPr>
              <a:t>petroleum</a:t>
            </a:r>
            <a:r>
              <a:rPr sz="2400" spc="15" dirty="0">
                <a:solidFill>
                  <a:srgbClr val="404040"/>
                </a:solidFill>
                <a:latin typeface="Trebuchet MS"/>
                <a:cs typeface="Trebuchet MS"/>
              </a:rPr>
              <a:t> </a:t>
            </a:r>
            <a:r>
              <a:rPr sz="2400" dirty="0">
                <a:solidFill>
                  <a:srgbClr val="404040"/>
                </a:solidFill>
                <a:latin typeface="Trebuchet MS"/>
                <a:cs typeface="Trebuchet MS"/>
              </a:rPr>
              <a:t>jelly</a:t>
            </a:r>
            <a:r>
              <a:rPr sz="2400" spc="-10" dirty="0">
                <a:solidFill>
                  <a:srgbClr val="404040"/>
                </a:solidFill>
                <a:latin typeface="Trebuchet MS"/>
                <a:cs typeface="Trebuchet MS"/>
              </a:rPr>
              <a:t> </a:t>
            </a:r>
            <a:r>
              <a:rPr sz="2400" dirty="0">
                <a:solidFill>
                  <a:srgbClr val="404040"/>
                </a:solidFill>
                <a:latin typeface="Trebuchet MS"/>
                <a:cs typeface="Trebuchet MS"/>
              </a:rPr>
              <a:t>over</a:t>
            </a:r>
            <a:r>
              <a:rPr sz="2400" spc="-10" dirty="0">
                <a:solidFill>
                  <a:srgbClr val="404040"/>
                </a:solidFill>
                <a:latin typeface="Trebuchet MS"/>
                <a:cs typeface="Trebuchet MS"/>
              </a:rPr>
              <a:t> </a:t>
            </a:r>
            <a:r>
              <a:rPr sz="2400" dirty="0">
                <a:solidFill>
                  <a:srgbClr val="404040"/>
                </a:solidFill>
                <a:latin typeface="Trebuchet MS"/>
                <a:cs typeface="Trebuchet MS"/>
              </a:rPr>
              <a:t>the</a:t>
            </a:r>
            <a:r>
              <a:rPr sz="2400" spc="5" dirty="0">
                <a:solidFill>
                  <a:srgbClr val="404040"/>
                </a:solidFill>
                <a:latin typeface="Trebuchet MS"/>
                <a:cs typeface="Trebuchet MS"/>
              </a:rPr>
              <a:t> </a:t>
            </a:r>
            <a:r>
              <a:rPr sz="2400" dirty="0">
                <a:solidFill>
                  <a:srgbClr val="404040"/>
                </a:solidFill>
                <a:latin typeface="Trebuchet MS"/>
                <a:cs typeface="Trebuchet MS"/>
              </a:rPr>
              <a:t>excision</a:t>
            </a:r>
            <a:r>
              <a:rPr sz="2400" spc="-5" dirty="0">
                <a:solidFill>
                  <a:srgbClr val="404040"/>
                </a:solidFill>
                <a:latin typeface="Trebuchet MS"/>
                <a:cs typeface="Trebuchet MS"/>
              </a:rPr>
              <a:t> </a:t>
            </a:r>
            <a:r>
              <a:rPr sz="2400" dirty="0">
                <a:solidFill>
                  <a:srgbClr val="404040"/>
                </a:solidFill>
                <a:latin typeface="Trebuchet MS"/>
                <a:cs typeface="Trebuchet MS"/>
              </a:rPr>
              <a:t>site</a:t>
            </a:r>
            <a:r>
              <a:rPr sz="2400" spc="-15" dirty="0">
                <a:solidFill>
                  <a:srgbClr val="404040"/>
                </a:solidFill>
                <a:latin typeface="Trebuchet MS"/>
                <a:cs typeface="Trebuchet MS"/>
              </a:rPr>
              <a:t> </a:t>
            </a:r>
            <a:r>
              <a:rPr sz="2400" dirty="0">
                <a:solidFill>
                  <a:srgbClr val="404040"/>
                </a:solidFill>
                <a:latin typeface="Trebuchet MS"/>
                <a:cs typeface="Trebuchet MS"/>
              </a:rPr>
              <a:t>and cover</a:t>
            </a:r>
            <a:r>
              <a:rPr sz="2400" spc="-10" dirty="0">
                <a:solidFill>
                  <a:srgbClr val="404040"/>
                </a:solidFill>
                <a:latin typeface="Trebuchet MS"/>
                <a:cs typeface="Trebuchet MS"/>
              </a:rPr>
              <a:t> </a:t>
            </a:r>
            <a:r>
              <a:rPr sz="2400" dirty="0">
                <a:solidFill>
                  <a:srgbClr val="404040"/>
                </a:solidFill>
                <a:latin typeface="Trebuchet MS"/>
                <a:cs typeface="Trebuchet MS"/>
              </a:rPr>
              <a:t>with</a:t>
            </a:r>
            <a:r>
              <a:rPr sz="2400" spc="-10" dirty="0">
                <a:solidFill>
                  <a:srgbClr val="404040"/>
                </a:solidFill>
                <a:latin typeface="Trebuchet MS"/>
                <a:cs typeface="Trebuchet MS"/>
              </a:rPr>
              <a:t> </a:t>
            </a:r>
            <a:r>
              <a:rPr sz="2400" spc="-25" dirty="0">
                <a:solidFill>
                  <a:srgbClr val="404040"/>
                </a:solidFill>
                <a:latin typeface="Trebuchet MS"/>
                <a:cs typeface="Trebuchet MS"/>
              </a:rPr>
              <a:t>the</a:t>
            </a:r>
            <a:r>
              <a:rPr sz="2400" dirty="0">
                <a:solidFill>
                  <a:srgbClr val="404040"/>
                </a:solidFill>
                <a:latin typeface="Trebuchet MS"/>
                <a:cs typeface="Trebuchet MS"/>
              </a:rPr>
              <a:t>	an</a:t>
            </a:r>
            <a:r>
              <a:rPr sz="2400" spc="-15" dirty="0">
                <a:solidFill>
                  <a:srgbClr val="404040"/>
                </a:solidFill>
                <a:latin typeface="Trebuchet MS"/>
                <a:cs typeface="Trebuchet MS"/>
              </a:rPr>
              <a:t> </a:t>
            </a:r>
            <a:r>
              <a:rPr sz="2400" spc="-10" dirty="0">
                <a:solidFill>
                  <a:srgbClr val="404040"/>
                </a:solidFill>
                <a:latin typeface="Trebuchet MS"/>
                <a:cs typeface="Trebuchet MS"/>
              </a:rPr>
              <a:t>adhesive bandage</a:t>
            </a:r>
            <a:r>
              <a:rPr sz="1800" spc="-10" dirty="0">
                <a:solidFill>
                  <a:srgbClr val="404040"/>
                </a:solidFill>
                <a:latin typeface="Trebuchet MS"/>
                <a:cs typeface="Trebuchet MS"/>
              </a:rPr>
              <a:t>.</a:t>
            </a:r>
            <a:endParaRPr sz="1800">
              <a:latin typeface="Trebuchet MS"/>
              <a:cs typeface="Trebuchet M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C590-317E-495B-8E41-EFA47BD91C3A}"/>
              </a:ext>
            </a:extLst>
          </p:cNvPr>
          <p:cNvSpPr>
            <a:spLocks noGrp="1"/>
          </p:cNvSpPr>
          <p:nvPr>
            <p:ph type="title"/>
          </p:nvPr>
        </p:nvSpPr>
        <p:spPr>
          <a:xfrm>
            <a:off x="464695" y="164893"/>
            <a:ext cx="10889105" cy="1525796"/>
          </a:xfrm>
        </p:spPr>
        <p:txBody>
          <a:bodyPr>
            <a:normAutofit fontScale="90000"/>
          </a:bodyPr>
          <a:lstStyle/>
          <a:p>
            <a:r>
              <a:rPr lang="en-US" dirty="0"/>
              <a:t>Electrosurgical effects:</a:t>
            </a:r>
            <a:br>
              <a:rPr lang="en-US" dirty="0"/>
            </a:br>
            <a:br>
              <a:rPr lang="en-US" dirty="0"/>
            </a:br>
            <a:r>
              <a:rPr lang="en-US" dirty="0" err="1"/>
              <a:t>Electrosection</a:t>
            </a:r>
            <a:endParaRPr lang="en-US" dirty="0"/>
          </a:p>
        </p:txBody>
      </p:sp>
      <p:sp>
        <p:nvSpPr>
          <p:cNvPr id="3" name="Content Placeholder 2">
            <a:extLst>
              <a:ext uri="{FF2B5EF4-FFF2-40B4-BE49-F238E27FC236}">
                <a16:creationId xmlns:a16="http://schemas.microsoft.com/office/drawing/2014/main" id="{EA7B10EB-4283-494C-B46F-8123BC276B60}"/>
              </a:ext>
            </a:extLst>
          </p:cNvPr>
          <p:cNvSpPr>
            <a:spLocks noGrp="1"/>
          </p:cNvSpPr>
          <p:nvPr>
            <p:ph idx="1"/>
          </p:nvPr>
        </p:nvSpPr>
        <p:spPr/>
        <p:txBody>
          <a:bodyPr/>
          <a:lstStyle/>
          <a:p>
            <a:r>
              <a:rPr lang="en-US" dirty="0"/>
              <a:t>Electrosurgery may be used to cut tissue. The optimal setting would use a fine monopolar electrode and a constant sine wave electrosurgical current.</a:t>
            </a:r>
          </a:p>
          <a:p>
            <a:r>
              <a:rPr lang="en-US" dirty="0" err="1"/>
              <a:t>Electrosection</a:t>
            </a:r>
            <a:r>
              <a:rPr lang="en-US" dirty="0"/>
              <a:t> may be used to remove excess tissue in rhinophyma although ablative laser therapy may also be Successfully employed to treat this condition</a:t>
            </a:r>
          </a:p>
        </p:txBody>
      </p:sp>
    </p:spTree>
    <p:extLst>
      <p:ext uri="{BB962C8B-B14F-4D97-AF65-F5344CB8AC3E}">
        <p14:creationId xmlns:p14="http://schemas.microsoft.com/office/powerpoint/2010/main" val="2697324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D9DB-8F66-47EF-B9E3-F3A511F22A12}"/>
              </a:ext>
            </a:extLst>
          </p:cNvPr>
          <p:cNvSpPr>
            <a:spLocks noGrp="1"/>
          </p:cNvSpPr>
          <p:nvPr>
            <p:ph type="title"/>
          </p:nvPr>
        </p:nvSpPr>
        <p:spPr/>
        <p:txBody>
          <a:bodyPr/>
          <a:lstStyle/>
          <a:p>
            <a:r>
              <a:rPr lang="en-US" dirty="0"/>
              <a:t>Fulguration</a:t>
            </a:r>
          </a:p>
        </p:txBody>
      </p:sp>
      <p:sp>
        <p:nvSpPr>
          <p:cNvPr id="3" name="Content Placeholder 2">
            <a:extLst>
              <a:ext uri="{FF2B5EF4-FFF2-40B4-BE49-F238E27FC236}">
                <a16:creationId xmlns:a16="http://schemas.microsoft.com/office/drawing/2014/main" id="{A80B777C-2AE2-4019-A096-A6CEB4F97A5A}"/>
              </a:ext>
            </a:extLst>
          </p:cNvPr>
          <p:cNvSpPr>
            <a:spLocks noGrp="1"/>
          </p:cNvSpPr>
          <p:nvPr>
            <p:ph idx="1"/>
          </p:nvPr>
        </p:nvSpPr>
        <p:spPr/>
        <p:txBody>
          <a:bodyPr/>
          <a:lstStyle/>
          <a:p>
            <a:r>
              <a:rPr lang="en-US" dirty="0"/>
              <a:t>The term ‘fulguration’ (‘</a:t>
            </a:r>
            <a:r>
              <a:rPr lang="en-US" dirty="0" err="1"/>
              <a:t>fulgur</a:t>
            </a:r>
            <a:r>
              <a:rPr lang="en-US" dirty="0"/>
              <a:t>’ = lightning) refers to the technique whereby a monopolar electrode is held just above the skin surface and a train of sparks strikes the surface, often causing a blackened non‐conductive char. In order to create sparks, the electrosurgery machine must have an output with a sufficiently high voltage.</a:t>
            </a:r>
          </a:p>
          <a:p>
            <a:endParaRPr lang="en-US" dirty="0"/>
          </a:p>
          <a:p>
            <a:r>
              <a:rPr lang="en-US" dirty="0"/>
              <a:t>Despite the frequent production of a blackened char, fulguration has an extremely shallow superficial effect and is a useful way of producing </a:t>
            </a:r>
            <a:r>
              <a:rPr lang="en-US" dirty="0" err="1"/>
              <a:t>haemostasis</a:t>
            </a:r>
            <a:r>
              <a:rPr lang="en-US" dirty="0"/>
              <a:t> following shave excisions and curettage without damaging underlying tissues.</a:t>
            </a:r>
          </a:p>
        </p:txBody>
      </p:sp>
    </p:spTree>
    <p:extLst>
      <p:ext uri="{BB962C8B-B14F-4D97-AF65-F5344CB8AC3E}">
        <p14:creationId xmlns:p14="http://schemas.microsoft.com/office/powerpoint/2010/main" val="38714612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B886A-B632-4A5F-81B8-8D2986810409}"/>
              </a:ext>
            </a:extLst>
          </p:cNvPr>
          <p:cNvSpPr>
            <a:spLocks noGrp="1"/>
          </p:cNvSpPr>
          <p:nvPr>
            <p:ph type="title"/>
          </p:nvPr>
        </p:nvSpPr>
        <p:spPr/>
        <p:txBody>
          <a:bodyPr/>
          <a:lstStyle/>
          <a:p>
            <a:r>
              <a:rPr lang="en-US" dirty="0"/>
              <a:t>Electrodessication</a:t>
            </a:r>
          </a:p>
        </p:txBody>
      </p:sp>
      <p:sp>
        <p:nvSpPr>
          <p:cNvPr id="3" name="Content Placeholder 2">
            <a:extLst>
              <a:ext uri="{FF2B5EF4-FFF2-40B4-BE49-F238E27FC236}">
                <a16:creationId xmlns:a16="http://schemas.microsoft.com/office/drawing/2014/main" id="{285C2F4C-CF4B-4D38-A76A-5A3D06C6A5E7}"/>
              </a:ext>
            </a:extLst>
          </p:cNvPr>
          <p:cNvSpPr>
            <a:spLocks noGrp="1"/>
          </p:cNvSpPr>
          <p:nvPr>
            <p:ph idx="1"/>
          </p:nvPr>
        </p:nvSpPr>
        <p:spPr/>
        <p:txBody>
          <a:bodyPr/>
          <a:lstStyle/>
          <a:p>
            <a:r>
              <a:rPr lang="en-US" dirty="0"/>
              <a:t>Electrodessication creates an intense but superficial coagulation and dehydration of tissue. This occurs when a monopolar electrode is held in direct contact with the skin surface. The resulting layer is a poor electrical and thermal conductor, and insulates the deeper tissues from further damage.</a:t>
            </a:r>
          </a:p>
        </p:txBody>
      </p:sp>
    </p:spTree>
    <p:extLst>
      <p:ext uri="{BB962C8B-B14F-4D97-AF65-F5344CB8AC3E}">
        <p14:creationId xmlns:p14="http://schemas.microsoft.com/office/powerpoint/2010/main" val="31874820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419B-99E3-4D9A-B82C-4CE8A8EE467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EFC1175-9402-43B2-AEFA-01965B650732}"/>
              </a:ext>
            </a:extLst>
          </p:cNvPr>
          <p:cNvPicPr>
            <a:picLocks noGrp="1" noChangeAspect="1"/>
          </p:cNvPicPr>
          <p:nvPr>
            <p:ph idx="1"/>
          </p:nvPr>
        </p:nvPicPr>
        <p:blipFill>
          <a:blip r:embed="rId2"/>
          <a:stretch>
            <a:fillRect/>
          </a:stretch>
        </p:blipFill>
        <p:spPr>
          <a:xfrm>
            <a:off x="599608" y="569626"/>
            <a:ext cx="10754192" cy="5607337"/>
          </a:xfrm>
          <a:prstGeom prst="rect">
            <a:avLst/>
          </a:prstGeom>
        </p:spPr>
      </p:pic>
    </p:spTree>
    <p:extLst>
      <p:ext uri="{BB962C8B-B14F-4D97-AF65-F5344CB8AC3E}">
        <p14:creationId xmlns:p14="http://schemas.microsoft.com/office/powerpoint/2010/main" val="23448764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58D92-4EE0-4BA7-AE6D-BF925A9C289E}"/>
              </a:ext>
            </a:extLst>
          </p:cNvPr>
          <p:cNvSpPr>
            <a:spLocks noGrp="1"/>
          </p:cNvSpPr>
          <p:nvPr>
            <p:ph type="title"/>
          </p:nvPr>
        </p:nvSpPr>
        <p:spPr/>
        <p:txBody>
          <a:bodyPr/>
          <a:lstStyle/>
          <a:p>
            <a:r>
              <a:rPr lang="en-US" dirty="0"/>
              <a:t>Electrocoagulation</a:t>
            </a:r>
          </a:p>
        </p:txBody>
      </p:sp>
      <p:sp>
        <p:nvSpPr>
          <p:cNvPr id="3" name="Content Placeholder 2">
            <a:extLst>
              <a:ext uri="{FF2B5EF4-FFF2-40B4-BE49-F238E27FC236}">
                <a16:creationId xmlns:a16="http://schemas.microsoft.com/office/drawing/2014/main" id="{E97B1187-CDB8-4C32-8846-900546C35128}"/>
              </a:ext>
            </a:extLst>
          </p:cNvPr>
          <p:cNvSpPr>
            <a:spLocks noGrp="1"/>
          </p:cNvSpPr>
          <p:nvPr>
            <p:ph idx="1"/>
          </p:nvPr>
        </p:nvSpPr>
        <p:spPr/>
        <p:txBody>
          <a:bodyPr/>
          <a:lstStyle/>
          <a:p>
            <a:r>
              <a:rPr lang="en-US" dirty="0"/>
              <a:t>Electrocoagulation occurs when tissue is heated sufficiently to denature its protein. The active electrode is held in good contact with the tissue to be treated, and a relatively low current is applied to the tissue for several seconds. The depth of coagulation depends on the duration of the current rather than its magnitude.</a:t>
            </a:r>
          </a:p>
        </p:txBody>
      </p:sp>
    </p:spTree>
    <p:extLst>
      <p:ext uri="{BB962C8B-B14F-4D97-AF65-F5344CB8AC3E}">
        <p14:creationId xmlns:p14="http://schemas.microsoft.com/office/powerpoint/2010/main" val="41897467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965C-C9A3-4902-9E49-C4FAB259A05D}"/>
              </a:ext>
            </a:extLst>
          </p:cNvPr>
          <p:cNvSpPr>
            <a:spLocks noGrp="1"/>
          </p:cNvSpPr>
          <p:nvPr>
            <p:ph type="title"/>
          </p:nvPr>
        </p:nvSpPr>
        <p:spPr/>
        <p:txBody>
          <a:bodyPr/>
          <a:lstStyle/>
          <a:p>
            <a:r>
              <a:rPr lang="en-US" dirty="0" err="1"/>
              <a:t>vrcxszx</a:t>
            </a:r>
            <a:endParaRPr lang="en-US" dirty="0"/>
          </a:p>
        </p:txBody>
      </p:sp>
      <p:pic>
        <p:nvPicPr>
          <p:cNvPr id="5" name="Content Placeholder 4">
            <a:extLst>
              <a:ext uri="{FF2B5EF4-FFF2-40B4-BE49-F238E27FC236}">
                <a16:creationId xmlns:a16="http://schemas.microsoft.com/office/drawing/2014/main" id="{E1F299E9-C3F8-4DF7-96D5-37E82133CCC0}"/>
              </a:ext>
            </a:extLst>
          </p:cNvPr>
          <p:cNvPicPr>
            <a:picLocks noGrp="1" noChangeAspect="1"/>
          </p:cNvPicPr>
          <p:nvPr>
            <p:ph idx="1"/>
          </p:nvPr>
        </p:nvPicPr>
        <p:blipFill>
          <a:blip r:embed="rId2"/>
          <a:stretch>
            <a:fillRect/>
          </a:stretch>
        </p:blipFill>
        <p:spPr>
          <a:xfrm>
            <a:off x="638073" y="365125"/>
            <a:ext cx="3476530" cy="5142368"/>
          </a:xfrm>
        </p:spPr>
      </p:pic>
      <p:pic>
        <p:nvPicPr>
          <p:cNvPr id="7" name="Picture 6">
            <a:extLst>
              <a:ext uri="{FF2B5EF4-FFF2-40B4-BE49-F238E27FC236}">
                <a16:creationId xmlns:a16="http://schemas.microsoft.com/office/drawing/2014/main" id="{904BBCCF-E479-46A6-9AEC-25E28B478FB8}"/>
              </a:ext>
            </a:extLst>
          </p:cNvPr>
          <p:cNvPicPr>
            <a:picLocks noChangeAspect="1"/>
          </p:cNvPicPr>
          <p:nvPr/>
        </p:nvPicPr>
        <p:blipFill>
          <a:blip r:embed="rId3"/>
          <a:stretch>
            <a:fillRect/>
          </a:stretch>
        </p:blipFill>
        <p:spPr>
          <a:xfrm>
            <a:off x="4314731" y="365125"/>
            <a:ext cx="3476531" cy="5142368"/>
          </a:xfrm>
          <a:prstGeom prst="rect">
            <a:avLst/>
          </a:prstGeom>
        </p:spPr>
      </p:pic>
      <p:pic>
        <p:nvPicPr>
          <p:cNvPr id="9" name="Picture 8">
            <a:extLst>
              <a:ext uri="{FF2B5EF4-FFF2-40B4-BE49-F238E27FC236}">
                <a16:creationId xmlns:a16="http://schemas.microsoft.com/office/drawing/2014/main" id="{230B112F-B608-484A-A2C2-3B2B975E098C}"/>
              </a:ext>
            </a:extLst>
          </p:cNvPr>
          <p:cNvPicPr>
            <a:picLocks noChangeAspect="1"/>
          </p:cNvPicPr>
          <p:nvPr/>
        </p:nvPicPr>
        <p:blipFill>
          <a:blip r:embed="rId4"/>
          <a:stretch>
            <a:fillRect/>
          </a:stretch>
        </p:blipFill>
        <p:spPr>
          <a:xfrm>
            <a:off x="8077396" y="365125"/>
            <a:ext cx="3476531" cy="5142368"/>
          </a:xfrm>
          <a:prstGeom prst="rect">
            <a:avLst/>
          </a:prstGeom>
        </p:spPr>
      </p:pic>
      <p:sp>
        <p:nvSpPr>
          <p:cNvPr id="11" name="TextBox 10">
            <a:extLst>
              <a:ext uri="{FF2B5EF4-FFF2-40B4-BE49-F238E27FC236}">
                <a16:creationId xmlns:a16="http://schemas.microsoft.com/office/drawing/2014/main" id="{20B5A743-1E8D-41AA-8C65-9E4D90B960DC}"/>
              </a:ext>
            </a:extLst>
          </p:cNvPr>
          <p:cNvSpPr txBox="1"/>
          <p:nvPr/>
        </p:nvSpPr>
        <p:spPr>
          <a:xfrm>
            <a:off x="239843" y="5507492"/>
            <a:ext cx="11737298" cy="1015663"/>
          </a:xfrm>
          <a:prstGeom prst="rect">
            <a:avLst/>
          </a:prstGeom>
          <a:noFill/>
        </p:spPr>
        <p:txBody>
          <a:bodyPr wrap="square">
            <a:spAutoFit/>
          </a:bodyPr>
          <a:lstStyle/>
          <a:p>
            <a:r>
              <a:rPr lang="en-US" sz="2000" dirty="0"/>
              <a:t>Shave excision and electrosurgery of a rhinophyma. (a) This disfiguring rhinophyma was reduced in size, and (b) the nose shape recreated by shave excision and electrodesiccation of the bleeding surface under local </a:t>
            </a:r>
            <a:r>
              <a:rPr lang="en-US" sz="2000" dirty="0" err="1"/>
              <a:t>anaesthetic</a:t>
            </a:r>
            <a:r>
              <a:rPr lang="en-US" sz="2000" dirty="0"/>
              <a:t>, (c) resulting in an acceptable cosmetic result at 4 months.</a:t>
            </a:r>
          </a:p>
        </p:txBody>
      </p:sp>
    </p:spTree>
    <p:extLst>
      <p:ext uri="{BB962C8B-B14F-4D97-AF65-F5344CB8AC3E}">
        <p14:creationId xmlns:p14="http://schemas.microsoft.com/office/powerpoint/2010/main" val="6266905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FDEF-169C-4A83-A251-1D6C0086B31B}"/>
              </a:ext>
            </a:extLst>
          </p:cNvPr>
          <p:cNvSpPr>
            <a:spLocks noGrp="1"/>
          </p:cNvSpPr>
          <p:nvPr>
            <p:ph type="title"/>
          </p:nvPr>
        </p:nvSpPr>
        <p:spPr/>
        <p:txBody>
          <a:bodyPr/>
          <a:lstStyle/>
          <a:p>
            <a:r>
              <a:rPr lang="en-US" dirty="0"/>
              <a:t>Hazards and risks of electrosurgery</a:t>
            </a:r>
          </a:p>
        </p:txBody>
      </p:sp>
      <p:sp>
        <p:nvSpPr>
          <p:cNvPr id="3" name="Content Placeholder 2">
            <a:extLst>
              <a:ext uri="{FF2B5EF4-FFF2-40B4-BE49-F238E27FC236}">
                <a16:creationId xmlns:a16="http://schemas.microsoft.com/office/drawing/2014/main" id="{F33CD85B-008F-474E-A687-3B4F2E9601EE}"/>
              </a:ext>
            </a:extLst>
          </p:cNvPr>
          <p:cNvSpPr>
            <a:spLocks noGrp="1"/>
          </p:cNvSpPr>
          <p:nvPr>
            <p:ph idx="1"/>
          </p:nvPr>
        </p:nvSpPr>
        <p:spPr>
          <a:xfrm>
            <a:off x="299803" y="1543987"/>
            <a:ext cx="11392525" cy="5156616"/>
          </a:xfrm>
        </p:spPr>
        <p:txBody>
          <a:bodyPr>
            <a:normAutofit/>
          </a:bodyPr>
          <a:lstStyle/>
          <a:p>
            <a:r>
              <a:rPr lang="en-US" dirty="0">
                <a:solidFill>
                  <a:srgbClr val="FF0000"/>
                </a:solidFill>
              </a:rPr>
              <a:t>Fire:</a:t>
            </a:r>
          </a:p>
          <a:p>
            <a:r>
              <a:rPr lang="en-US" dirty="0"/>
              <a:t>Electrosurgery may ignite inflammable liquids, </a:t>
            </a:r>
            <a:r>
              <a:rPr lang="en-US" dirty="0" err="1"/>
              <a:t>vapours</a:t>
            </a:r>
            <a:r>
              <a:rPr lang="en-US" dirty="0"/>
              <a:t> and gases.</a:t>
            </a:r>
          </a:p>
          <a:p>
            <a:r>
              <a:rPr lang="en-US" dirty="0">
                <a:solidFill>
                  <a:srgbClr val="FF0000"/>
                </a:solidFill>
              </a:rPr>
              <a:t>Electrical safety</a:t>
            </a:r>
          </a:p>
          <a:p>
            <a:r>
              <a:rPr lang="en-US" dirty="0"/>
              <a:t>There should be no liquids in proximity to the equipment.</a:t>
            </a:r>
          </a:p>
          <a:p>
            <a:r>
              <a:rPr lang="en-US" dirty="0"/>
              <a:t>Many electrosurgical machines have in‐built safety features and will not work unless correctly set up and with a patient return electrode attached to the patient when this is required.</a:t>
            </a:r>
          </a:p>
        </p:txBody>
      </p:sp>
    </p:spTree>
    <p:extLst>
      <p:ext uri="{BB962C8B-B14F-4D97-AF65-F5344CB8AC3E}">
        <p14:creationId xmlns:p14="http://schemas.microsoft.com/office/powerpoint/2010/main" val="1408618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EC3A-0BF0-4DD1-9C6C-FA730FD147BF}"/>
              </a:ext>
            </a:extLst>
          </p:cNvPr>
          <p:cNvSpPr>
            <a:spLocks noGrp="1"/>
          </p:cNvSpPr>
          <p:nvPr>
            <p:ph type="title"/>
          </p:nvPr>
        </p:nvSpPr>
        <p:spPr/>
        <p:txBody>
          <a:bodyPr/>
          <a:lstStyle/>
          <a:p>
            <a:r>
              <a:rPr lang="en-US" dirty="0"/>
              <a:t>Cryosurgery</a:t>
            </a:r>
          </a:p>
        </p:txBody>
      </p:sp>
      <p:sp>
        <p:nvSpPr>
          <p:cNvPr id="3" name="Content Placeholder 2">
            <a:extLst>
              <a:ext uri="{FF2B5EF4-FFF2-40B4-BE49-F238E27FC236}">
                <a16:creationId xmlns:a16="http://schemas.microsoft.com/office/drawing/2014/main" id="{4200EB58-8A69-4EF9-86FE-B1D1B12F60B4}"/>
              </a:ext>
            </a:extLst>
          </p:cNvPr>
          <p:cNvSpPr>
            <a:spLocks noGrp="1"/>
          </p:cNvSpPr>
          <p:nvPr>
            <p:ph idx="1"/>
          </p:nvPr>
        </p:nvSpPr>
        <p:spPr>
          <a:xfrm>
            <a:off x="269823" y="1528997"/>
            <a:ext cx="11083977" cy="4647966"/>
          </a:xfrm>
        </p:spPr>
        <p:txBody>
          <a:bodyPr>
            <a:normAutofit/>
          </a:bodyPr>
          <a:lstStyle/>
          <a:p>
            <a:r>
              <a:rPr lang="en-US" dirty="0"/>
              <a:t>Liquid nitrogen is the most effective and most studied cryogen.</a:t>
            </a:r>
          </a:p>
          <a:p>
            <a:r>
              <a:rPr lang="en-US" dirty="0"/>
              <a:t>Cryotherapy is believed to cause cell death in four ways:</a:t>
            </a:r>
          </a:p>
          <a:p>
            <a:endParaRPr lang="en-US" dirty="0"/>
          </a:p>
          <a:p>
            <a:pPr marL="0" indent="0">
              <a:buNone/>
            </a:pPr>
            <a:r>
              <a:rPr lang="en-US" dirty="0"/>
              <a:t>1 -Ice crystals formed in the cell damage cellular components.</a:t>
            </a:r>
          </a:p>
          <a:p>
            <a:pPr marL="0" indent="0">
              <a:buNone/>
            </a:pPr>
            <a:r>
              <a:rPr lang="en-US" dirty="0"/>
              <a:t>2 -Uneven intracellular ice formation during freezing leads to osmotic differences arising during thawing, which in turn causes cell disruption.</a:t>
            </a:r>
          </a:p>
          <a:p>
            <a:pPr marL="0" indent="0">
              <a:buNone/>
            </a:pPr>
            <a:endParaRPr lang="en-US" dirty="0"/>
          </a:p>
          <a:p>
            <a:pPr marL="0" indent="0">
              <a:buNone/>
            </a:pPr>
            <a:r>
              <a:rPr lang="en-US" dirty="0"/>
              <a:t>3 -Cold injury to small blood vessels results in </a:t>
            </a:r>
            <a:r>
              <a:rPr lang="en-US" dirty="0" err="1"/>
              <a:t>ischaemic</a:t>
            </a:r>
            <a:r>
              <a:rPr lang="en-US" dirty="0"/>
              <a:t> damage.</a:t>
            </a:r>
          </a:p>
          <a:p>
            <a:pPr marL="0" indent="0">
              <a:buNone/>
            </a:pPr>
            <a:endParaRPr lang="en-US" dirty="0"/>
          </a:p>
          <a:p>
            <a:pPr marL="0" indent="0">
              <a:buNone/>
            </a:pPr>
            <a:r>
              <a:rPr lang="en-US" dirty="0"/>
              <a:t>4- Immunological stimulation produced by the release of antigenic</a:t>
            </a:r>
          </a:p>
          <a:p>
            <a:pPr marL="0" indent="0">
              <a:buNone/>
            </a:pPr>
            <a:r>
              <a:rPr lang="en-US" dirty="0"/>
              <a:t>components results in cell damage.</a:t>
            </a:r>
          </a:p>
        </p:txBody>
      </p:sp>
    </p:spTree>
    <p:extLst>
      <p:ext uri="{BB962C8B-B14F-4D97-AF65-F5344CB8AC3E}">
        <p14:creationId xmlns:p14="http://schemas.microsoft.com/office/powerpoint/2010/main" val="8053771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E11E5-1DA0-4441-AA08-A4E38CAD96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E2C7E1-8067-4B28-A593-9904E0E11902}"/>
              </a:ext>
            </a:extLst>
          </p:cNvPr>
          <p:cNvSpPr>
            <a:spLocks noGrp="1"/>
          </p:cNvSpPr>
          <p:nvPr>
            <p:ph idx="1"/>
          </p:nvPr>
        </p:nvSpPr>
        <p:spPr/>
        <p:txBody>
          <a:bodyPr>
            <a:normAutofit/>
          </a:bodyPr>
          <a:lstStyle/>
          <a:p>
            <a:r>
              <a:rPr lang="en-US" dirty="0"/>
              <a:t>Liquid nitrogen can be applied using cotton‐ wool swabs dipped into the liquid. However, a liquid nitrogen spray can is easier for application.</a:t>
            </a:r>
          </a:p>
          <a:p>
            <a:endParaRPr lang="en-US" dirty="0"/>
          </a:p>
          <a:p>
            <a:r>
              <a:rPr lang="en-US" dirty="0"/>
              <a:t>cryotherapy has been used to treat a wide range of skin lesions.</a:t>
            </a:r>
          </a:p>
          <a:p>
            <a:pPr marL="0" indent="0">
              <a:buNone/>
            </a:pPr>
            <a:endParaRPr lang="en-US" dirty="0"/>
          </a:p>
          <a:p>
            <a:r>
              <a:rPr lang="en-US" dirty="0"/>
              <a:t>The correct technique and freeze times are required to produce results similar to those described in published studies.</a:t>
            </a:r>
          </a:p>
        </p:txBody>
      </p:sp>
    </p:spTree>
    <p:extLst>
      <p:ext uri="{BB962C8B-B14F-4D97-AF65-F5344CB8AC3E}">
        <p14:creationId xmlns:p14="http://schemas.microsoft.com/office/powerpoint/2010/main" val="10236257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44061-8EEC-48B7-B851-8D7E5E5D3EEC}"/>
              </a:ext>
            </a:extLst>
          </p:cNvPr>
          <p:cNvSpPr>
            <a:spLocks noGrp="1"/>
          </p:cNvSpPr>
          <p:nvPr>
            <p:ph type="title"/>
          </p:nvPr>
        </p:nvSpPr>
        <p:spPr/>
        <p:txBody>
          <a:bodyPr/>
          <a:lstStyle/>
          <a:p>
            <a:r>
              <a:rPr lang="en-US" dirty="0"/>
              <a:t>Side effects</a:t>
            </a:r>
          </a:p>
        </p:txBody>
      </p:sp>
      <p:sp>
        <p:nvSpPr>
          <p:cNvPr id="3" name="Content Placeholder 2">
            <a:extLst>
              <a:ext uri="{FF2B5EF4-FFF2-40B4-BE49-F238E27FC236}">
                <a16:creationId xmlns:a16="http://schemas.microsoft.com/office/drawing/2014/main" id="{91E7211E-14C1-4573-B52A-ADBC41140DE9}"/>
              </a:ext>
            </a:extLst>
          </p:cNvPr>
          <p:cNvSpPr>
            <a:spLocks noGrp="1"/>
          </p:cNvSpPr>
          <p:nvPr>
            <p:ph idx="1"/>
          </p:nvPr>
        </p:nvSpPr>
        <p:spPr/>
        <p:txBody>
          <a:bodyPr/>
          <a:lstStyle/>
          <a:p>
            <a:r>
              <a:rPr lang="en-US" dirty="0"/>
              <a:t>Cryotherapy pain is significant but usually transient, and tissue swelling is common.</a:t>
            </a:r>
          </a:p>
          <a:p>
            <a:r>
              <a:rPr lang="en-US" dirty="0" err="1"/>
              <a:t>Haemorrhagic</a:t>
            </a:r>
            <a:r>
              <a:rPr lang="en-US" dirty="0"/>
              <a:t> blisters</a:t>
            </a:r>
          </a:p>
          <a:p>
            <a:r>
              <a:rPr lang="en-US" dirty="0"/>
              <a:t>Skin necrosis is a desirable in treatment of neoplastic.</a:t>
            </a:r>
          </a:p>
          <a:p>
            <a:r>
              <a:rPr lang="en-US" dirty="0"/>
              <a:t>Hypopigmentation/hyperpigmentation</a:t>
            </a:r>
          </a:p>
          <a:p>
            <a:r>
              <a:rPr lang="en-US" dirty="0"/>
              <a:t>Nerve damage resulting in </a:t>
            </a:r>
            <a:r>
              <a:rPr lang="en-US" dirty="0" err="1"/>
              <a:t>paraesthesiae</a:t>
            </a:r>
            <a:r>
              <a:rPr lang="en-US" dirty="0"/>
              <a:t>, distal </a:t>
            </a:r>
            <a:r>
              <a:rPr lang="en-US" dirty="0" err="1"/>
              <a:t>anaesthesia</a:t>
            </a:r>
            <a:r>
              <a:rPr lang="en-US" dirty="0"/>
              <a:t> and motor paralysis.</a:t>
            </a:r>
          </a:p>
        </p:txBody>
      </p:sp>
    </p:spTree>
    <p:extLst>
      <p:ext uri="{BB962C8B-B14F-4D97-AF65-F5344CB8AC3E}">
        <p14:creationId xmlns:p14="http://schemas.microsoft.com/office/powerpoint/2010/main" val="299091887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{915B4C47-3321-DC4C-BC43-ABCCCBB9B1F0}tf10001060</Template>
  <TotalTime>47</TotalTime>
  <Words>4546</Words>
  <Application>Microsoft Macintosh PowerPoint</Application>
  <PresentationFormat>Widescreen</PresentationFormat>
  <Paragraphs>589</Paragraphs>
  <Slides>167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167</vt:i4>
      </vt:variant>
    </vt:vector>
  </HeadingPairs>
  <TitlesOfParts>
    <vt:vector size="175" baseType="lpstr">
      <vt:lpstr>Arial</vt:lpstr>
      <vt:lpstr>Calibri</vt:lpstr>
      <vt:lpstr>Lucida Sans Unicode</vt:lpstr>
      <vt:lpstr>PalatinoLTStd-Roman</vt:lpstr>
      <vt:lpstr>Trebuchet MS</vt:lpstr>
      <vt:lpstr>Wingdings</vt:lpstr>
      <vt:lpstr>Wingdings 3</vt:lpstr>
      <vt:lpstr>Facet</vt:lpstr>
      <vt:lpstr>PRINCIPLES OF SKIN SURGERY</vt:lpstr>
      <vt:lpstr>BIOPSY TECHNIQUES</vt:lpstr>
      <vt:lpstr>A.INCISIONAL AND EXCISIONAL ELLIPTICAL BIOPSY</vt:lpstr>
      <vt:lpstr>PowerPoint Presentation</vt:lpstr>
      <vt:lpstr>Performing the biopsy.</vt:lpstr>
      <vt:lpstr>▶ EXCISIONAL SKIN BIOPSY</vt:lpstr>
      <vt:lpstr>▶ PREOP PREPARATION</vt:lpstr>
      <vt:lpstr>PROCEDURE</vt:lpstr>
      <vt:lpstr>PowerPoint Presentation</vt:lpstr>
      <vt:lpstr>B.PUNCH BIOPSY</vt:lpstr>
      <vt:lpstr>PowerPoint Presentation</vt:lpstr>
      <vt:lpstr>Disadvantages of punch biopsy</vt:lpstr>
      <vt:lpstr>SHAVE BIOPSY</vt:lpstr>
      <vt:lpstr>PowerPoint Presentation</vt:lpstr>
      <vt:lpstr>Surgical needles and suture materials</vt:lpstr>
      <vt:lpstr>PowerPoint Presentation</vt:lpstr>
      <vt:lpstr>▶ The gauges normally used for skin surgery range from 3/0 (strong) to 6/0 (fine), with suture selection depending on the wound size, anatomical site and surgeon preference.</vt:lpstr>
      <vt:lpstr>▶ Suture techniques</vt:lpstr>
      <vt:lpstr>▶ Simple interrupted suture</vt:lpstr>
      <vt:lpstr>▶ Buried dermal suture</vt:lpstr>
      <vt:lpstr>▶ Vertical mattress suture(far far near near suture)</vt:lpstr>
      <vt:lpstr>HORIZONTAL MATTRESS SUTURE</vt:lpstr>
      <vt:lpstr>Horizontal mattress suture</vt:lpstr>
      <vt:lpstr>PowerPoint Presentation</vt:lpstr>
      <vt:lpstr>PURSE STRING SUTURE</vt:lpstr>
      <vt:lpstr>▶Wound Dressings</vt:lpstr>
      <vt:lpstr>▶Characteristics of ideal dressing</vt:lpstr>
      <vt:lpstr>Cont…… ▶ Highly absorbable</vt:lpstr>
      <vt:lpstr>CLASSIFICATION:</vt:lpstr>
      <vt:lpstr>Dry dressings</vt:lpstr>
      <vt:lpstr>Moisture keeping dressings</vt:lpstr>
      <vt:lpstr>Cont….</vt:lpstr>
      <vt:lpstr>Bioactive dressings</vt:lpstr>
      <vt:lpstr>Cont…</vt:lpstr>
      <vt:lpstr>Skin Substitutes</vt:lpstr>
      <vt:lpstr>Cont…</vt:lpstr>
      <vt:lpstr>Commonly used dressings</vt:lpstr>
      <vt:lpstr>Skin Grafts </vt:lpstr>
      <vt:lpstr>PowerPoint Presentation</vt:lpstr>
      <vt:lpstr>Types </vt:lpstr>
      <vt:lpstr>Full‐thickness skin grafts</vt:lpstr>
      <vt:lpstr>INDICATION </vt:lpstr>
      <vt:lpstr>Donor site </vt:lpstr>
      <vt:lpstr> </vt:lpstr>
      <vt:lpstr>PowerPoint Presentation</vt:lpstr>
      <vt:lpstr>PowerPoint Presentation</vt:lpstr>
      <vt:lpstr>PowerPoint Presentation</vt:lpstr>
      <vt:lpstr>PowerPoint Presentation</vt:lpstr>
      <vt:lpstr>PowerPoint Presentation</vt:lpstr>
      <vt:lpstr>Composite grafts</vt:lpstr>
      <vt:lpstr>Split‐thickness skin graft</vt:lpstr>
      <vt:lpstr>Indication </vt:lpstr>
      <vt:lpstr>PowerPoint Presentation</vt:lpstr>
      <vt:lpstr>PowerPoint Presentation</vt:lpstr>
      <vt:lpstr>PowerPoint Presentation</vt:lpstr>
      <vt:lpstr>Z‐plasty</vt:lpstr>
      <vt:lpstr>PowerPoint Presentation</vt:lpstr>
      <vt:lpstr>Wedge excision – lip, eyelid and ear</vt:lpstr>
      <vt:lpstr>Wedge excision  LIP </vt:lpstr>
      <vt:lpstr>Wedge excision  EYELID</vt:lpstr>
      <vt:lpstr>Wedge excision  EAR </vt:lpstr>
      <vt:lpstr>PowerPoint Presentation</vt:lpstr>
      <vt:lpstr>‘Dog‐ear’ repair (tricone repair, standing cutaneous deformity repair) </vt:lpstr>
      <vt:lpstr>The excess skin of the dog ear can be removed by converting it into a T‐plasty or an M‐plasty. This is a useful technique when the length of the wound cannot be extended  </vt:lpstr>
      <vt:lpstr> The excision can be extended and the overlapping skin excised.  </vt:lpstr>
      <vt:lpstr>Relaxing incisions</vt:lpstr>
      <vt:lpstr>Mohs micrographic surgery </vt:lpstr>
      <vt:lpstr>PowerPoint Presentation</vt:lpstr>
      <vt:lpstr>Tumours treated by Mohs micrographic surgery</vt:lpstr>
      <vt:lpstr>PowerPoint Presentation</vt:lpstr>
      <vt:lpstr>PowerPoint Presentation</vt:lpstr>
      <vt:lpstr>PowerPoint Presentation</vt:lpstr>
      <vt:lpstr>PowerPoint Presentation</vt:lpstr>
      <vt:lpstr>PowerPoint Presentation</vt:lpstr>
      <vt:lpstr>Curettage</vt:lpstr>
      <vt:lpstr>Types of basal cell carcinoma (BCC) that should not be treated by curettage.</vt:lpstr>
      <vt:lpstr>Sites to avoid curettage and cautery of basal cell carcinomas </vt:lpstr>
      <vt:lpstr>PowerPoint Presentation</vt:lpstr>
      <vt:lpstr>PowerPoint Presentation</vt:lpstr>
      <vt:lpstr>PowerPoint Presentation</vt:lpstr>
      <vt:lpstr>Results </vt:lpstr>
      <vt:lpstr>Electrocautery and electrosurgery</vt:lpstr>
      <vt:lpstr>Electrocautery</vt:lpstr>
      <vt:lpstr>PowerPoint Presentation</vt:lpstr>
      <vt:lpstr>PowerPoint Presentation</vt:lpstr>
      <vt:lpstr>Electrosurgery</vt:lpstr>
      <vt:lpstr>PowerPoint Presentation</vt:lpstr>
      <vt:lpstr>Bipolar biterminal electrosurgery</vt:lpstr>
      <vt:lpstr>Electrosurgical currents</vt:lpstr>
      <vt:lpstr>Electrosurgical effects:  Electrosection</vt:lpstr>
      <vt:lpstr>Fulguration</vt:lpstr>
      <vt:lpstr>Electrodessication</vt:lpstr>
      <vt:lpstr>PowerPoint Presentation</vt:lpstr>
      <vt:lpstr>Electrocoagulation</vt:lpstr>
      <vt:lpstr>vrcxszx</vt:lpstr>
      <vt:lpstr>Hazards and risks of electrosurgery</vt:lpstr>
      <vt:lpstr>Cryosurgery</vt:lpstr>
      <vt:lpstr>PowerPoint Presentation</vt:lpstr>
      <vt:lpstr>Side effects</vt:lpstr>
      <vt:lpstr>Caustics</vt:lpstr>
      <vt:lpstr>Aluminium chloride hexahydrate</vt:lpstr>
      <vt:lpstr>Silver nitrate</vt:lpstr>
      <vt:lpstr>Trichloroacetic acid</vt:lpstr>
      <vt:lpstr>Intralesional corticosteroid therapy</vt:lpstr>
      <vt:lpstr>PowerPoint Presentation</vt:lpstr>
      <vt:lpstr>PowerPoint Presentation</vt:lpstr>
      <vt:lpstr>PowerPoint Presentation</vt:lpstr>
      <vt:lpstr>Intralesional therapies for skin malignancies</vt:lpstr>
      <vt:lpstr>Miscellaneous surgical procedures and techniques</vt:lpstr>
      <vt:lpstr>PowerPoint Presentation</vt:lpstr>
      <vt:lpstr>Haemostasis for open wounds: </vt:lpstr>
      <vt:lpstr>Snip excision</vt:lpstr>
      <vt:lpstr>Management of specific conditions</vt:lpstr>
      <vt:lpstr>PowerPoint Presentation</vt:lpstr>
      <vt:lpstr>Lipomas</vt:lpstr>
      <vt:lpstr>Pigmented lesions</vt:lpstr>
      <vt:lpstr>Minor skin lesions: mollusca, milia and comedones</vt:lpstr>
      <vt:lpstr>PowerPoint Presentation</vt:lpstr>
      <vt:lpstr>PowerPoint Presentation</vt:lpstr>
      <vt:lpstr>FLAPS</vt:lpstr>
      <vt:lpstr>PowerPoint Presentation</vt:lpstr>
      <vt:lpstr>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Advancement flaps: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Rotation flaps: </vt:lpstr>
      <vt:lpstr>PowerPoint Presentation</vt:lpstr>
      <vt:lpstr>Types:   1. single rotation (nasal side wall rotation,tenzel rotation,mustarde flap 2.single rotation with a back-cut (hatchet flap) 3. double rotation (o to z plasty) 4. double rotation ( o to w plasty-peng flap)</vt:lpstr>
      <vt:lpstr>PowerPoint Presentation</vt:lpstr>
      <vt:lpstr>PowerPoint Presentation</vt:lpstr>
      <vt:lpstr>PowerPoint Presentation</vt:lpstr>
      <vt:lpstr>PowerPoint Presentation</vt:lpstr>
      <vt:lpstr>Transposition flaps: </vt:lpstr>
      <vt:lpstr>PowerPoint Presentation</vt:lpstr>
      <vt:lpstr>PowerPoint Presentation</vt:lpstr>
      <vt:lpstr> TYPES(transposition)  1. SINGLE (LIMBERG) 2. DOUBLE (BILOBED)  -WEBSTER 30 VARIENT -DUOFOURMENTAL VARIENT -BILOBED FLAP -TRILOBED FLAP </vt:lpstr>
      <vt:lpstr>PowerPoint Presentation</vt:lpstr>
      <vt:lpstr>PowerPoint Presentation</vt:lpstr>
      <vt:lpstr>Pedicle flap:</vt:lpstr>
      <vt:lpstr>PowerPoint Presentation</vt:lpstr>
      <vt:lpstr>PowerPoint Presentation</vt:lpstr>
      <vt:lpstr>PowerPoint Presentation</vt:lpstr>
      <vt:lpstr>PowerPoint Presentation</vt:lpstr>
      <vt:lpstr>PowerPoint Presentation</vt:lpstr>
      <vt:lpstr>PowerPoint Presentation</vt:lpstr>
      <vt:lpstr>COMPLICATIONS:</vt:lpstr>
      <vt:lpstr>PowerPoint Presentation</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gul</dc:creator>
  <cp:lastModifiedBy>Microsoft Office User</cp:lastModifiedBy>
  <cp:revision>34</cp:revision>
  <dcterms:created xsi:type="dcterms:W3CDTF">2023-06-04T15:31:23Z</dcterms:created>
  <dcterms:modified xsi:type="dcterms:W3CDTF">2023-06-04T16:22:45Z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2021-11-24T00:00:00Z</vt:filetime>
  </property>
  <property fmtid="{D5CDD505-2E9C-101B-9397-08002B2CF9AE}" pid="3" name="Creator">
    <vt:lpwstr>Microsoft® PowerPoint® 2013</vt:lpwstr>
  </property>
  <property fmtid="{D5CDD505-2E9C-101B-9397-08002B2CF9AE}" pid="4" name="LastSaved">
    <vt:filetime>2023-06-04T00:00:00Z</vt:filetime>
  </property>
  <property fmtid="{D5CDD505-2E9C-101B-9397-08002B2CF9AE}" pid="5" name="Producer">
    <vt:lpwstr>macOS Version 10.15.7 (Build 19H15) Quartz PDFContext, AppendMode 1.1</vt:lpwstr>
  </property>
</Properties>
</file>