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8"/>
  </p:notesMasterIdLst>
  <p:sldIdLst>
    <p:sldId id="258" r:id="rId2"/>
    <p:sldId id="260" r:id="rId3"/>
    <p:sldId id="268" r:id="rId4"/>
    <p:sldId id="269" r:id="rId5"/>
    <p:sldId id="270" r:id="rId6"/>
    <p:sldId id="265" r:id="rId7"/>
    <p:sldId id="266" r:id="rId8"/>
    <p:sldId id="267" r:id="rId9"/>
    <p:sldId id="263" r:id="rId10"/>
    <p:sldId id="264" r:id="rId11"/>
    <p:sldId id="262" r:id="rId12"/>
    <p:sldId id="261" r:id="rId13"/>
    <p:sldId id="259" r:id="rId14"/>
    <p:sldId id="271" r:id="rId15"/>
    <p:sldId id="272" r:id="rId16"/>
    <p:sldId id="273" r:id="rId17"/>
    <p:sldId id="274" r:id="rId18"/>
    <p:sldId id="275" r:id="rId19"/>
    <p:sldId id="276" r:id="rId20"/>
    <p:sldId id="294" r:id="rId21"/>
    <p:sldId id="292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93" r:id="rId32"/>
    <p:sldId id="286" r:id="rId33"/>
    <p:sldId id="287" r:id="rId34"/>
    <p:sldId id="288" r:id="rId35"/>
    <p:sldId id="289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A348F-3723-448F-90B5-304CB8EB54B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950A0B4-7F0E-45F6-8FAC-DF46C2BC136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4"/>
              </a:solidFill>
            </a:rPr>
            <a:t>s</a:t>
          </a:r>
          <a:endParaRPr lang="en-US" sz="2000" dirty="0">
            <a:solidFill>
              <a:schemeClr val="accent4"/>
            </a:solidFill>
          </a:endParaRPr>
        </a:p>
      </dgm:t>
    </dgm:pt>
    <dgm:pt modelId="{278EFA63-C71E-47AC-9B4E-90290517F5F4}" type="parTrans" cxnId="{3EBA9004-E0E0-4093-84B9-B12626126FB6}">
      <dgm:prSet/>
      <dgm:spPr/>
      <dgm:t>
        <a:bodyPr/>
        <a:lstStyle/>
        <a:p>
          <a:endParaRPr lang="en-US"/>
        </a:p>
      </dgm:t>
    </dgm:pt>
    <dgm:pt modelId="{FEFF7022-246E-4A6E-943A-E72066F74CCF}" type="sibTrans" cxnId="{3EBA9004-E0E0-4093-84B9-B12626126FB6}">
      <dgm:prSet/>
      <dgm:spPr/>
      <dgm:t>
        <a:bodyPr/>
        <a:lstStyle/>
        <a:p>
          <a:endParaRPr lang="en-US" dirty="0"/>
        </a:p>
      </dgm:t>
    </dgm:pt>
    <dgm:pt modelId="{04C0ED67-FB90-41BB-9EE5-DEC4540AF09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</a:t>
          </a:r>
          <a:endParaRPr lang="en-US" dirty="0">
            <a:solidFill>
              <a:schemeClr val="bg1"/>
            </a:solidFill>
          </a:endParaRPr>
        </a:p>
      </dgm:t>
    </dgm:pt>
    <dgm:pt modelId="{6E7AD2E3-BE56-4F67-9F62-53E647F5EBD4}" type="parTrans" cxnId="{2102E2C3-D3F5-4824-B8D0-07833A96A3FA}">
      <dgm:prSet/>
      <dgm:spPr/>
      <dgm:t>
        <a:bodyPr/>
        <a:lstStyle/>
        <a:p>
          <a:endParaRPr lang="en-US"/>
        </a:p>
      </dgm:t>
    </dgm:pt>
    <dgm:pt modelId="{0AE5F76C-EBD4-4FA6-8D6A-80A5B1B7A33A}" type="sibTrans" cxnId="{2102E2C3-D3F5-4824-B8D0-07833A96A3FA}">
      <dgm:prSet/>
      <dgm:spPr/>
      <dgm:t>
        <a:bodyPr/>
        <a:lstStyle/>
        <a:p>
          <a:endParaRPr lang="en-US"/>
        </a:p>
      </dgm:t>
    </dgm:pt>
    <dgm:pt modelId="{C0AAC2F2-6C57-4FC8-8CC7-960BD5106083}">
      <dgm:prSet phldrT="[Text]"/>
      <dgm:spPr/>
      <dgm:t>
        <a:bodyPr/>
        <a:lstStyle/>
        <a:p>
          <a:endParaRPr lang="en-US" dirty="0"/>
        </a:p>
      </dgm:t>
    </dgm:pt>
    <dgm:pt modelId="{7BD997EE-8103-4355-8EE4-BC037DC4F9F0}" type="parTrans" cxnId="{6D4701DC-7819-4E67-93D0-B75D90E8A765}">
      <dgm:prSet/>
      <dgm:spPr/>
      <dgm:t>
        <a:bodyPr/>
        <a:lstStyle/>
        <a:p>
          <a:endParaRPr lang="en-US"/>
        </a:p>
      </dgm:t>
    </dgm:pt>
    <dgm:pt modelId="{D402D02C-2BA4-44B8-AE46-B3515A6629DD}" type="sibTrans" cxnId="{6D4701DC-7819-4E67-93D0-B75D90E8A765}">
      <dgm:prSet/>
      <dgm:spPr/>
      <dgm:t>
        <a:bodyPr/>
        <a:lstStyle/>
        <a:p>
          <a:endParaRPr lang="en-US" dirty="0"/>
        </a:p>
      </dgm:t>
    </dgm:pt>
    <dgm:pt modelId="{3260CC70-D8D7-4BDF-93DF-E5E3657C10F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</a:t>
          </a:r>
          <a:endParaRPr lang="en-US" dirty="0">
            <a:solidFill>
              <a:schemeClr val="bg1"/>
            </a:solidFill>
          </a:endParaRPr>
        </a:p>
      </dgm:t>
    </dgm:pt>
    <dgm:pt modelId="{B8C75110-1DEB-4700-9A91-0AD743FA3167}" type="parTrans" cxnId="{590944C8-1A4E-4785-A25D-60B97A666A74}">
      <dgm:prSet/>
      <dgm:spPr/>
      <dgm:t>
        <a:bodyPr/>
        <a:lstStyle/>
        <a:p>
          <a:endParaRPr lang="en-US"/>
        </a:p>
      </dgm:t>
    </dgm:pt>
    <dgm:pt modelId="{4EABE8D6-4E2F-4AE3-9989-88D3C1C3CF08}" type="sibTrans" cxnId="{590944C8-1A4E-4785-A25D-60B97A666A74}">
      <dgm:prSet/>
      <dgm:spPr/>
      <dgm:t>
        <a:bodyPr/>
        <a:lstStyle/>
        <a:p>
          <a:endParaRPr lang="en-US"/>
        </a:p>
      </dgm:t>
    </dgm:pt>
    <dgm:pt modelId="{D3DACBE8-81E2-478E-98B0-DDF71A8E98F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Drugs</a:t>
          </a:r>
          <a:endParaRPr lang="en-US" sz="2400" b="1" dirty="0">
            <a:solidFill>
              <a:schemeClr val="tx1"/>
            </a:solidFill>
          </a:endParaRPr>
        </a:p>
      </dgm:t>
    </dgm:pt>
    <dgm:pt modelId="{EBE3F3E4-4120-4A96-B373-DE2216F40428}" type="parTrans" cxnId="{67CAF5ED-5A76-4ADD-8221-FCB3D0EF3D18}">
      <dgm:prSet/>
      <dgm:spPr/>
      <dgm:t>
        <a:bodyPr/>
        <a:lstStyle/>
        <a:p>
          <a:endParaRPr lang="en-US"/>
        </a:p>
      </dgm:t>
    </dgm:pt>
    <dgm:pt modelId="{D2723892-04E4-48F4-ACBB-4A662046A070}" type="sibTrans" cxnId="{67CAF5ED-5A76-4ADD-8221-FCB3D0EF3D18}">
      <dgm:prSet/>
      <dgm:spPr/>
      <dgm:t>
        <a:bodyPr/>
        <a:lstStyle/>
        <a:p>
          <a:endParaRPr lang="en-US" dirty="0"/>
        </a:p>
      </dgm:t>
    </dgm:pt>
    <dgm:pt modelId="{B5401314-6953-4D30-88E5-DE3AF718F66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</a:t>
          </a:r>
          <a:endParaRPr lang="en-US" dirty="0">
            <a:solidFill>
              <a:schemeClr val="bg1"/>
            </a:solidFill>
          </a:endParaRPr>
        </a:p>
      </dgm:t>
    </dgm:pt>
    <dgm:pt modelId="{9F579DE4-4269-49EF-A4C2-0828C5489FAF}" type="parTrans" cxnId="{3ADAF955-F7AE-4791-A2CE-E836CF9EE180}">
      <dgm:prSet/>
      <dgm:spPr/>
      <dgm:t>
        <a:bodyPr/>
        <a:lstStyle/>
        <a:p>
          <a:endParaRPr lang="en-US"/>
        </a:p>
      </dgm:t>
    </dgm:pt>
    <dgm:pt modelId="{1EF693F5-595E-4B0F-B224-45204DD5F9D8}" type="sibTrans" cxnId="{3ADAF955-F7AE-4791-A2CE-E836CF9EE180}">
      <dgm:prSet/>
      <dgm:spPr/>
      <dgm:t>
        <a:bodyPr/>
        <a:lstStyle/>
        <a:p>
          <a:endParaRPr lang="en-US"/>
        </a:p>
      </dgm:t>
    </dgm:pt>
    <dgm:pt modelId="{81B49D81-D5F8-43AD-B6BC-C62CF69680A8}" type="pres">
      <dgm:prSet presAssocID="{3B5A348F-3723-448F-90B5-304CB8EB54B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8839A0-1750-445D-A38F-56BE361AE24A}" type="pres">
      <dgm:prSet presAssocID="{9950A0B4-7F0E-45F6-8FAC-DF46C2BC1362}" presName="composite" presStyleCnt="0"/>
      <dgm:spPr/>
    </dgm:pt>
    <dgm:pt modelId="{84B1457C-8F1A-4DE2-8FDD-275345181E15}" type="pres">
      <dgm:prSet presAssocID="{9950A0B4-7F0E-45F6-8FAC-DF46C2BC1362}" presName="Parent1" presStyleLbl="node1" presStyleIdx="0" presStyleCnt="6" custScaleX="126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9B49A-8859-498E-A14B-0D035CFA2C0F}" type="pres">
      <dgm:prSet presAssocID="{9950A0B4-7F0E-45F6-8FAC-DF46C2BC136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96F59-3FCC-404E-BE85-54C7BFC24D18}" type="pres">
      <dgm:prSet presAssocID="{9950A0B4-7F0E-45F6-8FAC-DF46C2BC1362}" presName="BalanceSpacing" presStyleCnt="0"/>
      <dgm:spPr/>
    </dgm:pt>
    <dgm:pt modelId="{CE814CAB-2C47-4A3A-A9A4-C738AE7783AD}" type="pres">
      <dgm:prSet presAssocID="{9950A0B4-7F0E-45F6-8FAC-DF46C2BC1362}" presName="BalanceSpacing1" presStyleCnt="0"/>
      <dgm:spPr/>
    </dgm:pt>
    <dgm:pt modelId="{E5E225F9-09BE-49E7-B533-E7FCFA2DC7D1}" type="pres">
      <dgm:prSet presAssocID="{FEFF7022-246E-4A6E-943A-E72066F74CCF}" presName="Accent1Text" presStyleLbl="node1" presStyleIdx="1" presStyleCnt="6"/>
      <dgm:spPr/>
      <dgm:t>
        <a:bodyPr/>
        <a:lstStyle/>
        <a:p>
          <a:endParaRPr lang="en-US"/>
        </a:p>
      </dgm:t>
    </dgm:pt>
    <dgm:pt modelId="{C05739BE-F680-4DF5-B2F6-E03C5A3A8E52}" type="pres">
      <dgm:prSet presAssocID="{FEFF7022-246E-4A6E-943A-E72066F74CCF}" presName="spaceBetweenRectangles" presStyleCnt="0"/>
      <dgm:spPr/>
    </dgm:pt>
    <dgm:pt modelId="{B7DAF945-BA05-4463-B9AF-1D69306B0FD6}" type="pres">
      <dgm:prSet presAssocID="{C0AAC2F2-6C57-4FC8-8CC7-960BD5106083}" presName="composite" presStyleCnt="0"/>
      <dgm:spPr/>
    </dgm:pt>
    <dgm:pt modelId="{7CA16343-E764-48C1-AB33-DAF47B3BD6AF}" type="pres">
      <dgm:prSet presAssocID="{C0AAC2F2-6C57-4FC8-8CC7-960BD510608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1AFF9-C1BD-4A85-B805-25AACBFFE74A}" type="pres">
      <dgm:prSet presAssocID="{C0AAC2F2-6C57-4FC8-8CC7-960BD510608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5FA0E-86F4-463D-8F6F-6858FB140713}" type="pres">
      <dgm:prSet presAssocID="{C0AAC2F2-6C57-4FC8-8CC7-960BD5106083}" presName="BalanceSpacing" presStyleCnt="0"/>
      <dgm:spPr/>
    </dgm:pt>
    <dgm:pt modelId="{0551FE01-1013-4D6A-AE0B-0A113EB66D0E}" type="pres">
      <dgm:prSet presAssocID="{C0AAC2F2-6C57-4FC8-8CC7-960BD5106083}" presName="BalanceSpacing1" presStyleCnt="0"/>
      <dgm:spPr/>
    </dgm:pt>
    <dgm:pt modelId="{F075115F-76CB-4572-8420-FF4BD8C3EEBE}" type="pres">
      <dgm:prSet presAssocID="{D402D02C-2BA4-44B8-AE46-B3515A6629DD}" presName="Accent1Text" presStyleLbl="node1" presStyleIdx="3" presStyleCnt="6"/>
      <dgm:spPr/>
      <dgm:t>
        <a:bodyPr/>
        <a:lstStyle/>
        <a:p>
          <a:endParaRPr lang="en-US"/>
        </a:p>
      </dgm:t>
    </dgm:pt>
    <dgm:pt modelId="{F12773F0-D9E0-4B47-A9B0-683E356CDE48}" type="pres">
      <dgm:prSet presAssocID="{D402D02C-2BA4-44B8-AE46-B3515A6629DD}" presName="spaceBetweenRectangles" presStyleCnt="0"/>
      <dgm:spPr/>
    </dgm:pt>
    <dgm:pt modelId="{ECC9E47C-47FA-45F9-905F-772122E4DE01}" type="pres">
      <dgm:prSet presAssocID="{D3DACBE8-81E2-478E-98B0-DDF71A8E98FC}" presName="composite" presStyleCnt="0"/>
      <dgm:spPr/>
    </dgm:pt>
    <dgm:pt modelId="{D175F36F-013D-4CC8-9FFB-F3311DC2D8E0}" type="pres">
      <dgm:prSet presAssocID="{D3DACBE8-81E2-478E-98B0-DDF71A8E98F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FDECA-6050-400D-96D6-F7D68F8892D0}" type="pres">
      <dgm:prSet presAssocID="{D3DACBE8-81E2-478E-98B0-DDF71A8E98F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9DEAC-BF18-4D30-9B59-E39E63140547}" type="pres">
      <dgm:prSet presAssocID="{D3DACBE8-81E2-478E-98B0-DDF71A8E98FC}" presName="BalanceSpacing" presStyleCnt="0"/>
      <dgm:spPr/>
    </dgm:pt>
    <dgm:pt modelId="{BB9964A1-A167-4962-B34E-819326F981E5}" type="pres">
      <dgm:prSet presAssocID="{D3DACBE8-81E2-478E-98B0-DDF71A8E98FC}" presName="BalanceSpacing1" presStyleCnt="0"/>
      <dgm:spPr/>
    </dgm:pt>
    <dgm:pt modelId="{AA139C09-F42F-407A-A65C-71C57FE0C62A}" type="pres">
      <dgm:prSet presAssocID="{D2723892-04E4-48F4-ACBB-4A662046A070}" presName="Accent1Text" presStyleLbl="node1" presStyleIdx="5" presStyleCnt="6" custScaleX="110523" custLinFactNeighborX="-4525" custLinFactNeighborY="-3036"/>
      <dgm:spPr/>
      <dgm:t>
        <a:bodyPr/>
        <a:lstStyle/>
        <a:p>
          <a:endParaRPr lang="en-US"/>
        </a:p>
      </dgm:t>
    </dgm:pt>
  </dgm:ptLst>
  <dgm:cxnLst>
    <dgm:cxn modelId="{2102E2C3-D3F5-4824-B8D0-07833A96A3FA}" srcId="{9950A0B4-7F0E-45F6-8FAC-DF46C2BC1362}" destId="{04C0ED67-FB90-41BB-9EE5-DEC4540AF097}" srcOrd="0" destOrd="0" parTransId="{6E7AD2E3-BE56-4F67-9F62-53E647F5EBD4}" sibTransId="{0AE5F76C-EBD4-4FA6-8D6A-80A5B1B7A33A}"/>
    <dgm:cxn modelId="{797502A5-D4E4-4F68-B2D2-0ECCA728086F}" type="presOf" srcId="{C0AAC2F2-6C57-4FC8-8CC7-960BD5106083}" destId="{7CA16343-E764-48C1-AB33-DAF47B3BD6AF}" srcOrd="0" destOrd="0" presId="urn:microsoft.com/office/officeart/2008/layout/AlternatingHexagons"/>
    <dgm:cxn modelId="{3EBA9004-E0E0-4093-84B9-B12626126FB6}" srcId="{3B5A348F-3723-448F-90B5-304CB8EB54BF}" destId="{9950A0B4-7F0E-45F6-8FAC-DF46C2BC1362}" srcOrd="0" destOrd="0" parTransId="{278EFA63-C71E-47AC-9B4E-90290517F5F4}" sibTransId="{FEFF7022-246E-4A6E-943A-E72066F74CCF}"/>
    <dgm:cxn modelId="{8A212061-6686-4201-B315-910D51288492}" type="presOf" srcId="{3B5A348F-3723-448F-90B5-304CB8EB54BF}" destId="{81B49D81-D5F8-43AD-B6BC-C62CF69680A8}" srcOrd="0" destOrd="0" presId="urn:microsoft.com/office/officeart/2008/layout/AlternatingHexagons"/>
    <dgm:cxn modelId="{EBF7651C-F77D-46D5-A978-6F931CBCF430}" type="presOf" srcId="{B5401314-6953-4D30-88E5-DE3AF718F664}" destId="{78FFDECA-6050-400D-96D6-F7D68F8892D0}" srcOrd="0" destOrd="0" presId="urn:microsoft.com/office/officeart/2008/layout/AlternatingHexagons"/>
    <dgm:cxn modelId="{16C5855E-CB7D-400C-91DD-22F483588B52}" type="presOf" srcId="{9950A0B4-7F0E-45F6-8FAC-DF46C2BC1362}" destId="{84B1457C-8F1A-4DE2-8FDD-275345181E15}" srcOrd="0" destOrd="0" presId="urn:microsoft.com/office/officeart/2008/layout/AlternatingHexagons"/>
    <dgm:cxn modelId="{8EDE63F2-65F2-4579-9F32-6AFB115B469F}" type="presOf" srcId="{04C0ED67-FB90-41BB-9EE5-DEC4540AF097}" destId="{0C19B49A-8859-498E-A14B-0D035CFA2C0F}" srcOrd="0" destOrd="0" presId="urn:microsoft.com/office/officeart/2008/layout/AlternatingHexagons"/>
    <dgm:cxn modelId="{6D4701DC-7819-4E67-93D0-B75D90E8A765}" srcId="{3B5A348F-3723-448F-90B5-304CB8EB54BF}" destId="{C0AAC2F2-6C57-4FC8-8CC7-960BD5106083}" srcOrd="1" destOrd="0" parTransId="{7BD997EE-8103-4355-8EE4-BC037DC4F9F0}" sibTransId="{D402D02C-2BA4-44B8-AE46-B3515A6629DD}"/>
    <dgm:cxn modelId="{E4C542C7-AB64-4D43-ACD8-EB78207672B2}" type="presOf" srcId="{FEFF7022-246E-4A6E-943A-E72066F74CCF}" destId="{E5E225F9-09BE-49E7-B533-E7FCFA2DC7D1}" srcOrd="0" destOrd="0" presId="urn:microsoft.com/office/officeart/2008/layout/AlternatingHexagons"/>
    <dgm:cxn modelId="{A439BD6D-42E9-4959-BB0B-19C7EC3A5D17}" type="presOf" srcId="{3260CC70-D8D7-4BDF-93DF-E5E3657C10FE}" destId="{6671AFF9-C1BD-4A85-B805-25AACBFFE74A}" srcOrd="0" destOrd="0" presId="urn:microsoft.com/office/officeart/2008/layout/AlternatingHexagons"/>
    <dgm:cxn modelId="{7B51796F-3647-448F-80E9-47D68477CBCA}" type="presOf" srcId="{D2723892-04E4-48F4-ACBB-4A662046A070}" destId="{AA139C09-F42F-407A-A65C-71C57FE0C62A}" srcOrd="0" destOrd="0" presId="urn:microsoft.com/office/officeart/2008/layout/AlternatingHexagons"/>
    <dgm:cxn modelId="{67CAF5ED-5A76-4ADD-8221-FCB3D0EF3D18}" srcId="{3B5A348F-3723-448F-90B5-304CB8EB54BF}" destId="{D3DACBE8-81E2-478E-98B0-DDF71A8E98FC}" srcOrd="2" destOrd="0" parTransId="{EBE3F3E4-4120-4A96-B373-DE2216F40428}" sibTransId="{D2723892-04E4-48F4-ACBB-4A662046A070}"/>
    <dgm:cxn modelId="{590944C8-1A4E-4785-A25D-60B97A666A74}" srcId="{C0AAC2F2-6C57-4FC8-8CC7-960BD5106083}" destId="{3260CC70-D8D7-4BDF-93DF-E5E3657C10FE}" srcOrd="0" destOrd="0" parTransId="{B8C75110-1DEB-4700-9A91-0AD743FA3167}" sibTransId="{4EABE8D6-4E2F-4AE3-9989-88D3C1C3CF08}"/>
    <dgm:cxn modelId="{0B1F6DAE-DE7E-4AD5-81B7-3E1B81E58DBE}" type="presOf" srcId="{D3DACBE8-81E2-478E-98B0-DDF71A8E98FC}" destId="{D175F36F-013D-4CC8-9FFB-F3311DC2D8E0}" srcOrd="0" destOrd="0" presId="urn:microsoft.com/office/officeart/2008/layout/AlternatingHexagons"/>
    <dgm:cxn modelId="{3ADAF955-F7AE-4791-A2CE-E836CF9EE180}" srcId="{D3DACBE8-81E2-478E-98B0-DDF71A8E98FC}" destId="{B5401314-6953-4D30-88E5-DE3AF718F664}" srcOrd="0" destOrd="0" parTransId="{9F579DE4-4269-49EF-A4C2-0828C5489FAF}" sibTransId="{1EF693F5-595E-4B0F-B224-45204DD5F9D8}"/>
    <dgm:cxn modelId="{A890B635-6F1F-4BFC-8EF5-126DFA7B115F}" type="presOf" srcId="{D402D02C-2BA4-44B8-AE46-B3515A6629DD}" destId="{F075115F-76CB-4572-8420-FF4BD8C3EEBE}" srcOrd="0" destOrd="0" presId="urn:microsoft.com/office/officeart/2008/layout/AlternatingHexagons"/>
    <dgm:cxn modelId="{C3016129-2550-43B6-BB5F-38AFECC5F565}" type="presParOf" srcId="{81B49D81-D5F8-43AD-B6BC-C62CF69680A8}" destId="{E58839A0-1750-445D-A38F-56BE361AE24A}" srcOrd="0" destOrd="0" presId="urn:microsoft.com/office/officeart/2008/layout/AlternatingHexagons"/>
    <dgm:cxn modelId="{98267E2C-19EC-45ED-AE7E-1E7010B250CD}" type="presParOf" srcId="{E58839A0-1750-445D-A38F-56BE361AE24A}" destId="{84B1457C-8F1A-4DE2-8FDD-275345181E15}" srcOrd="0" destOrd="0" presId="urn:microsoft.com/office/officeart/2008/layout/AlternatingHexagons"/>
    <dgm:cxn modelId="{E69426CB-1597-4D0F-8576-78A3B9D7D1F6}" type="presParOf" srcId="{E58839A0-1750-445D-A38F-56BE361AE24A}" destId="{0C19B49A-8859-498E-A14B-0D035CFA2C0F}" srcOrd="1" destOrd="0" presId="urn:microsoft.com/office/officeart/2008/layout/AlternatingHexagons"/>
    <dgm:cxn modelId="{747FB5CF-483E-4DF4-99E8-6BA5FB70FFF4}" type="presParOf" srcId="{E58839A0-1750-445D-A38F-56BE361AE24A}" destId="{F2F96F59-3FCC-404E-BE85-54C7BFC24D18}" srcOrd="2" destOrd="0" presId="urn:microsoft.com/office/officeart/2008/layout/AlternatingHexagons"/>
    <dgm:cxn modelId="{BCFC247C-C932-4700-B278-28E9902095B2}" type="presParOf" srcId="{E58839A0-1750-445D-A38F-56BE361AE24A}" destId="{CE814CAB-2C47-4A3A-A9A4-C738AE7783AD}" srcOrd="3" destOrd="0" presId="urn:microsoft.com/office/officeart/2008/layout/AlternatingHexagons"/>
    <dgm:cxn modelId="{39227739-8624-4259-BED6-B13C9B631E66}" type="presParOf" srcId="{E58839A0-1750-445D-A38F-56BE361AE24A}" destId="{E5E225F9-09BE-49E7-B533-E7FCFA2DC7D1}" srcOrd="4" destOrd="0" presId="urn:microsoft.com/office/officeart/2008/layout/AlternatingHexagons"/>
    <dgm:cxn modelId="{49D0B209-8130-485E-9B2C-A6E0A04DE6CD}" type="presParOf" srcId="{81B49D81-D5F8-43AD-B6BC-C62CF69680A8}" destId="{C05739BE-F680-4DF5-B2F6-E03C5A3A8E52}" srcOrd="1" destOrd="0" presId="urn:microsoft.com/office/officeart/2008/layout/AlternatingHexagons"/>
    <dgm:cxn modelId="{86387262-32F8-45B3-B186-26D87F9E921B}" type="presParOf" srcId="{81B49D81-D5F8-43AD-B6BC-C62CF69680A8}" destId="{B7DAF945-BA05-4463-B9AF-1D69306B0FD6}" srcOrd="2" destOrd="0" presId="urn:microsoft.com/office/officeart/2008/layout/AlternatingHexagons"/>
    <dgm:cxn modelId="{6CE18022-B0C5-4FD4-8BB4-1213A4E6476A}" type="presParOf" srcId="{B7DAF945-BA05-4463-B9AF-1D69306B0FD6}" destId="{7CA16343-E764-48C1-AB33-DAF47B3BD6AF}" srcOrd="0" destOrd="0" presId="urn:microsoft.com/office/officeart/2008/layout/AlternatingHexagons"/>
    <dgm:cxn modelId="{E4C7B542-6BF1-461E-AC3B-FD6DA0F9C08A}" type="presParOf" srcId="{B7DAF945-BA05-4463-B9AF-1D69306B0FD6}" destId="{6671AFF9-C1BD-4A85-B805-25AACBFFE74A}" srcOrd="1" destOrd="0" presId="urn:microsoft.com/office/officeart/2008/layout/AlternatingHexagons"/>
    <dgm:cxn modelId="{AD94F19E-A7C0-41AD-A23D-ED3897390200}" type="presParOf" srcId="{B7DAF945-BA05-4463-B9AF-1D69306B0FD6}" destId="{B275FA0E-86F4-463D-8F6F-6858FB140713}" srcOrd="2" destOrd="0" presId="urn:microsoft.com/office/officeart/2008/layout/AlternatingHexagons"/>
    <dgm:cxn modelId="{EA987E68-9EA5-46B6-BE0B-37BB0BDF8BEF}" type="presParOf" srcId="{B7DAF945-BA05-4463-B9AF-1D69306B0FD6}" destId="{0551FE01-1013-4D6A-AE0B-0A113EB66D0E}" srcOrd="3" destOrd="0" presId="urn:microsoft.com/office/officeart/2008/layout/AlternatingHexagons"/>
    <dgm:cxn modelId="{B0A69A91-680E-498E-90D0-F3B1C806FADC}" type="presParOf" srcId="{B7DAF945-BA05-4463-B9AF-1D69306B0FD6}" destId="{F075115F-76CB-4572-8420-FF4BD8C3EEBE}" srcOrd="4" destOrd="0" presId="urn:microsoft.com/office/officeart/2008/layout/AlternatingHexagons"/>
    <dgm:cxn modelId="{2998DCE4-63E7-4A25-99C0-46C47B761A26}" type="presParOf" srcId="{81B49D81-D5F8-43AD-B6BC-C62CF69680A8}" destId="{F12773F0-D9E0-4B47-A9B0-683E356CDE48}" srcOrd="3" destOrd="0" presId="urn:microsoft.com/office/officeart/2008/layout/AlternatingHexagons"/>
    <dgm:cxn modelId="{B365F31A-00A5-4E61-BEC6-2D87DC4D2863}" type="presParOf" srcId="{81B49D81-D5F8-43AD-B6BC-C62CF69680A8}" destId="{ECC9E47C-47FA-45F9-905F-772122E4DE01}" srcOrd="4" destOrd="0" presId="urn:microsoft.com/office/officeart/2008/layout/AlternatingHexagons"/>
    <dgm:cxn modelId="{FC4E1F75-7268-44A0-8FEA-045D3D169788}" type="presParOf" srcId="{ECC9E47C-47FA-45F9-905F-772122E4DE01}" destId="{D175F36F-013D-4CC8-9FFB-F3311DC2D8E0}" srcOrd="0" destOrd="0" presId="urn:microsoft.com/office/officeart/2008/layout/AlternatingHexagons"/>
    <dgm:cxn modelId="{6783AE25-C546-44BB-9C91-B0D73F096926}" type="presParOf" srcId="{ECC9E47C-47FA-45F9-905F-772122E4DE01}" destId="{78FFDECA-6050-400D-96D6-F7D68F8892D0}" srcOrd="1" destOrd="0" presId="urn:microsoft.com/office/officeart/2008/layout/AlternatingHexagons"/>
    <dgm:cxn modelId="{A0A9A9AB-395C-4E05-9AD4-22659EF22709}" type="presParOf" srcId="{ECC9E47C-47FA-45F9-905F-772122E4DE01}" destId="{8AA9DEAC-BF18-4D30-9B59-E39E63140547}" srcOrd="2" destOrd="0" presId="urn:microsoft.com/office/officeart/2008/layout/AlternatingHexagons"/>
    <dgm:cxn modelId="{E1E14D41-91E1-481A-B31D-ECEBE6ABC218}" type="presParOf" srcId="{ECC9E47C-47FA-45F9-905F-772122E4DE01}" destId="{BB9964A1-A167-4962-B34E-819326F981E5}" srcOrd="3" destOrd="0" presId="urn:microsoft.com/office/officeart/2008/layout/AlternatingHexagons"/>
    <dgm:cxn modelId="{EAA7CF84-317F-4D6E-BC4E-4F0B0CF8D996}" type="presParOf" srcId="{ECC9E47C-47FA-45F9-905F-772122E4DE01}" destId="{AA139C09-F42F-407A-A65C-71C57FE0C6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5410C-AE88-40E4-BD30-4F98BB276E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E33B0-846E-466D-AAE2-276817C79A5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4"/>
              </a:solidFill>
            </a:rPr>
            <a:t>Sarcoidosis</a:t>
          </a:r>
          <a:endParaRPr lang="en-US" sz="2400" b="1" dirty="0">
            <a:solidFill>
              <a:schemeClr val="accent4"/>
            </a:solidFill>
          </a:endParaRPr>
        </a:p>
      </dgm:t>
    </dgm:pt>
    <dgm:pt modelId="{01C7465E-6382-448E-AB6B-E137EDA7135E}" type="parTrans" cxnId="{B62242A3-808F-4137-8172-35DB478C1FED}">
      <dgm:prSet/>
      <dgm:spPr/>
      <dgm:t>
        <a:bodyPr/>
        <a:lstStyle/>
        <a:p>
          <a:endParaRPr lang="en-US"/>
        </a:p>
      </dgm:t>
    </dgm:pt>
    <dgm:pt modelId="{F4A267D2-8CFD-4661-974C-06FFCA64D462}" type="sibTrans" cxnId="{B62242A3-808F-4137-8172-35DB478C1FED}">
      <dgm:prSet/>
      <dgm:spPr/>
      <dgm:t>
        <a:bodyPr/>
        <a:lstStyle/>
        <a:p>
          <a:endParaRPr lang="en-US"/>
        </a:p>
      </dgm:t>
    </dgm:pt>
    <dgm:pt modelId="{96832803-23AF-4594-9029-6539968271B6}">
      <dgm:prSet phldrT="[Text]"/>
      <dgm:spPr/>
      <dgm:t>
        <a:bodyPr/>
        <a:lstStyle/>
        <a:p>
          <a:endParaRPr lang="en-US" sz="1500" dirty="0"/>
        </a:p>
      </dgm:t>
    </dgm:pt>
    <dgm:pt modelId="{5E1D6954-A126-40AA-96FA-48F619B5F86D}" type="parTrans" cxnId="{2F4BE580-87F2-4683-8805-CF4B72591702}">
      <dgm:prSet/>
      <dgm:spPr/>
      <dgm:t>
        <a:bodyPr/>
        <a:lstStyle/>
        <a:p>
          <a:endParaRPr lang="en-US"/>
        </a:p>
      </dgm:t>
    </dgm:pt>
    <dgm:pt modelId="{5E16CE10-F468-4CB8-B2F9-A13ECBCF52EC}" type="sibTrans" cxnId="{2F4BE580-87F2-4683-8805-CF4B72591702}">
      <dgm:prSet/>
      <dgm:spPr/>
      <dgm:t>
        <a:bodyPr/>
        <a:lstStyle/>
        <a:p>
          <a:endParaRPr lang="en-US"/>
        </a:p>
      </dgm:t>
    </dgm:pt>
    <dgm:pt modelId="{7622DA4B-4B67-4ECD-9437-0474CE365955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/>
              </a:solidFill>
            </a:rPr>
            <a:t>Mixed connective </a:t>
          </a:r>
        </a:p>
        <a:p>
          <a:r>
            <a:rPr lang="en-US" sz="2800" b="1" dirty="0" smtClean="0">
              <a:solidFill>
                <a:schemeClr val="accent4"/>
              </a:solidFill>
            </a:rPr>
            <a:t>tissue disease</a:t>
          </a:r>
          <a:endParaRPr lang="en-US" sz="2800" b="1" dirty="0">
            <a:solidFill>
              <a:schemeClr val="accent4"/>
            </a:solidFill>
          </a:endParaRPr>
        </a:p>
      </dgm:t>
    </dgm:pt>
    <dgm:pt modelId="{3319B93A-6571-4A29-93B5-A57C968954E6}" type="parTrans" cxnId="{F5B82935-9631-49C8-86EF-DFE58B1E5F20}">
      <dgm:prSet/>
      <dgm:spPr/>
      <dgm:t>
        <a:bodyPr/>
        <a:lstStyle/>
        <a:p>
          <a:endParaRPr lang="en-US"/>
        </a:p>
      </dgm:t>
    </dgm:pt>
    <dgm:pt modelId="{E0F26EF7-CD0B-45AE-9F6D-8326F05639B6}" type="sibTrans" cxnId="{F5B82935-9631-49C8-86EF-DFE58B1E5F20}">
      <dgm:prSet/>
      <dgm:spPr/>
      <dgm:t>
        <a:bodyPr/>
        <a:lstStyle/>
        <a:p>
          <a:endParaRPr lang="en-US"/>
        </a:p>
      </dgm:t>
    </dgm:pt>
    <dgm:pt modelId="{EB0166FE-A98B-4BF1-94F0-0E9AA90BA95F}">
      <dgm:prSet phldrT="[Text]" custT="1"/>
      <dgm:spPr/>
      <dgm:t>
        <a:bodyPr/>
        <a:lstStyle/>
        <a:p>
          <a:r>
            <a:rPr lang="en-US" sz="2000" dirty="0" smtClean="0"/>
            <a:t>Clinically significant pericarditis, myocarditis and pulmonary hypertension</a:t>
          </a:r>
          <a:endParaRPr lang="en-US" sz="2000" dirty="0"/>
        </a:p>
      </dgm:t>
    </dgm:pt>
    <dgm:pt modelId="{9C582982-9D39-458D-A168-6C7BF4F38599}" type="parTrans" cxnId="{93683C47-0B06-4070-8691-8248B6365F5F}">
      <dgm:prSet/>
      <dgm:spPr/>
      <dgm:t>
        <a:bodyPr/>
        <a:lstStyle/>
        <a:p>
          <a:endParaRPr lang="en-US"/>
        </a:p>
      </dgm:t>
    </dgm:pt>
    <dgm:pt modelId="{543E1766-1874-40F8-BE89-3E8A9516786D}" type="sibTrans" cxnId="{93683C47-0B06-4070-8691-8248B6365F5F}">
      <dgm:prSet/>
      <dgm:spPr/>
      <dgm:t>
        <a:bodyPr/>
        <a:lstStyle/>
        <a:p>
          <a:endParaRPr lang="en-US"/>
        </a:p>
      </dgm:t>
    </dgm:pt>
    <dgm:pt modelId="{7720FC43-225E-4567-87AB-FDB0D6BFE445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/>
              </a:solidFill>
            </a:rPr>
            <a:t>Dermatomyositis</a:t>
          </a:r>
          <a:endParaRPr lang="en-US" sz="2800" b="1" dirty="0">
            <a:solidFill>
              <a:schemeClr val="accent4"/>
            </a:solidFill>
          </a:endParaRPr>
        </a:p>
      </dgm:t>
    </dgm:pt>
    <dgm:pt modelId="{C95D784E-7A49-4F9C-BB45-E3E94109E516}" type="parTrans" cxnId="{8168BD72-2B70-47A7-B0D0-EEDD9C2E1372}">
      <dgm:prSet/>
      <dgm:spPr/>
      <dgm:t>
        <a:bodyPr/>
        <a:lstStyle/>
        <a:p>
          <a:endParaRPr lang="en-US"/>
        </a:p>
      </dgm:t>
    </dgm:pt>
    <dgm:pt modelId="{27DAF1DF-6F32-4697-B105-C32A01E1B992}" type="sibTrans" cxnId="{8168BD72-2B70-47A7-B0D0-EEDD9C2E1372}">
      <dgm:prSet/>
      <dgm:spPr/>
      <dgm:t>
        <a:bodyPr/>
        <a:lstStyle/>
        <a:p>
          <a:endParaRPr lang="en-US"/>
        </a:p>
      </dgm:t>
    </dgm:pt>
    <dgm:pt modelId="{34ABFAA5-F6D7-498C-8C5B-0EA38924C6FC}">
      <dgm:prSet phldrT="[Text]" custT="1"/>
      <dgm:spPr/>
      <dgm:t>
        <a:bodyPr/>
        <a:lstStyle/>
        <a:p>
          <a:r>
            <a:rPr lang="en-US" sz="2000" dirty="0" smtClean="0"/>
            <a:t>Congestive heart failure, coronary artery disease or conduction abnormalities</a:t>
          </a:r>
          <a:r>
            <a:rPr lang="en-US" sz="2100" dirty="0" smtClean="0"/>
            <a:t>.</a:t>
          </a:r>
          <a:endParaRPr lang="en-US" sz="2100" dirty="0"/>
        </a:p>
      </dgm:t>
    </dgm:pt>
    <dgm:pt modelId="{CB03EFDE-B43B-4843-B63E-9000A2044878}" type="parTrans" cxnId="{8944C049-EFFB-4BE4-8D82-FAB0DCEC35CA}">
      <dgm:prSet/>
      <dgm:spPr/>
      <dgm:t>
        <a:bodyPr/>
        <a:lstStyle/>
        <a:p>
          <a:endParaRPr lang="en-US"/>
        </a:p>
      </dgm:t>
    </dgm:pt>
    <dgm:pt modelId="{4339A7BA-F22C-4679-A149-3AB3D064E5E3}" type="sibTrans" cxnId="{8944C049-EFFB-4BE4-8D82-FAB0DCEC35CA}">
      <dgm:prSet/>
      <dgm:spPr/>
      <dgm:t>
        <a:bodyPr/>
        <a:lstStyle/>
        <a:p>
          <a:endParaRPr lang="en-US"/>
        </a:p>
      </dgm:t>
    </dgm:pt>
    <dgm:pt modelId="{E945320B-5AF1-43B7-A261-1263DB70C780}">
      <dgm:prSet custT="1"/>
      <dgm:spPr/>
      <dgm:t>
        <a:bodyPr/>
        <a:lstStyle/>
        <a:p>
          <a:r>
            <a:rPr lang="en-US" sz="2000" dirty="0" smtClean="0"/>
            <a:t>25% of patients have heart involvement.</a:t>
          </a:r>
          <a:endParaRPr lang="en-US" sz="2000" dirty="0"/>
        </a:p>
      </dgm:t>
    </dgm:pt>
    <dgm:pt modelId="{F33F2444-69AD-49A2-A5CA-8A5F67D67DBE}" type="parTrans" cxnId="{46EA3D79-86B7-44C1-9C4F-D56A8348D098}">
      <dgm:prSet/>
      <dgm:spPr/>
      <dgm:t>
        <a:bodyPr/>
        <a:lstStyle/>
        <a:p>
          <a:endParaRPr lang="en-US"/>
        </a:p>
      </dgm:t>
    </dgm:pt>
    <dgm:pt modelId="{46F321EA-C03A-4EAA-A39F-9D57825DBE8D}" type="sibTrans" cxnId="{46EA3D79-86B7-44C1-9C4F-D56A8348D098}">
      <dgm:prSet/>
      <dgm:spPr/>
      <dgm:t>
        <a:bodyPr/>
        <a:lstStyle/>
        <a:p>
          <a:endParaRPr lang="en-US"/>
        </a:p>
      </dgm:t>
    </dgm:pt>
    <dgm:pt modelId="{4EF7FA13-F2B9-4202-ADF9-E89116D23761}">
      <dgm:prSet custT="1"/>
      <dgm:spPr/>
      <dgm:t>
        <a:bodyPr/>
        <a:lstStyle/>
        <a:p>
          <a:r>
            <a:rPr lang="en-US" sz="2000" dirty="0" smtClean="0"/>
            <a:t>Sudden death due to conduction defects and ventricular arrhythmias</a:t>
          </a:r>
          <a:endParaRPr lang="en-US" sz="2000" dirty="0"/>
        </a:p>
      </dgm:t>
    </dgm:pt>
    <dgm:pt modelId="{E7EDEF47-8107-43A9-89D4-EBA47A9ECC5C}" type="parTrans" cxnId="{8B27076A-0B4B-49E5-9E2D-B0C80416A71F}">
      <dgm:prSet/>
      <dgm:spPr/>
      <dgm:t>
        <a:bodyPr/>
        <a:lstStyle/>
        <a:p>
          <a:endParaRPr lang="en-US"/>
        </a:p>
      </dgm:t>
    </dgm:pt>
    <dgm:pt modelId="{5D00F458-4471-4EC9-B78F-5B90ED64D29F}" type="sibTrans" cxnId="{8B27076A-0B4B-49E5-9E2D-B0C80416A71F}">
      <dgm:prSet/>
      <dgm:spPr/>
      <dgm:t>
        <a:bodyPr/>
        <a:lstStyle/>
        <a:p>
          <a:endParaRPr lang="en-US"/>
        </a:p>
      </dgm:t>
    </dgm:pt>
    <dgm:pt modelId="{D5BBB2B9-68CD-4D40-9B2A-8CF6CB46BACB}" type="pres">
      <dgm:prSet presAssocID="{2735410C-AE88-40E4-BD30-4F98BB276E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92F1B-A8CD-481F-B7BD-EE9A31C0512D}" type="pres">
      <dgm:prSet presAssocID="{4D2E33B0-846E-466D-AAE2-276817C79A54}" presName="linNode" presStyleCnt="0"/>
      <dgm:spPr/>
    </dgm:pt>
    <dgm:pt modelId="{1942D175-3095-4C03-9BFB-3B5505B7BFA2}" type="pres">
      <dgm:prSet presAssocID="{4D2E33B0-846E-466D-AAE2-276817C79A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336B6-ACA4-4775-87FB-A2AACD094013}" type="pres">
      <dgm:prSet presAssocID="{4D2E33B0-846E-466D-AAE2-276817C79A5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CE117-473D-4E8B-A16B-96DBDB4A68C5}" type="pres">
      <dgm:prSet presAssocID="{F4A267D2-8CFD-4661-974C-06FFCA64D462}" presName="sp" presStyleCnt="0"/>
      <dgm:spPr/>
    </dgm:pt>
    <dgm:pt modelId="{C5001751-D941-4A93-906B-5D26E53F371B}" type="pres">
      <dgm:prSet presAssocID="{7622DA4B-4B67-4ECD-9437-0474CE365955}" presName="linNode" presStyleCnt="0"/>
      <dgm:spPr/>
    </dgm:pt>
    <dgm:pt modelId="{71DBE167-CA27-4637-94F0-439279BF7B2A}" type="pres">
      <dgm:prSet presAssocID="{7622DA4B-4B67-4ECD-9437-0474CE36595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86DAA-0DB5-4756-9E53-3E153508C9C7}" type="pres">
      <dgm:prSet presAssocID="{7622DA4B-4B67-4ECD-9437-0474CE36595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F9BBF-6A44-4EFD-B142-EF81F91EE8C9}" type="pres">
      <dgm:prSet presAssocID="{E0F26EF7-CD0B-45AE-9F6D-8326F05639B6}" presName="sp" presStyleCnt="0"/>
      <dgm:spPr/>
    </dgm:pt>
    <dgm:pt modelId="{9BCEF6C4-A19F-40A5-85FC-479C8ABE4E71}" type="pres">
      <dgm:prSet presAssocID="{7720FC43-225E-4567-87AB-FDB0D6BFE445}" presName="linNode" presStyleCnt="0"/>
      <dgm:spPr/>
    </dgm:pt>
    <dgm:pt modelId="{9BB8F56A-FE40-4205-8407-85A13CC12F9A}" type="pres">
      <dgm:prSet presAssocID="{7720FC43-225E-4567-87AB-FDB0D6BFE4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1356C-B10D-4DBE-AE36-E17D8C0C8EB6}" type="pres">
      <dgm:prSet presAssocID="{7720FC43-225E-4567-87AB-FDB0D6BFE44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242A3-808F-4137-8172-35DB478C1FED}" srcId="{2735410C-AE88-40E4-BD30-4F98BB276E1C}" destId="{4D2E33B0-846E-466D-AAE2-276817C79A54}" srcOrd="0" destOrd="0" parTransId="{01C7465E-6382-448E-AB6B-E137EDA7135E}" sibTransId="{F4A267D2-8CFD-4661-974C-06FFCA64D462}"/>
    <dgm:cxn modelId="{454625DC-8156-42D9-8103-757AA5690FD6}" type="presOf" srcId="{EB0166FE-A98B-4BF1-94F0-0E9AA90BA95F}" destId="{C5E86DAA-0DB5-4756-9E53-3E153508C9C7}" srcOrd="0" destOrd="0" presId="urn:microsoft.com/office/officeart/2005/8/layout/vList5"/>
    <dgm:cxn modelId="{93683C47-0B06-4070-8691-8248B6365F5F}" srcId="{7622DA4B-4B67-4ECD-9437-0474CE365955}" destId="{EB0166FE-A98B-4BF1-94F0-0E9AA90BA95F}" srcOrd="0" destOrd="0" parTransId="{9C582982-9D39-458D-A168-6C7BF4F38599}" sibTransId="{543E1766-1874-40F8-BE89-3E8A9516786D}"/>
    <dgm:cxn modelId="{DE597318-F164-4DE9-8F74-95775DBA9207}" type="presOf" srcId="{7622DA4B-4B67-4ECD-9437-0474CE365955}" destId="{71DBE167-CA27-4637-94F0-439279BF7B2A}" srcOrd="0" destOrd="0" presId="urn:microsoft.com/office/officeart/2005/8/layout/vList5"/>
    <dgm:cxn modelId="{A5804A6A-B524-4975-A8EC-3A67C97ADA27}" type="presOf" srcId="{2735410C-AE88-40E4-BD30-4F98BB276E1C}" destId="{D5BBB2B9-68CD-4D40-9B2A-8CF6CB46BACB}" srcOrd="0" destOrd="0" presId="urn:microsoft.com/office/officeart/2005/8/layout/vList5"/>
    <dgm:cxn modelId="{4D6A0BBC-59D8-4ED4-8C55-68E659026E83}" type="presOf" srcId="{4D2E33B0-846E-466D-AAE2-276817C79A54}" destId="{1942D175-3095-4C03-9BFB-3B5505B7BFA2}" srcOrd="0" destOrd="0" presId="urn:microsoft.com/office/officeart/2005/8/layout/vList5"/>
    <dgm:cxn modelId="{02537A75-81D1-4CEC-B6C9-93A4D0F2E24E}" type="presOf" srcId="{4EF7FA13-F2B9-4202-ADF9-E89116D23761}" destId="{6BD336B6-ACA4-4775-87FB-A2AACD094013}" srcOrd="0" destOrd="2" presId="urn:microsoft.com/office/officeart/2005/8/layout/vList5"/>
    <dgm:cxn modelId="{8168BD72-2B70-47A7-B0D0-EEDD9C2E1372}" srcId="{2735410C-AE88-40E4-BD30-4F98BB276E1C}" destId="{7720FC43-225E-4567-87AB-FDB0D6BFE445}" srcOrd="2" destOrd="0" parTransId="{C95D784E-7A49-4F9C-BB45-E3E94109E516}" sibTransId="{27DAF1DF-6F32-4697-B105-C32A01E1B992}"/>
    <dgm:cxn modelId="{2F4BE580-87F2-4683-8805-CF4B72591702}" srcId="{4D2E33B0-846E-466D-AAE2-276817C79A54}" destId="{96832803-23AF-4594-9029-6539968271B6}" srcOrd="0" destOrd="0" parTransId="{5E1D6954-A126-40AA-96FA-48F619B5F86D}" sibTransId="{5E16CE10-F468-4CB8-B2F9-A13ECBCF52EC}"/>
    <dgm:cxn modelId="{8944C049-EFFB-4BE4-8D82-FAB0DCEC35CA}" srcId="{7720FC43-225E-4567-87AB-FDB0D6BFE445}" destId="{34ABFAA5-F6D7-498C-8C5B-0EA38924C6FC}" srcOrd="0" destOrd="0" parTransId="{CB03EFDE-B43B-4843-B63E-9000A2044878}" sibTransId="{4339A7BA-F22C-4679-A149-3AB3D064E5E3}"/>
    <dgm:cxn modelId="{46EA3D79-86B7-44C1-9C4F-D56A8348D098}" srcId="{4D2E33B0-846E-466D-AAE2-276817C79A54}" destId="{E945320B-5AF1-43B7-A261-1263DB70C780}" srcOrd="1" destOrd="0" parTransId="{F33F2444-69AD-49A2-A5CA-8A5F67D67DBE}" sibTransId="{46F321EA-C03A-4EAA-A39F-9D57825DBE8D}"/>
    <dgm:cxn modelId="{631CC143-B56F-4687-B04C-5657954BE270}" type="presOf" srcId="{7720FC43-225E-4567-87AB-FDB0D6BFE445}" destId="{9BB8F56A-FE40-4205-8407-85A13CC12F9A}" srcOrd="0" destOrd="0" presId="urn:microsoft.com/office/officeart/2005/8/layout/vList5"/>
    <dgm:cxn modelId="{F5B82935-9631-49C8-86EF-DFE58B1E5F20}" srcId="{2735410C-AE88-40E4-BD30-4F98BB276E1C}" destId="{7622DA4B-4B67-4ECD-9437-0474CE365955}" srcOrd="1" destOrd="0" parTransId="{3319B93A-6571-4A29-93B5-A57C968954E6}" sibTransId="{E0F26EF7-CD0B-45AE-9F6D-8326F05639B6}"/>
    <dgm:cxn modelId="{D3902AF4-1284-40BE-B32E-AC6798257E02}" type="presOf" srcId="{96832803-23AF-4594-9029-6539968271B6}" destId="{6BD336B6-ACA4-4775-87FB-A2AACD094013}" srcOrd="0" destOrd="0" presId="urn:microsoft.com/office/officeart/2005/8/layout/vList5"/>
    <dgm:cxn modelId="{489840B2-EBCD-4CFA-94A3-13F676E312C1}" type="presOf" srcId="{34ABFAA5-F6D7-498C-8C5B-0EA38924C6FC}" destId="{BD41356C-B10D-4DBE-AE36-E17D8C0C8EB6}" srcOrd="0" destOrd="0" presId="urn:microsoft.com/office/officeart/2005/8/layout/vList5"/>
    <dgm:cxn modelId="{8B27076A-0B4B-49E5-9E2D-B0C80416A71F}" srcId="{4D2E33B0-846E-466D-AAE2-276817C79A54}" destId="{4EF7FA13-F2B9-4202-ADF9-E89116D23761}" srcOrd="2" destOrd="0" parTransId="{E7EDEF47-8107-43A9-89D4-EBA47A9ECC5C}" sibTransId="{5D00F458-4471-4EC9-B78F-5B90ED64D29F}"/>
    <dgm:cxn modelId="{8920FB31-2D03-4A10-8824-987E170C2E93}" type="presOf" srcId="{E945320B-5AF1-43B7-A261-1263DB70C780}" destId="{6BD336B6-ACA4-4775-87FB-A2AACD094013}" srcOrd="0" destOrd="1" presId="urn:microsoft.com/office/officeart/2005/8/layout/vList5"/>
    <dgm:cxn modelId="{51052CD8-65BF-4F8F-9C72-55940F9DEBA3}" type="presParOf" srcId="{D5BBB2B9-68CD-4D40-9B2A-8CF6CB46BACB}" destId="{BD792F1B-A8CD-481F-B7BD-EE9A31C0512D}" srcOrd="0" destOrd="0" presId="urn:microsoft.com/office/officeart/2005/8/layout/vList5"/>
    <dgm:cxn modelId="{8F544645-D378-4EEF-BEA1-6CA4616E44F9}" type="presParOf" srcId="{BD792F1B-A8CD-481F-B7BD-EE9A31C0512D}" destId="{1942D175-3095-4C03-9BFB-3B5505B7BFA2}" srcOrd="0" destOrd="0" presId="urn:microsoft.com/office/officeart/2005/8/layout/vList5"/>
    <dgm:cxn modelId="{6CB4C06A-7C02-46FC-B251-7D4B9BFCFFEA}" type="presParOf" srcId="{BD792F1B-A8CD-481F-B7BD-EE9A31C0512D}" destId="{6BD336B6-ACA4-4775-87FB-A2AACD094013}" srcOrd="1" destOrd="0" presId="urn:microsoft.com/office/officeart/2005/8/layout/vList5"/>
    <dgm:cxn modelId="{22053A5B-045D-4499-ABF5-EE7FC542A061}" type="presParOf" srcId="{D5BBB2B9-68CD-4D40-9B2A-8CF6CB46BACB}" destId="{5B6CE117-473D-4E8B-A16B-96DBDB4A68C5}" srcOrd="1" destOrd="0" presId="urn:microsoft.com/office/officeart/2005/8/layout/vList5"/>
    <dgm:cxn modelId="{D92511B4-E7A9-49AD-9DC0-BB8376EA3F07}" type="presParOf" srcId="{D5BBB2B9-68CD-4D40-9B2A-8CF6CB46BACB}" destId="{C5001751-D941-4A93-906B-5D26E53F371B}" srcOrd="2" destOrd="0" presId="urn:microsoft.com/office/officeart/2005/8/layout/vList5"/>
    <dgm:cxn modelId="{ED8ABF44-F669-4EA2-9267-5CDCC55A94D0}" type="presParOf" srcId="{C5001751-D941-4A93-906B-5D26E53F371B}" destId="{71DBE167-CA27-4637-94F0-439279BF7B2A}" srcOrd="0" destOrd="0" presId="urn:microsoft.com/office/officeart/2005/8/layout/vList5"/>
    <dgm:cxn modelId="{181D9422-3F93-436C-B682-E07AC672ECCF}" type="presParOf" srcId="{C5001751-D941-4A93-906B-5D26E53F371B}" destId="{C5E86DAA-0DB5-4756-9E53-3E153508C9C7}" srcOrd="1" destOrd="0" presId="urn:microsoft.com/office/officeart/2005/8/layout/vList5"/>
    <dgm:cxn modelId="{37ECF34A-9CAC-4415-AC28-D67CFB666F3E}" type="presParOf" srcId="{D5BBB2B9-68CD-4D40-9B2A-8CF6CB46BACB}" destId="{364F9BBF-6A44-4EFD-B142-EF81F91EE8C9}" srcOrd="3" destOrd="0" presId="urn:microsoft.com/office/officeart/2005/8/layout/vList5"/>
    <dgm:cxn modelId="{FDC6C15A-667B-4154-95E5-DBEF11ECFB64}" type="presParOf" srcId="{D5BBB2B9-68CD-4D40-9B2A-8CF6CB46BACB}" destId="{9BCEF6C4-A19F-40A5-85FC-479C8ABE4E71}" srcOrd="4" destOrd="0" presId="urn:microsoft.com/office/officeart/2005/8/layout/vList5"/>
    <dgm:cxn modelId="{8FFC8902-E633-442F-ABD3-C1908D00CC8B}" type="presParOf" srcId="{9BCEF6C4-A19F-40A5-85FC-479C8ABE4E71}" destId="{9BB8F56A-FE40-4205-8407-85A13CC12F9A}" srcOrd="0" destOrd="0" presId="urn:microsoft.com/office/officeart/2005/8/layout/vList5"/>
    <dgm:cxn modelId="{5537A008-D69A-4D4F-81F6-576B1A21F894}" type="presParOf" srcId="{9BCEF6C4-A19F-40A5-85FC-479C8ABE4E71}" destId="{BD41356C-B10D-4DBE-AE36-E17D8C0C8E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8C09A8-C343-4718-B003-1AD9D9D90F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1BE0F-BBAB-4B12-8756-519C87BCB35C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/>
              </a:solidFill>
            </a:rPr>
            <a:t>Systemic lupus erythematosus</a:t>
          </a:r>
          <a:endParaRPr lang="en-US" sz="2800" b="1" dirty="0">
            <a:solidFill>
              <a:schemeClr val="accent4"/>
            </a:solidFill>
          </a:endParaRPr>
        </a:p>
      </dgm:t>
    </dgm:pt>
    <dgm:pt modelId="{E199F325-2D6F-4C85-8EA6-C38430A78F7A}" type="parTrans" cxnId="{F62A421C-8FCB-4104-89E4-344B2E8ACD08}">
      <dgm:prSet/>
      <dgm:spPr/>
      <dgm:t>
        <a:bodyPr/>
        <a:lstStyle/>
        <a:p>
          <a:endParaRPr lang="en-US"/>
        </a:p>
      </dgm:t>
    </dgm:pt>
    <dgm:pt modelId="{0ED327A8-B1B3-4C5B-BDC5-56E7D4CE1E0D}" type="sibTrans" cxnId="{F62A421C-8FCB-4104-89E4-344B2E8ACD08}">
      <dgm:prSet/>
      <dgm:spPr/>
      <dgm:t>
        <a:bodyPr/>
        <a:lstStyle/>
        <a:p>
          <a:endParaRPr lang="en-US"/>
        </a:p>
      </dgm:t>
    </dgm:pt>
    <dgm:pt modelId="{D27B944B-1D19-4C33-A97D-4AF0899EA65A}">
      <dgm:prSet phldrT="[Text]" custT="1"/>
      <dgm:spPr/>
      <dgm:t>
        <a:bodyPr/>
        <a:lstStyle/>
        <a:p>
          <a:r>
            <a:rPr lang="en-US" sz="2000" dirty="0" smtClean="0"/>
            <a:t>pericarditis, a high prevalence of atherosclerosis	and an increased risk of myocardial infarction</a:t>
          </a:r>
          <a:r>
            <a:rPr lang="en-US" sz="2400" dirty="0" smtClean="0"/>
            <a:t>.</a:t>
          </a:r>
          <a:endParaRPr lang="en-US" sz="2400" dirty="0"/>
        </a:p>
      </dgm:t>
    </dgm:pt>
    <dgm:pt modelId="{D839297B-2AA2-4C2F-97D1-063F849D3A4B}" type="parTrans" cxnId="{915AD675-C06A-43C3-9C81-9D3E8CA68452}">
      <dgm:prSet/>
      <dgm:spPr/>
      <dgm:t>
        <a:bodyPr/>
        <a:lstStyle/>
        <a:p>
          <a:endParaRPr lang="en-US"/>
        </a:p>
      </dgm:t>
    </dgm:pt>
    <dgm:pt modelId="{3BF291DD-2399-49C0-948E-BE05A39F462C}" type="sibTrans" cxnId="{915AD675-C06A-43C3-9C81-9D3E8CA68452}">
      <dgm:prSet/>
      <dgm:spPr/>
      <dgm:t>
        <a:bodyPr/>
        <a:lstStyle/>
        <a:p>
          <a:endParaRPr lang="en-US"/>
        </a:p>
      </dgm:t>
    </dgm:pt>
    <dgm:pt modelId="{D360536F-2A81-4C87-8D2D-1341DFD93F3A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/>
              </a:solidFill>
            </a:rPr>
            <a:t>Neonatal lupus erythematosus</a:t>
          </a:r>
          <a:endParaRPr lang="en-US" sz="2800" b="1" dirty="0">
            <a:solidFill>
              <a:schemeClr val="accent4"/>
            </a:solidFill>
          </a:endParaRPr>
        </a:p>
      </dgm:t>
    </dgm:pt>
    <dgm:pt modelId="{24E7D201-AAC7-420D-84DA-E4BFAA19E581}" type="parTrans" cxnId="{A8421143-E05B-46A4-84A2-81A1E1AB61A6}">
      <dgm:prSet/>
      <dgm:spPr/>
      <dgm:t>
        <a:bodyPr/>
        <a:lstStyle/>
        <a:p>
          <a:endParaRPr lang="en-US"/>
        </a:p>
      </dgm:t>
    </dgm:pt>
    <dgm:pt modelId="{57B2033E-FB6A-46C5-B790-FE4D1FACE798}" type="sibTrans" cxnId="{A8421143-E05B-46A4-84A2-81A1E1AB61A6}">
      <dgm:prSet/>
      <dgm:spPr/>
      <dgm:t>
        <a:bodyPr/>
        <a:lstStyle/>
        <a:p>
          <a:endParaRPr lang="en-US"/>
        </a:p>
      </dgm:t>
    </dgm:pt>
    <dgm:pt modelId="{D5E916DB-51D4-4CB1-948D-AFFA1476DB18}">
      <dgm:prSet phldrT="[Text]" custT="1"/>
      <dgm:spPr/>
      <dgm:t>
        <a:bodyPr/>
        <a:lstStyle/>
        <a:p>
          <a:r>
            <a:rPr lang="en-US" sz="2000" dirty="0" smtClean="0"/>
            <a:t>Congenital atrioventricular block (AVB), most common.</a:t>
          </a:r>
          <a:endParaRPr lang="en-US" sz="2000" dirty="0"/>
        </a:p>
      </dgm:t>
    </dgm:pt>
    <dgm:pt modelId="{FA95B2D9-DB3A-4ED6-8F4F-EC765410CA76}" type="parTrans" cxnId="{2EEC0563-B0CE-4F5B-8F27-5E5356916469}">
      <dgm:prSet/>
      <dgm:spPr/>
      <dgm:t>
        <a:bodyPr/>
        <a:lstStyle/>
        <a:p>
          <a:endParaRPr lang="en-US"/>
        </a:p>
      </dgm:t>
    </dgm:pt>
    <dgm:pt modelId="{9850C291-3863-404B-9BF3-04047AD366E2}" type="sibTrans" cxnId="{2EEC0563-B0CE-4F5B-8F27-5E5356916469}">
      <dgm:prSet/>
      <dgm:spPr/>
      <dgm:t>
        <a:bodyPr/>
        <a:lstStyle/>
        <a:p>
          <a:endParaRPr lang="en-US"/>
        </a:p>
      </dgm:t>
    </dgm:pt>
    <dgm:pt modelId="{DFDF3599-2342-4AF2-A07F-A5D783AA2C91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/>
              </a:solidFill>
            </a:rPr>
            <a:t>Systemic sclerosis</a:t>
          </a:r>
          <a:endParaRPr lang="en-US" sz="2800" b="1" dirty="0">
            <a:solidFill>
              <a:schemeClr val="accent4"/>
            </a:solidFill>
          </a:endParaRPr>
        </a:p>
      </dgm:t>
    </dgm:pt>
    <dgm:pt modelId="{49B774BC-B44D-4DD1-AB25-4DB08DDB219D}" type="parTrans" cxnId="{796CF291-3CE6-4C71-B93C-F9832FDFEDF0}">
      <dgm:prSet/>
      <dgm:spPr/>
      <dgm:t>
        <a:bodyPr/>
        <a:lstStyle/>
        <a:p>
          <a:endParaRPr lang="en-US"/>
        </a:p>
      </dgm:t>
    </dgm:pt>
    <dgm:pt modelId="{9E532193-E814-4EBC-9DE5-67EFE4DA73AF}" type="sibTrans" cxnId="{796CF291-3CE6-4C71-B93C-F9832FDFEDF0}">
      <dgm:prSet/>
      <dgm:spPr/>
      <dgm:t>
        <a:bodyPr/>
        <a:lstStyle/>
        <a:p>
          <a:endParaRPr lang="en-US"/>
        </a:p>
      </dgm:t>
    </dgm:pt>
    <dgm:pt modelId="{92E895DF-5B2B-4E16-A0E3-E8B357376186}">
      <dgm:prSet phldrT="[Text]" custT="1"/>
      <dgm:spPr/>
      <dgm:t>
        <a:bodyPr/>
        <a:lstStyle/>
        <a:p>
          <a:r>
            <a:rPr lang="en-US" sz="2000" dirty="0" smtClean="0"/>
            <a:t>Cardiac involvement is poor prognostic factor.</a:t>
          </a:r>
          <a:endParaRPr lang="en-US" sz="2000" dirty="0"/>
        </a:p>
      </dgm:t>
    </dgm:pt>
    <dgm:pt modelId="{1417F4F8-1F17-4AB0-977F-2485C0081307}" type="parTrans" cxnId="{277F080E-0D7B-4993-97C2-485F9EABE3D7}">
      <dgm:prSet/>
      <dgm:spPr/>
      <dgm:t>
        <a:bodyPr/>
        <a:lstStyle/>
        <a:p>
          <a:endParaRPr lang="en-US"/>
        </a:p>
      </dgm:t>
    </dgm:pt>
    <dgm:pt modelId="{635E36DB-427F-48F0-BD3D-B41F21604B66}" type="sibTrans" cxnId="{277F080E-0D7B-4993-97C2-485F9EABE3D7}">
      <dgm:prSet/>
      <dgm:spPr/>
      <dgm:t>
        <a:bodyPr/>
        <a:lstStyle/>
        <a:p>
          <a:endParaRPr lang="en-US"/>
        </a:p>
      </dgm:t>
    </dgm:pt>
    <dgm:pt modelId="{EE97BA4C-BA20-4E73-8922-02701AEE3860}">
      <dgm:prSet phldrT="[Text]" custT="1"/>
      <dgm:spPr/>
      <dgm:t>
        <a:bodyPr/>
        <a:lstStyle/>
        <a:p>
          <a:r>
            <a:rPr lang="en-US" sz="2000" dirty="0" smtClean="0"/>
            <a:t>Mothers of affected children generally express the 52 and 60 </a:t>
          </a:r>
          <a:r>
            <a:rPr lang="en-US" sz="2000" dirty="0" err="1" smtClean="0"/>
            <a:t>kDa</a:t>
          </a:r>
          <a:r>
            <a:rPr lang="en-US" sz="2000" dirty="0" smtClean="0"/>
            <a:t> anti-SS-A (Ro) antibodies, even if they have no other features of LE.</a:t>
          </a:r>
          <a:endParaRPr lang="en-US" sz="2000" dirty="0"/>
        </a:p>
      </dgm:t>
    </dgm:pt>
    <dgm:pt modelId="{4FC351C6-B584-4616-B6B7-8AC3BABBB1D4}" type="parTrans" cxnId="{8F0A7BA2-E728-4275-B985-299E3B7890D4}">
      <dgm:prSet/>
      <dgm:spPr/>
      <dgm:t>
        <a:bodyPr/>
        <a:lstStyle/>
        <a:p>
          <a:endParaRPr lang="en-US"/>
        </a:p>
      </dgm:t>
    </dgm:pt>
    <dgm:pt modelId="{95C70074-48BA-4D47-84AA-C8DFE5819FAF}" type="sibTrans" cxnId="{8F0A7BA2-E728-4275-B985-299E3B7890D4}">
      <dgm:prSet/>
      <dgm:spPr/>
      <dgm:t>
        <a:bodyPr/>
        <a:lstStyle/>
        <a:p>
          <a:endParaRPr lang="en-US"/>
        </a:p>
      </dgm:t>
    </dgm:pt>
    <dgm:pt modelId="{78153EE2-FCFF-4898-BD8F-59C66A686E64}">
      <dgm:prSet phldrT="[Text]" custT="1"/>
      <dgm:spPr/>
      <dgm:t>
        <a:bodyPr/>
        <a:lstStyle/>
        <a:p>
          <a:r>
            <a:rPr lang="en-US" sz="2000" dirty="0" smtClean="0"/>
            <a:t>Other include valve defects, cardiomyopathy or myocarditis. </a:t>
          </a:r>
          <a:endParaRPr lang="en-US" sz="2000" dirty="0"/>
        </a:p>
      </dgm:t>
    </dgm:pt>
    <dgm:pt modelId="{60E66938-4CD1-4173-A1F0-EAB54FDD8A25}" type="parTrans" cxnId="{8F606E83-E86F-4B4F-BA22-D348D3BE7B01}">
      <dgm:prSet/>
      <dgm:spPr/>
      <dgm:t>
        <a:bodyPr/>
        <a:lstStyle/>
        <a:p>
          <a:endParaRPr lang="en-US"/>
        </a:p>
      </dgm:t>
    </dgm:pt>
    <dgm:pt modelId="{182CE399-7781-48D1-89AD-3AA7C38970DA}" type="sibTrans" cxnId="{8F606E83-E86F-4B4F-BA22-D348D3BE7B01}">
      <dgm:prSet/>
      <dgm:spPr/>
      <dgm:t>
        <a:bodyPr/>
        <a:lstStyle/>
        <a:p>
          <a:endParaRPr lang="en-US"/>
        </a:p>
      </dgm:t>
    </dgm:pt>
    <dgm:pt modelId="{00337A1E-4AA5-4D2E-8207-D0AE7FEAF6AC}">
      <dgm:prSet phldrT="[Text]" custT="1"/>
      <dgm:spPr/>
      <dgm:t>
        <a:bodyPr/>
        <a:lstStyle/>
        <a:p>
          <a:r>
            <a:rPr lang="en-US" sz="2000" dirty="0" smtClean="0"/>
            <a:t>Pericarditis, pericardial	effusion, arrhythmias, myocardial fibrosis, conduction system defects, endothelial damage to coronary arteries and heart failure due to pulmonary arterial hypertension</a:t>
          </a:r>
          <a:endParaRPr lang="en-US" sz="2000" dirty="0"/>
        </a:p>
      </dgm:t>
    </dgm:pt>
    <dgm:pt modelId="{2F1E11C4-BC8A-4735-A2EC-63E576F86FEB}" type="parTrans" cxnId="{7A7BB83F-DCF6-4814-8223-918D2FB8B25D}">
      <dgm:prSet/>
      <dgm:spPr/>
      <dgm:t>
        <a:bodyPr/>
        <a:lstStyle/>
        <a:p>
          <a:endParaRPr lang="en-US"/>
        </a:p>
      </dgm:t>
    </dgm:pt>
    <dgm:pt modelId="{7D687637-3DD6-4B74-B13A-9BC01C145441}" type="sibTrans" cxnId="{7A7BB83F-DCF6-4814-8223-918D2FB8B25D}">
      <dgm:prSet/>
      <dgm:spPr/>
      <dgm:t>
        <a:bodyPr/>
        <a:lstStyle/>
        <a:p>
          <a:endParaRPr lang="en-US"/>
        </a:p>
      </dgm:t>
    </dgm:pt>
    <dgm:pt modelId="{38DDB68F-6F8C-497C-BFDE-F84DF71F965C}" type="pres">
      <dgm:prSet presAssocID="{AF8C09A8-C343-4718-B003-1AD9D9D90F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31D494-6318-42BC-99E5-A1BFBB260A36}" type="pres">
      <dgm:prSet presAssocID="{3AE1BE0F-BBAB-4B12-8756-519C87BCB35C}" presName="linNode" presStyleCnt="0"/>
      <dgm:spPr/>
    </dgm:pt>
    <dgm:pt modelId="{7D42AAB3-0C82-40B4-827F-0798C178029C}" type="pres">
      <dgm:prSet presAssocID="{3AE1BE0F-BBAB-4B12-8756-519C87BCB35C}" presName="parentText" presStyleLbl="node1" presStyleIdx="0" presStyleCnt="3" custScaleY="573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31E75-B904-465A-810C-2378C7136583}" type="pres">
      <dgm:prSet presAssocID="{3AE1BE0F-BBAB-4B12-8756-519C87BCB35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C85AC-C431-4C03-B32E-45A8EA8F606E}" type="pres">
      <dgm:prSet presAssocID="{0ED327A8-B1B3-4C5B-BDC5-56E7D4CE1E0D}" presName="sp" presStyleCnt="0"/>
      <dgm:spPr/>
    </dgm:pt>
    <dgm:pt modelId="{D1950CCB-DA20-4FD3-B2C4-EEC2AB293CD0}" type="pres">
      <dgm:prSet presAssocID="{D360536F-2A81-4C87-8D2D-1341DFD93F3A}" presName="linNode" presStyleCnt="0"/>
      <dgm:spPr/>
    </dgm:pt>
    <dgm:pt modelId="{0DB44046-501F-4FF4-B8D3-980D5C725AA0}" type="pres">
      <dgm:prSet presAssocID="{D360536F-2A81-4C87-8D2D-1341DFD93F3A}" presName="parentText" presStyleLbl="node1" presStyleIdx="1" presStyleCnt="3" custScaleY="6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24300-0DB5-4E11-85D9-3BD69917EFB5}" type="pres">
      <dgm:prSet presAssocID="{D360536F-2A81-4C87-8D2D-1341DFD93F3A}" presName="descendantText" presStyleLbl="alignAccFollowNode1" presStyleIdx="1" presStyleCnt="3" custScaleY="91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BC9FF-6E04-476A-85DF-2D49972C8201}" type="pres">
      <dgm:prSet presAssocID="{57B2033E-FB6A-46C5-B790-FE4D1FACE798}" presName="sp" presStyleCnt="0"/>
      <dgm:spPr/>
    </dgm:pt>
    <dgm:pt modelId="{9B1B9B32-928C-449F-BD27-87DB0C46778F}" type="pres">
      <dgm:prSet presAssocID="{DFDF3599-2342-4AF2-A07F-A5D783AA2C91}" presName="linNode" presStyleCnt="0"/>
      <dgm:spPr/>
    </dgm:pt>
    <dgm:pt modelId="{C81B3489-F1E5-41AA-8CEC-0D59438EAD40}" type="pres">
      <dgm:prSet presAssocID="{DFDF3599-2342-4AF2-A07F-A5D783AA2C91}" presName="parentText" presStyleLbl="node1" presStyleIdx="2" presStyleCnt="3" custScaleY="599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46FF3-7BD7-429D-8133-A538AC89A3F4}" type="pres">
      <dgm:prSet presAssocID="{DFDF3599-2342-4AF2-A07F-A5D783AA2C9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4AFFF-DAB7-449E-81D1-9B5FCDAD9E0E}" type="presOf" srcId="{3AE1BE0F-BBAB-4B12-8756-519C87BCB35C}" destId="{7D42AAB3-0C82-40B4-827F-0798C178029C}" srcOrd="0" destOrd="0" presId="urn:microsoft.com/office/officeart/2005/8/layout/vList5"/>
    <dgm:cxn modelId="{12E750CB-9B9C-4F40-9947-23EF95237F53}" type="presOf" srcId="{D5E916DB-51D4-4CB1-948D-AFFA1476DB18}" destId="{47024300-0DB5-4E11-85D9-3BD69917EFB5}" srcOrd="0" destOrd="0" presId="urn:microsoft.com/office/officeart/2005/8/layout/vList5"/>
    <dgm:cxn modelId="{915AD675-C06A-43C3-9C81-9D3E8CA68452}" srcId="{3AE1BE0F-BBAB-4B12-8756-519C87BCB35C}" destId="{D27B944B-1D19-4C33-A97D-4AF0899EA65A}" srcOrd="0" destOrd="0" parTransId="{D839297B-2AA2-4C2F-97D1-063F849D3A4B}" sibTransId="{3BF291DD-2399-49C0-948E-BE05A39F462C}"/>
    <dgm:cxn modelId="{CF996633-3C39-4B7E-8794-50F104F268A1}" type="presOf" srcId="{AF8C09A8-C343-4718-B003-1AD9D9D90FF9}" destId="{38DDB68F-6F8C-497C-BFDE-F84DF71F965C}" srcOrd="0" destOrd="0" presId="urn:microsoft.com/office/officeart/2005/8/layout/vList5"/>
    <dgm:cxn modelId="{1D9EA08F-C07B-4BC4-B8D6-18C006D2345C}" type="presOf" srcId="{DFDF3599-2342-4AF2-A07F-A5D783AA2C91}" destId="{C81B3489-F1E5-41AA-8CEC-0D59438EAD40}" srcOrd="0" destOrd="0" presId="urn:microsoft.com/office/officeart/2005/8/layout/vList5"/>
    <dgm:cxn modelId="{6927FA20-CF70-42A9-B160-F8703D0F1996}" type="presOf" srcId="{92E895DF-5B2B-4E16-A0E3-E8B357376186}" destId="{9B546FF3-7BD7-429D-8133-A538AC89A3F4}" srcOrd="0" destOrd="0" presId="urn:microsoft.com/office/officeart/2005/8/layout/vList5"/>
    <dgm:cxn modelId="{8F606E83-E86F-4B4F-BA22-D348D3BE7B01}" srcId="{D360536F-2A81-4C87-8D2D-1341DFD93F3A}" destId="{78153EE2-FCFF-4898-BD8F-59C66A686E64}" srcOrd="1" destOrd="0" parTransId="{60E66938-4CD1-4173-A1F0-EAB54FDD8A25}" sibTransId="{182CE399-7781-48D1-89AD-3AA7C38970DA}"/>
    <dgm:cxn modelId="{8F0A7BA2-E728-4275-B985-299E3B7890D4}" srcId="{D360536F-2A81-4C87-8D2D-1341DFD93F3A}" destId="{EE97BA4C-BA20-4E73-8922-02701AEE3860}" srcOrd="2" destOrd="0" parTransId="{4FC351C6-B584-4616-B6B7-8AC3BABBB1D4}" sibTransId="{95C70074-48BA-4D47-84AA-C8DFE5819FAF}"/>
    <dgm:cxn modelId="{2EEC0563-B0CE-4F5B-8F27-5E5356916469}" srcId="{D360536F-2A81-4C87-8D2D-1341DFD93F3A}" destId="{D5E916DB-51D4-4CB1-948D-AFFA1476DB18}" srcOrd="0" destOrd="0" parTransId="{FA95B2D9-DB3A-4ED6-8F4F-EC765410CA76}" sibTransId="{9850C291-3863-404B-9BF3-04047AD366E2}"/>
    <dgm:cxn modelId="{277F080E-0D7B-4993-97C2-485F9EABE3D7}" srcId="{DFDF3599-2342-4AF2-A07F-A5D783AA2C91}" destId="{92E895DF-5B2B-4E16-A0E3-E8B357376186}" srcOrd="0" destOrd="0" parTransId="{1417F4F8-1F17-4AB0-977F-2485C0081307}" sibTransId="{635E36DB-427F-48F0-BD3D-B41F21604B66}"/>
    <dgm:cxn modelId="{A8421143-E05B-46A4-84A2-81A1E1AB61A6}" srcId="{AF8C09A8-C343-4718-B003-1AD9D9D90FF9}" destId="{D360536F-2A81-4C87-8D2D-1341DFD93F3A}" srcOrd="1" destOrd="0" parTransId="{24E7D201-AAC7-420D-84DA-E4BFAA19E581}" sibTransId="{57B2033E-FB6A-46C5-B790-FE4D1FACE798}"/>
    <dgm:cxn modelId="{796CF291-3CE6-4C71-B93C-F9832FDFEDF0}" srcId="{AF8C09A8-C343-4718-B003-1AD9D9D90FF9}" destId="{DFDF3599-2342-4AF2-A07F-A5D783AA2C91}" srcOrd="2" destOrd="0" parTransId="{49B774BC-B44D-4DD1-AB25-4DB08DDB219D}" sibTransId="{9E532193-E814-4EBC-9DE5-67EFE4DA73AF}"/>
    <dgm:cxn modelId="{7A7BB83F-DCF6-4814-8223-918D2FB8B25D}" srcId="{DFDF3599-2342-4AF2-A07F-A5D783AA2C91}" destId="{00337A1E-4AA5-4D2E-8207-D0AE7FEAF6AC}" srcOrd="1" destOrd="0" parTransId="{2F1E11C4-BC8A-4735-A2EC-63E576F86FEB}" sibTransId="{7D687637-3DD6-4B74-B13A-9BC01C145441}"/>
    <dgm:cxn modelId="{D66849E0-F8D5-42A6-AEC1-E133E0651CE7}" type="presOf" srcId="{EE97BA4C-BA20-4E73-8922-02701AEE3860}" destId="{47024300-0DB5-4E11-85D9-3BD69917EFB5}" srcOrd="0" destOrd="2" presId="urn:microsoft.com/office/officeart/2005/8/layout/vList5"/>
    <dgm:cxn modelId="{F62A421C-8FCB-4104-89E4-344B2E8ACD08}" srcId="{AF8C09A8-C343-4718-B003-1AD9D9D90FF9}" destId="{3AE1BE0F-BBAB-4B12-8756-519C87BCB35C}" srcOrd="0" destOrd="0" parTransId="{E199F325-2D6F-4C85-8EA6-C38430A78F7A}" sibTransId="{0ED327A8-B1B3-4C5B-BDC5-56E7D4CE1E0D}"/>
    <dgm:cxn modelId="{339E5BF8-45BC-424C-B71B-E17B7B118369}" type="presOf" srcId="{78153EE2-FCFF-4898-BD8F-59C66A686E64}" destId="{47024300-0DB5-4E11-85D9-3BD69917EFB5}" srcOrd="0" destOrd="1" presId="urn:microsoft.com/office/officeart/2005/8/layout/vList5"/>
    <dgm:cxn modelId="{EF01B79D-B31B-43CD-8703-FA48C7A81413}" type="presOf" srcId="{00337A1E-4AA5-4D2E-8207-D0AE7FEAF6AC}" destId="{9B546FF3-7BD7-429D-8133-A538AC89A3F4}" srcOrd="0" destOrd="1" presId="urn:microsoft.com/office/officeart/2005/8/layout/vList5"/>
    <dgm:cxn modelId="{25096169-5549-43CF-A683-855BCA04EE89}" type="presOf" srcId="{D27B944B-1D19-4C33-A97D-4AF0899EA65A}" destId="{1B631E75-B904-465A-810C-2378C7136583}" srcOrd="0" destOrd="0" presId="urn:microsoft.com/office/officeart/2005/8/layout/vList5"/>
    <dgm:cxn modelId="{92470B01-20F2-40C0-8871-A9E31C103093}" type="presOf" srcId="{D360536F-2A81-4C87-8D2D-1341DFD93F3A}" destId="{0DB44046-501F-4FF4-B8D3-980D5C725AA0}" srcOrd="0" destOrd="0" presId="urn:microsoft.com/office/officeart/2005/8/layout/vList5"/>
    <dgm:cxn modelId="{B09BA0C0-E8D9-417A-9930-9A5A0766FC61}" type="presParOf" srcId="{38DDB68F-6F8C-497C-BFDE-F84DF71F965C}" destId="{0231D494-6318-42BC-99E5-A1BFBB260A36}" srcOrd="0" destOrd="0" presId="urn:microsoft.com/office/officeart/2005/8/layout/vList5"/>
    <dgm:cxn modelId="{D261DF1B-0438-4738-A663-2F7017333F29}" type="presParOf" srcId="{0231D494-6318-42BC-99E5-A1BFBB260A36}" destId="{7D42AAB3-0C82-40B4-827F-0798C178029C}" srcOrd="0" destOrd="0" presId="urn:microsoft.com/office/officeart/2005/8/layout/vList5"/>
    <dgm:cxn modelId="{0DD91D0D-9DF4-4F8F-8455-955A62ABEA51}" type="presParOf" srcId="{0231D494-6318-42BC-99E5-A1BFBB260A36}" destId="{1B631E75-B904-465A-810C-2378C7136583}" srcOrd="1" destOrd="0" presId="urn:microsoft.com/office/officeart/2005/8/layout/vList5"/>
    <dgm:cxn modelId="{EE16A0F4-25EB-4B7A-A75D-02430B3FCBA4}" type="presParOf" srcId="{38DDB68F-6F8C-497C-BFDE-F84DF71F965C}" destId="{BC0C85AC-C431-4C03-B32E-45A8EA8F606E}" srcOrd="1" destOrd="0" presId="urn:microsoft.com/office/officeart/2005/8/layout/vList5"/>
    <dgm:cxn modelId="{C34346DA-B958-49D9-AD22-95928BAEF701}" type="presParOf" srcId="{38DDB68F-6F8C-497C-BFDE-F84DF71F965C}" destId="{D1950CCB-DA20-4FD3-B2C4-EEC2AB293CD0}" srcOrd="2" destOrd="0" presId="urn:microsoft.com/office/officeart/2005/8/layout/vList5"/>
    <dgm:cxn modelId="{70B98877-072D-4052-B129-34698F1C9D90}" type="presParOf" srcId="{D1950CCB-DA20-4FD3-B2C4-EEC2AB293CD0}" destId="{0DB44046-501F-4FF4-B8D3-980D5C725AA0}" srcOrd="0" destOrd="0" presId="urn:microsoft.com/office/officeart/2005/8/layout/vList5"/>
    <dgm:cxn modelId="{FC67D545-0F6A-477F-8E40-8A6A021E41F6}" type="presParOf" srcId="{D1950CCB-DA20-4FD3-B2C4-EEC2AB293CD0}" destId="{47024300-0DB5-4E11-85D9-3BD69917EFB5}" srcOrd="1" destOrd="0" presId="urn:microsoft.com/office/officeart/2005/8/layout/vList5"/>
    <dgm:cxn modelId="{DEC70D64-6D72-41F4-8BDC-BB976B4FB856}" type="presParOf" srcId="{38DDB68F-6F8C-497C-BFDE-F84DF71F965C}" destId="{E5FBC9FF-6E04-476A-85DF-2D49972C8201}" srcOrd="3" destOrd="0" presId="urn:microsoft.com/office/officeart/2005/8/layout/vList5"/>
    <dgm:cxn modelId="{03991B04-9B90-4BD6-A9A4-30647BCA0633}" type="presParOf" srcId="{38DDB68F-6F8C-497C-BFDE-F84DF71F965C}" destId="{9B1B9B32-928C-449F-BD27-87DB0C46778F}" srcOrd="4" destOrd="0" presId="urn:microsoft.com/office/officeart/2005/8/layout/vList5"/>
    <dgm:cxn modelId="{8317A66E-3637-4795-B78B-94678E4D880F}" type="presParOf" srcId="{9B1B9B32-928C-449F-BD27-87DB0C46778F}" destId="{C81B3489-F1E5-41AA-8CEC-0D59438EAD40}" srcOrd="0" destOrd="0" presId="urn:microsoft.com/office/officeart/2005/8/layout/vList5"/>
    <dgm:cxn modelId="{B455EF8B-5107-432F-BBC7-198FDB11075B}" type="presParOf" srcId="{9B1B9B32-928C-449F-BD27-87DB0C46778F}" destId="{9B546FF3-7BD7-429D-8133-A538AC89A3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249F2-539C-49C0-8FA9-BDCB886494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B2622-55C0-44D6-86F0-77407B5950D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4"/>
              </a:solidFill>
            </a:rPr>
            <a:t>Antiphospholipid syndrome</a:t>
          </a:r>
          <a:endParaRPr lang="en-US" sz="2400" b="1" dirty="0">
            <a:solidFill>
              <a:schemeClr val="accent4"/>
            </a:solidFill>
          </a:endParaRPr>
        </a:p>
      </dgm:t>
    </dgm:pt>
    <dgm:pt modelId="{00418CA3-1CDA-4C96-AEAA-1F251D6667C0}" type="parTrans" cxnId="{70BB9AC5-0888-4DE3-BA50-B8326DE1F3DC}">
      <dgm:prSet/>
      <dgm:spPr/>
      <dgm:t>
        <a:bodyPr/>
        <a:lstStyle/>
        <a:p>
          <a:endParaRPr lang="en-US"/>
        </a:p>
      </dgm:t>
    </dgm:pt>
    <dgm:pt modelId="{3B86E401-5FD8-409F-969A-2195C70B63FF}" type="sibTrans" cxnId="{70BB9AC5-0888-4DE3-BA50-B8326DE1F3DC}">
      <dgm:prSet/>
      <dgm:spPr/>
      <dgm:t>
        <a:bodyPr/>
        <a:lstStyle/>
        <a:p>
          <a:endParaRPr lang="en-US"/>
        </a:p>
      </dgm:t>
    </dgm:pt>
    <dgm:pt modelId="{B2C24ABA-331A-4231-9B8C-3022AFC0985F}">
      <dgm:prSet phldrT="[Text]" custT="1"/>
      <dgm:spPr/>
      <dgm:t>
        <a:bodyPr/>
        <a:lstStyle/>
        <a:p>
          <a:r>
            <a:rPr lang="en-US" sz="2000" dirty="0" smtClean="0"/>
            <a:t>50% of patients have valvular heart disease, either vegetations or thickening.</a:t>
          </a:r>
          <a:endParaRPr lang="en-US" sz="2000" dirty="0"/>
        </a:p>
      </dgm:t>
    </dgm:pt>
    <dgm:pt modelId="{0F35CAD8-DD16-4E26-8FC5-83E13111E076}" type="parTrans" cxnId="{B10831C5-FDF2-475A-9B9A-7859CCD50B72}">
      <dgm:prSet/>
      <dgm:spPr/>
      <dgm:t>
        <a:bodyPr/>
        <a:lstStyle/>
        <a:p>
          <a:endParaRPr lang="en-US"/>
        </a:p>
      </dgm:t>
    </dgm:pt>
    <dgm:pt modelId="{50700F00-6F40-4C2B-A2BA-627F5ADB62E6}" type="sibTrans" cxnId="{B10831C5-FDF2-475A-9B9A-7859CCD50B72}">
      <dgm:prSet/>
      <dgm:spPr/>
      <dgm:t>
        <a:bodyPr/>
        <a:lstStyle/>
        <a:p>
          <a:endParaRPr lang="en-US"/>
        </a:p>
      </dgm:t>
    </dgm:pt>
    <dgm:pt modelId="{41B158D6-7809-4AE6-A018-41D93048895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4"/>
              </a:solidFill>
            </a:rPr>
            <a:t>Vasculitides</a:t>
          </a:r>
          <a:endParaRPr lang="en-US" sz="2400" b="1" dirty="0">
            <a:solidFill>
              <a:schemeClr val="accent4"/>
            </a:solidFill>
          </a:endParaRPr>
        </a:p>
      </dgm:t>
    </dgm:pt>
    <dgm:pt modelId="{C589B3B2-CC5A-44A6-8776-E09FCD914945}" type="parTrans" cxnId="{69B10984-E957-44B9-A916-80B630100EB6}">
      <dgm:prSet/>
      <dgm:spPr/>
      <dgm:t>
        <a:bodyPr/>
        <a:lstStyle/>
        <a:p>
          <a:endParaRPr lang="en-US"/>
        </a:p>
      </dgm:t>
    </dgm:pt>
    <dgm:pt modelId="{67BEAF51-3BBE-4312-910F-E84F5D17AFAD}" type="sibTrans" cxnId="{69B10984-E957-44B9-A916-80B630100EB6}">
      <dgm:prSet/>
      <dgm:spPr/>
      <dgm:t>
        <a:bodyPr/>
        <a:lstStyle/>
        <a:p>
          <a:endParaRPr lang="en-US"/>
        </a:p>
      </dgm:t>
    </dgm:pt>
    <dgm:pt modelId="{D067FA4D-C165-4AD7-ADC5-0D05E24730D5}">
      <dgm:prSet phldrT="[Text]" custT="1"/>
      <dgm:spPr/>
      <dgm:t>
        <a:bodyPr/>
        <a:lstStyle/>
        <a:p>
          <a:r>
            <a:rPr lang="en-US" sz="2000" dirty="0" smtClean="0"/>
            <a:t>(</a:t>
          </a:r>
          <a:r>
            <a:rPr lang="en-US" sz="2000" dirty="0" err="1" smtClean="0"/>
            <a:t>i</a:t>
          </a:r>
          <a:r>
            <a:rPr lang="en-US" sz="2000" dirty="0" smtClean="0"/>
            <a:t>) Small vessel	vasculitis (granulomatosis with polyangiitis (GPA),	 </a:t>
          </a:r>
          <a:r>
            <a:rPr lang="en-US" sz="2000" b="1" dirty="0" smtClean="0"/>
            <a:t>eosinophilic GPA (EGPA)</a:t>
          </a:r>
          <a:r>
            <a:rPr lang="en-US" sz="2000" dirty="0" smtClean="0"/>
            <a:t>)..</a:t>
          </a:r>
          <a:endParaRPr lang="en-US" sz="2000" dirty="0"/>
        </a:p>
      </dgm:t>
    </dgm:pt>
    <dgm:pt modelId="{310249EB-9302-4073-912F-528E6F79DAD5}" type="parTrans" cxnId="{31F0012C-DB6A-46F4-B06C-8592EA422FBA}">
      <dgm:prSet/>
      <dgm:spPr/>
      <dgm:t>
        <a:bodyPr/>
        <a:lstStyle/>
        <a:p>
          <a:endParaRPr lang="en-US"/>
        </a:p>
      </dgm:t>
    </dgm:pt>
    <dgm:pt modelId="{1F1E5311-6B92-46BA-B56C-679B308675A4}" type="sibTrans" cxnId="{31F0012C-DB6A-46F4-B06C-8592EA422FBA}">
      <dgm:prSet/>
      <dgm:spPr/>
      <dgm:t>
        <a:bodyPr/>
        <a:lstStyle/>
        <a:p>
          <a:endParaRPr lang="en-US"/>
        </a:p>
      </dgm:t>
    </dgm:pt>
    <dgm:pt modelId="{C90CECF2-4003-4BE4-B1E0-36945632E0D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4"/>
              </a:solidFill>
            </a:rPr>
            <a:t>Amyloidosis</a:t>
          </a:r>
          <a:endParaRPr lang="en-US" sz="2400" b="1" dirty="0">
            <a:solidFill>
              <a:schemeClr val="accent4"/>
            </a:solidFill>
          </a:endParaRPr>
        </a:p>
      </dgm:t>
    </dgm:pt>
    <dgm:pt modelId="{D1B52BF2-7B62-4AE0-93F5-ABD1505F765E}" type="parTrans" cxnId="{34D8E8BC-E24D-44D8-A515-14497E78DD24}">
      <dgm:prSet/>
      <dgm:spPr/>
      <dgm:t>
        <a:bodyPr/>
        <a:lstStyle/>
        <a:p>
          <a:endParaRPr lang="en-US"/>
        </a:p>
      </dgm:t>
    </dgm:pt>
    <dgm:pt modelId="{2CD5AED9-7C75-4108-9C75-529EB52594D6}" type="sibTrans" cxnId="{34D8E8BC-E24D-44D8-A515-14497E78DD24}">
      <dgm:prSet/>
      <dgm:spPr/>
      <dgm:t>
        <a:bodyPr/>
        <a:lstStyle/>
        <a:p>
          <a:endParaRPr lang="en-US"/>
        </a:p>
      </dgm:t>
    </dgm:pt>
    <dgm:pt modelId="{CDCD0F92-1241-4E0F-A9D3-32167D29A247}">
      <dgm:prSet phldrT="[Text]" custT="1"/>
      <dgm:spPr/>
      <dgm:t>
        <a:bodyPr/>
        <a:lstStyle/>
        <a:p>
          <a:r>
            <a:rPr lang="en-US" sz="2000" dirty="0" smtClean="0"/>
            <a:t>Features of cardiomyopathy such as congestive heart failure, low voltage on an ECG and conduction disturbances. Cutaneous signs, macroglossia and demonstration of amyloid deposition on skin histology</a:t>
          </a:r>
          <a:endParaRPr lang="en-US" sz="2000" dirty="0"/>
        </a:p>
      </dgm:t>
    </dgm:pt>
    <dgm:pt modelId="{F0CABA0F-3512-4CAE-BAD3-21FF70181674}" type="parTrans" cxnId="{E61B0B96-56AE-44A1-8244-4BAA435F0597}">
      <dgm:prSet/>
      <dgm:spPr/>
      <dgm:t>
        <a:bodyPr/>
        <a:lstStyle/>
        <a:p>
          <a:endParaRPr lang="en-US"/>
        </a:p>
      </dgm:t>
    </dgm:pt>
    <dgm:pt modelId="{E30C5748-7064-4601-B01F-04A3D078A181}" type="sibTrans" cxnId="{E61B0B96-56AE-44A1-8244-4BAA435F0597}">
      <dgm:prSet/>
      <dgm:spPr/>
      <dgm:t>
        <a:bodyPr/>
        <a:lstStyle/>
        <a:p>
          <a:endParaRPr lang="en-US"/>
        </a:p>
      </dgm:t>
    </dgm:pt>
    <dgm:pt modelId="{716C1673-FC1D-4732-A91D-EA8FAA784676}">
      <dgm:prSet phldrT="[Text]" custT="1"/>
      <dgm:spPr/>
      <dgm:t>
        <a:bodyPr/>
        <a:lstStyle/>
        <a:p>
          <a:r>
            <a:rPr lang="en-US" sz="2000" dirty="0" smtClean="0"/>
            <a:t>The mitral valve is most	 frequently affected.</a:t>
          </a:r>
          <a:endParaRPr lang="en-US" sz="2000" dirty="0"/>
        </a:p>
      </dgm:t>
    </dgm:pt>
    <dgm:pt modelId="{ABA487D6-0933-4540-8580-9FA87448215B}" type="parTrans" cxnId="{2AD912F6-70CB-472F-9A0C-CEDA9C754C47}">
      <dgm:prSet/>
      <dgm:spPr/>
      <dgm:t>
        <a:bodyPr/>
        <a:lstStyle/>
        <a:p>
          <a:endParaRPr lang="en-US"/>
        </a:p>
      </dgm:t>
    </dgm:pt>
    <dgm:pt modelId="{B144A881-9243-44F3-95A1-69310AA54E52}" type="sibTrans" cxnId="{2AD912F6-70CB-472F-9A0C-CEDA9C754C47}">
      <dgm:prSet/>
      <dgm:spPr/>
      <dgm:t>
        <a:bodyPr/>
        <a:lstStyle/>
        <a:p>
          <a:endParaRPr lang="en-US"/>
        </a:p>
      </dgm:t>
    </dgm:pt>
    <dgm:pt modelId="{A627F408-583F-4EA0-938F-172916E46968}">
      <dgm:prSet phldrT="[Text]" custT="1"/>
      <dgm:spPr/>
      <dgm:t>
        <a:bodyPr/>
        <a:lstStyle/>
        <a:p>
          <a:r>
            <a:rPr lang="en-US" sz="2000" dirty="0" smtClean="0"/>
            <a:t>Increased incidence of atherosclerosis, coronary artery disease and myocardial infarction. </a:t>
          </a:r>
          <a:endParaRPr lang="en-US" sz="2000" dirty="0"/>
        </a:p>
      </dgm:t>
    </dgm:pt>
    <dgm:pt modelId="{8F0BC995-A53B-469A-819B-1BA21B67A1E7}" type="parTrans" cxnId="{96F19016-DB0B-4189-B88D-E6E8D999CB40}">
      <dgm:prSet/>
      <dgm:spPr/>
      <dgm:t>
        <a:bodyPr/>
        <a:lstStyle/>
        <a:p>
          <a:endParaRPr lang="en-US"/>
        </a:p>
      </dgm:t>
    </dgm:pt>
    <dgm:pt modelId="{F585CCF1-63DA-4F1B-B755-F7BFFEC0F10C}" type="sibTrans" cxnId="{96F19016-DB0B-4189-B88D-E6E8D999CB40}">
      <dgm:prSet/>
      <dgm:spPr/>
      <dgm:t>
        <a:bodyPr/>
        <a:lstStyle/>
        <a:p>
          <a:endParaRPr lang="en-US"/>
        </a:p>
      </dgm:t>
    </dgm:pt>
    <dgm:pt modelId="{7B6FB8A9-CEB7-48BD-9419-26EA728CFCE5}">
      <dgm:prSet phldrT="[Text]" custT="1"/>
      <dgm:spPr/>
      <dgm:t>
        <a:bodyPr/>
        <a:lstStyle/>
        <a:p>
          <a:r>
            <a:rPr lang="en-US" sz="2000" dirty="0" smtClean="0"/>
            <a:t>(ii) Medium vessel vasculitis (polyarteritis nodosa, Kawasaki disease)</a:t>
          </a:r>
          <a:endParaRPr lang="en-US" sz="2000" dirty="0"/>
        </a:p>
      </dgm:t>
    </dgm:pt>
    <dgm:pt modelId="{65286864-606C-4097-ADED-A7CFC64B0942}" type="parTrans" cxnId="{BE3956A6-CDB9-4651-B44B-3694034E149A}">
      <dgm:prSet/>
      <dgm:spPr/>
      <dgm:t>
        <a:bodyPr/>
        <a:lstStyle/>
        <a:p>
          <a:endParaRPr lang="en-US"/>
        </a:p>
      </dgm:t>
    </dgm:pt>
    <dgm:pt modelId="{06E7C9E8-C7D8-43F3-8E20-7C03AEC6F901}" type="sibTrans" cxnId="{BE3956A6-CDB9-4651-B44B-3694034E149A}">
      <dgm:prSet/>
      <dgm:spPr/>
      <dgm:t>
        <a:bodyPr/>
        <a:lstStyle/>
        <a:p>
          <a:endParaRPr lang="en-US"/>
        </a:p>
      </dgm:t>
    </dgm:pt>
    <dgm:pt modelId="{1A246090-1DB9-4034-958B-C793EC89AFA5}">
      <dgm:prSet phldrT="[Text]" custT="1"/>
      <dgm:spPr/>
      <dgm:t>
        <a:bodyPr/>
        <a:lstStyle/>
        <a:p>
          <a:r>
            <a:rPr lang="en-US" sz="2000" dirty="0" smtClean="0"/>
            <a:t>(iii) large-vessel vasculitis (temporal arteritis, Takayasu arteritis)	</a:t>
          </a:r>
          <a:endParaRPr lang="en-US" sz="2000" dirty="0"/>
        </a:p>
      </dgm:t>
    </dgm:pt>
    <dgm:pt modelId="{C56DF580-8B9A-45E4-8BD4-BB1A2794D78F}" type="parTrans" cxnId="{79384A36-7555-4243-B0CC-5DA172AF2D0F}">
      <dgm:prSet/>
      <dgm:spPr/>
      <dgm:t>
        <a:bodyPr/>
        <a:lstStyle/>
        <a:p>
          <a:endParaRPr lang="en-US"/>
        </a:p>
      </dgm:t>
    </dgm:pt>
    <dgm:pt modelId="{2F07F359-A076-4529-9BB5-29E480466516}" type="sibTrans" cxnId="{79384A36-7555-4243-B0CC-5DA172AF2D0F}">
      <dgm:prSet/>
      <dgm:spPr/>
      <dgm:t>
        <a:bodyPr/>
        <a:lstStyle/>
        <a:p>
          <a:endParaRPr lang="en-US"/>
        </a:p>
      </dgm:t>
    </dgm:pt>
    <dgm:pt modelId="{2A50EA60-6AC1-4370-AB2B-3B4535798233}">
      <dgm:prSet phldrT="[Text]" custT="1"/>
      <dgm:spPr/>
      <dgm:t>
        <a:bodyPr/>
        <a:lstStyle/>
        <a:p>
          <a:r>
            <a:rPr lang="en-US" sz="2000" dirty="0" smtClean="0"/>
            <a:t>Cardiac involvement is frequent	in primary amyloidosis.</a:t>
          </a:r>
          <a:endParaRPr lang="en-US" sz="2000" dirty="0"/>
        </a:p>
      </dgm:t>
    </dgm:pt>
    <dgm:pt modelId="{BFD4B05D-671F-43DD-903D-A07EF64E767B}" type="parTrans" cxnId="{61C78B8B-08D9-487D-B923-FC80CEA8001B}">
      <dgm:prSet/>
      <dgm:spPr/>
      <dgm:t>
        <a:bodyPr/>
        <a:lstStyle/>
        <a:p>
          <a:endParaRPr lang="en-US"/>
        </a:p>
      </dgm:t>
    </dgm:pt>
    <dgm:pt modelId="{2E70A20B-4347-4E96-998A-EBB305EA13CF}" type="sibTrans" cxnId="{61C78B8B-08D9-487D-B923-FC80CEA8001B}">
      <dgm:prSet/>
      <dgm:spPr/>
      <dgm:t>
        <a:bodyPr/>
        <a:lstStyle/>
        <a:p>
          <a:endParaRPr lang="en-US"/>
        </a:p>
      </dgm:t>
    </dgm:pt>
    <dgm:pt modelId="{64B915EB-DCEE-482A-B492-7D161ACF1EED}" type="pres">
      <dgm:prSet presAssocID="{D8C249F2-539C-49C0-8FA9-BDCB886494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D47DA-13FB-4FA1-9D22-629D57369834}" type="pres">
      <dgm:prSet presAssocID="{356B2622-55C0-44D6-86F0-77407B5950DE}" presName="linNode" presStyleCnt="0"/>
      <dgm:spPr/>
    </dgm:pt>
    <dgm:pt modelId="{C43512A9-6FDC-4148-A5EB-292158DB6835}" type="pres">
      <dgm:prSet presAssocID="{356B2622-55C0-44D6-86F0-77407B5950DE}" presName="parentText" presStyleLbl="node1" presStyleIdx="0" presStyleCnt="3" custScaleX="98636" custScaleY="527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7778D-C88A-434F-B2BF-93D805C57445}" type="pres">
      <dgm:prSet presAssocID="{356B2622-55C0-44D6-86F0-77407B5950D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F12F5-F90A-4191-A93F-DF5869F5CDFE}" type="pres">
      <dgm:prSet presAssocID="{3B86E401-5FD8-409F-969A-2195C70B63FF}" presName="sp" presStyleCnt="0"/>
      <dgm:spPr/>
    </dgm:pt>
    <dgm:pt modelId="{53874FA9-5525-48F0-954E-18699209EC04}" type="pres">
      <dgm:prSet presAssocID="{41B158D6-7809-4AE6-A018-41D93048895D}" presName="linNode" presStyleCnt="0"/>
      <dgm:spPr/>
    </dgm:pt>
    <dgm:pt modelId="{6C28AA79-9576-4DBD-A5C7-DDD21BB96687}" type="pres">
      <dgm:prSet presAssocID="{41B158D6-7809-4AE6-A018-41D93048895D}" presName="parentText" presStyleLbl="node1" presStyleIdx="1" presStyleCnt="3" custScaleX="97682" custScaleY="641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D5C77-75E9-4A0E-A510-F917C0A36941}" type="pres">
      <dgm:prSet presAssocID="{41B158D6-7809-4AE6-A018-41D93048895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16E8-D024-4E92-BF2A-FDA6B021D1B4}" type="pres">
      <dgm:prSet presAssocID="{67BEAF51-3BBE-4312-910F-E84F5D17AFAD}" presName="sp" presStyleCnt="0"/>
      <dgm:spPr/>
    </dgm:pt>
    <dgm:pt modelId="{67A4E714-9375-4067-8ECD-2E1579447D63}" type="pres">
      <dgm:prSet presAssocID="{C90CECF2-4003-4BE4-B1E0-36945632E0D5}" presName="linNode" presStyleCnt="0"/>
      <dgm:spPr/>
    </dgm:pt>
    <dgm:pt modelId="{D619D0D1-C2F3-417C-BF84-2727224C5D25}" type="pres">
      <dgm:prSet presAssocID="{C90CECF2-4003-4BE4-B1E0-36945632E0D5}" presName="parentText" presStyleLbl="node1" presStyleIdx="2" presStyleCnt="3" custScaleY="581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C72E8-EB9D-4E04-9FA1-1287B5F67B17}" type="pres">
      <dgm:prSet presAssocID="{C90CECF2-4003-4BE4-B1E0-36945632E0D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8E8BC-E24D-44D8-A515-14497E78DD24}" srcId="{D8C249F2-539C-49C0-8FA9-BDCB8864941D}" destId="{C90CECF2-4003-4BE4-B1E0-36945632E0D5}" srcOrd="2" destOrd="0" parTransId="{D1B52BF2-7B62-4AE0-93F5-ABD1505F765E}" sibTransId="{2CD5AED9-7C75-4108-9C75-529EB52594D6}"/>
    <dgm:cxn modelId="{DADEC9E3-ED7E-428F-89D4-23F6E72673AF}" type="presOf" srcId="{CDCD0F92-1241-4E0F-A9D3-32167D29A247}" destId="{27DC72E8-EB9D-4E04-9FA1-1287B5F67B17}" srcOrd="0" destOrd="1" presId="urn:microsoft.com/office/officeart/2005/8/layout/vList5"/>
    <dgm:cxn modelId="{A616BFF9-F773-4175-A562-6B9A8F22926D}" type="presOf" srcId="{D8C249F2-539C-49C0-8FA9-BDCB8864941D}" destId="{64B915EB-DCEE-482A-B492-7D161ACF1EED}" srcOrd="0" destOrd="0" presId="urn:microsoft.com/office/officeart/2005/8/layout/vList5"/>
    <dgm:cxn modelId="{427605F1-2213-4134-B24A-8AFAB2A85A4A}" type="presOf" srcId="{7B6FB8A9-CEB7-48BD-9419-26EA728CFCE5}" destId="{AEED5C77-75E9-4A0E-A510-F917C0A36941}" srcOrd="0" destOrd="1" presId="urn:microsoft.com/office/officeart/2005/8/layout/vList5"/>
    <dgm:cxn modelId="{96461468-A74A-449E-9C60-1A34F4A9CD23}" type="presOf" srcId="{C90CECF2-4003-4BE4-B1E0-36945632E0D5}" destId="{D619D0D1-C2F3-417C-BF84-2727224C5D25}" srcOrd="0" destOrd="0" presId="urn:microsoft.com/office/officeart/2005/8/layout/vList5"/>
    <dgm:cxn modelId="{B10831C5-FDF2-475A-9B9A-7859CCD50B72}" srcId="{356B2622-55C0-44D6-86F0-77407B5950DE}" destId="{B2C24ABA-331A-4231-9B8C-3022AFC0985F}" srcOrd="0" destOrd="0" parTransId="{0F35CAD8-DD16-4E26-8FC5-83E13111E076}" sibTransId="{50700F00-6F40-4C2B-A2BA-627F5ADB62E6}"/>
    <dgm:cxn modelId="{31F0012C-DB6A-46F4-B06C-8592EA422FBA}" srcId="{41B158D6-7809-4AE6-A018-41D93048895D}" destId="{D067FA4D-C165-4AD7-ADC5-0D05E24730D5}" srcOrd="0" destOrd="0" parTransId="{310249EB-9302-4073-912F-528E6F79DAD5}" sibTransId="{1F1E5311-6B92-46BA-B56C-679B308675A4}"/>
    <dgm:cxn modelId="{C313F606-16DF-444C-B245-6FEBFE435670}" type="presOf" srcId="{B2C24ABA-331A-4231-9B8C-3022AFC0985F}" destId="{50B7778D-C88A-434F-B2BF-93D805C57445}" srcOrd="0" destOrd="0" presId="urn:microsoft.com/office/officeart/2005/8/layout/vList5"/>
    <dgm:cxn modelId="{61C78B8B-08D9-487D-B923-FC80CEA8001B}" srcId="{C90CECF2-4003-4BE4-B1E0-36945632E0D5}" destId="{2A50EA60-6AC1-4370-AB2B-3B4535798233}" srcOrd="0" destOrd="0" parTransId="{BFD4B05D-671F-43DD-903D-A07EF64E767B}" sibTransId="{2E70A20B-4347-4E96-998A-EBB305EA13CF}"/>
    <dgm:cxn modelId="{E2619509-1929-4889-BD18-1BB2F3EE91A4}" type="presOf" srcId="{2A50EA60-6AC1-4370-AB2B-3B4535798233}" destId="{27DC72E8-EB9D-4E04-9FA1-1287B5F67B17}" srcOrd="0" destOrd="0" presId="urn:microsoft.com/office/officeart/2005/8/layout/vList5"/>
    <dgm:cxn modelId="{2AD912F6-70CB-472F-9A0C-CEDA9C754C47}" srcId="{356B2622-55C0-44D6-86F0-77407B5950DE}" destId="{716C1673-FC1D-4732-A91D-EA8FAA784676}" srcOrd="1" destOrd="0" parTransId="{ABA487D6-0933-4540-8580-9FA87448215B}" sibTransId="{B144A881-9243-44F3-95A1-69310AA54E52}"/>
    <dgm:cxn modelId="{96F19016-DB0B-4189-B88D-E6E8D999CB40}" srcId="{356B2622-55C0-44D6-86F0-77407B5950DE}" destId="{A627F408-583F-4EA0-938F-172916E46968}" srcOrd="2" destOrd="0" parTransId="{8F0BC995-A53B-469A-819B-1BA21B67A1E7}" sibTransId="{F585CCF1-63DA-4F1B-B755-F7BFFEC0F10C}"/>
    <dgm:cxn modelId="{58C91D13-C135-4929-8440-61B4B7538040}" type="presOf" srcId="{356B2622-55C0-44D6-86F0-77407B5950DE}" destId="{C43512A9-6FDC-4148-A5EB-292158DB6835}" srcOrd="0" destOrd="0" presId="urn:microsoft.com/office/officeart/2005/8/layout/vList5"/>
    <dgm:cxn modelId="{79384A36-7555-4243-B0CC-5DA172AF2D0F}" srcId="{41B158D6-7809-4AE6-A018-41D93048895D}" destId="{1A246090-1DB9-4034-958B-C793EC89AFA5}" srcOrd="2" destOrd="0" parTransId="{C56DF580-8B9A-45E4-8BD4-BB1A2794D78F}" sibTransId="{2F07F359-A076-4529-9BB5-29E480466516}"/>
    <dgm:cxn modelId="{BBDB37C2-4C76-45B2-89A8-FA8FF13898A2}" type="presOf" srcId="{716C1673-FC1D-4732-A91D-EA8FAA784676}" destId="{50B7778D-C88A-434F-B2BF-93D805C57445}" srcOrd="0" destOrd="1" presId="urn:microsoft.com/office/officeart/2005/8/layout/vList5"/>
    <dgm:cxn modelId="{EC0ABF12-4C1A-4A12-850B-E5DCCB8C9C6D}" type="presOf" srcId="{D067FA4D-C165-4AD7-ADC5-0D05E24730D5}" destId="{AEED5C77-75E9-4A0E-A510-F917C0A36941}" srcOrd="0" destOrd="0" presId="urn:microsoft.com/office/officeart/2005/8/layout/vList5"/>
    <dgm:cxn modelId="{69B10984-E957-44B9-A916-80B630100EB6}" srcId="{D8C249F2-539C-49C0-8FA9-BDCB8864941D}" destId="{41B158D6-7809-4AE6-A018-41D93048895D}" srcOrd="1" destOrd="0" parTransId="{C589B3B2-CC5A-44A6-8776-E09FCD914945}" sibTransId="{67BEAF51-3BBE-4312-910F-E84F5D17AFAD}"/>
    <dgm:cxn modelId="{E61B0B96-56AE-44A1-8244-4BAA435F0597}" srcId="{C90CECF2-4003-4BE4-B1E0-36945632E0D5}" destId="{CDCD0F92-1241-4E0F-A9D3-32167D29A247}" srcOrd="1" destOrd="0" parTransId="{F0CABA0F-3512-4CAE-BAD3-21FF70181674}" sibTransId="{E30C5748-7064-4601-B01F-04A3D078A181}"/>
    <dgm:cxn modelId="{31E4755C-22FF-4EC0-9069-23A02C0DEBB3}" type="presOf" srcId="{41B158D6-7809-4AE6-A018-41D93048895D}" destId="{6C28AA79-9576-4DBD-A5C7-DDD21BB96687}" srcOrd="0" destOrd="0" presId="urn:microsoft.com/office/officeart/2005/8/layout/vList5"/>
    <dgm:cxn modelId="{BE3956A6-CDB9-4651-B44B-3694034E149A}" srcId="{41B158D6-7809-4AE6-A018-41D93048895D}" destId="{7B6FB8A9-CEB7-48BD-9419-26EA728CFCE5}" srcOrd="1" destOrd="0" parTransId="{65286864-606C-4097-ADED-A7CFC64B0942}" sibTransId="{06E7C9E8-C7D8-43F3-8E20-7C03AEC6F901}"/>
    <dgm:cxn modelId="{A6857348-B6E6-499B-887C-09FCEE9DA10A}" type="presOf" srcId="{A627F408-583F-4EA0-938F-172916E46968}" destId="{50B7778D-C88A-434F-B2BF-93D805C57445}" srcOrd="0" destOrd="2" presId="urn:microsoft.com/office/officeart/2005/8/layout/vList5"/>
    <dgm:cxn modelId="{2B2EB707-5DA9-474C-A0A7-248B1AA1EDED}" type="presOf" srcId="{1A246090-1DB9-4034-958B-C793EC89AFA5}" destId="{AEED5C77-75E9-4A0E-A510-F917C0A36941}" srcOrd="0" destOrd="2" presId="urn:microsoft.com/office/officeart/2005/8/layout/vList5"/>
    <dgm:cxn modelId="{70BB9AC5-0888-4DE3-BA50-B8326DE1F3DC}" srcId="{D8C249F2-539C-49C0-8FA9-BDCB8864941D}" destId="{356B2622-55C0-44D6-86F0-77407B5950DE}" srcOrd="0" destOrd="0" parTransId="{00418CA3-1CDA-4C96-AEAA-1F251D6667C0}" sibTransId="{3B86E401-5FD8-409F-969A-2195C70B63FF}"/>
    <dgm:cxn modelId="{CC5D7559-B55A-4383-A5BA-2DED62DAAB29}" type="presParOf" srcId="{64B915EB-DCEE-482A-B492-7D161ACF1EED}" destId="{1AED47DA-13FB-4FA1-9D22-629D57369834}" srcOrd="0" destOrd="0" presId="urn:microsoft.com/office/officeart/2005/8/layout/vList5"/>
    <dgm:cxn modelId="{C99D77B6-82F3-4019-8141-48C78D7EB9F8}" type="presParOf" srcId="{1AED47DA-13FB-4FA1-9D22-629D57369834}" destId="{C43512A9-6FDC-4148-A5EB-292158DB6835}" srcOrd="0" destOrd="0" presId="urn:microsoft.com/office/officeart/2005/8/layout/vList5"/>
    <dgm:cxn modelId="{AD3848F3-76AB-4B05-B039-025245DBCE34}" type="presParOf" srcId="{1AED47DA-13FB-4FA1-9D22-629D57369834}" destId="{50B7778D-C88A-434F-B2BF-93D805C57445}" srcOrd="1" destOrd="0" presId="urn:microsoft.com/office/officeart/2005/8/layout/vList5"/>
    <dgm:cxn modelId="{D9ABA24C-5934-4BCC-80D6-07721CC54DA4}" type="presParOf" srcId="{64B915EB-DCEE-482A-B492-7D161ACF1EED}" destId="{1E7F12F5-F90A-4191-A93F-DF5869F5CDFE}" srcOrd="1" destOrd="0" presId="urn:microsoft.com/office/officeart/2005/8/layout/vList5"/>
    <dgm:cxn modelId="{B4BB5ECF-B91F-4A0E-8A4F-330BD73FFAE3}" type="presParOf" srcId="{64B915EB-DCEE-482A-B492-7D161ACF1EED}" destId="{53874FA9-5525-48F0-954E-18699209EC04}" srcOrd="2" destOrd="0" presId="urn:microsoft.com/office/officeart/2005/8/layout/vList5"/>
    <dgm:cxn modelId="{D9667D8F-1F17-4520-9704-85D3BB3B326C}" type="presParOf" srcId="{53874FA9-5525-48F0-954E-18699209EC04}" destId="{6C28AA79-9576-4DBD-A5C7-DDD21BB96687}" srcOrd="0" destOrd="0" presId="urn:microsoft.com/office/officeart/2005/8/layout/vList5"/>
    <dgm:cxn modelId="{9EDE628E-2397-44BD-BE26-BE8CCE323CB1}" type="presParOf" srcId="{53874FA9-5525-48F0-954E-18699209EC04}" destId="{AEED5C77-75E9-4A0E-A510-F917C0A36941}" srcOrd="1" destOrd="0" presId="urn:microsoft.com/office/officeart/2005/8/layout/vList5"/>
    <dgm:cxn modelId="{BFE356DE-A18E-401E-82B7-494A2CFB8777}" type="presParOf" srcId="{64B915EB-DCEE-482A-B492-7D161ACF1EED}" destId="{A05716E8-D024-4E92-BF2A-FDA6B021D1B4}" srcOrd="3" destOrd="0" presId="urn:microsoft.com/office/officeart/2005/8/layout/vList5"/>
    <dgm:cxn modelId="{4593EBAA-6D21-4128-8244-C9F5D4F7177F}" type="presParOf" srcId="{64B915EB-DCEE-482A-B492-7D161ACF1EED}" destId="{67A4E714-9375-4067-8ECD-2E1579447D63}" srcOrd="4" destOrd="0" presId="urn:microsoft.com/office/officeart/2005/8/layout/vList5"/>
    <dgm:cxn modelId="{A409028E-B41B-4359-A597-38931895055F}" type="presParOf" srcId="{67A4E714-9375-4067-8ECD-2E1579447D63}" destId="{D619D0D1-C2F3-417C-BF84-2727224C5D25}" srcOrd="0" destOrd="0" presId="urn:microsoft.com/office/officeart/2005/8/layout/vList5"/>
    <dgm:cxn modelId="{F1505F7D-7F5C-4610-B73B-9E035C642F2D}" type="presParOf" srcId="{67A4E714-9375-4067-8ECD-2E1579447D63}" destId="{27DC72E8-EB9D-4E04-9FA1-1287B5F67B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48C7CD-FE43-4534-8EAC-5F0FA29FF2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3270-61EF-44D9-A68B-A3233C3963F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4"/>
              </a:solidFill>
            </a:rPr>
            <a:t>Kawasaki disease</a:t>
          </a:r>
        </a:p>
        <a:p>
          <a:r>
            <a:rPr lang="en-US" sz="2400" b="1" dirty="0" smtClean="0">
              <a:solidFill>
                <a:schemeClr val="accent4"/>
              </a:solidFill>
            </a:rPr>
            <a:t>(mucocutaneous lymph node syndrome)</a:t>
          </a:r>
          <a:endParaRPr lang="en-US" sz="2400" b="1" dirty="0">
            <a:solidFill>
              <a:schemeClr val="accent4"/>
            </a:solidFill>
          </a:endParaRPr>
        </a:p>
      </dgm:t>
    </dgm:pt>
    <dgm:pt modelId="{499C43BE-AB4F-49DA-BD58-12F9F4C538CA}" type="parTrans" cxnId="{519D97A9-2BDB-40C2-A8B5-7BA49B912922}">
      <dgm:prSet/>
      <dgm:spPr/>
      <dgm:t>
        <a:bodyPr/>
        <a:lstStyle/>
        <a:p>
          <a:endParaRPr lang="en-US"/>
        </a:p>
      </dgm:t>
    </dgm:pt>
    <dgm:pt modelId="{74E8A614-EBBE-4023-8772-C93FB41CAE08}" type="sibTrans" cxnId="{519D97A9-2BDB-40C2-A8B5-7BA49B912922}">
      <dgm:prSet/>
      <dgm:spPr/>
      <dgm:t>
        <a:bodyPr/>
        <a:lstStyle/>
        <a:p>
          <a:endParaRPr lang="en-US"/>
        </a:p>
      </dgm:t>
    </dgm:pt>
    <dgm:pt modelId="{D4CBA4D5-012B-4B82-9C8E-DC714A3869B4}">
      <dgm:prSet phldrT="[Text]" custT="1"/>
      <dgm:spPr/>
      <dgm:t>
        <a:bodyPr/>
        <a:lstStyle/>
        <a:p>
          <a:r>
            <a:rPr lang="en-US" sz="2000" dirty="0" smtClean="0"/>
            <a:t>Acute	febrile disease principally	of infants and children.</a:t>
          </a:r>
          <a:endParaRPr lang="en-US" sz="2000" dirty="0"/>
        </a:p>
      </dgm:t>
    </dgm:pt>
    <dgm:pt modelId="{422228AB-3614-46CE-BD05-D8445AA8D770}" type="parTrans" cxnId="{4F3F20C3-57C4-4B04-A168-FBD695DC6C1F}">
      <dgm:prSet/>
      <dgm:spPr/>
      <dgm:t>
        <a:bodyPr/>
        <a:lstStyle/>
        <a:p>
          <a:endParaRPr lang="en-US"/>
        </a:p>
      </dgm:t>
    </dgm:pt>
    <dgm:pt modelId="{70F28A31-387B-41AA-8728-CBDE5610E214}" type="sibTrans" cxnId="{4F3F20C3-57C4-4B04-A168-FBD695DC6C1F}">
      <dgm:prSet/>
      <dgm:spPr/>
      <dgm:t>
        <a:bodyPr/>
        <a:lstStyle/>
        <a:p>
          <a:endParaRPr lang="en-US"/>
        </a:p>
      </dgm:t>
    </dgm:pt>
    <dgm:pt modelId="{567F6CE9-2751-4A04-BCEE-1C6F3DF40724}">
      <dgm:prSet phldrT="[Text]" custT="1"/>
      <dgm:spPr/>
      <dgm:t>
        <a:bodyPr/>
        <a:lstStyle/>
        <a:p>
          <a:r>
            <a:rPr lang="en-US" sz="2000" dirty="0" smtClean="0"/>
            <a:t>Due to immune-mediated medium-vessel vasculitis that affects the coronary arteries.</a:t>
          </a:r>
          <a:endParaRPr lang="en-US" sz="2000" dirty="0"/>
        </a:p>
      </dgm:t>
    </dgm:pt>
    <dgm:pt modelId="{114B9F02-1A9B-4DE3-862A-85F61B4F494D}" type="parTrans" cxnId="{5A6AE7C7-8842-4D3A-B845-F3D1B289BB39}">
      <dgm:prSet/>
      <dgm:spPr/>
      <dgm:t>
        <a:bodyPr/>
        <a:lstStyle/>
        <a:p>
          <a:endParaRPr lang="en-US"/>
        </a:p>
      </dgm:t>
    </dgm:pt>
    <dgm:pt modelId="{7A4E6165-1C5A-4FB1-9490-A32F411EF94D}" type="sibTrans" cxnId="{5A6AE7C7-8842-4D3A-B845-F3D1B289BB39}">
      <dgm:prSet/>
      <dgm:spPr/>
      <dgm:t>
        <a:bodyPr/>
        <a:lstStyle/>
        <a:p>
          <a:endParaRPr lang="en-US"/>
        </a:p>
      </dgm:t>
    </dgm:pt>
    <dgm:pt modelId="{7B42880B-E254-4FFC-A978-B30CC2DEDFDD}">
      <dgm:prSet phldrT="[Text]" custT="1"/>
      <dgm:spPr/>
      <dgm:t>
        <a:bodyPr/>
        <a:lstStyle/>
        <a:p>
          <a:r>
            <a:rPr lang="en-US" sz="2000" dirty="0" smtClean="0"/>
            <a:t>C/F: are prolonged fever and signs of acute inflammation. </a:t>
          </a:r>
          <a:endParaRPr lang="en-US" sz="2000" dirty="0"/>
        </a:p>
      </dgm:t>
    </dgm:pt>
    <dgm:pt modelId="{ED4B4065-6BDD-4B60-A58A-F6D87F5291C6}" type="parTrans" cxnId="{2798BA1A-8C1B-45B1-88FB-A08EFDC7B6C1}">
      <dgm:prSet/>
      <dgm:spPr/>
      <dgm:t>
        <a:bodyPr/>
        <a:lstStyle/>
        <a:p>
          <a:endParaRPr lang="en-US"/>
        </a:p>
      </dgm:t>
    </dgm:pt>
    <dgm:pt modelId="{66A8F9C1-DCEB-4FE7-8EFA-5D7EE4175634}" type="sibTrans" cxnId="{2798BA1A-8C1B-45B1-88FB-A08EFDC7B6C1}">
      <dgm:prSet/>
      <dgm:spPr/>
      <dgm:t>
        <a:bodyPr/>
        <a:lstStyle/>
        <a:p>
          <a:endParaRPr lang="en-US"/>
        </a:p>
      </dgm:t>
    </dgm:pt>
    <dgm:pt modelId="{C79A0ECC-0E89-47D7-9E5C-532F74FE892B}">
      <dgm:prSet phldrT="[Text]" custT="1"/>
      <dgm:spPr/>
      <dgm:t>
        <a:bodyPr/>
        <a:lstStyle/>
        <a:p>
          <a:r>
            <a:rPr lang="en-US" sz="2000" dirty="0" smtClean="0"/>
            <a:t>Coronary artery aneurysms, myocardial infarction, conduction defects, pericardial effusion and cardiomegaly.</a:t>
          </a:r>
          <a:endParaRPr lang="en-US" sz="2000" dirty="0"/>
        </a:p>
      </dgm:t>
    </dgm:pt>
    <dgm:pt modelId="{0208BDE2-1F97-4147-A4BA-E56BD9AF9AD0}" type="parTrans" cxnId="{A49DA437-AE6E-4AA9-87F9-864FA081C63C}">
      <dgm:prSet/>
      <dgm:spPr/>
      <dgm:t>
        <a:bodyPr/>
        <a:lstStyle/>
        <a:p>
          <a:endParaRPr lang="en-US"/>
        </a:p>
      </dgm:t>
    </dgm:pt>
    <dgm:pt modelId="{78F8C49B-E55B-4789-A3D3-2111801F6D86}" type="sibTrans" cxnId="{A49DA437-AE6E-4AA9-87F9-864FA081C63C}">
      <dgm:prSet/>
      <dgm:spPr/>
      <dgm:t>
        <a:bodyPr/>
        <a:lstStyle/>
        <a:p>
          <a:endParaRPr lang="en-US"/>
        </a:p>
      </dgm:t>
    </dgm:pt>
    <dgm:pt modelId="{6F0710ED-68AF-46FB-A5CE-5C9421635CCA}" type="pres">
      <dgm:prSet presAssocID="{3548C7CD-FE43-4534-8EAC-5F0FA29FF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B0882-7601-4C2B-923A-3BFC9673D43D}" type="pres">
      <dgm:prSet presAssocID="{B1913270-61EF-44D9-A68B-A3233C3963F7}" presName="linNode" presStyleCnt="0"/>
      <dgm:spPr/>
    </dgm:pt>
    <dgm:pt modelId="{91E717A1-434D-4FFC-BB67-57084EE63BE8}" type="pres">
      <dgm:prSet presAssocID="{B1913270-61EF-44D9-A68B-A3233C3963F7}" presName="parentText" presStyleLbl="node1" presStyleIdx="0" presStyleCnt="1" custScaleY="482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83901-8905-4B74-820A-67CC0F1BADC9}" type="pres">
      <dgm:prSet presAssocID="{B1913270-61EF-44D9-A68B-A3233C3963F7}" presName="descendantText" presStyleLbl="alignAccFollowNode1" presStyleIdx="0" presStyleCnt="1" custScaleY="77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F20C3-57C4-4B04-A168-FBD695DC6C1F}" srcId="{B1913270-61EF-44D9-A68B-A3233C3963F7}" destId="{D4CBA4D5-012B-4B82-9C8E-DC714A3869B4}" srcOrd="0" destOrd="0" parTransId="{422228AB-3614-46CE-BD05-D8445AA8D770}" sibTransId="{70F28A31-387B-41AA-8728-CBDE5610E214}"/>
    <dgm:cxn modelId="{519D97A9-2BDB-40C2-A8B5-7BA49B912922}" srcId="{3548C7CD-FE43-4534-8EAC-5F0FA29FF2A1}" destId="{B1913270-61EF-44D9-A68B-A3233C3963F7}" srcOrd="0" destOrd="0" parTransId="{499C43BE-AB4F-49DA-BD58-12F9F4C538CA}" sibTransId="{74E8A614-EBBE-4023-8772-C93FB41CAE08}"/>
    <dgm:cxn modelId="{68431C9C-CF5D-4C5E-872F-7BFAA4E1E54B}" type="presOf" srcId="{7B42880B-E254-4FFC-A978-B30CC2DEDFDD}" destId="{31E83901-8905-4B74-820A-67CC0F1BADC9}" srcOrd="0" destOrd="2" presId="urn:microsoft.com/office/officeart/2005/8/layout/vList5"/>
    <dgm:cxn modelId="{A49DA437-AE6E-4AA9-87F9-864FA081C63C}" srcId="{B1913270-61EF-44D9-A68B-A3233C3963F7}" destId="{C79A0ECC-0E89-47D7-9E5C-532F74FE892B}" srcOrd="3" destOrd="0" parTransId="{0208BDE2-1F97-4147-A4BA-E56BD9AF9AD0}" sibTransId="{78F8C49B-E55B-4789-A3D3-2111801F6D86}"/>
    <dgm:cxn modelId="{FE0F9D99-6B00-4D1E-BB99-804294069610}" type="presOf" srcId="{3548C7CD-FE43-4534-8EAC-5F0FA29FF2A1}" destId="{6F0710ED-68AF-46FB-A5CE-5C9421635CCA}" srcOrd="0" destOrd="0" presId="urn:microsoft.com/office/officeart/2005/8/layout/vList5"/>
    <dgm:cxn modelId="{5A6AE7C7-8842-4D3A-B845-F3D1B289BB39}" srcId="{B1913270-61EF-44D9-A68B-A3233C3963F7}" destId="{567F6CE9-2751-4A04-BCEE-1C6F3DF40724}" srcOrd="1" destOrd="0" parTransId="{114B9F02-1A9B-4DE3-862A-85F61B4F494D}" sibTransId="{7A4E6165-1C5A-4FB1-9490-A32F411EF94D}"/>
    <dgm:cxn modelId="{36FF7CAD-8333-4743-ADB6-946A97A582ED}" type="presOf" srcId="{567F6CE9-2751-4A04-BCEE-1C6F3DF40724}" destId="{31E83901-8905-4B74-820A-67CC0F1BADC9}" srcOrd="0" destOrd="1" presId="urn:microsoft.com/office/officeart/2005/8/layout/vList5"/>
    <dgm:cxn modelId="{D83B30ED-304D-4D44-A295-5BDADF81386A}" type="presOf" srcId="{D4CBA4D5-012B-4B82-9C8E-DC714A3869B4}" destId="{31E83901-8905-4B74-820A-67CC0F1BADC9}" srcOrd="0" destOrd="0" presId="urn:microsoft.com/office/officeart/2005/8/layout/vList5"/>
    <dgm:cxn modelId="{2798BA1A-8C1B-45B1-88FB-A08EFDC7B6C1}" srcId="{B1913270-61EF-44D9-A68B-A3233C3963F7}" destId="{7B42880B-E254-4FFC-A978-B30CC2DEDFDD}" srcOrd="2" destOrd="0" parTransId="{ED4B4065-6BDD-4B60-A58A-F6D87F5291C6}" sibTransId="{66A8F9C1-DCEB-4FE7-8EFA-5D7EE4175634}"/>
    <dgm:cxn modelId="{157B5C3E-C25E-4818-95B6-E57AAE38F26C}" type="presOf" srcId="{B1913270-61EF-44D9-A68B-A3233C3963F7}" destId="{91E717A1-434D-4FFC-BB67-57084EE63BE8}" srcOrd="0" destOrd="0" presId="urn:microsoft.com/office/officeart/2005/8/layout/vList5"/>
    <dgm:cxn modelId="{1AD9396D-A412-4AE2-A817-A844FEAB2407}" type="presOf" srcId="{C79A0ECC-0E89-47D7-9E5C-532F74FE892B}" destId="{31E83901-8905-4B74-820A-67CC0F1BADC9}" srcOrd="0" destOrd="3" presId="urn:microsoft.com/office/officeart/2005/8/layout/vList5"/>
    <dgm:cxn modelId="{86722392-507B-4F98-81F7-B47A9EA30C74}" type="presParOf" srcId="{6F0710ED-68AF-46FB-A5CE-5C9421635CCA}" destId="{F32B0882-7601-4C2B-923A-3BFC9673D43D}" srcOrd="0" destOrd="0" presId="urn:microsoft.com/office/officeart/2005/8/layout/vList5"/>
    <dgm:cxn modelId="{62E639D4-A09A-49F7-BF32-555954297F55}" type="presParOf" srcId="{F32B0882-7601-4C2B-923A-3BFC9673D43D}" destId="{91E717A1-434D-4FFC-BB67-57084EE63BE8}" srcOrd="0" destOrd="0" presId="urn:microsoft.com/office/officeart/2005/8/layout/vList5"/>
    <dgm:cxn modelId="{3400D891-C194-491D-93E3-23DAF9F1F4CA}" type="presParOf" srcId="{F32B0882-7601-4C2B-923A-3BFC9673D43D}" destId="{31E83901-8905-4B74-820A-67CC0F1BAD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1457C-8F1A-4DE2-8FDD-275345181E15}">
      <dsp:nvSpPr>
        <dsp:cNvPr id="0" name=""/>
        <dsp:cNvSpPr/>
      </dsp:nvSpPr>
      <dsp:spPr>
        <a:xfrm rot="5400000">
          <a:off x="3571639" y="-84624"/>
          <a:ext cx="1774913" cy="194911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/>
              </a:solidFill>
            </a:rPr>
            <a:t>s</a:t>
          </a:r>
          <a:endParaRPr lang="en-US" sz="2000" kern="1200" dirty="0">
            <a:solidFill>
              <a:schemeClr val="accent4"/>
            </a:solidFill>
          </a:endParaRPr>
        </a:p>
      </dsp:txBody>
      <dsp:txXfrm rot="-5400000">
        <a:off x="3809390" y="298297"/>
        <a:ext cx="1299412" cy="1183275"/>
      </dsp:txXfrm>
    </dsp:sp>
    <dsp:sp modelId="{0C19B49A-8859-498E-A14B-0D035CFA2C0F}">
      <dsp:nvSpPr>
        <dsp:cNvPr id="0" name=""/>
        <dsp:cNvSpPr/>
      </dsp:nvSpPr>
      <dsp:spPr>
        <a:xfrm>
          <a:off x="5278040" y="357461"/>
          <a:ext cx="1980803" cy="106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f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5278040" y="357461"/>
        <a:ext cx="1980803" cy="1064947"/>
      </dsp:txXfrm>
    </dsp:sp>
    <dsp:sp modelId="{E5E225F9-09BE-49E7-B533-E7FCFA2DC7D1}">
      <dsp:nvSpPr>
        <dsp:cNvPr id="0" name=""/>
        <dsp:cNvSpPr/>
      </dsp:nvSpPr>
      <dsp:spPr>
        <a:xfrm rot="5400000">
          <a:off x="1903930" y="117847"/>
          <a:ext cx="1774913" cy="154417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2259933" y="279069"/>
        <a:ext cx="1062906" cy="1221731"/>
      </dsp:txXfrm>
    </dsp:sp>
    <dsp:sp modelId="{7CA16343-E764-48C1-AB33-DAF47B3BD6AF}">
      <dsp:nvSpPr>
        <dsp:cNvPr id="0" name=""/>
        <dsp:cNvSpPr/>
      </dsp:nvSpPr>
      <dsp:spPr>
        <a:xfrm rot="5400000">
          <a:off x="2734590" y="1624394"/>
          <a:ext cx="1774913" cy="154417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 rot="-5400000">
        <a:off x="3090593" y="1785616"/>
        <a:ext cx="1062906" cy="1221731"/>
      </dsp:txXfrm>
    </dsp:sp>
    <dsp:sp modelId="{6671AFF9-C1BD-4A85-B805-25AACBFFE74A}">
      <dsp:nvSpPr>
        <dsp:cNvPr id="0" name=""/>
        <dsp:cNvSpPr/>
      </dsp:nvSpPr>
      <dsp:spPr>
        <a:xfrm>
          <a:off x="869156" y="1864007"/>
          <a:ext cx="1916906" cy="106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r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869156" y="1864007"/>
        <a:ext cx="1916906" cy="1064947"/>
      </dsp:txXfrm>
    </dsp:sp>
    <dsp:sp modelId="{F075115F-76CB-4572-8420-FF4BD8C3EEBE}">
      <dsp:nvSpPr>
        <dsp:cNvPr id="0" name=""/>
        <dsp:cNvSpPr/>
      </dsp:nvSpPr>
      <dsp:spPr>
        <a:xfrm rot="5400000">
          <a:off x="4402298" y="1624394"/>
          <a:ext cx="1774913" cy="154417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4758301" y="1785616"/>
        <a:ext cx="1062906" cy="1221731"/>
      </dsp:txXfrm>
    </dsp:sp>
    <dsp:sp modelId="{D175F36F-013D-4CC8-9FFB-F3311DC2D8E0}">
      <dsp:nvSpPr>
        <dsp:cNvPr id="0" name=""/>
        <dsp:cNvSpPr/>
      </dsp:nvSpPr>
      <dsp:spPr>
        <a:xfrm rot="5400000">
          <a:off x="3571639" y="3130940"/>
          <a:ext cx="1774913" cy="154417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Drugs</a:t>
          </a:r>
          <a:endParaRPr lang="en-US" sz="2400" b="1" kern="1200" dirty="0">
            <a:solidFill>
              <a:schemeClr val="tx1"/>
            </a:solidFill>
          </a:endParaRPr>
        </a:p>
      </dsp:txBody>
      <dsp:txXfrm rot="-5400000">
        <a:off x="3927642" y="3292162"/>
        <a:ext cx="1062906" cy="1221731"/>
      </dsp:txXfrm>
    </dsp:sp>
    <dsp:sp modelId="{78FFDECA-6050-400D-96D6-F7D68F8892D0}">
      <dsp:nvSpPr>
        <dsp:cNvPr id="0" name=""/>
        <dsp:cNvSpPr/>
      </dsp:nvSpPr>
      <dsp:spPr>
        <a:xfrm>
          <a:off x="5278040" y="3370553"/>
          <a:ext cx="1980803" cy="106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e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5278040" y="3370553"/>
        <a:ext cx="1980803" cy="1064947"/>
      </dsp:txXfrm>
    </dsp:sp>
    <dsp:sp modelId="{AA139C09-F42F-407A-A65C-71C57FE0C62A}">
      <dsp:nvSpPr>
        <dsp:cNvPr id="0" name=""/>
        <dsp:cNvSpPr/>
      </dsp:nvSpPr>
      <dsp:spPr>
        <a:xfrm rot="5400000">
          <a:off x="1834056" y="2995807"/>
          <a:ext cx="1774913" cy="170666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2147155" y="3251816"/>
        <a:ext cx="1148715" cy="119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336B6-ACA4-4775-87FB-A2AACD094013}">
      <dsp:nvSpPr>
        <dsp:cNvPr id="0" name=""/>
        <dsp:cNvSpPr/>
      </dsp:nvSpPr>
      <dsp:spPr>
        <a:xfrm rot="5400000">
          <a:off x="7308538" y="-2994851"/>
          <a:ext cx="1134986" cy="741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25% of patients have heart involvement.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Sudden death due to conduction defects and ventricular arrhythmias</a:t>
          </a:r>
          <a:endParaRPr lang="en-US" sz="2000" kern="1200" dirty="0"/>
        </a:p>
      </dsp:txBody>
      <dsp:txXfrm rot="-5400000">
        <a:off x="4169664" y="199428"/>
        <a:ext cx="7357331" cy="1024176"/>
      </dsp:txXfrm>
    </dsp:sp>
    <dsp:sp modelId="{1942D175-3095-4C03-9BFB-3B5505B7BFA2}">
      <dsp:nvSpPr>
        <dsp:cNvPr id="0" name=""/>
        <dsp:cNvSpPr/>
      </dsp:nvSpPr>
      <dsp:spPr>
        <a:xfrm>
          <a:off x="0" y="2149"/>
          <a:ext cx="4169664" cy="1418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4"/>
              </a:solidFill>
            </a:rPr>
            <a:t>Sarcoidosis</a:t>
          </a:r>
          <a:endParaRPr lang="en-US" sz="2400" b="1" kern="1200" dirty="0">
            <a:solidFill>
              <a:schemeClr val="accent4"/>
            </a:solidFill>
          </a:endParaRPr>
        </a:p>
      </dsp:txBody>
      <dsp:txXfrm>
        <a:off x="69257" y="71406"/>
        <a:ext cx="4031150" cy="1280219"/>
      </dsp:txXfrm>
    </dsp:sp>
    <dsp:sp modelId="{C5E86DAA-0DB5-4756-9E53-3E153508C9C7}">
      <dsp:nvSpPr>
        <dsp:cNvPr id="0" name=""/>
        <dsp:cNvSpPr/>
      </dsp:nvSpPr>
      <dsp:spPr>
        <a:xfrm rot="5400000">
          <a:off x="7308538" y="-1505182"/>
          <a:ext cx="1134986" cy="741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Clinically significant pericarditis, myocarditis and pulmonary hypertension</a:t>
          </a:r>
          <a:endParaRPr lang="en-US" sz="2000" kern="1200" dirty="0"/>
        </a:p>
      </dsp:txBody>
      <dsp:txXfrm rot="-5400000">
        <a:off x="4169664" y="1689097"/>
        <a:ext cx="7357331" cy="1024176"/>
      </dsp:txXfrm>
    </dsp:sp>
    <dsp:sp modelId="{71DBE167-CA27-4637-94F0-439279BF7B2A}">
      <dsp:nvSpPr>
        <dsp:cNvPr id="0" name=""/>
        <dsp:cNvSpPr/>
      </dsp:nvSpPr>
      <dsp:spPr>
        <a:xfrm>
          <a:off x="0" y="1491819"/>
          <a:ext cx="4169664" cy="1418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/>
              </a:solidFill>
            </a:rPr>
            <a:t>Mixed connective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/>
              </a:solidFill>
            </a:rPr>
            <a:t>tissue disease</a:t>
          </a:r>
          <a:endParaRPr lang="en-US" sz="2800" b="1" kern="1200" dirty="0">
            <a:solidFill>
              <a:schemeClr val="accent4"/>
            </a:solidFill>
          </a:endParaRPr>
        </a:p>
      </dsp:txBody>
      <dsp:txXfrm>
        <a:off x="69257" y="1561076"/>
        <a:ext cx="4031150" cy="1280219"/>
      </dsp:txXfrm>
    </dsp:sp>
    <dsp:sp modelId="{BD41356C-B10D-4DBE-AE36-E17D8C0C8EB6}">
      <dsp:nvSpPr>
        <dsp:cNvPr id="0" name=""/>
        <dsp:cNvSpPr/>
      </dsp:nvSpPr>
      <dsp:spPr>
        <a:xfrm rot="5400000">
          <a:off x="7308538" y="-15512"/>
          <a:ext cx="1134986" cy="741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Congestive heart failure, coronary artery disease or conduction abnormalities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 rot="-5400000">
        <a:off x="4169664" y="3178768"/>
        <a:ext cx="7357331" cy="1024176"/>
      </dsp:txXfrm>
    </dsp:sp>
    <dsp:sp modelId="{9BB8F56A-FE40-4205-8407-85A13CC12F9A}">
      <dsp:nvSpPr>
        <dsp:cNvPr id="0" name=""/>
        <dsp:cNvSpPr/>
      </dsp:nvSpPr>
      <dsp:spPr>
        <a:xfrm>
          <a:off x="0" y="2981489"/>
          <a:ext cx="4169664" cy="1418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/>
              </a:solidFill>
            </a:rPr>
            <a:t>Dermatomyositis</a:t>
          </a:r>
          <a:endParaRPr lang="en-US" sz="2800" b="1" kern="1200" dirty="0">
            <a:solidFill>
              <a:schemeClr val="accent4"/>
            </a:solidFill>
          </a:endParaRPr>
        </a:p>
      </dsp:txBody>
      <dsp:txXfrm>
        <a:off x="69257" y="3050746"/>
        <a:ext cx="4031150" cy="1280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1E75-B904-465A-810C-2378C7136583}">
      <dsp:nvSpPr>
        <dsp:cNvPr id="0" name=""/>
        <dsp:cNvSpPr/>
      </dsp:nvSpPr>
      <dsp:spPr>
        <a:xfrm rot="5400000">
          <a:off x="6604563" y="-2583272"/>
          <a:ext cx="1977671" cy="7146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pericarditis, a high prevalence of atherosclerosis	and an increased risk of myocardial infarction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-5400000">
        <a:off x="4020035" y="97798"/>
        <a:ext cx="7050186" cy="1784587"/>
      </dsp:txXfrm>
    </dsp:sp>
    <dsp:sp modelId="{7D42AAB3-0C82-40B4-827F-0798C178029C}">
      <dsp:nvSpPr>
        <dsp:cNvPr id="0" name=""/>
        <dsp:cNvSpPr/>
      </dsp:nvSpPr>
      <dsp:spPr>
        <a:xfrm>
          <a:off x="0" y="281022"/>
          <a:ext cx="4020034" cy="141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/>
              </a:solidFill>
            </a:rPr>
            <a:t>Systemic lupus erythematosus</a:t>
          </a:r>
          <a:endParaRPr lang="en-US" sz="2800" b="1" kern="1200" dirty="0">
            <a:solidFill>
              <a:schemeClr val="accent4"/>
            </a:solidFill>
          </a:endParaRPr>
        </a:p>
      </dsp:txBody>
      <dsp:txXfrm>
        <a:off x="69228" y="350250"/>
        <a:ext cx="3881578" cy="1279682"/>
      </dsp:txXfrm>
    </dsp:sp>
    <dsp:sp modelId="{47024300-0DB5-4E11-85D9-3BD69917EFB5}">
      <dsp:nvSpPr>
        <dsp:cNvPr id="0" name=""/>
        <dsp:cNvSpPr/>
      </dsp:nvSpPr>
      <dsp:spPr>
        <a:xfrm rot="5400000">
          <a:off x="6689494" y="-566927"/>
          <a:ext cx="1807809" cy="7146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Congenital atrioventricular block (AVB), most common.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Other include valve defects, cardiomyopathy or myocarditis.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Mothers of affected children generally express the 52 and 60 </a:t>
          </a:r>
          <a:r>
            <a:rPr lang="en-US" sz="2000" kern="1200" dirty="0" err="1" smtClean="0"/>
            <a:t>kDa</a:t>
          </a:r>
          <a:r>
            <a:rPr lang="en-US" sz="2000" kern="1200" dirty="0" smtClean="0"/>
            <a:t> anti-SS-A (Ro) antibodies, even if they have no other features of LE.</a:t>
          </a:r>
          <a:endParaRPr lang="en-US" sz="2000" kern="1200" dirty="0"/>
        </a:p>
      </dsp:txBody>
      <dsp:txXfrm rot="-5400000">
        <a:off x="4020035" y="2190782"/>
        <a:ext cx="7058478" cy="1631309"/>
      </dsp:txXfrm>
    </dsp:sp>
    <dsp:sp modelId="{0DB44046-501F-4FF4-B8D3-980D5C725AA0}">
      <dsp:nvSpPr>
        <dsp:cNvPr id="0" name=""/>
        <dsp:cNvSpPr/>
      </dsp:nvSpPr>
      <dsp:spPr>
        <a:xfrm>
          <a:off x="0" y="2248098"/>
          <a:ext cx="4020034" cy="1516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/>
              </a:solidFill>
            </a:rPr>
            <a:t>Neonatal lupus erythematosus</a:t>
          </a:r>
          <a:endParaRPr lang="en-US" sz="2800" b="1" kern="1200" dirty="0">
            <a:solidFill>
              <a:schemeClr val="accent4"/>
            </a:solidFill>
          </a:endParaRPr>
        </a:p>
      </dsp:txBody>
      <dsp:txXfrm>
        <a:off x="74038" y="2322136"/>
        <a:ext cx="3871958" cy="1368600"/>
      </dsp:txXfrm>
    </dsp:sp>
    <dsp:sp modelId="{9B546FF3-7BD7-429D-8133-A538AC89A3F4}">
      <dsp:nvSpPr>
        <dsp:cNvPr id="0" name=""/>
        <dsp:cNvSpPr/>
      </dsp:nvSpPr>
      <dsp:spPr>
        <a:xfrm rot="5400000">
          <a:off x="6604563" y="1449417"/>
          <a:ext cx="1977671" cy="7146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Cardiac involvement is poor prognostic factor.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Pericarditis, pericardial	effusion, arrhythmias, myocardial fibrosis, conduction system defects, endothelial damage to coronary arteries and heart failure due to pulmonary arterial hypertension</a:t>
          </a:r>
          <a:endParaRPr lang="en-US" sz="2000" kern="1200" dirty="0"/>
        </a:p>
      </dsp:txBody>
      <dsp:txXfrm rot="-5400000">
        <a:off x="4020035" y="4130487"/>
        <a:ext cx="7050186" cy="1784587"/>
      </dsp:txXfrm>
    </dsp:sp>
    <dsp:sp modelId="{C81B3489-F1E5-41AA-8CEC-0D59438EAD40}">
      <dsp:nvSpPr>
        <dsp:cNvPr id="0" name=""/>
        <dsp:cNvSpPr/>
      </dsp:nvSpPr>
      <dsp:spPr>
        <a:xfrm>
          <a:off x="0" y="4281204"/>
          <a:ext cx="4020034" cy="148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/>
              </a:solidFill>
            </a:rPr>
            <a:t>Systemic sclerosis</a:t>
          </a:r>
          <a:endParaRPr lang="en-US" sz="2800" b="1" kern="1200" dirty="0">
            <a:solidFill>
              <a:schemeClr val="accent4"/>
            </a:solidFill>
          </a:endParaRPr>
        </a:p>
      </dsp:txBody>
      <dsp:txXfrm>
        <a:off x="72402" y="4353606"/>
        <a:ext cx="3875230" cy="1338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7778D-C88A-434F-B2BF-93D805C57445}">
      <dsp:nvSpPr>
        <dsp:cNvPr id="0" name=""/>
        <dsp:cNvSpPr/>
      </dsp:nvSpPr>
      <dsp:spPr>
        <a:xfrm rot="5400000">
          <a:off x="6850195" y="-2741593"/>
          <a:ext cx="1919217" cy="74038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50% of patients have valvular heart disease, either vegetations or thickening.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mitral valve is most	 frequently affected.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Increased incidence of atherosclerosis, coronary artery disease and myocardial infarction. </a:t>
          </a:r>
          <a:endParaRPr lang="en-US" sz="2000" kern="1200" dirty="0"/>
        </a:p>
      </dsp:txBody>
      <dsp:txXfrm rot="-5400000">
        <a:off x="4107870" y="94420"/>
        <a:ext cx="7310180" cy="1731841"/>
      </dsp:txXfrm>
    </dsp:sp>
    <dsp:sp modelId="{C43512A9-6FDC-4148-A5EB-292158DB6835}">
      <dsp:nvSpPr>
        <dsp:cNvPr id="0" name=""/>
        <dsp:cNvSpPr/>
      </dsp:nvSpPr>
      <dsp:spPr>
        <a:xfrm>
          <a:off x="0" y="327407"/>
          <a:ext cx="4107870" cy="1265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4"/>
              </a:solidFill>
            </a:rPr>
            <a:t>Antiphospholipid syndrome</a:t>
          </a:r>
          <a:endParaRPr lang="en-US" sz="2400" b="1" kern="1200" dirty="0">
            <a:solidFill>
              <a:schemeClr val="accent4"/>
            </a:solidFill>
          </a:endParaRPr>
        </a:p>
      </dsp:txBody>
      <dsp:txXfrm>
        <a:off x="61795" y="389202"/>
        <a:ext cx="3984280" cy="1142277"/>
      </dsp:txXfrm>
    </dsp:sp>
    <dsp:sp modelId="{AEED5C77-75E9-4A0E-A510-F917C0A36941}">
      <dsp:nvSpPr>
        <dsp:cNvPr id="0" name=""/>
        <dsp:cNvSpPr/>
      </dsp:nvSpPr>
      <dsp:spPr>
        <a:xfrm rot="5400000">
          <a:off x="6810464" y="-702425"/>
          <a:ext cx="1919217" cy="74038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(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) Small vessel	vasculitis (granulomatosis with polyangiitis (GPA),	 </a:t>
          </a:r>
          <a:r>
            <a:rPr lang="en-US" sz="2000" b="1" kern="1200" dirty="0" smtClean="0"/>
            <a:t>eosinophilic GPA (EGPA)</a:t>
          </a:r>
          <a:r>
            <a:rPr lang="en-US" sz="2000" kern="1200" dirty="0" smtClean="0"/>
            <a:t>)..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(ii) Medium vessel vasculitis (polyarteritis nodosa, Kawasaki disease)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(iii) large-vessel vasculitis (temporal arteritis, Takayasu arteritis)	</a:t>
          </a:r>
          <a:endParaRPr lang="en-US" sz="2000" kern="1200" dirty="0"/>
        </a:p>
      </dsp:txBody>
      <dsp:txXfrm rot="-5400000">
        <a:off x="4068139" y="2133588"/>
        <a:ext cx="7310180" cy="1731841"/>
      </dsp:txXfrm>
    </dsp:sp>
    <dsp:sp modelId="{6C28AA79-9576-4DBD-A5C7-DDD21BB96687}">
      <dsp:nvSpPr>
        <dsp:cNvPr id="0" name=""/>
        <dsp:cNvSpPr/>
      </dsp:nvSpPr>
      <dsp:spPr>
        <a:xfrm>
          <a:off x="0" y="2230586"/>
          <a:ext cx="4068139" cy="1537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4"/>
              </a:solidFill>
            </a:rPr>
            <a:t>Vasculitides</a:t>
          </a:r>
          <a:endParaRPr lang="en-US" sz="2400" b="1" kern="1200" dirty="0">
            <a:solidFill>
              <a:schemeClr val="accent4"/>
            </a:solidFill>
          </a:endParaRPr>
        </a:p>
      </dsp:txBody>
      <dsp:txXfrm>
        <a:off x="75071" y="2305657"/>
        <a:ext cx="3917997" cy="1387702"/>
      </dsp:txXfrm>
    </dsp:sp>
    <dsp:sp modelId="{27DC72E8-EB9D-4E04-9FA1-1287B5F67B17}">
      <dsp:nvSpPr>
        <dsp:cNvPr id="0" name=""/>
        <dsp:cNvSpPr/>
      </dsp:nvSpPr>
      <dsp:spPr>
        <a:xfrm rot="5400000">
          <a:off x="6907002" y="1336742"/>
          <a:ext cx="1919217" cy="74038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Cardiac involvement is frequent	in primary amyloidosis.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Features of cardiomyopathy such as congestive heart failure, low voltage on an ECG and conduction disturbances. Cutaneous signs, macroglossia and demonstration of amyloid deposition on skin histology</a:t>
          </a:r>
          <a:endParaRPr lang="en-US" sz="2000" kern="1200" dirty="0"/>
        </a:p>
      </dsp:txBody>
      <dsp:txXfrm rot="-5400000">
        <a:off x="4164677" y="4172755"/>
        <a:ext cx="7310180" cy="1731841"/>
      </dsp:txXfrm>
    </dsp:sp>
    <dsp:sp modelId="{D619D0D1-C2F3-417C-BF84-2727224C5D25}">
      <dsp:nvSpPr>
        <dsp:cNvPr id="0" name=""/>
        <dsp:cNvSpPr/>
      </dsp:nvSpPr>
      <dsp:spPr>
        <a:xfrm>
          <a:off x="0" y="4341569"/>
          <a:ext cx="4164676" cy="1394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4"/>
              </a:solidFill>
            </a:rPr>
            <a:t>Amyloidosis</a:t>
          </a:r>
          <a:endParaRPr lang="en-US" sz="2400" b="1" kern="1200" dirty="0">
            <a:solidFill>
              <a:schemeClr val="accent4"/>
            </a:solidFill>
          </a:endParaRPr>
        </a:p>
      </dsp:txBody>
      <dsp:txXfrm>
        <a:off x="68060" y="4409629"/>
        <a:ext cx="4028556" cy="1258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83901-8905-4B74-820A-67CC0F1BADC9}">
      <dsp:nvSpPr>
        <dsp:cNvPr id="0" name=""/>
        <dsp:cNvSpPr/>
      </dsp:nvSpPr>
      <dsp:spPr>
        <a:xfrm rot="5400000">
          <a:off x="6953493" y="-2134323"/>
          <a:ext cx="1995814" cy="7483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Acute	febrile disease principally	of infants and children.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Due to immune-mediated medium-vessel vasculitis that affects the coronary arteries.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C/F: are prolonged fever and signs of acute inflammation.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Coronary artery aneurysms, myocardial infarction, conduction defects, pericardial effusion and cardiomegaly.</a:t>
          </a:r>
          <a:endParaRPr lang="en-US" sz="2000" kern="1200" dirty="0"/>
        </a:p>
      </dsp:txBody>
      <dsp:txXfrm rot="-5400000">
        <a:off x="4209565" y="707033"/>
        <a:ext cx="7386243" cy="1800958"/>
      </dsp:txXfrm>
    </dsp:sp>
    <dsp:sp modelId="{91E717A1-434D-4FFC-BB67-57084EE63BE8}">
      <dsp:nvSpPr>
        <dsp:cNvPr id="0" name=""/>
        <dsp:cNvSpPr/>
      </dsp:nvSpPr>
      <dsp:spPr>
        <a:xfrm>
          <a:off x="0" y="832805"/>
          <a:ext cx="4209564" cy="154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4"/>
              </a:solidFill>
            </a:rPr>
            <a:t>Kawasaki disease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4"/>
              </a:solidFill>
            </a:rPr>
            <a:t>(mucocutaneous lymph node syndrome)</a:t>
          </a:r>
          <a:endParaRPr lang="en-US" sz="2400" b="1" kern="1200" dirty="0">
            <a:solidFill>
              <a:schemeClr val="accent4"/>
            </a:solidFill>
          </a:endParaRPr>
        </a:p>
      </dsp:txBody>
      <dsp:txXfrm>
        <a:off x="75636" y="908441"/>
        <a:ext cx="4058292" cy="1398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A0B30-0659-4C32-9691-2DBB7C874803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3481-43F7-4018-ADB1-161F03CE2F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9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1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2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9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2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3481-43F7-4018-ADB1-161F03CE2FC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2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5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1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8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4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0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2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1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676A-C47A-4687-8AF4-DA4397728234}" type="datetimeFigureOut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2058-418C-4606-A718-607E41D7B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677" y="2039080"/>
            <a:ext cx="9941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THE SKIN AND DISORDERS OF THE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 HEART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807" y="5259825"/>
            <a:ext cx="3026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 Uroosa Saleem</a:t>
            </a:r>
          </a:p>
          <a:p>
            <a:r>
              <a:rPr lang="en-US" sz="2400" b="1" dirty="0" smtClean="0"/>
              <a:t>Resident Dermatology</a:t>
            </a:r>
          </a:p>
          <a:p>
            <a:r>
              <a:rPr lang="en-US" sz="2400" b="1" dirty="0" smtClean="0"/>
              <a:t>PNS Shifa Karachi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95453" y="928254"/>
            <a:ext cx="382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Chapter # 150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59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02077"/>
              </p:ext>
            </p:extLst>
          </p:nvPr>
        </p:nvGraphicFramePr>
        <p:xfrm>
          <a:off x="387924" y="553410"/>
          <a:ext cx="11526984" cy="51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621">
                  <a:extLst>
                    <a:ext uri="{9D8B030D-6E8A-4147-A177-3AD203B41FA5}">
                      <a16:colId xmlns:a16="http://schemas.microsoft.com/office/drawing/2014/main" val="4293698325"/>
                    </a:ext>
                  </a:extLst>
                </a:gridCol>
                <a:gridCol w="7204363">
                  <a:extLst>
                    <a:ext uri="{9D8B030D-6E8A-4147-A177-3AD203B41FA5}">
                      <a16:colId xmlns:a16="http://schemas.microsoft.com/office/drawing/2014/main" val="2509208217"/>
                    </a:ext>
                  </a:extLst>
                </a:gridCol>
              </a:tblGrid>
              <a:tr h="6460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Acromegaly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Left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ventricular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hypertrophy,	CCF.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13896"/>
                  </a:ext>
                </a:extLst>
              </a:tr>
              <a:tr h="6460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Carcinoid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syndrome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Tricuspid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pulmonary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stenosis,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heart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failure 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59067"/>
                  </a:ext>
                </a:extLst>
              </a:tr>
              <a:tr h="64606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Phaeochromocytoma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heart	rate,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hypertension/hypotension.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386322"/>
                  </a:ext>
                </a:extLst>
              </a:tr>
              <a:tr h="64606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Mastocytosis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Tachycardia,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hypotension,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arrhythmia,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angina.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64044"/>
                  </a:ext>
                </a:extLst>
              </a:tr>
              <a:tr h="64606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Homocystinuria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Atherosclerosis.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26447"/>
                  </a:ext>
                </a:extLst>
              </a:tr>
              <a:tr h="6460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Embolic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diseases: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667362"/>
                  </a:ext>
                </a:extLst>
              </a:tr>
              <a:tr h="6460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Infective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endocarditis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Vegetations,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valvular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incompetence.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93958"/>
                  </a:ext>
                </a:extLst>
              </a:tr>
              <a:tr h="6460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Cholesterol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emboli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Usually from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proximal	 arteries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rather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cardiac 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9288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62212"/>
              </p:ext>
            </p:extLst>
          </p:nvPr>
        </p:nvGraphicFramePr>
        <p:xfrm>
          <a:off x="387924" y="5721930"/>
          <a:ext cx="11526984" cy="63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767">
                  <a:extLst>
                    <a:ext uri="{9D8B030D-6E8A-4147-A177-3AD203B41FA5}">
                      <a16:colId xmlns:a16="http://schemas.microsoft.com/office/drawing/2014/main" val="1534610269"/>
                    </a:ext>
                  </a:extLst>
                </a:gridCol>
                <a:gridCol w="7218217">
                  <a:extLst>
                    <a:ext uri="{9D8B030D-6E8A-4147-A177-3AD203B41FA5}">
                      <a16:colId xmlns:a16="http://schemas.microsoft.com/office/drawing/2014/main" val="355213681"/>
                    </a:ext>
                  </a:extLst>
                </a:gridCol>
              </a:tblGrid>
              <a:tr h="63730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Atrial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myxomas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1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8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7" y="665019"/>
            <a:ext cx="211974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INFECTIONS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99315"/>
              </p:ext>
            </p:extLst>
          </p:nvPr>
        </p:nvGraphicFramePr>
        <p:xfrm>
          <a:off x="263236" y="1537080"/>
          <a:ext cx="11720946" cy="5182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1872801344"/>
                    </a:ext>
                  </a:extLst>
                </a:gridCol>
                <a:gridCol w="6996546">
                  <a:extLst>
                    <a:ext uri="{9D8B030D-6E8A-4147-A177-3AD203B41FA5}">
                      <a16:colId xmlns:a16="http://schemas.microsoft.com/office/drawing/2014/main" val="2458789026"/>
                    </a:ext>
                  </a:extLst>
                </a:gridCol>
              </a:tblGrid>
              <a:tr h="83832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Lyme	disease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Myocarditis,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heart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block.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57624"/>
                  </a:ext>
                </a:extLst>
              </a:tr>
              <a:tr h="99124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Syphilis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Aortitis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aortic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aneurysm,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aortic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mitral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regurgitation, obstructed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coronary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arteries 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62195"/>
                  </a:ext>
                </a:extLst>
              </a:tr>
              <a:tr h="838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Varicella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Myocarditis.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03657"/>
                  </a:ext>
                </a:extLst>
              </a:tr>
              <a:tr h="83832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Septicaemia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Pustules,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infarcts,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disseminated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intravascular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coagulopathy 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39635"/>
                  </a:ext>
                </a:extLst>
              </a:tr>
              <a:tr h="838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Congenital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rubella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Pulmonary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artery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valve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stenosis,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patent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ductus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arteriosus 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837895"/>
                  </a:ext>
                </a:extLst>
              </a:tr>
              <a:tr h="838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Whipple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disease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Pericarditis,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myocarditis,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valve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deformity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(especially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mitral valve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endocarditis) 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5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2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" y="720436"/>
            <a:ext cx="138545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DRUGS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50400"/>
              </p:ext>
            </p:extLst>
          </p:nvPr>
        </p:nvGraphicFramePr>
        <p:xfrm>
          <a:off x="207818" y="1468583"/>
          <a:ext cx="11707091" cy="499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826">
                  <a:extLst>
                    <a:ext uri="{9D8B030D-6E8A-4147-A177-3AD203B41FA5}">
                      <a16:colId xmlns:a16="http://schemas.microsoft.com/office/drawing/2014/main" val="1440077624"/>
                    </a:ext>
                  </a:extLst>
                </a:gridCol>
                <a:gridCol w="7070265">
                  <a:extLst>
                    <a:ext uri="{9D8B030D-6E8A-4147-A177-3AD203B41FA5}">
                      <a16:colId xmlns:a16="http://schemas.microsoft.com/office/drawing/2014/main" val="3910354016"/>
                    </a:ext>
                  </a:extLst>
                </a:gridCol>
              </a:tblGrid>
              <a:tr h="93711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cardiology,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causing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rash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Amiodarone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(photosensitivity,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pigmentation).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50139"/>
                  </a:ext>
                </a:extLst>
              </a:tr>
              <a:tr h="135361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Cardiotoxic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cause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skin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eruptions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Doxorubicin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cardiotoxic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anagen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effluvium,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pigmentation)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370979"/>
                  </a:ext>
                </a:extLst>
              </a:tr>
              <a:tr h="13536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skin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disease,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cardiovascular side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effects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Ciclosporin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(hypertension).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49439"/>
                  </a:ext>
                </a:extLst>
              </a:tr>
              <a:tr h="13536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Teratogenic,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causing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both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skin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and cardiac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defects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Alcohol,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phenytoin,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retinoids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75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554182"/>
            <a:ext cx="2798618" cy="8002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MISCELLANEOUS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76789"/>
              </p:ext>
            </p:extLst>
          </p:nvPr>
        </p:nvGraphicFramePr>
        <p:xfrm>
          <a:off x="318654" y="1126592"/>
          <a:ext cx="11499271" cy="4659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346">
                  <a:extLst>
                    <a:ext uri="{9D8B030D-6E8A-4147-A177-3AD203B41FA5}">
                      <a16:colId xmlns:a16="http://schemas.microsoft.com/office/drawing/2014/main" val="1430450138"/>
                    </a:ext>
                  </a:extLst>
                </a:gridCol>
                <a:gridCol w="7245925">
                  <a:extLst>
                    <a:ext uri="{9D8B030D-6E8A-4147-A177-3AD203B41FA5}">
                      <a16:colId xmlns:a16="http://schemas.microsoft.com/office/drawing/2014/main" val="3003590770"/>
                    </a:ext>
                  </a:extLst>
                </a:gridCol>
              </a:tblGrid>
              <a:tr h="5022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Earlobe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crease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CAD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689169"/>
                  </a:ext>
                </a:extLst>
              </a:tr>
              <a:tr h="5022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POEMS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syndrome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Cardiac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failure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68475"/>
                  </a:ext>
                </a:extLst>
              </a:tr>
              <a:tr h="5022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Mycosis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fungoides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Sézary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syndrome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Heart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infiltrated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advanced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disease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47960"/>
                  </a:ext>
                </a:extLst>
              </a:tr>
              <a:tr h="5022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Kaposi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sarcoma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Heart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commonly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involved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55373"/>
                  </a:ext>
                </a:extLst>
              </a:tr>
              <a:tr h="5022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Diffuse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neonatal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haemangiomatosis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High-output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cardiac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failure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27201"/>
                  </a:ext>
                </a:extLst>
              </a:tr>
              <a:tr h="5022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Erythroderma,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cause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High-output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cardiac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failure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47115"/>
                  </a:ext>
                </a:extLst>
              </a:tr>
              <a:tr h="5022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Pacemaker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reactions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Infection,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contact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dermatitis,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mechanical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issues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4602"/>
                  </a:ext>
                </a:extLst>
              </a:tr>
              <a:tr h="5022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Clubbing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nails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Cyanotic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congenital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heart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defects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678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3161"/>
              </p:ext>
            </p:extLst>
          </p:nvPr>
        </p:nvGraphicFramePr>
        <p:xfrm>
          <a:off x="318653" y="5790463"/>
          <a:ext cx="11499272" cy="56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638">
                  <a:extLst>
                    <a:ext uri="{9D8B030D-6E8A-4147-A177-3AD203B41FA5}">
                      <a16:colId xmlns:a16="http://schemas.microsoft.com/office/drawing/2014/main" val="3230269802"/>
                    </a:ext>
                  </a:extLst>
                </a:gridCol>
                <a:gridCol w="7273634">
                  <a:extLst>
                    <a:ext uri="{9D8B030D-6E8A-4147-A177-3AD203B41FA5}">
                      <a16:colId xmlns:a16="http://schemas.microsoft.com/office/drawing/2014/main" val="1585086510"/>
                    </a:ext>
                  </a:extLst>
                </a:gridCol>
              </a:tblGrid>
              <a:tr h="5678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lunulae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Occur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CCF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1359372"/>
            <a:ext cx="522316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SKIN SIGNS OF CARDIAC DISEASE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055" y="2341418"/>
            <a:ext cx="10654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Dermatological consequences of cardiac disease include skin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changes such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Cyanosis,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</a:t>
            </a:r>
            <a:r>
              <a:rPr lang="en-US" sz="2400" b="1" dirty="0" smtClean="0"/>
              <a:t>rythema</a:t>
            </a:r>
            <a:r>
              <a:rPr lang="en-US" sz="2400" dirty="0" smtClean="0"/>
              <a:t> due to secondary </a:t>
            </a:r>
            <a:r>
              <a:rPr lang="en-US" sz="2400" dirty="0" err="1" smtClean="0"/>
              <a:t>polycythaemia</a:t>
            </a:r>
            <a:r>
              <a:rPr lang="en-US" sz="24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Finger clubbing</a:t>
            </a:r>
            <a:r>
              <a:rPr lang="en-US" sz="2400" dirty="0" smtClean="0"/>
              <a:t> 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 visible</a:t>
            </a:r>
            <a:r>
              <a:rPr lang="en-US" sz="2400" b="1" dirty="0"/>
              <a:t> </a:t>
            </a:r>
            <a:r>
              <a:rPr lang="en-US" sz="2400" b="1" dirty="0" smtClean="0"/>
              <a:t>pulsation of the nail bed in time with the pulse</a:t>
            </a:r>
            <a:r>
              <a:rPr lang="en-US" sz="2400" dirty="0" smtClean="0"/>
              <a:t> sign of aortic regurgitation due to the wide pulse pressure in this disorder (</a:t>
            </a:r>
            <a:r>
              <a:rPr lang="en-US" sz="2400" b="1" dirty="0" err="1" smtClean="0">
                <a:solidFill>
                  <a:srgbClr val="FF0000"/>
                </a:solidFill>
              </a:rPr>
              <a:t>Quincke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pulsation</a:t>
            </a:r>
            <a:r>
              <a:rPr lang="en-US" sz="2400" b="1" dirty="0" smtClean="0">
                <a:solidFill>
                  <a:srgbClr val="FF0000"/>
                </a:solidFill>
              </a:rPr>
              <a:t>).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67055" y="3505200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04" t="21496" r="23380" b="25095"/>
          <a:stretch/>
        </p:blipFill>
        <p:spPr>
          <a:xfrm>
            <a:off x="1662546" y="1191490"/>
            <a:ext cx="8673583" cy="46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762001"/>
            <a:ext cx="410094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HEREDITARY SYNDROMES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382203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FABRY DISEASE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2382981"/>
            <a:ext cx="11554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Rare inherited </a:t>
            </a:r>
            <a:r>
              <a:rPr lang="en-US" sz="2400" dirty="0" err="1" smtClean="0"/>
              <a:t>sphingolipidosis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Cardiac involvement may be manifest as arrhythmias, hypertrophic cardiomyopathy, valvular abnormalities and coronary artery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cutaneous features include angiokeratoma </a:t>
            </a:r>
            <a:r>
              <a:rPr lang="en-US" sz="2400" dirty="0" err="1" smtClean="0"/>
              <a:t>corporis</a:t>
            </a:r>
            <a:r>
              <a:rPr lang="en-US" sz="2400" dirty="0" smtClean="0"/>
              <a:t> </a:t>
            </a:r>
            <a:r>
              <a:rPr lang="en-US" sz="2400" dirty="0" err="1" smtClean="0"/>
              <a:t>diffusum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(</a:t>
            </a:r>
            <a:r>
              <a:rPr lang="en-US" sz="2400" dirty="0">
                <a:solidFill>
                  <a:srgbClr val="333333"/>
                </a:solidFill>
              </a:rPr>
              <a:t>small, dark red spots on the skin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) </a:t>
            </a:r>
            <a:r>
              <a:rPr lang="en-US" sz="2400" dirty="0" smtClean="0"/>
              <a:t>and </a:t>
            </a:r>
            <a:r>
              <a:rPr lang="en-US" sz="2400" dirty="0" err="1" smtClean="0"/>
              <a:t>hypohidrosis</a:t>
            </a:r>
            <a:r>
              <a:rPr lang="en-US" sz="2400" dirty="0" smtClean="0"/>
              <a:t> or </a:t>
            </a:r>
            <a:r>
              <a:rPr lang="en-US" sz="2400" dirty="0" err="1" smtClean="0"/>
              <a:t>anhidrosis</a:t>
            </a:r>
            <a:r>
              <a:rPr lang="en-US" sz="2400" dirty="0" smtClean="0"/>
              <a:t>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8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937" t="53504" r="43185" b="13315"/>
          <a:stretch/>
        </p:blipFill>
        <p:spPr>
          <a:xfrm>
            <a:off x="4197926" y="816119"/>
            <a:ext cx="2840183" cy="4555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867" t="17898" r="41907" b="47254"/>
          <a:stretch/>
        </p:blipFill>
        <p:spPr>
          <a:xfrm>
            <a:off x="332507" y="816120"/>
            <a:ext cx="3865419" cy="4788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408" t="70739" r="16351" b="23201"/>
          <a:stretch/>
        </p:blipFill>
        <p:spPr>
          <a:xfrm>
            <a:off x="816552" y="5583382"/>
            <a:ext cx="6927273" cy="44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5935" t="27746" r="51917" b="38542"/>
          <a:stretch/>
        </p:blipFill>
        <p:spPr>
          <a:xfrm>
            <a:off x="7743825" y="1579418"/>
            <a:ext cx="407977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3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3" y="2128156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Noonan </a:t>
            </a:r>
            <a:r>
              <a:rPr lang="en-US" sz="2400" b="1" dirty="0"/>
              <a:t>syndrome      </a:t>
            </a:r>
            <a:endParaRPr lang="en-US" sz="2400" b="1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Noonan with multiple lentigines syndrome</a:t>
            </a:r>
            <a:r>
              <a:rPr lang="en-US" sz="2400" dirty="0" smtClean="0"/>
              <a:t>/ </a:t>
            </a:r>
            <a:r>
              <a:rPr lang="en-US" sz="2400" b="1" dirty="0" smtClean="0">
                <a:solidFill>
                  <a:schemeClr val="accent2"/>
                </a:solidFill>
              </a:rPr>
              <a:t>LEOPARD</a:t>
            </a:r>
            <a:r>
              <a:rPr lang="en-US" sz="2400" b="1" dirty="0" smtClean="0"/>
              <a:t> syndrome/multiple </a:t>
            </a:r>
            <a:r>
              <a:rPr lang="en-US" sz="2400" b="1" dirty="0"/>
              <a:t>lentigines syndrome</a:t>
            </a:r>
            <a:r>
              <a:rPr lang="en-US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 Costello syndrome</a:t>
            </a:r>
            <a:r>
              <a:rPr lang="en-US" sz="24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Cardiofaciocutaneous</a:t>
            </a:r>
            <a:r>
              <a:rPr lang="en-US" sz="2400" b="1" dirty="0" smtClean="0"/>
              <a:t> syndrome</a:t>
            </a:r>
            <a:r>
              <a:rPr lang="en-US" sz="2400" dirty="0" smtClean="0"/>
              <a:t>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Neurofibromatosis-1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053" y="710723"/>
            <a:ext cx="436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RASopathies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73090" y="2188131"/>
            <a:ext cx="526473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45925" y="2128156"/>
            <a:ext cx="351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HCM, PS and ASD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5925" y="3109270"/>
            <a:ext cx="4433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Widespread </a:t>
            </a:r>
            <a:r>
              <a:rPr lang="en-US" dirty="0">
                <a:solidFill>
                  <a:schemeClr val="accent2"/>
                </a:solidFill>
              </a:rPr>
              <a:t>l</a:t>
            </a:r>
            <a:r>
              <a:rPr lang="en-US" dirty="0"/>
              <a:t>entigines,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</a:t>
            </a:r>
            <a:r>
              <a:rPr lang="en-US" dirty="0" smtClean="0"/>
              <a:t>lectrocardiographic  abnormalities</a:t>
            </a:r>
            <a:r>
              <a:rPr lang="en-US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dirty="0" smtClean="0"/>
              <a:t>cular </a:t>
            </a:r>
            <a:r>
              <a:rPr lang="en-US" dirty="0"/>
              <a:t>hypertelorism,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ulmonary </a:t>
            </a:r>
            <a:r>
              <a:rPr lang="en-US" dirty="0"/>
              <a:t>stenosis,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bnormal </a:t>
            </a:r>
            <a:r>
              <a:rPr lang="en-US" dirty="0"/>
              <a:t>genitals,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/>
              <a:t>etardation of </a:t>
            </a:r>
            <a:r>
              <a:rPr lang="en-US" dirty="0"/>
              <a:t>growth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D</a:t>
            </a:r>
            <a:r>
              <a:rPr lang="en-US" dirty="0" smtClean="0"/>
              <a:t>eafness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053" y="1327146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 number of genetic syndromes have been summarized under the term RASopathies. Amongst them are the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373090" y="3434446"/>
            <a:ext cx="526473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" y="2147454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feature </a:t>
            </a:r>
            <a:r>
              <a:rPr lang="en-US" sz="2400" dirty="0"/>
              <a:t>is mutations in the </a:t>
            </a:r>
            <a:r>
              <a:rPr lang="en-US" sz="2400" b="1" i="1" dirty="0"/>
              <a:t>rat sarcoma–mitogen-activated protein kinase (</a:t>
            </a:r>
            <a:r>
              <a:rPr lang="en-US" sz="2400" b="1" i="1" dirty="0" err="1"/>
              <a:t>Ras</a:t>
            </a:r>
            <a:r>
              <a:rPr lang="en-US" sz="2400" b="1" i="1" dirty="0"/>
              <a:t>-MAPK) signal transduction pathway</a:t>
            </a:r>
            <a:r>
              <a:rPr lang="en-US" sz="2400" b="1" dirty="0"/>
              <a:t> </a:t>
            </a:r>
            <a:r>
              <a:rPr lang="en-US" sz="2400" dirty="0"/>
              <a:t>are pathogenic and lead to the development of cardiac and cutaneous malformations.</a:t>
            </a:r>
          </a:p>
        </p:txBody>
      </p:sp>
    </p:spTree>
    <p:extLst>
      <p:ext uri="{BB962C8B-B14F-4D97-AF65-F5344CB8AC3E}">
        <p14:creationId xmlns:p14="http://schemas.microsoft.com/office/powerpoint/2010/main" val="94129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073" y="391404"/>
            <a:ext cx="1041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</a:t>
            </a:r>
            <a:r>
              <a:rPr lang="en-US" sz="2400" dirty="0"/>
              <a:t> </a:t>
            </a:r>
            <a:r>
              <a:rPr lang="en-US" sz="2400" dirty="0" smtClean="0"/>
              <a:t>several</a:t>
            </a:r>
            <a:r>
              <a:rPr lang="en-US" sz="2400" dirty="0"/>
              <a:t> </a:t>
            </a:r>
            <a:r>
              <a:rPr lang="en-US" sz="2400" dirty="0" smtClean="0"/>
              <a:t>diseases in</a:t>
            </a:r>
            <a:r>
              <a:rPr lang="en-US" sz="2400" dirty="0"/>
              <a:t> </a:t>
            </a:r>
            <a:r>
              <a:rPr lang="en-US" sz="2400" dirty="0" smtClean="0"/>
              <a:t>which</a:t>
            </a:r>
            <a:r>
              <a:rPr lang="en-US" sz="2400" dirty="0"/>
              <a:t> </a:t>
            </a:r>
            <a:r>
              <a:rPr lang="en-US" sz="2400" dirty="0" smtClean="0"/>
              <a:t>both</a:t>
            </a:r>
            <a:r>
              <a:rPr lang="en-US" sz="2400" dirty="0"/>
              <a:t> </a:t>
            </a:r>
            <a:r>
              <a:rPr lang="en-US" sz="2400" dirty="0" smtClean="0"/>
              <a:t>cardiac and</a:t>
            </a:r>
            <a:r>
              <a:rPr lang="en-US" sz="2400" dirty="0"/>
              <a:t> </a:t>
            </a:r>
            <a:r>
              <a:rPr lang="en-US" sz="2400" dirty="0" smtClean="0"/>
              <a:t>skin</a:t>
            </a:r>
            <a:r>
              <a:rPr lang="en-US" sz="2400" dirty="0"/>
              <a:t> </a:t>
            </a:r>
            <a:r>
              <a:rPr lang="en-US" sz="2400" dirty="0" smtClean="0"/>
              <a:t>involvement</a:t>
            </a:r>
            <a:r>
              <a:rPr lang="en-US" sz="2400" dirty="0"/>
              <a:t> </a:t>
            </a:r>
            <a:r>
              <a:rPr lang="en-US" sz="2400" dirty="0" smtClean="0"/>
              <a:t>may</a:t>
            </a:r>
            <a:r>
              <a:rPr lang="en-US" sz="2400" dirty="0"/>
              <a:t> </a:t>
            </a:r>
            <a:r>
              <a:rPr lang="en-US" sz="2400" dirty="0" smtClean="0"/>
              <a:t>be</a:t>
            </a:r>
            <a:r>
              <a:rPr lang="en-US" sz="2400" dirty="0"/>
              <a:t> </a:t>
            </a:r>
            <a:r>
              <a:rPr lang="en-US" sz="2400" dirty="0" smtClean="0"/>
              <a:t>found. Most of these</a:t>
            </a:r>
            <a:r>
              <a:rPr lang="en-US" sz="2400" dirty="0"/>
              <a:t> </a:t>
            </a:r>
            <a:r>
              <a:rPr lang="en-US" sz="2400" dirty="0" smtClean="0"/>
              <a:t>are</a:t>
            </a:r>
            <a:r>
              <a:rPr lang="en-US" sz="2400" dirty="0"/>
              <a:t> </a:t>
            </a:r>
            <a:r>
              <a:rPr lang="en-US" sz="2400" dirty="0" smtClean="0"/>
              <a:t>part</a:t>
            </a:r>
            <a:r>
              <a:rPr lang="en-US" sz="2400" dirty="0"/>
              <a:t> </a:t>
            </a:r>
            <a:r>
              <a:rPr lang="en-US" sz="2400" dirty="0" smtClean="0"/>
              <a:t>of</a:t>
            </a:r>
            <a:r>
              <a:rPr lang="en-US" sz="2400" dirty="0"/>
              <a:t> </a:t>
            </a:r>
            <a:r>
              <a:rPr lang="en-US" sz="2400" dirty="0" smtClean="0"/>
              <a:t>a syndrome</a:t>
            </a:r>
            <a:r>
              <a:rPr lang="en-US" sz="2400" dirty="0"/>
              <a:t> </a:t>
            </a:r>
            <a:r>
              <a:rPr lang="en-US" sz="2400" dirty="0" smtClean="0"/>
              <a:t>or are</a:t>
            </a:r>
            <a:r>
              <a:rPr lang="en-US" sz="2400" dirty="0"/>
              <a:t> </a:t>
            </a:r>
            <a:r>
              <a:rPr lang="en-US" sz="2400" dirty="0" smtClean="0"/>
              <a:t>systemic</a:t>
            </a:r>
            <a:r>
              <a:rPr lang="en-US" sz="2400" dirty="0"/>
              <a:t> </a:t>
            </a:r>
            <a:r>
              <a:rPr lang="en-US" sz="2400" dirty="0" smtClean="0"/>
              <a:t>disorders</a:t>
            </a:r>
            <a:r>
              <a:rPr lang="en-US" sz="2400" dirty="0"/>
              <a:t> </a:t>
            </a:r>
            <a:r>
              <a:rPr lang="en-US" sz="2400" dirty="0" smtClean="0"/>
              <a:t>affecting </a:t>
            </a:r>
            <a:r>
              <a:rPr lang="en-US" sz="2400" dirty="0"/>
              <a:t> </a:t>
            </a:r>
            <a:r>
              <a:rPr lang="en-US" sz="2400" dirty="0" smtClean="0"/>
              <a:t>other organs</a:t>
            </a:r>
            <a:r>
              <a:rPr lang="en-US" sz="2400" dirty="0"/>
              <a:t> </a:t>
            </a:r>
            <a:r>
              <a:rPr lang="en-US" sz="2400" dirty="0" smtClean="0"/>
              <a:t>as well.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7750386"/>
              </p:ext>
            </p:extLst>
          </p:nvPr>
        </p:nvGraphicFramePr>
        <p:xfrm>
          <a:off x="2142837" y="1857219"/>
          <a:ext cx="8128000" cy="479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3237" y="5527964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Miscellaneous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00468" y="4074072"/>
            <a:ext cx="129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Infections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70453" y="3641605"/>
            <a:ext cx="1847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Deposition, metabolic</a:t>
            </a:r>
            <a:r>
              <a:rPr lang="en-US" sz="2000" b="1" dirty="0"/>
              <a:t> &amp;</a:t>
            </a:r>
            <a:r>
              <a:rPr lang="en-US" sz="2000" b="1" dirty="0" smtClean="0"/>
              <a:t> endocrine disorders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82359" y="2175790"/>
            <a:ext cx="205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Inflammatory diseases, connective</a:t>
            </a:r>
            <a:r>
              <a:rPr lang="en-US" b="1" dirty="0"/>
              <a:t> </a:t>
            </a:r>
            <a:r>
              <a:rPr lang="en-US" b="1" dirty="0" smtClean="0"/>
              <a:t>tissue</a:t>
            </a:r>
            <a:r>
              <a:rPr lang="en-US" b="1" dirty="0"/>
              <a:t> </a:t>
            </a:r>
            <a:r>
              <a:rPr lang="en-US" b="1" dirty="0" smtClean="0"/>
              <a:t>disease, vasculitis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783" y="2382982"/>
            <a:ext cx="146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Congenital/inherited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36074" y="4028829"/>
            <a:ext cx="30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CONDITIONS THAT AFFECT THE </a:t>
            </a:r>
            <a:r>
              <a:rPr lang="en-US" sz="2000" b="1" dirty="0" smtClean="0">
                <a:solidFill>
                  <a:srgbClr val="FF0000"/>
                </a:solidFill>
              </a:rPr>
              <a:t>HEART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SKIN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24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8" y="526473"/>
            <a:ext cx="11753981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61" t="39868" r="29768" b="23011"/>
          <a:stretch/>
        </p:blipFill>
        <p:spPr>
          <a:xfrm>
            <a:off x="0" y="1662545"/>
            <a:ext cx="11896813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914400"/>
            <a:ext cx="789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Carney complex/ LAMB/NAME syndrome</a:t>
            </a:r>
            <a:r>
              <a:rPr lang="en-US" sz="2800" b="1" dirty="0" smtClean="0">
                <a:solidFill>
                  <a:schemeClr val="accent4"/>
                </a:solidFill>
              </a:rPr>
              <a:t>: 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982" y="1911927"/>
            <a:ext cx="10377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LAMB </a:t>
            </a:r>
            <a:r>
              <a:rPr lang="en-US" sz="2400" dirty="0" smtClean="0"/>
              <a:t>syndrome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2400" dirty="0" smtClean="0"/>
              <a:t>entigines,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trial myxoma,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400" dirty="0" smtClean="0"/>
              <a:t>ucocutaneous </a:t>
            </a:r>
            <a:r>
              <a:rPr lang="en-US" sz="2400" dirty="0"/>
              <a:t>myxoma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dirty="0" smtClean="0"/>
              <a:t>lue naevi)</a:t>
            </a:r>
          </a:p>
          <a:p>
            <a:r>
              <a:rPr lang="en-US" sz="2400" b="1" dirty="0" smtClean="0"/>
              <a:t>NAME </a:t>
            </a:r>
            <a:r>
              <a:rPr lang="en-US" sz="2400" dirty="0" smtClean="0"/>
              <a:t>syndrome (blue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sz="2400" dirty="0" smtClean="0"/>
              <a:t>aevi</a:t>
            </a:r>
            <a:r>
              <a:rPr lang="en-US" sz="2400" dirty="0"/>
              <a:t>,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trial myxoma,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400" dirty="0" smtClean="0"/>
              <a:t>yxoid neurofibromas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sz="2400" dirty="0"/>
              <a:t>phelides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8982" y="2978728"/>
            <a:ext cx="9989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Autosomal dominant with incomplete penetrance.</a:t>
            </a:r>
          </a:p>
          <a:p>
            <a:endParaRPr lang="en-US" sz="2400" dirty="0"/>
          </a:p>
          <a:p>
            <a:r>
              <a:rPr lang="en-US" sz="2400" dirty="0" smtClean="0"/>
              <a:t>Mutations in the PRKAR1A gene (protein kinase, </a:t>
            </a:r>
            <a:r>
              <a:rPr lang="en-US" sz="2400" dirty="0" err="1" smtClean="0"/>
              <a:t>cAMP</a:t>
            </a:r>
            <a:r>
              <a:rPr lang="en-US" sz="2400" dirty="0" smtClean="0"/>
              <a:t>-dependent, regulatory, type I, alpha).</a:t>
            </a:r>
            <a:r>
              <a:rPr lang="en-US" sz="2400" dirty="0"/>
              <a:t>	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1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927" y="1343891"/>
            <a:ext cx="975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Characterized </a:t>
            </a:r>
            <a:r>
              <a:rPr lang="en-US" sz="2400" dirty="0" smtClean="0"/>
              <a:t>by: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</a:t>
            </a:r>
            <a:r>
              <a:rPr lang="en-US" sz="2400" b="1" dirty="0" smtClean="0"/>
              <a:t>ecurrent </a:t>
            </a:r>
            <a:r>
              <a:rPr lang="en-US" sz="2400" b="1" dirty="0"/>
              <a:t>mucocutaneous myxomas </a:t>
            </a:r>
            <a:r>
              <a:rPr lang="en-US" sz="2400" dirty="0"/>
              <a:t>(eyelids, external ear, breast and </a:t>
            </a:r>
            <a:r>
              <a:rPr lang="en-US" sz="2400" dirty="0" err="1"/>
              <a:t>oro</a:t>
            </a:r>
            <a:r>
              <a:rPr lang="en-US" sz="2400" dirty="0"/>
              <a:t>-pharynx</a:t>
            </a:r>
            <a:r>
              <a:rPr lang="en-US" sz="2400" dirty="0" smtClean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</a:t>
            </a:r>
            <a:r>
              <a:rPr lang="en-US" sz="2400" b="1" dirty="0" smtClean="0"/>
              <a:t>igmented </a:t>
            </a:r>
            <a:r>
              <a:rPr lang="en-US" sz="2400" b="1" dirty="0"/>
              <a:t>skin lesions</a:t>
            </a:r>
            <a:r>
              <a:rPr lang="en-US" sz="2400" dirty="0"/>
              <a:t> (</a:t>
            </a:r>
            <a:r>
              <a:rPr lang="fr-FR" sz="2400" dirty="0" smtClean="0"/>
              <a:t>blue naevi</a:t>
            </a:r>
            <a:r>
              <a:rPr lang="fr-FR" sz="2400" dirty="0"/>
              <a:t>, café-au-lait macules and </a:t>
            </a:r>
            <a:r>
              <a:rPr lang="fr-FR" sz="2400" dirty="0" smtClean="0"/>
              <a:t>lentigines)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Endocrine over activity and </a:t>
            </a:r>
            <a:r>
              <a:rPr lang="en-US" sz="2400" b="1" dirty="0"/>
              <a:t>neoplasms </a:t>
            </a:r>
            <a:r>
              <a:rPr lang="en-US" sz="2400" dirty="0"/>
              <a:t>(e.g. growth hormone-producing adenoma often with acromegaly, Sertoli cell tumours, Cushing syndrome and  70% of patients have myxomatous cardiac tumours).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33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24" t="40246" r="21143" b="7103"/>
          <a:stretch/>
        </p:blipFill>
        <p:spPr>
          <a:xfrm>
            <a:off x="1828800" y="1676399"/>
            <a:ext cx="8718644" cy="44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93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" y="623455"/>
            <a:ext cx="11180618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CARDIAC INVOLVEMENT</a:t>
            </a:r>
            <a:r>
              <a:rPr lang="en-US" sz="2800" b="1" dirty="0"/>
              <a:t>	</a:t>
            </a:r>
            <a:r>
              <a:rPr lang="en-US" sz="2800" b="1" dirty="0" smtClean="0"/>
              <a:t>IN DERMATOSES OR SYSTEMIC DISEASES WITH SKIN FEATURES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1782" y="1876363"/>
            <a:ext cx="538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INFLAMMATORY DISORDERS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3849556"/>
              </p:ext>
            </p:extLst>
          </p:nvPr>
        </p:nvGraphicFramePr>
        <p:xfrm>
          <a:off x="263236" y="2338028"/>
          <a:ext cx="11582400" cy="440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82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349859"/>
              </p:ext>
            </p:extLst>
          </p:nvPr>
        </p:nvGraphicFramePr>
        <p:xfrm>
          <a:off x="512618" y="526473"/>
          <a:ext cx="11166763" cy="601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611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4276290"/>
              </p:ext>
            </p:extLst>
          </p:nvPr>
        </p:nvGraphicFramePr>
        <p:xfrm>
          <a:off x="374073" y="595746"/>
          <a:ext cx="11568545" cy="599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787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0176881"/>
              </p:ext>
            </p:extLst>
          </p:nvPr>
        </p:nvGraphicFramePr>
        <p:xfrm>
          <a:off x="318655" y="0"/>
          <a:ext cx="11693236" cy="32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0397" t="40246" r="21250" b="5397"/>
          <a:stretch/>
        </p:blipFill>
        <p:spPr>
          <a:xfrm>
            <a:off x="1967345" y="2757056"/>
            <a:ext cx="8104910" cy="3976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9564" y="6414655"/>
            <a:ext cx="1579418" cy="3186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6" y="734291"/>
            <a:ext cx="31311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INFECTIONS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45" y="1454727"/>
            <a:ext cx="642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accent4"/>
                </a:solidFill>
              </a:rPr>
              <a:t>Infective </a:t>
            </a:r>
            <a:r>
              <a:rPr lang="en-US" sz="3200" b="1" dirty="0" smtClean="0">
                <a:solidFill>
                  <a:schemeClr val="accent4"/>
                </a:solidFill>
              </a:rPr>
              <a:t>Endocarditis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5" y="2466109"/>
            <a:ext cx="1087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Occurs in patients </a:t>
            </a:r>
            <a:r>
              <a:rPr lang="en-US" sz="2400" dirty="0" smtClean="0"/>
              <a:t>with a </a:t>
            </a:r>
            <a:r>
              <a:rPr lang="en-US" sz="2400" dirty="0"/>
              <a:t>past history of heart disease (rheumatic fever, congenital heart disease, degenerative valve disease, heart valve operation), intravenous drug use or recent dental surgery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Up </a:t>
            </a:r>
            <a:r>
              <a:rPr lang="en-US" sz="2400" dirty="0" smtClean="0"/>
              <a:t>to 80</a:t>
            </a:r>
            <a:r>
              <a:rPr lang="en-US" sz="2400" dirty="0"/>
              <a:t>% of cases </a:t>
            </a:r>
            <a:r>
              <a:rPr lang="en-US" sz="2400" dirty="0" smtClean="0"/>
              <a:t>are caused </a:t>
            </a:r>
            <a:r>
              <a:rPr lang="en-US" sz="2400" dirty="0"/>
              <a:t>by staphylococcal or streptococcal </a:t>
            </a:r>
            <a:r>
              <a:rPr lang="en-US" sz="2400" dirty="0" smtClean="0"/>
              <a:t>infection.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0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80" y="623454"/>
            <a:ext cx="400858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CONGENITAL/INHERITED 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56421"/>
              </p:ext>
            </p:extLst>
          </p:nvPr>
        </p:nvGraphicFramePr>
        <p:xfrm>
          <a:off x="452580" y="1085115"/>
          <a:ext cx="11517746" cy="542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965">
                  <a:extLst>
                    <a:ext uri="{9D8B030D-6E8A-4147-A177-3AD203B41FA5}">
                      <a16:colId xmlns:a16="http://schemas.microsoft.com/office/drawing/2014/main" val="3291239409"/>
                    </a:ext>
                  </a:extLst>
                </a:gridCol>
                <a:gridCol w="7259781">
                  <a:extLst>
                    <a:ext uri="{9D8B030D-6E8A-4147-A177-3AD203B41FA5}">
                      <a16:colId xmlns:a16="http://schemas.microsoft.com/office/drawing/2014/main" val="1635106262"/>
                    </a:ext>
                  </a:extLst>
                </a:gridCol>
              </a:tblGrid>
              <a:tr h="67831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DISEASE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MAIN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CARDIAC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FEATURE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AND/OR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22398"/>
                  </a:ext>
                </a:extLst>
              </a:tr>
              <a:tr h="6783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Ehlers–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Danlos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Dilated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vessels,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mitral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tricuspid	insufficiency, cardiac/vascular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rupture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IV)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639370"/>
                  </a:ext>
                </a:extLst>
              </a:tr>
              <a:tr h="6783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Cutis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laxa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CAD,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aortic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aneurysm,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mitral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valve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prolapse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481455"/>
                  </a:ext>
                </a:extLst>
              </a:tr>
              <a:tr h="67831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Marfan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Aortic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aneurysm,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aortic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regurgitation,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mitral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valve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prolapse 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regurgitation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20964"/>
                  </a:ext>
                </a:extLst>
              </a:tr>
              <a:tr h="6783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Pseudoxanthoma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elasticum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Arterial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calcification,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CAD,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mitral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valve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prolapse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14394"/>
                  </a:ext>
                </a:extLst>
              </a:tr>
              <a:tr h="6783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Werner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disease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6165"/>
                  </a:ext>
                </a:extLst>
              </a:tr>
              <a:tr h="6783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Progeria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0076"/>
                  </a:ext>
                </a:extLst>
              </a:tr>
              <a:tr h="67831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Cockayne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syndrome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6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1413163"/>
            <a:ext cx="114715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Cutaneous lesions represent either septic</a:t>
            </a:r>
            <a:r>
              <a:rPr lang="en-US" sz="2400" dirty="0"/>
              <a:t> </a:t>
            </a:r>
            <a:r>
              <a:rPr lang="en-US" sz="2400" dirty="0" smtClean="0"/>
              <a:t>emboli or immune complex disease due to circulating bacterial antigens.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skin lesions may be purpuric, pustular or erythematous.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Splinter </a:t>
            </a:r>
            <a:r>
              <a:rPr lang="en-US" sz="2400" b="1" dirty="0" err="1" smtClean="0"/>
              <a:t>haemorrhages</a:t>
            </a:r>
            <a:r>
              <a:rPr lang="en-US" sz="2400" b="1" dirty="0" smtClean="0"/>
              <a:t> </a:t>
            </a:r>
            <a:r>
              <a:rPr lang="en-US" sz="2400" dirty="0" smtClean="0"/>
              <a:t>of the nail fold or nail bed occur as well as conjunctival and palatal </a:t>
            </a:r>
            <a:r>
              <a:rPr lang="en-US" sz="2400" dirty="0" err="1" smtClean="0"/>
              <a:t>petechiae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Osler's nodes </a:t>
            </a:r>
            <a:r>
              <a:rPr lang="en-US" sz="2400" dirty="0" smtClean="0"/>
              <a:t>are small, tender, red papule situated mainly on the distal finger and toe pads.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Janeway</a:t>
            </a:r>
            <a:r>
              <a:rPr lang="en-US" sz="2400" b="1" dirty="0" smtClean="0"/>
              <a:t> lesions </a:t>
            </a:r>
            <a:r>
              <a:rPr lang="en-US" sz="2400" dirty="0" smtClean="0"/>
              <a:t>are faint, red, macular lesions on the </a:t>
            </a:r>
            <a:r>
              <a:rPr lang="en-US" sz="2400" dirty="0" err="1" smtClean="0"/>
              <a:t>thenar</a:t>
            </a:r>
            <a:r>
              <a:rPr lang="en-US" sz="2400" dirty="0" smtClean="0"/>
              <a:t> and </a:t>
            </a:r>
            <a:r>
              <a:rPr lang="en-US" sz="2400" dirty="0" err="1" smtClean="0"/>
              <a:t>hypothenar</a:t>
            </a:r>
            <a:r>
              <a:rPr lang="en-US" sz="2400" dirty="0" smtClean="0"/>
              <a:t> </a:t>
            </a:r>
            <a:r>
              <a:rPr lang="en-US" sz="2400" dirty="0"/>
              <a:t>eminences. </a:t>
            </a:r>
          </a:p>
        </p:txBody>
      </p:sp>
    </p:spTree>
    <p:extLst>
      <p:ext uri="{BB962C8B-B14F-4D97-AF65-F5344CB8AC3E}">
        <p14:creationId xmlns:p14="http://schemas.microsoft.com/office/powerpoint/2010/main" val="41868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02" t="35701" r="26787" b="14300"/>
          <a:stretch/>
        </p:blipFill>
        <p:spPr>
          <a:xfrm>
            <a:off x="886690" y="568036"/>
            <a:ext cx="9822874" cy="57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3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1" y="845127"/>
            <a:ext cx="554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Rheumatic Fever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2008909"/>
            <a:ext cx="1066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Complication of streptococcal infection.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causes </a:t>
            </a:r>
            <a:r>
              <a:rPr lang="en-US" sz="2400" b="1" dirty="0" smtClean="0"/>
              <a:t>arthritis</a:t>
            </a:r>
            <a:r>
              <a:rPr lang="en-US" sz="2400" b="1" dirty="0"/>
              <a:t>, </a:t>
            </a:r>
            <a:r>
              <a:rPr lang="en-US" sz="2400" b="1" dirty="0" smtClean="0"/>
              <a:t>carditis, neuromuscular disease </a:t>
            </a:r>
            <a:r>
              <a:rPr lang="en-US" sz="2400" dirty="0" smtClean="0"/>
              <a:t>(e.g. Sydenham chorea, muscle weakness) and </a:t>
            </a:r>
            <a:r>
              <a:rPr lang="en-US" sz="2400" b="1" dirty="0" smtClean="0"/>
              <a:t>cutaneous lesions </a:t>
            </a:r>
            <a:r>
              <a:rPr lang="en-US" sz="2400" dirty="0" smtClean="0"/>
              <a:t>(e.g erythema marginatum and subcutaneous nodules on the extensor surface of the extremities, particularly near the joints).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Cardiac features </a:t>
            </a:r>
            <a:r>
              <a:rPr lang="en-US" sz="2400" dirty="0" smtClean="0"/>
              <a:t>include valvular disease, pericarditis</a:t>
            </a:r>
            <a:r>
              <a:rPr lang="en-US" sz="2400" dirty="0"/>
              <a:t>, </a:t>
            </a:r>
            <a:r>
              <a:rPr lang="en-US" sz="2400" dirty="0" smtClean="0"/>
              <a:t>myocarditis and congestive heart failure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843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878" t="15815" r="20716" b="14512"/>
          <a:stretch/>
        </p:blipFill>
        <p:spPr>
          <a:xfrm>
            <a:off x="4100945" y="651162"/>
            <a:ext cx="6941126" cy="5735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8362" y="2632364"/>
            <a:ext cx="3463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Erythema marginatum is a transitory gyrate erythema located mainly</a:t>
            </a:r>
            <a:r>
              <a:rPr lang="en-US" sz="2000" dirty="0"/>
              <a:t> </a:t>
            </a:r>
            <a:r>
              <a:rPr lang="en-US" sz="2000" dirty="0" smtClean="0"/>
              <a:t>on the trunk and proximal extremities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9167" t="32860" r="9643" b="38352"/>
          <a:stretch/>
        </p:blipFill>
        <p:spPr>
          <a:xfrm>
            <a:off x="415635" y="1579418"/>
            <a:ext cx="3117273" cy="238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8181" t="80398" r="38500" b="16004"/>
          <a:stretch/>
        </p:blipFill>
        <p:spPr>
          <a:xfrm>
            <a:off x="5167744" y="6255327"/>
            <a:ext cx="3593081" cy="311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36" y="3771137"/>
            <a:ext cx="311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Subcutaneous nodule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0" y="817418"/>
            <a:ext cx="512618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MISCELLANEOUS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0" y="1351240"/>
            <a:ext cx="465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Coronary Artery Disease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72146"/>
            <a:ext cx="6747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Premature ageing syndromes such as progeria and Werner syndrome.</a:t>
            </a:r>
          </a:p>
          <a:p>
            <a:endParaRPr lang="en-US" sz="2400" dirty="0"/>
          </a:p>
          <a:p>
            <a:r>
              <a:rPr lang="en-US" sz="2400" dirty="0" smtClean="0"/>
              <a:t>Pseudoxanthoma </a:t>
            </a:r>
            <a:r>
              <a:rPr lang="en-US" sz="2400" dirty="0" err="1" smtClean="0"/>
              <a:t>elasticum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err="1" smtClean="0"/>
              <a:t>Xanthelasma</a:t>
            </a:r>
            <a:r>
              <a:rPr lang="en-US" sz="2400" dirty="0" smtClean="0"/>
              <a:t> or xanthomas due to </a:t>
            </a:r>
            <a:r>
              <a:rPr lang="en-US" sz="2400" dirty="0" err="1" smtClean="0"/>
              <a:t>hyperlipidaemia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Diagonal earlobe skin crease (Frank's sign)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2272146"/>
            <a:ext cx="61098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Coronary artery disease and </a:t>
            </a:r>
            <a:r>
              <a:rPr lang="en-US" sz="2400" dirty="0" err="1" smtClean="0"/>
              <a:t>ischaemic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heart disease</a:t>
            </a:r>
          </a:p>
          <a:p>
            <a:endParaRPr lang="en-US" sz="2400" dirty="0"/>
          </a:p>
          <a:p>
            <a:r>
              <a:rPr lang="en-US" sz="2400" dirty="0" smtClean="0"/>
              <a:t>Premature atherosclerotic vascular disease</a:t>
            </a:r>
          </a:p>
          <a:p>
            <a:endParaRPr lang="en-US" sz="2400" dirty="0"/>
          </a:p>
          <a:p>
            <a:r>
              <a:rPr lang="en-US" sz="2400" dirty="0" smtClean="0"/>
              <a:t>Coronary artery disease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Coronary artery disease</a:t>
            </a:r>
          </a:p>
          <a:p>
            <a:endParaRPr lang="en-US" sz="2400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28510" y="2535381"/>
            <a:ext cx="318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46618" y="3560618"/>
            <a:ext cx="706582" cy="1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11637" y="4378037"/>
            <a:ext cx="235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46618" y="5122938"/>
            <a:ext cx="762000" cy="1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5" y="760972"/>
            <a:ext cx="1181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Skin Problems Related To Cardiac Pacemakers And Implantable Defibrillators.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1" y="2823075"/>
            <a:ext cx="11139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Infections or mechanical problems </a:t>
            </a:r>
            <a:r>
              <a:rPr lang="en-US" sz="2400" dirty="0" smtClean="0"/>
              <a:t>(erosions, extrusions, capsular contracture, exposed generator or electrodes</a:t>
            </a:r>
            <a:r>
              <a:rPr lang="en-US" sz="2400" dirty="0"/>
              <a:t>, </a:t>
            </a:r>
            <a:r>
              <a:rPr lang="en-US" sz="2400" dirty="0" err="1" smtClean="0"/>
              <a:t>bronchopleural</a:t>
            </a:r>
            <a:r>
              <a:rPr lang="en-US" sz="2400" dirty="0" smtClean="0"/>
              <a:t> cutaneous fistulae) which respond to antibiotics or altered positioning of the pacemaker.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Contact dermatitis </a:t>
            </a:r>
            <a:r>
              <a:rPr lang="en-US" sz="2400" dirty="0" smtClean="0"/>
              <a:t>from implanted cardiac rhythm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Allergy to cobalt, epoxy resin</a:t>
            </a:r>
            <a:r>
              <a:rPr lang="en-US" sz="2400" b="1" dirty="0"/>
              <a:t>, </a:t>
            </a:r>
            <a:r>
              <a:rPr lang="en-US" sz="2400" b="1" dirty="0" smtClean="0"/>
              <a:t>mercury, nickel and titanium </a:t>
            </a:r>
            <a:r>
              <a:rPr lang="en-US" sz="2400" dirty="0" smtClean="0"/>
              <a:t>can also occur.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1271" y="2099800"/>
            <a:ext cx="1037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Cutaneous reactions over the site of implanted cardiac pacemakers are: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45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623455"/>
            <a:ext cx="8797635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38538"/>
              </p:ext>
            </p:extLst>
          </p:nvPr>
        </p:nvGraphicFramePr>
        <p:xfrm>
          <a:off x="207817" y="439709"/>
          <a:ext cx="11374582" cy="619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128">
                  <a:extLst>
                    <a:ext uri="{9D8B030D-6E8A-4147-A177-3AD203B41FA5}">
                      <a16:colId xmlns:a16="http://schemas.microsoft.com/office/drawing/2014/main" val="3091759625"/>
                    </a:ext>
                  </a:extLst>
                </a:gridCol>
                <a:gridCol w="6719454">
                  <a:extLst>
                    <a:ext uri="{9D8B030D-6E8A-4147-A177-3AD203B41FA5}">
                      <a16:colId xmlns:a16="http://schemas.microsoft.com/office/drawing/2014/main" val="2477286912"/>
                    </a:ext>
                  </a:extLst>
                </a:gridCol>
              </a:tblGrid>
              <a:tr h="4934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Cornelia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Lange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Septal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defects,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persistent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ductus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arteriosus,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pulmonary stenosis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96738"/>
                  </a:ext>
                </a:extLst>
              </a:tr>
              <a:tr h="753967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Fabry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disease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arrhythmias,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hypertension,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left ventricular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hypertrophy,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mitral	valve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prolaps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05891"/>
                  </a:ext>
                </a:extLst>
              </a:tr>
              <a:tr h="753967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RASopathies:Noonan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stenosis,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septal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hypertrophic cardiomyopathy,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abnormalities,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77013"/>
                  </a:ext>
                </a:extLst>
              </a:tr>
              <a:tr h="17233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Noonan	syndrome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multiple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lentigines (LEOPARD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syndrome) 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Neurofibromatosis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abnormalities	(various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forms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block),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pulmonary stenosis,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also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subaortic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stenosis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hypertrophic cardiomyopathy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Hypertension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renovascular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phaeochromocytoma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32124"/>
                  </a:ext>
                </a:extLst>
              </a:tr>
              <a:tr h="107709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Rubinstein–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Taybi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Tuberous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sclerosis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Tuberous	sclerosis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coarctation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persistent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ductus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arteriosus,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pulmonary stenosis,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septal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defects.</a:t>
                      </a:r>
                    </a:p>
                    <a:p>
                      <a:r>
                        <a:rPr lang="en-US" dirty="0" smtClean="0"/>
                        <a:t>Cardiac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rhabdomyomas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11996"/>
                  </a:ext>
                </a:extLst>
              </a:tr>
              <a:tr h="49344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Incontinentia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pigmenti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ductus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arteriosus,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tricuspid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insufficiency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51155"/>
                  </a:ext>
                </a:extLst>
              </a:tr>
              <a:tr h="43083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Alagille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artery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hypoplasia/stenosis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94486"/>
                  </a:ext>
                </a:extLst>
              </a:tr>
              <a:tr h="47050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George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Tetralogy	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Fallot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defects.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8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6314"/>
              </p:ext>
            </p:extLst>
          </p:nvPr>
        </p:nvGraphicFramePr>
        <p:xfrm>
          <a:off x="159327" y="1382280"/>
          <a:ext cx="12032673" cy="181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9113">
                  <a:extLst>
                    <a:ext uri="{9D8B030D-6E8A-4147-A177-3AD203B41FA5}">
                      <a16:colId xmlns:a16="http://schemas.microsoft.com/office/drawing/2014/main" val="2061067266"/>
                    </a:ext>
                  </a:extLst>
                </a:gridCol>
                <a:gridCol w="7093560">
                  <a:extLst>
                    <a:ext uri="{9D8B030D-6E8A-4147-A177-3AD203B41FA5}">
                      <a16:colId xmlns:a16="http://schemas.microsoft.com/office/drawing/2014/main" val="3937334135"/>
                    </a:ext>
                  </a:extLst>
                </a:gridCol>
              </a:tblGrid>
              <a:tr h="190472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Lymphoedema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–distichiasis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Tetralogy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Fallot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patent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ductus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arteriosus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158359"/>
                  </a:ext>
                </a:extLst>
              </a:tr>
              <a:tr h="19047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Naxos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disease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Arrhythmogenic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right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ventricular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cardiomyopathy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926698"/>
                  </a:ext>
                </a:extLst>
              </a:tr>
              <a:tr h="104924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Chromosomal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syndromes 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Carney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complex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includes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Down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syndrome,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Turner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syndrome,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trisomy 13,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trisomy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18.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219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9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16" y="540327"/>
            <a:ext cx="1087581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INFLAMMATORY DISEASES, CONNECTIVE TISSUE DISEASE, VASCULITIS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51828"/>
              </p:ext>
            </p:extLst>
          </p:nvPr>
        </p:nvGraphicFramePr>
        <p:xfrm>
          <a:off x="360217" y="1329264"/>
          <a:ext cx="11568546" cy="5332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438">
                  <a:extLst>
                    <a:ext uri="{9D8B030D-6E8A-4147-A177-3AD203B41FA5}">
                      <a16:colId xmlns:a16="http://schemas.microsoft.com/office/drawing/2014/main" val="2559443422"/>
                    </a:ext>
                  </a:extLst>
                </a:gridCol>
                <a:gridCol w="7038108">
                  <a:extLst>
                    <a:ext uri="{9D8B030D-6E8A-4147-A177-3AD203B41FA5}">
                      <a16:colId xmlns:a16="http://schemas.microsoft.com/office/drawing/2014/main" val="2525069707"/>
                    </a:ext>
                  </a:extLst>
                </a:gridCol>
              </a:tblGrid>
              <a:tr h="6616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Systemic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lupus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erythematosus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Vegetations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(especially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mitral,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Libman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–Sacks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endocarditis), pericarditis,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myocarditis,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aortic/mitral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regurgitation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31566"/>
                  </a:ext>
                </a:extLst>
              </a:tr>
              <a:tr h="6616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Neonatal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lupus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erythematosus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Neonatal	heart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block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(various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patterns),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septal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defects, persistent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ductus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arteriosus,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tricuspid/mitral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insufficienc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79183"/>
                  </a:ext>
                </a:extLst>
              </a:tr>
              <a:tr h="6616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Systemic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sclerosis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Pericarditis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effusion,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conduction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myocardial fibrosis,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cardiomyopathy,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cor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pulmonal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55848"/>
                  </a:ext>
                </a:extLst>
              </a:tr>
              <a:tr h="6616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Limited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systemic	sclerosis	(CREST)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723245"/>
                  </a:ext>
                </a:extLst>
              </a:tr>
              <a:tr h="6616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Polyarteritis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nodosa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Coronary	artery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vasculitis,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ECG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abnormalities,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hypertension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619673"/>
                  </a:ext>
                </a:extLst>
              </a:tr>
              <a:tr h="66165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Behçet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disease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Pericarditis,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coronary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artery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aneurysm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702677"/>
                  </a:ext>
                </a:extLst>
              </a:tr>
              <a:tr h="6616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Antiphospholipid	syndrome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Vegetations,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valvular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disease,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coronary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artery thrombosis,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pericardial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effusion,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CCF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41253"/>
                  </a:ext>
                </a:extLst>
              </a:tr>
              <a:tr h="66165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Degos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disease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Pericarditis,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pericardial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effusion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33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38316"/>
              </p:ext>
            </p:extLst>
          </p:nvPr>
        </p:nvGraphicFramePr>
        <p:xfrm>
          <a:off x="263233" y="414864"/>
          <a:ext cx="11707092" cy="633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620">
                  <a:extLst>
                    <a:ext uri="{9D8B030D-6E8A-4147-A177-3AD203B41FA5}">
                      <a16:colId xmlns:a16="http://schemas.microsoft.com/office/drawing/2014/main" val="803105364"/>
                    </a:ext>
                  </a:extLst>
                </a:gridCol>
                <a:gridCol w="7384472">
                  <a:extLst>
                    <a:ext uri="{9D8B030D-6E8A-4147-A177-3AD203B41FA5}">
                      <a16:colId xmlns:a16="http://schemas.microsoft.com/office/drawing/2014/main" val="212549616"/>
                    </a:ext>
                  </a:extLst>
                </a:gridCol>
              </a:tblGrid>
              <a:tr h="152821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Eosinophilic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granulomatosis	with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polyangiitis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(EGPA;	former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Churg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– Strauss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syndrome)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Pericarditis,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cardiac	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fibrosis, pericardial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effusion.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47109"/>
                  </a:ext>
                </a:extLst>
              </a:tr>
              <a:tr h="5838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Granulomatosis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polyangiitis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(GPA)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Cardiomyopathy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19756"/>
                  </a:ext>
                </a:extLst>
              </a:tr>
              <a:tr h="5838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Cholesterol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emboli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Coronary	artery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occlusion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754669"/>
                  </a:ext>
                </a:extLst>
              </a:tr>
              <a:tr h="5838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vasculitides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Coronary	artery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vasculitis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668935"/>
                  </a:ext>
                </a:extLst>
              </a:tr>
              <a:tr h="8228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Dermatomyositis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arrhythmias,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cardiomyopathy,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CCF, (rarely)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63820"/>
                  </a:ext>
                </a:extLst>
              </a:tr>
              <a:tr h="8228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Relapsing	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polychondritis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insufficiency,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dissecting	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aneurysm, pericarditis,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myocardial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ischaemia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block,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aortitis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11922"/>
                  </a:ext>
                </a:extLst>
              </a:tr>
              <a:tr h="5838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Rheumatic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fever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valve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50213"/>
                  </a:ext>
                </a:extLst>
              </a:tr>
              <a:tr h="8228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Kawasaki	disease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coronary	artery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aneurysms,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pericardial effusion,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cardiomegaly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54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70995"/>
              </p:ext>
            </p:extLst>
          </p:nvPr>
        </p:nvGraphicFramePr>
        <p:xfrm>
          <a:off x="124691" y="1039092"/>
          <a:ext cx="11880274" cy="293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445">
                  <a:extLst>
                    <a:ext uri="{9D8B030D-6E8A-4147-A177-3AD203B41FA5}">
                      <a16:colId xmlns:a16="http://schemas.microsoft.com/office/drawing/2014/main" val="280510061"/>
                    </a:ext>
                  </a:extLst>
                </a:gridCol>
                <a:gridCol w="7521829">
                  <a:extLst>
                    <a:ext uri="{9D8B030D-6E8A-4147-A177-3AD203B41FA5}">
                      <a16:colId xmlns:a16="http://schemas.microsoft.com/office/drawing/2014/main" val="2336477239"/>
                    </a:ext>
                  </a:extLst>
                </a:gridCol>
              </a:tblGrid>
              <a:tr h="68679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Multicentric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reticulohistiocytosis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Pericarditis,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cardiomegaly,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CAD,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CCF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970592"/>
                  </a:ext>
                </a:extLst>
              </a:tr>
              <a:tr h="87953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Hypereosinophilic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syndrome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Eosinophilic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endomyocarditis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valvular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scarring,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CCF, restrictive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cardiomyopathy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92858"/>
                  </a:ext>
                </a:extLst>
              </a:tr>
              <a:tr h="6867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Sarcoidosis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arrhythmias,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CCF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45148"/>
                  </a:ext>
                </a:extLst>
              </a:tr>
              <a:tr h="6867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Reactive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arthritis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defects,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regurgitation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24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401782"/>
            <a:ext cx="83958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DEPOSITION, METABOLIC AND ENDOCRINE DISORDERS 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02309"/>
              </p:ext>
            </p:extLst>
          </p:nvPr>
        </p:nvGraphicFramePr>
        <p:xfrm>
          <a:off x="457199" y="982903"/>
          <a:ext cx="11291456" cy="565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5">
                  <a:extLst>
                    <a:ext uri="{9D8B030D-6E8A-4147-A177-3AD203B41FA5}">
                      <a16:colId xmlns:a16="http://schemas.microsoft.com/office/drawing/2014/main" val="3174522489"/>
                    </a:ext>
                  </a:extLst>
                </a:gridCol>
                <a:gridCol w="7135091">
                  <a:extLst>
                    <a:ext uri="{9D8B030D-6E8A-4147-A177-3AD203B41FA5}">
                      <a16:colId xmlns:a16="http://schemas.microsoft.com/office/drawing/2014/main" val="266139589"/>
                    </a:ext>
                  </a:extLst>
                </a:gridCol>
              </a:tblGrid>
              <a:tr h="7066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Amyloidosis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Conduction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defects,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cardiomegaly,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CCF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5613"/>
                  </a:ext>
                </a:extLst>
              </a:tr>
              <a:tr h="7066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Haemochromatosis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Arrhythmias,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cardiomyopathy,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CCF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1665"/>
                  </a:ext>
                </a:extLst>
              </a:tr>
              <a:tr h="7066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Wilson	disease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Arrhythmias,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cardiomyopathy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90189"/>
                  </a:ext>
                </a:extLst>
              </a:tr>
              <a:tr h="7066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Mucinoses: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scleromyxoedema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Cardiomyopathy,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CCF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133427"/>
                  </a:ext>
                </a:extLst>
              </a:tr>
              <a:tr h="7066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Hyperlipidemia's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60645"/>
                  </a:ext>
                </a:extLst>
              </a:tr>
              <a:tr h="7066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Diabetes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CAD,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cardiomyopathy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90576"/>
                  </a:ext>
                </a:extLst>
              </a:tr>
              <a:tr h="7066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Hyperthyroidism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Tachycardia,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atrial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fibrillation,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mitral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regurgitation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8074"/>
                  </a:ext>
                </a:extLst>
              </a:tr>
              <a:tr h="7066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Hypothyroidism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Bradycardia,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CAD,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pericardial	effusion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28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8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5397</TotalTime>
  <Words>1601</Words>
  <Application>Microsoft Office PowerPoint</Application>
  <PresentationFormat>Widescreen</PresentationFormat>
  <Paragraphs>316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uroosa syed</dc:creator>
  <cp:lastModifiedBy>uroosa syed</cp:lastModifiedBy>
  <cp:revision>51</cp:revision>
  <dcterms:created xsi:type="dcterms:W3CDTF">2021-08-08T07:42:33Z</dcterms:created>
  <dcterms:modified xsi:type="dcterms:W3CDTF">2021-08-15T04:05:09Z</dcterms:modified>
</cp:coreProperties>
</file>