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0" r:id="rId23"/>
    <p:sldId id="279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59" r:id="rId41"/>
    <p:sldId id="297" r:id="rId42"/>
    <p:sldId id="298" r:id="rId43"/>
    <p:sldId id="299" r:id="rId44"/>
    <p:sldId id="300" r:id="rId45"/>
    <p:sldId id="302" r:id="rId46"/>
    <p:sldId id="301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30" r:id="rId57"/>
    <p:sldId id="33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32" r:id="rId66"/>
    <p:sldId id="329" r:id="rId67"/>
    <p:sldId id="333" r:id="rId68"/>
    <p:sldId id="320" r:id="rId69"/>
    <p:sldId id="321" r:id="rId70"/>
    <p:sldId id="319" r:id="rId71"/>
    <p:sldId id="336" r:id="rId72"/>
    <p:sldId id="316" r:id="rId73"/>
    <p:sldId id="318" r:id="rId74"/>
    <p:sldId id="335" r:id="rId75"/>
    <p:sldId id="317" r:id="rId76"/>
    <p:sldId id="314" r:id="rId77"/>
    <p:sldId id="315" r:id="rId78"/>
    <p:sldId id="312" r:id="rId79"/>
    <p:sldId id="313" r:id="rId8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roosa syed" initials="us" lastIdx="1" clrIdx="0">
    <p:extLst>
      <p:ext uri="{19B8F6BF-5375-455C-9EA6-DF929625EA0E}">
        <p15:presenceInfo xmlns:p15="http://schemas.microsoft.com/office/powerpoint/2012/main" userId="uroosa sye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374" autoAdjust="0"/>
  </p:normalViewPr>
  <p:slideViewPr>
    <p:cSldViewPr snapToGrid="0">
      <p:cViewPr varScale="1">
        <p:scale>
          <a:sx n="74" d="100"/>
          <a:sy n="74" d="100"/>
        </p:scale>
        <p:origin x="55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2C893C-F29C-4A4A-AE1B-39062B946CD1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5B9B29-AB4B-4267-A7D4-4ED9175E80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515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B9B29-AB4B-4267-A7D4-4ED9175E80C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5434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B9B29-AB4B-4267-A7D4-4ED9175E80C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3080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B9B29-AB4B-4267-A7D4-4ED9175E80C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2596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B9B29-AB4B-4267-A7D4-4ED9175E80C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437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B9B29-AB4B-4267-A7D4-4ED9175E80C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4043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B9B29-AB4B-4267-A7D4-4ED9175E80C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357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B9B29-AB4B-4267-A7D4-4ED9175E80C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240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B9B29-AB4B-4267-A7D4-4ED9175E80C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766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B9B29-AB4B-4267-A7D4-4ED9175E80C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894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b="1" i="0" dirty="0" smtClean="0">
              <a:solidFill>
                <a:srgbClr val="303030"/>
              </a:solidFill>
              <a:effectLst/>
              <a:latin typeface="Trebuchet MS" panose="020B0603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B9B29-AB4B-4267-A7D4-4ED9175E80C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95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B9B29-AB4B-4267-A7D4-4ED9175E80C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949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B9B29-AB4B-4267-A7D4-4ED9175E80C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058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B9B29-AB4B-4267-A7D4-4ED9175E80C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741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B9B29-AB4B-4267-A7D4-4ED9175E80C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178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0446D-D1AC-4E6E-A8CC-17135A271B59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416D7-ABA6-47FA-B011-D57189A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178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0446D-D1AC-4E6E-A8CC-17135A271B59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416D7-ABA6-47FA-B011-D57189A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675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0446D-D1AC-4E6E-A8CC-17135A271B59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416D7-ABA6-47FA-B011-D57189A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51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0446D-D1AC-4E6E-A8CC-17135A271B59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416D7-ABA6-47FA-B011-D57189A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796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0446D-D1AC-4E6E-A8CC-17135A271B59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416D7-ABA6-47FA-B011-D57189A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898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0446D-D1AC-4E6E-A8CC-17135A271B59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416D7-ABA6-47FA-B011-D57189A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176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0446D-D1AC-4E6E-A8CC-17135A271B59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416D7-ABA6-47FA-B011-D57189A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44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0446D-D1AC-4E6E-A8CC-17135A271B59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416D7-ABA6-47FA-B011-D57189A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39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0446D-D1AC-4E6E-A8CC-17135A271B59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416D7-ABA6-47FA-B011-D57189A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47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0446D-D1AC-4E6E-A8CC-17135A271B59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416D7-ABA6-47FA-B011-D57189A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31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0446D-D1AC-4E6E-A8CC-17135A271B59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416D7-ABA6-47FA-B011-D57189A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81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0446D-D1AC-4E6E-A8CC-17135A271B59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416D7-ABA6-47FA-B011-D57189A56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802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1698" y="2285145"/>
            <a:ext cx="1063329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The Skin And Endocrine Disorder</a:t>
            </a:r>
            <a:endParaRPr lang="en-US" sz="60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651164"/>
            <a:ext cx="3837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CHAPTER 149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80110" y="5306950"/>
            <a:ext cx="41741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By </a:t>
            </a:r>
            <a:r>
              <a:rPr lang="en-US" sz="2000" b="1" dirty="0" err="1" smtClean="0"/>
              <a:t>Dr</a:t>
            </a:r>
            <a:r>
              <a:rPr lang="en-US" sz="2000" b="1" dirty="0" smtClean="0"/>
              <a:t> Uroosa </a:t>
            </a:r>
            <a:r>
              <a:rPr lang="en-US" sz="2000" b="1" dirty="0" err="1" smtClean="0"/>
              <a:t>Saleem</a:t>
            </a:r>
            <a:endParaRPr lang="en-US" sz="2000" b="1" dirty="0" smtClean="0"/>
          </a:p>
          <a:p>
            <a:r>
              <a:rPr lang="en-US" sz="2000" b="1" dirty="0" smtClean="0"/>
              <a:t>FCPS Resident Dermatology</a:t>
            </a:r>
          </a:p>
          <a:p>
            <a:r>
              <a:rPr lang="en-US" sz="2000" b="1" dirty="0" smtClean="0"/>
              <a:t>PNS </a:t>
            </a:r>
            <a:r>
              <a:rPr lang="en-US" sz="2000" b="1" dirty="0" err="1" smtClean="0"/>
              <a:t>Shifa</a:t>
            </a:r>
            <a:r>
              <a:rPr lang="en-US" sz="2000" b="1" dirty="0" smtClean="0"/>
              <a:t>, Karachi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08009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8685" t="26042" r="31218" b="12042"/>
          <a:stretch/>
        </p:blipFill>
        <p:spPr>
          <a:xfrm>
            <a:off x="-1" y="-1"/>
            <a:ext cx="8776854" cy="61977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301345" y="6197721"/>
            <a:ext cx="2951017" cy="2909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11069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Main intrafollicular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expression sites for a few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selected neuroendocrine mediators and their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receptors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76853" y="710883"/>
            <a:ext cx="341514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CB1</a:t>
            </a:r>
            <a:r>
              <a:rPr lang="en-US" dirty="0" smtClean="0"/>
              <a:t>, cannabinoid 1	receptor; </a:t>
            </a:r>
            <a:r>
              <a:rPr lang="en-US" b="1" dirty="0" smtClean="0"/>
              <a:t>CGRP-R,</a:t>
            </a:r>
            <a:r>
              <a:rPr lang="en-US" dirty="0" smtClean="0"/>
              <a:t> calcitonin gene related peptide receptor</a:t>
            </a:r>
            <a:r>
              <a:rPr lang="en-US" b="1" dirty="0" smtClean="0"/>
              <a:t>; CRHR1 and	-2, </a:t>
            </a:r>
            <a:r>
              <a:rPr lang="en-US" dirty="0" err="1" smtClean="0"/>
              <a:t>corticotropin</a:t>
            </a:r>
            <a:r>
              <a:rPr lang="en-US" dirty="0" smtClean="0"/>
              <a:t>-releasing hormone 1 and 2 receptor; </a:t>
            </a:r>
            <a:r>
              <a:rPr lang="en-US" b="1" dirty="0" smtClean="0"/>
              <a:t>CTS</a:t>
            </a:r>
            <a:r>
              <a:rPr lang="en-US" dirty="0" smtClean="0"/>
              <a:t>, connective tissue sheath; </a:t>
            </a:r>
            <a:r>
              <a:rPr lang="en-US" b="1" dirty="0" smtClean="0"/>
              <a:t>DP</a:t>
            </a:r>
            <a:r>
              <a:rPr lang="en-US" dirty="0" smtClean="0"/>
              <a:t>,	dermal papillae;	</a:t>
            </a:r>
            <a:r>
              <a:rPr lang="en-US" b="1" dirty="0" smtClean="0"/>
              <a:t>GalR2 and -3, </a:t>
            </a:r>
            <a:r>
              <a:rPr lang="en-US" dirty="0" err="1" smtClean="0"/>
              <a:t>galanin</a:t>
            </a:r>
            <a:r>
              <a:rPr lang="en-US" dirty="0" smtClean="0"/>
              <a:t> 2 and 3 receptor; </a:t>
            </a:r>
            <a:r>
              <a:rPr lang="en-US" b="1" dirty="0" smtClean="0"/>
              <a:t>IRS</a:t>
            </a:r>
            <a:r>
              <a:rPr lang="en-US" dirty="0" smtClean="0"/>
              <a:t>, inner root sheath; </a:t>
            </a:r>
            <a:r>
              <a:rPr lang="en-US" b="1" dirty="0" smtClean="0"/>
              <a:t>MKs</a:t>
            </a:r>
            <a:r>
              <a:rPr lang="en-US" dirty="0" smtClean="0"/>
              <a:t>, matrix keratinocytes; </a:t>
            </a:r>
            <a:r>
              <a:rPr lang="en-US" b="1" dirty="0" smtClean="0"/>
              <a:t>MT-1R, MT-2R</a:t>
            </a:r>
            <a:r>
              <a:rPr lang="en-US" dirty="0" smtClean="0"/>
              <a:t>, melatonin</a:t>
            </a:r>
            <a:r>
              <a:rPr lang="en-US" dirty="0"/>
              <a:t> </a:t>
            </a:r>
            <a:r>
              <a:rPr lang="en-US" dirty="0" smtClean="0"/>
              <a:t>1 and 2 receptor;</a:t>
            </a:r>
            <a:r>
              <a:rPr lang="en-US" dirty="0"/>
              <a:t> </a:t>
            </a:r>
            <a:r>
              <a:rPr lang="en-US" b="1" dirty="0" smtClean="0"/>
              <a:t>NK 1, </a:t>
            </a:r>
            <a:r>
              <a:rPr lang="en-US" dirty="0" smtClean="0"/>
              <a:t>neurokinin 1 receptor; </a:t>
            </a:r>
            <a:r>
              <a:rPr lang="en-US" b="1" dirty="0" smtClean="0"/>
              <a:t>NP-Y,</a:t>
            </a:r>
            <a:r>
              <a:rPr lang="en-US" dirty="0" smtClean="0"/>
              <a:t> neuropeptide Y; </a:t>
            </a:r>
            <a:r>
              <a:rPr lang="en-US" b="1" dirty="0" smtClean="0"/>
              <a:t>ORS</a:t>
            </a:r>
            <a:r>
              <a:rPr lang="en-US" dirty="0" smtClean="0"/>
              <a:t>, outer</a:t>
            </a:r>
            <a:r>
              <a:rPr lang="en-US" dirty="0"/>
              <a:t> </a:t>
            </a:r>
            <a:r>
              <a:rPr lang="en-US" dirty="0" smtClean="0"/>
              <a:t>root sheath; </a:t>
            </a:r>
            <a:r>
              <a:rPr lang="en-US" b="1" dirty="0" smtClean="0"/>
              <a:t>PRL</a:t>
            </a:r>
            <a:r>
              <a:rPr lang="en-US" dirty="0" smtClean="0"/>
              <a:t>, prolactin; </a:t>
            </a:r>
            <a:r>
              <a:rPr lang="en-US" b="1" dirty="0" smtClean="0"/>
              <a:t>PRLR</a:t>
            </a:r>
            <a:r>
              <a:rPr lang="en-US" dirty="0" smtClean="0"/>
              <a:t>, prolactin</a:t>
            </a:r>
            <a:r>
              <a:rPr lang="en-US" dirty="0"/>
              <a:t> </a:t>
            </a:r>
            <a:r>
              <a:rPr lang="en-US" dirty="0" smtClean="0"/>
              <a:t>receptor; </a:t>
            </a:r>
            <a:r>
              <a:rPr lang="en-US" b="1" dirty="0" smtClean="0"/>
              <a:t>TPH-1</a:t>
            </a:r>
            <a:r>
              <a:rPr lang="en-US" dirty="0" smtClean="0"/>
              <a:t>, tryptophan hydroxylase; </a:t>
            </a:r>
            <a:r>
              <a:rPr lang="en-US" b="1" dirty="0" smtClean="0"/>
              <a:t>TRH,</a:t>
            </a:r>
            <a:r>
              <a:rPr lang="en-US" dirty="0" smtClean="0"/>
              <a:t> thyrotropin-releasing hormone; </a:t>
            </a:r>
            <a:r>
              <a:rPr lang="en-US" b="1" dirty="0" smtClean="0"/>
              <a:t>TRH-R, </a:t>
            </a:r>
            <a:r>
              <a:rPr lang="en-US" dirty="0" smtClean="0"/>
              <a:t>thyrotropin-releasing hormone receptor;	</a:t>
            </a:r>
            <a:r>
              <a:rPr lang="en-US" b="1" dirty="0" smtClean="0"/>
              <a:t>TSHR,</a:t>
            </a:r>
            <a:r>
              <a:rPr lang="en-US" dirty="0" smtClean="0"/>
              <a:t> thyroid-stimulating hormone receptor.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0504" t="34186" r="38607" b="62026"/>
          <a:stretch/>
        </p:blipFill>
        <p:spPr>
          <a:xfrm>
            <a:off x="96982" y="6264368"/>
            <a:ext cx="5320145" cy="2770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776853" y="710883"/>
            <a:ext cx="3415147" cy="563231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01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6582" y="1055408"/>
            <a:ext cx="1079269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Human epidermal and hair follicle keratinocytes, </a:t>
            </a:r>
            <a:r>
              <a:rPr lang="en-US" sz="2400" dirty="0" err="1" smtClean="0">
                <a:solidFill>
                  <a:prstClr val="black"/>
                </a:solidFill>
              </a:rPr>
              <a:t>sebocytes</a:t>
            </a:r>
            <a:r>
              <a:rPr lang="en-US" sz="2400" dirty="0" smtClean="0">
                <a:solidFill>
                  <a:prstClr val="black"/>
                </a:solidFill>
              </a:rPr>
              <a:t>  and subcutaneous adipocytes are recognized as potent sources of steroid and peptide hormones as well as of a growing list of </a:t>
            </a:r>
            <a:r>
              <a:rPr lang="en-US" sz="2400" dirty="0" err="1" smtClean="0">
                <a:solidFill>
                  <a:prstClr val="black"/>
                </a:solidFill>
              </a:rPr>
              <a:t>neuromediators</a:t>
            </a:r>
            <a:r>
              <a:rPr lang="en-US" sz="2400" dirty="0" smtClean="0">
                <a:solidFill>
                  <a:prstClr val="black"/>
                </a:solidFill>
              </a:rPr>
              <a:t> 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Complex neuroendocrine activity, complete with positive and negative feedback loops, occurs alongside and often within the same hair follicle tissue </a:t>
            </a:r>
            <a:r>
              <a:rPr lang="en-US" sz="2400" dirty="0" smtClean="0">
                <a:solidFill>
                  <a:prstClr val="black"/>
                </a:solidFill>
              </a:rPr>
              <a:t>compartments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6582" y="4166122"/>
            <a:ext cx="111113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These</a:t>
            </a:r>
            <a:r>
              <a:rPr lang="en-US" sz="2400" dirty="0"/>
              <a:t> </a:t>
            </a:r>
            <a:r>
              <a:rPr lang="en-US" sz="2400" dirty="0" smtClean="0"/>
              <a:t>hormones modulate the synthesis of</a:t>
            </a:r>
            <a:r>
              <a:rPr lang="en-US" sz="2400" dirty="0"/>
              <a:t> </a:t>
            </a:r>
            <a:r>
              <a:rPr lang="en-US" sz="2400" dirty="0" smtClean="0"/>
              <a:t>numerous</a:t>
            </a:r>
            <a:r>
              <a:rPr lang="en-US" sz="2400" dirty="0"/>
              <a:t> </a:t>
            </a:r>
            <a:r>
              <a:rPr lang="en-US" sz="2400" dirty="0" smtClean="0"/>
              <a:t>other</a:t>
            </a:r>
            <a:r>
              <a:rPr lang="en-US" sz="2400" dirty="0"/>
              <a:t> </a:t>
            </a:r>
            <a:r>
              <a:rPr lang="en-US" sz="2400" dirty="0" smtClean="0"/>
              <a:t>signalling molecules such as cytokines, growth factors, leukotrienes and antimicrobial peptides, and in</a:t>
            </a:r>
            <a:r>
              <a:rPr lang="en-US" sz="2400" dirty="0"/>
              <a:t> </a:t>
            </a:r>
            <a:r>
              <a:rPr lang="en-US" sz="2400" dirty="0" smtClean="0"/>
              <a:t>turn are modulated by additional</a:t>
            </a:r>
            <a:r>
              <a:rPr lang="en-US" sz="2400" dirty="0"/>
              <a:t> </a:t>
            </a:r>
            <a:r>
              <a:rPr lang="en-US" sz="2400" dirty="0" smtClean="0"/>
              <a:t>signals</a:t>
            </a:r>
            <a:r>
              <a:rPr lang="en-US" sz="2400" dirty="0"/>
              <a:t> </a:t>
            </a:r>
            <a:r>
              <a:rPr lang="en-US" sz="2400" dirty="0" smtClean="0"/>
              <a:t>received from the hair follicle's vasculature and </a:t>
            </a:r>
            <a:r>
              <a:rPr lang="en-US" sz="2400" dirty="0" smtClean="0"/>
              <a:t>innervation.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9531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20289" y="833690"/>
            <a:ext cx="5915891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 dirty="0" smtClean="0"/>
              <a:t>Skin As (Neuro-) Endocrine </a:t>
            </a:r>
            <a:r>
              <a:rPr lang="en-US" sz="3200" b="1" dirty="0"/>
              <a:t>O</a:t>
            </a:r>
            <a:r>
              <a:rPr lang="en-US" sz="3200" b="1" dirty="0" smtClean="0"/>
              <a:t>rgan </a:t>
            </a:r>
            <a:endParaRPr lang="en-US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138544" y="2080829"/>
            <a:ext cx="1167938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Human</a:t>
            </a:r>
            <a:r>
              <a:rPr lang="en-US" sz="2400" dirty="0"/>
              <a:t> </a:t>
            </a:r>
            <a:r>
              <a:rPr lang="en-US" sz="2400" dirty="0" smtClean="0"/>
              <a:t>skin, contain integral</a:t>
            </a:r>
            <a:r>
              <a:rPr lang="en-US" sz="2400" dirty="0"/>
              <a:t> </a:t>
            </a:r>
            <a:r>
              <a:rPr lang="en-US" sz="2400" dirty="0" smtClean="0"/>
              <a:t>functional equivalents</a:t>
            </a:r>
            <a:r>
              <a:rPr lang="en-US" sz="2400" dirty="0"/>
              <a:t> </a:t>
            </a:r>
            <a:r>
              <a:rPr lang="en-US" sz="2400" dirty="0" smtClean="0"/>
              <a:t>of</a:t>
            </a:r>
            <a:r>
              <a:rPr lang="en-US" sz="2400" dirty="0"/>
              <a:t> </a:t>
            </a:r>
            <a:r>
              <a:rPr lang="en-US" sz="2400" dirty="0" smtClean="0"/>
              <a:t>the HPA axis (CRH → ACTH → cortisol)</a:t>
            </a:r>
            <a:r>
              <a:rPr lang="en-US" sz="2400" dirty="0"/>
              <a:t> </a:t>
            </a:r>
            <a:r>
              <a:rPr lang="en-US" sz="2400" dirty="0" smtClean="0"/>
              <a:t>and key elements of the</a:t>
            </a:r>
            <a:r>
              <a:rPr lang="en-US" sz="2400" dirty="0"/>
              <a:t> </a:t>
            </a:r>
            <a:r>
              <a:rPr lang="en-US" sz="2400" dirty="0" smtClean="0"/>
              <a:t>HPT</a:t>
            </a:r>
            <a:r>
              <a:rPr lang="en-US" sz="2400" dirty="0"/>
              <a:t> </a:t>
            </a:r>
            <a:r>
              <a:rPr lang="en-US" sz="2400" dirty="0" smtClean="0"/>
              <a:t>axis</a:t>
            </a:r>
            <a:r>
              <a:rPr lang="en-US" sz="2400" dirty="0"/>
              <a:t> </a:t>
            </a:r>
            <a:r>
              <a:rPr lang="en-US" sz="2400" dirty="0" smtClean="0"/>
              <a:t>(TRH→TSH</a:t>
            </a:r>
            <a:r>
              <a:rPr lang="en-US" sz="2400" dirty="0" smtClean="0"/>
              <a:t>).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Human	 skin</a:t>
            </a:r>
            <a:r>
              <a:rPr lang="en-US" sz="2400" dirty="0"/>
              <a:t> </a:t>
            </a:r>
            <a:r>
              <a:rPr lang="en-US" sz="2400" dirty="0" smtClean="0"/>
              <a:t>and</a:t>
            </a:r>
            <a:r>
              <a:rPr lang="en-US" sz="2400" dirty="0"/>
              <a:t> </a:t>
            </a:r>
            <a:r>
              <a:rPr lang="en-US" sz="2400" dirty="0" smtClean="0"/>
              <a:t>its</a:t>
            </a:r>
            <a:r>
              <a:rPr lang="en-US" sz="2400" dirty="0"/>
              <a:t> </a:t>
            </a:r>
            <a:r>
              <a:rPr lang="en-US" sz="2400" dirty="0" err="1" smtClean="0"/>
              <a:t>pilosebaceous</a:t>
            </a:r>
            <a:r>
              <a:rPr lang="en-US" sz="2400" dirty="0"/>
              <a:t> </a:t>
            </a:r>
            <a:r>
              <a:rPr lang="en-US" sz="2400" dirty="0" smtClean="0"/>
              <a:t>units</a:t>
            </a:r>
            <a:r>
              <a:rPr lang="en-US" sz="2400" dirty="0"/>
              <a:t> </a:t>
            </a:r>
            <a:r>
              <a:rPr lang="en-US" sz="2400" dirty="0" smtClean="0"/>
              <a:t>and	sweat glands also produce range of</a:t>
            </a:r>
            <a:r>
              <a:rPr lang="en-US" sz="2400" dirty="0"/>
              <a:t> </a:t>
            </a:r>
            <a:r>
              <a:rPr lang="en-US" sz="2400" dirty="0" smtClean="0"/>
              <a:t>steroid and peptide hormones, ranging</a:t>
            </a:r>
            <a:r>
              <a:rPr lang="en-US" sz="2400" dirty="0"/>
              <a:t> </a:t>
            </a:r>
            <a:r>
              <a:rPr lang="en-US" sz="2400" dirty="0" smtClean="0"/>
              <a:t>from</a:t>
            </a:r>
            <a:r>
              <a:rPr lang="en-US" sz="2400" dirty="0"/>
              <a:t> </a:t>
            </a:r>
            <a:r>
              <a:rPr lang="en-US" sz="2400" dirty="0" smtClean="0"/>
              <a:t>vitamin</a:t>
            </a:r>
            <a:r>
              <a:rPr lang="en-US" sz="2400" dirty="0"/>
              <a:t> </a:t>
            </a:r>
            <a:r>
              <a:rPr lang="en-US" sz="2400" dirty="0" smtClean="0"/>
              <a:t>D, androgens, oestrogens and</a:t>
            </a:r>
            <a:r>
              <a:rPr lang="en-US" sz="2400" dirty="0"/>
              <a:t> </a:t>
            </a:r>
            <a:r>
              <a:rPr lang="en-US" sz="2400" dirty="0" err="1" smtClean="0"/>
              <a:t>retinoids</a:t>
            </a:r>
            <a:r>
              <a:rPr lang="en-US" sz="2400" dirty="0"/>
              <a:t> </a:t>
            </a:r>
            <a:r>
              <a:rPr lang="en-US" sz="2400" dirty="0" smtClean="0"/>
              <a:t>to erythropoietin, and classical neuro-hormones such</a:t>
            </a:r>
            <a:r>
              <a:rPr lang="en-US" sz="2400" dirty="0"/>
              <a:t> </a:t>
            </a:r>
            <a:r>
              <a:rPr lang="en-US" sz="2400" dirty="0" smtClean="0"/>
              <a:t>as</a:t>
            </a:r>
            <a:r>
              <a:rPr lang="en-US" sz="2400" dirty="0"/>
              <a:t> </a:t>
            </a:r>
            <a:r>
              <a:rPr lang="en-US" sz="2400" dirty="0" smtClean="0"/>
              <a:t>CRH, TRH, TSH, ACTH, </a:t>
            </a:r>
            <a:r>
              <a:rPr lang="el-GR" sz="2400" dirty="0" smtClean="0"/>
              <a:t>α-</a:t>
            </a:r>
            <a:r>
              <a:rPr lang="en-US" sz="2400" dirty="0" smtClean="0"/>
              <a:t>MSH, </a:t>
            </a:r>
            <a:r>
              <a:rPr lang="el-GR" sz="2400" dirty="0" smtClean="0"/>
              <a:t>β</a:t>
            </a:r>
            <a:r>
              <a:rPr lang="en-US" sz="2400" dirty="0" smtClean="0"/>
              <a:t>endorphin and other</a:t>
            </a:r>
            <a:r>
              <a:rPr lang="en-US" sz="2400" dirty="0"/>
              <a:t> </a:t>
            </a:r>
            <a:r>
              <a:rPr lang="en-US" sz="2400" dirty="0" smtClean="0"/>
              <a:t>opioids, melatonin</a:t>
            </a:r>
            <a:r>
              <a:rPr lang="en-US" sz="2400" dirty="0"/>
              <a:t> </a:t>
            </a:r>
            <a:r>
              <a:rPr lang="en-US" sz="2400" dirty="0" smtClean="0"/>
              <a:t>and prolactin, along</a:t>
            </a:r>
            <a:r>
              <a:rPr lang="en-US" sz="2400" dirty="0"/>
              <a:t> </a:t>
            </a:r>
            <a:r>
              <a:rPr lang="en-US" sz="2400" dirty="0" smtClean="0"/>
              <a:t>with</a:t>
            </a:r>
            <a:r>
              <a:rPr lang="en-US" sz="2400" dirty="0"/>
              <a:t> </a:t>
            </a:r>
            <a:r>
              <a:rPr lang="en-US" sz="2400" dirty="0" smtClean="0"/>
              <a:t>multiple</a:t>
            </a:r>
            <a:r>
              <a:rPr lang="en-US" sz="2400" dirty="0"/>
              <a:t> </a:t>
            </a:r>
            <a:r>
              <a:rPr lang="en-US" sz="2400" dirty="0" smtClean="0"/>
              <a:t>other</a:t>
            </a:r>
            <a:r>
              <a:rPr lang="en-US" sz="2400" dirty="0"/>
              <a:t> </a:t>
            </a:r>
            <a:r>
              <a:rPr lang="en-US" sz="2400" dirty="0" err="1" smtClean="0"/>
              <a:t>neuromediators</a:t>
            </a:r>
            <a:r>
              <a:rPr lang="en-US" sz="2400" dirty="0" smtClean="0"/>
              <a:t>; this is complemented</a:t>
            </a:r>
            <a:r>
              <a:rPr lang="en-US" sz="2400" dirty="0"/>
              <a:t> </a:t>
            </a:r>
            <a:r>
              <a:rPr lang="en-US" sz="2400" dirty="0" smtClean="0"/>
              <a:t>by lipid mediators</a:t>
            </a:r>
            <a:r>
              <a:rPr lang="en-US" sz="2400" dirty="0"/>
              <a:t> </a:t>
            </a:r>
            <a:r>
              <a:rPr lang="en-US" sz="2400" dirty="0" smtClean="0"/>
              <a:t>such</a:t>
            </a:r>
            <a:r>
              <a:rPr lang="en-US" sz="2400" dirty="0"/>
              <a:t> </a:t>
            </a:r>
            <a:r>
              <a:rPr lang="en-US" sz="2400" dirty="0" smtClean="0"/>
              <a:t>as endocannabinoids and </a:t>
            </a:r>
            <a:r>
              <a:rPr lang="en-US" sz="2400" dirty="0" err="1" smtClean="0"/>
              <a:t>endovanilloids</a:t>
            </a:r>
            <a:r>
              <a:rPr lang="en-US" sz="2400" dirty="0" smtClean="0"/>
              <a:t>, which exert </a:t>
            </a:r>
            <a:r>
              <a:rPr lang="en-US" sz="2400" dirty="0" err="1" smtClean="0"/>
              <a:t>neuromediator</a:t>
            </a:r>
            <a:r>
              <a:rPr lang="en-US" sz="2400" dirty="0"/>
              <a:t> </a:t>
            </a:r>
            <a:r>
              <a:rPr lang="en-US" sz="2400" dirty="0" smtClean="0"/>
              <a:t>and</a:t>
            </a:r>
            <a:r>
              <a:rPr lang="en-US" sz="2400" dirty="0"/>
              <a:t> </a:t>
            </a:r>
            <a:r>
              <a:rPr lang="en-US" sz="2400" dirty="0" smtClean="0"/>
              <a:t>many</a:t>
            </a:r>
            <a:r>
              <a:rPr lang="en-US" sz="2400" dirty="0"/>
              <a:t> </a:t>
            </a:r>
            <a:r>
              <a:rPr lang="en-US" sz="2400" dirty="0" smtClean="0"/>
              <a:t>other </a:t>
            </a:r>
            <a:r>
              <a:rPr lang="en-US" sz="2400" dirty="0" smtClean="0"/>
              <a:t>functions.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9486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688" t="2557" r="30768" b="22254"/>
          <a:stretch/>
        </p:blipFill>
        <p:spPr>
          <a:xfrm>
            <a:off x="1343892" y="96983"/>
            <a:ext cx="9351818" cy="676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0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0717" r="30302" b="12216"/>
          <a:stretch/>
        </p:blipFill>
        <p:spPr>
          <a:xfrm>
            <a:off x="1427018" y="117763"/>
            <a:ext cx="9434946" cy="64908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0504" t="89867" r="29667" b="7289"/>
          <a:stretch/>
        </p:blipFill>
        <p:spPr>
          <a:xfrm>
            <a:off x="1427018" y="6490854"/>
            <a:ext cx="9760095" cy="32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6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291" t="6723" r="30088" b="-946"/>
          <a:stretch/>
        </p:blipFill>
        <p:spPr>
          <a:xfrm>
            <a:off x="1205345" y="0"/>
            <a:ext cx="9573491" cy="689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0849" r="30744" b="60121"/>
          <a:stretch/>
        </p:blipFill>
        <p:spPr>
          <a:xfrm>
            <a:off x="1657350" y="256309"/>
            <a:ext cx="8972550" cy="37156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0690" t="43512" r="31398" b="29072"/>
          <a:stretch/>
        </p:blipFill>
        <p:spPr>
          <a:xfrm>
            <a:off x="1607343" y="3971925"/>
            <a:ext cx="9072563" cy="280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47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0505" t="4883" r="20078" b="32328"/>
          <a:stretch/>
        </p:blipFill>
        <p:spPr>
          <a:xfrm>
            <a:off x="817418" y="1371600"/>
            <a:ext cx="10681856" cy="51954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94382"/>
            <a:ext cx="1219200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/>
              <a:t>When </a:t>
            </a:r>
            <a:r>
              <a:rPr lang="en-US" sz="3200" b="1" dirty="0" smtClean="0"/>
              <a:t>To Suspect A Hormonal Basis For A Skin Disease: General Sign And Symptoms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99732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0397" t="-2649" r="20399" b="64528"/>
          <a:stretch/>
        </p:blipFill>
        <p:spPr>
          <a:xfrm>
            <a:off x="1094509" y="337271"/>
            <a:ext cx="9975273" cy="3611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0399" t="37973" r="20397" b="35890"/>
          <a:stretch/>
        </p:blipFill>
        <p:spPr>
          <a:xfrm>
            <a:off x="1078046" y="3948546"/>
            <a:ext cx="9991736" cy="247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31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0504" t="33238" r="20292" b="16194"/>
          <a:stretch/>
        </p:blipFill>
        <p:spPr>
          <a:xfrm>
            <a:off x="872836" y="775854"/>
            <a:ext cx="10418619" cy="572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1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44325" y="792079"/>
            <a:ext cx="7312579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 smtClean="0"/>
              <a:t>Biological Basis </a:t>
            </a:r>
            <a:r>
              <a:rPr lang="en-US" sz="3200" b="1" dirty="0"/>
              <a:t>O</a:t>
            </a:r>
            <a:r>
              <a:rPr lang="en-US" sz="3200" b="1" dirty="0" smtClean="0"/>
              <a:t>f </a:t>
            </a:r>
            <a:r>
              <a:rPr lang="en-US" sz="3200" b="1" dirty="0"/>
              <a:t>D</a:t>
            </a:r>
            <a:r>
              <a:rPr lang="en-US" sz="3200" b="1" dirty="0" smtClean="0"/>
              <a:t>ermatoendocrinology</a:t>
            </a:r>
            <a:endParaRPr lang="en-US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346363" y="1775982"/>
            <a:ext cx="116239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‘</a:t>
            </a:r>
            <a:r>
              <a:rPr lang="en-US" sz="2400" b="1" dirty="0" smtClean="0"/>
              <a:t>Hormones</a:t>
            </a:r>
            <a:r>
              <a:rPr lang="en-US" sz="2400" dirty="0" smtClean="0"/>
              <a:t>’ are relatively stable</a:t>
            </a:r>
            <a:r>
              <a:rPr lang="en-US" sz="2400" dirty="0"/>
              <a:t> </a:t>
            </a:r>
            <a:r>
              <a:rPr lang="en-US" sz="2400" dirty="0" smtClean="0"/>
              <a:t>secreted molecules that</a:t>
            </a:r>
            <a:r>
              <a:rPr lang="en-US" sz="2400" dirty="0"/>
              <a:t> </a:t>
            </a:r>
            <a:r>
              <a:rPr lang="en-US" sz="2400" dirty="0" smtClean="0"/>
              <a:t>are released into the</a:t>
            </a:r>
            <a:r>
              <a:rPr lang="en-US" sz="2400" dirty="0"/>
              <a:t> </a:t>
            </a:r>
            <a:r>
              <a:rPr lang="en-US" sz="2400" dirty="0" smtClean="0"/>
              <a:t>Bloodstream to reach</a:t>
            </a:r>
            <a:r>
              <a:rPr lang="en-US" sz="2400" dirty="0"/>
              <a:t> </a:t>
            </a:r>
            <a:r>
              <a:rPr lang="en-US" sz="2400" dirty="0" smtClean="0"/>
              <a:t>and</a:t>
            </a:r>
            <a:r>
              <a:rPr lang="en-US" sz="2400" dirty="0"/>
              <a:t> </a:t>
            </a:r>
            <a:r>
              <a:rPr lang="en-US" sz="2400" dirty="0" smtClean="0"/>
              <a:t>modulate</a:t>
            </a:r>
            <a:r>
              <a:rPr lang="en-US" sz="2400" dirty="0"/>
              <a:t> </a:t>
            </a:r>
            <a:r>
              <a:rPr lang="en-US" sz="2400" dirty="0" smtClean="0"/>
              <a:t>the function of</a:t>
            </a:r>
            <a:r>
              <a:rPr lang="en-US" sz="2400" dirty="0"/>
              <a:t> </a:t>
            </a:r>
            <a:r>
              <a:rPr lang="en-US" sz="2400" dirty="0" smtClean="0"/>
              <a:t>distant</a:t>
            </a:r>
            <a:r>
              <a:rPr lang="en-US" sz="2400" dirty="0"/>
              <a:t> </a:t>
            </a:r>
            <a:r>
              <a:rPr lang="en-US" sz="2400" dirty="0" smtClean="0"/>
              <a:t>tissue</a:t>
            </a:r>
            <a:r>
              <a:rPr lang="en-US" sz="2400" dirty="0"/>
              <a:t> </a:t>
            </a:r>
            <a:r>
              <a:rPr lang="en-US" sz="2400" dirty="0" smtClean="0"/>
              <a:t>targets</a:t>
            </a:r>
            <a:r>
              <a:rPr lang="en-US" sz="2400" b="1" dirty="0" smtClean="0"/>
              <a:t>.</a:t>
            </a:r>
          </a:p>
          <a:p>
            <a:endParaRPr lang="en-US" sz="2400" b="1" dirty="0" smtClean="0"/>
          </a:p>
          <a:p>
            <a:endParaRPr lang="en-US" sz="2400" b="1" dirty="0"/>
          </a:p>
          <a:p>
            <a:r>
              <a:rPr lang="en-US" sz="2400" dirty="0" smtClean="0"/>
              <a:t>This ‘endocrine’ secretory activity is</a:t>
            </a:r>
            <a:r>
              <a:rPr lang="en-US" sz="2400" dirty="0"/>
              <a:t> </a:t>
            </a:r>
            <a:r>
              <a:rPr lang="en-US" sz="2400" dirty="0" smtClean="0"/>
              <a:t>distinguished</a:t>
            </a:r>
            <a:r>
              <a:rPr lang="en-US" sz="2400" dirty="0"/>
              <a:t> </a:t>
            </a:r>
            <a:r>
              <a:rPr lang="en-US" sz="2400" dirty="0" smtClean="0"/>
              <a:t>from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‘</a:t>
            </a:r>
            <a:r>
              <a:rPr lang="en-US" sz="2400" b="1" dirty="0" smtClean="0"/>
              <a:t>Paracrine’ hormone</a:t>
            </a:r>
            <a:r>
              <a:rPr lang="en-US" sz="2400" b="1" dirty="0"/>
              <a:t> </a:t>
            </a:r>
            <a:r>
              <a:rPr lang="en-US" sz="2400" b="1" dirty="0" smtClean="0"/>
              <a:t>secretions</a:t>
            </a:r>
            <a:r>
              <a:rPr lang="en-US" sz="2400" i="1" dirty="0" smtClean="0"/>
              <a:t>              </a:t>
            </a:r>
            <a:r>
              <a:rPr lang="en-US" sz="2400" dirty="0" smtClean="0"/>
              <a:t>	Targets adjacent cells.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‘</a:t>
            </a:r>
            <a:r>
              <a:rPr lang="en-US" sz="2400" b="1" dirty="0" smtClean="0"/>
              <a:t>Autocrine’ signaling                                      </a:t>
            </a:r>
            <a:r>
              <a:rPr lang="en-US" sz="2400" dirty="0" smtClean="0"/>
              <a:t>Auto stimulation of</a:t>
            </a:r>
            <a:r>
              <a:rPr lang="en-US" sz="2400" dirty="0"/>
              <a:t> </a:t>
            </a:r>
            <a:r>
              <a:rPr lang="en-US" sz="2400" dirty="0" smtClean="0"/>
              <a:t>a</a:t>
            </a:r>
            <a:r>
              <a:rPr lang="en-US" sz="2400" dirty="0"/>
              <a:t> </a:t>
            </a:r>
            <a:r>
              <a:rPr lang="en-US" sz="2400" dirty="0" smtClean="0"/>
              <a:t>cell with a hormone</a:t>
            </a:r>
            <a:r>
              <a:rPr lang="en-US" sz="2400" dirty="0"/>
              <a:t> </a:t>
            </a:r>
            <a:r>
              <a:rPr lang="en-US" sz="2400" dirty="0" smtClean="0"/>
              <a:t> 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                                                                      released by</a:t>
            </a:r>
            <a:r>
              <a:rPr lang="en-US" sz="2400" dirty="0"/>
              <a:t> </a:t>
            </a:r>
            <a:r>
              <a:rPr lang="en-US" sz="2400" dirty="0" smtClean="0"/>
              <a:t>that</a:t>
            </a:r>
            <a:r>
              <a:rPr lang="en-US" sz="2400" dirty="0"/>
              <a:t> </a:t>
            </a:r>
            <a:r>
              <a:rPr lang="en-US" sz="2400" dirty="0" smtClean="0"/>
              <a:t>cell.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‘</a:t>
            </a:r>
            <a:r>
              <a:rPr lang="en-US" sz="2400" b="1" dirty="0" err="1" smtClean="0"/>
              <a:t>intracrine</a:t>
            </a:r>
            <a:r>
              <a:rPr lang="en-US" sz="2400" b="1" dirty="0" smtClean="0"/>
              <a:t>’ signaling                                       </a:t>
            </a:r>
            <a:r>
              <a:rPr lang="en-US" sz="2400" dirty="0" smtClean="0"/>
              <a:t>Hormone does</a:t>
            </a:r>
            <a:r>
              <a:rPr lang="en-US" sz="2400" dirty="0"/>
              <a:t> </a:t>
            </a:r>
            <a:r>
              <a:rPr lang="en-US" sz="2400" dirty="0" smtClean="0"/>
              <a:t>not leave the cell that</a:t>
            </a:r>
            <a:r>
              <a:rPr lang="en-US" sz="2400" dirty="0"/>
              <a:t> </a:t>
            </a:r>
            <a:r>
              <a:rPr lang="en-US" sz="2400" dirty="0" smtClean="0"/>
              <a:t>has</a:t>
            </a:r>
            <a:r>
              <a:rPr lang="en-US" sz="2400" dirty="0"/>
              <a:t> </a:t>
            </a:r>
            <a:r>
              <a:rPr lang="en-US" sz="2400" dirty="0" smtClean="0"/>
              <a:t>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                                                                       produced it</a:t>
            </a:r>
            <a:r>
              <a:rPr lang="en-US" sz="2400" dirty="0"/>
              <a:t> </a:t>
            </a:r>
            <a:r>
              <a:rPr lang="en-US" sz="2400" dirty="0" smtClean="0"/>
              <a:t>and acts intracellularly.	</a:t>
            </a:r>
            <a:endParaRPr lang="en-US" sz="2400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752110" y="3865418"/>
            <a:ext cx="858981" cy="138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4738255" y="4585854"/>
            <a:ext cx="872836" cy="138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752110" y="5763491"/>
            <a:ext cx="858981" cy="277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814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855" y="1374062"/>
            <a:ext cx="120396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Dermatoendocrinological considerations</a:t>
            </a:r>
            <a:r>
              <a:rPr lang="en-US" sz="2400" dirty="0"/>
              <a:t> </a:t>
            </a:r>
            <a:r>
              <a:rPr lang="en-US" sz="2400" dirty="0" smtClean="0"/>
              <a:t>are</a:t>
            </a:r>
            <a:r>
              <a:rPr lang="en-US" sz="2400" dirty="0"/>
              <a:t> </a:t>
            </a:r>
            <a:r>
              <a:rPr lang="en-US" sz="2400" dirty="0" smtClean="0"/>
              <a:t>inescapable</a:t>
            </a:r>
            <a:r>
              <a:rPr lang="en-US" sz="2400" dirty="0"/>
              <a:t> </a:t>
            </a:r>
            <a:r>
              <a:rPr lang="en-US" sz="2400" dirty="0" smtClean="0"/>
              <a:t>in</a:t>
            </a:r>
            <a:r>
              <a:rPr lang="en-US" sz="2400" dirty="0"/>
              <a:t> </a:t>
            </a:r>
            <a:r>
              <a:rPr lang="en-US" sz="2400" dirty="0" smtClean="0"/>
              <a:t>routine dermatological practice </a:t>
            </a:r>
            <a:r>
              <a:rPr lang="en-US" sz="2400" dirty="0" smtClean="0"/>
              <a:t>as:</a:t>
            </a:r>
            <a:endParaRPr lang="en-US" sz="2400" dirty="0" smtClean="0"/>
          </a:p>
          <a:p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Key dermatological</a:t>
            </a:r>
            <a:r>
              <a:rPr lang="en-US" sz="2400" dirty="0"/>
              <a:t> </a:t>
            </a:r>
            <a:r>
              <a:rPr lang="en-US" sz="2400" dirty="0" smtClean="0"/>
              <a:t>symptoms and</a:t>
            </a:r>
            <a:r>
              <a:rPr lang="en-US" sz="2400" dirty="0"/>
              <a:t> </a:t>
            </a:r>
            <a:r>
              <a:rPr lang="en-US" sz="2400" dirty="0" smtClean="0"/>
              <a:t>signs such</a:t>
            </a:r>
            <a:r>
              <a:rPr lang="en-US" sz="2400" dirty="0"/>
              <a:t> </a:t>
            </a:r>
            <a:r>
              <a:rPr lang="en-US" sz="2400" dirty="0" smtClean="0"/>
              <a:t>as</a:t>
            </a:r>
            <a:r>
              <a:rPr lang="en-US" sz="2400" dirty="0"/>
              <a:t> </a:t>
            </a:r>
            <a:r>
              <a:rPr lang="en-US" sz="2400" dirty="0" smtClean="0"/>
              <a:t>pruritus, flushing, erythema, eczema</a:t>
            </a:r>
            <a:r>
              <a:rPr lang="en-US" sz="2400" dirty="0"/>
              <a:t> </a:t>
            </a:r>
            <a:r>
              <a:rPr lang="en-US" sz="2400" dirty="0" smtClean="0"/>
              <a:t>and</a:t>
            </a:r>
            <a:r>
              <a:rPr lang="en-US" sz="2400" dirty="0"/>
              <a:t> </a:t>
            </a:r>
            <a:r>
              <a:rPr lang="en-US" sz="2400" dirty="0" smtClean="0"/>
              <a:t>wealing, and skin</a:t>
            </a:r>
            <a:r>
              <a:rPr lang="en-US" sz="2400" dirty="0"/>
              <a:t> </a:t>
            </a:r>
            <a:r>
              <a:rPr lang="en-US" sz="2400" dirty="0" smtClean="0"/>
              <a:t>barrier</a:t>
            </a:r>
            <a:r>
              <a:rPr lang="en-US" sz="2400" dirty="0"/>
              <a:t> </a:t>
            </a:r>
            <a:r>
              <a:rPr lang="en-US" sz="2400" dirty="0" smtClean="0"/>
              <a:t>function, wound</a:t>
            </a:r>
            <a:r>
              <a:rPr lang="en-US" sz="2400" dirty="0"/>
              <a:t> </a:t>
            </a:r>
            <a:r>
              <a:rPr lang="en-US" sz="2400" dirty="0" smtClean="0"/>
              <a:t>healing, hair</a:t>
            </a:r>
            <a:r>
              <a:rPr lang="en-US" sz="2400" dirty="0"/>
              <a:t> </a:t>
            </a:r>
            <a:r>
              <a:rPr lang="en-US" sz="2400" dirty="0" smtClean="0"/>
              <a:t>growth, pigmentation are greatly influenced by the intracutaneous endocrine signalling mechanism.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The intraepithelial endocrine and neuroendocrine signalling milieu that is created under</a:t>
            </a:r>
            <a:r>
              <a:rPr lang="en-US" sz="2400" dirty="0"/>
              <a:t> </a:t>
            </a:r>
            <a:r>
              <a:rPr lang="en-US" sz="2400" dirty="0" smtClean="0"/>
              <a:t>physiological circumstances</a:t>
            </a:r>
            <a:r>
              <a:rPr lang="en-US" sz="2400" dirty="0"/>
              <a:t> </a:t>
            </a:r>
            <a:r>
              <a:rPr lang="en-US" sz="2400" dirty="0" smtClean="0"/>
              <a:t>in human epidermis and</a:t>
            </a:r>
            <a:r>
              <a:rPr lang="en-US" sz="2400" dirty="0"/>
              <a:t> </a:t>
            </a:r>
            <a:r>
              <a:rPr lang="en-US" sz="2400" dirty="0" smtClean="0"/>
              <a:t>hair</a:t>
            </a:r>
            <a:r>
              <a:rPr lang="en-US" sz="2400" dirty="0"/>
              <a:t> </a:t>
            </a:r>
            <a:r>
              <a:rPr lang="en-US" sz="2400" dirty="0" smtClean="0"/>
              <a:t>follicles</a:t>
            </a:r>
            <a:r>
              <a:rPr lang="en-US" sz="2400" dirty="0"/>
              <a:t> </a:t>
            </a:r>
            <a:r>
              <a:rPr lang="en-US" sz="2400" dirty="0" smtClean="0"/>
              <a:t>is</a:t>
            </a:r>
            <a:r>
              <a:rPr lang="en-US" sz="2400" dirty="0"/>
              <a:t> </a:t>
            </a:r>
            <a:r>
              <a:rPr lang="en-US" sz="2400" dirty="0" smtClean="0"/>
              <a:t>probably predominantly immuno-inhibitory and this</a:t>
            </a:r>
            <a:r>
              <a:rPr lang="en-US" sz="2400" dirty="0"/>
              <a:t> </a:t>
            </a:r>
            <a:r>
              <a:rPr lang="en-US" sz="2400" dirty="0" smtClean="0"/>
              <a:t>may well be a</a:t>
            </a:r>
            <a:r>
              <a:rPr lang="en-US" sz="2400" dirty="0"/>
              <a:t> </a:t>
            </a:r>
            <a:r>
              <a:rPr lang="en-US" sz="2400" dirty="0" smtClean="0"/>
              <a:t>fundamental</a:t>
            </a:r>
            <a:r>
              <a:rPr lang="en-US" sz="2400" dirty="0"/>
              <a:t> </a:t>
            </a:r>
            <a:r>
              <a:rPr lang="en-US" sz="2400" dirty="0" smtClean="0"/>
              <a:t>prerequisite</a:t>
            </a:r>
            <a:r>
              <a:rPr lang="en-US" sz="2400" dirty="0"/>
              <a:t> </a:t>
            </a:r>
            <a:r>
              <a:rPr lang="en-US" sz="2400" dirty="0" smtClean="0"/>
              <a:t>for skin</a:t>
            </a:r>
            <a:r>
              <a:rPr lang="en-US" sz="2400" dirty="0"/>
              <a:t> </a:t>
            </a:r>
            <a:r>
              <a:rPr lang="en-US" sz="2400" dirty="0" smtClean="0"/>
              <a:t>homeostasis.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157851" y="556552"/>
            <a:ext cx="4681282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 smtClean="0"/>
              <a:t>Skin As A Hormone</a:t>
            </a:r>
            <a:r>
              <a:rPr lang="en-US" sz="3200" b="1" dirty="0"/>
              <a:t> </a:t>
            </a:r>
            <a:r>
              <a:rPr lang="en-US" sz="3200" b="1" dirty="0" smtClean="0"/>
              <a:t>Target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44132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9380" y="1249740"/>
            <a:ext cx="1148541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The skin's response to excessive or deficient</a:t>
            </a:r>
            <a:r>
              <a:rPr lang="en-US" sz="2400" dirty="0"/>
              <a:t> </a:t>
            </a:r>
            <a:r>
              <a:rPr lang="en-US" sz="2400" dirty="0" smtClean="0"/>
              <a:t>systemic hormone</a:t>
            </a:r>
            <a:r>
              <a:rPr lang="en-US" sz="2400" dirty="0"/>
              <a:t> </a:t>
            </a:r>
            <a:r>
              <a:rPr lang="en-US" sz="2400" dirty="0" smtClean="0"/>
              <a:t>levels is greatly influenced by underlying systemic and local factors, ranging from</a:t>
            </a:r>
            <a:r>
              <a:rPr lang="en-US" sz="2400" dirty="0"/>
              <a:t> </a:t>
            </a:r>
            <a:r>
              <a:rPr lang="en-US" sz="2400" dirty="0" smtClean="0"/>
              <a:t>UV exposure, humidity, barrier function via inflammation and microbiological colonization of the skin to a patient's psychoemotional</a:t>
            </a:r>
            <a:r>
              <a:rPr lang="en-US" sz="2400" dirty="0"/>
              <a:t> </a:t>
            </a:r>
            <a:r>
              <a:rPr lang="en-US" sz="2400" dirty="0" smtClean="0"/>
              <a:t>status, medication and</a:t>
            </a:r>
            <a:r>
              <a:rPr lang="en-US" sz="2400" dirty="0"/>
              <a:t> </a:t>
            </a:r>
            <a:r>
              <a:rPr lang="en-US" sz="2400" dirty="0" smtClean="0"/>
              <a:t>concomitant chemical or physical skin trauma.</a:t>
            </a:r>
          </a:p>
          <a:p>
            <a:endParaRPr lang="en-US" sz="2400" dirty="0"/>
          </a:p>
          <a:p>
            <a:r>
              <a:rPr lang="en-US" sz="2400" dirty="0"/>
              <a:t>S</a:t>
            </a:r>
            <a:r>
              <a:rPr lang="en-US" sz="2400" dirty="0" smtClean="0"/>
              <a:t>tress-associated neuropeptides such</a:t>
            </a:r>
            <a:r>
              <a:rPr lang="en-US" sz="2400" dirty="0"/>
              <a:t> </a:t>
            </a:r>
            <a:r>
              <a:rPr lang="en-US" sz="2400" dirty="0" smtClean="0"/>
              <a:t>as substance P</a:t>
            </a:r>
            <a:r>
              <a:rPr lang="en-US" sz="2400" dirty="0"/>
              <a:t> </a:t>
            </a:r>
            <a:r>
              <a:rPr lang="en-US" sz="2400" dirty="0" smtClean="0"/>
              <a:t>may</a:t>
            </a:r>
            <a:r>
              <a:rPr lang="en-US" sz="2400" dirty="0"/>
              <a:t> </a:t>
            </a:r>
            <a:r>
              <a:rPr lang="en-US" sz="2400" dirty="0" smtClean="0"/>
              <a:t>even modulate</a:t>
            </a:r>
            <a:r>
              <a:rPr lang="en-US" sz="2400" dirty="0"/>
              <a:t> </a:t>
            </a:r>
            <a:r>
              <a:rPr lang="en-US" sz="2400" dirty="0" smtClean="0"/>
              <a:t>the composition of</a:t>
            </a:r>
            <a:r>
              <a:rPr lang="en-US" sz="2400" dirty="0"/>
              <a:t> </a:t>
            </a:r>
            <a:r>
              <a:rPr lang="en-US" sz="2400" dirty="0" smtClean="0"/>
              <a:t>the</a:t>
            </a:r>
            <a:r>
              <a:rPr lang="en-US" sz="2400" dirty="0"/>
              <a:t> </a:t>
            </a:r>
            <a:r>
              <a:rPr lang="en-US" sz="2400" dirty="0" smtClean="0"/>
              <a:t>skin</a:t>
            </a:r>
            <a:r>
              <a:rPr lang="en-US" sz="2400" dirty="0"/>
              <a:t> </a:t>
            </a:r>
            <a:r>
              <a:rPr lang="en-US" sz="2400" dirty="0" smtClean="0"/>
              <a:t>microbiome.</a:t>
            </a:r>
          </a:p>
          <a:p>
            <a:endParaRPr lang="en-US" sz="2400" dirty="0"/>
          </a:p>
          <a:p>
            <a:r>
              <a:rPr lang="en-US" sz="2400" dirty="0" smtClean="0"/>
              <a:t>Ageing	of the human organism</a:t>
            </a:r>
            <a:r>
              <a:rPr lang="en-US" sz="2400" dirty="0"/>
              <a:t> </a:t>
            </a:r>
            <a:r>
              <a:rPr lang="en-US" sz="2400" dirty="0" smtClean="0"/>
              <a:t>is</a:t>
            </a:r>
            <a:r>
              <a:rPr lang="en-US" sz="2400" dirty="0"/>
              <a:t> </a:t>
            </a:r>
            <a:r>
              <a:rPr lang="en-US" sz="2400" dirty="0" smtClean="0"/>
              <a:t>associated	with significant</a:t>
            </a:r>
            <a:r>
              <a:rPr lang="en-US" sz="2400" dirty="0"/>
              <a:t> </a:t>
            </a:r>
            <a:r>
              <a:rPr lang="en-US" sz="2400" dirty="0" smtClean="0"/>
              <a:t>changes in systemic hormone levels, particularly</a:t>
            </a:r>
            <a:r>
              <a:rPr lang="en-US" sz="2400" dirty="0"/>
              <a:t> </a:t>
            </a:r>
            <a:r>
              <a:rPr lang="en-US" sz="2400" dirty="0" smtClean="0"/>
              <a:t>in circulating androgens</a:t>
            </a:r>
            <a:r>
              <a:rPr lang="en-US" sz="2400" dirty="0"/>
              <a:t> </a:t>
            </a:r>
            <a:r>
              <a:rPr lang="en-US" sz="2400" dirty="0" smtClean="0"/>
              <a:t>and oestrogens.	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3980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9378" y="1960604"/>
            <a:ext cx="1204652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Pro-inflammatory activities of </a:t>
            </a:r>
            <a:r>
              <a:rPr lang="en-US" sz="2000" b="1" dirty="0" smtClean="0"/>
              <a:t>skin</a:t>
            </a:r>
            <a:r>
              <a:rPr lang="en-US" sz="2000" b="1" dirty="0"/>
              <a:t> </a:t>
            </a:r>
            <a:r>
              <a:rPr lang="en-US" sz="2000" b="1" dirty="0" smtClean="0"/>
              <a:t>mast</a:t>
            </a:r>
            <a:r>
              <a:rPr lang="en-US" sz="2000" b="1" dirty="0"/>
              <a:t> </a:t>
            </a:r>
            <a:r>
              <a:rPr lang="en-US" sz="2000" b="1" dirty="0" smtClean="0"/>
              <a:t>cells </a:t>
            </a:r>
            <a:r>
              <a:rPr lang="en-US" sz="2000" dirty="0" smtClean="0"/>
              <a:t>assume</a:t>
            </a:r>
            <a:r>
              <a:rPr lang="en-US" sz="2000" dirty="0"/>
              <a:t> </a:t>
            </a:r>
            <a:r>
              <a:rPr lang="en-US" sz="2000" dirty="0" smtClean="0"/>
              <a:t>a</a:t>
            </a:r>
            <a:r>
              <a:rPr lang="en-US" sz="2000" dirty="0"/>
              <a:t> </a:t>
            </a:r>
            <a:r>
              <a:rPr lang="en-US" sz="2000" dirty="0" smtClean="0"/>
              <a:t>‘</a:t>
            </a:r>
            <a:r>
              <a:rPr lang="en-US" sz="2000" b="1" dirty="0" smtClean="0"/>
              <a:t>central</a:t>
            </a:r>
            <a:r>
              <a:rPr lang="en-US" sz="2000" b="1" dirty="0"/>
              <a:t> </a:t>
            </a:r>
            <a:r>
              <a:rPr lang="en-US" sz="2000" b="1" dirty="0" smtClean="0"/>
              <a:t>switchboard</a:t>
            </a:r>
            <a:r>
              <a:rPr lang="en-US" sz="2000" dirty="0" smtClean="0"/>
              <a:t>’ role</a:t>
            </a:r>
            <a:r>
              <a:rPr lang="en-US" sz="2000" dirty="0"/>
              <a:t> </a:t>
            </a:r>
            <a:r>
              <a:rPr lang="en-US" sz="2000" dirty="0" smtClean="0"/>
              <a:t>in neurogenic</a:t>
            </a:r>
            <a:r>
              <a:rPr lang="en-US" sz="2000" dirty="0"/>
              <a:t> </a:t>
            </a:r>
            <a:r>
              <a:rPr lang="en-US" sz="2000" dirty="0" smtClean="0"/>
              <a:t>skin inflammation</a:t>
            </a:r>
            <a:r>
              <a:rPr lang="en-US" dirty="0" smtClean="0"/>
              <a:t>.	</a:t>
            </a:r>
          </a:p>
        </p:txBody>
      </p:sp>
      <p:sp>
        <p:nvSpPr>
          <p:cNvPr id="3" name="Rectangle 2"/>
          <p:cNvSpPr/>
          <p:nvPr/>
        </p:nvSpPr>
        <p:spPr>
          <a:xfrm>
            <a:off x="831271" y="313855"/>
            <a:ext cx="10432474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 dirty="0" smtClean="0"/>
              <a:t>Neuroendocrine Stress Response Systems In Human Skin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779817" y="3646957"/>
            <a:ext cx="1870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Mast cell degranulation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91836" y="3795184"/>
            <a:ext cx="28124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Stress associated mediators</a:t>
            </a:r>
          </a:p>
          <a:p>
            <a:r>
              <a:rPr lang="en-US" b="1" dirty="0" smtClean="0"/>
              <a:t>e.g. CRH, ACTH, NGF, substance P</a:t>
            </a:r>
          </a:p>
          <a:p>
            <a:r>
              <a:rPr lang="en-US" b="1" dirty="0" smtClean="0"/>
              <a:t>(act as secretagogues)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934691" y="4895214"/>
            <a:ext cx="2549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Neuropeptite</a:t>
            </a:r>
            <a:r>
              <a:rPr lang="en-US" b="1" dirty="0" smtClean="0"/>
              <a:t>-releasing sensory neuron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100454" y="4785486"/>
            <a:ext cx="3539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Synthesize substance p</a:t>
            </a:r>
          </a:p>
          <a:p>
            <a:r>
              <a:rPr lang="en-US" b="1" dirty="0"/>
              <a:t>&amp;</a:t>
            </a:r>
            <a:r>
              <a:rPr lang="en-US" b="1" dirty="0" smtClean="0"/>
              <a:t> transport it via sensory nerve fibres to the skin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0093036" y="3379554"/>
            <a:ext cx="1953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provoke or exacerbate skin inflammation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63235" y="2475126"/>
            <a:ext cx="47798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P</a:t>
            </a:r>
            <a:r>
              <a:rPr lang="en-US" b="1" dirty="0" smtClean="0">
                <a:solidFill>
                  <a:prstClr val="black"/>
                </a:solidFill>
              </a:rPr>
              <a:t>sychoemotional </a:t>
            </a:r>
            <a:r>
              <a:rPr lang="en-US" b="1" dirty="0">
                <a:solidFill>
                  <a:prstClr val="black"/>
                </a:solidFill>
              </a:rPr>
              <a:t>stress can up-regulate the intracutanous generation of stress-response hormones</a:t>
            </a:r>
            <a:endParaRPr lang="en-US" b="1" dirty="0"/>
          </a:p>
        </p:txBody>
      </p:sp>
      <p:sp>
        <p:nvSpPr>
          <p:cNvPr id="15" name="Rectangle 14"/>
          <p:cNvSpPr/>
          <p:nvPr/>
        </p:nvSpPr>
        <p:spPr>
          <a:xfrm>
            <a:off x="263235" y="2523045"/>
            <a:ext cx="4391892" cy="90159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19100" y="3749017"/>
            <a:ext cx="2770909" cy="12464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779817" y="3637363"/>
            <a:ext cx="1704109" cy="66552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764969" y="4881335"/>
            <a:ext cx="2507673" cy="68821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100454" y="4749946"/>
            <a:ext cx="3539836" cy="95099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9836727" y="3158836"/>
            <a:ext cx="2209800" cy="135774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022764" y="3394419"/>
            <a:ext cx="0" cy="2896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446318" y="3977708"/>
            <a:ext cx="97328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2022764" y="4142509"/>
            <a:ext cx="630380" cy="252839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>
            <a:stCxn id="27" idx="3"/>
          </p:cNvCxnSpPr>
          <p:nvPr/>
        </p:nvCxnSpPr>
        <p:spPr>
          <a:xfrm>
            <a:off x="2653144" y="4268929"/>
            <a:ext cx="1279815" cy="4810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332392" y="5247151"/>
            <a:ext cx="57409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7966364" y="3837709"/>
            <a:ext cx="12884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9019309" y="4397099"/>
            <a:ext cx="235527" cy="2476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77089" y="885937"/>
            <a:ext cx="113711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importance</a:t>
            </a:r>
            <a:r>
              <a:rPr lang="en-US" sz="2000" dirty="0"/>
              <a:t> </a:t>
            </a:r>
            <a:r>
              <a:rPr lang="en-US" sz="2000" dirty="0" smtClean="0"/>
              <a:t>of</a:t>
            </a:r>
            <a:r>
              <a:rPr lang="en-US" sz="2000" dirty="0"/>
              <a:t> </a:t>
            </a:r>
            <a:r>
              <a:rPr lang="en-US" sz="2000" dirty="0" smtClean="0"/>
              <a:t>hormones is</a:t>
            </a:r>
            <a:r>
              <a:rPr lang="en-US" sz="2000" dirty="0"/>
              <a:t> </a:t>
            </a:r>
            <a:r>
              <a:rPr lang="en-US" sz="2000" dirty="0" smtClean="0"/>
              <a:t>further underscored</a:t>
            </a:r>
            <a:r>
              <a:rPr lang="en-US" sz="2000" dirty="0"/>
              <a:t> </a:t>
            </a:r>
            <a:r>
              <a:rPr lang="en-US" sz="2000" dirty="0" smtClean="0"/>
              <a:t>when</a:t>
            </a:r>
            <a:r>
              <a:rPr lang="en-US" sz="2000" dirty="0"/>
              <a:t> </a:t>
            </a:r>
            <a:r>
              <a:rPr lang="en-US" sz="2000" dirty="0" smtClean="0"/>
              <a:t>considering the</a:t>
            </a:r>
            <a:r>
              <a:rPr lang="en-US" sz="2000" dirty="0"/>
              <a:t> </a:t>
            </a:r>
            <a:r>
              <a:rPr lang="en-US" sz="2000" dirty="0" smtClean="0"/>
              <a:t>role</a:t>
            </a:r>
            <a:r>
              <a:rPr lang="en-US" sz="2000" dirty="0"/>
              <a:t> </a:t>
            </a:r>
            <a:r>
              <a:rPr lang="en-US" sz="2000" dirty="0" smtClean="0"/>
              <a:t>of psychoemotional stress</a:t>
            </a:r>
            <a:r>
              <a:rPr lang="en-US" sz="2000" dirty="0"/>
              <a:t> </a:t>
            </a:r>
            <a:r>
              <a:rPr lang="en-US" sz="2000" dirty="0" smtClean="0"/>
              <a:t>as a triggering or aggravating factor</a:t>
            </a:r>
            <a:r>
              <a:rPr lang="en-US" sz="2000" dirty="0"/>
              <a:t> </a:t>
            </a:r>
            <a:r>
              <a:rPr lang="en-US" sz="2000" dirty="0" smtClean="0"/>
              <a:t>in common dermatoses such</a:t>
            </a:r>
            <a:r>
              <a:rPr lang="en-US" sz="2000" dirty="0"/>
              <a:t> </a:t>
            </a:r>
            <a:r>
              <a:rPr lang="en-US" sz="2000" dirty="0" smtClean="0"/>
              <a:t>as</a:t>
            </a:r>
            <a:r>
              <a:rPr lang="en-US" sz="2000" dirty="0"/>
              <a:t> </a:t>
            </a:r>
            <a:r>
              <a:rPr lang="en-US" sz="2000" dirty="0" smtClean="0"/>
              <a:t>psoriasis, atopic eczema, </a:t>
            </a:r>
            <a:r>
              <a:rPr lang="en-US" sz="2000" dirty="0" err="1" smtClean="0"/>
              <a:t>urticaria</a:t>
            </a:r>
            <a:r>
              <a:rPr lang="en-US" sz="2000" dirty="0" smtClean="0"/>
              <a:t>, nodular</a:t>
            </a:r>
            <a:r>
              <a:rPr lang="en-US" sz="2000" dirty="0"/>
              <a:t> </a:t>
            </a:r>
            <a:r>
              <a:rPr lang="en-US" sz="2000" dirty="0" err="1" smtClean="0"/>
              <a:t>prurigo</a:t>
            </a:r>
            <a:r>
              <a:rPr lang="en-US" sz="2000" dirty="0" smtClean="0"/>
              <a:t>, lichen </a:t>
            </a:r>
            <a:r>
              <a:rPr lang="en-US" sz="2000" dirty="0" err="1" smtClean="0"/>
              <a:t>planopilaris</a:t>
            </a:r>
            <a:r>
              <a:rPr lang="en-US" sz="2000" dirty="0"/>
              <a:t> </a:t>
            </a:r>
            <a:r>
              <a:rPr lang="en-US" sz="2000" dirty="0" smtClean="0"/>
              <a:t>or</a:t>
            </a:r>
            <a:r>
              <a:rPr lang="en-US" sz="2000" dirty="0"/>
              <a:t> </a:t>
            </a:r>
            <a:r>
              <a:rPr lang="en-US" sz="2000" dirty="0" smtClean="0"/>
              <a:t>alopecia </a:t>
            </a:r>
            <a:r>
              <a:rPr lang="en-US" sz="2000" dirty="0" err="1" smtClean="0"/>
              <a:t>areata</a:t>
            </a:r>
            <a:r>
              <a:rPr lang="en-US" sz="2000" dirty="0" smtClean="0"/>
              <a:t> </a:t>
            </a:r>
            <a:r>
              <a:rPr lang="en-US" sz="2000" dirty="0" err="1" smtClean="0"/>
              <a:t>etc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8001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9658" y="750516"/>
            <a:ext cx="7108997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 smtClean="0"/>
              <a:t>Basics Of Clinical Dermatoendocrinology </a:t>
            </a:r>
            <a:endParaRPr lang="en-US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1427018" y="1470999"/>
            <a:ext cx="11942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How to</a:t>
            </a:r>
            <a:r>
              <a:rPr lang="en-US" sz="2400" b="1" dirty="0"/>
              <a:t> </a:t>
            </a:r>
            <a:r>
              <a:rPr lang="en-US" sz="2400" b="1" dirty="0" smtClean="0"/>
              <a:t>evaluate a</a:t>
            </a:r>
            <a:r>
              <a:rPr lang="en-US" sz="2400" b="1" dirty="0"/>
              <a:t> </a:t>
            </a:r>
            <a:r>
              <a:rPr lang="en-US" sz="2400" b="1" dirty="0" smtClean="0"/>
              <a:t>patient</a:t>
            </a:r>
            <a:r>
              <a:rPr lang="en-US" sz="2400" b="1" dirty="0"/>
              <a:t> </a:t>
            </a:r>
            <a:r>
              <a:rPr lang="en-US" sz="2400" b="1" dirty="0" smtClean="0"/>
              <a:t>for a suspected</a:t>
            </a:r>
            <a:r>
              <a:rPr lang="en-US" sz="2400" b="1" dirty="0"/>
              <a:t> </a:t>
            </a:r>
            <a:r>
              <a:rPr lang="en-US" sz="2400" b="1" dirty="0" smtClean="0"/>
              <a:t>(neuro-)endocrine disorder)</a:t>
            </a:r>
            <a:endParaRPr lang="en-US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345301" y="2718322"/>
            <a:ext cx="118466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Hormones</a:t>
            </a:r>
            <a:r>
              <a:rPr lang="en-US" sz="2400" dirty="0"/>
              <a:t> </a:t>
            </a:r>
            <a:r>
              <a:rPr lang="en-US" sz="2400" dirty="0" smtClean="0"/>
              <a:t>control or influence general</a:t>
            </a:r>
            <a:r>
              <a:rPr lang="en-US" sz="2400" dirty="0"/>
              <a:t> </a:t>
            </a:r>
            <a:r>
              <a:rPr lang="en-US" sz="2400" dirty="0" smtClean="0"/>
              <a:t>body characteristics such</a:t>
            </a:r>
            <a:r>
              <a:rPr lang="en-US" sz="2400" dirty="0"/>
              <a:t> </a:t>
            </a:r>
            <a:r>
              <a:rPr lang="en-US" sz="2400" dirty="0" smtClean="0"/>
              <a:t>as height, weight, body</a:t>
            </a:r>
            <a:r>
              <a:rPr lang="en-US" sz="2400" dirty="0"/>
              <a:t> </a:t>
            </a:r>
            <a:r>
              <a:rPr lang="en-US" sz="2400" dirty="0" smtClean="0"/>
              <a:t>contour and</a:t>
            </a:r>
            <a:r>
              <a:rPr lang="en-US" sz="2400" dirty="0"/>
              <a:t> </a:t>
            </a:r>
            <a:r>
              <a:rPr lang="en-US" sz="2400" dirty="0" smtClean="0"/>
              <a:t>posture, mood, agility, nervousness, hair phenotype, and</a:t>
            </a:r>
            <a:r>
              <a:rPr lang="en-US" sz="2400" dirty="0"/>
              <a:t> </a:t>
            </a:r>
            <a:r>
              <a:rPr lang="en-US" sz="2400" dirty="0" smtClean="0"/>
              <a:t>also</a:t>
            </a:r>
            <a:r>
              <a:rPr lang="en-US" sz="2400" dirty="0"/>
              <a:t> </a:t>
            </a:r>
            <a:r>
              <a:rPr lang="en-US" sz="2400" dirty="0" smtClean="0"/>
              <a:t>food and fluid intake. 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Being alert to changes in such</a:t>
            </a:r>
            <a:r>
              <a:rPr lang="en-US" sz="2400" dirty="0"/>
              <a:t> </a:t>
            </a:r>
            <a:r>
              <a:rPr lang="en-US" sz="2400" dirty="0" smtClean="0"/>
              <a:t>general characteristics will therefore greatly help to identify</a:t>
            </a:r>
            <a:r>
              <a:rPr lang="en-US" sz="2400" dirty="0"/>
              <a:t> </a:t>
            </a:r>
            <a:r>
              <a:rPr lang="en-US" sz="2400" dirty="0" smtClean="0"/>
              <a:t>a</a:t>
            </a:r>
            <a:r>
              <a:rPr lang="en-US" sz="2400" dirty="0"/>
              <a:t> </a:t>
            </a:r>
            <a:r>
              <a:rPr lang="en-US" sz="2400" dirty="0" smtClean="0"/>
              <a:t>potential endocrinological dimension</a:t>
            </a:r>
            <a:r>
              <a:rPr lang="en-US" sz="2400" dirty="0"/>
              <a:t> </a:t>
            </a:r>
            <a:r>
              <a:rPr lang="en-US" sz="2400" dirty="0" smtClean="0"/>
              <a:t>in patients presenting with</a:t>
            </a:r>
            <a:r>
              <a:rPr lang="en-US" sz="2400" dirty="0"/>
              <a:t> </a:t>
            </a:r>
            <a:r>
              <a:rPr lang="en-US" sz="2400" dirty="0" smtClean="0"/>
              <a:t>a skin </a:t>
            </a:r>
            <a:r>
              <a:rPr lang="en-US" sz="2400" dirty="0" smtClean="0"/>
              <a:t>complaint.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6840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0397" t="5966" r="20399" b="90057"/>
          <a:stretch/>
        </p:blipFill>
        <p:spPr>
          <a:xfrm>
            <a:off x="1510145" y="678873"/>
            <a:ext cx="9961420" cy="3762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0292" t="10322" r="68314" b="75473"/>
          <a:stretch/>
        </p:blipFill>
        <p:spPr>
          <a:xfrm>
            <a:off x="637310" y="1454726"/>
            <a:ext cx="2854036" cy="12192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6370" t="10322" r="21144" b="74155"/>
          <a:stretch/>
        </p:blipFill>
        <p:spPr>
          <a:xfrm>
            <a:off x="3491345" y="1454726"/>
            <a:ext cx="7980220" cy="133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6690" t="13352" r="36370" b="18276"/>
          <a:stretch/>
        </p:blipFill>
        <p:spPr>
          <a:xfrm>
            <a:off x="4211782" y="2978727"/>
            <a:ext cx="3158836" cy="38151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0505" t="83807" r="20611" b="12784"/>
          <a:stretch/>
        </p:blipFill>
        <p:spPr>
          <a:xfrm>
            <a:off x="2154381" y="6544532"/>
            <a:ext cx="7661564" cy="24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7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152" t="33996" r="29876" b="10701"/>
          <a:stretch/>
        </p:blipFill>
        <p:spPr>
          <a:xfrm>
            <a:off x="3297382" y="2078182"/>
            <a:ext cx="5070764" cy="40455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1037" t="90436" r="30727" b="5019"/>
          <a:stretch/>
        </p:blipFill>
        <p:spPr>
          <a:xfrm>
            <a:off x="2971572" y="6276106"/>
            <a:ext cx="6504710" cy="3446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0078" t="1799" r="20824" b="92140"/>
          <a:stretch/>
        </p:blipFill>
        <p:spPr>
          <a:xfrm>
            <a:off x="817435" y="665018"/>
            <a:ext cx="10812999" cy="62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9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0941" t="24905" r="31045" b="24716"/>
          <a:stretch/>
        </p:blipFill>
        <p:spPr>
          <a:xfrm>
            <a:off x="2937164" y="2161308"/>
            <a:ext cx="5417127" cy="40362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0505" t="77178" r="57241" b="17898"/>
          <a:stretch/>
        </p:blipFill>
        <p:spPr>
          <a:xfrm>
            <a:off x="3380509" y="6405416"/>
            <a:ext cx="2895600" cy="3602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0398" t="8050" r="20823" b="86079"/>
          <a:stretch/>
        </p:blipFill>
        <p:spPr>
          <a:xfrm>
            <a:off x="1191491" y="789709"/>
            <a:ext cx="11830445" cy="6511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08909" y="1191491"/>
            <a:ext cx="623455" cy="2493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6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5838" t="12784" r="35625" b="20360"/>
          <a:stretch/>
        </p:blipFill>
        <p:spPr>
          <a:xfrm>
            <a:off x="3851565" y="2223653"/>
            <a:ext cx="3407984" cy="44888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0505" t="81913" r="23593" b="14109"/>
          <a:stretch/>
        </p:blipFill>
        <p:spPr>
          <a:xfrm>
            <a:off x="2466109" y="6567054"/>
            <a:ext cx="7273636" cy="2909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0398" t="18465" r="20717" b="72065"/>
          <a:stretch/>
        </p:blipFill>
        <p:spPr>
          <a:xfrm>
            <a:off x="1094508" y="942109"/>
            <a:ext cx="10726192" cy="96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9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292" t="26989" r="21782" b="62405"/>
          <a:stretch/>
        </p:blipFill>
        <p:spPr>
          <a:xfrm>
            <a:off x="1136071" y="1052944"/>
            <a:ext cx="9531928" cy="9812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0506" t="36837" r="20930" b="54072"/>
          <a:stretch/>
        </p:blipFill>
        <p:spPr>
          <a:xfrm>
            <a:off x="1136071" y="1923334"/>
            <a:ext cx="9809020" cy="85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5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7754" t="16950" r="37010" b="47822"/>
          <a:stretch/>
        </p:blipFill>
        <p:spPr>
          <a:xfrm>
            <a:off x="4040870" y="2937904"/>
            <a:ext cx="3823855" cy="33795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7222" t="56913" r="37967" b="15057"/>
          <a:stretch/>
        </p:blipFill>
        <p:spPr>
          <a:xfrm>
            <a:off x="7980218" y="3048493"/>
            <a:ext cx="3990424" cy="32689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0400" t="87027" r="21356" b="2556"/>
          <a:stretch/>
        </p:blipFill>
        <p:spPr>
          <a:xfrm>
            <a:off x="4031672" y="6102433"/>
            <a:ext cx="8160327" cy="7976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0082" t="46596" r="20612" b="32103"/>
          <a:stretch/>
        </p:blipFill>
        <p:spPr>
          <a:xfrm>
            <a:off x="660688" y="742422"/>
            <a:ext cx="11305075" cy="16128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090" y="3048493"/>
            <a:ext cx="3648287" cy="27323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0504" t="76042" r="53349" b="18709"/>
          <a:stretch/>
        </p:blipFill>
        <p:spPr>
          <a:xfrm>
            <a:off x="131618" y="5725022"/>
            <a:ext cx="3900055" cy="4402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46048" t="75557" r="32856" b="21118"/>
          <a:stretch/>
        </p:blipFill>
        <p:spPr>
          <a:xfrm>
            <a:off x="20300" y="6014825"/>
            <a:ext cx="4020570" cy="35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37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2509" y="1651200"/>
            <a:ext cx="11055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Endocrine signaling operates	along several central</a:t>
            </a:r>
            <a:r>
              <a:rPr lang="en-US" sz="2400" dirty="0"/>
              <a:t> </a:t>
            </a:r>
            <a:r>
              <a:rPr lang="en-US" sz="2400" dirty="0" smtClean="0"/>
              <a:t>axes</a:t>
            </a:r>
            <a:r>
              <a:rPr lang="en-US" sz="2400" dirty="0"/>
              <a:t> </a:t>
            </a:r>
            <a:r>
              <a:rPr lang="en-US" sz="2400" dirty="0" smtClean="0"/>
              <a:t>through</a:t>
            </a:r>
            <a:r>
              <a:rPr lang="en-US" sz="2400" dirty="0"/>
              <a:t> </a:t>
            </a:r>
            <a:r>
              <a:rPr lang="en-US" sz="2400" dirty="0" smtClean="0"/>
              <a:t>which</a:t>
            </a:r>
            <a:r>
              <a:rPr lang="en-US" sz="2400" dirty="0"/>
              <a:t> </a:t>
            </a:r>
            <a:r>
              <a:rPr lang="en-US" sz="2400" dirty="0" smtClean="0"/>
              <a:t>the</a:t>
            </a:r>
            <a:r>
              <a:rPr lang="en-US" sz="2400" dirty="0"/>
              <a:t> </a:t>
            </a:r>
            <a:r>
              <a:rPr lang="en-US" sz="2400" dirty="0" smtClean="0"/>
              <a:t>brain controls key functions of ‘professional’ endocrine glands. The most</a:t>
            </a:r>
            <a:r>
              <a:rPr lang="en-US" sz="2400" dirty="0"/>
              <a:t> </a:t>
            </a:r>
            <a:r>
              <a:rPr lang="en-US" sz="2400" dirty="0" smtClean="0"/>
              <a:t>familiar</a:t>
            </a:r>
            <a:r>
              <a:rPr lang="en-US" sz="2400" dirty="0"/>
              <a:t> </a:t>
            </a:r>
            <a:r>
              <a:rPr lang="en-US" sz="2400" dirty="0" smtClean="0"/>
              <a:t>of</a:t>
            </a:r>
            <a:r>
              <a:rPr lang="en-US" sz="2400" dirty="0"/>
              <a:t> </a:t>
            </a:r>
            <a:r>
              <a:rPr lang="en-US" sz="2400" dirty="0" smtClean="0"/>
              <a:t>these </a:t>
            </a:r>
            <a:r>
              <a:rPr lang="en-US" sz="2400" dirty="0" smtClean="0"/>
              <a:t>are: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443345" y="2676160"/>
            <a:ext cx="114161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</a:t>
            </a:r>
            <a:r>
              <a:rPr lang="en-US" sz="2400" dirty="0" smtClean="0"/>
              <a:t>ypothalamopituitary– adrenal (HPA</a:t>
            </a:r>
            <a:r>
              <a:rPr lang="en-US" sz="2400" dirty="0" smtClean="0"/>
              <a:t>).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Hypothalamopituitary–thyroid (HPT) </a:t>
            </a:r>
            <a:r>
              <a:rPr lang="en-US" sz="2400" dirty="0" smtClean="0"/>
              <a:t>axes.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/>
              <a:t>C</a:t>
            </a:r>
            <a:r>
              <a:rPr lang="en-US" sz="2400" dirty="0" smtClean="0"/>
              <a:t>entral	nervous system (CNS) controlled signaling axes dominated by prolactin, </a:t>
            </a:r>
            <a:r>
              <a:rPr lang="en-US" sz="2400" dirty="0" err="1" smtClean="0"/>
              <a:t>catecholamines</a:t>
            </a:r>
            <a:r>
              <a:rPr lang="en-US" sz="2400" dirty="0"/>
              <a:t> </a:t>
            </a:r>
            <a:r>
              <a:rPr lang="en-US" sz="2400" dirty="0" smtClean="0"/>
              <a:t>or acetylcholine, </a:t>
            </a:r>
            <a:r>
              <a:rPr lang="en-US" sz="2400" dirty="0" err="1" smtClean="0"/>
              <a:t>etc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943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4027" t="474" r="33815" b="62973"/>
          <a:stretch/>
        </p:blipFill>
        <p:spPr>
          <a:xfrm>
            <a:off x="942109" y="2770905"/>
            <a:ext cx="4964522" cy="31726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3708" t="37974" r="33815" b="30208"/>
          <a:stretch/>
        </p:blipFill>
        <p:spPr>
          <a:xfrm>
            <a:off x="6007025" y="2770905"/>
            <a:ext cx="5558722" cy="31726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824" t="71496" r="21250" b="21496"/>
          <a:stretch/>
        </p:blipFill>
        <p:spPr>
          <a:xfrm>
            <a:off x="1066799" y="6075215"/>
            <a:ext cx="10498947" cy="5126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0718" t="66951" r="20185" b="18465"/>
          <a:stretch/>
        </p:blipFill>
        <p:spPr>
          <a:xfrm>
            <a:off x="1163782" y="886690"/>
            <a:ext cx="9686486" cy="134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3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579" t="22065" r="25189" b="30777"/>
          <a:stretch/>
        </p:blipFill>
        <p:spPr>
          <a:xfrm>
            <a:off x="3057626" y="2355273"/>
            <a:ext cx="6076746" cy="37268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0718" t="70360" r="45634" b="23390"/>
          <a:stretch/>
        </p:blipFill>
        <p:spPr>
          <a:xfrm>
            <a:off x="3532908" y="6208568"/>
            <a:ext cx="4378037" cy="45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0824" t="80966" r="20185" b="8854"/>
          <a:stretch/>
        </p:blipFill>
        <p:spPr>
          <a:xfrm>
            <a:off x="720436" y="678873"/>
            <a:ext cx="11263262" cy="109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13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7435" t="13352" r="37754" b="70928"/>
          <a:stretch/>
        </p:blipFill>
        <p:spPr>
          <a:xfrm>
            <a:off x="1066800" y="3241963"/>
            <a:ext cx="4939395" cy="17595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8819" t="30777" r="37435" b="18276"/>
          <a:stretch/>
        </p:blipFill>
        <p:spPr>
          <a:xfrm>
            <a:off x="6414655" y="2272146"/>
            <a:ext cx="3519054" cy="45858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398" t="82671" r="28278" b="12973"/>
          <a:stretch/>
        </p:blipFill>
        <p:spPr>
          <a:xfrm>
            <a:off x="1302326" y="6476998"/>
            <a:ext cx="8631383" cy="381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0398" t="29262" r="20504" b="61080"/>
          <a:stretch/>
        </p:blipFill>
        <p:spPr>
          <a:xfrm>
            <a:off x="1066800" y="1153390"/>
            <a:ext cx="10626436" cy="97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46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047" t="24717" r="30620" b="29261"/>
          <a:stretch/>
        </p:blipFill>
        <p:spPr>
          <a:xfrm>
            <a:off x="3158837" y="3048000"/>
            <a:ext cx="5541818" cy="37407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0397" t="72443" r="31898" b="24337"/>
          <a:stretch/>
        </p:blipFill>
        <p:spPr>
          <a:xfrm>
            <a:off x="2826327" y="6511637"/>
            <a:ext cx="7302197" cy="2770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0398" t="39489" r="20611" b="39488"/>
          <a:stretch/>
        </p:blipFill>
        <p:spPr>
          <a:xfrm>
            <a:off x="1025234" y="969818"/>
            <a:ext cx="9601201" cy="192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9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0620" t="14867" r="30833" b="15058"/>
          <a:stretch/>
        </p:blipFill>
        <p:spPr>
          <a:xfrm>
            <a:off x="3560620" y="2784764"/>
            <a:ext cx="4488871" cy="3962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0078" t="84375" r="39139" b="11080"/>
          <a:stretch/>
        </p:blipFill>
        <p:spPr>
          <a:xfrm>
            <a:off x="3560620" y="6500314"/>
            <a:ext cx="5708072" cy="3576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0398" t="61079" r="20824" b="13542"/>
          <a:stretch/>
        </p:blipFill>
        <p:spPr>
          <a:xfrm>
            <a:off x="914400" y="146928"/>
            <a:ext cx="10238510" cy="24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6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505" t="4830" r="62352" b="44033"/>
          <a:stretch/>
        </p:blipFill>
        <p:spPr>
          <a:xfrm>
            <a:off x="1551708" y="1011380"/>
            <a:ext cx="3366655" cy="57357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0716" t="852" r="20718" b="95738"/>
          <a:stretch/>
        </p:blipFill>
        <p:spPr>
          <a:xfrm>
            <a:off x="338699" y="471054"/>
            <a:ext cx="11853301" cy="3879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1801" t="4829" r="20611" b="44414"/>
          <a:stretch/>
        </p:blipFill>
        <p:spPr>
          <a:xfrm>
            <a:off x="4918363" y="1011380"/>
            <a:ext cx="4890656" cy="564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38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292" t="8238" r="62990" b="84375"/>
          <a:stretch/>
        </p:blipFill>
        <p:spPr>
          <a:xfrm>
            <a:off x="1066800" y="775854"/>
            <a:ext cx="2844438" cy="7065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2015" t="7860" r="20930" b="85511"/>
          <a:stretch/>
        </p:blipFill>
        <p:spPr>
          <a:xfrm>
            <a:off x="4073237" y="775854"/>
            <a:ext cx="7025436" cy="7065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1694" t="18466" r="23912" b="78314"/>
          <a:stretch/>
        </p:blipFill>
        <p:spPr>
          <a:xfrm>
            <a:off x="4073237" y="1579418"/>
            <a:ext cx="6802582" cy="358030"/>
          </a:xfrm>
          <a:prstGeom prst="rect">
            <a:avLst/>
          </a:prstGeom>
        </p:spPr>
      </p:pic>
      <p:cxnSp>
        <p:nvCxnSpPr>
          <p:cNvPr id="6" name="Straight Connector 5"/>
          <p:cNvCxnSpPr>
            <a:endCxn id="4" idx="1"/>
          </p:cNvCxnSpPr>
          <p:nvPr/>
        </p:nvCxnSpPr>
        <p:spPr>
          <a:xfrm>
            <a:off x="4073237" y="775854"/>
            <a:ext cx="0" cy="9825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0505" t="42519" r="23592" b="25095"/>
          <a:stretch/>
        </p:blipFill>
        <p:spPr>
          <a:xfrm>
            <a:off x="624674" y="2964872"/>
            <a:ext cx="10804108" cy="3519055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1066800" y="1937448"/>
            <a:ext cx="3006437" cy="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930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0398" t="22633" r="62565" b="63920"/>
          <a:stretch/>
        </p:blipFill>
        <p:spPr>
          <a:xfrm>
            <a:off x="955962" y="831272"/>
            <a:ext cx="3215815" cy="14270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2013" t="23147" r="21463" b="62880"/>
          <a:stretch/>
        </p:blipFill>
        <p:spPr>
          <a:xfrm>
            <a:off x="4171777" y="831272"/>
            <a:ext cx="6850094" cy="16071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6350" y="2693163"/>
            <a:ext cx="7792277" cy="399858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080655" y="2258290"/>
            <a:ext cx="309112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171777" y="831271"/>
            <a:ext cx="0" cy="142701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470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292" t="36459" r="20398" b="9376"/>
          <a:stretch/>
        </p:blipFill>
        <p:spPr>
          <a:xfrm>
            <a:off x="720435" y="858980"/>
            <a:ext cx="10685058" cy="548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36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0718" t="48011" r="62990" b="46497"/>
          <a:stretch/>
        </p:blipFill>
        <p:spPr>
          <a:xfrm>
            <a:off x="1302326" y="924787"/>
            <a:ext cx="3143071" cy="5957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1481" t="48390" r="20398" b="46118"/>
          <a:stretch/>
        </p:blipFill>
        <p:spPr>
          <a:xfrm>
            <a:off x="4253345" y="949032"/>
            <a:ext cx="6755768" cy="54725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253345" y="813950"/>
            <a:ext cx="0" cy="7065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149927" y="1555171"/>
            <a:ext cx="9943982" cy="138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34666" t="14490" r="34241" b="16572"/>
          <a:stretch/>
        </p:blipFill>
        <p:spPr>
          <a:xfrm>
            <a:off x="4034062" y="1953491"/>
            <a:ext cx="3782291" cy="47149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0397" t="84754" r="30088" b="11648"/>
          <a:stretch/>
        </p:blipFill>
        <p:spPr>
          <a:xfrm>
            <a:off x="4032271" y="6536782"/>
            <a:ext cx="6442364" cy="26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81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0505" t="28125" r="20398" b="19956"/>
          <a:stretch/>
        </p:blipFill>
        <p:spPr>
          <a:xfrm>
            <a:off x="665018" y="914400"/>
            <a:ext cx="10737272" cy="53136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14509" y="5860473"/>
            <a:ext cx="1011382" cy="367578"/>
          </a:xfrm>
          <a:prstGeom prst="rect">
            <a:avLst/>
          </a:prstGeom>
          <a:solidFill>
            <a:schemeClr val="bg1"/>
          </a:solidFill>
          <a:ln w="762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8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8981" y="708998"/>
            <a:ext cx="10099963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 dirty="0" smtClean="0"/>
              <a:t>Systematic review</a:t>
            </a:r>
            <a:r>
              <a:rPr lang="en-US" sz="3200" b="1" dirty="0"/>
              <a:t> </a:t>
            </a:r>
            <a:r>
              <a:rPr lang="en-US" sz="3200" b="1" dirty="0" smtClean="0"/>
              <a:t>of</a:t>
            </a:r>
            <a:r>
              <a:rPr lang="en-US" sz="3200" b="1" dirty="0"/>
              <a:t> </a:t>
            </a:r>
            <a:r>
              <a:rPr lang="en-US" sz="3200" b="1" dirty="0" smtClean="0"/>
              <a:t>clinical dermatoendocrinology</a:t>
            </a:r>
            <a:endParaRPr lang="en-US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3906981" y="1872735"/>
            <a:ext cx="2974532" cy="5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/>
              <a:t>HYPOPITUITARISM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58981" y="2562209"/>
            <a:ext cx="1106978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Inherited or acquired insufficiency</a:t>
            </a:r>
            <a:r>
              <a:rPr lang="en-US" sz="2400" dirty="0"/>
              <a:t> </a:t>
            </a:r>
            <a:r>
              <a:rPr lang="en-US" sz="2400" dirty="0" smtClean="0"/>
              <a:t>of</a:t>
            </a:r>
            <a:r>
              <a:rPr lang="en-US" sz="2400" dirty="0"/>
              <a:t> </a:t>
            </a:r>
            <a:r>
              <a:rPr lang="en-US" sz="2400" dirty="0" smtClean="0"/>
              <a:t>pituitary hormone production.</a:t>
            </a:r>
          </a:p>
          <a:p>
            <a:endParaRPr lang="en-US" sz="2400" dirty="0" smtClean="0"/>
          </a:p>
          <a:p>
            <a:r>
              <a:rPr lang="en-US" sz="2400" dirty="0"/>
              <a:t>C</a:t>
            </a:r>
            <a:r>
              <a:rPr lang="en-US" sz="2400" dirty="0" smtClean="0"/>
              <a:t>an result from different causes</a:t>
            </a:r>
            <a:r>
              <a:rPr lang="en-US" dirty="0"/>
              <a:t> </a:t>
            </a:r>
            <a:r>
              <a:rPr lang="en-US" sz="2400" dirty="0" smtClean="0"/>
              <a:t>like: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Congenital defects</a:t>
            </a:r>
            <a:r>
              <a:rPr lang="en-US" sz="2400" dirty="0"/>
              <a:t> </a:t>
            </a:r>
            <a:r>
              <a:rPr lang="en-US" sz="2400" dirty="0" smtClean="0"/>
              <a:t>in POMC synthesis or processing.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Traumatic brain</a:t>
            </a:r>
            <a:r>
              <a:rPr lang="en-US" sz="2400" dirty="0"/>
              <a:t> </a:t>
            </a:r>
            <a:r>
              <a:rPr lang="en-US" sz="2400" dirty="0" smtClean="0"/>
              <a:t>injury.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Ionizing irradiation.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Tumours (e.g. metastases, </a:t>
            </a:r>
            <a:r>
              <a:rPr lang="en-US" sz="2400" dirty="0" err="1" smtClean="0"/>
              <a:t>craniopharyngioma</a:t>
            </a:r>
            <a:r>
              <a:rPr lang="en-US" sz="2400" dirty="0" smtClean="0"/>
              <a:t>, </a:t>
            </a:r>
            <a:r>
              <a:rPr lang="en-US" sz="2400" dirty="0" err="1" smtClean="0"/>
              <a:t>adenomata</a:t>
            </a:r>
            <a:r>
              <a:rPr lang="en-US" sz="2400" dirty="0" smtClean="0"/>
              <a:t>, Langerhans cell </a:t>
            </a:r>
            <a:r>
              <a:rPr lang="en-US" sz="2400" dirty="0" err="1" smtClean="0"/>
              <a:t>histiocytosis</a:t>
            </a:r>
            <a:r>
              <a:rPr lang="en-US" sz="2400" dirty="0" smtClean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Infection (e.g. tuberculosis, syphilis)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</a:t>
            </a:r>
            <a:r>
              <a:rPr lang="en-US" sz="2400" dirty="0" smtClean="0"/>
              <a:t>arcoidosis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Postpartum pituitary</a:t>
            </a:r>
            <a:r>
              <a:rPr lang="en-US" sz="2400" dirty="0"/>
              <a:t> </a:t>
            </a:r>
            <a:r>
              <a:rPr lang="en-US" sz="2400" dirty="0" smtClean="0"/>
              <a:t>necrosis</a:t>
            </a:r>
            <a:r>
              <a:rPr lang="en-US" sz="2400" dirty="0"/>
              <a:t> </a:t>
            </a:r>
            <a:r>
              <a:rPr lang="en-US" sz="2400" dirty="0" smtClean="0"/>
              <a:t>(Sheehan</a:t>
            </a:r>
            <a:r>
              <a:rPr lang="en-US" sz="2400" dirty="0"/>
              <a:t> </a:t>
            </a:r>
            <a:r>
              <a:rPr lang="en-US" sz="2400" dirty="0" smtClean="0"/>
              <a:t>syndrome)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3999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6363" y="612707"/>
            <a:ext cx="1095894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Once hypopituitarism is clinically suspected, it is diagnostically important to identify which pituitary hormone(s) is/are</a:t>
            </a:r>
            <a:r>
              <a:rPr lang="en-US" sz="2400" dirty="0"/>
              <a:t> </a:t>
            </a:r>
            <a:r>
              <a:rPr lang="en-US" sz="2400" dirty="0" smtClean="0"/>
              <a:t>deficient.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Classically,</a:t>
            </a:r>
            <a:r>
              <a:rPr lang="en-US" sz="2400" dirty="0"/>
              <a:t> </a:t>
            </a:r>
            <a:r>
              <a:rPr lang="en-US" sz="2400" dirty="0" smtClean="0"/>
              <a:t>the </a:t>
            </a:r>
            <a:r>
              <a:rPr lang="en-US" sz="2400" b="1" dirty="0" smtClean="0"/>
              <a:t>absence of</a:t>
            </a:r>
            <a:r>
              <a:rPr lang="en-US" sz="2400" b="1" dirty="0"/>
              <a:t> </a:t>
            </a:r>
            <a:r>
              <a:rPr lang="en-US" sz="2400" b="1" dirty="0" err="1" smtClean="0"/>
              <a:t>melanotropic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neurohormones</a:t>
            </a:r>
            <a:r>
              <a:rPr lang="en-US" sz="2400" b="1" dirty="0"/>
              <a:t> </a:t>
            </a:r>
            <a:r>
              <a:rPr lang="en-US" sz="2400" dirty="0" smtClean="0"/>
              <a:t>(e.g. ACTH, α-MSH) results in</a:t>
            </a:r>
            <a:r>
              <a:rPr lang="en-US" sz="2400" dirty="0"/>
              <a:t> </a:t>
            </a:r>
            <a:r>
              <a:rPr lang="en-US" sz="2400" b="1" dirty="0" smtClean="0"/>
              <a:t>pale </a:t>
            </a:r>
            <a:r>
              <a:rPr lang="en-US" sz="2400" b="1" dirty="0" err="1" smtClean="0"/>
              <a:t>hypopigmented</a:t>
            </a:r>
            <a:r>
              <a:rPr lang="en-US" sz="2400" b="1" dirty="0" smtClean="0"/>
              <a:t> skin</a:t>
            </a:r>
            <a:r>
              <a:rPr lang="en-US" sz="2400" dirty="0" smtClean="0"/>
              <a:t>, with a </a:t>
            </a:r>
            <a:r>
              <a:rPr lang="en-US" sz="2400" dirty="0" smtClean="0">
                <a:solidFill>
                  <a:schemeClr val="accent4"/>
                </a:solidFill>
              </a:rPr>
              <a:t>yellowish tint.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GH (STH)  and/or prolactin deficiency gives</a:t>
            </a:r>
            <a:r>
              <a:rPr lang="en-US" sz="2400" dirty="0"/>
              <a:t> </a:t>
            </a:r>
            <a:r>
              <a:rPr lang="en-US" sz="2400" dirty="0" smtClean="0"/>
              <a:t>rise to structural skin changes, e.g. overall </a:t>
            </a:r>
            <a:r>
              <a:rPr lang="en-US" sz="2400" b="1" dirty="0" smtClean="0"/>
              <a:t>skin thinning and reduced sebum</a:t>
            </a:r>
            <a:r>
              <a:rPr lang="en-US" sz="2400" b="1" dirty="0"/>
              <a:t> </a:t>
            </a:r>
            <a:r>
              <a:rPr lang="en-US" sz="2400" b="1" dirty="0" smtClean="0"/>
              <a:t>and</a:t>
            </a:r>
            <a:r>
              <a:rPr lang="en-US" sz="2400" b="1" dirty="0"/>
              <a:t> </a:t>
            </a:r>
            <a:r>
              <a:rPr lang="en-US" sz="2400" b="1" dirty="0" smtClean="0"/>
              <a:t>sweat secretion</a:t>
            </a:r>
            <a:r>
              <a:rPr lang="en-US" sz="24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Rarely, </a:t>
            </a:r>
            <a:r>
              <a:rPr lang="en-US" sz="2400" b="1" dirty="0" err="1" smtClean="0"/>
              <a:t>gynaecomastia</a:t>
            </a:r>
            <a:r>
              <a:rPr lang="en-US" sz="2400" dirty="0" smtClean="0"/>
              <a:t> can be a result</a:t>
            </a:r>
            <a:r>
              <a:rPr lang="en-US" sz="2400" dirty="0"/>
              <a:t> </a:t>
            </a:r>
            <a:r>
              <a:rPr lang="en-US" sz="2400" dirty="0" smtClean="0"/>
              <a:t>of secondary hypopituitarism, as</a:t>
            </a:r>
            <a:r>
              <a:rPr lang="en-US" sz="2400" dirty="0"/>
              <a:t> </a:t>
            </a:r>
            <a:r>
              <a:rPr lang="en-US" sz="2400" dirty="0" smtClean="0"/>
              <a:t>in the</a:t>
            </a:r>
            <a:r>
              <a:rPr lang="en-US" sz="2400" dirty="0"/>
              <a:t> </a:t>
            </a:r>
            <a:r>
              <a:rPr lang="en-US" sz="2400" b="1" dirty="0" smtClean="0"/>
              <a:t>sarcoidosis.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Reduced collagen</a:t>
            </a:r>
            <a:r>
              <a:rPr lang="en-US" sz="2400" b="1" dirty="0"/>
              <a:t> </a:t>
            </a:r>
            <a:r>
              <a:rPr lang="en-US" sz="2400" b="1" dirty="0" smtClean="0"/>
              <a:t>synthesis </a:t>
            </a:r>
            <a:r>
              <a:rPr lang="en-US" sz="2400" dirty="0" smtClean="0"/>
              <a:t>has also been seen</a:t>
            </a:r>
            <a:r>
              <a:rPr lang="en-US" sz="2400" dirty="0"/>
              <a:t> </a:t>
            </a:r>
            <a:r>
              <a:rPr lang="en-US" sz="2400" dirty="0" smtClean="0"/>
              <a:t>in patients with hypopituitarism.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Patients of </a:t>
            </a:r>
            <a:r>
              <a:rPr lang="en-US" sz="2400" b="1" dirty="0" smtClean="0"/>
              <a:t>congenital POMC</a:t>
            </a:r>
            <a:r>
              <a:rPr lang="en-US" sz="2400" b="1" dirty="0"/>
              <a:t> </a:t>
            </a:r>
            <a:r>
              <a:rPr lang="en-US" sz="2400" b="1" dirty="0" smtClean="0"/>
              <a:t>deficiency</a:t>
            </a:r>
            <a:r>
              <a:rPr lang="en-US" sz="2400" b="1" dirty="0"/>
              <a:t> </a:t>
            </a:r>
            <a:r>
              <a:rPr lang="en-US" sz="2400" dirty="0" smtClean="0"/>
              <a:t>are</a:t>
            </a:r>
            <a:r>
              <a:rPr lang="en-US" sz="2400" dirty="0"/>
              <a:t> </a:t>
            </a:r>
            <a:r>
              <a:rPr lang="en-US" sz="2400" dirty="0" smtClean="0"/>
              <a:t>often </a:t>
            </a:r>
            <a:r>
              <a:rPr lang="en-US" sz="2400" b="1" dirty="0" smtClean="0"/>
              <a:t>red-haired, pale</a:t>
            </a:r>
            <a:r>
              <a:rPr lang="en-US" sz="2400" b="1" dirty="0"/>
              <a:t> </a:t>
            </a:r>
            <a:r>
              <a:rPr lang="en-US" sz="2400" b="1" dirty="0" smtClean="0"/>
              <a:t>skin and</a:t>
            </a:r>
            <a:r>
              <a:rPr lang="en-US" sz="2400" b="1" dirty="0"/>
              <a:t> </a:t>
            </a:r>
            <a:r>
              <a:rPr lang="en-US" sz="2400" b="1" dirty="0" smtClean="0"/>
              <a:t>early</a:t>
            </a:r>
            <a:r>
              <a:rPr lang="en-US" sz="2400" b="1" dirty="0"/>
              <a:t> </a:t>
            </a:r>
            <a:r>
              <a:rPr lang="en-US" sz="2400" b="1" dirty="0" smtClean="0"/>
              <a:t>onset</a:t>
            </a:r>
            <a:r>
              <a:rPr lang="en-US" sz="2400" b="1" dirty="0"/>
              <a:t> </a:t>
            </a:r>
            <a:r>
              <a:rPr lang="en-US" sz="2400" b="1" dirty="0" smtClean="0"/>
              <a:t>of obesity.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2457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0398" t="82292" r="20292"/>
          <a:stretch/>
        </p:blipFill>
        <p:spPr>
          <a:xfrm>
            <a:off x="138545" y="5347855"/>
            <a:ext cx="12053455" cy="15101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8181" t="11837" r="38393" b="58428"/>
          <a:stretch/>
        </p:blipFill>
        <p:spPr>
          <a:xfrm>
            <a:off x="498762" y="692728"/>
            <a:ext cx="5666510" cy="40438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7222" t="42141" r="37648" b="19412"/>
          <a:stretch/>
        </p:blipFill>
        <p:spPr>
          <a:xfrm>
            <a:off x="6539346" y="692728"/>
            <a:ext cx="4475018" cy="38492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82691" y="6553200"/>
            <a:ext cx="2272145" cy="30480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54558" y="5241701"/>
            <a:ext cx="6825803" cy="34773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0" y="5589431"/>
            <a:ext cx="25886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21972" y="5821251"/>
            <a:ext cx="5164428" cy="257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0637949" y="5821251"/>
            <a:ext cx="1094705" cy="257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21972" y="6053070"/>
            <a:ext cx="2640169" cy="128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348507" y="6349285"/>
            <a:ext cx="1390918" cy="257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8100811" y="6297769"/>
            <a:ext cx="1416676" cy="386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9607639" y="6553200"/>
            <a:ext cx="17000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21972" y="6858000"/>
            <a:ext cx="41341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38545" y="6767848"/>
            <a:ext cx="43948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249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55628" y="708951"/>
            <a:ext cx="3109184" cy="5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/>
              <a:t>HYPERPITUITARISM</a:t>
            </a:r>
            <a:endParaRPr lang="en-US" sz="2800" b="1" dirty="0"/>
          </a:p>
        </p:txBody>
      </p:sp>
      <p:sp>
        <p:nvSpPr>
          <p:cNvPr id="3" name="Rectangle 2"/>
          <p:cNvSpPr/>
          <p:nvPr/>
        </p:nvSpPr>
        <p:spPr>
          <a:xfrm>
            <a:off x="1041373" y="1762035"/>
            <a:ext cx="123582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The major</a:t>
            </a:r>
            <a:r>
              <a:rPr lang="en-US" sz="2400" dirty="0"/>
              <a:t> </a:t>
            </a:r>
            <a:r>
              <a:rPr lang="en-US" sz="2400" dirty="0" smtClean="0"/>
              <a:t>diseases resulting from </a:t>
            </a:r>
            <a:r>
              <a:rPr lang="en-US" sz="2400" dirty="0" err="1" smtClean="0"/>
              <a:t>hyperpituitarism</a:t>
            </a:r>
            <a:r>
              <a:rPr lang="en-US" sz="2400" dirty="0" smtClean="0"/>
              <a:t> 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Acromegaly.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Hyperprolactinaemia</a:t>
            </a:r>
            <a:r>
              <a:rPr lang="en-US" sz="2400" dirty="0" smtClean="0"/>
              <a:t>.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Cushing disease.</a:t>
            </a:r>
            <a:r>
              <a:rPr lang="en-US" dirty="0" smtClean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20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2509" y="972372"/>
            <a:ext cx="1075112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Adenoma of</a:t>
            </a:r>
            <a:r>
              <a:rPr lang="en-US" sz="2400" dirty="0"/>
              <a:t> </a:t>
            </a:r>
            <a:r>
              <a:rPr lang="en-US" sz="2400" dirty="0" smtClean="0"/>
              <a:t>the</a:t>
            </a:r>
            <a:r>
              <a:rPr lang="en-US" sz="2400" dirty="0"/>
              <a:t> </a:t>
            </a:r>
            <a:r>
              <a:rPr lang="en-US" sz="2400" dirty="0" smtClean="0"/>
              <a:t>anterior pituitary</a:t>
            </a:r>
            <a:r>
              <a:rPr lang="en-US" sz="2400" dirty="0"/>
              <a:t> </a:t>
            </a:r>
            <a:r>
              <a:rPr lang="en-US" sz="2400" dirty="0" smtClean="0"/>
              <a:t>secretes excessive</a:t>
            </a:r>
            <a:r>
              <a:rPr lang="en-US" sz="2400" dirty="0"/>
              <a:t> </a:t>
            </a:r>
            <a:r>
              <a:rPr lang="en-US" sz="2400" dirty="0" smtClean="0"/>
              <a:t>GH, leading to</a:t>
            </a:r>
            <a:r>
              <a:rPr lang="en-US" sz="2400" dirty="0"/>
              <a:t> </a:t>
            </a:r>
            <a:r>
              <a:rPr lang="en-US" sz="2400" dirty="0" smtClean="0"/>
              <a:t>a secondary rise in IGF-1</a:t>
            </a:r>
            <a:r>
              <a:rPr lang="en-US" sz="2400" dirty="0"/>
              <a:t> </a:t>
            </a:r>
            <a:r>
              <a:rPr lang="en-US" sz="2400" dirty="0" smtClean="0"/>
              <a:t>serum</a:t>
            </a:r>
            <a:r>
              <a:rPr lang="en-US" sz="2400" dirty="0"/>
              <a:t> </a:t>
            </a:r>
            <a:r>
              <a:rPr lang="en-US" sz="2400" dirty="0" smtClean="0"/>
              <a:t>and tissue levels.	</a:t>
            </a:r>
          </a:p>
          <a:p>
            <a:endParaRPr lang="en-US" sz="2400" dirty="0"/>
          </a:p>
          <a:p>
            <a:r>
              <a:rPr lang="en-US" sz="2400" dirty="0" smtClean="0"/>
              <a:t>The clinical</a:t>
            </a:r>
            <a:r>
              <a:rPr lang="en-US" sz="2400" dirty="0"/>
              <a:t> </a:t>
            </a:r>
            <a:r>
              <a:rPr lang="en-US" sz="2400" dirty="0" smtClean="0"/>
              <a:t>consequences</a:t>
            </a:r>
            <a:r>
              <a:rPr lang="en-US" sz="2400" dirty="0"/>
              <a:t> </a:t>
            </a:r>
            <a:r>
              <a:rPr lang="en-US" sz="2400" dirty="0" smtClean="0"/>
              <a:t>depend upon</a:t>
            </a:r>
            <a:r>
              <a:rPr lang="en-US" sz="2400" dirty="0"/>
              <a:t> </a:t>
            </a:r>
            <a:r>
              <a:rPr lang="en-US" sz="2400" dirty="0" smtClean="0"/>
              <a:t>whether</a:t>
            </a:r>
            <a:r>
              <a:rPr lang="en-US" sz="2400" dirty="0"/>
              <a:t> </a:t>
            </a:r>
            <a:r>
              <a:rPr lang="en-US" sz="2400" dirty="0" smtClean="0"/>
              <a:t>this condition starts during childhood, adolescence</a:t>
            </a:r>
            <a:r>
              <a:rPr lang="en-US" sz="2400" dirty="0"/>
              <a:t> </a:t>
            </a:r>
            <a:r>
              <a:rPr lang="en-US" sz="2400" dirty="0" smtClean="0"/>
              <a:t>or</a:t>
            </a:r>
            <a:r>
              <a:rPr lang="en-US" sz="2400" dirty="0"/>
              <a:t> </a:t>
            </a:r>
            <a:r>
              <a:rPr lang="en-US" sz="2400" dirty="0" smtClean="0"/>
              <a:t>adulthood.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Characterized by excessive growth of </a:t>
            </a:r>
            <a:r>
              <a:rPr lang="en-US" sz="2400" dirty="0" err="1" smtClean="0"/>
              <a:t>acral</a:t>
            </a:r>
            <a:r>
              <a:rPr lang="en-US" sz="2400" dirty="0"/>
              <a:t> </a:t>
            </a:r>
            <a:r>
              <a:rPr lang="en-US" sz="2400" dirty="0" smtClean="0"/>
              <a:t>cartilage</a:t>
            </a:r>
            <a:r>
              <a:rPr lang="en-US" sz="2400" dirty="0"/>
              <a:t> </a:t>
            </a:r>
            <a:r>
              <a:rPr lang="en-US" sz="2400" dirty="0" smtClean="0"/>
              <a:t>and</a:t>
            </a:r>
            <a:r>
              <a:rPr lang="en-US" sz="2400" dirty="0"/>
              <a:t> </a:t>
            </a:r>
            <a:r>
              <a:rPr lang="en-US" sz="2400" dirty="0" smtClean="0"/>
              <a:t>skin with prominent epidermal hyperplasia and dermal glycosaminoglycan accumulation.</a:t>
            </a:r>
            <a:r>
              <a:rPr lang="en-US" sz="24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External manifestations</a:t>
            </a:r>
            <a:r>
              <a:rPr lang="en-US" sz="2400" dirty="0"/>
              <a:t> </a:t>
            </a:r>
            <a:r>
              <a:rPr lang="en-US" sz="2400" dirty="0" smtClean="0"/>
              <a:t>include</a:t>
            </a:r>
            <a:r>
              <a:rPr lang="en-US" sz="2400" dirty="0"/>
              <a:t> </a:t>
            </a:r>
            <a:r>
              <a:rPr lang="en-US" sz="2400" dirty="0" smtClean="0"/>
              <a:t>progressive enlargement</a:t>
            </a:r>
            <a:r>
              <a:rPr lang="en-US" sz="2400" dirty="0"/>
              <a:t> </a:t>
            </a:r>
            <a:r>
              <a:rPr lang="en-US" sz="2400" dirty="0" smtClean="0"/>
              <a:t>of earlobes and fingers, increasingly coarse facial</a:t>
            </a:r>
            <a:r>
              <a:rPr lang="en-US" sz="2400" dirty="0"/>
              <a:t> </a:t>
            </a:r>
            <a:r>
              <a:rPr lang="en-US" sz="2400" dirty="0" smtClean="0"/>
              <a:t>features</a:t>
            </a:r>
            <a:r>
              <a:rPr lang="en-US" sz="2400" dirty="0"/>
              <a:t> </a:t>
            </a:r>
            <a:r>
              <a:rPr lang="en-US" sz="2400" dirty="0" smtClean="0"/>
              <a:t>with a prominent chin and large</a:t>
            </a:r>
            <a:r>
              <a:rPr lang="en-US" sz="2400" dirty="0"/>
              <a:t> </a:t>
            </a:r>
            <a:r>
              <a:rPr lang="en-US" sz="2400" dirty="0" smtClean="0"/>
              <a:t>frontal skin</a:t>
            </a:r>
            <a:r>
              <a:rPr lang="en-US" sz="2400" dirty="0"/>
              <a:t> </a:t>
            </a:r>
            <a:r>
              <a:rPr lang="en-US" sz="2400" dirty="0" smtClean="0"/>
              <a:t>folds</a:t>
            </a:r>
            <a:r>
              <a:rPr lang="en-US" sz="2400" dirty="0"/>
              <a:t> </a:t>
            </a:r>
            <a:r>
              <a:rPr lang="en-US" sz="2400" dirty="0" smtClean="0"/>
              <a:t>(‘thinker's folds’), which may be associated with cutis</a:t>
            </a:r>
            <a:r>
              <a:rPr lang="en-US" sz="2400" dirty="0"/>
              <a:t> </a:t>
            </a:r>
            <a:r>
              <a:rPr lang="en-US" sz="2400" dirty="0" err="1" smtClean="0"/>
              <a:t>verticis</a:t>
            </a:r>
            <a:r>
              <a:rPr lang="en-US" sz="2400" dirty="0"/>
              <a:t> </a:t>
            </a:r>
            <a:r>
              <a:rPr lang="en-US" sz="2400" dirty="0" smtClean="0"/>
              <a:t>gyrate.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Other characteristic changes include</a:t>
            </a:r>
            <a:r>
              <a:rPr lang="en-US" sz="2400" dirty="0"/>
              <a:t> </a:t>
            </a:r>
            <a:r>
              <a:rPr lang="en-US" sz="2400" dirty="0" smtClean="0"/>
              <a:t>hypermelanosis, </a:t>
            </a:r>
            <a:r>
              <a:rPr lang="en-US" sz="2400" dirty="0" err="1" smtClean="0"/>
              <a:t>hypertrichosis</a:t>
            </a:r>
            <a:r>
              <a:rPr lang="en-US" sz="2400" dirty="0" smtClean="0"/>
              <a:t>, </a:t>
            </a:r>
            <a:r>
              <a:rPr lang="en-US" sz="2400" dirty="0" err="1" smtClean="0"/>
              <a:t>seborrhoea</a:t>
            </a:r>
            <a:r>
              <a:rPr lang="en-US" sz="2400" dirty="0" smtClean="0"/>
              <a:t>, thickened finger-</a:t>
            </a:r>
            <a:r>
              <a:rPr lang="en-US" sz="2400" dirty="0"/>
              <a:t> </a:t>
            </a:r>
            <a:r>
              <a:rPr lang="en-US" sz="2400" dirty="0" smtClean="0"/>
              <a:t>and toenails, acanthosis</a:t>
            </a:r>
            <a:r>
              <a:rPr lang="en-US" sz="2400" dirty="0"/>
              <a:t> </a:t>
            </a:r>
            <a:r>
              <a:rPr lang="en-US" sz="2400" dirty="0" err="1" smtClean="0"/>
              <a:t>nigricans</a:t>
            </a:r>
            <a:r>
              <a:rPr lang="en-US" sz="2400" dirty="0" smtClean="0"/>
              <a:t>, hyperhidrosis and </a:t>
            </a:r>
            <a:r>
              <a:rPr lang="en-US" sz="2400" dirty="0" err="1" smtClean="0"/>
              <a:t>macroglossia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059382" y="387597"/>
            <a:ext cx="4378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u="sng" dirty="0">
                <a:solidFill>
                  <a:schemeClr val="accent5"/>
                </a:solidFill>
              </a:rPr>
              <a:t>Acromegaly</a:t>
            </a:r>
          </a:p>
        </p:txBody>
      </p:sp>
    </p:spTree>
    <p:extLst>
      <p:ext uri="{BB962C8B-B14F-4D97-AF65-F5344CB8AC3E}">
        <p14:creationId xmlns:p14="http://schemas.microsoft.com/office/powerpoint/2010/main" val="22741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igns and symptoms of acromegaly.&#10;Note: Reproduced with permission from Harris AG, Daly AF. Treatment of acromegaly. In: Acromegaly and Its Management. Philadelphia, PA: Lippincott-Raven; 1996:49–68. Copyright Lippincott Williams &amp; Wilkins, 1996.4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8"/>
          <a:stretch/>
        </p:blipFill>
        <p:spPr bwMode="auto">
          <a:xfrm>
            <a:off x="2964873" y="0"/>
            <a:ext cx="65254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72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0544" y="1983939"/>
            <a:ext cx="114992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Neurosurgery.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Radiotherapy.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GH antagonists (e.g. </a:t>
            </a:r>
            <a:r>
              <a:rPr lang="en-US" sz="2400" dirty="0" err="1" smtClean="0"/>
              <a:t>pegvisomant</a:t>
            </a:r>
            <a:r>
              <a:rPr lang="en-US" sz="2400" dirty="0" smtClean="0"/>
              <a:t>),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</a:t>
            </a:r>
            <a:r>
              <a:rPr lang="en-US" sz="2400" dirty="0" smtClean="0"/>
              <a:t>omatostatin </a:t>
            </a:r>
            <a:r>
              <a:rPr lang="en-US" sz="2400" dirty="0" smtClean="0"/>
              <a:t>analogues (e.g. </a:t>
            </a:r>
            <a:r>
              <a:rPr lang="en-US" sz="2400" dirty="0" smtClean="0"/>
              <a:t>octreotide).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</a:t>
            </a:r>
            <a:r>
              <a:rPr lang="en-US" sz="2400" dirty="0" smtClean="0"/>
              <a:t>opaminergic </a:t>
            </a:r>
            <a:r>
              <a:rPr lang="en-US" sz="2400" dirty="0" smtClean="0"/>
              <a:t>agents</a:t>
            </a:r>
            <a:r>
              <a:rPr lang="en-US" sz="2400" dirty="0"/>
              <a:t> </a:t>
            </a:r>
            <a:r>
              <a:rPr lang="en-US" sz="2400" dirty="0" smtClean="0"/>
              <a:t>(e.g. </a:t>
            </a:r>
            <a:r>
              <a:rPr lang="en-US" sz="2400" dirty="0" err="1" smtClean="0"/>
              <a:t>bromocriptine</a:t>
            </a:r>
            <a:r>
              <a:rPr lang="en-US" sz="2400" dirty="0" smtClean="0"/>
              <a:t>, </a:t>
            </a:r>
            <a:r>
              <a:rPr lang="en-US" sz="2400" dirty="0" err="1" smtClean="0"/>
              <a:t>cabergoline</a:t>
            </a:r>
            <a:r>
              <a:rPr lang="en-US" sz="2400" dirty="0" smtClean="0"/>
              <a:t>) may partially reverse the</a:t>
            </a:r>
            <a:r>
              <a:rPr lang="en-US" sz="2400" dirty="0"/>
              <a:t> </a:t>
            </a:r>
            <a:r>
              <a:rPr lang="en-US" sz="2400" dirty="0" smtClean="0"/>
              <a:t>cutaneous phenomena induced</a:t>
            </a:r>
            <a:r>
              <a:rPr lang="en-US" sz="2400" dirty="0"/>
              <a:t> </a:t>
            </a:r>
            <a:r>
              <a:rPr lang="en-US" sz="2400" dirty="0" smtClean="0"/>
              <a:t>by long-term exposure to excessive GH</a:t>
            </a:r>
            <a:r>
              <a:rPr lang="en-US" sz="2400" dirty="0"/>
              <a:t> </a:t>
            </a:r>
            <a:r>
              <a:rPr lang="en-US" sz="2400" dirty="0" smtClean="0"/>
              <a:t>serum</a:t>
            </a:r>
            <a:r>
              <a:rPr lang="en-US" sz="2400" dirty="0"/>
              <a:t> </a:t>
            </a:r>
            <a:r>
              <a:rPr lang="en-US" sz="2400" dirty="0" smtClean="0"/>
              <a:t>levels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230323" y="1522274"/>
            <a:ext cx="6638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Treatment </a:t>
            </a:r>
            <a:r>
              <a:rPr lang="en-US" sz="2400" dirty="0" smtClean="0"/>
              <a:t>options for a</a:t>
            </a:r>
            <a:r>
              <a:rPr lang="en-US" sz="2400" dirty="0" smtClean="0"/>
              <a:t>cromegaly includes: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1510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97590" y="819788"/>
            <a:ext cx="37752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u="sng" dirty="0">
                <a:solidFill>
                  <a:schemeClr val="accent5"/>
                </a:solidFill>
              </a:rPr>
              <a:t>H</a:t>
            </a:r>
            <a:r>
              <a:rPr lang="en-US" sz="3200" b="1" u="sng" dirty="0" smtClean="0">
                <a:solidFill>
                  <a:schemeClr val="accent5"/>
                </a:solidFill>
              </a:rPr>
              <a:t>yperprolactinaemia</a:t>
            </a:r>
            <a:endParaRPr lang="en-US" sz="3200" b="1" u="sng" dirty="0">
              <a:solidFill>
                <a:schemeClr val="accent5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3455" y="2138854"/>
            <a:ext cx="120673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Results	either from: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</a:t>
            </a:r>
            <a:r>
              <a:rPr lang="en-US" sz="2400" dirty="0" smtClean="0"/>
              <a:t> prolactin-secreting micro-or macroadenoma</a:t>
            </a:r>
            <a:r>
              <a:rPr lang="en-US" sz="2400" dirty="0"/>
              <a:t> </a:t>
            </a:r>
            <a:r>
              <a:rPr lang="en-US" sz="2400" dirty="0" smtClean="0"/>
              <a:t>of the</a:t>
            </a:r>
            <a:r>
              <a:rPr lang="en-US" sz="2400" dirty="0"/>
              <a:t> </a:t>
            </a:r>
            <a:r>
              <a:rPr lang="en-US" sz="2400" dirty="0" smtClean="0"/>
              <a:t>anterior pituitary</a:t>
            </a:r>
            <a:r>
              <a:rPr lang="en-US" sz="2400" dirty="0"/>
              <a:t> </a:t>
            </a:r>
            <a:r>
              <a:rPr lang="en-US" sz="2400" dirty="0" smtClean="0"/>
              <a:t>gland.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</a:t>
            </a:r>
            <a:r>
              <a:rPr lang="en-US" sz="2400" dirty="0" smtClean="0"/>
              <a:t>rugs (e.g. phenothiazine, dopamine</a:t>
            </a:r>
            <a:r>
              <a:rPr lang="en-US" sz="2400" dirty="0"/>
              <a:t> </a:t>
            </a:r>
            <a:r>
              <a:rPr lang="en-US" sz="2400" dirty="0" smtClean="0"/>
              <a:t>antagonists, oestrogens, morphine derivates, H2-antagonists and neuroleptic agents)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0886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7927" y="1522872"/>
            <a:ext cx="1080654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prstClr val="black"/>
                </a:solidFill>
              </a:rPr>
              <a:t>In women, it is typically associated </a:t>
            </a:r>
            <a:r>
              <a:rPr lang="en-US" sz="2400" b="1" dirty="0">
                <a:solidFill>
                  <a:prstClr val="black"/>
                </a:solidFill>
              </a:rPr>
              <a:t>SAHA syndrome</a:t>
            </a:r>
            <a:r>
              <a:rPr lang="en-US" sz="2400" dirty="0">
                <a:solidFill>
                  <a:prstClr val="black"/>
                </a:solidFill>
              </a:rPr>
              <a:t> (</a:t>
            </a:r>
            <a:r>
              <a:rPr lang="en-US" sz="2400" b="1" dirty="0" err="1">
                <a:solidFill>
                  <a:prstClr val="black"/>
                </a:solidFill>
              </a:rPr>
              <a:t>s</a:t>
            </a:r>
            <a:r>
              <a:rPr lang="en-US" sz="2400" dirty="0" err="1">
                <a:solidFill>
                  <a:prstClr val="black"/>
                </a:solidFill>
              </a:rPr>
              <a:t>eborrhoea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b="1" dirty="0">
                <a:solidFill>
                  <a:prstClr val="black"/>
                </a:solidFill>
              </a:rPr>
              <a:t>a</a:t>
            </a:r>
            <a:r>
              <a:rPr lang="en-US" sz="2400" dirty="0">
                <a:solidFill>
                  <a:prstClr val="black"/>
                </a:solidFill>
              </a:rPr>
              <a:t>cne, </a:t>
            </a:r>
            <a:r>
              <a:rPr lang="en-US" sz="2400" b="1" dirty="0">
                <a:solidFill>
                  <a:prstClr val="black"/>
                </a:solidFill>
              </a:rPr>
              <a:t>h</a:t>
            </a:r>
            <a:r>
              <a:rPr lang="en-US" sz="2400" dirty="0">
                <a:solidFill>
                  <a:prstClr val="black"/>
                </a:solidFill>
              </a:rPr>
              <a:t>irsutism and </a:t>
            </a:r>
            <a:r>
              <a:rPr lang="en-US" sz="2400" b="1" dirty="0">
                <a:solidFill>
                  <a:prstClr val="black"/>
                </a:solidFill>
              </a:rPr>
              <a:t>a</a:t>
            </a:r>
            <a:r>
              <a:rPr lang="en-US" sz="2400" dirty="0">
                <a:solidFill>
                  <a:prstClr val="black"/>
                </a:solidFill>
              </a:rPr>
              <a:t>ndrogenetic alopecia). SAHA can also be associated with ovarian and adrenal dysfunction.</a:t>
            </a:r>
          </a:p>
          <a:p>
            <a:pPr marL="342900" lvl="0" indent="-342900">
              <a:buFont typeface="Courier New" panose="02070309020205020404" pitchFamily="49" charset="0"/>
              <a:buChar char="o"/>
            </a:pPr>
            <a:endParaRPr lang="en-US" sz="2400" dirty="0">
              <a:solidFill>
                <a:prstClr val="black"/>
              </a:solidFill>
            </a:endParaRP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prstClr val="black"/>
                </a:solidFill>
              </a:rPr>
              <a:t>Almost </a:t>
            </a:r>
            <a:r>
              <a:rPr lang="en-US" sz="2400" dirty="0" err="1">
                <a:solidFill>
                  <a:prstClr val="black"/>
                </a:solidFill>
              </a:rPr>
              <a:t>pathognomonically</a:t>
            </a:r>
            <a:r>
              <a:rPr lang="en-US" sz="2400" dirty="0">
                <a:solidFill>
                  <a:prstClr val="black"/>
                </a:solidFill>
              </a:rPr>
              <a:t>, </a:t>
            </a:r>
            <a:r>
              <a:rPr lang="en-US" sz="2400" dirty="0" err="1">
                <a:solidFill>
                  <a:prstClr val="black"/>
                </a:solidFill>
              </a:rPr>
              <a:t>hyperprolactinaemia</a:t>
            </a:r>
            <a:r>
              <a:rPr lang="en-US" sz="2400" dirty="0">
                <a:solidFill>
                  <a:prstClr val="black"/>
                </a:solidFill>
              </a:rPr>
              <a:t> can induce </a:t>
            </a:r>
            <a:r>
              <a:rPr lang="en-US" sz="2400" b="1" dirty="0" err="1">
                <a:solidFill>
                  <a:prstClr val="black"/>
                </a:solidFill>
              </a:rPr>
              <a:t>galactorrhoea</a:t>
            </a:r>
            <a:r>
              <a:rPr lang="en-US" sz="2400" b="1" dirty="0">
                <a:solidFill>
                  <a:prstClr val="black"/>
                </a:solidFill>
              </a:rPr>
              <a:t> in both</a:t>
            </a:r>
            <a:r>
              <a:rPr lang="en-US" sz="2400" dirty="0">
                <a:solidFill>
                  <a:prstClr val="black"/>
                </a:solidFill>
              </a:rPr>
              <a:t> men and women, usually along with </a:t>
            </a:r>
            <a:r>
              <a:rPr lang="en-US" sz="2400" b="1" dirty="0" err="1">
                <a:solidFill>
                  <a:prstClr val="black"/>
                </a:solidFill>
              </a:rPr>
              <a:t>gynaecomastia</a:t>
            </a:r>
            <a:r>
              <a:rPr lang="en-US" sz="2400" b="1" dirty="0">
                <a:solidFill>
                  <a:prstClr val="black"/>
                </a:solidFill>
              </a:rPr>
              <a:t> in men</a:t>
            </a:r>
            <a:r>
              <a:rPr lang="en-US" sz="2400" dirty="0">
                <a:solidFill>
                  <a:prstClr val="black"/>
                </a:solidFill>
              </a:rPr>
              <a:t>. </a:t>
            </a:r>
          </a:p>
          <a:p>
            <a:pPr marL="342900" lvl="0" indent="-342900">
              <a:buFont typeface="Courier New" panose="02070309020205020404" pitchFamily="49" charset="0"/>
              <a:buChar char="o"/>
            </a:pPr>
            <a:endParaRPr lang="en-US" sz="2400" dirty="0">
              <a:solidFill>
                <a:prstClr val="black"/>
              </a:solidFill>
            </a:endParaRPr>
          </a:p>
          <a:p>
            <a:pPr marL="342900" lvl="0" indent="-3429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prstClr val="black"/>
                </a:solidFill>
              </a:rPr>
              <a:t>Prominent effects on the </a:t>
            </a:r>
            <a:r>
              <a:rPr lang="en-US" sz="2400" dirty="0" err="1">
                <a:solidFill>
                  <a:prstClr val="black"/>
                </a:solidFill>
              </a:rPr>
              <a:t>pilosebaceous</a:t>
            </a:r>
            <a:r>
              <a:rPr lang="en-US" sz="2400" dirty="0">
                <a:solidFill>
                  <a:prstClr val="black"/>
                </a:solidFill>
              </a:rPr>
              <a:t> unit and the mammary gland includes modulation of keratinocyte and </a:t>
            </a:r>
            <a:r>
              <a:rPr lang="en-US" sz="2400" dirty="0" err="1">
                <a:solidFill>
                  <a:prstClr val="black"/>
                </a:solidFill>
              </a:rPr>
              <a:t>sebocyte</a:t>
            </a:r>
            <a:r>
              <a:rPr lang="en-US" sz="2400" dirty="0">
                <a:solidFill>
                  <a:prstClr val="black"/>
                </a:solidFill>
              </a:rPr>
              <a:t> proliferation, differentiation and apoptosis to the regulation of cytokine secretion and keratin expression, including the promotion of keratin 15 expression, a key epithelial stem cell marker.</a:t>
            </a:r>
          </a:p>
        </p:txBody>
      </p:sp>
    </p:spTree>
    <p:extLst>
      <p:ext uri="{BB962C8B-B14F-4D97-AF65-F5344CB8AC3E}">
        <p14:creationId xmlns:p14="http://schemas.microsoft.com/office/powerpoint/2010/main" val="249066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22339" y="944480"/>
            <a:ext cx="38379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	</a:t>
            </a:r>
            <a:r>
              <a:rPr lang="en-US" sz="3200" b="1" dirty="0" smtClean="0">
                <a:solidFill>
                  <a:schemeClr val="accent5"/>
                </a:solidFill>
              </a:rPr>
              <a:t>Cushing Disease</a:t>
            </a:r>
            <a:endParaRPr lang="en-US" sz="2000" b="1" dirty="0">
              <a:solidFill>
                <a:schemeClr val="accent5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17418" y="2066928"/>
            <a:ext cx="1112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ACTH-producing </a:t>
            </a:r>
            <a:r>
              <a:rPr lang="en-US" sz="2400" dirty="0" err="1" smtClean="0"/>
              <a:t>tumour</a:t>
            </a:r>
            <a:r>
              <a:rPr lang="en-US" sz="2400" dirty="0" smtClean="0"/>
              <a:t>, either in the anterior pituitary or</a:t>
            </a:r>
            <a:r>
              <a:rPr lang="en-US" sz="2400" dirty="0"/>
              <a:t> </a:t>
            </a:r>
            <a:r>
              <a:rPr lang="en-US" sz="2400" dirty="0" smtClean="0"/>
              <a:t>in an </a:t>
            </a:r>
            <a:r>
              <a:rPr lang="en-US" sz="2400" dirty="0" err="1" smtClean="0"/>
              <a:t>extrapituitary</a:t>
            </a:r>
            <a:r>
              <a:rPr lang="en-US" sz="2400" dirty="0" smtClean="0"/>
              <a:t> location where the </a:t>
            </a:r>
            <a:r>
              <a:rPr lang="en-US" sz="2400" dirty="0" err="1" smtClean="0"/>
              <a:t>tumour</a:t>
            </a:r>
            <a:r>
              <a:rPr lang="en-US" sz="2400" dirty="0" smtClean="0"/>
              <a:t> (most frequently small cell bronchial carcinoma) engages in ectopic ACTH production.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817418" y="3389431"/>
            <a:ext cx="103410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The associated skin phenomena are</a:t>
            </a:r>
            <a:r>
              <a:rPr lang="en-US" sz="2400" dirty="0"/>
              <a:t> </a:t>
            </a:r>
            <a:r>
              <a:rPr lang="en-US" sz="2400" dirty="0" smtClean="0"/>
              <a:t>dominated by</a:t>
            </a:r>
            <a:r>
              <a:rPr lang="en-US" sz="2400" dirty="0"/>
              <a:t> </a:t>
            </a:r>
            <a:r>
              <a:rPr lang="en-US" sz="2400" dirty="0" smtClean="0"/>
              <a:t>the </a:t>
            </a:r>
            <a:r>
              <a:rPr lang="en-US" sz="2400" dirty="0" err="1" smtClean="0"/>
              <a:t>pigmentary</a:t>
            </a:r>
            <a:r>
              <a:rPr lang="en-US" sz="2400" dirty="0"/>
              <a:t> </a:t>
            </a:r>
            <a:r>
              <a:rPr lang="en-US" sz="2400" dirty="0" smtClean="0"/>
              <a:t>effects of</a:t>
            </a:r>
            <a:r>
              <a:rPr lang="en-US" sz="2400" dirty="0"/>
              <a:t> </a:t>
            </a:r>
            <a:r>
              <a:rPr lang="en-US" sz="2400" dirty="0" smtClean="0"/>
              <a:t>ACTH and  the</a:t>
            </a:r>
            <a:r>
              <a:rPr lang="en-US" sz="2400" dirty="0"/>
              <a:t> </a:t>
            </a:r>
            <a:r>
              <a:rPr lang="en-US" sz="2400" dirty="0" err="1" smtClean="0"/>
              <a:t>hypercortisolism</a:t>
            </a:r>
            <a:r>
              <a:rPr lang="en-US" sz="2400" dirty="0"/>
              <a:t> </a:t>
            </a:r>
            <a:r>
              <a:rPr lang="en-US" sz="2400" dirty="0" smtClean="0"/>
              <a:t>induced by  the chronically elevated</a:t>
            </a:r>
            <a:r>
              <a:rPr lang="en-US" sz="2400" dirty="0"/>
              <a:t> </a:t>
            </a:r>
            <a:r>
              <a:rPr lang="en-US" sz="2400" dirty="0" smtClean="0"/>
              <a:t>serum cortisol level.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1913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6363" y="856357"/>
            <a:ext cx="1129145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</a:rPr>
              <a:t>H</a:t>
            </a:r>
            <a:r>
              <a:rPr lang="en-US" sz="2400" dirty="0" smtClean="0">
                <a:solidFill>
                  <a:prstClr val="black"/>
                </a:solidFill>
              </a:rPr>
              <a:t>ormone </a:t>
            </a:r>
            <a:r>
              <a:rPr lang="en-US" sz="2400" dirty="0">
                <a:solidFill>
                  <a:prstClr val="black"/>
                </a:solidFill>
              </a:rPr>
              <a:t>imbalances within these central axes lead to excessive or insufficient serum levels of key </a:t>
            </a:r>
            <a:r>
              <a:rPr lang="en-US" sz="2400" dirty="0" smtClean="0">
                <a:solidFill>
                  <a:prstClr val="black"/>
                </a:solidFill>
              </a:rPr>
              <a:t>hormones.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Peripheral </a:t>
            </a:r>
            <a:r>
              <a:rPr lang="en-US" sz="2400" dirty="0">
                <a:solidFill>
                  <a:prstClr val="black"/>
                </a:solidFill>
              </a:rPr>
              <a:t>tissues such as the skin will be affected provided that they express cognate hormone </a:t>
            </a:r>
            <a:r>
              <a:rPr lang="en-US" sz="2400" dirty="0" smtClean="0">
                <a:solidFill>
                  <a:prstClr val="black"/>
                </a:solidFill>
              </a:rPr>
              <a:t>receptors.</a:t>
            </a:r>
            <a:endParaRPr lang="en-US" sz="2400" dirty="0" smtClean="0">
              <a:solidFill>
                <a:prstClr val="black"/>
              </a:solidFill>
            </a:endParaRPr>
          </a:p>
          <a:p>
            <a:pPr lvl="0"/>
            <a:endParaRPr lang="en-US" sz="2400" dirty="0">
              <a:solidFill>
                <a:prstClr val="black"/>
              </a:solidFill>
            </a:endParaRPr>
          </a:p>
          <a:p>
            <a:pPr lvl="0"/>
            <a:r>
              <a:rPr lang="en-US" sz="2400" dirty="0" smtClean="0">
                <a:solidFill>
                  <a:prstClr val="black"/>
                </a:solidFill>
              </a:rPr>
              <a:t>Such imbalances can result from a wide range of disorders including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hormone-secreting </a:t>
            </a:r>
            <a:r>
              <a:rPr lang="en-US" sz="2400" dirty="0" err="1" smtClean="0">
                <a:solidFill>
                  <a:prstClr val="black"/>
                </a:solidFill>
              </a:rPr>
              <a:t>tumours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  <a:r>
              <a:rPr lang="en-US" sz="2400" dirty="0">
                <a:solidFill>
                  <a:prstClr val="black"/>
                </a:solidFill>
              </a:rPr>
              <a:t>	</a:t>
            </a:r>
            <a:endParaRPr lang="en-US" sz="2400" dirty="0" smtClean="0">
              <a:solidFill>
                <a:prstClr val="black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Autoimmune attack directed at endocrine glands resulting in either failure of or excessive hormone secretion.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Biochemical abnormalities.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environmental or nutritional </a:t>
            </a:r>
            <a:r>
              <a:rPr lang="en-US" sz="2400" dirty="0" smtClean="0">
                <a:solidFill>
                  <a:prstClr val="black"/>
                </a:solidFill>
              </a:rPr>
              <a:t>signals.</a:t>
            </a:r>
            <a:endParaRPr lang="en-US" sz="2400" dirty="0" smtClean="0">
              <a:solidFill>
                <a:prstClr val="black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Drugs.</a:t>
            </a:r>
            <a:endParaRPr lang="en-US" sz="2400" dirty="0" smtClean="0">
              <a:solidFill>
                <a:prstClr val="black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Psychological and emotional </a:t>
            </a:r>
            <a:r>
              <a:rPr lang="en-US" sz="2400" dirty="0" smtClean="0">
                <a:solidFill>
                  <a:prstClr val="black"/>
                </a:solidFill>
              </a:rPr>
              <a:t>stress. </a:t>
            </a:r>
            <a:endParaRPr lang="en-US" sz="2400" dirty="0" smtClean="0">
              <a:solidFill>
                <a:prstClr val="black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The physiological consequences of puberty, menopause or ageing on systemic hormone levels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15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40091" y="764370"/>
            <a:ext cx="4931543" cy="5847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200" b="1" dirty="0" smtClean="0"/>
              <a:t>ADRENAL HYPERFUNCTION </a:t>
            </a:r>
            <a:endParaRPr lang="en-US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1163782" y="1928199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/>
              <a:t>There</a:t>
            </a:r>
            <a:r>
              <a:rPr lang="en-US" sz="2400" dirty="0"/>
              <a:t> </a:t>
            </a:r>
            <a:r>
              <a:rPr lang="en-US" sz="2400" dirty="0" smtClean="0"/>
              <a:t>are three</a:t>
            </a:r>
            <a:r>
              <a:rPr lang="en-US" sz="2400" dirty="0"/>
              <a:t> </a:t>
            </a:r>
            <a:r>
              <a:rPr lang="en-US" sz="2400" dirty="0" smtClean="0"/>
              <a:t>forms</a:t>
            </a:r>
            <a:r>
              <a:rPr lang="en-US" sz="2400" dirty="0"/>
              <a:t> </a:t>
            </a:r>
            <a:r>
              <a:rPr lang="en-US" sz="2400" dirty="0" smtClean="0"/>
              <a:t>of</a:t>
            </a:r>
            <a:r>
              <a:rPr lang="en-US" sz="2400" dirty="0"/>
              <a:t> </a:t>
            </a:r>
            <a:r>
              <a:rPr lang="en-US" sz="2400" dirty="0" smtClean="0"/>
              <a:t>adrenal</a:t>
            </a:r>
            <a:r>
              <a:rPr lang="en-US" sz="2400" dirty="0"/>
              <a:t> </a:t>
            </a:r>
            <a:r>
              <a:rPr lang="en-US" sz="2400" dirty="0" err="1" smtClean="0"/>
              <a:t>hyperfunction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63782" y="2784252"/>
            <a:ext cx="5724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Hypercortisolism</a:t>
            </a:r>
            <a:r>
              <a:rPr lang="en-US" sz="2400" dirty="0"/>
              <a:t> </a:t>
            </a:r>
            <a:r>
              <a:rPr lang="en-US" sz="2400" dirty="0" smtClean="0"/>
              <a:t>(Cushing syndrome</a:t>
            </a:r>
            <a:r>
              <a:rPr lang="en-US" sz="2400" dirty="0" smtClean="0"/>
              <a:t>).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163782" y="3245917"/>
            <a:ext cx="31306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Hyperaldosteronism.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1163782" y="3707582"/>
            <a:ext cx="44614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Congenital adrenal</a:t>
            </a:r>
            <a:r>
              <a:rPr lang="en-US" sz="2400" dirty="0"/>
              <a:t> </a:t>
            </a:r>
            <a:r>
              <a:rPr lang="en-US" sz="2400" dirty="0" smtClean="0"/>
              <a:t>hyperplasia.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6203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8892" y="2246807"/>
            <a:ext cx="28622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</a:t>
            </a:r>
            <a:r>
              <a:rPr lang="en-US" sz="2400" dirty="0" smtClean="0"/>
              <a:t>atrogenic (mostly)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6830291" y="2066218"/>
            <a:ext cx="53617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Result from Systemic or occasionally</a:t>
            </a:r>
          </a:p>
          <a:p>
            <a:r>
              <a:rPr lang="en-US" sz="2400" dirty="0" smtClean="0"/>
              <a:t>extensive topical</a:t>
            </a:r>
            <a:r>
              <a:rPr lang="en-US" sz="2400" dirty="0"/>
              <a:t> </a:t>
            </a:r>
            <a:r>
              <a:rPr lang="en-US" sz="2400" dirty="0" smtClean="0"/>
              <a:t>glucocorticoid therapy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628892" y="3263066"/>
            <a:ext cx="46737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Cushing disease (Less commonly)</a:t>
            </a:r>
          </a:p>
          <a:p>
            <a:r>
              <a:rPr lang="en-US" sz="2400" dirty="0" smtClean="0"/>
              <a:t>	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588205" y="4278729"/>
            <a:ext cx="57996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CRH-producing hypothalamic tumours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Carney syndrome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6830291" y="3263066"/>
            <a:ext cx="33444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ACTH-​producing tumours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830291" y="5215960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Autoimmune stimulation of adrenal ACTH receptors (MC2R) by autoantibodies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389195" y="755578"/>
            <a:ext cx="6879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 smtClean="0">
                <a:solidFill>
                  <a:schemeClr val="accent5"/>
                </a:solidFill>
              </a:rPr>
              <a:t>Hypercortisolism</a:t>
            </a:r>
            <a:r>
              <a:rPr lang="en-US" sz="3200" b="1" u="sng" dirty="0">
                <a:solidFill>
                  <a:schemeClr val="accent5"/>
                </a:solidFill>
              </a:rPr>
              <a:t> </a:t>
            </a:r>
            <a:r>
              <a:rPr lang="en-US" sz="3200" b="1" u="sng" dirty="0" smtClean="0">
                <a:solidFill>
                  <a:schemeClr val="accent5"/>
                </a:solidFill>
              </a:rPr>
              <a:t>(Cushing</a:t>
            </a:r>
            <a:r>
              <a:rPr lang="en-US" sz="3200" b="1" u="sng" dirty="0">
                <a:solidFill>
                  <a:schemeClr val="accent5"/>
                </a:solidFill>
              </a:rPr>
              <a:t> </a:t>
            </a:r>
            <a:r>
              <a:rPr lang="en-US" sz="3200" b="1" u="sng" dirty="0" smtClean="0">
                <a:solidFill>
                  <a:schemeClr val="accent5"/>
                </a:solidFill>
              </a:rPr>
              <a:t>syndrome</a:t>
            </a:r>
            <a:r>
              <a:rPr lang="en-US" sz="3200" b="1" dirty="0" smtClean="0">
                <a:solidFill>
                  <a:schemeClr val="accent5"/>
                </a:solidFill>
              </a:rPr>
              <a:t>)</a:t>
            </a:r>
            <a:r>
              <a:rPr lang="en-US" dirty="0" smtClean="0">
                <a:solidFill>
                  <a:schemeClr val="accent5"/>
                </a:solidFill>
              </a:rPr>
              <a:t>	</a:t>
            </a:r>
            <a:endParaRPr lang="en-US" dirty="0">
              <a:solidFill>
                <a:schemeClr val="accent5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828943" y="2481716"/>
            <a:ext cx="8766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828943" y="3493898"/>
            <a:ext cx="86280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828943" y="5631458"/>
            <a:ext cx="8766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338946" y="5386724"/>
            <a:ext cx="17041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(Very rarely)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9605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771" y="749611"/>
            <a:ext cx="116694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Carney syndrome is to</a:t>
            </a:r>
            <a:r>
              <a:rPr lang="en-US" sz="2400" dirty="0"/>
              <a:t> </a:t>
            </a:r>
            <a:r>
              <a:rPr lang="en-US" sz="2400" dirty="0" smtClean="0"/>
              <a:t>be</a:t>
            </a:r>
            <a:r>
              <a:rPr lang="en-US" sz="2400" dirty="0"/>
              <a:t> </a:t>
            </a:r>
            <a:r>
              <a:rPr lang="en-US" sz="2400" dirty="0" smtClean="0"/>
              <a:t>distinguished</a:t>
            </a:r>
            <a:r>
              <a:rPr lang="en-US" sz="2400" dirty="0"/>
              <a:t> </a:t>
            </a:r>
            <a:r>
              <a:rPr lang="en-US" sz="2400" dirty="0" smtClean="0"/>
              <a:t>from the </a:t>
            </a:r>
            <a:r>
              <a:rPr lang="en-US" sz="2400" b="1" dirty="0" smtClean="0"/>
              <a:t>Carney</a:t>
            </a:r>
            <a:r>
              <a:rPr lang="en-US" sz="2400" b="1" dirty="0"/>
              <a:t> </a:t>
            </a:r>
            <a:r>
              <a:rPr lang="en-US" sz="2400" b="1" dirty="0" smtClean="0"/>
              <a:t>complex</a:t>
            </a:r>
            <a:r>
              <a:rPr lang="en-US" sz="2400" dirty="0" smtClean="0"/>
              <a:t>, </a:t>
            </a:r>
          </a:p>
          <a:p>
            <a:r>
              <a:rPr lang="en-US" sz="2400" dirty="0" smtClean="0"/>
              <a:t>an exceptionally</a:t>
            </a:r>
            <a:r>
              <a:rPr lang="en-US" sz="2400" dirty="0"/>
              <a:t> </a:t>
            </a:r>
            <a:r>
              <a:rPr lang="en-US" sz="2400" dirty="0" smtClean="0"/>
              <a:t>rare, dominantly inherited syndrome associated</a:t>
            </a:r>
            <a:r>
              <a:rPr lang="en-US" sz="2400" dirty="0"/>
              <a:t> </a:t>
            </a:r>
            <a:r>
              <a:rPr lang="en-US" sz="2400" dirty="0" smtClean="0"/>
              <a:t>with </a:t>
            </a:r>
            <a:r>
              <a:rPr lang="en-US" sz="2400" u="sng" dirty="0" smtClean="0"/>
              <a:t>multiple</a:t>
            </a:r>
            <a:r>
              <a:rPr lang="en-US" sz="2400" u="sng" dirty="0"/>
              <a:t> </a:t>
            </a:r>
            <a:r>
              <a:rPr lang="en-US" sz="2400" u="sng" dirty="0" smtClean="0"/>
              <a:t>endocrine </a:t>
            </a:r>
            <a:r>
              <a:rPr lang="en-US" sz="2400" u="sng" dirty="0" err="1" smtClean="0"/>
              <a:t>neoplasias</a:t>
            </a:r>
            <a:r>
              <a:rPr lang="en-US" sz="2400" dirty="0" smtClean="0"/>
              <a:t>, </a:t>
            </a:r>
            <a:r>
              <a:rPr lang="en-US" sz="2400" u="sng" dirty="0" smtClean="0"/>
              <a:t>endocrine </a:t>
            </a:r>
            <a:r>
              <a:rPr lang="en-US" sz="2400" u="sng" dirty="0" err="1" smtClean="0"/>
              <a:t>overactivity</a:t>
            </a:r>
            <a:r>
              <a:rPr lang="en-US" sz="2400" dirty="0" smtClean="0"/>
              <a:t>,</a:t>
            </a:r>
            <a:r>
              <a:rPr lang="en-US" sz="2400" dirty="0"/>
              <a:t> </a:t>
            </a:r>
            <a:r>
              <a:rPr lang="en-US" sz="2400" dirty="0" smtClean="0"/>
              <a:t>and </a:t>
            </a:r>
            <a:r>
              <a:rPr lang="en-US" sz="2400" u="sng" dirty="0" smtClean="0"/>
              <a:t>spotty skin hyperpigmentation </a:t>
            </a:r>
            <a:r>
              <a:rPr lang="en-US" sz="2400" dirty="0" smtClean="0"/>
              <a:t>that also shows </a:t>
            </a:r>
            <a:r>
              <a:rPr lang="en-US" sz="2400" u="sng" dirty="0" smtClean="0"/>
              <a:t>ACTH-independent Cushing features</a:t>
            </a:r>
            <a:r>
              <a:rPr lang="en-US" sz="2400" dirty="0"/>
              <a:t> </a:t>
            </a:r>
            <a:r>
              <a:rPr lang="en-US" sz="2400" dirty="0" smtClean="0"/>
              <a:t>resulting</a:t>
            </a:r>
            <a:r>
              <a:rPr lang="en-US" sz="2400" dirty="0"/>
              <a:t> </a:t>
            </a:r>
            <a:r>
              <a:rPr lang="en-US" sz="2400" dirty="0" smtClean="0"/>
              <a:t>from a mutation</a:t>
            </a:r>
            <a:r>
              <a:rPr lang="en-US" sz="2400" dirty="0"/>
              <a:t> </a:t>
            </a:r>
            <a:r>
              <a:rPr lang="en-US" sz="2400" dirty="0" smtClean="0"/>
              <a:t>in the PRKAR1A gene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130630" y="2850500"/>
            <a:ext cx="12192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The dermatological manifestations of </a:t>
            </a:r>
            <a:r>
              <a:rPr lang="en-US" sz="2400" dirty="0" err="1" smtClean="0"/>
              <a:t>hypercortisolism</a:t>
            </a:r>
            <a:r>
              <a:rPr lang="en-US" sz="2400" dirty="0"/>
              <a:t> </a:t>
            </a:r>
            <a:r>
              <a:rPr lang="en-US" sz="2400" dirty="0" smtClean="0"/>
              <a:t>include: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</a:t>
            </a:r>
            <a:r>
              <a:rPr lang="en-US" sz="2400" dirty="0" smtClean="0"/>
              <a:t>acial and neck</a:t>
            </a:r>
            <a:r>
              <a:rPr lang="en-US" sz="2400" dirty="0"/>
              <a:t> </a:t>
            </a:r>
            <a:r>
              <a:rPr lang="en-US" sz="2400" dirty="0" smtClean="0"/>
              <a:t>changes due</a:t>
            </a:r>
            <a:r>
              <a:rPr lang="en-US" sz="2400" dirty="0"/>
              <a:t> </a:t>
            </a:r>
            <a:r>
              <a:rPr lang="en-US" sz="2400" dirty="0" smtClean="0"/>
              <a:t>to</a:t>
            </a:r>
            <a:r>
              <a:rPr lang="en-US" sz="2400" dirty="0"/>
              <a:t> </a:t>
            </a:r>
            <a:r>
              <a:rPr lang="en-US" sz="2400" dirty="0" smtClean="0"/>
              <a:t>altered</a:t>
            </a:r>
            <a:r>
              <a:rPr lang="en-US" sz="2400" dirty="0"/>
              <a:t> </a:t>
            </a:r>
            <a:r>
              <a:rPr lang="en-US" sz="2400" dirty="0" smtClean="0"/>
              <a:t>subcutaneous</a:t>
            </a:r>
            <a:r>
              <a:rPr lang="en-US" sz="2400" dirty="0"/>
              <a:t> </a:t>
            </a:r>
            <a:r>
              <a:rPr lang="en-US" sz="2400" dirty="0" smtClean="0"/>
              <a:t>fat</a:t>
            </a:r>
            <a:r>
              <a:rPr lang="en-US" sz="2400" dirty="0"/>
              <a:t> </a:t>
            </a:r>
            <a:r>
              <a:rPr lang="en-US" sz="2400" dirty="0" smtClean="0"/>
              <a:t>distribution</a:t>
            </a:r>
            <a:r>
              <a:rPr lang="en-US" sz="2400" dirty="0"/>
              <a:t> </a:t>
            </a:r>
            <a:r>
              <a:rPr lang="en-US" sz="2400" dirty="0" smtClean="0"/>
              <a:t>(‘moon face’, ‘buffalo hump’),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</a:t>
            </a:r>
            <a:r>
              <a:rPr lang="en-US" sz="2400" dirty="0" smtClean="0"/>
              <a:t>eneralized </a:t>
            </a:r>
            <a:r>
              <a:rPr lang="en-US" sz="2400" dirty="0" err="1" smtClean="0"/>
              <a:t>hypertrichosis</a:t>
            </a:r>
            <a:r>
              <a:rPr lang="en-US" sz="2400" dirty="0" smtClean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Acne.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</a:t>
            </a:r>
            <a:r>
              <a:rPr lang="en-US" sz="2400" dirty="0" smtClean="0"/>
              <a:t>onsequences of</a:t>
            </a:r>
            <a:r>
              <a:rPr lang="en-US" sz="2400" dirty="0"/>
              <a:t> </a:t>
            </a:r>
            <a:r>
              <a:rPr lang="en-US" sz="2400" dirty="0" smtClean="0"/>
              <a:t>increased</a:t>
            </a:r>
            <a:r>
              <a:rPr lang="en-US" sz="2400" dirty="0"/>
              <a:t> </a:t>
            </a:r>
            <a:r>
              <a:rPr lang="en-US" sz="2400" dirty="0" smtClean="0"/>
              <a:t>collagen breakdown, namely</a:t>
            </a:r>
            <a:r>
              <a:rPr lang="en-US" sz="2400" dirty="0"/>
              <a:t> </a:t>
            </a:r>
            <a:r>
              <a:rPr lang="en-US" sz="2400" dirty="0" smtClean="0"/>
              <a:t>skin</a:t>
            </a:r>
            <a:r>
              <a:rPr lang="en-US" sz="2400" dirty="0"/>
              <a:t> </a:t>
            </a:r>
            <a:r>
              <a:rPr lang="en-US" sz="2400" dirty="0" smtClean="0"/>
              <a:t>fragility, stretch</a:t>
            </a:r>
            <a:r>
              <a:rPr lang="en-US" sz="2400" dirty="0"/>
              <a:t> </a:t>
            </a:r>
            <a:r>
              <a:rPr lang="en-US" sz="2400" dirty="0" smtClean="0"/>
              <a:t>marks, vascular</a:t>
            </a:r>
            <a:r>
              <a:rPr lang="en-US" sz="2400" dirty="0"/>
              <a:t> </a:t>
            </a:r>
            <a:r>
              <a:rPr lang="en-US" sz="2400" dirty="0" smtClean="0"/>
              <a:t>fragility</a:t>
            </a:r>
            <a:r>
              <a:rPr lang="en-US" sz="2400" dirty="0"/>
              <a:t> </a:t>
            </a:r>
            <a:r>
              <a:rPr lang="en-US" sz="2400" dirty="0" smtClean="0"/>
              <a:t>with</a:t>
            </a:r>
            <a:r>
              <a:rPr lang="en-US" sz="2400" dirty="0"/>
              <a:t> </a:t>
            </a:r>
            <a:r>
              <a:rPr lang="en-US" sz="2400" dirty="0" smtClean="0"/>
              <a:t>resulting purpura</a:t>
            </a:r>
            <a:r>
              <a:rPr lang="en-US" sz="2400" dirty="0"/>
              <a:t> </a:t>
            </a:r>
            <a:r>
              <a:rPr lang="en-US" sz="2400" dirty="0" smtClean="0"/>
              <a:t>and impaired wound healing.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It also induce</a:t>
            </a:r>
            <a:r>
              <a:rPr lang="en-US" sz="2400" dirty="0"/>
              <a:t> </a:t>
            </a:r>
            <a:r>
              <a:rPr lang="en-US" sz="2400" dirty="0" smtClean="0"/>
              <a:t>diabetes, thus adding</a:t>
            </a:r>
            <a:r>
              <a:rPr lang="en-US" sz="2400" dirty="0"/>
              <a:t> </a:t>
            </a:r>
            <a:r>
              <a:rPr lang="en-US" sz="2400" dirty="0" smtClean="0"/>
              <a:t>to</a:t>
            </a:r>
            <a:r>
              <a:rPr lang="en-US" sz="2400" dirty="0"/>
              <a:t> </a:t>
            </a:r>
            <a:r>
              <a:rPr lang="en-US" sz="2400" dirty="0" smtClean="0"/>
              <a:t>the</a:t>
            </a:r>
            <a:r>
              <a:rPr lang="en-US" sz="2400" dirty="0"/>
              <a:t> </a:t>
            </a:r>
            <a:r>
              <a:rPr lang="en-US" sz="2400" dirty="0" smtClean="0"/>
              <a:t>spectrum</a:t>
            </a:r>
            <a:r>
              <a:rPr lang="en-US" sz="2400" dirty="0"/>
              <a:t> </a:t>
            </a:r>
            <a:r>
              <a:rPr lang="en-US" sz="2400" dirty="0" smtClean="0"/>
              <a:t>of diabetes associated skin phenomena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4264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4" y="0"/>
            <a:ext cx="6458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54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96303" y="486620"/>
            <a:ext cx="36283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accent5"/>
                </a:solidFill>
              </a:rPr>
              <a:t>Hyperaldosteronism</a:t>
            </a:r>
            <a:endParaRPr lang="en-US" sz="3200" b="1" dirty="0">
              <a:solidFill>
                <a:schemeClr val="accent5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514" y="1426366"/>
            <a:ext cx="10972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</a:t>
            </a:r>
            <a:r>
              <a:rPr lang="en-US" sz="2400" dirty="0" smtClean="0"/>
              <a:t>yperaldosteronism (Conn syndrome) should</a:t>
            </a:r>
            <a:r>
              <a:rPr lang="en-US" sz="2400" dirty="0"/>
              <a:t> </a:t>
            </a:r>
            <a:r>
              <a:rPr lang="en-US" sz="2400" dirty="0" smtClean="0"/>
              <a:t>also affect</a:t>
            </a:r>
            <a:r>
              <a:rPr lang="en-US" sz="2400" dirty="0"/>
              <a:t> </a:t>
            </a:r>
            <a:r>
              <a:rPr lang="en-US" sz="2400" dirty="0" smtClean="0"/>
              <a:t>human</a:t>
            </a:r>
            <a:r>
              <a:rPr lang="en-US" sz="2400" dirty="0"/>
              <a:t> </a:t>
            </a:r>
            <a:r>
              <a:rPr lang="en-US" sz="2400" dirty="0" smtClean="0"/>
              <a:t>skin, which expresses the</a:t>
            </a:r>
            <a:r>
              <a:rPr lang="en-US" sz="2400" dirty="0"/>
              <a:t> </a:t>
            </a:r>
            <a:r>
              <a:rPr lang="en-US" sz="2400" dirty="0" smtClean="0"/>
              <a:t>aldosterone receptor</a:t>
            </a:r>
            <a:r>
              <a:rPr lang="en-US" sz="2400" dirty="0"/>
              <a:t> </a:t>
            </a:r>
            <a:r>
              <a:rPr lang="en-US" sz="2400" dirty="0" smtClean="0"/>
              <a:t>However, </a:t>
            </a:r>
            <a:r>
              <a:rPr lang="en-US" sz="2400" b="1" dirty="0" smtClean="0"/>
              <a:t>prominent</a:t>
            </a:r>
            <a:r>
              <a:rPr lang="en-US" sz="2400" b="1" dirty="0"/>
              <a:t> </a:t>
            </a:r>
            <a:r>
              <a:rPr lang="en-US" sz="2400" b="1" dirty="0" smtClean="0"/>
              <a:t>skin</a:t>
            </a:r>
            <a:r>
              <a:rPr lang="en-US" sz="2400" b="1" dirty="0"/>
              <a:t> </a:t>
            </a:r>
            <a:r>
              <a:rPr lang="en-US" sz="2400" b="1" dirty="0" smtClean="0"/>
              <a:t>signs</a:t>
            </a:r>
            <a:r>
              <a:rPr lang="en-US" sz="2400" b="1" dirty="0"/>
              <a:t> </a:t>
            </a:r>
            <a:r>
              <a:rPr lang="en-US" sz="2400" b="1" dirty="0" smtClean="0"/>
              <a:t>or symptoms</a:t>
            </a:r>
            <a:r>
              <a:rPr lang="en-US" sz="2400" b="1" dirty="0"/>
              <a:t> </a:t>
            </a:r>
            <a:r>
              <a:rPr lang="en-US" sz="2400" b="1" dirty="0" smtClean="0"/>
              <a:t>have</a:t>
            </a:r>
            <a:r>
              <a:rPr lang="en-US" sz="2400" b="1" dirty="0"/>
              <a:t> </a:t>
            </a:r>
            <a:r>
              <a:rPr lang="en-US" sz="2400" b="1" dirty="0" smtClean="0"/>
              <a:t>not yet been described</a:t>
            </a:r>
            <a:r>
              <a:rPr lang="en-US" sz="2400" b="1" dirty="0"/>
              <a:t> </a:t>
            </a:r>
            <a:r>
              <a:rPr lang="en-US" sz="2400" b="1" dirty="0" smtClean="0"/>
              <a:t>in individuals</a:t>
            </a:r>
            <a:r>
              <a:rPr lang="en-US" sz="2400" b="1" dirty="0"/>
              <a:t> </a:t>
            </a:r>
            <a:r>
              <a:rPr lang="en-US" sz="2400" b="1" dirty="0" smtClean="0"/>
              <a:t>with hyperaldosteronism</a:t>
            </a:r>
            <a:r>
              <a:rPr lang="en-US" sz="2400" dirty="0" smtClean="0"/>
              <a:t>. 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2071473" y="2981666"/>
            <a:ext cx="85901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accent5"/>
                </a:solidFill>
              </a:rPr>
              <a:t>Congenital Adrenal Hyperplasia/</a:t>
            </a:r>
            <a:r>
              <a:rPr lang="en-US" sz="2800" b="1" dirty="0" err="1" smtClean="0">
                <a:solidFill>
                  <a:schemeClr val="accent5"/>
                </a:solidFill>
              </a:rPr>
              <a:t>Adrenogenitalsyndrome</a:t>
            </a:r>
            <a:endParaRPr lang="en-US" sz="2800" b="1" dirty="0">
              <a:solidFill>
                <a:schemeClr val="accent5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2737" y="3675191"/>
            <a:ext cx="113438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Due to</a:t>
            </a:r>
            <a:r>
              <a:rPr lang="en-US" sz="2400" dirty="0"/>
              <a:t> </a:t>
            </a:r>
            <a:r>
              <a:rPr lang="en-US" sz="2400" dirty="0" smtClean="0"/>
              <a:t>an</a:t>
            </a:r>
            <a:r>
              <a:rPr lang="en-US" sz="2400" dirty="0"/>
              <a:t> </a:t>
            </a:r>
            <a:r>
              <a:rPr lang="en-US" sz="2400" dirty="0" smtClean="0"/>
              <a:t>inherited</a:t>
            </a:r>
            <a:r>
              <a:rPr lang="en-US" sz="2400" dirty="0"/>
              <a:t> </a:t>
            </a:r>
            <a:r>
              <a:rPr lang="en-US" sz="2400" b="1" dirty="0" smtClean="0"/>
              <a:t>deficiency</a:t>
            </a:r>
            <a:r>
              <a:rPr lang="en-US" sz="2400" b="1" dirty="0"/>
              <a:t> </a:t>
            </a:r>
            <a:r>
              <a:rPr lang="en-US" sz="2400" b="1" dirty="0" smtClean="0"/>
              <a:t>of</a:t>
            </a:r>
            <a:r>
              <a:rPr lang="en-US" sz="2400" b="1" dirty="0"/>
              <a:t> </a:t>
            </a:r>
            <a:r>
              <a:rPr lang="en-US" sz="2400" b="1" dirty="0" smtClean="0"/>
              <a:t>21hydroxylase </a:t>
            </a:r>
            <a:r>
              <a:rPr lang="en-US" sz="2400" dirty="0" smtClean="0"/>
              <a:t>due to</a:t>
            </a:r>
            <a:r>
              <a:rPr lang="en-US" sz="2400" dirty="0"/>
              <a:t> </a:t>
            </a:r>
            <a:r>
              <a:rPr lang="en-US" sz="2400" dirty="0" smtClean="0"/>
              <a:t>mutations in the CYP21</a:t>
            </a:r>
            <a:r>
              <a:rPr lang="en-US" sz="2400" dirty="0"/>
              <a:t> </a:t>
            </a:r>
            <a:r>
              <a:rPr lang="en-US" sz="2400" dirty="0" smtClean="0"/>
              <a:t>gene.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412737" y="4136856"/>
            <a:ext cx="112340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Cortisol precursor</a:t>
            </a:r>
            <a:r>
              <a:rPr lang="en-US" sz="2400" dirty="0"/>
              <a:t> </a:t>
            </a:r>
            <a:r>
              <a:rPr lang="en-US" sz="2400" dirty="0" smtClean="0"/>
              <a:t>17-hydroxyprogesterone</a:t>
            </a:r>
            <a:r>
              <a:rPr lang="en-US" sz="2400" dirty="0"/>
              <a:t> </a:t>
            </a:r>
            <a:r>
              <a:rPr lang="en-US" sz="2400" dirty="0" smtClean="0"/>
              <a:t>cannot</a:t>
            </a:r>
            <a:r>
              <a:rPr lang="en-US" sz="2400" dirty="0"/>
              <a:t> </a:t>
            </a:r>
            <a:r>
              <a:rPr lang="en-US" sz="2400" dirty="0" smtClean="0"/>
              <a:t>be</a:t>
            </a:r>
            <a:r>
              <a:rPr lang="en-US" sz="2400" dirty="0"/>
              <a:t> </a:t>
            </a:r>
            <a:r>
              <a:rPr lang="en-US" sz="2400" dirty="0" smtClean="0"/>
              <a:t>metabolized</a:t>
            </a:r>
            <a:r>
              <a:rPr lang="en-US" sz="2400" dirty="0"/>
              <a:t> </a:t>
            </a:r>
            <a:r>
              <a:rPr lang="en-US" sz="2400" dirty="0" smtClean="0"/>
              <a:t>to</a:t>
            </a:r>
            <a:r>
              <a:rPr lang="en-US" sz="2400" dirty="0"/>
              <a:t> </a:t>
            </a:r>
            <a:r>
              <a:rPr lang="en-US" sz="2400" dirty="0" smtClean="0"/>
              <a:t>cortisol but</a:t>
            </a:r>
            <a:r>
              <a:rPr lang="en-US" sz="2400" dirty="0"/>
              <a:t> </a:t>
            </a:r>
            <a:r>
              <a:rPr lang="en-US" sz="2400" dirty="0" smtClean="0"/>
              <a:t>is</a:t>
            </a:r>
            <a:r>
              <a:rPr lang="en-US" sz="2400" dirty="0"/>
              <a:t> </a:t>
            </a:r>
            <a:r>
              <a:rPr lang="en-US" sz="2400" dirty="0" smtClean="0"/>
              <a:t>shunted</a:t>
            </a:r>
            <a:r>
              <a:rPr lang="en-US" sz="2400" dirty="0"/>
              <a:t> </a:t>
            </a:r>
            <a:r>
              <a:rPr lang="en-US" sz="2400" dirty="0" smtClean="0"/>
              <a:t>towards</a:t>
            </a:r>
            <a:r>
              <a:rPr lang="en-US" sz="2400" dirty="0"/>
              <a:t> </a:t>
            </a:r>
            <a:r>
              <a:rPr lang="en-US" sz="2400" dirty="0" smtClean="0"/>
              <a:t>enhanced</a:t>
            </a:r>
            <a:r>
              <a:rPr lang="en-US" sz="2400" dirty="0"/>
              <a:t> </a:t>
            </a:r>
            <a:r>
              <a:rPr lang="en-US" sz="2400" dirty="0" smtClean="0"/>
              <a:t>androgen production instead.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This</a:t>
            </a:r>
            <a:r>
              <a:rPr lang="en-US" sz="2400" dirty="0"/>
              <a:t> </a:t>
            </a:r>
            <a:r>
              <a:rPr lang="en-US" sz="2400" dirty="0" smtClean="0"/>
              <a:t>results</a:t>
            </a:r>
            <a:r>
              <a:rPr lang="en-US" sz="2400" dirty="0"/>
              <a:t> </a:t>
            </a:r>
            <a:r>
              <a:rPr lang="en-US" sz="2400" dirty="0" smtClean="0"/>
              <a:t>in</a:t>
            </a:r>
            <a:r>
              <a:rPr lang="en-US" sz="2400" dirty="0"/>
              <a:t> </a:t>
            </a:r>
            <a:r>
              <a:rPr lang="en-US" sz="2400" dirty="0" smtClean="0"/>
              <a:t>virilization</a:t>
            </a:r>
            <a:r>
              <a:rPr lang="en-US" sz="2400" dirty="0"/>
              <a:t> </a:t>
            </a:r>
            <a:r>
              <a:rPr lang="en-US" sz="2400" dirty="0" smtClean="0"/>
              <a:t>with associated</a:t>
            </a:r>
            <a:r>
              <a:rPr lang="en-US" sz="2400" dirty="0"/>
              <a:t> </a:t>
            </a:r>
            <a:r>
              <a:rPr lang="en-US" sz="2400" dirty="0" smtClean="0"/>
              <a:t>skin</a:t>
            </a:r>
            <a:r>
              <a:rPr lang="en-US" sz="2400" dirty="0"/>
              <a:t> </a:t>
            </a:r>
            <a:r>
              <a:rPr lang="en-US" sz="2400" dirty="0" smtClean="0"/>
              <a:t>signs including </a:t>
            </a:r>
            <a:r>
              <a:rPr lang="en-US" sz="2400" b="1" dirty="0" smtClean="0"/>
              <a:t>acne</a:t>
            </a:r>
            <a:r>
              <a:rPr lang="en-US" sz="2400" b="1" dirty="0"/>
              <a:t> </a:t>
            </a:r>
            <a:r>
              <a:rPr lang="en-US" sz="2400" b="1" dirty="0" smtClean="0"/>
              <a:t>and</a:t>
            </a:r>
            <a:r>
              <a:rPr lang="en-US" sz="2400" b="1" dirty="0"/>
              <a:t> </a:t>
            </a:r>
            <a:r>
              <a:rPr lang="en-US" sz="2400" b="1" dirty="0" smtClean="0"/>
              <a:t>hirsutism</a:t>
            </a:r>
            <a:r>
              <a:rPr lang="en-US" sz="2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ACTH</a:t>
            </a:r>
            <a:r>
              <a:rPr lang="en-US" sz="2400" dirty="0"/>
              <a:t> </a:t>
            </a:r>
            <a:r>
              <a:rPr lang="en-US" sz="2400" dirty="0" smtClean="0"/>
              <a:t>levels</a:t>
            </a:r>
            <a:r>
              <a:rPr lang="en-US" sz="2400" dirty="0"/>
              <a:t> </a:t>
            </a:r>
            <a:r>
              <a:rPr lang="en-US" sz="2400" dirty="0" smtClean="0"/>
              <a:t>are</a:t>
            </a:r>
            <a:r>
              <a:rPr lang="en-US" sz="2400" dirty="0"/>
              <a:t> </a:t>
            </a:r>
            <a:r>
              <a:rPr lang="en-US" sz="2400" dirty="0" smtClean="0"/>
              <a:t>increased</a:t>
            </a:r>
            <a:r>
              <a:rPr lang="en-US" sz="2400" dirty="0"/>
              <a:t> </a:t>
            </a:r>
            <a:r>
              <a:rPr lang="en-US" sz="2400" dirty="0" smtClean="0"/>
              <a:t>and</a:t>
            </a:r>
            <a:r>
              <a:rPr lang="en-US" sz="2400" dirty="0"/>
              <a:t> </a:t>
            </a:r>
            <a:r>
              <a:rPr lang="en-US" sz="2400" dirty="0" smtClean="0"/>
              <a:t>this may result</a:t>
            </a:r>
            <a:r>
              <a:rPr lang="en-US" sz="2400" dirty="0"/>
              <a:t> </a:t>
            </a:r>
            <a:r>
              <a:rPr lang="en-US" sz="2400" dirty="0" smtClean="0"/>
              <a:t>in</a:t>
            </a:r>
            <a:r>
              <a:rPr lang="en-US" sz="2400" dirty="0"/>
              <a:t> </a:t>
            </a:r>
            <a:r>
              <a:rPr lang="en-US" sz="2400" b="1" dirty="0" smtClean="0"/>
              <a:t>hypermelanosis</a:t>
            </a:r>
            <a:r>
              <a:rPr lang="en-US" sz="2400" dirty="0" smtClean="0"/>
              <a:t>, especially</a:t>
            </a:r>
            <a:r>
              <a:rPr lang="en-US" sz="2400" dirty="0"/>
              <a:t> </a:t>
            </a:r>
            <a:r>
              <a:rPr lang="en-US" sz="2400" dirty="0" smtClean="0"/>
              <a:t>of</a:t>
            </a:r>
            <a:r>
              <a:rPr lang="en-US" sz="2400" dirty="0"/>
              <a:t> </a:t>
            </a:r>
            <a:r>
              <a:rPr lang="en-US" sz="2400" dirty="0" smtClean="0"/>
              <a:t>the buccal mucosa, lips and</a:t>
            </a:r>
            <a:r>
              <a:rPr lang="en-US" sz="2400" dirty="0"/>
              <a:t> </a:t>
            </a:r>
            <a:r>
              <a:rPr lang="en-US" sz="2400" dirty="0" smtClean="0"/>
              <a:t>genitalia.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1699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70183" y="820448"/>
            <a:ext cx="6936707" cy="5847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200" b="1" dirty="0" smtClean="0"/>
              <a:t>Adrenal insufficiency (Addison disease) </a:t>
            </a:r>
            <a:endParaRPr lang="en-US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444879" y="1746908"/>
            <a:ext cx="109873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Important causes are: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Autoimmune</a:t>
            </a:r>
            <a:r>
              <a:rPr lang="en-US" sz="2400" dirty="0"/>
              <a:t> </a:t>
            </a:r>
            <a:r>
              <a:rPr lang="en-US" sz="2400" dirty="0" smtClean="0"/>
              <a:t>disease (autoimmune </a:t>
            </a:r>
            <a:r>
              <a:rPr lang="en-US" sz="2400" dirty="0" err="1" smtClean="0"/>
              <a:t>adrenalitis</a:t>
            </a:r>
            <a:r>
              <a:rPr lang="en-US" sz="2400" dirty="0" smtClean="0"/>
              <a:t>)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Suppression</a:t>
            </a:r>
            <a:r>
              <a:rPr lang="en-US" sz="2400" dirty="0"/>
              <a:t> </a:t>
            </a:r>
            <a:r>
              <a:rPr lang="en-US" sz="2400" dirty="0" smtClean="0"/>
              <a:t>of</a:t>
            </a:r>
            <a:r>
              <a:rPr lang="en-US" sz="2400" dirty="0"/>
              <a:t> </a:t>
            </a:r>
            <a:r>
              <a:rPr lang="en-US" sz="2400" dirty="0" smtClean="0"/>
              <a:t>ACTH secretion</a:t>
            </a:r>
            <a:r>
              <a:rPr lang="en-US" sz="2400" dirty="0"/>
              <a:t> </a:t>
            </a:r>
            <a:r>
              <a:rPr lang="en-US" sz="2400" dirty="0" smtClean="0"/>
              <a:t>following</a:t>
            </a:r>
            <a:r>
              <a:rPr lang="en-US" sz="2400" dirty="0"/>
              <a:t> </a:t>
            </a:r>
            <a:r>
              <a:rPr lang="en-US" sz="2400" dirty="0" smtClean="0"/>
              <a:t>long-term</a:t>
            </a:r>
            <a:r>
              <a:rPr lang="en-US" sz="2400" dirty="0"/>
              <a:t> </a:t>
            </a:r>
            <a:r>
              <a:rPr lang="en-US" sz="2400" dirty="0" smtClean="0"/>
              <a:t>glucocorticoid therapy.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Infectious diseases (tuberculosis, systemic</a:t>
            </a:r>
            <a:r>
              <a:rPr lang="en-US" sz="2400" dirty="0"/>
              <a:t> </a:t>
            </a:r>
            <a:r>
              <a:rPr lang="en-US" sz="2400" dirty="0" smtClean="0"/>
              <a:t>fungal infection)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4879" y="3435981"/>
            <a:ext cx="113245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In early-onset obesity that</a:t>
            </a:r>
            <a:r>
              <a:rPr lang="en-US" sz="2400" dirty="0"/>
              <a:t> </a:t>
            </a:r>
            <a:r>
              <a:rPr lang="en-US" sz="2400" dirty="0" smtClean="0"/>
              <a:t>is</a:t>
            </a:r>
            <a:r>
              <a:rPr lang="en-US" sz="2400" dirty="0"/>
              <a:t> </a:t>
            </a:r>
            <a:r>
              <a:rPr lang="en-US" sz="2400" dirty="0" smtClean="0"/>
              <a:t>not</a:t>
            </a:r>
            <a:r>
              <a:rPr lang="en-US" sz="2400" dirty="0"/>
              <a:t> </a:t>
            </a:r>
            <a:r>
              <a:rPr lang="en-US" sz="2400" dirty="0" smtClean="0"/>
              <a:t>otherwise</a:t>
            </a:r>
            <a:r>
              <a:rPr lang="en-US" sz="2400" dirty="0"/>
              <a:t> </a:t>
            </a:r>
            <a:r>
              <a:rPr lang="en-US" sz="2400" dirty="0" smtClean="0"/>
              <a:t>explained, adrenal insufficiency</a:t>
            </a:r>
            <a:r>
              <a:rPr lang="en-US" sz="2400" dirty="0"/>
              <a:t> </a:t>
            </a:r>
            <a:r>
              <a:rPr lang="en-US" sz="2400" dirty="0" smtClean="0"/>
              <a:t>should</a:t>
            </a:r>
            <a:r>
              <a:rPr lang="en-US" sz="2400" dirty="0"/>
              <a:t> </a:t>
            </a:r>
            <a:r>
              <a:rPr lang="en-US" sz="2400" dirty="0" smtClean="0"/>
              <a:t>be considered as a potential</a:t>
            </a:r>
            <a:r>
              <a:rPr lang="en-US" sz="2400" dirty="0"/>
              <a:t> </a:t>
            </a:r>
            <a:r>
              <a:rPr lang="en-US" sz="2400" dirty="0" smtClean="0"/>
              <a:t>cause as this may indicate a rare loss-of-function mutation</a:t>
            </a:r>
            <a:r>
              <a:rPr lang="en-US" sz="2400" dirty="0"/>
              <a:t> </a:t>
            </a:r>
            <a:r>
              <a:rPr lang="en-US" sz="2400" dirty="0" smtClean="0"/>
              <a:t>in</a:t>
            </a:r>
            <a:r>
              <a:rPr lang="en-US" sz="2400" dirty="0"/>
              <a:t> </a:t>
            </a:r>
            <a:r>
              <a:rPr lang="en-US" sz="2400" dirty="0" smtClean="0"/>
              <a:t>POMC,</a:t>
            </a:r>
            <a:r>
              <a:rPr lang="en-US" sz="2400" dirty="0"/>
              <a:t> </a:t>
            </a:r>
            <a:r>
              <a:rPr lang="en-US" sz="2400" dirty="0" smtClean="0"/>
              <a:t>the precursor hormone from which ACTH</a:t>
            </a:r>
            <a:r>
              <a:rPr lang="en-US" sz="2400" dirty="0"/>
              <a:t> </a:t>
            </a:r>
            <a:r>
              <a:rPr lang="en-US" sz="2400" dirty="0" smtClean="0"/>
              <a:t>is</a:t>
            </a:r>
            <a:r>
              <a:rPr lang="en-US" sz="2400" dirty="0"/>
              <a:t> </a:t>
            </a:r>
            <a:r>
              <a:rPr lang="en-US" sz="2400" dirty="0" smtClean="0"/>
              <a:t>produced enzymatically</a:t>
            </a:r>
            <a:r>
              <a:rPr lang="en-US" dirty="0" smtClean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28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1884" y="498732"/>
            <a:ext cx="115098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/>
              <a:t>Hyperpigmented</a:t>
            </a:r>
            <a:r>
              <a:rPr lang="en-US" sz="2400" dirty="0"/>
              <a:t> </a:t>
            </a:r>
            <a:r>
              <a:rPr lang="en-US" sz="2400" dirty="0" smtClean="0"/>
              <a:t>palmar skin creases</a:t>
            </a:r>
            <a:r>
              <a:rPr lang="en-US" sz="2400" dirty="0"/>
              <a:t> </a:t>
            </a:r>
            <a:r>
              <a:rPr lang="en-US" sz="2400" dirty="0" smtClean="0"/>
              <a:t>but also affects</a:t>
            </a:r>
            <a:r>
              <a:rPr lang="en-US" sz="2400" dirty="0"/>
              <a:t> </a:t>
            </a:r>
            <a:r>
              <a:rPr lang="en-US" sz="2400" dirty="0" smtClean="0"/>
              <a:t>intertriginous</a:t>
            </a:r>
            <a:r>
              <a:rPr lang="en-US" sz="2400" dirty="0"/>
              <a:t> </a:t>
            </a:r>
            <a:r>
              <a:rPr lang="en-US" sz="2400" dirty="0" smtClean="0"/>
              <a:t>skin, external genitalia, nail beds, oral mucosa</a:t>
            </a:r>
            <a:r>
              <a:rPr lang="en-US" sz="2400" dirty="0"/>
              <a:t> </a:t>
            </a:r>
            <a:r>
              <a:rPr lang="en-US" sz="2400" dirty="0" smtClean="0"/>
              <a:t>and</a:t>
            </a:r>
            <a:r>
              <a:rPr lang="en-US" sz="2400" dirty="0"/>
              <a:t> </a:t>
            </a:r>
            <a:r>
              <a:rPr lang="en-US" sz="2400" dirty="0" smtClean="0"/>
              <a:t>lips.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391884" y="1693154"/>
            <a:ext cx="104357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Hypermelanosis due</a:t>
            </a:r>
            <a:r>
              <a:rPr lang="en-US" sz="2400" dirty="0"/>
              <a:t> </a:t>
            </a:r>
            <a:r>
              <a:rPr lang="en-US" sz="2400" dirty="0" smtClean="0"/>
              <a:t>to</a:t>
            </a:r>
            <a:r>
              <a:rPr lang="en-US" sz="2400" dirty="0"/>
              <a:t> </a:t>
            </a:r>
            <a:r>
              <a:rPr lang="en-US" sz="2400" dirty="0" smtClean="0"/>
              <a:t>compensatory pituitary</a:t>
            </a:r>
            <a:r>
              <a:rPr lang="en-US" sz="2400" dirty="0"/>
              <a:t> </a:t>
            </a:r>
            <a:r>
              <a:rPr lang="en-US" sz="2400" dirty="0" smtClean="0"/>
              <a:t>(and possibly intracutaneous) </a:t>
            </a:r>
            <a:r>
              <a:rPr lang="en-US" sz="2400" dirty="0" err="1" smtClean="0"/>
              <a:t>oversecretion</a:t>
            </a:r>
            <a:r>
              <a:rPr lang="en-US" sz="2400" dirty="0" smtClean="0"/>
              <a:t> of ACTH or</a:t>
            </a:r>
            <a:r>
              <a:rPr lang="en-US" sz="2400" dirty="0"/>
              <a:t> </a:t>
            </a:r>
            <a:r>
              <a:rPr lang="en-US" sz="2400" dirty="0" smtClean="0"/>
              <a:t>its enzymatic cleavage</a:t>
            </a:r>
            <a:r>
              <a:rPr lang="en-US" sz="2400" dirty="0"/>
              <a:t> </a:t>
            </a:r>
            <a:r>
              <a:rPr lang="en-US" sz="2400" dirty="0" smtClean="0"/>
              <a:t>product, α-MSH, is a prominent component of</a:t>
            </a:r>
            <a:r>
              <a:rPr lang="en-US" sz="2400" dirty="0"/>
              <a:t> </a:t>
            </a:r>
            <a:r>
              <a:rPr lang="en-US" sz="2400" dirty="0" smtClean="0"/>
              <a:t>Addison</a:t>
            </a:r>
            <a:r>
              <a:rPr lang="en-US" sz="2400" dirty="0"/>
              <a:t> </a:t>
            </a:r>
            <a:r>
              <a:rPr lang="en-US" sz="2400" dirty="0" smtClean="0"/>
              <a:t>disease.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391884" y="3375247"/>
            <a:ext cx="112848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If </a:t>
            </a:r>
            <a:r>
              <a:rPr lang="en-US" sz="2400" dirty="0" err="1" smtClean="0"/>
              <a:t>Addisonian</a:t>
            </a:r>
            <a:r>
              <a:rPr lang="en-US" sz="2400" dirty="0"/>
              <a:t> </a:t>
            </a:r>
            <a:r>
              <a:rPr lang="en-US" sz="2400" dirty="0" smtClean="0"/>
              <a:t>pigmentation</a:t>
            </a:r>
            <a:r>
              <a:rPr lang="en-US" sz="2400" dirty="0"/>
              <a:t> </a:t>
            </a:r>
            <a:r>
              <a:rPr lang="en-US" sz="2400" dirty="0" smtClean="0"/>
              <a:t>presents</a:t>
            </a:r>
            <a:r>
              <a:rPr lang="en-US" sz="2400" dirty="0"/>
              <a:t> </a:t>
            </a:r>
            <a:r>
              <a:rPr lang="en-US" sz="2400" dirty="0" smtClean="0"/>
              <a:t>in association with</a:t>
            </a:r>
            <a:r>
              <a:rPr lang="en-US" sz="2400" dirty="0"/>
              <a:t> </a:t>
            </a:r>
            <a:r>
              <a:rPr lang="en-US" sz="2400" dirty="0" smtClean="0"/>
              <a:t>vitiligo</a:t>
            </a:r>
            <a:r>
              <a:rPr lang="en-US" sz="2400" dirty="0"/>
              <a:t> </a:t>
            </a:r>
            <a:r>
              <a:rPr lang="en-US" sz="2400" dirty="0" smtClean="0"/>
              <a:t>or, rarely, alopecia </a:t>
            </a:r>
            <a:r>
              <a:rPr lang="en-US" sz="2400" dirty="0" err="1" smtClean="0"/>
              <a:t>areata</a:t>
            </a:r>
            <a:r>
              <a:rPr lang="en-US" sz="2400" dirty="0"/>
              <a:t> </a:t>
            </a:r>
            <a:r>
              <a:rPr lang="en-US" sz="2400" dirty="0" smtClean="0"/>
              <a:t>, it</a:t>
            </a:r>
            <a:r>
              <a:rPr lang="en-US" sz="2400" dirty="0"/>
              <a:t> </a:t>
            </a:r>
            <a:r>
              <a:rPr lang="en-US" sz="2400" dirty="0" smtClean="0"/>
              <a:t>is</a:t>
            </a:r>
            <a:r>
              <a:rPr lang="en-US" sz="2400" dirty="0"/>
              <a:t> </a:t>
            </a:r>
            <a:r>
              <a:rPr lang="en-US" sz="2400" dirty="0" smtClean="0"/>
              <a:t>reasonable to</a:t>
            </a:r>
            <a:r>
              <a:rPr lang="en-US" sz="2400" dirty="0"/>
              <a:t> </a:t>
            </a:r>
            <a:r>
              <a:rPr lang="en-US" sz="2400" dirty="0" smtClean="0"/>
              <a:t>assume</a:t>
            </a:r>
            <a:r>
              <a:rPr lang="en-US" sz="2400" dirty="0"/>
              <a:t> </a:t>
            </a:r>
            <a:r>
              <a:rPr lang="en-US" sz="2400" dirty="0" smtClean="0"/>
              <a:t>that</a:t>
            </a:r>
            <a:r>
              <a:rPr lang="en-US" sz="2400" dirty="0"/>
              <a:t> </a:t>
            </a:r>
            <a:r>
              <a:rPr lang="en-US" sz="2400" dirty="0" smtClean="0"/>
              <a:t>it</a:t>
            </a:r>
            <a:r>
              <a:rPr lang="en-US" sz="2400" dirty="0"/>
              <a:t> </a:t>
            </a:r>
            <a:r>
              <a:rPr lang="en-US" sz="2400" dirty="0" smtClean="0"/>
              <a:t>is	due to</a:t>
            </a:r>
            <a:r>
              <a:rPr lang="en-US" sz="2400" dirty="0"/>
              <a:t> </a:t>
            </a:r>
            <a:r>
              <a:rPr lang="en-US" sz="2400" dirty="0" smtClean="0"/>
              <a:t>autoimmune </a:t>
            </a:r>
            <a:r>
              <a:rPr lang="en-US" sz="2400" dirty="0" err="1" smtClean="0"/>
              <a:t>adrenalitis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391884" y="4688008"/>
            <a:ext cx="112848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Patients presenting with generalized hyperpigmentation</a:t>
            </a:r>
            <a:r>
              <a:rPr lang="en-US" sz="2400" dirty="0"/>
              <a:t> </a:t>
            </a:r>
            <a:r>
              <a:rPr lang="en-US" sz="2400" dirty="0" smtClean="0"/>
              <a:t>of	unclear origin</a:t>
            </a:r>
            <a:r>
              <a:rPr lang="en-US" sz="2400" dirty="0"/>
              <a:t> </a:t>
            </a:r>
            <a:r>
              <a:rPr lang="en-US" sz="2400" dirty="0" smtClean="0"/>
              <a:t>should have serum</a:t>
            </a:r>
            <a:r>
              <a:rPr lang="en-US" sz="2400" dirty="0"/>
              <a:t> </a:t>
            </a:r>
            <a:r>
              <a:rPr lang="en-US" sz="2400" dirty="0" smtClean="0"/>
              <a:t>ACTH and mineralocorticoid</a:t>
            </a:r>
            <a:r>
              <a:rPr lang="en-US" sz="2400" dirty="0"/>
              <a:t> </a:t>
            </a:r>
            <a:r>
              <a:rPr lang="en-US" sz="2400" dirty="0" smtClean="0"/>
              <a:t>function checked without delay for undiagnosed primary adrenal</a:t>
            </a:r>
            <a:r>
              <a:rPr lang="en-US" sz="2400" dirty="0"/>
              <a:t> </a:t>
            </a:r>
            <a:r>
              <a:rPr lang="en-US" sz="2400" dirty="0" smtClean="0"/>
              <a:t>insufficiency.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8914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ddison&amp;#39;s disease made simply. Addison&amp;#39;s disease symptoms and treatment - 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41" y="1324624"/>
            <a:ext cx="6877318" cy="470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ddison&amp;#39;s disease - ScienceDire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051" y="1158137"/>
            <a:ext cx="3400425" cy="486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8941" y="1324624"/>
            <a:ext cx="1893193" cy="1611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4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9751" y="472106"/>
            <a:ext cx="3418693" cy="5847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200" b="1" dirty="0" err="1" smtClean="0"/>
              <a:t>Hyperandrogenism</a:t>
            </a:r>
            <a:endParaRPr lang="en-US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129441" y="2238636"/>
            <a:ext cx="117565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The testes</a:t>
            </a:r>
            <a:r>
              <a:rPr lang="en-US" sz="2400" dirty="0"/>
              <a:t> </a:t>
            </a:r>
            <a:r>
              <a:rPr lang="en-US" sz="2400" dirty="0" smtClean="0"/>
              <a:t>(and</a:t>
            </a:r>
            <a:r>
              <a:rPr lang="en-US" sz="2400" dirty="0"/>
              <a:t> </a:t>
            </a:r>
            <a:r>
              <a:rPr lang="en-US" sz="2400" dirty="0" smtClean="0"/>
              <a:t>to</a:t>
            </a:r>
            <a:r>
              <a:rPr lang="en-US" sz="2400" dirty="0"/>
              <a:t> </a:t>
            </a:r>
            <a:r>
              <a:rPr lang="en-US" sz="2400" dirty="0" smtClean="0"/>
              <a:t>a</a:t>
            </a:r>
            <a:r>
              <a:rPr lang="en-US" sz="2400" dirty="0"/>
              <a:t> </a:t>
            </a:r>
            <a:r>
              <a:rPr lang="en-US" sz="2400" dirty="0" smtClean="0"/>
              <a:t>minimal</a:t>
            </a:r>
            <a:r>
              <a:rPr lang="en-US" sz="2400" dirty="0"/>
              <a:t> </a:t>
            </a:r>
            <a:r>
              <a:rPr lang="en-US" sz="2400" dirty="0" smtClean="0"/>
              <a:t>extent</a:t>
            </a:r>
            <a:r>
              <a:rPr lang="en-US" sz="2400" dirty="0"/>
              <a:t> </a:t>
            </a:r>
            <a:r>
              <a:rPr lang="en-US" sz="2400" dirty="0" smtClean="0"/>
              <a:t>ovaries) are</a:t>
            </a:r>
            <a:r>
              <a:rPr lang="en-US" sz="2400" dirty="0"/>
              <a:t> </a:t>
            </a:r>
            <a:r>
              <a:rPr lang="en-US" sz="2400" dirty="0" smtClean="0"/>
              <a:t>the</a:t>
            </a:r>
            <a:r>
              <a:rPr lang="en-US" sz="2400" dirty="0"/>
              <a:t> </a:t>
            </a:r>
            <a:r>
              <a:rPr lang="en-US" sz="2400" dirty="0" smtClean="0"/>
              <a:t>primary site</a:t>
            </a:r>
            <a:r>
              <a:rPr lang="en-US" sz="2400" dirty="0"/>
              <a:t> </a:t>
            </a:r>
            <a:r>
              <a:rPr lang="en-US" sz="2400" dirty="0" smtClean="0"/>
              <a:t>of</a:t>
            </a:r>
            <a:r>
              <a:rPr lang="en-US" sz="2400" dirty="0"/>
              <a:t> </a:t>
            </a:r>
            <a:r>
              <a:rPr lang="en-US" sz="2400" dirty="0" smtClean="0"/>
              <a:t>testosterone</a:t>
            </a:r>
            <a:r>
              <a:rPr lang="en-US" sz="2400" dirty="0"/>
              <a:t> </a:t>
            </a:r>
            <a:r>
              <a:rPr lang="en-US" sz="2400" dirty="0" smtClean="0"/>
              <a:t>synthesis, androgens are also</a:t>
            </a:r>
            <a:r>
              <a:rPr lang="en-US" sz="2400" dirty="0"/>
              <a:t> </a:t>
            </a:r>
            <a:r>
              <a:rPr lang="en-US" sz="2400" dirty="0" smtClean="0"/>
              <a:t>produced</a:t>
            </a:r>
            <a:r>
              <a:rPr lang="en-US" sz="2400" dirty="0"/>
              <a:t> </a:t>
            </a:r>
            <a:r>
              <a:rPr lang="en-US" sz="2400" dirty="0" smtClean="0"/>
              <a:t>in</a:t>
            </a:r>
            <a:r>
              <a:rPr lang="en-US" sz="2400" dirty="0"/>
              <a:t> </a:t>
            </a:r>
            <a:r>
              <a:rPr lang="en-US" sz="2400" dirty="0" smtClean="0"/>
              <a:t>the</a:t>
            </a:r>
            <a:r>
              <a:rPr lang="en-US" sz="2400" dirty="0"/>
              <a:t> </a:t>
            </a:r>
            <a:r>
              <a:rPr lang="en-US" sz="2400" dirty="0" smtClean="0"/>
              <a:t>adrenal glands.	</a:t>
            </a:r>
          </a:p>
          <a:p>
            <a:r>
              <a:rPr lang="en-US" sz="2400" dirty="0" smtClean="0"/>
              <a:t>The main adrenal androgens</a:t>
            </a:r>
            <a:r>
              <a:rPr lang="en-US" sz="2400" dirty="0"/>
              <a:t> </a:t>
            </a:r>
            <a:r>
              <a:rPr lang="en-US" sz="2400" dirty="0" smtClean="0"/>
              <a:t>are </a:t>
            </a:r>
            <a:r>
              <a:rPr lang="en-US" sz="2400" dirty="0" err="1" smtClean="0"/>
              <a:t>dehydroepiandrosterone</a:t>
            </a:r>
            <a:r>
              <a:rPr lang="en-US" sz="2400" dirty="0" smtClean="0"/>
              <a:t> (DHEA) and</a:t>
            </a:r>
            <a:r>
              <a:rPr lang="en-US" sz="2400" dirty="0"/>
              <a:t> </a:t>
            </a:r>
            <a:r>
              <a:rPr lang="en-US" sz="2400" dirty="0" err="1" smtClean="0"/>
              <a:t>androstendione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129441" y="3871145"/>
            <a:ext cx="114517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B</a:t>
            </a:r>
            <a:r>
              <a:rPr lang="en-US" sz="2400" dirty="0" smtClean="0"/>
              <a:t>iologically most important enzymatic</a:t>
            </a:r>
            <a:r>
              <a:rPr lang="en-US" sz="2400" dirty="0"/>
              <a:t> </a:t>
            </a:r>
            <a:r>
              <a:rPr lang="en-US" sz="2400" dirty="0" smtClean="0"/>
              <a:t>processes</a:t>
            </a:r>
            <a:r>
              <a:rPr lang="en-US" sz="2400" dirty="0"/>
              <a:t> </a:t>
            </a:r>
            <a:r>
              <a:rPr lang="en-US" sz="2400" dirty="0" smtClean="0"/>
              <a:t>involved</a:t>
            </a:r>
            <a:r>
              <a:rPr lang="en-US" sz="2400" dirty="0"/>
              <a:t> </a:t>
            </a:r>
            <a:r>
              <a:rPr lang="en-US" sz="2400" dirty="0" smtClean="0"/>
              <a:t>are</a:t>
            </a:r>
            <a:r>
              <a:rPr lang="en-US" sz="2400" dirty="0"/>
              <a:t> </a:t>
            </a:r>
            <a:r>
              <a:rPr lang="en-US" sz="2400" dirty="0" smtClean="0"/>
              <a:t>the</a:t>
            </a:r>
            <a:r>
              <a:rPr lang="en-US" sz="2400" dirty="0"/>
              <a:t> </a:t>
            </a:r>
            <a:r>
              <a:rPr lang="en-US" sz="2400" dirty="0" smtClean="0"/>
              <a:t>conversion</a:t>
            </a:r>
            <a:r>
              <a:rPr lang="en-US" sz="2400" dirty="0"/>
              <a:t> </a:t>
            </a:r>
            <a:r>
              <a:rPr lang="en-US" sz="2400" dirty="0" smtClean="0"/>
              <a:t>of testosterone to</a:t>
            </a:r>
            <a:r>
              <a:rPr lang="en-US" sz="2400" dirty="0"/>
              <a:t> </a:t>
            </a:r>
            <a:r>
              <a:rPr lang="en-US" sz="2400" dirty="0" smtClean="0"/>
              <a:t>DHT</a:t>
            </a:r>
            <a:r>
              <a:rPr lang="en-US" sz="2400" dirty="0"/>
              <a:t> </a:t>
            </a:r>
            <a:r>
              <a:rPr lang="en-US" sz="2400" dirty="0" smtClean="0"/>
              <a:t>by</a:t>
            </a:r>
            <a:r>
              <a:rPr lang="en-US" sz="2400" dirty="0"/>
              <a:t> </a:t>
            </a:r>
            <a:r>
              <a:rPr lang="en-US" sz="2400" dirty="0" smtClean="0"/>
              <a:t>5-α-reductase and the metabolic conversion</a:t>
            </a:r>
            <a:r>
              <a:rPr lang="en-US" sz="2400" dirty="0"/>
              <a:t> </a:t>
            </a:r>
            <a:r>
              <a:rPr lang="en-US" sz="2400" dirty="0" smtClean="0"/>
              <a:t>of androgens</a:t>
            </a:r>
            <a:r>
              <a:rPr lang="en-US" sz="2400" dirty="0"/>
              <a:t> </a:t>
            </a:r>
            <a:r>
              <a:rPr lang="en-US" sz="2400" dirty="0" smtClean="0"/>
              <a:t>to</a:t>
            </a:r>
            <a:r>
              <a:rPr lang="en-US" sz="2400" dirty="0"/>
              <a:t> </a:t>
            </a:r>
            <a:r>
              <a:rPr lang="en-US" sz="2400" dirty="0" smtClean="0"/>
              <a:t>17-β-</a:t>
            </a:r>
            <a:r>
              <a:rPr lang="en-US" sz="2400" dirty="0" err="1" smtClean="0"/>
              <a:t>oestradiol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1664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582341"/>
            <a:ext cx="12395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r>
              <a:rPr lang="en-US" sz="2400" dirty="0" smtClean="0"/>
              <a:t>causes of </a:t>
            </a:r>
            <a:r>
              <a:rPr lang="en-US" sz="2400" dirty="0" err="1" smtClean="0"/>
              <a:t>hyperandrogenism</a:t>
            </a:r>
            <a:r>
              <a:rPr lang="en-US" sz="2400" dirty="0" smtClean="0"/>
              <a:t> are:</a:t>
            </a:r>
          </a:p>
          <a:p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Exogenous androgen use</a:t>
            </a:r>
            <a:r>
              <a:rPr lang="en-US" sz="2400" dirty="0"/>
              <a:t> </a:t>
            </a:r>
            <a:r>
              <a:rPr lang="en-US" sz="2400" dirty="0" smtClean="0"/>
              <a:t>or</a:t>
            </a:r>
            <a:r>
              <a:rPr lang="en-US" sz="2400" dirty="0"/>
              <a:t> </a:t>
            </a:r>
            <a:r>
              <a:rPr lang="en-US" sz="2400" dirty="0" smtClean="0"/>
              <a:t>abuse</a:t>
            </a:r>
            <a:r>
              <a:rPr lang="en-US" sz="2400" dirty="0"/>
              <a:t> </a:t>
            </a:r>
            <a:r>
              <a:rPr lang="en-US" sz="2400" dirty="0" smtClean="0"/>
              <a:t>(e.g. anabolic</a:t>
            </a:r>
            <a:r>
              <a:rPr lang="en-US" sz="2400" dirty="0"/>
              <a:t> </a:t>
            </a:r>
            <a:r>
              <a:rPr lang="en-US" sz="2400" dirty="0" smtClean="0"/>
              <a:t>steroids)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CAH,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Polycystic ovary syndrome with</a:t>
            </a:r>
            <a:r>
              <a:rPr lang="en-US" sz="2400" dirty="0"/>
              <a:t> </a:t>
            </a:r>
            <a:r>
              <a:rPr lang="en-US" sz="2400" dirty="0" smtClean="0"/>
              <a:t>the production</a:t>
            </a:r>
            <a:r>
              <a:rPr lang="en-US" sz="2400" dirty="0"/>
              <a:t> </a:t>
            </a:r>
            <a:r>
              <a:rPr lang="en-US" sz="2400" dirty="0" smtClean="0"/>
              <a:t>of androgens</a:t>
            </a:r>
            <a:r>
              <a:rPr lang="en-US" sz="2400" dirty="0"/>
              <a:t> </a:t>
            </a:r>
            <a:r>
              <a:rPr lang="en-US" sz="2400" dirty="0" smtClean="0"/>
              <a:t>by</a:t>
            </a:r>
            <a:r>
              <a:rPr lang="en-US" sz="2400" dirty="0"/>
              <a:t> </a:t>
            </a:r>
            <a:r>
              <a:rPr lang="en-US" sz="2400" dirty="0" smtClean="0"/>
              <a:t>ovarian</a:t>
            </a:r>
            <a:r>
              <a:rPr lang="en-US" sz="2400" dirty="0"/>
              <a:t> </a:t>
            </a:r>
            <a:r>
              <a:rPr lang="en-US" sz="2400" dirty="0" smtClean="0"/>
              <a:t>theca</a:t>
            </a:r>
            <a:r>
              <a:rPr lang="en-US" sz="2400" dirty="0"/>
              <a:t> </a:t>
            </a:r>
            <a:r>
              <a:rPr lang="en-US" sz="2400" dirty="0" smtClean="0"/>
              <a:t>cells</a:t>
            </a:r>
            <a:r>
              <a:rPr lang="en-US" sz="2400" dirty="0"/>
              <a:t> </a:t>
            </a:r>
            <a:r>
              <a:rPr lang="en-US" sz="2400" dirty="0" smtClean="0"/>
              <a:t>is</a:t>
            </a:r>
            <a:r>
              <a:rPr lang="en-US" sz="2400" dirty="0"/>
              <a:t> </a:t>
            </a:r>
            <a:r>
              <a:rPr lang="en-US" sz="2400" dirty="0" smtClean="0"/>
              <a:t>the most frequent cause</a:t>
            </a:r>
            <a:r>
              <a:rPr lang="en-US" sz="2400" dirty="0"/>
              <a:t> </a:t>
            </a:r>
            <a:r>
              <a:rPr lang="en-US" sz="2400" dirty="0" smtClean="0"/>
              <a:t>of </a:t>
            </a:r>
            <a:r>
              <a:rPr lang="en-US" sz="2400" dirty="0" err="1" smtClean="0"/>
              <a:t>hyperandrogenism</a:t>
            </a:r>
            <a:r>
              <a:rPr lang="en-US" sz="2400" dirty="0"/>
              <a:t> </a:t>
            </a:r>
            <a:r>
              <a:rPr lang="en-US" sz="2400" dirty="0" smtClean="0"/>
              <a:t>in women.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Acromegaly,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Cushing disease,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</a:t>
            </a:r>
            <a:r>
              <a:rPr lang="en-US" sz="2400" dirty="0" smtClean="0"/>
              <a:t>ndrogen-secreting (</a:t>
            </a:r>
            <a:r>
              <a:rPr lang="en-US" sz="2400" dirty="0" err="1" smtClean="0"/>
              <a:t>virilizing</a:t>
            </a:r>
            <a:r>
              <a:rPr lang="en-US" sz="2400" dirty="0" smtClean="0"/>
              <a:t>) tumours of the</a:t>
            </a:r>
            <a:r>
              <a:rPr lang="en-US" sz="2400" dirty="0"/>
              <a:t> </a:t>
            </a:r>
            <a:r>
              <a:rPr lang="en-US" sz="2400" dirty="0" smtClean="0"/>
              <a:t>ovary or</a:t>
            </a:r>
            <a:r>
              <a:rPr lang="en-US" sz="2400" dirty="0"/>
              <a:t> </a:t>
            </a:r>
            <a:r>
              <a:rPr lang="en-US" sz="2400" dirty="0" smtClean="0"/>
              <a:t>adrenal</a:t>
            </a:r>
            <a:r>
              <a:rPr lang="en-US" sz="2400" dirty="0"/>
              <a:t> </a:t>
            </a:r>
            <a:r>
              <a:rPr lang="en-US" sz="2400" dirty="0" smtClean="0"/>
              <a:t>gland, and</a:t>
            </a:r>
            <a:r>
              <a:rPr lang="en-US" sz="2400" dirty="0"/>
              <a:t> </a:t>
            </a:r>
            <a:r>
              <a:rPr lang="en-US" sz="2400" dirty="0" err="1" smtClean="0"/>
              <a:t>hyperprolactinaemia</a:t>
            </a:r>
            <a:r>
              <a:rPr lang="en-US" sz="2400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70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0695" t="8453" r="28035" b="21131"/>
          <a:stretch/>
        </p:blipFill>
        <p:spPr>
          <a:xfrm>
            <a:off x="706582" y="734291"/>
            <a:ext cx="10356371" cy="61237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0398" t="1610" r="21250" b="91572"/>
          <a:stretch/>
        </p:blipFill>
        <p:spPr>
          <a:xfrm>
            <a:off x="110403" y="235528"/>
            <a:ext cx="11859924" cy="4987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711614" y="2494791"/>
            <a:ext cx="2114966" cy="4294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284696" y="4434426"/>
            <a:ext cx="1967346" cy="2632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883726" y="5791202"/>
            <a:ext cx="6386945" cy="10252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992089" y="5250874"/>
            <a:ext cx="5278582" cy="2493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987635" y="3048001"/>
            <a:ext cx="6075317" cy="8174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974955" y="4987636"/>
            <a:ext cx="3158836" cy="2632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987636" y="1676400"/>
            <a:ext cx="6179127" cy="2909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41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9657" y="971386"/>
            <a:ext cx="116549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The cutaneous hallmarks</a:t>
            </a:r>
            <a:r>
              <a:rPr lang="en-US" sz="2400" dirty="0"/>
              <a:t> </a:t>
            </a:r>
            <a:r>
              <a:rPr lang="en-US" sz="2400" dirty="0" smtClean="0"/>
              <a:t>of </a:t>
            </a:r>
            <a:r>
              <a:rPr lang="en-US" sz="2400" dirty="0" err="1" smtClean="0"/>
              <a:t>hyperandrogenism</a:t>
            </a:r>
            <a:r>
              <a:rPr lang="en-US" sz="2400" dirty="0"/>
              <a:t> </a:t>
            </a:r>
            <a:r>
              <a:rPr lang="en-US" sz="2400" dirty="0" smtClean="0"/>
              <a:t>are </a:t>
            </a:r>
            <a:r>
              <a:rPr lang="en-US" sz="2400" dirty="0" err="1" smtClean="0"/>
              <a:t>seborrhoea</a:t>
            </a:r>
            <a:r>
              <a:rPr lang="en-US" sz="2400" dirty="0" smtClean="0"/>
              <a:t>, severe</a:t>
            </a:r>
            <a:r>
              <a:rPr lang="en-US" sz="2400" dirty="0"/>
              <a:t> </a:t>
            </a:r>
            <a:r>
              <a:rPr lang="en-US" sz="2400" dirty="0" smtClean="0"/>
              <a:t>acne, hirsutism, telogen effluvium and female or male pattern balding,  late-</a:t>
            </a:r>
            <a:r>
              <a:rPr lang="en-US" sz="2400" dirty="0" err="1" smtClean="0"/>
              <a:t>onet</a:t>
            </a:r>
            <a:r>
              <a:rPr lang="en-US" sz="2400" dirty="0" smtClean="0"/>
              <a:t> acne</a:t>
            </a:r>
            <a:r>
              <a:rPr lang="en-US" sz="2400" dirty="0"/>
              <a:t> </a:t>
            </a:r>
            <a:r>
              <a:rPr lang="en-US" sz="2400" dirty="0" smtClean="0"/>
              <a:t>in women, Other signs of virilization (e.g. male habitus in women, deepening</a:t>
            </a:r>
            <a:r>
              <a:rPr lang="en-US" sz="2400" dirty="0"/>
              <a:t> </a:t>
            </a:r>
            <a:r>
              <a:rPr lang="en-US" sz="2400" dirty="0" smtClean="0"/>
              <a:t>of the</a:t>
            </a:r>
            <a:r>
              <a:rPr lang="en-US" sz="2400" dirty="0"/>
              <a:t> </a:t>
            </a:r>
            <a:r>
              <a:rPr lang="en-US" sz="2400" dirty="0" smtClean="0"/>
              <a:t>voice, clitoral</a:t>
            </a:r>
            <a:r>
              <a:rPr lang="en-US" sz="2400" dirty="0"/>
              <a:t> </a:t>
            </a:r>
            <a:r>
              <a:rPr lang="en-US" sz="2400" dirty="0" smtClean="0"/>
              <a:t>hypertrophy).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159657" y="2541046"/>
            <a:ext cx="113025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 full</a:t>
            </a:r>
            <a:r>
              <a:rPr lang="en-US" sz="2400" dirty="0"/>
              <a:t> </a:t>
            </a:r>
            <a:r>
              <a:rPr lang="en-US" sz="2400" dirty="0" smtClean="0"/>
              <a:t>endocrinological assessment</a:t>
            </a:r>
            <a:r>
              <a:rPr lang="en-US" sz="2400" dirty="0"/>
              <a:t> </a:t>
            </a:r>
            <a:r>
              <a:rPr lang="en-US" sz="2400" dirty="0" smtClean="0"/>
              <a:t>should</a:t>
            </a:r>
            <a:r>
              <a:rPr lang="en-US" sz="2400" dirty="0"/>
              <a:t> </a:t>
            </a:r>
            <a:r>
              <a:rPr lang="en-US" sz="2400" dirty="0" smtClean="0"/>
              <a:t>however</a:t>
            </a:r>
            <a:r>
              <a:rPr lang="en-US" sz="2400" dirty="0"/>
              <a:t> </a:t>
            </a:r>
            <a:r>
              <a:rPr lang="en-US" sz="2400" dirty="0" smtClean="0"/>
              <a:t>be</a:t>
            </a:r>
            <a:r>
              <a:rPr lang="en-US" sz="2400" dirty="0"/>
              <a:t> </a:t>
            </a:r>
            <a:r>
              <a:rPr lang="en-US" sz="2400" dirty="0" smtClean="0"/>
              <a:t>undertaken</a:t>
            </a:r>
            <a:r>
              <a:rPr lang="en-US" sz="2400" dirty="0"/>
              <a:t> </a:t>
            </a:r>
            <a:r>
              <a:rPr lang="en-US" sz="2400" dirty="0" smtClean="0"/>
              <a:t>without delay.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9657" y="3231553"/>
            <a:ext cx="1203234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Whether</a:t>
            </a:r>
            <a:r>
              <a:rPr lang="en-US" sz="2400" dirty="0"/>
              <a:t> </a:t>
            </a:r>
            <a:r>
              <a:rPr lang="en-US" sz="2400" dirty="0" smtClean="0"/>
              <a:t>or not </a:t>
            </a:r>
            <a:r>
              <a:rPr lang="en-US" sz="2400" dirty="0" err="1" smtClean="0"/>
              <a:t>antiandrogenic</a:t>
            </a:r>
            <a:r>
              <a:rPr lang="en-US" sz="2400" dirty="0"/>
              <a:t> </a:t>
            </a:r>
            <a:r>
              <a:rPr lang="en-US" sz="2400" dirty="0" smtClean="0"/>
              <a:t>therapy</a:t>
            </a:r>
            <a:r>
              <a:rPr lang="en-US" sz="2400" dirty="0"/>
              <a:t> </a:t>
            </a:r>
            <a:r>
              <a:rPr lang="en-US" sz="2400" dirty="0" smtClean="0"/>
              <a:t>is</a:t>
            </a:r>
            <a:r>
              <a:rPr lang="en-US" sz="2400" dirty="0"/>
              <a:t> </a:t>
            </a:r>
            <a:r>
              <a:rPr lang="en-US" sz="2400" dirty="0" smtClean="0"/>
              <a:t>indicated</a:t>
            </a:r>
            <a:r>
              <a:rPr lang="en-US" sz="2400" dirty="0"/>
              <a:t> </a:t>
            </a:r>
            <a:r>
              <a:rPr lang="en-US" sz="2400" dirty="0" smtClean="0"/>
              <a:t>in</a:t>
            </a:r>
            <a:r>
              <a:rPr lang="en-US" sz="2400" dirty="0"/>
              <a:t> </a:t>
            </a:r>
            <a:r>
              <a:rPr lang="en-US" sz="2400" dirty="0" smtClean="0"/>
              <a:t>patients</a:t>
            </a:r>
            <a:r>
              <a:rPr lang="en-US" sz="2400" dirty="0"/>
              <a:t> </a:t>
            </a:r>
            <a:r>
              <a:rPr lang="en-US" sz="2400" dirty="0" smtClean="0"/>
              <a:t>with</a:t>
            </a:r>
            <a:r>
              <a:rPr lang="en-US" sz="2400" dirty="0"/>
              <a:t> </a:t>
            </a:r>
            <a:r>
              <a:rPr lang="en-US" sz="2400" dirty="0" err="1" smtClean="0"/>
              <a:t>hyperandrogenism</a:t>
            </a:r>
            <a:r>
              <a:rPr lang="en-US" sz="2400" dirty="0" smtClean="0"/>
              <a:t> requires careful consideration.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Androgen suppression, e.g. via administration of a gonadotropin-releasing hormone antagonist, may also improve microvascular dilation in polycystic ovary </a:t>
            </a:r>
            <a:r>
              <a:rPr lang="en-US" sz="2400" dirty="0" smtClean="0"/>
              <a:t>syndrome.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9449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47389" y="631763"/>
            <a:ext cx="3296287" cy="5847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200" b="1" dirty="0" err="1" smtClean="0"/>
              <a:t>Hypoandrogenism</a:t>
            </a:r>
            <a:endParaRPr lang="en-US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304800" y="1296964"/>
            <a:ext cx="116694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C</a:t>
            </a:r>
            <a:r>
              <a:rPr lang="en-US" sz="2400" dirty="0" smtClean="0"/>
              <a:t>aused by:</a:t>
            </a:r>
          </a:p>
          <a:p>
            <a:r>
              <a:rPr lang="en-US" sz="2400" dirty="0"/>
              <a:t>C</a:t>
            </a:r>
            <a:r>
              <a:rPr lang="en-US" sz="2400" dirty="0" smtClean="0"/>
              <a:t>astration, tumours, antiandrogen</a:t>
            </a:r>
            <a:r>
              <a:rPr lang="en-US" sz="2400" dirty="0"/>
              <a:t> </a:t>
            </a:r>
            <a:r>
              <a:rPr lang="en-US" sz="2400" dirty="0" smtClean="0"/>
              <a:t>therapy, genetically</a:t>
            </a:r>
            <a:r>
              <a:rPr lang="en-US" sz="2400" dirty="0"/>
              <a:t> </a:t>
            </a:r>
            <a:r>
              <a:rPr lang="en-US" sz="2400" dirty="0" smtClean="0"/>
              <a:t>deficient</a:t>
            </a:r>
            <a:r>
              <a:rPr lang="en-US" sz="2400" dirty="0"/>
              <a:t> </a:t>
            </a:r>
            <a:r>
              <a:rPr lang="en-US" sz="2400" dirty="0" smtClean="0"/>
              <a:t>androgen production (e.g. </a:t>
            </a:r>
            <a:r>
              <a:rPr lang="en-US" sz="2400" dirty="0" err="1" smtClean="0"/>
              <a:t>Klinefelter</a:t>
            </a:r>
            <a:r>
              <a:rPr lang="en-US" sz="2400" dirty="0"/>
              <a:t> </a:t>
            </a:r>
            <a:r>
              <a:rPr lang="en-US" sz="2400" dirty="0" smtClean="0"/>
              <a:t>syndrome) or defective</a:t>
            </a:r>
            <a:r>
              <a:rPr lang="en-US" sz="2400" dirty="0"/>
              <a:t> </a:t>
            </a:r>
            <a:r>
              <a:rPr lang="en-US" sz="2400" dirty="0" smtClean="0"/>
              <a:t>androgen	receptor-mediated signalling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304800" y="2523798"/>
            <a:ext cx="114082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If uncorrected </a:t>
            </a:r>
            <a:r>
              <a:rPr lang="en-US" sz="2400" dirty="0" err="1" smtClean="0"/>
              <a:t>hypoandrogenism</a:t>
            </a:r>
            <a:r>
              <a:rPr lang="en-US" sz="2400" dirty="0"/>
              <a:t> </a:t>
            </a:r>
            <a:r>
              <a:rPr lang="en-US" sz="2400" dirty="0" smtClean="0"/>
              <a:t>occurs</a:t>
            </a:r>
            <a:r>
              <a:rPr lang="en-US" sz="2400" dirty="0"/>
              <a:t> </a:t>
            </a:r>
            <a:r>
              <a:rPr lang="en-US" sz="2400" dirty="0" smtClean="0"/>
              <a:t>before puberty, it</a:t>
            </a:r>
            <a:r>
              <a:rPr lang="en-US" sz="2400" dirty="0"/>
              <a:t> </a:t>
            </a:r>
            <a:r>
              <a:rPr lang="en-US" sz="2400" dirty="0" smtClean="0"/>
              <a:t>will</a:t>
            </a:r>
            <a:r>
              <a:rPr lang="en-US" sz="2400" dirty="0"/>
              <a:t> </a:t>
            </a:r>
            <a:r>
              <a:rPr lang="en-US" sz="2400" dirty="0" smtClean="0"/>
              <a:t>manifest</a:t>
            </a:r>
            <a:r>
              <a:rPr lang="en-US" sz="2400" dirty="0"/>
              <a:t> </a:t>
            </a:r>
            <a:r>
              <a:rPr lang="en-US" sz="2400" dirty="0" smtClean="0"/>
              <a:t>as</a:t>
            </a:r>
            <a:r>
              <a:rPr lang="en-US" sz="2400" dirty="0"/>
              <a:t> </a:t>
            </a:r>
            <a:r>
              <a:rPr lang="en-US" sz="2400" dirty="0" err="1" smtClean="0"/>
              <a:t>eunuchoid</a:t>
            </a:r>
            <a:r>
              <a:rPr lang="en-US" sz="2400" dirty="0" smtClean="0"/>
              <a:t> habitus, with undeveloped</a:t>
            </a:r>
            <a:r>
              <a:rPr lang="en-US" sz="2400" dirty="0"/>
              <a:t> </a:t>
            </a:r>
            <a:r>
              <a:rPr lang="en-US" sz="2400" dirty="0" smtClean="0"/>
              <a:t>male body habitus, minimal</a:t>
            </a:r>
            <a:r>
              <a:rPr lang="en-US" sz="2400" dirty="0"/>
              <a:t> </a:t>
            </a:r>
            <a:r>
              <a:rPr lang="en-US" sz="2400" dirty="0" smtClean="0"/>
              <a:t>or absent</a:t>
            </a:r>
            <a:r>
              <a:rPr lang="en-US" sz="2400" dirty="0"/>
              <a:t> </a:t>
            </a:r>
            <a:r>
              <a:rPr lang="en-US" sz="2400" dirty="0" smtClean="0"/>
              <a:t>male secondary hair and no acne</a:t>
            </a:r>
            <a:r>
              <a:rPr lang="en-US" sz="2400" dirty="0"/>
              <a:t> </a:t>
            </a:r>
            <a:r>
              <a:rPr lang="en-US" sz="2400" dirty="0" smtClean="0"/>
              <a:t>during</a:t>
            </a:r>
            <a:r>
              <a:rPr lang="en-US" sz="2400" dirty="0"/>
              <a:t> </a:t>
            </a:r>
            <a:r>
              <a:rPr lang="en-US" sz="2400" dirty="0" smtClean="0"/>
              <a:t>puberty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304800" y="3938248"/>
            <a:ext cx="119307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If it occurs after puberty, there is a slow progressive loss of male secondary sexual characteristics and androgenetic alopecia does not progress.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304800" y="5009871"/>
            <a:ext cx="116694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As androgen</a:t>
            </a:r>
            <a:r>
              <a:rPr lang="en-US" sz="2400" dirty="0"/>
              <a:t> </a:t>
            </a:r>
            <a:r>
              <a:rPr lang="en-US" sz="2400" dirty="0" smtClean="0"/>
              <a:t>deficiency</a:t>
            </a:r>
            <a:r>
              <a:rPr lang="en-US" sz="2400" dirty="0"/>
              <a:t> </a:t>
            </a:r>
            <a:r>
              <a:rPr lang="en-US" sz="2400" dirty="0" smtClean="0"/>
              <a:t>is usually</a:t>
            </a:r>
            <a:r>
              <a:rPr lang="en-US" sz="2400" dirty="0"/>
              <a:t> </a:t>
            </a:r>
            <a:r>
              <a:rPr lang="en-US" sz="2400" dirty="0" smtClean="0"/>
              <a:t>corrected in male</a:t>
            </a:r>
            <a:r>
              <a:rPr lang="en-US" sz="2400" dirty="0"/>
              <a:t> </a:t>
            </a:r>
            <a:r>
              <a:rPr lang="en-US" sz="2400" dirty="0" smtClean="0"/>
              <a:t>patients, one</a:t>
            </a:r>
            <a:r>
              <a:rPr lang="en-US" sz="2400" dirty="0"/>
              <a:t> </a:t>
            </a:r>
            <a:r>
              <a:rPr lang="en-US" sz="2400" dirty="0" smtClean="0"/>
              <a:t>dermatologically</a:t>
            </a:r>
            <a:r>
              <a:rPr lang="en-US" sz="2400" dirty="0"/>
              <a:t> </a:t>
            </a:r>
            <a:r>
              <a:rPr lang="en-US" sz="2400" dirty="0" smtClean="0"/>
              <a:t>important point is that replacement therapy</a:t>
            </a:r>
            <a:r>
              <a:rPr lang="en-US" sz="2400" dirty="0"/>
              <a:t> </a:t>
            </a:r>
            <a:r>
              <a:rPr lang="en-US" sz="2400" dirty="0" smtClean="0"/>
              <a:t>is</a:t>
            </a:r>
            <a:r>
              <a:rPr lang="en-US" sz="2400" dirty="0"/>
              <a:t> </a:t>
            </a:r>
            <a:r>
              <a:rPr lang="en-US" sz="2400" dirty="0" smtClean="0"/>
              <a:t>not</a:t>
            </a:r>
            <a:r>
              <a:rPr lang="en-US" sz="2400" dirty="0"/>
              <a:t> </a:t>
            </a:r>
            <a:r>
              <a:rPr lang="en-US" sz="2400" dirty="0" smtClean="0"/>
              <a:t>infrequently carried out</a:t>
            </a:r>
            <a:r>
              <a:rPr lang="en-US" sz="2400" dirty="0"/>
              <a:t> </a:t>
            </a:r>
            <a:r>
              <a:rPr lang="en-US" sz="2400" dirty="0" smtClean="0"/>
              <a:t>too aggressively, so</a:t>
            </a:r>
            <a:r>
              <a:rPr lang="en-US" sz="2400" dirty="0"/>
              <a:t> </a:t>
            </a:r>
            <a:r>
              <a:rPr lang="en-US" sz="2400" dirty="0" smtClean="0"/>
              <a:t>that features</a:t>
            </a:r>
            <a:r>
              <a:rPr lang="en-US" sz="2400" dirty="0"/>
              <a:t> </a:t>
            </a:r>
            <a:r>
              <a:rPr lang="en-US" sz="2400" dirty="0" smtClean="0"/>
              <a:t>of </a:t>
            </a:r>
            <a:r>
              <a:rPr lang="en-US" sz="2400" dirty="0" err="1" smtClean="0"/>
              <a:t>hyperandrogenism</a:t>
            </a:r>
            <a:r>
              <a:rPr lang="en-US" sz="2400" dirty="0" smtClean="0"/>
              <a:t> can develop.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6320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08244" y="530162"/>
            <a:ext cx="3511089" cy="5847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200" b="1" dirty="0" err="1" smtClean="0"/>
              <a:t>Hyperoestrogenism</a:t>
            </a:r>
            <a:endParaRPr lang="en-US" sz="3200" b="1" dirty="0"/>
          </a:p>
        </p:txBody>
      </p:sp>
      <p:sp>
        <p:nvSpPr>
          <p:cNvPr id="4" name="Rectangle 3"/>
          <p:cNvSpPr/>
          <p:nvPr/>
        </p:nvSpPr>
        <p:spPr>
          <a:xfrm>
            <a:off x="0" y="1997839"/>
            <a:ext cx="1219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O</a:t>
            </a:r>
            <a:r>
              <a:rPr lang="en-US" sz="2400" dirty="0" err="1" smtClean="0"/>
              <a:t>estrogen</a:t>
            </a:r>
            <a:r>
              <a:rPr lang="en-US" sz="2400" dirty="0" smtClean="0"/>
              <a:t>-producing tumours</a:t>
            </a:r>
            <a:r>
              <a:rPr lang="en-US" sz="2400" dirty="0"/>
              <a:t> </a:t>
            </a:r>
            <a:r>
              <a:rPr lang="en-US" sz="2400" dirty="0" smtClean="0"/>
              <a:t>are</a:t>
            </a:r>
            <a:r>
              <a:rPr lang="en-US" sz="2400" dirty="0"/>
              <a:t> </a:t>
            </a:r>
            <a:r>
              <a:rPr lang="en-US" sz="2400" dirty="0" smtClean="0"/>
              <a:t>the</a:t>
            </a:r>
            <a:r>
              <a:rPr lang="en-US" sz="2400" dirty="0"/>
              <a:t> </a:t>
            </a:r>
            <a:r>
              <a:rPr lang="en-US" sz="2400" dirty="0" smtClean="0"/>
              <a:t>most</a:t>
            </a:r>
            <a:r>
              <a:rPr lang="en-US" sz="2400" dirty="0"/>
              <a:t> </a:t>
            </a:r>
            <a:r>
              <a:rPr lang="en-US" sz="2400" dirty="0" smtClean="0"/>
              <a:t>common and most</a:t>
            </a:r>
            <a:r>
              <a:rPr lang="en-US" sz="2400" dirty="0"/>
              <a:t> </a:t>
            </a:r>
            <a:r>
              <a:rPr lang="en-US" sz="2400" dirty="0" smtClean="0"/>
              <a:t>serious</a:t>
            </a:r>
            <a:r>
              <a:rPr lang="en-US" sz="2400" dirty="0"/>
              <a:t> </a:t>
            </a:r>
            <a:r>
              <a:rPr lang="en-US" sz="2400" dirty="0" smtClean="0"/>
              <a:t>causes</a:t>
            </a:r>
            <a:r>
              <a:rPr lang="en-US" sz="2400" dirty="0"/>
              <a:t> </a:t>
            </a:r>
            <a:r>
              <a:rPr lang="en-US" sz="2400" dirty="0" smtClean="0"/>
              <a:t>of</a:t>
            </a:r>
            <a:r>
              <a:rPr lang="en-US" sz="2400" dirty="0"/>
              <a:t> </a:t>
            </a:r>
            <a:r>
              <a:rPr lang="en-US" sz="2400" dirty="0" err="1" smtClean="0"/>
              <a:t>hyperoestrogenism</a:t>
            </a:r>
            <a:r>
              <a:rPr lang="en-US" sz="2400" dirty="0" smtClean="0"/>
              <a:t>. Besides oral contraceptives and excessive consumption of </a:t>
            </a:r>
            <a:r>
              <a:rPr lang="en-US" sz="2400" dirty="0" err="1" smtClean="0"/>
              <a:t>phyto</a:t>
            </a:r>
            <a:r>
              <a:rPr lang="en-US" sz="2400" dirty="0" smtClean="0"/>
              <a:t>-oestrogens.</a:t>
            </a:r>
          </a:p>
          <a:p>
            <a:r>
              <a:rPr lang="en-US" sz="2400" dirty="0" smtClean="0"/>
              <a:t>	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0" y="3111574"/>
            <a:ext cx="118146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Classical skin signs</a:t>
            </a:r>
            <a:r>
              <a:rPr lang="en-US" sz="2400" dirty="0"/>
              <a:t> </a:t>
            </a:r>
            <a:r>
              <a:rPr lang="en-US" sz="2400" dirty="0" smtClean="0"/>
              <a:t>are </a:t>
            </a:r>
            <a:r>
              <a:rPr lang="en-US" sz="2400" dirty="0" err="1" smtClean="0"/>
              <a:t>melasma</a:t>
            </a:r>
            <a:r>
              <a:rPr lang="en-US" sz="2400" dirty="0" smtClean="0"/>
              <a:t>, spider </a:t>
            </a:r>
            <a:r>
              <a:rPr lang="en-US" sz="2400" dirty="0" err="1" smtClean="0"/>
              <a:t>telangiectases</a:t>
            </a:r>
            <a:r>
              <a:rPr lang="en-US" sz="2400" dirty="0"/>
              <a:t> </a:t>
            </a:r>
            <a:r>
              <a:rPr lang="en-US" sz="2400" dirty="0" smtClean="0"/>
              <a:t>and increased susceptibility</a:t>
            </a:r>
            <a:r>
              <a:rPr lang="en-US" sz="2400" dirty="0"/>
              <a:t> </a:t>
            </a:r>
            <a:r>
              <a:rPr lang="en-US" sz="2400" dirty="0" smtClean="0"/>
              <a:t>to</a:t>
            </a:r>
            <a:r>
              <a:rPr lang="en-US" sz="2400" dirty="0"/>
              <a:t> </a:t>
            </a:r>
            <a:r>
              <a:rPr lang="en-US" sz="2400" dirty="0" smtClean="0"/>
              <a:t>Candida</a:t>
            </a:r>
            <a:r>
              <a:rPr lang="en-US" sz="2400" dirty="0"/>
              <a:t> </a:t>
            </a:r>
            <a:r>
              <a:rPr lang="en-US" sz="2400" dirty="0" err="1" smtClean="0"/>
              <a:t>vulvovaginitis</a:t>
            </a:r>
            <a:r>
              <a:rPr lang="en-US" sz="24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While girls can undergo precocious puberty, boys</a:t>
            </a:r>
            <a:r>
              <a:rPr lang="en-US" sz="2400" dirty="0"/>
              <a:t> </a:t>
            </a:r>
            <a:r>
              <a:rPr lang="en-US" sz="2400" dirty="0" smtClean="0"/>
              <a:t>develop</a:t>
            </a:r>
            <a:r>
              <a:rPr lang="en-US" sz="2400" dirty="0"/>
              <a:t> </a:t>
            </a:r>
            <a:r>
              <a:rPr lang="en-US" sz="2400" dirty="0" err="1" smtClean="0"/>
              <a:t>gynaecomastia</a:t>
            </a:r>
            <a:r>
              <a:rPr lang="en-US" sz="2400" dirty="0" smtClean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Much more rarely</a:t>
            </a:r>
            <a:r>
              <a:rPr lang="en-US" sz="2400" dirty="0"/>
              <a:t> </a:t>
            </a:r>
            <a:r>
              <a:rPr lang="en-US" sz="2400" dirty="0" smtClean="0"/>
              <a:t>erythema </a:t>
            </a:r>
            <a:r>
              <a:rPr lang="en-US" sz="2400" dirty="0" err="1" smtClean="0"/>
              <a:t>nodosum</a:t>
            </a:r>
            <a:r>
              <a:rPr lang="en-US" sz="2400" dirty="0" smtClean="0"/>
              <a:t>, porphyria </a:t>
            </a:r>
            <a:r>
              <a:rPr lang="en-US" sz="2400" dirty="0" err="1" smtClean="0"/>
              <a:t>cutanea</a:t>
            </a:r>
            <a:r>
              <a:rPr lang="en-US" sz="2400" dirty="0"/>
              <a:t> </a:t>
            </a:r>
            <a:r>
              <a:rPr lang="en-US" sz="2400" dirty="0" err="1" smtClean="0"/>
              <a:t>tarda</a:t>
            </a:r>
            <a:r>
              <a:rPr lang="en-US" sz="2400" dirty="0" smtClean="0"/>
              <a:t>,</a:t>
            </a:r>
            <a:r>
              <a:rPr lang="en-US" sz="2400" dirty="0"/>
              <a:t> </a:t>
            </a:r>
            <a:r>
              <a:rPr lang="en-US" sz="2400" dirty="0" smtClean="0"/>
              <a:t>pemphigoid </a:t>
            </a:r>
            <a:r>
              <a:rPr lang="en-US" sz="2400" dirty="0" err="1" smtClean="0"/>
              <a:t>gestationis</a:t>
            </a:r>
            <a:r>
              <a:rPr lang="en-US" sz="2400" dirty="0"/>
              <a:t> </a:t>
            </a:r>
            <a:r>
              <a:rPr lang="en-US" sz="2400" dirty="0" smtClean="0"/>
              <a:t>and systemic lupus erythematosus can be seen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1862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5143" y="1409776"/>
            <a:ext cx="119162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It is a natural consequence of</a:t>
            </a:r>
            <a:r>
              <a:rPr lang="en-US" sz="2400" dirty="0"/>
              <a:t> </a:t>
            </a:r>
            <a:r>
              <a:rPr lang="en-US" sz="2400" dirty="0" smtClean="0"/>
              <a:t>the</a:t>
            </a:r>
            <a:r>
              <a:rPr lang="en-US" sz="2400" dirty="0"/>
              <a:t> </a:t>
            </a:r>
            <a:r>
              <a:rPr lang="en-US" sz="2400" dirty="0" smtClean="0"/>
              <a:t>menopause</a:t>
            </a:r>
            <a:r>
              <a:rPr lang="en-US" sz="2400" dirty="0"/>
              <a:t> </a:t>
            </a:r>
            <a:r>
              <a:rPr lang="en-US" sz="2400" dirty="0" smtClean="0"/>
              <a:t>or</a:t>
            </a:r>
            <a:r>
              <a:rPr lang="en-US" sz="2400" dirty="0"/>
              <a:t> </a:t>
            </a:r>
            <a:r>
              <a:rPr lang="en-US" sz="2400" dirty="0" smtClean="0"/>
              <a:t>due</a:t>
            </a:r>
            <a:r>
              <a:rPr lang="en-US" sz="2400" dirty="0"/>
              <a:t> </a:t>
            </a:r>
            <a:r>
              <a:rPr lang="en-US" sz="2400" dirty="0" smtClean="0"/>
              <a:t>to</a:t>
            </a:r>
            <a:r>
              <a:rPr lang="en-US" sz="2400" dirty="0"/>
              <a:t> </a:t>
            </a:r>
            <a:r>
              <a:rPr lang="en-US" sz="2400" dirty="0" err="1" smtClean="0"/>
              <a:t>ovariectomy</a:t>
            </a:r>
            <a:r>
              <a:rPr lang="en-US" sz="2400" dirty="0" smtClean="0"/>
              <a:t>.</a:t>
            </a:r>
          </a:p>
          <a:p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</a:t>
            </a:r>
            <a:r>
              <a:rPr lang="en-US" sz="2400" dirty="0" smtClean="0"/>
              <a:t>esult in female pattern balding. Sometimes</a:t>
            </a:r>
            <a:r>
              <a:rPr lang="en-US" sz="2400" dirty="0"/>
              <a:t> </a:t>
            </a:r>
            <a:r>
              <a:rPr lang="en-US" sz="2400" dirty="0" smtClean="0"/>
              <a:t>this</a:t>
            </a:r>
            <a:r>
              <a:rPr lang="en-US" sz="2400" dirty="0"/>
              <a:t> </a:t>
            </a:r>
            <a:r>
              <a:rPr lang="en-US" sz="2400" dirty="0" smtClean="0"/>
              <a:t>female</a:t>
            </a:r>
            <a:r>
              <a:rPr lang="en-US" sz="2400" dirty="0"/>
              <a:t> </a:t>
            </a:r>
            <a:r>
              <a:rPr lang="en-US" sz="2400" dirty="0" smtClean="0"/>
              <a:t>variant of</a:t>
            </a:r>
            <a:r>
              <a:rPr lang="en-US" sz="2400" dirty="0"/>
              <a:t> </a:t>
            </a:r>
            <a:r>
              <a:rPr lang="en-US" sz="2400" dirty="0" smtClean="0"/>
              <a:t>androgenetic</a:t>
            </a:r>
            <a:r>
              <a:rPr lang="en-US" sz="2400" dirty="0"/>
              <a:t> </a:t>
            </a:r>
            <a:r>
              <a:rPr lang="en-US" sz="2400" dirty="0" smtClean="0"/>
              <a:t>alopecia</a:t>
            </a:r>
            <a:r>
              <a:rPr lang="en-US" sz="2400" dirty="0"/>
              <a:t> </a:t>
            </a:r>
            <a:r>
              <a:rPr lang="en-US" sz="2400" dirty="0" smtClean="0"/>
              <a:t>may</a:t>
            </a:r>
            <a:r>
              <a:rPr lang="en-US" sz="2400" dirty="0"/>
              <a:t> </a:t>
            </a:r>
            <a:r>
              <a:rPr lang="en-US" sz="2400" dirty="0" smtClean="0"/>
              <a:t>follow the</a:t>
            </a:r>
            <a:r>
              <a:rPr lang="en-US" sz="2400" dirty="0"/>
              <a:t> </a:t>
            </a:r>
            <a:r>
              <a:rPr lang="en-US" sz="2400" dirty="0" smtClean="0"/>
              <a:t>male pattern or</a:t>
            </a:r>
            <a:r>
              <a:rPr lang="en-US" sz="2400" dirty="0"/>
              <a:t> </a:t>
            </a:r>
            <a:r>
              <a:rPr lang="en-US" sz="2400" dirty="0" smtClean="0"/>
              <a:t>can</a:t>
            </a:r>
            <a:r>
              <a:rPr lang="en-US" sz="2400" dirty="0"/>
              <a:t> </a:t>
            </a:r>
            <a:r>
              <a:rPr lang="en-US" sz="2400" dirty="0" smtClean="0"/>
              <a:t>also</a:t>
            </a:r>
            <a:r>
              <a:rPr lang="en-US" sz="2400" dirty="0"/>
              <a:t> </a:t>
            </a:r>
            <a:r>
              <a:rPr lang="en-US" sz="2400" dirty="0" smtClean="0"/>
              <a:t>show</a:t>
            </a:r>
            <a:r>
              <a:rPr lang="en-US" sz="2400" dirty="0"/>
              <a:t> </a:t>
            </a:r>
            <a:r>
              <a:rPr lang="en-US" sz="2400" dirty="0" smtClean="0"/>
              <a:t>a</a:t>
            </a:r>
            <a:r>
              <a:rPr lang="en-US" sz="2400" dirty="0"/>
              <a:t> </a:t>
            </a:r>
            <a:r>
              <a:rPr lang="en-US" sz="2400" dirty="0" smtClean="0"/>
              <a:t>mixed</a:t>
            </a:r>
            <a:r>
              <a:rPr lang="en-US" sz="2400" dirty="0"/>
              <a:t> </a:t>
            </a:r>
            <a:r>
              <a:rPr lang="en-US" sz="2400" dirty="0" smtClean="0"/>
              <a:t>phenotype, i.e.</a:t>
            </a:r>
            <a:r>
              <a:rPr lang="en-US" sz="2400" dirty="0"/>
              <a:t> </a:t>
            </a:r>
            <a:r>
              <a:rPr lang="en-US" sz="2400" dirty="0" smtClean="0"/>
              <a:t>with</a:t>
            </a:r>
            <a:r>
              <a:rPr lang="en-US" sz="2400" dirty="0"/>
              <a:t> </a:t>
            </a:r>
            <a:r>
              <a:rPr lang="en-US" sz="2400" dirty="0" smtClean="0"/>
              <a:t>features of both male and female pattern</a:t>
            </a:r>
            <a:r>
              <a:rPr lang="en-US" sz="2400" dirty="0"/>
              <a:t> </a:t>
            </a:r>
            <a:r>
              <a:rPr lang="en-US" sz="2400" dirty="0" smtClean="0"/>
              <a:t>balding .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3971825" y="544677"/>
            <a:ext cx="3562578" cy="5847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200" b="1" dirty="0" smtClean="0"/>
              <a:t>Hypo-</a:t>
            </a:r>
            <a:r>
              <a:rPr lang="en-US" sz="3200" b="1" dirty="0" err="1" smtClean="0"/>
              <a:t>oestrogenism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45143" y="5427007"/>
            <a:ext cx="119162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Hypo-​</a:t>
            </a:r>
            <a:r>
              <a:rPr lang="en-US" sz="2400" dirty="0" err="1" smtClean="0"/>
              <a:t>oestrogenism</a:t>
            </a:r>
            <a:r>
              <a:rPr lang="en-US" sz="2400" dirty="0"/>
              <a:t> </a:t>
            </a:r>
            <a:r>
              <a:rPr lang="en-US" sz="2400" dirty="0" smtClean="0"/>
              <a:t>is a state that justifies</a:t>
            </a:r>
            <a:r>
              <a:rPr lang="en-US" sz="2400" dirty="0"/>
              <a:t> </a:t>
            </a:r>
            <a:r>
              <a:rPr lang="en-US" sz="2400" dirty="0" smtClean="0"/>
              <a:t>consideration of</a:t>
            </a:r>
            <a:r>
              <a:rPr lang="en-US" sz="2400" dirty="0"/>
              <a:t> </a:t>
            </a:r>
            <a:r>
              <a:rPr lang="en-US" sz="2400" dirty="0" smtClean="0"/>
              <a:t>hormone replacement, even by dermatologists. The potential benefits of this have to be carefully balanced</a:t>
            </a:r>
            <a:r>
              <a:rPr lang="en-US" sz="2400" dirty="0"/>
              <a:t> </a:t>
            </a:r>
            <a:r>
              <a:rPr lang="en-US" sz="2400" dirty="0" smtClean="0"/>
              <a:t>against the long-debated, potentially serious adverse effects of </a:t>
            </a:r>
            <a:r>
              <a:rPr lang="en-US" sz="2400" dirty="0" err="1" smtClean="0"/>
              <a:t>oestrogen</a:t>
            </a:r>
            <a:r>
              <a:rPr lang="en-US" sz="2400" dirty="0"/>
              <a:t> </a:t>
            </a:r>
            <a:r>
              <a:rPr lang="en-US" sz="2400" dirty="0" smtClean="0"/>
              <a:t>therapy.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145143" y="3494200"/>
            <a:ext cx="117275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Genital pruritus</a:t>
            </a:r>
            <a:r>
              <a:rPr lang="en-US" sz="2400" dirty="0"/>
              <a:t> </a:t>
            </a:r>
            <a:r>
              <a:rPr lang="en-US" sz="2400" dirty="0" smtClean="0"/>
              <a:t>and burning mouth</a:t>
            </a:r>
            <a:r>
              <a:rPr lang="en-US" sz="2400" dirty="0"/>
              <a:t> </a:t>
            </a:r>
            <a:r>
              <a:rPr lang="en-US" sz="2400" dirty="0" smtClean="0"/>
              <a:t>syndrome, seborrhea is</a:t>
            </a:r>
            <a:r>
              <a:rPr lang="en-US" sz="2400" dirty="0"/>
              <a:t> </a:t>
            </a:r>
            <a:r>
              <a:rPr lang="en-US" sz="2400" dirty="0" smtClean="0"/>
              <a:t>another dermatological manifestation of hypo-</a:t>
            </a:r>
            <a:r>
              <a:rPr lang="en-US" sz="2400" dirty="0" err="1" smtClean="0"/>
              <a:t>oestrogenism</a:t>
            </a:r>
            <a:r>
              <a:rPr lang="en-US" sz="2400" dirty="0" smtClean="0"/>
              <a:t>. If</a:t>
            </a:r>
            <a:r>
              <a:rPr lang="en-US" sz="2400" dirty="0"/>
              <a:t> </a:t>
            </a:r>
            <a:r>
              <a:rPr lang="en-US" sz="2400" dirty="0" smtClean="0"/>
              <a:t>these occur concomitantly with osteoporosis, typical menopausal mood swings,</a:t>
            </a:r>
            <a:r>
              <a:rPr lang="en-US" sz="2400" dirty="0"/>
              <a:t> </a:t>
            </a:r>
            <a:r>
              <a:rPr lang="en-US" sz="2400" dirty="0" smtClean="0"/>
              <a:t>paroxysmal hyperhidrosis and flushing,</a:t>
            </a:r>
            <a:r>
              <a:rPr lang="en-US" sz="2400" dirty="0"/>
              <a:t> </a:t>
            </a:r>
            <a:r>
              <a:rPr lang="en-US" sz="2400" dirty="0" smtClean="0"/>
              <a:t>a</a:t>
            </a:r>
            <a:r>
              <a:rPr lang="en-US" sz="2400" dirty="0"/>
              <a:t> </a:t>
            </a:r>
            <a:r>
              <a:rPr lang="en-US" sz="2400" dirty="0" smtClean="0"/>
              <a:t>clinical</a:t>
            </a:r>
            <a:r>
              <a:rPr lang="en-US" sz="2400" dirty="0"/>
              <a:t> </a:t>
            </a:r>
            <a:r>
              <a:rPr lang="en-US" sz="2400" dirty="0" smtClean="0"/>
              <a:t>working</a:t>
            </a:r>
            <a:r>
              <a:rPr lang="en-US" sz="2400" dirty="0"/>
              <a:t> </a:t>
            </a:r>
            <a:r>
              <a:rPr lang="en-US" sz="2400" dirty="0" smtClean="0"/>
              <a:t>diagnosis</a:t>
            </a:r>
            <a:r>
              <a:rPr lang="en-US" sz="2400" dirty="0"/>
              <a:t> </a:t>
            </a:r>
            <a:r>
              <a:rPr lang="en-US" sz="2400" dirty="0" smtClean="0"/>
              <a:t>of hypo-</a:t>
            </a:r>
            <a:r>
              <a:rPr lang="en-US" sz="2400" dirty="0" err="1" smtClean="0"/>
              <a:t>oestrogenism</a:t>
            </a:r>
            <a:r>
              <a:rPr lang="en-US" sz="2400" dirty="0"/>
              <a:t> </a:t>
            </a:r>
            <a:r>
              <a:rPr lang="en-US" sz="2400" dirty="0" smtClean="0"/>
              <a:t>is</a:t>
            </a:r>
            <a:r>
              <a:rPr lang="en-US" sz="2400" dirty="0"/>
              <a:t> </a:t>
            </a:r>
            <a:r>
              <a:rPr lang="en-US" sz="2400" dirty="0" smtClean="0"/>
              <a:t>easily</a:t>
            </a:r>
            <a:r>
              <a:rPr lang="en-US" sz="2400" dirty="0"/>
              <a:t> </a:t>
            </a:r>
            <a:r>
              <a:rPr lang="en-US" sz="2400" dirty="0" smtClean="0"/>
              <a:t>reached.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1833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95501" y="559191"/>
            <a:ext cx="3822841" cy="5847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200" b="1" dirty="0" err="1" smtClean="0"/>
              <a:t>Phaeochromocytoma</a:t>
            </a:r>
            <a:endParaRPr lang="en-US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-174170" y="1605223"/>
            <a:ext cx="12540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A potentially life-threating</a:t>
            </a:r>
            <a:r>
              <a:rPr lang="en-US" sz="2400" dirty="0"/>
              <a:t> </a:t>
            </a:r>
            <a:r>
              <a:rPr lang="en-US" sz="2400" dirty="0" smtClean="0"/>
              <a:t>catecholamine-secreting</a:t>
            </a:r>
            <a:r>
              <a:rPr lang="en-US" sz="2400" dirty="0"/>
              <a:t> </a:t>
            </a:r>
            <a:r>
              <a:rPr lang="en-US" sz="2400" dirty="0" smtClean="0"/>
              <a:t>endocrine</a:t>
            </a:r>
            <a:r>
              <a:rPr lang="en-US" sz="2400" dirty="0"/>
              <a:t> </a:t>
            </a:r>
            <a:r>
              <a:rPr lang="en-US" sz="2400" dirty="0" smtClean="0"/>
              <a:t>neoplasm</a:t>
            </a:r>
            <a:r>
              <a:rPr lang="en-US" sz="2400" dirty="0"/>
              <a:t> </a:t>
            </a:r>
            <a:r>
              <a:rPr lang="en-US" sz="2400" dirty="0" smtClean="0"/>
              <a:t>of</a:t>
            </a:r>
            <a:r>
              <a:rPr lang="en-US" sz="2400" dirty="0"/>
              <a:t> </a:t>
            </a:r>
            <a:r>
              <a:rPr lang="en-US" sz="2400" dirty="0" smtClean="0"/>
              <a:t>the adrenal medulla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130629" y="2242456"/>
            <a:ext cx="44354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It is Bilateral or may</a:t>
            </a:r>
            <a:r>
              <a:rPr lang="en-US" sz="2400" dirty="0"/>
              <a:t> </a:t>
            </a:r>
            <a:r>
              <a:rPr lang="en-US" sz="2400" dirty="0" smtClean="0"/>
              <a:t>be</a:t>
            </a:r>
            <a:r>
              <a:rPr lang="en-US" sz="2400" dirty="0"/>
              <a:t> </a:t>
            </a:r>
            <a:r>
              <a:rPr lang="en-US" sz="2400" dirty="0" smtClean="0"/>
              <a:t>ectopic.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130629" y="2782574"/>
            <a:ext cx="44864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10–15% of cases</a:t>
            </a:r>
            <a:r>
              <a:rPr lang="en-US" sz="2400" dirty="0"/>
              <a:t> </a:t>
            </a:r>
            <a:r>
              <a:rPr lang="en-US" sz="2400" dirty="0" smtClean="0"/>
              <a:t>it is</a:t>
            </a:r>
            <a:r>
              <a:rPr lang="en-US" sz="2400" dirty="0"/>
              <a:t> </a:t>
            </a:r>
            <a:r>
              <a:rPr lang="en-US" sz="2400" dirty="0" smtClean="0"/>
              <a:t>malignant.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130629" y="3358122"/>
            <a:ext cx="119307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Clinical presentations</a:t>
            </a:r>
            <a:r>
              <a:rPr lang="en-US" sz="2400" dirty="0"/>
              <a:t> </a:t>
            </a:r>
            <a:r>
              <a:rPr lang="en-US" sz="2400" dirty="0" smtClean="0"/>
              <a:t>include: hypertension, paroxysmal</a:t>
            </a:r>
            <a:r>
              <a:rPr lang="en-US" sz="2400" dirty="0"/>
              <a:t> </a:t>
            </a:r>
            <a:r>
              <a:rPr lang="en-US" sz="2400" dirty="0" smtClean="0"/>
              <a:t>hypertensive</a:t>
            </a:r>
            <a:r>
              <a:rPr lang="en-US" sz="2400" dirty="0"/>
              <a:t> </a:t>
            </a:r>
            <a:r>
              <a:rPr lang="en-US" sz="2400" dirty="0" smtClean="0"/>
              <a:t>crises, headaches, tremor, palpitations, anxiety</a:t>
            </a:r>
            <a:r>
              <a:rPr lang="en-US" sz="2400" dirty="0" smtClean="0"/>
              <a:t>).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Its skin manifestations may not</a:t>
            </a:r>
            <a:r>
              <a:rPr lang="en-US" sz="2400" dirty="0"/>
              <a:t> </a:t>
            </a:r>
            <a:r>
              <a:rPr lang="en-US" sz="2400" dirty="0" smtClean="0"/>
              <a:t>be</a:t>
            </a:r>
            <a:r>
              <a:rPr lang="en-US" sz="2400" dirty="0"/>
              <a:t> </a:t>
            </a:r>
            <a:r>
              <a:rPr lang="en-US" sz="2400" dirty="0" smtClean="0"/>
              <a:t>obvious: hyperhidrosis, paroxysmal facial</a:t>
            </a:r>
            <a:r>
              <a:rPr lang="en-US" sz="2400" dirty="0"/>
              <a:t> </a:t>
            </a:r>
            <a:r>
              <a:rPr lang="en-US" sz="2400" dirty="0" smtClean="0"/>
              <a:t>pallor, and</a:t>
            </a:r>
            <a:r>
              <a:rPr lang="en-US" sz="2400" dirty="0"/>
              <a:t> </a:t>
            </a:r>
            <a:r>
              <a:rPr lang="en-US" sz="2400" dirty="0" smtClean="0"/>
              <a:t>sometimes</a:t>
            </a:r>
            <a:r>
              <a:rPr lang="en-US" sz="2400" dirty="0"/>
              <a:t> </a:t>
            </a:r>
            <a:r>
              <a:rPr lang="en-US" sz="2400" dirty="0" smtClean="0"/>
              <a:t>aggravation of</a:t>
            </a:r>
            <a:r>
              <a:rPr lang="en-US" sz="2400" dirty="0"/>
              <a:t> </a:t>
            </a:r>
            <a:r>
              <a:rPr lang="en-US" sz="2400" dirty="0" smtClean="0"/>
              <a:t>pre-existing</a:t>
            </a:r>
            <a:r>
              <a:rPr lang="en-US" sz="2400" dirty="0"/>
              <a:t> </a:t>
            </a:r>
            <a:r>
              <a:rPr lang="en-US" sz="2400" dirty="0" smtClean="0"/>
              <a:t>Raynaud</a:t>
            </a:r>
            <a:r>
              <a:rPr lang="en-US" sz="2400" dirty="0"/>
              <a:t> </a:t>
            </a:r>
            <a:r>
              <a:rPr lang="en-US" sz="2400" dirty="0" smtClean="0"/>
              <a:t>phenomenon.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130629" y="5041665"/>
            <a:ext cx="11611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Dermatologists should</a:t>
            </a:r>
            <a:r>
              <a:rPr lang="en-US" sz="2400" dirty="0"/>
              <a:t> </a:t>
            </a:r>
            <a:r>
              <a:rPr lang="en-US" sz="2400" dirty="0" smtClean="0"/>
              <a:t>be</a:t>
            </a:r>
            <a:r>
              <a:rPr lang="en-US" sz="2400" dirty="0"/>
              <a:t> </a:t>
            </a:r>
            <a:r>
              <a:rPr lang="en-US" sz="2400" dirty="0" smtClean="0"/>
              <a:t>alert for such</a:t>
            </a:r>
            <a:r>
              <a:rPr lang="en-US" sz="2400" dirty="0"/>
              <a:t> </a:t>
            </a:r>
            <a:r>
              <a:rPr lang="en-US" sz="2400" dirty="0" smtClean="0"/>
              <a:t>systemic</a:t>
            </a:r>
            <a:r>
              <a:rPr lang="en-US" sz="2400" dirty="0"/>
              <a:t> </a:t>
            </a:r>
            <a:r>
              <a:rPr lang="en-US" sz="2400" dirty="0" smtClean="0"/>
              <a:t>signs</a:t>
            </a:r>
            <a:r>
              <a:rPr lang="en-US" sz="2400" dirty="0"/>
              <a:t> </a:t>
            </a:r>
            <a:r>
              <a:rPr lang="en-US" sz="2400" dirty="0" smtClean="0"/>
              <a:t>in</a:t>
            </a:r>
            <a:r>
              <a:rPr lang="en-US" sz="2400" dirty="0"/>
              <a:t> </a:t>
            </a:r>
            <a:r>
              <a:rPr lang="en-US" sz="2400" dirty="0" smtClean="0"/>
              <a:t>patients</a:t>
            </a:r>
            <a:r>
              <a:rPr lang="en-US" sz="2400" dirty="0"/>
              <a:t> </a:t>
            </a:r>
            <a:r>
              <a:rPr lang="en-US" sz="2400" dirty="0" smtClean="0"/>
              <a:t>with</a:t>
            </a:r>
            <a:r>
              <a:rPr lang="en-US" sz="2400" dirty="0"/>
              <a:t> </a:t>
            </a:r>
            <a:r>
              <a:rPr lang="en-US" sz="2400" dirty="0" smtClean="0"/>
              <a:t>these cutaneous features, particularly</a:t>
            </a:r>
            <a:r>
              <a:rPr lang="en-US" sz="2400" dirty="0"/>
              <a:t> </a:t>
            </a:r>
            <a:r>
              <a:rPr lang="en-US" sz="2400" dirty="0" smtClean="0"/>
              <a:t>if</a:t>
            </a:r>
            <a:r>
              <a:rPr lang="en-US" sz="2400" dirty="0"/>
              <a:t> </a:t>
            </a:r>
            <a:r>
              <a:rPr lang="en-US" sz="2400" dirty="0" smtClean="0"/>
              <a:t>they</a:t>
            </a:r>
            <a:r>
              <a:rPr lang="en-US" sz="2400" dirty="0"/>
              <a:t> </a:t>
            </a:r>
            <a:r>
              <a:rPr lang="en-US" sz="2400" dirty="0" smtClean="0"/>
              <a:t>have </a:t>
            </a:r>
            <a:r>
              <a:rPr lang="en-US" sz="2400" b="1" dirty="0" smtClean="0"/>
              <a:t>neurofibromatosis type I</a:t>
            </a:r>
            <a:r>
              <a:rPr lang="en-US" sz="2400" dirty="0" smtClean="0"/>
              <a:t>, which conveys</a:t>
            </a:r>
            <a:r>
              <a:rPr lang="en-US" sz="2400" dirty="0"/>
              <a:t> </a:t>
            </a:r>
            <a:r>
              <a:rPr lang="en-US" sz="2400" dirty="0" smtClean="0"/>
              <a:t>an increased</a:t>
            </a:r>
            <a:r>
              <a:rPr lang="en-US" sz="2400" dirty="0"/>
              <a:t> </a:t>
            </a:r>
            <a:r>
              <a:rPr lang="en-US" sz="2400" dirty="0" smtClean="0"/>
              <a:t>risk</a:t>
            </a:r>
            <a:r>
              <a:rPr lang="en-US" sz="2400" dirty="0"/>
              <a:t> </a:t>
            </a:r>
            <a:r>
              <a:rPr lang="en-US" sz="2400" dirty="0" smtClean="0"/>
              <a:t>of developing </a:t>
            </a:r>
            <a:r>
              <a:rPr lang="en-US" sz="2400" dirty="0" err="1" smtClean="0"/>
              <a:t>phaeochromocytoma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9667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ymptoms of Pheochromocytoma of the Adrenal Gland. Symptoms of Pheo&amp;#39;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986" y="435870"/>
            <a:ext cx="6903076" cy="642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3032" y="2142101"/>
            <a:ext cx="34901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hyperhidrosis, paroxysmal facial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646016" y="3378124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aggravation of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pre-existing</a:t>
            </a:r>
          </a:p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Raynaud phenomenon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99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9053" y="515649"/>
            <a:ext cx="3595215" cy="5847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200" b="1" dirty="0" smtClean="0"/>
              <a:t>Carcinoid Syndrome</a:t>
            </a:r>
            <a:endParaRPr lang="en-US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259395" y="1565371"/>
            <a:ext cx="117565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Malignant neoplasm</a:t>
            </a:r>
            <a:r>
              <a:rPr lang="en-US" sz="2400" dirty="0"/>
              <a:t> </a:t>
            </a:r>
            <a:r>
              <a:rPr lang="en-US" sz="2400" dirty="0" smtClean="0"/>
              <a:t>of specialized serotonin-​producing epithelial cells</a:t>
            </a:r>
            <a:r>
              <a:rPr lang="en-US" sz="2400" dirty="0"/>
              <a:t> </a:t>
            </a:r>
            <a:r>
              <a:rPr lang="en-US" sz="2400" dirty="0" smtClean="0"/>
              <a:t>of</a:t>
            </a:r>
            <a:r>
              <a:rPr lang="en-US" sz="2400" dirty="0"/>
              <a:t> </a:t>
            </a:r>
            <a:r>
              <a:rPr lang="en-US" sz="2400" dirty="0" smtClean="0"/>
              <a:t>the</a:t>
            </a:r>
            <a:r>
              <a:rPr lang="en-US" sz="2400" dirty="0"/>
              <a:t> </a:t>
            </a:r>
            <a:r>
              <a:rPr lang="en-US" sz="2400" dirty="0" smtClean="0"/>
              <a:t>small intestine.</a:t>
            </a:r>
          </a:p>
          <a:p>
            <a:r>
              <a:rPr lang="en-US" sz="2400" dirty="0" smtClean="0"/>
              <a:t> </a:t>
            </a:r>
            <a:endParaRPr lang="en-US" sz="2400" dirty="0"/>
          </a:p>
          <a:p>
            <a:r>
              <a:rPr lang="en-US" sz="2400" dirty="0" smtClean="0"/>
              <a:t>Presents as paroxysmal flushing of</a:t>
            </a:r>
            <a:r>
              <a:rPr lang="en-US" sz="2400" dirty="0"/>
              <a:t> </a:t>
            </a:r>
            <a:r>
              <a:rPr lang="en-US" sz="2400" dirty="0" smtClean="0"/>
              <a:t>the face and upper</a:t>
            </a:r>
            <a:r>
              <a:rPr lang="en-US" sz="2400" dirty="0"/>
              <a:t> </a:t>
            </a:r>
            <a:r>
              <a:rPr lang="en-US" sz="2400" dirty="0" smtClean="0"/>
              <a:t>torso. </a:t>
            </a:r>
          </a:p>
          <a:p>
            <a:r>
              <a:rPr lang="en-US" sz="2400" dirty="0" smtClean="0"/>
              <a:t>These flushes, which may be triggered by psychoemotional stress,</a:t>
            </a:r>
            <a:r>
              <a:rPr lang="en-US" sz="2400" dirty="0"/>
              <a:t> </a:t>
            </a:r>
            <a:r>
              <a:rPr lang="en-US" sz="2400" dirty="0" smtClean="0"/>
              <a:t>hot drinks or spicy food, often generate a sensation of rapidly ascending heat,</a:t>
            </a:r>
            <a:r>
              <a:rPr lang="en-US" sz="2400" dirty="0"/>
              <a:t> </a:t>
            </a:r>
            <a:r>
              <a:rPr lang="en-US" sz="2400" dirty="0" smtClean="0"/>
              <a:t>which may be accompanied by wheezing and/or diarrhea.</a:t>
            </a:r>
            <a:r>
              <a:rPr lang="en-US" sz="2400" dirty="0"/>
              <a:t> 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It is assumed that not only</a:t>
            </a:r>
            <a:r>
              <a:rPr lang="en-US" sz="2400" dirty="0"/>
              <a:t> </a:t>
            </a:r>
            <a:r>
              <a:rPr lang="en-US" sz="2400" dirty="0" smtClean="0"/>
              <a:t>the neurotransmitter serotonin but also neuropeptides such as substance P</a:t>
            </a:r>
            <a:r>
              <a:rPr lang="en-US" sz="2400" dirty="0"/>
              <a:t> </a:t>
            </a:r>
            <a:r>
              <a:rPr lang="en-US" sz="2400" dirty="0" smtClean="0"/>
              <a:t>and bradykinin are</a:t>
            </a:r>
            <a:r>
              <a:rPr lang="en-US" sz="2400" dirty="0"/>
              <a:t> </a:t>
            </a:r>
            <a:r>
              <a:rPr lang="en-US" sz="2400" dirty="0" smtClean="0"/>
              <a:t>involved</a:t>
            </a:r>
            <a:r>
              <a:rPr lang="en-US" sz="2400" dirty="0"/>
              <a:t> </a:t>
            </a:r>
            <a:r>
              <a:rPr lang="en-US" sz="2400" dirty="0" smtClean="0"/>
              <a:t>in</a:t>
            </a:r>
            <a:r>
              <a:rPr lang="en-US" sz="2400" dirty="0"/>
              <a:t> </a:t>
            </a:r>
            <a:r>
              <a:rPr lang="en-US" sz="2400" dirty="0" smtClean="0"/>
              <a:t>inducing</a:t>
            </a:r>
            <a:r>
              <a:rPr lang="en-US" sz="2400" dirty="0"/>
              <a:t> </a:t>
            </a:r>
            <a:r>
              <a:rPr lang="en-US" sz="2400" dirty="0" smtClean="0"/>
              <a:t>these</a:t>
            </a:r>
            <a:r>
              <a:rPr lang="en-US" sz="2400" dirty="0"/>
              <a:t> </a:t>
            </a:r>
            <a:r>
              <a:rPr lang="en-US" sz="2400" dirty="0" smtClean="0"/>
              <a:t>signs</a:t>
            </a:r>
            <a:r>
              <a:rPr lang="en-US" sz="2400" dirty="0"/>
              <a:t> </a:t>
            </a:r>
            <a:r>
              <a:rPr lang="en-US" sz="2400" dirty="0" smtClean="0"/>
              <a:t>and symptoms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9395" y="5446638"/>
            <a:ext cx="11277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Flushing reportedly occurs in less than 25% of</a:t>
            </a:r>
            <a:r>
              <a:rPr lang="en-US" sz="2400" dirty="0"/>
              <a:t> </a:t>
            </a:r>
            <a:r>
              <a:rPr lang="en-US" sz="2400" dirty="0" smtClean="0"/>
              <a:t>patients</a:t>
            </a:r>
            <a:r>
              <a:rPr lang="en-US" sz="2400" dirty="0"/>
              <a:t> </a:t>
            </a:r>
            <a:r>
              <a:rPr lang="en-US" sz="2400" dirty="0" smtClean="0"/>
              <a:t>absence</a:t>
            </a:r>
            <a:r>
              <a:rPr lang="en-US" sz="2400" dirty="0"/>
              <a:t> </a:t>
            </a:r>
            <a:r>
              <a:rPr lang="en-US" sz="2400" dirty="0" smtClean="0"/>
              <a:t>of flushing</a:t>
            </a:r>
            <a:r>
              <a:rPr lang="en-US" sz="2400" dirty="0"/>
              <a:t> </a:t>
            </a:r>
            <a:r>
              <a:rPr lang="en-US" sz="2400" dirty="0" smtClean="0"/>
              <a:t>does</a:t>
            </a:r>
            <a:r>
              <a:rPr lang="en-US" sz="2400" dirty="0"/>
              <a:t> </a:t>
            </a:r>
            <a:r>
              <a:rPr lang="en-US" sz="2400" dirty="0" smtClean="0"/>
              <a:t>not rule</a:t>
            </a:r>
            <a:r>
              <a:rPr lang="en-US" sz="2400" dirty="0"/>
              <a:t> </a:t>
            </a:r>
            <a:r>
              <a:rPr lang="en-US" sz="2400" dirty="0" smtClean="0"/>
              <a:t>out</a:t>
            </a:r>
            <a:r>
              <a:rPr lang="en-US" sz="2400" dirty="0"/>
              <a:t> </a:t>
            </a:r>
            <a:r>
              <a:rPr lang="en-US" sz="2400" dirty="0" smtClean="0"/>
              <a:t>the</a:t>
            </a:r>
            <a:r>
              <a:rPr lang="en-US" sz="2400" dirty="0"/>
              <a:t> </a:t>
            </a:r>
            <a:r>
              <a:rPr lang="en-US" sz="2400" dirty="0" smtClean="0"/>
              <a:t>diagnosis.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8294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arcinoid syndrome -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468" y="895192"/>
            <a:ext cx="5678554" cy="517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arcinoid Syndrome - Endocrine - Medbullets Step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964" y="770787"/>
            <a:ext cx="2933408" cy="221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13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66926" y="530162"/>
            <a:ext cx="4370042" cy="5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/>
              <a:t>Glucagon and glucagonoma </a:t>
            </a:r>
            <a:endParaRPr lang="en-US" sz="2800" b="1" dirty="0"/>
          </a:p>
        </p:txBody>
      </p:sp>
      <p:sp>
        <p:nvSpPr>
          <p:cNvPr id="3" name="Rectangle 2"/>
          <p:cNvSpPr/>
          <p:nvPr/>
        </p:nvSpPr>
        <p:spPr>
          <a:xfrm>
            <a:off x="0" y="2335872"/>
            <a:ext cx="12046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Pathognomonic dermatological</a:t>
            </a:r>
            <a:r>
              <a:rPr lang="en-US" sz="2400" dirty="0"/>
              <a:t> </a:t>
            </a:r>
            <a:r>
              <a:rPr lang="en-US" sz="2400" dirty="0" smtClean="0"/>
              <a:t>presentation</a:t>
            </a:r>
            <a:r>
              <a:rPr lang="en-US" sz="2400" dirty="0"/>
              <a:t> </a:t>
            </a:r>
            <a:r>
              <a:rPr lang="en-US" sz="2400" dirty="0" smtClean="0"/>
              <a:t>of glucagonoma is Necrolytic migratory </a:t>
            </a:r>
            <a:r>
              <a:rPr lang="en-US" sz="2400" dirty="0" smtClean="0"/>
              <a:t>erythema.</a:t>
            </a:r>
            <a:endParaRPr lang="en-US" sz="2400" dirty="0" smtClean="0"/>
          </a:p>
          <a:p>
            <a:r>
              <a:rPr lang="en-US" sz="2400" dirty="0" smtClean="0"/>
              <a:t>   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0" y="1486878"/>
            <a:ext cx="12046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 neoplasm which typically</a:t>
            </a:r>
            <a:r>
              <a:rPr lang="en-US" sz="2400" dirty="0"/>
              <a:t> </a:t>
            </a:r>
            <a:r>
              <a:rPr lang="en-US" sz="2400" dirty="0" smtClean="0"/>
              <a:t>arises</a:t>
            </a:r>
            <a:r>
              <a:rPr lang="en-US" sz="2400" dirty="0"/>
              <a:t> </a:t>
            </a:r>
            <a:r>
              <a:rPr lang="en-US" sz="2400" dirty="0" smtClean="0"/>
              <a:t>from α-cells of the pancreas</a:t>
            </a:r>
            <a:r>
              <a:rPr lang="en-US" sz="2400" dirty="0"/>
              <a:t> </a:t>
            </a:r>
            <a:r>
              <a:rPr lang="en-US" sz="2400" dirty="0" smtClean="0"/>
              <a:t>and secretes excessive</a:t>
            </a:r>
            <a:r>
              <a:rPr lang="en-US" sz="2400" dirty="0"/>
              <a:t> </a:t>
            </a:r>
            <a:r>
              <a:rPr lang="en-US" sz="2400" dirty="0" smtClean="0"/>
              <a:t>amounts of</a:t>
            </a:r>
            <a:r>
              <a:rPr lang="en-US" sz="2400" dirty="0"/>
              <a:t> </a:t>
            </a:r>
            <a:r>
              <a:rPr lang="en-US" sz="2400" dirty="0" smtClean="0"/>
              <a:t>glucagon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43544" y="3269900"/>
            <a:ext cx="12090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The associated cutaneous histopathological findings (intercellular epidermal </a:t>
            </a:r>
            <a:r>
              <a:rPr lang="en-US" sz="2400" dirty="0" err="1" smtClean="0"/>
              <a:t>oedema</a:t>
            </a:r>
            <a:r>
              <a:rPr lang="en-US" sz="2400" dirty="0" smtClean="0"/>
              <a:t> together with hydropic degeneration of epidermal keratinocytes.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0" y="4385195"/>
            <a:ext cx="118436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Besides surgery, somatostatin analogues usually improve the skin</a:t>
            </a:r>
            <a:r>
              <a:rPr lang="en-US" sz="2400" dirty="0"/>
              <a:t> </a:t>
            </a:r>
            <a:r>
              <a:rPr lang="en-US" sz="2400" dirty="0" smtClean="0"/>
              <a:t>eruption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44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8629" y="1082211"/>
            <a:ext cx="1039222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Glucagon-like peptide-1 (GLP-1) is a gut hormone </a:t>
            </a:r>
            <a:r>
              <a:rPr lang="en-US" sz="2400" dirty="0" smtClean="0">
                <a:solidFill>
                  <a:prstClr val="black"/>
                </a:solidFill>
              </a:rPr>
              <a:t>which </a:t>
            </a:r>
            <a:r>
              <a:rPr lang="en-US" sz="2400" dirty="0">
                <a:solidFill>
                  <a:prstClr val="black"/>
                </a:solidFill>
              </a:rPr>
              <a:t>has affinity for specific GLP-1 receptors present particularly in the pancreas and the brain. </a:t>
            </a:r>
            <a:endParaRPr lang="en-US" sz="2400" dirty="0" smtClean="0">
              <a:solidFill>
                <a:prstClr val="black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Amongst </a:t>
            </a:r>
            <a:r>
              <a:rPr lang="en-US" sz="2400" dirty="0">
                <a:solidFill>
                  <a:prstClr val="black"/>
                </a:solidFill>
              </a:rPr>
              <a:t>other actions, GLP1 inhibits secretion of glucagon, enhances glucose-dependent insulin secretion and induces a feeling of satiety. </a:t>
            </a:r>
            <a:endParaRPr lang="en-US" sz="2400" dirty="0" smtClean="0">
              <a:solidFill>
                <a:prstClr val="black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Synthetic </a:t>
            </a:r>
            <a:r>
              <a:rPr lang="en-US" sz="2400" dirty="0">
                <a:solidFill>
                  <a:prstClr val="black"/>
                </a:solidFill>
              </a:rPr>
              <a:t>GLP-1 receptor agonists are now employed for treating type 2 </a:t>
            </a:r>
            <a:r>
              <a:rPr lang="en-US" sz="2400" dirty="0" smtClean="0">
                <a:solidFill>
                  <a:prstClr val="black"/>
                </a:solidFill>
              </a:rPr>
              <a:t>diabetes.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Possible role of GLP-1 in human skin, especially since psoriatic lesions can show increased expression of GLP-1 receptors.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71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0398" r="27852" b="71681"/>
          <a:stretch/>
        </p:blipFill>
        <p:spPr>
          <a:xfrm>
            <a:off x="581890" y="284018"/>
            <a:ext cx="10806546" cy="28687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0505" t="30019" r="27746" b="37216"/>
          <a:stretch/>
        </p:blipFill>
        <p:spPr>
          <a:xfrm>
            <a:off x="581890" y="3011223"/>
            <a:ext cx="10806546" cy="38467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01491" y="1025236"/>
            <a:ext cx="5292436" cy="5264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001491" y="1662545"/>
            <a:ext cx="2244436" cy="3463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001491" y="2632364"/>
            <a:ext cx="2244436" cy="3788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001491" y="3152776"/>
            <a:ext cx="5818909" cy="4216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001491" y="3865418"/>
            <a:ext cx="2812473" cy="3740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001491" y="5458691"/>
            <a:ext cx="4461164" cy="3602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71855" y="6165273"/>
            <a:ext cx="3422072" cy="4433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001490" y="4371976"/>
            <a:ext cx="6206837" cy="9758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88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21692" y="0"/>
            <a:ext cx="3164841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200" b="1" dirty="0" smtClean="0"/>
              <a:t>Diabetes Mellitus</a:t>
            </a:r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0885" t="9672" r="20885" b="4216"/>
          <a:stretch/>
        </p:blipFill>
        <p:spPr>
          <a:xfrm>
            <a:off x="885372" y="558799"/>
            <a:ext cx="10392228" cy="629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68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Necrobiosis lipoidica | DermNet N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160338"/>
            <a:ext cx="3293638" cy="26190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5575" y="2793559"/>
            <a:ext cx="3181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Necrobiosis </a:t>
            </a:r>
            <a:r>
              <a:rPr lang="en-US" dirty="0" err="1" smtClean="0"/>
              <a:t>lipoidica</a:t>
            </a: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0761" t="34463" r="38948" b="39480"/>
          <a:stretch/>
        </p:blipFill>
        <p:spPr>
          <a:xfrm>
            <a:off x="155575" y="3388978"/>
            <a:ext cx="3293638" cy="237784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" y="5766825"/>
            <a:ext cx="37477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202124"/>
                </a:solidFill>
                <a:latin typeface="arial" panose="020B0604020202020204" pitchFamily="34" charset="0"/>
              </a:rPr>
              <a:t>Diabetic </a:t>
            </a:r>
            <a:r>
              <a:rPr lang="en-US" sz="1600" dirty="0" err="1" smtClean="0">
                <a:solidFill>
                  <a:srgbClr val="202124"/>
                </a:solidFill>
                <a:latin typeface="arial" panose="020B0604020202020204" pitchFamily="34" charset="0"/>
              </a:rPr>
              <a:t>rubeosis</a:t>
            </a:r>
            <a:r>
              <a:rPr lang="en-US" sz="1600" dirty="0" smtClean="0">
                <a:solidFill>
                  <a:srgbClr val="202124"/>
                </a:solidFill>
                <a:latin typeface="arial" panose="020B0604020202020204" pitchFamily="34" charset="0"/>
              </a:rPr>
              <a:t>/</a:t>
            </a:r>
            <a:r>
              <a:rPr lang="en-US" sz="1600" dirty="0" err="1" smtClean="0">
                <a:solidFill>
                  <a:srgbClr val="202124"/>
                </a:solidFill>
                <a:latin typeface="arial" panose="020B0604020202020204" pitchFamily="34" charset="0"/>
              </a:rPr>
              <a:t>Rubeosis</a:t>
            </a:r>
            <a:r>
              <a:rPr lang="en-US" sz="1600" dirty="0" smtClean="0">
                <a:solidFill>
                  <a:srgbClr val="202124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202124"/>
                </a:solidFill>
                <a:latin typeface="arial" panose="020B0604020202020204" pitchFamily="34" charset="0"/>
              </a:rPr>
              <a:t>iridis</a:t>
            </a:r>
            <a:r>
              <a:rPr lang="en-US" sz="1600" dirty="0">
                <a:solidFill>
                  <a:srgbClr val="202124"/>
                </a:solidFill>
                <a:latin typeface="arial" panose="020B0604020202020204" pitchFamily="34" charset="0"/>
              </a:rPr>
              <a:t>, is </a:t>
            </a:r>
            <a:r>
              <a:rPr lang="en-US" sz="1600" b="1" dirty="0">
                <a:solidFill>
                  <a:srgbClr val="202124"/>
                </a:solidFill>
                <a:latin typeface="arial" panose="020B0604020202020204" pitchFamily="34" charset="0"/>
              </a:rPr>
              <a:t>when, blood vessels develop on the anterior surface of the iris in response to retinal ischemia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3851789" y="2779377"/>
            <a:ext cx="38908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202124"/>
                </a:solidFill>
                <a:latin typeface="arial" panose="020B0604020202020204" pitchFamily="34" charset="0"/>
              </a:rPr>
              <a:t>Diabetic </a:t>
            </a:r>
            <a:r>
              <a:rPr lang="en-US" dirty="0" err="1" smtClean="0">
                <a:solidFill>
                  <a:srgbClr val="202124"/>
                </a:solidFill>
                <a:latin typeface="arial" panose="020B0604020202020204" pitchFamily="34" charset="0"/>
              </a:rPr>
              <a:t>dermopathy</a:t>
            </a:r>
            <a:endParaRPr lang="en-US" dirty="0" smtClean="0">
              <a:solidFill>
                <a:srgbClr val="202124"/>
              </a:solidFill>
              <a:latin typeface="arial" panose="020B0604020202020204" pitchFamily="34" charset="0"/>
            </a:endParaRPr>
          </a:p>
          <a:p>
            <a:r>
              <a:rPr lang="en-US" b="1" dirty="0" smtClean="0">
                <a:solidFill>
                  <a:srgbClr val="202124"/>
                </a:solidFill>
                <a:latin typeface="arial" panose="020B0604020202020204" pitchFamily="34" charset="0"/>
              </a:rPr>
              <a:t>small </a:t>
            </a:r>
            <a:r>
              <a:rPr lang="en-US" b="1" dirty="0">
                <a:solidFill>
                  <a:srgbClr val="202124"/>
                </a:solidFill>
                <a:latin typeface="arial" panose="020B0604020202020204" pitchFamily="34" charset="0"/>
              </a:rPr>
              <a:t>lesions or spots on the skin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3750" y="189182"/>
            <a:ext cx="3526885" cy="25613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3749" y="3517554"/>
            <a:ext cx="3526885" cy="23127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41941" y="5895402"/>
            <a:ext cx="3786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Diabetic Scleroderma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r="21831"/>
          <a:stretch/>
        </p:blipFill>
        <p:spPr>
          <a:xfrm>
            <a:off x="8145174" y="160338"/>
            <a:ext cx="3801677" cy="261903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145174" y="2779377"/>
            <a:ext cx="343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Diabetic bullae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4262" y="3388978"/>
            <a:ext cx="3226875" cy="243891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145174" y="5864624"/>
            <a:ext cx="3103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Carotenaemia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85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30698" y="324359"/>
            <a:ext cx="3039999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200" b="1" dirty="0" smtClean="0"/>
              <a:t>Hyperthyroidism</a:t>
            </a:r>
          </a:p>
        </p:txBody>
      </p:sp>
      <p:sp>
        <p:nvSpPr>
          <p:cNvPr id="3" name="Rectangle 2"/>
          <p:cNvSpPr/>
          <p:nvPr/>
        </p:nvSpPr>
        <p:spPr>
          <a:xfrm>
            <a:off x="449942" y="1484333"/>
            <a:ext cx="1139371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Pretibial</a:t>
            </a:r>
            <a:r>
              <a:rPr lang="en-US" sz="2400" dirty="0"/>
              <a:t> </a:t>
            </a:r>
            <a:r>
              <a:rPr lang="en-US" sz="2400" dirty="0" err="1" smtClean="0"/>
              <a:t>myxoedema</a:t>
            </a:r>
            <a:r>
              <a:rPr lang="en-US" sz="2400" dirty="0" smtClean="0"/>
              <a:t>, weight loss, hyperhidrosis</a:t>
            </a:r>
            <a:r>
              <a:rPr lang="en-US" sz="2400" dirty="0"/>
              <a:t> </a:t>
            </a:r>
            <a:r>
              <a:rPr lang="en-US" sz="2400" dirty="0" smtClean="0"/>
              <a:t>and an increased state of nervousness</a:t>
            </a:r>
            <a:r>
              <a:rPr lang="en-US" sz="2400" dirty="0"/>
              <a:t> </a:t>
            </a:r>
            <a:r>
              <a:rPr lang="en-US" sz="2400" dirty="0" smtClean="0"/>
              <a:t>quickly</a:t>
            </a:r>
            <a:r>
              <a:rPr lang="en-US" sz="2400" dirty="0"/>
              <a:t> </a:t>
            </a:r>
            <a:r>
              <a:rPr lang="en-US" sz="2400" dirty="0" smtClean="0"/>
              <a:t>indicate</a:t>
            </a:r>
            <a:r>
              <a:rPr lang="en-US" sz="2400" dirty="0"/>
              <a:t> </a:t>
            </a:r>
            <a:r>
              <a:rPr lang="en-US" sz="2400" b="1" dirty="0" smtClean="0"/>
              <a:t>hyperthyroidism</a:t>
            </a:r>
            <a:r>
              <a:rPr lang="en-US" dirty="0" smtClean="0"/>
              <a:t>.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Most frequently</a:t>
            </a:r>
            <a:r>
              <a:rPr lang="en-US" sz="2400" dirty="0"/>
              <a:t> </a:t>
            </a:r>
            <a:r>
              <a:rPr lang="en-US" sz="2400" dirty="0" smtClean="0"/>
              <a:t>results</a:t>
            </a:r>
            <a:r>
              <a:rPr lang="en-US" sz="2400" dirty="0"/>
              <a:t> </a:t>
            </a:r>
            <a:r>
              <a:rPr lang="en-US" sz="2400" dirty="0" smtClean="0"/>
              <a:t>from</a:t>
            </a:r>
            <a:r>
              <a:rPr lang="en-US" sz="2400" dirty="0"/>
              <a:t> </a:t>
            </a:r>
            <a:r>
              <a:rPr lang="en-US" sz="2400" dirty="0" smtClean="0"/>
              <a:t>Graves</a:t>
            </a:r>
            <a:r>
              <a:rPr lang="en-US" sz="2400" dirty="0"/>
              <a:t> </a:t>
            </a:r>
            <a:r>
              <a:rPr lang="en-US" sz="2400" dirty="0" smtClean="0"/>
              <a:t>disease.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Postpartum thyroiditis</a:t>
            </a:r>
            <a:r>
              <a:rPr lang="en-US" sz="2400" dirty="0"/>
              <a:t> </a:t>
            </a:r>
            <a:r>
              <a:rPr lang="en-US" sz="2400" dirty="0" smtClean="0"/>
              <a:t>also</a:t>
            </a:r>
            <a:r>
              <a:rPr lang="en-US" sz="2400" dirty="0"/>
              <a:t> </a:t>
            </a:r>
            <a:r>
              <a:rPr lang="en-US" sz="2400" dirty="0" smtClean="0"/>
              <a:t>manifests</a:t>
            </a:r>
            <a:r>
              <a:rPr lang="en-US" sz="2400" dirty="0"/>
              <a:t> </a:t>
            </a:r>
            <a:r>
              <a:rPr lang="en-US" sz="2400" dirty="0" smtClean="0"/>
              <a:t>initially</a:t>
            </a:r>
            <a:r>
              <a:rPr lang="en-US" sz="2400" dirty="0"/>
              <a:t> </a:t>
            </a:r>
            <a:r>
              <a:rPr lang="en-US" sz="2400" dirty="0" smtClean="0"/>
              <a:t>as hyperthyroidism, which</a:t>
            </a:r>
            <a:r>
              <a:rPr lang="en-US" sz="2400" dirty="0"/>
              <a:t> </a:t>
            </a:r>
            <a:r>
              <a:rPr lang="en-US" sz="2400" dirty="0" smtClean="0"/>
              <a:t>is then followed by hypothyroidism.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449942" y="4296513"/>
            <a:ext cx="115533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In </a:t>
            </a:r>
            <a:r>
              <a:rPr lang="en-US" sz="2400" b="1" dirty="0" smtClean="0"/>
              <a:t>Graves disease</a:t>
            </a:r>
            <a:r>
              <a:rPr lang="en-US" sz="2400" dirty="0" smtClean="0"/>
              <a:t>, Intradermal TSH receptors</a:t>
            </a:r>
            <a:r>
              <a:rPr lang="en-US" sz="2400" dirty="0"/>
              <a:t> </a:t>
            </a:r>
            <a:r>
              <a:rPr lang="en-US" sz="2400" dirty="0" smtClean="0"/>
              <a:t>may</a:t>
            </a:r>
            <a:r>
              <a:rPr lang="en-US" sz="2400" dirty="0"/>
              <a:t> </a:t>
            </a:r>
            <a:r>
              <a:rPr lang="en-US" sz="2400" dirty="0" smtClean="0"/>
              <a:t>provide the main inciting autoantigen. In any case, the</a:t>
            </a:r>
            <a:r>
              <a:rPr lang="en-US" sz="2400" dirty="0"/>
              <a:t> </a:t>
            </a:r>
            <a:r>
              <a:rPr lang="en-US" sz="2400" dirty="0" smtClean="0"/>
              <a:t>stimulation of TSH</a:t>
            </a:r>
            <a:r>
              <a:rPr lang="en-US" sz="2400" dirty="0"/>
              <a:t> </a:t>
            </a:r>
            <a:r>
              <a:rPr lang="en-US" sz="2400" dirty="0" smtClean="0"/>
              <a:t>receptors</a:t>
            </a:r>
            <a:r>
              <a:rPr lang="en-US" sz="2400" dirty="0"/>
              <a:t> </a:t>
            </a:r>
            <a:r>
              <a:rPr lang="en-US" sz="2400" dirty="0" smtClean="0"/>
              <a:t>expressed</a:t>
            </a:r>
            <a:r>
              <a:rPr lang="en-US" sz="2400" dirty="0"/>
              <a:t> </a:t>
            </a:r>
            <a:r>
              <a:rPr lang="en-US" sz="2400" dirty="0" smtClean="0"/>
              <a:t>by</a:t>
            </a:r>
            <a:r>
              <a:rPr lang="en-US" sz="2400" dirty="0"/>
              <a:t> </a:t>
            </a:r>
            <a:r>
              <a:rPr lang="en-US" sz="2400" dirty="0" smtClean="0"/>
              <a:t>skin</a:t>
            </a:r>
            <a:r>
              <a:rPr lang="en-US" sz="2400" dirty="0"/>
              <a:t> </a:t>
            </a:r>
            <a:r>
              <a:rPr lang="en-US" sz="2400" dirty="0" smtClean="0"/>
              <a:t>fibroblasts may induce the</a:t>
            </a:r>
            <a:r>
              <a:rPr lang="en-US" sz="2400" dirty="0"/>
              <a:t> </a:t>
            </a:r>
            <a:r>
              <a:rPr lang="en-US" sz="2400" dirty="0" smtClean="0"/>
              <a:t>characteristic</a:t>
            </a:r>
            <a:r>
              <a:rPr lang="en-US" sz="2400" dirty="0"/>
              <a:t> </a:t>
            </a:r>
            <a:r>
              <a:rPr lang="en-US" sz="2400" dirty="0" smtClean="0"/>
              <a:t>increased</a:t>
            </a:r>
            <a:r>
              <a:rPr lang="en-US" sz="2400" dirty="0"/>
              <a:t> </a:t>
            </a:r>
            <a:r>
              <a:rPr lang="en-US" sz="2400" dirty="0" smtClean="0"/>
              <a:t>production</a:t>
            </a:r>
            <a:r>
              <a:rPr lang="en-US" sz="2400" dirty="0"/>
              <a:t> </a:t>
            </a:r>
            <a:r>
              <a:rPr lang="en-US" sz="2400" dirty="0" smtClean="0"/>
              <a:t>and</a:t>
            </a:r>
            <a:r>
              <a:rPr lang="en-US" sz="2400" dirty="0"/>
              <a:t> </a:t>
            </a:r>
            <a:r>
              <a:rPr lang="en-US" sz="2400" dirty="0" smtClean="0"/>
              <a:t>deposition of</a:t>
            </a:r>
            <a:r>
              <a:rPr lang="en-US" sz="2400" dirty="0"/>
              <a:t> </a:t>
            </a:r>
            <a:r>
              <a:rPr lang="en-US" sz="2400" dirty="0" err="1" smtClean="0"/>
              <a:t>glycosaminoglycans</a:t>
            </a:r>
            <a:r>
              <a:rPr lang="en-US" sz="2400" dirty="0" smtClean="0"/>
              <a:t> </a:t>
            </a:r>
            <a:r>
              <a:rPr lang="en-US" sz="2400" dirty="0"/>
              <a:t> </a:t>
            </a:r>
            <a:r>
              <a:rPr lang="en-US" sz="2400" dirty="0" smtClean="0"/>
              <a:t>responsible</a:t>
            </a:r>
            <a:r>
              <a:rPr lang="en-US" sz="2400" dirty="0"/>
              <a:t> </a:t>
            </a:r>
            <a:r>
              <a:rPr lang="en-US" sz="2400" dirty="0" smtClean="0"/>
              <a:t>for</a:t>
            </a:r>
            <a:r>
              <a:rPr lang="en-US" sz="2400" dirty="0"/>
              <a:t> </a:t>
            </a:r>
            <a:r>
              <a:rPr lang="en-US" sz="2400" dirty="0" smtClean="0"/>
              <a:t>pretibial</a:t>
            </a:r>
            <a:r>
              <a:rPr lang="en-US" sz="2400" dirty="0"/>
              <a:t> </a:t>
            </a:r>
            <a:r>
              <a:rPr lang="en-US" sz="2400" dirty="0" smtClean="0"/>
              <a:t>and eyelid myxedema as well</a:t>
            </a:r>
            <a:r>
              <a:rPr lang="en-US" sz="2400" dirty="0"/>
              <a:t> </a:t>
            </a:r>
            <a:r>
              <a:rPr lang="en-US" sz="2400" dirty="0" smtClean="0"/>
              <a:t>as exophthalmos.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/>
              <a:t>Glycosaminoglycans</a:t>
            </a:r>
            <a:r>
              <a:rPr lang="en-US" sz="2400" dirty="0"/>
              <a:t> </a:t>
            </a:r>
            <a:r>
              <a:rPr lang="en-US" sz="2400" dirty="0" smtClean="0"/>
              <a:t>can also induce both </a:t>
            </a:r>
            <a:r>
              <a:rPr lang="en-US" sz="2400" dirty="0" err="1" smtClean="0"/>
              <a:t>hypertrichosis</a:t>
            </a:r>
            <a:r>
              <a:rPr lang="en-US" sz="2400" dirty="0"/>
              <a:t> </a:t>
            </a:r>
            <a:r>
              <a:rPr lang="en-US" sz="2400" dirty="0" smtClean="0"/>
              <a:t>and</a:t>
            </a:r>
            <a:r>
              <a:rPr lang="en-US" sz="2400" dirty="0"/>
              <a:t> </a:t>
            </a:r>
            <a:r>
              <a:rPr lang="en-US" sz="2400" dirty="0" smtClean="0"/>
              <a:t>alopecia.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9650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0572" y="1053851"/>
            <a:ext cx="113937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The combination of dry skin, </a:t>
            </a:r>
            <a:r>
              <a:rPr lang="en-US" sz="2400" dirty="0" smtClean="0">
                <a:solidFill>
                  <a:prstClr val="black"/>
                </a:solidFill>
              </a:rPr>
              <a:t>telogen effluvium</a:t>
            </a:r>
            <a:r>
              <a:rPr lang="en-US" sz="2400" dirty="0">
                <a:solidFill>
                  <a:prstClr val="black"/>
                </a:solidFill>
              </a:rPr>
              <a:t>, brittle hair, pallor, weight gain, increased tiredness and decreased alertness is suggestive of </a:t>
            </a:r>
            <a:r>
              <a:rPr lang="en-US" sz="2400" b="1" dirty="0" smtClean="0">
                <a:solidFill>
                  <a:prstClr val="black"/>
                </a:solidFill>
              </a:rPr>
              <a:t>hypothyroidism</a:t>
            </a:r>
          </a:p>
        </p:txBody>
      </p:sp>
      <p:sp>
        <p:nvSpPr>
          <p:cNvPr id="3" name="Rectangle 2"/>
          <p:cNvSpPr/>
          <p:nvPr/>
        </p:nvSpPr>
        <p:spPr>
          <a:xfrm>
            <a:off x="580572" y="2094800"/>
            <a:ext cx="1129211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Along with lateral sparseness of the eyebrows (the sign of </a:t>
            </a:r>
            <a:r>
              <a:rPr lang="en-US" sz="2400" dirty="0" err="1" smtClean="0"/>
              <a:t>Hertoghe</a:t>
            </a:r>
            <a:r>
              <a:rPr lang="en-US" sz="2400" dirty="0" smtClean="0"/>
              <a:t>) and a yellowish hue of the skin due to β-carotene accumulation (</a:t>
            </a:r>
            <a:r>
              <a:rPr lang="en-US" sz="2400" dirty="0" err="1" smtClean="0"/>
              <a:t>aurantiasis</a:t>
            </a:r>
            <a:r>
              <a:rPr lang="en-US" sz="2400" dirty="0" smtClean="0"/>
              <a:t> cutis).  If these are accompanied by carpal tunnel syndrome, ptosis and brittle, slow-growing nails, this further indicates</a:t>
            </a:r>
            <a:r>
              <a:rPr lang="en-US" sz="2400" dirty="0"/>
              <a:t> </a:t>
            </a:r>
            <a:r>
              <a:rPr lang="en-US" sz="2400" dirty="0" smtClean="0"/>
              <a:t>the presence of hypothyroidism.</a:t>
            </a:r>
          </a:p>
          <a:p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Apart from pretibial myxedema a more generalized myxedema may also be present, often most prominently on the face, giving</a:t>
            </a:r>
            <a:r>
              <a:rPr lang="en-US" sz="2400" dirty="0"/>
              <a:t> </a:t>
            </a:r>
            <a:r>
              <a:rPr lang="en-US" sz="2400" dirty="0" smtClean="0"/>
              <a:t>it</a:t>
            </a:r>
            <a:r>
              <a:rPr lang="en-US" sz="2400" dirty="0"/>
              <a:t> </a:t>
            </a:r>
            <a:r>
              <a:rPr lang="en-US" sz="2400" dirty="0" smtClean="0"/>
              <a:t>a waxen appearance.	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0" y="4909075"/>
            <a:ext cx="1216115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Iatrogenic hypothyroidism </a:t>
            </a:r>
            <a:r>
              <a:rPr lang="en-US" sz="2400" dirty="0" smtClean="0"/>
              <a:t>occurs  following</a:t>
            </a:r>
            <a:r>
              <a:rPr lang="en-US" sz="2400" dirty="0"/>
              <a:t> </a:t>
            </a:r>
            <a:r>
              <a:rPr lang="en-US" sz="2400" dirty="0" smtClean="0"/>
              <a:t>thyroid surgery, thyroid radiation or</a:t>
            </a:r>
            <a:r>
              <a:rPr lang="en-US" sz="2400" dirty="0"/>
              <a:t> </a:t>
            </a:r>
            <a:r>
              <a:rPr lang="en-US" sz="2400" dirty="0" err="1" smtClean="0"/>
              <a:t>thyrostatic</a:t>
            </a:r>
            <a:r>
              <a:rPr lang="en-US" sz="2400" dirty="0"/>
              <a:t> </a:t>
            </a:r>
            <a:r>
              <a:rPr lang="en-US" sz="2400" dirty="0" smtClean="0"/>
              <a:t>drug</a:t>
            </a:r>
          </a:p>
          <a:p>
            <a:r>
              <a:rPr lang="en-US" sz="2400" dirty="0" smtClean="0"/>
              <a:t> therapy. Recently, </a:t>
            </a:r>
            <a:r>
              <a:rPr lang="en-US" sz="2400" dirty="0" err="1" smtClean="0"/>
              <a:t>bexarotene</a:t>
            </a:r>
            <a:r>
              <a:rPr lang="en-US" sz="2400" dirty="0" smtClean="0"/>
              <a:t>, a second</a:t>
            </a:r>
            <a:r>
              <a:rPr lang="en-US" sz="2400" dirty="0"/>
              <a:t> </a:t>
            </a:r>
            <a:r>
              <a:rPr lang="en-US" sz="2400" dirty="0" smtClean="0"/>
              <a:t>line</a:t>
            </a:r>
            <a:r>
              <a:rPr lang="en-US" sz="2400" dirty="0"/>
              <a:t> </a:t>
            </a:r>
            <a:r>
              <a:rPr lang="en-US" sz="2400" dirty="0" smtClean="0"/>
              <a:t>therapy for cutaneous</a:t>
            </a:r>
            <a:r>
              <a:rPr lang="en-US" sz="2400" dirty="0"/>
              <a:t> </a:t>
            </a:r>
            <a:r>
              <a:rPr lang="en-US" sz="2400" dirty="0" smtClean="0"/>
              <a:t>T-cell lymphoma, can induce</a:t>
            </a:r>
          </a:p>
          <a:p>
            <a:r>
              <a:rPr lang="en-US" sz="2400" dirty="0" smtClean="0"/>
              <a:t>significant hypothyroidism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4195564" y="259124"/>
            <a:ext cx="2908553" cy="5847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200" b="1" dirty="0"/>
              <a:t>Hypothyroidism</a:t>
            </a:r>
          </a:p>
        </p:txBody>
      </p:sp>
    </p:spTree>
    <p:extLst>
      <p:ext uri="{BB962C8B-B14F-4D97-AF65-F5344CB8AC3E}">
        <p14:creationId xmlns:p14="http://schemas.microsoft.com/office/powerpoint/2010/main" val="353852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o.quizlet.com/WIXqHABE8xRWxZgc9NwDvQ_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-25758"/>
            <a:ext cx="6400800" cy="688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81104" y="103031"/>
            <a:ext cx="1803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Hyperthyroidism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3701694" y="103031"/>
            <a:ext cx="1711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 smtClean="0">
                <a:solidFill>
                  <a:prstClr val="black"/>
                </a:solidFill>
              </a:rPr>
              <a:t>Hypothyroidism</a:t>
            </a:r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31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9257" y="1460474"/>
            <a:ext cx="108276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Thyroid hormone receptors are abundantly expressed in human skin and hair follicles</a:t>
            </a:r>
            <a:r>
              <a:rPr lang="en-US" dirty="0">
                <a:solidFill>
                  <a:prstClr val="black"/>
                </a:solidFill>
              </a:rPr>
              <a:t>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69257" y="2482058"/>
            <a:ext cx="105954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</a:rPr>
              <a:t>Thyroid hormone effects on keratinocyte proliferation and </a:t>
            </a:r>
            <a:r>
              <a:rPr lang="en-US" sz="2400" dirty="0" smtClean="0">
                <a:solidFill>
                  <a:prstClr val="black"/>
                </a:solidFill>
              </a:rPr>
              <a:t>keratin expression</a:t>
            </a:r>
            <a:r>
              <a:rPr lang="en-US" sz="2400" dirty="0">
                <a:solidFill>
                  <a:prstClr val="black"/>
                </a:solidFill>
              </a:rPr>
              <a:t>,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intracutaneous regulation of	</a:t>
            </a:r>
            <a:r>
              <a:rPr lang="en-US" sz="2400" dirty="0" smtClean="0">
                <a:solidFill>
                  <a:prstClr val="black"/>
                </a:solidFill>
              </a:rPr>
              <a:t>neuro hormone </a:t>
            </a:r>
            <a:r>
              <a:rPr lang="en-US" sz="2400" dirty="0">
                <a:solidFill>
                  <a:prstClr val="black"/>
                </a:solidFill>
              </a:rPr>
              <a:t>production and hair follicle epithelial stem cell functions, stimulation of hair follicle pigmentation, keratinocyte energy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metabolism and wound healing</a:t>
            </a:r>
          </a:p>
        </p:txBody>
      </p:sp>
    </p:spTree>
    <p:extLst>
      <p:ext uri="{BB962C8B-B14F-4D97-AF65-F5344CB8AC3E}">
        <p14:creationId xmlns:p14="http://schemas.microsoft.com/office/powerpoint/2010/main" val="182747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15957" y="550655"/>
            <a:ext cx="3796617" cy="5847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200" b="1" dirty="0" smtClean="0"/>
              <a:t>Hyperparathyroidism</a:t>
            </a:r>
            <a:endParaRPr lang="en-US" sz="3200" b="1" dirty="0"/>
          </a:p>
        </p:txBody>
      </p:sp>
      <p:sp>
        <p:nvSpPr>
          <p:cNvPr id="4" name="Rectangle 3"/>
          <p:cNvSpPr/>
          <p:nvPr/>
        </p:nvSpPr>
        <p:spPr>
          <a:xfrm>
            <a:off x="232229" y="1572261"/>
            <a:ext cx="119597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Primary</a:t>
            </a:r>
            <a:r>
              <a:rPr lang="en-US" sz="2400" dirty="0"/>
              <a:t> </a:t>
            </a:r>
            <a:r>
              <a:rPr lang="en-US" sz="2400" dirty="0" smtClean="0"/>
              <a:t>hyperparathyroidism 	       autonomous </a:t>
            </a:r>
            <a:r>
              <a:rPr lang="en-US" sz="2400" dirty="0" err="1" smtClean="0"/>
              <a:t>parathormone</a:t>
            </a:r>
            <a:r>
              <a:rPr lang="en-US" sz="2400" dirty="0" smtClean="0"/>
              <a:t>-secreting adenoma</a:t>
            </a:r>
            <a:endParaRPr lang="en-US" sz="24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046585" y="1803093"/>
            <a:ext cx="11785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32228" y="2272008"/>
            <a:ext cx="11582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Secondary hyperparathyroidism</a:t>
            </a:r>
            <a:r>
              <a:rPr lang="en-US" sz="2400" dirty="0"/>
              <a:t> </a:t>
            </a:r>
            <a:r>
              <a:rPr lang="en-US" sz="2400" dirty="0" smtClean="0"/>
              <a:t>                vitamin D</a:t>
            </a:r>
            <a:r>
              <a:rPr lang="en-US" sz="2400" dirty="0"/>
              <a:t> </a:t>
            </a:r>
            <a:r>
              <a:rPr lang="en-US" sz="2400" dirty="0" smtClean="0"/>
              <a:t>deficiency or from disturbances</a:t>
            </a:r>
            <a:r>
              <a:rPr lang="en-US" sz="2400" dirty="0"/>
              <a:t> </a:t>
            </a:r>
            <a:r>
              <a:rPr lang="en-US" sz="2400" dirty="0" smtClean="0"/>
              <a:t>of the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                                                                calcium-phosphate balance, especially in patients</a:t>
            </a:r>
            <a:r>
              <a:rPr lang="en-US" sz="2400" dirty="0"/>
              <a:t> </a:t>
            </a:r>
            <a:endParaRPr lang="en-US" sz="2400" dirty="0" smtClean="0"/>
          </a:p>
          <a:p>
            <a:r>
              <a:rPr lang="en-US" sz="2400" dirty="0"/>
              <a:t> </a:t>
            </a:r>
            <a:r>
              <a:rPr lang="en-US" sz="2400" dirty="0" smtClean="0"/>
              <a:t>                                                                          with chronic</a:t>
            </a:r>
            <a:r>
              <a:rPr lang="en-US" sz="2400" dirty="0"/>
              <a:t> </a:t>
            </a:r>
            <a:r>
              <a:rPr lang="en-US" sz="2400" dirty="0" smtClean="0"/>
              <a:t>kidney</a:t>
            </a:r>
            <a:r>
              <a:rPr lang="en-US" sz="2400" dirty="0"/>
              <a:t> </a:t>
            </a:r>
            <a:r>
              <a:rPr lang="en-US" sz="2400" dirty="0" smtClean="0"/>
              <a:t>disease. This predisposes to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                                                                </a:t>
            </a:r>
            <a:r>
              <a:rPr lang="en-US" sz="2400" b="1" dirty="0" smtClean="0"/>
              <a:t>calciphylaxis</a:t>
            </a:r>
            <a:r>
              <a:rPr lang="en-US" sz="2400" dirty="0" smtClean="0"/>
              <a:t> (calcific</a:t>
            </a:r>
            <a:r>
              <a:rPr lang="en-US" sz="2400" dirty="0"/>
              <a:t> </a:t>
            </a:r>
            <a:r>
              <a:rPr lang="en-US" sz="2400" dirty="0" smtClean="0"/>
              <a:t>uraemic</a:t>
            </a:r>
            <a:r>
              <a:rPr lang="en-US" sz="2400" dirty="0"/>
              <a:t> </a:t>
            </a:r>
            <a:r>
              <a:rPr lang="en-US" sz="2400" dirty="0" smtClean="0"/>
              <a:t>arteriolopathy),</a:t>
            </a:r>
            <a:endParaRPr lang="en-US" sz="24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368800" y="2569029"/>
            <a:ext cx="8563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32228" y="4834492"/>
            <a:ext cx="115823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Calciphylaxis is</a:t>
            </a:r>
            <a:r>
              <a:rPr lang="en-US" sz="2400" dirty="0"/>
              <a:t> </a:t>
            </a:r>
            <a:r>
              <a:rPr lang="en-US" sz="2400" dirty="0" smtClean="0"/>
              <a:t>characterized by widespread vascular</a:t>
            </a:r>
            <a:r>
              <a:rPr lang="en-US" sz="2400" dirty="0"/>
              <a:t> </a:t>
            </a:r>
            <a:r>
              <a:rPr lang="en-US" sz="2400" dirty="0" smtClean="0"/>
              <a:t>calcification and</a:t>
            </a:r>
            <a:r>
              <a:rPr lang="en-US" sz="2400" dirty="0"/>
              <a:t> </a:t>
            </a:r>
            <a:r>
              <a:rPr lang="en-US" sz="2400" dirty="0" smtClean="0"/>
              <a:t>thrombotic</a:t>
            </a:r>
            <a:r>
              <a:rPr lang="en-US" sz="2400" dirty="0"/>
              <a:t> </a:t>
            </a:r>
            <a:r>
              <a:rPr lang="en-US" sz="2400" dirty="0" smtClean="0"/>
              <a:t>occlusion</a:t>
            </a:r>
            <a:r>
              <a:rPr lang="en-US" sz="2400" dirty="0"/>
              <a:t> </a:t>
            </a:r>
            <a:r>
              <a:rPr lang="en-US" sz="2400" dirty="0" smtClean="0"/>
              <a:t>of cutaneous blood</a:t>
            </a:r>
            <a:r>
              <a:rPr lang="en-US" sz="2400" dirty="0"/>
              <a:t> </a:t>
            </a:r>
            <a:r>
              <a:rPr lang="en-US" sz="2400" dirty="0" smtClean="0"/>
              <a:t>vessels with resultant extensive</a:t>
            </a:r>
            <a:r>
              <a:rPr lang="en-US" sz="2400" dirty="0"/>
              <a:t> </a:t>
            </a:r>
            <a:r>
              <a:rPr lang="en-US" sz="2400" dirty="0" smtClean="0"/>
              <a:t>tissue necrosis. It is a frequent complication of ESRD.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751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2857" y="2967335"/>
            <a:ext cx="116985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Rarely, hyperparathyroidism may result in metastatic calcification</a:t>
            </a:r>
            <a:r>
              <a:rPr lang="en-US" sz="2400" dirty="0"/>
              <a:t> </a:t>
            </a:r>
            <a:r>
              <a:rPr lang="en-US" sz="2400" dirty="0" smtClean="0"/>
              <a:t>in the dermis and </a:t>
            </a:r>
            <a:r>
              <a:rPr lang="en-US" sz="2400" dirty="0" err="1" smtClean="0"/>
              <a:t>subcutis</a:t>
            </a:r>
            <a:r>
              <a:rPr lang="en-US" sz="2400" dirty="0"/>
              <a:t> </a:t>
            </a:r>
            <a:r>
              <a:rPr lang="en-US" sz="2400" dirty="0" smtClean="0"/>
              <a:t>&amp; is commoner in patients with</a:t>
            </a:r>
            <a:r>
              <a:rPr lang="en-US" sz="2400" dirty="0"/>
              <a:t> </a:t>
            </a:r>
            <a:r>
              <a:rPr lang="en-US" sz="2400" dirty="0" smtClean="0"/>
              <a:t>renal</a:t>
            </a:r>
            <a:r>
              <a:rPr lang="en-US" sz="2400" dirty="0"/>
              <a:t> </a:t>
            </a:r>
            <a:r>
              <a:rPr lang="en-US" sz="2400" dirty="0" smtClean="0"/>
              <a:t>failure and typically presents as</a:t>
            </a:r>
            <a:r>
              <a:rPr lang="en-US" sz="2400" dirty="0"/>
              <a:t> </a:t>
            </a:r>
            <a:r>
              <a:rPr lang="en-US" sz="2400" dirty="0" smtClean="0"/>
              <a:t>firm papules, nodules</a:t>
            </a:r>
            <a:r>
              <a:rPr lang="en-US" sz="2400" dirty="0"/>
              <a:t> </a:t>
            </a:r>
            <a:r>
              <a:rPr lang="en-US" sz="2400" dirty="0" smtClean="0"/>
              <a:t>or</a:t>
            </a:r>
            <a:r>
              <a:rPr lang="en-US" sz="2400" dirty="0"/>
              <a:t> </a:t>
            </a:r>
            <a:r>
              <a:rPr lang="en-US" sz="2400" dirty="0" smtClean="0"/>
              <a:t>plaques, particularly</a:t>
            </a:r>
            <a:r>
              <a:rPr lang="en-US" sz="2400" dirty="0"/>
              <a:t> </a:t>
            </a:r>
            <a:r>
              <a:rPr lang="en-US" sz="2400" dirty="0" smtClean="0"/>
              <a:t>around large joints</a:t>
            </a:r>
            <a:r>
              <a:rPr lang="en-US" sz="2400" dirty="0"/>
              <a:t> </a:t>
            </a:r>
            <a:r>
              <a:rPr lang="en-US" sz="2400" dirty="0" smtClean="0"/>
              <a:t>or</a:t>
            </a:r>
            <a:r>
              <a:rPr lang="en-US" sz="2400" dirty="0"/>
              <a:t> </a:t>
            </a:r>
            <a:r>
              <a:rPr lang="en-US" sz="2400" dirty="0" smtClean="0"/>
              <a:t>flexural</a:t>
            </a:r>
            <a:r>
              <a:rPr lang="en-US" sz="2400" dirty="0"/>
              <a:t> </a:t>
            </a:r>
            <a:r>
              <a:rPr lang="en-US" sz="2400" dirty="0" smtClean="0"/>
              <a:t>sites.	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362857" y="1265313"/>
            <a:ext cx="115533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</a:rPr>
              <a:t>Hypercalcaemia</a:t>
            </a:r>
            <a:r>
              <a:rPr lang="en-US" sz="2400" dirty="0">
                <a:solidFill>
                  <a:prstClr val="black"/>
                </a:solidFill>
              </a:rPr>
              <a:t> that is associated with hyperparathyroidism causes only </a:t>
            </a:r>
            <a:r>
              <a:rPr lang="en-US" sz="2400" b="1" dirty="0">
                <a:solidFill>
                  <a:prstClr val="black"/>
                </a:solidFill>
              </a:rPr>
              <a:t>mild pruritus </a:t>
            </a:r>
            <a:r>
              <a:rPr lang="en-US" sz="2400" dirty="0">
                <a:solidFill>
                  <a:prstClr val="black"/>
                </a:solidFill>
              </a:rPr>
              <a:t>and/or </a:t>
            </a:r>
            <a:r>
              <a:rPr lang="en-US" sz="2400" b="1" dirty="0">
                <a:solidFill>
                  <a:prstClr val="black"/>
                </a:solidFill>
              </a:rPr>
              <a:t>skin dryness </a:t>
            </a:r>
            <a:r>
              <a:rPr lang="en-US" sz="2400" dirty="0">
                <a:solidFill>
                  <a:prstClr val="black"/>
                </a:solidFill>
              </a:rPr>
              <a:t>or </a:t>
            </a:r>
            <a:r>
              <a:rPr lang="en-US" sz="2400" b="1" dirty="0">
                <a:solidFill>
                  <a:prstClr val="black"/>
                </a:solidFill>
              </a:rPr>
              <a:t>no dermatological signs and symptoms </a:t>
            </a:r>
            <a:r>
              <a:rPr lang="en-US" sz="2400" dirty="0">
                <a:solidFill>
                  <a:prstClr val="black"/>
                </a:solidFill>
              </a:rPr>
              <a:t>at all</a:t>
            </a:r>
          </a:p>
        </p:txBody>
      </p:sp>
    </p:spTree>
    <p:extLst>
      <p:ext uri="{BB962C8B-B14F-4D97-AF65-F5344CB8AC3E}">
        <p14:creationId xmlns:p14="http://schemas.microsoft.com/office/powerpoint/2010/main" val="37219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82561" y="762391"/>
            <a:ext cx="3665171" cy="5847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200" b="1" dirty="0" smtClean="0"/>
              <a:t>Hypoparathyroidism</a:t>
            </a:r>
            <a:endParaRPr lang="en-US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660397" y="1871153"/>
            <a:ext cx="106897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</a:t>
            </a:r>
            <a:r>
              <a:rPr lang="en-US" sz="2400" dirty="0" smtClean="0"/>
              <a:t>redominantly arise as surgical</a:t>
            </a:r>
            <a:r>
              <a:rPr lang="en-US" sz="2400" dirty="0"/>
              <a:t> </a:t>
            </a:r>
            <a:r>
              <a:rPr lang="en-US" sz="2400" dirty="0" smtClean="0"/>
              <a:t>complication following thyroidectomy.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Clinically most obvious from</a:t>
            </a:r>
            <a:r>
              <a:rPr lang="en-US" sz="2400" dirty="0"/>
              <a:t> </a:t>
            </a:r>
            <a:r>
              <a:rPr lang="en-US" sz="2400" dirty="0" smtClean="0"/>
              <a:t>the</a:t>
            </a:r>
            <a:r>
              <a:rPr lang="en-US" sz="2400" dirty="0"/>
              <a:t> </a:t>
            </a:r>
            <a:r>
              <a:rPr lang="en-US" sz="2400" dirty="0" smtClean="0"/>
              <a:t>characteristic</a:t>
            </a:r>
            <a:r>
              <a:rPr lang="en-US" sz="2400" dirty="0"/>
              <a:t> </a:t>
            </a:r>
            <a:r>
              <a:rPr lang="en-US" sz="2400" dirty="0" smtClean="0"/>
              <a:t>resultant</a:t>
            </a:r>
            <a:r>
              <a:rPr lang="en-US" sz="2400" dirty="0"/>
              <a:t> </a:t>
            </a:r>
            <a:r>
              <a:rPr lang="en-US" sz="2400" dirty="0" smtClean="0"/>
              <a:t>tetanic muscle</a:t>
            </a:r>
            <a:r>
              <a:rPr lang="en-US" sz="2400" dirty="0"/>
              <a:t> </a:t>
            </a:r>
            <a:r>
              <a:rPr lang="en-US" sz="2400" dirty="0" smtClean="0"/>
              <a:t>cramps.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580570" y="3226138"/>
            <a:ext cx="1110343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Hair and</a:t>
            </a:r>
            <a:r>
              <a:rPr lang="en-US" sz="2400" dirty="0"/>
              <a:t> </a:t>
            </a:r>
            <a:r>
              <a:rPr lang="en-US" sz="2400" dirty="0" smtClean="0"/>
              <a:t>nail growth disorders</a:t>
            </a:r>
            <a:r>
              <a:rPr lang="en-US" sz="2400" dirty="0"/>
              <a:t> </a:t>
            </a:r>
            <a:r>
              <a:rPr lang="en-US" sz="2400" dirty="0" smtClean="0"/>
              <a:t>and</a:t>
            </a:r>
            <a:r>
              <a:rPr lang="en-US" sz="2400" dirty="0"/>
              <a:t> </a:t>
            </a:r>
            <a:r>
              <a:rPr lang="en-US" sz="2400" dirty="0" smtClean="0"/>
              <a:t>skin dryness are the most</a:t>
            </a:r>
            <a:r>
              <a:rPr lang="en-US" sz="2400" dirty="0"/>
              <a:t> </a:t>
            </a:r>
            <a:r>
              <a:rPr lang="en-US" sz="2400" dirty="0" smtClean="0"/>
              <a:t>frequently associated dermatological phenomena.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‘Dry, rough</a:t>
            </a:r>
            <a:r>
              <a:rPr lang="en-US" sz="2400" dirty="0"/>
              <a:t> </a:t>
            </a:r>
            <a:r>
              <a:rPr lang="en-US" sz="2400" dirty="0" smtClean="0"/>
              <a:t>skin, coarse, brittle hair;</a:t>
            </a:r>
            <a:r>
              <a:rPr lang="en-US" sz="2400" dirty="0"/>
              <a:t> </a:t>
            </a:r>
            <a:r>
              <a:rPr lang="en-US" sz="2400" dirty="0" smtClean="0"/>
              <a:t>and lusterless distally split nails’ are</a:t>
            </a:r>
            <a:r>
              <a:rPr lang="en-US" sz="2400" dirty="0"/>
              <a:t> </a:t>
            </a:r>
            <a:r>
              <a:rPr lang="en-US" sz="2400" dirty="0" smtClean="0"/>
              <a:t>frequently</a:t>
            </a:r>
            <a:r>
              <a:rPr lang="en-US" sz="2400" dirty="0"/>
              <a:t> </a:t>
            </a:r>
            <a:r>
              <a:rPr lang="en-US" sz="2400" dirty="0" smtClean="0"/>
              <a:t>encountered.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7373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000343" y="5907314"/>
            <a:ext cx="899886" cy="9506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19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291" t="5776" r="27639" b="33807"/>
          <a:stretch/>
        </p:blipFill>
        <p:spPr>
          <a:xfrm>
            <a:off x="1094508" y="193964"/>
            <a:ext cx="10045501" cy="6553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78582" y="1925782"/>
            <a:ext cx="5195454" cy="3740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278582" y="4724400"/>
            <a:ext cx="3519054" cy="3186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525491" y="5043055"/>
            <a:ext cx="3269673" cy="3463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167746" y="5749636"/>
            <a:ext cx="3976254" cy="3463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67746" y="6359236"/>
            <a:ext cx="2951018" cy="3879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278582" y="4003964"/>
            <a:ext cx="5320145" cy="5680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234545" y="2632364"/>
            <a:ext cx="4114800" cy="3602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278582" y="2299855"/>
            <a:ext cx="2341418" cy="3325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278582" y="304800"/>
            <a:ext cx="5472545" cy="609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9144000" y="568036"/>
            <a:ext cx="0" cy="3463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12" idx="3"/>
          </p:cNvCxnSpPr>
          <p:nvPr/>
        </p:nvCxnSpPr>
        <p:spPr>
          <a:xfrm>
            <a:off x="9144000" y="568036"/>
            <a:ext cx="1607127" cy="415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144000" y="914400"/>
            <a:ext cx="1607127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2" idx="3"/>
          </p:cNvCxnSpPr>
          <p:nvPr/>
        </p:nvCxnSpPr>
        <p:spPr>
          <a:xfrm>
            <a:off x="10751127" y="609600"/>
            <a:ext cx="0" cy="40178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594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185" t="43655" r="27958" b="23201"/>
          <a:stretch/>
        </p:blipFill>
        <p:spPr>
          <a:xfrm>
            <a:off x="678872" y="928254"/>
            <a:ext cx="10584873" cy="4045528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775855" y="4973782"/>
            <a:ext cx="104878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5070763" y="3048000"/>
            <a:ext cx="2840181" cy="4294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070763" y="2258291"/>
            <a:ext cx="3976255" cy="3463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070763" y="1413164"/>
            <a:ext cx="4502728" cy="4017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070763" y="3477491"/>
            <a:ext cx="6192982" cy="762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9421091" y="3893127"/>
            <a:ext cx="13854" cy="3463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434945" y="3893127"/>
            <a:ext cx="1828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434945" y="4239491"/>
            <a:ext cx="18288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1263745" y="3893127"/>
            <a:ext cx="0" cy="3810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988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1933</TotalTime>
  <Words>2770</Words>
  <Application>Microsoft Office PowerPoint</Application>
  <PresentationFormat>Widescreen</PresentationFormat>
  <Paragraphs>297</Paragraphs>
  <Slides>79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6" baseType="lpstr">
      <vt:lpstr>Arial</vt:lpstr>
      <vt:lpstr>Arial</vt:lpstr>
      <vt:lpstr>Calibri</vt:lpstr>
      <vt:lpstr>Calibri Light</vt:lpstr>
      <vt:lpstr>Courier New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uroosa syed</dc:creator>
  <cp:lastModifiedBy>uroosa syed</cp:lastModifiedBy>
  <cp:revision>97</cp:revision>
  <dcterms:created xsi:type="dcterms:W3CDTF">2021-08-13T14:54:35Z</dcterms:created>
  <dcterms:modified xsi:type="dcterms:W3CDTF">2021-08-15T06:06:55Z</dcterms:modified>
</cp:coreProperties>
</file>