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Tw Cen MT Condensed" pitchFamily="34" charset="0"/>
      <p:regular r:id="rId33"/>
      <p:bold r:id="rId34"/>
    </p:embeddedFont>
    <p:embeddedFont>
      <p:font typeface="Tw Cen MT" pitchFamily="34" charset="0"/>
      <p:regular r:id="rId35"/>
      <p:bold r:id="rId36"/>
      <p:italic r:id="rId37"/>
      <p:boldItalic r:id="rId38"/>
    </p:embeddedFont>
    <p:embeddedFont>
      <p:font typeface="Wingdings 3" pitchFamily="18" charset="2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rosacea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ROSACEA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pathogenesis of OR seems to be closely associated </a:t>
            </a:r>
            <a:r>
              <a:rPr lang="en-US" dirty="0" smtClean="0"/>
              <a:t>with </a:t>
            </a:r>
          </a:p>
          <a:p>
            <a:r>
              <a:rPr lang="en-US" dirty="0" err="1" smtClean="0"/>
              <a:t>meibomian</a:t>
            </a:r>
            <a:r>
              <a:rPr lang="en-US" dirty="0" smtClean="0"/>
              <a:t> </a:t>
            </a:r>
            <a:r>
              <a:rPr lang="en-US" dirty="0"/>
              <a:t>gland dysfunction. A consistent finding is a reduced </a:t>
            </a:r>
            <a:r>
              <a:rPr lang="en-US" dirty="0" smtClean="0"/>
              <a:t>tear break‐up </a:t>
            </a:r>
            <a:r>
              <a:rPr lang="en-US" dirty="0"/>
              <a:t>time in patients with rosacea as a result of </a:t>
            </a:r>
            <a:r>
              <a:rPr lang="en-US" dirty="0" smtClean="0"/>
              <a:t>inadequate lipid </a:t>
            </a:r>
            <a:r>
              <a:rPr lang="en-US" dirty="0"/>
              <a:t>components of the tear film. </a:t>
            </a:r>
            <a:endParaRPr lang="en-US" dirty="0" smtClean="0"/>
          </a:p>
          <a:p>
            <a:r>
              <a:rPr lang="en-US" dirty="0" err="1" smtClean="0"/>
              <a:t>Meibomian</a:t>
            </a:r>
            <a:r>
              <a:rPr lang="en-US" dirty="0" smtClean="0"/>
              <a:t> </a:t>
            </a:r>
            <a:r>
              <a:rPr lang="en-US" dirty="0"/>
              <a:t>cysts (usually painless</a:t>
            </a:r>
            <a:r>
              <a:rPr lang="en-US" dirty="0" smtClean="0"/>
              <a:t>),representing </a:t>
            </a:r>
            <a:r>
              <a:rPr lang="en-US" dirty="0"/>
              <a:t>chronic inflammation of the </a:t>
            </a:r>
            <a:r>
              <a:rPr lang="en-US" dirty="0" err="1"/>
              <a:t>meibomian</a:t>
            </a:r>
            <a:r>
              <a:rPr lang="en-US" dirty="0"/>
              <a:t> </a:t>
            </a:r>
            <a:r>
              <a:rPr lang="en-US" dirty="0" smtClean="0"/>
              <a:t>glands, may </a:t>
            </a:r>
            <a:r>
              <a:rPr lang="en-US" dirty="0"/>
              <a:t>appear in crops.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has been suggested that </a:t>
            </a:r>
            <a:r>
              <a:rPr lang="en-US" dirty="0" err="1"/>
              <a:t>Demodex</a:t>
            </a:r>
            <a:r>
              <a:rPr lang="en-US" dirty="0"/>
              <a:t> </a:t>
            </a:r>
            <a:r>
              <a:rPr lang="en-US" dirty="0" smtClean="0"/>
              <a:t>mite infestation </a:t>
            </a:r>
            <a:r>
              <a:rPr lang="en-US" dirty="0"/>
              <a:t>may play a role in the initiation of inflammatory </a:t>
            </a:r>
            <a:r>
              <a:rPr lang="en-US" dirty="0" smtClean="0"/>
              <a:t>ocular changes </a:t>
            </a:r>
            <a:r>
              <a:rPr lang="en-US" dirty="0"/>
              <a:t>that occur in these modified sebaceous glands of the eyelid.</a:t>
            </a:r>
          </a:p>
          <a:p>
            <a:r>
              <a:rPr lang="en-US" dirty="0"/>
              <a:t>This hypothesis is supported by the presence of mites in </a:t>
            </a:r>
            <a:r>
              <a:rPr lang="en-US" dirty="0" smtClean="0"/>
              <a:t>the </a:t>
            </a:r>
            <a:r>
              <a:rPr lang="en-US" dirty="0" err="1" smtClean="0"/>
              <a:t>collarettes</a:t>
            </a:r>
            <a:r>
              <a:rPr lang="en-US" dirty="0" smtClean="0"/>
              <a:t> </a:t>
            </a:r>
            <a:r>
              <a:rPr lang="en-US" dirty="0"/>
              <a:t>and sleeves of keratin at the bases of the lashes, </a:t>
            </a:r>
            <a:r>
              <a:rPr lang="en-US" dirty="0" smtClean="0"/>
              <a:t>indicating a </a:t>
            </a:r>
            <a:r>
              <a:rPr lang="en-US" dirty="0"/>
              <a:t>possible common </a:t>
            </a:r>
            <a:r>
              <a:rPr lang="en-US" dirty="0" err="1"/>
              <a:t>aetiological</a:t>
            </a:r>
            <a:r>
              <a:rPr lang="en-US" dirty="0"/>
              <a:t> link between cutaneous </a:t>
            </a:r>
            <a:r>
              <a:rPr lang="en-US" dirty="0" smtClean="0"/>
              <a:t>and ocular </a:t>
            </a:r>
            <a:r>
              <a:rPr lang="en-US" dirty="0"/>
              <a:t>rosacea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2" y="87249"/>
            <a:ext cx="37052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14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304827"/>
            <a:ext cx="12070080" cy="45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97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 POTENTIATING ROSACEA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recent review of the microorganisms that might </a:t>
            </a:r>
            <a:r>
              <a:rPr lang="en-US" dirty="0" smtClean="0"/>
              <a:t>potentially induce </a:t>
            </a:r>
            <a:r>
              <a:rPr lang="en-US" dirty="0"/>
              <a:t>rosacea has identified several possible candidates including</a:t>
            </a:r>
          </a:p>
          <a:p>
            <a:r>
              <a:rPr lang="en-US" dirty="0"/>
              <a:t>Staphylococcus </a:t>
            </a:r>
            <a:r>
              <a:rPr lang="en-US" dirty="0" err="1" smtClean="0"/>
              <a:t>epidermidis</a:t>
            </a:r>
            <a:endParaRPr lang="en-US" dirty="0" smtClean="0"/>
          </a:p>
          <a:p>
            <a:r>
              <a:rPr lang="en-US" dirty="0" err="1" smtClean="0"/>
              <a:t>Chlamydophila</a:t>
            </a:r>
            <a:r>
              <a:rPr lang="en-US" dirty="0" smtClean="0"/>
              <a:t> </a:t>
            </a:r>
            <a:r>
              <a:rPr lang="en-US" dirty="0" err="1"/>
              <a:t>pneumoniae</a:t>
            </a:r>
            <a:r>
              <a:rPr lang="en-US" dirty="0"/>
              <a:t> </a:t>
            </a:r>
          </a:p>
          <a:p>
            <a:r>
              <a:rPr lang="en-US" dirty="0" err="1"/>
              <a:t>Demodex</a:t>
            </a:r>
            <a:r>
              <a:rPr lang="en-US" dirty="0"/>
              <a:t>‐associated bacterium Bacillus </a:t>
            </a:r>
            <a:r>
              <a:rPr lang="en-US" dirty="0" err="1" smtClean="0"/>
              <a:t>oleronius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126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BACILLUS OLERONIUS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Bacillus </a:t>
            </a:r>
            <a:r>
              <a:rPr lang="en-US" dirty="0" err="1"/>
              <a:t>oleronius</a:t>
            </a:r>
            <a:r>
              <a:rPr lang="en-US" dirty="0"/>
              <a:t>, isolated from a mite retrieved from a </a:t>
            </a:r>
            <a:r>
              <a:rPr lang="en-US" dirty="0" smtClean="0"/>
              <a:t>patient with </a:t>
            </a:r>
            <a:r>
              <a:rPr lang="en-US" dirty="0"/>
              <a:t>rosacea, triggered a proliferative response in </a:t>
            </a:r>
            <a:r>
              <a:rPr lang="en-US" dirty="0" smtClean="0"/>
              <a:t>peripheral blood </a:t>
            </a:r>
            <a:r>
              <a:rPr lang="en-US" dirty="0"/>
              <a:t>mononuclear cells of 73% of patients with PPR but only </a:t>
            </a:r>
            <a:r>
              <a:rPr lang="en-US" dirty="0" smtClean="0"/>
              <a:t>29% of </a:t>
            </a:r>
            <a:r>
              <a:rPr lang="en-US" dirty="0"/>
              <a:t>controls </a:t>
            </a:r>
            <a:r>
              <a:rPr lang="en-US" dirty="0" smtClean="0"/>
              <a:t>, </a:t>
            </a:r>
            <a:r>
              <a:rPr lang="en-US" dirty="0"/>
              <a:t>indicating a prior sensitization in PPR </a:t>
            </a:r>
            <a:r>
              <a:rPr lang="en-US" dirty="0" smtClean="0"/>
              <a:t>patients. </a:t>
            </a:r>
            <a:endParaRPr lang="en-US" dirty="0"/>
          </a:p>
          <a:p>
            <a:r>
              <a:rPr lang="en-US" dirty="0" smtClean="0"/>
              <a:t>Reactivity </a:t>
            </a:r>
            <a:r>
              <a:rPr lang="en-US" dirty="0"/>
              <a:t>was </a:t>
            </a:r>
            <a:r>
              <a:rPr lang="en-US" dirty="0" smtClean="0"/>
              <a:t>associated with </a:t>
            </a:r>
            <a:r>
              <a:rPr lang="en-US" dirty="0"/>
              <a:t>reduced sebum secretion and a higher density of </a:t>
            </a:r>
            <a:r>
              <a:rPr lang="en-US" dirty="0" err="1" smtClean="0"/>
              <a:t>Demodex</a:t>
            </a:r>
            <a:r>
              <a:rPr lang="en-US" dirty="0" smtClean="0"/>
              <a:t> mites </a:t>
            </a:r>
            <a:r>
              <a:rPr lang="en-US" dirty="0"/>
              <a:t>in facial skin 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556004"/>
            <a:ext cx="4754562" cy="34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91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up to 25% of patients with rosacea have a </a:t>
            </a:r>
            <a:r>
              <a:rPr lang="en-US" dirty="0" smtClean="0"/>
              <a:t>positive family </a:t>
            </a:r>
            <a:r>
              <a:rPr lang="en-US" dirty="0"/>
              <a:t>history, no rosacea‐specific genes have yet been identified</a:t>
            </a:r>
            <a:r>
              <a:rPr lang="en-US" dirty="0" smtClean="0"/>
              <a:t>.</a:t>
            </a:r>
          </a:p>
          <a:p>
            <a:r>
              <a:rPr lang="en-US" dirty="0"/>
              <a:t>Increased environmental temperature and dietary factors (</a:t>
            </a:r>
            <a:r>
              <a:rPr lang="en-US" dirty="0" smtClean="0"/>
              <a:t>ingesting hot </a:t>
            </a:r>
            <a:r>
              <a:rPr lang="en-US" dirty="0"/>
              <a:t>liquids, spicy foods, large meals, alcohol, etc.) are </a:t>
            </a:r>
            <a:r>
              <a:rPr lang="en-US" dirty="0" smtClean="0"/>
              <a:t>often cited </a:t>
            </a:r>
            <a:r>
              <a:rPr lang="en-US" dirty="0"/>
              <a:t>as potentially exacerbating rosacea. These elements </a:t>
            </a:r>
            <a:r>
              <a:rPr lang="en-US" dirty="0" smtClean="0"/>
              <a:t>may cause </a:t>
            </a:r>
            <a:r>
              <a:rPr lang="en-US" dirty="0"/>
              <a:t>a transient increase in facial erythema and exacerbate </a:t>
            </a:r>
            <a:r>
              <a:rPr lang="en-US" dirty="0" smtClean="0"/>
              <a:t>a flushing </a:t>
            </a:r>
            <a:r>
              <a:rPr lang="en-US" dirty="0"/>
              <a:t>tendency (predominantly in ETTR), but there is no </a:t>
            </a:r>
            <a:r>
              <a:rPr lang="en-US" dirty="0" smtClean="0"/>
              <a:t>evidence that </a:t>
            </a:r>
            <a:r>
              <a:rPr lang="en-US" dirty="0"/>
              <a:t>they worsen the inflammatory lesions of PPR or </a:t>
            </a:r>
            <a:r>
              <a:rPr lang="en-US" dirty="0" smtClean="0"/>
              <a:t>the </a:t>
            </a:r>
            <a:r>
              <a:rPr lang="en-US" dirty="0" err="1" smtClean="0"/>
              <a:t>phymatous</a:t>
            </a:r>
            <a:r>
              <a:rPr lang="en-US" dirty="0" smtClean="0"/>
              <a:t> </a:t>
            </a:r>
            <a:r>
              <a:rPr lang="en-US" dirty="0"/>
              <a:t>or ocular changes of PR and OR, respectively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 UK </a:t>
            </a:r>
            <a:r>
              <a:rPr lang="en-US" dirty="0"/>
              <a:t>retrospective database review, smokers were shown to be </a:t>
            </a:r>
            <a:r>
              <a:rPr lang="en-US" dirty="0" smtClean="0"/>
              <a:t>at a </a:t>
            </a:r>
            <a:r>
              <a:rPr lang="en-US" dirty="0"/>
              <a:t>lower risk of developing rosacea than </a:t>
            </a:r>
            <a:r>
              <a:rPr lang="en-US" dirty="0" smtClean="0"/>
              <a:t>non‐smokers.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28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48" y="0"/>
            <a:ext cx="6859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69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65" y="843913"/>
            <a:ext cx="6707070" cy="51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36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7" y="1701374"/>
            <a:ext cx="11889805" cy="34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49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5" y="1739484"/>
            <a:ext cx="11178450" cy="33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89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3" y="2101523"/>
            <a:ext cx="11381694" cy="26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42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term ‘rosacea’ encompasses a spectrum of changes </a:t>
            </a:r>
            <a:r>
              <a:rPr lang="en-US" dirty="0" smtClean="0">
                <a:solidFill>
                  <a:srgbClr val="7030A0"/>
                </a:solidFill>
              </a:rPr>
              <a:t>that occur </a:t>
            </a:r>
            <a:r>
              <a:rPr lang="en-US" dirty="0">
                <a:solidFill>
                  <a:srgbClr val="7030A0"/>
                </a:solidFill>
              </a:rPr>
              <a:t>mainly in the facial skin but may also involve the </a:t>
            </a:r>
            <a:r>
              <a:rPr lang="en-US" dirty="0" smtClean="0">
                <a:solidFill>
                  <a:srgbClr val="7030A0"/>
                </a:solidFill>
              </a:rPr>
              <a:t>eyes.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Common </a:t>
            </a:r>
            <a:r>
              <a:rPr lang="en-US" dirty="0"/>
              <a:t>feature </a:t>
            </a:r>
            <a:r>
              <a:rPr lang="en-US" dirty="0" smtClean="0"/>
              <a:t>is the </a:t>
            </a:r>
            <a:r>
              <a:rPr lang="en-US" dirty="0"/>
              <a:t>presence of facial erythema variably associated with </a:t>
            </a:r>
            <a:r>
              <a:rPr lang="en-US" dirty="0" smtClean="0"/>
              <a:t>the:</a:t>
            </a:r>
            <a:endParaRPr lang="en-US" dirty="0"/>
          </a:p>
          <a:p>
            <a:r>
              <a:rPr lang="en-US" dirty="0"/>
              <a:t>• Facial vascular changes: subtype 1 (</a:t>
            </a:r>
            <a:r>
              <a:rPr lang="en-US" dirty="0" err="1" smtClean="0"/>
              <a:t>erythematotelangiectatic</a:t>
            </a:r>
            <a:r>
              <a:rPr lang="en-US" dirty="0" smtClean="0"/>
              <a:t> rosacea</a:t>
            </a:r>
            <a:r>
              <a:rPr lang="en-US" dirty="0"/>
              <a:t>).</a:t>
            </a:r>
          </a:p>
          <a:p>
            <a:r>
              <a:rPr lang="en-US" dirty="0"/>
              <a:t>• Inflammatory lesions: subtype 2 (</a:t>
            </a:r>
            <a:r>
              <a:rPr lang="en-US" dirty="0" err="1"/>
              <a:t>papulopustular</a:t>
            </a:r>
            <a:r>
              <a:rPr lang="en-US" dirty="0"/>
              <a:t> rosacea).</a:t>
            </a:r>
          </a:p>
          <a:p>
            <a:r>
              <a:rPr lang="en-US" dirty="0"/>
              <a:t>• Hypertrophic changes: subtype 3 (</a:t>
            </a:r>
            <a:r>
              <a:rPr lang="en-US" dirty="0" err="1"/>
              <a:t>phymatous</a:t>
            </a:r>
            <a:r>
              <a:rPr lang="en-US" dirty="0"/>
              <a:t> rosacea).</a:t>
            </a:r>
          </a:p>
          <a:p>
            <a:r>
              <a:rPr lang="en-US" dirty="0"/>
              <a:t>• Ocular involvement: subtype 4 (ocular rosacea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   Rosacea </a:t>
            </a:r>
            <a:r>
              <a:rPr lang="en-US" dirty="0">
                <a:solidFill>
                  <a:srgbClr val="FF0000"/>
                </a:solidFill>
              </a:rPr>
              <a:t>is a chronic disorder with fluctuating severity.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     </a:t>
            </a:r>
            <a:r>
              <a:rPr lang="en-US" dirty="0" smtClean="0">
                <a:solidFill>
                  <a:srgbClr val="002060"/>
                </a:solidFill>
              </a:rPr>
              <a:t>Affects </a:t>
            </a:r>
            <a:r>
              <a:rPr lang="en-US" dirty="0">
                <a:solidFill>
                  <a:srgbClr val="002060"/>
                </a:solidFill>
              </a:rPr>
              <a:t>predominantly </a:t>
            </a:r>
            <a:r>
              <a:rPr lang="en-US" dirty="0" smtClean="0">
                <a:solidFill>
                  <a:srgbClr val="002060"/>
                </a:solidFill>
              </a:rPr>
              <a:t>fair‐skinned individuals </a:t>
            </a:r>
            <a:r>
              <a:rPr lang="en-US" dirty="0">
                <a:solidFill>
                  <a:srgbClr val="002060"/>
                </a:solidFill>
              </a:rPr>
              <a:t>in middle age.</a:t>
            </a:r>
          </a:p>
        </p:txBody>
      </p:sp>
    </p:spTree>
    <p:extLst>
      <p:ext uri="{BB962C8B-B14F-4D97-AF65-F5344CB8AC3E}">
        <p14:creationId xmlns:p14="http://schemas.microsoft.com/office/powerpoint/2010/main" xmlns="" val="3066362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2" y="1555289"/>
            <a:ext cx="10111416" cy="37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49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65" y="81726"/>
            <a:ext cx="6707070" cy="66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684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8" y="697827"/>
            <a:ext cx="5487603" cy="54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23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60" y="609328"/>
            <a:ext cx="5487603" cy="2210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872" y="2819672"/>
            <a:ext cx="5436791" cy="21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87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8" y="1822054"/>
            <a:ext cx="5487603" cy="32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8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8" y="1663265"/>
            <a:ext cx="5487603" cy="35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95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TRICHOSTASIS SPINULOSA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0489" y="2286000"/>
            <a:ext cx="2281459" cy="4022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1588" y="2286000"/>
            <a:ext cx="349066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833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(TS), clusters of </a:t>
            </a:r>
            <a:r>
              <a:rPr lang="en-US" dirty="0" err="1"/>
              <a:t>vellus</a:t>
            </a:r>
            <a:r>
              <a:rPr lang="en-US" dirty="0"/>
              <a:t> hairs become embedded within hair follicles, with resultant dark, spiny papules on the face or trunk.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frequently is discovered as an incidental finding, and often it is confused with keratosis </a:t>
            </a:r>
            <a:r>
              <a:rPr lang="en-US" dirty="0" err="1"/>
              <a:t>pilaris</a:t>
            </a:r>
            <a:r>
              <a:rPr lang="en-US" dirty="0"/>
              <a:t> or acne </a:t>
            </a:r>
            <a:r>
              <a:rPr lang="en-US" dirty="0" err="1"/>
              <a:t>comedones</a:t>
            </a:r>
            <a:r>
              <a:rPr lang="en-US" dirty="0"/>
              <a:t>.</a:t>
            </a:r>
          </a:p>
          <a:p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results from successive production and retention of </a:t>
            </a:r>
            <a:r>
              <a:rPr lang="en-US" dirty="0" err="1"/>
              <a:t>vellus</a:t>
            </a:r>
            <a:r>
              <a:rPr lang="en-US" dirty="0"/>
              <a:t> </a:t>
            </a:r>
            <a:r>
              <a:rPr lang="en-US" dirty="0" err="1"/>
              <a:t>telogen</a:t>
            </a:r>
            <a:r>
              <a:rPr lang="en-US" dirty="0"/>
              <a:t> club hairs from a single hair matrix in a follicle. Hyperkeratosis plugs the follicle and results in the retention of the </a:t>
            </a:r>
            <a:r>
              <a:rPr lang="en-US" dirty="0" err="1"/>
              <a:t>vellus</a:t>
            </a:r>
            <a:r>
              <a:rPr lang="en-US" dirty="0"/>
              <a:t> hairs in the obstructed follicular infundibulum. The precise cause of this phenomenon remains undetermined.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88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Pertinent physical findings of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are limited to the skin. Because </a:t>
            </a:r>
            <a:r>
              <a:rPr lang="en-US" dirty="0" err="1"/>
              <a:t>spinous</a:t>
            </a:r>
            <a:r>
              <a:rPr lang="en-US" dirty="0"/>
              <a:t> plugs may be </a:t>
            </a:r>
            <a:r>
              <a:rPr lang="en-US" dirty="0" err="1"/>
              <a:t>inapparent</a:t>
            </a:r>
            <a:r>
              <a:rPr lang="en-US" dirty="0"/>
              <a:t> to the naked eye, examination of suspected lesions under a hand lens or with a </a:t>
            </a:r>
            <a:r>
              <a:rPr lang="en-US" dirty="0" err="1"/>
              <a:t>dermatoscope</a:t>
            </a:r>
            <a:r>
              <a:rPr lang="en-US" dirty="0"/>
              <a:t> is recommended.</a:t>
            </a:r>
          </a:p>
          <a:p>
            <a:r>
              <a:rPr lang="en-US" dirty="0"/>
              <a:t>Lesions typically appear as dark, follicular plugs or papules. The lesions may have protruding tufts or spines of fine hair that can easily be removed with a </a:t>
            </a:r>
            <a:r>
              <a:rPr lang="en-US" dirty="0" err="1"/>
              <a:t>comedo</a:t>
            </a:r>
            <a:r>
              <a:rPr lang="en-US" dirty="0"/>
              <a:t> extractor or small-toothed forceps without discomfort to the patient. The horny plugs are soft and contain 5-25 hairs per plug. Scales may sometimes be present. Note the image below.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9190" y="2286000"/>
            <a:ext cx="431545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859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Lesions may occur anywhere on the body, but they characteristically appear on the face, especially the nose, and the upper part of the trunk and arms, especially the </a:t>
            </a:r>
            <a:r>
              <a:rPr lang="en-US" dirty="0" err="1"/>
              <a:t>interscapular</a:t>
            </a:r>
            <a:r>
              <a:rPr lang="en-US" dirty="0"/>
              <a:t> area. Lesions less typically appear on other areas of the head, neck, and cheeks.</a:t>
            </a:r>
          </a:p>
          <a:p>
            <a:r>
              <a:rPr lang="en-US" dirty="0"/>
              <a:t>Lesions are characteristically less than or equal to 1 mm.</a:t>
            </a:r>
          </a:p>
          <a:p>
            <a:r>
              <a:rPr lang="en-US" dirty="0"/>
              <a:t>Lesions characteristically are black.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1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Male patients are said to develop </a:t>
            </a:r>
            <a:r>
              <a:rPr lang="en-US" dirty="0" smtClean="0"/>
              <a:t>more severe </a:t>
            </a:r>
            <a:r>
              <a:rPr lang="en-US" dirty="0"/>
              <a:t>rosacea than women and are much more likely to </a:t>
            </a:r>
            <a:r>
              <a:rPr lang="en-US" dirty="0" smtClean="0"/>
              <a:t>develop </a:t>
            </a:r>
            <a:r>
              <a:rPr lang="en-US" dirty="0" err="1" smtClean="0"/>
              <a:t>rhinophyma</a:t>
            </a:r>
            <a:r>
              <a:rPr lang="en-US" dirty="0" smtClean="0"/>
              <a:t> than </a:t>
            </a:r>
            <a:r>
              <a:rPr lang="en-US" dirty="0"/>
              <a:t>females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Curse </a:t>
            </a:r>
            <a:r>
              <a:rPr lang="en-US" dirty="0"/>
              <a:t>of the Celts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3174826"/>
            <a:ext cx="4754562" cy="22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178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explanations for the hyperkeratosis and plugging of the follicular apparatus are proposed. Internal mechanisms, such as endocrine or metabolic disturbances, are suggested. Widespread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spinulosus</a:t>
            </a:r>
            <a:r>
              <a:rPr lang="en-US" dirty="0"/>
              <a:t> has been reported with renal failure. </a:t>
            </a:r>
            <a:r>
              <a:rPr lang="en-US" dirty="0" smtClean="0"/>
              <a:t> </a:t>
            </a:r>
            <a:r>
              <a:rPr lang="en-US" dirty="0"/>
              <a:t>External mechanisms include the use of irritating soaps or paraffin-containing creams and prolonged exposure to dust, hydrocarbons, or industrial oils.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has also been associated with prolonged use of </a:t>
            </a:r>
            <a:r>
              <a:rPr lang="en-US" dirty="0" err="1"/>
              <a:t>clobetasol</a:t>
            </a:r>
            <a:r>
              <a:rPr lang="en-US" dirty="0"/>
              <a:t>. [2]</a:t>
            </a:r>
          </a:p>
          <a:p>
            <a:r>
              <a:rPr lang="en-US" dirty="0"/>
              <a:t>Some consider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to be a variant of the </a:t>
            </a:r>
            <a:r>
              <a:rPr lang="en-US" dirty="0" err="1"/>
              <a:t>comedonal</a:t>
            </a:r>
            <a:r>
              <a:rPr lang="en-US" dirty="0"/>
              <a:t> lesions of acne; they note the similar distribution of lesions and the rarity of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among preadolescent patients.</a:t>
            </a:r>
          </a:p>
          <a:p>
            <a:r>
              <a:rPr lang="en-US" dirty="0"/>
              <a:t>Microorganisms are also suggested to have a causative role. </a:t>
            </a:r>
            <a:r>
              <a:rPr lang="en-US" dirty="0" err="1"/>
              <a:t>Propionibacterium</a:t>
            </a:r>
            <a:r>
              <a:rPr lang="en-US" dirty="0"/>
              <a:t> acnes and </a:t>
            </a:r>
            <a:r>
              <a:rPr lang="en-US" dirty="0" err="1"/>
              <a:t>Pityrosporum</a:t>
            </a:r>
            <a:r>
              <a:rPr lang="en-US" dirty="0"/>
              <a:t> species are implicated as possible 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087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for </a:t>
            </a:r>
            <a:r>
              <a:rPr lang="en-US" dirty="0" err="1"/>
              <a:t>trichostasis</a:t>
            </a:r>
            <a:r>
              <a:rPr lang="en-US" dirty="0"/>
              <a:t> </a:t>
            </a:r>
            <a:r>
              <a:rPr lang="en-US" dirty="0" err="1"/>
              <a:t>spinulosa</a:t>
            </a:r>
            <a:r>
              <a:rPr lang="en-US" dirty="0"/>
              <a:t> (TS) is usually administered for cosmetic purposes. The individual plugs of impacted hairs may be removed by means of the following:</a:t>
            </a:r>
          </a:p>
          <a:p>
            <a:r>
              <a:rPr lang="en-US" dirty="0"/>
              <a:t>Tweezing with forceps</a:t>
            </a:r>
          </a:p>
          <a:p>
            <a:r>
              <a:rPr lang="en-US" dirty="0"/>
              <a:t>Pressure expression with a </a:t>
            </a:r>
            <a:r>
              <a:rPr lang="en-US" dirty="0" err="1"/>
              <a:t>comedone</a:t>
            </a:r>
            <a:r>
              <a:rPr lang="en-US" dirty="0"/>
              <a:t> extractor</a:t>
            </a:r>
          </a:p>
          <a:p>
            <a:r>
              <a:rPr lang="en-US" dirty="0"/>
              <a:t>Use of depilatory wax, adhesive strips, </a:t>
            </a:r>
            <a:r>
              <a:rPr lang="en-US" dirty="0" smtClean="0"/>
              <a:t> </a:t>
            </a:r>
            <a:r>
              <a:rPr lang="en-US" dirty="0"/>
              <a:t>or laser depilation </a:t>
            </a:r>
          </a:p>
          <a:p>
            <a:r>
              <a:rPr lang="en-US" dirty="0"/>
              <a:t>Laser treatment with a 755-nm long-pulsed alexandrite laser may also be considered. </a:t>
            </a:r>
          </a:p>
          <a:p>
            <a:r>
              <a:rPr lang="en-US" dirty="0"/>
              <a:t>Emollients and </a:t>
            </a:r>
            <a:r>
              <a:rPr lang="en-US" dirty="0" err="1"/>
              <a:t>keratolytics</a:t>
            </a:r>
            <a:r>
              <a:rPr lang="en-US" dirty="0"/>
              <a:t> may also be helpful. After the apparent lesions are removed, topical retinoic acids can be used to help prevent future lesions.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15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acial </a:t>
            </a:r>
            <a:r>
              <a:rPr lang="en-US" dirty="0" err="1"/>
              <a:t>seborrhoeic</a:t>
            </a:r>
            <a:r>
              <a:rPr lang="en-US" dirty="0"/>
              <a:t> </a:t>
            </a:r>
            <a:r>
              <a:rPr lang="en-US" dirty="0" smtClean="0"/>
              <a:t>dermatitis.</a:t>
            </a:r>
            <a:endParaRPr lang="en-US" dirty="0"/>
          </a:p>
          <a:p>
            <a:r>
              <a:rPr lang="en-US" dirty="0"/>
              <a:t>Migraine, depression and carcinoid </a:t>
            </a:r>
            <a:r>
              <a:rPr lang="en-US" dirty="0" smtClean="0"/>
              <a:t>syndrome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ossible </a:t>
            </a:r>
            <a:r>
              <a:rPr lang="en-US" dirty="0"/>
              <a:t>role of Helicobacter pylori infection of the </a:t>
            </a:r>
            <a:r>
              <a:rPr lang="en-US" dirty="0" smtClean="0"/>
              <a:t>stomach. </a:t>
            </a:r>
          </a:p>
          <a:p>
            <a:r>
              <a:rPr lang="en-US" dirty="0" smtClean="0"/>
              <a:t>A recent report </a:t>
            </a:r>
            <a:r>
              <a:rPr lang="en-US" dirty="0"/>
              <a:t>indicated that more than 50% of rosacea patients (</a:t>
            </a:r>
            <a:r>
              <a:rPr lang="en-US" dirty="0" smtClean="0"/>
              <a:t>mostly patients </a:t>
            </a:r>
            <a:r>
              <a:rPr lang="en-US" dirty="0"/>
              <a:t>with ETTR) who were evaluated with a lactulose </a:t>
            </a:r>
            <a:r>
              <a:rPr lang="en-US" dirty="0" smtClean="0"/>
              <a:t>breath test </a:t>
            </a:r>
            <a:r>
              <a:rPr lang="en-US" dirty="0"/>
              <a:t>showed evidence of small intestine bacterial infection. </a:t>
            </a:r>
            <a:r>
              <a:rPr lang="en-US" dirty="0" smtClean="0"/>
              <a:t>Treatment with </a:t>
            </a:r>
            <a:r>
              <a:rPr lang="en-US" dirty="0" err="1"/>
              <a:t>rifaxin</a:t>
            </a:r>
            <a:r>
              <a:rPr lang="en-US" dirty="0"/>
              <a:t> (a non‐absorbed antibiotic acting locally </a:t>
            </a:r>
            <a:r>
              <a:rPr lang="en-US" dirty="0" smtClean="0"/>
              <a:t>within the </a:t>
            </a:r>
            <a:r>
              <a:rPr lang="en-US" dirty="0"/>
              <a:t>intestine) resulted in significant improvement of the rosacea </a:t>
            </a:r>
            <a:r>
              <a:rPr lang="en-US" dirty="0" smtClean="0"/>
              <a:t>in the </a:t>
            </a:r>
            <a:r>
              <a:rPr lang="en-US" dirty="0"/>
              <a:t>majority of these patients </a:t>
            </a:r>
          </a:p>
        </p:txBody>
      </p:sp>
    </p:spTree>
    <p:extLst>
      <p:ext uri="{BB962C8B-B14F-4D97-AF65-F5344CB8AC3E}">
        <p14:creationId xmlns:p14="http://schemas.microsoft.com/office/powerpoint/2010/main" xmlns="" val="12372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0"/>
            <a:ext cx="10103555" cy="70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73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unlikely that </a:t>
            </a:r>
            <a:r>
              <a:rPr lang="en-US" dirty="0" smtClean="0"/>
              <a:t>a single </a:t>
            </a:r>
            <a:r>
              <a:rPr lang="en-US" dirty="0"/>
              <a:t>pathophysiological pathway is responsible for the </a:t>
            </a:r>
            <a:r>
              <a:rPr lang="en-US" dirty="0" smtClean="0"/>
              <a:t>diverse clinical </a:t>
            </a:r>
            <a:r>
              <a:rPr lang="en-US" dirty="0"/>
              <a:t>features seen in patients with the different subtypes </a:t>
            </a:r>
            <a:r>
              <a:rPr lang="en-US" dirty="0" smtClean="0"/>
              <a:t>of rosacea</a:t>
            </a:r>
            <a:r>
              <a:rPr lang="en-US" dirty="0"/>
              <a:t>.</a:t>
            </a:r>
          </a:p>
          <a:p>
            <a:r>
              <a:rPr lang="en-US" dirty="0"/>
              <a:t>The role of ultraviolet light in the causation of rosacea has </a:t>
            </a:r>
            <a:r>
              <a:rPr lang="en-US" dirty="0" smtClean="0"/>
              <a:t>been repeatedly </a:t>
            </a:r>
            <a:r>
              <a:rPr lang="en-US" dirty="0"/>
              <a:t>suggested and is supported by the facial </a:t>
            </a:r>
            <a:r>
              <a:rPr lang="en-US" dirty="0" smtClean="0"/>
              <a:t>distribution (mainly </a:t>
            </a:r>
            <a:r>
              <a:rPr lang="en-US" dirty="0"/>
              <a:t>on the convexities) and its occurrence on the </a:t>
            </a:r>
            <a:r>
              <a:rPr lang="en-US" dirty="0" smtClean="0"/>
              <a:t>bald (exposed</a:t>
            </a:r>
            <a:r>
              <a:rPr lang="en-US" dirty="0"/>
              <a:t>) scalp of male patients. </a:t>
            </a:r>
            <a:endParaRPr lang="en-US" dirty="0" smtClean="0"/>
          </a:p>
          <a:p>
            <a:r>
              <a:rPr lang="en-US" dirty="0" smtClean="0"/>
              <a:t>Actinic </a:t>
            </a:r>
            <a:r>
              <a:rPr lang="en-US" dirty="0" err="1"/>
              <a:t>elastosis</a:t>
            </a:r>
            <a:r>
              <a:rPr lang="en-US" dirty="0"/>
              <a:t> is a </a:t>
            </a:r>
            <a:r>
              <a:rPr lang="en-US" dirty="0" smtClean="0"/>
              <a:t>prominent finding </a:t>
            </a:r>
            <a:r>
              <a:rPr lang="en-US" dirty="0"/>
              <a:t>in facial skin biopsies from patients 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5356" y="32258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027289"/>
            <a:ext cx="4061001" cy="21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94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innate immune response in rosacea appears to be altered.</a:t>
            </a:r>
          </a:p>
          <a:p>
            <a:r>
              <a:rPr lang="en-US" dirty="0"/>
              <a:t>Increased Toll‐like receptor 2 (TLR2) activity, increased </a:t>
            </a:r>
            <a:r>
              <a:rPr lang="en-US" dirty="0" smtClean="0"/>
              <a:t>protease activity </a:t>
            </a:r>
            <a:r>
              <a:rPr lang="en-US" dirty="0"/>
              <a:t>and </a:t>
            </a:r>
            <a:r>
              <a:rPr lang="en-US" dirty="0" err="1"/>
              <a:t>cathelicidin</a:t>
            </a:r>
            <a:r>
              <a:rPr lang="en-US" dirty="0"/>
              <a:t> production (LL‐37) </a:t>
            </a:r>
            <a:r>
              <a:rPr lang="en-US" dirty="0" smtClean="0"/>
              <a:t>potentiates </a:t>
            </a:r>
            <a:r>
              <a:rPr lang="en-US" dirty="0"/>
              <a:t>to increase angiogenesis, </a:t>
            </a:r>
            <a:r>
              <a:rPr lang="en-US" dirty="0" smtClean="0"/>
              <a:t>leukocyte </a:t>
            </a:r>
            <a:r>
              <a:rPr lang="en-US" dirty="0" err="1" smtClean="0"/>
              <a:t>chemotaxis</a:t>
            </a:r>
            <a:r>
              <a:rPr lang="en-US" dirty="0" smtClean="0"/>
              <a:t> </a:t>
            </a:r>
            <a:r>
              <a:rPr lang="en-US" dirty="0"/>
              <a:t>production and extracellular matrix production.</a:t>
            </a:r>
          </a:p>
          <a:p>
            <a:r>
              <a:rPr lang="en-US" dirty="0"/>
              <a:t>This pathophysiological mechanism is most likely to apply </a:t>
            </a:r>
            <a:r>
              <a:rPr lang="en-US" dirty="0" smtClean="0"/>
              <a:t>to patients </a:t>
            </a:r>
            <a:r>
              <a:rPr lang="en-US" dirty="0"/>
              <a:t>with PPR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98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Demodex</a:t>
            </a:r>
            <a:r>
              <a:rPr lang="en-US" dirty="0"/>
              <a:t> mite proliferation in the </a:t>
            </a:r>
            <a:r>
              <a:rPr lang="en-US" dirty="0" err="1"/>
              <a:t>pilosebaceous</a:t>
            </a:r>
            <a:r>
              <a:rPr lang="en-US" dirty="0"/>
              <a:t> follicles of </a:t>
            </a:r>
            <a:r>
              <a:rPr lang="en-US" dirty="0" smtClean="0"/>
              <a:t>the face </a:t>
            </a:r>
            <a:r>
              <a:rPr lang="en-US" dirty="0"/>
              <a:t>has also been suggested as a possible </a:t>
            </a:r>
            <a:r>
              <a:rPr lang="en-US" dirty="0" err="1"/>
              <a:t>aetiological</a:t>
            </a:r>
            <a:r>
              <a:rPr lang="en-US" dirty="0"/>
              <a:t> factor </a:t>
            </a:r>
            <a:r>
              <a:rPr lang="en-US" dirty="0" smtClean="0"/>
              <a:t>in the </a:t>
            </a:r>
            <a:r>
              <a:rPr lang="en-US" dirty="0"/>
              <a:t>cutaneous and ocular inflammation seen in patients </a:t>
            </a:r>
            <a:r>
              <a:rPr lang="en-US" dirty="0" smtClean="0"/>
              <a:t>with PPR </a:t>
            </a:r>
          </a:p>
          <a:p>
            <a:r>
              <a:rPr lang="en-US" dirty="0" smtClean="0"/>
              <a:t>These </a:t>
            </a:r>
            <a:r>
              <a:rPr lang="en-US" dirty="0"/>
              <a:t>mites may also play a role </a:t>
            </a:r>
            <a:r>
              <a:rPr lang="en-US" dirty="0" smtClean="0"/>
              <a:t>in the </a:t>
            </a:r>
            <a:r>
              <a:rPr lang="en-US" dirty="0"/>
              <a:t>modulation of the host innate immune system </a:t>
            </a:r>
            <a:r>
              <a:rPr lang="en-US" dirty="0" smtClean="0"/>
              <a:t>described above</a:t>
            </a:r>
            <a:r>
              <a:rPr lang="en-US" dirty="0"/>
              <a:t>, as has been shown by other microorganisms in the </a:t>
            </a:r>
            <a:r>
              <a:rPr lang="en-US" dirty="0" smtClean="0"/>
              <a:t>skin </a:t>
            </a:r>
            <a:r>
              <a:rPr lang="en-US" dirty="0" err="1" smtClean="0"/>
              <a:t>microbiome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Evidence </a:t>
            </a:r>
            <a:r>
              <a:rPr lang="en-US" dirty="0"/>
              <a:t>to support the role of </a:t>
            </a:r>
            <a:r>
              <a:rPr lang="en-US" dirty="0" err="1"/>
              <a:t>Demodex</a:t>
            </a:r>
            <a:r>
              <a:rPr lang="en-US" dirty="0"/>
              <a:t> in </a:t>
            </a:r>
            <a:r>
              <a:rPr lang="en-US" dirty="0" smtClean="0"/>
              <a:t>the pathogenesis </a:t>
            </a:r>
            <a:r>
              <a:rPr lang="en-US" dirty="0"/>
              <a:t>of rosacea include the following observations: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smtClean="0"/>
              <a:t>1% </a:t>
            </a:r>
            <a:r>
              <a:rPr lang="en-US" dirty="0" err="1" smtClean="0"/>
              <a:t>ivermectin</a:t>
            </a:r>
            <a:r>
              <a:rPr lang="en-US" dirty="0" smtClean="0"/>
              <a:t> </a:t>
            </a:r>
            <a:r>
              <a:rPr lang="en-US" dirty="0"/>
              <a:t>cream </a:t>
            </a:r>
            <a:r>
              <a:rPr lang="en-US" dirty="0" smtClean="0"/>
              <a:t> </a:t>
            </a:r>
            <a:r>
              <a:rPr lang="en-US" dirty="0"/>
              <a:t>was significantly more effective than the cream </a:t>
            </a:r>
            <a:r>
              <a:rPr lang="en-US" dirty="0" smtClean="0"/>
              <a:t>vehicle in </a:t>
            </a:r>
            <a:r>
              <a:rPr lang="en-US" dirty="0"/>
              <a:t>reducing numbers of inflammatory skin lesions in two </a:t>
            </a:r>
            <a:r>
              <a:rPr lang="en-US" dirty="0" smtClean="0"/>
              <a:t>large studies </a:t>
            </a:r>
            <a:r>
              <a:rPr lang="en-US" dirty="0"/>
              <a:t>of PPR </a:t>
            </a:r>
            <a:r>
              <a:rPr lang="en-US" dirty="0" smtClean="0"/>
              <a:t>; </a:t>
            </a:r>
            <a:r>
              <a:rPr lang="en-US" dirty="0"/>
              <a:t>(ii) the use of topical </a:t>
            </a:r>
            <a:r>
              <a:rPr lang="en-US" dirty="0" err="1"/>
              <a:t>calcineurin</a:t>
            </a:r>
            <a:r>
              <a:rPr lang="en-US" dirty="0"/>
              <a:t> </a:t>
            </a:r>
            <a:r>
              <a:rPr lang="en-US" dirty="0" smtClean="0"/>
              <a:t>antagonists and </a:t>
            </a:r>
            <a:r>
              <a:rPr lang="en-US" dirty="0"/>
              <a:t>systemic epidermal growth factor (EGF) inhibitor </a:t>
            </a:r>
            <a:r>
              <a:rPr lang="en-US" dirty="0" smtClean="0"/>
              <a:t>medications have </a:t>
            </a:r>
            <a:r>
              <a:rPr lang="en-US" dirty="0"/>
              <a:t>been reported to result in rosacea‐like </a:t>
            </a:r>
            <a:r>
              <a:rPr lang="en-US" dirty="0" err="1" smtClean="0"/>
              <a:t>dermatoses</a:t>
            </a:r>
            <a:r>
              <a:rPr lang="en-US" dirty="0" smtClean="0"/>
              <a:t> and </a:t>
            </a:r>
            <a:r>
              <a:rPr lang="en-US" dirty="0"/>
              <a:t>an increased </a:t>
            </a:r>
            <a:r>
              <a:rPr lang="en-US" dirty="0" err="1"/>
              <a:t>Demodex</a:t>
            </a:r>
            <a:r>
              <a:rPr lang="en-US" dirty="0"/>
              <a:t> mite population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919" y="3154362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29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Alterations in the cutaneous microenvironment in patients </a:t>
            </a:r>
            <a:r>
              <a:rPr lang="en-US" dirty="0" smtClean="0"/>
              <a:t>with rosacea </a:t>
            </a:r>
            <a:r>
              <a:rPr lang="en-US" dirty="0"/>
              <a:t>such as changes in lipid profile, cutaneous pH or </a:t>
            </a:r>
            <a:r>
              <a:rPr lang="en-US" dirty="0" smtClean="0"/>
              <a:t>skin barrier </a:t>
            </a:r>
            <a:r>
              <a:rPr lang="en-US" dirty="0"/>
              <a:t>function </a:t>
            </a:r>
            <a:r>
              <a:rPr lang="en-US" dirty="0" smtClean="0"/>
              <a:t> </a:t>
            </a:r>
            <a:r>
              <a:rPr lang="en-US" dirty="0"/>
              <a:t>may facilitate an overgrowth of </a:t>
            </a:r>
            <a:r>
              <a:rPr lang="en-US" dirty="0" smtClean="0"/>
              <a:t>commensal organisms</a:t>
            </a:r>
            <a:r>
              <a:rPr lang="en-US" dirty="0"/>
              <a:t>, which may then trigger a host immune reaction once </a:t>
            </a:r>
            <a:r>
              <a:rPr lang="en-US" dirty="0" smtClean="0"/>
              <a:t>a critical </a:t>
            </a:r>
            <a:r>
              <a:rPr lang="en-US" dirty="0"/>
              <a:t>level is reached.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has been suggested that the </a:t>
            </a:r>
            <a:r>
              <a:rPr lang="en-US" dirty="0" err="1"/>
              <a:t>phymatous</a:t>
            </a:r>
            <a:r>
              <a:rPr lang="en-US" dirty="0"/>
              <a:t> changes of PR may </a:t>
            </a:r>
            <a:r>
              <a:rPr lang="en-US" dirty="0" smtClean="0"/>
              <a:t>be brought </a:t>
            </a:r>
            <a:r>
              <a:rPr lang="en-US" dirty="0"/>
              <a:t>about by the up‐regulation of fibrosis‐promoting </a:t>
            </a:r>
            <a:r>
              <a:rPr lang="en-US" dirty="0" smtClean="0"/>
              <a:t>matrix </a:t>
            </a:r>
            <a:r>
              <a:rPr lang="en-US" dirty="0" err="1" smtClean="0"/>
              <a:t>metalloproteinases</a:t>
            </a:r>
            <a:r>
              <a:rPr lang="en-US" dirty="0" smtClean="0"/>
              <a:t> </a:t>
            </a:r>
            <a:r>
              <a:rPr lang="en-US" dirty="0"/>
              <a:t>as a result of increased mast cell numbers </a:t>
            </a:r>
            <a:r>
              <a:rPr lang="en-US" dirty="0" smtClean="0"/>
              <a:t>and keratinocyte </a:t>
            </a:r>
            <a:r>
              <a:rPr lang="en-US" dirty="0"/>
              <a:t>and macrophage activation .</a:t>
            </a:r>
          </a:p>
        </p:txBody>
      </p:sp>
    </p:spTree>
    <p:extLst>
      <p:ext uri="{BB962C8B-B14F-4D97-AF65-F5344CB8AC3E}">
        <p14:creationId xmlns:p14="http://schemas.microsoft.com/office/powerpoint/2010/main" xmlns="" val="2996790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</TotalTime>
  <Words>1390</Words>
  <Application>Microsoft Office PowerPoint</Application>
  <PresentationFormat>Custom</PresentationFormat>
  <Paragraphs>65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Tw Cen MT Condensed</vt:lpstr>
      <vt:lpstr>Tw Cen MT</vt:lpstr>
      <vt:lpstr>Wingdings 3</vt:lpstr>
      <vt:lpstr>Integral</vt:lpstr>
      <vt:lpstr>rosacea</vt:lpstr>
      <vt:lpstr>DEFINITION</vt:lpstr>
      <vt:lpstr>Slide 3</vt:lpstr>
      <vt:lpstr>Associations</vt:lpstr>
      <vt:lpstr>Slide 5</vt:lpstr>
      <vt:lpstr>Pathogenesis</vt:lpstr>
      <vt:lpstr>Slide 7</vt:lpstr>
      <vt:lpstr>Slide 8</vt:lpstr>
      <vt:lpstr>Slide 9</vt:lpstr>
      <vt:lpstr>OCULAR ROSACEA</vt:lpstr>
      <vt:lpstr>Slide 11</vt:lpstr>
      <vt:lpstr>ORGANISMS POTENTIATING ROSACEA</vt:lpstr>
      <vt:lpstr>BACILLUS OLERONIUS</vt:lpstr>
      <vt:lpstr>Other Factors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TRICHOSTASIS SPINULOSA</vt:lpstr>
      <vt:lpstr>Slide 27</vt:lpstr>
      <vt:lpstr>Slide 28</vt:lpstr>
      <vt:lpstr>Slide 29</vt:lpstr>
      <vt:lpstr>Slide 30</vt:lpstr>
      <vt:lpstr>Treatment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rosacea</dc:title>
  <dc:creator>Doc Sak</dc:creator>
  <cp:lastModifiedBy>Dr. Tazeen Kamran</cp:lastModifiedBy>
  <cp:revision>12</cp:revision>
  <dcterms:created xsi:type="dcterms:W3CDTF">2017-01-20T03:25:21Z</dcterms:created>
  <dcterms:modified xsi:type="dcterms:W3CDTF">2017-03-27T16:40:07Z</dcterms:modified>
</cp:coreProperties>
</file>