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sldIdLst>
    <p:sldId id="256" r:id="rId2"/>
    <p:sldId id="257" r:id="rId3"/>
    <p:sldId id="258" r:id="rId4"/>
    <p:sldId id="259" r:id="rId5"/>
    <p:sldId id="286" r:id="rId6"/>
    <p:sldId id="260" r:id="rId7"/>
    <p:sldId id="261" r:id="rId8"/>
    <p:sldId id="283" r:id="rId9"/>
    <p:sldId id="262" r:id="rId10"/>
    <p:sldId id="263" r:id="rId11"/>
    <p:sldId id="293" r:id="rId12"/>
    <p:sldId id="284" r:id="rId13"/>
    <p:sldId id="264" r:id="rId14"/>
    <p:sldId id="265" r:id="rId15"/>
    <p:sldId id="266" r:id="rId16"/>
    <p:sldId id="267" r:id="rId17"/>
    <p:sldId id="268" r:id="rId18"/>
    <p:sldId id="271" r:id="rId19"/>
    <p:sldId id="269" r:id="rId20"/>
    <p:sldId id="270" r:id="rId21"/>
    <p:sldId id="272" r:id="rId22"/>
    <p:sldId id="277" r:id="rId23"/>
    <p:sldId id="289" r:id="rId24"/>
    <p:sldId id="273" r:id="rId25"/>
    <p:sldId id="294" r:id="rId26"/>
    <p:sldId id="274" r:id="rId27"/>
    <p:sldId id="275" r:id="rId28"/>
    <p:sldId id="304" r:id="rId29"/>
    <p:sldId id="305" r:id="rId30"/>
    <p:sldId id="276" r:id="rId31"/>
    <p:sldId id="295" r:id="rId32"/>
    <p:sldId id="278" r:id="rId33"/>
    <p:sldId id="279" r:id="rId34"/>
    <p:sldId id="280" r:id="rId35"/>
    <p:sldId id="281" r:id="rId36"/>
    <p:sldId id="282" r:id="rId37"/>
    <p:sldId id="296" r:id="rId38"/>
    <p:sldId id="298" r:id="rId39"/>
    <p:sldId id="299" r:id="rId40"/>
    <p:sldId id="300" r:id="rId41"/>
    <p:sldId id="301" r:id="rId42"/>
    <p:sldId id="302" r:id="rId43"/>
    <p:sldId id="303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5" autoAdjust="0"/>
    <p:restoredTop sz="94624" autoAdjust="0"/>
  </p:normalViewPr>
  <p:slideViewPr>
    <p:cSldViewPr snapToGrid="0">
      <p:cViewPr varScale="1">
        <p:scale>
          <a:sx n="69" d="100"/>
          <a:sy n="69" d="100"/>
        </p:scale>
        <p:origin x="-75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slide" Target="slides/slide38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slide" Target="slides/slide41.xml" /><Relationship Id="rId47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46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slide" Target="slides/slide40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slide" Target="slides/slide39.xml" /><Relationship Id="rId45" Type="http://schemas.openxmlformats.org/officeDocument/2006/relationships/presProps" Target="pres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4" Type="http://schemas.openxmlformats.org/officeDocument/2006/relationships/slide" Target="slides/slide43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Relationship Id="rId43" Type="http://schemas.openxmlformats.org/officeDocument/2006/relationships/slide" Target="slides/slide42.xml" /><Relationship Id="rId48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76D7D-F037-4DB6-B885-6A57BCCBF911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E3BB-AE86-4F10-9E8E-39AB1CA57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76D7D-F037-4DB6-B885-6A57BCCBF911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E3BB-AE86-4F10-9E8E-39AB1CA57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3"/>
            <a:ext cx="36576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3"/>
            <a:ext cx="10769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76D7D-F037-4DB6-B885-6A57BCCBF911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E3BB-AE86-4F10-9E8E-39AB1CA57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76D7D-F037-4DB6-B885-6A57BCCBF911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E3BB-AE86-4F10-9E8E-39AB1CA57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76D7D-F037-4DB6-B885-6A57BCCBF911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E3BB-AE86-4F10-9E8E-39AB1CA57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76D7D-F037-4DB6-B885-6A57BCCBF911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E3BB-AE86-4F10-9E8E-39AB1CA57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76D7D-F037-4DB6-B885-6A57BCCBF911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E3BB-AE86-4F10-9E8E-39AB1CA57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76D7D-F037-4DB6-B885-6A57BCCBF911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E3BB-AE86-4F10-9E8E-39AB1CA57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76D7D-F037-4DB6-B885-6A57BCCBF911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E3BB-AE86-4F10-9E8E-39AB1CA57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76D7D-F037-4DB6-B885-6A57BCCBF911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E3BB-AE86-4F10-9E8E-39AB1CA57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76D7D-F037-4DB6-B885-6A57BCCBF911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E3BB-AE86-4F10-9E8E-39AB1CA57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76D7D-F037-4DB6-B885-6A57BCCBF911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FE3BB-AE86-4F10-9E8E-39AB1CA57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 /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7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 /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 /><Relationship Id="rId1" Type="http://schemas.openxmlformats.org/officeDocument/2006/relationships/slideLayout" Target="../slideLayouts/slideLayout2.xml" 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0492" y="-822325"/>
            <a:ext cx="9144000" cy="4410651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9800" b="1" dirty="0"/>
              <a:t>POIKILODERMA SYNDROMES</a:t>
            </a:r>
            <a:br>
              <a:rPr lang="en-US" sz="9800" b="1" dirty="0"/>
            </a:br>
            <a:endParaRPr lang="en-US" sz="9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62800" y="4793672"/>
            <a:ext cx="4350328" cy="1330038"/>
          </a:xfrm>
        </p:spPr>
        <p:txBody>
          <a:bodyPr>
            <a:noAutofit/>
          </a:bodyPr>
          <a:lstStyle/>
          <a:p>
            <a:r>
              <a:rPr lang="en-US" sz="2800" b="1" dirty="0"/>
              <a:t>D</a:t>
            </a:r>
            <a:r>
              <a:rPr lang="en-GB" sz="2800" b="1" dirty="0"/>
              <a:t>r Zahra </a:t>
            </a:r>
            <a:r>
              <a:rPr lang="en-GB" sz="2800" b="1" dirty="0" err="1"/>
              <a:t>Nigar</a:t>
            </a:r>
            <a:endParaRPr lang="en-US" sz="2800" b="1" dirty="0"/>
          </a:p>
          <a:p>
            <a:r>
              <a:rPr lang="en-US" sz="2800" b="1" dirty="0"/>
              <a:t>RESIDENT DERMATOLOGY</a:t>
            </a:r>
          </a:p>
          <a:p>
            <a:r>
              <a:rPr lang="en-US" sz="2800" b="1" dirty="0"/>
              <a:t>CMH ABBOTTABAD</a:t>
            </a:r>
          </a:p>
        </p:txBody>
      </p:sp>
    </p:spTree>
    <p:extLst>
      <p:ext uri="{BB962C8B-B14F-4D97-AF65-F5344CB8AC3E}">
        <p14:creationId xmlns:p14="http://schemas.microsoft.com/office/powerpoint/2010/main" val="4219335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CLINICAL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6"/>
            <a:ext cx="10972800" cy="412824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AGE: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 Median age of diagnosis is 15 years</a:t>
            </a:r>
          </a:p>
          <a:p>
            <a:r>
              <a:rPr lang="en-US" b="1" dirty="0">
                <a:solidFill>
                  <a:srgbClr val="FF0000"/>
                </a:solidFill>
              </a:rPr>
              <a:t>Nail changes: </a:t>
            </a:r>
          </a:p>
          <a:p>
            <a:pPr lvl="1"/>
            <a:r>
              <a:rPr lang="en-US" dirty="0"/>
              <a:t>First to appear, between ages of 5 and 13 years, nails become   dystrophic and shed. </a:t>
            </a:r>
            <a:endParaRPr lang="en-GB" dirty="0"/>
          </a:p>
          <a:p>
            <a:pPr lvl="1"/>
            <a:r>
              <a:rPr lang="en-GB" dirty="0"/>
              <a:t>R</a:t>
            </a:r>
            <a:r>
              <a:rPr lang="en-US" dirty="0" err="1"/>
              <a:t>ecurrent</a:t>
            </a:r>
            <a:r>
              <a:rPr lang="en-US" dirty="0"/>
              <a:t> episodes of </a:t>
            </a:r>
            <a:r>
              <a:rPr lang="en-US" dirty="0" err="1"/>
              <a:t>suppurative</a:t>
            </a:r>
            <a:r>
              <a:rPr lang="en-US" dirty="0"/>
              <a:t> paronychia</a:t>
            </a:r>
          </a:p>
        </p:txBody>
      </p:sp>
    </p:spTree>
    <p:extLst>
      <p:ext uri="{BB962C8B-B14F-4D97-AF65-F5344CB8AC3E}">
        <p14:creationId xmlns:p14="http://schemas.microsoft.com/office/powerpoint/2010/main" val="2754729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</a:rPr>
              <a:t>Pigmentary</a:t>
            </a:r>
            <a:r>
              <a:rPr lang="en-US" b="1" dirty="0">
                <a:solidFill>
                  <a:srgbClr val="FF0000"/>
                </a:solidFill>
              </a:rPr>
              <a:t> changes: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 Fine reticulate, grey brown pigmentation </a:t>
            </a:r>
            <a:endParaRPr lang="en-GB" dirty="0"/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most conspicuous on neck and thighs. 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The skin is atrophic and </a:t>
            </a:r>
            <a:r>
              <a:rPr lang="en-US" dirty="0" err="1"/>
              <a:t>telangiectasia</a:t>
            </a:r>
            <a:r>
              <a:rPr lang="en-US" dirty="0"/>
              <a:t> are numerous</a:t>
            </a:r>
          </a:p>
          <a:p>
            <a:r>
              <a:rPr lang="en-US" b="1" dirty="0">
                <a:solidFill>
                  <a:srgbClr val="FF0000"/>
                </a:solidFill>
              </a:rPr>
              <a:t>HAIR: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 err="1"/>
              <a:t>Canities</a:t>
            </a:r>
            <a:r>
              <a:rPr lang="en-US" dirty="0"/>
              <a:t> and </a:t>
            </a:r>
            <a:r>
              <a:rPr lang="en-US" dirty="0" err="1"/>
              <a:t>cicatricial</a:t>
            </a:r>
            <a:r>
              <a:rPr lang="en-US" dirty="0"/>
              <a:t> alopecia have occasionally been noted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F1F6E99-4330-FAE3-E442-B9DDC207BE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172" y="845172"/>
            <a:ext cx="6231467" cy="541866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6D20EFD-FEB4-48B9-292D-69FFBDE892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917" y="1951223"/>
            <a:ext cx="3914775" cy="345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077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5" y="209008"/>
            <a:ext cx="10961915" cy="596795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TEETH</a:t>
            </a:r>
            <a:r>
              <a:rPr lang="en-US" b="1" dirty="0"/>
              <a:t>: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 Tend to be defective and irregularly implanted</a:t>
            </a:r>
            <a:endParaRPr lang="en-GB" dirty="0"/>
          </a:p>
          <a:p>
            <a:pPr marL="0" indent="0">
              <a:buFont typeface="Wingdings" pitchFamily="2" charset="2"/>
              <a:buChar char="Ø"/>
            </a:pPr>
            <a:r>
              <a:rPr lang="en-GB" dirty="0" err="1"/>
              <a:t>Periodontalbdisease</a:t>
            </a:r>
            <a:r>
              <a:rPr lang="en-GB" dirty="0"/>
              <a:t> and early carries</a:t>
            </a:r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Mucous membranes: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 Small erosions and blisters of lingual and buccal mucous     membranes are succeeded by irregular patches of leukoplakia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 Similar changes </a:t>
            </a:r>
            <a:r>
              <a:rPr lang="en-GB" dirty="0"/>
              <a:t>on the tarsal conjunctiva may </a:t>
            </a:r>
            <a:r>
              <a:rPr lang="en-GB" dirty="0" err="1"/>
              <a:t>obiliterate</a:t>
            </a:r>
            <a:r>
              <a:rPr lang="en-GB" dirty="0"/>
              <a:t> lacrimal puncta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 GIT and urogenital mucous membranes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GB" dirty="0" err="1"/>
              <a:t>anorectal,oesophageal</a:t>
            </a:r>
            <a:r>
              <a:rPr lang="en-GB" dirty="0"/>
              <a:t> or </a:t>
            </a:r>
            <a:r>
              <a:rPr lang="en-GB" dirty="0" err="1"/>
              <a:t>uretheral</a:t>
            </a:r>
            <a:r>
              <a:rPr lang="en-GB" dirty="0"/>
              <a:t> </a:t>
            </a:r>
            <a:r>
              <a:rPr lang="en-GB" dirty="0" err="1"/>
              <a:t>leukoplakia</a:t>
            </a:r>
            <a:r>
              <a:rPr lang="en-GB" dirty="0"/>
              <a:t> produces stenosis</a:t>
            </a:r>
            <a:endParaRPr lang="en-US" dirty="0"/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814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995" y="127454"/>
            <a:ext cx="10515600" cy="6573792"/>
          </a:xfrm>
        </p:spPr>
        <p:txBody>
          <a:bodyPr/>
          <a:lstStyle/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DEVELOPMENTAL DELAY: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Growth and psychomotor development may be delayed 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Osteoporosis can occur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Immunodeficiency ,IUGR,  </a:t>
            </a:r>
            <a:r>
              <a:rPr lang="en-US" dirty="0" err="1"/>
              <a:t>microcephaly</a:t>
            </a:r>
            <a:r>
              <a:rPr lang="en-US" dirty="0"/>
              <a:t> 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Cerebellar hypoplasia and </a:t>
            </a:r>
            <a:r>
              <a:rPr lang="en-US" dirty="0" err="1"/>
              <a:t>int</a:t>
            </a:r>
            <a:r>
              <a:rPr lang="en-GB" dirty="0" err="1"/>
              <a:t>racranial</a:t>
            </a:r>
            <a:r>
              <a:rPr lang="en-US" dirty="0"/>
              <a:t> calcifications have been reported</a:t>
            </a:r>
          </a:p>
        </p:txBody>
      </p:sp>
    </p:spTree>
    <p:extLst>
      <p:ext uri="{BB962C8B-B14F-4D97-AF65-F5344CB8AC3E}">
        <p14:creationId xmlns:p14="http://schemas.microsoft.com/office/powerpoint/2010/main" val="4127576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057" y="101328"/>
            <a:ext cx="10515600" cy="6665232"/>
          </a:xfrm>
        </p:spPr>
        <p:txBody>
          <a:bodyPr/>
          <a:lstStyle/>
          <a:p>
            <a:r>
              <a:rPr lang="en-US" b="1" dirty="0" err="1">
                <a:solidFill>
                  <a:srgbClr val="FF0000"/>
                </a:solidFill>
              </a:rPr>
              <a:t>Hoyeraal-Hreidarsson</a:t>
            </a:r>
            <a:r>
              <a:rPr lang="en-US" b="1" dirty="0">
                <a:solidFill>
                  <a:srgbClr val="FF0000"/>
                </a:solidFill>
              </a:rPr>
              <a:t> syndrome:</a:t>
            </a:r>
          </a:p>
          <a:p>
            <a:pPr marL="0" indent="0">
              <a:buNone/>
            </a:pPr>
            <a:r>
              <a:rPr lang="en-US" dirty="0"/>
              <a:t> severe form of DKC</a:t>
            </a:r>
          </a:p>
          <a:p>
            <a:pPr marL="0" indent="0">
              <a:buNone/>
            </a:pPr>
            <a:r>
              <a:rPr lang="en-US" dirty="0"/>
              <a:t>With DKC1 ,TERT, TINF2, or RTEL1 gene mutation</a:t>
            </a:r>
          </a:p>
          <a:p>
            <a:r>
              <a:rPr lang="en-US" b="1" dirty="0" err="1">
                <a:solidFill>
                  <a:srgbClr val="FF0000"/>
                </a:solidFill>
              </a:rPr>
              <a:t>Revesz</a:t>
            </a:r>
            <a:r>
              <a:rPr lang="en-US" b="1" dirty="0">
                <a:solidFill>
                  <a:srgbClr val="FF0000"/>
                </a:solidFill>
              </a:rPr>
              <a:t> syndrome: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variant of DKC</a:t>
            </a:r>
          </a:p>
          <a:p>
            <a:pPr marL="0" indent="0">
              <a:buNone/>
            </a:pPr>
            <a:r>
              <a:rPr lang="en-US" dirty="0"/>
              <a:t>  Nail dystrophy </a:t>
            </a:r>
          </a:p>
          <a:p>
            <a:pPr marL="0" indent="0">
              <a:buNone/>
            </a:pPr>
            <a:r>
              <a:rPr lang="en-US" dirty="0"/>
              <a:t>  Fine hair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Cerebellar</a:t>
            </a:r>
            <a:r>
              <a:rPr lang="en-US" dirty="0"/>
              <a:t> </a:t>
            </a:r>
            <a:r>
              <a:rPr lang="en-US" dirty="0" err="1"/>
              <a:t>hypoplasia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Exudative</a:t>
            </a:r>
            <a:r>
              <a:rPr lang="en-US" dirty="0"/>
              <a:t> retinopathy</a:t>
            </a:r>
          </a:p>
          <a:p>
            <a:pPr marL="0" indent="0">
              <a:buNone/>
            </a:pPr>
            <a:r>
              <a:rPr lang="en-US" dirty="0"/>
              <a:t> Growth retardation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sz="2800" dirty="0"/>
              <a:t>Bone</a:t>
            </a:r>
            <a:r>
              <a:rPr lang="en-US" dirty="0"/>
              <a:t> marrow hypoplasia</a:t>
            </a:r>
          </a:p>
        </p:txBody>
      </p:sp>
    </p:spTree>
    <p:extLst>
      <p:ext uri="{BB962C8B-B14F-4D97-AF65-F5344CB8AC3E}">
        <p14:creationId xmlns:p14="http://schemas.microsoft.com/office/powerpoint/2010/main" val="197557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HAEMATOLOGICAL ABNORMALITIES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Bone marrow failure in DKC is high</a:t>
            </a:r>
            <a:r>
              <a:rPr lang="en-GB" dirty="0"/>
              <a:t> (93% pts in 1 series)</a:t>
            </a:r>
          </a:p>
          <a:p>
            <a:r>
              <a:rPr lang="en-GB" dirty="0"/>
              <a:t>Pancytopenia was the cause of death</a:t>
            </a:r>
            <a:endParaRPr lang="en-US" dirty="0"/>
          </a:p>
          <a:p>
            <a:r>
              <a:rPr lang="en-US" dirty="0"/>
              <a:t>Myelodysplasia and AML have been reported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027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MALIGNANCY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Carcinoma in areas of leukoplakia is high</a:t>
            </a:r>
          </a:p>
          <a:p>
            <a:r>
              <a:rPr lang="en-US" dirty="0"/>
              <a:t>Fatal between of 30 and 50 years</a:t>
            </a:r>
          </a:p>
          <a:p>
            <a:r>
              <a:rPr lang="en-US" dirty="0"/>
              <a:t>Other </a:t>
            </a:r>
            <a:r>
              <a:rPr lang="en-US" dirty="0" err="1"/>
              <a:t>neoplasms</a:t>
            </a:r>
            <a:r>
              <a:rPr lang="en-US" dirty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GB" dirty="0"/>
              <a:t>P</a:t>
            </a:r>
            <a:r>
              <a:rPr lang="en-US" dirty="0" err="1"/>
              <a:t>ancreatic</a:t>
            </a:r>
            <a:r>
              <a:rPr lang="en-US" dirty="0"/>
              <a:t> carcinoma and Hodgkin disease</a:t>
            </a:r>
          </a:p>
        </p:txBody>
      </p:sp>
    </p:spTree>
    <p:extLst>
      <p:ext uri="{BB962C8B-B14F-4D97-AF65-F5344CB8AC3E}">
        <p14:creationId xmlns:p14="http://schemas.microsoft.com/office/powerpoint/2010/main" val="28206742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Poor as a result of blood </a:t>
            </a:r>
            <a:r>
              <a:rPr lang="en-US" dirty="0" err="1"/>
              <a:t>dyscrasia</a:t>
            </a:r>
            <a:r>
              <a:rPr lang="en-US" dirty="0"/>
              <a:t> or carcinoma</a:t>
            </a:r>
          </a:p>
          <a:p>
            <a:r>
              <a:rPr lang="en-US" dirty="0" err="1"/>
              <a:t>Individulas</a:t>
            </a:r>
            <a:r>
              <a:rPr lang="en-US" dirty="0"/>
              <a:t> with TINF2 mutations and with X-linked DKC1 mutations tend to have more severe and early onset disease</a:t>
            </a:r>
          </a:p>
        </p:txBody>
      </p:sp>
    </p:spTree>
    <p:extLst>
      <p:ext uri="{BB962C8B-B14F-4D97-AF65-F5344CB8AC3E}">
        <p14:creationId xmlns:p14="http://schemas.microsoft.com/office/powerpoint/2010/main" val="20074790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INVESTIGATIONS AND 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43891"/>
            <a:ext cx="10972800" cy="5514109"/>
          </a:xfrm>
        </p:spPr>
        <p:txBody>
          <a:bodyPr>
            <a:normAutofit/>
          </a:bodyPr>
          <a:lstStyle/>
          <a:p>
            <a:r>
              <a:rPr lang="en-US" dirty="0"/>
              <a:t>Personal and family </a:t>
            </a:r>
            <a:r>
              <a:rPr lang="en-US"/>
              <a:t>history </a:t>
            </a:r>
            <a:endParaRPr lang="en-US" dirty="0"/>
          </a:p>
          <a:p>
            <a:pPr marL="514350" indent="-457200"/>
            <a:r>
              <a:rPr lang="en-US" dirty="0"/>
              <a:t>Complete blood count</a:t>
            </a:r>
            <a:r>
              <a:rPr lang="en-GB" dirty="0"/>
              <a:t>-</a:t>
            </a:r>
            <a:r>
              <a:rPr lang="en-GB" dirty="0" err="1"/>
              <a:t>bianuallyy</a:t>
            </a:r>
            <a:endParaRPr lang="en-US" dirty="0"/>
          </a:p>
          <a:p>
            <a:r>
              <a:rPr lang="en-US" dirty="0"/>
              <a:t>Bone marrow biopsy</a:t>
            </a:r>
            <a:r>
              <a:rPr lang="en-GB" dirty="0"/>
              <a:t>-annually</a:t>
            </a:r>
          </a:p>
          <a:p>
            <a:r>
              <a:rPr lang="en-GB" dirty="0"/>
              <a:t>Ultrasound Abdomen</a:t>
            </a:r>
          </a:p>
          <a:p>
            <a:r>
              <a:rPr lang="en-GB" dirty="0"/>
              <a:t>Pulmonary Function tests-annually</a:t>
            </a:r>
          </a:p>
          <a:p>
            <a:r>
              <a:rPr lang="en-GB" dirty="0"/>
              <a:t>Skin cancer screening</a:t>
            </a:r>
            <a:endParaRPr lang="en-US" dirty="0"/>
          </a:p>
          <a:p>
            <a:r>
              <a:rPr lang="en-US" dirty="0"/>
              <a:t>Bone density assessment</a:t>
            </a:r>
          </a:p>
          <a:p>
            <a:r>
              <a:rPr lang="en-US" dirty="0"/>
              <a:t>Telomere length assay</a:t>
            </a:r>
            <a:r>
              <a:rPr lang="en-GB" dirty="0"/>
              <a:t>-flow </a:t>
            </a:r>
            <a:r>
              <a:rPr lang="en-GB" dirty="0" err="1"/>
              <a:t>cytometry,FISH</a:t>
            </a:r>
            <a:endParaRPr lang="en-US" dirty="0"/>
          </a:p>
          <a:p>
            <a:r>
              <a:rPr lang="en-US" dirty="0"/>
              <a:t>Molecular analysis</a:t>
            </a:r>
          </a:p>
        </p:txBody>
      </p:sp>
    </p:spTree>
    <p:extLst>
      <p:ext uri="{BB962C8B-B14F-4D97-AF65-F5344CB8AC3E}">
        <p14:creationId xmlns:p14="http://schemas.microsoft.com/office/powerpoint/2010/main" val="2063683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Definition</a:t>
            </a:r>
          </a:p>
          <a:p>
            <a:r>
              <a:rPr lang="en-US" dirty="0"/>
              <a:t>Clinical Features</a:t>
            </a:r>
          </a:p>
          <a:p>
            <a:r>
              <a:rPr lang="en-US" dirty="0"/>
              <a:t>Types</a:t>
            </a:r>
          </a:p>
          <a:p>
            <a:r>
              <a:rPr lang="en-US" dirty="0"/>
              <a:t>Investigation</a:t>
            </a:r>
          </a:p>
          <a:p>
            <a:r>
              <a:rPr lang="en-US" dirty="0"/>
              <a:t>management</a:t>
            </a:r>
          </a:p>
        </p:txBody>
      </p:sp>
    </p:spTree>
    <p:extLst>
      <p:ext uri="{BB962C8B-B14F-4D97-AF65-F5344CB8AC3E}">
        <p14:creationId xmlns:p14="http://schemas.microsoft.com/office/powerpoint/2010/main" val="8290595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Aplastic anemia: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  Treated with anabolic steroids </a:t>
            </a:r>
            <a:r>
              <a:rPr lang="en-US" dirty="0" err="1"/>
              <a:t>oxymethalon</a:t>
            </a:r>
            <a:r>
              <a:rPr lang="en-GB" dirty="0"/>
              <a:t>e</a:t>
            </a:r>
            <a:endParaRPr lang="en-US" dirty="0"/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  Allogenic bone marrow transplantation</a:t>
            </a:r>
            <a:r>
              <a:rPr lang="en-GB" dirty="0"/>
              <a:t> in </a:t>
            </a:r>
            <a:r>
              <a:rPr lang="en-GB" dirty="0" err="1"/>
              <a:t>bonemarrow</a:t>
            </a:r>
            <a:r>
              <a:rPr lang="en-GB" dirty="0"/>
              <a:t> failure</a:t>
            </a:r>
            <a:endParaRPr lang="en-US" dirty="0"/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  GCSF improve </a:t>
            </a:r>
            <a:r>
              <a:rPr lang="en-US" dirty="0" err="1"/>
              <a:t>haematological</a:t>
            </a:r>
            <a:r>
              <a:rPr lang="en-US" dirty="0"/>
              <a:t> parameters in short term</a:t>
            </a:r>
          </a:p>
          <a:p>
            <a:pPr marL="0" indent="0">
              <a:buFont typeface="Wingdings" pitchFamily="2" charset="2"/>
              <a:buChar char="Ø"/>
            </a:pPr>
            <a:endParaRPr lang="en-US" dirty="0"/>
          </a:p>
          <a:p>
            <a:r>
              <a:rPr lang="en-US" b="1" dirty="0" err="1"/>
              <a:t>Retinoids</a:t>
            </a:r>
            <a:endParaRPr lang="en-US" b="1" dirty="0"/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  Cause regression of lesions in leukoplakia and reduce the  incidence of malignancy</a:t>
            </a:r>
          </a:p>
        </p:txBody>
      </p:sp>
    </p:spTree>
    <p:extLst>
      <p:ext uri="{BB962C8B-B14F-4D97-AF65-F5344CB8AC3E}">
        <p14:creationId xmlns:p14="http://schemas.microsoft.com/office/powerpoint/2010/main" val="22263675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ROTHMUND-THOMSON SYNDROME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r>
              <a:rPr lang="en-US" dirty="0"/>
              <a:t>Rare autosomal recessive disorder</a:t>
            </a:r>
          </a:p>
          <a:p>
            <a:r>
              <a:rPr lang="en-US" dirty="0"/>
              <a:t> Early onset </a:t>
            </a:r>
            <a:r>
              <a:rPr lang="en-US" dirty="0" err="1"/>
              <a:t>poikiloderma</a:t>
            </a:r>
            <a:endParaRPr lang="en-US" dirty="0"/>
          </a:p>
          <a:p>
            <a:r>
              <a:rPr lang="en-US" dirty="0"/>
              <a:t> Skeletal abnormalities</a:t>
            </a:r>
          </a:p>
          <a:p>
            <a:r>
              <a:rPr lang="en-US" dirty="0"/>
              <a:t> short stature</a:t>
            </a:r>
          </a:p>
          <a:p>
            <a:r>
              <a:rPr lang="en-US" dirty="0"/>
              <a:t> premature aging</a:t>
            </a:r>
          </a:p>
          <a:p>
            <a:r>
              <a:rPr lang="en-US" dirty="0"/>
              <a:t> Increased susceptibility to malignancy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13" y="1229256"/>
            <a:ext cx="2847975" cy="488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8519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869" y="636905"/>
            <a:ext cx="10515600" cy="6364786"/>
          </a:xfrm>
        </p:spPr>
        <p:txBody>
          <a:bodyPr/>
          <a:lstStyle/>
          <a:p>
            <a:r>
              <a:rPr lang="en-US" dirty="0"/>
              <a:t>Patients are small stature</a:t>
            </a:r>
          </a:p>
          <a:p>
            <a:r>
              <a:rPr lang="en-US" dirty="0"/>
              <a:t> Slender delicate limbs</a:t>
            </a:r>
          </a:p>
          <a:p>
            <a:r>
              <a:rPr lang="en-US" dirty="0"/>
              <a:t>Small hands and feet and short fingers</a:t>
            </a:r>
          </a:p>
          <a:p>
            <a:r>
              <a:rPr lang="en-US" dirty="0"/>
              <a:t>Bird like features with saddle nose</a:t>
            </a:r>
          </a:p>
          <a:p>
            <a:r>
              <a:rPr lang="en-US" dirty="0" err="1"/>
              <a:t>Hypogonadisim</a:t>
            </a:r>
            <a:endParaRPr lang="en-US" dirty="0"/>
          </a:p>
          <a:p>
            <a:r>
              <a:rPr lang="en-US" dirty="0"/>
              <a:t>Hyperparathyroidism</a:t>
            </a:r>
          </a:p>
          <a:p>
            <a:r>
              <a:rPr lang="en-US" dirty="0"/>
              <a:t>Individuals with RTS have normal intelligence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9248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270" y="222071"/>
            <a:ext cx="10633165" cy="640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8736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GENETICS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Mutations in DNA </a:t>
            </a:r>
            <a:r>
              <a:rPr lang="en-US" dirty="0" err="1"/>
              <a:t>Helicase</a:t>
            </a:r>
            <a:r>
              <a:rPr lang="en-US" dirty="0"/>
              <a:t> gene</a:t>
            </a:r>
          </a:p>
          <a:p>
            <a:r>
              <a:rPr lang="en-US" b="1" dirty="0">
                <a:solidFill>
                  <a:srgbClr val="FF0000"/>
                </a:solidFill>
              </a:rPr>
              <a:t>RECQL4 </a:t>
            </a:r>
            <a:r>
              <a:rPr lang="en-US" dirty="0"/>
              <a:t>on chromosome 8</a:t>
            </a:r>
          </a:p>
          <a:p>
            <a:r>
              <a:rPr lang="en-US" dirty="0"/>
              <a:t>The RECQL4 is essential for</a:t>
            </a:r>
            <a:endParaRPr lang="en-GB" dirty="0"/>
          </a:p>
          <a:p>
            <a:pPr lvl="1"/>
            <a:r>
              <a:rPr lang="en-US" dirty="0"/>
              <a:t> initiation of DNA replication </a:t>
            </a:r>
            <a:endParaRPr lang="en-GB" dirty="0"/>
          </a:p>
          <a:p>
            <a:pPr lvl="1"/>
            <a:r>
              <a:rPr lang="en-US" dirty="0"/>
              <a:t>necessary for efficient removal of UV- induced DNA damage.</a:t>
            </a:r>
          </a:p>
          <a:p>
            <a:r>
              <a:rPr lang="en-US" dirty="0"/>
              <a:t>Reduced DNA repair capacity and increased sensitivity to UVC</a:t>
            </a:r>
          </a:p>
        </p:txBody>
      </p:sp>
    </p:spTree>
    <p:extLst>
      <p:ext uri="{BB962C8B-B14F-4D97-AF65-F5344CB8AC3E}">
        <p14:creationId xmlns:p14="http://schemas.microsoft.com/office/powerpoint/2010/main" val="16402856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classified on the presence or absence of RECQL4 mutation</a:t>
            </a:r>
          </a:p>
          <a:p>
            <a:r>
              <a:rPr lang="en-US" dirty="0"/>
              <a:t>RTS TYPE 1: </a:t>
            </a:r>
            <a:endParaRPr lang="en-GB" dirty="0"/>
          </a:p>
          <a:p>
            <a:pPr lvl="1"/>
            <a:r>
              <a:rPr lang="en-US" dirty="0"/>
              <a:t>Poikiloderma</a:t>
            </a:r>
            <a:endParaRPr lang="en-GB" dirty="0"/>
          </a:p>
          <a:p>
            <a:pPr lvl="1"/>
            <a:r>
              <a:rPr lang="en-US" dirty="0"/>
              <a:t> juvenile cataracts </a:t>
            </a:r>
            <a:endParaRPr lang="en-GB" dirty="0"/>
          </a:p>
          <a:p>
            <a:pPr lvl="1"/>
            <a:r>
              <a:rPr lang="en-GB" dirty="0"/>
              <a:t>No gene defect</a:t>
            </a:r>
            <a:endParaRPr lang="en-US" dirty="0"/>
          </a:p>
          <a:p>
            <a:r>
              <a:rPr lang="en-US" dirty="0"/>
              <a:t>RTS TYPE 2: </a:t>
            </a:r>
            <a:endParaRPr lang="en-GB" dirty="0"/>
          </a:p>
          <a:p>
            <a:pPr lvl="1"/>
            <a:r>
              <a:rPr lang="en-US" dirty="0" err="1"/>
              <a:t>poikiloderma</a:t>
            </a:r>
            <a:r>
              <a:rPr lang="en-US" dirty="0"/>
              <a:t> </a:t>
            </a:r>
            <a:endParaRPr lang="en-GB" dirty="0"/>
          </a:p>
          <a:p>
            <a:pPr lvl="1"/>
            <a:r>
              <a:rPr lang="en-US" dirty="0"/>
              <a:t>increased risk of osteosarcomas</a:t>
            </a:r>
            <a:endParaRPr lang="en-GB" dirty="0"/>
          </a:p>
          <a:p>
            <a:pPr lvl="1"/>
            <a:r>
              <a:rPr lang="en-US" dirty="0"/>
              <a:t>RECQL4 mutation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634" y="731520"/>
            <a:ext cx="10175967" cy="612648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RECQL4 mutations in other disorders with clinical overlap with RTS</a:t>
            </a:r>
          </a:p>
          <a:p>
            <a:r>
              <a:rPr lang="en-US" b="1" dirty="0">
                <a:solidFill>
                  <a:srgbClr val="FF0000"/>
                </a:solidFill>
              </a:rPr>
              <a:t>BALLER GEROLD SYNDROMES: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crainosynostosis</a:t>
            </a:r>
            <a:r>
              <a:rPr lang="en-US" dirty="0"/>
              <a:t>, radial defects and </a:t>
            </a:r>
            <a:r>
              <a:rPr lang="en-US" dirty="0" err="1"/>
              <a:t>poikiloderma</a:t>
            </a:r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RAPADILINO SYNDROME:</a:t>
            </a:r>
          </a:p>
          <a:p>
            <a:pPr marL="0" indent="0">
              <a:buNone/>
            </a:pPr>
            <a:r>
              <a:rPr lang="en-US" dirty="0"/>
              <a:t>  growth retardation, bony abnormalities and increased risk of malignancy but not </a:t>
            </a:r>
            <a:r>
              <a:rPr lang="en-US" dirty="0" err="1"/>
              <a:t>poikiloderma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7312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823" y="103870"/>
            <a:ext cx="10256519" cy="1325563"/>
          </a:xfrm>
        </p:spPr>
        <p:txBody>
          <a:bodyPr/>
          <a:lstStyle/>
          <a:p>
            <a:r>
              <a:rPr lang="en-US" b="1" dirty="0"/>
              <a:t>CLINICAL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245" y="1293223"/>
            <a:ext cx="10515600" cy="4140926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CUTANEOUS MANIFESTATION:</a:t>
            </a:r>
          </a:p>
          <a:p>
            <a:r>
              <a:rPr lang="en-US" dirty="0"/>
              <a:t>Skin appear normal at birth</a:t>
            </a:r>
          </a:p>
          <a:p>
            <a:r>
              <a:rPr lang="en-US" dirty="0"/>
              <a:t>Lesions develop between 3</a:t>
            </a:r>
            <a:r>
              <a:rPr lang="en-US" baseline="30000" dirty="0"/>
              <a:t>rd</a:t>
            </a:r>
            <a:r>
              <a:rPr lang="en-US" dirty="0"/>
              <a:t> and 6</a:t>
            </a:r>
            <a:r>
              <a:rPr lang="en-US" baseline="30000" dirty="0"/>
              <a:t>th</a:t>
            </a:r>
            <a:r>
              <a:rPr lang="en-US" dirty="0"/>
              <a:t> month, sometimes as late as second year</a:t>
            </a:r>
          </a:p>
          <a:p>
            <a:r>
              <a:rPr lang="en-US" dirty="0"/>
              <a:t>Diffuse erythema succeeded by combination of atrophy, telangiectasia, pigmentation and depigmentation</a:t>
            </a:r>
          </a:p>
          <a:p>
            <a:r>
              <a:rPr lang="en-US" dirty="0"/>
              <a:t>The cheeks are first and most severely involved</a:t>
            </a:r>
          </a:p>
          <a:p>
            <a:r>
              <a:rPr lang="en-US" dirty="0"/>
              <a:t>Light sensitivity</a:t>
            </a:r>
          </a:p>
        </p:txBody>
      </p:sp>
    </p:spTree>
    <p:extLst>
      <p:ext uri="{BB962C8B-B14F-4D97-AF65-F5344CB8AC3E}">
        <p14:creationId xmlns:p14="http://schemas.microsoft.com/office/powerpoint/2010/main" val="346264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018" y="387927"/>
            <a:ext cx="10487891" cy="6262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64326" y="-33632"/>
            <a:ext cx="5531133" cy="6891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 err="1"/>
              <a:t>poikiloderma</a:t>
            </a:r>
            <a:r>
              <a:rPr lang="en-US" dirty="0"/>
              <a:t> </a:t>
            </a:r>
          </a:p>
          <a:p>
            <a:r>
              <a:rPr lang="en-US" dirty="0"/>
              <a:t>Syndromes associated </a:t>
            </a:r>
          </a:p>
          <a:p>
            <a:r>
              <a:rPr lang="en-US" dirty="0"/>
              <a:t>Clinical Features</a:t>
            </a:r>
          </a:p>
          <a:p>
            <a:r>
              <a:rPr lang="en-US" dirty="0"/>
              <a:t>Investigation</a:t>
            </a:r>
          </a:p>
          <a:p>
            <a:r>
              <a:rPr lang="en-US" dirty="0"/>
              <a:t>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5238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758" y="587829"/>
            <a:ext cx="10230395" cy="62701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KERATOSIS: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 develop on exposed skin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 squamous cell or basal cell carcinoma may develop in            </a:t>
            </a:r>
            <a:r>
              <a:rPr lang="en-US" dirty="0" err="1"/>
              <a:t>keratosis</a:t>
            </a:r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HAIR: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 scalp hair, eyelashes, eyebrows, pubic and axillary hair are    sparse or absent</a:t>
            </a:r>
          </a:p>
          <a:p>
            <a:r>
              <a:rPr lang="en-US" b="1" dirty="0">
                <a:solidFill>
                  <a:srgbClr val="FF0000"/>
                </a:solidFill>
              </a:rPr>
              <a:t>EYE: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 bilateral cataracts by 4</a:t>
            </a:r>
            <a:r>
              <a:rPr lang="en-US" baseline="30000" dirty="0"/>
              <a:t>th</a:t>
            </a:r>
            <a:r>
              <a:rPr lang="en-US" dirty="0"/>
              <a:t> and 7</a:t>
            </a:r>
            <a:r>
              <a:rPr lang="en-US" baseline="30000" dirty="0"/>
              <a:t>th</a:t>
            </a:r>
            <a:r>
              <a:rPr lang="en-US" dirty="0"/>
              <a:t> year in 10-40 % 0f cases</a:t>
            </a:r>
          </a:p>
        </p:txBody>
      </p:sp>
    </p:spTree>
    <p:extLst>
      <p:ext uri="{BB962C8B-B14F-4D97-AF65-F5344CB8AC3E}">
        <p14:creationId xmlns:p14="http://schemas.microsoft.com/office/powerpoint/2010/main" val="236112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SKELETAL ABNORMALITIES:</a:t>
            </a:r>
          </a:p>
          <a:p>
            <a:pPr marL="0" indent="0">
              <a:buNone/>
            </a:pPr>
            <a:r>
              <a:rPr lang="en-US" dirty="0"/>
              <a:t>  Radial ray defect, may present as  “</a:t>
            </a:r>
            <a:r>
              <a:rPr lang="en-US" b="1" dirty="0">
                <a:solidFill>
                  <a:srgbClr val="002060"/>
                </a:solidFill>
              </a:rPr>
              <a:t>thumb </a:t>
            </a:r>
            <a:r>
              <a:rPr lang="en-US" b="1" dirty="0" err="1">
                <a:solidFill>
                  <a:srgbClr val="002060"/>
                </a:solidFill>
              </a:rPr>
              <a:t>hypoplasia</a:t>
            </a:r>
            <a:r>
              <a:rPr lang="en-US" b="1" dirty="0">
                <a:solidFill>
                  <a:srgbClr val="002060"/>
                </a:solidFill>
              </a:rPr>
              <a:t>”</a:t>
            </a:r>
          </a:p>
          <a:p>
            <a:pPr marL="0" indent="0">
              <a:buNone/>
            </a:pPr>
            <a:r>
              <a:rPr lang="en-US" dirty="0"/>
              <a:t>      with abnormal radial head 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  Or complete absence of radius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  </a:t>
            </a:r>
            <a:r>
              <a:rPr lang="en-US" dirty="0" err="1"/>
              <a:t>Osteosarcoma</a:t>
            </a:r>
            <a:r>
              <a:rPr lang="en-US" dirty="0"/>
              <a:t> in 32% of cases 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/>
              <a:t>   radial defect in 20% of cases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Photo protection</a:t>
            </a:r>
          </a:p>
          <a:p>
            <a:r>
              <a:rPr lang="en-US" dirty="0"/>
              <a:t>Careful supervision for the detection of malignancy</a:t>
            </a:r>
          </a:p>
          <a:p>
            <a:r>
              <a:rPr lang="en-US" dirty="0"/>
              <a:t>Retinoid for cutaneous changes</a:t>
            </a:r>
          </a:p>
          <a:p>
            <a:r>
              <a:rPr lang="en-US" dirty="0"/>
              <a:t>Telangiectasia can be treated with vascular pulsed dye laser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7854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Normal life expectancy if no malignancy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351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POIKILODERMA WITH NEUTROPENIA</a:t>
            </a:r>
            <a:br>
              <a:rPr lang="en-US" b="1" dirty="0"/>
            </a:br>
            <a:r>
              <a:rPr lang="en-US" b="1" dirty="0"/>
              <a:t>CLERICUZIO TYPE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Autosomal recessive </a:t>
            </a:r>
          </a:p>
          <a:p>
            <a:r>
              <a:rPr lang="en-US" dirty="0" err="1"/>
              <a:t>Erythematous</a:t>
            </a:r>
            <a:r>
              <a:rPr lang="en-US" dirty="0"/>
              <a:t> rash</a:t>
            </a:r>
          </a:p>
          <a:p>
            <a:r>
              <a:rPr lang="en-US" dirty="0"/>
              <a:t> Evolving into </a:t>
            </a:r>
            <a:r>
              <a:rPr lang="en-US" dirty="0" err="1"/>
              <a:t>poikiloderma</a:t>
            </a:r>
            <a:r>
              <a:rPr lang="en-US" dirty="0"/>
              <a:t> &amp; </a:t>
            </a:r>
            <a:r>
              <a:rPr lang="en-US" dirty="0" err="1"/>
              <a:t>paraonychia</a:t>
            </a:r>
            <a:endParaRPr lang="en-US" dirty="0"/>
          </a:p>
          <a:p>
            <a:r>
              <a:rPr lang="en-US" dirty="0"/>
              <a:t>Associated with  :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/>
              <a:t>Neutropenia</a:t>
            </a: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Respiratory infections 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 Susceptibility to develop myelodysplasia and leukemia</a:t>
            </a:r>
          </a:p>
        </p:txBody>
      </p:sp>
    </p:spTree>
    <p:extLst>
      <p:ext uri="{BB962C8B-B14F-4D97-AF65-F5344CB8AC3E}">
        <p14:creationId xmlns:p14="http://schemas.microsoft.com/office/powerpoint/2010/main" val="41174204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189" y="731521"/>
            <a:ext cx="10515600" cy="612648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CUTANEOUS MANIFESTATIONS: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Starts in the first 6th month of life  </a:t>
            </a:r>
          </a:p>
          <a:p>
            <a:r>
              <a:rPr lang="en-US" dirty="0" err="1"/>
              <a:t>Erythematous</a:t>
            </a: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 eczematous &amp; </a:t>
            </a:r>
            <a:r>
              <a:rPr lang="en-US" dirty="0" err="1"/>
              <a:t>ichthyosiform</a:t>
            </a:r>
            <a:r>
              <a:rPr lang="en-US" dirty="0"/>
              <a:t> changes on limbs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Spreading more centrally &amp; being replaced by </a:t>
            </a:r>
            <a:r>
              <a:rPr lang="en-US" dirty="0" err="1"/>
              <a:t>poikiloderma</a:t>
            </a:r>
            <a:endParaRPr lang="en-US" dirty="0"/>
          </a:p>
          <a:p>
            <a:r>
              <a:rPr lang="en-US" dirty="0"/>
              <a:t>Photosensitivity</a:t>
            </a:r>
          </a:p>
          <a:p>
            <a:r>
              <a:rPr lang="en-US" dirty="0"/>
              <a:t>Early onset paronychia</a:t>
            </a:r>
          </a:p>
          <a:p>
            <a:r>
              <a:rPr lang="en-US" dirty="0" err="1"/>
              <a:t>Palmo</a:t>
            </a:r>
            <a:r>
              <a:rPr lang="en-US" dirty="0"/>
              <a:t>-plantar </a:t>
            </a:r>
            <a:r>
              <a:rPr lang="en-US" dirty="0" err="1"/>
              <a:t>keratoderma</a:t>
            </a: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0319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ACROKERATOTIC POIKILODERMA OF WEARY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Autosomal</a:t>
            </a:r>
            <a:r>
              <a:rPr lang="en-US" dirty="0"/>
              <a:t> dominant</a:t>
            </a:r>
          </a:p>
          <a:p>
            <a:r>
              <a:rPr lang="en-US" dirty="0"/>
              <a:t>The main clinical features are </a:t>
            </a:r>
            <a:endParaRPr lang="en-GB" dirty="0"/>
          </a:p>
          <a:p>
            <a:pPr lvl="1"/>
            <a:r>
              <a:rPr lang="en-GB" dirty="0"/>
              <a:t>Generalized </a:t>
            </a:r>
            <a:r>
              <a:rPr lang="en-GB" dirty="0" err="1"/>
              <a:t>poikiloderma</a:t>
            </a:r>
            <a:r>
              <a:rPr lang="en-GB" dirty="0"/>
              <a:t> with accentuation in flexures</a:t>
            </a:r>
          </a:p>
          <a:p>
            <a:pPr lvl="1"/>
            <a:r>
              <a:rPr lang="en-GB" dirty="0"/>
              <a:t>Sparing of </a:t>
            </a:r>
            <a:r>
              <a:rPr lang="en-GB" dirty="0" err="1"/>
              <a:t>face,scalp</a:t>
            </a:r>
            <a:r>
              <a:rPr lang="en-GB" dirty="0"/>
              <a:t> and ears</a:t>
            </a:r>
          </a:p>
          <a:p>
            <a:pPr lvl="1"/>
            <a:r>
              <a:rPr lang="en-GB" dirty="0"/>
              <a:t>Linear hyper keratosis</a:t>
            </a:r>
          </a:p>
          <a:p>
            <a:pPr lvl="1"/>
            <a:r>
              <a:rPr lang="en-GB" dirty="0"/>
              <a:t>Sclerosis of flexures</a:t>
            </a:r>
          </a:p>
          <a:p>
            <a:pPr lvl="1"/>
            <a:r>
              <a:rPr lang="en-GB" dirty="0"/>
              <a:t>Tissue calcinosis</a:t>
            </a:r>
          </a:p>
          <a:p>
            <a:pPr lvl="1"/>
            <a:r>
              <a:rPr lang="en-GB" dirty="0"/>
              <a:t>Raynaud’s Phenomena</a:t>
            </a:r>
          </a:p>
          <a:p>
            <a:pPr lvl="1"/>
            <a:r>
              <a:rPr lang="en-GB" dirty="0"/>
              <a:t>Cardiac abnormalities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460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Sclerosis of palms and soles </a:t>
            </a:r>
          </a:p>
          <a:p>
            <a:r>
              <a:rPr lang="en-US" dirty="0"/>
              <a:t>linear hyperkeratosis</a:t>
            </a:r>
          </a:p>
          <a:p>
            <a:r>
              <a:rPr lang="en-US" dirty="0"/>
              <a:t>And </a:t>
            </a:r>
            <a:r>
              <a:rPr lang="en-US" dirty="0" err="1"/>
              <a:t>sclerosing</a:t>
            </a:r>
            <a:r>
              <a:rPr lang="en-US" dirty="0"/>
              <a:t> of the flexures.</a:t>
            </a:r>
          </a:p>
          <a:p>
            <a:r>
              <a:rPr lang="en-US" dirty="0"/>
              <a:t>Finger clubbing</a:t>
            </a:r>
          </a:p>
          <a:p>
            <a:r>
              <a:rPr lang="en-US" dirty="0"/>
              <a:t>Tissue </a:t>
            </a:r>
            <a:r>
              <a:rPr lang="en-US" dirty="0" err="1"/>
              <a:t>calcinosis</a:t>
            </a:r>
            <a:r>
              <a:rPr lang="en-US" dirty="0"/>
              <a:t> </a:t>
            </a:r>
          </a:p>
          <a:p>
            <a:r>
              <a:rPr lang="en-US" dirty="0" err="1"/>
              <a:t>Raynaud</a:t>
            </a:r>
            <a:r>
              <a:rPr lang="en-US" dirty="0"/>
              <a:t> phenomenon </a:t>
            </a:r>
          </a:p>
          <a:p>
            <a:r>
              <a:rPr lang="en-US" dirty="0"/>
              <a:t> Cardiac abnormalities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BLOOM SYNDROME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Autosomal</a:t>
            </a:r>
            <a:r>
              <a:rPr lang="en-US" dirty="0"/>
              <a:t> recessive </a:t>
            </a:r>
          </a:p>
          <a:p>
            <a:r>
              <a:rPr lang="en-US" dirty="0"/>
              <a:t>Gene </a:t>
            </a:r>
            <a:r>
              <a:rPr lang="en-US" b="1" dirty="0">
                <a:solidFill>
                  <a:srgbClr val="FF0000"/>
                </a:solidFill>
              </a:rPr>
              <a:t>RECQL3 </a:t>
            </a:r>
            <a:r>
              <a:rPr lang="en-US" dirty="0"/>
              <a:t>Lies on chromosome 15q26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dirty="0" err="1"/>
              <a:t>Telangiectatic</a:t>
            </a:r>
            <a:r>
              <a:rPr lang="en-US" dirty="0"/>
              <a:t> facial </a:t>
            </a:r>
            <a:r>
              <a:rPr lang="en-US" dirty="0" err="1"/>
              <a:t>erythema</a:t>
            </a:r>
            <a:r>
              <a:rPr lang="en-US" dirty="0"/>
              <a:t> </a:t>
            </a:r>
          </a:p>
          <a:p>
            <a:r>
              <a:rPr lang="en-US" dirty="0"/>
              <a:t>Short stature</a:t>
            </a:r>
          </a:p>
          <a:p>
            <a:r>
              <a:rPr lang="en-US" dirty="0"/>
              <a:t>Abnormal immune response </a:t>
            </a:r>
          </a:p>
          <a:p>
            <a:r>
              <a:rPr lang="en-US" dirty="0"/>
              <a:t>Predisposition to malignancy</a:t>
            </a:r>
            <a:endParaRPr lang="en-GB" dirty="0"/>
          </a:p>
          <a:p>
            <a:pPr lvl="1"/>
            <a:r>
              <a:rPr lang="en-GB" dirty="0"/>
              <a:t>AML</a:t>
            </a:r>
          </a:p>
          <a:p>
            <a:pPr lvl="1"/>
            <a:r>
              <a:rPr lang="en-GB" dirty="0"/>
              <a:t>Internal malignancy</a:t>
            </a:r>
          </a:p>
          <a:p>
            <a:pPr lvl="1"/>
            <a:r>
              <a:rPr lang="en-GB" dirty="0"/>
              <a:t>Cutaneous malignancy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479550"/>
            <a:ext cx="4114800" cy="481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Clinical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Telangiectatic</a:t>
            </a:r>
            <a:r>
              <a:rPr lang="en-US" dirty="0"/>
              <a:t> </a:t>
            </a:r>
            <a:r>
              <a:rPr lang="en-US" dirty="0" err="1"/>
              <a:t>erythema</a:t>
            </a:r>
            <a:r>
              <a:rPr lang="en-US" dirty="0"/>
              <a:t> </a:t>
            </a:r>
          </a:p>
          <a:p>
            <a:r>
              <a:rPr lang="en-US" dirty="0"/>
              <a:t>Red </a:t>
            </a:r>
            <a:r>
              <a:rPr lang="en-US" dirty="0" err="1"/>
              <a:t>macule</a:t>
            </a:r>
            <a:r>
              <a:rPr lang="en-US" dirty="0"/>
              <a:t> or plaques most numerous on ‘</a:t>
            </a:r>
            <a:r>
              <a:rPr lang="en-US" b="1" dirty="0">
                <a:solidFill>
                  <a:srgbClr val="FF0000"/>
                </a:solidFill>
              </a:rPr>
              <a:t>butterfly</a:t>
            </a:r>
            <a:r>
              <a:rPr lang="en-US" dirty="0"/>
              <a:t>’ area</a:t>
            </a:r>
          </a:p>
          <a:p>
            <a:r>
              <a:rPr lang="en-US" dirty="0"/>
              <a:t>Scaling after </a:t>
            </a:r>
            <a:r>
              <a:rPr lang="en-US" dirty="0" err="1"/>
              <a:t>exaerbation</a:t>
            </a:r>
            <a:r>
              <a:rPr lang="en-US" dirty="0"/>
              <a:t> after sun exposure</a:t>
            </a:r>
          </a:p>
          <a:p>
            <a:r>
              <a:rPr lang="en-US" dirty="0"/>
              <a:t>Narrow ,slender delicate </a:t>
            </a:r>
            <a:r>
              <a:rPr lang="en-US" dirty="0" err="1"/>
              <a:t>facies</a:t>
            </a:r>
            <a:r>
              <a:rPr lang="en-US" dirty="0"/>
              <a:t> </a:t>
            </a:r>
          </a:p>
          <a:p>
            <a:r>
              <a:rPr lang="en-US" dirty="0"/>
              <a:t>Relatively prominent Nose </a:t>
            </a:r>
          </a:p>
          <a:p>
            <a:r>
              <a:rPr lang="en-US" dirty="0"/>
              <a:t>Long limbs with large hand &amp; feet </a:t>
            </a:r>
          </a:p>
          <a:p>
            <a:r>
              <a:rPr lang="en-US" dirty="0"/>
              <a:t>Reduced subcutaneous fat </a:t>
            </a:r>
          </a:p>
          <a:p>
            <a:r>
              <a:rPr lang="en-US" dirty="0"/>
              <a:t>Birth weight is low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Definition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Poikiloderma is defined as :</a:t>
            </a:r>
          </a:p>
          <a:p>
            <a:r>
              <a:rPr lang="en-US" dirty="0"/>
              <a:t>  The constellation of skin atrophy</a:t>
            </a:r>
          </a:p>
          <a:p>
            <a:r>
              <a:rPr lang="en-US" dirty="0"/>
              <a:t>  hypo and hyper pigmentation </a:t>
            </a:r>
          </a:p>
          <a:p>
            <a:r>
              <a:rPr lang="en-US" dirty="0"/>
              <a:t>  </a:t>
            </a:r>
            <a:r>
              <a:rPr lang="en-US" dirty="0" err="1"/>
              <a:t>Telangiectasia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758540" y="1246909"/>
            <a:ext cx="4128659" cy="512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6719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Contt</a:t>
            </a:r>
            <a:r>
              <a:rPr lang="en-US" b="1" dirty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Testicular atrophy is common </a:t>
            </a:r>
          </a:p>
          <a:p>
            <a:r>
              <a:rPr lang="en-US" dirty="0"/>
              <a:t>T-cell &amp; B-cell </a:t>
            </a:r>
            <a:r>
              <a:rPr lang="en-US" dirty="0" err="1"/>
              <a:t>immunodeficiencies</a:t>
            </a:r>
            <a:r>
              <a:rPr lang="en-US" dirty="0"/>
              <a:t> may occur</a:t>
            </a:r>
          </a:p>
          <a:p>
            <a:r>
              <a:rPr lang="en-US" dirty="0"/>
              <a:t>No impairments of neurological development</a:t>
            </a:r>
          </a:p>
          <a:p>
            <a:r>
              <a:rPr lang="en-US" dirty="0"/>
              <a:t>Increased incidence of type || Diabetes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Early diagnosis is important </a:t>
            </a:r>
            <a:endParaRPr lang="en-GB" dirty="0"/>
          </a:p>
          <a:p>
            <a:r>
              <a:rPr lang="en-GB" dirty="0"/>
              <a:t>Genetic testing for RECQL3 mutations</a:t>
            </a:r>
            <a:endParaRPr lang="en-US" dirty="0"/>
          </a:p>
          <a:p>
            <a:r>
              <a:rPr lang="en-US" dirty="0"/>
              <a:t>Awareness of the possible malignancies </a:t>
            </a:r>
          </a:p>
          <a:p>
            <a:r>
              <a:rPr lang="en-US" dirty="0" err="1"/>
              <a:t>Photoprotection</a:t>
            </a:r>
            <a:endParaRPr lang="en-US" dirty="0"/>
          </a:p>
          <a:p>
            <a:r>
              <a:rPr lang="en-US" dirty="0"/>
              <a:t>Regular screening for diabetes &amp; malignancies</a:t>
            </a:r>
          </a:p>
          <a:p>
            <a:r>
              <a:rPr lang="en-US" dirty="0"/>
              <a:t>Treatment for diabetes</a:t>
            </a:r>
          </a:p>
          <a:p>
            <a:r>
              <a:rPr lang="en-US" dirty="0"/>
              <a:t>Prenatal testing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655" y="221672"/>
            <a:ext cx="5664008" cy="1136073"/>
          </a:xfrm>
        </p:spPr>
        <p:txBody>
          <a:bodyPr>
            <a:noAutofit/>
          </a:bodyPr>
          <a:lstStyle/>
          <a:p>
            <a:r>
              <a:rPr lang="en-US" sz="4000" dirty="0" err="1"/>
              <a:t>Rothmund</a:t>
            </a:r>
            <a:r>
              <a:rPr lang="en-US" sz="4000" dirty="0"/>
              <a:t>-Thomson syndrome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399310"/>
            <a:ext cx="5386917" cy="5458690"/>
          </a:xfrm>
        </p:spPr>
        <p:txBody>
          <a:bodyPr>
            <a:normAutofit/>
          </a:bodyPr>
          <a:lstStyle/>
          <a:p>
            <a:r>
              <a:rPr lang="en-US" dirty="0"/>
              <a:t>Genetics : </a:t>
            </a:r>
            <a:r>
              <a:rPr lang="en-US" b="1" dirty="0">
                <a:solidFill>
                  <a:srgbClr val="FF0000"/>
                </a:solidFill>
              </a:rPr>
              <a:t>RECQL4</a:t>
            </a:r>
          </a:p>
          <a:p>
            <a:r>
              <a:rPr lang="en-US" dirty="0"/>
              <a:t>Short  stature  ,short limbs  &amp; short fingers</a:t>
            </a:r>
          </a:p>
          <a:p>
            <a:r>
              <a:rPr lang="en-US" dirty="0"/>
              <a:t>Saddle nose with </a:t>
            </a:r>
            <a:r>
              <a:rPr lang="en-US" dirty="0" err="1"/>
              <a:t>poikilodermatous</a:t>
            </a:r>
            <a:r>
              <a:rPr lang="en-US" dirty="0"/>
              <a:t> changes predominantly over the cheeks  “bird like”</a:t>
            </a:r>
          </a:p>
          <a:p>
            <a:r>
              <a:rPr lang="en-US" dirty="0"/>
              <a:t>Cataracts</a:t>
            </a:r>
          </a:p>
          <a:p>
            <a:r>
              <a:rPr lang="en-US" dirty="0"/>
              <a:t>Less risk of malignancy </a:t>
            </a:r>
          </a:p>
          <a:p>
            <a:r>
              <a:rPr lang="en-US" dirty="0"/>
              <a:t>Thumb </a:t>
            </a:r>
            <a:r>
              <a:rPr lang="en-US" dirty="0" err="1"/>
              <a:t>hypoplasia</a:t>
            </a:r>
            <a:endParaRPr lang="en-US" dirty="0"/>
          </a:p>
          <a:p>
            <a:r>
              <a:rPr lang="en-US" dirty="0"/>
              <a:t>Associated with  </a:t>
            </a:r>
            <a:r>
              <a:rPr lang="en-US" dirty="0" err="1"/>
              <a:t>osteosarcoma</a:t>
            </a:r>
            <a:endParaRPr lang="en-US" dirty="0"/>
          </a:p>
          <a:p>
            <a:r>
              <a:rPr lang="en-US" dirty="0"/>
              <a:t>Prognosis –normal if no malignancy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"/>
            <a:ext cx="5389033" cy="1052944"/>
          </a:xfrm>
        </p:spPr>
        <p:txBody>
          <a:bodyPr>
            <a:normAutofit/>
          </a:bodyPr>
          <a:lstStyle/>
          <a:p>
            <a:r>
              <a:rPr lang="en-US" sz="4800" dirty="0"/>
              <a:t>Bloom syndrome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1288474"/>
            <a:ext cx="5389033" cy="5375562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RECQL3</a:t>
            </a:r>
          </a:p>
          <a:p>
            <a:r>
              <a:rPr lang="en-US" dirty="0"/>
              <a:t>Long limbs with large hand &amp; feet</a:t>
            </a:r>
          </a:p>
          <a:p>
            <a:endParaRPr lang="en-US" dirty="0"/>
          </a:p>
          <a:p>
            <a:r>
              <a:rPr lang="en-US" dirty="0"/>
              <a:t>Prominent  nose, small  jaw and predominantly  </a:t>
            </a:r>
            <a:r>
              <a:rPr lang="en-US" dirty="0" err="1"/>
              <a:t>telengictatic</a:t>
            </a:r>
            <a:r>
              <a:rPr lang="en-US" dirty="0"/>
              <a:t> rash  in </a:t>
            </a:r>
            <a:r>
              <a:rPr lang="en-US" dirty="0" err="1"/>
              <a:t>malar</a:t>
            </a:r>
            <a:r>
              <a:rPr lang="en-US" dirty="0"/>
              <a:t> </a:t>
            </a:r>
            <a:r>
              <a:rPr lang="en-US" dirty="0" err="1"/>
              <a:t>distrubtion</a:t>
            </a:r>
            <a:r>
              <a:rPr lang="en-US" dirty="0"/>
              <a:t>   “butterfly rash”</a:t>
            </a:r>
          </a:p>
          <a:p>
            <a:r>
              <a:rPr lang="en-US" dirty="0"/>
              <a:t>No cataracts </a:t>
            </a:r>
          </a:p>
          <a:p>
            <a:r>
              <a:rPr lang="en-US" dirty="0"/>
              <a:t>Increase  risk  of  malignancy  </a:t>
            </a:r>
          </a:p>
          <a:p>
            <a:r>
              <a:rPr lang="en-US" dirty="0" err="1"/>
              <a:t>Syndactly</a:t>
            </a:r>
            <a:r>
              <a:rPr lang="en-US" dirty="0"/>
              <a:t> </a:t>
            </a:r>
          </a:p>
          <a:p>
            <a:r>
              <a:rPr lang="en-US" dirty="0"/>
              <a:t>Associated with type || diabetes </a:t>
            </a:r>
          </a:p>
          <a:p>
            <a:r>
              <a:rPr lang="en-US" dirty="0"/>
              <a:t>Death in early childhood because of malignancy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84909"/>
            <a:ext cx="10972800" cy="5641259"/>
          </a:xfrm>
        </p:spPr>
        <p:txBody>
          <a:bodyPr>
            <a:normAutofit/>
          </a:bodyPr>
          <a:lstStyle/>
          <a:p>
            <a:endParaRPr lang="en-US" sz="9600" dirty="0"/>
          </a:p>
          <a:p>
            <a:pPr>
              <a:buNone/>
            </a:pPr>
            <a:r>
              <a:rPr lang="en-US" sz="9600" dirty="0"/>
              <a:t>       Thank you </a:t>
            </a:r>
            <a:r>
              <a:rPr lang="en-US" sz="9600" dirty="0">
                <a:sym typeface="Wingdings" pitchFamily="2" charset="2"/>
              </a:rPr>
              <a:t></a:t>
            </a:r>
            <a:endParaRPr lang="en-US" sz="9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263" y="0"/>
            <a:ext cx="632242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886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9544B-D10E-6650-F8B5-66A0AE1B2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Syndromes with </a:t>
            </a:r>
            <a:r>
              <a:rPr lang="en-GB" dirty="0" err="1"/>
              <a:t>Poikiloderma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Dyskeratosis</a:t>
            </a:r>
            <a:r>
              <a:rPr lang="en-US" dirty="0"/>
              <a:t> </a:t>
            </a:r>
            <a:r>
              <a:rPr lang="en-US" dirty="0" err="1"/>
              <a:t>congenita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Rothmund</a:t>
            </a:r>
            <a:r>
              <a:rPr lang="en-US" dirty="0"/>
              <a:t>-Thomson syndrome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Piokiloderma</a:t>
            </a:r>
            <a:r>
              <a:rPr lang="en-US" dirty="0"/>
              <a:t> with neutropenia, </a:t>
            </a:r>
            <a:r>
              <a:rPr lang="en-US" dirty="0" err="1"/>
              <a:t>Clericuzio</a:t>
            </a:r>
            <a:r>
              <a:rPr lang="en-US" dirty="0"/>
              <a:t> Type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Hereditary </a:t>
            </a:r>
            <a:r>
              <a:rPr lang="en-US" dirty="0" err="1"/>
              <a:t>fibrosing</a:t>
            </a:r>
            <a:r>
              <a:rPr lang="en-US" dirty="0"/>
              <a:t> </a:t>
            </a:r>
            <a:r>
              <a:rPr lang="en-US" dirty="0" err="1"/>
              <a:t>poikiloderma</a:t>
            </a:r>
            <a:r>
              <a:rPr lang="en-US" dirty="0"/>
              <a:t> with tendon </a:t>
            </a:r>
            <a:r>
              <a:rPr lang="en-US" dirty="0" err="1"/>
              <a:t>contractures,myopathy</a:t>
            </a:r>
            <a:r>
              <a:rPr lang="en-US" dirty="0"/>
              <a:t> and pulmonary fibrosis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Acrokeratotic</a:t>
            </a:r>
            <a:r>
              <a:rPr lang="en-US" dirty="0"/>
              <a:t> </a:t>
            </a:r>
            <a:r>
              <a:rPr lang="en-US" dirty="0" err="1"/>
              <a:t>poikiloderma</a:t>
            </a:r>
            <a:r>
              <a:rPr lang="en-US" dirty="0"/>
              <a:t> of Weary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Kindler Syndrome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Bloom Syndrome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877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DYSKERATOSIS CONGENITA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93273"/>
            <a:ext cx="11208328" cy="4532895"/>
          </a:xfrm>
        </p:spPr>
        <p:txBody>
          <a:bodyPr/>
          <a:lstStyle/>
          <a:p>
            <a:r>
              <a:rPr lang="en-US" dirty="0"/>
              <a:t>Rare inherited disorder characterized by </a:t>
            </a:r>
          </a:p>
          <a:p>
            <a:r>
              <a:rPr lang="en-US" dirty="0" err="1"/>
              <a:t>Mucocutaneous</a:t>
            </a:r>
            <a:r>
              <a:rPr lang="en-US" dirty="0"/>
              <a:t> triad of</a:t>
            </a:r>
          </a:p>
          <a:p>
            <a:pPr lvl="1"/>
            <a:r>
              <a:rPr lang="en-US" dirty="0"/>
              <a:t>Reticulate pigmentation &amp; atrophy of skin</a:t>
            </a:r>
          </a:p>
          <a:p>
            <a:pPr lvl="1"/>
            <a:r>
              <a:rPr lang="en-US" dirty="0"/>
              <a:t>Nail dystrophy </a:t>
            </a:r>
            <a:endParaRPr lang="en-GB" dirty="0"/>
          </a:p>
          <a:p>
            <a:pPr lvl="1"/>
            <a:r>
              <a:rPr lang="en-GB" dirty="0"/>
              <a:t>Le</a:t>
            </a:r>
            <a:r>
              <a:rPr lang="en-US" dirty="0" err="1"/>
              <a:t>ukoplakia</a:t>
            </a:r>
            <a:endParaRPr lang="en-US" dirty="0"/>
          </a:p>
          <a:p>
            <a:r>
              <a:rPr lang="en-US" dirty="0"/>
              <a:t>Bone marrow failure and predisposition to </a:t>
            </a:r>
          </a:p>
          <a:p>
            <a:pPr>
              <a:buNone/>
            </a:pPr>
            <a:r>
              <a:rPr lang="en-US" dirty="0"/>
              <a:t>    malignancy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1164" y="2078183"/>
            <a:ext cx="3920836" cy="4779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13714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0463" y="571500"/>
            <a:ext cx="4791075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872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GENETICS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forms of DKC arise from mutations in genes involved in maintaining telomere length during cell division</a:t>
            </a:r>
          </a:p>
          <a:p>
            <a:r>
              <a:rPr lang="en-US" b="1" dirty="0">
                <a:solidFill>
                  <a:srgbClr val="FF0000"/>
                </a:solidFill>
              </a:rPr>
              <a:t>Telomeres</a:t>
            </a:r>
            <a:r>
              <a:rPr lang="en-US" dirty="0"/>
              <a:t> are structures composed of tandem nucleotide repeats and protein complex at the ends of chromosomes that are required to maintain chromosomal integrity</a:t>
            </a:r>
          </a:p>
          <a:p>
            <a:r>
              <a:rPr lang="en-US" dirty="0"/>
              <a:t>Determined by an X-linked recessive gene, localized to </a:t>
            </a:r>
            <a:r>
              <a:rPr lang="en-US" b="1" dirty="0">
                <a:solidFill>
                  <a:srgbClr val="FF0000"/>
                </a:solidFill>
              </a:rPr>
              <a:t>Xq28</a:t>
            </a:r>
          </a:p>
          <a:p>
            <a:endParaRPr lang="en-US" dirty="0"/>
          </a:p>
        </p:txBody>
      </p:sp>
      <p:pic>
        <p:nvPicPr>
          <p:cNvPr id="6146" name="Picture 2" descr="C:\Users\Vip\Desktop\download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96890" y="4914900"/>
            <a:ext cx="3394075" cy="1943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46555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</TotalTime>
  <Words>1172</Words>
  <Application>Microsoft Office PowerPoint</Application>
  <PresentationFormat>Widescreen</PresentationFormat>
  <Paragraphs>240</Paragraphs>
  <Slides>43</Slides>
  <Notes>0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    POIKILODERMA SYNDROMES </vt:lpstr>
      <vt:lpstr>OUTLINE</vt:lpstr>
      <vt:lpstr>LEARNING OBJECTIVES</vt:lpstr>
      <vt:lpstr>Definition </vt:lpstr>
      <vt:lpstr>PowerPoint Presentation</vt:lpstr>
      <vt:lpstr>Syndromes with Poikiloderma</vt:lpstr>
      <vt:lpstr>DYSKERATOSIS CONGENITA</vt:lpstr>
      <vt:lpstr>PowerPoint Presentation</vt:lpstr>
      <vt:lpstr>GENETICS</vt:lpstr>
      <vt:lpstr>CLINICAL FEATURES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HAEMATOLOGICAL ABNORMALITIES</vt:lpstr>
      <vt:lpstr>MALIGNANCY</vt:lpstr>
      <vt:lpstr>PROGNOSIS</vt:lpstr>
      <vt:lpstr>INVESTIGATIONS AND DIAGNOSIS</vt:lpstr>
      <vt:lpstr>MANAGEMENT</vt:lpstr>
      <vt:lpstr>ROTHMUND-THOMSON SYNDROME</vt:lpstr>
      <vt:lpstr>PowerPoint Presentation</vt:lpstr>
      <vt:lpstr>PowerPoint Presentation</vt:lpstr>
      <vt:lpstr>GENETICS</vt:lpstr>
      <vt:lpstr>Classification</vt:lpstr>
      <vt:lpstr>PowerPoint Presentation</vt:lpstr>
      <vt:lpstr>CLINICAL FEATURES</vt:lpstr>
      <vt:lpstr>PowerPoint Presentation</vt:lpstr>
      <vt:lpstr>PowerPoint Presentation</vt:lpstr>
      <vt:lpstr>PowerPoint Presentation</vt:lpstr>
      <vt:lpstr>PowerPoint Presentation</vt:lpstr>
      <vt:lpstr>MANAGEMENT</vt:lpstr>
      <vt:lpstr>PROGNOSIS</vt:lpstr>
      <vt:lpstr>POIKILODERMA WITH NEUTROPENIA CLERICUZIO TYPE</vt:lpstr>
      <vt:lpstr>PowerPoint Presentation</vt:lpstr>
      <vt:lpstr>ACROKERATOTIC POIKILODERMA OF WEARY</vt:lpstr>
      <vt:lpstr>PowerPoint Presentation</vt:lpstr>
      <vt:lpstr>BLOOM SYNDROME </vt:lpstr>
      <vt:lpstr>Clinical features</vt:lpstr>
      <vt:lpstr>Contt…</vt:lpstr>
      <vt:lpstr>Management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POIKILODERMA SYNDROMES</dc:title>
  <dc:creator>s k</dc:creator>
  <cp:lastModifiedBy>Zahra Nigar</cp:lastModifiedBy>
  <cp:revision>96</cp:revision>
  <dcterms:created xsi:type="dcterms:W3CDTF">2021-10-18T17:15:13Z</dcterms:created>
  <dcterms:modified xsi:type="dcterms:W3CDTF">2024-01-21T18:42:42Z</dcterms:modified>
</cp:coreProperties>
</file>