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2"/>
  </p:notesMasterIdLst>
  <p:sldIdLst>
    <p:sldId id="259" r:id="rId2"/>
    <p:sldId id="257" r:id="rId3"/>
    <p:sldId id="275" r:id="rId4"/>
    <p:sldId id="262" r:id="rId5"/>
    <p:sldId id="264" r:id="rId6"/>
    <p:sldId id="265" r:id="rId7"/>
    <p:sldId id="266" r:id="rId8"/>
    <p:sldId id="267" r:id="rId9"/>
    <p:sldId id="269" r:id="rId10"/>
    <p:sldId id="268" r:id="rId11"/>
    <p:sldId id="270" r:id="rId12"/>
    <p:sldId id="271" r:id="rId13"/>
    <p:sldId id="272" r:id="rId14"/>
    <p:sldId id="273" r:id="rId15"/>
    <p:sldId id="276" r:id="rId16"/>
    <p:sldId id="277" r:id="rId17"/>
    <p:sldId id="283" r:id="rId18"/>
    <p:sldId id="278" r:id="rId19"/>
    <p:sldId id="279" r:id="rId20"/>
    <p:sldId id="280" r:id="rId21"/>
    <p:sldId id="284" r:id="rId22"/>
    <p:sldId id="281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4" r:id="rId31"/>
    <p:sldId id="293" r:id="rId32"/>
    <p:sldId id="295" r:id="rId33"/>
    <p:sldId id="297" r:id="rId34"/>
    <p:sldId id="298" r:id="rId35"/>
    <p:sldId id="299" r:id="rId36"/>
    <p:sldId id="300" r:id="rId37"/>
    <p:sldId id="302" r:id="rId38"/>
    <p:sldId id="301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5" r:id="rId52"/>
    <p:sldId id="316" r:id="rId53"/>
    <p:sldId id="317" r:id="rId54"/>
    <p:sldId id="318" r:id="rId55"/>
    <p:sldId id="319" r:id="rId56"/>
    <p:sldId id="320" r:id="rId57"/>
    <p:sldId id="321" r:id="rId58"/>
    <p:sldId id="324" r:id="rId59"/>
    <p:sldId id="323" r:id="rId60"/>
    <p:sldId id="322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18" autoAdjust="0"/>
    <p:restoredTop sz="79853" autoAdjust="0"/>
  </p:normalViewPr>
  <p:slideViewPr>
    <p:cSldViewPr>
      <p:cViewPr varScale="1">
        <p:scale>
          <a:sx n="92" d="100"/>
          <a:sy n="92" d="100"/>
        </p:scale>
        <p:origin x="224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168037-5B76-45A9-BC4E-112E6DAB8BB7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DB196-2B19-4B8A-891E-E4752072C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61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Today we will discuss nematodes and trematodes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DB196-2B19-4B8A-891E-E4752072CDC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8128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Life cycle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DB196-2B19-4B8A-891E-E4752072CDC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809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N.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americanus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0.03 mL of blood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 worm per day and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duodenale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0.2 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DB196-2B19-4B8A-891E-E4752072CDC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195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Iron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def</a:t>
            </a:r>
            <a:r>
              <a:rPr lang="en-US" baseline="0" dirty="0" smtClean="0"/>
              <a:t> anemia . Pallor </a:t>
            </a:r>
            <a:r>
              <a:rPr lang="en-US" baseline="0" dirty="0" err="1" smtClean="0"/>
              <a:t>oedema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DB196-2B19-4B8A-891E-E4752072CDC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7286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Ivermectin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has poor efficacy against hookworm.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Oral iron is given for iron deficiency.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DB196-2B19-4B8A-891E-E4752072CDC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7106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Tracks seen between</a:t>
            </a:r>
            <a:r>
              <a:rPr lang="en-US" baseline="0" dirty="0" smtClean="0"/>
              <a:t> nipples and knees</a:t>
            </a:r>
          </a:p>
          <a:p>
            <a:r>
              <a:rPr lang="en-US" baseline="0" dirty="0" smtClean="0"/>
              <a:t>May b linear or serpiginous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DB196-2B19-4B8A-891E-E4752072CDC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4983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severe syndrome may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occur in patients who are immunosuppressed by corticosteroid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drugs, lymphoma,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leukaemia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infection with HIV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DB196-2B19-4B8A-891E-E4752072CDC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829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Fecal sample for larvae after 3</a:t>
            </a:r>
            <a:r>
              <a:rPr lang="en-US" baseline="0" dirty="0" smtClean="0"/>
              <a:t> and 6 months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DB196-2B19-4B8A-891E-E4752072CDC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198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Children</a:t>
            </a:r>
            <a:r>
              <a:rPr lang="en-US" baseline="0" dirty="0" smtClean="0"/>
              <a:t> in sandpits .. Plumbers … farm workers …. </a:t>
            </a:r>
            <a:r>
              <a:rPr lang="en-US" baseline="0" dirty="0" err="1" smtClean="0"/>
              <a:t>Gardenren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seabather</a:t>
            </a:r>
            <a:r>
              <a:rPr lang="en-US" baseline="0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DB196-2B19-4B8A-891E-E4752072CDC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963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 can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then lie quiet for weeks or months, or immediately begin creeping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activity with the production of a wandering thread‐like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 about 3 mm wide. This is exceedingly itchy, slightly raised,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flesh‐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coloured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pink, and forms bizarre, serpentine patterns.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DB196-2B19-4B8A-891E-E4752072CDC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3310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liver, lungs,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muscles and brain where they eventually die in eosinophilic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granulomas.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DB196-2B19-4B8A-891E-E4752072CDCD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371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Ist</a:t>
            </a:r>
            <a:r>
              <a:rPr lang="en-US" dirty="0" smtClean="0"/>
              <a:t> leopard skin 2</a:t>
            </a:r>
            <a:r>
              <a:rPr lang="en-US" baseline="30000" dirty="0" smtClean="0"/>
              <a:t>nd</a:t>
            </a:r>
            <a:r>
              <a:rPr lang="en-US" dirty="0" smtClean="0"/>
              <a:t> nodule 3</a:t>
            </a:r>
            <a:r>
              <a:rPr lang="en-US" baseline="30000" dirty="0" smtClean="0"/>
              <a:t>rd</a:t>
            </a:r>
            <a:r>
              <a:rPr lang="en-US" dirty="0" smtClean="0"/>
              <a:t> lizard like skin 4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 err="1" smtClean="0"/>
              <a:t>lichenification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DB196-2B19-4B8A-891E-E4752072CDC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3562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SELF </a:t>
            </a:r>
            <a:r>
              <a:rPr lang="en-US" dirty="0" err="1" smtClean="0"/>
              <a:t>LImiting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DB196-2B19-4B8A-891E-E4752072CDCD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74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Life cycle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DB196-2B19-4B8A-891E-E4752072CDC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71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Life cycle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DB196-2B19-4B8A-891E-E4752072CDC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80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Life cycle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DB196-2B19-4B8A-891E-E4752072CDC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310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Calabar</a:t>
            </a:r>
            <a:r>
              <a:rPr lang="en-US" baseline="0" dirty="0" smtClean="0"/>
              <a:t> .. Reaction to the metabolites of dead worms mostly </a:t>
            </a:r>
            <a:r>
              <a:rPr lang="en-US" baseline="0" dirty="0" err="1" smtClean="0"/>
              <a:t>involes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heands</a:t>
            </a:r>
            <a:r>
              <a:rPr lang="en-US" baseline="0" dirty="0" smtClean="0"/>
              <a:t> and arms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DB196-2B19-4B8A-891E-E4752072CDC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106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Life cycle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DB196-2B19-4B8A-891E-E4752072CDC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91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DB196-2B19-4B8A-891E-E4752072CDC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512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 is prevalent in both temperate and tropical climates, and is associated with crowding and </a:t>
            </a:r>
            <a:r>
              <a:rPr lang="en-US" dirty="0" err="1" smtClean="0"/>
              <a:t>poverty</a:t>
            </a:r>
            <a:endParaRPr lang="en-US" dirty="0" smtClean="0"/>
          </a:p>
          <a:p>
            <a:r>
              <a:rPr lang="en-US" dirty="0" smtClean="0"/>
              <a:t>5 to 10 years of 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DB196-2B19-4B8A-891E-E4752072CDC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68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1DB1-D88E-4888-9C67-8C964DDD7E1A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34EECF6-3F2C-4879-B919-1DF2681DC69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1DB1-D88E-4888-9C67-8C964DDD7E1A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EECF6-3F2C-4879-B919-1DF2681DC69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434EECF6-3F2C-4879-B919-1DF2681DC69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1DB1-D88E-4888-9C67-8C964DDD7E1A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1DB1-D88E-4888-9C67-8C964DDD7E1A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434EECF6-3F2C-4879-B919-1DF2681DC69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1DB1-D88E-4888-9C67-8C964DDD7E1A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34EECF6-3F2C-4879-B919-1DF2681DC69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E68C1DB1-D88E-4888-9C67-8C964DDD7E1A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EECF6-3F2C-4879-B919-1DF2681DC69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1DB1-D88E-4888-9C67-8C964DDD7E1A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434EECF6-3F2C-4879-B919-1DF2681DC692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1DB1-D88E-4888-9C67-8C964DDD7E1A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434EECF6-3F2C-4879-B919-1DF2681DC6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1DB1-D88E-4888-9C67-8C964DDD7E1A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34EECF6-3F2C-4879-B919-1DF2681DC6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34EECF6-3F2C-4879-B919-1DF2681DC692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1DB1-D88E-4888-9C67-8C964DDD7E1A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434EECF6-3F2C-4879-B919-1DF2681DC69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E68C1DB1-D88E-4888-9C67-8C964DDD7E1A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E68C1DB1-D88E-4888-9C67-8C964DDD7E1A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34EECF6-3F2C-4879-B919-1DF2681DC692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dermnetnz.org/topics/leukoderma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" r="5969"/>
          <a:stretch>
            <a:fillRect/>
          </a:stretch>
        </p:blipFill>
        <p:spPr bwMode="auto">
          <a:xfrm>
            <a:off x="-49924" y="-15766"/>
            <a:ext cx="919392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523593" y="4038600"/>
            <a:ext cx="4699438" cy="495300"/>
          </a:xfrm>
          <a:prstGeom prst="rect">
            <a:avLst/>
          </a:prstGeom>
          <a:solidFill>
            <a:schemeClr val="tx1"/>
          </a:solidFill>
        </p:spPr>
        <p:txBody>
          <a:bodyPr vert="horz" lIns="45720" rIns="45720" bIns="0" anchor="b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20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Parasitic Diseases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58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1" y="0"/>
            <a:ext cx="90678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062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1910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2400"/>
            <a:ext cx="40386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5" descr="blob:https://web.whatsapp.com/8651304b-6343-464f-9084-040ff7d0bfd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733800"/>
            <a:ext cx="4168118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57600"/>
            <a:ext cx="40386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821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Eye symptoms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295400"/>
            <a:ext cx="8503920" cy="48036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. </a:t>
            </a:r>
            <a:r>
              <a:rPr lang="en-US" sz="2000" b="1" dirty="0"/>
              <a:t>Early symptoms </a:t>
            </a:r>
            <a:r>
              <a:rPr lang="en-US" sz="2000" b="1" dirty="0" smtClean="0"/>
              <a:t>include</a:t>
            </a:r>
          </a:p>
          <a:p>
            <a:r>
              <a:rPr lang="en-US" sz="2000" dirty="0"/>
              <a:t>Inflammation and bleeding </a:t>
            </a:r>
          </a:p>
          <a:p>
            <a:r>
              <a:rPr lang="en-US" sz="2000" dirty="0" smtClean="0"/>
              <a:t> </a:t>
            </a:r>
            <a:r>
              <a:rPr lang="en-US" sz="2000" dirty="0"/>
              <a:t>itching, </a:t>
            </a:r>
            <a:endParaRPr lang="en-US" sz="2000" dirty="0" smtClean="0"/>
          </a:p>
          <a:p>
            <a:r>
              <a:rPr lang="en-US" sz="2000" dirty="0" smtClean="0"/>
              <a:t>redness</a:t>
            </a:r>
            <a:r>
              <a:rPr lang="en-US" sz="2000" dirty="0"/>
              <a:t>, </a:t>
            </a:r>
            <a:endParaRPr lang="en-US" sz="2000" dirty="0" smtClean="0"/>
          </a:p>
          <a:p>
            <a:r>
              <a:rPr lang="en-US" sz="2000" dirty="0" smtClean="0"/>
              <a:t>pain,</a:t>
            </a:r>
          </a:p>
          <a:p>
            <a:r>
              <a:rPr lang="en-US" sz="2000" dirty="0"/>
              <a:t> </a:t>
            </a:r>
            <a:r>
              <a:rPr lang="en-US" sz="2000" dirty="0" smtClean="0"/>
              <a:t>photophobia.  </a:t>
            </a:r>
          </a:p>
          <a:p>
            <a:r>
              <a:rPr lang="en-US" sz="2000" b="1" dirty="0" smtClean="0"/>
              <a:t>Delayed</a:t>
            </a:r>
          </a:p>
          <a:p>
            <a:r>
              <a:rPr lang="en-US" sz="2000" dirty="0" smtClean="0"/>
              <a:t>chronic</a:t>
            </a:r>
            <a:r>
              <a:rPr lang="en-US" sz="2000" dirty="0"/>
              <a:t> </a:t>
            </a:r>
            <a:r>
              <a:rPr lang="en-US" sz="2000" dirty="0" smtClean="0"/>
              <a:t>keratitis</a:t>
            </a:r>
            <a:endParaRPr lang="en-US" sz="2000" dirty="0"/>
          </a:p>
          <a:p>
            <a:r>
              <a:rPr lang="en-US" sz="2000" dirty="0" smtClean="0"/>
              <a:t> sclerositis</a:t>
            </a:r>
          </a:p>
          <a:p>
            <a:r>
              <a:rPr lang="en-US" sz="2000" dirty="0" smtClean="0"/>
              <a:t>Blurring </a:t>
            </a:r>
            <a:r>
              <a:rPr lang="en-US" sz="2000" dirty="0"/>
              <a:t>of vision</a:t>
            </a:r>
            <a:r>
              <a:rPr lang="en-US" sz="2000" dirty="0" smtClean="0"/>
              <a:t>,</a:t>
            </a:r>
          </a:p>
          <a:p>
            <a:r>
              <a:rPr lang="en-US" sz="2000" dirty="0" smtClean="0"/>
              <a:t> </a:t>
            </a:r>
            <a:r>
              <a:rPr lang="en-US" sz="2000" dirty="0"/>
              <a:t>night blindness, </a:t>
            </a:r>
            <a:endParaRPr lang="en-US" sz="2000" dirty="0" smtClean="0"/>
          </a:p>
          <a:p>
            <a:r>
              <a:rPr lang="en-US" sz="2000" dirty="0" smtClean="0"/>
              <a:t>glaucoma</a:t>
            </a:r>
            <a:r>
              <a:rPr lang="en-US" sz="2000" dirty="0"/>
              <a:t>, </a:t>
            </a:r>
            <a:endParaRPr lang="en-US" sz="2000" dirty="0" smtClean="0"/>
          </a:p>
          <a:p>
            <a:r>
              <a:rPr lang="en-US" sz="2000" dirty="0" smtClean="0"/>
              <a:t>visual </a:t>
            </a:r>
            <a:r>
              <a:rPr lang="en-US" sz="2000" dirty="0"/>
              <a:t>field loss</a:t>
            </a:r>
            <a:r>
              <a:rPr lang="en-US" sz="2000" dirty="0" smtClean="0"/>
              <a:t>,</a:t>
            </a:r>
          </a:p>
          <a:p>
            <a:r>
              <a:rPr lang="en-US" sz="2000" dirty="0" smtClean="0"/>
              <a:t> </a:t>
            </a:r>
            <a:r>
              <a:rPr lang="en-US" sz="2000" dirty="0"/>
              <a:t>eventually blindness </a:t>
            </a:r>
          </a:p>
        </p:txBody>
      </p:sp>
    </p:spTree>
    <p:extLst>
      <p:ext uri="{BB962C8B-B14F-4D97-AF65-F5344CB8AC3E}">
        <p14:creationId xmlns:p14="http://schemas.microsoft.com/office/powerpoint/2010/main" val="408058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D</a:t>
            </a:r>
            <a:r>
              <a:rPr lang="en-US" b="1" dirty="0" smtClean="0">
                <a:solidFill>
                  <a:schemeClr val="tx1"/>
                </a:solidFill>
              </a:rPr>
              <a:t>iagnosis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Nodular biopsy</a:t>
            </a:r>
          </a:p>
          <a:p>
            <a:r>
              <a:rPr lang="en-US" dirty="0" smtClean="0"/>
              <a:t>Identifying </a:t>
            </a:r>
            <a:r>
              <a:rPr lang="en-US" dirty="0"/>
              <a:t>microfilariae in six skin snips dropped into normal saline and examined </a:t>
            </a:r>
            <a:r>
              <a:rPr lang="en-US" dirty="0" smtClean="0"/>
              <a:t>microscopically</a:t>
            </a:r>
          </a:p>
          <a:p>
            <a:r>
              <a:rPr lang="en-US" dirty="0"/>
              <a:t>polymerase chain reaction (PCR) </a:t>
            </a:r>
            <a:endParaRPr lang="en-US" dirty="0" smtClean="0"/>
          </a:p>
          <a:p>
            <a:r>
              <a:rPr lang="en-US" dirty="0" smtClean="0"/>
              <a:t>enzyme‐linked </a:t>
            </a:r>
            <a:r>
              <a:rPr lang="en-US" dirty="0"/>
              <a:t>immunosorbent assay (ELISA) is positive in 60–90% of cases. </a:t>
            </a:r>
            <a:endParaRPr lang="en-US" dirty="0" smtClean="0"/>
          </a:p>
          <a:p>
            <a:r>
              <a:rPr lang="en-US" dirty="0"/>
              <a:t>Detection of antibodies against </a:t>
            </a:r>
            <a:r>
              <a:rPr lang="en-US" i="1" dirty="0"/>
              <a:t>O. volvulus</a:t>
            </a:r>
            <a:r>
              <a:rPr lang="en-US" dirty="0"/>
              <a:t> in blood </a:t>
            </a:r>
            <a:r>
              <a:rPr lang="en-US" dirty="0" smtClean="0"/>
              <a:t>samples</a:t>
            </a:r>
            <a:r>
              <a:rPr lang="en-US" dirty="0"/>
              <a:t> 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5834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tx1"/>
                </a:solidFill>
              </a:rPr>
              <a:t>Managment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b="1" u="sng" dirty="0"/>
              <a:t>First line</a:t>
            </a:r>
          </a:p>
          <a:p>
            <a:pPr marL="0" indent="0">
              <a:buNone/>
            </a:pPr>
            <a:r>
              <a:rPr lang="en-US" dirty="0" smtClean="0"/>
              <a:t>•Doxycycline</a:t>
            </a:r>
            <a:r>
              <a:rPr lang="en-US" dirty="0"/>
              <a:t>, 100 mg every day PO × 6 weeks, </a:t>
            </a:r>
          </a:p>
          <a:p>
            <a:endParaRPr lang="en-US" b="1" u="sng" dirty="0" smtClean="0"/>
          </a:p>
          <a:p>
            <a:r>
              <a:rPr lang="en-US" b="1" u="sng" dirty="0" smtClean="0"/>
              <a:t>Second </a:t>
            </a:r>
            <a:r>
              <a:rPr lang="en-US" b="1" u="sng" dirty="0"/>
              <a:t>line</a:t>
            </a:r>
          </a:p>
          <a:p>
            <a:pPr marL="0" indent="0">
              <a:buNone/>
            </a:pPr>
            <a:r>
              <a:rPr lang="en-US" dirty="0" smtClean="0"/>
              <a:t>•</a:t>
            </a:r>
            <a:r>
              <a:rPr lang="en-US" dirty="0" err="1" smtClean="0"/>
              <a:t>Ivermectin</a:t>
            </a:r>
            <a:r>
              <a:rPr lang="en-US" dirty="0" smtClean="0"/>
              <a:t> </a:t>
            </a:r>
            <a:r>
              <a:rPr lang="en-US" dirty="0"/>
              <a:t>100–200 </a:t>
            </a:r>
            <a:r>
              <a:rPr lang="el-GR" dirty="0"/>
              <a:t>μ</a:t>
            </a:r>
            <a:r>
              <a:rPr lang="en-US" dirty="0"/>
              <a:t>g/kg, retried every </a:t>
            </a:r>
            <a:r>
              <a:rPr lang="en-US" dirty="0" smtClean="0"/>
              <a:t>6–12 months until </a:t>
            </a:r>
            <a:r>
              <a:rPr lang="en-US" dirty="0"/>
              <a:t>asymptomatic</a:t>
            </a:r>
          </a:p>
          <a:p>
            <a:r>
              <a:rPr lang="en-US" b="1" u="sng" dirty="0"/>
              <a:t>Third line</a:t>
            </a:r>
          </a:p>
          <a:p>
            <a:pPr marL="0" indent="0">
              <a:buNone/>
            </a:pPr>
            <a:r>
              <a:rPr lang="en-US" dirty="0" smtClean="0"/>
              <a:t>• </a:t>
            </a:r>
            <a:r>
              <a:rPr lang="en-US" dirty="0" err="1"/>
              <a:t>Suramin</a:t>
            </a:r>
            <a:r>
              <a:rPr lang="en-US" dirty="0"/>
              <a:t>, </a:t>
            </a:r>
            <a:r>
              <a:rPr lang="en-US" dirty="0" err="1"/>
              <a:t>nodulectomy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018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dirty="0" err="1">
                <a:solidFill>
                  <a:schemeClr val="tx1"/>
                </a:solidFill>
              </a:rPr>
              <a:t>Streptocerciasis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/>
              <a:t>Streptocerciasis</a:t>
            </a:r>
            <a:r>
              <a:rPr lang="en-US" dirty="0"/>
              <a:t> is an infection caused by the filarial nematode, </a:t>
            </a:r>
            <a:r>
              <a:rPr lang="en-US" dirty="0" err="1"/>
              <a:t>Mansonella</a:t>
            </a:r>
            <a:r>
              <a:rPr lang="en-US" dirty="0"/>
              <a:t> </a:t>
            </a:r>
            <a:r>
              <a:rPr lang="en-US" dirty="0" err="1"/>
              <a:t>streptocerca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disease causes a </a:t>
            </a:r>
            <a:r>
              <a:rPr lang="en-US" dirty="0" smtClean="0"/>
              <a:t>subcutaneous </a:t>
            </a:r>
            <a:r>
              <a:rPr lang="en-US" dirty="0" err="1"/>
              <a:t>filariasis</a:t>
            </a:r>
            <a:r>
              <a:rPr lang="en-US" dirty="0"/>
              <a:t>, with Loa </a:t>
            </a:r>
            <a:r>
              <a:rPr lang="en-US" dirty="0" err="1" smtClean="0"/>
              <a:t>loa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err="1"/>
              <a:t>Onchocerca</a:t>
            </a:r>
            <a:r>
              <a:rPr lang="en-US" dirty="0"/>
              <a:t> </a:t>
            </a:r>
            <a:r>
              <a:rPr lang="en-US" dirty="0" smtClean="0"/>
              <a:t>volvulus </a:t>
            </a:r>
            <a:r>
              <a:rPr lang="en-US" dirty="0"/>
              <a:t>being the other two causes in humans nematode, </a:t>
            </a:r>
          </a:p>
        </p:txBody>
      </p:sp>
    </p:spTree>
    <p:extLst>
      <p:ext uri="{BB962C8B-B14F-4D97-AF65-F5344CB8AC3E}">
        <p14:creationId xmlns:p14="http://schemas.microsoft.com/office/powerpoint/2010/main" val="1505598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tx1"/>
                </a:solidFill>
              </a:rPr>
              <a:t>Cont</a:t>
            </a:r>
            <a:r>
              <a:rPr lang="en-US" b="1" dirty="0" smtClean="0">
                <a:solidFill>
                  <a:schemeClr val="tx1"/>
                </a:solidFill>
              </a:rPr>
              <a:t>…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u="sng" dirty="0" smtClean="0"/>
              <a:t>Pathophysiology</a:t>
            </a:r>
          </a:p>
          <a:p>
            <a:r>
              <a:rPr lang="en-US" dirty="0" smtClean="0"/>
              <a:t>Adult </a:t>
            </a:r>
            <a:r>
              <a:rPr lang="en-US" dirty="0"/>
              <a:t>worms reside in the dermis of the upper trunk and shoulder region </a:t>
            </a:r>
          </a:p>
          <a:p>
            <a:r>
              <a:rPr lang="en-US" dirty="0" smtClean="0"/>
              <a:t>microfilariae </a:t>
            </a:r>
            <a:r>
              <a:rPr lang="en-US" dirty="0"/>
              <a:t>are found in </a:t>
            </a:r>
            <a:r>
              <a:rPr lang="en-US" dirty="0" smtClean="0"/>
              <a:t>the skin</a:t>
            </a:r>
          </a:p>
          <a:p>
            <a:r>
              <a:rPr lang="en-US" b="1" u="sng" dirty="0" smtClean="0"/>
              <a:t>Clinical presentation</a:t>
            </a:r>
          </a:p>
          <a:p>
            <a:r>
              <a:rPr lang="en-US" dirty="0" smtClean="0"/>
              <a:t>Mostly asymptomatic</a:t>
            </a:r>
          </a:p>
          <a:p>
            <a:r>
              <a:rPr lang="en-US" dirty="0" smtClean="0"/>
              <a:t>Pruritus</a:t>
            </a:r>
          </a:p>
          <a:p>
            <a:r>
              <a:rPr lang="en-US" dirty="0" smtClean="0"/>
              <a:t>Rash</a:t>
            </a:r>
          </a:p>
          <a:p>
            <a:r>
              <a:rPr lang="en-US" dirty="0" smtClean="0"/>
              <a:t>Lichenoid papules</a:t>
            </a:r>
          </a:p>
          <a:p>
            <a:r>
              <a:rPr lang="en-US" dirty="0" smtClean="0"/>
              <a:t>Hypo pigmented macules</a:t>
            </a:r>
          </a:p>
          <a:p>
            <a:r>
              <a:rPr lang="en-US" dirty="0" smtClean="0"/>
              <a:t>Sec enlargement of lymph nodes</a:t>
            </a:r>
          </a:p>
        </p:txBody>
      </p:sp>
    </p:spTree>
    <p:extLst>
      <p:ext uri="{BB962C8B-B14F-4D97-AF65-F5344CB8AC3E}">
        <p14:creationId xmlns:p14="http://schemas.microsoft.com/office/powerpoint/2010/main" val="3589114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200" y="-914400"/>
            <a:ext cx="126492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486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Cont..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u="sng" dirty="0" smtClean="0"/>
              <a:t>Investigation</a:t>
            </a:r>
          </a:p>
          <a:p>
            <a:r>
              <a:rPr lang="en-US" dirty="0" smtClean="0"/>
              <a:t>skin biopsy(skin snip may have microflariae)</a:t>
            </a:r>
          </a:p>
          <a:p>
            <a:r>
              <a:rPr lang="en-US" dirty="0" smtClean="0"/>
              <a:t> </a:t>
            </a:r>
            <a:r>
              <a:rPr lang="en-US" dirty="0"/>
              <a:t>microfilarial tip may curl in a typical ‘</a:t>
            </a:r>
            <a:r>
              <a:rPr lang="en-US" b="1" dirty="0"/>
              <a:t>shepherd’s crook</a:t>
            </a:r>
            <a:r>
              <a:rPr lang="en-US" dirty="0"/>
              <a:t>’ appearance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u="sng" dirty="0" smtClean="0"/>
              <a:t>Management</a:t>
            </a:r>
            <a:endParaRPr lang="en-US" dirty="0" smtClean="0"/>
          </a:p>
          <a:p>
            <a:r>
              <a:rPr lang="en-US" dirty="0"/>
              <a:t>First line </a:t>
            </a:r>
            <a:endParaRPr lang="en-US" dirty="0" smtClean="0"/>
          </a:p>
          <a:p>
            <a:pPr lvl="1"/>
            <a:r>
              <a:rPr lang="en-US" dirty="0" smtClean="0"/>
              <a:t>•	</a:t>
            </a:r>
            <a:r>
              <a:rPr lang="en-US" dirty="0" err="1" smtClean="0"/>
              <a:t>Diethylcarbamazine</a:t>
            </a:r>
            <a:r>
              <a:rPr lang="en-US" dirty="0" smtClean="0"/>
              <a:t> </a:t>
            </a:r>
            <a:r>
              <a:rPr lang="en-US" dirty="0"/>
              <a:t>6 mg/kg/day for 12 days </a:t>
            </a:r>
            <a:endParaRPr lang="en-US" dirty="0" smtClean="0"/>
          </a:p>
          <a:p>
            <a:r>
              <a:rPr lang="en-US" dirty="0" smtClean="0"/>
              <a:t>Second </a:t>
            </a:r>
            <a:r>
              <a:rPr lang="en-US" dirty="0"/>
              <a:t>line </a:t>
            </a:r>
            <a:endParaRPr lang="en-US" dirty="0" smtClean="0"/>
          </a:p>
          <a:p>
            <a:pPr lvl="1"/>
            <a:r>
              <a:rPr lang="en-US" dirty="0" smtClean="0"/>
              <a:t>• </a:t>
            </a:r>
            <a:r>
              <a:rPr lang="en-US" dirty="0"/>
              <a:t>Ivermectin (150 μg/kg single dose</a:t>
            </a:r>
          </a:p>
        </p:txBody>
      </p:sp>
    </p:spTree>
    <p:extLst>
      <p:ext uri="{BB962C8B-B14F-4D97-AF65-F5344CB8AC3E}">
        <p14:creationId xmlns:p14="http://schemas.microsoft.com/office/powerpoint/2010/main" val="30265949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Lymphatic </a:t>
            </a:r>
            <a:r>
              <a:rPr lang="en-US" b="1" dirty="0" err="1" smtClean="0">
                <a:solidFill>
                  <a:schemeClr val="tx1"/>
                </a:solidFill>
              </a:rPr>
              <a:t>flariasis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 smtClean="0"/>
              <a:t> causative organism</a:t>
            </a:r>
          </a:p>
          <a:p>
            <a:r>
              <a:rPr lang="en-US" dirty="0" smtClean="0"/>
              <a:t>Wuchereria </a:t>
            </a:r>
            <a:r>
              <a:rPr lang="en-US" dirty="0"/>
              <a:t>bancrofti, </a:t>
            </a:r>
            <a:r>
              <a:rPr lang="en-US" dirty="0" smtClean="0"/>
              <a:t>(common)</a:t>
            </a:r>
          </a:p>
          <a:p>
            <a:r>
              <a:rPr lang="en-US" dirty="0" smtClean="0"/>
              <a:t>Brugia </a:t>
            </a:r>
            <a:r>
              <a:rPr lang="en-US" dirty="0"/>
              <a:t>malayi </a:t>
            </a:r>
            <a:endParaRPr lang="en-US" dirty="0" smtClean="0"/>
          </a:p>
          <a:p>
            <a:r>
              <a:rPr lang="en-US" dirty="0" smtClean="0"/>
              <a:t>Brugia </a:t>
            </a:r>
            <a:r>
              <a:rPr lang="en-US" dirty="0"/>
              <a:t>timori</a:t>
            </a:r>
            <a:r>
              <a:rPr lang="en-US" dirty="0" smtClean="0"/>
              <a:t>,</a:t>
            </a:r>
          </a:p>
          <a:p>
            <a:pPr marL="0" indent="0">
              <a:buNone/>
            </a:pPr>
            <a:r>
              <a:rPr lang="en-US" b="1" u="sng" dirty="0"/>
              <a:t>Synonyms and inclusions </a:t>
            </a:r>
            <a:endParaRPr lang="en-US" b="1" u="sng" dirty="0" smtClean="0"/>
          </a:p>
          <a:p>
            <a:pPr marL="0" indent="0">
              <a:buNone/>
            </a:pPr>
            <a:r>
              <a:rPr lang="en-US" dirty="0" smtClean="0"/>
              <a:t>• </a:t>
            </a:r>
            <a:r>
              <a:rPr lang="en-US" dirty="0"/>
              <a:t>Tropical </a:t>
            </a:r>
            <a:r>
              <a:rPr lang="en-US" dirty="0" smtClean="0"/>
              <a:t>elephantiasis</a:t>
            </a:r>
          </a:p>
          <a:p>
            <a:pPr marL="0" indent="0">
              <a:buNone/>
            </a:pPr>
            <a:r>
              <a:rPr lang="en-US" b="1" u="sng" dirty="0" smtClean="0"/>
              <a:t>Epidemiology</a:t>
            </a:r>
          </a:p>
          <a:p>
            <a:pPr marL="0" indent="0">
              <a:buNone/>
            </a:pPr>
            <a:r>
              <a:rPr lang="en-US" dirty="0"/>
              <a:t>The areas with the highest incidence of infection are South‐East Asia and sub‐Saharan Africa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3003185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  <a:endParaRPr lang="en-US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en-US" b="1" dirty="0" smtClean="0"/>
              <a:t> 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 smtClean="0"/>
              <a:t>A </a:t>
            </a:r>
            <a:r>
              <a:rPr lang="en-US" b="1" dirty="0"/>
              <a:t>parasite is an organism that lives on or in a host organism and gets its food from or at the expense of its </a:t>
            </a:r>
            <a:r>
              <a:rPr lang="en-US" b="1" dirty="0" smtClean="0"/>
              <a:t>host.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460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Pathophysiology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presence </a:t>
            </a:r>
            <a:r>
              <a:rPr lang="en-US" dirty="0"/>
              <a:t>of adult worms in the </a:t>
            </a:r>
            <a:r>
              <a:rPr lang="en-US" dirty="0" smtClean="0"/>
              <a:t>lymphatics</a:t>
            </a:r>
            <a:r>
              <a:rPr lang="en-US" dirty="0"/>
              <a:t> </a:t>
            </a:r>
            <a:endParaRPr lang="en-US" dirty="0" smtClean="0"/>
          </a:p>
          <a:p>
            <a:r>
              <a:rPr lang="en-US" dirty="0"/>
              <a:t>  lymphatic </a:t>
            </a:r>
            <a:r>
              <a:rPr lang="en-US" dirty="0" smtClean="0"/>
              <a:t>obstruction. </a:t>
            </a:r>
          </a:p>
          <a:p>
            <a:r>
              <a:rPr lang="en-US" dirty="0" smtClean="0"/>
              <a:t>Leakage </a:t>
            </a:r>
            <a:r>
              <a:rPr lang="en-US" dirty="0"/>
              <a:t>of </a:t>
            </a:r>
            <a:r>
              <a:rPr lang="en-US" dirty="0" smtClean="0"/>
              <a:t>lymph causes </a:t>
            </a:r>
            <a:r>
              <a:rPr lang="en-US" dirty="0"/>
              <a:t>to tissue </a:t>
            </a:r>
            <a:r>
              <a:rPr lang="en-US" dirty="0" smtClean="0"/>
              <a:t>damage.</a:t>
            </a:r>
          </a:p>
          <a:p>
            <a:r>
              <a:rPr lang="en-US" dirty="0" smtClean="0"/>
              <a:t>their </a:t>
            </a:r>
            <a:r>
              <a:rPr lang="en-US" dirty="0"/>
              <a:t>entrapment in the lungs may cause tropical </a:t>
            </a:r>
            <a:r>
              <a:rPr lang="en-US" dirty="0" smtClean="0"/>
              <a:t>pulmonary eosinophilia</a:t>
            </a:r>
          </a:p>
          <a:p>
            <a:pPr marL="0" indent="0">
              <a:buNone/>
            </a:pPr>
            <a:r>
              <a:rPr lang="en-US" b="1" u="sng" dirty="0" smtClean="0"/>
              <a:t>Transmission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by </a:t>
            </a:r>
            <a:r>
              <a:rPr lang="en-US" dirty="0" err="1" smtClean="0"/>
              <a:t>anthropophilic</a:t>
            </a:r>
            <a:r>
              <a:rPr lang="en-US" dirty="0" smtClean="0"/>
              <a:t> mosquitoes </a:t>
            </a:r>
            <a:r>
              <a:rPr lang="en-US" dirty="0"/>
              <a:t>of the genera 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Culex</a:t>
            </a:r>
            <a:r>
              <a:rPr lang="en-US" dirty="0"/>
              <a:t>, 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Aedes</a:t>
            </a:r>
            <a:r>
              <a:rPr lang="en-US" dirty="0"/>
              <a:t>, 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Mansonia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Anopheles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179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-838200"/>
            <a:ext cx="12725400" cy="792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05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Clinical  features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first signs are </a:t>
            </a:r>
            <a:r>
              <a:rPr lang="en-US" dirty="0" smtClean="0"/>
              <a:t>often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swelling,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Tenderness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erythema </a:t>
            </a:r>
            <a:r>
              <a:rPr lang="en-US" dirty="0">
                <a:solidFill>
                  <a:schemeClr val="tx1"/>
                </a:solidFill>
              </a:rPr>
              <a:t>on the arms, legs or </a:t>
            </a:r>
            <a:r>
              <a:rPr lang="en-US" dirty="0" smtClean="0">
                <a:solidFill>
                  <a:schemeClr val="tx1"/>
                </a:solidFill>
              </a:rPr>
              <a:t>scrotum.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fixed </a:t>
            </a:r>
            <a:r>
              <a:rPr lang="en-US" dirty="0">
                <a:solidFill>
                  <a:schemeClr val="tx1"/>
                </a:solidFill>
              </a:rPr>
              <a:t>nodules and </a:t>
            </a:r>
            <a:r>
              <a:rPr lang="en-US" dirty="0" err="1">
                <a:solidFill>
                  <a:schemeClr val="tx1"/>
                </a:solidFill>
              </a:rPr>
              <a:t>urticaria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Cellulitis</a:t>
            </a:r>
            <a:r>
              <a:rPr lang="en-US" dirty="0">
                <a:solidFill>
                  <a:schemeClr val="tx1"/>
                </a:solidFill>
              </a:rPr>
              <a:t>,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In the severest form, it presents with fever and sweats </a:t>
            </a:r>
            <a:endParaRPr lang="en-US" dirty="0" smtClean="0">
              <a:solidFill>
                <a:schemeClr val="tx1"/>
              </a:solidFill>
            </a:endParaRP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Painful </a:t>
            </a:r>
            <a:r>
              <a:rPr lang="en-US" dirty="0">
                <a:solidFill>
                  <a:schemeClr val="tx1"/>
                </a:solidFill>
              </a:rPr>
              <a:t>enlargement of lymph nodes, particularly the </a:t>
            </a:r>
            <a:r>
              <a:rPr lang="en-US" dirty="0" smtClean="0">
                <a:solidFill>
                  <a:schemeClr val="tx1"/>
                </a:solidFill>
              </a:rPr>
              <a:t>inguinal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tx1"/>
                </a:solidFill>
              </a:rPr>
              <a:t>Complications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orchitis, 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hydrocele 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scrotal </a:t>
            </a:r>
            <a:r>
              <a:rPr lang="en-US" dirty="0" err="1" smtClean="0">
                <a:solidFill>
                  <a:schemeClr val="tx1"/>
                </a:solidFill>
              </a:rPr>
              <a:t>oedema</a:t>
            </a:r>
            <a:endParaRPr lang="en-US" dirty="0">
              <a:solidFill>
                <a:schemeClr val="tx1"/>
              </a:solidFill>
            </a:endParaRP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recurrent epididymitis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207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"/>
            <a:ext cx="86106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07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Cont</a:t>
            </a:r>
            <a:r>
              <a:rPr lang="en-US" dirty="0" smtClean="0"/>
              <a:t>…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066800"/>
            <a:ext cx="8503920" cy="5562600"/>
          </a:xfrm>
        </p:spPr>
        <p:txBody>
          <a:bodyPr/>
          <a:lstStyle/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Investigations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Skin biopsy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Microscopy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PCR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ELISA</a:t>
            </a:r>
          </a:p>
          <a:p>
            <a:pPr marL="274320" lvl="1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274320" lvl="1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274320" lvl="1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669457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274320" lvl="1" indent="0">
              <a:buNone/>
            </a:pPr>
            <a:r>
              <a:rPr lang="en-US" sz="2800" b="1" dirty="0">
                <a:solidFill>
                  <a:schemeClr val="tx1"/>
                </a:solidFill>
              </a:rPr>
              <a:t>Treatment ladder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 smtClean="0">
              <a:solidFill>
                <a:schemeClr val="tx1"/>
              </a:solidFill>
            </a:endParaRPr>
          </a:p>
          <a:p>
            <a:pPr marL="274320" lvl="1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First line </a:t>
            </a:r>
            <a:endParaRPr lang="en-US" b="1" dirty="0" smtClean="0">
              <a:solidFill>
                <a:schemeClr val="tx1"/>
              </a:solidFill>
            </a:endParaRPr>
          </a:p>
          <a:p>
            <a:pPr marL="274320" lvl="1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•Diethylcarbamazine </a:t>
            </a:r>
            <a:r>
              <a:rPr lang="en-US" dirty="0">
                <a:solidFill>
                  <a:schemeClr val="tx1"/>
                </a:solidFill>
              </a:rPr>
              <a:t>200 mg PO every 12 h × 12 days, repeat 10 days later. Note: contraindicated in patients co‐infected with onchocerciasis. In patients with both diseases, a severe inflammatory response can occur 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b="1" dirty="0" smtClean="0">
              <a:solidFill>
                <a:schemeClr val="tx1"/>
              </a:solidFill>
            </a:endParaRPr>
          </a:p>
          <a:p>
            <a:pPr marL="274320" lvl="1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Second line</a:t>
            </a:r>
          </a:p>
          <a:p>
            <a:pPr marL="274320" lvl="1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• Ivermectin 0.15–0.2 mg/kg PO × 1 dose (treatment of choice for patients with concurrent onchocerciasis)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8371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51785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b="1" dirty="0" smtClean="0"/>
              <a:t>Causative organism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filarial </a:t>
            </a:r>
            <a:r>
              <a:rPr lang="en-US" dirty="0"/>
              <a:t>nematode Loa </a:t>
            </a:r>
            <a:r>
              <a:rPr lang="en-US" dirty="0" err="1"/>
              <a:t>loa</a:t>
            </a:r>
            <a:r>
              <a:rPr lang="en-US" dirty="0"/>
              <a:t>, </a:t>
            </a:r>
            <a:endParaRPr lang="en-US" dirty="0" smtClean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Transmission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bite </a:t>
            </a:r>
            <a:r>
              <a:rPr lang="en-US" dirty="0"/>
              <a:t>of a </a:t>
            </a:r>
            <a:r>
              <a:rPr lang="en-US" dirty="0" err="1" smtClean="0"/>
              <a:t>Chrysops</a:t>
            </a:r>
            <a:r>
              <a:rPr lang="en-US" dirty="0" smtClean="0"/>
              <a:t> </a:t>
            </a:r>
            <a:r>
              <a:rPr lang="en-US" dirty="0"/>
              <a:t>fly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Synonyms </a:t>
            </a:r>
            <a:r>
              <a:rPr lang="en-US" b="1" dirty="0"/>
              <a:t>and inclusions </a:t>
            </a:r>
            <a:endParaRPr lang="en-US" b="1" dirty="0" smtClean="0"/>
          </a:p>
          <a:p>
            <a:pPr marL="0" indent="0">
              <a:buNone/>
            </a:pPr>
            <a:r>
              <a:rPr lang="en-US" sz="2400" dirty="0" smtClean="0"/>
              <a:t>• </a:t>
            </a:r>
            <a:r>
              <a:rPr lang="en-US" sz="2400" dirty="0" err="1"/>
              <a:t>Calabar</a:t>
            </a:r>
            <a:r>
              <a:rPr lang="en-US" sz="2400" dirty="0"/>
              <a:t> swellings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• </a:t>
            </a:r>
            <a:r>
              <a:rPr lang="en-US" sz="2400" dirty="0"/>
              <a:t>Fugitive swellings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• </a:t>
            </a:r>
            <a:r>
              <a:rPr lang="en-US" sz="2400" dirty="0"/>
              <a:t>Loa </a:t>
            </a:r>
            <a:r>
              <a:rPr lang="en-US" sz="2400" dirty="0" err="1"/>
              <a:t>loa</a:t>
            </a:r>
            <a:r>
              <a:rPr lang="en-US" sz="2400" dirty="0"/>
              <a:t> </a:t>
            </a:r>
            <a:r>
              <a:rPr lang="en-US" sz="2400" dirty="0" err="1"/>
              <a:t>filariasis</a:t>
            </a:r>
            <a:r>
              <a:rPr lang="en-US" sz="2400" dirty="0"/>
              <a:t>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• </a:t>
            </a:r>
            <a:r>
              <a:rPr lang="en-US" sz="2400" dirty="0"/>
              <a:t>African eye worm</a:t>
            </a:r>
          </a:p>
        </p:txBody>
      </p:sp>
    </p:spTree>
    <p:extLst>
      <p:ext uri="{BB962C8B-B14F-4D97-AF65-F5344CB8AC3E}">
        <p14:creationId xmlns:p14="http://schemas.microsoft.com/office/powerpoint/2010/main" val="6715483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Pathophysiology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232119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Areas involved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Symptoms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Effects connective tissue 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Fingers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Trunk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Scalp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tx1"/>
                </a:solidFill>
              </a:rPr>
              <a:t>Ligual</a:t>
            </a:r>
            <a:r>
              <a:rPr lang="en-US" dirty="0" smtClean="0">
                <a:solidFill>
                  <a:schemeClr val="tx1"/>
                </a:solidFill>
              </a:rPr>
              <a:t> frenulum 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Penile skin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Eyelids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Conjunctive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Anterior chamber of eye </a:t>
            </a:r>
          </a:p>
          <a:p>
            <a:pPr lvl="1"/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800600" y="2362200"/>
            <a:ext cx="4038600" cy="3931375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Prickinng</a:t>
            </a:r>
            <a:endParaRPr lang="en-US" sz="2400" dirty="0" smtClean="0"/>
          </a:p>
          <a:p>
            <a:r>
              <a:rPr lang="en-US" sz="2400" dirty="0" smtClean="0"/>
              <a:t>Itching</a:t>
            </a:r>
          </a:p>
          <a:p>
            <a:r>
              <a:rPr lang="en-US" sz="2400" dirty="0" smtClean="0"/>
              <a:t>Creeping sensation</a:t>
            </a:r>
          </a:p>
          <a:p>
            <a:r>
              <a:rPr lang="en-US" sz="2400" dirty="0" smtClean="0"/>
              <a:t>May b symptomless</a:t>
            </a:r>
          </a:p>
          <a:p>
            <a:r>
              <a:rPr lang="en-US" sz="2400" dirty="0" err="1" smtClean="0"/>
              <a:t>Calabar</a:t>
            </a:r>
            <a:r>
              <a:rPr lang="en-US" sz="2400" dirty="0" smtClean="0"/>
              <a:t> swelling</a:t>
            </a:r>
            <a:endParaRPr lang="en-US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169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conjunctiva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err="1" smtClean="0"/>
              <a:t>calabar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152401" y="2255521"/>
            <a:ext cx="4419600" cy="4145280"/>
          </a:xfrm>
          <a:prstGeom prst="rect">
            <a:avLst/>
          </a:prstGeom>
        </p:spPr>
      </p:pic>
      <p:pic>
        <p:nvPicPr>
          <p:cNvPr id="2" name="Content Placeholder 1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572001" y="2255520"/>
            <a:ext cx="4480433" cy="414528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Pictures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282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Classes of Parasites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 </a:t>
            </a:r>
            <a:r>
              <a:rPr lang="en-US" sz="2800" dirty="0"/>
              <a:t>There are three main classes of parasites that can cause disease in humans: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helminths </a:t>
            </a: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protozoa</a:t>
            </a: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ectoparasites.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49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52400"/>
            <a:ext cx="876300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Complications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Calcification of worms 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400" dirty="0" err="1"/>
              <a:t>Enchaphalitis</a:t>
            </a:r>
            <a:endParaRPr lang="en-US" sz="2400" dirty="0"/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Meningitis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400" dirty="0" err="1"/>
              <a:t>Glomarulonephritis</a:t>
            </a:r>
            <a:endParaRPr lang="en-US" sz="2400" dirty="0"/>
          </a:p>
          <a:p>
            <a:pPr marL="274320" lvl="1" indent="0">
              <a:buClr>
                <a:schemeClr val="tx1"/>
              </a:buClr>
              <a:buNone/>
            </a:pPr>
            <a:endParaRPr lang="en-US" dirty="0"/>
          </a:p>
          <a:p>
            <a:pPr marL="274320" lvl="1" indent="0">
              <a:buClr>
                <a:schemeClr val="tx1"/>
              </a:buClr>
              <a:buNone/>
            </a:pPr>
            <a:endParaRPr lang="en-US" sz="2800" b="1" dirty="0" smtClean="0"/>
          </a:p>
          <a:p>
            <a:pPr marL="274320" lvl="1" indent="0">
              <a:buClr>
                <a:schemeClr val="tx1"/>
              </a:buClr>
              <a:buNone/>
            </a:pPr>
            <a:r>
              <a:rPr lang="en-US" sz="2800" b="1" dirty="0" smtClean="0"/>
              <a:t>Treatment </a:t>
            </a:r>
            <a:r>
              <a:rPr lang="en-US" sz="2800" b="1" dirty="0"/>
              <a:t>ladder</a:t>
            </a:r>
          </a:p>
          <a:p>
            <a:pPr marL="274320" lvl="1" indent="0">
              <a:buClr>
                <a:schemeClr val="tx1"/>
              </a:buClr>
              <a:buNone/>
            </a:pPr>
            <a:r>
              <a:rPr lang="en-US" sz="2800" dirty="0"/>
              <a:t> First line </a:t>
            </a:r>
          </a:p>
          <a:p>
            <a:pPr marL="274320" lvl="1" indent="0">
              <a:buClr>
                <a:schemeClr val="tx1"/>
              </a:buClr>
              <a:buNone/>
            </a:pPr>
            <a:r>
              <a:rPr lang="en-US" sz="2800" dirty="0"/>
              <a:t>• Diethylcarbamazine 9 mg/kg/day orally in three doses for 21 days </a:t>
            </a:r>
          </a:p>
          <a:p>
            <a:pPr marL="274320" lvl="1" indent="0">
              <a:buClr>
                <a:schemeClr val="tx1"/>
              </a:buClr>
              <a:buNone/>
            </a:pPr>
            <a:r>
              <a:rPr lang="en-US" sz="2800" dirty="0"/>
              <a:t>Second line </a:t>
            </a:r>
          </a:p>
          <a:p>
            <a:pPr marL="274320" lvl="1" indent="0">
              <a:buClr>
                <a:schemeClr val="tx1"/>
              </a:buClr>
              <a:buNone/>
            </a:pPr>
            <a:r>
              <a:rPr lang="en-US" sz="2800" dirty="0"/>
              <a:t>• </a:t>
            </a:r>
            <a:r>
              <a:rPr lang="en-US" sz="2800" dirty="0" err="1"/>
              <a:t>Albendazole</a:t>
            </a:r>
            <a:r>
              <a:rPr lang="en-US" sz="2800" dirty="0"/>
              <a:t> 200 mg twice daily PO × 21 days </a:t>
            </a:r>
          </a:p>
          <a:p>
            <a:pPr marL="274320" lvl="1" indent="0">
              <a:buClr>
                <a:schemeClr val="tx1"/>
              </a:buClr>
              <a:buNone/>
            </a:pPr>
            <a:r>
              <a:rPr lang="en-US" sz="2800" dirty="0"/>
              <a:t>Third line</a:t>
            </a:r>
          </a:p>
          <a:p>
            <a:pPr marL="274320" lvl="1" indent="0">
              <a:buClr>
                <a:schemeClr val="tx1"/>
              </a:buClr>
              <a:buNone/>
            </a:pPr>
            <a:r>
              <a:rPr lang="en-US" sz="2800" dirty="0"/>
              <a:t> • Ivermectin 200 </a:t>
            </a:r>
            <a:r>
              <a:rPr lang="el-GR" sz="2800" dirty="0"/>
              <a:t>μ</a:t>
            </a:r>
            <a:r>
              <a:rPr lang="en-US" sz="2800" dirty="0"/>
              <a:t>g/kg PO × 2 days</a:t>
            </a:r>
          </a:p>
        </p:txBody>
      </p:sp>
    </p:spTree>
    <p:extLst>
      <p:ext uri="{BB962C8B-B14F-4D97-AF65-F5344CB8AC3E}">
        <p14:creationId xmlns:p14="http://schemas.microsoft.com/office/powerpoint/2010/main" val="38589272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tx1"/>
                </a:solidFill>
              </a:rPr>
              <a:t>Dracunculiasis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Introduction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chronic </a:t>
            </a:r>
            <a:r>
              <a:rPr lang="en-US" sz="2400" dirty="0"/>
              <a:t>infection of humans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nematode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Dracunculus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medinensis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longest </a:t>
            </a:r>
            <a:r>
              <a:rPr lang="en-US" dirty="0">
                <a:solidFill>
                  <a:schemeClr val="tx1"/>
                </a:solidFill>
              </a:rPr>
              <a:t>nematodes infecting humans 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Mature </a:t>
            </a:r>
            <a:r>
              <a:rPr lang="en-US" dirty="0">
                <a:solidFill>
                  <a:schemeClr val="tx1"/>
                </a:solidFill>
              </a:rPr>
              <a:t>female worms migrate along subcutaneous tissue, forming a painful </a:t>
            </a:r>
            <a:r>
              <a:rPr lang="en-US" dirty="0" smtClean="0">
                <a:solidFill>
                  <a:schemeClr val="tx1"/>
                </a:solidFill>
              </a:rPr>
              <a:t>ulcerating </a:t>
            </a:r>
            <a:r>
              <a:rPr lang="en-US" dirty="0">
                <a:solidFill>
                  <a:schemeClr val="tx1"/>
                </a:solidFill>
              </a:rPr>
              <a:t>blister. </a:t>
            </a:r>
            <a:endParaRPr lang="en-US" dirty="0" smtClean="0">
              <a:solidFill>
                <a:schemeClr val="tx1"/>
              </a:solidFill>
            </a:endParaRPr>
          </a:p>
          <a:p>
            <a:pPr marL="274320" lvl="1" indent="0">
              <a:buNone/>
            </a:pPr>
            <a:endParaRPr lang="en-US" b="1" dirty="0" smtClean="0">
              <a:solidFill>
                <a:schemeClr val="tx1"/>
              </a:solidFill>
            </a:endParaRPr>
          </a:p>
          <a:p>
            <a:pPr marL="274320" lvl="1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Synonyms </a:t>
            </a:r>
            <a:r>
              <a:rPr lang="en-US" b="1" dirty="0">
                <a:solidFill>
                  <a:schemeClr val="tx1"/>
                </a:solidFill>
              </a:rPr>
              <a:t>and </a:t>
            </a:r>
            <a:r>
              <a:rPr lang="en-US" b="1" dirty="0" smtClean="0">
                <a:solidFill>
                  <a:schemeClr val="tx1"/>
                </a:solidFill>
              </a:rPr>
              <a:t>inclusions</a:t>
            </a:r>
          </a:p>
          <a:p>
            <a:pPr marL="274320" lvl="1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• </a:t>
            </a:r>
            <a:r>
              <a:rPr lang="en-US" dirty="0" smtClean="0">
                <a:solidFill>
                  <a:schemeClr val="tx1"/>
                </a:solidFill>
              </a:rPr>
              <a:t>Dracontiasis</a:t>
            </a:r>
          </a:p>
          <a:p>
            <a:pPr marL="274320" lvl="1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• Guinea worm </a:t>
            </a:r>
            <a:endParaRPr lang="en-US" dirty="0" smtClean="0">
              <a:solidFill>
                <a:schemeClr val="tx1"/>
              </a:solidFill>
            </a:endParaRPr>
          </a:p>
          <a:p>
            <a:pPr marL="274320" lvl="1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• </a:t>
            </a:r>
            <a:r>
              <a:rPr lang="en-US" dirty="0">
                <a:solidFill>
                  <a:schemeClr val="tx1"/>
                </a:solidFill>
              </a:rPr>
              <a:t>Medina worm </a:t>
            </a:r>
            <a:endParaRPr lang="en-US" dirty="0" smtClean="0">
              <a:solidFill>
                <a:schemeClr val="tx1"/>
              </a:solidFill>
            </a:endParaRPr>
          </a:p>
          <a:p>
            <a:pPr marL="274320" lvl="1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• </a:t>
            </a:r>
            <a:r>
              <a:rPr lang="en-US" dirty="0">
                <a:solidFill>
                  <a:schemeClr val="tx1"/>
                </a:solidFill>
              </a:rPr>
              <a:t>Dragon worm</a:t>
            </a:r>
          </a:p>
        </p:txBody>
      </p:sp>
    </p:spTree>
    <p:extLst>
      <p:ext uri="{BB962C8B-B14F-4D97-AF65-F5344CB8AC3E}">
        <p14:creationId xmlns:p14="http://schemas.microsoft.com/office/powerpoint/2010/main" val="40495628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-914400"/>
            <a:ext cx="12954000" cy="7772399"/>
          </a:xfrm>
        </p:spPr>
      </p:pic>
    </p:spTree>
    <p:extLst>
      <p:ext uri="{BB962C8B-B14F-4D97-AF65-F5344CB8AC3E}">
        <p14:creationId xmlns:p14="http://schemas.microsoft.com/office/powerpoint/2010/main" val="11763927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81000"/>
            <a:ext cx="8915400" cy="64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016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features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Generalized symptoms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2000" dirty="0" smtClean="0"/>
              <a:t>fever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err="1" smtClean="0"/>
              <a:t>pruritis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err="1" smtClean="0"/>
              <a:t>urticaria</a:t>
            </a: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	dyspnea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err="1" smtClean="0"/>
              <a:t>diarrehea</a:t>
            </a:r>
            <a:endParaRPr lang="en-US" sz="2000" dirty="0" smtClean="0"/>
          </a:p>
          <a:p>
            <a:pPr marL="0" indent="0">
              <a:buNone/>
            </a:pPr>
            <a:r>
              <a:rPr lang="en-US" dirty="0" smtClean="0"/>
              <a:t>Skin manifestations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2000" dirty="0" smtClean="0"/>
              <a:t>small papules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vesicles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burst over 4 to 5 days to forms ulcers 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localized itching followed by emergence of female worms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043021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Investigations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Microscopy</a:t>
            </a:r>
          </a:p>
          <a:p>
            <a:r>
              <a:rPr lang="en-US" dirty="0" smtClean="0"/>
              <a:t>Radiography</a:t>
            </a:r>
          </a:p>
          <a:p>
            <a:r>
              <a:rPr lang="en-US" dirty="0" smtClean="0"/>
              <a:t>Eosinophilia on CBC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Management</a:t>
            </a:r>
          </a:p>
          <a:p>
            <a:pPr marL="0" indent="0">
              <a:buNone/>
            </a:pPr>
            <a:r>
              <a:rPr lang="en-US" dirty="0" smtClean="0"/>
              <a:t>	TT injection</a:t>
            </a:r>
          </a:p>
          <a:p>
            <a:pPr marL="0" indent="0">
              <a:buNone/>
            </a:pPr>
            <a:r>
              <a:rPr lang="en-US" sz="2400" dirty="0" smtClean="0"/>
              <a:t>	Oral metronidazole 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local antiseptics </a:t>
            </a:r>
          </a:p>
          <a:p>
            <a:pPr marL="0" indent="0">
              <a:buNone/>
            </a:pPr>
            <a:r>
              <a:rPr lang="en-US" sz="2400" dirty="0" smtClean="0"/>
              <a:t>	Manual </a:t>
            </a:r>
            <a:r>
              <a:rPr lang="en-US" sz="2400" dirty="0"/>
              <a:t>removal of the worm 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	</a:t>
            </a: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6779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tx1"/>
                </a:solidFill>
              </a:rPr>
              <a:t>Enterobiasis</a:t>
            </a:r>
            <a:r>
              <a:rPr lang="en-US" b="1" dirty="0" smtClean="0">
                <a:solidFill>
                  <a:schemeClr val="tx1"/>
                </a:solidFill>
              </a:rPr>
              <a:t> (Pinworm)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 most </a:t>
            </a:r>
            <a:r>
              <a:rPr lang="en-US" dirty="0"/>
              <a:t>common parasitic </a:t>
            </a:r>
            <a:r>
              <a:rPr lang="en-US" dirty="0" smtClean="0"/>
              <a:t>infection in the world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sz="2800" b="1" dirty="0" smtClean="0"/>
              <a:t>Causative agent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roundworm </a:t>
            </a:r>
            <a:r>
              <a:rPr lang="en-US" b="1" dirty="0" err="1"/>
              <a:t>Enterobius</a:t>
            </a:r>
            <a:r>
              <a:rPr lang="en-US" dirty="0"/>
              <a:t> </a:t>
            </a:r>
            <a:r>
              <a:rPr lang="en-US" b="1" dirty="0" err="1" smtClean="0"/>
              <a:t>vermicularis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Usually </a:t>
            </a:r>
            <a:r>
              <a:rPr lang="en-US" dirty="0"/>
              <a:t>a </a:t>
            </a:r>
            <a:r>
              <a:rPr lang="en-US" dirty="0" smtClean="0"/>
              <a:t>childhood disease.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it can range from asymptomatic to causing severe anal and perianal itching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  </a:t>
            </a:r>
          </a:p>
          <a:p>
            <a:pPr marL="0" indent="0">
              <a:buNone/>
            </a:pPr>
            <a:r>
              <a:rPr lang="en-US" b="1" dirty="0" smtClean="0"/>
              <a:t>Synonyms </a:t>
            </a:r>
            <a:r>
              <a:rPr lang="en-US" b="1" dirty="0"/>
              <a:t>and inclusions </a:t>
            </a:r>
            <a:endParaRPr lang="en-US" b="1" dirty="0" smtClean="0"/>
          </a:p>
          <a:p>
            <a:pPr marL="0" indent="0">
              <a:buNone/>
            </a:pPr>
            <a:r>
              <a:rPr lang="en-US" dirty="0" smtClean="0"/>
              <a:t>• Pinworm</a:t>
            </a:r>
          </a:p>
          <a:p>
            <a:pPr marL="0" indent="0">
              <a:buNone/>
            </a:pPr>
            <a:r>
              <a:rPr lang="en-US" dirty="0" smtClean="0"/>
              <a:t>• </a:t>
            </a:r>
            <a:r>
              <a:rPr lang="en-US" dirty="0"/>
              <a:t>Threadworm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• </a:t>
            </a:r>
            <a:r>
              <a:rPr lang="en-US" dirty="0" err="1" smtClean="0"/>
              <a:t>Seatworm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• </a:t>
            </a:r>
            <a:r>
              <a:rPr lang="en-US" dirty="0" err="1"/>
              <a:t>Oxyuriasis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8258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0" y="-1447800"/>
            <a:ext cx="16992600" cy="861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456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Clinical features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Anal and perianal </a:t>
            </a:r>
            <a:r>
              <a:rPr lang="en-US" dirty="0" err="1" smtClean="0">
                <a:solidFill>
                  <a:schemeClr val="tx1"/>
                </a:solidFill>
              </a:rPr>
              <a:t>pruritis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Sleeplessness</a:t>
            </a:r>
          </a:p>
          <a:p>
            <a:pPr lvl="1"/>
            <a:r>
              <a:rPr lang="en-US" dirty="0" err="1" smtClean="0">
                <a:solidFill>
                  <a:schemeClr val="tx1"/>
                </a:solidFill>
              </a:rPr>
              <a:t>Iritibility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Perianal </a:t>
            </a:r>
            <a:r>
              <a:rPr lang="en-US" dirty="0" err="1" smtClean="0">
                <a:solidFill>
                  <a:schemeClr val="tx1"/>
                </a:solidFill>
              </a:rPr>
              <a:t>intertrigo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err="1" smtClean="0">
                <a:solidFill>
                  <a:schemeClr val="tx1"/>
                </a:solidFill>
              </a:rPr>
              <a:t>Naucturia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Infected excoriation</a:t>
            </a:r>
          </a:p>
          <a:p>
            <a:pPr lvl="1"/>
            <a:r>
              <a:rPr lang="en-US" dirty="0" err="1" smtClean="0">
                <a:solidFill>
                  <a:schemeClr val="tx1"/>
                </a:solidFill>
              </a:rPr>
              <a:t>Localised</a:t>
            </a:r>
            <a:r>
              <a:rPr lang="en-US" dirty="0" smtClean="0">
                <a:solidFill>
                  <a:schemeClr val="tx1"/>
                </a:solidFill>
              </a:rPr>
              <a:t> urticarial</a:t>
            </a:r>
          </a:p>
          <a:p>
            <a:pPr lvl="1"/>
            <a:r>
              <a:rPr lang="en-US" dirty="0" err="1" smtClean="0">
                <a:solidFill>
                  <a:schemeClr val="tx1"/>
                </a:solidFill>
              </a:rPr>
              <a:t>Vulval</a:t>
            </a:r>
            <a:r>
              <a:rPr lang="en-US" dirty="0" smtClean="0">
                <a:solidFill>
                  <a:schemeClr val="tx1"/>
                </a:solidFill>
              </a:rPr>
              <a:t> irritation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Mucoid discharge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Peritonitis</a:t>
            </a:r>
          </a:p>
          <a:p>
            <a:pPr lvl="1"/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2460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949952"/>
          </a:xfrm>
        </p:spPr>
        <p:txBody>
          <a:bodyPr>
            <a:normAutofit fontScale="92500" lnSpcReduction="10000"/>
          </a:bodyPr>
          <a:lstStyle/>
          <a:p>
            <a:pPr marL="594360" lvl="2" indent="0">
              <a:buNone/>
            </a:pPr>
            <a:r>
              <a:rPr lang="en-US" sz="3000" b="1" dirty="0" err="1" smtClean="0"/>
              <a:t>Diagonsis</a:t>
            </a:r>
            <a:endParaRPr lang="en-US" sz="3000" b="1" dirty="0" smtClean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/>
              <a:t>seeing </a:t>
            </a:r>
            <a:r>
              <a:rPr lang="en-US" dirty="0"/>
              <a:t>the 10‐mm long female worms on the perineum at night, on toilet paper or in the </a:t>
            </a:r>
            <a:r>
              <a:rPr lang="en-US" dirty="0" smtClean="0"/>
              <a:t>stools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adhesive </a:t>
            </a:r>
            <a:r>
              <a:rPr lang="en-US" dirty="0" smtClean="0"/>
              <a:t>cellulose tape test</a:t>
            </a:r>
          </a:p>
          <a:p>
            <a:pPr marL="594360" lvl="2" indent="0">
              <a:buNone/>
            </a:pPr>
            <a:endParaRPr lang="en-US" sz="2600" b="1" dirty="0" smtClean="0"/>
          </a:p>
          <a:p>
            <a:pPr marL="594360" lvl="2" indent="0">
              <a:buNone/>
            </a:pPr>
            <a:r>
              <a:rPr lang="en-US" sz="2600" b="1" dirty="0" smtClean="0"/>
              <a:t>Treatment </a:t>
            </a:r>
            <a:r>
              <a:rPr lang="en-US" sz="2600" b="1" dirty="0"/>
              <a:t>ladder </a:t>
            </a:r>
            <a:endParaRPr lang="en-US" sz="2600" b="1" dirty="0" smtClean="0"/>
          </a:p>
          <a:p>
            <a:pPr marL="594360" lvl="2" indent="0">
              <a:buNone/>
            </a:pPr>
            <a:r>
              <a:rPr lang="en-US" b="1" dirty="0" smtClean="0"/>
              <a:t>First </a:t>
            </a:r>
            <a:r>
              <a:rPr lang="en-US" b="1" dirty="0"/>
              <a:t>line </a:t>
            </a:r>
            <a:endParaRPr lang="en-US" b="1" dirty="0" smtClean="0"/>
          </a:p>
          <a:p>
            <a:pPr marL="594360" lvl="2" indent="0">
              <a:buNone/>
            </a:pPr>
            <a:r>
              <a:rPr lang="en-US" dirty="0" smtClean="0"/>
              <a:t>• </a:t>
            </a:r>
            <a:r>
              <a:rPr lang="en-US" dirty="0" err="1"/>
              <a:t>Albendazole</a:t>
            </a:r>
            <a:r>
              <a:rPr lang="en-US" dirty="0"/>
              <a:t>, 400 mg orally for 1 day, then repeat dose in 2 </a:t>
            </a:r>
            <a:r>
              <a:rPr lang="en-US" dirty="0" smtClean="0"/>
              <a:t>weeks</a:t>
            </a:r>
          </a:p>
          <a:p>
            <a:pPr marL="594360" lvl="2" indent="0">
              <a:buNone/>
            </a:pPr>
            <a:r>
              <a:rPr lang="en-US" dirty="0" smtClean="0"/>
              <a:t> </a:t>
            </a:r>
            <a:r>
              <a:rPr lang="en-US" dirty="0"/>
              <a:t>• </a:t>
            </a:r>
            <a:r>
              <a:rPr lang="en-US" dirty="0" err="1"/>
              <a:t>Mebendazole</a:t>
            </a:r>
            <a:r>
              <a:rPr lang="en-US" dirty="0"/>
              <a:t> 100 mg orally for 1 day, then repeat dose in 2 weeks </a:t>
            </a:r>
            <a:r>
              <a:rPr lang="en-US" b="1" dirty="0"/>
              <a:t>Second line </a:t>
            </a:r>
            <a:endParaRPr lang="en-US" b="1" dirty="0" smtClean="0"/>
          </a:p>
          <a:p>
            <a:pPr marL="594360" lvl="2" indent="0">
              <a:buNone/>
            </a:pPr>
            <a:r>
              <a:rPr lang="en-US" dirty="0" smtClean="0"/>
              <a:t>• </a:t>
            </a:r>
            <a:r>
              <a:rPr lang="en-US" dirty="0" err="1"/>
              <a:t>Pyrantel</a:t>
            </a:r>
            <a:r>
              <a:rPr lang="en-US" dirty="0"/>
              <a:t> </a:t>
            </a:r>
            <a:r>
              <a:rPr lang="en-US" dirty="0" err="1"/>
              <a:t>pamoate</a:t>
            </a:r>
            <a:r>
              <a:rPr lang="en-US" dirty="0"/>
              <a:t>: dose varies per weight (11 mg/kg; maximum 1 g); one time, then repeat dose in 2 weeks </a:t>
            </a:r>
            <a:endParaRPr lang="en-US" dirty="0" smtClean="0"/>
          </a:p>
          <a:p>
            <a:pPr marL="594360" lvl="2" indent="0">
              <a:buNone/>
            </a:pPr>
            <a:r>
              <a:rPr lang="en-US" b="1" dirty="0" smtClean="0"/>
              <a:t>Third </a:t>
            </a:r>
            <a:r>
              <a:rPr lang="en-US" b="1" dirty="0"/>
              <a:t>line </a:t>
            </a:r>
            <a:endParaRPr lang="en-US" b="1" dirty="0" smtClean="0"/>
          </a:p>
          <a:p>
            <a:pPr marL="594360" lvl="2" indent="0">
              <a:buNone/>
            </a:pPr>
            <a:r>
              <a:rPr lang="en-US" dirty="0" smtClean="0"/>
              <a:t>• </a:t>
            </a:r>
            <a:r>
              <a:rPr lang="en-US" dirty="0"/>
              <a:t>Ivermectin 0.2 mg/kg twice a day for 10 days </a:t>
            </a:r>
          </a:p>
        </p:txBody>
      </p:sp>
    </p:spTree>
    <p:extLst>
      <p:ext uri="{BB962C8B-B14F-4D97-AF65-F5344CB8AC3E}">
        <p14:creationId xmlns:p14="http://schemas.microsoft.com/office/powerpoint/2010/main" val="1348468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tx1"/>
                </a:solidFill>
              </a:rPr>
              <a:t>Helminths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Helminths are parasitic worms that can infect humans and other animals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/>
              <a:t>There are three types of helminths</a:t>
            </a:r>
            <a:r>
              <a:rPr lang="en-US" dirty="0" smtClean="0"/>
              <a:t>:</a:t>
            </a:r>
          </a:p>
          <a:p>
            <a:r>
              <a:rPr lang="en-US" b="1" dirty="0"/>
              <a:t>roundworms (nematodes</a:t>
            </a:r>
            <a:r>
              <a:rPr lang="en-US" b="1" dirty="0" smtClean="0"/>
              <a:t>)</a:t>
            </a:r>
            <a:endParaRPr lang="en-US" b="1" dirty="0"/>
          </a:p>
          <a:p>
            <a:r>
              <a:rPr lang="en-US" dirty="0"/>
              <a:t> </a:t>
            </a:r>
            <a:r>
              <a:rPr lang="en-US" b="1" dirty="0"/>
              <a:t>flukes (trematodes</a:t>
            </a:r>
            <a:r>
              <a:rPr lang="en-US" b="1" dirty="0" smtClean="0"/>
              <a:t>)</a:t>
            </a:r>
          </a:p>
          <a:p>
            <a:r>
              <a:rPr lang="en-US" b="1" dirty="0" smtClean="0"/>
              <a:t>tapeworms </a:t>
            </a:r>
            <a:r>
              <a:rPr lang="en-US" b="1" dirty="0"/>
              <a:t>(cestodes</a:t>
            </a:r>
            <a:r>
              <a:rPr lang="en-US" b="1" dirty="0" smtClean="0"/>
              <a:t>)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57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tx1"/>
                </a:solidFill>
              </a:rPr>
              <a:t>Ancylostomiasis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‘Ground itch’, ‘dew itch’ and ‘</a:t>
            </a:r>
            <a:r>
              <a:rPr lang="en-US" dirty="0" err="1"/>
              <a:t>uncinarial</a:t>
            </a:r>
            <a:r>
              <a:rPr lang="en-US" dirty="0"/>
              <a:t> dermatitis</a:t>
            </a:r>
            <a:r>
              <a:rPr lang="en-US" dirty="0" smtClean="0"/>
              <a:t>’</a:t>
            </a:r>
          </a:p>
          <a:p>
            <a:r>
              <a:rPr lang="en-US" dirty="0"/>
              <a:t>variable and transient eruption due to skin penetration by larvae </a:t>
            </a:r>
            <a:r>
              <a:rPr lang="en-US" dirty="0" smtClean="0"/>
              <a:t>of the hookworms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Synonyms and inclusions</a:t>
            </a:r>
          </a:p>
          <a:p>
            <a:pPr marL="0" indent="0">
              <a:buNone/>
            </a:pPr>
            <a:r>
              <a:rPr lang="en-US" dirty="0" smtClean="0"/>
              <a:t>	• </a:t>
            </a:r>
            <a:r>
              <a:rPr lang="en-US" dirty="0"/>
              <a:t>Hookworm disease</a:t>
            </a:r>
          </a:p>
          <a:p>
            <a:pPr marL="0" indent="0">
              <a:buNone/>
            </a:pPr>
            <a:r>
              <a:rPr lang="en-US" dirty="0" smtClean="0"/>
              <a:t>	• </a:t>
            </a:r>
            <a:r>
              <a:rPr lang="en-US" dirty="0"/>
              <a:t>Tunnel disease</a:t>
            </a:r>
          </a:p>
          <a:p>
            <a:pPr marL="0" indent="0">
              <a:buNone/>
            </a:pPr>
            <a:r>
              <a:rPr lang="en-US" dirty="0" smtClean="0"/>
              <a:t>	• </a:t>
            </a:r>
            <a:r>
              <a:rPr lang="en-US" dirty="0"/>
              <a:t>Miner’s </a:t>
            </a:r>
            <a:r>
              <a:rPr lang="en-US" dirty="0" smtClean="0"/>
              <a:t>anemia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• </a:t>
            </a:r>
            <a:r>
              <a:rPr lang="en-US" dirty="0"/>
              <a:t>Ground itch</a:t>
            </a:r>
          </a:p>
          <a:p>
            <a:pPr marL="0" indent="0">
              <a:buNone/>
            </a:pPr>
            <a:r>
              <a:rPr lang="en-US" dirty="0" smtClean="0"/>
              <a:t>	• </a:t>
            </a:r>
            <a:r>
              <a:rPr lang="en-US" dirty="0"/>
              <a:t>Dew itch</a:t>
            </a:r>
          </a:p>
          <a:p>
            <a:pPr marL="0" indent="0">
              <a:buNone/>
            </a:pPr>
            <a:r>
              <a:rPr lang="en-US" dirty="0" smtClean="0"/>
              <a:t>	• </a:t>
            </a:r>
            <a:r>
              <a:rPr lang="en-US" dirty="0" err="1"/>
              <a:t>Uncinarial</a:t>
            </a:r>
            <a:r>
              <a:rPr lang="en-US" dirty="0"/>
              <a:t> dermatitis</a:t>
            </a:r>
          </a:p>
        </p:txBody>
      </p:sp>
    </p:spTree>
    <p:extLst>
      <p:ext uri="{BB962C8B-B14F-4D97-AF65-F5344CB8AC3E}">
        <p14:creationId xmlns:p14="http://schemas.microsoft.com/office/powerpoint/2010/main" val="26270771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464552" cy="1524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/>
              <a:t>Causative organisms</a:t>
            </a:r>
          </a:p>
          <a:p>
            <a:r>
              <a:rPr lang="en-US" dirty="0"/>
              <a:t>• </a:t>
            </a:r>
            <a:r>
              <a:rPr lang="en-US" i="1" dirty="0" err="1"/>
              <a:t>Ancylostoma</a:t>
            </a:r>
            <a:r>
              <a:rPr lang="en-US" i="1" dirty="0"/>
              <a:t> </a:t>
            </a:r>
            <a:r>
              <a:rPr lang="en-US" i="1" dirty="0" err="1"/>
              <a:t>duodenale</a:t>
            </a:r>
            <a:r>
              <a:rPr lang="en-US" i="1" dirty="0"/>
              <a:t>.</a:t>
            </a:r>
          </a:p>
          <a:p>
            <a:r>
              <a:rPr lang="en-US" dirty="0"/>
              <a:t>• </a:t>
            </a:r>
            <a:r>
              <a:rPr lang="en-US" i="1" dirty="0" err="1"/>
              <a:t>Necator</a:t>
            </a:r>
            <a:r>
              <a:rPr lang="en-US" i="1" dirty="0"/>
              <a:t> </a:t>
            </a:r>
            <a:r>
              <a:rPr lang="en-US" i="1" dirty="0" err="1"/>
              <a:t>americanus</a:t>
            </a:r>
            <a:r>
              <a:rPr lang="en-US" i="1" dirty="0"/>
              <a:t>.</a:t>
            </a:r>
          </a:p>
          <a:p>
            <a:r>
              <a:rPr lang="en-US" dirty="0"/>
              <a:t>• </a:t>
            </a:r>
            <a:r>
              <a:rPr lang="en-US" i="1" dirty="0" err="1"/>
              <a:t>Strongyloides</a:t>
            </a:r>
            <a:r>
              <a:rPr lang="en-US" i="1" dirty="0"/>
              <a:t> </a:t>
            </a:r>
            <a:r>
              <a:rPr lang="en-US" i="1" dirty="0" err="1"/>
              <a:t>stercoralis</a:t>
            </a:r>
            <a:r>
              <a:rPr lang="en-US" i="1" dirty="0"/>
              <a:t> </a:t>
            </a:r>
            <a:r>
              <a:rPr lang="en-US" dirty="0"/>
              <a:t>(roundworm)</a:t>
            </a:r>
            <a:r>
              <a:rPr lang="en-US" i="1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1325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ifecy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6"/>
            <a:ext cx="9178636" cy="628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5821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228600"/>
            <a:ext cx="8503920" cy="587044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 smtClean="0"/>
              <a:t>Clinical Features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Itch</a:t>
            </a:r>
          </a:p>
          <a:p>
            <a:r>
              <a:rPr lang="en-US" sz="2400" dirty="0" smtClean="0"/>
              <a:t> </a:t>
            </a:r>
            <a:r>
              <a:rPr lang="en-US" sz="2400" dirty="0"/>
              <a:t>severe pruritus</a:t>
            </a:r>
          </a:p>
          <a:p>
            <a:r>
              <a:rPr lang="en-US" sz="2400" dirty="0" smtClean="0"/>
              <a:t>erythema </a:t>
            </a:r>
            <a:r>
              <a:rPr lang="en-US" sz="2400" dirty="0"/>
              <a:t>and often a </a:t>
            </a:r>
            <a:r>
              <a:rPr lang="en-US" sz="2400" dirty="0" err="1"/>
              <a:t>papular</a:t>
            </a:r>
            <a:r>
              <a:rPr lang="en-US" sz="2400" dirty="0"/>
              <a:t> or </a:t>
            </a:r>
            <a:r>
              <a:rPr lang="en-US" sz="2400" dirty="0" err="1" smtClean="0"/>
              <a:t>papulovesicular</a:t>
            </a:r>
            <a:r>
              <a:rPr lang="en-US" sz="2400" dirty="0"/>
              <a:t> </a:t>
            </a:r>
            <a:r>
              <a:rPr lang="en-US" sz="2400" dirty="0" smtClean="0"/>
              <a:t>rash</a:t>
            </a:r>
          </a:p>
          <a:p>
            <a:r>
              <a:rPr lang="en-US" sz="2400" dirty="0" err="1" smtClean="0"/>
              <a:t>Urticaria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Larva passing through lungs 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cough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wheeze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dyspnea</a:t>
            </a:r>
          </a:p>
          <a:p>
            <a:pPr marL="0" indent="0">
              <a:buNone/>
            </a:pPr>
            <a:r>
              <a:rPr lang="en-US" b="1" dirty="0" err="1" smtClean="0"/>
              <a:t>Adultworms</a:t>
            </a:r>
            <a:r>
              <a:rPr lang="en-US" b="1" dirty="0" smtClean="0"/>
              <a:t> </a:t>
            </a:r>
            <a:r>
              <a:rPr lang="en-US" b="1" dirty="0"/>
              <a:t>in the </a:t>
            </a:r>
            <a:r>
              <a:rPr lang="en-US" b="1" dirty="0" smtClean="0"/>
              <a:t>gut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abdominal </a:t>
            </a:r>
            <a:r>
              <a:rPr lang="en-US" dirty="0" smtClean="0">
                <a:solidFill>
                  <a:schemeClr val="tx1"/>
                </a:solidFill>
              </a:rPr>
              <a:t>pain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diarrhoea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US" dirty="0" err="1">
                <a:solidFill>
                  <a:schemeClr val="tx1"/>
                </a:solidFill>
              </a:rPr>
              <a:t>melaena</a:t>
            </a:r>
            <a:endParaRPr lang="en-US" sz="19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dirty="0"/>
              <a:t>	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5882130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Clinical variants</a:t>
            </a:r>
          </a:p>
          <a:p>
            <a:pPr marL="0" indent="0">
              <a:buNone/>
            </a:pPr>
            <a:r>
              <a:rPr lang="en-US" dirty="0" smtClean="0"/>
              <a:t>	• </a:t>
            </a:r>
            <a:r>
              <a:rPr lang="en-US" sz="2400" dirty="0" err="1"/>
              <a:t>Loeffler</a:t>
            </a:r>
            <a:r>
              <a:rPr lang="en-US" sz="2400" dirty="0"/>
              <a:t> </a:t>
            </a:r>
            <a:r>
              <a:rPr lang="en-US" sz="2400" dirty="0" smtClean="0"/>
              <a:t>syndrome</a:t>
            </a:r>
          </a:p>
          <a:p>
            <a:pPr marL="0" indent="0">
              <a:buNone/>
            </a:pPr>
            <a:r>
              <a:rPr lang="en-US" sz="2400" dirty="0" smtClean="0"/>
              <a:t> </a:t>
            </a:r>
            <a:r>
              <a:rPr lang="en-US" sz="2400" b="1" dirty="0" smtClean="0"/>
              <a:t>Investigation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clinical 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radiological</a:t>
            </a:r>
          </a:p>
          <a:p>
            <a:pPr marL="0" indent="0">
              <a:buNone/>
            </a:pPr>
            <a:r>
              <a:rPr lang="en-US" b="1" dirty="0" smtClean="0"/>
              <a:t>Treatment </a:t>
            </a:r>
            <a:r>
              <a:rPr lang="en-US" b="1" dirty="0"/>
              <a:t>ladder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2000" dirty="0" smtClean="0"/>
              <a:t>• </a:t>
            </a:r>
            <a:r>
              <a:rPr lang="en-US" sz="2000" dirty="0" err="1"/>
              <a:t>Albendazole</a:t>
            </a:r>
            <a:r>
              <a:rPr lang="en-US" sz="2000" dirty="0"/>
              <a:t> (400 mg PO × 1) [8]</a:t>
            </a:r>
          </a:p>
          <a:p>
            <a:pPr marL="0" indent="0">
              <a:buNone/>
            </a:pPr>
            <a:r>
              <a:rPr lang="en-US" sz="2000" dirty="0" smtClean="0"/>
              <a:t>	• </a:t>
            </a:r>
            <a:r>
              <a:rPr lang="en-US" sz="2000" dirty="0" err="1"/>
              <a:t>Mebendazole</a:t>
            </a:r>
            <a:r>
              <a:rPr lang="en-US" sz="2000" dirty="0"/>
              <a:t> 100 mg twice daily × 3 days</a:t>
            </a:r>
          </a:p>
          <a:p>
            <a:pPr marL="0" indent="0">
              <a:buNone/>
            </a:pPr>
            <a:r>
              <a:rPr lang="en-US" sz="2000" dirty="0" smtClean="0"/>
              <a:t>	• </a:t>
            </a:r>
            <a:r>
              <a:rPr lang="en-US" sz="2000" dirty="0" err="1"/>
              <a:t>Pyrantel</a:t>
            </a:r>
            <a:r>
              <a:rPr lang="en-US" sz="2000" dirty="0"/>
              <a:t> </a:t>
            </a:r>
            <a:r>
              <a:rPr lang="en-US" sz="2000" dirty="0" err="1"/>
              <a:t>pamoate</a:t>
            </a:r>
            <a:r>
              <a:rPr lang="en-US" sz="2000" dirty="0"/>
              <a:t> (11 mg/kg/day for 3 days</a:t>
            </a:r>
            <a:r>
              <a:rPr lang="en-US" sz="2000" dirty="0" smtClean="0"/>
              <a:t>)</a:t>
            </a:r>
          </a:p>
          <a:p>
            <a:pPr marL="0" indent="0">
              <a:buNone/>
            </a:pPr>
            <a:endParaRPr lang="en-US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22174782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Strongyloidiasis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infection </a:t>
            </a:r>
            <a:r>
              <a:rPr lang="en-US" dirty="0"/>
              <a:t>of the gastrointestinal </a:t>
            </a:r>
            <a:r>
              <a:rPr lang="en-US" dirty="0" smtClean="0"/>
              <a:t>tract</a:t>
            </a:r>
          </a:p>
          <a:p>
            <a:r>
              <a:rPr lang="en-US" dirty="0" smtClean="0"/>
              <a:t>Parasitic round worm </a:t>
            </a:r>
            <a:r>
              <a:rPr lang="en-US" b="1" dirty="0" err="1"/>
              <a:t>S</a:t>
            </a:r>
            <a:r>
              <a:rPr lang="en-US" b="1" dirty="0" err="1" smtClean="0"/>
              <a:t>trongyloides</a:t>
            </a:r>
            <a:r>
              <a:rPr lang="en-US" b="1" dirty="0" smtClean="0"/>
              <a:t> </a:t>
            </a:r>
            <a:r>
              <a:rPr lang="en-US" b="1" dirty="0" err="1" smtClean="0"/>
              <a:t>Sterconalis</a:t>
            </a:r>
            <a:endParaRPr lang="en-US" b="1" dirty="0" smtClean="0"/>
          </a:p>
          <a:p>
            <a:endParaRPr lang="en-US" b="1" dirty="0"/>
          </a:p>
          <a:p>
            <a:pPr marL="0" indent="0">
              <a:buNone/>
            </a:pPr>
            <a:r>
              <a:rPr lang="en-US" b="1" dirty="0"/>
              <a:t>Synonyms and inclusions</a:t>
            </a:r>
          </a:p>
          <a:p>
            <a:pPr marL="0" indent="0">
              <a:buNone/>
            </a:pPr>
            <a:r>
              <a:rPr lang="en-US" dirty="0" smtClean="0"/>
              <a:t>	• </a:t>
            </a:r>
            <a:r>
              <a:rPr lang="en-US" dirty="0" err="1"/>
              <a:t>Strongyloidal</a:t>
            </a:r>
            <a:r>
              <a:rPr lang="en-US" dirty="0"/>
              <a:t> ground itch</a:t>
            </a:r>
          </a:p>
          <a:p>
            <a:pPr marL="0" indent="0">
              <a:buNone/>
            </a:pPr>
            <a:r>
              <a:rPr lang="en-US" dirty="0" smtClean="0"/>
              <a:t>	• </a:t>
            </a:r>
            <a:r>
              <a:rPr lang="en-US" dirty="0"/>
              <a:t>Larva </a:t>
            </a:r>
            <a:r>
              <a:rPr lang="en-US" dirty="0" err="1" smtClean="0"/>
              <a:t>currens</a:t>
            </a:r>
            <a:endParaRPr lang="en-US" dirty="0" smtClean="0"/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937305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-914400"/>
            <a:ext cx="13335000" cy="80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0605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Clinical features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Pruritus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Abdominal pain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Weight loss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Urticarial weal  and flare of migrating subcutaneous larvae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116788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Complications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Heavy infection causes severe</a:t>
            </a:r>
          </a:p>
          <a:p>
            <a:pPr lvl="1"/>
            <a:r>
              <a:rPr lang="en-US" dirty="0" smtClean="0"/>
              <a:t> </a:t>
            </a:r>
            <a:r>
              <a:rPr lang="en-US" dirty="0" err="1" smtClean="0">
                <a:solidFill>
                  <a:schemeClr val="tx1"/>
                </a:solidFill>
              </a:rPr>
              <a:t>diarrhoea</a:t>
            </a:r>
            <a:r>
              <a:rPr lang="en-US" dirty="0">
                <a:solidFill>
                  <a:schemeClr val="tx1"/>
                </a:solidFill>
              </a:rPr>
              <a:t>, with fluid and electrolyte </a:t>
            </a:r>
            <a:r>
              <a:rPr lang="en-US" dirty="0" smtClean="0">
                <a:solidFill>
                  <a:schemeClr val="tx1"/>
                </a:solidFill>
              </a:rPr>
              <a:t>loss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Fever</a:t>
            </a:r>
            <a:r>
              <a:rPr lang="en-US" dirty="0">
                <a:solidFill>
                  <a:schemeClr val="tx1"/>
                </a:solidFill>
              </a:rPr>
              <a:t>, abdominal distension, cough, </a:t>
            </a:r>
            <a:r>
              <a:rPr lang="en-US" dirty="0" err="1">
                <a:solidFill>
                  <a:schemeClr val="tx1"/>
                </a:solidFill>
              </a:rPr>
              <a:t>dyspnoea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smtClean="0">
                <a:solidFill>
                  <a:schemeClr val="tx1"/>
                </a:solidFill>
              </a:rPr>
              <a:t>mental changes </a:t>
            </a:r>
            <a:r>
              <a:rPr lang="en-US" dirty="0">
                <a:solidFill>
                  <a:schemeClr val="tx1"/>
                </a:solidFill>
              </a:rPr>
              <a:t>and unconsciousness may </a:t>
            </a:r>
            <a:r>
              <a:rPr lang="en-US" dirty="0" smtClean="0">
                <a:solidFill>
                  <a:schemeClr val="tx1"/>
                </a:solidFill>
              </a:rPr>
              <a:t>develop </a:t>
            </a:r>
            <a:r>
              <a:rPr lang="en-US" dirty="0">
                <a:solidFill>
                  <a:schemeClr val="tx1"/>
                </a:solidFill>
              </a:rPr>
              <a:t>Shock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Cough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dyspnoea</a:t>
            </a:r>
            <a:r>
              <a:rPr lang="en-US" dirty="0">
                <a:solidFill>
                  <a:schemeClr val="tx1"/>
                </a:solidFill>
              </a:rPr>
              <a:t> and </a:t>
            </a:r>
            <a:r>
              <a:rPr lang="en-US" dirty="0" smtClean="0">
                <a:solidFill>
                  <a:schemeClr val="tx1"/>
                </a:solidFill>
              </a:rPr>
              <a:t>chest signs </a:t>
            </a:r>
            <a:r>
              <a:rPr lang="en-US" dirty="0">
                <a:solidFill>
                  <a:schemeClr val="tx1"/>
                </a:solidFill>
              </a:rPr>
              <a:t>suggest </a:t>
            </a:r>
            <a:r>
              <a:rPr lang="en-US" dirty="0" smtClean="0">
                <a:solidFill>
                  <a:schemeClr val="tx1"/>
                </a:solidFill>
              </a:rPr>
              <a:t>pneumonia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05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Investigation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Stool examination</a:t>
            </a:r>
          </a:p>
          <a:p>
            <a:pPr lvl="1"/>
            <a:r>
              <a:rPr lang="en-US" dirty="0" err="1" smtClean="0">
                <a:solidFill>
                  <a:schemeClr val="tx1"/>
                </a:solidFill>
              </a:rPr>
              <a:t>Strongyloides</a:t>
            </a:r>
            <a:r>
              <a:rPr lang="en-US" dirty="0" smtClean="0">
                <a:solidFill>
                  <a:schemeClr val="tx1"/>
                </a:solidFill>
              </a:rPr>
              <a:t> antibody tests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Examine samples of </a:t>
            </a:r>
            <a:r>
              <a:rPr lang="en-US" dirty="0" err="1" smtClean="0">
                <a:solidFill>
                  <a:schemeClr val="tx1"/>
                </a:solidFill>
              </a:rPr>
              <a:t>Jejunal</a:t>
            </a:r>
            <a:r>
              <a:rPr lang="en-US" dirty="0" smtClean="0">
                <a:solidFill>
                  <a:schemeClr val="tx1"/>
                </a:solidFill>
              </a:rPr>
              <a:t> juice  (</a:t>
            </a:r>
            <a:r>
              <a:rPr lang="en-US" dirty="0">
                <a:solidFill>
                  <a:schemeClr val="tx1"/>
                </a:solidFill>
              </a:rPr>
              <a:t>string </a:t>
            </a:r>
            <a:r>
              <a:rPr lang="en-US" dirty="0" smtClean="0">
                <a:solidFill>
                  <a:schemeClr val="tx1"/>
                </a:solidFill>
              </a:rPr>
              <a:t>test)\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 marL="274320" lvl="1" indent="0">
              <a:buNone/>
            </a:pPr>
            <a:r>
              <a:rPr lang="en-US" b="1" dirty="0" err="1" smtClean="0">
                <a:solidFill>
                  <a:schemeClr val="tx1"/>
                </a:solidFill>
              </a:rPr>
              <a:t>Hyperinfection</a:t>
            </a:r>
            <a:endParaRPr lang="en-US" b="1" dirty="0" smtClean="0">
              <a:solidFill>
                <a:schemeClr val="tx1"/>
              </a:solidFill>
            </a:endParaRPr>
          </a:p>
          <a:p>
            <a:pPr lvl="2"/>
            <a:r>
              <a:rPr lang="en-US" dirty="0" smtClean="0"/>
              <a:t>Eosinophilia +</a:t>
            </a:r>
          </a:p>
          <a:p>
            <a:pPr lvl="2"/>
            <a:r>
              <a:rPr lang="en-US" dirty="0" smtClean="0"/>
              <a:t>Malabsorption 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575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Content of today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endParaRPr lang="en-US" b="1" dirty="0" smtClean="0"/>
          </a:p>
          <a:p>
            <a:r>
              <a:rPr lang="en-US" b="1" dirty="0" smtClean="0"/>
              <a:t>Infection </a:t>
            </a:r>
            <a:r>
              <a:rPr lang="en-US" b="1" dirty="0"/>
              <a:t>with human nematodes </a:t>
            </a:r>
          </a:p>
          <a:p>
            <a:r>
              <a:rPr lang="en-US" dirty="0"/>
              <a:t>Onchocerciasis</a:t>
            </a:r>
            <a:r>
              <a:rPr lang="en-US" dirty="0" smtClean="0"/>
              <a:t>, </a:t>
            </a:r>
            <a:endParaRPr lang="en-US" dirty="0"/>
          </a:p>
          <a:p>
            <a:r>
              <a:rPr lang="en-US" dirty="0"/>
              <a:t>Streptocerciasis, </a:t>
            </a:r>
          </a:p>
          <a:p>
            <a:r>
              <a:rPr lang="en-US" dirty="0"/>
              <a:t>Lymphatic filariasis, </a:t>
            </a:r>
          </a:p>
          <a:p>
            <a:r>
              <a:rPr lang="en-US" dirty="0"/>
              <a:t>Loiasis, </a:t>
            </a:r>
          </a:p>
          <a:p>
            <a:r>
              <a:rPr lang="en-US" dirty="0"/>
              <a:t>Dracunculiasis, </a:t>
            </a:r>
          </a:p>
          <a:p>
            <a:r>
              <a:rPr lang="en-US" dirty="0"/>
              <a:t>Enterobiasis, </a:t>
            </a:r>
          </a:p>
          <a:p>
            <a:r>
              <a:rPr lang="en-US" dirty="0"/>
              <a:t>Ancylostomiasis, </a:t>
            </a:r>
          </a:p>
          <a:p>
            <a:r>
              <a:rPr lang="en-US" dirty="0"/>
              <a:t>Strongyloidiasis,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 b="1" dirty="0" smtClean="0"/>
          </a:p>
          <a:p>
            <a:r>
              <a:rPr lang="en-US" b="1" dirty="0" smtClean="0"/>
              <a:t>Infection </a:t>
            </a:r>
            <a:r>
              <a:rPr lang="en-US" b="1" dirty="0"/>
              <a:t>with nematodes of other animals, </a:t>
            </a:r>
          </a:p>
          <a:p>
            <a:r>
              <a:rPr lang="en-US" dirty="0"/>
              <a:t> Cutaneous larva migrans, </a:t>
            </a:r>
          </a:p>
          <a:p>
            <a:r>
              <a:rPr lang="en-US" dirty="0"/>
              <a:t> Visceral larva migrans, </a:t>
            </a:r>
          </a:p>
          <a:p>
            <a:r>
              <a:rPr lang="en-US" dirty="0"/>
              <a:t> Gnathostomiasis, </a:t>
            </a:r>
          </a:p>
          <a:p>
            <a:r>
              <a:rPr lang="en-US" dirty="0"/>
              <a:t> Dirofilariasis, </a:t>
            </a:r>
          </a:p>
          <a:p>
            <a:r>
              <a:rPr lang="en-US" dirty="0"/>
              <a:t> Trichinosis, </a:t>
            </a:r>
          </a:p>
        </p:txBody>
      </p:sp>
    </p:spTree>
    <p:extLst>
      <p:ext uri="{BB962C8B-B14F-4D97-AF65-F5344CB8AC3E}">
        <p14:creationId xmlns:p14="http://schemas.microsoft.com/office/powerpoint/2010/main" val="110811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Management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err="1"/>
              <a:t>Ivermectin</a:t>
            </a:r>
            <a:r>
              <a:rPr lang="en-US" dirty="0"/>
              <a:t> in a single oral dose of 200 </a:t>
            </a:r>
            <a:r>
              <a:rPr lang="en-US" dirty="0" err="1"/>
              <a:t>μg</a:t>
            </a:r>
            <a:r>
              <a:rPr lang="en-US" dirty="0"/>
              <a:t>/kg body weight, to </a:t>
            </a:r>
            <a:r>
              <a:rPr lang="en-US" dirty="0" smtClean="0"/>
              <a:t>be repeated </a:t>
            </a:r>
            <a:r>
              <a:rPr lang="en-US" dirty="0"/>
              <a:t>on </a:t>
            </a:r>
            <a:r>
              <a:rPr lang="en-US" b="1" dirty="0"/>
              <a:t>day 2 or day 14</a:t>
            </a:r>
            <a:r>
              <a:rPr lang="en-US" dirty="0"/>
              <a:t>, is the treatment of choice </a:t>
            </a:r>
            <a:r>
              <a:rPr lang="en-US" dirty="0" smtClean="0"/>
              <a:t>. </a:t>
            </a:r>
          </a:p>
          <a:p>
            <a:r>
              <a:rPr lang="en-US" b="1" dirty="0" err="1" smtClean="0"/>
              <a:t>Albendazole</a:t>
            </a:r>
            <a:r>
              <a:rPr lang="en-US" dirty="0"/>
              <a:t> </a:t>
            </a:r>
            <a:r>
              <a:rPr lang="en-US" dirty="0" smtClean="0"/>
              <a:t>is </a:t>
            </a:r>
            <a:r>
              <a:rPr lang="en-US" dirty="0"/>
              <a:t>also effective in a dose of 400 mg/day for 3–7 days, </a:t>
            </a:r>
            <a:r>
              <a:rPr lang="en-US" dirty="0" smtClean="0"/>
              <a:t>is </a:t>
            </a:r>
            <a:r>
              <a:rPr lang="en-US" dirty="0"/>
              <a:t>free of toxicity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/>
              <a:t>For cases of </a:t>
            </a:r>
            <a:r>
              <a:rPr lang="en-US" b="1" dirty="0" err="1"/>
              <a:t>hyperinfection</a:t>
            </a:r>
            <a:r>
              <a:rPr lang="en-US" dirty="0"/>
              <a:t>, </a:t>
            </a:r>
            <a:r>
              <a:rPr lang="en-US" b="1" dirty="0" err="1"/>
              <a:t>ivermectin</a:t>
            </a:r>
            <a:r>
              <a:rPr lang="en-US" dirty="0"/>
              <a:t> is given</a:t>
            </a:r>
          </a:p>
          <a:p>
            <a:r>
              <a:rPr lang="en-US" dirty="0"/>
              <a:t>daily until symptoms resolve. </a:t>
            </a:r>
          </a:p>
        </p:txBody>
      </p:sp>
    </p:spTree>
    <p:extLst>
      <p:ext uri="{BB962C8B-B14F-4D97-AF65-F5344CB8AC3E}">
        <p14:creationId xmlns:p14="http://schemas.microsoft.com/office/powerpoint/2010/main" val="39704841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Cutaneous larva </a:t>
            </a:r>
            <a:r>
              <a:rPr lang="en-US" dirty="0" err="1">
                <a:solidFill>
                  <a:schemeClr val="tx1"/>
                </a:solidFill>
              </a:rPr>
              <a:t>migrans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distinctive </a:t>
            </a:r>
            <a:r>
              <a:rPr lang="en-US" dirty="0" smtClean="0"/>
              <a:t>cutaneous eruption </a:t>
            </a:r>
            <a:r>
              <a:rPr lang="en-US" dirty="0"/>
              <a:t>that has numerous </a:t>
            </a:r>
            <a:r>
              <a:rPr lang="en-US" dirty="0" smtClean="0"/>
              <a:t>causes</a:t>
            </a:r>
          </a:p>
          <a:p>
            <a:r>
              <a:rPr lang="en-US" dirty="0"/>
              <a:t>the lesions creep or </a:t>
            </a:r>
            <a:r>
              <a:rPr lang="en-US" dirty="0" smtClean="0"/>
              <a:t>migrate</a:t>
            </a:r>
          </a:p>
          <a:p>
            <a:r>
              <a:rPr lang="en-US" dirty="0"/>
              <a:t>due to the presence of moving parasites in the </a:t>
            </a:r>
            <a:r>
              <a:rPr lang="en-US" dirty="0" smtClean="0"/>
              <a:t>skin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 smtClean="0"/>
              <a:t>Synonyms and inclusions</a:t>
            </a:r>
          </a:p>
          <a:p>
            <a:pPr marL="0" indent="0">
              <a:buNone/>
            </a:pPr>
            <a:r>
              <a:rPr lang="en-US" dirty="0" smtClean="0"/>
              <a:t>	• Creeping eruption</a:t>
            </a:r>
          </a:p>
          <a:p>
            <a:pPr marL="0" indent="0">
              <a:buNone/>
            </a:pPr>
            <a:r>
              <a:rPr lang="en-US" dirty="0" smtClean="0"/>
              <a:t>	• </a:t>
            </a:r>
            <a:r>
              <a:rPr lang="en-US" dirty="0"/>
              <a:t>Sand worm eruption</a:t>
            </a:r>
          </a:p>
          <a:p>
            <a:pPr marL="0" indent="0">
              <a:buNone/>
            </a:pPr>
            <a:r>
              <a:rPr lang="en-US" dirty="0" smtClean="0"/>
              <a:t>	• </a:t>
            </a:r>
            <a:r>
              <a:rPr lang="en-US" dirty="0"/>
              <a:t>Plumber’s itch</a:t>
            </a:r>
          </a:p>
          <a:p>
            <a:pPr marL="0" indent="0">
              <a:buNone/>
            </a:pPr>
            <a:r>
              <a:rPr lang="en-US" dirty="0" smtClean="0"/>
              <a:t>	• </a:t>
            </a:r>
            <a:r>
              <a:rPr lang="en-US" dirty="0" err="1"/>
              <a:t>Duckhunter’s</a:t>
            </a:r>
            <a:r>
              <a:rPr lang="en-US" dirty="0"/>
              <a:t> itch</a:t>
            </a:r>
          </a:p>
        </p:txBody>
      </p:sp>
    </p:spTree>
    <p:extLst>
      <p:ext uri="{BB962C8B-B14F-4D97-AF65-F5344CB8AC3E}">
        <p14:creationId xmlns:p14="http://schemas.microsoft.com/office/powerpoint/2010/main" val="26415033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400"/>
            <a:ext cx="8503920" cy="5946648"/>
          </a:xfrm>
        </p:spPr>
        <p:txBody>
          <a:bodyPr/>
          <a:lstStyle/>
          <a:p>
            <a:r>
              <a:rPr lang="en-US" b="1" dirty="0"/>
              <a:t>Causative organisms </a:t>
            </a:r>
            <a:r>
              <a:rPr lang="en-US" dirty="0"/>
              <a:t>[1]</a:t>
            </a:r>
          </a:p>
          <a:p>
            <a:pPr marL="0" indent="0">
              <a:buNone/>
            </a:pPr>
            <a:r>
              <a:rPr lang="en-US" sz="2400" dirty="0" smtClean="0"/>
              <a:t>	• </a:t>
            </a:r>
            <a:r>
              <a:rPr lang="en-US" sz="2400" i="1" dirty="0" err="1"/>
              <a:t>Ancylostoma</a:t>
            </a:r>
            <a:r>
              <a:rPr lang="en-US" sz="2400" i="1" dirty="0"/>
              <a:t> </a:t>
            </a:r>
            <a:r>
              <a:rPr lang="en-US" sz="2400" i="1" dirty="0" err="1"/>
              <a:t>brasiliense</a:t>
            </a:r>
            <a:r>
              <a:rPr lang="en-US" sz="2400" i="1" dirty="0"/>
              <a:t>.</a:t>
            </a:r>
          </a:p>
          <a:p>
            <a:pPr marL="0" indent="0">
              <a:buNone/>
            </a:pPr>
            <a:r>
              <a:rPr lang="en-US" sz="2400" dirty="0" smtClean="0"/>
              <a:t>	• </a:t>
            </a:r>
            <a:r>
              <a:rPr lang="en-US" sz="2400" i="1" dirty="0" err="1"/>
              <a:t>Ancylostoma</a:t>
            </a:r>
            <a:r>
              <a:rPr lang="en-US" sz="2400" i="1" dirty="0"/>
              <a:t> </a:t>
            </a:r>
            <a:r>
              <a:rPr lang="en-US" sz="2400" i="1" dirty="0" err="1"/>
              <a:t>caninum</a:t>
            </a:r>
            <a:r>
              <a:rPr lang="en-US" sz="2400" i="1" dirty="0"/>
              <a:t>.</a:t>
            </a:r>
          </a:p>
          <a:p>
            <a:pPr marL="0" indent="0">
              <a:buNone/>
            </a:pPr>
            <a:r>
              <a:rPr lang="en-US" sz="2400" dirty="0" smtClean="0"/>
              <a:t>	• </a:t>
            </a:r>
            <a:r>
              <a:rPr lang="en-US" sz="2400" i="1" dirty="0" err="1"/>
              <a:t>Ancylostoma</a:t>
            </a:r>
            <a:r>
              <a:rPr lang="en-US" sz="2400" i="1" dirty="0"/>
              <a:t> </a:t>
            </a:r>
            <a:r>
              <a:rPr lang="en-US" sz="2400" i="1" dirty="0" err="1"/>
              <a:t>ceylonicum</a:t>
            </a:r>
            <a:r>
              <a:rPr lang="en-US" sz="2400" i="1" dirty="0"/>
              <a:t>.</a:t>
            </a:r>
          </a:p>
          <a:p>
            <a:pPr marL="0" indent="0">
              <a:buNone/>
            </a:pPr>
            <a:r>
              <a:rPr lang="en-US" sz="2400" dirty="0" smtClean="0"/>
              <a:t>	• </a:t>
            </a:r>
            <a:r>
              <a:rPr lang="en-US" sz="2400" i="1" dirty="0" err="1"/>
              <a:t>Unicararia</a:t>
            </a:r>
            <a:r>
              <a:rPr lang="en-US" sz="2400" i="1" dirty="0"/>
              <a:t> </a:t>
            </a:r>
            <a:r>
              <a:rPr lang="en-US" sz="2400" i="1" dirty="0" err="1"/>
              <a:t>stenocephala</a:t>
            </a:r>
            <a:r>
              <a:rPr lang="en-US" sz="2400" i="1" dirty="0"/>
              <a:t>.</a:t>
            </a:r>
          </a:p>
          <a:p>
            <a:pPr marL="0" indent="0">
              <a:buNone/>
            </a:pPr>
            <a:r>
              <a:rPr lang="en-US" sz="2400" dirty="0" smtClean="0"/>
              <a:t>	• </a:t>
            </a:r>
            <a:r>
              <a:rPr lang="en-US" sz="2400" i="1" dirty="0" err="1"/>
              <a:t>Bubostumum</a:t>
            </a:r>
            <a:r>
              <a:rPr lang="en-US" sz="2400" i="1" dirty="0"/>
              <a:t> </a:t>
            </a:r>
            <a:r>
              <a:rPr lang="en-US" sz="2400" i="1" dirty="0" err="1"/>
              <a:t>phlebotomum</a:t>
            </a:r>
            <a:r>
              <a:rPr lang="en-US" sz="2400" i="1" dirty="0" smtClean="0"/>
              <a:t>.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b="1" dirty="0" smtClean="0"/>
              <a:t>Environmental factors</a:t>
            </a:r>
          </a:p>
          <a:p>
            <a:pPr marL="0" indent="0">
              <a:buNone/>
            </a:pPr>
            <a:r>
              <a:rPr lang="en-US" sz="2400" b="1" dirty="0"/>
              <a:t>	</a:t>
            </a:r>
            <a:r>
              <a:rPr lang="en-US" dirty="0"/>
              <a:t>Sandy, warm, moist, shaded areas</a:t>
            </a:r>
            <a:endParaRPr lang="en-US" sz="2400" b="1" dirty="0" smtClean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523781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Clinical features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4000"/>
            <a:ext cx="8503920" cy="4572000"/>
          </a:xfrm>
        </p:spPr>
        <p:txBody>
          <a:bodyPr/>
          <a:lstStyle/>
          <a:p>
            <a:r>
              <a:rPr lang="en-US" dirty="0" smtClean="0"/>
              <a:t>pruritic erythematous papules</a:t>
            </a:r>
          </a:p>
          <a:p>
            <a:r>
              <a:rPr lang="en-US" dirty="0" smtClean="0"/>
              <a:t>Wandering thread like line (3mm wide )</a:t>
            </a:r>
          </a:p>
          <a:p>
            <a:r>
              <a:rPr lang="en-US" dirty="0"/>
              <a:t>exceedingly itchy, slightly </a:t>
            </a:r>
            <a:r>
              <a:rPr lang="en-US" dirty="0" err="1" smtClean="0"/>
              <a:t>raised,flesh‐coloured</a:t>
            </a:r>
            <a:r>
              <a:rPr lang="en-US" dirty="0" smtClean="0"/>
              <a:t> </a:t>
            </a:r>
            <a:r>
              <a:rPr lang="en-US" dirty="0"/>
              <a:t>or pink, and forms bizarre, serpentine patterns</a:t>
            </a:r>
            <a:r>
              <a:rPr lang="en-US" dirty="0" smtClean="0"/>
              <a:t>.</a:t>
            </a:r>
            <a:r>
              <a:rPr lang="en-US" dirty="0"/>
              <a:t> </a:t>
            </a:r>
          </a:p>
          <a:p>
            <a:r>
              <a:rPr lang="en-US" dirty="0"/>
              <a:t>The disease is </a:t>
            </a:r>
            <a:r>
              <a:rPr lang="en-US" dirty="0" smtClean="0"/>
              <a:t>self‐limiting.</a:t>
            </a:r>
          </a:p>
          <a:p>
            <a:endParaRPr lang="en-US" dirty="0"/>
          </a:p>
          <a:p>
            <a:r>
              <a:rPr lang="en-US" b="1" dirty="0"/>
              <a:t>Differential </a:t>
            </a:r>
            <a:r>
              <a:rPr lang="en-US" b="1" dirty="0" smtClean="0"/>
              <a:t>diagnosis</a:t>
            </a:r>
          </a:p>
          <a:p>
            <a:r>
              <a:rPr lang="en-US" dirty="0" smtClean="0"/>
              <a:t>larva </a:t>
            </a:r>
            <a:r>
              <a:rPr lang="en-US" dirty="0" err="1"/>
              <a:t>currens</a:t>
            </a:r>
            <a:r>
              <a:rPr lang="en-US" dirty="0"/>
              <a:t> (‘</a:t>
            </a:r>
            <a:r>
              <a:rPr lang="en-US" dirty="0" smtClean="0"/>
              <a:t>running larva</a:t>
            </a:r>
            <a:r>
              <a:rPr lang="en-US" dirty="0"/>
              <a:t>’) of </a:t>
            </a:r>
            <a:r>
              <a:rPr lang="en-US" dirty="0" err="1"/>
              <a:t>strongyloidiasis</a:t>
            </a:r>
            <a:r>
              <a:rPr lang="en-US" dirty="0"/>
              <a:t>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5344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80200"/>
            <a:ext cx="6781800" cy="66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349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classic clinical </a:t>
            </a:r>
            <a:r>
              <a:rPr lang="en-US" sz="2400" dirty="0" smtClean="0"/>
              <a:t>picture </a:t>
            </a:r>
            <a:r>
              <a:rPr lang="en-US" sz="2400" dirty="0"/>
              <a:t>is easily </a:t>
            </a:r>
            <a:r>
              <a:rPr lang="en-US" sz="2400" dirty="0" smtClean="0"/>
              <a:t>recognized</a:t>
            </a:r>
          </a:p>
          <a:p>
            <a:r>
              <a:rPr lang="en-US" sz="2400" dirty="0"/>
              <a:t>may be atypical, hidden by </a:t>
            </a:r>
            <a:r>
              <a:rPr lang="en-US" sz="2400" dirty="0" smtClean="0"/>
              <a:t>vesicles and </a:t>
            </a:r>
            <a:r>
              <a:rPr lang="en-US" sz="2400" dirty="0"/>
              <a:t>scaling, or spoiled by </a:t>
            </a:r>
            <a:r>
              <a:rPr lang="en-US" sz="2400" dirty="0" smtClean="0"/>
              <a:t>scratching </a:t>
            </a:r>
            <a:r>
              <a:rPr lang="en-US" sz="2400" dirty="0"/>
              <a:t>and secondary </a:t>
            </a:r>
            <a:r>
              <a:rPr lang="en-US" sz="2400" dirty="0" smtClean="0"/>
              <a:t>infection</a:t>
            </a:r>
          </a:p>
          <a:p>
            <a:r>
              <a:rPr lang="en-US" dirty="0" smtClean="0"/>
              <a:t>Biopsy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Treatment </a:t>
            </a:r>
            <a:r>
              <a:rPr lang="en-US" b="1" dirty="0"/>
              <a:t>ladder</a:t>
            </a:r>
          </a:p>
          <a:p>
            <a:pPr marL="0" indent="0">
              <a:buNone/>
            </a:pPr>
            <a:r>
              <a:rPr lang="en-US" b="1" dirty="0"/>
              <a:t>First line</a:t>
            </a:r>
          </a:p>
          <a:p>
            <a:pPr marL="0" indent="0">
              <a:buNone/>
            </a:pPr>
            <a:r>
              <a:rPr lang="en-US" dirty="0" smtClean="0"/>
              <a:t>	• </a:t>
            </a:r>
            <a:r>
              <a:rPr lang="en-US" sz="2200" dirty="0" err="1"/>
              <a:t>Ivermectin</a:t>
            </a:r>
            <a:r>
              <a:rPr lang="en-US" sz="2200" dirty="0"/>
              <a:t> 200 </a:t>
            </a:r>
            <a:r>
              <a:rPr lang="en-US" sz="2200" dirty="0" err="1"/>
              <a:t>μg</a:t>
            </a:r>
            <a:r>
              <a:rPr lang="en-US" sz="2200" dirty="0"/>
              <a:t>/kg orally once daily for 1 or 2 days</a:t>
            </a:r>
          </a:p>
          <a:p>
            <a:pPr marL="0" indent="0">
              <a:buNone/>
            </a:pPr>
            <a:r>
              <a:rPr lang="en-US" b="1" dirty="0"/>
              <a:t>Second line</a:t>
            </a:r>
          </a:p>
          <a:p>
            <a:pPr marL="0" indent="0">
              <a:buNone/>
            </a:pPr>
            <a:r>
              <a:rPr lang="en-US" dirty="0" smtClean="0"/>
              <a:t>	• </a:t>
            </a:r>
            <a:r>
              <a:rPr lang="en-US" sz="2200" dirty="0" err="1"/>
              <a:t>Albendazole</a:t>
            </a:r>
            <a:r>
              <a:rPr lang="en-US" sz="2200" dirty="0"/>
              <a:t> 400 mg orally for 3 days</a:t>
            </a:r>
          </a:p>
        </p:txBody>
      </p:sp>
    </p:spTree>
    <p:extLst>
      <p:ext uri="{BB962C8B-B14F-4D97-AF65-F5344CB8AC3E}">
        <p14:creationId xmlns:p14="http://schemas.microsoft.com/office/powerpoint/2010/main" val="1964949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Visceral larva </a:t>
            </a:r>
            <a:r>
              <a:rPr lang="en-US" dirty="0" err="1">
                <a:solidFill>
                  <a:schemeClr val="tx1"/>
                </a:solidFill>
              </a:rPr>
              <a:t>migrans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non‐human and human helminths may be found </a:t>
            </a:r>
            <a:r>
              <a:rPr lang="en-US" dirty="0" smtClean="0"/>
              <a:t>migrating in </a:t>
            </a:r>
            <a:r>
              <a:rPr lang="en-US" dirty="0"/>
              <a:t>human organs at some stage of their life </a:t>
            </a:r>
            <a:r>
              <a:rPr lang="en-US" dirty="0" smtClean="0"/>
              <a:t>cycle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Synonyms and inclusions</a:t>
            </a:r>
          </a:p>
          <a:p>
            <a:pPr marL="0" indent="0">
              <a:buNone/>
            </a:pPr>
            <a:r>
              <a:rPr lang="en-US" dirty="0" smtClean="0"/>
              <a:t>	• </a:t>
            </a:r>
            <a:r>
              <a:rPr lang="en-US" dirty="0" err="1"/>
              <a:t>Toxocariasis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1823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Pathophysiology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the second‐stage larvae migrate from the </a:t>
            </a:r>
            <a:r>
              <a:rPr lang="en-US" sz="2000" dirty="0" smtClean="0">
                <a:solidFill>
                  <a:schemeClr val="tx1"/>
                </a:solidFill>
              </a:rPr>
              <a:t>intestine to </a:t>
            </a:r>
            <a:r>
              <a:rPr lang="en-US" sz="2000" dirty="0">
                <a:solidFill>
                  <a:schemeClr val="tx1"/>
                </a:solidFill>
              </a:rPr>
              <a:t>most parts of the </a:t>
            </a:r>
            <a:r>
              <a:rPr lang="en-US" sz="2000" dirty="0" smtClean="0">
                <a:solidFill>
                  <a:schemeClr val="tx1"/>
                </a:solidFill>
              </a:rPr>
              <a:t>body</a:t>
            </a:r>
          </a:p>
          <a:p>
            <a:pPr lvl="1"/>
            <a:endParaRPr lang="en-US" sz="1600" dirty="0" smtClean="0">
              <a:solidFill>
                <a:schemeClr val="tx1"/>
              </a:solidFill>
            </a:endParaRPr>
          </a:p>
          <a:p>
            <a:pPr lvl="1"/>
            <a:endParaRPr lang="en-US" sz="1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800" b="1" dirty="0"/>
              <a:t>Causative organisms</a:t>
            </a:r>
          </a:p>
          <a:p>
            <a:pPr marL="274320" lvl="1" indent="0">
              <a:buNone/>
            </a:pPr>
            <a:r>
              <a:rPr lang="en-US" sz="2400" dirty="0"/>
              <a:t>•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i="1" dirty="0" err="1">
                <a:solidFill>
                  <a:schemeClr val="tx1"/>
                </a:solidFill>
              </a:rPr>
              <a:t>Toxocara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i="1" dirty="0" err="1">
                <a:solidFill>
                  <a:schemeClr val="tx1"/>
                </a:solidFill>
              </a:rPr>
              <a:t>canis</a:t>
            </a:r>
            <a:r>
              <a:rPr lang="en-US" sz="2400" i="1" dirty="0">
                <a:solidFill>
                  <a:schemeClr val="tx1"/>
                </a:solidFill>
              </a:rPr>
              <a:t>.</a:t>
            </a:r>
          </a:p>
          <a:p>
            <a:pPr marL="274320" lvl="1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• </a:t>
            </a:r>
            <a:r>
              <a:rPr lang="en-US" sz="2400" i="1" dirty="0" err="1">
                <a:solidFill>
                  <a:schemeClr val="tx1"/>
                </a:solidFill>
              </a:rPr>
              <a:t>Toxocara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i="1" dirty="0" err="1">
                <a:solidFill>
                  <a:schemeClr val="tx1"/>
                </a:solidFill>
              </a:rPr>
              <a:t>cati</a:t>
            </a:r>
            <a:r>
              <a:rPr lang="en-US" sz="2400" i="1" dirty="0">
                <a:solidFill>
                  <a:schemeClr val="tx1"/>
                </a:solidFill>
              </a:rPr>
              <a:t>.</a:t>
            </a:r>
          </a:p>
          <a:p>
            <a:pPr marL="274320" lvl="1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• </a:t>
            </a:r>
            <a:r>
              <a:rPr lang="en-US" sz="2400" i="1" dirty="0" err="1">
                <a:solidFill>
                  <a:schemeClr val="tx1"/>
                </a:solidFill>
              </a:rPr>
              <a:t>Toxocara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i="1" dirty="0" err="1" smtClean="0">
                <a:solidFill>
                  <a:schemeClr val="tx1"/>
                </a:solidFill>
              </a:rPr>
              <a:t>malayensis</a:t>
            </a:r>
            <a:endParaRPr lang="en-US" sz="2400" i="1" dirty="0" smtClean="0">
              <a:solidFill>
                <a:schemeClr val="tx1"/>
              </a:solidFill>
            </a:endParaRPr>
          </a:p>
          <a:p>
            <a:pPr marL="274320" lvl="1" indent="0">
              <a:buNone/>
            </a:pPr>
            <a:endParaRPr lang="en-US" sz="2400" i="1" dirty="0">
              <a:solidFill>
                <a:schemeClr val="tx1"/>
              </a:solidFill>
            </a:endParaRPr>
          </a:p>
          <a:p>
            <a:pPr marL="274320" lvl="1" indent="0">
              <a:buNone/>
            </a:pPr>
            <a:r>
              <a:rPr lang="en-US" dirty="0"/>
              <a:t>the common roundworms of dogs, cats and wild carnivores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4663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Clinical </a:t>
            </a:r>
            <a:r>
              <a:rPr lang="en-US" b="1" dirty="0" smtClean="0"/>
              <a:t>features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/>
              <a:t>Persistent </a:t>
            </a:r>
            <a:r>
              <a:rPr lang="en-US" dirty="0" smtClean="0"/>
              <a:t>eosinophilia</a:t>
            </a:r>
          </a:p>
          <a:p>
            <a:pPr marL="0" indent="0">
              <a:buNone/>
            </a:pPr>
            <a:r>
              <a:rPr lang="en-US" b="1" dirty="0" smtClean="0"/>
              <a:t>	</a:t>
            </a:r>
            <a:r>
              <a:rPr lang="en-US" dirty="0" smtClean="0"/>
              <a:t>cough </a:t>
            </a:r>
            <a:r>
              <a:rPr lang="en-US" dirty="0"/>
              <a:t>and </a:t>
            </a:r>
            <a:r>
              <a:rPr lang="en-US" dirty="0" err="1"/>
              <a:t>dyspnoea</a:t>
            </a:r>
            <a:r>
              <a:rPr lang="en-US" dirty="0" smtClean="0"/>
              <a:t>,</a:t>
            </a:r>
          </a:p>
          <a:p>
            <a:pPr marL="868680" lvl="3" indent="0"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failure </a:t>
            </a:r>
            <a:r>
              <a:rPr lang="en-US" sz="2800" dirty="0">
                <a:solidFill>
                  <a:schemeClr val="tx1"/>
                </a:solidFill>
              </a:rPr>
              <a:t>to gain weight, muscle pains and</a:t>
            </a:r>
          </a:p>
          <a:p>
            <a:pPr marL="868680" lvl="3" indent="0"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fever</a:t>
            </a:r>
            <a:endParaRPr lang="en-US" sz="28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b="1" dirty="0" smtClean="0"/>
              <a:t>SKIN MANIFESTATIONS</a:t>
            </a:r>
            <a:r>
              <a:rPr lang="en-US" dirty="0" smtClean="0"/>
              <a:t> </a:t>
            </a:r>
          </a:p>
          <a:p>
            <a:r>
              <a:rPr lang="en-US" sz="2400" dirty="0"/>
              <a:t>Generalized pruritus</a:t>
            </a:r>
          </a:p>
          <a:p>
            <a:r>
              <a:rPr lang="en-US" sz="2400" dirty="0" smtClean="0"/>
              <a:t>urticarial </a:t>
            </a:r>
            <a:r>
              <a:rPr lang="en-US" sz="2400" dirty="0"/>
              <a:t>or </a:t>
            </a:r>
            <a:r>
              <a:rPr lang="en-US" sz="2400" dirty="0" err="1"/>
              <a:t>papular</a:t>
            </a:r>
            <a:r>
              <a:rPr lang="en-US" sz="2400" dirty="0"/>
              <a:t> </a:t>
            </a:r>
            <a:r>
              <a:rPr lang="en-US" sz="2400" dirty="0" smtClean="0"/>
              <a:t>eruptions</a:t>
            </a:r>
          </a:p>
          <a:p>
            <a:r>
              <a:rPr lang="en-US" sz="2400" dirty="0"/>
              <a:t>Migrating panniculitis</a:t>
            </a:r>
          </a:p>
        </p:txBody>
      </p:sp>
    </p:spTree>
    <p:extLst>
      <p:ext uri="{BB962C8B-B14F-4D97-AF65-F5344CB8AC3E}">
        <p14:creationId xmlns:p14="http://schemas.microsoft.com/office/powerpoint/2010/main" val="25614352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Complications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sz="2400" dirty="0"/>
              <a:t>the infection can present as ocular </a:t>
            </a:r>
            <a:r>
              <a:rPr lang="en-US" sz="2400" dirty="0" err="1"/>
              <a:t>toxocariasis</a:t>
            </a:r>
            <a:r>
              <a:rPr lang="en-US" sz="2400" dirty="0" smtClean="0"/>
              <a:t>.</a:t>
            </a:r>
          </a:p>
          <a:p>
            <a:pPr marL="0" indent="0">
              <a:buNone/>
            </a:pPr>
            <a:r>
              <a:rPr lang="en-US" sz="2400" dirty="0" smtClean="0"/>
              <a:t>	larva </a:t>
            </a:r>
            <a:r>
              <a:rPr lang="en-US" sz="2400" dirty="0"/>
              <a:t>causes an ocular granuloma simulating </a:t>
            </a:r>
            <a:r>
              <a:rPr lang="en-US" sz="2400" dirty="0" smtClean="0"/>
              <a:t>neoplasm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56707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Onchocerciasis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Onchoceriasis, also known as </a:t>
            </a:r>
            <a:r>
              <a:rPr lang="en-US" b="1" dirty="0"/>
              <a:t>‘river blindness</a:t>
            </a:r>
            <a:r>
              <a:rPr lang="en-US" dirty="0"/>
              <a:t>’ is caused by the filarial nematode, </a:t>
            </a:r>
            <a:r>
              <a:rPr lang="en-US" b="1" dirty="0"/>
              <a:t>Onchocerca volvulus</a:t>
            </a:r>
            <a:r>
              <a:rPr lang="en-US" b="1" dirty="0" smtClean="0"/>
              <a:t>.</a:t>
            </a:r>
          </a:p>
          <a:p>
            <a:r>
              <a:rPr lang="en-US" dirty="0" smtClean="0"/>
              <a:t>The blackfly vector breeds near </a:t>
            </a:r>
            <a:r>
              <a:rPr lang="en-US" dirty="0"/>
              <a:t>fast‐flowing rivers and streams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/>
              <a:t>The disease is second in the world to trachoma as an infectious aetiology of </a:t>
            </a:r>
            <a:r>
              <a:rPr lang="en-US" dirty="0" smtClean="0"/>
              <a:t>blindness</a:t>
            </a:r>
          </a:p>
          <a:p>
            <a:pPr marL="0" indent="0">
              <a:buNone/>
            </a:pPr>
            <a:r>
              <a:rPr lang="en-US" b="1" dirty="0"/>
              <a:t>Synonyms and inclusions </a:t>
            </a:r>
            <a:endParaRPr lang="en-US" b="1" dirty="0" smtClean="0"/>
          </a:p>
          <a:p>
            <a:r>
              <a:rPr lang="en-US" dirty="0" smtClean="0"/>
              <a:t> River </a:t>
            </a:r>
            <a:r>
              <a:rPr lang="en-US" dirty="0"/>
              <a:t>blindness </a:t>
            </a:r>
            <a:r>
              <a:rPr lang="en-US" dirty="0" smtClean="0"/>
              <a:t> </a:t>
            </a:r>
            <a:endParaRPr lang="en-US" dirty="0" smtClean="0"/>
          </a:p>
          <a:p>
            <a:r>
              <a:rPr lang="en-US" dirty="0" smtClean="0"/>
              <a:t>Onchocerca </a:t>
            </a:r>
            <a:r>
              <a:rPr lang="en-US" dirty="0"/>
              <a:t>volvulus 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smtClean="0"/>
              <a:t>Blinding </a:t>
            </a:r>
            <a:r>
              <a:rPr lang="en-US" dirty="0" err="1"/>
              <a:t>filariasis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/>
              <a:t>Robles disease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3088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300" b="1" dirty="0" smtClean="0"/>
              <a:t>Investigation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biopsy of the </a:t>
            </a:r>
            <a:r>
              <a:rPr lang="en-US" dirty="0" smtClean="0">
                <a:solidFill>
                  <a:schemeClr val="tx1"/>
                </a:solidFill>
              </a:rPr>
              <a:t>liver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Fluorescent antibodies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ELISA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sz="3300" b="1" dirty="0"/>
              <a:t>Treatment ladder</a:t>
            </a:r>
          </a:p>
          <a:p>
            <a:pPr marL="0" indent="0">
              <a:buNone/>
            </a:pPr>
            <a:r>
              <a:rPr lang="en-US" sz="2800" b="1" dirty="0"/>
              <a:t>First line</a:t>
            </a:r>
          </a:p>
          <a:p>
            <a:pPr marL="0" indent="0">
              <a:buNone/>
            </a:pPr>
            <a:r>
              <a:rPr lang="en-US" sz="2800" dirty="0" smtClean="0"/>
              <a:t>	• </a:t>
            </a:r>
            <a:r>
              <a:rPr lang="en-US" sz="2800" dirty="0" err="1"/>
              <a:t>Albendazole</a:t>
            </a:r>
            <a:r>
              <a:rPr lang="en-US" sz="2800" dirty="0"/>
              <a:t> 800 mg PO twice daily × 2 weeks</a:t>
            </a:r>
          </a:p>
          <a:p>
            <a:pPr marL="0" indent="0">
              <a:buNone/>
            </a:pPr>
            <a:r>
              <a:rPr lang="en-US" sz="2800" dirty="0" smtClean="0"/>
              <a:t>	• </a:t>
            </a:r>
            <a:r>
              <a:rPr lang="en-US" sz="2800" dirty="0"/>
              <a:t>With prednisolone if clinically warranted</a:t>
            </a:r>
          </a:p>
          <a:p>
            <a:pPr marL="0" indent="0">
              <a:buNone/>
            </a:pPr>
            <a:r>
              <a:rPr lang="en-US" sz="2800" b="1" dirty="0"/>
              <a:t>Second line</a:t>
            </a:r>
          </a:p>
          <a:p>
            <a:pPr marL="0" indent="0">
              <a:buNone/>
            </a:pPr>
            <a:r>
              <a:rPr lang="en-US" sz="2800" dirty="0" smtClean="0"/>
              <a:t>	• </a:t>
            </a:r>
            <a:r>
              <a:rPr lang="en-US" sz="2800" dirty="0" err="1"/>
              <a:t>Mebendazole</a:t>
            </a:r>
            <a:r>
              <a:rPr lang="en-US" sz="2800" dirty="0"/>
              <a:t> </a:t>
            </a:r>
            <a:r>
              <a:rPr lang="en-US" sz="2800" dirty="0" smtClean="0"/>
              <a:t>200 </a:t>
            </a:r>
            <a:r>
              <a:rPr lang="en-US" sz="2800" dirty="0"/>
              <a:t>mg PO twice daily </a:t>
            </a:r>
            <a:r>
              <a:rPr lang="en-US" sz="2800" dirty="0" smtClean="0"/>
              <a:t>×5 </a:t>
            </a:r>
            <a:r>
              <a:rPr lang="en-US" sz="2800" dirty="0"/>
              <a:t>days</a:t>
            </a:r>
          </a:p>
          <a:p>
            <a:pPr marL="0" indent="0">
              <a:buNone/>
            </a:pPr>
            <a:r>
              <a:rPr lang="en-US" sz="2800" b="1" dirty="0"/>
              <a:t>Third line</a:t>
            </a:r>
          </a:p>
          <a:p>
            <a:pPr marL="0" indent="0">
              <a:buNone/>
            </a:pPr>
            <a:r>
              <a:rPr lang="en-US" sz="2800" dirty="0" smtClean="0"/>
              <a:t>	• </a:t>
            </a:r>
            <a:r>
              <a:rPr lang="en-US" sz="2800" dirty="0" err="1"/>
              <a:t>Diethylcarbamazine</a:t>
            </a:r>
            <a:r>
              <a:rPr lang="en-US" sz="2800" dirty="0"/>
              <a:t> 4 mg/kg/day × 21 days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709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Pathophysiology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Mature worms and microfilariae are found in granulomatous dermal nodules (onchocercal nodules), </a:t>
            </a:r>
            <a:endParaRPr lang="en-US" dirty="0" smtClean="0"/>
          </a:p>
          <a:p>
            <a:r>
              <a:rPr lang="en-US" dirty="0" smtClean="0"/>
              <a:t>Mostly on </a:t>
            </a:r>
            <a:r>
              <a:rPr lang="en-US" dirty="0"/>
              <a:t>scalp of their </a:t>
            </a:r>
            <a:r>
              <a:rPr lang="en-US" dirty="0" smtClean="0"/>
              <a:t>hosts</a:t>
            </a:r>
          </a:p>
          <a:p>
            <a:r>
              <a:rPr lang="en-US" dirty="0" smtClean="0"/>
              <a:t> but can be near </a:t>
            </a:r>
            <a:r>
              <a:rPr lang="en-US" dirty="0"/>
              <a:t>bony prominences </a:t>
            </a:r>
            <a:r>
              <a:rPr lang="en-US" dirty="0" smtClean="0"/>
              <a:t>on </a:t>
            </a:r>
            <a:r>
              <a:rPr lang="en-US" dirty="0"/>
              <a:t>trunk  </a:t>
            </a:r>
            <a:r>
              <a:rPr lang="en-US" dirty="0" smtClean="0"/>
              <a:t>and limbs </a:t>
            </a:r>
            <a:r>
              <a:rPr lang="en-US" dirty="0"/>
              <a:t>or in the natal cleft.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nodules measure </a:t>
            </a:r>
            <a:r>
              <a:rPr lang="en-US" b="1" dirty="0" smtClean="0"/>
              <a:t>3–35</a:t>
            </a:r>
            <a:r>
              <a:rPr lang="en-US" dirty="0"/>
              <a:t> mm in </a:t>
            </a:r>
            <a:r>
              <a:rPr lang="en-US" dirty="0" smtClean="0"/>
              <a:t>diameter</a:t>
            </a:r>
            <a:endParaRPr lang="en-US" dirty="0"/>
          </a:p>
          <a:p>
            <a:r>
              <a:rPr lang="en-US" dirty="0"/>
              <a:t>Microfilariae migrate mainly in the </a:t>
            </a:r>
            <a:r>
              <a:rPr lang="en-US" dirty="0" smtClean="0"/>
              <a:t>dermis</a:t>
            </a:r>
          </a:p>
          <a:p>
            <a:r>
              <a:rPr lang="en-US" dirty="0"/>
              <a:t>perivascular reaction </a:t>
            </a:r>
            <a:r>
              <a:rPr lang="en-US" dirty="0" smtClean="0"/>
              <a:t>with </a:t>
            </a:r>
            <a:r>
              <a:rPr lang="en-US" dirty="0"/>
              <a:t>mononuclear cells and </a:t>
            </a:r>
            <a:r>
              <a:rPr lang="en-US" dirty="0" err="1"/>
              <a:t>eosinophils</a:t>
            </a:r>
            <a:r>
              <a:rPr lang="en-US" dirty="0"/>
              <a:t>, </a:t>
            </a:r>
            <a:r>
              <a:rPr lang="en-US" dirty="0" smtClean="0"/>
              <a:t>. </a:t>
            </a:r>
            <a:r>
              <a:rPr lang="en-US" dirty="0"/>
              <a:t>At its severest, this is accompanied by marked </a:t>
            </a:r>
            <a:r>
              <a:rPr lang="en-US" dirty="0" err="1"/>
              <a:t>acanthosis</a:t>
            </a:r>
            <a:r>
              <a:rPr lang="en-US" dirty="0"/>
              <a:t> and hyperkeratosis</a:t>
            </a:r>
          </a:p>
        </p:txBody>
      </p:sp>
    </p:spTree>
    <p:extLst>
      <p:ext uri="{BB962C8B-B14F-4D97-AF65-F5344CB8AC3E}">
        <p14:creationId xmlns:p14="http://schemas.microsoft.com/office/powerpoint/2010/main" val="173132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Clinical feature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673684257"/>
              </p:ext>
            </p:extLst>
          </p:nvPr>
        </p:nvGraphicFramePr>
        <p:xfrm>
          <a:off x="304800" y="1752600"/>
          <a:ext cx="8424069" cy="1463040"/>
        </p:xfrm>
        <a:graphic>
          <a:graphicData uri="http://schemas.openxmlformats.org/drawingml/2006/table">
            <a:tbl>
              <a:tblPr/>
              <a:tblGrid>
                <a:gridCol w="4291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33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b="0" u="none" strike="noStrike" dirty="0" smtClean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1.  Acute</a:t>
                      </a:r>
                      <a:r>
                        <a:rPr lang="en-US" b="0" dirty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 </a:t>
                      </a:r>
                      <a:r>
                        <a:rPr lang="en-US" b="0" u="none" strike="noStrike" dirty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papular</a:t>
                      </a:r>
                      <a:r>
                        <a:rPr lang="en-US" b="0" dirty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 onchodermatitis</a:t>
                      </a:r>
                    </a:p>
                  </a:txBody>
                  <a:tcPr anchor="ctr">
                    <a:lnL w="9525" cap="flat" cmpd="sng" algn="ctr">
                      <a:solidFill>
                        <a:srgbClr val="BAC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AC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AC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AC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b="0" u="none" strike="noStrike" dirty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Widespread</a:t>
                      </a:r>
                      <a:r>
                        <a:rPr lang="en-US" b="0" dirty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 itchy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Open Sans"/>
                        </a:rPr>
                        <a:t> </a:t>
                      </a:r>
                      <a:r>
                        <a:rPr lang="en-US" b="0" u="none" strike="noStrike" dirty="0" smtClean="0">
                          <a:solidFill>
                            <a:schemeClr val="tx1"/>
                          </a:solidFill>
                          <a:effectLst/>
                          <a:latin typeface="Open Sans"/>
                        </a:rPr>
                        <a:t>eczema</a:t>
                      </a:r>
                      <a:r>
                        <a:rPr lang="en-US" b="0" dirty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 with multiple </a:t>
                      </a:r>
                      <a:r>
                        <a:rPr lang="en-US" b="0" dirty="0" smtClean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small</a:t>
                      </a:r>
                      <a:r>
                        <a:rPr lang="en-US" b="0" baseline="0" dirty="0" smtClean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 i</a:t>
                      </a:r>
                      <a:r>
                        <a:rPr lang="en-US" b="0" dirty="0" smtClean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tchy</a:t>
                      </a:r>
                      <a:r>
                        <a:rPr lang="en-US" b="0" dirty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 </a:t>
                      </a:r>
                      <a:r>
                        <a:rPr lang="en-US" b="0" u="none" strike="noStrike" dirty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papules</a:t>
                      </a:r>
                      <a:r>
                        <a:rPr lang="en-US" b="0" dirty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 </a:t>
                      </a:r>
                      <a:r>
                        <a:rPr lang="en-US" b="0" dirty="0" smtClean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become</a:t>
                      </a:r>
                      <a:r>
                        <a:rPr lang="en-US" b="0" dirty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 </a:t>
                      </a:r>
                      <a:r>
                        <a:rPr lang="en-US" b="0" u="none" strike="noStrike" dirty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vesicles</a:t>
                      </a:r>
                      <a:r>
                        <a:rPr lang="en-US" b="0" dirty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 and </a:t>
                      </a:r>
                      <a:r>
                        <a:rPr lang="en-US" b="0" u="none" strike="noStrike" dirty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pustules</a:t>
                      </a:r>
                      <a:r>
                        <a:rPr lang="en-US" b="0" dirty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. The face, trunk, and extremities are often affected.</a:t>
                      </a:r>
                    </a:p>
                  </a:txBody>
                  <a:tcPr anchor="ctr">
                    <a:lnL w="9525" cap="flat" cmpd="sng" algn="ctr">
                      <a:solidFill>
                        <a:srgbClr val="BAC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AC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AC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AC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216423"/>
              </p:ext>
            </p:extLst>
          </p:nvPr>
        </p:nvGraphicFramePr>
        <p:xfrm>
          <a:off x="304800" y="3429000"/>
          <a:ext cx="8429626" cy="2926080"/>
        </p:xfrm>
        <a:graphic>
          <a:graphicData uri="http://schemas.openxmlformats.org/drawingml/2006/table">
            <a:tbl>
              <a:tblPr/>
              <a:tblGrid>
                <a:gridCol w="4214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14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b="0" dirty="0" smtClean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2.  Chronic </a:t>
                      </a:r>
                      <a:r>
                        <a:rPr lang="en-US" b="0" dirty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papular onchodermatitis</a:t>
                      </a:r>
                    </a:p>
                  </a:txBody>
                  <a:tcPr anchor="ctr">
                    <a:lnL w="9525" cap="flat" cmpd="sng" algn="ctr">
                      <a:solidFill>
                        <a:srgbClr val="BAC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AC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AC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AC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b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Severely itchy rash with scattered flat-topped papules and areas of </a:t>
                      </a:r>
                      <a:r>
                        <a:rPr lang="en-US" b="0" u="none" strike="noStrike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hyperpigmentation</a:t>
                      </a:r>
                      <a:r>
                        <a:rPr lang="en-US" b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. The shoulders, buttocks, and extremities are typically affected. The most common pattern of skin disease.</a:t>
                      </a:r>
                    </a:p>
                  </a:txBody>
                  <a:tcPr anchor="ctr">
                    <a:lnL w="9525" cap="flat" cmpd="sng" algn="ctr">
                      <a:solidFill>
                        <a:srgbClr val="BAC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AC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AC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AC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b="0" u="none" strike="noStrike" dirty="0" smtClean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3.</a:t>
                      </a:r>
                      <a:r>
                        <a:rPr lang="en-US" b="0" u="none" strike="noStrike" baseline="0" dirty="0" smtClean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  </a:t>
                      </a:r>
                      <a:r>
                        <a:rPr lang="en-US" b="0" u="none" strike="noStrike" dirty="0" smtClean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Lichenified</a:t>
                      </a:r>
                      <a:r>
                        <a:rPr lang="en-US" b="0" dirty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 onchodermatitis</a:t>
                      </a:r>
                    </a:p>
                  </a:txBody>
                  <a:tcPr anchor="ctr">
                    <a:lnL w="9525" cap="flat" cmpd="sng" algn="ctr">
                      <a:solidFill>
                        <a:srgbClr val="BAC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AC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AC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AC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b="0" dirty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Thickened </a:t>
                      </a:r>
                      <a:r>
                        <a:rPr lang="en-US" b="0" u="none" strike="noStrike" dirty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scaly</a:t>
                      </a:r>
                      <a:r>
                        <a:rPr lang="en-US" b="0" dirty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 and </a:t>
                      </a:r>
                      <a:r>
                        <a:rPr lang="en-US" b="0" u="none" strike="noStrike" dirty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hyperpigmented</a:t>
                      </a:r>
                      <a:r>
                        <a:rPr lang="en-US" b="0" dirty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 itchy </a:t>
                      </a:r>
                      <a:r>
                        <a:rPr lang="en-US" b="0" u="none" strike="noStrike" dirty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plaques</a:t>
                      </a:r>
                      <a:r>
                        <a:rPr lang="en-US" b="0" dirty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. The lower extremities are commonly affected, and </a:t>
                      </a:r>
                      <a:r>
                        <a:rPr lang="en-US" b="0" u="none" strike="noStrike" dirty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lymph nodes</a:t>
                      </a:r>
                      <a:r>
                        <a:rPr lang="en-US" b="0" dirty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 are often enlarged.</a:t>
                      </a:r>
                    </a:p>
                  </a:txBody>
                  <a:tcPr anchor="ctr">
                    <a:lnL w="9525" cap="flat" cmpd="sng" algn="ctr">
                      <a:solidFill>
                        <a:srgbClr val="BAC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AC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AC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AC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852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Clinical </a:t>
            </a:r>
            <a:r>
              <a:rPr lang="en-US" b="1" dirty="0" smtClean="0">
                <a:solidFill>
                  <a:schemeClr val="tx1"/>
                </a:solidFill>
              </a:rPr>
              <a:t>feature and classification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262939825"/>
              </p:ext>
            </p:extLst>
          </p:nvPr>
        </p:nvGraphicFramePr>
        <p:xfrm>
          <a:off x="421574" y="1484143"/>
          <a:ext cx="8264340" cy="4932384"/>
        </p:xfrm>
        <a:graphic>
          <a:graphicData uri="http://schemas.openxmlformats.org/drawingml/2006/table">
            <a:tbl>
              <a:tblPr/>
              <a:tblGrid>
                <a:gridCol w="4132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32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6471">
                <a:tc>
                  <a:txBody>
                    <a:bodyPr/>
                    <a:lstStyle/>
                    <a:p>
                      <a:pPr marL="0" indent="0" algn="l" fontAlgn="ctr">
                        <a:buFont typeface="+mj-lt"/>
                        <a:buNone/>
                      </a:pPr>
                      <a:r>
                        <a:rPr lang="en-US" sz="1800" b="0" dirty="0" smtClean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4.</a:t>
                      </a:r>
                      <a:r>
                        <a:rPr lang="en-US" sz="1800" b="0" baseline="0" dirty="0" smtClean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  </a:t>
                      </a:r>
                      <a:r>
                        <a:rPr lang="en-US" sz="1800" b="0" dirty="0" smtClean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Onchocercal</a:t>
                      </a:r>
                      <a:r>
                        <a:rPr lang="en-US" sz="1800" b="0" dirty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 </a:t>
                      </a:r>
                      <a:r>
                        <a:rPr lang="en-US" sz="1800" b="0" u="none" strike="noStrike" dirty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atrophy</a:t>
                      </a:r>
                      <a:endParaRPr lang="en-US" sz="1800" b="0" dirty="0">
                        <a:solidFill>
                          <a:srgbClr val="333333"/>
                        </a:solidFill>
                        <a:effectLst/>
                        <a:latin typeface="Open Sans"/>
                      </a:endParaRPr>
                    </a:p>
                  </a:txBody>
                  <a:tcPr marL="89647" marR="89647" marT="44824" marB="44824" anchor="ctr">
                    <a:lnL w="9525" cap="flat" cmpd="sng" algn="ctr">
                      <a:solidFill>
                        <a:srgbClr val="BAC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AC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AC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AC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Large areas of wrinkled thin, dry inelastic skin. Commonly affects buttocks and lower back.</a:t>
                      </a:r>
                    </a:p>
                  </a:txBody>
                  <a:tcPr marL="89647" marR="89647" marT="44824" marB="44824" anchor="ctr">
                    <a:lnL w="9525" cap="flat" cmpd="sng" algn="ctr">
                      <a:solidFill>
                        <a:srgbClr val="BAC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AC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AC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AC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3294">
                <a:tc>
                  <a:txBody>
                    <a:bodyPr/>
                    <a:lstStyle/>
                    <a:p>
                      <a:pPr marL="0" indent="0" algn="l" fontAlgn="ctr">
                        <a:buFont typeface="+mj-lt"/>
                        <a:buNone/>
                      </a:pPr>
                      <a:r>
                        <a:rPr lang="en-US" sz="1800" b="0" dirty="0" smtClean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5.  Onchocercal</a:t>
                      </a:r>
                      <a:r>
                        <a:rPr lang="en-US" sz="1800" b="0" dirty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 </a:t>
                      </a:r>
                      <a:r>
                        <a:rPr lang="en-US" sz="1800" b="0" u="none" strike="noStrike" dirty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depigmentation</a:t>
                      </a:r>
                      <a:endParaRPr lang="en-US" sz="1800" b="0" dirty="0">
                        <a:solidFill>
                          <a:srgbClr val="333333"/>
                        </a:solidFill>
                        <a:effectLst/>
                        <a:latin typeface="Open Sans"/>
                      </a:endParaRPr>
                    </a:p>
                  </a:txBody>
                  <a:tcPr marL="89647" marR="89647" marT="44824" marB="44824" anchor="ctr">
                    <a:lnL w="9525" cap="flat" cmpd="sng" algn="ctr">
                      <a:solidFill>
                        <a:srgbClr val="BAC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AC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AC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AC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dirty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Also called “leopard skin”. Areas of </a:t>
                      </a:r>
                      <a:r>
                        <a:rPr lang="en-US" sz="1800" b="0" u="none" strike="noStrike" dirty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pigment</a:t>
                      </a:r>
                      <a:r>
                        <a:rPr lang="en-US" sz="1800" b="0" dirty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 loss (</a:t>
                      </a:r>
                      <a:r>
                        <a:rPr lang="en-US" sz="1800" b="0" u="none" strike="noStrike" dirty="0" err="1">
                          <a:solidFill>
                            <a:srgbClr val="3E77A0"/>
                          </a:solidFill>
                          <a:effectLst/>
                          <a:latin typeface="Open Sans"/>
                          <a:hlinkClick r:id="rId2"/>
                        </a:rPr>
                        <a:t>l</a:t>
                      </a:r>
                      <a:r>
                        <a:rPr lang="en-US" sz="1800" b="0" u="none" strike="noStrike" dirty="0" err="1">
                          <a:solidFill>
                            <a:schemeClr val="tx1"/>
                          </a:solidFill>
                          <a:effectLst/>
                          <a:latin typeface="Open Sans"/>
                          <a:hlinkClick r:id="rId2"/>
                        </a:rPr>
                        <a:t>eukoderma</a:t>
                      </a:r>
                      <a:r>
                        <a:rPr lang="en-US" sz="1800" b="0" dirty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), with islands of normally </a:t>
                      </a:r>
                      <a:r>
                        <a:rPr lang="en-US" sz="1800" b="0" u="none" strike="noStrike" dirty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pigmented</a:t>
                      </a:r>
                      <a:r>
                        <a:rPr lang="en-US" sz="1800" b="0" dirty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 skin surrounding </a:t>
                      </a:r>
                      <a:r>
                        <a:rPr lang="en-US" sz="1800" b="0" u="none" strike="noStrike" dirty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hair</a:t>
                      </a:r>
                      <a:r>
                        <a:rPr lang="en-US" sz="1800" b="0" dirty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 </a:t>
                      </a:r>
                      <a:r>
                        <a:rPr lang="en-US" sz="1800" b="0" u="none" strike="noStrike" dirty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follicles</a:t>
                      </a:r>
                      <a:r>
                        <a:rPr lang="en-US" sz="1800" b="0" dirty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. Often affects the shins in a </a:t>
                      </a:r>
                      <a:r>
                        <a:rPr lang="en-US" sz="1800" b="0" u="none" strike="noStrike" dirty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symmetrical</a:t>
                      </a:r>
                      <a:r>
                        <a:rPr lang="en-US" sz="1800" b="0" dirty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 pattern and is not usually itchy.</a:t>
                      </a:r>
                    </a:p>
                  </a:txBody>
                  <a:tcPr marL="89647" marR="89647" marT="44824" marB="44824" anchor="ctr">
                    <a:lnL w="9525" cap="flat" cmpd="sng" algn="ctr">
                      <a:solidFill>
                        <a:srgbClr val="BAC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AC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AC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AC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722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u="none" strike="noStrike" dirty="0" smtClean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6.</a:t>
                      </a:r>
                      <a:r>
                        <a:rPr lang="en-US" sz="1800" b="0" u="none" strike="noStrike" baseline="0" dirty="0" smtClean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  </a:t>
                      </a:r>
                      <a:r>
                        <a:rPr lang="en-US" sz="1800" b="0" u="none" strike="noStrike" dirty="0" smtClean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Palpable</a:t>
                      </a:r>
                      <a:r>
                        <a:rPr lang="en-US" sz="1800" b="0" dirty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 onchocercal nodules (oncocercoma)</a:t>
                      </a:r>
                    </a:p>
                  </a:txBody>
                  <a:tcPr marL="89647" marR="89647" marT="44824" marB="44824" anchor="ctr">
                    <a:lnL w="9525" cap="flat" cmpd="sng" algn="ctr">
                      <a:solidFill>
                        <a:srgbClr val="BAC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AC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AC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AC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u="none" strike="noStrike" dirty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Subcutaneous</a:t>
                      </a:r>
                      <a:r>
                        <a:rPr lang="en-US" sz="1800" b="0" dirty="0">
                          <a:solidFill>
                            <a:srgbClr val="333333"/>
                          </a:solidFill>
                          <a:effectLst/>
                          <a:latin typeface="Open Sans"/>
                        </a:rPr>
                        <a:t> lumps found over bony prominences contain the adult worms. The subcutaneous nodules range in size from a few millimetres to several centimetres, and each contains 2 to 4 adult worms that can reach a length of 80 cm.</a:t>
                      </a:r>
                    </a:p>
                  </a:txBody>
                  <a:tcPr marL="89647" marR="89647" marT="44824" marB="44824" anchor="ctr">
                    <a:lnL w="9525" cap="flat" cmpd="sng" algn="ctr">
                      <a:solidFill>
                        <a:srgbClr val="BAC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AC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AC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AC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198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498</TotalTime>
  <Words>1363</Words>
  <Application>Microsoft Office PowerPoint</Application>
  <PresentationFormat>On-screen Show (4:3)</PresentationFormat>
  <Paragraphs>483</Paragraphs>
  <Slides>60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8" baseType="lpstr">
      <vt:lpstr>Arial</vt:lpstr>
      <vt:lpstr>Calibri</vt:lpstr>
      <vt:lpstr>Georgia</vt:lpstr>
      <vt:lpstr>Open Sans</vt:lpstr>
      <vt:lpstr>Times New Roman</vt:lpstr>
      <vt:lpstr>Wingdings</vt:lpstr>
      <vt:lpstr>Wingdings 2</vt:lpstr>
      <vt:lpstr>Civic</vt:lpstr>
      <vt:lpstr>PowerPoint Presentation</vt:lpstr>
      <vt:lpstr>Introduction</vt:lpstr>
      <vt:lpstr>Classes of Parasites</vt:lpstr>
      <vt:lpstr>Helminths</vt:lpstr>
      <vt:lpstr>Content of today</vt:lpstr>
      <vt:lpstr>Onchocerciasis</vt:lpstr>
      <vt:lpstr>Pathophysiology</vt:lpstr>
      <vt:lpstr>Clinical feature</vt:lpstr>
      <vt:lpstr>Clinical feature and classification</vt:lpstr>
      <vt:lpstr>PowerPoint Presentation</vt:lpstr>
      <vt:lpstr>PowerPoint Presentation</vt:lpstr>
      <vt:lpstr>Eye symptoms</vt:lpstr>
      <vt:lpstr>Diagnosis</vt:lpstr>
      <vt:lpstr>Managment</vt:lpstr>
      <vt:lpstr>Streptocerciasis</vt:lpstr>
      <vt:lpstr>Cont…</vt:lpstr>
      <vt:lpstr>PowerPoint Presentation</vt:lpstr>
      <vt:lpstr>Cont..</vt:lpstr>
      <vt:lpstr>Lymphatic flariasis</vt:lpstr>
      <vt:lpstr>Pathophysiology</vt:lpstr>
      <vt:lpstr>PowerPoint Presentation</vt:lpstr>
      <vt:lpstr>Clinical  features</vt:lpstr>
      <vt:lpstr>PowerPoint Presentation</vt:lpstr>
      <vt:lpstr>Cont… </vt:lpstr>
      <vt:lpstr>PowerPoint Presentation</vt:lpstr>
      <vt:lpstr>LOASIS</vt:lpstr>
      <vt:lpstr>Pathophysiology</vt:lpstr>
      <vt:lpstr>PowerPoint Presentation</vt:lpstr>
      <vt:lpstr>Pictures </vt:lpstr>
      <vt:lpstr>PowerPoint Presentation</vt:lpstr>
      <vt:lpstr>Dracunculiasis</vt:lpstr>
      <vt:lpstr>PowerPoint Presentation</vt:lpstr>
      <vt:lpstr>PowerPoint Presentation</vt:lpstr>
      <vt:lpstr>Clinical features </vt:lpstr>
      <vt:lpstr>Investigations</vt:lpstr>
      <vt:lpstr>Enterobiasis (Pinworm)</vt:lpstr>
      <vt:lpstr>PowerPoint Presentation</vt:lpstr>
      <vt:lpstr>PowerPoint Presentation</vt:lpstr>
      <vt:lpstr>PowerPoint Presentation</vt:lpstr>
      <vt:lpstr>Ancylostomiasis</vt:lpstr>
      <vt:lpstr>PowerPoint Presentation</vt:lpstr>
      <vt:lpstr>PowerPoint Presentation</vt:lpstr>
      <vt:lpstr>PowerPoint Presentation</vt:lpstr>
      <vt:lpstr>PowerPoint Presentation</vt:lpstr>
      <vt:lpstr>Strongyloidiasis</vt:lpstr>
      <vt:lpstr>PowerPoint Presentation</vt:lpstr>
      <vt:lpstr>PowerPoint Presentation</vt:lpstr>
      <vt:lpstr>Complications</vt:lpstr>
      <vt:lpstr>PowerPoint Presentation</vt:lpstr>
      <vt:lpstr>Management </vt:lpstr>
      <vt:lpstr>Cutaneous larva migrans</vt:lpstr>
      <vt:lpstr>PowerPoint Presentation</vt:lpstr>
      <vt:lpstr>Clinical features </vt:lpstr>
      <vt:lpstr>PowerPoint Presentation</vt:lpstr>
      <vt:lpstr>Diagnosis</vt:lpstr>
      <vt:lpstr>Visceral larva migrans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arslan ahmed</cp:lastModifiedBy>
  <cp:revision>71</cp:revision>
  <dcterms:created xsi:type="dcterms:W3CDTF">2022-06-01T16:13:52Z</dcterms:created>
  <dcterms:modified xsi:type="dcterms:W3CDTF">2022-06-07T00:30:08Z</dcterms:modified>
</cp:coreProperties>
</file>