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90" r:id="rId12"/>
    <p:sldId id="266" r:id="rId13"/>
    <p:sldId id="267" r:id="rId14"/>
    <p:sldId id="273" r:id="rId15"/>
    <p:sldId id="274" r:id="rId16"/>
    <p:sldId id="275" r:id="rId17"/>
    <p:sldId id="276" r:id="rId18"/>
    <p:sldId id="268" r:id="rId19"/>
    <p:sldId id="269" r:id="rId20"/>
    <p:sldId id="270" r:id="rId21"/>
    <p:sldId id="271" r:id="rId22"/>
    <p:sldId id="291" r:id="rId23"/>
    <p:sldId id="272" r:id="rId24"/>
    <p:sldId id="278" r:id="rId25"/>
    <p:sldId id="279" r:id="rId26"/>
    <p:sldId id="280" r:id="rId27"/>
    <p:sldId id="285" r:id="rId28"/>
    <p:sldId id="283" r:id="rId29"/>
    <p:sldId id="281" r:id="rId30"/>
    <p:sldId id="282" r:id="rId31"/>
    <p:sldId id="277" r:id="rId32"/>
    <p:sldId id="286" r:id="rId33"/>
    <p:sldId id="288" r:id="rId34"/>
    <p:sldId id="289" r:id="rId35"/>
    <p:sldId id="28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46BDA-1524-447F-834C-2004430CAAF6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A9CF0-059C-4386-8938-536FD5DB4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50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comprise one of the major criteria for the diagnosis of rheumatic fever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A9CF0-059C-4386-8938-536FD5DB49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149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Accelerated rheumatoid </a:t>
            </a:r>
            <a:r>
              <a:rPr lang="en-US" dirty="0" err="1" smtClean="0"/>
              <a:t>nodulosis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A9CF0-059C-4386-8938-536FD5DB49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86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SKIN AND DISORDERS OF MUSCULOSKELETAL SYSTEM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925656" y="4876800"/>
            <a:ext cx="44522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DR.MUHAMMAD UMAIR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776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534400" cy="6629400"/>
          </a:xfrm>
        </p:spPr>
        <p:txBody>
          <a:bodyPr>
            <a:normAutofit/>
          </a:bodyPr>
          <a:lstStyle/>
          <a:p>
            <a:r>
              <a:rPr lang="en-US" u="sng" dirty="0" smtClean="0"/>
              <a:t>RHEUMATOID NODULES </a:t>
            </a:r>
          </a:p>
          <a:p>
            <a:pPr lvl="1"/>
            <a:r>
              <a:rPr lang="en-US" dirty="0"/>
              <a:t>Skin‐</a:t>
            </a:r>
            <a:r>
              <a:rPr lang="en-US" dirty="0" err="1"/>
              <a:t>coloured</a:t>
            </a:r>
            <a:r>
              <a:rPr lang="en-US" dirty="0"/>
              <a:t> subcutaneous nodules, </a:t>
            </a:r>
            <a:r>
              <a:rPr lang="en-US" dirty="0" smtClean="0"/>
              <a:t>occur </a:t>
            </a:r>
            <a:r>
              <a:rPr lang="en-US" dirty="0"/>
              <a:t>in </a:t>
            </a:r>
            <a:r>
              <a:rPr lang="en-US" dirty="0" smtClean="0"/>
              <a:t>over </a:t>
            </a:r>
            <a:r>
              <a:rPr lang="en-US" dirty="0"/>
              <a:t>20% of </a:t>
            </a:r>
            <a:r>
              <a:rPr lang="en-US" dirty="0" smtClean="0"/>
              <a:t>patients, especially in </a:t>
            </a:r>
            <a:r>
              <a:rPr lang="en-US" dirty="0"/>
              <a:t>men </a:t>
            </a:r>
            <a:r>
              <a:rPr lang="en-US" dirty="0" smtClean="0"/>
              <a:t>and </a:t>
            </a:r>
            <a:r>
              <a:rPr lang="en-US" dirty="0"/>
              <a:t>in seropositive disease 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sually </a:t>
            </a:r>
            <a:r>
              <a:rPr lang="en-US" dirty="0"/>
              <a:t>asymptomatic, </a:t>
            </a:r>
            <a:r>
              <a:rPr lang="en-US" dirty="0" smtClean="0"/>
              <a:t>and </a:t>
            </a:r>
            <a:r>
              <a:rPr lang="en-US" dirty="0"/>
              <a:t>found over extensor </a:t>
            </a:r>
            <a:r>
              <a:rPr lang="en-US" dirty="0" smtClean="0"/>
              <a:t>surfaces and </a:t>
            </a:r>
            <a:r>
              <a:rPr lang="en-US" dirty="0"/>
              <a:t>sites of repetitive </a:t>
            </a:r>
            <a:r>
              <a:rPr lang="en-US" dirty="0" smtClean="0"/>
              <a:t>trauma</a:t>
            </a:r>
          </a:p>
          <a:p>
            <a:pPr lvl="1"/>
            <a:r>
              <a:rPr lang="en-US" dirty="0" smtClean="0"/>
              <a:t>Nodules in lung parenchyma (Kaplan </a:t>
            </a:r>
            <a:r>
              <a:rPr lang="en-US" dirty="0"/>
              <a:t>syndrome). </a:t>
            </a:r>
            <a:endParaRPr lang="en-US" dirty="0" smtClean="0"/>
          </a:p>
        </p:txBody>
      </p:sp>
      <p:pic>
        <p:nvPicPr>
          <p:cNvPr id="3074" name="Picture 2" descr="Rheumatoid nodu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81400"/>
            <a:ext cx="41148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97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4525963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DDs: knuckle pads, subcutaneous </a:t>
            </a:r>
            <a:r>
              <a:rPr lang="en-US" dirty="0" err="1"/>
              <a:t>sarcoid</a:t>
            </a:r>
            <a:r>
              <a:rPr lang="en-US" dirty="0"/>
              <a:t> and subcutaneous granuloma </a:t>
            </a:r>
            <a:r>
              <a:rPr lang="en-US" dirty="0" err="1"/>
              <a:t>annulare</a:t>
            </a:r>
            <a:endParaRPr lang="en-US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Wax </a:t>
            </a:r>
            <a:r>
              <a:rPr lang="en-US" dirty="0"/>
              <a:t>and wane with treatment; Some drugs may exacerbate </a:t>
            </a:r>
            <a:r>
              <a:rPr lang="en-US" dirty="0" err="1"/>
              <a:t>nodulosis</a:t>
            </a:r>
            <a:r>
              <a:rPr lang="en-US" dirty="0"/>
              <a:t> </a:t>
            </a:r>
            <a:r>
              <a:rPr lang="en-US" dirty="0" err="1"/>
              <a:t>Eg</a:t>
            </a:r>
            <a:r>
              <a:rPr lang="en-US" dirty="0"/>
              <a:t>. MTX, Anti TNF agents, </a:t>
            </a:r>
            <a:r>
              <a:rPr lang="en-US" dirty="0" err="1"/>
              <a:t>Lefulonamide</a:t>
            </a:r>
            <a:endParaRPr lang="en-US" dirty="0"/>
          </a:p>
          <a:p>
            <a:endParaRPr lang="en-US" dirty="0"/>
          </a:p>
        </p:txBody>
      </p:sp>
      <p:pic>
        <p:nvPicPr>
          <p:cNvPr id="2052" name="Picture 4" descr="Accelerated subcutaneous nodulosis in patients with rheumatoid arthritis  treated with tocilizumab: a case series | Journal of Medical Case Reports |  Full Tex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672" y="2819400"/>
            <a:ext cx="5488754" cy="388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06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u="sng" dirty="0" smtClean="0"/>
              <a:t>RHEUMATOID VASCULITIS AND CUTANEOUS ULCERATION</a:t>
            </a:r>
          </a:p>
          <a:p>
            <a:pPr lvl="1"/>
            <a:r>
              <a:rPr lang="en-US" dirty="0" smtClean="0"/>
              <a:t>Presents </a:t>
            </a:r>
            <a:r>
              <a:rPr lang="en-US" dirty="0"/>
              <a:t>as splinter </a:t>
            </a:r>
            <a:r>
              <a:rPr lang="en-US" dirty="0" err="1" smtClean="0"/>
              <a:t>haemorrhages</a:t>
            </a:r>
            <a:r>
              <a:rPr lang="en-US" dirty="0" smtClean="0"/>
              <a:t> and </a:t>
            </a:r>
            <a:r>
              <a:rPr lang="en-US" dirty="0" err="1"/>
              <a:t>periungual</a:t>
            </a:r>
            <a:r>
              <a:rPr lang="en-US" dirty="0"/>
              <a:t> infarcts, palpable </a:t>
            </a:r>
            <a:r>
              <a:rPr lang="en-US" dirty="0" err="1"/>
              <a:t>purpura</a:t>
            </a:r>
            <a:r>
              <a:rPr lang="en-US" dirty="0"/>
              <a:t>, </a:t>
            </a:r>
            <a:r>
              <a:rPr lang="en-US" dirty="0" err="1"/>
              <a:t>livedo</a:t>
            </a:r>
            <a:r>
              <a:rPr lang="en-US" dirty="0"/>
              <a:t> </a:t>
            </a:r>
            <a:r>
              <a:rPr lang="en-US" dirty="0" err="1"/>
              <a:t>reticularis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atrophie</a:t>
            </a:r>
            <a:r>
              <a:rPr lang="en-US" dirty="0" smtClean="0"/>
              <a:t> blanche</a:t>
            </a:r>
          </a:p>
          <a:p>
            <a:pPr lvl="1"/>
            <a:r>
              <a:rPr lang="en-US" dirty="0" err="1"/>
              <a:t>Pyoderma</a:t>
            </a:r>
            <a:r>
              <a:rPr lang="en-US" dirty="0"/>
              <a:t> </a:t>
            </a:r>
            <a:r>
              <a:rPr lang="en-US" dirty="0" err="1" smtClean="0"/>
              <a:t>gangrenosum</a:t>
            </a:r>
            <a:r>
              <a:rPr lang="en-US" dirty="0" smtClean="0"/>
              <a:t> associated with RA</a:t>
            </a:r>
          </a:p>
          <a:p>
            <a:pPr lvl="1"/>
            <a:r>
              <a:rPr lang="en-US" dirty="0"/>
              <a:t>Chronic </a:t>
            </a:r>
            <a:r>
              <a:rPr lang="en-US" dirty="0" smtClean="0"/>
              <a:t>leg ulcers attributed to  arterial occlusion </a:t>
            </a:r>
            <a:r>
              <a:rPr lang="en-US" dirty="0"/>
              <a:t>due to </a:t>
            </a:r>
            <a:r>
              <a:rPr lang="en-US" dirty="0" err="1"/>
              <a:t>vasculitis</a:t>
            </a:r>
            <a:r>
              <a:rPr lang="en-US" dirty="0"/>
              <a:t>, venous insufficiency, </a:t>
            </a:r>
            <a:r>
              <a:rPr lang="en-US" dirty="0" smtClean="0"/>
              <a:t>lymphedema, ‘inactivity ulcers</a:t>
            </a:r>
            <a:r>
              <a:rPr lang="en-US" dirty="0"/>
              <a:t>’ </a:t>
            </a:r>
            <a:r>
              <a:rPr lang="en-US" dirty="0" smtClean="0"/>
              <a:t>linked with immobility</a:t>
            </a:r>
            <a:r>
              <a:rPr lang="en-US" dirty="0"/>
              <a:t>, poor wound </a:t>
            </a:r>
            <a:r>
              <a:rPr lang="en-US" dirty="0" smtClean="0"/>
              <a:t>healing and thin </a:t>
            </a:r>
            <a:r>
              <a:rPr lang="en-US" dirty="0"/>
              <a:t>skin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10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305800" cy="5821363"/>
          </a:xfrm>
        </p:spPr>
        <p:txBody>
          <a:bodyPr>
            <a:normAutofit/>
          </a:bodyPr>
          <a:lstStyle/>
          <a:p>
            <a:r>
              <a:rPr lang="en-US" u="sng" dirty="0" smtClean="0"/>
              <a:t>RHEUMATOID NEUTROPHILIC DERMATOSIS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resents </a:t>
            </a:r>
            <a:r>
              <a:rPr lang="en-US" dirty="0"/>
              <a:t>as </a:t>
            </a:r>
            <a:r>
              <a:rPr lang="en-US" dirty="0" err="1" smtClean="0"/>
              <a:t>urticaria</a:t>
            </a:r>
            <a:r>
              <a:rPr lang="en-US" dirty="0" smtClean="0"/>
              <a:t>‐like papules </a:t>
            </a:r>
            <a:r>
              <a:rPr lang="en-US" dirty="0"/>
              <a:t>and plaques, often </a:t>
            </a:r>
            <a:r>
              <a:rPr lang="en-US" dirty="0" smtClean="0"/>
              <a:t>symmetrically on </a:t>
            </a:r>
            <a:r>
              <a:rPr lang="en-US" dirty="0"/>
              <a:t>the trunk and </a:t>
            </a:r>
            <a:r>
              <a:rPr lang="en-US" dirty="0" smtClean="0"/>
              <a:t>limbs</a:t>
            </a:r>
          </a:p>
          <a:p>
            <a:pPr lvl="1"/>
            <a:r>
              <a:rPr lang="en-US" dirty="0"/>
              <a:t>Tense bullae may occur on the lower </a:t>
            </a:r>
            <a:r>
              <a:rPr lang="en-US" dirty="0" smtClean="0"/>
              <a:t>legs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esponds </a:t>
            </a:r>
            <a:r>
              <a:rPr lang="en-US" dirty="0"/>
              <a:t>to </a:t>
            </a:r>
            <a:r>
              <a:rPr lang="en-US" dirty="0" err="1" smtClean="0"/>
              <a:t>dapsone</a:t>
            </a:r>
            <a:endParaRPr lang="en-US" dirty="0" smtClean="0"/>
          </a:p>
          <a:p>
            <a:r>
              <a:rPr lang="en-US" u="sng" dirty="0"/>
              <a:t>ATROPHIC SKIN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skin on the dorsa of the </a:t>
            </a:r>
            <a:r>
              <a:rPr lang="en-US" dirty="0" smtClean="0"/>
              <a:t>hands </a:t>
            </a:r>
            <a:r>
              <a:rPr lang="en-US" dirty="0"/>
              <a:t>become thin, loose, smooth, inelastic and </a:t>
            </a:r>
            <a:r>
              <a:rPr lang="en-US" dirty="0" smtClean="0"/>
              <a:t>transparent owing to structurally abnormal skin collagen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32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CUTANEOUS ADVERSE REACTIONS TO</a:t>
            </a:r>
            <a:br>
              <a:rPr lang="en-US" dirty="0"/>
            </a:br>
            <a:r>
              <a:rPr lang="en-US" dirty="0"/>
              <a:t>ANTIRHEUMATIC THERAPIES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105400"/>
          </a:xfrm>
        </p:spPr>
        <p:txBody>
          <a:bodyPr>
            <a:normAutofit/>
          </a:bodyPr>
          <a:lstStyle/>
          <a:p>
            <a:r>
              <a:rPr lang="en-US" dirty="0"/>
              <a:t>NSAIDs </a:t>
            </a:r>
            <a:r>
              <a:rPr lang="en-US" dirty="0" smtClean="0"/>
              <a:t>&amp; ALLOPURINOL</a:t>
            </a:r>
          </a:p>
          <a:p>
            <a:pPr lvl="1"/>
            <a:r>
              <a:rPr lang="en-US" dirty="0" smtClean="0"/>
              <a:t>NSAIDs are photosensitizing</a:t>
            </a:r>
            <a:r>
              <a:rPr lang="en-US" dirty="0"/>
              <a:t>, and can induce </a:t>
            </a:r>
            <a:r>
              <a:rPr lang="en-US" dirty="0" smtClean="0"/>
              <a:t>photo‐</a:t>
            </a:r>
            <a:r>
              <a:rPr lang="en-US" dirty="0" err="1" smtClean="0"/>
              <a:t>onycholysis</a:t>
            </a:r>
            <a:endParaRPr lang="en-US" dirty="0" smtClean="0"/>
          </a:p>
          <a:p>
            <a:pPr lvl="1"/>
            <a:r>
              <a:rPr lang="en-US" dirty="0"/>
              <a:t>A </a:t>
            </a:r>
            <a:r>
              <a:rPr lang="en-US" dirty="0" err="1" smtClean="0"/>
              <a:t>pseudoporphyria</a:t>
            </a:r>
            <a:r>
              <a:rPr lang="en-US" dirty="0"/>
              <a:t>, </a:t>
            </a:r>
            <a:r>
              <a:rPr lang="en-US" dirty="0" smtClean="0"/>
              <a:t>clinically resembling porphyria </a:t>
            </a:r>
            <a:r>
              <a:rPr lang="en-US" dirty="0" err="1"/>
              <a:t>cutanea</a:t>
            </a:r>
            <a:r>
              <a:rPr lang="en-US" dirty="0"/>
              <a:t> </a:t>
            </a:r>
            <a:r>
              <a:rPr lang="en-US" dirty="0" err="1" smtClean="0"/>
              <a:t>tarda</a:t>
            </a:r>
            <a:r>
              <a:rPr lang="en-US" dirty="0" smtClean="0"/>
              <a:t>, is </a:t>
            </a:r>
            <a:r>
              <a:rPr lang="en-US" dirty="0"/>
              <a:t>seen </a:t>
            </a:r>
            <a:r>
              <a:rPr lang="en-US" dirty="0" smtClean="0"/>
              <a:t>with naproxen</a:t>
            </a:r>
          </a:p>
          <a:p>
            <a:pPr lvl="1"/>
            <a:r>
              <a:rPr lang="en-US" dirty="0"/>
              <a:t>Fixed </a:t>
            </a:r>
            <a:r>
              <a:rPr lang="en-US" dirty="0" smtClean="0"/>
              <a:t>drug eruptions are associated </a:t>
            </a:r>
            <a:r>
              <a:rPr lang="en-US" dirty="0"/>
              <a:t>with some </a:t>
            </a:r>
            <a:r>
              <a:rPr lang="en-US" dirty="0" smtClean="0"/>
              <a:t>NSAIDs and may induce urticarial lesions</a:t>
            </a:r>
          </a:p>
          <a:p>
            <a:pPr lvl="1"/>
            <a:r>
              <a:rPr lang="en-US" dirty="0" smtClean="0"/>
              <a:t>Cross‐reaction with </a:t>
            </a:r>
            <a:r>
              <a:rPr lang="en-US" dirty="0" err="1"/>
              <a:t>octocrylene</a:t>
            </a:r>
            <a:r>
              <a:rPr lang="en-US" dirty="0"/>
              <a:t>, a sunscreen ingredient, is often seen with </a:t>
            </a:r>
            <a:r>
              <a:rPr lang="en-US" dirty="0" err="1" smtClean="0"/>
              <a:t>ketoprofen</a:t>
            </a:r>
            <a:r>
              <a:rPr lang="en-US" dirty="0" smtClean="0"/>
              <a:t> </a:t>
            </a:r>
            <a:r>
              <a:rPr lang="en-US" dirty="0"/>
              <a:t>photosensitivity</a:t>
            </a:r>
          </a:p>
        </p:txBody>
      </p:sp>
    </p:spTree>
    <p:extLst>
      <p:ext uri="{BB962C8B-B14F-4D97-AF65-F5344CB8AC3E}">
        <p14:creationId xmlns:p14="http://schemas.microsoft.com/office/powerpoint/2010/main" val="162621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4008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ANTIMALARIALS</a:t>
            </a:r>
          </a:p>
          <a:p>
            <a:pPr lvl="1"/>
            <a:r>
              <a:rPr lang="en-US" dirty="0" smtClean="0"/>
              <a:t>Exacerbation of psoriasis</a:t>
            </a:r>
          </a:p>
          <a:p>
            <a:pPr lvl="1"/>
            <a:r>
              <a:rPr lang="en-US" dirty="0" err="1" smtClean="0"/>
              <a:t>Lichenoid</a:t>
            </a:r>
            <a:r>
              <a:rPr lang="en-US" dirty="0" smtClean="0"/>
              <a:t> </a:t>
            </a:r>
            <a:r>
              <a:rPr lang="en-US" dirty="0"/>
              <a:t>drug reactions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Acute generalized </a:t>
            </a:r>
            <a:r>
              <a:rPr lang="en-US" dirty="0" err="1" smtClean="0"/>
              <a:t>exanthematic</a:t>
            </a:r>
            <a:r>
              <a:rPr lang="en-US" dirty="0" smtClean="0"/>
              <a:t> </a:t>
            </a:r>
            <a:r>
              <a:rPr lang="en-US" dirty="0" err="1"/>
              <a:t>pustulosis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DRESS syndrome.</a:t>
            </a:r>
          </a:p>
          <a:p>
            <a:r>
              <a:rPr lang="en-US" b="1" dirty="0" smtClean="0"/>
              <a:t>Sulfasalazine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DRESS</a:t>
            </a:r>
          </a:p>
          <a:p>
            <a:pPr lvl="1"/>
            <a:r>
              <a:rPr lang="en-US" dirty="0" smtClean="0"/>
              <a:t>Photosensitizer </a:t>
            </a:r>
            <a:r>
              <a:rPr lang="en-US" dirty="0"/>
              <a:t>and can induce or exacerbate lupus </a:t>
            </a:r>
            <a:r>
              <a:rPr lang="en-US" dirty="0" err="1" smtClean="0"/>
              <a:t>erythematosus</a:t>
            </a:r>
            <a:endParaRPr lang="en-US" dirty="0" smtClean="0"/>
          </a:p>
          <a:p>
            <a:r>
              <a:rPr lang="en-US" b="1" dirty="0"/>
              <a:t>Corticosteroids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/>
              <a:t>A</a:t>
            </a:r>
            <a:r>
              <a:rPr lang="en-US" dirty="0" err="1" smtClean="0"/>
              <a:t>trophogenic</a:t>
            </a:r>
            <a:r>
              <a:rPr lang="en-US" dirty="0" smtClean="0"/>
              <a:t> </a:t>
            </a:r>
            <a:r>
              <a:rPr lang="en-US" dirty="0"/>
              <a:t>effects </a:t>
            </a:r>
          </a:p>
          <a:p>
            <a:pPr lvl="1"/>
            <a:r>
              <a:rPr lang="en-US" dirty="0" err="1" smtClean="0"/>
              <a:t>Cushingoid</a:t>
            </a:r>
            <a:r>
              <a:rPr lang="en-US" dirty="0" smtClean="0"/>
              <a:t> </a:t>
            </a:r>
            <a:r>
              <a:rPr lang="en-US" dirty="0"/>
              <a:t>features </a:t>
            </a:r>
            <a:endParaRPr lang="en-US" dirty="0" smtClean="0"/>
          </a:p>
          <a:p>
            <a:pPr lvl="1"/>
            <a:r>
              <a:rPr lang="en-US" dirty="0" err="1" smtClean="0"/>
              <a:t>acneform</a:t>
            </a:r>
            <a:r>
              <a:rPr lang="en-US" dirty="0" smtClean="0"/>
              <a:t> eruption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56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D‐</a:t>
            </a:r>
            <a:r>
              <a:rPr lang="en-US" b="1" dirty="0" err="1"/>
              <a:t>penicillamine</a:t>
            </a:r>
            <a:r>
              <a:rPr lang="en-US" dirty="0"/>
              <a:t>  </a:t>
            </a:r>
            <a:endParaRPr lang="en-US" dirty="0" smtClean="0"/>
          </a:p>
          <a:p>
            <a:pPr lvl="1"/>
            <a:r>
              <a:rPr lang="en-US" dirty="0" smtClean="0"/>
              <a:t>can </a:t>
            </a:r>
            <a:r>
              <a:rPr lang="en-US" dirty="0"/>
              <a:t>induce lupus or a </a:t>
            </a:r>
            <a:r>
              <a:rPr lang="en-US" dirty="0" err="1"/>
              <a:t>lichenoid</a:t>
            </a:r>
            <a:r>
              <a:rPr lang="en-US" dirty="0"/>
              <a:t> </a:t>
            </a:r>
            <a:r>
              <a:rPr lang="en-US" dirty="0" smtClean="0"/>
              <a:t>reaction,</a:t>
            </a:r>
          </a:p>
          <a:p>
            <a:pPr lvl="1"/>
            <a:r>
              <a:rPr lang="en-US" dirty="0" smtClean="0"/>
              <a:t>associated </a:t>
            </a:r>
            <a:r>
              <a:rPr lang="en-US" dirty="0"/>
              <a:t>with a </a:t>
            </a:r>
            <a:r>
              <a:rPr lang="en-US" dirty="0" err="1" smtClean="0"/>
              <a:t>pseudoxanthoma</a:t>
            </a:r>
            <a:r>
              <a:rPr lang="en-US" dirty="0" smtClean="0"/>
              <a:t> </a:t>
            </a:r>
            <a:r>
              <a:rPr lang="en-US" dirty="0" err="1" smtClean="0"/>
              <a:t>elasticum</a:t>
            </a:r>
            <a:r>
              <a:rPr lang="en-US" dirty="0" smtClean="0"/>
              <a:t>‐like syndrome</a:t>
            </a:r>
          </a:p>
          <a:p>
            <a:r>
              <a:rPr lang="en-US" b="1" dirty="0" smtClean="0"/>
              <a:t>TNF-</a:t>
            </a:r>
            <a:r>
              <a:rPr lang="el-GR" b="1" dirty="0"/>
              <a:t> </a:t>
            </a:r>
            <a:r>
              <a:rPr lang="el-GR" b="1" dirty="0" smtClean="0"/>
              <a:t>α</a:t>
            </a:r>
            <a:r>
              <a:rPr lang="en-US" b="1" dirty="0" smtClean="0"/>
              <a:t> INHIBITORS</a:t>
            </a:r>
          </a:p>
          <a:p>
            <a:pPr lvl="1"/>
            <a:r>
              <a:rPr lang="en-US" dirty="0"/>
              <a:t>induce an eruption clinically and </a:t>
            </a:r>
            <a:r>
              <a:rPr lang="en-US" dirty="0" smtClean="0"/>
              <a:t>histologically </a:t>
            </a:r>
            <a:r>
              <a:rPr lang="en-US" dirty="0"/>
              <a:t>resembling </a:t>
            </a:r>
            <a:r>
              <a:rPr lang="en-US" dirty="0" smtClean="0"/>
              <a:t>psoriasis: </a:t>
            </a:r>
            <a:r>
              <a:rPr lang="en-US" dirty="0" err="1"/>
              <a:t>adalimumab</a:t>
            </a:r>
            <a:r>
              <a:rPr lang="en-US" dirty="0"/>
              <a:t> </a:t>
            </a:r>
            <a:r>
              <a:rPr lang="en-US" dirty="0" smtClean="0"/>
              <a:t>is a </a:t>
            </a:r>
            <a:r>
              <a:rPr lang="en-US" dirty="0"/>
              <a:t>major culprit 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smtClean="0"/>
              <a:t>responds </a:t>
            </a:r>
            <a:r>
              <a:rPr lang="en-US" dirty="0"/>
              <a:t>to topical </a:t>
            </a:r>
            <a:r>
              <a:rPr lang="en-US" dirty="0" smtClean="0"/>
              <a:t>therapy or </a:t>
            </a:r>
            <a:r>
              <a:rPr lang="en-US" dirty="0"/>
              <a:t>on changing to another </a:t>
            </a:r>
            <a:r>
              <a:rPr lang="en-US" dirty="0" smtClean="0"/>
              <a:t>biological agent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3844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SKIN CANCER PROMOTION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Non‐melanoma skin cancer is </a:t>
            </a:r>
            <a:r>
              <a:rPr lang="en-US" dirty="0" smtClean="0"/>
              <a:t>commoner in </a:t>
            </a:r>
            <a:r>
              <a:rPr lang="en-US" dirty="0"/>
              <a:t>rheumatoid </a:t>
            </a:r>
            <a:r>
              <a:rPr lang="en-US" dirty="0" smtClean="0"/>
              <a:t>patients</a:t>
            </a:r>
          </a:p>
          <a:p>
            <a:pPr lvl="1"/>
            <a:r>
              <a:rPr lang="en-US" dirty="0"/>
              <a:t>Multiple eruptive squamous cell </a:t>
            </a:r>
            <a:r>
              <a:rPr lang="en-US" dirty="0" err="1" smtClean="0"/>
              <a:t>carcinomata</a:t>
            </a:r>
            <a:r>
              <a:rPr lang="en-US" dirty="0" smtClean="0"/>
              <a:t> occurred </a:t>
            </a:r>
            <a:r>
              <a:rPr lang="en-US" dirty="0"/>
              <a:t>in a patient on </a:t>
            </a:r>
            <a:r>
              <a:rPr lang="en-US" dirty="0" err="1"/>
              <a:t>abatacept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Multiple eruptive </a:t>
            </a:r>
            <a:r>
              <a:rPr lang="en-US" dirty="0" err="1"/>
              <a:t>keratoacanthomata</a:t>
            </a:r>
            <a:r>
              <a:rPr lang="en-US" dirty="0"/>
              <a:t> </a:t>
            </a:r>
            <a:r>
              <a:rPr lang="en-US" dirty="0" smtClean="0"/>
              <a:t>associated with </a:t>
            </a:r>
            <a:r>
              <a:rPr lang="en-US" dirty="0" err="1" smtClean="0"/>
              <a:t>leflunomide</a:t>
            </a:r>
            <a:endParaRPr lang="en-US" dirty="0"/>
          </a:p>
          <a:p>
            <a:pPr lvl="1"/>
            <a:r>
              <a:rPr lang="en-US" dirty="0" err="1"/>
              <a:t>Lymphomatoid</a:t>
            </a:r>
            <a:r>
              <a:rPr lang="en-US" dirty="0"/>
              <a:t> </a:t>
            </a:r>
            <a:r>
              <a:rPr lang="en-US" dirty="0" err="1" smtClean="0"/>
              <a:t>papulosis</a:t>
            </a:r>
            <a:r>
              <a:rPr lang="en-US" dirty="0" smtClean="0"/>
              <a:t> </a:t>
            </a:r>
            <a:r>
              <a:rPr lang="en-US" dirty="0"/>
              <a:t>attributed to </a:t>
            </a:r>
            <a:r>
              <a:rPr lang="en-US" dirty="0" err="1" smtClean="0"/>
              <a:t>adalimumab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Multiple </a:t>
            </a:r>
            <a:r>
              <a:rPr lang="en-US" dirty="0"/>
              <a:t>basal cell carcinomas developed in </a:t>
            </a:r>
            <a:r>
              <a:rPr lang="en-US" dirty="0" smtClean="0"/>
              <a:t>the skin </a:t>
            </a:r>
            <a:r>
              <a:rPr lang="en-US" dirty="0"/>
              <a:t>overlying sites of radiotherapy for </a:t>
            </a:r>
            <a:r>
              <a:rPr lang="en-US" dirty="0" err="1"/>
              <a:t>ankylosing</a:t>
            </a:r>
            <a:r>
              <a:rPr lang="en-US" dirty="0"/>
              <a:t> </a:t>
            </a:r>
            <a:r>
              <a:rPr lang="en-US" dirty="0" smtClean="0"/>
              <a:t>spondylitis many </a:t>
            </a:r>
            <a:r>
              <a:rPr lang="en-US" dirty="0"/>
              <a:t>years after </a:t>
            </a:r>
            <a:r>
              <a:rPr lang="en-US" dirty="0" smtClean="0"/>
              <a:t>irradiation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11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algn="l">
              <a:buFont typeface="Arial" pitchFamily="34" charset="0"/>
              <a:buChar char="•"/>
            </a:pPr>
            <a:r>
              <a:rPr lang="en-US" u="sng" dirty="0" smtClean="0"/>
              <a:t>SARCOIDOSIS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Acute </a:t>
            </a:r>
            <a:r>
              <a:rPr lang="en-US" dirty="0" err="1" smtClean="0"/>
              <a:t>synovitis</a:t>
            </a:r>
            <a:r>
              <a:rPr lang="en-US" dirty="0" smtClean="0"/>
              <a:t> is common in </a:t>
            </a:r>
            <a:r>
              <a:rPr lang="en-US" b="1" dirty="0" err="1" smtClean="0"/>
              <a:t>Löfgren</a:t>
            </a:r>
            <a:r>
              <a:rPr lang="en-US" b="1" dirty="0" smtClean="0"/>
              <a:t> syndrome</a:t>
            </a:r>
            <a:r>
              <a:rPr lang="en-US" dirty="0" smtClean="0"/>
              <a:t>, an acute </a:t>
            </a:r>
            <a:r>
              <a:rPr lang="en-US" dirty="0"/>
              <a:t>variant of </a:t>
            </a:r>
            <a:r>
              <a:rPr lang="en-US" dirty="0" err="1"/>
              <a:t>sarcoidosis</a:t>
            </a:r>
            <a:r>
              <a:rPr lang="en-US" dirty="0"/>
              <a:t> with erythema </a:t>
            </a:r>
            <a:r>
              <a:rPr lang="en-US" dirty="0" err="1"/>
              <a:t>nodosum</a:t>
            </a:r>
            <a:r>
              <a:rPr lang="en-US" dirty="0"/>
              <a:t> and </a:t>
            </a:r>
            <a:r>
              <a:rPr lang="en-US" dirty="0" smtClean="0"/>
              <a:t>bilateral </a:t>
            </a:r>
            <a:r>
              <a:rPr lang="en-US" dirty="0" err="1"/>
              <a:t>hilar</a:t>
            </a:r>
            <a:r>
              <a:rPr lang="en-US" dirty="0"/>
              <a:t> </a:t>
            </a:r>
            <a:r>
              <a:rPr lang="en-US" dirty="0" smtClean="0"/>
              <a:t>lymphadenopathy on </a:t>
            </a:r>
            <a:r>
              <a:rPr lang="en-US" dirty="0"/>
              <a:t>chest </a:t>
            </a:r>
            <a:r>
              <a:rPr lang="en-US" dirty="0" smtClean="0"/>
              <a:t>X‐ray</a:t>
            </a:r>
          </a:p>
          <a:p>
            <a:r>
              <a:rPr lang="en-US" dirty="0"/>
              <a:t>Chronic </a:t>
            </a:r>
            <a:r>
              <a:rPr lang="en-US" dirty="0" err="1"/>
              <a:t>sarcoid</a:t>
            </a:r>
            <a:r>
              <a:rPr lang="en-US" dirty="0"/>
              <a:t> </a:t>
            </a:r>
            <a:r>
              <a:rPr lang="en-US" dirty="0" err="1" smtClean="0"/>
              <a:t>dactylitis</a:t>
            </a:r>
            <a:r>
              <a:rPr lang="en-US" dirty="0" smtClean="0"/>
              <a:t>; fingers </a:t>
            </a:r>
            <a:r>
              <a:rPr lang="en-US" dirty="0"/>
              <a:t>and toes become sausage shaped with </a:t>
            </a:r>
            <a:r>
              <a:rPr lang="en-US" dirty="0" smtClean="0"/>
              <a:t>spindling</a:t>
            </a:r>
          </a:p>
          <a:p>
            <a:r>
              <a:rPr lang="en-US" dirty="0" err="1" smtClean="0"/>
              <a:t>Sacroiliitis</a:t>
            </a:r>
            <a:r>
              <a:rPr lang="en-US" dirty="0" smtClean="0"/>
              <a:t> and </a:t>
            </a:r>
            <a:r>
              <a:rPr lang="en-US" dirty="0" err="1" smtClean="0"/>
              <a:t>spondyloarthritis</a:t>
            </a:r>
            <a:endParaRPr lang="en-US" dirty="0" smtClean="0"/>
          </a:p>
          <a:p>
            <a:r>
              <a:rPr lang="en-US" dirty="0"/>
              <a:t>Methotrexate is </a:t>
            </a:r>
            <a:r>
              <a:rPr lang="en-US" dirty="0" smtClean="0"/>
              <a:t>beneficial </a:t>
            </a:r>
            <a:r>
              <a:rPr lang="en-US" dirty="0"/>
              <a:t>for both cutaneous lesions </a:t>
            </a:r>
            <a:r>
              <a:rPr lang="en-US" dirty="0" smtClean="0"/>
              <a:t>and inflammatory </a:t>
            </a:r>
            <a:r>
              <a:rPr lang="en-US" dirty="0"/>
              <a:t>joint disease</a:t>
            </a:r>
          </a:p>
        </p:txBody>
      </p:sp>
    </p:spTree>
    <p:extLst>
      <p:ext uri="{BB962C8B-B14F-4D97-AF65-F5344CB8AC3E}">
        <p14:creationId xmlns:p14="http://schemas.microsoft.com/office/powerpoint/2010/main" val="206493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OSTEOARTHRITIS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284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HEBERDEN AND BOUCHARD NODES: </a:t>
            </a:r>
          </a:p>
          <a:p>
            <a:pPr lvl="1"/>
            <a:r>
              <a:rPr lang="en-US" b="1" dirty="0" err="1" smtClean="0"/>
              <a:t>Heberden</a:t>
            </a:r>
            <a:r>
              <a:rPr lang="en-US" b="1" dirty="0" smtClean="0"/>
              <a:t> </a:t>
            </a:r>
            <a:r>
              <a:rPr lang="en-US" b="1" dirty="0"/>
              <a:t>nodes </a:t>
            </a:r>
            <a:r>
              <a:rPr lang="en-US" dirty="0" smtClean="0"/>
              <a:t>are bony </a:t>
            </a:r>
            <a:r>
              <a:rPr lang="en-US" dirty="0"/>
              <a:t>outgrowths </a:t>
            </a:r>
            <a:r>
              <a:rPr lang="en-US" dirty="0" smtClean="0"/>
              <a:t>affecting distal </a:t>
            </a:r>
            <a:r>
              <a:rPr lang="en-US" dirty="0" err="1"/>
              <a:t>interphalangeal</a:t>
            </a:r>
            <a:r>
              <a:rPr lang="en-US" dirty="0"/>
              <a:t> </a:t>
            </a:r>
            <a:r>
              <a:rPr lang="en-US" dirty="0" smtClean="0"/>
              <a:t>joints</a:t>
            </a:r>
          </a:p>
          <a:p>
            <a:pPr lvl="1"/>
            <a:r>
              <a:rPr lang="en-US" b="1" dirty="0"/>
              <a:t>Bouchard nodes </a:t>
            </a:r>
            <a:r>
              <a:rPr lang="en-US" dirty="0" smtClean="0"/>
              <a:t>affecting </a:t>
            </a:r>
            <a:r>
              <a:rPr lang="en-US" dirty="0"/>
              <a:t>the proximal </a:t>
            </a:r>
            <a:r>
              <a:rPr lang="en-US" dirty="0" err="1"/>
              <a:t>interphalangeal</a:t>
            </a:r>
            <a:r>
              <a:rPr lang="en-US" dirty="0"/>
              <a:t> </a:t>
            </a:r>
            <a:r>
              <a:rPr lang="en-US" dirty="0" smtClean="0"/>
              <a:t>joints</a:t>
            </a:r>
            <a:endParaRPr lang="en-US" b="1" dirty="0" smtClean="0"/>
          </a:p>
          <a:p>
            <a:pPr lvl="1"/>
            <a:r>
              <a:rPr lang="en-US" dirty="0" smtClean="0"/>
              <a:t>Asymptomatic, </a:t>
            </a:r>
            <a:r>
              <a:rPr lang="en-US" dirty="0"/>
              <a:t>insidious </a:t>
            </a:r>
            <a:r>
              <a:rPr lang="en-US" dirty="0" smtClean="0"/>
              <a:t>onset</a:t>
            </a:r>
            <a:r>
              <a:rPr lang="en-US" dirty="0"/>
              <a:t> </a:t>
            </a:r>
            <a:r>
              <a:rPr lang="en-US" dirty="0" smtClean="0"/>
              <a:t>and commoner </a:t>
            </a:r>
            <a:r>
              <a:rPr lang="en-US" dirty="0"/>
              <a:t>on </a:t>
            </a:r>
            <a:r>
              <a:rPr lang="en-US" dirty="0" smtClean="0"/>
              <a:t>the dominant hand</a:t>
            </a:r>
            <a:endParaRPr lang="en-US" dirty="0"/>
          </a:p>
        </p:txBody>
      </p:sp>
      <p:sp>
        <p:nvSpPr>
          <p:cNvPr id="4" name="AutoShape 2" descr="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شاید ‏, متن جو کہتا ہے کہ '‏‎Heberden's node Bouchard's node CMC joint Healthwise incorporated‎‏'‏ کی تصویر ہ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260" y="4191000"/>
            <a:ext cx="4046913" cy="263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28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2" y="762000"/>
            <a:ext cx="8229600" cy="1143000"/>
          </a:xfrm>
        </p:spPr>
        <p:txBody>
          <a:bodyPr>
            <a:normAutofit/>
          </a:bodyPr>
          <a:lstStyle/>
          <a:p>
            <a:pPr marL="571500" indent="-571500" algn="l">
              <a:buFont typeface="Arial" pitchFamily="34" charset="0"/>
              <a:buChar char="•"/>
            </a:pPr>
            <a:r>
              <a:rPr lang="en-US" sz="3200" dirty="0" smtClean="0"/>
              <a:t>REACTIVE ARTHRITIS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620000" cy="480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Palmoplantar</a:t>
            </a:r>
            <a:r>
              <a:rPr lang="en-US" dirty="0" smtClean="0"/>
              <a:t> </a:t>
            </a:r>
            <a:r>
              <a:rPr lang="en-US" dirty="0" err="1"/>
              <a:t>pustulosis</a:t>
            </a:r>
            <a:r>
              <a:rPr lang="en-US" dirty="0"/>
              <a:t> and </a:t>
            </a:r>
            <a:r>
              <a:rPr lang="en-US" dirty="0" err="1"/>
              <a:t>psoriasiform</a:t>
            </a:r>
            <a:r>
              <a:rPr lang="en-US" dirty="0"/>
              <a:t> </a:t>
            </a:r>
            <a:r>
              <a:rPr lang="en-US" dirty="0" smtClean="0"/>
              <a:t>hyperkeratosis </a:t>
            </a:r>
            <a:r>
              <a:rPr lang="en-US" b="1" dirty="0" err="1" smtClean="0"/>
              <a:t>keratoderma</a:t>
            </a:r>
            <a:r>
              <a:rPr lang="en-US" b="1" dirty="0" smtClean="0"/>
              <a:t> </a:t>
            </a:r>
            <a:r>
              <a:rPr lang="en-US" b="1" dirty="0" err="1" smtClean="0"/>
              <a:t>blennorhagicum</a:t>
            </a:r>
            <a:r>
              <a:rPr lang="en-US" dirty="0" smtClean="0"/>
              <a:t> </a:t>
            </a:r>
            <a:r>
              <a:rPr lang="en-US" dirty="0"/>
              <a:t>develop in around 15% of men with the </a:t>
            </a:r>
            <a:r>
              <a:rPr lang="en-US" dirty="0" smtClean="0"/>
              <a:t>syndrome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Mouth </a:t>
            </a:r>
            <a:r>
              <a:rPr lang="en-US" dirty="0"/>
              <a:t>erosions, geographic tongue and </a:t>
            </a:r>
            <a:r>
              <a:rPr lang="en-US" dirty="0" err="1"/>
              <a:t>circinate</a:t>
            </a:r>
            <a:r>
              <a:rPr lang="en-US" dirty="0"/>
              <a:t> </a:t>
            </a:r>
            <a:r>
              <a:rPr lang="en-US" dirty="0" err="1"/>
              <a:t>balanitis</a:t>
            </a:r>
            <a:r>
              <a:rPr lang="en-US" dirty="0"/>
              <a:t> </a:t>
            </a:r>
            <a:r>
              <a:rPr lang="en-US" dirty="0" smtClean="0"/>
              <a:t>are </a:t>
            </a:r>
            <a:r>
              <a:rPr lang="en-US" dirty="0"/>
              <a:t>common features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207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INFECTIVE ARTHROPATHIES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2973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ALKAPTONURIA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Deposition of </a:t>
            </a:r>
            <a:r>
              <a:rPr lang="en-US" dirty="0" err="1" smtClean="0"/>
              <a:t>homogentisic</a:t>
            </a:r>
            <a:r>
              <a:rPr lang="en-US" dirty="0" smtClean="0"/>
              <a:t> acid in </a:t>
            </a:r>
            <a:r>
              <a:rPr lang="en-US" dirty="0"/>
              <a:t>connective tissue (</a:t>
            </a:r>
            <a:r>
              <a:rPr lang="en-US" dirty="0" err="1"/>
              <a:t>ochronosis</a:t>
            </a:r>
            <a:r>
              <a:rPr lang="en-US" dirty="0" smtClean="0"/>
              <a:t>)</a:t>
            </a:r>
          </a:p>
          <a:p>
            <a:r>
              <a:rPr lang="en-US" dirty="0" smtClean="0"/>
              <a:t>causing </a:t>
            </a:r>
            <a:r>
              <a:rPr lang="en-US" dirty="0"/>
              <a:t>a </a:t>
            </a:r>
            <a:r>
              <a:rPr lang="en-US" dirty="0" smtClean="0"/>
              <a:t>grey‐black pigmentation </a:t>
            </a:r>
          </a:p>
          <a:p>
            <a:r>
              <a:rPr lang="en-US" dirty="0" smtClean="0"/>
              <a:t>most </a:t>
            </a:r>
            <a:r>
              <a:rPr lang="en-US" dirty="0"/>
              <a:t>noticeable in ear and nose cartilage </a:t>
            </a:r>
            <a:endParaRPr lang="en-US" dirty="0" smtClean="0"/>
          </a:p>
          <a:p>
            <a:r>
              <a:rPr lang="en-US" dirty="0" smtClean="0"/>
              <a:t>eventually results </a:t>
            </a:r>
            <a:r>
              <a:rPr lang="en-US" dirty="0"/>
              <a:t>in </a:t>
            </a:r>
            <a:r>
              <a:rPr lang="en-US" dirty="0" smtClean="0"/>
              <a:t>calcification of intervertebral </a:t>
            </a:r>
            <a:r>
              <a:rPr lang="en-US" dirty="0"/>
              <a:t>discs and </a:t>
            </a:r>
            <a:r>
              <a:rPr lang="en-US" dirty="0" smtClean="0"/>
              <a:t>                   osteoarthritis (knee)</a:t>
            </a:r>
            <a:endParaRPr lang="en-US" dirty="0"/>
          </a:p>
        </p:txBody>
      </p:sp>
      <p:pic>
        <p:nvPicPr>
          <p:cNvPr id="5122" name="Picture 2" descr="Figure 1 from The clinical picture of alkaptonuria and ochronosis |  Semantic Scho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272" y="4043795"/>
            <a:ext cx="3620873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71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/>
              <a:t>Acute gout presents as a mono-arthritis, classically affecting the metatarsophalangeal joint of the </a:t>
            </a:r>
            <a:r>
              <a:rPr lang="en-US" dirty="0" smtClean="0"/>
              <a:t>great toe</a:t>
            </a:r>
          </a:p>
          <a:p>
            <a:r>
              <a:rPr lang="en-US" dirty="0" smtClean="0"/>
              <a:t>TOPHACEOUS GOUT: 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tophus is a dense aggregate of monosodium </a:t>
            </a:r>
            <a:r>
              <a:rPr lang="en-US" dirty="0" err="1" smtClean="0"/>
              <a:t>urate</a:t>
            </a:r>
            <a:r>
              <a:rPr lang="en-US" dirty="0" smtClean="0"/>
              <a:t> crystals </a:t>
            </a:r>
            <a:r>
              <a:rPr lang="en-US" dirty="0"/>
              <a:t>presenting as a papule or nodule in the </a:t>
            </a:r>
            <a:r>
              <a:rPr lang="en-US" dirty="0" smtClean="0"/>
              <a:t>skin. </a:t>
            </a:r>
          </a:p>
          <a:p>
            <a:pPr lvl="1"/>
            <a:r>
              <a:rPr lang="en-US" dirty="0" smtClean="0"/>
              <a:t>Predilection </a:t>
            </a:r>
            <a:r>
              <a:rPr lang="en-US" dirty="0"/>
              <a:t>for the </a:t>
            </a:r>
            <a:r>
              <a:rPr lang="en-US" dirty="0" smtClean="0"/>
              <a:t>pinnae, elbows </a:t>
            </a:r>
            <a:r>
              <a:rPr lang="en-US" dirty="0"/>
              <a:t>and Achilles </a:t>
            </a:r>
            <a:r>
              <a:rPr lang="en-US" dirty="0" smtClean="0"/>
              <a:t>tendons</a:t>
            </a:r>
          </a:p>
          <a:p>
            <a:pPr lvl="1"/>
            <a:r>
              <a:rPr lang="en-US" dirty="0" smtClean="0"/>
              <a:t>ulcerate </a:t>
            </a:r>
            <a:r>
              <a:rPr lang="en-US" dirty="0"/>
              <a:t>and become secondarily </a:t>
            </a:r>
            <a:r>
              <a:rPr lang="en-US" dirty="0" smtClean="0"/>
              <a:t>infected</a:t>
            </a:r>
          </a:p>
        </p:txBody>
      </p:sp>
    </p:spTree>
    <p:extLst>
      <p:ext uri="{BB962C8B-B14F-4D97-AF65-F5344CB8AC3E}">
        <p14:creationId xmlns:p14="http://schemas.microsoft.com/office/powerpoint/2010/main" val="215389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DDs: Rheumatoid nodules, </a:t>
            </a:r>
            <a:r>
              <a:rPr lang="en-US" dirty="0" err="1"/>
              <a:t>neurofibromata</a:t>
            </a:r>
            <a:r>
              <a:rPr lang="en-US" dirty="0"/>
              <a:t> and </a:t>
            </a:r>
            <a:r>
              <a:rPr lang="en-US" dirty="0" err="1"/>
              <a:t>xanthomata</a:t>
            </a:r>
            <a:endParaRPr lang="en-US" dirty="0"/>
          </a:p>
          <a:p>
            <a:pPr lvl="1"/>
            <a:r>
              <a:rPr lang="en-US" dirty="0"/>
              <a:t>Allopurinol is associated with DRESS, SJS and TEN</a:t>
            </a:r>
          </a:p>
        </p:txBody>
      </p:sp>
      <p:pic>
        <p:nvPicPr>
          <p:cNvPr id="6148" name="Picture 4" descr="Chronic tophaceous gout as the first manifestation of gout in two cases and  a review of the literature - ScienceDir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657600"/>
            <a:ext cx="268605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86125"/>
            <a:ext cx="3505200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9979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Severe acne is associated with joint symptoms and </a:t>
            </a:r>
            <a:r>
              <a:rPr lang="en-US" dirty="0" smtClean="0"/>
              <a:t>arthritis</a:t>
            </a:r>
          </a:p>
          <a:p>
            <a:r>
              <a:rPr lang="en-US" b="1" dirty="0"/>
              <a:t>Acne </a:t>
            </a:r>
            <a:r>
              <a:rPr lang="en-US" b="1" dirty="0" err="1"/>
              <a:t>conglobata</a:t>
            </a:r>
            <a:r>
              <a:rPr lang="en-US" b="1" dirty="0"/>
              <a:t>  </a:t>
            </a:r>
            <a:r>
              <a:rPr lang="en-US" dirty="0" smtClean="0"/>
              <a:t>has </a:t>
            </a:r>
            <a:r>
              <a:rPr lang="en-US" dirty="0"/>
              <a:t>been linked to </a:t>
            </a:r>
            <a:r>
              <a:rPr lang="en-US" dirty="0" err="1" smtClean="0"/>
              <a:t>sacroiliitis</a:t>
            </a:r>
            <a:r>
              <a:rPr lang="en-US" dirty="0" smtClean="0"/>
              <a:t>. Asymmetrical peripheral arthritis can also be present</a:t>
            </a:r>
          </a:p>
          <a:p>
            <a:r>
              <a:rPr lang="en-US" dirty="0" err="1" smtClean="0"/>
              <a:t>Isotretinoin</a:t>
            </a:r>
            <a:r>
              <a:rPr lang="en-US" dirty="0" smtClean="0"/>
              <a:t> </a:t>
            </a:r>
            <a:r>
              <a:rPr lang="en-US" dirty="0"/>
              <a:t>therapy is commonly </a:t>
            </a:r>
            <a:r>
              <a:rPr lang="en-US" dirty="0" smtClean="0"/>
              <a:t>associated </a:t>
            </a:r>
            <a:r>
              <a:rPr lang="en-US" dirty="0"/>
              <a:t>with arthralgia and </a:t>
            </a:r>
            <a:r>
              <a:rPr lang="en-US" dirty="0" smtClean="0"/>
              <a:t>myalgia and may </a:t>
            </a:r>
            <a:r>
              <a:rPr lang="en-US" dirty="0"/>
              <a:t>precipitate acute </a:t>
            </a:r>
            <a:r>
              <a:rPr lang="en-US" dirty="0" err="1" smtClean="0"/>
              <a:t>sacroiliitis</a:t>
            </a:r>
            <a:r>
              <a:rPr lang="en-US" dirty="0" smtClean="0"/>
              <a:t>. </a:t>
            </a:r>
            <a:r>
              <a:rPr lang="en-US" dirty="0"/>
              <a:t>Prolonged </a:t>
            </a:r>
            <a:r>
              <a:rPr lang="en-US" dirty="0" err="1"/>
              <a:t>isotretinoin</a:t>
            </a:r>
            <a:r>
              <a:rPr lang="en-US" dirty="0"/>
              <a:t> therapy </a:t>
            </a:r>
            <a:r>
              <a:rPr lang="en-US" dirty="0" smtClean="0"/>
              <a:t>is associated </a:t>
            </a:r>
            <a:r>
              <a:rPr lang="en-US" dirty="0"/>
              <a:t>with </a:t>
            </a:r>
            <a:r>
              <a:rPr lang="en-US" b="1" dirty="0"/>
              <a:t>spinal </a:t>
            </a:r>
            <a:r>
              <a:rPr lang="en-US" b="1" dirty="0" smtClean="0"/>
              <a:t>hyperostosis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90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INFLAMMATORY CHONDROPATHIES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228600" y="1752600"/>
            <a:ext cx="8229600" cy="4525963"/>
          </a:xfrm>
        </p:spPr>
        <p:txBody>
          <a:bodyPr>
            <a:normAutofit fontScale="97500" lnSpcReduction="10000"/>
          </a:bodyPr>
          <a:lstStyle/>
          <a:p>
            <a:pPr marL="0" indent="0">
              <a:buNone/>
            </a:pPr>
            <a:r>
              <a:rPr lang="en-US" dirty="0"/>
              <a:t>• Recurrent bilateral </a:t>
            </a:r>
            <a:r>
              <a:rPr lang="en-US" dirty="0" err="1"/>
              <a:t>chondritis</a:t>
            </a:r>
            <a:r>
              <a:rPr lang="en-US" dirty="0"/>
              <a:t> of the pinnae.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Chondritis</a:t>
            </a:r>
            <a:r>
              <a:rPr lang="en-US" dirty="0"/>
              <a:t> of the nasal cartilage.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Chondritis</a:t>
            </a:r>
            <a:r>
              <a:rPr lang="en-US" dirty="0"/>
              <a:t> of the respiratory tract.</a:t>
            </a:r>
          </a:p>
          <a:p>
            <a:pPr marL="0" indent="0">
              <a:buNone/>
            </a:pPr>
            <a:r>
              <a:rPr lang="en-US" dirty="0"/>
              <a:t>• Ocular inflammation, including conjunctivitis, </a:t>
            </a:r>
            <a:r>
              <a:rPr lang="en-US" dirty="0" err="1"/>
              <a:t>scleritis</a:t>
            </a:r>
            <a:r>
              <a:rPr lang="en-US" dirty="0"/>
              <a:t>, </a:t>
            </a:r>
            <a:r>
              <a:rPr lang="en-US" dirty="0" err="1" smtClean="0"/>
              <a:t>episcleritis</a:t>
            </a:r>
            <a:r>
              <a:rPr lang="en-US" dirty="0" smtClean="0"/>
              <a:t> </a:t>
            </a:r>
            <a:r>
              <a:rPr lang="en-US" dirty="0"/>
              <a:t>or uveitis.</a:t>
            </a:r>
          </a:p>
          <a:p>
            <a:pPr marL="0" indent="0">
              <a:buNone/>
            </a:pPr>
            <a:r>
              <a:rPr lang="en-US" dirty="0"/>
              <a:t>• Cochlear or vestibular lesions.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Seronegative</a:t>
            </a:r>
            <a:r>
              <a:rPr lang="en-US" dirty="0"/>
              <a:t> non‐erosive inflammatory arthritis.</a:t>
            </a:r>
          </a:p>
          <a:p>
            <a:pPr marL="0" indent="0">
              <a:buNone/>
            </a:pPr>
            <a:r>
              <a:rPr lang="en-US" dirty="0"/>
              <a:t>Three or more of these features are required for the diagnosis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762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itchFamily="34" charset="0"/>
              <a:buChar char="•"/>
            </a:pPr>
            <a:r>
              <a:rPr lang="en-US" sz="3200" u="sng" dirty="0" smtClean="0"/>
              <a:t>RELAPSING POLYCHONDRITIS</a:t>
            </a:r>
            <a:endParaRPr lang="en-US" sz="3200" u="sng" dirty="0"/>
          </a:p>
        </p:txBody>
      </p:sp>
    </p:spTree>
    <p:extLst>
      <p:ext uri="{BB962C8B-B14F-4D97-AF65-F5344CB8AC3E}">
        <p14:creationId xmlns:p14="http://schemas.microsoft.com/office/powerpoint/2010/main" val="108987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ETIOLOGY</a:t>
            </a:r>
          </a:p>
          <a:p>
            <a:pPr lvl="1"/>
            <a:r>
              <a:rPr lang="en-US" dirty="0" smtClean="0"/>
              <a:t>Th1‐mediated disease</a:t>
            </a:r>
          </a:p>
          <a:p>
            <a:pPr lvl="1"/>
            <a:r>
              <a:rPr lang="en-US" dirty="0"/>
              <a:t>Antibodies to type II </a:t>
            </a:r>
            <a:r>
              <a:rPr lang="en-US" dirty="0" smtClean="0"/>
              <a:t>collagen</a:t>
            </a:r>
          </a:p>
          <a:p>
            <a:r>
              <a:rPr lang="en-US" dirty="0" smtClean="0"/>
              <a:t>ASSOCIATED CONDITIONS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heumatoid </a:t>
            </a:r>
            <a:r>
              <a:rPr lang="en-US" dirty="0" err="1" smtClean="0"/>
              <a:t>arthritis,lupus</a:t>
            </a:r>
            <a:r>
              <a:rPr lang="en-US" dirty="0" smtClean="0"/>
              <a:t> </a:t>
            </a:r>
            <a:r>
              <a:rPr lang="en-US" dirty="0" err="1"/>
              <a:t>erythematosus</a:t>
            </a:r>
            <a:r>
              <a:rPr lang="en-US" dirty="0"/>
              <a:t>, </a:t>
            </a:r>
            <a:r>
              <a:rPr lang="en-US" dirty="0" err="1" smtClean="0"/>
              <a:t>vasculitis</a:t>
            </a:r>
            <a:r>
              <a:rPr lang="en-US" dirty="0" smtClean="0"/>
              <a:t>, </a:t>
            </a:r>
            <a:r>
              <a:rPr lang="en-US" dirty="0" err="1" smtClean="0"/>
              <a:t>Behçet</a:t>
            </a:r>
            <a:r>
              <a:rPr lang="en-US" dirty="0" smtClean="0"/>
              <a:t> </a:t>
            </a:r>
            <a:r>
              <a:rPr lang="en-US" dirty="0"/>
              <a:t>disease, </a:t>
            </a:r>
            <a:r>
              <a:rPr lang="en-US" dirty="0" smtClean="0"/>
              <a:t>Hashimoto </a:t>
            </a:r>
            <a:r>
              <a:rPr lang="en-US" dirty="0"/>
              <a:t>disease, </a:t>
            </a:r>
            <a:r>
              <a:rPr lang="en-US" dirty="0" smtClean="0"/>
              <a:t>ulcerative </a:t>
            </a:r>
            <a:r>
              <a:rPr lang="en-US" dirty="0"/>
              <a:t>colitis, </a:t>
            </a:r>
            <a:r>
              <a:rPr lang="en-US" dirty="0" err="1" smtClean="0"/>
              <a:t>Crohn</a:t>
            </a:r>
            <a:r>
              <a:rPr lang="en-US" dirty="0" smtClean="0"/>
              <a:t> disease</a:t>
            </a:r>
            <a:r>
              <a:rPr lang="en-US" dirty="0"/>
              <a:t>, </a:t>
            </a:r>
            <a:r>
              <a:rPr lang="en-US" dirty="0" smtClean="0"/>
              <a:t>psoriasis</a:t>
            </a:r>
            <a:r>
              <a:rPr lang="en-US" dirty="0"/>
              <a:t>, </a:t>
            </a:r>
            <a:r>
              <a:rPr lang="en-US" dirty="0" smtClean="0"/>
              <a:t>glomerulonephritis</a:t>
            </a:r>
            <a:r>
              <a:rPr lang="en-US" dirty="0"/>
              <a:t>, </a:t>
            </a:r>
            <a:r>
              <a:rPr lang="en-US" dirty="0" err="1" smtClean="0"/>
              <a:t>Sjögren</a:t>
            </a:r>
            <a:r>
              <a:rPr lang="en-US" dirty="0" smtClean="0"/>
              <a:t> </a:t>
            </a:r>
            <a:r>
              <a:rPr lang="en-US" dirty="0"/>
              <a:t>syndrome, </a:t>
            </a:r>
            <a:r>
              <a:rPr lang="en-US" dirty="0" err="1" smtClean="0"/>
              <a:t>thymoma</a:t>
            </a:r>
            <a:r>
              <a:rPr lang="en-US" dirty="0" smtClean="0"/>
              <a:t>, </a:t>
            </a:r>
            <a:r>
              <a:rPr lang="en-US" dirty="0" err="1" smtClean="0"/>
              <a:t>ankylosing</a:t>
            </a:r>
            <a:r>
              <a:rPr lang="en-US" dirty="0" smtClean="0"/>
              <a:t> </a:t>
            </a:r>
            <a:r>
              <a:rPr lang="en-US" dirty="0"/>
              <a:t>spondylitis, </a:t>
            </a:r>
            <a:r>
              <a:rPr lang="en-US" dirty="0" err="1" smtClean="0"/>
              <a:t>myeloproliferative</a:t>
            </a:r>
            <a:r>
              <a:rPr lang="en-US" dirty="0" smtClean="0"/>
              <a:t> </a:t>
            </a:r>
            <a:r>
              <a:rPr lang="en-US" dirty="0"/>
              <a:t>disorders and </a:t>
            </a:r>
            <a:r>
              <a:rPr lang="en-US" dirty="0" smtClean="0"/>
              <a:t>following intravenous </a:t>
            </a:r>
            <a:r>
              <a:rPr lang="en-US" dirty="0"/>
              <a:t>injections</a:t>
            </a:r>
          </a:p>
        </p:txBody>
      </p:sp>
    </p:spTree>
    <p:extLst>
      <p:ext uri="{BB962C8B-B14F-4D97-AF65-F5344CB8AC3E}">
        <p14:creationId xmlns:p14="http://schemas.microsoft.com/office/powerpoint/2010/main" val="417688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A</a:t>
            </a:r>
            <a:r>
              <a:rPr lang="en-US" b="1" dirty="0" smtClean="0"/>
              <a:t>cute </a:t>
            </a:r>
            <a:r>
              <a:rPr lang="en-US" b="1" dirty="0"/>
              <a:t>stage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red swollen</a:t>
            </a:r>
            <a:r>
              <a:rPr lang="en-US" dirty="0"/>
              <a:t> </a:t>
            </a:r>
            <a:r>
              <a:rPr lang="en-US" dirty="0" smtClean="0"/>
              <a:t>and tender ear </a:t>
            </a:r>
          </a:p>
          <a:p>
            <a:pPr lvl="1"/>
            <a:r>
              <a:rPr lang="en-US" dirty="0"/>
              <a:t>Sparing </a:t>
            </a:r>
            <a:r>
              <a:rPr lang="en-US" dirty="0" smtClean="0"/>
              <a:t>of the ear lobule</a:t>
            </a:r>
          </a:p>
          <a:p>
            <a:pPr lvl="1"/>
            <a:r>
              <a:rPr lang="en-US" dirty="0" smtClean="0"/>
              <a:t>Floppy ear (the </a:t>
            </a:r>
            <a:r>
              <a:rPr lang="en-US" dirty="0"/>
              <a:t>‘forward listening’ ear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Thinning of </a:t>
            </a:r>
            <a:r>
              <a:rPr lang="en-US" dirty="0"/>
              <a:t>the cartilage </a:t>
            </a:r>
            <a:r>
              <a:rPr lang="en-US" dirty="0" smtClean="0"/>
              <a:t>with prominent vasculature </a:t>
            </a:r>
            <a:r>
              <a:rPr lang="en-US" dirty="0"/>
              <a:t>(the ‘</a:t>
            </a:r>
            <a:r>
              <a:rPr lang="en-US" dirty="0" smtClean="0"/>
              <a:t>blue ear</a:t>
            </a:r>
            <a:r>
              <a:rPr lang="en-US" dirty="0"/>
              <a:t>’ sign</a:t>
            </a:r>
            <a:r>
              <a:rPr lang="en-US" dirty="0" smtClean="0"/>
              <a:t>)</a:t>
            </a:r>
          </a:p>
          <a:p>
            <a:r>
              <a:rPr lang="en-US" dirty="0" smtClean="0"/>
              <a:t>Nasal obstruction </a:t>
            </a:r>
            <a:r>
              <a:rPr lang="en-US" dirty="0"/>
              <a:t>and </a:t>
            </a:r>
            <a:r>
              <a:rPr lang="en-US" dirty="0" smtClean="0"/>
              <a:t>a saddle‐nose deformity</a:t>
            </a:r>
          </a:p>
          <a:p>
            <a:r>
              <a:rPr lang="en-US" dirty="0" smtClean="0"/>
              <a:t>Small joint arthritis</a:t>
            </a:r>
          </a:p>
          <a:p>
            <a:r>
              <a:rPr lang="en-US" dirty="0"/>
              <a:t>R</a:t>
            </a:r>
            <a:r>
              <a:rPr lang="en-US" dirty="0" smtClean="0"/>
              <a:t>espiratory embarrassment and </a:t>
            </a:r>
            <a:r>
              <a:rPr lang="en-US" dirty="0"/>
              <a:t>recurrent </a:t>
            </a:r>
            <a:r>
              <a:rPr lang="en-US" dirty="0" smtClean="0"/>
              <a:t>infection</a:t>
            </a:r>
          </a:p>
          <a:p>
            <a:r>
              <a:rPr lang="en-US" dirty="0" err="1" smtClean="0"/>
              <a:t>episcleritis</a:t>
            </a:r>
            <a:r>
              <a:rPr lang="en-US" dirty="0"/>
              <a:t>, conjunctivitis and </a:t>
            </a:r>
            <a:r>
              <a:rPr lang="en-US" dirty="0" err="1" smtClean="0"/>
              <a:t>iritis</a:t>
            </a:r>
            <a:r>
              <a:rPr lang="en-US" dirty="0" smtClean="0"/>
              <a:t>, </a:t>
            </a:r>
            <a:r>
              <a:rPr lang="en-US" dirty="0" err="1" smtClean="0"/>
              <a:t>scleromalacia</a:t>
            </a:r>
            <a:r>
              <a:rPr lang="en-US" dirty="0"/>
              <a:t>, </a:t>
            </a:r>
            <a:r>
              <a:rPr lang="en-US" dirty="0" err="1" smtClean="0"/>
              <a:t>keratoconjunctivitis</a:t>
            </a:r>
            <a:r>
              <a:rPr lang="en-US" dirty="0" smtClean="0"/>
              <a:t> </a:t>
            </a:r>
            <a:r>
              <a:rPr lang="en-US" dirty="0" err="1"/>
              <a:t>sicca</a:t>
            </a:r>
            <a:r>
              <a:rPr lang="en-US" dirty="0"/>
              <a:t> or </a:t>
            </a:r>
            <a:r>
              <a:rPr lang="en-US" dirty="0" err="1"/>
              <a:t>chorioretinitis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307" y="20783"/>
            <a:ext cx="2255693" cy="310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703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4636"/>
            <a:ext cx="4119563" cy="6787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628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course of the disease is </a:t>
            </a:r>
            <a:r>
              <a:rPr lang="en-US" dirty="0" smtClean="0"/>
              <a:t>variable with frequent relapses</a:t>
            </a:r>
          </a:p>
          <a:p>
            <a:r>
              <a:rPr lang="en-US" dirty="0"/>
              <a:t>Disease is a source of discomfort and disfigurement rather than a threat to </a:t>
            </a:r>
            <a:r>
              <a:rPr lang="en-US" dirty="0" smtClean="0"/>
              <a:t>life</a:t>
            </a:r>
          </a:p>
          <a:p>
            <a:r>
              <a:rPr lang="en-US" dirty="0"/>
              <a:t>A </a:t>
            </a:r>
            <a:r>
              <a:rPr lang="en-US" dirty="0" smtClean="0"/>
              <a:t>characteristic biochemical finding </a:t>
            </a:r>
            <a:r>
              <a:rPr lang="en-US" dirty="0"/>
              <a:t>is the increased urinary excretion of acid </a:t>
            </a:r>
            <a:r>
              <a:rPr lang="en-US" dirty="0" err="1" smtClean="0"/>
              <a:t>mucopolysaccharides</a:t>
            </a:r>
            <a:r>
              <a:rPr lang="en-US" dirty="0" smtClean="0"/>
              <a:t> </a:t>
            </a:r>
            <a:r>
              <a:rPr lang="en-US" dirty="0"/>
              <a:t>during </a:t>
            </a:r>
            <a:r>
              <a:rPr lang="en-US" dirty="0" smtClean="0"/>
              <a:t>each relapse</a:t>
            </a:r>
          </a:p>
          <a:p>
            <a:r>
              <a:rPr lang="en-US" dirty="0"/>
              <a:t>Fluorine‐18 </a:t>
            </a:r>
            <a:r>
              <a:rPr lang="en-US" dirty="0" err="1"/>
              <a:t>deoxyglucose</a:t>
            </a:r>
            <a:r>
              <a:rPr lang="en-US" dirty="0"/>
              <a:t> uptake is increased in affected cartilage on PET/CT; this is a useful investigation to determine the extent </a:t>
            </a:r>
            <a:r>
              <a:rPr lang="en-US" dirty="0" smtClean="0"/>
              <a:t>of </a:t>
            </a:r>
            <a:r>
              <a:rPr lang="en-US" dirty="0"/>
              <a:t>cartilage involvement</a:t>
            </a:r>
          </a:p>
        </p:txBody>
      </p:sp>
    </p:spTree>
    <p:extLst>
      <p:ext uri="{BB962C8B-B14F-4D97-AF65-F5344CB8AC3E}">
        <p14:creationId xmlns:p14="http://schemas.microsoft.com/office/powerpoint/2010/main" val="295529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 AND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Diagnosis is made by biopsy and appropriate radiology</a:t>
            </a:r>
          </a:p>
          <a:p>
            <a:r>
              <a:rPr lang="en-US" dirty="0"/>
              <a:t>A</a:t>
            </a:r>
            <a:r>
              <a:rPr lang="en-US" dirty="0" smtClean="0"/>
              <a:t>cute </a:t>
            </a:r>
            <a:r>
              <a:rPr lang="en-US" dirty="0"/>
              <a:t>relapse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steroids(30</a:t>
            </a:r>
            <a:r>
              <a:rPr lang="en-US" dirty="0"/>
              <a:t> </a:t>
            </a:r>
            <a:r>
              <a:rPr lang="en-US" dirty="0" smtClean="0"/>
              <a:t>mg/day prednisolone) </a:t>
            </a:r>
            <a:endParaRPr lang="en-US" dirty="0"/>
          </a:p>
          <a:p>
            <a:pPr lvl="1"/>
            <a:r>
              <a:rPr lang="en-US" dirty="0" smtClean="0"/>
              <a:t>Indomethacin, </a:t>
            </a:r>
            <a:r>
              <a:rPr lang="en-US" dirty="0" err="1" smtClean="0"/>
              <a:t>dapsone</a:t>
            </a:r>
            <a:r>
              <a:rPr lang="en-US" dirty="0" smtClean="0"/>
              <a:t> and Colchicine</a:t>
            </a:r>
          </a:p>
          <a:p>
            <a:pPr lvl="1"/>
            <a:r>
              <a:rPr lang="en-US" dirty="0" smtClean="0"/>
              <a:t>Methotrexate, </a:t>
            </a:r>
            <a:r>
              <a:rPr lang="en-US" dirty="0" err="1" smtClean="0"/>
              <a:t>ciclosporin</a:t>
            </a:r>
            <a:endParaRPr lang="en-US" dirty="0"/>
          </a:p>
          <a:p>
            <a:r>
              <a:rPr lang="en-US" dirty="0" smtClean="0"/>
              <a:t>Pulsed intravenous </a:t>
            </a:r>
            <a:r>
              <a:rPr lang="en-US" dirty="0"/>
              <a:t>cyclophosphamide </a:t>
            </a:r>
            <a:r>
              <a:rPr lang="en-US" dirty="0" smtClean="0"/>
              <a:t>for </a:t>
            </a:r>
            <a:r>
              <a:rPr lang="en-US" dirty="0"/>
              <a:t>renal </a:t>
            </a:r>
            <a:r>
              <a:rPr lang="en-US" dirty="0" smtClean="0"/>
              <a:t>disease</a:t>
            </a:r>
            <a:endParaRPr lang="en-US" dirty="0"/>
          </a:p>
          <a:p>
            <a:r>
              <a:rPr lang="en-US" dirty="0" smtClean="0"/>
              <a:t>IVIG and anti‐TNF </a:t>
            </a:r>
            <a:r>
              <a:rPr lang="en-US" dirty="0"/>
              <a:t>antagonists </a:t>
            </a:r>
            <a:r>
              <a:rPr lang="en-US" dirty="0" smtClean="0"/>
              <a:t>such as </a:t>
            </a:r>
            <a:r>
              <a:rPr lang="en-US" dirty="0" err="1" smtClean="0"/>
              <a:t>adalimumab</a:t>
            </a:r>
            <a:endParaRPr lang="en-US" dirty="0" smtClean="0"/>
          </a:p>
          <a:p>
            <a:r>
              <a:rPr lang="en-US" dirty="0" smtClean="0"/>
              <a:t>Other </a:t>
            </a:r>
            <a:r>
              <a:rPr lang="en-US" dirty="0"/>
              <a:t>cytokine modulators </a:t>
            </a:r>
            <a:r>
              <a:rPr lang="en-US" dirty="0" smtClean="0"/>
              <a:t>include rituximab and </a:t>
            </a:r>
            <a:r>
              <a:rPr lang="en-US" dirty="0" err="1" smtClean="0"/>
              <a:t>tocilizumab</a:t>
            </a:r>
            <a:endParaRPr lang="en-US" dirty="0" smtClean="0"/>
          </a:p>
          <a:p>
            <a:r>
              <a:rPr lang="en-US" dirty="0" smtClean="0"/>
              <a:t>Autologous stem </a:t>
            </a:r>
            <a:r>
              <a:rPr lang="en-US" dirty="0"/>
              <a:t>cell </a:t>
            </a:r>
            <a:r>
              <a:rPr lang="en-US" dirty="0" smtClean="0"/>
              <a:t>transplantation</a:t>
            </a:r>
          </a:p>
          <a:p>
            <a:r>
              <a:rPr lang="en-US" dirty="0" smtClean="0"/>
              <a:t>Surgical </a:t>
            </a:r>
            <a:r>
              <a:rPr lang="en-US" dirty="0"/>
              <a:t>reconstruction </a:t>
            </a:r>
            <a:r>
              <a:rPr lang="en-US" dirty="0" smtClean="0"/>
              <a:t>of the nose or </a:t>
            </a:r>
            <a:r>
              <a:rPr lang="en-US" dirty="0"/>
              <a:t>larynx </a:t>
            </a:r>
          </a:p>
        </p:txBody>
      </p:sp>
    </p:spTree>
    <p:extLst>
      <p:ext uri="{BB962C8B-B14F-4D97-AF65-F5344CB8AC3E}">
        <p14:creationId xmlns:p14="http://schemas.microsoft.com/office/powerpoint/2010/main" val="283720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73221"/>
            <a:ext cx="3512127" cy="3521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973221"/>
            <a:ext cx="3215986" cy="3521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7895"/>
            <a:ext cx="3886200" cy="2925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29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MAGIC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Overlap syndrome with features of both relapsing </a:t>
            </a:r>
            <a:r>
              <a:rPr lang="en-US" dirty="0" err="1" smtClean="0"/>
              <a:t>polychondritis</a:t>
            </a:r>
            <a:r>
              <a:rPr lang="en-US" dirty="0" smtClean="0"/>
              <a:t> and </a:t>
            </a:r>
            <a:r>
              <a:rPr lang="en-US" dirty="0" err="1" smtClean="0"/>
              <a:t>Behçet</a:t>
            </a:r>
            <a:r>
              <a:rPr lang="en-US" dirty="0" smtClean="0"/>
              <a:t> disease </a:t>
            </a:r>
          </a:p>
          <a:p>
            <a:r>
              <a:rPr lang="en-US" dirty="0" smtClean="0"/>
              <a:t>MAGIC </a:t>
            </a:r>
            <a:r>
              <a:rPr lang="en-US" dirty="0"/>
              <a:t>(</a:t>
            </a:r>
            <a:r>
              <a:rPr lang="en-US" dirty="0" smtClean="0"/>
              <a:t>mouth and genital ulcers with inflamed </a:t>
            </a:r>
            <a:r>
              <a:rPr lang="en-US" dirty="0"/>
              <a:t>cartilage</a:t>
            </a:r>
            <a:r>
              <a:rPr lang="en-US" dirty="0" smtClean="0"/>
              <a:t>)</a:t>
            </a:r>
          </a:p>
          <a:p>
            <a:r>
              <a:rPr lang="en-US" dirty="0"/>
              <a:t>Aortic valve disease and aneurysmal </a:t>
            </a:r>
            <a:r>
              <a:rPr lang="en-US" dirty="0" err="1"/>
              <a:t>aortitis</a:t>
            </a:r>
            <a:r>
              <a:rPr lang="en-US" dirty="0"/>
              <a:t> have been </a:t>
            </a:r>
            <a:r>
              <a:rPr lang="en-US" dirty="0" smtClean="0"/>
              <a:t>associated </a:t>
            </a:r>
            <a:r>
              <a:rPr lang="en-US" dirty="0"/>
              <a:t>with the </a:t>
            </a:r>
            <a:r>
              <a:rPr lang="en-US" dirty="0" smtClean="0"/>
              <a:t>syndrome</a:t>
            </a:r>
          </a:p>
          <a:p>
            <a:r>
              <a:rPr lang="en-US" dirty="0" smtClean="0"/>
              <a:t>Treatment</a:t>
            </a:r>
          </a:p>
          <a:p>
            <a:pPr lvl="1"/>
            <a:r>
              <a:rPr lang="en-US" dirty="0" err="1" smtClean="0"/>
              <a:t>Dapsone</a:t>
            </a:r>
            <a:r>
              <a:rPr lang="en-US" dirty="0"/>
              <a:t>, s</a:t>
            </a:r>
            <a:r>
              <a:rPr lang="en-US" dirty="0" smtClean="0"/>
              <a:t>teroids </a:t>
            </a:r>
            <a:r>
              <a:rPr lang="en-US" dirty="0"/>
              <a:t>and </a:t>
            </a:r>
            <a:r>
              <a:rPr lang="en-US" dirty="0" err="1"/>
              <a:t>pentoxifylline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Infliximab in  severe </a:t>
            </a:r>
            <a:r>
              <a:rPr lang="en-US" dirty="0"/>
              <a:t>case</a:t>
            </a:r>
          </a:p>
        </p:txBody>
      </p:sp>
    </p:spTree>
    <p:extLst>
      <p:ext uri="{BB962C8B-B14F-4D97-AF65-F5344CB8AC3E}">
        <p14:creationId xmlns:p14="http://schemas.microsoft.com/office/powerpoint/2010/main" val="117698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MISCELLANEOUS DISORDERS INVOLVING</a:t>
            </a:r>
            <a:br>
              <a:rPr lang="en-US" sz="3200" b="1" dirty="0"/>
            </a:br>
            <a:r>
              <a:rPr lang="en-US" sz="3200" b="1" dirty="0"/>
              <a:t>THE SKIN AND MUSCULOSKELETAL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5" y="1524000"/>
            <a:ext cx="56388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Pachydermoperiostosis</a:t>
            </a:r>
            <a:endParaRPr lang="en-US" dirty="0" smtClean="0"/>
          </a:p>
          <a:p>
            <a:pPr lvl="1"/>
            <a:r>
              <a:rPr lang="en-US" dirty="0"/>
              <a:t>Digital </a:t>
            </a:r>
            <a:r>
              <a:rPr lang="en-US" dirty="0" smtClean="0"/>
              <a:t>clubbing </a:t>
            </a:r>
            <a:endParaRPr lang="en-US" dirty="0"/>
          </a:p>
          <a:p>
            <a:pPr lvl="1"/>
            <a:r>
              <a:rPr lang="en-US" dirty="0"/>
              <a:t>C</a:t>
            </a:r>
            <a:r>
              <a:rPr lang="en-US" dirty="0" smtClean="0"/>
              <a:t>ylindrical </a:t>
            </a:r>
            <a:r>
              <a:rPr lang="en-US" dirty="0"/>
              <a:t>thickening of </a:t>
            </a:r>
            <a:r>
              <a:rPr lang="en-US" dirty="0" smtClean="0"/>
              <a:t>legs and forearms</a:t>
            </a:r>
          </a:p>
          <a:p>
            <a:pPr lvl="1"/>
            <a:r>
              <a:rPr lang="en-US" dirty="0" err="1" smtClean="0"/>
              <a:t>Hypohidrosis</a:t>
            </a:r>
            <a:endParaRPr lang="en-US" dirty="0" smtClean="0"/>
          </a:p>
          <a:p>
            <a:pPr lvl="1"/>
            <a:r>
              <a:rPr lang="en-US" dirty="0" err="1" smtClean="0"/>
              <a:t>Seborrhoea</a:t>
            </a:r>
            <a:endParaRPr lang="en-US" dirty="0" smtClean="0"/>
          </a:p>
          <a:p>
            <a:pPr lvl="1"/>
            <a:r>
              <a:rPr lang="en-US" dirty="0"/>
              <a:t>S</a:t>
            </a:r>
            <a:r>
              <a:rPr lang="en-US" dirty="0" smtClean="0"/>
              <a:t>ebaceous </a:t>
            </a:r>
            <a:r>
              <a:rPr lang="en-US" dirty="0"/>
              <a:t>gland </a:t>
            </a:r>
            <a:r>
              <a:rPr lang="en-US" dirty="0" smtClean="0"/>
              <a:t>hyperplasia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olliculitis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Arthritis </a:t>
            </a:r>
            <a:r>
              <a:rPr lang="en-US" dirty="0"/>
              <a:t>with florid knee effusions. </a:t>
            </a:r>
          </a:p>
          <a:p>
            <a:pPr lvl="1"/>
            <a:r>
              <a:rPr lang="en-US" dirty="0" smtClean="0"/>
              <a:t>Thickened </a:t>
            </a:r>
            <a:r>
              <a:rPr lang="en-US" dirty="0"/>
              <a:t>skin on the </a:t>
            </a:r>
            <a:r>
              <a:rPr lang="en-US" dirty="0" smtClean="0"/>
              <a:t>forehead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arpal and tarsal tunnel syndrome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hronic </a:t>
            </a:r>
            <a:r>
              <a:rPr lang="en-US" dirty="0"/>
              <a:t>leg ulceration </a:t>
            </a:r>
            <a:endParaRPr lang="en-US" dirty="0" smtClean="0"/>
          </a:p>
          <a:p>
            <a:pPr lvl="1"/>
            <a:r>
              <a:rPr lang="en-US" dirty="0"/>
              <a:t>C</a:t>
            </a:r>
            <a:r>
              <a:rPr lang="en-US" dirty="0" smtClean="0"/>
              <a:t>alcification of the </a:t>
            </a:r>
            <a:r>
              <a:rPr lang="en-US" dirty="0"/>
              <a:t>Achilles </a:t>
            </a:r>
            <a:r>
              <a:rPr lang="en-US" dirty="0" smtClean="0"/>
              <a:t>tendon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984" y="3200400"/>
            <a:ext cx="35147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16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r>
              <a:rPr lang="en-US" dirty="0"/>
              <a:t>Interstitial granulomatous </a:t>
            </a:r>
            <a:r>
              <a:rPr lang="en-US" dirty="0" err="1"/>
              <a:t>dermatosis</a:t>
            </a:r>
            <a:endParaRPr lang="en-US" dirty="0"/>
          </a:p>
          <a:p>
            <a:pPr lvl="1"/>
            <a:r>
              <a:rPr lang="en-US" dirty="0"/>
              <a:t>Skin‐</a:t>
            </a:r>
            <a:r>
              <a:rPr lang="en-US" dirty="0" err="1"/>
              <a:t>coloured</a:t>
            </a:r>
            <a:r>
              <a:rPr lang="en-US" dirty="0"/>
              <a:t>, erythematous or </a:t>
            </a:r>
            <a:r>
              <a:rPr lang="en-US" dirty="0" err="1"/>
              <a:t>violaceous</a:t>
            </a:r>
            <a:r>
              <a:rPr lang="en-US" dirty="0"/>
              <a:t> papules, linear bands or plaques develop symmetrically on the lateral aspects of the trunk, proximal thighs or axillae. </a:t>
            </a:r>
            <a:endParaRPr lang="en-US" dirty="0" smtClean="0"/>
          </a:p>
          <a:p>
            <a:pPr lvl="1"/>
            <a:r>
              <a:rPr lang="en-US" dirty="0" smtClean="0"/>
              <a:t>Painful </a:t>
            </a:r>
            <a:r>
              <a:rPr lang="en-US" dirty="0"/>
              <a:t>or pruritic </a:t>
            </a:r>
          </a:p>
          <a:p>
            <a:endParaRPr lang="en-US" dirty="0"/>
          </a:p>
        </p:txBody>
      </p:sp>
      <p:pic>
        <p:nvPicPr>
          <p:cNvPr id="7170" name="Picture 2" descr="Interstitial Granulomatous Dermatitis and Tocilizumab: Is This Treatment  Useful for This Skin Condition? | Actas Dermo-Sifiliográfic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718" y="3974306"/>
            <a:ext cx="2676282" cy="288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17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229600" cy="4525963"/>
          </a:xfrm>
        </p:spPr>
        <p:txBody>
          <a:bodyPr/>
          <a:lstStyle/>
          <a:p>
            <a:r>
              <a:rPr lang="en-US" dirty="0" err="1"/>
              <a:t>Intralymphatic</a:t>
            </a:r>
            <a:r>
              <a:rPr lang="en-US" dirty="0"/>
              <a:t> </a:t>
            </a:r>
            <a:r>
              <a:rPr lang="en-US" dirty="0" err="1"/>
              <a:t>histiocytosis</a:t>
            </a:r>
            <a:endParaRPr lang="en-US" dirty="0"/>
          </a:p>
          <a:p>
            <a:pPr lvl="1"/>
            <a:r>
              <a:rPr lang="en-US" dirty="0"/>
              <a:t> A</a:t>
            </a:r>
            <a:r>
              <a:rPr lang="en-US" dirty="0" smtClean="0"/>
              <a:t>symptomatic </a:t>
            </a:r>
            <a:r>
              <a:rPr lang="en-US" dirty="0"/>
              <a:t>poorly demarcated erythematous plaques or </a:t>
            </a:r>
            <a:r>
              <a:rPr lang="en-US" dirty="0" err="1"/>
              <a:t>livedo</a:t>
            </a:r>
            <a:r>
              <a:rPr lang="en-US" dirty="0"/>
              <a:t> </a:t>
            </a:r>
            <a:r>
              <a:rPr lang="en-US" dirty="0" err="1"/>
              <a:t>reticularis</a:t>
            </a:r>
            <a:r>
              <a:rPr lang="en-US" dirty="0"/>
              <a:t> like lesions develop near an elbow or knee with overlying </a:t>
            </a:r>
            <a:r>
              <a:rPr lang="en-US" dirty="0" err="1"/>
              <a:t>verrucous</a:t>
            </a:r>
            <a:r>
              <a:rPr lang="en-US" dirty="0"/>
              <a:t> change</a:t>
            </a:r>
          </a:p>
          <a:p>
            <a:pPr lvl="1"/>
            <a:r>
              <a:rPr lang="en-US" dirty="0"/>
              <a:t>Respond to simple pressure </a:t>
            </a:r>
            <a:r>
              <a:rPr lang="en-US" dirty="0" smtClean="0"/>
              <a:t>bandaging</a:t>
            </a:r>
            <a:endParaRPr lang="en-US" dirty="0"/>
          </a:p>
          <a:p>
            <a:endParaRPr lang="en-US" dirty="0"/>
          </a:p>
        </p:txBody>
      </p:sp>
      <p:pic>
        <p:nvPicPr>
          <p:cNvPr id="8194" name="Picture 2" descr="Intralymphatic Histiocytosis: A Report of 2 Cases - ScienceDir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615" y="3733800"/>
            <a:ext cx="3495675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29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Mastocytosis</a:t>
            </a:r>
            <a:endParaRPr lang="en-US" dirty="0"/>
          </a:p>
          <a:p>
            <a:r>
              <a:rPr lang="en-US" dirty="0" err="1"/>
              <a:t>Multicentric</a:t>
            </a:r>
            <a:r>
              <a:rPr lang="en-US" dirty="0"/>
              <a:t> </a:t>
            </a:r>
            <a:r>
              <a:rPr lang="en-US" dirty="0" err="1"/>
              <a:t>reticulohistiocytosis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11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24200"/>
            <a:ext cx="8229600" cy="1143000"/>
          </a:xfrm>
        </p:spPr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77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algn="l">
              <a:buFont typeface="Arial" pitchFamily="34" charset="0"/>
              <a:buChar char="•"/>
            </a:pPr>
            <a:r>
              <a:rPr lang="en-US" dirty="0" smtClean="0"/>
              <a:t>VIRAL ARTHROPATHIES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Rubella and parvovirus B19 are the most commonly </a:t>
            </a:r>
            <a:r>
              <a:rPr lang="en-US" dirty="0" smtClean="0"/>
              <a:t>implicated viruses </a:t>
            </a:r>
            <a:r>
              <a:rPr lang="en-US" dirty="0"/>
              <a:t>in self‐limiting </a:t>
            </a:r>
            <a:r>
              <a:rPr lang="en-US" dirty="0" smtClean="0"/>
              <a:t>arthritis</a:t>
            </a:r>
          </a:p>
          <a:p>
            <a:r>
              <a:rPr lang="en-US" dirty="0"/>
              <a:t>R</a:t>
            </a:r>
            <a:r>
              <a:rPr lang="en-US" dirty="0" smtClean="0"/>
              <a:t>ubella , a </a:t>
            </a:r>
            <a:r>
              <a:rPr lang="en-US" dirty="0" err="1"/>
              <a:t>maculopapular</a:t>
            </a:r>
            <a:r>
              <a:rPr lang="en-US" dirty="0"/>
              <a:t> rash spreads </a:t>
            </a:r>
            <a:r>
              <a:rPr lang="en-US" dirty="0" err="1"/>
              <a:t>cephalocaudally</a:t>
            </a:r>
            <a:r>
              <a:rPr lang="en-US" dirty="0"/>
              <a:t>, followed or </a:t>
            </a:r>
            <a:r>
              <a:rPr lang="en-US" dirty="0" smtClean="0"/>
              <a:t>preceded </a:t>
            </a:r>
            <a:r>
              <a:rPr lang="en-US" dirty="0"/>
              <a:t>by occipital lymphadenopathy and arthralgia in up to 50%</a:t>
            </a:r>
            <a:endParaRPr lang="en-US" dirty="0" smtClean="0"/>
          </a:p>
          <a:p>
            <a:r>
              <a:rPr lang="en-US" dirty="0"/>
              <a:t>Parvovirus </a:t>
            </a:r>
            <a:r>
              <a:rPr lang="en-US" dirty="0" smtClean="0"/>
              <a:t>B19 is </a:t>
            </a:r>
            <a:r>
              <a:rPr lang="en-US" dirty="0"/>
              <a:t>associated with erythema </a:t>
            </a:r>
            <a:r>
              <a:rPr lang="en-US" dirty="0" err="1"/>
              <a:t>infectiosum</a:t>
            </a:r>
            <a:r>
              <a:rPr lang="en-US" dirty="0"/>
              <a:t> (</a:t>
            </a:r>
            <a:r>
              <a:rPr lang="en-US" dirty="0" smtClean="0"/>
              <a:t>fifth disease</a:t>
            </a:r>
            <a:r>
              <a:rPr lang="en-US" dirty="0"/>
              <a:t>), characterized by </a:t>
            </a:r>
            <a:endParaRPr lang="en-US" dirty="0" smtClean="0"/>
          </a:p>
          <a:p>
            <a:pPr lvl="1"/>
            <a:r>
              <a:rPr lang="en-US" dirty="0" smtClean="0"/>
              <a:t>‘</a:t>
            </a:r>
            <a:r>
              <a:rPr lang="en-US" dirty="0"/>
              <a:t>slapped cheek’ erythema on the </a:t>
            </a:r>
            <a:r>
              <a:rPr lang="en-US" dirty="0" smtClean="0"/>
              <a:t>face</a:t>
            </a:r>
          </a:p>
          <a:p>
            <a:pPr lvl="1"/>
            <a:r>
              <a:rPr lang="en-US" dirty="0" smtClean="0"/>
              <a:t>and </a:t>
            </a:r>
            <a:r>
              <a:rPr lang="en-US" dirty="0"/>
              <a:t>a </a:t>
            </a:r>
            <a:r>
              <a:rPr lang="en-US" dirty="0" smtClean="0"/>
              <a:t>reticulate erythema of the </a:t>
            </a:r>
            <a:r>
              <a:rPr lang="en-US" dirty="0"/>
              <a:t>trunk and </a:t>
            </a:r>
            <a:r>
              <a:rPr lang="en-US" dirty="0" smtClean="0"/>
              <a:t>limbs</a:t>
            </a:r>
          </a:p>
        </p:txBody>
      </p:sp>
    </p:spTree>
    <p:extLst>
      <p:ext uri="{BB962C8B-B14F-4D97-AF65-F5344CB8AC3E}">
        <p14:creationId xmlns:p14="http://schemas.microsoft.com/office/powerpoint/2010/main" val="158098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algn="l">
              <a:buFont typeface="Arial" pitchFamily="34" charset="0"/>
              <a:buChar char="•"/>
            </a:pPr>
            <a:r>
              <a:rPr lang="en-US" dirty="0" smtClean="0"/>
              <a:t>BACTERIAL ARTHROPATHIES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SEPTIC ARTHRITIS</a:t>
            </a:r>
          </a:p>
          <a:p>
            <a:r>
              <a:rPr lang="en-US" dirty="0" smtClean="0"/>
              <a:t>BRUCELLOSIS</a:t>
            </a:r>
          </a:p>
          <a:p>
            <a:r>
              <a:rPr lang="en-US" dirty="0" smtClean="0"/>
              <a:t>LYME DISEASE</a:t>
            </a:r>
          </a:p>
          <a:p>
            <a:r>
              <a:rPr lang="en-US" dirty="0" smtClean="0"/>
              <a:t>SYPHILIS</a:t>
            </a:r>
          </a:p>
          <a:p>
            <a:r>
              <a:rPr lang="en-US" dirty="0" smtClean="0"/>
              <a:t>KAWASAKI DISEASE</a:t>
            </a:r>
          </a:p>
          <a:p>
            <a:r>
              <a:rPr lang="en-US" dirty="0" smtClean="0"/>
              <a:t>WHIPPLE DISEASE</a:t>
            </a:r>
          </a:p>
          <a:p>
            <a:r>
              <a:rPr lang="en-US" dirty="0" smtClean="0"/>
              <a:t>MENINGOCOCCAL ARTHRITIS</a:t>
            </a:r>
          </a:p>
          <a:p>
            <a:pPr lvl="1"/>
            <a:r>
              <a:rPr lang="en-US" dirty="0"/>
              <a:t> widespread macular </a:t>
            </a:r>
            <a:r>
              <a:rPr lang="en-US" dirty="0" smtClean="0"/>
              <a:t>erythema and </a:t>
            </a:r>
            <a:r>
              <a:rPr lang="en-US" dirty="0"/>
              <a:t>tender </a:t>
            </a:r>
            <a:r>
              <a:rPr lang="en-US" dirty="0" err="1"/>
              <a:t>papular</a:t>
            </a:r>
            <a:r>
              <a:rPr lang="en-US" dirty="0"/>
              <a:t>, nodular or </a:t>
            </a:r>
            <a:r>
              <a:rPr lang="en-US" dirty="0" err="1"/>
              <a:t>pustular</a:t>
            </a:r>
            <a:r>
              <a:rPr lang="en-US" dirty="0"/>
              <a:t> </a:t>
            </a:r>
            <a:r>
              <a:rPr lang="en-US" dirty="0" smtClean="0"/>
              <a:t>lesions, which </a:t>
            </a:r>
            <a:r>
              <a:rPr lang="en-US" dirty="0"/>
              <a:t>may become </a:t>
            </a:r>
            <a:r>
              <a:rPr lang="en-US" dirty="0" err="1"/>
              <a:t>purpuric</a:t>
            </a:r>
            <a:endParaRPr lang="en-US" dirty="0" smtClean="0"/>
          </a:p>
          <a:p>
            <a:r>
              <a:rPr lang="en-US" dirty="0" smtClean="0"/>
              <a:t>GONOCOCCAL ARTHRITIS</a:t>
            </a:r>
          </a:p>
          <a:p>
            <a:pPr lvl="1"/>
            <a:r>
              <a:rPr lang="en-US" dirty="0" err="1"/>
              <a:t>P</a:t>
            </a:r>
            <a:r>
              <a:rPr lang="en-US" dirty="0" err="1" smtClean="0"/>
              <a:t>apular</a:t>
            </a:r>
            <a:r>
              <a:rPr lang="en-US" dirty="0" smtClean="0"/>
              <a:t> </a:t>
            </a:r>
            <a:r>
              <a:rPr lang="en-US" dirty="0"/>
              <a:t>and vesicular lesions, often </a:t>
            </a:r>
            <a:r>
              <a:rPr lang="en-US" dirty="0" err="1" smtClean="0"/>
              <a:t>periarticular</a:t>
            </a:r>
            <a:r>
              <a:rPr lang="en-US" dirty="0" smtClean="0"/>
              <a:t>, may </a:t>
            </a:r>
            <a:r>
              <a:rPr lang="en-US" dirty="0"/>
              <a:t>be misdiagnosed as </a:t>
            </a:r>
            <a:r>
              <a:rPr lang="en-US" dirty="0" err="1" smtClean="0"/>
              <a:t>papular</a:t>
            </a:r>
            <a:r>
              <a:rPr lang="en-US" dirty="0" smtClean="0"/>
              <a:t> lupus </a:t>
            </a:r>
            <a:r>
              <a:rPr lang="en-US" dirty="0" err="1"/>
              <a:t>erythematosus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24000"/>
            <a:ext cx="350520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570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/>
          </a:bodyPr>
          <a:lstStyle/>
          <a:p>
            <a:r>
              <a:rPr lang="en-US" dirty="0" smtClean="0"/>
              <a:t>MYCOBACTERIAL INFECTIONS</a:t>
            </a:r>
          </a:p>
          <a:p>
            <a:pPr lvl="1"/>
            <a:r>
              <a:rPr lang="en-US" dirty="0" smtClean="0"/>
              <a:t>LEPROSY</a:t>
            </a:r>
          </a:p>
          <a:p>
            <a:pPr lvl="2"/>
            <a:r>
              <a:rPr lang="en-US" dirty="0"/>
              <a:t>Extension </a:t>
            </a:r>
            <a:r>
              <a:rPr lang="en-US" dirty="0" smtClean="0"/>
              <a:t>of skin lesions </a:t>
            </a:r>
            <a:r>
              <a:rPr lang="en-US" dirty="0"/>
              <a:t>on the fingers and toes can give rise to a </a:t>
            </a:r>
            <a:r>
              <a:rPr lang="en-US" dirty="0" err="1"/>
              <a:t>dactylitis</a:t>
            </a:r>
            <a:r>
              <a:rPr lang="en-US" dirty="0"/>
              <a:t> with </a:t>
            </a:r>
            <a:r>
              <a:rPr lang="en-US" dirty="0" smtClean="0"/>
              <a:t>leprous </a:t>
            </a:r>
            <a:r>
              <a:rPr lang="en-US" dirty="0" err="1"/>
              <a:t>periostitis</a:t>
            </a:r>
            <a:r>
              <a:rPr lang="en-US" dirty="0"/>
              <a:t> and eventually </a:t>
            </a:r>
            <a:r>
              <a:rPr lang="en-US" dirty="0" smtClean="0"/>
              <a:t>osteomyelitis.</a:t>
            </a:r>
          </a:p>
          <a:p>
            <a:pPr lvl="2"/>
            <a:r>
              <a:rPr lang="en-US" dirty="0"/>
              <a:t>Chronic nerve </a:t>
            </a:r>
            <a:r>
              <a:rPr lang="en-US" dirty="0" smtClean="0"/>
              <a:t>damage </a:t>
            </a:r>
            <a:r>
              <a:rPr lang="en-US" dirty="0"/>
              <a:t>leads to muscle deformity and joint contracture with </a:t>
            </a:r>
            <a:r>
              <a:rPr lang="en-US" dirty="0" smtClean="0"/>
              <a:t>eventual joint </a:t>
            </a:r>
            <a:r>
              <a:rPr lang="en-US" dirty="0"/>
              <a:t>destruction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TUBERCULOSIS</a:t>
            </a:r>
          </a:p>
          <a:p>
            <a:pPr lvl="2"/>
            <a:r>
              <a:rPr lang="en-US" dirty="0" smtClean="0"/>
              <a:t>Characteristically involves </a:t>
            </a:r>
            <a:r>
              <a:rPr lang="en-US" dirty="0"/>
              <a:t>the </a:t>
            </a:r>
            <a:r>
              <a:rPr lang="en-US" dirty="0" smtClean="0"/>
              <a:t>spine, and </a:t>
            </a:r>
            <a:r>
              <a:rPr lang="en-US" dirty="0"/>
              <a:t>may present to the dermatologist as a paravertebral </a:t>
            </a:r>
            <a:r>
              <a:rPr lang="en-US" dirty="0" smtClean="0"/>
              <a:t>abscess (</a:t>
            </a:r>
            <a:r>
              <a:rPr lang="en-US" dirty="0" err="1" smtClean="0"/>
              <a:t>Pott</a:t>
            </a:r>
            <a:r>
              <a:rPr lang="en-US" dirty="0" smtClean="0"/>
              <a:t> disease)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48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3501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/>
              <a:t>RHEUMATIC FEVER</a:t>
            </a:r>
          </a:p>
          <a:p>
            <a:pPr lvl="1"/>
            <a:r>
              <a:rPr lang="en-US" dirty="0" smtClean="0"/>
              <a:t>Characteristic </a:t>
            </a:r>
            <a:r>
              <a:rPr lang="en-US" dirty="0" err="1"/>
              <a:t>urticated</a:t>
            </a:r>
            <a:r>
              <a:rPr lang="en-US" dirty="0"/>
              <a:t> annular skin lesions </a:t>
            </a:r>
            <a:r>
              <a:rPr lang="en-US" b="1" dirty="0" smtClean="0"/>
              <a:t>erythema </a:t>
            </a:r>
            <a:r>
              <a:rPr lang="en-US" b="1" dirty="0" err="1"/>
              <a:t>marginatum</a:t>
            </a:r>
            <a:r>
              <a:rPr lang="en-US" dirty="0"/>
              <a:t>, </a:t>
            </a:r>
            <a:r>
              <a:rPr lang="en-US" dirty="0" smtClean="0"/>
              <a:t> </a:t>
            </a:r>
            <a:r>
              <a:rPr lang="en-US" dirty="0"/>
              <a:t>predilection for the trunk and proximal </a:t>
            </a:r>
            <a:r>
              <a:rPr lang="en-US" dirty="0" smtClean="0"/>
              <a:t>limbs</a:t>
            </a:r>
            <a:endParaRPr lang="en-US" dirty="0"/>
          </a:p>
          <a:p>
            <a:pPr lvl="1"/>
            <a:r>
              <a:rPr lang="en-US" dirty="0"/>
              <a:t>S</a:t>
            </a:r>
            <a:r>
              <a:rPr lang="en-US" dirty="0" smtClean="0"/>
              <a:t>ubcutaneous nodules </a:t>
            </a:r>
            <a:r>
              <a:rPr lang="en-US" dirty="0" err="1" smtClean="0"/>
              <a:t>occuring</a:t>
            </a:r>
            <a:r>
              <a:rPr lang="en-US" dirty="0" smtClean="0"/>
              <a:t> in </a:t>
            </a:r>
            <a:r>
              <a:rPr lang="en-US" dirty="0"/>
              <a:t>crops, typically on the extensor aspects of the </a:t>
            </a:r>
            <a:r>
              <a:rPr lang="en-US" dirty="0" smtClean="0"/>
              <a:t>limbs</a:t>
            </a:r>
            <a:endParaRPr lang="en-US" dirty="0"/>
          </a:p>
          <a:p>
            <a:pPr lvl="1"/>
            <a:r>
              <a:rPr lang="en-US" dirty="0" err="1" smtClean="0"/>
              <a:t>Impetiginized</a:t>
            </a:r>
            <a:r>
              <a:rPr lang="en-US" dirty="0" smtClean="0"/>
              <a:t> Scabies is </a:t>
            </a:r>
            <a:r>
              <a:rPr lang="en-US" dirty="0"/>
              <a:t>a major risk factor for rheumatic fever and </a:t>
            </a:r>
            <a:r>
              <a:rPr lang="en-US" dirty="0" smtClean="0"/>
              <a:t>post‐streptococcal </a:t>
            </a:r>
            <a:r>
              <a:rPr lang="en-US" dirty="0"/>
              <a:t>glomerulonephritis</a:t>
            </a:r>
          </a:p>
        </p:txBody>
      </p:sp>
      <p:pic>
        <p:nvPicPr>
          <p:cNvPr id="1026" name="Picture 2" descr="Erythema Marginatum: Causes, Picture, Treatment, and 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272" y="4191000"/>
            <a:ext cx="4471946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cute rheumatic fe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37976"/>
            <a:ext cx="3409950" cy="219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64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 algn="l">
              <a:buFont typeface="Arial" pitchFamily="34" charset="0"/>
              <a:buChar char="•"/>
            </a:pPr>
            <a:r>
              <a:rPr lang="en-US" dirty="0" smtClean="0"/>
              <a:t>OTHER INFECTIVE ARTHROPATHIES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DISSEMINATED FUNGAL INFECTION</a:t>
            </a:r>
          </a:p>
          <a:p>
            <a:r>
              <a:rPr lang="en-US" dirty="0" smtClean="0"/>
              <a:t>MYCETOMA</a:t>
            </a:r>
          </a:p>
          <a:p>
            <a:r>
              <a:rPr lang="en-US" dirty="0"/>
              <a:t>POST KALA </a:t>
            </a:r>
            <a:r>
              <a:rPr lang="en-US" dirty="0" smtClean="0"/>
              <a:t>AZAR DERMAL LEISHMANIASIS</a:t>
            </a:r>
          </a:p>
          <a:p>
            <a:pPr lvl="1"/>
            <a:r>
              <a:rPr lang="en-US" dirty="0"/>
              <a:t>associated with arthralgia and </a:t>
            </a:r>
            <a:r>
              <a:rPr lang="en-US" dirty="0" smtClean="0"/>
              <a:t>joint contracture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10000"/>
            <a:ext cx="2657309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814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INFLAMMATORY ARTHROPATHIES</a:t>
            </a:r>
            <a:endParaRPr lang="en-US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583872"/>
            <a:ext cx="4419600" cy="18357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itchFamily="34" charset="0"/>
              <a:buChar char="•"/>
            </a:pPr>
            <a:r>
              <a:rPr lang="en-US" sz="3600" dirty="0" smtClean="0"/>
              <a:t>RHEUMATOID ARTHRITIS &amp; SKIN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564" y="1483067"/>
            <a:ext cx="4795838" cy="5374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22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1308</Words>
  <Application>Microsoft Office PowerPoint</Application>
  <PresentationFormat>On-screen Show (4:3)</PresentationFormat>
  <Paragraphs>185</Paragraphs>
  <Slides>35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SKIN AND DISORDERS OF MUSCULOSKELETAL SYSTEM</vt:lpstr>
      <vt:lpstr>REACTIVE ARTHRITIS</vt:lpstr>
      <vt:lpstr>PowerPoint Presentation</vt:lpstr>
      <vt:lpstr>VIRAL ARTHROPATHIES</vt:lpstr>
      <vt:lpstr>BACTERIAL ARTHROPATHIES</vt:lpstr>
      <vt:lpstr>PowerPoint Presentation</vt:lpstr>
      <vt:lpstr>PowerPoint Presentation</vt:lpstr>
      <vt:lpstr>OTHER INFECTIVE ARTHROPATHIES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CUTANEOUS ADVERSE REACTIONS TO ANTIRHEUMATIC THERAPIES</vt:lpstr>
      <vt:lpstr>PowerPoint Presentation</vt:lpstr>
      <vt:lpstr>PowerPoint Presentation</vt:lpstr>
      <vt:lpstr>SKIN CANCER PROMOTION</vt:lpstr>
      <vt:lpstr>SARCOIDOSIS</vt:lpstr>
      <vt:lpstr>OSTEOARTHRITIS</vt:lpstr>
      <vt:lpstr>ALKAPTONURIA</vt:lpstr>
      <vt:lpstr>GOUT</vt:lpstr>
      <vt:lpstr>PowerPoint Presentation</vt:lpstr>
      <vt:lpstr>ACNE</vt:lpstr>
      <vt:lpstr>INFLAMMATORY CHONDROPATHIES</vt:lpstr>
      <vt:lpstr>PowerPoint Presentation</vt:lpstr>
      <vt:lpstr>CLINICAL FEATURES</vt:lpstr>
      <vt:lpstr>PowerPoint Presentation</vt:lpstr>
      <vt:lpstr>PowerPoint Presentation</vt:lpstr>
      <vt:lpstr>DIAGNOSIS AND TREATMENT</vt:lpstr>
      <vt:lpstr>MAGIC SYNDROME</vt:lpstr>
      <vt:lpstr>MISCELLANEOUS DISORDERS INVOLVING THE SKIN AND MUSCULOSKELETAL SYSTEM</vt:lpstr>
      <vt:lpstr>PowerPoint Presentation</vt:lpstr>
      <vt:lpstr>PowerPoint Presentation</vt:lpstr>
      <vt:lpstr>PowerPoint Presentation</vt:lpstr>
      <vt:lpstr>THANKS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laptop</cp:lastModifiedBy>
  <cp:revision>40</cp:revision>
  <dcterms:created xsi:type="dcterms:W3CDTF">2006-08-16T00:00:00Z</dcterms:created>
  <dcterms:modified xsi:type="dcterms:W3CDTF">2021-08-24T10:52:39Z</dcterms:modified>
</cp:coreProperties>
</file>