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329" r:id="rId3"/>
    <p:sldId id="258" r:id="rId4"/>
    <p:sldId id="259" r:id="rId5"/>
    <p:sldId id="260" r:id="rId6"/>
    <p:sldId id="266" r:id="rId7"/>
    <p:sldId id="268" r:id="rId8"/>
    <p:sldId id="261" r:id="rId9"/>
    <p:sldId id="264" r:id="rId10"/>
    <p:sldId id="270" r:id="rId11"/>
    <p:sldId id="271" r:id="rId12"/>
    <p:sldId id="265" r:id="rId13"/>
    <p:sldId id="272" r:id="rId14"/>
    <p:sldId id="274" r:id="rId15"/>
    <p:sldId id="275" r:id="rId16"/>
    <p:sldId id="276" r:id="rId17"/>
    <p:sldId id="280" r:id="rId18"/>
    <p:sldId id="278" r:id="rId19"/>
    <p:sldId id="281" r:id="rId20"/>
    <p:sldId id="282" r:id="rId21"/>
    <p:sldId id="339" r:id="rId22"/>
    <p:sldId id="283" r:id="rId23"/>
    <p:sldId id="284" r:id="rId24"/>
    <p:sldId id="287" r:id="rId25"/>
    <p:sldId id="285" r:id="rId26"/>
    <p:sldId id="286" r:id="rId27"/>
    <p:sldId id="323" r:id="rId28"/>
    <p:sldId id="292" r:id="rId29"/>
    <p:sldId id="331" r:id="rId30"/>
    <p:sldId id="294" r:id="rId31"/>
    <p:sldId id="296" r:id="rId32"/>
    <p:sldId id="340" r:id="rId33"/>
    <p:sldId id="297" r:id="rId34"/>
    <p:sldId id="300" r:id="rId35"/>
    <p:sldId id="333" r:id="rId36"/>
    <p:sldId id="301" r:id="rId37"/>
    <p:sldId id="324" r:id="rId38"/>
    <p:sldId id="347" r:id="rId39"/>
    <p:sldId id="348" r:id="rId40"/>
    <p:sldId id="335" r:id="rId41"/>
    <p:sldId id="341" r:id="rId42"/>
    <p:sldId id="337" r:id="rId43"/>
    <p:sldId id="338" r:id="rId44"/>
    <p:sldId id="342" r:id="rId45"/>
    <p:sldId id="315" r:id="rId46"/>
    <p:sldId id="309" r:id="rId47"/>
    <p:sldId id="311" r:id="rId48"/>
    <p:sldId id="350" r:id="rId49"/>
    <p:sldId id="312" r:id="rId50"/>
    <p:sldId id="313" r:id="rId51"/>
    <p:sldId id="343" r:id="rId52"/>
    <p:sldId id="327" r:id="rId53"/>
    <p:sldId id="321" r:id="rId54"/>
    <p:sldId id="344" r:id="rId55"/>
    <p:sldId id="349" r:id="rId56"/>
    <p:sldId id="345" r:id="rId57"/>
    <p:sldId id="346" r:id="rId58"/>
    <p:sldId id="320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82" autoAdjust="0"/>
    <p:restoredTop sz="94660"/>
  </p:normalViewPr>
  <p:slideViewPr>
    <p:cSldViewPr>
      <p:cViewPr>
        <p:scale>
          <a:sx n="76" d="100"/>
          <a:sy n="76" d="100"/>
        </p:scale>
        <p:origin x="-1398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B9CBF-4940-4A35-9E99-C1F482404CC1}" type="datetimeFigureOut">
              <a:rPr lang="en-US" smtClean="0"/>
              <a:pPr/>
              <a:t>24-Jan-24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C1096-DCE8-47BD-A2AF-E6EC1C551E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1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C1096-DCE8-47BD-A2AF-E6EC1C551ED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6FB76C-3E48-496E-8E07-AED433107525}" type="slidenum">
              <a:rPr lang="en-US"/>
              <a:pPr/>
              <a:t>47</a:t>
            </a:fld>
            <a:endParaRPr lang="en-US" dirty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dirty="0" smtClean="0"/>
              <a:t>1-melanoma lesion more likely to be asymmetric</a:t>
            </a:r>
          </a:p>
          <a:p>
            <a:pPr eaLnBrk="1" hangingPunct="1"/>
            <a:r>
              <a:rPr lang="en-US" sz="1200" dirty="0" smtClean="0"/>
              <a:t>2-(melanoma more likely to have irregular borders</a:t>
            </a:r>
          </a:p>
          <a:p>
            <a:pPr eaLnBrk="1" hangingPunct="1"/>
            <a:r>
              <a:rPr lang="en-US" sz="1200" dirty="0" smtClean="0"/>
              <a:t>3-(melanoma more likely to be very dark black or blue and have variation in color than a benign mole, which more often is uniform in color and light tan or brown)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29183F-D32D-472A-8DE3-5E1B643A3577}" type="slidenum">
              <a:rPr lang="en-US"/>
              <a:pPr/>
              <a:t>58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C1096-DCE8-47BD-A2AF-E6EC1C551ED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Greater than 50 nevi, 2 mm or greater in diameter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C1096-DCE8-47BD-A2AF-E6EC1C551ED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C1096-DCE8-47BD-A2AF-E6EC1C551ED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C1096-DCE8-47BD-A2AF-E6EC1C551ED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dermoscopic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appearance of superficial spreading melanoma showing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C1096-DCE8-47BD-A2AF-E6EC1C551ED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Lesions grow rapidly hence  present as thicker tumors.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C1096-DCE8-47BD-A2AF-E6EC1C551ED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Arise from a </a:t>
            </a:r>
            <a:r>
              <a:rPr lang="en-US" dirty="0" err="1" smtClean="0"/>
              <a:t>lentigo</a:t>
            </a:r>
            <a:r>
              <a:rPr lang="en-US" dirty="0" smtClean="0"/>
              <a:t> maligna precursor lesion (Hutchinson’s melanotic freckle).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C1096-DCE8-47BD-A2AF-E6EC1C551ED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LMMs arise from a </a:t>
            </a:r>
            <a:r>
              <a:rPr lang="en-US" sz="1200" dirty="0" err="1" smtClean="0"/>
              <a:t>lentigo</a:t>
            </a:r>
            <a:r>
              <a:rPr lang="en-US" sz="1200" dirty="0" smtClean="0"/>
              <a:t> maligna precursor lesion (Hutchinson’s melanotic freckle).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C1096-DCE8-47BD-A2AF-E6EC1C551ED9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3997-4A61-4A84-B546-A71975EF6A67}" type="datetimeFigureOut">
              <a:rPr lang="en-US" smtClean="0"/>
              <a:pPr/>
              <a:t>24-Jan-24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308-1E67-4EBB-BF42-BFA5D5CE5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3997-4A61-4A84-B546-A71975EF6A67}" type="datetimeFigureOut">
              <a:rPr lang="en-US" smtClean="0"/>
              <a:pPr/>
              <a:t>24-Jan-24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308-1E67-4EBB-BF42-BFA5D5CE5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3997-4A61-4A84-B546-A71975EF6A67}" type="datetimeFigureOut">
              <a:rPr lang="en-US" smtClean="0"/>
              <a:pPr/>
              <a:t>24-Jan-24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308-1E67-4EBB-BF42-BFA5D5CE5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3997-4A61-4A84-B546-A71975EF6A67}" type="datetimeFigureOut">
              <a:rPr lang="en-US" smtClean="0"/>
              <a:pPr/>
              <a:t>24-Jan-24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308-1E67-4EBB-BF42-BFA5D5CE5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3997-4A61-4A84-B546-A71975EF6A67}" type="datetimeFigureOut">
              <a:rPr lang="en-US" smtClean="0"/>
              <a:pPr/>
              <a:t>24-Jan-24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308-1E67-4EBB-BF42-BFA5D5CE5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3997-4A61-4A84-B546-A71975EF6A67}" type="datetimeFigureOut">
              <a:rPr lang="en-US" smtClean="0"/>
              <a:pPr/>
              <a:t>24-Jan-24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308-1E67-4EBB-BF42-BFA5D5CE5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3997-4A61-4A84-B546-A71975EF6A67}" type="datetimeFigureOut">
              <a:rPr lang="en-US" smtClean="0"/>
              <a:pPr/>
              <a:t>24-Jan-24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308-1E67-4EBB-BF42-BFA5D5CE5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3997-4A61-4A84-B546-A71975EF6A67}" type="datetimeFigureOut">
              <a:rPr lang="en-US" smtClean="0"/>
              <a:pPr/>
              <a:t>24-Jan-24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308-1E67-4EBB-BF42-BFA5D5CE5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3997-4A61-4A84-B546-A71975EF6A67}" type="datetimeFigureOut">
              <a:rPr lang="en-US" smtClean="0"/>
              <a:pPr/>
              <a:t>24-Jan-24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308-1E67-4EBB-BF42-BFA5D5CE5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3997-4A61-4A84-B546-A71975EF6A67}" type="datetimeFigureOut">
              <a:rPr lang="en-US" smtClean="0"/>
              <a:pPr/>
              <a:t>24-Jan-24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308-1E67-4EBB-BF42-BFA5D5CE5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3997-4A61-4A84-B546-A71975EF6A67}" type="datetimeFigureOut">
              <a:rPr lang="en-US" smtClean="0"/>
              <a:pPr/>
              <a:t>24-Jan-24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0308-1E67-4EBB-BF42-BFA5D5CE5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83997-4A61-4A84-B546-A71975EF6A67}" type="datetimeFigureOut">
              <a:rPr lang="en-US" smtClean="0"/>
              <a:pPr/>
              <a:t>24-Jan-24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C0308-1E67-4EBB-BF42-BFA5D5CE5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javascript:open_graphic_with_caption('/scripts/om.dll/serve?action=image&amp;location=/extractor/images/jd/49/4/fS0190962203021364001.gif&amp;link=',%20caption1)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422B2"/>
                </a:solidFill>
              </a:rPr>
              <a:t/>
            </a:r>
            <a:br>
              <a:rPr lang="en-US" b="1" dirty="0" smtClean="0">
                <a:solidFill>
                  <a:srgbClr val="7422B2"/>
                </a:solidFill>
              </a:rPr>
            </a:br>
            <a:r>
              <a:rPr lang="en-US" sz="6000" b="1" dirty="0" smtClean="0">
                <a:solidFill>
                  <a:srgbClr val="7422B2"/>
                </a:solidFill>
              </a:rPr>
              <a:t>MALIGNANT MELANOMA</a:t>
            </a:r>
            <a:br>
              <a:rPr lang="en-US" sz="6000" b="1" dirty="0" smtClean="0">
                <a:solidFill>
                  <a:srgbClr val="7422B2"/>
                </a:solidFill>
              </a:rPr>
            </a:br>
            <a:r>
              <a:rPr lang="en-US" sz="6000" b="1" dirty="0" smtClean="0">
                <a:solidFill>
                  <a:srgbClr val="7422B2"/>
                </a:solidFill>
              </a:rPr>
              <a:t>OF SKIN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BY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DR. MARYAM FAISAL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PG. D.DERM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Growth phases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of primary melanoma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51054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 smtClean="0"/>
              <a:t>In situ disease</a:t>
            </a:r>
          </a:p>
          <a:p>
            <a:pPr algn="ctr">
              <a:buFont typeface="Wingdings" pitchFamily="2" charset="2"/>
              <a:buChar char="§"/>
            </a:pPr>
            <a:r>
              <a:rPr lang="en-US" sz="3200" dirty="0" smtClean="0"/>
              <a:t>Proliferation of </a:t>
            </a:r>
            <a:r>
              <a:rPr lang="en-US" sz="3200" dirty="0" err="1" smtClean="0"/>
              <a:t>melanocytes</a:t>
            </a:r>
            <a:r>
              <a:rPr lang="en-US" sz="3200" dirty="0" smtClean="0"/>
              <a:t> limited to epidermis</a:t>
            </a:r>
          </a:p>
          <a:p>
            <a:pPr lvl="1">
              <a:buFont typeface="Wingdings" pitchFamily="2" charset="2"/>
              <a:buChar char="§"/>
            </a:pPr>
            <a:r>
              <a:rPr lang="en-US" sz="3500" dirty="0" smtClean="0"/>
              <a:t>May last for period of years.</a:t>
            </a:r>
          </a:p>
          <a:p>
            <a:pPr lvl="1">
              <a:buFont typeface="Wingdings" pitchFamily="2" charset="2"/>
              <a:buChar char="§"/>
            </a:pPr>
            <a:r>
              <a:rPr lang="en-US" sz="3500" dirty="0" smtClean="0"/>
              <a:t>Before they Invade the Dermis</a:t>
            </a:r>
          </a:p>
          <a:p>
            <a:pPr lvl="3"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v"/>
            </a:pPr>
            <a:r>
              <a:rPr lang="en-US" b="1" dirty="0" smtClean="0"/>
              <a:t>Radial growth phase melanoma</a:t>
            </a:r>
          </a:p>
          <a:p>
            <a:pPr>
              <a:buNone/>
            </a:pPr>
            <a:endParaRPr lang="en-US" b="1" dirty="0" smtClean="0"/>
          </a:p>
          <a:p>
            <a:pPr lvl="2">
              <a:buFont typeface="Wingdings" pitchFamily="2" charset="2"/>
              <a:buChar char="§"/>
            </a:pPr>
            <a:r>
              <a:rPr lang="en-US" sz="3200" dirty="0" smtClean="0"/>
              <a:t>Evolution from </a:t>
            </a:r>
            <a:r>
              <a:rPr lang="en-US" sz="3200" i="1" dirty="0" smtClean="0"/>
              <a:t>in. situ  </a:t>
            </a:r>
            <a:r>
              <a:rPr lang="en-US" sz="3200" dirty="0" smtClean="0"/>
              <a:t>to invasive disease</a:t>
            </a:r>
          </a:p>
          <a:p>
            <a:pPr lvl="2">
              <a:buFont typeface="Wingdings" pitchFamily="2" charset="2"/>
              <a:buChar char="§"/>
            </a:pPr>
            <a:r>
              <a:rPr lang="en-US" sz="3200" dirty="0" smtClean="0"/>
              <a:t>Still unlikely to metastasize</a:t>
            </a:r>
          </a:p>
          <a:p>
            <a:pPr lvl="2">
              <a:buFont typeface="Wingdings" pitchFamily="2" charset="2"/>
              <a:buChar char="§"/>
            </a:pPr>
            <a:r>
              <a:rPr lang="en-US" sz="3200" dirty="0" smtClean="0"/>
              <a:t>Melanocyte proliferation to some dermal cells</a:t>
            </a:r>
          </a:p>
          <a:p>
            <a:pPr lvl="4">
              <a:buNone/>
            </a:pPr>
            <a:endParaRPr lang="en-US" sz="3200" b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743199"/>
            <a:ext cx="3048000" cy="190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Growth phases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of primary melanoma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76800"/>
          </a:xfrm>
        </p:spPr>
        <p:txBody>
          <a:bodyPr>
            <a:normAutofit/>
          </a:bodyPr>
          <a:lstStyle/>
          <a:p>
            <a:r>
              <a:rPr lang="en-US" b="1" dirty="0" smtClean="0"/>
              <a:t>Vertical growth phase melanoma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Growth of malignant cells with in the dermis.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Tumor have acquired</a:t>
            </a:r>
          </a:p>
          <a:p>
            <a:pPr lvl="2">
              <a:buNone/>
            </a:pPr>
            <a:r>
              <a:rPr lang="en-US" sz="3200" dirty="0" smtClean="0"/>
              <a:t>  -Capacity for growth</a:t>
            </a:r>
          </a:p>
          <a:p>
            <a:pPr lvl="2">
              <a:buNone/>
            </a:pPr>
            <a:r>
              <a:rPr lang="en-US" sz="3200" dirty="0" smtClean="0"/>
              <a:t> -Capacity for invasion of vessels &amp;</a:t>
            </a:r>
          </a:p>
          <a:p>
            <a:pPr lvl="2">
              <a:buNone/>
            </a:pPr>
            <a:r>
              <a:rPr lang="en-US" sz="3200" dirty="0" smtClean="0"/>
              <a:t>   other tissues</a:t>
            </a:r>
          </a:p>
          <a:p>
            <a:pPr lvl="2">
              <a:buNone/>
            </a:pPr>
            <a:endParaRPr lang="en-US" sz="3200" dirty="0" smtClean="0"/>
          </a:p>
          <a:p>
            <a:pPr lvl="2">
              <a:buFont typeface="Wingdings" pitchFamily="2" charset="2"/>
              <a:buChar char="§"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4419600"/>
            <a:ext cx="2743200" cy="223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70C0"/>
                </a:solidFill>
              </a:rPr>
              <a:t>Clinical Variants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    1-      Superficial Spreading Melanoma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2-      Nodular Melanoma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3-      Lentigo maligna melanoma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i="1" dirty="0" smtClean="0"/>
              <a:t>    </a:t>
            </a:r>
            <a:r>
              <a:rPr lang="en-US" dirty="0" smtClean="0"/>
              <a:t>4-      Acral lentiginous</a:t>
            </a:r>
            <a:r>
              <a:rPr lang="en-US" dirty="0"/>
              <a:t> Malignant Melanoma </a:t>
            </a:r>
            <a:r>
              <a:rPr lang="en-US" dirty="0" smtClean="0"/>
              <a:t>	  		</a:t>
            </a:r>
          </a:p>
          <a:p>
            <a:pPr>
              <a:buNone/>
            </a:pPr>
            <a:r>
              <a:rPr lang="en-US" dirty="0" smtClean="0"/>
              <a:t>    5-      </a:t>
            </a:r>
            <a:r>
              <a:rPr lang="en-US" dirty="0"/>
              <a:t>Subungual  Melanoma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6-      Mucosal    Melanoma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70C0"/>
                </a:solidFill>
              </a:rPr>
              <a:t>Superficial </a:t>
            </a:r>
            <a:r>
              <a:rPr lang="en-US" b="1" dirty="0" smtClean="0">
                <a:solidFill>
                  <a:srgbClr val="0070C0"/>
                </a:solidFill>
              </a:rPr>
              <a:t>spreading melanoma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80000"/>
              </a:lnSpc>
            </a:pPr>
            <a:r>
              <a:rPr lang="en-US" sz="9800" dirty="0" smtClean="0"/>
              <a:t>Most commonest type – 70%</a:t>
            </a:r>
          </a:p>
          <a:p>
            <a:pPr>
              <a:lnSpc>
                <a:spcPct val="80000"/>
              </a:lnSpc>
            </a:pPr>
            <a:endParaRPr lang="en-US" sz="8000" dirty="0" smtClean="0"/>
          </a:p>
          <a:p>
            <a:pPr>
              <a:lnSpc>
                <a:spcPct val="80000"/>
              </a:lnSpc>
            </a:pPr>
            <a:r>
              <a:rPr lang="en-US" sz="9800" dirty="0" smtClean="0"/>
              <a:t>Usually presents in the 4-5 decade</a:t>
            </a:r>
          </a:p>
          <a:p>
            <a:pPr>
              <a:lnSpc>
                <a:spcPct val="80000"/>
              </a:lnSpc>
            </a:pPr>
            <a:endParaRPr lang="en-US" sz="8000" dirty="0" smtClean="0"/>
          </a:p>
          <a:p>
            <a:pPr>
              <a:lnSpc>
                <a:spcPct val="80000"/>
              </a:lnSpc>
            </a:pPr>
            <a:r>
              <a:rPr lang="en-US" sz="9800" dirty="0" smtClean="0"/>
              <a:t>Typical site, leg-female and back-male</a:t>
            </a:r>
          </a:p>
          <a:p>
            <a:pPr>
              <a:lnSpc>
                <a:spcPct val="80000"/>
              </a:lnSpc>
            </a:pPr>
            <a:endParaRPr lang="en-US" sz="8000" dirty="0" smtClean="0"/>
          </a:p>
          <a:p>
            <a:pPr>
              <a:lnSpc>
                <a:spcPct val="80000"/>
              </a:lnSpc>
            </a:pPr>
            <a:r>
              <a:rPr lang="en-US" sz="9800" dirty="0" smtClean="0"/>
              <a:t>Prolonged </a:t>
            </a:r>
            <a:r>
              <a:rPr lang="en-US" sz="9800" dirty="0" err="1" smtClean="0"/>
              <a:t>intraepidermal</a:t>
            </a:r>
            <a:r>
              <a:rPr lang="en-US" sz="9800" dirty="0" smtClean="0"/>
              <a:t> radial growth</a:t>
            </a:r>
          </a:p>
          <a:p>
            <a:pPr>
              <a:lnSpc>
                <a:spcPct val="80000"/>
              </a:lnSpc>
            </a:pPr>
            <a:endParaRPr lang="en-US" sz="9800" dirty="0" smtClean="0"/>
          </a:p>
          <a:p>
            <a:pPr>
              <a:lnSpc>
                <a:spcPct val="80000"/>
              </a:lnSpc>
            </a:pPr>
            <a:r>
              <a:rPr lang="en-US" sz="9800" dirty="0" smtClean="0"/>
              <a:t> </a:t>
            </a:r>
            <a:r>
              <a:rPr lang="en-US" sz="9800" dirty="0" err="1" smtClean="0"/>
              <a:t>Pagetoid</a:t>
            </a:r>
            <a:r>
              <a:rPr lang="en-US" sz="9800" dirty="0" smtClean="0"/>
              <a:t> spread of malignant </a:t>
            </a:r>
            <a:r>
              <a:rPr lang="en-US" sz="9800" dirty="0" err="1" smtClean="0"/>
              <a:t>melanocytes</a:t>
            </a:r>
            <a:r>
              <a:rPr lang="en-US" sz="98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8000" dirty="0" smtClean="0"/>
          </a:p>
          <a:p>
            <a:pPr>
              <a:lnSpc>
                <a:spcPct val="80000"/>
              </a:lnSpc>
            </a:pPr>
            <a:r>
              <a:rPr lang="en-US" sz="9800" dirty="0" smtClean="0"/>
              <a:t>vertical invasion of the dermis may occur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Superficial spreading melanoma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1" y="1600200"/>
            <a:ext cx="3581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600200"/>
            <a:ext cx="4038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Superficial spreading melanoma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Abnormal  Pigment network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&amp; Irregular Structure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133600"/>
            <a:ext cx="40401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2438401"/>
            <a:ext cx="40417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Superficial spreading melanoma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situ Melanoma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Dermal nests of tumor cells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438400"/>
            <a:ext cx="404018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438400"/>
            <a:ext cx="42703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Differential diagnosis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Benign naevi</a:t>
            </a:r>
          </a:p>
          <a:p>
            <a:pPr>
              <a:buNone/>
            </a:pPr>
            <a:r>
              <a:rPr lang="en-US" dirty="0" smtClean="0"/>
              <a:t>               -smaller than melanoma</a:t>
            </a:r>
          </a:p>
          <a:p>
            <a:pPr>
              <a:buNone/>
            </a:pPr>
            <a:r>
              <a:rPr lang="en-US" dirty="0" smtClean="0"/>
              <a:t>               - Have a regular, oval or circular outline.                   	     </a:t>
            </a:r>
          </a:p>
          <a:p>
            <a:r>
              <a:rPr lang="en-US" dirty="0" smtClean="0"/>
              <a:t>Seborrhoeic keratoses</a:t>
            </a:r>
          </a:p>
          <a:p>
            <a:pPr>
              <a:buNone/>
            </a:pPr>
            <a:r>
              <a:rPr lang="en-US" dirty="0" smtClean="0"/>
              <a:t>                    -Dull, nonreflective lesions</a:t>
            </a:r>
          </a:p>
          <a:p>
            <a:pPr>
              <a:buNone/>
            </a:pPr>
            <a:r>
              <a:rPr lang="en-US" dirty="0" smtClean="0"/>
              <a:t>                    -Have a hyperkeratotic surface </a:t>
            </a:r>
          </a:p>
          <a:p>
            <a:pPr>
              <a:buNone/>
            </a:pPr>
            <a:r>
              <a:rPr lang="en-US" dirty="0" smtClean="0"/>
              <a:t>                    -Tendency to crumble.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Nodular melanoma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 Usually Presents    in   5</a:t>
            </a:r>
            <a:r>
              <a:rPr lang="en-US" baseline="30000" dirty="0" smtClean="0"/>
              <a:t>th</a:t>
            </a:r>
            <a:r>
              <a:rPr lang="en-US" dirty="0" smtClean="0"/>
              <a:t> to 6</a:t>
            </a:r>
            <a:r>
              <a:rPr lang="en-US" baseline="30000" dirty="0" smtClean="0"/>
              <a:t>th</a:t>
            </a:r>
            <a:r>
              <a:rPr lang="en-US" dirty="0" smtClean="0"/>
              <a:t>  Decade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Commonly occurs  on  trunk</a:t>
            </a:r>
          </a:p>
          <a:p>
            <a:pPr>
              <a:lnSpc>
                <a:spcPct val="80000"/>
              </a:lnSpc>
              <a:buNone/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Males &gt; Females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Shows vertical growth phase from  beginning</a:t>
            </a:r>
          </a:p>
          <a:p>
            <a:pPr>
              <a:lnSpc>
                <a:spcPct val="80000"/>
              </a:lnSpc>
              <a:buNone/>
            </a:pPr>
            <a:endParaRPr lang="en-US" dirty="0" smtClean="0"/>
          </a:p>
          <a:p>
            <a:r>
              <a:rPr lang="en-US" dirty="0" smtClean="0"/>
              <a:t>present as thicker tumors.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Poor Prognosis</a:t>
            </a:r>
          </a:p>
          <a:p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267200"/>
            <a:ext cx="3505200" cy="23622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10" descr="melanoma34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791200" y="1752600"/>
            <a:ext cx="3128962" cy="1905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Nodular melanoma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>
              <a:buNone/>
            </a:pPr>
            <a:endParaRPr lang="en-US" b="1" dirty="0" smtClean="0"/>
          </a:p>
          <a:p>
            <a:r>
              <a:rPr lang="en-US" dirty="0" smtClean="0"/>
              <a:t>Dome-shaped, polypoid or pedunculated structure.</a:t>
            </a:r>
          </a:p>
          <a:p>
            <a:r>
              <a:rPr lang="en-US" dirty="0" smtClean="0"/>
              <a:t>Raised, red central area</a:t>
            </a:r>
          </a:p>
          <a:p>
            <a:r>
              <a:rPr lang="en-US" dirty="0" smtClean="0"/>
              <a:t>Peripheral brown ring of melanin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7534" y="3962400"/>
            <a:ext cx="4495800" cy="266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OUTLINES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7912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DEFINITION</a:t>
            </a:r>
          </a:p>
          <a:p>
            <a:r>
              <a:rPr lang="en-US" b="1" dirty="0"/>
              <a:t>INCIDENCE</a:t>
            </a:r>
          </a:p>
          <a:p>
            <a:r>
              <a:rPr lang="en-US" b="1" dirty="0"/>
              <a:t>ETIOLOGY</a:t>
            </a:r>
          </a:p>
          <a:p>
            <a:r>
              <a:rPr lang="en-US" b="1" dirty="0"/>
              <a:t>RISK FACTORS</a:t>
            </a:r>
          </a:p>
          <a:p>
            <a:r>
              <a:rPr lang="en-US" b="1" dirty="0"/>
              <a:t>GROWTH PHASES OF PRIMARY MELANOMA</a:t>
            </a:r>
          </a:p>
          <a:p>
            <a:r>
              <a:rPr lang="en-US" b="1" dirty="0"/>
              <a:t>CLINICAL VARIANTS</a:t>
            </a:r>
          </a:p>
          <a:p>
            <a:r>
              <a:rPr lang="en-US" b="1" dirty="0"/>
              <a:t>STAGING</a:t>
            </a:r>
          </a:p>
          <a:p>
            <a:r>
              <a:rPr lang="en-US" b="1" dirty="0"/>
              <a:t>DIAGNOSIS</a:t>
            </a:r>
          </a:p>
          <a:p>
            <a:r>
              <a:rPr lang="en-US" b="1" dirty="0"/>
              <a:t>BCQs </a:t>
            </a:r>
          </a:p>
          <a:p>
            <a:r>
              <a:rPr lang="en-US" b="1" dirty="0"/>
              <a:t>SUMMARY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995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Nodular melanoma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698" y="1600200"/>
            <a:ext cx="321560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melanoma_nodul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600200"/>
            <a:ext cx="3352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17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38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 Angioma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 Pigmented basal cell carcinoma.</a:t>
            </a:r>
          </a:p>
          <a:p>
            <a:endParaRPr lang="en-US" dirty="0" smtClean="0"/>
          </a:p>
          <a:p>
            <a:r>
              <a:rPr lang="en-US" dirty="0" smtClean="0"/>
              <a:t> Histiocytoma </a:t>
            </a:r>
          </a:p>
          <a:p>
            <a:endParaRPr lang="en-US" dirty="0" smtClean="0"/>
          </a:p>
          <a:p>
            <a:r>
              <a:rPr lang="en-US" dirty="0" smtClean="0"/>
              <a:t>Dermatofibroma</a:t>
            </a:r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Lentigo maligna melanoma</a:t>
            </a:r>
            <a:br>
              <a:rPr lang="en-US" b="1" dirty="0" smtClean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buNone/>
            </a:pPr>
            <a:endParaRPr lang="en-US" sz="3800" dirty="0" smtClean="0"/>
          </a:p>
          <a:p>
            <a:r>
              <a:rPr lang="en-US" sz="3800" dirty="0" smtClean="0"/>
              <a:t>Also called Hutchinson’s melanotic  freckle</a:t>
            </a:r>
          </a:p>
          <a:p>
            <a:pPr>
              <a:buNone/>
            </a:pPr>
            <a:endParaRPr lang="en-US" sz="3800" dirty="0" smtClean="0"/>
          </a:p>
          <a:p>
            <a:pPr>
              <a:lnSpc>
                <a:spcPct val="80000"/>
              </a:lnSpc>
            </a:pPr>
            <a:r>
              <a:rPr lang="en-US" sz="3800" dirty="0" smtClean="0"/>
              <a:t>Usually presents in the 6</a:t>
            </a:r>
            <a:r>
              <a:rPr lang="en-US" sz="3800" baseline="30000" dirty="0" smtClean="0"/>
              <a:t>th</a:t>
            </a:r>
            <a:r>
              <a:rPr lang="en-US" sz="3800" dirty="0" smtClean="0"/>
              <a:t> to 7</a:t>
            </a:r>
            <a:r>
              <a:rPr lang="en-US" sz="3800" baseline="30000" dirty="0" smtClean="0"/>
              <a:t>th</a:t>
            </a:r>
            <a:r>
              <a:rPr lang="en-US" sz="3800" dirty="0" smtClean="0"/>
              <a:t>  decade</a:t>
            </a:r>
          </a:p>
          <a:p>
            <a:pPr>
              <a:lnSpc>
                <a:spcPct val="80000"/>
              </a:lnSpc>
            </a:pPr>
            <a:endParaRPr lang="en-US" sz="3800" dirty="0" smtClean="0"/>
          </a:p>
          <a:p>
            <a:pPr>
              <a:lnSpc>
                <a:spcPct val="80000"/>
              </a:lnSpc>
            </a:pPr>
            <a:r>
              <a:rPr lang="en-US" sz="3800" dirty="0" smtClean="0"/>
              <a:t>Accounts  10% of cases of melanoma</a:t>
            </a:r>
          </a:p>
          <a:p>
            <a:pPr>
              <a:lnSpc>
                <a:spcPct val="80000"/>
              </a:lnSpc>
            </a:pPr>
            <a:endParaRPr lang="en-US" sz="3800" dirty="0" smtClean="0"/>
          </a:p>
          <a:p>
            <a:pPr>
              <a:lnSpc>
                <a:spcPct val="80000"/>
              </a:lnSpc>
            </a:pPr>
            <a:r>
              <a:rPr lang="en-US" sz="3800" dirty="0" smtClean="0"/>
              <a:t>Commonly occurs on the exposed sites </a:t>
            </a:r>
            <a:r>
              <a:rPr lang="en-US" sz="3800" dirty="0" err="1" smtClean="0"/>
              <a:t>e.g</a:t>
            </a:r>
            <a:r>
              <a:rPr lang="en-US" sz="3800" dirty="0" smtClean="0"/>
              <a:t> nose temple and </a:t>
            </a:r>
            <a:r>
              <a:rPr lang="en-US" sz="3800" dirty="0" err="1" smtClean="0"/>
              <a:t>forhead</a:t>
            </a:r>
            <a:endParaRPr lang="en-US" sz="3800" dirty="0" smtClean="0"/>
          </a:p>
          <a:p>
            <a:pPr>
              <a:lnSpc>
                <a:spcPct val="80000"/>
              </a:lnSpc>
              <a:buNone/>
            </a:pPr>
            <a:endParaRPr lang="en-US" sz="3800" dirty="0" smtClean="0"/>
          </a:p>
          <a:p>
            <a:pPr>
              <a:lnSpc>
                <a:spcPct val="80000"/>
              </a:lnSpc>
            </a:pPr>
            <a:r>
              <a:rPr lang="en-US" sz="3800" dirty="0" smtClean="0"/>
              <a:t>Mostly seen in outdoor workers</a:t>
            </a:r>
          </a:p>
          <a:p>
            <a:pPr>
              <a:lnSpc>
                <a:spcPct val="80000"/>
              </a:lnSpc>
              <a:buNone/>
            </a:pPr>
            <a:endParaRPr lang="en-US" sz="3800" dirty="0" smtClean="0"/>
          </a:p>
          <a:p>
            <a:pPr>
              <a:lnSpc>
                <a:spcPct val="80000"/>
              </a:lnSpc>
            </a:pPr>
            <a:r>
              <a:rPr lang="en-US" sz="3800" dirty="0" smtClean="0"/>
              <a:t>Horizontal growth phase  </a:t>
            </a:r>
            <a:r>
              <a:rPr lang="en-US" sz="3800" b="1" dirty="0" smtClean="0">
                <a:solidFill>
                  <a:srgbClr val="0070C0"/>
                </a:solidFill>
              </a:rPr>
              <a:t>(Cont’d)</a:t>
            </a:r>
          </a:p>
          <a:p>
            <a:pPr>
              <a:lnSpc>
                <a:spcPct val="80000"/>
              </a:lnSpc>
            </a:pPr>
            <a:endParaRPr lang="en-US" sz="3800" dirty="0" smtClean="0"/>
          </a:p>
          <a:p>
            <a:pPr>
              <a:lnSpc>
                <a:spcPct val="80000"/>
              </a:lnSpc>
            </a:pPr>
            <a:endParaRPr lang="en-US" sz="3800" dirty="0" smtClean="0"/>
          </a:p>
          <a:p>
            <a:pPr>
              <a:lnSpc>
                <a:spcPct val="80000"/>
              </a:lnSpc>
            </a:pPr>
            <a:endParaRPr lang="en-US" sz="3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5541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rgbClr val="0070C0"/>
                </a:solidFill>
              </a:rPr>
              <a:t>                   </a:t>
            </a:r>
            <a:r>
              <a:rPr lang="en-US" sz="4000" b="1" dirty="0" smtClean="0">
                <a:solidFill>
                  <a:srgbClr val="0070C0"/>
                </a:solidFill>
              </a:rPr>
              <a:t>Lentigo maligna melanoma</a:t>
            </a:r>
            <a:r>
              <a:rPr lang="en-US" sz="3200" b="1" dirty="0" smtClean="0">
                <a:solidFill>
                  <a:srgbClr val="0070C0"/>
                </a:solidFill>
              </a:rPr>
              <a:t/>
            </a:r>
            <a:br>
              <a:rPr lang="en-US" sz="3200" b="1" dirty="0" smtClean="0">
                <a:solidFill>
                  <a:srgbClr val="0070C0"/>
                </a:solidFill>
              </a:rPr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Initially flat, brown or black</a:t>
            </a:r>
          </a:p>
          <a:p>
            <a:r>
              <a:rPr lang="en-US" dirty="0" smtClean="0"/>
              <a:t>May have areas of hypo pigmentation.</a:t>
            </a:r>
          </a:p>
          <a:p>
            <a:r>
              <a:rPr lang="en-US" dirty="0"/>
              <a:t>Irregularly shaped lesion.</a:t>
            </a:r>
            <a:endParaRPr lang="en-US" dirty="0" smtClean="0"/>
          </a:p>
          <a:p>
            <a:r>
              <a:rPr lang="en-US" dirty="0" smtClean="0"/>
              <a:t>Grow slowly.</a:t>
            </a:r>
          </a:p>
          <a:p>
            <a:r>
              <a:rPr lang="en-US" dirty="0" smtClean="0"/>
              <a:t>Central regression </a:t>
            </a:r>
          </a:p>
          <a:p>
            <a:r>
              <a:rPr lang="en-US" dirty="0" smtClean="0"/>
              <a:t>Invasive melanoma may develop in </a:t>
            </a:r>
            <a:r>
              <a:rPr lang="en-US" dirty="0" err="1" smtClean="0"/>
              <a:t>upto</a:t>
            </a:r>
            <a:r>
              <a:rPr lang="en-US" dirty="0" smtClean="0"/>
              <a:t> 5% of cases.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Lentigo maligna melanoma</a:t>
            </a:r>
            <a:endParaRPr lang="en-US" dirty="0"/>
          </a:p>
        </p:txBody>
      </p:sp>
      <p:pic>
        <p:nvPicPr>
          <p:cNvPr id="4" name="Picture 6" descr="DSCN2192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>
          <a:xfrm>
            <a:off x="2209800" y="1371600"/>
            <a:ext cx="4572000" cy="5257800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Lentigo maligna melanoma</a:t>
            </a:r>
            <a:endParaRPr lang="en-US" dirty="0"/>
          </a:p>
        </p:txBody>
      </p:sp>
      <p:pic>
        <p:nvPicPr>
          <p:cNvPr id="4" name="Picture 10" descr="melanoma8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3973411" cy="4525963"/>
          </a:xfrm>
          <a:ln w="76200">
            <a:solidFill>
              <a:srgbClr val="FFFF00"/>
            </a:solidFill>
          </a:ln>
        </p:spPr>
      </p:pic>
      <p:pic>
        <p:nvPicPr>
          <p:cNvPr id="5" name="Picture 9" descr="melanoma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79950" y="1600200"/>
            <a:ext cx="3973513" cy="4525963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Primary Acquired Melanoma(PAM)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 In situ component of Lentigo Melanoma</a:t>
            </a:r>
          </a:p>
          <a:p>
            <a:endParaRPr lang="en-US" dirty="0" smtClean="0"/>
          </a:p>
          <a:p>
            <a:r>
              <a:rPr lang="en-US" dirty="0" smtClean="0"/>
              <a:t>  Arise in conjunctiva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 Typically presents as irregular pigmentation at  the </a:t>
            </a:r>
            <a:r>
              <a:rPr lang="en-US" dirty="0" err="1" smtClean="0"/>
              <a:t>limbus</a:t>
            </a:r>
            <a:r>
              <a:rPr lang="en-US" dirty="0" smtClean="0"/>
              <a:t> of the eye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0" y="1762919"/>
            <a:ext cx="38100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524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Acral lentiginous melanoma </a:t>
            </a:r>
            <a:r>
              <a:rPr lang="en-US" sz="3100" b="1" dirty="0" smtClean="0">
                <a:solidFill>
                  <a:srgbClr val="0070C0"/>
                </a:solidFill>
              </a:rPr>
              <a:t>PalmoplantarMalignant Melanoma</a:t>
            </a:r>
            <a:endParaRPr lang="en-US" sz="31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382000" cy="4449763"/>
          </a:xfrm>
        </p:spPr>
        <p:txBody>
          <a:bodyPr>
            <a:normAutofit/>
          </a:bodyPr>
          <a:lstStyle/>
          <a:p>
            <a:r>
              <a:rPr lang="en-US" dirty="0" smtClean="0"/>
              <a:t>Comprises 10% of all melanomas on white skin</a:t>
            </a:r>
          </a:p>
          <a:p>
            <a:r>
              <a:rPr lang="en-US" dirty="0" smtClean="0"/>
              <a:t>Over 60-72% on darker-skinned peoples.</a:t>
            </a:r>
          </a:p>
          <a:p>
            <a:r>
              <a:rPr lang="en-US" dirty="0" smtClean="0"/>
              <a:t>Mainly on the sole of the foot </a:t>
            </a:r>
          </a:p>
          <a:p>
            <a:r>
              <a:rPr lang="en-US" dirty="0"/>
              <a:t>P</a:t>
            </a:r>
            <a:r>
              <a:rPr lang="en-US" dirty="0" smtClean="0"/>
              <a:t>alm of the hand</a:t>
            </a:r>
          </a:p>
          <a:p>
            <a:r>
              <a:rPr lang="en-US" dirty="0" smtClean="0"/>
              <a:t>Large, macular initially </a:t>
            </a:r>
          </a:p>
          <a:p>
            <a:r>
              <a:rPr lang="en-US" dirty="0" smtClean="0"/>
              <a:t>Invasive, raised </a:t>
            </a:r>
            <a:r>
              <a:rPr lang="en-US" dirty="0" err="1" smtClean="0"/>
              <a:t>tumour</a:t>
            </a:r>
            <a:r>
              <a:rPr lang="en-US" dirty="0"/>
              <a:t> </a:t>
            </a:r>
            <a:r>
              <a:rPr lang="en-US" dirty="0" smtClean="0"/>
              <a:t>in later stages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Acral lentiginous melanoma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Early presentation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Late presentation</a:t>
            </a:r>
            <a:endParaRPr lang="en-US" dirty="0"/>
          </a:p>
        </p:txBody>
      </p:sp>
      <p:pic>
        <p:nvPicPr>
          <p:cNvPr id="7" name="Content Placeholder 6" descr="22melanomaheel0407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2209800"/>
            <a:ext cx="4419600" cy="441960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10102" y="2324100"/>
            <a:ext cx="4419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40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6617"/>
            <a:ext cx="8229600" cy="45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Acral lentiginous melanoma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b="1" dirty="0" smtClean="0"/>
              <a:t>Pathology</a:t>
            </a:r>
          </a:p>
          <a:p>
            <a:r>
              <a:rPr lang="en-US" b="1" u="sng" dirty="0" smtClean="0"/>
              <a:t>Epidermis</a:t>
            </a:r>
          </a:p>
          <a:p>
            <a:pPr>
              <a:buNone/>
            </a:pPr>
            <a:r>
              <a:rPr lang="en-US" b="1" dirty="0" smtClean="0"/>
              <a:t>       -</a:t>
            </a:r>
            <a:r>
              <a:rPr lang="en-US" dirty="0" smtClean="0"/>
              <a:t>Areas of</a:t>
            </a:r>
            <a:r>
              <a:rPr lang="en-US" b="1" dirty="0" smtClean="0"/>
              <a:t> </a:t>
            </a:r>
            <a:r>
              <a:rPr lang="en-US" dirty="0" smtClean="0"/>
              <a:t> lentiginous change.</a:t>
            </a:r>
          </a:p>
          <a:p>
            <a:pPr>
              <a:buNone/>
            </a:pPr>
            <a:r>
              <a:rPr lang="en-US" b="1" dirty="0" smtClean="0"/>
              <a:t>       -</a:t>
            </a:r>
            <a:r>
              <a:rPr lang="en-US" dirty="0" smtClean="0"/>
              <a:t> Basal </a:t>
            </a:r>
            <a:r>
              <a:rPr lang="en-US" dirty="0" err="1" smtClean="0"/>
              <a:t>keratinocytes</a:t>
            </a:r>
            <a:r>
              <a:rPr lang="en-US" dirty="0" smtClean="0"/>
              <a:t> are replaced by      	malignant </a:t>
            </a:r>
            <a:r>
              <a:rPr lang="en-US" dirty="0" err="1" smtClean="0"/>
              <a:t>melanocytes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smtClean="0"/>
              <a:t>       </a:t>
            </a:r>
            <a:r>
              <a:rPr lang="en-US" b="1" dirty="0" smtClean="0"/>
              <a:t>-</a:t>
            </a:r>
            <a:r>
              <a:rPr lang="en-US" dirty="0" smtClean="0"/>
              <a:t>Presence of skip areas of normal epidermis</a:t>
            </a:r>
          </a:p>
          <a:p>
            <a:pPr>
              <a:buNone/>
            </a:pPr>
            <a:r>
              <a:rPr lang="en-US" b="1" dirty="0" smtClean="0"/>
              <a:t>  </a:t>
            </a:r>
            <a:r>
              <a:rPr lang="en-US" sz="2800" b="1" u="sng" dirty="0" smtClean="0"/>
              <a:t>-Dermis </a:t>
            </a:r>
          </a:p>
          <a:p>
            <a:pPr>
              <a:buNone/>
            </a:pPr>
            <a:r>
              <a:rPr lang="en-US" sz="2800" b="1" dirty="0" smtClean="0"/>
              <a:t>         -I</a:t>
            </a:r>
            <a:r>
              <a:rPr lang="en-US" sz="2800" dirty="0" smtClean="0"/>
              <a:t>nflammatory flare of  lymphoid cells.</a:t>
            </a:r>
            <a:endParaRPr lang="en-US" sz="28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Acral lentiginous melanoma</a:t>
            </a:r>
            <a:endParaRPr lang="en-US" dirty="0"/>
          </a:p>
        </p:txBody>
      </p:sp>
      <p:pic>
        <p:nvPicPr>
          <p:cNvPr id="5" name="Picture 3" descr="melanom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4038600" cy="4648200"/>
          </a:xfrm>
          <a:ln w="76200">
            <a:solidFill>
              <a:srgbClr val="FFFF00"/>
            </a:solidFill>
          </a:ln>
        </p:spPr>
      </p:pic>
      <p:pic>
        <p:nvPicPr>
          <p:cNvPr id="6" name="Picture 4" descr="melanoma8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>
          <a:xfrm>
            <a:off x="4648200" y="1524000"/>
            <a:ext cx="4038600" cy="4800600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0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2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Subungual Melanoma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Most common on the thumb &amp; great toe.</a:t>
            </a:r>
          </a:p>
          <a:p>
            <a:r>
              <a:rPr lang="en-US" dirty="0" smtClean="0"/>
              <a:t>Comprises 2-3% in white skin but higher proportion in dark skin</a:t>
            </a:r>
          </a:p>
          <a:p>
            <a:r>
              <a:rPr lang="en-US" dirty="0" smtClean="0"/>
              <a:t>Trauma may play a role in their etiology.</a:t>
            </a:r>
          </a:p>
          <a:p>
            <a:r>
              <a:rPr lang="en-US" dirty="0" smtClean="0"/>
              <a:t>Arise from the nail matrix.</a:t>
            </a:r>
          </a:p>
          <a:p>
            <a:r>
              <a:rPr lang="en-US" b="1" dirty="0" smtClean="0"/>
              <a:t>Classical presentation </a:t>
            </a:r>
          </a:p>
          <a:p>
            <a:pPr>
              <a:buNone/>
            </a:pPr>
            <a:r>
              <a:rPr lang="en-US" dirty="0" smtClean="0"/>
              <a:t>            </a:t>
            </a:r>
            <a:r>
              <a:rPr lang="en-US" b="1" dirty="0" smtClean="0"/>
              <a:t>-</a:t>
            </a:r>
            <a:r>
              <a:rPr lang="en-US" dirty="0" smtClean="0"/>
              <a:t>New, linear, pigmented band.</a:t>
            </a:r>
          </a:p>
          <a:p>
            <a:pPr>
              <a:buNone/>
            </a:pPr>
            <a:r>
              <a:rPr lang="en-US" dirty="0" smtClean="0"/>
              <a:t>            </a:t>
            </a:r>
            <a:r>
              <a:rPr lang="en-US" b="1" dirty="0" smtClean="0"/>
              <a:t>-</a:t>
            </a:r>
            <a:r>
              <a:rPr lang="en-US" dirty="0" smtClean="0"/>
              <a:t>Along the length of the nail.</a:t>
            </a:r>
          </a:p>
          <a:p>
            <a:pPr>
              <a:buNone/>
            </a:pPr>
            <a:r>
              <a:rPr lang="en-US" dirty="0" smtClean="0"/>
              <a:t>            </a:t>
            </a:r>
            <a:r>
              <a:rPr lang="en-US" b="1" dirty="0" smtClean="0"/>
              <a:t>-</a:t>
            </a:r>
            <a:r>
              <a:rPr lang="en-US" dirty="0" smtClean="0"/>
              <a:t>Fissured nail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Subungual Melanoma</a:t>
            </a:r>
            <a:endParaRPr lang="en-US" dirty="0"/>
          </a:p>
        </p:txBody>
      </p:sp>
      <p:pic>
        <p:nvPicPr>
          <p:cNvPr id="5" name="Picture 6" descr="melanoma85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71600"/>
            <a:ext cx="4038600" cy="4800600"/>
          </a:xfrm>
          <a:ln w="76200">
            <a:solidFill>
              <a:srgbClr val="FFFF00"/>
            </a:solidFill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0171" y="1295400"/>
            <a:ext cx="3014657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Hutchinson’s Sign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/>
          <a:lstStyle/>
          <a:p>
            <a:r>
              <a:rPr lang="en-US" b="1" dirty="0" smtClean="0"/>
              <a:t>Pigmentation in the adjacent skin &amp; inflammatory or pigmented paronychia.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034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Mucosal Melanoma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Rare , Oral cavity,Genital mucosa and perianal area. </a:t>
            </a:r>
          </a:p>
          <a:p>
            <a:r>
              <a:rPr lang="en-US" dirty="0" smtClean="0"/>
              <a:t>Appear in 7</a:t>
            </a:r>
            <a:r>
              <a:rPr lang="en-US" baseline="30000" dirty="0" smtClean="0"/>
              <a:t>th</a:t>
            </a:r>
            <a:r>
              <a:rPr lang="en-US" dirty="0" smtClean="0"/>
              <a:t> decade</a:t>
            </a:r>
          </a:p>
          <a:p>
            <a:r>
              <a:rPr lang="en-US" dirty="0" smtClean="0"/>
              <a:t>Most common presenting feature </a:t>
            </a:r>
          </a:p>
          <a:p>
            <a:r>
              <a:rPr lang="en-US" dirty="0" smtClean="0"/>
              <a:t>Extensive,irregular</a:t>
            </a:r>
          </a:p>
          <a:p>
            <a:r>
              <a:rPr lang="en-US" dirty="0" smtClean="0"/>
              <a:t> Macular pigmentation.</a:t>
            </a:r>
          </a:p>
          <a:p>
            <a:r>
              <a:rPr lang="en-US" dirty="0" smtClean="0"/>
              <a:t> Extend laterally for years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8" descr="pg1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52164" y="3733800"/>
            <a:ext cx="41148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Mucosal Melanoma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Melanoma arising on the </a:t>
            </a:r>
            <a:r>
              <a:rPr lang="en-US" dirty="0" err="1" smtClean="0"/>
              <a:t>buccal</a:t>
            </a:r>
            <a:r>
              <a:rPr lang="en-US" dirty="0" smtClean="0"/>
              <a:t> mucosa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Deeply   invasive  </a:t>
            </a:r>
            <a:r>
              <a:rPr lang="en-US" dirty="0" err="1" smtClean="0"/>
              <a:t>Vulvar</a:t>
            </a:r>
            <a:r>
              <a:rPr lang="en-US" dirty="0" smtClean="0"/>
              <a:t> melanoma.</a:t>
            </a:r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09800"/>
            <a:ext cx="404018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0" descr="104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>
          <a:xfrm>
            <a:off x="4876800" y="2285999"/>
            <a:ext cx="3429000" cy="4343401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0"/>
            <a:ext cx="9144000" cy="6822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5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01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</a:rPr>
              <a:t>INCIDENCE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Most commonly seen in Australia &amp; New Zealand</a:t>
            </a:r>
          </a:p>
          <a:p>
            <a:r>
              <a:rPr lang="en-US" b="1" u="sng" dirty="0" smtClean="0">
                <a:solidFill>
                  <a:srgbClr val="0070C0"/>
                </a:solidFill>
              </a:rPr>
              <a:t>Race</a:t>
            </a:r>
            <a:r>
              <a:rPr lang="en-US" b="1" dirty="0" smtClean="0">
                <a:solidFill>
                  <a:srgbClr val="0070C0"/>
                </a:solidFill>
              </a:rPr>
              <a:t>: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r>
              <a:rPr lang="en-US" dirty="0" smtClean="0"/>
              <a:t>               Common in whites than in blacks. </a:t>
            </a:r>
          </a:p>
          <a:p>
            <a:r>
              <a:rPr lang="en-US" b="1" u="sng" dirty="0" smtClean="0">
                <a:solidFill>
                  <a:srgbClr val="0070C0"/>
                </a:solidFill>
              </a:rPr>
              <a:t>Sex:</a:t>
            </a:r>
            <a:r>
              <a:rPr lang="en-US" b="1" dirty="0" smtClean="0">
                <a:solidFill>
                  <a:srgbClr val="0070C0"/>
                </a:solidFill>
              </a:rPr>
              <a:t>   </a:t>
            </a:r>
          </a:p>
          <a:p>
            <a:pPr>
              <a:buNone/>
            </a:pPr>
            <a:r>
              <a:rPr lang="en-US" dirty="0" smtClean="0"/>
              <a:t>               Common in men than women (1.2:1). </a:t>
            </a:r>
          </a:p>
          <a:p>
            <a:r>
              <a:rPr lang="en-US" b="1" u="sng" dirty="0" smtClean="0">
                <a:solidFill>
                  <a:srgbClr val="0070C0"/>
                </a:solidFill>
              </a:rPr>
              <a:t>Age:</a:t>
            </a:r>
          </a:p>
          <a:p>
            <a:pPr>
              <a:buNone/>
            </a:pPr>
            <a:r>
              <a:rPr lang="en-US" dirty="0" smtClean="0"/>
              <a:t>                Melanoma may occur at any age</a:t>
            </a:r>
            <a:endParaRPr lang="en-US" dirty="0"/>
          </a:p>
          <a:p>
            <a:pPr>
              <a:buNone/>
            </a:pPr>
            <a:r>
              <a:rPr lang="en-US" dirty="0" smtClean="0"/>
              <a:t>               Average age  is 57 years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44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7536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80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3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53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1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2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92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b="1" dirty="0" smtClean="0"/>
              <a:t>     A</a:t>
            </a:r>
            <a:r>
              <a:rPr lang="en-US" sz="2800" dirty="0" smtClean="0"/>
              <a:t>-CLINICAL ( or by Dermoscopy)</a:t>
            </a:r>
          </a:p>
          <a:p>
            <a:endParaRPr lang="en-US" sz="2800" dirty="0" smtClean="0"/>
          </a:p>
          <a:p>
            <a:pPr>
              <a:buNone/>
            </a:pPr>
            <a:r>
              <a:rPr lang="en-US" sz="2800" b="1" dirty="0" smtClean="0"/>
              <a:t>     B</a:t>
            </a:r>
            <a:r>
              <a:rPr lang="en-US" sz="2800" dirty="0" smtClean="0"/>
              <a:t>-BIOPSY (INCISIONAL/EXCISIONAL)</a:t>
            </a:r>
          </a:p>
          <a:p>
            <a:pPr lvl="1">
              <a:buNone/>
            </a:pPr>
            <a:r>
              <a:rPr lang="en-US" sz="2400" dirty="0" smtClean="0"/>
              <a:t>         Incisional  for LMM +Large lesion on face</a:t>
            </a:r>
          </a:p>
          <a:p>
            <a:pPr lvl="1">
              <a:buNone/>
            </a:pPr>
            <a:r>
              <a:rPr lang="en-US" sz="2400" dirty="0" smtClean="0"/>
              <a:t>         Excision Biopsy for remaining melanomas</a:t>
            </a:r>
          </a:p>
          <a:p>
            <a:pPr lvl="1">
              <a:buNone/>
            </a:pPr>
            <a:endParaRPr lang="en-US" sz="2400" dirty="0" smtClean="0"/>
          </a:p>
          <a:p>
            <a:pPr lvl="1">
              <a:buNone/>
            </a:pPr>
            <a:r>
              <a:rPr lang="en-US" sz="2400" b="1" dirty="0" smtClean="0"/>
              <a:t>C</a:t>
            </a:r>
            <a:r>
              <a:rPr lang="en-US" sz="2400" dirty="0" smtClean="0"/>
              <a:t>-IMMUNOHISTOCHEMISTRY</a:t>
            </a:r>
          </a:p>
          <a:p>
            <a:pPr lvl="2"/>
            <a:r>
              <a:rPr lang="en-US" sz="2000" dirty="0" smtClean="0"/>
              <a:t>ANTIBODIES TO S 100 PROTIENS</a:t>
            </a:r>
          </a:p>
          <a:p>
            <a:pPr lvl="2"/>
            <a:r>
              <a:rPr lang="en-US" sz="2000" dirty="0" smtClean="0"/>
              <a:t>ANTIBODIES NK1 C3</a:t>
            </a:r>
          </a:p>
          <a:p>
            <a:pPr lvl="2"/>
            <a:r>
              <a:rPr lang="en-US" sz="2000" dirty="0" smtClean="0"/>
              <a:t>ANTIBODIES HMB 45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Diagnosis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Clinically  two diagnostic systems</a:t>
            </a:r>
          </a:p>
          <a:p>
            <a:pPr>
              <a:buNone/>
            </a:pPr>
            <a:r>
              <a:rPr lang="en-US" dirty="0" smtClean="0"/>
              <a:t>        1-American ABCD categories </a:t>
            </a:r>
          </a:p>
          <a:p>
            <a:pPr>
              <a:buNone/>
            </a:pPr>
            <a:r>
              <a:rPr lang="en-US" dirty="0" smtClean="0"/>
              <a:t>        2-Glasgow seven point check-list.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u="sng" dirty="0" smtClean="0">
                <a:solidFill>
                  <a:srgbClr val="0070C0"/>
                </a:solidFill>
              </a:rPr>
              <a:t>DIAGNOSIS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525" y="1143000"/>
            <a:ext cx="7386638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1600" dirty="0" smtClean="0">
                <a:solidFill>
                  <a:srgbClr val="7422B2"/>
                </a:solidFill>
              </a:rPr>
              <a:t>               </a:t>
            </a:r>
            <a:r>
              <a:rPr lang="en-US" sz="2000" dirty="0" smtClean="0"/>
              <a:t>  The </a:t>
            </a:r>
            <a:r>
              <a:rPr lang="en-US" sz="2000" b="1" u="sng" dirty="0" smtClean="0">
                <a:solidFill>
                  <a:srgbClr val="7422B2"/>
                </a:solidFill>
              </a:rPr>
              <a:t>ABCD</a:t>
            </a:r>
            <a:endParaRPr lang="en-US" sz="2000" dirty="0" smtClean="0"/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sz="2000" dirty="0" smtClean="0"/>
              <a:t>A - Asymmetry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sz="2000" dirty="0" smtClean="0"/>
              <a:t>B - Border irregularity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sz="2000" dirty="0" smtClean="0"/>
              <a:t>C - Color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sz="2000" dirty="0" smtClean="0"/>
              <a:t>D - Diameter more than 1 cm.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en-US" sz="2000" b="1" u="sng" dirty="0" smtClean="0">
                <a:solidFill>
                  <a:srgbClr val="7422B2"/>
                </a:solidFill>
              </a:rPr>
              <a:t>The Glasgow seven point check list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	MAJOR CHECKS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		Change in size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		Change in shape.     </a:t>
            </a:r>
            <a:endParaRPr lang="en-US" sz="2000" dirty="0" smtClean="0">
              <a:cs typeface="Arial" charset="0"/>
            </a:endParaRPr>
          </a:p>
          <a:p>
            <a:pPr marL="990600" lvl="1" indent="-533400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		Change in color.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	MINOR CHECKS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		Size more than 5 mm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		Inflammation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		Oozing and bleeding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		Mild itch or altered sensation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		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1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013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</a:rPr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Sentinel node biopsy (SLNB)</a:t>
            </a:r>
          </a:p>
          <a:p>
            <a:pPr>
              <a:buNone/>
            </a:pPr>
            <a:r>
              <a:rPr lang="en-US" dirty="0" smtClean="0"/>
              <a:t>      -Biopsy of 1</a:t>
            </a:r>
            <a:r>
              <a:rPr lang="en-US" baseline="30000" dirty="0" smtClean="0"/>
              <a:t>st</a:t>
            </a:r>
            <a:r>
              <a:rPr lang="en-US" dirty="0" smtClean="0"/>
              <a:t> draining LN     </a:t>
            </a:r>
          </a:p>
          <a:p>
            <a:pPr>
              <a:buNone/>
            </a:pPr>
            <a:r>
              <a:rPr lang="en-US" dirty="0" smtClean="0"/>
              <a:t>      -lymphoscintigraphy is used to identify the     	lymphatic drainage pattern.</a:t>
            </a:r>
          </a:p>
          <a:p>
            <a:pPr>
              <a:buNone/>
            </a:pPr>
            <a:r>
              <a:rPr lang="en-US" dirty="0" smtClean="0"/>
              <a:t>       -Injecting radiolabelled colloid / blue  dye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0070C0"/>
                </a:solidFill>
              </a:rPr>
              <a:t>ETIOLOGY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dirty="0" smtClean="0"/>
              <a:t> Genetic Factors</a:t>
            </a:r>
          </a:p>
          <a:p>
            <a:pPr marL="342900" lvl="1" indent="-342900" algn="just">
              <a:buNone/>
            </a:pPr>
            <a:r>
              <a:rPr lang="en-US" dirty="0" smtClean="0"/>
              <a:t>         -  </a:t>
            </a:r>
            <a:r>
              <a:rPr lang="en-US" sz="3200" b="1" dirty="0" smtClean="0"/>
              <a:t>I</a:t>
            </a:r>
            <a:r>
              <a:rPr lang="en-US" sz="3200" dirty="0" smtClean="0"/>
              <a:t>nheritance of mutations in the  </a:t>
            </a:r>
            <a:r>
              <a:rPr lang="en-US" sz="3200" i="1" dirty="0" smtClean="0"/>
              <a:t>CDKN2A gene    	  on chromosome 9</a:t>
            </a:r>
          </a:p>
          <a:p>
            <a:pPr algn="just">
              <a:buNone/>
            </a:pPr>
            <a:endParaRPr lang="en-US" dirty="0" smtClean="0"/>
          </a:p>
          <a:p>
            <a:pPr algn="just">
              <a:buNone/>
            </a:pPr>
            <a:r>
              <a:rPr lang="en-US" dirty="0" smtClean="0"/>
              <a:t>        - Cutaneous response to sun        </a:t>
            </a:r>
          </a:p>
          <a:p>
            <a:pPr algn="just">
              <a:buNone/>
            </a:pPr>
            <a:r>
              <a:rPr lang="en-US" dirty="0" smtClean="0"/>
              <a:t>            Skin type 1 most vulnerable</a:t>
            </a:r>
          </a:p>
          <a:p>
            <a:pPr algn="just">
              <a:buNone/>
            </a:pPr>
            <a:endParaRPr lang="en-US" dirty="0" smtClean="0"/>
          </a:p>
          <a:p>
            <a:pPr algn="just">
              <a:buFont typeface="Wingdings" pitchFamily="2" charset="2"/>
              <a:buChar char="v"/>
            </a:pPr>
            <a:r>
              <a:rPr lang="en-US" dirty="0" smtClean="0"/>
              <a:t>  Environmental Factors</a:t>
            </a:r>
          </a:p>
          <a:p>
            <a:pPr marL="914400" lvl="2" indent="0" algn="just">
              <a:buNone/>
            </a:pPr>
            <a:r>
              <a:rPr lang="en-US" sz="3200" dirty="0" smtClean="0"/>
              <a:t>- Sun Exposure</a:t>
            </a:r>
          </a:p>
          <a:p>
            <a:pPr marL="914400" lvl="2" indent="0" algn="just">
              <a:buNone/>
            </a:pPr>
            <a:r>
              <a:rPr lang="en-US" sz="3200" dirty="0" smtClean="0"/>
              <a:t>- Sun beds &amp; therapeutic UV  </a:t>
            </a:r>
          </a:p>
          <a:p>
            <a:pPr marL="914400" lvl="2" indent="0" algn="just">
              <a:buNone/>
            </a:pPr>
            <a:r>
              <a:rPr lang="en-US" sz="3200" dirty="0" smtClean="0"/>
              <a:t>- Free </a:t>
            </a:r>
            <a:r>
              <a:rPr lang="en-US" sz="3200" dirty="0" err="1" smtClean="0"/>
              <a:t>Redicals</a:t>
            </a:r>
            <a:r>
              <a:rPr lang="en-US" sz="3200" dirty="0" smtClean="0"/>
              <a:t>         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Sentinel node biopsy (SLNB)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5" name="Picture 10" descr="fS0190962203021364001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64120" y="1600200"/>
            <a:ext cx="3006759" cy="4525963"/>
          </a:xfrm>
          <a:ln w="76200">
            <a:solidFill>
              <a:srgbClr val="FFFF00"/>
            </a:solidFill>
          </a:ln>
        </p:spPr>
      </p:pic>
      <p:pic>
        <p:nvPicPr>
          <p:cNvPr id="6" name="Picture 4" descr="vitalbluedye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5800" y="1524000"/>
            <a:ext cx="3505200" cy="4724400"/>
          </a:xfr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3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30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FOLLOW UP</a:t>
            </a:r>
            <a:br>
              <a:rPr lang="en-US" b="1" dirty="0" smtClean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buNone/>
            </a:pPr>
            <a:r>
              <a:rPr lang="en-US" b="1" dirty="0" smtClean="0"/>
              <a:t>Three main  purposes  of  follow up</a:t>
            </a:r>
          </a:p>
          <a:p>
            <a:pPr lvl="1">
              <a:lnSpc>
                <a:spcPct val="80000"/>
              </a:lnSpc>
              <a:buNone/>
            </a:pPr>
            <a:r>
              <a:rPr lang="en-US" dirty="0" smtClean="0"/>
              <a:t>1-To detect any local recurrence around the scar</a:t>
            </a:r>
          </a:p>
          <a:p>
            <a:pPr>
              <a:buNone/>
            </a:pPr>
            <a:r>
              <a:rPr lang="en-US" dirty="0" smtClean="0"/>
              <a:t>     2-To palpate the local draining nodes </a:t>
            </a:r>
          </a:p>
          <a:p>
            <a:pPr>
              <a:buNone/>
            </a:pPr>
            <a:r>
              <a:rPr lang="en-US" dirty="0" smtClean="0"/>
              <a:t>     3-To examine the rest of the skin for a    	second primary melanoma</a:t>
            </a:r>
          </a:p>
          <a:p>
            <a:pPr lvl="1">
              <a:lnSpc>
                <a:spcPct val="80000"/>
              </a:lnSpc>
              <a:buNone/>
            </a:pP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i="1" dirty="0" smtClean="0"/>
              <a:t>3 monthly follow up for 3-5 years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0070C0"/>
                </a:solidFill>
              </a:rPr>
              <a:t>PROGNOSIS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PROGNOSIS – 5 YEARS SURVIVAL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STAGE I &amp;II – 80%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STAGE III – 35%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STAGE IV – 10%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800" i="1" dirty="0" smtClean="0"/>
              <a:t>Melanoma diagnosed during pregnancy  have extremely poor prognosis due to the rapid development of metastases.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3716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0070C0"/>
                </a:solidFill>
              </a:rPr>
              <a:t>SUMMARY</a:t>
            </a:r>
            <a:endParaRPr lang="en-US" b="1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6172200"/>
          </a:xfrm>
        </p:spPr>
        <p:txBody>
          <a:bodyPr>
            <a:normAutofit fontScale="25000" lnSpcReduction="20000"/>
          </a:bodyPr>
          <a:lstStyle/>
          <a:p>
            <a:r>
              <a:rPr lang="en-US" sz="9200" b="1" dirty="0" smtClean="0"/>
              <a:t>Malignant </a:t>
            </a:r>
            <a:r>
              <a:rPr lang="en-US" sz="9200" b="1" dirty="0" err="1" smtClean="0"/>
              <a:t>tumour</a:t>
            </a:r>
            <a:r>
              <a:rPr lang="en-US" sz="9200" b="1" dirty="0"/>
              <a:t> </a:t>
            </a:r>
            <a:r>
              <a:rPr lang="en-US" sz="9200" b="1" dirty="0" smtClean="0"/>
              <a:t>from epidermal </a:t>
            </a:r>
            <a:r>
              <a:rPr lang="en-US" sz="9200" b="1" dirty="0" err="1" smtClean="0"/>
              <a:t>melanocyes</a:t>
            </a:r>
            <a:r>
              <a:rPr lang="en-US" sz="9200" b="1" dirty="0" smtClean="0"/>
              <a:t>.</a:t>
            </a:r>
          </a:p>
          <a:p>
            <a:endParaRPr lang="en-US" sz="9200" b="1" dirty="0" smtClean="0"/>
          </a:p>
          <a:p>
            <a:r>
              <a:rPr lang="en-US" sz="9200" b="1" dirty="0" smtClean="0"/>
              <a:t>White skin populations  are more affected than black.</a:t>
            </a:r>
          </a:p>
          <a:p>
            <a:endParaRPr lang="en-US" sz="9200" b="1" dirty="0" smtClean="0"/>
          </a:p>
          <a:p>
            <a:r>
              <a:rPr lang="en-US" sz="9200" b="1" dirty="0" smtClean="0"/>
              <a:t>Risk factors include sun exposure and UV rays.</a:t>
            </a:r>
          </a:p>
          <a:p>
            <a:endParaRPr lang="en-US" sz="9200" b="1" dirty="0" smtClean="0"/>
          </a:p>
          <a:p>
            <a:r>
              <a:rPr lang="en-US" sz="9200" b="1" dirty="0" smtClean="0"/>
              <a:t>Accounts 4 % of total skin cancers.</a:t>
            </a:r>
          </a:p>
          <a:p>
            <a:endParaRPr lang="en-US" sz="9200" b="1" dirty="0" smtClean="0"/>
          </a:p>
          <a:p>
            <a:r>
              <a:rPr lang="en-US" sz="9200" b="1" dirty="0" smtClean="0"/>
              <a:t>Commonly a </a:t>
            </a:r>
            <a:r>
              <a:rPr lang="en-US" sz="9200" b="1" dirty="0" err="1" smtClean="0"/>
              <a:t>tumour</a:t>
            </a:r>
            <a:r>
              <a:rPr lang="en-US" sz="9200" b="1" dirty="0" smtClean="0"/>
              <a:t> of old age .</a:t>
            </a:r>
          </a:p>
          <a:p>
            <a:endParaRPr lang="en-US" sz="9200" b="1" dirty="0" smtClean="0"/>
          </a:p>
          <a:p>
            <a:r>
              <a:rPr lang="en-US" sz="9200" b="1" dirty="0" smtClean="0"/>
              <a:t>Usually have four common clinical variants.</a:t>
            </a:r>
          </a:p>
          <a:p>
            <a:endParaRPr lang="en-US" sz="9200" b="1" dirty="0" smtClean="0"/>
          </a:p>
          <a:p>
            <a:r>
              <a:rPr lang="en-US" sz="9200" b="1" dirty="0" smtClean="0"/>
              <a:t>Diagnose clinically with the help of </a:t>
            </a:r>
            <a:r>
              <a:rPr lang="en-US" sz="9200" b="1" dirty="0" err="1" smtClean="0"/>
              <a:t>dermoscopy</a:t>
            </a:r>
            <a:r>
              <a:rPr lang="en-US" sz="9200" b="1" dirty="0" smtClean="0"/>
              <a:t>.</a:t>
            </a:r>
          </a:p>
          <a:p>
            <a:endParaRPr lang="en-US" sz="9200" b="1" dirty="0" smtClean="0"/>
          </a:p>
          <a:p>
            <a:r>
              <a:rPr lang="en-US" sz="9200" b="1" dirty="0" smtClean="0"/>
              <a:t>Treatment is mainly surgical </a:t>
            </a:r>
            <a:r>
              <a:rPr lang="en-US" sz="9200" b="1" dirty="0" err="1" smtClean="0"/>
              <a:t>excission</a:t>
            </a:r>
            <a:r>
              <a:rPr lang="en-US" sz="9200" b="1" dirty="0" smtClean="0"/>
              <a:t> on early stages.</a:t>
            </a:r>
          </a:p>
          <a:p>
            <a:endParaRPr lang="en-US" sz="9200" b="1" dirty="0" smtClean="0"/>
          </a:p>
          <a:p>
            <a:r>
              <a:rPr lang="en-US" sz="9200" b="1" dirty="0" smtClean="0"/>
              <a:t>Adjuvant chemotherapy is reserved for advanced cancers.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5704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70C0"/>
                </a:solidFill>
              </a:rPr>
              <a:t>References</a:t>
            </a:r>
            <a:endParaRPr lang="en-US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Roots text book of dermatology</a:t>
            </a:r>
          </a:p>
          <a:p>
            <a:r>
              <a:rPr lang="en-US" b="1" dirty="0" smtClean="0"/>
              <a:t>Dermnet </a:t>
            </a:r>
          </a:p>
          <a:p>
            <a:r>
              <a:rPr lang="en-US" b="1" dirty="0" smtClean="0"/>
              <a:t>Dermatology online teaching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4987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304800"/>
            <a:ext cx="89916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smtClean="0"/>
              <a:t>                                           </a:t>
            </a:r>
            <a:r>
              <a:rPr lang="en-US" sz="2800" b="1" u="sng" dirty="0" smtClean="0">
                <a:solidFill>
                  <a:srgbClr val="0070C0"/>
                </a:solidFill>
              </a:rPr>
              <a:t>BCQs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A 51-year-old male presented with a </a:t>
            </a:r>
            <a:r>
              <a:rPr lang="en-US" sz="2800" dirty="0" err="1"/>
              <a:t>hyperpigmented</a:t>
            </a:r>
            <a:r>
              <a:rPr lang="en-US" sz="2800" dirty="0"/>
              <a:t> macule on his left heel of the foot. </a:t>
            </a:r>
            <a:r>
              <a:rPr lang="en-US" sz="2800" dirty="0" err="1"/>
              <a:t>Histopathological</a:t>
            </a:r>
            <a:r>
              <a:rPr lang="en-US" sz="2800" dirty="0"/>
              <a:t> examination confirmed the diagnosis of melanoma. He had previous history of Psoriasis for which he has been taking PUVA therapy. His dermatologist told him that PUVA therapy can be a risk factor for developing </a:t>
            </a:r>
            <a:r>
              <a:rPr lang="en-US" sz="2800" dirty="0" err="1"/>
              <a:t>melanoma.After</a:t>
            </a:r>
            <a:r>
              <a:rPr lang="en-US" sz="2800" dirty="0"/>
              <a:t> how many sessions of PUVA, there is an increased risk of developing melanoma</a:t>
            </a:r>
            <a:r>
              <a:rPr lang="en-US" sz="2800" dirty="0" smtClean="0"/>
              <a:t>?</a:t>
            </a:r>
          </a:p>
          <a:p>
            <a:endParaRPr lang="en-US" sz="2800" dirty="0" smtClean="0"/>
          </a:p>
          <a:p>
            <a:pPr marL="514350" indent="-514350">
              <a:buAutoNum type="alphaUcPeriod"/>
            </a:pPr>
            <a:r>
              <a:rPr lang="en-US" sz="2800" dirty="0" smtClean="0"/>
              <a:t>250 sessions in lifetime</a:t>
            </a:r>
          </a:p>
          <a:p>
            <a:pPr marL="514350" indent="-514350">
              <a:buAutoNum type="alphaUcPeriod"/>
            </a:pPr>
            <a:r>
              <a:rPr lang="en-US" sz="2800" dirty="0" smtClean="0"/>
              <a:t>250 sessions in 1 year</a:t>
            </a:r>
          </a:p>
          <a:p>
            <a:pPr marL="514350" indent="-514350">
              <a:buAutoNum type="alphaUcPeriod"/>
            </a:pPr>
            <a:r>
              <a:rPr lang="en-US" sz="2800" dirty="0" smtClean="0"/>
              <a:t>250 session in 10 years</a:t>
            </a:r>
          </a:p>
          <a:p>
            <a:pPr marL="514350" indent="-514350">
              <a:buAutoNum type="alphaUcPeriod"/>
            </a:pPr>
            <a:r>
              <a:rPr lang="en-US" sz="2800" dirty="0" smtClean="0"/>
              <a:t>200 session in lifetime</a:t>
            </a:r>
          </a:p>
          <a:p>
            <a:pPr marL="514350" indent="-514350">
              <a:buAutoNum type="alphaUcPeriod"/>
            </a:pPr>
            <a:r>
              <a:rPr lang="en-US" sz="2800" dirty="0" smtClean="0"/>
              <a:t>200 session in 1 year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36142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025" y="381000"/>
            <a:ext cx="9067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                                                               </a:t>
            </a:r>
            <a:r>
              <a:rPr lang="en-US" sz="2800" b="1" u="sng" dirty="0" smtClean="0">
                <a:solidFill>
                  <a:srgbClr val="0070C0"/>
                </a:solidFill>
              </a:rPr>
              <a:t>BCQs</a:t>
            </a:r>
          </a:p>
          <a:p>
            <a:r>
              <a:rPr lang="en-US" sz="2800" dirty="0" smtClean="0"/>
              <a:t>A </a:t>
            </a:r>
            <a:r>
              <a:rPr lang="en-US" sz="2800" dirty="0"/>
              <a:t>57-year-old female presented with a </a:t>
            </a:r>
            <a:r>
              <a:rPr lang="en-US" sz="2800" dirty="0" err="1"/>
              <a:t>hyperpigmented</a:t>
            </a:r>
            <a:r>
              <a:rPr lang="en-US" sz="2800" dirty="0"/>
              <a:t> macular lesion on her </a:t>
            </a:r>
            <a:r>
              <a:rPr lang="en-US" sz="2800" dirty="0" smtClean="0"/>
              <a:t>back </a:t>
            </a:r>
            <a:r>
              <a:rPr lang="en-US" sz="2800" dirty="0"/>
              <a:t>measuring 2x3 cm. </a:t>
            </a:r>
            <a:r>
              <a:rPr lang="en-US" sz="2800" dirty="0" err="1"/>
              <a:t>Histopathological</a:t>
            </a:r>
            <a:r>
              <a:rPr lang="en-US" sz="2800" dirty="0"/>
              <a:t> examination confirmed the diagnosis of </a:t>
            </a:r>
            <a:r>
              <a:rPr lang="en-US" sz="2800" dirty="0" err="1" smtClean="0"/>
              <a:t>superfical</a:t>
            </a:r>
            <a:r>
              <a:rPr lang="en-US" sz="2800" dirty="0" smtClean="0"/>
              <a:t> </a:t>
            </a:r>
            <a:r>
              <a:rPr lang="en-US" sz="2800" dirty="0"/>
              <a:t>spreading </a:t>
            </a:r>
            <a:r>
              <a:rPr lang="en-US" sz="2800" dirty="0" err="1"/>
              <a:t>melanoma.Which</a:t>
            </a:r>
            <a:r>
              <a:rPr lang="en-US" sz="2800" dirty="0"/>
              <a:t> of the following is not a poor prognostic marker in melanoma</a:t>
            </a:r>
            <a:r>
              <a:rPr lang="en-US" sz="2800" dirty="0" smtClean="0"/>
              <a:t>?</a:t>
            </a:r>
          </a:p>
          <a:p>
            <a:endParaRPr lang="en-US" sz="2800" dirty="0" smtClean="0"/>
          </a:p>
          <a:p>
            <a:r>
              <a:rPr lang="az-Cyrl-AZ" sz="2800" dirty="0" smtClean="0"/>
              <a:t>А.</a:t>
            </a:r>
            <a:r>
              <a:rPr lang="en-US" sz="2800" dirty="0" smtClean="0"/>
              <a:t> </a:t>
            </a:r>
            <a:r>
              <a:rPr lang="en-US" sz="2800" dirty="0" err="1" smtClean="0"/>
              <a:t>Breslow</a:t>
            </a:r>
            <a:r>
              <a:rPr lang="en-US" sz="2800" dirty="0" smtClean="0"/>
              <a:t> </a:t>
            </a:r>
            <a:r>
              <a:rPr lang="en-US" sz="2800" dirty="0"/>
              <a:t>thickness of 2 </a:t>
            </a:r>
            <a:r>
              <a:rPr lang="en-US" sz="2800" dirty="0" smtClean="0"/>
              <a:t>mm</a:t>
            </a:r>
          </a:p>
          <a:p>
            <a:r>
              <a:rPr lang="en-US" sz="2800" dirty="0" smtClean="0"/>
              <a:t>B. Female gender</a:t>
            </a:r>
          </a:p>
          <a:p>
            <a:r>
              <a:rPr lang="az-Cyrl-AZ" sz="2800" dirty="0" smtClean="0"/>
              <a:t>С.</a:t>
            </a:r>
            <a:r>
              <a:rPr lang="en-US" sz="2800" dirty="0" smtClean="0"/>
              <a:t> Lesion </a:t>
            </a:r>
            <a:r>
              <a:rPr lang="en-US" sz="2800" dirty="0"/>
              <a:t>on </a:t>
            </a:r>
            <a:r>
              <a:rPr lang="en-US" sz="2800" dirty="0" smtClean="0"/>
              <a:t>scalp</a:t>
            </a:r>
          </a:p>
          <a:p>
            <a:r>
              <a:rPr lang="en-US" sz="2800" dirty="0" smtClean="0"/>
              <a:t>D. Regression figures</a:t>
            </a:r>
          </a:p>
          <a:p>
            <a:r>
              <a:rPr lang="en-US" sz="2800" dirty="0" smtClean="0"/>
              <a:t>E. Ulceration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60526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7200" dirty="0" smtClean="0">
                <a:solidFill>
                  <a:srgbClr val="350E0B"/>
                </a:solidFill>
              </a:rPr>
              <a:t>     </a:t>
            </a:r>
          </a:p>
          <a:p>
            <a:pPr eaLnBrk="1" hangingPunct="1">
              <a:buFontTx/>
              <a:buNone/>
            </a:pPr>
            <a:r>
              <a:rPr lang="en-US" sz="7200" smtClean="0">
                <a:solidFill>
                  <a:srgbClr val="350E0B"/>
                </a:solidFill>
              </a:rPr>
              <a:t>       </a:t>
            </a:r>
            <a:r>
              <a:rPr lang="en-US" sz="7200" b="1" smtClean="0">
                <a:solidFill>
                  <a:srgbClr val="0070C0"/>
                </a:solidFill>
              </a:rPr>
              <a:t>THANK YOU</a:t>
            </a:r>
            <a:endParaRPr lang="en-US" sz="7200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70C0"/>
                </a:solidFill>
              </a:rPr>
              <a:t>ETIOLOGY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76800"/>
          </a:xfrm>
        </p:spPr>
        <p:txBody>
          <a:bodyPr>
            <a:normAutofit/>
          </a:bodyPr>
          <a:lstStyle/>
          <a:p>
            <a:r>
              <a:rPr lang="en-US" b="1" dirty="0" smtClean="0"/>
              <a:t>Familial melanoma</a:t>
            </a:r>
          </a:p>
          <a:p>
            <a:pPr lvl="1">
              <a:buFont typeface="Wingdings" pitchFamily="2" charset="2"/>
              <a:buChar char="§"/>
            </a:pPr>
            <a:r>
              <a:rPr lang="en-US" sz="4000" dirty="0" smtClean="0"/>
              <a:t> </a:t>
            </a:r>
            <a:r>
              <a:rPr lang="en-US" dirty="0" smtClean="0"/>
              <a:t>Any family history increases risk of melanoma.</a:t>
            </a:r>
          </a:p>
          <a:p>
            <a:pPr lvl="1">
              <a:buFont typeface="Wingdings" pitchFamily="2" charset="2"/>
              <a:buChar char="§"/>
            </a:pPr>
            <a:endParaRPr lang="en-US" sz="3200" i="1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Presence of Mole syndrome or </a:t>
            </a:r>
            <a:r>
              <a:rPr lang="en-US" b="1" dirty="0" smtClean="0"/>
              <a:t>FAMMM</a:t>
            </a:r>
            <a:r>
              <a:rPr lang="en-US" dirty="0" smtClean="0"/>
              <a:t> syndrome</a:t>
            </a:r>
          </a:p>
          <a:p>
            <a:pPr>
              <a:buNone/>
            </a:pPr>
            <a:r>
              <a:rPr lang="en-US" dirty="0" smtClean="0"/>
              <a:t>         (</a:t>
            </a:r>
            <a:r>
              <a:rPr lang="en-US" i="1" dirty="0" smtClean="0"/>
              <a:t>familial atypical multiple mole melanoma</a:t>
            </a:r>
            <a:r>
              <a:rPr lang="en-US" dirty="0" smtClean="0"/>
              <a:t>            	syndrome)</a:t>
            </a:r>
            <a:endParaRPr lang="en-US" sz="9600" dirty="0" smtClean="0"/>
          </a:p>
          <a:p>
            <a:pPr lvl="2">
              <a:buNone/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70C0"/>
                </a:solidFill>
              </a:rPr>
              <a:t>ETIOLOGY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PRE-EXISTING  LESIONS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/>
              <a:t>BENIGN NEVI</a:t>
            </a:r>
            <a:r>
              <a:rPr lang="en-US" sz="2400" dirty="0" smtClean="0"/>
              <a:t> – UPTO 20 - 25%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/>
              <a:t>CONGENITAL MELANOCYTIC NEVI</a:t>
            </a:r>
            <a:r>
              <a:rPr lang="en-US" sz="2400" dirty="0" smtClean="0"/>
              <a:t> – 4-19%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/>
              <a:t>ATYPICAL NEVI </a:t>
            </a:r>
            <a:r>
              <a:rPr lang="en-US" sz="2400" dirty="0" smtClean="0"/>
              <a:t>– ACT BOTH AS PRECURSER AS WELL AS A MARKER FOR DEVELOPMENT OF MALIGNANT MELANOMA.</a:t>
            </a:r>
          </a:p>
          <a:p>
            <a:pPr lvl="1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MAY ARISE AS     </a:t>
            </a:r>
            <a:r>
              <a:rPr lang="en-US" sz="2400" b="1" dirty="0" smtClean="0"/>
              <a:t>DE-NOVO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70C0"/>
                </a:solidFill>
              </a:rPr>
              <a:t>RISK FACTORS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Exposure to ultraviolet radiation (UVR) is a critical factor</a:t>
            </a:r>
          </a:p>
          <a:p>
            <a:pPr marL="342900" lvl="1" indent="-342900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en-US" sz="3200" dirty="0" smtClean="0"/>
              <a:t>Both UVA and UVB  are potentially carcinogenic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Suppression of the immune system of the Skin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Damage of </a:t>
            </a:r>
            <a:r>
              <a:rPr lang="en-US" dirty="0" err="1" smtClean="0"/>
              <a:t>melanocyte</a:t>
            </a:r>
            <a:r>
              <a:rPr lang="en-US" dirty="0" smtClean="0"/>
              <a:t> DNA.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Induction of </a:t>
            </a:r>
            <a:r>
              <a:rPr lang="en-US" dirty="0" err="1" smtClean="0"/>
              <a:t>melanocyte</a:t>
            </a:r>
            <a:r>
              <a:rPr lang="en-US" dirty="0" smtClean="0"/>
              <a:t> cell division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70C0"/>
                </a:solidFill>
              </a:rPr>
              <a:t>RISK FACTORS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Phenotypic risk factors</a:t>
            </a:r>
          </a:p>
          <a:p>
            <a:pPr lvl="2">
              <a:buFont typeface="Wingdings" pitchFamily="2" charset="2"/>
              <a:buChar char="§"/>
            </a:pPr>
            <a:r>
              <a:rPr lang="en-US" sz="2800" dirty="0" smtClean="0"/>
              <a:t>Increased numbers of melanocytic naevi.</a:t>
            </a:r>
          </a:p>
          <a:p>
            <a:pPr lvl="2">
              <a:buFont typeface="Wingdings" pitchFamily="2" charset="2"/>
              <a:buChar char="§"/>
            </a:pPr>
            <a:r>
              <a:rPr lang="en-US" sz="2800" dirty="0" smtClean="0"/>
              <a:t>High density of freckles</a:t>
            </a:r>
          </a:p>
          <a:p>
            <a:pPr lvl="2">
              <a:buFont typeface="Wingdings" pitchFamily="2" charset="2"/>
              <a:buChar char="§"/>
            </a:pPr>
            <a:r>
              <a:rPr lang="en-US" sz="2800" dirty="0" smtClean="0"/>
              <a:t>Blue Eyes</a:t>
            </a:r>
          </a:p>
          <a:p>
            <a:pPr lvl="2">
              <a:buFont typeface="Wingdings" pitchFamily="2" charset="2"/>
              <a:buChar char="§"/>
            </a:pPr>
            <a:r>
              <a:rPr lang="en-US" sz="2800" dirty="0" smtClean="0"/>
              <a:t>Red Hairs</a:t>
            </a:r>
          </a:p>
          <a:p>
            <a:pPr lvl="2">
              <a:buNone/>
            </a:pPr>
            <a:r>
              <a:rPr lang="en-US" sz="2800" dirty="0" smtClean="0"/>
              <a:t>		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1301</Words>
  <Application>Microsoft Office PowerPoint</Application>
  <PresentationFormat>On-screen Show (4:3)</PresentationFormat>
  <Paragraphs>336</Paragraphs>
  <Slides>58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 MALIGNANT MELANOMA OF SKIN</vt:lpstr>
      <vt:lpstr>OUTLINES</vt:lpstr>
      <vt:lpstr>PowerPoint Presentation</vt:lpstr>
      <vt:lpstr>INCIDENCE</vt:lpstr>
      <vt:lpstr>ETIOLOGY </vt:lpstr>
      <vt:lpstr>ETIOLOGY</vt:lpstr>
      <vt:lpstr>ETIOLOGY</vt:lpstr>
      <vt:lpstr>RISK FACTORS</vt:lpstr>
      <vt:lpstr>RISK FACTORS</vt:lpstr>
      <vt:lpstr>Growth phases of primary melanoma</vt:lpstr>
      <vt:lpstr>Growth phases of primary melanoma</vt:lpstr>
      <vt:lpstr>Clinical Variants</vt:lpstr>
      <vt:lpstr>Superficial spreading melanoma</vt:lpstr>
      <vt:lpstr>Superficial spreading melanoma</vt:lpstr>
      <vt:lpstr>Superficial spreading melanoma</vt:lpstr>
      <vt:lpstr>Superficial spreading melanoma</vt:lpstr>
      <vt:lpstr>Differential diagnosis</vt:lpstr>
      <vt:lpstr>Nodular melanoma</vt:lpstr>
      <vt:lpstr>Nodular melanoma</vt:lpstr>
      <vt:lpstr>Nodular melanoma</vt:lpstr>
      <vt:lpstr>PowerPoint Presentation</vt:lpstr>
      <vt:lpstr>Differential diagnosis</vt:lpstr>
      <vt:lpstr>Lentigo maligna melanoma </vt:lpstr>
      <vt:lpstr>                   Lentigo maligna melanoma  </vt:lpstr>
      <vt:lpstr>Lentigo maligna melanoma</vt:lpstr>
      <vt:lpstr>Lentigo maligna melanoma</vt:lpstr>
      <vt:lpstr>Primary Acquired Melanoma(PAM)</vt:lpstr>
      <vt:lpstr>Acral lentiginous melanoma PalmoplantarMalignant Melanoma</vt:lpstr>
      <vt:lpstr>Acral lentiginous melanoma</vt:lpstr>
      <vt:lpstr>Acral lentiginous melanoma</vt:lpstr>
      <vt:lpstr>Acral lentiginous melanoma</vt:lpstr>
      <vt:lpstr>PowerPoint Presentation</vt:lpstr>
      <vt:lpstr>Subungual Melanoma</vt:lpstr>
      <vt:lpstr>Subungual Melanoma</vt:lpstr>
      <vt:lpstr>Hutchinson’s Sign</vt:lpstr>
      <vt:lpstr>Mucosal Melanoma</vt:lpstr>
      <vt:lpstr>Mucosal Melanoma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Diagnosis</vt:lpstr>
      <vt:lpstr>Diagnosis</vt:lpstr>
      <vt:lpstr>DIAGNOSIS</vt:lpstr>
      <vt:lpstr>PowerPoint Presentation</vt:lpstr>
      <vt:lpstr>DIAGNOSIS</vt:lpstr>
      <vt:lpstr>Sentinel node biopsy (SLNB) </vt:lpstr>
      <vt:lpstr>PowerPoint Presentation</vt:lpstr>
      <vt:lpstr>FOLLOW UP </vt:lpstr>
      <vt:lpstr>  PROGNOSIS</vt:lpstr>
      <vt:lpstr>SUMMARY</vt:lpstr>
      <vt:lpstr>References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Dr.Jamil</dc:creator>
  <cp:lastModifiedBy>khan</cp:lastModifiedBy>
  <cp:revision>367</cp:revision>
  <dcterms:created xsi:type="dcterms:W3CDTF">2013-03-10T17:54:04Z</dcterms:created>
  <dcterms:modified xsi:type="dcterms:W3CDTF">2024-01-24T18:17:18Z</dcterms:modified>
</cp:coreProperties>
</file>