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57" r:id="rId3"/>
    <p:sldId id="258" r:id="rId4"/>
    <p:sldId id="259" r:id="rId5"/>
    <p:sldId id="260" r:id="rId6"/>
    <p:sldId id="261" r:id="rId7"/>
    <p:sldId id="305" r:id="rId8"/>
    <p:sldId id="306" r:id="rId9"/>
    <p:sldId id="307" r:id="rId10"/>
    <p:sldId id="308" r:id="rId11"/>
    <p:sldId id="309" r:id="rId12"/>
    <p:sldId id="310" r:id="rId13"/>
    <p:sldId id="311" r:id="rId14"/>
    <p:sldId id="312" r:id="rId15"/>
    <p:sldId id="313" r:id="rId16"/>
    <p:sldId id="314" r:id="rId17"/>
    <p:sldId id="284" r:id="rId18"/>
    <p:sldId id="272" r:id="rId19"/>
    <p:sldId id="262" r:id="rId20"/>
    <p:sldId id="302" r:id="rId21"/>
    <p:sldId id="275" r:id="rId22"/>
    <p:sldId id="276" r:id="rId23"/>
    <p:sldId id="300" r:id="rId24"/>
    <p:sldId id="267" r:id="rId25"/>
    <p:sldId id="266" r:id="rId26"/>
    <p:sldId id="286" r:id="rId27"/>
    <p:sldId id="287" r:id="rId28"/>
    <p:sldId id="274" r:id="rId29"/>
    <p:sldId id="301" r:id="rId30"/>
    <p:sldId id="282" r:id="rId31"/>
    <p:sldId id="283" r:id="rId32"/>
    <p:sldId id="263" r:id="rId33"/>
    <p:sldId id="265" r:id="rId34"/>
    <p:sldId id="264" r:id="rId35"/>
    <p:sldId id="268" r:id="rId36"/>
    <p:sldId id="269" r:id="rId37"/>
    <p:sldId id="270" r:id="rId38"/>
    <p:sldId id="273" r:id="rId39"/>
    <p:sldId id="304" r:id="rId40"/>
    <p:sldId id="280" r:id="rId41"/>
    <p:sldId id="285" r:id="rId42"/>
    <p:sldId id="303" r:id="rId43"/>
    <p:sldId id="277" r:id="rId44"/>
    <p:sldId id="271" r:id="rId45"/>
    <p:sldId id="279" r:id="rId46"/>
    <p:sldId id="281"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4660"/>
  </p:normalViewPr>
  <p:slideViewPr>
    <p:cSldViewPr>
      <p:cViewPr varScale="1">
        <p:scale>
          <a:sx n="86" d="100"/>
          <a:sy n="86" d="100"/>
        </p:scale>
        <p:origin x="150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E03CD-7084-45EB-9F3A-0660DB66E8CF}" type="datetimeFigureOut">
              <a:rPr lang="en-US" smtClean="0"/>
              <a:t>3/15/2023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02D1C1-199B-4ABF-BB50-0A83873D80F3}" type="slidenum">
              <a:rPr lang="en-US" smtClean="0"/>
              <a:t>‹#›</a:t>
            </a:fld>
            <a:endParaRPr lang="en-US"/>
          </a:p>
        </p:txBody>
      </p:sp>
    </p:spTree>
    <p:extLst>
      <p:ext uri="{BB962C8B-B14F-4D97-AF65-F5344CB8AC3E}">
        <p14:creationId xmlns:p14="http://schemas.microsoft.com/office/powerpoint/2010/main" val="4046589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2D1C1-199B-4ABF-BB50-0A83873D80F3}" type="slidenum">
              <a:rPr lang="en-US" smtClean="0"/>
              <a:t>1</a:t>
            </a:fld>
            <a:endParaRPr lang="en-US"/>
          </a:p>
        </p:txBody>
      </p:sp>
    </p:spTree>
    <p:extLst>
      <p:ext uri="{BB962C8B-B14F-4D97-AF65-F5344CB8AC3E}">
        <p14:creationId xmlns:p14="http://schemas.microsoft.com/office/powerpoint/2010/main" val="2929638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35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762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215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6759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940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641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5710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09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pPr/>
              <a:t>3/15/2023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3824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D8BD707-D9CF-40AE-B4C6-C98DA3205C09}" type="datetimeFigureOut">
              <a:rPr lang="en-US" smtClean="0"/>
              <a:pPr/>
              <a:t>3/15/2023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3483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2671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pPr/>
              <a:t>3/15/2023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163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324600"/>
          </a:xfrm>
          <a:prstGeom prst="rect">
            <a:avLst/>
          </a:prstGeom>
        </p:spPr>
      </p:pic>
    </p:spTree>
    <p:extLst>
      <p:ext uri="{BB962C8B-B14F-4D97-AF65-F5344CB8AC3E}">
        <p14:creationId xmlns:p14="http://schemas.microsoft.com/office/powerpoint/2010/main" val="422834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3. </a:t>
            </a:r>
            <a:r>
              <a:rPr lang="en-US" dirty="0" err="1" smtClean="0"/>
              <a:t>Hypotrichosis</a:t>
            </a:r>
            <a:r>
              <a:rPr lang="en-US" dirty="0" smtClean="0"/>
              <a:t>–</a:t>
            </a:r>
            <a:r>
              <a:rPr lang="en-US" dirty="0" err="1" smtClean="0"/>
              <a:t>lymphoedema</a:t>
            </a:r>
            <a:r>
              <a:rPr lang="en-US" dirty="0" smtClean="0"/>
              <a:t>–telangiectasia syndrome</a:t>
            </a:r>
          </a:p>
          <a:p>
            <a:r>
              <a:rPr lang="en-US" dirty="0" smtClean="0"/>
              <a:t>Bilateral </a:t>
            </a:r>
            <a:r>
              <a:rPr lang="en-US" dirty="0" err="1"/>
              <a:t>lymphoedema</a:t>
            </a:r>
            <a:r>
              <a:rPr lang="en-US" dirty="0"/>
              <a:t> of the legs, </a:t>
            </a:r>
            <a:r>
              <a:rPr lang="en-US" dirty="0" err="1" smtClean="0"/>
              <a:t>hypotrichosis</a:t>
            </a:r>
            <a:r>
              <a:rPr lang="en-US" dirty="0"/>
              <a:t>, </a:t>
            </a:r>
            <a:r>
              <a:rPr lang="en-US" dirty="0" err="1" smtClean="0"/>
              <a:t>telangiectasias</a:t>
            </a:r>
            <a:r>
              <a:rPr lang="en-US" dirty="0" smtClean="0"/>
              <a:t> </a:t>
            </a:r>
            <a:r>
              <a:rPr lang="en-US" dirty="0"/>
              <a:t>and </a:t>
            </a:r>
            <a:r>
              <a:rPr lang="en-US" dirty="0" err="1"/>
              <a:t>angiomata</a:t>
            </a:r>
            <a:r>
              <a:rPr lang="en-US" dirty="0"/>
              <a:t> limited to </a:t>
            </a:r>
            <a:r>
              <a:rPr lang="en-US" dirty="0" err="1"/>
              <a:t>acral</a:t>
            </a:r>
            <a:r>
              <a:rPr lang="en-US" dirty="0"/>
              <a:t> </a:t>
            </a:r>
            <a:r>
              <a:rPr lang="en-US" dirty="0" smtClean="0"/>
              <a:t>regions.</a:t>
            </a:r>
          </a:p>
          <a:p>
            <a:r>
              <a:rPr lang="en-US" dirty="0"/>
              <a:t>M</a:t>
            </a:r>
            <a:r>
              <a:rPr lang="en-US" dirty="0" smtClean="0"/>
              <a:t>utations </a:t>
            </a:r>
            <a:r>
              <a:rPr lang="en-US" dirty="0"/>
              <a:t>in SOX18 transcription factor </a:t>
            </a:r>
            <a:r>
              <a:rPr lang="en-US" dirty="0" smtClean="0"/>
              <a:t>(responsible for inducing differentiation </a:t>
            </a:r>
            <a:r>
              <a:rPr lang="en-US" dirty="0"/>
              <a:t>of lymphatic endothelial </a:t>
            </a:r>
            <a:r>
              <a:rPr lang="en-US" dirty="0" smtClean="0"/>
              <a:t>cells)</a:t>
            </a:r>
            <a:endParaRPr lang="en-US" dirty="0"/>
          </a:p>
        </p:txBody>
      </p:sp>
    </p:spTree>
    <p:extLst>
      <p:ext uri="{BB962C8B-B14F-4D97-AF65-F5344CB8AC3E}">
        <p14:creationId xmlns:p14="http://schemas.microsoft.com/office/powerpoint/2010/main" val="1423583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4. </a:t>
            </a:r>
            <a:r>
              <a:rPr lang="en-US" dirty="0" err="1" smtClean="0"/>
              <a:t>Incontentia</a:t>
            </a:r>
            <a:r>
              <a:rPr lang="en-US" dirty="0" smtClean="0"/>
              <a:t> </a:t>
            </a:r>
            <a:r>
              <a:rPr lang="en-US" dirty="0" err="1" smtClean="0"/>
              <a:t>pigmenti</a:t>
            </a:r>
            <a:endParaRPr lang="en-US" dirty="0" smtClean="0"/>
          </a:p>
          <a:p>
            <a:r>
              <a:rPr lang="en-US" dirty="0" err="1" smtClean="0"/>
              <a:t>Hypohidrotic</a:t>
            </a:r>
            <a:r>
              <a:rPr lang="en-US" dirty="0" smtClean="0"/>
              <a:t> </a:t>
            </a:r>
            <a:r>
              <a:rPr lang="en-US" dirty="0"/>
              <a:t>ectodermal dysplasia with immune </a:t>
            </a:r>
            <a:r>
              <a:rPr lang="en-US" dirty="0" smtClean="0"/>
              <a:t>deficiency</a:t>
            </a:r>
            <a:r>
              <a:rPr lang="en-US" dirty="0"/>
              <a:t>, recurrent infections and lower-limb </a:t>
            </a:r>
            <a:r>
              <a:rPr lang="en-US" dirty="0" err="1" smtClean="0"/>
              <a:t>lymphoedema</a:t>
            </a:r>
            <a:r>
              <a:rPr lang="en-US" dirty="0" smtClean="0"/>
              <a:t> developing at </a:t>
            </a:r>
            <a:r>
              <a:rPr lang="en-US" dirty="0"/>
              <a:t>a few weeks of age</a:t>
            </a:r>
            <a:r>
              <a:rPr lang="en-US" dirty="0" smtClean="0"/>
              <a:t>.</a:t>
            </a:r>
          </a:p>
          <a:p>
            <a:r>
              <a:rPr lang="en-US" dirty="0" smtClean="0"/>
              <a:t>Mutation in NEMO </a:t>
            </a:r>
            <a:r>
              <a:rPr lang="en-US" dirty="0"/>
              <a:t>(NF</a:t>
            </a:r>
            <a:r>
              <a:rPr lang="el-GR" dirty="0"/>
              <a:t>κ</a:t>
            </a:r>
            <a:r>
              <a:rPr lang="en-US" dirty="0"/>
              <a:t>B essential modulator</a:t>
            </a:r>
            <a:r>
              <a:rPr lang="en-US" dirty="0" smtClean="0"/>
              <a:t>)</a:t>
            </a:r>
          </a:p>
          <a:p>
            <a:r>
              <a:rPr lang="en-US" dirty="0" err="1"/>
              <a:t>L</a:t>
            </a:r>
            <a:r>
              <a:rPr lang="en-US" dirty="0" err="1" smtClean="0"/>
              <a:t>ymphangiomatous</a:t>
            </a:r>
            <a:r>
              <a:rPr lang="en-US" dirty="0" smtClean="0"/>
              <a:t> malformation.</a:t>
            </a:r>
            <a:endParaRPr lang="en-US" dirty="0"/>
          </a:p>
        </p:txBody>
      </p:sp>
    </p:spTree>
    <p:extLst>
      <p:ext uri="{BB962C8B-B14F-4D97-AF65-F5344CB8AC3E}">
        <p14:creationId xmlns:p14="http://schemas.microsoft.com/office/powerpoint/2010/main" val="3030886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germline forms of </a:t>
            </a:r>
            <a:r>
              <a:rPr lang="en-US" dirty="0" err="1" smtClean="0"/>
              <a:t>lymphoedema</a:t>
            </a:r>
            <a:endParaRPr lang="en-US" dirty="0"/>
          </a:p>
        </p:txBody>
      </p:sp>
      <p:sp>
        <p:nvSpPr>
          <p:cNvPr id="3" name="Content Placeholder 2"/>
          <p:cNvSpPr>
            <a:spLocks noGrp="1"/>
          </p:cNvSpPr>
          <p:nvPr>
            <p:ph idx="1"/>
          </p:nvPr>
        </p:nvSpPr>
        <p:spPr/>
        <p:txBody>
          <a:bodyPr>
            <a:normAutofit lnSpcReduction="10000"/>
          </a:bodyPr>
          <a:lstStyle/>
          <a:p>
            <a:r>
              <a:rPr lang="en-US" dirty="0"/>
              <a:t>1. </a:t>
            </a:r>
            <a:r>
              <a:rPr lang="en-US" dirty="0" err="1"/>
              <a:t>Meige’s</a:t>
            </a:r>
            <a:r>
              <a:rPr lang="en-US" dirty="0"/>
              <a:t> disease </a:t>
            </a:r>
            <a:endParaRPr lang="en-US" dirty="0" smtClean="0"/>
          </a:p>
          <a:p>
            <a:r>
              <a:rPr lang="en-US" dirty="0" smtClean="0"/>
              <a:t>Adolescent females</a:t>
            </a:r>
          </a:p>
          <a:p>
            <a:r>
              <a:rPr lang="en-US" dirty="0"/>
              <a:t>Swelling </a:t>
            </a:r>
            <a:r>
              <a:rPr lang="en-US" dirty="0" smtClean="0"/>
              <a:t>mild</a:t>
            </a:r>
            <a:r>
              <a:rPr lang="en-US" dirty="0"/>
              <a:t>, rarely extends above the knee and </a:t>
            </a:r>
            <a:r>
              <a:rPr lang="en-US" dirty="0" smtClean="0"/>
              <a:t>bilateral.</a:t>
            </a:r>
          </a:p>
          <a:p>
            <a:r>
              <a:rPr lang="en-US" dirty="0" smtClean="0"/>
              <a:t>Distal </a:t>
            </a:r>
            <a:r>
              <a:rPr lang="en-US" dirty="0"/>
              <a:t>lymphatics </a:t>
            </a:r>
            <a:r>
              <a:rPr lang="en-US" dirty="0" smtClean="0"/>
              <a:t>hypoplasia with proximal </a:t>
            </a:r>
            <a:r>
              <a:rPr lang="en-US" dirty="0"/>
              <a:t>collectors remaining </a:t>
            </a:r>
            <a:r>
              <a:rPr lang="en-US" dirty="0" smtClean="0"/>
              <a:t>patent.</a:t>
            </a:r>
          </a:p>
          <a:p>
            <a:r>
              <a:rPr lang="en-US" dirty="0"/>
              <a:t>2. Turner’s </a:t>
            </a:r>
            <a:r>
              <a:rPr lang="en-US" dirty="0" smtClean="0"/>
              <a:t>syndrome</a:t>
            </a:r>
          </a:p>
          <a:p>
            <a:r>
              <a:rPr lang="en-US" dirty="0" smtClean="0"/>
              <a:t>Absence </a:t>
            </a:r>
            <a:r>
              <a:rPr lang="en-US" dirty="0"/>
              <a:t>of one X </a:t>
            </a:r>
            <a:r>
              <a:rPr lang="en-US" dirty="0" smtClean="0"/>
              <a:t>chromosome.</a:t>
            </a:r>
          </a:p>
          <a:p>
            <a:r>
              <a:rPr lang="en-US" dirty="0" smtClean="0"/>
              <a:t>Early </a:t>
            </a:r>
            <a:r>
              <a:rPr lang="en-US" dirty="0"/>
              <a:t>spontaneous </a:t>
            </a:r>
            <a:r>
              <a:rPr lang="en-US" dirty="0" smtClean="0"/>
              <a:t>abortions in 95%</a:t>
            </a:r>
          </a:p>
          <a:p>
            <a:r>
              <a:rPr lang="en-US" dirty="0"/>
              <a:t>webbed necks </a:t>
            </a:r>
            <a:r>
              <a:rPr lang="en-US" dirty="0" smtClean="0"/>
              <a:t>and peripheral </a:t>
            </a:r>
            <a:r>
              <a:rPr lang="en-US" dirty="0" err="1" smtClean="0"/>
              <a:t>oedema</a:t>
            </a:r>
            <a:endParaRPr lang="en-US" dirty="0" smtClean="0"/>
          </a:p>
          <a:p>
            <a:r>
              <a:rPr lang="en-US" dirty="0"/>
              <a:t>On prenatal USG, cystic </a:t>
            </a:r>
            <a:r>
              <a:rPr lang="en-US" dirty="0" err="1"/>
              <a:t>hygroma</a:t>
            </a:r>
            <a:r>
              <a:rPr lang="en-US" dirty="0"/>
              <a:t>, </a:t>
            </a:r>
            <a:r>
              <a:rPr lang="en-US" dirty="0" err="1"/>
              <a:t>chylothorax</a:t>
            </a:r>
            <a:r>
              <a:rPr lang="en-US" dirty="0"/>
              <a:t>, ascites and hydrops </a:t>
            </a:r>
            <a:r>
              <a:rPr lang="en-US" dirty="0" err="1" smtClean="0"/>
              <a:t>fetalis</a:t>
            </a:r>
            <a:r>
              <a:rPr lang="en-US" dirty="0" smtClean="0"/>
              <a:t> can be detected.</a:t>
            </a:r>
            <a:endParaRPr lang="en-US" dirty="0"/>
          </a:p>
        </p:txBody>
      </p:sp>
    </p:spTree>
    <p:extLst>
      <p:ext uri="{BB962C8B-B14F-4D97-AF65-F5344CB8AC3E}">
        <p14:creationId xmlns:p14="http://schemas.microsoft.com/office/powerpoint/2010/main" val="2594138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3. Noonan’s syndrome</a:t>
            </a:r>
          </a:p>
          <a:p>
            <a:r>
              <a:rPr lang="en-US" dirty="0" smtClean="0"/>
              <a:t>Short </a:t>
            </a:r>
            <a:r>
              <a:rPr lang="en-US" dirty="0"/>
              <a:t>stature, ptosis, low-set </a:t>
            </a:r>
            <a:r>
              <a:rPr lang="en-US" dirty="0" smtClean="0"/>
              <a:t>ears, posterior hairline</a:t>
            </a:r>
            <a:r>
              <a:rPr lang="en-US" dirty="0"/>
              <a:t>, neck webbing and congenital cardiac anomalies (typically pulmonary stenosis</a:t>
            </a:r>
            <a:r>
              <a:rPr lang="en-US" dirty="0" smtClean="0"/>
              <a:t>)</a:t>
            </a:r>
          </a:p>
          <a:p>
            <a:r>
              <a:rPr lang="en-US" dirty="0"/>
              <a:t>Mutations in </a:t>
            </a:r>
            <a:r>
              <a:rPr lang="en-US" dirty="0" smtClean="0"/>
              <a:t>PTPN11</a:t>
            </a:r>
          </a:p>
          <a:p>
            <a:r>
              <a:rPr lang="en-US" dirty="0" smtClean="0"/>
              <a:t>4. </a:t>
            </a:r>
            <a:r>
              <a:rPr lang="en-US" dirty="0" err="1"/>
              <a:t>Hennekam</a:t>
            </a:r>
            <a:r>
              <a:rPr lang="en-US" dirty="0"/>
              <a:t> </a:t>
            </a:r>
            <a:r>
              <a:rPr lang="en-US" dirty="0" err="1"/>
              <a:t>lymphangiectasia</a:t>
            </a:r>
            <a:r>
              <a:rPr lang="en-US" dirty="0"/>
              <a:t>–</a:t>
            </a:r>
            <a:r>
              <a:rPr lang="en-US" dirty="0" err="1"/>
              <a:t>lymphoedema</a:t>
            </a:r>
            <a:r>
              <a:rPr lang="en-US" dirty="0"/>
              <a:t> </a:t>
            </a:r>
            <a:r>
              <a:rPr lang="en-US" dirty="0" smtClean="0"/>
              <a:t>syndrome</a:t>
            </a:r>
          </a:p>
          <a:p>
            <a:r>
              <a:rPr lang="en-US" dirty="0" smtClean="0"/>
              <a:t>Intestinal </a:t>
            </a:r>
            <a:r>
              <a:rPr lang="en-US" dirty="0" err="1"/>
              <a:t>lymphangiectasia</a:t>
            </a:r>
            <a:r>
              <a:rPr lang="en-US" dirty="0"/>
              <a:t> with severe </a:t>
            </a:r>
            <a:r>
              <a:rPr lang="en-US" dirty="0" err="1"/>
              <a:t>lymphoedema</a:t>
            </a:r>
            <a:r>
              <a:rPr lang="en-US" dirty="0"/>
              <a:t> of the limbs, genitalia and face, with mental </a:t>
            </a:r>
            <a:r>
              <a:rPr lang="en-US" dirty="0" smtClean="0"/>
              <a:t>retardation.</a:t>
            </a:r>
          </a:p>
          <a:p>
            <a:r>
              <a:rPr lang="en-US" dirty="0"/>
              <a:t>F</a:t>
            </a:r>
            <a:r>
              <a:rPr lang="en-US" dirty="0" smtClean="0"/>
              <a:t>lat </a:t>
            </a:r>
            <a:r>
              <a:rPr lang="en-US" dirty="0"/>
              <a:t>face, </a:t>
            </a:r>
            <a:r>
              <a:rPr lang="en-US" dirty="0" smtClean="0"/>
              <a:t>flat </a:t>
            </a:r>
            <a:r>
              <a:rPr lang="en-US" dirty="0"/>
              <a:t>nasal bridge, epicanthic folds, </a:t>
            </a:r>
            <a:r>
              <a:rPr lang="en-US" dirty="0" err="1"/>
              <a:t>hypertelorism</a:t>
            </a:r>
            <a:r>
              <a:rPr lang="en-US" dirty="0"/>
              <a:t>, tooth abnormalities and small </a:t>
            </a:r>
            <a:r>
              <a:rPr lang="en-US" dirty="0" smtClean="0"/>
              <a:t>ears</a:t>
            </a:r>
          </a:p>
          <a:p>
            <a:r>
              <a:rPr lang="en-US" dirty="0" smtClean="0"/>
              <a:t>Autosomal recessive</a:t>
            </a:r>
            <a:endParaRPr lang="en-US" dirty="0"/>
          </a:p>
        </p:txBody>
      </p:sp>
    </p:spTree>
    <p:extLst>
      <p:ext uri="{BB962C8B-B14F-4D97-AF65-F5344CB8AC3E}">
        <p14:creationId xmlns:p14="http://schemas.microsoft.com/office/powerpoint/2010/main" val="2171563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5</a:t>
            </a:r>
            <a:r>
              <a:rPr lang="en-US" dirty="0" smtClean="0"/>
              <a:t>. Cholestasis–</a:t>
            </a:r>
            <a:r>
              <a:rPr lang="en-US" dirty="0" err="1" smtClean="0"/>
              <a:t>lymphoedema</a:t>
            </a:r>
            <a:r>
              <a:rPr lang="en-US" dirty="0" smtClean="0"/>
              <a:t> </a:t>
            </a:r>
            <a:r>
              <a:rPr lang="en-US" dirty="0"/>
              <a:t>syndrome (</a:t>
            </a:r>
            <a:r>
              <a:rPr lang="en-US" dirty="0" err="1"/>
              <a:t>Aagenaes’s</a:t>
            </a:r>
            <a:r>
              <a:rPr lang="en-US" dirty="0"/>
              <a:t> </a:t>
            </a:r>
            <a:r>
              <a:rPr lang="en-US" dirty="0" smtClean="0"/>
              <a:t>syndrome)</a:t>
            </a:r>
          </a:p>
          <a:p>
            <a:r>
              <a:rPr lang="en-US" dirty="0"/>
              <a:t>Jaundice </a:t>
            </a:r>
            <a:r>
              <a:rPr lang="en-US" dirty="0" smtClean="0"/>
              <a:t>evident </a:t>
            </a:r>
            <a:r>
              <a:rPr lang="en-US" dirty="0"/>
              <a:t>soon after </a:t>
            </a:r>
            <a:r>
              <a:rPr lang="en-US" dirty="0" smtClean="0"/>
              <a:t>birth, recurrent.</a:t>
            </a:r>
          </a:p>
          <a:p>
            <a:r>
              <a:rPr lang="en-US" dirty="0" err="1" smtClean="0"/>
              <a:t>Oedema</a:t>
            </a:r>
            <a:r>
              <a:rPr lang="en-US" dirty="0" smtClean="0"/>
              <a:t> </a:t>
            </a:r>
            <a:r>
              <a:rPr lang="en-US" dirty="0"/>
              <a:t>of the leg, due to hypoplasia of the lymph </a:t>
            </a:r>
            <a:r>
              <a:rPr lang="en-US" dirty="0" smtClean="0"/>
              <a:t>vessels.</a:t>
            </a:r>
          </a:p>
          <a:p>
            <a:r>
              <a:rPr lang="en-US" dirty="0"/>
              <a:t>6</a:t>
            </a:r>
            <a:r>
              <a:rPr lang="en-US" dirty="0" smtClean="0"/>
              <a:t>. Microcephaly </a:t>
            </a:r>
            <a:r>
              <a:rPr lang="en-US" dirty="0" err="1"/>
              <a:t>lymphoedema</a:t>
            </a:r>
            <a:r>
              <a:rPr lang="en-US" dirty="0"/>
              <a:t>–</a:t>
            </a:r>
            <a:r>
              <a:rPr lang="en-US" dirty="0" err="1"/>
              <a:t>chorioretinal</a:t>
            </a:r>
            <a:r>
              <a:rPr lang="en-US" dirty="0"/>
              <a:t> </a:t>
            </a:r>
            <a:r>
              <a:rPr lang="en-US" dirty="0" smtClean="0"/>
              <a:t>dysplasia</a:t>
            </a:r>
          </a:p>
          <a:p>
            <a:r>
              <a:rPr lang="en-US" dirty="0" smtClean="0"/>
              <a:t>An </a:t>
            </a:r>
            <a:r>
              <a:rPr lang="en-US" dirty="0"/>
              <a:t>autosomal dominant syndrome </a:t>
            </a:r>
            <a:r>
              <a:rPr lang="en-US" dirty="0" smtClean="0"/>
              <a:t>in </a:t>
            </a:r>
            <a:r>
              <a:rPr lang="en-US" dirty="0"/>
              <a:t>which microcephaly and </a:t>
            </a:r>
            <a:r>
              <a:rPr lang="en-US" dirty="0" err="1"/>
              <a:t>lymphoedema</a:t>
            </a:r>
            <a:r>
              <a:rPr lang="en-US" dirty="0"/>
              <a:t> are linked to </a:t>
            </a:r>
            <a:r>
              <a:rPr lang="en-US" dirty="0" err="1" smtClean="0"/>
              <a:t>chorioretinopathy</a:t>
            </a:r>
            <a:r>
              <a:rPr lang="en-US" dirty="0" smtClean="0"/>
              <a:t>.</a:t>
            </a:r>
          </a:p>
          <a:p>
            <a:r>
              <a:rPr lang="en-US" dirty="0"/>
              <a:t>7</a:t>
            </a:r>
            <a:r>
              <a:rPr lang="en-US" dirty="0" smtClean="0"/>
              <a:t>. Pes </a:t>
            </a:r>
            <a:r>
              <a:rPr lang="en-US" dirty="0" err="1"/>
              <a:t>cavus</a:t>
            </a:r>
            <a:r>
              <a:rPr lang="en-US" dirty="0"/>
              <a:t> and </a:t>
            </a:r>
            <a:r>
              <a:rPr lang="en-US" dirty="0" smtClean="0"/>
              <a:t>lymphedema</a:t>
            </a:r>
          </a:p>
          <a:p>
            <a:r>
              <a:rPr lang="en-US" dirty="0" smtClean="0"/>
              <a:t>Hypoplasia </a:t>
            </a:r>
            <a:r>
              <a:rPr lang="en-US" dirty="0"/>
              <a:t>of leg </a:t>
            </a:r>
            <a:r>
              <a:rPr lang="en-US" dirty="0" smtClean="0"/>
              <a:t>lymphatics.</a:t>
            </a:r>
          </a:p>
          <a:p>
            <a:r>
              <a:rPr lang="en-US" dirty="0" smtClean="0"/>
              <a:t>8. </a:t>
            </a:r>
            <a:r>
              <a:rPr lang="en-US" dirty="0"/>
              <a:t>Yellow nail </a:t>
            </a:r>
            <a:r>
              <a:rPr lang="en-US" dirty="0" smtClean="0"/>
              <a:t>syndrome</a:t>
            </a:r>
          </a:p>
          <a:p>
            <a:r>
              <a:rPr lang="en-US" dirty="0" smtClean="0"/>
              <a:t>The </a:t>
            </a:r>
            <a:r>
              <a:rPr lang="en-US" dirty="0"/>
              <a:t>evidence that YNS is inherited is </a:t>
            </a:r>
            <a:r>
              <a:rPr lang="en-US" dirty="0" smtClean="0"/>
              <a:t>unsubstantiated</a:t>
            </a:r>
            <a:endParaRPr lang="en-US" dirty="0"/>
          </a:p>
        </p:txBody>
      </p:sp>
    </p:spTree>
    <p:extLst>
      <p:ext uri="{BB962C8B-B14F-4D97-AF65-F5344CB8AC3E}">
        <p14:creationId xmlns:p14="http://schemas.microsoft.com/office/powerpoint/2010/main" val="2909800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genetic forms of </a:t>
            </a:r>
            <a:r>
              <a:rPr lang="en-US" dirty="0" err="1"/>
              <a:t>lymphoedema</a:t>
            </a:r>
            <a:endParaRPr lang="en-US" dirty="0"/>
          </a:p>
        </p:txBody>
      </p:sp>
      <p:sp>
        <p:nvSpPr>
          <p:cNvPr id="3" name="Content Placeholder 2"/>
          <p:cNvSpPr>
            <a:spLocks noGrp="1"/>
          </p:cNvSpPr>
          <p:nvPr>
            <p:ph idx="1"/>
          </p:nvPr>
        </p:nvSpPr>
        <p:spPr/>
        <p:txBody>
          <a:bodyPr>
            <a:normAutofit lnSpcReduction="10000"/>
          </a:bodyPr>
          <a:lstStyle/>
          <a:p>
            <a:r>
              <a:rPr lang="en-US" dirty="0" smtClean="0"/>
              <a:t>1. </a:t>
            </a:r>
            <a:r>
              <a:rPr lang="en-US" dirty="0" err="1" smtClean="0"/>
              <a:t>Klippel</a:t>
            </a:r>
            <a:r>
              <a:rPr lang="en-US" dirty="0" smtClean="0"/>
              <a:t>–</a:t>
            </a:r>
            <a:r>
              <a:rPr lang="en-US" dirty="0" err="1" smtClean="0"/>
              <a:t>Trenaunay</a:t>
            </a:r>
            <a:r>
              <a:rPr lang="en-US" dirty="0" smtClean="0"/>
              <a:t> syndrome</a:t>
            </a:r>
          </a:p>
          <a:p>
            <a:r>
              <a:rPr lang="en-US" dirty="0"/>
              <a:t>T</a:t>
            </a:r>
            <a:r>
              <a:rPr lang="en-US" dirty="0" smtClean="0"/>
              <a:t>he </a:t>
            </a:r>
            <a:r>
              <a:rPr lang="en-US" dirty="0"/>
              <a:t>commonest type</a:t>
            </a:r>
            <a:r>
              <a:rPr lang="en-US" dirty="0" smtClean="0"/>
              <a:t>, </a:t>
            </a:r>
            <a:r>
              <a:rPr lang="en-US" dirty="0" err="1"/>
              <a:t>lymphoedema</a:t>
            </a:r>
            <a:r>
              <a:rPr lang="en-US" dirty="0"/>
              <a:t> may be the presenting </a:t>
            </a:r>
            <a:r>
              <a:rPr lang="en-US" dirty="0" smtClean="0"/>
              <a:t>abnormality.</a:t>
            </a:r>
          </a:p>
          <a:p>
            <a:r>
              <a:rPr lang="en-US" dirty="0" smtClean="0"/>
              <a:t>Limb overgrowth</a:t>
            </a:r>
            <a:r>
              <a:rPr lang="en-US" dirty="0"/>
              <a:t>, cutaneous </a:t>
            </a:r>
            <a:r>
              <a:rPr lang="en-US" dirty="0" err="1"/>
              <a:t>angiomas</a:t>
            </a:r>
            <a:r>
              <a:rPr lang="en-US" dirty="0"/>
              <a:t> and venous disease </a:t>
            </a:r>
            <a:r>
              <a:rPr lang="en-US" dirty="0" smtClean="0"/>
              <a:t>may develop.</a:t>
            </a:r>
          </a:p>
          <a:p>
            <a:r>
              <a:rPr lang="en-US" dirty="0"/>
              <a:t>2. Proteus </a:t>
            </a:r>
            <a:r>
              <a:rPr lang="en-US" dirty="0" smtClean="0"/>
              <a:t>syndrome</a:t>
            </a:r>
          </a:p>
          <a:p>
            <a:r>
              <a:rPr lang="en-US" dirty="0"/>
              <a:t>P</a:t>
            </a:r>
            <a:r>
              <a:rPr lang="en-US" dirty="0" smtClean="0"/>
              <a:t>rotean abnormalities</a:t>
            </a:r>
          </a:p>
          <a:p>
            <a:r>
              <a:rPr lang="en-US" dirty="0"/>
              <a:t>A</a:t>
            </a:r>
            <a:r>
              <a:rPr lang="en-US" dirty="0" smtClean="0"/>
              <a:t>symmetrical </a:t>
            </a:r>
            <a:r>
              <a:rPr lang="en-US" dirty="0"/>
              <a:t>overgrowth of almost any part of the body, </a:t>
            </a:r>
            <a:r>
              <a:rPr lang="en-US" dirty="0" smtClean="0"/>
              <a:t>macrodactyly</a:t>
            </a:r>
            <a:r>
              <a:rPr lang="en-US" dirty="0"/>
              <a:t>.</a:t>
            </a:r>
            <a:endParaRPr lang="en-US" dirty="0" smtClean="0"/>
          </a:p>
          <a:p>
            <a:r>
              <a:rPr lang="en-US" dirty="0" smtClean="0"/>
              <a:t>Verrucous </a:t>
            </a:r>
            <a:r>
              <a:rPr lang="en-US" dirty="0"/>
              <a:t>epidermal </a:t>
            </a:r>
            <a:r>
              <a:rPr lang="en-US" dirty="0" err="1"/>
              <a:t>naevi</a:t>
            </a:r>
            <a:r>
              <a:rPr lang="en-US" dirty="0"/>
              <a:t>, </a:t>
            </a:r>
            <a:r>
              <a:rPr lang="en-US" dirty="0" err="1" smtClean="0"/>
              <a:t>angiomas</a:t>
            </a:r>
            <a:r>
              <a:rPr lang="en-US" dirty="0" smtClean="0"/>
              <a:t> </a:t>
            </a:r>
            <a:r>
              <a:rPr lang="en-US" dirty="0"/>
              <a:t>and </a:t>
            </a:r>
            <a:r>
              <a:rPr lang="en-US" dirty="0" err="1"/>
              <a:t>lymphangiomatous</a:t>
            </a:r>
            <a:r>
              <a:rPr lang="en-US" dirty="0"/>
              <a:t> swelling also </a:t>
            </a:r>
            <a:r>
              <a:rPr lang="en-US" dirty="0" smtClean="0"/>
              <a:t>occur.</a:t>
            </a:r>
          </a:p>
          <a:p>
            <a:r>
              <a:rPr lang="en-US" dirty="0" smtClean="0"/>
              <a:t>Germ-line mutations </a:t>
            </a:r>
            <a:r>
              <a:rPr lang="en-US" dirty="0"/>
              <a:t>in </a:t>
            </a:r>
            <a:r>
              <a:rPr lang="en-US" dirty="0" smtClean="0"/>
              <a:t>PTEN</a:t>
            </a:r>
            <a:endParaRPr lang="en-US" dirty="0"/>
          </a:p>
        </p:txBody>
      </p:sp>
    </p:spTree>
    <p:extLst>
      <p:ext uri="{BB962C8B-B14F-4D97-AF65-F5344CB8AC3E}">
        <p14:creationId xmlns:p14="http://schemas.microsoft.com/office/powerpoint/2010/main" val="3654404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3</a:t>
            </a:r>
            <a:r>
              <a:rPr lang="en-US" dirty="0" smtClean="0"/>
              <a:t>. </a:t>
            </a:r>
            <a:r>
              <a:rPr lang="en-US" dirty="0" err="1" smtClean="0"/>
              <a:t>Maffucci’s</a:t>
            </a:r>
            <a:r>
              <a:rPr lang="en-US" dirty="0" smtClean="0"/>
              <a:t> syndrome</a:t>
            </a:r>
          </a:p>
          <a:p>
            <a:r>
              <a:rPr lang="en-US" dirty="0"/>
              <a:t>D</a:t>
            </a:r>
            <a:r>
              <a:rPr lang="en-US" dirty="0" smtClean="0"/>
              <a:t>yschondroplasia </a:t>
            </a:r>
            <a:r>
              <a:rPr lang="en-US" dirty="0"/>
              <a:t>with </a:t>
            </a:r>
            <a:r>
              <a:rPr lang="en-US" dirty="0" err="1" smtClean="0"/>
              <a:t>haemangioma</a:t>
            </a:r>
            <a:endParaRPr lang="en-US" dirty="0" smtClean="0"/>
          </a:p>
          <a:p>
            <a:r>
              <a:rPr lang="en-US" dirty="0"/>
              <a:t>V</a:t>
            </a:r>
            <a:r>
              <a:rPr lang="en-US" dirty="0" smtClean="0"/>
              <a:t>enous </a:t>
            </a:r>
            <a:r>
              <a:rPr lang="en-US" dirty="0"/>
              <a:t>cavernous </a:t>
            </a:r>
            <a:r>
              <a:rPr lang="en-US" dirty="0" smtClean="0"/>
              <a:t>malformations </a:t>
            </a:r>
            <a:r>
              <a:rPr lang="en-US" dirty="0"/>
              <a:t>in infancy, but cavernous </a:t>
            </a:r>
            <a:r>
              <a:rPr lang="en-US" dirty="0" err="1"/>
              <a:t>lymphangiomas</a:t>
            </a:r>
            <a:r>
              <a:rPr lang="en-US" dirty="0"/>
              <a:t> are also often seen</a:t>
            </a:r>
            <a:r>
              <a:rPr lang="en-US" dirty="0" smtClean="0"/>
              <a:t>, </a:t>
            </a:r>
            <a:r>
              <a:rPr lang="en-US" dirty="0"/>
              <a:t>giving rise to limb </a:t>
            </a:r>
            <a:r>
              <a:rPr lang="en-US" dirty="0" smtClean="0"/>
              <a:t>swelling.</a:t>
            </a:r>
          </a:p>
          <a:p>
            <a:r>
              <a:rPr lang="en-US" dirty="0" smtClean="0"/>
              <a:t>Hard </a:t>
            </a:r>
            <a:r>
              <a:rPr lang="en-US" dirty="0"/>
              <a:t>nodules arise from the bones, especially of the </a:t>
            </a:r>
            <a:r>
              <a:rPr lang="en-US" dirty="0" smtClean="0"/>
              <a:t>fingers </a:t>
            </a:r>
            <a:r>
              <a:rPr lang="en-US" dirty="0"/>
              <a:t>and </a:t>
            </a:r>
            <a:r>
              <a:rPr lang="en-US" dirty="0" smtClean="0"/>
              <a:t>toes; pathologically </a:t>
            </a:r>
            <a:r>
              <a:rPr lang="en-US" dirty="0" err="1"/>
              <a:t>enchondromas</a:t>
            </a:r>
            <a:r>
              <a:rPr lang="en-US" dirty="0"/>
              <a:t> and </a:t>
            </a:r>
            <a:r>
              <a:rPr lang="en-US" dirty="0" smtClean="0"/>
              <a:t>radiologically translucent.</a:t>
            </a:r>
          </a:p>
          <a:p>
            <a:r>
              <a:rPr lang="en-US" dirty="0" smtClean="0"/>
              <a:t>High </a:t>
            </a:r>
            <a:r>
              <a:rPr lang="en-US" dirty="0"/>
              <a:t>malignant </a:t>
            </a:r>
            <a:r>
              <a:rPr lang="en-US" dirty="0" smtClean="0"/>
              <a:t>potential.</a:t>
            </a:r>
          </a:p>
          <a:p>
            <a:r>
              <a:rPr lang="en-US" dirty="0" smtClean="0"/>
              <a:t>4. </a:t>
            </a:r>
            <a:r>
              <a:rPr lang="en-US" dirty="0"/>
              <a:t>Amniotic </a:t>
            </a:r>
            <a:r>
              <a:rPr lang="en-US" dirty="0" smtClean="0"/>
              <a:t>bands </a:t>
            </a:r>
            <a:r>
              <a:rPr lang="en-US" dirty="0" err="1" smtClean="0"/>
              <a:t>lymphoedema</a:t>
            </a:r>
            <a:endParaRPr lang="en-US" dirty="0"/>
          </a:p>
          <a:p>
            <a:r>
              <a:rPr lang="en-US" dirty="0"/>
              <a:t>Congenital </a:t>
            </a:r>
            <a:r>
              <a:rPr lang="en-US" dirty="0" err="1"/>
              <a:t>lymphoedema</a:t>
            </a:r>
            <a:r>
              <a:rPr lang="en-US" dirty="0"/>
              <a:t> </a:t>
            </a:r>
            <a:r>
              <a:rPr lang="en-US" dirty="0" smtClean="0"/>
              <a:t>associated </a:t>
            </a:r>
            <a:r>
              <a:rPr lang="en-US" dirty="0"/>
              <a:t>with amniotic bands.</a:t>
            </a:r>
          </a:p>
          <a:p>
            <a:endParaRPr lang="en-US" dirty="0"/>
          </a:p>
        </p:txBody>
      </p:sp>
    </p:spTree>
    <p:extLst>
      <p:ext uri="{BB962C8B-B14F-4D97-AF65-F5344CB8AC3E}">
        <p14:creationId xmlns:p14="http://schemas.microsoft.com/office/powerpoint/2010/main" val="4164394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Lymhoedema</a:t>
            </a:r>
            <a:r>
              <a:rPr lang="en-US" dirty="0" smtClean="0"/>
              <a:t> as a result of amniotic band constriction</a:t>
            </a:r>
            <a:endParaRPr lang="en-US" dirty="0"/>
          </a:p>
        </p:txBody>
      </p:sp>
      <p:sp>
        <p:nvSpPr>
          <p:cNvPr id="3" name="Content Placeholder 2"/>
          <p:cNvSpPr>
            <a:spLocks noGrp="1"/>
          </p:cNvSpPr>
          <p:nvPr>
            <p:ph idx="1"/>
          </p:nvPr>
        </p:nvSpPr>
        <p:spPr>
          <a:xfrm>
            <a:off x="152401" y="1774532"/>
            <a:ext cx="5867399" cy="4854868"/>
          </a:xfrm>
        </p:spPr>
        <p:txBody>
          <a:bodyPr>
            <a:normAutofit lnSpcReduction="10000"/>
          </a:bodyPr>
          <a:lstStyle/>
          <a:p>
            <a:pPr algn="just"/>
            <a:r>
              <a:rPr lang="en-US" dirty="0"/>
              <a:t>Amniotic band syndrome occurs as a result of in utero circumferential entrapment of fetal parts by fibrous amniotic bands formed during rupture of </a:t>
            </a:r>
            <a:r>
              <a:rPr lang="en-US" dirty="0" smtClean="0"/>
              <a:t>amnion.</a:t>
            </a:r>
          </a:p>
          <a:p>
            <a:pPr algn="just"/>
            <a:r>
              <a:rPr lang="en-US" dirty="0" smtClean="0"/>
              <a:t>It </a:t>
            </a:r>
            <a:r>
              <a:rPr lang="en-US" dirty="0"/>
              <a:t>leads to circumferential limb constrictions, </a:t>
            </a:r>
            <a:r>
              <a:rPr lang="en-US" dirty="0" err="1"/>
              <a:t>paeudosyndactyly</a:t>
            </a:r>
            <a:r>
              <a:rPr lang="en-US" dirty="0"/>
              <a:t>, intrauterine amputation, umbilical cord </a:t>
            </a:r>
            <a:r>
              <a:rPr lang="en-US" dirty="0" smtClean="0"/>
              <a:t>constrictions.</a:t>
            </a:r>
          </a:p>
          <a:p>
            <a:pPr algn="just"/>
            <a:r>
              <a:rPr lang="en-US" dirty="0" smtClean="0"/>
              <a:t>Impairment </a:t>
            </a:r>
            <a:r>
              <a:rPr lang="en-US" dirty="0"/>
              <a:t>of lymphatic drainage leads to lymphedema, constriction of vascular supply leads to necrosis and congenital abnormalities</a:t>
            </a:r>
            <a:r>
              <a:rPr lang="en-US" dirty="0" smtClean="0"/>
              <a:t>.</a:t>
            </a:r>
          </a:p>
          <a:p>
            <a:pPr algn="just"/>
            <a:r>
              <a:rPr lang="en-US" dirty="0" smtClean="0"/>
              <a:t>Strongly </a:t>
            </a:r>
            <a:r>
              <a:rPr lang="en-US" dirty="0"/>
              <a:t>associated with club foot, also with cleft lip/ palate, club hand, </a:t>
            </a:r>
            <a:r>
              <a:rPr lang="en-US" dirty="0" err="1"/>
              <a:t>hamangioma</a:t>
            </a:r>
            <a:r>
              <a:rPr lang="en-US" dirty="0" smtClean="0"/>
              <a:t>.</a:t>
            </a:r>
          </a:p>
          <a:p>
            <a:pPr algn="just"/>
            <a:r>
              <a:rPr lang="en-US" dirty="0" smtClean="0"/>
              <a:t>Prenatal </a:t>
            </a:r>
            <a:r>
              <a:rPr lang="en-US" dirty="0"/>
              <a:t>US (swelling but not bands), 3D US and </a:t>
            </a:r>
            <a:r>
              <a:rPr lang="en-US" dirty="0" smtClean="0"/>
              <a:t>MRI</a:t>
            </a:r>
          </a:p>
          <a:p>
            <a:pPr algn="just"/>
            <a:r>
              <a:rPr lang="en-US" dirty="0" smtClean="0"/>
              <a:t>Surgical </a:t>
            </a:r>
            <a:r>
              <a:rPr lang="en-US" dirty="0"/>
              <a:t>release with Z-</a:t>
            </a:r>
            <a:r>
              <a:rPr lang="en-US" dirty="0" err="1"/>
              <a:t>plasty</a:t>
            </a:r>
            <a:r>
              <a:rPr lang="en-US" dirty="0"/>
              <a:t> procedure, release of constriction is not complete so degree of lymphatic drainage remains.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981199"/>
            <a:ext cx="2819400" cy="4114801"/>
          </a:xfrm>
          <a:prstGeom prst="rect">
            <a:avLst/>
          </a:prstGeom>
        </p:spPr>
      </p:pic>
    </p:spTree>
    <p:extLst>
      <p:ext uri="{BB962C8B-B14F-4D97-AF65-F5344CB8AC3E}">
        <p14:creationId xmlns:p14="http://schemas.microsoft.com/office/powerpoint/2010/main" val="2820783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7848600" cy="6401753"/>
          </a:xfrm>
          <a:prstGeom prst="rect">
            <a:avLst/>
          </a:prstGeom>
        </p:spPr>
        <p:txBody>
          <a:bodyPr wrap="square">
            <a:spAutoFit/>
          </a:bodyPr>
          <a:lstStyle/>
          <a:p>
            <a:r>
              <a:rPr lang="en-US" sz="3200" dirty="0" smtClean="0"/>
              <a:t>SECONDARY</a:t>
            </a:r>
          </a:p>
          <a:p>
            <a:r>
              <a:rPr lang="en-US" dirty="0" smtClean="0"/>
              <a:t>1. Cancer Treatment; Surgery, Radiotherapy</a:t>
            </a:r>
          </a:p>
          <a:p>
            <a:pPr marL="342900" indent="-342900">
              <a:buAutoNum type="arabicPeriod"/>
            </a:pPr>
            <a:endParaRPr lang="en-US" dirty="0" smtClean="0"/>
          </a:p>
          <a:p>
            <a:r>
              <a:rPr lang="en-US" dirty="0" smtClean="0"/>
              <a:t>2. </a:t>
            </a:r>
            <a:r>
              <a:rPr lang="en-US" dirty="0" err="1" smtClean="0"/>
              <a:t>Tumour</a:t>
            </a:r>
            <a:r>
              <a:rPr lang="en-US" dirty="0" smtClean="0"/>
              <a:t>; Kaposi’s sarcoma, Infiltrative cancer, Lymphoma, </a:t>
            </a:r>
            <a:r>
              <a:rPr lang="en-US" dirty="0"/>
              <a:t>Relapsed </a:t>
            </a:r>
            <a:r>
              <a:rPr lang="en-US" dirty="0" err="1" smtClean="0"/>
              <a:t>tumour</a:t>
            </a:r>
            <a:endParaRPr lang="en-US" dirty="0" smtClean="0"/>
          </a:p>
          <a:p>
            <a:endParaRPr lang="en-US" dirty="0" smtClean="0"/>
          </a:p>
          <a:p>
            <a:r>
              <a:rPr lang="en-US" dirty="0" smtClean="0"/>
              <a:t>3. Infection; </a:t>
            </a:r>
            <a:r>
              <a:rPr lang="en-US" dirty="0" err="1" smtClean="0"/>
              <a:t>Filariasis</a:t>
            </a:r>
            <a:r>
              <a:rPr lang="en-US" dirty="0" smtClean="0"/>
              <a:t>, </a:t>
            </a:r>
            <a:r>
              <a:rPr lang="en-US" dirty="0" err="1"/>
              <a:t>Lymphangitis</a:t>
            </a:r>
            <a:r>
              <a:rPr lang="en-US" dirty="0"/>
              <a:t>, </a:t>
            </a:r>
            <a:r>
              <a:rPr lang="en-US" dirty="0" smtClean="0"/>
              <a:t>lymphadenitis, Cellulitis, Tuberculosis, Lymphogranuloma </a:t>
            </a:r>
            <a:r>
              <a:rPr lang="en-US" dirty="0" err="1" smtClean="0"/>
              <a:t>inguinale</a:t>
            </a:r>
            <a:r>
              <a:rPr lang="en-US" dirty="0" smtClean="0"/>
              <a:t>, Lice</a:t>
            </a:r>
          </a:p>
          <a:p>
            <a:endParaRPr lang="en-US" dirty="0" smtClean="0"/>
          </a:p>
          <a:p>
            <a:r>
              <a:rPr lang="en-US" dirty="0" smtClean="0"/>
              <a:t>4. Inflammation; </a:t>
            </a:r>
            <a:r>
              <a:rPr lang="en-US" dirty="0"/>
              <a:t>Lymphatic </a:t>
            </a:r>
            <a:r>
              <a:rPr lang="en-US" dirty="0" smtClean="0"/>
              <a:t>occlusion, </a:t>
            </a:r>
            <a:r>
              <a:rPr lang="en-US" dirty="0" err="1" smtClean="0"/>
              <a:t>Podoconiosis</a:t>
            </a:r>
            <a:r>
              <a:rPr lang="en-US" dirty="0" smtClean="0"/>
              <a:t>, </a:t>
            </a:r>
            <a:r>
              <a:rPr lang="en-US" dirty="0"/>
              <a:t>Pretibial </a:t>
            </a:r>
            <a:r>
              <a:rPr lang="en-US" dirty="0" smtClean="0"/>
              <a:t>myxedema, Dermatitis</a:t>
            </a:r>
            <a:r>
              <a:rPr lang="en-US" dirty="0"/>
              <a:t>, e.g. hand </a:t>
            </a:r>
            <a:r>
              <a:rPr lang="en-US" dirty="0" smtClean="0"/>
              <a:t>eczema, </a:t>
            </a:r>
            <a:r>
              <a:rPr lang="en-US" dirty="0"/>
              <a:t>Rheumatoid </a:t>
            </a:r>
            <a:r>
              <a:rPr lang="en-US" dirty="0" smtClean="0"/>
              <a:t>arthritis, Psoriasis, Rosacea/acne</a:t>
            </a:r>
          </a:p>
          <a:p>
            <a:endParaRPr lang="en-US" dirty="0" smtClean="0"/>
          </a:p>
          <a:p>
            <a:r>
              <a:rPr lang="en-US" dirty="0" smtClean="0"/>
              <a:t>5. Granulomatous disease; </a:t>
            </a:r>
            <a:r>
              <a:rPr lang="en-US" dirty="0"/>
              <a:t>Orofacial </a:t>
            </a:r>
            <a:r>
              <a:rPr lang="en-US" dirty="0" smtClean="0"/>
              <a:t>granulomatosis, </a:t>
            </a:r>
            <a:r>
              <a:rPr lang="en-US" dirty="0"/>
              <a:t>Crohn’s </a:t>
            </a:r>
            <a:r>
              <a:rPr lang="en-US" dirty="0" smtClean="0"/>
              <a:t>disease, Sarcoidosis</a:t>
            </a:r>
          </a:p>
          <a:p>
            <a:endParaRPr lang="en-US" dirty="0" smtClean="0"/>
          </a:p>
          <a:p>
            <a:r>
              <a:rPr lang="en-US" dirty="0" smtClean="0"/>
              <a:t>6. Vascular; </a:t>
            </a:r>
            <a:r>
              <a:rPr lang="en-US" dirty="0"/>
              <a:t>Venous </a:t>
            </a:r>
            <a:r>
              <a:rPr lang="en-US" dirty="0" smtClean="0"/>
              <a:t>disease, </a:t>
            </a:r>
            <a:r>
              <a:rPr lang="en-US" dirty="0"/>
              <a:t>Post-thrombotic </a:t>
            </a:r>
            <a:r>
              <a:rPr lang="en-US" dirty="0" smtClean="0"/>
              <a:t>syndrome, </a:t>
            </a:r>
            <a:r>
              <a:rPr lang="en-US" dirty="0"/>
              <a:t>Venous leg </a:t>
            </a:r>
            <a:r>
              <a:rPr lang="en-US" dirty="0" smtClean="0"/>
              <a:t>ulcers</a:t>
            </a:r>
          </a:p>
          <a:p>
            <a:endParaRPr lang="en-US" dirty="0" smtClean="0"/>
          </a:p>
          <a:p>
            <a:r>
              <a:rPr lang="en-US" dirty="0" smtClean="0"/>
              <a:t>7. Trauma</a:t>
            </a:r>
          </a:p>
          <a:p>
            <a:endParaRPr lang="en-US" dirty="0" smtClean="0"/>
          </a:p>
          <a:p>
            <a:r>
              <a:rPr lang="en-US" dirty="0" smtClean="0"/>
              <a:t>8. Surgery; Lymphadenectomy, </a:t>
            </a:r>
            <a:r>
              <a:rPr lang="en-US" dirty="0"/>
              <a:t>Vein </a:t>
            </a:r>
            <a:r>
              <a:rPr lang="en-US" dirty="0" smtClean="0"/>
              <a:t>harvesting, </a:t>
            </a:r>
            <a:r>
              <a:rPr lang="en-US" dirty="0" err="1"/>
              <a:t>Femoropopliteal</a:t>
            </a:r>
            <a:r>
              <a:rPr lang="en-US" dirty="0"/>
              <a:t> </a:t>
            </a:r>
            <a:r>
              <a:rPr lang="en-US" dirty="0" smtClean="0"/>
              <a:t>bypass</a:t>
            </a:r>
          </a:p>
          <a:p>
            <a:endParaRPr lang="en-US" dirty="0" smtClean="0"/>
          </a:p>
          <a:p>
            <a:r>
              <a:rPr lang="en-US" dirty="0" smtClean="0"/>
              <a:t>9. Self-harm; </a:t>
            </a:r>
            <a:r>
              <a:rPr lang="en-US" dirty="0"/>
              <a:t>Tourniquet </a:t>
            </a:r>
            <a:r>
              <a:rPr lang="en-US" dirty="0" smtClean="0"/>
              <a:t>application, </a:t>
            </a:r>
            <a:r>
              <a:rPr lang="en-US" dirty="0"/>
              <a:t>Intravenous drug </a:t>
            </a:r>
            <a:r>
              <a:rPr lang="en-US" dirty="0" smtClean="0"/>
              <a:t>abuse</a:t>
            </a:r>
          </a:p>
          <a:p>
            <a:endParaRPr lang="en-US" dirty="0" smtClean="0"/>
          </a:p>
          <a:p>
            <a:r>
              <a:rPr lang="en-US" dirty="0" smtClean="0"/>
              <a:t>10. Accident; </a:t>
            </a:r>
            <a:r>
              <a:rPr lang="en-US" dirty="0" err="1"/>
              <a:t>Degloving</a:t>
            </a:r>
            <a:r>
              <a:rPr lang="en-US" dirty="0"/>
              <a:t> </a:t>
            </a:r>
            <a:r>
              <a:rPr lang="en-US" dirty="0" smtClean="0"/>
              <a:t>injury, </a:t>
            </a:r>
            <a:r>
              <a:rPr lang="en-US" dirty="0"/>
              <a:t>Burns </a:t>
            </a:r>
          </a:p>
        </p:txBody>
      </p:sp>
    </p:spTree>
    <p:extLst>
      <p:ext uri="{BB962C8B-B14F-4D97-AF65-F5344CB8AC3E}">
        <p14:creationId xmlns:p14="http://schemas.microsoft.com/office/powerpoint/2010/main" val="852727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a:xfrm>
            <a:off x="304801" y="1981200"/>
            <a:ext cx="6172199" cy="4191000"/>
          </a:xfrm>
        </p:spPr>
        <p:txBody>
          <a:bodyPr>
            <a:normAutofit fontScale="92500" lnSpcReduction="20000"/>
          </a:bodyPr>
          <a:lstStyle/>
          <a:p>
            <a:r>
              <a:rPr lang="en-US" dirty="0" smtClean="0"/>
              <a:t>Fever, chills, generalized weakness</a:t>
            </a:r>
          </a:p>
          <a:p>
            <a:r>
              <a:rPr lang="en-US" dirty="0" smtClean="0"/>
              <a:t>Chronic swelling</a:t>
            </a:r>
          </a:p>
          <a:p>
            <a:r>
              <a:rPr lang="en-US" dirty="0" smtClean="0"/>
              <a:t>Fatigue</a:t>
            </a:r>
          </a:p>
          <a:p>
            <a:r>
              <a:rPr lang="en-US" dirty="0"/>
              <a:t>Feeling of tightness and </a:t>
            </a:r>
            <a:r>
              <a:rPr lang="en-US" dirty="0" smtClean="0"/>
              <a:t>heaviness</a:t>
            </a:r>
          </a:p>
          <a:p>
            <a:r>
              <a:rPr lang="en-US" dirty="0"/>
              <a:t>Altered sensation, such as pins and needles, shooting pains or feeling of heat</a:t>
            </a:r>
          </a:p>
          <a:p>
            <a:r>
              <a:rPr lang="en-US" dirty="0"/>
              <a:t>Joint </a:t>
            </a:r>
            <a:r>
              <a:rPr lang="en-US" dirty="0" smtClean="0"/>
              <a:t>discomfort</a:t>
            </a:r>
          </a:p>
          <a:p>
            <a:r>
              <a:rPr lang="en-US" dirty="0"/>
              <a:t>Changes in </a:t>
            </a:r>
            <a:r>
              <a:rPr lang="en-US" dirty="0" smtClean="0"/>
              <a:t>temperature</a:t>
            </a:r>
          </a:p>
          <a:p>
            <a:r>
              <a:rPr lang="en-US" dirty="0"/>
              <a:t>Reduced range of movement</a:t>
            </a:r>
          </a:p>
          <a:p>
            <a:r>
              <a:rPr lang="en-US" dirty="0" smtClean="0"/>
              <a:t>Recurrent infections</a:t>
            </a:r>
          </a:p>
          <a:p>
            <a:r>
              <a:rPr lang="en-US" dirty="0" err="1" smtClean="0"/>
              <a:t>Pshycosocial</a:t>
            </a:r>
            <a:r>
              <a:rPr lang="en-US" dirty="0" smtClean="0"/>
              <a:t> impact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2209800"/>
            <a:ext cx="2590800" cy="3581400"/>
          </a:xfrm>
          <a:prstGeom prst="rect">
            <a:avLst/>
          </a:prstGeom>
        </p:spPr>
      </p:pic>
    </p:spTree>
    <p:extLst>
      <p:ext uri="{BB962C8B-B14F-4D97-AF65-F5344CB8AC3E}">
        <p14:creationId xmlns:p14="http://schemas.microsoft.com/office/powerpoint/2010/main" val="2630039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LYMPHOEDEMA</a:t>
            </a:r>
            <a:endParaRPr lang="en-US" dirty="0"/>
          </a:p>
        </p:txBody>
      </p:sp>
      <p:sp>
        <p:nvSpPr>
          <p:cNvPr id="3" name="Subtitle 2"/>
          <p:cNvSpPr>
            <a:spLocks noGrp="1"/>
          </p:cNvSpPr>
          <p:nvPr>
            <p:ph type="subTitle" idx="1"/>
          </p:nvPr>
        </p:nvSpPr>
        <p:spPr/>
        <p:txBody>
          <a:bodyPr>
            <a:normAutofit fontScale="92500"/>
          </a:bodyPr>
          <a:lstStyle/>
          <a:p>
            <a:r>
              <a:rPr lang="en-US" dirty="0" smtClean="0"/>
              <a:t>                                                </a:t>
            </a:r>
            <a:r>
              <a:rPr lang="en-US" dirty="0" smtClean="0">
                <a:latin typeface="Arial Black" panose="020B0A04020102020204" pitchFamily="34" charset="0"/>
              </a:rPr>
              <a:t>Dr. </a:t>
            </a:r>
            <a:r>
              <a:rPr lang="en-US" dirty="0" err="1" smtClean="0">
                <a:latin typeface="Arial Black" panose="020B0A04020102020204" pitchFamily="34" charset="0"/>
              </a:rPr>
              <a:t>sania</a:t>
            </a:r>
            <a:r>
              <a:rPr lang="en-US" dirty="0" smtClean="0">
                <a:latin typeface="Arial Black" panose="020B0A04020102020204" pitchFamily="34" charset="0"/>
              </a:rPr>
              <a:t> butt</a:t>
            </a:r>
          </a:p>
          <a:p>
            <a:r>
              <a:rPr lang="en-US" dirty="0"/>
              <a:t> </a:t>
            </a:r>
            <a:r>
              <a:rPr lang="en-US" dirty="0" smtClean="0"/>
              <a:t>                                                </a:t>
            </a:r>
            <a:r>
              <a:rPr lang="en-US" dirty="0" err="1" smtClean="0"/>
              <a:t>pgr</a:t>
            </a:r>
            <a:r>
              <a:rPr lang="en-US" dirty="0" smtClean="0"/>
              <a:t> dermatology</a:t>
            </a:r>
          </a:p>
          <a:p>
            <a:endParaRPr lang="en-US" dirty="0"/>
          </a:p>
        </p:txBody>
      </p:sp>
    </p:spTree>
    <p:extLst>
      <p:ext uri="{BB962C8B-B14F-4D97-AF65-F5344CB8AC3E}">
        <p14:creationId xmlns:p14="http://schemas.microsoft.com/office/powerpoint/2010/main" val="2345001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err="1" smtClean="0"/>
              <a:t>Localised</a:t>
            </a:r>
            <a:r>
              <a:rPr lang="en-US" dirty="0" smtClean="0"/>
              <a:t> </a:t>
            </a:r>
            <a:r>
              <a:rPr lang="en-US" dirty="0" err="1" smtClean="0"/>
              <a:t>lymphoedema</a:t>
            </a:r>
            <a:endParaRPr lang="en-US" dirty="0" smtClean="0"/>
          </a:p>
          <a:p>
            <a:r>
              <a:rPr lang="en-US" dirty="0" smtClean="0"/>
              <a:t>Breast </a:t>
            </a:r>
            <a:r>
              <a:rPr lang="en-US" dirty="0" err="1" smtClean="0"/>
              <a:t>lymphoedema</a:t>
            </a:r>
            <a:endParaRPr lang="en-US" dirty="0" smtClean="0"/>
          </a:p>
          <a:p>
            <a:r>
              <a:rPr lang="en-US" dirty="0" smtClean="0"/>
              <a:t>Massive localized </a:t>
            </a:r>
            <a:r>
              <a:rPr lang="en-US" dirty="0" err="1" smtClean="0"/>
              <a:t>lymphoedema</a:t>
            </a:r>
            <a:endParaRPr lang="en-US" dirty="0"/>
          </a:p>
        </p:txBody>
      </p:sp>
    </p:spTree>
    <p:extLst>
      <p:ext uri="{BB962C8B-B14F-4D97-AF65-F5344CB8AC3E}">
        <p14:creationId xmlns:p14="http://schemas.microsoft.com/office/powerpoint/2010/main" val="3328949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 lymphedema</a:t>
            </a:r>
            <a:endParaRPr lang="en-US" dirty="0"/>
          </a:p>
        </p:txBody>
      </p:sp>
      <p:sp>
        <p:nvSpPr>
          <p:cNvPr id="3" name="Content Placeholder 2"/>
          <p:cNvSpPr>
            <a:spLocks noGrp="1"/>
          </p:cNvSpPr>
          <p:nvPr>
            <p:ph idx="1"/>
          </p:nvPr>
        </p:nvSpPr>
        <p:spPr>
          <a:xfrm>
            <a:off x="381000" y="1905000"/>
            <a:ext cx="4968241" cy="4478866"/>
          </a:xfrm>
        </p:spPr>
        <p:txBody>
          <a:bodyPr/>
          <a:lstStyle/>
          <a:p>
            <a:r>
              <a:rPr lang="en-US" dirty="0" smtClean="0"/>
              <a:t>Due to axillary lymphadenectomy, triggered by cellulitis</a:t>
            </a:r>
          </a:p>
          <a:p>
            <a:r>
              <a:rPr lang="en-US" dirty="0" smtClean="0"/>
              <a:t>Breast swelling, heaviness, indentations from bra, pain, tenderness</a:t>
            </a:r>
          </a:p>
          <a:p>
            <a:r>
              <a:rPr lang="en-US" dirty="0" smtClean="0"/>
              <a:t>Pitting, </a:t>
            </a:r>
            <a:r>
              <a:rPr lang="en-US" dirty="0" err="1" smtClean="0"/>
              <a:t>peau</a:t>
            </a:r>
            <a:r>
              <a:rPr lang="en-US" dirty="0" smtClean="0"/>
              <a:t> </a:t>
            </a:r>
            <a:r>
              <a:rPr lang="en-US" dirty="0" err="1" smtClean="0"/>
              <a:t>d’orange</a:t>
            </a:r>
            <a:endParaRPr lang="en-US" dirty="0" smtClean="0"/>
          </a:p>
          <a:p>
            <a:r>
              <a:rPr lang="en-US" dirty="0" smtClean="0"/>
              <a:t>Breast US</a:t>
            </a:r>
          </a:p>
          <a:p>
            <a:r>
              <a:rPr lang="en-US" dirty="0" smtClean="0"/>
              <a:t>Sports bra, massaging, swimming, manual drainage, mastectomy last resort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9241" y="1828800"/>
            <a:ext cx="3566160" cy="3962400"/>
          </a:xfrm>
          <a:prstGeom prst="rect">
            <a:avLst/>
          </a:prstGeom>
        </p:spPr>
      </p:pic>
    </p:spTree>
    <p:extLst>
      <p:ext uri="{BB962C8B-B14F-4D97-AF65-F5344CB8AC3E}">
        <p14:creationId xmlns:p14="http://schemas.microsoft.com/office/powerpoint/2010/main" val="1189107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Massive localized lymphedema</a:t>
            </a:r>
            <a:endParaRPr lang="en-US" dirty="0"/>
          </a:p>
        </p:txBody>
      </p:sp>
      <p:sp>
        <p:nvSpPr>
          <p:cNvPr id="3" name="Content Placeholder 2"/>
          <p:cNvSpPr>
            <a:spLocks noGrp="1"/>
          </p:cNvSpPr>
          <p:nvPr>
            <p:ph idx="1"/>
          </p:nvPr>
        </p:nvSpPr>
        <p:spPr>
          <a:xfrm>
            <a:off x="228601" y="1981200"/>
            <a:ext cx="4190999" cy="4023360"/>
          </a:xfrm>
        </p:spPr>
        <p:txBody>
          <a:bodyPr/>
          <a:lstStyle/>
          <a:p>
            <a:r>
              <a:rPr lang="en-US" dirty="0" smtClean="0"/>
              <a:t>Benign lymphoproliferative soft tissue overgrowth in morbidly obese patients (tumor like)</a:t>
            </a:r>
          </a:p>
          <a:p>
            <a:r>
              <a:rPr lang="en-US" dirty="0" smtClean="0"/>
              <a:t>Heavy, </a:t>
            </a:r>
            <a:r>
              <a:rPr lang="en-US" dirty="0" err="1" smtClean="0"/>
              <a:t>polypoid</a:t>
            </a:r>
            <a:r>
              <a:rPr lang="en-US" dirty="0" smtClean="0"/>
              <a:t> like, elephantiasis skin changes</a:t>
            </a:r>
          </a:p>
          <a:p>
            <a:r>
              <a:rPr lang="en-US" dirty="0" smtClean="0"/>
              <a:t>MRI; </a:t>
            </a:r>
            <a:r>
              <a:rPr lang="en-US" dirty="0" err="1" smtClean="0"/>
              <a:t>oedema</a:t>
            </a:r>
            <a:r>
              <a:rPr lang="en-US" dirty="0" smtClean="0"/>
              <a:t> within mass and along s/c </a:t>
            </a:r>
            <a:r>
              <a:rPr lang="en-US" dirty="0" err="1" smtClean="0"/>
              <a:t>septae</a:t>
            </a:r>
            <a:endParaRPr lang="en-US" dirty="0" smtClean="0"/>
          </a:p>
          <a:p>
            <a:r>
              <a:rPr lang="en-US" dirty="0" smtClean="0"/>
              <a:t>Compression bandaging, IV antibiotics then surgical resection with reconstruction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981201"/>
            <a:ext cx="4495800" cy="4114800"/>
          </a:xfrm>
          <a:prstGeom prst="rect">
            <a:avLst/>
          </a:prstGeom>
        </p:spPr>
      </p:pic>
    </p:spTree>
    <p:extLst>
      <p:ext uri="{BB962C8B-B14F-4D97-AF65-F5344CB8AC3E}">
        <p14:creationId xmlns:p14="http://schemas.microsoft.com/office/powerpoint/2010/main" val="3449276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Secondary </a:t>
            </a:r>
            <a:r>
              <a:rPr lang="en-US" dirty="0" err="1" smtClean="0"/>
              <a:t>Lymphoedema</a:t>
            </a:r>
            <a:r>
              <a:rPr lang="en-US" dirty="0" smtClean="0"/>
              <a:t> associated with infection</a:t>
            </a:r>
          </a:p>
          <a:p>
            <a:r>
              <a:rPr lang="en-US" dirty="0" smtClean="0"/>
              <a:t>Recurrent cellulitis</a:t>
            </a:r>
          </a:p>
          <a:p>
            <a:r>
              <a:rPr lang="en-US" dirty="0" smtClean="0"/>
              <a:t>Lymphatic </a:t>
            </a:r>
            <a:r>
              <a:rPr lang="en-US" dirty="0" err="1" smtClean="0"/>
              <a:t>filariasis</a:t>
            </a:r>
            <a:endParaRPr lang="en-US" dirty="0"/>
          </a:p>
        </p:txBody>
      </p:sp>
    </p:spTree>
    <p:extLst>
      <p:ext uri="{BB962C8B-B14F-4D97-AF65-F5344CB8AC3E}">
        <p14:creationId xmlns:p14="http://schemas.microsoft.com/office/powerpoint/2010/main" val="2387226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Recurrent cellulitis (erysipelas)</a:t>
            </a:r>
            <a:endParaRPr lang="en-US" dirty="0"/>
          </a:p>
        </p:txBody>
      </p:sp>
      <p:sp>
        <p:nvSpPr>
          <p:cNvPr id="3" name="Content Placeholder 2"/>
          <p:cNvSpPr>
            <a:spLocks noGrp="1"/>
          </p:cNvSpPr>
          <p:nvPr>
            <p:ph idx="1"/>
          </p:nvPr>
        </p:nvSpPr>
        <p:spPr>
          <a:xfrm>
            <a:off x="822959" y="1845734"/>
            <a:ext cx="5044441" cy="4023360"/>
          </a:xfrm>
        </p:spPr>
        <p:txBody>
          <a:bodyPr/>
          <a:lstStyle/>
          <a:p>
            <a:r>
              <a:rPr lang="en-US" dirty="0" smtClean="0"/>
              <a:t>Systemic S/S</a:t>
            </a:r>
          </a:p>
          <a:p>
            <a:r>
              <a:rPr lang="en-US" dirty="0" smtClean="0"/>
              <a:t>Increased swelling</a:t>
            </a:r>
          </a:p>
          <a:p>
            <a:r>
              <a:rPr lang="en-US" dirty="0" smtClean="0"/>
              <a:t>Raised inflammatory markers</a:t>
            </a:r>
          </a:p>
          <a:p>
            <a:r>
              <a:rPr lang="en-US" dirty="0" smtClean="0"/>
              <a:t>Polymorphic rash</a:t>
            </a:r>
          </a:p>
          <a:p>
            <a:r>
              <a:rPr lang="en-US" dirty="0" smtClean="0"/>
              <a:t>Clinical diagnosis, blood neutrophilia, raised CRP, C/S</a:t>
            </a:r>
          </a:p>
          <a:p>
            <a:r>
              <a:rPr lang="en-US" dirty="0" smtClean="0"/>
              <a:t>Systemic antibiotics, long term prophylaxis</a:t>
            </a:r>
          </a:p>
          <a:p>
            <a:r>
              <a:rPr lang="en-US" dirty="0" smtClean="0"/>
              <a:t>Treat </a:t>
            </a:r>
            <a:r>
              <a:rPr lang="en-US" dirty="0" err="1" smtClean="0"/>
              <a:t>lymphoedema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057400"/>
            <a:ext cx="3276600" cy="3429000"/>
          </a:xfrm>
          <a:prstGeom prst="rect">
            <a:avLst/>
          </a:prstGeom>
        </p:spPr>
      </p:pic>
    </p:spTree>
    <p:extLst>
      <p:ext uri="{BB962C8B-B14F-4D97-AF65-F5344CB8AC3E}">
        <p14:creationId xmlns:p14="http://schemas.microsoft.com/office/powerpoint/2010/main" val="3695413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Lipodermatosclerosis</a:t>
            </a:r>
            <a:r>
              <a:rPr lang="en-US" dirty="0" smtClean="0"/>
              <a:t> (chronic cellulitis)</a:t>
            </a:r>
            <a:endParaRPr lang="en-US" dirty="0"/>
          </a:p>
        </p:txBody>
      </p:sp>
      <p:sp>
        <p:nvSpPr>
          <p:cNvPr id="3" name="Content Placeholder 2"/>
          <p:cNvSpPr>
            <a:spLocks noGrp="1"/>
          </p:cNvSpPr>
          <p:nvPr>
            <p:ph idx="1"/>
          </p:nvPr>
        </p:nvSpPr>
        <p:spPr>
          <a:xfrm>
            <a:off x="381000" y="1845734"/>
            <a:ext cx="5562600" cy="4250266"/>
          </a:xfrm>
        </p:spPr>
        <p:txBody>
          <a:bodyPr>
            <a:normAutofit/>
          </a:bodyPr>
          <a:lstStyle/>
          <a:p>
            <a:r>
              <a:rPr lang="en-US" dirty="0" smtClean="0"/>
              <a:t>Inflammation of skin and s/c tissues due to fluid congestion</a:t>
            </a:r>
          </a:p>
          <a:p>
            <a:r>
              <a:rPr lang="en-US" dirty="0" smtClean="0"/>
              <a:t>No S/S of infection</a:t>
            </a:r>
          </a:p>
          <a:p>
            <a:r>
              <a:rPr lang="en-US" dirty="0" smtClean="0"/>
              <a:t>Bilateral, redness, </a:t>
            </a:r>
            <a:r>
              <a:rPr lang="en-US" dirty="0" err="1" smtClean="0"/>
              <a:t>oedema</a:t>
            </a:r>
            <a:r>
              <a:rPr lang="en-US" dirty="0" smtClean="0"/>
              <a:t>, warmth, pain, tenderness, no itching</a:t>
            </a:r>
          </a:p>
          <a:p>
            <a:r>
              <a:rPr lang="en-US" dirty="0" smtClean="0"/>
              <a:t>No response to antibiotics</a:t>
            </a:r>
          </a:p>
          <a:p>
            <a:r>
              <a:rPr lang="en-US" dirty="0" smtClean="0"/>
              <a:t>Response to legs elevation</a:t>
            </a:r>
          </a:p>
          <a:p>
            <a:r>
              <a:rPr lang="en-US" dirty="0" smtClean="0"/>
              <a:t>Eventually brown, inverted champagne bottle</a:t>
            </a:r>
          </a:p>
          <a:p>
            <a:r>
              <a:rPr lang="en-US" dirty="0" smtClean="0"/>
              <a:t>Clinical diagnosis</a:t>
            </a:r>
          </a:p>
          <a:p>
            <a:r>
              <a:rPr lang="en-US" dirty="0" smtClean="0"/>
              <a:t>Compression therapy</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845734"/>
            <a:ext cx="3612987" cy="4402666"/>
          </a:xfrm>
          <a:prstGeom prst="rect">
            <a:avLst/>
          </a:prstGeom>
        </p:spPr>
      </p:pic>
    </p:spTree>
    <p:extLst>
      <p:ext uri="{BB962C8B-B14F-4D97-AF65-F5344CB8AC3E}">
        <p14:creationId xmlns:p14="http://schemas.microsoft.com/office/powerpoint/2010/main" val="3874930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Lymphatic </a:t>
            </a:r>
            <a:r>
              <a:rPr lang="en-US" dirty="0" err="1" smtClean="0"/>
              <a:t>filariasis</a:t>
            </a:r>
            <a:endParaRPr lang="en-US" dirty="0"/>
          </a:p>
        </p:txBody>
      </p:sp>
      <p:sp>
        <p:nvSpPr>
          <p:cNvPr id="3" name="Content Placeholder 2"/>
          <p:cNvSpPr>
            <a:spLocks noGrp="1"/>
          </p:cNvSpPr>
          <p:nvPr>
            <p:ph idx="1"/>
          </p:nvPr>
        </p:nvSpPr>
        <p:spPr>
          <a:xfrm>
            <a:off x="76200" y="1770815"/>
            <a:ext cx="7848600" cy="4707466"/>
          </a:xfrm>
        </p:spPr>
        <p:txBody>
          <a:bodyPr>
            <a:normAutofit/>
          </a:bodyPr>
          <a:lstStyle/>
          <a:p>
            <a:pPr marL="0" indent="0">
              <a:buNone/>
            </a:pPr>
            <a:r>
              <a:rPr lang="en-US" dirty="0" smtClean="0"/>
              <a:t>It </a:t>
            </a:r>
            <a:r>
              <a:rPr lang="en-US" dirty="0"/>
              <a:t>is the largest cause of </a:t>
            </a:r>
            <a:r>
              <a:rPr lang="en-US" dirty="0" err="1"/>
              <a:t>lymphoedema</a:t>
            </a:r>
            <a:r>
              <a:rPr lang="en-US" dirty="0" smtClean="0"/>
              <a:t>.</a:t>
            </a:r>
          </a:p>
          <a:p>
            <a:pPr marL="0" indent="0">
              <a:buNone/>
            </a:pPr>
            <a:r>
              <a:rPr lang="en-US" dirty="0" smtClean="0"/>
              <a:t>Organism</a:t>
            </a:r>
            <a:r>
              <a:rPr lang="en-US" dirty="0"/>
              <a:t>; W. </a:t>
            </a:r>
            <a:r>
              <a:rPr lang="en-US" dirty="0" err="1"/>
              <a:t>bancrofti</a:t>
            </a:r>
            <a:r>
              <a:rPr lang="en-US" dirty="0"/>
              <a:t>, B. </a:t>
            </a:r>
            <a:r>
              <a:rPr lang="en-US" dirty="0" err="1"/>
              <a:t>malayi</a:t>
            </a:r>
            <a:r>
              <a:rPr lang="en-US" dirty="0"/>
              <a:t>, B. </a:t>
            </a:r>
            <a:r>
              <a:rPr lang="en-US" dirty="0" err="1" smtClean="0"/>
              <a:t>timori</a:t>
            </a:r>
            <a:r>
              <a:rPr lang="en-US" dirty="0" smtClean="0"/>
              <a:t>.</a:t>
            </a:r>
          </a:p>
          <a:p>
            <a:pPr marL="0" indent="0">
              <a:buNone/>
            </a:pPr>
            <a:r>
              <a:rPr lang="en-US" dirty="0" smtClean="0"/>
              <a:t>Repeated </a:t>
            </a:r>
            <a:r>
              <a:rPr lang="en-US" dirty="0"/>
              <a:t>mosquito bites are required to acquire LF</a:t>
            </a:r>
            <a:r>
              <a:rPr lang="en-US" dirty="0" smtClean="0"/>
              <a:t>.</a:t>
            </a:r>
          </a:p>
          <a:p>
            <a:pPr marL="0" indent="0">
              <a:buNone/>
            </a:pPr>
            <a:r>
              <a:rPr lang="en-US" dirty="0" smtClean="0"/>
              <a:t>Acute </a:t>
            </a:r>
            <a:r>
              <a:rPr lang="en-US" dirty="0" err="1"/>
              <a:t>adenolymphangitis</a:t>
            </a:r>
            <a:r>
              <a:rPr lang="en-US" dirty="0"/>
              <a:t> (most common, sudden fever, painful lymph nodes, </a:t>
            </a:r>
            <a:r>
              <a:rPr lang="en-US" dirty="0" err="1"/>
              <a:t>lymphangitis</a:t>
            </a:r>
            <a:r>
              <a:rPr lang="en-US" dirty="0"/>
              <a:t>, transient </a:t>
            </a:r>
            <a:r>
              <a:rPr lang="en-US" dirty="0" err="1"/>
              <a:t>oedema</a:t>
            </a:r>
            <a:r>
              <a:rPr lang="en-US" dirty="0" smtClean="0"/>
              <a:t>), Hydroceles </a:t>
            </a:r>
            <a:r>
              <a:rPr lang="en-US" dirty="0"/>
              <a:t>(in tunica </a:t>
            </a:r>
            <a:r>
              <a:rPr lang="en-US" dirty="0" err="1"/>
              <a:t>vaginalis</a:t>
            </a:r>
            <a:r>
              <a:rPr lang="en-US" dirty="0" smtClean="0"/>
              <a:t>), </a:t>
            </a:r>
            <a:r>
              <a:rPr lang="en-US" dirty="0" err="1" smtClean="0"/>
              <a:t>Lymphoedema</a:t>
            </a:r>
            <a:r>
              <a:rPr lang="en-US" dirty="0" smtClean="0"/>
              <a:t> </a:t>
            </a:r>
            <a:r>
              <a:rPr lang="en-US" dirty="0"/>
              <a:t>(initially intermittent, pitting later becomes persistent, fibrotic), </a:t>
            </a:r>
            <a:r>
              <a:rPr lang="en-US" dirty="0" smtClean="0"/>
              <a:t>Elephantiasis, </a:t>
            </a:r>
            <a:r>
              <a:rPr lang="en-US" dirty="0" err="1" smtClean="0"/>
              <a:t>Chyluria</a:t>
            </a:r>
            <a:r>
              <a:rPr lang="en-US" dirty="0" smtClean="0"/>
              <a:t> </a:t>
            </a:r>
            <a:r>
              <a:rPr lang="en-US" dirty="0"/>
              <a:t>rare (reflux of intestinal lymph into renal lymphatic vessels</a:t>
            </a:r>
            <a:r>
              <a:rPr lang="en-US" dirty="0" smtClean="0"/>
              <a:t>).</a:t>
            </a:r>
          </a:p>
          <a:p>
            <a:pPr marL="0" indent="0">
              <a:buNone/>
            </a:pPr>
            <a:r>
              <a:rPr lang="en-US" dirty="0" smtClean="0"/>
              <a:t>Adult </a:t>
            </a:r>
            <a:r>
              <a:rPr lang="en-US" dirty="0"/>
              <a:t>live worms enter lymphatic vessels, release irritant toxins, cause dilatation of lymph vessels surrounding the worm, results in obstruction of lymphatic flow hence </a:t>
            </a:r>
            <a:r>
              <a:rPr lang="en-US" dirty="0" err="1"/>
              <a:t>lymphoedema</a:t>
            </a:r>
            <a:r>
              <a:rPr lang="en-US" dirty="0"/>
              <a:t> occurs</a:t>
            </a:r>
            <a:r>
              <a:rPr lang="en-US" dirty="0" smtClean="0"/>
              <a:t>.</a:t>
            </a:r>
          </a:p>
          <a:p>
            <a:pPr marL="0" indent="0">
              <a:buNone/>
            </a:pPr>
            <a:r>
              <a:rPr lang="en-US" dirty="0" smtClean="0"/>
              <a:t>Adult </a:t>
            </a:r>
            <a:r>
              <a:rPr lang="en-US" dirty="0"/>
              <a:t>dead worms within lymphatic vessels induce granuloma formation thus causing lymph flow obstruction</a:t>
            </a:r>
            <a:r>
              <a:rPr lang="en-US" dirty="0" smtClean="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33455"/>
            <a:ext cx="3276600" cy="3014546"/>
          </a:xfrm>
          <a:prstGeom prst="rect">
            <a:avLst/>
          </a:prstGeom>
        </p:spPr>
      </p:pic>
    </p:spTree>
    <p:extLst>
      <p:ext uri="{BB962C8B-B14F-4D97-AF65-F5344CB8AC3E}">
        <p14:creationId xmlns:p14="http://schemas.microsoft.com/office/powerpoint/2010/main" val="1507020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 y="533400"/>
            <a:ext cx="5410200" cy="5791199"/>
          </a:xfrm>
        </p:spPr>
        <p:txBody>
          <a:bodyPr/>
          <a:lstStyle/>
          <a:p>
            <a:pPr marL="0" indent="0" algn="just">
              <a:buNone/>
            </a:pPr>
            <a:r>
              <a:rPr lang="en-US" dirty="0"/>
              <a:t>Doppler US (to detect motile adult worms), nocturnal PBS (stained with </a:t>
            </a:r>
            <a:r>
              <a:rPr lang="en-US" dirty="0" err="1"/>
              <a:t>Geimsa</a:t>
            </a:r>
            <a:r>
              <a:rPr lang="en-US" dirty="0"/>
              <a:t> or H&amp;E), PCR and rapid antigenic </a:t>
            </a:r>
            <a:r>
              <a:rPr lang="en-US" dirty="0" smtClean="0"/>
              <a:t>assays.</a:t>
            </a:r>
          </a:p>
          <a:p>
            <a:pPr marL="0" indent="0" algn="just">
              <a:buNone/>
            </a:pPr>
            <a:endParaRPr lang="en-US" dirty="0"/>
          </a:p>
          <a:p>
            <a:pPr marL="0" indent="0" algn="just">
              <a:buNone/>
            </a:pPr>
            <a:endParaRPr lang="en-US" dirty="0" smtClean="0"/>
          </a:p>
          <a:p>
            <a:pPr marL="0" indent="0" algn="just">
              <a:buNone/>
            </a:pPr>
            <a:endParaRPr lang="en-US" dirty="0"/>
          </a:p>
          <a:p>
            <a:pPr marL="0" indent="0" algn="just">
              <a:buNone/>
            </a:pPr>
            <a:r>
              <a:rPr lang="en-US" dirty="0"/>
              <a:t>Lifestyle modification; footwear and hygiene, prevention of mosquito bites</a:t>
            </a:r>
          </a:p>
          <a:p>
            <a:pPr marL="0" indent="0" algn="just">
              <a:buNone/>
            </a:pPr>
            <a:r>
              <a:rPr lang="en-US" dirty="0"/>
              <a:t>Drug regime for LF is 400mg </a:t>
            </a:r>
            <a:r>
              <a:rPr lang="en-US" dirty="0" err="1"/>
              <a:t>albendazole</a:t>
            </a:r>
            <a:r>
              <a:rPr lang="en-US" dirty="0"/>
              <a:t> with either </a:t>
            </a:r>
            <a:r>
              <a:rPr lang="en-US" dirty="0" err="1"/>
              <a:t>i</a:t>
            </a:r>
            <a:r>
              <a:rPr lang="en-US" dirty="0"/>
              <a:t>) 6mg/kg </a:t>
            </a:r>
            <a:r>
              <a:rPr lang="en-US" dirty="0" err="1"/>
              <a:t>diethylcarbamazine</a:t>
            </a:r>
            <a:r>
              <a:rPr lang="en-US" dirty="0"/>
              <a:t> citrate (DEC) or ii) 150microg/kg </a:t>
            </a:r>
            <a:r>
              <a:rPr lang="en-US" dirty="0" err="1"/>
              <a:t>ivermectin</a:t>
            </a:r>
            <a:r>
              <a:rPr lang="en-US" dirty="0"/>
              <a:t> once a year for 5 years with coverage of 65% of total at risk population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609600"/>
            <a:ext cx="3269770" cy="5029200"/>
          </a:xfrm>
          <a:prstGeom prst="rect">
            <a:avLst/>
          </a:prstGeom>
        </p:spPr>
      </p:pic>
    </p:spTree>
    <p:extLst>
      <p:ext uri="{BB962C8B-B14F-4D97-AF65-F5344CB8AC3E}">
        <p14:creationId xmlns:p14="http://schemas.microsoft.com/office/powerpoint/2010/main" val="2409791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related lymphedema</a:t>
            </a:r>
            <a:endParaRPr lang="en-US" dirty="0"/>
          </a:p>
        </p:txBody>
      </p:sp>
      <p:sp>
        <p:nvSpPr>
          <p:cNvPr id="3" name="Content Placeholder 2"/>
          <p:cNvSpPr>
            <a:spLocks noGrp="1"/>
          </p:cNvSpPr>
          <p:nvPr>
            <p:ph idx="1"/>
          </p:nvPr>
        </p:nvSpPr>
        <p:spPr>
          <a:xfrm>
            <a:off x="228600" y="2057400"/>
            <a:ext cx="4968241" cy="4023360"/>
          </a:xfrm>
        </p:spPr>
        <p:txBody>
          <a:bodyPr>
            <a:normAutofit lnSpcReduction="10000"/>
          </a:bodyPr>
          <a:lstStyle/>
          <a:p>
            <a:r>
              <a:rPr lang="en-US" dirty="0" smtClean="0"/>
              <a:t>Due to surgical lymphadenectomy, radiation therapy, chemotherapy</a:t>
            </a:r>
          </a:p>
          <a:p>
            <a:r>
              <a:rPr lang="en-US" dirty="0" smtClean="0"/>
              <a:t>Extensive lymph node involvement</a:t>
            </a:r>
          </a:p>
          <a:p>
            <a:r>
              <a:rPr lang="en-US" dirty="0" smtClean="0"/>
              <a:t>Carcinoma </a:t>
            </a:r>
            <a:r>
              <a:rPr lang="en-US" dirty="0" err="1" smtClean="0"/>
              <a:t>erysipeloides</a:t>
            </a:r>
            <a:r>
              <a:rPr lang="en-US" dirty="0" smtClean="0"/>
              <a:t>; cancer cells infiltrate dermal lymphatics, network of </a:t>
            </a:r>
            <a:r>
              <a:rPr lang="en-US" dirty="0" err="1" smtClean="0"/>
              <a:t>telengiectatic</a:t>
            </a:r>
            <a:r>
              <a:rPr lang="en-US" dirty="0" smtClean="0"/>
              <a:t> vessels</a:t>
            </a:r>
          </a:p>
          <a:p>
            <a:r>
              <a:rPr lang="en-US" dirty="0" smtClean="0"/>
              <a:t>Breast CA related lymphedema; blockage of lymph vessels causing swollen red breast, called inflammatory</a:t>
            </a:r>
          </a:p>
          <a:p>
            <a:r>
              <a:rPr lang="en-US" dirty="0" smtClean="0"/>
              <a:t>For relapse; PET/CT, skin biopsy for </a:t>
            </a:r>
            <a:r>
              <a:rPr lang="en-US" dirty="0" err="1" smtClean="0"/>
              <a:t>mets</a:t>
            </a:r>
            <a:endParaRPr lang="en-US" dirty="0" smtClean="0"/>
          </a:p>
          <a:p>
            <a:r>
              <a:rPr lang="en-US" dirty="0" smtClean="0"/>
              <a:t>CA treatment </a:t>
            </a:r>
            <a:r>
              <a:rPr lang="en-US" dirty="0" err="1" smtClean="0"/>
              <a:t>alongwith</a:t>
            </a:r>
            <a:r>
              <a:rPr lang="en-US" dirty="0" smtClean="0"/>
              <a:t> lymphedema treatment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6841" y="1905000"/>
            <a:ext cx="3566160" cy="198120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6841" y="4053840"/>
            <a:ext cx="3566160" cy="2026920"/>
          </a:xfrm>
          <a:prstGeom prst="rect">
            <a:avLst/>
          </a:prstGeom>
        </p:spPr>
      </p:pic>
    </p:spTree>
    <p:extLst>
      <p:ext uri="{BB962C8B-B14F-4D97-AF65-F5344CB8AC3E}">
        <p14:creationId xmlns:p14="http://schemas.microsoft.com/office/powerpoint/2010/main" val="729294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Lymphoedema</a:t>
            </a:r>
            <a:r>
              <a:rPr lang="en-US" dirty="0" smtClean="0"/>
              <a:t> due to inflammation</a:t>
            </a:r>
          </a:p>
          <a:p>
            <a:r>
              <a:rPr lang="en-US" dirty="0" err="1" smtClean="0"/>
              <a:t>Podoconiosis</a:t>
            </a:r>
            <a:endParaRPr lang="en-US" dirty="0" smtClean="0"/>
          </a:p>
          <a:p>
            <a:r>
              <a:rPr lang="en-US" dirty="0" smtClean="0"/>
              <a:t>Pretibial </a:t>
            </a:r>
            <a:r>
              <a:rPr lang="en-US" dirty="0" err="1" smtClean="0"/>
              <a:t>myxoedema</a:t>
            </a:r>
            <a:endParaRPr lang="en-US" dirty="0"/>
          </a:p>
        </p:txBody>
      </p:sp>
    </p:spTree>
    <p:extLst>
      <p:ext uri="{BB962C8B-B14F-4D97-AF65-F5344CB8AC3E}">
        <p14:creationId xmlns:p14="http://schemas.microsoft.com/office/powerpoint/2010/main" val="3123496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a:xfrm>
            <a:off x="822959" y="2057400"/>
            <a:ext cx="4511041" cy="3811694"/>
          </a:xfrm>
        </p:spPr>
        <p:txBody>
          <a:bodyPr>
            <a:normAutofit/>
          </a:bodyPr>
          <a:lstStyle/>
          <a:p>
            <a:r>
              <a:rPr lang="en-US" sz="2800" dirty="0" smtClean="0"/>
              <a:t>Lymphedema is an abnormal collection of protein rich fluid in the </a:t>
            </a:r>
            <a:r>
              <a:rPr lang="en-US" sz="2800" dirty="0" err="1" smtClean="0"/>
              <a:t>interstitium</a:t>
            </a:r>
            <a:r>
              <a:rPr lang="en-US" sz="2800" dirty="0" smtClean="0"/>
              <a:t> resulting from obstruction of lymphatic drainage.</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533400"/>
            <a:ext cx="2530820" cy="5634378"/>
          </a:xfrm>
          <a:prstGeom prst="rect">
            <a:avLst/>
          </a:prstGeom>
        </p:spPr>
      </p:pic>
    </p:spTree>
    <p:extLst>
      <p:ext uri="{BB962C8B-B14F-4D97-AF65-F5344CB8AC3E}">
        <p14:creationId xmlns:p14="http://schemas.microsoft.com/office/powerpoint/2010/main" val="2699893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Podoconiosis</a:t>
            </a:r>
            <a:endParaRPr lang="en-US" dirty="0"/>
          </a:p>
        </p:txBody>
      </p:sp>
      <p:sp>
        <p:nvSpPr>
          <p:cNvPr id="3" name="Content Placeholder 2"/>
          <p:cNvSpPr>
            <a:spLocks noGrp="1"/>
          </p:cNvSpPr>
          <p:nvPr>
            <p:ph idx="1"/>
          </p:nvPr>
        </p:nvSpPr>
        <p:spPr>
          <a:xfrm>
            <a:off x="228600" y="1905000"/>
            <a:ext cx="5257799" cy="4175760"/>
          </a:xfrm>
        </p:spPr>
        <p:txBody>
          <a:bodyPr>
            <a:normAutofit/>
          </a:bodyPr>
          <a:lstStyle/>
          <a:p>
            <a:r>
              <a:rPr lang="en-US" dirty="0" smtClean="0"/>
              <a:t>B/L lymphedema as a result of prolonged exposure to irritant mineral rich soils at high altitudes which cause inflammatory response resulting in lymphatic drainage.</a:t>
            </a:r>
          </a:p>
          <a:p>
            <a:r>
              <a:rPr lang="en-US" dirty="0" smtClean="0"/>
              <a:t>Barefoot living, farmers, genetic susceptibility</a:t>
            </a:r>
          </a:p>
          <a:p>
            <a:r>
              <a:rPr lang="en-US" dirty="0" smtClean="0"/>
              <a:t>Prodromal </a:t>
            </a:r>
            <a:r>
              <a:rPr lang="en-US" dirty="0" err="1" smtClean="0"/>
              <a:t>pruritis</a:t>
            </a:r>
            <a:r>
              <a:rPr lang="en-US" dirty="0" smtClean="0"/>
              <a:t> and burning, B/L lymphedema of foot and ankle, </a:t>
            </a:r>
            <a:r>
              <a:rPr lang="en-US" dirty="0" err="1" smtClean="0"/>
              <a:t>lymphorrhoea</a:t>
            </a:r>
            <a:r>
              <a:rPr lang="en-US" dirty="0" smtClean="0"/>
              <a:t>, elephantiasis, mossy foot, recurrent cellulitis</a:t>
            </a:r>
          </a:p>
          <a:p>
            <a:r>
              <a:rPr lang="en-US" dirty="0" smtClean="0"/>
              <a:t>D/Ds </a:t>
            </a:r>
            <a:r>
              <a:rPr lang="en-US" dirty="0" err="1" smtClean="0"/>
              <a:t>filariasis</a:t>
            </a:r>
            <a:r>
              <a:rPr lang="en-US" dirty="0" smtClean="0"/>
              <a:t>, Kaposi sarcoma, </a:t>
            </a:r>
            <a:r>
              <a:rPr lang="en-US" dirty="0" err="1" smtClean="0"/>
              <a:t>leprotic</a:t>
            </a:r>
            <a:r>
              <a:rPr lang="en-US" dirty="0" smtClean="0"/>
              <a:t> lymphedema</a:t>
            </a:r>
          </a:p>
          <a:p>
            <a:r>
              <a:rPr lang="en-US" dirty="0" smtClean="0"/>
              <a:t>Primary prevention, foot hygiene, compression bandaging</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905000"/>
            <a:ext cx="3352800" cy="4343400"/>
          </a:xfrm>
          <a:prstGeom prst="rect">
            <a:avLst/>
          </a:prstGeom>
        </p:spPr>
      </p:pic>
    </p:spTree>
    <p:extLst>
      <p:ext uri="{BB962C8B-B14F-4D97-AF65-F5344CB8AC3E}">
        <p14:creationId xmlns:p14="http://schemas.microsoft.com/office/powerpoint/2010/main" val="630415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Pretibial </a:t>
            </a:r>
            <a:r>
              <a:rPr lang="en-US" dirty="0" err="1" smtClean="0"/>
              <a:t>myxoedema</a:t>
            </a:r>
            <a:endParaRPr lang="en-US" dirty="0"/>
          </a:p>
        </p:txBody>
      </p:sp>
      <p:sp>
        <p:nvSpPr>
          <p:cNvPr id="3" name="Content Placeholder 2"/>
          <p:cNvSpPr>
            <a:spLocks noGrp="1"/>
          </p:cNvSpPr>
          <p:nvPr>
            <p:ph idx="1"/>
          </p:nvPr>
        </p:nvSpPr>
        <p:spPr>
          <a:xfrm>
            <a:off x="1" y="1845734"/>
            <a:ext cx="6934199" cy="4478866"/>
          </a:xfrm>
        </p:spPr>
        <p:txBody>
          <a:bodyPr>
            <a:normAutofit/>
          </a:bodyPr>
          <a:lstStyle/>
          <a:p>
            <a:pPr algn="just"/>
            <a:r>
              <a:rPr lang="en-US" dirty="0"/>
              <a:t>Cutaneous mucinosis, occurs in association with Graves disease, results from accumulation of hyaluronic acid and other GAGs secreted by fibroblasts stimulated by TSHR antibodies, obstruction of dermal lymphatics by mucin results in </a:t>
            </a:r>
            <a:r>
              <a:rPr lang="en-US" dirty="0" err="1"/>
              <a:t>lymphoedema</a:t>
            </a:r>
            <a:r>
              <a:rPr lang="en-US" dirty="0" smtClean="0"/>
              <a:t>.</a:t>
            </a:r>
          </a:p>
          <a:p>
            <a:pPr algn="just"/>
            <a:r>
              <a:rPr lang="en-US" dirty="0" smtClean="0"/>
              <a:t>S/S; </a:t>
            </a:r>
            <a:r>
              <a:rPr lang="en-US" dirty="0"/>
              <a:t>firm, non-pitting indurated nodules and plaques on pretibial regions and feet, rarely on other sites triggered by </a:t>
            </a:r>
            <a:r>
              <a:rPr lang="en-US" dirty="0" smtClean="0"/>
              <a:t>trauma. Flesh </a:t>
            </a:r>
            <a:r>
              <a:rPr lang="en-US" dirty="0"/>
              <a:t>colored or yellowish brown hue, mild are asymptomatic, may be </a:t>
            </a:r>
            <a:r>
              <a:rPr lang="en-US" dirty="0" smtClean="0"/>
              <a:t>pruritic. In </a:t>
            </a:r>
            <a:r>
              <a:rPr lang="en-US" dirty="0"/>
              <a:t>severe, lesions coalesce to give entire extremity enlarged </a:t>
            </a:r>
            <a:r>
              <a:rPr lang="en-US" dirty="0" err="1"/>
              <a:t>verruciform</a:t>
            </a:r>
            <a:r>
              <a:rPr lang="en-US" dirty="0"/>
              <a:t> </a:t>
            </a:r>
            <a:r>
              <a:rPr lang="en-US" dirty="0" smtClean="0"/>
              <a:t>appearance. Functional </a:t>
            </a:r>
            <a:r>
              <a:rPr lang="en-US" dirty="0"/>
              <a:t>impairment or secondary </a:t>
            </a:r>
            <a:r>
              <a:rPr lang="en-US" dirty="0" err="1"/>
              <a:t>lymphoedema</a:t>
            </a:r>
            <a:r>
              <a:rPr lang="en-US" dirty="0"/>
              <a:t> may occur</a:t>
            </a:r>
            <a:r>
              <a:rPr lang="en-US" dirty="0" smtClean="0"/>
              <a:t>.</a:t>
            </a:r>
          </a:p>
          <a:p>
            <a:pPr algn="just"/>
            <a:r>
              <a:rPr lang="en-US" dirty="0" smtClean="0"/>
              <a:t>Diagnosis </a:t>
            </a:r>
            <a:r>
              <a:rPr lang="en-US" dirty="0"/>
              <a:t>is clinical, no need of skin biopsy or lymphatic </a:t>
            </a:r>
            <a:r>
              <a:rPr lang="en-US" dirty="0" smtClean="0"/>
              <a:t>studies.</a:t>
            </a:r>
          </a:p>
          <a:p>
            <a:pPr algn="just"/>
            <a:r>
              <a:rPr lang="en-US" dirty="0" smtClean="0"/>
              <a:t>For </a:t>
            </a:r>
            <a:r>
              <a:rPr lang="en-US" dirty="0"/>
              <a:t>symptomatic; potent topical steroid under occlusion at night, compression therapy for </a:t>
            </a:r>
            <a:r>
              <a:rPr lang="en-US" dirty="0" err="1"/>
              <a:t>lymphoedema</a:t>
            </a:r>
            <a:r>
              <a:rPr lang="en-US"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1981200"/>
            <a:ext cx="2057400" cy="4038600"/>
          </a:xfrm>
          <a:prstGeom prst="rect">
            <a:avLst/>
          </a:prstGeom>
        </p:spPr>
      </p:pic>
    </p:spTree>
    <p:extLst>
      <p:ext uri="{BB962C8B-B14F-4D97-AF65-F5344CB8AC3E}">
        <p14:creationId xmlns:p14="http://schemas.microsoft.com/office/powerpoint/2010/main" val="31903620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edema (venous and drug induced)</a:t>
            </a:r>
            <a:endParaRPr lang="en-US" dirty="0"/>
          </a:p>
        </p:txBody>
      </p:sp>
      <p:sp>
        <p:nvSpPr>
          <p:cNvPr id="3" name="Content Placeholder 2"/>
          <p:cNvSpPr>
            <a:spLocks noGrp="1"/>
          </p:cNvSpPr>
          <p:nvPr>
            <p:ph idx="1"/>
          </p:nvPr>
        </p:nvSpPr>
        <p:spPr>
          <a:xfrm>
            <a:off x="822959" y="1845734"/>
            <a:ext cx="4282441" cy="4023360"/>
          </a:xfrm>
        </p:spPr>
        <p:txBody>
          <a:bodyPr/>
          <a:lstStyle/>
          <a:p>
            <a:r>
              <a:rPr lang="en-US" dirty="0" smtClean="0"/>
              <a:t>Lymphedema not respond to elevation or diuretics</a:t>
            </a:r>
          </a:p>
          <a:p>
            <a:r>
              <a:rPr lang="en-US" dirty="0" smtClean="0"/>
              <a:t>Drugs include Ca channel blockers, corticosteroids, </a:t>
            </a:r>
            <a:r>
              <a:rPr lang="en-US" dirty="0" err="1" smtClean="0"/>
              <a:t>taxanes</a:t>
            </a:r>
            <a:r>
              <a:rPr lang="en-US" dirty="0" smtClean="0"/>
              <a:t>, NSAIDs, clonidine, morphine, gabapentin, olanzapine, </a:t>
            </a:r>
            <a:r>
              <a:rPr lang="en-US" dirty="0" err="1" smtClean="0"/>
              <a:t>pramipexole</a:t>
            </a:r>
            <a:r>
              <a:rPr lang="en-US" dirty="0" smtClean="0"/>
              <a:t>, </a:t>
            </a:r>
            <a:r>
              <a:rPr lang="en-US" dirty="0" err="1" smtClean="0"/>
              <a:t>thiazolidinediones</a:t>
            </a:r>
            <a:endParaRPr lang="en-US" dirty="0" smtClean="0"/>
          </a:p>
          <a:p>
            <a:r>
              <a:rPr lang="en-US" dirty="0" smtClean="0"/>
              <a:t>Solid as well as fluid component so brawny edema NO Pitting</a:t>
            </a:r>
          </a:p>
          <a:p>
            <a:r>
              <a:rPr lang="en-US" dirty="0" smtClean="0"/>
              <a:t>BNP, or </a:t>
            </a:r>
            <a:r>
              <a:rPr lang="en-US" dirty="0" err="1" smtClean="0"/>
              <a:t>proBNP</a:t>
            </a:r>
            <a:r>
              <a:rPr lang="en-US" dirty="0" smtClean="0"/>
              <a:t>, plasma albumin, local inflammation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981200"/>
            <a:ext cx="3352800" cy="3887894"/>
          </a:xfrm>
          <a:prstGeom prst="rect">
            <a:avLst/>
          </a:prstGeom>
        </p:spPr>
      </p:pic>
    </p:spTree>
    <p:extLst>
      <p:ext uri="{BB962C8B-B14F-4D97-AF65-F5344CB8AC3E}">
        <p14:creationId xmlns:p14="http://schemas.microsoft.com/office/powerpoint/2010/main" val="25190268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Phleboedema</a:t>
            </a:r>
            <a:r>
              <a:rPr lang="en-US" dirty="0" smtClean="0"/>
              <a:t> and mixed </a:t>
            </a:r>
            <a:r>
              <a:rPr lang="en-US" dirty="0" err="1" smtClean="0"/>
              <a:t>lymphovenous</a:t>
            </a:r>
            <a:r>
              <a:rPr lang="en-US" dirty="0" smtClean="0"/>
              <a:t> disease</a:t>
            </a:r>
            <a:endParaRPr lang="en-US" dirty="0"/>
          </a:p>
        </p:txBody>
      </p:sp>
      <p:sp>
        <p:nvSpPr>
          <p:cNvPr id="3" name="Content Placeholder 2"/>
          <p:cNvSpPr>
            <a:spLocks noGrp="1"/>
          </p:cNvSpPr>
          <p:nvPr>
            <p:ph idx="1"/>
          </p:nvPr>
        </p:nvSpPr>
        <p:spPr>
          <a:xfrm>
            <a:off x="381001" y="1845734"/>
            <a:ext cx="6095999" cy="4021666"/>
          </a:xfrm>
        </p:spPr>
        <p:txBody>
          <a:bodyPr>
            <a:normAutofit lnSpcReduction="10000"/>
          </a:bodyPr>
          <a:lstStyle/>
          <a:p>
            <a:r>
              <a:rPr lang="en-US" dirty="0" smtClean="0"/>
              <a:t>Mixed </a:t>
            </a:r>
            <a:r>
              <a:rPr lang="en-US" dirty="0" err="1" smtClean="0"/>
              <a:t>lymphovenous</a:t>
            </a:r>
            <a:r>
              <a:rPr lang="en-US" dirty="0" smtClean="0"/>
              <a:t> disease</a:t>
            </a:r>
          </a:p>
          <a:p>
            <a:r>
              <a:rPr lang="en-US" dirty="0" smtClean="0"/>
              <a:t>Mixed </a:t>
            </a:r>
            <a:r>
              <a:rPr lang="en-US" dirty="0" err="1" smtClean="0"/>
              <a:t>aetiology</a:t>
            </a:r>
            <a:r>
              <a:rPr lang="en-US" dirty="0" smtClean="0"/>
              <a:t> swelling of (mostly) lower limb due to chronic venous and lymphatic insufficiency</a:t>
            </a:r>
          </a:p>
          <a:p>
            <a:r>
              <a:rPr lang="en-US" dirty="0" smtClean="0"/>
              <a:t>Pitting </a:t>
            </a:r>
            <a:r>
              <a:rPr lang="en-US" dirty="0" err="1" smtClean="0"/>
              <a:t>oedema</a:t>
            </a:r>
            <a:endParaRPr lang="en-US" dirty="0" smtClean="0"/>
          </a:p>
          <a:p>
            <a:r>
              <a:rPr lang="en-US" dirty="0" smtClean="0"/>
              <a:t>H/O varicose veins, DVT, heart failure, sleep </a:t>
            </a:r>
            <a:r>
              <a:rPr lang="en-US" dirty="0" err="1" smtClean="0"/>
              <a:t>apnoea</a:t>
            </a:r>
            <a:r>
              <a:rPr lang="en-US" dirty="0" smtClean="0"/>
              <a:t>, obesity or infirmity</a:t>
            </a:r>
          </a:p>
          <a:p>
            <a:r>
              <a:rPr lang="en-US" dirty="0" smtClean="0"/>
              <a:t>If lymphedema predominate, induration, </a:t>
            </a:r>
            <a:r>
              <a:rPr lang="en-US" dirty="0" err="1" smtClean="0"/>
              <a:t>nonpitting</a:t>
            </a:r>
            <a:r>
              <a:rPr lang="en-US" dirty="0" smtClean="0"/>
              <a:t>, Kaposi stemmer sign</a:t>
            </a:r>
          </a:p>
          <a:p>
            <a:r>
              <a:rPr lang="en-US" dirty="0" smtClean="0"/>
              <a:t>Elephantiasis</a:t>
            </a:r>
          </a:p>
          <a:p>
            <a:r>
              <a:rPr lang="en-US" dirty="0" smtClean="0"/>
              <a:t>Recurrent cellulitis</a:t>
            </a:r>
          </a:p>
          <a:p>
            <a:r>
              <a:rPr lang="en-US" dirty="0" smtClean="0"/>
              <a:t>Venous duplex US, venography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1981200"/>
            <a:ext cx="2400300" cy="3429000"/>
          </a:xfrm>
          <a:prstGeom prst="rect">
            <a:avLst/>
          </a:prstGeom>
        </p:spPr>
      </p:pic>
    </p:spTree>
    <p:extLst>
      <p:ext uri="{BB962C8B-B14F-4D97-AF65-F5344CB8AC3E}">
        <p14:creationId xmlns:p14="http://schemas.microsoft.com/office/powerpoint/2010/main" val="11128968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Chronically swollen leg</a:t>
            </a:r>
            <a:endParaRPr lang="en-US" dirty="0"/>
          </a:p>
        </p:txBody>
      </p:sp>
      <p:sp>
        <p:nvSpPr>
          <p:cNvPr id="3" name="Content Placeholder 2"/>
          <p:cNvSpPr>
            <a:spLocks noGrp="1"/>
          </p:cNvSpPr>
          <p:nvPr>
            <p:ph idx="1"/>
          </p:nvPr>
        </p:nvSpPr>
        <p:spPr>
          <a:xfrm>
            <a:off x="381001" y="1845734"/>
            <a:ext cx="5486399" cy="4250266"/>
          </a:xfrm>
        </p:spPr>
        <p:txBody>
          <a:bodyPr/>
          <a:lstStyle/>
          <a:p>
            <a:r>
              <a:rPr lang="en-US" dirty="0" smtClean="0"/>
              <a:t>Persistent swelling not responding to elevation, diuretics</a:t>
            </a:r>
          </a:p>
          <a:p>
            <a:r>
              <a:rPr lang="en-US" dirty="0" smtClean="0"/>
              <a:t>Recurrent cellulitis</a:t>
            </a:r>
          </a:p>
          <a:p>
            <a:r>
              <a:rPr lang="en-US" dirty="0" smtClean="0"/>
              <a:t>Asymmetrical</a:t>
            </a:r>
          </a:p>
          <a:p>
            <a:r>
              <a:rPr lang="en-US" dirty="0" smtClean="0"/>
              <a:t>Hyperkeratosis, elephantiasis</a:t>
            </a:r>
          </a:p>
          <a:p>
            <a:r>
              <a:rPr lang="en-US" dirty="0" smtClean="0"/>
              <a:t>Kaposi stemmer sign pathognomonic</a:t>
            </a:r>
          </a:p>
          <a:p>
            <a:r>
              <a:rPr lang="en-US" dirty="0" smtClean="0"/>
              <a:t>Induration or brawny due to fat and fibrosis</a:t>
            </a:r>
          </a:p>
          <a:p>
            <a:r>
              <a:rPr lang="en-US" dirty="0" smtClean="0"/>
              <a:t>BNP, Imaging, </a:t>
            </a:r>
            <a:r>
              <a:rPr lang="en-US" dirty="0" err="1" smtClean="0"/>
              <a:t>lymphoscintigrapgy</a:t>
            </a:r>
            <a:r>
              <a:rPr lang="en-US" dirty="0" smtClean="0"/>
              <a:t>, venous duplex US, skin biopsy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981200"/>
            <a:ext cx="3048000" cy="3869266"/>
          </a:xfrm>
          <a:prstGeom prst="rect">
            <a:avLst/>
          </a:prstGeom>
        </p:spPr>
      </p:pic>
    </p:spTree>
    <p:extLst>
      <p:ext uri="{BB962C8B-B14F-4D97-AF65-F5344CB8AC3E}">
        <p14:creationId xmlns:p14="http://schemas.microsoft.com/office/powerpoint/2010/main" val="31631665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Swollen arm</a:t>
            </a:r>
            <a:endParaRPr lang="en-US" dirty="0"/>
          </a:p>
        </p:txBody>
      </p:sp>
      <p:sp>
        <p:nvSpPr>
          <p:cNvPr id="3" name="Content Placeholder 2"/>
          <p:cNvSpPr>
            <a:spLocks noGrp="1"/>
          </p:cNvSpPr>
          <p:nvPr>
            <p:ph idx="1"/>
          </p:nvPr>
        </p:nvSpPr>
        <p:spPr>
          <a:xfrm>
            <a:off x="152400" y="2057400"/>
            <a:ext cx="5958841" cy="4023360"/>
          </a:xfrm>
        </p:spPr>
        <p:txBody>
          <a:bodyPr>
            <a:normAutofit lnSpcReduction="10000"/>
          </a:bodyPr>
          <a:lstStyle/>
          <a:p>
            <a:r>
              <a:rPr lang="en-US" dirty="0" err="1" smtClean="0"/>
              <a:t>Oedema</a:t>
            </a:r>
            <a:r>
              <a:rPr lang="en-US" dirty="0" smtClean="0"/>
              <a:t> due to lymphatic insufficiency or venous obstruction or overgrowth of tissue</a:t>
            </a:r>
          </a:p>
          <a:p>
            <a:r>
              <a:rPr lang="en-US" dirty="0" smtClean="0"/>
              <a:t>Recurrent herpes simplex, chronic hand dermatitis, RA, </a:t>
            </a:r>
            <a:r>
              <a:rPr lang="en-US" dirty="0" err="1" smtClean="0"/>
              <a:t>PsA</a:t>
            </a:r>
            <a:endParaRPr lang="en-US" dirty="0" smtClean="0"/>
          </a:p>
          <a:p>
            <a:r>
              <a:rPr lang="en-US" dirty="0" smtClean="0"/>
              <a:t>In advance cases, fatty or firm</a:t>
            </a:r>
          </a:p>
          <a:p>
            <a:r>
              <a:rPr lang="en-US" dirty="0" smtClean="0"/>
              <a:t>Skin thickened so opaque (decreased visibility of S/C veins)</a:t>
            </a:r>
          </a:p>
          <a:p>
            <a:r>
              <a:rPr lang="en-US" dirty="0" smtClean="0"/>
              <a:t>Rule out venous flow obstruction (discolored painful arm), overgrowth (birthmark), MSD, infection, trauma, neoplasm, allergic reaction</a:t>
            </a:r>
          </a:p>
          <a:p>
            <a:r>
              <a:rPr lang="en-US" dirty="0" smtClean="0"/>
              <a:t>Clinical diagnosis, rule out CA relapse by imaging, lymphoscintigraphy, venous duplex US, venography, MRI</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1241" y="2121408"/>
            <a:ext cx="2880359" cy="3895344"/>
          </a:xfrm>
          <a:prstGeom prst="rect">
            <a:avLst/>
          </a:prstGeom>
        </p:spPr>
      </p:pic>
    </p:spTree>
    <p:extLst>
      <p:ext uri="{BB962C8B-B14F-4D97-AF65-F5344CB8AC3E}">
        <p14:creationId xmlns:p14="http://schemas.microsoft.com/office/powerpoint/2010/main" val="2667885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Swollen face, head and neck</a:t>
            </a:r>
            <a:endParaRPr lang="en-US" dirty="0"/>
          </a:p>
        </p:txBody>
      </p:sp>
      <p:sp>
        <p:nvSpPr>
          <p:cNvPr id="3" name="Content Placeholder 2"/>
          <p:cNvSpPr>
            <a:spLocks noGrp="1"/>
          </p:cNvSpPr>
          <p:nvPr>
            <p:ph idx="1"/>
          </p:nvPr>
        </p:nvSpPr>
        <p:spPr>
          <a:xfrm>
            <a:off x="228600" y="1981200"/>
            <a:ext cx="6187441" cy="4023360"/>
          </a:xfrm>
        </p:spPr>
        <p:txBody>
          <a:bodyPr>
            <a:normAutofit fontScale="92500" lnSpcReduction="20000"/>
          </a:bodyPr>
          <a:lstStyle/>
          <a:p>
            <a:r>
              <a:rPr lang="en-US" dirty="0" smtClean="0"/>
              <a:t>Head and neck CA or its surgery or radiotherapy, </a:t>
            </a:r>
            <a:r>
              <a:rPr lang="en-US" dirty="0"/>
              <a:t>recurrent </a:t>
            </a:r>
            <a:r>
              <a:rPr lang="en-US" dirty="0" smtClean="0"/>
              <a:t>angioedema, cellulitis</a:t>
            </a:r>
          </a:p>
          <a:p>
            <a:r>
              <a:rPr lang="en-US" dirty="0" err="1" smtClean="0"/>
              <a:t>Angiosarcoma</a:t>
            </a:r>
            <a:r>
              <a:rPr lang="en-US" dirty="0" smtClean="0"/>
              <a:t>, Kaposi sarcoma</a:t>
            </a:r>
          </a:p>
          <a:p>
            <a:r>
              <a:rPr lang="en-US" dirty="0" smtClean="0"/>
              <a:t>Upper or lower lip </a:t>
            </a:r>
            <a:r>
              <a:rPr lang="en-US" dirty="0" err="1" smtClean="0"/>
              <a:t>oedema</a:t>
            </a:r>
            <a:r>
              <a:rPr lang="en-US" dirty="0" smtClean="0"/>
              <a:t>; vascular anomaly, OFG, sarcoidosis, infective </a:t>
            </a:r>
            <a:r>
              <a:rPr lang="en-US" dirty="0" err="1" smtClean="0"/>
              <a:t>cheilitis</a:t>
            </a:r>
            <a:r>
              <a:rPr lang="en-US" dirty="0" smtClean="0"/>
              <a:t>, lip fillers</a:t>
            </a:r>
          </a:p>
          <a:p>
            <a:r>
              <a:rPr lang="en-US" dirty="0" smtClean="0"/>
              <a:t>Eyelids; DM, graves disease, rosacea/acne</a:t>
            </a:r>
          </a:p>
          <a:p>
            <a:r>
              <a:rPr lang="en-US" dirty="0" smtClean="0"/>
              <a:t>Ear; rosacea, psoriasis, eczema, cellulitis, </a:t>
            </a:r>
            <a:r>
              <a:rPr lang="en-US" dirty="0" err="1" smtClean="0"/>
              <a:t>pediculosis</a:t>
            </a:r>
            <a:r>
              <a:rPr lang="en-US" dirty="0" smtClean="0"/>
              <a:t>, trauma</a:t>
            </a:r>
          </a:p>
          <a:p>
            <a:r>
              <a:rPr lang="en-US" dirty="0" smtClean="0"/>
              <a:t>Extension within mouth causes scrotal tongue</a:t>
            </a:r>
          </a:p>
          <a:p>
            <a:r>
              <a:rPr lang="en-US" dirty="0" smtClean="0"/>
              <a:t>Skin biopsy for granulomatous disease, lymphoscintigraphy, MRI, CT</a:t>
            </a:r>
          </a:p>
          <a:p>
            <a:r>
              <a:rPr lang="en-US" dirty="0" smtClean="0"/>
              <a:t>Treat underlying cause, enhance lymph flow via massage and facial exercises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4446" y="2155983"/>
            <a:ext cx="2590800" cy="3848577"/>
          </a:xfrm>
          <a:prstGeom prst="rect">
            <a:avLst/>
          </a:prstGeom>
        </p:spPr>
      </p:pic>
    </p:spTree>
    <p:extLst>
      <p:ext uri="{BB962C8B-B14F-4D97-AF65-F5344CB8AC3E}">
        <p14:creationId xmlns:p14="http://schemas.microsoft.com/office/powerpoint/2010/main" val="2055727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Swollen genitalia and mons pubis</a:t>
            </a:r>
            <a:endParaRPr lang="en-US" dirty="0"/>
          </a:p>
        </p:txBody>
      </p:sp>
      <p:sp>
        <p:nvSpPr>
          <p:cNvPr id="3" name="Content Placeholder 2"/>
          <p:cNvSpPr>
            <a:spLocks noGrp="1"/>
          </p:cNvSpPr>
          <p:nvPr>
            <p:ph idx="1"/>
          </p:nvPr>
        </p:nvSpPr>
        <p:spPr>
          <a:xfrm>
            <a:off x="152400" y="1981200"/>
            <a:ext cx="6492241" cy="4343400"/>
          </a:xfrm>
        </p:spPr>
        <p:txBody>
          <a:bodyPr>
            <a:normAutofit fontScale="92500" lnSpcReduction="10000"/>
          </a:bodyPr>
          <a:lstStyle/>
          <a:p>
            <a:r>
              <a:rPr lang="en-US" dirty="0" smtClean="0"/>
              <a:t>Primary; B/L lymphatic flow obstruction</a:t>
            </a:r>
          </a:p>
          <a:p>
            <a:r>
              <a:rPr lang="en-US" dirty="0" smtClean="0"/>
              <a:t>Secondary; CA infiltration, traumatic or surgical scarring, obesity, granulomatous like </a:t>
            </a:r>
            <a:r>
              <a:rPr lang="en-US" dirty="0"/>
              <a:t>C</a:t>
            </a:r>
            <a:r>
              <a:rPr lang="en-US" dirty="0" smtClean="0"/>
              <a:t>rohn disease, HS, </a:t>
            </a:r>
            <a:r>
              <a:rPr lang="en-US" dirty="0" err="1" smtClean="0"/>
              <a:t>filariasis</a:t>
            </a:r>
            <a:r>
              <a:rPr lang="en-US" dirty="0" smtClean="0"/>
              <a:t>, LGV, donovanosis</a:t>
            </a:r>
          </a:p>
          <a:p>
            <a:r>
              <a:rPr lang="en-US" dirty="0" smtClean="0"/>
              <a:t>Hyperkeratosis and papillomatosis</a:t>
            </a:r>
          </a:p>
          <a:p>
            <a:r>
              <a:rPr lang="en-US" dirty="0" smtClean="0"/>
              <a:t>Lymph congestion causing lymph blisters when rupture </a:t>
            </a:r>
            <a:r>
              <a:rPr lang="en-US" dirty="0" err="1" smtClean="0"/>
              <a:t>lymphorrhea</a:t>
            </a:r>
            <a:r>
              <a:rPr lang="en-US" dirty="0" smtClean="0"/>
              <a:t>; risk of CD and cellulitis</a:t>
            </a:r>
          </a:p>
          <a:p>
            <a:r>
              <a:rPr lang="en-US" dirty="0" smtClean="0"/>
              <a:t>Expansion of congested dermal lymphatics; </a:t>
            </a:r>
            <a:r>
              <a:rPr lang="en-US" dirty="0" err="1" smtClean="0"/>
              <a:t>lymphangiectasia</a:t>
            </a:r>
            <a:endParaRPr lang="en-US" dirty="0" smtClean="0"/>
          </a:p>
          <a:p>
            <a:r>
              <a:rPr lang="en-US" dirty="0" smtClean="0"/>
              <a:t>Mons pubis lymph edema; dome shaped swelling with </a:t>
            </a:r>
            <a:r>
              <a:rPr lang="en-US" dirty="0" err="1" smtClean="0"/>
              <a:t>peau</a:t>
            </a:r>
            <a:r>
              <a:rPr lang="en-US" dirty="0" smtClean="0"/>
              <a:t> </a:t>
            </a:r>
            <a:r>
              <a:rPr lang="en-US" dirty="0" err="1" smtClean="0"/>
              <a:t>d’orange</a:t>
            </a:r>
            <a:endParaRPr lang="en-US" dirty="0" smtClean="0"/>
          </a:p>
          <a:p>
            <a:r>
              <a:rPr lang="en-US" dirty="0" smtClean="0"/>
              <a:t>Rule out systemic edema, hydrocele, inguinal hernia</a:t>
            </a:r>
          </a:p>
          <a:p>
            <a:r>
              <a:rPr lang="en-US" dirty="0"/>
              <a:t>Skin biopsy for granulomatous disease, lymphoscintigraphy, MRI, </a:t>
            </a:r>
            <a:r>
              <a:rPr lang="en-US" dirty="0" smtClean="0"/>
              <a:t>CT, complement fixation test for </a:t>
            </a:r>
            <a:r>
              <a:rPr lang="en-US" dirty="0" err="1" smtClean="0"/>
              <a:t>filariasis</a:t>
            </a:r>
            <a:endParaRPr lang="en-US" dirty="0"/>
          </a:p>
          <a:p>
            <a:endParaRPr lang="en-US" dirty="0" smtClean="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4641" y="2895600"/>
            <a:ext cx="2346959" cy="2819400"/>
          </a:xfrm>
          <a:prstGeom prst="rect">
            <a:avLst/>
          </a:prstGeom>
        </p:spPr>
      </p:pic>
    </p:spTree>
    <p:extLst>
      <p:ext uri="{BB962C8B-B14F-4D97-AF65-F5344CB8AC3E}">
        <p14:creationId xmlns:p14="http://schemas.microsoft.com/office/powerpoint/2010/main" val="2009063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Abdominal wall lymphedema</a:t>
            </a:r>
            <a:endParaRPr lang="en-US" dirty="0"/>
          </a:p>
        </p:txBody>
      </p:sp>
      <p:sp>
        <p:nvSpPr>
          <p:cNvPr id="3" name="Content Placeholder 2"/>
          <p:cNvSpPr>
            <a:spLocks noGrp="1"/>
          </p:cNvSpPr>
          <p:nvPr>
            <p:ph idx="1"/>
          </p:nvPr>
        </p:nvSpPr>
        <p:spPr>
          <a:xfrm>
            <a:off x="228600" y="2029522"/>
            <a:ext cx="4663441" cy="4023360"/>
          </a:xfrm>
        </p:spPr>
        <p:txBody>
          <a:bodyPr/>
          <a:lstStyle/>
          <a:p>
            <a:r>
              <a:rPr lang="en-US" dirty="0" smtClean="0"/>
              <a:t>If B/L compromise of </a:t>
            </a:r>
            <a:r>
              <a:rPr lang="en-US" dirty="0" err="1" smtClean="0"/>
              <a:t>ilioinguinal</a:t>
            </a:r>
            <a:r>
              <a:rPr lang="en-US" dirty="0" smtClean="0"/>
              <a:t> lymph drainage or pendulous obese abdomen</a:t>
            </a:r>
          </a:p>
          <a:p>
            <a:r>
              <a:rPr lang="en-US" dirty="0" err="1" smtClean="0"/>
              <a:t>Swlling</a:t>
            </a:r>
            <a:r>
              <a:rPr lang="en-US" dirty="0" smtClean="0"/>
              <a:t>, discomfort, h/o CA treatment, obesity, cellulitis</a:t>
            </a:r>
          </a:p>
          <a:p>
            <a:r>
              <a:rPr lang="en-US" dirty="0" smtClean="0"/>
              <a:t>Pinching; more solid than fat</a:t>
            </a:r>
          </a:p>
          <a:p>
            <a:r>
              <a:rPr lang="en-US" dirty="0" smtClean="0"/>
              <a:t>Fibrosis; induration</a:t>
            </a:r>
          </a:p>
          <a:p>
            <a:r>
              <a:rPr lang="en-US" dirty="0" smtClean="0"/>
              <a:t>Complications; hyperkeratosis, papillomatosis, elephantiasis </a:t>
            </a:r>
            <a:r>
              <a:rPr lang="en-US" dirty="0" err="1" smtClean="0"/>
              <a:t>nostras</a:t>
            </a:r>
            <a:r>
              <a:rPr lang="en-US" dirty="0" smtClean="0"/>
              <a:t> </a:t>
            </a:r>
            <a:r>
              <a:rPr lang="en-US" dirty="0" err="1" smtClean="0"/>
              <a:t>verrucosa</a:t>
            </a:r>
            <a:r>
              <a:rPr lang="en-US" dirty="0" smtClean="0"/>
              <a:t>, cellulitis, LDS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904999"/>
            <a:ext cx="4343400" cy="4147883"/>
          </a:xfrm>
          <a:prstGeom prst="rect">
            <a:avLst/>
          </a:prstGeom>
        </p:spPr>
      </p:pic>
    </p:spTree>
    <p:extLst>
      <p:ext uri="{BB962C8B-B14F-4D97-AF65-F5344CB8AC3E}">
        <p14:creationId xmlns:p14="http://schemas.microsoft.com/office/powerpoint/2010/main" val="42868871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Lymphatic malformations</a:t>
            </a:r>
          </a:p>
          <a:p>
            <a:r>
              <a:rPr lang="en-US" dirty="0" err="1" smtClean="0"/>
              <a:t>Lymphangioma</a:t>
            </a:r>
            <a:r>
              <a:rPr lang="en-US" dirty="0" smtClean="0"/>
              <a:t> </a:t>
            </a:r>
            <a:r>
              <a:rPr lang="en-US" dirty="0" err="1" smtClean="0"/>
              <a:t>circumscriptum</a:t>
            </a:r>
            <a:endParaRPr lang="en-US" dirty="0" smtClean="0"/>
          </a:p>
          <a:p>
            <a:r>
              <a:rPr lang="en-US" dirty="0" err="1" smtClean="0"/>
              <a:t>Lymphangiectasia</a:t>
            </a:r>
            <a:endParaRPr lang="en-US" dirty="0"/>
          </a:p>
        </p:txBody>
      </p:sp>
    </p:spTree>
    <p:extLst>
      <p:ext uri="{BB962C8B-B14F-4D97-AF65-F5344CB8AC3E}">
        <p14:creationId xmlns:p14="http://schemas.microsoft.com/office/powerpoint/2010/main" val="2334497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US" dirty="0"/>
          </a:p>
        </p:txBody>
      </p:sp>
      <p:sp>
        <p:nvSpPr>
          <p:cNvPr id="3" name="Content Placeholder 2"/>
          <p:cNvSpPr>
            <a:spLocks noGrp="1"/>
          </p:cNvSpPr>
          <p:nvPr>
            <p:ph idx="1"/>
          </p:nvPr>
        </p:nvSpPr>
        <p:spPr>
          <a:xfrm>
            <a:off x="213360" y="1905000"/>
            <a:ext cx="8763000" cy="4663439"/>
          </a:xfrm>
        </p:spPr>
        <p:txBody>
          <a:bodyPr>
            <a:normAutofit/>
          </a:bodyPr>
          <a:lstStyle/>
          <a:p>
            <a:r>
              <a:rPr lang="en-US" dirty="0" smtClean="0"/>
              <a:t>Any edema is due to capillary filtration overwhelming the lymph drainage.</a:t>
            </a:r>
          </a:p>
          <a:p>
            <a:r>
              <a:rPr lang="en-US" dirty="0" smtClean="0"/>
              <a:t>If there is increased microvascular filtration its relative, if failure in lymph drainage its absolute lymphatic failure (lymphedema).</a:t>
            </a:r>
          </a:p>
          <a:p>
            <a:r>
              <a:rPr lang="en-US" dirty="0" smtClean="0"/>
              <a:t>Lymphatic aplasia, hypoplasia, </a:t>
            </a:r>
            <a:r>
              <a:rPr lang="en-US" dirty="0" err="1" smtClean="0"/>
              <a:t>valvular</a:t>
            </a:r>
            <a:r>
              <a:rPr lang="en-US" dirty="0" smtClean="0"/>
              <a:t> insufficiency, obliteration/disruption of lymphatic vessels and primary decreased lymphatic contractility are the causes.</a:t>
            </a:r>
          </a:p>
          <a:p>
            <a:r>
              <a:rPr lang="en-US" dirty="0" err="1" smtClean="0"/>
              <a:t>Lymphostasis</a:t>
            </a:r>
            <a:r>
              <a:rPr lang="en-US" dirty="0" smtClean="0"/>
              <a:t> and accumulation of lymph, interstitial fluid, proteins and </a:t>
            </a:r>
            <a:r>
              <a:rPr lang="en-US" dirty="0" err="1" smtClean="0"/>
              <a:t>glycosaminoglycans</a:t>
            </a:r>
            <a:r>
              <a:rPr lang="en-US" dirty="0" smtClean="0"/>
              <a:t> takes place within the skin and subcutaneous tissue.</a:t>
            </a:r>
          </a:p>
          <a:p>
            <a:r>
              <a:rPr lang="en-US" dirty="0" smtClean="0"/>
              <a:t>It stimulates </a:t>
            </a:r>
            <a:r>
              <a:rPr lang="en-US" dirty="0"/>
              <a:t>collagen production by fibroblasts, disruption of elastic fibers, and activation of keratinocytes, fibroblasts and adipocytes where skin thickening and subcutaneous tissue fibrosis is the </a:t>
            </a:r>
            <a:r>
              <a:rPr lang="en-US" dirty="0" smtClean="0"/>
              <a:t>result.</a:t>
            </a:r>
          </a:p>
          <a:p>
            <a:endParaRPr lang="en-US" dirty="0"/>
          </a:p>
        </p:txBody>
      </p:sp>
    </p:spTree>
    <p:extLst>
      <p:ext uri="{BB962C8B-B14F-4D97-AF65-F5344CB8AC3E}">
        <p14:creationId xmlns:p14="http://schemas.microsoft.com/office/powerpoint/2010/main" val="2405617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Lymphangioma</a:t>
            </a:r>
            <a:r>
              <a:rPr lang="en-US" dirty="0" smtClean="0"/>
              <a:t> </a:t>
            </a:r>
            <a:r>
              <a:rPr lang="en-US" dirty="0" err="1" smtClean="0"/>
              <a:t>circumscriptum</a:t>
            </a:r>
            <a:endParaRPr lang="en-US" dirty="0"/>
          </a:p>
        </p:txBody>
      </p:sp>
      <p:sp>
        <p:nvSpPr>
          <p:cNvPr id="3" name="Content Placeholder 2"/>
          <p:cNvSpPr>
            <a:spLocks noGrp="1"/>
          </p:cNvSpPr>
          <p:nvPr>
            <p:ph idx="1"/>
          </p:nvPr>
        </p:nvSpPr>
        <p:spPr>
          <a:xfrm>
            <a:off x="152401" y="1905000"/>
            <a:ext cx="5638799" cy="4250266"/>
          </a:xfrm>
        </p:spPr>
        <p:txBody>
          <a:bodyPr>
            <a:normAutofit fontScale="92500" lnSpcReduction="20000"/>
          </a:bodyPr>
          <a:lstStyle/>
          <a:p>
            <a:r>
              <a:rPr lang="en-US" dirty="0" smtClean="0"/>
              <a:t>Lymphatic malformation that is localized to an area of skin or s/c tissue</a:t>
            </a:r>
          </a:p>
          <a:p>
            <a:r>
              <a:rPr lang="en-US" dirty="0" smtClean="0"/>
              <a:t>At birth or during childhood, appears as fluid filled vesicles (frogspawn) that bulge on skin surface</a:t>
            </a:r>
          </a:p>
          <a:p>
            <a:r>
              <a:rPr lang="en-US" dirty="0" smtClean="0"/>
              <a:t>Warty appearance</a:t>
            </a:r>
          </a:p>
          <a:p>
            <a:r>
              <a:rPr lang="en-US" dirty="0" smtClean="0"/>
              <a:t>Sites; axillary folds, shoulders, flanks, proximal limbs, perineum</a:t>
            </a:r>
          </a:p>
          <a:p>
            <a:r>
              <a:rPr lang="en-US" dirty="0" err="1" smtClean="0"/>
              <a:t>Lymphorrhea</a:t>
            </a:r>
            <a:r>
              <a:rPr lang="en-US" dirty="0" smtClean="0"/>
              <a:t> or local cellulitis</a:t>
            </a:r>
          </a:p>
          <a:p>
            <a:r>
              <a:rPr lang="en-US" dirty="0" smtClean="0"/>
              <a:t>D/Ds vascular malformations, hamartomas, tumors</a:t>
            </a:r>
          </a:p>
          <a:p>
            <a:r>
              <a:rPr lang="en-US" dirty="0" smtClean="0"/>
              <a:t>Biopsy and staining with CD31 and D2-40, </a:t>
            </a:r>
            <a:r>
              <a:rPr lang="en-US" dirty="0" err="1" smtClean="0"/>
              <a:t>duplexUS</a:t>
            </a:r>
            <a:r>
              <a:rPr lang="en-US" dirty="0"/>
              <a:t> </a:t>
            </a:r>
            <a:r>
              <a:rPr lang="en-US" dirty="0" smtClean="0"/>
              <a:t>(for flow), MRI (for extent and extension into tissue elements)</a:t>
            </a:r>
          </a:p>
          <a:p>
            <a:r>
              <a:rPr lang="en-US" dirty="0" err="1" smtClean="0"/>
              <a:t>Sclerotherapy</a:t>
            </a:r>
            <a:r>
              <a:rPr lang="en-US" dirty="0" smtClean="0"/>
              <a:t> mainstay for </a:t>
            </a:r>
            <a:r>
              <a:rPr lang="en-US" dirty="0" err="1" smtClean="0"/>
              <a:t>macrocystic</a:t>
            </a:r>
            <a:r>
              <a:rPr lang="en-US" dirty="0" smtClean="0"/>
              <a:t>, </a:t>
            </a:r>
            <a:r>
              <a:rPr lang="en-US" dirty="0" err="1" smtClean="0"/>
              <a:t>bleomycin</a:t>
            </a:r>
            <a:r>
              <a:rPr lang="en-US" dirty="0" smtClean="0"/>
              <a:t> for </a:t>
            </a:r>
            <a:r>
              <a:rPr lang="en-US" dirty="0" err="1" smtClean="0"/>
              <a:t>microcystic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362199"/>
            <a:ext cx="3276600" cy="3429001"/>
          </a:xfrm>
          <a:prstGeom prst="rect">
            <a:avLst/>
          </a:prstGeom>
        </p:spPr>
      </p:pic>
    </p:spTree>
    <p:extLst>
      <p:ext uri="{BB962C8B-B14F-4D97-AF65-F5344CB8AC3E}">
        <p14:creationId xmlns:p14="http://schemas.microsoft.com/office/powerpoint/2010/main" val="11129201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Lymphangiectasia</a:t>
            </a:r>
            <a:endParaRPr lang="en-US" dirty="0"/>
          </a:p>
        </p:txBody>
      </p:sp>
      <p:sp>
        <p:nvSpPr>
          <p:cNvPr id="3" name="Content Placeholder 2"/>
          <p:cNvSpPr>
            <a:spLocks noGrp="1"/>
          </p:cNvSpPr>
          <p:nvPr>
            <p:ph idx="1"/>
          </p:nvPr>
        </p:nvSpPr>
        <p:spPr>
          <a:xfrm>
            <a:off x="76200" y="1737361"/>
            <a:ext cx="6324600" cy="4648200"/>
          </a:xfrm>
        </p:spPr>
        <p:txBody>
          <a:bodyPr>
            <a:normAutofit fontScale="92500" lnSpcReduction="10000"/>
          </a:bodyPr>
          <a:lstStyle/>
          <a:p>
            <a:pPr algn="just"/>
            <a:r>
              <a:rPr lang="en-US" dirty="0" err="1"/>
              <a:t>Lymphangiectasia</a:t>
            </a:r>
            <a:r>
              <a:rPr lang="en-US" dirty="0"/>
              <a:t> means distension, expansion or </a:t>
            </a:r>
            <a:r>
              <a:rPr lang="en-US" dirty="0" err="1"/>
              <a:t>dilataion</a:t>
            </a:r>
            <a:r>
              <a:rPr lang="en-US" dirty="0"/>
              <a:t> of </a:t>
            </a:r>
            <a:r>
              <a:rPr lang="en-US" dirty="0" smtClean="0"/>
              <a:t>a lymph </a:t>
            </a:r>
            <a:r>
              <a:rPr lang="en-US" dirty="0"/>
              <a:t>vessel</a:t>
            </a:r>
            <a:r>
              <a:rPr lang="en-US" dirty="0" smtClean="0"/>
              <a:t>.</a:t>
            </a:r>
          </a:p>
          <a:p>
            <a:pPr algn="just"/>
            <a:r>
              <a:rPr lang="en-US" dirty="0" smtClean="0"/>
              <a:t>Damage </a:t>
            </a:r>
            <a:r>
              <a:rPr lang="en-US" dirty="0"/>
              <a:t>to lymphatic vessels leads to obstruction of lymph drainage causing expansion of </a:t>
            </a:r>
            <a:r>
              <a:rPr lang="en-US" dirty="0" err="1"/>
              <a:t>lymhatic</a:t>
            </a:r>
            <a:r>
              <a:rPr lang="en-US" dirty="0"/>
              <a:t> vessels</a:t>
            </a:r>
            <a:r>
              <a:rPr lang="en-US" dirty="0" smtClean="0"/>
              <a:t>.</a:t>
            </a:r>
          </a:p>
          <a:p>
            <a:pPr algn="just"/>
            <a:r>
              <a:rPr lang="en-US" dirty="0" smtClean="0"/>
              <a:t>Causes</a:t>
            </a:r>
            <a:r>
              <a:rPr lang="en-US" dirty="0"/>
              <a:t>; </a:t>
            </a:r>
            <a:r>
              <a:rPr lang="en-US" dirty="0" err="1"/>
              <a:t>ilioinguinal</a:t>
            </a:r>
            <a:r>
              <a:rPr lang="en-US" dirty="0"/>
              <a:t> block dissection, pelvic CA surgery and radiotherapy, recurrent or chronic infections (</a:t>
            </a:r>
            <a:r>
              <a:rPr lang="en-US" dirty="0" err="1"/>
              <a:t>scrofuloderma</a:t>
            </a:r>
            <a:r>
              <a:rPr lang="en-US" dirty="0"/>
              <a:t>, HS, scleroderma, keloid, repeated trauma, </a:t>
            </a:r>
            <a:r>
              <a:rPr lang="en-US" dirty="0" err="1"/>
              <a:t>penicillamine</a:t>
            </a:r>
            <a:r>
              <a:rPr lang="en-US" dirty="0"/>
              <a:t> </a:t>
            </a:r>
            <a:r>
              <a:rPr lang="en-US" dirty="0" err="1"/>
              <a:t>dermopathy</a:t>
            </a:r>
            <a:r>
              <a:rPr lang="en-US" dirty="0" smtClean="0"/>
              <a:t>).</a:t>
            </a:r>
          </a:p>
          <a:p>
            <a:pPr algn="just"/>
            <a:r>
              <a:rPr lang="en-US" dirty="0" smtClean="0"/>
              <a:t>Clear </a:t>
            </a:r>
            <a:r>
              <a:rPr lang="en-US" dirty="0"/>
              <a:t>fluid filled blisters to smooth flesh colored papules or nodules, oozing </a:t>
            </a:r>
            <a:r>
              <a:rPr lang="en-US" dirty="0" smtClean="0"/>
              <a:t>lymph. Genital </a:t>
            </a:r>
            <a:r>
              <a:rPr lang="en-US" dirty="0"/>
              <a:t>lesions may become hyperkeratotic</a:t>
            </a:r>
            <a:r>
              <a:rPr lang="en-US" dirty="0" smtClean="0"/>
              <a:t>.</a:t>
            </a:r>
          </a:p>
          <a:p>
            <a:pPr algn="just"/>
            <a:r>
              <a:rPr lang="en-US" dirty="0" smtClean="0"/>
              <a:t>D/Ds </a:t>
            </a:r>
            <a:r>
              <a:rPr lang="en-US" dirty="0"/>
              <a:t>Warts, </a:t>
            </a:r>
            <a:r>
              <a:rPr lang="en-US" dirty="0" smtClean="0"/>
              <a:t>MCs</a:t>
            </a:r>
          </a:p>
          <a:p>
            <a:pPr algn="just"/>
            <a:r>
              <a:rPr lang="en-US" dirty="0" smtClean="0"/>
              <a:t>Biopsy </a:t>
            </a:r>
            <a:r>
              <a:rPr lang="en-US" dirty="0"/>
              <a:t>with D2-40 </a:t>
            </a:r>
            <a:r>
              <a:rPr lang="en-US" dirty="0" smtClean="0"/>
              <a:t>stain</a:t>
            </a:r>
          </a:p>
          <a:p>
            <a:pPr algn="just"/>
            <a:r>
              <a:rPr lang="en-US" dirty="0" smtClean="0"/>
              <a:t>Control </a:t>
            </a:r>
            <a:r>
              <a:rPr lang="en-US" dirty="0"/>
              <a:t>infection, reduce lymphedema, for </a:t>
            </a:r>
            <a:r>
              <a:rPr lang="en-US" dirty="0" smtClean="0"/>
              <a:t>lymph blisters </a:t>
            </a:r>
            <a:r>
              <a:rPr lang="en-US" dirty="0"/>
              <a:t>laser or diathermy may be used.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981200"/>
            <a:ext cx="2636520" cy="3810000"/>
          </a:xfrm>
          <a:prstGeom prst="rect">
            <a:avLst/>
          </a:prstGeom>
        </p:spPr>
      </p:pic>
    </p:spTree>
    <p:extLst>
      <p:ext uri="{BB962C8B-B14F-4D97-AF65-F5344CB8AC3E}">
        <p14:creationId xmlns:p14="http://schemas.microsoft.com/office/powerpoint/2010/main" val="21422151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Differential Diagnosis</a:t>
            </a:r>
          </a:p>
          <a:p>
            <a:r>
              <a:rPr lang="en-US" dirty="0" err="1" smtClean="0"/>
              <a:t>Lipoedema</a:t>
            </a:r>
            <a:endParaRPr lang="en-US" dirty="0" smtClean="0"/>
          </a:p>
          <a:p>
            <a:r>
              <a:rPr lang="en-US" dirty="0" smtClean="0"/>
              <a:t>Obesity related lymphedema</a:t>
            </a:r>
          </a:p>
          <a:p>
            <a:r>
              <a:rPr lang="en-US" dirty="0" smtClean="0"/>
              <a:t>Yellow nail syndrome</a:t>
            </a:r>
          </a:p>
          <a:p>
            <a:endParaRPr lang="en-US" dirty="0" smtClean="0"/>
          </a:p>
          <a:p>
            <a:endParaRPr lang="en-US" dirty="0"/>
          </a:p>
        </p:txBody>
      </p:sp>
    </p:spTree>
    <p:extLst>
      <p:ext uri="{BB962C8B-B14F-4D97-AF65-F5344CB8AC3E}">
        <p14:creationId xmlns:p14="http://schemas.microsoft.com/office/powerpoint/2010/main" val="5764112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Lipoedema</a:t>
            </a:r>
            <a:endParaRPr lang="en-US" dirty="0"/>
          </a:p>
        </p:txBody>
      </p:sp>
      <p:sp>
        <p:nvSpPr>
          <p:cNvPr id="3" name="Content Placeholder 2"/>
          <p:cNvSpPr>
            <a:spLocks noGrp="1"/>
          </p:cNvSpPr>
          <p:nvPr>
            <p:ph idx="1"/>
          </p:nvPr>
        </p:nvSpPr>
        <p:spPr>
          <a:xfrm>
            <a:off x="381000" y="1905000"/>
            <a:ext cx="4892041" cy="4023360"/>
          </a:xfrm>
        </p:spPr>
        <p:txBody>
          <a:bodyPr>
            <a:normAutofit lnSpcReduction="10000"/>
          </a:bodyPr>
          <a:lstStyle/>
          <a:p>
            <a:r>
              <a:rPr lang="en-US" dirty="0" smtClean="0"/>
              <a:t>In women, at time of hormonal change</a:t>
            </a:r>
          </a:p>
          <a:p>
            <a:r>
              <a:rPr lang="en-US" dirty="0" smtClean="0"/>
              <a:t>B/L symmetrical, minimal </a:t>
            </a:r>
            <a:r>
              <a:rPr lang="en-US" dirty="0" err="1" smtClean="0"/>
              <a:t>inovolvement</a:t>
            </a:r>
            <a:r>
              <a:rPr lang="en-US" dirty="0" smtClean="0"/>
              <a:t> of feet</a:t>
            </a:r>
          </a:p>
          <a:p>
            <a:r>
              <a:rPr lang="en-US" dirty="0" smtClean="0"/>
              <a:t>Minimal pitting edema</a:t>
            </a:r>
          </a:p>
          <a:p>
            <a:r>
              <a:rPr lang="en-US" dirty="0" smtClean="0"/>
              <a:t>Pain, tenderness, easy bruising</a:t>
            </a:r>
          </a:p>
          <a:p>
            <a:r>
              <a:rPr lang="en-US" dirty="0" smtClean="0"/>
              <a:t>Persistent enlargement despite elevation of extremities or weight loss</a:t>
            </a:r>
          </a:p>
          <a:p>
            <a:r>
              <a:rPr lang="en-US" dirty="0" smtClean="0"/>
              <a:t>Doughy consistency</a:t>
            </a:r>
          </a:p>
          <a:p>
            <a:r>
              <a:rPr lang="en-US" dirty="0" smtClean="0"/>
              <a:t>Subclinical reduction in lymphatic function</a:t>
            </a:r>
          </a:p>
          <a:p>
            <a:r>
              <a:rPr lang="en-US" dirty="0" err="1" smtClean="0"/>
              <a:t>Tx</a:t>
            </a:r>
            <a:r>
              <a:rPr lang="en-US" dirty="0" smtClean="0"/>
              <a:t>; Liposuction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1905000"/>
            <a:ext cx="3352800" cy="4191000"/>
          </a:xfrm>
          <a:prstGeom prst="rect">
            <a:avLst/>
          </a:prstGeom>
        </p:spPr>
      </p:pic>
    </p:spTree>
    <p:extLst>
      <p:ext uri="{BB962C8B-B14F-4D97-AF65-F5344CB8AC3E}">
        <p14:creationId xmlns:p14="http://schemas.microsoft.com/office/powerpoint/2010/main" val="12975244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related lymphedema</a:t>
            </a:r>
            <a:endParaRPr lang="en-US" dirty="0"/>
          </a:p>
        </p:txBody>
      </p:sp>
      <p:sp>
        <p:nvSpPr>
          <p:cNvPr id="3" name="Content Placeholder 2"/>
          <p:cNvSpPr>
            <a:spLocks noGrp="1"/>
          </p:cNvSpPr>
          <p:nvPr>
            <p:ph idx="1"/>
          </p:nvPr>
        </p:nvSpPr>
        <p:spPr>
          <a:xfrm>
            <a:off x="152400" y="1981200"/>
            <a:ext cx="6644641" cy="4023360"/>
          </a:xfrm>
        </p:spPr>
        <p:txBody>
          <a:bodyPr/>
          <a:lstStyle/>
          <a:p>
            <a:r>
              <a:rPr lang="en-US" dirty="0" smtClean="0"/>
              <a:t>Poor mobility (to stimulate lymph drainage)</a:t>
            </a:r>
          </a:p>
          <a:p>
            <a:r>
              <a:rPr lang="en-US" dirty="0" smtClean="0"/>
              <a:t>Venous hypertension due to dependency and pendulous abdomen obstructing venous drainage in thighs</a:t>
            </a:r>
          </a:p>
          <a:p>
            <a:r>
              <a:rPr lang="en-US" dirty="0" smtClean="0"/>
              <a:t>Sleep </a:t>
            </a:r>
            <a:r>
              <a:rPr lang="en-US" dirty="0" err="1" smtClean="0"/>
              <a:t>apnoea</a:t>
            </a:r>
            <a:r>
              <a:rPr lang="en-US" dirty="0" smtClean="0"/>
              <a:t> syndrome</a:t>
            </a:r>
          </a:p>
          <a:p>
            <a:r>
              <a:rPr lang="en-US" dirty="0" smtClean="0"/>
              <a:t>Drug; Ca channel blockers</a:t>
            </a:r>
          </a:p>
          <a:p>
            <a:r>
              <a:rPr lang="en-US" dirty="0" err="1" smtClean="0"/>
              <a:t>Comorbs</a:t>
            </a:r>
            <a:r>
              <a:rPr lang="en-US" dirty="0" smtClean="0"/>
              <a:t>; heart failure, post thrombotic syndrome</a:t>
            </a:r>
          </a:p>
          <a:p>
            <a:r>
              <a:rPr lang="en-US" dirty="0" smtClean="0"/>
              <a:t>Skin changes of LDS and elephantiasis</a:t>
            </a:r>
          </a:p>
          <a:p>
            <a:r>
              <a:rPr lang="en-US" dirty="0" smtClean="0"/>
              <a:t>Rule out systemic causes</a:t>
            </a:r>
          </a:p>
          <a:p>
            <a:r>
              <a:rPr lang="en-US" dirty="0" smtClean="0"/>
              <a:t>BNP, plasma protein, D-dimers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1981200"/>
            <a:ext cx="2834641" cy="4267200"/>
          </a:xfrm>
          <a:prstGeom prst="rect">
            <a:avLst/>
          </a:prstGeom>
        </p:spPr>
      </p:pic>
    </p:spTree>
    <p:extLst>
      <p:ext uri="{BB962C8B-B14F-4D97-AF65-F5344CB8AC3E}">
        <p14:creationId xmlns:p14="http://schemas.microsoft.com/office/powerpoint/2010/main" val="34140287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Yellow nail syndrome</a:t>
            </a:r>
            <a:endParaRPr lang="en-US" dirty="0"/>
          </a:p>
        </p:txBody>
      </p:sp>
      <p:sp>
        <p:nvSpPr>
          <p:cNvPr id="3" name="Content Placeholder 2"/>
          <p:cNvSpPr>
            <a:spLocks noGrp="1"/>
          </p:cNvSpPr>
          <p:nvPr>
            <p:ph idx="1"/>
          </p:nvPr>
        </p:nvSpPr>
        <p:spPr>
          <a:xfrm>
            <a:off x="228601" y="1981200"/>
            <a:ext cx="5638800" cy="4023360"/>
          </a:xfrm>
        </p:spPr>
        <p:txBody>
          <a:bodyPr>
            <a:normAutofit lnSpcReduction="10000"/>
          </a:bodyPr>
          <a:lstStyle/>
          <a:p>
            <a:r>
              <a:rPr lang="en-US" dirty="0" smtClean="0"/>
              <a:t>Triad of Lymphedema, </a:t>
            </a:r>
            <a:r>
              <a:rPr lang="en-US" dirty="0"/>
              <a:t>R</a:t>
            </a:r>
            <a:r>
              <a:rPr lang="en-US" dirty="0" smtClean="0"/>
              <a:t>espiratory disease and Yellow dystrophic nails.</a:t>
            </a:r>
          </a:p>
          <a:p>
            <a:r>
              <a:rPr lang="en-US" dirty="0" smtClean="0"/>
              <a:t>Nail changes include yellow green discoloration, </a:t>
            </a:r>
            <a:r>
              <a:rPr lang="en-US" dirty="0" err="1" smtClean="0"/>
              <a:t>overcurvature</a:t>
            </a:r>
            <a:r>
              <a:rPr lang="en-US" dirty="0" smtClean="0"/>
              <a:t>, </a:t>
            </a:r>
            <a:r>
              <a:rPr lang="en-US" dirty="0" err="1" smtClean="0"/>
              <a:t>onycholysis</a:t>
            </a:r>
            <a:r>
              <a:rPr lang="en-US" dirty="0" smtClean="0"/>
              <a:t>, nail </a:t>
            </a:r>
            <a:r>
              <a:rPr lang="en-US" dirty="0" err="1" smtClean="0"/>
              <a:t>palte</a:t>
            </a:r>
            <a:r>
              <a:rPr lang="en-US" dirty="0" smtClean="0"/>
              <a:t> remains smooth translucent (in fungal infections nails are friable)</a:t>
            </a:r>
          </a:p>
          <a:p>
            <a:r>
              <a:rPr lang="en-US" dirty="0" err="1" smtClean="0"/>
              <a:t>Resp</a:t>
            </a:r>
            <a:r>
              <a:rPr lang="en-US" dirty="0" smtClean="0"/>
              <a:t>; chronic sinusitis, bronchiectasis, pleural effusion</a:t>
            </a:r>
          </a:p>
          <a:p>
            <a:r>
              <a:rPr lang="en-US" dirty="0" smtClean="0"/>
              <a:t>Diagnosis is clinical</a:t>
            </a:r>
          </a:p>
          <a:p>
            <a:r>
              <a:rPr lang="en-US" dirty="0" smtClean="0"/>
              <a:t>For pleural effusion; </a:t>
            </a:r>
            <a:r>
              <a:rPr lang="en-US" dirty="0" err="1" smtClean="0"/>
              <a:t>pleurodesis</a:t>
            </a:r>
            <a:r>
              <a:rPr lang="en-US" dirty="0" smtClean="0"/>
              <a:t> and decortication/</a:t>
            </a:r>
            <a:r>
              <a:rPr lang="en-US" dirty="0" err="1" smtClean="0"/>
              <a:t>pleurectomy</a:t>
            </a:r>
            <a:endParaRPr lang="en-US" dirty="0" smtClean="0"/>
          </a:p>
          <a:p>
            <a:r>
              <a:rPr lang="en-US" dirty="0" smtClean="0"/>
              <a:t>For nails; vitamin E (evidence base is weak)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438400"/>
            <a:ext cx="3429000" cy="3657600"/>
          </a:xfrm>
          <a:prstGeom prst="rect">
            <a:avLst/>
          </a:prstGeom>
        </p:spPr>
      </p:pic>
    </p:spTree>
    <p:extLst>
      <p:ext uri="{BB962C8B-B14F-4D97-AF65-F5344CB8AC3E}">
        <p14:creationId xmlns:p14="http://schemas.microsoft.com/office/powerpoint/2010/main" val="11741612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7543800" cy="931863"/>
          </a:xfrm>
        </p:spPr>
        <p:txBody>
          <a:bodyPr/>
          <a:lstStyle/>
          <a:p>
            <a:r>
              <a:rPr lang="en-US" dirty="0" smtClean="0"/>
              <a:t>Complications</a:t>
            </a:r>
            <a:endParaRPr lang="en-US" dirty="0"/>
          </a:p>
        </p:txBody>
      </p:sp>
      <p:sp>
        <p:nvSpPr>
          <p:cNvPr id="3" name="Content Placeholder 2"/>
          <p:cNvSpPr>
            <a:spLocks noGrp="1"/>
          </p:cNvSpPr>
          <p:nvPr>
            <p:ph idx="4294967295"/>
          </p:nvPr>
        </p:nvSpPr>
        <p:spPr>
          <a:xfrm>
            <a:off x="76200" y="990600"/>
            <a:ext cx="9067800" cy="5334000"/>
          </a:xfrm>
        </p:spPr>
        <p:txBody>
          <a:bodyPr>
            <a:normAutofit fontScale="92500" lnSpcReduction="10000"/>
          </a:bodyPr>
          <a:lstStyle/>
          <a:p>
            <a:r>
              <a:rPr lang="en-US" b="1" dirty="0" smtClean="0"/>
              <a:t>1. Swelling</a:t>
            </a:r>
          </a:p>
          <a:p>
            <a:r>
              <a:rPr lang="en-US" dirty="0" smtClean="0"/>
              <a:t>Pain, discomfort, functional impairment</a:t>
            </a:r>
          </a:p>
          <a:p>
            <a:r>
              <a:rPr lang="en-US" b="1" dirty="0" smtClean="0"/>
              <a:t>2. Skin changes</a:t>
            </a:r>
          </a:p>
          <a:p>
            <a:r>
              <a:rPr lang="en-US" dirty="0" smtClean="0"/>
              <a:t>Elephantiasis (hyperkeratotic warty epidermis, thick dermis, cobblestone), </a:t>
            </a:r>
            <a:r>
              <a:rPr lang="en-US" dirty="0" err="1" smtClean="0"/>
              <a:t>lymphorrhea</a:t>
            </a:r>
            <a:r>
              <a:rPr lang="en-US" dirty="0" smtClean="0"/>
              <a:t>, </a:t>
            </a:r>
            <a:r>
              <a:rPr lang="en-US" dirty="0" err="1" smtClean="0"/>
              <a:t>lymphangiectasia</a:t>
            </a:r>
            <a:endParaRPr lang="en-US" dirty="0" smtClean="0"/>
          </a:p>
          <a:p>
            <a:r>
              <a:rPr lang="en-US" b="1" dirty="0" smtClean="0"/>
              <a:t>3. Infection</a:t>
            </a:r>
          </a:p>
          <a:p>
            <a:r>
              <a:rPr lang="en-US" dirty="0" smtClean="0"/>
              <a:t>Cellulitis, tinea </a:t>
            </a:r>
            <a:r>
              <a:rPr lang="en-US" dirty="0" err="1" smtClean="0"/>
              <a:t>pedis</a:t>
            </a:r>
            <a:r>
              <a:rPr lang="en-US" dirty="0" smtClean="0"/>
              <a:t>, opportunistic infections</a:t>
            </a:r>
          </a:p>
          <a:p>
            <a:r>
              <a:rPr lang="en-US" b="1" dirty="0" smtClean="0"/>
              <a:t>4. Psychosocial issues</a:t>
            </a:r>
          </a:p>
          <a:p>
            <a:r>
              <a:rPr lang="en-US" dirty="0" smtClean="0"/>
              <a:t>Personal and professional life affected</a:t>
            </a:r>
          </a:p>
          <a:p>
            <a:r>
              <a:rPr lang="en-US" b="1" dirty="0" smtClean="0"/>
              <a:t>5. Malignancy</a:t>
            </a:r>
          </a:p>
          <a:p>
            <a:r>
              <a:rPr lang="en-US" dirty="0" smtClean="0"/>
              <a:t>Through immunodeficiency of compromised drainage (particularly </a:t>
            </a:r>
            <a:r>
              <a:rPr lang="en-US" dirty="0" err="1" smtClean="0"/>
              <a:t>angiosarcomas</a:t>
            </a:r>
            <a:r>
              <a:rPr lang="en-US" dirty="0" smtClean="0"/>
              <a:t>)</a:t>
            </a:r>
          </a:p>
          <a:p>
            <a:r>
              <a:rPr lang="en-US" b="1" dirty="0" smtClean="0"/>
              <a:t>6. Miscellaneous</a:t>
            </a:r>
          </a:p>
          <a:p>
            <a:r>
              <a:rPr lang="en-US" dirty="0" smtClean="0"/>
              <a:t>Xanthomas, bullous pemphigoid, TEN, atypical neutrophilic dermatosis, severe necrotizing </a:t>
            </a:r>
            <a:r>
              <a:rPr lang="en-US" dirty="0" err="1" smtClean="0"/>
              <a:t>fascitis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147765"/>
            <a:ext cx="4267200" cy="19096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667000"/>
            <a:ext cx="4267200" cy="2133600"/>
          </a:xfrm>
          <a:prstGeom prst="rect">
            <a:avLst/>
          </a:prstGeom>
        </p:spPr>
      </p:pic>
    </p:spTree>
    <p:extLst>
      <p:ext uri="{BB962C8B-B14F-4D97-AF65-F5344CB8AC3E}">
        <p14:creationId xmlns:p14="http://schemas.microsoft.com/office/powerpoint/2010/main" val="24726602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799"/>
            <a:ext cx="9067800" cy="5562601"/>
          </a:xfrm>
          <a:prstGeom prst="rect">
            <a:avLst/>
          </a:prstGeom>
        </p:spPr>
      </p:pic>
    </p:spTree>
    <p:extLst>
      <p:ext uri="{BB962C8B-B14F-4D97-AF65-F5344CB8AC3E}">
        <p14:creationId xmlns:p14="http://schemas.microsoft.com/office/powerpoint/2010/main" val="17354144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3206"/>
            <a:ext cx="9144000" cy="5371587"/>
          </a:xfrm>
          <a:prstGeom prst="rect">
            <a:avLst/>
          </a:prstGeom>
        </p:spPr>
      </p:pic>
      <p:sp>
        <p:nvSpPr>
          <p:cNvPr id="3" name="Title 2"/>
          <p:cNvSpPr>
            <a:spLocks noGrp="1"/>
          </p:cNvSpPr>
          <p:nvPr>
            <p:ph type="title"/>
          </p:nvPr>
        </p:nvSpPr>
        <p:spPr>
          <a:xfrm>
            <a:off x="822960" y="152401"/>
            <a:ext cx="7543800" cy="685800"/>
          </a:xfrm>
        </p:spPr>
        <p:txBody>
          <a:bodyPr>
            <a:normAutofit fontScale="90000"/>
          </a:bodyPr>
          <a:lstStyle/>
          <a:p>
            <a:r>
              <a:rPr lang="en-US" dirty="0" err="1" smtClean="0"/>
              <a:t>Lymphoscintigraphs</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3457190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6605"/>
            <a:ext cx="7833360" cy="1084996"/>
          </a:xfrm>
        </p:spPr>
        <p:txBody>
          <a:bodyPr>
            <a:normAutofit fontScale="90000"/>
          </a:bodyPr>
          <a:lstStyle/>
          <a:p>
            <a:r>
              <a:rPr lang="en-US" dirty="0" smtClean="0"/>
              <a:t>Magnetic resonance </a:t>
            </a:r>
            <a:r>
              <a:rPr lang="en-US" dirty="0" err="1" smtClean="0"/>
              <a:t>lymphangiographs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600200"/>
            <a:ext cx="8610600" cy="4419600"/>
          </a:xfrm>
        </p:spPr>
      </p:pic>
    </p:spTree>
    <p:extLst>
      <p:ext uri="{BB962C8B-B14F-4D97-AF65-F5344CB8AC3E}">
        <p14:creationId xmlns:p14="http://schemas.microsoft.com/office/powerpoint/2010/main" val="451909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622300" y="609600"/>
            <a:ext cx="8521700" cy="5257800"/>
          </a:xfrm>
        </p:spPr>
        <p:txBody>
          <a:bodyPr/>
          <a:lstStyle/>
          <a:p>
            <a:r>
              <a:rPr lang="en-US" dirty="0" smtClean="0"/>
              <a:t>Lymphedema can be </a:t>
            </a:r>
            <a:r>
              <a:rPr lang="en-US" dirty="0" err="1" smtClean="0"/>
              <a:t>localised</a:t>
            </a:r>
            <a:r>
              <a:rPr lang="en-US" dirty="0" smtClean="0"/>
              <a:t> or diffuse</a:t>
            </a:r>
          </a:p>
          <a:p>
            <a:r>
              <a:rPr lang="en-US" sz="3400" dirty="0" err="1" smtClean="0">
                <a:solidFill>
                  <a:schemeClr val="bg2">
                    <a:lumMod val="50000"/>
                  </a:schemeClr>
                </a:solidFill>
              </a:rPr>
              <a:t>Localised</a:t>
            </a:r>
            <a:r>
              <a:rPr lang="en-US" sz="3400" dirty="0" smtClean="0"/>
              <a:t> </a:t>
            </a:r>
            <a:r>
              <a:rPr lang="en-US" dirty="0" smtClean="0"/>
              <a:t>include</a:t>
            </a:r>
          </a:p>
          <a:p>
            <a:endParaRPr lang="en-US" dirty="0"/>
          </a:p>
          <a:p>
            <a:pPr fontAlgn="base"/>
            <a:r>
              <a:rPr lang="en-US" dirty="0" smtClean="0"/>
              <a:t>1. Scar</a:t>
            </a:r>
            <a:r>
              <a:rPr lang="en-US" dirty="0"/>
              <a:t> </a:t>
            </a:r>
            <a:r>
              <a:rPr lang="en-US" dirty="0" err="1"/>
              <a:t>lymphoedema</a:t>
            </a:r>
            <a:endParaRPr lang="en-US" dirty="0"/>
          </a:p>
          <a:p>
            <a:pPr fontAlgn="base"/>
            <a:r>
              <a:rPr lang="en-US" dirty="0" smtClean="0"/>
              <a:t>2. Solid</a:t>
            </a:r>
            <a:r>
              <a:rPr lang="en-US" dirty="0"/>
              <a:t> facial/eyelid </a:t>
            </a:r>
            <a:r>
              <a:rPr lang="en-US" dirty="0" err="1"/>
              <a:t>oedema</a:t>
            </a:r>
            <a:r>
              <a:rPr lang="en-US" dirty="0"/>
              <a:t> in patients with </a:t>
            </a:r>
            <a:r>
              <a:rPr lang="en-US" dirty="0" err="1" smtClean="0">
                <a:solidFill>
                  <a:schemeClr val="tx1"/>
                </a:solidFill>
              </a:rPr>
              <a:t>phymatous</a:t>
            </a:r>
            <a:r>
              <a:rPr lang="en-US" dirty="0" smtClean="0">
                <a:solidFill>
                  <a:schemeClr val="tx1"/>
                </a:solidFill>
              </a:rPr>
              <a:t> rosacea</a:t>
            </a:r>
            <a:endParaRPr lang="en-US" dirty="0">
              <a:solidFill>
                <a:schemeClr val="tx1"/>
              </a:solidFill>
            </a:endParaRPr>
          </a:p>
          <a:p>
            <a:pPr fontAlgn="base"/>
            <a:r>
              <a:rPr lang="en-US" dirty="0" smtClean="0"/>
              <a:t>3. Pendulous </a:t>
            </a:r>
            <a:r>
              <a:rPr lang="en-US" dirty="0"/>
              <a:t>swelling and masses in morbidly obese patients</a:t>
            </a:r>
          </a:p>
          <a:p>
            <a:pPr fontAlgn="base"/>
            <a:r>
              <a:rPr lang="en-US" dirty="0" smtClean="0"/>
              <a:t>4. </a:t>
            </a:r>
            <a:r>
              <a:rPr lang="en-US" dirty="0" err="1" smtClean="0"/>
              <a:t>Anogenital</a:t>
            </a:r>
            <a:r>
              <a:rPr lang="en-US" dirty="0"/>
              <a:t> </a:t>
            </a:r>
            <a:r>
              <a:rPr lang="en-US" dirty="0" err="1"/>
              <a:t>fibroepithelial</a:t>
            </a:r>
            <a:r>
              <a:rPr lang="en-US" dirty="0"/>
              <a:t> polyps (large firm skin tags)</a:t>
            </a:r>
          </a:p>
          <a:p>
            <a:pPr fontAlgn="base"/>
            <a:r>
              <a:rPr lang="en-US" dirty="0" smtClean="0"/>
              <a:t>5. Non-pitting</a:t>
            </a:r>
            <a:r>
              <a:rPr lang="en-US" dirty="0"/>
              <a:t> genital swelling in Crohn </a:t>
            </a:r>
            <a:r>
              <a:rPr lang="en-US" dirty="0" smtClean="0"/>
              <a:t>disease</a:t>
            </a:r>
            <a:endParaRPr lang="en-US" dirty="0"/>
          </a:p>
          <a:p>
            <a:pPr fontAlgn="base"/>
            <a:r>
              <a:rPr lang="en-US" dirty="0" smtClean="0"/>
              <a:t>6. Swelling </a:t>
            </a:r>
            <a:r>
              <a:rPr lang="en-US" dirty="0"/>
              <a:t>around arthritic joints</a:t>
            </a:r>
          </a:p>
          <a:p>
            <a:endParaRPr lang="en-US" dirty="0"/>
          </a:p>
        </p:txBody>
      </p:sp>
    </p:spTree>
    <p:extLst>
      <p:ext uri="{BB962C8B-B14F-4D97-AF65-F5344CB8AC3E}">
        <p14:creationId xmlns:p14="http://schemas.microsoft.com/office/powerpoint/2010/main" val="33391853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Histopathological investigation of the lymphatic system</a:t>
            </a:r>
          </a:p>
        </p:txBody>
      </p:sp>
      <p:sp>
        <p:nvSpPr>
          <p:cNvPr id="3" name="Content Placeholder 2"/>
          <p:cNvSpPr>
            <a:spLocks noGrp="1"/>
          </p:cNvSpPr>
          <p:nvPr>
            <p:ph idx="1"/>
          </p:nvPr>
        </p:nvSpPr>
        <p:spPr>
          <a:xfrm>
            <a:off x="914400" y="1905000"/>
            <a:ext cx="6492241" cy="4023360"/>
          </a:xfrm>
        </p:spPr>
        <p:txBody>
          <a:bodyPr/>
          <a:lstStyle/>
          <a:p>
            <a:r>
              <a:rPr lang="en-US" dirty="0"/>
              <a:t>For distinction between lymphatic and blood vessels in skin biopsy </a:t>
            </a:r>
            <a:endParaRPr lang="en-US" dirty="0" smtClean="0"/>
          </a:p>
          <a:p>
            <a:r>
              <a:rPr lang="en-US" dirty="0" smtClean="0"/>
              <a:t>made </a:t>
            </a:r>
            <a:r>
              <a:rPr lang="en-US" dirty="0"/>
              <a:t>by specific lymphatic markers</a:t>
            </a:r>
            <a:r>
              <a:rPr lang="en-US" dirty="0" smtClean="0"/>
              <a:t>:</a:t>
            </a:r>
          </a:p>
          <a:p>
            <a:r>
              <a:rPr lang="en-US" dirty="0" smtClean="0"/>
              <a:t>D2-40 </a:t>
            </a:r>
            <a:r>
              <a:rPr lang="en-US" dirty="0"/>
              <a:t>(</a:t>
            </a:r>
            <a:r>
              <a:rPr lang="en-US" dirty="0" err="1" smtClean="0"/>
              <a:t>podoplanin</a:t>
            </a:r>
            <a:r>
              <a:rPr lang="en-US" dirty="0" smtClean="0"/>
              <a:t>)</a:t>
            </a:r>
          </a:p>
          <a:p>
            <a:r>
              <a:rPr lang="en-US" dirty="0" smtClean="0"/>
              <a:t>Prox-1 </a:t>
            </a:r>
            <a:r>
              <a:rPr lang="en-US" dirty="0"/>
              <a:t>and </a:t>
            </a:r>
            <a:r>
              <a:rPr lang="en-US" dirty="0" smtClean="0"/>
              <a:t>VEGFR-3</a:t>
            </a:r>
          </a:p>
          <a:p>
            <a:r>
              <a:rPr lang="en-US" dirty="0" smtClean="0"/>
              <a:t>these </a:t>
            </a:r>
            <a:r>
              <a:rPr lang="en-US" dirty="0"/>
              <a:t>stain lymphatic but not blood vessels.</a:t>
            </a:r>
          </a:p>
        </p:txBody>
      </p:sp>
    </p:spTree>
    <p:extLst>
      <p:ext uri="{BB962C8B-B14F-4D97-AF65-F5344CB8AC3E}">
        <p14:creationId xmlns:p14="http://schemas.microsoft.com/office/powerpoint/2010/main" val="28574099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a:xfrm>
            <a:off x="228600" y="1845734"/>
            <a:ext cx="8915399" cy="4555066"/>
          </a:xfrm>
        </p:spPr>
        <p:txBody>
          <a:bodyPr>
            <a:normAutofit fontScale="92500" lnSpcReduction="20000"/>
          </a:bodyPr>
          <a:lstStyle/>
          <a:p>
            <a:r>
              <a:rPr lang="en-US" dirty="0" smtClean="0"/>
              <a:t>Medical assessment</a:t>
            </a:r>
          </a:p>
          <a:p>
            <a:r>
              <a:rPr lang="en-US" dirty="0" smtClean="0"/>
              <a:t>If systemic causes have lead to or coexist, treatment of medical condition must be undertaken.</a:t>
            </a:r>
          </a:p>
          <a:p>
            <a:endParaRPr lang="en-US" dirty="0"/>
          </a:p>
          <a:p>
            <a:r>
              <a:rPr lang="en-US" dirty="0" smtClean="0"/>
              <a:t>Physical therapies</a:t>
            </a:r>
          </a:p>
          <a:p>
            <a:r>
              <a:rPr lang="en-US" dirty="0" smtClean="0"/>
              <a:t>1. Care </a:t>
            </a:r>
            <a:r>
              <a:rPr lang="en-US" dirty="0"/>
              <a:t>of </a:t>
            </a:r>
            <a:r>
              <a:rPr lang="en-US" dirty="0" smtClean="0"/>
              <a:t>skin and prevention of infection</a:t>
            </a:r>
          </a:p>
          <a:p>
            <a:r>
              <a:rPr lang="en-US" dirty="0" smtClean="0"/>
              <a:t>Emollients</a:t>
            </a:r>
          </a:p>
          <a:p>
            <a:r>
              <a:rPr lang="en-US" dirty="0" smtClean="0"/>
              <a:t>For </a:t>
            </a:r>
            <a:r>
              <a:rPr lang="en-US" dirty="0"/>
              <a:t>tinea </a:t>
            </a:r>
            <a:r>
              <a:rPr lang="en-US" dirty="0" err="1"/>
              <a:t>pedia</a:t>
            </a:r>
            <a:r>
              <a:rPr lang="en-US" dirty="0"/>
              <a:t>; </a:t>
            </a:r>
            <a:r>
              <a:rPr lang="en-US" dirty="0" err="1"/>
              <a:t>terbinafine</a:t>
            </a:r>
            <a:r>
              <a:rPr lang="en-US" dirty="0"/>
              <a:t> cream for 2 weeks followed by alcohol wipe</a:t>
            </a:r>
            <a:r>
              <a:rPr lang="en-US" dirty="0" smtClean="0"/>
              <a:t>.</a:t>
            </a:r>
          </a:p>
          <a:p>
            <a:r>
              <a:rPr lang="en-US" dirty="0" smtClean="0"/>
              <a:t>For </a:t>
            </a:r>
            <a:r>
              <a:rPr lang="en-US" dirty="0"/>
              <a:t>deep cracks; regular toilet followed by potassium permanganate soak</a:t>
            </a:r>
            <a:r>
              <a:rPr lang="en-US" dirty="0" smtClean="0"/>
              <a:t>.</a:t>
            </a:r>
          </a:p>
          <a:p>
            <a:r>
              <a:rPr lang="en-US" dirty="0" smtClean="0"/>
              <a:t>For </a:t>
            </a:r>
            <a:r>
              <a:rPr lang="en-US" dirty="0"/>
              <a:t>hyperkeratosis; 5% salicylic acid ointment</a:t>
            </a:r>
            <a:r>
              <a:rPr lang="en-US" dirty="0" smtClean="0"/>
              <a:t>.</a:t>
            </a:r>
          </a:p>
          <a:p>
            <a:r>
              <a:rPr lang="en-US" dirty="0" smtClean="0"/>
              <a:t>For </a:t>
            </a:r>
            <a:r>
              <a:rPr lang="en-US" dirty="0"/>
              <a:t>elephantiasis skin changes; long term compression</a:t>
            </a:r>
            <a:r>
              <a:rPr lang="en-US" dirty="0" smtClean="0"/>
              <a:t>.</a:t>
            </a:r>
          </a:p>
          <a:p>
            <a:r>
              <a:rPr lang="en-US" dirty="0" smtClean="0"/>
              <a:t>For </a:t>
            </a:r>
            <a:r>
              <a:rPr lang="en-US" dirty="0"/>
              <a:t>prevention of infection; care of skin, good hygiene, control of tinea </a:t>
            </a:r>
            <a:r>
              <a:rPr lang="en-US" dirty="0" err="1"/>
              <a:t>pedis</a:t>
            </a:r>
            <a:r>
              <a:rPr lang="en-US" dirty="0"/>
              <a:t> and good antisepsis following wounds.</a:t>
            </a:r>
            <a:endParaRPr lang="en-US" dirty="0" smtClean="0"/>
          </a:p>
          <a:p>
            <a:endParaRPr lang="en-US" dirty="0"/>
          </a:p>
          <a:p>
            <a:endParaRPr lang="en-US" dirty="0"/>
          </a:p>
        </p:txBody>
      </p:sp>
    </p:spTree>
    <p:extLst>
      <p:ext uri="{BB962C8B-B14F-4D97-AF65-F5344CB8AC3E}">
        <p14:creationId xmlns:p14="http://schemas.microsoft.com/office/powerpoint/2010/main" val="6508510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6283325" cy="6248400"/>
          </a:xfrm>
        </p:spPr>
        <p:txBody>
          <a:bodyPr/>
          <a:lstStyle/>
          <a:p>
            <a:r>
              <a:rPr lang="en-US" dirty="0" smtClean="0"/>
              <a:t>2. Exercise</a:t>
            </a:r>
          </a:p>
          <a:p>
            <a:r>
              <a:rPr lang="en-US" dirty="0" smtClean="0"/>
              <a:t>Dynamic </a:t>
            </a:r>
            <a:r>
              <a:rPr lang="en-US" dirty="0"/>
              <a:t>muscle contractions (isotonic exercises) encourage both passive and active phases of lymph drainage</a:t>
            </a:r>
            <a:r>
              <a:rPr lang="en-US" dirty="0" smtClean="0"/>
              <a:t>.</a:t>
            </a:r>
          </a:p>
          <a:p>
            <a:r>
              <a:rPr lang="en-US" dirty="0" smtClean="0"/>
              <a:t>Overexertion </a:t>
            </a:r>
            <a:r>
              <a:rPr lang="en-US" dirty="0"/>
              <a:t>and excessive static (isometric) exercise increase blood flow, which tends to increase </a:t>
            </a:r>
            <a:r>
              <a:rPr lang="en-US" dirty="0" err="1"/>
              <a:t>oedema</a:t>
            </a:r>
            <a:r>
              <a:rPr lang="en-US" dirty="0" smtClean="0"/>
              <a:t>.</a:t>
            </a:r>
          </a:p>
          <a:p>
            <a:r>
              <a:rPr lang="en-US" dirty="0" smtClean="0"/>
              <a:t>3. External compression</a:t>
            </a:r>
          </a:p>
          <a:p>
            <a:r>
              <a:rPr lang="en-US" dirty="0" smtClean="0"/>
              <a:t>It </a:t>
            </a:r>
            <a:r>
              <a:rPr lang="en-US" dirty="0"/>
              <a:t>acts as a counterforce to striated muscle activity and so generate higher tissue pressures during contractions that provides the most powerful stimulus to lymph </a:t>
            </a:r>
            <a:r>
              <a:rPr lang="en-US" dirty="0" smtClean="0"/>
              <a:t>drainage.</a:t>
            </a:r>
          </a:p>
          <a:p>
            <a:r>
              <a:rPr lang="en-US" dirty="0" smtClean="0"/>
              <a:t>Bandaging suitable for limbs reduction also for restoring shape.</a:t>
            </a:r>
          </a:p>
          <a:p>
            <a:r>
              <a:rPr lang="en-US" dirty="0" smtClean="0"/>
              <a:t>Pneumatic compression therapy can be used to reduce limb volume but not preferred as swelling recurs.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665856" y="1846457"/>
            <a:ext cx="5943600" cy="2707889"/>
          </a:xfrm>
          <a:prstGeom prst="rect">
            <a:avLst/>
          </a:prstGeom>
        </p:spPr>
      </p:pic>
    </p:spTree>
    <p:extLst>
      <p:ext uri="{BB962C8B-B14F-4D97-AF65-F5344CB8AC3E}">
        <p14:creationId xmlns:p14="http://schemas.microsoft.com/office/powerpoint/2010/main" val="16124001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
            <a:ext cx="8458200" cy="5562600"/>
          </a:xfrm>
        </p:spPr>
        <p:txBody>
          <a:bodyPr/>
          <a:lstStyle/>
          <a:p>
            <a:r>
              <a:rPr lang="en-US" dirty="0" smtClean="0"/>
              <a:t>4. Massage (manual lymphatic drainage therapy)</a:t>
            </a:r>
          </a:p>
          <a:p>
            <a:r>
              <a:rPr lang="en-US" dirty="0" smtClean="0"/>
              <a:t>A technique of re-routing accumulation of lymph from the swollen region via collateral lymphatic pathways to lymphatic basins that are able to drain normally.</a:t>
            </a:r>
          </a:p>
          <a:p>
            <a:r>
              <a:rPr lang="en-US" dirty="0" smtClean="0"/>
              <a:t>Expensive</a:t>
            </a:r>
          </a:p>
          <a:p>
            <a:r>
              <a:rPr lang="en-US" dirty="0" smtClean="0"/>
              <a:t>5. Breathing, postural exercise</a:t>
            </a:r>
          </a:p>
          <a:p>
            <a:r>
              <a:rPr lang="en-US" dirty="0" smtClean="0"/>
              <a:t>These are important for clearance of lymph from the thorax and abdomen.</a:t>
            </a:r>
          </a:p>
          <a:p>
            <a:r>
              <a:rPr lang="en-US" dirty="0" smtClean="0"/>
              <a:t>Weight loss is also beneficial in morbid obesity as excessive weight impair lymph drainage.</a:t>
            </a:r>
          </a:p>
          <a:p>
            <a:r>
              <a:rPr lang="en-US" dirty="0" smtClean="0"/>
              <a:t>6. Intensive and maintenance treatment</a:t>
            </a:r>
          </a:p>
          <a:p>
            <a:r>
              <a:rPr lang="en-US" dirty="0" smtClean="0"/>
              <a:t>Intensive therapy, comprising a 2-4 week course of daily skin care, MLD, multilayer bandaging and exercises.</a:t>
            </a:r>
          </a:p>
          <a:p>
            <a:r>
              <a:rPr lang="en-US" dirty="0" smtClean="0"/>
              <a:t>Then maintenance with hosiery.</a:t>
            </a:r>
            <a:endParaRPr lang="en-US" dirty="0"/>
          </a:p>
        </p:txBody>
      </p:sp>
    </p:spTree>
    <p:extLst>
      <p:ext uri="{BB962C8B-B14F-4D97-AF65-F5344CB8AC3E}">
        <p14:creationId xmlns:p14="http://schemas.microsoft.com/office/powerpoint/2010/main" val="23163185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200"/>
            <a:ext cx="9144000" cy="6400800"/>
          </a:xfrm>
        </p:spPr>
        <p:txBody>
          <a:bodyPr>
            <a:normAutofit fontScale="92500" lnSpcReduction="10000"/>
          </a:bodyPr>
          <a:lstStyle/>
          <a:p>
            <a:r>
              <a:rPr lang="en-US" dirty="0" smtClean="0"/>
              <a:t>7. Pharmacological therapies</a:t>
            </a:r>
          </a:p>
          <a:p>
            <a:r>
              <a:rPr lang="en-US" dirty="0" smtClean="0"/>
              <a:t>Diuretics </a:t>
            </a:r>
            <a:r>
              <a:rPr lang="en-US" dirty="0"/>
              <a:t>alone results in minimal improvement in </a:t>
            </a:r>
            <a:r>
              <a:rPr lang="en-US" dirty="0" err="1"/>
              <a:t>lymphoedema</a:t>
            </a:r>
            <a:r>
              <a:rPr lang="en-US" dirty="0"/>
              <a:t> as they reduce blood volume</a:t>
            </a:r>
            <a:r>
              <a:rPr lang="en-US" dirty="0" smtClean="0"/>
              <a:t>.</a:t>
            </a:r>
          </a:p>
          <a:p>
            <a:r>
              <a:rPr lang="en-US" dirty="0" smtClean="0"/>
              <a:t>Studies </a:t>
            </a:r>
            <a:r>
              <a:rPr lang="en-US" dirty="0"/>
              <a:t>have shown that </a:t>
            </a:r>
            <a:r>
              <a:rPr lang="en-US" dirty="0" err="1"/>
              <a:t>tranmitted</a:t>
            </a:r>
            <a:r>
              <a:rPr lang="en-US" dirty="0"/>
              <a:t> VEGFC can restore lymphatic network in defective area, human trials have yet to be commenced</a:t>
            </a:r>
            <a:r>
              <a:rPr lang="en-US" dirty="0" smtClean="0"/>
              <a:t>.</a:t>
            </a:r>
          </a:p>
          <a:p>
            <a:endParaRPr lang="en-US" dirty="0"/>
          </a:p>
          <a:p>
            <a:r>
              <a:rPr lang="en-US" dirty="0" smtClean="0"/>
              <a:t>Surgical Options</a:t>
            </a:r>
          </a:p>
          <a:p>
            <a:r>
              <a:rPr lang="en-US" dirty="0"/>
              <a:t>1. Excisional </a:t>
            </a:r>
            <a:r>
              <a:rPr lang="en-US" dirty="0" smtClean="0"/>
              <a:t>methods</a:t>
            </a:r>
          </a:p>
          <a:p>
            <a:r>
              <a:rPr lang="en-US" dirty="0" smtClean="0"/>
              <a:t>These </a:t>
            </a:r>
            <a:r>
              <a:rPr lang="en-US" dirty="0"/>
              <a:t>have been employed previously regardless of underlying cause but now rarely used due to post op complications</a:t>
            </a:r>
            <a:r>
              <a:rPr lang="en-US" dirty="0" smtClean="0"/>
              <a:t>.</a:t>
            </a:r>
          </a:p>
          <a:p>
            <a:r>
              <a:rPr lang="en-US" dirty="0" err="1" smtClean="0"/>
              <a:t>Sistrunk</a:t>
            </a:r>
            <a:r>
              <a:rPr lang="en-US" dirty="0" smtClean="0"/>
              <a:t> </a:t>
            </a:r>
            <a:r>
              <a:rPr lang="en-US" dirty="0"/>
              <a:t>procedure: Removal of longitudinal ellipse of skin and S/C tissue down to deep fascia. Removal of additional tissue (</a:t>
            </a:r>
            <a:r>
              <a:rPr lang="en-US" dirty="0" err="1"/>
              <a:t>Homans</a:t>
            </a:r>
            <a:r>
              <a:rPr lang="en-US" dirty="0"/>
              <a:t> procedure), circumferential excision and skin grafting (Charles procedure) or in rolling of skin flap (Thompson buried dermis flap operation) can be done</a:t>
            </a:r>
            <a:r>
              <a:rPr lang="en-US" dirty="0" smtClean="0"/>
              <a:t>.</a:t>
            </a:r>
          </a:p>
          <a:p>
            <a:r>
              <a:rPr lang="en-US" dirty="0" smtClean="0"/>
              <a:t>It </a:t>
            </a:r>
            <a:r>
              <a:rPr lang="en-US" dirty="0"/>
              <a:t>is done for volume reduction in genital or eyelid </a:t>
            </a:r>
            <a:r>
              <a:rPr lang="en-US" dirty="0" err="1"/>
              <a:t>lymphoedema</a:t>
            </a:r>
            <a:r>
              <a:rPr lang="en-US" dirty="0"/>
              <a:t> or cases where alternative options are </a:t>
            </a:r>
            <a:r>
              <a:rPr lang="en-US" dirty="0" smtClean="0"/>
              <a:t>lacking.</a:t>
            </a:r>
          </a:p>
          <a:p>
            <a:r>
              <a:rPr lang="en-US" dirty="0" smtClean="0"/>
              <a:t>No </a:t>
            </a:r>
            <a:r>
              <a:rPr lang="en-US" dirty="0"/>
              <a:t>improvement in lymph drainage</a:t>
            </a:r>
            <a:r>
              <a:rPr lang="en-US" dirty="0" smtClean="0"/>
              <a:t>.</a:t>
            </a:r>
          </a:p>
          <a:p>
            <a:r>
              <a:rPr lang="en-US" dirty="0" smtClean="0"/>
              <a:t>Complications</a:t>
            </a:r>
            <a:r>
              <a:rPr lang="en-US" dirty="0"/>
              <a:t>: Skin transplant necrosis, poor </a:t>
            </a:r>
            <a:r>
              <a:rPr lang="en-US" dirty="0" err="1"/>
              <a:t>cosmesis</a:t>
            </a:r>
            <a:r>
              <a:rPr lang="en-US" dirty="0"/>
              <a:t>, worsening </a:t>
            </a:r>
            <a:r>
              <a:rPr lang="en-US" dirty="0" err="1"/>
              <a:t>lymphoedema</a:t>
            </a:r>
            <a:r>
              <a:rPr lang="en-US" dirty="0"/>
              <a:t> distal to surgical site.</a:t>
            </a:r>
          </a:p>
        </p:txBody>
      </p:sp>
    </p:spTree>
    <p:extLst>
      <p:ext uri="{BB962C8B-B14F-4D97-AF65-F5344CB8AC3E}">
        <p14:creationId xmlns:p14="http://schemas.microsoft.com/office/powerpoint/2010/main" val="5697890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87338"/>
            <a:ext cx="9067800" cy="5884862"/>
          </a:xfrm>
        </p:spPr>
        <p:txBody>
          <a:bodyPr/>
          <a:lstStyle/>
          <a:p>
            <a:r>
              <a:rPr lang="en-US" dirty="0" smtClean="0"/>
              <a:t>2. </a:t>
            </a:r>
            <a:r>
              <a:rPr lang="en-US" dirty="0" err="1" smtClean="0"/>
              <a:t>Lymphatico</a:t>
            </a:r>
            <a:r>
              <a:rPr lang="en-US" dirty="0" smtClean="0"/>
              <a:t>-venous </a:t>
            </a:r>
            <a:r>
              <a:rPr lang="en-US" dirty="0"/>
              <a:t>anastomosis </a:t>
            </a:r>
            <a:r>
              <a:rPr lang="en-US" dirty="0" smtClean="0"/>
              <a:t>surgery</a:t>
            </a:r>
          </a:p>
          <a:p>
            <a:r>
              <a:rPr lang="en-US" dirty="0" smtClean="0"/>
              <a:t>LVA </a:t>
            </a:r>
            <a:r>
              <a:rPr lang="en-US" dirty="0"/>
              <a:t>is done under local </a:t>
            </a:r>
            <a:r>
              <a:rPr lang="en-US" dirty="0" err="1"/>
              <a:t>anaesthesia</a:t>
            </a:r>
            <a:r>
              <a:rPr lang="en-US" dirty="0"/>
              <a:t>, </a:t>
            </a:r>
            <a:r>
              <a:rPr lang="en-US" dirty="0" err="1"/>
              <a:t>supermicrosurgical</a:t>
            </a:r>
            <a:r>
              <a:rPr lang="en-US" dirty="0"/>
              <a:t> technique to anastomose distal dermal lymphatic vessels with adjacent </a:t>
            </a:r>
            <a:r>
              <a:rPr lang="en-US" dirty="0" err="1"/>
              <a:t>venules</a:t>
            </a:r>
            <a:r>
              <a:rPr lang="en-US" dirty="0" smtClean="0"/>
              <a:t>.</a:t>
            </a:r>
          </a:p>
          <a:p>
            <a:r>
              <a:rPr lang="en-US" dirty="0" smtClean="0"/>
              <a:t>New </a:t>
            </a:r>
            <a:r>
              <a:rPr lang="en-US" dirty="0"/>
              <a:t>procedure so lack of long term data, but low complications (lymphatic vessel occlusion can occur due to thrombus in </a:t>
            </a:r>
            <a:r>
              <a:rPr lang="en-US" dirty="0" err="1"/>
              <a:t>venule</a:t>
            </a:r>
            <a:r>
              <a:rPr lang="en-US" dirty="0" smtClean="0"/>
              <a:t>).</a:t>
            </a:r>
          </a:p>
          <a:p>
            <a:endParaRPr lang="en-US" dirty="0"/>
          </a:p>
          <a:p>
            <a:r>
              <a:rPr lang="en-US" dirty="0" smtClean="0"/>
              <a:t>3. </a:t>
            </a:r>
            <a:r>
              <a:rPr lang="en-US" dirty="0" err="1" smtClean="0"/>
              <a:t>Lymphatico</a:t>
            </a:r>
            <a:r>
              <a:rPr lang="en-US" dirty="0" smtClean="0"/>
              <a:t>-lymphatic </a:t>
            </a:r>
            <a:r>
              <a:rPr lang="en-US" dirty="0"/>
              <a:t>anastomosis </a:t>
            </a:r>
            <a:r>
              <a:rPr lang="en-US" dirty="0" smtClean="0"/>
              <a:t>surgery</a:t>
            </a:r>
          </a:p>
          <a:p>
            <a:r>
              <a:rPr lang="en-US" dirty="0" smtClean="0"/>
              <a:t>To </a:t>
            </a:r>
            <a:r>
              <a:rPr lang="en-US" dirty="0"/>
              <a:t>avoid coagulation of blood, lymphatics connected to lymphatic system itself</a:t>
            </a:r>
            <a:r>
              <a:rPr lang="en-US" dirty="0" smtClean="0"/>
              <a:t>.</a:t>
            </a:r>
          </a:p>
          <a:p>
            <a:r>
              <a:rPr lang="en-US" dirty="0" smtClean="0"/>
              <a:t>Again </a:t>
            </a:r>
            <a:r>
              <a:rPr lang="en-US" dirty="0"/>
              <a:t>lack of long term data.</a:t>
            </a:r>
          </a:p>
        </p:txBody>
      </p:sp>
    </p:spTree>
    <p:extLst>
      <p:ext uri="{BB962C8B-B14F-4D97-AF65-F5344CB8AC3E}">
        <p14:creationId xmlns:p14="http://schemas.microsoft.com/office/powerpoint/2010/main" val="35714691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87338"/>
            <a:ext cx="8839200" cy="5884862"/>
          </a:xfrm>
        </p:spPr>
        <p:txBody>
          <a:bodyPr/>
          <a:lstStyle/>
          <a:p>
            <a:r>
              <a:rPr lang="en-US" dirty="0" smtClean="0"/>
              <a:t>4. Lymph </a:t>
            </a:r>
            <a:r>
              <a:rPr lang="en-US" dirty="0"/>
              <a:t>node transfer </a:t>
            </a:r>
            <a:r>
              <a:rPr lang="en-US" dirty="0" smtClean="0"/>
              <a:t>surgery</a:t>
            </a:r>
          </a:p>
          <a:p>
            <a:r>
              <a:rPr lang="en-US" dirty="0" smtClean="0"/>
              <a:t>Autologous </a:t>
            </a:r>
            <a:r>
              <a:rPr lang="en-US" dirty="0"/>
              <a:t>transplantation of normal lymphatic tissue within a local or free flap to a site deficient in lymph nodes and vessels</a:t>
            </a:r>
            <a:r>
              <a:rPr lang="en-US" dirty="0" smtClean="0"/>
              <a:t>.</a:t>
            </a:r>
          </a:p>
          <a:p>
            <a:r>
              <a:rPr lang="en-US" dirty="0" smtClean="0"/>
              <a:t>Results </a:t>
            </a:r>
            <a:r>
              <a:rPr lang="en-US" dirty="0"/>
              <a:t>are encouraging but lack if long term data</a:t>
            </a:r>
            <a:r>
              <a:rPr lang="en-US" dirty="0" smtClean="0"/>
              <a:t>.</a:t>
            </a:r>
          </a:p>
          <a:p>
            <a:r>
              <a:rPr lang="en-US" dirty="0" smtClean="0"/>
              <a:t>It </a:t>
            </a:r>
            <a:r>
              <a:rPr lang="en-US" dirty="0"/>
              <a:t>can not be done in primary </a:t>
            </a:r>
            <a:r>
              <a:rPr lang="en-US" dirty="0" err="1"/>
              <a:t>lymphoedema</a:t>
            </a:r>
            <a:r>
              <a:rPr lang="en-US" dirty="0"/>
              <a:t> as they may not have normal lymph </a:t>
            </a:r>
            <a:r>
              <a:rPr lang="en-US" dirty="0" smtClean="0"/>
              <a:t>nodes, </a:t>
            </a:r>
            <a:r>
              <a:rPr lang="en-US" dirty="0"/>
              <a:t>also in CA related </a:t>
            </a:r>
            <a:r>
              <a:rPr lang="en-US" dirty="0" err="1"/>
              <a:t>lymphoedema</a:t>
            </a:r>
            <a:r>
              <a:rPr lang="en-US" dirty="0"/>
              <a:t> donor site lymphatic dysfunction </a:t>
            </a:r>
            <a:r>
              <a:rPr lang="en-US" dirty="0" err="1"/>
              <a:t>occured</a:t>
            </a:r>
            <a:r>
              <a:rPr lang="en-US" dirty="0" smtClean="0"/>
              <a:t>.</a:t>
            </a:r>
          </a:p>
          <a:p>
            <a:endParaRPr lang="en-US" dirty="0"/>
          </a:p>
          <a:p>
            <a:r>
              <a:rPr lang="en-US" dirty="0" smtClean="0"/>
              <a:t>5. Liposuction</a:t>
            </a:r>
          </a:p>
          <a:p>
            <a:r>
              <a:rPr lang="en-US" dirty="0" smtClean="0"/>
              <a:t>Excess </a:t>
            </a:r>
            <a:r>
              <a:rPr lang="en-US" dirty="0"/>
              <a:t>adipose tissue will not respond to decongestive treatments or anastomosis surgery</a:t>
            </a:r>
            <a:r>
              <a:rPr lang="en-US" dirty="0" smtClean="0"/>
              <a:t>.</a:t>
            </a:r>
          </a:p>
          <a:p>
            <a:r>
              <a:rPr lang="en-US" dirty="0" smtClean="0"/>
              <a:t>Liposuction </a:t>
            </a:r>
            <a:r>
              <a:rPr lang="en-US" dirty="0"/>
              <a:t>is used as adjunct in patients compliant to wear lifelong compression garments, creates significant volume reduction.</a:t>
            </a:r>
          </a:p>
        </p:txBody>
      </p:sp>
    </p:spTree>
    <p:extLst>
      <p:ext uri="{BB962C8B-B14F-4D97-AF65-F5344CB8AC3E}">
        <p14:creationId xmlns:p14="http://schemas.microsoft.com/office/powerpoint/2010/main" val="25573473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8916" r="8916"/>
          <a:stretch/>
        </p:blipFill>
        <p:spPr>
          <a:xfrm>
            <a:off x="0" y="10318"/>
            <a:ext cx="9144000" cy="6390481"/>
          </a:xfrm>
          <a:prstGeom prst="rect">
            <a:avLst/>
          </a:prstGeom>
        </p:spPr>
      </p:pic>
    </p:spTree>
    <p:extLst>
      <p:ext uri="{BB962C8B-B14F-4D97-AF65-F5344CB8AC3E}">
        <p14:creationId xmlns:p14="http://schemas.microsoft.com/office/powerpoint/2010/main" val="39743154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24600"/>
          </a:xfrm>
          <a:prstGeom prst="rect">
            <a:avLst/>
          </a:prstGeom>
        </p:spPr>
      </p:pic>
    </p:spTree>
    <p:extLst>
      <p:ext uri="{BB962C8B-B14F-4D97-AF65-F5344CB8AC3E}">
        <p14:creationId xmlns:p14="http://schemas.microsoft.com/office/powerpoint/2010/main" val="3246037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990600"/>
            <a:ext cx="8458200" cy="5029200"/>
          </a:xfrm>
        </p:spPr>
        <p:txBody>
          <a:bodyPr>
            <a:normAutofit fontScale="92500" lnSpcReduction="10000"/>
          </a:bodyPr>
          <a:lstStyle/>
          <a:p>
            <a:r>
              <a:rPr lang="en-US" sz="3400" dirty="0" smtClean="0"/>
              <a:t>Diffuse</a:t>
            </a:r>
            <a:r>
              <a:rPr lang="en-US" dirty="0" smtClean="0"/>
              <a:t> can be primary or secondary</a:t>
            </a:r>
          </a:p>
          <a:p>
            <a:endParaRPr lang="en-US" dirty="0"/>
          </a:p>
          <a:p>
            <a:r>
              <a:rPr lang="en-US" b="1" dirty="0" smtClean="0"/>
              <a:t>Primary;</a:t>
            </a:r>
          </a:p>
          <a:p>
            <a:r>
              <a:rPr lang="en-US" dirty="0" smtClean="0"/>
              <a:t>Congenital lymphedema</a:t>
            </a:r>
          </a:p>
          <a:p>
            <a:r>
              <a:rPr lang="en-US" dirty="0" smtClean="0"/>
              <a:t>Lymphedema praecox</a:t>
            </a:r>
          </a:p>
          <a:p>
            <a:r>
              <a:rPr lang="en-US" dirty="0" smtClean="0"/>
              <a:t>Lymphedema </a:t>
            </a:r>
            <a:r>
              <a:rPr lang="en-US" dirty="0" err="1" smtClean="0"/>
              <a:t>tarda</a:t>
            </a:r>
            <a:endParaRPr lang="en-US" dirty="0" smtClean="0"/>
          </a:p>
          <a:p>
            <a:r>
              <a:rPr lang="en-US" b="1" dirty="0" smtClean="0"/>
              <a:t>Secondary;</a:t>
            </a:r>
          </a:p>
          <a:p>
            <a:r>
              <a:rPr lang="en-US" dirty="0" smtClean="0"/>
              <a:t>Obstruction by mass                                          </a:t>
            </a:r>
            <a:r>
              <a:rPr lang="en-US" dirty="0" err="1" smtClean="0"/>
              <a:t>Filariasis</a:t>
            </a:r>
            <a:endParaRPr lang="en-US" dirty="0" smtClean="0"/>
          </a:p>
          <a:p>
            <a:r>
              <a:rPr lang="en-US" dirty="0" smtClean="0"/>
              <a:t>Postsurgical                                                          Silica</a:t>
            </a:r>
          </a:p>
          <a:p>
            <a:r>
              <a:rPr lang="en-US" dirty="0" smtClean="0"/>
              <a:t>Complication of cancer                                      Post infection fibrosis</a:t>
            </a:r>
          </a:p>
          <a:p>
            <a:r>
              <a:rPr lang="en-US" dirty="0" smtClean="0"/>
              <a:t>Massive obesity                                                   Trauma</a:t>
            </a:r>
          </a:p>
          <a:p>
            <a:r>
              <a:rPr lang="en-US" dirty="0" smtClean="0"/>
              <a:t>Radiotherapy                                                        Reduced mobility</a:t>
            </a:r>
          </a:p>
        </p:txBody>
      </p:sp>
    </p:spTree>
    <p:extLst>
      <p:ext uri="{BB962C8B-B14F-4D97-AF65-F5344CB8AC3E}">
        <p14:creationId xmlns:p14="http://schemas.microsoft.com/office/powerpoint/2010/main" val="2209493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a:t>
            </a:r>
            <a:r>
              <a:rPr lang="en-US" dirty="0" err="1" smtClean="0"/>
              <a:t>Lymphoedema</a:t>
            </a:r>
            <a:endParaRPr lang="en-US" dirty="0"/>
          </a:p>
        </p:txBody>
      </p:sp>
      <p:sp>
        <p:nvSpPr>
          <p:cNvPr id="3" name="Content Placeholder 2"/>
          <p:cNvSpPr>
            <a:spLocks noGrp="1"/>
          </p:cNvSpPr>
          <p:nvPr>
            <p:ph idx="1"/>
          </p:nvPr>
        </p:nvSpPr>
        <p:spPr/>
        <p:txBody>
          <a:bodyPr/>
          <a:lstStyle/>
          <a:p>
            <a:r>
              <a:rPr lang="en-US" dirty="0" err="1"/>
              <a:t>Lymphoedema</a:t>
            </a:r>
            <a:r>
              <a:rPr lang="en-US" dirty="0"/>
              <a:t> arising from an intrinsic abnormality of the </a:t>
            </a:r>
            <a:r>
              <a:rPr lang="en-US" dirty="0" smtClean="0"/>
              <a:t>lymph conducting </a:t>
            </a:r>
            <a:r>
              <a:rPr lang="en-US" dirty="0"/>
              <a:t>pathways is referred to as primary </a:t>
            </a:r>
            <a:r>
              <a:rPr lang="en-US" dirty="0" err="1" smtClean="0"/>
              <a:t>lymphoedema</a:t>
            </a:r>
            <a:r>
              <a:rPr lang="en-US" dirty="0" smtClean="0"/>
              <a:t>.</a:t>
            </a:r>
          </a:p>
          <a:p>
            <a:r>
              <a:rPr lang="en-US" dirty="0"/>
              <a:t>congenital (present at or very soon after </a:t>
            </a:r>
            <a:r>
              <a:rPr lang="en-US" dirty="0" smtClean="0"/>
              <a:t>birth)</a:t>
            </a:r>
          </a:p>
          <a:p>
            <a:r>
              <a:rPr lang="en-US" dirty="0" smtClean="0"/>
              <a:t>praecox </a:t>
            </a:r>
            <a:r>
              <a:rPr lang="en-US" dirty="0"/>
              <a:t>(presenting before age 35 </a:t>
            </a:r>
            <a:r>
              <a:rPr lang="en-US" dirty="0" smtClean="0"/>
              <a:t>years)</a:t>
            </a:r>
          </a:p>
          <a:p>
            <a:r>
              <a:rPr lang="en-US" dirty="0" err="1" smtClean="0"/>
              <a:t>tarda</a:t>
            </a:r>
            <a:r>
              <a:rPr lang="en-US" dirty="0" smtClean="0"/>
              <a:t> </a:t>
            </a:r>
            <a:r>
              <a:rPr lang="en-US" dirty="0"/>
              <a:t>(presenting after age 35 years)</a:t>
            </a:r>
            <a:endParaRPr lang="en-US" dirty="0" smtClean="0"/>
          </a:p>
          <a:p>
            <a:endParaRPr lang="en-US" dirty="0"/>
          </a:p>
        </p:txBody>
      </p:sp>
    </p:spTree>
    <p:extLst>
      <p:ext uri="{BB962C8B-B14F-4D97-AF65-F5344CB8AC3E}">
        <p14:creationId xmlns:p14="http://schemas.microsoft.com/office/powerpoint/2010/main" val="3143357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Inherited forms of </a:t>
            </a:r>
            <a:r>
              <a:rPr lang="en-US" dirty="0" err="1"/>
              <a:t>lymphoedema</a:t>
            </a:r>
            <a:r>
              <a:rPr lang="en-US" dirty="0"/>
              <a:t> where the gene is known</a:t>
            </a:r>
          </a:p>
        </p:txBody>
      </p:sp>
      <p:sp>
        <p:nvSpPr>
          <p:cNvPr id="3" name="Content Placeholder 2"/>
          <p:cNvSpPr>
            <a:spLocks noGrp="1"/>
          </p:cNvSpPr>
          <p:nvPr>
            <p:ph idx="1"/>
          </p:nvPr>
        </p:nvSpPr>
        <p:spPr/>
        <p:txBody>
          <a:bodyPr/>
          <a:lstStyle/>
          <a:p>
            <a:r>
              <a:rPr lang="en-US" dirty="0" smtClean="0"/>
              <a:t>1. Milroy’s disease</a:t>
            </a:r>
          </a:p>
          <a:p>
            <a:r>
              <a:rPr lang="en-US" dirty="0" smtClean="0"/>
              <a:t>A </a:t>
            </a:r>
            <a:r>
              <a:rPr lang="en-US" dirty="0"/>
              <a:t>failure of </a:t>
            </a:r>
            <a:r>
              <a:rPr lang="en-US" dirty="0" err="1" smtClean="0"/>
              <a:t>lymphangiogenesis</a:t>
            </a:r>
            <a:r>
              <a:rPr lang="en-US" dirty="0" smtClean="0"/>
              <a:t> </a:t>
            </a:r>
            <a:r>
              <a:rPr lang="en-US" dirty="0"/>
              <a:t>due to inactivation of VEGFR-3 appears to be </a:t>
            </a:r>
            <a:r>
              <a:rPr lang="en-US" dirty="0" smtClean="0"/>
              <a:t>responsible </a:t>
            </a:r>
            <a:r>
              <a:rPr lang="en-US" dirty="0"/>
              <a:t>for the autosomal dominant inheritance of Milroy’s </a:t>
            </a:r>
            <a:r>
              <a:rPr lang="en-US" dirty="0" smtClean="0"/>
              <a:t>disease</a:t>
            </a:r>
          </a:p>
          <a:p>
            <a:r>
              <a:rPr lang="en-US" dirty="0" smtClean="0"/>
              <a:t>Swelling </a:t>
            </a:r>
            <a:r>
              <a:rPr lang="en-US" dirty="0"/>
              <a:t>which is </a:t>
            </a:r>
            <a:r>
              <a:rPr lang="en-US" dirty="0" smtClean="0"/>
              <a:t>confined </a:t>
            </a:r>
            <a:r>
              <a:rPr lang="en-US" dirty="0"/>
              <a:t>to below the knee, </a:t>
            </a:r>
            <a:r>
              <a:rPr lang="en-US" dirty="0" smtClean="0"/>
              <a:t>often brawny </a:t>
            </a:r>
            <a:r>
              <a:rPr lang="en-US" dirty="0"/>
              <a:t>with little pitting. </a:t>
            </a:r>
            <a:r>
              <a:rPr lang="en-US" dirty="0" err="1"/>
              <a:t>Hydrocoele</a:t>
            </a:r>
            <a:r>
              <a:rPr lang="en-US" dirty="0"/>
              <a:t> </a:t>
            </a:r>
            <a:r>
              <a:rPr lang="en-US" dirty="0" smtClean="0"/>
              <a:t>and superficial vein incompetence can occur.</a:t>
            </a:r>
            <a:endParaRPr lang="en-US" dirty="0"/>
          </a:p>
        </p:txBody>
      </p:sp>
    </p:spTree>
    <p:extLst>
      <p:ext uri="{BB962C8B-B14F-4D97-AF65-F5344CB8AC3E}">
        <p14:creationId xmlns:p14="http://schemas.microsoft.com/office/powerpoint/2010/main" val="172547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2</a:t>
            </a:r>
            <a:r>
              <a:rPr lang="en-US" dirty="0"/>
              <a:t>. </a:t>
            </a:r>
            <a:r>
              <a:rPr lang="en-US" dirty="0" err="1" smtClean="0"/>
              <a:t>Lymphoedema</a:t>
            </a:r>
            <a:r>
              <a:rPr lang="en-US" dirty="0" smtClean="0"/>
              <a:t>–distichiasis syndrome</a:t>
            </a:r>
          </a:p>
          <a:p>
            <a:r>
              <a:rPr lang="en-US" dirty="0" smtClean="0"/>
              <a:t>It </a:t>
            </a:r>
            <a:r>
              <a:rPr lang="en-US" dirty="0"/>
              <a:t>is a congenital anomaly in which accessory eyelashes occur along the posterior border of the lid margins in the </a:t>
            </a:r>
            <a:r>
              <a:rPr lang="en-US" dirty="0" smtClean="0"/>
              <a:t>position </a:t>
            </a:r>
            <a:r>
              <a:rPr lang="en-US" dirty="0"/>
              <a:t>of the Meibomian </a:t>
            </a:r>
            <a:r>
              <a:rPr lang="en-US" dirty="0" smtClean="0"/>
              <a:t>glands.</a:t>
            </a:r>
          </a:p>
          <a:p>
            <a:r>
              <a:rPr lang="en-US" dirty="0" smtClean="0"/>
              <a:t>Autosomal dominant Mutations </a:t>
            </a:r>
            <a:r>
              <a:rPr lang="en-US" dirty="0"/>
              <a:t>in FOXC2 (MFH-1)</a:t>
            </a:r>
            <a:endParaRPr lang="en-US" dirty="0" smtClean="0"/>
          </a:p>
          <a:p>
            <a:r>
              <a:rPr lang="en-US" dirty="0" err="1"/>
              <a:t>Lymphoedema</a:t>
            </a:r>
            <a:r>
              <a:rPr lang="en-US" dirty="0"/>
              <a:t> </a:t>
            </a:r>
            <a:r>
              <a:rPr lang="en-US" dirty="0" smtClean="0"/>
              <a:t>develop in fifth decade. The </a:t>
            </a:r>
            <a:r>
              <a:rPr lang="en-US" dirty="0"/>
              <a:t>lymphatic abnormality occurs due to lymph reflux with an increased number of lower-limb lymph vessels.</a:t>
            </a:r>
          </a:p>
          <a:p>
            <a:r>
              <a:rPr lang="en-US" dirty="0" smtClean="0"/>
              <a:t>Other features </a:t>
            </a:r>
            <a:r>
              <a:rPr lang="en-US" dirty="0"/>
              <a:t>include ptosis, </a:t>
            </a:r>
            <a:r>
              <a:rPr lang="en-US" dirty="0" smtClean="0"/>
              <a:t>congenital </a:t>
            </a:r>
            <a:r>
              <a:rPr lang="en-US" dirty="0"/>
              <a:t>heart defects and varicose </a:t>
            </a:r>
            <a:r>
              <a:rPr lang="en-US" dirty="0" smtClean="0"/>
              <a:t>veins.</a:t>
            </a:r>
            <a:endParaRPr lang="en-US" dirty="0"/>
          </a:p>
        </p:txBody>
      </p:sp>
    </p:spTree>
    <p:extLst>
      <p:ext uri="{BB962C8B-B14F-4D97-AF65-F5344CB8AC3E}">
        <p14:creationId xmlns:p14="http://schemas.microsoft.com/office/powerpoint/2010/main" val="4289504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822</TotalTime>
  <Words>3355</Words>
  <Application>Microsoft Office PowerPoint</Application>
  <PresentationFormat>On-screen Show (4:3)</PresentationFormat>
  <Paragraphs>379</Paragraphs>
  <Slides>58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 Black</vt:lpstr>
      <vt:lpstr>Calibri</vt:lpstr>
      <vt:lpstr>Calibri Light</vt:lpstr>
      <vt:lpstr>Retrospect</vt:lpstr>
      <vt:lpstr>PowerPoint Presentation</vt:lpstr>
      <vt:lpstr>LYMPHOEDEMA</vt:lpstr>
      <vt:lpstr>Definition</vt:lpstr>
      <vt:lpstr>Pathophysiology</vt:lpstr>
      <vt:lpstr>PowerPoint Presentation</vt:lpstr>
      <vt:lpstr>PowerPoint Presentation</vt:lpstr>
      <vt:lpstr>Primary Lymphoedema</vt:lpstr>
      <vt:lpstr>Inherited forms of lymphoedema where the gene is known</vt:lpstr>
      <vt:lpstr>PowerPoint Presentation</vt:lpstr>
      <vt:lpstr>PowerPoint Presentation</vt:lpstr>
      <vt:lpstr>PowerPoint Presentation</vt:lpstr>
      <vt:lpstr>Other germline forms of lymphoedema</vt:lpstr>
      <vt:lpstr>PowerPoint Presentation</vt:lpstr>
      <vt:lpstr>PowerPoint Presentation</vt:lpstr>
      <vt:lpstr>Other genetic forms of lymphoedema</vt:lpstr>
      <vt:lpstr>PowerPoint Presentation</vt:lpstr>
      <vt:lpstr>Lymhoedema as a result of amniotic band constriction</vt:lpstr>
      <vt:lpstr>PowerPoint Presentation</vt:lpstr>
      <vt:lpstr>Clinical features</vt:lpstr>
      <vt:lpstr>PowerPoint Presentation</vt:lpstr>
      <vt:lpstr>Breast lymphedema</vt:lpstr>
      <vt:lpstr>Massive localized lymphedema</vt:lpstr>
      <vt:lpstr>PowerPoint Presentation</vt:lpstr>
      <vt:lpstr>Recurrent cellulitis (erysipelas)</vt:lpstr>
      <vt:lpstr>Lipodermatosclerosis (chronic cellulitis)</vt:lpstr>
      <vt:lpstr>Lymphatic filariasis</vt:lpstr>
      <vt:lpstr>PowerPoint Presentation</vt:lpstr>
      <vt:lpstr>Cancer related lymphedema</vt:lpstr>
      <vt:lpstr>PowerPoint Presentation</vt:lpstr>
      <vt:lpstr>Podoconiosis</vt:lpstr>
      <vt:lpstr>Pretibial myxoedema</vt:lpstr>
      <vt:lpstr>Chronic edema (venous and drug induced)</vt:lpstr>
      <vt:lpstr>Phleboedema and mixed lymphovenous disease</vt:lpstr>
      <vt:lpstr>Chronically swollen leg</vt:lpstr>
      <vt:lpstr>Swollen arm</vt:lpstr>
      <vt:lpstr>Swollen face, head and neck</vt:lpstr>
      <vt:lpstr>Swollen genitalia and mons pubis</vt:lpstr>
      <vt:lpstr>Abdominal wall lymphedema</vt:lpstr>
      <vt:lpstr>PowerPoint Presentation</vt:lpstr>
      <vt:lpstr>Lymphangioma circumscriptum</vt:lpstr>
      <vt:lpstr>Lymphangiectasia</vt:lpstr>
      <vt:lpstr>PowerPoint Presentation</vt:lpstr>
      <vt:lpstr>Lipoedema</vt:lpstr>
      <vt:lpstr>Obesity related lymphedema</vt:lpstr>
      <vt:lpstr>Yellow nail syndrome</vt:lpstr>
      <vt:lpstr>Complications</vt:lpstr>
      <vt:lpstr>PowerPoint Presentation</vt:lpstr>
      <vt:lpstr>Lymphoscintigraphs</vt:lpstr>
      <vt:lpstr>Magnetic resonance lymphangiographs</vt:lpstr>
      <vt:lpstr>Histopathological investigation of the lymphatic system</vt:lpstr>
      <vt:lpstr>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81</cp:revision>
  <dcterms:created xsi:type="dcterms:W3CDTF">2006-08-16T00:00:00Z</dcterms:created>
  <dcterms:modified xsi:type="dcterms:W3CDTF">2023-03-15T19:20:32Z</dcterms:modified>
</cp:coreProperties>
</file>