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4" r:id="rId1"/>
  </p:sldMasterIdLst>
  <p:notesMasterIdLst>
    <p:notesMasterId r:id="rId78"/>
  </p:notesMasterIdLst>
  <p:sldIdLst>
    <p:sldId id="256" r:id="rId2"/>
    <p:sldId id="257" r:id="rId3"/>
    <p:sldId id="258" r:id="rId4"/>
    <p:sldId id="259" r:id="rId5"/>
    <p:sldId id="260" r:id="rId6"/>
    <p:sldId id="264" r:id="rId7"/>
    <p:sldId id="261" r:id="rId8"/>
    <p:sldId id="262" r:id="rId9"/>
    <p:sldId id="263" r:id="rId10"/>
    <p:sldId id="266" r:id="rId11"/>
    <p:sldId id="267" r:id="rId12"/>
    <p:sldId id="268" r:id="rId13"/>
    <p:sldId id="269" r:id="rId14"/>
    <p:sldId id="270" r:id="rId15"/>
    <p:sldId id="271" r:id="rId16"/>
    <p:sldId id="272" r:id="rId17"/>
    <p:sldId id="298" r:id="rId18"/>
    <p:sldId id="273" r:id="rId19"/>
    <p:sldId id="274" r:id="rId20"/>
    <p:sldId id="275" r:id="rId21"/>
    <p:sldId id="276" r:id="rId22"/>
    <p:sldId id="277" r:id="rId23"/>
    <p:sldId id="334" r:id="rId24"/>
    <p:sldId id="278" r:id="rId25"/>
    <p:sldId id="279" r:id="rId26"/>
    <p:sldId id="280" r:id="rId27"/>
    <p:sldId id="281" r:id="rId28"/>
    <p:sldId id="282" r:id="rId29"/>
    <p:sldId id="283" r:id="rId30"/>
    <p:sldId id="284" r:id="rId31"/>
    <p:sldId id="285" r:id="rId32"/>
    <p:sldId id="287" r:id="rId33"/>
    <p:sldId id="292" r:id="rId34"/>
    <p:sldId id="290" r:id="rId35"/>
    <p:sldId id="293" r:id="rId36"/>
    <p:sldId id="289" r:id="rId37"/>
    <p:sldId id="294" r:id="rId38"/>
    <p:sldId id="288" r:id="rId39"/>
    <p:sldId id="295" r:id="rId40"/>
    <p:sldId id="305" r:id="rId41"/>
    <p:sldId id="306" r:id="rId42"/>
    <p:sldId id="307" r:id="rId43"/>
    <p:sldId id="309" r:id="rId44"/>
    <p:sldId id="308" r:id="rId45"/>
    <p:sldId id="296" r:id="rId46"/>
    <p:sldId id="297" r:id="rId47"/>
    <p:sldId id="299" r:id="rId48"/>
    <p:sldId id="300" r:id="rId49"/>
    <p:sldId id="301" r:id="rId50"/>
    <p:sldId id="302" r:id="rId51"/>
    <p:sldId id="303" r:id="rId52"/>
    <p:sldId id="304"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5379"/>
  </p:normalViewPr>
  <p:slideViewPr>
    <p:cSldViewPr snapToGrid="0">
      <p:cViewPr>
        <p:scale>
          <a:sx n="66" d="100"/>
          <a:sy n="66" d="100"/>
        </p:scale>
        <p:origin x="233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EC7E9-E132-F246-980E-1B3E044A959C}" type="datetimeFigureOut">
              <a:rPr lang="en-PK" smtClean="0"/>
              <a:t>11/05/2023</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68F20-14BD-CB4F-9CB1-145679EB1DDE}" type="slidenum">
              <a:rPr lang="en-PK" smtClean="0"/>
              <a:t>‹#›</a:t>
            </a:fld>
            <a:endParaRPr lang="en-PK"/>
          </a:p>
        </p:txBody>
      </p:sp>
    </p:spTree>
    <p:extLst>
      <p:ext uri="{BB962C8B-B14F-4D97-AF65-F5344CB8AC3E}">
        <p14:creationId xmlns:p14="http://schemas.microsoft.com/office/powerpoint/2010/main" val="50261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ermnetnz.org/topics/acanthosis-nigrican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ermnetnz.org/topics/skin-pigmentation-problem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ermnetnz.org/topics/acanthosis-nigrican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ermnetnz.org/topics/pemphigus-vulgari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a:t>
            </a:fld>
            <a:endParaRPr lang="en-PK"/>
          </a:p>
        </p:txBody>
      </p:sp>
    </p:spTree>
    <p:extLst>
      <p:ext uri="{BB962C8B-B14F-4D97-AF65-F5344CB8AC3E}">
        <p14:creationId xmlns:p14="http://schemas.microsoft.com/office/powerpoint/2010/main" val="50323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ER Ca2+ interferes with correct protein folding, sorting and post‐translational modification by the molecular chaperones calreticulin and calnexin </a:t>
            </a:r>
            <a:endParaRPr lang="en-GB" dirty="0"/>
          </a:p>
          <a:p>
            <a:endParaRPr lang="en-PK" dirty="0"/>
          </a:p>
          <a:p>
            <a:endParaRPr lang="en-P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Reduced expression of antiapoptotic proteins of the </a:t>
            </a:r>
            <a:r>
              <a:rPr lang="en-GB" sz="1800" i="1" dirty="0">
                <a:effectLst/>
                <a:latin typeface="PalatinoLTStd"/>
              </a:rPr>
              <a:t>Bcl‐2 </a:t>
            </a:r>
            <a:r>
              <a:rPr lang="en-GB" sz="1800" dirty="0">
                <a:effectLst/>
                <a:latin typeface="PalatinoLTStd"/>
              </a:rPr>
              <a:t>gene family, although </a:t>
            </a:r>
            <a:r>
              <a:rPr lang="en-GB" sz="1800" dirty="0" err="1">
                <a:effectLst/>
                <a:latin typeface="PalatinoLTStd"/>
              </a:rPr>
              <a:t>pos</a:t>
            </a:r>
            <a:r>
              <a:rPr lang="en-GB" sz="1800" dirty="0">
                <a:effectLst/>
                <a:latin typeface="PalatinoLTStd"/>
              </a:rPr>
              <a:t>- </a:t>
            </a:r>
            <a:r>
              <a:rPr lang="en-GB" sz="1800" dirty="0" err="1">
                <a:effectLst/>
                <a:latin typeface="PalatinoLTStd"/>
              </a:rPr>
              <a:t>sibly</a:t>
            </a:r>
            <a:r>
              <a:rPr lang="en-GB" sz="1800" dirty="0">
                <a:effectLst/>
                <a:latin typeface="PalatinoLTStd"/>
              </a:rPr>
              <a:t> secondary to other changes, may contribute to apoptosis </a:t>
            </a:r>
            <a:endParaRPr lang="en-GB" dirty="0"/>
          </a:p>
          <a:p>
            <a:endParaRPr lang="en-PK" dirty="0"/>
          </a:p>
          <a:p>
            <a:endParaRPr lang="en-P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Finally, dyskeratosis in DD has been thought to reflect a form of apoptosis [18], although conversely it has also been suggested that the antiapoptotic effect of up‐regulated TRPC1 contributes to abnormal keratosis [ </a:t>
            </a:r>
            <a:endParaRPr lang="en-GB" dirty="0"/>
          </a:p>
          <a:p>
            <a:endParaRPr lang="en-P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Notwithstanding these </a:t>
            </a:r>
            <a:r>
              <a:rPr lang="en-GB" sz="1800" i="1" dirty="0">
                <a:effectLst/>
                <a:latin typeface="PalatinoLTStd"/>
              </a:rPr>
              <a:t>in vitro </a:t>
            </a:r>
            <a:r>
              <a:rPr lang="en-GB" sz="1800" dirty="0">
                <a:effectLst/>
                <a:latin typeface="PalatinoLTStd"/>
              </a:rPr>
              <a:t>findings, the pathogenesis of DD remains puzzling. The gene is widely expressed, yet the phenotype is primarily or wholly cutaneous </a:t>
            </a:r>
            <a:endParaRPr lang="en-GB" dirty="0"/>
          </a:p>
          <a:p>
            <a:endParaRPr lang="en-P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SERCA2a is expressed in slow‐twitch skeletal and cardiac muscle [27,29] whereas SERCA2b and SERCA2c are more widely expressed. A fourth isoform exists in muscle [30]. SERCA2b is the major isoform in the epidermis [31,32]. </a:t>
            </a:r>
            <a:endParaRPr lang="en-GB" dirty="0">
              <a:effectLst/>
            </a:endParaRP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11</a:t>
            </a:fld>
            <a:endParaRPr lang="en-PK"/>
          </a:p>
        </p:txBody>
      </p:sp>
    </p:spTree>
    <p:extLst>
      <p:ext uri="{BB962C8B-B14F-4D97-AF65-F5344CB8AC3E}">
        <p14:creationId xmlns:p14="http://schemas.microsoft.com/office/powerpoint/2010/main" val="306214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Peaks onset </a:t>
            </a:r>
            <a:r>
              <a:rPr lang="en-PK" dirty="0"/>
              <a:t>between 6 to 20 </a:t>
            </a:r>
          </a:p>
          <a:p>
            <a:r>
              <a:rPr lang="en-GB" dirty="0"/>
              <a:t>I</a:t>
            </a:r>
            <a:r>
              <a:rPr lang="en-PK" dirty="0"/>
              <a:t>nfants and old age </a:t>
            </a:r>
          </a:p>
          <a:p>
            <a:r>
              <a:rPr lang="en-GB" dirty="0"/>
              <a:t>C</a:t>
            </a:r>
            <a:r>
              <a:rPr lang="en-PK" dirty="0"/>
              <a:t>hronic relapsing course </a:t>
            </a:r>
          </a:p>
          <a:p>
            <a:r>
              <a:rPr lang="en-GB" dirty="0"/>
              <a:t>S</a:t>
            </a:r>
            <a:r>
              <a:rPr lang="en-PK" dirty="0"/>
              <a:t>pontaneous remission</a:t>
            </a:r>
          </a:p>
          <a:p>
            <a:r>
              <a:rPr lang="en-GB" dirty="0"/>
              <a:t>A</a:t>
            </a:r>
            <a:r>
              <a:rPr lang="en-PK" dirty="0"/>
              <a:t>ggrevating factors: friction, heat, sweating, sunlight </a:t>
            </a: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12</a:t>
            </a:fld>
            <a:endParaRPr lang="en-PK"/>
          </a:p>
        </p:txBody>
      </p:sp>
    </p:spTree>
    <p:extLst>
      <p:ext uri="{BB962C8B-B14F-4D97-AF65-F5344CB8AC3E}">
        <p14:creationId xmlns:p14="http://schemas.microsoft.com/office/powerpoint/2010/main" val="388460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PalatinoLTStd"/>
              </a:rPr>
              <a:t>Discrete or confluent rough, greasy, skin‐coloured or yellowish‐ brown papules are commonest on the </a:t>
            </a:r>
            <a:r>
              <a:rPr lang="en-GB" sz="1200" dirty="0" err="1">
                <a:effectLst/>
                <a:latin typeface="PalatinoLTStd"/>
              </a:rPr>
              <a:t>seborrhoeic</a:t>
            </a:r>
            <a:r>
              <a:rPr lang="en-GB" sz="1200" dirty="0">
                <a:effectLst/>
                <a:latin typeface="PalatinoLTStd"/>
              </a:rPr>
              <a:t> areas of the trunk, face, scalp margins, temples, ears, scalp, neck and flex- </a:t>
            </a:r>
            <a:r>
              <a:rPr lang="en-GB" sz="1200" dirty="0" err="1">
                <a:effectLst/>
                <a:latin typeface="PalatinoLTStd"/>
              </a:rPr>
              <a:t>ures</a:t>
            </a:r>
            <a:r>
              <a:rPr lang="en-GB" sz="1200" dirty="0">
                <a:effectLst/>
                <a:latin typeface="PalatinoLTStd"/>
              </a:rPr>
              <a:t>: the perineum, axillae and groin </a:t>
            </a:r>
          </a:p>
          <a:p>
            <a:r>
              <a:rPr lang="en-GB" sz="1200" dirty="0">
                <a:latin typeface="PalatinoLTStd"/>
              </a:rPr>
              <a:t>Hair growth un effected </a:t>
            </a:r>
            <a:endParaRPr lang="en-GB" sz="1200"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13</a:t>
            </a:fld>
            <a:endParaRPr lang="en-PK"/>
          </a:p>
        </p:txBody>
      </p:sp>
    </p:spTree>
    <p:extLst>
      <p:ext uri="{BB962C8B-B14F-4D97-AF65-F5344CB8AC3E}">
        <p14:creationId xmlns:p14="http://schemas.microsoft.com/office/powerpoint/2010/main" val="3837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early keratotic papules developing on the sun‐exposed skin of the neck of a 9‐year‐old girl;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14</a:t>
            </a:fld>
            <a:endParaRPr lang="en-PK"/>
          </a:p>
        </p:txBody>
      </p:sp>
    </p:spTree>
    <p:extLst>
      <p:ext uri="{BB962C8B-B14F-4D97-AF65-F5344CB8AC3E}">
        <p14:creationId xmlns:p14="http://schemas.microsoft.com/office/powerpoint/2010/main" val="105775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confluent lesions on the ear of a 57‐year‐old man.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15</a:t>
            </a:fld>
            <a:endParaRPr lang="en-PK"/>
          </a:p>
        </p:txBody>
      </p:sp>
    </p:spTree>
    <p:extLst>
      <p:ext uri="{BB962C8B-B14F-4D97-AF65-F5344CB8AC3E}">
        <p14:creationId xmlns:p14="http://schemas.microsoft.com/office/powerpoint/2010/main" val="362704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PalatinoLTStd"/>
              </a:rPr>
              <a:t>Coalescing papules, particularly in the axillae, perineum, groin and natal cleft, may form irregular, warty, fissured plaques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sometimes becoming vegetating and malodorous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16</a:t>
            </a:fld>
            <a:endParaRPr lang="en-PK"/>
          </a:p>
        </p:txBody>
      </p:sp>
    </p:spTree>
    <p:extLst>
      <p:ext uri="{BB962C8B-B14F-4D97-AF65-F5344CB8AC3E}">
        <p14:creationId xmlns:p14="http://schemas.microsoft.com/office/powerpoint/2010/main" val="350859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confluent inflamed and eroded lesions of the chest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17</a:t>
            </a:fld>
            <a:endParaRPr lang="en-PK"/>
          </a:p>
        </p:txBody>
      </p:sp>
    </p:spTree>
    <p:extLst>
      <p:ext uri="{BB962C8B-B14F-4D97-AF65-F5344CB8AC3E}">
        <p14:creationId xmlns:p14="http://schemas.microsoft.com/office/powerpoint/2010/main" val="236181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PalatinoLTStd"/>
              </a:rPr>
              <a:t>Acrokeratosis</a:t>
            </a:r>
            <a:r>
              <a:rPr lang="en-GB" sz="1800" dirty="0">
                <a:effectLst/>
                <a:latin typeface="PalatinoLTStd"/>
              </a:rPr>
              <a:t> </a:t>
            </a:r>
            <a:r>
              <a:rPr lang="en-GB" sz="1800" dirty="0" err="1">
                <a:effectLst/>
                <a:latin typeface="PalatinoLTStd"/>
              </a:rPr>
              <a:t>verruciformis</a:t>
            </a:r>
            <a:r>
              <a:rPr lang="en-GB" sz="1800" dirty="0">
                <a:effectLst/>
                <a:latin typeface="PalatinoLTStd"/>
              </a:rPr>
              <a:t>, plane wart‐like lesions best seen by transverse illumination, are commonest on the dorsal hands but can be detected in other sites </a:t>
            </a:r>
            <a:endParaRPr lang="en-GB" dirty="0"/>
          </a:p>
          <a:p>
            <a:endParaRPr lang="en-PK"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18</a:t>
            </a:fld>
            <a:endParaRPr lang="en-PK"/>
          </a:p>
        </p:txBody>
      </p:sp>
    </p:spTree>
    <p:extLst>
      <p:ext uri="{BB962C8B-B14F-4D97-AF65-F5344CB8AC3E}">
        <p14:creationId xmlns:p14="http://schemas.microsoft.com/office/powerpoint/2010/main" val="326377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similar lesions on the forearm of a 31‐year‐old woman; a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19</a:t>
            </a:fld>
            <a:endParaRPr lang="en-PK"/>
          </a:p>
        </p:txBody>
      </p:sp>
    </p:spTree>
    <p:extLst>
      <p:ext uri="{BB962C8B-B14F-4D97-AF65-F5344CB8AC3E}">
        <p14:creationId xmlns:p14="http://schemas.microsoft.com/office/powerpoint/2010/main" val="302533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multiple AKV lesions best detected with oblique illumination in a 45‐year‐old man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20</a:t>
            </a:fld>
            <a:endParaRPr lang="en-PK"/>
          </a:p>
        </p:txBody>
      </p:sp>
    </p:spTree>
    <p:extLst>
      <p:ext uri="{BB962C8B-B14F-4D97-AF65-F5344CB8AC3E}">
        <p14:creationId xmlns:p14="http://schemas.microsoft.com/office/powerpoint/2010/main" val="120913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t>
            </a:r>
            <a:r>
              <a:rPr lang="en-PK" dirty="0"/>
              <a:t>t was previously called keratosis follicularis . </a:t>
            </a:r>
            <a:r>
              <a:rPr lang="en-GB" dirty="0"/>
              <a:t>I</a:t>
            </a:r>
            <a:r>
              <a:rPr lang="en-PK" dirty="0"/>
              <a:t>t is incorrect because the scaly papules do not arise from hair follicles. </a:t>
            </a:r>
            <a:r>
              <a:rPr lang="en-GB" dirty="0"/>
              <a:t>I</a:t>
            </a:r>
            <a:r>
              <a:rPr lang="en-PK" dirty="0"/>
              <a:t>n this there are scaly crusted papules in seborrhic distribution and in skin folds.</a:t>
            </a:r>
          </a:p>
          <a:p>
            <a:r>
              <a:rPr lang="en-GB" b="1" i="0" u="none" strike="noStrike" dirty="0">
                <a:solidFill>
                  <a:srgbClr val="202122"/>
                </a:solidFill>
                <a:effectLst/>
                <a:latin typeface="Arial" panose="020B0604020202020204" pitchFamily="34" charset="0"/>
              </a:rPr>
              <a:t>Genodermatosis</a:t>
            </a:r>
            <a:r>
              <a:rPr lang="en-GB" b="0" i="0" u="none" strike="noStrike" dirty="0">
                <a:solidFill>
                  <a:srgbClr val="202122"/>
                </a:solidFill>
                <a:effectLst/>
                <a:latin typeface="Arial" panose="020B0604020202020204" pitchFamily="34" charset="0"/>
              </a:rPr>
              <a:t> is a hereditary skin disease with three inherited modes including single gene inheritance, multiple gene inheritance and chromosome inheritance</a:t>
            </a:r>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a:t>
            </a:fld>
            <a:endParaRPr lang="en-PK"/>
          </a:p>
        </p:txBody>
      </p:sp>
    </p:spTree>
    <p:extLst>
      <p:ext uri="{BB962C8B-B14F-4D97-AF65-F5344CB8AC3E}">
        <p14:creationId xmlns:p14="http://schemas.microsoft.com/office/powerpoint/2010/main" val="354519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the hand of a 4‐year‐old boy with molecularly confirmed DD.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21</a:t>
            </a:fld>
            <a:endParaRPr lang="en-PK"/>
          </a:p>
        </p:txBody>
      </p:sp>
    </p:spTree>
    <p:extLst>
      <p:ext uri="{BB962C8B-B14F-4D97-AF65-F5344CB8AC3E}">
        <p14:creationId xmlns:p14="http://schemas.microsoft.com/office/powerpoint/2010/main" val="32823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‘church spire’ pattern of hyperkeratosis on biopsy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22</a:t>
            </a:fld>
            <a:endParaRPr lang="en-PK"/>
          </a:p>
        </p:txBody>
      </p:sp>
    </p:spTree>
    <p:extLst>
      <p:ext uri="{BB962C8B-B14F-4D97-AF65-F5344CB8AC3E}">
        <p14:creationId xmlns:p14="http://schemas.microsoft.com/office/powerpoint/2010/main" val="265106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FrutigerLTStd"/>
              </a:rPr>
              <a:t>fraragile</a:t>
            </a:r>
            <a:r>
              <a:rPr lang="en-GB" sz="1800" b="0" dirty="0">
                <a:effectLst/>
                <a:latin typeface="FrutigerLTStd"/>
              </a:rPr>
              <a:t> nails with longitudinal splitting and terminal notching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Nail fragility, painful longitudinal splits or distinctive red and white longitudinal bands terminating in V‐shaped nicks are typical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Over time nails may become severely dystrophic. </a:t>
            </a:r>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24</a:t>
            </a:fld>
            <a:endParaRPr lang="en-PK"/>
          </a:p>
        </p:txBody>
      </p:sp>
    </p:spTree>
    <p:extLst>
      <p:ext uri="{BB962C8B-B14F-4D97-AF65-F5344CB8AC3E}">
        <p14:creationId xmlns:p14="http://schemas.microsoft.com/office/powerpoint/2010/main" val="3886616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early nail changes in a 28‐year‐old woman showing a fine white band and a longitudinal red band terminating in a notch.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25</a:t>
            </a:fld>
            <a:endParaRPr lang="en-PK"/>
          </a:p>
        </p:txBody>
      </p:sp>
    </p:spTree>
    <p:extLst>
      <p:ext uri="{BB962C8B-B14F-4D97-AF65-F5344CB8AC3E}">
        <p14:creationId xmlns:p14="http://schemas.microsoft.com/office/powerpoint/2010/main" val="2241998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Palmoplantar lesions of Darier disease: (a) pitting in a 15‐year‐old boy;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Focal palmoplantar lesions, pits (Figure 66.6) or keratoses are common, occasionally causing a more diffuse keratoderma. Filiform keratoses have been noted (finger like projections)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26</a:t>
            </a:fld>
            <a:endParaRPr lang="en-PK"/>
          </a:p>
        </p:txBody>
      </p:sp>
    </p:spTree>
    <p:extLst>
      <p:ext uri="{BB962C8B-B14F-4D97-AF65-F5344CB8AC3E}">
        <p14:creationId xmlns:p14="http://schemas.microsoft.com/office/powerpoint/2010/main" val="518769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palm print demonstrating interruptions to the print pattern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27</a:t>
            </a:fld>
            <a:endParaRPr lang="en-PK"/>
          </a:p>
        </p:txBody>
      </p:sp>
    </p:spTree>
    <p:extLst>
      <p:ext uri="{BB962C8B-B14F-4D97-AF65-F5344CB8AC3E}">
        <p14:creationId xmlns:p14="http://schemas.microsoft.com/office/powerpoint/2010/main" val="1466918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keratotic and pitted lesions in a 57‐year‐old man.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28</a:t>
            </a:fld>
            <a:endParaRPr lang="en-PK"/>
          </a:p>
        </p:txBody>
      </p:sp>
    </p:spTree>
    <p:extLst>
      <p:ext uri="{BB962C8B-B14F-4D97-AF65-F5344CB8AC3E}">
        <p14:creationId xmlns:p14="http://schemas.microsoft.com/office/powerpoint/2010/main" val="250952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Oral mucosal involvement in Darier disease: (a) umbilicated (</a:t>
            </a:r>
            <a:r>
              <a:rPr lang="en-GB" sz="2800" b="0" i="0" u="none" strike="noStrike" dirty="0">
                <a:solidFill>
                  <a:srgbClr val="BDC1C6"/>
                </a:solidFill>
                <a:effectLst/>
                <a:latin typeface="arial" panose="020B0604020202020204" pitchFamily="34" charset="0"/>
              </a:rPr>
              <a:t>Typically, there are solitary or multiple discrete, skin coloured, dome shaped </a:t>
            </a:r>
            <a:r>
              <a:rPr lang="en-GB" sz="2800" b="1" i="0" u="none" strike="noStrike" dirty="0">
                <a:solidFill>
                  <a:srgbClr val="BCC0C3"/>
                </a:solidFill>
                <a:effectLst/>
                <a:latin typeface="arial" panose="020B0604020202020204" pitchFamily="34" charset="0"/>
              </a:rPr>
              <a:t>papules</a:t>
            </a:r>
            <a:r>
              <a:rPr lang="en-GB" sz="2800" b="0" i="0" u="none" strike="noStrike" dirty="0">
                <a:solidFill>
                  <a:srgbClr val="BDC1C6"/>
                </a:solidFill>
                <a:effectLst/>
                <a:latin typeface="arial" panose="020B0604020202020204" pitchFamily="34" charset="0"/>
              </a:rPr>
              <a:t> with central </a:t>
            </a:r>
            <a:r>
              <a:rPr lang="en-GB" sz="2800" b="1" i="0" u="none" strike="noStrike" dirty="0">
                <a:solidFill>
                  <a:srgbClr val="BCC0C3"/>
                </a:solidFill>
                <a:effectLst/>
                <a:latin typeface="arial" panose="020B0604020202020204" pitchFamily="34" charset="0"/>
              </a:rPr>
              <a:t>umbilication</a:t>
            </a:r>
            <a:r>
              <a:rPr lang="en-GB" sz="1800" b="0" dirty="0">
                <a:effectLst/>
                <a:latin typeface="FrutigerLTStd"/>
              </a:rPr>
              <a:t> and cobblestone papules in a 31‐year‐old woman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Mucosal involvement presents with white umbilicate or cobblestone papules (Figure 66.7). Oral, oesophageal, cervical and rectal mucosa may be affected [69–77]. Oral lesions are most com- </a:t>
            </a:r>
            <a:r>
              <a:rPr lang="en-GB" sz="1800" dirty="0" err="1">
                <a:effectLst/>
                <a:latin typeface="PalatinoLTStd"/>
              </a:rPr>
              <a:t>mon</a:t>
            </a:r>
            <a:r>
              <a:rPr lang="en-GB" sz="1800" dirty="0">
                <a:effectLst/>
                <a:latin typeface="PalatinoLTStd"/>
              </a:rPr>
              <a:t> on the palate [69,78–82]. Confluent buccal lesions may </a:t>
            </a:r>
            <a:r>
              <a:rPr lang="en-GB" sz="1800" dirty="0" err="1">
                <a:effectLst/>
                <a:latin typeface="PalatinoLTStd"/>
              </a:rPr>
              <a:t>resem</a:t>
            </a:r>
            <a:r>
              <a:rPr lang="en-GB" sz="1800" dirty="0">
                <a:effectLst/>
                <a:latin typeface="PalatinoLTStd"/>
              </a:rPr>
              <a:t>- </a:t>
            </a:r>
            <a:r>
              <a:rPr lang="en-GB" sz="1800" dirty="0" err="1">
                <a:effectLst/>
                <a:latin typeface="PalatinoLTStd"/>
              </a:rPr>
              <a:t>ble</a:t>
            </a:r>
            <a:r>
              <a:rPr lang="en-GB" sz="1800" dirty="0">
                <a:effectLst/>
                <a:latin typeface="PalatinoLTStd"/>
              </a:rPr>
              <a:t> </a:t>
            </a:r>
            <a:r>
              <a:rPr lang="en-GB" sz="1800" dirty="0" err="1">
                <a:effectLst/>
                <a:latin typeface="PalatinoLTStd"/>
              </a:rPr>
              <a:t>leukoplakia</a:t>
            </a:r>
            <a:r>
              <a:rPr lang="en-GB" sz="1800" dirty="0">
                <a:effectLst/>
                <a:latin typeface="PalatinoLTStd"/>
              </a:rPr>
              <a:t>. Salivary duct occlusion and recurrent sialadenitis is recognized [81,83–85].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29</a:t>
            </a:fld>
            <a:endParaRPr lang="en-PK"/>
          </a:p>
        </p:txBody>
      </p:sp>
    </p:spTree>
    <p:extLst>
      <p:ext uri="{BB962C8B-B14F-4D97-AF65-F5344CB8AC3E}">
        <p14:creationId xmlns:p14="http://schemas.microsoft.com/office/powerpoint/2010/main" val="2960273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confluent buccal lesions in a 51‐year‐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30</a:t>
            </a:fld>
            <a:endParaRPr lang="en-PK"/>
          </a:p>
        </p:txBody>
      </p:sp>
    </p:spTree>
    <p:extLst>
      <p:ext uri="{BB962C8B-B14F-4D97-AF65-F5344CB8AC3E}">
        <p14:creationId xmlns:p14="http://schemas.microsoft.com/office/powerpoint/2010/main" val="1991510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PalatinoLTStd"/>
              </a:rPr>
              <a:t>Ocular manifestations include hyperkeratotic plaques and </a:t>
            </a:r>
            <a:r>
              <a:rPr lang="en-GB" sz="1200" dirty="0" err="1">
                <a:effectLst/>
                <a:latin typeface="PalatinoLTStd"/>
              </a:rPr>
              <a:t>seborrhoeic</a:t>
            </a:r>
            <a:r>
              <a:rPr lang="en-GB" sz="1200" dirty="0">
                <a:effectLst/>
                <a:latin typeface="PalatinoLTStd"/>
              </a:rPr>
              <a:t> debris at the eyelid margin with typical histological changes [86,87]. The chronic blepharitis is associated with dry eye syndrome and corneal erosions [88] and endophthalmitis follow- </a:t>
            </a:r>
            <a:r>
              <a:rPr lang="en-GB" sz="1200" dirty="0" err="1">
                <a:effectLst/>
                <a:latin typeface="PalatinoLTStd"/>
              </a:rPr>
              <a:t>ing</a:t>
            </a:r>
            <a:r>
              <a:rPr lang="en-GB" sz="1200" dirty="0">
                <a:effectLst/>
                <a:latin typeface="PalatinoLTStd"/>
              </a:rPr>
              <a:t> cataract surgery has been reported [89,90]. A variety of corneal abnormalities may occur [91,92].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31</a:t>
            </a:fld>
            <a:endParaRPr lang="en-PK"/>
          </a:p>
        </p:txBody>
      </p:sp>
    </p:spTree>
    <p:extLst>
      <p:ext uri="{BB962C8B-B14F-4D97-AF65-F5344CB8AC3E}">
        <p14:creationId xmlns:p14="http://schemas.microsoft.com/office/powerpoint/2010/main" val="324892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r>
              <a:rPr lang="en-PK" dirty="0"/>
              <a:t>ew mutations are common and follow naevoid distribution </a:t>
            </a:r>
          </a:p>
          <a:p>
            <a:endParaRPr lang="en-GB" dirty="0"/>
          </a:p>
          <a:p>
            <a:r>
              <a:rPr lang="en-GB" dirty="0"/>
              <a:t>C</a:t>
            </a:r>
            <a:r>
              <a:rPr lang="en-PK" dirty="0"/>
              <a:t>hronic and recurrent focal and </a:t>
            </a:r>
            <a:r>
              <a:rPr lang="en-PK" sz="1400" dirty="0"/>
              <a:t>aggregated</a:t>
            </a:r>
            <a:r>
              <a:rPr lang="en-PK" dirty="0"/>
              <a:t> keratotic papules in teens and adults in seborrhic areas </a:t>
            </a:r>
          </a:p>
          <a:p>
            <a:endParaRPr lang="en-GB" dirty="0"/>
          </a:p>
          <a:p>
            <a:r>
              <a:rPr lang="en-GB" dirty="0"/>
              <a:t>O</a:t>
            </a:r>
            <a:r>
              <a:rPr lang="en-PK" dirty="0"/>
              <a:t>ral retiniods mainstay of rx</a:t>
            </a:r>
          </a:p>
          <a:p>
            <a:endParaRPr lang="en-GB" dirty="0"/>
          </a:p>
          <a:p>
            <a:r>
              <a:rPr lang="en-GB" dirty="0"/>
              <a:t>B</a:t>
            </a:r>
            <a:r>
              <a:rPr lang="en-PK" dirty="0"/>
              <a:t>laskho normal cell developtment. </a:t>
            </a:r>
            <a:r>
              <a:rPr lang="en-GB" dirty="0"/>
              <a:t>T</a:t>
            </a:r>
            <a:r>
              <a:rPr lang="en-PK" dirty="0"/>
              <a:t>hey are patterns disticnt from other morphological lines or dermatomes. </a:t>
            </a:r>
            <a:r>
              <a:rPr lang="en-GB" dirty="0"/>
              <a:t>T</a:t>
            </a:r>
            <a:r>
              <a:rPr lang="en-PK" dirty="0"/>
              <a:t>hey are invisible but become apparent when disease of skin or mucous menifest themselves </a:t>
            </a:r>
          </a:p>
          <a:p>
            <a:r>
              <a:rPr lang="en-PK" dirty="0"/>
              <a:t>along these lines. </a:t>
            </a:r>
            <a:r>
              <a:rPr lang="en-GB" dirty="0"/>
              <a:t>V</a:t>
            </a:r>
            <a:r>
              <a:rPr lang="en-PK" dirty="0"/>
              <a:t>shape over uper spine. </a:t>
            </a:r>
            <a:r>
              <a:rPr lang="en-GB" dirty="0"/>
              <a:t>S</a:t>
            </a:r>
            <a:r>
              <a:rPr lang="en-PK" dirty="0"/>
              <a:t> hape on abd. </a:t>
            </a:r>
            <a:r>
              <a:rPr lang="en-GB" dirty="0"/>
              <a:t>U</a:t>
            </a:r>
            <a:r>
              <a:rPr lang="en-PK" dirty="0"/>
              <a:t> shape on breast. </a:t>
            </a:r>
          </a:p>
          <a:p>
            <a:endParaRPr lang="en-GB" dirty="0"/>
          </a:p>
          <a:p>
            <a:r>
              <a:rPr lang="en-GB" dirty="0"/>
              <a:t>N</a:t>
            </a:r>
            <a:r>
              <a:rPr lang="en-PK" dirty="0"/>
              <a:t>aevus latin for maternal impression or birth mark. </a:t>
            </a:r>
          </a:p>
          <a:p>
            <a:endParaRPr lang="en-PK" dirty="0"/>
          </a:p>
          <a:p>
            <a:r>
              <a:rPr lang="en-PK" dirty="0"/>
              <a:t>DD was 1st described by Darier and White in 1889 </a:t>
            </a:r>
          </a:p>
          <a:p>
            <a:r>
              <a:rPr lang="en-GB" dirty="0"/>
              <a:t>A</a:t>
            </a:r>
            <a:r>
              <a:rPr lang="en-PK" dirty="0"/>
              <a:t>utosomal dominant </a:t>
            </a:r>
          </a:p>
          <a:p>
            <a:r>
              <a:rPr lang="en-GB" dirty="0"/>
              <a:t>K</a:t>
            </a:r>
            <a:r>
              <a:rPr lang="en-PK" dirty="0"/>
              <a:t>eratotic papules in seborrhic areas </a:t>
            </a:r>
          </a:p>
          <a:p>
            <a:r>
              <a:rPr lang="en-GB" dirty="0"/>
              <a:t>N</a:t>
            </a:r>
            <a:r>
              <a:rPr lang="en-PK" dirty="0"/>
              <a:t>ails </a:t>
            </a:r>
          </a:p>
          <a:p>
            <a:r>
              <a:rPr lang="en-GB" dirty="0"/>
              <a:t>P</a:t>
            </a:r>
            <a:r>
              <a:rPr lang="en-PK" dirty="0"/>
              <a:t>almoplanter abnormalitis </a:t>
            </a:r>
          </a:p>
          <a:p>
            <a:r>
              <a:rPr lang="en-GB" dirty="0"/>
              <a:t>M</a:t>
            </a:r>
            <a:r>
              <a:rPr lang="en-PK" dirty="0"/>
              <a:t>ucosal involvement </a:t>
            </a:r>
          </a:p>
          <a:p>
            <a:r>
              <a:rPr lang="en-GB" dirty="0"/>
              <a:t>S</a:t>
            </a:r>
            <a:r>
              <a:rPr lang="en-PK" dirty="0"/>
              <a:t>uprabasal acantholysis with overlying dyskeratosis </a:t>
            </a:r>
          </a:p>
          <a:p>
            <a:r>
              <a:rPr lang="en-GB" dirty="0"/>
              <a:t>N</a:t>
            </a:r>
            <a:r>
              <a:rPr lang="en-PK" dirty="0"/>
              <a:t>europsychiatic diseases </a:t>
            </a:r>
          </a:p>
          <a:p>
            <a:r>
              <a:rPr lang="en-GB" dirty="0"/>
              <a:t>T</a:t>
            </a:r>
            <a:r>
              <a:rPr lang="en-PK" dirty="0"/>
              <a:t>opical antimicrobials and corticosteroids </a:t>
            </a:r>
          </a:p>
          <a:p>
            <a:r>
              <a:rPr lang="en-GB" dirty="0"/>
              <a:t>O</a:t>
            </a:r>
            <a:r>
              <a:rPr lang="en-PK" dirty="0"/>
              <a:t>ral retiniods </a:t>
            </a:r>
          </a:p>
          <a:p>
            <a:endParaRPr lang="en-PK"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a:t>
            </a:fld>
            <a:endParaRPr lang="en-PK"/>
          </a:p>
        </p:txBody>
      </p:sp>
    </p:spTree>
    <p:extLst>
      <p:ext uri="{BB962C8B-B14F-4D97-AF65-F5344CB8AC3E}">
        <p14:creationId xmlns:p14="http://schemas.microsoft.com/office/powerpoint/2010/main" val="502916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Patients may have multiple come- </a:t>
            </a:r>
            <a:r>
              <a:rPr lang="en-GB" sz="1800" dirty="0" err="1">
                <a:effectLst/>
                <a:latin typeface="PalatinoLTStd"/>
              </a:rPr>
              <a:t>dones</a:t>
            </a:r>
            <a:r>
              <a:rPr lang="en-GB" sz="1800" dirty="0">
                <a:effectLst/>
                <a:latin typeface="PalatinoLTStd"/>
              </a:rPr>
              <a:t> or nodulocystic acne with typical DD histology, causing deep pitted scars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32</a:t>
            </a:fld>
            <a:endParaRPr lang="en-PK"/>
          </a:p>
        </p:txBody>
      </p:sp>
    </p:spTree>
    <p:extLst>
      <p:ext uri="{BB962C8B-B14F-4D97-AF65-F5344CB8AC3E}">
        <p14:creationId xmlns:p14="http://schemas.microsoft.com/office/powerpoint/2010/main" val="1302929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33</a:t>
            </a:fld>
            <a:endParaRPr lang="en-PK"/>
          </a:p>
        </p:txBody>
      </p:sp>
    </p:spTree>
    <p:extLst>
      <p:ext uri="{BB962C8B-B14F-4D97-AF65-F5344CB8AC3E}">
        <p14:creationId xmlns:p14="http://schemas.microsoft.com/office/powerpoint/2010/main" val="3269295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cornifying plaques on the lower legs; (b) multiple </a:t>
            </a:r>
            <a:r>
              <a:rPr lang="en-GB" sz="1800" b="0" dirty="0" err="1">
                <a:effectLst/>
                <a:latin typeface="FrutigerLTStd"/>
              </a:rPr>
              <a:t>comedones</a:t>
            </a:r>
            <a:r>
              <a:rPr lang="en-GB" sz="1800" b="0" dirty="0">
                <a:effectLst/>
                <a:latin typeface="FrutigerLTStd"/>
              </a:rPr>
              <a:t> and deep pitted scars;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34</a:t>
            </a:fld>
            <a:endParaRPr lang="en-PK"/>
          </a:p>
        </p:txBody>
      </p:sp>
    </p:spTree>
    <p:extLst>
      <p:ext uri="{BB962C8B-B14F-4D97-AF65-F5344CB8AC3E}">
        <p14:creationId xmlns:p14="http://schemas.microsoft.com/office/powerpoint/2010/main" val="3970957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Palmoplantar haemorrhagic macules with irregular margins (Figure 66.8c) [22,108–112] occur consistently within families and may be due to specific mutations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haemorrhage into palmoplantar lesions of DD is found with specific </a:t>
            </a:r>
            <a:r>
              <a:rPr lang="en-GB" sz="1800" b="0" i="1" dirty="0">
                <a:effectLst/>
                <a:latin typeface="FrutigerLTStd"/>
              </a:rPr>
              <a:t>ATP2A2 </a:t>
            </a:r>
            <a:r>
              <a:rPr lang="en-GB" sz="1800" b="0" dirty="0">
                <a:effectLst/>
                <a:latin typeface="FrutigerLTStd"/>
              </a:rPr>
              <a:t>mutations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35</a:t>
            </a:fld>
            <a:endParaRPr lang="en-PK"/>
          </a:p>
        </p:txBody>
      </p:sp>
    </p:spTree>
    <p:extLst>
      <p:ext uri="{BB962C8B-B14F-4D97-AF65-F5344CB8AC3E}">
        <p14:creationId xmlns:p14="http://schemas.microsoft.com/office/powerpoint/2010/main" val="3416503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Guttate leukoderma: (a) hypopigmented macules and papules in pigmented skin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Pigmented </a:t>
            </a:r>
            <a:r>
              <a:rPr lang="en-GB" sz="1800" dirty="0" err="1">
                <a:effectLst/>
                <a:latin typeface="PalatinoLTStd"/>
              </a:rPr>
              <a:t>papular</a:t>
            </a:r>
            <a:r>
              <a:rPr lang="en-GB" sz="1800" dirty="0">
                <a:effectLst/>
                <a:latin typeface="PalatinoLTStd"/>
              </a:rPr>
              <a:t> lesions of the trunk resembling Grover disease have been described [114]. In racially deeply pigmented skin, focal lesions also produce gut- </a:t>
            </a:r>
            <a:r>
              <a:rPr lang="en-GB" sz="1800" dirty="0" err="1">
                <a:effectLst/>
                <a:latin typeface="PalatinoLTStd"/>
              </a:rPr>
              <a:t>tate</a:t>
            </a:r>
            <a:r>
              <a:rPr lang="en-GB" sz="1800" dirty="0">
                <a:effectLst/>
                <a:latin typeface="PalatinoLTStd"/>
              </a:rPr>
              <a:t> leukoderma rain drop like hypopigmented lesions – confetti‐like hypopigmented macules and papules (Figure 66.9a) [115–119]; similar lesions in light skin are sometimes detectable (Figure 66.9b).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36</a:t>
            </a:fld>
            <a:endParaRPr lang="en-PK"/>
          </a:p>
        </p:txBody>
      </p:sp>
    </p:spTree>
    <p:extLst>
      <p:ext uri="{BB962C8B-B14F-4D97-AF65-F5344CB8AC3E}">
        <p14:creationId xmlns:p14="http://schemas.microsoft.com/office/powerpoint/2010/main" val="43980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similar lesions on the back of a 31‐year‐old white woman.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37</a:t>
            </a:fld>
            <a:endParaRPr lang="en-PK"/>
          </a:p>
        </p:txBody>
      </p:sp>
    </p:spTree>
    <p:extLst>
      <p:ext uri="{BB962C8B-B14F-4D97-AF65-F5344CB8AC3E}">
        <p14:creationId xmlns:p14="http://schemas.microsoft.com/office/powerpoint/2010/main" val="1262717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38</a:t>
            </a:fld>
            <a:endParaRPr lang="en-PK"/>
          </a:p>
        </p:txBody>
      </p:sp>
    </p:spTree>
    <p:extLst>
      <p:ext uri="{BB962C8B-B14F-4D97-AF65-F5344CB8AC3E}">
        <p14:creationId xmlns:p14="http://schemas.microsoft.com/office/powerpoint/2010/main" val="3533050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33333"/>
                </a:solidFill>
                <a:effectLst/>
                <a:latin typeface="Open Sans" panose="020B0606030504020204" pitchFamily="34" charset="0"/>
              </a:rPr>
              <a:t>Dowling-</a:t>
            </a:r>
            <a:r>
              <a:rPr lang="en-GB" b="0" i="0" u="none" strike="noStrike" dirty="0" err="1">
                <a:solidFill>
                  <a:srgbClr val="333333"/>
                </a:solidFill>
                <a:effectLst/>
                <a:latin typeface="Open Sans" panose="020B0606030504020204" pitchFamily="34" charset="0"/>
              </a:rPr>
              <a:t>Degos</a:t>
            </a:r>
            <a:r>
              <a:rPr lang="en-GB" b="0" i="0" u="none" strike="noStrike" dirty="0">
                <a:solidFill>
                  <a:srgbClr val="333333"/>
                </a:solidFill>
                <a:effectLst/>
                <a:latin typeface="Open Sans" panose="020B0606030504020204" pitchFamily="34" charset="0"/>
              </a:rPr>
              <a:t> disease is a rare genetic disease of the skin that presents in adult life with pigmentation, particularly in the folds of the skin. It is also known as ‘pigmented reticulate anomaly of the flexures’. It is important to distinguish this from </a:t>
            </a:r>
            <a:r>
              <a:rPr lang="en-GB" b="0" i="0" u="none" strike="noStrike" dirty="0">
                <a:solidFill>
                  <a:srgbClr val="8FAABF"/>
                </a:solidFill>
                <a:effectLst/>
                <a:latin typeface="inherit"/>
                <a:hlinkClick r:id="rId3"/>
              </a:rPr>
              <a:t>acanthosis</a:t>
            </a:r>
            <a:r>
              <a:rPr lang="en-GB" b="0" i="0" u="none" strike="noStrike" dirty="0">
                <a:solidFill>
                  <a:srgbClr val="8FAABF"/>
                </a:solidFill>
                <a:effectLst/>
                <a:latin typeface="Open Sans" panose="020B0606030504020204" pitchFamily="34" charset="0"/>
                <a:hlinkClick r:id="rId3"/>
              </a:rPr>
              <a:t> nigricans</a:t>
            </a:r>
            <a:r>
              <a:rPr lang="en-GB" b="0" i="0" u="none" strike="noStrike" dirty="0">
                <a:solidFill>
                  <a:srgbClr val="333333"/>
                </a:solidFill>
                <a:effectLst/>
                <a:latin typeface="Open Sans" panose="020B0606030504020204" pitchFamily="34" charset="0"/>
              </a:rPr>
              <a:t>, which can be a skin sign of internal diseases. </a:t>
            </a:r>
          </a:p>
          <a:p>
            <a:endParaRPr lang="en-GB" b="0" i="0" u="none" strike="noStrike"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Erosive, bullous or hypertrophic lesions of the flexures clinically and histologically overlap with HHD, but other </a:t>
            </a:r>
            <a:r>
              <a:rPr lang="en-GB" sz="1800" dirty="0" err="1">
                <a:effectLst/>
                <a:latin typeface="PalatinoLTStd"/>
              </a:rPr>
              <a:t>cuta</a:t>
            </a:r>
            <a:r>
              <a:rPr lang="en-GB" sz="1800" dirty="0">
                <a:effectLst/>
                <a:latin typeface="PalatinoLTStd"/>
              </a:rPr>
              <a:t>- </a:t>
            </a:r>
            <a:r>
              <a:rPr lang="en-GB" sz="1800" dirty="0" err="1">
                <a:effectLst/>
                <a:latin typeface="PalatinoLTStd"/>
              </a:rPr>
              <a:t>neous</a:t>
            </a:r>
            <a:r>
              <a:rPr lang="en-GB" sz="1800" dirty="0">
                <a:effectLst/>
                <a:latin typeface="PalatinoLTStd"/>
              </a:rPr>
              <a:t> evidence of DD is often present elsewhere; HHD </a:t>
            </a:r>
            <a:r>
              <a:rPr lang="en-GB" sz="1800" dirty="0" err="1">
                <a:effectLst/>
                <a:latin typeface="PalatinoLTStd"/>
              </a:rPr>
              <a:t>usu</a:t>
            </a:r>
            <a:r>
              <a:rPr lang="en-GB" sz="1800" dirty="0">
                <a:effectLst/>
                <a:latin typeface="PalatinoLTStd"/>
              </a:rPr>
              <a:t>- ally presents later [</a:t>
            </a:r>
            <a:r>
              <a:rPr lang="en-GB" sz="1800" b="1" dirty="0">
                <a:effectLst/>
                <a:latin typeface="PalatinoLTStd"/>
              </a:rPr>
              <a:t>120</a:t>
            </a:r>
            <a:r>
              <a:rPr lang="en-GB" sz="1800" dirty="0">
                <a:effectLst/>
                <a:latin typeface="PalatinoLTStd"/>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33333"/>
                </a:solidFill>
                <a:effectLst/>
                <a:latin typeface="Open Sans" panose="020B0606030504020204" pitchFamily="34" charset="0"/>
              </a:rPr>
              <a:t>Acanthosis nigricans is a skin condition characterised by a velvety papillomatous overgrowth of the epidermis. </a:t>
            </a:r>
            <a:r>
              <a:rPr lang="en-GB" b="0" i="0" u="none" strike="noStrike" dirty="0">
                <a:solidFill>
                  <a:srgbClr val="8FAABF"/>
                </a:solidFill>
                <a:effectLst/>
                <a:latin typeface="Open Sans" panose="020B0606030504020204" pitchFamily="34" charset="0"/>
                <a:hlinkClick r:id="rId4"/>
              </a:rPr>
              <a:t>Darkening</a:t>
            </a:r>
            <a:r>
              <a:rPr lang="en-GB" b="0" i="0" u="none" strike="noStrike" dirty="0">
                <a:solidFill>
                  <a:srgbClr val="333333"/>
                </a:solidFill>
                <a:effectLst/>
                <a:latin typeface="Open Sans" panose="020B0606030504020204" pitchFamily="34" charset="0"/>
              </a:rPr>
              <a:t> and thickening (hyperkeratosis) of the skin occurs mainly in the flexural areas, particularly the axillae, groins, inframammary regions, and the neck.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DD is often suggested by pathologists in cases of transient or persistent acantholytic dermatoses (Grover disease) [124,125], but the clinical presentation and absence of family history or supportive signs may help to distinguish this. </a:t>
            </a:r>
            <a:r>
              <a:rPr lang="en-GB" sz="1800" i="1" dirty="0">
                <a:effectLst/>
                <a:latin typeface="PalatinoLTStd"/>
              </a:rPr>
              <a:t>ATPA2 </a:t>
            </a:r>
            <a:r>
              <a:rPr lang="en-GB" sz="1800" dirty="0">
                <a:effectLst/>
                <a:latin typeface="PalatinoLTStd"/>
              </a:rPr>
              <a:t>mutations are not found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Galli–Galli disease, which presents with acantholytic flexural </a:t>
            </a:r>
            <a:r>
              <a:rPr lang="en-GB" sz="1800" dirty="0" err="1">
                <a:effectLst/>
                <a:latin typeface="PalatinoLTStd"/>
              </a:rPr>
              <a:t>papulovesicules</a:t>
            </a:r>
            <a:r>
              <a:rPr lang="en-GB" sz="1800" dirty="0">
                <a:effectLst/>
                <a:latin typeface="PalatinoLTStd"/>
              </a:rPr>
              <a:t> or freckles, is an allelic variant of Dowling–</a:t>
            </a:r>
            <a:r>
              <a:rPr lang="en-GB" sz="1800" dirty="0" err="1">
                <a:effectLst/>
                <a:latin typeface="PalatinoLTStd"/>
              </a:rPr>
              <a:t>Degos</a:t>
            </a:r>
            <a:r>
              <a:rPr lang="en-GB" sz="1800" dirty="0">
                <a:effectLst/>
                <a:latin typeface="PalatinoLTStd"/>
              </a:rPr>
              <a:t> disease (MIM: 179850) due to mutation in </a:t>
            </a:r>
            <a:r>
              <a:rPr lang="en-GB" sz="1800" i="1" dirty="0">
                <a:effectLst/>
                <a:latin typeface="PalatinoLTStd"/>
              </a:rPr>
              <a:t>KRT5 </a:t>
            </a:r>
            <a:r>
              <a:rPr lang="en-GB" sz="1800" dirty="0">
                <a:effectLst/>
                <a:latin typeface="PalatinoLTStd"/>
              </a:rPr>
              <a:t>encoding keratin 5 [127–130].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39</a:t>
            </a:fld>
            <a:endParaRPr lang="en-PK"/>
          </a:p>
        </p:txBody>
      </p:sp>
    </p:spTree>
    <p:extLst>
      <p:ext uri="{BB962C8B-B14F-4D97-AF65-F5344CB8AC3E}">
        <p14:creationId xmlns:p14="http://schemas.microsoft.com/office/powerpoint/2010/main" val="3216011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DD may resemble </a:t>
            </a:r>
            <a:r>
              <a:rPr lang="en-GB" sz="1800" dirty="0" err="1">
                <a:effectLst/>
                <a:latin typeface="PalatinoLTStd"/>
              </a:rPr>
              <a:t>seborrhoeic</a:t>
            </a:r>
            <a:r>
              <a:rPr lang="en-GB" sz="1800" dirty="0">
                <a:effectLst/>
                <a:latin typeface="PalatinoLTStd"/>
              </a:rPr>
              <a:t> dermatitis, particularly in the scalp, or acne, and nail and hand signs may help to distinguish these.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40</a:t>
            </a:fld>
            <a:endParaRPr lang="en-PK"/>
          </a:p>
        </p:txBody>
      </p:sp>
    </p:spTree>
    <p:extLst>
      <p:ext uri="{BB962C8B-B14F-4D97-AF65-F5344CB8AC3E}">
        <p14:creationId xmlns:p14="http://schemas.microsoft.com/office/powerpoint/2010/main" val="3639176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333333"/>
                </a:solidFill>
                <a:effectLst/>
                <a:latin typeface="Open Sans" panose="020B0606030504020204" pitchFamily="34" charset="0"/>
              </a:rPr>
              <a:t>Dowling-</a:t>
            </a:r>
            <a:r>
              <a:rPr lang="en-GB" b="0" i="0" u="none" strike="noStrike" dirty="0" err="1">
                <a:solidFill>
                  <a:srgbClr val="333333"/>
                </a:solidFill>
                <a:effectLst/>
                <a:latin typeface="Open Sans" panose="020B0606030504020204" pitchFamily="34" charset="0"/>
              </a:rPr>
              <a:t>Degos</a:t>
            </a:r>
            <a:r>
              <a:rPr lang="en-GB" b="0" i="0" u="none" strike="noStrike" dirty="0">
                <a:solidFill>
                  <a:srgbClr val="333333"/>
                </a:solidFill>
                <a:effectLst/>
                <a:latin typeface="Open Sans" panose="020B0606030504020204" pitchFamily="34" charset="0"/>
              </a:rPr>
              <a:t> disease is a rare genetic disease of the skin that presents in adult life with pigmentation, particularly in the folds of the skin. It is also known as ‘pigmented reticulate anomaly of the flexures’. It is important to distinguish this from </a:t>
            </a:r>
            <a:r>
              <a:rPr lang="en-GB" b="0" i="0" u="none" strike="noStrike" dirty="0">
                <a:solidFill>
                  <a:srgbClr val="8FAABF"/>
                </a:solidFill>
                <a:effectLst/>
                <a:latin typeface="inherit"/>
                <a:hlinkClick r:id="rId3"/>
              </a:rPr>
              <a:t>acanthosis</a:t>
            </a:r>
            <a:r>
              <a:rPr lang="en-GB" b="0" i="0" u="none" strike="noStrike" dirty="0">
                <a:solidFill>
                  <a:srgbClr val="8FAABF"/>
                </a:solidFill>
                <a:effectLst/>
                <a:latin typeface="Open Sans" panose="020B0606030504020204" pitchFamily="34" charset="0"/>
                <a:hlinkClick r:id="rId3"/>
              </a:rPr>
              <a:t> nigricans</a:t>
            </a:r>
            <a:r>
              <a:rPr lang="en-GB" b="0" i="0" u="none" strike="noStrike" dirty="0">
                <a:solidFill>
                  <a:srgbClr val="333333"/>
                </a:solidFill>
                <a:effectLst/>
                <a:latin typeface="Open Sans" panose="020B0606030504020204" pitchFamily="34" charset="0"/>
              </a:rPr>
              <a:t>, which can be a skin sign of internal diseases. </a:t>
            </a:r>
          </a:p>
          <a:p>
            <a:endParaRPr lang="en-GB" b="0" i="0" u="none" strike="noStrike"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Dowling–</a:t>
            </a:r>
            <a:r>
              <a:rPr lang="en-GB" sz="1800" dirty="0" err="1">
                <a:effectLst/>
                <a:latin typeface="PalatinoLTStd"/>
              </a:rPr>
              <a:t>Degos</a:t>
            </a:r>
            <a:r>
              <a:rPr lang="en-GB" sz="1800" dirty="0">
                <a:effectLst/>
                <a:latin typeface="PalatinoLTStd"/>
              </a:rPr>
              <a:t> disease and acanthosis nigricans present with pigmented flexural lesions and </a:t>
            </a:r>
            <a:r>
              <a:rPr lang="en-GB" sz="1800" dirty="0" err="1">
                <a:effectLst/>
                <a:latin typeface="PalatinoLTStd"/>
              </a:rPr>
              <a:t>conflu</a:t>
            </a:r>
            <a:r>
              <a:rPr lang="en-GB" sz="1800" dirty="0">
                <a:effectLst/>
                <a:latin typeface="PalatinoLTStd"/>
              </a:rPr>
              <a:t>- </a:t>
            </a:r>
            <a:r>
              <a:rPr lang="en-GB" sz="1800" dirty="0" err="1">
                <a:effectLst/>
                <a:latin typeface="PalatinoLTStd"/>
              </a:rPr>
              <a:t>ent</a:t>
            </a:r>
            <a:r>
              <a:rPr lang="en-GB" sz="1800" dirty="0">
                <a:effectLst/>
                <a:latin typeface="PalatinoLTStd"/>
              </a:rPr>
              <a:t> reticulate papillomatosis with flat lesions mainly limited to the upper trunk.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41</a:t>
            </a:fld>
            <a:endParaRPr lang="en-PK"/>
          </a:p>
        </p:txBody>
      </p:sp>
    </p:spTree>
    <p:extLst>
      <p:ext uri="{BB962C8B-B14F-4D97-AF65-F5344CB8AC3E}">
        <p14:creationId xmlns:p14="http://schemas.microsoft.com/office/powerpoint/2010/main" val="14298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Penetrance is complete in adults [</a:t>
            </a:r>
            <a:r>
              <a:rPr lang="en-GB" sz="1800" b="1" dirty="0">
                <a:effectLst/>
                <a:latin typeface="PalatinoLTStd"/>
              </a:rPr>
              <a:t>4</a:t>
            </a:r>
            <a:r>
              <a:rPr lang="en-GB" sz="1800" dirty="0">
                <a:effectLst/>
                <a:latin typeface="PalatinoLTStd"/>
              </a:rPr>
              <a:t>] although phenotypic expression may be variable with some patients featuring nail changes only [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In some families plane wart‐like keratoses, known as </a:t>
            </a:r>
            <a:r>
              <a:rPr lang="en-GB" sz="1800" dirty="0" err="1">
                <a:effectLst/>
                <a:latin typeface="PalatinoLTStd"/>
              </a:rPr>
              <a:t>acrokeratosis</a:t>
            </a:r>
            <a:r>
              <a:rPr lang="en-GB" sz="1800" dirty="0">
                <a:effectLst/>
                <a:latin typeface="PalatinoLTStd"/>
              </a:rPr>
              <a:t> </a:t>
            </a:r>
            <a:r>
              <a:rPr lang="en-GB" sz="1800" dirty="0" err="1">
                <a:effectLst/>
                <a:latin typeface="PalatinoLTStd"/>
              </a:rPr>
              <a:t>verruciformis</a:t>
            </a:r>
            <a:r>
              <a:rPr lang="en-GB" sz="1800" dirty="0">
                <a:effectLst/>
                <a:latin typeface="PalatinoLTStd"/>
              </a:rPr>
              <a:t> (AKV), predominate [8,10,11]. </a:t>
            </a:r>
            <a:endParaRPr lang="en-GB" dirty="0">
              <a:effectLst/>
            </a:endParaRPr>
          </a:p>
          <a:p>
            <a:r>
              <a:rPr lang="en-GB" b="0" i="0" u="none" strike="noStrike" dirty="0" err="1">
                <a:solidFill>
                  <a:srgbClr val="000000"/>
                </a:solidFill>
                <a:effectLst/>
                <a:latin typeface="Times New Roman" panose="02020603050405020304" pitchFamily="18" charset="0"/>
              </a:rPr>
              <a:t>Acrokeratosis</a:t>
            </a:r>
            <a:r>
              <a:rPr lang="en-GB" b="0" i="0" u="none" strike="noStrike" dirty="0">
                <a:solidFill>
                  <a:srgbClr val="000000"/>
                </a:solidFill>
                <a:effectLst/>
                <a:latin typeface="Times New Roman" panose="02020603050405020304" pitchFamily="18" charset="0"/>
              </a:rPr>
              <a:t> </a:t>
            </a:r>
            <a:r>
              <a:rPr lang="en-GB" b="0" i="0" u="none" strike="noStrike" dirty="0" err="1">
                <a:solidFill>
                  <a:srgbClr val="000000"/>
                </a:solidFill>
                <a:effectLst/>
                <a:latin typeface="Times New Roman" panose="02020603050405020304" pitchFamily="18" charset="0"/>
              </a:rPr>
              <a:t>verruciformis</a:t>
            </a:r>
            <a:r>
              <a:rPr lang="en-GB" b="0" i="0" u="none" strike="noStrike" dirty="0">
                <a:solidFill>
                  <a:srgbClr val="000000"/>
                </a:solidFill>
                <a:effectLst/>
                <a:latin typeface="Times New Roman" panose="02020603050405020304" pitchFamily="18" charset="0"/>
              </a:rPr>
              <a:t> is a rare genodermatosis that usually develops in childhood and is characterized by verrucous papules on the dorsum of the hands and feet</a:t>
            </a:r>
          </a:p>
          <a:p>
            <a:r>
              <a:rPr lang="en-GB" b="0" i="0" u="none" strike="noStrike" dirty="0">
                <a:solidFill>
                  <a:srgbClr val="000000"/>
                </a:solidFill>
                <a:effectLst/>
                <a:latin typeface="Times New Roman" panose="02020603050405020304" pitchFamily="18" charset="0"/>
              </a:rPr>
              <a:t>Verruca is like wart </a:t>
            </a:r>
          </a:p>
          <a:p>
            <a:r>
              <a:rPr lang="en-GB" b="0" i="0" u="none" strike="noStrike" dirty="0">
                <a:solidFill>
                  <a:srgbClr val="000000"/>
                </a:solidFill>
                <a:effectLst/>
                <a:latin typeface="Times New Roman" panose="02020603050405020304" pitchFamily="18" charset="0"/>
              </a:rPr>
              <a:t>Acro meaning high </a:t>
            </a:r>
          </a:p>
          <a:p>
            <a:endParaRPr lang="en-GB" b="0" i="0" u="none" strike="noStrike" dirty="0">
              <a:solidFill>
                <a:srgbClr val="000000"/>
              </a:solidFill>
              <a:effectLst/>
              <a:latin typeface="Times New Roman" panose="02020603050405020304" pitchFamily="18" charset="0"/>
            </a:endParaRPr>
          </a:p>
          <a:p>
            <a:endParaRPr lang="en-GB" b="0" i="0" u="none" strike="noStrike" dirty="0">
              <a:solidFill>
                <a:srgbClr val="000000"/>
              </a:solidFill>
              <a:effectLst/>
              <a:latin typeface="Times New Roman" panose="02020603050405020304" pitchFamily="18" charset="0"/>
            </a:endParaRPr>
          </a:p>
          <a:p>
            <a:r>
              <a:rPr lang="en-PK" dirty="0"/>
              <a:t>1:100000 and 1:30000 northern european </a:t>
            </a:r>
          </a:p>
          <a:p>
            <a:r>
              <a:rPr lang="en-GB" dirty="0"/>
              <a:t>M</a:t>
            </a:r>
            <a:r>
              <a:rPr lang="en-PK" dirty="0"/>
              <a:t>en and women equally affected </a:t>
            </a:r>
          </a:p>
          <a:p>
            <a:r>
              <a:rPr lang="en-GB" dirty="0"/>
              <a:t>E</a:t>
            </a:r>
            <a:r>
              <a:rPr lang="en-PK" dirty="0"/>
              <a:t>arly teens upto 6th or 7th decade </a:t>
            </a:r>
          </a:p>
          <a:p>
            <a:r>
              <a:rPr lang="en-GB" dirty="0"/>
              <a:t>C</a:t>
            </a:r>
            <a:r>
              <a:rPr lang="en-PK" dirty="0"/>
              <a:t>omp penetrance </a:t>
            </a:r>
          </a:p>
          <a:p>
            <a:r>
              <a:rPr lang="en-GB" dirty="0"/>
              <a:t>A</a:t>
            </a:r>
            <a:r>
              <a:rPr lang="en-PK" dirty="0"/>
              <a:t>crokeratosis verruciformis </a:t>
            </a: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a:t>
            </a:fld>
            <a:endParaRPr lang="en-PK"/>
          </a:p>
        </p:txBody>
      </p:sp>
    </p:spTree>
    <p:extLst>
      <p:ext uri="{BB962C8B-B14F-4D97-AF65-F5344CB8AC3E}">
        <p14:creationId xmlns:p14="http://schemas.microsoft.com/office/powerpoint/2010/main" val="3948210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Acral papules can resemble plane warts or AKV, which may in any case be allelic to DD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42</a:t>
            </a:fld>
            <a:endParaRPr lang="en-PK"/>
          </a:p>
        </p:txBody>
      </p:sp>
    </p:spTree>
    <p:extLst>
      <p:ext uri="{BB962C8B-B14F-4D97-AF65-F5344CB8AC3E}">
        <p14:creationId xmlns:p14="http://schemas.microsoft.com/office/powerpoint/2010/main" val="3171965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Acantholysis is an incidental feature of many other </a:t>
            </a:r>
            <a:r>
              <a:rPr lang="en-GB" sz="1800" dirty="0" err="1">
                <a:effectLst/>
                <a:latin typeface="PalatinoLTStd"/>
              </a:rPr>
              <a:t>epider</a:t>
            </a:r>
            <a:r>
              <a:rPr lang="en-GB" sz="1800" dirty="0">
                <a:effectLst/>
                <a:latin typeface="PalatinoLTStd"/>
              </a:rPr>
              <a:t>- mal disorders. DD is often suggested by pathologists in cases of transient or persistent acantholytic dermatoses (Grover disease)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but the clinical presentation and absence of family history or supportive signs may help to distinguish this.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43</a:t>
            </a:fld>
            <a:endParaRPr lang="en-PK"/>
          </a:p>
        </p:txBody>
      </p:sp>
    </p:spTree>
    <p:extLst>
      <p:ext uri="{BB962C8B-B14F-4D97-AF65-F5344CB8AC3E}">
        <p14:creationId xmlns:p14="http://schemas.microsoft.com/office/powerpoint/2010/main" val="3391728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Erosive or bullous flexural DD may </a:t>
            </a:r>
            <a:r>
              <a:rPr lang="en-GB" sz="1800" dirty="0" err="1">
                <a:effectLst/>
                <a:latin typeface="PalatinoLTStd"/>
              </a:rPr>
              <a:t>sug</a:t>
            </a:r>
            <a:r>
              <a:rPr lang="en-GB" sz="1800" dirty="0">
                <a:effectLst/>
                <a:latin typeface="PalatinoLTStd"/>
              </a:rPr>
              <a:t>- gest pemphigus vulgaris/</a:t>
            </a:r>
            <a:r>
              <a:rPr lang="en-GB" sz="1800" dirty="0" err="1">
                <a:effectLst/>
                <a:latin typeface="PalatinoLTStd"/>
              </a:rPr>
              <a:t>vegetans</a:t>
            </a:r>
            <a:r>
              <a:rPr lang="en-GB" sz="1800" dirty="0">
                <a:effectLst/>
                <a:latin typeface="PalatinoLTStd"/>
              </a:rPr>
              <a:t> or pyoderma </a:t>
            </a:r>
            <a:r>
              <a:rPr lang="en-GB" sz="1800" dirty="0" err="1">
                <a:effectLst/>
                <a:latin typeface="PalatinoLTStd"/>
              </a:rPr>
              <a:t>vegetans</a:t>
            </a:r>
            <a:r>
              <a:rPr lang="en-GB" sz="1800" dirty="0">
                <a:effectLst/>
                <a:latin typeface="PalatinoLTStd"/>
              </a:rPr>
              <a:t>.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44</a:t>
            </a:fld>
            <a:endParaRPr lang="en-PK"/>
          </a:p>
        </p:txBody>
      </p:sp>
    </p:spTree>
    <p:extLst>
      <p:ext uri="{BB962C8B-B14F-4D97-AF65-F5344CB8AC3E}">
        <p14:creationId xmlns:p14="http://schemas.microsoft.com/office/powerpoint/2010/main" val="2572253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effectLst/>
                <a:latin typeface="PalatinoLTStd"/>
              </a:rPr>
              <a:t>Grade 0</a:t>
            </a:r>
            <a:r>
              <a:rPr lang="en-GB" sz="1800" dirty="0">
                <a:effectLst/>
                <a:latin typeface="PalatinoLTStd"/>
              </a:rPr>
              <a:t>: subclinical; the typical rash is absent or subtle and </a:t>
            </a:r>
            <a:endParaRPr lang="en-GB" dirty="0"/>
          </a:p>
          <a:p>
            <a:r>
              <a:rPr lang="en-GB" sz="1800" dirty="0">
                <a:effectLst/>
                <a:latin typeface="PalatinoLTStd"/>
              </a:rPr>
              <a:t>asymptomatic but associated features such as </a:t>
            </a:r>
            <a:r>
              <a:rPr lang="en-GB" sz="1800" dirty="0" err="1">
                <a:effectLst/>
                <a:latin typeface="PalatinoLTStd"/>
              </a:rPr>
              <a:t>acrokeratoses</a:t>
            </a:r>
            <a:r>
              <a:rPr lang="en-GB" sz="1800" dirty="0">
                <a:effectLst/>
                <a:latin typeface="PalatinoLTStd"/>
              </a:rPr>
              <a:t> or nail dystrophy are present. This grade is usually only </a:t>
            </a:r>
            <a:r>
              <a:rPr lang="en-GB" sz="1800" dirty="0" err="1">
                <a:effectLst/>
                <a:latin typeface="PalatinoLTStd"/>
              </a:rPr>
              <a:t>recog</a:t>
            </a:r>
            <a:r>
              <a:rPr lang="en-GB" sz="1800" dirty="0">
                <a:effectLst/>
                <a:latin typeface="PalatinoLTStd"/>
              </a:rPr>
              <a:t>- </a:t>
            </a:r>
            <a:r>
              <a:rPr lang="en-GB" sz="1800" dirty="0" err="1">
                <a:effectLst/>
                <a:latin typeface="PalatinoLTStd"/>
              </a:rPr>
              <a:t>nized</a:t>
            </a:r>
            <a:r>
              <a:rPr lang="en-GB" sz="1800" dirty="0">
                <a:effectLst/>
                <a:latin typeface="PalatinoLTStd"/>
              </a:rPr>
              <a:t> in the context of a family history.  </a:t>
            </a:r>
          </a:p>
          <a:p>
            <a:endParaRPr lang="en-GB" sz="1800" dirty="0">
              <a:effectLst/>
              <a:latin typeface="PalatinoLTStd"/>
            </a:endParaRPr>
          </a:p>
          <a:p>
            <a:r>
              <a:rPr lang="en-GB" sz="1800" i="1" dirty="0">
                <a:effectLst/>
                <a:latin typeface="PalatinoLTStd"/>
              </a:rPr>
              <a:t>Grade I</a:t>
            </a:r>
            <a:r>
              <a:rPr lang="en-GB" sz="1800" dirty="0">
                <a:effectLst/>
                <a:latin typeface="PalatinoLTStd"/>
              </a:rPr>
              <a:t>: mild; localized keratotic papules occupy up to 10% of affected areas (e.g. trunk or flexures) and may give rise to </a:t>
            </a:r>
            <a:r>
              <a:rPr lang="en-GB" sz="1800" dirty="0" err="1">
                <a:effectLst/>
                <a:latin typeface="PalatinoLTStd"/>
              </a:rPr>
              <a:t>pru</a:t>
            </a:r>
            <a:r>
              <a:rPr lang="en-GB" sz="1800" dirty="0">
                <a:effectLst/>
                <a:latin typeface="PalatinoLTStd"/>
              </a:rPr>
              <a:t>- </a:t>
            </a:r>
            <a:r>
              <a:rPr lang="en-GB" sz="1800" dirty="0" err="1">
                <a:effectLst/>
                <a:latin typeface="PalatinoLTStd"/>
              </a:rPr>
              <a:t>ritus</a:t>
            </a:r>
            <a:r>
              <a:rPr lang="en-GB" sz="1800" dirty="0">
                <a:effectLst/>
                <a:latin typeface="PalatinoLTStd"/>
              </a:rPr>
              <a:t> or mild irritation. Many cases of naevoid DD fall into this group. </a:t>
            </a:r>
            <a:endParaRPr lang="en-GB" sz="2800" dirty="0"/>
          </a:p>
          <a:p>
            <a:r>
              <a:rPr lang="en-GB" sz="1800" dirty="0">
                <a:effectLst/>
                <a:latin typeface="PalatinoLTStd"/>
              </a:rPr>
              <a:t>• </a:t>
            </a:r>
            <a:r>
              <a:rPr lang="en-GB" sz="1800" i="1" dirty="0">
                <a:effectLst/>
                <a:latin typeface="PalatinoLTStd"/>
              </a:rPr>
              <a:t>Grade II</a:t>
            </a:r>
            <a:r>
              <a:rPr lang="en-GB" sz="1800" dirty="0">
                <a:effectLst/>
                <a:latin typeface="PalatinoLTStd"/>
              </a:rPr>
              <a:t>: moderate; extensive </a:t>
            </a:r>
            <a:r>
              <a:rPr lang="en-GB" sz="1800" dirty="0" err="1">
                <a:effectLst/>
                <a:latin typeface="PalatinoLTStd"/>
              </a:rPr>
              <a:t>papular</a:t>
            </a:r>
            <a:r>
              <a:rPr lang="en-GB" sz="1800" dirty="0">
                <a:effectLst/>
                <a:latin typeface="PalatinoLTStd"/>
              </a:rPr>
              <a:t> and </a:t>
            </a:r>
            <a:r>
              <a:rPr lang="en-GB" sz="1800" dirty="0" err="1">
                <a:effectLst/>
                <a:latin typeface="PalatinoLTStd"/>
              </a:rPr>
              <a:t>subconfluent</a:t>
            </a:r>
            <a:r>
              <a:rPr lang="en-GB" sz="1800" dirty="0">
                <a:effectLst/>
                <a:latin typeface="PalatinoLTStd"/>
              </a:rPr>
              <a:t> lesions with crusting or secondary infection affect 10–30% of the affected area, or there is extensive and symptomatic </a:t>
            </a:r>
            <a:r>
              <a:rPr lang="en-GB" sz="1800" dirty="0" err="1">
                <a:effectLst/>
                <a:latin typeface="PalatinoLTStd"/>
              </a:rPr>
              <a:t>papular</a:t>
            </a:r>
            <a:r>
              <a:rPr lang="en-GB" sz="1800" dirty="0">
                <a:effectLst/>
                <a:latin typeface="PalatinoLTStd"/>
              </a:rPr>
              <a:t> flexural involvement. </a:t>
            </a:r>
          </a:p>
          <a:p>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PalatinoLTStd"/>
              </a:rPr>
              <a:t>Grade III</a:t>
            </a:r>
            <a:r>
              <a:rPr lang="en-GB" sz="1800" dirty="0">
                <a:effectLst/>
                <a:latin typeface="PalatinoLTStd"/>
              </a:rPr>
              <a:t>: severe; widespread confluent, crusted, eroded or </a:t>
            </a:r>
            <a:r>
              <a:rPr lang="en-GB" sz="1800" dirty="0" err="1">
                <a:effectLst/>
                <a:latin typeface="PalatinoLTStd"/>
              </a:rPr>
              <a:t>bul</a:t>
            </a:r>
            <a:r>
              <a:rPr lang="en-GB" sz="1800" dirty="0">
                <a:effectLst/>
                <a:latin typeface="PalatinoLTStd"/>
              </a:rPr>
              <a:t>- </a:t>
            </a:r>
            <a:r>
              <a:rPr lang="en-GB" sz="1800" dirty="0" err="1">
                <a:effectLst/>
                <a:latin typeface="PalatinoLTStd"/>
              </a:rPr>
              <a:t>lous</a:t>
            </a:r>
            <a:r>
              <a:rPr lang="en-GB" sz="1800" dirty="0">
                <a:effectLst/>
                <a:latin typeface="PalatinoLTStd"/>
              </a:rPr>
              <a:t> rash affects &gt;30% of the trunk or confluent eroded or hyper- keratotic disease of the limbs or flexures. </a:t>
            </a:r>
            <a:endParaRPr lang="en-GB" sz="4000" dirty="0"/>
          </a:p>
          <a:p>
            <a:endParaRPr lang="en-GB" sz="2800" dirty="0"/>
          </a:p>
          <a:p>
            <a:endParaRPr lang="en-GB" sz="1800" dirty="0">
              <a:effectLst/>
              <a:latin typeface="PalatinoLTStd"/>
            </a:endParaRPr>
          </a:p>
          <a:p>
            <a:endParaRPr lang="en-GB" sz="1800" dirty="0">
              <a:effectLst/>
              <a:latin typeface="PalatinoLTStd"/>
            </a:endParaRPr>
          </a:p>
          <a:p>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45</a:t>
            </a:fld>
            <a:endParaRPr lang="en-PK"/>
          </a:p>
        </p:txBody>
      </p:sp>
    </p:spTree>
    <p:extLst>
      <p:ext uri="{BB962C8B-B14F-4D97-AF65-F5344CB8AC3E}">
        <p14:creationId xmlns:p14="http://schemas.microsoft.com/office/powerpoint/2010/main" val="1119785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PalatinoLTStd"/>
              </a:rPr>
              <a:t>Impetiginization</a:t>
            </a:r>
            <a:r>
              <a:rPr lang="en-GB" sz="1800" dirty="0">
                <a:effectLst/>
                <a:latin typeface="PalatinoLTStd"/>
              </a:rPr>
              <a:t> and </a:t>
            </a:r>
            <a:r>
              <a:rPr lang="en-GB" sz="1800" dirty="0" err="1">
                <a:effectLst/>
                <a:latin typeface="PalatinoLTStd"/>
              </a:rPr>
              <a:t>eczematization</a:t>
            </a:r>
            <a:r>
              <a:rPr lang="en-GB" sz="1800" dirty="0">
                <a:effectLst/>
                <a:latin typeface="PalatinoLTStd"/>
              </a:rPr>
              <a:t> are common, and patients have an increased susceptibility to infection with herpes sim- plex (Figure 66.11), herpes zoster or cowpox; severe infections may be disseminated or fatal [149–155]. There is conflicting </a:t>
            </a:r>
            <a:r>
              <a:rPr lang="en-GB" sz="1800" dirty="0" err="1">
                <a:effectLst/>
                <a:latin typeface="PalatinoLTStd"/>
              </a:rPr>
              <a:t>evi</a:t>
            </a:r>
            <a:r>
              <a:rPr lang="en-GB" sz="1800" dirty="0">
                <a:effectLst/>
                <a:latin typeface="PalatinoLTStd"/>
              </a:rPr>
              <a:t>- </a:t>
            </a:r>
            <a:r>
              <a:rPr lang="en-GB" sz="1800" dirty="0" err="1">
                <a:effectLst/>
                <a:latin typeface="PalatinoLTStd"/>
              </a:rPr>
              <a:t>dence</a:t>
            </a:r>
            <a:r>
              <a:rPr lang="en-GB" sz="1800" dirty="0">
                <a:effectLst/>
                <a:latin typeface="PalatinoLTStd"/>
              </a:rPr>
              <a:t> regarding cell‐mediated immunity defects in DD [156–159] and there may be an increased risk of chronic pyogenic infection [160]. There are reports of squamous cell carcinomas of the skin 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r>
              <a:rPr lang="en-GB" sz="1800" dirty="0">
                <a:effectLst/>
                <a:latin typeface="PalatinoLTStd"/>
              </a:rPr>
              <a:t>mucosa [161–166] and mammary Paget disease [167], but the true incidence is not known. Bone cysts have been recorded [168–170]. Despite the importance of SERCA2a in the heart, there is no </a:t>
            </a:r>
            <a:r>
              <a:rPr lang="en-GB" sz="1800" dirty="0" err="1">
                <a:effectLst/>
                <a:latin typeface="PalatinoLTStd"/>
              </a:rPr>
              <a:t>evi</a:t>
            </a:r>
            <a:r>
              <a:rPr lang="en-GB" sz="1800" dirty="0">
                <a:effectLst/>
                <a:latin typeface="PalatinoLTStd"/>
              </a:rPr>
              <a:t>- </a:t>
            </a:r>
            <a:r>
              <a:rPr lang="en-GB" sz="1800" dirty="0" err="1">
                <a:effectLst/>
                <a:latin typeface="PalatinoLTStd"/>
              </a:rPr>
              <a:t>dence</a:t>
            </a:r>
            <a:r>
              <a:rPr lang="en-GB" sz="1800" dirty="0">
                <a:effectLst/>
                <a:latin typeface="PalatinoLTStd"/>
              </a:rPr>
              <a:t> of a general cardiac dysfunction in DD [171,172]. </a:t>
            </a:r>
            <a:endParaRPr lang="en-GB" dirty="0"/>
          </a:p>
          <a:p>
            <a:r>
              <a:rPr lang="en-GB" sz="1800" dirty="0">
                <a:effectLst/>
                <a:latin typeface="PalatinoLTStd"/>
              </a:rPr>
              <a:t>Neuropsychiatric features, including depression, bipolar dis- order, epilepsy and intellectual difficulties have been reported in </a:t>
            </a:r>
          </a:p>
          <a:p>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association with DD [6,7,39,173,174]. It has been suggested that the accumulation of mutant protein aggregates in neurons could provide a mechanism for these features [55]. </a:t>
            </a:r>
            <a:r>
              <a:rPr lang="en-GB" sz="1800" i="1" dirty="0">
                <a:effectLst/>
                <a:latin typeface="PalatinoLTStd"/>
              </a:rPr>
              <a:t>ATP2A2 </a:t>
            </a:r>
            <a:r>
              <a:rPr lang="en-GB" sz="1800" dirty="0">
                <a:effectLst/>
                <a:latin typeface="PalatinoLTStd"/>
              </a:rPr>
              <a:t>has been excluded as a common susceptibility gene for bipolar disorder, but co‐segregation of closely linked loci may explain families in whom the disorders are associated [175–180]. Lithium may exacerbate cutaneous disease, possibly by suppressing levels of epidermal SERCA2 [181–184]. </a:t>
            </a:r>
            <a:endParaRPr lang="en-GB" dirty="0">
              <a:effectLst/>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46</a:t>
            </a:fld>
            <a:endParaRPr lang="en-PK"/>
          </a:p>
        </p:txBody>
      </p:sp>
    </p:spTree>
    <p:extLst>
      <p:ext uri="{BB962C8B-B14F-4D97-AF65-F5344CB8AC3E}">
        <p14:creationId xmlns:p14="http://schemas.microsoft.com/office/powerpoint/2010/main" val="3033191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Epidermal naevus following the lines of </a:t>
            </a:r>
            <a:r>
              <a:rPr lang="en-GB" sz="1800" b="0" dirty="0" err="1">
                <a:effectLst/>
                <a:latin typeface="FrutigerLTStd"/>
              </a:rPr>
              <a:t>Blaschko</a:t>
            </a:r>
            <a:r>
              <a:rPr lang="en-GB" sz="1800" b="0" dirty="0">
                <a:effectLst/>
                <a:latin typeface="FrutigerLTStd"/>
              </a:rPr>
              <a:t>; the clinical and histological appearances are those of Darier disease.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47</a:t>
            </a:fld>
            <a:endParaRPr lang="en-PK"/>
          </a:p>
        </p:txBody>
      </p:sp>
    </p:spTree>
    <p:extLst>
      <p:ext uri="{BB962C8B-B14F-4D97-AF65-F5344CB8AC3E}">
        <p14:creationId xmlns:p14="http://schemas.microsoft.com/office/powerpoint/2010/main" val="3546897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effectLst/>
                <a:latin typeface="FrutigerLTStd"/>
              </a:rPr>
              <a:t>Herpes simplex superinfection of skin lesions in a patient with Darier disease. </a:t>
            </a:r>
            <a:endParaRPr lang="en-GB" sz="1600"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48</a:t>
            </a:fld>
            <a:endParaRPr lang="en-PK"/>
          </a:p>
        </p:txBody>
      </p:sp>
    </p:spTree>
    <p:extLst>
      <p:ext uri="{BB962C8B-B14F-4D97-AF65-F5344CB8AC3E}">
        <p14:creationId xmlns:p14="http://schemas.microsoft.com/office/powerpoint/2010/main" val="1425261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 disorder is usually diagnosed clinically, with histological confirmation. No specific systemic features need be sought in the absence of symptoms. Commercial </a:t>
            </a:r>
            <a:r>
              <a:rPr lang="en-GB" sz="1800" i="1" dirty="0">
                <a:effectLst/>
                <a:latin typeface="PalatinoLTStd"/>
              </a:rPr>
              <a:t>ATP2A2 </a:t>
            </a:r>
            <a:r>
              <a:rPr lang="en-GB" sz="1800" dirty="0">
                <a:effectLst/>
                <a:latin typeface="PalatinoLTStd"/>
              </a:rPr>
              <a:t>gene </a:t>
            </a:r>
            <a:r>
              <a:rPr lang="en-GB" sz="1800" dirty="0" err="1">
                <a:effectLst/>
                <a:latin typeface="PalatinoLTStd"/>
              </a:rPr>
              <a:t>sequenc</a:t>
            </a:r>
            <a:r>
              <a:rPr lang="en-GB" sz="1800" dirty="0">
                <a:effectLst/>
                <a:latin typeface="PalatinoLTStd"/>
              </a:rPr>
              <a:t>- </a:t>
            </a:r>
            <a:r>
              <a:rPr lang="en-GB" sz="1800" dirty="0" err="1">
                <a:effectLst/>
                <a:latin typeface="PalatinoLTStd"/>
              </a:rPr>
              <a:t>ing</a:t>
            </a:r>
            <a:r>
              <a:rPr lang="en-GB" sz="1800" dirty="0">
                <a:effectLst/>
                <a:latin typeface="PalatinoLTStd"/>
              </a:rPr>
              <a:t> is available, but is not generally needed for genetic </a:t>
            </a:r>
            <a:r>
              <a:rPr lang="en-GB" sz="1800" dirty="0" err="1">
                <a:effectLst/>
                <a:latin typeface="PalatinoLTStd"/>
              </a:rPr>
              <a:t>coun</a:t>
            </a:r>
            <a:r>
              <a:rPr lang="en-GB" sz="1800" dirty="0">
                <a:effectLst/>
                <a:latin typeface="PalatinoLTStd"/>
              </a:rPr>
              <a:t>- selling, and molecular diagnosis in </a:t>
            </a:r>
            <a:r>
              <a:rPr lang="en-GB" sz="1800" dirty="0" err="1">
                <a:effectLst/>
                <a:latin typeface="PalatinoLTStd"/>
              </a:rPr>
              <a:t>presymptomatic</a:t>
            </a:r>
            <a:r>
              <a:rPr lang="en-GB" sz="1800" dirty="0">
                <a:effectLst/>
                <a:latin typeface="PalatinoLTStd"/>
              </a:rPr>
              <a:t> children has no specific implications for care. In symptomatic or overtly infected lesions, specimens should be taken for </a:t>
            </a:r>
            <a:r>
              <a:rPr lang="en-GB" sz="1800" dirty="0" err="1">
                <a:effectLst/>
                <a:latin typeface="PalatinoLTStd"/>
              </a:rPr>
              <a:t>bacteriologi</a:t>
            </a:r>
            <a:r>
              <a:rPr lang="en-GB" sz="1800" dirty="0">
                <a:effectLst/>
                <a:latin typeface="PalatinoLTStd"/>
              </a:rPr>
              <a:t>- </a:t>
            </a:r>
            <a:r>
              <a:rPr lang="en-GB" sz="1800" dirty="0" err="1">
                <a:effectLst/>
                <a:latin typeface="PalatinoLTStd"/>
              </a:rPr>
              <a:t>cal</a:t>
            </a:r>
            <a:r>
              <a:rPr lang="en-GB" sz="1800" dirty="0">
                <a:effectLst/>
                <a:latin typeface="PalatinoLTStd"/>
              </a:rPr>
              <a:t> culture, and virological or fungal investigations should be considered in exacerbations or treatment‐resistant disease. A high index of suspicion of herpes simplex superinfection should be maintained, even in the absence of apparent vesicle formation. </a:t>
            </a:r>
            <a:endParaRPr lang="en-GB" dirty="0">
              <a:effectLst/>
            </a:endParaRP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51</a:t>
            </a:fld>
            <a:endParaRPr lang="en-PK"/>
          </a:p>
        </p:txBody>
      </p:sp>
    </p:spTree>
    <p:extLst>
      <p:ext uri="{BB962C8B-B14F-4D97-AF65-F5344CB8AC3E}">
        <p14:creationId xmlns:p14="http://schemas.microsoft.com/office/powerpoint/2010/main" val="3316512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PalatinoLTStd"/>
              </a:rPr>
              <a:t>Mild disease may only </a:t>
            </a:r>
            <a:r>
              <a:rPr lang="en-GB" sz="1800" b="1" dirty="0">
                <a:effectLst/>
                <a:latin typeface="PalatinoLTStd"/>
              </a:rPr>
              <a:t>require emollient</a:t>
            </a:r>
            <a:r>
              <a:rPr lang="en-GB" sz="1800" dirty="0">
                <a:effectLst/>
                <a:latin typeface="PalatinoLTStd"/>
              </a:rPr>
              <a:t>s, including those </a:t>
            </a:r>
            <a:r>
              <a:rPr lang="en-GB" sz="1800" b="1" dirty="0">
                <a:effectLst/>
                <a:latin typeface="PalatinoLTStd"/>
              </a:rPr>
              <a:t>with urea or lactic acid </a:t>
            </a:r>
            <a:r>
              <a:rPr lang="en-GB" sz="1800" dirty="0">
                <a:effectLst/>
                <a:latin typeface="PalatinoLTStd"/>
              </a:rPr>
              <a:t>to minimize hyperkeratosis, </a:t>
            </a:r>
            <a:r>
              <a:rPr lang="en-GB" sz="1800" b="1" dirty="0">
                <a:effectLst/>
                <a:latin typeface="PalatinoLTStd"/>
              </a:rPr>
              <a:t>sim- </a:t>
            </a:r>
            <a:r>
              <a:rPr lang="en-GB" sz="1800" b="1" dirty="0" err="1">
                <a:effectLst/>
                <a:latin typeface="PalatinoLTStd"/>
              </a:rPr>
              <a:t>ple</a:t>
            </a:r>
            <a:r>
              <a:rPr lang="en-GB" sz="1800" b="1" dirty="0">
                <a:effectLst/>
                <a:latin typeface="PalatinoLTStd"/>
              </a:rPr>
              <a:t> hygiene </a:t>
            </a:r>
            <a:r>
              <a:rPr lang="en-GB" sz="1800" dirty="0">
                <a:effectLst/>
                <a:latin typeface="PalatinoLTStd"/>
              </a:rPr>
              <a:t>to prevent secondary infection, and </a:t>
            </a:r>
            <a:r>
              <a:rPr lang="en-GB" sz="1800" b="1" dirty="0">
                <a:effectLst/>
                <a:latin typeface="PalatinoLTStd"/>
              </a:rPr>
              <a:t>avoidance of excessive heat or sun </a:t>
            </a:r>
            <a:r>
              <a:rPr lang="en-GB" sz="1800" dirty="0">
                <a:effectLst/>
                <a:latin typeface="PalatinoLTStd"/>
              </a:rPr>
              <a:t>[186]. Topical </a:t>
            </a:r>
            <a:r>
              <a:rPr lang="en-GB" sz="1800" b="1" dirty="0">
                <a:effectLst/>
                <a:latin typeface="PalatinoLTStd"/>
              </a:rPr>
              <a:t>antiseptics such as </a:t>
            </a:r>
            <a:r>
              <a:rPr lang="en-GB" sz="1800" b="1" dirty="0" err="1">
                <a:effectLst/>
                <a:latin typeface="PalatinoLTStd"/>
              </a:rPr>
              <a:t>chlorhex</a:t>
            </a:r>
            <a:r>
              <a:rPr lang="en-GB" sz="1800" b="1" dirty="0">
                <a:effectLst/>
                <a:latin typeface="PalatinoLTStd"/>
              </a:rPr>
              <a:t>- </a:t>
            </a:r>
            <a:r>
              <a:rPr lang="en-GB" sz="1800" b="1" dirty="0" err="1">
                <a:effectLst/>
                <a:latin typeface="PalatinoLTStd"/>
              </a:rPr>
              <a:t>idine</a:t>
            </a:r>
            <a:r>
              <a:rPr lang="en-GB" sz="1800" b="1" dirty="0">
                <a:effectLst/>
                <a:latin typeface="PalatinoLTStd"/>
              </a:rPr>
              <a:t> </a:t>
            </a:r>
            <a:r>
              <a:rPr lang="en-GB" sz="1800" dirty="0">
                <a:effectLst/>
                <a:latin typeface="PalatinoLTStd"/>
              </a:rPr>
              <a:t>skin cleanser or </a:t>
            </a:r>
            <a:r>
              <a:rPr lang="en-GB" sz="1800" b="1" dirty="0">
                <a:effectLst/>
                <a:latin typeface="PalatinoLTStd"/>
              </a:rPr>
              <a:t>potassium permanganate baths</a:t>
            </a:r>
            <a:r>
              <a:rPr lang="en-GB" sz="1800" dirty="0">
                <a:effectLst/>
                <a:latin typeface="PalatinoLTStd"/>
              </a:rPr>
              <a:t>, and </a:t>
            </a:r>
            <a:r>
              <a:rPr lang="en-GB" sz="1800" b="1" dirty="0">
                <a:effectLst/>
                <a:latin typeface="PalatinoLTStd"/>
              </a:rPr>
              <a:t>top- </a:t>
            </a:r>
            <a:r>
              <a:rPr lang="en-GB" sz="1800" b="1" dirty="0" err="1">
                <a:effectLst/>
                <a:latin typeface="PalatinoLTStd"/>
              </a:rPr>
              <a:t>ical</a:t>
            </a:r>
            <a:r>
              <a:rPr lang="en-GB" sz="1800" b="1" dirty="0">
                <a:effectLst/>
                <a:latin typeface="PalatinoLTStd"/>
              </a:rPr>
              <a:t> antibiotics and antifungals may be used to prevent or treat secondary </a:t>
            </a:r>
            <a:r>
              <a:rPr lang="en-GB" sz="1800" dirty="0">
                <a:effectLst/>
                <a:latin typeface="PalatinoLTStd"/>
              </a:rPr>
              <a:t>infection. Long‐term oral antibiotics are not generally recommended. </a:t>
            </a:r>
            <a:endParaRPr lang="en-GB" sz="2800" dirty="0">
              <a:effectLst/>
            </a:endParaRPr>
          </a:p>
          <a:p>
            <a:endParaRPr lang="en-GB" sz="1800" dirty="0">
              <a:effectLst/>
              <a:latin typeface="PalatinoLTStd"/>
            </a:endParaRPr>
          </a:p>
          <a:p>
            <a:r>
              <a:rPr lang="en-GB" sz="1800" dirty="0">
                <a:effectLst/>
                <a:latin typeface="PalatinoLTStd"/>
              </a:rPr>
              <a:t>In acute, symptomatic and inflammatory disease, topical corticosteroids are commonly used. In general, potent or even highly potent steroids are necessary and are often combined with topical antimicrobials. </a:t>
            </a:r>
          </a:p>
          <a:p>
            <a:endParaRPr lang="en-GB" sz="1800" dirty="0">
              <a:effectLst/>
              <a:latin typeface="PalatinoLTStd"/>
            </a:endParaRPr>
          </a:p>
          <a:p>
            <a:r>
              <a:rPr lang="en-GB" sz="1800" b="1" dirty="0">
                <a:effectLst/>
                <a:latin typeface="PalatinoLTStd"/>
              </a:rPr>
              <a:t>Chronic use of potent topical corticosteroids should be avoided</a:t>
            </a:r>
            <a:r>
              <a:rPr lang="en-GB" sz="1800" dirty="0">
                <a:effectLst/>
                <a:latin typeface="PalatinoLTStd"/>
              </a:rPr>
              <a:t>, especially in the flexures. Infected exacerbations are most commonly due to </a:t>
            </a:r>
            <a:r>
              <a:rPr lang="en-GB" sz="1800" dirty="0" err="1">
                <a:effectLst/>
                <a:latin typeface="PalatinoLTStd"/>
              </a:rPr>
              <a:t>staphylococ</a:t>
            </a:r>
            <a:r>
              <a:rPr lang="en-GB" sz="1800" dirty="0">
                <a:effectLst/>
                <a:latin typeface="PalatinoLTStd"/>
              </a:rPr>
              <a:t>- </a:t>
            </a:r>
            <a:r>
              <a:rPr lang="en-GB" sz="1800" dirty="0" err="1">
                <a:effectLst/>
                <a:latin typeface="PalatinoLTStd"/>
              </a:rPr>
              <a:t>cal</a:t>
            </a:r>
            <a:r>
              <a:rPr lang="en-GB" sz="1800" dirty="0">
                <a:effectLst/>
                <a:latin typeface="PalatinoLTStd"/>
              </a:rPr>
              <a:t> infection and short courses of appropriate oral antibiotics may be necessary. In view of the risk of </a:t>
            </a:r>
            <a:r>
              <a:rPr lang="en-GB" sz="1800" dirty="0" err="1">
                <a:effectLst/>
                <a:latin typeface="PalatinoLTStd"/>
              </a:rPr>
              <a:t>multiresistant</a:t>
            </a:r>
            <a:r>
              <a:rPr lang="en-GB" sz="1800" dirty="0">
                <a:effectLst/>
                <a:latin typeface="PalatinoLTStd"/>
              </a:rPr>
              <a:t> </a:t>
            </a:r>
            <a:r>
              <a:rPr lang="en-GB" sz="1800" i="1" dirty="0" err="1">
                <a:effectLst/>
                <a:latin typeface="PalatinoLTStd"/>
              </a:rPr>
              <a:t>Staphylo</a:t>
            </a:r>
            <a:r>
              <a:rPr lang="en-GB" sz="1800" i="1" dirty="0">
                <a:effectLst/>
                <a:latin typeface="PalatinoLTStd"/>
              </a:rPr>
              <a:t>- coccus aureus</a:t>
            </a:r>
            <a:r>
              <a:rPr lang="en-GB" sz="1800" dirty="0">
                <a:effectLst/>
                <a:latin typeface="PalatinoLTStd"/>
              </a:rPr>
              <a:t>, microbiological investigation and advice is recommended. There is no evidence regarding long‐term anti- biotic use. </a:t>
            </a:r>
          </a:p>
          <a:p>
            <a:endParaRPr lang="en-GB" sz="1800" dirty="0">
              <a:effectLst/>
              <a:latin typeface="PalatinoLTStd"/>
            </a:endParaRPr>
          </a:p>
          <a:p>
            <a:endParaRPr lang="en-GB" sz="1800" dirty="0">
              <a:effectLst/>
              <a:latin typeface="PalatinoLTStd"/>
            </a:endParaRPr>
          </a:p>
          <a:p>
            <a:r>
              <a:rPr lang="en-GB" sz="1800" dirty="0">
                <a:effectLst/>
                <a:latin typeface="PalatinoLTStd"/>
              </a:rPr>
              <a:t>Herpes simplex infection complicating DD needs urgent oral or parenteral antiviral agents such as </a:t>
            </a:r>
            <a:r>
              <a:rPr lang="en-GB" sz="1800" dirty="0" err="1">
                <a:effectLst/>
                <a:latin typeface="PalatinoLTStd"/>
              </a:rPr>
              <a:t>aciclovir</a:t>
            </a:r>
            <a:r>
              <a:rPr lang="en-GB" sz="1800" dirty="0">
                <a:effectLst/>
                <a:latin typeface="PalatinoLTStd"/>
              </a:rPr>
              <a:t> [151]. Cidofovir has been used in cutaneous cowpox infection [155]. </a:t>
            </a:r>
            <a:endParaRPr lang="en-GB" sz="2800" dirty="0">
              <a:effectLst/>
            </a:endParaRPr>
          </a:p>
          <a:p>
            <a:endParaRPr lang="en-GB" sz="1800" dirty="0">
              <a:effectLst/>
              <a:latin typeface="PalatinoLTStd"/>
            </a:endParaRPr>
          </a:p>
          <a:p>
            <a:endParaRPr lang="en-GB" sz="1800" dirty="0">
              <a:effectLst/>
              <a:latin typeface="PalatinoLTStd"/>
            </a:endParaRPr>
          </a:p>
          <a:p>
            <a:r>
              <a:rPr lang="en-GB" sz="1800" dirty="0">
                <a:effectLst/>
                <a:latin typeface="PalatinoLTStd"/>
              </a:rPr>
              <a:t>A variety of topical retinoids have been reported as effective [187–192]. Topical </a:t>
            </a:r>
            <a:r>
              <a:rPr lang="en-GB" sz="1800" dirty="0" err="1">
                <a:effectLst/>
                <a:latin typeface="PalatinoLTStd"/>
              </a:rPr>
              <a:t>tacalcitol</a:t>
            </a:r>
            <a:r>
              <a:rPr lang="en-GB" sz="1800" dirty="0">
                <a:effectLst/>
                <a:latin typeface="PalatinoLTStd"/>
              </a:rPr>
              <a:t> helped one case, but calcipotriol irritated eight of 12 patients [193]. Indeed many topical agents prove to be an irritant, but Oster‐Schmidt [190] reported success with </a:t>
            </a:r>
            <a:r>
              <a:rPr lang="en-GB" sz="1800" b="1" dirty="0">
                <a:effectLst/>
                <a:latin typeface="PalatinoLTStd"/>
              </a:rPr>
              <a:t>tazarotene i</a:t>
            </a:r>
            <a:r>
              <a:rPr lang="en-GB" sz="1800" dirty="0">
                <a:effectLst/>
                <a:latin typeface="PalatinoLTStd"/>
              </a:rPr>
              <a:t>n aqueous dilution to 0.01%; intermittent use </a:t>
            </a:r>
            <a:endParaRPr lang="en-GB" sz="2800" dirty="0">
              <a:effectLst/>
            </a:endParaRPr>
          </a:p>
          <a:p>
            <a:r>
              <a:rPr lang="en-GB" sz="1800" dirty="0">
                <a:effectLst/>
                <a:latin typeface="PalatinoLTStd"/>
              </a:rPr>
              <a:t>has also been suggested [</a:t>
            </a:r>
            <a:r>
              <a:rPr lang="en-GB" sz="1800" b="1" dirty="0">
                <a:effectLst/>
                <a:latin typeface="PalatinoLTStd"/>
              </a:rPr>
              <a:t>185</a:t>
            </a:r>
            <a:r>
              <a:rPr lang="en-GB" sz="1800" dirty="0">
                <a:effectLst/>
                <a:latin typeface="PalatinoLTStd"/>
              </a:rPr>
              <a:t>].</a:t>
            </a:r>
          </a:p>
          <a:p>
            <a:endParaRPr lang="en-GB" sz="1800" dirty="0">
              <a:effectLst/>
              <a:latin typeface="PalatinoLTStd"/>
            </a:endParaRPr>
          </a:p>
          <a:p>
            <a:r>
              <a:rPr lang="en-GB" sz="1800" dirty="0">
                <a:effectLst/>
                <a:latin typeface="PalatinoLTStd"/>
              </a:rPr>
              <a:t> The topical </a:t>
            </a:r>
            <a:r>
              <a:rPr lang="en-GB" sz="1800" b="1" dirty="0">
                <a:effectLst/>
                <a:latin typeface="PalatinoLTStd"/>
              </a:rPr>
              <a:t>immunosuppressive agents tacrolimus and </a:t>
            </a:r>
            <a:r>
              <a:rPr lang="en-GB" sz="1800" b="1" dirty="0" err="1">
                <a:effectLst/>
                <a:latin typeface="PalatinoLTStd"/>
              </a:rPr>
              <a:t>pimecrolimus</a:t>
            </a:r>
            <a:r>
              <a:rPr lang="en-GB" sz="1800" b="1" dirty="0">
                <a:effectLst/>
                <a:latin typeface="PalatinoLTStd"/>
              </a:rPr>
              <a:t> </a:t>
            </a:r>
            <a:r>
              <a:rPr lang="en-GB" sz="1800" dirty="0">
                <a:effectLst/>
                <a:latin typeface="PalatinoLTStd"/>
              </a:rPr>
              <a:t>have been used [194–196] but herpesvirus infection must first be excluded. Topical 5‐fluo- </a:t>
            </a:r>
            <a:r>
              <a:rPr lang="en-GB" sz="1800" dirty="0" err="1">
                <a:effectLst/>
                <a:latin typeface="PalatinoLTStd"/>
              </a:rPr>
              <a:t>rouracil</a:t>
            </a:r>
            <a:r>
              <a:rPr lang="en-GB" sz="1800" dirty="0">
                <a:effectLst/>
                <a:latin typeface="PalatinoLTStd"/>
              </a:rPr>
              <a:t> was apparently effective in a few patients [197–201] but the effect may be transient [201]. 5 fu is an anticancer med</a:t>
            </a:r>
            <a:endParaRPr lang="en-GB" sz="2800" dirty="0">
              <a:effectLst/>
            </a:endParaRPr>
          </a:p>
          <a:p>
            <a:endParaRPr lang="en-GB" sz="1800" dirty="0">
              <a:effectLst/>
              <a:latin typeface="PalatinoLTStd"/>
            </a:endParaRPr>
          </a:p>
          <a:p>
            <a:endParaRPr lang="en-GB" sz="1800" dirty="0">
              <a:effectLst/>
              <a:latin typeface="PalatinoLTStd"/>
            </a:endParaRPr>
          </a:p>
          <a:p>
            <a:r>
              <a:rPr lang="en-GB" sz="1800" b="1" i="1" dirty="0">
                <a:effectLst/>
                <a:latin typeface="PalatinoLTStd"/>
              </a:rPr>
              <a:t>Oral retinoids are the mainstay of treatment of severe disease</a:t>
            </a:r>
            <a:r>
              <a:rPr lang="en-GB" sz="1800" dirty="0">
                <a:effectLst/>
                <a:latin typeface="PalatinoLTStd"/>
              </a:rPr>
              <a:t>. Acitretin 0.25–0.5 mg/kg/day or isotretinoin 0.5 mg/kg/day reduce hyperkeratosis and malodour [202–205].</a:t>
            </a:r>
          </a:p>
          <a:p>
            <a:endParaRPr lang="en-GB" sz="1800" dirty="0">
              <a:effectLst/>
              <a:latin typeface="PalatinoLTStd"/>
            </a:endParaRPr>
          </a:p>
          <a:p>
            <a:r>
              <a:rPr lang="en-GB" sz="1800" dirty="0">
                <a:effectLst/>
                <a:latin typeface="PalatinoLTStd"/>
              </a:rPr>
              <a:t> Oral </a:t>
            </a:r>
            <a:r>
              <a:rPr lang="en-GB" sz="1800" dirty="0" err="1">
                <a:effectLst/>
                <a:latin typeface="PalatinoLTStd"/>
              </a:rPr>
              <a:t>alitreti</a:t>
            </a:r>
            <a:r>
              <a:rPr lang="en-GB" sz="1800" dirty="0">
                <a:effectLst/>
                <a:latin typeface="PalatinoLTStd"/>
              </a:rPr>
              <a:t>- </a:t>
            </a:r>
            <a:r>
              <a:rPr lang="en-GB" sz="1800" dirty="0" err="1">
                <a:effectLst/>
                <a:latin typeface="PalatinoLTStd"/>
              </a:rPr>
              <a:t>noin</a:t>
            </a:r>
            <a:r>
              <a:rPr lang="en-GB" sz="1800" dirty="0">
                <a:effectLst/>
                <a:latin typeface="PalatinoLTStd"/>
              </a:rPr>
              <a:t> may provide an alternative to acitretin, and may be use- </a:t>
            </a:r>
            <a:r>
              <a:rPr lang="en-GB" sz="1800" dirty="0" err="1">
                <a:effectLst/>
                <a:latin typeface="PalatinoLTStd"/>
              </a:rPr>
              <a:t>ful</a:t>
            </a:r>
            <a:r>
              <a:rPr lang="en-GB" sz="1800" dirty="0">
                <a:effectLst/>
                <a:latin typeface="PalatinoLTStd"/>
              </a:rPr>
              <a:t> in women of child‐bearing potential [207–209]. </a:t>
            </a:r>
          </a:p>
          <a:p>
            <a:endParaRPr lang="en-GB" sz="1800" dirty="0">
              <a:effectLst/>
              <a:latin typeface="PalatinoLTStd"/>
            </a:endParaRPr>
          </a:p>
          <a:p>
            <a:endParaRPr lang="en-GB" sz="1800" dirty="0">
              <a:effectLst/>
              <a:latin typeface="PalatinoLTStd"/>
            </a:endParaRPr>
          </a:p>
          <a:p>
            <a:r>
              <a:rPr lang="en-GB" sz="1800" b="1" i="1" u="sng" dirty="0">
                <a:effectLst/>
                <a:latin typeface="PalatinoLTStd"/>
              </a:rPr>
              <a:t>Ciclosporin</a:t>
            </a:r>
            <a:r>
              <a:rPr lang="en-GB" sz="1800" dirty="0">
                <a:effectLst/>
                <a:latin typeface="PalatinoLTStd"/>
              </a:rPr>
              <a:t> has no effect in chronic stable disease but has been reported to be effective in severe inflammatory or </a:t>
            </a:r>
            <a:r>
              <a:rPr lang="en-GB" sz="1800" dirty="0" err="1">
                <a:effectLst/>
                <a:latin typeface="PalatinoLTStd"/>
              </a:rPr>
              <a:t>eczematized</a:t>
            </a:r>
            <a:r>
              <a:rPr lang="en-GB" sz="1800" dirty="0">
                <a:effectLst/>
                <a:latin typeface="PalatinoLTStd"/>
              </a:rPr>
              <a:t> epi- </a:t>
            </a:r>
            <a:r>
              <a:rPr lang="en-GB" sz="1800" dirty="0" err="1">
                <a:effectLst/>
                <a:latin typeface="PalatinoLTStd"/>
              </a:rPr>
              <a:t>sodes</a:t>
            </a:r>
            <a:r>
              <a:rPr lang="en-GB" sz="1800" dirty="0">
                <a:effectLst/>
                <a:latin typeface="PalatinoLTStd"/>
              </a:rPr>
              <a:t> [210–212] and vulval disease [213]. </a:t>
            </a:r>
          </a:p>
          <a:p>
            <a:endParaRPr lang="en-GB" sz="1800" dirty="0">
              <a:effectLst/>
              <a:latin typeface="PalatinoLTStd"/>
            </a:endParaRPr>
          </a:p>
          <a:p>
            <a:endParaRPr lang="en-GB" sz="1800" dirty="0">
              <a:effectLst/>
              <a:latin typeface="PalatinoLTStd"/>
            </a:endParaRPr>
          </a:p>
          <a:p>
            <a:r>
              <a:rPr lang="en-GB" sz="1800" b="1" i="1" u="sng" dirty="0">
                <a:effectLst/>
                <a:latin typeface="PalatinoLTStd"/>
              </a:rPr>
              <a:t>UVB phototherapy or psoralens and UVA are probably ineffective and risk </a:t>
            </a:r>
            <a:r>
              <a:rPr lang="en-GB" sz="1800" b="1" i="1" u="sng" dirty="0" err="1">
                <a:effectLst/>
                <a:latin typeface="PalatinoLTStd"/>
              </a:rPr>
              <a:t>exacerbat</a:t>
            </a:r>
            <a:r>
              <a:rPr lang="en-GB" sz="1800" b="1" i="1" u="sng" dirty="0">
                <a:effectLst/>
                <a:latin typeface="PalatinoLTStd"/>
              </a:rPr>
              <a:t>- </a:t>
            </a:r>
            <a:r>
              <a:rPr lang="en-GB" sz="1800" b="1" i="1" u="sng" dirty="0" err="1">
                <a:effectLst/>
                <a:latin typeface="PalatinoLTStd"/>
              </a:rPr>
              <a:t>ing</a:t>
            </a:r>
            <a:r>
              <a:rPr lang="en-GB" sz="1800" b="1" i="1" u="sng" dirty="0">
                <a:effectLst/>
                <a:latin typeface="PalatinoLTStd"/>
              </a:rPr>
              <a:t> the disease.</a:t>
            </a:r>
            <a:r>
              <a:rPr lang="en-GB" sz="1800" dirty="0">
                <a:effectLst/>
                <a:latin typeface="PalatinoLTStd"/>
              </a:rPr>
              <a:t> Four of six patients benefited from </a:t>
            </a:r>
            <a:r>
              <a:rPr lang="en-GB" sz="1800" dirty="0" err="1">
                <a:effectLst/>
                <a:latin typeface="PalatinoLTStd"/>
              </a:rPr>
              <a:t>photody</a:t>
            </a:r>
            <a:r>
              <a:rPr lang="en-GB" sz="1800" dirty="0">
                <a:effectLst/>
                <a:latin typeface="PalatinoLTStd"/>
              </a:rPr>
              <a:t>- </a:t>
            </a:r>
            <a:r>
              <a:rPr lang="en-GB" sz="1800" dirty="0" err="1">
                <a:effectLst/>
                <a:latin typeface="PalatinoLTStd"/>
              </a:rPr>
              <a:t>namic</a:t>
            </a:r>
            <a:r>
              <a:rPr lang="en-GB" sz="1800" dirty="0">
                <a:effectLst/>
                <a:latin typeface="PalatinoLTStd"/>
              </a:rPr>
              <a:t> therapy [214,215], but this provoked a flare in another case [216].</a:t>
            </a:r>
          </a:p>
          <a:p>
            <a:endParaRPr lang="en-GB" sz="1800" dirty="0">
              <a:effectLst/>
              <a:latin typeface="PalatinoLTStd"/>
            </a:endParaRPr>
          </a:p>
          <a:p>
            <a:endParaRPr lang="en-GB" sz="1800" b="1" i="1" u="sng" dirty="0">
              <a:effectLst/>
              <a:latin typeface="PalatinoLTStd"/>
            </a:endParaRPr>
          </a:p>
          <a:p>
            <a:r>
              <a:rPr lang="en-GB" sz="1800" b="1" i="1" u="sng" dirty="0">
                <a:effectLst/>
                <a:latin typeface="PalatinoLTStd"/>
              </a:rPr>
              <a:t> Physical therapies used to treat localized disease include excision and grafting, </a:t>
            </a:r>
            <a:r>
              <a:rPr lang="en-GB" sz="1800" dirty="0">
                <a:effectLst/>
                <a:latin typeface="PalatinoLTStd"/>
              </a:rPr>
              <a:t>electrodessication, dermabrasion and ablative laser therapy [99,</a:t>
            </a:r>
            <a:r>
              <a:rPr lang="en-GB" sz="1800" b="1" dirty="0">
                <a:effectLst/>
                <a:latin typeface="PalatinoLTStd"/>
              </a:rPr>
              <a:t>185</a:t>
            </a:r>
            <a:r>
              <a:rPr lang="en-GB" sz="1800" dirty="0">
                <a:effectLst/>
                <a:latin typeface="PalatinoLTStd"/>
              </a:rPr>
              <a:t>,217–223].</a:t>
            </a:r>
          </a:p>
          <a:p>
            <a:endParaRPr lang="en-GB" sz="1800" dirty="0">
              <a:effectLst/>
              <a:latin typeface="PalatinoLTStd"/>
            </a:endParaRPr>
          </a:p>
          <a:p>
            <a:endParaRPr lang="en-GB" sz="1800" dirty="0">
              <a:effectLst/>
              <a:latin typeface="PalatinoLTStd"/>
            </a:endParaRPr>
          </a:p>
          <a:p>
            <a:endParaRPr lang="en-GB" sz="1800" dirty="0">
              <a:effectLst/>
              <a:latin typeface="PalatinoLTStd"/>
            </a:endParaRPr>
          </a:p>
          <a:p>
            <a:r>
              <a:rPr lang="en-GB" sz="1800" dirty="0">
                <a:effectLst/>
                <a:latin typeface="PalatinoLTStd"/>
              </a:rPr>
              <a:t> Botulinum toxin can be considered to reduce maceration in flexural disease [224–226] and breast reduction has been used for </a:t>
            </a:r>
            <a:r>
              <a:rPr lang="en-GB" sz="1800" dirty="0" err="1">
                <a:effectLst/>
                <a:latin typeface="PalatinoLTStd"/>
              </a:rPr>
              <a:t>inframam</a:t>
            </a:r>
            <a:r>
              <a:rPr lang="en-GB" sz="1800" dirty="0">
                <a:effectLst/>
                <a:latin typeface="PalatinoLTStd"/>
              </a:rPr>
              <a:t>- </a:t>
            </a:r>
            <a:r>
              <a:rPr lang="en-GB" sz="1800" dirty="0" err="1">
                <a:effectLst/>
                <a:latin typeface="PalatinoLTStd"/>
              </a:rPr>
              <a:t>mary</a:t>
            </a:r>
            <a:r>
              <a:rPr lang="en-GB" sz="1800" dirty="0">
                <a:effectLst/>
                <a:latin typeface="PalatinoLTStd"/>
              </a:rPr>
              <a:t> disease [227]. </a:t>
            </a:r>
            <a:endParaRPr lang="en-GB" sz="2800" dirty="0">
              <a:effectLst/>
            </a:endParaRPr>
          </a:p>
          <a:p>
            <a:endParaRPr lang="en-PK" sz="1800" dirty="0"/>
          </a:p>
        </p:txBody>
      </p:sp>
      <p:sp>
        <p:nvSpPr>
          <p:cNvPr id="4" name="Slide Number Placeholder 3"/>
          <p:cNvSpPr>
            <a:spLocks noGrp="1"/>
          </p:cNvSpPr>
          <p:nvPr>
            <p:ph type="sldNum" sz="quarter" idx="5"/>
          </p:nvPr>
        </p:nvSpPr>
        <p:spPr/>
        <p:txBody>
          <a:bodyPr/>
          <a:lstStyle/>
          <a:p>
            <a:fld id="{46668F20-14BD-CB4F-9CB1-145679EB1DDE}" type="slidenum">
              <a:rPr lang="en-PK" smtClean="0"/>
              <a:t>52</a:t>
            </a:fld>
            <a:endParaRPr lang="en-PK"/>
          </a:p>
        </p:txBody>
      </p:sp>
    </p:spTree>
    <p:extLst>
      <p:ext uri="{BB962C8B-B14F-4D97-AF65-F5344CB8AC3E}">
        <p14:creationId xmlns:p14="http://schemas.microsoft.com/office/powerpoint/2010/main" val="2003596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E8EAED"/>
                </a:solidFill>
                <a:effectLst/>
                <a:latin typeface="Google Sans"/>
              </a:rPr>
              <a:t>The word 'pemphigus' takes its root from the Greek word '</a:t>
            </a:r>
            <a:r>
              <a:rPr lang="en-GB" b="0" i="0" u="none" strike="noStrike" dirty="0" err="1">
                <a:solidFill>
                  <a:srgbClr val="E8EAED"/>
                </a:solidFill>
                <a:effectLst/>
                <a:latin typeface="Google Sans"/>
              </a:rPr>
              <a:t>pemphig</a:t>
            </a:r>
            <a:r>
              <a:rPr lang="en-GB" b="0" i="0" u="none" strike="noStrike" dirty="0">
                <a:solidFill>
                  <a:srgbClr val="E8EAED"/>
                </a:solidFill>
                <a:effectLst/>
                <a:latin typeface="Google Sans"/>
              </a:rPr>
              <a:t>', which literally means </a:t>
            </a:r>
            <a:r>
              <a:rPr lang="en-GB" b="0" i="0" u="none" strike="noStrike" dirty="0">
                <a:solidFill>
                  <a:srgbClr val="E2EEFF"/>
                </a:solidFill>
                <a:effectLst/>
                <a:latin typeface="Google Sans"/>
              </a:rPr>
              <a:t>pustule  </a:t>
            </a:r>
          </a:p>
          <a:p>
            <a:endParaRPr lang="en-GB" b="0" i="0" u="none" strike="noStrike" dirty="0">
              <a:solidFill>
                <a:srgbClr val="E2EEFF"/>
              </a:solidFill>
              <a:effectLst/>
              <a:latin typeface="Google Sans"/>
            </a:endParaRPr>
          </a:p>
          <a:p>
            <a:endParaRPr lang="en-GB" b="0" i="0" u="none" strike="noStrike" dirty="0">
              <a:solidFill>
                <a:srgbClr val="E2EEFF"/>
              </a:solidFill>
              <a:effectLst/>
              <a:latin typeface="Google Sans"/>
            </a:endParaRPr>
          </a:p>
          <a:p>
            <a:pPr fontAlgn="base"/>
            <a:r>
              <a:rPr lang="en-GB" b="0" dirty="0">
                <a:solidFill>
                  <a:srgbClr val="333333"/>
                </a:solidFill>
                <a:effectLst/>
                <a:latin typeface="Open Sans" panose="020B0606030504020204" pitchFamily="34" charset="0"/>
              </a:rPr>
              <a:t>Unrelated to </a:t>
            </a:r>
            <a:r>
              <a:rPr lang="en-GB" b="0" u="none" strike="noStrike" dirty="0">
                <a:solidFill>
                  <a:srgbClr val="8FAABF"/>
                </a:solidFill>
                <a:effectLst/>
                <a:latin typeface="inherit"/>
                <a:hlinkClick r:id="rId3"/>
              </a:rPr>
              <a:t>pemphigus vulgaris</a:t>
            </a:r>
            <a:r>
              <a:rPr lang="en-GB" b="0" dirty="0">
                <a:solidFill>
                  <a:srgbClr val="333333"/>
                </a:solidFill>
                <a:effectLst/>
                <a:latin typeface="Open Sans" panose="020B0606030504020204" pitchFamily="34" charset="0"/>
              </a:rPr>
              <a:t>, Hailey-Hailey disease is not an </a:t>
            </a:r>
            <a:r>
              <a:rPr lang="en-GB" b="0" u="none" strike="noStrike" dirty="0">
                <a:solidFill>
                  <a:srgbClr val="333333"/>
                </a:solidFill>
                <a:effectLst/>
                <a:latin typeface="inherit"/>
              </a:rPr>
              <a:t>autoimmune</a:t>
            </a:r>
            <a:r>
              <a:rPr lang="en-GB" b="0" dirty="0">
                <a:solidFill>
                  <a:srgbClr val="333333"/>
                </a:solidFill>
                <a:effectLst/>
                <a:latin typeface="Open Sans" panose="020B0606030504020204" pitchFamily="34" charset="0"/>
              </a:rPr>
              <a:t> condition and has a differing </a:t>
            </a:r>
            <a:r>
              <a:rPr lang="en-GB" b="0" u="none" strike="noStrike" dirty="0">
                <a:solidFill>
                  <a:srgbClr val="333333"/>
                </a:solidFill>
                <a:effectLst/>
                <a:latin typeface="inherit"/>
              </a:rPr>
              <a:t>prognosis</a:t>
            </a:r>
            <a:r>
              <a:rPr lang="en-GB" b="0" dirty="0">
                <a:solidFill>
                  <a:srgbClr val="333333"/>
                </a:solidFill>
                <a:effectLst/>
                <a:latin typeface="Open Sans" panose="020B0606030504020204" pitchFamily="34" charset="0"/>
              </a:rPr>
              <a:t>.</a:t>
            </a:r>
          </a:p>
          <a:p>
            <a:br>
              <a:rPr lang="en-GB" dirty="0"/>
            </a:br>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53</a:t>
            </a:fld>
            <a:endParaRPr lang="en-PK"/>
          </a:p>
        </p:txBody>
      </p:sp>
    </p:spTree>
    <p:extLst>
      <p:ext uri="{BB962C8B-B14F-4D97-AF65-F5344CB8AC3E}">
        <p14:creationId xmlns:p14="http://schemas.microsoft.com/office/powerpoint/2010/main" val="288784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
            </a:r>
            <a:r>
              <a:rPr lang="en-PK" dirty="0"/>
              <a:t>acuna means pit or hole. </a:t>
            </a:r>
            <a:r>
              <a:rPr lang="en-GB" dirty="0"/>
              <a:t>H</a:t>
            </a:r>
            <a:r>
              <a:rPr lang="en-PK" dirty="0"/>
              <a:t>ollowed out spaces in stratum spinosum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E8EAED"/>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E8EAED"/>
                </a:solidFill>
                <a:effectLst/>
                <a:latin typeface="Google Sans"/>
              </a:rPr>
              <a:t> acantholysis is </a:t>
            </a:r>
            <a:r>
              <a:rPr lang="en-GB" b="0" i="0" u="none" strike="noStrike" dirty="0">
                <a:solidFill>
                  <a:srgbClr val="E2EEFF"/>
                </a:solidFill>
                <a:effectLst/>
                <a:latin typeface="Google Sans"/>
              </a:rPr>
              <a:t>loss of coherence between epidermal cells due to breakdown of intercellular bridges</a:t>
            </a:r>
            <a:endParaRPr lang="en-P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E2EEFF"/>
                </a:solidFill>
                <a:effectLst/>
                <a:latin typeface="Google Sa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E2EEFF"/>
                </a:solidFill>
                <a:effectLst/>
                <a:latin typeface="Google Sans"/>
              </a:rPr>
              <a:t>the </a:t>
            </a:r>
            <a:r>
              <a:rPr lang="en-GB" sz="1800" dirty="0">
                <a:effectLst/>
                <a:latin typeface="PalatinoLTStd"/>
              </a:rPr>
              <a:t>Immunohistochemistry shows </a:t>
            </a:r>
            <a:r>
              <a:rPr lang="en-GB" sz="1800" dirty="0" err="1">
                <a:effectLst/>
                <a:latin typeface="PalatinoLTStd"/>
              </a:rPr>
              <a:t>desmosomal</a:t>
            </a:r>
            <a:r>
              <a:rPr lang="en-GB" sz="1800" dirty="0">
                <a:effectLst/>
                <a:latin typeface="PalatinoLTStd"/>
              </a:rPr>
              <a:t> components diffusely distributed in the cytoplasm of acantholytic cells, and their intra‐ and extracellular domains are dissociated [15–17]. </a:t>
            </a:r>
            <a:r>
              <a:rPr lang="en-GB" sz="1800" dirty="0" err="1">
                <a:effectLst/>
                <a:latin typeface="PalatinoLTStd"/>
              </a:rPr>
              <a:t>Ultrastructurally</a:t>
            </a:r>
            <a:r>
              <a:rPr lang="en-GB" sz="1800" dirty="0">
                <a:effectLst/>
                <a:latin typeface="PalatinoLTStd"/>
              </a:rPr>
              <a:t>, tonofilaments separate from the desmosomes with aggregation of keratin filaments around the cell nucleus [18]. </a:t>
            </a:r>
            <a:endParaRPr lang="en-GB" dirty="0">
              <a:effectLst/>
            </a:endParaRPr>
          </a:p>
          <a:p>
            <a:endParaRPr lang="en-GB" b="0" i="0" u="none" strike="noStrike" dirty="0">
              <a:solidFill>
                <a:srgbClr val="E2EEFF"/>
              </a:solidFill>
              <a:effectLst/>
              <a:latin typeface="Google Sans"/>
            </a:endParaRPr>
          </a:p>
          <a:p>
            <a:r>
              <a:rPr lang="en-GB" b="0" i="0" u="none" strike="noStrike" dirty="0">
                <a:solidFill>
                  <a:srgbClr val="333333"/>
                </a:solidFill>
                <a:effectLst/>
                <a:latin typeface="Open Sans" panose="020F0502020204030204" pitchFamily="34" charset="0"/>
              </a:rPr>
              <a:t>Corps </a:t>
            </a:r>
            <a:r>
              <a:rPr lang="en-GB" b="0" i="0" u="none" strike="noStrike" dirty="0" err="1">
                <a:solidFill>
                  <a:srgbClr val="333333"/>
                </a:solidFill>
                <a:effectLst/>
                <a:latin typeface="Open Sans" panose="020F0502020204030204" pitchFamily="34" charset="0"/>
              </a:rPr>
              <a:t>ronds</a:t>
            </a:r>
            <a:r>
              <a:rPr lang="en-GB" b="0" i="0" u="none" strike="noStrike" dirty="0">
                <a:solidFill>
                  <a:srgbClr val="333333"/>
                </a:solidFill>
                <a:effectLst/>
                <a:latin typeface="Open Sans" panose="020F0502020204030204" pitchFamily="34" charset="0"/>
              </a:rPr>
              <a:t> refer to cells with small pyknotic nuclei, a perinuclear clear halo and eosinophilic cytoplasm. Pyknotic is condensed chromatin of nucleus undergoing apoptosis </a:t>
            </a:r>
          </a:p>
          <a:p>
            <a:endParaRPr lang="en-GB" b="0" i="0" u="none" strike="noStrike" dirty="0">
              <a:solidFill>
                <a:srgbClr val="333333"/>
              </a:solidFill>
              <a:effectLst/>
              <a:latin typeface="Open Sans" panose="020B0606030504020204" pitchFamily="34" charset="0"/>
            </a:endParaRPr>
          </a:p>
          <a:p>
            <a:r>
              <a:rPr lang="en-GB" b="0" i="0" u="none" strike="noStrike" dirty="0">
                <a:solidFill>
                  <a:srgbClr val="333333"/>
                </a:solidFill>
                <a:effectLst/>
                <a:latin typeface="Open Sans" panose="020B0606030504020204" pitchFamily="34" charset="0"/>
              </a:rPr>
              <a:t>Grains are compressed cells with elongated nuclei seen in the stratum corneum and </a:t>
            </a:r>
            <a:r>
              <a:rPr lang="en-GB" b="0" i="0" u="none" strike="noStrike" dirty="0">
                <a:solidFill>
                  <a:srgbClr val="333333"/>
                </a:solidFill>
                <a:effectLst/>
                <a:latin typeface="inherit"/>
              </a:rPr>
              <a:t>granular</a:t>
            </a:r>
            <a:r>
              <a:rPr lang="en-GB" b="0" i="0" u="none" strike="noStrike" dirty="0">
                <a:solidFill>
                  <a:srgbClr val="333333"/>
                </a:solidFill>
                <a:effectLst/>
                <a:latin typeface="Open Sans" panose="020B0606030504020204" pitchFamily="34" charset="0"/>
              </a:rPr>
              <a:t> layer (Figures 4 and 5).</a:t>
            </a:r>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a:t>
            </a:fld>
            <a:endParaRPr lang="en-PK"/>
          </a:p>
        </p:txBody>
      </p:sp>
    </p:spTree>
    <p:extLst>
      <p:ext uri="{BB962C8B-B14F-4D97-AF65-F5344CB8AC3E}">
        <p14:creationId xmlns:p14="http://schemas.microsoft.com/office/powerpoint/2010/main" val="2738684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2D0CFF"/>
                </a:solidFill>
                <a:effectLst/>
                <a:latin typeface="FrutigerLTStd"/>
              </a:rPr>
              <a:t>Introduction and general description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 disorder, first described by the Hailey brothers in 1939, typically presents as erosions and blistering, maceration and commonly secondary infection, affecting flexures and sites of friction [</a:t>
            </a:r>
            <a:r>
              <a:rPr lang="en-GB" sz="1800" b="1" dirty="0">
                <a:effectLst/>
                <a:latin typeface="PalatinoLTStd"/>
              </a:rPr>
              <a:t>120</a:t>
            </a:r>
            <a:r>
              <a:rPr lang="en-GB" sz="1800" dirty="0">
                <a:effectLst/>
                <a:latin typeface="PalatinoLTStd"/>
              </a:rPr>
              <a:t>,228]. axilla, </a:t>
            </a:r>
            <a:r>
              <a:rPr lang="en-GB" sz="1800" dirty="0" err="1">
                <a:effectLst/>
                <a:latin typeface="PalatinoLTStd"/>
              </a:rPr>
              <a:t>inframam</a:t>
            </a:r>
            <a:r>
              <a:rPr lang="en-GB" sz="1800" dirty="0">
                <a:effectLst/>
                <a:latin typeface="PalatinoLTStd"/>
              </a:rPr>
              <a:t>- </a:t>
            </a:r>
            <a:r>
              <a:rPr lang="en-GB" sz="1800" dirty="0" err="1">
                <a:effectLst/>
                <a:latin typeface="PalatinoLTStd"/>
              </a:rPr>
              <a:t>mary</a:t>
            </a:r>
            <a:r>
              <a:rPr lang="en-GB" sz="1800" dirty="0">
                <a:effectLst/>
                <a:latin typeface="PalatinoLTStd"/>
              </a:rPr>
              <a:t> or abdominal folds, groin or perineum, lesions show fissuring and erosion with macerated epidermis progressing in more severe cases to vegetations </a:t>
            </a:r>
            <a:endParaRPr lang="en-GB" sz="2800" dirty="0"/>
          </a:p>
          <a:p>
            <a:endParaRPr lang="en-GB" sz="1800" dirty="0">
              <a:effectLst/>
              <a:latin typeface="PalatinoLTStd"/>
            </a:endParaRPr>
          </a:p>
          <a:p>
            <a:endParaRPr lang="en-GB" sz="1800" dirty="0">
              <a:effectLst/>
              <a:latin typeface="PalatinoLTStd"/>
            </a:endParaRPr>
          </a:p>
          <a:p>
            <a:r>
              <a:rPr lang="en-GB" sz="1800" dirty="0">
                <a:effectLst/>
                <a:latin typeface="PalatinoLTStd"/>
              </a:rPr>
              <a:t>Histology of lesions shows widespread </a:t>
            </a:r>
            <a:r>
              <a:rPr lang="en-GB" sz="1800" dirty="0" err="1">
                <a:effectLst/>
                <a:latin typeface="PalatinoLTStd"/>
              </a:rPr>
              <a:t>acan</a:t>
            </a:r>
            <a:r>
              <a:rPr lang="en-GB" sz="1800" dirty="0">
                <a:effectLst/>
                <a:latin typeface="PalatinoLTStd"/>
              </a:rPr>
              <a:t>- </a:t>
            </a:r>
            <a:r>
              <a:rPr lang="en-GB" sz="1800" dirty="0" err="1">
                <a:effectLst/>
                <a:latin typeface="PalatinoLTStd"/>
              </a:rPr>
              <a:t>tholysis</a:t>
            </a:r>
            <a:r>
              <a:rPr lang="en-GB" sz="1800" dirty="0">
                <a:effectLst/>
                <a:latin typeface="PalatinoLTStd"/>
              </a:rPr>
              <a:t> with minimal dyskeratosis. </a:t>
            </a:r>
          </a:p>
          <a:p>
            <a:endParaRPr lang="en-GB" sz="1800" dirty="0">
              <a:effectLst/>
              <a:latin typeface="PalatinoLTStd"/>
            </a:endParaRPr>
          </a:p>
          <a:p>
            <a:endParaRPr lang="en-GB" sz="1800" dirty="0">
              <a:effectLst/>
              <a:latin typeface="PalatinoLTStd"/>
            </a:endParaRPr>
          </a:p>
          <a:p>
            <a:r>
              <a:rPr lang="en-GB" sz="1800" dirty="0">
                <a:effectLst/>
                <a:latin typeface="PalatinoLTStd"/>
              </a:rPr>
              <a:t>A family history is often obtained but the disorder is not fully penetrant and in mild cases may never be diagnosed. Unlike </a:t>
            </a:r>
            <a:r>
              <a:rPr lang="en-GB" sz="1800" dirty="0" err="1">
                <a:effectLst/>
                <a:latin typeface="PalatinoLTStd"/>
              </a:rPr>
              <a:t>darier</a:t>
            </a:r>
            <a:r>
              <a:rPr lang="en-GB" sz="1800" dirty="0">
                <a:effectLst/>
                <a:latin typeface="PalatinoLTStd"/>
              </a:rPr>
              <a:t> where there was a comp penetrance </a:t>
            </a:r>
          </a:p>
          <a:p>
            <a:endParaRPr lang="en-GB" sz="1800" dirty="0">
              <a:effectLst/>
              <a:latin typeface="PalatinoLTStd"/>
            </a:endParaRPr>
          </a:p>
          <a:p>
            <a:endParaRPr lang="en-GB" sz="1800" dirty="0">
              <a:effectLst/>
              <a:latin typeface="PalatinoLTStd"/>
            </a:endParaRPr>
          </a:p>
          <a:p>
            <a:r>
              <a:rPr lang="en-GB" sz="1800" dirty="0">
                <a:effectLst/>
                <a:latin typeface="PalatinoLTStd"/>
              </a:rPr>
              <a:t>HHD follows a chronically relapsing course. </a:t>
            </a:r>
          </a:p>
          <a:p>
            <a:endParaRPr lang="en-GB" sz="1800" dirty="0">
              <a:effectLst/>
              <a:latin typeface="PalatinoLTStd"/>
            </a:endParaRPr>
          </a:p>
          <a:p>
            <a:endParaRPr lang="en-GB" sz="1800" dirty="0">
              <a:effectLst/>
              <a:latin typeface="PalatinoLTStd"/>
            </a:endParaRPr>
          </a:p>
          <a:p>
            <a:r>
              <a:rPr lang="en-GB" sz="1800" dirty="0">
                <a:effectLst/>
                <a:latin typeface="PalatinoLTStd"/>
              </a:rPr>
              <a:t>It is generally managed with a combination of simple measures, topical and oral antimicrobials, topical </a:t>
            </a:r>
            <a:r>
              <a:rPr lang="en-GB" sz="1800" dirty="0" err="1">
                <a:effectLst/>
                <a:latin typeface="PalatinoLTStd"/>
              </a:rPr>
              <a:t>corti</a:t>
            </a:r>
            <a:r>
              <a:rPr lang="en-GB" sz="1800" dirty="0">
                <a:effectLst/>
                <a:latin typeface="PalatinoLTStd"/>
              </a:rPr>
              <a:t>- </a:t>
            </a:r>
            <a:r>
              <a:rPr lang="en-GB" sz="1800" dirty="0" err="1">
                <a:effectLst/>
                <a:latin typeface="PalatinoLTStd"/>
              </a:rPr>
              <a:t>costeroids</a:t>
            </a:r>
            <a:r>
              <a:rPr lang="en-GB" sz="1800" dirty="0">
                <a:effectLst/>
                <a:latin typeface="PalatinoLTStd"/>
              </a:rPr>
              <a:t> and oral retinoids.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54</a:t>
            </a:fld>
            <a:endParaRPr lang="en-PK"/>
          </a:p>
        </p:txBody>
      </p:sp>
    </p:spTree>
    <p:extLst>
      <p:ext uri="{BB962C8B-B14F-4D97-AF65-F5344CB8AC3E}">
        <p14:creationId xmlns:p14="http://schemas.microsoft.com/office/powerpoint/2010/main" val="1405391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u="none" strike="noStrike" dirty="0">
                <a:solidFill>
                  <a:srgbClr val="333333"/>
                </a:solidFill>
                <a:effectLst/>
                <a:latin typeface="Open Sans" panose="020B0606030504020204" pitchFamily="34" charset="0"/>
              </a:rPr>
              <a:t>Benign familial pemphigus usually appears in the second to fourth decade, although it can occur at any age. It then tends to </a:t>
            </a:r>
            <a:r>
              <a:rPr lang="en-GB" b="0" i="0" u="none" strike="noStrike" dirty="0">
                <a:solidFill>
                  <a:srgbClr val="333333"/>
                </a:solidFill>
                <a:effectLst/>
                <a:latin typeface="inherit"/>
              </a:rPr>
              <a:t>persist</a:t>
            </a:r>
            <a:r>
              <a:rPr lang="en-GB" b="0" i="0" u="none" strike="noStrike" dirty="0">
                <a:solidFill>
                  <a:srgbClr val="333333"/>
                </a:solidFill>
                <a:effectLst/>
                <a:latin typeface="Open Sans" panose="020B0606030504020204" pitchFamily="34" charset="0"/>
              </a:rPr>
              <a:t> life-long. It can affect people of all races.</a:t>
            </a:r>
          </a:p>
          <a:p>
            <a:br>
              <a:rPr lang="en-GB" dirty="0"/>
            </a:br>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55</a:t>
            </a:fld>
            <a:endParaRPr lang="en-PK"/>
          </a:p>
        </p:txBody>
      </p:sp>
    </p:spTree>
    <p:extLst>
      <p:ext uri="{BB962C8B-B14F-4D97-AF65-F5344CB8AC3E}">
        <p14:creationId xmlns:p14="http://schemas.microsoft.com/office/powerpoint/2010/main" val="3198863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Hailey–Hailey disease is a disorder of keratinocyte adhesion [</a:t>
            </a:r>
            <a:r>
              <a:rPr lang="en-GB" sz="1800" b="1" dirty="0">
                <a:effectLst/>
                <a:latin typeface="PalatinoLTStd"/>
              </a:rPr>
              <a:t>229</a:t>
            </a:r>
            <a:r>
              <a:rPr lang="en-GB" sz="1800" dirty="0">
                <a:effectLst/>
                <a:latin typeface="PalatinoLTStd"/>
              </a:rPr>
              <a:t>]. Histology of </a:t>
            </a:r>
            <a:r>
              <a:rPr lang="en-GB" sz="1800" dirty="0" err="1">
                <a:effectLst/>
                <a:latin typeface="PalatinoLTStd"/>
              </a:rPr>
              <a:t>lesional</a:t>
            </a:r>
            <a:r>
              <a:rPr lang="en-GB" sz="1800" dirty="0">
                <a:effectLst/>
                <a:latin typeface="PalatinoLTStd"/>
              </a:rPr>
              <a:t> skin from HHD demonstrates widespread partial loss of cohesion between </a:t>
            </a:r>
            <a:r>
              <a:rPr lang="en-GB" sz="1800" dirty="0" err="1">
                <a:effectLst/>
                <a:latin typeface="PalatinoLTStd"/>
              </a:rPr>
              <a:t>suprabasal</a:t>
            </a:r>
            <a:r>
              <a:rPr lang="en-GB" sz="1800" dirty="0">
                <a:effectLst/>
                <a:latin typeface="PalatinoLTStd"/>
              </a:rPr>
              <a:t> keratinocytes, or </a:t>
            </a:r>
            <a:r>
              <a:rPr lang="en-GB" sz="1800" dirty="0" err="1">
                <a:effectLst/>
                <a:latin typeface="PalatinoLTStd"/>
              </a:rPr>
              <a:t>acan</a:t>
            </a:r>
            <a:r>
              <a:rPr lang="en-GB" sz="1800" dirty="0">
                <a:effectLst/>
                <a:latin typeface="PalatinoLTStd"/>
              </a:rPr>
              <a:t>- </a:t>
            </a:r>
            <a:r>
              <a:rPr lang="en-GB" sz="1800" dirty="0" err="1">
                <a:effectLst/>
                <a:latin typeface="PalatinoLTStd"/>
              </a:rPr>
              <a:t>tholysis</a:t>
            </a:r>
            <a:r>
              <a:rPr lang="en-GB" sz="1800" dirty="0">
                <a:effectLst/>
                <a:latin typeface="PalatinoLTStd"/>
              </a:rPr>
              <a:t>, said to resemble a ‘dilapidated brick wall’ (Figure 66.12). Acantholytic clefts and bullae form </a:t>
            </a:r>
            <a:r>
              <a:rPr lang="en-GB" sz="1800" dirty="0" err="1">
                <a:effectLst/>
                <a:latin typeface="PalatinoLTStd"/>
              </a:rPr>
              <a:t>suprabasally</a:t>
            </a:r>
            <a:r>
              <a:rPr lang="en-GB" sz="1800" dirty="0">
                <a:effectLst/>
                <a:latin typeface="PalatinoLTStd"/>
              </a:rPr>
              <a:t>, and may contain floating clusters of loosely coherent cells. </a:t>
            </a:r>
            <a:r>
              <a:rPr lang="en-GB" sz="1800" dirty="0" err="1">
                <a:effectLst/>
                <a:latin typeface="PalatinoLTStd"/>
              </a:rPr>
              <a:t>Adherens</a:t>
            </a:r>
            <a:r>
              <a:rPr lang="en-GB" sz="1800" dirty="0">
                <a:effectLst/>
                <a:latin typeface="PalatinoLTStd"/>
              </a:rPr>
              <a:t> junctions may allow keratinocytes to continue to adhere [230]. Mild dyskeratosis may be present.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56</a:t>
            </a:fld>
            <a:endParaRPr lang="en-PK"/>
          </a:p>
        </p:txBody>
      </p:sp>
    </p:spTree>
    <p:extLst>
      <p:ext uri="{BB962C8B-B14F-4D97-AF65-F5344CB8AC3E}">
        <p14:creationId xmlns:p14="http://schemas.microsoft.com/office/powerpoint/2010/main" val="263705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FrutigerLTStd"/>
              </a:rPr>
              <a:t>Lesional</a:t>
            </a:r>
            <a:r>
              <a:rPr lang="en-GB" sz="1800" b="0" dirty="0">
                <a:effectLst/>
                <a:latin typeface="FrutigerLTStd"/>
              </a:rPr>
              <a:t> skin in Hailey–Hailey disease shows prominent acantholysis throughout the spinous layer, giving a so‐called ‘dilapidated brick wall’ appearance. There is overlying scale and crust, but little dyskeratosis. (Courtesy of Professor R. A. J. </a:t>
            </a:r>
            <a:r>
              <a:rPr lang="en-GB" sz="1800" b="0" dirty="0" err="1">
                <a:effectLst/>
                <a:latin typeface="FrutigerLTStd"/>
              </a:rPr>
              <a:t>Eady</a:t>
            </a:r>
            <a:r>
              <a:rPr lang="en-GB" sz="1800" b="0" dirty="0">
                <a:effectLst/>
                <a:latin typeface="FrutigerLTStd"/>
              </a:rPr>
              <a:t>, St John’s Institute of Dermatology, London, UK.)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K"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57</a:t>
            </a:fld>
            <a:endParaRPr lang="en-PK"/>
          </a:p>
        </p:txBody>
      </p:sp>
    </p:spTree>
    <p:extLst>
      <p:ext uri="{BB962C8B-B14F-4D97-AF65-F5344CB8AC3E}">
        <p14:creationId xmlns:p14="http://schemas.microsoft.com/office/powerpoint/2010/main" val="3416702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u="none" strike="noStrike" dirty="0">
                <a:solidFill>
                  <a:srgbClr val="333333"/>
                </a:solidFill>
                <a:effectLst/>
                <a:latin typeface="Open Sans" panose="020B0606030504020204" pitchFamily="34" charset="0"/>
              </a:rPr>
              <a:t>Benign familial pemphigus is an inherited skin disorder, although occasionally sporadic cases arise without a family history. The defect responsible has now been identified on a </a:t>
            </a:r>
            <a:r>
              <a:rPr lang="en-GB" b="0" i="0" u="none" strike="noStrike" dirty="0">
                <a:solidFill>
                  <a:srgbClr val="333333"/>
                </a:solidFill>
                <a:effectLst/>
                <a:latin typeface="inherit"/>
              </a:rPr>
              <a:t>gene</a:t>
            </a:r>
            <a:r>
              <a:rPr lang="en-GB" b="0" i="0" u="none" strike="noStrike" dirty="0">
                <a:solidFill>
                  <a:srgbClr val="333333"/>
                </a:solidFill>
                <a:effectLst/>
                <a:latin typeface="Open Sans" panose="020B0606030504020204" pitchFamily="34" charset="0"/>
              </a:rPr>
              <a:t> called </a:t>
            </a:r>
            <a:r>
              <a:rPr lang="en-GB" b="0" i="1" u="none" strike="noStrike" dirty="0">
                <a:solidFill>
                  <a:srgbClr val="333333"/>
                </a:solidFill>
                <a:effectLst/>
                <a:latin typeface="inherit"/>
              </a:rPr>
              <a:t>ATP2C1</a:t>
            </a:r>
            <a:r>
              <a:rPr lang="en-GB" b="0" i="0" u="none" strike="noStrike" dirty="0">
                <a:solidFill>
                  <a:srgbClr val="333333"/>
                </a:solidFill>
                <a:effectLst/>
                <a:latin typeface="Open Sans" panose="020B0606030504020204" pitchFamily="34" charset="0"/>
              </a:rPr>
              <a:t> found on </a:t>
            </a:r>
            <a:r>
              <a:rPr lang="en-GB" b="0" i="0" u="none" strike="noStrike" dirty="0">
                <a:solidFill>
                  <a:srgbClr val="333333"/>
                </a:solidFill>
                <a:effectLst/>
                <a:latin typeface="inherit"/>
              </a:rPr>
              <a:t>chromosome</a:t>
            </a:r>
            <a:r>
              <a:rPr lang="en-GB" b="0" i="0" u="none" strike="noStrike" dirty="0">
                <a:solidFill>
                  <a:srgbClr val="333333"/>
                </a:solidFill>
                <a:effectLst/>
                <a:latin typeface="Open Sans" panose="020B0606030504020204" pitchFamily="34" charset="0"/>
              </a:rPr>
              <a:t> 3q21-24. This gene codes for the </a:t>
            </a:r>
            <a:r>
              <a:rPr lang="en-GB" b="0" i="0" u="none" strike="noStrike" dirty="0">
                <a:solidFill>
                  <a:srgbClr val="333333"/>
                </a:solidFill>
                <a:effectLst/>
                <a:latin typeface="inherit"/>
              </a:rPr>
              <a:t>protein</a:t>
            </a:r>
            <a:r>
              <a:rPr lang="en-GB" b="0" i="0" u="none" strike="noStrike" dirty="0">
                <a:solidFill>
                  <a:srgbClr val="333333"/>
                </a:solidFill>
                <a:effectLst/>
                <a:latin typeface="Open Sans" panose="020B0606030504020204" pitchFamily="34" charset="0"/>
              </a:rPr>
              <a:t> SPCA1 (Secretory Pathway Calcium/manganese-ATPase), a calcium and manganese pump. The skin cells (</a:t>
            </a:r>
            <a:r>
              <a:rPr lang="en-GB" b="0" i="0" u="none" strike="noStrike" dirty="0">
                <a:solidFill>
                  <a:srgbClr val="333333"/>
                </a:solidFill>
                <a:effectLst/>
                <a:latin typeface="inherit"/>
              </a:rPr>
              <a:t>keratinocytes</a:t>
            </a:r>
            <a:r>
              <a:rPr lang="en-GB" b="0" i="0" u="none" strike="noStrike" dirty="0">
                <a:solidFill>
                  <a:srgbClr val="333333"/>
                </a:solidFill>
                <a:effectLst/>
                <a:latin typeface="Open Sans" panose="020B0606030504020204" pitchFamily="34" charset="0"/>
              </a:rPr>
              <a:t>) stick together via structures called </a:t>
            </a:r>
            <a:r>
              <a:rPr lang="en-GB" b="0" i="0" u="none" strike="noStrike" dirty="0" err="1">
                <a:solidFill>
                  <a:srgbClr val="333333"/>
                </a:solidFill>
                <a:effectLst/>
                <a:latin typeface="inherit"/>
              </a:rPr>
              <a:t>desmosomes</a:t>
            </a:r>
            <a:r>
              <a:rPr lang="en-GB" b="0" i="0" u="none" strike="noStrike" dirty="0" err="1">
                <a:solidFill>
                  <a:srgbClr val="333333"/>
                </a:solidFill>
                <a:effectLst/>
                <a:latin typeface="Open Sans" panose="020B0606030504020204" pitchFamily="34" charset="0"/>
              </a:rPr>
              <a:t>and</a:t>
            </a:r>
            <a:r>
              <a:rPr lang="en-GB" b="0" i="0" u="none" strike="noStrike" dirty="0">
                <a:solidFill>
                  <a:srgbClr val="333333"/>
                </a:solidFill>
                <a:effectLst/>
                <a:latin typeface="Open Sans" panose="020B0606030504020204" pitchFamily="34" charset="0"/>
              </a:rPr>
              <a:t> it seems the desmosomes do not assemble properly if there is insufficient calcium.</a:t>
            </a:r>
          </a:p>
          <a:p>
            <a:pPr algn="l" fontAlgn="base"/>
            <a:r>
              <a:rPr lang="en-GB" b="0" i="0" u="none" strike="noStrike" dirty="0">
                <a:solidFill>
                  <a:srgbClr val="333333"/>
                </a:solidFill>
                <a:effectLst/>
                <a:latin typeface="Open Sans" panose="020B0606030504020204" pitchFamily="34" charset="0"/>
              </a:rPr>
              <a:t>The </a:t>
            </a:r>
            <a:r>
              <a:rPr lang="en-GB" b="0" i="0" u="none" strike="noStrike" dirty="0">
                <a:solidFill>
                  <a:srgbClr val="333333"/>
                </a:solidFill>
                <a:effectLst/>
                <a:latin typeface="inherit"/>
              </a:rPr>
              <a:t>genetic</a:t>
            </a:r>
            <a:r>
              <a:rPr lang="en-GB" b="0" i="0" u="none" strike="noStrike" dirty="0">
                <a:solidFill>
                  <a:srgbClr val="333333"/>
                </a:solidFill>
                <a:effectLst/>
                <a:latin typeface="Open Sans" panose="020B0606030504020204" pitchFamily="34" charset="0"/>
              </a:rPr>
              <a:t> defect in benign familial pemphigus causes the skin cells to become unstuck from one another. Normally the cells are packed together tightly in much the same way as bricks and mortar. Patients with Hailey-Hailey disease have defective ´mortar´ and the cells fall apart, like a dilapidated brick wall.   </a:t>
            </a:r>
          </a:p>
          <a:p>
            <a:pPr algn="l" fontAlgn="base"/>
            <a:endParaRPr lang="en-GB" b="0" i="0" u="none" strike="noStrike" dirty="0">
              <a:solidFill>
                <a:srgbClr val="333333"/>
              </a:solidFill>
              <a:effectLst/>
              <a:latin typeface="Open Sans" panose="020B0606030504020204" pitchFamily="34" charset="0"/>
            </a:endParaRPr>
          </a:p>
          <a:p>
            <a:pPr algn="l" fontAlgn="base"/>
            <a:endParaRPr lang="en-GB" b="0" i="0" u="none" strike="noStrike"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This is the calcium pump of the Golgi apparatus membrane, analogous in structure and function to the SERCA pumps in the ER, although only one Ca2+ or Mn2+ is transported per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 disease is likely to be due to haplo- insufficiency: most mutations are predicted to result in reduced or absent expression of SPCA1 or affect highly conserved, function- ally critical domains. There appears to be no consistent genotype/ phenotype correlation.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Calcium sequestration into the Golgi is reduced in HHD keratinocytes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r>
              <a:rPr lang="en-GB" sz="1800" dirty="0">
                <a:effectLst/>
                <a:latin typeface="PalatinoLTStd"/>
              </a:rPr>
              <a:t>Additional factors such as heat, friction or infection are clearly required to trigger the </a:t>
            </a:r>
            <a:r>
              <a:rPr lang="en-GB" sz="1800" dirty="0" err="1">
                <a:effectLst/>
                <a:latin typeface="PalatinoLTStd"/>
              </a:rPr>
              <a:t>clini</a:t>
            </a:r>
            <a:r>
              <a:rPr lang="en-GB" sz="1800" dirty="0">
                <a:effectLst/>
                <a:latin typeface="PalatinoLTStd"/>
              </a:rPr>
              <a:t>- </a:t>
            </a:r>
            <a:r>
              <a:rPr lang="en-GB" sz="1800" dirty="0" err="1">
                <a:effectLst/>
                <a:latin typeface="PalatinoLTStd"/>
              </a:rPr>
              <a:t>cal</a:t>
            </a:r>
            <a:r>
              <a:rPr lang="en-GB" sz="1800" dirty="0">
                <a:effectLst/>
                <a:latin typeface="PalatinoLTStd"/>
              </a:rPr>
              <a:t> disorder, as presentation is late and localized. </a:t>
            </a:r>
            <a:r>
              <a:rPr lang="en-GB" sz="1800" i="1" dirty="0">
                <a:effectLst/>
                <a:latin typeface="PalatinoLTStd"/>
              </a:rPr>
              <a:t>In vitro </a:t>
            </a:r>
            <a:r>
              <a:rPr lang="en-GB" sz="1800" dirty="0">
                <a:effectLst/>
                <a:latin typeface="PalatinoLTStd"/>
              </a:rPr>
              <a:t>studies </a:t>
            </a:r>
            <a:endParaRPr lang="en-GB" dirty="0"/>
          </a:p>
          <a:p>
            <a:r>
              <a:rPr lang="en-GB" sz="1800" b="1" dirty="0">
                <a:solidFill>
                  <a:srgbClr val="FFFFFF"/>
                </a:solidFill>
                <a:effectLst/>
                <a:latin typeface="FrutigerLTStd"/>
              </a:rPr>
              <a:t>PART 6: GENETICS </a:t>
            </a:r>
            <a:endParaRPr lang="en-GB" dirty="0"/>
          </a:p>
          <a:p>
            <a:r>
              <a:rPr lang="en-GB" sz="1800" dirty="0">
                <a:effectLst/>
                <a:latin typeface="PalatinoLTStd"/>
              </a:rPr>
              <a:t>suggest that proinflammatory cytokines such as interleukin 6 (IL‐6) and IL‐8 may regulate </a:t>
            </a:r>
            <a:r>
              <a:rPr lang="en-GB" sz="1800" i="1" dirty="0">
                <a:effectLst/>
                <a:latin typeface="PalatinoLTStd"/>
              </a:rPr>
              <a:t>ATP2C1 </a:t>
            </a:r>
            <a:r>
              <a:rPr lang="en-GB" sz="1800" dirty="0">
                <a:effectLst/>
                <a:latin typeface="PalatinoLTStd"/>
              </a:rPr>
              <a:t>gene expression, and trig- </a:t>
            </a:r>
            <a:r>
              <a:rPr lang="en-GB" sz="1800" dirty="0" err="1">
                <a:effectLst/>
                <a:latin typeface="PalatinoLTStd"/>
              </a:rPr>
              <a:t>gers</a:t>
            </a:r>
            <a:r>
              <a:rPr lang="en-GB" sz="1800" dirty="0">
                <a:effectLst/>
                <a:latin typeface="PalatinoLTStd"/>
              </a:rPr>
              <a:t> such as UVB may reduce SPCA1 to critical levels [249–251]. The reduction of </a:t>
            </a:r>
            <a:r>
              <a:rPr lang="en-GB" sz="1800" i="1" dirty="0">
                <a:effectLst/>
                <a:latin typeface="PalatinoLTStd"/>
              </a:rPr>
              <a:t>ATP2C1 </a:t>
            </a:r>
            <a:r>
              <a:rPr lang="en-GB" sz="1800" dirty="0">
                <a:effectLst/>
                <a:latin typeface="PalatinoLTStd"/>
              </a:rPr>
              <a:t>mRNA expression by UVB irradiation in keratinocytes was prevented by retinoids, corticosteroids, ciclosporin, tacrolimus and vitamin D3 [250,251].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59</a:t>
            </a:fld>
            <a:endParaRPr lang="en-PK"/>
          </a:p>
        </p:txBody>
      </p:sp>
    </p:spTree>
    <p:extLst>
      <p:ext uri="{BB962C8B-B14F-4D97-AF65-F5344CB8AC3E}">
        <p14:creationId xmlns:p14="http://schemas.microsoft.com/office/powerpoint/2010/main" val="2004211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typical fissured plaque in the axilla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HHD may be localized or generalized, occasion- ally causing erythroderma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In the axilla, </a:t>
            </a:r>
            <a:r>
              <a:rPr lang="en-GB" sz="1800" dirty="0" err="1">
                <a:effectLst/>
                <a:latin typeface="PalatinoLTStd"/>
              </a:rPr>
              <a:t>inframam</a:t>
            </a:r>
            <a:r>
              <a:rPr lang="en-GB" sz="1800" dirty="0">
                <a:effectLst/>
                <a:latin typeface="PalatinoLTStd"/>
              </a:rPr>
              <a:t>- </a:t>
            </a:r>
            <a:r>
              <a:rPr lang="en-GB" sz="1800" dirty="0" err="1">
                <a:effectLst/>
                <a:latin typeface="PalatinoLTStd"/>
              </a:rPr>
              <a:t>mary</a:t>
            </a:r>
            <a:r>
              <a:rPr lang="en-GB" sz="1800" dirty="0">
                <a:effectLst/>
                <a:latin typeface="PalatinoLTStd"/>
              </a:rPr>
              <a:t> or abdominal folds, groin or perineum, lesions show fissuring and erosion with macerated epidermis progressing in more severe cases to vegetations.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60</a:t>
            </a:fld>
            <a:endParaRPr lang="en-PK"/>
          </a:p>
        </p:txBody>
      </p:sp>
    </p:spTree>
    <p:extLst>
      <p:ext uri="{BB962C8B-B14F-4D97-AF65-F5344CB8AC3E}">
        <p14:creationId xmlns:p14="http://schemas.microsoft.com/office/powerpoint/2010/main" val="11688487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inflamed, macerated and fissured lesions of the groin in a 40‐year‐old man;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61</a:t>
            </a:fld>
            <a:endParaRPr lang="en-PK"/>
          </a:p>
        </p:txBody>
      </p:sp>
    </p:spTree>
    <p:extLst>
      <p:ext uri="{BB962C8B-B14F-4D97-AF65-F5344CB8AC3E}">
        <p14:creationId xmlns:p14="http://schemas.microsoft.com/office/powerpoint/2010/main" val="3780452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annular plaque with a crusted rim (courtesy of Professor R. A. J. </a:t>
            </a:r>
            <a:r>
              <a:rPr lang="en-GB" sz="1800" b="0" dirty="0" err="1">
                <a:effectLst/>
                <a:latin typeface="FrutigerLTStd"/>
              </a:rPr>
              <a:t>Eady</a:t>
            </a:r>
            <a:r>
              <a:rPr lang="en-GB" sz="1800" b="0" dirty="0">
                <a:effectLst/>
                <a:latin typeface="FrutigerLTStd"/>
              </a:rPr>
              <a:t>, St John’s Institute of Dermatology, London, UK); and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Frutiger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Less occluded areas, such as truncal or neck lesions, are more likely to show </a:t>
            </a:r>
            <a:r>
              <a:rPr lang="en-GB" sz="1800" dirty="0" err="1">
                <a:effectLst/>
                <a:latin typeface="PalatinoLTStd"/>
              </a:rPr>
              <a:t>vesicop</a:t>
            </a:r>
            <a:r>
              <a:rPr lang="en-GB" sz="1800" dirty="0">
                <a:effectLst/>
                <a:latin typeface="PalatinoLTStd"/>
              </a:rPr>
              <a:t>- </a:t>
            </a:r>
            <a:r>
              <a:rPr lang="en-GB" sz="1800" dirty="0" err="1">
                <a:effectLst/>
                <a:latin typeface="PalatinoLTStd"/>
              </a:rPr>
              <a:t>ustules</a:t>
            </a:r>
            <a:r>
              <a:rPr lang="en-GB" sz="1800" dirty="0">
                <a:effectLst/>
                <a:latin typeface="PalatinoLTStd"/>
              </a:rPr>
              <a:t> or flaccid bullae, but may simply be crusted erosions resembling discoid eczema, or annular plaques with </a:t>
            </a:r>
            <a:r>
              <a:rPr lang="en-GB" sz="1800" dirty="0" err="1">
                <a:effectLst/>
                <a:latin typeface="PalatinoLTStd"/>
              </a:rPr>
              <a:t>periph</a:t>
            </a:r>
            <a:r>
              <a:rPr lang="en-GB" sz="1800" dirty="0">
                <a:effectLst/>
                <a:latin typeface="PalatinoLTStd"/>
              </a:rPr>
              <a:t>- </a:t>
            </a:r>
            <a:r>
              <a:rPr lang="en-GB" sz="1800" dirty="0" err="1">
                <a:effectLst/>
                <a:latin typeface="PalatinoLTStd"/>
              </a:rPr>
              <a:t>eral</a:t>
            </a:r>
            <a:r>
              <a:rPr lang="en-GB" sz="1800" dirty="0">
                <a:effectLst/>
                <a:latin typeface="PalatinoLTStd"/>
              </a:rPr>
              <a:t> scales (Figure 66.13c, d), often with post‐inflammatory hyperpigmentation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62</a:t>
            </a:fld>
            <a:endParaRPr lang="en-PK"/>
          </a:p>
        </p:txBody>
      </p:sp>
    </p:spTree>
    <p:extLst>
      <p:ext uri="{BB962C8B-B14F-4D97-AF65-F5344CB8AC3E}">
        <p14:creationId xmlns:p14="http://schemas.microsoft.com/office/powerpoint/2010/main" val="2076857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FrutigerLTStd"/>
              </a:rPr>
              <a:t>indeterminate lesion resembling discoid eczema.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63</a:t>
            </a:fld>
            <a:endParaRPr lang="en-PK"/>
          </a:p>
        </p:txBody>
      </p:sp>
    </p:spTree>
    <p:extLst>
      <p:ext uri="{BB962C8B-B14F-4D97-AF65-F5344CB8AC3E}">
        <p14:creationId xmlns:p14="http://schemas.microsoft.com/office/powerpoint/2010/main" val="1769550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Common precipitating factors include heat, sweating, friction and infection. Other reported triggers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include contact allergy, adhesive dressings or </a:t>
            </a:r>
            <a:r>
              <a:rPr lang="en-GB" sz="1800" dirty="0" err="1">
                <a:effectLst/>
                <a:latin typeface="PalatinoLTStd"/>
              </a:rPr>
              <a:t>electrocardio</a:t>
            </a:r>
            <a:r>
              <a:rPr lang="en-GB" sz="1800" dirty="0">
                <a:effectLst/>
                <a:latin typeface="PalatinoLTStd"/>
              </a:rPr>
              <a:t>- gram electrodes, UV irradiation and scabies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64</a:t>
            </a:fld>
            <a:endParaRPr lang="en-PK"/>
          </a:p>
        </p:txBody>
      </p:sp>
    </p:spTree>
    <p:extLst>
      <p:ext uri="{BB962C8B-B14F-4D97-AF65-F5344CB8AC3E}">
        <p14:creationId xmlns:p14="http://schemas.microsoft.com/office/powerpoint/2010/main" val="394249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Histology of Darier disease demonstrating: (a) acantholysis with </a:t>
            </a:r>
            <a:r>
              <a:rPr lang="en-GB" sz="1800" b="0" dirty="0" err="1">
                <a:effectLst/>
                <a:latin typeface="FrutigerLTStd"/>
              </a:rPr>
              <a:t>suprabasal</a:t>
            </a:r>
            <a:r>
              <a:rPr lang="en-GB" sz="1800" b="0" dirty="0">
                <a:effectLst/>
                <a:latin typeface="FrutigerLTStd"/>
              </a:rPr>
              <a:t> </a:t>
            </a:r>
            <a:r>
              <a:rPr lang="en-GB" sz="1800" b="0" dirty="0" err="1">
                <a:effectLst/>
                <a:latin typeface="FrutigerLTStd"/>
              </a:rPr>
              <a:t>clefting</a:t>
            </a:r>
            <a:r>
              <a:rPr lang="en-GB" sz="1800" b="0" dirty="0">
                <a:effectLst/>
                <a:latin typeface="FrutigerLTStd"/>
              </a:rPr>
              <a:t>;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a:t>
            </a:fld>
            <a:endParaRPr lang="en-PK"/>
          </a:p>
        </p:txBody>
      </p:sp>
    </p:spTree>
    <p:extLst>
      <p:ext uri="{BB962C8B-B14F-4D97-AF65-F5344CB8AC3E}">
        <p14:creationId xmlns:p14="http://schemas.microsoft.com/office/powerpoint/2010/main" val="696306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Extra‐epidermal lesions in patients with Hailey–Hailey disease: (a) linear white bands in the nails; terminal notches of Darier disease are not found;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Extra‐epidermal lesions in patients with Hailey–Hailey disease: (a) linear white bands in the nails; terminal notches of Darier disease are not found;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65</a:t>
            </a:fld>
            <a:endParaRPr lang="en-PK"/>
          </a:p>
        </p:txBody>
      </p:sp>
    </p:spTree>
    <p:extLst>
      <p:ext uri="{BB962C8B-B14F-4D97-AF65-F5344CB8AC3E}">
        <p14:creationId xmlns:p14="http://schemas.microsoft.com/office/powerpoint/2010/main" val="1784784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Oral (Figure 66.14b), conjunctival, oesophageal or vaginal involvement are rarely described, usually in association with trauma or infection [</a:t>
            </a:r>
            <a:r>
              <a:rPr lang="en-GB" sz="1800" b="1" dirty="0">
                <a:effectLst/>
                <a:latin typeface="PalatinoLTStd"/>
              </a:rPr>
              <a:t>120</a:t>
            </a:r>
            <a:r>
              <a:rPr lang="en-GB" sz="1800" dirty="0">
                <a:effectLst/>
                <a:latin typeface="PalatinoLTStd"/>
              </a:rPr>
              <a:t>,267–271]. Even mild disease has been shown to reduce quality of life, and flexural or groin involvement can be </a:t>
            </a:r>
            <a:r>
              <a:rPr lang="en-GB" sz="1800" dirty="0" err="1">
                <a:effectLst/>
                <a:latin typeface="PalatinoLTStd"/>
              </a:rPr>
              <a:t>particu</a:t>
            </a:r>
            <a:r>
              <a:rPr lang="en-GB" sz="1800" dirty="0">
                <a:effectLst/>
                <a:latin typeface="PalatinoLTStd"/>
              </a:rPr>
              <a:t>- </a:t>
            </a:r>
            <a:r>
              <a:rPr lang="en-GB" sz="1800" dirty="0" err="1">
                <a:effectLst/>
                <a:latin typeface="PalatinoLTStd"/>
              </a:rPr>
              <a:t>larly</a:t>
            </a:r>
            <a:r>
              <a:rPr lang="en-GB" sz="1800" dirty="0">
                <a:effectLst/>
                <a:latin typeface="PalatinoLTStd"/>
              </a:rPr>
              <a:t> disabling [93].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66</a:t>
            </a:fld>
            <a:endParaRPr lang="en-PK"/>
          </a:p>
        </p:txBody>
      </p:sp>
    </p:spTree>
    <p:extLst>
      <p:ext uri="{BB962C8B-B14F-4D97-AF65-F5344CB8AC3E}">
        <p14:creationId xmlns:p14="http://schemas.microsoft.com/office/powerpoint/2010/main" val="3369465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 diagnosis of HHD is often delayed or missed [</a:t>
            </a:r>
            <a:r>
              <a:rPr lang="en-GB" sz="1800" b="1" dirty="0">
                <a:effectLst/>
                <a:latin typeface="PalatinoLTStd"/>
              </a:rPr>
              <a:t>120</a:t>
            </a:r>
            <a:r>
              <a:rPr lang="en-GB" sz="1800" dirty="0">
                <a:effectLst/>
                <a:latin typeface="PalatinoLTStd"/>
              </a:rPr>
              <a:t>,255,279]. Isolated intertriginous erosions suggest flexural </a:t>
            </a:r>
            <a:r>
              <a:rPr lang="en-GB" sz="1800" dirty="0" err="1">
                <a:effectLst/>
                <a:latin typeface="PalatinoLTStd"/>
              </a:rPr>
              <a:t>seborrhoeic</a:t>
            </a:r>
            <a:r>
              <a:rPr lang="en-GB" sz="1800" dirty="0">
                <a:effectLst/>
                <a:latin typeface="PalatinoLTStd"/>
              </a:rPr>
              <a:t> eczema or psoriasis, with bacterial or fungal superinfection, which may indeed be present, but the presence of fissures may be a clue. In non‐occluded areas, lesions resemble tinea corporis or discoid eczema, or autoimmune pemphigus. HHD vesicles may mimic herpes simplex, which may also complicate the disorder [280–285]. Apparent response to </a:t>
            </a:r>
            <a:r>
              <a:rPr lang="en-GB" sz="1800" dirty="0" err="1">
                <a:effectLst/>
                <a:latin typeface="PalatinoLTStd"/>
              </a:rPr>
              <a:t>antibacterials</a:t>
            </a:r>
            <a:r>
              <a:rPr lang="en-GB" sz="1800" dirty="0">
                <a:effectLst/>
                <a:latin typeface="PalatinoLTStd"/>
              </a:rPr>
              <a:t> and/or topical corticosteroids can further delay diagnosis. Severe bullous and erosive lesions can suggest erythema multiforme or even toxic epidermal necrolysis [254]. Hypertrophic or vegetating flexural HHD overlaps </a:t>
            </a:r>
            <a:r>
              <a:rPr lang="en-GB" sz="1800" dirty="0" err="1">
                <a:effectLst/>
                <a:latin typeface="PalatinoLTStd"/>
              </a:rPr>
              <a:t>clini</a:t>
            </a:r>
            <a:r>
              <a:rPr lang="en-GB" sz="1800" dirty="0">
                <a:effectLst/>
                <a:latin typeface="PalatinoLTStd"/>
              </a:rPr>
              <a:t>- </a:t>
            </a:r>
            <a:r>
              <a:rPr lang="en-GB" sz="1800" dirty="0" err="1">
                <a:effectLst/>
                <a:latin typeface="PalatinoLTStd"/>
              </a:rPr>
              <a:t>cally</a:t>
            </a:r>
            <a:r>
              <a:rPr lang="en-GB" sz="1800" dirty="0">
                <a:effectLst/>
                <a:latin typeface="PalatinoLTStd"/>
              </a:rPr>
              <a:t> and histologically with flexural DD. Typical </a:t>
            </a:r>
            <a:r>
              <a:rPr lang="en-GB" sz="1800" dirty="0" err="1">
                <a:effectLst/>
                <a:latin typeface="PalatinoLTStd"/>
              </a:rPr>
              <a:t>papular</a:t>
            </a:r>
            <a:r>
              <a:rPr lang="en-GB" sz="1800" dirty="0">
                <a:effectLst/>
                <a:latin typeface="PalatinoLTStd"/>
              </a:rPr>
              <a:t> or nail lesions of DD elsewhere may help to differentiate the disorders. Similarly, in pemphigus </a:t>
            </a:r>
            <a:r>
              <a:rPr lang="en-GB" sz="1800" dirty="0" err="1">
                <a:effectLst/>
                <a:latin typeface="PalatinoLTStd"/>
              </a:rPr>
              <a:t>vegetans</a:t>
            </a:r>
            <a:r>
              <a:rPr lang="en-GB" sz="1800" dirty="0">
                <a:effectLst/>
                <a:latin typeface="PalatinoLTStd"/>
              </a:rPr>
              <a:t>, the presence of oral lesions may aid distinction. Hypertrophic vulval HHD may mimic viral warts [123,286] or vulval intraepithelial neoplasia [</a:t>
            </a:r>
            <a:r>
              <a:rPr lang="en-GB" sz="1800" b="1" dirty="0">
                <a:effectLst/>
                <a:latin typeface="PalatinoLTStd"/>
              </a:rPr>
              <a:t>120</a:t>
            </a:r>
            <a:r>
              <a:rPr lang="en-GB" sz="1800" dirty="0">
                <a:effectLst/>
                <a:latin typeface="PalatinoLTStd"/>
              </a:rPr>
              <a:t>,287]. Reported reactions to adhesive dressing mimicking contact allergy may be due to HHD [259]. Clinically, the presence of longitudinal leu- </a:t>
            </a:r>
            <a:r>
              <a:rPr lang="en-GB" sz="1800" dirty="0" err="1">
                <a:effectLst/>
                <a:latin typeface="PalatinoLTStd"/>
              </a:rPr>
              <a:t>konychia</a:t>
            </a:r>
            <a:r>
              <a:rPr lang="en-GB" sz="1800" dirty="0">
                <a:effectLst/>
                <a:latin typeface="PalatinoLTStd"/>
              </a:rPr>
              <a:t> may help to diagnose HHD [</a:t>
            </a:r>
            <a:r>
              <a:rPr lang="en-GB" sz="1800" b="1" dirty="0">
                <a:effectLst/>
                <a:latin typeface="PalatinoLTStd"/>
              </a:rPr>
              <a:t>120</a:t>
            </a:r>
            <a:r>
              <a:rPr lang="en-GB" sz="1800" dirty="0">
                <a:effectLst/>
                <a:latin typeface="PalatinoLTStd"/>
              </a:rPr>
              <a:t>,262,263]. Histology, including immunofluorescence, may be necessary to exclude auto- immune pemphigus. DD typically shows less marked </a:t>
            </a:r>
            <a:r>
              <a:rPr lang="en-GB" sz="1800" dirty="0" err="1">
                <a:effectLst/>
                <a:latin typeface="PalatinoLTStd"/>
              </a:rPr>
              <a:t>acantholy</a:t>
            </a:r>
            <a:r>
              <a:rPr lang="en-GB" sz="1800" dirty="0">
                <a:effectLst/>
                <a:latin typeface="PalatinoLTStd"/>
              </a:rPr>
              <a:t>- sis and more dyskeratosis, but the distinction may not be easy in the presence of florid and superinfected flexural disease.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67</a:t>
            </a:fld>
            <a:endParaRPr lang="en-PK"/>
          </a:p>
        </p:txBody>
      </p:sp>
    </p:spTree>
    <p:extLst>
      <p:ext uri="{BB962C8B-B14F-4D97-AF65-F5344CB8AC3E}">
        <p14:creationId xmlns:p14="http://schemas.microsoft.com/office/powerpoint/2010/main" val="37114023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effectLst/>
                <a:latin typeface="PalatinoLTStd"/>
              </a:rPr>
              <a:t>Grade 0</a:t>
            </a:r>
            <a:r>
              <a:rPr lang="en-GB" sz="1800" dirty="0">
                <a:effectLst/>
                <a:latin typeface="PalatinoLTStd"/>
              </a:rPr>
              <a:t>: subclinical; an obligate carrier in a family, with no </a:t>
            </a:r>
          </a:p>
          <a:p>
            <a:r>
              <a:rPr lang="en-GB" sz="1800" dirty="0">
                <a:effectLst/>
                <a:latin typeface="PalatinoLTStd"/>
              </a:rPr>
              <a:t>apparent disease or nail lesions only.</a:t>
            </a:r>
            <a:br>
              <a:rPr lang="en-GB" sz="1800" dirty="0">
                <a:effectLst/>
                <a:latin typeface="PalatinoLTStd"/>
              </a:rPr>
            </a:br>
            <a:r>
              <a:rPr lang="en-GB" sz="1800" dirty="0">
                <a:effectLst/>
                <a:latin typeface="PalatinoLTStd"/>
              </a:rPr>
              <a:t>• </a:t>
            </a:r>
            <a:r>
              <a:rPr lang="en-GB" sz="1800" i="1" dirty="0">
                <a:effectLst/>
                <a:latin typeface="PalatinoLTStd"/>
              </a:rPr>
              <a:t>Grade I</a:t>
            </a:r>
            <a:r>
              <a:rPr lang="en-GB" sz="1800" dirty="0">
                <a:effectLst/>
                <a:latin typeface="PalatinoLTStd"/>
              </a:rPr>
              <a:t>: mild disease; localized (e.g. perineal or axil- </a:t>
            </a:r>
            <a:endParaRPr lang="en-GB" dirty="0"/>
          </a:p>
          <a:p>
            <a:r>
              <a:rPr lang="en-GB" sz="1800" dirty="0" err="1">
                <a:effectLst/>
                <a:latin typeface="PalatinoLTStd"/>
              </a:rPr>
              <a:t>lary</a:t>
            </a:r>
            <a:r>
              <a:rPr lang="en-GB" sz="1800" dirty="0">
                <a:effectLst/>
                <a:latin typeface="PalatinoLTStd"/>
              </a:rPr>
              <a:t>) and intermittent lesions responding to simple topical </a:t>
            </a:r>
            <a:endParaRPr lang="en-GB" dirty="0"/>
          </a:p>
          <a:p>
            <a:r>
              <a:rPr lang="en-GB" sz="1800" dirty="0">
                <a:effectLst/>
                <a:latin typeface="PalatinoLTStd"/>
              </a:rPr>
              <a:t>therapies.</a:t>
            </a:r>
            <a:br>
              <a:rPr lang="en-GB" sz="1800" dirty="0">
                <a:effectLst/>
                <a:latin typeface="PalatinoLTStd"/>
              </a:rPr>
            </a:br>
            <a:r>
              <a:rPr lang="en-GB" sz="1800" dirty="0">
                <a:effectLst/>
                <a:latin typeface="PalatinoLTStd"/>
              </a:rPr>
              <a:t>• </a:t>
            </a:r>
            <a:r>
              <a:rPr lang="en-GB" sz="1800" i="1" dirty="0">
                <a:effectLst/>
                <a:latin typeface="PalatinoLTStd"/>
              </a:rPr>
              <a:t>Grade II</a:t>
            </a:r>
            <a:r>
              <a:rPr lang="en-GB" sz="1800" dirty="0">
                <a:effectLst/>
                <a:latin typeface="PalatinoLTStd"/>
              </a:rPr>
              <a:t>: moderate; chronic lesions at two or more body sites </a:t>
            </a:r>
            <a:endParaRPr lang="en-GB" dirty="0"/>
          </a:p>
          <a:p>
            <a:r>
              <a:rPr lang="en-GB" sz="1800" dirty="0">
                <a:effectLst/>
                <a:latin typeface="PalatinoLTStd"/>
              </a:rPr>
              <a:t>(e.g. axillary and groins) or locally severe and refractory to topi- </a:t>
            </a:r>
            <a:endParaRPr lang="en-GB" dirty="0"/>
          </a:p>
          <a:p>
            <a:r>
              <a:rPr lang="en-GB" sz="1800" dirty="0" err="1">
                <a:effectLst/>
                <a:latin typeface="PalatinoLTStd"/>
              </a:rPr>
              <a:t>cal</a:t>
            </a:r>
            <a:r>
              <a:rPr lang="en-GB" sz="1800" dirty="0">
                <a:effectLst/>
                <a:latin typeface="PalatinoLTStd"/>
              </a:rPr>
              <a:t> treatment.</a:t>
            </a:r>
            <a:br>
              <a:rPr lang="en-GB" sz="1800" dirty="0">
                <a:effectLst/>
                <a:latin typeface="PalatinoLTStd"/>
              </a:rPr>
            </a:br>
            <a:r>
              <a:rPr lang="en-GB" sz="1800" dirty="0">
                <a:effectLst/>
                <a:latin typeface="PalatinoLTStd"/>
              </a:rPr>
              <a:t>• </a:t>
            </a:r>
            <a:r>
              <a:rPr lang="en-GB" sz="1800" i="1" dirty="0">
                <a:effectLst/>
                <a:latin typeface="PalatinoLTStd"/>
              </a:rPr>
              <a:t>Grade III</a:t>
            </a:r>
            <a:r>
              <a:rPr lang="en-GB" sz="1800" dirty="0">
                <a:effectLst/>
                <a:latin typeface="PalatinoLTStd"/>
              </a:rPr>
              <a:t>: severe; extensive or chronically disabling disease </a:t>
            </a:r>
            <a:endParaRPr lang="en-GB" dirty="0"/>
          </a:p>
          <a:p>
            <a:r>
              <a:rPr lang="en-GB" sz="1800" dirty="0">
                <a:effectLst/>
                <a:latin typeface="PalatinoLTStd"/>
              </a:rPr>
              <a:t>despite topical and systemic treatment.</a:t>
            </a:r>
            <a:br>
              <a:rPr lang="en-GB" sz="1800" dirty="0">
                <a:effectLst/>
                <a:latin typeface="PalatinoLTStd"/>
              </a:rPr>
            </a:br>
            <a:r>
              <a:rPr lang="en-GB" sz="1800" dirty="0">
                <a:effectLst/>
                <a:latin typeface="PalatinoLTStd"/>
              </a:rPr>
              <a:t>In Burge’s study [</a:t>
            </a:r>
            <a:r>
              <a:rPr lang="en-GB" sz="1800" b="1" dirty="0">
                <a:effectLst/>
                <a:latin typeface="PalatinoLTStd"/>
              </a:rPr>
              <a:t>120</a:t>
            </a:r>
            <a:r>
              <a:rPr lang="en-GB" sz="1800" dirty="0">
                <a:effectLst/>
                <a:latin typeface="PalatinoLTStd"/>
              </a:rPr>
              <a:t>], although criteria were not defined, 20 of 58 patients had mild, 36 moderate, and two severe disease.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68</a:t>
            </a:fld>
            <a:endParaRPr lang="en-PK"/>
          </a:p>
        </p:txBody>
      </p:sp>
    </p:spTree>
    <p:extLst>
      <p:ext uri="{BB962C8B-B14F-4D97-AF65-F5344CB8AC3E}">
        <p14:creationId xmlns:p14="http://schemas.microsoft.com/office/powerpoint/2010/main" val="40184808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PalatinoLTStd"/>
              </a:rPr>
              <a:t>Secondary bacterial and </a:t>
            </a:r>
            <a:r>
              <a:rPr lang="en-GB" sz="1800" dirty="0" err="1">
                <a:effectLst/>
                <a:latin typeface="PalatinoLTStd"/>
              </a:rPr>
              <a:t>candidal</a:t>
            </a:r>
            <a:r>
              <a:rPr lang="en-GB" sz="1800" dirty="0">
                <a:effectLst/>
                <a:latin typeface="PalatinoLTStd"/>
              </a:rPr>
              <a:t> infections are common [279,288], and unrecognized tinea may be present. Herpes simplex should </a:t>
            </a:r>
            <a:endParaRPr lang="en-GB" dirty="0"/>
          </a:p>
          <a:p>
            <a:r>
              <a:rPr lang="en-GB" sz="1800" b="1" dirty="0">
                <a:solidFill>
                  <a:srgbClr val="FFFFFF"/>
                </a:solidFill>
                <a:effectLst/>
                <a:latin typeface="FrutigerLTStd"/>
              </a:rPr>
              <a:t>PART 6: GENETICS </a:t>
            </a:r>
            <a:endParaRPr lang="en-GB" dirty="0"/>
          </a:p>
          <a:p>
            <a:r>
              <a:rPr lang="en-GB" sz="1800" dirty="0">
                <a:effectLst/>
                <a:latin typeface="PalatinoLTStd"/>
              </a:rPr>
              <a:t>be suspected, especially for painful or disseminated exacerbations [281]. Human papillomavirus (HPV) may be present in verrucous perineal lesions [289,290]. Squamous cell carcinoma reported in association with HHD may be related to HPV carriage [291–294] but HPV was not detected in a case associated with the use of topi- </a:t>
            </a:r>
            <a:r>
              <a:rPr lang="en-GB" sz="1800" dirty="0" err="1">
                <a:effectLst/>
                <a:latin typeface="PalatinoLTStd"/>
              </a:rPr>
              <a:t>cal</a:t>
            </a:r>
            <a:r>
              <a:rPr lang="en-GB" sz="1800" dirty="0">
                <a:effectLst/>
                <a:latin typeface="PalatinoLTStd"/>
              </a:rPr>
              <a:t> tacrolimus [295]. As with any chronic dermatosis, the </a:t>
            </a:r>
            <a:r>
              <a:rPr lang="en-GB" sz="1800" dirty="0" err="1">
                <a:effectLst/>
                <a:latin typeface="PalatinoLTStd"/>
              </a:rPr>
              <a:t>possibil</a:t>
            </a:r>
            <a:r>
              <a:rPr lang="en-GB" sz="1800" dirty="0">
                <a:effectLst/>
                <a:latin typeface="PalatinoLTStd"/>
              </a:rPr>
              <a:t>- </a:t>
            </a:r>
            <a:r>
              <a:rPr lang="en-GB" sz="1800" dirty="0" err="1">
                <a:effectLst/>
                <a:latin typeface="PalatinoLTStd"/>
              </a:rPr>
              <a:t>ity</a:t>
            </a:r>
            <a:r>
              <a:rPr lang="en-GB" sz="1800" dirty="0">
                <a:effectLst/>
                <a:latin typeface="PalatinoLTStd"/>
              </a:rPr>
              <a:t> of allergic contact dermatitis should be considered [296,297]. Affective disorder has been found to co‐segregate in three families with HHD [298–300]. </a:t>
            </a:r>
            <a:endParaRPr lang="en-GB" dirty="0">
              <a:effectLst/>
            </a:endParaRP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69</a:t>
            </a:fld>
            <a:endParaRPr lang="en-PK"/>
          </a:p>
        </p:txBody>
      </p:sp>
    </p:spTree>
    <p:extLst>
      <p:ext uri="{BB962C8B-B14F-4D97-AF65-F5344CB8AC3E}">
        <p14:creationId xmlns:p14="http://schemas.microsoft.com/office/powerpoint/2010/main" val="2989953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Skin biopsy demonstrates the characteristic features described above. Swabs for bacterial, fungal and viral culture or other investigation should be taken to exclude complicating infection. Sequencing of the responsible gene, </a:t>
            </a:r>
            <a:r>
              <a:rPr lang="en-GB" sz="1800" i="1" dirty="0">
                <a:effectLst/>
                <a:latin typeface="PalatinoLTStd"/>
              </a:rPr>
              <a:t>ATP2C1</a:t>
            </a:r>
            <a:r>
              <a:rPr lang="en-GB" sz="1800" dirty="0">
                <a:effectLst/>
                <a:latin typeface="PalatinoLTStd"/>
              </a:rPr>
              <a:t>, is not generally needed for diagnosis or genetic counselling, but is available com- </a:t>
            </a:r>
            <a:r>
              <a:rPr lang="en-GB" sz="1800" dirty="0" err="1">
                <a:effectLst/>
                <a:latin typeface="PalatinoLTStd"/>
              </a:rPr>
              <a:t>mercially</a:t>
            </a:r>
            <a:r>
              <a:rPr lang="en-GB" sz="1800" dirty="0">
                <a:effectLst/>
                <a:latin typeface="PalatinoLTStd"/>
              </a:rPr>
              <a:t>. </a:t>
            </a:r>
            <a:endParaRPr lang="en-GB" dirty="0">
              <a:effectLst/>
            </a:endParaRP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71</a:t>
            </a:fld>
            <a:endParaRPr lang="en-PK"/>
          </a:p>
        </p:txBody>
      </p:sp>
    </p:spTree>
    <p:extLst>
      <p:ext uri="{BB962C8B-B14F-4D97-AF65-F5344CB8AC3E}">
        <p14:creationId xmlns:p14="http://schemas.microsoft.com/office/powerpoint/2010/main" val="14047297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General measure </a:t>
            </a:r>
            <a:r>
              <a:rPr lang="en-PK"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PK" sz="2800" dirty="0"/>
              <a:t> </a:t>
            </a:r>
            <a:r>
              <a:rPr lang="en-GB" sz="1800" dirty="0">
                <a:effectLst/>
                <a:latin typeface="PalatinoLTStd"/>
              </a:rPr>
              <a:t>Basic measures include loose clothing, absorbent pads in flexures and, where appropriate, weight loss. Emollients and antimicrobial agents may in theory prevent exacerbations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Topical steroids and antimicrobials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Potent or highly potent topical corticosteroids can be effective, especially combined with antibacterial/antifungal agents. Their prompt and early use for exacerbations is recommended [</a:t>
            </a:r>
            <a:r>
              <a:rPr lang="en-GB" sz="1800" b="1" dirty="0">
                <a:effectLst/>
                <a:latin typeface="PalatinoLTStd"/>
              </a:rPr>
              <a:t>120</a:t>
            </a:r>
            <a:r>
              <a:rPr lang="en-GB" sz="1800" dirty="0">
                <a:effectLst/>
                <a:latin typeface="PalatinoLTStd"/>
              </a:rPr>
              <a:t>] but extended treatment should be avoided because of the risk of cutaneous atrophy, especially in the flexure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Antibiotics: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Topical anti- microbial agents used have included tetracyclines, </a:t>
            </a:r>
            <a:r>
              <a:rPr lang="en-GB" sz="1800" dirty="0" err="1">
                <a:effectLst/>
                <a:latin typeface="PalatinoLTStd"/>
              </a:rPr>
              <a:t>fusidic</a:t>
            </a:r>
            <a:r>
              <a:rPr lang="en-GB" sz="1800" dirty="0">
                <a:effectLst/>
                <a:latin typeface="PalatinoLTStd"/>
              </a:rPr>
              <a:t> acid or </a:t>
            </a:r>
            <a:r>
              <a:rPr lang="en-GB" sz="1800" dirty="0" err="1">
                <a:effectLst/>
                <a:latin typeface="PalatinoLTStd"/>
              </a:rPr>
              <a:t>imidazoles</a:t>
            </a:r>
            <a:r>
              <a:rPr lang="en-GB" sz="1800" dirty="0">
                <a:effectLst/>
                <a:latin typeface="PalatinoLTStd"/>
              </a:rPr>
              <a:t>. Broad spectrum agents such oral flucloxacillin, </a:t>
            </a:r>
            <a:r>
              <a:rPr lang="en-GB" sz="1800" dirty="0" err="1">
                <a:effectLst/>
                <a:latin typeface="PalatinoLTStd"/>
              </a:rPr>
              <a:t>eryth</a:t>
            </a:r>
            <a:r>
              <a:rPr lang="en-GB" sz="1800" dirty="0">
                <a:effectLst/>
                <a:latin typeface="PalatinoLTStd"/>
              </a:rPr>
              <a:t>- </a:t>
            </a:r>
            <a:r>
              <a:rPr lang="en-GB" sz="1800" dirty="0" err="1">
                <a:effectLst/>
                <a:latin typeface="PalatinoLTStd"/>
              </a:rPr>
              <a:t>romycin</a:t>
            </a:r>
            <a:r>
              <a:rPr lang="en-GB" sz="1800" dirty="0">
                <a:effectLst/>
                <a:latin typeface="PalatinoLTStd"/>
              </a:rPr>
              <a:t> or tetracyclines may be helpful but skin swabs for </a:t>
            </a:r>
            <a:r>
              <a:rPr lang="en-GB" sz="1800" dirty="0" err="1">
                <a:effectLst/>
                <a:latin typeface="PalatinoLTStd"/>
              </a:rPr>
              <a:t>bacte</a:t>
            </a:r>
            <a:r>
              <a:rPr lang="en-GB" sz="1800" dirty="0">
                <a:effectLst/>
                <a:latin typeface="PalatinoLTStd"/>
              </a:rPr>
              <a:t>- rial, fungal and yeast culture, and viral polymerase chain reaction (PCR), are important in guiding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Antivirals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Painful, recalcitrant disease may indicate superinfection by herpes simplex and sys- </a:t>
            </a:r>
            <a:r>
              <a:rPr lang="en-GB" sz="1800" dirty="0" err="1">
                <a:effectLst/>
                <a:latin typeface="PalatinoLTStd"/>
              </a:rPr>
              <a:t>temic</a:t>
            </a:r>
            <a:r>
              <a:rPr lang="en-GB" sz="1800" dirty="0">
                <a:effectLst/>
                <a:latin typeface="PalatinoLTStd"/>
              </a:rPr>
              <a:t> antiviral treatment should be considered if PCR results are not promptly available. Analgesia, even oral morphine in severe disease, is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3</a:t>
            </a:r>
            <a:r>
              <a:rPr lang="en-GB" sz="1800" baseline="30000" dirty="0">
                <a:effectLst/>
                <a:latin typeface="PalatinoLTStd"/>
              </a:rPr>
              <a:t>rd</a:t>
            </a:r>
            <a:r>
              <a:rPr lang="en-GB" sz="1800" dirty="0">
                <a:effectLst/>
                <a:latin typeface="PalatinoLTStd"/>
              </a:rPr>
              <a:t>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Successful topical use of tacrolimus has been reported </a:t>
            </a:r>
            <a:r>
              <a:rPr lang="en-GB" sz="1800" dirty="0" err="1">
                <a:effectLst/>
                <a:latin typeface="PalatinoLTStd"/>
              </a:rPr>
              <a:t>sev</a:t>
            </a:r>
            <a:r>
              <a:rPr lang="en-GB" sz="1800" dirty="0">
                <a:effectLst/>
                <a:latin typeface="PalatinoLTStd"/>
              </a:rPr>
              <a:t>- </a:t>
            </a:r>
            <a:r>
              <a:rPr lang="en-GB" sz="1800" dirty="0" err="1">
                <a:effectLst/>
                <a:latin typeface="PalatinoLTStd"/>
              </a:rPr>
              <a:t>eral</a:t>
            </a:r>
            <a:r>
              <a:rPr lang="en-GB" sz="1800" dirty="0">
                <a:effectLst/>
                <a:latin typeface="PalatinoLTStd"/>
              </a:rPr>
              <a:t> times [303–307], although it may be an irritant [308]. Her- pes simplex and other infections should be excluded, and one patient treated with topical tacrolimus developed a vulval squamous cell carcinoma [295]. Other topical agents reported to help include calcitriol and </a:t>
            </a:r>
            <a:r>
              <a:rPr lang="en-GB" sz="1800" dirty="0" err="1">
                <a:effectLst/>
                <a:latin typeface="PalatinoLTStd"/>
              </a:rPr>
              <a:t>tacalcitol</a:t>
            </a:r>
            <a:r>
              <a:rPr lang="en-GB" sz="1800" dirty="0">
                <a:effectLst/>
                <a:latin typeface="PalatinoLTStd"/>
              </a:rPr>
              <a:t> [309–311], and in a sin- </a:t>
            </a:r>
            <a:r>
              <a:rPr lang="en-GB" sz="1800" dirty="0" err="1">
                <a:effectLst/>
                <a:latin typeface="PalatinoLTStd"/>
              </a:rPr>
              <a:t>gle</a:t>
            </a:r>
            <a:r>
              <a:rPr lang="en-GB" sz="1800" dirty="0">
                <a:effectLst/>
                <a:latin typeface="PalatinoLTStd"/>
              </a:rPr>
              <a:t> case 5‐fluorouracil [312]. The ability of gentamicin to induce readthrough of nonsense mutations in </a:t>
            </a:r>
            <a:r>
              <a:rPr lang="en-GB" sz="1800" i="1" dirty="0">
                <a:effectLst/>
                <a:latin typeface="PalatinoLTStd"/>
              </a:rPr>
              <a:t>ATP2C1 </a:t>
            </a:r>
            <a:r>
              <a:rPr lang="en-GB" sz="1800" dirty="0">
                <a:effectLst/>
                <a:latin typeface="PalatinoLTStd"/>
              </a:rPr>
              <a:t>has been </a:t>
            </a:r>
            <a:r>
              <a:rPr lang="en-GB" sz="1800" dirty="0" err="1">
                <a:effectLst/>
                <a:latin typeface="PalatinoLTStd"/>
              </a:rPr>
              <a:t>dem</a:t>
            </a:r>
            <a:r>
              <a:rPr lang="en-GB" sz="1800" dirty="0">
                <a:effectLst/>
                <a:latin typeface="PalatinoLTStd"/>
              </a:rPr>
              <a:t>- </a:t>
            </a:r>
            <a:r>
              <a:rPr lang="en-GB" sz="1800" dirty="0" err="1">
                <a:effectLst/>
                <a:latin typeface="PalatinoLTStd"/>
              </a:rPr>
              <a:t>onstrated</a:t>
            </a:r>
            <a:r>
              <a:rPr lang="en-GB" sz="1800" dirty="0">
                <a:effectLst/>
                <a:latin typeface="PalatinoLTStd"/>
              </a:rPr>
              <a:t> </a:t>
            </a:r>
            <a:r>
              <a:rPr lang="en-GB" sz="1800" i="1" dirty="0">
                <a:effectLst/>
                <a:latin typeface="PalatinoLTStd"/>
              </a:rPr>
              <a:t>in vitro </a:t>
            </a:r>
            <a:r>
              <a:rPr lang="en-GB" sz="1800" dirty="0">
                <a:effectLst/>
                <a:latin typeface="PalatinoLTStd"/>
              </a:rPr>
              <a:t>but its relevance to patient care is </a:t>
            </a:r>
            <a:r>
              <a:rPr lang="en-GB" sz="1800" dirty="0" err="1">
                <a:effectLst/>
                <a:latin typeface="PalatinoLTStd"/>
              </a:rPr>
              <a:t>unp</a:t>
            </a:r>
            <a:r>
              <a:rPr lang="en-GB" sz="1800" dirty="0">
                <a:effectLst/>
                <a:latin typeface="PalatinoLTStd"/>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Oral treatments: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 evidence base for systemic agents is also limited, but systemic </a:t>
            </a:r>
            <a:r>
              <a:rPr lang="en-GB" sz="1800" dirty="0" err="1">
                <a:effectLst/>
                <a:latin typeface="PalatinoLTStd"/>
              </a:rPr>
              <a:t>cortiocosteroids</a:t>
            </a:r>
            <a:r>
              <a:rPr lang="en-GB" sz="1800" dirty="0">
                <a:effectLst/>
                <a:latin typeface="PalatinoLTStd"/>
              </a:rPr>
              <a:t> are useful for acute severe </a:t>
            </a:r>
            <a:r>
              <a:rPr lang="en-GB" sz="1800" dirty="0" err="1">
                <a:effectLst/>
                <a:latin typeface="PalatinoLTStd"/>
              </a:rPr>
              <a:t>inflamma</a:t>
            </a:r>
            <a:r>
              <a:rPr lang="en-GB" sz="1800" dirty="0">
                <a:effectLst/>
                <a:latin typeface="PalatinoLTStd"/>
              </a:rPr>
              <a:t>- tory disease [252,255,314]. Oral acitretin [288,315–318] or </a:t>
            </a:r>
            <a:r>
              <a:rPr lang="en-GB" sz="1800" dirty="0" err="1">
                <a:effectLst/>
                <a:latin typeface="PalatinoLTStd"/>
              </a:rPr>
              <a:t>ali</a:t>
            </a:r>
            <a:r>
              <a:rPr lang="en-GB" sz="1800" dirty="0">
                <a:effectLst/>
                <a:latin typeface="PalatinoLTStd"/>
              </a:rPr>
              <a:t>- tretinoin [319], ciclosporin [320–324], methotrexate [325,3 </a:t>
            </a:r>
            <a:endParaRPr lang="en-GB" sz="5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effectLst/>
              </a:rPr>
              <a:t>Remission: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dapsone [327–329] and calcitriol [330] have all been reported to help. It is recommended that systemic agents be withdrawn when control is achieved. Le </a:t>
            </a:r>
            <a:r>
              <a:rPr lang="en-GB" sz="1800" dirty="0" err="1">
                <a:effectLst/>
                <a:latin typeface="PalatinoLTStd"/>
              </a:rPr>
              <a:t>Sache</a:t>
            </a:r>
            <a:r>
              <a:rPr lang="en-GB" sz="1800" dirty="0">
                <a:effectLst/>
                <a:latin typeface="PalatinoLTStd"/>
              </a:rPr>
              <a:t>́‐de </a:t>
            </a:r>
            <a:r>
              <a:rPr lang="en-GB" sz="1800" dirty="0" err="1">
                <a:effectLst/>
                <a:latin typeface="PalatinoLTStd"/>
              </a:rPr>
              <a:t>Peufeilhoux</a:t>
            </a:r>
            <a:r>
              <a:rPr lang="en-GB" sz="1800" dirty="0">
                <a:effectLst/>
                <a:latin typeface="PalatinoLTStd"/>
              </a:rPr>
              <a:t> </a:t>
            </a:r>
            <a:r>
              <a:rPr lang="en-GB" sz="1800" i="1" dirty="0">
                <a:effectLst/>
                <a:latin typeface="PalatinoLTStd"/>
              </a:rPr>
              <a:t>et al. </a:t>
            </a:r>
            <a:r>
              <a:rPr lang="en-GB" sz="1800" dirty="0">
                <a:effectLst/>
                <a:latin typeface="PalatinoLTStd"/>
              </a:rPr>
              <a:t>[331] found that long‐term oral doxycycline helped six patients, including two sustained remission. sustained remission following a course of oral terbinafine. The authors speculated that the benefits were due to non‐antibiotic effects of the respective drugs. </a:t>
            </a:r>
            <a:endParaRPr lang="en-GB" sz="7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5400" dirty="0">
                <a:effectLst/>
              </a:rPr>
              <a:t>Biologics: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The biological agents </a:t>
            </a:r>
            <a:r>
              <a:rPr lang="en-GB" sz="1800" dirty="0" err="1">
                <a:effectLst/>
                <a:latin typeface="PalatinoLTStd"/>
              </a:rPr>
              <a:t>etaner</a:t>
            </a:r>
            <a:r>
              <a:rPr lang="en-GB" sz="1800" dirty="0">
                <a:effectLst/>
                <a:latin typeface="PalatinoLTStd"/>
              </a:rPr>
              <a:t>- </a:t>
            </a:r>
            <a:r>
              <a:rPr lang="en-GB" sz="1800" dirty="0" err="1">
                <a:effectLst/>
                <a:latin typeface="PalatinoLTStd"/>
              </a:rPr>
              <a:t>cept</a:t>
            </a:r>
            <a:r>
              <a:rPr lang="en-GB" sz="1800" dirty="0">
                <a:effectLst/>
                <a:latin typeface="PalatinoLTStd"/>
              </a:rPr>
              <a:t> [333] and alefacept [334] have been used with success in single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Physical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Physical interventions reported include ablative treatments such as cryosurgery [252], dermabrasion [335–339], </a:t>
            </a:r>
            <a:r>
              <a:rPr lang="en-GB" sz="1800" dirty="0" err="1">
                <a:effectLst/>
                <a:latin typeface="PalatinoLTStd"/>
              </a:rPr>
              <a:t>electrodessi</a:t>
            </a:r>
            <a:r>
              <a:rPr lang="en-GB" sz="1800" dirty="0">
                <a:effectLst/>
                <a:latin typeface="PalatinoLTStd"/>
              </a:rPr>
              <a:t>- cation [340], various forms of laser therapy [220,341–346] and argon plasma coagulation [347]. A novel treatment, cold </a:t>
            </a:r>
            <a:r>
              <a:rPr lang="en-GB" sz="1800" dirty="0" err="1">
                <a:effectLst/>
                <a:latin typeface="PalatinoLTStd"/>
              </a:rPr>
              <a:t>atmos</a:t>
            </a:r>
            <a:r>
              <a:rPr lang="en-GB" sz="1800" dirty="0">
                <a:effectLst/>
                <a:latin typeface="PalatinoLTStd"/>
              </a:rPr>
              <a:t>- </a:t>
            </a:r>
            <a:r>
              <a:rPr lang="en-GB" sz="1800" dirty="0" err="1">
                <a:effectLst/>
                <a:latin typeface="PalatinoLTStd"/>
              </a:rPr>
              <a:t>pheric</a:t>
            </a:r>
            <a:r>
              <a:rPr lang="en-GB" sz="1800" dirty="0">
                <a:effectLst/>
                <a:latin typeface="PalatinoLTStd"/>
              </a:rPr>
              <a:t> argon plasma, may also be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Surgical excision: </a:t>
            </a:r>
            <a:endParaRPr lang="en-GB" sz="96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Surgical excision of flexural disease, with or without grafting [349–352], and breast reduction for inframammary disease [353] have been reported. Superficial radiotherapy has had mixed results [354,355], and electron beam therapy [356] has also been advocated. Axillary or inframammary use of botulinum toxin can reduce sweating </a:t>
            </a:r>
            <a:endParaRPr lang="en-GB" sz="96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PalatinoLTStd"/>
              </a:rPr>
              <a:t>Phototherapy: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PalatinoLTStd"/>
              </a:rPr>
              <a:t>Suberythemal</a:t>
            </a:r>
            <a:r>
              <a:rPr lang="en-GB" sz="1800" dirty="0">
                <a:effectLst/>
                <a:latin typeface="PalatinoLTStd"/>
              </a:rPr>
              <a:t> UVB controlled both psoriasis and HHD in one case [360], despite ultraviolet light usually exacerbating HHD [361]. Photodynamic therapy is painful and has variable outcomes [362,363]. </a:t>
            </a:r>
            <a:endParaRPr lang="en-GB" sz="96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PalatinoLT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endParaRPr lang="en-GB" sz="2800" dirty="0"/>
          </a:p>
        </p:txBody>
      </p:sp>
      <p:sp>
        <p:nvSpPr>
          <p:cNvPr id="4" name="Slide Number Placeholder 3"/>
          <p:cNvSpPr>
            <a:spLocks noGrp="1"/>
          </p:cNvSpPr>
          <p:nvPr>
            <p:ph type="sldNum" sz="quarter" idx="5"/>
          </p:nvPr>
        </p:nvSpPr>
        <p:spPr/>
        <p:txBody>
          <a:bodyPr/>
          <a:lstStyle/>
          <a:p>
            <a:fld id="{46668F20-14BD-CB4F-9CB1-145679EB1DDE}" type="slidenum">
              <a:rPr lang="en-PK" smtClean="0"/>
              <a:t>72</a:t>
            </a:fld>
            <a:endParaRPr lang="en-PK"/>
          </a:p>
        </p:txBody>
      </p:sp>
    </p:spTree>
    <p:extLst>
      <p:ext uri="{BB962C8B-B14F-4D97-AF65-F5344CB8AC3E}">
        <p14:creationId xmlns:p14="http://schemas.microsoft.com/office/powerpoint/2010/main" val="4247260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74</a:t>
            </a:fld>
            <a:endParaRPr lang="en-PK"/>
          </a:p>
        </p:txBody>
      </p:sp>
    </p:spTree>
    <p:extLst>
      <p:ext uri="{BB962C8B-B14F-4D97-AF65-F5344CB8AC3E}">
        <p14:creationId xmlns:p14="http://schemas.microsoft.com/office/powerpoint/2010/main" val="34341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u="none" strike="noStrike" dirty="0">
                <a:solidFill>
                  <a:srgbClr val="333333"/>
                </a:solidFill>
                <a:effectLst/>
                <a:latin typeface="Open Sans" panose="020B0606030504020204" pitchFamily="34" charset="0"/>
              </a:rPr>
              <a:t>. Dyskeratosis of the keratinocytes is seen, with two notable changes described. Corps </a:t>
            </a:r>
            <a:r>
              <a:rPr lang="en-GB" b="0" i="0" u="none" strike="noStrike" dirty="0" err="1">
                <a:solidFill>
                  <a:srgbClr val="333333"/>
                </a:solidFill>
                <a:effectLst/>
                <a:latin typeface="Open Sans" panose="020B0606030504020204" pitchFamily="34" charset="0"/>
              </a:rPr>
              <a:t>ronds</a:t>
            </a:r>
            <a:r>
              <a:rPr lang="en-GB" b="0" i="0" u="none" strike="noStrike" dirty="0">
                <a:solidFill>
                  <a:srgbClr val="333333"/>
                </a:solidFill>
                <a:effectLst/>
                <a:latin typeface="Open Sans" panose="020B0606030504020204" pitchFamily="34" charset="0"/>
              </a:rPr>
              <a:t> refer to cells with small pyknotic </a:t>
            </a:r>
            <a:r>
              <a:rPr lang="en-GB" b="0" i="0" u="none" strike="noStrike" dirty="0">
                <a:solidFill>
                  <a:srgbClr val="333333"/>
                </a:solidFill>
                <a:effectLst/>
                <a:latin typeface="inherit"/>
              </a:rPr>
              <a:t>nuclei</a:t>
            </a:r>
            <a:r>
              <a:rPr lang="en-GB" b="0" i="0" u="none" strike="noStrike" dirty="0">
                <a:solidFill>
                  <a:srgbClr val="333333"/>
                </a:solidFill>
                <a:effectLst/>
                <a:latin typeface="Open Sans" panose="020B0606030504020204" pitchFamily="34" charset="0"/>
              </a:rPr>
              <a:t>, a </a:t>
            </a:r>
            <a:r>
              <a:rPr lang="en-GB" b="0" i="0" u="none" strike="noStrike" dirty="0">
                <a:solidFill>
                  <a:srgbClr val="333333"/>
                </a:solidFill>
                <a:effectLst/>
                <a:latin typeface="inherit"/>
              </a:rPr>
              <a:t>perinuclear</a:t>
            </a:r>
            <a:r>
              <a:rPr lang="en-GB" b="0" i="0" u="none" strike="noStrike" dirty="0">
                <a:solidFill>
                  <a:srgbClr val="333333"/>
                </a:solidFill>
                <a:effectLst/>
                <a:latin typeface="Open Sans" panose="020B0606030504020204" pitchFamily="34" charset="0"/>
              </a:rPr>
              <a:t> clear halo and </a:t>
            </a:r>
            <a:r>
              <a:rPr lang="en-GB" b="0" i="0" u="none" strike="noStrike" dirty="0" err="1">
                <a:solidFill>
                  <a:srgbClr val="333333"/>
                </a:solidFill>
                <a:effectLst/>
                <a:latin typeface="inherit"/>
              </a:rPr>
              <a:t>eosinophiliccytoplasm</a:t>
            </a:r>
            <a:r>
              <a:rPr lang="en-GB" b="0" i="0" u="none" strike="noStrike" dirty="0">
                <a:solidFill>
                  <a:srgbClr val="333333"/>
                </a:solidFill>
                <a:effectLst/>
                <a:latin typeface="Open Sans" panose="020B0606030504020204" pitchFamily="34" charset="0"/>
              </a:rPr>
              <a:t> (Figures 4 and 5).</a:t>
            </a:r>
          </a:p>
          <a:p>
            <a:pPr algn="l" fontAlgn="base"/>
            <a:r>
              <a:rPr lang="en-GB" b="0" i="0" u="none" strike="noStrike" dirty="0">
                <a:solidFill>
                  <a:srgbClr val="333333"/>
                </a:solidFill>
                <a:effectLst/>
                <a:latin typeface="Open Sans" panose="020B0606030504020204" pitchFamily="34" charset="0"/>
              </a:rPr>
              <a:t>Grains are compressed cells with elongated nuclei seen in the </a:t>
            </a:r>
            <a:r>
              <a:rPr lang="en-GB" b="0" i="0" u="none" strike="noStrike" dirty="0">
                <a:solidFill>
                  <a:srgbClr val="333333"/>
                </a:solidFill>
                <a:effectLst/>
                <a:latin typeface="inherit"/>
              </a:rPr>
              <a:t>stratum corneum</a:t>
            </a:r>
            <a:r>
              <a:rPr lang="en-GB" b="0" i="0" u="none" strike="noStrike" dirty="0">
                <a:solidFill>
                  <a:srgbClr val="333333"/>
                </a:solidFill>
                <a:effectLst/>
                <a:latin typeface="Open Sans" panose="020B0606030504020204" pitchFamily="34" charset="0"/>
              </a:rPr>
              <a:t> and </a:t>
            </a:r>
            <a:r>
              <a:rPr lang="en-GB" b="0" i="0" u="none" strike="noStrike" dirty="0">
                <a:solidFill>
                  <a:srgbClr val="333333"/>
                </a:solidFill>
                <a:effectLst/>
                <a:latin typeface="inherit"/>
              </a:rPr>
              <a:t>granular layer</a:t>
            </a:r>
            <a:r>
              <a:rPr lang="en-GB" b="0" i="0" u="none" strike="noStrike" dirty="0">
                <a:solidFill>
                  <a:srgbClr val="333333"/>
                </a:solidFill>
                <a:effectLst/>
                <a:latin typeface="Open Sans" panose="020B0606030504020204" pitchFamily="34" charset="0"/>
              </a:rPr>
              <a:t> (Figures 4 and 5).</a:t>
            </a:r>
          </a:p>
          <a:p>
            <a:pPr algn="l" fontAlgn="base"/>
            <a:r>
              <a:rPr lang="en-GB" b="0" i="0" u="none" strike="noStrike" dirty="0">
                <a:solidFill>
                  <a:srgbClr val="333333"/>
                </a:solidFill>
                <a:effectLst/>
                <a:latin typeface="Open Sans" panose="020B0606030504020204" pitchFamily="34" charset="0"/>
              </a:rPr>
              <a:t>The overlying epidermis exhibits compact </a:t>
            </a:r>
            <a:r>
              <a:rPr lang="en-GB" b="0" i="0" u="none" strike="noStrike" dirty="0">
                <a:solidFill>
                  <a:srgbClr val="333333"/>
                </a:solidFill>
                <a:effectLst/>
                <a:latin typeface="inherit"/>
              </a:rPr>
              <a:t>orthokeratosis</a:t>
            </a:r>
            <a:r>
              <a:rPr lang="en-GB" b="0" i="0" u="none" strike="noStrike" dirty="0">
                <a:solidFill>
                  <a:srgbClr val="333333"/>
                </a:solidFill>
                <a:effectLst/>
                <a:latin typeface="Open Sans" panose="020B0606030504020204" pitchFamily="34" charset="0"/>
              </a:rPr>
              <a:t>, which can form a prominent focal plug.</a:t>
            </a: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7</a:t>
            </a:fld>
            <a:endParaRPr lang="en-PK"/>
          </a:p>
        </p:txBody>
      </p:sp>
    </p:spTree>
    <p:extLst>
      <p:ext uri="{BB962C8B-B14F-4D97-AF65-F5344CB8AC3E}">
        <p14:creationId xmlns:p14="http://schemas.microsoft.com/office/powerpoint/2010/main" val="71423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FrutigerLTStd"/>
              </a:rPr>
              <a:t>n close up, rounded dyskeratotic cells with eosinophilic cytoplasm (corps </a:t>
            </a:r>
            <a:r>
              <a:rPr lang="en-GB" sz="1800" b="0" dirty="0" err="1">
                <a:effectLst/>
                <a:latin typeface="FrutigerLTStd"/>
              </a:rPr>
              <a:t>ronds</a:t>
            </a:r>
            <a:r>
              <a:rPr lang="en-GB" sz="1800" b="0" dirty="0">
                <a:effectLst/>
                <a:latin typeface="FrutigerLTStd"/>
              </a:rPr>
              <a:t>) and hyperkeratosis with pyknotic retained nuclei (grains). </a:t>
            </a:r>
            <a:endParaRPr lang="en-GB" dirty="0"/>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9</a:t>
            </a:fld>
            <a:endParaRPr lang="en-PK"/>
          </a:p>
        </p:txBody>
      </p:sp>
    </p:spTree>
    <p:extLst>
      <p:ext uri="{BB962C8B-B14F-4D97-AF65-F5344CB8AC3E}">
        <p14:creationId xmlns:p14="http://schemas.microsoft.com/office/powerpoint/2010/main" val="391905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333333"/>
                </a:solidFill>
                <a:effectLst/>
                <a:latin typeface="Open Sans" panose="020B0606030504020204" pitchFamily="34" charset="0"/>
              </a:rPr>
              <a:t>The abnormal gene in Darier disease has been identified as </a:t>
            </a:r>
            <a:r>
              <a:rPr lang="en-GB" b="0" i="1" dirty="0">
                <a:solidFill>
                  <a:srgbClr val="333333"/>
                </a:solidFill>
                <a:effectLst/>
                <a:latin typeface="inherit"/>
              </a:rPr>
              <a:t>ATP2A2</a:t>
            </a:r>
            <a:r>
              <a:rPr lang="en-GB" b="0" dirty="0">
                <a:solidFill>
                  <a:srgbClr val="333333"/>
                </a:solidFill>
                <a:effectLst/>
                <a:latin typeface="Open Sans" panose="020B0606030504020204" pitchFamily="34" charset="0"/>
              </a:rPr>
              <a:t>, found on </a:t>
            </a:r>
            <a:r>
              <a:rPr lang="en-GB" b="0" u="none" strike="noStrike" dirty="0">
                <a:solidFill>
                  <a:srgbClr val="333333"/>
                </a:solidFill>
                <a:effectLst/>
                <a:latin typeface="inherit"/>
              </a:rPr>
              <a:t>chromosome</a:t>
            </a:r>
            <a:r>
              <a:rPr lang="en-GB" b="0" dirty="0">
                <a:solidFill>
                  <a:srgbClr val="333333"/>
                </a:solidFill>
                <a:effectLst/>
                <a:latin typeface="Open Sans" panose="020B0606030504020204" pitchFamily="34" charset="0"/>
              </a:rPr>
              <a:t> 12q23-24.1. This gene codes for the SERCA </a:t>
            </a:r>
            <a:r>
              <a:rPr lang="en-GB" b="0" u="none" strike="noStrike" dirty="0">
                <a:solidFill>
                  <a:srgbClr val="333333"/>
                </a:solidFill>
                <a:effectLst/>
                <a:latin typeface="inherit"/>
              </a:rPr>
              <a:t>enzyme</a:t>
            </a:r>
            <a:r>
              <a:rPr lang="en-GB" b="0" dirty="0">
                <a:solidFill>
                  <a:srgbClr val="333333"/>
                </a:solidFill>
                <a:effectLst/>
                <a:latin typeface="Open Sans" panose="020B0606030504020204" pitchFamily="34" charset="0"/>
              </a:rPr>
              <a:t> or pump (</a:t>
            </a:r>
            <a:r>
              <a:rPr lang="en-GB" b="0" dirty="0" err="1">
                <a:solidFill>
                  <a:srgbClr val="333333"/>
                </a:solidFill>
                <a:effectLst/>
                <a:latin typeface="Open Sans" panose="020B0606030504020204" pitchFamily="34" charset="0"/>
              </a:rPr>
              <a:t>SarcoEndoplasmic</a:t>
            </a:r>
            <a:r>
              <a:rPr lang="en-GB" b="0" dirty="0">
                <a:solidFill>
                  <a:srgbClr val="333333"/>
                </a:solidFill>
                <a:effectLst/>
                <a:latin typeface="Open Sans" panose="020B0606030504020204" pitchFamily="34" charset="0"/>
              </a:rPr>
              <a:t> Reticulum Calcium-ATPase) that is required to transport calcium within the cell. The exact mechanism by which this abnormal gene causes the disease is still under investigation but it appears that the way in which skin cells join together may be disrupted. The skin cells (</a:t>
            </a:r>
            <a:r>
              <a:rPr lang="en-GB" b="0" u="none" strike="noStrike" dirty="0">
                <a:solidFill>
                  <a:srgbClr val="333333"/>
                </a:solidFill>
                <a:effectLst/>
                <a:latin typeface="inherit"/>
              </a:rPr>
              <a:t>keratinocytes</a:t>
            </a:r>
            <a:r>
              <a:rPr lang="en-GB" b="0" dirty="0">
                <a:solidFill>
                  <a:srgbClr val="333333"/>
                </a:solidFill>
                <a:effectLst/>
                <a:latin typeface="Open Sans" panose="020B0606030504020204" pitchFamily="34" charset="0"/>
              </a:rPr>
              <a:t>) stick together via structures called </a:t>
            </a:r>
            <a:r>
              <a:rPr lang="en-GB" b="0" u="none" strike="noStrike" dirty="0">
                <a:solidFill>
                  <a:srgbClr val="333333"/>
                </a:solidFill>
                <a:effectLst/>
                <a:latin typeface="inherit"/>
              </a:rPr>
              <a:t>desmosomes</a:t>
            </a:r>
            <a:r>
              <a:rPr lang="en-GB" b="0" dirty="0">
                <a:solidFill>
                  <a:srgbClr val="333333"/>
                </a:solidFill>
                <a:effectLst/>
                <a:latin typeface="Open Sans" panose="020B0606030504020204" pitchFamily="34" charset="0"/>
              </a:rPr>
              <a:t> and it seems the desmosomes do not assemble properly if there is insufficient calcium.</a:t>
            </a:r>
          </a:p>
          <a:p>
            <a:endParaRPr lang="en-PK" dirty="0"/>
          </a:p>
        </p:txBody>
      </p:sp>
      <p:sp>
        <p:nvSpPr>
          <p:cNvPr id="4" name="Slide Number Placeholder 3"/>
          <p:cNvSpPr>
            <a:spLocks noGrp="1"/>
          </p:cNvSpPr>
          <p:nvPr>
            <p:ph type="sldNum" sz="quarter" idx="5"/>
          </p:nvPr>
        </p:nvSpPr>
        <p:spPr/>
        <p:txBody>
          <a:bodyPr/>
          <a:lstStyle/>
          <a:p>
            <a:fld id="{46668F20-14BD-CB4F-9CB1-145679EB1DDE}" type="slidenum">
              <a:rPr lang="en-PK" smtClean="0"/>
              <a:t>10</a:t>
            </a:fld>
            <a:endParaRPr lang="en-PK"/>
          </a:p>
        </p:txBody>
      </p:sp>
    </p:spTree>
    <p:extLst>
      <p:ext uri="{BB962C8B-B14F-4D97-AF65-F5344CB8AC3E}">
        <p14:creationId xmlns:p14="http://schemas.microsoft.com/office/powerpoint/2010/main" val="377719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427222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152858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C23468-0C46-8B45-A5A2-9BDFB15937C6}" type="slidenum">
              <a:rPr lang="en-PK" smtClean="0"/>
              <a:t>‹#›</a:t>
            </a:fld>
            <a:endParaRPr lang="en-P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694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9470833-BBB5-E64A-813B-1558C7CC3B13}" type="datetimeFigureOut">
              <a:rPr lang="en-PK" smtClean="0"/>
              <a:t>11/05/2023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87614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9470833-BBB5-E64A-813B-1558C7CC3B13}" type="datetimeFigureOut">
              <a:rPr lang="en-PK" smtClean="0"/>
              <a:t>11/05/2023</a:t>
            </a:fld>
            <a:endParaRPr lang="en-PK"/>
          </a:p>
        </p:txBody>
      </p:sp>
      <p:sp>
        <p:nvSpPr>
          <p:cNvPr id="6" name="Footer Placeholder 5"/>
          <p:cNvSpPr>
            <a:spLocks noGrp="1"/>
          </p:cNvSpPr>
          <p:nvPr>
            <p:ph type="ftr" sz="quarter" idx="11"/>
          </p:nvPr>
        </p:nvSpPr>
        <p:spPr/>
        <p:txBody>
          <a:bodyPr/>
          <a:lstStyle/>
          <a:p>
            <a:endParaRPr lang="en-P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23468-0C46-8B45-A5A2-9BDFB15937C6}" type="slidenum">
              <a:rPr lang="en-PK" smtClean="0"/>
              <a:t>‹#›</a:t>
            </a:fld>
            <a:endParaRPr lang="en-P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597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9470833-BBB5-E64A-813B-1558C7CC3B13}" type="datetimeFigureOut">
              <a:rPr lang="en-PK" smtClean="0"/>
              <a:t>11/05/2023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97019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263583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229598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12780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470833-BBB5-E64A-813B-1558C7CC3B13}" type="datetimeFigureOut">
              <a:rPr lang="en-PK" smtClean="0"/>
              <a:t>11/05/2023</a:t>
            </a:fld>
            <a:endParaRPr lang="en-PK"/>
          </a:p>
        </p:txBody>
      </p:sp>
      <p:sp>
        <p:nvSpPr>
          <p:cNvPr id="5" name="Footer Placeholder 4"/>
          <p:cNvSpPr>
            <a:spLocks noGrp="1"/>
          </p:cNvSpPr>
          <p:nvPr>
            <p:ph type="ftr" sz="quarter" idx="11"/>
          </p:nvPr>
        </p:nvSpPr>
        <p:spPr/>
        <p:txBody>
          <a:bodyPr/>
          <a:lstStyle/>
          <a:p>
            <a:endParaRPr lang="en-P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415114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9470833-BBB5-E64A-813B-1558C7CC3B13}" type="datetimeFigureOut">
              <a:rPr lang="en-PK" smtClean="0"/>
              <a:t>11/05/2023</a:t>
            </a:fld>
            <a:endParaRPr lang="en-PK"/>
          </a:p>
        </p:txBody>
      </p:sp>
      <p:sp>
        <p:nvSpPr>
          <p:cNvPr id="6" name="Footer Placeholder 5"/>
          <p:cNvSpPr>
            <a:spLocks noGrp="1"/>
          </p:cNvSpPr>
          <p:nvPr>
            <p:ph type="ftr" sz="quarter" idx="11"/>
          </p:nvPr>
        </p:nvSpPr>
        <p:spPr/>
        <p:txBody>
          <a:bodyPr/>
          <a:lstStyle/>
          <a:p>
            <a:endParaRPr lang="en-P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88114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9470833-BBB5-E64A-813B-1558C7CC3B13}" type="datetimeFigureOut">
              <a:rPr lang="en-PK" smtClean="0"/>
              <a:t>11/05/2023</a:t>
            </a:fld>
            <a:endParaRPr lang="en-PK"/>
          </a:p>
        </p:txBody>
      </p:sp>
      <p:sp>
        <p:nvSpPr>
          <p:cNvPr id="8" name="Footer Placeholder 7"/>
          <p:cNvSpPr>
            <a:spLocks noGrp="1"/>
          </p:cNvSpPr>
          <p:nvPr>
            <p:ph type="ftr" sz="quarter" idx="11"/>
          </p:nvPr>
        </p:nvSpPr>
        <p:spPr/>
        <p:txBody>
          <a:bodyPr/>
          <a:lstStyle/>
          <a:p>
            <a:endParaRPr lang="en-P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277439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9470833-BBB5-E64A-813B-1558C7CC3B13}" type="datetimeFigureOut">
              <a:rPr lang="en-PK" smtClean="0"/>
              <a:t>11/05/2023</a:t>
            </a:fld>
            <a:endParaRPr lang="en-PK"/>
          </a:p>
        </p:txBody>
      </p:sp>
      <p:sp>
        <p:nvSpPr>
          <p:cNvPr id="4" name="Footer Placeholder 3"/>
          <p:cNvSpPr>
            <a:spLocks noGrp="1"/>
          </p:cNvSpPr>
          <p:nvPr>
            <p:ph type="ftr" sz="quarter" idx="11"/>
          </p:nvPr>
        </p:nvSpPr>
        <p:spPr/>
        <p:txBody>
          <a:bodyPr/>
          <a:lstStyle/>
          <a:p>
            <a:endParaRPr lang="en-P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53732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70833-BBB5-E64A-813B-1558C7CC3B13}" type="datetimeFigureOut">
              <a:rPr lang="en-PK" smtClean="0"/>
              <a:t>11/05/2023</a:t>
            </a:fld>
            <a:endParaRPr lang="en-PK"/>
          </a:p>
        </p:txBody>
      </p:sp>
      <p:sp>
        <p:nvSpPr>
          <p:cNvPr id="3" name="Footer Placeholder 2"/>
          <p:cNvSpPr>
            <a:spLocks noGrp="1"/>
          </p:cNvSpPr>
          <p:nvPr>
            <p:ph type="ftr" sz="quarter" idx="11"/>
          </p:nvPr>
        </p:nvSpPr>
        <p:spPr/>
        <p:txBody>
          <a:bodyPr/>
          <a:lstStyle/>
          <a:p>
            <a:endParaRPr lang="en-P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149050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470833-BBB5-E64A-813B-1558C7CC3B13}" type="datetimeFigureOut">
              <a:rPr lang="en-PK" smtClean="0"/>
              <a:t>11/05/2023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26835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470833-BBB5-E64A-813B-1558C7CC3B13}" type="datetimeFigureOut">
              <a:rPr lang="en-PK" smtClean="0"/>
              <a:t>11/05/2023</a:t>
            </a:fld>
            <a:endParaRPr lang="en-PK"/>
          </a:p>
        </p:txBody>
      </p:sp>
      <p:sp>
        <p:nvSpPr>
          <p:cNvPr id="6" name="Footer Placeholder 5"/>
          <p:cNvSpPr>
            <a:spLocks noGrp="1"/>
          </p:cNvSpPr>
          <p:nvPr>
            <p:ph type="ftr" sz="quarter" idx="11"/>
          </p:nvPr>
        </p:nvSpPr>
        <p:spPr/>
        <p:txBody>
          <a:bodyPr/>
          <a:lstStyle/>
          <a:p>
            <a:endParaRPr lang="en-P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C23468-0C46-8B45-A5A2-9BDFB15937C6}" type="slidenum">
              <a:rPr lang="en-PK" smtClean="0"/>
              <a:t>‹#›</a:t>
            </a:fld>
            <a:endParaRPr lang="en-PK"/>
          </a:p>
        </p:txBody>
      </p:sp>
    </p:spTree>
    <p:extLst>
      <p:ext uri="{BB962C8B-B14F-4D97-AF65-F5344CB8AC3E}">
        <p14:creationId xmlns:p14="http://schemas.microsoft.com/office/powerpoint/2010/main" val="217796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470833-BBB5-E64A-813B-1558C7CC3B13}" type="datetimeFigureOut">
              <a:rPr lang="en-PK" smtClean="0"/>
              <a:t>11/05/2023</a:t>
            </a:fld>
            <a:endParaRPr lang="en-P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P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C23468-0C46-8B45-A5A2-9BDFB15937C6}" type="slidenum">
              <a:rPr lang="en-PK" smtClean="0"/>
              <a:t>‹#›</a:t>
            </a:fld>
            <a:endParaRPr lang="en-PK"/>
          </a:p>
        </p:txBody>
      </p:sp>
    </p:spTree>
    <p:extLst>
      <p:ext uri="{BB962C8B-B14F-4D97-AF65-F5344CB8AC3E}">
        <p14:creationId xmlns:p14="http://schemas.microsoft.com/office/powerpoint/2010/main" val="303187852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8F04-2B2B-01F7-2135-DAECDC086DE6}"/>
              </a:ext>
            </a:extLst>
          </p:cNvPr>
          <p:cNvSpPr>
            <a:spLocks noGrp="1"/>
          </p:cNvSpPr>
          <p:nvPr>
            <p:ph type="ctrTitle"/>
          </p:nvPr>
        </p:nvSpPr>
        <p:spPr/>
        <p:txBody>
          <a:bodyPr/>
          <a:lstStyle/>
          <a:p>
            <a:r>
              <a:rPr lang="en-GB" dirty="0"/>
              <a:t>I</a:t>
            </a:r>
            <a:r>
              <a:rPr lang="en-PK" dirty="0"/>
              <a:t>nherited Acantholytic Disorders </a:t>
            </a:r>
          </a:p>
        </p:txBody>
      </p:sp>
      <p:sp>
        <p:nvSpPr>
          <p:cNvPr id="3" name="Subtitle 2">
            <a:extLst>
              <a:ext uri="{FF2B5EF4-FFF2-40B4-BE49-F238E27FC236}">
                <a16:creationId xmlns:a16="http://schemas.microsoft.com/office/drawing/2014/main" id="{76B1F29B-F453-CC0A-BD66-0D2DF4B8282A}"/>
              </a:ext>
            </a:extLst>
          </p:cNvPr>
          <p:cNvSpPr>
            <a:spLocks noGrp="1"/>
          </p:cNvSpPr>
          <p:nvPr>
            <p:ph type="subTitle" idx="1"/>
          </p:nvPr>
        </p:nvSpPr>
        <p:spPr/>
        <p:txBody>
          <a:bodyPr/>
          <a:lstStyle/>
          <a:p>
            <a:r>
              <a:rPr lang="en-GB" dirty="0"/>
              <a:t>D</a:t>
            </a:r>
            <a:r>
              <a:rPr lang="en-PK" dirty="0"/>
              <a:t>r Reesham Zulkiffal Bhatti</a:t>
            </a:r>
          </a:p>
        </p:txBody>
      </p:sp>
    </p:spTree>
    <p:extLst>
      <p:ext uri="{BB962C8B-B14F-4D97-AF65-F5344CB8AC3E}">
        <p14:creationId xmlns:p14="http://schemas.microsoft.com/office/powerpoint/2010/main" val="404217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9901E-717B-A641-20A0-6BC592DAEEAF}"/>
              </a:ext>
            </a:extLst>
          </p:cNvPr>
          <p:cNvSpPr>
            <a:spLocks noGrp="1"/>
          </p:cNvSpPr>
          <p:nvPr>
            <p:ph idx="1"/>
          </p:nvPr>
        </p:nvSpPr>
        <p:spPr>
          <a:xfrm>
            <a:off x="2237362" y="1575881"/>
            <a:ext cx="9267250" cy="4335341"/>
          </a:xfrm>
        </p:spPr>
        <p:txBody>
          <a:bodyPr>
            <a:normAutofit fontScale="92500" lnSpcReduction="20000"/>
          </a:bodyPr>
          <a:lstStyle/>
          <a:p>
            <a:r>
              <a:rPr lang="en-GB" sz="2600" dirty="0"/>
              <a:t>M</a:t>
            </a:r>
            <a:r>
              <a:rPr lang="en-PK" sz="2600" dirty="0"/>
              <a:t>utation of ATP2A2 gene </a:t>
            </a:r>
          </a:p>
          <a:p>
            <a:r>
              <a:rPr lang="en-PK" sz="2600" dirty="0"/>
              <a:t>SERCA2 sacro endoplasmic reticulum calcium ATPase type 2 </a:t>
            </a:r>
          </a:p>
          <a:p>
            <a:r>
              <a:rPr lang="en-GB" sz="2600" dirty="0"/>
              <a:t>I</a:t>
            </a:r>
            <a:r>
              <a:rPr lang="en-PK" sz="2600" dirty="0"/>
              <a:t>nflux of Ca </a:t>
            </a:r>
          </a:p>
          <a:p>
            <a:r>
              <a:rPr lang="en-PK" sz="2600" dirty="0"/>
              <a:t>SERCA2b maj isoform in epidermis </a:t>
            </a:r>
          </a:p>
          <a:p>
            <a:r>
              <a:rPr lang="en-GB" sz="2600" dirty="0"/>
              <a:t>I</a:t>
            </a:r>
            <a:r>
              <a:rPr lang="en-PK" sz="2600" dirty="0"/>
              <a:t>ncrease cytoplasmic calcium and reduced ER calcium </a:t>
            </a:r>
          </a:p>
          <a:p>
            <a:r>
              <a:rPr lang="en-GB" sz="2600" dirty="0"/>
              <a:t>D</a:t>
            </a:r>
            <a:r>
              <a:rPr lang="en-PK" sz="2600" dirty="0"/>
              <a:t>isrupt intracellular calciumm signalling </a:t>
            </a:r>
          </a:p>
          <a:p>
            <a:r>
              <a:rPr lang="en-GB" sz="2600" dirty="0"/>
              <a:t>D</a:t>
            </a:r>
            <a:r>
              <a:rPr lang="en-PK" sz="2600" dirty="0"/>
              <a:t>isrupts transport of adhesion molecules to the cell membrane </a:t>
            </a:r>
          </a:p>
          <a:p>
            <a:r>
              <a:rPr lang="en-GB" sz="2600" dirty="0"/>
              <a:t>I</a:t>
            </a:r>
            <a:r>
              <a:rPr lang="en-PK" sz="2600" dirty="0"/>
              <a:t>nc calcium causes TRPC1 to admit extracellular calcium </a:t>
            </a:r>
          </a:p>
          <a:p>
            <a:r>
              <a:rPr lang="en-GB" sz="2600" dirty="0"/>
              <a:t>R</a:t>
            </a:r>
            <a:r>
              <a:rPr lang="en-PK" sz="2600" dirty="0"/>
              <a:t>educed ER calcium interferes with protein folding </a:t>
            </a:r>
          </a:p>
          <a:p>
            <a:endParaRPr lang="en-PK" dirty="0"/>
          </a:p>
        </p:txBody>
      </p:sp>
    </p:spTree>
    <p:extLst>
      <p:ext uri="{BB962C8B-B14F-4D97-AF65-F5344CB8AC3E}">
        <p14:creationId xmlns:p14="http://schemas.microsoft.com/office/powerpoint/2010/main" val="184355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70A5-7D15-C1B1-484E-0C42102E52EA}"/>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0F1CEB81-9644-3FDA-06FC-9192EFDF177A}"/>
              </a:ext>
            </a:extLst>
          </p:cNvPr>
          <p:cNvPicPr>
            <a:picLocks noGrp="1" noChangeAspect="1"/>
          </p:cNvPicPr>
          <p:nvPr>
            <p:ph idx="1"/>
          </p:nvPr>
        </p:nvPicPr>
        <p:blipFill>
          <a:blip r:embed="rId3"/>
          <a:stretch>
            <a:fillRect/>
          </a:stretch>
        </p:blipFill>
        <p:spPr>
          <a:xfrm>
            <a:off x="-128016" y="0"/>
            <a:ext cx="12179808" cy="6858000"/>
          </a:xfrm>
        </p:spPr>
      </p:pic>
    </p:spTree>
    <p:extLst>
      <p:ext uri="{BB962C8B-B14F-4D97-AF65-F5344CB8AC3E}">
        <p14:creationId xmlns:p14="http://schemas.microsoft.com/office/powerpoint/2010/main" val="383635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E1F4-5183-487F-45B9-0CC5E80AF254}"/>
              </a:ext>
            </a:extLst>
          </p:cNvPr>
          <p:cNvSpPr>
            <a:spLocks noGrp="1"/>
          </p:cNvSpPr>
          <p:nvPr>
            <p:ph type="title"/>
          </p:nvPr>
        </p:nvSpPr>
        <p:spPr/>
        <p:txBody>
          <a:bodyPr/>
          <a:lstStyle/>
          <a:p>
            <a:r>
              <a:rPr lang="en-GB" dirty="0"/>
              <a:t>C</a:t>
            </a:r>
            <a:r>
              <a:rPr lang="en-PK" dirty="0"/>
              <a:t>linical features </a:t>
            </a:r>
          </a:p>
        </p:txBody>
      </p:sp>
      <p:sp>
        <p:nvSpPr>
          <p:cNvPr id="3" name="Content Placeholder 2">
            <a:extLst>
              <a:ext uri="{FF2B5EF4-FFF2-40B4-BE49-F238E27FC236}">
                <a16:creationId xmlns:a16="http://schemas.microsoft.com/office/drawing/2014/main" id="{2E28D6EC-5D18-85FF-A8E7-1AE118C3F0F0}"/>
              </a:ext>
            </a:extLst>
          </p:cNvPr>
          <p:cNvSpPr>
            <a:spLocks noGrp="1"/>
          </p:cNvSpPr>
          <p:nvPr>
            <p:ph idx="1"/>
          </p:nvPr>
        </p:nvSpPr>
        <p:spPr/>
        <p:txBody>
          <a:bodyPr/>
          <a:lstStyle/>
          <a:p>
            <a:r>
              <a:rPr lang="en-GB" sz="2400" dirty="0"/>
              <a:t>Age </a:t>
            </a:r>
            <a:endParaRPr lang="en-PK" sz="2400" dirty="0"/>
          </a:p>
          <a:p>
            <a:pPr marL="0" indent="0">
              <a:buNone/>
            </a:pPr>
            <a:endParaRPr lang="en-PK" sz="2400" dirty="0"/>
          </a:p>
          <a:p>
            <a:pPr marL="0" indent="0">
              <a:buNone/>
            </a:pPr>
            <a:r>
              <a:rPr lang="en-GB" sz="2400" dirty="0"/>
              <a:t>     </a:t>
            </a:r>
            <a:endParaRPr lang="en-PK" sz="2400" dirty="0"/>
          </a:p>
          <a:p>
            <a:r>
              <a:rPr lang="en-GB" sz="2400" dirty="0"/>
              <a:t>Course </a:t>
            </a:r>
          </a:p>
          <a:p>
            <a:endParaRPr lang="en-GB" sz="2400" dirty="0"/>
          </a:p>
          <a:p>
            <a:endParaRPr lang="en-GB" sz="2400" dirty="0"/>
          </a:p>
          <a:p>
            <a:r>
              <a:rPr lang="en-GB" sz="2400" dirty="0"/>
              <a:t>aggravating factors</a:t>
            </a:r>
            <a:endParaRPr lang="en-PK" sz="2400" dirty="0"/>
          </a:p>
          <a:p>
            <a:endParaRPr lang="en-US" dirty="0"/>
          </a:p>
          <a:p>
            <a:pPr marL="0" indent="0">
              <a:buNone/>
            </a:pPr>
            <a:endParaRPr lang="en-PK" dirty="0"/>
          </a:p>
        </p:txBody>
      </p:sp>
    </p:spTree>
    <p:extLst>
      <p:ext uri="{BB962C8B-B14F-4D97-AF65-F5344CB8AC3E}">
        <p14:creationId xmlns:p14="http://schemas.microsoft.com/office/powerpoint/2010/main" val="267327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0BE8119-7F71-978D-AD5D-08D86C170A2A}"/>
              </a:ext>
            </a:extLst>
          </p:cNvPr>
          <p:cNvSpPr txBox="1">
            <a:spLocks/>
          </p:cNvSpPr>
          <p:nvPr/>
        </p:nvSpPr>
        <p:spPr>
          <a:xfrm>
            <a:off x="5899340" y="170996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PK" dirty="0"/>
          </a:p>
        </p:txBody>
      </p:sp>
      <p:sp>
        <p:nvSpPr>
          <p:cNvPr id="8" name="Content Placeholder 2">
            <a:extLst>
              <a:ext uri="{FF2B5EF4-FFF2-40B4-BE49-F238E27FC236}">
                <a16:creationId xmlns:a16="http://schemas.microsoft.com/office/drawing/2014/main" id="{41B2F0F0-AF3C-318B-420C-F1132412D2D9}"/>
              </a:ext>
            </a:extLst>
          </p:cNvPr>
          <p:cNvSpPr txBox="1">
            <a:spLocks/>
          </p:cNvSpPr>
          <p:nvPr/>
        </p:nvSpPr>
        <p:spPr>
          <a:xfrm>
            <a:off x="7643304" y="4229100"/>
            <a:ext cx="10508667"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PK" dirty="0"/>
          </a:p>
        </p:txBody>
      </p:sp>
      <p:pic>
        <p:nvPicPr>
          <p:cNvPr id="14" name="Picture 1" descr="page1773image36380592">
            <a:extLst>
              <a:ext uri="{FF2B5EF4-FFF2-40B4-BE49-F238E27FC236}">
                <a16:creationId xmlns:a16="http://schemas.microsoft.com/office/drawing/2014/main" id="{6845D94E-9114-4D28-EAAD-1C06AF41B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032"/>
            <a:ext cx="12192000" cy="762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D1D9-80D5-BBF9-4E0D-9E5667ACA70F}"/>
              </a:ext>
            </a:extLst>
          </p:cNvPr>
          <p:cNvSpPr>
            <a:spLocks noGrp="1"/>
          </p:cNvSpPr>
          <p:nvPr>
            <p:ph type="title"/>
          </p:nvPr>
        </p:nvSpPr>
        <p:spPr/>
        <p:txBody>
          <a:bodyPr/>
          <a:lstStyle/>
          <a:p>
            <a:endParaRPr lang="en-PK"/>
          </a:p>
        </p:txBody>
      </p:sp>
      <p:pic>
        <p:nvPicPr>
          <p:cNvPr id="10241" name="Picture 1" descr="page1773image36383296">
            <a:extLst>
              <a:ext uri="{FF2B5EF4-FFF2-40B4-BE49-F238E27FC236}">
                <a16:creationId xmlns:a16="http://schemas.microsoft.com/office/drawing/2014/main" id="{23A9924B-418B-4895-CF46-6216C07A6A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8412"/>
            <a:ext cx="12192000" cy="708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9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8F13-1042-67EB-B51D-3312DE95E057}"/>
              </a:ext>
            </a:extLst>
          </p:cNvPr>
          <p:cNvSpPr>
            <a:spLocks noGrp="1"/>
          </p:cNvSpPr>
          <p:nvPr>
            <p:ph type="title"/>
          </p:nvPr>
        </p:nvSpPr>
        <p:spPr/>
        <p:txBody>
          <a:bodyPr/>
          <a:lstStyle/>
          <a:p>
            <a:endParaRPr lang="en-PK"/>
          </a:p>
        </p:txBody>
      </p:sp>
      <p:pic>
        <p:nvPicPr>
          <p:cNvPr id="11265" name="Picture 1" descr="page1773image36378928">
            <a:extLst>
              <a:ext uri="{FF2B5EF4-FFF2-40B4-BE49-F238E27FC236}">
                <a16:creationId xmlns:a16="http://schemas.microsoft.com/office/drawing/2014/main" id="{1A2D0846-D27A-A7DA-C08B-8291D55DE5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144"/>
            <a:ext cx="12192000" cy="692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5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age1774image46861888">
            <a:extLst>
              <a:ext uri="{FF2B5EF4-FFF2-40B4-BE49-F238E27FC236}">
                <a16:creationId xmlns:a16="http://schemas.microsoft.com/office/drawing/2014/main" id="{B1E78547-7EEC-8355-836B-62F6ECC62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page1774image36612048">
            <a:extLst>
              <a:ext uri="{FF2B5EF4-FFF2-40B4-BE49-F238E27FC236}">
                <a16:creationId xmlns:a16="http://schemas.microsoft.com/office/drawing/2014/main" id="{DB5B5D28-B0C6-B962-9DA4-ADF8B8755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0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page1774image36297632">
            <a:extLst>
              <a:ext uri="{FF2B5EF4-FFF2-40B4-BE49-F238E27FC236}">
                <a16:creationId xmlns:a16="http://schemas.microsoft.com/office/drawing/2014/main" id="{B2C73643-AB11-240F-B9E6-6C9553FA2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7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ge1775image36254928">
            <a:extLst>
              <a:ext uri="{FF2B5EF4-FFF2-40B4-BE49-F238E27FC236}">
                <a16:creationId xmlns:a16="http://schemas.microsoft.com/office/drawing/2014/main" id="{CBEA2D4D-9F43-BDBF-8AD1-5C2E22E07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16" y="1243584"/>
            <a:ext cx="667512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page1775image36255760">
            <a:extLst>
              <a:ext uri="{FF2B5EF4-FFF2-40B4-BE49-F238E27FC236}">
                <a16:creationId xmlns:a16="http://schemas.microsoft.com/office/drawing/2014/main" id="{C9E41AFE-1DF9-6393-DFD6-1EB692195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4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827A-8355-3C21-94E5-D836A47E3D9E}"/>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55D0B712-1C35-8F42-B39A-DBD69BFA759D}"/>
              </a:ext>
            </a:extLst>
          </p:cNvPr>
          <p:cNvSpPr>
            <a:spLocks noGrp="1"/>
          </p:cNvSpPr>
          <p:nvPr>
            <p:ph idx="1"/>
          </p:nvPr>
        </p:nvSpPr>
        <p:spPr/>
        <p:txBody>
          <a:bodyPr/>
          <a:lstStyle/>
          <a:p>
            <a:endParaRPr lang="en-PK" dirty="0"/>
          </a:p>
        </p:txBody>
      </p:sp>
      <p:sp>
        <p:nvSpPr>
          <p:cNvPr id="4" name="Content Placeholder 2">
            <a:extLst>
              <a:ext uri="{FF2B5EF4-FFF2-40B4-BE49-F238E27FC236}">
                <a16:creationId xmlns:a16="http://schemas.microsoft.com/office/drawing/2014/main" id="{2A20D942-02A0-1200-7AFC-7E63D4974BDB}"/>
              </a:ext>
            </a:extLst>
          </p:cNvPr>
          <p:cNvSpPr txBox="1">
            <a:spLocks/>
          </p:cNvSpPr>
          <p:nvPr/>
        </p:nvSpPr>
        <p:spPr>
          <a:xfrm>
            <a:off x="4033964" y="3080378"/>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PK" dirty="0"/>
          </a:p>
        </p:txBody>
      </p:sp>
      <p:pic>
        <p:nvPicPr>
          <p:cNvPr id="5" name="Picture 1" descr="page1775image36254512">
            <a:extLst>
              <a:ext uri="{FF2B5EF4-FFF2-40B4-BE49-F238E27FC236}">
                <a16:creationId xmlns:a16="http://schemas.microsoft.com/office/drawing/2014/main" id="{640E9F01-C7EE-12DF-A4FA-0D0772126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135D69E-183F-1925-CAAA-5EE285B791AF}"/>
              </a:ext>
            </a:extLst>
          </p:cNvPr>
          <p:cNvSpPr txBox="1">
            <a:spLocks/>
          </p:cNvSpPr>
          <p:nvPr/>
        </p:nvSpPr>
        <p:spPr>
          <a:xfrm>
            <a:off x="7088060" y="426720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PK" dirty="0"/>
          </a:p>
        </p:txBody>
      </p:sp>
    </p:spTree>
    <p:extLst>
      <p:ext uri="{BB962C8B-B14F-4D97-AF65-F5344CB8AC3E}">
        <p14:creationId xmlns:p14="http://schemas.microsoft.com/office/powerpoint/2010/main" val="367090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3708-A237-FCFF-A273-CB66709CEB5D}"/>
              </a:ext>
            </a:extLst>
          </p:cNvPr>
          <p:cNvSpPr>
            <a:spLocks noGrp="1"/>
          </p:cNvSpPr>
          <p:nvPr>
            <p:ph type="title"/>
          </p:nvPr>
        </p:nvSpPr>
        <p:spPr/>
        <p:txBody>
          <a:bodyPr/>
          <a:lstStyle/>
          <a:p>
            <a:r>
              <a:rPr lang="en-PK" dirty="0"/>
              <a:t>DARIER DISEASE </a:t>
            </a:r>
          </a:p>
        </p:txBody>
      </p:sp>
      <p:sp>
        <p:nvSpPr>
          <p:cNvPr id="3" name="Content Placeholder 2">
            <a:extLst>
              <a:ext uri="{FF2B5EF4-FFF2-40B4-BE49-F238E27FC236}">
                <a16:creationId xmlns:a16="http://schemas.microsoft.com/office/drawing/2014/main" id="{BB347BF9-D321-5E1F-17A6-565F0FA47709}"/>
              </a:ext>
            </a:extLst>
          </p:cNvPr>
          <p:cNvSpPr>
            <a:spLocks noGrp="1"/>
          </p:cNvSpPr>
          <p:nvPr>
            <p:ph idx="1"/>
          </p:nvPr>
        </p:nvSpPr>
        <p:spPr/>
        <p:txBody>
          <a:bodyPr>
            <a:normAutofit/>
          </a:bodyPr>
          <a:lstStyle/>
          <a:p>
            <a:r>
              <a:rPr lang="en-PK" sz="2400" b="1" dirty="0"/>
              <a:t>DEFINITION: </a:t>
            </a:r>
          </a:p>
          <a:p>
            <a:r>
              <a:rPr lang="en-PK" sz="2400" dirty="0"/>
              <a:t>Darier disease is an autosomal dominant genodermatosis characterized by a chronic eruption of keratotic papules, the histology of which shows acantholysis and dyskeratosis </a:t>
            </a:r>
          </a:p>
          <a:p>
            <a:r>
              <a:rPr lang="en-GB" sz="2400" b="1" dirty="0"/>
              <a:t>S</a:t>
            </a:r>
            <a:r>
              <a:rPr lang="en-PK" sz="2400" b="1" dirty="0"/>
              <a:t>ynonyms and inclusions</a:t>
            </a:r>
          </a:p>
          <a:p>
            <a:r>
              <a:rPr lang="en-GB" sz="2400" dirty="0"/>
              <a:t>D</a:t>
            </a:r>
            <a:r>
              <a:rPr lang="en-PK" sz="2400" dirty="0"/>
              <a:t>arier-white disease </a:t>
            </a:r>
          </a:p>
          <a:p>
            <a:r>
              <a:rPr lang="en-GB" sz="2400" dirty="0"/>
              <a:t>K</a:t>
            </a:r>
            <a:r>
              <a:rPr lang="en-PK" sz="2400" dirty="0"/>
              <a:t>eratosis follicularis </a:t>
            </a:r>
          </a:p>
        </p:txBody>
      </p:sp>
    </p:spTree>
    <p:extLst>
      <p:ext uri="{BB962C8B-B14F-4D97-AF65-F5344CB8AC3E}">
        <p14:creationId xmlns:p14="http://schemas.microsoft.com/office/powerpoint/2010/main" val="286147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E13F-BB97-037E-0665-894A66ED7C63}"/>
              </a:ext>
            </a:extLst>
          </p:cNvPr>
          <p:cNvSpPr>
            <a:spLocks noGrp="1"/>
          </p:cNvSpPr>
          <p:nvPr>
            <p:ph type="title"/>
          </p:nvPr>
        </p:nvSpPr>
        <p:spPr/>
        <p:txBody>
          <a:bodyPr/>
          <a:lstStyle/>
          <a:p>
            <a:endParaRPr lang="en-PK"/>
          </a:p>
        </p:txBody>
      </p:sp>
      <p:pic>
        <p:nvPicPr>
          <p:cNvPr id="17409" name="Picture 1" descr="page1775image36243488">
            <a:extLst>
              <a:ext uri="{FF2B5EF4-FFF2-40B4-BE49-F238E27FC236}">
                <a16:creationId xmlns:a16="http://schemas.microsoft.com/office/drawing/2014/main" id="{177E2C0D-107A-598D-3DAE-BFE5515B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574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0E80ABB-E1A9-E3AE-B8B0-3FCC6FADC82B}"/>
              </a:ext>
            </a:extLst>
          </p:cNvPr>
          <p:cNvSpPr>
            <a:spLocks noChangeArrowheads="1"/>
          </p:cNvSpPr>
          <p:nvPr/>
        </p:nvSpPr>
        <p:spPr bwMode="auto">
          <a:xfrm>
            <a:off x="-1" y="270488"/>
            <a:ext cx="424069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a:ln>
                  <a:noFill/>
                </a:ln>
                <a:solidFill>
                  <a:schemeClr val="tx1"/>
                </a:solidFill>
                <a:effectLst/>
                <a:latin typeface="FrutigerLTStd"/>
              </a:rPr>
              <a:t>(c) </a:t>
            </a:r>
            <a:endParaRPr kumimoji="0" lang="en-PK" altLang="en-PK"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a:ln>
                  <a:noFill/>
                </a:ln>
                <a:solidFill>
                  <a:schemeClr val="tx1"/>
                </a:solidFill>
                <a:effectLst/>
                <a:latin typeface="FrutigerLTStd"/>
              </a:rPr>
              <a:t>(d) </a:t>
            </a:r>
            <a:endParaRPr kumimoji="0" lang="en-PK" altLang="en-P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81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page1775image36249728">
            <a:extLst>
              <a:ext uri="{FF2B5EF4-FFF2-40B4-BE49-F238E27FC236}">
                <a16:creationId xmlns:a16="http://schemas.microsoft.com/office/drawing/2014/main" id="{11CF266F-7FBB-0577-72AB-2A43AF754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ED98F2E4-2918-D337-E786-2A7BA2DCEAE6}"/>
              </a:ext>
            </a:extLst>
          </p:cNvPr>
          <p:cNvSpPr>
            <a:spLocks noChangeArrowheads="1"/>
          </p:cNvSpPr>
          <p:nvPr/>
        </p:nvSpPr>
        <p:spPr bwMode="auto">
          <a:xfrm>
            <a:off x="-1" y="390455"/>
            <a:ext cx="424069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a:ln>
                  <a:noFill/>
                </a:ln>
                <a:solidFill>
                  <a:schemeClr val="tx1"/>
                </a:solidFill>
                <a:effectLst/>
                <a:latin typeface="FrutigerLTStd"/>
              </a:rPr>
              <a:t>(e) </a:t>
            </a:r>
            <a:endParaRPr kumimoji="0" lang="en-PK" altLang="en-P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34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age1775image36254928">
            <a:extLst>
              <a:ext uri="{FF2B5EF4-FFF2-40B4-BE49-F238E27FC236}">
                <a16:creationId xmlns:a16="http://schemas.microsoft.com/office/drawing/2014/main" id="{6F2C3135-659D-C2D8-4555-58030D647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0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80164A-6164-F965-F5AE-5631A30B5C4E}"/>
              </a:ext>
            </a:extLst>
          </p:cNvPr>
          <p:cNvPicPr>
            <a:picLocks noGrp="1" noChangeAspect="1"/>
          </p:cNvPicPr>
          <p:nvPr>
            <p:ph idx="1"/>
          </p:nvPr>
        </p:nvPicPr>
        <p:blipFill>
          <a:blip r:embed="rId2"/>
          <a:stretch>
            <a:fillRect/>
          </a:stretch>
        </p:blipFill>
        <p:spPr>
          <a:xfrm>
            <a:off x="2743200" y="0"/>
            <a:ext cx="6400800" cy="6858000"/>
          </a:xfrm>
        </p:spPr>
      </p:pic>
    </p:spTree>
    <p:extLst>
      <p:ext uri="{BB962C8B-B14F-4D97-AF65-F5344CB8AC3E}">
        <p14:creationId xmlns:p14="http://schemas.microsoft.com/office/powerpoint/2010/main" val="228654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page1776image36446960">
            <a:extLst>
              <a:ext uri="{FF2B5EF4-FFF2-40B4-BE49-F238E27FC236}">
                <a16:creationId xmlns:a16="http://schemas.microsoft.com/office/drawing/2014/main" id="{C211A1FB-AB42-37A8-5CA5-0009D88C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88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page1776image36610592">
            <a:extLst>
              <a:ext uri="{FF2B5EF4-FFF2-40B4-BE49-F238E27FC236}">
                <a16:creationId xmlns:a16="http://schemas.microsoft.com/office/drawing/2014/main" id="{0AE100DC-0E7E-DFE8-E427-CAF2B37C1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44400" cy="685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94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page1776image36438640">
            <a:extLst>
              <a:ext uri="{FF2B5EF4-FFF2-40B4-BE49-F238E27FC236}">
                <a16:creationId xmlns:a16="http://schemas.microsoft.com/office/drawing/2014/main" id="{7EE6C63A-9F1D-2062-4A42-051BB8458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7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page1776image36609552">
            <a:extLst>
              <a:ext uri="{FF2B5EF4-FFF2-40B4-BE49-F238E27FC236}">
                <a16:creationId xmlns:a16="http://schemas.microsoft.com/office/drawing/2014/main" id="{592721ED-E5F9-6B3B-6F6A-F6436B0DA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1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76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page1776image36607472">
            <a:extLst>
              <a:ext uri="{FF2B5EF4-FFF2-40B4-BE49-F238E27FC236}">
                <a16:creationId xmlns:a16="http://schemas.microsoft.com/office/drawing/2014/main" id="{6B2B8E6C-4F03-B9B0-E497-F9F092843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16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page1777image36611424">
            <a:extLst>
              <a:ext uri="{FF2B5EF4-FFF2-40B4-BE49-F238E27FC236}">
                <a16:creationId xmlns:a16="http://schemas.microsoft.com/office/drawing/2014/main" id="{2C38982D-8705-2334-0E2C-D690643E2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6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5B71-0C37-34B5-6F01-CA50E324F100}"/>
              </a:ext>
            </a:extLst>
          </p:cNvPr>
          <p:cNvSpPr>
            <a:spLocks noGrp="1"/>
          </p:cNvSpPr>
          <p:nvPr>
            <p:ph type="title"/>
          </p:nvPr>
        </p:nvSpPr>
        <p:spPr/>
        <p:txBody>
          <a:bodyPr/>
          <a:lstStyle/>
          <a:p>
            <a:r>
              <a:rPr lang="en-GB" dirty="0"/>
              <a:t>I</a:t>
            </a:r>
            <a:r>
              <a:rPr lang="en-PK" dirty="0"/>
              <a:t>ntoduction and description </a:t>
            </a:r>
          </a:p>
        </p:txBody>
      </p:sp>
      <p:sp>
        <p:nvSpPr>
          <p:cNvPr id="3" name="Content Placeholder 2">
            <a:extLst>
              <a:ext uri="{FF2B5EF4-FFF2-40B4-BE49-F238E27FC236}">
                <a16:creationId xmlns:a16="http://schemas.microsoft.com/office/drawing/2014/main" id="{CE362C55-233C-4EF7-4AB6-69B3F5DEE6D7}"/>
              </a:ext>
            </a:extLst>
          </p:cNvPr>
          <p:cNvSpPr>
            <a:spLocks noGrp="1"/>
          </p:cNvSpPr>
          <p:nvPr>
            <p:ph idx="1"/>
          </p:nvPr>
        </p:nvSpPr>
        <p:spPr>
          <a:xfrm>
            <a:off x="2589212" y="1773936"/>
            <a:ext cx="8915400" cy="4459954"/>
          </a:xfrm>
        </p:spPr>
        <p:txBody>
          <a:bodyPr>
            <a:normAutofit/>
          </a:bodyPr>
          <a:lstStyle/>
          <a:p>
            <a:r>
              <a:rPr lang="en-PK" sz="2400" dirty="0"/>
              <a:t>DD was 1st described by Darier and White in 1889 </a:t>
            </a:r>
          </a:p>
          <a:p>
            <a:r>
              <a:rPr lang="en-US" sz="2400" dirty="0"/>
              <a:t>Mode of inheritance </a:t>
            </a:r>
            <a:endParaRPr lang="en-PK" sz="2400" dirty="0"/>
          </a:p>
          <a:p>
            <a:r>
              <a:rPr lang="en-US" sz="2400" dirty="0"/>
              <a:t>Skin manifestation </a:t>
            </a:r>
            <a:endParaRPr lang="en-PK" sz="2400" dirty="0"/>
          </a:p>
          <a:p>
            <a:r>
              <a:rPr lang="en-GB" sz="2400" dirty="0"/>
              <a:t>N</a:t>
            </a:r>
            <a:r>
              <a:rPr lang="en-PK" sz="2400" dirty="0"/>
              <a:t>ails </a:t>
            </a:r>
          </a:p>
          <a:p>
            <a:r>
              <a:rPr lang="en-GB" sz="2400" dirty="0"/>
              <a:t>P</a:t>
            </a:r>
            <a:r>
              <a:rPr lang="en-PK" sz="2400" dirty="0"/>
              <a:t>almoplanter abnormalitis </a:t>
            </a:r>
          </a:p>
          <a:p>
            <a:r>
              <a:rPr lang="en-GB" sz="2400" dirty="0"/>
              <a:t>M</a:t>
            </a:r>
            <a:r>
              <a:rPr lang="en-PK" sz="2400" dirty="0"/>
              <a:t>ucosal involvement </a:t>
            </a:r>
          </a:p>
          <a:p>
            <a:r>
              <a:rPr lang="en-US" sz="2400" dirty="0"/>
              <a:t>histology</a:t>
            </a:r>
            <a:endParaRPr lang="en-PK" sz="2400" dirty="0"/>
          </a:p>
          <a:p>
            <a:r>
              <a:rPr lang="en-US" sz="2400" dirty="0"/>
              <a:t>Extra cutaneous manifestations </a:t>
            </a:r>
            <a:endParaRPr lang="en-PK" sz="2400" dirty="0"/>
          </a:p>
          <a:p>
            <a:r>
              <a:rPr lang="en-US" sz="2400" dirty="0"/>
              <a:t>Treatment </a:t>
            </a:r>
            <a:endParaRPr lang="en-PK" sz="2400" dirty="0"/>
          </a:p>
          <a:p>
            <a:endParaRPr lang="en-PK" dirty="0"/>
          </a:p>
          <a:p>
            <a:endParaRPr lang="en-PK" dirty="0"/>
          </a:p>
        </p:txBody>
      </p:sp>
    </p:spTree>
    <p:extLst>
      <p:ext uri="{BB962C8B-B14F-4D97-AF65-F5344CB8AC3E}">
        <p14:creationId xmlns:p14="http://schemas.microsoft.com/office/powerpoint/2010/main" val="202140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page1777image36605184">
            <a:extLst>
              <a:ext uri="{FF2B5EF4-FFF2-40B4-BE49-F238E27FC236}">
                <a16:creationId xmlns:a16="http://schemas.microsoft.com/office/drawing/2014/main" id="{E69154B4-40B2-68AE-F4EE-D54C3C71B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69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6C1D-F81E-EF93-6934-62275EA23A3D}"/>
              </a:ext>
            </a:extLst>
          </p:cNvPr>
          <p:cNvSpPr>
            <a:spLocks noGrp="1"/>
          </p:cNvSpPr>
          <p:nvPr>
            <p:ph type="title"/>
          </p:nvPr>
        </p:nvSpPr>
        <p:spPr/>
        <p:txBody>
          <a:bodyPr/>
          <a:lstStyle/>
          <a:p>
            <a:r>
              <a:rPr lang="en-GB" dirty="0"/>
              <a:t>O</a:t>
            </a:r>
            <a:r>
              <a:rPr lang="en-PK" dirty="0"/>
              <a:t>ccular manifestation </a:t>
            </a:r>
          </a:p>
        </p:txBody>
      </p:sp>
      <p:sp>
        <p:nvSpPr>
          <p:cNvPr id="3" name="Content Placeholder 2">
            <a:extLst>
              <a:ext uri="{FF2B5EF4-FFF2-40B4-BE49-F238E27FC236}">
                <a16:creationId xmlns:a16="http://schemas.microsoft.com/office/drawing/2014/main" id="{009D2602-7D72-D21B-33D4-8BCED358CD08}"/>
              </a:ext>
            </a:extLst>
          </p:cNvPr>
          <p:cNvSpPr>
            <a:spLocks noGrp="1"/>
          </p:cNvSpPr>
          <p:nvPr>
            <p:ph idx="1"/>
          </p:nvPr>
        </p:nvSpPr>
        <p:spPr>
          <a:xfrm>
            <a:off x="2589212" y="1682496"/>
            <a:ext cx="8915400" cy="4173862"/>
          </a:xfrm>
        </p:spPr>
        <p:txBody>
          <a:bodyPr>
            <a:normAutofit lnSpcReduction="10000"/>
          </a:bodyPr>
          <a:lstStyle/>
          <a:p>
            <a:endParaRPr lang="en-GB" dirty="0"/>
          </a:p>
          <a:p>
            <a:pPr marL="0" indent="0">
              <a:buNone/>
            </a:pPr>
            <a:endParaRPr lang="en-GB" sz="2400" dirty="0"/>
          </a:p>
          <a:p>
            <a:r>
              <a:rPr lang="en-GB" sz="2400" dirty="0"/>
              <a:t>C</a:t>
            </a:r>
            <a:r>
              <a:rPr lang="en-PK" sz="2400" dirty="0"/>
              <a:t>hronic blepharitis </a:t>
            </a:r>
          </a:p>
          <a:p>
            <a:endParaRPr lang="en-GB" sz="2400" dirty="0"/>
          </a:p>
          <a:p>
            <a:r>
              <a:rPr lang="en-GB" sz="2400" dirty="0"/>
              <a:t>C</a:t>
            </a:r>
            <a:r>
              <a:rPr lang="en-PK" sz="2400" dirty="0"/>
              <a:t>orneal erosions </a:t>
            </a:r>
          </a:p>
          <a:p>
            <a:endParaRPr lang="en-GB" sz="2400" dirty="0"/>
          </a:p>
          <a:p>
            <a:r>
              <a:rPr lang="en-GB" sz="2400" dirty="0"/>
              <a:t>E</a:t>
            </a:r>
            <a:r>
              <a:rPr lang="en-PK" sz="2400" dirty="0"/>
              <a:t>ndophthalmitis </a:t>
            </a:r>
          </a:p>
          <a:p>
            <a:endParaRPr lang="en-GB" sz="2400" dirty="0"/>
          </a:p>
          <a:p>
            <a:r>
              <a:rPr lang="en-GB" sz="2400" dirty="0"/>
              <a:t>S</a:t>
            </a:r>
            <a:r>
              <a:rPr lang="en-PK" sz="2400" dirty="0"/>
              <a:t>eborrhic debris on eyelids  </a:t>
            </a:r>
          </a:p>
          <a:p>
            <a:endParaRPr lang="en-PK" dirty="0"/>
          </a:p>
          <a:p>
            <a:endParaRPr lang="en-PK" dirty="0"/>
          </a:p>
        </p:txBody>
      </p:sp>
    </p:spTree>
    <p:extLst>
      <p:ext uri="{BB962C8B-B14F-4D97-AF65-F5344CB8AC3E}">
        <p14:creationId xmlns:p14="http://schemas.microsoft.com/office/powerpoint/2010/main" val="285198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8CAE-1E7F-7079-F356-78CC463453BD}"/>
              </a:ext>
            </a:extLst>
          </p:cNvPr>
          <p:cNvSpPr>
            <a:spLocks noGrp="1"/>
          </p:cNvSpPr>
          <p:nvPr>
            <p:ph type="title"/>
          </p:nvPr>
        </p:nvSpPr>
        <p:spPr/>
        <p:txBody>
          <a:bodyPr/>
          <a:lstStyle/>
          <a:p>
            <a:endParaRPr lang="en-PK"/>
          </a:p>
        </p:txBody>
      </p:sp>
      <p:sp>
        <p:nvSpPr>
          <p:cNvPr id="5" name="Content Placeholder 2">
            <a:extLst>
              <a:ext uri="{FF2B5EF4-FFF2-40B4-BE49-F238E27FC236}">
                <a16:creationId xmlns:a16="http://schemas.microsoft.com/office/drawing/2014/main" id="{B66231C6-0BC0-5F2C-A879-B62CE04E283D}"/>
              </a:ext>
            </a:extLst>
          </p:cNvPr>
          <p:cNvSpPr>
            <a:spLocks noGrp="1"/>
          </p:cNvSpPr>
          <p:nvPr>
            <p:ph idx="1"/>
          </p:nvPr>
        </p:nvSpPr>
        <p:spPr>
          <a:xfrm>
            <a:off x="2589212" y="2133600"/>
            <a:ext cx="8915400" cy="3777622"/>
          </a:xfrm>
        </p:spPr>
        <p:txBody>
          <a:bodyPr/>
          <a:lstStyle/>
          <a:p>
            <a:endParaRPr lang="en-PK" dirty="0"/>
          </a:p>
        </p:txBody>
      </p:sp>
      <p:pic>
        <p:nvPicPr>
          <p:cNvPr id="6" name="Picture 1" descr="page1777image36609136">
            <a:extLst>
              <a:ext uri="{FF2B5EF4-FFF2-40B4-BE49-F238E27FC236}">
                <a16:creationId xmlns:a16="http://schemas.microsoft.com/office/drawing/2014/main" id="{F4783C34-57CE-63F3-85FC-BC055F1D5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6733113-60C8-9403-B6E7-0F35E01A9D0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a:ln>
                  <a:noFill/>
                </a:ln>
                <a:solidFill>
                  <a:schemeClr val="tx1"/>
                </a:solidFill>
                <a:effectLst/>
                <a:latin typeface="FrutigerLTStd"/>
              </a:rPr>
              <a:t>(b) </a:t>
            </a:r>
            <a:endParaRPr kumimoji="0" lang="en-PK" altLang="en-P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18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5ABC-1002-48D9-B88F-8D8157B5149F}"/>
              </a:ext>
            </a:extLst>
          </p:cNvPr>
          <p:cNvSpPr>
            <a:spLocks noGrp="1"/>
          </p:cNvSpPr>
          <p:nvPr>
            <p:ph type="title"/>
          </p:nvPr>
        </p:nvSpPr>
        <p:spPr/>
        <p:txBody>
          <a:bodyPr/>
          <a:lstStyle/>
          <a:p>
            <a:r>
              <a:rPr lang="en-GB" dirty="0"/>
              <a:t>T</a:t>
            </a:r>
            <a:r>
              <a:rPr lang="en-PK" dirty="0"/>
              <a:t>ypes  </a:t>
            </a:r>
          </a:p>
        </p:txBody>
      </p:sp>
      <p:sp>
        <p:nvSpPr>
          <p:cNvPr id="3" name="Content Placeholder 2">
            <a:extLst>
              <a:ext uri="{FF2B5EF4-FFF2-40B4-BE49-F238E27FC236}">
                <a16:creationId xmlns:a16="http://schemas.microsoft.com/office/drawing/2014/main" id="{9D377E4B-3F2E-6A91-6C3C-B3FB6FF5FB34}"/>
              </a:ext>
            </a:extLst>
          </p:cNvPr>
          <p:cNvSpPr>
            <a:spLocks noGrp="1"/>
          </p:cNvSpPr>
          <p:nvPr>
            <p:ph idx="1"/>
          </p:nvPr>
        </p:nvSpPr>
        <p:spPr/>
        <p:txBody>
          <a:bodyPr/>
          <a:lstStyle/>
          <a:p>
            <a:r>
              <a:rPr lang="en-GB" sz="2400" dirty="0"/>
              <a:t>E</a:t>
            </a:r>
            <a:r>
              <a:rPr lang="en-PK" sz="2400" dirty="0"/>
              <a:t>roded or hyper keratotic plaque </a:t>
            </a:r>
          </a:p>
          <a:p>
            <a:endParaRPr lang="en-GB" sz="2400" dirty="0"/>
          </a:p>
          <a:p>
            <a:endParaRPr lang="en-GB" sz="2400" dirty="0"/>
          </a:p>
          <a:p>
            <a:endParaRPr lang="en-GB" sz="2400" dirty="0"/>
          </a:p>
          <a:p>
            <a:r>
              <a:rPr lang="en-GB" sz="2400" dirty="0"/>
              <a:t>B</a:t>
            </a:r>
            <a:r>
              <a:rPr lang="en-PK" sz="2400" dirty="0"/>
              <a:t>ullous or vesiculobullous disorder</a:t>
            </a:r>
          </a:p>
          <a:p>
            <a:endParaRPr lang="en-PK" dirty="0"/>
          </a:p>
          <a:p>
            <a:endParaRPr lang="en-PK" dirty="0"/>
          </a:p>
        </p:txBody>
      </p:sp>
    </p:spTree>
    <p:extLst>
      <p:ext uri="{BB962C8B-B14F-4D97-AF65-F5344CB8AC3E}">
        <p14:creationId xmlns:p14="http://schemas.microsoft.com/office/powerpoint/2010/main" val="296964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927F-6DAA-943B-EDB3-6A244EFF730A}"/>
              </a:ext>
            </a:extLst>
          </p:cNvPr>
          <p:cNvSpPr>
            <a:spLocks noGrp="1"/>
          </p:cNvSpPr>
          <p:nvPr>
            <p:ph type="title"/>
          </p:nvPr>
        </p:nvSpPr>
        <p:spPr/>
        <p:txBody>
          <a:bodyPr/>
          <a:lstStyle/>
          <a:p>
            <a:r>
              <a:rPr lang="en-GB" dirty="0"/>
              <a:t>E</a:t>
            </a:r>
            <a:r>
              <a:rPr lang="en-PK" dirty="0"/>
              <a:t>roded or hyperkeratotic plaque </a:t>
            </a:r>
          </a:p>
        </p:txBody>
      </p:sp>
      <p:pic>
        <p:nvPicPr>
          <p:cNvPr id="30721" name="Picture 1" descr="page1777image36616000">
            <a:extLst>
              <a:ext uri="{FF2B5EF4-FFF2-40B4-BE49-F238E27FC236}">
                <a16:creationId xmlns:a16="http://schemas.microsoft.com/office/drawing/2014/main" id="{D7EA6EA8-17D4-E52A-D400-91C0320047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0865" y="1389888"/>
            <a:ext cx="8229600" cy="546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39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page1777image36603936">
            <a:extLst>
              <a:ext uri="{FF2B5EF4-FFF2-40B4-BE49-F238E27FC236}">
                <a16:creationId xmlns:a16="http://schemas.microsoft.com/office/drawing/2014/main" id="{ADED91C5-2279-E066-5613-F3E546FAF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1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63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page1778image36430368">
            <a:extLst>
              <a:ext uri="{FF2B5EF4-FFF2-40B4-BE49-F238E27FC236}">
                <a16:creationId xmlns:a16="http://schemas.microsoft.com/office/drawing/2014/main" id="{7E1BA858-35C1-EB8A-3680-1424808E8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93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page1778image36425376">
            <a:extLst>
              <a:ext uri="{FF2B5EF4-FFF2-40B4-BE49-F238E27FC236}">
                <a16:creationId xmlns:a16="http://schemas.microsoft.com/office/drawing/2014/main" id="{AE04851B-F49C-FDEA-7AE4-CEBBF4FF3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43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3C23-A66D-9B6C-B1CF-4A22829FAB9F}"/>
              </a:ext>
            </a:extLst>
          </p:cNvPr>
          <p:cNvSpPr>
            <a:spLocks noGrp="1"/>
          </p:cNvSpPr>
          <p:nvPr>
            <p:ph type="title"/>
          </p:nvPr>
        </p:nvSpPr>
        <p:spPr/>
        <p:txBody>
          <a:bodyPr/>
          <a:lstStyle/>
          <a:p>
            <a:r>
              <a:rPr lang="en-GB" dirty="0"/>
              <a:t>E</a:t>
            </a:r>
            <a:r>
              <a:rPr lang="en-PK" dirty="0"/>
              <a:t>ffect on quality of life</a:t>
            </a:r>
          </a:p>
        </p:txBody>
      </p:sp>
      <p:sp>
        <p:nvSpPr>
          <p:cNvPr id="3" name="Content Placeholder 2">
            <a:extLst>
              <a:ext uri="{FF2B5EF4-FFF2-40B4-BE49-F238E27FC236}">
                <a16:creationId xmlns:a16="http://schemas.microsoft.com/office/drawing/2014/main" id="{D04B323E-C8EE-B0E9-1BDF-D75FAA64557F}"/>
              </a:ext>
            </a:extLst>
          </p:cNvPr>
          <p:cNvSpPr>
            <a:spLocks noGrp="1"/>
          </p:cNvSpPr>
          <p:nvPr>
            <p:ph idx="1"/>
          </p:nvPr>
        </p:nvSpPr>
        <p:spPr/>
        <p:txBody>
          <a:bodyPr/>
          <a:lstStyle/>
          <a:p>
            <a:r>
              <a:rPr lang="en-GB" sz="2400" dirty="0">
                <a:effectLst/>
                <a:latin typeface="PalatinoLTStd"/>
              </a:rPr>
              <a:t>Extensive, malodorous and painful skin in DD impacts on social interaction, work or school. The extent of skin area affected and clinical severity have a negative impact on health‐related quality of life </a:t>
            </a:r>
            <a:endParaRPr lang="en-GB" sz="2400" dirty="0"/>
          </a:p>
          <a:p>
            <a:endParaRPr lang="en-GB" dirty="0"/>
          </a:p>
          <a:p>
            <a:endParaRPr lang="en-PK" dirty="0"/>
          </a:p>
        </p:txBody>
      </p:sp>
    </p:spTree>
    <p:extLst>
      <p:ext uri="{BB962C8B-B14F-4D97-AF65-F5344CB8AC3E}">
        <p14:creationId xmlns:p14="http://schemas.microsoft.com/office/powerpoint/2010/main" val="2509131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B7A-F2EF-51E8-386D-C61F93588E7C}"/>
              </a:ext>
            </a:extLst>
          </p:cNvPr>
          <p:cNvSpPr>
            <a:spLocks noGrp="1"/>
          </p:cNvSpPr>
          <p:nvPr>
            <p:ph type="title"/>
          </p:nvPr>
        </p:nvSpPr>
        <p:spPr/>
        <p:txBody>
          <a:bodyPr/>
          <a:lstStyle/>
          <a:p>
            <a:r>
              <a:rPr lang="en-GB" dirty="0"/>
              <a:t>D</a:t>
            </a:r>
            <a:r>
              <a:rPr lang="en-PK" dirty="0"/>
              <a:t>ifferential diagnosis </a:t>
            </a:r>
          </a:p>
        </p:txBody>
      </p:sp>
      <p:sp>
        <p:nvSpPr>
          <p:cNvPr id="3" name="Content Placeholder 2">
            <a:extLst>
              <a:ext uri="{FF2B5EF4-FFF2-40B4-BE49-F238E27FC236}">
                <a16:creationId xmlns:a16="http://schemas.microsoft.com/office/drawing/2014/main" id="{EAF4478B-A8C3-B057-E483-F6DD2B14B3C4}"/>
              </a:ext>
            </a:extLst>
          </p:cNvPr>
          <p:cNvSpPr>
            <a:spLocks noGrp="1"/>
          </p:cNvSpPr>
          <p:nvPr>
            <p:ph idx="1"/>
          </p:nvPr>
        </p:nvSpPr>
        <p:spPr>
          <a:xfrm>
            <a:off x="2589212" y="1575881"/>
            <a:ext cx="8915400" cy="4335341"/>
          </a:xfrm>
        </p:spPr>
        <p:txBody>
          <a:bodyPr>
            <a:normAutofit lnSpcReduction="10000"/>
          </a:bodyPr>
          <a:lstStyle/>
          <a:p>
            <a:r>
              <a:rPr lang="en-GB" sz="2400" dirty="0"/>
              <a:t>S</a:t>
            </a:r>
            <a:r>
              <a:rPr lang="en-PK" sz="2400" dirty="0"/>
              <a:t>eborrhic dermatitis </a:t>
            </a:r>
          </a:p>
          <a:p>
            <a:r>
              <a:rPr lang="en-GB" sz="2400" dirty="0"/>
              <a:t>H</a:t>
            </a:r>
            <a:r>
              <a:rPr lang="en-PK" sz="2400" dirty="0"/>
              <a:t>ailey hailey diease </a:t>
            </a:r>
          </a:p>
          <a:p>
            <a:r>
              <a:rPr lang="en-GB" sz="2400" dirty="0">
                <a:effectLst/>
                <a:latin typeface="PalatinoLTStd"/>
              </a:rPr>
              <a:t>Dowling–</a:t>
            </a:r>
            <a:r>
              <a:rPr lang="en-GB" sz="2400" dirty="0" err="1">
                <a:effectLst/>
                <a:latin typeface="PalatinoLTStd"/>
              </a:rPr>
              <a:t>Degos</a:t>
            </a:r>
            <a:r>
              <a:rPr lang="en-GB" sz="2400" dirty="0">
                <a:effectLst/>
                <a:latin typeface="PalatinoLTStd"/>
              </a:rPr>
              <a:t> disease </a:t>
            </a:r>
            <a:endParaRPr lang="en-GB" sz="2400" dirty="0"/>
          </a:p>
          <a:p>
            <a:r>
              <a:rPr lang="en-GB" sz="2400" dirty="0"/>
              <a:t>A</a:t>
            </a:r>
            <a:r>
              <a:rPr lang="en-PK" sz="2400" dirty="0"/>
              <a:t>canthosis nigrans </a:t>
            </a:r>
          </a:p>
          <a:p>
            <a:r>
              <a:rPr lang="en-GB" sz="2400" dirty="0">
                <a:effectLst/>
                <a:latin typeface="PalatinoLTStd"/>
              </a:rPr>
              <a:t>pemphigus vulgaris/</a:t>
            </a:r>
            <a:r>
              <a:rPr lang="en-GB" sz="2400" dirty="0" err="1">
                <a:effectLst/>
                <a:latin typeface="PalatinoLTStd"/>
              </a:rPr>
              <a:t>vegetans</a:t>
            </a:r>
            <a:r>
              <a:rPr lang="en-GB" sz="2400" dirty="0">
                <a:effectLst/>
                <a:latin typeface="PalatinoLTStd"/>
              </a:rPr>
              <a:t> </a:t>
            </a:r>
            <a:endParaRPr lang="en-GB" sz="2400" dirty="0"/>
          </a:p>
          <a:p>
            <a:r>
              <a:rPr lang="en-GB" sz="2400" dirty="0"/>
              <a:t>P</a:t>
            </a:r>
            <a:r>
              <a:rPr lang="en-PK" sz="2400" dirty="0"/>
              <a:t>yoderma vegetans </a:t>
            </a:r>
          </a:p>
          <a:p>
            <a:r>
              <a:rPr lang="en-PK" sz="2400" dirty="0"/>
              <a:t>AKV or plane warts </a:t>
            </a:r>
          </a:p>
          <a:p>
            <a:r>
              <a:rPr lang="en-GB" sz="2400" dirty="0"/>
              <a:t>G</a:t>
            </a:r>
            <a:r>
              <a:rPr lang="en-PK" sz="2400" dirty="0"/>
              <a:t>rover diease </a:t>
            </a:r>
          </a:p>
          <a:p>
            <a:r>
              <a:rPr lang="en-GB" sz="2400" dirty="0">
                <a:effectLst/>
                <a:latin typeface="PalatinoLTStd"/>
              </a:rPr>
              <a:t>Galli–Galli disease </a:t>
            </a:r>
            <a:endParaRPr lang="en-GB" sz="2400" dirty="0"/>
          </a:p>
          <a:p>
            <a:endParaRPr lang="en-PK" dirty="0"/>
          </a:p>
          <a:p>
            <a:endParaRPr lang="en-PK" dirty="0"/>
          </a:p>
        </p:txBody>
      </p:sp>
    </p:spTree>
    <p:extLst>
      <p:ext uri="{BB962C8B-B14F-4D97-AF65-F5344CB8AC3E}">
        <p14:creationId xmlns:p14="http://schemas.microsoft.com/office/powerpoint/2010/main" val="122656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F3DC-79C0-4B63-A709-E79851C74653}"/>
              </a:ext>
            </a:extLst>
          </p:cNvPr>
          <p:cNvSpPr>
            <a:spLocks noGrp="1"/>
          </p:cNvSpPr>
          <p:nvPr>
            <p:ph type="title"/>
          </p:nvPr>
        </p:nvSpPr>
        <p:spPr/>
        <p:txBody>
          <a:bodyPr/>
          <a:lstStyle/>
          <a:p>
            <a:r>
              <a:rPr lang="en-GB" dirty="0"/>
              <a:t>E</a:t>
            </a:r>
            <a:r>
              <a:rPr lang="en-PK" dirty="0"/>
              <a:t>pidemiology </a:t>
            </a:r>
          </a:p>
        </p:txBody>
      </p:sp>
      <p:sp>
        <p:nvSpPr>
          <p:cNvPr id="3" name="Content Placeholder 2">
            <a:extLst>
              <a:ext uri="{FF2B5EF4-FFF2-40B4-BE49-F238E27FC236}">
                <a16:creationId xmlns:a16="http://schemas.microsoft.com/office/drawing/2014/main" id="{CBFD063F-E97F-BE9C-1389-83FD9F8FAA17}"/>
              </a:ext>
            </a:extLst>
          </p:cNvPr>
          <p:cNvSpPr>
            <a:spLocks noGrp="1"/>
          </p:cNvSpPr>
          <p:nvPr>
            <p:ph idx="1"/>
          </p:nvPr>
        </p:nvSpPr>
        <p:spPr/>
        <p:txBody>
          <a:bodyPr>
            <a:normAutofit fontScale="92500" lnSpcReduction="20000"/>
          </a:bodyPr>
          <a:lstStyle/>
          <a:p>
            <a:r>
              <a:rPr lang="en-GB" sz="2400" dirty="0"/>
              <a:t>Prevalence</a:t>
            </a:r>
          </a:p>
          <a:p>
            <a:pPr marL="0" indent="0">
              <a:buNone/>
            </a:pPr>
            <a:r>
              <a:rPr lang="en-GB" sz="2400" dirty="0"/>
              <a:t> </a:t>
            </a:r>
          </a:p>
          <a:p>
            <a:r>
              <a:rPr lang="en-US" sz="2400" dirty="0"/>
              <a:t>Gender </a:t>
            </a:r>
            <a:endParaRPr lang="en-PK" sz="2400" dirty="0"/>
          </a:p>
          <a:p>
            <a:endParaRPr lang="en-PK" sz="2400" dirty="0"/>
          </a:p>
          <a:p>
            <a:r>
              <a:rPr lang="en-PK" sz="2400" dirty="0"/>
              <a:t>age group </a:t>
            </a:r>
          </a:p>
          <a:p>
            <a:endParaRPr lang="en-PK" sz="2400" dirty="0"/>
          </a:p>
          <a:p>
            <a:r>
              <a:rPr lang="en-PK" sz="2400" dirty="0"/>
              <a:t> penetrance </a:t>
            </a:r>
          </a:p>
          <a:p>
            <a:endParaRPr lang="en-US" sz="2400" dirty="0"/>
          </a:p>
          <a:p>
            <a:r>
              <a:rPr lang="en-US" sz="2400" dirty="0"/>
              <a:t>Lesions </a:t>
            </a:r>
            <a:endParaRPr lang="en-PK" sz="2400" dirty="0"/>
          </a:p>
          <a:p>
            <a:endParaRPr lang="en-PK" dirty="0"/>
          </a:p>
          <a:p>
            <a:pPr marL="0" indent="0">
              <a:buNone/>
            </a:pPr>
            <a:endParaRPr lang="en-PK" dirty="0"/>
          </a:p>
        </p:txBody>
      </p:sp>
    </p:spTree>
    <p:extLst>
      <p:ext uri="{BB962C8B-B14F-4D97-AF65-F5344CB8AC3E}">
        <p14:creationId xmlns:p14="http://schemas.microsoft.com/office/powerpoint/2010/main" val="374066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0BC8-8EC1-3521-CB3E-AEEE422B7223}"/>
              </a:ext>
            </a:extLst>
          </p:cNvPr>
          <p:cNvSpPr>
            <a:spLocks noGrp="1"/>
          </p:cNvSpPr>
          <p:nvPr>
            <p:ph type="title"/>
          </p:nvPr>
        </p:nvSpPr>
        <p:spPr/>
        <p:txBody>
          <a:bodyPr/>
          <a:lstStyle/>
          <a:p>
            <a:r>
              <a:rPr lang="en-GB" dirty="0"/>
              <a:t>S</a:t>
            </a:r>
            <a:r>
              <a:rPr lang="en-PK" dirty="0"/>
              <a:t>eborrhic dermatitis </a:t>
            </a:r>
          </a:p>
        </p:txBody>
      </p:sp>
      <p:pic>
        <p:nvPicPr>
          <p:cNvPr id="5" name="Content Placeholder 4">
            <a:extLst>
              <a:ext uri="{FF2B5EF4-FFF2-40B4-BE49-F238E27FC236}">
                <a16:creationId xmlns:a16="http://schemas.microsoft.com/office/drawing/2014/main" id="{D78C6002-5A70-EA30-5686-7AF7BB71936F}"/>
              </a:ext>
            </a:extLst>
          </p:cNvPr>
          <p:cNvPicPr>
            <a:picLocks noGrp="1" noChangeAspect="1"/>
          </p:cNvPicPr>
          <p:nvPr>
            <p:ph idx="1"/>
          </p:nvPr>
        </p:nvPicPr>
        <p:blipFill>
          <a:blip r:embed="rId3"/>
          <a:stretch>
            <a:fillRect/>
          </a:stretch>
        </p:blipFill>
        <p:spPr>
          <a:xfrm>
            <a:off x="5466945" y="1432602"/>
            <a:ext cx="6725055" cy="5425398"/>
          </a:xfrm>
        </p:spPr>
      </p:pic>
      <p:pic>
        <p:nvPicPr>
          <p:cNvPr id="9" name="Picture 8">
            <a:extLst>
              <a:ext uri="{FF2B5EF4-FFF2-40B4-BE49-F238E27FC236}">
                <a16:creationId xmlns:a16="http://schemas.microsoft.com/office/drawing/2014/main" id="{60FFECF2-7DA9-283C-B7C0-59B1493C5CD2}"/>
              </a:ext>
            </a:extLst>
          </p:cNvPr>
          <p:cNvPicPr>
            <a:picLocks noChangeAspect="1"/>
          </p:cNvPicPr>
          <p:nvPr/>
        </p:nvPicPr>
        <p:blipFill>
          <a:blip r:embed="rId4"/>
          <a:stretch>
            <a:fillRect/>
          </a:stretch>
        </p:blipFill>
        <p:spPr>
          <a:xfrm>
            <a:off x="0" y="1432602"/>
            <a:ext cx="5466945" cy="5425398"/>
          </a:xfrm>
          <a:prstGeom prst="rect">
            <a:avLst/>
          </a:prstGeom>
        </p:spPr>
      </p:pic>
    </p:spTree>
    <p:extLst>
      <p:ext uri="{BB962C8B-B14F-4D97-AF65-F5344CB8AC3E}">
        <p14:creationId xmlns:p14="http://schemas.microsoft.com/office/powerpoint/2010/main" val="2605746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E44C-9FD8-D760-6551-D6130F75210E}"/>
              </a:ext>
            </a:extLst>
          </p:cNvPr>
          <p:cNvSpPr>
            <a:spLocks noGrp="1"/>
          </p:cNvSpPr>
          <p:nvPr>
            <p:ph type="title"/>
          </p:nvPr>
        </p:nvSpPr>
        <p:spPr/>
        <p:txBody>
          <a:bodyPr/>
          <a:lstStyle/>
          <a:p>
            <a:r>
              <a:rPr lang="en-GB" dirty="0"/>
              <a:t>D</a:t>
            </a:r>
            <a:r>
              <a:rPr lang="en-PK" dirty="0"/>
              <a:t>owling degos disease </a:t>
            </a:r>
          </a:p>
        </p:txBody>
      </p:sp>
      <p:pic>
        <p:nvPicPr>
          <p:cNvPr id="5" name="Content Placeholder 4">
            <a:extLst>
              <a:ext uri="{FF2B5EF4-FFF2-40B4-BE49-F238E27FC236}">
                <a16:creationId xmlns:a16="http://schemas.microsoft.com/office/drawing/2014/main" id="{199C0D55-400E-C20D-466B-4831BAFB5E73}"/>
              </a:ext>
            </a:extLst>
          </p:cNvPr>
          <p:cNvPicPr>
            <a:picLocks noGrp="1" noChangeAspect="1"/>
          </p:cNvPicPr>
          <p:nvPr>
            <p:ph idx="1"/>
          </p:nvPr>
        </p:nvPicPr>
        <p:blipFill>
          <a:blip r:embed="rId3"/>
          <a:stretch>
            <a:fillRect/>
          </a:stretch>
        </p:blipFill>
        <p:spPr>
          <a:xfrm>
            <a:off x="6096000" y="1905000"/>
            <a:ext cx="6096000" cy="4952999"/>
          </a:xfrm>
        </p:spPr>
      </p:pic>
      <p:pic>
        <p:nvPicPr>
          <p:cNvPr id="7" name="Picture 6">
            <a:extLst>
              <a:ext uri="{FF2B5EF4-FFF2-40B4-BE49-F238E27FC236}">
                <a16:creationId xmlns:a16="http://schemas.microsoft.com/office/drawing/2014/main" id="{B2BD0858-907B-E52A-2015-E4CEB0471AFB}"/>
              </a:ext>
            </a:extLst>
          </p:cNvPr>
          <p:cNvPicPr>
            <a:picLocks noChangeAspect="1"/>
          </p:cNvPicPr>
          <p:nvPr/>
        </p:nvPicPr>
        <p:blipFill>
          <a:blip r:embed="rId4"/>
          <a:stretch>
            <a:fillRect/>
          </a:stretch>
        </p:blipFill>
        <p:spPr>
          <a:xfrm>
            <a:off x="0" y="1905000"/>
            <a:ext cx="6095999" cy="4953000"/>
          </a:xfrm>
          <a:prstGeom prst="rect">
            <a:avLst/>
          </a:prstGeom>
        </p:spPr>
      </p:pic>
    </p:spTree>
    <p:extLst>
      <p:ext uri="{BB962C8B-B14F-4D97-AF65-F5344CB8AC3E}">
        <p14:creationId xmlns:p14="http://schemas.microsoft.com/office/powerpoint/2010/main" val="443336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4144-2F45-AF60-D8D4-DEF14E406540}"/>
              </a:ext>
            </a:extLst>
          </p:cNvPr>
          <p:cNvSpPr>
            <a:spLocks noGrp="1"/>
          </p:cNvSpPr>
          <p:nvPr>
            <p:ph type="title"/>
          </p:nvPr>
        </p:nvSpPr>
        <p:spPr/>
        <p:txBody>
          <a:bodyPr/>
          <a:lstStyle/>
          <a:p>
            <a:r>
              <a:rPr lang="en-GB" dirty="0"/>
              <a:t>A</a:t>
            </a:r>
            <a:r>
              <a:rPr lang="en-PK" dirty="0"/>
              <a:t>crokeratosis verruciformis </a:t>
            </a:r>
          </a:p>
        </p:txBody>
      </p:sp>
      <p:pic>
        <p:nvPicPr>
          <p:cNvPr id="5" name="Content Placeholder 4">
            <a:extLst>
              <a:ext uri="{FF2B5EF4-FFF2-40B4-BE49-F238E27FC236}">
                <a16:creationId xmlns:a16="http://schemas.microsoft.com/office/drawing/2014/main" id="{92F7562B-DB9B-8525-3D84-2CE08F8B989B}"/>
              </a:ext>
            </a:extLst>
          </p:cNvPr>
          <p:cNvPicPr>
            <a:picLocks noGrp="1" noChangeAspect="1"/>
          </p:cNvPicPr>
          <p:nvPr>
            <p:ph idx="1"/>
          </p:nvPr>
        </p:nvPicPr>
        <p:blipFill>
          <a:blip r:embed="rId3"/>
          <a:stretch>
            <a:fillRect/>
          </a:stretch>
        </p:blipFill>
        <p:spPr>
          <a:xfrm>
            <a:off x="1769283" y="1905000"/>
            <a:ext cx="8911687" cy="4953000"/>
          </a:xfrm>
        </p:spPr>
      </p:pic>
    </p:spTree>
    <p:extLst>
      <p:ext uri="{BB962C8B-B14F-4D97-AF65-F5344CB8AC3E}">
        <p14:creationId xmlns:p14="http://schemas.microsoft.com/office/powerpoint/2010/main" val="2908287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9DA8-E098-633D-A8A9-4E4658B35049}"/>
              </a:ext>
            </a:extLst>
          </p:cNvPr>
          <p:cNvSpPr>
            <a:spLocks noGrp="1"/>
          </p:cNvSpPr>
          <p:nvPr>
            <p:ph type="title"/>
          </p:nvPr>
        </p:nvSpPr>
        <p:spPr/>
        <p:txBody>
          <a:bodyPr/>
          <a:lstStyle/>
          <a:p>
            <a:r>
              <a:rPr lang="en-GB" dirty="0"/>
              <a:t>G</a:t>
            </a:r>
            <a:r>
              <a:rPr lang="en-PK" dirty="0"/>
              <a:t>rover disease </a:t>
            </a:r>
          </a:p>
        </p:txBody>
      </p:sp>
      <p:pic>
        <p:nvPicPr>
          <p:cNvPr id="5" name="Content Placeholder 4">
            <a:extLst>
              <a:ext uri="{FF2B5EF4-FFF2-40B4-BE49-F238E27FC236}">
                <a16:creationId xmlns:a16="http://schemas.microsoft.com/office/drawing/2014/main" id="{352F1180-1D01-8F12-83D1-4D250F1B612C}"/>
              </a:ext>
            </a:extLst>
          </p:cNvPr>
          <p:cNvPicPr>
            <a:picLocks noGrp="1" noChangeAspect="1"/>
          </p:cNvPicPr>
          <p:nvPr>
            <p:ph idx="1"/>
          </p:nvPr>
        </p:nvPicPr>
        <p:blipFill>
          <a:blip r:embed="rId3"/>
          <a:stretch>
            <a:fillRect/>
          </a:stretch>
        </p:blipFill>
        <p:spPr>
          <a:xfrm>
            <a:off x="0" y="1750978"/>
            <a:ext cx="12192000" cy="5107021"/>
          </a:xfrm>
        </p:spPr>
      </p:pic>
    </p:spTree>
    <p:extLst>
      <p:ext uri="{BB962C8B-B14F-4D97-AF65-F5344CB8AC3E}">
        <p14:creationId xmlns:p14="http://schemas.microsoft.com/office/powerpoint/2010/main" val="739540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1B8E-BE39-E4E0-1A47-1DAA06CE8C9F}"/>
              </a:ext>
            </a:extLst>
          </p:cNvPr>
          <p:cNvSpPr>
            <a:spLocks noGrp="1"/>
          </p:cNvSpPr>
          <p:nvPr>
            <p:ph type="title"/>
          </p:nvPr>
        </p:nvSpPr>
        <p:spPr/>
        <p:txBody>
          <a:bodyPr/>
          <a:lstStyle/>
          <a:p>
            <a:r>
              <a:rPr lang="en-GB" dirty="0"/>
              <a:t>P</a:t>
            </a:r>
            <a:r>
              <a:rPr lang="en-PK" dirty="0"/>
              <a:t>emphigus vulgaris </a:t>
            </a:r>
          </a:p>
        </p:txBody>
      </p:sp>
      <p:pic>
        <p:nvPicPr>
          <p:cNvPr id="5" name="Content Placeholder 4">
            <a:extLst>
              <a:ext uri="{FF2B5EF4-FFF2-40B4-BE49-F238E27FC236}">
                <a16:creationId xmlns:a16="http://schemas.microsoft.com/office/drawing/2014/main" id="{0743837B-2A82-BB9E-A32B-C761BD07E090}"/>
              </a:ext>
            </a:extLst>
          </p:cNvPr>
          <p:cNvPicPr>
            <a:picLocks noGrp="1" noChangeAspect="1"/>
          </p:cNvPicPr>
          <p:nvPr>
            <p:ph idx="1"/>
          </p:nvPr>
        </p:nvPicPr>
        <p:blipFill>
          <a:blip r:embed="rId3"/>
          <a:stretch>
            <a:fillRect/>
          </a:stretch>
        </p:blipFill>
        <p:spPr>
          <a:xfrm>
            <a:off x="0" y="1517514"/>
            <a:ext cx="12192001" cy="5340485"/>
          </a:xfrm>
        </p:spPr>
      </p:pic>
    </p:spTree>
    <p:extLst>
      <p:ext uri="{BB962C8B-B14F-4D97-AF65-F5344CB8AC3E}">
        <p14:creationId xmlns:p14="http://schemas.microsoft.com/office/powerpoint/2010/main" val="3243478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B3F7-3F84-8DE8-F811-B99361B6E355}"/>
              </a:ext>
            </a:extLst>
          </p:cNvPr>
          <p:cNvSpPr>
            <a:spLocks noGrp="1"/>
          </p:cNvSpPr>
          <p:nvPr>
            <p:ph type="title"/>
          </p:nvPr>
        </p:nvSpPr>
        <p:spPr/>
        <p:txBody>
          <a:bodyPr/>
          <a:lstStyle/>
          <a:p>
            <a:r>
              <a:rPr lang="en-GB" dirty="0"/>
              <a:t>C</a:t>
            </a:r>
            <a:r>
              <a:rPr lang="en-PK" dirty="0"/>
              <a:t>lassification of severity </a:t>
            </a:r>
          </a:p>
        </p:txBody>
      </p:sp>
      <p:sp>
        <p:nvSpPr>
          <p:cNvPr id="3" name="Content Placeholder 2">
            <a:extLst>
              <a:ext uri="{FF2B5EF4-FFF2-40B4-BE49-F238E27FC236}">
                <a16:creationId xmlns:a16="http://schemas.microsoft.com/office/drawing/2014/main" id="{A06E95AC-729E-B171-D473-030503AC04A8}"/>
              </a:ext>
            </a:extLst>
          </p:cNvPr>
          <p:cNvSpPr>
            <a:spLocks noGrp="1"/>
          </p:cNvSpPr>
          <p:nvPr>
            <p:ph idx="1"/>
          </p:nvPr>
        </p:nvSpPr>
        <p:spPr/>
        <p:txBody>
          <a:bodyPr>
            <a:normAutofit fontScale="85000" lnSpcReduction="20000"/>
          </a:bodyPr>
          <a:lstStyle/>
          <a:p>
            <a:r>
              <a:rPr lang="en-GB" sz="2400" dirty="0"/>
              <a:t>G</a:t>
            </a:r>
            <a:r>
              <a:rPr lang="en-PK" sz="2400" dirty="0"/>
              <a:t>rade 0: subclinical </a:t>
            </a:r>
          </a:p>
          <a:p>
            <a:endParaRPr lang="en-GB" sz="2400" dirty="0"/>
          </a:p>
          <a:p>
            <a:endParaRPr lang="en-GB" sz="2400" dirty="0"/>
          </a:p>
          <a:p>
            <a:r>
              <a:rPr lang="en-GB" sz="2400" dirty="0"/>
              <a:t>G</a:t>
            </a:r>
            <a:r>
              <a:rPr lang="en-PK" sz="2400" dirty="0"/>
              <a:t>rade i: mild </a:t>
            </a:r>
          </a:p>
          <a:p>
            <a:endParaRPr lang="en-GB" sz="2400" dirty="0"/>
          </a:p>
          <a:p>
            <a:endParaRPr lang="en-GB" sz="2400" dirty="0"/>
          </a:p>
          <a:p>
            <a:r>
              <a:rPr lang="en-GB" sz="2400" dirty="0"/>
              <a:t>G</a:t>
            </a:r>
            <a:r>
              <a:rPr lang="en-PK" sz="2400" dirty="0"/>
              <a:t>rade II: moderate </a:t>
            </a:r>
          </a:p>
          <a:p>
            <a:endParaRPr lang="en-GB" sz="2400" dirty="0"/>
          </a:p>
          <a:p>
            <a:endParaRPr lang="en-GB" sz="2400" dirty="0"/>
          </a:p>
          <a:p>
            <a:r>
              <a:rPr lang="en-GB" sz="2400" dirty="0"/>
              <a:t>G</a:t>
            </a:r>
            <a:r>
              <a:rPr lang="en-PK" sz="2400" dirty="0"/>
              <a:t>rade III: sever </a:t>
            </a:r>
          </a:p>
          <a:p>
            <a:endParaRPr lang="en-PK" dirty="0"/>
          </a:p>
          <a:p>
            <a:endParaRPr lang="en-PK" dirty="0"/>
          </a:p>
          <a:p>
            <a:endParaRPr lang="en-PK" dirty="0"/>
          </a:p>
        </p:txBody>
      </p:sp>
    </p:spTree>
    <p:extLst>
      <p:ext uri="{BB962C8B-B14F-4D97-AF65-F5344CB8AC3E}">
        <p14:creationId xmlns:p14="http://schemas.microsoft.com/office/powerpoint/2010/main" val="1346131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556A-70D5-6B09-AFCC-719606D1C465}"/>
              </a:ext>
            </a:extLst>
          </p:cNvPr>
          <p:cNvSpPr>
            <a:spLocks noGrp="1"/>
          </p:cNvSpPr>
          <p:nvPr>
            <p:ph type="title"/>
          </p:nvPr>
        </p:nvSpPr>
        <p:spPr/>
        <p:txBody>
          <a:bodyPr/>
          <a:lstStyle/>
          <a:p>
            <a:r>
              <a:rPr lang="en-GB" dirty="0"/>
              <a:t>C</a:t>
            </a:r>
            <a:r>
              <a:rPr lang="en-PK" dirty="0"/>
              <a:t>omplications and co-morbidities </a:t>
            </a:r>
          </a:p>
        </p:txBody>
      </p:sp>
      <p:sp>
        <p:nvSpPr>
          <p:cNvPr id="3" name="Content Placeholder 2">
            <a:extLst>
              <a:ext uri="{FF2B5EF4-FFF2-40B4-BE49-F238E27FC236}">
                <a16:creationId xmlns:a16="http://schemas.microsoft.com/office/drawing/2014/main" id="{842C91E8-9D6D-16BF-439B-6D8455D0B3B5}"/>
              </a:ext>
            </a:extLst>
          </p:cNvPr>
          <p:cNvSpPr>
            <a:spLocks noGrp="1"/>
          </p:cNvSpPr>
          <p:nvPr>
            <p:ph idx="1"/>
          </p:nvPr>
        </p:nvSpPr>
        <p:spPr>
          <a:xfrm>
            <a:off x="2394659" y="1905000"/>
            <a:ext cx="8915400" cy="4612532"/>
          </a:xfrm>
        </p:spPr>
        <p:txBody>
          <a:bodyPr>
            <a:noAutofit/>
          </a:bodyPr>
          <a:lstStyle/>
          <a:p>
            <a:r>
              <a:rPr lang="en-GB" sz="2400" dirty="0"/>
              <a:t>I</a:t>
            </a:r>
            <a:r>
              <a:rPr lang="en-PK" sz="2400" dirty="0"/>
              <a:t>mpetiginization and eczematization </a:t>
            </a:r>
            <a:endParaRPr lang="en-GB" sz="2400" dirty="0"/>
          </a:p>
          <a:p>
            <a:r>
              <a:rPr lang="en-GB" sz="2400" dirty="0"/>
              <a:t>I</a:t>
            </a:r>
            <a:r>
              <a:rPr lang="en-PK" sz="2400" dirty="0"/>
              <a:t>nfections </a:t>
            </a:r>
            <a:endParaRPr lang="en-GB" sz="2400" dirty="0"/>
          </a:p>
          <a:p>
            <a:r>
              <a:rPr lang="en-GB" sz="2400" dirty="0"/>
              <a:t>C</a:t>
            </a:r>
            <a:r>
              <a:rPr lang="en-PK" sz="2400" dirty="0"/>
              <a:t>arcinoma </a:t>
            </a:r>
          </a:p>
          <a:p>
            <a:r>
              <a:rPr lang="en-GB" sz="2400" dirty="0"/>
              <a:t>P</a:t>
            </a:r>
            <a:r>
              <a:rPr lang="en-PK" sz="2400" dirty="0"/>
              <a:t>aget disease </a:t>
            </a:r>
          </a:p>
          <a:p>
            <a:r>
              <a:rPr lang="en-PK" sz="2400" dirty="0"/>
              <a:t>xtracutaneous manifestions </a:t>
            </a:r>
            <a:endParaRPr lang="en-GB" sz="2400" dirty="0"/>
          </a:p>
          <a:p>
            <a:r>
              <a:rPr lang="en-GB" sz="2400" dirty="0"/>
              <a:t>D</a:t>
            </a:r>
            <a:r>
              <a:rPr lang="en-PK" sz="2400" dirty="0"/>
              <a:t>rugs </a:t>
            </a:r>
          </a:p>
        </p:txBody>
      </p:sp>
    </p:spTree>
    <p:extLst>
      <p:ext uri="{BB962C8B-B14F-4D97-AF65-F5344CB8AC3E}">
        <p14:creationId xmlns:p14="http://schemas.microsoft.com/office/powerpoint/2010/main" val="3297105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page1778image36427040">
            <a:extLst>
              <a:ext uri="{FF2B5EF4-FFF2-40B4-BE49-F238E27FC236}">
                <a16:creationId xmlns:a16="http://schemas.microsoft.com/office/drawing/2014/main" id="{9CADABC9-68AB-E6CF-E5D8-002B689B3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655296" cy="700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025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page1778image36421840">
            <a:extLst>
              <a:ext uri="{FF2B5EF4-FFF2-40B4-BE49-F238E27FC236}">
                <a16:creationId xmlns:a16="http://schemas.microsoft.com/office/drawing/2014/main" id="{C7171166-286F-8255-0309-F76ADA48E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8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24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page1778image36430784">
            <a:extLst>
              <a:ext uri="{FF2B5EF4-FFF2-40B4-BE49-F238E27FC236}">
                <a16:creationId xmlns:a16="http://schemas.microsoft.com/office/drawing/2014/main" id="{0C5D7F11-59D2-7162-52B9-93E0B8AB2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3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0CB2-4BA1-F4C8-19BE-057B6C720751}"/>
              </a:ext>
            </a:extLst>
          </p:cNvPr>
          <p:cNvSpPr>
            <a:spLocks noGrp="1"/>
          </p:cNvSpPr>
          <p:nvPr>
            <p:ph type="title"/>
          </p:nvPr>
        </p:nvSpPr>
        <p:spPr/>
        <p:txBody>
          <a:bodyPr/>
          <a:lstStyle/>
          <a:p>
            <a:r>
              <a:rPr lang="en-GB" dirty="0"/>
              <a:t>P</a:t>
            </a:r>
            <a:r>
              <a:rPr lang="en-PK" dirty="0"/>
              <a:t>athophysiology </a:t>
            </a:r>
          </a:p>
        </p:txBody>
      </p:sp>
      <p:sp>
        <p:nvSpPr>
          <p:cNvPr id="3" name="Content Placeholder 2">
            <a:extLst>
              <a:ext uri="{FF2B5EF4-FFF2-40B4-BE49-F238E27FC236}">
                <a16:creationId xmlns:a16="http://schemas.microsoft.com/office/drawing/2014/main" id="{11B154C3-3007-41FE-6CB5-1F7A79C22919}"/>
              </a:ext>
            </a:extLst>
          </p:cNvPr>
          <p:cNvSpPr>
            <a:spLocks noGrp="1"/>
          </p:cNvSpPr>
          <p:nvPr>
            <p:ph idx="1"/>
          </p:nvPr>
        </p:nvSpPr>
        <p:spPr/>
        <p:txBody>
          <a:bodyPr/>
          <a:lstStyle/>
          <a:p>
            <a:r>
              <a:rPr lang="en-GB" sz="2400" dirty="0"/>
              <a:t>D</a:t>
            </a:r>
            <a:r>
              <a:rPr lang="en-PK" sz="2400" dirty="0"/>
              <a:t>idodered cell adhesion and differentiation </a:t>
            </a:r>
          </a:p>
          <a:p>
            <a:r>
              <a:rPr lang="en-GB" sz="2400" dirty="0"/>
              <a:t>L</a:t>
            </a:r>
            <a:r>
              <a:rPr lang="en-PK" sz="2400" dirty="0"/>
              <a:t>acunae appear suprabasally the extent throughout malpighian layer </a:t>
            </a:r>
          </a:p>
          <a:p>
            <a:r>
              <a:rPr lang="en-GB" sz="2400" dirty="0"/>
              <a:t>D</a:t>
            </a:r>
            <a:r>
              <a:rPr lang="en-PK" sz="2400" dirty="0"/>
              <a:t>yskeratotic cells </a:t>
            </a:r>
          </a:p>
          <a:p>
            <a:r>
              <a:rPr lang="en-GB" sz="2400" dirty="0"/>
              <a:t>C</a:t>
            </a:r>
            <a:r>
              <a:rPr lang="en-PK" sz="2400" dirty="0"/>
              <a:t>orps ronds </a:t>
            </a:r>
          </a:p>
          <a:p>
            <a:r>
              <a:rPr lang="en-PK" sz="2400" dirty="0"/>
              <a:t>grains</a:t>
            </a:r>
          </a:p>
          <a:p>
            <a:r>
              <a:rPr lang="en-GB" sz="2400" dirty="0"/>
              <a:t>H</a:t>
            </a:r>
            <a:r>
              <a:rPr lang="en-PK" sz="2400" dirty="0"/>
              <a:t>yperkeratotic startum corneum </a:t>
            </a:r>
          </a:p>
          <a:p>
            <a:endParaRPr lang="en-PK" dirty="0"/>
          </a:p>
          <a:p>
            <a:endParaRPr lang="en-PK" dirty="0"/>
          </a:p>
        </p:txBody>
      </p:sp>
    </p:spTree>
    <p:extLst>
      <p:ext uri="{BB962C8B-B14F-4D97-AF65-F5344CB8AC3E}">
        <p14:creationId xmlns:p14="http://schemas.microsoft.com/office/powerpoint/2010/main" val="970383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24E3-34FB-C8C6-566E-55A6C6A6B1CC}"/>
              </a:ext>
            </a:extLst>
          </p:cNvPr>
          <p:cNvSpPr>
            <a:spLocks noGrp="1"/>
          </p:cNvSpPr>
          <p:nvPr>
            <p:ph type="title"/>
          </p:nvPr>
        </p:nvSpPr>
        <p:spPr/>
        <p:txBody>
          <a:bodyPr/>
          <a:lstStyle/>
          <a:p>
            <a:r>
              <a:rPr lang="en-GB" dirty="0"/>
              <a:t>D</a:t>
            </a:r>
            <a:r>
              <a:rPr lang="en-PK" dirty="0"/>
              <a:t>isease course and prognosis </a:t>
            </a:r>
          </a:p>
        </p:txBody>
      </p:sp>
      <p:sp>
        <p:nvSpPr>
          <p:cNvPr id="3" name="Content Placeholder 2">
            <a:extLst>
              <a:ext uri="{FF2B5EF4-FFF2-40B4-BE49-F238E27FC236}">
                <a16:creationId xmlns:a16="http://schemas.microsoft.com/office/drawing/2014/main" id="{2666CEED-5AE5-7B6A-8A12-1D7E00405F28}"/>
              </a:ext>
            </a:extLst>
          </p:cNvPr>
          <p:cNvSpPr>
            <a:spLocks noGrp="1"/>
          </p:cNvSpPr>
          <p:nvPr>
            <p:ph idx="1"/>
          </p:nvPr>
        </p:nvSpPr>
        <p:spPr/>
        <p:txBody>
          <a:bodyPr/>
          <a:lstStyle/>
          <a:p>
            <a:r>
              <a:rPr lang="en-GB" sz="2400" dirty="0">
                <a:effectLst/>
                <a:latin typeface="PalatinoLTStd"/>
              </a:rPr>
              <a:t>DD has a chronic, relapsing course, with unpredictable severity. It can both improve and deteriorate in old age </a:t>
            </a:r>
            <a:endParaRPr lang="en-GB" sz="2400" dirty="0">
              <a:effectLst/>
            </a:endParaRPr>
          </a:p>
          <a:p>
            <a:endParaRPr lang="en-PK" dirty="0"/>
          </a:p>
        </p:txBody>
      </p:sp>
    </p:spTree>
    <p:extLst>
      <p:ext uri="{BB962C8B-B14F-4D97-AF65-F5344CB8AC3E}">
        <p14:creationId xmlns:p14="http://schemas.microsoft.com/office/powerpoint/2010/main" val="472148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8DF5-8264-4BD6-6107-86E20B0D8ADC}"/>
              </a:ext>
            </a:extLst>
          </p:cNvPr>
          <p:cNvSpPr>
            <a:spLocks noGrp="1"/>
          </p:cNvSpPr>
          <p:nvPr>
            <p:ph type="title"/>
          </p:nvPr>
        </p:nvSpPr>
        <p:spPr/>
        <p:txBody>
          <a:bodyPr/>
          <a:lstStyle/>
          <a:p>
            <a:r>
              <a:rPr lang="en-GB" dirty="0"/>
              <a:t>I</a:t>
            </a:r>
            <a:r>
              <a:rPr lang="en-PK" dirty="0"/>
              <a:t>nvestigations </a:t>
            </a:r>
          </a:p>
        </p:txBody>
      </p:sp>
      <p:sp>
        <p:nvSpPr>
          <p:cNvPr id="3" name="Content Placeholder 2">
            <a:extLst>
              <a:ext uri="{FF2B5EF4-FFF2-40B4-BE49-F238E27FC236}">
                <a16:creationId xmlns:a16="http://schemas.microsoft.com/office/drawing/2014/main" id="{CB233772-7E0B-1DCA-BB9A-2CBF890ACEF6}"/>
              </a:ext>
            </a:extLst>
          </p:cNvPr>
          <p:cNvSpPr>
            <a:spLocks noGrp="1"/>
          </p:cNvSpPr>
          <p:nvPr>
            <p:ph idx="1"/>
          </p:nvPr>
        </p:nvSpPr>
        <p:spPr/>
        <p:txBody>
          <a:bodyPr/>
          <a:lstStyle/>
          <a:p>
            <a:r>
              <a:rPr lang="en-GB" sz="2400" dirty="0"/>
              <a:t>C</a:t>
            </a:r>
            <a:r>
              <a:rPr lang="en-PK" sz="2400" dirty="0"/>
              <a:t>linically </a:t>
            </a:r>
          </a:p>
          <a:p>
            <a:endParaRPr lang="en-GB" sz="2400" dirty="0"/>
          </a:p>
          <a:p>
            <a:r>
              <a:rPr lang="en-GB" sz="2400" dirty="0"/>
              <a:t>G</a:t>
            </a:r>
            <a:r>
              <a:rPr lang="en-PK" sz="2400" dirty="0"/>
              <a:t>ene sequencing </a:t>
            </a:r>
          </a:p>
          <a:p>
            <a:endParaRPr lang="en-GB" sz="2400" dirty="0"/>
          </a:p>
          <a:p>
            <a:r>
              <a:rPr lang="en-GB" sz="2400" dirty="0"/>
              <a:t>G</a:t>
            </a:r>
            <a:r>
              <a:rPr lang="en-PK" sz="2400" dirty="0"/>
              <a:t>enetic counselling </a:t>
            </a:r>
          </a:p>
          <a:p>
            <a:endParaRPr lang="en-GB" sz="2400" dirty="0"/>
          </a:p>
          <a:p>
            <a:r>
              <a:rPr lang="en-GB" sz="2400" dirty="0"/>
              <a:t>C</a:t>
            </a:r>
            <a:r>
              <a:rPr lang="en-PK" sz="2400" dirty="0"/>
              <a:t>ultures </a:t>
            </a:r>
          </a:p>
          <a:p>
            <a:endParaRPr lang="en-PK" dirty="0"/>
          </a:p>
        </p:txBody>
      </p:sp>
    </p:spTree>
    <p:extLst>
      <p:ext uri="{BB962C8B-B14F-4D97-AF65-F5344CB8AC3E}">
        <p14:creationId xmlns:p14="http://schemas.microsoft.com/office/powerpoint/2010/main" val="404537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600994-E6C0-9224-D339-228B8AEFF81B}"/>
              </a:ext>
            </a:extLst>
          </p:cNvPr>
          <p:cNvPicPr>
            <a:picLocks noGrp="1" noChangeAspect="1"/>
          </p:cNvPicPr>
          <p:nvPr>
            <p:ph idx="1"/>
          </p:nvPr>
        </p:nvPicPr>
        <p:blipFill>
          <a:blip r:embed="rId3"/>
          <a:stretch>
            <a:fillRect/>
          </a:stretch>
        </p:blipFill>
        <p:spPr>
          <a:xfrm>
            <a:off x="2611213" y="0"/>
            <a:ext cx="7367939" cy="6858000"/>
          </a:xfrm>
        </p:spPr>
      </p:pic>
    </p:spTree>
    <p:extLst>
      <p:ext uri="{BB962C8B-B14F-4D97-AF65-F5344CB8AC3E}">
        <p14:creationId xmlns:p14="http://schemas.microsoft.com/office/powerpoint/2010/main" val="4138727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1F73-F762-79E9-E914-BFD4491BA802}"/>
              </a:ext>
            </a:extLst>
          </p:cNvPr>
          <p:cNvSpPr>
            <a:spLocks noGrp="1"/>
          </p:cNvSpPr>
          <p:nvPr>
            <p:ph type="title"/>
          </p:nvPr>
        </p:nvSpPr>
        <p:spPr/>
        <p:txBody>
          <a:bodyPr/>
          <a:lstStyle/>
          <a:p>
            <a:r>
              <a:rPr lang="en-GB" dirty="0"/>
              <a:t>H</a:t>
            </a:r>
            <a:r>
              <a:rPr lang="en-PK" dirty="0"/>
              <a:t>ailey hailey disease </a:t>
            </a:r>
          </a:p>
        </p:txBody>
      </p:sp>
      <p:sp>
        <p:nvSpPr>
          <p:cNvPr id="3" name="Content Placeholder 2">
            <a:extLst>
              <a:ext uri="{FF2B5EF4-FFF2-40B4-BE49-F238E27FC236}">
                <a16:creationId xmlns:a16="http://schemas.microsoft.com/office/drawing/2014/main" id="{830E123C-DD03-5156-DDCC-DBFC091D0632}"/>
              </a:ext>
            </a:extLst>
          </p:cNvPr>
          <p:cNvSpPr>
            <a:spLocks noGrp="1"/>
          </p:cNvSpPr>
          <p:nvPr>
            <p:ph idx="1"/>
          </p:nvPr>
        </p:nvSpPr>
        <p:spPr/>
        <p:txBody>
          <a:bodyPr>
            <a:normAutofit fontScale="92500" lnSpcReduction="20000"/>
          </a:bodyPr>
          <a:lstStyle/>
          <a:p>
            <a:r>
              <a:rPr lang="en-GB" sz="2600" b="1" dirty="0">
                <a:solidFill>
                  <a:srgbClr val="2D0CFF"/>
                </a:solidFill>
                <a:effectLst/>
                <a:latin typeface="+mj-lt"/>
              </a:rPr>
              <a:t>Definition and nomenclature </a:t>
            </a:r>
            <a:endParaRPr lang="en-GB" sz="2600" dirty="0">
              <a:latin typeface="+mj-lt"/>
            </a:endParaRPr>
          </a:p>
          <a:p>
            <a:r>
              <a:rPr lang="en-GB" sz="2600" dirty="0">
                <a:effectLst/>
                <a:latin typeface="PalatinoLTStd"/>
              </a:rPr>
              <a:t>Hai</a:t>
            </a:r>
            <a:r>
              <a:rPr lang="en-GB" sz="2600" dirty="0">
                <a:effectLst/>
              </a:rPr>
              <a:t>ley–Hailey disease is an autosomal dominant genodermatosis characterized by erosions and blistering, most prominently in the flexures and sites of friction or trauma </a:t>
            </a:r>
            <a:endParaRPr lang="en-GB" sz="2600" dirty="0"/>
          </a:p>
          <a:p>
            <a:endParaRPr lang="en-GB" sz="1800" b="1" dirty="0">
              <a:effectLst/>
              <a:latin typeface="+mj-lt"/>
            </a:endParaRPr>
          </a:p>
          <a:p>
            <a:endParaRPr lang="en-GB" b="1" dirty="0">
              <a:latin typeface="+mj-lt"/>
            </a:endParaRPr>
          </a:p>
          <a:p>
            <a:endParaRPr lang="en-GB" sz="2600" b="1" dirty="0">
              <a:effectLst/>
              <a:latin typeface="+mj-lt"/>
            </a:endParaRPr>
          </a:p>
          <a:p>
            <a:r>
              <a:rPr lang="en-GB" sz="2600" b="1" dirty="0">
                <a:effectLst/>
                <a:latin typeface="+mj-lt"/>
              </a:rPr>
              <a:t>Synonyms and inclusions</a:t>
            </a:r>
            <a:br>
              <a:rPr lang="en-GB" sz="2600" b="1" dirty="0">
                <a:effectLst/>
                <a:latin typeface="FrutigerLTStd"/>
              </a:rPr>
            </a:br>
            <a:r>
              <a:rPr lang="en-GB" sz="2600" b="0" dirty="0">
                <a:effectLst/>
              </a:rPr>
              <a:t>• Familial benign chronic pemphigus </a:t>
            </a:r>
            <a:endParaRPr lang="en-GB" sz="2600" dirty="0"/>
          </a:p>
          <a:p>
            <a:endParaRPr lang="en-PK" dirty="0"/>
          </a:p>
        </p:txBody>
      </p:sp>
    </p:spTree>
    <p:extLst>
      <p:ext uri="{BB962C8B-B14F-4D97-AF65-F5344CB8AC3E}">
        <p14:creationId xmlns:p14="http://schemas.microsoft.com/office/powerpoint/2010/main" val="563402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620F-03F6-7DBD-2C1C-799BE98DE990}"/>
              </a:ext>
            </a:extLst>
          </p:cNvPr>
          <p:cNvSpPr>
            <a:spLocks noGrp="1"/>
          </p:cNvSpPr>
          <p:nvPr>
            <p:ph type="title"/>
          </p:nvPr>
        </p:nvSpPr>
        <p:spPr/>
        <p:txBody>
          <a:bodyPr/>
          <a:lstStyle/>
          <a:p>
            <a:r>
              <a:rPr lang="en-GB" dirty="0"/>
              <a:t>I</a:t>
            </a:r>
            <a:r>
              <a:rPr lang="en-PK" dirty="0"/>
              <a:t>ntroduction and general description </a:t>
            </a:r>
          </a:p>
        </p:txBody>
      </p:sp>
      <p:sp>
        <p:nvSpPr>
          <p:cNvPr id="3" name="Content Placeholder 2">
            <a:extLst>
              <a:ext uri="{FF2B5EF4-FFF2-40B4-BE49-F238E27FC236}">
                <a16:creationId xmlns:a16="http://schemas.microsoft.com/office/drawing/2014/main" id="{CCB5CF9F-A8F2-C5ED-883E-F53AD7313B7F}"/>
              </a:ext>
            </a:extLst>
          </p:cNvPr>
          <p:cNvSpPr>
            <a:spLocks noGrp="1"/>
          </p:cNvSpPr>
          <p:nvPr>
            <p:ph idx="1"/>
          </p:nvPr>
        </p:nvSpPr>
        <p:spPr>
          <a:xfrm>
            <a:off x="2589212" y="2256816"/>
            <a:ext cx="8915400" cy="4260715"/>
          </a:xfrm>
        </p:spPr>
        <p:txBody>
          <a:bodyPr>
            <a:normAutofit/>
          </a:bodyPr>
          <a:lstStyle/>
          <a:p>
            <a:r>
              <a:rPr lang="en-GB" sz="2400" dirty="0"/>
              <a:t>F</a:t>
            </a:r>
            <a:r>
              <a:rPr lang="en-PK" sz="2400" dirty="0"/>
              <a:t>irst described by hailey brothers in 1939 </a:t>
            </a:r>
          </a:p>
          <a:p>
            <a:r>
              <a:rPr lang="en-GB" sz="2400" dirty="0"/>
              <a:t>P</a:t>
            </a:r>
            <a:r>
              <a:rPr lang="en-PK" sz="2400" dirty="0"/>
              <a:t>resentation </a:t>
            </a:r>
          </a:p>
          <a:p>
            <a:r>
              <a:rPr lang="en-GB" sz="2400" dirty="0"/>
              <a:t>S</a:t>
            </a:r>
            <a:r>
              <a:rPr lang="en-PK" sz="2400" dirty="0"/>
              <a:t>ites </a:t>
            </a:r>
          </a:p>
          <a:p>
            <a:r>
              <a:rPr lang="en-GB" sz="2400" dirty="0"/>
              <a:t>H</a:t>
            </a:r>
            <a:r>
              <a:rPr lang="en-PK" sz="2400" dirty="0"/>
              <a:t>istology </a:t>
            </a:r>
          </a:p>
          <a:p>
            <a:r>
              <a:rPr lang="en-GB" sz="2400" dirty="0"/>
              <a:t>P</a:t>
            </a:r>
            <a:r>
              <a:rPr lang="en-PK" sz="2400" dirty="0"/>
              <a:t>enetrance </a:t>
            </a:r>
          </a:p>
          <a:p>
            <a:r>
              <a:rPr lang="en-GB" sz="2400" dirty="0"/>
              <a:t>C</a:t>
            </a:r>
            <a:r>
              <a:rPr lang="en-PK" sz="2400" dirty="0"/>
              <a:t>ourse </a:t>
            </a:r>
          </a:p>
          <a:p>
            <a:r>
              <a:rPr lang="en-GB" sz="2400" dirty="0"/>
              <a:t>T</a:t>
            </a:r>
            <a:r>
              <a:rPr lang="en-PK" sz="2400" dirty="0"/>
              <a:t>reatment </a:t>
            </a:r>
          </a:p>
        </p:txBody>
      </p:sp>
    </p:spTree>
    <p:extLst>
      <p:ext uri="{BB962C8B-B14F-4D97-AF65-F5344CB8AC3E}">
        <p14:creationId xmlns:p14="http://schemas.microsoft.com/office/powerpoint/2010/main" val="505853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50D9-75D2-E9AD-FC3D-27FEEBA1D56E}"/>
              </a:ext>
            </a:extLst>
          </p:cNvPr>
          <p:cNvSpPr>
            <a:spLocks noGrp="1"/>
          </p:cNvSpPr>
          <p:nvPr>
            <p:ph type="title"/>
          </p:nvPr>
        </p:nvSpPr>
        <p:spPr/>
        <p:txBody>
          <a:bodyPr/>
          <a:lstStyle/>
          <a:p>
            <a:r>
              <a:rPr lang="en-GB" dirty="0"/>
              <a:t>E</a:t>
            </a:r>
            <a:r>
              <a:rPr lang="en-PK" dirty="0"/>
              <a:t>pidemiology </a:t>
            </a:r>
          </a:p>
        </p:txBody>
      </p:sp>
      <p:sp>
        <p:nvSpPr>
          <p:cNvPr id="3" name="Content Placeholder 2">
            <a:extLst>
              <a:ext uri="{FF2B5EF4-FFF2-40B4-BE49-F238E27FC236}">
                <a16:creationId xmlns:a16="http://schemas.microsoft.com/office/drawing/2014/main" id="{1E74A99A-1316-FA02-0B37-179C02A55C07}"/>
              </a:ext>
            </a:extLst>
          </p:cNvPr>
          <p:cNvSpPr>
            <a:spLocks noGrp="1"/>
          </p:cNvSpPr>
          <p:nvPr>
            <p:ph idx="1"/>
          </p:nvPr>
        </p:nvSpPr>
        <p:spPr/>
        <p:txBody>
          <a:bodyPr/>
          <a:lstStyle/>
          <a:p>
            <a:r>
              <a:rPr lang="en-GB" sz="2400" b="1" dirty="0">
                <a:effectLst/>
                <a:latin typeface="+mj-lt"/>
              </a:rPr>
              <a:t>Incidence and prevalence </a:t>
            </a:r>
            <a:endParaRPr lang="en-GB" sz="2400" dirty="0">
              <a:latin typeface="+mj-lt"/>
            </a:endParaRPr>
          </a:p>
          <a:p>
            <a:r>
              <a:rPr lang="en-GB" sz="2400" dirty="0">
                <a:effectLst/>
              </a:rPr>
              <a:t>An incidence of one in 50 000 has been reported, although HHD is probably under‐recognized. </a:t>
            </a:r>
            <a:endParaRPr lang="en-GB" sz="2400" dirty="0"/>
          </a:p>
          <a:p>
            <a:endParaRPr lang="en-PK" dirty="0"/>
          </a:p>
        </p:txBody>
      </p:sp>
    </p:spTree>
    <p:extLst>
      <p:ext uri="{BB962C8B-B14F-4D97-AF65-F5344CB8AC3E}">
        <p14:creationId xmlns:p14="http://schemas.microsoft.com/office/powerpoint/2010/main" val="3093230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9485-B198-5D3F-C4CF-F9216B929EBB}"/>
              </a:ext>
            </a:extLst>
          </p:cNvPr>
          <p:cNvSpPr>
            <a:spLocks noGrp="1"/>
          </p:cNvSpPr>
          <p:nvPr>
            <p:ph type="title"/>
          </p:nvPr>
        </p:nvSpPr>
        <p:spPr/>
        <p:txBody>
          <a:bodyPr/>
          <a:lstStyle/>
          <a:p>
            <a:r>
              <a:rPr lang="en-GB" dirty="0"/>
              <a:t>H</a:t>
            </a:r>
            <a:r>
              <a:rPr lang="en-PK" dirty="0"/>
              <a:t>istology </a:t>
            </a:r>
          </a:p>
        </p:txBody>
      </p:sp>
      <p:sp>
        <p:nvSpPr>
          <p:cNvPr id="3" name="Content Placeholder 2">
            <a:extLst>
              <a:ext uri="{FF2B5EF4-FFF2-40B4-BE49-F238E27FC236}">
                <a16:creationId xmlns:a16="http://schemas.microsoft.com/office/drawing/2014/main" id="{1F7CE49F-B4C9-0F59-7DA2-5C4EB57CE9A0}"/>
              </a:ext>
            </a:extLst>
          </p:cNvPr>
          <p:cNvSpPr>
            <a:spLocks noGrp="1"/>
          </p:cNvSpPr>
          <p:nvPr>
            <p:ph idx="1"/>
          </p:nvPr>
        </p:nvSpPr>
        <p:spPr/>
        <p:txBody>
          <a:bodyPr/>
          <a:lstStyle/>
          <a:p>
            <a:r>
              <a:rPr lang="en-GB" sz="2400" dirty="0"/>
              <a:t>K</a:t>
            </a:r>
            <a:r>
              <a:rPr lang="en-PK" sz="2400" dirty="0"/>
              <a:t>eratinocyte adhesion disorder </a:t>
            </a:r>
          </a:p>
          <a:p>
            <a:r>
              <a:rPr lang="en-GB" sz="2400" dirty="0"/>
              <a:t>Dilapidated brick wall </a:t>
            </a:r>
          </a:p>
          <a:p>
            <a:r>
              <a:rPr lang="en-GB" sz="2400" dirty="0"/>
              <a:t>Mild dyskeratosis </a:t>
            </a:r>
          </a:p>
          <a:p>
            <a:endParaRPr lang="en-PK" dirty="0"/>
          </a:p>
        </p:txBody>
      </p:sp>
    </p:spTree>
    <p:extLst>
      <p:ext uri="{BB962C8B-B14F-4D97-AF65-F5344CB8AC3E}">
        <p14:creationId xmlns:p14="http://schemas.microsoft.com/office/powerpoint/2010/main" val="646617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page1780image36402592">
            <a:extLst>
              <a:ext uri="{FF2B5EF4-FFF2-40B4-BE49-F238E27FC236}">
                <a16:creationId xmlns:a16="http://schemas.microsoft.com/office/drawing/2014/main" id="{7B00BFBE-9E46-8821-DA94-BACF288BC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18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59DE0-3B9D-7AA6-2442-78158A3B1AAE}"/>
              </a:ext>
            </a:extLst>
          </p:cNvPr>
          <p:cNvPicPr>
            <a:picLocks noChangeAspect="1"/>
          </p:cNvPicPr>
          <p:nvPr/>
        </p:nvPicPr>
        <p:blipFill>
          <a:blip r:embed="rId2"/>
          <a:stretch>
            <a:fillRect/>
          </a:stretch>
        </p:blipFill>
        <p:spPr>
          <a:xfrm>
            <a:off x="0" y="-1"/>
            <a:ext cx="12191999" cy="6858001"/>
          </a:xfrm>
          <a:prstGeom prst="rect">
            <a:avLst/>
          </a:prstGeom>
        </p:spPr>
      </p:pic>
    </p:spTree>
    <p:extLst>
      <p:ext uri="{BB962C8B-B14F-4D97-AF65-F5344CB8AC3E}">
        <p14:creationId xmlns:p14="http://schemas.microsoft.com/office/powerpoint/2010/main" val="2398867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2908-6269-48A3-181D-B49CCA5CA54F}"/>
              </a:ext>
            </a:extLst>
          </p:cNvPr>
          <p:cNvSpPr>
            <a:spLocks noGrp="1"/>
          </p:cNvSpPr>
          <p:nvPr>
            <p:ph type="title"/>
          </p:nvPr>
        </p:nvSpPr>
        <p:spPr/>
        <p:txBody>
          <a:bodyPr/>
          <a:lstStyle/>
          <a:p>
            <a:r>
              <a:rPr lang="en-GB" dirty="0"/>
              <a:t>P</a:t>
            </a:r>
            <a:r>
              <a:rPr lang="en-PK" dirty="0"/>
              <a:t>athology </a:t>
            </a:r>
          </a:p>
        </p:txBody>
      </p:sp>
      <p:sp>
        <p:nvSpPr>
          <p:cNvPr id="3" name="Content Placeholder 2">
            <a:extLst>
              <a:ext uri="{FF2B5EF4-FFF2-40B4-BE49-F238E27FC236}">
                <a16:creationId xmlns:a16="http://schemas.microsoft.com/office/drawing/2014/main" id="{06DC3BB4-7671-76EE-5452-6648CA6612D3}"/>
              </a:ext>
            </a:extLst>
          </p:cNvPr>
          <p:cNvSpPr>
            <a:spLocks noGrp="1"/>
          </p:cNvSpPr>
          <p:nvPr>
            <p:ph idx="1"/>
          </p:nvPr>
        </p:nvSpPr>
        <p:spPr/>
        <p:txBody>
          <a:bodyPr>
            <a:normAutofit fontScale="92500" lnSpcReduction="10000"/>
          </a:bodyPr>
          <a:lstStyle/>
          <a:p>
            <a:r>
              <a:rPr lang="en-GB" sz="2400" dirty="0">
                <a:effectLst/>
              </a:rPr>
              <a:t>HHD is due to mutations in </a:t>
            </a:r>
            <a:r>
              <a:rPr lang="en-GB" sz="2400" i="1" dirty="0">
                <a:effectLst/>
              </a:rPr>
              <a:t>ATP2C1 </a:t>
            </a:r>
            <a:endParaRPr lang="en-GB" sz="2400" dirty="0"/>
          </a:p>
          <a:p>
            <a:r>
              <a:rPr lang="en-GB" sz="2400" dirty="0"/>
              <a:t>C</a:t>
            </a:r>
            <a:r>
              <a:rPr lang="en-PK" sz="2400" dirty="0"/>
              <a:t>hromosome 3q21-24 </a:t>
            </a:r>
          </a:p>
          <a:p>
            <a:r>
              <a:rPr lang="en-GB" sz="2400" dirty="0"/>
              <a:t>E</a:t>
            </a:r>
            <a:r>
              <a:rPr lang="en-PK" sz="2400" dirty="0"/>
              <a:t>ncodes SPCA1 </a:t>
            </a:r>
          </a:p>
          <a:p>
            <a:r>
              <a:rPr lang="en-GB" sz="2400" dirty="0"/>
              <a:t>O</a:t>
            </a:r>
            <a:r>
              <a:rPr lang="en-PK" sz="2400" dirty="0"/>
              <a:t>n golgi apparatus </a:t>
            </a:r>
          </a:p>
          <a:p>
            <a:r>
              <a:rPr lang="en-GB" sz="2400" dirty="0"/>
              <a:t>R</a:t>
            </a:r>
            <a:r>
              <a:rPr lang="en-PK" sz="2400" dirty="0"/>
              <a:t>educed calcium sequestration in golgi apparatus </a:t>
            </a:r>
          </a:p>
          <a:p>
            <a:r>
              <a:rPr lang="en-GB" sz="2400" dirty="0">
                <a:effectLst/>
              </a:rPr>
              <a:t>defective degradation of misfolded ER proteins </a:t>
            </a:r>
          </a:p>
          <a:p>
            <a:r>
              <a:rPr lang="en-GB" sz="2400" dirty="0">
                <a:effectLst/>
              </a:rPr>
              <a:t>trafficking of desmoplakin and desmoglein 3 to the cell membrane is reduced </a:t>
            </a:r>
          </a:p>
          <a:p>
            <a:r>
              <a:rPr lang="en-GB" sz="2400" dirty="0"/>
              <a:t>Triggers reduced SPCA 1 </a:t>
            </a:r>
          </a:p>
          <a:p>
            <a:endParaRPr lang="en-GB" dirty="0"/>
          </a:p>
          <a:p>
            <a:endParaRPr lang="en-PK" dirty="0"/>
          </a:p>
          <a:p>
            <a:endParaRPr lang="en-PK" dirty="0"/>
          </a:p>
        </p:txBody>
      </p:sp>
    </p:spTree>
    <p:extLst>
      <p:ext uri="{BB962C8B-B14F-4D97-AF65-F5344CB8AC3E}">
        <p14:creationId xmlns:p14="http://schemas.microsoft.com/office/powerpoint/2010/main" val="94540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7FB6-5126-E9B7-5EE1-74B235A6E7C6}"/>
              </a:ext>
            </a:extLst>
          </p:cNvPr>
          <p:cNvSpPr>
            <a:spLocks noGrp="1"/>
          </p:cNvSpPr>
          <p:nvPr>
            <p:ph type="title"/>
          </p:nvPr>
        </p:nvSpPr>
        <p:spPr/>
        <p:txBody>
          <a:bodyPr/>
          <a:lstStyle/>
          <a:p>
            <a:endParaRPr lang="en-PK"/>
          </a:p>
        </p:txBody>
      </p:sp>
      <p:sp>
        <p:nvSpPr>
          <p:cNvPr id="3" name="Content Placeholder 2">
            <a:extLst>
              <a:ext uri="{FF2B5EF4-FFF2-40B4-BE49-F238E27FC236}">
                <a16:creationId xmlns:a16="http://schemas.microsoft.com/office/drawing/2014/main" id="{A1D809A5-EDC3-5219-8717-96763BA8F521}"/>
              </a:ext>
            </a:extLst>
          </p:cNvPr>
          <p:cNvSpPr>
            <a:spLocks noGrp="1"/>
          </p:cNvSpPr>
          <p:nvPr>
            <p:ph idx="1"/>
          </p:nvPr>
        </p:nvSpPr>
        <p:spPr/>
        <p:txBody>
          <a:bodyPr/>
          <a:lstStyle/>
          <a:p>
            <a:endParaRPr lang="en-PK" dirty="0"/>
          </a:p>
        </p:txBody>
      </p:sp>
      <p:pic>
        <p:nvPicPr>
          <p:cNvPr id="7170" name="Picture 2" descr="page1772image36531376">
            <a:extLst>
              <a:ext uri="{FF2B5EF4-FFF2-40B4-BE49-F238E27FC236}">
                <a16:creationId xmlns:a16="http://schemas.microsoft.com/office/drawing/2014/main" id="{97EF7D31-265F-9EF9-897A-CCA9F247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114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46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C21D-B32B-B05E-F7C6-567E04D8A74A}"/>
              </a:ext>
            </a:extLst>
          </p:cNvPr>
          <p:cNvSpPr>
            <a:spLocks noGrp="1"/>
          </p:cNvSpPr>
          <p:nvPr>
            <p:ph type="title"/>
          </p:nvPr>
        </p:nvSpPr>
        <p:spPr/>
        <p:txBody>
          <a:bodyPr/>
          <a:lstStyle/>
          <a:p>
            <a:r>
              <a:rPr lang="en-GB" dirty="0"/>
              <a:t>C</a:t>
            </a:r>
            <a:r>
              <a:rPr lang="en-PK" dirty="0"/>
              <a:t>linical features </a:t>
            </a:r>
          </a:p>
        </p:txBody>
      </p:sp>
      <p:sp>
        <p:nvSpPr>
          <p:cNvPr id="5" name="Content Placeholder 4">
            <a:extLst>
              <a:ext uri="{FF2B5EF4-FFF2-40B4-BE49-F238E27FC236}">
                <a16:creationId xmlns:a16="http://schemas.microsoft.com/office/drawing/2014/main" id="{B9C3C041-7DD2-8069-E6FF-3815DE6B0A1B}"/>
              </a:ext>
            </a:extLst>
          </p:cNvPr>
          <p:cNvSpPr>
            <a:spLocks noGrp="1"/>
          </p:cNvSpPr>
          <p:nvPr>
            <p:ph idx="1"/>
          </p:nvPr>
        </p:nvSpPr>
        <p:spPr>
          <a:xfrm>
            <a:off x="1789889" y="2133600"/>
            <a:ext cx="3346315" cy="3777622"/>
          </a:xfrm>
        </p:spPr>
        <p:txBody>
          <a:bodyPr/>
          <a:lstStyle/>
          <a:p>
            <a:r>
              <a:rPr lang="en-GB" sz="2400" dirty="0">
                <a:effectLst/>
                <a:latin typeface="PalatinoLTStd"/>
              </a:rPr>
              <a:t> painful, pruritic and often </a:t>
            </a:r>
            <a:endParaRPr lang="en-GB" sz="2400" dirty="0"/>
          </a:p>
          <a:p>
            <a:r>
              <a:rPr lang="en-GB" sz="2400" dirty="0">
                <a:effectLst/>
                <a:latin typeface="PalatinoLTStd"/>
              </a:rPr>
              <a:t>malodorous lesions of flexures or other sites of friction </a:t>
            </a:r>
            <a:endParaRPr lang="en-GB" sz="2400" dirty="0"/>
          </a:p>
          <a:p>
            <a:endParaRPr lang="en-PK" dirty="0"/>
          </a:p>
        </p:txBody>
      </p:sp>
      <p:pic>
        <p:nvPicPr>
          <p:cNvPr id="44034" name="Picture 2" descr="page1781image36395728">
            <a:extLst>
              <a:ext uri="{FF2B5EF4-FFF2-40B4-BE49-F238E27FC236}">
                <a16:creationId xmlns:a16="http://schemas.microsoft.com/office/drawing/2014/main" id="{B35E50D5-3EDA-6236-B06F-5EAC051B7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034" y="1614791"/>
            <a:ext cx="6763966" cy="524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84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441AD85-F399-4FE9-B95E-1180B6ADA0C4}"/>
              </a:ext>
            </a:extLst>
          </p:cNvPr>
          <p:cNvSpPr>
            <a:spLocks noChangeArrowheads="1"/>
          </p:cNvSpPr>
          <p:nvPr/>
        </p:nvSpPr>
        <p:spPr bwMode="auto">
          <a:xfrm>
            <a:off x="-8686564" y="1943849"/>
            <a:ext cx="41888150"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a:ln>
                  <a:noFill/>
                </a:ln>
                <a:solidFill>
                  <a:schemeClr val="tx1"/>
                </a:solidFill>
                <a:effectLst/>
                <a:latin typeface="FrutigerLTStd"/>
              </a:rPr>
              <a:t>(b) </a:t>
            </a:r>
            <a:endParaRPr kumimoji="0" lang="en-PK" altLang="en-PK"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800" b="0" i="0" u="none" strike="noStrike" cap="none" normalizeH="0" baseline="0">
                <a:ln>
                  <a:noFill/>
                </a:ln>
                <a:solidFill>
                  <a:schemeClr val="tx1"/>
                </a:solidFill>
                <a:effectLst/>
                <a:latin typeface="FrutigerLTStd"/>
              </a:rPr>
              <a:t>(d) </a:t>
            </a:r>
            <a:endParaRPr kumimoji="0" lang="en-PK" altLang="en-PK"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a:ln>
                  <a:noFill/>
                </a:ln>
                <a:solidFill>
                  <a:schemeClr val="tx1"/>
                </a:solidFill>
                <a:effectLst/>
                <a:latin typeface="Arial" panose="020B0604020202020204" pitchFamily="34" charset="0"/>
              </a:rPr>
              <a:t>  </a:t>
            </a:r>
            <a:r>
              <a:rPr kumimoji="0" lang="en-PK" altLang="en-PK" sz="17700" b="0" i="0" u="none" strike="noStrike" cap="none" normalizeH="0" baseline="0">
                <a:ln>
                  <a:noFill/>
                </a:ln>
                <a:solidFill>
                  <a:schemeClr val="tx1"/>
                </a:solidFill>
                <a:effectLst/>
                <a:latin typeface="Arial" panose="020B0604020202020204" pitchFamily="34" charset="0"/>
              </a:rPr>
              <a:t>      </a:t>
            </a:r>
            <a:r>
              <a:rPr kumimoji="0" lang="en-PK" altLang="en-PK" sz="1800" b="0" i="0" u="none" strike="noStrike" cap="none" normalizeH="0" baseline="0">
                <a:ln>
                  <a:noFill/>
                </a:ln>
                <a:solidFill>
                  <a:schemeClr val="tx1"/>
                </a:solidFill>
                <a:effectLst/>
                <a:latin typeface="Arial" panose="020B0604020202020204" pitchFamily="34" charset="0"/>
              </a:rPr>
              <a:t> </a:t>
            </a:r>
          </a:p>
        </p:txBody>
      </p:sp>
      <p:pic>
        <p:nvPicPr>
          <p:cNvPr id="45058" name="Picture 2" descr="page1781image36395312">
            <a:extLst>
              <a:ext uri="{FF2B5EF4-FFF2-40B4-BE49-F238E27FC236}">
                <a16:creationId xmlns:a16="http://schemas.microsoft.com/office/drawing/2014/main" id="{D3C059BB-F4E5-1A8C-6483-E92026104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4284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42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page1781image36399264">
            <a:extLst>
              <a:ext uri="{FF2B5EF4-FFF2-40B4-BE49-F238E27FC236}">
                <a16:creationId xmlns:a16="http://schemas.microsoft.com/office/drawing/2014/main" id="{28B666D0-C9D4-B6E3-501B-A97EA38F8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90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07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page1781image36393856">
            <a:extLst>
              <a:ext uri="{FF2B5EF4-FFF2-40B4-BE49-F238E27FC236}">
                <a16:creationId xmlns:a16="http://schemas.microsoft.com/office/drawing/2014/main" id="{5C9A86DB-487F-440D-3FA1-D40E933CE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73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1EEA-2742-33D8-7074-04156617F3D5}"/>
              </a:ext>
            </a:extLst>
          </p:cNvPr>
          <p:cNvSpPr>
            <a:spLocks noGrp="1"/>
          </p:cNvSpPr>
          <p:nvPr>
            <p:ph type="title"/>
          </p:nvPr>
        </p:nvSpPr>
        <p:spPr/>
        <p:txBody>
          <a:bodyPr/>
          <a:lstStyle/>
          <a:p>
            <a:r>
              <a:rPr lang="en-GB" dirty="0"/>
              <a:t>Precipitating factors </a:t>
            </a:r>
            <a:endParaRPr lang="en-PK" dirty="0"/>
          </a:p>
        </p:txBody>
      </p:sp>
      <p:sp>
        <p:nvSpPr>
          <p:cNvPr id="3" name="Content Placeholder 2">
            <a:extLst>
              <a:ext uri="{FF2B5EF4-FFF2-40B4-BE49-F238E27FC236}">
                <a16:creationId xmlns:a16="http://schemas.microsoft.com/office/drawing/2014/main" id="{3FBD1717-9393-C60D-EEB9-3559A0570988}"/>
              </a:ext>
            </a:extLst>
          </p:cNvPr>
          <p:cNvSpPr>
            <a:spLocks noGrp="1"/>
          </p:cNvSpPr>
          <p:nvPr>
            <p:ph idx="1"/>
          </p:nvPr>
        </p:nvSpPr>
        <p:spPr/>
        <p:txBody>
          <a:bodyPr>
            <a:noAutofit/>
          </a:bodyPr>
          <a:lstStyle/>
          <a:p>
            <a:r>
              <a:rPr lang="en-GB" sz="2400" dirty="0"/>
              <a:t>S</a:t>
            </a:r>
            <a:r>
              <a:rPr lang="en-PK" sz="2400" dirty="0"/>
              <a:t>weating </a:t>
            </a:r>
          </a:p>
          <a:p>
            <a:r>
              <a:rPr lang="en-GB" sz="2400" dirty="0"/>
              <a:t>F</a:t>
            </a:r>
            <a:r>
              <a:rPr lang="en-PK" sz="2400" dirty="0"/>
              <a:t>riction </a:t>
            </a:r>
          </a:p>
          <a:p>
            <a:r>
              <a:rPr lang="en-GB" sz="2400" dirty="0"/>
              <a:t>I</a:t>
            </a:r>
            <a:r>
              <a:rPr lang="en-PK" sz="2400" dirty="0"/>
              <a:t>nfection </a:t>
            </a:r>
          </a:p>
          <a:p>
            <a:r>
              <a:rPr lang="en-GB" sz="2400" dirty="0"/>
              <a:t>C</a:t>
            </a:r>
            <a:r>
              <a:rPr lang="en-PK" sz="2400" dirty="0"/>
              <a:t>ontact allergy </a:t>
            </a:r>
          </a:p>
          <a:p>
            <a:r>
              <a:rPr lang="en-GB" sz="2400" dirty="0"/>
              <a:t>A</a:t>
            </a:r>
            <a:r>
              <a:rPr lang="en-PK" sz="2400" dirty="0"/>
              <a:t>dhesive dressing </a:t>
            </a:r>
          </a:p>
          <a:p>
            <a:r>
              <a:rPr lang="en-GB" sz="2400" dirty="0"/>
              <a:t>E</a:t>
            </a:r>
            <a:r>
              <a:rPr lang="en-PK" sz="2400" dirty="0"/>
              <a:t>lectrocardio gram electrodes </a:t>
            </a:r>
          </a:p>
          <a:p>
            <a:r>
              <a:rPr lang="en-PK" sz="2400" dirty="0"/>
              <a:t>UV irradiation </a:t>
            </a:r>
          </a:p>
          <a:p>
            <a:r>
              <a:rPr lang="en-GB" sz="2400" dirty="0"/>
              <a:t>S</a:t>
            </a:r>
            <a:r>
              <a:rPr lang="en-PK" sz="2400" dirty="0"/>
              <a:t>cabies </a:t>
            </a:r>
          </a:p>
        </p:txBody>
      </p:sp>
    </p:spTree>
    <p:extLst>
      <p:ext uri="{BB962C8B-B14F-4D97-AF65-F5344CB8AC3E}">
        <p14:creationId xmlns:p14="http://schemas.microsoft.com/office/powerpoint/2010/main" val="2916514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BC3B-E197-9E67-2D00-E0C79D61F178}"/>
              </a:ext>
            </a:extLst>
          </p:cNvPr>
          <p:cNvSpPr>
            <a:spLocks noGrp="1"/>
          </p:cNvSpPr>
          <p:nvPr>
            <p:ph type="title"/>
          </p:nvPr>
        </p:nvSpPr>
        <p:spPr/>
        <p:txBody>
          <a:bodyPr/>
          <a:lstStyle/>
          <a:p>
            <a:r>
              <a:rPr lang="en-GB" dirty="0"/>
              <a:t>N</a:t>
            </a:r>
            <a:r>
              <a:rPr lang="en-PK" dirty="0"/>
              <a:t>ail changes </a:t>
            </a:r>
          </a:p>
        </p:txBody>
      </p:sp>
      <p:sp>
        <p:nvSpPr>
          <p:cNvPr id="3" name="Content Placeholder 2">
            <a:extLst>
              <a:ext uri="{FF2B5EF4-FFF2-40B4-BE49-F238E27FC236}">
                <a16:creationId xmlns:a16="http://schemas.microsoft.com/office/drawing/2014/main" id="{B2594F66-A0CD-1FBC-754E-45E1EC83AC49}"/>
              </a:ext>
            </a:extLst>
          </p:cNvPr>
          <p:cNvSpPr>
            <a:spLocks noGrp="1"/>
          </p:cNvSpPr>
          <p:nvPr>
            <p:ph idx="1"/>
          </p:nvPr>
        </p:nvSpPr>
        <p:spPr>
          <a:xfrm>
            <a:off x="2042810" y="2133600"/>
            <a:ext cx="2723744" cy="3777622"/>
          </a:xfrm>
        </p:spPr>
        <p:txBody>
          <a:bodyPr>
            <a:normAutofit fontScale="85000" lnSpcReduction="10000"/>
          </a:bodyPr>
          <a:lstStyle/>
          <a:p>
            <a:r>
              <a:rPr lang="en-GB" sz="2800" dirty="0">
                <a:effectLst/>
              </a:rPr>
              <a:t>Linear white bands (longitudinal leukonychia) are present in the nails of some patients but without the nail fragility of Darier disease </a:t>
            </a:r>
            <a:endParaRPr lang="en-GB" sz="2800" dirty="0"/>
          </a:p>
          <a:p>
            <a:endParaRPr lang="en-PK" dirty="0"/>
          </a:p>
        </p:txBody>
      </p:sp>
      <p:pic>
        <p:nvPicPr>
          <p:cNvPr id="48129" name="Picture 1" descr="page1782image36401344">
            <a:extLst>
              <a:ext uri="{FF2B5EF4-FFF2-40B4-BE49-F238E27FC236}">
                <a16:creationId xmlns:a16="http://schemas.microsoft.com/office/drawing/2014/main" id="{4DA113FA-13D0-96D0-7752-B79B7C54B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106" y="1498060"/>
            <a:ext cx="7230893" cy="535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35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933C-8A66-527D-398A-FD4C9D4B436B}"/>
              </a:ext>
            </a:extLst>
          </p:cNvPr>
          <p:cNvSpPr>
            <a:spLocks noGrp="1"/>
          </p:cNvSpPr>
          <p:nvPr>
            <p:ph type="title"/>
          </p:nvPr>
        </p:nvSpPr>
        <p:spPr>
          <a:xfrm>
            <a:off x="2592925" y="330740"/>
            <a:ext cx="8911687" cy="700392"/>
          </a:xfrm>
        </p:spPr>
        <p:txBody>
          <a:bodyPr/>
          <a:lstStyle/>
          <a:p>
            <a:r>
              <a:rPr lang="en-GB" dirty="0"/>
              <a:t>Painless oral erosions </a:t>
            </a:r>
            <a:endParaRPr lang="en-PK" dirty="0"/>
          </a:p>
        </p:txBody>
      </p:sp>
      <p:pic>
        <p:nvPicPr>
          <p:cNvPr id="49153" name="Picture 1" descr="page1782image36390528">
            <a:extLst>
              <a:ext uri="{FF2B5EF4-FFF2-40B4-BE49-F238E27FC236}">
                <a16:creationId xmlns:a16="http://schemas.microsoft.com/office/drawing/2014/main" id="{4D66F2F8-4F76-1C27-3373-BB93A7FB48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64596"/>
            <a:ext cx="12191999" cy="55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82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12D7-6025-ED82-5695-BC7C234EBC24}"/>
              </a:ext>
            </a:extLst>
          </p:cNvPr>
          <p:cNvSpPr>
            <a:spLocks noGrp="1"/>
          </p:cNvSpPr>
          <p:nvPr>
            <p:ph type="title"/>
          </p:nvPr>
        </p:nvSpPr>
        <p:spPr/>
        <p:txBody>
          <a:bodyPr/>
          <a:lstStyle/>
          <a:p>
            <a:r>
              <a:rPr lang="en-GB" dirty="0"/>
              <a:t>D</a:t>
            </a:r>
            <a:r>
              <a:rPr lang="en-PK" dirty="0"/>
              <a:t>ifferential diagnosis </a:t>
            </a:r>
          </a:p>
        </p:txBody>
      </p:sp>
      <p:sp>
        <p:nvSpPr>
          <p:cNvPr id="3" name="Content Placeholder 2">
            <a:extLst>
              <a:ext uri="{FF2B5EF4-FFF2-40B4-BE49-F238E27FC236}">
                <a16:creationId xmlns:a16="http://schemas.microsoft.com/office/drawing/2014/main" id="{9883F1C4-155B-5076-0A30-E60F492284E3}"/>
              </a:ext>
            </a:extLst>
          </p:cNvPr>
          <p:cNvSpPr>
            <a:spLocks noGrp="1"/>
          </p:cNvSpPr>
          <p:nvPr>
            <p:ph idx="1"/>
          </p:nvPr>
        </p:nvSpPr>
        <p:spPr>
          <a:xfrm>
            <a:off x="2592925" y="1614791"/>
            <a:ext cx="8915400" cy="5019473"/>
          </a:xfrm>
        </p:spPr>
        <p:txBody>
          <a:bodyPr>
            <a:normAutofit lnSpcReduction="10000"/>
          </a:bodyPr>
          <a:lstStyle/>
          <a:p>
            <a:r>
              <a:rPr lang="en-GB" sz="2400" b="1" i="1" u="sng" dirty="0">
                <a:latin typeface="+mj-lt"/>
              </a:rPr>
              <a:t>isolated intertriginous erosions </a:t>
            </a:r>
          </a:p>
          <a:p>
            <a:pPr marL="0" indent="0">
              <a:buNone/>
            </a:pPr>
            <a:r>
              <a:rPr lang="en-GB" dirty="0"/>
              <a:t>         </a:t>
            </a:r>
            <a:r>
              <a:rPr lang="en-GB" sz="2000" dirty="0" err="1"/>
              <a:t>Seborrhic</a:t>
            </a:r>
            <a:r>
              <a:rPr lang="en-GB" sz="2000" dirty="0"/>
              <a:t> eczema OR </a:t>
            </a:r>
            <a:r>
              <a:rPr lang="en-GB" sz="2000" dirty="0" err="1"/>
              <a:t>Psoriais</a:t>
            </a:r>
            <a:r>
              <a:rPr lang="en-GB" sz="2000" dirty="0"/>
              <a:t> </a:t>
            </a:r>
          </a:p>
          <a:p>
            <a:r>
              <a:rPr lang="en-GB" sz="2400" b="1" i="1" u="sng" dirty="0"/>
              <a:t>Non occluded areas </a:t>
            </a:r>
          </a:p>
          <a:p>
            <a:pPr marL="0" indent="0">
              <a:buNone/>
            </a:pPr>
            <a:r>
              <a:rPr lang="en-GB" dirty="0"/>
              <a:t>         </a:t>
            </a:r>
            <a:r>
              <a:rPr lang="en-GB" sz="2000" dirty="0"/>
              <a:t>Tinea corporis OR Discoid eczema OR Autoimmune pemphigus </a:t>
            </a:r>
          </a:p>
          <a:p>
            <a:r>
              <a:rPr lang="en-GB" sz="2400" b="1" i="1" u="sng" dirty="0" err="1">
                <a:latin typeface="+mj-lt"/>
              </a:rPr>
              <a:t>Hhd</a:t>
            </a:r>
            <a:r>
              <a:rPr lang="en-GB" sz="2400" b="1" i="1" u="sng" dirty="0">
                <a:latin typeface="+mj-lt"/>
              </a:rPr>
              <a:t> vesicles </a:t>
            </a:r>
          </a:p>
          <a:p>
            <a:pPr marL="0" indent="0">
              <a:buNone/>
            </a:pPr>
            <a:r>
              <a:rPr lang="en-GB" dirty="0"/>
              <a:t>          </a:t>
            </a:r>
            <a:r>
              <a:rPr lang="en-GB" sz="2400" dirty="0"/>
              <a:t>Herpes simplex</a:t>
            </a:r>
          </a:p>
          <a:p>
            <a:r>
              <a:rPr lang="en-GB" sz="2400" b="1" i="1" u="sng" dirty="0">
                <a:latin typeface="+mj-lt"/>
              </a:rPr>
              <a:t>Bullous lesions </a:t>
            </a:r>
          </a:p>
          <a:p>
            <a:pPr marL="0" indent="0">
              <a:buNone/>
            </a:pPr>
            <a:r>
              <a:rPr lang="en-GB" dirty="0"/>
              <a:t>          </a:t>
            </a:r>
            <a:r>
              <a:rPr lang="en-GB" sz="2400" dirty="0"/>
              <a:t>EM OR TEN </a:t>
            </a:r>
          </a:p>
          <a:p>
            <a:r>
              <a:rPr lang="en-GB" sz="2400" b="1" i="1" u="sng" dirty="0"/>
              <a:t>DD</a:t>
            </a:r>
          </a:p>
          <a:p>
            <a:endParaRPr lang="en-GB" dirty="0"/>
          </a:p>
          <a:p>
            <a:pPr marL="0" indent="0">
              <a:buNone/>
            </a:pPr>
            <a:r>
              <a:rPr lang="en-GB" dirty="0"/>
              <a:t>                       </a:t>
            </a:r>
            <a:endParaRPr lang="en-PK" dirty="0"/>
          </a:p>
          <a:p>
            <a:endParaRPr lang="en-GB" dirty="0"/>
          </a:p>
          <a:p>
            <a:endParaRPr lang="en-PK" dirty="0"/>
          </a:p>
        </p:txBody>
      </p:sp>
    </p:spTree>
    <p:extLst>
      <p:ext uri="{BB962C8B-B14F-4D97-AF65-F5344CB8AC3E}">
        <p14:creationId xmlns:p14="http://schemas.microsoft.com/office/powerpoint/2010/main" val="2336027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800C-4035-08FC-98D3-40DC739A2B3D}"/>
              </a:ext>
            </a:extLst>
          </p:cNvPr>
          <p:cNvSpPr>
            <a:spLocks noGrp="1"/>
          </p:cNvSpPr>
          <p:nvPr>
            <p:ph type="title"/>
          </p:nvPr>
        </p:nvSpPr>
        <p:spPr/>
        <p:txBody>
          <a:bodyPr/>
          <a:lstStyle/>
          <a:p>
            <a:r>
              <a:rPr lang="en-PK" dirty="0"/>
              <a:t>Classification of severity </a:t>
            </a:r>
          </a:p>
        </p:txBody>
      </p:sp>
      <p:sp>
        <p:nvSpPr>
          <p:cNvPr id="3" name="Content Placeholder 2">
            <a:extLst>
              <a:ext uri="{FF2B5EF4-FFF2-40B4-BE49-F238E27FC236}">
                <a16:creationId xmlns:a16="http://schemas.microsoft.com/office/drawing/2014/main" id="{9F72A6B2-7A7F-0978-42BA-B779F29344BE}"/>
              </a:ext>
            </a:extLst>
          </p:cNvPr>
          <p:cNvSpPr>
            <a:spLocks noGrp="1"/>
          </p:cNvSpPr>
          <p:nvPr>
            <p:ph idx="1"/>
          </p:nvPr>
        </p:nvSpPr>
        <p:spPr>
          <a:xfrm>
            <a:off x="2589212" y="2133600"/>
            <a:ext cx="8915400" cy="4383932"/>
          </a:xfrm>
        </p:spPr>
        <p:txBody>
          <a:bodyPr>
            <a:noAutofit/>
          </a:bodyPr>
          <a:lstStyle/>
          <a:p>
            <a:r>
              <a:rPr lang="en-GB" sz="2000" b="1" dirty="0"/>
              <a:t>G</a:t>
            </a:r>
            <a:r>
              <a:rPr lang="en-PK" sz="2000" b="1" dirty="0"/>
              <a:t>rade 0: subclinical </a:t>
            </a:r>
          </a:p>
          <a:p>
            <a:endParaRPr lang="en-GB" sz="2000" b="1" dirty="0"/>
          </a:p>
          <a:p>
            <a:endParaRPr lang="en-GB" sz="2000" b="1" dirty="0"/>
          </a:p>
          <a:p>
            <a:r>
              <a:rPr lang="en-GB" sz="2000" b="1" dirty="0"/>
              <a:t>G</a:t>
            </a:r>
            <a:r>
              <a:rPr lang="en-PK" sz="2000" b="1" dirty="0"/>
              <a:t>rade I: mild disease </a:t>
            </a:r>
          </a:p>
          <a:p>
            <a:endParaRPr lang="en-GB" sz="2000" b="1" dirty="0"/>
          </a:p>
          <a:p>
            <a:endParaRPr lang="en-GB" sz="2000" b="1" dirty="0"/>
          </a:p>
          <a:p>
            <a:r>
              <a:rPr lang="en-GB" sz="2000" b="1" dirty="0"/>
              <a:t>G</a:t>
            </a:r>
            <a:r>
              <a:rPr lang="en-PK" sz="2000" b="1" dirty="0"/>
              <a:t>rade II: moderate </a:t>
            </a:r>
          </a:p>
          <a:p>
            <a:endParaRPr lang="en-GB" sz="2000" b="1" dirty="0"/>
          </a:p>
          <a:p>
            <a:endParaRPr lang="en-GB" sz="2000" b="1" dirty="0"/>
          </a:p>
          <a:p>
            <a:r>
              <a:rPr lang="en-GB" sz="2000" b="1" dirty="0"/>
              <a:t>G</a:t>
            </a:r>
            <a:r>
              <a:rPr lang="en-PK" sz="2000" b="1" dirty="0"/>
              <a:t>rade III: severe  </a:t>
            </a:r>
          </a:p>
        </p:txBody>
      </p:sp>
    </p:spTree>
    <p:extLst>
      <p:ext uri="{BB962C8B-B14F-4D97-AF65-F5344CB8AC3E}">
        <p14:creationId xmlns:p14="http://schemas.microsoft.com/office/powerpoint/2010/main" val="32841343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699E-B7AA-4934-FA2E-9DF5D1F15E3B}"/>
              </a:ext>
            </a:extLst>
          </p:cNvPr>
          <p:cNvSpPr>
            <a:spLocks noGrp="1"/>
          </p:cNvSpPr>
          <p:nvPr>
            <p:ph type="title"/>
          </p:nvPr>
        </p:nvSpPr>
        <p:spPr/>
        <p:txBody>
          <a:bodyPr/>
          <a:lstStyle/>
          <a:p>
            <a:r>
              <a:rPr lang="en-GB" dirty="0"/>
              <a:t>C</a:t>
            </a:r>
            <a:r>
              <a:rPr lang="en-PK" dirty="0"/>
              <a:t>omplications and co-morbidities </a:t>
            </a:r>
          </a:p>
        </p:txBody>
      </p:sp>
      <p:sp>
        <p:nvSpPr>
          <p:cNvPr id="3" name="Content Placeholder 2">
            <a:extLst>
              <a:ext uri="{FF2B5EF4-FFF2-40B4-BE49-F238E27FC236}">
                <a16:creationId xmlns:a16="http://schemas.microsoft.com/office/drawing/2014/main" id="{8CE747ED-46AE-B520-9FD4-DE3F6EE9B02A}"/>
              </a:ext>
            </a:extLst>
          </p:cNvPr>
          <p:cNvSpPr>
            <a:spLocks noGrp="1"/>
          </p:cNvSpPr>
          <p:nvPr>
            <p:ph idx="1"/>
          </p:nvPr>
        </p:nvSpPr>
        <p:spPr/>
        <p:txBody>
          <a:bodyPr>
            <a:normAutofit lnSpcReduction="10000"/>
          </a:bodyPr>
          <a:lstStyle/>
          <a:p>
            <a:r>
              <a:rPr lang="en-GB" sz="2400" b="1" dirty="0"/>
              <a:t>I</a:t>
            </a:r>
            <a:r>
              <a:rPr lang="en-PK" sz="2400" b="1" dirty="0"/>
              <a:t>nfections </a:t>
            </a:r>
          </a:p>
          <a:p>
            <a:pPr marL="0" indent="0">
              <a:buNone/>
            </a:pPr>
            <a:r>
              <a:rPr lang="en-PK" sz="2400" dirty="0"/>
              <a:t>    bacterial </a:t>
            </a:r>
          </a:p>
          <a:p>
            <a:pPr marL="0" indent="0">
              <a:buNone/>
            </a:pPr>
            <a:r>
              <a:rPr lang="en-PK" sz="2400" dirty="0"/>
              <a:t>    fungal </a:t>
            </a:r>
          </a:p>
          <a:p>
            <a:pPr marL="0" indent="0">
              <a:buNone/>
            </a:pPr>
            <a:r>
              <a:rPr lang="en-PK" sz="2400" dirty="0"/>
              <a:t>    viral </a:t>
            </a:r>
          </a:p>
          <a:p>
            <a:endParaRPr lang="en-GB" sz="2400" b="1" dirty="0"/>
          </a:p>
          <a:p>
            <a:r>
              <a:rPr lang="en-GB" sz="2400" b="1" dirty="0"/>
              <a:t>C</a:t>
            </a:r>
            <a:r>
              <a:rPr lang="en-PK" sz="2400" b="1" dirty="0"/>
              <a:t>ancer </a:t>
            </a:r>
          </a:p>
          <a:p>
            <a:endParaRPr lang="en-GB" sz="2400" b="1" dirty="0"/>
          </a:p>
          <a:p>
            <a:r>
              <a:rPr lang="en-GB" sz="2400" b="1" dirty="0"/>
              <a:t>A</a:t>
            </a:r>
            <a:r>
              <a:rPr lang="en-PK" sz="2400" b="1" dirty="0"/>
              <a:t>llergic contact dermatitis </a:t>
            </a:r>
          </a:p>
          <a:p>
            <a:endParaRPr lang="en-PK" dirty="0"/>
          </a:p>
          <a:p>
            <a:endParaRPr lang="en-PK" dirty="0"/>
          </a:p>
          <a:p>
            <a:pPr marL="0" indent="0">
              <a:buNone/>
            </a:pPr>
            <a:endParaRPr lang="en-PK" dirty="0"/>
          </a:p>
        </p:txBody>
      </p:sp>
    </p:spTree>
    <p:extLst>
      <p:ext uri="{BB962C8B-B14F-4D97-AF65-F5344CB8AC3E}">
        <p14:creationId xmlns:p14="http://schemas.microsoft.com/office/powerpoint/2010/main" val="23068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648F-B6BC-7EE5-3061-E6FC19F3E97A}"/>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65C4E56C-E337-0957-9C54-4F1933741063}"/>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141717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68AE-50C9-CA0E-B203-299394FB07A0}"/>
              </a:ext>
            </a:extLst>
          </p:cNvPr>
          <p:cNvSpPr>
            <a:spLocks noGrp="1"/>
          </p:cNvSpPr>
          <p:nvPr>
            <p:ph type="title"/>
          </p:nvPr>
        </p:nvSpPr>
        <p:spPr/>
        <p:txBody>
          <a:bodyPr/>
          <a:lstStyle/>
          <a:p>
            <a:r>
              <a:rPr lang="en-GB" dirty="0"/>
              <a:t>D</a:t>
            </a:r>
            <a:r>
              <a:rPr lang="en-PK" dirty="0"/>
              <a:t>isease course and prognosis </a:t>
            </a:r>
          </a:p>
        </p:txBody>
      </p:sp>
      <p:sp>
        <p:nvSpPr>
          <p:cNvPr id="3" name="Content Placeholder 2">
            <a:extLst>
              <a:ext uri="{FF2B5EF4-FFF2-40B4-BE49-F238E27FC236}">
                <a16:creationId xmlns:a16="http://schemas.microsoft.com/office/drawing/2014/main" id="{CED8B3D8-A4B1-A83E-E28A-BC4BFA1128DB}"/>
              </a:ext>
            </a:extLst>
          </p:cNvPr>
          <p:cNvSpPr>
            <a:spLocks noGrp="1"/>
          </p:cNvSpPr>
          <p:nvPr>
            <p:ph idx="1"/>
          </p:nvPr>
        </p:nvSpPr>
        <p:spPr/>
        <p:txBody>
          <a:bodyPr/>
          <a:lstStyle/>
          <a:p>
            <a:r>
              <a:rPr lang="en-GB" sz="3600" dirty="0">
                <a:effectLst/>
                <a:latin typeface="PalatinoLTStd"/>
              </a:rPr>
              <a:t>Hailey–Hailey disease pursues a chronic relapsing and remitting course but may improve in old age </a:t>
            </a:r>
            <a:endParaRPr lang="en-GB" sz="3600" dirty="0">
              <a:effectLst/>
            </a:endParaRPr>
          </a:p>
          <a:p>
            <a:endParaRPr lang="en-PK" dirty="0"/>
          </a:p>
        </p:txBody>
      </p:sp>
    </p:spTree>
    <p:extLst>
      <p:ext uri="{BB962C8B-B14F-4D97-AF65-F5344CB8AC3E}">
        <p14:creationId xmlns:p14="http://schemas.microsoft.com/office/powerpoint/2010/main" val="351867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AF2F-FC7E-F32E-DC6A-EC2722528B75}"/>
              </a:ext>
            </a:extLst>
          </p:cNvPr>
          <p:cNvSpPr>
            <a:spLocks noGrp="1"/>
          </p:cNvSpPr>
          <p:nvPr>
            <p:ph type="title"/>
          </p:nvPr>
        </p:nvSpPr>
        <p:spPr/>
        <p:txBody>
          <a:bodyPr/>
          <a:lstStyle/>
          <a:p>
            <a:r>
              <a:rPr lang="en-GB" dirty="0"/>
              <a:t>I</a:t>
            </a:r>
            <a:r>
              <a:rPr lang="en-PK" dirty="0"/>
              <a:t>nvestigations </a:t>
            </a:r>
          </a:p>
        </p:txBody>
      </p:sp>
      <p:sp>
        <p:nvSpPr>
          <p:cNvPr id="3" name="Content Placeholder 2">
            <a:extLst>
              <a:ext uri="{FF2B5EF4-FFF2-40B4-BE49-F238E27FC236}">
                <a16:creationId xmlns:a16="http://schemas.microsoft.com/office/drawing/2014/main" id="{80887DD8-B759-7852-86C4-42EE89217487}"/>
              </a:ext>
            </a:extLst>
          </p:cNvPr>
          <p:cNvSpPr>
            <a:spLocks noGrp="1"/>
          </p:cNvSpPr>
          <p:nvPr>
            <p:ph idx="1"/>
          </p:nvPr>
        </p:nvSpPr>
        <p:spPr/>
        <p:txBody>
          <a:bodyPr/>
          <a:lstStyle/>
          <a:p>
            <a:r>
              <a:rPr lang="en-GB" sz="2800" b="1" dirty="0"/>
              <a:t>S</a:t>
            </a:r>
            <a:r>
              <a:rPr lang="en-PK" sz="2800" b="1" dirty="0"/>
              <a:t>kin biopsy </a:t>
            </a:r>
          </a:p>
          <a:p>
            <a:endParaRPr lang="en-GB" sz="2800" b="1" dirty="0"/>
          </a:p>
          <a:p>
            <a:r>
              <a:rPr lang="en-GB" sz="2800" b="1" dirty="0"/>
              <a:t>C</a:t>
            </a:r>
            <a:r>
              <a:rPr lang="en-PK" sz="2800" b="1" dirty="0"/>
              <a:t>ultures </a:t>
            </a:r>
          </a:p>
          <a:p>
            <a:endParaRPr lang="en-GB" dirty="0"/>
          </a:p>
          <a:p>
            <a:endParaRPr lang="en-GB" dirty="0"/>
          </a:p>
          <a:p>
            <a:endParaRPr lang="en-GB" dirty="0"/>
          </a:p>
          <a:p>
            <a:r>
              <a:rPr lang="en-GB" dirty="0"/>
              <a:t>G</a:t>
            </a:r>
            <a:r>
              <a:rPr lang="en-PK" dirty="0"/>
              <a:t>ene sequencing &gt; not needed </a:t>
            </a:r>
          </a:p>
          <a:p>
            <a:r>
              <a:rPr lang="en-GB" dirty="0"/>
              <a:t>G</a:t>
            </a:r>
            <a:r>
              <a:rPr lang="en-PK" dirty="0"/>
              <a:t>enetic counselling &gt; not needed </a:t>
            </a:r>
          </a:p>
        </p:txBody>
      </p:sp>
    </p:spTree>
    <p:extLst>
      <p:ext uri="{BB962C8B-B14F-4D97-AF65-F5344CB8AC3E}">
        <p14:creationId xmlns:p14="http://schemas.microsoft.com/office/powerpoint/2010/main" val="3951640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86C59E-BB33-FE66-3850-0AA043FC2BFC}"/>
              </a:ext>
            </a:extLst>
          </p:cNvPr>
          <p:cNvPicPr>
            <a:picLocks noGrp="1" noChangeAspect="1"/>
          </p:cNvPicPr>
          <p:nvPr>
            <p:ph idx="1"/>
          </p:nvPr>
        </p:nvPicPr>
        <p:blipFill>
          <a:blip r:embed="rId3"/>
          <a:stretch>
            <a:fillRect/>
          </a:stretch>
        </p:blipFill>
        <p:spPr>
          <a:xfrm>
            <a:off x="2592926" y="0"/>
            <a:ext cx="7543296" cy="6858000"/>
          </a:xfrm>
        </p:spPr>
      </p:pic>
    </p:spTree>
    <p:extLst>
      <p:ext uri="{BB962C8B-B14F-4D97-AF65-F5344CB8AC3E}">
        <p14:creationId xmlns:p14="http://schemas.microsoft.com/office/powerpoint/2010/main" val="2134112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F56E-1041-C92F-3243-71D85D7FF7D5}"/>
              </a:ext>
            </a:extLst>
          </p:cNvPr>
          <p:cNvSpPr>
            <a:spLocks noGrp="1"/>
          </p:cNvSpPr>
          <p:nvPr>
            <p:ph type="title"/>
          </p:nvPr>
        </p:nvSpPr>
        <p:spPr/>
        <p:txBody>
          <a:bodyPr/>
          <a:lstStyle/>
          <a:p>
            <a:r>
              <a:rPr lang="en-PK" dirty="0"/>
              <a:t>HHD axilla </a:t>
            </a:r>
          </a:p>
        </p:txBody>
      </p:sp>
      <p:pic>
        <p:nvPicPr>
          <p:cNvPr id="5" name="Content Placeholder 4">
            <a:extLst>
              <a:ext uri="{FF2B5EF4-FFF2-40B4-BE49-F238E27FC236}">
                <a16:creationId xmlns:a16="http://schemas.microsoft.com/office/drawing/2014/main" id="{97BB368A-7973-DB7F-79F8-BCB71499408C}"/>
              </a:ext>
            </a:extLst>
          </p:cNvPr>
          <p:cNvPicPr>
            <a:picLocks noGrp="1" noChangeAspect="1"/>
          </p:cNvPicPr>
          <p:nvPr>
            <p:ph idx="1"/>
          </p:nvPr>
        </p:nvPicPr>
        <p:blipFill>
          <a:blip r:embed="rId2"/>
          <a:stretch>
            <a:fillRect/>
          </a:stretch>
        </p:blipFill>
        <p:spPr>
          <a:xfrm>
            <a:off x="2354094" y="2101174"/>
            <a:ext cx="8579795" cy="4756826"/>
          </a:xfrm>
        </p:spPr>
      </p:pic>
    </p:spTree>
    <p:extLst>
      <p:ext uri="{BB962C8B-B14F-4D97-AF65-F5344CB8AC3E}">
        <p14:creationId xmlns:p14="http://schemas.microsoft.com/office/powerpoint/2010/main" val="253551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01D0-0F81-4450-FCFB-D1E8E1B2D6E3}"/>
              </a:ext>
            </a:extLst>
          </p:cNvPr>
          <p:cNvSpPr>
            <a:spLocks noGrp="1"/>
          </p:cNvSpPr>
          <p:nvPr>
            <p:ph type="title"/>
          </p:nvPr>
        </p:nvSpPr>
        <p:spPr/>
        <p:txBody>
          <a:bodyPr/>
          <a:lstStyle/>
          <a:p>
            <a:r>
              <a:rPr lang="en-PK" dirty="0"/>
              <a:t>HHD axilla </a:t>
            </a:r>
          </a:p>
        </p:txBody>
      </p:sp>
      <p:pic>
        <p:nvPicPr>
          <p:cNvPr id="5" name="Content Placeholder 4">
            <a:extLst>
              <a:ext uri="{FF2B5EF4-FFF2-40B4-BE49-F238E27FC236}">
                <a16:creationId xmlns:a16="http://schemas.microsoft.com/office/drawing/2014/main" id="{5036CD09-47A1-365E-74EC-960BDFBD4FBE}"/>
              </a:ext>
            </a:extLst>
          </p:cNvPr>
          <p:cNvPicPr>
            <a:picLocks noGrp="1" noChangeAspect="1"/>
          </p:cNvPicPr>
          <p:nvPr>
            <p:ph idx="1"/>
          </p:nvPr>
        </p:nvPicPr>
        <p:blipFill>
          <a:blip r:embed="rId3"/>
          <a:stretch>
            <a:fillRect/>
          </a:stretch>
        </p:blipFill>
        <p:spPr>
          <a:xfrm>
            <a:off x="1789890" y="1400784"/>
            <a:ext cx="9553711" cy="5457216"/>
          </a:xfrm>
        </p:spPr>
      </p:pic>
    </p:spTree>
    <p:extLst>
      <p:ext uri="{BB962C8B-B14F-4D97-AF65-F5344CB8AC3E}">
        <p14:creationId xmlns:p14="http://schemas.microsoft.com/office/powerpoint/2010/main" val="4152267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CCA7-BC06-5AB5-AD11-B6763EC8ABE9}"/>
              </a:ext>
            </a:extLst>
          </p:cNvPr>
          <p:cNvSpPr>
            <a:spLocks noGrp="1"/>
          </p:cNvSpPr>
          <p:nvPr>
            <p:ph type="title"/>
          </p:nvPr>
        </p:nvSpPr>
        <p:spPr/>
        <p:txBody>
          <a:bodyPr/>
          <a:lstStyle/>
          <a:p>
            <a:r>
              <a:rPr lang="en-PK" dirty="0"/>
              <a:t>HHD chest </a:t>
            </a:r>
          </a:p>
        </p:txBody>
      </p:sp>
      <p:pic>
        <p:nvPicPr>
          <p:cNvPr id="5" name="Content Placeholder 4">
            <a:extLst>
              <a:ext uri="{FF2B5EF4-FFF2-40B4-BE49-F238E27FC236}">
                <a16:creationId xmlns:a16="http://schemas.microsoft.com/office/drawing/2014/main" id="{DEE85336-95E1-09F2-D482-1A7EC06B7CD3}"/>
              </a:ext>
            </a:extLst>
          </p:cNvPr>
          <p:cNvPicPr>
            <a:picLocks noGrp="1" noChangeAspect="1"/>
          </p:cNvPicPr>
          <p:nvPr>
            <p:ph idx="1"/>
          </p:nvPr>
        </p:nvPicPr>
        <p:blipFill>
          <a:blip r:embed="rId2"/>
          <a:stretch>
            <a:fillRect/>
          </a:stretch>
        </p:blipFill>
        <p:spPr>
          <a:xfrm>
            <a:off x="2159541" y="1905000"/>
            <a:ext cx="8735438" cy="4952999"/>
          </a:xfrm>
        </p:spPr>
      </p:pic>
    </p:spTree>
    <p:extLst>
      <p:ext uri="{BB962C8B-B14F-4D97-AF65-F5344CB8AC3E}">
        <p14:creationId xmlns:p14="http://schemas.microsoft.com/office/powerpoint/2010/main" val="35892465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506C-6D0E-218E-43E4-AC69E00DA443}"/>
              </a:ext>
            </a:extLst>
          </p:cNvPr>
          <p:cNvSpPr>
            <a:spLocks noGrp="1"/>
          </p:cNvSpPr>
          <p:nvPr>
            <p:ph type="title"/>
          </p:nvPr>
        </p:nvSpPr>
        <p:spPr>
          <a:xfrm>
            <a:off x="8229600" y="4883284"/>
            <a:ext cx="3275012" cy="1050587"/>
          </a:xfrm>
        </p:spPr>
        <p:txBody>
          <a:bodyPr/>
          <a:lstStyle/>
          <a:p>
            <a:r>
              <a:rPr lang="en-GB" dirty="0"/>
              <a:t>T</a:t>
            </a:r>
            <a:r>
              <a:rPr lang="en-PK" dirty="0"/>
              <a:t>hankyou!</a:t>
            </a:r>
          </a:p>
        </p:txBody>
      </p:sp>
    </p:spTree>
    <p:extLst>
      <p:ext uri="{BB962C8B-B14F-4D97-AF65-F5344CB8AC3E}">
        <p14:creationId xmlns:p14="http://schemas.microsoft.com/office/powerpoint/2010/main" val="293700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B565-0453-8891-D78D-E262B0FDC0D3}"/>
              </a:ext>
            </a:extLst>
          </p:cNvPr>
          <p:cNvSpPr>
            <a:spLocks noGrp="1"/>
          </p:cNvSpPr>
          <p:nvPr>
            <p:ph type="title"/>
          </p:nvPr>
        </p:nvSpPr>
        <p:spPr/>
        <p:txBody>
          <a:bodyPr/>
          <a:lstStyle/>
          <a:p>
            <a:endParaRPr lang="en-PK"/>
          </a:p>
        </p:txBody>
      </p:sp>
      <p:pic>
        <p:nvPicPr>
          <p:cNvPr id="5" name="Content Placeholder 4">
            <a:extLst>
              <a:ext uri="{FF2B5EF4-FFF2-40B4-BE49-F238E27FC236}">
                <a16:creationId xmlns:a16="http://schemas.microsoft.com/office/drawing/2014/main" id="{C70983CA-7AEF-33A6-3E01-FD8BF4302E6F}"/>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68081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F037-09C0-B21C-9C1B-A43073ADCF75}"/>
              </a:ext>
            </a:extLst>
          </p:cNvPr>
          <p:cNvSpPr>
            <a:spLocks noGrp="1"/>
          </p:cNvSpPr>
          <p:nvPr>
            <p:ph type="title"/>
          </p:nvPr>
        </p:nvSpPr>
        <p:spPr/>
        <p:txBody>
          <a:bodyPr/>
          <a:lstStyle/>
          <a:p>
            <a:endParaRPr lang="en-PK"/>
          </a:p>
        </p:txBody>
      </p:sp>
      <p:pic>
        <p:nvPicPr>
          <p:cNvPr id="2051" name="Picture 3" descr="page1772image36529296">
            <a:extLst>
              <a:ext uri="{FF2B5EF4-FFF2-40B4-BE49-F238E27FC236}">
                <a16:creationId xmlns:a16="http://schemas.microsoft.com/office/drawing/2014/main" id="{B8DE7688-E653-D9C2-D067-E17569632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65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9306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{920AA78A-E9D6-6143-92BF-2D0E803202B8}tf10001069</Template>
  <TotalTime>1887</TotalTime>
  <Words>5846</Words>
  <Application>Microsoft Macintosh PowerPoint</Application>
  <PresentationFormat>Widescreen</PresentationFormat>
  <Paragraphs>578</Paragraphs>
  <Slides>76</Slides>
  <Notes>67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Arial</vt:lpstr>
      <vt:lpstr>Arial</vt:lpstr>
      <vt:lpstr>Calibri</vt:lpstr>
      <vt:lpstr>Century Gothic</vt:lpstr>
      <vt:lpstr>FrutigerLTStd</vt:lpstr>
      <vt:lpstr>Google Sans</vt:lpstr>
      <vt:lpstr>inherit</vt:lpstr>
      <vt:lpstr>Open Sans</vt:lpstr>
      <vt:lpstr>PalatinoLTStd</vt:lpstr>
      <vt:lpstr>Times New Roman</vt:lpstr>
      <vt:lpstr>Wingdings 3</vt:lpstr>
      <vt:lpstr>Wisp</vt:lpstr>
      <vt:lpstr>Inherited Acantholytic Disorders </vt:lpstr>
      <vt:lpstr>DARIER DISEASE </vt:lpstr>
      <vt:lpstr>Intoduction and description </vt:lpstr>
      <vt:lpstr>Epidemiology </vt:lpstr>
      <vt:lpstr>Pathophysiology </vt:lpstr>
      <vt:lpstr>PowerPoint Presentation</vt:lpstr>
      <vt:lpstr>PowerPoint Presentation</vt:lpstr>
      <vt:lpstr>PowerPoint Presentation</vt:lpstr>
      <vt:lpstr>PowerPoint Presentation</vt:lpstr>
      <vt:lpstr>PowerPoint Presentation</vt:lpstr>
      <vt:lpstr>PowerPoint Presentation</vt:lpstr>
      <vt:lpstr>Clinical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Occular manifestation </vt:lpstr>
      <vt:lpstr>PowerPoint Presentation</vt:lpstr>
      <vt:lpstr>Types  </vt:lpstr>
      <vt:lpstr>Eroded or hyperkeratotic plaque </vt:lpstr>
      <vt:lpstr>PowerPoint Presentation</vt:lpstr>
      <vt:lpstr>PowerPoint Presentation</vt:lpstr>
      <vt:lpstr>PowerPoint Presentation</vt:lpstr>
      <vt:lpstr>Effect on quality of life</vt:lpstr>
      <vt:lpstr>Differential diagnosis </vt:lpstr>
      <vt:lpstr>Seborrhic dermatitis </vt:lpstr>
      <vt:lpstr>Dowling degos disease </vt:lpstr>
      <vt:lpstr>Acrokeratosis verruciformis </vt:lpstr>
      <vt:lpstr>Grover disease </vt:lpstr>
      <vt:lpstr>Pemphigus vulgaris </vt:lpstr>
      <vt:lpstr>Classification of severity </vt:lpstr>
      <vt:lpstr>Complications and co-morbidities </vt:lpstr>
      <vt:lpstr>PowerPoint Presentation</vt:lpstr>
      <vt:lpstr>PowerPoint Presentation</vt:lpstr>
      <vt:lpstr>PowerPoint Presentation</vt:lpstr>
      <vt:lpstr>Disease course and prognosis </vt:lpstr>
      <vt:lpstr>Investigations </vt:lpstr>
      <vt:lpstr>PowerPoint Presentation</vt:lpstr>
      <vt:lpstr>Hailey hailey disease </vt:lpstr>
      <vt:lpstr>Introduction and general description </vt:lpstr>
      <vt:lpstr>Epidemiology </vt:lpstr>
      <vt:lpstr>Histology </vt:lpstr>
      <vt:lpstr>PowerPoint Presentation</vt:lpstr>
      <vt:lpstr>PowerPoint Presentation</vt:lpstr>
      <vt:lpstr>Pathology </vt:lpstr>
      <vt:lpstr>Clinical features </vt:lpstr>
      <vt:lpstr>PowerPoint Presentation</vt:lpstr>
      <vt:lpstr>PowerPoint Presentation</vt:lpstr>
      <vt:lpstr>PowerPoint Presentation</vt:lpstr>
      <vt:lpstr>Precipitating factors </vt:lpstr>
      <vt:lpstr>Nail changes </vt:lpstr>
      <vt:lpstr>Painless oral erosions </vt:lpstr>
      <vt:lpstr>Differential diagnosis </vt:lpstr>
      <vt:lpstr>Classification of severity </vt:lpstr>
      <vt:lpstr>Complications and co-morbidities </vt:lpstr>
      <vt:lpstr>Disease course and prognosis </vt:lpstr>
      <vt:lpstr>Investigations </vt:lpstr>
      <vt:lpstr>PowerPoint Presentation</vt:lpstr>
      <vt:lpstr>HHD axilla </vt:lpstr>
      <vt:lpstr>HHD axilla </vt:lpstr>
      <vt:lpstr>HHD chest </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acantholytic disorders </dc:title>
  <dc:creator>Microsoft Office User</dc:creator>
  <cp:lastModifiedBy>Microsoft Office User</cp:lastModifiedBy>
  <cp:revision>9</cp:revision>
  <dcterms:created xsi:type="dcterms:W3CDTF">2023-05-10T19:08:01Z</dcterms:created>
  <dcterms:modified xsi:type="dcterms:W3CDTF">2023-05-12T02:35:47Z</dcterms:modified>
</cp:coreProperties>
</file>