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300" r:id="rId3"/>
    <p:sldId id="258" r:id="rId4"/>
    <p:sldId id="259" r:id="rId5"/>
    <p:sldId id="304" r:id="rId6"/>
    <p:sldId id="306" r:id="rId7"/>
    <p:sldId id="307" r:id="rId8"/>
    <p:sldId id="265" r:id="rId9"/>
    <p:sldId id="309" r:id="rId10"/>
    <p:sldId id="263" r:id="rId11"/>
    <p:sldId id="301" r:id="rId12"/>
    <p:sldId id="262" r:id="rId13"/>
    <p:sldId id="264" r:id="rId14"/>
    <p:sldId id="268" r:id="rId15"/>
    <p:sldId id="271" r:id="rId16"/>
    <p:sldId id="266" r:id="rId17"/>
    <p:sldId id="267" r:id="rId18"/>
    <p:sldId id="269" r:id="rId19"/>
    <p:sldId id="314" r:id="rId20"/>
    <p:sldId id="270" r:id="rId21"/>
    <p:sldId id="308" r:id="rId22"/>
    <p:sldId id="272" r:id="rId23"/>
    <p:sldId id="280" r:id="rId24"/>
    <p:sldId id="299" r:id="rId25"/>
    <p:sldId id="273" r:id="rId26"/>
    <p:sldId id="274" r:id="rId27"/>
    <p:sldId id="275" r:id="rId28"/>
    <p:sldId id="276" r:id="rId29"/>
    <p:sldId id="278" r:id="rId30"/>
    <p:sldId id="279" r:id="rId31"/>
    <p:sldId id="277" r:id="rId32"/>
    <p:sldId id="281" r:id="rId33"/>
    <p:sldId id="282" r:id="rId34"/>
    <p:sldId id="283" r:id="rId35"/>
    <p:sldId id="284" r:id="rId36"/>
    <p:sldId id="316" r:id="rId37"/>
    <p:sldId id="313" r:id="rId38"/>
    <p:sldId id="285" r:id="rId39"/>
    <p:sldId id="286" r:id="rId40"/>
    <p:sldId id="288" r:id="rId41"/>
    <p:sldId id="289" r:id="rId42"/>
    <p:sldId id="291" r:id="rId43"/>
    <p:sldId id="292" r:id="rId44"/>
    <p:sldId id="312" r:id="rId45"/>
    <p:sldId id="293" r:id="rId46"/>
    <p:sldId id="294" r:id="rId47"/>
    <p:sldId id="315" r:id="rId48"/>
    <p:sldId id="295" r:id="rId49"/>
    <p:sldId id="296" r:id="rId50"/>
    <p:sldId id="302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507DC-0848-42F2-A80D-E21FEF518D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12227-7F95-41BB-B6D4-ADB162249035}" type="pres">
      <dgm:prSet presAssocID="{0DE507DC-0848-42F2-A80D-E21FEF518D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0AF95B65-7EEF-4C14-AE9D-EE1B7341043F}" type="presOf" srcId="{0DE507DC-0848-42F2-A80D-E21FEF518DE6}" destId="{71912227-7F95-41BB-B6D4-ADB162249035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2A0FD-567F-4507-BD53-F1F25349B5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15EBD5-ABBF-4548-A937-AA1813C4502B}">
      <dgm:prSet phldrT="[Text]"/>
      <dgm:spPr/>
      <dgm:t>
        <a:bodyPr/>
        <a:lstStyle/>
        <a:p>
          <a:r>
            <a:rPr lang="en-US" dirty="0"/>
            <a:t>Drug induced pruritus</a:t>
          </a:r>
        </a:p>
      </dgm:t>
    </dgm:pt>
    <dgm:pt modelId="{DE92CC72-9D61-4AF3-BE1E-0588E1FAE0D6}" type="parTrans" cxnId="{CF72B86B-1ED7-48DA-AC67-DA6444FDDD4D}">
      <dgm:prSet/>
      <dgm:spPr/>
      <dgm:t>
        <a:bodyPr/>
        <a:lstStyle/>
        <a:p>
          <a:endParaRPr lang="en-US"/>
        </a:p>
      </dgm:t>
    </dgm:pt>
    <dgm:pt modelId="{C01D30F5-8597-41FE-8E4E-27B563040EBF}" type="sibTrans" cxnId="{CF72B86B-1ED7-48DA-AC67-DA6444FDDD4D}">
      <dgm:prSet/>
      <dgm:spPr/>
      <dgm:t>
        <a:bodyPr/>
        <a:lstStyle/>
        <a:p>
          <a:endParaRPr lang="en-US"/>
        </a:p>
      </dgm:t>
    </dgm:pt>
    <dgm:pt modelId="{6CDC2A49-FC4D-47B8-B65B-0712E64FEEB0}">
      <dgm:prSet phldrT="[Text]"/>
      <dgm:spPr/>
      <dgm:t>
        <a:bodyPr/>
        <a:lstStyle/>
        <a:p>
          <a:r>
            <a:rPr lang="en-US" dirty="0"/>
            <a:t>secondary</a:t>
          </a:r>
        </a:p>
      </dgm:t>
    </dgm:pt>
    <dgm:pt modelId="{9CA329AA-6DDE-4D21-89BA-72C422D4BEBC}" type="parTrans" cxnId="{FCD976D3-F861-4A31-BB7E-CEFF14EDCAAA}">
      <dgm:prSet/>
      <dgm:spPr/>
      <dgm:t>
        <a:bodyPr/>
        <a:lstStyle/>
        <a:p>
          <a:endParaRPr lang="en-US"/>
        </a:p>
      </dgm:t>
    </dgm:pt>
    <dgm:pt modelId="{3EF0CCCF-32AE-4F1A-8CB7-EB9A03174EDE}" type="sibTrans" cxnId="{FCD976D3-F861-4A31-BB7E-CEFF14EDCAAA}">
      <dgm:prSet/>
      <dgm:spPr/>
      <dgm:t>
        <a:bodyPr/>
        <a:lstStyle/>
        <a:p>
          <a:endParaRPr lang="en-US"/>
        </a:p>
      </dgm:t>
    </dgm:pt>
    <dgm:pt modelId="{86E34858-A2EE-411C-96EB-10B1FB595C13}">
      <dgm:prSet phldrT="[Text]"/>
      <dgm:spPr/>
      <dgm:t>
        <a:bodyPr/>
        <a:lstStyle/>
        <a:p>
          <a:r>
            <a:rPr lang="en-US" dirty="0"/>
            <a:t>Biochemical profile </a:t>
          </a:r>
        </a:p>
      </dgm:t>
    </dgm:pt>
    <dgm:pt modelId="{1A6B74C6-3D51-4FD2-882D-077DEE497FCD}" type="parTrans" cxnId="{87411997-5E03-40A9-A7CD-EFC4EBF9215C}">
      <dgm:prSet/>
      <dgm:spPr/>
      <dgm:t>
        <a:bodyPr/>
        <a:lstStyle/>
        <a:p>
          <a:endParaRPr lang="en-US"/>
        </a:p>
      </dgm:t>
    </dgm:pt>
    <dgm:pt modelId="{4BF4AE9F-49A5-47AB-A564-20FACD5C60ED}" type="sibTrans" cxnId="{87411997-5E03-40A9-A7CD-EFC4EBF9215C}">
      <dgm:prSet/>
      <dgm:spPr/>
      <dgm:t>
        <a:bodyPr/>
        <a:lstStyle/>
        <a:p>
          <a:endParaRPr lang="en-US"/>
        </a:p>
      </dgm:t>
    </dgm:pt>
    <dgm:pt modelId="{1DE85CFC-CA35-47F6-93A1-595F60282380}">
      <dgm:prSet phldrT="[Text]"/>
      <dgm:spPr/>
      <dgm:t>
        <a:bodyPr/>
        <a:lstStyle/>
        <a:p>
          <a:r>
            <a:rPr lang="en-US" dirty="0"/>
            <a:t>Direct skin damage</a:t>
          </a:r>
          <a:r>
            <a:rPr lang="en-US"/>
            <a:t>/hypersensitive </a:t>
          </a:r>
          <a:r>
            <a:rPr lang="en-US" dirty="0"/>
            <a:t>effects</a:t>
          </a:r>
        </a:p>
      </dgm:t>
    </dgm:pt>
    <dgm:pt modelId="{AEE791E7-1D35-42A5-BE30-4890EA63678D}" type="parTrans" cxnId="{AC8CC485-AD4B-4316-8933-2F6FFFD2D658}">
      <dgm:prSet/>
      <dgm:spPr/>
      <dgm:t>
        <a:bodyPr/>
        <a:lstStyle/>
        <a:p>
          <a:endParaRPr lang="en-US"/>
        </a:p>
      </dgm:t>
    </dgm:pt>
    <dgm:pt modelId="{365E2659-3882-4512-A84E-8A50484D19F5}" type="sibTrans" cxnId="{AC8CC485-AD4B-4316-8933-2F6FFFD2D658}">
      <dgm:prSet/>
      <dgm:spPr/>
      <dgm:t>
        <a:bodyPr/>
        <a:lstStyle/>
        <a:p>
          <a:endParaRPr lang="en-US"/>
        </a:p>
      </dgm:t>
    </dgm:pt>
    <dgm:pt modelId="{253B1878-AB65-468C-9525-ABB9D6AE7A8F}">
      <dgm:prSet phldrT="[Text]"/>
      <dgm:spPr/>
      <dgm:t>
        <a:bodyPr/>
        <a:lstStyle/>
        <a:p>
          <a:r>
            <a:rPr lang="en-US" dirty="0"/>
            <a:t>Neuronal/CNS involvement</a:t>
          </a:r>
        </a:p>
      </dgm:t>
    </dgm:pt>
    <dgm:pt modelId="{202AC861-3DF4-43AA-9B27-37C91DB809B1}" type="parTrans" cxnId="{4262FC52-B067-4E77-8F18-FEB15F530222}">
      <dgm:prSet/>
      <dgm:spPr/>
      <dgm:t>
        <a:bodyPr/>
        <a:lstStyle/>
        <a:p>
          <a:endParaRPr lang="en-US"/>
        </a:p>
      </dgm:t>
    </dgm:pt>
    <dgm:pt modelId="{AED48C9C-F56E-46F2-9C6E-B281F98CF1BB}" type="sibTrans" cxnId="{4262FC52-B067-4E77-8F18-FEB15F530222}">
      <dgm:prSet/>
      <dgm:spPr/>
      <dgm:t>
        <a:bodyPr/>
        <a:lstStyle/>
        <a:p>
          <a:endParaRPr lang="en-US"/>
        </a:p>
      </dgm:t>
    </dgm:pt>
    <dgm:pt modelId="{3E5A38A4-60E8-419F-A557-E3462CB66E31}">
      <dgm:prSet phldrT="[Text]"/>
      <dgm:spPr/>
      <dgm:t>
        <a:bodyPr/>
        <a:lstStyle/>
        <a:p>
          <a:r>
            <a:rPr lang="en-US" dirty="0"/>
            <a:t>primary</a:t>
          </a:r>
        </a:p>
      </dgm:t>
    </dgm:pt>
    <dgm:pt modelId="{3B0FE25E-36B9-4FDF-A856-E6F2EE636F98}" type="sibTrans" cxnId="{AE435755-50C8-4DEA-8C4E-86EF296CE070}">
      <dgm:prSet/>
      <dgm:spPr/>
      <dgm:t>
        <a:bodyPr/>
        <a:lstStyle/>
        <a:p>
          <a:endParaRPr lang="en-US"/>
        </a:p>
      </dgm:t>
    </dgm:pt>
    <dgm:pt modelId="{08B4437C-D96E-4ED3-8098-54055FA5200C}" type="parTrans" cxnId="{AE435755-50C8-4DEA-8C4E-86EF296CE070}">
      <dgm:prSet/>
      <dgm:spPr/>
      <dgm:t>
        <a:bodyPr/>
        <a:lstStyle/>
        <a:p>
          <a:endParaRPr lang="en-US"/>
        </a:p>
      </dgm:t>
    </dgm:pt>
    <dgm:pt modelId="{BA410472-C8F7-4DB7-A814-F363690977A8}" type="pres">
      <dgm:prSet presAssocID="{09F2A0FD-567F-4507-BD53-F1F25349B5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EEA388-956F-41B0-9773-9EFE3A661C1D}" type="pres">
      <dgm:prSet presAssocID="{6715EBD5-ABBF-4548-A937-AA1813C4502B}" presName="hierRoot1" presStyleCnt="0"/>
      <dgm:spPr/>
    </dgm:pt>
    <dgm:pt modelId="{10DD7588-73B3-430D-8CAC-17241890EC91}" type="pres">
      <dgm:prSet presAssocID="{6715EBD5-ABBF-4548-A937-AA1813C4502B}" presName="composite" presStyleCnt="0"/>
      <dgm:spPr/>
    </dgm:pt>
    <dgm:pt modelId="{05E3914A-FA70-403E-862D-DB3EFBF5442C}" type="pres">
      <dgm:prSet presAssocID="{6715EBD5-ABBF-4548-A937-AA1813C4502B}" presName="background" presStyleLbl="node0" presStyleIdx="0" presStyleCnt="1"/>
      <dgm:spPr/>
    </dgm:pt>
    <dgm:pt modelId="{B6917997-39CC-4AEA-8AC8-19013C506E35}" type="pres">
      <dgm:prSet presAssocID="{6715EBD5-ABBF-4548-A937-AA1813C4502B}" presName="text" presStyleLbl="fgAcc0" presStyleIdx="0" presStyleCnt="1">
        <dgm:presLayoutVars>
          <dgm:chPref val="3"/>
        </dgm:presLayoutVars>
      </dgm:prSet>
      <dgm:spPr/>
    </dgm:pt>
    <dgm:pt modelId="{BFD0DFAC-3981-4EFE-929C-6309EECEA59C}" type="pres">
      <dgm:prSet presAssocID="{6715EBD5-ABBF-4548-A937-AA1813C4502B}" presName="hierChild2" presStyleCnt="0"/>
      <dgm:spPr/>
    </dgm:pt>
    <dgm:pt modelId="{95D41F1F-7594-49E1-9AA9-291691B8E8AA}" type="pres">
      <dgm:prSet presAssocID="{9CA329AA-6DDE-4D21-89BA-72C422D4BEBC}" presName="Name10" presStyleLbl="parChTrans1D2" presStyleIdx="0" presStyleCnt="2"/>
      <dgm:spPr/>
    </dgm:pt>
    <dgm:pt modelId="{4FB33A19-EFCF-4ED5-8FF4-2FDF9299A0D2}" type="pres">
      <dgm:prSet presAssocID="{6CDC2A49-FC4D-47B8-B65B-0712E64FEEB0}" presName="hierRoot2" presStyleCnt="0"/>
      <dgm:spPr/>
    </dgm:pt>
    <dgm:pt modelId="{C231E606-28AF-4BB6-85D7-A722A4C7682B}" type="pres">
      <dgm:prSet presAssocID="{6CDC2A49-FC4D-47B8-B65B-0712E64FEEB0}" presName="composite2" presStyleCnt="0"/>
      <dgm:spPr/>
    </dgm:pt>
    <dgm:pt modelId="{44E6060A-7642-4C5B-8ACA-50B6B170265C}" type="pres">
      <dgm:prSet presAssocID="{6CDC2A49-FC4D-47B8-B65B-0712E64FEEB0}" presName="background2" presStyleLbl="node2" presStyleIdx="0" presStyleCnt="2"/>
      <dgm:spPr/>
    </dgm:pt>
    <dgm:pt modelId="{D1EF8736-5910-42FC-A4D2-4AADD25FE0D1}" type="pres">
      <dgm:prSet presAssocID="{6CDC2A49-FC4D-47B8-B65B-0712E64FEEB0}" presName="text2" presStyleLbl="fgAcc2" presStyleIdx="0" presStyleCnt="2">
        <dgm:presLayoutVars>
          <dgm:chPref val="3"/>
        </dgm:presLayoutVars>
      </dgm:prSet>
      <dgm:spPr/>
    </dgm:pt>
    <dgm:pt modelId="{05C59411-EDB3-436F-BD99-DF11EBF0D47D}" type="pres">
      <dgm:prSet presAssocID="{6CDC2A49-FC4D-47B8-B65B-0712E64FEEB0}" presName="hierChild3" presStyleCnt="0"/>
      <dgm:spPr/>
    </dgm:pt>
    <dgm:pt modelId="{32152A81-E870-4B36-9B1C-D6EF3BDDBED4}" type="pres">
      <dgm:prSet presAssocID="{1A6B74C6-3D51-4FD2-882D-077DEE497FCD}" presName="Name17" presStyleLbl="parChTrans1D3" presStyleIdx="0" presStyleCnt="3"/>
      <dgm:spPr/>
    </dgm:pt>
    <dgm:pt modelId="{BBC0D278-9DCE-49CF-B75C-B63C43E5C55F}" type="pres">
      <dgm:prSet presAssocID="{86E34858-A2EE-411C-96EB-10B1FB595C13}" presName="hierRoot3" presStyleCnt="0"/>
      <dgm:spPr/>
    </dgm:pt>
    <dgm:pt modelId="{6AD0C574-112E-4A0F-99B2-E2B6A153EB36}" type="pres">
      <dgm:prSet presAssocID="{86E34858-A2EE-411C-96EB-10B1FB595C13}" presName="composite3" presStyleCnt="0"/>
      <dgm:spPr/>
    </dgm:pt>
    <dgm:pt modelId="{A5A14BC6-C69B-411F-B1DF-830B29147F69}" type="pres">
      <dgm:prSet presAssocID="{86E34858-A2EE-411C-96EB-10B1FB595C13}" presName="background3" presStyleLbl="node3" presStyleIdx="0" presStyleCnt="3"/>
      <dgm:spPr/>
    </dgm:pt>
    <dgm:pt modelId="{12F3FDF8-2DBF-44CF-A4CF-5256B4DD2CFF}" type="pres">
      <dgm:prSet presAssocID="{86E34858-A2EE-411C-96EB-10B1FB595C13}" presName="text3" presStyleLbl="fgAcc3" presStyleIdx="0" presStyleCnt="3">
        <dgm:presLayoutVars>
          <dgm:chPref val="3"/>
        </dgm:presLayoutVars>
      </dgm:prSet>
      <dgm:spPr/>
    </dgm:pt>
    <dgm:pt modelId="{F754AFDE-D26C-469F-B637-475DF7DDAAE3}" type="pres">
      <dgm:prSet presAssocID="{86E34858-A2EE-411C-96EB-10B1FB595C13}" presName="hierChild4" presStyleCnt="0"/>
      <dgm:spPr/>
    </dgm:pt>
    <dgm:pt modelId="{6DED7DFC-FB82-4C0C-939E-8F14B438642C}" type="pres">
      <dgm:prSet presAssocID="{AEE791E7-1D35-42A5-BE30-4890EA63678D}" presName="Name17" presStyleLbl="parChTrans1D3" presStyleIdx="1" presStyleCnt="3"/>
      <dgm:spPr/>
    </dgm:pt>
    <dgm:pt modelId="{4393AACA-A523-4DDB-8683-D251D3FC531F}" type="pres">
      <dgm:prSet presAssocID="{1DE85CFC-CA35-47F6-93A1-595F60282380}" presName="hierRoot3" presStyleCnt="0"/>
      <dgm:spPr/>
    </dgm:pt>
    <dgm:pt modelId="{D380E100-8E47-4A61-B830-AC52B6A3276E}" type="pres">
      <dgm:prSet presAssocID="{1DE85CFC-CA35-47F6-93A1-595F60282380}" presName="composite3" presStyleCnt="0"/>
      <dgm:spPr/>
    </dgm:pt>
    <dgm:pt modelId="{7DDD68B1-2F9A-45F4-9E93-346C4652C0ED}" type="pres">
      <dgm:prSet presAssocID="{1DE85CFC-CA35-47F6-93A1-595F60282380}" presName="background3" presStyleLbl="node3" presStyleIdx="1" presStyleCnt="3"/>
      <dgm:spPr/>
    </dgm:pt>
    <dgm:pt modelId="{A56EC27E-0E44-4FCD-B328-17024AFB6156}" type="pres">
      <dgm:prSet presAssocID="{1DE85CFC-CA35-47F6-93A1-595F60282380}" presName="text3" presStyleLbl="fgAcc3" presStyleIdx="1" presStyleCnt="3">
        <dgm:presLayoutVars>
          <dgm:chPref val="3"/>
        </dgm:presLayoutVars>
      </dgm:prSet>
      <dgm:spPr/>
    </dgm:pt>
    <dgm:pt modelId="{DAC4509D-1CBF-4655-811F-AD6B26608C82}" type="pres">
      <dgm:prSet presAssocID="{1DE85CFC-CA35-47F6-93A1-595F60282380}" presName="hierChild4" presStyleCnt="0"/>
      <dgm:spPr/>
    </dgm:pt>
    <dgm:pt modelId="{B7B76861-C90F-4E64-B978-C4BE5508D55A}" type="pres">
      <dgm:prSet presAssocID="{08B4437C-D96E-4ED3-8098-54055FA5200C}" presName="Name10" presStyleLbl="parChTrans1D2" presStyleIdx="1" presStyleCnt="2"/>
      <dgm:spPr/>
    </dgm:pt>
    <dgm:pt modelId="{1FC97CB9-FA0E-46FA-9644-D63ED0BB034E}" type="pres">
      <dgm:prSet presAssocID="{3E5A38A4-60E8-419F-A557-E3462CB66E31}" presName="hierRoot2" presStyleCnt="0"/>
      <dgm:spPr/>
    </dgm:pt>
    <dgm:pt modelId="{4B0D1CAC-438D-45A7-B814-CB203017E794}" type="pres">
      <dgm:prSet presAssocID="{3E5A38A4-60E8-419F-A557-E3462CB66E31}" presName="composite2" presStyleCnt="0"/>
      <dgm:spPr/>
    </dgm:pt>
    <dgm:pt modelId="{5E4D1000-0750-4D3E-927A-6F1A0F7E1305}" type="pres">
      <dgm:prSet presAssocID="{3E5A38A4-60E8-419F-A557-E3462CB66E31}" presName="background2" presStyleLbl="node2" presStyleIdx="1" presStyleCnt="2"/>
      <dgm:spPr/>
    </dgm:pt>
    <dgm:pt modelId="{E6C411CC-DD17-4859-807C-A7E77BC4D854}" type="pres">
      <dgm:prSet presAssocID="{3E5A38A4-60E8-419F-A557-E3462CB66E31}" presName="text2" presStyleLbl="fgAcc2" presStyleIdx="1" presStyleCnt="2">
        <dgm:presLayoutVars>
          <dgm:chPref val="3"/>
        </dgm:presLayoutVars>
      </dgm:prSet>
      <dgm:spPr/>
    </dgm:pt>
    <dgm:pt modelId="{8A21DB04-D7EF-4508-8C44-71A76669FBFC}" type="pres">
      <dgm:prSet presAssocID="{3E5A38A4-60E8-419F-A557-E3462CB66E31}" presName="hierChild3" presStyleCnt="0"/>
      <dgm:spPr/>
    </dgm:pt>
    <dgm:pt modelId="{EC4119A7-6A7E-4C30-800A-737C3DBD7105}" type="pres">
      <dgm:prSet presAssocID="{202AC861-3DF4-43AA-9B27-37C91DB809B1}" presName="Name17" presStyleLbl="parChTrans1D3" presStyleIdx="2" presStyleCnt="3"/>
      <dgm:spPr/>
    </dgm:pt>
    <dgm:pt modelId="{7C8E3621-345D-4671-BD64-A21F061B2341}" type="pres">
      <dgm:prSet presAssocID="{253B1878-AB65-468C-9525-ABB9D6AE7A8F}" presName="hierRoot3" presStyleCnt="0"/>
      <dgm:spPr/>
    </dgm:pt>
    <dgm:pt modelId="{E3DE3468-CBA1-4148-9FFD-D044AE069A34}" type="pres">
      <dgm:prSet presAssocID="{253B1878-AB65-468C-9525-ABB9D6AE7A8F}" presName="composite3" presStyleCnt="0"/>
      <dgm:spPr/>
    </dgm:pt>
    <dgm:pt modelId="{9A86015C-7925-4A0E-B076-38FC34A8DD35}" type="pres">
      <dgm:prSet presAssocID="{253B1878-AB65-468C-9525-ABB9D6AE7A8F}" presName="background3" presStyleLbl="node3" presStyleIdx="2" presStyleCnt="3"/>
      <dgm:spPr/>
    </dgm:pt>
    <dgm:pt modelId="{D29D39E7-674B-41BD-BF85-DEE905869B9A}" type="pres">
      <dgm:prSet presAssocID="{253B1878-AB65-468C-9525-ABB9D6AE7A8F}" presName="text3" presStyleLbl="fgAcc3" presStyleIdx="2" presStyleCnt="3">
        <dgm:presLayoutVars>
          <dgm:chPref val="3"/>
        </dgm:presLayoutVars>
      </dgm:prSet>
      <dgm:spPr/>
    </dgm:pt>
    <dgm:pt modelId="{24EA1F16-7B87-4E85-808D-52FD25C1256D}" type="pres">
      <dgm:prSet presAssocID="{253B1878-AB65-468C-9525-ABB9D6AE7A8F}" presName="hierChild4" presStyleCnt="0"/>
      <dgm:spPr/>
    </dgm:pt>
  </dgm:ptLst>
  <dgm:cxnLst>
    <dgm:cxn modelId="{17BFA111-D3CC-41CD-AE50-8EDBD9693FE8}" type="presOf" srcId="{6715EBD5-ABBF-4548-A937-AA1813C4502B}" destId="{B6917997-39CC-4AEA-8AC8-19013C506E35}" srcOrd="0" destOrd="0" presId="urn:microsoft.com/office/officeart/2005/8/layout/hierarchy1"/>
    <dgm:cxn modelId="{5B5FB21D-49E1-4729-AA66-06778ACF68CE}" type="presOf" srcId="{1DE85CFC-CA35-47F6-93A1-595F60282380}" destId="{A56EC27E-0E44-4FCD-B328-17024AFB6156}" srcOrd="0" destOrd="0" presId="urn:microsoft.com/office/officeart/2005/8/layout/hierarchy1"/>
    <dgm:cxn modelId="{D26B2C1E-A069-44E1-BEF6-60E1E60B1CDE}" type="presOf" srcId="{86E34858-A2EE-411C-96EB-10B1FB595C13}" destId="{12F3FDF8-2DBF-44CF-A4CF-5256B4DD2CFF}" srcOrd="0" destOrd="0" presId="urn:microsoft.com/office/officeart/2005/8/layout/hierarchy1"/>
    <dgm:cxn modelId="{8E6C514B-55D7-4452-94FA-84693E02A00F}" type="presOf" srcId="{08B4437C-D96E-4ED3-8098-54055FA5200C}" destId="{B7B76861-C90F-4E64-B978-C4BE5508D55A}" srcOrd="0" destOrd="0" presId="urn:microsoft.com/office/officeart/2005/8/layout/hierarchy1"/>
    <dgm:cxn modelId="{CF72B86B-1ED7-48DA-AC67-DA6444FDDD4D}" srcId="{09F2A0FD-567F-4507-BD53-F1F25349B571}" destId="{6715EBD5-ABBF-4548-A937-AA1813C4502B}" srcOrd="0" destOrd="0" parTransId="{DE92CC72-9D61-4AF3-BE1E-0588E1FAE0D6}" sibTransId="{C01D30F5-8597-41FE-8E4E-27B563040EBF}"/>
    <dgm:cxn modelId="{813A126D-623E-4ACF-98CE-637421204FC1}" type="presOf" srcId="{9CA329AA-6DDE-4D21-89BA-72C422D4BEBC}" destId="{95D41F1F-7594-49E1-9AA9-291691B8E8AA}" srcOrd="0" destOrd="0" presId="urn:microsoft.com/office/officeart/2005/8/layout/hierarchy1"/>
    <dgm:cxn modelId="{4262FC52-B067-4E77-8F18-FEB15F530222}" srcId="{3E5A38A4-60E8-419F-A557-E3462CB66E31}" destId="{253B1878-AB65-468C-9525-ABB9D6AE7A8F}" srcOrd="0" destOrd="0" parTransId="{202AC861-3DF4-43AA-9B27-37C91DB809B1}" sibTransId="{AED48C9C-F56E-46F2-9C6E-B281F98CF1BB}"/>
    <dgm:cxn modelId="{AE435755-50C8-4DEA-8C4E-86EF296CE070}" srcId="{6715EBD5-ABBF-4548-A937-AA1813C4502B}" destId="{3E5A38A4-60E8-419F-A557-E3462CB66E31}" srcOrd="1" destOrd="0" parTransId="{08B4437C-D96E-4ED3-8098-54055FA5200C}" sibTransId="{3B0FE25E-36B9-4FDF-A856-E6F2EE636F98}"/>
    <dgm:cxn modelId="{F59E9D75-9526-4633-84C0-3761BEC7F063}" type="presOf" srcId="{09F2A0FD-567F-4507-BD53-F1F25349B571}" destId="{BA410472-C8F7-4DB7-A814-F363690977A8}" srcOrd="0" destOrd="0" presId="urn:microsoft.com/office/officeart/2005/8/layout/hierarchy1"/>
    <dgm:cxn modelId="{A85BCF78-547A-4B22-9870-D114315B80C1}" type="presOf" srcId="{1A6B74C6-3D51-4FD2-882D-077DEE497FCD}" destId="{32152A81-E870-4B36-9B1C-D6EF3BDDBED4}" srcOrd="0" destOrd="0" presId="urn:microsoft.com/office/officeart/2005/8/layout/hierarchy1"/>
    <dgm:cxn modelId="{AC8CC485-AD4B-4316-8933-2F6FFFD2D658}" srcId="{6CDC2A49-FC4D-47B8-B65B-0712E64FEEB0}" destId="{1DE85CFC-CA35-47F6-93A1-595F60282380}" srcOrd="1" destOrd="0" parTransId="{AEE791E7-1D35-42A5-BE30-4890EA63678D}" sibTransId="{365E2659-3882-4512-A84E-8A50484D19F5}"/>
    <dgm:cxn modelId="{E385A388-EB51-4B9F-BA60-8AB99D2EA54A}" type="presOf" srcId="{253B1878-AB65-468C-9525-ABB9D6AE7A8F}" destId="{D29D39E7-674B-41BD-BF85-DEE905869B9A}" srcOrd="0" destOrd="0" presId="urn:microsoft.com/office/officeart/2005/8/layout/hierarchy1"/>
    <dgm:cxn modelId="{37CC0D92-0FF7-4627-95A8-1F884B8E805B}" type="presOf" srcId="{AEE791E7-1D35-42A5-BE30-4890EA63678D}" destId="{6DED7DFC-FB82-4C0C-939E-8F14B438642C}" srcOrd="0" destOrd="0" presId="urn:microsoft.com/office/officeart/2005/8/layout/hierarchy1"/>
    <dgm:cxn modelId="{87411997-5E03-40A9-A7CD-EFC4EBF9215C}" srcId="{6CDC2A49-FC4D-47B8-B65B-0712E64FEEB0}" destId="{86E34858-A2EE-411C-96EB-10B1FB595C13}" srcOrd="0" destOrd="0" parTransId="{1A6B74C6-3D51-4FD2-882D-077DEE497FCD}" sibTransId="{4BF4AE9F-49A5-47AB-A564-20FACD5C60ED}"/>
    <dgm:cxn modelId="{317123C1-7290-4B7B-A516-6C5ACD04610C}" type="presOf" srcId="{6CDC2A49-FC4D-47B8-B65B-0712E64FEEB0}" destId="{D1EF8736-5910-42FC-A4D2-4AADD25FE0D1}" srcOrd="0" destOrd="0" presId="urn:microsoft.com/office/officeart/2005/8/layout/hierarchy1"/>
    <dgm:cxn modelId="{FCD976D3-F861-4A31-BB7E-CEFF14EDCAAA}" srcId="{6715EBD5-ABBF-4548-A937-AA1813C4502B}" destId="{6CDC2A49-FC4D-47B8-B65B-0712E64FEEB0}" srcOrd="0" destOrd="0" parTransId="{9CA329AA-6DDE-4D21-89BA-72C422D4BEBC}" sibTransId="{3EF0CCCF-32AE-4F1A-8CB7-EB9A03174EDE}"/>
    <dgm:cxn modelId="{999210F6-DB74-4088-BD39-88150720257E}" type="presOf" srcId="{202AC861-3DF4-43AA-9B27-37C91DB809B1}" destId="{EC4119A7-6A7E-4C30-800A-737C3DBD7105}" srcOrd="0" destOrd="0" presId="urn:microsoft.com/office/officeart/2005/8/layout/hierarchy1"/>
    <dgm:cxn modelId="{BC0C72F8-4A74-44DB-8E0C-E0EBBF90A187}" type="presOf" srcId="{3E5A38A4-60E8-419F-A557-E3462CB66E31}" destId="{E6C411CC-DD17-4859-807C-A7E77BC4D854}" srcOrd="0" destOrd="0" presId="urn:microsoft.com/office/officeart/2005/8/layout/hierarchy1"/>
    <dgm:cxn modelId="{4314B634-8425-466C-B8D5-882F3627B4FE}" type="presParOf" srcId="{BA410472-C8F7-4DB7-A814-F363690977A8}" destId="{08EEA388-956F-41B0-9773-9EFE3A661C1D}" srcOrd="0" destOrd="0" presId="urn:microsoft.com/office/officeart/2005/8/layout/hierarchy1"/>
    <dgm:cxn modelId="{4CB74FCB-42A3-46F9-8A8A-556882D2F0BC}" type="presParOf" srcId="{08EEA388-956F-41B0-9773-9EFE3A661C1D}" destId="{10DD7588-73B3-430D-8CAC-17241890EC91}" srcOrd="0" destOrd="0" presId="urn:microsoft.com/office/officeart/2005/8/layout/hierarchy1"/>
    <dgm:cxn modelId="{7CB3567F-B702-4094-A020-8EC8ACBD78EA}" type="presParOf" srcId="{10DD7588-73B3-430D-8CAC-17241890EC91}" destId="{05E3914A-FA70-403E-862D-DB3EFBF5442C}" srcOrd="0" destOrd="0" presId="urn:microsoft.com/office/officeart/2005/8/layout/hierarchy1"/>
    <dgm:cxn modelId="{05A7A0B6-DCDF-4047-8A55-6AF09A9E00BF}" type="presParOf" srcId="{10DD7588-73B3-430D-8CAC-17241890EC91}" destId="{B6917997-39CC-4AEA-8AC8-19013C506E35}" srcOrd="1" destOrd="0" presId="urn:microsoft.com/office/officeart/2005/8/layout/hierarchy1"/>
    <dgm:cxn modelId="{C47DEF5B-0647-498D-BDBF-FBCBB0A48291}" type="presParOf" srcId="{08EEA388-956F-41B0-9773-9EFE3A661C1D}" destId="{BFD0DFAC-3981-4EFE-929C-6309EECEA59C}" srcOrd="1" destOrd="0" presId="urn:microsoft.com/office/officeart/2005/8/layout/hierarchy1"/>
    <dgm:cxn modelId="{22E8D391-35A9-453D-91B4-D540C12BECFA}" type="presParOf" srcId="{BFD0DFAC-3981-4EFE-929C-6309EECEA59C}" destId="{95D41F1F-7594-49E1-9AA9-291691B8E8AA}" srcOrd="0" destOrd="0" presId="urn:microsoft.com/office/officeart/2005/8/layout/hierarchy1"/>
    <dgm:cxn modelId="{7E865884-9A8E-43E3-9E37-56C42A9DC976}" type="presParOf" srcId="{BFD0DFAC-3981-4EFE-929C-6309EECEA59C}" destId="{4FB33A19-EFCF-4ED5-8FF4-2FDF9299A0D2}" srcOrd="1" destOrd="0" presId="urn:microsoft.com/office/officeart/2005/8/layout/hierarchy1"/>
    <dgm:cxn modelId="{106D3BCB-38A6-4459-8901-3B7ADEBD47FF}" type="presParOf" srcId="{4FB33A19-EFCF-4ED5-8FF4-2FDF9299A0D2}" destId="{C231E606-28AF-4BB6-85D7-A722A4C7682B}" srcOrd="0" destOrd="0" presId="urn:microsoft.com/office/officeart/2005/8/layout/hierarchy1"/>
    <dgm:cxn modelId="{ED3394B8-90EA-40BD-857F-2FA80387376F}" type="presParOf" srcId="{C231E606-28AF-4BB6-85D7-A722A4C7682B}" destId="{44E6060A-7642-4C5B-8ACA-50B6B170265C}" srcOrd="0" destOrd="0" presId="urn:microsoft.com/office/officeart/2005/8/layout/hierarchy1"/>
    <dgm:cxn modelId="{37F3CABA-DF42-45FC-9B6A-91BDBE868EC7}" type="presParOf" srcId="{C231E606-28AF-4BB6-85D7-A722A4C7682B}" destId="{D1EF8736-5910-42FC-A4D2-4AADD25FE0D1}" srcOrd="1" destOrd="0" presId="urn:microsoft.com/office/officeart/2005/8/layout/hierarchy1"/>
    <dgm:cxn modelId="{4B26E74B-0F70-4A23-8EEF-59EBAFEF9655}" type="presParOf" srcId="{4FB33A19-EFCF-4ED5-8FF4-2FDF9299A0D2}" destId="{05C59411-EDB3-436F-BD99-DF11EBF0D47D}" srcOrd="1" destOrd="0" presId="urn:microsoft.com/office/officeart/2005/8/layout/hierarchy1"/>
    <dgm:cxn modelId="{4D62FCAB-1D35-4231-842E-6A2AEE6240DF}" type="presParOf" srcId="{05C59411-EDB3-436F-BD99-DF11EBF0D47D}" destId="{32152A81-E870-4B36-9B1C-D6EF3BDDBED4}" srcOrd="0" destOrd="0" presId="urn:microsoft.com/office/officeart/2005/8/layout/hierarchy1"/>
    <dgm:cxn modelId="{F96E54F9-BA73-45C6-A468-3F8E328A0A0C}" type="presParOf" srcId="{05C59411-EDB3-436F-BD99-DF11EBF0D47D}" destId="{BBC0D278-9DCE-49CF-B75C-B63C43E5C55F}" srcOrd="1" destOrd="0" presId="urn:microsoft.com/office/officeart/2005/8/layout/hierarchy1"/>
    <dgm:cxn modelId="{B834C8DB-55DC-4958-ABC4-74DB7223AF5C}" type="presParOf" srcId="{BBC0D278-9DCE-49CF-B75C-B63C43E5C55F}" destId="{6AD0C574-112E-4A0F-99B2-E2B6A153EB36}" srcOrd="0" destOrd="0" presId="urn:microsoft.com/office/officeart/2005/8/layout/hierarchy1"/>
    <dgm:cxn modelId="{422ACD33-6A54-4E5F-B3D0-4E185055D335}" type="presParOf" srcId="{6AD0C574-112E-4A0F-99B2-E2B6A153EB36}" destId="{A5A14BC6-C69B-411F-B1DF-830B29147F69}" srcOrd="0" destOrd="0" presId="urn:microsoft.com/office/officeart/2005/8/layout/hierarchy1"/>
    <dgm:cxn modelId="{AC39DAEE-1D46-480D-A814-2681675F525A}" type="presParOf" srcId="{6AD0C574-112E-4A0F-99B2-E2B6A153EB36}" destId="{12F3FDF8-2DBF-44CF-A4CF-5256B4DD2CFF}" srcOrd="1" destOrd="0" presId="urn:microsoft.com/office/officeart/2005/8/layout/hierarchy1"/>
    <dgm:cxn modelId="{F20D3A60-502A-4CC3-9437-386B71A52BC8}" type="presParOf" srcId="{BBC0D278-9DCE-49CF-B75C-B63C43E5C55F}" destId="{F754AFDE-D26C-469F-B637-475DF7DDAAE3}" srcOrd="1" destOrd="0" presId="urn:microsoft.com/office/officeart/2005/8/layout/hierarchy1"/>
    <dgm:cxn modelId="{4BF3494F-24AE-4249-A495-A5CE99E2C00D}" type="presParOf" srcId="{05C59411-EDB3-436F-BD99-DF11EBF0D47D}" destId="{6DED7DFC-FB82-4C0C-939E-8F14B438642C}" srcOrd="2" destOrd="0" presId="urn:microsoft.com/office/officeart/2005/8/layout/hierarchy1"/>
    <dgm:cxn modelId="{22B88E78-671F-45FC-919D-31D1261C5A87}" type="presParOf" srcId="{05C59411-EDB3-436F-BD99-DF11EBF0D47D}" destId="{4393AACA-A523-4DDB-8683-D251D3FC531F}" srcOrd="3" destOrd="0" presId="urn:microsoft.com/office/officeart/2005/8/layout/hierarchy1"/>
    <dgm:cxn modelId="{8E6C13EF-B670-44ED-8471-761556F794D2}" type="presParOf" srcId="{4393AACA-A523-4DDB-8683-D251D3FC531F}" destId="{D380E100-8E47-4A61-B830-AC52B6A3276E}" srcOrd="0" destOrd="0" presId="urn:microsoft.com/office/officeart/2005/8/layout/hierarchy1"/>
    <dgm:cxn modelId="{C5BBB265-D060-47F7-8D9B-7BDD34419E6C}" type="presParOf" srcId="{D380E100-8E47-4A61-B830-AC52B6A3276E}" destId="{7DDD68B1-2F9A-45F4-9E93-346C4652C0ED}" srcOrd="0" destOrd="0" presId="urn:microsoft.com/office/officeart/2005/8/layout/hierarchy1"/>
    <dgm:cxn modelId="{15489F0C-BBA6-4D16-8711-A6DC36C36BCE}" type="presParOf" srcId="{D380E100-8E47-4A61-B830-AC52B6A3276E}" destId="{A56EC27E-0E44-4FCD-B328-17024AFB6156}" srcOrd="1" destOrd="0" presId="urn:microsoft.com/office/officeart/2005/8/layout/hierarchy1"/>
    <dgm:cxn modelId="{70BC839C-D6D9-42C7-B16F-E3176CAA70D9}" type="presParOf" srcId="{4393AACA-A523-4DDB-8683-D251D3FC531F}" destId="{DAC4509D-1CBF-4655-811F-AD6B26608C82}" srcOrd="1" destOrd="0" presId="urn:microsoft.com/office/officeart/2005/8/layout/hierarchy1"/>
    <dgm:cxn modelId="{FCA85528-063B-4B38-A89E-0414A44194FE}" type="presParOf" srcId="{BFD0DFAC-3981-4EFE-929C-6309EECEA59C}" destId="{B7B76861-C90F-4E64-B978-C4BE5508D55A}" srcOrd="2" destOrd="0" presId="urn:microsoft.com/office/officeart/2005/8/layout/hierarchy1"/>
    <dgm:cxn modelId="{3A234E36-C571-4DCD-B568-39AA9F05C3C7}" type="presParOf" srcId="{BFD0DFAC-3981-4EFE-929C-6309EECEA59C}" destId="{1FC97CB9-FA0E-46FA-9644-D63ED0BB034E}" srcOrd="3" destOrd="0" presId="urn:microsoft.com/office/officeart/2005/8/layout/hierarchy1"/>
    <dgm:cxn modelId="{204E92DE-0239-47EA-B420-CDE8B7C2C949}" type="presParOf" srcId="{1FC97CB9-FA0E-46FA-9644-D63ED0BB034E}" destId="{4B0D1CAC-438D-45A7-B814-CB203017E794}" srcOrd="0" destOrd="0" presId="urn:microsoft.com/office/officeart/2005/8/layout/hierarchy1"/>
    <dgm:cxn modelId="{9716D16E-C2F1-4E04-BB4D-4907B5E27039}" type="presParOf" srcId="{4B0D1CAC-438D-45A7-B814-CB203017E794}" destId="{5E4D1000-0750-4D3E-927A-6F1A0F7E1305}" srcOrd="0" destOrd="0" presId="urn:microsoft.com/office/officeart/2005/8/layout/hierarchy1"/>
    <dgm:cxn modelId="{2C9FA59F-E00A-4E56-86B8-F98C0FAD4A52}" type="presParOf" srcId="{4B0D1CAC-438D-45A7-B814-CB203017E794}" destId="{E6C411CC-DD17-4859-807C-A7E77BC4D854}" srcOrd="1" destOrd="0" presId="urn:microsoft.com/office/officeart/2005/8/layout/hierarchy1"/>
    <dgm:cxn modelId="{F90F5458-3BAB-4EAB-98E0-8D7641499E78}" type="presParOf" srcId="{1FC97CB9-FA0E-46FA-9644-D63ED0BB034E}" destId="{8A21DB04-D7EF-4508-8C44-71A76669FBFC}" srcOrd="1" destOrd="0" presId="urn:microsoft.com/office/officeart/2005/8/layout/hierarchy1"/>
    <dgm:cxn modelId="{B12C4213-1B3B-46E7-8083-6CBF5C12633E}" type="presParOf" srcId="{8A21DB04-D7EF-4508-8C44-71A76669FBFC}" destId="{EC4119A7-6A7E-4C30-800A-737C3DBD7105}" srcOrd="0" destOrd="0" presId="urn:microsoft.com/office/officeart/2005/8/layout/hierarchy1"/>
    <dgm:cxn modelId="{C1D52237-B8CA-4938-8D48-FFA7F0839031}" type="presParOf" srcId="{8A21DB04-D7EF-4508-8C44-71A76669FBFC}" destId="{7C8E3621-345D-4671-BD64-A21F061B2341}" srcOrd="1" destOrd="0" presId="urn:microsoft.com/office/officeart/2005/8/layout/hierarchy1"/>
    <dgm:cxn modelId="{44AFFE40-15A2-48C5-9859-A6B37FD410A1}" type="presParOf" srcId="{7C8E3621-345D-4671-BD64-A21F061B2341}" destId="{E3DE3468-CBA1-4148-9FFD-D044AE069A34}" srcOrd="0" destOrd="0" presId="urn:microsoft.com/office/officeart/2005/8/layout/hierarchy1"/>
    <dgm:cxn modelId="{49264347-4E04-4750-AFF2-61844F5D2841}" type="presParOf" srcId="{E3DE3468-CBA1-4148-9FFD-D044AE069A34}" destId="{9A86015C-7925-4A0E-B076-38FC34A8DD35}" srcOrd="0" destOrd="0" presId="urn:microsoft.com/office/officeart/2005/8/layout/hierarchy1"/>
    <dgm:cxn modelId="{00BF44A4-2F2C-4FD9-A557-3AD319CB8E5A}" type="presParOf" srcId="{E3DE3468-CBA1-4148-9FFD-D044AE069A34}" destId="{D29D39E7-674B-41BD-BF85-DEE905869B9A}" srcOrd="1" destOrd="0" presId="urn:microsoft.com/office/officeart/2005/8/layout/hierarchy1"/>
    <dgm:cxn modelId="{A761979C-8E9D-46EC-830E-2A752E014A08}" type="presParOf" srcId="{7C8E3621-345D-4671-BD64-A21F061B2341}" destId="{24EA1F16-7B87-4E85-808D-52FD25C125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119A7-6A7E-4C30-800A-737C3DBD7105}">
      <dsp:nvSpPr>
        <dsp:cNvPr id="0" name=""/>
        <dsp:cNvSpPr/>
      </dsp:nvSpPr>
      <dsp:spPr>
        <a:xfrm>
          <a:off x="8008508" y="3544608"/>
          <a:ext cx="91440" cy="6599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9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76861-C90F-4E64-B978-C4BE5508D55A}">
      <dsp:nvSpPr>
        <dsp:cNvPr id="0" name=""/>
        <dsp:cNvSpPr/>
      </dsp:nvSpPr>
      <dsp:spPr>
        <a:xfrm>
          <a:off x="5974174" y="1443753"/>
          <a:ext cx="2080054" cy="659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732"/>
              </a:lnTo>
              <a:lnTo>
                <a:pt x="2080054" y="449732"/>
              </a:lnTo>
              <a:lnTo>
                <a:pt x="2080054" y="6599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D7DFC-FB82-4C0C-939E-8F14B438642C}">
      <dsp:nvSpPr>
        <dsp:cNvPr id="0" name=""/>
        <dsp:cNvSpPr/>
      </dsp:nvSpPr>
      <dsp:spPr>
        <a:xfrm>
          <a:off x="3894120" y="3544608"/>
          <a:ext cx="1386702" cy="659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732"/>
              </a:lnTo>
              <a:lnTo>
                <a:pt x="1386702" y="449732"/>
              </a:lnTo>
              <a:lnTo>
                <a:pt x="1386702" y="6599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52A81-E870-4B36-9B1C-D6EF3BDDBED4}">
      <dsp:nvSpPr>
        <dsp:cNvPr id="0" name=""/>
        <dsp:cNvSpPr/>
      </dsp:nvSpPr>
      <dsp:spPr>
        <a:xfrm>
          <a:off x="2507417" y="3544608"/>
          <a:ext cx="1386702" cy="659944"/>
        </a:xfrm>
        <a:custGeom>
          <a:avLst/>
          <a:gdLst/>
          <a:ahLst/>
          <a:cxnLst/>
          <a:rect l="0" t="0" r="0" b="0"/>
          <a:pathLst>
            <a:path>
              <a:moveTo>
                <a:pt x="1386702" y="0"/>
              </a:moveTo>
              <a:lnTo>
                <a:pt x="1386702" y="449732"/>
              </a:lnTo>
              <a:lnTo>
                <a:pt x="0" y="449732"/>
              </a:lnTo>
              <a:lnTo>
                <a:pt x="0" y="6599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41F1F-7594-49E1-9AA9-291691B8E8AA}">
      <dsp:nvSpPr>
        <dsp:cNvPr id="0" name=""/>
        <dsp:cNvSpPr/>
      </dsp:nvSpPr>
      <dsp:spPr>
        <a:xfrm>
          <a:off x="3894120" y="1443753"/>
          <a:ext cx="2080054" cy="659944"/>
        </a:xfrm>
        <a:custGeom>
          <a:avLst/>
          <a:gdLst/>
          <a:ahLst/>
          <a:cxnLst/>
          <a:rect l="0" t="0" r="0" b="0"/>
          <a:pathLst>
            <a:path>
              <a:moveTo>
                <a:pt x="2080054" y="0"/>
              </a:moveTo>
              <a:lnTo>
                <a:pt x="2080054" y="449732"/>
              </a:lnTo>
              <a:lnTo>
                <a:pt x="0" y="449732"/>
              </a:lnTo>
              <a:lnTo>
                <a:pt x="0" y="6599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3914A-FA70-403E-862D-DB3EFBF5442C}">
      <dsp:nvSpPr>
        <dsp:cNvPr id="0" name=""/>
        <dsp:cNvSpPr/>
      </dsp:nvSpPr>
      <dsp:spPr>
        <a:xfrm>
          <a:off x="4839599" y="2843"/>
          <a:ext cx="2269150" cy="1440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17997-39CC-4AEA-8AC8-19013C506E35}">
      <dsp:nvSpPr>
        <dsp:cNvPr id="0" name=""/>
        <dsp:cNvSpPr/>
      </dsp:nvSpPr>
      <dsp:spPr>
        <a:xfrm>
          <a:off x="5091727" y="242364"/>
          <a:ext cx="2269150" cy="1440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Drug induced pruritus</a:t>
          </a:r>
        </a:p>
      </dsp:txBody>
      <dsp:txXfrm>
        <a:off x="5133930" y="284567"/>
        <a:ext cx="2184744" cy="1356504"/>
      </dsp:txXfrm>
    </dsp:sp>
    <dsp:sp modelId="{44E6060A-7642-4C5B-8ACA-50B6B170265C}">
      <dsp:nvSpPr>
        <dsp:cNvPr id="0" name=""/>
        <dsp:cNvSpPr/>
      </dsp:nvSpPr>
      <dsp:spPr>
        <a:xfrm>
          <a:off x="2759545" y="2103698"/>
          <a:ext cx="2269150" cy="1440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F8736-5910-42FC-A4D2-4AADD25FE0D1}">
      <dsp:nvSpPr>
        <dsp:cNvPr id="0" name=""/>
        <dsp:cNvSpPr/>
      </dsp:nvSpPr>
      <dsp:spPr>
        <a:xfrm>
          <a:off x="3011673" y="2343219"/>
          <a:ext cx="2269150" cy="1440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secondary</a:t>
          </a:r>
        </a:p>
      </dsp:txBody>
      <dsp:txXfrm>
        <a:off x="3053876" y="2385422"/>
        <a:ext cx="2184744" cy="1356504"/>
      </dsp:txXfrm>
    </dsp:sp>
    <dsp:sp modelId="{A5A14BC6-C69B-411F-B1DF-830B29147F69}">
      <dsp:nvSpPr>
        <dsp:cNvPr id="0" name=""/>
        <dsp:cNvSpPr/>
      </dsp:nvSpPr>
      <dsp:spPr>
        <a:xfrm>
          <a:off x="1372842" y="4204552"/>
          <a:ext cx="2269150" cy="1440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3FDF8-2DBF-44CF-A4CF-5256B4DD2CFF}">
      <dsp:nvSpPr>
        <dsp:cNvPr id="0" name=""/>
        <dsp:cNvSpPr/>
      </dsp:nvSpPr>
      <dsp:spPr>
        <a:xfrm>
          <a:off x="1624970" y="4444074"/>
          <a:ext cx="2269150" cy="1440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Biochemical profile </a:t>
          </a:r>
        </a:p>
      </dsp:txBody>
      <dsp:txXfrm>
        <a:off x="1667173" y="4486277"/>
        <a:ext cx="2184744" cy="1356504"/>
      </dsp:txXfrm>
    </dsp:sp>
    <dsp:sp modelId="{7DDD68B1-2F9A-45F4-9E93-346C4652C0ED}">
      <dsp:nvSpPr>
        <dsp:cNvPr id="0" name=""/>
        <dsp:cNvSpPr/>
      </dsp:nvSpPr>
      <dsp:spPr>
        <a:xfrm>
          <a:off x="4146248" y="4204552"/>
          <a:ext cx="2269150" cy="1440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EC27E-0E44-4FCD-B328-17024AFB6156}">
      <dsp:nvSpPr>
        <dsp:cNvPr id="0" name=""/>
        <dsp:cNvSpPr/>
      </dsp:nvSpPr>
      <dsp:spPr>
        <a:xfrm>
          <a:off x="4398375" y="4444074"/>
          <a:ext cx="2269150" cy="1440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Direct skin damage</a:t>
          </a:r>
          <a:r>
            <a:rPr lang="en-US" sz="1400" kern="1200"/>
            <a:t>/hypersensitive </a:t>
          </a:r>
          <a:r>
            <a:rPr lang="en-US" sz="1400" kern="1200" dirty="0"/>
            <a:t>effects</a:t>
          </a:r>
        </a:p>
      </dsp:txBody>
      <dsp:txXfrm>
        <a:off x="4440578" y="4486277"/>
        <a:ext cx="2184744" cy="1356504"/>
      </dsp:txXfrm>
    </dsp:sp>
    <dsp:sp modelId="{5E4D1000-0750-4D3E-927A-6F1A0F7E1305}">
      <dsp:nvSpPr>
        <dsp:cNvPr id="0" name=""/>
        <dsp:cNvSpPr/>
      </dsp:nvSpPr>
      <dsp:spPr>
        <a:xfrm>
          <a:off x="6919653" y="2103698"/>
          <a:ext cx="2269150" cy="1440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411CC-DD17-4859-807C-A7E77BC4D854}">
      <dsp:nvSpPr>
        <dsp:cNvPr id="0" name=""/>
        <dsp:cNvSpPr/>
      </dsp:nvSpPr>
      <dsp:spPr>
        <a:xfrm>
          <a:off x="7171781" y="2343219"/>
          <a:ext cx="2269150" cy="1440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primary</a:t>
          </a:r>
        </a:p>
      </dsp:txBody>
      <dsp:txXfrm>
        <a:off x="7213984" y="2385422"/>
        <a:ext cx="2184744" cy="1356504"/>
      </dsp:txXfrm>
    </dsp:sp>
    <dsp:sp modelId="{9A86015C-7925-4A0E-B076-38FC34A8DD35}">
      <dsp:nvSpPr>
        <dsp:cNvPr id="0" name=""/>
        <dsp:cNvSpPr/>
      </dsp:nvSpPr>
      <dsp:spPr>
        <a:xfrm>
          <a:off x="6919653" y="4204552"/>
          <a:ext cx="2269150" cy="1440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D39E7-674B-41BD-BF85-DEE905869B9A}">
      <dsp:nvSpPr>
        <dsp:cNvPr id="0" name=""/>
        <dsp:cNvSpPr/>
      </dsp:nvSpPr>
      <dsp:spPr>
        <a:xfrm>
          <a:off x="7171781" y="4444074"/>
          <a:ext cx="2269150" cy="1440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Neuronal/CNS involvement</a:t>
          </a:r>
        </a:p>
      </dsp:txBody>
      <dsp:txXfrm>
        <a:off x="7213984" y="4486277"/>
        <a:ext cx="2184744" cy="1356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7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5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9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3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8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8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0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5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6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1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33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ermnetnz.org/topics/erythroderma/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pn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 /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ermnetnz.org/topics/psoriasis/" TargetMode="External" /><Relationship Id="rId2" Type="http://schemas.openxmlformats.org/officeDocument/2006/relationships/hyperlink" Target="https://dermnetnz.org/topics/dermatitis/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dermnetnz.org/topics/oral-lichen-planus/" TargetMode="Externa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 /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5.jpg" /><Relationship Id="rId4" Type="http://schemas.openxmlformats.org/officeDocument/2006/relationships/image" Target="../media/image44.png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9.png" /><Relationship Id="rId4" Type="http://schemas.openxmlformats.org/officeDocument/2006/relationships/image" Target="../media/image48.jpg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2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dermnetnz.org/topics/fixed-drug-eruption" TargetMode="External" /><Relationship Id="rId3" Type="http://schemas.openxmlformats.org/officeDocument/2006/relationships/hyperlink" Target="https://njms.rutgers.edu/sgs/olc/mci/prot/2009/Hypersensitivities09.pdf" TargetMode="External" /><Relationship Id="rId7" Type="http://schemas.openxmlformats.org/officeDocument/2006/relationships/hyperlink" Target="https://dermnetnz.org/topics/serum-sickness" TargetMode="External" /><Relationship Id="rId2" Type="http://schemas.openxmlformats.org/officeDocument/2006/relationships/hyperlink" Target="https://www.ncbi.nlm.nih.gov/pmc/articles/PMC3423598/#:~:text=Immunological%20reactions%20to%20drugs%2C%20also,abnormal%20response%20to%20the%20drug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dermnetnz.org/topics/drug-hypersensitivity-syndrome" TargetMode="External" /><Relationship Id="rId5" Type="http://schemas.openxmlformats.org/officeDocument/2006/relationships/hyperlink" Target="https://dermnetnz.org/topics/drug-eruptions" TargetMode="External" /><Relationship Id="rId10" Type="http://schemas.openxmlformats.org/officeDocument/2006/relationships/hyperlink" Target="https://dermnetnz.org/topics/morbilliform-drug-reaction" TargetMode="External" /><Relationship Id="rId4" Type="http://schemas.openxmlformats.org/officeDocument/2006/relationships/hyperlink" Target="https://dermnetnz.org/topics/allergies-explained" TargetMode="External" /><Relationship Id="rId9" Type="http://schemas.openxmlformats.org/officeDocument/2006/relationships/hyperlink" Target="https://dermnetnz.org/topics/lichenoid-drug-eruption" TargetMode="Externa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E7B6-7FA4-4EB3-9153-82B5B249E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Immunological reactions to drugs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6A92A-DFDB-470D-A34C-D190812BF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00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0C52-8655-4D9A-8466-8EA133E8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C2F64E-5C0F-4855-A887-3BD69B1A8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316" y="804519"/>
            <a:ext cx="8017799" cy="4986680"/>
          </a:xfrm>
        </p:spPr>
      </p:pic>
    </p:spTree>
    <p:extLst>
      <p:ext uri="{BB962C8B-B14F-4D97-AF65-F5344CB8AC3E}">
        <p14:creationId xmlns:p14="http://schemas.microsoft.com/office/powerpoint/2010/main" val="427575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679A-57E9-408F-8139-3BED9F1E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Adverse drug reaction (ADR)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301A-5F95-4531-A5D3-7027D0BA9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573169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+mn-lt"/>
              </a:rPr>
              <a:t>The World Health Organization defines an ADR as “</a:t>
            </a:r>
            <a:r>
              <a:rPr lang="en-US" sz="2400" i="0" dirty="0">
                <a:effectLst/>
                <a:latin typeface="+mn-lt"/>
              </a:rPr>
              <a:t>any response to a drug which is noxious and unintended</a:t>
            </a:r>
            <a:r>
              <a:rPr lang="en-US" sz="2400" b="0" i="0" dirty="0">
                <a:effectLst/>
                <a:latin typeface="+mn-lt"/>
              </a:rPr>
              <a:t>, and which occurs at doses normally used in man for prophylaxis, diagnosis, or therapy of disease, or for the modification of physiological function.”</a:t>
            </a: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67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C286-70BB-4472-B0DF-CBFD95C0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Benign Cutaneous Adverse Reactions to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D060F-20B9-4972-9476-16D1EE38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037749"/>
          </a:xfrm>
        </p:spPr>
        <p:txBody>
          <a:bodyPr>
            <a:noAutofit/>
          </a:bodyPr>
          <a:lstStyle/>
          <a:p>
            <a:r>
              <a:rPr lang="en-US" sz="2400" dirty="0"/>
              <a:t>Drug‐induced exanthem/pruritus/eczema</a:t>
            </a:r>
          </a:p>
          <a:p>
            <a:r>
              <a:rPr lang="en-US" sz="2400" dirty="0"/>
              <a:t>Symmetrical drug‐related intertriginous and flexural exanthem</a:t>
            </a:r>
          </a:p>
          <a:p>
            <a:r>
              <a:rPr lang="en-US" sz="2400" dirty="0"/>
              <a:t>Drug‐induced urticaria, angio‐oedema and anaphylaxis</a:t>
            </a:r>
          </a:p>
          <a:p>
            <a:r>
              <a:rPr lang="en-US" sz="2400" dirty="0"/>
              <a:t>Drug‐induced serum sickness‐like reaction</a:t>
            </a:r>
          </a:p>
          <a:p>
            <a:r>
              <a:rPr lang="en-US" sz="2400" dirty="0"/>
              <a:t>Lichenoid drug eruption</a:t>
            </a:r>
          </a:p>
          <a:p>
            <a:r>
              <a:rPr lang="en-US" sz="2400" dirty="0"/>
              <a:t>Fixed drug eruption</a:t>
            </a:r>
          </a:p>
          <a:p>
            <a:r>
              <a:rPr lang="en-US" sz="2400" dirty="0"/>
              <a:t>Drug‐induced pityriasis rosea/Drug‐induced erythema nodosum/Drug‐induced </a:t>
            </a:r>
            <a:r>
              <a:rPr lang="en-US" sz="2400" dirty="0" err="1"/>
              <a:t>acneform</a:t>
            </a:r>
            <a:r>
              <a:rPr lang="en-US" sz="2400" dirty="0"/>
              <a:t> eruptions,</a:t>
            </a:r>
          </a:p>
        </p:txBody>
      </p:sp>
    </p:spTree>
    <p:extLst>
      <p:ext uri="{BB962C8B-B14F-4D97-AF65-F5344CB8AC3E}">
        <p14:creationId xmlns:p14="http://schemas.microsoft.com/office/powerpoint/2010/main" val="96779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67A2-F0C2-4C2C-9CEC-237F483D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exanthem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BEC0C-CEC5-48D9-82ED-29583DA3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Exanthematous</a:t>
            </a:r>
            <a:r>
              <a:rPr lang="en-US" sz="2400" dirty="0"/>
              <a:t> reactions are the most frequent presentation of non‐immediate (non‐immunoglobulin E (</a:t>
            </a:r>
            <a:r>
              <a:rPr lang="en-US" sz="2400" dirty="0" err="1"/>
              <a:t>IgE</a:t>
            </a:r>
            <a:r>
              <a:rPr lang="en-US" sz="2400" dirty="0"/>
              <a:t>)) drug allergy</a:t>
            </a:r>
          </a:p>
          <a:p>
            <a:r>
              <a:rPr lang="en-US" sz="2400" dirty="0"/>
              <a:t>can occur after almost any drug at any time up to 3 weeks, but usually 1–2 weeks after administration</a:t>
            </a:r>
          </a:p>
          <a:p>
            <a:r>
              <a:rPr lang="en-US" sz="2400" dirty="0"/>
              <a:t>Resembles the classic morbilliform rash but without enanthem.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710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E60B-77AE-4FC3-8024-F314141C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7D61-BFBD-485B-8D48-03CD80B9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040" y="1853754"/>
            <a:ext cx="10104317" cy="4385068"/>
          </a:xfrm>
        </p:spPr>
        <p:txBody>
          <a:bodyPr>
            <a:normAutofit/>
          </a:bodyPr>
          <a:lstStyle/>
          <a:p>
            <a:r>
              <a:rPr lang="en-US" sz="2400" dirty="0"/>
              <a:t>scarlatiniform, </a:t>
            </a:r>
            <a:r>
              <a:rPr lang="en-US" sz="2400" dirty="0" err="1"/>
              <a:t>rubelliform</a:t>
            </a:r>
            <a:r>
              <a:rPr lang="en-US" sz="2400" dirty="0"/>
              <a:t>, </a:t>
            </a:r>
          </a:p>
          <a:p>
            <a:r>
              <a:rPr lang="en-US" sz="2400" dirty="0"/>
              <a:t>profuse eruption of small pink papules</a:t>
            </a:r>
          </a:p>
          <a:p>
            <a:r>
              <a:rPr lang="en-US" sz="2400" dirty="0"/>
              <a:t> large macules, polycyclic and gyrate erythema, reticular eruptions and sheet‐like erythema</a:t>
            </a:r>
          </a:p>
          <a:p>
            <a:r>
              <a:rPr lang="en-US" sz="2400" dirty="0"/>
              <a:t>The trunk and extremities are usually involved,</a:t>
            </a:r>
          </a:p>
          <a:p>
            <a:r>
              <a:rPr lang="en-US" sz="2400" dirty="0"/>
              <a:t>face is typically spared. Palmar and plantar lesions may occur, and sometimes the eruption is generalized. </a:t>
            </a:r>
          </a:p>
          <a:p>
            <a:r>
              <a:rPr lang="en-US" sz="2400" dirty="0"/>
              <a:t>Purpuric lesions, especially on the legs, and erosive stomatitis may develop. There may be relative sparing of pressure areas.</a:t>
            </a:r>
          </a:p>
        </p:txBody>
      </p:sp>
    </p:spTree>
    <p:extLst>
      <p:ext uri="{BB962C8B-B14F-4D97-AF65-F5344CB8AC3E}">
        <p14:creationId xmlns:p14="http://schemas.microsoft.com/office/powerpoint/2010/main" val="187539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CBAA-1BB8-4E8F-8E11-1F70FE43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1D6173-F91A-4E12-BC9B-AA048C9A7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86" y="916195"/>
            <a:ext cx="8026715" cy="4662970"/>
          </a:xfrm>
        </p:spPr>
      </p:pic>
    </p:spTree>
    <p:extLst>
      <p:ext uri="{BB962C8B-B14F-4D97-AF65-F5344CB8AC3E}">
        <p14:creationId xmlns:p14="http://schemas.microsoft.com/office/powerpoint/2010/main" val="115990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5093-1D25-4A37-9C02-9C49ECB7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D45C8-77C6-43FE-84D3-8B038C404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973" y="1853754"/>
            <a:ext cx="7388494" cy="2930281"/>
          </a:xfrm>
        </p:spPr>
      </p:pic>
    </p:spTree>
    <p:extLst>
      <p:ext uri="{BB962C8B-B14F-4D97-AF65-F5344CB8AC3E}">
        <p14:creationId xmlns:p14="http://schemas.microsoft.com/office/powerpoint/2010/main" val="301112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B968-63E3-408C-9688-9D679080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40536A-E985-4C0A-ADBC-F502FA911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855" y="804519"/>
            <a:ext cx="4990067" cy="47632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AD026-374E-44A0-A6D8-6FA0DAB58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17" y="804519"/>
            <a:ext cx="5148686" cy="47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6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00F5-B03D-4B3D-9D3B-F041F072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DE644B-2033-439B-81B8-832EAC4A2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72" y="561975"/>
            <a:ext cx="3619500" cy="28670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36ABF-8FF2-42FD-A0A0-4391543EC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9075"/>
            <a:ext cx="6050446" cy="3630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C9920-349E-4926-9341-EBFE15B98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235" y="2561012"/>
            <a:ext cx="2741559" cy="41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6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1B42-E3DD-4BD0-9E25-DECE0507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course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19A9-D906-41B4-9891-2C0E0003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b="0" dirty="0">
                <a:effectLst/>
              </a:rPr>
              <a:t>If the drug is continued, the rash may: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</a:rPr>
              <a:t>Resolve despite continued exposure to the drug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u="none" strike="noStrike" dirty="0">
                <a:effectLst/>
              </a:rPr>
              <a:t>Persist</a:t>
            </a:r>
            <a:r>
              <a:rPr lang="en-US" sz="2400" b="0" dirty="0">
                <a:effectLst/>
              </a:rPr>
              <a:t> without change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</a:rPr>
              <a:t>Progress to </a:t>
            </a:r>
            <a:r>
              <a:rPr lang="en-US" sz="2400" b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erythroderma</a:t>
            </a:r>
            <a:endParaRPr lang="en-US" sz="2400" b="0" dirty="0">
              <a:effectLst/>
            </a:endParaRPr>
          </a:p>
          <a:p>
            <a:pPr marL="0" indent="0">
              <a:buNone/>
            </a:pP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1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A1AFF-A11C-49BD-B3AE-4AC25B4A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6DF0C-6FA4-4441-ADA3-1279FA9FC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dirty="0">
                <a:effectLst/>
              </a:rPr>
              <a:t>A drug reaction is a skin condition—such as an itchy or tender bump, rash, or blister—that </a:t>
            </a:r>
            <a:r>
              <a:rPr lang="en-US" sz="2400" i="0" dirty="0">
                <a:effectLst/>
              </a:rPr>
              <a:t>develops when the body reacts adversely to medication</a:t>
            </a:r>
            <a:r>
              <a:rPr lang="en-US" sz="2400" b="0" i="0" dirty="0">
                <a:effectLst/>
              </a:rPr>
              <a:t>. </a:t>
            </a:r>
          </a:p>
          <a:p>
            <a:r>
              <a:rPr lang="en-US" sz="2400" b="0" i="0" dirty="0">
                <a:effectLst/>
              </a:rPr>
              <a:t> an immune-mediated response to a drug agent in a sensitized patient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124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AF9-BC25-43BF-9468-4D91B0FE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A3D1-64C6-4682-86E3-47CDAAAE4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tests to exclude organ dysfunction and </a:t>
            </a:r>
            <a:r>
              <a:rPr lang="en-US" dirty="0" err="1"/>
              <a:t>haematological</a:t>
            </a:r>
            <a:r>
              <a:rPr lang="en-US" dirty="0"/>
              <a:t> abnormalities associated with DRESS are important. </a:t>
            </a:r>
          </a:p>
          <a:p>
            <a:r>
              <a:rPr lang="en-US" dirty="0"/>
              <a:t>Viral serology/polymerase chain reaction (PCR) may be useful to exclude viral infections. </a:t>
            </a:r>
          </a:p>
          <a:p>
            <a:r>
              <a:rPr lang="en-US" dirty="0"/>
              <a:t>Skin histology is not routinely done</a:t>
            </a:r>
          </a:p>
        </p:txBody>
      </p:sp>
    </p:spTree>
    <p:extLst>
      <p:ext uri="{BB962C8B-B14F-4D97-AF65-F5344CB8AC3E}">
        <p14:creationId xmlns:p14="http://schemas.microsoft.com/office/powerpoint/2010/main" val="97720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961A-A7CE-4EE9-A48A-5BBD1301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03954E-8423-432D-960C-9385270C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061576"/>
            <a:ext cx="9983238" cy="5206702"/>
          </a:xfrm>
        </p:spPr>
        <p:txBody>
          <a:bodyPr/>
          <a:lstStyle/>
          <a:p>
            <a:r>
              <a:rPr lang="en-US" dirty="0"/>
              <a:t>RAST –</a:t>
            </a:r>
          </a:p>
          <a:p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radioallergosorbent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PATCH test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39305-B3EB-463E-8048-FED9E42A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61" y="265821"/>
            <a:ext cx="6429789" cy="2526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C77F50-93AC-4401-8DC7-0F4300FB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61" y="2979709"/>
            <a:ext cx="5221357" cy="3658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D3ABE-880E-405A-96F1-FE52EC73D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702" y="4468922"/>
            <a:ext cx="4998298" cy="14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BA9E-A805-453A-845C-FB6E2422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556B-DF58-435A-802F-170303276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Cessation of the culprit drug is essential. </a:t>
            </a:r>
          </a:p>
          <a:p>
            <a:r>
              <a:rPr lang="en-US" dirty="0"/>
              <a:t>On withdrawal of the drug, maculopapular drug eruptions usually fade with desquamation, sometimes with post‐inflammatory hyperpigmentation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10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A060-E52D-4AAF-A4C7-D70A5424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Drug‐induced urticaria, angio‐oedema and anaphylaxis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6FB2F-53FC-4A0B-B2D4-B3171093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Urticaria, angio‐oedema and anaphylaxis arise within 24–36  h of drug ingestion at the first occasion. </a:t>
            </a:r>
          </a:p>
          <a:p>
            <a:r>
              <a:rPr lang="en-US" dirty="0"/>
              <a:t>On re‐challenge lesions may develop within minutes.</a:t>
            </a:r>
          </a:p>
          <a:p>
            <a:r>
              <a:rPr lang="en-US" dirty="0"/>
              <a:t>Angiotensin‐converting enzyme (ACE) inhibitors can cause angio‐oedema which is bradykinin mediated rather than histamine dependent and will therefore not respond to antihistamines</a:t>
            </a:r>
          </a:p>
          <a:p>
            <a:r>
              <a:rPr lang="en-US" dirty="0"/>
              <a:t>The most frequent drug causes of anaphylaxis are antibiotics (usually β‐lactams) and NSAIDs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9152D-D69E-44C9-878B-934ADA25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06" y="4717774"/>
            <a:ext cx="6943715" cy="180649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E6CCB5BD-3091-4244-B8A0-164B0B64D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540" y="366841"/>
            <a:ext cx="2357981" cy="29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6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B6C4-ECA6-4100-8EA0-0AF3E00D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2FD379-D0C0-4A89-B063-E8B52CB74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445279"/>
              </p:ext>
            </p:extLst>
          </p:nvPr>
        </p:nvGraphicFramePr>
        <p:xfrm>
          <a:off x="715617" y="804520"/>
          <a:ext cx="10813774" cy="588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20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ACC2-6D75-43F6-BCC3-E74CE003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C389C-2CB5-483A-9CF2-D6DD965F0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2527" y="1853248"/>
            <a:ext cx="5566946" cy="27538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E90896-6B8F-4494-A95C-655DAC432A3C}"/>
              </a:ext>
            </a:extLst>
          </p:cNvPr>
          <p:cNvSpPr txBox="1"/>
          <p:nvPr/>
        </p:nvSpPr>
        <p:spPr>
          <a:xfrm>
            <a:off x="2070652" y="5004753"/>
            <a:ext cx="8305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Hydroxyethyl starch (HES) is used for colloid fluid replacement in some settings and has been associated with chronic pruritus in approximately one third of patients.</a:t>
            </a:r>
          </a:p>
        </p:txBody>
      </p:sp>
    </p:spTree>
    <p:extLst>
      <p:ext uri="{BB962C8B-B14F-4D97-AF65-F5344CB8AC3E}">
        <p14:creationId xmlns:p14="http://schemas.microsoft.com/office/powerpoint/2010/main" val="208117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0DB0-154C-4B46-A503-9C6908CE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31B7E-3BAB-4B15-9E3B-A0D7AF9E8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Opioids can induce mast cell degranulation and histamine release causing an itchy urticarial rash</a:t>
            </a:r>
          </a:p>
          <a:p>
            <a:r>
              <a:rPr lang="en-US" sz="2400" dirty="0"/>
              <a:t>medullary dorsal horn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4E6C90-1C8C-45B0-8595-F0BFDAF0EDC1}"/>
              </a:ext>
            </a:extLst>
          </p:cNvPr>
          <p:cNvCxnSpPr>
            <a:cxnSpLocks/>
          </p:cNvCxnSpPr>
          <p:nvPr/>
        </p:nvCxnSpPr>
        <p:spPr>
          <a:xfrm>
            <a:off x="4837043" y="3260035"/>
            <a:ext cx="2717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A876519-6B8D-4373-AE52-C7A382A2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205" y="2765045"/>
            <a:ext cx="4240696" cy="15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08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DE961-3983-4CB1-B64C-3DCB64B1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2" y="0"/>
            <a:ext cx="9603275" cy="1049235"/>
          </a:xfrm>
        </p:spPr>
        <p:txBody>
          <a:bodyPr/>
          <a:lstStyle/>
          <a:p>
            <a:r>
              <a:rPr lang="en-US" dirty="0"/>
              <a:t>Drug‐induced eczema 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9EA63-8F81-4B73-B115-366A74326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6617" y="755374"/>
            <a:ext cx="5595383" cy="495356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A47F0B-D54D-4FF8-ABA6-240BD3B27FCB}"/>
              </a:ext>
            </a:extLst>
          </p:cNvPr>
          <p:cNvSpPr txBox="1"/>
          <p:nvPr/>
        </p:nvSpPr>
        <p:spPr>
          <a:xfrm>
            <a:off x="291548" y="888763"/>
            <a:ext cx="60308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patient sensitized to a drug may develop an eczematous reaction when the same drug, or a chemically related one, is subsequently administered systemically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Patients with contact allergy to parabens may develop systemic eczema on exposure to drugs containing parabens as a preservative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latency from drug initiation to onset of eczema typically occurs at 7–14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The eruption tends to be symmetrical, and may involve first, or most severely, the site(s) of the original dermatitis, before becoming generalized</a:t>
            </a:r>
          </a:p>
        </p:txBody>
      </p:sp>
    </p:spTree>
    <p:extLst>
      <p:ext uri="{BB962C8B-B14F-4D97-AF65-F5344CB8AC3E}">
        <p14:creationId xmlns:p14="http://schemas.microsoft.com/office/powerpoint/2010/main" val="3691332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C87E-2DE5-4C25-B769-8D69623A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Symmetrical drug‐related intertriginous and flexural exanthem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9413-F267-4EAD-9FA4-0DD6BF50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Previously, such cases were called drug‐induced baboon syndrome</a:t>
            </a:r>
          </a:p>
          <a:p>
            <a:r>
              <a:rPr lang="en-US" sz="2000" dirty="0"/>
              <a:t>a type IV delayed hypersensitivity reaction</a:t>
            </a:r>
          </a:p>
          <a:p>
            <a:r>
              <a:rPr lang="en-US" sz="2000" dirty="0"/>
              <a:t>infiltration of CD4+ T cells in the dermis</a:t>
            </a:r>
            <a:r>
              <a:rPr lang="en-US" dirty="0"/>
              <a:t>.</a:t>
            </a:r>
          </a:p>
          <a:p>
            <a:r>
              <a:rPr lang="en-US" dirty="0"/>
              <a:t>gluteal region, thighs and other intertriginous areas such as the axillae, knees, elbows and neck. </a:t>
            </a:r>
          </a:p>
        </p:txBody>
      </p:sp>
    </p:spTree>
    <p:extLst>
      <p:ext uri="{BB962C8B-B14F-4D97-AF65-F5344CB8AC3E}">
        <p14:creationId xmlns:p14="http://schemas.microsoft.com/office/powerpoint/2010/main" val="4066508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421D-5A48-46C8-81FA-FA9438D8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227B-EEFF-468B-8FFA-5BCECB841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34866"/>
            <a:ext cx="8946541" cy="4195481"/>
          </a:xfrm>
        </p:spPr>
        <p:txBody>
          <a:bodyPr>
            <a:noAutofit/>
          </a:bodyPr>
          <a:lstStyle/>
          <a:p>
            <a:r>
              <a:rPr lang="en-US" sz="2400" dirty="0"/>
              <a:t>The latency from drug intake to the onset of SDRIFE ranges from hours to a few days </a:t>
            </a:r>
          </a:p>
          <a:p>
            <a:r>
              <a:rPr lang="en-US" sz="2400" dirty="0"/>
              <a:t>Diagnostic criteria: (</a:t>
            </a:r>
            <a:r>
              <a:rPr lang="en-US" sz="2400" dirty="0" err="1"/>
              <a:t>i</a:t>
            </a:r>
            <a:r>
              <a:rPr lang="en-US" sz="2400" dirty="0"/>
              <a:t>) exposure to a systemically administered drug;</a:t>
            </a:r>
          </a:p>
          <a:p>
            <a:r>
              <a:rPr lang="en-US" sz="2400" dirty="0"/>
              <a:t> (ii) sharply demarcated erythema of the gluteal/perianal area and/or V‐shaped erythema of the inguinal area; </a:t>
            </a:r>
          </a:p>
          <a:p>
            <a:r>
              <a:rPr lang="en-US" sz="2400" dirty="0"/>
              <a:t>(iii) involvement of at least one other intertriginous/flexural location; </a:t>
            </a:r>
          </a:p>
          <a:p>
            <a:r>
              <a:rPr lang="en-US" sz="2400" dirty="0"/>
              <a:t>(iv) symmetry of the affected areas; and </a:t>
            </a:r>
          </a:p>
          <a:p>
            <a:r>
              <a:rPr lang="en-US" sz="2400" dirty="0"/>
              <a:t>(v) absence of systemic symptoms and signs </a:t>
            </a:r>
          </a:p>
        </p:txBody>
      </p:sp>
    </p:spTree>
    <p:extLst>
      <p:ext uri="{BB962C8B-B14F-4D97-AF65-F5344CB8AC3E}">
        <p14:creationId xmlns:p14="http://schemas.microsoft.com/office/powerpoint/2010/main" val="374089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C79B-F420-45DE-B0EF-D168A645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Hypersensitive reactions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7E857-C68D-4E7A-932E-2FC0D59BE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811" y="1315884"/>
            <a:ext cx="7235687" cy="5385849"/>
          </a:xfrm>
        </p:spPr>
      </p:pic>
    </p:spTree>
    <p:extLst>
      <p:ext uri="{BB962C8B-B14F-4D97-AF65-F5344CB8AC3E}">
        <p14:creationId xmlns:p14="http://schemas.microsoft.com/office/powerpoint/2010/main" val="3309577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62A6-F5DD-49A5-A58E-4BCAE56C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E9FDFC-987A-4D94-AA0C-34177F9FF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205" y="1600232"/>
            <a:ext cx="6464267" cy="4424432"/>
          </a:xfrm>
        </p:spPr>
      </p:pic>
    </p:spTree>
    <p:extLst>
      <p:ext uri="{BB962C8B-B14F-4D97-AF65-F5344CB8AC3E}">
        <p14:creationId xmlns:p14="http://schemas.microsoft.com/office/powerpoint/2010/main" val="1605390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27A6-2656-4F68-8752-ABC2C35D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9EC15-E8B1-4F90-85C7-00F551774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79" y="1152983"/>
            <a:ext cx="5774108" cy="4933672"/>
          </a:xfrm>
        </p:spPr>
      </p:pic>
    </p:spTree>
    <p:extLst>
      <p:ext uri="{BB962C8B-B14F-4D97-AF65-F5344CB8AC3E}">
        <p14:creationId xmlns:p14="http://schemas.microsoft.com/office/powerpoint/2010/main" val="2533797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E386-81D3-45B8-8213-63928BC5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Drug‐induced serum sickness‐like reaction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066A-CC7E-4E9B-A9A7-CE6070477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Drug‐induced serum sickness‐like reactions (SSLR) are characterized by a clinical triad of fever, rash and arthralgias/arthritis.</a:t>
            </a:r>
          </a:p>
          <a:p>
            <a:r>
              <a:rPr lang="en-US" sz="2400" dirty="0"/>
              <a:t>The primary lesions of SSLR are urticarial </a:t>
            </a:r>
            <a:r>
              <a:rPr lang="en-US" sz="2400" dirty="0" err="1"/>
              <a:t>weals</a:t>
            </a:r>
            <a:r>
              <a:rPr lang="en-US" sz="2400" dirty="0"/>
              <a:t> which </a:t>
            </a:r>
          </a:p>
          <a:p>
            <a:pPr marL="0" indent="0">
              <a:buNone/>
            </a:pPr>
            <a:r>
              <a:rPr lang="en-US" sz="2400" dirty="0"/>
              <a:t>are migratory and pruritic </a:t>
            </a:r>
          </a:p>
          <a:p>
            <a:r>
              <a:rPr lang="en-US" sz="2400" dirty="0"/>
              <a:t>Some lesions may have purpuric or dusky </a:t>
            </a:r>
            <a:r>
              <a:rPr lang="en-US" sz="2400" dirty="0" err="1"/>
              <a:t>centres</a:t>
            </a:r>
            <a:r>
              <a:rPr lang="en-US" sz="2400" dirty="0"/>
              <a:t> and </a:t>
            </a:r>
          </a:p>
          <a:p>
            <a:pPr marL="0" indent="0">
              <a:buNone/>
            </a:pPr>
            <a:r>
              <a:rPr lang="en-US" sz="2400" dirty="0"/>
              <a:t>may be mistaken for erythema multiforme.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47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7881-A0D1-4E22-981C-55FBD9C1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587" y="33830"/>
            <a:ext cx="9603275" cy="104923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11B2-7A6A-4F01-81D1-09DCA7D8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824828"/>
            <a:ext cx="11277600" cy="56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Facial and periorbital oedema may coexist. </a:t>
            </a:r>
          </a:p>
          <a:p>
            <a:r>
              <a:rPr lang="en-US" sz="2400" dirty="0"/>
              <a:t>No mucosal membranes are involved</a:t>
            </a:r>
          </a:p>
          <a:p>
            <a:r>
              <a:rPr lang="en-US" sz="2400" dirty="0"/>
              <a:t>Joints of the hands and feet are also often affected;</a:t>
            </a:r>
          </a:p>
          <a:p>
            <a:pPr marL="0" indent="0">
              <a:buNone/>
            </a:pPr>
            <a:r>
              <a:rPr lang="en-US" sz="2400" dirty="0"/>
              <a:t>associated symptoms include arthralgia, swelling, </a:t>
            </a:r>
          </a:p>
          <a:p>
            <a:pPr marL="0" indent="0">
              <a:buNone/>
            </a:pPr>
            <a:r>
              <a:rPr lang="en-US" sz="2400" dirty="0"/>
              <a:t>warmth</a:t>
            </a:r>
          </a:p>
          <a:p>
            <a:pPr marL="0" indent="0">
              <a:buNone/>
            </a:pPr>
            <a:r>
              <a:rPr lang="en-US" sz="2400" dirty="0"/>
              <a:t> and decreased range of movement .</a:t>
            </a:r>
          </a:p>
          <a:p>
            <a:r>
              <a:rPr lang="en-US" sz="2400" dirty="0"/>
              <a:t> Systemic involvement of the kidneys and liver is rare, </a:t>
            </a:r>
          </a:p>
          <a:p>
            <a:pPr marL="0" indent="0">
              <a:buNone/>
            </a:pPr>
            <a:r>
              <a:rPr lang="en-US" sz="2400" dirty="0"/>
              <a:t>in contrast to true serum sickness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EA507-232E-4A5A-B4BC-61C20378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28" y="824828"/>
            <a:ext cx="3620572" cy="52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8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BC15-16F8-4FFA-82EF-910AFD71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60A5-EA2B-4AF4-B9AD-CE682A67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69" y="1853248"/>
            <a:ext cx="10999287" cy="4716372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Differential diagnosis include urticarial vasculitis, Still disease, </a:t>
            </a:r>
            <a:r>
              <a:rPr lang="en-US" sz="2400" dirty="0" err="1"/>
              <a:t>Schnitlzer</a:t>
            </a:r>
            <a:r>
              <a:rPr lang="en-US" sz="2400" dirty="0"/>
              <a:t> syndrome, human parvovirus B19 infection, Kawasaki disease and hereditary autoinflammatory diseases</a:t>
            </a:r>
          </a:p>
          <a:p>
            <a:r>
              <a:rPr lang="en-US" sz="2400" dirty="0"/>
              <a:t>Cutaneous and musculoskeletal manifestations resolve on drug withdrawal. Typical median duration of rash and joint symptoms are 5 and 3 days, respectively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1C395-8768-4AF2-BB0A-6485ADDA7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0" y="357201"/>
            <a:ext cx="4174419" cy="3155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CE5E6-8B03-42C5-AE04-6291AD056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993" y="0"/>
            <a:ext cx="3352798" cy="41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23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92D7-52E5-46BD-89A3-CDECFE9A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Lichenoid drug eruptions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2DB1-2426-4A32-9862-65C01406D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Lichenoid drug eruptions may present as a variety of clinical patterns including LP and LE. It has been suggested that the different clinical patterns reflect lymphocyte ‘cell rich’ (e.g. LP) and ‘cell poor’ (e.g. LE) lichenoid patterns </a:t>
            </a:r>
          </a:p>
          <a:p>
            <a:r>
              <a:rPr lang="en-US" sz="2400" dirty="0">
                <a:latin typeface="+mn-lt"/>
              </a:rPr>
              <a:t>Drug‐induced LP reactions represent approximately 10% of all LP cases. Approximately 10% of all cutaneous LE cases are mediated by drugs.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58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8399-E9D9-4812-B1C9-47C34985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AACF5-D132-465E-9F88-0D814297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they may develop as a result of autoreactive T cells directed against a drug–major histocompatibility complex (MHC) antigen complex, such that keratinocytes and Langerhans cells are viewed by the immune system as ‘non‐self’.</a:t>
            </a:r>
          </a:p>
          <a:p>
            <a:r>
              <a:rPr lang="en-US" sz="2400" dirty="0"/>
              <a:t> Genetic factors have been strongly linked with drug‐induced lupus such as hydralazine (73% HLA‐DR4)  and minocycline (HLA‐DQB1)</a:t>
            </a:r>
          </a:p>
        </p:txBody>
      </p:sp>
    </p:spTree>
    <p:extLst>
      <p:ext uri="{BB962C8B-B14F-4D97-AF65-F5344CB8AC3E}">
        <p14:creationId xmlns:p14="http://schemas.microsoft.com/office/powerpoint/2010/main" val="2862291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C3CD-DBD5-4465-9E62-5A218CD8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vs Drug induced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429ED-213F-4526-A2BF-94C2B1BC6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Extensive rash distributed symmetrically over the trunk and limbs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+mn-lt"/>
              </a:rPr>
              <a:t>Photodistribution</a:t>
            </a:r>
            <a:r>
              <a:rPr lang="en-US" sz="2400" b="0" i="0" dirty="0">
                <a:effectLst/>
                <a:latin typeface="+mn-lt"/>
              </a:rPr>
              <a:t> – the rash is predominantly in areas exposed to the sun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The rash may be </a:t>
            </a:r>
            <a:r>
              <a:rPr lang="en-US" sz="2400" b="0" i="0" u="none" strike="noStrike" dirty="0">
                <a:effectLst/>
                <a:latin typeface="+mn-lt"/>
              </a:rPr>
              <a:t>scaly</a:t>
            </a:r>
            <a:r>
              <a:rPr lang="en-US" sz="2400" b="0" i="0" dirty="0">
                <a:effectLst/>
                <a:latin typeface="+mn-lt"/>
              </a:rPr>
              <a:t> resembling </a:t>
            </a:r>
            <a:r>
              <a:rPr lang="en-US" sz="2400" b="0" i="0" u="none" strike="noStrike" dirty="0"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eczema</a:t>
            </a:r>
            <a:r>
              <a:rPr lang="en-US" sz="2400" b="0" i="0" dirty="0">
                <a:effectLst/>
                <a:latin typeface="+mn-lt"/>
              </a:rPr>
              <a:t> or </a:t>
            </a:r>
            <a:r>
              <a:rPr lang="en-US" sz="2400" b="0" i="0" u="none" strike="noStrike" dirty="0"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psoriasis</a:t>
            </a:r>
            <a:endParaRPr lang="en-US" sz="2400" b="0" i="0" dirty="0">
              <a:effectLst/>
              <a:latin typeface="+mn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Wickham striae are usually absent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+mn-lt"/>
              </a:rPr>
              <a:t>Nail</a:t>
            </a:r>
            <a:r>
              <a:rPr lang="en-US" sz="2400" b="0" i="0" dirty="0">
                <a:effectLst/>
                <a:latin typeface="+mn-lt"/>
              </a:rPr>
              <a:t> and </a:t>
            </a:r>
            <a:r>
              <a:rPr lang="en-US" sz="2400" b="0" i="0" u="none" strike="noStrike" dirty="0">
                <a:effectLst/>
                <a:latin typeface="+mn-lt"/>
              </a:rPr>
              <a:t>mucous</a:t>
            </a:r>
            <a:r>
              <a:rPr lang="en-US" sz="2400" b="0" i="0" dirty="0">
                <a:effectLst/>
                <a:latin typeface="+mn-lt"/>
              </a:rPr>
              <a:t> membrane (e.g., mouth) involvement is uncommon (</a:t>
            </a:r>
            <a:r>
              <a:rPr lang="en-US" sz="2400" b="0" i="0" u="none" strike="noStrike" dirty="0"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oral lichen planus</a:t>
            </a:r>
            <a:r>
              <a:rPr lang="en-US" sz="2400" b="0" i="0" dirty="0">
                <a:effectLst/>
                <a:latin typeface="+mn-lt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More likely to leave marked </a:t>
            </a:r>
            <a:r>
              <a:rPr lang="en-US" sz="2400" b="0" i="0" u="none" strike="noStrike" dirty="0">
                <a:effectLst/>
                <a:latin typeface="+mn-lt"/>
              </a:rPr>
              <a:t>pigmentation</a:t>
            </a:r>
            <a:r>
              <a:rPr lang="en-US" sz="2400" b="0" i="0" dirty="0">
                <a:effectLst/>
                <a:latin typeface="+mn-lt"/>
              </a:rPr>
              <a:t> after the active rash has cleared.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38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9AD5-9589-4059-834A-7AB65E26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B9B410-1443-476C-A3B2-E9986C841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64444"/>
            <a:ext cx="6096000" cy="21593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A9980-47A7-4A95-BE45-B35F61A8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325" y="804519"/>
            <a:ext cx="5980676" cy="40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4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9A0A-806C-4032-BD90-302CADC3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H/P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FD85-5564-4EB0-86E0-4D745A6F4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464014" cy="3623068"/>
          </a:xfrm>
        </p:spPr>
        <p:txBody>
          <a:bodyPr>
            <a:normAutofit/>
          </a:bodyPr>
          <a:lstStyle/>
          <a:p>
            <a:r>
              <a:rPr lang="en-US" sz="2400" dirty="0"/>
              <a:t>only distinguishing histological characteristics of drug‐induced LP, as opposed to non-drug LP, were a higher frequency of necrotic keratinocytes (in clusters), and infiltrating plasma cells and eosinophils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A9196-2977-4E6D-8431-3B46F46BA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93" y="1219200"/>
            <a:ext cx="5276407" cy="50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0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F848-4C69-4257-B981-81A30FDF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IgE</a:t>
            </a:r>
            <a:r>
              <a:rPr lang="en-US" dirty="0"/>
              <a:t>‐mediated drug hypersensitivity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4F83-3D54-4F41-9DC3-2D593444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53754"/>
            <a:ext cx="9603275" cy="3450613"/>
          </a:xfrm>
        </p:spPr>
        <p:txBody>
          <a:bodyPr/>
          <a:lstStyle/>
          <a:p>
            <a:r>
              <a:rPr lang="en-US" sz="2400" b="0" i="0" dirty="0">
                <a:effectLst/>
              </a:rPr>
              <a:t>Type I hypersensitivity reactions involve the activation of tissue mast cells and blood basophils when </a:t>
            </a:r>
            <a:r>
              <a:rPr lang="en-US" sz="2400" b="0" i="0" dirty="0" err="1">
                <a:effectLst/>
              </a:rPr>
              <a:t>IgE</a:t>
            </a:r>
            <a:r>
              <a:rPr lang="en-US" sz="2400" b="0" i="0" dirty="0">
                <a:effectLst/>
              </a:rPr>
              <a:t> molecules bound to their surface become linked together by an allergen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47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DEF3-FACA-4E5F-A575-78B073EB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D763D8-1F23-4B9C-B904-6E7B1F560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628" y="2381417"/>
            <a:ext cx="3470206" cy="26228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0C8A37-2884-4F17-B19D-4B93D48E4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81417"/>
            <a:ext cx="5552454" cy="23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FB00-F237-4125-88DF-32D3D95B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drug eruption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8291-C475-4AEE-800C-BE226F6BA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615215"/>
            <a:ext cx="10270435" cy="4335011"/>
          </a:xfrm>
        </p:spPr>
        <p:txBody>
          <a:bodyPr>
            <a:normAutofit/>
          </a:bodyPr>
          <a:lstStyle/>
          <a:p>
            <a:r>
              <a:rPr lang="en-US" sz="2400" dirty="0"/>
              <a:t>is a cutaneous adverse drug reaction characterized by recurrent well‐defined lesions occurring in the same sites each time the offending drug is taken</a:t>
            </a:r>
          </a:p>
          <a:p>
            <a:r>
              <a:rPr lang="en-US" sz="2400" dirty="0"/>
              <a:t>FDE typically presents 30 min to 8 h after drug exposure.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F4D2E-9E09-4460-9FC2-924AE770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745" y="3347973"/>
            <a:ext cx="7716510" cy="33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25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DB25-7156-44D7-8C8A-60CE2980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1951E-AA3C-4203-9926-EB1934782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1" y="246506"/>
            <a:ext cx="5060135" cy="56612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C0D32-AB6A-4C26-BA1F-EA07A038CA05}"/>
              </a:ext>
            </a:extLst>
          </p:cNvPr>
          <p:cNvSpPr txBox="1"/>
          <p:nvPr/>
        </p:nvSpPr>
        <p:spPr>
          <a:xfrm>
            <a:off x="480390" y="2153776"/>
            <a:ext cx="37868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j-lt"/>
              </a:rPr>
              <a:t> HLA-A30 with cotrimoxazole-induced fixed drug eruption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946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1F93-ED6B-4BA9-8C45-3429E080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44" y="128658"/>
            <a:ext cx="9603275" cy="1049235"/>
          </a:xfrm>
        </p:spPr>
        <p:txBody>
          <a:bodyPr/>
          <a:lstStyle/>
          <a:p>
            <a:r>
              <a:rPr lang="en-US" dirty="0"/>
              <a:t>clinically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B3A61-E8A0-4166-A0C7-D76DBE95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177894"/>
            <a:ext cx="10813774" cy="48755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b="0" i="0" dirty="0">
                <a:effectLst/>
                <a:latin typeface="+mn-lt"/>
              </a:rPr>
              <a:t>the most common form is the </a:t>
            </a:r>
            <a:r>
              <a:rPr lang="en-US" sz="2400" b="0" i="0" u="none" strike="noStrike" dirty="0" err="1">
                <a:effectLst/>
                <a:latin typeface="+mn-lt"/>
              </a:rPr>
              <a:t>localised</a:t>
            </a:r>
            <a:r>
              <a:rPr lang="en-US" sz="2400" b="0" i="0" dirty="0">
                <a:effectLst/>
                <a:latin typeface="+mn-lt"/>
              </a:rPr>
              <a:t> pigmenting type; other presentations include </a:t>
            </a:r>
            <a:r>
              <a:rPr lang="en-US" sz="2400" b="0" i="0" u="none" strike="noStrike" dirty="0">
                <a:effectLst/>
                <a:latin typeface="+mn-lt"/>
              </a:rPr>
              <a:t>bullous</a:t>
            </a:r>
            <a:r>
              <a:rPr lang="en-US" sz="2400" b="0" i="0" dirty="0">
                <a:effectLst/>
                <a:latin typeface="+mn-lt"/>
              </a:rPr>
              <a:t> (</a:t>
            </a:r>
            <a:r>
              <a:rPr lang="en-US" sz="2400" b="0" i="0" dirty="0" err="1">
                <a:effectLst/>
                <a:latin typeface="+mn-lt"/>
              </a:rPr>
              <a:t>localised</a:t>
            </a:r>
            <a:r>
              <a:rPr lang="en-US" sz="2400" b="0" i="0" dirty="0">
                <a:effectLst/>
                <a:latin typeface="+mn-lt"/>
              </a:rPr>
              <a:t> or </a:t>
            </a:r>
            <a:r>
              <a:rPr lang="en-US" sz="2400" b="0" i="0" u="none" strike="noStrike" dirty="0" err="1">
                <a:effectLst/>
                <a:latin typeface="+mn-lt"/>
              </a:rPr>
              <a:t>generalised</a:t>
            </a:r>
            <a:r>
              <a:rPr lang="en-US" sz="2400" b="0" i="0" dirty="0">
                <a:effectLst/>
                <a:latin typeface="+mn-lt"/>
              </a:rPr>
              <a:t>), </a:t>
            </a:r>
            <a:r>
              <a:rPr lang="en-US" sz="2400" b="0" i="0" u="none" strike="noStrike" dirty="0">
                <a:effectLst/>
                <a:latin typeface="+mn-lt"/>
              </a:rPr>
              <a:t>mucosal</a:t>
            </a:r>
            <a:r>
              <a:rPr lang="en-US" sz="2400" b="0" i="0" dirty="0">
                <a:effectLst/>
                <a:latin typeface="+mn-lt"/>
              </a:rPr>
              <a:t>, non-pigmenting, or </a:t>
            </a:r>
            <a:r>
              <a:rPr lang="en-US" sz="2400" b="0" i="0" dirty="0" err="1">
                <a:effectLst/>
                <a:latin typeface="+mn-lt"/>
              </a:rPr>
              <a:t>generalised</a:t>
            </a:r>
            <a:r>
              <a:rPr lang="en-US" sz="2400" b="0" i="0" dirty="0">
                <a:effectLst/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Commonly affected sites include the lips, genitals, palms and soles; 5% of cases may have an exclusive mucosal involvement </a:t>
            </a:r>
          </a:p>
          <a:p>
            <a:r>
              <a:rPr lang="en-US" sz="2400" dirty="0">
                <a:latin typeface="+mn-lt"/>
              </a:rPr>
              <a:t>NSAID‐induced FDE affecting the genitals and lips; tetracycline‐ and trimethoprim/sulfamethoxazole‐induced FDE affecting the genitals; metamizole‐induced FDE of the trunk and extremities; and </a:t>
            </a:r>
            <a:r>
              <a:rPr lang="en-US" sz="2400" dirty="0" err="1">
                <a:latin typeface="+mn-lt"/>
              </a:rPr>
              <a:t>carbocysteine</a:t>
            </a:r>
            <a:r>
              <a:rPr lang="en-US" sz="2400" dirty="0">
                <a:latin typeface="+mn-lt"/>
              </a:rPr>
              <a:t>‐induced FDE of the face</a:t>
            </a:r>
          </a:p>
        </p:txBody>
      </p:sp>
    </p:spTree>
    <p:extLst>
      <p:ext uri="{BB962C8B-B14F-4D97-AF65-F5344CB8AC3E}">
        <p14:creationId xmlns:p14="http://schemas.microsoft.com/office/powerpoint/2010/main" val="3104867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B356-64BE-495F-9615-3B9D2680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ontserrat" panose="020B0604020202020204" pitchFamily="2" charset="0"/>
              </a:rPr>
              <a:t>Generalised bullous fixed drug eruption</a:t>
            </a:r>
            <a:br>
              <a:rPr lang="en-US" dirty="0">
                <a:latin typeface="Montserrat" panose="020B06040202020202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4545-1B1D-4A42-BA07-DAC227574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Rare variant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Recurrent</a:t>
            </a:r>
            <a:r>
              <a:rPr lang="en-US" sz="2400" b="0" i="0" dirty="0">
                <a:effectLst/>
              </a:rPr>
              <a:t> episodes with onset within 24 hours of drug exposure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Numerous large blisters and erosions with normal skin between typically affecting &lt;10% of the skin surface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Relative sparing of mucosal surfaces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Lesions are not targetoid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Fever</a:t>
            </a:r>
            <a:r>
              <a:rPr lang="en-US" sz="2400" b="0" i="0" dirty="0">
                <a:effectLst/>
              </a:rPr>
              <a:t>, </a:t>
            </a:r>
            <a:r>
              <a:rPr lang="en-US" sz="2400" b="0" i="0" u="none" strike="noStrike" dirty="0">
                <a:effectLst/>
              </a:rPr>
              <a:t>malaise</a:t>
            </a:r>
            <a:r>
              <a:rPr lang="en-US" sz="2400" b="0" i="0" dirty="0">
                <a:effectLst/>
              </a:rPr>
              <a:t> and </a:t>
            </a:r>
            <a:r>
              <a:rPr lang="en-US" sz="2400" b="0" i="0" u="none" strike="noStrike" dirty="0">
                <a:effectLst/>
              </a:rPr>
              <a:t>arthralgia</a:t>
            </a:r>
            <a:r>
              <a:rPr lang="en-US" sz="2400" b="0" i="0" dirty="0">
                <a:effectLst/>
              </a:rPr>
              <a:t> may be associated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Resolves with post-inflammatory hyperpigmentation.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65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5A60-9293-4DD5-825C-442F96AA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6B8FA7-DAC4-48B2-A5A1-80AFF0A49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91" y="191641"/>
            <a:ext cx="2466975" cy="33242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B9F1B4-D7EE-4B30-903A-C173849CE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555" y="151054"/>
            <a:ext cx="3568924" cy="2249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E30A10-D0B2-4DC6-BDB9-B5BF32504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02749"/>
            <a:ext cx="5120723" cy="3464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AA400A-E551-413C-8723-2C1451629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869" y="3776456"/>
            <a:ext cx="28003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57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0A20-3D52-4FFC-BE47-C18661D3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course and 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4281-FB70-478B-9E07-7CDB4DDF4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majority of FDE is self‐limiting with an excellent prognosis. </a:t>
            </a:r>
          </a:p>
          <a:p>
            <a:r>
              <a:rPr lang="en-US" sz="2400" dirty="0"/>
              <a:t>Post‐inflammatory hyperpigmentation can be prominent and persist for several months after the acute episode. </a:t>
            </a:r>
          </a:p>
          <a:p>
            <a:r>
              <a:rPr lang="en-US" sz="2400" dirty="0"/>
              <a:t>In GBFDE, the mortality is approximately 20%. Patients with GBFDE require the same level of treatment and care as for SJS and TEN</a:t>
            </a:r>
          </a:p>
        </p:txBody>
      </p:sp>
    </p:spTree>
    <p:extLst>
      <p:ext uri="{BB962C8B-B14F-4D97-AF65-F5344CB8AC3E}">
        <p14:creationId xmlns:p14="http://schemas.microsoft.com/office/powerpoint/2010/main" val="1565178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4687-78FD-4636-B23B-0A901EF8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 erythema of </a:t>
            </a:r>
            <a:r>
              <a:rPr lang="en-US" dirty="0" err="1"/>
              <a:t>chemotheraphy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CB81A-E2DC-42A2-B5C4-8A46B9A39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toxic reactions that is characterized by areas of painful erythema (and oftentimes edema) which usually involve the hands and feet, intertriginous zones (</a:t>
            </a:r>
            <a:r>
              <a:rPr lang="en-US" sz="2400" dirty="0" err="1"/>
              <a:t>eg</a:t>
            </a:r>
            <a:r>
              <a:rPr lang="en-US" sz="2400" dirty="0"/>
              <a:t>, axillae, groin), and, less often, the elbows, knees, and </a:t>
            </a:r>
            <a:r>
              <a:rPr lang="en-US" sz="2400" dirty="0" err="1"/>
              <a:t>ears.The</a:t>
            </a:r>
            <a:r>
              <a:rPr lang="en-US" sz="2400" dirty="0"/>
              <a:t> eruptions may have a bullous </a:t>
            </a:r>
            <a:r>
              <a:rPr lang="en-US" sz="2400" dirty="0" err="1"/>
              <a:t>component,are</a:t>
            </a:r>
            <a:r>
              <a:rPr lang="en-US" sz="2400" dirty="0"/>
              <a:t> self-</a:t>
            </a:r>
            <a:r>
              <a:rPr lang="en-US" sz="2400" dirty="0" err="1"/>
              <a:t>limited,and</a:t>
            </a:r>
            <a:r>
              <a:rPr lang="en-US" sz="2400" dirty="0"/>
              <a:t> often resolve with desquamation and </a:t>
            </a:r>
            <a:r>
              <a:rPr lang="en-US" sz="2400" dirty="0" err="1"/>
              <a:t>postinflammatory</a:t>
            </a:r>
            <a:r>
              <a:rPr lang="en-US" sz="2400" dirty="0"/>
              <a:t> hyperpigmentation.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03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61AB-02ED-4F6C-946B-E623DBDD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4FA9A5-E915-422F-A6A7-222AA9E2C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33" y="1517064"/>
            <a:ext cx="4636132" cy="19119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259ACD-0D3C-4DAF-A7F5-075A7EF5E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15" y="92765"/>
            <a:ext cx="4845029" cy="4041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32FBD-A112-46AC-AD89-262812AB5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183" y="2566299"/>
            <a:ext cx="2813382" cy="4176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1CA116-3CC8-410C-86AE-D996E1321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555" y="2565508"/>
            <a:ext cx="3733491" cy="42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11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0629-D4CF-4134-AB12-2BDBF97E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3328BA-1FD8-464D-B6D5-FAE023773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8381"/>
            <a:ext cx="4601403" cy="41140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0B28A-24F7-4C7F-A548-CCED8E973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968" y="238380"/>
            <a:ext cx="4964032" cy="4114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324AB-C1EB-4F69-B3B1-152A8BC97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631" y="2925443"/>
            <a:ext cx="2478024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BEF0-4F09-4EFD-AFEF-3EFDE7D4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2DF63E-4D1F-4E02-A23C-48A81E8C1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661" y="674956"/>
            <a:ext cx="7964679" cy="5119201"/>
          </a:xfr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6A089C0-DA8A-48EC-9367-810985F53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417925"/>
              </p:ext>
            </p:extLst>
          </p:nvPr>
        </p:nvGraphicFramePr>
        <p:xfrm>
          <a:off x="5791001" y="3623443"/>
          <a:ext cx="6400999" cy="312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465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751C-5639-4BC2-90D7-31B5FC21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0B822-C744-4D57-9732-B953FB718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905534" cy="403774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file:///E:/Last%20windows/dermatology/books/Rooks%20Textbook%20of%20Dermatology,%204%20Volume%20Set.9E.2016.UnitedVRG.HTD.pdf</a:t>
            </a:r>
          </a:p>
          <a:p>
            <a:r>
              <a:rPr lang="en-US" dirty="0">
                <a:hlinkClick r:id="rId2"/>
              </a:rPr>
              <a:t>https://www.ncbi.nlm.nih.gov/pmc/articles/PMC3423598/#:~:text=Immunological%20reactions%20to%20drugs%2C%20also,abnormal%20response%20to%20the%20drug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https://njms.rutgers.edu/sgs/olc/mci/prot/2009/Hypersensitivities09.pdf</a:t>
            </a:r>
            <a:endParaRPr lang="en-US" dirty="0"/>
          </a:p>
          <a:p>
            <a:r>
              <a:rPr lang="en-US" dirty="0"/>
              <a:t>https://www.researchgate.net/figure/IgE-allergic-vs-non-IgE-pseudoallergic-mediated-activation-of-mast-cells-Mast_fig1_339271117</a:t>
            </a:r>
          </a:p>
          <a:p>
            <a:r>
              <a:rPr lang="en-US" dirty="0">
                <a:hlinkClick r:id="rId4"/>
              </a:rPr>
              <a:t>https://dermnetnz.org/topics/allergies-explained</a:t>
            </a:r>
            <a:endParaRPr lang="en-US" dirty="0"/>
          </a:p>
          <a:p>
            <a:r>
              <a:rPr lang="en-US" dirty="0">
                <a:hlinkClick r:id="rId5"/>
              </a:rPr>
              <a:t>https://dermnetnz.org/topics/drug-eruptions</a:t>
            </a:r>
            <a:endParaRPr lang="en-US" dirty="0"/>
          </a:p>
          <a:p>
            <a:r>
              <a:rPr lang="en-US" dirty="0">
                <a:hlinkClick r:id="rId6"/>
              </a:rPr>
              <a:t>https://dermnetnz.org/topics/drug-hypersensitivity-syndrome</a:t>
            </a:r>
            <a:endParaRPr lang="en-US" dirty="0"/>
          </a:p>
          <a:p>
            <a:r>
              <a:rPr lang="en-US" dirty="0">
                <a:hlinkClick r:id="rId7"/>
              </a:rPr>
              <a:t>https://dermnetnz.org/topics/serum-sickness</a:t>
            </a:r>
            <a:endParaRPr lang="en-US" dirty="0"/>
          </a:p>
          <a:p>
            <a:r>
              <a:rPr lang="en-US" dirty="0">
                <a:hlinkClick r:id="rId8"/>
              </a:rPr>
              <a:t>https://dermnetnz.org/topics/fixed-drug-eruption</a:t>
            </a:r>
            <a:endParaRPr lang="en-US" dirty="0"/>
          </a:p>
          <a:p>
            <a:r>
              <a:rPr lang="en-US" dirty="0">
                <a:hlinkClick r:id="rId9"/>
              </a:rPr>
              <a:t>https://dermnetnz.org/topics/lichenoid-drug-eruption</a:t>
            </a:r>
            <a:endParaRPr lang="en-US" dirty="0"/>
          </a:p>
          <a:p>
            <a:r>
              <a:rPr lang="en-US" dirty="0">
                <a:hlinkClick r:id="rId10"/>
              </a:rPr>
              <a:t>https://dermnetnz.org/topics/morbilliform-drug-reaction</a:t>
            </a:r>
            <a:endParaRPr lang="en-US" dirty="0"/>
          </a:p>
          <a:p>
            <a:r>
              <a:rPr lang="en-US" dirty="0"/>
              <a:t>https://www.aafp.org/afp/2003/1101/p1781.html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5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16AA-F2F9-4F98-802D-066BC9EC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37EA47-8B32-423E-BA81-E7A52FD8E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366" y="594796"/>
            <a:ext cx="10927700" cy="30206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9DDC4-7FB7-418A-9245-C0BABB6BA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66" y="3615460"/>
            <a:ext cx="10927700" cy="27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677D-1445-48BA-A35A-0522CF27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F8313-5332-4675-A52A-E7680EBB2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660" y="1241615"/>
            <a:ext cx="4943623" cy="4642350"/>
          </a:xfrm>
        </p:spPr>
      </p:pic>
    </p:spTree>
    <p:extLst>
      <p:ext uri="{BB962C8B-B14F-4D97-AF65-F5344CB8AC3E}">
        <p14:creationId xmlns:p14="http://schemas.microsoft.com/office/powerpoint/2010/main" val="4363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C6E0-868C-4521-B923-0928D00E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IgE</a:t>
            </a:r>
            <a:r>
              <a:rPr lang="en-US" dirty="0"/>
              <a:t> mediated drug allergy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82BABF-A925-4D6C-9BFD-2217CE37B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037" y="2355250"/>
            <a:ext cx="6220078" cy="2649503"/>
          </a:xfrm>
        </p:spPr>
      </p:pic>
    </p:spTree>
    <p:extLst>
      <p:ext uri="{BB962C8B-B14F-4D97-AF65-F5344CB8AC3E}">
        <p14:creationId xmlns:p14="http://schemas.microsoft.com/office/powerpoint/2010/main" val="395955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5AD8-843F-4555-A056-F26DF1AD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501" y="163581"/>
            <a:ext cx="9603275" cy="1049235"/>
          </a:xfrm>
        </p:spPr>
        <p:txBody>
          <a:bodyPr/>
          <a:lstStyle/>
          <a:p>
            <a:r>
              <a:rPr lang="en-US" dirty="0"/>
              <a:t>Type IV </a:t>
            </a:r>
            <a:r>
              <a:rPr lang="en-US" dirty="0" err="1"/>
              <a:t>hsr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95BF32-631C-4FC8-B32A-8118E99F3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840" y="2790238"/>
            <a:ext cx="8243160" cy="22201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33DCE-939F-4201-978E-8A197EBC5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840" y="285164"/>
            <a:ext cx="8305800" cy="2505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C1067-449A-4D8E-BA87-812F8534E749}"/>
              </a:ext>
            </a:extLst>
          </p:cNvPr>
          <p:cNvSpPr txBox="1"/>
          <p:nvPr/>
        </p:nvSpPr>
        <p:spPr>
          <a:xfrm>
            <a:off x="251793" y="1497576"/>
            <a:ext cx="34323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</a:t>
            </a:r>
            <a:r>
              <a:rPr lang="en-US" b="0" i="0" dirty="0">
                <a:effectLst/>
                <a:latin typeface="+mj-lt"/>
              </a:rPr>
              <a:t>elayed hypersensitivity reaction occurs 48–72 hours after exposure to the allergen. This reaction does not involve antibodies.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3632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1142</TotalTime>
  <Words>1785</Words>
  <Application>Microsoft Office PowerPoint</Application>
  <PresentationFormat>Widescreen</PresentationFormat>
  <Paragraphs>172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Ion</vt:lpstr>
      <vt:lpstr>Immunological reactions to drugs</vt:lpstr>
      <vt:lpstr>DRUG REACTION</vt:lpstr>
      <vt:lpstr>Hypersensitive reactions</vt:lpstr>
      <vt:lpstr>IgE‐mediated drug hypersensitivity</vt:lpstr>
      <vt:lpstr>PowerPoint Presentation</vt:lpstr>
      <vt:lpstr>PowerPoint Presentation</vt:lpstr>
      <vt:lpstr>PowerPoint Presentation</vt:lpstr>
      <vt:lpstr>non IgE mediated drug allergy </vt:lpstr>
      <vt:lpstr>Type IV hsr</vt:lpstr>
      <vt:lpstr>PowerPoint Presentation</vt:lpstr>
      <vt:lpstr>Adverse drug reaction (ADR)</vt:lpstr>
      <vt:lpstr>Benign Cutaneous Adverse Reactions to Drugs</vt:lpstr>
      <vt:lpstr>Drug exanthem</vt:lpstr>
      <vt:lpstr>Clinical variations</vt:lpstr>
      <vt:lpstr>PowerPoint Presentation</vt:lpstr>
      <vt:lpstr>PowerPoint Presentation</vt:lpstr>
      <vt:lpstr>PowerPoint Presentation</vt:lpstr>
      <vt:lpstr>PowerPoint Presentation</vt:lpstr>
      <vt:lpstr>Disease course </vt:lpstr>
      <vt:lpstr>Investigations</vt:lpstr>
      <vt:lpstr>PowerPoint Presentation</vt:lpstr>
      <vt:lpstr>Management</vt:lpstr>
      <vt:lpstr>Drug‐induced urticaria, angio‐oedema and anaphylaxis</vt:lpstr>
      <vt:lpstr>PowerPoint Presentation</vt:lpstr>
      <vt:lpstr>PowerPoint Presentation</vt:lpstr>
      <vt:lpstr>PowerPoint Presentation</vt:lpstr>
      <vt:lpstr>Drug‐induced eczema </vt:lpstr>
      <vt:lpstr>Symmetrical drug‐related intertriginous and flexural exanthem</vt:lpstr>
      <vt:lpstr>Clinical features</vt:lpstr>
      <vt:lpstr>PowerPoint Presentation</vt:lpstr>
      <vt:lpstr>PowerPoint Presentation</vt:lpstr>
      <vt:lpstr>Drug‐induced serum sickness‐like reaction </vt:lpstr>
      <vt:lpstr>PowerPoint Presentation</vt:lpstr>
      <vt:lpstr>PowerPoint Presentation</vt:lpstr>
      <vt:lpstr>Lichenoid drug eruptions</vt:lpstr>
      <vt:lpstr>PATHOLOGY</vt:lpstr>
      <vt:lpstr>LP vs Drug induced LP</vt:lpstr>
      <vt:lpstr>PowerPoint Presentation</vt:lpstr>
      <vt:lpstr>H/P</vt:lpstr>
      <vt:lpstr>CLINICALLY</vt:lpstr>
      <vt:lpstr>Fixed drug eruption </vt:lpstr>
      <vt:lpstr>PowerPoint Presentation</vt:lpstr>
      <vt:lpstr>clinically</vt:lpstr>
      <vt:lpstr>Generalised bullous fixed drug eruption </vt:lpstr>
      <vt:lpstr>PowerPoint Presentation</vt:lpstr>
      <vt:lpstr>Disease course and prognosis</vt:lpstr>
      <vt:lpstr>Toxic erythema of chemotheraphy</vt:lpstr>
      <vt:lpstr>Misc.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Rabia G Saddal</dc:creator>
  <cp:lastModifiedBy>Rabia G Saddal</cp:lastModifiedBy>
  <cp:revision>54</cp:revision>
  <dcterms:created xsi:type="dcterms:W3CDTF">2022-01-20T11:02:15Z</dcterms:created>
  <dcterms:modified xsi:type="dcterms:W3CDTF">2022-01-31T09:31:22Z</dcterms:modified>
</cp:coreProperties>
</file>