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4" r:id="rId1"/>
  </p:sldMasterIdLst>
  <p:notesMasterIdLst>
    <p:notesMasterId r:id="rId66"/>
  </p:notesMasterIdLst>
  <p:sldIdLst>
    <p:sldId id="339" r:id="rId2"/>
    <p:sldId id="256" r:id="rId3"/>
    <p:sldId id="348" r:id="rId4"/>
    <p:sldId id="324" r:id="rId5"/>
    <p:sldId id="345" r:id="rId6"/>
    <p:sldId id="349" r:id="rId7"/>
    <p:sldId id="329" r:id="rId8"/>
    <p:sldId id="328" r:id="rId9"/>
    <p:sldId id="346" r:id="rId10"/>
    <p:sldId id="347" r:id="rId11"/>
    <p:sldId id="271" r:id="rId12"/>
    <p:sldId id="341" r:id="rId13"/>
    <p:sldId id="274" r:id="rId14"/>
    <p:sldId id="278" r:id="rId15"/>
    <p:sldId id="272" r:id="rId16"/>
    <p:sldId id="276" r:id="rId17"/>
    <p:sldId id="326" r:id="rId18"/>
    <p:sldId id="277" r:id="rId19"/>
    <p:sldId id="275" r:id="rId20"/>
    <p:sldId id="279" r:id="rId21"/>
    <p:sldId id="280" r:id="rId22"/>
    <p:sldId id="281" r:id="rId23"/>
    <p:sldId id="330" r:id="rId24"/>
    <p:sldId id="282" r:id="rId25"/>
    <p:sldId id="283" r:id="rId26"/>
    <p:sldId id="284" r:id="rId27"/>
    <p:sldId id="342" r:id="rId28"/>
    <p:sldId id="285" r:id="rId29"/>
    <p:sldId id="331" r:id="rId30"/>
    <p:sldId id="286" r:id="rId31"/>
    <p:sldId id="287" r:id="rId32"/>
    <p:sldId id="288" r:id="rId33"/>
    <p:sldId id="332" r:id="rId34"/>
    <p:sldId id="289" r:id="rId35"/>
    <p:sldId id="293" r:id="rId36"/>
    <p:sldId id="294" r:id="rId37"/>
    <p:sldId id="303" r:id="rId38"/>
    <p:sldId id="297" r:id="rId39"/>
    <p:sldId id="298" r:id="rId40"/>
    <p:sldId id="299" r:id="rId41"/>
    <p:sldId id="300" r:id="rId42"/>
    <p:sldId id="302" r:id="rId43"/>
    <p:sldId id="306" r:id="rId44"/>
    <p:sldId id="307" r:id="rId45"/>
    <p:sldId id="308" r:id="rId46"/>
    <p:sldId id="309" r:id="rId47"/>
    <p:sldId id="310" r:id="rId48"/>
    <p:sldId id="333" r:id="rId49"/>
    <p:sldId id="311" r:id="rId50"/>
    <p:sldId id="312" r:id="rId51"/>
    <p:sldId id="313" r:id="rId52"/>
    <p:sldId id="334" r:id="rId53"/>
    <p:sldId id="315" r:id="rId54"/>
    <p:sldId id="336" r:id="rId55"/>
    <p:sldId id="316" r:id="rId56"/>
    <p:sldId id="317" r:id="rId57"/>
    <p:sldId id="318" r:id="rId58"/>
    <p:sldId id="335" r:id="rId59"/>
    <p:sldId id="322" r:id="rId60"/>
    <p:sldId id="344" r:id="rId61"/>
    <p:sldId id="320" r:id="rId62"/>
    <p:sldId id="323" r:id="rId63"/>
    <p:sldId id="319" r:id="rId64"/>
    <p:sldId id="337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88243" autoAdjust="0"/>
  </p:normalViewPr>
  <p:slideViewPr>
    <p:cSldViewPr snapToGrid="0">
      <p:cViewPr varScale="1">
        <p:scale>
          <a:sx n="72" d="100"/>
          <a:sy n="72" d="100"/>
        </p:scale>
        <p:origin x="10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34A728-6952-4A59-8D60-8D759153E472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9374A3B-63D2-4B08-A170-4D141188FB37}">
      <dgm:prSet phldrT="[Text]"/>
      <dgm:spPr/>
      <dgm:t>
        <a:bodyPr/>
        <a:lstStyle/>
        <a:p>
          <a:r>
            <a:rPr lang="en-US" dirty="0"/>
            <a:t>vitiligo</a:t>
          </a:r>
          <a:endParaRPr lang="en-GB" dirty="0"/>
        </a:p>
      </dgm:t>
    </dgm:pt>
    <dgm:pt modelId="{0090C8A1-9B6B-41D2-9DD8-0D2D9C3EF43D}" type="parTrans" cxnId="{F972F46C-EABF-4442-A80C-89BA9F6444B6}">
      <dgm:prSet/>
      <dgm:spPr/>
      <dgm:t>
        <a:bodyPr/>
        <a:lstStyle/>
        <a:p>
          <a:endParaRPr lang="en-GB"/>
        </a:p>
      </dgm:t>
    </dgm:pt>
    <dgm:pt modelId="{C6E7BBD2-4D31-4132-8E73-F83BF287AD55}" type="sibTrans" cxnId="{F972F46C-EABF-4442-A80C-89BA9F6444B6}">
      <dgm:prSet/>
      <dgm:spPr/>
      <dgm:t>
        <a:bodyPr/>
        <a:lstStyle/>
        <a:p>
          <a:endParaRPr lang="en-GB"/>
        </a:p>
      </dgm:t>
    </dgm:pt>
    <dgm:pt modelId="{2238C0CF-E2D1-4943-943F-5CA9AAD261FF}">
      <dgm:prSet/>
      <dgm:spPr/>
      <dgm:t>
        <a:bodyPr/>
        <a:lstStyle/>
        <a:p>
          <a:r>
            <a:rPr lang="en-GB"/>
            <a:t>small bowel lymphoma</a:t>
          </a:r>
          <a:endParaRPr lang="en-GB" dirty="0"/>
        </a:p>
      </dgm:t>
    </dgm:pt>
    <dgm:pt modelId="{5348F9D1-446A-4F1F-8377-933807E5C594}" type="parTrans" cxnId="{5DF8820A-5F2D-4028-9DF2-928F25FC71D9}">
      <dgm:prSet/>
      <dgm:spPr/>
      <dgm:t>
        <a:bodyPr/>
        <a:lstStyle/>
        <a:p>
          <a:endParaRPr lang="en-GB"/>
        </a:p>
      </dgm:t>
    </dgm:pt>
    <dgm:pt modelId="{03B19FA3-697C-49F0-919C-42C3EEEF9116}" type="sibTrans" cxnId="{5DF8820A-5F2D-4028-9DF2-928F25FC71D9}">
      <dgm:prSet/>
      <dgm:spPr/>
      <dgm:t>
        <a:bodyPr/>
        <a:lstStyle/>
        <a:p>
          <a:endParaRPr lang="en-GB"/>
        </a:p>
      </dgm:t>
    </dgm:pt>
    <dgm:pt modelId="{F4690BF6-F65C-42AB-BF0C-B316A9515CD5}">
      <dgm:prSet/>
      <dgm:spPr/>
      <dgm:t>
        <a:bodyPr/>
        <a:lstStyle/>
        <a:p>
          <a:r>
            <a:rPr lang="en-GB"/>
            <a:t>autoimmune thyroid disease</a:t>
          </a:r>
        </a:p>
      </dgm:t>
    </dgm:pt>
    <dgm:pt modelId="{E1C92C54-74FC-4238-BD9A-EF84C7520E31}" type="parTrans" cxnId="{4E0541FC-A627-437F-B188-970B123B8CFA}">
      <dgm:prSet/>
      <dgm:spPr/>
      <dgm:t>
        <a:bodyPr/>
        <a:lstStyle/>
        <a:p>
          <a:endParaRPr lang="en-GB"/>
        </a:p>
      </dgm:t>
    </dgm:pt>
    <dgm:pt modelId="{1A03B048-165F-4935-B65A-764A34657E1F}" type="sibTrans" cxnId="{4E0541FC-A627-437F-B188-970B123B8CFA}">
      <dgm:prSet/>
      <dgm:spPr/>
      <dgm:t>
        <a:bodyPr/>
        <a:lstStyle/>
        <a:p>
          <a:endParaRPr lang="en-GB"/>
        </a:p>
      </dgm:t>
    </dgm:pt>
    <dgm:pt modelId="{DA07E1E9-CF43-4EC6-878C-CFCB925F10D2}">
      <dgm:prSet/>
      <dgm:spPr/>
      <dgm:t>
        <a:bodyPr/>
        <a:lstStyle/>
        <a:p>
          <a:r>
            <a:rPr lang="en-GB"/>
            <a:t>type 1 diabetes </a:t>
          </a:r>
        </a:p>
      </dgm:t>
    </dgm:pt>
    <dgm:pt modelId="{0D8F62FC-C063-4423-9B19-6E07BD2E3C0E}" type="parTrans" cxnId="{946DCB23-7EEF-4CBB-A106-2F02F9B3E3D6}">
      <dgm:prSet/>
      <dgm:spPr/>
      <dgm:t>
        <a:bodyPr/>
        <a:lstStyle/>
        <a:p>
          <a:endParaRPr lang="en-GB"/>
        </a:p>
      </dgm:t>
    </dgm:pt>
    <dgm:pt modelId="{47452A2D-53A2-44A7-845B-68F087B01AB3}" type="sibTrans" cxnId="{946DCB23-7EEF-4CBB-A106-2F02F9B3E3D6}">
      <dgm:prSet/>
      <dgm:spPr/>
      <dgm:t>
        <a:bodyPr/>
        <a:lstStyle/>
        <a:p>
          <a:endParaRPr lang="en-GB"/>
        </a:p>
      </dgm:t>
    </dgm:pt>
    <dgm:pt modelId="{FF4D430F-B832-4E9A-8713-C6C5587509D5}">
      <dgm:prSet/>
      <dgm:spPr/>
      <dgm:t>
        <a:bodyPr/>
        <a:lstStyle/>
        <a:p>
          <a:r>
            <a:rPr lang="en-GB"/>
            <a:t>Addison disease </a:t>
          </a:r>
        </a:p>
      </dgm:t>
    </dgm:pt>
    <dgm:pt modelId="{65EE3434-1183-48E8-8C67-C25FDBB61B38}" type="parTrans" cxnId="{87112C6D-FC00-4F08-B663-75D4FFFDA357}">
      <dgm:prSet/>
      <dgm:spPr/>
      <dgm:t>
        <a:bodyPr/>
        <a:lstStyle/>
        <a:p>
          <a:endParaRPr lang="en-GB"/>
        </a:p>
      </dgm:t>
    </dgm:pt>
    <dgm:pt modelId="{F3292F8A-23CE-4B04-A375-8AC4F13B50DF}" type="sibTrans" cxnId="{87112C6D-FC00-4F08-B663-75D4FFFDA357}">
      <dgm:prSet/>
      <dgm:spPr/>
      <dgm:t>
        <a:bodyPr/>
        <a:lstStyle/>
        <a:p>
          <a:endParaRPr lang="en-GB"/>
        </a:p>
      </dgm:t>
    </dgm:pt>
    <dgm:pt modelId="{6110BA6B-871C-40BB-97CE-FD28FDBFD51E}" type="pres">
      <dgm:prSet presAssocID="{5E34A728-6952-4A59-8D60-8D759153E472}" presName="Name0" presStyleCnt="0">
        <dgm:presLayoutVars>
          <dgm:dir/>
          <dgm:resizeHandles val="exact"/>
        </dgm:presLayoutVars>
      </dgm:prSet>
      <dgm:spPr/>
    </dgm:pt>
    <dgm:pt modelId="{1A7DFDD3-D0F2-4E39-AA8F-D5CE31E73F95}" type="pres">
      <dgm:prSet presAssocID="{C9374A3B-63D2-4B08-A170-4D141188FB37}" presName="composite" presStyleCnt="0"/>
      <dgm:spPr/>
    </dgm:pt>
    <dgm:pt modelId="{57843D47-76C5-4AFA-AF26-4D080F419B65}" type="pres">
      <dgm:prSet presAssocID="{C9374A3B-63D2-4B08-A170-4D141188FB37}" presName="rect1" presStyleLbl="trAlignAcc1" presStyleIdx="0" presStyleCnt="5" custLinFactY="100000" custLinFactNeighborX="61840" custLinFactNeighborY="144988">
        <dgm:presLayoutVars>
          <dgm:bulletEnabled val="1"/>
        </dgm:presLayoutVars>
      </dgm:prSet>
      <dgm:spPr/>
    </dgm:pt>
    <dgm:pt modelId="{138B746D-9BF1-4ECA-83D7-E71C09FA6DCA}" type="pres">
      <dgm:prSet presAssocID="{C9374A3B-63D2-4B08-A170-4D141188FB37}" presName="rect2" presStyleLbl="fgImgPlace1" presStyleIdx="0" presStyleCnt="5"/>
      <dgm:spPr/>
    </dgm:pt>
    <dgm:pt modelId="{4DDE76D5-56B3-40BC-B897-D3D7C242000B}" type="pres">
      <dgm:prSet presAssocID="{C6E7BBD2-4D31-4132-8E73-F83BF287AD55}" presName="sibTrans" presStyleCnt="0"/>
      <dgm:spPr/>
    </dgm:pt>
    <dgm:pt modelId="{E5D9B705-EEAA-4583-85AE-FE1B80BCCB7B}" type="pres">
      <dgm:prSet presAssocID="{FF4D430F-B832-4E9A-8713-C6C5587509D5}" presName="composite" presStyleCnt="0"/>
      <dgm:spPr/>
    </dgm:pt>
    <dgm:pt modelId="{0D6A5DDB-1E4C-4874-9538-BEBB566EBA5B}" type="pres">
      <dgm:prSet presAssocID="{FF4D430F-B832-4E9A-8713-C6C5587509D5}" presName="rect1" presStyleLbl="trAlignAcc1" presStyleIdx="1" presStyleCnt="5" custLinFactY="14188" custLinFactNeighborX="1986" custLinFactNeighborY="100000">
        <dgm:presLayoutVars>
          <dgm:bulletEnabled val="1"/>
        </dgm:presLayoutVars>
      </dgm:prSet>
      <dgm:spPr/>
    </dgm:pt>
    <dgm:pt modelId="{87594980-625D-43F9-8991-AACD94DDFFF1}" type="pres">
      <dgm:prSet presAssocID="{FF4D430F-B832-4E9A-8713-C6C5587509D5}" presName="rect2" presStyleLbl="fgImgPlace1" presStyleIdx="1" presStyleCnt="5"/>
      <dgm:spPr/>
    </dgm:pt>
    <dgm:pt modelId="{7E47636E-4203-421C-8816-7C3A6618829B}" type="pres">
      <dgm:prSet presAssocID="{F3292F8A-23CE-4B04-A375-8AC4F13B50DF}" presName="sibTrans" presStyleCnt="0"/>
      <dgm:spPr/>
    </dgm:pt>
    <dgm:pt modelId="{2EF5D0D6-EDB3-4D49-8DC3-4DF586A8E539}" type="pres">
      <dgm:prSet presAssocID="{DA07E1E9-CF43-4EC6-878C-CFCB925F10D2}" presName="composite" presStyleCnt="0"/>
      <dgm:spPr/>
    </dgm:pt>
    <dgm:pt modelId="{2255ED02-0BCE-444D-A07F-7F007B816C18}" type="pres">
      <dgm:prSet presAssocID="{DA07E1E9-CF43-4EC6-878C-CFCB925F10D2}" presName="rect1" presStyleLbl="trAlignAcc1" presStyleIdx="2" presStyleCnt="5">
        <dgm:presLayoutVars>
          <dgm:bulletEnabled val="1"/>
        </dgm:presLayoutVars>
      </dgm:prSet>
      <dgm:spPr/>
    </dgm:pt>
    <dgm:pt modelId="{6A243067-C5CB-4B33-8CEC-7458CCF751B8}" type="pres">
      <dgm:prSet presAssocID="{DA07E1E9-CF43-4EC6-878C-CFCB925F10D2}" presName="rect2" presStyleLbl="fgImgPlace1" presStyleIdx="2" presStyleCnt="5"/>
      <dgm:spPr/>
    </dgm:pt>
    <dgm:pt modelId="{1427772B-F620-4F5D-B3E0-EBFEBD6CC646}" type="pres">
      <dgm:prSet presAssocID="{47452A2D-53A2-44A7-845B-68F087B01AB3}" presName="sibTrans" presStyleCnt="0"/>
      <dgm:spPr/>
    </dgm:pt>
    <dgm:pt modelId="{2590DDFE-D6AD-4D98-B3E7-A5B31E151B50}" type="pres">
      <dgm:prSet presAssocID="{F4690BF6-F65C-42AB-BF0C-B316A9515CD5}" presName="composite" presStyleCnt="0"/>
      <dgm:spPr/>
    </dgm:pt>
    <dgm:pt modelId="{8A5C964C-7CC0-43B4-B458-15123475C8F4}" type="pres">
      <dgm:prSet presAssocID="{F4690BF6-F65C-42AB-BF0C-B316A9515CD5}" presName="rect1" presStyleLbl="trAlignAcc1" presStyleIdx="3" presStyleCnt="5" custLinFactY="-29806" custLinFactNeighborX="-3688" custLinFactNeighborY="-100000">
        <dgm:presLayoutVars>
          <dgm:bulletEnabled val="1"/>
        </dgm:presLayoutVars>
      </dgm:prSet>
      <dgm:spPr/>
    </dgm:pt>
    <dgm:pt modelId="{9C92C83B-1AF5-406C-8E0A-CF5887E2EDF8}" type="pres">
      <dgm:prSet presAssocID="{F4690BF6-F65C-42AB-BF0C-B316A9515CD5}" presName="rect2" presStyleLbl="fgImgPlace1" presStyleIdx="3" presStyleCnt="5"/>
      <dgm:spPr/>
    </dgm:pt>
    <dgm:pt modelId="{FE98F546-C0E2-47BE-8369-E780E62CB1C9}" type="pres">
      <dgm:prSet presAssocID="{1A03B048-165F-4935-B65A-764A34657E1F}" presName="sibTrans" presStyleCnt="0"/>
      <dgm:spPr/>
    </dgm:pt>
    <dgm:pt modelId="{C75E4C00-9B2E-432F-AFC0-275D0858B3AF}" type="pres">
      <dgm:prSet presAssocID="{2238C0CF-E2D1-4943-943F-5CA9AAD261FF}" presName="composite" presStyleCnt="0"/>
      <dgm:spPr/>
    </dgm:pt>
    <dgm:pt modelId="{FD91FD45-F746-4A87-B94C-F95376596692}" type="pres">
      <dgm:prSet presAssocID="{2238C0CF-E2D1-4943-943F-5CA9AAD261FF}" presName="rect1" presStyleLbl="trAlignAcc1" presStyleIdx="4" presStyleCnt="5" custLinFactY="-100000" custLinFactNeighborX="-50209" custLinFactNeighborY="-154166">
        <dgm:presLayoutVars>
          <dgm:bulletEnabled val="1"/>
        </dgm:presLayoutVars>
      </dgm:prSet>
      <dgm:spPr/>
    </dgm:pt>
    <dgm:pt modelId="{EC662EC3-715A-4E7C-921B-35BFC1ED2969}" type="pres">
      <dgm:prSet presAssocID="{2238C0CF-E2D1-4943-943F-5CA9AAD261FF}" presName="rect2" presStyleLbl="fgImgPlace1" presStyleIdx="4" presStyleCnt="5" custLinFactNeighborX="-2594" custLinFactNeighborY="7290"/>
      <dgm:spPr/>
    </dgm:pt>
  </dgm:ptLst>
  <dgm:cxnLst>
    <dgm:cxn modelId="{2821C703-51AA-4DE8-A57F-652F3FF49B21}" type="presOf" srcId="{2238C0CF-E2D1-4943-943F-5CA9AAD261FF}" destId="{FD91FD45-F746-4A87-B94C-F95376596692}" srcOrd="0" destOrd="0" presId="urn:microsoft.com/office/officeart/2008/layout/PictureStrips"/>
    <dgm:cxn modelId="{5DF8820A-5F2D-4028-9DF2-928F25FC71D9}" srcId="{5E34A728-6952-4A59-8D60-8D759153E472}" destId="{2238C0CF-E2D1-4943-943F-5CA9AAD261FF}" srcOrd="4" destOrd="0" parTransId="{5348F9D1-446A-4F1F-8377-933807E5C594}" sibTransId="{03B19FA3-697C-49F0-919C-42C3EEEF9116}"/>
    <dgm:cxn modelId="{EBB5620D-1680-4A38-8A78-617AEBBAD5A5}" type="presOf" srcId="{5E34A728-6952-4A59-8D60-8D759153E472}" destId="{6110BA6B-871C-40BB-97CE-FD28FDBFD51E}" srcOrd="0" destOrd="0" presId="urn:microsoft.com/office/officeart/2008/layout/PictureStrips"/>
    <dgm:cxn modelId="{946DCB23-7EEF-4CBB-A106-2F02F9B3E3D6}" srcId="{5E34A728-6952-4A59-8D60-8D759153E472}" destId="{DA07E1E9-CF43-4EC6-878C-CFCB925F10D2}" srcOrd="2" destOrd="0" parTransId="{0D8F62FC-C063-4423-9B19-6E07BD2E3C0E}" sibTransId="{47452A2D-53A2-44A7-845B-68F087B01AB3}"/>
    <dgm:cxn modelId="{7E31222D-2C25-4313-B08F-2C10532BED90}" type="presOf" srcId="{F4690BF6-F65C-42AB-BF0C-B316A9515CD5}" destId="{8A5C964C-7CC0-43B4-B458-15123475C8F4}" srcOrd="0" destOrd="0" presId="urn:microsoft.com/office/officeart/2008/layout/PictureStrips"/>
    <dgm:cxn modelId="{26609E33-4EA5-444C-907B-1301131230FD}" type="presOf" srcId="{FF4D430F-B832-4E9A-8713-C6C5587509D5}" destId="{0D6A5DDB-1E4C-4874-9538-BEBB566EBA5B}" srcOrd="0" destOrd="0" presId="urn:microsoft.com/office/officeart/2008/layout/PictureStrips"/>
    <dgm:cxn modelId="{F972F46C-EABF-4442-A80C-89BA9F6444B6}" srcId="{5E34A728-6952-4A59-8D60-8D759153E472}" destId="{C9374A3B-63D2-4B08-A170-4D141188FB37}" srcOrd="0" destOrd="0" parTransId="{0090C8A1-9B6B-41D2-9DD8-0D2D9C3EF43D}" sibTransId="{C6E7BBD2-4D31-4132-8E73-F83BF287AD55}"/>
    <dgm:cxn modelId="{87112C6D-FC00-4F08-B663-75D4FFFDA357}" srcId="{5E34A728-6952-4A59-8D60-8D759153E472}" destId="{FF4D430F-B832-4E9A-8713-C6C5587509D5}" srcOrd="1" destOrd="0" parTransId="{65EE3434-1183-48E8-8C67-C25FDBB61B38}" sibTransId="{F3292F8A-23CE-4B04-A375-8AC4F13B50DF}"/>
    <dgm:cxn modelId="{217C4DC8-CB44-4878-B94B-1929DC6A0F9F}" type="presOf" srcId="{DA07E1E9-CF43-4EC6-878C-CFCB925F10D2}" destId="{2255ED02-0BCE-444D-A07F-7F007B816C18}" srcOrd="0" destOrd="0" presId="urn:microsoft.com/office/officeart/2008/layout/PictureStrips"/>
    <dgm:cxn modelId="{856B10DE-D404-44CF-9D3D-031D91A3107E}" type="presOf" srcId="{C9374A3B-63D2-4B08-A170-4D141188FB37}" destId="{57843D47-76C5-4AFA-AF26-4D080F419B65}" srcOrd="0" destOrd="0" presId="urn:microsoft.com/office/officeart/2008/layout/PictureStrips"/>
    <dgm:cxn modelId="{4E0541FC-A627-437F-B188-970B123B8CFA}" srcId="{5E34A728-6952-4A59-8D60-8D759153E472}" destId="{F4690BF6-F65C-42AB-BF0C-B316A9515CD5}" srcOrd="3" destOrd="0" parTransId="{E1C92C54-74FC-4238-BD9A-EF84C7520E31}" sibTransId="{1A03B048-165F-4935-B65A-764A34657E1F}"/>
    <dgm:cxn modelId="{B5BBA0FC-5A76-465A-A12B-40B8C8CE9864}" type="presParOf" srcId="{6110BA6B-871C-40BB-97CE-FD28FDBFD51E}" destId="{1A7DFDD3-D0F2-4E39-AA8F-D5CE31E73F95}" srcOrd="0" destOrd="0" presId="urn:microsoft.com/office/officeart/2008/layout/PictureStrips"/>
    <dgm:cxn modelId="{AD34E76F-0EEB-49F3-8A6E-AD482B19CB0C}" type="presParOf" srcId="{1A7DFDD3-D0F2-4E39-AA8F-D5CE31E73F95}" destId="{57843D47-76C5-4AFA-AF26-4D080F419B65}" srcOrd="0" destOrd="0" presId="urn:microsoft.com/office/officeart/2008/layout/PictureStrips"/>
    <dgm:cxn modelId="{85164EC7-8819-443E-BC9C-7EEB6A10B3AE}" type="presParOf" srcId="{1A7DFDD3-D0F2-4E39-AA8F-D5CE31E73F95}" destId="{138B746D-9BF1-4ECA-83D7-E71C09FA6DCA}" srcOrd="1" destOrd="0" presId="urn:microsoft.com/office/officeart/2008/layout/PictureStrips"/>
    <dgm:cxn modelId="{AA535A09-8046-4B87-9503-188FDFD94B28}" type="presParOf" srcId="{6110BA6B-871C-40BB-97CE-FD28FDBFD51E}" destId="{4DDE76D5-56B3-40BC-B897-D3D7C242000B}" srcOrd="1" destOrd="0" presId="urn:microsoft.com/office/officeart/2008/layout/PictureStrips"/>
    <dgm:cxn modelId="{44EB26A9-2B3B-44D1-A0EE-EA16039CD421}" type="presParOf" srcId="{6110BA6B-871C-40BB-97CE-FD28FDBFD51E}" destId="{E5D9B705-EEAA-4583-85AE-FE1B80BCCB7B}" srcOrd="2" destOrd="0" presId="urn:microsoft.com/office/officeart/2008/layout/PictureStrips"/>
    <dgm:cxn modelId="{8DE4C2C2-910C-464D-8EDC-34219FECB999}" type="presParOf" srcId="{E5D9B705-EEAA-4583-85AE-FE1B80BCCB7B}" destId="{0D6A5DDB-1E4C-4874-9538-BEBB566EBA5B}" srcOrd="0" destOrd="0" presId="urn:microsoft.com/office/officeart/2008/layout/PictureStrips"/>
    <dgm:cxn modelId="{8AD97420-A544-4837-8F3D-D6D187F94C46}" type="presParOf" srcId="{E5D9B705-EEAA-4583-85AE-FE1B80BCCB7B}" destId="{87594980-625D-43F9-8991-AACD94DDFFF1}" srcOrd="1" destOrd="0" presId="urn:microsoft.com/office/officeart/2008/layout/PictureStrips"/>
    <dgm:cxn modelId="{AE24304D-A108-41C3-8C4F-8AF930ABEC1F}" type="presParOf" srcId="{6110BA6B-871C-40BB-97CE-FD28FDBFD51E}" destId="{7E47636E-4203-421C-8816-7C3A6618829B}" srcOrd="3" destOrd="0" presId="urn:microsoft.com/office/officeart/2008/layout/PictureStrips"/>
    <dgm:cxn modelId="{44526EE2-8557-4B68-A766-3B82F6279C82}" type="presParOf" srcId="{6110BA6B-871C-40BB-97CE-FD28FDBFD51E}" destId="{2EF5D0D6-EDB3-4D49-8DC3-4DF586A8E539}" srcOrd="4" destOrd="0" presId="urn:microsoft.com/office/officeart/2008/layout/PictureStrips"/>
    <dgm:cxn modelId="{D0B928AC-F31F-47A2-B3A3-5D45302F5340}" type="presParOf" srcId="{2EF5D0D6-EDB3-4D49-8DC3-4DF586A8E539}" destId="{2255ED02-0BCE-444D-A07F-7F007B816C18}" srcOrd="0" destOrd="0" presId="urn:microsoft.com/office/officeart/2008/layout/PictureStrips"/>
    <dgm:cxn modelId="{AC710700-B588-4BB5-92D2-9A89D4541A94}" type="presParOf" srcId="{2EF5D0D6-EDB3-4D49-8DC3-4DF586A8E539}" destId="{6A243067-C5CB-4B33-8CEC-7458CCF751B8}" srcOrd="1" destOrd="0" presId="urn:microsoft.com/office/officeart/2008/layout/PictureStrips"/>
    <dgm:cxn modelId="{97B92CAF-EA1A-4E27-8C60-6248E4FB8B54}" type="presParOf" srcId="{6110BA6B-871C-40BB-97CE-FD28FDBFD51E}" destId="{1427772B-F620-4F5D-B3E0-EBFEBD6CC646}" srcOrd="5" destOrd="0" presId="urn:microsoft.com/office/officeart/2008/layout/PictureStrips"/>
    <dgm:cxn modelId="{9964FCD3-E427-4A5D-AA7D-3EE08B0BD88F}" type="presParOf" srcId="{6110BA6B-871C-40BB-97CE-FD28FDBFD51E}" destId="{2590DDFE-D6AD-4D98-B3E7-A5B31E151B50}" srcOrd="6" destOrd="0" presId="urn:microsoft.com/office/officeart/2008/layout/PictureStrips"/>
    <dgm:cxn modelId="{6C9647F3-2204-4490-9534-C431ABCC75B0}" type="presParOf" srcId="{2590DDFE-D6AD-4D98-B3E7-A5B31E151B50}" destId="{8A5C964C-7CC0-43B4-B458-15123475C8F4}" srcOrd="0" destOrd="0" presId="urn:microsoft.com/office/officeart/2008/layout/PictureStrips"/>
    <dgm:cxn modelId="{76B4D8C5-E091-457F-B617-C725509A3C33}" type="presParOf" srcId="{2590DDFE-D6AD-4D98-B3E7-A5B31E151B50}" destId="{9C92C83B-1AF5-406C-8E0A-CF5887E2EDF8}" srcOrd="1" destOrd="0" presId="urn:microsoft.com/office/officeart/2008/layout/PictureStrips"/>
    <dgm:cxn modelId="{A188F7DD-892E-4274-913A-B3F22579330B}" type="presParOf" srcId="{6110BA6B-871C-40BB-97CE-FD28FDBFD51E}" destId="{FE98F546-C0E2-47BE-8369-E780E62CB1C9}" srcOrd="7" destOrd="0" presId="urn:microsoft.com/office/officeart/2008/layout/PictureStrips"/>
    <dgm:cxn modelId="{EB552D10-1CA8-4EDD-8ED5-246D55D1B15A}" type="presParOf" srcId="{6110BA6B-871C-40BB-97CE-FD28FDBFD51E}" destId="{C75E4C00-9B2E-432F-AFC0-275D0858B3AF}" srcOrd="8" destOrd="0" presId="urn:microsoft.com/office/officeart/2008/layout/PictureStrips"/>
    <dgm:cxn modelId="{FC1CFF87-A9C8-4B21-B99C-8156B0F6BD03}" type="presParOf" srcId="{C75E4C00-9B2E-432F-AFC0-275D0858B3AF}" destId="{FD91FD45-F746-4A87-B94C-F95376596692}" srcOrd="0" destOrd="0" presId="urn:microsoft.com/office/officeart/2008/layout/PictureStrips"/>
    <dgm:cxn modelId="{AA4CE69C-8440-41DF-977A-F31BC21456BB}" type="presParOf" srcId="{C75E4C00-9B2E-432F-AFC0-275D0858B3AF}" destId="{EC662EC3-715A-4E7C-921B-35BFC1ED296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43D47-76C5-4AFA-AF26-4D080F419B65}">
      <dsp:nvSpPr>
        <dsp:cNvPr id="0" name=""/>
        <dsp:cNvSpPr/>
      </dsp:nvSpPr>
      <dsp:spPr>
        <a:xfrm>
          <a:off x="2514893" y="2806642"/>
          <a:ext cx="3387697" cy="10586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7063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vitiligo</a:t>
          </a:r>
          <a:endParaRPr lang="en-GB" sz="2900" kern="1200" dirty="0"/>
        </a:p>
      </dsp:txBody>
      <dsp:txXfrm>
        <a:off x="2514893" y="2806642"/>
        <a:ext cx="3387697" cy="1058655"/>
      </dsp:txXfrm>
    </dsp:sp>
    <dsp:sp modelId="{138B746D-9BF1-4ECA-83D7-E71C09FA6DCA}">
      <dsp:nvSpPr>
        <dsp:cNvPr id="0" name=""/>
        <dsp:cNvSpPr/>
      </dsp:nvSpPr>
      <dsp:spPr>
        <a:xfrm>
          <a:off x="278787" y="60146"/>
          <a:ext cx="741058" cy="111158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A5DDB-1E4C-4874-9538-BEBB566EBA5B}">
      <dsp:nvSpPr>
        <dsp:cNvPr id="0" name=""/>
        <dsp:cNvSpPr/>
      </dsp:nvSpPr>
      <dsp:spPr>
        <a:xfrm>
          <a:off x="4197006" y="1421921"/>
          <a:ext cx="3387697" cy="10586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7063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Addison disease </a:t>
          </a:r>
        </a:p>
      </dsp:txBody>
      <dsp:txXfrm>
        <a:off x="4197006" y="1421921"/>
        <a:ext cx="3387697" cy="1058655"/>
      </dsp:txXfrm>
    </dsp:sp>
    <dsp:sp modelId="{87594980-625D-43F9-8991-AACD94DDFFF1}">
      <dsp:nvSpPr>
        <dsp:cNvPr id="0" name=""/>
        <dsp:cNvSpPr/>
      </dsp:nvSpPr>
      <dsp:spPr>
        <a:xfrm>
          <a:off x="3988572" y="60146"/>
          <a:ext cx="741058" cy="111158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55ED02-0BCE-444D-A07F-7F007B816C18}">
      <dsp:nvSpPr>
        <dsp:cNvPr id="0" name=""/>
        <dsp:cNvSpPr/>
      </dsp:nvSpPr>
      <dsp:spPr>
        <a:xfrm>
          <a:off x="419941" y="1545793"/>
          <a:ext cx="3387697" cy="10586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7063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type 1 diabetes </a:t>
          </a:r>
        </a:p>
      </dsp:txBody>
      <dsp:txXfrm>
        <a:off x="419941" y="1545793"/>
        <a:ext cx="3387697" cy="1058655"/>
      </dsp:txXfrm>
    </dsp:sp>
    <dsp:sp modelId="{6A243067-C5CB-4B33-8CEC-7458CCF751B8}">
      <dsp:nvSpPr>
        <dsp:cNvPr id="0" name=""/>
        <dsp:cNvSpPr/>
      </dsp:nvSpPr>
      <dsp:spPr>
        <a:xfrm>
          <a:off x="278787" y="1392876"/>
          <a:ext cx="741058" cy="111158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5C964C-7CC0-43B4-B458-15123475C8F4}">
      <dsp:nvSpPr>
        <dsp:cNvPr id="0" name=""/>
        <dsp:cNvSpPr/>
      </dsp:nvSpPr>
      <dsp:spPr>
        <a:xfrm>
          <a:off x="4004788" y="171594"/>
          <a:ext cx="3387697" cy="10586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7063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autoimmune thyroid disease</a:t>
          </a:r>
        </a:p>
      </dsp:txBody>
      <dsp:txXfrm>
        <a:off x="4004788" y="171594"/>
        <a:ext cx="3387697" cy="1058655"/>
      </dsp:txXfrm>
    </dsp:sp>
    <dsp:sp modelId="{9C92C83B-1AF5-406C-8E0A-CF5887E2EDF8}">
      <dsp:nvSpPr>
        <dsp:cNvPr id="0" name=""/>
        <dsp:cNvSpPr/>
      </dsp:nvSpPr>
      <dsp:spPr>
        <a:xfrm>
          <a:off x="3988572" y="1392876"/>
          <a:ext cx="741058" cy="111158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91FD45-F746-4A87-B94C-F95376596692}">
      <dsp:nvSpPr>
        <dsp:cNvPr id="0" name=""/>
        <dsp:cNvSpPr/>
      </dsp:nvSpPr>
      <dsp:spPr>
        <a:xfrm>
          <a:off x="573905" y="187780"/>
          <a:ext cx="3387697" cy="10586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7063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/>
            <a:t>small bowel lymphoma</a:t>
          </a:r>
          <a:endParaRPr lang="en-GB" sz="2900" kern="1200" dirty="0"/>
        </a:p>
      </dsp:txBody>
      <dsp:txXfrm>
        <a:off x="573905" y="187780"/>
        <a:ext cx="3387697" cy="1058655"/>
      </dsp:txXfrm>
    </dsp:sp>
    <dsp:sp modelId="{EC662EC3-715A-4E7C-921B-35BFC1ED2969}">
      <dsp:nvSpPr>
        <dsp:cNvPr id="0" name=""/>
        <dsp:cNvSpPr/>
      </dsp:nvSpPr>
      <dsp:spPr>
        <a:xfrm>
          <a:off x="2114457" y="2806640"/>
          <a:ext cx="741058" cy="111158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0B11B-2614-47B1-89C5-6AAFFA19636B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27B5A-B330-46EA-A164-2B3ACB06B0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545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Idf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detect circulating 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autoantibodies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in patient 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serum.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27B5A-B330-46EA-A164-2B3ACB06B04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525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Basal layer vacuolization characteristic for cutaneous LE is not present</a:t>
            </a:r>
          </a:p>
          <a:p>
            <a:r>
              <a:rPr lang="en-GB" dirty="0"/>
              <a:t>Additional linear or granular labelling of IgM, IgA, and/or C3 at the DE is found in about 70–80% of the biopsies [38]. In the major BSLE form (type I), an u‐serrated staining pattern is seen [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27B5A-B330-46EA-A164-2B3ACB06B04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158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 DH is a rash that affects about </a:t>
            </a:r>
            <a:r>
              <a:rPr lang="en-GB" b="1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10 percent</a:t>
            </a:r>
            <a:r>
              <a:rPr lang="en-GB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 of people with celiac disease.</a:t>
            </a:r>
          </a:p>
          <a:p>
            <a:r>
              <a:rPr lang="en-GB" b="1" i="0" dirty="0">
                <a:solidFill>
                  <a:srgbClr val="BCC0C3"/>
                </a:solidFill>
                <a:effectLst/>
                <a:latin typeface="arial" panose="020B0604020202020204" pitchFamily="34" charset="0"/>
              </a:rPr>
              <a:t>More than 90</a:t>
            </a:r>
            <a:r>
              <a:rPr lang="en-GB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% of patients with dermatitis herpetiformis have an associated gluten-sensitive enteropathy upon endoscopic examination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27B5A-B330-46EA-A164-2B3ACB06B048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969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degree relative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27B5A-B330-46EA-A164-2B3ACB06B048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397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DH epidermal transglutaminase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27B5A-B330-46EA-A164-2B3ACB06B04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933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igA</a:t>
            </a:r>
            <a:r>
              <a:rPr lang="en-US" dirty="0"/>
              <a:t> bullous dermatosis</a:t>
            </a:r>
          </a:p>
          <a:p>
            <a:r>
              <a:rPr lang="en-GB" dirty="0"/>
              <a:t>Bp  180,230,laminin 332 type 7 collagen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27B5A-B330-46EA-A164-2B3ACB06B04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088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27B5A-B330-46EA-A164-2B3ACB06B04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568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 Laminins are extracellular matrix glycoproteins and major constituents of basement membranes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27B5A-B330-46EA-A164-2B3ACB06B04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318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Floor.</a:t>
            </a:r>
            <a:r>
              <a:rPr lang="en-GB" dirty="0"/>
              <a:t> tissue‐bound autoantibodies can be visualized by direct IF microscopy of a perilesional biopsy as linear deposits of IgG at the DEJ. </a:t>
            </a:r>
          </a:p>
          <a:p>
            <a:r>
              <a:rPr lang="en-GB" dirty="0"/>
              <a:t>Pattern analysis reveals an n‐serrated pattern.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27B5A-B330-46EA-A164-2B3ACB06B04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337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Scarring milia formation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27B5A-B330-46EA-A164-2B3ACB06B04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937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Predisposing factors Penicillin, vancomycin in conjunction with gentamycin, UV radiation and contact allergy to metals have been implicated as precipitating 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27B5A-B330-46EA-A164-2B3ACB06B04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834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classical or </a:t>
            </a:r>
            <a:r>
              <a:rPr lang="en-GB" dirty="0" err="1"/>
              <a:t>mechanobullous</a:t>
            </a:r>
            <a:r>
              <a:rPr lang="en-GB" dirty="0"/>
              <a:t> form</a:t>
            </a:r>
          </a:p>
          <a:p>
            <a:r>
              <a:rPr lang="en-GB" dirty="0"/>
              <a:t>inflammatory variant that mimics BP, LAD or MMP</a:t>
            </a:r>
          </a:p>
          <a:p>
            <a:r>
              <a:rPr lang="en-GB" dirty="0"/>
              <a:t>inflammatory infiltrate in the dermis is variable, scarce in the </a:t>
            </a:r>
            <a:r>
              <a:rPr lang="en-GB" dirty="0" err="1"/>
              <a:t>mechanobullous</a:t>
            </a:r>
            <a:r>
              <a:rPr lang="en-GB" dirty="0"/>
              <a:t> variant and dense with predominant neutrophils, eosinophils, monocytes and lymphocytes reminiscent of BP in the inflammatory subtype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127B5A-B330-46EA-A164-2B3ACB06B04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49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834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09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17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27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118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404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093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092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86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04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12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44104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ebp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eb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09EEB-2CB6-C18E-5A35-318916EBF1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Immunobullous</a:t>
            </a:r>
            <a:r>
              <a:rPr lang="en-US" dirty="0"/>
              <a:t> Disorder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B00B76-5C2E-DB47-07BF-13EE74BAC1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058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3CF75-2947-4190-C180-488853479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8F2B67-7B82-F6F7-D08B-8CE12E5F2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2593" y="1904393"/>
            <a:ext cx="9784001" cy="3645801"/>
          </a:xfrm>
        </p:spPr>
      </p:pic>
    </p:spTree>
    <p:extLst>
      <p:ext uri="{BB962C8B-B14F-4D97-AF65-F5344CB8AC3E}">
        <p14:creationId xmlns:p14="http://schemas.microsoft.com/office/powerpoint/2010/main" val="79448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A229C-608D-A73B-F023-BAA49C745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IgA disease/• Chronic bullous disease of childhood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1F49B-2669-4D7B-A1A6-00C9613B3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Linear IgA disease (LAD) is the most frequent autoimmune blistering disease in infants and children</a:t>
            </a:r>
          </a:p>
          <a:p>
            <a:endParaRPr lang="en-GB" dirty="0"/>
          </a:p>
          <a:p>
            <a:r>
              <a:rPr lang="en-GB" dirty="0"/>
              <a:t>This subepidermal blistering disease </a:t>
            </a:r>
          </a:p>
          <a:p>
            <a:r>
              <a:rPr lang="en-GB" dirty="0"/>
              <a:t>predominant binding of IgA along the DEJ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B1AA1-2032-5298-49F5-5FB3F14ACA40}"/>
              </a:ext>
            </a:extLst>
          </p:cNvPr>
          <p:cNvSpPr txBox="1"/>
          <p:nvPr/>
        </p:nvSpPr>
        <p:spPr>
          <a:xfrm>
            <a:off x="1017716" y="5253610"/>
            <a:ext cx="101565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there being two peaks of onset, below the age of 5 and between the age of 60 and 65 years</a:t>
            </a:r>
          </a:p>
        </p:txBody>
      </p:sp>
    </p:spTree>
    <p:extLst>
      <p:ext uri="{BB962C8B-B14F-4D97-AF65-F5344CB8AC3E}">
        <p14:creationId xmlns:p14="http://schemas.microsoft.com/office/powerpoint/2010/main" val="2860465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E5D15-1AF2-90A1-7730-82FAEE1A0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antigen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29B3E-849C-1689-B6E6-BAFC08083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major target antigen is the ectodomain of BP180</a:t>
            </a:r>
          </a:p>
          <a:p>
            <a:r>
              <a:rPr lang="en-GB" dirty="0"/>
              <a:t>Zone et al. reported a 97  </a:t>
            </a:r>
            <a:r>
              <a:rPr lang="en-GB" dirty="0" err="1"/>
              <a:t>kDa</a:t>
            </a:r>
            <a:r>
              <a:rPr lang="en-GB" dirty="0"/>
              <a:t> protein in the extract of human epidermis and dermis termed the linear IgA bullous dermatosis antigen (LABD97) and </a:t>
            </a:r>
            <a:r>
              <a:rPr lang="en-GB" dirty="0" err="1"/>
              <a:t>Marinkovich</a:t>
            </a:r>
            <a:r>
              <a:rPr lang="en-GB" dirty="0"/>
              <a:t> et al. described a 120 </a:t>
            </a:r>
            <a:r>
              <a:rPr lang="en-GB" dirty="0" err="1"/>
              <a:t>kD</a:t>
            </a:r>
            <a:r>
              <a:rPr lang="en-GB" dirty="0"/>
              <a:t> antigen referred to as linear IgA antigen 1 (LAD‐1)</a:t>
            </a:r>
          </a:p>
          <a:p>
            <a:r>
              <a:rPr lang="en-GB" dirty="0"/>
              <a:t>Later, it became clear that both antigens represent C‐ terminal portions of BP180</a:t>
            </a:r>
          </a:p>
        </p:txBody>
      </p:sp>
    </p:spTree>
    <p:extLst>
      <p:ext uri="{BB962C8B-B14F-4D97-AF65-F5344CB8AC3E}">
        <p14:creationId xmlns:p14="http://schemas.microsoft.com/office/powerpoint/2010/main" val="809078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896C1-3E92-242B-B006-DFE29A15D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4360FB-6593-D473-04C5-307CAEE01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3558" y="1853248"/>
            <a:ext cx="10338268" cy="3541712"/>
          </a:xfrm>
        </p:spPr>
      </p:pic>
    </p:spTree>
    <p:extLst>
      <p:ext uri="{BB962C8B-B14F-4D97-AF65-F5344CB8AC3E}">
        <p14:creationId xmlns:p14="http://schemas.microsoft.com/office/powerpoint/2010/main" val="197276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51CBF-2ACA-107B-1DCF-71137DA38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8A0B24-C157-BEFF-BBCC-10D56F98C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681" y="930906"/>
            <a:ext cx="4800808" cy="5398774"/>
          </a:xfr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9E90E40E-EBCB-519B-E369-CA5FE8027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755" y="1317540"/>
            <a:ext cx="5178244" cy="47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53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BEA57-E1E1-6E91-3DC1-97FCCDDAE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39E68-C214-1B94-3444-6CD972BD1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Tense blisters, vesicles and annular erythema are the clinical hallmarks. </a:t>
            </a:r>
          </a:p>
          <a:p>
            <a:r>
              <a:rPr lang="en-GB" dirty="0"/>
              <a:t>Frequently, blisters are arranged annularly, a formation referred to as ‘crown of jewels’, and mucous membrane lesions are present. </a:t>
            </a:r>
          </a:p>
          <a:p>
            <a:r>
              <a:rPr lang="en-GB" dirty="0"/>
              <a:t>Skin lesions have the same morphology in children and adults; however, they arise more abruptly in children and sites of predilection are different</a:t>
            </a:r>
          </a:p>
        </p:txBody>
      </p:sp>
    </p:spTree>
    <p:extLst>
      <p:ext uri="{BB962C8B-B14F-4D97-AF65-F5344CB8AC3E}">
        <p14:creationId xmlns:p14="http://schemas.microsoft.com/office/powerpoint/2010/main" val="4051815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DFBEC-F555-81DA-CC74-C45B30FAE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E3CE17-47A1-C9FE-866C-D738C07DB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866" y="2759352"/>
            <a:ext cx="7978831" cy="2857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F9327A-EBA4-2FBA-A570-1BA2491FC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360" y="397702"/>
            <a:ext cx="3924640" cy="29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52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5EDDA-18FC-9F65-30C1-CF4172ECE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D9C5B-84C7-28DC-8FCA-98E97B43B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2481" y="2171231"/>
            <a:ext cx="7556552" cy="3123783"/>
          </a:xfrm>
        </p:spPr>
        <p:txBody>
          <a:bodyPr>
            <a:noAutofit/>
          </a:bodyPr>
          <a:lstStyle/>
          <a:p>
            <a:pPr algn="l" fontAlgn="base"/>
            <a:r>
              <a:rPr lang="en-GB" sz="1800" b="1" i="0" dirty="0">
                <a:effectLst/>
                <a:latin typeface="+mn-lt"/>
              </a:rPr>
              <a:t>Drug-induced IgA disease </a:t>
            </a:r>
            <a:r>
              <a:rPr lang="en-GB" sz="1800" b="0" i="0" dirty="0">
                <a:effectLst/>
                <a:latin typeface="+mn-lt"/>
              </a:rPr>
              <a:t>usually resolves on withdrawal of the offending drug. Drugs that may be implicated include:</a:t>
            </a:r>
          </a:p>
          <a:p>
            <a:pPr algn="l" fontAlgn="base"/>
            <a:r>
              <a:rPr lang="en-GB" sz="1800" b="0" i="0" dirty="0">
                <a:effectLst/>
                <a:latin typeface="+mn-lt"/>
              </a:rPr>
              <a:t>Vancomycin (most frequently associated drug)</a:t>
            </a:r>
          </a:p>
          <a:p>
            <a:pPr algn="l" fontAlgn="base"/>
            <a:r>
              <a:rPr lang="en-GB" sz="1800" b="0" i="0" dirty="0">
                <a:effectLst/>
                <a:latin typeface="+mn-lt"/>
              </a:rPr>
              <a:t>Non-steroidal anti-inflammatories </a:t>
            </a:r>
            <a:r>
              <a:rPr lang="en-GB" sz="1800" b="0" i="0" dirty="0" err="1">
                <a:effectLst/>
                <a:latin typeface="+mn-lt"/>
              </a:rPr>
              <a:t>eg</a:t>
            </a:r>
            <a:r>
              <a:rPr lang="en-GB" sz="1800" b="0" i="0" dirty="0">
                <a:effectLst/>
                <a:latin typeface="+mn-lt"/>
              </a:rPr>
              <a:t>, diclofenac, naproxen</a:t>
            </a:r>
          </a:p>
          <a:p>
            <a:pPr algn="l" fontAlgn="base"/>
            <a:r>
              <a:rPr lang="en-GB" sz="1800" b="0" i="0" dirty="0">
                <a:effectLst/>
                <a:latin typeface="+mn-lt"/>
              </a:rPr>
              <a:t>Captopril</a:t>
            </a:r>
          </a:p>
          <a:p>
            <a:pPr algn="l" fontAlgn="base"/>
            <a:r>
              <a:rPr lang="en-GB" sz="1800" b="0" i="0" dirty="0">
                <a:effectLst/>
                <a:latin typeface="+mn-lt"/>
              </a:rPr>
              <a:t>Trimethoprim + </a:t>
            </a:r>
            <a:r>
              <a:rPr lang="en-GB" sz="1800" b="0" i="0" dirty="0" err="1">
                <a:effectLst/>
                <a:latin typeface="+mn-lt"/>
              </a:rPr>
              <a:t>sulphamethoxazole</a:t>
            </a:r>
            <a:endParaRPr lang="en-GB" sz="1800" b="0" i="0" dirty="0">
              <a:effectLst/>
              <a:latin typeface="+mn-lt"/>
            </a:endParaRPr>
          </a:p>
          <a:p>
            <a:pPr algn="l" fontAlgn="base"/>
            <a:r>
              <a:rPr lang="en-GB" sz="1800" b="0" i="0" dirty="0">
                <a:effectLst/>
                <a:latin typeface="+mn-lt"/>
              </a:rPr>
              <a:t>Amiodarone</a:t>
            </a:r>
          </a:p>
          <a:p>
            <a:pPr algn="l" fontAlgn="base"/>
            <a:r>
              <a:rPr lang="en-GB" sz="1800" b="0" i="0" dirty="0">
                <a:effectLst/>
                <a:latin typeface="+mn-lt"/>
              </a:rPr>
              <a:t>Furosemide</a:t>
            </a:r>
          </a:p>
          <a:p>
            <a:pPr algn="l" fontAlgn="base"/>
            <a:r>
              <a:rPr lang="en-GB" sz="1800" b="0" i="0" dirty="0">
                <a:effectLst/>
                <a:latin typeface="+mn-lt"/>
              </a:rPr>
              <a:t>Ciclosporin</a:t>
            </a:r>
          </a:p>
          <a:p>
            <a:pPr algn="l" fontAlgn="base"/>
            <a:r>
              <a:rPr lang="en-GB" sz="1800" b="0" i="0" dirty="0" err="1">
                <a:effectLst/>
                <a:latin typeface="+mn-lt"/>
              </a:rPr>
              <a:t>Glibenclamide</a:t>
            </a:r>
            <a:endParaRPr lang="en-GB" sz="1800" b="0" i="0" dirty="0">
              <a:effectLst/>
              <a:latin typeface="+mn-lt"/>
            </a:endParaRPr>
          </a:p>
          <a:p>
            <a:pPr algn="l" fontAlgn="base"/>
            <a:r>
              <a:rPr lang="en-GB" sz="1800" b="0" i="0" dirty="0">
                <a:effectLst/>
                <a:latin typeface="+mn-lt"/>
              </a:rPr>
              <a:t>Lithium</a:t>
            </a:r>
          </a:p>
          <a:p>
            <a:pPr algn="l" fontAlgn="base"/>
            <a:r>
              <a:rPr lang="en-GB" sz="1800" b="0" i="0" dirty="0" err="1">
                <a:effectLst/>
                <a:latin typeface="+mn-lt"/>
              </a:rPr>
              <a:t>Penicillins</a:t>
            </a:r>
            <a:endParaRPr lang="en-GB" sz="1800" b="0" i="0" dirty="0">
              <a:effectLst/>
              <a:latin typeface="+mn-lt"/>
            </a:endParaRPr>
          </a:p>
          <a:p>
            <a:pPr algn="l" fontAlgn="base"/>
            <a:r>
              <a:rPr lang="en-GB" sz="1800" b="0" i="0" dirty="0">
                <a:effectLst/>
                <a:latin typeface="+mn-lt"/>
              </a:rPr>
              <a:t>Cephalosporins (</a:t>
            </a:r>
            <a:r>
              <a:rPr lang="en-GB" sz="1800" b="0" i="0" dirty="0" err="1">
                <a:effectLst/>
                <a:latin typeface="+mn-lt"/>
              </a:rPr>
              <a:t>cefalosporins</a:t>
            </a:r>
            <a:r>
              <a:rPr lang="en-GB" sz="1800" b="0" i="0" dirty="0">
                <a:effectLst/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0432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9FA45-61B0-0A91-3931-22FC1233B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Disease course and prognosis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CF466-0347-9E8F-2EE3-67150CEDC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Patients with LAD almost always respond well to treatment. Relapses may occur over the next 2–4 years but are usually less severe than the initial disease episode. </a:t>
            </a:r>
          </a:p>
          <a:p>
            <a:r>
              <a:rPr lang="en-GB" dirty="0"/>
              <a:t>Most children go into complete remission within 2 years of disease onset and only very rarely the disease persists after puberty. </a:t>
            </a:r>
          </a:p>
          <a:p>
            <a:r>
              <a:rPr lang="en-GB" dirty="0"/>
              <a:t>Drug‐induced LAD usually heals within 4–8 weeks after discontinuation of the drug. Some cases, however, have persisted for months</a:t>
            </a:r>
          </a:p>
        </p:txBody>
      </p:sp>
    </p:spTree>
    <p:extLst>
      <p:ext uri="{BB962C8B-B14F-4D97-AF65-F5344CB8AC3E}">
        <p14:creationId xmlns:p14="http://schemas.microsoft.com/office/powerpoint/2010/main" val="1166657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FAB3E-CFC6-6041-7A7F-78DB8B3F4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133C9A-3483-456C-ADEA-C6E23C12D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8228" y="1178560"/>
            <a:ext cx="7251532" cy="5106109"/>
          </a:xfrm>
        </p:spPr>
      </p:pic>
    </p:spTree>
    <p:extLst>
      <p:ext uri="{BB962C8B-B14F-4D97-AF65-F5344CB8AC3E}">
        <p14:creationId xmlns:p14="http://schemas.microsoft.com/office/powerpoint/2010/main" val="3038315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1E912-FBA8-79DB-C0CC-E5C78ADD9F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2EF169-4E95-7467-7879-C61DFCAFD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22DDB9-CED0-8F18-718D-EE2112F5D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307" y="760882"/>
            <a:ext cx="7159000" cy="574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00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95AE2-11B5-8339-76DB-07A89AD7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Anti‐p200 pemphigoid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04FE1-92BA-2E6A-D745-B140B691D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Anti‐p200 pemphigoid is a distinct subepidermal bullous skin disease characterized by autoantibodies against a 200 </a:t>
            </a:r>
            <a:r>
              <a:rPr lang="en-GB" dirty="0" err="1"/>
              <a:t>kDa</a:t>
            </a:r>
            <a:r>
              <a:rPr lang="en-GB" dirty="0"/>
              <a:t> protein (p200) of the DEJ detected by Western blotting </a:t>
            </a:r>
          </a:p>
          <a:p>
            <a:r>
              <a:rPr lang="en-GB" dirty="0"/>
              <a:t>synthesized by both keratinocytes and dermal fibroblasts</a:t>
            </a:r>
          </a:p>
          <a:p>
            <a:r>
              <a:rPr lang="en-GB" dirty="0"/>
              <a:t>recombinant C terminus of laminin γ1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3984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DD29D-7EAE-91B5-0D44-F853A0D4C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Associated diseases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618CE-E6C1-CE0A-E20A-A9342BD43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Psoriasis was associated in about 30% of the published cases, almost all of them were Japanese</a:t>
            </a:r>
          </a:p>
          <a:p>
            <a:r>
              <a:rPr lang="en-GB" dirty="0"/>
              <a:t>Mean age 50 to 91 years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0426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5E4E8-61AD-BA50-971B-52CD70379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553C2-DF8E-DBC0-BA53-008BB4BD7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5840" y="1777952"/>
            <a:ext cx="4034299" cy="3194764"/>
          </a:xfrm>
        </p:spPr>
        <p:txBody>
          <a:bodyPr/>
          <a:lstStyle/>
          <a:p>
            <a:r>
              <a:rPr lang="en-GB" dirty="0"/>
              <a:t>As in all pemphigoid diseases, the histopathological hallmark of a </a:t>
            </a:r>
            <a:r>
              <a:rPr lang="en-GB" dirty="0" err="1"/>
              <a:t>lesional</a:t>
            </a:r>
            <a:r>
              <a:rPr lang="en-GB" dirty="0"/>
              <a:t> biopsy is the subepidermal split accompanied by the accumulation of neutrophils in the upper dermis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49B18-0647-70CD-6D77-A03A8A640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546067"/>
            <a:ext cx="6256177" cy="4259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F0F4CF-5A05-1280-9F02-6D5A0026744F}"/>
              </a:ext>
            </a:extLst>
          </p:cNvPr>
          <p:cNvSpPr txBox="1"/>
          <p:nvPr/>
        </p:nvSpPr>
        <p:spPr>
          <a:xfrm>
            <a:off x="4639339" y="5805592"/>
            <a:ext cx="579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/>
              <a:t>microabscesses</a:t>
            </a:r>
            <a:r>
              <a:rPr lang="en-GB" sz="2400" dirty="0"/>
              <a:t> may develop at the tips of dermal papillae. </a:t>
            </a:r>
          </a:p>
        </p:txBody>
      </p:sp>
    </p:spTree>
    <p:extLst>
      <p:ext uri="{BB962C8B-B14F-4D97-AF65-F5344CB8AC3E}">
        <p14:creationId xmlns:p14="http://schemas.microsoft.com/office/powerpoint/2010/main" val="1576341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BED66-5669-BB73-0020-1BE0A787A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E77043-2650-798C-B143-0D69DB490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1166" y="680441"/>
            <a:ext cx="7265361" cy="5795961"/>
          </a:xfrm>
        </p:spPr>
      </p:pic>
    </p:spTree>
    <p:extLst>
      <p:ext uri="{BB962C8B-B14F-4D97-AF65-F5344CB8AC3E}">
        <p14:creationId xmlns:p14="http://schemas.microsoft.com/office/powerpoint/2010/main" val="2858820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AA504-D8EE-0813-8B74-A95B369BA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2AF55-B394-8F5E-AC56-CF480948B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3921175" cy="453641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93AC7F-AF6D-B0FC-A953-B5F4B147D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852" y="745272"/>
            <a:ext cx="7614296" cy="536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06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F375A-AE17-A7B6-4653-3EF69D6E4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39AC0F-D0C0-9672-F012-AC07361AF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4366" y="673894"/>
            <a:ext cx="7237339" cy="5731388"/>
          </a:xfrm>
        </p:spPr>
      </p:pic>
    </p:spTree>
    <p:extLst>
      <p:ext uri="{BB962C8B-B14F-4D97-AF65-F5344CB8AC3E}">
        <p14:creationId xmlns:p14="http://schemas.microsoft.com/office/powerpoint/2010/main" val="2352481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3FA8-FC9E-5840-28B8-32FA8D94B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EBA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281B3-3286-B506-DB50-EA87BF07B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is a clinically heterogeneous subepidermal blistering disease defined by autoantibodies against </a:t>
            </a:r>
            <a:r>
              <a:rPr lang="en-GB" b="1" dirty="0"/>
              <a:t>type VII collagen BP180, BP230, laminin 332 and the p200 antigen </a:t>
            </a:r>
          </a:p>
          <a:p>
            <a:r>
              <a:rPr lang="en-GB" b="1" dirty="0" err="1"/>
              <a:t>igA</a:t>
            </a:r>
            <a:r>
              <a:rPr lang="en-GB" b="1" dirty="0"/>
              <a:t> anti VII collagen</a:t>
            </a:r>
            <a:endParaRPr lang="en-GB" dirty="0"/>
          </a:p>
          <a:p>
            <a:r>
              <a:rPr lang="en-GB" dirty="0"/>
              <a:t>The disease occurs at any age with reported mean ages of disease onset of 44 and 54 years .</a:t>
            </a:r>
          </a:p>
          <a:p>
            <a:r>
              <a:rPr lang="en-GB" dirty="0"/>
              <a:t> A considerable number of patients (estimated at 5%) are children and adolescents </a:t>
            </a:r>
          </a:p>
          <a:p>
            <a:r>
              <a:rPr lang="en-GB" dirty="0"/>
              <a:t>Penicillin, vancomycin in conjunction with gentamycin, UV radiation and contact allergy to metals have been implicated as precipitating factors</a:t>
            </a:r>
          </a:p>
        </p:txBody>
      </p:sp>
    </p:spTree>
    <p:extLst>
      <p:ext uri="{BB962C8B-B14F-4D97-AF65-F5344CB8AC3E}">
        <p14:creationId xmlns:p14="http://schemas.microsoft.com/office/powerpoint/2010/main" val="80064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9127-71CC-2394-43F8-1BC51178F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FAC9B-8E8D-EFE0-5883-A9AB76198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clinical criteria for EBA including: </a:t>
            </a:r>
          </a:p>
          <a:p>
            <a:r>
              <a:rPr lang="en-GB" dirty="0"/>
              <a:t>(</a:t>
            </a:r>
            <a:r>
              <a:rPr lang="en-GB" dirty="0" err="1"/>
              <a:t>i</a:t>
            </a:r>
            <a:r>
              <a:rPr lang="en-GB" dirty="0"/>
              <a:t>) negative family or personal history for skin blistering; </a:t>
            </a:r>
          </a:p>
          <a:p>
            <a:r>
              <a:rPr lang="en-GB" dirty="0"/>
              <a:t>(ii) adult disease onset; </a:t>
            </a:r>
          </a:p>
          <a:p>
            <a:r>
              <a:rPr lang="en-GB" dirty="0"/>
              <a:t>(iii) skin lesions that resemble hereditary dystrophic EB; and </a:t>
            </a:r>
          </a:p>
          <a:p>
            <a:r>
              <a:rPr lang="en-GB" dirty="0"/>
              <a:t>(iv) the exclusion of all other bullous diseases</a:t>
            </a:r>
          </a:p>
        </p:txBody>
      </p:sp>
    </p:spTree>
    <p:extLst>
      <p:ext uri="{BB962C8B-B14F-4D97-AF65-F5344CB8AC3E}">
        <p14:creationId xmlns:p14="http://schemas.microsoft.com/office/powerpoint/2010/main" val="594412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CA7B-8669-9383-898D-FAB9417F5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1B304C-5C94-7972-2925-9E4F612D3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554480"/>
            <a:ext cx="3657600" cy="458508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95E70A-1A16-6F22-57E7-9E0E3FBC1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656" y="274321"/>
            <a:ext cx="8305344" cy="613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60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9C043-3022-EB5A-1BB4-E97E0D422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6B02B4-9260-F5FB-55B7-243CA2F8E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0400" y="676010"/>
            <a:ext cx="7945119" cy="5963513"/>
          </a:xfrm>
        </p:spPr>
      </p:pic>
    </p:spTree>
    <p:extLst>
      <p:ext uri="{BB962C8B-B14F-4D97-AF65-F5344CB8AC3E}">
        <p14:creationId xmlns:p14="http://schemas.microsoft.com/office/powerpoint/2010/main" val="43684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A772A-4E27-0B4B-EBE7-464AB0F4C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E63E92-57A2-4037-691D-BBC742DC3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5218" y="2097651"/>
            <a:ext cx="5663879" cy="358474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F7A634-1233-7850-0219-51A6432B5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" y="2097651"/>
            <a:ext cx="5221252" cy="358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99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08546-6F1A-3AD1-A58E-0E9667DBE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168E03-E245-2001-C8B2-15A58F424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0" y="76346"/>
            <a:ext cx="7294880" cy="6705307"/>
          </a:xfrm>
        </p:spPr>
      </p:pic>
    </p:spTree>
    <p:extLst>
      <p:ext uri="{BB962C8B-B14F-4D97-AF65-F5344CB8AC3E}">
        <p14:creationId xmlns:p14="http://schemas.microsoft.com/office/powerpoint/2010/main" val="3074460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C3470-0193-C585-647D-797518D71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1D01F-58EC-197E-A344-7713CF048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390" y="2084848"/>
            <a:ext cx="7796540" cy="3997828"/>
          </a:xfrm>
        </p:spPr>
        <p:txBody>
          <a:bodyPr>
            <a:normAutofit/>
          </a:bodyPr>
          <a:lstStyle/>
          <a:p>
            <a:r>
              <a:rPr lang="en-GB" dirty="0"/>
              <a:t>linear deposits of IgG and/or C3 at the DEJ. </a:t>
            </a:r>
          </a:p>
          <a:p>
            <a:r>
              <a:rPr lang="en-GB" dirty="0"/>
              <a:t>By a 600‐fold magnification the linear binding</a:t>
            </a:r>
          </a:p>
          <a:p>
            <a:pPr marL="0" indent="0">
              <a:buNone/>
            </a:pPr>
            <a:r>
              <a:rPr lang="en-GB" dirty="0"/>
              <a:t> shows an u‐serrated pattern with a grass‐like</a:t>
            </a:r>
          </a:p>
          <a:p>
            <a:pPr marL="0" indent="0">
              <a:buNone/>
            </a:pPr>
            <a:r>
              <a:rPr lang="en-GB" dirty="0"/>
              <a:t> appearance of Ig deposits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E472508-4D23-3C03-F5C6-F43DD2C7C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222" y="2052918"/>
            <a:ext cx="4832514" cy="424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6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922B5-0744-F69D-FAB7-419120E48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7107FE1-803A-1D0A-6C17-A575B4A8D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0593" y="785912"/>
            <a:ext cx="7230813" cy="6017161"/>
          </a:xfrm>
        </p:spPr>
      </p:pic>
    </p:spTree>
    <p:extLst>
      <p:ext uri="{BB962C8B-B14F-4D97-AF65-F5344CB8AC3E}">
        <p14:creationId xmlns:p14="http://schemas.microsoft.com/office/powerpoint/2010/main" val="1395453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FA9D1-A257-8281-FB2C-B0E9FB4EA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1C168-98E4-3CE4-DBE5-FB4967E97E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596448" cy="2399665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/>
              <a:t>Classic </a:t>
            </a:r>
            <a:r>
              <a:rPr lang="en-GB" b="1" dirty="0" err="1"/>
              <a:t>mechanobullous</a:t>
            </a:r>
            <a:r>
              <a:rPr lang="en-GB" b="1" dirty="0"/>
              <a:t> type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mimics dystrophic hereditary EB when it is severe and porphyria cutanea </a:t>
            </a:r>
            <a:r>
              <a:rPr lang="en-GB" dirty="0" err="1"/>
              <a:t>tarda</a:t>
            </a:r>
            <a:r>
              <a:rPr lang="en-GB" dirty="0"/>
              <a:t> when it is mild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E0743-8FF2-5AEC-4DFA-8E0DAD990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2800" y="2056093"/>
            <a:ext cx="4158034" cy="2607348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/>
              <a:t>Inflammatory variant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resembles other pemphigoid diseases such as BP (in about half of EBA patients), MMP (in 5–10%), and LAD (in 5–10%) [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96892-A853-2B17-889E-64C38CE569AC}"/>
              </a:ext>
            </a:extLst>
          </p:cNvPr>
          <p:cNvSpPr txBox="1"/>
          <p:nvPr/>
        </p:nvSpPr>
        <p:spPr>
          <a:xfrm>
            <a:off x="929758" y="4986186"/>
            <a:ext cx="107086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Clinical characteristics are skin fragility, erosions, blisters, crusts and scars on trauma‐prone areas such as the hands, knuckles, elbows, knees and toes .</a:t>
            </a:r>
          </a:p>
          <a:p>
            <a:r>
              <a:rPr lang="en-GB" sz="2000" dirty="0"/>
              <a:t> Scarring alopecia and nail loss may occur </a:t>
            </a:r>
          </a:p>
        </p:txBody>
      </p:sp>
    </p:spTree>
    <p:extLst>
      <p:ext uri="{BB962C8B-B14F-4D97-AF65-F5344CB8AC3E}">
        <p14:creationId xmlns:p14="http://schemas.microsoft.com/office/powerpoint/2010/main" val="3835656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82E43-361B-1F76-94C9-88160A34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E77E74-8D93-BBCF-980F-48F3C2C5A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123" y="1885285"/>
            <a:ext cx="8797393" cy="4164659"/>
          </a:xfrm>
        </p:spPr>
      </p:pic>
    </p:spTree>
    <p:extLst>
      <p:ext uri="{BB962C8B-B14F-4D97-AF65-F5344CB8AC3E}">
        <p14:creationId xmlns:p14="http://schemas.microsoft.com/office/powerpoint/2010/main" val="2209167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3E5A7-C251-33D9-04C0-5DC0AFB75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5560E2-99DF-7591-A59D-038037116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331" y="2312782"/>
            <a:ext cx="5568069" cy="374916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960E68-054F-4E93-756C-309DC3A0ADB4}"/>
              </a:ext>
            </a:extLst>
          </p:cNvPr>
          <p:cNvSpPr txBox="1"/>
          <p:nvPr/>
        </p:nvSpPr>
        <p:spPr>
          <a:xfrm>
            <a:off x="5923669" y="2368630"/>
            <a:ext cx="6096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US‐American colleagues Gürcan and Ahmed emphasized that the benefit of systemic corticosteroids is low in EBA and proposed the following algorithm: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• In limited disease or paediatric patients: dapsone, colchicine, dapsone + colchicine + low‐dose prednisolone, IVIG and/or rituximab. </a:t>
            </a:r>
          </a:p>
          <a:p>
            <a:endParaRPr lang="en-GB" dirty="0"/>
          </a:p>
          <a:p>
            <a:r>
              <a:rPr lang="en-GB" dirty="0"/>
              <a:t>• For moderate or mucocutaneous disease: dapsone, IVIG, rituximab, IVIG + rituximab (without financial restrictions); </a:t>
            </a:r>
          </a:p>
        </p:txBody>
      </p:sp>
    </p:spTree>
    <p:extLst>
      <p:ext uri="{BB962C8B-B14F-4D97-AF65-F5344CB8AC3E}">
        <p14:creationId xmlns:p14="http://schemas.microsoft.com/office/powerpoint/2010/main" val="1498009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CDEEB-68E5-0FED-50E6-F0284F593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Bullous systemic lupus erythematosus (BSLE)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F139F-71A0-75C6-7791-6EDE03C8C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is an autoimmune subepidermal blistering disease that occurs in patients with SLE . </a:t>
            </a:r>
          </a:p>
          <a:p>
            <a:r>
              <a:rPr lang="en-GB" dirty="0"/>
              <a:t>Most BSLE patients have antibodies against type VII collagen and were designated as type I BSLE. </a:t>
            </a:r>
          </a:p>
          <a:p>
            <a:r>
              <a:rPr lang="en-GB" dirty="0"/>
              <a:t>Type II BSLE is characterized by antibodies against other antigens of the DEJ . </a:t>
            </a:r>
          </a:p>
          <a:p>
            <a:r>
              <a:rPr lang="en-GB" dirty="0"/>
              <a:t>As in SLE, BSLE typically affects women with an African background in the third decade. </a:t>
            </a:r>
          </a:p>
        </p:txBody>
      </p:sp>
    </p:spTree>
    <p:extLst>
      <p:ext uri="{BB962C8B-B14F-4D97-AF65-F5344CB8AC3E}">
        <p14:creationId xmlns:p14="http://schemas.microsoft.com/office/powerpoint/2010/main" val="1878061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0EE7-966A-4027-D950-553CFABFA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7EB996-BCB8-0169-21D3-0F4B1CB7B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8104" y="72762"/>
            <a:ext cx="7845130" cy="6712476"/>
          </a:xfrm>
        </p:spPr>
      </p:pic>
    </p:spTree>
    <p:extLst>
      <p:ext uri="{BB962C8B-B14F-4D97-AF65-F5344CB8AC3E}">
        <p14:creationId xmlns:p14="http://schemas.microsoft.com/office/powerpoint/2010/main" val="3564281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23208-2D1A-9394-EAD4-646F1C2AC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Predisposing factors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381FD-D21D-CC4F-588C-9165CF41A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Precipitating factors have only been described in individual patients and comprise drugs (hydralazine, penicillamine, methimazole) and UVB radiation</a:t>
            </a:r>
          </a:p>
        </p:txBody>
      </p:sp>
    </p:spTree>
    <p:extLst>
      <p:ext uri="{BB962C8B-B14F-4D97-AF65-F5344CB8AC3E}">
        <p14:creationId xmlns:p14="http://schemas.microsoft.com/office/powerpoint/2010/main" val="1015367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C176-BB4F-8212-A5C5-A11994450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Histopathological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D280E-DDA3-A9A6-CDEF-C9044DDDE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80" y="1595120"/>
            <a:ext cx="9511373" cy="4653279"/>
          </a:xfrm>
        </p:spPr>
        <p:txBody>
          <a:bodyPr>
            <a:normAutofit/>
          </a:bodyPr>
          <a:lstStyle/>
          <a:p>
            <a:r>
              <a:rPr lang="en-GB" dirty="0"/>
              <a:t>Pathology findings are relatively</a:t>
            </a:r>
          </a:p>
          <a:p>
            <a:pPr marL="0" indent="0">
              <a:buNone/>
            </a:pPr>
            <a:r>
              <a:rPr lang="en-GB" dirty="0"/>
              <a:t> uniform and resemble dermatitis</a:t>
            </a:r>
          </a:p>
          <a:p>
            <a:pPr marL="0" indent="0">
              <a:buNone/>
            </a:pPr>
            <a:r>
              <a:rPr lang="en-GB" dirty="0"/>
              <a:t>herpetiformis with subepidermal</a:t>
            </a:r>
          </a:p>
          <a:p>
            <a:pPr marL="0" indent="0">
              <a:buNone/>
            </a:pPr>
            <a:r>
              <a:rPr lang="en-GB" dirty="0"/>
              <a:t> splitting, a dense neutrophil</a:t>
            </a:r>
          </a:p>
          <a:p>
            <a:pPr marL="0" indent="0">
              <a:buNone/>
            </a:pPr>
            <a:r>
              <a:rPr lang="en-GB" dirty="0"/>
              <a:t>‐dominated infiltrate in the </a:t>
            </a:r>
          </a:p>
          <a:p>
            <a:pPr marL="0" indent="0">
              <a:buNone/>
            </a:pPr>
            <a:r>
              <a:rPr lang="en-GB" dirty="0"/>
              <a:t>upper dermis sometimes </a:t>
            </a:r>
          </a:p>
          <a:p>
            <a:pPr marL="0" indent="0">
              <a:buNone/>
            </a:pPr>
            <a:r>
              <a:rPr lang="en-GB" dirty="0"/>
              <a:t>accumulating in </a:t>
            </a:r>
            <a:r>
              <a:rPr lang="en-GB" dirty="0" err="1"/>
              <a:t>microabscesses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of the papillary tips, and dermal</a:t>
            </a:r>
          </a:p>
          <a:p>
            <a:pPr marL="0" indent="0">
              <a:buNone/>
            </a:pPr>
            <a:r>
              <a:rPr lang="en-GB" dirty="0"/>
              <a:t> oedema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44F8A4-5DD1-2655-4143-8574E6CFC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301" y="1503680"/>
            <a:ext cx="7309699" cy="535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80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5F360-32BF-1885-CB2E-3E5F860A3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D50A96-0589-B65B-0F06-62AEE6878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6194" y="492175"/>
            <a:ext cx="9785301" cy="587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16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85273-D678-34EE-A08B-754B1B7CE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C4143-619C-3BD9-202C-D0E5304CF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Primary lesions comprise tense vesicles and bullae with a clear or haemorrhagic content on otherwise normal or erythematosus skin and annular or targetoid configuration may arise.</a:t>
            </a:r>
          </a:p>
          <a:p>
            <a:r>
              <a:rPr lang="en-GB" dirty="0"/>
              <a:t> Lesions are usually generalized with predilection for sun‐exposed areas, neck, upper trunk and proximal extremities.</a:t>
            </a:r>
          </a:p>
          <a:p>
            <a:r>
              <a:rPr lang="en-GB" dirty="0"/>
              <a:t> In contrast to other pemphigoid diseases, the face is relatively often affected and in some patients the only site of manifestation</a:t>
            </a:r>
          </a:p>
        </p:txBody>
      </p:sp>
    </p:spTree>
    <p:extLst>
      <p:ext uri="{BB962C8B-B14F-4D97-AF65-F5344CB8AC3E}">
        <p14:creationId xmlns:p14="http://schemas.microsoft.com/office/powerpoint/2010/main" val="37828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59CC5-36F7-B3F9-BB92-492D7FE23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C43C99-EAE1-5C3D-101E-BC1C12E45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4176" y="1687255"/>
            <a:ext cx="4892136" cy="369754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DE4957-4EEA-D39F-0977-F676C564B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68" y="1672908"/>
            <a:ext cx="5638919" cy="371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95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C9798-C4E7-649A-AF34-AD693563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2C93E-5989-A7DE-3083-EF1242FFA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083" y="206035"/>
            <a:ext cx="7796540" cy="3997828"/>
          </a:xfrm>
        </p:spPr>
        <p:txBody>
          <a:bodyPr/>
          <a:lstStyle/>
          <a:p>
            <a:r>
              <a:rPr lang="en-GB" dirty="0"/>
              <a:t>BSLE usually completely regresses with no further flares irrespective of the disease activity of the systemic disease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392E36E-06AE-3363-9DCD-0CCBFE85D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073" y="2679405"/>
            <a:ext cx="6572779" cy="397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34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62E5E-4E9B-CF05-82B3-66C37E531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Lichen planus </a:t>
            </a:r>
            <a:r>
              <a:rPr lang="en-GB" dirty="0" err="1"/>
              <a:t>pemphigoides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11E06-3DD2-A8C4-8483-CAAA47752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Lichen planus </a:t>
            </a:r>
            <a:r>
              <a:rPr lang="en-GB" dirty="0" err="1"/>
              <a:t>pemphigoide</a:t>
            </a:r>
            <a:r>
              <a:rPr lang="en-GB" dirty="0"/>
              <a:t> always arises in conjunction with lichen planus and</a:t>
            </a:r>
          </a:p>
          <a:p>
            <a:r>
              <a:rPr lang="en-GB" dirty="0"/>
              <a:t>(</a:t>
            </a:r>
            <a:r>
              <a:rPr lang="en-GB" dirty="0" err="1"/>
              <a:t>i</a:t>
            </a:r>
            <a:r>
              <a:rPr lang="en-GB" dirty="0"/>
              <a:t>) affects relatively young patients (average disease onset in the forties); </a:t>
            </a:r>
          </a:p>
          <a:p>
            <a:r>
              <a:rPr lang="en-GB" dirty="0"/>
              <a:t>ii) mainly arises on the extremities; </a:t>
            </a:r>
          </a:p>
          <a:p>
            <a:r>
              <a:rPr lang="en-GB" dirty="0"/>
              <a:t>(iii) preferentially targets C‐terminal epitopes within the immunodominant NC16A domain; and </a:t>
            </a:r>
          </a:p>
          <a:p>
            <a:r>
              <a:rPr lang="en-GB" dirty="0"/>
              <a:t>(iv) tends to be less severe adults and children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3736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BAB3-D2F8-CE1F-CAEC-309B0F10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ECE3F-E8C1-6D81-D40A-2AF0AD626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As in BSLE, it may be speculated that the chronic interface dermatitis typical for lichen planus may trigger the immune response against BP180.</a:t>
            </a:r>
          </a:p>
          <a:p>
            <a:r>
              <a:rPr lang="en-GB" dirty="0"/>
              <a:t> This hypothesis is supported by the notion that lichen planus </a:t>
            </a:r>
            <a:r>
              <a:rPr lang="en-GB" dirty="0" err="1"/>
              <a:t>pemphigoides</a:t>
            </a:r>
            <a:r>
              <a:rPr lang="en-GB" dirty="0"/>
              <a:t> only remits after lichen planus lesions are sufficiently controlled. </a:t>
            </a:r>
          </a:p>
          <a:p>
            <a:r>
              <a:rPr lang="en-GB" dirty="0"/>
              <a:t>Diagnosis is made by the presence of tense blisters also outside of lichen planus lesions and the detection of linear deposits of IgG and/or C3 at the DEJ by direct IF microscopy of a perilesional biopsy and circulating IgG antibodies against BP180 NC16A. </a:t>
            </a:r>
          </a:p>
          <a:p>
            <a:r>
              <a:rPr lang="en-GB" dirty="0"/>
              <a:t>Treatment requires therapy of lichen planus to avoid further stimulation of the anti‐DEJ autoimmune process.</a:t>
            </a:r>
          </a:p>
        </p:txBody>
      </p:sp>
    </p:spTree>
    <p:extLst>
      <p:ext uri="{BB962C8B-B14F-4D97-AF65-F5344CB8AC3E}">
        <p14:creationId xmlns:p14="http://schemas.microsoft.com/office/powerpoint/2010/main" val="1699003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30E39-B3A7-6A7E-B569-041880DBF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D3A114-07D3-9EE9-AEC4-C9620B06C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677" y="847352"/>
            <a:ext cx="5513283" cy="490320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B5AB6C-EDDF-7E54-4E7C-3183707C4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51225"/>
            <a:ext cx="5967996" cy="280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760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C764B-E0F8-C6EB-5F94-60816A344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Cicatricial pemphigoid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6B394-A4D0-DC1D-E882-A387E040D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term cicatricial pemphigoid has previously been applied to patients who are now classified as MMP.</a:t>
            </a:r>
          </a:p>
          <a:p>
            <a:r>
              <a:rPr lang="en-GB" dirty="0"/>
              <a:t>only used for the rare clinical variant of a pemphigoid disease in which mucous membranes are not predominantly affected and skin lesions heal with scarring. </a:t>
            </a:r>
          </a:p>
          <a:p>
            <a:r>
              <a:rPr lang="en-GB" dirty="0"/>
              <a:t>In cases of a u‐serrated pattern by direct IF microscopy or serum autoantibodies against type VII collagen, the patient would be classified as having EBA .</a:t>
            </a:r>
          </a:p>
        </p:txBody>
      </p:sp>
    </p:spTree>
    <p:extLst>
      <p:ext uri="{BB962C8B-B14F-4D97-AF65-F5344CB8AC3E}">
        <p14:creationId xmlns:p14="http://schemas.microsoft.com/office/powerpoint/2010/main" val="17842158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564E9-9741-6B8E-9A07-5983A50DD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Brunsting</a:t>
            </a:r>
            <a:r>
              <a:rPr lang="en-GB" dirty="0"/>
              <a:t> and Perry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AFB9-FDA7-5356-339D-1BCF8AD06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In 1957, described a group of patients without mucous membrane involvement who developed subepidermal blisters, erosions haemorrhagic crusts and atrophic scars on the head and neck . </a:t>
            </a:r>
          </a:p>
          <a:p>
            <a:r>
              <a:rPr lang="en-GB" dirty="0"/>
              <a:t>The disease is common in middle‐aged and elderly populations. Skin lesions are characteristically confined to the head, neck and upper trunk. </a:t>
            </a:r>
          </a:p>
          <a:p>
            <a:r>
              <a:rPr lang="en-GB" dirty="0"/>
              <a:t>Mucous membranes can also be involved, however not predominantly .</a:t>
            </a:r>
          </a:p>
          <a:p>
            <a:r>
              <a:rPr lang="en-GB" dirty="0"/>
              <a:t> Direct IF microscopy shows linear deposits of IgG and/or C3 at the DEJ.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1178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78C78-CEED-55AC-3127-929441115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3008B-A580-6805-53C9-82A046FC4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several target antigens including type VII collagen, BP180, BP230, laminin 332 and </a:t>
            </a:r>
            <a:r>
              <a:rPr lang="en-GB" dirty="0" err="1"/>
              <a:t>desmoplakin</a:t>
            </a:r>
            <a:r>
              <a:rPr lang="en-GB" dirty="0"/>
              <a:t> . </a:t>
            </a:r>
          </a:p>
          <a:p>
            <a:r>
              <a:rPr lang="en-GB" dirty="0"/>
              <a:t>Type VII collagen is the most frequent target antigen, therefore representing a localized form of EBA in these patients .</a:t>
            </a:r>
          </a:p>
          <a:p>
            <a:r>
              <a:rPr lang="en-GB" dirty="0"/>
              <a:t> In line with this, in most patients with </a:t>
            </a:r>
            <a:r>
              <a:rPr lang="en-GB" dirty="0" err="1"/>
              <a:t>Brunsting</a:t>
            </a:r>
            <a:r>
              <a:rPr lang="en-GB" dirty="0"/>
              <a:t>–Perry pemphigoid, electron microscopy revealed split formation below the lamina lucida.</a:t>
            </a:r>
          </a:p>
          <a:p>
            <a:r>
              <a:rPr lang="en-GB" dirty="0"/>
              <a:t> In individual patients, disease of with trauma and the combination of furosemide intake and sun exposure.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161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2BC9B-D7EE-094F-7393-5128FC7B3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4AF26E-2280-8CE6-C60A-9CC05204D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4850" y="0"/>
            <a:ext cx="3232951" cy="488783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3DE166-E599-A55A-5F0F-DE7CDF2A4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722" y="337712"/>
            <a:ext cx="3581710" cy="3017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087B76-7355-D53E-7C4D-C7B69EDB1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037" y="3306772"/>
            <a:ext cx="5014395" cy="3551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374759-62EA-8E56-3963-82B03F912692}"/>
              </a:ext>
            </a:extLst>
          </p:cNvPr>
          <p:cNvSpPr txBox="1"/>
          <p:nvPr/>
        </p:nvSpPr>
        <p:spPr>
          <a:xfrm>
            <a:off x="1408274" y="4910867"/>
            <a:ext cx="60977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DDs squamous cell carcinoma</a:t>
            </a:r>
          </a:p>
          <a:p>
            <a:r>
              <a:rPr lang="en-GB" dirty="0"/>
              <a:t>basal cell carcinoma </a:t>
            </a:r>
          </a:p>
          <a:p>
            <a:r>
              <a:rPr lang="en-GB" dirty="0"/>
              <a:t> pyoderma</a:t>
            </a:r>
          </a:p>
          <a:p>
            <a:r>
              <a:rPr lang="en-GB" dirty="0"/>
              <a:t>erosive pustulosis of the scalp </a:t>
            </a:r>
          </a:p>
          <a:p>
            <a:r>
              <a:rPr lang="en-GB" dirty="0"/>
              <a:t>dermatitis </a:t>
            </a:r>
            <a:r>
              <a:rPr lang="en-GB" dirty="0" err="1"/>
              <a:t>artefacta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50326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BA876-5D05-5D4D-A16F-A3B1097B2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DE2830-D2B3-2EB6-1CC5-47886C6C6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296" y="2041450"/>
            <a:ext cx="10113379" cy="3678865"/>
          </a:xfrm>
        </p:spPr>
      </p:pic>
    </p:spTree>
    <p:extLst>
      <p:ext uri="{BB962C8B-B14F-4D97-AF65-F5344CB8AC3E}">
        <p14:creationId xmlns:p14="http://schemas.microsoft.com/office/powerpoint/2010/main" val="8364236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8772A-7C4B-3788-1CB9-F8405183C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87679-D8CE-242E-39C7-A5B2ADEB9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729" y="1169614"/>
            <a:ext cx="7796540" cy="3997828"/>
          </a:xfrm>
        </p:spPr>
        <p:txBody>
          <a:bodyPr>
            <a:normAutofit/>
          </a:bodyPr>
          <a:lstStyle/>
          <a:p>
            <a:r>
              <a:rPr lang="en-GB" sz="2400" b="1" dirty="0"/>
              <a:t>Treatment</a:t>
            </a:r>
            <a:r>
              <a:rPr lang="en-GB" dirty="0"/>
              <a:t> usually comprises topical corticosteroids. Good responses to topical tacrolimus and the combination of topical corticosteroids with colchicine or dapsone have been reported </a:t>
            </a:r>
          </a:p>
        </p:txBody>
      </p:sp>
    </p:spTree>
    <p:extLst>
      <p:ext uri="{BB962C8B-B14F-4D97-AF65-F5344CB8AC3E}">
        <p14:creationId xmlns:p14="http://schemas.microsoft.com/office/powerpoint/2010/main" val="1425717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2FC7-D0D7-B178-5FA2-807A4A7ED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Dermatitis herpetiformis/</a:t>
            </a:r>
            <a:r>
              <a:rPr lang="en-GB" dirty="0" err="1"/>
              <a:t>Duhring</a:t>
            </a:r>
            <a:r>
              <a:rPr lang="en-GB" dirty="0"/>
              <a:t>–Brocq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70D6D-BB5F-5F09-FF96-F400CD067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is a chronic, intensely pruritic, skin condition associated with gluten‐sensitive enteropathy. It results in deposition of IgA </a:t>
            </a:r>
            <a:r>
              <a:rPr lang="en-GB" dirty="0" err="1"/>
              <a:t>antitransglutaminase</a:t>
            </a:r>
            <a:r>
              <a:rPr lang="en-GB" dirty="0"/>
              <a:t> autoantibodies in the dermal papillae which lead to neutrophil infiltration and blister formation</a:t>
            </a:r>
          </a:p>
          <a:p>
            <a:r>
              <a:rPr lang="en-GB" dirty="0"/>
              <a:t>Onset is most commonly in adult life, typically in the fourth decade</a:t>
            </a:r>
          </a:p>
          <a:p>
            <a:r>
              <a:rPr lang="en-GB" dirty="0"/>
              <a:t>It is largely a condition of people of northern European descent and is most uncommon in Asian and African populations,</a:t>
            </a:r>
          </a:p>
          <a:p>
            <a:r>
              <a:rPr lang="en-GB" dirty="0"/>
              <a:t>Asian patients with dermatitis herpetiformis tend to have a distinct fibrillar pattern of IgA deposition in the skin and only very rarely associated with GSE</a:t>
            </a:r>
          </a:p>
        </p:txBody>
      </p:sp>
    </p:spTree>
    <p:extLst>
      <p:ext uri="{BB962C8B-B14F-4D97-AF65-F5344CB8AC3E}">
        <p14:creationId xmlns:p14="http://schemas.microsoft.com/office/powerpoint/2010/main" val="34267261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EB58B-7606-F061-4FC3-5ED3DC628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Associations</a:t>
            </a:r>
            <a:br>
              <a:rPr lang="en-US" dirty="0"/>
            </a:b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D121649-06C4-E365-1B21-826364C843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8725604"/>
              </p:ext>
            </p:extLst>
          </p:nvPr>
        </p:nvGraphicFramePr>
        <p:xfrm>
          <a:off x="2773363" y="2052638"/>
          <a:ext cx="7796212" cy="3997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5291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834DD-8292-7C7D-6259-4C812206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449526-6020-AE0A-BC9B-07D817A6B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821" y="452718"/>
            <a:ext cx="10521287" cy="5826162"/>
          </a:xfrm>
        </p:spPr>
      </p:pic>
    </p:spTree>
    <p:extLst>
      <p:ext uri="{BB962C8B-B14F-4D97-AF65-F5344CB8AC3E}">
        <p14:creationId xmlns:p14="http://schemas.microsoft.com/office/powerpoint/2010/main" val="7956747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42955-98D3-5DA6-F999-A0242A72F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Histology</a:t>
            </a:r>
            <a:br>
              <a:rPr lang="en-US" dirty="0"/>
            </a:b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17F145-448B-F97E-2DB9-785419D7A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6400" y="1558050"/>
            <a:ext cx="4560253" cy="344670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DD1328-E62E-237F-81F4-D38483E7E86C}"/>
              </a:ext>
            </a:extLst>
          </p:cNvPr>
          <p:cNvSpPr txBox="1"/>
          <p:nvPr/>
        </p:nvSpPr>
        <p:spPr>
          <a:xfrm>
            <a:off x="660400" y="2196237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 histopathology of an intact vesicle in dermatitis herpetiformis demonstrates subepidermal blister formation with neutrophils located at the tips of the dermal papillae.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There is frequently perivascular inflammatory cell infiltrate. Because vesicles may not survive the pruritus, </a:t>
            </a:r>
            <a:r>
              <a:rPr lang="en-GB" sz="2400" dirty="0" err="1"/>
              <a:t>clefting</a:t>
            </a:r>
            <a:r>
              <a:rPr lang="en-GB" sz="2400" dirty="0"/>
              <a:t> may not be seen</a:t>
            </a:r>
          </a:p>
        </p:txBody>
      </p:sp>
    </p:spTree>
    <p:extLst>
      <p:ext uri="{BB962C8B-B14F-4D97-AF65-F5344CB8AC3E}">
        <p14:creationId xmlns:p14="http://schemas.microsoft.com/office/powerpoint/2010/main" val="10514896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025BD-728D-26F5-8707-DB580B52B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Predisposing factors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BBD79-3EA9-8CE9-3D9E-88DDCE94E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dietary gluten and its constituent gliadin . </a:t>
            </a:r>
          </a:p>
          <a:p>
            <a:r>
              <a:rPr lang="en-GB" dirty="0"/>
              <a:t>HLA‐DQ2 </a:t>
            </a:r>
          </a:p>
          <a:p>
            <a:r>
              <a:rPr lang="en-GB" dirty="0"/>
              <a:t>iodine exposure  aggravates</a:t>
            </a:r>
          </a:p>
          <a:p>
            <a:r>
              <a:rPr lang="en-GB" dirty="0"/>
              <a:t>tobacco smoking, which may ameliorate it</a:t>
            </a:r>
          </a:p>
        </p:txBody>
      </p:sp>
    </p:spTree>
    <p:extLst>
      <p:ext uri="{BB962C8B-B14F-4D97-AF65-F5344CB8AC3E}">
        <p14:creationId xmlns:p14="http://schemas.microsoft.com/office/powerpoint/2010/main" val="39940885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40E2F-8639-3B86-61F5-C631B77DC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CA866-B0B0-4CC3-9D8F-FBC089B38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principal symptom of patients with dermatitis herpetiformis is itch. </a:t>
            </a:r>
          </a:p>
          <a:p>
            <a:r>
              <a:rPr lang="en-GB" dirty="0"/>
              <a:t>Patients report a rash, most typically over the extensor surfaces of the elbows, knees, buttocks and scalp. </a:t>
            </a:r>
          </a:p>
          <a:p>
            <a:r>
              <a:rPr lang="en-GB" dirty="0"/>
              <a:t>There may also be symptoms of associated disorders such as GSE, with bloating, diarrhoea and other gastrointestinal complaints or of other autoimmune diseases including hypothyroidism</a:t>
            </a:r>
          </a:p>
        </p:txBody>
      </p:sp>
    </p:spTree>
    <p:extLst>
      <p:ext uri="{BB962C8B-B14F-4D97-AF65-F5344CB8AC3E}">
        <p14:creationId xmlns:p14="http://schemas.microsoft.com/office/powerpoint/2010/main" val="39031863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00CD8-A635-46EC-DB57-327416E27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BD91A-4E4E-8586-CCDF-5701930D7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characteristic lesions of dermatitis herpetiformis are grouped erythematous papules and vesicles located over extensor sites . </a:t>
            </a:r>
          </a:p>
          <a:p>
            <a:r>
              <a:rPr lang="en-GB" dirty="0"/>
              <a:t>Because the condition is so pruritic, intact vesicles are rarely seen and the patient may simply present with excoriations . </a:t>
            </a:r>
          </a:p>
          <a:p>
            <a:r>
              <a:rPr lang="en-GB" dirty="0"/>
              <a:t>Lesions tend to be symmetrical and heal without scarring.</a:t>
            </a:r>
          </a:p>
          <a:p>
            <a:r>
              <a:rPr lang="en-GB" dirty="0"/>
              <a:t> Patients may develop punctate purpura on the palms and soles. </a:t>
            </a:r>
          </a:p>
          <a:p>
            <a:r>
              <a:rPr lang="en-GB" dirty="0"/>
              <a:t>Mucosal change may occur , and dental abnormalities have been reported, particularly enamel pits</a:t>
            </a:r>
          </a:p>
        </p:txBody>
      </p:sp>
    </p:spTree>
    <p:extLst>
      <p:ext uri="{BB962C8B-B14F-4D97-AF65-F5344CB8AC3E}">
        <p14:creationId xmlns:p14="http://schemas.microsoft.com/office/powerpoint/2010/main" val="32428477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EB620-81CE-D869-91D3-07AC842DE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27FE01-818A-8209-AF6A-5EFD981E1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0531" y="1646238"/>
            <a:ext cx="5560554" cy="41957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375EB0-5BE6-6E70-D1B3-0C60F1589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19" y="1646238"/>
            <a:ext cx="5086867" cy="408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076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0DF95-F31D-FCA0-ED3F-6FFA819DC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5C1C4-DD3F-C383-DF46-28D0C76C5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652" y="340274"/>
            <a:ext cx="7796540" cy="3997828"/>
          </a:xfrm>
        </p:spPr>
        <p:txBody>
          <a:bodyPr/>
          <a:lstStyle/>
          <a:p>
            <a:r>
              <a:rPr lang="en-GB" dirty="0"/>
              <a:t>Direct IF samples are best taken from perilesional skin as characteristic changes may be lost in </a:t>
            </a:r>
            <a:r>
              <a:rPr lang="en-GB" dirty="0" err="1"/>
              <a:t>lesional</a:t>
            </a:r>
            <a:r>
              <a:rPr lang="en-GB" dirty="0"/>
              <a:t> tissue.</a:t>
            </a:r>
          </a:p>
          <a:p>
            <a:r>
              <a:rPr lang="en-GB" dirty="0"/>
              <a:t> The diagnostic finding is that of deposition of IgA in the papillary dermis in a granular or fibrillar pattern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31D85-C21D-6B05-05EC-00BEB84F9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130" y="3332220"/>
            <a:ext cx="3680779" cy="2987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FAD91-C93A-8CDB-3C0D-036A6CAF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094" y="3448050"/>
            <a:ext cx="543877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17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A3DEB-9ACB-BD78-4F6D-9A7D34102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DE7127-5E2B-B9D8-5E65-16F17CD51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2049" y="808056"/>
            <a:ext cx="4988924" cy="563083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8B51B8-2BE8-D64D-682C-959E5751746D}"/>
              </a:ext>
            </a:extLst>
          </p:cNvPr>
          <p:cNvSpPr txBox="1"/>
          <p:nvPr/>
        </p:nvSpPr>
        <p:spPr>
          <a:xfrm>
            <a:off x="6590973" y="2923976"/>
            <a:ext cx="49889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Open Sans" panose="020B0606030504020204" pitchFamily="34" charset="0"/>
              </a:rPr>
              <a:t>application of </a:t>
            </a:r>
            <a:r>
              <a:rPr lang="en-GB" b="0" i="0" u="none" strike="noStrike" dirty="0">
                <a:effectLst/>
                <a:latin typeface="Open Sans" panose="020B0606030504020204" pitchFamily="34" charset="0"/>
              </a:rPr>
              <a:t>antibody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–</a:t>
            </a:r>
            <a:r>
              <a:rPr lang="en-GB" b="0" i="0" u="none" strike="noStrike" dirty="0">
                <a:effectLst/>
                <a:latin typeface="Open Sans" panose="020B0606030504020204" pitchFamily="34" charset="0"/>
              </a:rPr>
              <a:t>fluorophore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 </a:t>
            </a:r>
            <a:r>
              <a:rPr lang="en-GB" b="0" i="0" u="none" strike="noStrike" dirty="0">
                <a:effectLst/>
                <a:latin typeface="Open Sans" panose="020B0606030504020204" pitchFamily="34" charset="0"/>
              </a:rPr>
              <a:t>conjugate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 </a:t>
            </a:r>
            <a:r>
              <a:rPr lang="en-GB" b="0" i="0" u="none" strike="noStrike" dirty="0">
                <a:effectLst/>
                <a:latin typeface="Open Sans" panose="020B0606030504020204" pitchFamily="34" charset="0"/>
              </a:rPr>
              <a:t>molecules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 to samples of patient tissue obtained from </a:t>
            </a:r>
            <a:r>
              <a:rPr lang="en-GB" b="0" i="0" u="none" strike="noStrike" dirty="0">
                <a:effectLst/>
                <a:latin typeface="Open Sans" panose="020B0606030504020204" pitchFamily="34" charset="0"/>
              </a:rPr>
              <a:t>biopsies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. These antibody–fluorophore </a:t>
            </a:r>
            <a:r>
              <a:rPr lang="en-GB" b="0" i="0" u="none" strike="noStrike" dirty="0">
                <a:effectLst/>
                <a:latin typeface="Open Sans" panose="020B0606030504020204" pitchFamily="34" charset="0"/>
              </a:rPr>
              <a:t>conjugates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 target abnormal </a:t>
            </a:r>
            <a:r>
              <a:rPr lang="en-GB" b="0" i="0" u="none" strike="noStrike" dirty="0">
                <a:effectLst/>
                <a:latin typeface="Open Sans" panose="020B0606030504020204" pitchFamily="34" charset="0"/>
              </a:rPr>
              <a:t>depositions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 of </a:t>
            </a:r>
            <a:r>
              <a:rPr lang="en-GB" b="0" i="0" u="none" strike="noStrike" dirty="0">
                <a:effectLst/>
                <a:latin typeface="Open Sans" panose="020B0606030504020204" pitchFamily="34" charset="0"/>
              </a:rPr>
              <a:t>proteins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 in the patient’s tissue.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08442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FE1B3-5CC9-59A4-B76E-0B85EE130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7DFA32-7D3F-3E25-22BF-48C5954E7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6605" y="507792"/>
            <a:ext cx="6324559" cy="5842416"/>
          </a:xfrm>
        </p:spPr>
      </p:pic>
    </p:spTree>
    <p:extLst>
      <p:ext uri="{BB962C8B-B14F-4D97-AF65-F5344CB8AC3E}">
        <p14:creationId xmlns:p14="http://schemas.microsoft.com/office/powerpoint/2010/main" val="3164759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EAF4E-9C75-3C71-A7BA-B521C1BDE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Disease course and prognosis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6E3F6-40D4-B290-41B4-0CCEC7474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Dermatitis herpetiformis is a chronic disease that requires patients to adopt a long‐term gluten‐free diet. Those that are able to do this, and respond, seem to have excellent long‐term survival [9] and are able to decrease or discontinue dapsone treatment.</a:t>
            </a:r>
          </a:p>
          <a:p>
            <a:r>
              <a:rPr lang="en-GB" dirty="0"/>
              <a:t>Whilst the disease is a chronic one, remission is recognized, and seems to be more common in adult patients over the age of 40 years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7711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078C-8BAF-277E-390A-C9DC36D4D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0CFE10-B2FB-F58D-6C13-608DC347F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5680" y="755506"/>
            <a:ext cx="7477759" cy="5778268"/>
          </a:xfrm>
        </p:spPr>
      </p:pic>
    </p:spTree>
    <p:extLst>
      <p:ext uri="{BB962C8B-B14F-4D97-AF65-F5344CB8AC3E}">
        <p14:creationId xmlns:p14="http://schemas.microsoft.com/office/powerpoint/2010/main" val="38920139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315E0-ACA9-BAB8-789A-7F5445B89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C498D1-BD67-B1F2-CB4A-9B4480164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95680"/>
            <a:ext cx="12192000" cy="5770880"/>
          </a:xfrm>
        </p:spPr>
      </p:pic>
    </p:spTree>
    <p:extLst>
      <p:ext uri="{BB962C8B-B14F-4D97-AF65-F5344CB8AC3E}">
        <p14:creationId xmlns:p14="http://schemas.microsoft.com/office/powerpoint/2010/main" val="14759984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A765-7FDF-FB2E-4412-789978444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191F47-F35D-EF4F-CD90-913848F16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4411" y="1853248"/>
            <a:ext cx="7133272" cy="3566636"/>
          </a:xfrm>
        </p:spPr>
      </p:pic>
    </p:spTree>
    <p:extLst>
      <p:ext uri="{BB962C8B-B14F-4D97-AF65-F5344CB8AC3E}">
        <p14:creationId xmlns:p14="http://schemas.microsoft.com/office/powerpoint/2010/main" val="3207869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BD55A-5908-6C60-CF3E-945273D24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0FBB10-84C9-BD7E-7FFB-F027B56DE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4038" y="523315"/>
            <a:ext cx="5348175" cy="609815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A05922-ED51-00A2-2FB8-EB9D651871EF}"/>
              </a:ext>
            </a:extLst>
          </p:cNvPr>
          <p:cNvSpPr txBox="1"/>
          <p:nvPr/>
        </p:nvSpPr>
        <p:spPr>
          <a:xfrm>
            <a:off x="6094228" y="2071991"/>
            <a:ext cx="609777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Open Sans" panose="020B0606030504020204" pitchFamily="34" charset="0"/>
              </a:rPr>
              <a:t>Unlabelled </a:t>
            </a:r>
            <a:r>
              <a:rPr lang="en-GB" b="0" i="0" u="none" strike="noStrike" dirty="0">
                <a:effectLst/>
                <a:latin typeface="Open Sans" panose="020B0606030504020204" pitchFamily="34" charset="0"/>
              </a:rPr>
              <a:t>primary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 </a:t>
            </a:r>
            <a:r>
              <a:rPr lang="en-GB" b="0" i="0" u="none" strike="noStrike" dirty="0">
                <a:effectLst/>
                <a:latin typeface="Open Sans" panose="020B0606030504020204" pitchFamily="34" charset="0"/>
              </a:rPr>
              <a:t>antibodies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 (used as a marker for </a:t>
            </a:r>
            <a:r>
              <a:rPr lang="en-GB" b="0" i="0" u="none" strike="noStrike" dirty="0">
                <a:effectLst/>
                <a:latin typeface="Open Sans" panose="020B0606030504020204" pitchFamily="34" charset="0"/>
              </a:rPr>
              <a:t>cancer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, diabetes and Alzheimer disease) from the patient serum bind to the target </a:t>
            </a:r>
            <a:r>
              <a:rPr lang="en-GB" b="0" i="0" u="none" strike="noStrike" dirty="0">
                <a:effectLst/>
                <a:latin typeface="Open Sans" panose="020B0606030504020204" pitchFamily="34" charset="0"/>
              </a:rPr>
              <a:t>molecule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 in pre-prepared tissue samples.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GB" b="0" i="0" dirty="0">
              <a:effectLst/>
              <a:latin typeface="Open Sans" panose="020B0606030504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Open Sans" panose="020B0606030504020204" pitchFamily="34" charset="0"/>
              </a:rPr>
              <a:t>Secondary antibodies (used as a marker for </a:t>
            </a:r>
            <a:r>
              <a:rPr lang="en-GB" b="0" i="0" u="none" strike="noStrike" dirty="0">
                <a:effectLst/>
                <a:latin typeface="Open Sans" panose="020B0606030504020204" pitchFamily="34" charset="0"/>
              </a:rPr>
              <a:t>HIV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), </a:t>
            </a:r>
            <a:r>
              <a:rPr lang="en-GB" b="0" i="0" u="none" strike="noStrike" dirty="0">
                <a:effectLst/>
                <a:latin typeface="Open Sans" panose="020B0606030504020204" pitchFamily="34" charset="0"/>
              </a:rPr>
              <a:t>conjugated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 with a fluorescent dye such as fluorescein isothiocyanate (FITC), bind to the primary </a:t>
            </a:r>
            <a:r>
              <a:rPr lang="en-GB" b="0" i="0" u="none" strike="noStrike" dirty="0">
                <a:effectLst/>
                <a:latin typeface="Open Sans" panose="020B0606030504020204" pitchFamily="34" charset="0"/>
              </a:rPr>
              <a:t>antibody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GB" b="0" i="0" dirty="0">
              <a:effectLst/>
              <a:latin typeface="Open Sans" panose="020B0606030504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b="0" i="0" dirty="0">
                <a:effectLst/>
                <a:latin typeface="Open Sans" panose="020B0606030504020204" pitchFamily="34" charset="0"/>
              </a:rPr>
              <a:t>When exposed to light, the fluorescent dye is excited and emits a wavelength that can be seen with a fluorescent </a:t>
            </a:r>
            <a:r>
              <a:rPr lang="en-GB" b="0" i="0" u="none" strike="noStrike" dirty="0">
                <a:effectLst/>
                <a:latin typeface="Open Sans" panose="020B0606030504020204" pitchFamily="34" charset="0"/>
              </a:rPr>
              <a:t>microscope</a:t>
            </a:r>
            <a:endParaRPr lang="en-GB" b="0" i="0" dirty="0"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33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3E6CD-3C1F-E006-E8EA-F235E99D5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466DBD-61CE-F94B-8710-AC13766E4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124" y="553720"/>
            <a:ext cx="11357752" cy="5750559"/>
          </a:xfrm>
        </p:spPr>
      </p:pic>
    </p:spTree>
    <p:extLst>
      <p:ext uri="{BB962C8B-B14F-4D97-AF65-F5344CB8AC3E}">
        <p14:creationId xmlns:p14="http://schemas.microsoft.com/office/powerpoint/2010/main" val="3600841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C1357-4381-2A97-D199-FDAF33E79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D2ED31-173E-D116-EAB2-BD82C9ECA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25" y="2304490"/>
            <a:ext cx="11119781" cy="659219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53CE337-8ADA-43D4-FB92-013CAD537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025" y="2963708"/>
            <a:ext cx="11136594" cy="1746515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195CDD-9894-5E8A-52A7-B28E31427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25" y="4710224"/>
            <a:ext cx="11119780" cy="182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702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2D251F"/>
      </a:dk2>
      <a:lt2>
        <a:srgbClr val="FAE9C5"/>
      </a:lt2>
      <a:accent1>
        <a:srgbClr val="ED3846"/>
      </a:accent1>
      <a:accent2>
        <a:srgbClr val="F87184"/>
      </a:accent2>
      <a:accent3>
        <a:srgbClr val="EC9DA9"/>
      </a:accent3>
      <a:accent4>
        <a:srgbClr val="ECC190"/>
      </a:accent4>
      <a:accent5>
        <a:srgbClr val="FFB268"/>
      </a:accent5>
      <a:accent6>
        <a:srgbClr val="F98657"/>
      </a:accent6>
      <a:hlink>
        <a:srgbClr val="B97669"/>
      </a:hlink>
      <a:folHlink>
        <a:srgbClr val="9E94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BCCF8060-3FCB-4641-B728-8A589529B1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1019</TotalTime>
  <Words>2241</Words>
  <Application>Microsoft Office PowerPoint</Application>
  <PresentationFormat>Widescreen</PresentationFormat>
  <Paragraphs>195</Paragraphs>
  <Slides>64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Arial</vt:lpstr>
      <vt:lpstr>Arial</vt:lpstr>
      <vt:lpstr>Calibri</vt:lpstr>
      <vt:lpstr>MS Shell Dlg 2</vt:lpstr>
      <vt:lpstr>Open Sans</vt:lpstr>
      <vt:lpstr>Wingdings</vt:lpstr>
      <vt:lpstr>Wingdings 3</vt:lpstr>
      <vt:lpstr>Madison</vt:lpstr>
      <vt:lpstr>Immunobullous Disorder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Linear IgA disease/• Chronic bullous disease of childhood</vt:lpstr>
      <vt:lpstr>Target antigen</vt:lpstr>
      <vt:lpstr>PowerPoint Presentation</vt:lpstr>
      <vt:lpstr>PowerPoint Presentation</vt:lpstr>
      <vt:lpstr>Clinical features </vt:lpstr>
      <vt:lpstr>PowerPoint Presentation</vt:lpstr>
      <vt:lpstr>PowerPoint Presentation</vt:lpstr>
      <vt:lpstr>Disease course and prognosis </vt:lpstr>
      <vt:lpstr>PowerPoint Presentation</vt:lpstr>
      <vt:lpstr>Anti‐p200 pemphigoid </vt:lpstr>
      <vt:lpstr>Associated diseases </vt:lpstr>
      <vt:lpstr>Pathology</vt:lpstr>
      <vt:lpstr>PowerPoint Presentation</vt:lpstr>
      <vt:lpstr>PowerPoint Presentation</vt:lpstr>
      <vt:lpstr>PowerPoint Presentation</vt:lpstr>
      <vt:lpstr>EBA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Bullous systemic lupus erythematosus (BSLE) </vt:lpstr>
      <vt:lpstr>PowerPoint Presentation</vt:lpstr>
      <vt:lpstr>Predisposing factors </vt:lpstr>
      <vt:lpstr>Histopathological</vt:lpstr>
      <vt:lpstr>Presentation</vt:lpstr>
      <vt:lpstr>PowerPoint Presentation</vt:lpstr>
      <vt:lpstr>PowerPoint Presentation</vt:lpstr>
      <vt:lpstr>Lichen planus pemphigoides </vt:lpstr>
      <vt:lpstr>PowerPoint Presentation</vt:lpstr>
      <vt:lpstr>PowerPoint Presentation</vt:lpstr>
      <vt:lpstr>Cicatricial pemphigoid </vt:lpstr>
      <vt:lpstr>Brunsting and Perry </vt:lpstr>
      <vt:lpstr>PowerPoint Presentation</vt:lpstr>
      <vt:lpstr>PowerPoint Presentation</vt:lpstr>
      <vt:lpstr>PowerPoint Presentation</vt:lpstr>
      <vt:lpstr>Dermatitis herpetiformis/Duhring–Brocq disease</vt:lpstr>
      <vt:lpstr>Associations </vt:lpstr>
      <vt:lpstr>PowerPoint Presentation</vt:lpstr>
      <vt:lpstr>Histology </vt:lpstr>
      <vt:lpstr>Predisposing factors</vt:lpstr>
      <vt:lpstr>History </vt:lpstr>
      <vt:lpstr>Presentation</vt:lpstr>
      <vt:lpstr>PowerPoint Presentation</vt:lpstr>
      <vt:lpstr>PowerPoint Presentation</vt:lpstr>
      <vt:lpstr>PowerPoint Presentation</vt:lpstr>
      <vt:lpstr>Disease course and prognosis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41</cp:revision>
  <dcterms:created xsi:type="dcterms:W3CDTF">2022-10-28T07:32:11Z</dcterms:created>
  <dcterms:modified xsi:type="dcterms:W3CDTF">2022-11-09T20:41:05Z</dcterms:modified>
</cp:coreProperties>
</file>