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1" r:id="rId6"/>
    <p:sldId id="262" r:id="rId7"/>
    <p:sldId id="263" r:id="rId8"/>
    <p:sldId id="264" r:id="rId9"/>
    <p:sldId id="265" r:id="rId10"/>
    <p:sldId id="266" r:id="rId11"/>
    <p:sldId id="267" r:id="rId12"/>
    <p:sldId id="270" r:id="rId13"/>
    <p:sldId id="271" r:id="rId14"/>
    <p:sldId id="272" r:id="rId15"/>
    <p:sldId id="273" r:id="rId16"/>
    <p:sldId id="274" r:id="rId17"/>
    <p:sldId id="275" r:id="rId18"/>
    <p:sldId id="276" r:id="rId19"/>
    <p:sldId id="277" r:id="rId20"/>
    <p:sldId id="278" r:id="rId21"/>
    <p:sldId id="25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69" r:id="rId39"/>
    <p:sldId id="268"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12/24/2021</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12/24/2021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12/24/2021</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F384-6D94-4526-BE99-51353FA1978C}"/>
              </a:ext>
            </a:extLst>
          </p:cNvPr>
          <p:cNvSpPr>
            <a:spLocks noGrp="1"/>
          </p:cNvSpPr>
          <p:nvPr>
            <p:ph type="ctrTitle"/>
          </p:nvPr>
        </p:nvSpPr>
        <p:spPr/>
        <p:txBody>
          <a:bodyPr/>
          <a:lstStyle/>
          <a:p>
            <a:r>
              <a:rPr lang="en-US" dirty="0" err="1"/>
              <a:t>icthysosis</a:t>
            </a:r>
            <a:endParaRPr lang="en-US" dirty="0"/>
          </a:p>
        </p:txBody>
      </p:sp>
      <p:sp>
        <p:nvSpPr>
          <p:cNvPr id="3" name="Subtitle 2">
            <a:extLst>
              <a:ext uri="{FF2B5EF4-FFF2-40B4-BE49-F238E27FC236}">
                <a16:creationId xmlns:a16="http://schemas.microsoft.com/office/drawing/2014/main" id="{1EAD9186-FF40-4C65-A7FD-E0ECBECF24F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39804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2E8A0-2BF3-4BE6-8B98-FF8FB2C83818}"/>
              </a:ext>
            </a:extLst>
          </p:cNvPr>
          <p:cNvSpPr>
            <a:spLocks noGrp="1"/>
          </p:cNvSpPr>
          <p:nvPr>
            <p:ph type="title"/>
          </p:nvPr>
        </p:nvSpPr>
        <p:spPr/>
        <p:txBody>
          <a:bodyPr/>
          <a:lstStyle/>
          <a:p>
            <a:r>
              <a:rPr lang="en-US" dirty="0"/>
              <a:t>Bathing suit </a:t>
            </a:r>
            <a:r>
              <a:rPr lang="en-US" dirty="0" err="1"/>
              <a:t>icthyosis</a:t>
            </a:r>
            <a:endParaRPr lang="en-US" dirty="0"/>
          </a:p>
        </p:txBody>
      </p:sp>
      <p:sp>
        <p:nvSpPr>
          <p:cNvPr id="3" name="Content Placeholder 2">
            <a:extLst>
              <a:ext uri="{FF2B5EF4-FFF2-40B4-BE49-F238E27FC236}">
                <a16:creationId xmlns:a16="http://schemas.microsoft.com/office/drawing/2014/main" id="{762169D0-E913-4D9F-B4C6-29C2A4328561}"/>
              </a:ext>
            </a:extLst>
          </p:cNvPr>
          <p:cNvSpPr>
            <a:spLocks noGrp="1"/>
          </p:cNvSpPr>
          <p:nvPr>
            <p:ph idx="1"/>
          </p:nvPr>
        </p:nvSpPr>
        <p:spPr/>
        <p:txBody>
          <a:bodyPr/>
          <a:lstStyle/>
          <a:p>
            <a:r>
              <a:rPr lang="en-US" dirty="0"/>
              <a:t>TGM1 mutations</a:t>
            </a:r>
          </a:p>
          <a:p>
            <a:endParaRPr lang="en-US" dirty="0"/>
          </a:p>
        </p:txBody>
      </p:sp>
      <p:pic>
        <p:nvPicPr>
          <p:cNvPr id="7" name="Picture 6">
            <a:extLst>
              <a:ext uri="{FF2B5EF4-FFF2-40B4-BE49-F238E27FC236}">
                <a16:creationId xmlns:a16="http://schemas.microsoft.com/office/drawing/2014/main" id="{AF8D35D6-9BC7-4D50-9B5D-F1A23BCA0D5A}"/>
              </a:ext>
            </a:extLst>
          </p:cNvPr>
          <p:cNvPicPr>
            <a:picLocks noChangeAspect="1"/>
          </p:cNvPicPr>
          <p:nvPr/>
        </p:nvPicPr>
        <p:blipFill>
          <a:blip r:embed="rId2"/>
          <a:stretch>
            <a:fillRect/>
          </a:stretch>
        </p:blipFill>
        <p:spPr>
          <a:xfrm>
            <a:off x="3920151" y="2065867"/>
            <a:ext cx="7586048" cy="4492487"/>
          </a:xfrm>
          <a:prstGeom prst="rect">
            <a:avLst/>
          </a:prstGeom>
        </p:spPr>
      </p:pic>
    </p:spTree>
    <p:extLst>
      <p:ext uri="{BB962C8B-B14F-4D97-AF65-F5344CB8AC3E}">
        <p14:creationId xmlns:p14="http://schemas.microsoft.com/office/powerpoint/2010/main" val="2100168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25AF5-195A-4C91-8511-EEF9329992EA}"/>
              </a:ext>
            </a:extLst>
          </p:cNvPr>
          <p:cNvSpPr>
            <a:spLocks noGrp="1"/>
          </p:cNvSpPr>
          <p:nvPr>
            <p:ph type="title"/>
          </p:nvPr>
        </p:nvSpPr>
        <p:spPr/>
        <p:txBody>
          <a:bodyPr/>
          <a:lstStyle/>
          <a:p>
            <a:r>
              <a:rPr lang="en-US" dirty="0"/>
              <a:t>Lamellar and </a:t>
            </a:r>
            <a:r>
              <a:rPr lang="en-US" dirty="0" err="1"/>
              <a:t>cie</a:t>
            </a:r>
            <a:r>
              <a:rPr lang="en-US" dirty="0"/>
              <a:t> </a:t>
            </a:r>
          </a:p>
        </p:txBody>
      </p:sp>
      <p:pic>
        <p:nvPicPr>
          <p:cNvPr id="5" name="Content Placeholder 4">
            <a:extLst>
              <a:ext uri="{FF2B5EF4-FFF2-40B4-BE49-F238E27FC236}">
                <a16:creationId xmlns:a16="http://schemas.microsoft.com/office/drawing/2014/main" id="{725FF8F9-D391-4C40-9F03-FC82D2250B69}"/>
              </a:ext>
            </a:extLst>
          </p:cNvPr>
          <p:cNvPicPr>
            <a:picLocks noGrp="1" noChangeAspect="1"/>
          </p:cNvPicPr>
          <p:nvPr>
            <p:ph idx="1"/>
          </p:nvPr>
        </p:nvPicPr>
        <p:blipFill>
          <a:blip r:embed="rId2"/>
          <a:stretch>
            <a:fillRect/>
          </a:stretch>
        </p:blipFill>
        <p:spPr>
          <a:xfrm>
            <a:off x="848138" y="1648913"/>
            <a:ext cx="3843131" cy="3560174"/>
          </a:xfrm>
        </p:spPr>
      </p:pic>
      <p:pic>
        <p:nvPicPr>
          <p:cNvPr id="7" name="Picture 6">
            <a:extLst>
              <a:ext uri="{FF2B5EF4-FFF2-40B4-BE49-F238E27FC236}">
                <a16:creationId xmlns:a16="http://schemas.microsoft.com/office/drawing/2014/main" id="{67C26965-B6E5-48FA-9B0E-B9D15EC98E41}"/>
              </a:ext>
            </a:extLst>
          </p:cNvPr>
          <p:cNvPicPr>
            <a:picLocks noChangeAspect="1"/>
          </p:cNvPicPr>
          <p:nvPr/>
        </p:nvPicPr>
        <p:blipFill>
          <a:blip r:embed="rId3"/>
          <a:stretch>
            <a:fillRect/>
          </a:stretch>
        </p:blipFill>
        <p:spPr>
          <a:xfrm>
            <a:off x="6096000" y="1648913"/>
            <a:ext cx="5715000" cy="3752850"/>
          </a:xfrm>
          <a:prstGeom prst="rect">
            <a:avLst/>
          </a:prstGeom>
        </p:spPr>
      </p:pic>
      <p:sp>
        <p:nvSpPr>
          <p:cNvPr id="9" name="TextBox 8">
            <a:extLst>
              <a:ext uri="{FF2B5EF4-FFF2-40B4-BE49-F238E27FC236}">
                <a16:creationId xmlns:a16="http://schemas.microsoft.com/office/drawing/2014/main" id="{D628F2AA-2CD5-4999-8A06-0AF0C001D5E8}"/>
              </a:ext>
            </a:extLst>
          </p:cNvPr>
          <p:cNvSpPr txBox="1"/>
          <p:nvPr/>
        </p:nvSpPr>
        <p:spPr>
          <a:xfrm>
            <a:off x="848138" y="5380672"/>
            <a:ext cx="6096000" cy="1477328"/>
          </a:xfrm>
          <a:prstGeom prst="rect">
            <a:avLst/>
          </a:prstGeom>
          <a:noFill/>
        </p:spPr>
        <p:txBody>
          <a:bodyPr wrap="square">
            <a:spAutoFit/>
          </a:bodyPr>
          <a:lstStyle/>
          <a:p>
            <a:pPr marL="0" indent="0">
              <a:buNone/>
            </a:pPr>
            <a:r>
              <a:rPr lang="en-US" dirty="0"/>
              <a:t>TGM1</a:t>
            </a:r>
          </a:p>
          <a:p>
            <a:pPr marL="0" indent="0">
              <a:buNone/>
            </a:pPr>
            <a:r>
              <a:rPr lang="en-US" dirty="0"/>
              <a:t>LIPOXYGENASE E3 AND 12B</a:t>
            </a:r>
          </a:p>
          <a:p>
            <a:pPr marL="0" indent="0">
              <a:buNone/>
            </a:pPr>
            <a:r>
              <a:rPr lang="en-US" dirty="0"/>
              <a:t>NIPAL4</a:t>
            </a:r>
          </a:p>
          <a:p>
            <a:pPr marL="0" indent="0">
              <a:buNone/>
            </a:pPr>
            <a:r>
              <a:rPr lang="en-US" dirty="0"/>
              <a:t>CYTOCHROME P450</a:t>
            </a:r>
          </a:p>
          <a:p>
            <a:pPr marL="0" indent="0">
              <a:buNone/>
            </a:pPr>
            <a:r>
              <a:rPr lang="en-US" dirty="0"/>
              <a:t>LIPN</a:t>
            </a:r>
          </a:p>
        </p:txBody>
      </p:sp>
    </p:spTree>
    <p:extLst>
      <p:ext uri="{BB962C8B-B14F-4D97-AF65-F5344CB8AC3E}">
        <p14:creationId xmlns:p14="http://schemas.microsoft.com/office/powerpoint/2010/main" val="2007625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800AD-32E8-4F04-B6D7-77B59D5A1889}"/>
              </a:ext>
            </a:extLst>
          </p:cNvPr>
          <p:cNvSpPr>
            <a:spLocks noGrp="1"/>
          </p:cNvSpPr>
          <p:nvPr>
            <p:ph type="title"/>
          </p:nvPr>
        </p:nvSpPr>
        <p:spPr/>
        <p:txBody>
          <a:bodyPr/>
          <a:lstStyle/>
          <a:p>
            <a:r>
              <a:rPr lang="en-US" dirty="0" err="1"/>
              <a:t>Keratinopathic</a:t>
            </a:r>
            <a:r>
              <a:rPr lang="en-US" dirty="0"/>
              <a:t> </a:t>
            </a:r>
            <a:r>
              <a:rPr lang="en-US" dirty="0" err="1"/>
              <a:t>icthyosis</a:t>
            </a:r>
            <a:endParaRPr lang="en-US" dirty="0"/>
          </a:p>
        </p:txBody>
      </p:sp>
      <p:sp>
        <p:nvSpPr>
          <p:cNvPr id="3" name="Content Placeholder 2">
            <a:extLst>
              <a:ext uri="{FF2B5EF4-FFF2-40B4-BE49-F238E27FC236}">
                <a16:creationId xmlns:a16="http://schemas.microsoft.com/office/drawing/2014/main" id="{6614DC39-C563-499E-BBBC-CEF8F31023CE}"/>
              </a:ext>
            </a:extLst>
          </p:cNvPr>
          <p:cNvSpPr>
            <a:spLocks noGrp="1"/>
          </p:cNvSpPr>
          <p:nvPr>
            <p:ph idx="1"/>
          </p:nvPr>
        </p:nvSpPr>
        <p:spPr/>
        <p:txBody>
          <a:bodyPr/>
          <a:lstStyle/>
          <a:p>
            <a:r>
              <a:rPr lang="en-US" dirty="0" err="1"/>
              <a:t>Erythoderma,scales</a:t>
            </a:r>
            <a:r>
              <a:rPr lang="en-US" dirty="0"/>
              <a:t> and erosions</a:t>
            </a:r>
          </a:p>
          <a:p>
            <a:r>
              <a:rPr lang="en-US" dirty="0"/>
              <a:t>Keratin 1,10,2 involved</a:t>
            </a:r>
          </a:p>
          <a:p>
            <a:r>
              <a:rPr lang="en-US" dirty="0"/>
              <a:t>Includes</a:t>
            </a:r>
          </a:p>
          <a:p>
            <a:r>
              <a:rPr lang="en-US" dirty="0" err="1"/>
              <a:t>Epidermolytic</a:t>
            </a:r>
            <a:r>
              <a:rPr lang="en-US" dirty="0"/>
              <a:t>/bullous </a:t>
            </a:r>
            <a:r>
              <a:rPr lang="en-US" dirty="0" err="1"/>
              <a:t>icthysioform</a:t>
            </a:r>
            <a:r>
              <a:rPr lang="en-US" dirty="0"/>
              <a:t> </a:t>
            </a:r>
            <a:r>
              <a:rPr lang="en-US" dirty="0" err="1"/>
              <a:t>erythoderma</a:t>
            </a:r>
            <a:endParaRPr lang="en-US" dirty="0"/>
          </a:p>
          <a:p>
            <a:r>
              <a:rPr lang="en-US" dirty="0"/>
              <a:t>Superficial EI</a:t>
            </a:r>
          </a:p>
          <a:p>
            <a:r>
              <a:rPr lang="en-US" dirty="0"/>
              <a:t>Annular EI</a:t>
            </a:r>
          </a:p>
          <a:p>
            <a:r>
              <a:rPr lang="en-US" dirty="0"/>
              <a:t>Cong reticulate </a:t>
            </a:r>
            <a:r>
              <a:rPr lang="en-US" dirty="0" err="1"/>
              <a:t>icthysioform</a:t>
            </a:r>
            <a:r>
              <a:rPr lang="en-US" dirty="0"/>
              <a:t> </a:t>
            </a:r>
            <a:r>
              <a:rPr lang="en-US" dirty="0" err="1"/>
              <a:t>erythoderma</a:t>
            </a:r>
            <a:endParaRPr lang="en-US" dirty="0"/>
          </a:p>
          <a:p>
            <a:r>
              <a:rPr lang="en-US" dirty="0" err="1"/>
              <a:t>Icthyosis</a:t>
            </a:r>
            <a:r>
              <a:rPr lang="en-US" dirty="0"/>
              <a:t> </a:t>
            </a:r>
            <a:r>
              <a:rPr lang="en-US" dirty="0" err="1"/>
              <a:t>curth</a:t>
            </a:r>
            <a:r>
              <a:rPr lang="en-US" dirty="0"/>
              <a:t> </a:t>
            </a:r>
            <a:r>
              <a:rPr lang="en-US" dirty="0" err="1"/>
              <a:t>macklin</a:t>
            </a:r>
            <a:endParaRPr lang="en-US" dirty="0"/>
          </a:p>
        </p:txBody>
      </p:sp>
    </p:spTree>
    <p:extLst>
      <p:ext uri="{BB962C8B-B14F-4D97-AF65-F5344CB8AC3E}">
        <p14:creationId xmlns:p14="http://schemas.microsoft.com/office/powerpoint/2010/main" val="1706570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9B17-9CD4-4A57-8555-422015DCB1F0}"/>
              </a:ext>
            </a:extLst>
          </p:cNvPr>
          <p:cNvSpPr>
            <a:spLocks noGrp="1"/>
          </p:cNvSpPr>
          <p:nvPr>
            <p:ph type="title"/>
          </p:nvPr>
        </p:nvSpPr>
        <p:spPr/>
        <p:txBody>
          <a:bodyPr/>
          <a:lstStyle/>
          <a:p>
            <a:r>
              <a:rPr lang="en-US" dirty="0"/>
              <a:t>Bullous CIE</a:t>
            </a:r>
            <a:br>
              <a:rPr lang="en-US" dirty="0"/>
            </a:br>
            <a:r>
              <a:rPr lang="en-US" dirty="0"/>
              <a:t>EI</a:t>
            </a:r>
          </a:p>
        </p:txBody>
      </p:sp>
      <p:sp>
        <p:nvSpPr>
          <p:cNvPr id="3" name="Content Placeholder 2">
            <a:extLst>
              <a:ext uri="{FF2B5EF4-FFF2-40B4-BE49-F238E27FC236}">
                <a16:creationId xmlns:a16="http://schemas.microsoft.com/office/drawing/2014/main" id="{AD24C649-00BB-4384-8719-1363F4F3229B}"/>
              </a:ext>
            </a:extLst>
          </p:cNvPr>
          <p:cNvSpPr>
            <a:spLocks noGrp="1"/>
          </p:cNvSpPr>
          <p:nvPr>
            <p:ph idx="1"/>
          </p:nvPr>
        </p:nvSpPr>
        <p:spPr/>
        <p:txBody>
          <a:bodyPr/>
          <a:lstStyle/>
          <a:p>
            <a:r>
              <a:rPr lang="en-US" dirty="0"/>
              <a:t>Infant </a:t>
            </a:r>
            <a:r>
              <a:rPr lang="en-US" dirty="0" err="1"/>
              <a:t>brule</a:t>
            </a:r>
            <a:endParaRPr lang="en-US" dirty="0"/>
          </a:p>
          <a:p>
            <a:r>
              <a:rPr lang="en-US" dirty="0"/>
              <a:t>Within first few weeks blisters resolve and hyperkeratosis develops</a:t>
            </a:r>
          </a:p>
          <a:p>
            <a:r>
              <a:rPr lang="en-US" dirty="0" err="1"/>
              <a:t>Axilla,elbows</a:t>
            </a:r>
            <a:r>
              <a:rPr lang="en-US" dirty="0"/>
              <a:t> and flexors </a:t>
            </a:r>
          </a:p>
          <a:p>
            <a:r>
              <a:rPr lang="en-US" dirty="0"/>
              <a:t>Krt10 mut </a:t>
            </a:r>
            <a:r>
              <a:rPr lang="en-US" dirty="0" err="1"/>
              <a:t>plams</a:t>
            </a:r>
            <a:r>
              <a:rPr lang="en-US" dirty="0"/>
              <a:t> n soles are spared</a:t>
            </a:r>
          </a:p>
          <a:p>
            <a:r>
              <a:rPr lang="en-US" dirty="0"/>
              <a:t>RETINOIDS MAY WORSEN THESE CONDITIONS</a:t>
            </a:r>
          </a:p>
        </p:txBody>
      </p:sp>
      <p:pic>
        <p:nvPicPr>
          <p:cNvPr id="5" name="Picture 4">
            <a:extLst>
              <a:ext uri="{FF2B5EF4-FFF2-40B4-BE49-F238E27FC236}">
                <a16:creationId xmlns:a16="http://schemas.microsoft.com/office/drawing/2014/main" id="{E271A32C-BDD2-4A60-A9D3-F988CF77EB42}"/>
              </a:ext>
            </a:extLst>
          </p:cNvPr>
          <p:cNvPicPr>
            <a:picLocks noChangeAspect="1"/>
          </p:cNvPicPr>
          <p:nvPr/>
        </p:nvPicPr>
        <p:blipFill>
          <a:blip r:embed="rId2"/>
          <a:stretch>
            <a:fillRect/>
          </a:stretch>
        </p:blipFill>
        <p:spPr>
          <a:xfrm>
            <a:off x="9048749" y="777529"/>
            <a:ext cx="2457450" cy="1857375"/>
          </a:xfrm>
          <a:prstGeom prst="rect">
            <a:avLst/>
          </a:prstGeom>
        </p:spPr>
      </p:pic>
      <p:pic>
        <p:nvPicPr>
          <p:cNvPr id="7" name="Picture 6">
            <a:extLst>
              <a:ext uri="{FF2B5EF4-FFF2-40B4-BE49-F238E27FC236}">
                <a16:creationId xmlns:a16="http://schemas.microsoft.com/office/drawing/2014/main" id="{B63C89EE-C87F-4C83-AB47-56B271775CE1}"/>
              </a:ext>
            </a:extLst>
          </p:cNvPr>
          <p:cNvPicPr>
            <a:picLocks noChangeAspect="1"/>
          </p:cNvPicPr>
          <p:nvPr/>
        </p:nvPicPr>
        <p:blipFill>
          <a:blip r:embed="rId3"/>
          <a:stretch>
            <a:fillRect/>
          </a:stretch>
        </p:blipFill>
        <p:spPr>
          <a:xfrm>
            <a:off x="7577179" y="3001148"/>
            <a:ext cx="3929020" cy="2866252"/>
          </a:xfrm>
          <a:prstGeom prst="rect">
            <a:avLst/>
          </a:prstGeom>
        </p:spPr>
      </p:pic>
    </p:spTree>
    <p:extLst>
      <p:ext uri="{BB962C8B-B14F-4D97-AF65-F5344CB8AC3E}">
        <p14:creationId xmlns:p14="http://schemas.microsoft.com/office/powerpoint/2010/main" val="3849855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CD96E-BA5F-43B0-9775-CE419D4D0AE7}"/>
              </a:ext>
            </a:extLst>
          </p:cNvPr>
          <p:cNvSpPr>
            <a:spLocks noGrp="1"/>
          </p:cNvSpPr>
          <p:nvPr>
            <p:ph type="title"/>
          </p:nvPr>
        </p:nvSpPr>
        <p:spPr/>
        <p:txBody>
          <a:bodyPr/>
          <a:lstStyle/>
          <a:p>
            <a:r>
              <a:rPr lang="en-US" dirty="0"/>
              <a:t>Superficial </a:t>
            </a:r>
            <a:r>
              <a:rPr lang="en-US" dirty="0" err="1"/>
              <a:t>ei</a:t>
            </a:r>
            <a:r>
              <a:rPr lang="en-US" dirty="0"/>
              <a:t>/annular </a:t>
            </a:r>
            <a:r>
              <a:rPr lang="en-US" dirty="0" err="1"/>
              <a:t>ei</a:t>
            </a:r>
            <a:endParaRPr lang="en-US" dirty="0"/>
          </a:p>
        </p:txBody>
      </p:sp>
      <p:pic>
        <p:nvPicPr>
          <p:cNvPr id="5" name="Content Placeholder 4">
            <a:extLst>
              <a:ext uri="{FF2B5EF4-FFF2-40B4-BE49-F238E27FC236}">
                <a16:creationId xmlns:a16="http://schemas.microsoft.com/office/drawing/2014/main" id="{4E93D044-A425-4E2E-A948-D34B33A8557C}"/>
              </a:ext>
            </a:extLst>
          </p:cNvPr>
          <p:cNvPicPr>
            <a:picLocks noGrp="1" noChangeAspect="1"/>
          </p:cNvPicPr>
          <p:nvPr>
            <p:ph idx="1"/>
          </p:nvPr>
        </p:nvPicPr>
        <p:blipFill>
          <a:blip r:embed="rId2"/>
          <a:stretch>
            <a:fillRect/>
          </a:stretch>
        </p:blipFill>
        <p:spPr>
          <a:xfrm>
            <a:off x="7154835" y="2276072"/>
            <a:ext cx="4838382" cy="2826015"/>
          </a:xfrm>
        </p:spPr>
      </p:pic>
      <p:pic>
        <p:nvPicPr>
          <p:cNvPr id="7" name="Picture 6">
            <a:extLst>
              <a:ext uri="{FF2B5EF4-FFF2-40B4-BE49-F238E27FC236}">
                <a16:creationId xmlns:a16="http://schemas.microsoft.com/office/drawing/2014/main" id="{886D36E6-782F-4E9B-AC09-182C20E80772}"/>
              </a:ext>
            </a:extLst>
          </p:cNvPr>
          <p:cNvPicPr>
            <a:picLocks noChangeAspect="1"/>
          </p:cNvPicPr>
          <p:nvPr/>
        </p:nvPicPr>
        <p:blipFill>
          <a:blip r:embed="rId3"/>
          <a:stretch>
            <a:fillRect/>
          </a:stretch>
        </p:blipFill>
        <p:spPr>
          <a:xfrm>
            <a:off x="4518992" y="2276071"/>
            <a:ext cx="2677946" cy="2826015"/>
          </a:xfrm>
          <a:prstGeom prst="rect">
            <a:avLst/>
          </a:prstGeom>
        </p:spPr>
      </p:pic>
      <p:pic>
        <p:nvPicPr>
          <p:cNvPr id="9" name="Picture 8">
            <a:extLst>
              <a:ext uri="{FF2B5EF4-FFF2-40B4-BE49-F238E27FC236}">
                <a16:creationId xmlns:a16="http://schemas.microsoft.com/office/drawing/2014/main" id="{60DDAAAF-F9B2-4E81-BB5D-45467CADF725}"/>
              </a:ext>
            </a:extLst>
          </p:cNvPr>
          <p:cNvPicPr>
            <a:picLocks noChangeAspect="1"/>
          </p:cNvPicPr>
          <p:nvPr/>
        </p:nvPicPr>
        <p:blipFill>
          <a:blip r:embed="rId4"/>
          <a:stretch>
            <a:fillRect/>
          </a:stretch>
        </p:blipFill>
        <p:spPr>
          <a:xfrm>
            <a:off x="198783" y="2276072"/>
            <a:ext cx="3690987" cy="2826014"/>
          </a:xfrm>
          <a:prstGeom prst="rect">
            <a:avLst/>
          </a:prstGeom>
        </p:spPr>
      </p:pic>
    </p:spTree>
    <p:extLst>
      <p:ext uri="{BB962C8B-B14F-4D97-AF65-F5344CB8AC3E}">
        <p14:creationId xmlns:p14="http://schemas.microsoft.com/office/powerpoint/2010/main" val="4217666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77B58-892D-4615-BB37-5216F00B9E6A}"/>
              </a:ext>
            </a:extLst>
          </p:cNvPr>
          <p:cNvSpPr>
            <a:spLocks noGrp="1"/>
          </p:cNvSpPr>
          <p:nvPr>
            <p:ph type="title"/>
          </p:nvPr>
        </p:nvSpPr>
        <p:spPr/>
        <p:txBody>
          <a:bodyPr/>
          <a:lstStyle/>
          <a:p>
            <a:r>
              <a:rPr lang="en-US" dirty="0"/>
              <a:t>Cong reticular </a:t>
            </a:r>
            <a:r>
              <a:rPr lang="en-US" dirty="0" err="1"/>
              <a:t>icthysiform</a:t>
            </a:r>
            <a:r>
              <a:rPr lang="en-US" dirty="0"/>
              <a:t> </a:t>
            </a:r>
            <a:r>
              <a:rPr lang="en-US" dirty="0" err="1"/>
              <a:t>erytoderma</a:t>
            </a:r>
            <a:endParaRPr lang="en-US" dirty="0"/>
          </a:p>
        </p:txBody>
      </p:sp>
      <p:pic>
        <p:nvPicPr>
          <p:cNvPr id="5" name="Content Placeholder 4">
            <a:extLst>
              <a:ext uri="{FF2B5EF4-FFF2-40B4-BE49-F238E27FC236}">
                <a16:creationId xmlns:a16="http://schemas.microsoft.com/office/drawing/2014/main" id="{1731A1AA-A344-4DE4-A7CD-5660CCF1A187}"/>
              </a:ext>
            </a:extLst>
          </p:cNvPr>
          <p:cNvPicPr>
            <a:picLocks noGrp="1" noChangeAspect="1"/>
          </p:cNvPicPr>
          <p:nvPr>
            <p:ph idx="1"/>
          </p:nvPr>
        </p:nvPicPr>
        <p:blipFill>
          <a:blip r:embed="rId2"/>
          <a:stretch>
            <a:fillRect/>
          </a:stretch>
        </p:blipFill>
        <p:spPr>
          <a:xfrm>
            <a:off x="6478810" y="2194546"/>
            <a:ext cx="3581230" cy="3649662"/>
          </a:xfrm>
        </p:spPr>
      </p:pic>
      <p:pic>
        <p:nvPicPr>
          <p:cNvPr id="7" name="Picture 6">
            <a:extLst>
              <a:ext uri="{FF2B5EF4-FFF2-40B4-BE49-F238E27FC236}">
                <a16:creationId xmlns:a16="http://schemas.microsoft.com/office/drawing/2014/main" id="{11067C70-1054-4EE1-95C3-F87DE63B4CDD}"/>
              </a:ext>
            </a:extLst>
          </p:cNvPr>
          <p:cNvPicPr>
            <a:picLocks noChangeAspect="1"/>
          </p:cNvPicPr>
          <p:nvPr/>
        </p:nvPicPr>
        <p:blipFill>
          <a:blip r:embed="rId3"/>
          <a:stretch>
            <a:fillRect/>
          </a:stretch>
        </p:blipFill>
        <p:spPr>
          <a:xfrm>
            <a:off x="427382" y="1582633"/>
            <a:ext cx="4873487" cy="4873487"/>
          </a:xfrm>
          <a:prstGeom prst="rect">
            <a:avLst/>
          </a:prstGeom>
        </p:spPr>
      </p:pic>
    </p:spTree>
    <p:extLst>
      <p:ext uri="{BB962C8B-B14F-4D97-AF65-F5344CB8AC3E}">
        <p14:creationId xmlns:p14="http://schemas.microsoft.com/office/powerpoint/2010/main" val="3406234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F07D1-53EF-4353-8E25-9A030A4657A8}"/>
              </a:ext>
            </a:extLst>
          </p:cNvPr>
          <p:cNvSpPr>
            <a:spLocks noGrp="1"/>
          </p:cNvSpPr>
          <p:nvPr>
            <p:ph type="title"/>
          </p:nvPr>
        </p:nvSpPr>
        <p:spPr/>
        <p:txBody>
          <a:bodyPr/>
          <a:lstStyle/>
          <a:p>
            <a:r>
              <a:rPr lang="en-US" dirty="0" err="1"/>
              <a:t>Icthyosis</a:t>
            </a:r>
            <a:r>
              <a:rPr lang="en-US" dirty="0"/>
              <a:t> </a:t>
            </a:r>
            <a:r>
              <a:rPr lang="en-US" dirty="0" err="1"/>
              <a:t>curth</a:t>
            </a:r>
            <a:r>
              <a:rPr lang="en-US" dirty="0"/>
              <a:t> </a:t>
            </a:r>
            <a:r>
              <a:rPr lang="en-US" dirty="0" err="1"/>
              <a:t>macklin</a:t>
            </a:r>
            <a:endParaRPr lang="en-US" dirty="0"/>
          </a:p>
        </p:txBody>
      </p:sp>
      <p:pic>
        <p:nvPicPr>
          <p:cNvPr id="5" name="Content Placeholder 4">
            <a:extLst>
              <a:ext uri="{FF2B5EF4-FFF2-40B4-BE49-F238E27FC236}">
                <a16:creationId xmlns:a16="http://schemas.microsoft.com/office/drawing/2014/main" id="{C1C7BD7A-9211-4754-8636-882601F23C22}"/>
              </a:ext>
            </a:extLst>
          </p:cNvPr>
          <p:cNvPicPr>
            <a:picLocks noGrp="1" noChangeAspect="1"/>
          </p:cNvPicPr>
          <p:nvPr>
            <p:ph idx="1"/>
          </p:nvPr>
        </p:nvPicPr>
        <p:blipFill>
          <a:blip r:embed="rId2"/>
          <a:stretch>
            <a:fillRect/>
          </a:stretch>
        </p:blipFill>
        <p:spPr>
          <a:xfrm>
            <a:off x="993913" y="1969260"/>
            <a:ext cx="2972822" cy="4106862"/>
          </a:xfrm>
        </p:spPr>
      </p:pic>
      <p:pic>
        <p:nvPicPr>
          <p:cNvPr id="7" name="Picture 6">
            <a:extLst>
              <a:ext uri="{FF2B5EF4-FFF2-40B4-BE49-F238E27FC236}">
                <a16:creationId xmlns:a16="http://schemas.microsoft.com/office/drawing/2014/main" id="{68552DE9-27D6-4688-9997-2FC331A40880}"/>
              </a:ext>
            </a:extLst>
          </p:cNvPr>
          <p:cNvPicPr>
            <a:picLocks noChangeAspect="1"/>
          </p:cNvPicPr>
          <p:nvPr/>
        </p:nvPicPr>
        <p:blipFill>
          <a:blip r:embed="rId3"/>
          <a:stretch>
            <a:fillRect/>
          </a:stretch>
        </p:blipFill>
        <p:spPr>
          <a:xfrm>
            <a:off x="4274847" y="2549187"/>
            <a:ext cx="3466964" cy="2393873"/>
          </a:xfrm>
          <a:prstGeom prst="rect">
            <a:avLst/>
          </a:prstGeom>
        </p:spPr>
      </p:pic>
      <p:pic>
        <p:nvPicPr>
          <p:cNvPr id="9" name="Picture 8">
            <a:extLst>
              <a:ext uri="{FF2B5EF4-FFF2-40B4-BE49-F238E27FC236}">
                <a16:creationId xmlns:a16="http://schemas.microsoft.com/office/drawing/2014/main" id="{8621BCEB-808F-4F66-B4D7-57E13123C086}"/>
              </a:ext>
            </a:extLst>
          </p:cNvPr>
          <p:cNvPicPr>
            <a:picLocks noChangeAspect="1"/>
          </p:cNvPicPr>
          <p:nvPr/>
        </p:nvPicPr>
        <p:blipFill>
          <a:blip r:embed="rId4"/>
          <a:stretch>
            <a:fillRect/>
          </a:stretch>
        </p:blipFill>
        <p:spPr>
          <a:xfrm>
            <a:off x="7858465" y="1969260"/>
            <a:ext cx="4333535" cy="3954462"/>
          </a:xfrm>
          <a:prstGeom prst="rect">
            <a:avLst/>
          </a:prstGeom>
        </p:spPr>
      </p:pic>
    </p:spTree>
    <p:extLst>
      <p:ext uri="{BB962C8B-B14F-4D97-AF65-F5344CB8AC3E}">
        <p14:creationId xmlns:p14="http://schemas.microsoft.com/office/powerpoint/2010/main" val="2148093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7A646-2B43-4C50-8CA1-663B268D2241}"/>
              </a:ext>
            </a:extLst>
          </p:cNvPr>
          <p:cNvSpPr>
            <a:spLocks noGrp="1"/>
          </p:cNvSpPr>
          <p:nvPr>
            <p:ph type="title"/>
          </p:nvPr>
        </p:nvSpPr>
        <p:spPr/>
        <p:txBody>
          <a:bodyPr/>
          <a:lstStyle/>
          <a:p>
            <a:r>
              <a:rPr lang="en-US" dirty="0" err="1"/>
              <a:t>erythokeratoderma</a:t>
            </a:r>
            <a:endParaRPr lang="en-US" dirty="0"/>
          </a:p>
        </p:txBody>
      </p:sp>
      <p:sp>
        <p:nvSpPr>
          <p:cNvPr id="3" name="Content Placeholder 2">
            <a:extLst>
              <a:ext uri="{FF2B5EF4-FFF2-40B4-BE49-F238E27FC236}">
                <a16:creationId xmlns:a16="http://schemas.microsoft.com/office/drawing/2014/main" id="{8CDC51FE-0FCA-4CD9-B60D-1EF6E0186A1B}"/>
              </a:ext>
            </a:extLst>
          </p:cNvPr>
          <p:cNvSpPr>
            <a:spLocks noGrp="1"/>
          </p:cNvSpPr>
          <p:nvPr>
            <p:ph idx="1"/>
          </p:nvPr>
        </p:nvSpPr>
        <p:spPr/>
        <p:txBody>
          <a:bodyPr/>
          <a:lstStyle/>
          <a:p>
            <a:r>
              <a:rPr lang="en-US" b="1" i="0" dirty="0" err="1">
                <a:effectLst/>
                <a:latin typeface="arial" panose="020B0604020202020204" pitchFamily="34" charset="0"/>
              </a:rPr>
              <a:t>Erythrokeratoderma</a:t>
            </a:r>
            <a:r>
              <a:rPr lang="en-US" b="0" i="0" dirty="0">
                <a:effectLst/>
                <a:latin typeface="arial" panose="020B0604020202020204" pitchFamily="34" charset="0"/>
              </a:rPr>
              <a:t> is an umbrella term for a group of rare genetic skin disorders characterized by well-demarcated plaques of reddened, dry and thickened skin.</a:t>
            </a:r>
          </a:p>
          <a:p>
            <a:r>
              <a:rPr lang="en-US" dirty="0"/>
              <a:t>localized./gen erythema and hyperkeratosis</a:t>
            </a:r>
          </a:p>
          <a:p>
            <a:r>
              <a:rPr lang="en-US" dirty="0"/>
              <a:t>Includes</a:t>
            </a:r>
          </a:p>
          <a:p>
            <a:r>
              <a:rPr lang="en-US" dirty="0"/>
              <a:t>EK </a:t>
            </a:r>
            <a:r>
              <a:rPr lang="en-US" dirty="0" err="1"/>
              <a:t>Variablis</a:t>
            </a:r>
            <a:endParaRPr lang="en-US" dirty="0"/>
          </a:p>
          <a:p>
            <a:r>
              <a:rPr lang="en-US" dirty="0"/>
              <a:t>Prog </a:t>
            </a:r>
            <a:r>
              <a:rPr lang="en-US" dirty="0" err="1"/>
              <a:t>sym</a:t>
            </a:r>
            <a:r>
              <a:rPr lang="en-US" dirty="0"/>
              <a:t>  </a:t>
            </a:r>
            <a:r>
              <a:rPr lang="en-US" dirty="0" err="1"/>
              <a:t>acrokeratoderma</a:t>
            </a:r>
            <a:endParaRPr lang="en-US" dirty="0"/>
          </a:p>
          <a:p>
            <a:r>
              <a:rPr lang="en-US" dirty="0"/>
              <a:t>Exfoliative types others including KLICK</a:t>
            </a:r>
          </a:p>
          <a:p>
            <a:r>
              <a:rPr lang="en-US" dirty="0"/>
              <a:t>Treatment is with acitretin</a:t>
            </a:r>
          </a:p>
        </p:txBody>
      </p:sp>
    </p:spTree>
    <p:extLst>
      <p:ext uri="{BB962C8B-B14F-4D97-AF65-F5344CB8AC3E}">
        <p14:creationId xmlns:p14="http://schemas.microsoft.com/office/powerpoint/2010/main" val="1438984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CEBD2-4F99-4B55-BF43-B13D5A4D54D7}"/>
              </a:ext>
            </a:extLst>
          </p:cNvPr>
          <p:cNvSpPr>
            <a:spLocks noGrp="1"/>
          </p:cNvSpPr>
          <p:nvPr>
            <p:ph type="title"/>
          </p:nvPr>
        </p:nvSpPr>
        <p:spPr/>
        <p:txBody>
          <a:bodyPr/>
          <a:lstStyle/>
          <a:p>
            <a:r>
              <a:rPr lang="en-US" dirty="0"/>
              <a:t>Ek </a:t>
            </a:r>
            <a:r>
              <a:rPr lang="en-US" dirty="0" err="1"/>
              <a:t>variablis</a:t>
            </a:r>
            <a:endParaRPr lang="en-US" dirty="0"/>
          </a:p>
        </p:txBody>
      </p:sp>
      <p:sp>
        <p:nvSpPr>
          <p:cNvPr id="3" name="Content Placeholder 2">
            <a:extLst>
              <a:ext uri="{FF2B5EF4-FFF2-40B4-BE49-F238E27FC236}">
                <a16:creationId xmlns:a16="http://schemas.microsoft.com/office/drawing/2014/main" id="{33B90EC3-5818-4C88-A58C-70C5988D50CD}"/>
              </a:ext>
            </a:extLst>
          </p:cNvPr>
          <p:cNvSpPr>
            <a:spLocks noGrp="1"/>
          </p:cNvSpPr>
          <p:nvPr>
            <p:ph idx="1"/>
          </p:nvPr>
        </p:nvSpPr>
        <p:spPr/>
        <p:txBody>
          <a:bodyPr/>
          <a:lstStyle/>
          <a:p>
            <a:r>
              <a:rPr lang="en-US" dirty="0"/>
              <a:t>AD</a:t>
            </a:r>
          </a:p>
          <a:p>
            <a:r>
              <a:rPr lang="en-US" dirty="0"/>
              <a:t>Mel de Costa syndrome</a:t>
            </a:r>
          </a:p>
          <a:p>
            <a:r>
              <a:rPr lang="en-US" dirty="0" err="1"/>
              <a:t>Polycylic</a:t>
            </a:r>
            <a:r>
              <a:rPr lang="en-US" dirty="0"/>
              <a:t> erythematous scaling and keratoderma</a:t>
            </a:r>
          </a:p>
        </p:txBody>
      </p:sp>
      <p:pic>
        <p:nvPicPr>
          <p:cNvPr id="5" name="Picture 4">
            <a:extLst>
              <a:ext uri="{FF2B5EF4-FFF2-40B4-BE49-F238E27FC236}">
                <a16:creationId xmlns:a16="http://schemas.microsoft.com/office/drawing/2014/main" id="{4A18C341-068C-4234-94E9-A8399EBCD8C6}"/>
              </a:ext>
            </a:extLst>
          </p:cNvPr>
          <p:cNvPicPr>
            <a:picLocks noChangeAspect="1"/>
          </p:cNvPicPr>
          <p:nvPr/>
        </p:nvPicPr>
        <p:blipFill>
          <a:blip r:embed="rId2"/>
          <a:stretch>
            <a:fillRect/>
          </a:stretch>
        </p:blipFill>
        <p:spPr>
          <a:xfrm>
            <a:off x="5751513" y="1281411"/>
            <a:ext cx="5334000" cy="1809750"/>
          </a:xfrm>
          <a:prstGeom prst="rect">
            <a:avLst/>
          </a:prstGeom>
        </p:spPr>
      </p:pic>
      <p:pic>
        <p:nvPicPr>
          <p:cNvPr id="7" name="Picture 6">
            <a:extLst>
              <a:ext uri="{FF2B5EF4-FFF2-40B4-BE49-F238E27FC236}">
                <a16:creationId xmlns:a16="http://schemas.microsoft.com/office/drawing/2014/main" id="{CA7084D4-E4C9-4A73-972D-CB281A65E83F}"/>
              </a:ext>
            </a:extLst>
          </p:cNvPr>
          <p:cNvPicPr>
            <a:picLocks noChangeAspect="1"/>
          </p:cNvPicPr>
          <p:nvPr/>
        </p:nvPicPr>
        <p:blipFill>
          <a:blip r:embed="rId3"/>
          <a:stretch>
            <a:fillRect/>
          </a:stretch>
        </p:blipFill>
        <p:spPr>
          <a:xfrm>
            <a:off x="6709326" y="3563155"/>
            <a:ext cx="3706882" cy="2304245"/>
          </a:xfrm>
          <a:prstGeom prst="rect">
            <a:avLst/>
          </a:prstGeom>
        </p:spPr>
      </p:pic>
    </p:spTree>
    <p:extLst>
      <p:ext uri="{BB962C8B-B14F-4D97-AF65-F5344CB8AC3E}">
        <p14:creationId xmlns:p14="http://schemas.microsoft.com/office/powerpoint/2010/main" val="340326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7E9B5-AD10-4122-B348-CABE7816DA57}"/>
              </a:ext>
            </a:extLst>
          </p:cNvPr>
          <p:cNvSpPr>
            <a:spLocks noGrp="1"/>
          </p:cNvSpPr>
          <p:nvPr>
            <p:ph type="title"/>
          </p:nvPr>
        </p:nvSpPr>
        <p:spPr/>
        <p:txBody>
          <a:bodyPr/>
          <a:lstStyle/>
          <a:p>
            <a:r>
              <a:rPr lang="en-US" dirty="0"/>
              <a:t>Prog </a:t>
            </a:r>
            <a:r>
              <a:rPr lang="en-US" dirty="0" err="1"/>
              <a:t>sym</a:t>
            </a:r>
            <a:r>
              <a:rPr lang="en-US" dirty="0"/>
              <a:t> </a:t>
            </a:r>
            <a:r>
              <a:rPr lang="en-US" dirty="0" err="1"/>
              <a:t>ekv</a:t>
            </a:r>
            <a:endParaRPr lang="en-US" dirty="0"/>
          </a:p>
        </p:txBody>
      </p:sp>
      <p:pic>
        <p:nvPicPr>
          <p:cNvPr id="5" name="Content Placeholder 4">
            <a:extLst>
              <a:ext uri="{FF2B5EF4-FFF2-40B4-BE49-F238E27FC236}">
                <a16:creationId xmlns:a16="http://schemas.microsoft.com/office/drawing/2014/main" id="{9B0A285F-F5F5-4E81-B31B-63E805A40113}"/>
              </a:ext>
            </a:extLst>
          </p:cNvPr>
          <p:cNvPicPr>
            <a:picLocks noGrp="1" noChangeAspect="1"/>
          </p:cNvPicPr>
          <p:nvPr>
            <p:ph idx="1"/>
          </p:nvPr>
        </p:nvPicPr>
        <p:blipFill>
          <a:blip r:embed="rId2"/>
          <a:stretch>
            <a:fillRect/>
          </a:stretch>
        </p:blipFill>
        <p:spPr>
          <a:xfrm>
            <a:off x="4386134" y="1537252"/>
            <a:ext cx="3498909" cy="4253948"/>
          </a:xfrm>
        </p:spPr>
      </p:pic>
    </p:spTree>
    <p:extLst>
      <p:ext uri="{BB962C8B-B14F-4D97-AF65-F5344CB8AC3E}">
        <p14:creationId xmlns:p14="http://schemas.microsoft.com/office/powerpoint/2010/main" val="1978014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3C66E-260D-42AC-8E15-D23D5CC963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DC1AFF-B95B-4BD1-9AB7-CDD9C861CD31}"/>
              </a:ext>
            </a:extLst>
          </p:cNvPr>
          <p:cNvSpPr>
            <a:spLocks noGrp="1"/>
          </p:cNvSpPr>
          <p:nvPr>
            <p:ph idx="1"/>
          </p:nvPr>
        </p:nvSpPr>
        <p:spPr/>
        <p:txBody>
          <a:bodyPr/>
          <a:lstStyle/>
          <a:p>
            <a:r>
              <a:rPr lang="en-US" b="0" i="0" dirty="0">
                <a:solidFill>
                  <a:srgbClr val="BDC1C6"/>
                </a:solidFill>
                <a:effectLst/>
                <a:latin typeface="arial" panose="020B0604020202020204" pitchFamily="34" charset="0"/>
              </a:rPr>
              <a:t>Ichthyosis is </a:t>
            </a:r>
            <a:r>
              <a:rPr lang="en-US" b="1" i="0" dirty="0">
                <a:solidFill>
                  <a:srgbClr val="BDC1C6"/>
                </a:solidFill>
                <a:effectLst/>
                <a:latin typeface="arial" panose="020B0604020202020204" pitchFamily="34" charset="0"/>
              </a:rPr>
              <a:t>a condition that causes widespread and persistent thick, dry, "fish-scale" skin</a:t>
            </a:r>
            <a:endParaRPr lang="en-US" dirty="0"/>
          </a:p>
        </p:txBody>
      </p:sp>
    </p:spTree>
    <p:extLst>
      <p:ext uri="{BB962C8B-B14F-4D97-AF65-F5344CB8AC3E}">
        <p14:creationId xmlns:p14="http://schemas.microsoft.com/office/powerpoint/2010/main" val="964327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2A13-38EE-4CAF-88FC-E957001D6D28}"/>
              </a:ext>
            </a:extLst>
          </p:cNvPr>
          <p:cNvSpPr>
            <a:spLocks noGrp="1"/>
          </p:cNvSpPr>
          <p:nvPr>
            <p:ph type="title"/>
          </p:nvPr>
        </p:nvSpPr>
        <p:spPr/>
        <p:txBody>
          <a:bodyPr/>
          <a:lstStyle/>
          <a:p>
            <a:r>
              <a:rPr lang="en-US" dirty="0" err="1"/>
              <a:t>Sym</a:t>
            </a:r>
            <a:r>
              <a:rPr lang="en-US" dirty="0"/>
              <a:t> </a:t>
            </a:r>
            <a:r>
              <a:rPr lang="en-US" dirty="0" err="1"/>
              <a:t>acrokeratoderma</a:t>
            </a:r>
            <a:endParaRPr lang="en-US" dirty="0"/>
          </a:p>
        </p:txBody>
      </p:sp>
      <p:pic>
        <p:nvPicPr>
          <p:cNvPr id="5" name="Content Placeholder 4">
            <a:extLst>
              <a:ext uri="{FF2B5EF4-FFF2-40B4-BE49-F238E27FC236}">
                <a16:creationId xmlns:a16="http://schemas.microsoft.com/office/drawing/2014/main" id="{89BBC633-E960-41CD-A4E2-0D535F9A9108}"/>
              </a:ext>
            </a:extLst>
          </p:cNvPr>
          <p:cNvPicPr>
            <a:picLocks noGrp="1" noChangeAspect="1"/>
          </p:cNvPicPr>
          <p:nvPr>
            <p:ph idx="1"/>
          </p:nvPr>
        </p:nvPicPr>
        <p:blipFill>
          <a:blip r:embed="rId2"/>
          <a:stretch>
            <a:fillRect/>
          </a:stretch>
        </p:blipFill>
        <p:spPr>
          <a:xfrm>
            <a:off x="5613573" y="2065867"/>
            <a:ext cx="5470730" cy="3649662"/>
          </a:xfrm>
        </p:spPr>
      </p:pic>
      <p:sp>
        <p:nvSpPr>
          <p:cNvPr id="6" name="TextBox 5">
            <a:extLst>
              <a:ext uri="{FF2B5EF4-FFF2-40B4-BE49-F238E27FC236}">
                <a16:creationId xmlns:a16="http://schemas.microsoft.com/office/drawing/2014/main" id="{4ADE9403-B668-4E16-8087-531F284788EB}"/>
              </a:ext>
            </a:extLst>
          </p:cNvPr>
          <p:cNvSpPr txBox="1"/>
          <p:nvPr/>
        </p:nvSpPr>
        <p:spPr>
          <a:xfrm>
            <a:off x="101687" y="2692353"/>
            <a:ext cx="6096000" cy="923330"/>
          </a:xfrm>
          <a:prstGeom prst="rect">
            <a:avLst/>
          </a:prstGeom>
          <a:noFill/>
        </p:spPr>
        <p:txBody>
          <a:bodyPr wrap="square">
            <a:spAutoFit/>
          </a:bodyPr>
          <a:lstStyle/>
          <a:p>
            <a:r>
              <a:rPr lang="en-US" dirty="0"/>
              <a:t>Whitish hyperkeratosis of back of </a:t>
            </a:r>
            <a:r>
              <a:rPr lang="en-US" dirty="0" err="1"/>
              <a:t>hands,fingers,wrist</a:t>
            </a:r>
            <a:r>
              <a:rPr lang="en-US" dirty="0"/>
              <a:t> after immersion in water for 5 mints, </a:t>
            </a:r>
            <a:r>
              <a:rPr lang="en-US" dirty="0" err="1"/>
              <a:t>reminsceint</a:t>
            </a:r>
            <a:r>
              <a:rPr lang="en-US" dirty="0"/>
              <a:t> of aquagenic keratoderma</a:t>
            </a:r>
          </a:p>
        </p:txBody>
      </p:sp>
    </p:spTree>
    <p:extLst>
      <p:ext uri="{BB962C8B-B14F-4D97-AF65-F5344CB8AC3E}">
        <p14:creationId xmlns:p14="http://schemas.microsoft.com/office/powerpoint/2010/main" val="3272894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7428-B54C-41C1-9F88-5A64261454A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BEEDE5C-CFEC-4D29-B3DF-8BDC69B5EA44}"/>
              </a:ext>
            </a:extLst>
          </p:cNvPr>
          <p:cNvPicPr>
            <a:picLocks noGrp="1" noChangeAspect="1"/>
          </p:cNvPicPr>
          <p:nvPr>
            <p:ph idx="1"/>
          </p:nvPr>
        </p:nvPicPr>
        <p:blipFill>
          <a:blip r:embed="rId2"/>
          <a:stretch>
            <a:fillRect/>
          </a:stretch>
        </p:blipFill>
        <p:spPr>
          <a:xfrm>
            <a:off x="910946" y="609600"/>
            <a:ext cx="7994513" cy="4850296"/>
          </a:xfrm>
        </p:spPr>
      </p:pic>
      <p:sp>
        <p:nvSpPr>
          <p:cNvPr id="6" name="TextBox 5">
            <a:extLst>
              <a:ext uri="{FF2B5EF4-FFF2-40B4-BE49-F238E27FC236}">
                <a16:creationId xmlns:a16="http://schemas.microsoft.com/office/drawing/2014/main" id="{0CAF19AD-22F4-4F9A-BF95-7A869ADFD9F8}"/>
              </a:ext>
            </a:extLst>
          </p:cNvPr>
          <p:cNvSpPr txBox="1"/>
          <p:nvPr/>
        </p:nvSpPr>
        <p:spPr>
          <a:xfrm>
            <a:off x="9475304" y="2573083"/>
            <a:ext cx="1442905" cy="1200329"/>
          </a:xfrm>
          <a:prstGeom prst="rect">
            <a:avLst/>
          </a:prstGeom>
          <a:noFill/>
        </p:spPr>
        <p:txBody>
          <a:bodyPr wrap="square">
            <a:spAutoFit/>
          </a:bodyPr>
          <a:lstStyle/>
          <a:p>
            <a:r>
              <a:rPr lang="en-US" dirty="0"/>
              <a:t>X LINKED </a:t>
            </a:r>
          </a:p>
          <a:p>
            <a:r>
              <a:rPr lang="en-US" dirty="0"/>
              <a:t>EXFOLIATIVE</a:t>
            </a:r>
          </a:p>
          <a:p>
            <a:r>
              <a:rPr lang="en-US" dirty="0"/>
              <a:t>NEURO ICTHYOTIC</a:t>
            </a:r>
          </a:p>
        </p:txBody>
      </p:sp>
    </p:spTree>
    <p:extLst>
      <p:ext uri="{BB962C8B-B14F-4D97-AF65-F5344CB8AC3E}">
        <p14:creationId xmlns:p14="http://schemas.microsoft.com/office/powerpoint/2010/main" val="1977073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B05F-6786-40CC-847F-D6C9C7B0D965}"/>
              </a:ext>
            </a:extLst>
          </p:cNvPr>
          <p:cNvSpPr>
            <a:spLocks noGrp="1"/>
          </p:cNvSpPr>
          <p:nvPr>
            <p:ph type="title"/>
          </p:nvPr>
        </p:nvSpPr>
        <p:spPr/>
        <p:txBody>
          <a:bodyPr/>
          <a:lstStyle/>
          <a:p>
            <a:r>
              <a:rPr lang="en-US" dirty="0"/>
              <a:t>X LINKED-</a:t>
            </a:r>
            <a:br>
              <a:rPr lang="en-US" dirty="0"/>
            </a:br>
            <a:r>
              <a:rPr lang="en-US" dirty="0"/>
              <a:t>CHOLESTROL DEFECT </a:t>
            </a:r>
          </a:p>
        </p:txBody>
      </p:sp>
      <p:sp>
        <p:nvSpPr>
          <p:cNvPr id="3" name="Content Placeholder 2">
            <a:extLst>
              <a:ext uri="{FF2B5EF4-FFF2-40B4-BE49-F238E27FC236}">
                <a16:creationId xmlns:a16="http://schemas.microsoft.com/office/drawing/2014/main" id="{BA9420B4-C5FB-41F8-A21D-A2BA5204A8B1}"/>
              </a:ext>
            </a:extLst>
          </p:cNvPr>
          <p:cNvSpPr>
            <a:spLocks noGrp="1"/>
          </p:cNvSpPr>
          <p:nvPr>
            <p:ph idx="1"/>
          </p:nvPr>
        </p:nvSpPr>
        <p:spPr>
          <a:xfrm>
            <a:off x="685801" y="2599267"/>
            <a:ext cx="10131425" cy="4217099"/>
          </a:xfrm>
        </p:spPr>
        <p:txBody>
          <a:bodyPr>
            <a:normAutofit lnSpcReduction="10000"/>
          </a:bodyPr>
          <a:lstStyle/>
          <a:p>
            <a:r>
              <a:rPr lang="en-US" dirty="0" err="1"/>
              <a:t>Happle</a:t>
            </a:r>
            <a:r>
              <a:rPr lang="en-US" dirty="0"/>
              <a:t> syndrome</a:t>
            </a:r>
          </a:p>
          <a:p>
            <a:r>
              <a:rPr lang="en-US" dirty="0"/>
              <a:t>XD,EBP/PORCN GENE</a:t>
            </a:r>
          </a:p>
          <a:p>
            <a:r>
              <a:rPr lang="en-US" dirty="0"/>
              <a:t>Sparse hair</a:t>
            </a:r>
          </a:p>
          <a:p>
            <a:r>
              <a:rPr lang="en-US" dirty="0"/>
              <a:t>Hyperkeratosis along lines of </a:t>
            </a:r>
            <a:r>
              <a:rPr lang="en-US" dirty="0" err="1"/>
              <a:t>blaschko</a:t>
            </a:r>
            <a:endParaRPr lang="en-US" dirty="0"/>
          </a:p>
          <a:p>
            <a:r>
              <a:rPr lang="en-US" dirty="0"/>
              <a:t>Follicular </a:t>
            </a:r>
            <a:r>
              <a:rPr lang="en-US" dirty="0" err="1"/>
              <a:t>atropherderma</a:t>
            </a:r>
            <a:endParaRPr lang="en-US" dirty="0"/>
          </a:p>
          <a:p>
            <a:r>
              <a:rPr lang="en-US" dirty="0" err="1"/>
              <a:t>Chondrodyplasia</a:t>
            </a:r>
            <a:r>
              <a:rPr lang="en-US" dirty="0"/>
              <a:t> punctata</a:t>
            </a:r>
          </a:p>
          <a:p>
            <a:r>
              <a:rPr lang="en-US" dirty="0" err="1"/>
              <a:t>Asymetrical</a:t>
            </a:r>
            <a:r>
              <a:rPr lang="en-US" dirty="0"/>
              <a:t> shortened </a:t>
            </a:r>
            <a:r>
              <a:rPr lang="en-US" dirty="0" err="1"/>
              <a:t>limbs,short</a:t>
            </a:r>
            <a:r>
              <a:rPr lang="en-US" dirty="0"/>
              <a:t> stature</a:t>
            </a:r>
          </a:p>
          <a:p>
            <a:r>
              <a:rPr lang="en-US" dirty="0"/>
              <a:t>Sectorial cataracts</a:t>
            </a:r>
          </a:p>
          <a:p>
            <a:r>
              <a:rPr lang="en-US" dirty="0"/>
              <a:t>Variant MEND-Ext </a:t>
            </a:r>
            <a:r>
              <a:rPr lang="en-US" dirty="0" err="1"/>
              <a:t>behaviour</a:t>
            </a:r>
            <a:r>
              <a:rPr lang="en-US" dirty="0"/>
              <a:t> problems</a:t>
            </a:r>
          </a:p>
          <a:p>
            <a:r>
              <a:rPr lang="en-US" dirty="0"/>
              <a:t>Tx-</a:t>
            </a:r>
            <a:r>
              <a:rPr lang="en-US" dirty="0" err="1"/>
              <a:t>emollients,antimicrobials,retinoids</a:t>
            </a:r>
            <a:endParaRPr lang="en-US" dirty="0"/>
          </a:p>
          <a:p>
            <a:r>
              <a:rPr lang="en-US" dirty="0"/>
              <a:t>2% lovastatin, or 2% cholesterol lotion</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C21BC30A-5E31-477E-B862-68D8A54785D1}"/>
              </a:ext>
            </a:extLst>
          </p:cNvPr>
          <p:cNvPicPr>
            <a:picLocks noChangeAspect="1"/>
          </p:cNvPicPr>
          <p:nvPr/>
        </p:nvPicPr>
        <p:blipFill>
          <a:blip r:embed="rId2"/>
          <a:stretch>
            <a:fillRect/>
          </a:stretch>
        </p:blipFill>
        <p:spPr>
          <a:xfrm>
            <a:off x="4801408" y="1066800"/>
            <a:ext cx="3439864" cy="4210308"/>
          </a:xfrm>
          <a:prstGeom prst="rect">
            <a:avLst/>
          </a:prstGeom>
        </p:spPr>
      </p:pic>
      <p:pic>
        <p:nvPicPr>
          <p:cNvPr id="7" name="Picture 6">
            <a:extLst>
              <a:ext uri="{FF2B5EF4-FFF2-40B4-BE49-F238E27FC236}">
                <a16:creationId xmlns:a16="http://schemas.microsoft.com/office/drawing/2014/main" id="{EA5F7E5F-A11A-4814-9DD6-5A77FF1708A0}"/>
              </a:ext>
            </a:extLst>
          </p:cNvPr>
          <p:cNvPicPr>
            <a:picLocks noChangeAspect="1"/>
          </p:cNvPicPr>
          <p:nvPr/>
        </p:nvPicPr>
        <p:blipFill>
          <a:blip r:embed="rId3"/>
          <a:stretch>
            <a:fillRect/>
          </a:stretch>
        </p:blipFill>
        <p:spPr>
          <a:xfrm>
            <a:off x="8772939" y="1060009"/>
            <a:ext cx="3162824" cy="4217099"/>
          </a:xfrm>
          <a:prstGeom prst="rect">
            <a:avLst/>
          </a:prstGeom>
        </p:spPr>
      </p:pic>
    </p:spTree>
    <p:extLst>
      <p:ext uri="{BB962C8B-B14F-4D97-AF65-F5344CB8AC3E}">
        <p14:creationId xmlns:p14="http://schemas.microsoft.com/office/powerpoint/2010/main" val="858280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C5D46-A983-4B53-A92F-CB32AC4F8553}"/>
              </a:ext>
            </a:extLst>
          </p:cNvPr>
          <p:cNvSpPr>
            <a:spLocks noGrp="1"/>
          </p:cNvSpPr>
          <p:nvPr>
            <p:ph type="title"/>
          </p:nvPr>
        </p:nvSpPr>
        <p:spPr/>
        <p:txBody>
          <a:bodyPr/>
          <a:lstStyle/>
          <a:p>
            <a:r>
              <a:rPr lang="en-US" dirty="0"/>
              <a:t>Child syndrome</a:t>
            </a:r>
          </a:p>
        </p:txBody>
      </p:sp>
      <p:sp>
        <p:nvSpPr>
          <p:cNvPr id="7" name="Content Placeholder 6">
            <a:extLst>
              <a:ext uri="{FF2B5EF4-FFF2-40B4-BE49-F238E27FC236}">
                <a16:creationId xmlns:a16="http://schemas.microsoft.com/office/drawing/2014/main" id="{FD4DF640-9E84-4D28-BFFD-CD206E000C95}"/>
              </a:ext>
            </a:extLst>
          </p:cNvPr>
          <p:cNvSpPr>
            <a:spLocks noGrp="1"/>
          </p:cNvSpPr>
          <p:nvPr>
            <p:ph idx="1"/>
          </p:nvPr>
        </p:nvSpPr>
        <p:spPr/>
        <p:txBody>
          <a:bodyPr/>
          <a:lstStyle/>
          <a:p>
            <a:r>
              <a:rPr lang="en-US" dirty="0"/>
              <a:t>Congenital </a:t>
            </a:r>
            <a:r>
              <a:rPr lang="en-US" dirty="0" err="1"/>
              <a:t>hemidysplasia</a:t>
            </a:r>
            <a:r>
              <a:rPr lang="en-US" dirty="0"/>
              <a:t> </a:t>
            </a:r>
            <a:r>
              <a:rPr lang="en-US" dirty="0" err="1"/>
              <a:t>icthysiform</a:t>
            </a:r>
            <a:r>
              <a:rPr lang="en-US" dirty="0"/>
              <a:t> nevus limb defect</a:t>
            </a:r>
          </a:p>
          <a:p>
            <a:r>
              <a:rPr lang="en-US" dirty="0"/>
              <a:t>NSDHL gene defect</a:t>
            </a:r>
          </a:p>
          <a:p>
            <a:r>
              <a:rPr lang="en-US" dirty="0"/>
              <a:t>Hypoplasia/aplasia of limb</a:t>
            </a:r>
          </a:p>
          <a:p>
            <a:r>
              <a:rPr lang="en-US" dirty="0"/>
              <a:t>Heart and kidney affected</a:t>
            </a:r>
          </a:p>
          <a:p>
            <a:endParaRPr lang="en-US" dirty="0"/>
          </a:p>
        </p:txBody>
      </p:sp>
      <p:pic>
        <p:nvPicPr>
          <p:cNvPr id="9" name="Picture 8">
            <a:extLst>
              <a:ext uri="{FF2B5EF4-FFF2-40B4-BE49-F238E27FC236}">
                <a16:creationId xmlns:a16="http://schemas.microsoft.com/office/drawing/2014/main" id="{46C1B2D8-1094-4845-A0B5-B5881B86DD35}"/>
              </a:ext>
            </a:extLst>
          </p:cNvPr>
          <p:cNvPicPr>
            <a:picLocks noChangeAspect="1"/>
          </p:cNvPicPr>
          <p:nvPr/>
        </p:nvPicPr>
        <p:blipFill>
          <a:blip r:embed="rId2"/>
          <a:stretch>
            <a:fillRect/>
          </a:stretch>
        </p:blipFill>
        <p:spPr>
          <a:xfrm>
            <a:off x="8629668" y="609600"/>
            <a:ext cx="3323793" cy="4414694"/>
          </a:xfrm>
          <a:prstGeom prst="rect">
            <a:avLst/>
          </a:prstGeom>
        </p:spPr>
      </p:pic>
      <p:pic>
        <p:nvPicPr>
          <p:cNvPr id="11" name="Picture 10">
            <a:extLst>
              <a:ext uri="{FF2B5EF4-FFF2-40B4-BE49-F238E27FC236}">
                <a16:creationId xmlns:a16="http://schemas.microsoft.com/office/drawing/2014/main" id="{F36512BA-D123-4FF5-AB6E-3D648F007099}"/>
              </a:ext>
            </a:extLst>
          </p:cNvPr>
          <p:cNvPicPr>
            <a:picLocks noChangeAspect="1"/>
          </p:cNvPicPr>
          <p:nvPr/>
        </p:nvPicPr>
        <p:blipFill>
          <a:blip r:embed="rId3"/>
          <a:stretch>
            <a:fillRect/>
          </a:stretch>
        </p:blipFill>
        <p:spPr>
          <a:xfrm>
            <a:off x="6311971" y="2953698"/>
            <a:ext cx="2578707" cy="3700613"/>
          </a:xfrm>
          <a:prstGeom prst="rect">
            <a:avLst/>
          </a:prstGeom>
        </p:spPr>
      </p:pic>
    </p:spTree>
    <p:extLst>
      <p:ext uri="{BB962C8B-B14F-4D97-AF65-F5344CB8AC3E}">
        <p14:creationId xmlns:p14="http://schemas.microsoft.com/office/powerpoint/2010/main" val="3344009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156A1-DF7B-4D5F-9434-5824211F928D}"/>
              </a:ext>
            </a:extLst>
          </p:cNvPr>
          <p:cNvSpPr>
            <a:spLocks noGrp="1"/>
          </p:cNvSpPr>
          <p:nvPr>
            <p:ph type="title"/>
          </p:nvPr>
        </p:nvSpPr>
        <p:spPr/>
        <p:txBody>
          <a:bodyPr/>
          <a:lstStyle/>
          <a:p>
            <a:r>
              <a:rPr lang="en-US" dirty="0" err="1"/>
              <a:t>ifap</a:t>
            </a:r>
            <a:endParaRPr lang="en-US" dirty="0"/>
          </a:p>
        </p:txBody>
      </p:sp>
      <p:pic>
        <p:nvPicPr>
          <p:cNvPr id="5" name="Content Placeholder 4">
            <a:extLst>
              <a:ext uri="{FF2B5EF4-FFF2-40B4-BE49-F238E27FC236}">
                <a16:creationId xmlns:a16="http://schemas.microsoft.com/office/drawing/2014/main" id="{A2E23A9D-EA34-4E61-B91D-AF33C7EC6218}"/>
              </a:ext>
            </a:extLst>
          </p:cNvPr>
          <p:cNvPicPr>
            <a:picLocks noGrp="1" noChangeAspect="1"/>
          </p:cNvPicPr>
          <p:nvPr>
            <p:ph idx="1"/>
          </p:nvPr>
        </p:nvPicPr>
        <p:blipFill>
          <a:blip r:embed="rId2"/>
          <a:stretch>
            <a:fillRect/>
          </a:stretch>
        </p:blipFill>
        <p:spPr>
          <a:xfrm>
            <a:off x="5950227" y="1113182"/>
            <a:ext cx="5155130" cy="5393635"/>
          </a:xfrm>
        </p:spPr>
      </p:pic>
      <p:pic>
        <p:nvPicPr>
          <p:cNvPr id="7" name="Picture 6">
            <a:extLst>
              <a:ext uri="{FF2B5EF4-FFF2-40B4-BE49-F238E27FC236}">
                <a16:creationId xmlns:a16="http://schemas.microsoft.com/office/drawing/2014/main" id="{68FA2CF6-8940-4AF0-A036-6643E2E057CF}"/>
              </a:ext>
            </a:extLst>
          </p:cNvPr>
          <p:cNvPicPr>
            <a:picLocks noChangeAspect="1"/>
          </p:cNvPicPr>
          <p:nvPr/>
        </p:nvPicPr>
        <p:blipFill>
          <a:blip r:embed="rId3"/>
          <a:stretch>
            <a:fillRect/>
          </a:stretch>
        </p:blipFill>
        <p:spPr>
          <a:xfrm>
            <a:off x="593035" y="2570392"/>
            <a:ext cx="4460133" cy="3431899"/>
          </a:xfrm>
          <a:prstGeom prst="rect">
            <a:avLst/>
          </a:prstGeom>
        </p:spPr>
      </p:pic>
    </p:spTree>
    <p:extLst>
      <p:ext uri="{BB962C8B-B14F-4D97-AF65-F5344CB8AC3E}">
        <p14:creationId xmlns:p14="http://schemas.microsoft.com/office/powerpoint/2010/main" val="3432188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383BD-9F49-4DDB-AB9D-3E64C243A099}"/>
              </a:ext>
            </a:extLst>
          </p:cNvPr>
          <p:cNvSpPr>
            <a:spLocks noGrp="1"/>
          </p:cNvSpPr>
          <p:nvPr>
            <p:ph type="title"/>
          </p:nvPr>
        </p:nvSpPr>
        <p:spPr/>
        <p:txBody>
          <a:bodyPr/>
          <a:lstStyle/>
          <a:p>
            <a:r>
              <a:rPr lang="en-US" dirty="0"/>
              <a:t>Exfoliative disorders</a:t>
            </a:r>
          </a:p>
        </p:txBody>
      </p:sp>
      <p:sp>
        <p:nvSpPr>
          <p:cNvPr id="3" name="Content Placeholder 2">
            <a:extLst>
              <a:ext uri="{FF2B5EF4-FFF2-40B4-BE49-F238E27FC236}">
                <a16:creationId xmlns:a16="http://schemas.microsoft.com/office/drawing/2014/main" id="{C9F5E35A-97DA-4F59-9CD2-969E1CDFB0F6}"/>
              </a:ext>
            </a:extLst>
          </p:cNvPr>
          <p:cNvSpPr>
            <a:spLocks noGrp="1"/>
          </p:cNvSpPr>
          <p:nvPr>
            <p:ph idx="1"/>
          </p:nvPr>
        </p:nvSpPr>
        <p:spPr>
          <a:xfrm>
            <a:off x="682489" y="975876"/>
            <a:ext cx="10131425" cy="3649133"/>
          </a:xfrm>
        </p:spPr>
        <p:txBody>
          <a:bodyPr/>
          <a:lstStyle/>
          <a:p>
            <a:r>
              <a:rPr lang="en-US" sz="2000" b="1" dirty="0"/>
              <a:t>Netherton </a:t>
            </a:r>
          </a:p>
          <a:p>
            <a:r>
              <a:rPr lang="en-US" dirty="0"/>
              <a:t>AR</a:t>
            </a:r>
          </a:p>
          <a:p>
            <a:pPr marL="0" indent="0">
              <a:buNone/>
            </a:pPr>
            <a:endParaRPr lang="en-US" dirty="0"/>
          </a:p>
          <a:p>
            <a:pPr marL="0" indent="0">
              <a:buNone/>
            </a:pPr>
            <a:endParaRPr lang="en-US" dirty="0"/>
          </a:p>
          <a:p>
            <a:endParaRPr lang="en-US" dirty="0"/>
          </a:p>
        </p:txBody>
      </p:sp>
      <p:pic>
        <p:nvPicPr>
          <p:cNvPr id="5" name="Picture 4">
            <a:extLst>
              <a:ext uri="{FF2B5EF4-FFF2-40B4-BE49-F238E27FC236}">
                <a16:creationId xmlns:a16="http://schemas.microsoft.com/office/drawing/2014/main" id="{B2729764-7062-4A2A-A2A6-3A255D8351DC}"/>
              </a:ext>
            </a:extLst>
          </p:cNvPr>
          <p:cNvPicPr>
            <a:picLocks noChangeAspect="1"/>
          </p:cNvPicPr>
          <p:nvPr/>
        </p:nvPicPr>
        <p:blipFill>
          <a:blip r:embed="rId2"/>
          <a:stretch>
            <a:fillRect/>
          </a:stretch>
        </p:blipFill>
        <p:spPr>
          <a:xfrm>
            <a:off x="679177" y="2800442"/>
            <a:ext cx="2574234" cy="3411852"/>
          </a:xfrm>
          <a:prstGeom prst="rect">
            <a:avLst/>
          </a:prstGeom>
        </p:spPr>
      </p:pic>
      <p:pic>
        <p:nvPicPr>
          <p:cNvPr id="7" name="Picture 6">
            <a:extLst>
              <a:ext uri="{FF2B5EF4-FFF2-40B4-BE49-F238E27FC236}">
                <a16:creationId xmlns:a16="http://schemas.microsoft.com/office/drawing/2014/main" id="{FA9B6428-FFDA-4D96-B22F-036936779DDF}"/>
              </a:ext>
            </a:extLst>
          </p:cNvPr>
          <p:cNvPicPr>
            <a:picLocks noChangeAspect="1"/>
          </p:cNvPicPr>
          <p:nvPr/>
        </p:nvPicPr>
        <p:blipFill>
          <a:blip r:embed="rId3"/>
          <a:stretch>
            <a:fillRect/>
          </a:stretch>
        </p:blipFill>
        <p:spPr>
          <a:xfrm>
            <a:off x="4240696" y="1807784"/>
            <a:ext cx="6838121" cy="4738790"/>
          </a:xfrm>
          <a:prstGeom prst="rect">
            <a:avLst/>
          </a:prstGeom>
        </p:spPr>
      </p:pic>
    </p:spTree>
    <p:extLst>
      <p:ext uri="{BB962C8B-B14F-4D97-AF65-F5344CB8AC3E}">
        <p14:creationId xmlns:p14="http://schemas.microsoft.com/office/powerpoint/2010/main" val="2959758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A9A12-61BB-41E7-9D16-19B2117D8F1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4707344-AF69-4AF3-9C99-1E8B5C84DCFA}"/>
              </a:ext>
            </a:extLst>
          </p:cNvPr>
          <p:cNvPicPr>
            <a:picLocks noGrp="1" noChangeAspect="1"/>
          </p:cNvPicPr>
          <p:nvPr>
            <p:ph idx="1"/>
          </p:nvPr>
        </p:nvPicPr>
        <p:blipFill>
          <a:blip r:embed="rId2"/>
          <a:stretch>
            <a:fillRect/>
          </a:stretch>
        </p:blipFill>
        <p:spPr>
          <a:xfrm>
            <a:off x="3358815" y="2141538"/>
            <a:ext cx="4785395" cy="3649662"/>
          </a:xfrm>
        </p:spPr>
      </p:pic>
    </p:spTree>
    <p:extLst>
      <p:ext uri="{BB962C8B-B14F-4D97-AF65-F5344CB8AC3E}">
        <p14:creationId xmlns:p14="http://schemas.microsoft.com/office/powerpoint/2010/main" val="1722937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C2A10-909F-44CA-8A10-1E32AB233F5F}"/>
              </a:ext>
            </a:extLst>
          </p:cNvPr>
          <p:cNvSpPr>
            <a:spLocks noGrp="1"/>
          </p:cNvSpPr>
          <p:nvPr>
            <p:ph type="title"/>
          </p:nvPr>
        </p:nvSpPr>
        <p:spPr/>
        <p:txBody>
          <a:bodyPr/>
          <a:lstStyle/>
          <a:p>
            <a:r>
              <a:rPr lang="en-US" dirty="0"/>
              <a:t>Sam –severe dermatitis multiple allergies metabolic wasting syndrome</a:t>
            </a:r>
          </a:p>
        </p:txBody>
      </p:sp>
      <p:pic>
        <p:nvPicPr>
          <p:cNvPr id="9" name="Content Placeholder 8">
            <a:extLst>
              <a:ext uri="{FF2B5EF4-FFF2-40B4-BE49-F238E27FC236}">
                <a16:creationId xmlns:a16="http://schemas.microsoft.com/office/drawing/2014/main" id="{CB61B0FC-89B3-4764-A18A-A429983A3D10}"/>
              </a:ext>
            </a:extLst>
          </p:cNvPr>
          <p:cNvPicPr>
            <a:picLocks noGrp="1" noChangeAspect="1"/>
          </p:cNvPicPr>
          <p:nvPr>
            <p:ph idx="1"/>
          </p:nvPr>
        </p:nvPicPr>
        <p:blipFill>
          <a:blip r:embed="rId2"/>
          <a:stretch>
            <a:fillRect/>
          </a:stretch>
        </p:blipFill>
        <p:spPr>
          <a:xfrm>
            <a:off x="4331586" y="2478156"/>
            <a:ext cx="5978606" cy="3254374"/>
          </a:xfrm>
        </p:spPr>
      </p:pic>
      <p:sp>
        <p:nvSpPr>
          <p:cNvPr id="11" name="TextBox 10">
            <a:extLst>
              <a:ext uri="{FF2B5EF4-FFF2-40B4-BE49-F238E27FC236}">
                <a16:creationId xmlns:a16="http://schemas.microsoft.com/office/drawing/2014/main" id="{1047CB90-6147-49B9-82CE-82890F55E488}"/>
              </a:ext>
            </a:extLst>
          </p:cNvPr>
          <p:cNvSpPr txBox="1"/>
          <p:nvPr/>
        </p:nvSpPr>
        <p:spPr>
          <a:xfrm>
            <a:off x="424070" y="2824874"/>
            <a:ext cx="3498573" cy="1200329"/>
          </a:xfrm>
          <a:prstGeom prst="rect">
            <a:avLst/>
          </a:prstGeom>
          <a:noFill/>
        </p:spPr>
        <p:txBody>
          <a:bodyPr wrap="square">
            <a:spAutoFit/>
          </a:bodyPr>
          <a:lstStyle/>
          <a:p>
            <a:pPr marL="285750" indent="-285750">
              <a:buFont typeface="Arial" panose="020B0604020202020204" pitchFamily="34" charset="0"/>
              <a:buChar char="•"/>
            </a:pPr>
            <a:r>
              <a:rPr lang="en-US" dirty="0"/>
              <a:t>AR</a:t>
            </a:r>
          </a:p>
          <a:p>
            <a:pPr marL="285750" indent="-285750">
              <a:buFont typeface="Arial" panose="020B0604020202020204" pitchFamily="34" charset="0"/>
              <a:buChar char="•"/>
            </a:pPr>
            <a:r>
              <a:rPr lang="en-US" dirty="0"/>
              <a:t>Target antigen is </a:t>
            </a:r>
            <a:r>
              <a:rPr lang="en-US" dirty="0" err="1"/>
              <a:t>desmoglein</a:t>
            </a:r>
            <a:r>
              <a:rPr lang="en-US" dirty="0"/>
              <a:t> 1</a:t>
            </a:r>
          </a:p>
          <a:p>
            <a:pPr marL="285750" indent="-285750">
              <a:buFont typeface="Arial" panose="020B0604020202020204" pitchFamily="34" charset="0"/>
              <a:buChar char="•"/>
            </a:pPr>
            <a:r>
              <a:rPr lang="en-US" dirty="0"/>
              <a:t>Also included as peeling skin syndrome with </a:t>
            </a:r>
            <a:r>
              <a:rPr lang="en-US" dirty="0" err="1"/>
              <a:t>netherthon</a:t>
            </a:r>
            <a:r>
              <a:rPr lang="en-US" dirty="0"/>
              <a:t> </a:t>
            </a:r>
          </a:p>
        </p:txBody>
      </p:sp>
    </p:spTree>
    <p:extLst>
      <p:ext uri="{BB962C8B-B14F-4D97-AF65-F5344CB8AC3E}">
        <p14:creationId xmlns:p14="http://schemas.microsoft.com/office/powerpoint/2010/main" val="3082421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2BBB6-16E7-4597-90C8-1DF6AEC222A4}"/>
              </a:ext>
            </a:extLst>
          </p:cNvPr>
          <p:cNvSpPr>
            <a:spLocks noGrp="1"/>
          </p:cNvSpPr>
          <p:nvPr>
            <p:ph type="title"/>
          </p:nvPr>
        </p:nvSpPr>
        <p:spPr/>
        <p:txBody>
          <a:bodyPr/>
          <a:lstStyle/>
          <a:p>
            <a:r>
              <a:rPr lang="en-US" dirty="0"/>
              <a:t>Peeling skin syndrome</a:t>
            </a:r>
          </a:p>
        </p:txBody>
      </p:sp>
      <p:sp>
        <p:nvSpPr>
          <p:cNvPr id="3" name="Content Placeholder 2">
            <a:extLst>
              <a:ext uri="{FF2B5EF4-FFF2-40B4-BE49-F238E27FC236}">
                <a16:creationId xmlns:a16="http://schemas.microsoft.com/office/drawing/2014/main" id="{D3019835-84E6-4629-A0D0-936DDE167D7F}"/>
              </a:ext>
            </a:extLst>
          </p:cNvPr>
          <p:cNvSpPr>
            <a:spLocks noGrp="1"/>
          </p:cNvSpPr>
          <p:nvPr>
            <p:ph idx="1"/>
          </p:nvPr>
        </p:nvSpPr>
        <p:spPr/>
        <p:txBody>
          <a:bodyPr/>
          <a:lstStyle/>
          <a:p>
            <a:r>
              <a:rPr lang="en-US" dirty="0"/>
              <a:t>Type A</a:t>
            </a:r>
          </a:p>
          <a:p>
            <a:r>
              <a:rPr lang="en-US" dirty="0"/>
              <a:t>Type B-</a:t>
            </a:r>
            <a:r>
              <a:rPr lang="en-US" dirty="0" err="1"/>
              <a:t>corneodesmosomes</a:t>
            </a:r>
            <a:endParaRPr lang="en-US" dirty="0"/>
          </a:p>
          <a:p>
            <a:r>
              <a:rPr lang="en-US" dirty="0"/>
              <a:t>Acral type</a:t>
            </a:r>
          </a:p>
        </p:txBody>
      </p:sp>
      <p:pic>
        <p:nvPicPr>
          <p:cNvPr id="5" name="Picture 4">
            <a:extLst>
              <a:ext uri="{FF2B5EF4-FFF2-40B4-BE49-F238E27FC236}">
                <a16:creationId xmlns:a16="http://schemas.microsoft.com/office/drawing/2014/main" id="{2755A374-7590-4A50-8463-1925672D7BD0}"/>
              </a:ext>
            </a:extLst>
          </p:cNvPr>
          <p:cNvPicPr>
            <a:picLocks noChangeAspect="1"/>
          </p:cNvPicPr>
          <p:nvPr/>
        </p:nvPicPr>
        <p:blipFill>
          <a:blip r:embed="rId2"/>
          <a:stretch>
            <a:fillRect/>
          </a:stretch>
        </p:blipFill>
        <p:spPr>
          <a:xfrm>
            <a:off x="5825188" y="2557462"/>
            <a:ext cx="4992038" cy="3309938"/>
          </a:xfrm>
          <a:prstGeom prst="rect">
            <a:avLst/>
          </a:prstGeom>
        </p:spPr>
      </p:pic>
    </p:spTree>
    <p:extLst>
      <p:ext uri="{BB962C8B-B14F-4D97-AF65-F5344CB8AC3E}">
        <p14:creationId xmlns:p14="http://schemas.microsoft.com/office/powerpoint/2010/main" val="190206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747C0-EAB7-4548-9B81-8BBF1CAEBB44}"/>
              </a:ext>
            </a:extLst>
          </p:cNvPr>
          <p:cNvSpPr>
            <a:spLocks noGrp="1"/>
          </p:cNvSpPr>
          <p:nvPr>
            <p:ph type="title"/>
          </p:nvPr>
        </p:nvSpPr>
        <p:spPr/>
        <p:txBody>
          <a:bodyPr/>
          <a:lstStyle/>
          <a:p>
            <a:r>
              <a:rPr lang="en-US" dirty="0"/>
              <a:t>Neuro </a:t>
            </a:r>
            <a:br>
              <a:rPr lang="en-US" dirty="0"/>
            </a:br>
            <a:r>
              <a:rPr lang="en-US" dirty="0" err="1"/>
              <a:t>icthyotic</a:t>
            </a:r>
            <a:endParaRPr lang="en-US" dirty="0"/>
          </a:p>
        </p:txBody>
      </p:sp>
      <p:pic>
        <p:nvPicPr>
          <p:cNvPr id="5" name="Content Placeholder 4">
            <a:extLst>
              <a:ext uri="{FF2B5EF4-FFF2-40B4-BE49-F238E27FC236}">
                <a16:creationId xmlns:a16="http://schemas.microsoft.com/office/drawing/2014/main" id="{0C9C33F9-A975-48B8-A3FB-A9327A7F6A18}"/>
              </a:ext>
            </a:extLst>
          </p:cNvPr>
          <p:cNvPicPr>
            <a:picLocks noGrp="1" noChangeAspect="1"/>
          </p:cNvPicPr>
          <p:nvPr>
            <p:ph idx="1"/>
          </p:nvPr>
        </p:nvPicPr>
        <p:blipFill>
          <a:blip r:embed="rId2"/>
          <a:stretch>
            <a:fillRect/>
          </a:stretch>
        </p:blipFill>
        <p:spPr>
          <a:xfrm>
            <a:off x="3918279" y="114117"/>
            <a:ext cx="8104755" cy="4678017"/>
          </a:xfrm>
        </p:spPr>
      </p:pic>
      <p:pic>
        <p:nvPicPr>
          <p:cNvPr id="7" name="Picture 6">
            <a:extLst>
              <a:ext uri="{FF2B5EF4-FFF2-40B4-BE49-F238E27FC236}">
                <a16:creationId xmlns:a16="http://schemas.microsoft.com/office/drawing/2014/main" id="{1A20C26A-8329-44D0-BABF-8BB22CE98C29}"/>
              </a:ext>
            </a:extLst>
          </p:cNvPr>
          <p:cNvPicPr>
            <a:picLocks noChangeAspect="1"/>
          </p:cNvPicPr>
          <p:nvPr/>
        </p:nvPicPr>
        <p:blipFill>
          <a:blip r:embed="rId3"/>
          <a:stretch>
            <a:fillRect/>
          </a:stretch>
        </p:blipFill>
        <p:spPr>
          <a:xfrm>
            <a:off x="3918278" y="5007251"/>
            <a:ext cx="8104755" cy="1578848"/>
          </a:xfrm>
          <a:prstGeom prst="rect">
            <a:avLst/>
          </a:prstGeom>
        </p:spPr>
      </p:pic>
    </p:spTree>
    <p:extLst>
      <p:ext uri="{BB962C8B-B14F-4D97-AF65-F5344CB8AC3E}">
        <p14:creationId xmlns:p14="http://schemas.microsoft.com/office/powerpoint/2010/main" val="2713312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95A5B-D3FD-4B47-84C8-2C1554E3D63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C003C29-FFEC-4D8A-8B36-C0C3B0746A41}"/>
              </a:ext>
            </a:extLst>
          </p:cNvPr>
          <p:cNvPicPr>
            <a:picLocks noGrp="1" noChangeAspect="1"/>
          </p:cNvPicPr>
          <p:nvPr>
            <p:ph idx="1"/>
          </p:nvPr>
        </p:nvPicPr>
        <p:blipFill>
          <a:blip r:embed="rId2"/>
          <a:stretch>
            <a:fillRect/>
          </a:stretch>
        </p:blipFill>
        <p:spPr>
          <a:xfrm>
            <a:off x="1948069" y="609600"/>
            <a:ext cx="7964557" cy="5247861"/>
          </a:xfrm>
        </p:spPr>
      </p:pic>
    </p:spTree>
    <p:extLst>
      <p:ext uri="{BB962C8B-B14F-4D97-AF65-F5344CB8AC3E}">
        <p14:creationId xmlns:p14="http://schemas.microsoft.com/office/powerpoint/2010/main" val="1764692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6C4EA-1552-4062-B0A8-4E1D9D5D1474}"/>
              </a:ext>
            </a:extLst>
          </p:cNvPr>
          <p:cNvSpPr>
            <a:spLocks noGrp="1"/>
          </p:cNvSpPr>
          <p:nvPr>
            <p:ph type="title"/>
          </p:nvPr>
        </p:nvSpPr>
        <p:spPr/>
        <p:txBody>
          <a:bodyPr/>
          <a:lstStyle/>
          <a:p>
            <a:r>
              <a:rPr lang="en-US" dirty="0" err="1"/>
              <a:t>Refsum</a:t>
            </a:r>
            <a:r>
              <a:rPr lang="en-US" dirty="0"/>
              <a:t> disease</a:t>
            </a:r>
          </a:p>
        </p:txBody>
      </p:sp>
      <p:sp>
        <p:nvSpPr>
          <p:cNvPr id="3" name="Content Placeholder 2">
            <a:extLst>
              <a:ext uri="{FF2B5EF4-FFF2-40B4-BE49-F238E27FC236}">
                <a16:creationId xmlns:a16="http://schemas.microsoft.com/office/drawing/2014/main" id="{CB0504E0-78FA-4974-BFAF-E65AE8DC0AA5}"/>
              </a:ext>
            </a:extLst>
          </p:cNvPr>
          <p:cNvSpPr>
            <a:spLocks noGrp="1"/>
          </p:cNvSpPr>
          <p:nvPr>
            <p:ph idx="1"/>
          </p:nvPr>
        </p:nvSpPr>
        <p:spPr/>
        <p:txBody>
          <a:bodyPr/>
          <a:lstStyle/>
          <a:p>
            <a:r>
              <a:rPr lang="en-US" dirty="0"/>
              <a:t>AR</a:t>
            </a:r>
          </a:p>
          <a:p>
            <a:r>
              <a:rPr lang="en-US" b="0" i="0" dirty="0">
                <a:effectLst/>
                <a:latin typeface="proxima_nova_rgregular"/>
              </a:rPr>
              <a:t> accumulation of phytanic</a:t>
            </a:r>
          </a:p>
          <a:p>
            <a:pPr marL="0" indent="0">
              <a:buNone/>
            </a:pPr>
            <a:r>
              <a:rPr lang="en-US" b="0" i="0" dirty="0">
                <a:effectLst/>
                <a:latin typeface="proxima_nova_rgregular"/>
              </a:rPr>
              <a:t> acid in plasma and tissues</a:t>
            </a:r>
            <a:endParaRPr lang="en-US" dirty="0"/>
          </a:p>
          <a:p>
            <a:endParaRPr lang="en-US" dirty="0"/>
          </a:p>
        </p:txBody>
      </p:sp>
      <p:pic>
        <p:nvPicPr>
          <p:cNvPr id="5" name="Picture 4">
            <a:extLst>
              <a:ext uri="{FF2B5EF4-FFF2-40B4-BE49-F238E27FC236}">
                <a16:creationId xmlns:a16="http://schemas.microsoft.com/office/drawing/2014/main" id="{D642FF96-350C-416A-B870-27926F03C088}"/>
              </a:ext>
            </a:extLst>
          </p:cNvPr>
          <p:cNvPicPr>
            <a:picLocks noChangeAspect="1"/>
          </p:cNvPicPr>
          <p:nvPr/>
        </p:nvPicPr>
        <p:blipFill>
          <a:blip r:embed="rId2"/>
          <a:stretch>
            <a:fillRect/>
          </a:stretch>
        </p:blipFill>
        <p:spPr>
          <a:xfrm>
            <a:off x="4375610" y="1649896"/>
            <a:ext cx="7628467" cy="4191000"/>
          </a:xfrm>
          <a:prstGeom prst="rect">
            <a:avLst/>
          </a:prstGeom>
        </p:spPr>
      </p:pic>
    </p:spTree>
    <p:extLst>
      <p:ext uri="{BB962C8B-B14F-4D97-AF65-F5344CB8AC3E}">
        <p14:creationId xmlns:p14="http://schemas.microsoft.com/office/powerpoint/2010/main" val="277928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DEE7-D725-4BB5-93A3-6BF59F3A289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D2D7CB4-C989-4D65-AD51-EA73423E3443}"/>
              </a:ext>
            </a:extLst>
          </p:cNvPr>
          <p:cNvPicPr>
            <a:picLocks noGrp="1" noChangeAspect="1"/>
          </p:cNvPicPr>
          <p:nvPr>
            <p:ph idx="1"/>
          </p:nvPr>
        </p:nvPicPr>
        <p:blipFill>
          <a:blip r:embed="rId2"/>
          <a:stretch>
            <a:fillRect/>
          </a:stretch>
        </p:blipFill>
        <p:spPr>
          <a:xfrm>
            <a:off x="2694833" y="1802296"/>
            <a:ext cx="6966002" cy="3114261"/>
          </a:xfrm>
        </p:spPr>
      </p:pic>
    </p:spTree>
    <p:extLst>
      <p:ext uri="{BB962C8B-B14F-4D97-AF65-F5344CB8AC3E}">
        <p14:creationId xmlns:p14="http://schemas.microsoft.com/office/powerpoint/2010/main" val="657662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BE0FE-760F-4C80-A412-EC8FAEE598BE}"/>
              </a:ext>
            </a:extLst>
          </p:cNvPr>
          <p:cNvSpPr>
            <a:spLocks noGrp="1"/>
          </p:cNvSpPr>
          <p:nvPr>
            <p:ph type="title"/>
          </p:nvPr>
        </p:nvSpPr>
        <p:spPr/>
        <p:txBody>
          <a:bodyPr/>
          <a:lstStyle/>
          <a:p>
            <a:r>
              <a:rPr lang="en-US" dirty="0"/>
              <a:t>Sjogren Larsson </a:t>
            </a:r>
            <a:r>
              <a:rPr lang="en-US" dirty="0" err="1"/>
              <a:t>synd</a:t>
            </a:r>
            <a:endParaRPr lang="en-US" dirty="0"/>
          </a:p>
        </p:txBody>
      </p:sp>
      <p:sp>
        <p:nvSpPr>
          <p:cNvPr id="3" name="Content Placeholder 2">
            <a:extLst>
              <a:ext uri="{FF2B5EF4-FFF2-40B4-BE49-F238E27FC236}">
                <a16:creationId xmlns:a16="http://schemas.microsoft.com/office/drawing/2014/main" id="{9AF12168-54A2-4779-8249-6E92E30307C1}"/>
              </a:ext>
            </a:extLst>
          </p:cNvPr>
          <p:cNvSpPr>
            <a:spLocks noGrp="1"/>
          </p:cNvSpPr>
          <p:nvPr>
            <p:ph idx="1"/>
          </p:nvPr>
        </p:nvSpPr>
        <p:spPr/>
        <p:txBody>
          <a:bodyPr/>
          <a:lstStyle/>
          <a:p>
            <a:r>
              <a:rPr lang="en-US" dirty="0" err="1"/>
              <a:t>Icthyosis,spastic</a:t>
            </a:r>
            <a:r>
              <a:rPr lang="en-US" dirty="0"/>
              <a:t> diplegia and MR</a:t>
            </a:r>
          </a:p>
          <a:p>
            <a:r>
              <a:rPr lang="en-US" dirty="0"/>
              <a:t>Fatty acid dehydrogenase def resulting in accumulation</a:t>
            </a:r>
          </a:p>
          <a:p>
            <a:pPr marL="0" indent="0">
              <a:buNone/>
            </a:pPr>
            <a:r>
              <a:rPr lang="en-US" dirty="0"/>
              <a:t> of fatty aldehydes and fatty alcohol in tissue also </a:t>
            </a:r>
          </a:p>
          <a:p>
            <a:pPr marL="0" indent="0">
              <a:buNone/>
            </a:pPr>
            <a:r>
              <a:rPr lang="en-US" dirty="0" err="1"/>
              <a:t>secreate</a:t>
            </a:r>
            <a:r>
              <a:rPr lang="en-US" dirty="0"/>
              <a:t> large amounts of LTB4 in urine</a:t>
            </a:r>
          </a:p>
          <a:p>
            <a:endParaRPr lang="en-US" dirty="0"/>
          </a:p>
        </p:txBody>
      </p:sp>
      <p:pic>
        <p:nvPicPr>
          <p:cNvPr id="5" name="Picture 4">
            <a:extLst>
              <a:ext uri="{FF2B5EF4-FFF2-40B4-BE49-F238E27FC236}">
                <a16:creationId xmlns:a16="http://schemas.microsoft.com/office/drawing/2014/main" id="{698625DD-1415-409C-8BF0-10396885E7CD}"/>
              </a:ext>
            </a:extLst>
          </p:cNvPr>
          <p:cNvPicPr>
            <a:picLocks noChangeAspect="1"/>
          </p:cNvPicPr>
          <p:nvPr/>
        </p:nvPicPr>
        <p:blipFill>
          <a:blip r:embed="rId2"/>
          <a:stretch>
            <a:fillRect/>
          </a:stretch>
        </p:blipFill>
        <p:spPr>
          <a:xfrm>
            <a:off x="6313155" y="1337733"/>
            <a:ext cx="5878845" cy="4375983"/>
          </a:xfrm>
          <a:prstGeom prst="rect">
            <a:avLst/>
          </a:prstGeom>
        </p:spPr>
      </p:pic>
    </p:spTree>
    <p:extLst>
      <p:ext uri="{BB962C8B-B14F-4D97-AF65-F5344CB8AC3E}">
        <p14:creationId xmlns:p14="http://schemas.microsoft.com/office/powerpoint/2010/main" val="871895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9486-5F9B-49C2-92CA-7939CA59DD31}"/>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8E867A7E-996B-466A-8DA4-FCE2A7639561}"/>
              </a:ext>
            </a:extLst>
          </p:cNvPr>
          <p:cNvPicPr>
            <a:picLocks noGrp="1" noChangeAspect="1"/>
          </p:cNvPicPr>
          <p:nvPr>
            <p:ph idx="1"/>
          </p:nvPr>
        </p:nvPicPr>
        <p:blipFill>
          <a:blip r:embed="rId2"/>
          <a:stretch>
            <a:fillRect/>
          </a:stretch>
        </p:blipFill>
        <p:spPr>
          <a:xfrm>
            <a:off x="5194852" y="1337733"/>
            <a:ext cx="6042992" cy="4643214"/>
          </a:xfrm>
        </p:spPr>
      </p:pic>
      <p:sp>
        <p:nvSpPr>
          <p:cNvPr id="7" name="TextBox 6">
            <a:extLst>
              <a:ext uri="{FF2B5EF4-FFF2-40B4-BE49-F238E27FC236}">
                <a16:creationId xmlns:a16="http://schemas.microsoft.com/office/drawing/2014/main" id="{2977E831-BC23-42C0-94B7-A34A63B4BF0C}"/>
              </a:ext>
            </a:extLst>
          </p:cNvPr>
          <p:cNvSpPr txBox="1"/>
          <p:nvPr/>
        </p:nvSpPr>
        <p:spPr>
          <a:xfrm>
            <a:off x="954156" y="2609334"/>
            <a:ext cx="6096000" cy="369332"/>
          </a:xfrm>
          <a:prstGeom prst="rect">
            <a:avLst/>
          </a:prstGeom>
          <a:noFill/>
        </p:spPr>
        <p:txBody>
          <a:bodyPr wrap="square">
            <a:spAutoFit/>
          </a:bodyPr>
          <a:lstStyle/>
          <a:p>
            <a:r>
              <a:rPr lang="en-US" dirty="0"/>
              <a:t>Retinoids,bezofibrate and </a:t>
            </a:r>
            <a:r>
              <a:rPr lang="en-US" dirty="0" err="1"/>
              <a:t>physiotheraphy</a:t>
            </a:r>
            <a:endParaRPr lang="en-US" dirty="0"/>
          </a:p>
        </p:txBody>
      </p:sp>
    </p:spTree>
    <p:extLst>
      <p:ext uri="{BB962C8B-B14F-4D97-AF65-F5344CB8AC3E}">
        <p14:creationId xmlns:p14="http://schemas.microsoft.com/office/powerpoint/2010/main" val="3407999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B8F6B-E39C-4B2C-ADFC-CDA303E80D61}"/>
              </a:ext>
            </a:extLst>
          </p:cNvPr>
          <p:cNvSpPr>
            <a:spLocks noGrp="1"/>
          </p:cNvSpPr>
          <p:nvPr>
            <p:ph type="title"/>
          </p:nvPr>
        </p:nvSpPr>
        <p:spPr/>
        <p:txBody>
          <a:bodyPr/>
          <a:lstStyle/>
          <a:p>
            <a:r>
              <a:rPr lang="en-US" dirty="0"/>
              <a:t>others-DEAFNESS</a:t>
            </a:r>
          </a:p>
        </p:txBody>
      </p:sp>
      <p:sp>
        <p:nvSpPr>
          <p:cNvPr id="3" name="Content Placeholder 2">
            <a:extLst>
              <a:ext uri="{FF2B5EF4-FFF2-40B4-BE49-F238E27FC236}">
                <a16:creationId xmlns:a16="http://schemas.microsoft.com/office/drawing/2014/main" id="{DC8E2132-01C6-490F-BC5B-D64312B10FF1}"/>
              </a:ext>
            </a:extLst>
          </p:cNvPr>
          <p:cNvSpPr>
            <a:spLocks noGrp="1"/>
          </p:cNvSpPr>
          <p:nvPr>
            <p:ph idx="1"/>
          </p:nvPr>
        </p:nvSpPr>
        <p:spPr/>
        <p:txBody>
          <a:bodyPr/>
          <a:lstStyle/>
          <a:p>
            <a:r>
              <a:rPr lang="en-US" dirty="0"/>
              <a:t>Connexin /GJB2 mutations</a:t>
            </a:r>
          </a:p>
          <a:p>
            <a:r>
              <a:rPr lang="en-US" b="1" dirty="0"/>
              <a:t>KIDS</a:t>
            </a:r>
            <a:br>
              <a:rPr lang="en-US" dirty="0"/>
            </a:br>
            <a:r>
              <a:rPr lang="en-US" dirty="0" err="1"/>
              <a:t>keratosis,icthyosis</a:t>
            </a:r>
            <a:r>
              <a:rPr lang="en-US" dirty="0"/>
              <a:t> and deafness</a:t>
            </a:r>
          </a:p>
          <a:p>
            <a:r>
              <a:rPr lang="en-US" dirty="0"/>
              <a:t>HID-HYSTRIX LIKE ICTHYOSIS DEAFNESS</a:t>
            </a:r>
          </a:p>
          <a:p>
            <a:r>
              <a:rPr lang="en-US" dirty="0"/>
              <a:t>BART PUMPHERY SYNDROME</a:t>
            </a:r>
          </a:p>
        </p:txBody>
      </p:sp>
      <p:pic>
        <p:nvPicPr>
          <p:cNvPr id="5" name="Picture 4">
            <a:extLst>
              <a:ext uri="{FF2B5EF4-FFF2-40B4-BE49-F238E27FC236}">
                <a16:creationId xmlns:a16="http://schemas.microsoft.com/office/drawing/2014/main" id="{D7DDBF41-91FE-467D-A2A2-79D85B634BAE}"/>
              </a:ext>
            </a:extLst>
          </p:cNvPr>
          <p:cNvPicPr>
            <a:picLocks noChangeAspect="1"/>
          </p:cNvPicPr>
          <p:nvPr/>
        </p:nvPicPr>
        <p:blipFill>
          <a:blip r:embed="rId2"/>
          <a:stretch>
            <a:fillRect/>
          </a:stretch>
        </p:blipFill>
        <p:spPr>
          <a:xfrm>
            <a:off x="7989640" y="255873"/>
            <a:ext cx="3516559" cy="3619987"/>
          </a:xfrm>
          <a:prstGeom prst="rect">
            <a:avLst/>
          </a:prstGeom>
        </p:spPr>
      </p:pic>
      <p:pic>
        <p:nvPicPr>
          <p:cNvPr id="7" name="Picture 6">
            <a:extLst>
              <a:ext uri="{FF2B5EF4-FFF2-40B4-BE49-F238E27FC236}">
                <a16:creationId xmlns:a16="http://schemas.microsoft.com/office/drawing/2014/main" id="{D051A60C-8152-414E-BE3E-B5D5FED604D1}"/>
              </a:ext>
            </a:extLst>
          </p:cNvPr>
          <p:cNvPicPr>
            <a:picLocks noChangeAspect="1"/>
          </p:cNvPicPr>
          <p:nvPr/>
        </p:nvPicPr>
        <p:blipFill>
          <a:blip r:embed="rId3"/>
          <a:stretch>
            <a:fillRect/>
          </a:stretch>
        </p:blipFill>
        <p:spPr>
          <a:xfrm>
            <a:off x="6552508" y="3966633"/>
            <a:ext cx="4953691" cy="2648320"/>
          </a:xfrm>
          <a:prstGeom prst="rect">
            <a:avLst/>
          </a:prstGeom>
        </p:spPr>
      </p:pic>
    </p:spTree>
    <p:extLst>
      <p:ext uri="{BB962C8B-B14F-4D97-AF65-F5344CB8AC3E}">
        <p14:creationId xmlns:p14="http://schemas.microsoft.com/office/powerpoint/2010/main" val="3797698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FE2F5-0EC4-4326-BDAA-1970855A7B04}"/>
              </a:ext>
            </a:extLst>
          </p:cNvPr>
          <p:cNvSpPr>
            <a:spLocks noGrp="1"/>
          </p:cNvSpPr>
          <p:nvPr>
            <p:ph type="title"/>
          </p:nvPr>
        </p:nvSpPr>
        <p:spPr/>
        <p:txBody>
          <a:bodyPr/>
          <a:lstStyle/>
          <a:p>
            <a:r>
              <a:rPr lang="en-US" dirty="0" err="1"/>
              <a:t>Chananrin</a:t>
            </a:r>
            <a:r>
              <a:rPr lang="en-US" dirty="0"/>
              <a:t> Dorfman syndrome</a:t>
            </a:r>
          </a:p>
        </p:txBody>
      </p:sp>
      <p:sp>
        <p:nvSpPr>
          <p:cNvPr id="3" name="Content Placeholder 2">
            <a:extLst>
              <a:ext uri="{FF2B5EF4-FFF2-40B4-BE49-F238E27FC236}">
                <a16:creationId xmlns:a16="http://schemas.microsoft.com/office/drawing/2014/main" id="{B6FD1094-D54D-405A-8CBA-CEFFB44410FF}"/>
              </a:ext>
            </a:extLst>
          </p:cNvPr>
          <p:cNvSpPr>
            <a:spLocks noGrp="1"/>
          </p:cNvSpPr>
          <p:nvPr>
            <p:ph idx="1"/>
          </p:nvPr>
        </p:nvSpPr>
        <p:spPr/>
        <p:txBody>
          <a:bodyPr/>
          <a:lstStyle/>
          <a:p>
            <a:r>
              <a:rPr lang="en-US" b="0" i="0" dirty="0" err="1">
                <a:effectLst/>
                <a:latin typeface="Lucida Grande"/>
              </a:rPr>
              <a:t>Chanarin</a:t>
            </a:r>
            <a:r>
              <a:rPr lang="en-US" b="0" i="0" dirty="0">
                <a:effectLst/>
                <a:latin typeface="Lucida Grande"/>
              </a:rPr>
              <a:t>-Dorfman syndrome is a condition in which fats </a:t>
            </a:r>
          </a:p>
          <a:p>
            <a:pPr marL="0" indent="0">
              <a:buNone/>
            </a:pPr>
            <a:r>
              <a:rPr lang="en-US" b="0" i="0" dirty="0">
                <a:effectLst/>
                <a:latin typeface="Lucida Grande"/>
              </a:rPr>
              <a:t>(lipids) are stored abnormally in the body. Affected individuals</a:t>
            </a:r>
          </a:p>
          <a:p>
            <a:pPr marL="0" indent="0">
              <a:buNone/>
            </a:pPr>
            <a:r>
              <a:rPr lang="en-US" b="0" i="0" dirty="0">
                <a:effectLst/>
                <a:latin typeface="Lucida Grande"/>
              </a:rPr>
              <a:t> cannot break down certain fats called triglycerides, and these</a:t>
            </a:r>
          </a:p>
          <a:p>
            <a:pPr marL="0" indent="0">
              <a:buNone/>
            </a:pPr>
            <a:r>
              <a:rPr lang="en-US" b="0" i="0" dirty="0">
                <a:effectLst/>
                <a:latin typeface="Lucida Grande"/>
              </a:rPr>
              <a:t> fats accumulate in organs and tissues, including skin, liver, </a:t>
            </a:r>
          </a:p>
          <a:p>
            <a:pPr marL="0" indent="0">
              <a:buNone/>
            </a:pPr>
            <a:r>
              <a:rPr lang="en-US" b="0" i="0" dirty="0">
                <a:effectLst/>
                <a:latin typeface="Lucida Grande"/>
              </a:rPr>
              <a:t>muscles, intestine, eyes, and ears</a:t>
            </a:r>
          </a:p>
          <a:p>
            <a:r>
              <a:rPr lang="en-US" dirty="0"/>
              <a:t>Lipid droplets in leukocytes(JORDAN </a:t>
            </a:r>
            <a:r>
              <a:rPr lang="en-US" dirty="0" err="1"/>
              <a:t>anamoly</a:t>
            </a:r>
            <a:r>
              <a:rPr lang="en-US" dirty="0"/>
              <a:t>)</a:t>
            </a:r>
          </a:p>
          <a:p>
            <a:endParaRPr lang="en-US" dirty="0"/>
          </a:p>
        </p:txBody>
      </p:sp>
      <p:pic>
        <p:nvPicPr>
          <p:cNvPr id="5" name="Picture 4">
            <a:extLst>
              <a:ext uri="{FF2B5EF4-FFF2-40B4-BE49-F238E27FC236}">
                <a16:creationId xmlns:a16="http://schemas.microsoft.com/office/drawing/2014/main" id="{A7FE43A9-FA84-4C1E-8B6B-5806DDFB6458}"/>
              </a:ext>
            </a:extLst>
          </p:cNvPr>
          <p:cNvPicPr>
            <a:picLocks noChangeAspect="1"/>
          </p:cNvPicPr>
          <p:nvPr/>
        </p:nvPicPr>
        <p:blipFill>
          <a:blip r:embed="rId2"/>
          <a:stretch>
            <a:fillRect/>
          </a:stretch>
        </p:blipFill>
        <p:spPr>
          <a:xfrm>
            <a:off x="7050157" y="1499620"/>
            <a:ext cx="4823792" cy="5238896"/>
          </a:xfrm>
          <a:prstGeom prst="rect">
            <a:avLst/>
          </a:prstGeom>
        </p:spPr>
      </p:pic>
    </p:spTree>
    <p:extLst>
      <p:ext uri="{BB962C8B-B14F-4D97-AF65-F5344CB8AC3E}">
        <p14:creationId xmlns:p14="http://schemas.microsoft.com/office/powerpoint/2010/main" val="1104787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BBC97-CDA2-4EAA-B841-2668FC438957}"/>
              </a:ext>
            </a:extLst>
          </p:cNvPr>
          <p:cNvSpPr>
            <a:spLocks noGrp="1"/>
          </p:cNvSpPr>
          <p:nvPr>
            <p:ph type="title"/>
          </p:nvPr>
        </p:nvSpPr>
        <p:spPr/>
        <p:txBody>
          <a:bodyPr/>
          <a:lstStyle/>
          <a:p>
            <a:r>
              <a:rPr lang="en-US" dirty="0"/>
              <a:t>Neu </a:t>
            </a:r>
            <a:r>
              <a:rPr lang="en-US" dirty="0" err="1"/>
              <a:t>laxova</a:t>
            </a:r>
            <a:r>
              <a:rPr lang="en-US" dirty="0"/>
              <a:t> syndrome</a:t>
            </a:r>
          </a:p>
        </p:txBody>
      </p:sp>
      <p:sp>
        <p:nvSpPr>
          <p:cNvPr id="3" name="Content Placeholder 2">
            <a:extLst>
              <a:ext uri="{FF2B5EF4-FFF2-40B4-BE49-F238E27FC236}">
                <a16:creationId xmlns:a16="http://schemas.microsoft.com/office/drawing/2014/main" id="{EAC0334B-ADE0-42B8-BBD1-EE718B0F8BDE}"/>
              </a:ext>
            </a:extLst>
          </p:cNvPr>
          <p:cNvSpPr>
            <a:spLocks noGrp="1"/>
          </p:cNvSpPr>
          <p:nvPr>
            <p:ph idx="1"/>
          </p:nvPr>
        </p:nvSpPr>
        <p:spPr/>
        <p:txBody>
          <a:bodyPr/>
          <a:lstStyle/>
          <a:p>
            <a:r>
              <a:rPr lang="en-US" b="0" i="0" dirty="0">
                <a:effectLst/>
                <a:latin typeface="Lato" panose="020B0604020202020204" pitchFamily="34" charset="0"/>
              </a:rPr>
              <a:t>autosomal recessive trait. </a:t>
            </a:r>
          </a:p>
          <a:p>
            <a:r>
              <a:rPr lang="en-US" b="0" i="0" dirty="0">
                <a:effectLst/>
                <a:latin typeface="Lato" panose="020B0604020202020204" pitchFamily="34" charset="0"/>
              </a:rPr>
              <a:t>The syndrome is characterized by severe growth delays</a:t>
            </a:r>
          </a:p>
          <a:p>
            <a:pPr marL="0" indent="0">
              <a:buNone/>
            </a:pPr>
            <a:r>
              <a:rPr lang="en-US" b="0" i="0" dirty="0">
                <a:effectLst/>
                <a:latin typeface="Lato" panose="020B0604020202020204" pitchFamily="34" charset="0"/>
              </a:rPr>
              <a:t> before birth (intrauterine growth retardation); low birth </a:t>
            </a:r>
          </a:p>
          <a:p>
            <a:pPr marL="0" indent="0">
              <a:buNone/>
            </a:pPr>
            <a:r>
              <a:rPr lang="en-US" b="0" i="0" dirty="0">
                <a:effectLst/>
                <a:latin typeface="Lato" panose="020B0604020202020204" pitchFamily="34" charset="0"/>
              </a:rPr>
              <a:t>weight and length</a:t>
            </a:r>
          </a:p>
          <a:p>
            <a:pPr marL="0" indent="0">
              <a:buNone/>
            </a:pPr>
            <a:r>
              <a:rPr lang="en-US" b="0" i="0" dirty="0">
                <a:effectLst/>
                <a:latin typeface="Lato" panose="020F0502020204030203" pitchFamily="34" charset="0"/>
              </a:rPr>
              <a:t>microcephaly), sloping of the forehead, widely spaced eyes</a:t>
            </a:r>
          </a:p>
          <a:p>
            <a:pPr marL="0" indent="0">
              <a:buNone/>
            </a:pPr>
            <a:r>
              <a:rPr lang="en-US" b="0" i="0" dirty="0">
                <a:effectLst/>
                <a:latin typeface="Lato" panose="020F0502020204030203" pitchFamily="34" charset="0"/>
              </a:rPr>
              <a:t> (ocular hypertelorism), and other malformations, resulting</a:t>
            </a:r>
          </a:p>
          <a:p>
            <a:pPr marL="0" indent="0">
              <a:buNone/>
            </a:pPr>
            <a:r>
              <a:rPr lang="en-US" b="0" i="0" dirty="0">
                <a:effectLst/>
                <a:latin typeface="Lato" panose="020F0502020204030203" pitchFamily="34" charset="0"/>
              </a:rPr>
              <a:t> in a distinctive facial appearance. NLS is also typically </a:t>
            </a:r>
          </a:p>
          <a:p>
            <a:pPr marL="0" indent="0">
              <a:buNone/>
            </a:pPr>
            <a:r>
              <a:rPr lang="en-US" b="0" i="0" dirty="0">
                <a:effectLst/>
                <a:latin typeface="Lato" panose="020F0502020204030203" pitchFamily="34" charset="0"/>
              </a:rPr>
              <a:t>characterized by abnormal accumulations of fluid in</a:t>
            </a:r>
          </a:p>
          <a:p>
            <a:pPr marL="0" indent="0">
              <a:buNone/>
            </a:pPr>
            <a:r>
              <a:rPr lang="en-US" b="0" i="0" dirty="0">
                <a:effectLst/>
                <a:latin typeface="Lato" panose="020F0502020204030203" pitchFamily="34" charset="0"/>
              </a:rPr>
              <a:t> tissues throughout the body (generalized ed</a:t>
            </a:r>
            <a:r>
              <a:rPr lang="en-US" dirty="0">
                <a:latin typeface="Lato" panose="020F0502020204030203" pitchFamily="34" charset="0"/>
              </a:rPr>
              <a:t>ema)</a:t>
            </a:r>
            <a:endParaRPr lang="en-US" dirty="0"/>
          </a:p>
        </p:txBody>
      </p:sp>
      <p:pic>
        <p:nvPicPr>
          <p:cNvPr id="5" name="Picture 4">
            <a:extLst>
              <a:ext uri="{FF2B5EF4-FFF2-40B4-BE49-F238E27FC236}">
                <a16:creationId xmlns:a16="http://schemas.microsoft.com/office/drawing/2014/main" id="{F13DEC77-2F47-4960-8067-122B035412F3}"/>
              </a:ext>
            </a:extLst>
          </p:cNvPr>
          <p:cNvPicPr>
            <a:picLocks noChangeAspect="1"/>
          </p:cNvPicPr>
          <p:nvPr/>
        </p:nvPicPr>
        <p:blipFill>
          <a:blip r:embed="rId2"/>
          <a:stretch>
            <a:fillRect/>
          </a:stretch>
        </p:blipFill>
        <p:spPr>
          <a:xfrm>
            <a:off x="7164456" y="2142067"/>
            <a:ext cx="4341743" cy="2778716"/>
          </a:xfrm>
          <a:prstGeom prst="rect">
            <a:avLst/>
          </a:prstGeom>
        </p:spPr>
      </p:pic>
    </p:spTree>
    <p:extLst>
      <p:ext uri="{BB962C8B-B14F-4D97-AF65-F5344CB8AC3E}">
        <p14:creationId xmlns:p14="http://schemas.microsoft.com/office/powerpoint/2010/main" val="967464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B392C-0F80-4317-A40F-E8C992A22A39}"/>
              </a:ext>
            </a:extLst>
          </p:cNvPr>
          <p:cNvSpPr>
            <a:spLocks noGrp="1"/>
          </p:cNvSpPr>
          <p:nvPr>
            <p:ph type="title"/>
          </p:nvPr>
        </p:nvSpPr>
        <p:spPr/>
        <p:txBody>
          <a:bodyPr/>
          <a:lstStyle/>
          <a:p>
            <a:r>
              <a:rPr lang="en-US" dirty="0" err="1"/>
              <a:t>ips</a:t>
            </a:r>
            <a:endParaRPr lang="en-US" dirty="0"/>
          </a:p>
        </p:txBody>
      </p:sp>
      <p:pic>
        <p:nvPicPr>
          <p:cNvPr id="5" name="Content Placeholder 4">
            <a:extLst>
              <a:ext uri="{FF2B5EF4-FFF2-40B4-BE49-F238E27FC236}">
                <a16:creationId xmlns:a16="http://schemas.microsoft.com/office/drawing/2014/main" id="{C3C2BA08-61A6-4D43-8B74-9EB120C639CA}"/>
              </a:ext>
            </a:extLst>
          </p:cNvPr>
          <p:cNvPicPr>
            <a:picLocks noGrp="1" noChangeAspect="1"/>
          </p:cNvPicPr>
          <p:nvPr>
            <p:ph idx="1"/>
          </p:nvPr>
        </p:nvPicPr>
        <p:blipFill>
          <a:blip r:embed="rId2"/>
          <a:stretch>
            <a:fillRect/>
          </a:stretch>
        </p:blipFill>
        <p:spPr>
          <a:xfrm>
            <a:off x="3997592" y="2182368"/>
            <a:ext cx="2920042" cy="3382471"/>
          </a:xfrm>
        </p:spPr>
      </p:pic>
    </p:spTree>
    <p:extLst>
      <p:ext uri="{BB962C8B-B14F-4D97-AF65-F5344CB8AC3E}">
        <p14:creationId xmlns:p14="http://schemas.microsoft.com/office/powerpoint/2010/main" val="4061819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6F800-CBEC-4597-A027-D952BA02B6F5}"/>
              </a:ext>
            </a:extLst>
          </p:cNvPr>
          <p:cNvSpPr>
            <a:spLocks noGrp="1"/>
          </p:cNvSpPr>
          <p:nvPr>
            <p:ph type="title"/>
          </p:nvPr>
        </p:nvSpPr>
        <p:spPr/>
        <p:txBody>
          <a:bodyPr/>
          <a:lstStyle/>
          <a:p>
            <a:r>
              <a:rPr lang="en-US" dirty="0"/>
              <a:t>Management of </a:t>
            </a:r>
            <a:r>
              <a:rPr lang="en-US" dirty="0" err="1"/>
              <a:t>colloidan</a:t>
            </a:r>
            <a:r>
              <a:rPr lang="en-US" dirty="0"/>
              <a:t> baby</a:t>
            </a:r>
          </a:p>
        </p:txBody>
      </p:sp>
      <p:pic>
        <p:nvPicPr>
          <p:cNvPr id="5" name="Content Placeholder 4">
            <a:extLst>
              <a:ext uri="{FF2B5EF4-FFF2-40B4-BE49-F238E27FC236}">
                <a16:creationId xmlns:a16="http://schemas.microsoft.com/office/drawing/2014/main" id="{EEB9FBE3-F6B6-4402-A435-5504207D6326}"/>
              </a:ext>
            </a:extLst>
          </p:cNvPr>
          <p:cNvPicPr>
            <a:picLocks noGrp="1" noChangeAspect="1"/>
          </p:cNvPicPr>
          <p:nvPr>
            <p:ph idx="1"/>
          </p:nvPr>
        </p:nvPicPr>
        <p:blipFill>
          <a:blip r:embed="rId2"/>
          <a:stretch>
            <a:fillRect/>
          </a:stretch>
        </p:blipFill>
        <p:spPr>
          <a:xfrm>
            <a:off x="6299655" y="1337733"/>
            <a:ext cx="5344271" cy="3153215"/>
          </a:xfrm>
        </p:spPr>
      </p:pic>
      <p:pic>
        <p:nvPicPr>
          <p:cNvPr id="7" name="Picture 6">
            <a:extLst>
              <a:ext uri="{FF2B5EF4-FFF2-40B4-BE49-F238E27FC236}">
                <a16:creationId xmlns:a16="http://schemas.microsoft.com/office/drawing/2014/main" id="{9DA1EDD7-A2A6-4AA3-907A-D761F7058B06}"/>
              </a:ext>
            </a:extLst>
          </p:cNvPr>
          <p:cNvPicPr>
            <a:picLocks noChangeAspect="1"/>
          </p:cNvPicPr>
          <p:nvPr/>
        </p:nvPicPr>
        <p:blipFill>
          <a:blip r:embed="rId3"/>
          <a:stretch>
            <a:fillRect/>
          </a:stretch>
        </p:blipFill>
        <p:spPr>
          <a:xfrm>
            <a:off x="6499707" y="4666965"/>
            <a:ext cx="4944165" cy="1457528"/>
          </a:xfrm>
          <a:prstGeom prst="rect">
            <a:avLst/>
          </a:prstGeom>
        </p:spPr>
      </p:pic>
      <p:sp>
        <p:nvSpPr>
          <p:cNvPr id="9" name="TextBox 8">
            <a:extLst>
              <a:ext uri="{FF2B5EF4-FFF2-40B4-BE49-F238E27FC236}">
                <a16:creationId xmlns:a16="http://schemas.microsoft.com/office/drawing/2014/main" id="{8F34A4E1-F97F-4DD4-9B5C-58342C77600E}"/>
              </a:ext>
            </a:extLst>
          </p:cNvPr>
          <p:cNvSpPr txBox="1"/>
          <p:nvPr/>
        </p:nvSpPr>
        <p:spPr>
          <a:xfrm>
            <a:off x="548074" y="2187737"/>
            <a:ext cx="6096000" cy="923330"/>
          </a:xfrm>
          <a:prstGeom prst="rect">
            <a:avLst/>
          </a:prstGeom>
          <a:noFill/>
        </p:spPr>
        <p:txBody>
          <a:bodyPr wrap="square">
            <a:spAutoFit/>
          </a:bodyPr>
          <a:lstStyle/>
          <a:p>
            <a:r>
              <a:rPr lang="en-US" dirty="0"/>
              <a:t>Collodion baby as well as HI should be regarded as dermatological emergencies and require an interdisciplinary approach</a:t>
            </a:r>
          </a:p>
        </p:txBody>
      </p:sp>
    </p:spTree>
    <p:extLst>
      <p:ext uri="{BB962C8B-B14F-4D97-AF65-F5344CB8AC3E}">
        <p14:creationId xmlns:p14="http://schemas.microsoft.com/office/powerpoint/2010/main" val="17982477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5CE4-9515-4C09-854B-0578AEC7F484}"/>
              </a:ext>
            </a:extLst>
          </p:cNvPr>
          <p:cNvSpPr>
            <a:spLocks noGrp="1"/>
          </p:cNvSpPr>
          <p:nvPr>
            <p:ph type="title"/>
          </p:nvPr>
        </p:nvSpPr>
        <p:spPr/>
        <p:txBody>
          <a:bodyPr/>
          <a:lstStyle/>
          <a:p>
            <a:r>
              <a:rPr lang="en-US" dirty="0"/>
              <a:t>INVESTIGATIONS</a:t>
            </a:r>
          </a:p>
        </p:txBody>
      </p:sp>
      <p:pic>
        <p:nvPicPr>
          <p:cNvPr id="5" name="Content Placeholder 4">
            <a:extLst>
              <a:ext uri="{FF2B5EF4-FFF2-40B4-BE49-F238E27FC236}">
                <a16:creationId xmlns:a16="http://schemas.microsoft.com/office/drawing/2014/main" id="{A1C17EB0-8D0E-45C1-BF00-5B923CADFE9B}"/>
              </a:ext>
            </a:extLst>
          </p:cNvPr>
          <p:cNvPicPr>
            <a:picLocks noGrp="1" noChangeAspect="1"/>
          </p:cNvPicPr>
          <p:nvPr>
            <p:ph idx="1"/>
          </p:nvPr>
        </p:nvPicPr>
        <p:blipFill>
          <a:blip r:embed="rId2"/>
          <a:stretch>
            <a:fillRect/>
          </a:stretch>
        </p:blipFill>
        <p:spPr>
          <a:xfrm>
            <a:off x="3429002" y="2065867"/>
            <a:ext cx="4866216" cy="3649662"/>
          </a:xfrm>
        </p:spPr>
      </p:pic>
    </p:spTree>
    <p:extLst>
      <p:ext uri="{BB962C8B-B14F-4D97-AF65-F5344CB8AC3E}">
        <p14:creationId xmlns:p14="http://schemas.microsoft.com/office/powerpoint/2010/main" val="522625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E85E5-3C93-463D-8706-6EC412009E5B}"/>
              </a:ext>
            </a:extLst>
          </p:cNvPr>
          <p:cNvSpPr>
            <a:spLocks noGrp="1"/>
          </p:cNvSpPr>
          <p:nvPr>
            <p:ph type="title"/>
          </p:nvPr>
        </p:nvSpPr>
        <p:spPr/>
        <p:txBody>
          <a:bodyPr/>
          <a:lstStyle/>
          <a:p>
            <a:r>
              <a:rPr lang="en-US" dirty="0"/>
              <a:t>ICTHYOSIS VULGARIS</a:t>
            </a:r>
            <a:br>
              <a:rPr lang="en-US" dirty="0"/>
            </a:br>
            <a:endParaRPr lang="en-US" dirty="0"/>
          </a:p>
        </p:txBody>
      </p:sp>
      <p:sp>
        <p:nvSpPr>
          <p:cNvPr id="3" name="Content Placeholder 2">
            <a:extLst>
              <a:ext uri="{FF2B5EF4-FFF2-40B4-BE49-F238E27FC236}">
                <a16:creationId xmlns:a16="http://schemas.microsoft.com/office/drawing/2014/main" id="{4F903105-789F-4310-A3DB-20043E3A011F}"/>
              </a:ext>
            </a:extLst>
          </p:cNvPr>
          <p:cNvSpPr>
            <a:spLocks noGrp="1"/>
          </p:cNvSpPr>
          <p:nvPr>
            <p:ph idx="1"/>
          </p:nvPr>
        </p:nvSpPr>
        <p:spPr/>
        <p:txBody>
          <a:bodyPr/>
          <a:lstStyle/>
          <a:p>
            <a:r>
              <a:rPr lang="en-US" dirty="0"/>
              <a:t>AD</a:t>
            </a:r>
          </a:p>
          <a:p>
            <a:r>
              <a:rPr lang="en-US" dirty="0"/>
              <a:t>FLG mutation</a:t>
            </a:r>
          </a:p>
          <a:p>
            <a:r>
              <a:rPr lang="en-US" dirty="0"/>
              <a:t>Dec in </a:t>
            </a:r>
            <a:r>
              <a:rPr lang="en-US" dirty="0" err="1"/>
              <a:t>st</a:t>
            </a:r>
            <a:r>
              <a:rPr lang="en-US" dirty="0"/>
              <a:t> </a:t>
            </a:r>
            <a:r>
              <a:rPr lang="en-US" dirty="0" err="1"/>
              <a:t>coreum</a:t>
            </a:r>
            <a:r>
              <a:rPr lang="en-US" dirty="0"/>
              <a:t> </a:t>
            </a:r>
            <a:r>
              <a:rPr lang="en-US" dirty="0" err="1"/>
              <a:t>hydration,Inc</a:t>
            </a:r>
            <a:r>
              <a:rPr lang="en-US" dirty="0"/>
              <a:t> in </a:t>
            </a:r>
            <a:r>
              <a:rPr lang="en-US" dirty="0" err="1"/>
              <a:t>TEWL,dec</a:t>
            </a:r>
            <a:r>
              <a:rPr lang="en-US" dirty="0"/>
              <a:t> in NMF</a:t>
            </a:r>
          </a:p>
          <a:p>
            <a:r>
              <a:rPr lang="en-US" dirty="0"/>
              <a:t>Develops in 1</a:t>
            </a:r>
            <a:r>
              <a:rPr lang="en-US" baseline="30000" dirty="0"/>
              <a:t>st</a:t>
            </a:r>
            <a:r>
              <a:rPr lang="en-US" dirty="0"/>
              <a:t> months and small grey scales in 3 months</a:t>
            </a:r>
          </a:p>
          <a:p>
            <a:r>
              <a:rPr lang="en-US" dirty="0"/>
              <a:t>Flexures spared and accentuation of palmer creases</a:t>
            </a:r>
          </a:p>
          <a:p>
            <a:r>
              <a:rPr lang="en-US" dirty="0"/>
              <a:t>Absent granular layer</a:t>
            </a:r>
          </a:p>
          <a:p>
            <a:endParaRPr lang="en-US" dirty="0"/>
          </a:p>
        </p:txBody>
      </p:sp>
      <p:pic>
        <p:nvPicPr>
          <p:cNvPr id="5" name="Picture 4">
            <a:extLst>
              <a:ext uri="{FF2B5EF4-FFF2-40B4-BE49-F238E27FC236}">
                <a16:creationId xmlns:a16="http://schemas.microsoft.com/office/drawing/2014/main" id="{086A15E0-DC90-4F68-A91B-FFB28E6A98EE}"/>
              </a:ext>
            </a:extLst>
          </p:cNvPr>
          <p:cNvPicPr>
            <a:picLocks noChangeAspect="1"/>
          </p:cNvPicPr>
          <p:nvPr/>
        </p:nvPicPr>
        <p:blipFill>
          <a:blip r:embed="rId2"/>
          <a:stretch>
            <a:fillRect/>
          </a:stretch>
        </p:blipFill>
        <p:spPr>
          <a:xfrm>
            <a:off x="7747345" y="3429000"/>
            <a:ext cx="3190875" cy="1428750"/>
          </a:xfrm>
          <a:prstGeom prst="rect">
            <a:avLst/>
          </a:prstGeom>
        </p:spPr>
      </p:pic>
      <p:pic>
        <p:nvPicPr>
          <p:cNvPr id="7" name="Picture 6">
            <a:extLst>
              <a:ext uri="{FF2B5EF4-FFF2-40B4-BE49-F238E27FC236}">
                <a16:creationId xmlns:a16="http://schemas.microsoft.com/office/drawing/2014/main" id="{4992BE60-143F-45EC-8C6C-FAF56C9D3BAA}"/>
              </a:ext>
            </a:extLst>
          </p:cNvPr>
          <p:cNvPicPr>
            <a:picLocks noChangeAspect="1"/>
          </p:cNvPicPr>
          <p:nvPr/>
        </p:nvPicPr>
        <p:blipFill>
          <a:blip r:embed="rId3"/>
          <a:stretch>
            <a:fillRect/>
          </a:stretch>
        </p:blipFill>
        <p:spPr>
          <a:xfrm>
            <a:off x="8114057" y="890058"/>
            <a:ext cx="2457450" cy="1857375"/>
          </a:xfrm>
          <a:prstGeom prst="rect">
            <a:avLst/>
          </a:prstGeom>
        </p:spPr>
      </p:pic>
    </p:spTree>
    <p:extLst>
      <p:ext uri="{BB962C8B-B14F-4D97-AF65-F5344CB8AC3E}">
        <p14:creationId xmlns:p14="http://schemas.microsoft.com/office/powerpoint/2010/main" val="16772931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FCC9-FA3D-4133-A8E9-0078121D5F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E90C2A-E660-49F3-878E-890AEF377355}"/>
              </a:ext>
            </a:extLst>
          </p:cNvPr>
          <p:cNvSpPr>
            <a:spLocks noGrp="1"/>
          </p:cNvSpPr>
          <p:nvPr>
            <p:ph idx="1"/>
          </p:nvPr>
        </p:nvSpPr>
        <p:spPr/>
        <p:txBody>
          <a:bodyPr/>
          <a:lstStyle/>
          <a:p>
            <a:r>
              <a:rPr lang="en-US" dirty="0"/>
              <a:t>These neonates are best taken care of in a neonatal intensive care unit.</a:t>
            </a:r>
          </a:p>
          <a:p>
            <a:r>
              <a:rPr lang="en-US" dirty="0"/>
              <a:t>Collodion babies should be placed in a high humidity incubator with close monitoring of body temperature. Typically, it is recommended to start with humidity in the range of 60–80%, and to decrease every 3–4 days in order to reach normal humidity conditions, so that the children can be transferred to an open crib</a:t>
            </a:r>
          </a:p>
          <a:p>
            <a:r>
              <a:rPr lang="en-US" dirty="0"/>
              <a:t>use bland ointments, e.g. a </a:t>
            </a:r>
            <a:r>
              <a:rPr lang="en-US" dirty="0" err="1"/>
              <a:t>dexpanthenol</a:t>
            </a:r>
            <a:r>
              <a:rPr lang="en-US" dirty="0"/>
              <a:t> containing ointment two to four times a day</a:t>
            </a:r>
          </a:p>
          <a:p>
            <a:r>
              <a:rPr lang="en-US" dirty="0"/>
              <a:t>Percutaneous absorption is very high and substances typically used in older children with ichthyosis, such as urea or lactic acid should be avoided in the first year of life. </a:t>
            </a:r>
          </a:p>
          <a:p>
            <a:r>
              <a:rPr lang="en-US" dirty="0"/>
              <a:t>Salicylic acid is contraindicated as it may result in metabolic acidosis and death within 72 h even when used in low concentrations such as 3%. </a:t>
            </a:r>
          </a:p>
        </p:txBody>
      </p:sp>
    </p:spTree>
    <p:extLst>
      <p:ext uri="{BB962C8B-B14F-4D97-AF65-F5344CB8AC3E}">
        <p14:creationId xmlns:p14="http://schemas.microsoft.com/office/powerpoint/2010/main" val="2471442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37C70-C944-46DB-B973-8B48632876CE}"/>
              </a:ext>
            </a:extLst>
          </p:cNvPr>
          <p:cNvSpPr>
            <a:spLocks noGrp="1"/>
          </p:cNvSpPr>
          <p:nvPr>
            <p:ph type="title"/>
          </p:nvPr>
        </p:nvSpPr>
        <p:spPr/>
        <p:txBody>
          <a:bodyPr/>
          <a:lstStyle/>
          <a:p>
            <a:r>
              <a:rPr lang="en-US" dirty="0"/>
              <a:t>bathing</a:t>
            </a:r>
          </a:p>
        </p:txBody>
      </p:sp>
      <p:sp>
        <p:nvSpPr>
          <p:cNvPr id="3" name="Content Placeholder 2">
            <a:extLst>
              <a:ext uri="{FF2B5EF4-FFF2-40B4-BE49-F238E27FC236}">
                <a16:creationId xmlns:a16="http://schemas.microsoft.com/office/drawing/2014/main" id="{B249FF97-7C5C-4F2F-800C-93867AD4C05C}"/>
              </a:ext>
            </a:extLst>
          </p:cNvPr>
          <p:cNvSpPr>
            <a:spLocks noGrp="1"/>
          </p:cNvSpPr>
          <p:nvPr>
            <p:ph idx="1"/>
          </p:nvPr>
        </p:nvSpPr>
        <p:spPr/>
        <p:txBody>
          <a:bodyPr/>
          <a:lstStyle/>
          <a:p>
            <a:r>
              <a:rPr lang="en-US" dirty="0"/>
              <a:t> It has been shown that two handfuls of baking soda to a bath tub will raise the pH from 5.5 to 7.9 </a:t>
            </a:r>
          </a:p>
          <a:p>
            <a:r>
              <a:rPr lang="en-US" dirty="0"/>
              <a:t>. It is conceivable that mild alkalinization of the skin raises the pH to an optimum for serine protease activity such as KLK5 and KLK7 . These serine proteases are required in normal desquamation for the dissolution of </a:t>
            </a:r>
            <a:r>
              <a:rPr lang="en-US" dirty="0" err="1"/>
              <a:t>corneodesmosomes</a:t>
            </a:r>
            <a:r>
              <a:rPr lang="en-US" dirty="0"/>
              <a:t>.</a:t>
            </a:r>
          </a:p>
          <a:p>
            <a:r>
              <a:rPr lang="en-US" dirty="0"/>
              <a:t> Other popular bath additives are wheat corn or rice starch or bran, e.g. in Netherton syndrome. Antiseptics as bath additives can become necessary, e.g. in KPI, to overcome bad </a:t>
            </a:r>
            <a:r>
              <a:rPr lang="en-US" dirty="0" err="1"/>
              <a:t>odour</a:t>
            </a:r>
            <a:endParaRPr lang="en-US" dirty="0"/>
          </a:p>
        </p:txBody>
      </p:sp>
    </p:spTree>
    <p:extLst>
      <p:ext uri="{BB962C8B-B14F-4D97-AF65-F5344CB8AC3E}">
        <p14:creationId xmlns:p14="http://schemas.microsoft.com/office/powerpoint/2010/main" val="348327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C9AF5-D227-4E43-9E61-8F4260AE8DC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81B0B8A-D774-4185-9CC3-A4F8C6CBEBD9}"/>
              </a:ext>
            </a:extLst>
          </p:cNvPr>
          <p:cNvPicPr>
            <a:picLocks noGrp="1" noChangeAspect="1"/>
          </p:cNvPicPr>
          <p:nvPr>
            <p:ph idx="1"/>
          </p:nvPr>
        </p:nvPicPr>
        <p:blipFill>
          <a:blip r:embed="rId2"/>
          <a:stretch>
            <a:fillRect/>
          </a:stretch>
        </p:blipFill>
        <p:spPr>
          <a:xfrm>
            <a:off x="552962" y="1189383"/>
            <a:ext cx="5821333" cy="4664765"/>
          </a:xfrm>
        </p:spPr>
      </p:pic>
      <p:sp>
        <p:nvSpPr>
          <p:cNvPr id="7" name="TextBox 6">
            <a:extLst>
              <a:ext uri="{FF2B5EF4-FFF2-40B4-BE49-F238E27FC236}">
                <a16:creationId xmlns:a16="http://schemas.microsoft.com/office/drawing/2014/main" id="{1CBA2739-8552-47BF-BE07-F95630F6B6D8}"/>
              </a:ext>
            </a:extLst>
          </p:cNvPr>
          <p:cNvSpPr txBox="1"/>
          <p:nvPr/>
        </p:nvSpPr>
        <p:spPr>
          <a:xfrm>
            <a:off x="6656360" y="979189"/>
            <a:ext cx="4293705" cy="3416320"/>
          </a:xfrm>
          <a:prstGeom prst="rect">
            <a:avLst/>
          </a:prstGeom>
          <a:noFill/>
        </p:spPr>
        <p:txBody>
          <a:bodyPr wrap="square">
            <a:spAutoFit/>
          </a:bodyPr>
          <a:lstStyle/>
          <a:p>
            <a:pPr marL="285750" indent="-285750">
              <a:buFont typeface="Arial" panose="020B0604020202020204" pitchFamily="34" charset="0"/>
              <a:buChar char="•"/>
            </a:pPr>
            <a:r>
              <a:rPr lang="en-US" dirty="0"/>
              <a:t>Patients with ARCI or KPI generally need to bath at least once a day. After soaking the skin for around 20–30 min, the patient or a parent can use a sponge, </a:t>
            </a:r>
            <a:r>
              <a:rPr lang="en-US" dirty="0" err="1"/>
              <a:t>microfibre</a:t>
            </a:r>
            <a:r>
              <a:rPr lang="en-US" dirty="0"/>
              <a:t> cloth or silk glove to rub the skin and thus provide mechanical scale removal as well as cleansing (i.e. removal of remaining ointment). This again may take another 20–30 min. Drying with a towel and the immediate application of ointments should be done while the skin is still wet</a:t>
            </a:r>
          </a:p>
        </p:txBody>
      </p:sp>
      <p:sp>
        <p:nvSpPr>
          <p:cNvPr id="9" name="TextBox 8">
            <a:extLst>
              <a:ext uri="{FF2B5EF4-FFF2-40B4-BE49-F238E27FC236}">
                <a16:creationId xmlns:a16="http://schemas.microsoft.com/office/drawing/2014/main" id="{4896D976-C043-42EA-84AF-AB6BCCDF31E5}"/>
              </a:ext>
            </a:extLst>
          </p:cNvPr>
          <p:cNvSpPr txBox="1"/>
          <p:nvPr/>
        </p:nvSpPr>
        <p:spPr>
          <a:xfrm>
            <a:off x="6944138" y="4494074"/>
            <a:ext cx="3873087" cy="1477328"/>
          </a:xfrm>
          <a:prstGeom prst="rect">
            <a:avLst/>
          </a:prstGeom>
          <a:noFill/>
        </p:spPr>
        <p:txBody>
          <a:bodyPr wrap="square">
            <a:spAutoFit/>
          </a:bodyPr>
          <a:lstStyle/>
          <a:p>
            <a:pPr marL="285750" indent="-285750">
              <a:buFont typeface="Arial" panose="020B0604020202020204" pitchFamily="34" charset="0"/>
              <a:buChar char="•"/>
            </a:pPr>
            <a:r>
              <a:rPr lang="en-US" dirty="0"/>
              <a:t>It is important to apply ointments twice a day so that the total time spent on body care for the average patient often is between 1 and 2 h/day</a:t>
            </a:r>
          </a:p>
        </p:txBody>
      </p:sp>
    </p:spTree>
    <p:extLst>
      <p:ext uri="{BB962C8B-B14F-4D97-AF65-F5344CB8AC3E}">
        <p14:creationId xmlns:p14="http://schemas.microsoft.com/office/powerpoint/2010/main" val="4058657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C4A90-A953-4CAF-B3D9-E87BC50159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2E91DF-37B3-4427-A876-5A2114456DA8}"/>
              </a:ext>
            </a:extLst>
          </p:cNvPr>
          <p:cNvSpPr>
            <a:spLocks noGrp="1"/>
          </p:cNvSpPr>
          <p:nvPr>
            <p:ph idx="1"/>
          </p:nvPr>
        </p:nvSpPr>
        <p:spPr/>
        <p:txBody>
          <a:bodyPr/>
          <a:lstStyle/>
          <a:p>
            <a:r>
              <a:rPr lang="en-US" dirty="0"/>
              <a:t>The application of tazarotene gel (not available in all European countries) has been recommended for the treatment and prevention of ectropion</a:t>
            </a:r>
          </a:p>
          <a:p>
            <a:r>
              <a:rPr lang="en-US" dirty="0"/>
              <a:t>A promising approach seems to be the topical use of n‐acetylcysteine for ARCI. n. It blocks cell‐cycle progression in the G1 phase and has an antiproliferative effect</a:t>
            </a:r>
          </a:p>
          <a:p>
            <a:endParaRPr lang="en-US" dirty="0"/>
          </a:p>
        </p:txBody>
      </p:sp>
    </p:spTree>
    <p:extLst>
      <p:ext uri="{BB962C8B-B14F-4D97-AF65-F5344CB8AC3E}">
        <p14:creationId xmlns:p14="http://schemas.microsoft.com/office/powerpoint/2010/main" val="28450516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1EE1C-C022-4A84-B7C4-7BD727D2373C}"/>
              </a:ext>
            </a:extLst>
          </p:cNvPr>
          <p:cNvSpPr>
            <a:spLocks noGrp="1"/>
          </p:cNvSpPr>
          <p:nvPr>
            <p:ph type="title"/>
          </p:nvPr>
        </p:nvSpPr>
        <p:spPr/>
        <p:txBody>
          <a:bodyPr/>
          <a:lstStyle/>
          <a:p>
            <a:r>
              <a:rPr lang="en-US" dirty="0"/>
              <a:t>Systemic treatment </a:t>
            </a:r>
          </a:p>
        </p:txBody>
      </p:sp>
      <p:sp>
        <p:nvSpPr>
          <p:cNvPr id="3" name="Content Placeholder 2">
            <a:extLst>
              <a:ext uri="{FF2B5EF4-FFF2-40B4-BE49-F238E27FC236}">
                <a16:creationId xmlns:a16="http://schemas.microsoft.com/office/drawing/2014/main" id="{8F217878-E389-41BA-95E4-3D1D8D9E5AB1}"/>
              </a:ext>
            </a:extLst>
          </p:cNvPr>
          <p:cNvSpPr>
            <a:spLocks noGrp="1"/>
          </p:cNvSpPr>
          <p:nvPr>
            <p:ph idx="1"/>
          </p:nvPr>
        </p:nvSpPr>
        <p:spPr/>
        <p:txBody>
          <a:bodyPr/>
          <a:lstStyle/>
          <a:p>
            <a:r>
              <a:rPr lang="en-US" dirty="0"/>
              <a:t>options Retinoids such as acitretin or isotretinoin have been found to be helpful in ARCI and in some forms of KPI</a:t>
            </a:r>
          </a:p>
          <a:p>
            <a:r>
              <a:rPr lang="en-US" dirty="0"/>
              <a:t> Patients with CIE may respond less well to systemic retinoids – some even can get worse – and also they tolerate moisturizers such as lactic acid or urea less well</a:t>
            </a:r>
          </a:p>
          <a:p>
            <a:r>
              <a:rPr lang="en-US" dirty="0"/>
              <a:t> In patients with HI, the use of retinoids is warranted, even in newborns.</a:t>
            </a:r>
          </a:p>
          <a:p>
            <a:r>
              <a:rPr lang="en-US" dirty="0"/>
              <a:t> Patients suffering from EI due to KRT1 mutations have a strong risk of exacerbation of the disease when given retinoids, while those with KRT10 mutations may benefit when given a low dosage, e.g. up to 0.5 mg/kg body weight.</a:t>
            </a:r>
          </a:p>
          <a:p>
            <a:r>
              <a:rPr lang="en-US" dirty="0"/>
              <a:t> Likewise, superficial EI responds well to low retinoid doses</a:t>
            </a:r>
          </a:p>
        </p:txBody>
      </p:sp>
    </p:spTree>
    <p:extLst>
      <p:ext uri="{BB962C8B-B14F-4D97-AF65-F5344CB8AC3E}">
        <p14:creationId xmlns:p14="http://schemas.microsoft.com/office/powerpoint/2010/main" val="1929512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0A3C1-BA0E-476B-BF67-12C3423B56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22B051-1397-4956-99CA-48B186BE2C95}"/>
              </a:ext>
            </a:extLst>
          </p:cNvPr>
          <p:cNvSpPr>
            <a:spLocks noGrp="1"/>
          </p:cNvSpPr>
          <p:nvPr>
            <p:ph idx="1"/>
          </p:nvPr>
        </p:nvSpPr>
        <p:spPr/>
        <p:txBody>
          <a:bodyPr/>
          <a:lstStyle/>
          <a:p>
            <a:r>
              <a:rPr lang="en-US" dirty="0"/>
              <a:t> In Germany, there is a reluctance to use long‐term retinoid therapy in children mostly because of fear of interference with bone development, such as premature closure of the epiphyseal growth lines. Patients with ichthyosis may be treated when they are over the age of 16 or who have stopped growing significantly</a:t>
            </a:r>
          </a:p>
          <a:p>
            <a:r>
              <a:rPr lang="en-US" dirty="0"/>
              <a:t>growth toxicity for children. In women of child‐bearing age, a major advantage of isotretinoin over acitretin may be its short half‐life. While isotretinoin is cleared within several months, acitretin can persist in the body for up to 2 years because of conversion to etretinate, in particular when taken with alcohol . </a:t>
            </a:r>
          </a:p>
        </p:txBody>
      </p:sp>
    </p:spTree>
    <p:extLst>
      <p:ext uri="{BB962C8B-B14F-4D97-AF65-F5344CB8AC3E}">
        <p14:creationId xmlns:p14="http://schemas.microsoft.com/office/powerpoint/2010/main" val="20006015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F709B-5E7A-4065-BDD4-2FB4090889A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0215766-3FC3-4DF7-AB52-9B12864F34C5}"/>
              </a:ext>
            </a:extLst>
          </p:cNvPr>
          <p:cNvSpPr>
            <a:spLocks noGrp="1"/>
          </p:cNvSpPr>
          <p:nvPr>
            <p:ph idx="1"/>
          </p:nvPr>
        </p:nvSpPr>
        <p:spPr/>
        <p:txBody>
          <a:bodyPr/>
          <a:lstStyle/>
          <a:p>
            <a:r>
              <a:rPr lang="en-US" dirty="0" err="1"/>
              <a:t>Alitretion</a:t>
            </a:r>
            <a:r>
              <a:rPr lang="en-US" dirty="0"/>
              <a:t> is rapidly cleared and in contrast to acitretin and isotretinoin binds to both types of nuclear retinoid receptors (i.e. RARs and RXRs)</a:t>
            </a:r>
          </a:p>
          <a:p>
            <a:r>
              <a:rPr lang="en-US" dirty="0"/>
              <a:t> A side effect of alitretinoin therapy may be hypothyroidism that can cause tiredness and it seems to be advisable to monitor thyroid‐ stimulating hormone (TSH) levels in these patients </a:t>
            </a:r>
          </a:p>
          <a:p>
            <a:endParaRPr lang="en-US" dirty="0"/>
          </a:p>
        </p:txBody>
      </p:sp>
    </p:spTree>
    <p:extLst>
      <p:ext uri="{BB962C8B-B14F-4D97-AF65-F5344CB8AC3E}">
        <p14:creationId xmlns:p14="http://schemas.microsoft.com/office/powerpoint/2010/main" val="473874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ADC5D-534C-4CC1-A772-A811D37BB09D}"/>
              </a:ext>
            </a:extLst>
          </p:cNvPr>
          <p:cNvSpPr>
            <a:spLocks noGrp="1"/>
          </p:cNvSpPr>
          <p:nvPr>
            <p:ph type="title"/>
          </p:nvPr>
        </p:nvSpPr>
        <p:spPr/>
        <p:txBody>
          <a:bodyPr/>
          <a:lstStyle/>
          <a:p>
            <a:r>
              <a:rPr lang="en-US" b="1" dirty="0"/>
              <a:t>Eye</a:t>
            </a:r>
            <a:endParaRPr lang="en-US" dirty="0"/>
          </a:p>
        </p:txBody>
      </p:sp>
      <p:sp>
        <p:nvSpPr>
          <p:cNvPr id="3" name="Content Placeholder 2">
            <a:extLst>
              <a:ext uri="{FF2B5EF4-FFF2-40B4-BE49-F238E27FC236}">
                <a16:creationId xmlns:a16="http://schemas.microsoft.com/office/drawing/2014/main" id="{6DDC7B35-5883-4FE5-9873-AFAB67866809}"/>
              </a:ext>
            </a:extLst>
          </p:cNvPr>
          <p:cNvSpPr>
            <a:spLocks noGrp="1"/>
          </p:cNvSpPr>
          <p:nvPr>
            <p:ph idx="1"/>
          </p:nvPr>
        </p:nvSpPr>
        <p:spPr/>
        <p:txBody>
          <a:bodyPr/>
          <a:lstStyle/>
          <a:p>
            <a:r>
              <a:rPr lang="en-US" dirty="0"/>
              <a:t>. Severe ectropion has to be addressed to avoid complications such as corneal perforation . For severe cases, there are different methods for surgical corrective treatment of chronic ectropion . Basal cell carcinoma may be masquerading as chronic ectropion in LI</a:t>
            </a:r>
          </a:p>
        </p:txBody>
      </p:sp>
    </p:spTree>
    <p:extLst>
      <p:ext uri="{BB962C8B-B14F-4D97-AF65-F5344CB8AC3E}">
        <p14:creationId xmlns:p14="http://schemas.microsoft.com/office/powerpoint/2010/main" val="3042314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CA111-CDC3-4984-A9C5-E437115DBB90}"/>
              </a:ext>
            </a:extLst>
          </p:cNvPr>
          <p:cNvSpPr>
            <a:spLocks noGrp="1"/>
          </p:cNvSpPr>
          <p:nvPr>
            <p:ph type="title"/>
          </p:nvPr>
        </p:nvSpPr>
        <p:spPr/>
        <p:txBody>
          <a:bodyPr/>
          <a:lstStyle/>
          <a:p>
            <a:r>
              <a:rPr lang="en-US" dirty="0"/>
              <a:t>Ear</a:t>
            </a:r>
          </a:p>
        </p:txBody>
      </p:sp>
      <p:sp>
        <p:nvSpPr>
          <p:cNvPr id="3" name="Content Placeholder 2">
            <a:extLst>
              <a:ext uri="{FF2B5EF4-FFF2-40B4-BE49-F238E27FC236}">
                <a16:creationId xmlns:a16="http://schemas.microsoft.com/office/drawing/2014/main" id="{47F1B322-523E-40FF-9589-5C6132AFAF81}"/>
              </a:ext>
            </a:extLst>
          </p:cNvPr>
          <p:cNvSpPr>
            <a:spLocks noGrp="1"/>
          </p:cNvSpPr>
          <p:nvPr>
            <p:ph idx="1"/>
          </p:nvPr>
        </p:nvSpPr>
        <p:spPr/>
        <p:txBody>
          <a:bodyPr/>
          <a:lstStyle/>
          <a:p>
            <a:r>
              <a:rPr lang="en-US" dirty="0"/>
              <a:t>Importantly, children need to be examined by an otorhinolaryngologist. Often during early infancy, especially in BSI, the external ear canal has to be professionally cleared of horny material (every 4 weeks)</a:t>
            </a:r>
          </a:p>
          <a:p>
            <a:r>
              <a:rPr lang="en-US" sz="2400" b="1" dirty="0"/>
              <a:t>Hair</a:t>
            </a:r>
          </a:p>
          <a:p>
            <a:r>
              <a:rPr lang="en-US" dirty="0"/>
              <a:t>Treatment of the scalp poses special problems and requires washable preparations.</a:t>
            </a:r>
          </a:p>
        </p:txBody>
      </p:sp>
    </p:spTree>
    <p:extLst>
      <p:ext uri="{BB962C8B-B14F-4D97-AF65-F5344CB8AC3E}">
        <p14:creationId xmlns:p14="http://schemas.microsoft.com/office/powerpoint/2010/main" val="4197252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1D209-2100-4D2D-8760-4EB3466BFD14}"/>
              </a:ext>
            </a:extLst>
          </p:cNvPr>
          <p:cNvSpPr>
            <a:spLocks noGrp="1"/>
          </p:cNvSpPr>
          <p:nvPr>
            <p:ph type="title"/>
          </p:nvPr>
        </p:nvSpPr>
        <p:spPr/>
        <p:txBody>
          <a:bodyPr/>
          <a:lstStyle/>
          <a:p>
            <a:r>
              <a:rPr lang="en-US" dirty="0" err="1"/>
              <a:t>Hypohydrosis</a:t>
            </a:r>
            <a:endParaRPr lang="en-US" dirty="0"/>
          </a:p>
        </p:txBody>
      </p:sp>
      <p:sp>
        <p:nvSpPr>
          <p:cNvPr id="3" name="Content Placeholder 2">
            <a:extLst>
              <a:ext uri="{FF2B5EF4-FFF2-40B4-BE49-F238E27FC236}">
                <a16:creationId xmlns:a16="http://schemas.microsoft.com/office/drawing/2014/main" id="{C4255A82-C51F-4D8E-AAB2-1170381366D7}"/>
              </a:ext>
            </a:extLst>
          </p:cNvPr>
          <p:cNvSpPr>
            <a:spLocks noGrp="1"/>
          </p:cNvSpPr>
          <p:nvPr>
            <p:ph idx="1"/>
          </p:nvPr>
        </p:nvSpPr>
        <p:spPr/>
        <p:txBody>
          <a:bodyPr/>
          <a:lstStyle/>
          <a:p>
            <a:r>
              <a:rPr lang="en-US" dirty="0"/>
              <a:t>A further issue is the inability to sweat (</a:t>
            </a:r>
            <a:r>
              <a:rPr lang="en-US" dirty="0" err="1"/>
              <a:t>hypohidrosis</a:t>
            </a:r>
            <a:r>
              <a:rPr lang="en-US" dirty="0"/>
              <a:t>) which often results in difficulties with thermoregulation, in particular in the summer time</a:t>
            </a:r>
          </a:p>
          <a:p>
            <a:r>
              <a:rPr lang="en-US" dirty="0"/>
              <a:t>oral retinoid treatment can normalize sweat gland function and markedly improve the quality of life </a:t>
            </a:r>
          </a:p>
          <a:p>
            <a:r>
              <a:rPr lang="en-US" sz="2800" b="1" dirty="0"/>
              <a:t>Musculoskeletal system</a:t>
            </a:r>
          </a:p>
          <a:p>
            <a:r>
              <a:rPr lang="en-US" dirty="0"/>
              <a:t>In many cases, in particular in infants and small children, physiotherapy is of enormous value, e.g. to treat flexural contraction</a:t>
            </a:r>
          </a:p>
        </p:txBody>
      </p:sp>
    </p:spTree>
    <p:extLst>
      <p:ext uri="{BB962C8B-B14F-4D97-AF65-F5344CB8AC3E}">
        <p14:creationId xmlns:p14="http://schemas.microsoft.com/office/powerpoint/2010/main" val="2002754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76085-26C3-406B-8C27-468B715B74B8}"/>
              </a:ext>
            </a:extLst>
          </p:cNvPr>
          <p:cNvSpPr>
            <a:spLocks noGrp="1"/>
          </p:cNvSpPr>
          <p:nvPr>
            <p:ph type="title"/>
          </p:nvPr>
        </p:nvSpPr>
        <p:spPr/>
        <p:txBody>
          <a:bodyPr/>
          <a:lstStyle/>
          <a:p>
            <a:r>
              <a:rPr lang="en-US" dirty="0"/>
              <a:t>Recessive x linked </a:t>
            </a:r>
            <a:r>
              <a:rPr lang="en-US" dirty="0" err="1"/>
              <a:t>icthyosis</a:t>
            </a:r>
            <a:endParaRPr lang="en-US" dirty="0"/>
          </a:p>
        </p:txBody>
      </p:sp>
      <p:sp>
        <p:nvSpPr>
          <p:cNvPr id="3" name="Content Placeholder 2">
            <a:extLst>
              <a:ext uri="{FF2B5EF4-FFF2-40B4-BE49-F238E27FC236}">
                <a16:creationId xmlns:a16="http://schemas.microsoft.com/office/drawing/2014/main" id="{34F065A8-91EA-487E-AE9C-758924EAEB80}"/>
              </a:ext>
            </a:extLst>
          </p:cNvPr>
          <p:cNvSpPr>
            <a:spLocks noGrp="1"/>
          </p:cNvSpPr>
          <p:nvPr>
            <p:ph idx="1"/>
          </p:nvPr>
        </p:nvSpPr>
        <p:spPr/>
        <p:txBody>
          <a:bodyPr/>
          <a:lstStyle/>
          <a:p>
            <a:r>
              <a:rPr lang="en-US" dirty="0"/>
              <a:t>Steroid </a:t>
            </a:r>
            <a:r>
              <a:rPr lang="en-US" dirty="0" err="1"/>
              <a:t>sulphatase</a:t>
            </a:r>
            <a:r>
              <a:rPr lang="en-US" dirty="0"/>
              <a:t> </a:t>
            </a:r>
            <a:r>
              <a:rPr lang="en-US" dirty="0" err="1"/>
              <a:t>def,STS</a:t>
            </a:r>
            <a:r>
              <a:rPr lang="en-US" dirty="0"/>
              <a:t> gene</a:t>
            </a:r>
          </a:p>
          <a:p>
            <a:r>
              <a:rPr lang="en-US" dirty="0"/>
              <a:t>Inc cholesterol sulphate inhibits proteases like kallikrein 5 and 7 that are vital for degradation of </a:t>
            </a:r>
            <a:r>
              <a:rPr lang="en-US" dirty="0" err="1"/>
              <a:t>corneodesmosomes</a:t>
            </a:r>
            <a:r>
              <a:rPr lang="en-US" dirty="0"/>
              <a:t>.</a:t>
            </a:r>
          </a:p>
          <a:p>
            <a:r>
              <a:rPr lang="en-US" dirty="0"/>
              <a:t>RETENTION HYPERKERATOSIS</a:t>
            </a:r>
          </a:p>
        </p:txBody>
      </p:sp>
      <p:pic>
        <p:nvPicPr>
          <p:cNvPr id="5" name="Picture 4">
            <a:extLst>
              <a:ext uri="{FF2B5EF4-FFF2-40B4-BE49-F238E27FC236}">
                <a16:creationId xmlns:a16="http://schemas.microsoft.com/office/drawing/2014/main" id="{3D6A4E5D-2A05-44E0-843B-6D1F7A5C81D3}"/>
              </a:ext>
            </a:extLst>
          </p:cNvPr>
          <p:cNvPicPr>
            <a:picLocks noChangeAspect="1"/>
          </p:cNvPicPr>
          <p:nvPr/>
        </p:nvPicPr>
        <p:blipFill>
          <a:blip r:embed="rId2"/>
          <a:stretch>
            <a:fillRect/>
          </a:stretch>
        </p:blipFill>
        <p:spPr>
          <a:xfrm>
            <a:off x="7460974" y="4055166"/>
            <a:ext cx="2912165" cy="2004184"/>
          </a:xfrm>
          <a:prstGeom prst="rect">
            <a:avLst/>
          </a:prstGeom>
        </p:spPr>
      </p:pic>
    </p:spTree>
    <p:extLst>
      <p:ext uri="{BB962C8B-B14F-4D97-AF65-F5344CB8AC3E}">
        <p14:creationId xmlns:p14="http://schemas.microsoft.com/office/powerpoint/2010/main" val="30253489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3806-E4FA-4E0F-97C6-BFE74F1E6670}"/>
              </a:ext>
            </a:extLst>
          </p:cNvPr>
          <p:cNvSpPr>
            <a:spLocks noGrp="1"/>
          </p:cNvSpPr>
          <p:nvPr>
            <p:ph type="title"/>
          </p:nvPr>
        </p:nvSpPr>
        <p:spPr/>
        <p:txBody>
          <a:bodyPr/>
          <a:lstStyle/>
          <a:p>
            <a:r>
              <a:rPr lang="en-US" dirty="0"/>
              <a:t>Super infections</a:t>
            </a:r>
          </a:p>
        </p:txBody>
      </p:sp>
      <p:sp>
        <p:nvSpPr>
          <p:cNvPr id="3" name="Content Placeholder 2">
            <a:extLst>
              <a:ext uri="{FF2B5EF4-FFF2-40B4-BE49-F238E27FC236}">
                <a16:creationId xmlns:a16="http://schemas.microsoft.com/office/drawing/2014/main" id="{DF345642-068C-4BF2-8C56-48E2A7DC1A4D}"/>
              </a:ext>
            </a:extLst>
          </p:cNvPr>
          <p:cNvSpPr>
            <a:spLocks noGrp="1"/>
          </p:cNvSpPr>
          <p:nvPr>
            <p:ph idx="1"/>
          </p:nvPr>
        </p:nvSpPr>
        <p:spPr/>
        <p:txBody>
          <a:bodyPr/>
          <a:lstStyle/>
          <a:p>
            <a:r>
              <a:rPr lang="en-US" dirty="0"/>
              <a:t>Staphylococcus aureus and Trichophyton rubrum</a:t>
            </a:r>
          </a:p>
        </p:txBody>
      </p:sp>
    </p:spTree>
    <p:extLst>
      <p:ext uri="{BB962C8B-B14F-4D97-AF65-F5344CB8AC3E}">
        <p14:creationId xmlns:p14="http://schemas.microsoft.com/office/powerpoint/2010/main" val="3106357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7531-824D-47E4-A556-05B87AA14F58}"/>
              </a:ext>
            </a:extLst>
          </p:cNvPr>
          <p:cNvSpPr>
            <a:spLocks noGrp="1"/>
          </p:cNvSpPr>
          <p:nvPr>
            <p:ph type="title"/>
          </p:nvPr>
        </p:nvSpPr>
        <p:spPr/>
        <p:txBody>
          <a:bodyPr/>
          <a:lstStyle/>
          <a:p>
            <a:r>
              <a:rPr lang="en-US" dirty="0"/>
              <a:t>Acquired </a:t>
            </a:r>
            <a:r>
              <a:rPr lang="en-US" dirty="0" err="1"/>
              <a:t>icthyosis</a:t>
            </a:r>
            <a:endParaRPr lang="en-US" dirty="0"/>
          </a:p>
        </p:txBody>
      </p:sp>
      <p:sp>
        <p:nvSpPr>
          <p:cNvPr id="3" name="Content Placeholder 2">
            <a:extLst>
              <a:ext uri="{FF2B5EF4-FFF2-40B4-BE49-F238E27FC236}">
                <a16:creationId xmlns:a16="http://schemas.microsoft.com/office/drawing/2014/main" id="{72EA074C-895E-46F3-9AD1-5099C94C231B}"/>
              </a:ext>
            </a:extLst>
          </p:cNvPr>
          <p:cNvSpPr>
            <a:spLocks noGrp="1"/>
          </p:cNvSpPr>
          <p:nvPr>
            <p:ph idx="1"/>
          </p:nvPr>
        </p:nvSpPr>
        <p:spPr/>
        <p:txBody>
          <a:bodyPr>
            <a:normAutofit lnSpcReduction="10000"/>
          </a:bodyPr>
          <a:lstStyle/>
          <a:p>
            <a:r>
              <a:rPr lang="en-US" dirty="0"/>
              <a:t>The most common ichthyosis‐ associated malignancy is Hodgkin </a:t>
            </a:r>
            <a:r>
              <a:rPr lang="en-US" dirty="0" err="1"/>
              <a:t>disease,non</a:t>
            </a:r>
            <a:r>
              <a:rPr lang="en-US" dirty="0"/>
              <a:t>‐Hodgkin lymphoma, cutaneous T‐cell lymphoma, </a:t>
            </a:r>
            <a:r>
              <a:rPr lang="en-US" dirty="0" err="1"/>
              <a:t>lymphomatoid</a:t>
            </a:r>
            <a:r>
              <a:rPr lang="en-US" dirty="0"/>
              <a:t> papulosis , multiple myeloma , breast, lung, cervix, renal cell or liver carcinoma, leiomyosarcoma, rhabdomyosarcoma and Kaposi sarcoma . </a:t>
            </a:r>
          </a:p>
          <a:p>
            <a:r>
              <a:rPr lang="en-US" dirty="0"/>
              <a:t>It was the presenting sign of myelodysplasia, followed on from bone marrow transplant or occurred with graft‐versus‐host disease</a:t>
            </a:r>
          </a:p>
          <a:p>
            <a:r>
              <a:rPr lang="en-US" dirty="0"/>
              <a:t>malnutrition or malabsorption (including coeliac disease and Crohn disease) , essential fatty deficiency and </a:t>
            </a:r>
            <a:r>
              <a:rPr lang="en-US" dirty="0" err="1"/>
              <a:t>Shwachman</a:t>
            </a:r>
            <a:r>
              <a:rPr lang="en-US" dirty="0"/>
              <a:t> syndrome (pancreatic insufficiency). Ichthyosis may be a presenting feature of inborn errors of metabolism, such as methylmalonic </a:t>
            </a:r>
            <a:r>
              <a:rPr lang="en-US" dirty="0" err="1"/>
              <a:t>acidaemia</a:t>
            </a:r>
            <a:r>
              <a:rPr lang="en-US" dirty="0"/>
              <a:t>, </a:t>
            </a:r>
          </a:p>
          <a:p>
            <a:r>
              <a:rPr lang="en-US" dirty="0"/>
              <a:t>primary hyperparathyroidism , autoimmune thyroiditis and diabetes, where it affects the shins . Ichthyosis may rarely occur with connective tissue diseases such as systemic lupus erythematosus , sarcoidosis , dermatomyositis without associated malignancy , systemic sclerosis/lupus overlap , the so‐called Haber syndrome  and eosinophilic fasciitis </a:t>
            </a:r>
          </a:p>
        </p:txBody>
      </p:sp>
      <p:sp>
        <p:nvSpPr>
          <p:cNvPr id="4" name="Rectangle 1">
            <a:extLst>
              <a:ext uri="{FF2B5EF4-FFF2-40B4-BE49-F238E27FC236}">
                <a16:creationId xmlns:a16="http://schemas.microsoft.com/office/drawing/2014/main" id="{06061626-A0F2-4D82-B62F-2C322D7EA23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12121"/>
                </a:solidFill>
                <a:effectLst/>
                <a:latin typeface="Merriweather" panose="00000500000000000000" pitchFamily="2" charset="0"/>
              </a:rPr>
              <a:t>Acquired cases are most often caused by an underlying disorder such as: </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66358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0BD28-D4D8-452E-8631-4D3FBB8892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8D60D6-DA09-4B94-947A-74B936879C32}"/>
              </a:ext>
            </a:extLst>
          </p:cNvPr>
          <p:cNvSpPr>
            <a:spLocks noGrp="1"/>
          </p:cNvSpPr>
          <p:nvPr>
            <p:ph idx="1"/>
          </p:nvPr>
        </p:nvSpPr>
        <p:spPr/>
        <p:txBody>
          <a:bodyPr/>
          <a:lstStyle/>
          <a:p>
            <a:r>
              <a:rPr lang="en-US" b="1" dirty="0"/>
              <a:t>Infections. </a:t>
            </a:r>
            <a:r>
              <a:rPr lang="en-US" dirty="0"/>
              <a:t>Ichthyosis has been noted in patients with leprosy , HIV infection with or without malignancies  and human T‐cell lymphotropic virus type 1 (HTLV‐1)‐associated myelopathy </a:t>
            </a:r>
          </a:p>
          <a:p>
            <a:r>
              <a:rPr lang="en-US" b="1" dirty="0"/>
              <a:t>Drugs.</a:t>
            </a:r>
            <a:r>
              <a:rPr lang="en-US" dirty="0"/>
              <a:t> The cholesterol‐lowering drugs, </a:t>
            </a:r>
            <a:r>
              <a:rPr lang="en-US" dirty="0" err="1"/>
              <a:t>triparanol</a:t>
            </a:r>
            <a:r>
              <a:rPr lang="en-US" dirty="0"/>
              <a:t> and nicotinic acid</a:t>
            </a:r>
          </a:p>
        </p:txBody>
      </p:sp>
    </p:spTree>
    <p:extLst>
      <p:ext uri="{BB962C8B-B14F-4D97-AF65-F5344CB8AC3E}">
        <p14:creationId xmlns:p14="http://schemas.microsoft.com/office/powerpoint/2010/main" val="3944599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C69A5-5980-4161-B847-9CC6B75A2C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6061C3-D85D-465E-9B67-8F5A268E80A0}"/>
              </a:ext>
            </a:extLst>
          </p:cNvPr>
          <p:cNvSpPr>
            <a:spLocks noGrp="1"/>
          </p:cNvSpPr>
          <p:nvPr>
            <p:ph idx="1"/>
          </p:nvPr>
        </p:nvSpPr>
        <p:spPr/>
        <p:txBody>
          <a:bodyPr>
            <a:normAutofit/>
          </a:bodyPr>
          <a:lstStyle/>
          <a:p>
            <a:pPr marL="0" indent="0">
              <a:buNone/>
            </a:pPr>
            <a:r>
              <a:rPr lang="en-US" sz="6600" b="1" dirty="0"/>
              <a:t>              THANK YOU </a:t>
            </a:r>
          </a:p>
        </p:txBody>
      </p:sp>
    </p:spTree>
    <p:extLst>
      <p:ext uri="{BB962C8B-B14F-4D97-AF65-F5344CB8AC3E}">
        <p14:creationId xmlns:p14="http://schemas.microsoft.com/office/powerpoint/2010/main" val="2971637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8EF1-AD1E-4B40-9DD6-B21CF44DE2E4}"/>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00404366-CE0C-4473-984F-D971DA73DC08}"/>
              </a:ext>
            </a:extLst>
          </p:cNvPr>
          <p:cNvPicPr>
            <a:picLocks noGrp="1" noChangeAspect="1"/>
          </p:cNvPicPr>
          <p:nvPr>
            <p:ph idx="1"/>
          </p:nvPr>
        </p:nvPicPr>
        <p:blipFill>
          <a:blip r:embed="rId2"/>
          <a:stretch>
            <a:fillRect/>
          </a:stretch>
        </p:blipFill>
        <p:spPr>
          <a:xfrm>
            <a:off x="1702559" y="2141538"/>
            <a:ext cx="8097906" cy="3649662"/>
          </a:xfrm>
        </p:spPr>
      </p:pic>
    </p:spTree>
    <p:extLst>
      <p:ext uri="{BB962C8B-B14F-4D97-AF65-F5344CB8AC3E}">
        <p14:creationId xmlns:p14="http://schemas.microsoft.com/office/powerpoint/2010/main" val="1277045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DB64A-1DF8-4CF9-B80D-8365A5CD91F2}"/>
              </a:ext>
            </a:extLst>
          </p:cNvPr>
          <p:cNvSpPr>
            <a:spLocks noGrp="1"/>
          </p:cNvSpPr>
          <p:nvPr>
            <p:ph type="title"/>
          </p:nvPr>
        </p:nvSpPr>
        <p:spPr/>
        <p:txBody>
          <a:bodyPr/>
          <a:lstStyle/>
          <a:p>
            <a:r>
              <a:rPr lang="en-US" dirty="0" err="1"/>
              <a:t>Ar</a:t>
            </a:r>
            <a:r>
              <a:rPr lang="en-US" dirty="0"/>
              <a:t> </a:t>
            </a:r>
            <a:r>
              <a:rPr lang="en-US" dirty="0" err="1"/>
              <a:t>cong</a:t>
            </a:r>
            <a:r>
              <a:rPr lang="en-US" dirty="0"/>
              <a:t> </a:t>
            </a:r>
            <a:r>
              <a:rPr lang="en-US" dirty="0" err="1"/>
              <a:t>icthyosis</a:t>
            </a:r>
            <a:endParaRPr lang="en-US" dirty="0"/>
          </a:p>
        </p:txBody>
      </p:sp>
      <p:sp>
        <p:nvSpPr>
          <p:cNvPr id="3" name="Content Placeholder 2">
            <a:extLst>
              <a:ext uri="{FF2B5EF4-FFF2-40B4-BE49-F238E27FC236}">
                <a16:creationId xmlns:a16="http://schemas.microsoft.com/office/drawing/2014/main" id="{A6DFF79D-4B8E-4BA7-9B2C-60B3429D7A39}"/>
              </a:ext>
            </a:extLst>
          </p:cNvPr>
          <p:cNvSpPr>
            <a:spLocks noGrp="1"/>
          </p:cNvSpPr>
          <p:nvPr>
            <p:ph idx="1"/>
          </p:nvPr>
        </p:nvSpPr>
        <p:spPr/>
        <p:txBody>
          <a:bodyPr/>
          <a:lstStyle/>
          <a:p>
            <a:r>
              <a:rPr lang="en-US" dirty="0"/>
              <a:t>Harlequin </a:t>
            </a:r>
            <a:r>
              <a:rPr lang="en-US" dirty="0" err="1"/>
              <a:t>ithyosis</a:t>
            </a:r>
            <a:endParaRPr lang="en-US" dirty="0"/>
          </a:p>
          <a:p>
            <a:r>
              <a:rPr lang="en-US" dirty="0" err="1"/>
              <a:t>Colloidan</a:t>
            </a:r>
            <a:r>
              <a:rPr lang="en-US" dirty="0"/>
              <a:t> baby</a:t>
            </a:r>
          </a:p>
          <a:p>
            <a:r>
              <a:rPr lang="en-US" dirty="0"/>
              <a:t>Bathing suit </a:t>
            </a:r>
          </a:p>
          <a:p>
            <a:r>
              <a:rPr lang="en-US" dirty="0"/>
              <a:t>Lamellar’</a:t>
            </a:r>
          </a:p>
          <a:p>
            <a:r>
              <a:rPr lang="en-US" dirty="0" err="1"/>
              <a:t>Congential</a:t>
            </a:r>
            <a:r>
              <a:rPr lang="en-US" dirty="0"/>
              <a:t> </a:t>
            </a:r>
            <a:r>
              <a:rPr lang="en-US" dirty="0" err="1"/>
              <a:t>icthyosisform</a:t>
            </a:r>
            <a:r>
              <a:rPr lang="en-US" dirty="0"/>
              <a:t> </a:t>
            </a:r>
            <a:r>
              <a:rPr lang="en-US" dirty="0" err="1"/>
              <a:t>erythoderma</a:t>
            </a:r>
            <a:endParaRPr lang="en-US" dirty="0"/>
          </a:p>
          <a:p>
            <a:r>
              <a:rPr lang="en-US" dirty="0"/>
              <a:t>Self improving </a:t>
            </a:r>
            <a:r>
              <a:rPr lang="en-US" dirty="0" err="1"/>
              <a:t>cong</a:t>
            </a:r>
            <a:r>
              <a:rPr lang="en-US" dirty="0"/>
              <a:t> </a:t>
            </a:r>
            <a:r>
              <a:rPr lang="en-US" dirty="0" err="1"/>
              <a:t>icthyosis</a:t>
            </a:r>
            <a:endParaRPr lang="en-US" dirty="0"/>
          </a:p>
          <a:p>
            <a:r>
              <a:rPr lang="en-US" dirty="0"/>
              <a:t>Self healing </a:t>
            </a:r>
            <a:r>
              <a:rPr lang="en-US" dirty="0" err="1"/>
              <a:t>colloidan</a:t>
            </a:r>
            <a:r>
              <a:rPr lang="en-US" dirty="0"/>
              <a:t> baby</a:t>
            </a:r>
          </a:p>
        </p:txBody>
      </p:sp>
    </p:spTree>
    <p:extLst>
      <p:ext uri="{BB962C8B-B14F-4D97-AF65-F5344CB8AC3E}">
        <p14:creationId xmlns:p14="http://schemas.microsoft.com/office/powerpoint/2010/main" val="1794914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0B859-166E-4DFF-8D27-2096DAA67A87}"/>
              </a:ext>
            </a:extLst>
          </p:cNvPr>
          <p:cNvSpPr>
            <a:spLocks noGrp="1"/>
          </p:cNvSpPr>
          <p:nvPr>
            <p:ph type="title"/>
          </p:nvPr>
        </p:nvSpPr>
        <p:spPr/>
        <p:txBody>
          <a:bodyPr/>
          <a:lstStyle/>
          <a:p>
            <a:r>
              <a:rPr lang="en-US" dirty="0"/>
              <a:t>Harlequin </a:t>
            </a:r>
            <a:r>
              <a:rPr lang="en-US" dirty="0" err="1"/>
              <a:t>icthyosis</a:t>
            </a:r>
            <a:br>
              <a:rPr lang="en-US" dirty="0"/>
            </a:br>
            <a:endParaRPr lang="en-US" dirty="0"/>
          </a:p>
        </p:txBody>
      </p:sp>
      <p:sp>
        <p:nvSpPr>
          <p:cNvPr id="3" name="Content Placeholder 2">
            <a:extLst>
              <a:ext uri="{FF2B5EF4-FFF2-40B4-BE49-F238E27FC236}">
                <a16:creationId xmlns:a16="http://schemas.microsoft.com/office/drawing/2014/main" id="{51F141F4-C31B-4998-85E3-3EF546693F77}"/>
              </a:ext>
            </a:extLst>
          </p:cNvPr>
          <p:cNvSpPr>
            <a:spLocks noGrp="1"/>
          </p:cNvSpPr>
          <p:nvPr>
            <p:ph idx="1"/>
          </p:nvPr>
        </p:nvSpPr>
        <p:spPr/>
        <p:txBody>
          <a:bodyPr/>
          <a:lstStyle/>
          <a:p>
            <a:r>
              <a:rPr lang="en-US" dirty="0"/>
              <a:t>Devastating type</a:t>
            </a:r>
          </a:p>
          <a:p>
            <a:r>
              <a:rPr lang="en-US" dirty="0"/>
              <a:t>ABCA12 Gene defect</a:t>
            </a:r>
          </a:p>
          <a:p>
            <a:r>
              <a:rPr lang="en-US" dirty="0"/>
              <a:t>Retention hyperkeratosis</a:t>
            </a:r>
          </a:p>
          <a:p>
            <a:r>
              <a:rPr lang="en-US" dirty="0" err="1"/>
              <a:t>Armour</a:t>
            </a:r>
            <a:r>
              <a:rPr lang="en-US" dirty="0"/>
              <a:t> like </a:t>
            </a:r>
            <a:r>
              <a:rPr lang="en-US" dirty="0" err="1"/>
              <a:t>skin,b</a:t>
            </a:r>
            <a:r>
              <a:rPr lang="en-US" dirty="0"/>
              <a:t>/l </a:t>
            </a:r>
            <a:r>
              <a:rPr lang="en-US" dirty="0" err="1"/>
              <a:t>etropion</a:t>
            </a:r>
            <a:r>
              <a:rPr lang="en-US" dirty="0"/>
              <a:t> and eclabium</a:t>
            </a:r>
          </a:p>
          <a:p>
            <a:r>
              <a:rPr lang="en-US" dirty="0"/>
              <a:t>Resp prob is the major cause of death</a:t>
            </a:r>
          </a:p>
          <a:p>
            <a:r>
              <a:rPr lang="en-US" dirty="0"/>
              <a:t>Electron microscopy irregular lamellar bodies extruded as vesicular structures is diagnostic</a:t>
            </a:r>
          </a:p>
          <a:p>
            <a:r>
              <a:rPr lang="en-US" b="0" i="0" dirty="0">
                <a:effectLst/>
                <a:latin typeface="arial" panose="020B0604020202020204" pitchFamily="34" charset="0"/>
              </a:rPr>
              <a:t>lamellar bodies (otherwise known as lamellar granules, membrane-coating granules (MCGs), keratinosomes or Odland bodies) are secretory organelles in </a:t>
            </a:r>
            <a:r>
              <a:rPr lang="en-US" b="1" i="0" dirty="0">
                <a:effectLst/>
                <a:latin typeface="arial" panose="020B0604020202020204" pitchFamily="34" charset="0"/>
              </a:rPr>
              <a:t>keratinocytes</a:t>
            </a:r>
            <a:r>
              <a:rPr lang="en-US" b="0" i="0" dirty="0">
                <a:effectLst/>
                <a:latin typeface="arial" panose="020B0604020202020204" pitchFamily="34" charset="0"/>
              </a:rPr>
              <a:t> in the skin.</a:t>
            </a:r>
            <a:endParaRPr lang="en-US" dirty="0"/>
          </a:p>
          <a:p>
            <a:endParaRPr lang="en-US" dirty="0"/>
          </a:p>
          <a:p>
            <a:endParaRPr lang="en-US" dirty="0"/>
          </a:p>
        </p:txBody>
      </p:sp>
      <p:pic>
        <p:nvPicPr>
          <p:cNvPr id="5" name="Picture 4">
            <a:extLst>
              <a:ext uri="{FF2B5EF4-FFF2-40B4-BE49-F238E27FC236}">
                <a16:creationId xmlns:a16="http://schemas.microsoft.com/office/drawing/2014/main" id="{338ACD87-07E4-4ECA-B46D-4C8A822F94B7}"/>
              </a:ext>
            </a:extLst>
          </p:cNvPr>
          <p:cNvPicPr>
            <a:picLocks noChangeAspect="1"/>
          </p:cNvPicPr>
          <p:nvPr/>
        </p:nvPicPr>
        <p:blipFill>
          <a:blip r:embed="rId2"/>
          <a:stretch>
            <a:fillRect/>
          </a:stretch>
        </p:blipFill>
        <p:spPr>
          <a:xfrm>
            <a:off x="9702801" y="4767262"/>
            <a:ext cx="2228850" cy="2047875"/>
          </a:xfrm>
          <a:prstGeom prst="rect">
            <a:avLst/>
          </a:prstGeom>
        </p:spPr>
      </p:pic>
      <p:pic>
        <p:nvPicPr>
          <p:cNvPr id="6" name="Content Placeholder 4">
            <a:extLst>
              <a:ext uri="{FF2B5EF4-FFF2-40B4-BE49-F238E27FC236}">
                <a16:creationId xmlns:a16="http://schemas.microsoft.com/office/drawing/2014/main" id="{C36B21C9-A8BA-4B2D-AD9B-2F803E7C7395}"/>
              </a:ext>
            </a:extLst>
          </p:cNvPr>
          <p:cNvPicPr>
            <a:picLocks noChangeAspect="1"/>
          </p:cNvPicPr>
          <p:nvPr/>
        </p:nvPicPr>
        <p:blipFill>
          <a:blip r:embed="rId3"/>
          <a:stretch>
            <a:fillRect/>
          </a:stretch>
        </p:blipFill>
        <p:spPr>
          <a:xfrm>
            <a:off x="8295861" y="1265766"/>
            <a:ext cx="3416645" cy="2163233"/>
          </a:xfrm>
          <a:prstGeom prst="rect">
            <a:avLst/>
          </a:prstGeom>
        </p:spPr>
      </p:pic>
    </p:spTree>
    <p:extLst>
      <p:ext uri="{BB962C8B-B14F-4D97-AF65-F5344CB8AC3E}">
        <p14:creationId xmlns:p14="http://schemas.microsoft.com/office/powerpoint/2010/main" val="3424735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FE4A0-0241-4CCE-9586-619E69685B6E}"/>
              </a:ext>
            </a:extLst>
          </p:cNvPr>
          <p:cNvSpPr>
            <a:spLocks noGrp="1"/>
          </p:cNvSpPr>
          <p:nvPr>
            <p:ph type="title"/>
          </p:nvPr>
        </p:nvSpPr>
        <p:spPr/>
        <p:txBody>
          <a:bodyPr/>
          <a:lstStyle/>
          <a:p>
            <a:r>
              <a:rPr lang="en-US" dirty="0" err="1"/>
              <a:t>Colloidan</a:t>
            </a:r>
            <a:r>
              <a:rPr lang="en-US" dirty="0"/>
              <a:t> baby</a:t>
            </a:r>
          </a:p>
        </p:txBody>
      </p:sp>
      <p:pic>
        <p:nvPicPr>
          <p:cNvPr id="5" name="Content Placeholder 4">
            <a:extLst>
              <a:ext uri="{FF2B5EF4-FFF2-40B4-BE49-F238E27FC236}">
                <a16:creationId xmlns:a16="http://schemas.microsoft.com/office/drawing/2014/main" id="{B4D60900-D822-4218-A12D-E34796010FA3}"/>
              </a:ext>
            </a:extLst>
          </p:cNvPr>
          <p:cNvPicPr>
            <a:picLocks noGrp="1" noChangeAspect="1"/>
          </p:cNvPicPr>
          <p:nvPr>
            <p:ph idx="1"/>
          </p:nvPr>
        </p:nvPicPr>
        <p:blipFill>
          <a:blip r:embed="rId2"/>
          <a:stretch>
            <a:fillRect/>
          </a:stretch>
        </p:blipFill>
        <p:spPr>
          <a:xfrm>
            <a:off x="957952" y="1948071"/>
            <a:ext cx="3587544" cy="2748204"/>
          </a:xfrm>
        </p:spPr>
      </p:pic>
      <p:pic>
        <p:nvPicPr>
          <p:cNvPr id="7" name="Picture 6">
            <a:extLst>
              <a:ext uri="{FF2B5EF4-FFF2-40B4-BE49-F238E27FC236}">
                <a16:creationId xmlns:a16="http://schemas.microsoft.com/office/drawing/2014/main" id="{80E03401-C1ED-420C-9B9B-1C1EFA593402}"/>
              </a:ext>
            </a:extLst>
          </p:cNvPr>
          <p:cNvPicPr>
            <a:picLocks noChangeAspect="1"/>
          </p:cNvPicPr>
          <p:nvPr/>
        </p:nvPicPr>
        <p:blipFill>
          <a:blip r:embed="rId3"/>
          <a:stretch>
            <a:fillRect/>
          </a:stretch>
        </p:blipFill>
        <p:spPr>
          <a:xfrm>
            <a:off x="6702940" y="1265030"/>
            <a:ext cx="4114286" cy="4114286"/>
          </a:xfrm>
          <a:prstGeom prst="rect">
            <a:avLst/>
          </a:prstGeom>
        </p:spPr>
      </p:pic>
    </p:spTree>
    <p:extLst>
      <p:ext uri="{BB962C8B-B14F-4D97-AF65-F5344CB8AC3E}">
        <p14:creationId xmlns:p14="http://schemas.microsoft.com/office/powerpoint/2010/main" val="9595137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Celestial</Template>
  <TotalTime>664</TotalTime>
  <Words>1827</Words>
  <Application>Microsoft Office PowerPoint</Application>
  <PresentationFormat>Widescreen</PresentationFormat>
  <Paragraphs>187</Paragraphs>
  <Slides>53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Arial</vt:lpstr>
      <vt:lpstr>Calibri</vt:lpstr>
      <vt:lpstr>Calibri Light</vt:lpstr>
      <vt:lpstr>Lato</vt:lpstr>
      <vt:lpstr>Lucida Grande</vt:lpstr>
      <vt:lpstr>Merriweather</vt:lpstr>
      <vt:lpstr>proxima_nova_rgregular</vt:lpstr>
      <vt:lpstr>Celestial</vt:lpstr>
      <vt:lpstr>icthysosis</vt:lpstr>
      <vt:lpstr>PowerPoint Presentation</vt:lpstr>
      <vt:lpstr>PowerPoint Presentation</vt:lpstr>
      <vt:lpstr>ICTHYOSIS VULGARIS </vt:lpstr>
      <vt:lpstr>Recessive x linked icthyosis</vt:lpstr>
      <vt:lpstr>PowerPoint Presentation</vt:lpstr>
      <vt:lpstr>Ar cong icthyosis</vt:lpstr>
      <vt:lpstr>Harlequin icthyosis </vt:lpstr>
      <vt:lpstr>Colloidan baby</vt:lpstr>
      <vt:lpstr>Bathing suit icthyosis</vt:lpstr>
      <vt:lpstr>Lamellar and cie </vt:lpstr>
      <vt:lpstr>Keratinopathic icthyosis</vt:lpstr>
      <vt:lpstr>Bullous CIE EI</vt:lpstr>
      <vt:lpstr>Superficial ei/annular ei</vt:lpstr>
      <vt:lpstr>Cong reticular icthysiform erytoderma</vt:lpstr>
      <vt:lpstr>Icthyosis curth macklin</vt:lpstr>
      <vt:lpstr>erythokeratoderma</vt:lpstr>
      <vt:lpstr>Ek variablis</vt:lpstr>
      <vt:lpstr>Prog sym ekv</vt:lpstr>
      <vt:lpstr>Sym acrokeratoderma</vt:lpstr>
      <vt:lpstr>PowerPoint Presentation</vt:lpstr>
      <vt:lpstr>X LINKED- CHOLESTROL DEFECT </vt:lpstr>
      <vt:lpstr>Child syndrome</vt:lpstr>
      <vt:lpstr>ifap</vt:lpstr>
      <vt:lpstr>Exfoliative disorders</vt:lpstr>
      <vt:lpstr>PowerPoint Presentation</vt:lpstr>
      <vt:lpstr>Sam –severe dermatitis multiple allergies metabolic wasting syndrome</vt:lpstr>
      <vt:lpstr>Peeling skin syndrome</vt:lpstr>
      <vt:lpstr>Neuro  icthyotic</vt:lpstr>
      <vt:lpstr>Refsum disease</vt:lpstr>
      <vt:lpstr>PowerPoint Presentation</vt:lpstr>
      <vt:lpstr>Sjogren Larsson synd</vt:lpstr>
      <vt:lpstr>PowerPoint Presentation</vt:lpstr>
      <vt:lpstr>others-DEAFNESS</vt:lpstr>
      <vt:lpstr>Chananrin Dorfman syndrome</vt:lpstr>
      <vt:lpstr>Neu laxova syndrome</vt:lpstr>
      <vt:lpstr>ips</vt:lpstr>
      <vt:lpstr>Management of colloidan baby</vt:lpstr>
      <vt:lpstr>INVESTIGATIONS</vt:lpstr>
      <vt:lpstr>PowerPoint Presentation</vt:lpstr>
      <vt:lpstr>bathing</vt:lpstr>
      <vt:lpstr>PowerPoint Presentation</vt:lpstr>
      <vt:lpstr>PowerPoint Presentation</vt:lpstr>
      <vt:lpstr>Systemic treatment </vt:lpstr>
      <vt:lpstr>PowerPoint Presentation</vt:lpstr>
      <vt:lpstr>PowerPoint Presentation</vt:lpstr>
      <vt:lpstr>Eye</vt:lpstr>
      <vt:lpstr>Ear</vt:lpstr>
      <vt:lpstr>Hypohydrosis</vt:lpstr>
      <vt:lpstr>Super infections</vt:lpstr>
      <vt:lpstr>Acquired icthyosis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icthysosis</dc:title>
  <dc:creator>Rabia G Saddal</dc:creator>
  <cp:lastModifiedBy>Rabia G Saddal</cp:lastModifiedBy>
  <cp:revision>55</cp:revision>
  <dcterms:created xsi:type="dcterms:W3CDTF">2021-12-23T03:35:12Z</dcterms:created>
  <dcterms:modified xsi:type="dcterms:W3CDTF">2021-12-24T05:28:13Z</dcterms:modified>
</cp:coreProperties>
</file>