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6" r:id="rId1"/>
  </p:sldMasterIdLst>
  <p:notesMasterIdLst>
    <p:notesMasterId r:id="rId143"/>
  </p:notesMasterIdLst>
  <p:sldIdLst>
    <p:sldId id="258" r:id="rId2"/>
    <p:sldId id="376" r:id="rId3"/>
    <p:sldId id="316" r:id="rId4"/>
    <p:sldId id="257" r:id="rId5"/>
    <p:sldId id="377" r:id="rId6"/>
    <p:sldId id="264" r:id="rId7"/>
    <p:sldId id="394" r:id="rId8"/>
    <p:sldId id="378" r:id="rId9"/>
    <p:sldId id="272" r:id="rId10"/>
    <p:sldId id="273" r:id="rId11"/>
    <p:sldId id="265" r:id="rId12"/>
    <p:sldId id="271" r:id="rId13"/>
    <p:sldId id="379" r:id="rId14"/>
    <p:sldId id="309" r:id="rId15"/>
    <p:sldId id="380" r:id="rId16"/>
    <p:sldId id="270" r:id="rId17"/>
    <p:sldId id="381" r:id="rId18"/>
    <p:sldId id="382" r:id="rId19"/>
    <p:sldId id="383" r:id="rId20"/>
    <p:sldId id="384" r:id="rId21"/>
    <p:sldId id="385" r:id="rId22"/>
    <p:sldId id="416" r:id="rId23"/>
    <p:sldId id="389" r:id="rId24"/>
    <p:sldId id="388" r:id="rId25"/>
    <p:sldId id="508" r:id="rId26"/>
    <p:sldId id="507" r:id="rId27"/>
    <p:sldId id="390" r:id="rId28"/>
    <p:sldId id="505" r:id="rId29"/>
    <p:sldId id="506" r:id="rId30"/>
    <p:sldId id="281" r:id="rId31"/>
    <p:sldId id="282" r:id="rId32"/>
    <p:sldId id="496" r:id="rId33"/>
    <p:sldId id="500" r:id="rId34"/>
    <p:sldId id="501" r:id="rId35"/>
    <p:sldId id="395" r:id="rId36"/>
    <p:sldId id="502" r:id="rId37"/>
    <p:sldId id="503" r:id="rId38"/>
    <p:sldId id="504" r:id="rId39"/>
    <p:sldId id="393" r:id="rId40"/>
    <p:sldId id="392" r:id="rId41"/>
    <p:sldId id="495" r:id="rId42"/>
    <p:sldId id="396" r:id="rId43"/>
    <p:sldId id="397" r:id="rId44"/>
    <p:sldId id="400" r:id="rId45"/>
    <p:sldId id="401" r:id="rId46"/>
    <p:sldId id="402" r:id="rId47"/>
    <p:sldId id="404" r:id="rId48"/>
    <p:sldId id="311" r:id="rId49"/>
    <p:sldId id="405" r:id="rId50"/>
    <p:sldId id="406" r:id="rId51"/>
    <p:sldId id="407" r:id="rId52"/>
    <p:sldId id="409" r:id="rId53"/>
    <p:sldId id="320" r:id="rId54"/>
    <p:sldId id="408" r:id="rId55"/>
    <p:sldId id="410" r:id="rId56"/>
    <p:sldId id="308" r:id="rId57"/>
    <p:sldId id="412" r:id="rId58"/>
    <p:sldId id="413" r:id="rId59"/>
    <p:sldId id="414" r:id="rId60"/>
    <p:sldId id="415" r:id="rId61"/>
    <p:sldId id="367" r:id="rId62"/>
    <p:sldId id="417" r:id="rId63"/>
    <p:sldId id="476" r:id="rId64"/>
    <p:sldId id="418" r:id="rId65"/>
    <p:sldId id="419" r:id="rId66"/>
    <p:sldId id="423" r:id="rId67"/>
    <p:sldId id="420" r:id="rId68"/>
    <p:sldId id="421" r:id="rId69"/>
    <p:sldId id="422" r:id="rId70"/>
    <p:sldId id="424" r:id="rId71"/>
    <p:sldId id="425" r:id="rId72"/>
    <p:sldId id="427" r:id="rId73"/>
    <p:sldId id="428" r:id="rId74"/>
    <p:sldId id="429" r:id="rId75"/>
    <p:sldId id="430" r:id="rId76"/>
    <p:sldId id="431" r:id="rId77"/>
    <p:sldId id="509" r:id="rId78"/>
    <p:sldId id="432" r:id="rId79"/>
    <p:sldId id="433" r:id="rId80"/>
    <p:sldId id="434" r:id="rId81"/>
    <p:sldId id="435" r:id="rId82"/>
    <p:sldId id="510" r:id="rId83"/>
    <p:sldId id="437" r:id="rId84"/>
    <p:sldId id="436" r:id="rId85"/>
    <p:sldId id="438" r:id="rId86"/>
    <p:sldId id="440" r:id="rId87"/>
    <p:sldId id="439" r:id="rId88"/>
    <p:sldId id="442" r:id="rId89"/>
    <p:sldId id="443" r:id="rId90"/>
    <p:sldId id="444" r:id="rId91"/>
    <p:sldId id="445" r:id="rId92"/>
    <p:sldId id="446" r:id="rId93"/>
    <p:sldId id="447" r:id="rId94"/>
    <p:sldId id="448" r:id="rId95"/>
    <p:sldId id="449" r:id="rId96"/>
    <p:sldId id="450" r:id="rId97"/>
    <p:sldId id="451" r:id="rId98"/>
    <p:sldId id="452" r:id="rId99"/>
    <p:sldId id="455" r:id="rId100"/>
    <p:sldId id="454" r:id="rId101"/>
    <p:sldId id="456" r:id="rId102"/>
    <p:sldId id="457" r:id="rId103"/>
    <p:sldId id="458" r:id="rId104"/>
    <p:sldId id="497" r:id="rId105"/>
    <p:sldId id="459" r:id="rId106"/>
    <p:sldId id="460" r:id="rId107"/>
    <p:sldId id="461" r:id="rId108"/>
    <p:sldId id="462" r:id="rId109"/>
    <p:sldId id="463" r:id="rId110"/>
    <p:sldId id="464" r:id="rId111"/>
    <p:sldId id="468" r:id="rId112"/>
    <p:sldId id="465" r:id="rId113"/>
    <p:sldId id="466" r:id="rId114"/>
    <p:sldId id="467" r:id="rId115"/>
    <p:sldId id="469" r:id="rId116"/>
    <p:sldId id="470" r:id="rId117"/>
    <p:sldId id="471" r:id="rId118"/>
    <p:sldId id="472" r:id="rId119"/>
    <p:sldId id="473" r:id="rId120"/>
    <p:sldId id="474" r:id="rId121"/>
    <p:sldId id="477" r:id="rId122"/>
    <p:sldId id="478" r:id="rId123"/>
    <p:sldId id="479" r:id="rId124"/>
    <p:sldId id="482" r:id="rId125"/>
    <p:sldId id="481" r:id="rId126"/>
    <p:sldId id="483" r:id="rId127"/>
    <p:sldId id="485" r:id="rId128"/>
    <p:sldId id="487" r:id="rId129"/>
    <p:sldId id="484" r:id="rId130"/>
    <p:sldId id="486" r:id="rId131"/>
    <p:sldId id="488" r:id="rId132"/>
    <p:sldId id="489" r:id="rId133"/>
    <p:sldId id="490" r:id="rId134"/>
    <p:sldId id="491" r:id="rId135"/>
    <p:sldId id="492" r:id="rId136"/>
    <p:sldId id="493" r:id="rId137"/>
    <p:sldId id="322" r:id="rId138"/>
    <p:sldId id="494" r:id="rId139"/>
    <p:sldId id="498" r:id="rId140"/>
    <p:sldId id="499" r:id="rId141"/>
    <p:sldId id="511" r:id="rId1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10" autoAdjust="0"/>
  </p:normalViewPr>
  <p:slideViewPr>
    <p:cSldViewPr>
      <p:cViewPr>
        <p:scale>
          <a:sx n="73" d="100"/>
          <a:sy n="73" d="100"/>
        </p:scale>
        <p:origin x="-129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slide" Target="slides/slide116.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slide" Target="slides/slide111.xml" /><Relationship Id="rId133" Type="http://schemas.openxmlformats.org/officeDocument/2006/relationships/slide" Target="slides/slide132.xml" /><Relationship Id="rId138" Type="http://schemas.openxmlformats.org/officeDocument/2006/relationships/slide" Target="slides/slide137.xml"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32" Type="http://schemas.openxmlformats.org/officeDocument/2006/relationships/slide" Target="slides/slide31.xml" /><Relationship Id="rId37" Type="http://schemas.openxmlformats.org/officeDocument/2006/relationships/slide" Target="slides/slide36.xml" /><Relationship Id="rId53" Type="http://schemas.openxmlformats.org/officeDocument/2006/relationships/slide" Target="slides/slide52.xml" /><Relationship Id="rId58" Type="http://schemas.openxmlformats.org/officeDocument/2006/relationships/slide" Target="slides/slide57.xml" /><Relationship Id="rId74" Type="http://schemas.openxmlformats.org/officeDocument/2006/relationships/slide" Target="slides/slide73.xml" /><Relationship Id="rId79" Type="http://schemas.openxmlformats.org/officeDocument/2006/relationships/slide" Target="slides/slide78.xml" /><Relationship Id="rId102" Type="http://schemas.openxmlformats.org/officeDocument/2006/relationships/slide" Target="slides/slide101.xml" /><Relationship Id="rId123" Type="http://schemas.openxmlformats.org/officeDocument/2006/relationships/slide" Target="slides/slide122.xml" /><Relationship Id="rId128" Type="http://schemas.openxmlformats.org/officeDocument/2006/relationships/slide" Target="slides/slide127.xml" /><Relationship Id="rId144" Type="http://schemas.openxmlformats.org/officeDocument/2006/relationships/presProps" Target="presProps.xml" /><Relationship Id="rId5" Type="http://schemas.openxmlformats.org/officeDocument/2006/relationships/slide" Target="slides/slide4.xml" /><Relationship Id="rId90" Type="http://schemas.openxmlformats.org/officeDocument/2006/relationships/slide" Target="slides/slide89.xml" /><Relationship Id="rId95" Type="http://schemas.openxmlformats.org/officeDocument/2006/relationships/slide" Target="slides/slide94.xml" /><Relationship Id="rId22" Type="http://schemas.openxmlformats.org/officeDocument/2006/relationships/slide" Target="slides/slide21.xml" /><Relationship Id="rId27" Type="http://schemas.openxmlformats.org/officeDocument/2006/relationships/slide" Target="slides/slide26.xml" /><Relationship Id="rId43" Type="http://schemas.openxmlformats.org/officeDocument/2006/relationships/slide" Target="slides/slide42.xml" /><Relationship Id="rId48" Type="http://schemas.openxmlformats.org/officeDocument/2006/relationships/slide" Target="slides/slide47.xml" /><Relationship Id="rId64" Type="http://schemas.openxmlformats.org/officeDocument/2006/relationships/slide" Target="slides/slide63.xml" /><Relationship Id="rId69" Type="http://schemas.openxmlformats.org/officeDocument/2006/relationships/slide" Target="slides/slide68.xml" /><Relationship Id="rId113" Type="http://schemas.openxmlformats.org/officeDocument/2006/relationships/slide" Target="slides/slide112.xml" /><Relationship Id="rId118" Type="http://schemas.openxmlformats.org/officeDocument/2006/relationships/slide" Target="slides/slide117.xml" /><Relationship Id="rId134" Type="http://schemas.openxmlformats.org/officeDocument/2006/relationships/slide" Target="slides/slide133.xml" /><Relationship Id="rId139" Type="http://schemas.openxmlformats.org/officeDocument/2006/relationships/slide" Target="slides/slide138.xml" /><Relationship Id="rId80" Type="http://schemas.openxmlformats.org/officeDocument/2006/relationships/slide" Target="slides/slide79.xml" /><Relationship Id="rId85" Type="http://schemas.openxmlformats.org/officeDocument/2006/relationships/slide" Target="slides/slide84.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schemas.openxmlformats.org/officeDocument/2006/relationships/slide" Target="slides/slide102.xml" /><Relationship Id="rId108" Type="http://schemas.openxmlformats.org/officeDocument/2006/relationships/slide" Target="slides/slide107.xml" /><Relationship Id="rId116" Type="http://schemas.openxmlformats.org/officeDocument/2006/relationships/slide" Target="slides/slide115.xml" /><Relationship Id="rId124" Type="http://schemas.openxmlformats.org/officeDocument/2006/relationships/slide" Target="slides/slide123.xml" /><Relationship Id="rId129" Type="http://schemas.openxmlformats.org/officeDocument/2006/relationships/slide" Target="slides/slide128.xml" /><Relationship Id="rId137" Type="http://schemas.openxmlformats.org/officeDocument/2006/relationships/slide" Target="slides/slide13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slide" Target="slides/slide95.xml" /><Relationship Id="rId111" Type="http://schemas.openxmlformats.org/officeDocument/2006/relationships/slide" Target="slides/slide110.xml" /><Relationship Id="rId132" Type="http://schemas.openxmlformats.org/officeDocument/2006/relationships/slide" Target="slides/slide131.xml" /><Relationship Id="rId140" Type="http://schemas.openxmlformats.org/officeDocument/2006/relationships/slide" Target="slides/slide139.xml" /><Relationship Id="rId145"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slide" Target="slides/slide105.xml" /><Relationship Id="rId114" Type="http://schemas.openxmlformats.org/officeDocument/2006/relationships/slide" Target="slides/slide113.xml" /><Relationship Id="rId119" Type="http://schemas.openxmlformats.org/officeDocument/2006/relationships/slide" Target="slides/slide118.xml" /><Relationship Id="rId127" Type="http://schemas.openxmlformats.org/officeDocument/2006/relationships/slide" Target="slides/slide12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slide" Target="slides/slide121.xml" /><Relationship Id="rId130" Type="http://schemas.openxmlformats.org/officeDocument/2006/relationships/slide" Target="slides/slide129.xml" /><Relationship Id="rId135" Type="http://schemas.openxmlformats.org/officeDocument/2006/relationships/slide" Target="slides/slide134.xml" /><Relationship Id="rId143" Type="http://schemas.openxmlformats.org/officeDocument/2006/relationships/notesMaster" Target="notesMasters/notesMaster1.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slide" Target="slides/slide119.xml" /><Relationship Id="rId125" Type="http://schemas.openxmlformats.org/officeDocument/2006/relationships/slide" Target="slides/slide124.xml" /><Relationship Id="rId141" Type="http://schemas.openxmlformats.org/officeDocument/2006/relationships/slide" Target="slides/slide140.xml" /><Relationship Id="rId146" Type="http://schemas.openxmlformats.org/officeDocument/2006/relationships/theme" Target="theme/theme1.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29" Type="http://schemas.openxmlformats.org/officeDocument/2006/relationships/slide" Target="slides/slide28.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 Id="rId131" Type="http://schemas.openxmlformats.org/officeDocument/2006/relationships/slide" Target="slides/slide130.xml" /><Relationship Id="rId136" Type="http://schemas.openxmlformats.org/officeDocument/2006/relationships/slide" Target="slides/slide135.xml" /><Relationship Id="rId61" Type="http://schemas.openxmlformats.org/officeDocument/2006/relationships/slide" Target="slides/slide60.xml" /><Relationship Id="rId82" Type="http://schemas.openxmlformats.org/officeDocument/2006/relationships/slide" Target="slides/slide81.xml" /><Relationship Id="rId19" Type="http://schemas.openxmlformats.org/officeDocument/2006/relationships/slide" Target="slides/slide18.xml" /><Relationship Id="rId14" Type="http://schemas.openxmlformats.org/officeDocument/2006/relationships/slide" Target="slides/slide13.xml" /><Relationship Id="rId30" Type="http://schemas.openxmlformats.org/officeDocument/2006/relationships/slide" Target="slides/slide29.xml" /><Relationship Id="rId35" Type="http://schemas.openxmlformats.org/officeDocument/2006/relationships/slide" Target="slides/slide34.xml" /><Relationship Id="rId56" Type="http://schemas.openxmlformats.org/officeDocument/2006/relationships/slide" Target="slides/slide55.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26" Type="http://schemas.openxmlformats.org/officeDocument/2006/relationships/slide" Target="slides/slide125.xml" /><Relationship Id="rId147" Type="http://schemas.openxmlformats.org/officeDocument/2006/relationships/tableStyles" Target="tableStyles.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slide" Target="slides/slide120.xml" /><Relationship Id="rId142" Type="http://schemas.openxmlformats.org/officeDocument/2006/relationships/slide" Target="slides/slide141.xml" /></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 /></Relationships>
</file>

<file path=ppt/diagrams/_rels/drawing2.xml.rels><?xml version="1.0" encoding="UTF-8" standalone="yes"?>
<Relationships xmlns="http://schemas.openxmlformats.org/package/2006/relationships"><Relationship Id="rId1" Type="http://schemas.openxmlformats.org/officeDocument/2006/relationships/image" Target="../media/image1.jpeg" /></Relationships>
</file>

<file path=ppt/diagrams/_rels/drawing4.xml.rels><?xml version="1.0" encoding="UTF-8" standalone="yes"?>
<Relationships xmlns="http://schemas.openxmlformats.org/package/2006/relationships"><Relationship Id="rId1" Type="http://schemas.openxmlformats.org/officeDocument/2006/relationships/image" Target="../media/image1.jpeg" /></Relationships>
</file>

<file path=ppt/diagrams/_rels/drawing5.xml.rels><?xml version="1.0" encoding="UTF-8" standalone="yes"?>
<Relationships xmlns="http://schemas.openxmlformats.org/package/2006/relationships"><Relationship Id="rId1" Type="http://schemas.openxmlformats.org/officeDocument/2006/relationships/image" Target="../media/image1.jpeg" /></Relationships>
</file>

<file path=ppt/diagrams/_rels/drawing6.xml.rels><?xml version="1.0" encoding="UTF-8" standalone="yes"?>
<Relationships xmlns="http://schemas.openxmlformats.org/package/2006/relationships"><Relationship Id="rId1" Type="http://schemas.openxmlformats.org/officeDocument/2006/relationships/image" Target="../media/image1.jpe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B3BB04-38D2-4A7B-8C5E-B33B027FD9C1}" type="doc">
      <dgm:prSet loTypeId="urn:microsoft.com/office/officeart/2005/8/layout/hierarchy1" loCatId="hierarchy" qsTypeId="urn:microsoft.com/office/officeart/2005/8/quickstyle/simple4" qsCatId="simple" csTypeId="urn:microsoft.com/office/officeart/2005/8/colors/accent1_2" csCatId="accent1" phldr="1"/>
      <dgm:spPr/>
      <dgm:t>
        <a:bodyPr/>
        <a:lstStyle/>
        <a:p>
          <a:endParaRPr lang="en-US"/>
        </a:p>
      </dgm:t>
    </dgm:pt>
    <dgm:pt modelId="{EAE94109-8522-4201-9C09-FC192EC9E3CC}">
      <dgm:prSet phldrT="[Text]" custT="1"/>
      <dgm:spPr/>
      <dgm:t>
        <a:bodyPr/>
        <a:lstStyle/>
        <a:p>
          <a:r>
            <a:rPr lang="en-US" sz="2800" dirty="0"/>
            <a:t>HIV-1</a:t>
          </a:r>
        </a:p>
      </dgm:t>
    </dgm:pt>
    <dgm:pt modelId="{EDDC573F-94B8-42BB-9173-784EFBD7201E}" type="parTrans" cxnId="{2488C978-EC06-42F5-BE24-98C8E4B0C29C}">
      <dgm:prSet/>
      <dgm:spPr/>
      <dgm:t>
        <a:bodyPr/>
        <a:lstStyle/>
        <a:p>
          <a:endParaRPr lang="en-US"/>
        </a:p>
      </dgm:t>
    </dgm:pt>
    <dgm:pt modelId="{27247439-2675-4B54-941A-C6C3281F30B2}" type="sibTrans" cxnId="{2488C978-EC06-42F5-BE24-98C8E4B0C29C}">
      <dgm:prSet/>
      <dgm:spPr/>
      <dgm:t>
        <a:bodyPr/>
        <a:lstStyle/>
        <a:p>
          <a:endParaRPr lang="en-US"/>
        </a:p>
      </dgm:t>
    </dgm:pt>
    <dgm:pt modelId="{1B367E66-8A9F-4D01-903C-68B7A8F191A3}">
      <dgm:prSet phldrT="[Text]" custT="1"/>
      <dgm:spPr/>
      <dgm:t>
        <a:bodyPr/>
        <a:lstStyle/>
        <a:p>
          <a:r>
            <a:rPr lang="en-US" sz="2000" dirty="0"/>
            <a:t>NEW</a:t>
          </a:r>
        </a:p>
        <a:p>
          <a:r>
            <a:rPr lang="en-US" sz="2000" dirty="0"/>
            <a:t>(West Central Africa)</a:t>
          </a:r>
        </a:p>
      </dgm:t>
    </dgm:pt>
    <dgm:pt modelId="{EF91F886-0920-4BF1-AF1C-7904DD50E0DE}" type="parTrans" cxnId="{069549E7-88E6-462F-B9A0-18D00F993620}">
      <dgm:prSet/>
      <dgm:spPr/>
      <dgm:t>
        <a:bodyPr/>
        <a:lstStyle/>
        <a:p>
          <a:endParaRPr lang="en-US" sz="2400" dirty="0"/>
        </a:p>
      </dgm:t>
    </dgm:pt>
    <dgm:pt modelId="{B684C053-A6AA-476E-B5C3-8FAF95411511}" type="sibTrans" cxnId="{069549E7-88E6-462F-B9A0-18D00F993620}">
      <dgm:prSet/>
      <dgm:spPr/>
      <dgm:t>
        <a:bodyPr/>
        <a:lstStyle/>
        <a:p>
          <a:endParaRPr lang="en-US"/>
        </a:p>
      </dgm:t>
    </dgm:pt>
    <dgm:pt modelId="{5E66F9A9-82BE-4C9C-A74A-AF305041F607}">
      <dgm:prSet phldrT="[Text]" custT="1"/>
      <dgm:spPr/>
      <dgm:t>
        <a:bodyPr/>
        <a:lstStyle/>
        <a:p>
          <a:r>
            <a:rPr lang="en-US" sz="2000" b="1" dirty="0"/>
            <a:t>MAJOR</a:t>
          </a:r>
        </a:p>
        <a:p>
          <a:r>
            <a:rPr lang="en-US" sz="2000" b="1" dirty="0"/>
            <a:t>(Worldwide)</a:t>
          </a:r>
        </a:p>
      </dgm:t>
    </dgm:pt>
    <dgm:pt modelId="{AAE2FFA7-C8CE-407D-9B19-7CC416C57E54}" type="sibTrans" cxnId="{3289D604-0196-416F-839F-6EDD2BAAF29A}">
      <dgm:prSet/>
      <dgm:spPr/>
      <dgm:t>
        <a:bodyPr/>
        <a:lstStyle/>
        <a:p>
          <a:endParaRPr lang="en-US"/>
        </a:p>
      </dgm:t>
    </dgm:pt>
    <dgm:pt modelId="{ADEFD5B0-EBE7-4286-9E7E-2BA740764CB9}" type="parTrans" cxnId="{3289D604-0196-416F-839F-6EDD2BAAF29A}">
      <dgm:prSet/>
      <dgm:spPr/>
      <dgm:t>
        <a:bodyPr/>
        <a:lstStyle/>
        <a:p>
          <a:endParaRPr lang="en-US" sz="2400" dirty="0"/>
        </a:p>
      </dgm:t>
    </dgm:pt>
    <dgm:pt modelId="{253F16DA-B155-4884-89C0-3443FA12EB35}">
      <dgm:prSet custT="1"/>
      <dgm:spPr/>
      <dgm:t>
        <a:bodyPr/>
        <a:lstStyle/>
        <a:p>
          <a:r>
            <a:rPr lang="en-US" sz="2000" dirty="0"/>
            <a:t>OUTLIER</a:t>
          </a:r>
        </a:p>
        <a:p>
          <a:r>
            <a:rPr lang="en-US" sz="2000" dirty="0"/>
            <a:t>(Cameroon)</a:t>
          </a:r>
        </a:p>
      </dgm:t>
    </dgm:pt>
    <dgm:pt modelId="{6E522544-D47E-4DEE-9F29-34D759639A1F}" type="parTrans" cxnId="{993F88DA-AEF4-469A-ACBF-0AFB8A309BF0}">
      <dgm:prSet/>
      <dgm:spPr/>
      <dgm:t>
        <a:bodyPr/>
        <a:lstStyle/>
        <a:p>
          <a:endParaRPr lang="en-US" sz="2400" dirty="0"/>
        </a:p>
      </dgm:t>
    </dgm:pt>
    <dgm:pt modelId="{5B60CB04-1C92-4309-9C18-8A7DA14A9C8F}" type="sibTrans" cxnId="{993F88DA-AEF4-469A-ACBF-0AFB8A309BF0}">
      <dgm:prSet/>
      <dgm:spPr/>
      <dgm:t>
        <a:bodyPr/>
        <a:lstStyle/>
        <a:p>
          <a:endParaRPr lang="en-US"/>
        </a:p>
      </dgm:t>
    </dgm:pt>
    <dgm:pt modelId="{A658B0CD-DDEC-4C68-B2D4-5ECFA8250426}">
      <dgm:prSet custT="1"/>
      <dgm:spPr/>
      <dgm:t>
        <a:bodyPr/>
        <a:lstStyle/>
        <a:p>
          <a:r>
            <a:rPr lang="en-US" sz="2000" dirty="0"/>
            <a:t>A-D</a:t>
          </a:r>
        </a:p>
      </dgm:t>
    </dgm:pt>
    <dgm:pt modelId="{D42C8652-515D-4A88-BE3E-F430970F00A7}" type="parTrans" cxnId="{74841DF5-22F1-43F6-AB53-CF088BCCE833}">
      <dgm:prSet/>
      <dgm:spPr/>
      <dgm:t>
        <a:bodyPr/>
        <a:lstStyle/>
        <a:p>
          <a:endParaRPr lang="en-US" sz="2400" dirty="0"/>
        </a:p>
      </dgm:t>
    </dgm:pt>
    <dgm:pt modelId="{3453ABE9-8360-47D8-835B-BDE4463FB8C9}" type="sibTrans" cxnId="{74841DF5-22F1-43F6-AB53-CF088BCCE833}">
      <dgm:prSet/>
      <dgm:spPr/>
      <dgm:t>
        <a:bodyPr/>
        <a:lstStyle/>
        <a:p>
          <a:endParaRPr lang="en-US"/>
        </a:p>
      </dgm:t>
    </dgm:pt>
    <dgm:pt modelId="{3CD5E41A-D753-4873-B2F3-44299844115B}">
      <dgm:prSet custT="1"/>
      <dgm:spPr/>
      <dgm:t>
        <a:bodyPr/>
        <a:lstStyle/>
        <a:p>
          <a:r>
            <a:rPr lang="en-US" sz="2000" dirty="0"/>
            <a:t>F-H</a:t>
          </a:r>
        </a:p>
      </dgm:t>
    </dgm:pt>
    <dgm:pt modelId="{D39228D4-A256-4E14-87CF-064DC468CA17}" type="parTrans" cxnId="{B268DB41-836D-4747-8C7D-CFD3F2A0D646}">
      <dgm:prSet/>
      <dgm:spPr/>
      <dgm:t>
        <a:bodyPr/>
        <a:lstStyle/>
        <a:p>
          <a:endParaRPr lang="en-US" sz="2400" dirty="0"/>
        </a:p>
      </dgm:t>
    </dgm:pt>
    <dgm:pt modelId="{11B42CAF-003A-456F-85B0-EACB674B16A9}" type="sibTrans" cxnId="{B268DB41-836D-4747-8C7D-CFD3F2A0D646}">
      <dgm:prSet/>
      <dgm:spPr/>
      <dgm:t>
        <a:bodyPr/>
        <a:lstStyle/>
        <a:p>
          <a:endParaRPr lang="en-US"/>
        </a:p>
      </dgm:t>
    </dgm:pt>
    <dgm:pt modelId="{3DC18F4C-6181-4444-845D-EC7F7D1F7746}">
      <dgm:prSet custT="1"/>
      <dgm:spPr/>
      <dgm:t>
        <a:bodyPr/>
        <a:lstStyle/>
        <a:p>
          <a:r>
            <a:rPr lang="en-US" sz="2000" dirty="0"/>
            <a:t>J AND K</a:t>
          </a:r>
        </a:p>
      </dgm:t>
    </dgm:pt>
    <dgm:pt modelId="{02486128-F967-4C12-A86E-D4E956267F52}" type="parTrans" cxnId="{223A092A-8C44-437D-96CC-037A7E9C70DF}">
      <dgm:prSet/>
      <dgm:spPr/>
      <dgm:t>
        <a:bodyPr/>
        <a:lstStyle/>
        <a:p>
          <a:endParaRPr lang="en-US" sz="2400" dirty="0"/>
        </a:p>
      </dgm:t>
    </dgm:pt>
    <dgm:pt modelId="{4AA5186B-5C25-4F20-BF4A-9EC02CC126BD}" type="sibTrans" cxnId="{223A092A-8C44-437D-96CC-037A7E9C70DF}">
      <dgm:prSet/>
      <dgm:spPr/>
      <dgm:t>
        <a:bodyPr/>
        <a:lstStyle/>
        <a:p>
          <a:endParaRPr lang="en-US"/>
        </a:p>
      </dgm:t>
    </dgm:pt>
    <dgm:pt modelId="{19A13449-27DD-4758-A26F-53D707F7C8C5}" type="pres">
      <dgm:prSet presAssocID="{9EB3BB04-38D2-4A7B-8C5E-B33B027FD9C1}" presName="hierChild1" presStyleCnt="0">
        <dgm:presLayoutVars>
          <dgm:chPref val="1"/>
          <dgm:dir/>
          <dgm:animOne val="branch"/>
          <dgm:animLvl val="lvl"/>
          <dgm:resizeHandles/>
        </dgm:presLayoutVars>
      </dgm:prSet>
      <dgm:spPr/>
    </dgm:pt>
    <dgm:pt modelId="{9B609602-816B-4803-933A-FB82EA3C7ABE}" type="pres">
      <dgm:prSet presAssocID="{EAE94109-8522-4201-9C09-FC192EC9E3CC}" presName="hierRoot1" presStyleCnt="0"/>
      <dgm:spPr/>
    </dgm:pt>
    <dgm:pt modelId="{479EF943-7344-405B-B4D0-3AE8261174DC}" type="pres">
      <dgm:prSet presAssocID="{EAE94109-8522-4201-9C09-FC192EC9E3CC}" presName="composite" presStyleCnt="0"/>
      <dgm:spPr/>
    </dgm:pt>
    <dgm:pt modelId="{A0EC000B-7B0B-4EEF-A8A6-8B515EA124D4}" type="pres">
      <dgm:prSet presAssocID="{EAE94109-8522-4201-9C09-FC192EC9E3CC}" presName="background" presStyleLbl="node0" presStyleIdx="0" presStyleCnt="1"/>
      <dgm:spPr/>
    </dgm:pt>
    <dgm:pt modelId="{75A4A6CD-8431-4500-8D84-B9D30189A28B}" type="pres">
      <dgm:prSet presAssocID="{EAE94109-8522-4201-9C09-FC192EC9E3CC}" presName="text" presStyleLbl="fgAcc0" presStyleIdx="0" presStyleCnt="1" custScaleX="130556" custScaleY="100045">
        <dgm:presLayoutVars>
          <dgm:chPref val="3"/>
        </dgm:presLayoutVars>
      </dgm:prSet>
      <dgm:spPr/>
    </dgm:pt>
    <dgm:pt modelId="{B5731D01-D0B5-43D9-BDAE-88FACDFB0318}" type="pres">
      <dgm:prSet presAssocID="{EAE94109-8522-4201-9C09-FC192EC9E3CC}" presName="hierChild2" presStyleCnt="0"/>
      <dgm:spPr/>
    </dgm:pt>
    <dgm:pt modelId="{C662F488-885F-45B9-A546-3571A7758E1B}" type="pres">
      <dgm:prSet presAssocID="{ADEFD5B0-EBE7-4286-9E7E-2BA740764CB9}" presName="Name10" presStyleLbl="parChTrans1D2" presStyleIdx="0" presStyleCnt="3"/>
      <dgm:spPr/>
    </dgm:pt>
    <dgm:pt modelId="{C3D1FFE8-836D-44F1-9002-9F7DD9B801A0}" type="pres">
      <dgm:prSet presAssocID="{5E66F9A9-82BE-4C9C-A74A-AF305041F607}" presName="hierRoot2" presStyleCnt="0"/>
      <dgm:spPr/>
    </dgm:pt>
    <dgm:pt modelId="{E0E94EC9-8F95-4B08-AE96-09F32CEC8E76}" type="pres">
      <dgm:prSet presAssocID="{5E66F9A9-82BE-4C9C-A74A-AF305041F607}" presName="composite2" presStyleCnt="0"/>
      <dgm:spPr/>
    </dgm:pt>
    <dgm:pt modelId="{4812B8ED-DE9A-456C-82F9-0FA79FB4B228}" type="pres">
      <dgm:prSet presAssocID="{5E66F9A9-82BE-4C9C-A74A-AF305041F607}" presName="background2" presStyleLbl="node2" presStyleIdx="0" presStyleCnt="3"/>
      <dgm:spPr/>
    </dgm:pt>
    <dgm:pt modelId="{21215244-24EF-4D06-A3B9-C4301E082EAA}" type="pres">
      <dgm:prSet presAssocID="{5E66F9A9-82BE-4C9C-A74A-AF305041F607}" presName="text2" presStyleLbl="fgAcc2" presStyleIdx="0" presStyleCnt="3" custScaleX="125000" custScaleY="108806" custLinFactNeighborX="2137" custLinFactNeighborY="-504">
        <dgm:presLayoutVars>
          <dgm:chPref val="3"/>
        </dgm:presLayoutVars>
      </dgm:prSet>
      <dgm:spPr/>
    </dgm:pt>
    <dgm:pt modelId="{71D4A2FF-7DF9-4B62-AE41-4AEA5A40E15B}" type="pres">
      <dgm:prSet presAssocID="{5E66F9A9-82BE-4C9C-A74A-AF305041F607}" presName="hierChild3" presStyleCnt="0"/>
      <dgm:spPr/>
    </dgm:pt>
    <dgm:pt modelId="{F2336713-6524-46B8-A69F-7C421CF8B913}" type="pres">
      <dgm:prSet presAssocID="{D42C8652-515D-4A88-BE3E-F430970F00A7}" presName="Name17" presStyleLbl="parChTrans1D3" presStyleIdx="0" presStyleCnt="3"/>
      <dgm:spPr/>
    </dgm:pt>
    <dgm:pt modelId="{E0B80743-07BE-455D-AA05-E85BE2882258}" type="pres">
      <dgm:prSet presAssocID="{A658B0CD-DDEC-4C68-B2D4-5ECFA8250426}" presName="hierRoot3" presStyleCnt="0"/>
      <dgm:spPr/>
    </dgm:pt>
    <dgm:pt modelId="{308C9A77-3626-4881-934F-27B7D670ACD6}" type="pres">
      <dgm:prSet presAssocID="{A658B0CD-DDEC-4C68-B2D4-5ECFA8250426}" presName="composite3" presStyleCnt="0"/>
      <dgm:spPr/>
    </dgm:pt>
    <dgm:pt modelId="{783EAF93-3ECD-436A-BBAB-F44F90404772}" type="pres">
      <dgm:prSet presAssocID="{A658B0CD-DDEC-4C68-B2D4-5ECFA8250426}" presName="background3" presStyleLbl="node3" presStyleIdx="0" presStyleCnt="3"/>
      <dgm:spPr/>
    </dgm:pt>
    <dgm:pt modelId="{1124B8B4-CCAA-40F1-A6FD-A325F7B290FD}" type="pres">
      <dgm:prSet presAssocID="{A658B0CD-DDEC-4C68-B2D4-5ECFA8250426}" presName="text3" presStyleLbl="fgAcc3" presStyleIdx="0" presStyleCnt="3" custLinFactNeighborX="2975" custLinFactNeighborY="-15">
        <dgm:presLayoutVars>
          <dgm:chPref val="3"/>
        </dgm:presLayoutVars>
      </dgm:prSet>
      <dgm:spPr/>
    </dgm:pt>
    <dgm:pt modelId="{C31FB92B-3AA5-4E2F-B9A2-A24D3D9BB59D}" type="pres">
      <dgm:prSet presAssocID="{A658B0CD-DDEC-4C68-B2D4-5ECFA8250426}" presName="hierChild4" presStyleCnt="0"/>
      <dgm:spPr/>
    </dgm:pt>
    <dgm:pt modelId="{53BEE7F9-A64C-405F-BC68-599AC3033E4C}" type="pres">
      <dgm:prSet presAssocID="{D39228D4-A256-4E14-87CF-064DC468CA17}" presName="Name17" presStyleLbl="parChTrans1D3" presStyleIdx="1" presStyleCnt="3"/>
      <dgm:spPr/>
    </dgm:pt>
    <dgm:pt modelId="{196A3984-39EE-44D9-ACB6-6FFABF29270D}" type="pres">
      <dgm:prSet presAssocID="{3CD5E41A-D753-4873-B2F3-44299844115B}" presName="hierRoot3" presStyleCnt="0"/>
      <dgm:spPr/>
    </dgm:pt>
    <dgm:pt modelId="{E288AB66-F63A-41F7-83DB-5EA2A7BA9ABB}" type="pres">
      <dgm:prSet presAssocID="{3CD5E41A-D753-4873-B2F3-44299844115B}" presName="composite3" presStyleCnt="0"/>
      <dgm:spPr/>
    </dgm:pt>
    <dgm:pt modelId="{DFA592E0-9B9A-43A7-8000-00C15E2CA685}" type="pres">
      <dgm:prSet presAssocID="{3CD5E41A-D753-4873-B2F3-44299844115B}" presName="background3" presStyleLbl="node3" presStyleIdx="1" presStyleCnt="3"/>
      <dgm:spPr/>
    </dgm:pt>
    <dgm:pt modelId="{FFA0AE6C-4C09-4CCD-B218-F45AAAE5A33C}" type="pres">
      <dgm:prSet presAssocID="{3CD5E41A-D753-4873-B2F3-44299844115B}" presName="text3" presStyleLbl="fgAcc3" presStyleIdx="1" presStyleCnt="3" custLinFactNeighborX="-144" custLinFactNeighborY="4215">
        <dgm:presLayoutVars>
          <dgm:chPref val="3"/>
        </dgm:presLayoutVars>
      </dgm:prSet>
      <dgm:spPr/>
    </dgm:pt>
    <dgm:pt modelId="{B4E740A6-AD48-410B-A567-05BC733DB216}" type="pres">
      <dgm:prSet presAssocID="{3CD5E41A-D753-4873-B2F3-44299844115B}" presName="hierChild4" presStyleCnt="0"/>
      <dgm:spPr/>
    </dgm:pt>
    <dgm:pt modelId="{3590260B-99F9-4D65-827F-240E4FED67EF}" type="pres">
      <dgm:prSet presAssocID="{02486128-F967-4C12-A86E-D4E956267F52}" presName="Name17" presStyleLbl="parChTrans1D3" presStyleIdx="2" presStyleCnt="3"/>
      <dgm:spPr/>
    </dgm:pt>
    <dgm:pt modelId="{BF0982E3-F608-4CC1-8A1D-00969BC4C630}" type="pres">
      <dgm:prSet presAssocID="{3DC18F4C-6181-4444-845D-EC7F7D1F7746}" presName="hierRoot3" presStyleCnt="0"/>
      <dgm:spPr/>
    </dgm:pt>
    <dgm:pt modelId="{9301013F-8C4E-457A-97A7-F88436CCDA9C}" type="pres">
      <dgm:prSet presAssocID="{3DC18F4C-6181-4444-845D-EC7F7D1F7746}" presName="composite3" presStyleCnt="0"/>
      <dgm:spPr/>
    </dgm:pt>
    <dgm:pt modelId="{FEA587B7-15C2-4017-A145-E04CB74B9A53}" type="pres">
      <dgm:prSet presAssocID="{3DC18F4C-6181-4444-845D-EC7F7D1F7746}" presName="background3" presStyleLbl="node3" presStyleIdx="2" presStyleCnt="3"/>
      <dgm:spPr/>
    </dgm:pt>
    <dgm:pt modelId="{459C027A-0941-4228-BAB2-F481B4B77B26}" type="pres">
      <dgm:prSet presAssocID="{3DC18F4C-6181-4444-845D-EC7F7D1F7746}" presName="text3" presStyleLbl="fgAcc3" presStyleIdx="2" presStyleCnt="3">
        <dgm:presLayoutVars>
          <dgm:chPref val="3"/>
        </dgm:presLayoutVars>
      </dgm:prSet>
      <dgm:spPr/>
    </dgm:pt>
    <dgm:pt modelId="{86079EAB-D9C7-4D77-AB5F-4FB0B7ADA82A}" type="pres">
      <dgm:prSet presAssocID="{3DC18F4C-6181-4444-845D-EC7F7D1F7746}" presName="hierChild4" presStyleCnt="0"/>
      <dgm:spPr/>
    </dgm:pt>
    <dgm:pt modelId="{63EA8565-9819-4B7F-AE2B-AA3370D1DBEA}" type="pres">
      <dgm:prSet presAssocID="{EF91F886-0920-4BF1-AF1C-7904DD50E0DE}" presName="Name10" presStyleLbl="parChTrans1D2" presStyleIdx="1" presStyleCnt="3"/>
      <dgm:spPr/>
    </dgm:pt>
    <dgm:pt modelId="{50B481E6-F8CE-4B81-B0C1-7EAE6AFED1AD}" type="pres">
      <dgm:prSet presAssocID="{1B367E66-8A9F-4D01-903C-68B7A8F191A3}" presName="hierRoot2" presStyleCnt="0"/>
      <dgm:spPr/>
    </dgm:pt>
    <dgm:pt modelId="{7E185229-8C30-4EE4-99F5-1836F7492731}" type="pres">
      <dgm:prSet presAssocID="{1B367E66-8A9F-4D01-903C-68B7A8F191A3}" presName="composite2" presStyleCnt="0"/>
      <dgm:spPr/>
    </dgm:pt>
    <dgm:pt modelId="{A6C7EB78-ED6C-4230-BB2C-3B102AF3E446}" type="pres">
      <dgm:prSet presAssocID="{1B367E66-8A9F-4D01-903C-68B7A8F191A3}" presName="background2" presStyleLbl="node2" presStyleIdx="1" presStyleCnt="3"/>
      <dgm:spPr/>
    </dgm:pt>
    <dgm:pt modelId="{82F01498-9864-4285-9686-8027C8FEA4B5}" type="pres">
      <dgm:prSet presAssocID="{1B367E66-8A9F-4D01-903C-68B7A8F191A3}" presName="text2" presStyleLbl="fgAcc2" presStyleIdx="1" presStyleCnt="3" custScaleX="127045" custScaleY="112598">
        <dgm:presLayoutVars>
          <dgm:chPref val="3"/>
        </dgm:presLayoutVars>
      </dgm:prSet>
      <dgm:spPr/>
    </dgm:pt>
    <dgm:pt modelId="{00F50071-998F-410D-A719-1679F1384CC1}" type="pres">
      <dgm:prSet presAssocID="{1B367E66-8A9F-4D01-903C-68B7A8F191A3}" presName="hierChild3" presStyleCnt="0"/>
      <dgm:spPr/>
    </dgm:pt>
    <dgm:pt modelId="{D976AF4A-4E32-46B5-8385-A786291868BF}" type="pres">
      <dgm:prSet presAssocID="{6E522544-D47E-4DEE-9F29-34D759639A1F}" presName="Name10" presStyleLbl="parChTrans1D2" presStyleIdx="2" presStyleCnt="3"/>
      <dgm:spPr/>
    </dgm:pt>
    <dgm:pt modelId="{AA223D0F-A11F-4691-9266-49E15A4C4127}" type="pres">
      <dgm:prSet presAssocID="{253F16DA-B155-4884-89C0-3443FA12EB35}" presName="hierRoot2" presStyleCnt="0"/>
      <dgm:spPr/>
    </dgm:pt>
    <dgm:pt modelId="{BAED35CC-4AF7-42AF-A224-F68F77D782F4}" type="pres">
      <dgm:prSet presAssocID="{253F16DA-B155-4884-89C0-3443FA12EB35}" presName="composite2" presStyleCnt="0"/>
      <dgm:spPr/>
    </dgm:pt>
    <dgm:pt modelId="{05BD5B82-3DCB-418C-A909-CA9BE7E96C59}" type="pres">
      <dgm:prSet presAssocID="{253F16DA-B155-4884-89C0-3443FA12EB35}" presName="background2" presStyleLbl="node2" presStyleIdx="2" presStyleCnt="3"/>
      <dgm:spPr/>
    </dgm:pt>
    <dgm:pt modelId="{3148E79B-79AC-4F4D-B718-D54A90237CE5}" type="pres">
      <dgm:prSet presAssocID="{253F16DA-B155-4884-89C0-3443FA12EB35}" presName="text2" presStyleLbl="fgAcc2" presStyleIdx="2" presStyleCnt="3" custScaleX="132367" custScaleY="126453">
        <dgm:presLayoutVars>
          <dgm:chPref val="3"/>
        </dgm:presLayoutVars>
      </dgm:prSet>
      <dgm:spPr/>
    </dgm:pt>
    <dgm:pt modelId="{E1BC6F0D-4B94-4797-BE39-D40A6FC35202}" type="pres">
      <dgm:prSet presAssocID="{253F16DA-B155-4884-89C0-3443FA12EB35}" presName="hierChild3" presStyleCnt="0"/>
      <dgm:spPr/>
    </dgm:pt>
  </dgm:ptLst>
  <dgm:cxnLst>
    <dgm:cxn modelId="{3289D604-0196-416F-839F-6EDD2BAAF29A}" srcId="{EAE94109-8522-4201-9C09-FC192EC9E3CC}" destId="{5E66F9A9-82BE-4C9C-A74A-AF305041F607}" srcOrd="0" destOrd="0" parTransId="{ADEFD5B0-EBE7-4286-9E7E-2BA740764CB9}" sibTransId="{AAE2FFA7-C8CE-407D-9B19-7CC416C57E54}"/>
    <dgm:cxn modelId="{DCB3D81E-A3CA-4079-A2ED-D31D9379B507}" type="presOf" srcId="{6E522544-D47E-4DEE-9F29-34D759639A1F}" destId="{D976AF4A-4E32-46B5-8385-A786291868BF}" srcOrd="0" destOrd="0" presId="urn:microsoft.com/office/officeart/2005/8/layout/hierarchy1"/>
    <dgm:cxn modelId="{223A092A-8C44-437D-96CC-037A7E9C70DF}" srcId="{5E66F9A9-82BE-4C9C-A74A-AF305041F607}" destId="{3DC18F4C-6181-4444-845D-EC7F7D1F7746}" srcOrd="2" destOrd="0" parTransId="{02486128-F967-4C12-A86E-D4E956267F52}" sibTransId="{4AA5186B-5C25-4F20-BF4A-9EC02CC126BD}"/>
    <dgm:cxn modelId="{7D528E2F-7820-475D-9266-7296738F1199}" type="presOf" srcId="{3DC18F4C-6181-4444-845D-EC7F7D1F7746}" destId="{459C027A-0941-4228-BAB2-F481B4B77B26}" srcOrd="0" destOrd="0" presId="urn:microsoft.com/office/officeart/2005/8/layout/hierarchy1"/>
    <dgm:cxn modelId="{74E50038-5F28-41D7-A2DE-F73CF7C05D63}" type="presOf" srcId="{EF91F886-0920-4BF1-AF1C-7904DD50E0DE}" destId="{63EA8565-9819-4B7F-AE2B-AA3370D1DBEA}" srcOrd="0" destOrd="0" presId="urn:microsoft.com/office/officeart/2005/8/layout/hierarchy1"/>
    <dgm:cxn modelId="{822A8540-A880-44D0-9D29-76969DF4DC51}" type="presOf" srcId="{9EB3BB04-38D2-4A7B-8C5E-B33B027FD9C1}" destId="{19A13449-27DD-4758-A26F-53D707F7C8C5}" srcOrd="0" destOrd="0" presId="urn:microsoft.com/office/officeart/2005/8/layout/hierarchy1"/>
    <dgm:cxn modelId="{AC7B4C5E-C67B-4D02-B12A-CBDD28068D1F}" type="presOf" srcId="{02486128-F967-4C12-A86E-D4E956267F52}" destId="{3590260B-99F9-4D65-827F-240E4FED67EF}" srcOrd="0" destOrd="0" presId="urn:microsoft.com/office/officeart/2005/8/layout/hierarchy1"/>
    <dgm:cxn modelId="{B268DB41-836D-4747-8C7D-CFD3F2A0D646}" srcId="{5E66F9A9-82BE-4C9C-A74A-AF305041F607}" destId="{3CD5E41A-D753-4873-B2F3-44299844115B}" srcOrd="1" destOrd="0" parTransId="{D39228D4-A256-4E14-87CF-064DC468CA17}" sibTransId="{11B42CAF-003A-456F-85B0-EACB674B16A9}"/>
    <dgm:cxn modelId="{2488C978-EC06-42F5-BE24-98C8E4B0C29C}" srcId="{9EB3BB04-38D2-4A7B-8C5E-B33B027FD9C1}" destId="{EAE94109-8522-4201-9C09-FC192EC9E3CC}" srcOrd="0" destOrd="0" parTransId="{EDDC573F-94B8-42BB-9173-784EFBD7201E}" sibTransId="{27247439-2675-4B54-941A-C6C3281F30B2}"/>
    <dgm:cxn modelId="{35E4E891-F019-45D2-BB31-A43CD3ED2E3A}" type="presOf" srcId="{D42C8652-515D-4A88-BE3E-F430970F00A7}" destId="{F2336713-6524-46B8-A69F-7C421CF8B913}" srcOrd="0" destOrd="0" presId="urn:microsoft.com/office/officeart/2005/8/layout/hierarchy1"/>
    <dgm:cxn modelId="{91C1B896-C4B4-4A51-BE1A-DB1BCE039CE3}" type="presOf" srcId="{D39228D4-A256-4E14-87CF-064DC468CA17}" destId="{53BEE7F9-A64C-405F-BC68-599AC3033E4C}" srcOrd="0" destOrd="0" presId="urn:microsoft.com/office/officeart/2005/8/layout/hierarchy1"/>
    <dgm:cxn modelId="{894C8FC0-A6A6-436C-A2A4-A3B3D75F74F2}" type="presOf" srcId="{253F16DA-B155-4884-89C0-3443FA12EB35}" destId="{3148E79B-79AC-4F4D-B718-D54A90237CE5}" srcOrd="0" destOrd="0" presId="urn:microsoft.com/office/officeart/2005/8/layout/hierarchy1"/>
    <dgm:cxn modelId="{7499B1CC-6E70-4347-ABBF-9D1E15B10FDE}" type="presOf" srcId="{ADEFD5B0-EBE7-4286-9E7E-2BA740764CB9}" destId="{C662F488-885F-45B9-A546-3571A7758E1B}" srcOrd="0" destOrd="0" presId="urn:microsoft.com/office/officeart/2005/8/layout/hierarchy1"/>
    <dgm:cxn modelId="{539353D1-A71B-4DE2-8045-FB1C1B4178B4}" type="presOf" srcId="{5E66F9A9-82BE-4C9C-A74A-AF305041F607}" destId="{21215244-24EF-4D06-A3B9-C4301E082EAA}" srcOrd="0" destOrd="0" presId="urn:microsoft.com/office/officeart/2005/8/layout/hierarchy1"/>
    <dgm:cxn modelId="{993F88DA-AEF4-469A-ACBF-0AFB8A309BF0}" srcId="{EAE94109-8522-4201-9C09-FC192EC9E3CC}" destId="{253F16DA-B155-4884-89C0-3443FA12EB35}" srcOrd="2" destOrd="0" parTransId="{6E522544-D47E-4DEE-9F29-34D759639A1F}" sibTransId="{5B60CB04-1C92-4309-9C18-8A7DA14A9C8F}"/>
    <dgm:cxn modelId="{584B5CE5-88BB-4A04-A3F4-5919233BAAC8}" type="presOf" srcId="{EAE94109-8522-4201-9C09-FC192EC9E3CC}" destId="{75A4A6CD-8431-4500-8D84-B9D30189A28B}" srcOrd="0" destOrd="0" presId="urn:microsoft.com/office/officeart/2005/8/layout/hierarchy1"/>
    <dgm:cxn modelId="{069549E7-88E6-462F-B9A0-18D00F993620}" srcId="{EAE94109-8522-4201-9C09-FC192EC9E3CC}" destId="{1B367E66-8A9F-4D01-903C-68B7A8F191A3}" srcOrd="1" destOrd="0" parTransId="{EF91F886-0920-4BF1-AF1C-7904DD50E0DE}" sibTransId="{B684C053-A6AA-476E-B5C3-8FAF95411511}"/>
    <dgm:cxn modelId="{628838F4-8AE2-40DC-9676-C11877EC2858}" type="presOf" srcId="{1B367E66-8A9F-4D01-903C-68B7A8F191A3}" destId="{82F01498-9864-4285-9686-8027C8FEA4B5}" srcOrd="0" destOrd="0" presId="urn:microsoft.com/office/officeart/2005/8/layout/hierarchy1"/>
    <dgm:cxn modelId="{74841DF5-22F1-43F6-AB53-CF088BCCE833}" srcId="{5E66F9A9-82BE-4C9C-A74A-AF305041F607}" destId="{A658B0CD-DDEC-4C68-B2D4-5ECFA8250426}" srcOrd="0" destOrd="0" parTransId="{D42C8652-515D-4A88-BE3E-F430970F00A7}" sibTransId="{3453ABE9-8360-47D8-835B-BDE4463FB8C9}"/>
    <dgm:cxn modelId="{BD2CD5F7-D454-4052-A535-74199696BA6A}" type="presOf" srcId="{A658B0CD-DDEC-4C68-B2D4-5ECFA8250426}" destId="{1124B8B4-CCAA-40F1-A6FD-A325F7B290FD}" srcOrd="0" destOrd="0" presId="urn:microsoft.com/office/officeart/2005/8/layout/hierarchy1"/>
    <dgm:cxn modelId="{DBEDC6FC-A3AB-46E6-A0E0-5B2904F37231}" type="presOf" srcId="{3CD5E41A-D753-4873-B2F3-44299844115B}" destId="{FFA0AE6C-4C09-4CCD-B218-F45AAAE5A33C}" srcOrd="0" destOrd="0" presId="urn:microsoft.com/office/officeart/2005/8/layout/hierarchy1"/>
    <dgm:cxn modelId="{754AFAD5-CFC4-4D58-9B56-8636D7AF9B90}" type="presParOf" srcId="{19A13449-27DD-4758-A26F-53D707F7C8C5}" destId="{9B609602-816B-4803-933A-FB82EA3C7ABE}" srcOrd="0" destOrd="0" presId="urn:microsoft.com/office/officeart/2005/8/layout/hierarchy1"/>
    <dgm:cxn modelId="{A3C51D23-365E-4824-88B8-EB244D7A213E}" type="presParOf" srcId="{9B609602-816B-4803-933A-FB82EA3C7ABE}" destId="{479EF943-7344-405B-B4D0-3AE8261174DC}" srcOrd="0" destOrd="0" presId="urn:microsoft.com/office/officeart/2005/8/layout/hierarchy1"/>
    <dgm:cxn modelId="{30B6FEF1-6880-41E2-AEC8-95CACE3D8ADD}" type="presParOf" srcId="{479EF943-7344-405B-B4D0-3AE8261174DC}" destId="{A0EC000B-7B0B-4EEF-A8A6-8B515EA124D4}" srcOrd="0" destOrd="0" presId="urn:microsoft.com/office/officeart/2005/8/layout/hierarchy1"/>
    <dgm:cxn modelId="{8E6F96E0-26CF-47FC-B522-A916016C62FC}" type="presParOf" srcId="{479EF943-7344-405B-B4D0-3AE8261174DC}" destId="{75A4A6CD-8431-4500-8D84-B9D30189A28B}" srcOrd="1" destOrd="0" presId="urn:microsoft.com/office/officeart/2005/8/layout/hierarchy1"/>
    <dgm:cxn modelId="{392FE30A-258B-4774-BE41-B31CA707077E}" type="presParOf" srcId="{9B609602-816B-4803-933A-FB82EA3C7ABE}" destId="{B5731D01-D0B5-43D9-BDAE-88FACDFB0318}" srcOrd="1" destOrd="0" presId="urn:microsoft.com/office/officeart/2005/8/layout/hierarchy1"/>
    <dgm:cxn modelId="{CD7D3952-D213-4A66-A9B7-EB7D8B45CD93}" type="presParOf" srcId="{B5731D01-D0B5-43D9-BDAE-88FACDFB0318}" destId="{C662F488-885F-45B9-A546-3571A7758E1B}" srcOrd="0" destOrd="0" presId="urn:microsoft.com/office/officeart/2005/8/layout/hierarchy1"/>
    <dgm:cxn modelId="{5E059329-477B-431A-B8F7-9385AA20601C}" type="presParOf" srcId="{B5731D01-D0B5-43D9-BDAE-88FACDFB0318}" destId="{C3D1FFE8-836D-44F1-9002-9F7DD9B801A0}" srcOrd="1" destOrd="0" presId="urn:microsoft.com/office/officeart/2005/8/layout/hierarchy1"/>
    <dgm:cxn modelId="{21EBC526-2A7E-4922-BE57-626910475941}" type="presParOf" srcId="{C3D1FFE8-836D-44F1-9002-9F7DD9B801A0}" destId="{E0E94EC9-8F95-4B08-AE96-09F32CEC8E76}" srcOrd="0" destOrd="0" presId="urn:microsoft.com/office/officeart/2005/8/layout/hierarchy1"/>
    <dgm:cxn modelId="{CAD66CED-BEBF-40D7-A4C2-BCF36816B47A}" type="presParOf" srcId="{E0E94EC9-8F95-4B08-AE96-09F32CEC8E76}" destId="{4812B8ED-DE9A-456C-82F9-0FA79FB4B228}" srcOrd="0" destOrd="0" presId="urn:microsoft.com/office/officeart/2005/8/layout/hierarchy1"/>
    <dgm:cxn modelId="{438DD0F7-1A79-421C-9642-3F2A05E06A91}" type="presParOf" srcId="{E0E94EC9-8F95-4B08-AE96-09F32CEC8E76}" destId="{21215244-24EF-4D06-A3B9-C4301E082EAA}" srcOrd="1" destOrd="0" presId="urn:microsoft.com/office/officeart/2005/8/layout/hierarchy1"/>
    <dgm:cxn modelId="{7D228456-1A9C-48BD-B033-E126D8213E38}" type="presParOf" srcId="{C3D1FFE8-836D-44F1-9002-9F7DD9B801A0}" destId="{71D4A2FF-7DF9-4B62-AE41-4AEA5A40E15B}" srcOrd="1" destOrd="0" presId="urn:microsoft.com/office/officeart/2005/8/layout/hierarchy1"/>
    <dgm:cxn modelId="{B0B23930-9DF6-44E5-AFA9-ABC59BEB1875}" type="presParOf" srcId="{71D4A2FF-7DF9-4B62-AE41-4AEA5A40E15B}" destId="{F2336713-6524-46B8-A69F-7C421CF8B913}" srcOrd="0" destOrd="0" presId="urn:microsoft.com/office/officeart/2005/8/layout/hierarchy1"/>
    <dgm:cxn modelId="{205E5FB8-8549-4120-94B7-4A408562E7FD}" type="presParOf" srcId="{71D4A2FF-7DF9-4B62-AE41-4AEA5A40E15B}" destId="{E0B80743-07BE-455D-AA05-E85BE2882258}" srcOrd="1" destOrd="0" presId="urn:microsoft.com/office/officeart/2005/8/layout/hierarchy1"/>
    <dgm:cxn modelId="{FB7163DE-14FE-488A-86A4-3271AE384D94}" type="presParOf" srcId="{E0B80743-07BE-455D-AA05-E85BE2882258}" destId="{308C9A77-3626-4881-934F-27B7D670ACD6}" srcOrd="0" destOrd="0" presId="urn:microsoft.com/office/officeart/2005/8/layout/hierarchy1"/>
    <dgm:cxn modelId="{3A15E014-6B9E-4EA7-B3CE-C92CBFC81D96}" type="presParOf" srcId="{308C9A77-3626-4881-934F-27B7D670ACD6}" destId="{783EAF93-3ECD-436A-BBAB-F44F90404772}" srcOrd="0" destOrd="0" presId="urn:microsoft.com/office/officeart/2005/8/layout/hierarchy1"/>
    <dgm:cxn modelId="{97BE3971-5CF3-4FDE-B413-2D778CE99DC0}" type="presParOf" srcId="{308C9A77-3626-4881-934F-27B7D670ACD6}" destId="{1124B8B4-CCAA-40F1-A6FD-A325F7B290FD}" srcOrd="1" destOrd="0" presId="urn:microsoft.com/office/officeart/2005/8/layout/hierarchy1"/>
    <dgm:cxn modelId="{56EC4DB1-FCD4-45CD-B8F6-767F9392B5C0}" type="presParOf" srcId="{E0B80743-07BE-455D-AA05-E85BE2882258}" destId="{C31FB92B-3AA5-4E2F-B9A2-A24D3D9BB59D}" srcOrd="1" destOrd="0" presId="urn:microsoft.com/office/officeart/2005/8/layout/hierarchy1"/>
    <dgm:cxn modelId="{02C0A441-9C13-4B4C-AFAB-EADF88281EEF}" type="presParOf" srcId="{71D4A2FF-7DF9-4B62-AE41-4AEA5A40E15B}" destId="{53BEE7F9-A64C-405F-BC68-599AC3033E4C}" srcOrd="2" destOrd="0" presId="urn:microsoft.com/office/officeart/2005/8/layout/hierarchy1"/>
    <dgm:cxn modelId="{02956AD8-E341-4860-9DCD-E87600E1E50B}" type="presParOf" srcId="{71D4A2FF-7DF9-4B62-AE41-4AEA5A40E15B}" destId="{196A3984-39EE-44D9-ACB6-6FFABF29270D}" srcOrd="3" destOrd="0" presId="urn:microsoft.com/office/officeart/2005/8/layout/hierarchy1"/>
    <dgm:cxn modelId="{3FC2CE52-AA3A-428C-A639-C6D4D2B68AD4}" type="presParOf" srcId="{196A3984-39EE-44D9-ACB6-6FFABF29270D}" destId="{E288AB66-F63A-41F7-83DB-5EA2A7BA9ABB}" srcOrd="0" destOrd="0" presId="urn:microsoft.com/office/officeart/2005/8/layout/hierarchy1"/>
    <dgm:cxn modelId="{E4649742-921F-4F25-BF3C-D31C0C7B25C0}" type="presParOf" srcId="{E288AB66-F63A-41F7-83DB-5EA2A7BA9ABB}" destId="{DFA592E0-9B9A-43A7-8000-00C15E2CA685}" srcOrd="0" destOrd="0" presId="urn:microsoft.com/office/officeart/2005/8/layout/hierarchy1"/>
    <dgm:cxn modelId="{EE4B3C9B-B6BF-4F15-9A8E-E7C3EEE42934}" type="presParOf" srcId="{E288AB66-F63A-41F7-83DB-5EA2A7BA9ABB}" destId="{FFA0AE6C-4C09-4CCD-B218-F45AAAE5A33C}" srcOrd="1" destOrd="0" presId="urn:microsoft.com/office/officeart/2005/8/layout/hierarchy1"/>
    <dgm:cxn modelId="{CE61C532-642D-4CFE-90DA-BA2AE6C1E466}" type="presParOf" srcId="{196A3984-39EE-44D9-ACB6-6FFABF29270D}" destId="{B4E740A6-AD48-410B-A567-05BC733DB216}" srcOrd="1" destOrd="0" presId="urn:microsoft.com/office/officeart/2005/8/layout/hierarchy1"/>
    <dgm:cxn modelId="{5218E548-4AFB-4F0C-B4BC-2FC8E916E85F}" type="presParOf" srcId="{71D4A2FF-7DF9-4B62-AE41-4AEA5A40E15B}" destId="{3590260B-99F9-4D65-827F-240E4FED67EF}" srcOrd="4" destOrd="0" presId="urn:microsoft.com/office/officeart/2005/8/layout/hierarchy1"/>
    <dgm:cxn modelId="{8FE860DB-1073-4838-9732-86728B6C8C0F}" type="presParOf" srcId="{71D4A2FF-7DF9-4B62-AE41-4AEA5A40E15B}" destId="{BF0982E3-F608-4CC1-8A1D-00969BC4C630}" srcOrd="5" destOrd="0" presId="urn:microsoft.com/office/officeart/2005/8/layout/hierarchy1"/>
    <dgm:cxn modelId="{90D9DDA9-6BE4-4F07-92BD-C5BFC900A853}" type="presParOf" srcId="{BF0982E3-F608-4CC1-8A1D-00969BC4C630}" destId="{9301013F-8C4E-457A-97A7-F88436CCDA9C}" srcOrd="0" destOrd="0" presId="urn:microsoft.com/office/officeart/2005/8/layout/hierarchy1"/>
    <dgm:cxn modelId="{7443BE40-6458-4A07-A69B-37F81E0A7027}" type="presParOf" srcId="{9301013F-8C4E-457A-97A7-F88436CCDA9C}" destId="{FEA587B7-15C2-4017-A145-E04CB74B9A53}" srcOrd="0" destOrd="0" presId="urn:microsoft.com/office/officeart/2005/8/layout/hierarchy1"/>
    <dgm:cxn modelId="{4D173A26-C03F-45A9-A7D6-0A5D64CDDDEA}" type="presParOf" srcId="{9301013F-8C4E-457A-97A7-F88436CCDA9C}" destId="{459C027A-0941-4228-BAB2-F481B4B77B26}" srcOrd="1" destOrd="0" presId="urn:microsoft.com/office/officeart/2005/8/layout/hierarchy1"/>
    <dgm:cxn modelId="{6C85F4ED-4404-4C65-8DEC-143576B064C7}" type="presParOf" srcId="{BF0982E3-F608-4CC1-8A1D-00969BC4C630}" destId="{86079EAB-D9C7-4D77-AB5F-4FB0B7ADA82A}" srcOrd="1" destOrd="0" presId="urn:microsoft.com/office/officeart/2005/8/layout/hierarchy1"/>
    <dgm:cxn modelId="{3617936E-4EF5-47BB-B488-1BAFF5CBF5BE}" type="presParOf" srcId="{B5731D01-D0B5-43D9-BDAE-88FACDFB0318}" destId="{63EA8565-9819-4B7F-AE2B-AA3370D1DBEA}" srcOrd="2" destOrd="0" presId="urn:microsoft.com/office/officeart/2005/8/layout/hierarchy1"/>
    <dgm:cxn modelId="{39F42634-FD44-4830-B0E6-9AD30AC40749}" type="presParOf" srcId="{B5731D01-D0B5-43D9-BDAE-88FACDFB0318}" destId="{50B481E6-F8CE-4B81-B0C1-7EAE6AFED1AD}" srcOrd="3" destOrd="0" presId="urn:microsoft.com/office/officeart/2005/8/layout/hierarchy1"/>
    <dgm:cxn modelId="{7FA0D31D-9DFE-41AF-9469-D187EADB5F76}" type="presParOf" srcId="{50B481E6-F8CE-4B81-B0C1-7EAE6AFED1AD}" destId="{7E185229-8C30-4EE4-99F5-1836F7492731}" srcOrd="0" destOrd="0" presId="urn:microsoft.com/office/officeart/2005/8/layout/hierarchy1"/>
    <dgm:cxn modelId="{2852DEF7-3F87-43D3-B397-5565A15FD4EF}" type="presParOf" srcId="{7E185229-8C30-4EE4-99F5-1836F7492731}" destId="{A6C7EB78-ED6C-4230-BB2C-3B102AF3E446}" srcOrd="0" destOrd="0" presId="urn:microsoft.com/office/officeart/2005/8/layout/hierarchy1"/>
    <dgm:cxn modelId="{CB71F18F-4D6B-4970-A686-DB251C1F509A}" type="presParOf" srcId="{7E185229-8C30-4EE4-99F5-1836F7492731}" destId="{82F01498-9864-4285-9686-8027C8FEA4B5}" srcOrd="1" destOrd="0" presId="urn:microsoft.com/office/officeart/2005/8/layout/hierarchy1"/>
    <dgm:cxn modelId="{B4B40E5B-D931-493F-A7AC-49B49E712373}" type="presParOf" srcId="{50B481E6-F8CE-4B81-B0C1-7EAE6AFED1AD}" destId="{00F50071-998F-410D-A719-1679F1384CC1}" srcOrd="1" destOrd="0" presId="urn:microsoft.com/office/officeart/2005/8/layout/hierarchy1"/>
    <dgm:cxn modelId="{7B42D3DE-B396-40D1-BCD2-84039F0C2522}" type="presParOf" srcId="{B5731D01-D0B5-43D9-BDAE-88FACDFB0318}" destId="{D976AF4A-4E32-46B5-8385-A786291868BF}" srcOrd="4" destOrd="0" presId="urn:microsoft.com/office/officeart/2005/8/layout/hierarchy1"/>
    <dgm:cxn modelId="{FE14870A-48B0-4889-9963-5C4C72B54EFE}" type="presParOf" srcId="{B5731D01-D0B5-43D9-BDAE-88FACDFB0318}" destId="{AA223D0F-A11F-4691-9266-49E15A4C4127}" srcOrd="5" destOrd="0" presId="urn:microsoft.com/office/officeart/2005/8/layout/hierarchy1"/>
    <dgm:cxn modelId="{31FC84FB-99C1-4CD5-8618-691BB6386CEB}" type="presParOf" srcId="{AA223D0F-A11F-4691-9266-49E15A4C4127}" destId="{BAED35CC-4AF7-42AF-A224-F68F77D782F4}" srcOrd="0" destOrd="0" presId="urn:microsoft.com/office/officeart/2005/8/layout/hierarchy1"/>
    <dgm:cxn modelId="{FD0A3BDA-D004-4A36-91D2-EE02339C62DF}" type="presParOf" srcId="{BAED35CC-4AF7-42AF-A224-F68F77D782F4}" destId="{05BD5B82-3DCB-418C-A909-CA9BE7E96C59}" srcOrd="0" destOrd="0" presId="urn:microsoft.com/office/officeart/2005/8/layout/hierarchy1"/>
    <dgm:cxn modelId="{558ABBD3-A720-4538-B598-A65E32797FCF}" type="presParOf" srcId="{BAED35CC-4AF7-42AF-A224-F68F77D782F4}" destId="{3148E79B-79AC-4F4D-B718-D54A90237CE5}" srcOrd="1" destOrd="0" presId="urn:microsoft.com/office/officeart/2005/8/layout/hierarchy1"/>
    <dgm:cxn modelId="{02E275B2-D668-419E-AF1D-B849D84EE50D}" type="presParOf" srcId="{AA223D0F-A11F-4691-9266-49E15A4C4127}" destId="{E1BC6F0D-4B94-4797-BE39-D40A6FC3520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7C9F3D-4CFA-4F02-81A1-574D66A2A868}" type="doc">
      <dgm:prSet loTypeId="urn:microsoft.com/office/officeart/2005/8/layout/process4" loCatId="process" qsTypeId="urn:microsoft.com/office/officeart/2005/8/quickstyle/simple4" qsCatId="simple" csTypeId="urn:microsoft.com/office/officeart/2005/8/colors/accent1_2" csCatId="accent1" phldr="1"/>
      <dgm:spPr/>
      <dgm:t>
        <a:bodyPr/>
        <a:lstStyle/>
        <a:p>
          <a:endParaRPr lang="en-US"/>
        </a:p>
      </dgm:t>
    </dgm:pt>
    <dgm:pt modelId="{081F8F2B-5B17-4411-8204-BCC74ACFFC59}">
      <dgm:prSet phldrT="[Text]" custT="1"/>
      <dgm:spPr/>
      <dgm:t>
        <a:bodyPr/>
        <a:lstStyle/>
        <a:p>
          <a:r>
            <a:rPr lang="en-US" sz="2800" dirty="0"/>
            <a:t>Binding of envelop protein (gp41) on CD4 receptors and co-receptors (CCR5 on macrophages and CXCR4 on T cells)</a:t>
          </a:r>
        </a:p>
      </dgm:t>
    </dgm:pt>
    <dgm:pt modelId="{4CB834B8-373E-43FD-B3EB-FCD7B4D7A70D}" type="parTrans" cxnId="{9664F367-47D4-4FA2-819B-DF9795A2EC6B}">
      <dgm:prSet/>
      <dgm:spPr/>
      <dgm:t>
        <a:bodyPr/>
        <a:lstStyle/>
        <a:p>
          <a:endParaRPr lang="en-US"/>
        </a:p>
      </dgm:t>
    </dgm:pt>
    <dgm:pt modelId="{E5C3A83D-A49F-4C34-8AF1-DE0540652F3D}" type="sibTrans" cxnId="{9664F367-47D4-4FA2-819B-DF9795A2EC6B}">
      <dgm:prSet/>
      <dgm:spPr/>
      <dgm:t>
        <a:bodyPr/>
        <a:lstStyle/>
        <a:p>
          <a:endParaRPr lang="en-US"/>
        </a:p>
      </dgm:t>
    </dgm:pt>
    <dgm:pt modelId="{F631307C-76C3-4EC5-B7A2-F2D01D22770C}">
      <dgm:prSet phldrT="[Text]" custT="1"/>
      <dgm:spPr/>
      <dgm:t>
        <a:bodyPr/>
        <a:lstStyle/>
        <a:p>
          <a:r>
            <a:rPr lang="en-US" sz="2800" dirty="0"/>
            <a:t>Gag protein leads to reverse transcription of genetic material within the host cell </a:t>
          </a:r>
        </a:p>
      </dgm:t>
    </dgm:pt>
    <dgm:pt modelId="{F76AC69E-8463-4EAE-8443-703614E2C8EC}" type="parTrans" cxnId="{633EDD3B-166E-426C-865D-C5D5B8818421}">
      <dgm:prSet/>
      <dgm:spPr/>
      <dgm:t>
        <a:bodyPr/>
        <a:lstStyle/>
        <a:p>
          <a:endParaRPr lang="en-US"/>
        </a:p>
      </dgm:t>
    </dgm:pt>
    <dgm:pt modelId="{DDB91D25-3EE9-47E3-8743-EC4F05DAF61D}" type="sibTrans" cxnId="{633EDD3B-166E-426C-865D-C5D5B8818421}">
      <dgm:prSet/>
      <dgm:spPr/>
      <dgm:t>
        <a:bodyPr/>
        <a:lstStyle/>
        <a:p>
          <a:endParaRPr lang="en-US"/>
        </a:p>
      </dgm:t>
    </dgm:pt>
    <dgm:pt modelId="{8A394805-BD33-4E54-B495-2CA7ED4B7A41}">
      <dgm:prSet phldrT="[Text]" custT="1"/>
      <dgm:spPr/>
      <dgm:t>
        <a:bodyPr/>
        <a:lstStyle/>
        <a:p>
          <a:endParaRPr lang="en-US" sz="2800" dirty="0"/>
        </a:p>
        <a:p>
          <a:r>
            <a:rPr lang="en-US" sz="2800" dirty="0"/>
            <a:t>Virally encoded enzyme( integrase) cleaves circular DNA and insert it into the host DNA</a:t>
          </a:r>
        </a:p>
        <a:p>
          <a:endParaRPr lang="en-US" sz="2800" dirty="0"/>
        </a:p>
      </dgm:t>
    </dgm:pt>
    <dgm:pt modelId="{26E8BCCB-6809-46FA-AE8E-F98FA4FCDE4D}" type="parTrans" cxnId="{E2762D63-FEAD-4566-8324-3A545863A1EC}">
      <dgm:prSet/>
      <dgm:spPr/>
      <dgm:t>
        <a:bodyPr/>
        <a:lstStyle/>
        <a:p>
          <a:endParaRPr lang="en-US"/>
        </a:p>
      </dgm:t>
    </dgm:pt>
    <dgm:pt modelId="{3EF8F02F-1F72-449B-87AA-26EF89034712}" type="sibTrans" cxnId="{E2762D63-FEAD-4566-8324-3A545863A1EC}">
      <dgm:prSet/>
      <dgm:spPr/>
      <dgm:t>
        <a:bodyPr/>
        <a:lstStyle/>
        <a:p>
          <a:endParaRPr lang="en-US"/>
        </a:p>
      </dgm:t>
    </dgm:pt>
    <dgm:pt modelId="{D0CE6253-0A65-4FDE-BA8D-00443102FCED}" type="pres">
      <dgm:prSet presAssocID="{6F7C9F3D-4CFA-4F02-81A1-574D66A2A868}" presName="Name0" presStyleCnt="0">
        <dgm:presLayoutVars>
          <dgm:dir/>
          <dgm:animLvl val="lvl"/>
          <dgm:resizeHandles val="exact"/>
        </dgm:presLayoutVars>
      </dgm:prSet>
      <dgm:spPr/>
    </dgm:pt>
    <dgm:pt modelId="{3B685453-8FF3-4EBA-BEF3-6F1C275B7C82}" type="pres">
      <dgm:prSet presAssocID="{8A394805-BD33-4E54-B495-2CA7ED4B7A41}" presName="boxAndChildren" presStyleCnt="0"/>
      <dgm:spPr/>
    </dgm:pt>
    <dgm:pt modelId="{5DAC1EC2-77C6-42B6-9B5D-4E28EC3E0057}" type="pres">
      <dgm:prSet presAssocID="{8A394805-BD33-4E54-B495-2CA7ED4B7A41}" presName="parentTextBox" presStyleLbl="node1" presStyleIdx="0" presStyleCnt="3" custLinFactNeighborX="-391" custLinFactNeighborY="11535"/>
      <dgm:spPr/>
    </dgm:pt>
    <dgm:pt modelId="{37EB228E-3EB1-4241-932A-4D4B31E19138}" type="pres">
      <dgm:prSet presAssocID="{DDB91D25-3EE9-47E3-8743-EC4F05DAF61D}" presName="sp" presStyleCnt="0"/>
      <dgm:spPr/>
    </dgm:pt>
    <dgm:pt modelId="{7077DCB8-B968-4E0E-9997-216A285375B4}" type="pres">
      <dgm:prSet presAssocID="{F631307C-76C3-4EC5-B7A2-F2D01D22770C}" presName="arrowAndChildren" presStyleCnt="0"/>
      <dgm:spPr/>
    </dgm:pt>
    <dgm:pt modelId="{9F81FF37-70A1-4AA3-ABBB-5959EDFF4280}" type="pres">
      <dgm:prSet presAssocID="{F631307C-76C3-4EC5-B7A2-F2D01D22770C}" presName="parentTextArrow" presStyleLbl="node1" presStyleIdx="1" presStyleCnt="3"/>
      <dgm:spPr/>
    </dgm:pt>
    <dgm:pt modelId="{B644B3E6-CC65-405B-B628-995EFE488F00}" type="pres">
      <dgm:prSet presAssocID="{E5C3A83D-A49F-4C34-8AF1-DE0540652F3D}" presName="sp" presStyleCnt="0"/>
      <dgm:spPr/>
    </dgm:pt>
    <dgm:pt modelId="{DFDD5378-0236-4345-8533-EBFC283F935E}" type="pres">
      <dgm:prSet presAssocID="{081F8F2B-5B17-4411-8204-BCC74ACFFC59}" presName="arrowAndChildren" presStyleCnt="0"/>
      <dgm:spPr/>
    </dgm:pt>
    <dgm:pt modelId="{B111A43B-5FA1-474F-A73B-7308EC5E56B5}" type="pres">
      <dgm:prSet presAssocID="{081F8F2B-5B17-4411-8204-BCC74ACFFC59}" presName="parentTextArrow" presStyleLbl="node1" presStyleIdx="2" presStyleCnt="3"/>
      <dgm:spPr/>
    </dgm:pt>
  </dgm:ptLst>
  <dgm:cxnLst>
    <dgm:cxn modelId="{633EDD3B-166E-426C-865D-C5D5B8818421}" srcId="{6F7C9F3D-4CFA-4F02-81A1-574D66A2A868}" destId="{F631307C-76C3-4EC5-B7A2-F2D01D22770C}" srcOrd="1" destOrd="0" parTransId="{F76AC69E-8463-4EAE-8443-703614E2C8EC}" sibTransId="{DDB91D25-3EE9-47E3-8743-EC4F05DAF61D}"/>
    <dgm:cxn modelId="{E2762D63-FEAD-4566-8324-3A545863A1EC}" srcId="{6F7C9F3D-4CFA-4F02-81A1-574D66A2A868}" destId="{8A394805-BD33-4E54-B495-2CA7ED4B7A41}" srcOrd="2" destOrd="0" parTransId="{26E8BCCB-6809-46FA-AE8E-F98FA4FCDE4D}" sibTransId="{3EF8F02F-1F72-449B-87AA-26EF89034712}"/>
    <dgm:cxn modelId="{9664F367-47D4-4FA2-819B-DF9795A2EC6B}" srcId="{6F7C9F3D-4CFA-4F02-81A1-574D66A2A868}" destId="{081F8F2B-5B17-4411-8204-BCC74ACFFC59}" srcOrd="0" destOrd="0" parTransId="{4CB834B8-373E-43FD-B3EB-FCD7B4D7A70D}" sibTransId="{E5C3A83D-A49F-4C34-8AF1-DE0540652F3D}"/>
    <dgm:cxn modelId="{392FBA52-A559-4A17-9601-98A2BC6062C0}" type="presOf" srcId="{6F7C9F3D-4CFA-4F02-81A1-574D66A2A868}" destId="{D0CE6253-0A65-4FDE-BA8D-00443102FCED}" srcOrd="0" destOrd="0" presId="urn:microsoft.com/office/officeart/2005/8/layout/process4"/>
    <dgm:cxn modelId="{E251A67F-7471-4294-9F52-C572D054823F}" type="presOf" srcId="{081F8F2B-5B17-4411-8204-BCC74ACFFC59}" destId="{B111A43B-5FA1-474F-A73B-7308EC5E56B5}" srcOrd="0" destOrd="0" presId="urn:microsoft.com/office/officeart/2005/8/layout/process4"/>
    <dgm:cxn modelId="{202539AE-AD40-47DC-A981-23AA4FABCE68}" type="presOf" srcId="{8A394805-BD33-4E54-B495-2CA7ED4B7A41}" destId="{5DAC1EC2-77C6-42B6-9B5D-4E28EC3E0057}" srcOrd="0" destOrd="0" presId="urn:microsoft.com/office/officeart/2005/8/layout/process4"/>
    <dgm:cxn modelId="{93A4DED0-1C14-46BE-975B-80E601806B70}" type="presOf" srcId="{F631307C-76C3-4EC5-B7A2-F2D01D22770C}" destId="{9F81FF37-70A1-4AA3-ABBB-5959EDFF4280}" srcOrd="0" destOrd="0" presId="urn:microsoft.com/office/officeart/2005/8/layout/process4"/>
    <dgm:cxn modelId="{E3A77840-E898-4F8E-852E-471EECF77BB5}" type="presParOf" srcId="{D0CE6253-0A65-4FDE-BA8D-00443102FCED}" destId="{3B685453-8FF3-4EBA-BEF3-6F1C275B7C82}" srcOrd="0" destOrd="0" presId="urn:microsoft.com/office/officeart/2005/8/layout/process4"/>
    <dgm:cxn modelId="{6E94FC9E-BAC8-4303-915C-D73581F220F2}" type="presParOf" srcId="{3B685453-8FF3-4EBA-BEF3-6F1C275B7C82}" destId="{5DAC1EC2-77C6-42B6-9B5D-4E28EC3E0057}" srcOrd="0" destOrd="0" presId="urn:microsoft.com/office/officeart/2005/8/layout/process4"/>
    <dgm:cxn modelId="{6FA76850-5227-4D25-88BC-EF70145DF533}" type="presParOf" srcId="{D0CE6253-0A65-4FDE-BA8D-00443102FCED}" destId="{37EB228E-3EB1-4241-932A-4D4B31E19138}" srcOrd="1" destOrd="0" presId="urn:microsoft.com/office/officeart/2005/8/layout/process4"/>
    <dgm:cxn modelId="{3A3F3AE9-8432-4E18-963C-DF125BF9D32F}" type="presParOf" srcId="{D0CE6253-0A65-4FDE-BA8D-00443102FCED}" destId="{7077DCB8-B968-4E0E-9997-216A285375B4}" srcOrd="2" destOrd="0" presId="urn:microsoft.com/office/officeart/2005/8/layout/process4"/>
    <dgm:cxn modelId="{08B43119-0AC6-4A65-8DFB-4657D498B069}" type="presParOf" srcId="{7077DCB8-B968-4E0E-9997-216A285375B4}" destId="{9F81FF37-70A1-4AA3-ABBB-5959EDFF4280}" srcOrd="0" destOrd="0" presId="urn:microsoft.com/office/officeart/2005/8/layout/process4"/>
    <dgm:cxn modelId="{21C75D6D-7AED-4AA6-8FFD-19A4DC8B2CB7}" type="presParOf" srcId="{D0CE6253-0A65-4FDE-BA8D-00443102FCED}" destId="{B644B3E6-CC65-405B-B628-995EFE488F00}" srcOrd="3" destOrd="0" presId="urn:microsoft.com/office/officeart/2005/8/layout/process4"/>
    <dgm:cxn modelId="{E7E1FAE8-E89D-4F46-8C52-8708FEC7F59B}" type="presParOf" srcId="{D0CE6253-0A65-4FDE-BA8D-00443102FCED}" destId="{DFDD5378-0236-4345-8533-EBFC283F935E}" srcOrd="4" destOrd="0" presId="urn:microsoft.com/office/officeart/2005/8/layout/process4"/>
    <dgm:cxn modelId="{26F1B441-6F00-4A35-91CD-A5DCD751B999}" type="presParOf" srcId="{DFDD5378-0236-4345-8533-EBFC283F935E}" destId="{B111A43B-5FA1-474F-A73B-7308EC5E56B5}"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4928AB-8D2F-469F-BDE3-B0C8B66AD7DE}" type="doc">
      <dgm:prSet loTypeId="urn:microsoft.com/office/officeart/2005/8/layout/venn1" loCatId="relationship" qsTypeId="urn:microsoft.com/office/officeart/2005/8/quickstyle/simple1" qsCatId="simple" csTypeId="urn:microsoft.com/office/officeart/2005/8/colors/accent1_2" csCatId="accent1" phldr="1"/>
      <dgm:spPr/>
    </dgm:pt>
    <dgm:pt modelId="{B9E62F46-B874-4E36-AF25-76507197D0C7}">
      <dgm:prSet phldrT="[Text]" custT="1"/>
      <dgm:spPr/>
      <dgm:t>
        <a:bodyPr/>
        <a:lstStyle/>
        <a:p>
          <a:r>
            <a:rPr lang="en-US" sz="3600" dirty="0"/>
            <a:t>Intrinsic Immunity</a:t>
          </a:r>
        </a:p>
      </dgm:t>
    </dgm:pt>
    <dgm:pt modelId="{8044E667-114E-4B20-9EE8-3DD74AB60F8A}" type="parTrans" cxnId="{2D1E5564-4CA9-4CFC-BCB5-AB1A49DFB309}">
      <dgm:prSet/>
      <dgm:spPr/>
      <dgm:t>
        <a:bodyPr/>
        <a:lstStyle/>
        <a:p>
          <a:endParaRPr lang="en-US"/>
        </a:p>
      </dgm:t>
    </dgm:pt>
    <dgm:pt modelId="{3DBA0ED9-1BB3-45AF-A8E4-CC153808FD5F}" type="sibTrans" cxnId="{2D1E5564-4CA9-4CFC-BCB5-AB1A49DFB309}">
      <dgm:prSet/>
      <dgm:spPr/>
      <dgm:t>
        <a:bodyPr/>
        <a:lstStyle/>
        <a:p>
          <a:endParaRPr lang="en-US"/>
        </a:p>
      </dgm:t>
    </dgm:pt>
    <dgm:pt modelId="{96E6E720-D3ED-46BA-AD23-AC3448F6DA59}">
      <dgm:prSet phldrT="[Text]"/>
      <dgm:spPr/>
      <dgm:t>
        <a:bodyPr/>
        <a:lstStyle/>
        <a:p>
          <a:r>
            <a:rPr lang="en-US" dirty="0"/>
            <a:t>Cellular Immunity </a:t>
          </a:r>
        </a:p>
      </dgm:t>
    </dgm:pt>
    <dgm:pt modelId="{D6D805AF-544A-4865-9DED-5B4263FB7125}" type="parTrans" cxnId="{9DFBD016-67DF-4163-B62A-EBDB0A306830}">
      <dgm:prSet/>
      <dgm:spPr/>
      <dgm:t>
        <a:bodyPr/>
        <a:lstStyle/>
        <a:p>
          <a:endParaRPr lang="en-US"/>
        </a:p>
      </dgm:t>
    </dgm:pt>
    <dgm:pt modelId="{D0F98FE1-9564-43E8-AF4C-4338436B8DDE}" type="sibTrans" cxnId="{9DFBD016-67DF-4163-B62A-EBDB0A306830}">
      <dgm:prSet/>
      <dgm:spPr/>
      <dgm:t>
        <a:bodyPr/>
        <a:lstStyle/>
        <a:p>
          <a:endParaRPr lang="en-US"/>
        </a:p>
      </dgm:t>
    </dgm:pt>
    <dgm:pt modelId="{43066DC7-6574-483D-BC52-AB2438979E27}">
      <dgm:prSet phldrT="[Text]"/>
      <dgm:spPr/>
      <dgm:t>
        <a:bodyPr/>
        <a:lstStyle/>
        <a:p>
          <a:r>
            <a:rPr lang="en-US" dirty="0"/>
            <a:t>Humoral Immunity</a:t>
          </a:r>
        </a:p>
      </dgm:t>
    </dgm:pt>
    <dgm:pt modelId="{0550B631-39B9-441E-BD38-88F8B073B114}" type="parTrans" cxnId="{97693433-677C-4116-8218-DAE1E5A8E5B6}">
      <dgm:prSet/>
      <dgm:spPr/>
      <dgm:t>
        <a:bodyPr/>
        <a:lstStyle/>
        <a:p>
          <a:endParaRPr lang="en-US"/>
        </a:p>
      </dgm:t>
    </dgm:pt>
    <dgm:pt modelId="{36462167-9469-443C-AACC-364D92179D92}" type="sibTrans" cxnId="{97693433-677C-4116-8218-DAE1E5A8E5B6}">
      <dgm:prSet/>
      <dgm:spPr/>
      <dgm:t>
        <a:bodyPr/>
        <a:lstStyle/>
        <a:p>
          <a:endParaRPr lang="en-US"/>
        </a:p>
      </dgm:t>
    </dgm:pt>
    <dgm:pt modelId="{923A4EEA-1F75-4019-80CC-9E0DF5C4652A}" type="pres">
      <dgm:prSet presAssocID="{8A4928AB-8D2F-469F-BDE3-B0C8B66AD7DE}" presName="compositeShape" presStyleCnt="0">
        <dgm:presLayoutVars>
          <dgm:chMax val="7"/>
          <dgm:dir/>
          <dgm:resizeHandles val="exact"/>
        </dgm:presLayoutVars>
      </dgm:prSet>
      <dgm:spPr/>
    </dgm:pt>
    <dgm:pt modelId="{C5E81E5B-E305-44F0-AFD8-7C4B67D44C45}" type="pres">
      <dgm:prSet presAssocID="{B9E62F46-B874-4E36-AF25-76507197D0C7}" presName="circ1" presStyleLbl="vennNode1" presStyleIdx="0" presStyleCnt="3" custScaleX="111329" custScaleY="115235"/>
      <dgm:spPr/>
    </dgm:pt>
    <dgm:pt modelId="{C2F2AAE0-4D0F-4450-92F0-AB64A7ADBF3E}" type="pres">
      <dgm:prSet presAssocID="{B9E62F46-B874-4E36-AF25-76507197D0C7}" presName="circ1Tx" presStyleLbl="revTx" presStyleIdx="0" presStyleCnt="0">
        <dgm:presLayoutVars>
          <dgm:chMax val="0"/>
          <dgm:chPref val="0"/>
          <dgm:bulletEnabled val="1"/>
        </dgm:presLayoutVars>
      </dgm:prSet>
      <dgm:spPr/>
    </dgm:pt>
    <dgm:pt modelId="{CDAFFAC5-4D4A-4D5A-B72B-63D258234BED}" type="pres">
      <dgm:prSet presAssocID="{96E6E720-D3ED-46BA-AD23-AC3448F6DA59}" presName="circ2" presStyleLbl="vennNode1" presStyleIdx="1" presStyleCnt="3" custScaleX="126617" custScaleY="120168"/>
      <dgm:spPr/>
    </dgm:pt>
    <dgm:pt modelId="{41D64040-6608-45A5-9ED2-E39476BB897A}" type="pres">
      <dgm:prSet presAssocID="{96E6E720-D3ED-46BA-AD23-AC3448F6DA59}" presName="circ2Tx" presStyleLbl="revTx" presStyleIdx="0" presStyleCnt="0">
        <dgm:presLayoutVars>
          <dgm:chMax val="0"/>
          <dgm:chPref val="0"/>
          <dgm:bulletEnabled val="1"/>
        </dgm:presLayoutVars>
      </dgm:prSet>
      <dgm:spPr/>
    </dgm:pt>
    <dgm:pt modelId="{C89CDCBB-594A-4528-9FDA-5123269C71FF}" type="pres">
      <dgm:prSet presAssocID="{43066DC7-6574-483D-BC52-AB2438979E27}" presName="circ3" presStyleLbl="vennNode1" presStyleIdx="2" presStyleCnt="3" custScaleX="122184" custScaleY="122328"/>
      <dgm:spPr/>
    </dgm:pt>
    <dgm:pt modelId="{858AD0E3-91A3-4C0A-A531-AA09C394B26B}" type="pres">
      <dgm:prSet presAssocID="{43066DC7-6574-483D-BC52-AB2438979E27}" presName="circ3Tx" presStyleLbl="revTx" presStyleIdx="0" presStyleCnt="0">
        <dgm:presLayoutVars>
          <dgm:chMax val="0"/>
          <dgm:chPref val="0"/>
          <dgm:bulletEnabled val="1"/>
        </dgm:presLayoutVars>
      </dgm:prSet>
      <dgm:spPr/>
    </dgm:pt>
  </dgm:ptLst>
  <dgm:cxnLst>
    <dgm:cxn modelId="{FE083703-BDC1-434D-98FD-14F4FE169226}" type="presOf" srcId="{43066DC7-6574-483D-BC52-AB2438979E27}" destId="{858AD0E3-91A3-4C0A-A531-AA09C394B26B}" srcOrd="1" destOrd="0" presId="urn:microsoft.com/office/officeart/2005/8/layout/venn1"/>
    <dgm:cxn modelId="{9DFBD016-67DF-4163-B62A-EBDB0A306830}" srcId="{8A4928AB-8D2F-469F-BDE3-B0C8B66AD7DE}" destId="{96E6E720-D3ED-46BA-AD23-AC3448F6DA59}" srcOrd="1" destOrd="0" parTransId="{D6D805AF-544A-4865-9DED-5B4263FB7125}" sibTransId="{D0F98FE1-9564-43E8-AF4C-4338436B8DDE}"/>
    <dgm:cxn modelId="{97693433-677C-4116-8218-DAE1E5A8E5B6}" srcId="{8A4928AB-8D2F-469F-BDE3-B0C8B66AD7DE}" destId="{43066DC7-6574-483D-BC52-AB2438979E27}" srcOrd="2" destOrd="0" parTransId="{0550B631-39B9-441E-BD38-88F8B073B114}" sibTransId="{36462167-9469-443C-AACC-364D92179D92}"/>
    <dgm:cxn modelId="{2D1E5564-4CA9-4CFC-BCB5-AB1A49DFB309}" srcId="{8A4928AB-8D2F-469F-BDE3-B0C8B66AD7DE}" destId="{B9E62F46-B874-4E36-AF25-76507197D0C7}" srcOrd="0" destOrd="0" parTransId="{8044E667-114E-4B20-9EE8-3DD74AB60F8A}" sibTransId="{3DBA0ED9-1BB3-45AF-A8E4-CC153808FD5F}"/>
    <dgm:cxn modelId="{2DB29B70-9D47-46B4-B2E1-945A9E1FEA82}" type="presOf" srcId="{8A4928AB-8D2F-469F-BDE3-B0C8B66AD7DE}" destId="{923A4EEA-1F75-4019-80CC-9E0DF5C4652A}" srcOrd="0" destOrd="0" presId="urn:microsoft.com/office/officeart/2005/8/layout/venn1"/>
    <dgm:cxn modelId="{43CFFE73-976D-4661-84D4-7527371AC587}" type="presOf" srcId="{B9E62F46-B874-4E36-AF25-76507197D0C7}" destId="{C2F2AAE0-4D0F-4450-92F0-AB64A7ADBF3E}" srcOrd="1" destOrd="0" presId="urn:microsoft.com/office/officeart/2005/8/layout/venn1"/>
    <dgm:cxn modelId="{82F97A54-F87B-431A-8940-029AAB348E04}" type="presOf" srcId="{43066DC7-6574-483D-BC52-AB2438979E27}" destId="{C89CDCBB-594A-4528-9FDA-5123269C71FF}" srcOrd="0" destOrd="0" presId="urn:microsoft.com/office/officeart/2005/8/layout/venn1"/>
    <dgm:cxn modelId="{631FCFAB-BA4E-46D7-BABE-73C1EDE27AE5}" type="presOf" srcId="{B9E62F46-B874-4E36-AF25-76507197D0C7}" destId="{C5E81E5B-E305-44F0-AFD8-7C4B67D44C45}" srcOrd="0" destOrd="0" presId="urn:microsoft.com/office/officeart/2005/8/layout/venn1"/>
    <dgm:cxn modelId="{52E270B0-5FDD-4147-B5E0-1CB6A1187B00}" type="presOf" srcId="{96E6E720-D3ED-46BA-AD23-AC3448F6DA59}" destId="{41D64040-6608-45A5-9ED2-E39476BB897A}" srcOrd="1" destOrd="0" presId="urn:microsoft.com/office/officeart/2005/8/layout/venn1"/>
    <dgm:cxn modelId="{065F84EF-7C3B-48CA-942C-DC5686E3CE47}" type="presOf" srcId="{96E6E720-D3ED-46BA-AD23-AC3448F6DA59}" destId="{CDAFFAC5-4D4A-4D5A-B72B-63D258234BED}" srcOrd="0" destOrd="0" presId="urn:microsoft.com/office/officeart/2005/8/layout/venn1"/>
    <dgm:cxn modelId="{4B9B81BD-3DEF-4EE7-926C-4BD3A4FCEF56}" type="presParOf" srcId="{923A4EEA-1F75-4019-80CC-9E0DF5C4652A}" destId="{C5E81E5B-E305-44F0-AFD8-7C4B67D44C45}" srcOrd="0" destOrd="0" presId="urn:microsoft.com/office/officeart/2005/8/layout/venn1"/>
    <dgm:cxn modelId="{8237E358-CBF3-4555-858D-90D111C5844C}" type="presParOf" srcId="{923A4EEA-1F75-4019-80CC-9E0DF5C4652A}" destId="{C2F2AAE0-4D0F-4450-92F0-AB64A7ADBF3E}" srcOrd="1" destOrd="0" presId="urn:microsoft.com/office/officeart/2005/8/layout/venn1"/>
    <dgm:cxn modelId="{1CCD8051-206B-4F51-B675-4712F0AE9933}" type="presParOf" srcId="{923A4EEA-1F75-4019-80CC-9E0DF5C4652A}" destId="{CDAFFAC5-4D4A-4D5A-B72B-63D258234BED}" srcOrd="2" destOrd="0" presId="urn:microsoft.com/office/officeart/2005/8/layout/venn1"/>
    <dgm:cxn modelId="{3971C370-FBB1-4754-A45F-8B2CE98612C9}" type="presParOf" srcId="{923A4EEA-1F75-4019-80CC-9E0DF5C4652A}" destId="{41D64040-6608-45A5-9ED2-E39476BB897A}" srcOrd="3" destOrd="0" presId="urn:microsoft.com/office/officeart/2005/8/layout/venn1"/>
    <dgm:cxn modelId="{E7808EA4-C64B-4AF6-B84D-58883987ACCD}" type="presParOf" srcId="{923A4EEA-1F75-4019-80CC-9E0DF5C4652A}" destId="{C89CDCBB-594A-4528-9FDA-5123269C71FF}" srcOrd="4" destOrd="0" presId="urn:microsoft.com/office/officeart/2005/8/layout/venn1"/>
    <dgm:cxn modelId="{DF162A89-5A73-4DB4-9D17-451B3E3A107D}" type="presParOf" srcId="{923A4EEA-1F75-4019-80CC-9E0DF5C4652A}" destId="{858AD0E3-91A3-4C0A-A531-AA09C394B26B}"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4B48DF-4B30-4473-92D8-BE030AF76C8E}" type="doc">
      <dgm:prSet loTypeId="urn:microsoft.com/office/officeart/2005/8/layout/hierarchy1" loCatId="hierarchy" qsTypeId="urn:microsoft.com/office/officeart/2005/8/quickstyle/simple5" qsCatId="simple" csTypeId="urn:microsoft.com/office/officeart/2005/8/colors/accent1_2" csCatId="accent1" phldr="1"/>
      <dgm:spPr/>
      <dgm:t>
        <a:bodyPr/>
        <a:lstStyle/>
        <a:p>
          <a:endParaRPr lang="en-US"/>
        </a:p>
      </dgm:t>
    </dgm:pt>
    <dgm:pt modelId="{BB88B8E6-9EA2-4BA0-8A5B-F813A2127E3F}">
      <dgm:prSet phldrT="[Text]" custT="1"/>
      <dgm:spPr/>
      <dgm:t>
        <a:bodyPr/>
        <a:lstStyle/>
        <a:p>
          <a:r>
            <a:rPr lang="en-US" sz="2400" dirty="0"/>
            <a:t>Cellular Immunity</a:t>
          </a:r>
        </a:p>
      </dgm:t>
    </dgm:pt>
    <dgm:pt modelId="{CE90EA7B-EF23-4BEF-8A30-433D3EAF3FA9}" type="parTrans" cxnId="{24E8A224-4295-4049-A651-6E78683C0C9D}">
      <dgm:prSet/>
      <dgm:spPr/>
      <dgm:t>
        <a:bodyPr/>
        <a:lstStyle/>
        <a:p>
          <a:endParaRPr lang="en-US"/>
        </a:p>
      </dgm:t>
    </dgm:pt>
    <dgm:pt modelId="{E5F175C5-0F18-4C04-BAB4-9FAB7DF0C7B9}" type="sibTrans" cxnId="{24E8A224-4295-4049-A651-6E78683C0C9D}">
      <dgm:prSet/>
      <dgm:spPr/>
      <dgm:t>
        <a:bodyPr/>
        <a:lstStyle/>
        <a:p>
          <a:endParaRPr lang="en-US"/>
        </a:p>
      </dgm:t>
    </dgm:pt>
    <dgm:pt modelId="{7A7E89EA-B1D0-41D8-BADB-7F080A6B11A7}">
      <dgm:prSet phldrT="[Text]" custT="1"/>
      <dgm:spPr/>
      <dgm:t>
        <a:bodyPr/>
        <a:lstStyle/>
        <a:p>
          <a:r>
            <a:rPr lang="en-US" sz="2400" dirty="0"/>
            <a:t>CD8 lymphocyte</a:t>
          </a:r>
        </a:p>
      </dgm:t>
    </dgm:pt>
    <dgm:pt modelId="{99E51845-33DD-4407-BE6A-8484E45A4C45}" type="parTrans" cxnId="{1AFC7003-95A3-4AFE-A667-9E8EBF7444D7}">
      <dgm:prSet/>
      <dgm:spPr/>
      <dgm:t>
        <a:bodyPr/>
        <a:lstStyle/>
        <a:p>
          <a:endParaRPr lang="en-US" dirty="0"/>
        </a:p>
      </dgm:t>
    </dgm:pt>
    <dgm:pt modelId="{C1B56263-FB2B-4A6A-8261-F35BC33ED4F4}" type="sibTrans" cxnId="{1AFC7003-95A3-4AFE-A667-9E8EBF7444D7}">
      <dgm:prSet/>
      <dgm:spPr/>
      <dgm:t>
        <a:bodyPr/>
        <a:lstStyle/>
        <a:p>
          <a:endParaRPr lang="en-US"/>
        </a:p>
      </dgm:t>
    </dgm:pt>
    <dgm:pt modelId="{6573F8CB-7455-4C4A-B029-A5D7814C5B65}">
      <dgm:prSet phldrT="[Text]" custT="1"/>
      <dgm:spPr/>
      <dgm:t>
        <a:bodyPr/>
        <a:lstStyle/>
        <a:p>
          <a:r>
            <a:rPr lang="en-US" sz="2400" dirty="0"/>
            <a:t>Lysis of infected cells</a:t>
          </a:r>
        </a:p>
      </dgm:t>
    </dgm:pt>
    <dgm:pt modelId="{03D6F658-611D-430F-8854-9E2DACF2D814}" type="parTrans" cxnId="{40BACC2A-6371-4833-9550-0C39E63ED4A8}">
      <dgm:prSet/>
      <dgm:spPr/>
      <dgm:t>
        <a:bodyPr/>
        <a:lstStyle/>
        <a:p>
          <a:endParaRPr lang="en-US" dirty="0"/>
        </a:p>
      </dgm:t>
    </dgm:pt>
    <dgm:pt modelId="{84D83C53-C62B-458A-953A-38A09A1CDE6F}" type="sibTrans" cxnId="{40BACC2A-6371-4833-9550-0C39E63ED4A8}">
      <dgm:prSet/>
      <dgm:spPr/>
      <dgm:t>
        <a:bodyPr/>
        <a:lstStyle/>
        <a:p>
          <a:endParaRPr lang="en-US"/>
        </a:p>
      </dgm:t>
    </dgm:pt>
    <dgm:pt modelId="{92835394-5434-4FBD-A0F2-F65DEBB98B76}">
      <dgm:prSet phldrT="[Text]" custT="1"/>
      <dgm:spPr/>
      <dgm:t>
        <a:bodyPr/>
        <a:lstStyle/>
        <a:p>
          <a:r>
            <a:rPr lang="en-US" sz="2400" dirty="0"/>
            <a:t>Reduce viral replication</a:t>
          </a:r>
        </a:p>
      </dgm:t>
    </dgm:pt>
    <dgm:pt modelId="{4AC8E2B3-3272-42E3-AAC9-6D27138D14BA}" type="parTrans" cxnId="{60EABEF5-7715-49FA-930A-39C0247FACD4}">
      <dgm:prSet/>
      <dgm:spPr/>
      <dgm:t>
        <a:bodyPr/>
        <a:lstStyle/>
        <a:p>
          <a:endParaRPr lang="en-US" dirty="0"/>
        </a:p>
      </dgm:t>
    </dgm:pt>
    <dgm:pt modelId="{99CE11DA-5B55-4633-8C9F-1CC05173D7C6}" type="sibTrans" cxnId="{60EABEF5-7715-49FA-930A-39C0247FACD4}">
      <dgm:prSet/>
      <dgm:spPr/>
      <dgm:t>
        <a:bodyPr/>
        <a:lstStyle/>
        <a:p>
          <a:endParaRPr lang="en-US"/>
        </a:p>
      </dgm:t>
    </dgm:pt>
    <dgm:pt modelId="{ACDD74CA-B31F-4681-B544-7464613FE319}">
      <dgm:prSet phldrT="[Text]" custT="1"/>
      <dgm:spPr/>
      <dgm:t>
        <a:bodyPr/>
        <a:lstStyle/>
        <a:p>
          <a:r>
            <a:rPr lang="en-US" sz="2400" dirty="0"/>
            <a:t>CD4 lymphocyte</a:t>
          </a:r>
        </a:p>
      </dgm:t>
    </dgm:pt>
    <dgm:pt modelId="{1E628C33-CC84-45F8-BCB5-2E23F7269A89}" type="parTrans" cxnId="{BB48CBC8-E861-4390-A4B1-9662B53D67A7}">
      <dgm:prSet/>
      <dgm:spPr/>
      <dgm:t>
        <a:bodyPr/>
        <a:lstStyle/>
        <a:p>
          <a:endParaRPr lang="en-US" dirty="0"/>
        </a:p>
      </dgm:t>
    </dgm:pt>
    <dgm:pt modelId="{EB2C6E16-83E1-4435-A33A-FA9F4821B9E6}" type="sibTrans" cxnId="{BB48CBC8-E861-4390-A4B1-9662B53D67A7}">
      <dgm:prSet/>
      <dgm:spPr/>
      <dgm:t>
        <a:bodyPr/>
        <a:lstStyle/>
        <a:p>
          <a:endParaRPr lang="en-US"/>
        </a:p>
      </dgm:t>
    </dgm:pt>
    <dgm:pt modelId="{A6E26265-C523-453C-9875-69030927C3E6}">
      <dgm:prSet phldrT="[Text]" custT="1"/>
      <dgm:spPr/>
      <dgm:t>
        <a:bodyPr/>
        <a:lstStyle/>
        <a:p>
          <a:r>
            <a:rPr lang="en-US" sz="2400" baseline="0" dirty="0"/>
            <a:t>TH1 response</a:t>
          </a:r>
        </a:p>
      </dgm:t>
    </dgm:pt>
    <dgm:pt modelId="{C7E70E0B-1238-4551-8C49-D92DE12CC528}" type="parTrans" cxnId="{D7D08BD4-E71D-410C-8789-7DAE8638C025}">
      <dgm:prSet/>
      <dgm:spPr/>
      <dgm:t>
        <a:bodyPr/>
        <a:lstStyle/>
        <a:p>
          <a:endParaRPr lang="en-US" dirty="0"/>
        </a:p>
      </dgm:t>
    </dgm:pt>
    <dgm:pt modelId="{890B902E-357C-46D3-AA98-E78252DD50B7}" type="sibTrans" cxnId="{D7D08BD4-E71D-410C-8789-7DAE8638C025}">
      <dgm:prSet/>
      <dgm:spPr/>
      <dgm:t>
        <a:bodyPr/>
        <a:lstStyle/>
        <a:p>
          <a:endParaRPr lang="en-US"/>
        </a:p>
      </dgm:t>
    </dgm:pt>
    <dgm:pt modelId="{3F5F6E72-E3C4-4C10-9A7C-750518B64EEA}">
      <dgm:prSet custT="1"/>
      <dgm:spPr/>
      <dgm:t>
        <a:bodyPr/>
        <a:lstStyle/>
        <a:p>
          <a:r>
            <a:rPr lang="en-US" sz="2400" baseline="0" dirty="0"/>
            <a:t>TH2 response</a:t>
          </a:r>
        </a:p>
      </dgm:t>
    </dgm:pt>
    <dgm:pt modelId="{A4E14BC7-28D6-4721-AB0B-F6C7599E4427}" type="parTrans" cxnId="{800EF7C5-DB58-4E5C-967D-97C84F8246F3}">
      <dgm:prSet/>
      <dgm:spPr/>
      <dgm:t>
        <a:bodyPr/>
        <a:lstStyle/>
        <a:p>
          <a:endParaRPr lang="en-US" dirty="0"/>
        </a:p>
      </dgm:t>
    </dgm:pt>
    <dgm:pt modelId="{03C4FFD5-E1F7-4E96-8FD9-DE3A41241427}" type="sibTrans" cxnId="{800EF7C5-DB58-4E5C-967D-97C84F8246F3}">
      <dgm:prSet/>
      <dgm:spPr/>
      <dgm:t>
        <a:bodyPr/>
        <a:lstStyle/>
        <a:p>
          <a:endParaRPr lang="en-US"/>
        </a:p>
      </dgm:t>
    </dgm:pt>
    <dgm:pt modelId="{F1072FFC-3607-4840-B9E4-A1155A59B459}" type="pres">
      <dgm:prSet presAssocID="{664B48DF-4B30-4473-92D8-BE030AF76C8E}" presName="hierChild1" presStyleCnt="0">
        <dgm:presLayoutVars>
          <dgm:chPref val="1"/>
          <dgm:dir/>
          <dgm:animOne val="branch"/>
          <dgm:animLvl val="lvl"/>
          <dgm:resizeHandles/>
        </dgm:presLayoutVars>
      </dgm:prSet>
      <dgm:spPr/>
    </dgm:pt>
    <dgm:pt modelId="{9E2F6243-0EDC-4161-B52F-EB852156BD2F}" type="pres">
      <dgm:prSet presAssocID="{BB88B8E6-9EA2-4BA0-8A5B-F813A2127E3F}" presName="hierRoot1" presStyleCnt="0"/>
      <dgm:spPr/>
    </dgm:pt>
    <dgm:pt modelId="{45729CF8-AE05-4DF7-83F0-BDB1193683BC}" type="pres">
      <dgm:prSet presAssocID="{BB88B8E6-9EA2-4BA0-8A5B-F813A2127E3F}" presName="composite" presStyleCnt="0"/>
      <dgm:spPr/>
    </dgm:pt>
    <dgm:pt modelId="{FF7716BE-D091-45E1-B1FF-0BC1389A0F38}" type="pres">
      <dgm:prSet presAssocID="{BB88B8E6-9EA2-4BA0-8A5B-F813A2127E3F}" presName="background" presStyleLbl="node0" presStyleIdx="0" presStyleCnt="1"/>
      <dgm:spPr/>
    </dgm:pt>
    <dgm:pt modelId="{F8D95A14-D80E-4D2C-A4B7-C8695FE30313}" type="pres">
      <dgm:prSet presAssocID="{BB88B8E6-9EA2-4BA0-8A5B-F813A2127E3F}" presName="text" presStyleLbl="fgAcc0" presStyleIdx="0" presStyleCnt="1" custScaleX="119418" custScaleY="111740" custLinFactNeighborY="-28170">
        <dgm:presLayoutVars>
          <dgm:chPref val="3"/>
        </dgm:presLayoutVars>
      </dgm:prSet>
      <dgm:spPr/>
    </dgm:pt>
    <dgm:pt modelId="{D42B5DB9-754C-42CC-8991-8608C6863615}" type="pres">
      <dgm:prSet presAssocID="{BB88B8E6-9EA2-4BA0-8A5B-F813A2127E3F}" presName="hierChild2" presStyleCnt="0"/>
      <dgm:spPr/>
    </dgm:pt>
    <dgm:pt modelId="{1D67F7DA-E263-4C97-97A7-81592071F717}" type="pres">
      <dgm:prSet presAssocID="{99E51845-33DD-4407-BE6A-8484E45A4C45}" presName="Name10" presStyleLbl="parChTrans1D2" presStyleIdx="0" presStyleCnt="2"/>
      <dgm:spPr/>
    </dgm:pt>
    <dgm:pt modelId="{C152EFCF-7EDA-4627-A01A-018D36AB01E4}" type="pres">
      <dgm:prSet presAssocID="{7A7E89EA-B1D0-41D8-BADB-7F080A6B11A7}" presName="hierRoot2" presStyleCnt="0"/>
      <dgm:spPr/>
    </dgm:pt>
    <dgm:pt modelId="{AB5707B6-9363-4C46-956E-58C67DA8CFFC}" type="pres">
      <dgm:prSet presAssocID="{7A7E89EA-B1D0-41D8-BADB-7F080A6B11A7}" presName="composite2" presStyleCnt="0"/>
      <dgm:spPr/>
    </dgm:pt>
    <dgm:pt modelId="{90F1F924-0A4C-4275-B593-DC7A3F8AD55B}" type="pres">
      <dgm:prSet presAssocID="{7A7E89EA-B1D0-41D8-BADB-7F080A6B11A7}" presName="background2" presStyleLbl="node2" presStyleIdx="0" presStyleCnt="2"/>
      <dgm:spPr/>
    </dgm:pt>
    <dgm:pt modelId="{1072EA96-EF80-46AE-91A6-D7CD181E6869}" type="pres">
      <dgm:prSet presAssocID="{7A7E89EA-B1D0-41D8-BADB-7F080A6B11A7}" presName="text2" presStyleLbl="fgAcc2" presStyleIdx="0" presStyleCnt="2" custScaleX="134620" custScaleY="95511">
        <dgm:presLayoutVars>
          <dgm:chPref val="3"/>
        </dgm:presLayoutVars>
      </dgm:prSet>
      <dgm:spPr/>
    </dgm:pt>
    <dgm:pt modelId="{9911D83D-2BD5-4F87-8430-37813E203A89}" type="pres">
      <dgm:prSet presAssocID="{7A7E89EA-B1D0-41D8-BADB-7F080A6B11A7}" presName="hierChild3" presStyleCnt="0"/>
      <dgm:spPr/>
    </dgm:pt>
    <dgm:pt modelId="{DAB31650-50B9-4205-9491-CE29730CEF45}" type="pres">
      <dgm:prSet presAssocID="{03D6F658-611D-430F-8854-9E2DACF2D814}" presName="Name17" presStyleLbl="parChTrans1D3" presStyleIdx="0" presStyleCnt="4"/>
      <dgm:spPr/>
    </dgm:pt>
    <dgm:pt modelId="{38EB9C03-179E-46B5-B33E-0DCC3A559D3A}" type="pres">
      <dgm:prSet presAssocID="{6573F8CB-7455-4C4A-B029-A5D7814C5B65}" presName="hierRoot3" presStyleCnt="0"/>
      <dgm:spPr/>
    </dgm:pt>
    <dgm:pt modelId="{8D14FC88-9336-4876-8325-AD4778F0A123}" type="pres">
      <dgm:prSet presAssocID="{6573F8CB-7455-4C4A-B029-A5D7814C5B65}" presName="composite3" presStyleCnt="0"/>
      <dgm:spPr/>
    </dgm:pt>
    <dgm:pt modelId="{BFAC69BA-FBD0-4D3B-85A0-3063923E6189}" type="pres">
      <dgm:prSet presAssocID="{6573F8CB-7455-4C4A-B029-A5D7814C5B65}" presName="background3" presStyleLbl="node3" presStyleIdx="0" presStyleCnt="4"/>
      <dgm:spPr/>
    </dgm:pt>
    <dgm:pt modelId="{C2E7B02E-7BB3-4929-B1FC-CDBCB43E9AF2}" type="pres">
      <dgm:prSet presAssocID="{6573F8CB-7455-4C4A-B029-A5D7814C5B65}" presName="text3" presStyleLbl="fgAcc3" presStyleIdx="0" presStyleCnt="4" custScaleX="133707" custScaleY="90719" custLinFactNeighborX="-17336" custLinFactNeighborY="5196">
        <dgm:presLayoutVars>
          <dgm:chPref val="3"/>
        </dgm:presLayoutVars>
      </dgm:prSet>
      <dgm:spPr/>
    </dgm:pt>
    <dgm:pt modelId="{6FE840DD-F4D7-4ED4-89F2-D93B794EDAA5}" type="pres">
      <dgm:prSet presAssocID="{6573F8CB-7455-4C4A-B029-A5D7814C5B65}" presName="hierChild4" presStyleCnt="0"/>
      <dgm:spPr/>
    </dgm:pt>
    <dgm:pt modelId="{132D9907-9EDA-4452-9EA1-827D681166D2}" type="pres">
      <dgm:prSet presAssocID="{4AC8E2B3-3272-42E3-AAC9-6D27138D14BA}" presName="Name17" presStyleLbl="parChTrans1D3" presStyleIdx="1" presStyleCnt="4"/>
      <dgm:spPr/>
    </dgm:pt>
    <dgm:pt modelId="{65F973DA-9ACF-43C6-917B-BAEAEDC93C9E}" type="pres">
      <dgm:prSet presAssocID="{92835394-5434-4FBD-A0F2-F65DEBB98B76}" presName="hierRoot3" presStyleCnt="0"/>
      <dgm:spPr/>
    </dgm:pt>
    <dgm:pt modelId="{370A3D6D-9BC7-4A81-A35C-7A618F72F714}" type="pres">
      <dgm:prSet presAssocID="{92835394-5434-4FBD-A0F2-F65DEBB98B76}" presName="composite3" presStyleCnt="0"/>
      <dgm:spPr/>
    </dgm:pt>
    <dgm:pt modelId="{A32212F9-C2AD-4E84-91E7-736B51E8B6FE}" type="pres">
      <dgm:prSet presAssocID="{92835394-5434-4FBD-A0F2-F65DEBB98B76}" presName="background3" presStyleLbl="node3" presStyleIdx="1" presStyleCnt="4"/>
      <dgm:spPr/>
    </dgm:pt>
    <dgm:pt modelId="{29DC1AB5-83BC-430F-9DB6-FE79F51A53E2}" type="pres">
      <dgm:prSet presAssocID="{92835394-5434-4FBD-A0F2-F65DEBB98B76}" presName="text3" presStyleLbl="fgAcc3" presStyleIdx="1" presStyleCnt="4" custScaleX="120274" custScaleY="99598">
        <dgm:presLayoutVars>
          <dgm:chPref val="3"/>
        </dgm:presLayoutVars>
      </dgm:prSet>
      <dgm:spPr/>
    </dgm:pt>
    <dgm:pt modelId="{45CF506C-41B9-4A31-A995-7DCD90DE9C41}" type="pres">
      <dgm:prSet presAssocID="{92835394-5434-4FBD-A0F2-F65DEBB98B76}" presName="hierChild4" presStyleCnt="0"/>
      <dgm:spPr/>
    </dgm:pt>
    <dgm:pt modelId="{1C7BA465-0BFE-4B47-B24C-DDAF03B1323F}" type="pres">
      <dgm:prSet presAssocID="{1E628C33-CC84-45F8-BCB5-2E23F7269A89}" presName="Name10" presStyleLbl="parChTrans1D2" presStyleIdx="1" presStyleCnt="2"/>
      <dgm:spPr/>
    </dgm:pt>
    <dgm:pt modelId="{C2F2A617-ED65-4A6F-A301-CC650DE95446}" type="pres">
      <dgm:prSet presAssocID="{ACDD74CA-B31F-4681-B544-7464613FE319}" presName="hierRoot2" presStyleCnt="0"/>
      <dgm:spPr/>
    </dgm:pt>
    <dgm:pt modelId="{205D5176-7622-4724-BC52-C22D98C22160}" type="pres">
      <dgm:prSet presAssocID="{ACDD74CA-B31F-4681-B544-7464613FE319}" presName="composite2" presStyleCnt="0"/>
      <dgm:spPr/>
    </dgm:pt>
    <dgm:pt modelId="{2A94AD3F-E98D-40B7-87CD-92D1DD634ED6}" type="pres">
      <dgm:prSet presAssocID="{ACDD74CA-B31F-4681-B544-7464613FE319}" presName="background2" presStyleLbl="node2" presStyleIdx="1" presStyleCnt="2"/>
      <dgm:spPr/>
    </dgm:pt>
    <dgm:pt modelId="{974BCEF6-3456-49E1-B56B-94AA60C15AD3}" type="pres">
      <dgm:prSet presAssocID="{ACDD74CA-B31F-4681-B544-7464613FE319}" presName="text2" presStyleLbl="fgAcc2" presStyleIdx="1" presStyleCnt="2" custScaleX="139772" custScaleY="87313">
        <dgm:presLayoutVars>
          <dgm:chPref val="3"/>
        </dgm:presLayoutVars>
      </dgm:prSet>
      <dgm:spPr/>
    </dgm:pt>
    <dgm:pt modelId="{21EB52F9-A4AD-42A9-82CB-4CF8ED13C782}" type="pres">
      <dgm:prSet presAssocID="{ACDD74CA-B31F-4681-B544-7464613FE319}" presName="hierChild3" presStyleCnt="0"/>
      <dgm:spPr/>
    </dgm:pt>
    <dgm:pt modelId="{EBC9D2A4-2879-4119-9B1E-32B1F1D319D1}" type="pres">
      <dgm:prSet presAssocID="{C7E70E0B-1238-4551-8C49-D92DE12CC528}" presName="Name17" presStyleLbl="parChTrans1D3" presStyleIdx="2" presStyleCnt="4"/>
      <dgm:spPr/>
    </dgm:pt>
    <dgm:pt modelId="{ED1BF00A-B393-4AD7-AF9D-57F1F39DC7EE}" type="pres">
      <dgm:prSet presAssocID="{A6E26265-C523-453C-9875-69030927C3E6}" presName="hierRoot3" presStyleCnt="0"/>
      <dgm:spPr/>
    </dgm:pt>
    <dgm:pt modelId="{504B915F-6319-4DAA-B00A-55C89800C4B8}" type="pres">
      <dgm:prSet presAssocID="{A6E26265-C523-453C-9875-69030927C3E6}" presName="composite3" presStyleCnt="0"/>
      <dgm:spPr/>
    </dgm:pt>
    <dgm:pt modelId="{12B479A3-8468-496B-AD42-7470FE2836BC}" type="pres">
      <dgm:prSet presAssocID="{A6E26265-C523-453C-9875-69030927C3E6}" presName="background3" presStyleLbl="node3" presStyleIdx="2" presStyleCnt="4"/>
      <dgm:spPr/>
    </dgm:pt>
    <dgm:pt modelId="{B78F9673-C8B0-4CC7-BB27-1CE8AD4E8C67}" type="pres">
      <dgm:prSet presAssocID="{A6E26265-C523-453C-9875-69030927C3E6}" presName="text3" presStyleLbl="fgAcc3" presStyleIdx="2" presStyleCnt="4" custScaleX="106567" custScaleY="103996" custLinFactNeighborX="-284" custLinFactNeighborY="-3611">
        <dgm:presLayoutVars>
          <dgm:chPref val="3"/>
        </dgm:presLayoutVars>
      </dgm:prSet>
      <dgm:spPr/>
    </dgm:pt>
    <dgm:pt modelId="{1A6407D0-57EE-4311-B7A9-9F8AF91CD17C}" type="pres">
      <dgm:prSet presAssocID="{A6E26265-C523-453C-9875-69030927C3E6}" presName="hierChild4" presStyleCnt="0"/>
      <dgm:spPr/>
    </dgm:pt>
    <dgm:pt modelId="{48096A74-F5AB-45A9-8627-84424085147A}" type="pres">
      <dgm:prSet presAssocID="{A4E14BC7-28D6-4721-AB0B-F6C7599E4427}" presName="Name17" presStyleLbl="parChTrans1D3" presStyleIdx="3" presStyleCnt="4"/>
      <dgm:spPr/>
    </dgm:pt>
    <dgm:pt modelId="{1F89759F-39B9-472E-9DA7-CEDF6322A442}" type="pres">
      <dgm:prSet presAssocID="{3F5F6E72-E3C4-4C10-9A7C-750518B64EEA}" presName="hierRoot3" presStyleCnt="0"/>
      <dgm:spPr/>
    </dgm:pt>
    <dgm:pt modelId="{E0525EF9-A380-46AF-A939-FACD4AD9800C}" type="pres">
      <dgm:prSet presAssocID="{3F5F6E72-E3C4-4C10-9A7C-750518B64EEA}" presName="composite3" presStyleCnt="0"/>
      <dgm:spPr/>
    </dgm:pt>
    <dgm:pt modelId="{206B2158-DDA3-4096-9EF2-31822381EE7C}" type="pres">
      <dgm:prSet presAssocID="{3F5F6E72-E3C4-4C10-9A7C-750518B64EEA}" presName="background3" presStyleLbl="node3" presStyleIdx="3" presStyleCnt="4"/>
      <dgm:spPr/>
    </dgm:pt>
    <dgm:pt modelId="{9BDB7929-5CE2-47AF-B5B8-A08A1D27A994}" type="pres">
      <dgm:prSet presAssocID="{3F5F6E72-E3C4-4C10-9A7C-750518B64EEA}" presName="text3" presStyleLbl="fgAcc3" presStyleIdx="3" presStyleCnt="4" custScaleX="128126" custScaleY="98558">
        <dgm:presLayoutVars>
          <dgm:chPref val="3"/>
        </dgm:presLayoutVars>
      </dgm:prSet>
      <dgm:spPr/>
    </dgm:pt>
    <dgm:pt modelId="{52284F98-8BCC-4850-9D5B-73A5D4009A32}" type="pres">
      <dgm:prSet presAssocID="{3F5F6E72-E3C4-4C10-9A7C-750518B64EEA}" presName="hierChild4" presStyleCnt="0"/>
      <dgm:spPr/>
    </dgm:pt>
  </dgm:ptLst>
  <dgm:cxnLst>
    <dgm:cxn modelId="{1AFC7003-95A3-4AFE-A667-9E8EBF7444D7}" srcId="{BB88B8E6-9EA2-4BA0-8A5B-F813A2127E3F}" destId="{7A7E89EA-B1D0-41D8-BADB-7F080A6B11A7}" srcOrd="0" destOrd="0" parTransId="{99E51845-33DD-4407-BE6A-8484E45A4C45}" sibTransId="{C1B56263-FB2B-4A6A-8261-F35BC33ED4F4}"/>
    <dgm:cxn modelId="{24E8A224-4295-4049-A651-6E78683C0C9D}" srcId="{664B48DF-4B30-4473-92D8-BE030AF76C8E}" destId="{BB88B8E6-9EA2-4BA0-8A5B-F813A2127E3F}" srcOrd="0" destOrd="0" parTransId="{CE90EA7B-EF23-4BEF-8A30-433D3EAF3FA9}" sibTransId="{E5F175C5-0F18-4C04-BAB4-9FAB7DF0C7B9}"/>
    <dgm:cxn modelId="{40BACC2A-6371-4833-9550-0C39E63ED4A8}" srcId="{7A7E89EA-B1D0-41D8-BADB-7F080A6B11A7}" destId="{6573F8CB-7455-4C4A-B029-A5D7814C5B65}" srcOrd="0" destOrd="0" parTransId="{03D6F658-611D-430F-8854-9E2DACF2D814}" sibTransId="{84D83C53-C62B-458A-953A-38A09A1CDE6F}"/>
    <dgm:cxn modelId="{688FE83B-ED20-4FFD-A035-891CBC9B00B3}" type="presOf" srcId="{3F5F6E72-E3C4-4C10-9A7C-750518B64EEA}" destId="{9BDB7929-5CE2-47AF-B5B8-A08A1D27A994}" srcOrd="0" destOrd="0" presId="urn:microsoft.com/office/officeart/2005/8/layout/hierarchy1"/>
    <dgm:cxn modelId="{7C108F62-7FB2-42D6-81DE-B887F79B6FAD}" type="presOf" srcId="{664B48DF-4B30-4473-92D8-BE030AF76C8E}" destId="{F1072FFC-3607-4840-B9E4-A1155A59B459}" srcOrd="0" destOrd="0" presId="urn:microsoft.com/office/officeart/2005/8/layout/hierarchy1"/>
    <dgm:cxn modelId="{C140F264-6290-43BB-8088-3126B1D99380}" type="presOf" srcId="{BB88B8E6-9EA2-4BA0-8A5B-F813A2127E3F}" destId="{F8D95A14-D80E-4D2C-A4B7-C8695FE30313}" srcOrd="0" destOrd="0" presId="urn:microsoft.com/office/officeart/2005/8/layout/hierarchy1"/>
    <dgm:cxn modelId="{5D394653-C05B-4003-9393-BEE0999FB0F4}" type="presOf" srcId="{C7E70E0B-1238-4551-8C49-D92DE12CC528}" destId="{EBC9D2A4-2879-4119-9B1E-32B1F1D319D1}" srcOrd="0" destOrd="0" presId="urn:microsoft.com/office/officeart/2005/8/layout/hierarchy1"/>
    <dgm:cxn modelId="{A9368E53-D756-4119-A6E5-B76F4C2C783F}" type="presOf" srcId="{92835394-5434-4FBD-A0F2-F65DEBB98B76}" destId="{29DC1AB5-83BC-430F-9DB6-FE79F51A53E2}" srcOrd="0" destOrd="0" presId="urn:microsoft.com/office/officeart/2005/8/layout/hierarchy1"/>
    <dgm:cxn modelId="{9F45DC85-224F-47F6-8626-AB06C91D0D76}" type="presOf" srcId="{6573F8CB-7455-4C4A-B029-A5D7814C5B65}" destId="{C2E7B02E-7BB3-4929-B1FC-CDBCB43E9AF2}" srcOrd="0" destOrd="0" presId="urn:microsoft.com/office/officeart/2005/8/layout/hierarchy1"/>
    <dgm:cxn modelId="{C13EA494-1B00-42AD-88A1-B2B1D29F9DB1}" type="presOf" srcId="{99E51845-33DD-4407-BE6A-8484E45A4C45}" destId="{1D67F7DA-E263-4C97-97A7-81592071F717}" srcOrd="0" destOrd="0" presId="urn:microsoft.com/office/officeart/2005/8/layout/hierarchy1"/>
    <dgm:cxn modelId="{276D409D-A001-4417-91DC-EB770E68C7C7}" type="presOf" srcId="{ACDD74CA-B31F-4681-B544-7464613FE319}" destId="{974BCEF6-3456-49E1-B56B-94AA60C15AD3}" srcOrd="0" destOrd="0" presId="urn:microsoft.com/office/officeart/2005/8/layout/hierarchy1"/>
    <dgm:cxn modelId="{921A73A9-B50B-43C7-8AAC-95341F1FBD23}" type="presOf" srcId="{03D6F658-611D-430F-8854-9E2DACF2D814}" destId="{DAB31650-50B9-4205-9491-CE29730CEF45}" srcOrd="0" destOrd="0" presId="urn:microsoft.com/office/officeart/2005/8/layout/hierarchy1"/>
    <dgm:cxn modelId="{397455B6-E735-4E23-A413-AC47BBDEFDCA}" type="presOf" srcId="{7A7E89EA-B1D0-41D8-BADB-7F080A6B11A7}" destId="{1072EA96-EF80-46AE-91A6-D7CD181E6869}" srcOrd="0" destOrd="0" presId="urn:microsoft.com/office/officeart/2005/8/layout/hierarchy1"/>
    <dgm:cxn modelId="{CDE04FBA-122A-4914-8634-B1CABF71C727}" type="presOf" srcId="{A6E26265-C523-453C-9875-69030927C3E6}" destId="{B78F9673-C8B0-4CC7-BB27-1CE8AD4E8C67}" srcOrd="0" destOrd="0" presId="urn:microsoft.com/office/officeart/2005/8/layout/hierarchy1"/>
    <dgm:cxn modelId="{800EF7C5-DB58-4E5C-967D-97C84F8246F3}" srcId="{ACDD74CA-B31F-4681-B544-7464613FE319}" destId="{3F5F6E72-E3C4-4C10-9A7C-750518B64EEA}" srcOrd="1" destOrd="0" parTransId="{A4E14BC7-28D6-4721-AB0B-F6C7599E4427}" sibTransId="{03C4FFD5-E1F7-4E96-8FD9-DE3A41241427}"/>
    <dgm:cxn modelId="{BB48CBC8-E861-4390-A4B1-9662B53D67A7}" srcId="{BB88B8E6-9EA2-4BA0-8A5B-F813A2127E3F}" destId="{ACDD74CA-B31F-4681-B544-7464613FE319}" srcOrd="1" destOrd="0" parTransId="{1E628C33-CC84-45F8-BCB5-2E23F7269A89}" sibTransId="{EB2C6E16-83E1-4435-A33A-FA9F4821B9E6}"/>
    <dgm:cxn modelId="{D7D08BD4-E71D-410C-8789-7DAE8638C025}" srcId="{ACDD74CA-B31F-4681-B544-7464613FE319}" destId="{A6E26265-C523-453C-9875-69030927C3E6}" srcOrd="0" destOrd="0" parTransId="{C7E70E0B-1238-4551-8C49-D92DE12CC528}" sibTransId="{890B902E-357C-46D3-AA98-E78252DD50B7}"/>
    <dgm:cxn modelId="{6BF8BFE0-797B-41B3-95DF-D6708E687F9F}" type="presOf" srcId="{1E628C33-CC84-45F8-BCB5-2E23F7269A89}" destId="{1C7BA465-0BFE-4B47-B24C-DDAF03B1323F}" srcOrd="0" destOrd="0" presId="urn:microsoft.com/office/officeart/2005/8/layout/hierarchy1"/>
    <dgm:cxn modelId="{375B0DE9-01CA-4519-8742-22F299A397FB}" type="presOf" srcId="{4AC8E2B3-3272-42E3-AAC9-6D27138D14BA}" destId="{132D9907-9EDA-4452-9EA1-827D681166D2}" srcOrd="0" destOrd="0" presId="urn:microsoft.com/office/officeart/2005/8/layout/hierarchy1"/>
    <dgm:cxn modelId="{C87CC7F1-F6F2-4F0E-ADA5-4FCCA4BCA4E1}" type="presOf" srcId="{A4E14BC7-28D6-4721-AB0B-F6C7599E4427}" destId="{48096A74-F5AB-45A9-8627-84424085147A}" srcOrd="0" destOrd="0" presId="urn:microsoft.com/office/officeart/2005/8/layout/hierarchy1"/>
    <dgm:cxn modelId="{60EABEF5-7715-49FA-930A-39C0247FACD4}" srcId="{7A7E89EA-B1D0-41D8-BADB-7F080A6B11A7}" destId="{92835394-5434-4FBD-A0F2-F65DEBB98B76}" srcOrd="1" destOrd="0" parTransId="{4AC8E2B3-3272-42E3-AAC9-6D27138D14BA}" sibTransId="{99CE11DA-5B55-4633-8C9F-1CC05173D7C6}"/>
    <dgm:cxn modelId="{33EEC2F1-BB53-461E-ACA9-4E16AF6AF366}" type="presParOf" srcId="{F1072FFC-3607-4840-B9E4-A1155A59B459}" destId="{9E2F6243-0EDC-4161-B52F-EB852156BD2F}" srcOrd="0" destOrd="0" presId="urn:microsoft.com/office/officeart/2005/8/layout/hierarchy1"/>
    <dgm:cxn modelId="{984955FF-4DB7-47E9-B314-2F77F4F46CC6}" type="presParOf" srcId="{9E2F6243-0EDC-4161-B52F-EB852156BD2F}" destId="{45729CF8-AE05-4DF7-83F0-BDB1193683BC}" srcOrd="0" destOrd="0" presId="urn:microsoft.com/office/officeart/2005/8/layout/hierarchy1"/>
    <dgm:cxn modelId="{37BEE9D9-0EB6-4F67-AA6F-D140A97334ED}" type="presParOf" srcId="{45729CF8-AE05-4DF7-83F0-BDB1193683BC}" destId="{FF7716BE-D091-45E1-B1FF-0BC1389A0F38}" srcOrd="0" destOrd="0" presId="urn:microsoft.com/office/officeart/2005/8/layout/hierarchy1"/>
    <dgm:cxn modelId="{A82A740C-539B-4D6D-BBF9-5ED4F9F17BED}" type="presParOf" srcId="{45729CF8-AE05-4DF7-83F0-BDB1193683BC}" destId="{F8D95A14-D80E-4D2C-A4B7-C8695FE30313}" srcOrd="1" destOrd="0" presId="urn:microsoft.com/office/officeart/2005/8/layout/hierarchy1"/>
    <dgm:cxn modelId="{37D225B1-0791-43CA-BFBB-51531DEC7DD0}" type="presParOf" srcId="{9E2F6243-0EDC-4161-B52F-EB852156BD2F}" destId="{D42B5DB9-754C-42CC-8991-8608C6863615}" srcOrd="1" destOrd="0" presId="urn:microsoft.com/office/officeart/2005/8/layout/hierarchy1"/>
    <dgm:cxn modelId="{ACE2A524-D65B-4255-B7B5-4C0CDFDEBBBA}" type="presParOf" srcId="{D42B5DB9-754C-42CC-8991-8608C6863615}" destId="{1D67F7DA-E263-4C97-97A7-81592071F717}" srcOrd="0" destOrd="0" presId="urn:microsoft.com/office/officeart/2005/8/layout/hierarchy1"/>
    <dgm:cxn modelId="{306E8966-DD68-442B-82EA-937CAEAC9F0D}" type="presParOf" srcId="{D42B5DB9-754C-42CC-8991-8608C6863615}" destId="{C152EFCF-7EDA-4627-A01A-018D36AB01E4}" srcOrd="1" destOrd="0" presId="urn:microsoft.com/office/officeart/2005/8/layout/hierarchy1"/>
    <dgm:cxn modelId="{01C174B4-66F8-4B25-994D-5883A5418AFD}" type="presParOf" srcId="{C152EFCF-7EDA-4627-A01A-018D36AB01E4}" destId="{AB5707B6-9363-4C46-956E-58C67DA8CFFC}" srcOrd="0" destOrd="0" presId="urn:microsoft.com/office/officeart/2005/8/layout/hierarchy1"/>
    <dgm:cxn modelId="{32C3D252-B337-4A83-B8F9-83F42E468F72}" type="presParOf" srcId="{AB5707B6-9363-4C46-956E-58C67DA8CFFC}" destId="{90F1F924-0A4C-4275-B593-DC7A3F8AD55B}" srcOrd="0" destOrd="0" presId="urn:microsoft.com/office/officeart/2005/8/layout/hierarchy1"/>
    <dgm:cxn modelId="{CD6727EF-5436-4AB2-9018-97C70FE8956F}" type="presParOf" srcId="{AB5707B6-9363-4C46-956E-58C67DA8CFFC}" destId="{1072EA96-EF80-46AE-91A6-D7CD181E6869}" srcOrd="1" destOrd="0" presId="urn:microsoft.com/office/officeart/2005/8/layout/hierarchy1"/>
    <dgm:cxn modelId="{6312C390-4C50-456D-A527-B7E727086A19}" type="presParOf" srcId="{C152EFCF-7EDA-4627-A01A-018D36AB01E4}" destId="{9911D83D-2BD5-4F87-8430-37813E203A89}" srcOrd="1" destOrd="0" presId="urn:microsoft.com/office/officeart/2005/8/layout/hierarchy1"/>
    <dgm:cxn modelId="{B629AAE5-C192-4845-A6BE-D01127650112}" type="presParOf" srcId="{9911D83D-2BD5-4F87-8430-37813E203A89}" destId="{DAB31650-50B9-4205-9491-CE29730CEF45}" srcOrd="0" destOrd="0" presId="urn:microsoft.com/office/officeart/2005/8/layout/hierarchy1"/>
    <dgm:cxn modelId="{14ED7CF4-204B-4D66-8E07-8C735FBCEB6F}" type="presParOf" srcId="{9911D83D-2BD5-4F87-8430-37813E203A89}" destId="{38EB9C03-179E-46B5-B33E-0DCC3A559D3A}" srcOrd="1" destOrd="0" presId="urn:microsoft.com/office/officeart/2005/8/layout/hierarchy1"/>
    <dgm:cxn modelId="{1DBD9D9B-6B0D-4EDE-A8C0-DB55B065DCC2}" type="presParOf" srcId="{38EB9C03-179E-46B5-B33E-0DCC3A559D3A}" destId="{8D14FC88-9336-4876-8325-AD4778F0A123}" srcOrd="0" destOrd="0" presId="urn:microsoft.com/office/officeart/2005/8/layout/hierarchy1"/>
    <dgm:cxn modelId="{1772976C-4388-4387-97F1-34EAF7FED811}" type="presParOf" srcId="{8D14FC88-9336-4876-8325-AD4778F0A123}" destId="{BFAC69BA-FBD0-4D3B-85A0-3063923E6189}" srcOrd="0" destOrd="0" presId="urn:microsoft.com/office/officeart/2005/8/layout/hierarchy1"/>
    <dgm:cxn modelId="{C5F3C81E-CBE5-4D16-B223-8A37DEF41525}" type="presParOf" srcId="{8D14FC88-9336-4876-8325-AD4778F0A123}" destId="{C2E7B02E-7BB3-4929-B1FC-CDBCB43E9AF2}" srcOrd="1" destOrd="0" presId="urn:microsoft.com/office/officeart/2005/8/layout/hierarchy1"/>
    <dgm:cxn modelId="{0F897FC1-2C85-438C-B800-50AED13FDC6B}" type="presParOf" srcId="{38EB9C03-179E-46B5-B33E-0DCC3A559D3A}" destId="{6FE840DD-F4D7-4ED4-89F2-D93B794EDAA5}" srcOrd="1" destOrd="0" presId="urn:microsoft.com/office/officeart/2005/8/layout/hierarchy1"/>
    <dgm:cxn modelId="{54BDFA08-E847-454A-8C01-4EBEFFCE0866}" type="presParOf" srcId="{9911D83D-2BD5-4F87-8430-37813E203A89}" destId="{132D9907-9EDA-4452-9EA1-827D681166D2}" srcOrd="2" destOrd="0" presId="urn:microsoft.com/office/officeart/2005/8/layout/hierarchy1"/>
    <dgm:cxn modelId="{E7F0D83D-ABFE-45A0-9AEB-C4487E06DEFF}" type="presParOf" srcId="{9911D83D-2BD5-4F87-8430-37813E203A89}" destId="{65F973DA-9ACF-43C6-917B-BAEAEDC93C9E}" srcOrd="3" destOrd="0" presId="urn:microsoft.com/office/officeart/2005/8/layout/hierarchy1"/>
    <dgm:cxn modelId="{0F22529C-044B-4B4C-A6AB-9C628C22745F}" type="presParOf" srcId="{65F973DA-9ACF-43C6-917B-BAEAEDC93C9E}" destId="{370A3D6D-9BC7-4A81-A35C-7A618F72F714}" srcOrd="0" destOrd="0" presId="urn:microsoft.com/office/officeart/2005/8/layout/hierarchy1"/>
    <dgm:cxn modelId="{285A1FD8-DCA8-4E51-91DC-468A2833FB46}" type="presParOf" srcId="{370A3D6D-9BC7-4A81-A35C-7A618F72F714}" destId="{A32212F9-C2AD-4E84-91E7-736B51E8B6FE}" srcOrd="0" destOrd="0" presId="urn:microsoft.com/office/officeart/2005/8/layout/hierarchy1"/>
    <dgm:cxn modelId="{A6E643A6-F38A-485A-A183-EC769C732F55}" type="presParOf" srcId="{370A3D6D-9BC7-4A81-A35C-7A618F72F714}" destId="{29DC1AB5-83BC-430F-9DB6-FE79F51A53E2}" srcOrd="1" destOrd="0" presId="urn:microsoft.com/office/officeart/2005/8/layout/hierarchy1"/>
    <dgm:cxn modelId="{A44823AE-3345-4DE0-AE50-1B0BB2F3F651}" type="presParOf" srcId="{65F973DA-9ACF-43C6-917B-BAEAEDC93C9E}" destId="{45CF506C-41B9-4A31-A995-7DCD90DE9C41}" srcOrd="1" destOrd="0" presId="urn:microsoft.com/office/officeart/2005/8/layout/hierarchy1"/>
    <dgm:cxn modelId="{475429C3-96E8-439C-AE91-71C2F56A6AFB}" type="presParOf" srcId="{D42B5DB9-754C-42CC-8991-8608C6863615}" destId="{1C7BA465-0BFE-4B47-B24C-DDAF03B1323F}" srcOrd="2" destOrd="0" presId="urn:microsoft.com/office/officeart/2005/8/layout/hierarchy1"/>
    <dgm:cxn modelId="{A75F6C67-FEB7-49FF-BC76-7EBF3B5F178D}" type="presParOf" srcId="{D42B5DB9-754C-42CC-8991-8608C6863615}" destId="{C2F2A617-ED65-4A6F-A301-CC650DE95446}" srcOrd="3" destOrd="0" presId="urn:microsoft.com/office/officeart/2005/8/layout/hierarchy1"/>
    <dgm:cxn modelId="{9207E851-21FA-4270-9401-6E1B9C8C6290}" type="presParOf" srcId="{C2F2A617-ED65-4A6F-A301-CC650DE95446}" destId="{205D5176-7622-4724-BC52-C22D98C22160}" srcOrd="0" destOrd="0" presId="urn:microsoft.com/office/officeart/2005/8/layout/hierarchy1"/>
    <dgm:cxn modelId="{74C90304-D443-475B-89CA-A37B401A6CB7}" type="presParOf" srcId="{205D5176-7622-4724-BC52-C22D98C22160}" destId="{2A94AD3F-E98D-40B7-87CD-92D1DD634ED6}" srcOrd="0" destOrd="0" presId="urn:microsoft.com/office/officeart/2005/8/layout/hierarchy1"/>
    <dgm:cxn modelId="{D2026275-4855-4C66-B74C-F64D0D49F85D}" type="presParOf" srcId="{205D5176-7622-4724-BC52-C22D98C22160}" destId="{974BCEF6-3456-49E1-B56B-94AA60C15AD3}" srcOrd="1" destOrd="0" presId="urn:microsoft.com/office/officeart/2005/8/layout/hierarchy1"/>
    <dgm:cxn modelId="{EC63717B-28EF-40E4-9A65-93FB5A5F9DCB}" type="presParOf" srcId="{C2F2A617-ED65-4A6F-A301-CC650DE95446}" destId="{21EB52F9-A4AD-42A9-82CB-4CF8ED13C782}" srcOrd="1" destOrd="0" presId="urn:microsoft.com/office/officeart/2005/8/layout/hierarchy1"/>
    <dgm:cxn modelId="{0639BD67-345E-4026-A8BC-82DEBB21918F}" type="presParOf" srcId="{21EB52F9-A4AD-42A9-82CB-4CF8ED13C782}" destId="{EBC9D2A4-2879-4119-9B1E-32B1F1D319D1}" srcOrd="0" destOrd="0" presId="urn:microsoft.com/office/officeart/2005/8/layout/hierarchy1"/>
    <dgm:cxn modelId="{6A04530F-F42C-4C9D-9E76-67245CDF9DD8}" type="presParOf" srcId="{21EB52F9-A4AD-42A9-82CB-4CF8ED13C782}" destId="{ED1BF00A-B393-4AD7-AF9D-57F1F39DC7EE}" srcOrd="1" destOrd="0" presId="urn:microsoft.com/office/officeart/2005/8/layout/hierarchy1"/>
    <dgm:cxn modelId="{4D556EEA-26D2-4DFD-A922-36CF2EE21B49}" type="presParOf" srcId="{ED1BF00A-B393-4AD7-AF9D-57F1F39DC7EE}" destId="{504B915F-6319-4DAA-B00A-55C89800C4B8}" srcOrd="0" destOrd="0" presId="urn:microsoft.com/office/officeart/2005/8/layout/hierarchy1"/>
    <dgm:cxn modelId="{7F2555C9-214D-40F9-9CC0-DA0173580436}" type="presParOf" srcId="{504B915F-6319-4DAA-B00A-55C89800C4B8}" destId="{12B479A3-8468-496B-AD42-7470FE2836BC}" srcOrd="0" destOrd="0" presId="urn:microsoft.com/office/officeart/2005/8/layout/hierarchy1"/>
    <dgm:cxn modelId="{ABAA999F-A54F-453B-84FC-7D567D6E9032}" type="presParOf" srcId="{504B915F-6319-4DAA-B00A-55C89800C4B8}" destId="{B78F9673-C8B0-4CC7-BB27-1CE8AD4E8C67}" srcOrd="1" destOrd="0" presId="urn:microsoft.com/office/officeart/2005/8/layout/hierarchy1"/>
    <dgm:cxn modelId="{61130320-6CB0-4E27-84EE-C69A0CBFD859}" type="presParOf" srcId="{ED1BF00A-B393-4AD7-AF9D-57F1F39DC7EE}" destId="{1A6407D0-57EE-4311-B7A9-9F8AF91CD17C}" srcOrd="1" destOrd="0" presId="urn:microsoft.com/office/officeart/2005/8/layout/hierarchy1"/>
    <dgm:cxn modelId="{72829A0B-AC6D-4CDB-9016-330ED9133530}" type="presParOf" srcId="{21EB52F9-A4AD-42A9-82CB-4CF8ED13C782}" destId="{48096A74-F5AB-45A9-8627-84424085147A}" srcOrd="2" destOrd="0" presId="urn:microsoft.com/office/officeart/2005/8/layout/hierarchy1"/>
    <dgm:cxn modelId="{FF12A707-CC92-4D24-86AF-0EF075FA1AA9}" type="presParOf" srcId="{21EB52F9-A4AD-42A9-82CB-4CF8ED13C782}" destId="{1F89759F-39B9-472E-9DA7-CEDF6322A442}" srcOrd="3" destOrd="0" presId="urn:microsoft.com/office/officeart/2005/8/layout/hierarchy1"/>
    <dgm:cxn modelId="{F236973A-C35E-4EC3-B9DB-E0E22E603ACB}" type="presParOf" srcId="{1F89759F-39B9-472E-9DA7-CEDF6322A442}" destId="{E0525EF9-A380-46AF-A939-FACD4AD9800C}" srcOrd="0" destOrd="0" presId="urn:microsoft.com/office/officeart/2005/8/layout/hierarchy1"/>
    <dgm:cxn modelId="{773754D6-1818-43E4-AAF2-B6D74285A1C7}" type="presParOf" srcId="{E0525EF9-A380-46AF-A939-FACD4AD9800C}" destId="{206B2158-DDA3-4096-9EF2-31822381EE7C}" srcOrd="0" destOrd="0" presId="urn:microsoft.com/office/officeart/2005/8/layout/hierarchy1"/>
    <dgm:cxn modelId="{80703AEC-B45E-4D20-BF31-3B3A22D34FB3}" type="presParOf" srcId="{E0525EF9-A380-46AF-A939-FACD4AD9800C}" destId="{9BDB7929-5CE2-47AF-B5B8-A08A1D27A994}" srcOrd="1" destOrd="0" presId="urn:microsoft.com/office/officeart/2005/8/layout/hierarchy1"/>
    <dgm:cxn modelId="{DF4AF016-E50B-40B8-B596-A1A0C70BBC51}" type="presParOf" srcId="{1F89759F-39B9-472E-9DA7-CEDF6322A442}" destId="{52284F98-8BCC-4850-9D5B-73A5D4009A3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421D9B-04C6-4A27-BDDD-3C5084E015C7}" type="doc">
      <dgm:prSet loTypeId="urn:microsoft.com/office/officeart/2005/8/layout/chevron2" loCatId="process" qsTypeId="urn:microsoft.com/office/officeart/2005/8/quickstyle/simple4" qsCatId="simple" csTypeId="urn:microsoft.com/office/officeart/2005/8/colors/accent1_2" csCatId="accent1" phldr="1"/>
      <dgm:spPr/>
      <dgm:t>
        <a:bodyPr/>
        <a:lstStyle/>
        <a:p>
          <a:endParaRPr lang="en-US"/>
        </a:p>
      </dgm:t>
    </dgm:pt>
    <dgm:pt modelId="{EBEE7F95-3DA3-4D9F-BEB3-6E8DB71266EE}">
      <dgm:prSet phldrT="[Text]"/>
      <dgm:spPr/>
      <dgm:t>
        <a:bodyPr/>
        <a:lstStyle/>
        <a:p>
          <a:r>
            <a:rPr lang="en-US" dirty="0"/>
            <a:t>Primary HIV Infection</a:t>
          </a:r>
        </a:p>
      </dgm:t>
    </dgm:pt>
    <dgm:pt modelId="{27767246-C03B-40C7-A406-7DAED552F037}" type="parTrans" cxnId="{68E606A8-8D1A-4927-8E4B-CD240E9B48D4}">
      <dgm:prSet/>
      <dgm:spPr/>
      <dgm:t>
        <a:bodyPr/>
        <a:lstStyle/>
        <a:p>
          <a:endParaRPr lang="en-US"/>
        </a:p>
      </dgm:t>
    </dgm:pt>
    <dgm:pt modelId="{3B14DA90-6E98-47B5-8E64-908202F4617B}" type="sibTrans" cxnId="{68E606A8-8D1A-4927-8E4B-CD240E9B48D4}">
      <dgm:prSet/>
      <dgm:spPr/>
      <dgm:t>
        <a:bodyPr/>
        <a:lstStyle/>
        <a:p>
          <a:endParaRPr lang="en-US"/>
        </a:p>
      </dgm:t>
    </dgm:pt>
    <dgm:pt modelId="{54C5CF09-6EDC-48FD-B288-296945079F1C}">
      <dgm:prSet phldrT="[Text]" phldr="1"/>
      <dgm:spPr/>
      <dgm:t>
        <a:bodyPr/>
        <a:lstStyle/>
        <a:p>
          <a:endParaRPr lang="en-US" dirty="0"/>
        </a:p>
      </dgm:t>
    </dgm:pt>
    <dgm:pt modelId="{552326A4-E123-4741-B65B-3A30BB068D52}" type="parTrans" cxnId="{B641062B-56E9-44CB-B8A9-50EF42F6194C}">
      <dgm:prSet/>
      <dgm:spPr/>
      <dgm:t>
        <a:bodyPr/>
        <a:lstStyle/>
        <a:p>
          <a:endParaRPr lang="en-US"/>
        </a:p>
      </dgm:t>
    </dgm:pt>
    <dgm:pt modelId="{BB122E07-5FC7-4892-BA1B-41BE666333FB}" type="sibTrans" cxnId="{B641062B-56E9-44CB-B8A9-50EF42F6194C}">
      <dgm:prSet/>
      <dgm:spPr/>
      <dgm:t>
        <a:bodyPr/>
        <a:lstStyle/>
        <a:p>
          <a:endParaRPr lang="en-US"/>
        </a:p>
      </dgm:t>
    </dgm:pt>
    <dgm:pt modelId="{4A6ED7C3-BE26-4EE3-BFB8-6F0B127BED1F}">
      <dgm:prSet phldrT="[Text]"/>
      <dgm:spPr/>
      <dgm:t>
        <a:bodyPr/>
        <a:lstStyle/>
        <a:p>
          <a:endParaRPr lang="en-US" dirty="0"/>
        </a:p>
      </dgm:t>
    </dgm:pt>
    <dgm:pt modelId="{616AF19E-0F69-4243-B13A-B7CB43B5CE0B}" type="parTrans" cxnId="{B594BC71-B821-4838-9BD6-92EB62770D2F}">
      <dgm:prSet/>
      <dgm:spPr/>
      <dgm:t>
        <a:bodyPr/>
        <a:lstStyle/>
        <a:p>
          <a:endParaRPr lang="en-US"/>
        </a:p>
      </dgm:t>
    </dgm:pt>
    <dgm:pt modelId="{370C1C71-CC10-45FD-BF3E-30F6799ED47C}" type="sibTrans" cxnId="{B594BC71-B821-4838-9BD6-92EB62770D2F}">
      <dgm:prSet/>
      <dgm:spPr/>
      <dgm:t>
        <a:bodyPr/>
        <a:lstStyle/>
        <a:p>
          <a:endParaRPr lang="en-US"/>
        </a:p>
      </dgm:t>
    </dgm:pt>
    <dgm:pt modelId="{9A9919FA-C349-44E6-8F35-D1D0B7789251}">
      <dgm:prSet/>
      <dgm:spPr/>
      <dgm:t>
        <a:bodyPr/>
        <a:lstStyle/>
        <a:p>
          <a:r>
            <a:rPr lang="en-US" dirty="0"/>
            <a:t>Asymptomatic Infection</a:t>
          </a:r>
        </a:p>
      </dgm:t>
    </dgm:pt>
    <dgm:pt modelId="{82446E2B-5153-4F6E-AFA0-78C48FD6A7DB}" type="parTrans" cxnId="{41F7FC84-F2AB-4952-BF42-FDE9CF1A7734}">
      <dgm:prSet/>
      <dgm:spPr/>
      <dgm:t>
        <a:bodyPr/>
        <a:lstStyle/>
        <a:p>
          <a:endParaRPr lang="en-US"/>
        </a:p>
      </dgm:t>
    </dgm:pt>
    <dgm:pt modelId="{A1504633-AC2A-4325-B321-69C72E333869}" type="sibTrans" cxnId="{41F7FC84-F2AB-4952-BF42-FDE9CF1A7734}">
      <dgm:prSet/>
      <dgm:spPr/>
      <dgm:t>
        <a:bodyPr/>
        <a:lstStyle/>
        <a:p>
          <a:endParaRPr lang="en-US"/>
        </a:p>
      </dgm:t>
    </dgm:pt>
    <dgm:pt modelId="{49A94786-FDDB-42E3-9830-9925D87E464F}">
      <dgm:prSet/>
      <dgm:spPr/>
      <dgm:t>
        <a:bodyPr/>
        <a:lstStyle/>
        <a:p>
          <a:r>
            <a:rPr lang="en-US" dirty="0"/>
            <a:t>Minor HIV Associated disorders</a:t>
          </a:r>
        </a:p>
      </dgm:t>
    </dgm:pt>
    <dgm:pt modelId="{9BA7841B-C9EC-439C-BD50-DF419BE3C6CC}" type="parTrans" cxnId="{76FD9707-E410-4E04-B37A-74609E9D22DD}">
      <dgm:prSet/>
      <dgm:spPr/>
      <dgm:t>
        <a:bodyPr/>
        <a:lstStyle/>
        <a:p>
          <a:endParaRPr lang="en-US"/>
        </a:p>
      </dgm:t>
    </dgm:pt>
    <dgm:pt modelId="{81E08301-EC8A-4B25-B0E1-BD2C5A287090}" type="sibTrans" cxnId="{76FD9707-E410-4E04-B37A-74609E9D22DD}">
      <dgm:prSet/>
      <dgm:spPr/>
      <dgm:t>
        <a:bodyPr/>
        <a:lstStyle/>
        <a:p>
          <a:endParaRPr lang="en-US"/>
        </a:p>
      </dgm:t>
    </dgm:pt>
    <dgm:pt modelId="{4C835585-CC71-4B26-97BC-137E1CF6BE71}">
      <dgm:prSet phldrT="[Text]"/>
      <dgm:spPr/>
      <dgm:t>
        <a:bodyPr/>
        <a:lstStyle/>
        <a:p>
          <a:endParaRPr lang="en-US" dirty="0"/>
        </a:p>
      </dgm:t>
    </dgm:pt>
    <dgm:pt modelId="{3E54D879-6860-4717-87C7-01444E509D0C}" type="parTrans" cxnId="{7AC8F6D6-6CF3-4925-B0EB-91AD33AD7399}">
      <dgm:prSet/>
      <dgm:spPr/>
      <dgm:t>
        <a:bodyPr/>
        <a:lstStyle/>
        <a:p>
          <a:endParaRPr lang="en-US"/>
        </a:p>
      </dgm:t>
    </dgm:pt>
    <dgm:pt modelId="{9318B80E-8BEC-4B96-81BB-AF7FB44A02D1}" type="sibTrans" cxnId="{7AC8F6D6-6CF3-4925-B0EB-91AD33AD7399}">
      <dgm:prSet/>
      <dgm:spPr/>
      <dgm:t>
        <a:bodyPr/>
        <a:lstStyle/>
        <a:p>
          <a:endParaRPr lang="en-US"/>
        </a:p>
      </dgm:t>
    </dgm:pt>
    <dgm:pt modelId="{BC155128-1B1C-4872-8B4A-EBDB4CB35815}">
      <dgm:prSet/>
      <dgm:spPr/>
      <dgm:t>
        <a:bodyPr/>
        <a:lstStyle/>
        <a:p>
          <a:r>
            <a:rPr lang="en-US" dirty="0"/>
            <a:t>Acquired Immunodeficiency Syndrome</a:t>
          </a:r>
        </a:p>
      </dgm:t>
    </dgm:pt>
    <dgm:pt modelId="{37FC4156-1507-4B36-B209-B0FFB41480D3}" type="parTrans" cxnId="{D1853B13-E271-4A9A-8F11-CBBD7E329A45}">
      <dgm:prSet/>
      <dgm:spPr/>
      <dgm:t>
        <a:bodyPr/>
        <a:lstStyle/>
        <a:p>
          <a:endParaRPr lang="en-US"/>
        </a:p>
      </dgm:t>
    </dgm:pt>
    <dgm:pt modelId="{EFBC94ED-B4C4-4A79-B0AD-9F00688FA553}" type="sibTrans" cxnId="{D1853B13-E271-4A9A-8F11-CBBD7E329A45}">
      <dgm:prSet/>
      <dgm:spPr/>
      <dgm:t>
        <a:bodyPr/>
        <a:lstStyle/>
        <a:p>
          <a:endParaRPr lang="en-US"/>
        </a:p>
      </dgm:t>
    </dgm:pt>
    <dgm:pt modelId="{893717F1-1C4E-47B7-959B-C41A6C2AA19D}">
      <dgm:prSet phldrT="[Text]" phldr="1"/>
      <dgm:spPr/>
      <dgm:t>
        <a:bodyPr/>
        <a:lstStyle/>
        <a:p>
          <a:endParaRPr lang="en-US" dirty="0"/>
        </a:p>
      </dgm:t>
    </dgm:pt>
    <dgm:pt modelId="{44AF0CA8-FC24-4968-963E-139F51936E15}" type="sibTrans" cxnId="{CBA5CF42-1DBE-4400-9F28-C3A070542EE5}">
      <dgm:prSet/>
      <dgm:spPr/>
      <dgm:t>
        <a:bodyPr/>
        <a:lstStyle/>
        <a:p>
          <a:endParaRPr lang="en-US"/>
        </a:p>
      </dgm:t>
    </dgm:pt>
    <dgm:pt modelId="{158BFCB6-AD68-4D2C-BA1E-4DE514F782F1}" type="parTrans" cxnId="{CBA5CF42-1DBE-4400-9F28-C3A070542EE5}">
      <dgm:prSet/>
      <dgm:spPr/>
      <dgm:t>
        <a:bodyPr/>
        <a:lstStyle/>
        <a:p>
          <a:endParaRPr lang="en-US"/>
        </a:p>
      </dgm:t>
    </dgm:pt>
    <dgm:pt modelId="{65B1C92A-5DCE-4721-9855-A922B57A13D3}" type="pres">
      <dgm:prSet presAssocID="{48421D9B-04C6-4A27-BDDD-3C5084E015C7}" presName="linearFlow" presStyleCnt="0">
        <dgm:presLayoutVars>
          <dgm:dir/>
          <dgm:animLvl val="lvl"/>
          <dgm:resizeHandles val="exact"/>
        </dgm:presLayoutVars>
      </dgm:prSet>
      <dgm:spPr/>
    </dgm:pt>
    <dgm:pt modelId="{9D4C1F29-F11C-401E-86B0-F0CE11D0C36F}" type="pres">
      <dgm:prSet presAssocID="{893717F1-1C4E-47B7-959B-C41A6C2AA19D}" presName="composite" presStyleCnt="0"/>
      <dgm:spPr/>
    </dgm:pt>
    <dgm:pt modelId="{A1D741F2-9EE9-4F14-9436-FDA3F3565AB7}" type="pres">
      <dgm:prSet presAssocID="{893717F1-1C4E-47B7-959B-C41A6C2AA19D}" presName="parentText" presStyleLbl="alignNode1" presStyleIdx="0" presStyleCnt="4">
        <dgm:presLayoutVars>
          <dgm:chMax val="1"/>
          <dgm:bulletEnabled val="1"/>
        </dgm:presLayoutVars>
      </dgm:prSet>
      <dgm:spPr/>
    </dgm:pt>
    <dgm:pt modelId="{19E05AB8-3C26-431B-9D30-4EB41B2B0316}" type="pres">
      <dgm:prSet presAssocID="{893717F1-1C4E-47B7-959B-C41A6C2AA19D}" presName="descendantText" presStyleLbl="alignAcc1" presStyleIdx="0" presStyleCnt="4">
        <dgm:presLayoutVars>
          <dgm:bulletEnabled val="1"/>
        </dgm:presLayoutVars>
      </dgm:prSet>
      <dgm:spPr/>
    </dgm:pt>
    <dgm:pt modelId="{1E7868D7-2725-41A2-A556-6BC784FB1721}" type="pres">
      <dgm:prSet presAssocID="{44AF0CA8-FC24-4968-963E-139F51936E15}" presName="sp" presStyleCnt="0"/>
      <dgm:spPr/>
    </dgm:pt>
    <dgm:pt modelId="{5E64D708-644F-4316-A37D-6C10674643FB}" type="pres">
      <dgm:prSet presAssocID="{54C5CF09-6EDC-48FD-B288-296945079F1C}" presName="composite" presStyleCnt="0"/>
      <dgm:spPr/>
    </dgm:pt>
    <dgm:pt modelId="{B8BFF67A-216E-4F6B-9428-23DFAB021BAC}" type="pres">
      <dgm:prSet presAssocID="{54C5CF09-6EDC-48FD-B288-296945079F1C}" presName="parentText" presStyleLbl="alignNode1" presStyleIdx="1" presStyleCnt="4">
        <dgm:presLayoutVars>
          <dgm:chMax val="1"/>
          <dgm:bulletEnabled val="1"/>
        </dgm:presLayoutVars>
      </dgm:prSet>
      <dgm:spPr/>
    </dgm:pt>
    <dgm:pt modelId="{8F920A1C-A4C7-41F9-ABB8-F3AE8653394B}" type="pres">
      <dgm:prSet presAssocID="{54C5CF09-6EDC-48FD-B288-296945079F1C}" presName="descendantText" presStyleLbl="alignAcc1" presStyleIdx="1" presStyleCnt="4">
        <dgm:presLayoutVars>
          <dgm:bulletEnabled val="1"/>
        </dgm:presLayoutVars>
      </dgm:prSet>
      <dgm:spPr/>
    </dgm:pt>
    <dgm:pt modelId="{FB49D79D-32CA-49E1-9AA3-7A8EADCF78EF}" type="pres">
      <dgm:prSet presAssocID="{BB122E07-5FC7-4892-BA1B-41BE666333FB}" presName="sp" presStyleCnt="0"/>
      <dgm:spPr/>
    </dgm:pt>
    <dgm:pt modelId="{B1C2C45D-F945-4B94-A7D8-0C81BC9710FC}" type="pres">
      <dgm:prSet presAssocID="{4A6ED7C3-BE26-4EE3-BFB8-6F0B127BED1F}" presName="composite" presStyleCnt="0"/>
      <dgm:spPr/>
    </dgm:pt>
    <dgm:pt modelId="{0D5C5BDE-62A5-4A06-9874-8F6DDFBBC11E}" type="pres">
      <dgm:prSet presAssocID="{4A6ED7C3-BE26-4EE3-BFB8-6F0B127BED1F}" presName="parentText" presStyleLbl="alignNode1" presStyleIdx="2" presStyleCnt="4">
        <dgm:presLayoutVars>
          <dgm:chMax val="1"/>
          <dgm:bulletEnabled val="1"/>
        </dgm:presLayoutVars>
      </dgm:prSet>
      <dgm:spPr/>
    </dgm:pt>
    <dgm:pt modelId="{EBE5AEB0-6D52-4F37-8619-4687837FBF56}" type="pres">
      <dgm:prSet presAssocID="{4A6ED7C3-BE26-4EE3-BFB8-6F0B127BED1F}" presName="descendantText" presStyleLbl="alignAcc1" presStyleIdx="2" presStyleCnt="4" custScaleX="102116" custScaleY="98090">
        <dgm:presLayoutVars>
          <dgm:bulletEnabled val="1"/>
        </dgm:presLayoutVars>
      </dgm:prSet>
      <dgm:spPr/>
    </dgm:pt>
    <dgm:pt modelId="{B6918A63-ADDE-4894-B6DA-A38732371053}" type="pres">
      <dgm:prSet presAssocID="{370C1C71-CC10-45FD-BF3E-30F6799ED47C}" presName="sp" presStyleCnt="0"/>
      <dgm:spPr/>
    </dgm:pt>
    <dgm:pt modelId="{D0016A25-6F73-402D-A93E-306BC7DA1C65}" type="pres">
      <dgm:prSet presAssocID="{4C835585-CC71-4B26-97BC-137E1CF6BE71}" presName="composite" presStyleCnt="0"/>
      <dgm:spPr/>
    </dgm:pt>
    <dgm:pt modelId="{BD59A5CD-C8B7-45F6-A4FE-C7646559F1E7}" type="pres">
      <dgm:prSet presAssocID="{4C835585-CC71-4B26-97BC-137E1CF6BE71}" presName="parentText" presStyleLbl="alignNode1" presStyleIdx="3" presStyleCnt="4">
        <dgm:presLayoutVars>
          <dgm:chMax val="1"/>
          <dgm:bulletEnabled val="1"/>
        </dgm:presLayoutVars>
      </dgm:prSet>
      <dgm:spPr/>
    </dgm:pt>
    <dgm:pt modelId="{D81BE304-E8EB-4C66-8912-C4F24DF8E18B}" type="pres">
      <dgm:prSet presAssocID="{4C835585-CC71-4B26-97BC-137E1CF6BE71}" presName="descendantText" presStyleLbl="alignAcc1" presStyleIdx="3" presStyleCnt="4">
        <dgm:presLayoutVars>
          <dgm:bulletEnabled val="1"/>
        </dgm:presLayoutVars>
      </dgm:prSet>
      <dgm:spPr/>
    </dgm:pt>
  </dgm:ptLst>
  <dgm:cxnLst>
    <dgm:cxn modelId="{C0BD2404-4B23-4B50-9C83-1521934E368B}" type="presOf" srcId="{4C835585-CC71-4B26-97BC-137E1CF6BE71}" destId="{BD59A5CD-C8B7-45F6-A4FE-C7646559F1E7}" srcOrd="0" destOrd="0" presId="urn:microsoft.com/office/officeart/2005/8/layout/chevron2"/>
    <dgm:cxn modelId="{76FD9707-E410-4E04-B37A-74609E9D22DD}" srcId="{4A6ED7C3-BE26-4EE3-BFB8-6F0B127BED1F}" destId="{49A94786-FDDB-42E3-9830-9925D87E464F}" srcOrd="0" destOrd="0" parTransId="{9BA7841B-C9EC-439C-BD50-DF419BE3C6CC}" sibTransId="{81E08301-EC8A-4B25-B0E1-BD2C5A287090}"/>
    <dgm:cxn modelId="{D1853B13-E271-4A9A-8F11-CBBD7E329A45}" srcId="{4C835585-CC71-4B26-97BC-137E1CF6BE71}" destId="{BC155128-1B1C-4872-8B4A-EBDB4CB35815}" srcOrd="0" destOrd="0" parTransId="{37FC4156-1507-4B36-B209-B0FFB41480D3}" sibTransId="{EFBC94ED-B4C4-4A79-B0AD-9F00688FA553}"/>
    <dgm:cxn modelId="{B419C62A-E36D-460D-9698-43045CC72BE0}" type="presOf" srcId="{893717F1-1C4E-47B7-959B-C41A6C2AA19D}" destId="{A1D741F2-9EE9-4F14-9436-FDA3F3565AB7}" srcOrd="0" destOrd="0" presId="urn:microsoft.com/office/officeart/2005/8/layout/chevron2"/>
    <dgm:cxn modelId="{B641062B-56E9-44CB-B8A9-50EF42F6194C}" srcId="{48421D9B-04C6-4A27-BDDD-3C5084E015C7}" destId="{54C5CF09-6EDC-48FD-B288-296945079F1C}" srcOrd="1" destOrd="0" parTransId="{552326A4-E123-4741-B65B-3A30BB068D52}" sibTransId="{BB122E07-5FC7-4892-BA1B-41BE666333FB}"/>
    <dgm:cxn modelId="{E4E69F37-AC1D-4A19-9FDE-8862C88E2F93}" type="presOf" srcId="{9A9919FA-C349-44E6-8F35-D1D0B7789251}" destId="{8F920A1C-A4C7-41F9-ABB8-F3AE8653394B}" srcOrd="0" destOrd="0" presId="urn:microsoft.com/office/officeart/2005/8/layout/chevron2"/>
    <dgm:cxn modelId="{AFED0B3A-3ED6-47DB-832A-BDCD887A7FF0}" type="presOf" srcId="{48421D9B-04C6-4A27-BDDD-3C5084E015C7}" destId="{65B1C92A-5DCE-4721-9855-A922B57A13D3}" srcOrd="0" destOrd="0" presId="urn:microsoft.com/office/officeart/2005/8/layout/chevron2"/>
    <dgm:cxn modelId="{CBA5CF42-1DBE-4400-9F28-C3A070542EE5}" srcId="{48421D9B-04C6-4A27-BDDD-3C5084E015C7}" destId="{893717F1-1C4E-47B7-959B-C41A6C2AA19D}" srcOrd="0" destOrd="0" parTransId="{158BFCB6-AD68-4D2C-BA1E-4DE514F782F1}" sibTransId="{44AF0CA8-FC24-4968-963E-139F51936E15}"/>
    <dgm:cxn modelId="{B594BC71-B821-4838-9BD6-92EB62770D2F}" srcId="{48421D9B-04C6-4A27-BDDD-3C5084E015C7}" destId="{4A6ED7C3-BE26-4EE3-BFB8-6F0B127BED1F}" srcOrd="2" destOrd="0" parTransId="{616AF19E-0F69-4243-B13A-B7CB43B5CE0B}" sibTransId="{370C1C71-CC10-45FD-BF3E-30F6799ED47C}"/>
    <dgm:cxn modelId="{41F7FC84-F2AB-4952-BF42-FDE9CF1A7734}" srcId="{54C5CF09-6EDC-48FD-B288-296945079F1C}" destId="{9A9919FA-C349-44E6-8F35-D1D0B7789251}" srcOrd="0" destOrd="0" parTransId="{82446E2B-5153-4F6E-AFA0-78C48FD6A7DB}" sibTransId="{A1504633-AC2A-4325-B321-69C72E333869}"/>
    <dgm:cxn modelId="{01853A85-D782-4BA5-B4E2-F64EC4335C22}" type="presOf" srcId="{54C5CF09-6EDC-48FD-B288-296945079F1C}" destId="{B8BFF67A-216E-4F6B-9428-23DFAB021BAC}" srcOrd="0" destOrd="0" presId="urn:microsoft.com/office/officeart/2005/8/layout/chevron2"/>
    <dgm:cxn modelId="{40E62E89-4449-4B1B-88A0-6F2970395C70}" type="presOf" srcId="{4A6ED7C3-BE26-4EE3-BFB8-6F0B127BED1F}" destId="{0D5C5BDE-62A5-4A06-9874-8F6DDFBBC11E}" srcOrd="0" destOrd="0" presId="urn:microsoft.com/office/officeart/2005/8/layout/chevron2"/>
    <dgm:cxn modelId="{3D0B3795-1F22-4787-9777-CD97A02438AE}" type="presOf" srcId="{EBEE7F95-3DA3-4D9F-BEB3-6E8DB71266EE}" destId="{19E05AB8-3C26-431B-9D30-4EB41B2B0316}" srcOrd="0" destOrd="0" presId="urn:microsoft.com/office/officeart/2005/8/layout/chevron2"/>
    <dgm:cxn modelId="{68E606A8-8D1A-4927-8E4B-CD240E9B48D4}" srcId="{893717F1-1C4E-47B7-959B-C41A6C2AA19D}" destId="{EBEE7F95-3DA3-4D9F-BEB3-6E8DB71266EE}" srcOrd="0" destOrd="0" parTransId="{27767246-C03B-40C7-A406-7DAED552F037}" sibTransId="{3B14DA90-6E98-47B5-8E64-908202F4617B}"/>
    <dgm:cxn modelId="{7AC8F6D6-6CF3-4925-B0EB-91AD33AD7399}" srcId="{48421D9B-04C6-4A27-BDDD-3C5084E015C7}" destId="{4C835585-CC71-4B26-97BC-137E1CF6BE71}" srcOrd="3" destOrd="0" parTransId="{3E54D879-6860-4717-87C7-01444E509D0C}" sibTransId="{9318B80E-8BEC-4B96-81BB-AF7FB44A02D1}"/>
    <dgm:cxn modelId="{A0528FEE-925B-4F02-BF4E-4376E9DF1C2D}" type="presOf" srcId="{BC155128-1B1C-4872-8B4A-EBDB4CB35815}" destId="{D81BE304-E8EB-4C66-8912-C4F24DF8E18B}" srcOrd="0" destOrd="0" presId="urn:microsoft.com/office/officeart/2005/8/layout/chevron2"/>
    <dgm:cxn modelId="{D3D688FB-59EE-4865-964C-D0DBE9E2DAE1}" type="presOf" srcId="{49A94786-FDDB-42E3-9830-9925D87E464F}" destId="{EBE5AEB0-6D52-4F37-8619-4687837FBF56}" srcOrd="0" destOrd="0" presId="urn:microsoft.com/office/officeart/2005/8/layout/chevron2"/>
    <dgm:cxn modelId="{EB955322-E12E-4BFF-821E-9808AEC6625D}" type="presParOf" srcId="{65B1C92A-5DCE-4721-9855-A922B57A13D3}" destId="{9D4C1F29-F11C-401E-86B0-F0CE11D0C36F}" srcOrd="0" destOrd="0" presId="urn:microsoft.com/office/officeart/2005/8/layout/chevron2"/>
    <dgm:cxn modelId="{AC419F3A-7DE2-4E82-93F5-1B859FE6928F}" type="presParOf" srcId="{9D4C1F29-F11C-401E-86B0-F0CE11D0C36F}" destId="{A1D741F2-9EE9-4F14-9436-FDA3F3565AB7}" srcOrd="0" destOrd="0" presId="urn:microsoft.com/office/officeart/2005/8/layout/chevron2"/>
    <dgm:cxn modelId="{E4422921-1562-4AC5-9D3E-9DCE69CEB582}" type="presParOf" srcId="{9D4C1F29-F11C-401E-86B0-F0CE11D0C36F}" destId="{19E05AB8-3C26-431B-9D30-4EB41B2B0316}" srcOrd="1" destOrd="0" presId="urn:microsoft.com/office/officeart/2005/8/layout/chevron2"/>
    <dgm:cxn modelId="{03648DFD-F512-47C1-A506-3B90C1797331}" type="presParOf" srcId="{65B1C92A-5DCE-4721-9855-A922B57A13D3}" destId="{1E7868D7-2725-41A2-A556-6BC784FB1721}" srcOrd="1" destOrd="0" presId="urn:microsoft.com/office/officeart/2005/8/layout/chevron2"/>
    <dgm:cxn modelId="{2E4466D2-BF03-4C80-9168-D35C7164D004}" type="presParOf" srcId="{65B1C92A-5DCE-4721-9855-A922B57A13D3}" destId="{5E64D708-644F-4316-A37D-6C10674643FB}" srcOrd="2" destOrd="0" presId="urn:microsoft.com/office/officeart/2005/8/layout/chevron2"/>
    <dgm:cxn modelId="{FFD044DD-2986-41B0-83BB-144809282731}" type="presParOf" srcId="{5E64D708-644F-4316-A37D-6C10674643FB}" destId="{B8BFF67A-216E-4F6B-9428-23DFAB021BAC}" srcOrd="0" destOrd="0" presId="urn:microsoft.com/office/officeart/2005/8/layout/chevron2"/>
    <dgm:cxn modelId="{583730C4-9B13-4EBD-9472-D9FF55EA94FE}" type="presParOf" srcId="{5E64D708-644F-4316-A37D-6C10674643FB}" destId="{8F920A1C-A4C7-41F9-ABB8-F3AE8653394B}" srcOrd="1" destOrd="0" presId="urn:microsoft.com/office/officeart/2005/8/layout/chevron2"/>
    <dgm:cxn modelId="{89F94DF8-3536-488F-B204-36B9A29EAF9B}" type="presParOf" srcId="{65B1C92A-5DCE-4721-9855-A922B57A13D3}" destId="{FB49D79D-32CA-49E1-9AA3-7A8EADCF78EF}" srcOrd="3" destOrd="0" presId="urn:microsoft.com/office/officeart/2005/8/layout/chevron2"/>
    <dgm:cxn modelId="{6D82C214-F656-40FC-BED4-5EDF1744A15D}" type="presParOf" srcId="{65B1C92A-5DCE-4721-9855-A922B57A13D3}" destId="{B1C2C45D-F945-4B94-A7D8-0C81BC9710FC}" srcOrd="4" destOrd="0" presId="urn:microsoft.com/office/officeart/2005/8/layout/chevron2"/>
    <dgm:cxn modelId="{9A37EDA2-1834-4508-9754-734A34FB5622}" type="presParOf" srcId="{B1C2C45D-F945-4B94-A7D8-0C81BC9710FC}" destId="{0D5C5BDE-62A5-4A06-9874-8F6DDFBBC11E}" srcOrd="0" destOrd="0" presId="urn:microsoft.com/office/officeart/2005/8/layout/chevron2"/>
    <dgm:cxn modelId="{8CDC3DDF-0CA0-4C53-AC6A-D1E09AFCB88F}" type="presParOf" srcId="{B1C2C45D-F945-4B94-A7D8-0C81BC9710FC}" destId="{EBE5AEB0-6D52-4F37-8619-4687837FBF56}" srcOrd="1" destOrd="0" presId="urn:microsoft.com/office/officeart/2005/8/layout/chevron2"/>
    <dgm:cxn modelId="{E48A5ABD-C9BA-4A2B-90BD-3952F260F1E4}" type="presParOf" srcId="{65B1C92A-5DCE-4721-9855-A922B57A13D3}" destId="{B6918A63-ADDE-4894-B6DA-A38732371053}" srcOrd="5" destOrd="0" presId="urn:microsoft.com/office/officeart/2005/8/layout/chevron2"/>
    <dgm:cxn modelId="{75968794-68EE-478F-87B1-8F82FBACF5C4}" type="presParOf" srcId="{65B1C92A-5DCE-4721-9855-A922B57A13D3}" destId="{D0016A25-6F73-402D-A93E-306BC7DA1C65}" srcOrd="6" destOrd="0" presId="urn:microsoft.com/office/officeart/2005/8/layout/chevron2"/>
    <dgm:cxn modelId="{778F0C10-AA8A-4728-94CB-CE7387558A2E}" type="presParOf" srcId="{D0016A25-6F73-402D-A93E-306BC7DA1C65}" destId="{BD59A5CD-C8B7-45F6-A4FE-C7646559F1E7}" srcOrd="0" destOrd="0" presId="urn:microsoft.com/office/officeart/2005/8/layout/chevron2"/>
    <dgm:cxn modelId="{1B08AE36-E9DB-439B-BB32-FAFA7005C29E}" type="presParOf" srcId="{D0016A25-6F73-402D-A93E-306BC7DA1C65}" destId="{D81BE304-E8EB-4C66-8912-C4F24DF8E18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D4D59A-F652-49FA-8783-07DE80105606}"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en-US"/>
        </a:p>
      </dgm:t>
    </dgm:pt>
    <dgm:pt modelId="{E00956BA-27BC-434C-B7F6-D746985FEC4B}">
      <dgm:prSet phldrT="[Text]"/>
      <dgm:spPr/>
      <dgm:t>
        <a:bodyPr/>
        <a:lstStyle/>
        <a:p>
          <a:r>
            <a:rPr lang="en-US" dirty="0"/>
            <a:t>Early Stage KS</a:t>
          </a:r>
        </a:p>
        <a:p>
          <a:r>
            <a:rPr lang="en-US" dirty="0"/>
            <a:t>(T0)</a:t>
          </a:r>
        </a:p>
      </dgm:t>
    </dgm:pt>
    <dgm:pt modelId="{1EAEBAB9-C518-464E-BDB9-B0967B7E09E2}" type="parTrans" cxnId="{228B8E27-9C48-4BE9-AF19-E36590060212}">
      <dgm:prSet/>
      <dgm:spPr/>
      <dgm:t>
        <a:bodyPr/>
        <a:lstStyle/>
        <a:p>
          <a:endParaRPr lang="en-US"/>
        </a:p>
      </dgm:t>
    </dgm:pt>
    <dgm:pt modelId="{B0C8B0BD-F83A-444D-B589-445622743C7C}" type="sibTrans" cxnId="{228B8E27-9C48-4BE9-AF19-E36590060212}">
      <dgm:prSet/>
      <dgm:spPr/>
      <dgm:t>
        <a:bodyPr/>
        <a:lstStyle/>
        <a:p>
          <a:endParaRPr lang="en-US"/>
        </a:p>
      </dgm:t>
    </dgm:pt>
    <dgm:pt modelId="{FE043737-4854-45AB-8715-D1DA2084F597}">
      <dgm:prSet phldrT="[Text]"/>
      <dgm:spPr/>
      <dgm:t>
        <a:bodyPr/>
        <a:lstStyle/>
        <a:p>
          <a:r>
            <a:rPr lang="en-US" dirty="0"/>
            <a:t>Advanced stage KS</a:t>
          </a:r>
        </a:p>
        <a:p>
          <a:r>
            <a:rPr lang="en-US" dirty="0"/>
            <a:t>( T1)</a:t>
          </a:r>
        </a:p>
      </dgm:t>
    </dgm:pt>
    <dgm:pt modelId="{CA3E0B79-5AF2-4FF6-91EF-AA77FF0859B1}" type="parTrans" cxnId="{8A0BA61B-7516-4AB5-8FAE-344B5161E86B}">
      <dgm:prSet/>
      <dgm:spPr/>
      <dgm:t>
        <a:bodyPr/>
        <a:lstStyle/>
        <a:p>
          <a:endParaRPr lang="en-US"/>
        </a:p>
      </dgm:t>
    </dgm:pt>
    <dgm:pt modelId="{1170D8DD-911D-43E7-8842-608F68985E5E}" type="sibTrans" cxnId="{8A0BA61B-7516-4AB5-8FAE-344B5161E86B}">
      <dgm:prSet/>
      <dgm:spPr/>
      <dgm:t>
        <a:bodyPr/>
        <a:lstStyle/>
        <a:p>
          <a:endParaRPr lang="en-US"/>
        </a:p>
      </dgm:t>
    </dgm:pt>
    <dgm:pt modelId="{E93BF0D2-C8FB-4990-8D3E-EB1EC9352EF5}">
      <dgm:prSet phldrT="[Text]"/>
      <dgm:spPr/>
      <dgm:t>
        <a:bodyPr/>
        <a:lstStyle/>
        <a:p>
          <a:r>
            <a:rPr lang="en-US" dirty="0"/>
            <a:t>cART and liposomal anthracycline</a:t>
          </a:r>
        </a:p>
      </dgm:t>
    </dgm:pt>
    <dgm:pt modelId="{E3908C54-184B-408C-B5FA-BAE35C48C3BC}" type="parTrans" cxnId="{1AA3AF45-08A0-4CAB-BAD2-0B9F760CABAE}">
      <dgm:prSet/>
      <dgm:spPr/>
      <dgm:t>
        <a:bodyPr/>
        <a:lstStyle/>
        <a:p>
          <a:endParaRPr lang="en-US"/>
        </a:p>
      </dgm:t>
    </dgm:pt>
    <dgm:pt modelId="{DB238096-3103-4A78-896A-114D1BE2D3C7}" type="sibTrans" cxnId="{1AA3AF45-08A0-4CAB-BAD2-0B9F760CABAE}">
      <dgm:prSet/>
      <dgm:spPr/>
      <dgm:t>
        <a:bodyPr/>
        <a:lstStyle/>
        <a:p>
          <a:endParaRPr lang="en-US"/>
        </a:p>
      </dgm:t>
    </dgm:pt>
    <dgm:pt modelId="{42BC95F7-9096-4AAF-86A3-7045C4C972C9}">
      <dgm:prSet phldrT="[Text]"/>
      <dgm:spPr/>
      <dgm:t>
        <a:bodyPr/>
        <a:lstStyle/>
        <a:p>
          <a:r>
            <a:rPr lang="en-US" dirty="0"/>
            <a:t>Anthracycline resistant KS</a:t>
          </a:r>
        </a:p>
      </dgm:t>
    </dgm:pt>
    <dgm:pt modelId="{3EEE1E9A-F8CF-4DC2-B27D-A4A127EC3E09}" type="parTrans" cxnId="{ECBB8CB2-AF11-4BD9-A89B-DCC6CA79D6F7}">
      <dgm:prSet/>
      <dgm:spPr/>
      <dgm:t>
        <a:bodyPr/>
        <a:lstStyle/>
        <a:p>
          <a:endParaRPr lang="en-US"/>
        </a:p>
      </dgm:t>
    </dgm:pt>
    <dgm:pt modelId="{802631B1-65BF-4EA3-9A96-717147AC153D}" type="sibTrans" cxnId="{ECBB8CB2-AF11-4BD9-A89B-DCC6CA79D6F7}">
      <dgm:prSet/>
      <dgm:spPr/>
      <dgm:t>
        <a:bodyPr/>
        <a:lstStyle/>
        <a:p>
          <a:endParaRPr lang="en-US"/>
        </a:p>
      </dgm:t>
    </dgm:pt>
    <dgm:pt modelId="{B14712FE-4C4A-4EC1-B052-0470B91D116B}">
      <dgm:prSet phldrT="[Text]"/>
      <dgm:spPr/>
      <dgm:t>
        <a:bodyPr/>
        <a:lstStyle/>
        <a:p>
          <a:r>
            <a:rPr lang="en-US" dirty="0"/>
            <a:t>cART and paclitaxel</a:t>
          </a:r>
        </a:p>
      </dgm:t>
    </dgm:pt>
    <dgm:pt modelId="{560A4E9B-4CCE-4E35-AD40-87FCBDACB465}" type="parTrans" cxnId="{A56C1821-19DA-489F-BA32-C44844FF86B7}">
      <dgm:prSet/>
      <dgm:spPr/>
      <dgm:t>
        <a:bodyPr/>
        <a:lstStyle/>
        <a:p>
          <a:endParaRPr lang="en-US"/>
        </a:p>
      </dgm:t>
    </dgm:pt>
    <dgm:pt modelId="{5FA46E12-3CB9-47AD-8AA9-D344A9EE5BB6}" type="sibTrans" cxnId="{A56C1821-19DA-489F-BA32-C44844FF86B7}">
      <dgm:prSet/>
      <dgm:spPr/>
      <dgm:t>
        <a:bodyPr/>
        <a:lstStyle/>
        <a:p>
          <a:endParaRPr lang="en-US"/>
        </a:p>
      </dgm:t>
    </dgm:pt>
    <dgm:pt modelId="{C588B5C1-DA92-42F5-98F9-2C8C06D7E57F}">
      <dgm:prSet/>
      <dgm:spPr/>
      <dgm:t>
        <a:bodyPr/>
        <a:lstStyle/>
        <a:p>
          <a:r>
            <a:rPr lang="en-US" dirty="0"/>
            <a:t> cART</a:t>
          </a:r>
        </a:p>
      </dgm:t>
    </dgm:pt>
    <dgm:pt modelId="{46477B70-E464-41E7-B9A4-DCA0D11BBAB1}" type="parTrans" cxnId="{15F0F947-8C6D-4364-A054-0BDDB4F19A8B}">
      <dgm:prSet/>
      <dgm:spPr/>
      <dgm:t>
        <a:bodyPr/>
        <a:lstStyle/>
        <a:p>
          <a:endParaRPr lang="en-US"/>
        </a:p>
      </dgm:t>
    </dgm:pt>
    <dgm:pt modelId="{72C55E7F-A699-4962-AF3D-B828B914A92E}" type="sibTrans" cxnId="{15F0F947-8C6D-4364-A054-0BDDB4F19A8B}">
      <dgm:prSet/>
      <dgm:spPr/>
      <dgm:t>
        <a:bodyPr/>
        <a:lstStyle/>
        <a:p>
          <a:endParaRPr lang="en-US"/>
        </a:p>
      </dgm:t>
    </dgm:pt>
    <dgm:pt modelId="{2303205A-922D-499D-94CC-7AE5CB7252B5}">
      <dgm:prSet/>
      <dgm:spPr/>
      <dgm:t>
        <a:bodyPr/>
        <a:lstStyle/>
        <a:p>
          <a:r>
            <a:rPr lang="en-US" dirty="0"/>
            <a:t> Radiotherapy or</a:t>
          </a:r>
        </a:p>
      </dgm:t>
    </dgm:pt>
    <dgm:pt modelId="{1E96C351-580A-4F6D-A319-97DAC36076E2}" type="parTrans" cxnId="{748BDEB6-6FF4-4BD0-AA80-0D6B6A578828}">
      <dgm:prSet/>
      <dgm:spPr/>
      <dgm:t>
        <a:bodyPr/>
        <a:lstStyle/>
        <a:p>
          <a:endParaRPr lang="en-US"/>
        </a:p>
      </dgm:t>
    </dgm:pt>
    <dgm:pt modelId="{01CA3841-B78C-4E98-98CA-54F0920828CB}" type="sibTrans" cxnId="{748BDEB6-6FF4-4BD0-AA80-0D6B6A578828}">
      <dgm:prSet/>
      <dgm:spPr/>
      <dgm:t>
        <a:bodyPr/>
        <a:lstStyle/>
        <a:p>
          <a:endParaRPr lang="en-US"/>
        </a:p>
      </dgm:t>
    </dgm:pt>
    <dgm:pt modelId="{1B438833-EE7B-47C8-95EE-C54079E886C0}">
      <dgm:prSet/>
      <dgm:spPr/>
      <dgm:t>
        <a:bodyPr/>
        <a:lstStyle/>
        <a:p>
          <a:r>
            <a:rPr lang="en-US" dirty="0"/>
            <a:t>Liposomal anthracycline </a:t>
          </a:r>
        </a:p>
      </dgm:t>
    </dgm:pt>
    <dgm:pt modelId="{2D1015F7-6E5F-4045-987B-B52A95F333F9}" type="parTrans" cxnId="{44DF0961-7B14-45A6-BA95-86B8296CF65A}">
      <dgm:prSet/>
      <dgm:spPr/>
      <dgm:t>
        <a:bodyPr/>
        <a:lstStyle/>
        <a:p>
          <a:endParaRPr lang="en-US"/>
        </a:p>
      </dgm:t>
    </dgm:pt>
    <dgm:pt modelId="{4A2FF817-9C96-4ABE-9D7E-CAD006104454}" type="sibTrans" cxnId="{44DF0961-7B14-45A6-BA95-86B8296CF65A}">
      <dgm:prSet/>
      <dgm:spPr/>
      <dgm:t>
        <a:bodyPr/>
        <a:lstStyle/>
        <a:p>
          <a:endParaRPr lang="en-US"/>
        </a:p>
      </dgm:t>
    </dgm:pt>
    <dgm:pt modelId="{791EC4EA-67A8-4E41-AF63-F844E74468F3}" type="pres">
      <dgm:prSet presAssocID="{A8D4D59A-F652-49FA-8783-07DE80105606}" presName="Name0" presStyleCnt="0">
        <dgm:presLayoutVars>
          <dgm:dir/>
          <dgm:animLvl val="lvl"/>
          <dgm:resizeHandles val="exact"/>
        </dgm:presLayoutVars>
      </dgm:prSet>
      <dgm:spPr/>
    </dgm:pt>
    <dgm:pt modelId="{265468CA-23F9-49EC-BB82-86BFD5F82506}" type="pres">
      <dgm:prSet presAssocID="{E00956BA-27BC-434C-B7F6-D746985FEC4B}" presName="composite" presStyleCnt="0"/>
      <dgm:spPr/>
    </dgm:pt>
    <dgm:pt modelId="{577D502B-DDF9-4992-81E9-3DBEF2E36C89}" type="pres">
      <dgm:prSet presAssocID="{E00956BA-27BC-434C-B7F6-D746985FEC4B}" presName="parTx" presStyleLbl="alignNode1" presStyleIdx="0" presStyleCnt="3">
        <dgm:presLayoutVars>
          <dgm:chMax val="0"/>
          <dgm:chPref val="0"/>
          <dgm:bulletEnabled val="1"/>
        </dgm:presLayoutVars>
      </dgm:prSet>
      <dgm:spPr/>
    </dgm:pt>
    <dgm:pt modelId="{F86F5949-D58D-4887-AB04-A1B7F30FA390}" type="pres">
      <dgm:prSet presAssocID="{E00956BA-27BC-434C-B7F6-D746985FEC4B}" presName="desTx" presStyleLbl="alignAccFollowNode1" presStyleIdx="0" presStyleCnt="3">
        <dgm:presLayoutVars>
          <dgm:bulletEnabled val="1"/>
        </dgm:presLayoutVars>
      </dgm:prSet>
      <dgm:spPr/>
    </dgm:pt>
    <dgm:pt modelId="{FB8F698E-9FF5-4CC7-BDDE-4DF7C834416D}" type="pres">
      <dgm:prSet presAssocID="{B0C8B0BD-F83A-444D-B589-445622743C7C}" presName="space" presStyleCnt="0"/>
      <dgm:spPr/>
    </dgm:pt>
    <dgm:pt modelId="{39826386-BACE-47B2-9B11-9DC9757AABE8}" type="pres">
      <dgm:prSet presAssocID="{FE043737-4854-45AB-8715-D1DA2084F597}" presName="composite" presStyleCnt="0"/>
      <dgm:spPr/>
    </dgm:pt>
    <dgm:pt modelId="{995D1D68-4E46-428D-BA75-2086B59DDDD1}" type="pres">
      <dgm:prSet presAssocID="{FE043737-4854-45AB-8715-D1DA2084F597}" presName="parTx" presStyleLbl="alignNode1" presStyleIdx="1" presStyleCnt="3">
        <dgm:presLayoutVars>
          <dgm:chMax val="0"/>
          <dgm:chPref val="0"/>
          <dgm:bulletEnabled val="1"/>
        </dgm:presLayoutVars>
      </dgm:prSet>
      <dgm:spPr/>
    </dgm:pt>
    <dgm:pt modelId="{4FA50158-652D-44BD-A140-A678FBE4F9A6}" type="pres">
      <dgm:prSet presAssocID="{FE043737-4854-45AB-8715-D1DA2084F597}" presName="desTx" presStyleLbl="alignAccFollowNode1" presStyleIdx="1" presStyleCnt="3">
        <dgm:presLayoutVars>
          <dgm:bulletEnabled val="1"/>
        </dgm:presLayoutVars>
      </dgm:prSet>
      <dgm:spPr/>
    </dgm:pt>
    <dgm:pt modelId="{F3161008-8A6A-4DB3-9013-CA61FF19D0A5}" type="pres">
      <dgm:prSet presAssocID="{1170D8DD-911D-43E7-8842-608F68985E5E}" presName="space" presStyleCnt="0"/>
      <dgm:spPr/>
    </dgm:pt>
    <dgm:pt modelId="{0524DD61-788A-4A5C-B7BB-E7C7A9EE9547}" type="pres">
      <dgm:prSet presAssocID="{42BC95F7-9096-4AAF-86A3-7045C4C972C9}" presName="composite" presStyleCnt="0"/>
      <dgm:spPr/>
    </dgm:pt>
    <dgm:pt modelId="{D6FFF426-2A54-491B-A5C1-A0404CEDEDE1}" type="pres">
      <dgm:prSet presAssocID="{42BC95F7-9096-4AAF-86A3-7045C4C972C9}" presName="parTx" presStyleLbl="alignNode1" presStyleIdx="2" presStyleCnt="3">
        <dgm:presLayoutVars>
          <dgm:chMax val="0"/>
          <dgm:chPref val="0"/>
          <dgm:bulletEnabled val="1"/>
        </dgm:presLayoutVars>
      </dgm:prSet>
      <dgm:spPr/>
    </dgm:pt>
    <dgm:pt modelId="{5836F2BB-F797-44BF-9B22-BBE13EDB5B54}" type="pres">
      <dgm:prSet presAssocID="{42BC95F7-9096-4AAF-86A3-7045C4C972C9}" presName="desTx" presStyleLbl="alignAccFollowNode1" presStyleIdx="2" presStyleCnt="3">
        <dgm:presLayoutVars>
          <dgm:bulletEnabled val="1"/>
        </dgm:presLayoutVars>
      </dgm:prSet>
      <dgm:spPr/>
    </dgm:pt>
  </dgm:ptLst>
  <dgm:cxnLst>
    <dgm:cxn modelId="{370A4C05-9F7B-4576-9CF6-129AF438632C}" type="presOf" srcId="{C588B5C1-DA92-42F5-98F9-2C8C06D7E57F}" destId="{F86F5949-D58D-4887-AB04-A1B7F30FA390}" srcOrd="0" destOrd="0" presId="urn:microsoft.com/office/officeart/2005/8/layout/hList1"/>
    <dgm:cxn modelId="{ED76431A-8335-428D-B30C-1ABF4236F11E}" type="presOf" srcId="{FE043737-4854-45AB-8715-D1DA2084F597}" destId="{995D1D68-4E46-428D-BA75-2086B59DDDD1}" srcOrd="0" destOrd="0" presId="urn:microsoft.com/office/officeart/2005/8/layout/hList1"/>
    <dgm:cxn modelId="{8A0BA61B-7516-4AB5-8FAE-344B5161E86B}" srcId="{A8D4D59A-F652-49FA-8783-07DE80105606}" destId="{FE043737-4854-45AB-8715-D1DA2084F597}" srcOrd="1" destOrd="0" parTransId="{CA3E0B79-5AF2-4FF6-91EF-AA77FF0859B1}" sibTransId="{1170D8DD-911D-43E7-8842-608F68985E5E}"/>
    <dgm:cxn modelId="{5C56A320-7B6F-4E40-88D1-A2678E194245}" type="presOf" srcId="{A8D4D59A-F652-49FA-8783-07DE80105606}" destId="{791EC4EA-67A8-4E41-AF63-F844E74468F3}" srcOrd="0" destOrd="0" presId="urn:microsoft.com/office/officeart/2005/8/layout/hList1"/>
    <dgm:cxn modelId="{A56C1821-19DA-489F-BA32-C44844FF86B7}" srcId="{42BC95F7-9096-4AAF-86A3-7045C4C972C9}" destId="{B14712FE-4C4A-4EC1-B052-0470B91D116B}" srcOrd="0" destOrd="0" parTransId="{560A4E9B-4CCE-4E35-AD40-87FCBDACB465}" sibTransId="{5FA46E12-3CB9-47AD-8AA9-D344A9EE5BB6}"/>
    <dgm:cxn modelId="{228B8E27-9C48-4BE9-AF19-E36590060212}" srcId="{A8D4D59A-F652-49FA-8783-07DE80105606}" destId="{E00956BA-27BC-434C-B7F6-D746985FEC4B}" srcOrd="0" destOrd="0" parTransId="{1EAEBAB9-C518-464E-BDB9-B0967B7E09E2}" sibTransId="{B0C8B0BD-F83A-444D-B589-445622743C7C}"/>
    <dgm:cxn modelId="{3AF2F931-9DF5-493F-8741-342E1489C400}" type="presOf" srcId="{2303205A-922D-499D-94CC-7AE5CB7252B5}" destId="{F86F5949-D58D-4887-AB04-A1B7F30FA390}" srcOrd="0" destOrd="1" presId="urn:microsoft.com/office/officeart/2005/8/layout/hList1"/>
    <dgm:cxn modelId="{44DF0961-7B14-45A6-BA95-86B8296CF65A}" srcId="{E00956BA-27BC-434C-B7F6-D746985FEC4B}" destId="{1B438833-EE7B-47C8-95EE-C54079E886C0}" srcOrd="2" destOrd="0" parTransId="{2D1015F7-6E5F-4045-987B-B52A95F333F9}" sibTransId="{4A2FF817-9C96-4ABE-9D7E-CAD006104454}"/>
    <dgm:cxn modelId="{D5DAE062-04EC-4C7D-ACFD-19B01C989F08}" type="presOf" srcId="{42BC95F7-9096-4AAF-86A3-7045C4C972C9}" destId="{D6FFF426-2A54-491B-A5C1-A0404CEDEDE1}" srcOrd="0" destOrd="0" presId="urn:microsoft.com/office/officeart/2005/8/layout/hList1"/>
    <dgm:cxn modelId="{1AA3AF45-08A0-4CAB-BAD2-0B9F760CABAE}" srcId="{FE043737-4854-45AB-8715-D1DA2084F597}" destId="{E93BF0D2-C8FB-4990-8D3E-EB1EC9352EF5}" srcOrd="0" destOrd="0" parTransId="{E3908C54-184B-408C-B5FA-BAE35C48C3BC}" sibTransId="{DB238096-3103-4A78-896A-114D1BE2D3C7}"/>
    <dgm:cxn modelId="{E19CCB47-CFA2-4C12-9EF1-9EA81F55CE67}" type="presOf" srcId="{B14712FE-4C4A-4EC1-B052-0470B91D116B}" destId="{5836F2BB-F797-44BF-9B22-BBE13EDB5B54}" srcOrd="0" destOrd="0" presId="urn:microsoft.com/office/officeart/2005/8/layout/hList1"/>
    <dgm:cxn modelId="{15F0F947-8C6D-4364-A054-0BDDB4F19A8B}" srcId="{E00956BA-27BC-434C-B7F6-D746985FEC4B}" destId="{C588B5C1-DA92-42F5-98F9-2C8C06D7E57F}" srcOrd="0" destOrd="0" parTransId="{46477B70-E464-41E7-B9A4-DCA0D11BBAB1}" sibTransId="{72C55E7F-A699-4962-AF3D-B828B914A92E}"/>
    <dgm:cxn modelId="{0FF73750-8A6A-482F-A8CD-9262C886941A}" type="presOf" srcId="{1B438833-EE7B-47C8-95EE-C54079E886C0}" destId="{F86F5949-D58D-4887-AB04-A1B7F30FA390}" srcOrd="0" destOrd="2" presId="urn:microsoft.com/office/officeart/2005/8/layout/hList1"/>
    <dgm:cxn modelId="{ECBB8CB2-AF11-4BD9-A89B-DCC6CA79D6F7}" srcId="{A8D4D59A-F652-49FA-8783-07DE80105606}" destId="{42BC95F7-9096-4AAF-86A3-7045C4C972C9}" srcOrd="2" destOrd="0" parTransId="{3EEE1E9A-F8CF-4DC2-B27D-A4A127EC3E09}" sibTransId="{802631B1-65BF-4EA3-9A96-717147AC153D}"/>
    <dgm:cxn modelId="{748BDEB6-6FF4-4BD0-AA80-0D6B6A578828}" srcId="{E00956BA-27BC-434C-B7F6-D746985FEC4B}" destId="{2303205A-922D-499D-94CC-7AE5CB7252B5}" srcOrd="1" destOrd="0" parTransId="{1E96C351-580A-4F6D-A319-97DAC36076E2}" sibTransId="{01CA3841-B78C-4E98-98CA-54F0920828CB}"/>
    <dgm:cxn modelId="{322750D0-8CFA-4AE6-85E1-CA63AF036289}" type="presOf" srcId="{E00956BA-27BC-434C-B7F6-D746985FEC4B}" destId="{577D502B-DDF9-4992-81E9-3DBEF2E36C89}" srcOrd="0" destOrd="0" presId="urn:microsoft.com/office/officeart/2005/8/layout/hList1"/>
    <dgm:cxn modelId="{F5E2B8F7-7255-4893-9B3F-0720B62BAB2D}" type="presOf" srcId="{E93BF0D2-C8FB-4990-8D3E-EB1EC9352EF5}" destId="{4FA50158-652D-44BD-A140-A678FBE4F9A6}" srcOrd="0" destOrd="0" presId="urn:microsoft.com/office/officeart/2005/8/layout/hList1"/>
    <dgm:cxn modelId="{BFEC7FCF-D2CF-4546-8D36-754BBA96D79F}" type="presParOf" srcId="{791EC4EA-67A8-4E41-AF63-F844E74468F3}" destId="{265468CA-23F9-49EC-BB82-86BFD5F82506}" srcOrd="0" destOrd="0" presId="urn:microsoft.com/office/officeart/2005/8/layout/hList1"/>
    <dgm:cxn modelId="{2B7F2A7D-AB92-4EBA-B612-8D98AB2B243B}" type="presParOf" srcId="{265468CA-23F9-49EC-BB82-86BFD5F82506}" destId="{577D502B-DDF9-4992-81E9-3DBEF2E36C89}" srcOrd="0" destOrd="0" presId="urn:microsoft.com/office/officeart/2005/8/layout/hList1"/>
    <dgm:cxn modelId="{273D234F-56ED-4D44-B0C7-06BD9FBD434B}" type="presParOf" srcId="{265468CA-23F9-49EC-BB82-86BFD5F82506}" destId="{F86F5949-D58D-4887-AB04-A1B7F30FA390}" srcOrd="1" destOrd="0" presId="urn:microsoft.com/office/officeart/2005/8/layout/hList1"/>
    <dgm:cxn modelId="{E5765119-7BCE-457A-9DCB-0B7D4F819C90}" type="presParOf" srcId="{791EC4EA-67A8-4E41-AF63-F844E74468F3}" destId="{FB8F698E-9FF5-4CC7-BDDE-4DF7C834416D}" srcOrd="1" destOrd="0" presId="urn:microsoft.com/office/officeart/2005/8/layout/hList1"/>
    <dgm:cxn modelId="{5C8F2CE7-C508-4777-831E-8E83ABBE86FB}" type="presParOf" srcId="{791EC4EA-67A8-4E41-AF63-F844E74468F3}" destId="{39826386-BACE-47B2-9B11-9DC9757AABE8}" srcOrd="2" destOrd="0" presId="urn:microsoft.com/office/officeart/2005/8/layout/hList1"/>
    <dgm:cxn modelId="{0143B546-B020-40AE-BE70-CA9765824F17}" type="presParOf" srcId="{39826386-BACE-47B2-9B11-9DC9757AABE8}" destId="{995D1D68-4E46-428D-BA75-2086B59DDDD1}" srcOrd="0" destOrd="0" presId="urn:microsoft.com/office/officeart/2005/8/layout/hList1"/>
    <dgm:cxn modelId="{5A3FD1AB-1021-488C-921B-4CCE09D5A616}" type="presParOf" srcId="{39826386-BACE-47B2-9B11-9DC9757AABE8}" destId="{4FA50158-652D-44BD-A140-A678FBE4F9A6}" srcOrd="1" destOrd="0" presId="urn:microsoft.com/office/officeart/2005/8/layout/hList1"/>
    <dgm:cxn modelId="{16A0A527-B4D8-4C6D-9910-9558186EEA5D}" type="presParOf" srcId="{791EC4EA-67A8-4E41-AF63-F844E74468F3}" destId="{F3161008-8A6A-4DB3-9013-CA61FF19D0A5}" srcOrd="3" destOrd="0" presId="urn:microsoft.com/office/officeart/2005/8/layout/hList1"/>
    <dgm:cxn modelId="{76441D0E-D22B-4E98-A0AA-2B913472BE29}" type="presParOf" srcId="{791EC4EA-67A8-4E41-AF63-F844E74468F3}" destId="{0524DD61-788A-4A5C-B7BB-E7C7A9EE9547}" srcOrd="4" destOrd="0" presId="urn:microsoft.com/office/officeart/2005/8/layout/hList1"/>
    <dgm:cxn modelId="{917BC59D-C2FD-4471-BD29-36FCEE6850D7}" type="presParOf" srcId="{0524DD61-788A-4A5C-B7BB-E7C7A9EE9547}" destId="{D6FFF426-2A54-491B-A5C1-A0404CEDEDE1}" srcOrd="0" destOrd="0" presId="urn:microsoft.com/office/officeart/2005/8/layout/hList1"/>
    <dgm:cxn modelId="{D3FB9C13-016C-4094-857A-47D083D66F84}" type="presParOf" srcId="{0524DD61-788A-4A5C-B7BB-E7C7A9EE9547}" destId="{5836F2BB-F797-44BF-9B22-BBE13EDB5B5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6AF4A-4E32-46B5-8385-A786291868BF}">
      <dsp:nvSpPr>
        <dsp:cNvPr id="0" name=""/>
        <dsp:cNvSpPr/>
      </dsp:nvSpPr>
      <dsp:spPr>
        <a:xfrm>
          <a:off x="4591024" y="1418369"/>
          <a:ext cx="2097602" cy="411517"/>
        </a:xfrm>
        <a:custGeom>
          <a:avLst/>
          <a:gdLst/>
          <a:ahLst/>
          <a:cxnLst/>
          <a:rect l="0" t="0" r="0" b="0"/>
          <a:pathLst>
            <a:path>
              <a:moveTo>
                <a:pt x="0" y="0"/>
              </a:moveTo>
              <a:lnTo>
                <a:pt x="0" y="280437"/>
              </a:lnTo>
              <a:lnTo>
                <a:pt x="2097602" y="280437"/>
              </a:lnTo>
              <a:lnTo>
                <a:pt x="2097602" y="41151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3EA8565-9819-4B7F-AE2B-AA3370D1DBEA}">
      <dsp:nvSpPr>
        <dsp:cNvPr id="0" name=""/>
        <dsp:cNvSpPr/>
      </dsp:nvSpPr>
      <dsp:spPr>
        <a:xfrm>
          <a:off x="4493184" y="1418369"/>
          <a:ext cx="91440" cy="411517"/>
        </a:xfrm>
        <a:custGeom>
          <a:avLst/>
          <a:gdLst/>
          <a:ahLst/>
          <a:cxnLst/>
          <a:rect l="0" t="0" r="0" b="0"/>
          <a:pathLst>
            <a:path>
              <a:moveTo>
                <a:pt x="97840" y="0"/>
              </a:moveTo>
              <a:lnTo>
                <a:pt x="97840" y="280437"/>
              </a:lnTo>
              <a:lnTo>
                <a:pt x="45720" y="280437"/>
              </a:lnTo>
              <a:lnTo>
                <a:pt x="45720" y="411517"/>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590260B-99F9-4D65-827F-240E4FED67EF}">
      <dsp:nvSpPr>
        <dsp:cNvPr id="0" name=""/>
        <dsp:cNvSpPr/>
      </dsp:nvSpPr>
      <dsp:spPr>
        <a:xfrm>
          <a:off x="2471540" y="2802978"/>
          <a:ext cx="1699156" cy="416045"/>
        </a:xfrm>
        <a:custGeom>
          <a:avLst/>
          <a:gdLst/>
          <a:ahLst/>
          <a:cxnLst/>
          <a:rect l="0" t="0" r="0" b="0"/>
          <a:pathLst>
            <a:path>
              <a:moveTo>
                <a:pt x="0" y="0"/>
              </a:moveTo>
              <a:lnTo>
                <a:pt x="0" y="284965"/>
              </a:lnTo>
              <a:lnTo>
                <a:pt x="1699156" y="284965"/>
              </a:lnTo>
              <a:lnTo>
                <a:pt x="1699156" y="416045"/>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3BEE7F9-A64C-405F-BC68-599AC3033E4C}">
      <dsp:nvSpPr>
        <dsp:cNvPr id="0" name=""/>
        <dsp:cNvSpPr/>
      </dsp:nvSpPr>
      <dsp:spPr>
        <a:xfrm>
          <a:off x="2393544" y="2802978"/>
          <a:ext cx="91440" cy="453917"/>
        </a:xfrm>
        <a:custGeom>
          <a:avLst/>
          <a:gdLst/>
          <a:ahLst/>
          <a:cxnLst/>
          <a:rect l="0" t="0" r="0" b="0"/>
          <a:pathLst>
            <a:path>
              <a:moveTo>
                <a:pt x="77995" y="0"/>
              </a:moveTo>
              <a:lnTo>
                <a:pt x="77995" y="322837"/>
              </a:lnTo>
              <a:lnTo>
                <a:pt x="45720" y="322837"/>
              </a:lnTo>
              <a:lnTo>
                <a:pt x="45720" y="453917"/>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2336713-6524-46B8-A69F-7C421CF8B913}">
      <dsp:nvSpPr>
        <dsp:cNvPr id="0" name=""/>
        <dsp:cNvSpPr/>
      </dsp:nvSpPr>
      <dsp:spPr>
        <a:xfrm>
          <a:off x="754003" y="2802978"/>
          <a:ext cx="1717536" cy="415910"/>
        </a:xfrm>
        <a:custGeom>
          <a:avLst/>
          <a:gdLst/>
          <a:ahLst/>
          <a:cxnLst/>
          <a:rect l="0" t="0" r="0" b="0"/>
          <a:pathLst>
            <a:path>
              <a:moveTo>
                <a:pt x="1717536" y="0"/>
              </a:moveTo>
              <a:lnTo>
                <a:pt x="1717536" y="284830"/>
              </a:lnTo>
              <a:lnTo>
                <a:pt x="0" y="284830"/>
              </a:lnTo>
              <a:lnTo>
                <a:pt x="0" y="415910"/>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662F488-885F-45B9-A546-3571A7758E1B}">
      <dsp:nvSpPr>
        <dsp:cNvPr id="0" name=""/>
        <dsp:cNvSpPr/>
      </dsp:nvSpPr>
      <dsp:spPr>
        <a:xfrm>
          <a:off x="2471540" y="1418369"/>
          <a:ext cx="2119484" cy="406988"/>
        </a:xfrm>
        <a:custGeom>
          <a:avLst/>
          <a:gdLst/>
          <a:ahLst/>
          <a:cxnLst/>
          <a:rect l="0" t="0" r="0" b="0"/>
          <a:pathLst>
            <a:path>
              <a:moveTo>
                <a:pt x="2119484" y="0"/>
              </a:moveTo>
              <a:lnTo>
                <a:pt x="2119484" y="275908"/>
              </a:lnTo>
              <a:lnTo>
                <a:pt x="0" y="275908"/>
              </a:lnTo>
              <a:lnTo>
                <a:pt x="0" y="406988"/>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0EC000B-7B0B-4EEF-A8A6-8B515EA124D4}">
      <dsp:nvSpPr>
        <dsp:cNvPr id="0" name=""/>
        <dsp:cNvSpPr/>
      </dsp:nvSpPr>
      <dsp:spPr>
        <a:xfrm>
          <a:off x="3667367" y="519465"/>
          <a:ext cx="1847313" cy="898903"/>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75A4A6CD-8431-4500-8D84-B9D30189A28B}">
      <dsp:nvSpPr>
        <dsp:cNvPr id="0" name=""/>
        <dsp:cNvSpPr/>
      </dsp:nvSpPr>
      <dsp:spPr>
        <a:xfrm>
          <a:off x="3824585" y="668822"/>
          <a:ext cx="1847313" cy="89890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HIV-1</a:t>
          </a:r>
        </a:p>
      </dsp:txBody>
      <dsp:txXfrm>
        <a:off x="3850913" y="695150"/>
        <a:ext cx="1794657" cy="846247"/>
      </dsp:txXfrm>
    </dsp:sp>
    <dsp:sp modelId="{4812B8ED-DE9A-456C-82F9-0FA79FB4B228}">
      <dsp:nvSpPr>
        <dsp:cNvPr id="0" name=""/>
        <dsp:cNvSpPr/>
      </dsp:nvSpPr>
      <dsp:spPr>
        <a:xfrm>
          <a:off x="1587190" y="1825357"/>
          <a:ext cx="1768698" cy="977620"/>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21215244-24EF-4D06-A3B9-C4301E082EAA}">
      <dsp:nvSpPr>
        <dsp:cNvPr id="0" name=""/>
        <dsp:cNvSpPr/>
      </dsp:nvSpPr>
      <dsp:spPr>
        <a:xfrm>
          <a:off x="1744408" y="1974714"/>
          <a:ext cx="1768698" cy="97762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MAJOR</a:t>
          </a:r>
        </a:p>
        <a:p>
          <a:pPr marL="0" lvl="0" indent="0" algn="ctr" defTabSz="889000">
            <a:lnSpc>
              <a:spcPct val="90000"/>
            </a:lnSpc>
            <a:spcBef>
              <a:spcPct val="0"/>
            </a:spcBef>
            <a:spcAft>
              <a:spcPct val="35000"/>
            </a:spcAft>
            <a:buNone/>
          </a:pPr>
          <a:r>
            <a:rPr lang="en-US" sz="2000" b="1" kern="1200" dirty="0"/>
            <a:t>(Worldwide)</a:t>
          </a:r>
        </a:p>
      </dsp:txBody>
      <dsp:txXfrm>
        <a:off x="1773042" y="2003348"/>
        <a:ext cx="1711430" cy="920352"/>
      </dsp:txXfrm>
    </dsp:sp>
    <dsp:sp modelId="{783EAF93-3ECD-436A-BBAB-F44F90404772}">
      <dsp:nvSpPr>
        <dsp:cNvPr id="0" name=""/>
        <dsp:cNvSpPr/>
      </dsp:nvSpPr>
      <dsp:spPr>
        <a:xfrm>
          <a:off x="46523" y="3218889"/>
          <a:ext cx="1414959" cy="898498"/>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1124B8B4-CCAA-40F1-A6FD-A325F7B290FD}">
      <dsp:nvSpPr>
        <dsp:cNvPr id="0" name=""/>
        <dsp:cNvSpPr/>
      </dsp:nvSpPr>
      <dsp:spPr>
        <a:xfrm>
          <a:off x="203741" y="3368246"/>
          <a:ext cx="1414959" cy="89849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a:t>
          </a:r>
        </a:p>
      </dsp:txBody>
      <dsp:txXfrm>
        <a:off x="230057" y="3394562"/>
        <a:ext cx="1362327" cy="845866"/>
      </dsp:txXfrm>
    </dsp:sp>
    <dsp:sp modelId="{DFA592E0-9B9A-43A7-8000-00C15E2CA685}">
      <dsp:nvSpPr>
        <dsp:cNvPr id="0" name=""/>
        <dsp:cNvSpPr/>
      </dsp:nvSpPr>
      <dsp:spPr>
        <a:xfrm>
          <a:off x="1731785" y="3256896"/>
          <a:ext cx="1414959" cy="898498"/>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FFA0AE6C-4C09-4CCD-B218-F45AAAE5A33C}">
      <dsp:nvSpPr>
        <dsp:cNvPr id="0" name=""/>
        <dsp:cNvSpPr/>
      </dsp:nvSpPr>
      <dsp:spPr>
        <a:xfrm>
          <a:off x="1889002" y="3406252"/>
          <a:ext cx="1414959" cy="89849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F-H</a:t>
          </a:r>
        </a:p>
      </dsp:txBody>
      <dsp:txXfrm>
        <a:off x="1915318" y="3432568"/>
        <a:ext cx="1362327" cy="845866"/>
      </dsp:txXfrm>
    </dsp:sp>
    <dsp:sp modelId="{FEA587B7-15C2-4017-A145-E04CB74B9A53}">
      <dsp:nvSpPr>
        <dsp:cNvPr id="0" name=""/>
        <dsp:cNvSpPr/>
      </dsp:nvSpPr>
      <dsp:spPr>
        <a:xfrm>
          <a:off x="3463217" y="3219024"/>
          <a:ext cx="1414959" cy="898498"/>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459C027A-0941-4228-BAB2-F481B4B77B26}">
      <dsp:nvSpPr>
        <dsp:cNvPr id="0" name=""/>
        <dsp:cNvSpPr/>
      </dsp:nvSpPr>
      <dsp:spPr>
        <a:xfrm>
          <a:off x="3620434" y="3368381"/>
          <a:ext cx="1414959" cy="89849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J AND K</a:t>
          </a:r>
        </a:p>
      </dsp:txBody>
      <dsp:txXfrm>
        <a:off x="3646750" y="3394697"/>
        <a:ext cx="1362327" cy="845866"/>
      </dsp:txXfrm>
    </dsp:sp>
    <dsp:sp modelId="{A6C7EB78-ED6C-4230-BB2C-3B102AF3E446}">
      <dsp:nvSpPr>
        <dsp:cNvPr id="0" name=""/>
        <dsp:cNvSpPr/>
      </dsp:nvSpPr>
      <dsp:spPr>
        <a:xfrm>
          <a:off x="3640087" y="1829886"/>
          <a:ext cx="1797634" cy="1011691"/>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82F01498-9864-4285-9686-8027C8FEA4B5}">
      <dsp:nvSpPr>
        <dsp:cNvPr id="0" name=""/>
        <dsp:cNvSpPr/>
      </dsp:nvSpPr>
      <dsp:spPr>
        <a:xfrm>
          <a:off x="3797304" y="1979243"/>
          <a:ext cx="1797634" cy="101169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NEW</a:t>
          </a:r>
        </a:p>
        <a:p>
          <a:pPr marL="0" lvl="0" indent="0" algn="ctr" defTabSz="889000">
            <a:lnSpc>
              <a:spcPct val="90000"/>
            </a:lnSpc>
            <a:spcBef>
              <a:spcPct val="0"/>
            </a:spcBef>
            <a:spcAft>
              <a:spcPct val="35000"/>
            </a:spcAft>
            <a:buNone/>
          </a:pPr>
          <a:r>
            <a:rPr lang="en-US" sz="2000" kern="1200" dirty="0"/>
            <a:t>(West Central Africa)</a:t>
          </a:r>
        </a:p>
      </dsp:txBody>
      <dsp:txXfrm>
        <a:off x="3826935" y="2008874"/>
        <a:ext cx="1738372" cy="952429"/>
      </dsp:txXfrm>
    </dsp:sp>
    <dsp:sp modelId="{05BD5B82-3DCB-418C-A909-CA9BE7E96C59}">
      <dsp:nvSpPr>
        <dsp:cNvPr id="0" name=""/>
        <dsp:cNvSpPr/>
      </dsp:nvSpPr>
      <dsp:spPr>
        <a:xfrm>
          <a:off x="5752157" y="1829886"/>
          <a:ext cx="1872938" cy="1136178"/>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3148E79B-79AC-4F4D-B718-D54A90237CE5}">
      <dsp:nvSpPr>
        <dsp:cNvPr id="0" name=""/>
        <dsp:cNvSpPr/>
      </dsp:nvSpPr>
      <dsp:spPr>
        <a:xfrm>
          <a:off x="5909374" y="1979243"/>
          <a:ext cx="1872938" cy="113617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OUTLIER</a:t>
          </a:r>
        </a:p>
        <a:p>
          <a:pPr marL="0" lvl="0" indent="0" algn="ctr" defTabSz="889000">
            <a:lnSpc>
              <a:spcPct val="90000"/>
            </a:lnSpc>
            <a:spcBef>
              <a:spcPct val="0"/>
            </a:spcBef>
            <a:spcAft>
              <a:spcPct val="35000"/>
            </a:spcAft>
            <a:buNone/>
          </a:pPr>
          <a:r>
            <a:rPr lang="en-US" sz="2000" kern="1200" dirty="0"/>
            <a:t>(Cameroon)</a:t>
          </a:r>
        </a:p>
      </dsp:txBody>
      <dsp:txXfrm>
        <a:off x="5942652" y="2012521"/>
        <a:ext cx="1806382" cy="1069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C1EC2-77C6-42B6-9B5D-4E28EC3E0057}">
      <dsp:nvSpPr>
        <dsp:cNvPr id="0" name=""/>
        <dsp:cNvSpPr/>
      </dsp:nvSpPr>
      <dsp:spPr>
        <a:xfrm>
          <a:off x="0" y="3334843"/>
          <a:ext cx="6786610" cy="1094312"/>
        </a:xfrm>
        <a:prstGeom prst="rect">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kern="1200" dirty="0"/>
        </a:p>
        <a:p>
          <a:pPr marL="0" lvl="0" indent="0" algn="ctr" defTabSz="1244600">
            <a:lnSpc>
              <a:spcPct val="90000"/>
            </a:lnSpc>
            <a:spcBef>
              <a:spcPct val="0"/>
            </a:spcBef>
            <a:spcAft>
              <a:spcPct val="35000"/>
            </a:spcAft>
            <a:buNone/>
          </a:pPr>
          <a:r>
            <a:rPr lang="en-US" sz="2800" kern="1200" dirty="0"/>
            <a:t>Virally encoded enzyme( integrase) cleaves circular DNA and insert it into the host DNA</a:t>
          </a:r>
        </a:p>
        <a:p>
          <a:pPr marL="0" lvl="0" indent="0" algn="ctr" defTabSz="1244600">
            <a:lnSpc>
              <a:spcPct val="90000"/>
            </a:lnSpc>
            <a:spcBef>
              <a:spcPct val="0"/>
            </a:spcBef>
            <a:spcAft>
              <a:spcPct val="35000"/>
            </a:spcAft>
            <a:buNone/>
          </a:pPr>
          <a:endParaRPr lang="en-US" sz="2800" kern="1200" dirty="0"/>
        </a:p>
      </dsp:txBody>
      <dsp:txXfrm>
        <a:off x="0" y="3334843"/>
        <a:ext cx="6786610" cy="1094312"/>
      </dsp:txXfrm>
    </dsp:sp>
    <dsp:sp modelId="{9F81FF37-70A1-4AA3-ABBB-5959EDFF4280}">
      <dsp:nvSpPr>
        <dsp:cNvPr id="0" name=""/>
        <dsp:cNvSpPr/>
      </dsp:nvSpPr>
      <dsp:spPr>
        <a:xfrm rot="10800000">
          <a:off x="0" y="1667421"/>
          <a:ext cx="6786610" cy="1683053"/>
        </a:xfrm>
        <a:prstGeom prst="upArrowCallout">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Gag protein leads to reverse transcription of genetic material within the host cell </a:t>
          </a:r>
        </a:p>
      </dsp:txBody>
      <dsp:txXfrm rot="10800000">
        <a:off x="0" y="1667421"/>
        <a:ext cx="6786610" cy="1093597"/>
      </dsp:txXfrm>
    </dsp:sp>
    <dsp:sp modelId="{B111A43B-5FA1-474F-A73B-7308EC5E56B5}">
      <dsp:nvSpPr>
        <dsp:cNvPr id="0" name=""/>
        <dsp:cNvSpPr/>
      </dsp:nvSpPr>
      <dsp:spPr>
        <a:xfrm rot="10800000">
          <a:off x="0" y="782"/>
          <a:ext cx="6786610" cy="1683053"/>
        </a:xfrm>
        <a:prstGeom prst="upArrowCallout">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38100" dist="25400" dir="5400000" algn="t"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Binding of envelop protein (gp41) on CD4 receptors and co-receptors (CCR5 on macrophages and CXCR4 on T cells)</a:t>
          </a:r>
        </a:p>
      </dsp:txBody>
      <dsp:txXfrm rot="10800000">
        <a:off x="0" y="782"/>
        <a:ext cx="6786610" cy="10935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E81E5B-E305-44F0-AFD8-7C4B67D44C45}">
      <dsp:nvSpPr>
        <dsp:cNvPr id="0" name=""/>
        <dsp:cNvSpPr/>
      </dsp:nvSpPr>
      <dsp:spPr>
        <a:xfrm>
          <a:off x="1663653" y="-178184"/>
          <a:ext cx="2714646" cy="28098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US" sz="3600" kern="1200" dirty="0"/>
            <a:t>Intrinsic Immunity</a:t>
          </a:r>
        </a:p>
      </dsp:txBody>
      <dsp:txXfrm>
        <a:off x="2025606" y="313546"/>
        <a:ext cx="1990740" cy="1264450"/>
      </dsp:txXfrm>
    </dsp:sp>
    <dsp:sp modelId="{CDAFFAC5-4D4A-4D5A-B72B-63D258234BED}">
      <dsp:nvSpPr>
        <dsp:cNvPr id="0" name=""/>
        <dsp:cNvSpPr/>
      </dsp:nvSpPr>
      <dsp:spPr>
        <a:xfrm>
          <a:off x="2357117" y="1285672"/>
          <a:ext cx="3087428" cy="293017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r>
            <a:rPr lang="en-US" sz="3800" kern="1200" dirty="0"/>
            <a:t>Cellular Immunity </a:t>
          </a:r>
        </a:p>
      </dsp:txBody>
      <dsp:txXfrm>
        <a:off x="3301356" y="2042635"/>
        <a:ext cx="1852457" cy="1611597"/>
      </dsp:txXfrm>
    </dsp:sp>
    <dsp:sp modelId="{C89CDCBB-594A-4528-9FDA-5123269C71FF}">
      <dsp:nvSpPr>
        <dsp:cNvPr id="0" name=""/>
        <dsp:cNvSpPr/>
      </dsp:nvSpPr>
      <dsp:spPr>
        <a:xfrm>
          <a:off x="651453" y="1259338"/>
          <a:ext cx="2979334" cy="29828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r>
            <a:rPr lang="en-US" sz="3800" kern="1200" dirty="0"/>
            <a:t>Humoral Immunity</a:t>
          </a:r>
        </a:p>
      </dsp:txBody>
      <dsp:txXfrm>
        <a:off x="932007" y="2029906"/>
        <a:ext cx="1787600" cy="16405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96A74-F5AB-45A9-8627-84424085147A}">
      <dsp:nvSpPr>
        <dsp:cNvPr id="0" name=""/>
        <dsp:cNvSpPr/>
      </dsp:nvSpPr>
      <dsp:spPr>
        <a:xfrm>
          <a:off x="5705592" y="2424023"/>
          <a:ext cx="860365" cy="388577"/>
        </a:xfrm>
        <a:custGeom>
          <a:avLst/>
          <a:gdLst/>
          <a:ahLst/>
          <a:cxnLst/>
          <a:rect l="0" t="0" r="0" b="0"/>
          <a:pathLst>
            <a:path>
              <a:moveTo>
                <a:pt x="0" y="0"/>
              </a:moveTo>
              <a:lnTo>
                <a:pt x="0" y="264804"/>
              </a:lnTo>
              <a:lnTo>
                <a:pt x="860365" y="264804"/>
              </a:lnTo>
              <a:lnTo>
                <a:pt x="860365" y="388577"/>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C9D2A4-2879-4119-9B1E-32B1F1D319D1}">
      <dsp:nvSpPr>
        <dsp:cNvPr id="0" name=""/>
        <dsp:cNvSpPr/>
      </dsp:nvSpPr>
      <dsp:spPr>
        <a:xfrm>
          <a:off x="4697409" y="2424023"/>
          <a:ext cx="1008182" cy="357941"/>
        </a:xfrm>
        <a:custGeom>
          <a:avLst/>
          <a:gdLst/>
          <a:ahLst/>
          <a:cxnLst/>
          <a:rect l="0" t="0" r="0" b="0"/>
          <a:pathLst>
            <a:path>
              <a:moveTo>
                <a:pt x="1008182" y="0"/>
              </a:moveTo>
              <a:lnTo>
                <a:pt x="1008182" y="234167"/>
              </a:lnTo>
              <a:lnTo>
                <a:pt x="0" y="234167"/>
              </a:lnTo>
              <a:lnTo>
                <a:pt x="0" y="357941"/>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7BA465-0BFE-4B47-B24C-DDAF03B1323F}">
      <dsp:nvSpPr>
        <dsp:cNvPr id="0" name=""/>
        <dsp:cNvSpPr/>
      </dsp:nvSpPr>
      <dsp:spPr>
        <a:xfrm>
          <a:off x="3793621" y="1055674"/>
          <a:ext cx="1911970" cy="627575"/>
        </a:xfrm>
        <a:custGeom>
          <a:avLst/>
          <a:gdLst/>
          <a:ahLst/>
          <a:cxnLst/>
          <a:rect l="0" t="0" r="0" b="0"/>
          <a:pathLst>
            <a:path>
              <a:moveTo>
                <a:pt x="0" y="0"/>
              </a:moveTo>
              <a:lnTo>
                <a:pt x="0" y="503801"/>
              </a:lnTo>
              <a:lnTo>
                <a:pt x="1911970" y="503801"/>
              </a:lnTo>
              <a:lnTo>
                <a:pt x="1911970" y="62757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2D9907-9EDA-4452-9EA1-827D681166D2}">
      <dsp:nvSpPr>
        <dsp:cNvPr id="0" name=""/>
        <dsp:cNvSpPr/>
      </dsp:nvSpPr>
      <dsp:spPr>
        <a:xfrm>
          <a:off x="1847233" y="2493576"/>
          <a:ext cx="1041671" cy="388577"/>
        </a:xfrm>
        <a:custGeom>
          <a:avLst/>
          <a:gdLst/>
          <a:ahLst/>
          <a:cxnLst/>
          <a:rect l="0" t="0" r="0" b="0"/>
          <a:pathLst>
            <a:path>
              <a:moveTo>
                <a:pt x="0" y="0"/>
              </a:moveTo>
              <a:lnTo>
                <a:pt x="0" y="264804"/>
              </a:lnTo>
              <a:lnTo>
                <a:pt x="1041671" y="264804"/>
              </a:lnTo>
              <a:lnTo>
                <a:pt x="1041671" y="388577"/>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B31650-50B9-4205-9491-CE29730CEF45}">
      <dsp:nvSpPr>
        <dsp:cNvPr id="0" name=""/>
        <dsp:cNvSpPr/>
      </dsp:nvSpPr>
      <dsp:spPr>
        <a:xfrm>
          <a:off x="744764" y="2493576"/>
          <a:ext cx="1102469" cy="432660"/>
        </a:xfrm>
        <a:custGeom>
          <a:avLst/>
          <a:gdLst/>
          <a:ahLst/>
          <a:cxnLst/>
          <a:rect l="0" t="0" r="0" b="0"/>
          <a:pathLst>
            <a:path>
              <a:moveTo>
                <a:pt x="1102469" y="0"/>
              </a:moveTo>
              <a:lnTo>
                <a:pt x="1102469" y="308887"/>
              </a:lnTo>
              <a:lnTo>
                <a:pt x="0" y="308887"/>
              </a:lnTo>
              <a:lnTo>
                <a:pt x="0" y="432660"/>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67F7DA-E263-4C97-97A7-81592071F717}">
      <dsp:nvSpPr>
        <dsp:cNvPr id="0" name=""/>
        <dsp:cNvSpPr/>
      </dsp:nvSpPr>
      <dsp:spPr>
        <a:xfrm>
          <a:off x="1847233" y="1055674"/>
          <a:ext cx="1946387" cy="627575"/>
        </a:xfrm>
        <a:custGeom>
          <a:avLst/>
          <a:gdLst/>
          <a:ahLst/>
          <a:cxnLst/>
          <a:rect l="0" t="0" r="0" b="0"/>
          <a:pathLst>
            <a:path>
              <a:moveTo>
                <a:pt x="1946387" y="0"/>
              </a:moveTo>
              <a:lnTo>
                <a:pt x="1946387" y="503801"/>
              </a:lnTo>
              <a:lnTo>
                <a:pt x="0" y="503801"/>
              </a:lnTo>
              <a:lnTo>
                <a:pt x="0" y="627575"/>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7716BE-D091-45E1-B1FF-0BC1389A0F38}">
      <dsp:nvSpPr>
        <dsp:cNvPr id="0" name=""/>
        <dsp:cNvSpPr/>
      </dsp:nvSpPr>
      <dsp:spPr>
        <a:xfrm>
          <a:off x="2995860" y="107658"/>
          <a:ext cx="1595522" cy="948015"/>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accent1">
              <a:hueOff val="0"/>
              <a:satOff val="0"/>
              <a:lumOff val="0"/>
              <a:alphaOff val="0"/>
              <a:tint val="10000"/>
              <a:satMod val="130000"/>
            </a:schemeClr>
          </a:contourClr>
        </a:sp3d>
      </dsp:spPr>
      <dsp:style>
        <a:lnRef idx="0">
          <a:scrgbClr r="0" g="0" b="0"/>
        </a:lnRef>
        <a:fillRef idx="3">
          <a:scrgbClr r="0" g="0" b="0"/>
        </a:fillRef>
        <a:effectRef idx="3">
          <a:scrgbClr r="0" g="0" b="0"/>
        </a:effectRef>
        <a:fontRef idx="minor">
          <a:schemeClr val="lt1"/>
        </a:fontRef>
      </dsp:style>
    </dsp:sp>
    <dsp:sp modelId="{F8D95A14-D80E-4D2C-A4B7-C8695FE30313}">
      <dsp:nvSpPr>
        <dsp:cNvPr id="0" name=""/>
        <dsp:cNvSpPr/>
      </dsp:nvSpPr>
      <dsp:spPr>
        <a:xfrm>
          <a:off x="3144313" y="248688"/>
          <a:ext cx="1595522" cy="94801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Cellular Immunity</a:t>
          </a:r>
        </a:p>
      </dsp:txBody>
      <dsp:txXfrm>
        <a:off x="3172079" y="276454"/>
        <a:ext cx="1539990" cy="892483"/>
      </dsp:txXfrm>
    </dsp:sp>
    <dsp:sp modelId="{90F1F924-0A4C-4275-B593-DC7A3F8AD55B}">
      <dsp:nvSpPr>
        <dsp:cNvPr id="0" name=""/>
        <dsp:cNvSpPr/>
      </dsp:nvSpPr>
      <dsp:spPr>
        <a:xfrm>
          <a:off x="947916" y="1683249"/>
          <a:ext cx="1798634" cy="810327"/>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accent1">
              <a:hueOff val="0"/>
              <a:satOff val="0"/>
              <a:lumOff val="0"/>
              <a:alphaOff val="0"/>
              <a:tint val="10000"/>
              <a:satMod val="130000"/>
            </a:schemeClr>
          </a:contourClr>
        </a:sp3d>
      </dsp:spPr>
      <dsp:style>
        <a:lnRef idx="0">
          <a:scrgbClr r="0" g="0" b="0"/>
        </a:lnRef>
        <a:fillRef idx="3">
          <a:scrgbClr r="0" g="0" b="0"/>
        </a:fillRef>
        <a:effectRef idx="3">
          <a:scrgbClr r="0" g="0" b="0"/>
        </a:effectRef>
        <a:fontRef idx="minor">
          <a:schemeClr val="lt1"/>
        </a:fontRef>
      </dsp:style>
    </dsp:sp>
    <dsp:sp modelId="{1072EA96-EF80-46AE-91A6-D7CD181E6869}">
      <dsp:nvSpPr>
        <dsp:cNvPr id="0" name=""/>
        <dsp:cNvSpPr/>
      </dsp:nvSpPr>
      <dsp:spPr>
        <a:xfrm>
          <a:off x="1096370" y="1824280"/>
          <a:ext cx="1798634" cy="81032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CD8 lymphocyte</a:t>
          </a:r>
        </a:p>
      </dsp:txBody>
      <dsp:txXfrm>
        <a:off x="1120104" y="1848014"/>
        <a:ext cx="1751166" cy="762859"/>
      </dsp:txXfrm>
    </dsp:sp>
    <dsp:sp modelId="{BFAC69BA-FBD0-4D3B-85A0-3063923E6189}">
      <dsp:nvSpPr>
        <dsp:cNvPr id="0" name=""/>
        <dsp:cNvSpPr/>
      </dsp:nvSpPr>
      <dsp:spPr>
        <a:xfrm>
          <a:off x="-148453" y="2926237"/>
          <a:ext cx="1786435" cy="769671"/>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accent1">
              <a:hueOff val="0"/>
              <a:satOff val="0"/>
              <a:lumOff val="0"/>
              <a:alphaOff val="0"/>
              <a:tint val="10000"/>
              <a:satMod val="130000"/>
            </a:schemeClr>
          </a:contourClr>
        </a:sp3d>
      </dsp:spPr>
      <dsp:style>
        <a:lnRef idx="0">
          <a:scrgbClr r="0" g="0" b="0"/>
        </a:lnRef>
        <a:fillRef idx="3">
          <a:scrgbClr r="0" g="0" b="0"/>
        </a:fillRef>
        <a:effectRef idx="3">
          <a:scrgbClr r="0" g="0" b="0"/>
        </a:effectRef>
        <a:fontRef idx="minor">
          <a:schemeClr val="lt1"/>
        </a:fontRef>
      </dsp:style>
    </dsp:sp>
    <dsp:sp modelId="{C2E7B02E-7BB3-4929-B1FC-CDBCB43E9AF2}">
      <dsp:nvSpPr>
        <dsp:cNvPr id="0" name=""/>
        <dsp:cNvSpPr/>
      </dsp:nvSpPr>
      <dsp:spPr>
        <a:xfrm>
          <a:off x="0" y="3067267"/>
          <a:ext cx="1786435" cy="76967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Lysis of infected cells</a:t>
          </a:r>
        </a:p>
      </dsp:txBody>
      <dsp:txXfrm>
        <a:off x="22543" y="3089810"/>
        <a:ext cx="1741349" cy="724585"/>
      </dsp:txXfrm>
    </dsp:sp>
    <dsp:sp modelId="{A32212F9-C2AD-4E84-91E7-736B51E8B6FE}">
      <dsp:nvSpPr>
        <dsp:cNvPr id="0" name=""/>
        <dsp:cNvSpPr/>
      </dsp:nvSpPr>
      <dsp:spPr>
        <a:xfrm>
          <a:off x="2085425" y="2882153"/>
          <a:ext cx="1606959" cy="845001"/>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accent1">
              <a:hueOff val="0"/>
              <a:satOff val="0"/>
              <a:lumOff val="0"/>
              <a:alphaOff val="0"/>
              <a:tint val="10000"/>
              <a:satMod val="130000"/>
            </a:schemeClr>
          </a:contourClr>
        </a:sp3d>
      </dsp:spPr>
      <dsp:style>
        <a:lnRef idx="0">
          <a:scrgbClr r="0" g="0" b="0"/>
        </a:lnRef>
        <a:fillRef idx="3">
          <a:scrgbClr r="0" g="0" b="0"/>
        </a:fillRef>
        <a:effectRef idx="3">
          <a:scrgbClr r="0" g="0" b="0"/>
        </a:effectRef>
        <a:fontRef idx="minor">
          <a:schemeClr val="lt1"/>
        </a:fontRef>
      </dsp:style>
    </dsp:sp>
    <dsp:sp modelId="{29DC1AB5-83BC-430F-9DB6-FE79F51A53E2}">
      <dsp:nvSpPr>
        <dsp:cNvPr id="0" name=""/>
        <dsp:cNvSpPr/>
      </dsp:nvSpPr>
      <dsp:spPr>
        <a:xfrm>
          <a:off x="2233879" y="3023184"/>
          <a:ext cx="1606959" cy="84500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Reduce viral replication</a:t>
          </a:r>
        </a:p>
      </dsp:txBody>
      <dsp:txXfrm>
        <a:off x="2258628" y="3047933"/>
        <a:ext cx="1557461" cy="795503"/>
      </dsp:txXfrm>
    </dsp:sp>
    <dsp:sp modelId="{2A94AD3F-E98D-40B7-87CD-92D1DD634ED6}">
      <dsp:nvSpPr>
        <dsp:cNvPr id="0" name=""/>
        <dsp:cNvSpPr/>
      </dsp:nvSpPr>
      <dsp:spPr>
        <a:xfrm>
          <a:off x="4771857" y="1683249"/>
          <a:ext cx="1867469" cy="740774"/>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accent1">
              <a:hueOff val="0"/>
              <a:satOff val="0"/>
              <a:lumOff val="0"/>
              <a:alphaOff val="0"/>
              <a:tint val="10000"/>
              <a:satMod val="130000"/>
            </a:schemeClr>
          </a:contourClr>
        </a:sp3d>
      </dsp:spPr>
      <dsp:style>
        <a:lnRef idx="0">
          <a:scrgbClr r="0" g="0" b="0"/>
        </a:lnRef>
        <a:fillRef idx="3">
          <a:scrgbClr r="0" g="0" b="0"/>
        </a:fillRef>
        <a:effectRef idx="3">
          <a:scrgbClr r="0" g="0" b="0"/>
        </a:effectRef>
        <a:fontRef idx="minor">
          <a:schemeClr val="lt1"/>
        </a:fontRef>
      </dsp:style>
    </dsp:sp>
    <dsp:sp modelId="{974BCEF6-3456-49E1-B56B-94AA60C15AD3}">
      <dsp:nvSpPr>
        <dsp:cNvPr id="0" name=""/>
        <dsp:cNvSpPr/>
      </dsp:nvSpPr>
      <dsp:spPr>
        <a:xfrm>
          <a:off x="4920311" y="1824280"/>
          <a:ext cx="1867469" cy="74077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CD4 lymphocyte</a:t>
          </a:r>
        </a:p>
      </dsp:txBody>
      <dsp:txXfrm>
        <a:off x="4942008" y="1845977"/>
        <a:ext cx="1824075" cy="697380"/>
      </dsp:txXfrm>
    </dsp:sp>
    <dsp:sp modelId="{12B479A3-8468-496B-AD42-7470FE2836BC}">
      <dsp:nvSpPr>
        <dsp:cNvPr id="0" name=""/>
        <dsp:cNvSpPr/>
      </dsp:nvSpPr>
      <dsp:spPr>
        <a:xfrm>
          <a:off x="3985498" y="2781964"/>
          <a:ext cx="1423822" cy="882314"/>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accent1">
              <a:hueOff val="0"/>
              <a:satOff val="0"/>
              <a:lumOff val="0"/>
              <a:alphaOff val="0"/>
              <a:tint val="10000"/>
              <a:satMod val="130000"/>
            </a:schemeClr>
          </a:contourClr>
        </a:sp3d>
      </dsp:spPr>
      <dsp:style>
        <a:lnRef idx="0">
          <a:scrgbClr r="0" g="0" b="0"/>
        </a:lnRef>
        <a:fillRef idx="3">
          <a:scrgbClr r="0" g="0" b="0"/>
        </a:fillRef>
        <a:effectRef idx="3">
          <a:scrgbClr r="0" g="0" b="0"/>
        </a:effectRef>
        <a:fontRef idx="minor">
          <a:schemeClr val="lt1"/>
        </a:fontRef>
      </dsp:style>
    </dsp:sp>
    <dsp:sp modelId="{B78F9673-C8B0-4CC7-BB27-1CE8AD4E8C67}">
      <dsp:nvSpPr>
        <dsp:cNvPr id="0" name=""/>
        <dsp:cNvSpPr/>
      </dsp:nvSpPr>
      <dsp:spPr>
        <a:xfrm>
          <a:off x="4133951" y="2922995"/>
          <a:ext cx="1423822" cy="8823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TH1 response</a:t>
          </a:r>
        </a:p>
      </dsp:txBody>
      <dsp:txXfrm>
        <a:off x="4159793" y="2948837"/>
        <a:ext cx="1372138" cy="830630"/>
      </dsp:txXfrm>
    </dsp:sp>
    <dsp:sp modelId="{206B2158-DDA3-4096-9EF2-31822381EE7C}">
      <dsp:nvSpPr>
        <dsp:cNvPr id="0" name=""/>
        <dsp:cNvSpPr/>
      </dsp:nvSpPr>
      <dsp:spPr>
        <a:xfrm>
          <a:off x="5710022" y="2812600"/>
          <a:ext cx="1711869" cy="836178"/>
        </a:xfrm>
        <a:prstGeom prst="roundRect">
          <a:avLst>
            <a:gd name="adj" fmla="val 10000"/>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a:noFill/>
        </a:ln>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accent1">
              <a:hueOff val="0"/>
              <a:satOff val="0"/>
              <a:lumOff val="0"/>
              <a:alphaOff val="0"/>
              <a:tint val="10000"/>
              <a:satMod val="130000"/>
            </a:schemeClr>
          </a:contourClr>
        </a:sp3d>
      </dsp:spPr>
      <dsp:style>
        <a:lnRef idx="0">
          <a:scrgbClr r="0" g="0" b="0"/>
        </a:lnRef>
        <a:fillRef idx="3">
          <a:scrgbClr r="0" g="0" b="0"/>
        </a:fillRef>
        <a:effectRef idx="3">
          <a:scrgbClr r="0" g="0" b="0"/>
        </a:effectRef>
        <a:fontRef idx="minor">
          <a:schemeClr val="lt1"/>
        </a:fontRef>
      </dsp:style>
    </dsp:sp>
    <dsp:sp modelId="{9BDB7929-5CE2-47AF-B5B8-A08A1D27A994}">
      <dsp:nvSpPr>
        <dsp:cNvPr id="0" name=""/>
        <dsp:cNvSpPr/>
      </dsp:nvSpPr>
      <dsp:spPr>
        <a:xfrm>
          <a:off x="5858476" y="2953631"/>
          <a:ext cx="1711869" cy="83617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baseline="0" dirty="0"/>
            <a:t>TH2 response</a:t>
          </a:r>
        </a:p>
      </dsp:txBody>
      <dsp:txXfrm>
        <a:off x="5882967" y="2978122"/>
        <a:ext cx="1662887" cy="7871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741F2-9EE9-4F14-9436-FDA3F3565AB7}">
      <dsp:nvSpPr>
        <dsp:cNvPr id="0" name=""/>
        <dsp:cNvSpPr/>
      </dsp:nvSpPr>
      <dsp:spPr>
        <a:xfrm rot="5400000">
          <a:off x="-224157" y="191233"/>
          <a:ext cx="1251165" cy="875815"/>
        </a:xfrm>
        <a:prstGeom prst="chevron">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w="9525" cap="flat" cmpd="sng" algn="ctr">
          <a:solidFill>
            <a:schemeClr val="accent1">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rot="-5400000">
        <a:off x="-36481" y="441466"/>
        <a:ext cx="875815" cy="375350"/>
      </dsp:txXfrm>
    </dsp:sp>
    <dsp:sp modelId="{19E05AB8-3C26-431B-9D30-4EB41B2B0316}">
      <dsp:nvSpPr>
        <dsp:cNvPr id="0" name=""/>
        <dsp:cNvSpPr/>
      </dsp:nvSpPr>
      <dsp:spPr>
        <a:xfrm rot="5400000">
          <a:off x="3880996" y="-3038104"/>
          <a:ext cx="813257" cy="689658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t>Primary HIV Infection</a:t>
          </a:r>
        </a:p>
      </dsp:txBody>
      <dsp:txXfrm rot="-5400000">
        <a:off x="839333" y="43259"/>
        <a:ext cx="6856884" cy="733857"/>
      </dsp:txXfrm>
    </dsp:sp>
    <dsp:sp modelId="{B8BFF67A-216E-4F6B-9428-23DFAB021BAC}">
      <dsp:nvSpPr>
        <dsp:cNvPr id="0" name=""/>
        <dsp:cNvSpPr/>
      </dsp:nvSpPr>
      <dsp:spPr>
        <a:xfrm rot="5400000">
          <a:off x="-224157" y="1295805"/>
          <a:ext cx="1251165" cy="875815"/>
        </a:xfrm>
        <a:prstGeom prst="chevron">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w="9525" cap="flat" cmpd="sng" algn="ctr">
          <a:solidFill>
            <a:schemeClr val="accent1">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rot="-5400000">
        <a:off x="-36481" y="1546038"/>
        <a:ext cx="875815" cy="375350"/>
      </dsp:txXfrm>
    </dsp:sp>
    <dsp:sp modelId="{8F920A1C-A4C7-41F9-ABB8-F3AE8653394B}">
      <dsp:nvSpPr>
        <dsp:cNvPr id="0" name=""/>
        <dsp:cNvSpPr/>
      </dsp:nvSpPr>
      <dsp:spPr>
        <a:xfrm rot="5400000">
          <a:off x="3880996" y="-1933532"/>
          <a:ext cx="813257" cy="689658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t>Asymptomatic Infection</a:t>
          </a:r>
        </a:p>
      </dsp:txBody>
      <dsp:txXfrm rot="-5400000">
        <a:off x="839333" y="1147831"/>
        <a:ext cx="6856884" cy="733857"/>
      </dsp:txXfrm>
    </dsp:sp>
    <dsp:sp modelId="{0D5C5BDE-62A5-4A06-9874-8F6DDFBBC11E}">
      <dsp:nvSpPr>
        <dsp:cNvPr id="0" name=""/>
        <dsp:cNvSpPr/>
      </dsp:nvSpPr>
      <dsp:spPr>
        <a:xfrm rot="5400000">
          <a:off x="-224157" y="2400378"/>
          <a:ext cx="1251165" cy="875815"/>
        </a:xfrm>
        <a:prstGeom prst="chevron">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w="9525" cap="flat" cmpd="sng" algn="ctr">
          <a:solidFill>
            <a:schemeClr val="accent1">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rot="-5400000">
        <a:off x="-36481" y="2650611"/>
        <a:ext cx="875815" cy="375350"/>
      </dsp:txXfrm>
    </dsp:sp>
    <dsp:sp modelId="{EBE5AEB0-6D52-4F37-8619-4687837FBF56}">
      <dsp:nvSpPr>
        <dsp:cNvPr id="0" name=""/>
        <dsp:cNvSpPr/>
      </dsp:nvSpPr>
      <dsp:spPr>
        <a:xfrm rot="5400000">
          <a:off x="3888762" y="-901925"/>
          <a:ext cx="797724" cy="7042515"/>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t>Minor HIV Associated disorders</a:t>
          </a:r>
        </a:p>
      </dsp:txBody>
      <dsp:txXfrm rot="-5400000">
        <a:off x="766367" y="2259412"/>
        <a:ext cx="7003573" cy="719840"/>
      </dsp:txXfrm>
    </dsp:sp>
    <dsp:sp modelId="{BD59A5CD-C8B7-45F6-A4FE-C7646559F1E7}">
      <dsp:nvSpPr>
        <dsp:cNvPr id="0" name=""/>
        <dsp:cNvSpPr/>
      </dsp:nvSpPr>
      <dsp:spPr>
        <a:xfrm rot="5400000">
          <a:off x="-224157" y="3504950"/>
          <a:ext cx="1251165" cy="875815"/>
        </a:xfrm>
        <a:prstGeom prst="chevron">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w="9525" cap="flat" cmpd="sng" algn="ctr">
          <a:solidFill>
            <a:schemeClr val="accent1">
              <a:hueOff val="0"/>
              <a:satOff val="0"/>
              <a:lumOff val="0"/>
              <a:alphaOff val="0"/>
            </a:schemeClr>
          </a:solidFill>
          <a:prstDash val="solid"/>
        </a:ln>
        <a:effectLst>
          <a:outerShdw blurRad="38100" dist="25400" dir="5400000" algn="t" rotWithShape="0">
            <a:srgbClr val="000000">
              <a:alpha val="50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rot="-5400000">
        <a:off x="-36481" y="3755183"/>
        <a:ext cx="875815" cy="375350"/>
      </dsp:txXfrm>
    </dsp:sp>
    <dsp:sp modelId="{D81BE304-E8EB-4C66-8912-C4F24DF8E18B}">
      <dsp:nvSpPr>
        <dsp:cNvPr id="0" name=""/>
        <dsp:cNvSpPr/>
      </dsp:nvSpPr>
      <dsp:spPr>
        <a:xfrm rot="5400000">
          <a:off x="3880996" y="275612"/>
          <a:ext cx="813257" cy="6896584"/>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a:t>Acquired Immunodeficiency Syndrome</a:t>
          </a:r>
        </a:p>
      </dsp:txBody>
      <dsp:txXfrm rot="-5400000">
        <a:off x="839333" y="3356975"/>
        <a:ext cx="6856884" cy="7338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D502B-DDF9-4992-81E9-3DBEF2E36C89}">
      <dsp:nvSpPr>
        <dsp:cNvPr id="0" name=""/>
        <dsp:cNvSpPr/>
      </dsp:nvSpPr>
      <dsp:spPr>
        <a:xfrm>
          <a:off x="2428" y="1004967"/>
          <a:ext cx="2368153" cy="920555"/>
        </a:xfrm>
        <a:prstGeom prst="rect">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w="9525" cap="flat" cmpd="sng" algn="ctr">
          <a:solidFill>
            <a:schemeClr val="accent1">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Early Stage KS</a:t>
          </a:r>
        </a:p>
        <a:p>
          <a:pPr marL="0" lvl="0" indent="0" algn="ctr" defTabSz="1022350">
            <a:lnSpc>
              <a:spcPct val="90000"/>
            </a:lnSpc>
            <a:spcBef>
              <a:spcPct val="0"/>
            </a:spcBef>
            <a:spcAft>
              <a:spcPct val="35000"/>
            </a:spcAft>
            <a:buNone/>
          </a:pPr>
          <a:r>
            <a:rPr lang="en-US" sz="2300" kern="1200" dirty="0"/>
            <a:t>(T0)</a:t>
          </a:r>
        </a:p>
      </dsp:txBody>
      <dsp:txXfrm>
        <a:off x="2428" y="1004967"/>
        <a:ext cx="2368153" cy="920555"/>
      </dsp:txXfrm>
    </dsp:sp>
    <dsp:sp modelId="{F86F5949-D58D-4887-AB04-A1B7F30FA390}">
      <dsp:nvSpPr>
        <dsp:cNvPr id="0" name=""/>
        <dsp:cNvSpPr/>
      </dsp:nvSpPr>
      <dsp:spPr>
        <a:xfrm>
          <a:off x="2428" y="1925522"/>
          <a:ext cx="2368153" cy="164150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 cART</a:t>
          </a:r>
        </a:p>
        <a:p>
          <a:pPr marL="228600" lvl="1" indent="-228600" algn="l" defTabSz="1022350">
            <a:lnSpc>
              <a:spcPct val="90000"/>
            </a:lnSpc>
            <a:spcBef>
              <a:spcPct val="0"/>
            </a:spcBef>
            <a:spcAft>
              <a:spcPct val="15000"/>
            </a:spcAft>
            <a:buChar char="•"/>
          </a:pPr>
          <a:r>
            <a:rPr lang="en-US" sz="2300" kern="1200" dirty="0"/>
            <a:t> Radiotherapy or</a:t>
          </a:r>
        </a:p>
        <a:p>
          <a:pPr marL="228600" lvl="1" indent="-228600" algn="l" defTabSz="1022350">
            <a:lnSpc>
              <a:spcPct val="90000"/>
            </a:lnSpc>
            <a:spcBef>
              <a:spcPct val="0"/>
            </a:spcBef>
            <a:spcAft>
              <a:spcPct val="15000"/>
            </a:spcAft>
            <a:buChar char="•"/>
          </a:pPr>
          <a:r>
            <a:rPr lang="en-US" sz="2300" kern="1200" dirty="0"/>
            <a:t>Liposomal anthracycline </a:t>
          </a:r>
        </a:p>
      </dsp:txBody>
      <dsp:txXfrm>
        <a:off x="2428" y="1925522"/>
        <a:ext cx="2368153" cy="1641509"/>
      </dsp:txXfrm>
    </dsp:sp>
    <dsp:sp modelId="{995D1D68-4E46-428D-BA75-2086B59DDDD1}">
      <dsp:nvSpPr>
        <dsp:cNvPr id="0" name=""/>
        <dsp:cNvSpPr/>
      </dsp:nvSpPr>
      <dsp:spPr>
        <a:xfrm>
          <a:off x="2702123" y="1004967"/>
          <a:ext cx="2368153" cy="920555"/>
        </a:xfrm>
        <a:prstGeom prst="rect">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w="9525" cap="flat" cmpd="sng" algn="ctr">
          <a:solidFill>
            <a:schemeClr val="accent1">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Advanced stage KS</a:t>
          </a:r>
        </a:p>
        <a:p>
          <a:pPr marL="0" lvl="0" indent="0" algn="ctr" defTabSz="1022350">
            <a:lnSpc>
              <a:spcPct val="90000"/>
            </a:lnSpc>
            <a:spcBef>
              <a:spcPct val="0"/>
            </a:spcBef>
            <a:spcAft>
              <a:spcPct val="35000"/>
            </a:spcAft>
            <a:buNone/>
          </a:pPr>
          <a:r>
            <a:rPr lang="en-US" sz="2300" kern="1200" dirty="0"/>
            <a:t>( T1)</a:t>
          </a:r>
        </a:p>
      </dsp:txBody>
      <dsp:txXfrm>
        <a:off x="2702123" y="1004967"/>
        <a:ext cx="2368153" cy="920555"/>
      </dsp:txXfrm>
    </dsp:sp>
    <dsp:sp modelId="{4FA50158-652D-44BD-A140-A678FBE4F9A6}">
      <dsp:nvSpPr>
        <dsp:cNvPr id="0" name=""/>
        <dsp:cNvSpPr/>
      </dsp:nvSpPr>
      <dsp:spPr>
        <a:xfrm>
          <a:off x="2702123" y="1925522"/>
          <a:ext cx="2368153" cy="164150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cART and liposomal anthracycline</a:t>
          </a:r>
        </a:p>
      </dsp:txBody>
      <dsp:txXfrm>
        <a:off x="2702123" y="1925522"/>
        <a:ext cx="2368153" cy="1641509"/>
      </dsp:txXfrm>
    </dsp:sp>
    <dsp:sp modelId="{D6FFF426-2A54-491B-A5C1-A0404CEDEDE1}">
      <dsp:nvSpPr>
        <dsp:cNvPr id="0" name=""/>
        <dsp:cNvSpPr/>
      </dsp:nvSpPr>
      <dsp:spPr>
        <a:xfrm>
          <a:off x="5401818" y="1004967"/>
          <a:ext cx="2368153" cy="920555"/>
        </a:xfrm>
        <a:prstGeom prst="rect">
          <a:avLst/>
        </a:prstGeom>
        <a:blipFill>
          <a:blip xmlns:r="http://schemas.openxmlformats.org/officeDocument/2006/relationships" r:embed="rId1">
            <a:duotone>
              <a:schemeClr val="accent1">
                <a:hueOff val="0"/>
                <a:satOff val="0"/>
                <a:lumOff val="0"/>
                <a:alphaOff val="0"/>
                <a:shade val="22000"/>
                <a:satMod val="160000"/>
              </a:schemeClr>
              <a:schemeClr val="accent1">
                <a:hueOff val="0"/>
                <a:satOff val="0"/>
                <a:lumOff val="0"/>
                <a:alphaOff val="0"/>
                <a:shade val="45000"/>
                <a:satMod val="100000"/>
              </a:schemeClr>
            </a:duotone>
          </a:blip>
          <a:tile tx="0" ty="0" sx="65000" sy="65000" flip="none" algn="ctr"/>
        </a:blipFill>
        <a:ln w="9525" cap="flat" cmpd="sng" algn="ctr">
          <a:solidFill>
            <a:schemeClr val="accent1">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t>Anthracycline resistant KS</a:t>
          </a:r>
        </a:p>
      </dsp:txBody>
      <dsp:txXfrm>
        <a:off x="5401818" y="1004967"/>
        <a:ext cx="2368153" cy="920555"/>
      </dsp:txXfrm>
    </dsp:sp>
    <dsp:sp modelId="{5836F2BB-F797-44BF-9B22-BBE13EDB5B54}">
      <dsp:nvSpPr>
        <dsp:cNvPr id="0" name=""/>
        <dsp:cNvSpPr/>
      </dsp:nvSpPr>
      <dsp:spPr>
        <a:xfrm>
          <a:off x="5401818" y="1925522"/>
          <a:ext cx="2368153" cy="164150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38100" dist="25400" dir="5400000" algn="t" rotWithShape="0">
            <a:srgbClr val="000000">
              <a:alpha val="5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cART and paclitaxel</a:t>
          </a:r>
        </a:p>
      </dsp:txBody>
      <dsp:txXfrm>
        <a:off x="5401818" y="1925522"/>
        <a:ext cx="2368153" cy="164150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A60B0C-F1E6-47A3-A2FC-5B3820F7CC70}" type="datetimeFigureOut">
              <a:rPr lang="en-US" smtClean="0"/>
              <a:pPr/>
              <a:t>4/28/2019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63B459-AB14-47C2-909D-E518799E75E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0.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3.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4.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 /><Relationship Id="rId1" Type="http://schemas.openxmlformats.org/officeDocument/2006/relationships/notesMaster" Target="../notesMasters/notesMaster1.xml" /></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 /><Relationship Id="rId1" Type="http://schemas.openxmlformats.org/officeDocument/2006/relationships/notesMaster" Target="../notesMasters/notesMaster1.xml" /></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 /><Relationship Id="rId1" Type="http://schemas.openxmlformats.org/officeDocument/2006/relationships/notesMaster" Target="../notesMasters/notesMaster1.xml" /></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 /><Relationship Id="rId1" Type="http://schemas.openxmlformats.org/officeDocument/2006/relationships/notesMaster" Target="../notesMasters/notesMaster1.xml" /></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 /><Relationship Id="rId1" Type="http://schemas.openxmlformats.org/officeDocument/2006/relationships/notesMaster" Target="../notesMasters/notesMaster1.xml" /></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2.xml" /><Relationship Id="rId1" Type="http://schemas.openxmlformats.org/officeDocument/2006/relationships/notesMaster" Target="../notesMasters/notesMaster1.xml" /></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 /><Relationship Id="rId1" Type="http://schemas.openxmlformats.org/officeDocument/2006/relationships/notesMaster" Target="../notesMasters/notesMaster1.xml" /></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6.xml" /><Relationship Id="rId1" Type="http://schemas.openxmlformats.org/officeDocument/2006/relationships/notesMaster" Target="../notesMasters/notesMaster1.xml" /></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 /><Relationship Id="rId1" Type="http://schemas.openxmlformats.org/officeDocument/2006/relationships/notesMaster" Target="../notesMasters/notesMaster1.xml" /></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9.xml" /><Relationship Id="rId1" Type="http://schemas.openxmlformats.org/officeDocument/2006/relationships/notesMaster" Target="../notesMasters/notesMaster1.xml" /></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1.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2.xml" /><Relationship Id="rId1" Type="http://schemas.openxmlformats.org/officeDocument/2006/relationships/notesMaster" Target="../notesMasters/notesMaster1.xml" /></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 /><Relationship Id="rId1" Type="http://schemas.openxmlformats.org/officeDocument/2006/relationships/notesMaster" Target="../notesMasters/notesMaster1.xml" /></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4.xml" /><Relationship Id="rId1" Type="http://schemas.openxmlformats.org/officeDocument/2006/relationships/notesMaster" Target="../notesMasters/notesMaster1.xml" /></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8.xml" /><Relationship Id="rId1" Type="http://schemas.openxmlformats.org/officeDocument/2006/relationships/notesMaster" Target="../notesMasters/notesMaster1.xml" /></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My presentation</a:t>
            </a:r>
            <a:r>
              <a:rPr lang="en-US" baseline="0" dirty="0"/>
              <a:t> is divided into two sections</a:t>
            </a:r>
          </a:p>
          <a:p>
            <a:r>
              <a:rPr lang="en-US" baseline="0" dirty="0"/>
              <a:t>First I will discuss about Hiv infection </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Incubation period is usually 1-6 weeks and symptomatic illness lasts less than 2 weeks </a:t>
            </a:r>
          </a:p>
          <a:p>
            <a:r>
              <a:rPr lang="en-US" baseline="0" dirty="0"/>
              <a:t>Howeevr it can last for months</a:t>
            </a:r>
          </a:p>
          <a:p>
            <a:r>
              <a:rPr lang="en-US" baseline="0" dirty="0"/>
              <a:t>Symptoms and signs similar to IM like illness</a:t>
            </a:r>
          </a:p>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20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Symmetrical maculopapular</a:t>
            </a:r>
            <a:r>
              <a:rPr lang="en-US" baseline="0" dirty="0"/>
              <a:t> rash on face, palms and soles</a:t>
            </a:r>
          </a:p>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21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Discrete erythematous</a:t>
            </a:r>
            <a:r>
              <a:rPr lang="en-US" baseline="0" dirty="0"/>
              <a:t> maculo papular rash on anterior aspect of trunk in patient with primary HIV infection.</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22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24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absence of treatment, the average time from seroconversion to the development of AIDS is 8–11.6 years, with a median time of approximately 10 years</a:t>
            </a:r>
          </a:p>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26</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CD4 T‐cell counts and their decline over time are very important predictors of disease progression. On average, the CD4 T‐cell count decreases by 40–80 × 106/L annually; an acceleration in CD4 T‐cell decline heralds progression of disease. A CD4 T‐cell count of &lt;200 × 106/L is diagnostic of </a:t>
            </a:r>
            <a:r>
              <a:rPr lang="en-US" baseline="0" dirty="0"/>
              <a:t> </a:t>
            </a:r>
            <a:r>
              <a:rPr lang="en-US" dirty="0"/>
              <a:t>AIDS, and the median survival time in an untreated patient with a CD4 T‐cell count of &lt;200 × 106/L is 38–40 months.</a:t>
            </a:r>
          </a:p>
          <a:p>
            <a:r>
              <a:rPr lang="en-US" dirty="0"/>
              <a:t> A single measurement of plasma RNA viral load early in infection is a powerful predictor of the subsequent risk of progression to AIDS and death. The combined measurement of CD4 T‐cell count and viral load is an extremely accurate method for assessing the prognosis of infected patients. </a:t>
            </a:r>
          </a:p>
        </p:txBody>
      </p:sp>
      <p:sp>
        <p:nvSpPr>
          <p:cNvPr id="4" name="Slide Number Placeholder 3"/>
          <p:cNvSpPr>
            <a:spLocks noGrp="1"/>
          </p:cNvSpPr>
          <p:nvPr>
            <p:ph type="sldNum" sz="quarter" idx="10"/>
          </p:nvPr>
        </p:nvSpPr>
        <p:spPr/>
        <p:txBody>
          <a:bodyPr/>
          <a:lstStyle/>
          <a:p>
            <a:fld id="{C663B459-AB14-47C2-909D-E518799E75E7}" type="slidenum">
              <a:rPr lang="en-US" smtClean="0"/>
              <a:pPr/>
              <a:t>31</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32</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PCR is more sensitive but p24 is widely</a:t>
            </a:r>
            <a:r>
              <a:rPr lang="en-US" baseline="0" dirty="0"/>
              <a:t> used</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34</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Initial</a:t>
            </a:r>
            <a:r>
              <a:rPr lang="en-US" baseline="0" dirty="0"/>
              <a:t> medical evaluation</a:t>
            </a:r>
          </a:p>
          <a:p>
            <a:r>
              <a:rPr lang="en-US" baseline="0" dirty="0"/>
              <a:t>According to the CD4 count or clinical stage of the disease and available resources</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35</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 low-mid income</a:t>
            </a:r>
            <a:r>
              <a:rPr lang="en-US" baseline="0" dirty="0"/>
              <a:t> countries who recommend to use NNRTI in place of PI because they are cheaper, better tolerated.</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38</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Its  basic</a:t>
            </a:r>
            <a:r>
              <a:rPr lang="en-US" baseline="0" dirty="0"/>
              <a:t> structure and virology will be described in pathophisiology</a:t>
            </a:r>
          </a:p>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40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However recent study has</a:t>
            </a:r>
            <a:r>
              <a:rPr lang="en-US" baseline="0" dirty="0"/>
              <a:t> shown no increase risk of atopy in HIV infected children compared to general population</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41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If</a:t>
            </a:r>
            <a:r>
              <a:rPr lang="en-US" baseline="0" dirty="0"/>
              <a:t> compared with iv drug abusers</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42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Alter the host organism relationship</a:t>
            </a:r>
          </a:p>
        </p:txBody>
      </p:sp>
      <p:sp>
        <p:nvSpPr>
          <p:cNvPr id="4" name="Slide Number Placeholder 3"/>
          <p:cNvSpPr>
            <a:spLocks noGrp="1"/>
          </p:cNvSpPr>
          <p:nvPr>
            <p:ph type="sldNum" sz="quarter" idx="10"/>
          </p:nvPr>
        </p:nvSpPr>
        <p:spPr/>
        <p:txBody>
          <a:bodyPr/>
          <a:lstStyle/>
          <a:p>
            <a:fld id="{C663B459-AB14-47C2-909D-E518799E75E7}" type="slidenum">
              <a:rPr lang="en-US" smtClean="0"/>
              <a:pPr/>
              <a:t>43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excluse tinea .</a:t>
            </a:r>
          </a:p>
          <a:p>
            <a:r>
              <a:rPr lang="en-US" dirty="0"/>
              <a:t>Skin biopsy may show hyperkeratosis, acanthosis, spongiosis, spotty keratinocyte necrosis, leukocytosis and subcorneal neutrophil infiltration. A deeper lymphocytic infiltration of sebaceous glands and a more perivascular neutrophilic (with occasional leukocytoclasis) and plasma cell infiltrate is seen in HIV compared with classic seborrhoeic dermatitis [10,13]. The histology may be very similar to psoriasis. </a:t>
            </a:r>
          </a:p>
        </p:txBody>
      </p:sp>
      <p:sp>
        <p:nvSpPr>
          <p:cNvPr id="4" name="Slide Number Placeholder 3"/>
          <p:cNvSpPr>
            <a:spLocks noGrp="1"/>
          </p:cNvSpPr>
          <p:nvPr>
            <p:ph type="sldNum" sz="quarter" idx="10"/>
          </p:nvPr>
        </p:nvSpPr>
        <p:spPr/>
        <p:txBody>
          <a:bodyPr/>
          <a:lstStyle/>
          <a:p>
            <a:fld id="{C663B459-AB14-47C2-909D-E518799E75E7}" type="slidenum">
              <a:rPr lang="en-US" smtClean="0"/>
              <a:pPr/>
              <a:t>45</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48</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caution needs to be exercised alongside protease inhibitors with their retinoid‐like side effects of xerosis, cheilitis and paronychia </a:t>
            </a:r>
          </a:p>
          <a:p>
            <a:r>
              <a:rPr lang="en-US" dirty="0"/>
              <a:t>HIV infection contraindicates the use of antitumour necrosis factor‐</a:t>
            </a:r>
            <a:r>
              <a:rPr lang="el-GR" dirty="0"/>
              <a:t>α </a:t>
            </a:r>
            <a:r>
              <a:rPr lang="en-US" dirty="0"/>
              <a:t>directed therapy in psoriasis. However, etanercept and infliximab have been deployed [7,20,34,35]. Daclizumab (anti‐CD25 IL‐2 receptor) has been given successfully to one patient with erythrodermic psoriasis [36].</a:t>
            </a:r>
          </a:p>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49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a:t>
            </a:r>
            <a:r>
              <a:rPr lang="en-US" baseline="0" dirty="0"/>
              <a:t> part of IRIS</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51</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Showing</a:t>
            </a:r>
            <a:r>
              <a:rPr lang="en-US" baseline="0" dirty="0"/>
              <a:t> eosinophilic folliculitis after institution of cART</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52</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53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World wide</a:t>
            </a:r>
            <a:r>
              <a:rPr lang="en-US" baseline="0" dirty="0"/>
              <a:t> the major route of transmission is via sexual contact</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Clinical differentiation between staphylococcal folliculitis, Malassezia folliculitis, dermatophyte folliculitis, eosinophilic folliculitis, demodex folliculitis and acne vulgaris or rosacea may be very challenging and these entities may coexist. </a:t>
            </a:r>
          </a:p>
          <a:p>
            <a:r>
              <a:rPr lang="en-US" sz="1200" b="0" i="0" kern="1200" dirty="0">
                <a:solidFill>
                  <a:schemeClr val="tx1"/>
                </a:solidFill>
                <a:latin typeface="+mn-lt"/>
                <a:ea typeface="+mn-ea"/>
                <a:cs typeface="+mn-cs"/>
              </a:rPr>
              <a:t> It is a deep form of impetigo characterized</a:t>
            </a:r>
            <a:r>
              <a:rPr lang="en-US" sz="1200" b="0" i="0" kern="1200" baseline="0" dirty="0">
                <a:solidFill>
                  <a:schemeClr val="tx1"/>
                </a:solidFill>
                <a:latin typeface="+mn-lt"/>
                <a:ea typeface="+mn-ea"/>
                <a:cs typeface="+mn-cs"/>
              </a:rPr>
              <a:t> by crusted lesion with ulceration</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67</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Bullous impetigo</a:t>
            </a:r>
          </a:p>
        </p:txBody>
      </p:sp>
      <p:sp>
        <p:nvSpPr>
          <p:cNvPr id="4" name="Slide Number Placeholder 3"/>
          <p:cNvSpPr>
            <a:spLocks noGrp="1"/>
          </p:cNvSpPr>
          <p:nvPr>
            <p:ph type="sldNum" sz="quarter" idx="10"/>
          </p:nvPr>
        </p:nvSpPr>
        <p:spPr/>
        <p:txBody>
          <a:bodyPr/>
          <a:lstStyle/>
          <a:p>
            <a:fld id="{C663B459-AB14-47C2-909D-E518799E75E7}" type="slidenum">
              <a:rPr lang="en-US" smtClean="0"/>
              <a:pPr/>
              <a:t>68</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90000"/>
              </a:lnSpc>
              <a:buClr>
                <a:schemeClr val="accent1"/>
              </a:buClr>
              <a:buFont typeface="Wingdings" pitchFamily="2" charset="2"/>
              <a:buChar char="Ø"/>
            </a:pPr>
            <a:r>
              <a:rPr lang="en-US" sz="1200" dirty="0"/>
              <a:t>Erythematous indurated plaque</a:t>
            </a:r>
            <a:r>
              <a:rPr lang="en-US" sz="1200" baseline="0" dirty="0"/>
              <a:t> with sharply defined border</a:t>
            </a:r>
            <a:endParaRPr lang="en-US" sz="1200" dirty="0"/>
          </a:p>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69</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The characteristic lesions of </a:t>
            </a:r>
            <a:r>
              <a:rPr lang="en-US" sz="1200" b="1" i="0" kern="1200" dirty="0">
                <a:solidFill>
                  <a:schemeClr val="tx1"/>
                </a:solidFill>
                <a:latin typeface="+mn-lt"/>
                <a:ea typeface="+mn-ea"/>
                <a:cs typeface="+mn-cs"/>
              </a:rPr>
              <a:t>ecthyma gangrenosum</a:t>
            </a:r>
            <a:r>
              <a:rPr lang="en-US" sz="1200" b="0" i="0" kern="1200" dirty="0">
                <a:solidFill>
                  <a:schemeClr val="tx1"/>
                </a:solidFill>
                <a:latin typeface="+mn-lt"/>
                <a:ea typeface="+mn-ea"/>
                <a:cs typeface="+mn-cs"/>
              </a:rPr>
              <a:t> are haemorrhagic (bloody) pustules that evolve into necrotic (black) ulcers.</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70</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That resemble KS</a:t>
            </a:r>
          </a:p>
        </p:txBody>
      </p:sp>
      <p:sp>
        <p:nvSpPr>
          <p:cNvPr id="4" name="Slide Number Placeholder 3"/>
          <p:cNvSpPr>
            <a:spLocks noGrp="1"/>
          </p:cNvSpPr>
          <p:nvPr>
            <p:ph type="sldNum" sz="quarter" idx="10"/>
          </p:nvPr>
        </p:nvSpPr>
        <p:spPr/>
        <p:txBody>
          <a:bodyPr/>
          <a:lstStyle/>
          <a:p>
            <a:fld id="{C663B459-AB14-47C2-909D-E518799E75E7}" type="slidenum">
              <a:rPr lang="en-US" smtClean="0"/>
              <a:pPr/>
              <a:t>71</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Em in secondary</a:t>
            </a:r>
            <a:r>
              <a:rPr lang="en-US" baseline="0" dirty="0"/>
              <a:t> syphilis </a:t>
            </a:r>
          </a:p>
          <a:p>
            <a:r>
              <a:rPr lang="en-US" baseline="0" dirty="0"/>
              <a:t>Resembling KS and lymphoma </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75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Wingdings" pitchFamily="2" charset="2"/>
              <a:buNone/>
            </a:pPr>
            <a:r>
              <a:rPr lang="en-US" dirty="0"/>
              <a:t>HIV is the greatest risk for progression from latent to TB disease.</a:t>
            </a:r>
          </a:p>
          <a:p>
            <a:pPr>
              <a:buFont typeface="Wingdings" pitchFamily="2" charset="2"/>
              <a:buNone/>
            </a:pPr>
            <a:r>
              <a:rPr lang="en-US" dirty="0"/>
              <a:t>50% HIV pts r con infected with TB(2/3M </a:t>
            </a:r>
            <a:r>
              <a:rPr lang="en-US" dirty="0" err="1"/>
              <a:t>aviam</a:t>
            </a:r>
            <a:r>
              <a:rPr lang="en-US" dirty="0"/>
              <a:t> complex, 10% M tuberculosis).</a:t>
            </a:r>
          </a:p>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76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Atypical mycobacterial skin disease in patients infected with HIV is usually due to Mycobacterium avium‐intracellulare</a:t>
            </a:r>
          </a:p>
          <a:p>
            <a:r>
              <a:rPr lang="en-US" dirty="0"/>
              <a:t>Occur as a part of disseminated infection.</a:t>
            </a:r>
          </a:p>
        </p:txBody>
      </p:sp>
      <p:sp>
        <p:nvSpPr>
          <p:cNvPr id="4" name="Slide Number Placeholder 3"/>
          <p:cNvSpPr>
            <a:spLocks noGrp="1"/>
          </p:cNvSpPr>
          <p:nvPr>
            <p:ph type="sldNum" sz="quarter" idx="10"/>
          </p:nvPr>
        </p:nvSpPr>
        <p:spPr/>
        <p:txBody>
          <a:bodyPr/>
          <a:lstStyle/>
          <a:p>
            <a:fld id="{C663B459-AB14-47C2-909D-E518799E75E7}" type="slidenum">
              <a:rPr lang="en-US" smtClean="0"/>
              <a:pPr/>
              <a:t>78</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Although</a:t>
            </a:r>
            <a:r>
              <a:rPr lang="en-US" baseline="0" dirty="0"/>
              <a:t> any site can be affected </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80</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Perianal</a:t>
            </a:r>
            <a:r>
              <a:rPr lang="en-US" baseline="0" dirty="0"/>
              <a:t> ulceration in patient with herpes simplex infection</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81</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 A </a:t>
            </a:r>
            <a:r>
              <a:rPr lang="en-US" sz="1200" b="1" i="0" kern="1200" dirty="0">
                <a:solidFill>
                  <a:schemeClr val="tx1"/>
                </a:solidFill>
                <a:latin typeface="+mn-lt"/>
                <a:ea typeface="+mn-ea"/>
                <a:cs typeface="+mn-cs"/>
              </a:rPr>
              <a:t>pandemic</a:t>
            </a:r>
            <a:r>
              <a:rPr lang="en-US" sz="1200" b="0" i="0" kern="1200" dirty="0">
                <a:solidFill>
                  <a:schemeClr val="tx1"/>
                </a:solidFill>
                <a:latin typeface="+mn-lt"/>
                <a:ea typeface="+mn-ea"/>
                <a:cs typeface="+mn-cs"/>
              </a:rPr>
              <a:t> is the worldwide spread of a new disease.</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Oral acyclovir 200mg 5 times a day for 5 or more days or 800</a:t>
            </a:r>
            <a:r>
              <a:rPr lang="en-US" baseline="0" dirty="0"/>
              <a:t> mg twice a day.</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83</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Vzv reactivation frequently accompanies HIV infection </a:t>
            </a:r>
          </a:p>
          <a:p>
            <a:r>
              <a:rPr lang="en-US" baseline="0" dirty="0"/>
              <a:t>Can be complicated by </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84</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Systemic parenteral therapy with aciclovir is indicated in HIV‐associated herpes zoster especially when sight, sphincteric function and facial expression are threatened and where pulmonary or neurological involvement is suspected</a:t>
            </a:r>
          </a:p>
          <a:p>
            <a:r>
              <a:rPr lang="en-US" dirty="0"/>
              <a:t>To prevent</a:t>
            </a:r>
            <a:r>
              <a:rPr lang="en-US" baseline="0" dirty="0"/>
              <a:t> recurrences</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87</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89</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Leg ulcer</a:t>
            </a:r>
          </a:p>
          <a:p>
            <a:r>
              <a:rPr lang="en-US" dirty="0"/>
              <a:t>Nodular prurigo</a:t>
            </a:r>
            <a:r>
              <a:rPr lang="en-US" baseline="0" dirty="0"/>
              <a:t> like eruption</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90</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Immunohistochemistry, in situ hybridization and electon</a:t>
            </a:r>
            <a:r>
              <a:rPr lang="en-US" baseline="0" dirty="0"/>
              <a:t> microscopy</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91</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risk of progression to</a:t>
            </a:r>
            <a:r>
              <a:rPr lang="en-US" baseline="0" dirty="0"/>
              <a:t> invasive carcinoma is low</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93</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94</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Conventional</a:t>
            </a:r>
            <a:r>
              <a:rPr lang="en-US" baseline="0" dirty="0"/>
              <a:t> therapy often fails</a:t>
            </a:r>
          </a:p>
          <a:p>
            <a:r>
              <a:rPr lang="en-US" baseline="0" dirty="0"/>
              <a:t>Edv may not improve with cART</a:t>
            </a:r>
          </a:p>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96</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compared</a:t>
            </a:r>
            <a:r>
              <a:rPr lang="en-US" baseline="0" dirty="0"/>
              <a:t> to iv drug users</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97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11</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Flesh coloured papules</a:t>
            </a:r>
            <a:r>
              <a:rPr lang="en-US" baseline="0" dirty="0"/>
              <a:t> and nodules on forehead</a:t>
            </a:r>
            <a:endParaRPr lang="en-US" dirty="0"/>
          </a:p>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98</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Irrespective</a:t>
            </a:r>
            <a:r>
              <a:rPr lang="en-US" baseline="0" dirty="0"/>
              <a:t> of HIV status </a:t>
            </a:r>
          </a:p>
          <a:p>
            <a:r>
              <a:rPr lang="en-US" baseline="0" dirty="0"/>
              <a:t>Psoriasis and yellow  nail syndrome should  be considered In differentials </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106</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107</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Systemic  presentation can mimic tuberculosis</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109</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Ks is being</a:t>
            </a:r>
            <a:r>
              <a:rPr lang="en-US" baseline="0" dirty="0"/>
              <a:t> found at cd4 count of 300 *10^6/l</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122</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However</a:t>
            </a:r>
            <a:r>
              <a:rPr lang="en-US" baseline="0" dirty="0"/>
              <a:t> psoriasis, lichen planus, lichen sclerosus, fixed drug eruption, erythroplasia of queyrat are included in the differntial diagnosis of genital lesions</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124</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Patch stage KS typically consist of horizontally arranged, irregular vessels that dissect through collagen and around adnexae. (b) Vessels are lined by endothelial cells that may be plump and hyperchromatic, with areas of erythrocyte extravasation and hemosiderin deposition .</a:t>
            </a:r>
          </a:p>
          <a:p>
            <a:r>
              <a:rPr lang="en-US" dirty="0"/>
              <a:t> </a:t>
            </a:r>
          </a:p>
        </p:txBody>
      </p:sp>
      <p:sp>
        <p:nvSpPr>
          <p:cNvPr id="4" name="Slide Number Placeholder 3"/>
          <p:cNvSpPr>
            <a:spLocks noGrp="1"/>
          </p:cNvSpPr>
          <p:nvPr>
            <p:ph type="sldNum" sz="quarter" idx="10"/>
          </p:nvPr>
        </p:nvSpPr>
        <p:spPr/>
        <p:txBody>
          <a:bodyPr/>
          <a:lstStyle/>
          <a:p>
            <a:fld id="{C663B459-AB14-47C2-909D-E518799E75E7}" type="slidenum">
              <a:rPr lang="en-US" smtClean="0"/>
              <a:pPr/>
              <a:t>126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The histological fi ndings (a) are more exaggerated than those of patch‐stage KS, with deeper involvement, more prominent extension of spindled cells around vessels, erythrocyte extravasation.</a:t>
            </a:r>
          </a:p>
          <a:p>
            <a:r>
              <a:rPr lang="en-US" dirty="0"/>
              <a:t> Erythrocyte extravasation within slit‐like spaces is prominent</a:t>
            </a:r>
          </a:p>
          <a:p>
            <a:r>
              <a:rPr lang="en-US" dirty="0"/>
              <a:t>Immunohistochemical staining for the latent nuclear antigen‐1 of HHV‐8 is specifi c for KS</a:t>
            </a:r>
          </a:p>
        </p:txBody>
      </p:sp>
      <p:sp>
        <p:nvSpPr>
          <p:cNvPr id="4" name="Slide Number Placeholder 3"/>
          <p:cNvSpPr>
            <a:spLocks noGrp="1"/>
          </p:cNvSpPr>
          <p:nvPr>
            <p:ph type="sldNum" sz="quarter" idx="10"/>
          </p:nvPr>
        </p:nvSpPr>
        <p:spPr/>
        <p:txBody>
          <a:bodyPr/>
          <a:lstStyle/>
          <a:p>
            <a:fld id="{C663B459-AB14-47C2-909D-E518799E75E7}" type="slidenum">
              <a:rPr lang="en-US" smtClean="0"/>
              <a:pPr/>
              <a:t>127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Surgical</a:t>
            </a:r>
            <a:r>
              <a:rPr lang="en-US" baseline="0" dirty="0"/>
              <a:t> options: curettage, cautery, infrared coagulation</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129</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rapidly</a:t>
            </a:r>
            <a:r>
              <a:rPr lang="en-US" baseline="0" dirty="0"/>
              <a:t> progressive and disfiguring disease</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131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Vast majority</a:t>
            </a:r>
            <a:r>
              <a:rPr lang="en-US" baseline="0" dirty="0"/>
              <a:t> of hiv strains that are found worldwide and responsible for pandemic belong to M lineage</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12</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Ratio</a:t>
            </a:r>
            <a:r>
              <a:rPr lang="en-US" baseline="0" dirty="0"/>
              <a:t> of scc to bcc is 1:7 in HIV patients</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132</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Conventional</a:t>
            </a:r>
            <a:r>
              <a:rPr lang="en-US" baseline="0" dirty="0"/>
              <a:t> treatment protocol is followed  </a:t>
            </a:r>
          </a:p>
          <a:p>
            <a:r>
              <a:rPr lang="en-US" dirty="0"/>
              <a:t>Treatment is excision followed by radiotherapy</a:t>
            </a:r>
          </a:p>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133</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Clinically different types: nodular, ulcerating, pigmented, </a:t>
            </a:r>
            <a:r>
              <a:rPr lang="en-US" dirty="0" err="1"/>
              <a:t>sclerosing</a:t>
            </a:r>
            <a:r>
              <a:rPr lang="en-US" dirty="0"/>
              <a:t>, and superficial.</a:t>
            </a:r>
          </a:p>
          <a:p>
            <a:r>
              <a:rPr lang="en-US" dirty="0" err="1"/>
              <a:t>Amelanotic</a:t>
            </a:r>
            <a:r>
              <a:rPr lang="en-US" dirty="0"/>
              <a:t> nodule on left arm</a:t>
            </a:r>
          </a:p>
          <a:p>
            <a:r>
              <a:rPr lang="en-US" dirty="0"/>
              <a:t>Rodent ulcer on mandible</a:t>
            </a:r>
            <a:r>
              <a:rPr lang="en-US" baseline="0" dirty="0"/>
              <a:t> with rolled margins </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134</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Nail and hair changes associated with drugs </a:t>
            </a:r>
          </a:p>
        </p:txBody>
      </p:sp>
      <p:sp>
        <p:nvSpPr>
          <p:cNvPr id="4" name="Slide Number Placeholder 3"/>
          <p:cNvSpPr>
            <a:spLocks noGrp="1"/>
          </p:cNvSpPr>
          <p:nvPr>
            <p:ph type="sldNum" sz="quarter" idx="10"/>
          </p:nvPr>
        </p:nvSpPr>
        <p:spPr/>
        <p:txBody>
          <a:bodyPr/>
          <a:lstStyle/>
          <a:p>
            <a:fld id="{C663B459-AB14-47C2-909D-E518799E75E7}" type="slidenum">
              <a:rPr lang="en-US" smtClean="0"/>
              <a:pPr/>
              <a:t>138</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 is higher when</a:t>
            </a:r>
            <a:r>
              <a:rPr lang="en-US" baseline="0" dirty="0"/>
              <a:t> it complicates CNS infection</a:t>
            </a:r>
          </a:p>
          <a:p>
            <a:r>
              <a:rPr lang="en-US" sz="1200" b="0" i="0" kern="1200" dirty="0">
                <a:solidFill>
                  <a:schemeClr val="tx1"/>
                </a:solidFill>
                <a:latin typeface="+mn-lt"/>
                <a:ea typeface="+mn-ea"/>
                <a:cs typeface="+mn-cs"/>
              </a:rPr>
              <a:t> fatal outcomes may rarely occur, particularly when neurologic structures are involved.</a:t>
            </a:r>
          </a:p>
          <a:p>
            <a:r>
              <a:rPr lang="en-US" sz="1200" b="0" i="0" kern="1200" dirty="0">
                <a:solidFill>
                  <a:schemeClr val="tx1"/>
                </a:solidFill>
                <a:latin typeface="+mn-lt"/>
                <a:ea typeface="+mn-ea"/>
                <a:cs typeface="+mn-cs"/>
              </a:rPr>
              <a:t>First 2</a:t>
            </a:r>
            <a:r>
              <a:rPr lang="en-US" sz="1200" b="0" i="0" kern="1200" baseline="0" dirty="0">
                <a:solidFill>
                  <a:schemeClr val="tx1"/>
                </a:solidFill>
                <a:latin typeface="+mn-lt"/>
                <a:ea typeface="+mn-ea"/>
                <a:cs typeface="+mn-cs"/>
              </a:rPr>
              <a:t> months after starting therapy</a:t>
            </a:r>
          </a:p>
        </p:txBody>
      </p:sp>
      <p:sp>
        <p:nvSpPr>
          <p:cNvPr id="4" name="Slide Number Placeholder 3"/>
          <p:cNvSpPr>
            <a:spLocks noGrp="1"/>
          </p:cNvSpPr>
          <p:nvPr>
            <p:ph type="sldNum" sz="quarter" idx="10"/>
          </p:nvPr>
        </p:nvSpPr>
        <p:spPr/>
        <p:txBody>
          <a:bodyPr/>
          <a:lstStyle/>
          <a:p>
            <a:fld id="{C663B459-AB14-47C2-909D-E518799E75E7}" type="slidenum">
              <a:rPr lang="en-US" smtClean="0"/>
              <a:pPr/>
              <a:t>139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a:t>
            </a:r>
            <a:r>
              <a:rPr lang="en-US" baseline="0" dirty="0"/>
              <a:t>- inward passage of genetic material</a:t>
            </a:r>
          </a:p>
          <a:p>
            <a:r>
              <a:rPr lang="en-US" baseline="0" dirty="0"/>
              <a:t>2- formation of Dna from Rna</a:t>
            </a:r>
          </a:p>
          <a:p>
            <a:r>
              <a:rPr lang="en-US" baseline="0" dirty="0"/>
              <a:t>3- viral products of transcription are then transported to cytoplasm where viral Rna and proteins are assenbled around nuclear capsid antigen and buds from the cell surface</a:t>
            </a:r>
          </a:p>
          <a:p>
            <a:r>
              <a:rPr lang="en-US" baseline="0" dirty="0"/>
              <a:t>&gt;10 to power 8 viral particles are released per day in untreated HIV patient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Intrinsic immunity response is mobilized within</a:t>
            </a:r>
            <a:r>
              <a:rPr lang="en-US" baseline="0" dirty="0"/>
              <a:t> hours of infection and include inflammation, non specific inflammation, activation of macrophages, natural killer cells and complement, release of cytokines.</a:t>
            </a:r>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15</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CTLs are functional 5-10 days after</a:t>
            </a:r>
            <a:r>
              <a:rPr lang="en-US" baseline="0" dirty="0"/>
              <a:t> infection.</a:t>
            </a:r>
          </a:p>
          <a:p>
            <a:endParaRPr lang="en-US" dirty="0"/>
          </a:p>
        </p:txBody>
      </p:sp>
      <p:sp>
        <p:nvSpPr>
          <p:cNvPr id="4" name="Slide Number Placeholder 3"/>
          <p:cNvSpPr>
            <a:spLocks noGrp="1"/>
          </p:cNvSpPr>
          <p:nvPr>
            <p:ph type="sldNum" sz="quarter" idx="10"/>
          </p:nvPr>
        </p:nvSpPr>
        <p:spPr/>
        <p:txBody>
          <a:bodyPr/>
          <a:lstStyle/>
          <a:p>
            <a:fld id="{C663B459-AB14-47C2-909D-E518799E75E7}" type="slidenum">
              <a:rPr lang="en-US" smtClean="0"/>
              <a:pPr/>
              <a:t>17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D08F1225-95E4-4C58-A263-750360BF84F2}" type="datetimeFigureOut">
              <a:rPr lang="en-US" smtClean="0"/>
              <a:pPr/>
              <a:t>4/28/2019</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88B346E2-FC84-4E48-9271-EFACFD14D636}"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08F1225-95E4-4C58-A263-750360BF84F2}" type="datetimeFigureOut">
              <a:rPr lang="en-US" smtClean="0"/>
              <a:pPr/>
              <a:t>4/28/2019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B346E2-FC84-4E48-9271-EFACFD14D63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08F1225-95E4-4C58-A263-750360BF84F2}" type="datetimeFigureOut">
              <a:rPr lang="en-US" smtClean="0"/>
              <a:pPr/>
              <a:t>4/28/2019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B346E2-FC84-4E48-9271-EFACFD14D63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D08F1225-95E4-4C58-A263-750360BF84F2}" type="datetimeFigureOut">
              <a:rPr lang="en-US" smtClean="0"/>
              <a:pPr/>
              <a:t>4/28/2019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B346E2-FC84-4E48-9271-EFACFD14D636}" type="slidenum">
              <a:rPr lang="en-US" smtClean="0"/>
              <a:pPr/>
              <a:t>‹#›</a:t>
            </a:fld>
            <a:endParaRPr lang="en-US" dirty="0"/>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08F1225-95E4-4C58-A263-750360BF84F2}" type="datetimeFigureOut">
              <a:rPr lang="en-US" smtClean="0"/>
              <a:pPr/>
              <a:t>4/28/2019</a:t>
            </a:fld>
            <a:endParaRPr lang="en-US" dirty="0"/>
          </a:p>
        </p:txBody>
      </p:sp>
      <p:sp>
        <p:nvSpPr>
          <p:cNvPr id="5" name="Footer Placeholder 4"/>
          <p:cNvSpPr>
            <a:spLocks noGrp="1"/>
          </p:cNvSpPr>
          <p:nvPr>
            <p:ph type="ftr" sz="quarter" idx="11"/>
          </p:nvPr>
        </p:nvSpPr>
        <p:spPr>
          <a:xfrm>
            <a:off x="800100" y="6172200"/>
            <a:ext cx="4000500" cy="457200"/>
          </a:xfrm>
        </p:spPr>
        <p:txBody>
          <a:bodyPr/>
          <a:lstStyle/>
          <a:p>
            <a:endParaRPr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6208776"/>
            <a:ext cx="457200" cy="457200"/>
          </a:xfrm>
        </p:spPr>
        <p:txBody>
          <a:bodyPr/>
          <a:lstStyle/>
          <a:p>
            <a:fld id="{88B346E2-FC84-4E48-9271-EFACFD14D636}"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D08F1225-95E4-4C58-A263-750360BF84F2}" type="datetimeFigureOut">
              <a:rPr lang="en-US" smtClean="0"/>
              <a:pPr/>
              <a:t>4/28/2019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B346E2-FC84-4E48-9271-EFACFD14D636}"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D08F1225-95E4-4C58-A263-750360BF84F2}" type="datetimeFigureOut">
              <a:rPr lang="en-US" smtClean="0"/>
              <a:pPr/>
              <a:t>4/28/2019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B346E2-FC84-4E48-9271-EFACFD14D636}" type="slidenum">
              <a:rPr lang="en-US" smtClean="0"/>
              <a:pPr/>
              <a:t>‹#›</a:t>
            </a:fld>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08F1225-95E4-4C58-A263-750360BF84F2}" type="datetimeFigureOut">
              <a:rPr lang="en-US" smtClean="0"/>
              <a:pPr/>
              <a:t>4/28/2019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B346E2-FC84-4E48-9271-EFACFD14D63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8F1225-95E4-4C58-A263-750360BF84F2}" type="datetimeFigureOut">
              <a:rPr lang="en-US" smtClean="0"/>
              <a:pPr/>
              <a:t>4/28/2019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B346E2-FC84-4E48-9271-EFACFD14D63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08F1225-95E4-4C58-A263-750360BF84F2}" type="datetimeFigureOut">
              <a:rPr lang="en-US" smtClean="0"/>
              <a:pPr/>
              <a:t>4/28/2019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B346E2-FC84-4E48-9271-EFACFD14D636}"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D08F1225-95E4-4C58-A263-750360BF84F2}" type="datetimeFigureOut">
              <a:rPr lang="en-US" smtClean="0"/>
              <a:pPr/>
              <a:t>4/28/2019</a:t>
            </a:fld>
            <a:endParaRPr lang="en-US" dirty="0"/>
          </a:p>
        </p:txBody>
      </p:sp>
      <p:sp>
        <p:nvSpPr>
          <p:cNvPr id="6" name="Footer Placeholder 5"/>
          <p:cNvSpPr>
            <a:spLocks noGrp="1"/>
          </p:cNvSpPr>
          <p:nvPr>
            <p:ph type="ftr" sz="quarter" idx="11"/>
          </p:nvPr>
        </p:nvSpPr>
        <p:spPr>
          <a:xfrm>
            <a:off x="914400" y="6172200"/>
            <a:ext cx="3886200" cy="457200"/>
          </a:xfrm>
        </p:spPr>
        <p:txBody>
          <a:bodyPr/>
          <a:lstStyle/>
          <a:p>
            <a:endParaRPr lang="en-US" dirty="0"/>
          </a:p>
        </p:txBody>
      </p:sp>
      <p:sp>
        <p:nvSpPr>
          <p:cNvPr id="7" name="Slide Number Placeholder 6"/>
          <p:cNvSpPr>
            <a:spLocks noGrp="1"/>
          </p:cNvSpPr>
          <p:nvPr>
            <p:ph type="sldNum" sz="quarter" idx="12"/>
          </p:nvPr>
        </p:nvSpPr>
        <p:spPr>
          <a:xfrm>
            <a:off x="146304" y="6208776"/>
            <a:ext cx="457200" cy="457200"/>
          </a:xfrm>
        </p:spPr>
        <p:txBody>
          <a:bodyPr/>
          <a:lstStyle/>
          <a:p>
            <a:fld id="{88B346E2-FC84-4E48-9271-EFACFD14D636}"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D08F1225-95E4-4C58-A263-750360BF84F2}" type="datetimeFigureOut">
              <a:rPr lang="en-US" smtClean="0"/>
              <a:pPr/>
              <a:t>4/28/2019</a:t>
            </a:fld>
            <a:endParaRPr lang="en-US" dirty="0"/>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88B346E2-FC84-4E48-9271-EFACFD14D63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4.xml.rels><?xml version="1.0" encoding="UTF-8" standalone="yes"?>
<Relationships xmlns="http://schemas.openxmlformats.org/package/2006/relationships"><Relationship Id="rId3" Type="http://schemas.openxmlformats.org/officeDocument/2006/relationships/image" Target="../media/image45.jpeg" /><Relationship Id="rId2" Type="http://schemas.openxmlformats.org/officeDocument/2006/relationships/image" Target="../media/image44.jpeg" /><Relationship Id="rId1" Type="http://schemas.openxmlformats.org/officeDocument/2006/relationships/slideLayout" Target="../slideLayouts/slideLayout2.xml" /></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1.xml" /><Relationship Id="rId1" Type="http://schemas.openxmlformats.org/officeDocument/2006/relationships/slideLayout" Target="../slideLayouts/slideLayout2.xml" /></Relationships>
</file>

<file path=ppt/slides/_rels/slide107.xml.rels><?xml version="1.0" encoding="UTF-8" standalone="yes"?>
<Relationships xmlns="http://schemas.openxmlformats.org/package/2006/relationships"><Relationship Id="rId3" Type="http://schemas.openxmlformats.org/officeDocument/2006/relationships/image" Target="../media/image46.jpeg" /><Relationship Id="rId2" Type="http://schemas.openxmlformats.org/officeDocument/2006/relationships/notesSlide" Target="../notesSlides/notesSlide52.xml" /><Relationship Id="rId1" Type="http://schemas.openxmlformats.org/officeDocument/2006/relationships/slideLayout" Target="../slideLayouts/slideLayout4.xml" /><Relationship Id="rId4" Type="http://schemas.openxmlformats.org/officeDocument/2006/relationships/image" Target="../media/image47.jpeg" /></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3.xml"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1.xml.rels><?xml version="1.0" encoding="UTF-8" standalone="yes"?>
<Relationships xmlns="http://schemas.openxmlformats.org/package/2006/relationships"><Relationship Id="rId2" Type="http://schemas.openxmlformats.org/officeDocument/2006/relationships/image" Target="../media/image48.jpeg" /><Relationship Id="rId1" Type="http://schemas.openxmlformats.org/officeDocument/2006/relationships/slideLayout" Target="../slideLayouts/slideLayout2.xml" /></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6.xml.rels><?xml version="1.0" encoding="UTF-8" standalone="yes"?>
<Relationships xmlns="http://schemas.openxmlformats.org/package/2006/relationships"><Relationship Id="rId2" Type="http://schemas.openxmlformats.org/officeDocument/2006/relationships/image" Target="../media/image49.png" /><Relationship Id="rId1" Type="http://schemas.openxmlformats.org/officeDocument/2006/relationships/slideLayout" Target="../slideLayouts/slideLayout2.xml" /></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6.xml" /><Relationship Id="rId1" Type="http://schemas.openxmlformats.org/officeDocument/2006/relationships/slideLayout" Target="../slideLayouts/slideLayout7.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120.xml.rels><?xml version="1.0" encoding="UTF-8" standalone="yes"?>
<Relationships xmlns="http://schemas.openxmlformats.org/package/2006/relationships"><Relationship Id="rId2" Type="http://schemas.openxmlformats.org/officeDocument/2006/relationships/image" Target="../media/image50.png" /><Relationship Id="rId1" Type="http://schemas.openxmlformats.org/officeDocument/2006/relationships/slideLayout" Target="../slideLayouts/slideLayout4.xml" /></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54.xml" /><Relationship Id="rId1" Type="http://schemas.openxmlformats.org/officeDocument/2006/relationships/slideLayout" Target="../slideLayouts/slideLayout2.xml" /></Relationships>
</file>

<file path=ppt/slides/_rels/slide123.xml.rels><?xml version="1.0" encoding="UTF-8" standalone="yes"?>
<Relationships xmlns="http://schemas.openxmlformats.org/package/2006/relationships"><Relationship Id="rId2" Type="http://schemas.openxmlformats.org/officeDocument/2006/relationships/image" Target="../media/image51.png" /><Relationship Id="rId1" Type="http://schemas.openxmlformats.org/officeDocument/2006/relationships/slideLayout" Target="../slideLayouts/slideLayout4.xml" /></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55.xml" /><Relationship Id="rId1" Type="http://schemas.openxmlformats.org/officeDocument/2006/relationships/slideLayout" Target="../slideLayouts/slideLayout2.xml" /></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6.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notesSlide" Target="../notesSlides/notesSlide56.xml" /><Relationship Id="rId1" Type="http://schemas.openxmlformats.org/officeDocument/2006/relationships/slideLayout" Target="../slideLayouts/slideLayout2.xml" /></Relationships>
</file>

<file path=ppt/slides/_rels/slide127.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notesSlide" Target="../notesSlides/notesSlide57.xml" /><Relationship Id="rId1" Type="http://schemas.openxmlformats.org/officeDocument/2006/relationships/slideLayout" Target="../slideLayouts/slideLayout2.xml" /><Relationship Id="rId5" Type="http://schemas.openxmlformats.org/officeDocument/2006/relationships/image" Target="../media/image55.png" /><Relationship Id="rId4" Type="http://schemas.openxmlformats.org/officeDocument/2006/relationships/image" Target="../media/image54.png" /></Relationships>
</file>

<file path=ppt/slides/_rels/slide128.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2.xml" /></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8.xml"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 /><Relationship Id="rId7" Type="http://schemas.microsoft.com/office/2007/relationships/diagramDrawing" Target="../diagrams/drawing2.xml" /><Relationship Id="rId2" Type="http://schemas.openxmlformats.org/officeDocument/2006/relationships/notesSlide" Target="../notesSlides/notesSlide7.xml" /><Relationship Id="rId1" Type="http://schemas.openxmlformats.org/officeDocument/2006/relationships/slideLayout" Target="../slideLayouts/slideLayout7.xml" /><Relationship Id="rId6" Type="http://schemas.openxmlformats.org/officeDocument/2006/relationships/diagramColors" Target="../diagrams/colors2.xml" /><Relationship Id="rId5" Type="http://schemas.openxmlformats.org/officeDocument/2006/relationships/diagramQuickStyle" Target="../diagrams/quickStyle2.xml" /><Relationship Id="rId4" Type="http://schemas.openxmlformats.org/officeDocument/2006/relationships/diagramLayout" Target="../diagrams/layout2.xml" /></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1.xml.rels><?xml version="1.0" encoding="UTF-8" standalone="yes"?>
<Relationships xmlns="http://schemas.openxmlformats.org/package/2006/relationships"><Relationship Id="rId3" Type="http://schemas.openxmlformats.org/officeDocument/2006/relationships/diagramData" Target="../diagrams/data6.xml" /><Relationship Id="rId7" Type="http://schemas.microsoft.com/office/2007/relationships/diagramDrawing" Target="../diagrams/drawing6.xml" /><Relationship Id="rId2" Type="http://schemas.openxmlformats.org/officeDocument/2006/relationships/notesSlide" Target="../notesSlides/notesSlide59.xml" /><Relationship Id="rId1" Type="http://schemas.openxmlformats.org/officeDocument/2006/relationships/slideLayout" Target="../slideLayouts/slideLayout2.xml" /><Relationship Id="rId6" Type="http://schemas.openxmlformats.org/officeDocument/2006/relationships/diagramColors" Target="../diagrams/colors6.xml" /><Relationship Id="rId5" Type="http://schemas.openxmlformats.org/officeDocument/2006/relationships/diagramQuickStyle" Target="../diagrams/quickStyle6.xml" /><Relationship Id="rId4" Type="http://schemas.openxmlformats.org/officeDocument/2006/relationships/diagramLayout" Target="../diagrams/layout6.xml" /></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0.xml" /><Relationship Id="rId1" Type="http://schemas.openxmlformats.org/officeDocument/2006/relationships/slideLayout" Target="../slideLayouts/slideLayout2.xml" /></Relationships>
</file>

<file path=ppt/slides/_rels/slide133.xml.rels><?xml version="1.0" encoding="UTF-8" standalone="yes"?>
<Relationships xmlns="http://schemas.openxmlformats.org/package/2006/relationships"><Relationship Id="rId3" Type="http://schemas.openxmlformats.org/officeDocument/2006/relationships/image" Target="../media/image57.png" /><Relationship Id="rId2" Type="http://schemas.openxmlformats.org/officeDocument/2006/relationships/notesSlide" Target="../notesSlides/notesSlide61.xml" /><Relationship Id="rId1" Type="http://schemas.openxmlformats.org/officeDocument/2006/relationships/slideLayout" Target="../slideLayouts/slideLayout4.xml" /></Relationships>
</file>

<file path=ppt/slides/_rels/slide134.xml.rels><?xml version="1.0" encoding="UTF-8" standalone="yes"?>
<Relationships xmlns="http://schemas.openxmlformats.org/package/2006/relationships"><Relationship Id="rId3" Type="http://schemas.openxmlformats.org/officeDocument/2006/relationships/image" Target="../media/image58.png" /><Relationship Id="rId2" Type="http://schemas.openxmlformats.org/officeDocument/2006/relationships/notesSlide" Target="../notesSlides/notesSlide62.xml" /><Relationship Id="rId1" Type="http://schemas.openxmlformats.org/officeDocument/2006/relationships/slideLayout" Target="../slideLayouts/slideLayout2.xml" /><Relationship Id="rId4" Type="http://schemas.openxmlformats.org/officeDocument/2006/relationships/image" Target="../media/image59.jpeg" /></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7.xml.rels><?xml version="1.0" encoding="UTF-8" standalone="yes"?>
<Relationships xmlns="http://schemas.openxmlformats.org/package/2006/relationships"><Relationship Id="rId2" Type="http://schemas.openxmlformats.org/officeDocument/2006/relationships/image" Target="../media/image60.png" /><Relationship Id="rId1" Type="http://schemas.openxmlformats.org/officeDocument/2006/relationships/slideLayout" Target="../slideLayouts/slideLayout7.xml" /></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3.xml" /><Relationship Id="rId1" Type="http://schemas.openxmlformats.org/officeDocument/2006/relationships/slideLayout" Target="../slideLayouts/slideLayout2.xml" /></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4.xml"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4.jpeg" /><Relationship Id="rId2" Type="http://schemas.openxmlformats.org/officeDocument/2006/relationships/image" Target="../media/image3.jpeg" /><Relationship Id="rId1" Type="http://schemas.openxmlformats.org/officeDocument/2006/relationships/slideLayout" Target="../slideLayouts/slideLayout7.xml" /></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1.xml.rels><?xml version="1.0" encoding="UTF-8" standalone="yes"?>
<Relationships xmlns="http://schemas.openxmlformats.org/package/2006/relationships"><Relationship Id="rId2" Type="http://schemas.openxmlformats.org/officeDocument/2006/relationships/image" Target="../media/image61.jpe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 /><Relationship Id="rId7" Type="http://schemas.microsoft.com/office/2007/relationships/diagramDrawing" Target="../diagrams/drawing3.xml" /><Relationship Id="rId2" Type="http://schemas.openxmlformats.org/officeDocument/2006/relationships/notesSlide" Target="../notesSlides/notesSlide8.xml" /><Relationship Id="rId1" Type="http://schemas.openxmlformats.org/officeDocument/2006/relationships/slideLayout" Target="../slideLayouts/slideLayout2.xml" /><Relationship Id="rId6" Type="http://schemas.openxmlformats.org/officeDocument/2006/relationships/diagramColors" Target="../diagrams/colors3.xml" /><Relationship Id="rId5" Type="http://schemas.openxmlformats.org/officeDocument/2006/relationships/diagramQuickStyle" Target="../diagrams/quickStyle3.xml" /><Relationship Id="rId4" Type="http://schemas.openxmlformats.org/officeDocument/2006/relationships/diagramLayout" Target="../diagrams/layout3.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 /><Relationship Id="rId7" Type="http://schemas.microsoft.com/office/2007/relationships/diagramDrawing" Target="../diagrams/drawing4.xml" /><Relationship Id="rId2" Type="http://schemas.openxmlformats.org/officeDocument/2006/relationships/notesSlide" Target="../notesSlides/notesSlide9.xml" /><Relationship Id="rId1" Type="http://schemas.openxmlformats.org/officeDocument/2006/relationships/slideLayout" Target="../slideLayouts/slideLayout2.xml" /><Relationship Id="rId6" Type="http://schemas.openxmlformats.org/officeDocument/2006/relationships/diagramColors" Target="../diagrams/colors4.xml" /><Relationship Id="rId5" Type="http://schemas.openxmlformats.org/officeDocument/2006/relationships/diagramQuickStyle" Target="../diagrams/quickStyle4.xml" /><Relationship Id="rId4" Type="http://schemas.openxmlformats.org/officeDocument/2006/relationships/diagramLayout" Target="../diagrams/layout4.xml" /></Relationships>
</file>

<file path=ppt/slides/_rels/slide18.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 /><Relationship Id="rId2" Type="http://schemas.openxmlformats.org/officeDocument/2006/relationships/diagramData" Target="../diagrams/data5.xml" /><Relationship Id="rId1" Type="http://schemas.openxmlformats.org/officeDocument/2006/relationships/slideLayout" Target="../slideLayouts/slideLayout2.xml" /><Relationship Id="rId6" Type="http://schemas.microsoft.com/office/2007/relationships/diagramDrawing" Target="../diagrams/drawing5.xml" /><Relationship Id="rId5" Type="http://schemas.openxmlformats.org/officeDocument/2006/relationships/diagramColors" Target="../diagrams/colors5.xml" /><Relationship Id="rId4" Type="http://schemas.openxmlformats.org/officeDocument/2006/relationships/diagramQuickStyle" Target="../diagrams/quickStyle5.xml" /></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notesSlide" Target="../notesSlides/notesSlide12.xml"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 /><Relationship Id="rId1" Type="http://schemas.openxmlformats.org/officeDocument/2006/relationships/slideLayout" Target="../slideLayouts/slideLayout4.xml" /></Relationships>
</file>

<file path=ppt/slides/_rels/slide25.xml.rels><?xml version="1.0" encoding="UTF-8" standalone="yes"?>
<Relationships xmlns="http://schemas.openxmlformats.org/package/2006/relationships"><Relationship Id="rId2" Type="http://schemas.openxmlformats.org/officeDocument/2006/relationships/image" Target="../media/image7.jpe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8.jpeg" /><Relationship Id="rId1" Type="http://schemas.openxmlformats.org/officeDocument/2006/relationships/slideLayout" Target="../slideLayouts/slideLayout4.xml" /></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4.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3" Type="http://schemas.openxmlformats.org/officeDocument/2006/relationships/image" Target="../media/image10.jpeg" /><Relationship Id="rId2" Type="http://schemas.openxmlformats.org/officeDocument/2006/relationships/notesSlide" Target="../notesSlides/notesSlide21.xml" /><Relationship Id="rId1" Type="http://schemas.openxmlformats.org/officeDocument/2006/relationships/slideLayout" Target="../slideLayouts/slideLayout4.xml" /></Relationships>
</file>

<file path=ppt/slides/_rels/slide42.xml.rels><?xml version="1.0" encoding="UTF-8" standalone="yes"?>
<Relationships xmlns="http://schemas.openxmlformats.org/package/2006/relationships"><Relationship Id="rId3" Type="http://schemas.openxmlformats.org/officeDocument/2006/relationships/image" Target="../media/image11.png" /><Relationship Id="rId2" Type="http://schemas.openxmlformats.org/officeDocument/2006/relationships/notesSlide" Target="../notesSlides/notesSlide22.xml" /><Relationship Id="rId1" Type="http://schemas.openxmlformats.org/officeDocument/2006/relationships/slideLayout" Target="../slideLayouts/slideLayout4.xml" /></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3" Type="http://schemas.openxmlformats.org/officeDocument/2006/relationships/image" Target="../media/image13.jpeg" /><Relationship Id="rId2" Type="http://schemas.openxmlformats.org/officeDocument/2006/relationships/notesSlide" Target="../notesSlides/notesSlide25.xml" /><Relationship Id="rId1" Type="http://schemas.openxmlformats.org/officeDocument/2006/relationships/slideLayout" Target="../slideLayouts/slideLayout2.xml" /><Relationship Id="rId6" Type="http://schemas.openxmlformats.org/officeDocument/2006/relationships/image" Target="../media/image16.jpeg" /><Relationship Id="rId5" Type="http://schemas.openxmlformats.org/officeDocument/2006/relationships/image" Target="../media/image15.jpeg" /><Relationship Id="rId4" Type="http://schemas.openxmlformats.org/officeDocument/2006/relationships/image" Target="../media/image14.jpeg" /></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notesSlide" Target="../notesSlides/notesSlide28.xml" /><Relationship Id="rId1" Type="http://schemas.openxmlformats.org/officeDocument/2006/relationships/slideLayout" Target="../slideLayouts/slideLayout2.xml" /><Relationship Id="rId4" Type="http://schemas.openxmlformats.org/officeDocument/2006/relationships/image" Target="../media/image18.png" /></Relationships>
</file>

<file path=ppt/slides/_rels/slide53.xml.rels><?xml version="1.0" encoding="UTF-8" standalone="yes"?>
<Relationships xmlns="http://schemas.openxmlformats.org/package/2006/relationships"><Relationship Id="rId3" Type="http://schemas.openxmlformats.org/officeDocument/2006/relationships/image" Target="../media/image19.jpeg" /><Relationship Id="rId2" Type="http://schemas.openxmlformats.org/officeDocument/2006/relationships/notesSlide" Target="../notesSlides/notesSlide29.xml" /><Relationship Id="rId1" Type="http://schemas.openxmlformats.org/officeDocument/2006/relationships/slideLayout" Target="../slideLayouts/slideLayout7.xml" /><Relationship Id="rId5" Type="http://schemas.openxmlformats.org/officeDocument/2006/relationships/image" Target="../media/image21.jpeg" /><Relationship Id="rId4" Type="http://schemas.openxmlformats.org/officeDocument/2006/relationships/image" Target="../media/image20.jpeg"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4.xml"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3" Type="http://schemas.openxmlformats.org/officeDocument/2006/relationships/image" Target="../media/image25.jpeg" /><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notesSlide" Target="../notesSlides/notesSlide30.xml" /><Relationship Id="rId1" Type="http://schemas.openxmlformats.org/officeDocument/2006/relationships/slideLayout" Target="../slideLayouts/slideLayout2.xml" /><Relationship Id="rId4" Type="http://schemas.openxmlformats.org/officeDocument/2006/relationships/image" Target="../media/image27.jpeg" /></Relationships>
</file>

<file path=ppt/slides/_rels/slide68.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notesSlide" Target="../notesSlides/notesSlide31.xml" /><Relationship Id="rId1" Type="http://schemas.openxmlformats.org/officeDocument/2006/relationships/slideLayout" Target="../slideLayouts/slideLayout2.xml" /><Relationship Id="rId4" Type="http://schemas.openxmlformats.org/officeDocument/2006/relationships/image" Target="../media/image29.png" /></Relationships>
</file>

<file path=ppt/slides/_rels/slide69.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notesSlide" Target="../notesSlides/notesSlide32.xml" /><Relationship Id="rId1" Type="http://schemas.openxmlformats.org/officeDocument/2006/relationships/slideLayout" Target="../slideLayouts/slideLayout4.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3" Type="http://schemas.openxmlformats.org/officeDocument/2006/relationships/image" Target="../media/image31.jpeg" /><Relationship Id="rId2" Type="http://schemas.openxmlformats.org/officeDocument/2006/relationships/notesSlide" Target="../notesSlides/notesSlide33.xml" /><Relationship Id="rId1" Type="http://schemas.openxmlformats.org/officeDocument/2006/relationships/slideLayout" Target="../slideLayouts/slideLayout4.xml" /></Relationships>
</file>

<file path=ppt/slides/_rels/slide71.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notesSlide" Target="../notesSlides/notesSlide34.xml" /><Relationship Id="rId1" Type="http://schemas.openxmlformats.org/officeDocument/2006/relationships/slideLayout" Target="../slideLayouts/slideLayout4.xml"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2" Type="http://schemas.openxmlformats.org/officeDocument/2006/relationships/image" Target="../media/image33.png" /><Relationship Id="rId1" Type="http://schemas.openxmlformats.org/officeDocument/2006/relationships/slideLayout" Target="../slideLayouts/slideLayout2.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5.xml" /><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 /><Relationship Id="rId1" Type="http://schemas.openxmlformats.org/officeDocument/2006/relationships/slideLayout" Target="../slideLayouts/slideLayout2.xml"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7.xml" /><Relationship Id="rId1" Type="http://schemas.openxmlformats.org/officeDocument/2006/relationships/slideLayout" Target="../slideLayouts/slideLayout2.xml"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8.xml" /><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notesSlide" Target="../notesSlides/notesSlide39.xml" /><Relationship Id="rId1" Type="http://schemas.openxmlformats.org/officeDocument/2006/relationships/slideLayout" Target="../slideLayouts/slideLayout2.xml" /><Relationship Id="rId4" Type="http://schemas.openxmlformats.org/officeDocument/2006/relationships/image" Target="../media/image35.jpeg"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0.xml" /><Relationship Id="rId1" Type="http://schemas.openxmlformats.org/officeDocument/2006/relationships/slideLayout" Target="../slideLayouts/slideLayout2.xml" /></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1.xml" /><Relationship Id="rId1" Type="http://schemas.openxmlformats.org/officeDocument/2006/relationships/slideLayout" Target="../slideLayouts/slideLayout2.xml" /></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6.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36.jpeg" /><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 /><Relationship Id="rId1" Type="http://schemas.openxmlformats.org/officeDocument/2006/relationships/slideLayout" Target="../slideLayouts/slideLayout2.xml" /></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3.xml" /><Relationship Id="rId1" Type="http://schemas.openxmlformats.org/officeDocument/2006/relationships/slideLayout" Target="../slideLayouts/slideLayout4.xml" /></Relationships>
</file>

<file path=ppt/slides/_rels/slide9.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7.xml" /></Relationships>
</file>

<file path=ppt/slides/_rels/slide90.xml.rels><?xml version="1.0" encoding="UTF-8" standalone="yes"?>
<Relationships xmlns="http://schemas.openxmlformats.org/package/2006/relationships"><Relationship Id="rId3" Type="http://schemas.openxmlformats.org/officeDocument/2006/relationships/image" Target="../media/image38.png" /><Relationship Id="rId2" Type="http://schemas.openxmlformats.org/officeDocument/2006/relationships/notesSlide" Target="../notesSlides/notesSlide44.xml" /><Relationship Id="rId1" Type="http://schemas.openxmlformats.org/officeDocument/2006/relationships/slideLayout" Target="../slideLayouts/slideLayout2.xml" /><Relationship Id="rId4" Type="http://schemas.openxmlformats.org/officeDocument/2006/relationships/image" Target="../media/image39.png" /></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5.xml" /><Relationship Id="rId1" Type="http://schemas.openxmlformats.org/officeDocument/2006/relationships/slideLayout" Target="../slideLayouts/slideLayout2.xml" /></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6.xml" /><Relationship Id="rId1" Type="http://schemas.openxmlformats.org/officeDocument/2006/relationships/slideLayout" Target="../slideLayouts/slideLayout2.xml" /></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7.xml" /><Relationship Id="rId1" Type="http://schemas.openxmlformats.org/officeDocument/2006/relationships/slideLayout" Target="../slideLayouts/slideLayout2.xml" /></Relationships>
</file>

<file path=ppt/slides/_rels/slide95.xml.rels><?xml version="1.0" encoding="UTF-8" standalone="yes"?>
<Relationships xmlns="http://schemas.openxmlformats.org/package/2006/relationships"><Relationship Id="rId3" Type="http://schemas.openxmlformats.org/officeDocument/2006/relationships/image" Target="../media/image41.jpeg" /><Relationship Id="rId2" Type="http://schemas.openxmlformats.org/officeDocument/2006/relationships/image" Target="../media/image40.png" /><Relationship Id="rId1" Type="http://schemas.openxmlformats.org/officeDocument/2006/relationships/slideLayout" Target="../slideLayouts/slideLayout2.xml" /><Relationship Id="rId4" Type="http://schemas.openxmlformats.org/officeDocument/2006/relationships/image" Target="../media/image42.png" /></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8.xml" /><Relationship Id="rId1" Type="http://schemas.openxmlformats.org/officeDocument/2006/relationships/slideLayout" Target="../slideLayouts/slideLayout2.xml" /></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9.xml" /><Relationship Id="rId1" Type="http://schemas.openxmlformats.org/officeDocument/2006/relationships/slideLayout" Target="../slideLayouts/slideLayout2.xml" /></Relationships>
</file>

<file path=ppt/slides/_rels/slide98.xml.rels><?xml version="1.0" encoding="UTF-8" standalone="yes"?>
<Relationships xmlns="http://schemas.openxmlformats.org/package/2006/relationships"><Relationship Id="rId3" Type="http://schemas.openxmlformats.org/officeDocument/2006/relationships/image" Target="../media/image43.png" /><Relationship Id="rId2" Type="http://schemas.openxmlformats.org/officeDocument/2006/relationships/notesSlide" Target="../notesSlides/notesSlide50.xml" /><Relationship Id="rId1" Type="http://schemas.openxmlformats.org/officeDocument/2006/relationships/slideLayout" Target="../slideLayouts/slideLayout4.xml" /></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500166" y="3533788"/>
            <a:ext cx="6400800" cy="1752600"/>
          </a:xfrm>
        </p:spPr>
        <p:txBody>
          <a:bodyPr>
            <a:noAutofit/>
          </a:bodyPr>
          <a:lstStyle/>
          <a:p>
            <a:r>
              <a:rPr lang="en-US" sz="3600" dirty="0">
                <a:solidFill>
                  <a:schemeClr val="tx1"/>
                </a:solidFill>
              </a:rPr>
              <a:t>DR.SAHAR MATEEN</a:t>
            </a:r>
          </a:p>
          <a:p>
            <a:r>
              <a:rPr lang="en-US" sz="3600" dirty="0">
                <a:solidFill>
                  <a:schemeClr val="tx1"/>
                </a:solidFill>
              </a:rPr>
              <a:t>FCPS II TRAINEE DERMATOLOGY</a:t>
            </a:r>
          </a:p>
          <a:p>
            <a:r>
              <a:rPr lang="en-US" sz="3600" dirty="0">
                <a:solidFill>
                  <a:schemeClr val="tx1"/>
                </a:solidFill>
              </a:rPr>
              <a:t>CHK</a:t>
            </a:r>
          </a:p>
          <a:p>
            <a:endParaRPr lang="en-US" sz="3600" dirty="0">
              <a:solidFill>
                <a:schemeClr val="tx1"/>
              </a:solidFill>
            </a:endParaRPr>
          </a:p>
          <a:p>
            <a:endParaRPr lang="en-US" sz="3600" dirty="0">
              <a:solidFill>
                <a:schemeClr val="tx1"/>
              </a:solidFill>
            </a:endParaRPr>
          </a:p>
        </p:txBody>
      </p:sp>
      <p:sp>
        <p:nvSpPr>
          <p:cNvPr id="4" name="Title 3"/>
          <p:cNvSpPr>
            <a:spLocks noGrp="1"/>
          </p:cNvSpPr>
          <p:nvPr>
            <p:ph type="ctrTitle"/>
          </p:nvPr>
        </p:nvSpPr>
        <p:spPr>
          <a:xfrm>
            <a:off x="500034" y="1530347"/>
            <a:ext cx="7772400" cy="1470025"/>
          </a:xfrm>
        </p:spPr>
        <p:txBody>
          <a:bodyPr>
            <a:normAutofit/>
          </a:bodyPr>
          <a:lstStyle/>
          <a:p>
            <a:r>
              <a:rPr lang="en-US" sz="4800" dirty="0"/>
              <a:t>  HIV AND THE SKIN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lstStyle/>
          <a:p>
            <a:pPr>
              <a:buNone/>
            </a:pPr>
            <a:endParaRPr lang="en-GB" sz="2800" dirty="0"/>
          </a:p>
          <a:p>
            <a:pPr>
              <a:buFont typeface="Wingdings" pitchFamily="2" charset="2"/>
              <a:buChar char="ü"/>
            </a:pPr>
            <a:r>
              <a:rPr lang="en-GB" sz="2800" dirty="0"/>
              <a:t>   3 major structural genes</a:t>
            </a:r>
          </a:p>
          <a:p>
            <a:pPr marL="514350" indent="-514350">
              <a:buFont typeface="+mj-lt"/>
              <a:buAutoNum type="arabicPeriod"/>
            </a:pPr>
            <a:r>
              <a:rPr lang="en-GB" sz="2800" dirty="0"/>
              <a:t>gag   (code for nuclear protiens)</a:t>
            </a:r>
          </a:p>
          <a:p>
            <a:pPr marL="514350" indent="-514350">
              <a:buFont typeface="+mj-lt"/>
              <a:buAutoNum type="arabicPeriod"/>
            </a:pPr>
            <a:r>
              <a:rPr lang="en-GB" sz="2800" dirty="0"/>
              <a:t>pol    (reverse transcriptase)</a:t>
            </a:r>
          </a:p>
          <a:p>
            <a:pPr marL="514350" indent="-514350">
              <a:buFont typeface="+mj-lt"/>
              <a:buAutoNum type="arabicPeriod"/>
            </a:pPr>
            <a:r>
              <a:rPr lang="en-GB" sz="2800" dirty="0"/>
              <a:t>env    (envelop)</a:t>
            </a:r>
          </a:p>
          <a:p>
            <a:pPr marL="514350" indent="-514350">
              <a:buFont typeface="Arial" pitchFamily="34" charset="0"/>
              <a:buChar char="•"/>
            </a:pPr>
            <a:r>
              <a:rPr lang="en-GB" sz="2800" dirty="0"/>
              <a:t>Regulatory genes    (rev ,tat , nef )</a:t>
            </a:r>
          </a:p>
          <a:p>
            <a:pPr marL="514350" indent="-514350">
              <a:buFont typeface="Arial" pitchFamily="34" charset="0"/>
              <a:buChar char="•"/>
            </a:pPr>
            <a:r>
              <a:rPr lang="en-GB" sz="2800" dirty="0"/>
              <a:t>Small acessory genes important for infection.</a:t>
            </a:r>
          </a:p>
          <a:p>
            <a:endParaRPr lang="en-US" dirty="0"/>
          </a:p>
        </p:txBody>
      </p:sp>
      <p:sp>
        <p:nvSpPr>
          <p:cNvPr id="5" name="TextBox 4"/>
          <p:cNvSpPr txBox="1"/>
          <p:nvPr/>
        </p:nvSpPr>
        <p:spPr>
          <a:xfrm>
            <a:off x="7215206" y="457122"/>
            <a:ext cx="2143140" cy="400110"/>
          </a:xfrm>
          <a:prstGeom prst="rect">
            <a:avLst/>
          </a:prstGeom>
          <a:noFill/>
        </p:spPr>
        <p:txBody>
          <a:bodyPr wrap="square" rtlCol="0">
            <a:spAutoFit/>
          </a:bodyPr>
          <a:lstStyle/>
          <a:p>
            <a:r>
              <a:rPr lang="en-US" sz="2000" dirty="0"/>
              <a:t>Pathophysiology</a:t>
            </a: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lstStyle/>
          <a:p>
            <a:pPr>
              <a:buNone/>
            </a:pPr>
            <a:r>
              <a:rPr lang="en-US" sz="2800" u="sng" dirty="0"/>
              <a:t>DIAGNOSIS:</a:t>
            </a:r>
          </a:p>
          <a:p>
            <a:pPr>
              <a:buNone/>
            </a:pPr>
            <a:endParaRPr lang="en-US" b="1" u="sng" dirty="0"/>
          </a:p>
          <a:p>
            <a:pPr>
              <a:buFont typeface="Wingdings" pitchFamily="2" charset="2"/>
              <a:buChar char="ü"/>
            </a:pPr>
            <a:r>
              <a:rPr lang="en-US" dirty="0"/>
              <a:t> Skin biopsy</a:t>
            </a:r>
          </a:p>
        </p:txBody>
      </p:sp>
      <p:sp>
        <p:nvSpPr>
          <p:cNvPr id="6" name="Content Placeholder 5"/>
          <p:cNvSpPr>
            <a:spLocks noGrp="1"/>
          </p:cNvSpPr>
          <p:nvPr>
            <p:ph sz="quarter" idx="2"/>
          </p:nvPr>
        </p:nvSpPr>
        <p:spPr/>
        <p:txBody>
          <a:bodyPr/>
          <a:lstStyle/>
          <a:p>
            <a:pPr>
              <a:buNone/>
            </a:pPr>
            <a:r>
              <a:rPr lang="en-US" sz="2800" u="sng" dirty="0"/>
              <a:t>TREATMENT:</a:t>
            </a:r>
          </a:p>
          <a:p>
            <a:pPr>
              <a:buNone/>
            </a:pPr>
            <a:endParaRPr lang="en-US" b="1" u="sng" dirty="0"/>
          </a:p>
          <a:p>
            <a:pPr>
              <a:buFont typeface="Wingdings" pitchFamily="2" charset="2"/>
              <a:buChar char="ü"/>
            </a:pPr>
            <a:r>
              <a:rPr lang="en-US" dirty="0"/>
              <a:t> Topical imiquimod</a:t>
            </a:r>
          </a:p>
          <a:p>
            <a:pPr>
              <a:buFont typeface="Wingdings" pitchFamily="2" charset="2"/>
              <a:buChar char="ü"/>
            </a:pPr>
            <a:r>
              <a:rPr lang="en-US" dirty="0"/>
              <a:t> Topical cidofovir</a:t>
            </a:r>
          </a:p>
          <a:p>
            <a:pPr>
              <a:buFont typeface="Wingdings" pitchFamily="2" charset="2"/>
              <a:buChar char="ü"/>
            </a:pPr>
            <a:r>
              <a:rPr lang="en-US" dirty="0"/>
              <a:t> I/V cidofovir</a:t>
            </a:r>
          </a:p>
          <a:p>
            <a:pPr>
              <a:buFont typeface="Wingdings" pitchFamily="2" charset="2"/>
              <a:buChar char="ü"/>
            </a:pPr>
            <a:r>
              <a:rPr lang="en-US" dirty="0"/>
              <a:t> Electron beam therapy</a:t>
            </a:r>
          </a:p>
          <a:p>
            <a:pPr>
              <a:buFont typeface="Wingdings" pitchFamily="2" charset="2"/>
              <a:buChar char="ü"/>
            </a:pPr>
            <a:r>
              <a:rPr lang="en-US" dirty="0"/>
              <a:t> Diphencyprone </a:t>
            </a:r>
          </a:p>
        </p:txBody>
      </p:sp>
      <p:sp>
        <p:nvSpPr>
          <p:cNvPr id="7" name="Rectangle 6"/>
          <p:cNvSpPr/>
          <p:nvPr/>
        </p:nvSpPr>
        <p:spPr>
          <a:xfrm>
            <a:off x="7567310" y="214290"/>
            <a:ext cx="1505284" cy="923330"/>
          </a:xfrm>
          <a:prstGeom prst="rect">
            <a:avLst/>
          </a:prstGeom>
        </p:spPr>
        <p:txBody>
          <a:bodyPr wrap="none">
            <a:spAutoFit/>
          </a:bodyPr>
          <a:lstStyle/>
          <a:p>
            <a:r>
              <a:rPr lang="en-US" dirty="0"/>
              <a:t>Viral  Infections</a:t>
            </a:r>
          </a:p>
          <a:p>
            <a:r>
              <a:rPr lang="en-US" dirty="0"/>
              <a:t>MC</a:t>
            </a:r>
          </a:p>
          <a:p>
            <a:endParaRPr 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b="1" dirty="0"/>
              <a:t>FUNGAL INFECTION</a:t>
            </a:r>
          </a:p>
        </p:txBody>
      </p:sp>
      <p:sp>
        <p:nvSpPr>
          <p:cNvPr id="6" name="Content Placeholder 5"/>
          <p:cNvSpPr>
            <a:spLocks noGrp="1"/>
          </p:cNvSpPr>
          <p:nvPr>
            <p:ph sz="quarter" idx="1"/>
          </p:nvPr>
        </p:nvSpPr>
        <p:spPr/>
        <p:txBody>
          <a:bodyPr/>
          <a:lstStyle/>
          <a:p>
            <a:pPr>
              <a:buFont typeface="Wingdings" pitchFamily="2" charset="2"/>
              <a:buChar char="ü"/>
            </a:pPr>
            <a:r>
              <a:rPr lang="en-US" dirty="0"/>
              <a:t> Candidosis</a:t>
            </a:r>
          </a:p>
          <a:p>
            <a:pPr>
              <a:buFont typeface="Wingdings" pitchFamily="2" charset="2"/>
              <a:buChar char="ü"/>
            </a:pPr>
            <a:endParaRPr lang="en-US" dirty="0"/>
          </a:p>
          <a:p>
            <a:pPr>
              <a:buFont typeface="Wingdings" pitchFamily="2" charset="2"/>
              <a:buChar char="ü"/>
            </a:pPr>
            <a:r>
              <a:rPr lang="en-US" dirty="0"/>
              <a:t> Dermatophytosis</a:t>
            </a:r>
          </a:p>
          <a:p>
            <a:pPr>
              <a:buFont typeface="Wingdings" pitchFamily="2" charset="2"/>
              <a:buChar char="ü"/>
            </a:pPr>
            <a:endParaRPr lang="en-US" dirty="0"/>
          </a:p>
          <a:p>
            <a:pPr>
              <a:buFont typeface="Wingdings" pitchFamily="2" charset="2"/>
              <a:buChar char="ü"/>
            </a:pPr>
            <a:r>
              <a:rPr lang="en-US" dirty="0"/>
              <a:t> Histoplasmosis</a:t>
            </a:r>
          </a:p>
          <a:p>
            <a:pPr>
              <a:buFont typeface="Wingdings" pitchFamily="2" charset="2"/>
              <a:buChar char="ü"/>
            </a:pPr>
            <a:endParaRPr lang="en-US" dirty="0"/>
          </a:p>
          <a:p>
            <a:pPr>
              <a:buFont typeface="Wingdings" pitchFamily="2" charset="2"/>
              <a:buChar char="ü"/>
            </a:pPr>
            <a:r>
              <a:rPr lang="en-US" dirty="0"/>
              <a:t> Cryptococcosis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sz="quarter" idx="1"/>
          </p:nvPr>
        </p:nvSpPr>
        <p:spPr>
          <a:xfrm>
            <a:off x="914400" y="1214422"/>
            <a:ext cx="7772400" cy="4572000"/>
          </a:xfrm>
        </p:spPr>
        <p:txBody>
          <a:bodyPr>
            <a:normAutofit lnSpcReduction="10000"/>
          </a:bodyPr>
          <a:lstStyle/>
          <a:p>
            <a:pPr>
              <a:buNone/>
            </a:pPr>
            <a:r>
              <a:rPr lang="en-US" sz="3200" b="1" u="sng" dirty="0"/>
              <a:t>CANDIDOSIS:</a:t>
            </a:r>
          </a:p>
          <a:p>
            <a:pPr>
              <a:buNone/>
            </a:pPr>
            <a:endParaRPr lang="en-US" b="1" u="sng" dirty="0"/>
          </a:p>
          <a:p>
            <a:pPr>
              <a:buFont typeface="Wingdings" pitchFamily="2" charset="2"/>
              <a:buChar char="ü"/>
            </a:pPr>
            <a:r>
              <a:rPr lang="en-US" dirty="0"/>
              <a:t> Causative oragnism:</a:t>
            </a:r>
          </a:p>
          <a:p>
            <a:pPr lvl="1">
              <a:buFont typeface="Arial" pitchFamily="34" charset="0"/>
              <a:buChar char="•"/>
            </a:pPr>
            <a:r>
              <a:rPr lang="en-US" dirty="0"/>
              <a:t> Candida albicans</a:t>
            </a:r>
          </a:p>
          <a:p>
            <a:pPr lvl="1">
              <a:buFont typeface="Arial" pitchFamily="34" charset="0"/>
              <a:buChar char="•"/>
            </a:pPr>
            <a:r>
              <a:rPr lang="en-US" dirty="0"/>
              <a:t> Candida krusie </a:t>
            </a:r>
          </a:p>
          <a:p>
            <a:pPr>
              <a:buNone/>
            </a:pPr>
            <a:endParaRPr lang="en-US" dirty="0"/>
          </a:p>
          <a:p>
            <a:pPr>
              <a:buFont typeface="Wingdings" pitchFamily="2" charset="2"/>
              <a:buChar char="ü"/>
            </a:pPr>
            <a:r>
              <a:rPr lang="en-US" dirty="0"/>
              <a:t> Oral candidosis               Early stage of HIV</a:t>
            </a:r>
          </a:p>
          <a:p>
            <a:pPr>
              <a:buFont typeface="Wingdings" pitchFamily="2" charset="2"/>
              <a:buChar char="ü"/>
            </a:pPr>
            <a:endParaRPr lang="en-US" dirty="0"/>
          </a:p>
          <a:p>
            <a:pPr lvl="1">
              <a:buFont typeface="Arial" pitchFamily="34" charset="0"/>
              <a:buChar char="•"/>
            </a:pPr>
            <a:r>
              <a:rPr lang="en-US" dirty="0"/>
              <a:t>  Predicts AIDS in a median of 2 years</a:t>
            </a:r>
          </a:p>
          <a:p>
            <a:pPr lvl="1">
              <a:buFont typeface="Arial" pitchFamily="34" charset="0"/>
              <a:buChar char="•"/>
            </a:pPr>
            <a:r>
              <a:rPr lang="en-US" dirty="0"/>
              <a:t>  Indication for prophylaxis for Pneumocystis jiroveci and cART</a:t>
            </a:r>
          </a:p>
          <a:p>
            <a:pPr>
              <a:buNone/>
            </a:pPr>
            <a:endParaRPr lang="en-US" b="1" u="sng" dirty="0"/>
          </a:p>
          <a:p>
            <a:pPr>
              <a:buNone/>
            </a:pPr>
            <a:endParaRPr lang="en-US" b="1" u="sng" dirty="0"/>
          </a:p>
        </p:txBody>
      </p:sp>
      <p:cxnSp>
        <p:nvCxnSpPr>
          <p:cNvPr id="5" name="Straight Arrow Connector 4"/>
          <p:cNvCxnSpPr/>
          <p:nvPr/>
        </p:nvCxnSpPr>
        <p:spPr>
          <a:xfrm>
            <a:off x="3214678" y="4000504"/>
            <a:ext cx="785818"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Rectangle 6"/>
          <p:cNvSpPr/>
          <p:nvPr/>
        </p:nvSpPr>
        <p:spPr>
          <a:xfrm>
            <a:off x="7567310" y="214290"/>
            <a:ext cx="1527982" cy="646331"/>
          </a:xfrm>
          <a:prstGeom prst="rect">
            <a:avLst/>
          </a:prstGeom>
        </p:spPr>
        <p:txBody>
          <a:bodyPr wrap="none">
            <a:spAutoFit/>
          </a:bodyPr>
          <a:lstStyle/>
          <a:p>
            <a:r>
              <a:rPr lang="en-US" dirty="0"/>
              <a:t>Fungal Infection</a:t>
            </a:r>
          </a:p>
          <a:p>
            <a:endParaRPr 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00034" y="1142984"/>
            <a:ext cx="7772400" cy="4572000"/>
          </a:xfrm>
        </p:spPr>
        <p:txBody>
          <a:bodyPr/>
          <a:lstStyle/>
          <a:p>
            <a:pPr>
              <a:buFont typeface="Wingdings" pitchFamily="2" charset="2"/>
              <a:buChar char="ü"/>
            </a:pPr>
            <a:endParaRPr lang="en-US" dirty="0"/>
          </a:p>
          <a:p>
            <a:pPr>
              <a:buFont typeface="Wingdings" pitchFamily="2" charset="2"/>
              <a:buChar char="ü"/>
            </a:pPr>
            <a:r>
              <a:rPr lang="en-US" dirty="0"/>
              <a:t> Oesophageal candidosis          AIDS defining condition</a:t>
            </a:r>
          </a:p>
          <a:p>
            <a:pPr>
              <a:buFont typeface="Wingdings" pitchFamily="2" charset="2"/>
              <a:buChar char="ü"/>
            </a:pPr>
            <a:endParaRPr lang="en-US" dirty="0"/>
          </a:p>
          <a:p>
            <a:pPr lvl="1">
              <a:buFont typeface="Arial" pitchFamily="34" charset="0"/>
              <a:buChar char="•"/>
            </a:pPr>
            <a:r>
              <a:rPr lang="en-US" dirty="0"/>
              <a:t> Common in homosexual patients</a:t>
            </a:r>
          </a:p>
          <a:p>
            <a:pPr lvl="1">
              <a:buFont typeface="Arial" pitchFamily="34" charset="0"/>
              <a:buChar char="•"/>
            </a:pPr>
            <a:r>
              <a:rPr lang="en-US" dirty="0"/>
              <a:t> Commenest presentation           Pseudomembrane</a:t>
            </a:r>
          </a:p>
          <a:p>
            <a:pPr>
              <a:buFont typeface="Wingdings" pitchFamily="2" charset="2"/>
              <a:buChar char="ü"/>
            </a:pPr>
            <a:endParaRPr lang="en-US" dirty="0"/>
          </a:p>
          <a:p>
            <a:pPr>
              <a:buNone/>
            </a:pPr>
            <a:endParaRPr lang="en-US" dirty="0"/>
          </a:p>
          <a:p>
            <a:pPr>
              <a:buFont typeface="Wingdings" pitchFamily="2" charset="2"/>
              <a:buChar char="ü"/>
            </a:pPr>
            <a:r>
              <a:rPr lang="en-US" dirty="0"/>
              <a:t> Vaginal candidosis           HIV women in USA</a:t>
            </a:r>
          </a:p>
        </p:txBody>
      </p:sp>
      <p:cxnSp>
        <p:nvCxnSpPr>
          <p:cNvPr id="8" name="Straight Arrow Connector 7"/>
          <p:cNvCxnSpPr/>
          <p:nvPr/>
        </p:nvCxnSpPr>
        <p:spPr>
          <a:xfrm>
            <a:off x="3857620" y="1857364"/>
            <a:ext cx="571504"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a:off x="4000496" y="3143248"/>
            <a:ext cx="642942"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a:off x="3143240" y="4572008"/>
            <a:ext cx="642942"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 name="Rectangle 6"/>
          <p:cNvSpPr/>
          <p:nvPr/>
        </p:nvSpPr>
        <p:spPr>
          <a:xfrm>
            <a:off x="7286644" y="214290"/>
            <a:ext cx="1527982" cy="923330"/>
          </a:xfrm>
          <a:prstGeom prst="rect">
            <a:avLst/>
          </a:prstGeom>
        </p:spPr>
        <p:txBody>
          <a:bodyPr wrap="none">
            <a:spAutoFit/>
          </a:bodyPr>
          <a:lstStyle/>
          <a:p>
            <a:r>
              <a:rPr lang="en-US" dirty="0"/>
              <a:t>Fungal Infection</a:t>
            </a:r>
          </a:p>
          <a:p>
            <a:r>
              <a:rPr lang="en-US" dirty="0"/>
              <a:t>Candidosis</a:t>
            </a:r>
          </a:p>
          <a:p>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4" descr="721134-figure1"/>
          <p:cNvPicPr>
            <a:picLocks noGrp="1" noChangeAspect="1" noChangeArrowheads="1"/>
          </p:cNvPicPr>
          <p:nvPr>
            <p:ph sz="quarter" idx="1"/>
          </p:nvPr>
        </p:nvPicPr>
        <p:blipFill>
          <a:blip r:embed="rId2"/>
          <a:srcRect l="40826" t="12500" r="1793" b="12500"/>
          <a:stretch>
            <a:fillRect/>
          </a:stretch>
        </p:blipFill>
        <p:spPr bwMode="auto">
          <a:xfrm>
            <a:off x="285720" y="928670"/>
            <a:ext cx="4457863" cy="25717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descr="candidiasis"/>
          <p:cNvPicPr>
            <a:picLocks noChangeAspect="1" noChangeArrowheads="1"/>
          </p:cNvPicPr>
          <p:nvPr/>
        </p:nvPicPr>
        <p:blipFill>
          <a:blip r:embed="rId3"/>
          <a:srcRect/>
          <a:stretch>
            <a:fillRect/>
          </a:stretch>
        </p:blipFill>
        <p:spPr bwMode="auto">
          <a:xfrm>
            <a:off x="4143372" y="3571876"/>
            <a:ext cx="4813167" cy="30718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57158" y="1000108"/>
            <a:ext cx="7772400" cy="4572000"/>
          </a:xfrm>
        </p:spPr>
        <p:txBody>
          <a:bodyPr/>
          <a:lstStyle/>
          <a:p>
            <a:pPr>
              <a:buNone/>
            </a:pPr>
            <a:r>
              <a:rPr lang="en-US" sz="2800" u="sng" dirty="0"/>
              <a:t>OTHER:</a:t>
            </a:r>
          </a:p>
          <a:p>
            <a:pPr>
              <a:buFont typeface="Wingdings" pitchFamily="2" charset="2"/>
              <a:buChar char="ü"/>
            </a:pPr>
            <a:r>
              <a:rPr lang="en-US" dirty="0"/>
              <a:t> Paronychia </a:t>
            </a:r>
          </a:p>
          <a:p>
            <a:pPr>
              <a:buFont typeface="Wingdings" pitchFamily="2" charset="2"/>
              <a:buChar char="ü"/>
            </a:pPr>
            <a:r>
              <a:rPr lang="en-US" dirty="0"/>
              <a:t> Onychodystrophy</a:t>
            </a:r>
          </a:p>
          <a:p>
            <a:pPr>
              <a:buFont typeface="Wingdings" pitchFamily="2" charset="2"/>
              <a:buChar char="ü"/>
            </a:pPr>
            <a:r>
              <a:rPr lang="en-US" dirty="0"/>
              <a:t> Angular cheilitis</a:t>
            </a:r>
          </a:p>
          <a:p>
            <a:pPr>
              <a:buFont typeface="Wingdings" pitchFamily="2" charset="2"/>
              <a:buChar char="ü"/>
            </a:pPr>
            <a:r>
              <a:rPr lang="en-US" dirty="0"/>
              <a:t> Intertriginous candidosis</a:t>
            </a:r>
          </a:p>
          <a:p>
            <a:pPr>
              <a:buFont typeface="Wingdings" pitchFamily="2" charset="2"/>
              <a:buChar char="ü"/>
            </a:pPr>
            <a:r>
              <a:rPr lang="en-US" dirty="0"/>
              <a:t> IRIS</a:t>
            </a:r>
          </a:p>
          <a:p>
            <a:pPr>
              <a:buNone/>
            </a:pPr>
            <a:endParaRPr lang="en-US" dirty="0"/>
          </a:p>
          <a:p>
            <a:pPr>
              <a:buNone/>
            </a:pPr>
            <a:r>
              <a:rPr lang="en-US" sz="2800" u="sng" dirty="0"/>
              <a:t>TREATMENT:</a:t>
            </a:r>
          </a:p>
          <a:p>
            <a:pPr>
              <a:buFont typeface="Wingdings" pitchFamily="2" charset="2"/>
              <a:buChar char="ü"/>
            </a:pPr>
            <a:r>
              <a:rPr lang="en-US" dirty="0"/>
              <a:t> Single dose of oral fluconazole or oral miconazole</a:t>
            </a:r>
          </a:p>
        </p:txBody>
      </p:sp>
      <p:sp>
        <p:nvSpPr>
          <p:cNvPr id="4" name="Rectangle 3"/>
          <p:cNvSpPr/>
          <p:nvPr/>
        </p:nvSpPr>
        <p:spPr>
          <a:xfrm>
            <a:off x="7500958" y="214290"/>
            <a:ext cx="1527982" cy="923330"/>
          </a:xfrm>
          <a:prstGeom prst="rect">
            <a:avLst/>
          </a:prstGeom>
        </p:spPr>
        <p:txBody>
          <a:bodyPr wrap="none">
            <a:spAutoFit/>
          </a:bodyPr>
          <a:lstStyle/>
          <a:p>
            <a:r>
              <a:rPr lang="en-US" dirty="0"/>
              <a:t>Fungal Infection</a:t>
            </a:r>
          </a:p>
          <a:p>
            <a:r>
              <a:rPr lang="en-US" dirty="0"/>
              <a:t>Candidosis</a:t>
            </a:r>
          </a:p>
          <a:p>
            <a:endParaRPr 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42844" y="1071546"/>
            <a:ext cx="8286808" cy="5572164"/>
          </a:xfrm>
        </p:spPr>
        <p:txBody>
          <a:bodyPr>
            <a:normAutofit/>
          </a:bodyPr>
          <a:lstStyle/>
          <a:p>
            <a:pPr>
              <a:buNone/>
            </a:pPr>
            <a:r>
              <a:rPr lang="en-US" sz="4000" b="1" u="sng" dirty="0"/>
              <a:t>DERMATOPHYTOSIS:</a:t>
            </a:r>
            <a:endParaRPr lang="en-US" sz="7400" dirty="0"/>
          </a:p>
          <a:p>
            <a:pPr>
              <a:buFont typeface="Wingdings" pitchFamily="2" charset="2"/>
              <a:buChar char="ü"/>
            </a:pPr>
            <a:endParaRPr lang="en-US" sz="2800" dirty="0"/>
          </a:p>
          <a:p>
            <a:pPr>
              <a:buFont typeface="Wingdings" pitchFamily="2" charset="2"/>
              <a:buChar char="ü"/>
            </a:pPr>
            <a:r>
              <a:rPr lang="en-US" sz="2800" dirty="0"/>
              <a:t>More common in homosexual man </a:t>
            </a:r>
          </a:p>
          <a:p>
            <a:pPr>
              <a:buFont typeface="Wingdings" pitchFamily="2" charset="2"/>
              <a:buChar char="ü"/>
            </a:pPr>
            <a:endParaRPr lang="en-US" sz="2800" dirty="0"/>
          </a:p>
          <a:p>
            <a:pPr>
              <a:buFont typeface="Wingdings" pitchFamily="2" charset="2"/>
              <a:buChar char="ü"/>
            </a:pPr>
            <a:r>
              <a:rPr lang="en-US" sz="2800" dirty="0"/>
              <a:t>Causative organism: Tinea rubrum</a:t>
            </a:r>
          </a:p>
          <a:p>
            <a:pPr>
              <a:buNone/>
            </a:pPr>
            <a:endParaRPr lang="en-US" sz="2800" dirty="0"/>
          </a:p>
          <a:p>
            <a:pPr>
              <a:buFont typeface="Wingdings" pitchFamily="2" charset="2"/>
              <a:buChar char="ü"/>
            </a:pPr>
            <a:r>
              <a:rPr lang="en-US" sz="2800" dirty="0"/>
              <a:t> Tinea eborum ( New species)</a:t>
            </a:r>
          </a:p>
          <a:p>
            <a:pPr>
              <a:buFont typeface="Wingdings" pitchFamily="2" charset="2"/>
              <a:buChar char="ü"/>
            </a:pPr>
            <a:endParaRPr lang="en-US" sz="7000" dirty="0"/>
          </a:p>
          <a:p>
            <a:pPr>
              <a:buFont typeface="Wingdings" pitchFamily="2" charset="2"/>
              <a:buChar char="ü"/>
            </a:pPr>
            <a:endParaRPr lang="en-US" sz="7400" dirty="0"/>
          </a:p>
          <a:p>
            <a:pPr>
              <a:buNone/>
            </a:pPr>
            <a:endParaRPr lang="en-US" sz="7400" dirty="0"/>
          </a:p>
        </p:txBody>
      </p:sp>
      <p:sp>
        <p:nvSpPr>
          <p:cNvPr id="4" name="Rectangle 3"/>
          <p:cNvSpPr/>
          <p:nvPr/>
        </p:nvSpPr>
        <p:spPr>
          <a:xfrm>
            <a:off x="7500958" y="214290"/>
            <a:ext cx="1527982" cy="923330"/>
          </a:xfrm>
          <a:prstGeom prst="rect">
            <a:avLst/>
          </a:prstGeom>
        </p:spPr>
        <p:txBody>
          <a:bodyPr wrap="none">
            <a:spAutoFit/>
          </a:bodyPr>
          <a:lstStyle/>
          <a:p>
            <a:r>
              <a:rPr lang="en-US" dirty="0"/>
              <a:t>Fungal Infection</a:t>
            </a:r>
          </a:p>
          <a:p>
            <a:endParaRPr lang="en-US" dirty="0"/>
          </a:p>
          <a:p>
            <a:endParaRPr 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32500" lnSpcReduction="20000"/>
          </a:bodyPr>
          <a:lstStyle/>
          <a:p>
            <a:pPr>
              <a:buNone/>
            </a:pPr>
            <a:r>
              <a:rPr lang="en-US" dirty="0"/>
              <a:t>    </a:t>
            </a:r>
          </a:p>
        </p:txBody>
      </p:sp>
      <p:sp>
        <p:nvSpPr>
          <p:cNvPr id="15" name="Content Placeholder 14"/>
          <p:cNvSpPr>
            <a:spLocks noGrp="1"/>
          </p:cNvSpPr>
          <p:nvPr>
            <p:ph sz="quarter" idx="2"/>
          </p:nvPr>
        </p:nvSpPr>
        <p:spPr>
          <a:xfrm>
            <a:off x="142844" y="1285860"/>
            <a:ext cx="3749040" cy="4572000"/>
          </a:xfrm>
        </p:spPr>
        <p:txBody>
          <a:bodyPr>
            <a:normAutofit fontScale="32500" lnSpcReduction="20000"/>
          </a:bodyPr>
          <a:lstStyle/>
          <a:p>
            <a:pPr>
              <a:buNone/>
            </a:pPr>
            <a:r>
              <a:rPr lang="en-US" sz="8600" u="sng" dirty="0"/>
              <a:t>CLINICAL</a:t>
            </a:r>
          </a:p>
          <a:p>
            <a:pPr>
              <a:buNone/>
            </a:pPr>
            <a:r>
              <a:rPr lang="en-US" sz="8600" u="sng" dirty="0"/>
              <a:t>PRESENTATION:</a:t>
            </a:r>
          </a:p>
          <a:p>
            <a:pPr lvl="1">
              <a:buNone/>
            </a:pPr>
            <a:endParaRPr lang="en-US" sz="4500" dirty="0"/>
          </a:p>
          <a:p>
            <a:pPr lvl="1">
              <a:buFont typeface="Arial" pitchFamily="34" charset="0"/>
              <a:buChar char="•"/>
            </a:pPr>
            <a:r>
              <a:rPr lang="en-US" sz="7400" dirty="0"/>
              <a:t>Onychomycosis  ( most frequent presentation)</a:t>
            </a:r>
          </a:p>
          <a:p>
            <a:pPr lvl="1">
              <a:buFont typeface="Arial" pitchFamily="34" charset="0"/>
              <a:buChar char="•"/>
            </a:pPr>
            <a:r>
              <a:rPr lang="en-US" sz="7400" dirty="0"/>
              <a:t> Widespread dermatophytosis</a:t>
            </a:r>
          </a:p>
          <a:p>
            <a:pPr lvl="1">
              <a:buFont typeface="Arial" pitchFamily="34" charset="0"/>
              <a:buChar char="•"/>
            </a:pPr>
            <a:r>
              <a:rPr lang="en-US" sz="7400" dirty="0"/>
              <a:t> Atypical tinea corporis</a:t>
            </a:r>
          </a:p>
          <a:p>
            <a:pPr lvl="1">
              <a:buFont typeface="Arial" pitchFamily="34" charset="0"/>
              <a:buChar char="•"/>
            </a:pPr>
            <a:r>
              <a:rPr lang="en-US" sz="7400" dirty="0"/>
              <a:t> Folliculitiis</a:t>
            </a:r>
          </a:p>
          <a:p>
            <a:pPr lvl="1">
              <a:buFont typeface="Arial" pitchFamily="34" charset="0"/>
              <a:buChar char="•"/>
            </a:pPr>
            <a:r>
              <a:rPr lang="en-US" sz="7400" dirty="0"/>
              <a:t> Invasive dermatophytosis</a:t>
            </a:r>
          </a:p>
          <a:p>
            <a:pPr lvl="1">
              <a:buNone/>
            </a:pPr>
            <a:r>
              <a:rPr lang="en-US" sz="7400" dirty="0"/>
              <a:t> ( Majocci granuloma)</a:t>
            </a:r>
          </a:p>
          <a:p>
            <a:endParaRPr lang="en-US" dirty="0"/>
          </a:p>
        </p:txBody>
      </p:sp>
      <p:pic>
        <p:nvPicPr>
          <p:cNvPr id="5" name="Picture 6" descr="dermatophytosis_1_061115"/>
          <p:cNvPicPr>
            <a:picLocks noChangeAspect="1" noChangeArrowheads="1"/>
          </p:cNvPicPr>
          <p:nvPr/>
        </p:nvPicPr>
        <p:blipFill>
          <a:blip r:embed="rId3" cstate="print"/>
          <a:srcRect/>
          <a:stretch>
            <a:fillRect/>
          </a:stretch>
        </p:blipFill>
        <p:spPr bwMode="auto">
          <a:xfrm>
            <a:off x="4572000" y="1142984"/>
            <a:ext cx="3678238" cy="2706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4" descr="1200px-Oncymycosis.JPG"/>
          <p:cNvPicPr>
            <a:picLocks noChangeAspect="1"/>
          </p:cNvPicPr>
          <p:nvPr/>
        </p:nvPicPr>
        <p:blipFill rotWithShape="1">
          <a:blip r:embed="rId4">
            <a:extLst>
              <a:ext uri="{28A0092B-C50C-407E-A947-70E740481C1C}">
                <a14:useLocalDpi xmlns:a14="http://schemas.microsoft.com/office/drawing/2010/main" val="0"/>
              </a:ext>
            </a:extLst>
          </a:blip>
          <a:srcRect t="7586" b="10669"/>
          <a:stretch/>
        </p:blipFill>
        <p:spPr>
          <a:xfrm>
            <a:off x="4643438" y="3857628"/>
            <a:ext cx="3699409" cy="2834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Rectangle 15"/>
          <p:cNvSpPr/>
          <p:nvPr/>
        </p:nvSpPr>
        <p:spPr>
          <a:xfrm>
            <a:off x="7429520" y="214290"/>
            <a:ext cx="1561646" cy="923330"/>
          </a:xfrm>
          <a:prstGeom prst="rect">
            <a:avLst/>
          </a:prstGeom>
        </p:spPr>
        <p:txBody>
          <a:bodyPr wrap="none">
            <a:spAutoFit/>
          </a:bodyPr>
          <a:lstStyle/>
          <a:p>
            <a:r>
              <a:rPr lang="en-US" dirty="0"/>
              <a:t>Fungal Infection</a:t>
            </a:r>
          </a:p>
          <a:p>
            <a:r>
              <a:rPr lang="en-US" dirty="0"/>
              <a:t>dermatophytosis</a:t>
            </a:r>
          </a:p>
          <a:p>
            <a:endParaRPr 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2800" u="sng" dirty="0"/>
              <a:t>TREATMENT:</a:t>
            </a:r>
          </a:p>
          <a:p>
            <a:pPr>
              <a:buFont typeface="Wingdings" pitchFamily="2" charset="2"/>
              <a:buChar char="ü"/>
            </a:pPr>
            <a:endParaRPr lang="en-US" dirty="0"/>
          </a:p>
          <a:p>
            <a:pPr>
              <a:buFont typeface="Wingdings" pitchFamily="2" charset="2"/>
              <a:buChar char="ü"/>
            </a:pPr>
            <a:r>
              <a:rPr lang="en-US" dirty="0"/>
              <a:t> Oral terbonafine</a:t>
            </a:r>
          </a:p>
          <a:p>
            <a:pPr>
              <a:buFont typeface="Wingdings" pitchFamily="2" charset="2"/>
              <a:buChar char="ü"/>
            </a:pPr>
            <a:r>
              <a:rPr lang="en-US" dirty="0"/>
              <a:t> cART</a:t>
            </a:r>
          </a:p>
        </p:txBody>
      </p:sp>
      <p:sp>
        <p:nvSpPr>
          <p:cNvPr id="4" name="Rectangle 3"/>
          <p:cNvSpPr/>
          <p:nvPr/>
        </p:nvSpPr>
        <p:spPr>
          <a:xfrm>
            <a:off x="7358082" y="214290"/>
            <a:ext cx="1609736" cy="923330"/>
          </a:xfrm>
          <a:prstGeom prst="rect">
            <a:avLst/>
          </a:prstGeom>
        </p:spPr>
        <p:txBody>
          <a:bodyPr wrap="none">
            <a:spAutoFit/>
          </a:bodyPr>
          <a:lstStyle/>
          <a:p>
            <a:r>
              <a:rPr lang="en-US" dirty="0"/>
              <a:t>Fungal Infection</a:t>
            </a:r>
          </a:p>
          <a:p>
            <a:r>
              <a:rPr lang="en-US" dirty="0"/>
              <a:t>Dermatophytosis</a:t>
            </a:r>
          </a:p>
          <a:p>
            <a:endParaRPr 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3200" b="1" u="sng" dirty="0"/>
              <a:t>HISTOPLASMOSIS:</a:t>
            </a:r>
          </a:p>
          <a:p>
            <a:pPr>
              <a:buFont typeface="Wingdings" pitchFamily="2" charset="2"/>
              <a:buChar char="ü"/>
            </a:pPr>
            <a:endParaRPr lang="en-US" b="1" u="sng" dirty="0"/>
          </a:p>
          <a:p>
            <a:pPr>
              <a:buFont typeface="Wingdings" pitchFamily="2" charset="2"/>
              <a:buChar char="ü"/>
            </a:pPr>
            <a:r>
              <a:rPr lang="en-US" dirty="0"/>
              <a:t> Extrapulmonary histoplasmosis is an AIDS defining condition</a:t>
            </a:r>
          </a:p>
          <a:p>
            <a:pPr>
              <a:buNone/>
            </a:pPr>
            <a:r>
              <a:rPr lang="en-US" dirty="0"/>
              <a:t> </a:t>
            </a:r>
          </a:p>
          <a:p>
            <a:pPr>
              <a:buFont typeface="Wingdings" pitchFamily="2" charset="2"/>
              <a:buChar char="ü"/>
            </a:pPr>
            <a:r>
              <a:rPr lang="en-US" dirty="0"/>
              <a:t>CD4 count &lt; 200*10^6/L</a:t>
            </a:r>
          </a:p>
          <a:p>
            <a:pPr>
              <a:buFont typeface="Wingdings" pitchFamily="2" charset="2"/>
              <a:buChar char="ü"/>
            </a:pPr>
            <a:endParaRPr lang="en-US" dirty="0"/>
          </a:p>
          <a:p>
            <a:pPr>
              <a:buFont typeface="Wingdings" pitchFamily="2" charset="2"/>
              <a:buChar char="ü"/>
            </a:pPr>
            <a:r>
              <a:rPr lang="en-US" dirty="0"/>
              <a:t> Fever, lymphadenopathy, hepatospleenomegaly, lung disease and pancytopenia.</a:t>
            </a:r>
          </a:p>
          <a:p>
            <a:pPr>
              <a:buNone/>
            </a:pPr>
            <a:endParaRPr lang="en-US" b="1" u="sng" dirty="0"/>
          </a:p>
          <a:p>
            <a:pPr>
              <a:buNone/>
            </a:pPr>
            <a:endParaRPr lang="en-US" b="1" u="sng" dirty="0"/>
          </a:p>
          <a:p>
            <a:pPr>
              <a:buNone/>
            </a:pPr>
            <a:endParaRPr lang="en-US" b="1" u="sng" dirty="0"/>
          </a:p>
        </p:txBody>
      </p:sp>
      <p:sp>
        <p:nvSpPr>
          <p:cNvPr id="4" name="Rectangle 3"/>
          <p:cNvSpPr/>
          <p:nvPr/>
        </p:nvSpPr>
        <p:spPr>
          <a:xfrm>
            <a:off x="7473174" y="214290"/>
            <a:ext cx="1527982" cy="923330"/>
          </a:xfrm>
          <a:prstGeom prst="rect">
            <a:avLst/>
          </a:prstGeom>
        </p:spPr>
        <p:txBody>
          <a:bodyPr wrap="none">
            <a:spAutoFit/>
          </a:bodyPr>
          <a:lstStyle/>
          <a:p>
            <a:r>
              <a:rPr lang="en-US" dirty="0"/>
              <a:t>Fungal Infection</a:t>
            </a:r>
          </a:p>
          <a:p>
            <a:endParaRPr lang="en-US" dirty="0"/>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0" y="692697"/>
            <a:ext cx="8352928" cy="1261884"/>
          </a:xfrm>
          <a:prstGeom prst="rect">
            <a:avLst/>
          </a:prstGeom>
          <a:noFill/>
        </p:spPr>
        <p:txBody>
          <a:bodyPr wrap="square" rtlCol="0">
            <a:spAutoFit/>
          </a:bodyPr>
          <a:lstStyle/>
          <a:p>
            <a:endParaRPr lang="en-GB" sz="4400" dirty="0"/>
          </a:p>
          <a:p>
            <a:endParaRPr lang="en-US" sz="3200" dirty="0"/>
          </a:p>
        </p:txBody>
      </p:sp>
      <p:sp>
        <p:nvSpPr>
          <p:cNvPr id="4" name="Content Placeholder 3"/>
          <p:cNvSpPr>
            <a:spLocks noGrp="1"/>
          </p:cNvSpPr>
          <p:nvPr>
            <p:ph sz="quarter" idx="1"/>
          </p:nvPr>
        </p:nvSpPr>
        <p:spPr/>
        <p:txBody>
          <a:bodyPr/>
          <a:lstStyle/>
          <a:p>
            <a:pPr>
              <a:buFont typeface="Wingdings" pitchFamily="2" charset="2"/>
              <a:buChar char="ü"/>
            </a:pPr>
            <a:r>
              <a:rPr lang="en-GB" sz="2800" dirty="0"/>
              <a:t>HIV-1 and HIV-2 are two main types.</a:t>
            </a:r>
          </a:p>
          <a:p>
            <a:pPr>
              <a:buNone/>
            </a:pPr>
            <a:endParaRPr lang="en-GB" sz="2800" dirty="0"/>
          </a:p>
          <a:p>
            <a:pPr>
              <a:buFont typeface="Wingdings" pitchFamily="2" charset="2"/>
              <a:buChar char="ü"/>
            </a:pPr>
            <a:r>
              <a:rPr lang="en-GB" sz="2800" dirty="0"/>
              <a:t>World-wide  HIV-1  is the commonest cause of AIDS.</a:t>
            </a:r>
          </a:p>
          <a:p>
            <a:pPr>
              <a:buNone/>
            </a:pPr>
            <a:endParaRPr lang="en-GB" sz="2800" dirty="0"/>
          </a:p>
          <a:p>
            <a:pPr>
              <a:buFont typeface="Wingdings" pitchFamily="2" charset="2"/>
              <a:buChar char="ü"/>
            </a:pPr>
            <a:r>
              <a:rPr lang="en-GB" sz="2800" dirty="0"/>
              <a:t>HIV-2 </a:t>
            </a:r>
          </a:p>
          <a:p>
            <a:pPr lvl="1"/>
            <a:r>
              <a:rPr lang="en-GB" dirty="0"/>
              <a:t> Causes immune deficiency and AIDS  more slowly</a:t>
            </a:r>
          </a:p>
          <a:p>
            <a:pPr lvl="1"/>
            <a:r>
              <a:rPr lang="en-GB" dirty="0"/>
              <a:t> less infectious </a:t>
            </a:r>
          </a:p>
          <a:p>
            <a:pPr lvl="1"/>
            <a:r>
              <a:rPr lang="en-GB" dirty="0"/>
              <a:t> lower rates of sexual and vertical transmission.</a:t>
            </a:r>
          </a:p>
          <a:p>
            <a:pPr>
              <a:buFont typeface="Wingdings" pitchFamily="2" charset="2"/>
              <a:buChar char="ü"/>
            </a:pPr>
            <a:endParaRPr lang="en-US" dirty="0"/>
          </a:p>
        </p:txBody>
      </p:sp>
      <p:sp>
        <p:nvSpPr>
          <p:cNvPr id="6" name="TextBox 5"/>
          <p:cNvSpPr txBox="1"/>
          <p:nvPr/>
        </p:nvSpPr>
        <p:spPr>
          <a:xfrm>
            <a:off x="7215206" y="457122"/>
            <a:ext cx="2143140" cy="400110"/>
          </a:xfrm>
          <a:prstGeom prst="rect">
            <a:avLst/>
          </a:prstGeom>
          <a:noFill/>
        </p:spPr>
        <p:txBody>
          <a:bodyPr wrap="square" rtlCol="0">
            <a:spAutoFit/>
          </a:bodyPr>
          <a:lstStyle/>
          <a:p>
            <a:r>
              <a:rPr lang="en-US" sz="2000" dirty="0"/>
              <a:t>Pathophysiology</a:t>
            </a:r>
            <a:endParaRPr lang="en-US"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lnSpcReduction="10000"/>
          </a:bodyPr>
          <a:lstStyle/>
          <a:p>
            <a:pPr>
              <a:buFont typeface="Wingdings" pitchFamily="2" charset="2"/>
              <a:buChar char="ü"/>
            </a:pPr>
            <a:r>
              <a:rPr lang="en-US" dirty="0"/>
              <a:t> Skin may be the most frequent site of localized infection</a:t>
            </a:r>
          </a:p>
          <a:p>
            <a:pPr>
              <a:buFont typeface="Wingdings" pitchFamily="2" charset="2"/>
              <a:buChar char="ü"/>
            </a:pPr>
            <a:endParaRPr lang="en-US" dirty="0"/>
          </a:p>
          <a:p>
            <a:pPr>
              <a:buFont typeface="Wingdings" pitchFamily="2" charset="2"/>
              <a:buChar char="ü"/>
            </a:pPr>
            <a:r>
              <a:rPr lang="en-US" dirty="0"/>
              <a:t> 2/3</a:t>
            </a:r>
            <a:r>
              <a:rPr lang="en-US" baseline="30000" dirty="0"/>
              <a:t>rd</a:t>
            </a:r>
            <a:r>
              <a:rPr lang="en-US" dirty="0"/>
              <a:t> of patients have pulmonary involvement</a:t>
            </a:r>
          </a:p>
          <a:p>
            <a:pPr>
              <a:buFont typeface="Wingdings" pitchFamily="2" charset="2"/>
              <a:buChar char="ü"/>
            </a:pPr>
            <a:endParaRPr lang="en-US" dirty="0"/>
          </a:p>
          <a:p>
            <a:pPr>
              <a:buFont typeface="Wingdings" pitchFamily="2" charset="2"/>
              <a:buChar char="ü"/>
            </a:pPr>
            <a:r>
              <a:rPr lang="en-US" dirty="0"/>
              <a:t> Clinically presents as </a:t>
            </a:r>
          </a:p>
          <a:p>
            <a:pPr lvl="1">
              <a:buFont typeface="Arial" pitchFamily="34" charset="0"/>
              <a:buChar char="•"/>
            </a:pPr>
            <a:r>
              <a:rPr lang="en-US" dirty="0"/>
              <a:t>Macule</a:t>
            </a:r>
          </a:p>
          <a:p>
            <a:pPr lvl="1">
              <a:buFont typeface="Arial" pitchFamily="34" charset="0"/>
              <a:buChar char="•"/>
            </a:pPr>
            <a:r>
              <a:rPr lang="en-US" dirty="0"/>
              <a:t>Papule</a:t>
            </a:r>
          </a:p>
          <a:p>
            <a:pPr lvl="1">
              <a:buFont typeface="Arial" pitchFamily="34" charset="0"/>
              <a:buChar char="•"/>
            </a:pPr>
            <a:r>
              <a:rPr lang="en-US" dirty="0"/>
              <a:t>Plaque</a:t>
            </a:r>
          </a:p>
          <a:p>
            <a:pPr lvl="1">
              <a:buFont typeface="Arial" pitchFamily="34" charset="0"/>
              <a:buChar char="•"/>
            </a:pPr>
            <a:r>
              <a:rPr lang="en-US" dirty="0"/>
              <a:t>Crusted/eroded/ ulcerated papules or plaque</a:t>
            </a:r>
          </a:p>
          <a:p>
            <a:pPr lvl="1">
              <a:buFont typeface="Arial" pitchFamily="34" charset="0"/>
              <a:buChar char="•"/>
            </a:pPr>
            <a:r>
              <a:rPr lang="en-US" dirty="0"/>
              <a:t>Located on face and trunk</a:t>
            </a:r>
          </a:p>
          <a:p>
            <a:pPr lvl="1">
              <a:buFont typeface="Arial" pitchFamily="34" charset="0"/>
              <a:buChar char="•"/>
            </a:pPr>
            <a:r>
              <a:rPr lang="en-US" dirty="0"/>
              <a:t> Oral erosions and ulcers</a:t>
            </a:r>
          </a:p>
          <a:p>
            <a:pPr lvl="1">
              <a:buNone/>
            </a:pPr>
            <a:endParaRPr lang="en-US" dirty="0"/>
          </a:p>
          <a:p>
            <a:pPr lvl="1">
              <a:buNone/>
            </a:pPr>
            <a:endParaRPr lang="en-US" dirty="0"/>
          </a:p>
          <a:p>
            <a:pPr lvl="1">
              <a:buNone/>
            </a:pPr>
            <a:endParaRPr lang="en-US" dirty="0"/>
          </a:p>
        </p:txBody>
      </p:sp>
      <p:sp>
        <p:nvSpPr>
          <p:cNvPr id="4" name="Rectangle 3"/>
          <p:cNvSpPr/>
          <p:nvPr/>
        </p:nvSpPr>
        <p:spPr>
          <a:xfrm>
            <a:off x="7473174" y="214290"/>
            <a:ext cx="1527982" cy="923330"/>
          </a:xfrm>
          <a:prstGeom prst="rect">
            <a:avLst/>
          </a:prstGeom>
        </p:spPr>
        <p:txBody>
          <a:bodyPr wrap="none">
            <a:spAutoFit/>
          </a:bodyPr>
          <a:lstStyle/>
          <a:p>
            <a:r>
              <a:rPr lang="en-US" dirty="0"/>
              <a:t>Fungal Infection</a:t>
            </a:r>
          </a:p>
          <a:p>
            <a:r>
              <a:rPr lang="en-US" dirty="0"/>
              <a:t>Histoplasmosis</a:t>
            </a:r>
          </a:p>
          <a:p>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histoplasmosis"/>
          <p:cNvPicPr>
            <a:picLocks noGrp="1" noChangeAspect="1" noChangeArrowheads="1"/>
          </p:cNvPicPr>
          <p:nvPr>
            <p:ph sz="quarter" idx="1"/>
          </p:nvPr>
        </p:nvPicPr>
        <p:blipFill>
          <a:blip r:embed="rId2" cstate="print"/>
          <a:srcRect l="28234" r="29169"/>
          <a:stretch>
            <a:fillRect/>
          </a:stretch>
        </p:blipFill>
        <p:spPr bwMode="auto">
          <a:xfrm>
            <a:off x="2714612" y="1214422"/>
            <a:ext cx="4143404" cy="4830143"/>
          </a:xfrm>
          <a:prstGeom prst="rect">
            <a:avLst/>
          </a:prstGeom>
          <a:noFill/>
        </p:spPr>
      </p:pic>
      <p:sp>
        <p:nvSpPr>
          <p:cNvPr id="6" name="Rectangle 5"/>
          <p:cNvSpPr/>
          <p:nvPr/>
        </p:nvSpPr>
        <p:spPr>
          <a:xfrm>
            <a:off x="7473174" y="214290"/>
            <a:ext cx="1527982" cy="923330"/>
          </a:xfrm>
          <a:prstGeom prst="rect">
            <a:avLst/>
          </a:prstGeom>
        </p:spPr>
        <p:txBody>
          <a:bodyPr wrap="none">
            <a:spAutoFit/>
          </a:bodyPr>
          <a:lstStyle/>
          <a:p>
            <a:r>
              <a:rPr lang="en-US" dirty="0"/>
              <a:t>Fungal Infection</a:t>
            </a:r>
          </a:p>
          <a:p>
            <a:r>
              <a:rPr lang="en-US" dirty="0"/>
              <a:t>Histoplasmosis</a:t>
            </a:r>
          </a:p>
          <a:p>
            <a:endParaRPr 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428596" y="1214422"/>
            <a:ext cx="7772400" cy="4572000"/>
          </a:xfrm>
        </p:spPr>
        <p:txBody>
          <a:bodyPr>
            <a:normAutofit/>
          </a:bodyPr>
          <a:lstStyle/>
          <a:p>
            <a:pPr>
              <a:buNone/>
            </a:pPr>
            <a:r>
              <a:rPr lang="en-GB" sz="2800" u="sng" dirty="0"/>
              <a:t>DIAGNOSIS:</a:t>
            </a:r>
          </a:p>
          <a:p>
            <a:pPr>
              <a:buFont typeface="Wingdings 2" pitchFamily="18" charset="2"/>
              <a:buChar char="P"/>
            </a:pPr>
            <a:endParaRPr lang="en-GB" sz="2800" dirty="0"/>
          </a:p>
          <a:p>
            <a:pPr>
              <a:buFont typeface="Wingdings 2" pitchFamily="18" charset="2"/>
              <a:buChar char="P"/>
            </a:pPr>
            <a:r>
              <a:rPr lang="en-GB" sz="2800" dirty="0"/>
              <a:t> Chest x-ray</a:t>
            </a:r>
          </a:p>
          <a:p>
            <a:pPr>
              <a:buFont typeface="Wingdings 2" pitchFamily="18" charset="2"/>
              <a:buChar char="P"/>
            </a:pPr>
            <a:r>
              <a:rPr lang="en-GB" sz="2800" dirty="0"/>
              <a:t> Wright’s staining of a blood film(intracellular fungi)</a:t>
            </a:r>
          </a:p>
          <a:p>
            <a:pPr>
              <a:buFont typeface="Wingdings 2" pitchFamily="18" charset="2"/>
              <a:buChar char="P"/>
            </a:pPr>
            <a:r>
              <a:rPr lang="en-GB" sz="2800" dirty="0"/>
              <a:t> Blood culture</a:t>
            </a:r>
          </a:p>
          <a:p>
            <a:pPr>
              <a:buFont typeface="Wingdings 2" pitchFamily="18" charset="2"/>
              <a:buChar char="P"/>
            </a:pPr>
            <a:r>
              <a:rPr lang="en-GB" sz="2800" dirty="0"/>
              <a:t> Lymph node,liver or skin biopsy</a:t>
            </a:r>
          </a:p>
          <a:p>
            <a:pPr>
              <a:buFont typeface="Wingdings 2" pitchFamily="18" charset="2"/>
              <a:buChar char="P"/>
            </a:pPr>
            <a:r>
              <a:rPr lang="en-GB" sz="2800" dirty="0"/>
              <a:t> Tzank cytology</a:t>
            </a:r>
          </a:p>
          <a:p>
            <a:pPr>
              <a:buFont typeface="Wingdings 2" pitchFamily="18" charset="2"/>
              <a:buChar char="P"/>
            </a:pPr>
            <a:r>
              <a:rPr lang="en-GB" sz="2800" dirty="0"/>
              <a:t> Culture</a:t>
            </a:r>
          </a:p>
          <a:p>
            <a:pPr>
              <a:buFont typeface="Wingdings 2" pitchFamily="18" charset="2"/>
              <a:buChar char="P"/>
            </a:pPr>
            <a:r>
              <a:rPr lang="en-GB" sz="2800" dirty="0"/>
              <a:t> Gomori methanamine silver stain of skin biopsy section  </a:t>
            </a:r>
          </a:p>
          <a:p>
            <a:endParaRPr lang="en-US" dirty="0"/>
          </a:p>
        </p:txBody>
      </p:sp>
      <p:sp>
        <p:nvSpPr>
          <p:cNvPr id="4" name="Rectangle 3"/>
          <p:cNvSpPr/>
          <p:nvPr/>
        </p:nvSpPr>
        <p:spPr>
          <a:xfrm>
            <a:off x="7473174" y="214290"/>
            <a:ext cx="1527982" cy="923330"/>
          </a:xfrm>
          <a:prstGeom prst="rect">
            <a:avLst/>
          </a:prstGeom>
        </p:spPr>
        <p:txBody>
          <a:bodyPr wrap="none">
            <a:spAutoFit/>
          </a:bodyPr>
          <a:lstStyle/>
          <a:p>
            <a:r>
              <a:rPr lang="en-US" dirty="0"/>
              <a:t>Fungal Infection</a:t>
            </a:r>
          </a:p>
          <a:p>
            <a:r>
              <a:rPr lang="en-US" dirty="0"/>
              <a:t>Histoplasmosis</a:t>
            </a:r>
          </a:p>
          <a:p>
            <a:endParaRPr 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lstStyle/>
          <a:p>
            <a:pPr>
              <a:buNone/>
            </a:pPr>
            <a:r>
              <a:rPr lang="en-GB" sz="2800" u="sng" dirty="0"/>
              <a:t>TREATMENT:</a:t>
            </a:r>
          </a:p>
          <a:p>
            <a:pPr>
              <a:buFont typeface="Wingdings" pitchFamily="2" charset="2"/>
              <a:buChar char="ü"/>
            </a:pPr>
            <a:endParaRPr lang="en-GB" sz="2800" dirty="0"/>
          </a:p>
          <a:p>
            <a:pPr>
              <a:buFont typeface="Wingdings" pitchFamily="2" charset="2"/>
              <a:buChar char="ü"/>
            </a:pPr>
            <a:r>
              <a:rPr lang="en-GB" sz="2800" dirty="0"/>
              <a:t> cART</a:t>
            </a:r>
          </a:p>
          <a:p>
            <a:pPr>
              <a:buFont typeface="Wingdings" pitchFamily="2" charset="2"/>
              <a:buChar char="ü"/>
            </a:pPr>
            <a:endParaRPr lang="en-GB" sz="2800" dirty="0"/>
          </a:p>
          <a:p>
            <a:pPr>
              <a:buFont typeface="Wingdings" pitchFamily="2" charset="2"/>
              <a:buChar char="ü"/>
            </a:pPr>
            <a:r>
              <a:rPr lang="en-GB" sz="2800" dirty="0"/>
              <a:t> Itraconazole and /or amphotericin</a:t>
            </a:r>
          </a:p>
          <a:p>
            <a:pPr>
              <a:buNone/>
            </a:pPr>
            <a:endParaRPr lang="en-GB" sz="2800" dirty="0"/>
          </a:p>
          <a:p>
            <a:pPr>
              <a:buFont typeface="Wingdings" pitchFamily="2" charset="2"/>
              <a:buChar char="ü"/>
            </a:pPr>
            <a:r>
              <a:rPr lang="en-GB" sz="2800" dirty="0"/>
              <a:t> Long-term itraconzole (sec. Prophylaxis)</a:t>
            </a:r>
          </a:p>
          <a:p>
            <a:endParaRPr lang="en-US" dirty="0"/>
          </a:p>
        </p:txBody>
      </p:sp>
      <p:sp>
        <p:nvSpPr>
          <p:cNvPr id="4" name="Rectangle 3"/>
          <p:cNvSpPr/>
          <p:nvPr/>
        </p:nvSpPr>
        <p:spPr>
          <a:xfrm>
            <a:off x="7473174" y="214290"/>
            <a:ext cx="1527982" cy="923330"/>
          </a:xfrm>
          <a:prstGeom prst="rect">
            <a:avLst/>
          </a:prstGeom>
        </p:spPr>
        <p:txBody>
          <a:bodyPr wrap="none">
            <a:spAutoFit/>
          </a:bodyPr>
          <a:lstStyle/>
          <a:p>
            <a:r>
              <a:rPr lang="en-US" dirty="0"/>
              <a:t>Fungal Infection</a:t>
            </a:r>
          </a:p>
          <a:p>
            <a:r>
              <a:rPr lang="en-US" dirty="0"/>
              <a:t>Histoplasmosis</a:t>
            </a:r>
          </a:p>
          <a:p>
            <a:endParaRPr 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85720" y="1142984"/>
            <a:ext cx="7772400" cy="4572000"/>
          </a:xfrm>
        </p:spPr>
        <p:txBody>
          <a:bodyPr/>
          <a:lstStyle/>
          <a:p>
            <a:pPr>
              <a:buNone/>
            </a:pPr>
            <a:r>
              <a:rPr lang="en-US" sz="3200" b="1" u="sng" dirty="0"/>
              <a:t>CRYPTOCOCCOSIS:</a:t>
            </a:r>
          </a:p>
          <a:p>
            <a:pPr>
              <a:buNone/>
            </a:pPr>
            <a:endParaRPr lang="en-US" b="1" u="sng" dirty="0"/>
          </a:p>
          <a:p>
            <a:pPr>
              <a:buFont typeface="Wingdings" pitchFamily="2" charset="2"/>
              <a:buChar char="ü"/>
            </a:pPr>
            <a:r>
              <a:rPr lang="en-US" dirty="0"/>
              <a:t> Extrapulmonary cryotococcosis is an AIDS defining condition.</a:t>
            </a:r>
          </a:p>
          <a:p>
            <a:pPr>
              <a:buFont typeface="Wingdings" pitchFamily="2" charset="2"/>
              <a:buChar char="ü"/>
            </a:pPr>
            <a:endParaRPr lang="en-US" dirty="0"/>
          </a:p>
          <a:p>
            <a:pPr>
              <a:buFont typeface="Wingdings" pitchFamily="2" charset="2"/>
              <a:buChar char="ü"/>
            </a:pPr>
            <a:r>
              <a:rPr lang="en-US" dirty="0"/>
              <a:t> Affected sites: </a:t>
            </a:r>
          </a:p>
          <a:p>
            <a:pPr lvl="1">
              <a:buFont typeface="Arial" pitchFamily="34" charset="0"/>
              <a:buChar char="•"/>
            </a:pPr>
            <a:r>
              <a:rPr lang="en-US" dirty="0"/>
              <a:t>Brain</a:t>
            </a:r>
          </a:p>
          <a:p>
            <a:pPr lvl="1">
              <a:buFont typeface="Arial" pitchFamily="34" charset="0"/>
              <a:buChar char="•"/>
            </a:pPr>
            <a:r>
              <a:rPr lang="en-US" dirty="0"/>
              <a:t>Lung </a:t>
            </a:r>
          </a:p>
          <a:p>
            <a:pPr lvl="1">
              <a:buFont typeface="Arial" pitchFamily="34" charset="0"/>
              <a:buChar char="•"/>
            </a:pPr>
            <a:r>
              <a:rPr lang="en-US" dirty="0"/>
              <a:t>Skin </a:t>
            </a:r>
          </a:p>
          <a:p>
            <a:pPr>
              <a:buNone/>
            </a:pPr>
            <a:endParaRPr lang="en-US" b="1" u="sng" dirty="0"/>
          </a:p>
          <a:p>
            <a:pPr>
              <a:buFont typeface="Wingdings" pitchFamily="2" charset="2"/>
              <a:buChar char="ü"/>
            </a:pPr>
            <a:endParaRPr lang="en-US" b="1" u="sng" dirty="0"/>
          </a:p>
          <a:p>
            <a:pPr>
              <a:buNone/>
            </a:pPr>
            <a:endParaRPr lang="en-US" b="1" u="sng" dirty="0"/>
          </a:p>
          <a:p>
            <a:pPr>
              <a:buNone/>
            </a:pPr>
            <a:endParaRPr lang="en-US" b="1" u="sng" dirty="0"/>
          </a:p>
        </p:txBody>
      </p:sp>
      <p:sp>
        <p:nvSpPr>
          <p:cNvPr id="4" name="Rectangle 3"/>
          <p:cNvSpPr/>
          <p:nvPr/>
        </p:nvSpPr>
        <p:spPr>
          <a:xfrm>
            <a:off x="7473174" y="214290"/>
            <a:ext cx="1527982" cy="923330"/>
          </a:xfrm>
          <a:prstGeom prst="rect">
            <a:avLst/>
          </a:prstGeom>
        </p:spPr>
        <p:txBody>
          <a:bodyPr wrap="none">
            <a:spAutoFit/>
          </a:bodyPr>
          <a:lstStyle/>
          <a:p>
            <a:r>
              <a:rPr lang="en-US" dirty="0"/>
              <a:t>Fungal Infection</a:t>
            </a:r>
          </a:p>
          <a:p>
            <a:endParaRPr lang="en-US" dirty="0"/>
          </a:p>
          <a:p>
            <a:endParaRPr 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92500" lnSpcReduction="10000"/>
          </a:bodyPr>
          <a:lstStyle/>
          <a:p>
            <a:pPr>
              <a:buFont typeface="Wingdings" pitchFamily="2" charset="2"/>
              <a:buChar char="ü"/>
            </a:pPr>
            <a:r>
              <a:rPr lang="en-US" sz="3000" u="sng" dirty="0"/>
              <a:t>CUTANEOUS MANIFESTATION</a:t>
            </a:r>
            <a:r>
              <a:rPr lang="en-US" dirty="0"/>
              <a:t>:</a:t>
            </a:r>
          </a:p>
          <a:p>
            <a:pPr lvl="1">
              <a:buNone/>
            </a:pPr>
            <a:endParaRPr lang="en-US" dirty="0"/>
          </a:p>
          <a:p>
            <a:pPr lvl="1">
              <a:buFont typeface="Arial" pitchFamily="34" charset="0"/>
              <a:buChar char="•"/>
            </a:pPr>
            <a:r>
              <a:rPr lang="en-US" sz="2800" dirty="0"/>
              <a:t>Papulonodular necrotizing lesion with central umblication</a:t>
            </a:r>
          </a:p>
          <a:p>
            <a:pPr lvl="1">
              <a:buNone/>
            </a:pPr>
            <a:r>
              <a:rPr lang="en-US" sz="2800" dirty="0"/>
              <a:t>     ( most common)</a:t>
            </a:r>
          </a:p>
          <a:p>
            <a:pPr lvl="1">
              <a:buFont typeface="Arial" pitchFamily="34" charset="0"/>
              <a:buChar char="•"/>
            </a:pPr>
            <a:r>
              <a:rPr lang="en-US" sz="2800" dirty="0"/>
              <a:t> Herpetiform</a:t>
            </a:r>
          </a:p>
          <a:p>
            <a:pPr lvl="1">
              <a:buFont typeface="Arial" pitchFamily="34" charset="0"/>
              <a:buChar char="•"/>
            </a:pPr>
            <a:r>
              <a:rPr lang="en-US" sz="2800" dirty="0"/>
              <a:t> Lichenoid</a:t>
            </a:r>
          </a:p>
          <a:p>
            <a:pPr lvl="1">
              <a:buFont typeface="Arial" pitchFamily="34" charset="0"/>
              <a:buChar char="•"/>
            </a:pPr>
            <a:r>
              <a:rPr lang="en-US" sz="2800" dirty="0"/>
              <a:t> Acneform</a:t>
            </a:r>
          </a:p>
          <a:p>
            <a:pPr lvl="1">
              <a:buFont typeface="Arial" pitchFamily="34" charset="0"/>
              <a:buChar char="•"/>
            </a:pPr>
            <a:r>
              <a:rPr lang="en-US" sz="2800" dirty="0"/>
              <a:t> Rhinophyma</a:t>
            </a:r>
          </a:p>
          <a:p>
            <a:pPr lvl="1">
              <a:buFont typeface="Arial" pitchFamily="34" charset="0"/>
              <a:buChar char="•"/>
            </a:pPr>
            <a:r>
              <a:rPr lang="en-US" sz="2800" dirty="0"/>
              <a:t> Warty tumor foot</a:t>
            </a:r>
          </a:p>
          <a:p>
            <a:pPr lvl="1">
              <a:buFont typeface="Arial" pitchFamily="34" charset="0"/>
              <a:buChar char="•"/>
            </a:pPr>
            <a:r>
              <a:rPr lang="en-US" sz="2800" dirty="0"/>
              <a:t> Pseudofolliculitis</a:t>
            </a:r>
          </a:p>
          <a:p>
            <a:pPr lvl="1">
              <a:buFont typeface="Arial" pitchFamily="34" charset="0"/>
              <a:buChar char="•"/>
            </a:pPr>
            <a:r>
              <a:rPr lang="en-US" sz="2800" dirty="0"/>
              <a:t> KS like </a:t>
            </a:r>
          </a:p>
          <a:p>
            <a:pPr>
              <a:buNone/>
            </a:pPr>
            <a:endParaRPr lang="en-US" dirty="0"/>
          </a:p>
        </p:txBody>
      </p:sp>
      <p:sp>
        <p:nvSpPr>
          <p:cNvPr id="4" name="Rectangle 3"/>
          <p:cNvSpPr/>
          <p:nvPr/>
        </p:nvSpPr>
        <p:spPr>
          <a:xfrm>
            <a:off x="7473174" y="214290"/>
            <a:ext cx="1527982" cy="1200329"/>
          </a:xfrm>
          <a:prstGeom prst="rect">
            <a:avLst/>
          </a:prstGeom>
        </p:spPr>
        <p:txBody>
          <a:bodyPr wrap="none">
            <a:spAutoFit/>
          </a:bodyPr>
          <a:lstStyle/>
          <a:p>
            <a:r>
              <a:rPr lang="en-US" dirty="0"/>
              <a:t>Fungal Infection</a:t>
            </a:r>
          </a:p>
          <a:p>
            <a:r>
              <a:rPr lang="en-US" dirty="0"/>
              <a:t>Cryptococcosis </a:t>
            </a:r>
          </a:p>
          <a:p>
            <a:endParaRPr lang="en-US" dirty="0"/>
          </a:p>
          <a:p>
            <a:endParaRPr 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p:cNvPicPr>
            <a:picLocks noGrp="1" noChangeAspect="1" noChangeArrowheads="1"/>
          </p:cNvPicPr>
          <p:nvPr>
            <p:ph sz="quarter" idx="1"/>
          </p:nvPr>
        </p:nvPicPr>
        <p:blipFill>
          <a:blip r:embed="rId2"/>
          <a:srcRect l="57169" t="31582" r="24448" b="17740"/>
          <a:stretch>
            <a:fillRect/>
          </a:stretch>
        </p:blipFill>
        <p:spPr bwMode="auto">
          <a:xfrm>
            <a:off x="2500298" y="714356"/>
            <a:ext cx="4000528" cy="5314987"/>
          </a:xfrm>
          <a:prstGeom prst="rect">
            <a:avLst/>
          </a:prstGeom>
          <a:noFill/>
          <a:ln w="9525">
            <a:noFill/>
            <a:miter lim="800000"/>
            <a:headEnd/>
            <a:tailEnd/>
          </a:ln>
          <a:effec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2800" u="sng" dirty="0"/>
              <a:t>DIAGNOSIS:</a:t>
            </a:r>
          </a:p>
          <a:p>
            <a:pPr>
              <a:buNone/>
            </a:pPr>
            <a:endParaRPr lang="en-US" dirty="0"/>
          </a:p>
          <a:p>
            <a:pPr>
              <a:buFont typeface="Wingdings" pitchFamily="2" charset="2"/>
              <a:buChar char="ü"/>
            </a:pPr>
            <a:r>
              <a:rPr lang="en-US" dirty="0"/>
              <a:t> Skin biopsy for </a:t>
            </a:r>
          </a:p>
          <a:p>
            <a:pPr lvl="1">
              <a:buFont typeface="Arial" pitchFamily="34" charset="0"/>
              <a:buChar char="•"/>
            </a:pPr>
            <a:r>
              <a:rPr lang="en-US" dirty="0"/>
              <a:t> Mucicarmine staining ( cryptococcal capsule)</a:t>
            </a:r>
          </a:p>
          <a:p>
            <a:pPr lvl="1">
              <a:buFont typeface="Arial" pitchFamily="34" charset="0"/>
              <a:buChar char="•"/>
            </a:pPr>
            <a:r>
              <a:rPr lang="en-US" dirty="0"/>
              <a:t> Culture</a:t>
            </a:r>
          </a:p>
          <a:p>
            <a:pPr lvl="1">
              <a:buFont typeface="Arial" pitchFamily="34" charset="0"/>
              <a:buChar char="•"/>
            </a:pPr>
            <a:r>
              <a:rPr lang="en-US" dirty="0"/>
              <a:t> Tzank preparation</a:t>
            </a:r>
          </a:p>
          <a:p>
            <a:pPr>
              <a:buFont typeface="Arial" pitchFamily="34" charset="0"/>
              <a:buChar char="•"/>
            </a:pPr>
            <a:endParaRPr lang="en-US" dirty="0"/>
          </a:p>
        </p:txBody>
      </p:sp>
      <p:sp>
        <p:nvSpPr>
          <p:cNvPr id="4" name="Rectangle 3"/>
          <p:cNvSpPr/>
          <p:nvPr/>
        </p:nvSpPr>
        <p:spPr>
          <a:xfrm>
            <a:off x="7473174" y="214290"/>
            <a:ext cx="1527982" cy="1200329"/>
          </a:xfrm>
          <a:prstGeom prst="rect">
            <a:avLst/>
          </a:prstGeom>
        </p:spPr>
        <p:txBody>
          <a:bodyPr wrap="none">
            <a:spAutoFit/>
          </a:bodyPr>
          <a:lstStyle/>
          <a:p>
            <a:r>
              <a:rPr lang="en-US" dirty="0"/>
              <a:t>Fungal Infection</a:t>
            </a:r>
          </a:p>
          <a:p>
            <a:r>
              <a:rPr lang="en-US" dirty="0"/>
              <a:t>Cryptococcosis </a:t>
            </a:r>
          </a:p>
          <a:p>
            <a:endParaRPr lang="en-US" dirty="0"/>
          </a:p>
          <a:p>
            <a:endParaRPr 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2800" u="sng" dirty="0"/>
              <a:t>TREATMENT:</a:t>
            </a:r>
          </a:p>
          <a:p>
            <a:pPr>
              <a:buFont typeface="Wingdings" pitchFamily="2" charset="2"/>
              <a:buChar char="ü"/>
            </a:pPr>
            <a:endParaRPr lang="en-US" dirty="0"/>
          </a:p>
          <a:p>
            <a:pPr>
              <a:buFont typeface="Wingdings" pitchFamily="2" charset="2"/>
              <a:buChar char="ü"/>
            </a:pPr>
            <a:r>
              <a:rPr lang="en-US" dirty="0"/>
              <a:t> Oral fluconazole ( primary &amp; secondary prophylaxis)</a:t>
            </a:r>
          </a:p>
          <a:p>
            <a:pPr>
              <a:buFont typeface="Wingdings" pitchFamily="2" charset="2"/>
              <a:buChar char="ü"/>
            </a:pPr>
            <a:r>
              <a:rPr lang="en-US" dirty="0"/>
              <a:t> Intravenous amphotericin</a:t>
            </a:r>
          </a:p>
          <a:p>
            <a:pPr>
              <a:buNone/>
            </a:pPr>
            <a:r>
              <a:rPr lang="en-US" dirty="0"/>
              <a:t> </a:t>
            </a:r>
          </a:p>
        </p:txBody>
      </p:sp>
      <p:sp>
        <p:nvSpPr>
          <p:cNvPr id="4" name="Rectangle 3"/>
          <p:cNvSpPr/>
          <p:nvPr/>
        </p:nvSpPr>
        <p:spPr>
          <a:xfrm>
            <a:off x="7473174" y="214290"/>
            <a:ext cx="1527982" cy="1200329"/>
          </a:xfrm>
          <a:prstGeom prst="rect">
            <a:avLst/>
          </a:prstGeom>
        </p:spPr>
        <p:txBody>
          <a:bodyPr wrap="none">
            <a:spAutoFit/>
          </a:bodyPr>
          <a:lstStyle/>
          <a:p>
            <a:r>
              <a:rPr lang="en-US" dirty="0"/>
              <a:t>Fungal Infection</a:t>
            </a:r>
          </a:p>
          <a:p>
            <a:r>
              <a:rPr lang="en-US" dirty="0"/>
              <a:t>Cryptococcosis </a:t>
            </a:r>
          </a:p>
          <a:p>
            <a:endParaRPr lang="en-US" dirty="0"/>
          </a:p>
          <a:p>
            <a:endParaRPr 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PARASITIC INFECTION</a:t>
            </a:r>
          </a:p>
        </p:txBody>
      </p:sp>
      <p:sp>
        <p:nvSpPr>
          <p:cNvPr id="3" name="Content Placeholder 2"/>
          <p:cNvSpPr>
            <a:spLocks noGrp="1"/>
          </p:cNvSpPr>
          <p:nvPr>
            <p:ph sz="quarter" idx="1"/>
          </p:nvPr>
        </p:nvSpPr>
        <p:spPr>
          <a:xfrm>
            <a:off x="914400" y="1928834"/>
            <a:ext cx="7772400" cy="4572000"/>
          </a:xfrm>
        </p:spPr>
        <p:txBody>
          <a:bodyPr/>
          <a:lstStyle/>
          <a:p>
            <a:pPr>
              <a:buFont typeface="Wingdings" pitchFamily="2" charset="2"/>
              <a:buChar char="ü"/>
            </a:pPr>
            <a:r>
              <a:rPr lang="en-US" dirty="0"/>
              <a:t> Cutaneous Manifestations are rare</a:t>
            </a:r>
          </a:p>
          <a:p>
            <a:pPr>
              <a:buNone/>
            </a:pPr>
            <a:endParaRPr lang="en-US" dirty="0"/>
          </a:p>
          <a:p>
            <a:pPr>
              <a:buFont typeface="Wingdings" pitchFamily="2" charset="2"/>
              <a:buChar char="ü"/>
            </a:pPr>
            <a:r>
              <a:rPr lang="en-US" dirty="0"/>
              <a:t> Pneumocystis jivoreci Pneumonia          Mass lesion in external auditory canal</a:t>
            </a:r>
          </a:p>
          <a:p>
            <a:pPr>
              <a:buFont typeface="Wingdings" pitchFamily="2" charset="2"/>
              <a:buChar char="ü"/>
            </a:pPr>
            <a:endParaRPr lang="en-US" dirty="0"/>
          </a:p>
          <a:p>
            <a:pPr>
              <a:buFont typeface="Wingdings" pitchFamily="2" charset="2"/>
              <a:buChar char="ü"/>
            </a:pPr>
            <a:r>
              <a:rPr lang="en-US" dirty="0"/>
              <a:t> Disseminated amoebiasis             Anogenital ulceration, soleus muscle abscess, solitary papule of thigh.</a:t>
            </a:r>
          </a:p>
        </p:txBody>
      </p:sp>
      <p:cxnSp>
        <p:nvCxnSpPr>
          <p:cNvPr id="5" name="Straight Arrow Connector 4"/>
          <p:cNvCxnSpPr/>
          <p:nvPr/>
        </p:nvCxnSpPr>
        <p:spPr>
          <a:xfrm>
            <a:off x="5429256" y="3143248"/>
            <a:ext cx="571504"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a:off x="4429124" y="4500570"/>
            <a:ext cx="71438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785786" y="1000108"/>
          <a:ext cx="7786742" cy="4786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7215206" y="457122"/>
            <a:ext cx="2143140" cy="400110"/>
          </a:xfrm>
          <a:prstGeom prst="rect">
            <a:avLst/>
          </a:prstGeom>
          <a:noFill/>
        </p:spPr>
        <p:txBody>
          <a:bodyPr wrap="square" rtlCol="0">
            <a:spAutoFit/>
          </a:bodyPr>
          <a:lstStyle/>
          <a:p>
            <a:r>
              <a:rPr lang="en-US" sz="2000" dirty="0"/>
              <a:t>Pathophysiology</a:t>
            </a:r>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14348" y="1285860"/>
            <a:ext cx="3749040" cy="4572000"/>
          </a:xfrm>
        </p:spPr>
        <p:txBody>
          <a:bodyPr>
            <a:normAutofit lnSpcReduction="10000"/>
          </a:bodyPr>
          <a:lstStyle/>
          <a:p>
            <a:pPr>
              <a:buNone/>
            </a:pPr>
            <a:r>
              <a:rPr lang="en-US" sz="3200" b="1" u="sng" dirty="0"/>
              <a:t>SCABIES:</a:t>
            </a:r>
          </a:p>
          <a:p>
            <a:pPr>
              <a:buNone/>
            </a:pPr>
            <a:endParaRPr lang="en-US" b="1" u="sng" dirty="0"/>
          </a:p>
          <a:p>
            <a:pPr>
              <a:buFont typeface="Wingdings" pitchFamily="2" charset="2"/>
              <a:buChar char="ü"/>
            </a:pPr>
            <a:r>
              <a:rPr lang="en-US" dirty="0"/>
              <a:t> Skin of head and neck is involved</a:t>
            </a:r>
          </a:p>
          <a:p>
            <a:pPr>
              <a:buNone/>
            </a:pPr>
            <a:endParaRPr lang="en-US" dirty="0"/>
          </a:p>
          <a:p>
            <a:pPr>
              <a:buFont typeface="Wingdings" pitchFamily="2" charset="2"/>
              <a:buChar char="ü"/>
            </a:pPr>
            <a:r>
              <a:rPr lang="en-US" dirty="0"/>
              <a:t>Crusted scabies is localized to soles and  genitals</a:t>
            </a:r>
          </a:p>
          <a:p>
            <a:pPr>
              <a:buFont typeface="Wingdings" pitchFamily="2" charset="2"/>
              <a:buChar char="ü"/>
            </a:pPr>
            <a:endParaRPr lang="en-US" dirty="0"/>
          </a:p>
          <a:p>
            <a:pPr>
              <a:buFont typeface="Wingdings" pitchFamily="2" charset="2"/>
              <a:buChar char="ü"/>
            </a:pPr>
            <a:r>
              <a:rPr lang="en-US" dirty="0"/>
              <a:t> Topical sulphur and oral ivermectin</a:t>
            </a:r>
          </a:p>
        </p:txBody>
      </p:sp>
      <p:pic>
        <p:nvPicPr>
          <p:cNvPr id="6" name="Picture 2"/>
          <p:cNvPicPr>
            <a:picLocks noGrp="1" noChangeAspect="1" noChangeArrowheads="1"/>
          </p:cNvPicPr>
          <p:nvPr>
            <p:ph sz="quarter" idx="2"/>
          </p:nvPr>
        </p:nvPicPr>
        <p:blipFill>
          <a:blip r:embed="rId2"/>
          <a:srcRect l="53493" t="20138" r="22610" b="37357"/>
          <a:stretch>
            <a:fillRect/>
          </a:stretch>
        </p:blipFill>
        <p:spPr bwMode="auto">
          <a:xfrm>
            <a:off x="5000628" y="1925611"/>
            <a:ext cx="3362797" cy="3362852"/>
          </a:xfrm>
          <a:prstGeom prst="rect">
            <a:avLst/>
          </a:prstGeom>
          <a:noFill/>
          <a:ln w="9525">
            <a:noFill/>
            <a:miter lim="800000"/>
            <a:headEnd/>
            <a:tailEnd/>
          </a:ln>
          <a:effectLst/>
        </p:spPr>
      </p:pic>
      <p:sp>
        <p:nvSpPr>
          <p:cNvPr id="5" name="Rectangle 4"/>
          <p:cNvSpPr/>
          <p:nvPr/>
        </p:nvSpPr>
        <p:spPr>
          <a:xfrm>
            <a:off x="7429520" y="362530"/>
            <a:ext cx="1711366" cy="923330"/>
          </a:xfrm>
          <a:prstGeom prst="rect">
            <a:avLst/>
          </a:prstGeom>
        </p:spPr>
        <p:txBody>
          <a:bodyPr wrap="none">
            <a:spAutoFit/>
          </a:bodyPr>
          <a:lstStyle/>
          <a:p>
            <a:r>
              <a:rPr lang="en-US" dirty="0"/>
              <a:t>Parasitic infection </a:t>
            </a:r>
          </a:p>
          <a:p>
            <a:endParaRPr lang="en-US" dirty="0"/>
          </a:p>
          <a:p>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NEOPLASMS</a:t>
            </a:r>
          </a:p>
        </p:txBody>
      </p:sp>
      <p:sp>
        <p:nvSpPr>
          <p:cNvPr id="3" name="Content Placeholder 2"/>
          <p:cNvSpPr>
            <a:spLocks noGrp="1"/>
          </p:cNvSpPr>
          <p:nvPr>
            <p:ph sz="quarter" idx="1"/>
          </p:nvPr>
        </p:nvSpPr>
        <p:spPr>
          <a:xfrm>
            <a:off x="914400" y="1785958"/>
            <a:ext cx="7772400" cy="4572000"/>
          </a:xfrm>
        </p:spPr>
        <p:txBody>
          <a:bodyPr/>
          <a:lstStyle/>
          <a:p>
            <a:pPr>
              <a:buFont typeface="Wingdings 2" pitchFamily="18" charset="2"/>
              <a:buChar char="P"/>
            </a:pPr>
            <a:r>
              <a:rPr lang="en-US" dirty="0"/>
              <a:t> Kaposi Sarcoma</a:t>
            </a:r>
          </a:p>
          <a:p>
            <a:pPr>
              <a:buFont typeface="Wingdings 2" pitchFamily="18" charset="2"/>
              <a:buChar char="P"/>
            </a:pPr>
            <a:endParaRPr lang="en-US" dirty="0"/>
          </a:p>
          <a:p>
            <a:pPr>
              <a:buFont typeface="Wingdings 2" pitchFamily="18" charset="2"/>
              <a:buChar char="P"/>
            </a:pPr>
            <a:r>
              <a:rPr lang="en-US" dirty="0"/>
              <a:t> Melonoma</a:t>
            </a:r>
          </a:p>
          <a:p>
            <a:pPr>
              <a:buFont typeface="Wingdings 2" pitchFamily="18" charset="2"/>
              <a:buChar char="P"/>
            </a:pPr>
            <a:endParaRPr lang="en-US" dirty="0"/>
          </a:p>
          <a:p>
            <a:pPr>
              <a:buFont typeface="Wingdings 2" pitchFamily="18" charset="2"/>
              <a:buChar char="P"/>
            </a:pPr>
            <a:r>
              <a:rPr lang="en-US" dirty="0"/>
              <a:t> Non – Melanoma Skin cancer</a:t>
            </a:r>
          </a:p>
          <a:p>
            <a:pPr>
              <a:buFont typeface="Wingdings 2" pitchFamily="18" charset="2"/>
              <a:buChar char="P"/>
            </a:pPr>
            <a:endParaRPr lang="en-US" dirty="0"/>
          </a:p>
          <a:p>
            <a:pPr>
              <a:buFont typeface="Wingdings 2" pitchFamily="18" charset="2"/>
              <a:buChar char="P"/>
            </a:pPr>
            <a:r>
              <a:rPr lang="en-US" dirty="0"/>
              <a:t> Lymphoma</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3200" b="1" u="sng" dirty="0"/>
              <a:t>KAPOSI SARCOMA:</a:t>
            </a:r>
          </a:p>
          <a:p>
            <a:pPr>
              <a:buNone/>
            </a:pPr>
            <a:endParaRPr lang="en-US" b="1" u="sng" dirty="0"/>
          </a:p>
          <a:p>
            <a:pPr>
              <a:buFont typeface="Wingdings" pitchFamily="2" charset="2"/>
              <a:buChar char="ü"/>
            </a:pPr>
            <a:r>
              <a:rPr lang="en-US" dirty="0"/>
              <a:t> AIDS defining condition</a:t>
            </a:r>
          </a:p>
          <a:p>
            <a:pPr>
              <a:buFont typeface="Wingdings" pitchFamily="2" charset="2"/>
              <a:buChar char="ü"/>
            </a:pPr>
            <a:endParaRPr lang="en-US" dirty="0"/>
          </a:p>
          <a:p>
            <a:pPr>
              <a:buFont typeface="Wingdings" pitchFamily="2" charset="2"/>
              <a:buChar char="ü"/>
            </a:pPr>
            <a:r>
              <a:rPr lang="en-US" dirty="0"/>
              <a:t> Encountered in HIV- negative homosexual men</a:t>
            </a:r>
          </a:p>
          <a:p>
            <a:pPr>
              <a:buFont typeface="Wingdings" pitchFamily="2" charset="2"/>
              <a:buChar char="ü"/>
            </a:pPr>
            <a:endParaRPr lang="en-US" dirty="0"/>
          </a:p>
          <a:p>
            <a:pPr>
              <a:buFont typeface="Wingdings" pitchFamily="2" charset="2"/>
              <a:buChar char="ü"/>
            </a:pPr>
            <a:r>
              <a:rPr lang="en-US" dirty="0"/>
              <a:t> HHV-8</a:t>
            </a:r>
          </a:p>
          <a:p>
            <a:pPr>
              <a:buNone/>
            </a:pPr>
            <a:endParaRPr lang="en-US" dirty="0"/>
          </a:p>
          <a:p>
            <a:pPr>
              <a:buFont typeface="Wingdings" pitchFamily="2" charset="2"/>
              <a:buChar char="ü"/>
            </a:pPr>
            <a:r>
              <a:rPr lang="en-US" dirty="0"/>
              <a:t>Sexually transmitted </a:t>
            </a:r>
          </a:p>
        </p:txBody>
      </p:sp>
      <p:sp>
        <p:nvSpPr>
          <p:cNvPr id="4" name="Rectangle 3"/>
          <p:cNvSpPr/>
          <p:nvPr/>
        </p:nvSpPr>
        <p:spPr>
          <a:xfrm>
            <a:off x="7763805" y="291092"/>
            <a:ext cx="1023037" cy="923330"/>
          </a:xfrm>
          <a:prstGeom prst="rect">
            <a:avLst/>
          </a:prstGeom>
        </p:spPr>
        <p:txBody>
          <a:bodyPr wrap="none">
            <a:spAutoFit/>
          </a:bodyPr>
          <a:lstStyle/>
          <a:p>
            <a:r>
              <a:rPr lang="en-US" dirty="0"/>
              <a:t>Neoplasm</a:t>
            </a:r>
          </a:p>
          <a:p>
            <a:endParaRPr lang="en-US" dirty="0"/>
          </a:p>
          <a:p>
            <a:endParaRPr 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57158" y="1481142"/>
            <a:ext cx="4306282" cy="5019692"/>
          </a:xfrm>
        </p:spPr>
        <p:txBody>
          <a:bodyPr>
            <a:normAutofit fontScale="32500" lnSpcReduction="20000"/>
          </a:bodyPr>
          <a:lstStyle/>
          <a:p>
            <a:pPr>
              <a:buNone/>
            </a:pPr>
            <a:endParaRPr lang="en-US" dirty="0"/>
          </a:p>
          <a:p>
            <a:pPr>
              <a:buFont typeface="Wingdings" pitchFamily="2" charset="2"/>
              <a:buChar char="ü"/>
            </a:pPr>
            <a:r>
              <a:rPr lang="en-US" sz="7400" dirty="0"/>
              <a:t>Characterized by purple patch, plaque or nodule, may ulcerate</a:t>
            </a:r>
          </a:p>
          <a:p>
            <a:pPr>
              <a:buFont typeface="Wingdings" pitchFamily="2" charset="2"/>
              <a:buChar char="ü"/>
            </a:pPr>
            <a:endParaRPr lang="en-US" sz="7400" dirty="0"/>
          </a:p>
          <a:p>
            <a:pPr>
              <a:buFont typeface="Wingdings" pitchFamily="2" charset="2"/>
              <a:buChar char="ü"/>
            </a:pPr>
            <a:r>
              <a:rPr lang="en-US" sz="7400" dirty="0"/>
              <a:t> Sites: Face, genitalia, oral mucosa, palate</a:t>
            </a:r>
          </a:p>
          <a:p>
            <a:pPr>
              <a:buFont typeface="Wingdings" pitchFamily="2" charset="2"/>
              <a:buChar char="ü"/>
            </a:pPr>
            <a:endParaRPr lang="en-US" sz="7400" dirty="0"/>
          </a:p>
          <a:p>
            <a:pPr>
              <a:buFont typeface="Wingdings" pitchFamily="2" charset="2"/>
              <a:buChar char="ü"/>
            </a:pPr>
            <a:r>
              <a:rPr lang="en-US" sz="7400" dirty="0"/>
              <a:t> Multiple, follow skin creases/ grouped/ linear/ koebnerize</a:t>
            </a:r>
          </a:p>
          <a:p>
            <a:pPr>
              <a:buFont typeface="Wingdings" pitchFamily="2" charset="2"/>
              <a:buChar char="ü"/>
            </a:pPr>
            <a:endParaRPr lang="en-US" sz="7400" dirty="0"/>
          </a:p>
          <a:p>
            <a:pPr>
              <a:buFont typeface="Wingdings" pitchFamily="2" charset="2"/>
              <a:buChar char="ü"/>
            </a:pPr>
            <a:r>
              <a:rPr lang="en-US" sz="7400" dirty="0"/>
              <a:t> May disseminate with gastrointestinal and pulmonary involvement</a:t>
            </a:r>
          </a:p>
        </p:txBody>
      </p:sp>
      <p:pic>
        <p:nvPicPr>
          <p:cNvPr id="6" name="Picture 2"/>
          <p:cNvPicPr>
            <a:picLocks noGrp="1" noChangeAspect="1" noChangeArrowheads="1"/>
          </p:cNvPicPr>
          <p:nvPr>
            <p:ph sz="quarter" idx="2"/>
          </p:nvPr>
        </p:nvPicPr>
        <p:blipFill>
          <a:blip r:embed="rId2"/>
          <a:srcRect l="52574" t="21773" r="20772" b="11201"/>
          <a:stretch>
            <a:fillRect/>
          </a:stretch>
        </p:blipFill>
        <p:spPr bwMode="auto">
          <a:xfrm>
            <a:off x="5191881" y="1447800"/>
            <a:ext cx="3233812" cy="4572000"/>
          </a:xfrm>
          <a:prstGeom prst="rect">
            <a:avLst/>
          </a:prstGeom>
          <a:noFill/>
          <a:ln w="9525">
            <a:noFill/>
            <a:miter lim="800000"/>
            <a:headEnd/>
            <a:tailEnd/>
          </a:ln>
          <a:effectLst/>
        </p:spPr>
      </p:pic>
      <p:sp>
        <p:nvSpPr>
          <p:cNvPr id="4" name="Rectangle 3"/>
          <p:cNvSpPr/>
          <p:nvPr/>
        </p:nvSpPr>
        <p:spPr>
          <a:xfrm>
            <a:off x="7763805" y="291092"/>
            <a:ext cx="1023037" cy="1200329"/>
          </a:xfrm>
          <a:prstGeom prst="rect">
            <a:avLst/>
          </a:prstGeom>
        </p:spPr>
        <p:txBody>
          <a:bodyPr wrap="none">
            <a:spAutoFit/>
          </a:bodyPr>
          <a:lstStyle/>
          <a:p>
            <a:r>
              <a:rPr lang="en-US" dirty="0"/>
              <a:t>Neoplasm</a:t>
            </a:r>
          </a:p>
          <a:p>
            <a:r>
              <a:rPr lang="en-US" dirty="0"/>
              <a:t>KS</a:t>
            </a:r>
          </a:p>
          <a:p>
            <a:endParaRPr lang="en-US" dirty="0"/>
          </a:p>
          <a:p>
            <a:endParaRPr 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642910" y="857264"/>
            <a:ext cx="8043890" cy="5000628"/>
          </a:xfrm>
        </p:spPr>
        <p:txBody>
          <a:bodyPr>
            <a:normAutofit lnSpcReduction="10000"/>
          </a:bodyPr>
          <a:lstStyle/>
          <a:p>
            <a:pPr>
              <a:buNone/>
            </a:pPr>
            <a:r>
              <a:rPr lang="en-US" b="1" dirty="0"/>
              <a:t> </a:t>
            </a:r>
            <a:r>
              <a:rPr lang="en-US" sz="2800" u="sng" dirty="0"/>
              <a:t>DIFFERENTIAL DIAGNOSIS:</a:t>
            </a:r>
          </a:p>
          <a:p>
            <a:pPr>
              <a:buNone/>
            </a:pPr>
            <a:endParaRPr lang="en-US" dirty="0"/>
          </a:p>
          <a:p>
            <a:pPr>
              <a:buFont typeface="Wingdings" pitchFamily="2" charset="2"/>
              <a:buChar char="ü"/>
            </a:pPr>
            <a:r>
              <a:rPr lang="en-US" dirty="0"/>
              <a:t> Naevus</a:t>
            </a:r>
          </a:p>
          <a:p>
            <a:pPr>
              <a:buFont typeface="Wingdings" pitchFamily="2" charset="2"/>
              <a:buChar char="ü"/>
            </a:pPr>
            <a:r>
              <a:rPr lang="en-US" dirty="0"/>
              <a:t> Histiocytoma</a:t>
            </a:r>
          </a:p>
          <a:p>
            <a:pPr>
              <a:buFont typeface="Wingdings" pitchFamily="2" charset="2"/>
              <a:buChar char="ü"/>
            </a:pPr>
            <a:r>
              <a:rPr lang="en-US" dirty="0"/>
              <a:t> Lymphangioma</a:t>
            </a:r>
          </a:p>
          <a:p>
            <a:pPr>
              <a:buFont typeface="Wingdings" pitchFamily="2" charset="2"/>
              <a:buChar char="ü"/>
            </a:pPr>
            <a:r>
              <a:rPr lang="en-US" dirty="0"/>
              <a:t> Bacillary angiomatosis</a:t>
            </a:r>
          </a:p>
          <a:p>
            <a:pPr>
              <a:buFont typeface="Wingdings" pitchFamily="2" charset="2"/>
              <a:buChar char="ü"/>
            </a:pPr>
            <a:r>
              <a:rPr lang="en-US" dirty="0"/>
              <a:t> Pyogenic granuloma</a:t>
            </a:r>
          </a:p>
          <a:p>
            <a:pPr>
              <a:buFont typeface="Wingdings" pitchFamily="2" charset="2"/>
              <a:buChar char="ü"/>
            </a:pPr>
            <a:r>
              <a:rPr lang="en-US" dirty="0"/>
              <a:t> Angioma</a:t>
            </a:r>
          </a:p>
          <a:p>
            <a:pPr>
              <a:buFont typeface="Wingdings" pitchFamily="2" charset="2"/>
              <a:buChar char="ü"/>
            </a:pPr>
            <a:r>
              <a:rPr lang="en-US" dirty="0"/>
              <a:t> Cryptococcosis</a:t>
            </a:r>
          </a:p>
          <a:p>
            <a:pPr>
              <a:buFont typeface="Wingdings" pitchFamily="2" charset="2"/>
              <a:buChar char="ü"/>
            </a:pPr>
            <a:r>
              <a:rPr lang="en-US" dirty="0"/>
              <a:t> Histoplasmosis</a:t>
            </a:r>
          </a:p>
          <a:p>
            <a:pPr>
              <a:buFont typeface="Wingdings" pitchFamily="2" charset="2"/>
              <a:buChar char="ü"/>
            </a:pPr>
            <a:r>
              <a:rPr lang="en-US" dirty="0"/>
              <a:t> Leishmaniasis</a:t>
            </a:r>
          </a:p>
          <a:p>
            <a:pPr>
              <a:buFont typeface="Wingdings" pitchFamily="2" charset="2"/>
              <a:buChar char="ü"/>
            </a:pPr>
            <a:endParaRPr lang="en-US" dirty="0"/>
          </a:p>
        </p:txBody>
      </p:sp>
      <p:sp>
        <p:nvSpPr>
          <p:cNvPr id="3" name="Rectangle 2"/>
          <p:cNvSpPr/>
          <p:nvPr/>
        </p:nvSpPr>
        <p:spPr>
          <a:xfrm>
            <a:off x="7763805" y="214290"/>
            <a:ext cx="1023037" cy="1200329"/>
          </a:xfrm>
          <a:prstGeom prst="rect">
            <a:avLst/>
          </a:prstGeom>
        </p:spPr>
        <p:txBody>
          <a:bodyPr wrap="none">
            <a:spAutoFit/>
          </a:bodyPr>
          <a:lstStyle/>
          <a:p>
            <a:r>
              <a:rPr lang="en-US" dirty="0"/>
              <a:t>Neoplasm</a:t>
            </a:r>
          </a:p>
          <a:p>
            <a:r>
              <a:rPr lang="en-US" dirty="0"/>
              <a:t>KS</a:t>
            </a:r>
          </a:p>
          <a:p>
            <a:endParaRPr lang="en-US" dirty="0"/>
          </a:p>
          <a:p>
            <a:endParaRPr 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2800" u="sng" dirty="0"/>
              <a:t>DIAGNOSIS:</a:t>
            </a:r>
          </a:p>
          <a:p>
            <a:pPr>
              <a:buFont typeface="Wingdings" pitchFamily="2" charset="2"/>
              <a:buChar char="ü"/>
            </a:pPr>
            <a:endParaRPr lang="en-US" b="1" dirty="0"/>
          </a:p>
          <a:p>
            <a:pPr>
              <a:buFont typeface="Wingdings" pitchFamily="2" charset="2"/>
              <a:buChar char="ü"/>
            </a:pPr>
            <a:r>
              <a:rPr lang="en-US" b="1" dirty="0"/>
              <a:t> </a:t>
            </a:r>
            <a:r>
              <a:rPr lang="en-US" dirty="0"/>
              <a:t>Skin biopsy</a:t>
            </a:r>
          </a:p>
          <a:p>
            <a:pPr lvl="1">
              <a:buFont typeface="Arial" pitchFamily="34" charset="0"/>
              <a:buChar char="•"/>
            </a:pPr>
            <a:r>
              <a:rPr lang="en-US" dirty="0"/>
              <a:t>Dilated irrugarly shaped vascular structure that are typically slit like </a:t>
            </a:r>
          </a:p>
          <a:p>
            <a:pPr lvl="1">
              <a:buFont typeface="Arial" pitchFamily="34" charset="0"/>
              <a:buChar char="•"/>
            </a:pPr>
            <a:r>
              <a:rPr lang="en-US" dirty="0"/>
              <a:t> Immunohistochemistry</a:t>
            </a:r>
          </a:p>
        </p:txBody>
      </p:sp>
      <p:sp>
        <p:nvSpPr>
          <p:cNvPr id="4" name="Rectangle 3"/>
          <p:cNvSpPr/>
          <p:nvPr/>
        </p:nvSpPr>
        <p:spPr>
          <a:xfrm>
            <a:off x="7763805" y="291092"/>
            <a:ext cx="1023037" cy="1200329"/>
          </a:xfrm>
          <a:prstGeom prst="rect">
            <a:avLst/>
          </a:prstGeom>
        </p:spPr>
        <p:txBody>
          <a:bodyPr wrap="none">
            <a:spAutoFit/>
          </a:bodyPr>
          <a:lstStyle/>
          <a:p>
            <a:r>
              <a:rPr lang="en-US" dirty="0"/>
              <a:t>Neoplasm</a:t>
            </a:r>
          </a:p>
          <a:p>
            <a:r>
              <a:rPr lang="en-US" dirty="0"/>
              <a:t>KS</a:t>
            </a:r>
          </a:p>
          <a:p>
            <a:endParaRPr lang="en-US" dirty="0"/>
          </a:p>
          <a:p>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quarter" idx="1"/>
          </p:nvPr>
        </p:nvPicPr>
        <p:blipFill>
          <a:blip r:embed="rId3"/>
          <a:srcRect l="20404" t="36486" r="24448" b="25914"/>
          <a:stretch>
            <a:fillRect/>
          </a:stretch>
        </p:blipFill>
        <p:spPr bwMode="auto">
          <a:xfrm>
            <a:off x="186328" y="1571612"/>
            <a:ext cx="8671952" cy="3324248"/>
          </a:xfrm>
          <a:prstGeom prst="rect">
            <a:avLst/>
          </a:prstGeom>
          <a:noFill/>
          <a:ln w="9525">
            <a:noFill/>
            <a:miter lim="800000"/>
            <a:headEnd/>
            <a:tailEnd/>
          </a:ln>
          <a:effectLst/>
        </p:spPr>
      </p:pic>
      <p:sp>
        <p:nvSpPr>
          <p:cNvPr id="4" name="Rectangle 3"/>
          <p:cNvSpPr/>
          <p:nvPr/>
        </p:nvSpPr>
        <p:spPr>
          <a:xfrm>
            <a:off x="7763805" y="291092"/>
            <a:ext cx="1023037" cy="1200329"/>
          </a:xfrm>
          <a:prstGeom prst="rect">
            <a:avLst/>
          </a:prstGeom>
        </p:spPr>
        <p:txBody>
          <a:bodyPr wrap="none">
            <a:spAutoFit/>
          </a:bodyPr>
          <a:lstStyle/>
          <a:p>
            <a:r>
              <a:rPr lang="en-US" dirty="0"/>
              <a:t>Neoplasm</a:t>
            </a:r>
          </a:p>
          <a:p>
            <a:r>
              <a:rPr lang="en-US" dirty="0"/>
              <a:t>KS</a:t>
            </a:r>
          </a:p>
          <a:p>
            <a:endParaRPr lang="en-US" dirty="0"/>
          </a:p>
          <a:p>
            <a:endParaRPr 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quarter" idx="1"/>
          </p:nvPr>
        </p:nvPicPr>
        <p:blipFill>
          <a:blip r:embed="rId3"/>
          <a:srcRect l="53493" t="31581" r="13419" b="24279"/>
          <a:stretch>
            <a:fillRect/>
          </a:stretch>
        </p:blipFill>
        <p:spPr bwMode="auto">
          <a:xfrm>
            <a:off x="500034" y="500042"/>
            <a:ext cx="3929090" cy="2946818"/>
          </a:xfrm>
          <a:prstGeom prst="rect">
            <a:avLst/>
          </a:prstGeom>
          <a:noFill/>
          <a:ln w="9525">
            <a:noFill/>
            <a:miter lim="800000"/>
            <a:headEnd/>
            <a:tailEnd/>
          </a:ln>
          <a:effectLst/>
        </p:spPr>
      </p:pic>
      <p:pic>
        <p:nvPicPr>
          <p:cNvPr id="7171" name="Picture 3"/>
          <p:cNvPicPr>
            <a:picLocks noChangeAspect="1" noChangeArrowheads="1"/>
          </p:cNvPicPr>
          <p:nvPr/>
        </p:nvPicPr>
        <p:blipFill>
          <a:blip r:embed="rId4"/>
          <a:srcRect l="12628" t="38086" r="53880" b="16015"/>
          <a:stretch>
            <a:fillRect/>
          </a:stretch>
        </p:blipFill>
        <p:spPr bwMode="auto">
          <a:xfrm>
            <a:off x="214282" y="3500414"/>
            <a:ext cx="4357718" cy="3357586"/>
          </a:xfrm>
          <a:prstGeom prst="rect">
            <a:avLst/>
          </a:prstGeom>
          <a:noFill/>
          <a:ln w="9525">
            <a:noFill/>
            <a:miter lim="800000"/>
            <a:headEnd/>
            <a:tailEnd/>
          </a:ln>
          <a:effectLst/>
        </p:spPr>
      </p:pic>
      <p:pic>
        <p:nvPicPr>
          <p:cNvPr id="7172" name="Picture 4"/>
          <p:cNvPicPr>
            <a:picLocks noChangeAspect="1" noChangeArrowheads="1"/>
          </p:cNvPicPr>
          <p:nvPr/>
        </p:nvPicPr>
        <p:blipFill>
          <a:blip r:embed="rId5"/>
          <a:srcRect l="47804" t="27344" r="20900" b="30663"/>
          <a:stretch>
            <a:fillRect/>
          </a:stretch>
        </p:blipFill>
        <p:spPr bwMode="auto">
          <a:xfrm>
            <a:off x="4857752" y="2071678"/>
            <a:ext cx="4071966" cy="3071858"/>
          </a:xfrm>
          <a:prstGeom prst="rect">
            <a:avLst/>
          </a:prstGeom>
          <a:noFill/>
          <a:ln w="9525">
            <a:noFill/>
            <a:miter lim="800000"/>
            <a:headEnd/>
            <a:tailEnd/>
          </a:ln>
          <a:effectLst/>
        </p:spPr>
      </p:pic>
      <p:sp>
        <p:nvSpPr>
          <p:cNvPr id="5" name="Rectangle 4"/>
          <p:cNvSpPr/>
          <p:nvPr/>
        </p:nvSpPr>
        <p:spPr>
          <a:xfrm>
            <a:off x="7763805" y="291092"/>
            <a:ext cx="1023037" cy="1200329"/>
          </a:xfrm>
          <a:prstGeom prst="rect">
            <a:avLst/>
          </a:prstGeom>
        </p:spPr>
        <p:txBody>
          <a:bodyPr wrap="none">
            <a:spAutoFit/>
          </a:bodyPr>
          <a:lstStyle/>
          <a:p>
            <a:r>
              <a:rPr lang="en-US" dirty="0"/>
              <a:t>Neoplasm</a:t>
            </a:r>
          </a:p>
          <a:p>
            <a:r>
              <a:rPr lang="en-US" dirty="0"/>
              <a:t>KS</a:t>
            </a:r>
          </a:p>
          <a:p>
            <a:endParaRPr lang="en-US" dirty="0"/>
          </a:p>
          <a:p>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TIS STAGES OF KAPOSI SARCOMA</a:t>
            </a:r>
          </a:p>
        </p:txBody>
      </p:sp>
      <p:pic>
        <p:nvPicPr>
          <p:cNvPr id="1026" name="Picture 2"/>
          <p:cNvPicPr>
            <a:picLocks noGrp="1" noChangeAspect="1" noChangeArrowheads="1"/>
          </p:cNvPicPr>
          <p:nvPr>
            <p:ph sz="quarter" idx="1"/>
          </p:nvPr>
        </p:nvPicPr>
        <p:blipFill>
          <a:blip r:embed="rId2"/>
          <a:srcRect l="51654" t="43991" r="12500" b="21010"/>
          <a:stretch>
            <a:fillRect/>
          </a:stretch>
        </p:blipFill>
        <p:spPr bwMode="auto">
          <a:xfrm>
            <a:off x="285720" y="1785926"/>
            <a:ext cx="8458908" cy="464347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MANAGEMENT</a:t>
            </a:r>
          </a:p>
        </p:txBody>
      </p:sp>
      <p:sp>
        <p:nvSpPr>
          <p:cNvPr id="5" name="Content Placeholder 4"/>
          <p:cNvSpPr>
            <a:spLocks noGrp="1"/>
          </p:cNvSpPr>
          <p:nvPr>
            <p:ph sz="quarter" idx="1"/>
          </p:nvPr>
        </p:nvSpPr>
        <p:spPr/>
        <p:txBody>
          <a:bodyPr>
            <a:normAutofit fontScale="92500" lnSpcReduction="20000"/>
          </a:bodyPr>
          <a:lstStyle/>
          <a:p>
            <a:pPr>
              <a:buNone/>
            </a:pPr>
            <a:endParaRPr lang="en-US" sz="3000" u="sng" dirty="0"/>
          </a:p>
          <a:p>
            <a:pPr>
              <a:buNone/>
            </a:pPr>
            <a:r>
              <a:rPr lang="en-US" sz="3000" u="sng" dirty="0"/>
              <a:t>LOCAL  TREATMENT:</a:t>
            </a:r>
          </a:p>
          <a:p>
            <a:pPr>
              <a:buNone/>
            </a:pPr>
            <a:endParaRPr lang="en-US" dirty="0"/>
          </a:p>
          <a:p>
            <a:pPr>
              <a:buFont typeface="Wingdings" pitchFamily="2" charset="2"/>
              <a:buChar char="ü"/>
            </a:pPr>
            <a:r>
              <a:rPr lang="en-US" dirty="0"/>
              <a:t> Cryotherapy</a:t>
            </a:r>
          </a:p>
          <a:p>
            <a:pPr>
              <a:buFont typeface="Wingdings" pitchFamily="2" charset="2"/>
              <a:buChar char="ü"/>
            </a:pPr>
            <a:r>
              <a:rPr lang="en-US" dirty="0"/>
              <a:t> Radiotherapy</a:t>
            </a:r>
          </a:p>
          <a:p>
            <a:pPr>
              <a:buFont typeface="Wingdings" pitchFamily="2" charset="2"/>
              <a:buChar char="ü"/>
            </a:pPr>
            <a:r>
              <a:rPr lang="en-US" dirty="0"/>
              <a:t> Topical retinoid: alitretinion </a:t>
            </a:r>
          </a:p>
          <a:p>
            <a:pPr>
              <a:buFont typeface="Wingdings" pitchFamily="2" charset="2"/>
              <a:buChar char="ü"/>
            </a:pPr>
            <a:r>
              <a:rPr lang="en-US" dirty="0"/>
              <a:t> Topical antiviral: cidofovir, docosanol</a:t>
            </a:r>
          </a:p>
          <a:p>
            <a:pPr>
              <a:buFont typeface="Wingdings" pitchFamily="2" charset="2"/>
              <a:buChar char="ü"/>
            </a:pPr>
            <a:r>
              <a:rPr lang="en-US" dirty="0"/>
              <a:t> Intralesional: IFN alpha, TNF alpha, vinca alkaloids</a:t>
            </a:r>
          </a:p>
          <a:p>
            <a:pPr>
              <a:buFont typeface="Wingdings" pitchFamily="2" charset="2"/>
              <a:buChar char="ü"/>
            </a:pPr>
            <a:r>
              <a:rPr lang="en-US" dirty="0"/>
              <a:t> Surgery</a:t>
            </a:r>
          </a:p>
          <a:p>
            <a:pPr>
              <a:buFont typeface="Wingdings" pitchFamily="2" charset="2"/>
              <a:buChar char="ü"/>
            </a:pPr>
            <a:r>
              <a:rPr lang="en-US" dirty="0"/>
              <a:t> Laser</a:t>
            </a:r>
          </a:p>
          <a:p>
            <a:pPr>
              <a:buFont typeface="Wingdings" pitchFamily="2" charset="2"/>
              <a:buChar char="ü"/>
            </a:pPr>
            <a:r>
              <a:rPr lang="en-US" dirty="0"/>
              <a:t> Photodynamic therapy</a:t>
            </a:r>
          </a:p>
          <a:p>
            <a:pPr>
              <a:buFont typeface="Wingdings" pitchFamily="2" charset="2"/>
              <a:buChar char="ü"/>
            </a:pPr>
            <a:r>
              <a:rPr lang="en-US" dirty="0"/>
              <a:t> Cosmetic camouflage</a:t>
            </a:r>
          </a:p>
          <a:p>
            <a:pPr>
              <a:buFont typeface="Arial" pitchFamily="34" charset="0"/>
              <a:buChar char="•"/>
            </a:pPr>
            <a:endParaRPr lang="en-US" dirty="0"/>
          </a:p>
        </p:txBody>
      </p:sp>
      <p:sp>
        <p:nvSpPr>
          <p:cNvPr id="7" name="Rectangle 6"/>
          <p:cNvSpPr/>
          <p:nvPr/>
        </p:nvSpPr>
        <p:spPr>
          <a:xfrm>
            <a:off x="7763805" y="291092"/>
            <a:ext cx="1023037" cy="1200329"/>
          </a:xfrm>
          <a:prstGeom prst="rect">
            <a:avLst/>
          </a:prstGeom>
        </p:spPr>
        <p:txBody>
          <a:bodyPr wrap="none">
            <a:spAutoFit/>
          </a:bodyPr>
          <a:lstStyle/>
          <a:p>
            <a:r>
              <a:rPr lang="en-US" dirty="0"/>
              <a:t>Neoplasm</a:t>
            </a:r>
          </a:p>
          <a:p>
            <a:r>
              <a:rPr lang="en-US" dirty="0"/>
              <a:t>KS</a:t>
            </a:r>
          </a:p>
          <a:p>
            <a:endParaRPr lang="en-US" dirty="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071538" y="928670"/>
          <a:ext cx="6786610" cy="44291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42910" y="1071546"/>
            <a:ext cx="8043890" cy="4948254"/>
          </a:xfrm>
        </p:spPr>
        <p:txBody>
          <a:bodyPr>
            <a:normAutofit lnSpcReduction="10000"/>
          </a:bodyPr>
          <a:lstStyle/>
          <a:p>
            <a:pPr>
              <a:buNone/>
            </a:pPr>
            <a:r>
              <a:rPr lang="en-US" sz="2800" u="sng" dirty="0"/>
              <a:t>SYSTEMIC TREATMENT</a:t>
            </a:r>
            <a:r>
              <a:rPr lang="en-US" b="1" dirty="0"/>
              <a:t>:</a:t>
            </a:r>
          </a:p>
          <a:p>
            <a:pPr>
              <a:buFont typeface="Arial" pitchFamily="34" charset="0"/>
              <a:buChar char="•"/>
            </a:pPr>
            <a:endParaRPr lang="en-US" dirty="0"/>
          </a:p>
          <a:p>
            <a:pPr>
              <a:buFont typeface="Wingdings" pitchFamily="2" charset="2"/>
              <a:buChar char="ü"/>
            </a:pPr>
            <a:r>
              <a:rPr lang="en-US" dirty="0"/>
              <a:t>  cART</a:t>
            </a:r>
          </a:p>
          <a:p>
            <a:pPr>
              <a:buFont typeface="Wingdings" pitchFamily="2" charset="2"/>
              <a:buChar char="ü"/>
            </a:pPr>
            <a:r>
              <a:rPr lang="en-US" dirty="0"/>
              <a:t>  Isotretinoin</a:t>
            </a:r>
          </a:p>
          <a:p>
            <a:pPr>
              <a:buFont typeface="Wingdings" pitchFamily="2" charset="2"/>
              <a:buChar char="ü"/>
            </a:pPr>
            <a:r>
              <a:rPr lang="en-US" dirty="0"/>
              <a:t>  Cidofovir </a:t>
            </a:r>
          </a:p>
          <a:p>
            <a:pPr>
              <a:buFont typeface="Wingdings" pitchFamily="2" charset="2"/>
              <a:buChar char="ü"/>
            </a:pPr>
            <a:r>
              <a:rPr lang="en-US" dirty="0"/>
              <a:t>  Intravenous chemotherapy, e.g. anthracyclines such as    liposomal daunorubicin, liposomal doxorubicin, bleomycin, paclitaxel, vincristine, etoposide </a:t>
            </a:r>
          </a:p>
          <a:p>
            <a:pPr>
              <a:buFont typeface="Wingdings" pitchFamily="2" charset="2"/>
              <a:buChar char="ü"/>
            </a:pPr>
            <a:r>
              <a:rPr lang="en-US" dirty="0"/>
              <a:t>  Imatinib mesylate (platelet‐derived growth factor/c‐kit receptor inhibitor)</a:t>
            </a:r>
          </a:p>
          <a:p>
            <a:pPr>
              <a:buFont typeface="Wingdings" pitchFamily="2" charset="2"/>
              <a:buChar char="ü"/>
            </a:pPr>
            <a:r>
              <a:rPr lang="en-US" dirty="0"/>
              <a:t>  Thalidomide, lenalidomide</a:t>
            </a:r>
          </a:p>
        </p:txBody>
      </p:sp>
      <p:sp>
        <p:nvSpPr>
          <p:cNvPr id="4" name="Rectangle 3"/>
          <p:cNvSpPr/>
          <p:nvPr/>
        </p:nvSpPr>
        <p:spPr>
          <a:xfrm>
            <a:off x="7763805" y="291092"/>
            <a:ext cx="1023037" cy="1200329"/>
          </a:xfrm>
          <a:prstGeom prst="rect">
            <a:avLst/>
          </a:prstGeom>
        </p:spPr>
        <p:txBody>
          <a:bodyPr wrap="none">
            <a:spAutoFit/>
          </a:bodyPr>
          <a:lstStyle/>
          <a:p>
            <a:r>
              <a:rPr lang="en-US" dirty="0"/>
              <a:t>Neoplasm</a:t>
            </a:r>
          </a:p>
          <a:p>
            <a:r>
              <a:rPr lang="en-US" dirty="0"/>
              <a:t>KS</a:t>
            </a:r>
          </a:p>
          <a:p>
            <a:endParaRPr lang="en-US" dirty="0"/>
          </a:p>
          <a:p>
            <a:endParaRPr 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RECOMMENDATIONS:</a:t>
            </a:r>
          </a:p>
        </p:txBody>
      </p:sp>
      <p:graphicFrame>
        <p:nvGraphicFramePr>
          <p:cNvPr id="4" name="Content Placeholder 3"/>
          <p:cNvGraphicFramePr>
            <a:graphicFrameLocks noGrp="1"/>
          </p:cNvGraphicFramePr>
          <p:nvPr>
            <p:ph sz="quarter" idx="1"/>
          </p:nvPr>
        </p:nvGraphicFramePr>
        <p:xfrm>
          <a:off x="914400" y="500042"/>
          <a:ext cx="77724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071538" y="4357694"/>
            <a:ext cx="7116525" cy="1200329"/>
          </a:xfrm>
          <a:prstGeom prst="rect">
            <a:avLst/>
          </a:prstGeom>
          <a:noFill/>
        </p:spPr>
        <p:txBody>
          <a:bodyPr wrap="square" rtlCol="0">
            <a:spAutoFit/>
          </a:bodyPr>
          <a:lstStyle/>
          <a:p>
            <a:r>
              <a:rPr lang="en-US" sz="2400" dirty="0"/>
              <a:t>Daunorubicin 40 mg/m2 every 14 days or Doxorubicin 20mg/m2 every 21 days</a:t>
            </a:r>
          </a:p>
          <a:p>
            <a:r>
              <a:rPr lang="en-US" sz="2400" dirty="0"/>
              <a:t>Paclitaxel 100mg/m2 every 14 days </a:t>
            </a:r>
          </a:p>
        </p:txBody>
      </p:sp>
      <p:sp>
        <p:nvSpPr>
          <p:cNvPr id="5" name="Rectangle 4"/>
          <p:cNvSpPr/>
          <p:nvPr/>
        </p:nvSpPr>
        <p:spPr>
          <a:xfrm>
            <a:off x="7763805" y="142852"/>
            <a:ext cx="1023037" cy="1200329"/>
          </a:xfrm>
          <a:prstGeom prst="rect">
            <a:avLst/>
          </a:prstGeom>
        </p:spPr>
        <p:txBody>
          <a:bodyPr wrap="none">
            <a:spAutoFit/>
          </a:bodyPr>
          <a:lstStyle/>
          <a:p>
            <a:r>
              <a:rPr lang="en-US" dirty="0"/>
              <a:t>Neoplasm</a:t>
            </a:r>
          </a:p>
          <a:p>
            <a:r>
              <a:rPr lang="en-US" dirty="0"/>
              <a:t>KS</a:t>
            </a:r>
          </a:p>
          <a:p>
            <a:endParaRPr lang="en-US" dirty="0"/>
          </a:p>
          <a:p>
            <a:endParaRPr 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 AIDS DEFINING CANCER</a:t>
            </a:r>
          </a:p>
        </p:txBody>
      </p:sp>
      <p:sp>
        <p:nvSpPr>
          <p:cNvPr id="3" name="Content Placeholder 2"/>
          <p:cNvSpPr>
            <a:spLocks noGrp="1"/>
          </p:cNvSpPr>
          <p:nvPr>
            <p:ph sz="quarter" idx="1"/>
          </p:nvPr>
        </p:nvSpPr>
        <p:spPr>
          <a:xfrm>
            <a:off x="571472" y="1447800"/>
            <a:ext cx="7772400" cy="4572000"/>
          </a:xfrm>
        </p:spPr>
        <p:txBody>
          <a:bodyPr/>
          <a:lstStyle/>
          <a:p>
            <a:pPr lvl="1">
              <a:buFont typeface="Wingdings" pitchFamily="2" charset="2"/>
              <a:buChar char="ü"/>
            </a:pPr>
            <a:r>
              <a:rPr lang="en-US" dirty="0"/>
              <a:t> Primary skin malignancies are the  most frequent non – AIDS defining cancer </a:t>
            </a:r>
          </a:p>
          <a:p>
            <a:pPr lvl="1">
              <a:buFont typeface="Wingdings" pitchFamily="2" charset="2"/>
              <a:buChar char="ü"/>
            </a:pPr>
            <a:endParaRPr lang="en-US" dirty="0"/>
          </a:p>
          <a:p>
            <a:pPr lvl="1">
              <a:buNone/>
            </a:pPr>
            <a:r>
              <a:rPr lang="en-US" b="1" dirty="0"/>
              <a:t>    Basal cell carcinoma</a:t>
            </a:r>
          </a:p>
          <a:p>
            <a:pPr lvl="1">
              <a:buNone/>
            </a:pPr>
            <a:r>
              <a:rPr lang="en-US" b="1" dirty="0"/>
              <a:t>    Squamous cell carcinoma </a:t>
            </a:r>
          </a:p>
          <a:p>
            <a:pPr lvl="1">
              <a:buNone/>
            </a:pPr>
            <a:r>
              <a:rPr lang="en-US" b="1" dirty="0"/>
              <a:t>    Melanoma</a:t>
            </a:r>
          </a:p>
          <a:p>
            <a:pPr lvl="1">
              <a:buNone/>
            </a:pPr>
            <a:endParaRPr lang="en-US" b="1" dirty="0"/>
          </a:p>
          <a:p>
            <a:pPr lvl="1">
              <a:buFont typeface="Wingdings" pitchFamily="2" charset="2"/>
              <a:buChar char="ü"/>
            </a:pPr>
            <a:r>
              <a:rPr lang="en-US" b="1" dirty="0"/>
              <a:t> </a:t>
            </a:r>
            <a:r>
              <a:rPr lang="en-US" dirty="0"/>
              <a:t>Other non – AIDS defining cancers:</a:t>
            </a:r>
          </a:p>
          <a:p>
            <a:pPr lvl="1">
              <a:buNone/>
            </a:pPr>
            <a:r>
              <a:rPr lang="en-US" b="1" dirty="0"/>
              <a:t>     </a:t>
            </a:r>
            <a:r>
              <a:rPr lang="en-US" dirty="0"/>
              <a:t>Hodgkin lymphoma, Leukemia, liver, respiratory, anal, oropharyngeal, prostate cancers</a:t>
            </a:r>
            <a:endParaRPr lang="en-US" b="1" dirty="0"/>
          </a:p>
          <a:p>
            <a:pPr lvl="1">
              <a:buFont typeface="Wingdings" pitchFamily="2" charset="2"/>
              <a:buChar char="ü"/>
            </a:pPr>
            <a:endParaRPr lang="en-US" dirty="0"/>
          </a:p>
          <a:p>
            <a:pPr lvl="1">
              <a:buNone/>
            </a:pPr>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42910" y="1357298"/>
            <a:ext cx="3749040" cy="4572000"/>
          </a:xfrm>
        </p:spPr>
        <p:txBody>
          <a:bodyPr>
            <a:normAutofit fontScale="92500" lnSpcReduction="20000"/>
          </a:bodyPr>
          <a:lstStyle/>
          <a:p>
            <a:pPr>
              <a:buNone/>
            </a:pPr>
            <a:r>
              <a:rPr lang="en-US" sz="3200" b="1" u="sng" dirty="0"/>
              <a:t>SQUAMOUS CELL</a:t>
            </a:r>
          </a:p>
          <a:p>
            <a:pPr>
              <a:buNone/>
            </a:pPr>
            <a:r>
              <a:rPr lang="en-US" sz="3200" b="1" u="sng" dirty="0"/>
              <a:t>CARCINOMA:</a:t>
            </a:r>
          </a:p>
          <a:p>
            <a:pPr>
              <a:buNone/>
            </a:pPr>
            <a:endParaRPr lang="en-US" b="1" u="sng" dirty="0"/>
          </a:p>
          <a:p>
            <a:pPr>
              <a:buFont typeface="Wingdings" pitchFamily="2" charset="2"/>
              <a:buChar char="ü"/>
            </a:pPr>
            <a:r>
              <a:rPr lang="en-US" dirty="0"/>
              <a:t> Predisposing factor:  Sun exposure &gt; Immunosuppression</a:t>
            </a:r>
          </a:p>
          <a:p>
            <a:pPr>
              <a:buNone/>
            </a:pPr>
            <a:endParaRPr lang="en-US" dirty="0"/>
          </a:p>
          <a:p>
            <a:pPr>
              <a:buFont typeface="Wingdings" pitchFamily="2" charset="2"/>
              <a:buChar char="ü"/>
            </a:pPr>
            <a:r>
              <a:rPr lang="en-US" dirty="0"/>
              <a:t>Clinical Feature:</a:t>
            </a:r>
          </a:p>
          <a:p>
            <a:pPr lvl="1">
              <a:buFont typeface="Arial" pitchFamily="34" charset="0"/>
              <a:buChar char="•"/>
            </a:pPr>
            <a:r>
              <a:rPr lang="en-GB" sz="2200" dirty="0"/>
              <a:t> Atypically </a:t>
            </a:r>
          </a:p>
          <a:p>
            <a:pPr lvl="1">
              <a:buFont typeface="Arial" pitchFamily="34" charset="0"/>
              <a:buChar char="•"/>
            </a:pPr>
            <a:r>
              <a:rPr lang="en-GB" sz="2200" dirty="0"/>
              <a:t> Younger age</a:t>
            </a:r>
          </a:p>
          <a:p>
            <a:pPr lvl="1">
              <a:buFont typeface="Arial" pitchFamily="34" charset="0"/>
              <a:buChar char="•"/>
            </a:pPr>
            <a:r>
              <a:rPr lang="en-GB" sz="2200" dirty="0"/>
              <a:t> Unusual sites ( digit ,nail folds)</a:t>
            </a:r>
          </a:p>
          <a:p>
            <a:pPr lvl="1">
              <a:buFont typeface="Arial" pitchFamily="34" charset="0"/>
              <a:buChar char="•"/>
            </a:pPr>
            <a:r>
              <a:rPr lang="en-GB" sz="2200" dirty="0"/>
              <a:t> Aggressive, multifocal</a:t>
            </a:r>
          </a:p>
          <a:p>
            <a:pPr lvl="1">
              <a:buFont typeface="Arial" pitchFamily="34" charset="0"/>
              <a:buChar char="•"/>
            </a:pPr>
            <a:r>
              <a:rPr lang="en-GB" sz="2200" dirty="0"/>
              <a:t> High mortality</a:t>
            </a:r>
            <a:endParaRPr lang="en-US" dirty="0"/>
          </a:p>
          <a:p>
            <a:pPr>
              <a:buNone/>
            </a:pPr>
            <a:endParaRPr lang="en-US" b="1" u="sng" dirty="0"/>
          </a:p>
          <a:p>
            <a:pPr>
              <a:buNone/>
            </a:pPr>
            <a:endParaRPr lang="en-US" dirty="0"/>
          </a:p>
        </p:txBody>
      </p:sp>
      <p:sp>
        <p:nvSpPr>
          <p:cNvPr id="6" name="Content Placeholder 5"/>
          <p:cNvSpPr>
            <a:spLocks noGrp="1"/>
          </p:cNvSpPr>
          <p:nvPr>
            <p:ph sz="quarter" idx="2"/>
          </p:nvPr>
        </p:nvSpPr>
        <p:spPr/>
        <p:txBody>
          <a:bodyPr>
            <a:normAutofit fontScale="92500" lnSpcReduction="20000"/>
          </a:bodyPr>
          <a:lstStyle/>
          <a:p>
            <a:endParaRPr lang="en-US"/>
          </a:p>
        </p:txBody>
      </p:sp>
      <p:pic>
        <p:nvPicPr>
          <p:cNvPr id="4" name="Picture 2" descr="C:\Users\ahmar jalal\Desktop\Screenshot_20170828-003716.png"/>
          <p:cNvPicPr>
            <a:picLocks noChangeAspect="1" noChangeArrowheads="1"/>
          </p:cNvPicPr>
          <p:nvPr/>
        </p:nvPicPr>
        <p:blipFill>
          <a:blip r:embed="rId3" cstate="print"/>
          <a:srcRect l="10801" t="21656" r="47900" b="62948"/>
          <a:stretch>
            <a:fillRect/>
          </a:stretch>
        </p:blipFill>
        <p:spPr bwMode="auto">
          <a:xfrm>
            <a:off x="5004708" y="2285992"/>
            <a:ext cx="3518612" cy="2368284"/>
          </a:xfrm>
          <a:prstGeom prst="rect">
            <a:avLst/>
          </a:prstGeom>
          <a:noFill/>
        </p:spPr>
      </p:pic>
      <p:sp>
        <p:nvSpPr>
          <p:cNvPr id="7" name="Rectangle 6"/>
          <p:cNvSpPr/>
          <p:nvPr/>
        </p:nvSpPr>
        <p:spPr>
          <a:xfrm>
            <a:off x="7763805" y="291092"/>
            <a:ext cx="1023037" cy="1200329"/>
          </a:xfrm>
          <a:prstGeom prst="rect">
            <a:avLst/>
          </a:prstGeom>
        </p:spPr>
        <p:txBody>
          <a:bodyPr wrap="none">
            <a:spAutoFit/>
          </a:bodyPr>
          <a:lstStyle/>
          <a:p>
            <a:r>
              <a:rPr lang="en-US" dirty="0"/>
              <a:t>Neoplasm</a:t>
            </a:r>
          </a:p>
          <a:p>
            <a:endParaRPr lang="en-US" dirty="0"/>
          </a:p>
          <a:p>
            <a:endParaRPr lang="en-US" dirty="0"/>
          </a:p>
          <a:p>
            <a:endParaRPr 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4282" y="857232"/>
            <a:ext cx="7772400" cy="5124472"/>
          </a:xfrm>
        </p:spPr>
        <p:txBody>
          <a:bodyPr>
            <a:normAutofit fontScale="92500" lnSpcReduction="10000"/>
          </a:bodyPr>
          <a:lstStyle/>
          <a:p>
            <a:pPr>
              <a:buNone/>
            </a:pPr>
            <a:r>
              <a:rPr lang="en-US" sz="3200" b="1" u="sng" dirty="0"/>
              <a:t>BASAL CELL CARCINOMA:</a:t>
            </a:r>
            <a:endParaRPr lang="en-GB" sz="3200" dirty="0"/>
          </a:p>
          <a:p>
            <a:pPr marL="514350" indent="-514350">
              <a:buFont typeface="Wingdings" pitchFamily="2" charset="2"/>
              <a:buChar char="ü"/>
            </a:pPr>
            <a:r>
              <a:rPr lang="en-US" dirty="0"/>
              <a:t>Younger age</a:t>
            </a:r>
          </a:p>
          <a:p>
            <a:pPr>
              <a:buFont typeface="Wingdings" pitchFamily="2" charset="2"/>
              <a:buChar char="ü"/>
            </a:pPr>
            <a:r>
              <a:rPr lang="en-GB" sz="2400" dirty="0"/>
              <a:t>    Multiple,eruptive</a:t>
            </a:r>
          </a:p>
          <a:p>
            <a:pPr>
              <a:buFont typeface="Wingdings" pitchFamily="2" charset="2"/>
              <a:buChar char="ü"/>
            </a:pPr>
            <a:r>
              <a:rPr lang="en-GB" sz="2400" dirty="0"/>
              <a:t>    Superficial type</a:t>
            </a:r>
          </a:p>
          <a:p>
            <a:pPr>
              <a:buFont typeface="Wingdings" pitchFamily="2" charset="2"/>
              <a:buChar char="ü"/>
            </a:pPr>
            <a:r>
              <a:rPr lang="en-GB" sz="2400" dirty="0"/>
              <a:t>    Treatment: topical imiquimod</a:t>
            </a:r>
          </a:p>
          <a:p>
            <a:pPr>
              <a:buFont typeface="Wingdings" pitchFamily="2" charset="2"/>
              <a:buChar char="ü"/>
            </a:pPr>
            <a:endParaRPr lang="en-GB" sz="2400" b="1" u="sng" dirty="0"/>
          </a:p>
          <a:p>
            <a:pPr>
              <a:buNone/>
            </a:pPr>
            <a:r>
              <a:rPr lang="en-GB" sz="3200" b="1" u="sng" dirty="0"/>
              <a:t>MELANONA</a:t>
            </a:r>
            <a:endParaRPr lang="en-GB" sz="3200" dirty="0"/>
          </a:p>
          <a:p>
            <a:pPr>
              <a:buFont typeface="Wingdings" pitchFamily="2" charset="2"/>
              <a:buChar char="ü"/>
            </a:pPr>
            <a:r>
              <a:rPr lang="en-GB" sz="2400" dirty="0"/>
              <a:t>   Normal naevi    </a:t>
            </a:r>
          </a:p>
          <a:p>
            <a:pPr>
              <a:buFont typeface="Wingdings" pitchFamily="2" charset="2"/>
              <a:buChar char="ü"/>
            </a:pPr>
            <a:r>
              <a:rPr lang="en-GB" sz="2400" dirty="0"/>
              <a:t>   Benign macules             </a:t>
            </a:r>
          </a:p>
          <a:p>
            <a:pPr>
              <a:buFont typeface="Wingdings" pitchFamily="2" charset="2"/>
              <a:buChar char="ü"/>
            </a:pPr>
            <a:r>
              <a:rPr lang="en-GB" sz="2400" dirty="0"/>
              <a:t>   Multiple naevoid lesions</a:t>
            </a:r>
          </a:p>
          <a:p>
            <a:pPr>
              <a:buFont typeface="Wingdings" pitchFamily="2" charset="2"/>
              <a:buChar char="ü"/>
            </a:pPr>
            <a:r>
              <a:rPr lang="en-GB" sz="2400" dirty="0"/>
              <a:t>   Aggressive</a:t>
            </a:r>
          </a:p>
          <a:p>
            <a:pPr>
              <a:buFont typeface="Wingdings" pitchFamily="2" charset="2"/>
              <a:buChar char="ü"/>
            </a:pPr>
            <a:r>
              <a:rPr lang="en-GB" sz="2400" dirty="0"/>
              <a:t>   Low CD4 count            Poor prognosis</a:t>
            </a:r>
          </a:p>
          <a:p>
            <a:pPr>
              <a:buNone/>
            </a:pPr>
            <a:endParaRPr lang="en-US" sz="2400" dirty="0"/>
          </a:p>
          <a:p>
            <a:pPr>
              <a:buFont typeface="Wingdings" pitchFamily="2" charset="2"/>
              <a:buChar char="ü"/>
            </a:pPr>
            <a:endParaRPr lang="en-US" dirty="0"/>
          </a:p>
        </p:txBody>
      </p:sp>
      <p:cxnSp>
        <p:nvCxnSpPr>
          <p:cNvPr id="5" name="Straight Arrow Connector 4"/>
          <p:cNvCxnSpPr/>
          <p:nvPr/>
        </p:nvCxnSpPr>
        <p:spPr>
          <a:xfrm>
            <a:off x="2714612" y="5929330"/>
            <a:ext cx="571504"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7" name="Picture 1" descr="C:\Users\ahmar jalal\Desktop\Screenshot_20170823-110520.png"/>
          <p:cNvPicPr>
            <a:picLocks noChangeAspect="1" noChangeArrowheads="1"/>
          </p:cNvPicPr>
          <p:nvPr/>
        </p:nvPicPr>
        <p:blipFill>
          <a:blip r:embed="rId3" cstate="print"/>
          <a:srcRect l="15678" t="6300" r="11878" b="7601"/>
          <a:stretch>
            <a:fillRect/>
          </a:stretch>
        </p:blipFill>
        <p:spPr bwMode="auto">
          <a:xfrm>
            <a:off x="5870705" y="3987394"/>
            <a:ext cx="2630385" cy="2584878"/>
          </a:xfrm>
          <a:prstGeom prst="rect">
            <a:avLst/>
          </a:prstGeom>
          <a:noFill/>
        </p:spPr>
      </p:pic>
      <p:sp>
        <p:nvSpPr>
          <p:cNvPr id="6" name="Rectangle 5"/>
          <p:cNvSpPr/>
          <p:nvPr/>
        </p:nvSpPr>
        <p:spPr>
          <a:xfrm>
            <a:off x="7763805" y="291092"/>
            <a:ext cx="1023037" cy="1200329"/>
          </a:xfrm>
          <a:prstGeom prst="rect">
            <a:avLst/>
          </a:prstGeom>
        </p:spPr>
        <p:txBody>
          <a:bodyPr wrap="none">
            <a:spAutoFit/>
          </a:bodyPr>
          <a:lstStyle/>
          <a:p>
            <a:r>
              <a:rPr lang="en-US" dirty="0"/>
              <a:t>Neoplasm</a:t>
            </a:r>
          </a:p>
          <a:p>
            <a:endParaRPr lang="en-US" dirty="0"/>
          </a:p>
          <a:p>
            <a:endParaRPr lang="en-US" dirty="0"/>
          </a:p>
          <a:p>
            <a:endParaRPr lang="en-US" dirty="0"/>
          </a:p>
        </p:txBody>
      </p:sp>
      <p:pic>
        <p:nvPicPr>
          <p:cNvPr id="8" name="Picture 5"/>
          <p:cNvPicPr>
            <a:picLocks noChangeAspect="1" noChangeArrowheads="1"/>
          </p:cNvPicPr>
          <p:nvPr/>
        </p:nvPicPr>
        <p:blipFill>
          <a:blip r:embed="rId4"/>
          <a:srcRect l="50000"/>
          <a:stretch>
            <a:fillRect/>
          </a:stretch>
        </p:blipFill>
        <p:spPr>
          <a:xfrm>
            <a:off x="5903531" y="586670"/>
            <a:ext cx="2668997" cy="3413834"/>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lnSpcReduction="10000"/>
          </a:bodyPr>
          <a:lstStyle/>
          <a:p>
            <a:pPr>
              <a:buNone/>
            </a:pPr>
            <a:r>
              <a:rPr lang="en-US" sz="3200" b="1" u="sng" dirty="0"/>
              <a:t>LYMPHOMA:</a:t>
            </a:r>
          </a:p>
          <a:p>
            <a:pPr>
              <a:buFont typeface="Wingdings" pitchFamily="2" charset="2"/>
              <a:buChar char="ü"/>
            </a:pPr>
            <a:endParaRPr lang="en-GB" sz="2400" dirty="0"/>
          </a:p>
          <a:p>
            <a:pPr>
              <a:buFont typeface="Wingdings" pitchFamily="2" charset="2"/>
              <a:buChar char="ü"/>
            </a:pPr>
            <a:r>
              <a:rPr lang="en-GB" sz="2400" dirty="0"/>
              <a:t>Non- hodgkin B-cell lymphoma</a:t>
            </a:r>
          </a:p>
          <a:p>
            <a:pPr>
              <a:buFont typeface="Wingdings" pitchFamily="2" charset="2"/>
              <a:buChar char="ü"/>
            </a:pPr>
            <a:r>
              <a:rPr lang="en-GB" sz="2400" dirty="0"/>
              <a:t>Hodgkin disease (more advanced at presentation )</a:t>
            </a:r>
          </a:p>
          <a:p>
            <a:pPr>
              <a:buFont typeface="Wingdings" pitchFamily="2" charset="2"/>
              <a:buChar char="ü"/>
            </a:pPr>
            <a:r>
              <a:rPr lang="en-GB" sz="2400" dirty="0"/>
              <a:t>Multiple myeloma</a:t>
            </a:r>
          </a:p>
          <a:p>
            <a:pPr>
              <a:buFont typeface="Wingdings" pitchFamily="2" charset="2"/>
              <a:buChar char="ü"/>
            </a:pPr>
            <a:r>
              <a:rPr lang="en-GB" sz="2400" dirty="0"/>
              <a:t>Cutaneous  T-cell lymphoma</a:t>
            </a:r>
          </a:p>
          <a:p>
            <a:pPr>
              <a:buFont typeface="Wingdings" pitchFamily="2" charset="2"/>
              <a:buChar char="ü"/>
            </a:pPr>
            <a:r>
              <a:rPr lang="en-GB" sz="2400" dirty="0"/>
              <a:t>HIV-associated cutaneous pseudolymphoma </a:t>
            </a:r>
          </a:p>
          <a:p>
            <a:pPr lvl="1">
              <a:buFont typeface="Arial" pitchFamily="34" charset="0"/>
              <a:buChar char="•"/>
            </a:pPr>
            <a:r>
              <a:rPr lang="en-GB" sz="2200" dirty="0"/>
              <a:t>   intense pruritus</a:t>
            </a:r>
          </a:p>
          <a:p>
            <a:pPr lvl="1">
              <a:buFont typeface="Arial" pitchFamily="34" charset="0"/>
              <a:buChar char="•"/>
            </a:pPr>
            <a:r>
              <a:rPr lang="en-GB" sz="2400" dirty="0"/>
              <a:t>   alopecia universalis</a:t>
            </a:r>
          </a:p>
          <a:p>
            <a:pPr lvl="1">
              <a:buFont typeface="Arial" pitchFamily="34" charset="0"/>
              <a:buChar char="•"/>
            </a:pPr>
            <a:r>
              <a:rPr lang="en-GB" sz="2400" dirty="0"/>
              <a:t>   weight loss</a:t>
            </a:r>
          </a:p>
          <a:p>
            <a:pPr lvl="1">
              <a:buFont typeface="Arial" pitchFamily="34" charset="0"/>
              <a:buChar char="•"/>
            </a:pPr>
            <a:r>
              <a:rPr lang="en-GB" sz="2400" dirty="0"/>
              <a:t>   eosinophilia</a:t>
            </a:r>
            <a:endParaRPr lang="en-US" sz="2400" dirty="0"/>
          </a:p>
          <a:p>
            <a:pPr>
              <a:buFont typeface="Wingdings" pitchFamily="2" charset="2"/>
              <a:buChar char="ü"/>
            </a:pPr>
            <a:endParaRPr lang="en-US" dirty="0"/>
          </a:p>
        </p:txBody>
      </p:sp>
      <p:sp>
        <p:nvSpPr>
          <p:cNvPr id="5" name="Rectangle 4"/>
          <p:cNvSpPr/>
          <p:nvPr/>
        </p:nvSpPr>
        <p:spPr>
          <a:xfrm>
            <a:off x="7763805" y="291092"/>
            <a:ext cx="1023037" cy="1200329"/>
          </a:xfrm>
          <a:prstGeom prst="rect">
            <a:avLst/>
          </a:prstGeom>
        </p:spPr>
        <p:txBody>
          <a:bodyPr wrap="none">
            <a:spAutoFit/>
          </a:bodyPr>
          <a:lstStyle/>
          <a:p>
            <a:r>
              <a:rPr lang="en-US" dirty="0"/>
              <a:t>Neoplasm</a:t>
            </a:r>
          </a:p>
          <a:p>
            <a:endParaRPr lang="en-US" dirty="0"/>
          </a:p>
          <a:p>
            <a:endParaRPr lang="en-US" dirty="0"/>
          </a:p>
          <a:p>
            <a:endParaRPr 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OTHER MANIFESTATION</a:t>
            </a:r>
          </a:p>
        </p:txBody>
      </p:sp>
      <p:graphicFrame>
        <p:nvGraphicFramePr>
          <p:cNvPr id="4" name="Content Placeholder 3"/>
          <p:cNvGraphicFramePr>
            <a:graphicFrameLocks noGrp="1"/>
          </p:cNvGraphicFramePr>
          <p:nvPr>
            <p:ph sz="quarter" idx="1"/>
          </p:nvPr>
        </p:nvGraphicFramePr>
        <p:xfrm>
          <a:off x="714348" y="1285860"/>
          <a:ext cx="7972452" cy="5071310"/>
        </p:xfrm>
        <a:graphic>
          <a:graphicData uri="http://schemas.openxmlformats.org/drawingml/2006/table">
            <a:tbl>
              <a:tblPr firstRow="1" bandRow="1">
                <a:tableStyleId>{37CE84F3-28C3-443E-9E96-99CF82512B78}</a:tableStyleId>
              </a:tblPr>
              <a:tblGrid>
                <a:gridCol w="3986226">
                  <a:extLst>
                    <a:ext uri="{9D8B030D-6E8A-4147-A177-3AD203B41FA5}">
                      <a16:colId xmlns:a16="http://schemas.microsoft.com/office/drawing/2014/main" val="20000"/>
                    </a:ext>
                  </a:extLst>
                </a:gridCol>
                <a:gridCol w="3986226">
                  <a:extLst>
                    <a:ext uri="{9D8B030D-6E8A-4147-A177-3AD203B41FA5}">
                      <a16:colId xmlns:a16="http://schemas.microsoft.com/office/drawing/2014/main" val="20001"/>
                    </a:ext>
                  </a:extLst>
                </a:gridCol>
              </a:tblGrid>
              <a:tr h="386815">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667654">
                <a:tc>
                  <a:txBody>
                    <a:bodyPr/>
                    <a:lstStyle/>
                    <a:p>
                      <a:r>
                        <a:rPr lang="en-US" sz="2400" dirty="0"/>
                        <a:t>Pruritis/ Xerosis</a:t>
                      </a:r>
                      <a:r>
                        <a:rPr lang="en-US" sz="2400" baseline="0" dirty="0"/>
                        <a:t>/ Icthyosis</a:t>
                      </a:r>
                    </a:p>
                    <a:p>
                      <a:endParaRPr lang="en-US" sz="2400" dirty="0"/>
                    </a:p>
                  </a:txBody>
                  <a:tcPr/>
                </a:tc>
                <a:tc>
                  <a:txBody>
                    <a:bodyPr/>
                    <a:lstStyle/>
                    <a:p>
                      <a:pPr>
                        <a:buFont typeface="Arial" pitchFamily="34" charset="0"/>
                        <a:buChar char="•"/>
                      </a:pPr>
                      <a:r>
                        <a:rPr lang="en-US" sz="2400" dirty="0"/>
                        <a:t>  Primary manifestation</a:t>
                      </a:r>
                      <a:r>
                        <a:rPr lang="en-US" sz="2400" baseline="0" dirty="0"/>
                        <a:t> of HIV</a:t>
                      </a:r>
                    </a:p>
                    <a:p>
                      <a:pPr>
                        <a:buFont typeface="Arial" pitchFamily="34" charset="0"/>
                        <a:buChar char="•"/>
                      </a:pPr>
                      <a:r>
                        <a:rPr lang="en-US" sz="2400" baseline="0" dirty="0"/>
                        <a:t>  Drug induced</a:t>
                      </a:r>
                      <a:endParaRPr lang="en-US" sz="2400" dirty="0"/>
                    </a:p>
                  </a:txBody>
                  <a:tcPr/>
                </a:tc>
                <a:extLst>
                  <a:ext uri="{0D108BD9-81ED-4DB2-BD59-A6C34878D82A}">
                    <a16:rowId xmlns:a16="http://schemas.microsoft.com/office/drawing/2014/main" val="10001"/>
                  </a:ext>
                </a:extLst>
              </a:tr>
              <a:tr h="1526065">
                <a:tc>
                  <a:txBody>
                    <a:bodyPr/>
                    <a:lstStyle/>
                    <a:p>
                      <a:r>
                        <a:rPr lang="en-US" sz="2400" dirty="0"/>
                        <a:t>Pigmentary </a:t>
                      </a:r>
                      <a:r>
                        <a:rPr lang="en-US" sz="2400" baseline="0" dirty="0"/>
                        <a:t> Disorders</a:t>
                      </a:r>
                      <a:endParaRPr lang="en-US" sz="2400" dirty="0"/>
                    </a:p>
                  </a:txBody>
                  <a:tcPr/>
                </a:tc>
                <a:tc>
                  <a:txBody>
                    <a:bodyPr/>
                    <a:lstStyle/>
                    <a:p>
                      <a:pPr>
                        <a:buFont typeface="Arial" pitchFamily="34" charset="0"/>
                        <a:buChar char="•"/>
                      </a:pPr>
                      <a:r>
                        <a:rPr lang="en-US" sz="2400" baseline="0" dirty="0"/>
                        <a:t>  Generalized Hyperpigmentation</a:t>
                      </a:r>
                    </a:p>
                    <a:p>
                      <a:pPr>
                        <a:buFont typeface="Arial" pitchFamily="34" charset="0"/>
                        <a:buChar char="•"/>
                      </a:pPr>
                      <a:r>
                        <a:rPr lang="en-US" sz="2400" baseline="0" dirty="0"/>
                        <a:t>  Oral and anal hyperpigmentation</a:t>
                      </a:r>
                    </a:p>
                    <a:p>
                      <a:pPr>
                        <a:buFont typeface="Arial" pitchFamily="34" charset="0"/>
                        <a:buNone/>
                      </a:pPr>
                      <a:r>
                        <a:rPr lang="en-US" sz="2400" baseline="0" dirty="0"/>
                        <a:t>(CD4 count &lt;200*10^6)</a:t>
                      </a:r>
                    </a:p>
                    <a:p>
                      <a:pPr>
                        <a:buFont typeface="Arial" pitchFamily="34" charset="0"/>
                        <a:buChar char="•"/>
                      </a:pPr>
                      <a:r>
                        <a:rPr lang="en-US" sz="2400" baseline="0" dirty="0"/>
                        <a:t>   Acanthosis nigricans</a:t>
                      </a:r>
                    </a:p>
                    <a:p>
                      <a:pPr>
                        <a:buFont typeface="Arial" pitchFamily="34" charset="0"/>
                        <a:buChar char="•"/>
                      </a:pPr>
                      <a:r>
                        <a:rPr lang="en-US" sz="2400" baseline="0" dirty="0"/>
                        <a:t>   Vitiligo</a:t>
                      </a:r>
                      <a:endParaRPr lang="en-US" sz="2400" dirty="0"/>
                    </a:p>
                  </a:txBody>
                  <a:tcPr/>
                </a:tc>
                <a:extLst>
                  <a:ext uri="{0D108BD9-81ED-4DB2-BD59-A6C34878D82A}">
                    <a16:rowId xmlns:a16="http://schemas.microsoft.com/office/drawing/2014/main" val="10002"/>
                  </a:ext>
                </a:extLst>
              </a:tr>
              <a:tr h="953791">
                <a:tc>
                  <a:txBody>
                    <a:bodyPr/>
                    <a:lstStyle/>
                    <a:p>
                      <a:r>
                        <a:rPr lang="en-US" sz="2400" dirty="0"/>
                        <a:t>Coagulopathies </a:t>
                      </a:r>
                    </a:p>
                  </a:txBody>
                  <a:tcPr/>
                </a:tc>
                <a:tc>
                  <a:txBody>
                    <a:bodyPr/>
                    <a:lstStyle/>
                    <a:p>
                      <a:pPr>
                        <a:buFont typeface="Arial" pitchFamily="34" charset="0"/>
                        <a:buChar char="•"/>
                      </a:pPr>
                      <a:r>
                        <a:rPr lang="en-US" sz="2400" dirty="0"/>
                        <a:t>  Thrombocytopenic</a:t>
                      </a:r>
                      <a:r>
                        <a:rPr lang="en-US" sz="2400" baseline="0" dirty="0"/>
                        <a:t> purpura</a:t>
                      </a:r>
                    </a:p>
                    <a:p>
                      <a:pPr>
                        <a:buFont typeface="Arial" pitchFamily="34" charset="0"/>
                        <a:buChar char="•"/>
                      </a:pPr>
                      <a:r>
                        <a:rPr lang="en-US" sz="2400" baseline="0" dirty="0"/>
                        <a:t>  Venous and arterial thrombosis</a:t>
                      </a:r>
                    </a:p>
                    <a:p>
                      <a:pPr>
                        <a:buFont typeface="Arial" pitchFamily="34" charset="0"/>
                        <a:buNone/>
                      </a:pPr>
                      <a:endParaRPr lang="en-US" sz="2400" dirty="0"/>
                    </a:p>
                  </a:txBody>
                  <a:tcPr/>
                </a:tc>
                <a:extLst>
                  <a:ext uri="{0D108BD9-81ED-4DB2-BD59-A6C34878D82A}">
                    <a16:rowId xmlns:a16="http://schemas.microsoft.com/office/drawing/2014/main" val="10003"/>
                  </a:ext>
                </a:extLst>
              </a:tr>
              <a:tr h="386815">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6802" name="Picture 2" descr="C:\Users\ahmar jalal\Desktop\Screenshot_20170826-221928.png"/>
          <p:cNvPicPr>
            <a:picLocks noChangeAspect="1" noChangeArrowheads="1"/>
          </p:cNvPicPr>
          <p:nvPr/>
        </p:nvPicPr>
        <p:blipFill>
          <a:blip r:embed="rId2" cstate="print"/>
          <a:srcRect l="48037" t="4900" r="35032" b="53101"/>
          <a:stretch>
            <a:fillRect/>
          </a:stretch>
        </p:blipFill>
        <p:spPr bwMode="auto">
          <a:xfrm>
            <a:off x="323528" y="0"/>
            <a:ext cx="6624736" cy="6858000"/>
          </a:xfrm>
          <a:prstGeom prst="rect">
            <a:avLst/>
          </a:prstGeom>
          <a:noFill/>
        </p:spPr>
      </p:pic>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214338"/>
            <a:ext cx="7772400" cy="1143000"/>
          </a:xfrm>
        </p:spPr>
        <p:txBody>
          <a:bodyPr/>
          <a:lstStyle/>
          <a:p>
            <a:pPr algn="ctr"/>
            <a:r>
              <a:rPr lang="en-US" b="1" dirty="0"/>
              <a:t>HAIR &amp; NAIL CHANGES IN HIV</a:t>
            </a:r>
          </a:p>
        </p:txBody>
      </p:sp>
      <p:graphicFrame>
        <p:nvGraphicFramePr>
          <p:cNvPr id="5" name="Content Placeholder 3"/>
          <p:cNvGraphicFramePr>
            <a:graphicFrameLocks noGrp="1"/>
          </p:cNvGraphicFramePr>
          <p:nvPr>
            <p:ph sz="quarter" idx="1"/>
          </p:nvPr>
        </p:nvGraphicFramePr>
        <p:xfrm>
          <a:off x="914400" y="928670"/>
          <a:ext cx="7772430" cy="5572164"/>
        </p:xfrm>
        <a:graphic>
          <a:graphicData uri="http://schemas.openxmlformats.org/drawingml/2006/table">
            <a:tbl>
              <a:tblPr firstRow="1" bandRow="1">
                <a:tableStyleId>{37CE84F3-28C3-443E-9E96-99CF82512B78}</a:tableStyleId>
              </a:tblPr>
              <a:tblGrid>
                <a:gridCol w="3886215">
                  <a:extLst>
                    <a:ext uri="{9D8B030D-6E8A-4147-A177-3AD203B41FA5}">
                      <a16:colId xmlns:a16="http://schemas.microsoft.com/office/drawing/2014/main" val="20000"/>
                    </a:ext>
                  </a:extLst>
                </a:gridCol>
                <a:gridCol w="3886215">
                  <a:extLst>
                    <a:ext uri="{9D8B030D-6E8A-4147-A177-3AD203B41FA5}">
                      <a16:colId xmlns:a16="http://schemas.microsoft.com/office/drawing/2014/main" val="20001"/>
                    </a:ext>
                  </a:extLst>
                </a:gridCol>
              </a:tblGrid>
              <a:tr h="381052">
                <a:tc>
                  <a:txBody>
                    <a:bodyPr/>
                    <a:lstStyle/>
                    <a:p>
                      <a:r>
                        <a:rPr lang="en-US" dirty="0"/>
                        <a:t>Hair </a:t>
                      </a:r>
                      <a:r>
                        <a:rPr lang="en-US" baseline="0" dirty="0"/>
                        <a:t> Abnormalities </a:t>
                      </a:r>
                      <a:endParaRPr lang="en-US" dirty="0"/>
                    </a:p>
                  </a:txBody>
                  <a:tcPr marL="88669" marR="88669"/>
                </a:tc>
                <a:tc>
                  <a:txBody>
                    <a:bodyPr/>
                    <a:lstStyle/>
                    <a:p>
                      <a:r>
                        <a:rPr lang="en-US" dirty="0"/>
                        <a:t>Nail</a:t>
                      </a:r>
                      <a:r>
                        <a:rPr lang="en-US" baseline="0" dirty="0"/>
                        <a:t>   Abnormalities</a:t>
                      </a:r>
                      <a:endParaRPr lang="en-US" dirty="0"/>
                    </a:p>
                  </a:txBody>
                  <a:tcPr marL="88669" marR="88669"/>
                </a:tc>
                <a:extLst>
                  <a:ext uri="{0D108BD9-81ED-4DB2-BD59-A6C34878D82A}">
                    <a16:rowId xmlns:a16="http://schemas.microsoft.com/office/drawing/2014/main" val="10000"/>
                  </a:ext>
                </a:extLst>
              </a:tr>
              <a:tr h="463492">
                <a:tc>
                  <a:txBody>
                    <a:bodyPr/>
                    <a:lstStyle/>
                    <a:p>
                      <a:r>
                        <a:rPr lang="en-US" sz="2400" dirty="0"/>
                        <a:t>Alopecia/ Telogen</a:t>
                      </a:r>
                      <a:r>
                        <a:rPr lang="en-US" sz="2400" baseline="0" dirty="0"/>
                        <a:t> Effuvium</a:t>
                      </a:r>
                      <a:endParaRPr lang="en-US" sz="2400" dirty="0"/>
                    </a:p>
                  </a:txBody>
                  <a:tcPr marL="88669" marR="88669"/>
                </a:tc>
                <a:tc>
                  <a:txBody>
                    <a:bodyPr/>
                    <a:lstStyle/>
                    <a:p>
                      <a:r>
                        <a:rPr lang="en-US" sz="2400" dirty="0"/>
                        <a:t>Clubbing</a:t>
                      </a:r>
                    </a:p>
                  </a:txBody>
                  <a:tcPr marL="88669" marR="88669"/>
                </a:tc>
                <a:extLst>
                  <a:ext uri="{0D108BD9-81ED-4DB2-BD59-A6C34878D82A}">
                    <a16:rowId xmlns:a16="http://schemas.microsoft.com/office/drawing/2014/main" val="10001"/>
                  </a:ext>
                </a:extLst>
              </a:tr>
              <a:tr h="463492">
                <a:tc>
                  <a:txBody>
                    <a:bodyPr/>
                    <a:lstStyle/>
                    <a:p>
                      <a:r>
                        <a:rPr lang="en-US" sz="2400" dirty="0"/>
                        <a:t>Fine</a:t>
                      </a:r>
                      <a:r>
                        <a:rPr lang="en-US" sz="2400" baseline="0" dirty="0"/>
                        <a:t> hair</a:t>
                      </a:r>
                      <a:endParaRPr lang="en-US" sz="2400" dirty="0"/>
                    </a:p>
                  </a:txBody>
                  <a:tcPr marL="88669" marR="88669"/>
                </a:tc>
                <a:tc>
                  <a:txBody>
                    <a:bodyPr/>
                    <a:lstStyle/>
                    <a:p>
                      <a:r>
                        <a:rPr lang="en-US" sz="2400" dirty="0"/>
                        <a:t>Half and half nail</a:t>
                      </a:r>
                    </a:p>
                  </a:txBody>
                  <a:tcPr marL="88669" marR="88669"/>
                </a:tc>
                <a:extLst>
                  <a:ext uri="{0D108BD9-81ED-4DB2-BD59-A6C34878D82A}">
                    <a16:rowId xmlns:a16="http://schemas.microsoft.com/office/drawing/2014/main" val="10002"/>
                  </a:ext>
                </a:extLst>
              </a:tr>
              <a:tr h="463492">
                <a:tc>
                  <a:txBody>
                    <a:bodyPr/>
                    <a:lstStyle/>
                    <a:p>
                      <a:r>
                        <a:rPr lang="en-US" sz="2400" dirty="0"/>
                        <a:t>Eye lashes</a:t>
                      </a:r>
                      <a:r>
                        <a:rPr lang="en-US" sz="2400" baseline="0" dirty="0"/>
                        <a:t> trichomegaly</a:t>
                      </a:r>
                      <a:endParaRPr lang="en-US" sz="2400" dirty="0"/>
                    </a:p>
                  </a:txBody>
                  <a:tcPr marL="88669" marR="88669"/>
                </a:tc>
                <a:tc>
                  <a:txBody>
                    <a:bodyPr/>
                    <a:lstStyle/>
                    <a:p>
                      <a:r>
                        <a:rPr lang="en-US" sz="2400" dirty="0"/>
                        <a:t>Transverse ( Beaus</a:t>
                      </a:r>
                      <a:r>
                        <a:rPr lang="en-US" sz="2400" baseline="0" dirty="0"/>
                        <a:t>) line</a:t>
                      </a:r>
                      <a:endParaRPr lang="en-US" sz="2400" dirty="0"/>
                    </a:p>
                  </a:txBody>
                  <a:tcPr marL="88669" marR="88669"/>
                </a:tc>
                <a:extLst>
                  <a:ext uri="{0D108BD9-81ED-4DB2-BD59-A6C34878D82A}">
                    <a16:rowId xmlns:a16="http://schemas.microsoft.com/office/drawing/2014/main" val="10003"/>
                  </a:ext>
                </a:extLst>
              </a:tr>
              <a:tr h="463492">
                <a:tc>
                  <a:txBody>
                    <a:bodyPr/>
                    <a:lstStyle/>
                    <a:p>
                      <a:r>
                        <a:rPr lang="en-US" sz="2400" dirty="0"/>
                        <a:t>Alopecia</a:t>
                      </a:r>
                      <a:r>
                        <a:rPr lang="en-US" sz="2400" baseline="0" dirty="0"/>
                        <a:t> areata and universalis</a:t>
                      </a:r>
                      <a:endParaRPr lang="en-US" sz="2400" dirty="0"/>
                    </a:p>
                  </a:txBody>
                  <a:tcPr marL="88669" marR="88669"/>
                </a:tc>
                <a:tc>
                  <a:txBody>
                    <a:bodyPr/>
                    <a:lstStyle/>
                    <a:p>
                      <a:r>
                        <a:rPr lang="en-US" sz="2400" dirty="0"/>
                        <a:t>Leukonychia </a:t>
                      </a:r>
                    </a:p>
                  </a:txBody>
                  <a:tcPr marL="88669" marR="88669"/>
                </a:tc>
                <a:extLst>
                  <a:ext uri="{0D108BD9-81ED-4DB2-BD59-A6C34878D82A}">
                    <a16:rowId xmlns:a16="http://schemas.microsoft.com/office/drawing/2014/main" val="10004"/>
                  </a:ext>
                </a:extLst>
              </a:tr>
              <a:tr h="834286">
                <a:tc>
                  <a:txBody>
                    <a:bodyPr/>
                    <a:lstStyle/>
                    <a:p>
                      <a:endParaRPr lang="en-US" sz="2400" dirty="0"/>
                    </a:p>
                  </a:txBody>
                  <a:tcPr marL="88669" marR="88669"/>
                </a:tc>
                <a:tc>
                  <a:txBody>
                    <a:bodyPr/>
                    <a:lstStyle/>
                    <a:p>
                      <a:r>
                        <a:rPr lang="en-US" sz="2400" dirty="0"/>
                        <a:t>Grey</a:t>
                      </a:r>
                      <a:r>
                        <a:rPr lang="en-US" sz="2400" baseline="0" dirty="0"/>
                        <a:t> nails</a:t>
                      </a:r>
                    </a:p>
                    <a:p>
                      <a:r>
                        <a:rPr lang="en-US" sz="2400" baseline="0" dirty="0"/>
                        <a:t>Blue nails</a:t>
                      </a:r>
                      <a:endParaRPr lang="en-US" sz="2400" dirty="0"/>
                    </a:p>
                  </a:txBody>
                  <a:tcPr marL="88669" marR="88669"/>
                </a:tc>
                <a:extLst>
                  <a:ext uri="{0D108BD9-81ED-4DB2-BD59-A6C34878D82A}">
                    <a16:rowId xmlns:a16="http://schemas.microsoft.com/office/drawing/2014/main" val="10005"/>
                  </a:ext>
                </a:extLst>
              </a:tr>
              <a:tr h="834286">
                <a:tc>
                  <a:txBody>
                    <a:bodyPr/>
                    <a:lstStyle/>
                    <a:p>
                      <a:endParaRPr lang="en-US" sz="2400" dirty="0"/>
                    </a:p>
                  </a:txBody>
                  <a:tcPr marL="88669" marR="88669"/>
                </a:tc>
                <a:tc>
                  <a:txBody>
                    <a:bodyPr/>
                    <a:lstStyle/>
                    <a:p>
                      <a:r>
                        <a:rPr lang="en-US" sz="2400" dirty="0"/>
                        <a:t>Longitudinal ridging</a:t>
                      </a:r>
                      <a:r>
                        <a:rPr lang="en-US" sz="2400" baseline="0" dirty="0"/>
                        <a:t> and melononychia</a:t>
                      </a:r>
                      <a:endParaRPr lang="en-US" sz="2400" dirty="0"/>
                    </a:p>
                  </a:txBody>
                  <a:tcPr marL="88669" marR="88669"/>
                </a:tc>
                <a:extLst>
                  <a:ext uri="{0D108BD9-81ED-4DB2-BD59-A6C34878D82A}">
                    <a16:rowId xmlns:a16="http://schemas.microsoft.com/office/drawing/2014/main" val="10006"/>
                  </a:ext>
                </a:extLst>
              </a:tr>
              <a:tr h="834286">
                <a:tc>
                  <a:txBody>
                    <a:bodyPr/>
                    <a:lstStyle/>
                    <a:p>
                      <a:endParaRPr lang="en-US" sz="2400" dirty="0"/>
                    </a:p>
                  </a:txBody>
                  <a:tcPr marL="88669" marR="88669"/>
                </a:tc>
                <a:tc>
                  <a:txBody>
                    <a:bodyPr/>
                    <a:lstStyle/>
                    <a:p>
                      <a:r>
                        <a:rPr lang="en-US" sz="2400" dirty="0"/>
                        <a:t>Onycholysis/</a:t>
                      </a:r>
                      <a:r>
                        <a:rPr lang="en-US" sz="2400" baseline="0" dirty="0"/>
                        <a:t> Onychoschizia</a:t>
                      </a:r>
                    </a:p>
                    <a:p>
                      <a:r>
                        <a:rPr lang="en-US" sz="2400" baseline="0" dirty="0"/>
                        <a:t>Onychomycosis </a:t>
                      </a:r>
                      <a:endParaRPr lang="en-US" sz="2400" dirty="0"/>
                    </a:p>
                  </a:txBody>
                  <a:tcPr marL="88669" marR="88669"/>
                </a:tc>
                <a:extLst>
                  <a:ext uri="{0D108BD9-81ED-4DB2-BD59-A6C34878D82A}">
                    <a16:rowId xmlns:a16="http://schemas.microsoft.com/office/drawing/2014/main" val="10007"/>
                  </a:ext>
                </a:extLst>
              </a:tr>
              <a:tr h="834286">
                <a:tc>
                  <a:txBody>
                    <a:bodyPr/>
                    <a:lstStyle/>
                    <a:p>
                      <a:endParaRPr lang="en-US" sz="2400" dirty="0"/>
                    </a:p>
                  </a:txBody>
                  <a:tcPr marL="88669" marR="88669"/>
                </a:tc>
                <a:tc>
                  <a:txBody>
                    <a:bodyPr/>
                    <a:lstStyle/>
                    <a:p>
                      <a:r>
                        <a:rPr lang="en-US" sz="2400" dirty="0"/>
                        <a:t>Yellow</a:t>
                      </a:r>
                      <a:r>
                        <a:rPr lang="en-US" sz="2400" baseline="0" dirty="0"/>
                        <a:t> nail syndrome</a:t>
                      </a:r>
                    </a:p>
                    <a:p>
                      <a:r>
                        <a:rPr lang="en-US" sz="2400" baseline="0" dirty="0"/>
                        <a:t>Periungual erythema</a:t>
                      </a:r>
                      <a:endParaRPr lang="en-US" sz="2400" dirty="0"/>
                    </a:p>
                  </a:txBody>
                  <a:tcPr marL="88669" marR="88669"/>
                </a:tc>
                <a:extLst>
                  <a:ext uri="{0D108BD9-81ED-4DB2-BD59-A6C34878D82A}">
                    <a16:rowId xmlns:a16="http://schemas.microsoft.com/office/drawing/2014/main" val="10008"/>
                  </a:ext>
                </a:extLst>
              </a:tr>
            </a:tbl>
          </a:graphicData>
        </a:graphic>
      </p:graphicFrame>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00050"/>
            <a:ext cx="7772400" cy="1143000"/>
          </a:xfrm>
        </p:spPr>
        <p:txBody>
          <a:bodyPr>
            <a:noAutofit/>
          </a:bodyPr>
          <a:lstStyle/>
          <a:p>
            <a:pPr algn="ctr"/>
            <a:r>
              <a:rPr lang="en-US" b="1" dirty="0"/>
              <a:t>IMMUNE  RECONSTITUTION INFLAMMATORY  SYNDROME</a:t>
            </a:r>
          </a:p>
        </p:txBody>
      </p:sp>
      <p:sp>
        <p:nvSpPr>
          <p:cNvPr id="3" name="Content Placeholder 2"/>
          <p:cNvSpPr>
            <a:spLocks noGrp="1"/>
          </p:cNvSpPr>
          <p:nvPr>
            <p:ph sz="quarter" idx="1"/>
          </p:nvPr>
        </p:nvSpPr>
        <p:spPr>
          <a:xfrm>
            <a:off x="642910" y="1785958"/>
            <a:ext cx="7772400" cy="4572000"/>
          </a:xfrm>
        </p:spPr>
        <p:txBody>
          <a:bodyPr/>
          <a:lstStyle/>
          <a:p>
            <a:pPr>
              <a:buFont typeface="Wingdings 2" pitchFamily="18" charset="2"/>
              <a:buChar char="P"/>
            </a:pPr>
            <a:r>
              <a:rPr lang="en-GB" sz="2400" dirty="0"/>
              <a:t>It is paradoxical clinical worsening of existing opportunististic infection or the appearance of a new condition  after initiating ART in HIV-infected patients</a:t>
            </a:r>
          </a:p>
          <a:p>
            <a:pPr>
              <a:buFont typeface="Wingdings 2" pitchFamily="18" charset="2"/>
              <a:buChar char="P"/>
            </a:pPr>
            <a:endParaRPr lang="en-GB" sz="2400" dirty="0"/>
          </a:p>
          <a:p>
            <a:pPr>
              <a:buFont typeface="Wingdings 2" pitchFamily="18" charset="2"/>
              <a:buChar char="P"/>
            </a:pPr>
            <a:r>
              <a:rPr lang="en-GB" sz="2400" dirty="0"/>
              <a:t> 15-20%</a:t>
            </a:r>
          </a:p>
          <a:p>
            <a:pPr>
              <a:buFont typeface="Wingdings 2" pitchFamily="18" charset="2"/>
              <a:buChar char="P"/>
            </a:pPr>
            <a:endParaRPr lang="en-GB" sz="2400" dirty="0"/>
          </a:p>
          <a:p>
            <a:pPr>
              <a:buFont typeface="Wingdings 2" pitchFamily="18" charset="2"/>
              <a:buChar char="P"/>
            </a:pPr>
            <a:r>
              <a:rPr lang="en-GB" sz="2400" dirty="0"/>
              <a:t> CD4 count &lt; 50 *10^6/L</a:t>
            </a:r>
          </a:p>
          <a:p>
            <a:pPr>
              <a:buFont typeface="Wingdings 2" pitchFamily="18" charset="2"/>
              <a:buChar char="P"/>
            </a:pPr>
            <a:endParaRPr lang="en-GB" sz="2400" dirty="0"/>
          </a:p>
          <a:p>
            <a:pPr>
              <a:buFont typeface="Wingdings 2" pitchFamily="18" charset="2"/>
              <a:buChar char="P"/>
            </a:pPr>
            <a:r>
              <a:rPr lang="en-GB" sz="2400" dirty="0"/>
              <a:t> Mortality rate is 5% </a:t>
            </a:r>
          </a:p>
          <a:p>
            <a:pPr>
              <a:buFont typeface="Wingdings 2" pitchFamily="18" charset="2"/>
              <a:buChar char="P"/>
            </a:pPr>
            <a:endParaRPr lang="en-GB" sz="2400" dirty="0"/>
          </a:p>
          <a:p>
            <a:pPr>
              <a:buFont typeface="Wingdings 2" pitchFamily="18" charset="2"/>
              <a:buChar char="P"/>
            </a:pPr>
            <a:endParaRPr lang="en-GB" sz="2400" dirty="0"/>
          </a:p>
          <a:p>
            <a:pPr>
              <a:buFont typeface="Wingdings 2" pitchFamily="18" charset="2"/>
              <a:buChar char="P"/>
            </a:pPr>
            <a:endParaRPr lang="en-US" dirty="0"/>
          </a:p>
          <a:p>
            <a:pPr>
              <a:buFont typeface="Wingdings 2" pitchFamily="18" charset="2"/>
              <a:buChar char="P"/>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ahmar jalal\Desktop\AIDS.2.jpg"/>
          <p:cNvPicPr>
            <a:picLocks noChangeAspect="1" noChangeArrowheads="1"/>
          </p:cNvPicPr>
          <p:nvPr/>
        </p:nvPicPr>
        <p:blipFill>
          <a:blip r:embed="rId2" cstate="print"/>
          <a:srcRect/>
          <a:stretch>
            <a:fillRect/>
          </a:stretch>
        </p:blipFill>
        <p:spPr bwMode="auto">
          <a:xfrm>
            <a:off x="0" y="0"/>
            <a:ext cx="5219452" cy="4392488"/>
          </a:xfrm>
          <a:prstGeom prst="rect">
            <a:avLst/>
          </a:prstGeom>
          <a:noFill/>
        </p:spPr>
      </p:pic>
      <p:pic>
        <p:nvPicPr>
          <p:cNvPr id="63491" name="Picture 3" descr="C:\Users\ahmar jalal\Desktop\AIDS.jpg"/>
          <p:cNvPicPr>
            <a:picLocks noChangeAspect="1" noChangeArrowheads="1"/>
          </p:cNvPicPr>
          <p:nvPr/>
        </p:nvPicPr>
        <p:blipFill>
          <a:blip r:embed="rId3" cstate="print"/>
          <a:srcRect/>
          <a:stretch>
            <a:fillRect/>
          </a:stretch>
        </p:blipFill>
        <p:spPr bwMode="auto">
          <a:xfrm>
            <a:off x="4644008" y="2033464"/>
            <a:ext cx="3816424" cy="4824536"/>
          </a:xfrm>
          <a:prstGeom prst="rect">
            <a:avLst/>
          </a:prstGeom>
          <a:noFill/>
        </p:spPr>
      </p:pic>
      <p:sp>
        <p:nvSpPr>
          <p:cNvPr id="4" name="TextBox 3"/>
          <p:cNvSpPr txBox="1"/>
          <p:nvPr/>
        </p:nvSpPr>
        <p:spPr>
          <a:xfrm>
            <a:off x="7286644" y="457122"/>
            <a:ext cx="2143140" cy="400110"/>
          </a:xfrm>
          <a:prstGeom prst="rect">
            <a:avLst/>
          </a:prstGeom>
          <a:noFill/>
        </p:spPr>
        <p:txBody>
          <a:bodyPr wrap="square" rtlCol="0">
            <a:spAutoFit/>
          </a:bodyPr>
          <a:lstStyle/>
          <a:p>
            <a:r>
              <a:rPr lang="en-US" sz="2000" dirty="0"/>
              <a:t>Pathophysiology</a:t>
            </a:r>
            <a:endParaRPr lang="en-US"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pPr>
              <a:buNone/>
            </a:pPr>
            <a:r>
              <a:rPr lang="en-US" sz="2800" u="sng" dirty="0"/>
              <a:t>MANAGEMENT:</a:t>
            </a:r>
          </a:p>
          <a:p>
            <a:pPr>
              <a:buNone/>
            </a:pPr>
            <a:endParaRPr lang="en-US" dirty="0"/>
          </a:p>
          <a:p>
            <a:pPr>
              <a:buFont typeface="Wingdings" pitchFamily="2" charset="2"/>
              <a:buChar char="ü"/>
            </a:pPr>
            <a:r>
              <a:rPr lang="en-US" dirty="0"/>
              <a:t>Continue ART therapy</a:t>
            </a:r>
          </a:p>
          <a:p>
            <a:pPr>
              <a:buFont typeface="Wingdings" pitchFamily="2" charset="2"/>
              <a:buChar char="ü"/>
            </a:pPr>
            <a:r>
              <a:rPr lang="en-US" dirty="0"/>
              <a:t> Treat opportunistic infection</a:t>
            </a:r>
          </a:p>
          <a:p>
            <a:pPr>
              <a:buFont typeface="Wingdings" pitchFamily="2" charset="2"/>
              <a:buChar char="ü"/>
            </a:pPr>
            <a:r>
              <a:rPr lang="en-US" dirty="0"/>
              <a:t> Steroids</a:t>
            </a:r>
          </a:p>
          <a:p>
            <a:pPr lvl="1">
              <a:buFont typeface="Arial" pitchFamily="34" charset="0"/>
              <a:buChar char="•"/>
            </a:pPr>
            <a:r>
              <a:rPr lang="en-US" b="1" dirty="0"/>
              <a:t>Should  not be given in patient with Kaposi sarcoma</a:t>
            </a:r>
          </a:p>
          <a:p>
            <a:pPr>
              <a:buNone/>
            </a:pPr>
            <a:r>
              <a:rPr lang="en-US" dirty="0"/>
              <a:t>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HNX.jpg"/>
          <p:cNvPicPr>
            <a:picLocks noGrp="1" noChangeAspect="1"/>
          </p:cNvPicPr>
          <p:nvPr>
            <p:ph sz="quarter" idx="1"/>
          </p:nvPr>
        </p:nvPicPr>
        <p:blipFill>
          <a:blip r:embed="rId2"/>
          <a:stretch>
            <a:fillRect/>
          </a:stretch>
        </p:blipFill>
        <p:spPr>
          <a:xfrm>
            <a:off x="1785257" y="1643082"/>
            <a:ext cx="6030686" cy="45720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28" y="274638"/>
            <a:ext cx="7772400" cy="1143000"/>
          </a:xfrm>
        </p:spPr>
        <p:txBody>
          <a:bodyPr>
            <a:normAutofit/>
          </a:bodyPr>
          <a:lstStyle/>
          <a:p>
            <a:pPr algn="ctr"/>
            <a:r>
              <a:rPr lang="en-US" b="1" dirty="0"/>
              <a:t>IMMUNOLOGY</a:t>
            </a:r>
          </a:p>
        </p:txBody>
      </p:sp>
      <p:graphicFrame>
        <p:nvGraphicFramePr>
          <p:cNvPr id="4" name="Diagram 3"/>
          <p:cNvGraphicFramePr/>
          <p:nvPr/>
        </p:nvGraphicFramePr>
        <p:xfrm>
          <a:off x="1524000" y="150814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7358082" y="457122"/>
            <a:ext cx="2143140" cy="400110"/>
          </a:xfrm>
          <a:prstGeom prst="rect">
            <a:avLst/>
          </a:prstGeom>
          <a:noFill/>
        </p:spPr>
        <p:txBody>
          <a:bodyPr wrap="square" rtlCol="0">
            <a:spAutoFit/>
          </a:bodyPr>
          <a:lstStyle/>
          <a:p>
            <a:r>
              <a:rPr lang="en-US" sz="2000" dirty="0"/>
              <a:t>Pathophysiology</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
          </p:nvPr>
        </p:nvSpPr>
        <p:spPr/>
        <p:txBody>
          <a:bodyPr/>
          <a:lstStyle/>
          <a:p>
            <a:pPr>
              <a:buNone/>
            </a:pPr>
            <a:r>
              <a:rPr lang="en-GB" sz="2800" dirty="0"/>
              <a:t>  </a:t>
            </a:r>
            <a:r>
              <a:rPr lang="en-GB" sz="2800" b="1" u="sng" dirty="0"/>
              <a:t>SPECIFIC HUMORAL RESPONSES:</a:t>
            </a:r>
          </a:p>
          <a:p>
            <a:pPr>
              <a:buNone/>
            </a:pPr>
            <a:endParaRPr lang="en-GB" sz="2800" dirty="0"/>
          </a:p>
          <a:p>
            <a:pPr>
              <a:buFont typeface="Wingdings" pitchFamily="2" charset="2"/>
              <a:buChar char="ü"/>
            </a:pPr>
            <a:r>
              <a:rPr lang="en-GB" sz="2800" dirty="0"/>
              <a:t> Neutralizing antibodies to envelope proteins.</a:t>
            </a:r>
          </a:p>
          <a:p>
            <a:pPr>
              <a:buFont typeface="Wingdings" pitchFamily="2" charset="2"/>
              <a:buChar char="ü"/>
            </a:pPr>
            <a:r>
              <a:rPr lang="en-GB" sz="2800" dirty="0"/>
              <a:t> Non-neutralizing antibodies to internal viral protiens.</a:t>
            </a:r>
          </a:p>
          <a:p>
            <a:pPr>
              <a:buFont typeface="Wingdings" pitchFamily="2" charset="2"/>
              <a:buChar char="ü"/>
            </a:pPr>
            <a:r>
              <a:rPr lang="en-GB" sz="2800" dirty="0"/>
              <a:t> Specific secretory IgA mucosal antibodies</a:t>
            </a:r>
          </a:p>
          <a:p>
            <a:pPr>
              <a:buFont typeface="Wingdings" pitchFamily="2" charset="2"/>
              <a:buChar char="ü"/>
            </a:pPr>
            <a:endParaRPr lang="en-GB" sz="2800" dirty="0"/>
          </a:p>
          <a:p>
            <a:pPr>
              <a:buNone/>
            </a:pPr>
            <a:r>
              <a:rPr lang="en-GB" sz="2800" dirty="0"/>
              <a:t>         </a:t>
            </a:r>
          </a:p>
          <a:p>
            <a:pPr>
              <a:buNone/>
            </a:pPr>
            <a:r>
              <a:rPr lang="en-GB" sz="2800" b="1" dirty="0"/>
              <a:t>     NEUTRALIZING ANTIBODIES ARE USUALLY MEASURABLE BY 12 WEEKS AFTER INFECTION</a:t>
            </a:r>
            <a:endParaRPr lang="en-US" b="1" dirty="0"/>
          </a:p>
        </p:txBody>
      </p:sp>
      <p:sp>
        <p:nvSpPr>
          <p:cNvPr id="4" name="TextBox 3"/>
          <p:cNvSpPr txBox="1"/>
          <p:nvPr/>
        </p:nvSpPr>
        <p:spPr>
          <a:xfrm>
            <a:off x="7215206" y="457122"/>
            <a:ext cx="2143140" cy="400110"/>
          </a:xfrm>
          <a:prstGeom prst="rect">
            <a:avLst/>
          </a:prstGeom>
          <a:noFill/>
        </p:spPr>
        <p:txBody>
          <a:bodyPr wrap="square" rtlCol="0">
            <a:spAutoFit/>
          </a:bodyPr>
          <a:lstStyle/>
          <a:p>
            <a:r>
              <a:rPr lang="en-US" sz="2000" dirty="0"/>
              <a:t>Pathophysiology</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714348" y="785794"/>
          <a:ext cx="7572428" cy="42148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14348" y="5055414"/>
            <a:ext cx="7715304" cy="1231106"/>
          </a:xfrm>
          <a:prstGeom prst="rect">
            <a:avLst/>
          </a:prstGeom>
          <a:noFill/>
        </p:spPr>
        <p:txBody>
          <a:bodyPr wrap="square" rtlCol="0">
            <a:spAutoFit/>
          </a:bodyPr>
          <a:lstStyle/>
          <a:p>
            <a:pPr>
              <a:buNone/>
            </a:pPr>
            <a:r>
              <a:rPr lang="en-US" sz="2800" dirty="0"/>
              <a:t>TH1 specific cytokines: IL2,IFNgamma, TGF beta, IL12</a:t>
            </a:r>
          </a:p>
          <a:p>
            <a:pPr>
              <a:buNone/>
            </a:pPr>
            <a:r>
              <a:rPr lang="en-US" sz="2800" dirty="0"/>
              <a:t>TH2 specific cytokines: IL4, IL5, IL6, IL10</a:t>
            </a:r>
          </a:p>
          <a:p>
            <a:endParaRPr lang="en-US" dirty="0"/>
          </a:p>
        </p:txBody>
      </p:sp>
      <p:sp>
        <p:nvSpPr>
          <p:cNvPr id="5" name="TextBox 4"/>
          <p:cNvSpPr txBox="1"/>
          <p:nvPr/>
        </p:nvSpPr>
        <p:spPr>
          <a:xfrm>
            <a:off x="7215206" y="457122"/>
            <a:ext cx="2143140" cy="400110"/>
          </a:xfrm>
          <a:prstGeom prst="rect">
            <a:avLst/>
          </a:prstGeom>
          <a:noFill/>
        </p:spPr>
        <p:txBody>
          <a:bodyPr wrap="square" rtlCol="0">
            <a:spAutoFit/>
          </a:bodyPr>
          <a:lstStyle/>
          <a:p>
            <a:r>
              <a:rPr lang="en-US" sz="2000" dirty="0"/>
              <a:t>Pathophysiology</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14874.png"/>
          <p:cNvPicPr>
            <a:picLocks noGrp="1" noChangeAspect="1"/>
          </p:cNvPicPr>
          <p:nvPr>
            <p:ph sz="quarter" idx="1"/>
          </p:nvPr>
        </p:nvPicPr>
        <p:blipFill>
          <a:blip r:embed="rId2">
            <a:duotone>
              <a:prstClr val="black"/>
              <a:schemeClr val="accent1">
                <a:tint val="45000"/>
                <a:satMod val="400000"/>
              </a:schemeClr>
            </a:duotone>
          </a:blip>
          <a:stretch>
            <a:fillRect/>
          </a:stretch>
        </p:blipFill>
        <p:spPr>
          <a:xfrm>
            <a:off x="363899" y="285728"/>
            <a:ext cx="8046720" cy="6290005"/>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a:t>CLINICAL COURSE</a:t>
            </a:r>
          </a:p>
        </p:txBody>
      </p:sp>
      <p:graphicFrame>
        <p:nvGraphicFramePr>
          <p:cNvPr id="4" name="Content Placeholder 3"/>
          <p:cNvGraphicFramePr>
            <a:graphicFrameLocks noGrp="1"/>
          </p:cNvGraphicFramePr>
          <p:nvPr>
            <p:ph sz="quarter" idx="1"/>
          </p:nvPr>
        </p:nvGraphicFramePr>
        <p:xfrm>
          <a:off x="914400" y="1571644"/>
          <a:ext cx="7772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
            <a:ext cx="7772400" cy="1143000"/>
          </a:xfrm>
        </p:spPr>
        <p:txBody>
          <a:bodyPr>
            <a:normAutofit/>
          </a:bodyPr>
          <a:lstStyle/>
          <a:p>
            <a:r>
              <a:rPr lang="en-US" dirty="0"/>
              <a:t>SALIENT FEATURES</a:t>
            </a:r>
          </a:p>
        </p:txBody>
      </p:sp>
      <p:sp>
        <p:nvSpPr>
          <p:cNvPr id="3" name="Content Placeholder 2"/>
          <p:cNvSpPr>
            <a:spLocks noGrp="1"/>
          </p:cNvSpPr>
          <p:nvPr>
            <p:ph sz="quarter" idx="1"/>
          </p:nvPr>
        </p:nvSpPr>
        <p:spPr>
          <a:xfrm>
            <a:off x="714348" y="1142984"/>
            <a:ext cx="7972452" cy="4857784"/>
          </a:xfrm>
        </p:spPr>
        <p:txBody>
          <a:bodyPr>
            <a:normAutofit lnSpcReduction="10000"/>
          </a:bodyPr>
          <a:lstStyle/>
          <a:p>
            <a:pPr>
              <a:buFont typeface="Wingdings" pitchFamily="2" charset="2"/>
              <a:buChar char="Ø"/>
            </a:pPr>
            <a:r>
              <a:rPr lang="en-US" dirty="0"/>
              <a:t>HIV Infection</a:t>
            </a:r>
          </a:p>
          <a:p>
            <a:pPr lvl="1">
              <a:buFont typeface="Arial" pitchFamily="34" charset="0"/>
              <a:buChar char="•"/>
            </a:pPr>
            <a:r>
              <a:rPr lang="en-US" dirty="0"/>
              <a:t>Introduction </a:t>
            </a:r>
          </a:p>
          <a:p>
            <a:pPr lvl="1">
              <a:buFont typeface="Arial" pitchFamily="34" charset="0"/>
              <a:buChar char="•"/>
            </a:pPr>
            <a:r>
              <a:rPr lang="en-US" dirty="0"/>
              <a:t>Epidemiology</a:t>
            </a:r>
          </a:p>
          <a:p>
            <a:pPr lvl="1">
              <a:buFont typeface="Arial" pitchFamily="34" charset="0"/>
              <a:buChar char="•"/>
            </a:pPr>
            <a:r>
              <a:rPr lang="en-US" dirty="0"/>
              <a:t>Pathophysiology</a:t>
            </a:r>
          </a:p>
          <a:p>
            <a:pPr lvl="1">
              <a:buFont typeface="Arial" pitchFamily="34" charset="0"/>
              <a:buChar char="•"/>
            </a:pPr>
            <a:r>
              <a:rPr lang="en-US" dirty="0"/>
              <a:t>Clinical features</a:t>
            </a:r>
          </a:p>
          <a:p>
            <a:pPr lvl="1">
              <a:buFont typeface="Arial" pitchFamily="34" charset="0"/>
              <a:buChar char="•"/>
            </a:pPr>
            <a:r>
              <a:rPr lang="en-US" dirty="0"/>
              <a:t>Investigation and Management</a:t>
            </a:r>
          </a:p>
          <a:p>
            <a:pPr>
              <a:buFont typeface="Wingdings" pitchFamily="2" charset="2"/>
              <a:buChar char="Ø"/>
            </a:pPr>
            <a:r>
              <a:rPr lang="en-US" dirty="0"/>
              <a:t>Dermatological Manifestation</a:t>
            </a:r>
          </a:p>
          <a:p>
            <a:pPr lvl="1">
              <a:buFont typeface="Arial" pitchFamily="34" charset="0"/>
              <a:buChar char="•"/>
            </a:pPr>
            <a:r>
              <a:rPr lang="en-US" dirty="0"/>
              <a:t>Inflammatory dermatosis</a:t>
            </a:r>
          </a:p>
          <a:p>
            <a:pPr lvl="1">
              <a:buFont typeface="Arial" pitchFamily="34" charset="0"/>
              <a:buChar char="•"/>
            </a:pPr>
            <a:r>
              <a:rPr lang="en-US" dirty="0"/>
              <a:t>Infections(bacterial, viral, fungal and parasitic)</a:t>
            </a:r>
          </a:p>
          <a:p>
            <a:pPr lvl="1">
              <a:buFont typeface="Arial" pitchFamily="34" charset="0"/>
              <a:buChar char="•"/>
            </a:pPr>
            <a:r>
              <a:rPr lang="en-US" dirty="0"/>
              <a:t>Malignancies </a:t>
            </a:r>
          </a:p>
          <a:p>
            <a:pPr lvl="1">
              <a:buFont typeface="Arial" pitchFamily="34" charset="0"/>
              <a:buChar char="•"/>
            </a:pPr>
            <a:r>
              <a:rPr lang="en-US" dirty="0"/>
              <a:t>Others </a:t>
            </a:r>
          </a:p>
          <a:p>
            <a:pPr lvl="1">
              <a:buFont typeface="Arial" pitchFamily="34" charset="0"/>
              <a:buChar char="•"/>
            </a:pPr>
            <a:r>
              <a:rPr lang="en-US" dirty="0"/>
              <a:t> Immune reconstitution inflammatory syndrome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71488"/>
            <a:ext cx="7772400" cy="1143000"/>
          </a:xfrm>
        </p:spPr>
        <p:txBody>
          <a:bodyPr/>
          <a:lstStyle/>
          <a:p>
            <a:pPr algn="ctr"/>
            <a:r>
              <a:rPr lang="en-US" b="1" dirty="0"/>
              <a:t>PRIMARY HIV INFECTION</a:t>
            </a:r>
          </a:p>
        </p:txBody>
      </p:sp>
      <p:sp>
        <p:nvSpPr>
          <p:cNvPr id="3" name="Content Placeholder 2"/>
          <p:cNvSpPr>
            <a:spLocks noGrp="1"/>
          </p:cNvSpPr>
          <p:nvPr>
            <p:ph sz="quarter" idx="1"/>
          </p:nvPr>
        </p:nvSpPr>
        <p:spPr>
          <a:xfrm>
            <a:off x="571472" y="1357298"/>
            <a:ext cx="8115328" cy="4662502"/>
          </a:xfrm>
        </p:spPr>
        <p:txBody>
          <a:bodyPr>
            <a:normAutofit fontScale="25000" lnSpcReduction="20000"/>
          </a:bodyPr>
          <a:lstStyle/>
          <a:p>
            <a:pPr>
              <a:buNone/>
            </a:pPr>
            <a:endParaRPr lang="en-US" dirty="0"/>
          </a:p>
          <a:p>
            <a:pPr>
              <a:buFont typeface="Wingdings" pitchFamily="2" charset="2"/>
              <a:buChar char="ü"/>
            </a:pPr>
            <a:endParaRPr lang="en-US" sz="11200" dirty="0"/>
          </a:p>
          <a:p>
            <a:pPr>
              <a:buFont typeface="Wingdings" pitchFamily="2" charset="2"/>
              <a:buChar char="ü"/>
            </a:pPr>
            <a:r>
              <a:rPr lang="en-US" sz="11200" dirty="0"/>
              <a:t> Symptomatic illness develop 1-6 weeks after exposure.</a:t>
            </a:r>
          </a:p>
          <a:p>
            <a:pPr>
              <a:buFont typeface="Wingdings" pitchFamily="2" charset="2"/>
              <a:buChar char="ü"/>
            </a:pPr>
            <a:endParaRPr lang="en-US" sz="11200" dirty="0"/>
          </a:p>
          <a:p>
            <a:pPr>
              <a:buFont typeface="Wingdings" pitchFamily="2" charset="2"/>
              <a:buChar char="ü"/>
            </a:pPr>
            <a:r>
              <a:rPr lang="en-US" sz="11200" dirty="0"/>
              <a:t> Usually lasts less that two weeks.</a:t>
            </a:r>
          </a:p>
          <a:p>
            <a:pPr>
              <a:buFont typeface="Wingdings" pitchFamily="2" charset="2"/>
              <a:buChar char="ü"/>
            </a:pPr>
            <a:endParaRPr lang="en-US" sz="11200" dirty="0"/>
          </a:p>
          <a:p>
            <a:pPr>
              <a:buFont typeface="Wingdings" pitchFamily="2" charset="2"/>
              <a:buChar char="ü"/>
            </a:pPr>
            <a:r>
              <a:rPr lang="en-US" sz="11200" dirty="0"/>
              <a:t> Infectious mononucleosis like illness</a:t>
            </a:r>
          </a:p>
          <a:p>
            <a:pPr>
              <a:buFont typeface="Wingdings" pitchFamily="2" charset="2"/>
              <a:buChar char="ü"/>
            </a:pPr>
            <a:endParaRPr lang="en-US" sz="11200" dirty="0"/>
          </a:p>
          <a:p>
            <a:pPr>
              <a:buFont typeface="Wingdings" pitchFamily="2" charset="2"/>
              <a:buChar char="ü"/>
            </a:pPr>
            <a:r>
              <a:rPr lang="en-US" sz="11200" dirty="0"/>
              <a:t> Seroconversion              2-12 weeks after development of symptoms </a:t>
            </a:r>
          </a:p>
          <a:p>
            <a:pPr>
              <a:buNone/>
            </a:pPr>
            <a:endParaRPr lang="en-US" sz="6400" dirty="0"/>
          </a:p>
          <a:p>
            <a:pPr>
              <a:buNone/>
            </a:pPr>
            <a:endParaRPr lang="en-US" sz="6400" dirty="0"/>
          </a:p>
          <a:p>
            <a:pPr>
              <a:buFont typeface="Wingdings" pitchFamily="2" charset="2"/>
              <a:buChar char="ü"/>
            </a:pPr>
            <a:endParaRPr lang="en-US" sz="6400" dirty="0"/>
          </a:p>
          <a:p>
            <a:pPr lvl="1">
              <a:buNone/>
            </a:pPr>
            <a:endParaRPr lang="en-US" dirty="0"/>
          </a:p>
          <a:p>
            <a:pPr>
              <a:buNone/>
            </a:pPr>
            <a:r>
              <a:rPr lang="en-US" dirty="0"/>
              <a:t>	</a:t>
            </a:r>
          </a:p>
        </p:txBody>
      </p:sp>
      <p:cxnSp>
        <p:nvCxnSpPr>
          <p:cNvPr id="7" name="Straight Arrow Connector 6"/>
          <p:cNvCxnSpPr/>
          <p:nvPr/>
        </p:nvCxnSpPr>
        <p:spPr>
          <a:xfrm>
            <a:off x="3286116" y="4643446"/>
            <a:ext cx="500066"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quarter" idx="1"/>
          </p:nvPr>
        </p:nvGraphicFramePr>
        <p:xfrm>
          <a:off x="714348" y="1785927"/>
          <a:ext cx="8001056" cy="4480560"/>
        </p:xfrm>
        <a:graphic>
          <a:graphicData uri="http://schemas.openxmlformats.org/drawingml/2006/table">
            <a:tbl>
              <a:tblPr firstRow="1" bandRow="1">
                <a:tableStyleId>{37CE84F3-28C3-443E-9E96-99CF82512B78}</a:tableStyleId>
              </a:tblPr>
              <a:tblGrid>
                <a:gridCol w="4000528">
                  <a:extLst>
                    <a:ext uri="{9D8B030D-6E8A-4147-A177-3AD203B41FA5}">
                      <a16:colId xmlns:a16="http://schemas.microsoft.com/office/drawing/2014/main" val="20000"/>
                    </a:ext>
                  </a:extLst>
                </a:gridCol>
                <a:gridCol w="4000528">
                  <a:extLst>
                    <a:ext uri="{9D8B030D-6E8A-4147-A177-3AD203B41FA5}">
                      <a16:colId xmlns:a16="http://schemas.microsoft.com/office/drawing/2014/main" val="20001"/>
                    </a:ext>
                  </a:extLst>
                </a:gridCol>
              </a:tblGrid>
              <a:tr h="444503">
                <a:tc>
                  <a:txBody>
                    <a:bodyPr/>
                    <a:lstStyle/>
                    <a:p>
                      <a:r>
                        <a:rPr lang="en-US" sz="2400" dirty="0"/>
                        <a:t>Non-Dermatotologic</a:t>
                      </a:r>
                      <a:r>
                        <a:rPr lang="en-US" sz="2400" baseline="0" dirty="0"/>
                        <a:t> Manisfestation</a:t>
                      </a:r>
                      <a:endParaRPr lang="en-US" sz="2400" dirty="0"/>
                    </a:p>
                  </a:txBody>
                  <a:tcPr/>
                </a:tc>
                <a:tc>
                  <a:txBody>
                    <a:bodyPr/>
                    <a:lstStyle/>
                    <a:p>
                      <a:r>
                        <a:rPr lang="en-US" sz="2400" dirty="0"/>
                        <a:t>Dermatological</a:t>
                      </a:r>
                      <a:r>
                        <a:rPr lang="en-US" sz="2400" baseline="0" dirty="0"/>
                        <a:t> Manifestation</a:t>
                      </a:r>
                      <a:endParaRPr lang="en-US" sz="2400" dirty="0"/>
                    </a:p>
                  </a:txBody>
                  <a:tcPr/>
                </a:tc>
                <a:extLst>
                  <a:ext uri="{0D108BD9-81ED-4DB2-BD59-A6C34878D82A}">
                    <a16:rowId xmlns:a16="http://schemas.microsoft.com/office/drawing/2014/main" val="10000"/>
                  </a:ext>
                </a:extLst>
              </a:tr>
              <a:tr h="444503">
                <a:tc>
                  <a:txBody>
                    <a:bodyPr/>
                    <a:lstStyle/>
                    <a:p>
                      <a:r>
                        <a:rPr lang="en-US" sz="2400" dirty="0"/>
                        <a:t>Fever</a:t>
                      </a:r>
                    </a:p>
                  </a:txBody>
                  <a:tcPr/>
                </a:tc>
                <a:tc>
                  <a:txBody>
                    <a:bodyPr/>
                    <a:lstStyle/>
                    <a:p>
                      <a:r>
                        <a:rPr lang="en-US" sz="2400" dirty="0"/>
                        <a:t>Exanthem(75%)</a:t>
                      </a:r>
                    </a:p>
                  </a:txBody>
                  <a:tcPr/>
                </a:tc>
                <a:extLst>
                  <a:ext uri="{0D108BD9-81ED-4DB2-BD59-A6C34878D82A}">
                    <a16:rowId xmlns:a16="http://schemas.microsoft.com/office/drawing/2014/main" val="10001"/>
                  </a:ext>
                </a:extLst>
              </a:tr>
              <a:tr h="444503">
                <a:tc>
                  <a:txBody>
                    <a:bodyPr/>
                    <a:lstStyle/>
                    <a:p>
                      <a:r>
                        <a:rPr lang="en-US" sz="2400" dirty="0"/>
                        <a:t>Arthralgia/myalgia</a:t>
                      </a:r>
                    </a:p>
                  </a:txBody>
                  <a:tcPr/>
                </a:tc>
                <a:tc>
                  <a:txBody>
                    <a:bodyPr/>
                    <a:lstStyle/>
                    <a:p>
                      <a:r>
                        <a:rPr lang="en-US" sz="2400" dirty="0"/>
                        <a:t>Enanthem</a:t>
                      </a:r>
                    </a:p>
                  </a:txBody>
                  <a:tcPr/>
                </a:tc>
                <a:extLst>
                  <a:ext uri="{0D108BD9-81ED-4DB2-BD59-A6C34878D82A}">
                    <a16:rowId xmlns:a16="http://schemas.microsoft.com/office/drawing/2014/main" val="10002"/>
                  </a:ext>
                </a:extLst>
              </a:tr>
              <a:tr h="444503">
                <a:tc>
                  <a:txBody>
                    <a:bodyPr/>
                    <a:lstStyle/>
                    <a:p>
                      <a:r>
                        <a:rPr lang="en-US" sz="2400" dirty="0"/>
                        <a:t>Pharyngitis</a:t>
                      </a:r>
                    </a:p>
                  </a:txBody>
                  <a:tcPr/>
                </a:tc>
                <a:tc>
                  <a:txBody>
                    <a:bodyPr/>
                    <a:lstStyle/>
                    <a:p>
                      <a:r>
                        <a:rPr lang="en-US" sz="2400" dirty="0"/>
                        <a:t>Urticaria</a:t>
                      </a:r>
                    </a:p>
                  </a:txBody>
                  <a:tcPr/>
                </a:tc>
                <a:extLst>
                  <a:ext uri="{0D108BD9-81ED-4DB2-BD59-A6C34878D82A}">
                    <a16:rowId xmlns:a16="http://schemas.microsoft.com/office/drawing/2014/main" val="10003"/>
                  </a:ext>
                </a:extLst>
              </a:tr>
              <a:tr h="444503">
                <a:tc>
                  <a:txBody>
                    <a:bodyPr/>
                    <a:lstStyle/>
                    <a:p>
                      <a:r>
                        <a:rPr lang="en-US" sz="2400" dirty="0"/>
                        <a:t>Lymphadenopathy</a:t>
                      </a:r>
                    </a:p>
                  </a:txBody>
                  <a:tcPr/>
                </a:tc>
                <a:tc>
                  <a:txBody>
                    <a:bodyPr/>
                    <a:lstStyle/>
                    <a:p>
                      <a:r>
                        <a:rPr lang="en-US" sz="2400" dirty="0"/>
                        <a:t>Toxic erythema</a:t>
                      </a:r>
                    </a:p>
                  </a:txBody>
                  <a:tcPr/>
                </a:tc>
                <a:extLst>
                  <a:ext uri="{0D108BD9-81ED-4DB2-BD59-A6C34878D82A}">
                    <a16:rowId xmlns:a16="http://schemas.microsoft.com/office/drawing/2014/main" val="10004"/>
                  </a:ext>
                </a:extLst>
              </a:tr>
              <a:tr h="444503">
                <a:tc>
                  <a:txBody>
                    <a:bodyPr/>
                    <a:lstStyle/>
                    <a:p>
                      <a:r>
                        <a:rPr lang="en-US" sz="2400" dirty="0"/>
                        <a:t>Nausea</a:t>
                      </a:r>
                      <a:r>
                        <a:rPr lang="en-US" sz="2400" baseline="0" dirty="0"/>
                        <a:t>/ Vomiting/</a:t>
                      </a:r>
                      <a:r>
                        <a:rPr lang="en-US" sz="2400" dirty="0"/>
                        <a:t>Diarrhoea</a:t>
                      </a:r>
                    </a:p>
                  </a:txBody>
                  <a:tcPr/>
                </a:tc>
                <a:tc>
                  <a:txBody>
                    <a:bodyPr/>
                    <a:lstStyle/>
                    <a:p>
                      <a:r>
                        <a:rPr lang="en-US" sz="2400" dirty="0"/>
                        <a:t>Erythema</a:t>
                      </a:r>
                      <a:r>
                        <a:rPr lang="en-US" sz="2400" baseline="0" dirty="0"/>
                        <a:t> multiforme</a:t>
                      </a:r>
                      <a:endParaRPr lang="en-US" sz="2400" dirty="0"/>
                    </a:p>
                  </a:txBody>
                  <a:tcPr/>
                </a:tc>
                <a:extLst>
                  <a:ext uri="{0D108BD9-81ED-4DB2-BD59-A6C34878D82A}">
                    <a16:rowId xmlns:a16="http://schemas.microsoft.com/office/drawing/2014/main" val="10005"/>
                  </a:ext>
                </a:extLst>
              </a:tr>
              <a:tr h="444503">
                <a:tc>
                  <a:txBody>
                    <a:bodyPr/>
                    <a:lstStyle/>
                    <a:p>
                      <a:r>
                        <a:rPr lang="en-US" sz="2400" dirty="0"/>
                        <a:t>Bell’s palsy</a:t>
                      </a:r>
                    </a:p>
                  </a:txBody>
                  <a:tcPr/>
                </a:tc>
                <a:tc>
                  <a:txBody>
                    <a:bodyPr/>
                    <a:lstStyle/>
                    <a:p>
                      <a:r>
                        <a:rPr lang="en-US" sz="2400" dirty="0"/>
                        <a:t>Oro-pharyngeal candidiasis</a:t>
                      </a:r>
                    </a:p>
                  </a:txBody>
                  <a:tcPr/>
                </a:tc>
                <a:extLst>
                  <a:ext uri="{0D108BD9-81ED-4DB2-BD59-A6C34878D82A}">
                    <a16:rowId xmlns:a16="http://schemas.microsoft.com/office/drawing/2014/main" val="10006"/>
                  </a:ext>
                </a:extLst>
              </a:tr>
              <a:tr h="444503">
                <a:tc>
                  <a:txBody>
                    <a:bodyPr/>
                    <a:lstStyle/>
                    <a:p>
                      <a:r>
                        <a:rPr lang="en-US" sz="2400" dirty="0"/>
                        <a:t>Headache</a:t>
                      </a:r>
                    </a:p>
                  </a:txBody>
                  <a:tcPr/>
                </a:tc>
                <a:tc>
                  <a:txBody>
                    <a:bodyPr/>
                    <a:lstStyle/>
                    <a:p>
                      <a:r>
                        <a:rPr lang="en-US" sz="2400" dirty="0"/>
                        <a:t>Genito-crural</a:t>
                      </a:r>
                      <a:r>
                        <a:rPr lang="en-US" sz="2400" baseline="0" dirty="0"/>
                        <a:t> intertrigo</a:t>
                      </a:r>
                      <a:endParaRPr lang="en-US" sz="2400" dirty="0"/>
                    </a:p>
                  </a:txBody>
                  <a:tcPr/>
                </a:tc>
                <a:extLst>
                  <a:ext uri="{0D108BD9-81ED-4DB2-BD59-A6C34878D82A}">
                    <a16:rowId xmlns:a16="http://schemas.microsoft.com/office/drawing/2014/main" val="10007"/>
                  </a:ext>
                </a:extLst>
              </a:tr>
              <a:tr h="444503">
                <a:tc>
                  <a:txBody>
                    <a:bodyPr/>
                    <a:lstStyle/>
                    <a:p>
                      <a:r>
                        <a:rPr lang="en-US" sz="2400" dirty="0"/>
                        <a:t>Meningo-encephalitis</a:t>
                      </a:r>
                    </a:p>
                  </a:txBody>
                  <a:tcPr/>
                </a:tc>
                <a:tc>
                  <a:txBody>
                    <a:bodyPr/>
                    <a:lstStyle/>
                    <a:p>
                      <a:r>
                        <a:rPr lang="en-US" sz="2400" dirty="0"/>
                        <a:t>Oral</a:t>
                      </a:r>
                      <a:r>
                        <a:rPr lang="en-US" sz="2400" baseline="0" dirty="0"/>
                        <a:t> and genital ulcers</a:t>
                      </a:r>
                      <a:endParaRPr lang="en-US" sz="2400" dirty="0"/>
                    </a:p>
                  </a:txBody>
                  <a:tcPr/>
                </a:tc>
                <a:extLst>
                  <a:ext uri="{0D108BD9-81ED-4DB2-BD59-A6C34878D82A}">
                    <a16:rowId xmlns:a16="http://schemas.microsoft.com/office/drawing/2014/main" val="10008"/>
                  </a:ext>
                </a:extLst>
              </a:tr>
            </a:tbl>
          </a:graphicData>
        </a:graphic>
      </p:graphicFrame>
      <p:sp>
        <p:nvSpPr>
          <p:cNvPr id="4" name="TextBox 3"/>
          <p:cNvSpPr txBox="1"/>
          <p:nvPr/>
        </p:nvSpPr>
        <p:spPr>
          <a:xfrm>
            <a:off x="6786578" y="457122"/>
            <a:ext cx="2428892" cy="400110"/>
          </a:xfrm>
          <a:prstGeom prst="rect">
            <a:avLst/>
          </a:prstGeom>
          <a:noFill/>
        </p:spPr>
        <p:txBody>
          <a:bodyPr wrap="square" rtlCol="0">
            <a:spAutoFit/>
          </a:bodyPr>
          <a:lstStyle/>
          <a:p>
            <a:r>
              <a:rPr lang="en-US" sz="2000" dirty="0"/>
              <a:t>Primary HIV Infection</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3"/>
          <a:srcRect l="14889" t="15233" r="52022" b="6296"/>
          <a:stretch>
            <a:fillRect/>
          </a:stretch>
        </p:blipFill>
        <p:spPr bwMode="auto">
          <a:xfrm>
            <a:off x="2357422" y="1142984"/>
            <a:ext cx="3750495" cy="5000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6786578" y="457122"/>
            <a:ext cx="2428892" cy="400110"/>
          </a:xfrm>
          <a:prstGeom prst="rect">
            <a:avLst/>
          </a:prstGeom>
          <a:noFill/>
        </p:spPr>
        <p:txBody>
          <a:bodyPr wrap="square" rtlCol="0">
            <a:spAutoFit/>
          </a:bodyPr>
          <a:lstStyle/>
          <a:p>
            <a:r>
              <a:rPr lang="en-US" sz="2000" dirty="0"/>
              <a:t>Primary HIV Infection</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92500" lnSpcReduction="10000"/>
          </a:bodyPr>
          <a:lstStyle/>
          <a:p>
            <a:pPr>
              <a:buNone/>
            </a:pPr>
            <a:r>
              <a:rPr lang="en-US" dirty="0"/>
              <a:t> </a:t>
            </a:r>
            <a:r>
              <a:rPr lang="en-US" sz="2800" b="1" dirty="0"/>
              <a:t>DIAGNOSIS:</a:t>
            </a:r>
          </a:p>
          <a:p>
            <a:pPr lvl="1">
              <a:buFont typeface="Arial" pitchFamily="34" charset="0"/>
              <a:buChar char="•"/>
            </a:pPr>
            <a:endParaRPr lang="en-US" sz="2800" dirty="0"/>
          </a:p>
          <a:p>
            <a:pPr lvl="1">
              <a:buFont typeface="Arial" pitchFamily="34" charset="0"/>
              <a:buChar char="•"/>
            </a:pPr>
            <a:r>
              <a:rPr lang="en-US" sz="2800" dirty="0"/>
              <a:t>HIV RNA PCR</a:t>
            </a:r>
          </a:p>
          <a:p>
            <a:pPr lvl="1">
              <a:buFont typeface="Arial" pitchFamily="34" charset="0"/>
              <a:buChar char="•"/>
            </a:pPr>
            <a:r>
              <a:rPr lang="en-US" sz="2800" dirty="0"/>
              <a:t>p24 antigen detection</a:t>
            </a:r>
          </a:p>
          <a:p>
            <a:pPr lvl="1">
              <a:buFont typeface="Arial" pitchFamily="34" charset="0"/>
              <a:buChar char="•"/>
            </a:pPr>
            <a:r>
              <a:rPr lang="en-US" sz="2800" dirty="0"/>
              <a:t>Negative or equivocal HIV antibody test</a:t>
            </a:r>
          </a:p>
          <a:p>
            <a:pPr lvl="1">
              <a:buNone/>
            </a:pPr>
            <a:endParaRPr lang="en-US" sz="2800" dirty="0"/>
          </a:p>
          <a:p>
            <a:pPr lvl="1">
              <a:buNone/>
            </a:pPr>
            <a:r>
              <a:rPr lang="en-US" sz="2800" u="sng" dirty="0"/>
              <a:t>CBC</a:t>
            </a:r>
            <a:r>
              <a:rPr lang="en-US" sz="2800" dirty="0"/>
              <a:t>:</a:t>
            </a:r>
          </a:p>
          <a:p>
            <a:pPr lvl="1">
              <a:buNone/>
            </a:pPr>
            <a:r>
              <a:rPr lang="en-US" sz="2800" dirty="0"/>
              <a:t>Lymphopenia, thrombocytopenia</a:t>
            </a:r>
          </a:p>
          <a:p>
            <a:pPr lvl="1">
              <a:buNone/>
            </a:pPr>
            <a:endParaRPr lang="en-US" sz="2800" dirty="0"/>
          </a:p>
          <a:p>
            <a:pPr lvl="1">
              <a:buNone/>
            </a:pPr>
            <a:r>
              <a:rPr lang="en-US" sz="2800" u="sng" dirty="0"/>
              <a:t>LFTS</a:t>
            </a:r>
            <a:r>
              <a:rPr lang="en-US" sz="2800" dirty="0"/>
              <a:t>: </a:t>
            </a:r>
          </a:p>
          <a:p>
            <a:pPr lvl="1">
              <a:buNone/>
            </a:pPr>
            <a:r>
              <a:rPr lang="en-US" sz="2800" dirty="0"/>
              <a:t>Hepatic or cholestatic profile</a:t>
            </a:r>
          </a:p>
          <a:p>
            <a:pPr lvl="1">
              <a:buNone/>
            </a:pPr>
            <a:endParaRPr lang="en-US" dirty="0"/>
          </a:p>
        </p:txBody>
      </p:sp>
      <p:sp>
        <p:nvSpPr>
          <p:cNvPr id="4" name="TextBox 3"/>
          <p:cNvSpPr txBox="1"/>
          <p:nvPr/>
        </p:nvSpPr>
        <p:spPr>
          <a:xfrm>
            <a:off x="6786578" y="457122"/>
            <a:ext cx="2428892" cy="400110"/>
          </a:xfrm>
          <a:prstGeom prst="rect">
            <a:avLst/>
          </a:prstGeom>
          <a:noFill/>
        </p:spPr>
        <p:txBody>
          <a:bodyPr wrap="square" rtlCol="0">
            <a:spAutoFit/>
          </a:bodyPr>
          <a:lstStyle/>
          <a:p>
            <a:r>
              <a:rPr lang="en-US" sz="2000" dirty="0"/>
              <a:t>Primary HIV Infection</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42844" y="1214422"/>
            <a:ext cx="4429156" cy="4429156"/>
          </a:xfrm>
        </p:spPr>
        <p:txBody>
          <a:bodyPr>
            <a:normAutofit fontScale="47500" lnSpcReduction="20000"/>
          </a:bodyPr>
          <a:lstStyle/>
          <a:p>
            <a:pPr>
              <a:buNone/>
            </a:pPr>
            <a:endParaRPr lang="en-US" dirty="0"/>
          </a:p>
          <a:p>
            <a:pPr>
              <a:buNone/>
            </a:pPr>
            <a:r>
              <a:rPr lang="en-US" b="1" dirty="0"/>
              <a:t> </a:t>
            </a:r>
            <a:r>
              <a:rPr lang="en-US" sz="5100" b="1" u="sng" dirty="0">
                <a:solidFill>
                  <a:schemeClr val="tx2"/>
                </a:solidFill>
              </a:rPr>
              <a:t>ASYMPTOMATIC INFECTION</a:t>
            </a:r>
            <a:endParaRPr lang="en-US" sz="3300" b="1" u="sng" dirty="0">
              <a:solidFill>
                <a:schemeClr val="tx2"/>
              </a:solidFill>
            </a:endParaRPr>
          </a:p>
          <a:p>
            <a:pPr>
              <a:buFont typeface="Wingdings" pitchFamily="2" charset="2"/>
              <a:buChar char="ü"/>
            </a:pPr>
            <a:endParaRPr lang="en-US" dirty="0"/>
          </a:p>
          <a:p>
            <a:pPr>
              <a:buFont typeface="Wingdings" pitchFamily="2" charset="2"/>
              <a:buChar char="ü"/>
            </a:pPr>
            <a:endParaRPr lang="en-US" dirty="0"/>
          </a:p>
          <a:p>
            <a:pPr>
              <a:buFont typeface="Wingdings" pitchFamily="2" charset="2"/>
              <a:buChar char="ü"/>
            </a:pPr>
            <a:endParaRPr lang="en-US" dirty="0"/>
          </a:p>
          <a:p>
            <a:pPr>
              <a:buNone/>
            </a:pPr>
            <a:endParaRPr lang="en-US" sz="4600" dirty="0"/>
          </a:p>
          <a:p>
            <a:pPr>
              <a:buFont typeface="Wingdings" pitchFamily="2" charset="2"/>
              <a:buChar char="ü"/>
            </a:pPr>
            <a:r>
              <a:rPr lang="en-US" sz="4600" dirty="0"/>
              <a:t>Persistent generalized lymphadenopathy ( less than 2 cm)</a:t>
            </a:r>
          </a:p>
          <a:p>
            <a:pPr>
              <a:buFont typeface="Wingdings" pitchFamily="2" charset="2"/>
              <a:buChar char="ü"/>
            </a:pPr>
            <a:endParaRPr lang="en-US" sz="4600" dirty="0"/>
          </a:p>
          <a:p>
            <a:pPr>
              <a:buFont typeface="Wingdings" pitchFamily="2" charset="2"/>
              <a:buChar char="ü"/>
            </a:pPr>
            <a:r>
              <a:rPr lang="en-US" sz="4600" dirty="0"/>
              <a:t> Decline CD4 count 50-150cells/year </a:t>
            </a:r>
          </a:p>
          <a:p>
            <a:pPr>
              <a:buFont typeface="Wingdings" pitchFamily="2" charset="2"/>
              <a:buChar char="ü"/>
            </a:pPr>
            <a:endParaRPr lang="en-US" sz="4500" dirty="0"/>
          </a:p>
          <a:p>
            <a:pPr>
              <a:buNone/>
            </a:pPr>
            <a:endParaRPr lang="en-US" sz="4500" dirty="0"/>
          </a:p>
        </p:txBody>
      </p:sp>
      <p:sp>
        <p:nvSpPr>
          <p:cNvPr id="4" name="Content Placeholder 3"/>
          <p:cNvSpPr>
            <a:spLocks noGrp="1"/>
          </p:cNvSpPr>
          <p:nvPr>
            <p:ph sz="quarter" idx="2"/>
          </p:nvPr>
        </p:nvSpPr>
        <p:spPr>
          <a:xfrm>
            <a:off x="4500562" y="1285860"/>
            <a:ext cx="4429156" cy="5214974"/>
          </a:xfrm>
        </p:spPr>
        <p:txBody>
          <a:bodyPr>
            <a:normAutofit fontScale="47500" lnSpcReduction="20000"/>
          </a:bodyPr>
          <a:lstStyle/>
          <a:p>
            <a:pPr>
              <a:lnSpc>
                <a:spcPct val="150000"/>
              </a:lnSpc>
              <a:buClr>
                <a:schemeClr val="accent1"/>
              </a:buClr>
              <a:buNone/>
            </a:pPr>
            <a:r>
              <a:rPr lang="en-US" sz="5100" b="1" u="sng" dirty="0">
                <a:solidFill>
                  <a:schemeClr val="tx2"/>
                </a:solidFill>
              </a:rPr>
              <a:t>MINOR HIV ASSOCIATED         </a:t>
            </a:r>
            <a:r>
              <a:rPr lang="en-US" sz="5100" b="1" dirty="0">
                <a:solidFill>
                  <a:schemeClr val="tx2"/>
                </a:solidFill>
              </a:rPr>
              <a:t>	</a:t>
            </a:r>
            <a:r>
              <a:rPr lang="en-US" sz="5100" b="1" u="sng" dirty="0">
                <a:solidFill>
                  <a:schemeClr val="tx2"/>
                </a:solidFill>
              </a:rPr>
              <a:t>DISORDER</a:t>
            </a:r>
          </a:p>
          <a:p>
            <a:pPr>
              <a:lnSpc>
                <a:spcPct val="150000"/>
              </a:lnSpc>
              <a:buClr>
                <a:schemeClr val="accent1"/>
              </a:buClr>
              <a:buFont typeface="Wingdings" pitchFamily="2" charset="2"/>
              <a:buChar char="ü"/>
            </a:pPr>
            <a:endParaRPr lang="en-US" sz="2800" dirty="0"/>
          </a:p>
          <a:p>
            <a:pPr>
              <a:lnSpc>
                <a:spcPct val="150000"/>
              </a:lnSpc>
              <a:buClr>
                <a:schemeClr val="accent1"/>
              </a:buClr>
              <a:buFont typeface="Wingdings" pitchFamily="2" charset="2"/>
              <a:buChar char="ü"/>
            </a:pPr>
            <a:r>
              <a:rPr lang="en-US" sz="4600" dirty="0"/>
              <a:t>Weight loss</a:t>
            </a:r>
          </a:p>
          <a:p>
            <a:pPr>
              <a:lnSpc>
                <a:spcPct val="150000"/>
              </a:lnSpc>
              <a:buClr>
                <a:schemeClr val="accent1"/>
              </a:buClr>
              <a:buFont typeface="Wingdings" pitchFamily="2" charset="2"/>
              <a:buChar char="ü"/>
            </a:pPr>
            <a:r>
              <a:rPr lang="en-US" sz="4600" dirty="0"/>
              <a:t>Chronic diarrhoea</a:t>
            </a:r>
          </a:p>
          <a:p>
            <a:pPr>
              <a:lnSpc>
                <a:spcPct val="150000"/>
              </a:lnSpc>
              <a:buClr>
                <a:schemeClr val="accent1"/>
              </a:buClr>
              <a:buFont typeface="Wingdings" pitchFamily="2" charset="2"/>
              <a:buChar char="ü"/>
            </a:pPr>
            <a:r>
              <a:rPr lang="en-US" sz="4600" dirty="0"/>
              <a:t> Herpes Zoster</a:t>
            </a:r>
          </a:p>
          <a:p>
            <a:pPr>
              <a:lnSpc>
                <a:spcPct val="150000"/>
              </a:lnSpc>
              <a:buClr>
                <a:schemeClr val="accent1"/>
              </a:buClr>
              <a:buFont typeface="Wingdings" pitchFamily="2" charset="2"/>
              <a:buChar char="ü"/>
            </a:pPr>
            <a:r>
              <a:rPr lang="en-US" sz="4600" dirty="0"/>
              <a:t> Bacillary angiomatosis</a:t>
            </a:r>
          </a:p>
          <a:p>
            <a:pPr>
              <a:lnSpc>
                <a:spcPct val="150000"/>
              </a:lnSpc>
              <a:buClr>
                <a:schemeClr val="accent1"/>
              </a:buClr>
              <a:buFont typeface="Wingdings" pitchFamily="2" charset="2"/>
              <a:buChar char="ü"/>
            </a:pPr>
            <a:r>
              <a:rPr lang="en-US" sz="4600" dirty="0"/>
              <a:t> Oral hairy leukoplakia</a:t>
            </a:r>
          </a:p>
          <a:p>
            <a:pPr>
              <a:lnSpc>
                <a:spcPct val="150000"/>
              </a:lnSpc>
              <a:buClr>
                <a:schemeClr val="accent1"/>
              </a:buClr>
              <a:buFont typeface="Wingdings" pitchFamily="2" charset="2"/>
              <a:buChar char="ü"/>
            </a:pPr>
            <a:r>
              <a:rPr lang="en-US" sz="4600" dirty="0"/>
              <a:t> Recurrent oropharyngeal  and vaginal candidiasis</a:t>
            </a:r>
          </a:p>
          <a:p>
            <a:pPr>
              <a:buNone/>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7" name="Picture 8" descr="oralhairyleukoplakiaEBVinHIV[1]"/>
          <p:cNvPicPr>
            <a:picLocks noGrp="1" noChangeAspect="1" noChangeArrowheads="1"/>
          </p:cNvPicPr>
          <p:nvPr>
            <p:ph sz="quarter" idx="1"/>
          </p:nvPr>
        </p:nvPicPr>
        <p:blipFill>
          <a:blip r:embed="rId2"/>
          <a:srcRect/>
          <a:stretch>
            <a:fillRect/>
          </a:stretch>
        </p:blipFill>
        <p:spPr>
          <a:xfrm>
            <a:off x="2065215" y="1905000"/>
            <a:ext cx="5470769" cy="3657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pPr>
              <a:buNone/>
            </a:pPr>
            <a:endParaRPr lang="en-US" u="sng" dirty="0"/>
          </a:p>
          <a:p>
            <a:pPr>
              <a:buNone/>
            </a:pPr>
            <a:r>
              <a:rPr lang="en-US" b="1" u="sng" dirty="0"/>
              <a:t>RAPID PROGRESSORS:</a:t>
            </a:r>
          </a:p>
          <a:p>
            <a:pPr>
              <a:buNone/>
            </a:pPr>
            <a:r>
              <a:rPr lang="en-US" dirty="0"/>
              <a:t>AIDS develop within 2-3 years after serocoversion</a:t>
            </a:r>
          </a:p>
          <a:p>
            <a:pPr>
              <a:buNone/>
            </a:pPr>
            <a:endParaRPr lang="en-US" dirty="0"/>
          </a:p>
          <a:p>
            <a:pPr>
              <a:buNone/>
            </a:pPr>
            <a:r>
              <a:rPr lang="en-US" b="1" u="sng" dirty="0"/>
              <a:t>LONG-TERM NON PROGRESSOR:</a:t>
            </a:r>
          </a:p>
          <a:p>
            <a:pPr>
              <a:buNone/>
            </a:pPr>
            <a:r>
              <a:rPr lang="en-US" dirty="0"/>
              <a:t>AIDS develop after &gt;10-15 years </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86" y="785802"/>
            <a:ext cx="7772400" cy="1143000"/>
          </a:xfrm>
        </p:spPr>
        <p:txBody>
          <a:bodyPr>
            <a:noAutofit/>
          </a:bodyPr>
          <a:lstStyle/>
          <a:p>
            <a:pPr algn="ctr"/>
            <a:r>
              <a:rPr lang="en-US" b="1" dirty="0"/>
              <a:t>ACQUIRED IMMUNODEFICIENCY SYNDROME</a:t>
            </a:r>
          </a:p>
        </p:txBody>
      </p:sp>
      <p:sp>
        <p:nvSpPr>
          <p:cNvPr id="3" name="Content Placeholder 2"/>
          <p:cNvSpPr>
            <a:spLocks noGrp="1"/>
          </p:cNvSpPr>
          <p:nvPr>
            <p:ph sz="quarter" idx="1"/>
          </p:nvPr>
        </p:nvSpPr>
        <p:spPr>
          <a:xfrm>
            <a:off x="914400" y="1714520"/>
            <a:ext cx="7772400" cy="4572000"/>
          </a:xfrm>
        </p:spPr>
        <p:txBody>
          <a:bodyPr/>
          <a:lstStyle/>
          <a:p>
            <a:pPr>
              <a:buFont typeface="Wingdings 2" pitchFamily="18" charset="2"/>
              <a:buChar char=""/>
            </a:pPr>
            <a:endParaRPr lang="en-US" dirty="0"/>
          </a:p>
          <a:p>
            <a:pPr>
              <a:buFont typeface="Wingdings 2" pitchFamily="18" charset="2"/>
              <a:buChar char=""/>
            </a:pPr>
            <a:r>
              <a:rPr lang="en-US" dirty="0"/>
              <a:t> Development of specific opportunistic infections, cancers and severe manifestation of HIV itself.</a:t>
            </a:r>
          </a:p>
          <a:p>
            <a:pPr>
              <a:buNone/>
            </a:pPr>
            <a:endParaRPr lang="en-US" dirty="0"/>
          </a:p>
          <a:p>
            <a:pPr>
              <a:buFont typeface="Wingdings 2" pitchFamily="18" charset="2"/>
              <a:buChar char=""/>
            </a:pPr>
            <a:r>
              <a:rPr lang="en-US" dirty="0"/>
              <a:t>CD4 count &lt; 200*10^6/ L </a:t>
            </a:r>
          </a:p>
          <a:p>
            <a:pPr>
              <a:buFont typeface="Wingdings 2" pitchFamily="18" charset="2"/>
              <a:buChar char=""/>
            </a:pPr>
            <a:endParaRPr lang="en-US" dirty="0"/>
          </a:p>
          <a:p>
            <a:pPr>
              <a:buFont typeface="Wingdings 2" pitchFamily="18" charset="2"/>
              <a:buChar char=""/>
            </a:pPr>
            <a:r>
              <a:rPr lang="en-US" dirty="0"/>
              <a:t> The average CD4 T‐cell count for the most common AIDS‐defining conditions is in the range of 20–100 × 10^6/L.</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472" y="1285892"/>
            <a:ext cx="7772400" cy="4572000"/>
          </a:xfrm>
        </p:spPr>
        <p:txBody>
          <a:bodyPr>
            <a:normAutofit fontScale="70000" lnSpcReduction="20000"/>
          </a:bodyPr>
          <a:lstStyle/>
          <a:p>
            <a:pPr>
              <a:lnSpc>
                <a:spcPct val="80000"/>
              </a:lnSpc>
              <a:buFont typeface="Wingdings" pitchFamily="2" charset="2"/>
              <a:buNone/>
            </a:pPr>
            <a:r>
              <a:rPr lang="en-US" sz="4000" b="1" u="sng" dirty="0"/>
              <a:t>DEFINITIVE DIAGNOSIS (without lab evidence</a:t>
            </a:r>
            <a:r>
              <a:rPr lang="en-US" sz="4000" b="1" dirty="0"/>
              <a:t>)</a:t>
            </a:r>
          </a:p>
          <a:p>
            <a:pPr>
              <a:lnSpc>
                <a:spcPct val="80000"/>
              </a:lnSpc>
            </a:pPr>
            <a:endParaRPr lang="en-US" sz="2800" dirty="0"/>
          </a:p>
          <a:p>
            <a:pPr>
              <a:lnSpc>
                <a:spcPct val="150000"/>
              </a:lnSpc>
              <a:buClr>
                <a:schemeClr val="accent1"/>
              </a:buClr>
              <a:buFont typeface="Wingdings" pitchFamily="2" charset="2"/>
              <a:buChar char="ü"/>
            </a:pPr>
            <a:r>
              <a:rPr lang="en-US" sz="2800" dirty="0"/>
              <a:t> Candidiasis of esophagus, trachea, bronchi, lungs</a:t>
            </a:r>
          </a:p>
          <a:p>
            <a:pPr>
              <a:lnSpc>
                <a:spcPct val="150000"/>
              </a:lnSpc>
              <a:buClr>
                <a:schemeClr val="accent1"/>
              </a:buClr>
              <a:buFont typeface="Wingdings" pitchFamily="2" charset="2"/>
              <a:buChar char="ü"/>
            </a:pPr>
            <a:r>
              <a:rPr lang="en-US" sz="2800" dirty="0"/>
              <a:t> Cyptococcus- extrapulmonary</a:t>
            </a:r>
          </a:p>
          <a:p>
            <a:pPr>
              <a:lnSpc>
                <a:spcPct val="150000"/>
              </a:lnSpc>
              <a:buClr>
                <a:schemeClr val="accent1"/>
              </a:buClr>
              <a:buFont typeface="Wingdings" pitchFamily="2" charset="2"/>
              <a:buChar char="ü"/>
            </a:pPr>
            <a:r>
              <a:rPr lang="en-US" sz="2800" dirty="0"/>
              <a:t> Cryptosporidiosis-diarrhoea &gt; 1 month</a:t>
            </a:r>
          </a:p>
          <a:p>
            <a:pPr>
              <a:lnSpc>
                <a:spcPct val="150000"/>
              </a:lnSpc>
              <a:buClr>
                <a:schemeClr val="accent1"/>
              </a:buClr>
              <a:buFont typeface="Wingdings" pitchFamily="2" charset="2"/>
              <a:buChar char="ü"/>
            </a:pPr>
            <a:r>
              <a:rPr lang="en-US" sz="2800" dirty="0"/>
              <a:t> HSV- mucocutaneous ulcer &gt;1 month esophagitis</a:t>
            </a:r>
          </a:p>
          <a:p>
            <a:pPr>
              <a:lnSpc>
                <a:spcPct val="150000"/>
              </a:lnSpc>
              <a:buClr>
                <a:schemeClr val="accent1"/>
              </a:buClr>
              <a:buFont typeface="Wingdings" pitchFamily="2" charset="2"/>
              <a:buChar char="ü"/>
            </a:pPr>
            <a:r>
              <a:rPr lang="en-US" sz="2800" dirty="0"/>
              <a:t> Kaposi sarcoma &lt; 60 years of age</a:t>
            </a:r>
          </a:p>
          <a:p>
            <a:pPr>
              <a:lnSpc>
                <a:spcPct val="150000"/>
              </a:lnSpc>
              <a:buClr>
                <a:schemeClr val="accent1"/>
              </a:buClr>
              <a:buFont typeface="Wingdings" pitchFamily="2" charset="2"/>
              <a:buChar char="ü"/>
            </a:pPr>
            <a:r>
              <a:rPr lang="en-US" sz="2800" dirty="0"/>
              <a:t>Pneumocystis  jirovicei pneumonia</a:t>
            </a:r>
          </a:p>
          <a:p>
            <a:pPr>
              <a:lnSpc>
                <a:spcPct val="150000"/>
              </a:lnSpc>
              <a:buClr>
                <a:schemeClr val="accent1"/>
              </a:buClr>
              <a:buFont typeface="Wingdings" pitchFamily="2" charset="2"/>
              <a:buChar char="ü"/>
            </a:pPr>
            <a:r>
              <a:rPr lang="en-US" sz="2800" dirty="0"/>
              <a:t>Toxoplasmosis of brain</a:t>
            </a:r>
          </a:p>
          <a:p>
            <a:pPr>
              <a:lnSpc>
                <a:spcPct val="150000"/>
              </a:lnSpc>
              <a:buClr>
                <a:schemeClr val="accent1"/>
              </a:buClr>
              <a:buFont typeface="Wingdings" pitchFamily="2" charset="2"/>
              <a:buChar char="ü"/>
            </a:pPr>
            <a:r>
              <a:rPr lang="en-US" sz="2800" dirty="0"/>
              <a:t>CMV- other than liver, spleen, lymph nodes</a:t>
            </a:r>
          </a:p>
          <a:p>
            <a:pPr>
              <a:buNone/>
            </a:pPr>
            <a:endParaRPr lang="en-US" dirty="0"/>
          </a:p>
        </p:txBody>
      </p:sp>
      <p:sp>
        <p:nvSpPr>
          <p:cNvPr id="4" name="TextBox 3"/>
          <p:cNvSpPr txBox="1"/>
          <p:nvPr/>
        </p:nvSpPr>
        <p:spPr>
          <a:xfrm>
            <a:off x="7358082" y="457122"/>
            <a:ext cx="2428892" cy="400110"/>
          </a:xfrm>
          <a:prstGeom prst="rect">
            <a:avLst/>
          </a:prstGeom>
          <a:noFill/>
        </p:spPr>
        <p:txBody>
          <a:bodyPr wrap="square" rtlCol="0">
            <a:spAutoFit/>
          </a:bodyPr>
          <a:lstStyle/>
          <a:p>
            <a:r>
              <a:rPr lang="en-US" sz="2000" dirty="0"/>
              <a:t>         AIDS</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142844" y="785794"/>
            <a:ext cx="5072098" cy="5643602"/>
          </a:xfrm>
        </p:spPr>
        <p:txBody>
          <a:bodyPr>
            <a:normAutofit fontScale="70000" lnSpcReduction="20000"/>
          </a:bodyPr>
          <a:lstStyle/>
          <a:p>
            <a:pPr>
              <a:lnSpc>
                <a:spcPct val="80000"/>
              </a:lnSpc>
              <a:buFont typeface="Wingdings" pitchFamily="2" charset="2"/>
              <a:buNone/>
            </a:pPr>
            <a:r>
              <a:rPr lang="en-US" sz="4000" b="1" dirty="0"/>
              <a:t>     </a:t>
            </a:r>
            <a:r>
              <a:rPr lang="en-US" sz="4000" b="1" u="sng" dirty="0"/>
              <a:t>DEFINITIVE DIAGNOSIS       </a:t>
            </a:r>
            <a:r>
              <a:rPr lang="en-US" sz="4000" b="1" dirty="0"/>
              <a:t>    </a:t>
            </a:r>
          </a:p>
          <a:p>
            <a:pPr>
              <a:lnSpc>
                <a:spcPct val="80000"/>
              </a:lnSpc>
              <a:buFont typeface="Wingdings" pitchFamily="2" charset="2"/>
              <a:buNone/>
            </a:pPr>
            <a:r>
              <a:rPr lang="en-US" sz="4000" b="1" dirty="0"/>
              <a:t>	  </a:t>
            </a:r>
            <a:r>
              <a:rPr lang="en-US" sz="4000" b="1" u="sng" dirty="0"/>
              <a:t>(without lab evidence</a:t>
            </a:r>
            <a:r>
              <a:rPr lang="en-US" sz="4000" b="1" dirty="0"/>
              <a:t>)</a:t>
            </a:r>
          </a:p>
          <a:p>
            <a:pPr>
              <a:lnSpc>
                <a:spcPct val="80000"/>
              </a:lnSpc>
              <a:buNone/>
            </a:pPr>
            <a:endParaRPr lang="en-US" sz="2800" dirty="0"/>
          </a:p>
          <a:p>
            <a:pPr>
              <a:lnSpc>
                <a:spcPct val="150000"/>
              </a:lnSpc>
              <a:buClr>
                <a:schemeClr val="accent1"/>
              </a:buClr>
              <a:buFont typeface="Wingdings" pitchFamily="2" charset="2"/>
              <a:buChar char="ü"/>
            </a:pPr>
            <a:r>
              <a:rPr lang="en-US" sz="2800" dirty="0"/>
              <a:t> Candidiasis of esophagus, trachea, bronchi, lungs</a:t>
            </a:r>
          </a:p>
          <a:p>
            <a:pPr>
              <a:lnSpc>
                <a:spcPct val="150000"/>
              </a:lnSpc>
              <a:buClr>
                <a:schemeClr val="accent1"/>
              </a:buClr>
              <a:buFont typeface="Wingdings" pitchFamily="2" charset="2"/>
              <a:buChar char="ü"/>
            </a:pPr>
            <a:r>
              <a:rPr lang="en-US" sz="2800" dirty="0"/>
              <a:t> Cyptococcus- extrapulmonary</a:t>
            </a:r>
          </a:p>
          <a:p>
            <a:pPr>
              <a:lnSpc>
                <a:spcPct val="150000"/>
              </a:lnSpc>
              <a:buClr>
                <a:schemeClr val="accent1"/>
              </a:buClr>
              <a:buFont typeface="Wingdings" pitchFamily="2" charset="2"/>
              <a:buChar char="ü"/>
            </a:pPr>
            <a:r>
              <a:rPr lang="en-US" sz="2800" dirty="0"/>
              <a:t> Cryptosporidiosis-diarrhoea &gt; 1 month</a:t>
            </a:r>
          </a:p>
          <a:p>
            <a:pPr>
              <a:lnSpc>
                <a:spcPct val="150000"/>
              </a:lnSpc>
              <a:buClr>
                <a:schemeClr val="accent1"/>
              </a:buClr>
              <a:buFont typeface="Wingdings" pitchFamily="2" charset="2"/>
              <a:buChar char="ü"/>
            </a:pPr>
            <a:r>
              <a:rPr lang="en-US" sz="2800" dirty="0"/>
              <a:t> HSV- mucocutaneous ulcer &gt;1 month esophagitis</a:t>
            </a:r>
          </a:p>
          <a:p>
            <a:pPr>
              <a:lnSpc>
                <a:spcPct val="150000"/>
              </a:lnSpc>
              <a:buClr>
                <a:schemeClr val="accent1"/>
              </a:buClr>
              <a:buFont typeface="Wingdings" pitchFamily="2" charset="2"/>
              <a:buChar char="ü"/>
            </a:pPr>
            <a:r>
              <a:rPr lang="en-US" sz="2800" dirty="0"/>
              <a:t> Kaposi sarcoma &lt; 60 years of age</a:t>
            </a:r>
          </a:p>
          <a:p>
            <a:pPr>
              <a:lnSpc>
                <a:spcPct val="150000"/>
              </a:lnSpc>
              <a:buClr>
                <a:schemeClr val="accent1"/>
              </a:buClr>
              <a:buFont typeface="Wingdings" pitchFamily="2" charset="2"/>
              <a:buChar char="ü"/>
            </a:pPr>
            <a:r>
              <a:rPr lang="en-US" sz="2800" dirty="0"/>
              <a:t>Pneumocystis  jirovicei pneumonia</a:t>
            </a:r>
          </a:p>
          <a:p>
            <a:pPr>
              <a:lnSpc>
                <a:spcPct val="150000"/>
              </a:lnSpc>
              <a:buClr>
                <a:schemeClr val="accent1"/>
              </a:buClr>
              <a:buFont typeface="Wingdings" pitchFamily="2" charset="2"/>
              <a:buChar char="ü"/>
            </a:pPr>
            <a:r>
              <a:rPr lang="en-US" sz="2800" dirty="0"/>
              <a:t>Toxoplasmosis of brain</a:t>
            </a:r>
          </a:p>
          <a:p>
            <a:pPr>
              <a:lnSpc>
                <a:spcPct val="150000"/>
              </a:lnSpc>
              <a:buClr>
                <a:schemeClr val="accent1"/>
              </a:buClr>
              <a:buFont typeface="Wingdings" pitchFamily="2" charset="2"/>
              <a:buChar char="ü"/>
            </a:pPr>
            <a:r>
              <a:rPr lang="en-US" sz="2800" dirty="0"/>
              <a:t>CMV- other than liver, spleen, lymph nodes</a:t>
            </a:r>
            <a:endParaRPr lang="en-US" dirty="0"/>
          </a:p>
        </p:txBody>
      </p:sp>
      <p:sp>
        <p:nvSpPr>
          <p:cNvPr id="6" name="Content Placeholder 5"/>
          <p:cNvSpPr>
            <a:spLocks noGrp="1"/>
          </p:cNvSpPr>
          <p:nvPr>
            <p:ph sz="quarter" idx="2"/>
          </p:nvPr>
        </p:nvSpPr>
        <p:spPr>
          <a:xfrm>
            <a:off x="5323554" y="1714520"/>
            <a:ext cx="3749040" cy="4572000"/>
          </a:xfrm>
        </p:spPr>
        <p:txBody>
          <a:bodyPr>
            <a:normAutofit fontScale="70000" lnSpcReduction="20000"/>
          </a:bodyPr>
          <a:lstStyle/>
          <a:p>
            <a:pPr marL="514350" indent="-514350">
              <a:lnSpc>
                <a:spcPct val="150000"/>
              </a:lnSpc>
              <a:buClr>
                <a:schemeClr val="accent1"/>
              </a:buClr>
              <a:buFont typeface="Wingdings" pitchFamily="2" charset="2"/>
              <a:buChar char="ü"/>
            </a:pPr>
            <a:r>
              <a:rPr lang="en-US" sz="2800" dirty="0"/>
              <a:t>Lymphoma- brain </a:t>
            </a:r>
          </a:p>
          <a:p>
            <a:pPr marL="514350" indent="-514350">
              <a:lnSpc>
                <a:spcPct val="150000"/>
              </a:lnSpc>
              <a:buClr>
                <a:schemeClr val="accent1"/>
              </a:buClr>
              <a:buFont typeface="Wingdings" pitchFamily="2" charset="2"/>
              <a:buChar char="ü"/>
            </a:pPr>
            <a:r>
              <a:rPr lang="en-US" sz="2800" dirty="0"/>
              <a:t>Mycobacteria - other than MTB,disseminated</a:t>
            </a:r>
          </a:p>
          <a:p>
            <a:pPr marL="514350" indent="-514350">
              <a:lnSpc>
                <a:spcPct val="150000"/>
              </a:lnSpc>
              <a:buClr>
                <a:schemeClr val="accent1"/>
              </a:buClr>
              <a:buFont typeface="Wingdings" pitchFamily="2" charset="2"/>
              <a:buChar char="ü"/>
            </a:pPr>
            <a:r>
              <a:rPr lang="en-US" sz="2800" dirty="0"/>
              <a:t>Extra pulmonary MTB</a:t>
            </a:r>
          </a:p>
          <a:p>
            <a:pPr marL="514350" indent="-514350">
              <a:lnSpc>
                <a:spcPct val="150000"/>
              </a:lnSpc>
              <a:buClr>
                <a:schemeClr val="accent1"/>
              </a:buClr>
              <a:buFont typeface="Wingdings" pitchFamily="2" charset="2"/>
              <a:buChar char="ü"/>
            </a:pPr>
            <a:r>
              <a:rPr lang="en-US" sz="2800" dirty="0"/>
              <a:t>Salmonella( non typhoid ) septicemia, recurrent</a:t>
            </a:r>
          </a:p>
          <a:p>
            <a:pPr marL="514350" indent="-514350">
              <a:lnSpc>
                <a:spcPct val="150000"/>
              </a:lnSpc>
              <a:buClr>
                <a:schemeClr val="accent1"/>
              </a:buClr>
              <a:buFont typeface="Wingdings" pitchFamily="2" charset="2"/>
              <a:buChar char="ü"/>
            </a:pPr>
            <a:r>
              <a:rPr lang="en-US" sz="2800" dirty="0"/>
              <a:t>HIV wasting syndrome</a:t>
            </a:r>
          </a:p>
          <a:p>
            <a:pPr marL="514350" indent="-514350">
              <a:lnSpc>
                <a:spcPct val="150000"/>
              </a:lnSpc>
              <a:buClr>
                <a:schemeClr val="accent1"/>
              </a:buClr>
              <a:buFont typeface="Wingdings" pitchFamily="2" charset="2"/>
              <a:buChar char="ü"/>
            </a:pPr>
            <a:r>
              <a:rPr lang="en-US" sz="2800" dirty="0"/>
              <a:t>CD4 lymphocyte count &lt; 200</a:t>
            </a:r>
          </a:p>
          <a:p>
            <a:pPr marL="514350" indent="-514350">
              <a:buFont typeface="Wingdings" pitchFamily="2" charset="2"/>
              <a:buChar char="ü"/>
            </a:pPr>
            <a:endParaRPr lang="en-US" dirty="0"/>
          </a:p>
        </p:txBody>
      </p:sp>
      <p:sp>
        <p:nvSpPr>
          <p:cNvPr id="7" name="TextBox 6"/>
          <p:cNvSpPr txBox="1"/>
          <p:nvPr/>
        </p:nvSpPr>
        <p:spPr>
          <a:xfrm>
            <a:off x="7358082" y="457122"/>
            <a:ext cx="2428892" cy="400110"/>
          </a:xfrm>
          <a:prstGeom prst="rect">
            <a:avLst/>
          </a:prstGeom>
          <a:noFill/>
        </p:spPr>
        <p:txBody>
          <a:bodyPr wrap="square" rtlCol="0">
            <a:spAutoFit/>
          </a:bodyPr>
          <a:lstStyle/>
          <a:p>
            <a:r>
              <a:rPr lang="en-US" sz="2000" dirty="0"/>
              <a:t>    AIDS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85786" y="857240"/>
            <a:ext cx="7772400" cy="1143000"/>
          </a:xfrm>
        </p:spPr>
        <p:txBody>
          <a:bodyPr>
            <a:normAutofit fontScale="90000"/>
          </a:bodyPr>
          <a:lstStyle/>
          <a:p>
            <a:pPr algn="ctr"/>
            <a:r>
              <a:rPr lang="en-GB" sz="4400" b="1" dirty="0"/>
              <a:t>INTRODUCTION</a:t>
            </a:r>
            <a:br>
              <a:rPr lang="en-US" b="1" dirty="0"/>
            </a:br>
            <a:endParaRPr lang="en-US" dirty="0"/>
          </a:p>
        </p:txBody>
      </p:sp>
      <p:sp>
        <p:nvSpPr>
          <p:cNvPr id="6" name="Content Placeholder 5"/>
          <p:cNvSpPr>
            <a:spLocks noGrp="1"/>
          </p:cNvSpPr>
          <p:nvPr>
            <p:ph sz="quarter" idx="1"/>
          </p:nvPr>
        </p:nvSpPr>
        <p:spPr>
          <a:xfrm>
            <a:off x="500034" y="1785958"/>
            <a:ext cx="7772400" cy="4572000"/>
          </a:xfrm>
        </p:spPr>
        <p:txBody>
          <a:bodyPr>
            <a:normAutofit/>
          </a:bodyPr>
          <a:lstStyle/>
          <a:p>
            <a:pPr>
              <a:buFont typeface="Wingdings" pitchFamily="2" charset="2"/>
              <a:buChar char="ü"/>
            </a:pPr>
            <a:r>
              <a:rPr lang="en-GB" dirty="0"/>
              <a:t>  Enveloped RNA retrovirus</a:t>
            </a:r>
          </a:p>
          <a:p>
            <a:endParaRPr lang="en-GB" dirty="0"/>
          </a:p>
          <a:p>
            <a:pPr>
              <a:buFont typeface="Wingdings" pitchFamily="2" charset="2"/>
              <a:buChar char="ü"/>
            </a:pPr>
            <a:r>
              <a:rPr lang="en-GB" dirty="0"/>
              <a:t>   Principally infects  CD4+ T lymphocytes and   macrophages </a:t>
            </a:r>
          </a:p>
          <a:p>
            <a:endParaRPr lang="en-GB" dirty="0"/>
          </a:p>
          <a:p>
            <a:pPr>
              <a:buFont typeface="Wingdings" pitchFamily="2" charset="2"/>
              <a:buChar char="ü"/>
            </a:pPr>
            <a:r>
              <a:rPr lang="en-GB" dirty="0"/>
              <a:t>   In 1981, HIV  was first identified as a causative</a:t>
            </a:r>
            <a:r>
              <a:rPr lang="en-US" dirty="0"/>
              <a:t> agent of AIDS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7158" y="439702"/>
            <a:ext cx="8429684" cy="1060472"/>
          </a:xfrm>
        </p:spPr>
        <p:txBody>
          <a:bodyPr>
            <a:noAutofit/>
          </a:bodyPr>
          <a:lstStyle/>
          <a:p>
            <a:r>
              <a:rPr lang="en-US" b="1" dirty="0"/>
              <a:t>PREDICTORS FOR AIDS PROGRESSION</a:t>
            </a:r>
          </a:p>
        </p:txBody>
      </p:sp>
      <p:sp>
        <p:nvSpPr>
          <p:cNvPr id="6" name="Content Placeholder 5"/>
          <p:cNvSpPr>
            <a:spLocks noGrp="1"/>
          </p:cNvSpPr>
          <p:nvPr>
            <p:ph sz="quarter" idx="1"/>
          </p:nvPr>
        </p:nvSpPr>
        <p:spPr>
          <a:xfrm>
            <a:off x="428596" y="1785926"/>
            <a:ext cx="8043890" cy="4643470"/>
          </a:xfrm>
        </p:spPr>
        <p:txBody>
          <a:bodyPr>
            <a:normAutofit fontScale="70000" lnSpcReduction="20000"/>
          </a:bodyPr>
          <a:lstStyle/>
          <a:p>
            <a:pPr>
              <a:buFont typeface="Wingdings" pitchFamily="2" charset="2"/>
              <a:buChar char="ü"/>
            </a:pPr>
            <a:r>
              <a:rPr lang="en-GB" sz="3100" b="1" dirty="0"/>
              <a:t>Transmission  risk group</a:t>
            </a:r>
          </a:p>
          <a:p>
            <a:pPr>
              <a:buNone/>
            </a:pPr>
            <a:r>
              <a:rPr lang="en-GB" sz="3100" dirty="0"/>
              <a:t>         Transfusion recipient &gt; 7yrs</a:t>
            </a:r>
          </a:p>
          <a:p>
            <a:pPr>
              <a:buNone/>
            </a:pPr>
            <a:r>
              <a:rPr lang="en-GB" sz="3100" dirty="0"/>
              <a:t>         Haemophiliacs, I/V drug abuser&gt;10yrs</a:t>
            </a:r>
          </a:p>
          <a:p>
            <a:pPr>
              <a:buNone/>
            </a:pPr>
            <a:r>
              <a:rPr lang="en-GB" sz="3100" dirty="0"/>
              <a:t>         Homosexual men&gt; 10-12yrs</a:t>
            </a:r>
          </a:p>
          <a:p>
            <a:endParaRPr lang="en-GB" sz="3100" dirty="0"/>
          </a:p>
          <a:p>
            <a:pPr>
              <a:buFont typeface="Wingdings" pitchFamily="2" charset="2"/>
              <a:buChar char="ü"/>
            </a:pPr>
            <a:r>
              <a:rPr lang="en-GB" sz="3100" b="1" dirty="0"/>
              <a:t>Age at onset of infection</a:t>
            </a:r>
          </a:p>
          <a:p>
            <a:pPr>
              <a:buNone/>
            </a:pPr>
            <a:r>
              <a:rPr lang="en-GB" sz="3100" dirty="0"/>
              <a:t>         16-24yrs  ( median time 15yrs)</a:t>
            </a:r>
          </a:p>
          <a:p>
            <a:pPr>
              <a:buNone/>
            </a:pPr>
            <a:r>
              <a:rPr lang="en-GB" sz="3100" dirty="0"/>
              <a:t>         &gt;35yrs   (median time 6yrs) </a:t>
            </a:r>
          </a:p>
          <a:p>
            <a:pPr>
              <a:buNone/>
            </a:pPr>
            <a:r>
              <a:rPr lang="en-GB" sz="3100" dirty="0"/>
              <a:t> </a:t>
            </a:r>
          </a:p>
          <a:p>
            <a:pPr>
              <a:buFont typeface="Wingdings" pitchFamily="2" charset="2"/>
              <a:buChar char="ü"/>
            </a:pPr>
            <a:r>
              <a:rPr lang="en-GB" sz="3100" b="1" dirty="0"/>
              <a:t>Clinical indicators</a:t>
            </a:r>
          </a:p>
          <a:p>
            <a:pPr>
              <a:buNone/>
            </a:pPr>
            <a:r>
              <a:rPr lang="en-GB" sz="3100" dirty="0"/>
              <a:t>        Symptomatic primary HIV infection,oral thrush,</a:t>
            </a:r>
          </a:p>
          <a:p>
            <a:pPr>
              <a:buNone/>
            </a:pPr>
            <a:r>
              <a:rPr lang="en-GB" sz="3100" dirty="0"/>
              <a:t>        Oral hairy leukoplakia, herpes zoster, constitutional symptoms and    weight loss                  </a:t>
            </a:r>
          </a:p>
          <a:p>
            <a:endParaRPr lang="en-US" dirty="0"/>
          </a:p>
        </p:txBody>
      </p:sp>
      <p:sp>
        <p:nvSpPr>
          <p:cNvPr id="4" name="TextBox 3"/>
          <p:cNvSpPr txBox="1"/>
          <p:nvPr/>
        </p:nvSpPr>
        <p:spPr>
          <a:xfrm>
            <a:off x="7929586" y="357166"/>
            <a:ext cx="2428892" cy="400110"/>
          </a:xfrm>
          <a:prstGeom prst="rect">
            <a:avLst/>
          </a:prstGeom>
          <a:noFill/>
        </p:spPr>
        <p:txBody>
          <a:bodyPr wrap="square" rtlCol="0">
            <a:spAutoFit/>
          </a:bodyPr>
          <a:lstStyle/>
          <a:p>
            <a:r>
              <a:rPr lang="en-US" sz="2000" dirty="0"/>
              <a:t>AIDS</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1124744"/>
            <a:ext cx="8280920" cy="954107"/>
          </a:xfrm>
          <a:prstGeom prst="rect">
            <a:avLst/>
          </a:prstGeom>
          <a:noFill/>
        </p:spPr>
        <p:txBody>
          <a:bodyPr wrap="square" rtlCol="0">
            <a:spAutoFit/>
          </a:bodyPr>
          <a:lstStyle/>
          <a:p>
            <a:r>
              <a:rPr lang="en-GB" sz="2800" dirty="0"/>
              <a:t>     </a:t>
            </a:r>
          </a:p>
          <a:p>
            <a:pPr>
              <a:buFont typeface="Wingdings" pitchFamily="2" charset="2"/>
              <a:buChar char="Ø"/>
            </a:pPr>
            <a:endParaRPr lang="en-US" sz="2800" dirty="0"/>
          </a:p>
        </p:txBody>
      </p:sp>
      <p:sp>
        <p:nvSpPr>
          <p:cNvPr id="4" name="Content Placeholder 3"/>
          <p:cNvSpPr>
            <a:spLocks noGrp="1"/>
          </p:cNvSpPr>
          <p:nvPr>
            <p:ph sz="quarter" idx="1"/>
          </p:nvPr>
        </p:nvSpPr>
        <p:spPr/>
        <p:txBody>
          <a:bodyPr/>
          <a:lstStyle/>
          <a:p>
            <a:pPr>
              <a:buFont typeface="Wingdings" pitchFamily="2" charset="2"/>
              <a:buChar char="ü"/>
            </a:pPr>
            <a:r>
              <a:rPr lang="en-GB" sz="2400" dirty="0"/>
              <a:t> </a:t>
            </a:r>
            <a:r>
              <a:rPr lang="en-GB" sz="2400" b="1" dirty="0"/>
              <a:t>CD4 T-cell count</a:t>
            </a:r>
          </a:p>
          <a:p>
            <a:pPr>
              <a:buNone/>
            </a:pPr>
            <a:endParaRPr lang="en-GB" sz="2400" dirty="0"/>
          </a:p>
          <a:p>
            <a:pPr>
              <a:buFont typeface="Wingdings" pitchFamily="2" charset="2"/>
              <a:buChar char="ü"/>
            </a:pPr>
            <a:r>
              <a:rPr lang="en-GB" sz="2400" b="1" dirty="0"/>
              <a:t>Viral load</a:t>
            </a:r>
          </a:p>
          <a:p>
            <a:pPr>
              <a:buNone/>
            </a:pPr>
            <a:r>
              <a:rPr lang="en-GB" sz="2400" dirty="0"/>
              <a:t>       Extent of viral replication.</a:t>
            </a:r>
          </a:p>
          <a:p>
            <a:endParaRPr lang="en-GB" sz="2400" dirty="0"/>
          </a:p>
          <a:p>
            <a:pPr>
              <a:buFont typeface="Wingdings 2" pitchFamily="18" charset="2"/>
              <a:buChar char="P"/>
            </a:pPr>
            <a:r>
              <a:rPr lang="en-GB" sz="2400" b="1" dirty="0"/>
              <a:t>Genetic markers of progression</a:t>
            </a:r>
          </a:p>
          <a:p>
            <a:pPr>
              <a:buNone/>
            </a:pPr>
            <a:r>
              <a:rPr lang="en-GB" sz="2400" dirty="0"/>
              <a:t>        CCR5 </a:t>
            </a:r>
          </a:p>
          <a:p>
            <a:pPr>
              <a:buNone/>
            </a:pPr>
            <a:r>
              <a:rPr lang="en-GB" sz="2400" dirty="0"/>
              <a:t>        HLA class I alleles</a:t>
            </a:r>
          </a:p>
        </p:txBody>
      </p:sp>
      <p:sp>
        <p:nvSpPr>
          <p:cNvPr id="5" name="TextBox 4"/>
          <p:cNvSpPr txBox="1"/>
          <p:nvPr/>
        </p:nvSpPr>
        <p:spPr>
          <a:xfrm>
            <a:off x="7358082" y="457122"/>
            <a:ext cx="2428892" cy="400110"/>
          </a:xfrm>
          <a:prstGeom prst="rect">
            <a:avLst/>
          </a:prstGeom>
          <a:noFill/>
        </p:spPr>
        <p:txBody>
          <a:bodyPr wrap="square" rtlCol="0">
            <a:spAutoFit/>
          </a:bodyPr>
          <a:lstStyle/>
          <a:p>
            <a:r>
              <a:rPr lang="en-US" sz="2000" dirty="0"/>
              <a:t>         AIDS</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86" y="500050"/>
            <a:ext cx="7772400" cy="1143000"/>
          </a:xfrm>
        </p:spPr>
        <p:txBody>
          <a:bodyPr/>
          <a:lstStyle/>
          <a:p>
            <a:pPr algn="ctr"/>
            <a:r>
              <a:rPr lang="en-US" dirty="0"/>
              <a:t> </a:t>
            </a:r>
            <a:r>
              <a:rPr lang="en-US" b="1" dirty="0"/>
              <a:t>INVESTIGATIONS</a:t>
            </a:r>
            <a:endParaRPr lang="en-US" dirty="0"/>
          </a:p>
        </p:txBody>
      </p:sp>
      <p:sp>
        <p:nvSpPr>
          <p:cNvPr id="3" name="Content Placeholder 2"/>
          <p:cNvSpPr>
            <a:spLocks noGrp="1"/>
          </p:cNvSpPr>
          <p:nvPr>
            <p:ph sz="quarter" idx="1"/>
          </p:nvPr>
        </p:nvSpPr>
        <p:spPr>
          <a:xfrm>
            <a:off x="642910" y="1714520"/>
            <a:ext cx="7772400" cy="4572000"/>
          </a:xfrm>
        </p:spPr>
        <p:txBody>
          <a:bodyPr/>
          <a:lstStyle/>
          <a:p>
            <a:pPr>
              <a:buFont typeface="Wingdings 2" pitchFamily="18" charset="2"/>
              <a:buChar char="P"/>
            </a:pPr>
            <a:r>
              <a:rPr lang="en-US" dirty="0"/>
              <a:t>Sample:</a:t>
            </a:r>
          </a:p>
          <a:p>
            <a:pPr lvl="1">
              <a:buFont typeface="Arial" pitchFamily="34" charset="0"/>
              <a:buChar char="•"/>
            </a:pPr>
            <a:r>
              <a:rPr lang="en-US" dirty="0"/>
              <a:t>Serum </a:t>
            </a:r>
          </a:p>
          <a:p>
            <a:pPr lvl="1">
              <a:buFont typeface="Arial" pitchFamily="34" charset="0"/>
              <a:buChar char="•"/>
            </a:pPr>
            <a:r>
              <a:rPr lang="en-US" dirty="0"/>
              <a:t>Saliva</a:t>
            </a:r>
          </a:p>
          <a:p>
            <a:pPr lvl="1">
              <a:buFont typeface="Arial" pitchFamily="34" charset="0"/>
              <a:buChar char="•"/>
            </a:pPr>
            <a:r>
              <a:rPr lang="en-US" dirty="0"/>
              <a:t>Urine </a:t>
            </a:r>
          </a:p>
          <a:p>
            <a:pPr>
              <a:buFont typeface="Wingdings 2" pitchFamily="18" charset="2"/>
              <a:buChar char="P"/>
            </a:pPr>
            <a:endParaRPr lang="en-US" dirty="0"/>
          </a:p>
        </p:txBody>
      </p:sp>
      <p:sp>
        <p:nvSpPr>
          <p:cNvPr id="5" name="TextBox 4"/>
          <p:cNvSpPr txBox="1"/>
          <p:nvPr/>
        </p:nvSpPr>
        <p:spPr>
          <a:xfrm>
            <a:off x="7358082" y="457122"/>
            <a:ext cx="2428892" cy="400110"/>
          </a:xfrm>
          <a:prstGeom prst="rect">
            <a:avLst/>
          </a:prstGeom>
          <a:noFill/>
        </p:spPr>
        <p:txBody>
          <a:bodyPr wrap="square" rtlCol="0">
            <a:spAutoFit/>
          </a:bodyPr>
          <a:lstStyle/>
          <a:p>
            <a:r>
              <a:rPr lang="en-US" sz="2000" dirty="0"/>
              <a:t>         AIDS</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dirty="0"/>
              <a:t>Point of care or Rapid test:</a:t>
            </a:r>
          </a:p>
          <a:p>
            <a:pPr>
              <a:buNone/>
            </a:pPr>
            <a:endParaRPr lang="en-US" dirty="0"/>
          </a:p>
          <a:p>
            <a:pPr>
              <a:buFont typeface="Wingdings" pitchFamily="2" charset="2"/>
              <a:buChar char="ü"/>
            </a:pPr>
            <a:r>
              <a:rPr lang="en-US" dirty="0"/>
              <a:t> Screen HIV antibodies</a:t>
            </a:r>
          </a:p>
          <a:p>
            <a:pPr>
              <a:buFont typeface="Wingdings" pitchFamily="2" charset="2"/>
              <a:buChar char="ü"/>
            </a:pPr>
            <a:r>
              <a:rPr lang="en-US" dirty="0"/>
              <a:t> Requires confirmation by ELISA/ western blot test</a:t>
            </a:r>
          </a:p>
        </p:txBody>
      </p:sp>
      <p:pic>
        <p:nvPicPr>
          <p:cNvPr id="6" name="Content Placeholder 5" descr="IMG_7752-push_lancet_hard_into_finger_0_0.jpg"/>
          <p:cNvPicPr>
            <a:picLocks noGrp="1" noChangeAspect="1"/>
          </p:cNvPicPr>
          <p:nvPr>
            <p:ph sz="quarter" idx="2"/>
          </p:nvPr>
        </p:nvPicPr>
        <p:blipFill>
          <a:blip r:embed="rId2"/>
          <a:stretch>
            <a:fillRect/>
          </a:stretch>
        </p:blipFill>
        <p:spPr>
          <a:xfrm>
            <a:off x="5857884" y="598037"/>
            <a:ext cx="2682872" cy="2759525"/>
          </a:xfrm>
        </p:spPr>
      </p:pic>
      <p:pic>
        <p:nvPicPr>
          <p:cNvPr id="7" name="Picture 6" descr="Framar-Hiv-test.jpg"/>
          <p:cNvPicPr>
            <a:picLocks noChangeAspect="1"/>
          </p:cNvPicPr>
          <p:nvPr/>
        </p:nvPicPr>
        <p:blipFill>
          <a:blip r:embed="rId3"/>
          <a:srcRect t="2440"/>
          <a:stretch>
            <a:fillRect/>
          </a:stretch>
        </p:blipFill>
        <p:spPr>
          <a:xfrm>
            <a:off x="5715008" y="3357562"/>
            <a:ext cx="3167058" cy="3357562"/>
          </a:xfrm>
          <a:prstGeom prst="rect">
            <a:avLst/>
          </a:prstGeom>
        </p:spPr>
      </p:pic>
      <p:sp>
        <p:nvSpPr>
          <p:cNvPr id="10" name="TextBox 9"/>
          <p:cNvSpPr txBox="1"/>
          <p:nvPr/>
        </p:nvSpPr>
        <p:spPr>
          <a:xfrm>
            <a:off x="7643834" y="214290"/>
            <a:ext cx="2428892" cy="400110"/>
          </a:xfrm>
          <a:prstGeom prst="rect">
            <a:avLst/>
          </a:prstGeom>
          <a:noFill/>
        </p:spPr>
        <p:txBody>
          <a:bodyPr wrap="square" rtlCol="0">
            <a:spAutoFit/>
          </a:bodyPr>
          <a:lstStyle/>
          <a:p>
            <a:r>
              <a:rPr lang="en-US" sz="2000" dirty="0"/>
              <a:t>         AIDS</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p:txBody>
          <a:bodyPr/>
          <a:lstStyle/>
          <a:p>
            <a:pPr>
              <a:buNone/>
            </a:pPr>
            <a:r>
              <a:rPr lang="en-US" dirty="0"/>
              <a:t>Essential Assay:</a:t>
            </a:r>
          </a:p>
          <a:p>
            <a:pPr>
              <a:buFont typeface="Wingdings" pitchFamily="2" charset="2"/>
              <a:buChar char="ü"/>
            </a:pPr>
            <a:endParaRPr lang="en-US" dirty="0"/>
          </a:p>
          <a:p>
            <a:pPr>
              <a:buFont typeface="Wingdings" pitchFamily="2" charset="2"/>
              <a:buChar char="ü"/>
            </a:pPr>
            <a:r>
              <a:rPr lang="en-US" dirty="0"/>
              <a:t> Fourth generation HIV-1/2 immunoassay (includes HIV-1 p24 antigen testing </a:t>
            </a:r>
          </a:p>
          <a:p>
            <a:pPr>
              <a:buFont typeface="Wingdings" pitchFamily="2" charset="2"/>
              <a:buChar char="ü"/>
            </a:pPr>
            <a:r>
              <a:rPr lang="en-US" dirty="0"/>
              <a:t>HIV RNA polymerase chain reaction (PCR) </a:t>
            </a:r>
          </a:p>
          <a:p>
            <a:pPr>
              <a:buFont typeface="Wingdings" pitchFamily="2" charset="2"/>
              <a:buChar char="ü"/>
            </a:pPr>
            <a:endParaRPr lang="en-US" dirty="0"/>
          </a:p>
          <a:p>
            <a:pPr>
              <a:buFont typeface="Wingdings" pitchFamily="2" charset="2"/>
              <a:buChar char="ü"/>
            </a:pPr>
            <a:endParaRPr lang="en-US" dirty="0"/>
          </a:p>
        </p:txBody>
      </p:sp>
      <p:sp>
        <p:nvSpPr>
          <p:cNvPr id="4" name="TextBox 3"/>
          <p:cNvSpPr txBox="1"/>
          <p:nvPr/>
        </p:nvSpPr>
        <p:spPr>
          <a:xfrm>
            <a:off x="7358082" y="457122"/>
            <a:ext cx="2428892" cy="400110"/>
          </a:xfrm>
          <a:prstGeom prst="rect">
            <a:avLst/>
          </a:prstGeom>
          <a:noFill/>
        </p:spPr>
        <p:txBody>
          <a:bodyPr wrap="square" rtlCol="0">
            <a:spAutoFit/>
          </a:bodyPr>
          <a:lstStyle/>
          <a:p>
            <a:r>
              <a:rPr lang="en-US" sz="2000" dirty="0"/>
              <a:t>         AIDS</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lnSpcReduction="10000"/>
          </a:bodyPr>
          <a:lstStyle/>
          <a:p>
            <a:pPr>
              <a:buFont typeface="Wingdings" pitchFamily="2" charset="2"/>
              <a:buChar char="ü"/>
            </a:pPr>
            <a:r>
              <a:rPr lang="en-US" dirty="0"/>
              <a:t> CD4 count</a:t>
            </a:r>
          </a:p>
          <a:p>
            <a:pPr>
              <a:buFont typeface="Wingdings" pitchFamily="2" charset="2"/>
              <a:buChar char="ü"/>
            </a:pPr>
            <a:r>
              <a:rPr lang="en-US" dirty="0"/>
              <a:t> Hepatitis B surface antigen</a:t>
            </a:r>
          </a:p>
          <a:p>
            <a:pPr>
              <a:buFont typeface="Wingdings" pitchFamily="2" charset="2"/>
              <a:buChar char="ü"/>
            </a:pPr>
            <a:r>
              <a:rPr lang="en-US" dirty="0"/>
              <a:t> Hepatitis C antibody</a:t>
            </a:r>
          </a:p>
          <a:p>
            <a:pPr>
              <a:buFont typeface="Wingdings" pitchFamily="2" charset="2"/>
              <a:buChar char="ü"/>
            </a:pPr>
            <a:r>
              <a:rPr lang="en-US" dirty="0"/>
              <a:t> Syphilis serology</a:t>
            </a:r>
          </a:p>
          <a:p>
            <a:pPr>
              <a:buFont typeface="Wingdings" pitchFamily="2" charset="2"/>
              <a:buChar char="ü"/>
            </a:pPr>
            <a:r>
              <a:rPr lang="en-US" dirty="0"/>
              <a:t> Cervical smear in women</a:t>
            </a:r>
          </a:p>
          <a:p>
            <a:pPr>
              <a:buFont typeface="Wingdings" pitchFamily="2" charset="2"/>
              <a:buChar char="ü"/>
            </a:pPr>
            <a:r>
              <a:rPr lang="en-US" dirty="0"/>
              <a:t> Tuberculin skin test</a:t>
            </a:r>
          </a:p>
          <a:p>
            <a:pPr>
              <a:buFont typeface="Wingdings" pitchFamily="2" charset="2"/>
              <a:buChar char="ü"/>
            </a:pPr>
            <a:r>
              <a:rPr lang="en-US" dirty="0"/>
              <a:t> STI screen</a:t>
            </a:r>
          </a:p>
          <a:p>
            <a:pPr>
              <a:buFont typeface="Wingdings" pitchFamily="2" charset="2"/>
              <a:buChar char="ü"/>
            </a:pPr>
            <a:r>
              <a:rPr lang="en-US" dirty="0"/>
              <a:t> Serum cryptococcal antigen ( if CD4 count &lt; 100)</a:t>
            </a:r>
          </a:p>
          <a:p>
            <a:pPr>
              <a:buFont typeface="Wingdings" pitchFamily="2" charset="2"/>
              <a:buChar char="ü"/>
            </a:pPr>
            <a:endParaRPr lang="en-US" dirty="0"/>
          </a:p>
          <a:p>
            <a:pPr>
              <a:buFont typeface="Wingdings" pitchFamily="2" charset="2"/>
              <a:buChar char="ü"/>
            </a:pPr>
            <a:endParaRPr lang="en-US" dirty="0"/>
          </a:p>
        </p:txBody>
      </p:sp>
      <p:sp>
        <p:nvSpPr>
          <p:cNvPr id="5" name="Content Placeholder 4"/>
          <p:cNvSpPr>
            <a:spLocks noGrp="1"/>
          </p:cNvSpPr>
          <p:nvPr>
            <p:ph sz="quarter" idx="2"/>
          </p:nvPr>
        </p:nvSpPr>
        <p:spPr/>
        <p:txBody>
          <a:bodyPr>
            <a:normAutofit lnSpcReduction="10000"/>
          </a:bodyPr>
          <a:lstStyle/>
          <a:p>
            <a:pPr>
              <a:buFont typeface="Wingdings" pitchFamily="2" charset="2"/>
              <a:buChar char="ü"/>
            </a:pPr>
            <a:r>
              <a:rPr lang="en-US" dirty="0"/>
              <a:t>CBC</a:t>
            </a:r>
          </a:p>
          <a:p>
            <a:pPr>
              <a:buFont typeface="Wingdings" pitchFamily="2" charset="2"/>
              <a:buChar char="ü"/>
            </a:pPr>
            <a:r>
              <a:rPr lang="en-US" dirty="0"/>
              <a:t> Liver function test</a:t>
            </a:r>
          </a:p>
          <a:p>
            <a:pPr>
              <a:buFont typeface="Wingdings" pitchFamily="2" charset="2"/>
              <a:buChar char="ü"/>
            </a:pPr>
            <a:r>
              <a:rPr lang="en-US" dirty="0"/>
              <a:t> Renal function test</a:t>
            </a:r>
          </a:p>
          <a:p>
            <a:pPr>
              <a:buFont typeface="Wingdings" pitchFamily="2" charset="2"/>
              <a:buChar char="ü"/>
            </a:pPr>
            <a:r>
              <a:rPr lang="en-US" dirty="0"/>
              <a:t> Urine analysis</a:t>
            </a:r>
          </a:p>
          <a:p>
            <a:pPr>
              <a:buNone/>
            </a:pPr>
            <a:endParaRPr lang="en-US" dirty="0"/>
          </a:p>
          <a:p>
            <a:endParaRPr lang="en-US" dirty="0"/>
          </a:p>
        </p:txBody>
      </p:sp>
      <p:sp>
        <p:nvSpPr>
          <p:cNvPr id="6" name="TextBox 5"/>
          <p:cNvSpPr txBox="1"/>
          <p:nvPr/>
        </p:nvSpPr>
        <p:spPr>
          <a:xfrm>
            <a:off x="7358082" y="457122"/>
            <a:ext cx="2428892" cy="400110"/>
          </a:xfrm>
          <a:prstGeom prst="rect">
            <a:avLst/>
          </a:prstGeom>
          <a:noFill/>
        </p:spPr>
        <p:txBody>
          <a:bodyPr wrap="square" rtlCol="0">
            <a:spAutoFit/>
          </a:bodyPr>
          <a:lstStyle/>
          <a:p>
            <a:r>
              <a:rPr lang="en-US" sz="2000" dirty="0"/>
              <a:t>         AIDS</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500050"/>
            <a:ext cx="7772400" cy="1143000"/>
          </a:xfrm>
        </p:spPr>
        <p:txBody>
          <a:bodyPr/>
          <a:lstStyle/>
          <a:p>
            <a:pPr algn="ctr"/>
            <a:r>
              <a:rPr lang="en-US" b="1" dirty="0"/>
              <a:t>MANAGEMENT</a:t>
            </a:r>
          </a:p>
        </p:txBody>
      </p:sp>
      <p:sp>
        <p:nvSpPr>
          <p:cNvPr id="6" name="Content Placeholder 5"/>
          <p:cNvSpPr>
            <a:spLocks noGrp="1"/>
          </p:cNvSpPr>
          <p:nvPr>
            <p:ph sz="quarter" idx="1"/>
          </p:nvPr>
        </p:nvSpPr>
        <p:spPr>
          <a:xfrm>
            <a:off x="785786" y="1500206"/>
            <a:ext cx="7772400" cy="4572000"/>
          </a:xfrm>
        </p:spPr>
        <p:txBody>
          <a:bodyPr/>
          <a:lstStyle/>
          <a:p>
            <a:pPr>
              <a:buNone/>
            </a:pPr>
            <a:endParaRPr lang="en-US" dirty="0"/>
          </a:p>
          <a:p>
            <a:pPr>
              <a:buNone/>
            </a:pPr>
            <a:r>
              <a:rPr lang="en-US" dirty="0"/>
              <a:t>Criteria for starting cART:</a:t>
            </a:r>
          </a:p>
          <a:p>
            <a:pPr>
              <a:buNone/>
            </a:pPr>
            <a:r>
              <a:rPr lang="en-US" dirty="0"/>
              <a:t> </a:t>
            </a:r>
          </a:p>
          <a:p>
            <a:pPr>
              <a:buFont typeface="Wingdings" pitchFamily="2" charset="2"/>
              <a:buChar char="ü"/>
            </a:pPr>
            <a:r>
              <a:rPr lang="en-US" dirty="0"/>
              <a:t> CD4 count &lt;350*100^6/L</a:t>
            </a:r>
          </a:p>
          <a:p>
            <a:pPr>
              <a:buFont typeface="Wingdings" pitchFamily="2" charset="2"/>
              <a:buChar char="ü"/>
            </a:pPr>
            <a:r>
              <a:rPr lang="en-US" dirty="0"/>
              <a:t> Stage 3 or 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Font typeface="Wingdings" pitchFamily="2" charset="2"/>
              <a:buChar char="ü"/>
            </a:pPr>
            <a:r>
              <a:rPr lang="en-US" dirty="0"/>
              <a:t>Nucleoside reverse transcriptase inhibitor</a:t>
            </a:r>
          </a:p>
          <a:p>
            <a:pPr>
              <a:buFont typeface="Wingdings" pitchFamily="2" charset="2"/>
              <a:buChar char="ü"/>
            </a:pPr>
            <a:r>
              <a:rPr lang="en-US" dirty="0"/>
              <a:t>Non – Nucleoside reverse transcriptase inhibitor</a:t>
            </a:r>
          </a:p>
          <a:p>
            <a:pPr>
              <a:buFont typeface="Wingdings" pitchFamily="2" charset="2"/>
              <a:buChar char="ü"/>
            </a:pPr>
            <a:r>
              <a:rPr lang="en-US" dirty="0"/>
              <a:t>Protease inhibitor</a:t>
            </a:r>
          </a:p>
          <a:p>
            <a:pPr>
              <a:buFont typeface="Wingdings" pitchFamily="2" charset="2"/>
              <a:buChar char="ü"/>
            </a:pPr>
            <a:r>
              <a:rPr lang="en-US" dirty="0"/>
              <a:t>Integrase inhibitor</a:t>
            </a:r>
          </a:p>
          <a:p>
            <a:pPr>
              <a:buFont typeface="Wingdings" pitchFamily="2" charset="2"/>
              <a:buChar char="ü"/>
            </a:pPr>
            <a:r>
              <a:rPr lang="en-US" dirty="0"/>
              <a:t>Fusion inhibitor</a:t>
            </a:r>
          </a:p>
          <a:p>
            <a:pPr>
              <a:buFont typeface="Wingdings" pitchFamily="2" charset="2"/>
              <a:buChar char="ü"/>
            </a:pPr>
            <a:endParaRPr lang="en-US" dirty="0"/>
          </a:p>
          <a:p>
            <a:pPr algn="ctr">
              <a:buNone/>
            </a:pPr>
            <a:r>
              <a:rPr lang="en-US" b="1" dirty="0"/>
              <a:t>  Standard regimen consist of  combination of two nuceloside analogues and protease inhibitor </a:t>
            </a:r>
          </a:p>
          <a:p>
            <a:pPr algn="ctr">
              <a:buNone/>
            </a:pPr>
            <a:r>
              <a:rPr lang="en-US" b="1" dirty="0"/>
              <a:t>( cART)</a:t>
            </a:r>
          </a:p>
          <a:p>
            <a:pPr>
              <a:buNone/>
            </a:pPr>
            <a:endParaRPr lang="en-US" dirty="0"/>
          </a:p>
          <a:p>
            <a:pPr>
              <a:buNone/>
            </a:pPr>
            <a:endParaRPr lang="en-US" dirty="0"/>
          </a:p>
          <a:p>
            <a:pPr>
              <a:buFont typeface="Wingdings" pitchFamily="2" charset="2"/>
              <a:buChar char="ü"/>
            </a:pPr>
            <a:endParaRPr lang="en-US" dirty="0"/>
          </a:p>
        </p:txBody>
      </p:sp>
      <p:sp>
        <p:nvSpPr>
          <p:cNvPr id="4" name="TextBox 3"/>
          <p:cNvSpPr txBox="1"/>
          <p:nvPr/>
        </p:nvSpPr>
        <p:spPr>
          <a:xfrm>
            <a:off x="6858016" y="457122"/>
            <a:ext cx="3357586" cy="400110"/>
          </a:xfrm>
          <a:prstGeom prst="rect">
            <a:avLst/>
          </a:prstGeom>
          <a:noFill/>
        </p:spPr>
        <p:txBody>
          <a:bodyPr wrap="square" rtlCol="0">
            <a:spAutoFit/>
          </a:bodyPr>
          <a:lstStyle/>
          <a:p>
            <a:r>
              <a:rPr lang="en-US" sz="2000" dirty="0"/>
              <a:t>       HIV Management</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3200" b="1" u="sng" dirty="0"/>
              <a:t>Recommendation (BHIVA):</a:t>
            </a:r>
            <a:endParaRPr lang="en-US" b="1" u="sng" dirty="0"/>
          </a:p>
          <a:p>
            <a:pPr>
              <a:buNone/>
            </a:pPr>
            <a:endParaRPr lang="en-US" dirty="0"/>
          </a:p>
          <a:p>
            <a:pPr>
              <a:buNone/>
            </a:pPr>
            <a:r>
              <a:rPr lang="en-US" dirty="0"/>
              <a:t>   Tenofovir and emtricitabin/abacavir and lamivudine </a:t>
            </a:r>
          </a:p>
          <a:p>
            <a:pPr>
              <a:buNone/>
            </a:pPr>
            <a:r>
              <a:rPr lang="en-US" dirty="0"/>
              <a:t>                                         &amp;</a:t>
            </a:r>
          </a:p>
          <a:p>
            <a:pPr>
              <a:buNone/>
            </a:pPr>
            <a:r>
              <a:rPr lang="en-US" dirty="0"/>
              <a:t>    Protease inhibitor (should be given with ritonavir)</a:t>
            </a:r>
          </a:p>
          <a:p>
            <a:pPr>
              <a:buNone/>
            </a:pPr>
            <a:endParaRPr lang="en-US" dirty="0"/>
          </a:p>
          <a:p>
            <a:pPr>
              <a:buNone/>
            </a:pPr>
            <a:endParaRPr lang="en-US" dirty="0"/>
          </a:p>
        </p:txBody>
      </p:sp>
      <p:sp>
        <p:nvSpPr>
          <p:cNvPr id="4" name="TextBox 3"/>
          <p:cNvSpPr txBox="1"/>
          <p:nvPr/>
        </p:nvSpPr>
        <p:spPr>
          <a:xfrm>
            <a:off x="6858016" y="457122"/>
            <a:ext cx="3357586" cy="400110"/>
          </a:xfrm>
          <a:prstGeom prst="rect">
            <a:avLst/>
          </a:prstGeom>
          <a:noFill/>
        </p:spPr>
        <p:txBody>
          <a:bodyPr wrap="square" rtlCol="0">
            <a:spAutoFit/>
          </a:bodyPr>
          <a:lstStyle/>
          <a:p>
            <a:r>
              <a:rPr lang="en-US" sz="2000" dirty="0"/>
              <a:t>       HIV Management</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lgn="ctr">
              <a:buNone/>
            </a:pPr>
            <a:endParaRPr lang="en-US" sz="4800" dirty="0"/>
          </a:p>
          <a:p>
            <a:pPr algn="ctr">
              <a:buNone/>
            </a:pPr>
            <a:r>
              <a:rPr lang="en-US" sz="5400" b="1" dirty="0"/>
              <a:t>DERMATOLOGICAL MANIFESTATIONS </a:t>
            </a:r>
          </a:p>
          <a:p>
            <a:pPr algn="ctr">
              <a:buNone/>
            </a:pPr>
            <a:r>
              <a:rPr lang="en-US" sz="5400" b="1" dirty="0"/>
              <a:t>OF  HIV</a:t>
            </a:r>
          </a:p>
          <a:p>
            <a:pPr>
              <a:buNone/>
            </a:pPr>
            <a:endParaRPr lang="en-US" sz="2400" dirty="0"/>
          </a:p>
        </p:txBody>
      </p:sp>
      <p:sp>
        <p:nvSpPr>
          <p:cNvPr id="4" name="Title 3"/>
          <p:cNvSpPr>
            <a:spLocks noGrp="1"/>
          </p:cNvSpPr>
          <p:nvPr>
            <p:ph type="title"/>
          </p:nvPr>
        </p:nvSpPr>
        <p:spPr/>
        <p:txBody>
          <a:bodyPr/>
          <a:lstStyle/>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00050"/>
            <a:ext cx="7772400" cy="1143000"/>
          </a:xfrm>
        </p:spPr>
        <p:txBody>
          <a:bodyPr>
            <a:normAutofit/>
          </a:bodyPr>
          <a:lstStyle/>
          <a:p>
            <a:r>
              <a:rPr lang="en-US" b="1" dirty="0"/>
              <a:t>MODE OF TRANSMISSION</a:t>
            </a:r>
            <a:endParaRPr lang="en-US" sz="4400" b="1" dirty="0"/>
          </a:p>
        </p:txBody>
      </p:sp>
      <p:sp>
        <p:nvSpPr>
          <p:cNvPr id="3" name="Content Placeholder 2"/>
          <p:cNvSpPr>
            <a:spLocks noGrp="1"/>
          </p:cNvSpPr>
          <p:nvPr>
            <p:ph sz="quarter" idx="1"/>
          </p:nvPr>
        </p:nvSpPr>
        <p:spPr>
          <a:xfrm>
            <a:off x="914400" y="2143148"/>
            <a:ext cx="7772400" cy="4572000"/>
          </a:xfrm>
        </p:spPr>
        <p:txBody>
          <a:bodyPr>
            <a:normAutofit/>
          </a:bodyPr>
          <a:lstStyle/>
          <a:p>
            <a:pPr>
              <a:buFont typeface="Wingdings" pitchFamily="2" charset="2"/>
              <a:buChar char="ü"/>
            </a:pPr>
            <a:r>
              <a:rPr lang="en-GB" dirty="0"/>
              <a:t> Sexual contact</a:t>
            </a:r>
          </a:p>
          <a:p>
            <a:pPr>
              <a:buNone/>
            </a:pPr>
            <a:endParaRPr lang="en-GB" dirty="0"/>
          </a:p>
          <a:p>
            <a:pPr>
              <a:buFont typeface="Wingdings" pitchFamily="2" charset="2"/>
              <a:buChar char="ü"/>
            </a:pPr>
            <a:r>
              <a:rPr lang="en-GB" dirty="0"/>
              <a:t>Blood or blood products </a:t>
            </a:r>
          </a:p>
          <a:p>
            <a:pPr>
              <a:buFont typeface="Wingdings" pitchFamily="2" charset="2"/>
              <a:buChar char="ü"/>
            </a:pPr>
            <a:endParaRPr lang="en-GB" dirty="0"/>
          </a:p>
          <a:p>
            <a:pPr>
              <a:buFont typeface="Wingdings" pitchFamily="2" charset="2"/>
              <a:buChar char="ü"/>
            </a:pPr>
            <a:r>
              <a:rPr lang="en-GB" dirty="0"/>
              <a:t> Vertically transmission</a:t>
            </a:r>
          </a:p>
          <a:p>
            <a:pPr>
              <a:buNone/>
            </a:pPr>
            <a:r>
              <a:rPr lang="en-GB" dirty="0"/>
              <a:t>    (pregnancy, birth or breast feading)</a:t>
            </a:r>
          </a:p>
          <a:p>
            <a:pPr>
              <a:buNone/>
            </a:pPr>
            <a:endParaRPr lang="en-GB" dirty="0"/>
          </a:p>
          <a:p>
            <a:pPr>
              <a:buNone/>
            </a:pPr>
            <a:endParaRPr lang="en-US" dirty="0"/>
          </a:p>
        </p:txBody>
      </p:sp>
      <p:sp>
        <p:nvSpPr>
          <p:cNvPr id="4" name="TextBox 3"/>
          <p:cNvSpPr txBox="1"/>
          <p:nvPr/>
        </p:nvSpPr>
        <p:spPr>
          <a:xfrm>
            <a:off x="7358082" y="357166"/>
            <a:ext cx="2143140" cy="400110"/>
          </a:xfrm>
          <a:prstGeom prst="rect">
            <a:avLst/>
          </a:prstGeom>
          <a:noFill/>
        </p:spPr>
        <p:txBody>
          <a:bodyPr wrap="square" rtlCol="0">
            <a:spAutoFit/>
          </a:bodyPr>
          <a:lstStyle/>
          <a:p>
            <a:r>
              <a:rPr lang="en-US" sz="2000" dirty="0"/>
              <a:t>Introduction</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
          </p:nvPr>
        </p:nvGraphicFramePr>
        <p:xfrm>
          <a:off x="571473" y="169498"/>
          <a:ext cx="7715304" cy="6405728"/>
        </p:xfrm>
        <a:graphic>
          <a:graphicData uri="http://schemas.openxmlformats.org/drawingml/2006/table">
            <a:tbl>
              <a:tblPr firstRow="1" bandRow="1">
                <a:tableStyleId>{37CE84F3-28C3-443E-9E96-99CF82512B78}</a:tableStyleId>
              </a:tblPr>
              <a:tblGrid>
                <a:gridCol w="2571768">
                  <a:extLst>
                    <a:ext uri="{9D8B030D-6E8A-4147-A177-3AD203B41FA5}">
                      <a16:colId xmlns:a16="http://schemas.microsoft.com/office/drawing/2014/main" val="20000"/>
                    </a:ext>
                  </a:extLst>
                </a:gridCol>
                <a:gridCol w="2571768">
                  <a:extLst>
                    <a:ext uri="{9D8B030D-6E8A-4147-A177-3AD203B41FA5}">
                      <a16:colId xmlns:a16="http://schemas.microsoft.com/office/drawing/2014/main" val="20001"/>
                    </a:ext>
                  </a:extLst>
                </a:gridCol>
                <a:gridCol w="2571768">
                  <a:extLst>
                    <a:ext uri="{9D8B030D-6E8A-4147-A177-3AD203B41FA5}">
                      <a16:colId xmlns:a16="http://schemas.microsoft.com/office/drawing/2014/main" val="20002"/>
                    </a:ext>
                  </a:extLst>
                </a:gridCol>
              </a:tblGrid>
              <a:tr h="779212">
                <a:tc>
                  <a:txBody>
                    <a:bodyPr/>
                    <a:lstStyle/>
                    <a:p>
                      <a:r>
                        <a:rPr lang="en-US" sz="2400" dirty="0"/>
                        <a:t>Inflammatory</a:t>
                      </a:r>
                    </a:p>
                    <a:p>
                      <a:r>
                        <a:rPr lang="en-US" sz="2400" dirty="0"/>
                        <a:t>dermatosis</a:t>
                      </a:r>
                    </a:p>
                  </a:txBody>
                  <a:tcPr/>
                </a:tc>
                <a:tc>
                  <a:txBody>
                    <a:bodyPr/>
                    <a:lstStyle/>
                    <a:p>
                      <a:r>
                        <a:rPr lang="en-US" sz="2400" dirty="0"/>
                        <a:t>Infections</a:t>
                      </a:r>
                    </a:p>
                  </a:txBody>
                  <a:tcPr/>
                </a:tc>
                <a:tc>
                  <a:txBody>
                    <a:bodyPr/>
                    <a:lstStyle/>
                    <a:p>
                      <a:r>
                        <a:rPr lang="en-US" sz="2400" dirty="0"/>
                        <a:t>Neoplasm/others</a:t>
                      </a:r>
                    </a:p>
                  </a:txBody>
                  <a:tcPr/>
                </a:tc>
                <a:extLst>
                  <a:ext uri="{0D108BD9-81ED-4DB2-BD59-A6C34878D82A}">
                    <a16:rowId xmlns:a16="http://schemas.microsoft.com/office/drawing/2014/main" val="10000"/>
                  </a:ext>
                </a:extLst>
              </a:tr>
              <a:tr h="779212">
                <a:tc>
                  <a:txBody>
                    <a:bodyPr/>
                    <a:lstStyle/>
                    <a:p>
                      <a:r>
                        <a:rPr lang="en-US" sz="2200" dirty="0"/>
                        <a:t>Atopic</a:t>
                      </a:r>
                      <a:r>
                        <a:rPr lang="en-US" sz="2200" baseline="0" dirty="0"/>
                        <a:t> Eczema</a:t>
                      </a:r>
                    </a:p>
                    <a:p>
                      <a:r>
                        <a:rPr lang="en-US" sz="2200" baseline="0" dirty="0"/>
                        <a:t>Erythroderma</a:t>
                      </a:r>
                      <a:endParaRPr lang="en-US" sz="2200" dirty="0"/>
                    </a:p>
                  </a:txBody>
                  <a:tcPr/>
                </a:tc>
                <a:tc>
                  <a:txBody>
                    <a:bodyPr/>
                    <a:lstStyle/>
                    <a:p>
                      <a:r>
                        <a:rPr lang="en-US" sz="2200" dirty="0"/>
                        <a:t>Bacterial</a:t>
                      </a:r>
                    </a:p>
                  </a:txBody>
                  <a:tcPr/>
                </a:tc>
                <a:tc>
                  <a:txBody>
                    <a:bodyPr/>
                    <a:lstStyle/>
                    <a:p>
                      <a:r>
                        <a:rPr lang="en-US" sz="2200" dirty="0"/>
                        <a:t>Kaposi Sarcoma</a:t>
                      </a:r>
                    </a:p>
                  </a:txBody>
                  <a:tcPr/>
                </a:tc>
                <a:extLst>
                  <a:ext uri="{0D108BD9-81ED-4DB2-BD59-A6C34878D82A}">
                    <a16:rowId xmlns:a16="http://schemas.microsoft.com/office/drawing/2014/main" val="10001"/>
                  </a:ext>
                </a:extLst>
              </a:tr>
              <a:tr h="779212">
                <a:tc>
                  <a:txBody>
                    <a:bodyPr/>
                    <a:lstStyle/>
                    <a:p>
                      <a:r>
                        <a:rPr lang="en-US" sz="2200" dirty="0"/>
                        <a:t>Seborrhoeic</a:t>
                      </a:r>
                      <a:r>
                        <a:rPr lang="en-US" sz="2200" baseline="0" dirty="0"/>
                        <a:t> dermatitis</a:t>
                      </a:r>
                      <a:endParaRPr lang="en-US" sz="2200" dirty="0"/>
                    </a:p>
                  </a:txBody>
                  <a:tcPr/>
                </a:tc>
                <a:tc>
                  <a:txBody>
                    <a:bodyPr/>
                    <a:lstStyle/>
                    <a:p>
                      <a:r>
                        <a:rPr lang="en-US" sz="2200" dirty="0"/>
                        <a:t>Viral</a:t>
                      </a:r>
                    </a:p>
                  </a:txBody>
                  <a:tcPr/>
                </a:tc>
                <a:tc>
                  <a:txBody>
                    <a:bodyPr/>
                    <a:lstStyle/>
                    <a:p>
                      <a:r>
                        <a:rPr lang="en-US" sz="2200" dirty="0"/>
                        <a:t>Squamous</a:t>
                      </a:r>
                      <a:r>
                        <a:rPr lang="en-US" sz="2200" baseline="0" dirty="0"/>
                        <a:t> cell carcinoma</a:t>
                      </a:r>
                      <a:endParaRPr lang="en-US" sz="2200" dirty="0"/>
                    </a:p>
                  </a:txBody>
                  <a:tcPr/>
                </a:tc>
                <a:extLst>
                  <a:ext uri="{0D108BD9-81ED-4DB2-BD59-A6C34878D82A}">
                    <a16:rowId xmlns:a16="http://schemas.microsoft.com/office/drawing/2014/main" val="10002"/>
                  </a:ext>
                </a:extLst>
              </a:tr>
              <a:tr h="474601">
                <a:tc>
                  <a:txBody>
                    <a:bodyPr/>
                    <a:lstStyle/>
                    <a:p>
                      <a:r>
                        <a:rPr lang="en-US" sz="2200" dirty="0"/>
                        <a:t>Psoriasis</a:t>
                      </a:r>
                    </a:p>
                  </a:txBody>
                  <a:tcPr/>
                </a:tc>
                <a:tc>
                  <a:txBody>
                    <a:bodyPr/>
                    <a:lstStyle/>
                    <a:p>
                      <a:r>
                        <a:rPr lang="en-US" sz="2200" dirty="0"/>
                        <a:t>Fungal</a:t>
                      </a:r>
                    </a:p>
                  </a:txBody>
                  <a:tcPr/>
                </a:tc>
                <a:tc>
                  <a:txBody>
                    <a:bodyPr/>
                    <a:lstStyle/>
                    <a:p>
                      <a:r>
                        <a:rPr lang="en-US" sz="2200" dirty="0"/>
                        <a:t>Basal</a:t>
                      </a:r>
                      <a:r>
                        <a:rPr lang="en-US" sz="2200" baseline="0" dirty="0"/>
                        <a:t> cell carcinoma</a:t>
                      </a:r>
                      <a:endParaRPr lang="en-US" sz="2200" dirty="0"/>
                    </a:p>
                  </a:txBody>
                  <a:tcPr/>
                </a:tc>
                <a:extLst>
                  <a:ext uri="{0D108BD9-81ED-4DB2-BD59-A6C34878D82A}">
                    <a16:rowId xmlns:a16="http://schemas.microsoft.com/office/drawing/2014/main" val="10003"/>
                  </a:ext>
                </a:extLst>
              </a:tr>
              <a:tr h="779212">
                <a:tc>
                  <a:txBody>
                    <a:bodyPr/>
                    <a:lstStyle/>
                    <a:p>
                      <a:r>
                        <a:rPr lang="en-US" sz="2200" dirty="0"/>
                        <a:t>Granuloma annulare</a:t>
                      </a:r>
                    </a:p>
                  </a:txBody>
                  <a:tcPr/>
                </a:tc>
                <a:tc>
                  <a:txBody>
                    <a:bodyPr/>
                    <a:lstStyle/>
                    <a:p>
                      <a:r>
                        <a:rPr lang="en-US" sz="2200" dirty="0"/>
                        <a:t>Parasitic</a:t>
                      </a:r>
                      <a:r>
                        <a:rPr lang="en-US" sz="2200" baseline="0" dirty="0"/>
                        <a:t> infection</a:t>
                      </a:r>
                      <a:endParaRPr lang="en-US" sz="2200" dirty="0"/>
                    </a:p>
                  </a:txBody>
                  <a:tcPr/>
                </a:tc>
                <a:tc>
                  <a:txBody>
                    <a:bodyPr/>
                    <a:lstStyle/>
                    <a:p>
                      <a:r>
                        <a:rPr lang="en-US" sz="2200" dirty="0"/>
                        <a:t>Melanoma</a:t>
                      </a:r>
                    </a:p>
                    <a:p>
                      <a:r>
                        <a:rPr lang="en-US" sz="2200" dirty="0"/>
                        <a:t>lymphoma</a:t>
                      </a:r>
                    </a:p>
                  </a:txBody>
                  <a:tcPr/>
                </a:tc>
                <a:extLst>
                  <a:ext uri="{0D108BD9-81ED-4DB2-BD59-A6C34878D82A}">
                    <a16:rowId xmlns:a16="http://schemas.microsoft.com/office/drawing/2014/main" val="10004"/>
                  </a:ext>
                </a:extLst>
              </a:tr>
              <a:tr h="779212">
                <a:tc>
                  <a:txBody>
                    <a:bodyPr/>
                    <a:lstStyle/>
                    <a:p>
                      <a:r>
                        <a:rPr lang="en-US" sz="2200" dirty="0"/>
                        <a:t>Eosinophilic</a:t>
                      </a:r>
                      <a:r>
                        <a:rPr lang="en-US" sz="2200" baseline="0" dirty="0"/>
                        <a:t> folliculitis</a:t>
                      </a:r>
                      <a:endParaRPr lang="en-US" sz="2200" dirty="0"/>
                    </a:p>
                  </a:txBody>
                  <a:tcPr/>
                </a:tc>
                <a:tc>
                  <a:txBody>
                    <a:bodyPr/>
                    <a:lstStyle/>
                    <a:p>
                      <a:endParaRPr lang="en-US" sz="2200" dirty="0"/>
                    </a:p>
                  </a:txBody>
                  <a:tcPr/>
                </a:tc>
                <a:tc>
                  <a:txBody>
                    <a:bodyPr/>
                    <a:lstStyle/>
                    <a:p>
                      <a:r>
                        <a:rPr lang="en-US" sz="2200" dirty="0"/>
                        <a:t>Pruritis/Xerosis/</a:t>
                      </a:r>
                    </a:p>
                    <a:p>
                      <a:r>
                        <a:rPr lang="en-US" sz="2200" dirty="0"/>
                        <a:t>icthyosis</a:t>
                      </a:r>
                      <a:endParaRPr lang="en-US" sz="2200" baseline="0" dirty="0"/>
                    </a:p>
                  </a:txBody>
                  <a:tcPr/>
                </a:tc>
                <a:extLst>
                  <a:ext uri="{0D108BD9-81ED-4DB2-BD59-A6C34878D82A}">
                    <a16:rowId xmlns:a16="http://schemas.microsoft.com/office/drawing/2014/main" val="10005"/>
                  </a:ext>
                </a:extLst>
              </a:tr>
              <a:tr h="779212">
                <a:tc>
                  <a:txBody>
                    <a:bodyPr/>
                    <a:lstStyle/>
                    <a:p>
                      <a:r>
                        <a:rPr lang="en-US" sz="2200" dirty="0"/>
                        <a:t>Pruritic</a:t>
                      </a:r>
                      <a:r>
                        <a:rPr lang="en-US" sz="2200" baseline="0" dirty="0"/>
                        <a:t> papuplar eruption</a:t>
                      </a:r>
                      <a:endParaRPr lang="en-US" sz="2200" dirty="0"/>
                    </a:p>
                  </a:txBody>
                  <a:tcPr/>
                </a:tc>
                <a:tc>
                  <a:txBody>
                    <a:bodyPr/>
                    <a:lstStyle/>
                    <a:p>
                      <a:endParaRPr lang="en-US" sz="2200" dirty="0"/>
                    </a:p>
                  </a:txBody>
                  <a:tcPr/>
                </a:tc>
                <a:tc>
                  <a:txBody>
                    <a:bodyPr/>
                    <a:lstStyle/>
                    <a:p>
                      <a:r>
                        <a:rPr lang="en-US" sz="2200" dirty="0" err="1"/>
                        <a:t>Pigmentary</a:t>
                      </a:r>
                      <a:r>
                        <a:rPr lang="en-US" sz="2200" baseline="0" dirty="0"/>
                        <a:t> disorders</a:t>
                      </a:r>
                      <a:endParaRPr lang="en-US" sz="2200" dirty="0"/>
                    </a:p>
                  </a:txBody>
                  <a:tcPr/>
                </a:tc>
                <a:extLst>
                  <a:ext uri="{0D108BD9-81ED-4DB2-BD59-A6C34878D82A}">
                    <a16:rowId xmlns:a16="http://schemas.microsoft.com/office/drawing/2014/main" val="10006"/>
                  </a:ext>
                </a:extLst>
              </a:tr>
              <a:tr h="432895">
                <a:tc>
                  <a:txBody>
                    <a:bodyPr/>
                    <a:lstStyle/>
                    <a:p>
                      <a:r>
                        <a:rPr lang="en-US" sz="2200" dirty="0"/>
                        <a:t>Nodular</a:t>
                      </a:r>
                      <a:r>
                        <a:rPr lang="en-US" sz="2200" baseline="0" dirty="0"/>
                        <a:t> prurigo</a:t>
                      </a:r>
                      <a:endParaRPr lang="en-US" sz="2200" dirty="0"/>
                    </a:p>
                  </a:txBody>
                  <a:tcPr/>
                </a:tc>
                <a:tc>
                  <a:txBody>
                    <a:bodyPr/>
                    <a:lstStyle/>
                    <a:p>
                      <a:endParaRPr lang="en-US" sz="2200" dirty="0"/>
                    </a:p>
                  </a:txBody>
                  <a:tcPr/>
                </a:tc>
                <a:tc>
                  <a:txBody>
                    <a:bodyPr/>
                    <a:lstStyle/>
                    <a:p>
                      <a:r>
                        <a:rPr lang="en-US" sz="2200" dirty="0"/>
                        <a:t>Coagulopathies</a:t>
                      </a:r>
                    </a:p>
                  </a:txBody>
                  <a:tcPr/>
                </a:tc>
                <a:extLst>
                  <a:ext uri="{0D108BD9-81ED-4DB2-BD59-A6C34878D82A}">
                    <a16:rowId xmlns:a16="http://schemas.microsoft.com/office/drawing/2014/main" val="10007"/>
                  </a:ext>
                </a:extLst>
              </a:tr>
              <a:tr h="779212">
                <a:tc>
                  <a:txBody>
                    <a:bodyPr/>
                    <a:lstStyle/>
                    <a:p>
                      <a:r>
                        <a:rPr lang="en-US" sz="2200" dirty="0"/>
                        <a:t>Drug eruptions</a:t>
                      </a:r>
                    </a:p>
                  </a:txBody>
                  <a:tcPr/>
                </a:tc>
                <a:tc>
                  <a:txBody>
                    <a:bodyPr/>
                    <a:lstStyle/>
                    <a:p>
                      <a:endParaRPr lang="en-US" sz="2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a:t> </a:t>
                      </a:r>
                    </a:p>
                    <a:p>
                      <a:endParaRPr lang="en-US" sz="2200" dirty="0"/>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57158" y="785794"/>
            <a:ext cx="4163406" cy="5643602"/>
          </a:xfrm>
        </p:spPr>
        <p:txBody>
          <a:bodyPr>
            <a:normAutofit fontScale="62500" lnSpcReduction="20000"/>
          </a:bodyPr>
          <a:lstStyle/>
          <a:p>
            <a:pPr>
              <a:buNone/>
            </a:pPr>
            <a:r>
              <a:rPr lang="en-US" sz="4500" b="1" dirty="0">
                <a:solidFill>
                  <a:schemeClr val="tx2"/>
                </a:solidFill>
              </a:rPr>
              <a:t>ATOPIC ECZEMA</a:t>
            </a:r>
            <a:endParaRPr lang="en-US" sz="4500" dirty="0">
              <a:solidFill>
                <a:schemeClr val="tx2"/>
              </a:solidFill>
            </a:endParaRPr>
          </a:p>
          <a:p>
            <a:pPr>
              <a:buNone/>
            </a:pPr>
            <a:endParaRPr lang="en-US" sz="3300" dirty="0"/>
          </a:p>
          <a:p>
            <a:pPr>
              <a:buFont typeface="Wingdings" pitchFamily="2" charset="2"/>
              <a:buChar char="ü"/>
            </a:pPr>
            <a:r>
              <a:rPr lang="en-US" sz="3800" dirty="0"/>
              <a:t>More common in children with HIV</a:t>
            </a:r>
          </a:p>
          <a:p>
            <a:pPr>
              <a:buFont typeface="Wingdings" pitchFamily="2" charset="2"/>
              <a:buChar char="ü"/>
            </a:pPr>
            <a:r>
              <a:rPr lang="en-US" sz="3800" dirty="0"/>
              <a:t> Worsening or recurrence of disease in adults</a:t>
            </a:r>
          </a:p>
          <a:p>
            <a:pPr>
              <a:buFont typeface="Wingdings" pitchFamily="2" charset="2"/>
              <a:buChar char="ü"/>
            </a:pPr>
            <a:r>
              <a:rPr lang="en-US" sz="3800" dirty="0"/>
              <a:t> Hyper IgE  syndrome</a:t>
            </a:r>
            <a:endParaRPr lang="en-US" sz="4400" dirty="0"/>
          </a:p>
          <a:p>
            <a:pPr>
              <a:buNone/>
            </a:pPr>
            <a:endParaRPr lang="en-US" sz="4500" b="1" dirty="0">
              <a:solidFill>
                <a:schemeClr val="tx2"/>
              </a:solidFill>
            </a:endParaRPr>
          </a:p>
          <a:p>
            <a:pPr>
              <a:buNone/>
            </a:pPr>
            <a:r>
              <a:rPr lang="en-US" sz="4500" b="1" dirty="0">
                <a:solidFill>
                  <a:schemeClr val="tx2"/>
                </a:solidFill>
              </a:rPr>
              <a:t>ERYTHODERMA</a:t>
            </a:r>
            <a:endParaRPr lang="en-US" sz="4000" b="1" dirty="0">
              <a:solidFill>
                <a:schemeClr val="tx2"/>
              </a:solidFill>
            </a:endParaRPr>
          </a:p>
          <a:p>
            <a:pPr>
              <a:buNone/>
            </a:pPr>
            <a:endParaRPr lang="en-US" dirty="0"/>
          </a:p>
          <a:p>
            <a:pPr>
              <a:buFont typeface="Wingdings" pitchFamily="2" charset="2"/>
              <a:buChar char="ü"/>
            </a:pPr>
            <a:r>
              <a:rPr lang="en-US" sz="3800" dirty="0"/>
              <a:t> May be a marker of primary HIV infection</a:t>
            </a:r>
          </a:p>
          <a:p>
            <a:pPr>
              <a:buFont typeface="Wingdings" pitchFamily="2" charset="2"/>
              <a:buChar char="ü"/>
            </a:pPr>
            <a:r>
              <a:rPr lang="en-US" sz="3800" dirty="0"/>
              <a:t> Other causes of erythroderma should be considered</a:t>
            </a:r>
          </a:p>
          <a:p>
            <a:pPr>
              <a:buNone/>
            </a:pPr>
            <a:r>
              <a:rPr lang="en-US" sz="3800" dirty="0"/>
              <a:t>                            </a:t>
            </a:r>
          </a:p>
          <a:p>
            <a:pPr>
              <a:buFont typeface="Wingdings" pitchFamily="2" charset="2"/>
              <a:buChar char="ü"/>
            </a:pPr>
            <a:endParaRPr lang="en-US" dirty="0"/>
          </a:p>
          <a:p>
            <a:pPr>
              <a:buNone/>
            </a:pPr>
            <a:endParaRPr lang="en-US" dirty="0"/>
          </a:p>
        </p:txBody>
      </p:sp>
      <p:pic>
        <p:nvPicPr>
          <p:cNvPr id="5" name="Picture 2" descr="Image result for erythroderma in HIV"/>
          <p:cNvPicPr>
            <a:picLocks noGrp="1" noChangeAspect="1" noChangeArrowheads="1"/>
          </p:cNvPicPr>
          <p:nvPr>
            <p:ph sz="quarter" idx="2"/>
          </p:nvPr>
        </p:nvPicPr>
        <p:blipFill>
          <a:blip r:embed="rId3" cstate="print"/>
          <a:srcRect/>
          <a:stretch>
            <a:fillRect/>
          </a:stretch>
        </p:blipFill>
        <p:spPr bwMode="auto">
          <a:xfrm>
            <a:off x="5072066" y="2357430"/>
            <a:ext cx="3749675" cy="2649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6357950" y="357166"/>
            <a:ext cx="3357586" cy="400110"/>
          </a:xfrm>
          <a:prstGeom prst="rect">
            <a:avLst/>
          </a:prstGeom>
          <a:noFill/>
        </p:spPr>
        <p:txBody>
          <a:bodyPr wrap="square" rtlCol="0">
            <a:spAutoFit/>
          </a:bodyPr>
          <a:lstStyle/>
          <a:p>
            <a:r>
              <a:rPr lang="en-US" sz="2000" dirty="0"/>
              <a:t>    Inflammatory Dermatosis</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00050"/>
            <a:ext cx="7772400" cy="1143000"/>
          </a:xfrm>
        </p:spPr>
        <p:txBody>
          <a:bodyPr/>
          <a:lstStyle/>
          <a:p>
            <a:r>
              <a:rPr lang="en-US" dirty="0"/>
              <a:t>        </a:t>
            </a:r>
            <a:r>
              <a:rPr lang="en-US" b="1" dirty="0"/>
              <a:t>SEBORRHOEIC DERMATITIS</a:t>
            </a:r>
          </a:p>
        </p:txBody>
      </p:sp>
      <p:sp>
        <p:nvSpPr>
          <p:cNvPr id="3" name="Content Placeholder 2"/>
          <p:cNvSpPr>
            <a:spLocks noGrp="1"/>
          </p:cNvSpPr>
          <p:nvPr>
            <p:ph sz="quarter" idx="1"/>
          </p:nvPr>
        </p:nvSpPr>
        <p:spPr>
          <a:xfrm>
            <a:off x="571472" y="1571644"/>
            <a:ext cx="3749040" cy="4572000"/>
          </a:xfrm>
        </p:spPr>
        <p:txBody>
          <a:bodyPr>
            <a:normAutofit fontScale="85000" lnSpcReduction="20000"/>
          </a:bodyPr>
          <a:lstStyle/>
          <a:p>
            <a:pPr>
              <a:buFont typeface="Wingdings" pitchFamily="2" charset="2"/>
              <a:buChar char="ü"/>
            </a:pPr>
            <a:endParaRPr lang="en-US" dirty="0"/>
          </a:p>
          <a:p>
            <a:pPr>
              <a:buFont typeface="Wingdings" pitchFamily="2" charset="2"/>
              <a:buChar char="ü"/>
            </a:pPr>
            <a:r>
              <a:rPr lang="en-US" dirty="0"/>
              <a:t>  </a:t>
            </a:r>
            <a:r>
              <a:rPr lang="en-US" sz="2800" dirty="0"/>
              <a:t>Prevalance: 20-85% in HIV infected patients</a:t>
            </a:r>
          </a:p>
          <a:p>
            <a:pPr>
              <a:buNone/>
            </a:pPr>
            <a:endParaRPr lang="en-US" sz="2800" dirty="0"/>
          </a:p>
          <a:p>
            <a:pPr>
              <a:buFont typeface="Wingdings" pitchFamily="2" charset="2"/>
              <a:buChar char="ü"/>
            </a:pPr>
            <a:r>
              <a:rPr lang="en-US" sz="2800" dirty="0"/>
              <a:t>  More prevalant and earlier onset in homosexual and bisexual people</a:t>
            </a:r>
          </a:p>
          <a:p>
            <a:pPr>
              <a:buNone/>
            </a:pPr>
            <a:endParaRPr lang="en-US" sz="2800" dirty="0"/>
          </a:p>
          <a:p>
            <a:pPr>
              <a:buFont typeface="Wingdings" pitchFamily="2" charset="2"/>
              <a:buChar char="ü"/>
            </a:pPr>
            <a:r>
              <a:rPr lang="en-US" sz="2800" dirty="0"/>
              <a:t>  Increased severity if CD4 &lt;100 * 10^6/L</a:t>
            </a:r>
          </a:p>
          <a:p>
            <a:pPr>
              <a:buFont typeface="Wingdings" pitchFamily="2" charset="2"/>
              <a:buChar char="ü"/>
            </a:pPr>
            <a:endParaRPr lang="en-US" sz="2800" dirty="0"/>
          </a:p>
          <a:p>
            <a:pPr>
              <a:buFont typeface="Wingdings" pitchFamily="2" charset="2"/>
              <a:buChar char="ü"/>
            </a:pPr>
            <a:r>
              <a:rPr lang="en-US" sz="2800" dirty="0"/>
              <a:t> Causative agent: Malassezia species </a:t>
            </a:r>
          </a:p>
        </p:txBody>
      </p:sp>
      <p:pic>
        <p:nvPicPr>
          <p:cNvPr id="5" name="Picture 2"/>
          <p:cNvPicPr>
            <a:picLocks noGrp="1" noChangeAspect="1" noChangeArrowheads="1"/>
          </p:cNvPicPr>
          <p:nvPr>
            <p:ph sz="quarter" idx="2"/>
          </p:nvPr>
        </p:nvPicPr>
        <p:blipFill>
          <a:blip r:embed="rId3"/>
          <a:srcRect l="48897" t="9560" r="18014" b="55340"/>
          <a:stretch>
            <a:fillRect/>
          </a:stretch>
        </p:blipFill>
        <p:spPr bwMode="auto">
          <a:xfrm>
            <a:off x="4933950" y="2643182"/>
            <a:ext cx="3749675" cy="22363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6715140" y="214290"/>
            <a:ext cx="2322880" cy="369332"/>
          </a:xfrm>
          <a:prstGeom prst="rect">
            <a:avLst/>
          </a:prstGeom>
        </p:spPr>
        <p:txBody>
          <a:bodyPr wrap="none">
            <a:spAutoFit/>
          </a:bodyPr>
          <a:lstStyle/>
          <a:p>
            <a:r>
              <a:rPr lang="en-US" dirty="0"/>
              <a:t>Inflammatory Dermatosis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b="1" u="sng" dirty="0"/>
              <a:t>PATHOPHYSIOLOGY :</a:t>
            </a:r>
          </a:p>
          <a:p>
            <a:pPr>
              <a:buNone/>
            </a:pPr>
            <a:endParaRPr lang="en-US" b="1" u="sng" dirty="0"/>
          </a:p>
          <a:p>
            <a:pPr>
              <a:buFont typeface="Wingdings" pitchFamily="2" charset="2"/>
              <a:buChar char="ü"/>
            </a:pPr>
            <a:r>
              <a:rPr lang="en-US" dirty="0"/>
              <a:t>Immune dysfunction</a:t>
            </a:r>
          </a:p>
          <a:p>
            <a:pPr>
              <a:buFont typeface="Wingdings" pitchFamily="2" charset="2"/>
              <a:buChar char="ü"/>
            </a:pPr>
            <a:r>
              <a:rPr lang="en-US" dirty="0"/>
              <a:t>Neuroendocrine and sebotropic factors</a:t>
            </a:r>
          </a:p>
          <a:p>
            <a:pPr>
              <a:buFont typeface="Wingdings" pitchFamily="2" charset="2"/>
              <a:buChar char="ü"/>
            </a:pPr>
            <a:r>
              <a:rPr lang="en-US" dirty="0"/>
              <a:t> keratinocyte stimulation</a:t>
            </a:r>
          </a:p>
          <a:p>
            <a:pPr>
              <a:buFont typeface="Wingdings" pitchFamily="2" charset="2"/>
              <a:buChar char="ü"/>
            </a:pPr>
            <a:endParaRPr lang="en-US" dirty="0"/>
          </a:p>
        </p:txBody>
      </p:sp>
      <p:sp>
        <p:nvSpPr>
          <p:cNvPr id="5" name="Rectangle 4"/>
          <p:cNvSpPr/>
          <p:nvPr/>
        </p:nvSpPr>
        <p:spPr>
          <a:xfrm>
            <a:off x="6715140" y="214290"/>
            <a:ext cx="2322880" cy="646331"/>
          </a:xfrm>
          <a:prstGeom prst="rect">
            <a:avLst/>
          </a:prstGeom>
        </p:spPr>
        <p:txBody>
          <a:bodyPr wrap="none">
            <a:spAutoFit/>
          </a:bodyPr>
          <a:lstStyle/>
          <a:p>
            <a:r>
              <a:rPr lang="en-US" dirty="0"/>
              <a:t>Inflammatory Dermatosis</a:t>
            </a:r>
          </a:p>
          <a:p>
            <a:r>
              <a:rPr lang="en-US" dirty="0"/>
              <a:t>Seborrhoeic Dermatitis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b="1" u="sng" dirty="0"/>
              <a:t>DIFFERENTIAL DIAGNOSIS:</a:t>
            </a:r>
          </a:p>
          <a:p>
            <a:pPr>
              <a:buNone/>
            </a:pPr>
            <a:endParaRPr lang="en-US" b="1" u="sng" dirty="0"/>
          </a:p>
          <a:p>
            <a:pPr>
              <a:buFont typeface="Wingdings" pitchFamily="2" charset="2"/>
              <a:buChar char="ü"/>
            </a:pPr>
            <a:r>
              <a:rPr lang="en-US" dirty="0"/>
              <a:t>Eczema</a:t>
            </a:r>
          </a:p>
          <a:p>
            <a:pPr>
              <a:buFont typeface="Wingdings" pitchFamily="2" charset="2"/>
              <a:buChar char="ü"/>
            </a:pPr>
            <a:r>
              <a:rPr lang="en-US" dirty="0"/>
              <a:t>Psoriasis</a:t>
            </a:r>
          </a:p>
          <a:p>
            <a:pPr>
              <a:buFont typeface="Wingdings" pitchFamily="2" charset="2"/>
              <a:buChar char="ü"/>
            </a:pPr>
            <a:r>
              <a:rPr lang="en-US" dirty="0"/>
              <a:t>Dermatophytosis </a:t>
            </a:r>
          </a:p>
          <a:p>
            <a:pPr>
              <a:buNone/>
            </a:pPr>
            <a:endParaRPr lang="en-US" b="1" u="sng" dirty="0"/>
          </a:p>
          <a:p>
            <a:pPr>
              <a:buNone/>
            </a:pPr>
            <a:endParaRPr lang="en-US" b="1" u="sng" dirty="0"/>
          </a:p>
        </p:txBody>
      </p:sp>
      <p:sp>
        <p:nvSpPr>
          <p:cNvPr id="4" name="Rectangle 3"/>
          <p:cNvSpPr/>
          <p:nvPr/>
        </p:nvSpPr>
        <p:spPr>
          <a:xfrm>
            <a:off x="6715140" y="214290"/>
            <a:ext cx="2322880" cy="646331"/>
          </a:xfrm>
          <a:prstGeom prst="rect">
            <a:avLst/>
          </a:prstGeom>
        </p:spPr>
        <p:txBody>
          <a:bodyPr wrap="none">
            <a:spAutoFit/>
          </a:bodyPr>
          <a:lstStyle/>
          <a:p>
            <a:r>
              <a:rPr lang="en-US" dirty="0"/>
              <a:t>Inflammatory Dermatosis</a:t>
            </a:r>
          </a:p>
          <a:p>
            <a:r>
              <a:rPr lang="en-US" dirty="0"/>
              <a:t>Seborrhoeic Dermatitis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b="1" u="sng" dirty="0"/>
              <a:t>DIAGNOSIS:</a:t>
            </a:r>
          </a:p>
          <a:p>
            <a:pPr>
              <a:buFont typeface="Wingdings" pitchFamily="2" charset="2"/>
              <a:buChar char="ü"/>
            </a:pPr>
            <a:r>
              <a:rPr lang="en-US" dirty="0"/>
              <a:t> Skin scraping</a:t>
            </a:r>
          </a:p>
          <a:p>
            <a:pPr>
              <a:buFont typeface="Wingdings" pitchFamily="2" charset="2"/>
              <a:buChar char="ü"/>
            </a:pPr>
            <a:r>
              <a:rPr lang="en-US" dirty="0"/>
              <a:t> Skin biopsy</a:t>
            </a:r>
          </a:p>
          <a:p>
            <a:pPr>
              <a:buFont typeface="Wingdings" pitchFamily="2" charset="2"/>
              <a:buChar char="ü"/>
            </a:pPr>
            <a:endParaRPr lang="en-US" dirty="0"/>
          </a:p>
          <a:p>
            <a:pPr>
              <a:buNone/>
            </a:pPr>
            <a:r>
              <a:rPr lang="en-US" b="1" u="sng" dirty="0"/>
              <a:t>MANAGEMENT</a:t>
            </a:r>
          </a:p>
          <a:p>
            <a:pPr>
              <a:buFont typeface="Wingdings" pitchFamily="2" charset="2"/>
              <a:buChar char="ü"/>
            </a:pPr>
            <a:r>
              <a:rPr lang="en-US" dirty="0"/>
              <a:t> Emollients</a:t>
            </a:r>
          </a:p>
          <a:p>
            <a:pPr>
              <a:buFont typeface="Wingdings" pitchFamily="2" charset="2"/>
              <a:buChar char="ü"/>
            </a:pPr>
            <a:r>
              <a:rPr lang="en-US" dirty="0"/>
              <a:t> Topical steroids and antifungal</a:t>
            </a:r>
          </a:p>
          <a:p>
            <a:pPr>
              <a:buFont typeface="Wingdings" pitchFamily="2" charset="2"/>
              <a:buChar char="ü"/>
            </a:pPr>
            <a:r>
              <a:rPr lang="en-US" dirty="0"/>
              <a:t> Topical pimecrolimus</a:t>
            </a:r>
          </a:p>
          <a:p>
            <a:pPr>
              <a:buFont typeface="Wingdings" pitchFamily="2" charset="2"/>
              <a:buChar char="ü"/>
            </a:pPr>
            <a:r>
              <a:rPr lang="en-US" dirty="0"/>
              <a:t> Oral imidazoles</a:t>
            </a:r>
          </a:p>
        </p:txBody>
      </p:sp>
      <p:sp>
        <p:nvSpPr>
          <p:cNvPr id="4" name="Rectangle 3"/>
          <p:cNvSpPr/>
          <p:nvPr/>
        </p:nvSpPr>
        <p:spPr>
          <a:xfrm>
            <a:off x="6715140" y="214290"/>
            <a:ext cx="2322880" cy="646331"/>
          </a:xfrm>
          <a:prstGeom prst="rect">
            <a:avLst/>
          </a:prstGeom>
        </p:spPr>
        <p:txBody>
          <a:bodyPr wrap="none">
            <a:spAutoFit/>
          </a:bodyPr>
          <a:lstStyle/>
          <a:p>
            <a:r>
              <a:rPr lang="en-US" dirty="0"/>
              <a:t>Inflammatory Dermatosis</a:t>
            </a:r>
          </a:p>
          <a:p>
            <a:r>
              <a:rPr lang="en-US" dirty="0"/>
              <a:t>Seborrhoeic Dermatitis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6"/>
            <a:ext cx="7772400" cy="1143000"/>
          </a:xfrm>
        </p:spPr>
        <p:txBody>
          <a:bodyPr/>
          <a:lstStyle/>
          <a:p>
            <a:r>
              <a:rPr lang="en-US" dirty="0"/>
              <a:t>                    </a:t>
            </a:r>
            <a:r>
              <a:rPr lang="en-US" b="1" dirty="0"/>
              <a:t>PSORIASIS</a:t>
            </a:r>
          </a:p>
        </p:txBody>
      </p:sp>
      <p:sp>
        <p:nvSpPr>
          <p:cNvPr id="3" name="Content Placeholder 2"/>
          <p:cNvSpPr>
            <a:spLocks noGrp="1"/>
          </p:cNvSpPr>
          <p:nvPr>
            <p:ph sz="quarter" idx="1"/>
          </p:nvPr>
        </p:nvSpPr>
        <p:spPr>
          <a:xfrm>
            <a:off x="571472" y="1071546"/>
            <a:ext cx="8072494" cy="5000660"/>
          </a:xfrm>
        </p:spPr>
        <p:txBody>
          <a:bodyPr>
            <a:normAutofit fontScale="47500" lnSpcReduction="20000"/>
          </a:bodyPr>
          <a:lstStyle/>
          <a:p>
            <a:pPr>
              <a:buFont typeface="Wingdings" pitchFamily="2" charset="2"/>
              <a:buChar char="ü"/>
            </a:pPr>
            <a:endParaRPr lang="en-US" dirty="0"/>
          </a:p>
          <a:p>
            <a:pPr>
              <a:buFont typeface="Wingdings" pitchFamily="2" charset="2"/>
              <a:buChar char="ü"/>
            </a:pPr>
            <a:r>
              <a:rPr lang="en-US" sz="3100" dirty="0"/>
              <a:t>  </a:t>
            </a:r>
            <a:r>
              <a:rPr lang="en-US" sz="5100" dirty="0"/>
              <a:t>Prevalance: 5% in HIV infected patients</a:t>
            </a:r>
          </a:p>
          <a:p>
            <a:pPr>
              <a:buFont typeface="Wingdings" pitchFamily="2" charset="2"/>
              <a:buChar char="ü"/>
            </a:pPr>
            <a:endParaRPr lang="en-US" sz="5100" dirty="0"/>
          </a:p>
          <a:p>
            <a:pPr>
              <a:buFont typeface="Wingdings" pitchFamily="2" charset="2"/>
              <a:buChar char="ü"/>
            </a:pPr>
            <a:r>
              <a:rPr lang="en-US" sz="5100" dirty="0"/>
              <a:t> CD4 –T cell producing IL-17 is central to pathogenesis</a:t>
            </a:r>
          </a:p>
          <a:p>
            <a:pPr>
              <a:buFont typeface="Wingdings" pitchFamily="2" charset="2"/>
              <a:buChar char="ü"/>
            </a:pPr>
            <a:endParaRPr lang="en-US" sz="5100" dirty="0"/>
          </a:p>
          <a:p>
            <a:pPr>
              <a:buFont typeface="Wingdings" pitchFamily="2" charset="2"/>
              <a:buChar char="ü"/>
            </a:pPr>
            <a:r>
              <a:rPr lang="en-US" sz="5100" dirty="0"/>
              <a:t> In HIV patients, psoriasis may be</a:t>
            </a:r>
          </a:p>
          <a:p>
            <a:pPr lvl="1">
              <a:buFont typeface="Arial" pitchFamily="34" charset="0"/>
              <a:buChar char="•"/>
            </a:pPr>
            <a:r>
              <a:rPr lang="en-US" sz="4400" dirty="0"/>
              <a:t> florid</a:t>
            </a:r>
          </a:p>
          <a:p>
            <a:pPr lvl="1">
              <a:buFont typeface="Arial" pitchFamily="34" charset="0"/>
              <a:buChar char="•"/>
            </a:pPr>
            <a:r>
              <a:rPr lang="en-US" sz="4400" dirty="0"/>
              <a:t> severe</a:t>
            </a:r>
          </a:p>
          <a:p>
            <a:pPr lvl="1">
              <a:buFont typeface="Arial" pitchFamily="34" charset="0"/>
              <a:buChar char="•"/>
            </a:pPr>
            <a:r>
              <a:rPr lang="en-US" sz="4400" dirty="0"/>
              <a:t> atypical</a:t>
            </a:r>
          </a:p>
          <a:p>
            <a:pPr>
              <a:buFont typeface="Wingdings 2" pitchFamily="18" charset="2"/>
              <a:buChar char="P"/>
            </a:pPr>
            <a:endParaRPr lang="en-US" sz="5100" dirty="0"/>
          </a:p>
          <a:p>
            <a:pPr>
              <a:buFont typeface="Wingdings 2" pitchFamily="18" charset="2"/>
              <a:buChar char="P"/>
            </a:pPr>
            <a:r>
              <a:rPr lang="en-US" sz="5100" dirty="0"/>
              <a:t>Psoriatic arthritis is common</a:t>
            </a:r>
          </a:p>
          <a:p>
            <a:pPr>
              <a:buFont typeface="Wingdings 2" pitchFamily="18" charset="2"/>
              <a:buChar char="P"/>
            </a:pPr>
            <a:endParaRPr lang="en-US" sz="5100" dirty="0"/>
          </a:p>
          <a:p>
            <a:pPr>
              <a:buFont typeface="Wingdings 2" pitchFamily="18" charset="2"/>
              <a:buChar char="P"/>
            </a:pPr>
            <a:r>
              <a:rPr lang="en-US" sz="5100" dirty="0"/>
              <a:t> Moderate to severe psoriasis (with or without arthritis) should be regarded as indication of cART </a:t>
            </a:r>
          </a:p>
          <a:p>
            <a:pPr lvl="1">
              <a:buNone/>
            </a:pPr>
            <a:endParaRPr lang="en-US" dirty="0"/>
          </a:p>
        </p:txBody>
      </p:sp>
      <p:sp>
        <p:nvSpPr>
          <p:cNvPr id="4" name="Rectangle 3"/>
          <p:cNvSpPr/>
          <p:nvPr/>
        </p:nvSpPr>
        <p:spPr>
          <a:xfrm>
            <a:off x="6715140" y="214290"/>
            <a:ext cx="2322880" cy="369332"/>
          </a:xfrm>
          <a:prstGeom prst="rect">
            <a:avLst/>
          </a:prstGeom>
        </p:spPr>
        <p:txBody>
          <a:bodyPr wrap="none">
            <a:spAutoFit/>
          </a:bodyPr>
          <a:lstStyle/>
          <a:p>
            <a:r>
              <a:rPr lang="en-US" dirty="0"/>
              <a:t>Inflammatory Dermatosis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quarter" idx="1"/>
          </p:nvPr>
        </p:nvPicPr>
        <p:blipFill>
          <a:blip r:embed="rId2"/>
          <a:srcRect l="56250" t="10329" r="24448" b="30818"/>
          <a:stretch>
            <a:fillRect/>
          </a:stretch>
        </p:blipFill>
        <p:spPr bwMode="auto">
          <a:xfrm>
            <a:off x="2428860" y="1345552"/>
            <a:ext cx="4143404" cy="5226720"/>
          </a:xfrm>
          <a:prstGeom prst="rect">
            <a:avLst/>
          </a:prstGeom>
          <a:noFill/>
          <a:ln w="9525">
            <a:noFill/>
            <a:miter lim="800000"/>
            <a:headEnd/>
            <a:tailEnd/>
          </a:ln>
          <a:effectLst/>
        </p:spPr>
      </p:pic>
      <p:sp>
        <p:nvSpPr>
          <p:cNvPr id="3" name="Rectangle 2"/>
          <p:cNvSpPr/>
          <p:nvPr/>
        </p:nvSpPr>
        <p:spPr>
          <a:xfrm>
            <a:off x="6715140" y="214290"/>
            <a:ext cx="2322880" cy="646331"/>
          </a:xfrm>
          <a:prstGeom prst="rect">
            <a:avLst/>
          </a:prstGeom>
        </p:spPr>
        <p:txBody>
          <a:bodyPr wrap="none">
            <a:spAutoFit/>
          </a:bodyPr>
          <a:lstStyle/>
          <a:p>
            <a:r>
              <a:rPr lang="en-US" dirty="0"/>
              <a:t>Inflammatory Dermatosis</a:t>
            </a:r>
          </a:p>
          <a:p>
            <a:r>
              <a:rPr lang="en-US" dirty="0"/>
              <a:t>Psoriasis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Related image"/>
          <p:cNvPicPr>
            <a:picLocks noChangeAspect="1" noChangeArrowheads="1"/>
          </p:cNvPicPr>
          <p:nvPr/>
        </p:nvPicPr>
        <p:blipFill>
          <a:blip r:embed="rId3" cstate="print"/>
          <a:srcRect/>
          <a:stretch>
            <a:fillRect/>
          </a:stretch>
        </p:blipFill>
        <p:spPr bwMode="auto">
          <a:xfrm>
            <a:off x="5364064" y="899122"/>
            <a:ext cx="2922712" cy="2887068"/>
          </a:xfrm>
          <a:prstGeom prst="rect">
            <a:avLst/>
          </a:prstGeom>
          <a:noFill/>
        </p:spPr>
      </p:pic>
      <p:sp>
        <p:nvSpPr>
          <p:cNvPr id="5" name="TextBox 4"/>
          <p:cNvSpPr txBox="1"/>
          <p:nvPr/>
        </p:nvSpPr>
        <p:spPr>
          <a:xfrm>
            <a:off x="5929322" y="3702610"/>
            <a:ext cx="1656184" cy="369332"/>
          </a:xfrm>
          <a:prstGeom prst="rect">
            <a:avLst/>
          </a:prstGeom>
          <a:noFill/>
        </p:spPr>
        <p:txBody>
          <a:bodyPr wrap="square" rtlCol="0">
            <a:spAutoFit/>
          </a:bodyPr>
          <a:lstStyle/>
          <a:p>
            <a:r>
              <a:rPr lang="en-GB" dirty="0"/>
              <a:t>Atopic Eczema</a:t>
            </a:r>
            <a:endParaRPr lang="en-US" dirty="0"/>
          </a:p>
        </p:txBody>
      </p:sp>
      <p:pic>
        <p:nvPicPr>
          <p:cNvPr id="67588" name="Picture 4" descr="Image result for SEBORRHOEIC DERMATITIS"/>
          <p:cNvPicPr>
            <a:picLocks noChangeAspect="1" noChangeArrowheads="1"/>
          </p:cNvPicPr>
          <p:nvPr/>
        </p:nvPicPr>
        <p:blipFill>
          <a:blip r:embed="rId4" cstate="print"/>
          <a:srcRect t="22282"/>
          <a:stretch>
            <a:fillRect/>
          </a:stretch>
        </p:blipFill>
        <p:spPr bwMode="auto">
          <a:xfrm>
            <a:off x="5292080" y="4143380"/>
            <a:ext cx="3665190" cy="2426588"/>
          </a:xfrm>
          <a:prstGeom prst="rect">
            <a:avLst/>
          </a:prstGeom>
          <a:noFill/>
        </p:spPr>
      </p:pic>
      <p:sp>
        <p:nvSpPr>
          <p:cNvPr id="7" name="TextBox 6"/>
          <p:cNvSpPr txBox="1"/>
          <p:nvPr/>
        </p:nvSpPr>
        <p:spPr>
          <a:xfrm>
            <a:off x="6000760" y="6357958"/>
            <a:ext cx="2316226" cy="369332"/>
          </a:xfrm>
          <a:prstGeom prst="rect">
            <a:avLst/>
          </a:prstGeom>
          <a:noFill/>
        </p:spPr>
        <p:txBody>
          <a:bodyPr wrap="square" rtlCol="0">
            <a:spAutoFit/>
          </a:bodyPr>
          <a:lstStyle/>
          <a:p>
            <a:r>
              <a:rPr lang="en-GB" dirty="0"/>
              <a:t>Seborrhoeic Dermatitis</a:t>
            </a:r>
            <a:endParaRPr lang="en-US" dirty="0"/>
          </a:p>
        </p:txBody>
      </p:sp>
      <p:pic>
        <p:nvPicPr>
          <p:cNvPr id="67590" name="Picture 6" descr="Image result for DRUG ERUPTION"/>
          <p:cNvPicPr>
            <a:picLocks noChangeAspect="1" noChangeArrowheads="1"/>
          </p:cNvPicPr>
          <p:nvPr/>
        </p:nvPicPr>
        <p:blipFill>
          <a:blip r:embed="rId5" cstate="print"/>
          <a:srcRect/>
          <a:stretch>
            <a:fillRect/>
          </a:stretch>
        </p:blipFill>
        <p:spPr bwMode="auto">
          <a:xfrm>
            <a:off x="395536" y="980728"/>
            <a:ext cx="3619500" cy="2409826"/>
          </a:xfrm>
          <a:prstGeom prst="rect">
            <a:avLst/>
          </a:prstGeom>
          <a:noFill/>
        </p:spPr>
      </p:pic>
      <p:sp>
        <p:nvSpPr>
          <p:cNvPr id="9" name="TextBox 8"/>
          <p:cNvSpPr txBox="1"/>
          <p:nvPr/>
        </p:nvSpPr>
        <p:spPr>
          <a:xfrm>
            <a:off x="1428728" y="3501008"/>
            <a:ext cx="1808750" cy="369332"/>
          </a:xfrm>
          <a:prstGeom prst="rect">
            <a:avLst/>
          </a:prstGeom>
          <a:noFill/>
        </p:spPr>
        <p:txBody>
          <a:bodyPr wrap="square" rtlCol="0">
            <a:spAutoFit/>
          </a:bodyPr>
          <a:lstStyle/>
          <a:p>
            <a:r>
              <a:rPr lang="en-GB" dirty="0"/>
              <a:t>     Drug  Eruption</a:t>
            </a:r>
            <a:endParaRPr lang="en-US" dirty="0"/>
          </a:p>
        </p:txBody>
      </p:sp>
      <p:pic>
        <p:nvPicPr>
          <p:cNvPr id="67592" name="Picture 8" descr="Image result for mycosis fungoides"/>
          <p:cNvPicPr>
            <a:picLocks noChangeAspect="1" noChangeArrowheads="1"/>
          </p:cNvPicPr>
          <p:nvPr/>
        </p:nvPicPr>
        <p:blipFill>
          <a:blip r:embed="rId6" cstate="print"/>
          <a:srcRect/>
          <a:stretch>
            <a:fillRect/>
          </a:stretch>
        </p:blipFill>
        <p:spPr bwMode="auto">
          <a:xfrm>
            <a:off x="785786" y="3857628"/>
            <a:ext cx="3168352" cy="2514254"/>
          </a:xfrm>
          <a:prstGeom prst="rect">
            <a:avLst/>
          </a:prstGeom>
          <a:noFill/>
        </p:spPr>
      </p:pic>
      <p:sp>
        <p:nvSpPr>
          <p:cNvPr id="11" name="TextBox 10"/>
          <p:cNvSpPr txBox="1"/>
          <p:nvPr/>
        </p:nvSpPr>
        <p:spPr>
          <a:xfrm>
            <a:off x="1428728" y="6345816"/>
            <a:ext cx="2007104" cy="369332"/>
          </a:xfrm>
          <a:prstGeom prst="rect">
            <a:avLst/>
          </a:prstGeom>
          <a:noFill/>
        </p:spPr>
        <p:txBody>
          <a:bodyPr wrap="square" rtlCol="0">
            <a:spAutoFit/>
          </a:bodyPr>
          <a:lstStyle/>
          <a:p>
            <a:r>
              <a:rPr lang="en-GB" dirty="0"/>
              <a:t>Mycosis Fungoides</a:t>
            </a:r>
            <a:endParaRPr lang="en-US" dirty="0"/>
          </a:p>
        </p:txBody>
      </p:sp>
      <p:sp>
        <p:nvSpPr>
          <p:cNvPr id="12" name="Content Placeholder 11"/>
          <p:cNvSpPr>
            <a:spLocks noGrp="1"/>
          </p:cNvSpPr>
          <p:nvPr>
            <p:ph sz="quarter" idx="1"/>
          </p:nvPr>
        </p:nvSpPr>
        <p:spPr>
          <a:xfrm>
            <a:off x="214282" y="357198"/>
            <a:ext cx="7772400" cy="4572000"/>
          </a:xfrm>
        </p:spPr>
        <p:txBody>
          <a:bodyPr/>
          <a:lstStyle/>
          <a:p>
            <a:pPr>
              <a:buNone/>
            </a:pPr>
            <a:r>
              <a:rPr lang="en-US" b="1" u="sng" dirty="0"/>
              <a:t>DIFFERENTIAL  DIAGNOSIS:</a:t>
            </a:r>
          </a:p>
        </p:txBody>
      </p:sp>
      <p:sp>
        <p:nvSpPr>
          <p:cNvPr id="13" name="Rectangle 12"/>
          <p:cNvSpPr/>
          <p:nvPr/>
        </p:nvSpPr>
        <p:spPr>
          <a:xfrm>
            <a:off x="6821152" y="214290"/>
            <a:ext cx="2322880" cy="646331"/>
          </a:xfrm>
          <a:prstGeom prst="rect">
            <a:avLst/>
          </a:prstGeom>
        </p:spPr>
        <p:txBody>
          <a:bodyPr wrap="none">
            <a:spAutoFit/>
          </a:bodyPr>
          <a:lstStyle/>
          <a:p>
            <a:r>
              <a:rPr lang="en-US" dirty="0"/>
              <a:t>Inflammatory Dermatosis</a:t>
            </a:r>
          </a:p>
          <a:p>
            <a:r>
              <a:rPr lang="en-US" dirty="0"/>
              <a:t>Psoriasis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b="1" u="sng" dirty="0"/>
              <a:t>MANAGEMENT:</a:t>
            </a:r>
          </a:p>
          <a:p>
            <a:pPr>
              <a:buNone/>
            </a:pPr>
            <a:endParaRPr lang="en-US" dirty="0"/>
          </a:p>
          <a:p>
            <a:pPr>
              <a:buFont typeface="Wingdings" pitchFamily="2" charset="2"/>
              <a:buChar char="ü"/>
            </a:pPr>
            <a:r>
              <a:rPr lang="en-US" dirty="0"/>
              <a:t>Phototherapy ( PUVA)</a:t>
            </a:r>
          </a:p>
          <a:p>
            <a:pPr>
              <a:buFont typeface="Wingdings" pitchFamily="2" charset="2"/>
              <a:buChar char="ü"/>
            </a:pPr>
            <a:r>
              <a:rPr lang="en-US" dirty="0"/>
              <a:t> Retinoids (etritinate and acetretin)</a:t>
            </a:r>
          </a:p>
          <a:p>
            <a:pPr>
              <a:buFont typeface="Wingdings" pitchFamily="2" charset="2"/>
              <a:buChar char="ü"/>
            </a:pPr>
            <a:r>
              <a:rPr lang="en-US" dirty="0"/>
              <a:t> Ciclosporin ( Generalized pustular and erytherodermic psoriasis)</a:t>
            </a:r>
          </a:p>
          <a:p>
            <a:pPr>
              <a:buNone/>
            </a:pPr>
            <a:r>
              <a:rPr lang="en-US" b="1" dirty="0"/>
              <a:t>                  </a:t>
            </a:r>
          </a:p>
          <a:p>
            <a:pPr>
              <a:buNone/>
            </a:pPr>
            <a:r>
              <a:rPr lang="en-US" b="1" dirty="0"/>
              <a:t>                   Methotraxate should be avoided</a:t>
            </a:r>
          </a:p>
          <a:p>
            <a:pPr>
              <a:buFont typeface="Wingdings" pitchFamily="2" charset="2"/>
              <a:buChar char="ü"/>
            </a:pPr>
            <a:endParaRPr lang="en-US" dirty="0"/>
          </a:p>
        </p:txBody>
      </p:sp>
      <p:sp>
        <p:nvSpPr>
          <p:cNvPr id="4" name="Rectangle 3"/>
          <p:cNvSpPr/>
          <p:nvPr/>
        </p:nvSpPr>
        <p:spPr>
          <a:xfrm>
            <a:off x="6715140" y="214290"/>
            <a:ext cx="2322880" cy="646331"/>
          </a:xfrm>
          <a:prstGeom prst="rect">
            <a:avLst/>
          </a:prstGeom>
        </p:spPr>
        <p:txBody>
          <a:bodyPr wrap="none">
            <a:spAutoFit/>
          </a:bodyPr>
          <a:lstStyle/>
          <a:p>
            <a:r>
              <a:rPr lang="en-US" dirty="0"/>
              <a:t>Inflammatory Dermatosis</a:t>
            </a:r>
          </a:p>
          <a:p>
            <a:r>
              <a:rPr lang="en-US" dirty="0"/>
              <a:t>Psoriasis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EPIDEMIOLOGY</a:t>
            </a:r>
          </a:p>
        </p:txBody>
      </p:sp>
      <p:sp>
        <p:nvSpPr>
          <p:cNvPr id="3" name="Content Placeholder 2"/>
          <p:cNvSpPr>
            <a:spLocks noGrp="1"/>
          </p:cNvSpPr>
          <p:nvPr>
            <p:ph sz="quarter" idx="1"/>
          </p:nvPr>
        </p:nvSpPr>
        <p:spPr>
          <a:xfrm>
            <a:off x="914400" y="2000272"/>
            <a:ext cx="7772400" cy="4572000"/>
          </a:xfrm>
        </p:spPr>
        <p:txBody>
          <a:bodyPr/>
          <a:lstStyle/>
          <a:p>
            <a:pPr>
              <a:buFont typeface="Wingdings" pitchFamily="2" charset="2"/>
              <a:buChar char="ü"/>
            </a:pPr>
            <a:r>
              <a:rPr lang="en-US" dirty="0"/>
              <a:t> Global pandemic.</a:t>
            </a:r>
          </a:p>
          <a:p>
            <a:pPr>
              <a:buNone/>
            </a:pPr>
            <a:endParaRPr lang="en-US" dirty="0"/>
          </a:p>
          <a:p>
            <a:pPr>
              <a:buFont typeface="Wingdings" pitchFamily="2" charset="2"/>
              <a:buChar char="ü"/>
            </a:pPr>
            <a:r>
              <a:rPr lang="en-US" dirty="0"/>
              <a:t> 95% of cases occur in non-industrialized countries.</a:t>
            </a:r>
          </a:p>
          <a:p>
            <a:pPr>
              <a:buNone/>
            </a:pPr>
            <a:endParaRPr lang="en-US" dirty="0"/>
          </a:p>
          <a:p>
            <a:pPr>
              <a:buFont typeface="Wingdings" pitchFamily="2" charset="2"/>
              <a:buChar char="ü"/>
            </a:pPr>
            <a:r>
              <a:rPr lang="en-US" dirty="0"/>
              <a:t> </a:t>
            </a:r>
            <a:r>
              <a:rPr lang="en-US" b="1" dirty="0"/>
              <a:t>Women and children represent fastest growing subpopulation in developed world</a:t>
            </a:r>
            <a:r>
              <a:rPr lang="en-US" dirty="0"/>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lstStyle/>
          <a:p>
            <a:pPr>
              <a:buFont typeface="Wingdings" pitchFamily="2" charset="2"/>
              <a:buChar char="ü"/>
            </a:pPr>
            <a:r>
              <a:rPr lang="en-US" dirty="0"/>
              <a:t>  HIV infection contraindicates the use of antitumour necrosis factor‐</a:t>
            </a:r>
            <a:r>
              <a:rPr lang="el-GR" dirty="0"/>
              <a:t>α </a:t>
            </a:r>
            <a:r>
              <a:rPr lang="en-US" dirty="0"/>
              <a:t>directed therapy in psoriasis. However, etanercept and infliximab have been deployed</a:t>
            </a:r>
          </a:p>
          <a:p>
            <a:pPr>
              <a:buNone/>
            </a:pPr>
            <a:r>
              <a:rPr lang="en-US" dirty="0"/>
              <a:t>   </a:t>
            </a:r>
          </a:p>
          <a:p>
            <a:pPr>
              <a:buFont typeface="Wingdings" pitchFamily="2" charset="2"/>
              <a:buChar char="ü"/>
            </a:pPr>
            <a:r>
              <a:rPr lang="en-US" dirty="0"/>
              <a:t>    Daclizumab (anti‐CD25 IL‐2 receptor) has been given successfully to one patient with erythrodermic psoriasis [36].</a:t>
            </a:r>
          </a:p>
          <a:p>
            <a:pPr>
              <a:buNone/>
            </a:pPr>
            <a:endParaRPr lang="en-US" dirty="0"/>
          </a:p>
        </p:txBody>
      </p:sp>
      <p:sp>
        <p:nvSpPr>
          <p:cNvPr id="6" name="Rectangle 5"/>
          <p:cNvSpPr/>
          <p:nvPr/>
        </p:nvSpPr>
        <p:spPr>
          <a:xfrm>
            <a:off x="6715140" y="214290"/>
            <a:ext cx="2322880" cy="646331"/>
          </a:xfrm>
          <a:prstGeom prst="rect">
            <a:avLst/>
          </a:prstGeom>
        </p:spPr>
        <p:txBody>
          <a:bodyPr wrap="none">
            <a:spAutoFit/>
          </a:bodyPr>
          <a:lstStyle/>
          <a:p>
            <a:r>
              <a:rPr lang="en-US" dirty="0"/>
              <a:t>Inflammatory Dermatosis</a:t>
            </a:r>
          </a:p>
          <a:p>
            <a:r>
              <a:rPr lang="en-US" dirty="0"/>
              <a:t>Psoriasis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86" y="428612"/>
            <a:ext cx="7772400" cy="1143000"/>
          </a:xfrm>
        </p:spPr>
        <p:txBody>
          <a:bodyPr/>
          <a:lstStyle/>
          <a:p>
            <a:r>
              <a:rPr lang="en-US" dirty="0"/>
              <a:t>         EOSINOPHILIC FOLLICULITIS</a:t>
            </a:r>
          </a:p>
        </p:txBody>
      </p:sp>
      <p:sp>
        <p:nvSpPr>
          <p:cNvPr id="3" name="Content Placeholder 2"/>
          <p:cNvSpPr>
            <a:spLocks noGrp="1"/>
          </p:cNvSpPr>
          <p:nvPr>
            <p:ph sz="quarter" idx="1"/>
          </p:nvPr>
        </p:nvSpPr>
        <p:spPr/>
        <p:txBody>
          <a:bodyPr/>
          <a:lstStyle/>
          <a:p>
            <a:pPr>
              <a:buFont typeface="Wingdings" pitchFamily="2" charset="2"/>
              <a:buChar char="ü"/>
            </a:pPr>
            <a:endParaRPr lang="en-GB" dirty="0"/>
          </a:p>
          <a:p>
            <a:pPr>
              <a:buFont typeface="Wingdings" pitchFamily="2" charset="2"/>
              <a:buChar char="ü"/>
            </a:pPr>
            <a:r>
              <a:rPr lang="en-GB" sz="2800" dirty="0"/>
              <a:t> Presents as centripetal ( face, trunk) eruption of pruritic, erythematous, perifollicular papules and pustules.</a:t>
            </a:r>
          </a:p>
          <a:p>
            <a:pPr>
              <a:buNone/>
            </a:pPr>
            <a:endParaRPr lang="en-GB" sz="2800" dirty="0"/>
          </a:p>
          <a:p>
            <a:pPr>
              <a:buFont typeface="Wingdings" pitchFamily="2" charset="2"/>
              <a:buChar char="ü"/>
            </a:pPr>
            <a:r>
              <a:rPr lang="en-GB" sz="2800" dirty="0"/>
              <a:t> CD4 T-cell count  250-300x10*6/L</a:t>
            </a:r>
          </a:p>
          <a:p>
            <a:pPr>
              <a:buFont typeface="Wingdings" pitchFamily="2" charset="2"/>
              <a:buChar char="ü"/>
            </a:pPr>
            <a:endParaRPr lang="en-GB" sz="2800" dirty="0"/>
          </a:p>
          <a:p>
            <a:pPr>
              <a:buFont typeface="Wingdings" pitchFamily="2" charset="2"/>
              <a:buChar char="ü"/>
            </a:pPr>
            <a:r>
              <a:rPr lang="en-GB" sz="2800" dirty="0"/>
              <a:t>  Exacerbated by cART </a:t>
            </a:r>
          </a:p>
          <a:p>
            <a:pPr>
              <a:buFont typeface="Wingdings" pitchFamily="2" charset="2"/>
              <a:buChar char="ü"/>
            </a:pPr>
            <a:endParaRPr lang="en-GB" dirty="0"/>
          </a:p>
          <a:p>
            <a:pPr>
              <a:buNone/>
            </a:pPr>
            <a:endParaRPr lang="en-GB" dirty="0"/>
          </a:p>
        </p:txBody>
      </p:sp>
      <p:sp>
        <p:nvSpPr>
          <p:cNvPr id="4" name="Rectangle 3"/>
          <p:cNvSpPr/>
          <p:nvPr/>
        </p:nvSpPr>
        <p:spPr>
          <a:xfrm>
            <a:off x="6715140" y="214290"/>
            <a:ext cx="2322880" cy="646331"/>
          </a:xfrm>
          <a:prstGeom prst="rect">
            <a:avLst/>
          </a:prstGeom>
        </p:spPr>
        <p:txBody>
          <a:bodyPr wrap="none">
            <a:spAutoFit/>
          </a:bodyPr>
          <a:lstStyle/>
          <a:p>
            <a:r>
              <a:rPr lang="en-US" dirty="0"/>
              <a:t>Inflammatory Dermatosis</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
          </p:nvPr>
        </p:nvPicPr>
        <p:blipFill>
          <a:blip r:embed="rId3"/>
          <a:srcRect l="48897" t="10329" r="17095" b="55340"/>
          <a:stretch>
            <a:fillRect/>
          </a:stretch>
        </p:blipFill>
        <p:spPr bwMode="auto">
          <a:xfrm>
            <a:off x="214282" y="2214554"/>
            <a:ext cx="4822065" cy="321471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a:srcRect l="14897" t="15624" r="52160" b="5273"/>
          <a:stretch>
            <a:fillRect/>
          </a:stretch>
        </p:blipFill>
        <p:spPr bwMode="auto">
          <a:xfrm>
            <a:off x="5072066" y="857232"/>
            <a:ext cx="3651276" cy="4929222"/>
          </a:xfrm>
          <a:prstGeom prst="rect">
            <a:avLst/>
          </a:prstGeom>
          <a:noFill/>
          <a:ln w="9525">
            <a:noFill/>
            <a:miter lim="800000"/>
            <a:headEnd/>
            <a:tailEnd/>
          </a:ln>
          <a:effectLst/>
        </p:spPr>
      </p:pic>
      <p:sp>
        <p:nvSpPr>
          <p:cNvPr id="4" name="Rectangle 3"/>
          <p:cNvSpPr/>
          <p:nvPr/>
        </p:nvSpPr>
        <p:spPr>
          <a:xfrm>
            <a:off x="6715140" y="214290"/>
            <a:ext cx="2322880" cy="646331"/>
          </a:xfrm>
          <a:prstGeom prst="rect">
            <a:avLst/>
          </a:prstGeom>
        </p:spPr>
        <p:txBody>
          <a:bodyPr wrap="none">
            <a:spAutoFit/>
          </a:bodyPr>
          <a:lstStyle/>
          <a:p>
            <a:r>
              <a:rPr lang="en-US" dirty="0"/>
              <a:t>Inflammatory Dermatosis</a:t>
            </a:r>
          </a:p>
          <a:p>
            <a:r>
              <a:rPr lang="en-US" dirty="0" err="1"/>
              <a:t>Eosinophilic</a:t>
            </a:r>
            <a:r>
              <a:rPr lang="en-US" dirty="0"/>
              <a:t> folliculitis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Image result for ACNE VULGARIS"/>
          <p:cNvPicPr>
            <a:picLocks noChangeAspect="1" noChangeArrowheads="1"/>
          </p:cNvPicPr>
          <p:nvPr/>
        </p:nvPicPr>
        <p:blipFill>
          <a:blip r:embed="rId3" cstate="print"/>
          <a:srcRect/>
          <a:stretch>
            <a:fillRect/>
          </a:stretch>
        </p:blipFill>
        <p:spPr bwMode="auto">
          <a:xfrm>
            <a:off x="500034" y="1000108"/>
            <a:ext cx="4320480" cy="2592288"/>
          </a:xfrm>
          <a:prstGeom prst="rect">
            <a:avLst/>
          </a:prstGeom>
          <a:noFill/>
        </p:spPr>
      </p:pic>
      <p:sp>
        <p:nvSpPr>
          <p:cNvPr id="4" name="TextBox 3"/>
          <p:cNvSpPr txBox="1"/>
          <p:nvPr/>
        </p:nvSpPr>
        <p:spPr>
          <a:xfrm>
            <a:off x="1500166" y="3559734"/>
            <a:ext cx="1440160" cy="369332"/>
          </a:xfrm>
          <a:prstGeom prst="rect">
            <a:avLst/>
          </a:prstGeom>
          <a:noFill/>
        </p:spPr>
        <p:txBody>
          <a:bodyPr wrap="square" rtlCol="0">
            <a:spAutoFit/>
          </a:bodyPr>
          <a:lstStyle/>
          <a:p>
            <a:r>
              <a:rPr lang="en-GB" dirty="0"/>
              <a:t>Acne Vulagaris</a:t>
            </a:r>
            <a:endParaRPr lang="en-US" dirty="0"/>
          </a:p>
        </p:txBody>
      </p:sp>
      <p:pic>
        <p:nvPicPr>
          <p:cNvPr id="74756" name="Picture 4" descr="Image result for SEBORRHOEIC FOLLICULITIS"/>
          <p:cNvPicPr>
            <a:picLocks noChangeAspect="1" noChangeArrowheads="1"/>
          </p:cNvPicPr>
          <p:nvPr/>
        </p:nvPicPr>
        <p:blipFill>
          <a:blip r:embed="rId4" cstate="print"/>
          <a:srcRect/>
          <a:stretch>
            <a:fillRect/>
          </a:stretch>
        </p:blipFill>
        <p:spPr bwMode="auto">
          <a:xfrm>
            <a:off x="571472" y="3871931"/>
            <a:ext cx="3552825" cy="2343151"/>
          </a:xfrm>
          <a:prstGeom prst="rect">
            <a:avLst/>
          </a:prstGeom>
          <a:noFill/>
        </p:spPr>
      </p:pic>
      <p:sp>
        <p:nvSpPr>
          <p:cNvPr id="6" name="TextBox 5"/>
          <p:cNvSpPr txBox="1"/>
          <p:nvPr/>
        </p:nvSpPr>
        <p:spPr>
          <a:xfrm>
            <a:off x="1142976" y="6143644"/>
            <a:ext cx="2214578" cy="369332"/>
          </a:xfrm>
          <a:prstGeom prst="rect">
            <a:avLst/>
          </a:prstGeom>
          <a:noFill/>
        </p:spPr>
        <p:txBody>
          <a:bodyPr wrap="square" rtlCol="0">
            <a:spAutoFit/>
          </a:bodyPr>
          <a:lstStyle/>
          <a:p>
            <a:r>
              <a:rPr lang="en-GB" dirty="0"/>
              <a:t>Seborrhoeic  Follicuiltis</a:t>
            </a:r>
            <a:endParaRPr lang="en-US" dirty="0"/>
          </a:p>
        </p:txBody>
      </p:sp>
      <p:pic>
        <p:nvPicPr>
          <p:cNvPr id="74758" name="Picture 6" descr="Image result for STAPHYLOCOCCAL  FOLLICULITIS"/>
          <p:cNvPicPr>
            <a:picLocks noChangeAspect="1" noChangeArrowheads="1"/>
          </p:cNvPicPr>
          <p:nvPr/>
        </p:nvPicPr>
        <p:blipFill>
          <a:blip r:embed="rId5" cstate="print"/>
          <a:srcRect/>
          <a:stretch>
            <a:fillRect/>
          </a:stretch>
        </p:blipFill>
        <p:spPr bwMode="auto">
          <a:xfrm>
            <a:off x="5572132" y="1428736"/>
            <a:ext cx="3025476" cy="3166386"/>
          </a:xfrm>
          <a:prstGeom prst="rect">
            <a:avLst/>
          </a:prstGeom>
          <a:noFill/>
        </p:spPr>
      </p:pic>
      <p:sp>
        <p:nvSpPr>
          <p:cNvPr id="8" name="TextBox 7"/>
          <p:cNvSpPr txBox="1"/>
          <p:nvPr/>
        </p:nvSpPr>
        <p:spPr>
          <a:xfrm>
            <a:off x="6064788" y="4782933"/>
            <a:ext cx="2293426" cy="369332"/>
          </a:xfrm>
          <a:prstGeom prst="rect">
            <a:avLst/>
          </a:prstGeom>
          <a:noFill/>
        </p:spPr>
        <p:txBody>
          <a:bodyPr wrap="square" rtlCol="0">
            <a:spAutoFit/>
          </a:bodyPr>
          <a:lstStyle/>
          <a:p>
            <a:r>
              <a:rPr lang="en-GB" dirty="0"/>
              <a:t>Bacterial   Follliculitis</a:t>
            </a:r>
          </a:p>
        </p:txBody>
      </p:sp>
      <p:sp>
        <p:nvSpPr>
          <p:cNvPr id="9" name="Rectangle 8"/>
          <p:cNvSpPr/>
          <p:nvPr/>
        </p:nvSpPr>
        <p:spPr>
          <a:xfrm>
            <a:off x="6715140" y="214290"/>
            <a:ext cx="2322880" cy="646331"/>
          </a:xfrm>
          <a:prstGeom prst="rect">
            <a:avLst/>
          </a:prstGeom>
        </p:spPr>
        <p:txBody>
          <a:bodyPr wrap="none">
            <a:spAutoFit/>
          </a:bodyPr>
          <a:lstStyle/>
          <a:p>
            <a:r>
              <a:rPr lang="en-US" dirty="0"/>
              <a:t>Inflammatory Dermatosis</a:t>
            </a:r>
          </a:p>
          <a:p>
            <a:r>
              <a:rPr lang="en-US" dirty="0" err="1"/>
              <a:t>Eosinophilic</a:t>
            </a:r>
            <a:r>
              <a:rPr lang="en-US" dirty="0"/>
              <a:t> folliculitis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dirty="0"/>
              <a:t>   </a:t>
            </a:r>
            <a:r>
              <a:rPr lang="en-US" b="1" u="sng" dirty="0"/>
              <a:t>INVESTIGATION:</a:t>
            </a:r>
          </a:p>
          <a:p>
            <a:pPr>
              <a:buFont typeface="Wingdings" pitchFamily="2" charset="2"/>
              <a:buChar char="ü"/>
            </a:pPr>
            <a:endParaRPr lang="en-US" dirty="0"/>
          </a:p>
          <a:p>
            <a:pPr>
              <a:buFont typeface="Wingdings" pitchFamily="2" charset="2"/>
              <a:buChar char="ü"/>
            </a:pPr>
            <a:r>
              <a:rPr lang="en-US" dirty="0"/>
              <a:t>Histolopathology:</a:t>
            </a:r>
          </a:p>
          <a:p>
            <a:pPr>
              <a:buNone/>
            </a:pPr>
            <a:r>
              <a:rPr lang="en-US" dirty="0"/>
              <a:t>    Degranulating eosinophils and mast cells in a perifollicular distribution</a:t>
            </a:r>
            <a:endParaRPr lang="en-GB" dirty="0"/>
          </a:p>
          <a:p>
            <a:pPr>
              <a:buNone/>
            </a:pPr>
            <a:endParaRPr lang="en-US" dirty="0"/>
          </a:p>
          <a:p>
            <a:pPr>
              <a:buFont typeface="Wingdings" pitchFamily="2" charset="2"/>
              <a:buChar char="ü"/>
            </a:pPr>
            <a:r>
              <a:rPr lang="en-US" dirty="0"/>
              <a:t>Periperal eosinophilia</a:t>
            </a:r>
          </a:p>
          <a:p>
            <a:pPr>
              <a:buFont typeface="Wingdings" pitchFamily="2" charset="2"/>
              <a:buChar char="ü"/>
            </a:pPr>
            <a:endParaRPr lang="en-US" dirty="0"/>
          </a:p>
          <a:p>
            <a:pPr>
              <a:buFont typeface="Wingdings" pitchFamily="2" charset="2"/>
              <a:buChar char="ü"/>
            </a:pPr>
            <a:r>
              <a:rPr lang="en-US" dirty="0"/>
              <a:t> Raised IgE levels</a:t>
            </a:r>
          </a:p>
        </p:txBody>
      </p:sp>
      <p:sp>
        <p:nvSpPr>
          <p:cNvPr id="4" name="Rectangle 3"/>
          <p:cNvSpPr/>
          <p:nvPr/>
        </p:nvSpPr>
        <p:spPr>
          <a:xfrm>
            <a:off x="6715140" y="214290"/>
            <a:ext cx="2322880" cy="646331"/>
          </a:xfrm>
          <a:prstGeom prst="rect">
            <a:avLst/>
          </a:prstGeom>
        </p:spPr>
        <p:txBody>
          <a:bodyPr wrap="none">
            <a:spAutoFit/>
          </a:bodyPr>
          <a:lstStyle/>
          <a:p>
            <a:r>
              <a:rPr lang="en-US" dirty="0"/>
              <a:t>Inflammatory Dermatosis</a:t>
            </a:r>
          </a:p>
          <a:p>
            <a:r>
              <a:rPr lang="en-US" dirty="0" err="1"/>
              <a:t>Eosinophilic</a:t>
            </a:r>
            <a:r>
              <a:rPr lang="en-US" dirty="0"/>
              <a:t> folliculitis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92500" lnSpcReduction="10000"/>
          </a:bodyPr>
          <a:lstStyle/>
          <a:p>
            <a:pPr>
              <a:buNone/>
            </a:pPr>
            <a:r>
              <a:rPr lang="en-GB" b="1" u="sng" dirty="0"/>
              <a:t>MANAGEMENT:</a:t>
            </a:r>
          </a:p>
          <a:p>
            <a:pPr>
              <a:buFont typeface="Wingdings" pitchFamily="2" charset="2"/>
              <a:buChar char="§"/>
            </a:pPr>
            <a:endParaRPr lang="en-GB" sz="2400" dirty="0"/>
          </a:p>
          <a:p>
            <a:pPr>
              <a:buFont typeface="Wingdings" pitchFamily="2" charset="2"/>
              <a:buChar char="ü"/>
            </a:pPr>
            <a:r>
              <a:rPr lang="en-GB" sz="2400" dirty="0"/>
              <a:t> </a:t>
            </a:r>
            <a:r>
              <a:rPr lang="en-GB" sz="3200" dirty="0"/>
              <a:t>Phototherapy is the most successful treatment.</a:t>
            </a:r>
          </a:p>
          <a:p>
            <a:pPr>
              <a:buFont typeface="Wingdings" pitchFamily="2" charset="2"/>
              <a:buChar char="ü"/>
            </a:pPr>
            <a:endParaRPr lang="en-GB" sz="3200" dirty="0"/>
          </a:p>
          <a:p>
            <a:pPr>
              <a:buFont typeface="Wingdings" pitchFamily="2" charset="2"/>
              <a:buChar char="ü"/>
            </a:pPr>
            <a:r>
              <a:rPr lang="en-GB" sz="3200" dirty="0"/>
              <a:t> OTHERS: </a:t>
            </a:r>
          </a:p>
          <a:p>
            <a:pPr lvl="1">
              <a:buFont typeface="Arial" pitchFamily="34" charset="0"/>
              <a:buChar char="•"/>
            </a:pPr>
            <a:r>
              <a:rPr lang="en-GB" sz="2800" dirty="0"/>
              <a:t>  Topical disodium cromoglycate, potent steroids, topical tacrolimus </a:t>
            </a:r>
          </a:p>
          <a:p>
            <a:pPr lvl="1">
              <a:buFont typeface="Arial" pitchFamily="34" charset="0"/>
              <a:buChar char="•"/>
            </a:pPr>
            <a:r>
              <a:rPr lang="en-GB" sz="2800" dirty="0"/>
              <a:t>  Oral antibiotics ( erythromycin, tetracycline, co- trimoxazole) </a:t>
            </a:r>
          </a:p>
          <a:p>
            <a:pPr lvl="1">
              <a:buFont typeface="Arial" pitchFamily="34" charset="0"/>
              <a:buChar char="•"/>
            </a:pPr>
            <a:r>
              <a:rPr lang="en-GB" sz="2800" dirty="0"/>
              <a:t>  Itraconazole, Dapsone, Isotretinoin, Indomethacin, cART</a:t>
            </a:r>
            <a:endParaRPr lang="en-US" sz="3200" dirty="0"/>
          </a:p>
        </p:txBody>
      </p:sp>
      <p:sp>
        <p:nvSpPr>
          <p:cNvPr id="4" name="Rectangle 3"/>
          <p:cNvSpPr/>
          <p:nvPr/>
        </p:nvSpPr>
        <p:spPr>
          <a:xfrm>
            <a:off x="6715140" y="214290"/>
            <a:ext cx="2322880" cy="646331"/>
          </a:xfrm>
          <a:prstGeom prst="rect">
            <a:avLst/>
          </a:prstGeom>
        </p:spPr>
        <p:txBody>
          <a:bodyPr wrap="none">
            <a:spAutoFit/>
          </a:bodyPr>
          <a:lstStyle/>
          <a:p>
            <a:r>
              <a:rPr lang="en-US" dirty="0"/>
              <a:t>Inflammatory Dermatosis</a:t>
            </a:r>
          </a:p>
          <a:p>
            <a:r>
              <a:rPr lang="en-US" dirty="0" err="1"/>
              <a:t>Eosinophilic</a:t>
            </a:r>
            <a:r>
              <a:rPr lang="en-US" dirty="0"/>
              <a:t> folliculitis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Users\ahmar jalal\Desktop\Screenshot_20170823-105922.png"/>
          <p:cNvPicPr>
            <a:picLocks noChangeAspect="1" noChangeArrowheads="1"/>
          </p:cNvPicPr>
          <p:nvPr/>
        </p:nvPicPr>
        <p:blipFill>
          <a:blip r:embed="rId2" cstate="print"/>
          <a:srcRect l="16000" b="10712"/>
          <a:stretch>
            <a:fillRect/>
          </a:stretch>
        </p:blipFill>
        <p:spPr bwMode="auto">
          <a:xfrm>
            <a:off x="5500694" y="3214686"/>
            <a:ext cx="3452964" cy="2936255"/>
          </a:xfrm>
          <a:prstGeom prst="rect">
            <a:avLst/>
          </a:prstGeom>
          <a:noFill/>
        </p:spPr>
      </p:pic>
      <p:sp>
        <p:nvSpPr>
          <p:cNvPr id="6" name="Title 5"/>
          <p:cNvSpPr>
            <a:spLocks noGrp="1"/>
          </p:cNvSpPr>
          <p:nvPr>
            <p:ph type="title"/>
          </p:nvPr>
        </p:nvSpPr>
        <p:spPr>
          <a:xfrm>
            <a:off x="914400" y="714364"/>
            <a:ext cx="7772400" cy="1143000"/>
          </a:xfrm>
        </p:spPr>
        <p:txBody>
          <a:bodyPr>
            <a:normAutofit fontScale="90000"/>
          </a:bodyPr>
          <a:lstStyle/>
          <a:p>
            <a:br>
              <a:rPr lang="en-GB" dirty="0"/>
            </a:br>
            <a:br>
              <a:rPr lang="en-GB" dirty="0"/>
            </a:br>
            <a:br>
              <a:rPr lang="en-GB" dirty="0"/>
            </a:br>
            <a:br>
              <a:rPr lang="en-GB" dirty="0"/>
            </a:br>
            <a:br>
              <a:rPr lang="en-GB" dirty="0"/>
            </a:br>
            <a:br>
              <a:rPr lang="en-GB" dirty="0"/>
            </a:br>
            <a:r>
              <a:rPr lang="en-GB" dirty="0"/>
              <a:t>         </a:t>
            </a:r>
            <a:br>
              <a:rPr lang="en-GB" dirty="0"/>
            </a:br>
            <a:r>
              <a:rPr lang="en-GB" b="1" dirty="0"/>
              <a:t>           </a:t>
            </a:r>
            <a:r>
              <a:rPr lang="en-GB" sz="4400" b="1" dirty="0"/>
              <a:t>GRANULOMA  ANNULARE</a:t>
            </a:r>
            <a:br>
              <a:rPr lang="en-US" sz="4400" b="1" dirty="0"/>
            </a:br>
            <a:endParaRPr lang="en-US" b="1" dirty="0"/>
          </a:p>
        </p:txBody>
      </p:sp>
      <p:sp>
        <p:nvSpPr>
          <p:cNvPr id="7" name="Content Placeholder 6"/>
          <p:cNvSpPr>
            <a:spLocks noGrp="1"/>
          </p:cNvSpPr>
          <p:nvPr>
            <p:ph sz="quarter" idx="1"/>
          </p:nvPr>
        </p:nvSpPr>
        <p:spPr>
          <a:xfrm>
            <a:off x="571472" y="1857364"/>
            <a:ext cx="7772400" cy="4572000"/>
          </a:xfrm>
        </p:spPr>
        <p:txBody>
          <a:bodyPr/>
          <a:lstStyle/>
          <a:p>
            <a:pPr>
              <a:buFont typeface="Wingdings" pitchFamily="2" charset="2"/>
              <a:buChar char="ü"/>
            </a:pPr>
            <a:r>
              <a:rPr lang="en-GB" sz="2800" dirty="0"/>
              <a:t>  Localized/generalized/diffuse /atypical (oral/perforating) forms.</a:t>
            </a:r>
          </a:p>
          <a:p>
            <a:pPr>
              <a:buFont typeface="Wingdings" pitchFamily="2" charset="2"/>
              <a:buChar char="ü"/>
            </a:pPr>
            <a:r>
              <a:rPr lang="en-GB" sz="2800" dirty="0"/>
              <a:t>  Cultures are negative.</a:t>
            </a:r>
          </a:p>
          <a:p>
            <a:pPr>
              <a:buFont typeface="Wingdings" pitchFamily="2" charset="2"/>
              <a:buChar char="ü"/>
            </a:pPr>
            <a:r>
              <a:rPr lang="en-GB" sz="2800" dirty="0"/>
              <a:t>   Variable response to cART.</a:t>
            </a:r>
          </a:p>
          <a:p>
            <a:pPr>
              <a:buNone/>
            </a:pPr>
            <a:endParaRPr lang="en-US" dirty="0"/>
          </a:p>
        </p:txBody>
      </p:sp>
      <p:sp>
        <p:nvSpPr>
          <p:cNvPr id="5" name="Rectangle 4"/>
          <p:cNvSpPr/>
          <p:nvPr/>
        </p:nvSpPr>
        <p:spPr>
          <a:xfrm>
            <a:off x="6715140" y="214290"/>
            <a:ext cx="2322880" cy="646331"/>
          </a:xfrm>
          <a:prstGeom prst="rect">
            <a:avLst/>
          </a:prstGeom>
        </p:spPr>
        <p:txBody>
          <a:bodyPr wrap="none">
            <a:spAutoFit/>
          </a:bodyPr>
          <a:lstStyle/>
          <a:p>
            <a:r>
              <a:rPr lang="en-US" dirty="0"/>
              <a:t>Inflammatory Dermatosis</a:t>
            </a:r>
          </a:p>
          <a:p>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74638"/>
            <a:ext cx="7772400" cy="1143000"/>
          </a:xfrm>
        </p:spPr>
        <p:txBody>
          <a:bodyPr/>
          <a:lstStyle/>
          <a:p>
            <a:pPr algn="ctr"/>
            <a:r>
              <a:rPr lang="en-US" dirty="0"/>
              <a:t>         </a:t>
            </a:r>
            <a:r>
              <a:rPr lang="en-US" b="1" dirty="0"/>
              <a:t>PRURITIC PAPULAR ERUPTION</a:t>
            </a:r>
          </a:p>
        </p:txBody>
      </p:sp>
      <p:sp>
        <p:nvSpPr>
          <p:cNvPr id="3" name="Content Placeholder 2"/>
          <p:cNvSpPr>
            <a:spLocks noGrp="1"/>
          </p:cNvSpPr>
          <p:nvPr>
            <p:ph sz="quarter" idx="1"/>
          </p:nvPr>
        </p:nvSpPr>
        <p:spPr>
          <a:xfrm>
            <a:off x="914400" y="1714520"/>
            <a:ext cx="7772400" cy="4572000"/>
          </a:xfrm>
        </p:spPr>
        <p:txBody>
          <a:bodyPr/>
          <a:lstStyle/>
          <a:p>
            <a:pPr>
              <a:buFont typeface="Wingdings" pitchFamily="2" charset="2"/>
              <a:buChar char="ü"/>
            </a:pPr>
            <a:r>
              <a:rPr lang="en-GB" dirty="0"/>
              <a:t> Prevalance in HIV is 10-60%</a:t>
            </a:r>
          </a:p>
          <a:p>
            <a:pPr>
              <a:buFont typeface="Wingdings" pitchFamily="2" charset="2"/>
              <a:buChar char="ü"/>
            </a:pPr>
            <a:endParaRPr lang="en-GB" dirty="0"/>
          </a:p>
          <a:p>
            <a:pPr>
              <a:buFont typeface="Wingdings" pitchFamily="2" charset="2"/>
              <a:buChar char="ü"/>
            </a:pPr>
            <a:r>
              <a:rPr lang="en-GB" dirty="0"/>
              <a:t> Common in Asia and Africa</a:t>
            </a:r>
          </a:p>
          <a:p>
            <a:pPr>
              <a:buNone/>
            </a:pPr>
            <a:endParaRPr lang="en-GB" dirty="0"/>
          </a:p>
          <a:p>
            <a:pPr>
              <a:buFont typeface="Wingdings" pitchFamily="2" charset="2"/>
              <a:buChar char="ü"/>
            </a:pPr>
            <a:r>
              <a:rPr lang="en-GB" dirty="0"/>
              <a:t> Sign of  an advanced degree of immunosuppression</a:t>
            </a:r>
          </a:p>
          <a:p>
            <a:pPr>
              <a:buNone/>
            </a:pPr>
            <a:endParaRPr lang="en-GB" dirty="0"/>
          </a:p>
          <a:p>
            <a:pPr>
              <a:buFont typeface="Wingdings" pitchFamily="2" charset="2"/>
              <a:buChar char="ü"/>
            </a:pPr>
            <a:r>
              <a:rPr lang="en-GB" dirty="0"/>
              <a:t> CD4 T-cell count is below 100- 200x10*6/L </a:t>
            </a:r>
          </a:p>
          <a:p>
            <a:pPr>
              <a:buNone/>
            </a:pPr>
            <a:r>
              <a:rPr lang="en-GB" dirty="0"/>
              <a:t>     ( median 46x10*6/L).</a:t>
            </a:r>
          </a:p>
          <a:p>
            <a:pPr>
              <a:buFont typeface="Wingdings" pitchFamily="2" charset="2"/>
              <a:buChar char="ü"/>
            </a:pPr>
            <a:endParaRPr lang="en-GB" sz="2400" dirty="0"/>
          </a:p>
          <a:p>
            <a:pPr>
              <a:buNone/>
            </a:pPr>
            <a:endParaRPr lang="en-GB" sz="2400" dirty="0"/>
          </a:p>
          <a:p>
            <a:pPr>
              <a:buFont typeface="Wingdings" pitchFamily="2" charset="2"/>
              <a:buChar char="ü"/>
            </a:pPr>
            <a:endParaRPr lang="en-GB" sz="2400" dirty="0"/>
          </a:p>
          <a:p>
            <a:endParaRPr lang="en-US" dirty="0"/>
          </a:p>
        </p:txBody>
      </p:sp>
      <p:sp>
        <p:nvSpPr>
          <p:cNvPr id="4" name="Rectangle 3"/>
          <p:cNvSpPr/>
          <p:nvPr/>
        </p:nvSpPr>
        <p:spPr>
          <a:xfrm>
            <a:off x="6715140" y="214290"/>
            <a:ext cx="2322880" cy="646331"/>
          </a:xfrm>
          <a:prstGeom prst="rect">
            <a:avLst/>
          </a:prstGeom>
        </p:spPr>
        <p:txBody>
          <a:bodyPr wrap="none">
            <a:spAutoFit/>
          </a:bodyPr>
          <a:lstStyle/>
          <a:p>
            <a:r>
              <a:rPr lang="en-US" dirty="0"/>
              <a:t>Inflammatory Dermatosis</a:t>
            </a:r>
          </a:p>
          <a:p>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85786" y="1571644"/>
            <a:ext cx="3749040" cy="4572000"/>
          </a:xfrm>
        </p:spPr>
        <p:txBody>
          <a:bodyPr/>
          <a:lstStyle/>
          <a:p>
            <a:pPr>
              <a:buNone/>
            </a:pPr>
            <a:r>
              <a:rPr lang="en-GB" sz="2800" dirty="0"/>
              <a:t>  </a:t>
            </a:r>
            <a:r>
              <a:rPr lang="en-GB" sz="2800" b="1" u="sng" dirty="0"/>
              <a:t>CLINICAL FEAURES:</a:t>
            </a:r>
          </a:p>
          <a:p>
            <a:pPr>
              <a:buFont typeface="Wingdings" pitchFamily="2" charset="2"/>
              <a:buChar char="ü"/>
            </a:pPr>
            <a:endParaRPr lang="en-GB" sz="2400" dirty="0"/>
          </a:p>
          <a:p>
            <a:pPr>
              <a:buFont typeface="Wingdings" pitchFamily="2" charset="2"/>
              <a:buChar char="ü"/>
            </a:pPr>
            <a:r>
              <a:rPr lang="en-GB" sz="2400" dirty="0"/>
              <a:t>Presents as </a:t>
            </a:r>
            <a:r>
              <a:rPr lang="en-GB" sz="2400" dirty="0" err="1"/>
              <a:t>excoriated,erythematous</a:t>
            </a:r>
            <a:r>
              <a:rPr lang="en-GB" sz="2400" dirty="0"/>
              <a:t>,</a:t>
            </a:r>
          </a:p>
          <a:p>
            <a:pPr>
              <a:buNone/>
            </a:pPr>
            <a:r>
              <a:rPr lang="en-GB" sz="2400" dirty="0"/>
              <a:t>     </a:t>
            </a:r>
            <a:r>
              <a:rPr lang="en-GB" sz="2400" dirty="0" err="1"/>
              <a:t>urticarial</a:t>
            </a:r>
            <a:r>
              <a:rPr lang="en-GB" sz="2400" dirty="0"/>
              <a:t> papules</a:t>
            </a:r>
          </a:p>
          <a:p>
            <a:pPr>
              <a:buNone/>
            </a:pPr>
            <a:endParaRPr lang="en-GB" sz="2400" dirty="0"/>
          </a:p>
          <a:p>
            <a:pPr>
              <a:buFont typeface="Wingdings" pitchFamily="2" charset="2"/>
              <a:buChar char="ü"/>
            </a:pPr>
            <a:r>
              <a:rPr lang="en-GB" sz="2400" dirty="0"/>
              <a:t>Scars        scratching and infection</a:t>
            </a:r>
            <a:endParaRPr lang="en-US" dirty="0"/>
          </a:p>
        </p:txBody>
      </p:sp>
      <p:sp>
        <p:nvSpPr>
          <p:cNvPr id="6" name="Content Placeholder 5"/>
          <p:cNvSpPr>
            <a:spLocks noGrp="1"/>
          </p:cNvSpPr>
          <p:nvPr>
            <p:ph sz="quarter" idx="2"/>
          </p:nvPr>
        </p:nvSpPr>
        <p:spPr/>
        <p:txBody>
          <a:bodyPr/>
          <a:lstStyle/>
          <a:p>
            <a:endParaRPr lang="en-US"/>
          </a:p>
        </p:txBody>
      </p:sp>
      <p:pic>
        <p:nvPicPr>
          <p:cNvPr id="4" name="Picture 2"/>
          <p:cNvPicPr>
            <a:picLocks noChangeAspect="1" noChangeArrowheads="1"/>
          </p:cNvPicPr>
          <p:nvPr/>
        </p:nvPicPr>
        <p:blipFill>
          <a:blip r:embed="rId2"/>
          <a:srcRect l="29412" t="16348" r="14521" b="5182"/>
          <a:stretch>
            <a:fillRect/>
          </a:stretch>
        </p:blipFill>
        <p:spPr bwMode="auto">
          <a:xfrm>
            <a:off x="4857753" y="1643050"/>
            <a:ext cx="3786214" cy="3357586"/>
          </a:xfrm>
          <a:prstGeom prst="rect">
            <a:avLst/>
          </a:prstGeom>
          <a:noFill/>
          <a:ln w="9525">
            <a:noFill/>
            <a:miter lim="800000"/>
            <a:headEnd/>
            <a:tailEnd/>
          </a:ln>
          <a:effectLst/>
        </p:spPr>
      </p:pic>
      <p:cxnSp>
        <p:nvCxnSpPr>
          <p:cNvPr id="10" name="Straight Arrow Connector 9"/>
          <p:cNvCxnSpPr/>
          <p:nvPr/>
        </p:nvCxnSpPr>
        <p:spPr>
          <a:xfrm>
            <a:off x="1785918" y="4429132"/>
            <a:ext cx="35719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1" name="Rectangle 10"/>
          <p:cNvSpPr/>
          <p:nvPr/>
        </p:nvSpPr>
        <p:spPr>
          <a:xfrm>
            <a:off x="6715140" y="214290"/>
            <a:ext cx="2322880" cy="923330"/>
          </a:xfrm>
          <a:prstGeom prst="rect">
            <a:avLst/>
          </a:prstGeom>
        </p:spPr>
        <p:txBody>
          <a:bodyPr wrap="none">
            <a:spAutoFit/>
          </a:bodyPr>
          <a:lstStyle/>
          <a:p>
            <a:r>
              <a:rPr lang="en-US" dirty="0"/>
              <a:t>Inflammatory Dermatosis</a:t>
            </a:r>
          </a:p>
          <a:p>
            <a:r>
              <a:rPr lang="en-US" dirty="0"/>
              <a:t>PPE</a:t>
            </a:r>
          </a:p>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lnSpcReduction="10000"/>
          </a:bodyPr>
          <a:lstStyle/>
          <a:p>
            <a:pPr>
              <a:buNone/>
            </a:pPr>
            <a:r>
              <a:rPr lang="en-US" b="1" u="sng" dirty="0"/>
              <a:t>DIFFERENTIAL DIAGNOSIS:</a:t>
            </a:r>
          </a:p>
          <a:p>
            <a:pPr>
              <a:buFont typeface="Wingdings" pitchFamily="2" charset="2"/>
              <a:buChar char="ü"/>
            </a:pPr>
            <a:endParaRPr lang="en-US" dirty="0"/>
          </a:p>
          <a:p>
            <a:pPr>
              <a:buFont typeface="Wingdings" pitchFamily="2" charset="2"/>
              <a:buChar char="ü"/>
            </a:pPr>
            <a:r>
              <a:rPr lang="en-US" dirty="0"/>
              <a:t>Nodular prurigo</a:t>
            </a:r>
          </a:p>
          <a:p>
            <a:pPr>
              <a:buFont typeface="Wingdings" pitchFamily="2" charset="2"/>
              <a:buChar char="ü"/>
            </a:pPr>
            <a:r>
              <a:rPr lang="en-US" dirty="0"/>
              <a:t>Scabies</a:t>
            </a:r>
          </a:p>
          <a:p>
            <a:pPr>
              <a:buFont typeface="Wingdings" pitchFamily="2" charset="2"/>
              <a:buChar char="ü"/>
            </a:pPr>
            <a:r>
              <a:rPr lang="en-US" dirty="0"/>
              <a:t>Pre bullous pemphigoid</a:t>
            </a:r>
          </a:p>
          <a:p>
            <a:pPr>
              <a:buFont typeface="Wingdings" pitchFamily="2" charset="2"/>
              <a:buChar char="ü"/>
            </a:pPr>
            <a:r>
              <a:rPr lang="en-US" dirty="0"/>
              <a:t>Papulonecrotic tuberculid</a:t>
            </a:r>
          </a:p>
          <a:p>
            <a:pPr>
              <a:buFont typeface="Wingdings" pitchFamily="2" charset="2"/>
              <a:buChar char="ü"/>
            </a:pPr>
            <a:r>
              <a:rPr lang="en-US" dirty="0"/>
              <a:t>Photodermatitis</a:t>
            </a:r>
          </a:p>
          <a:p>
            <a:pPr>
              <a:buFont typeface="Wingdings" pitchFamily="2" charset="2"/>
              <a:buChar char="ü"/>
            </a:pPr>
            <a:r>
              <a:rPr lang="en-US" dirty="0"/>
              <a:t>Secondary syphilis</a:t>
            </a:r>
          </a:p>
          <a:p>
            <a:pPr>
              <a:buFont typeface="Wingdings" pitchFamily="2" charset="2"/>
              <a:buChar char="ü"/>
            </a:pPr>
            <a:r>
              <a:rPr lang="en-US" dirty="0"/>
              <a:t>Onchodermatitis</a:t>
            </a:r>
          </a:p>
          <a:p>
            <a:pPr>
              <a:buFont typeface="Wingdings" pitchFamily="2" charset="2"/>
              <a:buChar char="ü"/>
            </a:pPr>
            <a:r>
              <a:rPr lang="en-US" dirty="0"/>
              <a:t>Folliculitis ( eosinophilic, seborrhoeic, bacterial or acneform)</a:t>
            </a:r>
          </a:p>
          <a:p>
            <a:pPr>
              <a:buFont typeface="Wingdings" pitchFamily="2" charset="2"/>
              <a:buChar char="ü"/>
            </a:pPr>
            <a:endParaRPr lang="en-US" dirty="0"/>
          </a:p>
        </p:txBody>
      </p:sp>
      <p:sp>
        <p:nvSpPr>
          <p:cNvPr id="4" name="Rectangle 3"/>
          <p:cNvSpPr/>
          <p:nvPr/>
        </p:nvSpPr>
        <p:spPr>
          <a:xfrm>
            <a:off x="6715140" y="214290"/>
            <a:ext cx="2322880" cy="923330"/>
          </a:xfrm>
          <a:prstGeom prst="rect">
            <a:avLst/>
          </a:prstGeom>
        </p:spPr>
        <p:txBody>
          <a:bodyPr wrap="none">
            <a:spAutoFit/>
          </a:bodyPr>
          <a:lstStyle/>
          <a:p>
            <a:r>
              <a:rPr lang="en-US" dirty="0"/>
              <a:t>Inflammatory Dermatosis</a:t>
            </a:r>
          </a:p>
          <a:p>
            <a:r>
              <a:rPr lang="en-US" dirty="0"/>
              <a:t>PPE</a:t>
            </a: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428596" y="357165"/>
          <a:ext cx="8345578" cy="5857917"/>
        </p:xfrm>
        <a:graphic>
          <a:graphicData uri="http://schemas.openxmlformats.org/drawingml/2006/table">
            <a:tbl>
              <a:tblPr firstRow="1" bandRow="1">
                <a:tableStyleId>{37CE84F3-28C3-443E-9E96-99CF82512B78}</a:tableStyleId>
              </a:tblPr>
              <a:tblGrid>
                <a:gridCol w="4183380">
                  <a:extLst>
                    <a:ext uri="{9D8B030D-6E8A-4147-A177-3AD203B41FA5}">
                      <a16:colId xmlns:a16="http://schemas.microsoft.com/office/drawing/2014/main" val="20000"/>
                    </a:ext>
                  </a:extLst>
                </a:gridCol>
                <a:gridCol w="4162198">
                  <a:extLst>
                    <a:ext uri="{9D8B030D-6E8A-4147-A177-3AD203B41FA5}">
                      <a16:colId xmlns:a16="http://schemas.microsoft.com/office/drawing/2014/main" val="20001"/>
                    </a:ext>
                  </a:extLst>
                </a:gridCol>
              </a:tblGrid>
              <a:tr h="1226075">
                <a:tc>
                  <a:txBody>
                    <a:bodyPr/>
                    <a:lstStyle/>
                    <a:p>
                      <a:r>
                        <a:rPr lang="en-GB" sz="2400" dirty="0"/>
                        <a:t>      CLADES</a:t>
                      </a:r>
                      <a:r>
                        <a:rPr lang="en-GB" sz="2400" baseline="0" dirty="0"/>
                        <a:t> (subtypes) OF HIV</a:t>
                      </a:r>
                      <a:endParaRPr lang="en-US" sz="2400" dirty="0"/>
                    </a:p>
                  </a:txBody>
                  <a:tcPr/>
                </a:tc>
                <a:tc>
                  <a:txBody>
                    <a:bodyPr/>
                    <a:lstStyle/>
                    <a:p>
                      <a:r>
                        <a:rPr lang="en-GB" sz="2400" dirty="0"/>
                        <a:t>PRIMARY GEOGRAPHICAL DISTRIBUTION</a:t>
                      </a:r>
                      <a:endParaRPr lang="en-US" sz="2400" dirty="0"/>
                    </a:p>
                  </a:txBody>
                  <a:tcPr/>
                </a:tc>
                <a:extLst>
                  <a:ext uri="{0D108BD9-81ED-4DB2-BD59-A6C34878D82A}">
                    <a16:rowId xmlns:a16="http://schemas.microsoft.com/office/drawing/2014/main" val="10000"/>
                  </a:ext>
                </a:extLst>
              </a:tr>
              <a:tr h="844630">
                <a:tc>
                  <a:txBody>
                    <a:bodyPr/>
                    <a:lstStyle/>
                    <a:p>
                      <a:r>
                        <a:rPr lang="en-GB" sz="2400" dirty="0"/>
                        <a:t>           A</a:t>
                      </a:r>
                      <a:endParaRPr lang="en-US" sz="2400" dirty="0"/>
                    </a:p>
                  </a:txBody>
                  <a:tcPr/>
                </a:tc>
                <a:tc>
                  <a:txBody>
                    <a:bodyPr/>
                    <a:lstStyle/>
                    <a:p>
                      <a:r>
                        <a:rPr lang="en-GB" sz="2400" dirty="0"/>
                        <a:t>EAST,WEST AND CENTRAL AFRICA,EUROPE</a:t>
                      </a:r>
                      <a:endParaRPr lang="en-US" sz="2400" dirty="0"/>
                    </a:p>
                  </a:txBody>
                  <a:tcPr/>
                </a:tc>
                <a:extLst>
                  <a:ext uri="{0D108BD9-81ED-4DB2-BD59-A6C34878D82A}">
                    <a16:rowId xmlns:a16="http://schemas.microsoft.com/office/drawing/2014/main" val="10001"/>
                  </a:ext>
                </a:extLst>
              </a:tr>
              <a:tr h="572169">
                <a:tc>
                  <a:txBody>
                    <a:bodyPr/>
                    <a:lstStyle/>
                    <a:p>
                      <a:r>
                        <a:rPr lang="en-GB" sz="2400" dirty="0"/>
                        <a:t>           B</a:t>
                      </a:r>
                      <a:endParaRPr lang="en-US" sz="2400" dirty="0"/>
                    </a:p>
                  </a:txBody>
                  <a:tcPr/>
                </a:tc>
                <a:tc>
                  <a:txBody>
                    <a:bodyPr/>
                    <a:lstStyle/>
                    <a:p>
                      <a:r>
                        <a:rPr lang="en-GB" sz="2400" dirty="0"/>
                        <a:t>USA,UK,AUSTRALIA</a:t>
                      </a:r>
                      <a:endParaRPr lang="en-US" sz="2400" dirty="0"/>
                    </a:p>
                  </a:txBody>
                  <a:tcPr/>
                </a:tc>
                <a:extLst>
                  <a:ext uri="{0D108BD9-81ED-4DB2-BD59-A6C34878D82A}">
                    <a16:rowId xmlns:a16="http://schemas.microsoft.com/office/drawing/2014/main" val="10002"/>
                  </a:ext>
                </a:extLst>
              </a:tr>
              <a:tr h="844630">
                <a:tc>
                  <a:txBody>
                    <a:bodyPr/>
                    <a:lstStyle/>
                    <a:p>
                      <a:r>
                        <a:rPr lang="en-GB" sz="2400" dirty="0"/>
                        <a:t>           C</a:t>
                      </a:r>
                      <a:endParaRPr lang="en-US" sz="2400" dirty="0"/>
                    </a:p>
                  </a:txBody>
                  <a:tcPr/>
                </a:tc>
                <a:tc>
                  <a:txBody>
                    <a:bodyPr/>
                    <a:lstStyle/>
                    <a:p>
                      <a:r>
                        <a:rPr lang="en-GB" sz="2400" dirty="0"/>
                        <a:t>SOUTH AFRICA,INDIA ,CHINA</a:t>
                      </a:r>
                      <a:endParaRPr lang="en-US" sz="2400" dirty="0"/>
                    </a:p>
                  </a:txBody>
                  <a:tcPr/>
                </a:tc>
                <a:extLst>
                  <a:ext uri="{0D108BD9-81ED-4DB2-BD59-A6C34878D82A}">
                    <a16:rowId xmlns:a16="http://schemas.microsoft.com/office/drawing/2014/main" val="10003"/>
                  </a:ext>
                </a:extLst>
              </a:tr>
              <a:tr h="572169">
                <a:tc>
                  <a:txBody>
                    <a:bodyPr/>
                    <a:lstStyle/>
                    <a:p>
                      <a:r>
                        <a:rPr lang="en-GB" sz="2400" dirty="0"/>
                        <a:t>           D</a:t>
                      </a:r>
                      <a:endParaRPr lang="en-US" sz="2400" dirty="0"/>
                    </a:p>
                  </a:txBody>
                  <a:tcPr/>
                </a:tc>
                <a:tc>
                  <a:txBody>
                    <a:bodyPr/>
                    <a:lstStyle/>
                    <a:p>
                      <a:r>
                        <a:rPr lang="en-GB" sz="2400" dirty="0"/>
                        <a:t>EAST AFRICA</a:t>
                      </a:r>
                      <a:endParaRPr lang="en-US" sz="2400" dirty="0"/>
                    </a:p>
                  </a:txBody>
                  <a:tcPr/>
                </a:tc>
                <a:extLst>
                  <a:ext uri="{0D108BD9-81ED-4DB2-BD59-A6C34878D82A}">
                    <a16:rowId xmlns:a16="http://schemas.microsoft.com/office/drawing/2014/main" val="10004"/>
                  </a:ext>
                </a:extLst>
              </a:tr>
              <a:tr h="572169">
                <a:tc>
                  <a:txBody>
                    <a:bodyPr/>
                    <a:lstStyle/>
                    <a:p>
                      <a:r>
                        <a:rPr lang="en-GB" sz="2400" dirty="0"/>
                        <a:t>         A/E</a:t>
                      </a:r>
                      <a:endParaRPr lang="en-US" sz="2400" dirty="0"/>
                    </a:p>
                  </a:txBody>
                  <a:tcPr/>
                </a:tc>
                <a:tc>
                  <a:txBody>
                    <a:bodyPr/>
                    <a:lstStyle/>
                    <a:p>
                      <a:r>
                        <a:rPr lang="en-GB" sz="2400" dirty="0"/>
                        <a:t>SOUTH- EAST ASIA</a:t>
                      </a:r>
                      <a:endParaRPr lang="en-US" sz="2400" dirty="0"/>
                    </a:p>
                  </a:txBody>
                  <a:tcPr/>
                </a:tc>
                <a:extLst>
                  <a:ext uri="{0D108BD9-81ED-4DB2-BD59-A6C34878D82A}">
                    <a16:rowId xmlns:a16="http://schemas.microsoft.com/office/drawing/2014/main" val="10005"/>
                  </a:ext>
                </a:extLst>
              </a:tr>
              <a:tr h="1226075">
                <a:tc>
                  <a:txBody>
                    <a:bodyPr/>
                    <a:lstStyle/>
                    <a:p>
                      <a:r>
                        <a:rPr lang="en-GB" sz="2400" dirty="0"/>
                        <a:t>      F, G, H, J, K</a:t>
                      </a:r>
                      <a:endParaRPr lang="en-US" sz="2400" dirty="0"/>
                    </a:p>
                  </a:txBody>
                  <a:tcPr/>
                </a:tc>
                <a:tc>
                  <a:txBody>
                    <a:bodyPr/>
                    <a:lstStyle/>
                    <a:p>
                      <a:r>
                        <a:rPr lang="en-GB" sz="2400" dirty="0"/>
                        <a:t>CENTRAL AFRICA,CARIBBEAN,</a:t>
                      </a:r>
                    </a:p>
                    <a:p>
                      <a:r>
                        <a:rPr lang="en-GB" sz="2400" dirty="0"/>
                        <a:t>LATIN</a:t>
                      </a:r>
                      <a:r>
                        <a:rPr lang="en-GB" sz="2400" baseline="0" dirty="0"/>
                        <a:t> AMERICA</a:t>
                      </a:r>
                      <a:endParaRPr lang="en-US" sz="2400" dirty="0"/>
                    </a:p>
                  </a:txBody>
                  <a:tcPr/>
                </a:tc>
                <a:extLst>
                  <a:ext uri="{0D108BD9-81ED-4DB2-BD59-A6C34878D82A}">
                    <a16:rowId xmlns:a16="http://schemas.microsoft.com/office/drawing/2014/main" val="10006"/>
                  </a:ext>
                </a:extLst>
              </a:tr>
            </a:tbl>
          </a:graphicData>
        </a:graphic>
      </p:graphicFrame>
      <p:cxnSp>
        <p:nvCxnSpPr>
          <p:cNvPr id="4" name="Straight Connector 3"/>
          <p:cNvCxnSpPr/>
          <p:nvPr/>
        </p:nvCxnSpPr>
        <p:spPr>
          <a:xfrm rot="5400000">
            <a:off x="1678761" y="3250405"/>
            <a:ext cx="5715040" cy="71438"/>
          </a:xfrm>
          <a:prstGeom prst="line">
            <a:avLst/>
          </a:prstGeom>
        </p:spPr>
        <p:style>
          <a:lnRef idx="2">
            <a:schemeClr val="accent3"/>
          </a:lnRef>
          <a:fillRef idx="0">
            <a:schemeClr val="accent3"/>
          </a:fillRef>
          <a:effectRef idx="1">
            <a:schemeClr val="accent3"/>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lstStyle/>
          <a:p>
            <a:pPr>
              <a:buNone/>
            </a:pPr>
            <a:r>
              <a:rPr lang="en-GB" sz="2400" b="1" u="sng" dirty="0"/>
              <a:t>MANAGEMENT:</a:t>
            </a:r>
          </a:p>
          <a:p>
            <a:pPr>
              <a:buFont typeface="Wingdings" pitchFamily="2" charset="2"/>
              <a:buChar char="ü"/>
            </a:pPr>
            <a:endParaRPr lang="en-GB" sz="2400" dirty="0"/>
          </a:p>
          <a:p>
            <a:pPr>
              <a:buFont typeface="Wingdings" pitchFamily="2" charset="2"/>
              <a:buChar char="ü"/>
            </a:pPr>
            <a:r>
              <a:rPr lang="en-GB" dirty="0"/>
              <a:t>Phototherapy  the lynch pin.</a:t>
            </a:r>
          </a:p>
          <a:p>
            <a:pPr>
              <a:buFont typeface="Wingdings" pitchFamily="2" charset="2"/>
              <a:buChar char="ü"/>
            </a:pPr>
            <a:r>
              <a:rPr lang="en-GB" dirty="0"/>
              <a:t>Thalidomide</a:t>
            </a:r>
          </a:p>
          <a:p>
            <a:pPr>
              <a:buFont typeface="Wingdings" pitchFamily="2" charset="2"/>
              <a:buChar char="ü"/>
            </a:pPr>
            <a:r>
              <a:rPr lang="en-GB" dirty="0"/>
              <a:t>Pentoxifylline ( oxpentifylline)</a:t>
            </a:r>
          </a:p>
          <a:p>
            <a:pPr>
              <a:buFont typeface="Wingdings" pitchFamily="2" charset="2"/>
              <a:buChar char="ü"/>
            </a:pPr>
            <a:r>
              <a:rPr lang="en-GB" dirty="0"/>
              <a:t>Oral antihistamines</a:t>
            </a:r>
            <a:endParaRPr lang="en-US" dirty="0"/>
          </a:p>
        </p:txBody>
      </p:sp>
      <p:sp>
        <p:nvSpPr>
          <p:cNvPr id="4" name="Rectangle 3"/>
          <p:cNvSpPr/>
          <p:nvPr/>
        </p:nvSpPr>
        <p:spPr>
          <a:xfrm>
            <a:off x="6715140" y="214290"/>
            <a:ext cx="2322880" cy="923330"/>
          </a:xfrm>
          <a:prstGeom prst="rect">
            <a:avLst/>
          </a:prstGeom>
        </p:spPr>
        <p:txBody>
          <a:bodyPr wrap="none">
            <a:spAutoFit/>
          </a:bodyPr>
          <a:lstStyle/>
          <a:p>
            <a:r>
              <a:rPr lang="en-US" dirty="0"/>
              <a:t>Inflammatory Dermatosis</a:t>
            </a:r>
          </a:p>
          <a:p>
            <a:r>
              <a:rPr lang="en-US" dirty="0"/>
              <a:t>PPE</a:t>
            </a:r>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                 </a:t>
            </a:r>
            <a:r>
              <a:rPr lang="en-US" sz="4400" dirty="0"/>
              <a:t>DRUG REACTION</a:t>
            </a:r>
            <a:br>
              <a:rPr lang="en-US" dirty="0"/>
            </a:br>
            <a:r>
              <a:rPr lang="en-US" dirty="0"/>
              <a:t>       ( Non-ARV Drugs Associated )</a:t>
            </a:r>
          </a:p>
        </p:txBody>
      </p:sp>
      <p:sp>
        <p:nvSpPr>
          <p:cNvPr id="7" name="Content Placeholder 6"/>
          <p:cNvSpPr>
            <a:spLocks noGrp="1"/>
          </p:cNvSpPr>
          <p:nvPr>
            <p:ph sz="quarter" idx="1"/>
          </p:nvPr>
        </p:nvSpPr>
        <p:spPr>
          <a:xfrm>
            <a:off x="571472" y="1447800"/>
            <a:ext cx="8115328" cy="4572000"/>
          </a:xfrm>
        </p:spPr>
        <p:txBody>
          <a:bodyPr>
            <a:normAutofit fontScale="92500" lnSpcReduction="10000"/>
          </a:bodyPr>
          <a:lstStyle/>
          <a:p>
            <a:pPr>
              <a:buFont typeface="Wingdings" pitchFamily="2" charset="2"/>
              <a:buChar char="ü"/>
            </a:pPr>
            <a:r>
              <a:rPr lang="en-GB" sz="2400" b="1" dirty="0"/>
              <a:t>Morbiliform toxic erythema</a:t>
            </a:r>
          </a:p>
          <a:p>
            <a:pPr>
              <a:buFont typeface="Wingdings" pitchFamily="2" charset="2"/>
              <a:buChar char="ü"/>
            </a:pPr>
            <a:r>
              <a:rPr lang="en-GB" sz="2400" dirty="0"/>
              <a:t>Erythema multiforme, SJS, TEN, DRESS</a:t>
            </a:r>
          </a:p>
          <a:p>
            <a:pPr>
              <a:buFont typeface="Wingdings" pitchFamily="2" charset="2"/>
              <a:buChar char="ü"/>
            </a:pPr>
            <a:r>
              <a:rPr lang="en-GB" sz="2400" dirty="0"/>
              <a:t>Fixed drug eruption</a:t>
            </a:r>
          </a:p>
          <a:p>
            <a:pPr>
              <a:buFont typeface="Wingdings" pitchFamily="2" charset="2"/>
              <a:buChar char="ü"/>
            </a:pPr>
            <a:r>
              <a:rPr lang="en-GB" sz="2400" dirty="0"/>
              <a:t>Erythroderma</a:t>
            </a:r>
          </a:p>
          <a:p>
            <a:pPr>
              <a:buFont typeface="Wingdings" pitchFamily="2" charset="2"/>
              <a:buChar char="ü"/>
            </a:pPr>
            <a:r>
              <a:rPr lang="en-GB" sz="2400" dirty="0"/>
              <a:t>Xerosis, cheilitis</a:t>
            </a:r>
          </a:p>
          <a:p>
            <a:pPr>
              <a:buFont typeface="Wingdings" pitchFamily="2" charset="2"/>
              <a:buChar char="ü"/>
            </a:pPr>
            <a:r>
              <a:rPr lang="en-GB" sz="2400" dirty="0"/>
              <a:t>Psoriasis</a:t>
            </a:r>
          </a:p>
          <a:p>
            <a:pPr>
              <a:buFont typeface="Wingdings" pitchFamily="2" charset="2"/>
              <a:buChar char="ü"/>
            </a:pPr>
            <a:r>
              <a:rPr lang="en-GB" sz="2400" dirty="0"/>
              <a:t>Oro-genital ulceration</a:t>
            </a:r>
          </a:p>
          <a:p>
            <a:pPr>
              <a:buFont typeface="Wingdings" pitchFamily="2" charset="2"/>
              <a:buChar char="ü"/>
            </a:pPr>
            <a:r>
              <a:rPr lang="en-GB" sz="2400" dirty="0"/>
              <a:t>Vasculitis</a:t>
            </a:r>
          </a:p>
          <a:p>
            <a:pPr>
              <a:buFont typeface="Wingdings" pitchFamily="2" charset="2"/>
              <a:buChar char="ü"/>
            </a:pPr>
            <a:r>
              <a:rPr lang="en-GB" sz="2400" dirty="0"/>
              <a:t>Flagellate erythema: Bleomycin</a:t>
            </a:r>
          </a:p>
          <a:p>
            <a:pPr>
              <a:buFont typeface="Wingdings" pitchFamily="2" charset="2"/>
              <a:buChar char="ü"/>
            </a:pPr>
            <a:r>
              <a:rPr lang="en-GB" sz="2400" dirty="0"/>
              <a:t>Acrocyanosis: Butyl nitrite</a:t>
            </a:r>
          </a:p>
          <a:p>
            <a:pPr>
              <a:buFont typeface="Wingdings" pitchFamily="2" charset="2"/>
              <a:buChar char="ü"/>
            </a:pPr>
            <a:r>
              <a:rPr lang="en-GB" sz="2400" dirty="0"/>
              <a:t>Eosinophilic folliculitis: Foscarnet</a:t>
            </a:r>
          </a:p>
          <a:p>
            <a:pPr>
              <a:buFont typeface="Wingdings" pitchFamily="2" charset="2"/>
              <a:buChar char="ü"/>
            </a:pPr>
            <a:r>
              <a:rPr lang="en-GB" sz="2400" dirty="0"/>
              <a:t>PPK :  Glucan</a:t>
            </a:r>
            <a:endParaRPr lang="en-US" sz="2400" dirty="0"/>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85776"/>
            <a:ext cx="7772400" cy="1143000"/>
          </a:xfrm>
        </p:spPr>
        <p:txBody>
          <a:bodyPr>
            <a:normAutofit fontScale="90000"/>
          </a:bodyPr>
          <a:lstStyle/>
          <a:p>
            <a:r>
              <a:rPr lang="en-US" dirty="0"/>
              <a:t>              ART Associated Drug Reaction</a:t>
            </a:r>
          </a:p>
        </p:txBody>
      </p:sp>
      <p:graphicFrame>
        <p:nvGraphicFramePr>
          <p:cNvPr id="4" name="Content Placeholder 3"/>
          <p:cNvGraphicFramePr>
            <a:graphicFrameLocks noGrp="1"/>
          </p:cNvGraphicFramePr>
          <p:nvPr>
            <p:ph sz="quarter" idx="1"/>
          </p:nvPr>
        </p:nvGraphicFramePr>
        <p:xfrm>
          <a:off x="642910" y="785794"/>
          <a:ext cx="8215370" cy="5842970"/>
        </p:xfrm>
        <a:graphic>
          <a:graphicData uri="http://schemas.openxmlformats.org/drawingml/2006/table">
            <a:tbl>
              <a:tblPr firstRow="1" bandRow="1">
                <a:tableStyleId>{37CE84F3-28C3-443E-9E96-99CF82512B78}</a:tableStyleId>
              </a:tblPr>
              <a:tblGrid>
                <a:gridCol w="4107685">
                  <a:extLst>
                    <a:ext uri="{9D8B030D-6E8A-4147-A177-3AD203B41FA5}">
                      <a16:colId xmlns:a16="http://schemas.microsoft.com/office/drawing/2014/main" val="20000"/>
                    </a:ext>
                  </a:extLst>
                </a:gridCol>
                <a:gridCol w="4107685">
                  <a:extLst>
                    <a:ext uri="{9D8B030D-6E8A-4147-A177-3AD203B41FA5}">
                      <a16:colId xmlns:a16="http://schemas.microsoft.com/office/drawing/2014/main" val="20001"/>
                    </a:ext>
                  </a:extLst>
                </a:gridCol>
              </a:tblGrid>
              <a:tr h="469502">
                <a:tc>
                  <a:txBody>
                    <a:bodyPr/>
                    <a:lstStyle/>
                    <a:p>
                      <a:r>
                        <a:rPr lang="en-US" sz="2400" dirty="0"/>
                        <a:t>Drugs</a:t>
                      </a:r>
                    </a:p>
                  </a:txBody>
                  <a:tcPr/>
                </a:tc>
                <a:tc>
                  <a:txBody>
                    <a:bodyPr/>
                    <a:lstStyle/>
                    <a:p>
                      <a:r>
                        <a:rPr lang="en-US" sz="2400" dirty="0"/>
                        <a:t>Side Effects</a:t>
                      </a:r>
                    </a:p>
                  </a:txBody>
                  <a:tcPr/>
                </a:tc>
                <a:extLst>
                  <a:ext uri="{0D108BD9-81ED-4DB2-BD59-A6C34878D82A}">
                    <a16:rowId xmlns:a16="http://schemas.microsoft.com/office/drawing/2014/main" val="10000"/>
                  </a:ext>
                </a:extLst>
              </a:tr>
              <a:tr h="2071334">
                <a:tc>
                  <a:txBody>
                    <a:bodyPr/>
                    <a:lstStyle/>
                    <a:p>
                      <a:r>
                        <a:rPr lang="en-US" sz="2000" b="1" dirty="0"/>
                        <a:t>All  NRTI</a:t>
                      </a:r>
                    </a:p>
                    <a:p>
                      <a:r>
                        <a:rPr lang="en-US" sz="2000" b="1" dirty="0">
                          <a:solidFill>
                            <a:srgbClr val="FFFF00"/>
                          </a:solidFill>
                        </a:rPr>
                        <a:t>Zidovudine</a:t>
                      </a:r>
                      <a:endParaRPr lang="en-US" sz="2000" b="1" dirty="0">
                        <a:solidFill>
                          <a:srgbClr val="00B0F0"/>
                        </a:solidFill>
                      </a:endParaRPr>
                    </a:p>
                    <a:p>
                      <a:endParaRPr lang="en-US" sz="2000" b="1" dirty="0">
                        <a:solidFill>
                          <a:srgbClr val="00B0F0"/>
                        </a:solidFill>
                      </a:endParaRPr>
                    </a:p>
                    <a:p>
                      <a:r>
                        <a:rPr lang="en-US" sz="2000" b="1" dirty="0">
                          <a:solidFill>
                            <a:srgbClr val="00B0F0"/>
                          </a:solidFill>
                        </a:rPr>
                        <a:t>Stavudine</a:t>
                      </a:r>
                      <a:r>
                        <a:rPr lang="en-US" sz="2000" dirty="0"/>
                        <a:t> </a:t>
                      </a:r>
                    </a:p>
                    <a:p>
                      <a:r>
                        <a:rPr lang="en-US" sz="2000" dirty="0"/>
                        <a:t>Lamivudine </a:t>
                      </a:r>
                    </a:p>
                  </a:txBody>
                  <a:tcPr/>
                </a:tc>
                <a:tc>
                  <a:txBody>
                    <a:bodyPr/>
                    <a:lstStyle/>
                    <a:p>
                      <a:r>
                        <a:rPr lang="en-US" sz="2000" b="1" dirty="0"/>
                        <a:t>Pruritis</a:t>
                      </a:r>
                      <a:r>
                        <a:rPr lang="en-US" sz="2000" b="1" baseline="0" dirty="0"/>
                        <a:t>, Exanthem, Urticaria</a:t>
                      </a:r>
                    </a:p>
                    <a:p>
                      <a:r>
                        <a:rPr lang="en-US" sz="2000" b="1" baseline="0" dirty="0">
                          <a:solidFill>
                            <a:srgbClr val="FFFF00"/>
                          </a:solidFill>
                        </a:rPr>
                        <a:t>Hyperpigmentaion of nails &amp; mucosa</a:t>
                      </a:r>
                    </a:p>
                    <a:p>
                      <a:r>
                        <a:rPr lang="en-US" sz="2000" b="1" baseline="0" dirty="0">
                          <a:solidFill>
                            <a:srgbClr val="00B0F0"/>
                          </a:solidFill>
                        </a:rPr>
                        <a:t>Lipodystrophy</a:t>
                      </a:r>
                    </a:p>
                    <a:p>
                      <a:r>
                        <a:rPr lang="en-US" sz="2000" dirty="0"/>
                        <a:t>Anaphylaxis, Allergic</a:t>
                      </a:r>
                      <a:r>
                        <a:rPr lang="en-US" sz="2000" baseline="0" dirty="0"/>
                        <a:t> contact dermatitis</a:t>
                      </a:r>
                      <a:endParaRPr lang="en-US" sz="2000" dirty="0"/>
                    </a:p>
                  </a:txBody>
                  <a:tcPr/>
                </a:tc>
                <a:extLst>
                  <a:ext uri="{0D108BD9-81ED-4DB2-BD59-A6C34878D82A}">
                    <a16:rowId xmlns:a16="http://schemas.microsoft.com/office/drawing/2014/main" val="10001"/>
                  </a:ext>
                </a:extLst>
              </a:tr>
              <a:tr h="1077094">
                <a:tc>
                  <a:txBody>
                    <a:bodyPr/>
                    <a:lstStyle/>
                    <a:p>
                      <a:r>
                        <a:rPr lang="en-US" sz="2000" b="1" dirty="0"/>
                        <a:t>All</a:t>
                      </a:r>
                      <a:r>
                        <a:rPr lang="en-US" sz="2000" b="1" baseline="0" dirty="0"/>
                        <a:t>  Non- NRTI</a:t>
                      </a:r>
                    </a:p>
                    <a:p>
                      <a:r>
                        <a:rPr lang="en-US" sz="2000" baseline="0" dirty="0"/>
                        <a:t>Nevirapine</a:t>
                      </a:r>
                    </a:p>
                    <a:p>
                      <a:r>
                        <a:rPr lang="en-US" sz="2000" baseline="0" dirty="0"/>
                        <a:t>Rilpivirine</a:t>
                      </a:r>
                      <a:endParaRPr lang="en-US" sz="2000" dirty="0"/>
                    </a:p>
                  </a:txBody>
                  <a:tcPr/>
                </a:tc>
                <a:tc>
                  <a:txBody>
                    <a:bodyPr/>
                    <a:lstStyle/>
                    <a:p>
                      <a:r>
                        <a:rPr lang="en-US" sz="2000" b="1" dirty="0"/>
                        <a:t>SJS,</a:t>
                      </a:r>
                      <a:r>
                        <a:rPr lang="en-US" sz="2000" b="1" baseline="0" dirty="0"/>
                        <a:t> TEN</a:t>
                      </a:r>
                    </a:p>
                    <a:p>
                      <a:r>
                        <a:rPr lang="en-US" sz="2000" baseline="0" dirty="0"/>
                        <a:t>Exfoliative dermatitis</a:t>
                      </a:r>
                    </a:p>
                    <a:p>
                      <a:r>
                        <a:rPr lang="en-US" sz="2000" baseline="0" dirty="0"/>
                        <a:t>Cushingoid features</a:t>
                      </a:r>
                      <a:endParaRPr lang="en-US" sz="2000" dirty="0"/>
                    </a:p>
                  </a:txBody>
                  <a:tcPr/>
                </a:tc>
                <a:extLst>
                  <a:ext uri="{0D108BD9-81ED-4DB2-BD59-A6C34878D82A}">
                    <a16:rowId xmlns:a16="http://schemas.microsoft.com/office/drawing/2014/main" val="10002"/>
                  </a:ext>
                </a:extLst>
              </a:tr>
              <a:tr h="1739920">
                <a:tc>
                  <a:txBody>
                    <a:bodyPr/>
                    <a:lstStyle/>
                    <a:p>
                      <a:r>
                        <a:rPr lang="en-US" sz="2000" b="1" dirty="0"/>
                        <a:t>All  PI</a:t>
                      </a:r>
                    </a:p>
                    <a:p>
                      <a:endParaRPr lang="en-US" sz="2000" b="1" dirty="0"/>
                    </a:p>
                    <a:p>
                      <a:endParaRPr lang="en-US" sz="2000" b="1" dirty="0"/>
                    </a:p>
                    <a:p>
                      <a:r>
                        <a:rPr lang="en-US" sz="2000" b="1" dirty="0">
                          <a:solidFill>
                            <a:srgbClr val="FFFF00"/>
                          </a:solidFill>
                        </a:rPr>
                        <a:t>Indinavir</a:t>
                      </a:r>
                    </a:p>
                  </a:txBody>
                  <a:tcPr/>
                </a:tc>
                <a:tc>
                  <a:txBody>
                    <a:bodyPr/>
                    <a:lstStyle/>
                    <a:p>
                      <a:r>
                        <a:rPr lang="en-US" sz="2000" b="1" dirty="0"/>
                        <a:t>Xerosis</a:t>
                      </a:r>
                      <a:r>
                        <a:rPr lang="en-US" sz="2000" b="1" baseline="0" dirty="0"/>
                        <a:t>, Cheilitis, lipodystrophy, panniculitis, </a:t>
                      </a:r>
                    </a:p>
                    <a:p>
                      <a:r>
                        <a:rPr lang="en-US" sz="2000" b="1" baseline="0" dirty="0"/>
                        <a:t>Tendon xanthomas</a:t>
                      </a:r>
                    </a:p>
                    <a:p>
                      <a:r>
                        <a:rPr lang="en-US" sz="2000" b="1" baseline="0" dirty="0">
                          <a:solidFill>
                            <a:srgbClr val="FFFF00"/>
                          </a:solidFill>
                        </a:rPr>
                        <a:t>Hyperpigmentation of nails &amp;mucosa,   curly hair ,</a:t>
                      </a:r>
                    </a:p>
                    <a:p>
                      <a:r>
                        <a:rPr lang="en-US" sz="2000" b="1" baseline="0" dirty="0">
                          <a:solidFill>
                            <a:srgbClr val="FFFF00"/>
                          </a:solidFill>
                        </a:rPr>
                        <a:t> periungual pyogenic granuloma. Ingrown toe nail, paronychia </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Grp="1" noChangeAspect="1" noChangeArrowheads="1"/>
          </p:cNvPicPr>
          <p:nvPr>
            <p:ph sz="quarter" idx="1"/>
          </p:nvPr>
        </p:nvPicPr>
        <p:blipFill>
          <a:blip r:embed="rId2"/>
          <a:srcRect l="53555" t="25390" r="16176" b="14471"/>
          <a:stretch>
            <a:fillRect/>
          </a:stretch>
        </p:blipFill>
        <p:spPr bwMode="auto">
          <a:xfrm>
            <a:off x="6215042" y="371454"/>
            <a:ext cx="2928958" cy="3271860"/>
          </a:xfrm>
          <a:prstGeom prst="rect">
            <a:avLst/>
          </a:prstGeom>
          <a:noFill/>
          <a:ln w="9525">
            <a:noFill/>
            <a:miter lim="800000"/>
            <a:headEnd/>
            <a:tailEnd/>
          </a:ln>
          <a:effectLst/>
        </p:spPr>
      </p:pic>
      <p:pic>
        <p:nvPicPr>
          <p:cNvPr id="4" name="Picture 2"/>
          <p:cNvPicPr>
            <a:picLocks noChangeAspect="1" noChangeArrowheads="1"/>
          </p:cNvPicPr>
          <p:nvPr/>
        </p:nvPicPr>
        <p:blipFill>
          <a:blip r:embed="rId2"/>
          <a:srcRect l="14889" t="20138" r="51889" b="14471"/>
          <a:stretch>
            <a:fillRect/>
          </a:stretch>
        </p:blipFill>
        <p:spPr bwMode="auto">
          <a:xfrm>
            <a:off x="285720" y="357166"/>
            <a:ext cx="3214710" cy="3557612"/>
          </a:xfrm>
          <a:prstGeom prst="rect">
            <a:avLst/>
          </a:prstGeom>
          <a:noFill/>
          <a:ln w="9525">
            <a:noFill/>
            <a:miter lim="800000"/>
            <a:headEnd/>
            <a:tailEnd/>
          </a:ln>
          <a:effectLst/>
        </p:spPr>
      </p:pic>
      <p:pic>
        <p:nvPicPr>
          <p:cNvPr id="5" name="Picture 3" descr="mod3_43"/>
          <p:cNvPicPr>
            <a:picLocks noChangeAspect="1" noChangeArrowheads="1"/>
          </p:cNvPicPr>
          <p:nvPr/>
        </p:nvPicPr>
        <p:blipFill>
          <a:blip r:embed="rId3"/>
          <a:srcRect/>
          <a:stretch>
            <a:fillRect/>
          </a:stretch>
        </p:blipFill>
        <p:spPr>
          <a:xfrm>
            <a:off x="3357554" y="3676650"/>
            <a:ext cx="3138487" cy="318135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b="1" dirty="0"/>
              <a:t>BACTERIAL  INFECTION</a:t>
            </a:r>
          </a:p>
        </p:txBody>
      </p:sp>
      <p:sp>
        <p:nvSpPr>
          <p:cNvPr id="3" name="Content Placeholder 2"/>
          <p:cNvSpPr>
            <a:spLocks noGrp="1"/>
          </p:cNvSpPr>
          <p:nvPr>
            <p:ph sz="quarter" idx="1"/>
          </p:nvPr>
        </p:nvSpPr>
        <p:spPr/>
        <p:txBody>
          <a:bodyPr/>
          <a:lstStyle/>
          <a:p>
            <a:pPr>
              <a:buFont typeface="Wingdings 2" pitchFamily="18" charset="2"/>
              <a:buChar char="P"/>
            </a:pPr>
            <a:endParaRPr lang="en-US" dirty="0"/>
          </a:p>
          <a:p>
            <a:pPr>
              <a:buFont typeface="Wingdings 2" pitchFamily="18" charset="2"/>
              <a:buChar char="P"/>
            </a:pPr>
            <a:r>
              <a:rPr lang="en-US" dirty="0"/>
              <a:t>Staphylococcus Aureus </a:t>
            </a:r>
          </a:p>
          <a:p>
            <a:pPr>
              <a:buFont typeface="Wingdings 2" pitchFamily="18" charset="2"/>
              <a:buChar char="P"/>
            </a:pPr>
            <a:r>
              <a:rPr lang="en-US" dirty="0"/>
              <a:t>Pseudomonas species</a:t>
            </a:r>
          </a:p>
          <a:p>
            <a:pPr>
              <a:buFont typeface="Wingdings 2" pitchFamily="18" charset="2"/>
              <a:buChar char="P"/>
            </a:pPr>
            <a:r>
              <a:rPr lang="en-US" dirty="0"/>
              <a:t>Escherichia Coli</a:t>
            </a:r>
          </a:p>
          <a:p>
            <a:pPr>
              <a:buFont typeface="Wingdings 2" pitchFamily="18" charset="2"/>
              <a:buChar char="P"/>
            </a:pPr>
            <a:r>
              <a:rPr lang="en-US" dirty="0"/>
              <a:t>Streptococcus Pyogenes</a:t>
            </a:r>
          </a:p>
          <a:p>
            <a:pPr>
              <a:buFont typeface="Wingdings 2" pitchFamily="18" charset="2"/>
              <a:buChar char="P"/>
            </a:pPr>
            <a:r>
              <a:rPr lang="en-US" dirty="0"/>
              <a:t>Bartonella Henselae</a:t>
            </a:r>
          </a:p>
          <a:p>
            <a:pPr>
              <a:buFont typeface="Wingdings 2" pitchFamily="18" charset="2"/>
              <a:buChar char="P"/>
            </a:pPr>
            <a:r>
              <a:rPr lang="en-US" dirty="0"/>
              <a:t>Syphilis </a:t>
            </a:r>
          </a:p>
          <a:p>
            <a:pPr>
              <a:buFont typeface="Wingdings 2" pitchFamily="18" charset="2"/>
              <a:buChar char="P"/>
            </a:pPr>
            <a:r>
              <a:rPr lang="en-US" dirty="0"/>
              <a:t>Mycobacterium</a:t>
            </a:r>
          </a:p>
        </p:txBody>
      </p:sp>
      <p:sp>
        <p:nvSpPr>
          <p:cNvPr id="4" name="Right Brace 3"/>
          <p:cNvSpPr/>
          <p:nvPr/>
        </p:nvSpPr>
        <p:spPr>
          <a:xfrm>
            <a:off x="4286248" y="2071678"/>
            <a:ext cx="642942" cy="1571636"/>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5" name="TextBox 4"/>
          <p:cNvSpPr txBox="1"/>
          <p:nvPr/>
        </p:nvSpPr>
        <p:spPr>
          <a:xfrm>
            <a:off x="5214942" y="2643182"/>
            <a:ext cx="2731838" cy="461665"/>
          </a:xfrm>
          <a:prstGeom prst="rect">
            <a:avLst/>
          </a:prstGeom>
          <a:noFill/>
        </p:spPr>
        <p:txBody>
          <a:bodyPr wrap="none" rtlCol="0">
            <a:spAutoFit/>
          </a:bodyPr>
          <a:lstStyle/>
          <a:p>
            <a:r>
              <a:rPr lang="en-US" sz="2400" dirty="0"/>
              <a:t>Commonest organisms</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85720" y="1000108"/>
            <a:ext cx="8572560" cy="4857784"/>
          </a:xfrm>
        </p:spPr>
        <p:txBody>
          <a:bodyPr>
            <a:normAutofit fontScale="92500" lnSpcReduction="20000"/>
          </a:bodyPr>
          <a:lstStyle/>
          <a:p>
            <a:pPr>
              <a:buNone/>
            </a:pPr>
            <a:r>
              <a:rPr lang="en-US" sz="3500" b="1" u="sng" dirty="0"/>
              <a:t>STAPHYLOCOCCUS AURUES</a:t>
            </a:r>
          </a:p>
          <a:p>
            <a:pPr>
              <a:buNone/>
            </a:pPr>
            <a:r>
              <a:rPr lang="en-US" sz="3500" b="1" u="sng" dirty="0"/>
              <a:t>( INCLUDING MRSA</a:t>
            </a:r>
            <a:r>
              <a:rPr lang="en-US" b="1" u="sng" dirty="0"/>
              <a:t>)</a:t>
            </a:r>
          </a:p>
          <a:p>
            <a:pPr>
              <a:buNone/>
            </a:pPr>
            <a:endParaRPr lang="en-US" dirty="0"/>
          </a:p>
          <a:p>
            <a:pPr>
              <a:buNone/>
            </a:pPr>
            <a:r>
              <a:rPr lang="en-US" dirty="0"/>
              <a:t>Can Manifest as:</a:t>
            </a:r>
          </a:p>
          <a:p>
            <a:pPr>
              <a:buFont typeface="Wingdings" pitchFamily="2" charset="2"/>
              <a:buChar char="ü"/>
            </a:pPr>
            <a:r>
              <a:rPr lang="en-US" dirty="0"/>
              <a:t>Folliculitis</a:t>
            </a:r>
          </a:p>
          <a:p>
            <a:pPr>
              <a:buFont typeface="Wingdings" pitchFamily="2" charset="2"/>
              <a:buChar char="ü"/>
            </a:pPr>
            <a:r>
              <a:rPr lang="en-US" dirty="0"/>
              <a:t>Impetigo</a:t>
            </a:r>
          </a:p>
          <a:p>
            <a:pPr>
              <a:buFont typeface="Wingdings" pitchFamily="2" charset="2"/>
              <a:buChar char="ü"/>
            </a:pPr>
            <a:r>
              <a:rPr lang="en-US" dirty="0"/>
              <a:t>Ecthyma</a:t>
            </a:r>
          </a:p>
          <a:p>
            <a:pPr>
              <a:buFont typeface="Wingdings" pitchFamily="2" charset="2"/>
              <a:buChar char="ü"/>
            </a:pPr>
            <a:r>
              <a:rPr lang="en-US" dirty="0"/>
              <a:t>Cellulitis</a:t>
            </a:r>
          </a:p>
          <a:p>
            <a:pPr>
              <a:buFont typeface="Wingdings" pitchFamily="2" charset="2"/>
              <a:buChar char="ü"/>
            </a:pPr>
            <a:r>
              <a:rPr lang="en-US" dirty="0"/>
              <a:t>Abscesses</a:t>
            </a:r>
          </a:p>
          <a:p>
            <a:pPr>
              <a:buFont typeface="Wingdings" pitchFamily="2" charset="2"/>
              <a:buChar char="ü"/>
            </a:pPr>
            <a:r>
              <a:rPr lang="en-US" dirty="0"/>
              <a:t>Botromycosis</a:t>
            </a:r>
          </a:p>
          <a:p>
            <a:pPr>
              <a:buFont typeface="Wingdings" pitchFamily="2" charset="2"/>
              <a:buChar char="ü"/>
            </a:pPr>
            <a:r>
              <a:rPr lang="en-US" dirty="0"/>
              <a:t>Staphylococcal scalded skin syndrome</a:t>
            </a:r>
          </a:p>
          <a:p>
            <a:pPr>
              <a:buFont typeface="Wingdings" pitchFamily="2" charset="2"/>
              <a:buChar char="ü"/>
            </a:pPr>
            <a:r>
              <a:rPr lang="en-US" dirty="0"/>
              <a:t>Toxic shock syndrome</a:t>
            </a:r>
          </a:p>
          <a:p>
            <a:pPr>
              <a:buFont typeface="Wingdings" pitchFamily="2" charset="2"/>
              <a:buChar char="ü"/>
            </a:pPr>
            <a:endParaRPr lang="en-US" b="1" dirty="0"/>
          </a:p>
          <a:p>
            <a:pPr>
              <a:buFont typeface="Wingdings" pitchFamily="2" charset="2"/>
              <a:buChar char="ü"/>
            </a:pPr>
            <a:endParaRPr lang="en-US" b="1" dirty="0"/>
          </a:p>
        </p:txBody>
      </p:sp>
      <p:sp>
        <p:nvSpPr>
          <p:cNvPr id="4" name="Rectangle 3"/>
          <p:cNvSpPr/>
          <p:nvPr/>
        </p:nvSpPr>
        <p:spPr>
          <a:xfrm>
            <a:off x="6715140" y="214290"/>
            <a:ext cx="1774653" cy="646331"/>
          </a:xfrm>
          <a:prstGeom prst="rect">
            <a:avLst/>
          </a:prstGeom>
        </p:spPr>
        <p:txBody>
          <a:bodyPr wrap="none">
            <a:spAutoFit/>
          </a:bodyPr>
          <a:lstStyle/>
          <a:p>
            <a:r>
              <a:rPr lang="en-US" dirty="0"/>
              <a:t>Bacterial Infections</a:t>
            </a:r>
          </a:p>
          <a:p>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928702"/>
            <a:ext cx="7772400" cy="4572000"/>
          </a:xfrm>
        </p:spPr>
        <p:txBody>
          <a:bodyPr>
            <a:normAutofit fontScale="92500" lnSpcReduction="20000"/>
          </a:bodyPr>
          <a:lstStyle/>
          <a:p>
            <a:pPr>
              <a:buNone/>
            </a:pPr>
            <a:endParaRPr lang="en-US" sz="3000" dirty="0"/>
          </a:p>
          <a:p>
            <a:pPr>
              <a:buNone/>
            </a:pPr>
            <a:r>
              <a:rPr lang="en-US" sz="3000" u="sng" dirty="0"/>
              <a:t>RISK FACTORS FOR MRSA INFECTION:</a:t>
            </a:r>
          </a:p>
          <a:p>
            <a:pPr>
              <a:buNone/>
            </a:pPr>
            <a:endParaRPr lang="en-US" dirty="0"/>
          </a:p>
          <a:p>
            <a:pPr>
              <a:buFont typeface="Wingdings" pitchFamily="2" charset="2"/>
              <a:buChar char="ü"/>
            </a:pPr>
            <a:r>
              <a:rPr lang="en-US" dirty="0"/>
              <a:t>High risk sex</a:t>
            </a:r>
          </a:p>
          <a:p>
            <a:pPr>
              <a:buFont typeface="Wingdings" pitchFamily="2" charset="2"/>
              <a:buChar char="ü"/>
            </a:pPr>
            <a:r>
              <a:rPr lang="en-US" dirty="0"/>
              <a:t>Injected drug use</a:t>
            </a:r>
          </a:p>
          <a:p>
            <a:pPr>
              <a:buFont typeface="Wingdings" pitchFamily="2" charset="2"/>
              <a:buChar char="ü"/>
            </a:pPr>
            <a:r>
              <a:rPr lang="en-US" dirty="0"/>
              <a:t>Poor HIV control</a:t>
            </a:r>
          </a:p>
          <a:p>
            <a:pPr>
              <a:buFont typeface="Wingdings" pitchFamily="2" charset="2"/>
              <a:buChar char="ü"/>
            </a:pPr>
            <a:r>
              <a:rPr lang="en-US" dirty="0"/>
              <a:t>CD4 count&lt; 50*10^6/L</a:t>
            </a:r>
          </a:p>
          <a:p>
            <a:pPr>
              <a:buFont typeface="Wingdings" pitchFamily="2" charset="2"/>
              <a:buChar char="ü"/>
            </a:pPr>
            <a:r>
              <a:rPr lang="en-US" dirty="0"/>
              <a:t>Log 10 HIV viral load copies/ml</a:t>
            </a:r>
          </a:p>
          <a:p>
            <a:pPr>
              <a:buFont typeface="Wingdings" pitchFamily="2" charset="2"/>
              <a:buChar char="ü"/>
            </a:pPr>
            <a:r>
              <a:rPr lang="en-US" dirty="0"/>
              <a:t>Absence of co-trimoxazole prophylaxis</a:t>
            </a:r>
          </a:p>
          <a:p>
            <a:pPr>
              <a:buFont typeface="Wingdings" pitchFamily="2" charset="2"/>
              <a:buChar char="ü"/>
            </a:pPr>
            <a:r>
              <a:rPr lang="en-US" dirty="0"/>
              <a:t>Prior MRSA infection</a:t>
            </a:r>
          </a:p>
          <a:p>
            <a:pPr>
              <a:buFont typeface="Wingdings" pitchFamily="2" charset="2"/>
              <a:buChar char="ü"/>
            </a:pPr>
            <a:r>
              <a:rPr lang="en-US" dirty="0"/>
              <a:t>Recent hospitalization</a:t>
            </a:r>
          </a:p>
          <a:p>
            <a:pPr>
              <a:buFont typeface="Wingdings" pitchFamily="2" charset="2"/>
              <a:buChar char="ü"/>
            </a:pPr>
            <a:r>
              <a:rPr lang="en-US" dirty="0"/>
              <a:t>Recent receipt of Beta- lactam antibiotics</a:t>
            </a:r>
          </a:p>
        </p:txBody>
      </p:sp>
      <p:sp>
        <p:nvSpPr>
          <p:cNvPr id="4" name="Rectangle 3"/>
          <p:cNvSpPr/>
          <p:nvPr/>
        </p:nvSpPr>
        <p:spPr>
          <a:xfrm>
            <a:off x="6869313" y="214290"/>
            <a:ext cx="1774653" cy="646331"/>
          </a:xfrm>
          <a:prstGeom prst="rect">
            <a:avLst/>
          </a:prstGeom>
        </p:spPr>
        <p:txBody>
          <a:bodyPr wrap="none">
            <a:spAutoFit/>
          </a:bodyPr>
          <a:lstStyle/>
          <a:p>
            <a:r>
              <a:rPr lang="en-US" dirty="0"/>
              <a:t>Bacterial Infections</a:t>
            </a:r>
          </a:p>
          <a:p>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cthyma.jpg"/>
          <p:cNvPicPr>
            <a:picLocks noGrp="1" noChangeAspect="1"/>
          </p:cNvPicPr>
          <p:nvPr>
            <p:ph sz="quarter" idx="1"/>
          </p:nvPr>
        </p:nvPicPr>
        <p:blipFill>
          <a:blip r:embed="rId3"/>
          <a:stretch>
            <a:fillRect/>
          </a:stretch>
        </p:blipFill>
        <p:spPr>
          <a:xfrm>
            <a:off x="5286380" y="3786190"/>
            <a:ext cx="3511818" cy="2644032"/>
          </a:xfrm>
        </p:spPr>
      </p:pic>
      <p:pic>
        <p:nvPicPr>
          <p:cNvPr id="4" name="Picture 6" descr="Image result for STAPHYLOCOCCAL  FOLLICULITIS"/>
          <p:cNvPicPr>
            <a:picLocks noChangeAspect="1" noChangeArrowheads="1"/>
          </p:cNvPicPr>
          <p:nvPr/>
        </p:nvPicPr>
        <p:blipFill>
          <a:blip r:embed="rId4" cstate="print"/>
          <a:srcRect/>
          <a:stretch>
            <a:fillRect/>
          </a:stretch>
        </p:blipFill>
        <p:spPr bwMode="auto">
          <a:xfrm>
            <a:off x="1142975" y="1571612"/>
            <a:ext cx="4113489" cy="2643206"/>
          </a:xfrm>
          <a:prstGeom prst="rect">
            <a:avLst/>
          </a:prstGeom>
          <a:noFill/>
        </p:spPr>
      </p:pic>
      <p:sp>
        <p:nvSpPr>
          <p:cNvPr id="6" name="Rectangle 5"/>
          <p:cNvSpPr/>
          <p:nvPr/>
        </p:nvSpPr>
        <p:spPr>
          <a:xfrm>
            <a:off x="6715140" y="214290"/>
            <a:ext cx="1774653" cy="646331"/>
          </a:xfrm>
          <a:prstGeom prst="rect">
            <a:avLst/>
          </a:prstGeom>
        </p:spPr>
        <p:txBody>
          <a:bodyPr wrap="none">
            <a:spAutoFit/>
          </a:bodyPr>
          <a:lstStyle/>
          <a:p>
            <a:r>
              <a:rPr lang="en-US" dirty="0"/>
              <a:t>Bacterial Infections</a:t>
            </a:r>
          </a:p>
          <a:p>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3" cstate="print"/>
          <a:srcRect/>
          <a:stretch>
            <a:fillRect/>
          </a:stretch>
        </p:blipFill>
        <p:spPr bwMode="auto">
          <a:xfrm>
            <a:off x="1071538" y="1571612"/>
            <a:ext cx="3969121" cy="2961576"/>
          </a:xfrm>
          <a:prstGeom prst="rect">
            <a:avLst/>
          </a:prstGeom>
          <a:noFill/>
        </p:spPr>
      </p:pic>
      <p:pic>
        <p:nvPicPr>
          <p:cNvPr id="5" name="Picture 2" descr="C:\Users\ahmar jalal\Desktop\Screenshot_20170823-105948.png"/>
          <p:cNvPicPr>
            <a:picLocks noGrp="1" noChangeAspect="1" noChangeArrowheads="1"/>
          </p:cNvPicPr>
          <p:nvPr>
            <p:ph sz="quarter" idx="1"/>
          </p:nvPr>
        </p:nvPicPr>
        <p:blipFill>
          <a:blip r:embed="rId4" cstate="print"/>
          <a:srcRect l="19672" r="3279" b="15789"/>
          <a:stretch>
            <a:fillRect/>
          </a:stretch>
        </p:blipFill>
        <p:spPr bwMode="auto">
          <a:xfrm>
            <a:off x="5286380" y="4182020"/>
            <a:ext cx="3643338" cy="2478861"/>
          </a:xfrm>
          <a:prstGeom prst="rect">
            <a:avLst/>
          </a:prstGeom>
          <a:noFill/>
        </p:spPr>
      </p:pic>
      <p:sp>
        <p:nvSpPr>
          <p:cNvPr id="6" name="Rectangle 5"/>
          <p:cNvSpPr/>
          <p:nvPr/>
        </p:nvSpPr>
        <p:spPr>
          <a:xfrm>
            <a:off x="6715140" y="214290"/>
            <a:ext cx="1774653" cy="646331"/>
          </a:xfrm>
          <a:prstGeom prst="rect">
            <a:avLst/>
          </a:prstGeom>
        </p:spPr>
        <p:txBody>
          <a:bodyPr wrap="none">
            <a:spAutoFit/>
          </a:bodyPr>
          <a:lstStyle/>
          <a:p>
            <a:r>
              <a:rPr lang="en-US" dirty="0"/>
              <a:t>Bacterial Infections</a:t>
            </a:r>
          </a:p>
          <a:p>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a:buNone/>
            </a:pPr>
            <a:r>
              <a:rPr lang="en-US" sz="3200" b="1" u="sng" dirty="0"/>
              <a:t>STREPTOCOCCAL</a:t>
            </a:r>
          </a:p>
          <a:p>
            <a:pPr>
              <a:buNone/>
            </a:pPr>
            <a:r>
              <a:rPr lang="en-US" sz="3200" b="1" u="sng" dirty="0"/>
              <a:t>INFECTION:</a:t>
            </a:r>
          </a:p>
          <a:p>
            <a:pPr>
              <a:buFont typeface="Wingdings 2" pitchFamily="18" charset="2"/>
              <a:buChar char="P"/>
            </a:pPr>
            <a:endParaRPr lang="en-US" dirty="0"/>
          </a:p>
          <a:p>
            <a:pPr>
              <a:buFont typeface="Wingdings 2" pitchFamily="18" charset="2"/>
              <a:buChar char="P"/>
            </a:pPr>
            <a:r>
              <a:rPr lang="en-US" dirty="0"/>
              <a:t> Erysipelas</a:t>
            </a:r>
          </a:p>
          <a:p>
            <a:pPr lvl="1">
              <a:lnSpc>
                <a:spcPct val="90000"/>
              </a:lnSpc>
              <a:buClr>
                <a:schemeClr val="accent1"/>
              </a:buClr>
              <a:buFont typeface="Arial" pitchFamily="34" charset="0"/>
              <a:buChar char="•"/>
            </a:pPr>
            <a:r>
              <a:rPr lang="en-US" dirty="0"/>
              <a:t>Common sites: legs, face </a:t>
            </a:r>
          </a:p>
          <a:p>
            <a:pPr lvl="1">
              <a:lnSpc>
                <a:spcPct val="90000"/>
              </a:lnSpc>
              <a:buClr>
                <a:schemeClr val="accent1"/>
              </a:buClr>
              <a:buFont typeface="Arial" pitchFamily="34" charset="0"/>
              <a:buChar char="•"/>
            </a:pPr>
            <a:r>
              <a:rPr lang="en-US" dirty="0"/>
              <a:t> sharp, raised borders</a:t>
            </a:r>
          </a:p>
          <a:p>
            <a:pPr lvl="1">
              <a:lnSpc>
                <a:spcPct val="90000"/>
              </a:lnSpc>
              <a:buClr>
                <a:schemeClr val="accent1"/>
              </a:buClr>
              <a:buFont typeface="Arial" pitchFamily="34" charset="0"/>
              <a:buChar char="•"/>
            </a:pPr>
            <a:r>
              <a:rPr lang="en-US" dirty="0"/>
              <a:t> Blistering may be seen</a:t>
            </a:r>
          </a:p>
          <a:p>
            <a:pPr lvl="1">
              <a:lnSpc>
                <a:spcPct val="90000"/>
              </a:lnSpc>
              <a:buClr>
                <a:schemeClr val="accent1"/>
              </a:buClr>
              <a:buFont typeface="Arial" pitchFamily="34" charset="0"/>
              <a:buChar char="•"/>
            </a:pPr>
            <a:r>
              <a:rPr lang="en-US" dirty="0"/>
              <a:t> Rarely caused by staph (MRSA)</a:t>
            </a:r>
          </a:p>
          <a:p>
            <a:pPr>
              <a:lnSpc>
                <a:spcPct val="90000"/>
              </a:lnSpc>
              <a:buClr>
                <a:schemeClr val="accent1"/>
              </a:buClr>
              <a:buFont typeface="Wingdings" pitchFamily="2" charset="2"/>
              <a:buNone/>
            </a:pPr>
            <a:endParaRPr lang="en-US" sz="2800" dirty="0"/>
          </a:p>
        </p:txBody>
      </p:sp>
      <p:sp>
        <p:nvSpPr>
          <p:cNvPr id="7" name="Content Placeholder 6"/>
          <p:cNvSpPr>
            <a:spLocks noGrp="1"/>
          </p:cNvSpPr>
          <p:nvPr>
            <p:ph sz="quarter" idx="2"/>
          </p:nvPr>
        </p:nvSpPr>
        <p:spPr/>
        <p:txBody>
          <a:bodyPr/>
          <a:lstStyle/>
          <a:p>
            <a:endParaRPr lang="en-US"/>
          </a:p>
        </p:txBody>
      </p:sp>
      <p:pic>
        <p:nvPicPr>
          <p:cNvPr id="4" name="Picture 6"/>
          <p:cNvPicPr>
            <a:picLocks noChangeAspect="1" noChangeArrowheads="1"/>
          </p:cNvPicPr>
          <p:nvPr/>
        </p:nvPicPr>
        <p:blipFill>
          <a:blip r:embed="rId3"/>
          <a:srcRect/>
          <a:stretch>
            <a:fillRect/>
          </a:stretch>
        </p:blipFill>
        <p:spPr bwMode="auto">
          <a:xfrm>
            <a:off x="5214942" y="2214554"/>
            <a:ext cx="3286125" cy="3514725"/>
          </a:xfrm>
          <a:prstGeom prst="rect">
            <a:avLst/>
          </a:prstGeom>
          <a:noFill/>
          <a:ln w="9525">
            <a:noFill/>
            <a:miter lim="800000"/>
            <a:headEnd/>
            <a:tailEnd/>
          </a:ln>
        </p:spPr>
      </p:pic>
      <p:sp>
        <p:nvSpPr>
          <p:cNvPr id="5" name="Rectangle 4"/>
          <p:cNvSpPr/>
          <p:nvPr/>
        </p:nvSpPr>
        <p:spPr>
          <a:xfrm>
            <a:off x="6715140" y="214290"/>
            <a:ext cx="1774653" cy="646331"/>
          </a:xfrm>
          <a:prstGeom prst="rect">
            <a:avLst/>
          </a:prstGeom>
        </p:spPr>
        <p:txBody>
          <a:bodyPr wrap="none">
            <a:spAutoFit/>
          </a:bodyPr>
          <a:lstStyle/>
          <a:p>
            <a:r>
              <a:rPr lang="en-US" dirty="0"/>
              <a:t>Bacterial Infections</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pPr>
              <a:buNone/>
            </a:pPr>
            <a:endParaRPr lang="en-US" dirty="0"/>
          </a:p>
          <a:p>
            <a:pPr>
              <a:buNone/>
            </a:pPr>
            <a:endParaRPr lang="en-US" dirty="0"/>
          </a:p>
          <a:p>
            <a:pPr>
              <a:buNone/>
            </a:pPr>
            <a:endParaRPr lang="en-US" dirty="0"/>
          </a:p>
          <a:p>
            <a:pPr algn="ctr">
              <a:buNone/>
            </a:pPr>
            <a:r>
              <a:rPr lang="en-US" sz="5400" b="1" dirty="0"/>
              <a:t>PATHOPHYSIOLOGY</a:t>
            </a:r>
            <a:endParaRPr lang="en-US" sz="2800" b="1"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472" y="1142984"/>
            <a:ext cx="3749040" cy="4572000"/>
          </a:xfrm>
        </p:spPr>
        <p:txBody>
          <a:bodyPr/>
          <a:lstStyle/>
          <a:p>
            <a:pPr>
              <a:buNone/>
            </a:pPr>
            <a:r>
              <a:rPr lang="en-US" sz="3200" b="1" u="sng" dirty="0"/>
              <a:t>PSEUDOMONAS</a:t>
            </a:r>
          </a:p>
          <a:p>
            <a:pPr>
              <a:buNone/>
            </a:pPr>
            <a:r>
              <a:rPr lang="en-US" sz="3200" b="1" u="sng" dirty="0"/>
              <a:t>AERUGINOSA:</a:t>
            </a:r>
          </a:p>
          <a:p>
            <a:pPr>
              <a:buFont typeface="Wingdings" pitchFamily="2" charset="2"/>
              <a:buChar char="ü"/>
            </a:pPr>
            <a:endParaRPr lang="en-US" dirty="0"/>
          </a:p>
          <a:p>
            <a:pPr>
              <a:buFont typeface="Wingdings" pitchFamily="2" charset="2"/>
              <a:buChar char="ü"/>
            </a:pPr>
            <a:r>
              <a:rPr lang="en-US" dirty="0"/>
              <a:t>Ecthyma gangrenosum</a:t>
            </a:r>
          </a:p>
          <a:p>
            <a:pPr lvl="1">
              <a:buFont typeface="Arial" pitchFamily="34" charset="0"/>
              <a:buChar char="•"/>
            </a:pPr>
            <a:r>
              <a:rPr lang="en-US" dirty="0"/>
              <a:t>Red </a:t>
            </a:r>
            <a:r>
              <a:rPr lang="en-US" dirty="0" err="1"/>
              <a:t>macule</a:t>
            </a:r>
            <a:endParaRPr lang="en-US" dirty="0"/>
          </a:p>
          <a:p>
            <a:pPr lvl="1">
              <a:buFont typeface="Arial" pitchFamily="34" charset="0"/>
              <a:buChar char="•"/>
            </a:pPr>
            <a:r>
              <a:rPr lang="en-US" dirty="0"/>
              <a:t>Hemorrhagic </a:t>
            </a:r>
            <a:r>
              <a:rPr lang="en-US" dirty="0" err="1"/>
              <a:t>bullae</a:t>
            </a:r>
            <a:endParaRPr lang="en-US" dirty="0"/>
          </a:p>
          <a:p>
            <a:pPr lvl="1">
              <a:buFont typeface="Arial" pitchFamily="34" charset="0"/>
              <a:buChar char="•"/>
            </a:pPr>
            <a:r>
              <a:rPr lang="en-US" dirty="0"/>
              <a:t>High mortality</a:t>
            </a:r>
          </a:p>
          <a:p>
            <a:pPr>
              <a:buFont typeface="Wingdings" pitchFamily="2" charset="2"/>
              <a:buChar char="ü"/>
            </a:pPr>
            <a:r>
              <a:rPr lang="en-US" dirty="0" err="1"/>
              <a:t>Panniculitis</a:t>
            </a:r>
            <a:r>
              <a:rPr lang="en-US" dirty="0"/>
              <a:t>  </a:t>
            </a:r>
          </a:p>
        </p:txBody>
      </p:sp>
      <p:sp>
        <p:nvSpPr>
          <p:cNvPr id="6" name="Content Placeholder 5"/>
          <p:cNvSpPr>
            <a:spLocks noGrp="1"/>
          </p:cNvSpPr>
          <p:nvPr>
            <p:ph sz="quarter" idx="2"/>
          </p:nvPr>
        </p:nvSpPr>
        <p:spPr/>
        <p:txBody>
          <a:bodyPr/>
          <a:lstStyle/>
          <a:p>
            <a:endParaRPr lang="en-US"/>
          </a:p>
        </p:txBody>
      </p:sp>
      <p:pic>
        <p:nvPicPr>
          <p:cNvPr id="4" name="Picture 9" descr="aho460749"/>
          <p:cNvPicPr>
            <a:picLocks noChangeAspect="1" noChangeArrowheads="1"/>
          </p:cNvPicPr>
          <p:nvPr/>
        </p:nvPicPr>
        <p:blipFill>
          <a:blip r:embed="rId3"/>
          <a:srcRect t="5463" b="3740"/>
          <a:stretch>
            <a:fillRect/>
          </a:stretch>
        </p:blipFill>
        <p:spPr>
          <a:xfrm>
            <a:off x="4857752" y="1928802"/>
            <a:ext cx="3810000" cy="2928958"/>
          </a:xfrm>
          <a:prstGeom prst="rect">
            <a:avLst/>
          </a:prstGeom>
        </p:spPr>
      </p:pic>
      <p:sp>
        <p:nvSpPr>
          <p:cNvPr id="8" name="Rectangle 7"/>
          <p:cNvSpPr/>
          <p:nvPr/>
        </p:nvSpPr>
        <p:spPr>
          <a:xfrm>
            <a:off x="6715140" y="214290"/>
            <a:ext cx="1774653" cy="646331"/>
          </a:xfrm>
          <a:prstGeom prst="rect">
            <a:avLst/>
          </a:prstGeom>
        </p:spPr>
        <p:txBody>
          <a:bodyPr wrap="none">
            <a:spAutoFit/>
          </a:bodyPr>
          <a:lstStyle/>
          <a:p>
            <a:r>
              <a:rPr lang="en-US" dirty="0"/>
              <a:t>Bacterial Infections</a:t>
            </a:r>
          </a:p>
          <a:p>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71472" y="1000108"/>
            <a:ext cx="3749040" cy="4572000"/>
          </a:xfrm>
        </p:spPr>
        <p:txBody>
          <a:bodyPr/>
          <a:lstStyle/>
          <a:p>
            <a:pPr>
              <a:buNone/>
            </a:pPr>
            <a:r>
              <a:rPr lang="en-US" sz="3200" b="1" u="sng" dirty="0"/>
              <a:t>BACILLARY</a:t>
            </a:r>
          </a:p>
          <a:p>
            <a:pPr>
              <a:buNone/>
            </a:pPr>
            <a:r>
              <a:rPr lang="en-US" sz="3200" b="1" u="sng" dirty="0"/>
              <a:t>ANGIOMATOSIS:</a:t>
            </a:r>
          </a:p>
          <a:p>
            <a:pPr>
              <a:buFont typeface="Wingdings" pitchFamily="2" charset="2"/>
              <a:buChar char="ü"/>
            </a:pPr>
            <a:endParaRPr lang="en-US" dirty="0"/>
          </a:p>
          <a:p>
            <a:pPr>
              <a:buFont typeface="Wingdings" pitchFamily="2" charset="2"/>
              <a:buChar char="ü"/>
            </a:pPr>
            <a:r>
              <a:rPr lang="en-US" dirty="0"/>
              <a:t> Causative organism: Bartonella henselae</a:t>
            </a:r>
          </a:p>
          <a:p>
            <a:pPr>
              <a:buFont typeface="Wingdings" pitchFamily="2" charset="2"/>
              <a:buChar char="ü"/>
            </a:pPr>
            <a:endParaRPr lang="en-US" dirty="0"/>
          </a:p>
          <a:p>
            <a:pPr>
              <a:buFont typeface="Wingdings" pitchFamily="2" charset="2"/>
              <a:buChar char="ü"/>
            </a:pPr>
            <a:r>
              <a:rPr lang="en-US" dirty="0"/>
              <a:t> Characterized by purple, papular and nodular vascular lesions </a:t>
            </a:r>
          </a:p>
        </p:txBody>
      </p:sp>
      <p:pic>
        <p:nvPicPr>
          <p:cNvPr id="6" name="Picture 2"/>
          <p:cNvPicPr>
            <a:picLocks noGrp="1" noChangeAspect="1" noChangeArrowheads="1"/>
          </p:cNvPicPr>
          <p:nvPr>
            <p:ph sz="quarter" idx="2"/>
          </p:nvPr>
        </p:nvPicPr>
        <p:blipFill>
          <a:blip r:embed="rId3"/>
          <a:srcRect l="24081" t="52834" r="49264" b="16105"/>
          <a:stretch>
            <a:fillRect/>
          </a:stretch>
        </p:blipFill>
        <p:spPr bwMode="auto">
          <a:xfrm>
            <a:off x="4850224" y="2357430"/>
            <a:ext cx="3904278" cy="2557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6715140" y="214290"/>
            <a:ext cx="1774653" cy="646331"/>
          </a:xfrm>
          <a:prstGeom prst="rect">
            <a:avLst/>
          </a:prstGeom>
        </p:spPr>
        <p:txBody>
          <a:bodyPr wrap="none">
            <a:spAutoFit/>
          </a:bodyPr>
          <a:lstStyle/>
          <a:p>
            <a:r>
              <a:rPr lang="en-US" dirty="0"/>
              <a:t>Bacterial Infections</a:t>
            </a:r>
          </a:p>
          <a:p>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2800" u="sng" dirty="0"/>
              <a:t>DIAGNOSIS:</a:t>
            </a:r>
          </a:p>
          <a:p>
            <a:pPr>
              <a:buNone/>
            </a:pPr>
            <a:endParaRPr lang="en-US" dirty="0"/>
          </a:p>
          <a:p>
            <a:pPr>
              <a:buFont typeface="Wingdings" pitchFamily="2" charset="2"/>
              <a:buChar char="ü"/>
            </a:pPr>
            <a:r>
              <a:rPr lang="en-US" dirty="0"/>
              <a:t>Histopathology </a:t>
            </a:r>
          </a:p>
          <a:p>
            <a:pPr lvl="1">
              <a:buFont typeface="Arial" pitchFamily="34" charset="0"/>
              <a:buChar char="•"/>
            </a:pPr>
            <a:r>
              <a:rPr lang="en-US" dirty="0"/>
              <a:t> Lobular vascular proliferation with abnormal, enlarged epitheloid cells and prominent neutrophilic infiltrate with neutrophil debris</a:t>
            </a:r>
          </a:p>
          <a:p>
            <a:pPr>
              <a:buFont typeface="Wingdings" pitchFamily="2" charset="2"/>
              <a:buChar char="ü"/>
            </a:pPr>
            <a:r>
              <a:rPr lang="en-US" dirty="0"/>
              <a:t> Warthin -Starring silver staining</a:t>
            </a:r>
          </a:p>
          <a:p>
            <a:pPr>
              <a:buFont typeface="Wingdings" pitchFamily="2" charset="2"/>
              <a:buChar char="ü"/>
            </a:pPr>
            <a:r>
              <a:rPr lang="en-US" dirty="0"/>
              <a:t>Immunoperoxidase staining </a:t>
            </a:r>
          </a:p>
        </p:txBody>
      </p:sp>
      <p:sp>
        <p:nvSpPr>
          <p:cNvPr id="4" name="Rectangle 3"/>
          <p:cNvSpPr/>
          <p:nvPr/>
        </p:nvSpPr>
        <p:spPr>
          <a:xfrm>
            <a:off x="6715140" y="214290"/>
            <a:ext cx="2024721" cy="923330"/>
          </a:xfrm>
          <a:prstGeom prst="rect">
            <a:avLst/>
          </a:prstGeom>
        </p:spPr>
        <p:txBody>
          <a:bodyPr wrap="none">
            <a:spAutoFit/>
          </a:bodyPr>
          <a:lstStyle/>
          <a:p>
            <a:r>
              <a:rPr lang="en-US" dirty="0"/>
              <a:t>Bacterial Infections</a:t>
            </a:r>
          </a:p>
          <a:p>
            <a:r>
              <a:rPr lang="en-US" dirty="0"/>
              <a:t>Bacillary angiomatosis</a:t>
            </a:r>
          </a:p>
          <a:p>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
          </p:nvPr>
        </p:nvPicPr>
        <p:blipFill>
          <a:blip r:embed="rId2"/>
          <a:srcRect l="52574" t="18503" r="20772" b="50436"/>
          <a:stretch>
            <a:fillRect/>
          </a:stretch>
        </p:blipFill>
        <p:spPr bwMode="auto">
          <a:xfrm>
            <a:off x="1777269" y="1785926"/>
            <a:ext cx="5299196" cy="3857652"/>
          </a:xfrm>
          <a:prstGeom prst="rect">
            <a:avLst/>
          </a:prstGeom>
          <a:noFill/>
          <a:ln w="9525">
            <a:noFill/>
            <a:miter lim="800000"/>
            <a:headEnd/>
            <a:tailEnd/>
          </a:ln>
          <a:effectLst/>
        </p:spPr>
      </p:pic>
      <p:sp>
        <p:nvSpPr>
          <p:cNvPr id="4" name="Rectangle 3"/>
          <p:cNvSpPr/>
          <p:nvPr/>
        </p:nvSpPr>
        <p:spPr>
          <a:xfrm>
            <a:off x="6715140" y="214290"/>
            <a:ext cx="2024721" cy="923330"/>
          </a:xfrm>
          <a:prstGeom prst="rect">
            <a:avLst/>
          </a:prstGeom>
        </p:spPr>
        <p:txBody>
          <a:bodyPr wrap="none">
            <a:spAutoFit/>
          </a:bodyPr>
          <a:lstStyle/>
          <a:p>
            <a:r>
              <a:rPr lang="en-US" dirty="0"/>
              <a:t>Bacterial Infections</a:t>
            </a:r>
          </a:p>
          <a:p>
            <a:r>
              <a:rPr lang="en-US" dirty="0"/>
              <a:t>Bacillary angiomatosis</a:t>
            </a:r>
          </a:p>
          <a:p>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2800" u="sng" dirty="0"/>
              <a:t>MANAGEMENT:</a:t>
            </a:r>
          </a:p>
          <a:p>
            <a:pPr>
              <a:buNone/>
            </a:pPr>
            <a:endParaRPr lang="en-US" dirty="0"/>
          </a:p>
          <a:p>
            <a:pPr>
              <a:buFont typeface="Wingdings" pitchFamily="2" charset="2"/>
              <a:buChar char="ü"/>
            </a:pPr>
            <a:r>
              <a:rPr lang="en-US" dirty="0"/>
              <a:t>Erythromycin </a:t>
            </a:r>
          </a:p>
          <a:p>
            <a:pPr>
              <a:buFont typeface="Wingdings" pitchFamily="2" charset="2"/>
              <a:buChar char="ü"/>
            </a:pPr>
            <a:r>
              <a:rPr lang="en-US" dirty="0"/>
              <a:t>Isoniazid</a:t>
            </a:r>
          </a:p>
          <a:p>
            <a:pPr>
              <a:buFont typeface="Wingdings" pitchFamily="2" charset="2"/>
              <a:buChar char="ü"/>
            </a:pPr>
            <a:r>
              <a:rPr lang="en-US" dirty="0"/>
              <a:t>Rifampicin</a:t>
            </a:r>
          </a:p>
          <a:p>
            <a:pPr>
              <a:buFont typeface="Wingdings" pitchFamily="2" charset="2"/>
              <a:buChar char="ü"/>
            </a:pPr>
            <a:r>
              <a:rPr lang="en-US" dirty="0"/>
              <a:t>Ethambutol</a:t>
            </a:r>
          </a:p>
          <a:p>
            <a:pPr>
              <a:buFont typeface="Wingdings" pitchFamily="2" charset="2"/>
              <a:buChar char="ü"/>
            </a:pPr>
            <a:r>
              <a:rPr lang="en-US" dirty="0"/>
              <a:t>Clofazimine</a:t>
            </a:r>
          </a:p>
        </p:txBody>
      </p:sp>
      <p:sp>
        <p:nvSpPr>
          <p:cNvPr id="4" name="Rectangle 3"/>
          <p:cNvSpPr/>
          <p:nvPr/>
        </p:nvSpPr>
        <p:spPr>
          <a:xfrm>
            <a:off x="7000892" y="214290"/>
            <a:ext cx="2024721" cy="923330"/>
          </a:xfrm>
          <a:prstGeom prst="rect">
            <a:avLst/>
          </a:prstGeom>
        </p:spPr>
        <p:txBody>
          <a:bodyPr wrap="none">
            <a:spAutoFit/>
          </a:bodyPr>
          <a:lstStyle/>
          <a:p>
            <a:r>
              <a:rPr lang="en-US" dirty="0"/>
              <a:t>Bacterial Infections</a:t>
            </a:r>
          </a:p>
          <a:p>
            <a:r>
              <a:rPr lang="en-US" dirty="0"/>
              <a:t>Bacillary angiomatosis</a:t>
            </a:r>
          </a:p>
          <a:p>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00034" y="1142984"/>
            <a:ext cx="7772400" cy="4572000"/>
          </a:xfrm>
        </p:spPr>
        <p:txBody>
          <a:bodyPr/>
          <a:lstStyle/>
          <a:p>
            <a:pPr>
              <a:buNone/>
            </a:pPr>
            <a:r>
              <a:rPr lang="en-US" sz="3200" b="1" u="sng" dirty="0"/>
              <a:t>SYPHILIS (TREPONEMA PALLIDUM):</a:t>
            </a:r>
          </a:p>
          <a:p>
            <a:pPr>
              <a:buNone/>
            </a:pPr>
            <a:endParaRPr lang="en-US" b="1" u="sng" dirty="0"/>
          </a:p>
          <a:p>
            <a:pPr>
              <a:buFont typeface="Wingdings" pitchFamily="2" charset="2"/>
              <a:buChar char="ü"/>
            </a:pPr>
            <a:r>
              <a:rPr lang="en-US" sz="2400" dirty="0"/>
              <a:t>Chancre            Primary syphilis</a:t>
            </a:r>
          </a:p>
          <a:p>
            <a:pPr>
              <a:buFont typeface="Wingdings" pitchFamily="2" charset="2"/>
              <a:buChar char="ü"/>
            </a:pPr>
            <a:r>
              <a:rPr lang="en-US" sz="2400" dirty="0"/>
              <a:t>Papulosquamous eruption        </a:t>
            </a:r>
          </a:p>
          <a:p>
            <a:pPr>
              <a:buFont typeface="Wingdings" pitchFamily="2" charset="2"/>
              <a:buChar char="ü"/>
            </a:pPr>
            <a:r>
              <a:rPr lang="en-US" sz="2400" dirty="0"/>
              <a:t>Erythema Multiforme           </a:t>
            </a:r>
          </a:p>
          <a:p>
            <a:pPr>
              <a:buFont typeface="Wingdings" pitchFamily="2" charset="2"/>
              <a:buChar char="ü"/>
            </a:pPr>
            <a:r>
              <a:rPr lang="en-US" sz="2400" dirty="0"/>
              <a:t>Gumma           Tertiary syphilis</a:t>
            </a:r>
          </a:p>
          <a:p>
            <a:pPr>
              <a:buFont typeface="Wingdings" pitchFamily="2" charset="2"/>
              <a:buChar char="ü"/>
            </a:pPr>
            <a:r>
              <a:rPr lang="en-US" sz="2400" dirty="0"/>
              <a:t>Keratoderma </a:t>
            </a:r>
          </a:p>
          <a:p>
            <a:pPr>
              <a:buFont typeface="Wingdings" pitchFamily="2" charset="2"/>
              <a:buChar char="ü"/>
            </a:pPr>
            <a:r>
              <a:rPr lang="en-US" sz="2400" dirty="0"/>
              <a:t>Leus maligna ( red necrotic nodules )</a:t>
            </a:r>
          </a:p>
          <a:p>
            <a:pPr>
              <a:buFont typeface="Wingdings" pitchFamily="2" charset="2"/>
              <a:buChar char="ü"/>
            </a:pPr>
            <a:r>
              <a:rPr lang="en-US" sz="2400" dirty="0"/>
              <a:t> Nodular syphilis </a:t>
            </a:r>
          </a:p>
          <a:p>
            <a:pPr>
              <a:buNone/>
            </a:pPr>
            <a:endParaRPr lang="en-US" b="1" u="sng" dirty="0"/>
          </a:p>
          <a:p>
            <a:pPr>
              <a:buNone/>
            </a:pPr>
            <a:endParaRPr lang="en-US" b="1" u="sng" dirty="0"/>
          </a:p>
        </p:txBody>
      </p:sp>
      <p:sp>
        <p:nvSpPr>
          <p:cNvPr id="5" name="Rectangle 4"/>
          <p:cNvSpPr/>
          <p:nvPr/>
        </p:nvSpPr>
        <p:spPr>
          <a:xfrm>
            <a:off x="6940751" y="214290"/>
            <a:ext cx="1774653" cy="646331"/>
          </a:xfrm>
          <a:prstGeom prst="rect">
            <a:avLst/>
          </a:prstGeom>
        </p:spPr>
        <p:txBody>
          <a:bodyPr wrap="none">
            <a:spAutoFit/>
          </a:bodyPr>
          <a:lstStyle/>
          <a:p>
            <a:r>
              <a:rPr lang="en-US" dirty="0"/>
              <a:t>Bacterial Infections</a:t>
            </a:r>
          </a:p>
          <a:p>
            <a:endParaRPr lang="en-US" dirty="0"/>
          </a:p>
        </p:txBody>
      </p:sp>
      <p:cxnSp>
        <p:nvCxnSpPr>
          <p:cNvPr id="7" name="Straight Arrow Connector 6"/>
          <p:cNvCxnSpPr/>
          <p:nvPr/>
        </p:nvCxnSpPr>
        <p:spPr>
          <a:xfrm>
            <a:off x="1857356" y="2427280"/>
            <a:ext cx="642942"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0" name="Right Brace 9"/>
          <p:cNvSpPr/>
          <p:nvPr/>
        </p:nvSpPr>
        <p:spPr>
          <a:xfrm>
            <a:off x="4143372" y="2714620"/>
            <a:ext cx="142876" cy="642942"/>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2" name="TextBox 11"/>
          <p:cNvSpPr txBox="1"/>
          <p:nvPr/>
        </p:nvSpPr>
        <p:spPr>
          <a:xfrm>
            <a:off x="4572000" y="2786058"/>
            <a:ext cx="2209066" cy="461665"/>
          </a:xfrm>
          <a:prstGeom prst="rect">
            <a:avLst/>
          </a:prstGeom>
          <a:noFill/>
        </p:spPr>
        <p:txBody>
          <a:bodyPr wrap="none" rtlCol="0">
            <a:spAutoFit/>
          </a:bodyPr>
          <a:lstStyle/>
          <a:p>
            <a:r>
              <a:rPr lang="en-US" sz="2400" dirty="0"/>
              <a:t>Secondary syphilis</a:t>
            </a:r>
          </a:p>
        </p:txBody>
      </p:sp>
      <p:cxnSp>
        <p:nvCxnSpPr>
          <p:cNvPr id="16" name="Straight Arrow Connector 15"/>
          <p:cNvCxnSpPr/>
          <p:nvPr/>
        </p:nvCxnSpPr>
        <p:spPr>
          <a:xfrm>
            <a:off x="1857356" y="3784602"/>
            <a:ext cx="500066"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14282" y="1214422"/>
            <a:ext cx="7829576" cy="5286412"/>
          </a:xfrm>
        </p:spPr>
        <p:txBody>
          <a:bodyPr>
            <a:normAutofit/>
          </a:bodyPr>
          <a:lstStyle/>
          <a:p>
            <a:pPr>
              <a:buNone/>
            </a:pPr>
            <a:r>
              <a:rPr lang="en-US" sz="3200" b="1" u="sng" dirty="0"/>
              <a:t>MYCOBACTERIUM TUBERCULOSIS:</a:t>
            </a:r>
          </a:p>
          <a:p>
            <a:pPr>
              <a:buFont typeface="Wingdings" pitchFamily="2" charset="2"/>
              <a:buChar char="ü"/>
            </a:pPr>
            <a:endParaRPr lang="en-US" b="1" u="sng" dirty="0"/>
          </a:p>
          <a:p>
            <a:pPr>
              <a:buFont typeface="Wingdings" pitchFamily="2" charset="2"/>
              <a:buChar char="ü"/>
            </a:pPr>
            <a:r>
              <a:rPr lang="en-US" sz="2800" dirty="0"/>
              <a:t> Re-activation occurs early in HIV infection.</a:t>
            </a:r>
          </a:p>
          <a:p>
            <a:pPr>
              <a:buNone/>
            </a:pPr>
            <a:endParaRPr lang="en-US" sz="2800" dirty="0"/>
          </a:p>
          <a:p>
            <a:pPr>
              <a:buFont typeface="Wingdings" pitchFamily="2" charset="2"/>
              <a:buChar char="ü"/>
            </a:pPr>
            <a:r>
              <a:rPr lang="en-US" sz="2800" dirty="0"/>
              <a:t> 50% HIV patients are co - infected with tuberculosis</a:t>
            </a:r>
          </a:p>
          <a:p>
            <a:pPr>
              <a:buFont typeface="Wingdings" pitchFamily="2" charset="2"/>
              <a:buChar char="ü"/>
            </a:pPr>
            <a:endParaRPr lang="en-US" sz="2800" dirty="0"/>
          </a:p>
          <a:p>
            <a:pPr>
              <a:buFont typeface="Wingdings" pitchFamily="2" charset="2"/>
              <a:buChar char="ü"/>
            </a:pPr>
            <a:r>
              <a:rPr lang="en-US" sz="2800" dirty="0"/>
              <a:t> Characterisitc manifestation is tuberculous lymphadenitis</a:t>
            </a:r>
          </a:p>
          <a:p>
            <a:pPr lvl="1">
              <a:buFont typeface="Arial" pitchFamily="34" charset="0"/>
              <a:buChar char="•"/>
            </a:pPr>
            <a:endParaRPr lang="en-US" sz="3800" dirty="0"/>
          </a:p>
          <a:p>
            <a:pPr lvl="1">
              <a:buFont typeface="Arial" pitchFamily="34" charset="0"/>
              <a:buChar char="•"/>
            </a:pPr>
            <a:endParaRPr lang="en-US" dirty="0"/>
          </a:p>
          <a:p>
            <a:pPr>
              <a:buFont typeface="Wingdings" pitchFamily="2" charset="2"/>
              <a:buChar char="ü"/>
            </a:pPr>
            <a:endParaRPr lang="en-US" dirty="0"/>
          </a:p>
        </p:txBody>
      </p:sp>
      <p:sp>
        <p:nvSpPr>
          <p:cNvPr id="4" name="Rectangle 3"/>
          <p:cNvSpPr/>
          <p:nvPr/>
        </p:nvSpPr>
        <p:spPr>
          <a:xfrm>
            <a:off x="7226503" y="214290"/>
            <a:ext cx="1774653" cy="646331"/>
          </a:xfrm>
          <a:prstGeom prst="rect">
            <a:avLst/>
          </a:prstGeom>
        </p:spPr>
        <p:txBody>
          <a:bodyPr wrap="none">
            <a:spAutoFit/>
          </a:bodyPr>
          <a:lstStyle/>
          <a:p>
            <a:r>
              <a:rPr lang="en-US" dirty="0"/>
              <a:t>Bacterial Infections</a:t>
            </a:r>
          </a:p>
          <a:p>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a:buNone/>
            </a:pPr>
            <a:r>
              <a:rPr lang="en-US" sz="3200" dirty="0"/>
              <a:t> </a:t>
            </a:r>
            <a:r>
              <a:rPr lang="en-US" sz="3200" u="sng" dirty="0"/>
              <a:t>CUTANEOUS MANISFESTATION</a:t>
            </a:r>
            <a:r>
              <a:rPr lang="en-US" sz="3200" dirty="0"/>
              <a:t>:</a:t>
            </a:r>
          </a:p>
          <a:p>
            <a:pPr lvl="1">
              <a:buFont typeface="Arial" pitchFamily="34" charset="0"/>
              <a:buChar char="•"/>
            </a:pPr>
            <a:endParaRPr lang="en-US" dirty="0"/>
          </a:p>
          <a:p>
            <a:pPr lvl="1">
              <a:buFont typeface="Arial" pitchFamily="34" charset="0"/>
              <a:buChar char="•"/>
            </a:pPr>
            <a:r>
              <a:rPr lang="en-US" dirty="0"/>
              <a:t>Lupus vulgaris</a:t>
            </a:r>
          </a:p>
          <a:p>
            <a:pPr lvl="1">
              <a:buFont typeface="Arial" pitchFamily="34" charset="0"/>
              <a:buChar char="•"/>
            </a:pPr>
            <a:r>
              <a:rPr lang="en-US" dirty="0"/>
              <a:t> Scrofula</a:t>
            </a:r>
          </a:p>
          <a:p>
            <a:pPr lvl="1">
              <a:buFont typeface="Arial" pitchFamily="34" charset="0"/>
              <a:buChar char="•"/>
            </a:pPr>
            <a:r>
              <a:rPr lang="en-US" dirty="0"/>
              <a:t> Miliary tuberculosis of skin</a:t>
            </a:r>
          </a:p>
          <a:p>
            <a:pPr lvl="1">
              <a:buFont typeface="Arial" pitchFamily="34" charset="0"/>
              <a:buChar char="•"/>
            </a:pPr>
            <a:r>
              <a:rPr lang="en-US" dirty="0"/>
              <a:t> Palmoplantar keratoderma</a:t>
            </a:r>
          </a:p>
          <a:p>
            <a:pPr lvl="1">
              <a:buFont typeface="Arial" pitchFamily="34" charset="0"/>
              <a:buChar char="•"/>
            </a:pPr>
            <a:r>
              <a:rPr lang="en-US" dirty="0"/>
              <a:t> Keratotic papules or nodules</a:t>
            </a:r>
          </a:p>
          <a:p>
            <a:pPr lvl="1">
              <a:buFont typeface="Arial" pitchFamily="34" charset="0"/>
              <a:buChar char="•"/>
            </a:pPr>
            <a:r>
              <a:rPr lang="en-US" dirty="0"/>
              <a:t> Tuberculides</a:t>
            </a:r>
          </a:p>
          <a:p>
            <a:pPr lvl="1">
              <a:buFont typeface="Arial" pitchFamily="34" charset="0"/>
              <a:buChar char="•"/>
            </a:pPr>
            <a:r>
              <a:rPr lang="en-US" dirty="0"/>
              <a:t> Pilonidal sinus </a:t>
            </a:r>
          </a:p>
          <a:p>
            <a:endParaRPr lang="en-US" dirty="0"/>
          </a:p>
        </p:txBody>
      </p:sp>
      <p:sp>
        <p:nvSpPr>
          <p:cNvPr id="5" name="Rectangle 4"/>
          <p:cNvSpPr/>
          <p:nvPr/>
        </p:nvSpPr>
        <p:spPr>
          <a:xfrm>
            <a:off x="6715140" y="214290"/>
            <a:ext cx="1774653" cy="646331"/>
          </a:xfrm>
          <a:prstGeom prst="rect">
            <a:avLst/>
          </a:prstGeom>
        </p:spPr>
        <p:txBody>
          <a:bodyPr wrap="none">
            <a:spAutoFit/>
          </a:bodyPr>
          <a:lstStyle/>
          <a:p>
            <a:r>
              <a:rPr lang="en-US" dirty="0"/>
              <a:t>Bacterial Infections</a:t>
            </a:r>
          </a:p>
          <a:p>
            <a:r>
              <a:rPr lang="en-US" dirty="0"/>
              <a:t>Mycobacterium TB</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00034" y="1285892"/>
            <a:ext cx="7772400" cy="4572000"/>
          </a:xfrm>
        </p:spPr>
        <p:txBody>
          <a:bodyPr/>
          <a:lstStyle/>
          <a:p>
            <a:pPr>
              <a:buNone/>
            </a:pPr>
            <a:r>
              <a:rPr lang="en-US" sz="3200" b="1" u="sng" dirty="0"/>
              <a:t>MYCOBACTERIUM AVIUM</a:t>
            </a:r>
          </a:p>
          <a:p>
            <a:pPr>
              <a:buNone/>
            </a:pPr>
            <a:r>
              <a:rPr lang="en-US" sz="3200" b="1" u="sng" dirty="0"/>
              <a:t>INTRACELLULARE:</a:t>
            </a:r>
          </a:p>
          <a:p>
            <a:pPr>
              <a:buNone/>
            </a:pPr>
            <a:endParaRPr lang="en-US" b="1" u="sng" dirty="0"/>
          </a:p>
          <a:p>
            <a:pPr>
              <a:buFont typeface="Wingdings" pitchFamily="2" charset="2"/>
              <a:buChar char="ü"/>
            </a:pPr>
            <a:r>
              <a:rPr lang="en-US" dirty="0"/>
              <a:t>Occur at CD4 count &lt; 50*10^6/L</a:t>
            </a:r>
          </a:p>
          <a:p>
            <a:pPr>
              <a:buFont typeface="Wingdings" pitchFamily="2" charset="2"/>
              <a:buChar char="ü"/>
            </a:pPr>
            <a:endParaRPr lang="en-US" dirty="0"/>
          </a:p>
          <a:p>
            <a:pPr>
              <a:buFont typeface="Wingdings" pitchFamily="2" charset="2"/>
              <a:buChar char="ü"/>
            </a:pPr>
            <a:r>
              <a:rPr lang="en-US" dirty="0"/>
              <a:t>Lesions are characterized by violaceous papules, nodules and ulcer </a:t>
            </a:r>
          </a:p>
          <a:p>
            <a:pPr>
              <a:buNone/>
            </a:pPr>
            <a:endParaRPr lang="en-US" b="1" u="sng" dirty="0"/>
          </a:p>
        </p:txBody>
      </p:sp>
      <p:sp>
        <p:nvSpPr>
          <p:cNvPr id="4" name="Rectangle 3"/>
          <p:cNvSpPr/>
          <p:nvPr/>
        </p:nvSpPr>
        <p:spPr>
          <a:xfrm>
            <a:off x="6715140" y="214290"/>
            <a:ext cx="1774653" cy="646331"/>
          </a:xfrm>
          <a:prstGeom prst="rect">
            <a:avLst/>
          </a:prstGeom>
        </p:spPr>
        <p:txBody>
          <a:bodyPr wrap="none">
            <a:spAutoFit/>
          </a:bodyPr>
          <a:lstStyle/>
          <a:p>
            <a:r>
              <a:rPr lang="en-US" dirty="0"/>
              <a:t>Bacterial Infections</a:t>
            </a:r>
          </a:p>
          <a:p>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              VIRAL INFECTIONS</a:t>
            </a:r>
          </a:p>
        </p:txBody>
      </p:sp>
      <p:sp>
        <p:nvSpPr>
          <p:cNvPr id="3" name="Content Placeholder 2"/>
          <p:cNvSpPr>
            <a:spLocks noGrp="1"/>
          </p:cNvSpPr>
          <p:nvPr>
            <p:ph sz="quarter" idx="1"/>
          </p:nvPr>
        </p:nvSpPr>
        <p:spPr/>
        <p:txBody>
          <a:bodyPr/>
          <a:lstStyle/>
          <a:p>
            <a:pPr>
              <a:lnSpc>
                <a:spcPct val="150000"/>
              </a:lnSpc>
              <a:buClr>
                <a:schemeClr val="accent1"/>
              </a:buClr>
              <a:buFont typeface="Wingdings" pitchFamily="2" charset="2"/>
              <a:buChar char="ü"/>
            </a:pPr>
            <a:r>
              <a:rPr lang="en-US" sz="2800" dirty="0"/>
              <a:t>Herpes Simplex Virus</a:t>
            </a:r>
          </a:p>
          <a:p>
            <a:pPr>
              <a:lnSpc>
                <a:spcPct val="150000"/>
              </a:lnSpc>
              <a:buClr>
                <a:schemeClr val="accent1"/>
              </a:buClr>
              <a:buFont typeface="Wingdings" pitchFamily="2" charset="2"/>
              <a:buChar char="ü"/>
            </a:pPr>
            <a:r>
              <a:rPr lang="en-US" sz="2800" dirty="0"/>
              <a:t>Varicella  Zoster Virus</a:t>
            </a:r>
          </a:p>
          <a:p>
            <a:pPr>
              <a:lnSpc>
                <a:spcPct val="150000"/>
              </a:lnSpc>
              <a:buClr>
                <a:schemeClr val="accent1"/>
              </a:buClr>
              <a:buFont typeface="Wingdings" pitchFamily="2" charset="2"/>
              <a:buChar char="ü"/>
            </a:pPr>
            <a:r>
              <a:rPr lang="en-US" sz="2800" dirty="0"/>
              <a:t>Human papilloma virus</a:t>
            </a:r>
          </a:p>
          <a:p>
            <a:pPr>
              <a:lnSpc>
                <a:spcPct val="150000"/>
              </a:lnSpc>
              <a:buClr>
                <a:schemeClr val="accent1"/>
              </a:buClr>
              <a:buFont typeface="Wingdings" pitchFamily="2" charset="2"/>
              <a:buChar char="ü"/>
            </a:pPr>
            <a:r>
              <a:rPr lang="en-US" sz="2800" dirty="0"/>
              <a:t>Cytomegalovirus</a:t>
            </a:r>
          </a:p>
          <a:p>
            <a:pPr>
              <a:lnSpc>
                <a:spcPct val="150000"/>
              </a:lnSpc>
              <a:buClr>
                <a:schemeClr val="accent1"/>
              </a:buClr>
              <a:buFont typeface="Wingdings" pitchFamily="2" charset="2"/>
              <a:buChar char="ü"/>
            </a:pPr>
            <a:r>
              <a:rPr lang="en-US" sz="2800" dirty="0"/>
              <a:t>Mollusca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p:txBody>
          <a:bodyPr/>
          <a:lstStyle/>
          <a:p>
            <a:endParaRPr lang="en-US" dirty="0"/>
          </a:p>
          <a:p>
            <a:pPr>
              <a:buFont typeface="Wingdings 2" pitchFamily="18" charset="2"/>
              <a:buChar char="P"/>
            </a:pPr>
            <a:r>
              <a:rPr lang="en-US" sz="3200" dirty="0"/>
              <a:t>   Virology</a:t>
            </a:r>
          </a:p>
          <a:p>
            <a:pPr>
              <a:buFont typeface="Wingdings 2" pitchFamily="18" charset="2"/>
              <a:buChar char="P"/>
            </a:pPr>
            <a:r>
              <a:rPr lang="en-US" sz="3200" dirty="0"/>
              <a:t>  Immunology </a:t>
            </a:r>
          </a:p>
          <a:p>
            <a:endParaRPr lang="en-US" dirty="0"/>
          </a:p>
          <a:p>
            <a:pPr>
              <a:buNone/>
            </a:pPr>
            <a:endParaRPr lang="en-US" dirty="0"/>
          </a:p>
        </p:txBody>
      </p:sp>
      <p:sp>
        <p:nvSpPr>
          <p:cNvPr id="7" name="TextBox 6"/>
          <p:cNvSpPr txBox="1"/>
          <p:nvPr/>
        </p:nvSpPr>
        <p:spPr>
          <a:xfrm>
            <a:off x="7215206" y="457122"/>
            <a:ext cx="2143140" cy="400110"/>
          </a:xfrm>
          <a:prstGeom prst="rect">
            <a:avLst/>
          </a:prstGeom>
          <a:noFill/>
        </p:spPr>
        <p:txBody>
          <a:bodyPr wrap="square" rtlCol="0">
            <a:spAutoFit/>
          </a:bodyPr>
          <a:lstStyle/>
          <a:p>
            <a:r>
              <a:rPr lang="en-US" sz="2000" dirty="0"/>
              <a:t>Pathophysiology</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3200" b="1" u="sng" dirty="0"/>
              <a:t>HERPES SIMPLEX:</a:t>
            </a:r>
          </a:p>
          <a:p>
            <a:pPr>
              <a:buNone/>
            </a:pPr>
            <a:endParaRPr lang="en-US" b="1" u="sng" dirty="0"/>
          </a:p>
          <a:p>
            <a:pPr>
              <a:buFont typeface="Wingdings" pitchFamily="2" charset="2"/>
              <a:buChar char="ü"/>
            </a:pPr>
            <a:r>
              <a:rPr lang="en-US" dirty="0"/>
              <a:t> Caused by HSV-1 and HSV-2</a:t>
            </a:r>
          </a:p>
          <a:p>
            <a:pPr>
              <a:buFont typeface="Wingdings" pitchFamily="2" charset="2"/>
              <a:buChar char="ü"/>
            </a:pPr>
            <a:r>
              <a:rPr lang="en-US" dirty="0"/>
              <a:t>  Ano-genital involvement is common</a:t>
            </a:r>
          </a:p>
          <a:p>
            <a:pPr lvl="1">
              <a:buFont typeface="Arial" pitchFamily="34" charset="0"/>
              <a:buChar char="•"/>
            </a:pPr>
            <a:r>
              <a:rPr lang="en-US" dirty="0"/>
              <a:t>Acute lesions            Vesicullobullous </a:t>
            </a:r>
          </a:p>
          <a:p>
            <a:pPr lvl="1">
              <a:buFont typeface="Arial" pitchFamily="34" charset="0"/>
              <a:buChar char="•"/>
            </a:pPr>
            <a:r>
              <a:rPr lang="en-US" dirty="0"/>
              <a:t>Chronic lesions           Eroded, Crusted, Ulcerative or Vegetative</a:t>
            </a:r>
          </a:p>
        </p:txBody>
      </p:sp>
      <p:cxnSp>
        <p:nvCxnSpPr>
          <p:cNvPr id="5" name="Straight Arrow Connector 4"/>
          <p:cNvCxnSpPr/>
          <p:nvPr/>
        </p:nvCxnSpPr>
        <p:spPr>
          <a:xfrm>
            <a:off x="3071802" y="3571876"/>
            <a:ext cx="642942"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a:off x="3357554" y="4000504"/>
            <a:ext cx="571504"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Rectangle 5"/>
          <p:cNvSpPr/>
          <p:nvPr/>
        </p:nvSpPr>
        <p:spPr>
          <a:xfrm>
            <a:off x="7281558" y="214290"/>
            <a:ext cx="1505284" cy="646331"/>
          </a:xfrm>
          <a:prstGeom prst="rect">
            <a:avLst/>
          </a:prstGeom>
        </p:spPr>
        <p:txBody>
          <a:bodyPr wrap="none">
            <a:spAutoFit/>
          </a:bodyPr>
          <a:lstStyle/>
          <a:p>
            <a:r>
              <a:rPr lang="en-US" dirty="0"/>
              <a:t>Viral  Infections</a:t>
            </a:r>
          </a:p>
          <a:p>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quarter" idx="1"/>
          </p:nvPr>
        </p:nvPicPr>
        <p:blipFill>
          <a:blip r:embed="rId3"/>
          <a:srcRect l="52574" t="34851" r="28125" b="14470"/>
          <a:stretch>
            <a:fillRect/>
          </a:stretch>
        </p:blipFill>
        <p:spPr bwMode="auto">
          <a:xfrm>
            <a:off x="269589" y="357166"/>
            <a:ext cx="3516593" cy="4663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5" descr="herpes_simplex_cutaneous_12"/>
          <p:cNvPicPr>
            <a:picLocks noChangeAspect="1" noChangeArrowheads="1"/>
          </p:cNvPicPr>
          <p:nvPr/>
        </p:nvPicPr>
        <p:blipFill>
          <a:blip r:embed="rId4"/>
          <a:srcRect/>
          <a:stretch>
            <a:fillRect/>
          </a:stretch>
        </p:blipFill>
        <p:spPr bwMode="auto">
          <a:xfrm>
            <a:off x="4429124" y="2442402"/>
            <a:ext cx="4519610" cy="37869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7495872" y="214290"/>
            <a:ext cx="1505284" cy="923330"/>
          </a:xfrm>
          <a:prstGeom prst="rect">
            <a:avLst/>
          </a:prstGeom>
        </p:spPr>
        <p:txBody>
          <a:bodyPr wrap="none">
            <a:spAutoFit/>
          </a:bodyPr>
          <a:lstStyle/>
          <a:p>
            <a:r>
              <a:rPr lang="en-US" dirty="0"/>
              <a:t>Viral  Infections</a:t>
            </a:r>
          </a:p>
          <a:p>
            <a:r>
              <a:rPr lang="en-US" dirty="0"/>
              <a:t>HSV</a:t>
            </a:r>
          </a:p>
          <a:p>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Font typeface="Wingdings" pitchFamily="2" charset="2"/>
              <a:buNone/>
            </a:pPr>
            <a:r>
              <a:rPr lang="en-US" sz="3200" u="sng" dirty="0"/>
              <a:t>DIAGNOSIS:</a:t>
            </a:r>
          </a:p>
          <a:p>
            <a:pPr>
              <a:buFont typeface="Wingdings" pitchFamily="2" charset="2"/>
              <a:buChar char="ü"/>
            </a:pPr>
            <a:endParaRPr lang="en-US" dirty="0"/>
          </a:p>
          <a:p>
            <a:pPr>
              <a:buFont typeface="Wingdings" pitchFamily="2" charset="2"/>
              <a:buChar char="ü"/>
            </a:pPr>
            <a:r>
              <a:rPr lang="en-US" dirty="0" err="1"/>
              <a:t>Tzanck</a:t>
            </a:r>
            <a:r>
              <a:rPr lang="en-US" dirty="0"/>
              <a:t> smear</a:t>
            </a:r>
          </a:p>
          <a:p>
            <a:pPr>
              <a:buFont typeface="Wingdings" pitchFamily="2" charset="2"/>
              <a:buChar char="ü"/>
            </a:pPr>
            <a:r>
              <a:rPr lang="en-US" dirty="0"/>
              <a:t>Electron microscopy of fresh fluid.</a:t>
            </a:r>
          </a:p>
          <a:p>
            <a:pPr>
              <a:buFont typeface="Wingdings" pitchFamily="2" charset="2"/>
              <a:buChar char="ü"/>
            </a:pPr>
            <a:r>
              <a:rPr lang="en-US" dirty="0"/>
              <a:t> PCR</a:t>
            </a:r>
          </a:p>
          <a:p>
            <a:pPr>
              <a:buFont typeface="Wingdings" pitchFamily="2" charset="2"/>
              <a:buChar char="ü"/>
            </a:pPr>
            <a:r>
              <a:rPr lang="en-US" dirty="0"/>
              <a:t>Viral cultures</a:t>
            </a:r>
          </a:p>
          <a:p>
            <a:pPr>
              <a:buFont typeface="Wingdings" pitchFamily="2" charset="2"/>
              <a:buChar char="ü"/>
            </a:pPr>
            <a:r>
              <a:rPr lang="en-US" dirty="0"/>
              <a:t>Skin biopsy</a:t>
            </a:r>
          </a:p>
          <a:p>
            <a:endParaRPr lang="en-US" dirty="0"/>
          </a:p>
        </p:txBody>
      </p:sp>
      <p:sp>
        <p:nvSpPr>
          <p:cNvPr id="4" name="Rectangle 3"/>
          <p:cNvSpPr/>
          <p:nvPr/>
        </p:nvSpPr>
        <p:spPr>
          <a:xfrm>
            <a:off x="7138682" y="214290"/>
            <a:ext cx="1505284" cy="923330"/>
          </a:xfrm>
          <a:prstGeom prst="rect">
            <a:avLst/>
          </a:prstGeom>
        </p:spPr>
        <p:txBody>
          <a:bodyPr wrap="none">
            <a:spAutoFit/>
          </a:bodyPr>
          <a:lstStyle/>
          <a:p>
            <a:r>
              <a:rPr lang="en-US" dirty="0"/>
              <a:t>Viral  Infections</a:t>
            </a:r>
          </a:p>
          <a:p>
            <a:r>
              <a:rPr lang="en-US" dirty="0"/>
              <a:t>HSV</a:t>
            </a:r>
          </a:p>
          <a:p>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2800" u="sng" dirty="0"/>
              <a:t>TREATMENT:</a:t>
            </a:r>
          </a:p>
          <a:p>
            <a:pPr>
              <a:buNone/>
            </a:pPr>
            <a:endParaRPr lang="en-US" dirty="0"/>
          </a:p>
          <a:p>
            <a:pPr>
              <a:buFont typeface="Wingdings" pitchFamily="2" charset="2"/>
              <a:buChar char="ü"/>
            </a:pPr>
            <a:r>
              <a:rPr lang="en-US" dirty="0"/>
              <a:t>Systemic antiviral therapy (acyclovir,famciclovir,valaciclovir)</a:t>
            </a:r>
          </a:p>
          <a:p>
            <a:pPr>
              <a:buFont typeface="Wingdings" pitchFamily="2" charset="2"/>
              <a:buChar char="ü"/>
            </a:pPr>
            <a:r>
              <a:rPr lang="en-US" dirty="0"/>
              <a:t>I/V  Vidarabine ( acyclovir resistant cases)</a:t>
            </a:r>
          </a:p>
          <a:p>
            <a:pPr>
              <a:buFont typeface="Wingdings" pitchFamily="2" charset="2"/>
              <a:buChar char="ü"/>
            </a:pPr>
            <a:r>
              <a:rPr lang="en-US" dirty="0"/>
              <a:t>Foscarnet ( severe HSV-2 infection)</a:t>
            </a:r>
          </a:p>
        </p:txBody>
      </p:sp>
      <p:sp>
        <p:nvSpPr>
          <p:cNvPr id="4" name="Rectangle 3"/>
          <p:cNvSpPr/>
          <p:nvPr/>
        </p:nvSpPr>
        <p:spPr>
          <a:xfrm>
            <a:off x="7281558" y="214290"/>
            <a:ext cx="1505284" cy="923330"/>
          </a:xfrm>
          <a:prstGeom prst="rect">
            <a:avLst/>
          </a:prstGeom>
        </p:spPr>
        <p:txBody>
          <a:bodyPr wrap="none">
            <a:spAutoFit/>
          </a:bodyPr>
          <a:lstStyle/>
          <a:p>
            <a:r>
              <a:rPr lang="en-US" dirty="0"/>
              <a:t>Viral  Infections</a:t>
            </a:r>
          </a:p>
          <a:p>
            <a:r>
              <a:rPr lang="en-US" dirty="0"/>
              <a:t>HSV</a:t>
            </a:r>
          </a:p>
          <a:p>
            <a:endParaRPr 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57190" y="714356"/>
            <a:ext cx="8643966" cy="5357850"/>
          </a:xfrm>
        </p:spPr>
        <p:txBody>
          <a:bodyPr>
            <a:normAutofit fontScale="25000" lnSpcReduction="20000"/>
          </a:bodyPr>
          <a:lstStyle/>
          <a:p>
            <a:pPr>
              <a:buNone/>
            </a:pPr>
            <a:r>
              <a:rPr lang="en-US" sz="12800" b="1" u="sng" dirty="0"/>
              <a:t>VARICELLA - ZOSTER INFECTION:</a:t>
            </a:r>
          </a:p>
          <a:p>
            <a:pPr>
              <a:buFont typeface="Wingdings" pitchFamily="2" charset="2"/>
              <a:buChar char="ü"/>
            </a:pPr>
            <a:endParaRPr lang="en-US" sz="3600" dirty="0"/>
          </a:p>
          <a:p>
            <a:pPr>
              <a:buNone/>
            </a:pPr>
            <a:endParaRPr lang="en-US" b="1" u="sng" dirty="0"/>
          </a:p>
          <a:p>
            <a:pPr>
              <a:buFont typeface="Wingdings" pitchFamily="2" charset="2"/>
              <a:buChar char="ü"/>
            </a:pPr>
            <a:endParaRPr lang="en-US" sz="3600" dirty="0"/>
          </a:p>
          <a:p>
            <a:pPr>
              <a:buFont typeface="Wingdings" pitchFamily="2" charset="2"/>
              <a:buChar char="ü"/>
            </a:pPr>
            <a:r>
              <a:rPr lang="en-US" sz="9600" dirty="0"/>
              <a:t>VZV reactivation is frequent and severe.</a:t>
            </a:r>
          </a:p>
          <a:p>
            <a:pPr>
              <a:buNone/>
            </a:pPr>
            <a:endParaRPr lang="en-US" sz="9600" dirty="0"/>
          </a:p>
          <a:p>
            <a:pPr>
              <a:buNone/>
            </a:pPr>
            <a:endParaRPr lang="en-US" sz="9600" dirty="0"/>
          </a:p>
          <a:p>
            <a:pPr>
              <a:buFont typeface="Wingdings" pitchFamily="2" charset="2"/>
              <a:buChar char="ü"/>
            </a:pPr>
            <a:r>
              <a:rPr lang="en-US" sz="9600" dirty="0"/>
              <a:t>Most common cutaneous manifestation of IRIS</a:t>
            </a:r>
            <a:endParaRPr lang="en-GB" sz="9600" dirty="0"/>
          </a:p>
          <a:p>
            <a:pPr>
              <a:buFont typeface="Wingdings" pitchFamily="2" charset="2"/>
              <a:buChar char="ü"/>
            </a:pPr>
            <a:endParaRPr lang="en-GB" sz="9600" dirty="0"/>
          </a:p>
          <a:p>
            <a:pPr>
              <a:buFont typeface="Wingdings" pitchFamily="2" charset="2"/>
              <a:buChar char="ü"/>
            </a:pPr>
            <a:endParaRPr lang="en-GB" sz="9600" dirty="0"/>
          </a:p>
          <a:p>
            <a:pPr>
              <a:buFont typeface="Wingdings" pitchFamily="2" charset="2"/>
              <a:buChar char="ü"/>
            </a:pPr>
            <a:r>
              <a:rPr lang="en-GB" sz="9600" dirty="0"/>
              <a:t>Regarded as a predictor of HIV infection in African patients</a:t>
            </a:r>
            <a:endParaRPr lang="en-US" sz="9600" dirty="0"/>
          </a:p>
          <a:p>
            <a:pPr>
              <a:buFont typeface="Wingdings" pitchFamily="2" charset="2"/>
              <a:buChar char="ü"/>
            </a:pPr>
            <a:endParaRPr lang="en-US" sz="9600" dirty="0"/>
          </a:p>
          <a:p>
            <a:pPr>
              <a:buNone/>
            </a:pPr>
            <a:endParaRPr lang="en-US" sz="9600" dirty="0"/>
          </a:p>
          <a:p>
            <a:pPr>
              <a:buFont typeface="Wingdings" pitchFamily="2" charset="2"/>
              <a:buChar char="ü"/>
            </a:pPr>
            <a:r>
              <a:rPr lang="en-US" sz="9600" dirty="0"/>
              <a:t>Distribution of eruption is dermatomal </a:t>
            </a:r>
          </a:p>
          <a:p>
            <a:pPr lvl="1">
              <a:buFont typeface="Arial" pitchFamily="34" charset="0"/>
              <a:buChar char="•"/>
            </a:pPr>
            <a:r>
              <a:rPr lang="en-US" sz="9600" dirty="0"/>
              <a:t>Ophthalmic zoster             Conjunctivitis, optic neuritis</a:t>
            </a:r>
          </a:p>
          <a:p>
            <a:pPr lvl="1">
              <a:buFont typeface="Arial" pitchFamily="34" charset="0"/>
              <a:buChar char="•"/>
            </a:pPr>
            <a:r>
              <a:rPr lang="en-US" sz="9600" dirty="0"/>
              <a:t> Sacral nerves              Acute urinary retention, Hemorrhagic cystitis and constipation</a:t>
            </a:r>
          </a:p>
          <a:p>
            <a:pPr>
              <a:buNone/>
            </a:pPr>
            <a:r>
              <a:rPr lang="en-US" sz="9600" dirty="0"/>
              <a:t> </a:t>
            </a:r>
          </a:p>
          <a:p>
            <a:pPr>
              <a:buFont typeface="Wingdings" pitchFamily="2" charset="2"/>
              <a:buChar char="ü"/>
            </a:pPr>
            <a:endParaRPr lang="en-GB" sz="7200" dirty="0"/>
          </a:p>
          <a:p>
            <a:pPr>
              <a:buFont typeface="Wingdings" pitchFamily="2" charset="2"/>
              <a:buChar char="ü"/>
            </a:pPr>
            <a:endParaRPr lang="en-GB" sz="7200" dirty="0"/>
          </a:p>
          <a:p>
            <a:pPr>
              <a:buFont typeface="Wingdings" pitchFamily="2" charset="2"/>
              <a:buChar char="ü"/>
            </a:pPr>
            <a:endParaRPr lang="en-US" sz="4500" dirty="0"/>
          </a:p>
          <a:p>
            <a:pPr>
              <a:buNone/>
            </a:pPr>
            <a:endParaRPr lang="en-US" sz="4500" dirty="0"/>
          </a:p>
          <a:p>
            <a:pPr>
              <a:buNone/>
            </a:pPr>
            <a:r>
              <a:rPr lang="en-US" sz="4500" dirty="0"/>
              <a:t> </a:t>
            </a:r>
          </a:p>
          <a:p>
            <a:pPr>
              <a:buNone/>
            </a:pPr>
            <a:endParaRPr lang="en-US" sz="4500" b="1" u="sng" dirty="0"/>
          </a:p>
          <a:p>
            <a:pPr>
              <a:buNone/>
            </a:pPr>
            <a:endParaRPr lang="en-US" sz="4500" dirty="0"/>
          </a:p>
        </p:txBody>
      </p:sp>
      <p:cxnSp>
        <p:nvCxnSpPr>
          <p:cNvPr id="5" name="Straight Arrow Connector 4"/>
          <p:cNvCxnSpPr/>
          <p:nvPr/>
        </p:nvCxnSpPr>
        <p:spPr>
          <a:xfrm>
            <a:off x="3143240" y="5500702"/>
            <a:ext cx="500066"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a:off x="2571736" y="5857892"/>
            <a:ext cx="571504"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Rectangle 5"/>
          <p:cNvSpPr/>
          <p:nvPr/>
        </p:nvSpPr>
        <p:spPr>
          <a:xfrm>
            <a:off x="7138682" y="214290"/>
            <a:ext cx="1505284" cy="646331"/>
          </a:xfrm>
          <a:prstGeom prst="rect">
            <a:avLst/>
          </a:prstGeom>
        </p:spPr>
        <p:txBody>
          <a:bodyPr wrap="none">
            <a:spAutoFit/>
          </a:bodyPr>
          <a:lstStyle/>
          <a:p>
            <a:r>
              <a:rPr lang="en-US" dirty="0"/>
              <a:t>Viral  Infections</a:t>
            </a:r>
          </a:p>
          <a:p>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2800" u="sng" dirty="0"/>
              <a:t>OTHER MANIFESTATION:</a:t>
            </a:r>
          </a:p>
          <a:p>
            <a:pPr>
              <a:buNone/>
            </a:pPr>
            <a:endParaRPr lang="en-US" dirty="0"/>
          </a:p>
          <a:p>
            <a:pPr>
              <a:buFont typeface="Wingdings" pitchFamily="2" charset="2"/>
              <a:buChar char="ü"/>
            </a:pPr>
            <a:r>
              <a:rPr lang="en-US" dirty="0"/>
              <a:t> Non – bullous folliculitis</a:t>
            </a:r>
          </a:p>
          <a:p>
            <a:pPr>
              <a:buFont typeface="Wingdings" pitchFamily="2" charset="2"/>
              <a:buChar char="ü"/>
            </a:pPr>
            <a:r>
              <a:rPr lang="en-US" dirty="0"/>
              <a:t> Chronic verrucous dermatomal form</a:t>
            </a:r>
          </a:p>
          <a:p>
            <a:pPr>
              <a:buFont typeface="Wingdings" pitchFamily="2" charset="2"/>
              <a:buChar char="ü"/>
            </a:pPr>
            <a:r>
              <a:rPr lang="en-US" dirty="0"/>
              <a:t> Ecthymatous necrotic lesions (disseminated VZV infection)</a:t>
            </a:r>
          </a:p>
          <a:p>
            <a:pPr>
              <a:buFont typeface="Wingdings" pitchFamily="2" charset="2"/>
              <a:buChar char="ü"/>
            </a:pPr>
            <a:r>
              <a:rPr lang="en-US" dirty="0"/>
              <a:t> Zoster encephalomyelitis </a:t>
            </a:r>
          </a:p>
          <a:p>
            <a:pPr>
              <a:buFont typeface="Wingdings" pitchFamily="2" charset="2"/>
              <a:buChar char="ü"/>
            </a:pPr>
            <a:r>
              <a:rPr lang="en-US" dirty="0"/>
              <a:t> Pulmonary involvement</a:t>
            </a:r>
          </a:p>
        </p:txBody>
      </p:sp>
      <p:sp>
        <p:nvSpPr>
          <p:cNvPr id="4" name="Rectangle 3"/>
          <p:cNvSpPr/>
          <p:nvPr/>
        </p:nvSpPr>
        <p:spPr>
          <a:xfrm>
            <a:off x="7424434" y="214290"/>
            <a:ext cx="1505284" cy="923330"/>
          </a:xfrm>
          <a:prstGeom prst="rect">
            <a:avLst/>
          </a:prstGeom>
        </p:spPr>
        <p:txBody>
          <a:bodyPr wrap="none">
            <a:spAutoFit/>
          </a:bodyPr>
          <a:lstStyle/>
          <a:p>
            <a:r>
              <a:rPr lang="en-US" dirty="0"/>
              <a:t>Viral  Infections</a:t>
            </a:r>
          </a:p>
          <a:p>
            <a:r>
              <a:rPr lang="en-US" dirty="0"/>
              <a:t> VZV</a:t>
            </a:r>
          </a:p>
          <a:p>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derm-38"/>
          <p:cNvPicPr>
            <a:picLocks noGrp="1" noChangeAspect="1" noChangeArrowheads="1"/>
          </p:cNvPicPr>
          <p:nvPr>
            <p:ph sz="quarter" idx="1"/>
          </p:nvPr>
        </p:nvPicPr>
        <p:blipFill>
          <a:blip r:embed="rId2"/>
          <a:srcRect l="-2404" b="37597"/>
          <a:stretch>
            <a:fillRect/>
          </a:stretch>
        </p:blipFill>
        <p:spPr>
          <a:xfrm>
            <a:off x="571472" y="2285992"/>
            <a:ext cx="3433682" cy="3143272"/>
          </a:xfrm>
          <a:noFill/>
        </p:spPr>
      </p:pic>
      <p:pic>
        <p:nvPicPr>
          <p:cNvPr id="2050" name="Picture 2"/>
          <p:cNvPicPr>
            <a:picLocks noChangeAspect="1" noChangeArrowheads="1"/>
          </p:cNvPicPr>
          <p:nvPr/>
        </p:nvPicPr>
        <p:blipFill>
          <a:blip r:embed="rId3"/>
          <a:srcRect l="52160" t="16602" r="20387" b="57031"/>
          <a:stretch>
            <a:fillRect/>
          </a:stretch>
        </p:blipFill>
        <p:spPr bwMode="auto">
          <a:xfrm>
            <a:off x="4357686" y="2500306"/>
            <a:ext cx="4497948" cy="2857520"/>
          </a:xfrm>
          <a:prstGeom prst="rect">
            <a:avLst/>
          </a:prstGeom>
          <a:noFill/>
          <a:ln w="9525">
            <a:noFill/>
            <a:miter lim="800000"/>
            <a:headEnd/>
            <a:tailEnd/>
          </a:ln>
          <a:effectLst/>
        </p:spPr>
      </p:pic>
      <p:sp>
        <p:nvSpPr>
          <p:cNvPr id="5" name="Rectangle 4"/>
          <p:cNvSpPr/>
          <p:nvPr/>
        </p:nvSpPr>
        <p:spPr>
          <a:xfrm>
            <a:off x="7281558" y="214290"/>
            <a:ext cx="1505284" cy="923330"/>
          </a:xfrm>
          <a:prstGeom prst="rect">
            <a:avLst/>
          </a:prstGeom>
        </p:spPr>
        <p:txBody>
          <a:bodyPr wrap="none">
            <a:spAutoFit/>
          </a:bodyPr>
          <a:lstStyle/>
          <a:p>
            <a:r>
              <a:rPr lang="en-US" dirty="0"/>
              <a:t>Viral  Infections</a:t>
            </a:r>
          </a:p>
          <a:p>
            <a:r>
              <a:rPr lang="en-US" dirty="0"/>
              <a:t>VZV</a:t>
            </a:r>
          </a:p>
          <a:p>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00034" y="1214422"/>
            <a:ext cx="7772400" cy="4572000"/>
          </a:xfrm>
        </p:spPr>
        <p:txBody>
          <a:bodyPr/>
          <a:lstStyle/>
          <a:p>
            <a:pPr>
              <a:buNone/>
            </a:pPr>
            <a:r>
              <a:rPr lang="en-US" sz="2800" u="sng" dirty="0"/>
              <a:t>TREATMENT:</a:t>
            </a:r>
          </a:p>
          <a:p>
            <a:pPr>
              <a:buFont typeface="Wingdings" pitchFamily="2" charset="2"/>
              <a:buChar char="ü"/>
            </a:pPr>
            <a:endParaRPr lang="en-US" dirty="0"/>
          </a:p>
          <a:p>
            <a:pPr>
              <a:buFont typeface="Wingdings" pitchFamily="2" charset="2"/>
              <a:buChar char="ü"/>
            </a:pPr>
            <a:r>
              <a:rPr lang="en-US" dirty="0"/>
              <a:t> I/V acyclovir </a:t>
            </a:r>
          </a:p>
          <a:p>
            <a:pPr>
              <a:buFont typeface="Wingdings" pitchFamily="2" charset="2"/>
              <a:buChar char="ü"/>
            </a:pPr>
            <a:r>
              <a:rPr lang="en-US" dirty="0"/>
              <a:t> Intercurrent intramuscular VZV immunoglobulin</a:t>
            </a:r>
          </a:p>
          <a:p>
            <a:pPr>
              <a:buFont typeface="Wingdings" pitchFamily="2" charset="2"/>
              <a:buChar char="ü"/>
            </a:pPr>
            <a:r>
              <a:rPr lang="en-US" dirty="0"/>
              <a:t> Vaccination</a:t>
            </a:r>
          </a:p>
          <a:p>
            <a:pPr>
              <a:buFont typeface="Wingdings" pitchFamily="2" charset="2"/>
              <a:buChar char="ü"/>
            </a:pPr>
            <a:r>
              <a:rPr lang="en-US" dirty="0"/>
              <a:t> For acyclovir resistant cases</a:t>
            </a:r>
          </a:p>
          <a:p>
            <a:pPr lvl="1">
              <a:buFont typeface="Arial" pitchFamily="34" charset="0"/>
              <a:buChar char="•"/>
            </a:pPr>
            <a:r>
              <a:rPr lang="en-US" dirty="0"/>
              <a:t>I/V  Vidarabine</a:t>
            </a:r>
          </a:p>
          <a:p>
            <a:pPr lvl="1">
              <a:buFont typeface="Arial" pitchFamily="34" charset="0"/>
              <a:buChar char="•"/>
            </a:pPr>
            <a:r>
              <a:rPr lang="en-US" dirty="0"/>
              <a:t>Recombinant INF-alpha </a:t>
            </a:r>
          </a:p>
          <a:p>
            <a:pPr lvl="1">
              <a:buFont typeface="Arial" pitchFamily="34" charset="0"/>
              <a:buChar char="•"/>
            </a:pPr>
            <a:r>
              <a:rPr lang="en-US" dirty="0"/>
              <a:t>I/V immunoglobulin </a:t>
            </a:r>
          </a:p>
          <a:p>
            <a:pPr lvl="1">
              <a:buNone/>
            </a:pPr>
            <a:endParaRPr lang="en-US" dirty="0"/>
          </a:p>
          <a:p>
            <a:pPr lvl="1">
              <a:buNone/>
            </a:pPr>
            <a:endParaRPr lang="en-US" dirty="0"/>
          </a:p>
          <a:p>
            <a:pPr lvl="1">
              <a:buNone/>
            </a:pPr>
            <a:endParaRPr lang="en-US" dirty="0"/>
          </a:p>
          <a:p>
            <a:pPr lvl="1">
              <a:buNone/>
            </a:pPr>
            <a:endParaRPr lang="en-US" dirty="0"/>
          </a:p>
        </p:txBody>
      </p:sp>
      <p:sp>
        <p:nvSpPr>
          <p:cNvPr id="4" name="Rectangle 3"/>
          <p:cNvSpPr/>
          <p:nvPr/>
        </p:nvSpPr>
        <p:spPr>
          <a:xfrm>
            <a:off x="7352996" y="214290"/>
            <a:ext cx="1505284" cy="923330"/>
          </a:xfrm>
          <a:prstGeom prst="rect">
            <a:avLst/>
          </a:prstGeom>
        </p:spPr>
        <p:txBody>
          <a:bodyPr wrap="none">
            <a:spAutoFit/>
          </a:bodyPr>
          <a:lstStyle/>
          <a:p>
            <a:r>
              <a:rPr lang="en-US" dirty="0"/>
              <a:t>Viral  Infections</a:t>
            </a:r>
          </a:p>
          <a:p>
            <a:r>
              <a:rPr lang="en-US" dirty="0"/>
              <a:t>VZV</a:t>
            </a:r>
          </a:p>
          <a:p>
            <a:endParaRPr 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28596" y="1285860"/>
            <a:ext cx="7772400" cy="4572000"/>
          </a:xfrm>
        </p:spPr>
        <p:txBody>
          <a:bodyPr/>
          <a:lstStyle/>
          <a:p>
            <a:pPr>
              <a:buNone/>
            </a:pPr>
            <a:r>
              <a:rPr lang="en-US" sz="3200" b="1" u="sng" dirty="0"/>
              <a:t>CYTOMEGALOVIRUS:</a:t>
            </a:r>
          </a:p>
          <a:p>
            <a:pPr>
              <a:buNone/>
            </a:pPr>
            <a:endParaRPr lang="en-US" b="1" u="sng" dirty="0"/>
          </a:p>
          <a:p>
            <a:pPr>
              <a:buFont typeface="Wingdings" pitchFamily="2" charset="2"/>
              <a:buChar char="ü"/>
            </a:pPr>
            <a:r>
              <a:rPr lang="en-US" dirty="0"/>
              <a:t> CD4 count &lt; 50*10^6/</a:t>
            </a:r>
          </a:p>
          <a:p>
            <a:pPr>
              <a:buNone/>
            </a:pPr>
            <a:endParaRPr lang="en-US" dirty="0"/>
          </a:p>
          <a:p>
            <a:pPr>
              <a:buFont typeface="Wingdings" pitchFamily="2" charset="2"/>
              <a:buChar char="ü"/>
            </a:pPr>
            <a:r>
              <a:rPr lang="en-US" dirty="0"/>
              <a:t> Skin involvement is uncommon</a:t>
            </a:r>
          </a:p>
          <a:p>
            <a:pPr>
              <a:buNone/>
            </a:pPr>
            <a:endParaRPr lang="en-US" dirty="0"/>
          </a:p>
          <a:p>
            <a:pPr>
              <a:buFont typeface="Wingdings" pitchFamily="2" charset="2"/>
              <a:buChar char="ü"/>
            </a:pPr>
            <a:r>
              <a:rPr lang="en-US" dirty="0"/>
              <a:t> Mortality is 85% in 6 months with skin involvement</a:t>
            </a:r>
          </a:p>
          <a:p>
            <a:pPr>
              <a:buNone/>
            </a:pPr>
            <a:endParaRPr lang="en-US" b="1" u="sng" dirty="0"/>
          </a:p>
          <a:p>
            <a:pPr>
              <a:buNone/>
            </a:pPr>
            <a:endParaRPr lang="en-US" b="1" u="sng" dirty="0"/>
          </a:p>
        </p:txBody>
      </p:sp>
      <p:sp>
        <p:nvSpPr>
          <p:cNvPr id="4" name="Rectangle 3"/>
          <p:cNvSpPr/>
          <p:nvPr/>
        </p:nvSpPr>
        <p:spPr>
          <a:xfrm>
            <a:off x="7138682" y="214290"/>
            <a:ext cx="1505284" cy="646331"/>
          </a:xfrm>
          <a:prstGeom prst="rect">
            <a:avLst/>
          </a:prstGeom>
        </p:spPr>
        <p:txBody>
          <a:bodyPr wrap="none">
            <a:spAutoFit/>
          </a:bodyPr>
          <a:lstStyle/>
          <a:p>
            <a:r>
              <a:rPr lang="en-US" dirty="0"/>
              <a:t>Viral  Infections</a:t>
            </a:r>
          </a:p>
          <a:p>
            <a:endParaRPr 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2800" u="sng" dirty="0"/>
              <a:t>CLINICAL FEATURES:</a:t>
            </a:r>
          </a:p>
          <a:p>
            <a:pPr>
              <a:buFont typeface="Wingdings" pitchFamily="2" charset="2"/>
              <a:buChar char="ü"/>
            </a:pPr>
            <a:endParaRPr lang="en-US" b="1" u="sng" dirty="0"/>
          </a:p>
          <a:p>
            <a:pPr>
              <a:buFont typeface="Wingdings" pitchFamily="2" charset="2"/>
              <a:buChar char="ü"/>
            </a:pPr>
            <a:r>
              <a:rPr lang="en-US" dirty="0"/>
              <a:t> Purpura                                              </a:t>
            </a:r>
          </a:p>
          <a:p>
            <a:pPr>
              <a:buFont typeface="Wingdings" pitchFamily="2" charset="2"/>
              <a:buChar char="ü"/>
            </a:pPr>
            <a:r>
              <a:rPr lang="en-US" dirty="0"/>
              <a:t> Papules</a:t>
            </a:r>
          </a:p>
          <a:p>
            <a:pPr>
              <a:buFont typeface="Wingdings" pitchFamily="2" charset="2"/>
              <a:buChar char="ü"/>
            </a:pPr>
            <a:r>
              <a:rPr lang="en-US" dirty="0"/>
              <a:t> Nodules</a:t>
            </a:r>
          </a:p>
          <a:p>
            <a:pPr>
              <a:buFont typeface="Wingdings" pitchFamily="2" charset="2"/>
              <a:buChar char="ü"/>
            </a:pPr>
            <a:r>
              <a:rPr lang="en-US" dirty="0"/>
              <a:t> Verrucous plaques</a:t>
            </a:r>
          </a:p>
          <a:p>
            <a:pPr>
              <a:buFont typeface="Wingdings" pitchFamily="2" charset="2"/>
              <a:buChar char="ü"/>
            </a:pPr>
            <a:r>
              <a:rPr lang="en-US" dirty="0"/>
              <a:t>Painful ulcers</a:t>
            </a:r>
          </a:p>
          <a:p>
            <a:pPr>
              <a:buFont typeface="Wingdings" pitchFamily="2" charset="2"/>
              <a:buChar char="ü"/>
            </a:pPr>
            <a:r>
              <a:rPr lang="en-US" dirty="0"/>
              <a:t> Nodular prurigo</a:t>
            </a:r>
          </a:p>
          <a:p>
            <a:pPr>
              <a:buFont typeface="Wingdings" pitchFamily="2" charset="2"/>
              <a:buChar char="ü"/>
            </a:pPr>
            <a:r>
              <a:rPr lang="en-US" dirty="0"/>
              <a:t> Coagulopathies</a:t>
            </a:r>
          </a:p>
        </p:txBody>
      </p:sp>
      <p:sp>
        <p:nvSpPr>
          <p:cNvPr id="5" name="Content Placeholder 4"/>
          <p:cNvSpPr>
            <a:spLocks noGrp="1"/>
          </p:cNvSpPr>
          <p:nvPr>
            <p:ph sz="quarter" idx="2"/>
          </p:nvPr>
        </p:nvSpPr>
        <p:spPr/>
        <p:txBody>
          <a:bodyPr/>
          <a:lstStyle/>
          <a:p>
            <a:pPr>
              <a:buNone/>
            </a:pPr>
            <a:endParaRPr lang="en-US" dirty="0"/>
          </a:p>
          <a:p>
            <a:pPr>
              <a:buNone/>
            </a:pPr>
            <a:endParaRPr lang="en-US" dirty="0"/>
          </a:p>
          <a:p>
            <a:pPr>
              <a:buFont typeface="Wingdings" pitchFamily="2" charset="2"/>
              <a:buChar char="ü"/>
            </a:pPr>
            <a:r>
              <a:rPr lang="en-US" dirty="0"/>
              <a:t> Blindness</a:t>
            </a:r>
          </a:p>
          <a:p>
            <a:pPr>
              <a:buFont typeface="Wingdings" pitchFamily="2" charset="2"/>
              <a:buChar char="ü"/>
            </a:pPr>
            <a:r>
              <a:rPr lang="en-US" dirty="0"/>
              <a:t> Dysphagia/Diarrhoesa</a:t>
            </a:r>
          </a:p>
          <a:p>
            <a:pPr>
              <a:buFont typeface="Wingdings" pitchFamily="2" charset="2"/>
              <a:buChar char="ü"/>
            </a:pPr>
            <a:r>
              <a:rPr lang="en-US" dirty="0"/>
              <a:t> Encephalopathy</a:t>
            </a:r>
          </a:p>
          <a:p>
            <a:pPr>
              <a:buFont typeface="Wingdings" pitchFamily="2" charset="2"/>
              <a:buChar char="ü"/>
            </a:pPr>
            <a:r>
              <a:rPr lang="en-US" dirty="0"/>
              <a:t> Adrenal disease </a:t>
            </a:r>
          </a:p>
          <a:p>
            <a:pPr>
              <a:buFont typeface="Wingdings" pitchFamily="2" charset="2"/>
              <a:buChar char="ü"/>
            </a:pPr>
            <a:endParaRPr lang="en-US" dirty="0"/>
          </a:p>
          <a:p>
            <a:pPr>
              <a:buNone/>
            </a:pPr>
            <a:endParaRPr lang="en-US" dirty="0"/>
          </a:p>
        </p:txBody>
      </p:sp>
      <p:sp>
        <p:nvSpPr>
          <p:cNvPr id="6" name="Rectangle 5"/>
          <p:cNvSpPr/>
          <p:nvPr/>
        </p:nvSpPr>
        <p:spPr>
          <a:xfrm>
            <a:off x="7281558" y="214290"/>
            <a:ext cx="1505284" cy="923330"/>
          </a:xfrm>
          <a:prstGeom prst="rect">
            <a:avLst/>
          </a:prstGeom>
        </p:spPr>
        <p:txBody>
          <a:bodyPr wrap="none">
            <a:spAutoFit/>
          </a:bodyPr>
          <a:lstStyle/>
          <a:p>
            <a:r>
              <a:rPr lang="en-US" dirty="0"/>
              <a:t>Viral  Infections</a:t>
            </a:r>
          </a:p>
          <a:p>
            <a:r>
              <a:rPr lang="en-US" dirty="0"/>
              <a:t>CMV</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hmar jalal\Desktop\Screenshot_20170823-104823.png"/>
          <p:cNvPicPr>
            <a:picLocks noChangeAspect="1" noChangeArrowheads="1"/>
          </p:cNvPicPr>
          <p:nvPr/>
        </p:nvPicPr>
        <p:blipFill>
          <a:blip r:embed="rId2" cstate="print"/>
          <a:srcRect l="-782" t="32952" r="-11" b="11282"/>
          <a:stretch>
            <a:fillRect/>
          </a:stretch>
        </p:blipFill>
        <p:spPr bwMode="auto">
          <a:xfrm>
            <a:off x="0" y="0"/>
            <a:ext cx="9145016" cy="6858000"/>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
          </p:nvPr>
        </p:nvPicPr>
        <p:blipFill>
          <a:blip r:embed="rId3"/>
          <a:srcRect l="20404" t="16868" r="52941" b="52071"/>
          <a:stretch>
            <a:fillRect/>
          </a:stretch>
        </p:blipFill>
        <p:spPr bwMode="auto">
          <a:xfrm>
            <a:off x="428596" y="1571612"/>
            <a:ext cx="5117217" cy="3786214"/>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a:srcRect l="24158" t="32227" r="57174" b="16015"/>
          <a:stretch>
            <a:fillRect/>
          </a:stretch>
        </p:blipFill>
        <p:spPr bwMode="auto">
          <a:xfrm>
            <a:off x="6072198" y="1643050"/>
            <a:ext cx="2428892" cy="3786190"/>
          </a:xfrm>
          <a:prstGeom prst="rect">
            <a:avLst/>
          </a:prstGeom>
          <a:noFill/>
          <a:ln w="9525">
            <a:noFill/>
            <a:miter lim="800000"/>
            <a:headEnd/>
            <a:tailEnd/>
          </a:ln>
          <a:effectLst/>
        </p:spPr>
      </p:pic>
      <p:sp>
        <p:nvSpPr>
          <p:cNvPr id="6" name="Rectangle 5"/>
          <p:cNvSpPr/>
          <p:nvPr/>
        </p:nvSpPr>
        <p:spPr>
          <a:xfrm>
            <a:off x="7281558" y="214290"/>
            <a:ext cx="1505284" cy="923330"/>
          </a:xfrm>
          <a:prstGeom prst="rect">
            <a:avLst/>
          </a:prstGeom>
        </p:spPr>
        <p:txBody>
          <a:bodyPr wrap="none">
            <a:spAutoFit/>
          </a:bodyPr>
          <a:lstStyle/>
          <a:p>
            <a:r>
              <a:rPr lang="en-US" dirty="0"/>
              <a:t>Viral  Infections</a:t>
            </a:r>
          </a:p>
          <a:p>
            <a:r>
              <a:rPr lang="en-US" dirty="0"/>
              <a:t>VZV</a:t>
            </a:r>
          </a:p>
          <a:p>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2800" u="sng" dirty="0"/>
              <a:t>DIAGNOSIS:</a:t>
            </a:r>
          </a:p>
          <a:p>
            <a:pPr>
              <a:buNone/>
            </a:pPr>
            <a:endParaRPr lang="en-US" b="1" u="sng" dirty="0"/>
          </a:p>
          <a:p>
            <a:pPr>
              <a:buFont typeface="Wingdings" pitchFamily="2" charset="2"/>
              <a:buChar char="ü"/>
            </a:pPr>
            <a:r>
              <a:rPr lang="en-US" dirty="0"/>
              <a:t>Skin biopsy</a:t>
            </a:r>
          </a:p>
          <a:p>
            <a:pPr lvl="1">
              <a:buFont typeface="Arial" pitchFamily="34" charset="0"/>
              <a:buChar char="•"/>
            </a:pPr>
            <a:r>
              <a:rPr lang="en-US" dirty="0"/>
              <a:t>Dermal capillary neoangiogenesis</a:t>
            </a:r>
          </a:p>
          <a:p>
            <a:pPr lvl="1">
              <a:buFont typeface="Arial" pitchFamily="34" charset="0"/>
              <a:buChar char="•"/>
            </a:pPr>
            <a:r>
              <a:rPr lang="en-US" dirty="0"/>
              <a:t>Fibrinoid thrombi</a:t>
            </a:r>
          </a:p>
          <a:p>
            <a:pPr lvl="1">
              <a:buFont typeface="Arial" pitchFamily="34" charset="0"/>
              <a:buChar char="•"/>
            </a:pPr>
            <a:r>
              <a:rPr lang="en-US" dirty="0"/>
              <a:t>Necrotic endothelial cells</a:t>
            </a:r>
          </a:p>
          <a:p>
            <a:pPr lvl="1">
              <a:buFont typeface="Arial" pitchFamily="34" charset="0"/>
              <a:buChar char="•"/>
            </a:pPr>
            <a:r>
              <a:rPr lang="en-US" dirty="0"/>
              <a:t>Epidermal hyperplasia</a:t>
            </a:r>
          </a:p>
          <a:p>
            <a:pPr lvl="1">
              <a:buFont typeface="Arial" pitchFamily="34" charset="0"/>
              <a:buChar char="•"/>
            </a:pPr>
            <a:r>
              <a:rPr lang="en-US" dirty="0"/>
              <a:t>Acantholysis</a:t>
            </a:r>
          </a:p>
          <a:p>
            <a:pPr lvl="1">
              <a:buFont typeface="Arial" pitchFamily="34" charset="0"/>
              <a:buChar char="•"/>
            </a:pPr>
            <a:r>
              <a:rPr lang="en-US" dirty="0"/>
              <a:t>CMV inclusion in keratinocytes and endothelial cells </a:t>
            </a:r>
          </a:p>
        </p:txBody>
      </p:sp>
      <p:sp>
        <p:nvSpPr>
          <p:cNvPr id="4" name="Rectangle 3"/>
          <p:cNvSpPr/>
          <p:nvPr/>
        </p:nvSpPr>
        <p:spPr>
          <a:xfrm>
            <a:off x="7281558" y="214290"/>
            <a:ext cx="1505284" cy="923330"/>
          </a:xfrm>
          <a:prstGeom prst="rect">
            <a:avLst/>
          </a:prstGeom>
        </p:spPr>
        <p:txBody>
          <a:bodyPr wrap="none">
            <a:spAutoFit/>
          </a:bodyPr>
          <a:lstStyle/>
          <a:p>
            <a:r>
              <a:rPr lang="en-US" dirty="0"/>
              <a:t>Viral  Infections</a:t>
            </a:r>
          </a:p>
          <a:p>
            <a:r>
              <a:rPr lang="en-US" dirty="0"/>
              <a:t>VZV</a:t>
            </a:r>
          </a:p>
          <a:p>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2800" u="sng" dirty="0"/>
              <a:t>TREATMENT:</a:t>
            </a:r>
          </a:p>
          <a:p>
            <a:pPr>
              <a:buFont typeface="Wingdings" pitchFamily="2" charset="2"/>
              <a:buChar char="ü"/>
            </a:pPr>
            <a:endParaRPr lang="en-US" dirty="0"/>
          </a:p>
          <a:p>
            <a:pPr>
              <a:buFont typeface="Wingdings" pitchFamily="2" charset="2"/>
              <a:buChar char="ü"/>
            </a:pPr>
            <a:r>
              <a:rPr lang="en-US" dirty="0"/>
              <a:t> I/V forcarnet</a:t>
            </a:r>
          </a:p>
          <a:p>
            <a:pPr>
              <a:buFont typeface="Wingdings" pitchFamily="2" charset="2"/>
              <a:buChar char="ü"/>
            </a:pPr>
            <a:r>
              <a:rPr lang="en-US" dirty="0"/>
              <a:t> Ganciclovir</a:t>
            </a:r>
          </a:p>
          <a:p>
            <a:pPr>
              <a:buFont typeface="Wingdings" pitchFamily="2" charset="2"/>
              <a:buChar char="ü"/>
            </a:pPr>
            <a:r>
              <a:rPr lang="en-US" dirty="0"/>
              <a:t> Cidofovir</a:t>
            </a:r>
          </a:p>
          <a:p>
            <a:pPr>
              <a:buFont typeface="Wingdings" pitchFamily="2" charset="2"/>
              <a:buChar char="ü"/>
            </a:pPr>
            <a:r>
              <a:rPr lang="en-US" sz="2800" dirty="0"/>
              <a:t>Resistant cases: </a:t>
            </a:r>
          </a:p>
          <a:p>
            <a:pPr lvl="1">
              <a:buFont typeface="Arial" pitchFamily="34" charset="0"/>
              <a:buChar char="•"/>
            </a:pPr>
            <a:r>
              <a:rPr lang="en-US" dirty="0" err="1"/>
              <a:t>Vidaribine</a:t>
            </a:r>
            <a:endParaRPr lang="en-US" dirty="0"/>
          </a:p>
          <a:p>
            <a:pPr lvl="1">
              <a:buFont typeface="Arial" pitchFamily="34" charset="0"/>
              <a:buChar char="•"/>
            </a:pPr>
            <a:r>
              <a:rPr lang="en-US" dirty="0"/>
              <a:t> Interferon alpha</a:t>
            </a:r>
          </a:p>
        </p:txBody>
      </p:sp>
      <p:sp>
        <p:nvSpPr>
          <p:cNvPr id="4" name="Rectangle 3"/>
          <p:cNvSpPr/>
          <p:nvPr/>
        </p:nvSpPr>
        <p:spPr>
          <a:xfrm>
            <a:off x="7424434" y="214290"/>
            <a:ext cx="1505284" cy="923330"/>
          </a:xfrm>
          <a:prstGeom prst="rect">
            <a:avLst/>
          </a:prstGeom>
        </p:spPr>
        <p:txBody>
          <a:bodyPr wrap="none">
            <a:spAutoFit/>
          </a:bodyPr>
          <a:lstStyle/>
          <a:p>
            <a:r>
              <a:rPr lang="en-US" dirty="0"/>
              <a:t>Viral  Infections</a:t>
            </a:r>
          </a:p>
          <a:p>
            <a:r>
              <a:rPr lang="en-US" dirty="0"/>
              <a:t>VZV</a:t>
            </a:r>
          </a:p>
          <a:p>
            <a:endParaRPr 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28596" y="1285892"/>
            <a:ext cx="7772400" cy="4572000"/>
          </a:xfrm>
        </p:spPr>
        <p:txBody>
          <a:bodyPr>
            <a:normAutofit lnSpcReduction="10000"/>
          </a:bodyPr>
          <a:lstStyle/>
          <a:p>
            <a:pPr>
              <a:buNone/>
            </a:pPr>
            <a:r>
              <a:rPr lang="en-US" sz="3200" b="1" u="sng" dirty="0"/>
              <a:t>HUMAN PAPILLOMA VIRUS:</a:t>
            </a:r>
          </a:p>
          <a:p>
            <a:pPr>
              <a:buNone/>
            </a:pPr>
            <a:endParaRPr lang="en-US" b="1" u="sng" dirty="0"/>
          </a:p>
          <a:p>
            <a:pPr>
              <a:buFont typeface="Wingdings" pitchFamily="2" charset="2"/>
              <a:buChar char="ü"/>
            </a:pPr>
            <a:r>
              <a:rPr lang="en-US" dirty="0"/>
              <a:t> 5-30% </a:t>
            </a:r>
          </a:p>
          <a:p>
            <a:pPr>
              <a:buFont typeface="Wingdings" pitchFamily="2" charset="2"/>
              <a:buChar char="ü"/>
            </a:pPr>
            <a:endParaRPr lang="en-US" dirty="0"/>
          </a:p>
          <a:p>
            <a:pPr>
              <a:buFont typeface="Wingdings" pitchFamily="2" charset="2"/>
              <a:buChar char="ü"/>
            </a:pPr>
            <a:r>
              <a:rPr lang="en-US" dirty="0"/>
              <a:t>HPV-6 &amp; HPV-11</a:t>
            </a:r>
          </a:p>
          <a:p>
            <a:pPr>
              <a:buFont typeface="Wingdings" pitchFamily="2" charset="2"/>
              <a:buChar char="ü"/>
            </a:pPr>
            <a:endParaRPr lang="en-US" dirty="0"/>
          </a:p>
          <a:p>
            <a:pPr>
              <a:buFont typeface="Wingdings" pitchFamily="2" charset="2"/>
              <a:buChar char="ü"/>
            </a:pPr>
            <a:r>
              <a:rPr lang="en-US" dirty="0"/>
              <a:t> Genital warts are more frequent in seropositive intravenous drug users.</a:t>
            </a:r>
          </a:p>
          <a:p>
            <a:pPr>
              <a:buFont typeface="Wingdings" pitchFamily="2" charset="2"/>
              <a:buChar char="ü"/>
            </a:pPr>
            <a:endParaRPr lang="en-US" dirty="0"/>
          </a:p>
          <a:p>
            <a:pPr>
              <a:buFont typeface="Wingdings" pitchFamily="2" charset="2"/>
              <a:buChar char="ü"/>
            </a:pPr>
            <a:r>
              <a:rPr lang="en-US" dirty="0"/>
              <a:t>Anal and penile cancer in males and cervical cancer in female</a:t>
            </a:r>
          </a:p>
          <a:p>
            <a:pPr>
              <a:buFont typeface="Wingdings" pitchFamily="2" charset="2"/>
              <a:buChar char="ü"/>
            </a:pPr>
            <a:endParaRPr lang="en-US" dirty="0"/>
          </a:p>
        </p:txBody>
      </p:sp>
      <p:sp>
        <p:nvSpPr>
          <p:cNvPr id="4" name="Rectangle 3"/>
          <p:cNvSpPr/>
          <p:nvPr/>
        </p:nvSpPr>
        <p:spPr>
          <a:xfrm>
            <a:off x="7352996" y="214290"/>
            <a:ext cx="1505284" cy="646331"/>
          </a:xfrm>
          <a:prstGeom prst="rect">
            <a:avLst/>
          </a:prstGeom>
        </p:spPr>
        <p:txBody>
          <a:bodyPr wrap="none">
            <a:spAutoFit/>
          </a:bodyPr>
          <a:lstStyle/>
          <a:p>
            <a:r>
              <a:rPr lang="en-US" dirty="0"/>
              <a:t>Viral  Infections</a:t>
            </a:r>
          </a:p>
          <a:p>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85720" y="1214422"/>
            <a:ext cx="7772400" cy="4572000"/>
          </a:xfrm>
        </p:spPr>
        <p:txBody>
          <a:bodyPr/>
          <a:lstStyle/>
          <a:p>
            <a:pPr>
              <a:buNone/>
            </a:pPr>
            <a:r>
              <a:rPr lang="en-US" sz="2800" u="sng" dirty="0"/>
              <a:t>CLINICAL FEATURES:</a:t>
            </a:r>
          </a:p>
          <a:p>
            <a:pPr>
              <a:buNone/>
            </a:pPr>
            <a:endParaRPr lang="en-US" dirty="0"/>
          </a:p>
          <a:p>
            <a:pPr>
              <a:buFont typeface="Wingdings" pitchFamily="2" charset="2"/>
              <a:buChar char="ü"/>
            </a:pPr>
            <a:r>
              <a:rPr lang="en-US" dirty="0"/>
              <a:t> Warts ( numerous, extensive, exuberant)</a:t>
            </a:r>
          </a:p>
          <a:p>
            <a:pPr>
              <a:buFont typeface="Wingdings" pitchFamily="2" charset="2"/>
              <a:buChar char="ü"/>
            </a:pPr>
            <a:r>
              <a:rPr lang="en-US" dirty="0"/>
              <a:t> Bowen disease</a:t>
            </a:r>
          </a:p>
          <a:p>
            <a:pPr>
              <a:buFont typeface="Wingdings" pitchFamily="2" charset="2"/>
              <a:buChar char="ü"/>
            </a:pPr>
            <a:r>
              <a:rPr lang="en-US" dirty="0"/>
              <a:t> Erythroplasia of Queyrat</a:t>
            </a:r>
          </a:p>
          <a:p>
            <a:pPr>
              <a:buFont typeface="Wingdings" pitchFamily="2" charset="2"/>
              <a:buChar char="ü"/>
            </a:pPr>
            <a:r>
              <a:rPr lang="en-US" dirty="0"/>
              <a:t> Anal, penile and cervical cancer</a:t>
            </a:r>
          </a:p>
          <a:p>
            <a:pPr>
              <a:buFont typeface="Wingdings" pitchFamily="2" charset="2"/>
              <a:buChar char="ü"/>
            </a:pPr>
            <a:r>
              <a:rPr lang="en-US" dirty="0"/>
              <a:t> Epidermodysplasia verruciformis ( HPV 1,2,5,6,16 &amp; 52)</a:t>
            </a:r>
          </a:p>
        </p:txBody>
      </p:sp>
      <p:sp>
        <p:nvSpPr>
          <p:cNvPr id="4" name="Rectangle 3"/>
          <p:cNvSpPr/>
          <p:nvPr/>
        </p:nvSpPr>
        <p:spPr>
          <a:xfrm>
            <a:off x="7567310" y="214290"/>
            <a:ext cx="1505284" cy="923330"/>
          </a:xfrm>
          <a:prstGeom prst="rect">
            <a:avLst/>
          </a:prstGeom>
        </p:spPr>
        <p:txBody>
          <a:bodyPr wrap="none">
            <a:spAutoFit/>
          </a:bodyPr>
          <a:lstStyle/>
          <a:p>
            <a:r>
              <a:rPr lang="en-US" dirty="0"/>
              <a:t>Viral  Infections</a:t>
            </a:r>
          </a:p>
          <a:p>
            <a:r>
              <a:rPr lang="en-US" dirty="0"/>
              <a:t>HPV</a:t>
            </a:r>
          </a:p>
          <a:p>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quarter" idx="1"/>
          </p:nvPr>
        </p:nvPicPr>
        <p:blipFill>
          <a:blip r:embed="rId2"/>
          <a:srcRect l="33272" t="23407" r="53368" b="48801"/>
          <a:stretch>
            <a:fillRect/>
          </a:stretch>
        </p:blipFill>
        <p:spPr bwMode="auto">
          <a:xfrm>
            <a:off x="1285852" y="1571612"/>
            <a:ext cx="1996062" cy="2334460"/>
          </a:xfrm>
          <a:prstGeom prst="rect">
            <a:avLst/>
          </a:prstGeom>
          <a:noFill/>
          <a:ln w="9525">
            <a:noFill/>
            <a:miter lim="800000"/>
            <a:headEnd/>
            <a:tailEnd/>
          </a:ln>
          <a:effectLst/>
        </p:spPr>
      </p:pic>
      <p:pic>
        <p:nvPicPr>
          <p:cNvPr id="5" name="Picture 6" descr="derm-30"/>
          <p:cNvPicPr>
            <a:picLocks noChangeAspect="1" noChangeArrowheads="1"/>
          </p:cNvPicPr>
          <p:nvPr/>
        </p:nvPicPr>
        <p:blipFill>
          <a:blip r:embed="rId3"/>
          <a:srcRect l="5844" b="10588"/>
          <a:stretch>
            <a:fillRect/>
          </a:stretch>
        </p:blipFill>
        <p:spPr>
          <a:xfrm>
            <a:off x="857224" y="4071942"/>
            <a:ext cx="3452810" cy="2214578"/>
          </a:xfrm>
          <a:prstGeom prst="rect">
            <a:avLst/>
          </a:prstGeom>
          <a:noFill/>
        </p:spPr>
      </p:pic>
      <p:pic>
        <p:nvPicPr>
          <p:cNvPr id="4099" name="Picture 3"/>
          <p:cNvPicPr>
            <a:picLocks noChangeAspect="1" noChangeArrowheads="1"/>
          </p:cNvPicPr>
          <p:nvPr/>
        </p:nvPicPr>
        <p:blipFill>
          <a:blip r:embed="rId4"/>
          <a:srcRect l="27489" t="33203" r="53294" b="15820"/>
          <a:stretch>
            <a:fillRect/>
          </a:stretch>
        </p:blipFill>
        <p:spPr bwMode="auto">
          <a:xfrm>
            <a:off x="5429256" y="1858589"/>
            <a:ext cx="3000396" cy="4474874"/>
          </a:xfrm>
          <a:prstGeom prst="rect">
            <a:avLst/>
          </a:prstGeom>
          <a:noFill/>
          <a:ln w="9525">
            <a:noFill/>
            <a:miter lim="800000"/>
            <a:headEnd/>
            <a:tailEnd/>
          </a:ln>
          <a:effectLst/>
        </p:spPr>
      </p:pic>
      <p:sp>
        <p:nvSpPr>
          <p:cNvPr id="6" name="Rectangle 5"/>
          <p:cNvSpPr/>
          <p:nvPr/>
        </p:nvSpPr>
        <p:spPr>
          <a:xfrm>
            <a:off x="7638748" y="214290"/>
            <a:ext cx="1505284" cy="923330"/>
          </a:xfrm>
          <a:prstGeom prst="rect">
            <a:avLst/>
          </a:prstGeom>
        </p:spPr>
        <p:txBody>
          <a:bodyPr wrap="none">
            <a:spAutoFit/>
          </a:bodyPr>
          <a:lstStyle/>
          <a:p>
            <a:r>
              <a:rPr lang="en-US" dirty="0"/>
              <a:t>Viral  Infections</a:t>
            </a:r>
          </a:p>
          <a:p>
            <a:r>
              <a:rPr lang="en-US" dirty="0"/>
              <a:t>HPV</a:t>
            </a:r>
          </a:p>
          <a:p>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GB" sz="2800" u="sng" dirty="0"/>
              <a:t>TREATMENT:</a:t>
            </a:r>
          </a:p>
          <a:p>
            <a:pPr>
              <a:buFont typeface="Wingdings" pitchFamily="2" charset="2"/>
              <a:buChar char="ü"/>
            </a:pPr>
            <a:endParaRPr lang="en-GB" sz="2400" dirty="0"/>
          </a:p>
          <a:p>
            <a:pPr>
              <a:buFont typeface="Wingdings" pitchFamily="2" charset="2"/>
              <a:buChar char="ü"/>
            </a:pPr>
            <a:r>
              <a:rPr lang="en-GB" sz="2400" dirty="0"/>
              <a:t>Topical imiquimod</a:t>
            </a:r>
          </a:p>
          <a:p>
            <a:pPr>
              <a:buFont typeface="Wingdings" pitchFamily="2" charset="2"/>
              <a:buChar char="ü"/>
            </a:pPr>
            <a:r>
              <a:rPr lang="en-GB" sz="2400" dirty="0"/>
              <a:t>Topical/Intravevous  cidofovir</a:t>
            </a:r>
          </a:p>
          <a:p>
            <a:pPr>
              <a:buFont typeface="Wingdings" pitchFamily="2" charset="2"/>
              <a:buChar char="ü"/>
            </a:pPr>
            <a:r>
              <a:rPr lang="en-GB" sz="2400" dirty="0"/>
              <a:t>cART  can lead to regression</a:t>
            </a:r>
            <a:endParaRPr lang="en-US" dirty="0"/>
          </a:p>
        </p:txBody>
      </p:sp>
      <p:sp>
        <p:nvSpPr>
          <p:cNvPr id="4" name="Rectangle 3"/>
          <p:cNvSpPr/>
          <p:nvPr/>
        </p:nvSpPr>
        <p:spPr>
          <a:xfrm>
            <a:off x="7638748" y="214290"/>
            <a:ext cx="1505284" cy="923330"/>
          </a:xfrm>
          <a:prstGeom prst="rect">
            <a:avLst/>
          </a:prstGeom>
        </p:spPr>
        <p:txBody>
          <a:bodyPr wrap="none">
            <a:spAutoFit/>
          </a:bodyPr>
          <a:lstStyle/>
          <a:p>
            <a:r>
              <a:rPr lang="en-US" dirty="0"/>
              <a:t>Viral  Infections</a:t>
            </a:r>
          </a:p>
          <a:p>
            <a:r>
              <a:rPr lang="en-US" dirty="0"/>
              <a:t>HPV</a:t>
            </a:r>
          </a:p>
          <a:p>
            <a:endParaRPr 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3200" b="1" u="sng" dirty="0"/>
              <a:t>MOLLUSCA:</a:t>
            </a:r>
          </a:p>
          <a:p>
            <a:pPr>
              <a:buNone/>
            </a:pPr>
            <a:endParaRPr lang="en-US" b="1" u="sng" dirty="0"/>
          </a:p>
          <a:p>
            <a:pPr>
              <a:buFont typeface="Wingdings" pitchFamily="2" charset="2"/>
              <a:buChar char="ü"/>
            </a:pPr>
            <a:r>
              <a:rPr lang="en-US" dirty="0"/>
              <a:t> Molluscipoxvirus (MCV 1 - 4)</a:t>
            </a:r>
          </a:p>
          <a:p>
            <a:pPr lvl="1">
              <a:buFont typeface="Arial" pitchFamily="34" charset="0"/>
              <a:buChar char="•"/>
            </a:pPr>
            <a:r>
              <a:rPr lang="en-US" dirty="0"/>
              <a:t>MCV-1            Pediatric infection</a:t>
            </a:r>
          </a:p>
          <a:p>
            <a:pPr lvl="1">
              <a:buFont typeface="Arial" pitchFamily="34" charset="0"/>
              <a:buChar char="•"/>
            </a:pPr>
            <a:r>
              <a:rPr lang="en-US" dirty="0"/>
              <a:t>MCV-2            HIV infected patients (60%)</a:t>
            </a:r>
          </a:p>
          <a:p>
            <a:pPr lvl="1">
              <a:buNone/>
            </a:pPr>
            <a:endParaRPr lang="en-US" dirty="0"/>
          </a:p>
          <a:p>
            <a:pPr>
              <a:buFont typeface="Wingdings" pitchFamily="2" charset="2"/>
              <a:buChar char="ü"/>
            </a:pPr>
            <a:r>
              <a:rPr lang="en-US" dirty="0"/>
              <a:t> Frequently seen in homosexual seropositive patients</a:t>
            </a:r>
          </a:p>
        </p:txBody>
      </p:sp>
      <p:cxnSp>
        <p:nvCxnSpPr>
          <p:cNvPr id="5" name="Straight Arrow Connector 4"/>
          <p:cNvCxnSpPr/>
          <p:nvPr/>
        </p:nvCxnSpPr>
        <p:spPr>
          <a:xfrm>
            <a:off x="2500298" y="3071810"/>
            <a:ext cx="571504"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a:off x="2428860" y="3500438"/>
            <a:ext cx="642942"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6" name="Rectangle 5"/>
          <p:cNvSpPr/>
          <p:nvPr/>
        </p:nvSpPr>
        <p:spPr>
          <a:xfrm>
            <a:off x="7424434" y="214290"/>
            <a:ext cx="1505284" cy="923330"/>
          </a:xfrm>
          <a:prstGeom prst="rect">
            <a:avLst/>
          </a:prstGeom>
        </p:spPr>
        <p:txBody>
          <a:bodyPr wrap="none">
            <a:spAutoFit/>
          </a:bodyPr>
          <a:lstStyle/>
          <a:p>
            <a:r>
              <a:rPr lang="en-US" dirty="0"/>
              <a:t>Viral  Infections</a:t>
            </a:r>
          </a:p>
          <a:p>
            <a:endParaRPr lang="en-US" dirty="0"/>
          </a:p>
          <a:p>
            <a:endParaRPr 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fontScale="92500" lnSpcReduction="10000"/>
          </a:bodyPr>
          <a:lstStyle/>
          <a:p>
            <a:pPr>
              <a:buFont typeface="Wingdings" pitchFamily="2" charset="2"/>
              <a:buChar char="ü"/>
            </a:pPr>
            <a:endParaRPr lang="en-GB" sz="2400" dirty="0"/>
          </a:p>
          <a:p>
            <a:pPr>
              <a:buFont typeface="Wingdings" pitchFamily="2" charset="2"/>
              <a:buChar char="ü"/>
            </a:pPr>
            <a:r>
              <a:rPr lang="en-GB" sz="2800" dirty="0"/>
              <a:t>Several  papular or larger nodular lesions ( face, neck)</a:t>
            </a:r>
          </a:p>
          <a:p>
            <a:pPr>
              <a:buNone/>
            </a:pPr>
            <a:endParaRPr lang="en-GB" sz="2800" dirty="0"/>
          </a:p>
          <a:p>
            <a:pPr>
              <a:buFont typeface="Wingdings" pitchFamily="2" charset="2"/>
              <a:buChar char="ü"/>
            </a:pPr>
            <a:r>
              <a:rPr lang="en-GB" sz="2800" dirty="0"/>
              <a:t>Lack of central umblication/delling.</a:t>
            </a:r>
          </a:p>
          <a:p>
            <a:pPr>
              <a:buNone/>
            </a:pPr>
            <a:endParaRPr lang="en-GB" sz="2800" dirty="0"/>
          </a:p>
          <a:p>
            <a:pPr>
              <a:buFont typeface="Wingdings" pitchFamily="2" charset="2"/>
              <a:buChar char="ü"/>
            </a:pPr>
            <a:r>
              <a:rPr lang="en-GB" sz="2800" dirty="0"/>
              <a:t>Florid ,extensive ,genital lesions with cellulitis reported.</a:t>
            </a:r>
          </a:p>
          <a:p>
            <a:pPr>
              <a:buFont typeface="Wingdings" pitchFamily="2" charset="2"/>
              <a:buChar char="ü"/>
            </a:pPr>
            <a:endParaRPr lang="en-GB" sz="2400" dirty="0"/>
          </a:p>
          <a:p>
            <a:pPr>
              <a:buFont typeface="Wingdings" pitchFamily="2" charset="2"/>
              <a:buChar char="ü"/>
            </a:pPr>
            <a:endParaRPr lang="en-GB" sz="2400" dirty="0"/>
          </a:p>
          <a:p>
            <a:pPr>
              <a:buFont typeface="Wingdings" pitchFamily="2" charset="2"/>
              <a:buChar char="ü"/>
            </a:pPr>
            <a:endParaRPr lang="en-US" sz="2400" dirty="0"/>
          </a:p>
          <a:p>
            <a:pPr>
              <a:buNone/>
            </a:pPr>
            <a:endParaRPr lang="en-US" dirty="0"/>
          </a:p>
        </p:txBody>
      </p:sp>
      <p:pic>
        <p:nvPicPr>
          <p:cNvPr id="6" name="Picture 2"/>
          <p:cNvPicPr>
            <a:picLocks noGrp="1" noChangeAspect="1" noChangeArrowheads="1"/>
          </p:cNvPicPr>
          <p:nvPr>
            <p:ph sz="quarter" idx="2"/>
          </p:nvPr>
        </p:nvPicPr>
        <p:blipFill>
          <a:blip r:embed="rId3"/>
          <a:srcRect l="54905" t="37110" r="13250" b="22851"/>
          <a:stretch>
            <a:fillRect/>
          </a:stretch>
        </p:blipFill>
        <p:spPr bwMode="auto">
          <a:xfrm>
            <a:off x="4933950" y="2408494"/>
            <a:ext cx="3749675" cy="2650612"/>
          </a:xfrm>
          <a:prstGeom prst="rect">
            <a:avLst/>
          </a:prstGeom>
          <a:noFill/>
          <a:ln w="9525">
            <a:noFill/>
            <a:miter lim="800000"/>
            <a:headEnd/>
            <a:tailEnd/>
          </a:ln>
          <a:effectLst/>
        </p:spPr>
      </p:pic>
      <p:sp>
        <p:nvSpPr>
          <p:cNvPr id="5" name="Rectangle 4"/>
          <p:cNvSpPr/>
          <p:nvPr/>
        </p:nvSpPr>
        <p:spPr>
          <a:xfrm>
            <a:off x="7424434" y="214290"/>
            <a:ext cx="1505284" cy="923330"/>
          </a:xfrm>
          <a:prstGeom prst="rect">
            <a:avLst/>
          </a:prstGeom>
        </p:spPr>
        <p:txBody>
          <a:bodyPr wrap="none">
            <a:spAutoFit/>
          </a:bodyPr>
          <a:lstStyle/>
          <a:p>
            <a:r>
              <a:rPr lang="en-US" dirty="0"/>
              <a:t>Viral  Infections</a:t>
            </a:r>
          </a:p>
          <a:p>
            <a:r>
              <a:rPr lang="en-US" dirty="0"/>
              <a:t>MC</a:t>
            </a:r>
          </a:p>
          <a:p>
            <a:endParaRPr lang="en-US"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a:buNone/>
            </a:pPr>
            <a:r>
              <a:rPr lang="en-US" sz="2800" u="sng" dirty="0"/>
              <a:t>DIFFERENTIAL DIAGNOSIS</a:t>
            </a:r>
            <a:r>
              <a:rPr lang="en-US" dirty="0"/>
              <a:t>:</a:t>
            </a:r>
          </a:p>
          <a:p>
            <a:pPr>
              <a:buFont typeface="Wingdings" pitchFamily="2" charset="2"/>
              <a:buChar char="ü"/>
            </a:pPr>
            <a:endParaRPr lang="en-US" dirty="0"/>
          </a:p>
          <a:p>
            <a:pPr>
              <a:buFont typeface="Wingdings" pitchFamily="2" charset="2"/>
              <a:buChar char="ü"/>
            </a:pPr>
            <a:r>
              <a:rPr lang="en-US" dirty="0"/>
              <a:t> Sebaceous hyperplasia</a:t>
            </a:r>
          </a:p>
          <a:p>
            <a:pPr>
              <a:buFont typeface="Wingdings" pitchFamily="2" charset="2"/>
              <a:buChar char="ü"/>
            </a:pPr>
            <a:r>
              <a:rPr lang="en-US" dirty="0"/>
              <a:t> Syringoma</a:t>
            </a:r>
          </a:p>
          <a:p>
            <a:pPr>
              <a:buFont typeface="Wingdings" pitchFamily="2" charset="2"/>
              <a:buChar char="ü"/>
            </a:pPr>
            <a:r>
              <a:rPr lang="en-US" dirty="0"/>
              <a:t> Warts</a:t>
            </a:r>
          </a:p>
          <a:p>
            <a:pPr>
              <a:buFont typeface="Wingdings" pitchFamily="2" charset="2"/>
              <a:buChar char="ü"/>
            </a:pPr>
            <a:r>
              <a:rPr lang="en-US" dirty="0"/>
              <a:t> Crytococcosis</a:t>
            </a:r>
          </a:p>
          <a:p>
            <a:pPr>
              <a:buFont typeface="Wingdings" pitchFamily="2" charset="2"/>
              <a:buChar char="ü"/>
            </a:pPr>
            <a:r>
              <a:rPr lang="en-US" dirty="0"/>
              <a:t> Histoplasmosis	</a:t>
            </a:r>
          </a:p>
          <a:p>
            <a:pPr>
              <a:buFont typeface="Wingdings" pitchFamily="2" charset="2"/>
              <a:buChar char="ü"/>
            </a:pPr>
            <a:r>
              <a:rPr lang="en-US" dirty="0"/>
              <a:t> Basal cell carcinoma</a:t>
            </a:r>
          </a:p>
          <a:p>
            <a:pPr>
              <a:buFont typeface="Wingdings" pitchFamily="2" charset="2"/>
              <a:buChar char="ü"/>
            </a:pPr>
            <a:endParaRPr lang="en-US" dirty="0"/>
          </a:p>
          <a:p>
            <a:pPr>
              <a:buFont typeface="Wingdings" pitchFamily="2" charset="2"/>
              <a:buChar char="ü"/>
            </a:pPr>
            <a:endParaRPr lang="en-US" dirty="0"/>
          </a:p>
        </p:txBody>
      </p:sp>
      <p:sp>
        <p:nvSpPr>
          <p:cNvPr id="4" name="Rectangle 3"/>
          <p:cNvSpPr/>
          <p:nvPr/>
        </p:nvSpPr>
        <p:spPr>
          <a:xfrm>
            <a:off x="7352996" y="214290"/>
            <a:ext cx="1505284" cy="923330"/>
          </a:xfrm>
          <a:prstGeom prst="rect">
            <a:avLst/>
          </a:prstGeom>
        </p:spPr>
        <p:txBody>
          <a:bodyPr wrap="none">
            <a:spAutoFit/>
          </a:bodyPr>
          <a:lstStyle/>
          <a:p>
            <a:r>
              <a:rPr lang="en-US" dirty="0"/>
              <a:t>Viral  Infections</a:t>
            </a:r>
          </a:p>
          <a:p>
            <a:r>
              <a:rPr lang="en-US" dirty="0"/>
              <a:t>MC</a:t>
            </a:r>
          </a:p>
          <a:p>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7702</TotalTime>
  <Words>4518</Words>
  <Application>Microsoft Office PowerPoint</Application>
  <PresentationFormat>On-screen Show (4:3)</PresentationFormat>
  <Paragraphs>1353</Paragraphs>
  <Slides>141</Slides>
  <Notes>64</Notes>
  <HiddenSlides>1</HiddenSlides>
  <MMClips>0</MMClips>
  <ScaleCrop>false</ScaleCrop>
  <HeadingPairs>
    <vt:vector size="4" baseType="variant">
      <vt:variant>
        <vt:lpstr>Theme</vt:lpstr>
      </vt:variant>
      <vt:variant>
        <vt:i4>1</vt:i4>
      </vt:variant>
      <vt:variant>
        <vt:lpstr>Slide Titles</vt:lpstr>
      </vt:variant>
      <vt:variant>
        <vt:i4>141</vt:i4>
      </vt:variant>
    </vt:vector>
  </HeadingPairs>
  <TitlesOfParts>
    <vt:vector size="142" baseType="lpstr">
      <vt:lpstr>Equity</vt:lpstr>
      <vt:lpstr>  HIV AND THE SKIN</vt:lpstr>
      <vt:lpstr>SALIENT FEATURES</vt:lpstr>
      <vt:lpstr>INTRODUCTION </vt:lpstr>
      <vt:lpstr>MODE OF TRANSMISSION</vt:lpstr>
      <vt:lpstr>EPIDEMIOLOGY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IMMUNOLOGY</vt:lpstr>
      <vt:lpstr>PowerPoint Presentation</vt:lpstr>
      <vt:lpstr>PowerPoint Presentation</vt:lpstr>
      <vt:lpstr>PowerPoint Presentation</vt:lpstr>
      <vt:lpstr>CLINICAL COURSE</vt:lpstr>
      <vt:lpstr>PRIMARY HIV INFECTION</vt:lpstr>
      <vt:lpstr>PowerPoint Presentation</vt:lpstr>
      <vt:lpstr>PowerPoint Presentation</vt:lpstr>
      <vt:lpstr>PowerPoint Presentation</vt:lpstr>
      <vt:lpstr>PowerPoint Presentation</vt:lpstr>
      <vt:lpstr>PowerPoint Presentation</vt:lpstr>
      <vt:lpstr>PowerPoint Presentation</vt:lpstr>
      <vt:lpstr>ACQUIRED IMMUNODEFICIENCY SYNDROME</vt:lpstr>
      <vt:lpstr>PowerPoint Presentation</vt:lpstr>
      <vt:lpstr>PowerPoint Presentation</vt:lpstr>
      <vt:lpstr>PREDICTORS FOR AIDS PROGRESSION</vt:lpstr>
      <vt:lpstr>PowerPoint Presentation</vt:lpstr>
      <vt:lpstr> INVESTIGATIONS</vt:lpstr>
      <vt:lpstr>PowerPoint Presentation</vt:lpstr>
      <vt:lpstr>PowerPoint Presentation</vt:lpstr>
      <vt:lpstr>PowerPoint Presentation</vt:lpstr>
      <vt:lpstr>MANAGEMENT</vt:lpstr>
      <vt:lpstr>PowerPoint Presentation</vt:lpstr>
      <vt:lpstr>PowerPoint Presentation</vt:lpstr>
      <vt:lpstr>PowerPoint Presentation</vt:lpstr>
      <vt:lpstr>PowerPoint Presentation</vt:lpstr>
      <vt:lpstr>PowerPoint Presentation</vt:lpstr>
      <vt:lpstr>        SEBORRHOEIC DERMATITIS</vt:lpstr>
      <vt:lpstr>PowerPoint Presentation</vt:lpstr>
      <vt:lpstr>PowerPoint Presentation</vt:lpstr>
      <vt:lpstr>PowerPoint Presentation</vt:lpstr>
      <vt:lpstr>                    PSORIASIS</vt:lpstr>
      <vt:lpstr>PowerPoint Presentation</vt:lpstr>
      <vt:lpstr>PowerPoint Presentation</vt:lpstr>
      <vt:lpstr>PowerPoint Presentation</vt:lpstr>
      <vt:lpstr>PowerPoint Presentation</vt:lpstr>
      <vt:lpstr>         EOSINOPHILIC FOLLICULITIS</vt:lpstr>
      <vt:lpstr>PowerPoint Presentation</vt:lpstr>
      <vt:lpstr>PowerPoint Presentation</vt:lpstr>
      <vt:lpstr>PowerPoint Presentation</vt:lpstr>
      <vt:lpstr>PowerPoint Presentation</vt:lpstr>
      <vt:lpstr>                           GRANULOMA  ANNULARE </vt:lpstr>
      <vt:lpstr>         PRURITIC PAPULAR ERUPTION</vt:lpstr>
      <vt:lpstr>PowerPoint Presentation</vt:lpstr>
      <vt:lpstr>PowerPoint Presentation</vt:lpstr>
      <vt:lpstr>PowerPoint Presentation</vt:lpstr>
      <vt:lpstr>                 DRUG REACTION        ( Non-ARV Drugs Associated )</vt:lpstr>
      <vt:lpstr>              ART Associated Drug Reaction</vt:lpstr>
      <vt:lpstr>PowerPoint Presentation</vt:lpstr>
      <vt:lpstr>             BACTERIAL  INFECTION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VIRAL INFECTIONS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FUNGAL INFECTION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PARASITIC INFECTION</vt:lpstr>
      <vt:lpstr>PowerPoint Presentation</vt:lpstr>
      <vt:lpstr>NEOPLASMS</vt:lpstr>
      <vt:lpstr>PowerPoint Presentation</vt:lpstr>
      <vt:lpstr>PowerPoint Presentation</vt:lpstr>
      <vt:lpstr>PowerPoint Presentation</vt:lpstr>
      <vt:lpstr>PowerPoint Presentation</vt:lpstr>
      <vt:lpstr>PowerPoint Presentation</vt:lpstr>
      <vt:lpstr>PowerPoint Presentation</vt:lpstr>
      <vt:lpstr>TIS STAGES OF KAPOSI SARCOMA</vt:lpstr>
      <vt:lpstr>MANAGEMENT</vt:lpstr>
      <vt:lpstr>PowerPoint Presentation</vt:lpstr>
      <vt:lpstr>RECOMMENDATIONS:</vt:lpstr>
      <vt:lpstr>NON- AIDS DEFINING CANCER</vt:lpstr>
      <vt:lpstr>PowerPoint Presentation</vt:lpstr>
      <vt:lpstr>PowerPoint Presentation</vt:lpstr>
      <vt:lpstr>PowerPoint Presentation</vt:lpstr>
      <vt:lpstr>OTHER MANIFESTATION</vt:lpstr>
      <vt:lpstr>PowerPoint Presentation</vt:lpstr>
      <vt:lpstr>HAIR &amp; NAIL CHANGES IN HIV</vt:lpstr>
      <vt:lpstr>IMMUNE  RECONSTITUTION INFLAMMATORY  SYNDROME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AND SKIN</dc:title>
  <dc:creator>ahmar jalal</dc:creator>
  <cp:lastModifiedBy>Unknown User</cp:lastModifiedBy>
  <cp:revision>924</cp:revision>
  <dcterms:created xsi:type="dcterms:W3CDTF">2017-08-11T15:31:57Z</dcterms:created>
  <dcterms:modified xsi:type="dcterms:W3CDTF">2019-04-28T12:19:07Z</dcterms:modified>
</cp:coreProperties>
</file>