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 /><Relationship Id="rId2" Type="http://schemas.openxmlformats.org/package/2006/relationships/metadata/thumbnail" Target="docProps/thumbnail.jpeg" /><Relationship Id="rId1" Type="http://schemas.openxmlformats.org/officeDocument/2006/relationships/officeDocument" Target="ppt/presentation.xml" /><Relationship Id="rId4" Type="http://schemas.openxmlformats.org/officeDocument/2006/relationships/extended-properties" Target="docProps/app.xml" /></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840" r:id="rId1"/>
  </p:sldMasterIdLst>
  <p:notesMasterIdLst>
    <p:notesMasterId r:id="rId49"/>
  </p:notesMasterIdLst>
  <p:sldIdLst>
    <p:sldId id="256" r:id="rId2"/>
    <p:sldId id="272" r:id="rId3"/>
    <p:sldId id="258" r:id="rId4"/>
    <p:sldId id="268" r:id="rId5"/>
    <p:sldId id="298" r:id="rId6"/>
    <p:sldId id="271" r:id="rId7"/>
    <p:sldId id="269" r:id="rId8"/>
    <p:sldId id="273" r:id="rId9"/>
    <p:sldId id="270" r:id="rId10"/>
    <p:sldId id="293" r:id="rId11"/>
    <p:sldId id="297" r:id="rId12"/>
    <p:sldId id="257" r:id="rId13"/>
    <p:sldId id="300" r:id="rId14"/>
    <p:sldId id="259" r:id="rId15"/>
    <p:sldId id="274" r:id="rId16"/>
    <p:sldId id="275" r:id="rId17"/>
    <p:sldId id="276" r:id="rId18"/>
    <p:sldId id="277" r:id="rId19"/>
    <p:sldId id="280" r:id="rId20"/>
    <p:sldId id="284" r:id="rId21"/>
    <p:sldId id="281" r:id="rId22"/>
    <p:sldId id="282" r:id="rId23"/>
    <p:sldId id="283" r:id="rId24"/>
    <p:sldId id="260" r:id="rId25"/>
    <p:sldId id="285" r:id="rId26"/>
    <p:sldId id="261" r:id="rId27"/>
    <p:sldId id="278" r:id="rId28"/>
    <p:sldId id="279" r:id="rId29"/>
    <p:sldId id="262" r:id="rId30"/>
    <p:sldId id="263" r:id="rId31"/>
    <p:sldId id="264" r:id="rId32"/>
    <p:sldId id="265" r:id="rId33"/>
    <p:sldId id="286" r:id="rId34"/>
    <p:sldId id="287" r:id="rId35"/>
    <p:sldId id="288" r:id="rId36"/>
    <p:sldId id="289" r:id="rId37"/>
    <p:sldId id="290" r:id="rId38"/>
    <p:sldId id="291" r:id="rId39"/>
    <p:sldId id="266" r:id="rId40"/>
    <p:sldId id="296" r:id="rId41"/>
    <p:sldId id="294" r:id="rId42"/>
    <p:sldId id="295" r:id="rId43"/>
    <p:sldId id="267" r:id="rId44"/>
    <p:sldId id="292" r:id="rId45"/>
    <p:sldId id="299" r:id="rId46"/>
    <p:sldId id="301" r:id="rId47"/>
    <p:sldId id="302" r:id="rId4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 /><Relationship Id="rId18" Type="http://schemas.openxmlformats.org/officeDocument/2006/relationships/slide" Target="slides/slide17.xml" /><Relationship Id="rId26" Type="http://schemas.openxmlformats.org/officeDocument/2006/relationships/slide" Target="slides/slide25.xml" /><Relationship Id="rId39" Type="http://schemas.openxmlformats.org/officeDocument/2006/relationships/slide" Target="slides/slide38.xml" /><Relationship Id="rId3" Type="http://schemas.openxmlformats.org/officeDocument/2006/relationships/slide" Target="slides/slide2.xml" /><Relationship Id="rId21" Type="http://schemas.openxmlformats.org/officeDocument/2006/relationships/slide" Target="slides/slide20.xml" /><Relationship Id="rId34" Type="http://schemas.openxmlformats.org/officeDocument/2006/relationships/slide" Target="slides/slide33.xml" /><Relationship Id="rId42" Type="http://schemas.openxmlformats.org/officeDocument/2006/relationships/slide" Target="slides/slide41.xml" /><Relationship Id="rId47" Type="http://schemas.openxmlformats.org/officeDocument/2006/relationships/slide" Target="slides/slide46.xml" /><Relationship Id="rId50" Type="http://schemas.openxmlformats.org/officeDocument/2006/relationships/presProps" Target="presProps.xml" /><Relationship Id="rId7" Type="http://schemas.openxmlformats.org/officeDocument/2006/relationships/slide" Target="slides/slide6.xml" /><Relationship Id="rId12" Type="http://schemas.openxmlformats.org/officeDocument/2006/relationships/slide" Target="slides/slide11.xml" /><Relationship Id="rId17" Type="http://schemas.openxmlformats.org/officeDocument/2006/relationships/slide" Target="slides/slide16.xml" /><Relationship Id="rId25" Type="http://schemas.openxmlformats.org/officeDocument/2006/relationships/slide" Target="slides/slide24.xml" /><Relationship Id="rId33" Type="http://schemas.openxmlformats.org/officeDocument/2006/relationships/slide" Target="slides/slide32.xml" /><Relationship Id="rId38" Type="http://schemas.openxmlformats.org/officeDocument/2006/relationships/slide" Target="slides/slide37.xml" /><Relationship Id="rId46" Type="http://schemas.openxmlformats.org/officeDocument/2006/relationships/slide" Target="slides/slide45.xml" /><Relationship Id="rId2" Type="http://schemas.openxmlformats.org/officeDocument/2006/relationships/slide" Target="slides/slide1.xml" /><Relationship Id="rId16" Type="http://schemas.openxmlformats.org/officeDocument/2006/relationships/slide" Target="slides/slide15.xml" /><Relationship Id="rId20" Type="http://schemas.openxmlformats.org/officeDocument/2006/relationships/slide" Target="slides/slide19.xml" /><Relationship Id="rId29" Type="http://schemas.openxmlformats.org/officeDocument/2006/relationships/slide" Target="slides/slide28.xml" /><Relationship Id="rId41" Type="http://schemas.openxmlformats.org/officeDocument/2006/relationships/slide" Target="slides/slide40.xml" /><Relationship Id="rId1" Type="http://schemas.openxmlformats.org/officeDocument/2006/relationships/slideMaster" Target="slideMasters/slideMaster1.xml" /><Relationship Id="rId6" Type="http://schemas.openxmlformats.org/officeDocument/2006/relationships/slide" Target="slides/slide5.xml" /><Relationship Id="rId11" Type="http://schemas.openxmlformats.org/officeDocument/2006/relationships/slide" Target="slides/slide10.xml" /><Relationship Id="rId24" Type="http://schemas.openxmlformats.org/officeDocument/2006/relationships/slide" Target="slides/slide23.xml" /><Relationship Id="rId32" Type="http://schemas.openxmlformats.org/officeDocument/2006/relationships/slide" Target="slides/slide31.xml" /><Relationship Id="rId37" Type="http://schemas.openxmlformats.org/officeDocument/2006/relationships/slide" Target="slides/slide36.xml" /><Relationship Id="rId40" Type="http://schemas.openxmlformats.org/officeDocument/2006/relationships/slide" Target="slides/slide39.xml" /><Relationship Id="rId45" Type="http://schemas.openxmlformats.org/officeDocument/2006/relationships/slide" Target="slides/slide44.xml" /><Relationship Id="rId53" Type="http://schemas.openxmlformats.org/officeDocument/2006/relationships/tableStyles" Target="tableStyles.xml" /><Relationship Id="rId5" Type="http://schemas.openxmlformats.org/officeDocument/2006/relationships/slide" Target="slides/slide4.xml" /><Relationship Id="rId15" Type="http://schemas.openxmlformats.org/officeDocument/2006/relationships/slide" Target="slides/slide14.xml" /><Relationship Id="rId23" Type="http://schemas.openxmlformats.org/officeDocument/2006/relationships/slide" Target="slides/slide22.xml" /><Relationship Id="rId28" Type="http://schemas.openxmlformats.org/officeDocument/2006/relationships/slide" Target="slides/slide27.xml" /><Relationship Id="rId36" Type="http://schemas.openxmlformats.org/officeDocument/2006/relationships/slide" Target="slides/slide35.xml" /><Relationship Id="rId49" Type="http://schemas.openxmlformats.org/officeDocument/2006/relationships/notesMaster" Target="notesMasters/notesMaster1.xml" /><Relationship Id="rId10" Type="http://schemas.openxmlformats.org/officeDocument/2006/relationships/slide" Target="slides/slide9.xml" /><Relationship Id="rId19" Type="http://schemas.openxmlformats.org/officeDocument/2006/relationships/slide" Target="slides/slide18.xml" /><Relationship Id="rId31" Type="http://schemas.openxmlformats.org/officeDocument/2006/relationships/slide" Target="slides/slide30.xml" /><Relationship Id="rId44" Type="http://schemas.openxmlformats.org/officeDocument/2006/relationships/slide" Target="slides/slide43.xml" /><Relationship Id="rId52" Type="http://schemas.openxmlformats.org/officeDocument/2006/relationships/theme" Target="theme/theme1.xml" /><Relationship Id="rId4" Type="http://schemas.openxmlformats.org/officeDocument/2006/relationships/slide" Target="slides/slide3.xml" /><Relationship Id="rId9" Type="http://schemas.openxmlformats.org/officeDocument/2006/relationships/slide" Target="slides/slide8.xml" /><Relationship Id="rId14" Type="http://schemas.openxmlformats.org/officeDocument/2006/relationships/slide" Target="slides/slide13.xml" /><Relationship Id="rId22" Type="http://schemas.openxmlformats.org/officeDocument/2006/relationships/slide" Target="slides/slide21.xml" /><Relationship Id="rId27" Type="http://schemas.openxmlformats.org/officeDocument/2006/relationships/slide" Target="slides/slide26.xml" /><Relationship Id="rId30" Type="http://schemas.openxmlformats.org/officeDocument/2006/relationships/slide" Target="slides/slide29.xml" /><Relationship Id="rId35" Type="http://schemas.openxmlformats.org/officeDocument/2006/relationships/slide" Target="slides/slide34.xml" /><Relationship Id="rId43" Type="http://schemas.openxmlformats.org/officeDocument/2006/relationships/slide" Target="slides/slide42.xml" /><Relationship Id="rId48" Type="http://schemas.openxmlformats.org/officeDocument/2006/relationships/slide" Target="slides/slide47.xml" /><Relationship Id="rId8" Type="http://schemas.openxmlformats.org/officeDocument/2006/relationships/slide" Target="slides/slide7.xml" /><Relationship Id="rId51" Type="http://schemas.openxmlformats.org/officeDocument/2006/relationships/viewProps" Target="viewProps.xml" /></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 /></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1457304-A9FA-E14F-A5D9-5ABE0B1E4262}" type="datetimeFigureOut">
              <a:rPr lang="en-US" smtClean="0"/>
              <a:t>5/26/2024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40CBA2D-1C19-0B4F-9F98-D880556CE4A8}" type="slidenum">
              <a:rPr lang="en-US" smtClean="0"/>
              <a:t>‹#›</a:t>
            </a:fld>
            <a:endParaRPr lang="en-US"/>
          </a:p>
        </p:txBody>
      </p:sp>
    </p:spTree>
    <p:extLst>
      <p:ext uri="{BB962C8B-B14F-4D97-AF65-F5344CB8AC3E}">
        <p14:creationId xmlns:p14="http://schemas.microsoft.com/office/powerpoint/2010/main" val="37361082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 /><Relationship Id="rId1" Type="http://schemas.openxmlformats.org/officeDocument/2006/relationships/notesMaster" Target="../notesMasters/notesMaster1.xml" /></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7.xml" /><Relationship Id="rId1" Type="http://schemas.openxmlformats.org/officeDocument/2006/relationships/notesMaster" Target="../notesMasters/notesMaster1.xml" /></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8.xml" /><Relationship Id="rId1" Type="http://schemas.openxmlformats.org/officeDocument/2006/relationships/notesMaster" Target="../notesMasters/notesMaster1.xml" /></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1.xml" /><Relationship Id="rId1" Type="http://schemas.openxmlformats.org/officeDocument/2006/relationships/notesMaster" Target="../notesMasters/notesMaster1.xml" /></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2.xml" /><Relationship Id="rId1" Type="http://schemas.openxmlformats.org/officeDocument/2006/relationships/notesMaster" Target="../notesMasters/notesMaster1.xml" /></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3.xml" /><Relationship Id="rId1" Type="http://schemas.openxmlformats.org/officeDocument/2006/relationships/notesMaster" Target="../notesMasters/notesMaster1.xml" /></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5.xml" /><Relationship Id="rId1" Type="http://schemas.openxmlformats.org/officeDocument/2006/relationships/notesMaster" Target="../notesMasters/notesMaster1.xml" /></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 /><Relationship Id="rId1" Type="http://schemas.openxmlformats.org/officeDocument/2006/relationships/notesMaster" Target="../notesMasters/notesMaster1.xml" /></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 /><Relationship Id="rId1" Type="http://schemas.openxmlformats.org/officeDocument/2006/relationships/notesMaster" Target="../notesMasters/notesMaster1.xml" /></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 /><Relationship Id="rId1" Type="http://schemas.openxmlformats.org/officeDocument/2006/relationships/notesMaster" Target="../notesMasters/notesMaster1.xml" /></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 /><Relationship Id="rId1" Type="http://schemas.openxmlformats.org/officeDocument/2006/relationships/notesMaster" Target="../notesMasters/notesMaster1.xml" /></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 /><Relationship Id="rId1" Type="http://schemas.openxmlformats.org/officeDocument/2006/relationships/notesMaster" Target="../notesMasters/notesMaster1.xml" /></Relationships>
</file>

<file path=ppt/notesSlides/_rels/notesSlide7.xml.rels><?xml version="1.0" encoding="UTF-8" standalone="yes"?>
<Relationships xmlns="http://schemas.openxmlformats.org/package/2006/relationships"><Relationship Id="rId8" Type="http://schemas.openxmlformats.org/officeDocument/2006/relationships/hyperlink" Target="https://www.pathologyoutlines.com/topic/stainsepcam.html" TargetMode="External" /><Relationship Id="rId13" Type="http://schemas.openxmlformats.org/officeDocument/2006/relationships/hyperlink" Target="https://www.pathologyoutlines.com/topic/stainsmart1.html" TargetMode="External" /><Relationship Id="rId3" Type="http://schemas.openxmlformats.org/officeDocument/2006/relationships/hyperlink" Target="https://www.pathologyoutlines.com/topic/skintumornonmelanocyticsenilesebaceoushyperplasia.html" TargetMode="External" /><Relationship Id="rId7" Type="http://schemas.openxmlformats.org/officeDocument/2006/relationships/hyperlink" Target="https://www.pathologyoutlines.com/topic/stainsema.html" TargetMode="External" /><Relationship Id="rId12" Type="http://schemas.openxmlformats.org/officeDocument/2006/relationships/hyperlink" Target="https://www.pathologyoutlines.com/topic/stainshmb45.html" TargetMode="External" /><Relationship Id="rId2" Type="http://schemas.openxmlformats.org/officeDocument/2006/relationships/slide" Target="../slides/slide24.xml" /><Relationship Id="rId1" Type="http://schemas.openxmlformats.org/officeDocument/2006/relationships/notesMaster" Target="../notesMasters/notesMaster1.xml" /><Relationship Id="rId6" Type="http://schemas.openxmlformats.org/officeDocument/2006/relationships/hyperlink" Target="https://www.pathologyoutlines.com/topic/skintumornonmelanocyticbcc.html" TargetMode="External" /><Relationship Id="rId11" Type="http://schemas.openxmlformats.org/officeDocument/2006/relationships/hyperlink" Target="https://www.pathologyoutlines.com/topic/stainss100.html" TargetMode="External" /><Relationship Id="rId5" Type="http://schemas.openxmlformats.org/officeDocument/2006/relationships/hyperlink" Target="https://www.pathologyoutlines.com/topic/skintumornonmelanocyticsebaceouscarcinoma.html" TargetMode="External" /><Relationship Id="rId10" Type="http://schemas.openxmlformats.org/officeDocument/2006/relationships/hyperlink" Target="https://www.pathologyoutlines.com/topic/skintumornonmelanocytictrichoepithelioma.html" TargetMode="External" /><Relationship Id="rId4" Type="http://schemas.openxmlformats.org/officeDocument/2006/relationships/hyperlink" Target="https://www.pathologyoutlines.com/topic/skintumornonmelanocyticsebaceoma.html" TargetMode="External" /><Relationship Id="rId9" Type="http://schemas.openxmlformats.org/officeDocument/2006/relationships/hyperlink" Target="https://www.ncbi.nlm.nih.gov/pubmed/25103648" TargetMode="External" /><Relationship Id="rId14" Type="http://schemas.openxmlformats.org/officeDocument/2006/relationships/hyperlink" Target="https://www.pathologyoutlines.com/topic/kidneytumormalignantrccclear.html" TargetMode="External" /></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5.xml" /><Relationship Id="rId1" Type="http://schemas.openxmlformats.org/officeDocument/2006/relationships/notesMaster" Target="../notesMasters/notesMaster1.xml" /></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6.xml" /><Relationship Id="rId1" Type="http://schemas.openxmlformats.org/officeDocument/2006/relationships/notesMaster" Target="../notesMasters/notesMaster1.xml" /></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i="0" dirty="0">
                <a:solidFill>
                  <a:srgbClr val="333333"/>
                </a:solidFill>
                <a:effectLst/>
                <a:latin typeface="GothamSSm"/>
              </a:rPr>
              <a:t>Apocrine glands:</a:t>
            </a:r>
            <a:endParaRPr lang="en-GB" b="0" i="0" dirty="0">
              <a:solidFill>
                <a:srgbClr val="333333"/>
              </a:solidFill>
              <a:effectLst/>
              <a:latin typeface="GothamSSm"/>
            </a:endParaRPr>
          </a:p>
          <a:p>
            <a:r>
              <a:rPr lang="en-GB" b="0" i="0" dirty="0">
                <a:solidFill>
                  <a:srgbClr val="333333"/>
                </a:solidFill>
                <a:effectLst/>
                <a:latin typeface="GothamSSm"/>
              </a:rPr>
              <a:t>They store their secretory product on the secreting cell's apical surface.</a:t>
            </a:r>
          </a:p>
          <a:p>
            <a:r>
              <a:rPr lang="en-GB" b="0" i="0" dirty="0">
                <a:solidFill>
                  <a:srgbClr val="333333"/>
                </a:solidFill>
                <a:effectLst/>
                <a:latin typeface="GothamSSm"/>
              </a:rPr>
              <a:t>The portion pinches off from the rest of the cell to release the secretion.</a:t>
            </a:r>
          </a:p>
          <a:p>
            <a:r>
              <a:rPr lang="en-GB" b="0" i="0" dirty="0">
                <a:solidFill>
                  <a:srgbClr val="333333"/>
                </a:solidFill>
                <a:effectLst/>
                <a:latin typeface="GothamSSm"/>
              </a:rPr>
              <a:t>For example- mammary glands that secrete milk</a:t>
            </a:r>
          </a:p>
          <a:p>
            <a:r>
              <a:rPr lang="en-GB" b="1" i="0" dirty="0">
                <a:solidFill>
                  <a:srgbClr val="333333"/>
                </a:solidFill>
                <a:effectLst/>
                <a:latin typeface="GothamSSm"/>
              </a:rPr>
              <a:t>Exocrine gland:</a:t>
            </a:r>
            <a:endParaRPr lang="en-GB" b="0" i="0" dirty="0">
              <a:solidFill>
                <a:srgbClr val="333333"/>
              </a:solidFill>
              <a:effectLst/>
              <a:latin typeface="GothamSSm"/>
            </a:endParaRPr>
          </a:p>
          <a:p>
            <a:r>
              <a:rPr lang="en-GB" b="0" i="0" dirty="0">
                <a:solidFill>
                  <a:srgbClr val="333333"/>
                </a:solidFill>
                <a:effectLst/>
                <a:latin typeface="GothamSSm"/>
              </a:rPr>
              <a:t>Exocrine glands are comprised of an acinus and a duct with different cell types, respectively.</a:t>
            </a:r>
          </a:p>
          <a:p>
            <a:r>
              <a:rPr lang="en-GB" b="0" i="0" dirty="0">
                <a:solidFill>
                  <a:srgbClr val="333333"/>
                </a:solidFill>
                <a:effectLst/>
                <a:latin typeface="GothamSSm"/>
              </a:rPr>
              <a:t>Exocrine glands secrete their products in the duct system, as happens in the case of enzymes, milk, sebum, or sweat.</a:t>
            </a:r>
          </a:p>
          <a:p>
            <a:r>
              <a:rPr lang="en-GB" b="1" i="0" dirty="0" err="1">
                <a:solidFill>
                  <a:srgbClr val="333333"/>
                </a:solidFill>
                <a:effectLst/>
                <a:latin typeface="GothamSSm"/>
              </a:rPr>
              <a:t>Merocrine</a:t>
            </a:r>
            <a:r>
              <a:rPr lang="en-GB" b="1" i="0" dirty="0">
                <a:solidFill>
                  <a:srgbClr val="333333"/>
                </a:solidFill>
                <a:effectLst/>
                <a:latin typeface="GothamSSm"/>
              </a:rPr>
              <a:t> glands:</a:t>
            </a:r>
            <a:endParaRPr lang="en-GB" b="0" i="0" dirty="0">
              <a:solidFill>
                <a:srgbClr val="333333"/>
              </a:solidFill>
              <a:effectLst/>
              <a:latin typeface="GothamSSm"/>
            </a:endParaRPr>
          </a:p>
          <a:p>
            <a:r>
              <a:rPr lang="en-GB" b="0" i="0" dirty="0" err="1">
                <a:solidFill>
                  <a:srgbClr val="333333"/>
                </a:solidFill>
                <a:effectLst/>
                <a:latin typeface="GothamSSm"/>
              </a:rPr>
              <a:t>Merocrine</a:t>
            </a:r>
            <a:r>
              <a:rPr lang="en-GB" b="0" i="0" dirty="0">
                <a:solidFill>
                  <a:srgbClr val="333333"/>
                </a:solidFill>
                <a:effectLst/>
                <a:latin typeface="GothamSSm"/>
              </a:rPr>
              <a:t> gland is a type of exocrine gland in which the secretory products are released without resulting in any damage to the cell</a:t>
            </a:r>
          </a:p>
          <a:p>
            <a:r>
              <a:rPr lang="en-GB" b="0" i="0" dirty="0">
                <a:solidFill>
                  <a:srgbClr val="333333"/>
                </a:solidFill>
                <a:effectLst/>
                <a:latin typeface="GothamSSm"/>
              </a:rPr>
              <a:t>These glands' secretions are produced on ribosomes connected to the rough endoplasmic reticulum.</a:t>
            </a:r>
          </a:p>
          <a:p>
            <a:r>
              <a:rPr lang="en-GB" b="0" i="0" dirty="0">
                <a:solidFill>
                  <a:srgbClr val="333333"/>
                </a:solidFill>
                <a:effectLst/>
                <a:latin typeface="GothamSSm"/>
              </a:rPr>
              <a:t>The secretory products are processed, sorted, and packaged by the Golgi complex and then </a:t>
            </a:r>
            <a:r>
              <a:rPr lang="en-GB" b="0" i="0" dirty="0" err="1">
                <a:solidFill>
                  <a:srgbClr val="333333"/>
                </a:solidFill>
                <a:effectLst/>
                <a:latin typeface="GothamSSm"/>
              </a:rPr>
              <a:t>exocytosed</a:t>
            </a:r>
            <a:r>
              <a:rPr lang="en-GB" b="0" i="0" dirty="0">
                <a:solidFill>
                  <a:srgbClr val="333333"/>
                </a:solidFill>
                <a:effectLst/>
                <a:latin typeface="GothamSSm"/>
              </a:rPr>
              <a:t> from the cell in secretory vesicles.</a:t>
            </a:r>
          </a:p>
          <a:p>
            <a:r>
              <a:rPr lang="en-GB" b="0" i="0" dirty="0">
                <a:solidFill>
                  <a:srgbClr val="333333"/>
                </a:solidFill>
                <a:effectLst/>
                <a:latin typeface="GothamSSm"/>
              </a:rPr>
              <a:t>Example - salivary gland</a:t>
            </a:r>
          </a:p>
          <a:p>
            <a:r>
              <a:rPr lang="en-GB" b="1" i="0" dirty="0" err="1">
                <a:solidFill>
                  <a:srgbClr val="333333"/>
                </a:solidFill>
                <a:effectLst/>
                <a:latin typeface="GothamSSm"/>
              </a:rPr>
              <a:t>Holocrine</a:t>
            </a:r>
            <a:r>
              <a:rPr lang="en-GB" b="1" i="0" dirty="0">
                <a:solidFill>
                  <a:srgbClr val="333333"/>
                </a:solidFill>
                <a:effectLst/>
                <a:latin typeface="GothamSSm"/>
              </a:rPr>
              <a:t> glands:</a:t>
            </a:r>
            <a:endParaRPr lang="en-GB" b="0" i="0" dirty="0">
              <a:solidFill>
                <a:srgbClr val="333333"/>
              </a:solidFill>
              <a:effectLst/>
              <a:latin typeface="GothamSSm"/>
            </a:endParaRPr>
          </a:p>
          <a:p>
            <a:r>
              <a:rPr lang="en-GB" b="0" i="0" dirty="0">
                <a:solidFill>
                  <a:srgbClr val="333333"/>
                </a:solidFill>
                <a:effectLst/>
                <a:latin typeface="GothamSSm"/>
              </a:rPr>
              <a:t>In the cytoplasm of </a:t>
            </a:r>
            <a:r>
              <a:rPr lang="en-GB" b="0" i="0" dirty="0" err="1">
                <a:solidFill>
                  <a:srgbClr val="333333"/>
                </a:solidFill>
                <a:effectLst/>
                <a:latin typeface="GothamSSm"/>
              </a:rPr>
              <a:t>holocrine</a:t>
            </a:r>
            <a:r>
              <a:rPr lang="en-GB" b="0" i="0" dirty="0">
                <a:solidFill>
                  <a:srgbClr val="333333"/>
                </a:solidFill>
                <a:effectLst/>
                <a:latin typeface="GothamSSm"/>
              </a:rPr>
              <a:t> gland cells, a secretory product accumulates.</a:t>
            </a:r>
          </a:p>
          <a:p>
            <a:r>
              <a:rPr lang="en-GB" b="0" i="0" dirty="0">
                <a:solidFill>
                  <a:srgbClr val="333333"/>
                </a:solidFill>
                <a:effectLst/>
                <a:latin typeface="GothamSSm"/>
              </a:rPr>
              <a:t>The secretory cell ruptures and becomes the secretory product as it grows.</a:t>
            </a:r>
          </a:p>
          <a:p>
            <a:r>
              <a:rPr lang="en-GB" b="0" i="0" dirty="0">
                <a:solidFill>
                  <a:srgbClr val="333333"/>
                </a:solidFill>
                <a:effectLst/>
                <a:latin typeface="GothamSSm"/>
              </a:rPr>
              <a:t>Example - sebaceous gland of the skin</a:t>
            </a:r>
          </a:p>
          <a:p>
            <a:endParaRPr lang="en-US" dirty="0"/>
          </a:p>
        </p:txBody>
      </p:sp>
      <p:sp>
        <p:nvSpPr>
          <p:cNvPr id="4" name="Slide Number Placeholder 3"/>
          <p:cNvSpPr>
            <a:spLocks noGrp="1"/>
          </p:cNvSpPr>
          <p:nvPr>
            <p:ph type="sldNum" sz="quarter" idx="5"/>
          </p:nvPr>
        </p:nvSpPr>
        <p:spPr/>
        <p:txBody>
          <a:bodyPr/>
          <a:lstStyle/>
          <a:p>
            <a:fld id="{D40CBA2D-1C19-0B4F-9F98-D880556CE4A8}" type="slidenum">
              <a:rPr lang="en-US" smtClean="0"/>
              <a:t>1</a:t>
            </a:fld>
            <a:endParaRPr lang="en-US"/>
          </a:p>
        </p:txBody>
      </p:sp>
    </p:spTree>
    <p:extLst>
      <p:ext uri="{BB962C8B-B14F-4D97-AF65-F5344CB8AC3E}">
        <p14:creationId xmlns:p14="http://schemas.microsoft.com/office/powerpoint/2010/main" val="121470599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i="0" dirty="0">
                <a:solidFill>
                  <a:srgbClr val="FFFFFF"/>
                </a:solidFill>
                <a:effectLst/>
                <a:latin typeface="Arial" panose="020B0604020202020204" pitchFamily="34" charset="0"/>
              </a:rPr>
              <a:t>Clear cells contain </a:t>
            </a:r>
            <a:r>
              <a:rPr lang="en-GB" b="0" i="0" dirty="0" err="1">
                <a:solidFill>
                  <a:srgbClr val="FFFFFF"/>
                </a:solidFill>
                <a:effectLst/>
                <a:latin typeface="Arial" panose="020B0604020202020204" pitchFamily="34" charset="0"/>
              </a:rPr>
              <a:t>intracytoplasmic</a:t>
            </a:r>
            <a:r>
              <a:rPr lang="en-GB" b="0" i="0" dirty="0">
                <a:solidFill>
                  <a:srgbClr val="FFFFFF"/>
                </a:solidFill>
                <a:effectLst/>
                <a:latin typeface="Arial" panose="020B0604020202020204" pitchFamily="34" charset="0"/>
              </a:rPr>
              <a:t> lipid vacuoles that indent on a centrally placed nucleus, which is characteristic of sebaceous differentiation. Mitotic activity is conspicuous in the surrounding basaloid cell layer but no significant </a:t>
            </a:r>
            <a:r>
              <a:rPr lang="en-GB" b="0" i="0" dirty="0" err="1">
                <a:solidFill>
                  <a:srgbClr val="FFFFFF"/>
                </a:solidFill>
                <a:effectLst/>
                <a:latin typeface="Arial" panose="020B0604020202020204" pitchFamily="34" charset="0"/>
              </a:rPr>
              <a:t>atypia</a:t>
            </a:r>
            <a:r>
              <a:rPr lang="en-GB" b="0" i="0" dirty="0">
                <a:solidFill>
                  <a:srgbClr val="FFFFFF"/>
                </a:solidFill>
                <a:effectLst/>
                <a:latin typeface="Arial" panose="020B0604020202020204" pitchFamily="34" charset="0"/>
              </a:rPr>
              <a:t> is appreciated.</a:t>
            </a:r>
            <a:endParaRPr lang="en-US" dirty="0"/>
          </a:p>
        </p:txBody>
      </p:sp>
      <p:sp>
        <p:nvSpPr>
          <p:cNvPr id="4" name="Slide Number Placeholder 3"/>
          <p:cNvSpPr>
            <a:spLocks noGrp="1"/>
          </p:cNvSpPr>
          <p:nvPr>
            <p:ph type="sldNum" sz="quarter" idx="5"/>
          </p:nvPr>
        </p:nvSpPr>
        <p:spPr/>
        <p:txBody>
          <a:bodyPr/>
          <a:lstStyle/>
          <a:p>
            <a:fld id="{D40CBA2D-1C19-0B4F-9F98-D880556CE4A8}" type="slidenum">
              <a:rPr lang="en-US" smtClean="0"/>
              <a:t>27</a:t>
            </a:fld>
            <a:endParaRPr lang="en-US"/>
          </a:p>
        </p:txBody>
      </p:sp>
    </p:spTree>
    <p:extLst>
      <p:ext uri="{BB962C8B-B14F-4D97-AF65-F5344CB8AC3E}">
        <p14:creationId xmlns:p14="http://schemas.microsoft.com/office/powerpoint/2010/main" val="233149521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i="0" dirty="0">
                <a:solidFill>
                  <a:srgbClr val="FFFFFF"/>
                </a:solidFill>
                <a:effectLst/>
                <a:latin typeface="Arial" panose="020B0604020202020204" pitchFamily="34" charset="0"/>
              </a:rPr>
              <a:t>Well circumscribed sebaceous neoplasm containing lobules of bland appearing mature adipocytes, which empty directly to the skin surface without associated hair follicles.</a:t>
            </a:r>
            <a:endParaRPr lang="en-US" dirty="0"/>
          </a:p>
        </p:txBody>
      </p:sp>
      <p:sp>
        <p:nvSpPr>
          <p:cNvPr id="4" name="Slide Number Placeholder 3"/>
          <p:cNvSpPr>
            <a:spLocks noGrp="1"/>
          </p:cNvSpPr>
          <p:nvPr>
            <p:ph type="sldNum" sz="quarter" idx="5"/>
          </p:nvPr>
        </p:nvSpPr>
        <p:spPr/>
        <p:txBody>
          <a:bodyPr/>
          <a:lstStyle/>
          <a:p>
            <a:fld id="{D40CBA2D-1C19-0B4F-9F98-D880556CE4A8}" type="slidenum">
              <a:rPr lang="en-US" smtClean="0"/>
              <a:t>28</a:t>
            </a:fld>
            <a:endParaRPr lang="en-US"/>
          </a:p>
        </p:txBody>
      </p:sp>
    </p:spTree>
    <p:extLst>
      <p:ext uri="{BB962C8B-B14F-4D97-AF65-F5344CB8AC3E}">
        <p14:creationId xmlns:p14="http://schemas.microsoft.com/office/powerpoint/2010/main" val="301164761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i="0" dirty="0">
                <a:solidFill>
                  <a:srgbClr val="000000"/>
                </a:solidFill>
                <a:effectLst/>
                <a:latin typeface="SourceSansPro"/>
              </a:rPr>
              <a:t>Eccrine and apocrine </a:t>
            </a:r>
            <a:r>
              <a:rPr lang="en-GB" b="0" i="0" dirty="0" err="1">
                <a:solidFill>
                  <a:srgbClr val="000000"/>
                </a:solidFill>
                <a:effectLst/>
                <a:latin typeface="SourceSansPro"/>
              </a:rPr>
              <a:t>hidrocystomas</a:t>
            </a:r>
            <a:r>
              <a:rPr lang="en-GB" b="0" i="0" dirty="0">
                <a:solidFill>
                  <a:srgbClr val="000000"/>
                </a:solidFill>
                <a:effectLst/>
                <a:latin typeface="SourceSansPro"/>
              </a:rPr>
              <a:t> may have similar clinical appearances and tend to be distributed throughout eyelid skin. However, the eccrine type usually does not involve eyelid margins whereas the apocrine type may. The eccrine type tends to produce watery secretions whereas the apocrine type tends to produce oily, foamy secretions. The types also may be differentiated by </a:t>
            </a:r>
            <a:r>
              <a:rPr lang="en-GB" b="0" i="0" dirty="0" err="1">
                <a:solidFill>
                  <a:srgbClr val="000000"/>
                </a:solidFill>
                <a:effectLst/>
                <a:latin typeface="SourceSansPro"/>
              </a:rPr>
              <a:t>histopathologic</a:t>
            </a:r>
            <a:r>
              <a:rPr lang="en-GB" b="0" i="0" dirty="0">
                <a:solidFill>
                  <a:srgbClr val="000000"/>
                </a:solidFill>
                <a:effectLst/>
                <a:latin typeface="SourceSansPro"/>
              </a:rPr>
              <a:t> examination. Eccrine </a:t>
            </a:r>
            <a:r>
              <a:rPr lang="en-GB" b="0" i="0" dirty="0" err="1">
                <a:solidFill>
                  <a:srgbClr val="000000"/>
                </a:solidFill>
                <a:effectLst/>
                <a:latin typeface="SourceSansPro"/>
              </a:rPr>
              <a:t>hidrocystomas</a:t>
            </a:r>
            <a:r>
              <a:rPr lang="en-GB" b="0" i="0" dirty="0">
                <a:solidFill>
                  <a:srgbClr val="000000"/>
                </a:solidFill>
                <a:effectLst/>
                <a:latin typeface="SourceSansPro"/>
              </a:rPr>
              <a:t> have a single cystic cavity, which contains no papillary projections and is lined by one or two layers of small, cuboidal epithelial cells that secrete into the glandular lumen. Apocrine </a:t>
            </a:r>
            <a:r>
              <a:rPr lang="en-GB" b="0" i="0" dirty="0" err="1">
                <a:solidFill>
                  <a:srgbClr val="000000"/>
                </a:solidFill>
                <a:effectLst/>
                <a:latin typeface="SourceSansPro"/>
              </a:rPr>
              <a:t>hidrocystomas</a:t>
            </a:r>
            <a:r>
              <a:rPr lang="en-GB" b="0" i="0" dirty="0">
                <a:solidFill>
                  <a:srgbClr val="000000"/>
                </a:solidFill>
                <a:effectLst/>
                <a:latin typeface="SourceSansPro"/>
              </a:rPr>
              <a:t> demonstrate multiple cystic spaces, papillary projections, and an outer wall of </a:t>
            </a:r>
            <a:r>
              <a:rPr lang="en-GB" b="0" i="0" dirty="0" err="1">
                <a:solidFill>
                  <a:srgbClr val="000000"/>
                </a:solidFill>
                <a:effectLst/>
                <a:latin typeface="SourceSansPro"/>
              </a:rPr>
              <a:t>myoepithelial</a:t>
            </a:r>
            <a:r>
              <a:rPr lang="en-GB" b="0" i="0" dirty="0">
                <a:solidFill>
                  <a:srgbClr val="000000"/>
                </a:solidFill>
                <a:effectLst/>
                <a:latin typeface="SourceSansPro"/>
              </a:rPr>
              <a:t> cells.</a:t>
            </a:r>
            <a:endParaRPr lang="en-US" dirty="0"/>
          </a:p>
        </p:txBody>
      </p:sp>
      <p:sp>
        <p:nvSpPr>
          <p:cNvPr id="4" name="Slide Number Placeholder 3"/>
          <p:cNvSpPr>
            <a:spLocks noGrp="1"/>
          </p:cNvSpPr>
          <p:nvPr>
            <p:ph type="sldNum" sz="quarter" idx="5"/>
          </p:nvPr>
        </p:nvSpPr>
        <p:spPr/>
        <p:txBody>
          <a:bodyPr/>
          <a:lstStyle/>
          <a:p>
            <a:fld id="{D40CBA2D-1C19-0B4F-9F98-D880556CE4A8}" type="slidenum">
              <a:rPr lang="en-US" smtClean="0"/>
              <a:t>31</a:t>
            </a:fld>
            <a:endParaRPr lang="en-US"/>
          </a:p>
        </p:txBody>
      </p:sp>
    </p:spTree>
    <p:extLst>
      <p:ext uri="{BB962C8B-B14F-4D97-AF65-F5344CB8AC3E}">
        <p14:creationId xmlns:p14="http://schemas.microsoft.com/office/powerpoint/2010/main" val="208227953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b="0" i="0" dirty="0">
                <a:solidFill>
                  <a:srgbClr val="000000"/>
                </a:solidFill>
                <a:effectLst/>
                <a:latin typeface="SourceSansPro"/>
              </a:rPr>
              <a:t>Multiple, soft, fluctuant, translucent, skin-</a:t>
            </a:r>
            <a:r>
              <a:rPr lang="en-GB" b="0" i="0" dirty="0" err="1">
                <a:solidFill>
                  <a:srgbClr val="000000"/>
                </a:solidFill>
                <a:effectLst/>
                <a:latin typeface="SourceSansPro"/>
              </a:rPr>
              <a:t>colored</a:t>
            </a:r>
            <a:r>
              <a:rPr lang="en-GB" b="0" i="0" dirty="0">
                <a:solidFill>
                  <a:srgbClr val="000000"/>
                </a:solidFill>
                <a:effectLst/>
                <a:latin typeface="SourceSansPro"/>
              </a:rPr>
              <a:t> 1-2 cm nodules were present around the eyes: one on the left upper eyelid, two on the right lower eyelid, and two on the right upper eyelid.</a:t>
            </a:r>
          </a:p>
          <a:p>
            <a:pPr marL="171450" indent="-171450">
              <a:buFont typeface="Arial" panose="020B0604020202020204" pitchFamily="34" charset="0"/>
              <a:buChar char="•"/>
            </a:pPr>
            <a:r>
              <a:rPr lang="en-GB" b="0" i="0" dirty="0">
                <a:solidFill>
                  <a:srgbClr val="000000"/>
                </a:solidFill>
                <a:effectLst/>
                <a:latin typeface="SourceSansPro"/>
              </a:rPr>
              <a:t>There is a cyst lined by </a:t>
            </a:r>
            <a:r>
              <a:rPr lang="en-GB" b="0" i="0" dirty="0" err="1">
                <a:solidFill>
                  <a:srgbClr val="000000"/>
                </a:solidFill>
                <a:effectLst/>
                <a:latin typeface="SourceSansPro"/>
              </a:rPr>
              <a:t>papillated</a:t>
            </a:r>
            <a:r>
              <a:rPr lang="en-GB" b="0" i="0" dirty="0">
                <a:solidFill>
                  <a:srgbClr val="000000"/>
                </a:solidFill>
                <a:effectLst/>
                <a:latin typeface="SourceSansPro"/>
              </a:rPr>
              <a:t> epithelium of predominantly two cell layers. Luminal cells have eosinophilic cytoplasm and exhibit decapitation secretion.</a:t>
            </a:r>
            <a:endParaRPr lang="en-US" dirty="0"/>
          </a:p>
        </p:txBody>
      </p:sp>
      <p:sp>
        <p:nvSpPr>
          <p:cNvPr id="4" name="Slide Number Placeholder 3"/>
          <p:cNvSpPr>
            <a:spLocks noGrp="1"/>
          </p:cNvSpPr>
          <p:nvPr>
            <p:ph type="sldNum" sz="quarter" idx="5"/>
          </p:nvPr>
        </p:nvSpPr>
        <p:spPr/>
        <p:txBody>
          <a:bodyPr/>
          <a:lstStyle/>
          <a:p>
            <a:fld id="{D40CBA2D-1C19-0B4F-9F98-D880556CE4A8}" type="slidenum">
              <a:rPr lang="en-US" smtClean="0"/>
              <a:t>32</a:t>
            </a:fld>
            <a:endParaRPr lang="en-US"/>
          </a:p>
        </p:txBody>
      </p:sp>
    </p:spTree>
    <p:extLst>
      <p:ext uri="{BB962C8B-B14F-4D97-AF65-F5344CB8AC3E}">
        <p14:creationId xmlns:p14="http://schemas.microsoft.com/office/powerpoint/2010/main" val="188358911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i="0" dirty="0">
                <a:solidFill>
                  <a:srgbClr val="333333"/>
                </a:solidFill>
                <a:effectLst/>
                <a:latin typeface="Cambria" panose="02040503050406030204" pitchFamily="18" charset="0"/>
              </a:rPr>
              <a:t>Surgical and microscopic features of the lesion. </a:t>
            </a:r>
            <a:r>
              <a:rPr lang="en-GB" b="1" i="0" dirty="0">
                <a:solidFill>
                  <a:srgbClr val="333333"/>
                </a:solidFill>
                <a:effectLst/>
                <a:latin typeface="Cambria" panose="02040503050406030204" pitchFamily="18" charset="0"/>
              </a:rPr>
              <a:t>a</a:t>
            </a:r>
            <a:r>
              <a:rPr lang="en-GB" b="0" i="0" dirty="0">
                <a:solidFill>
                  <a:srgbClr val="333333"/>
                </a:solidFill>
                <a:effectLst/>
                <a:latin typeface="Cambria" panose="02040503050406030204" pitchFamily="18" charset="0"/>
              </a:rPr>
              <a:t> </a:t>
            </a:r>
            <a:r>
              <a:rPr lang="en-GB" b="0" i="0" dirty="0" err="1">
                <a:solidFill>
                  <a:srgbClr val="333333"/>
                </a:solidFill>
                <a:effectLst/>
                <a:latin typeface="Cambria" panose="02040503050406030204" pitchFamily="18" charset="0"/>
              </a:rPr>
              <a:t>A</a:t>
            </a:r>
            <a:r>
              <a:rPr lang="en-GB" b="0" i="0" dirty="0">
                <a:solidFill>
                  <a:srgbClr val="333333"/>
                </a:solidFill>
                <a:effectLst/>
                <a:latin typeface="Cambria" panose="02040503050406030204" pitchFamily="18" charset="0"/>
              </a:rPr>
              <a:t> cystic lesion with capsule preserved in </a:t>
            </a:r>
            <a:r>
              <a:rPr lang="en-GB" b="0" i="0" dirty="0" err="1">
                <a:solidFill>
                  <a:srgbClr val="333333"/>
                </a:solidFill>
                <a:effectLst/>
                <a:latin typeface="Cambria" panose="02040503050406030204" pitchFamily="18" charset="0"/>
              </a:rPr>
              <a:t>subepidermis</a:t>
            </a:r>
            <a:r>
              <a:rPr lang="en-GB" b="0" i="0" dirty="0">
                <a:solidFill>
                  <a:srgbClr val="333333"/>
                </a:solidFill>
                <a:effectLst/>
                <a:latin typeface="Cambria" panose="02040503050406030204" pitchFamily="18" charset="0"/>
              </a:rPr>
              <a:t>. </a:t>
            </a:r>
            <a:r>
              <a:rPr lang="en-GB" b="1" i="0" dirty="0">
                <a:solidFill>
                  <a:srgbClr val="333333"/>
                </a:solidFill>
                <a:effectLst/>
                <a:latin typeface="Cambria" panose="02040503050406030204" pitchFamily="18" charset="0"/>
              </a:rPr>
              <a:t>b</a:t>
            </a:r>
            <a:r>
              <a:rPr lang="en-GB" b="0" i="0" dirty="0">
                <a:solidFill>
                  <a:srgbClr val="333333"/>
                </a:solidFill>
                <a:effectLst/>
                <a:latin typeface="Cambria" panose="02040503050406030204" pitchFamily="18" charset="0"/>
              </a:rPr>
              <a:t> The survey view of the resected specimen shows an encapsulated multi-</a:t>
            </a:r>
            <a:r>
              <a:rPr lang="en-GB" b="0" i="0" dirty="0" err="1">
                <a:solidFill>
                  <a:srgbClr val="333333"/>
                </a:solidFill>
                <a:effectLst/>
                <a:latin typeface="Cambria" panose="02040503050406030204" pitchFamily="18" charset="0"/>
              </a:rPr>
              <a:t>loculated</a:t>
            </a:r>
            <a:r>
              <a:rPr lang="en-GB" b="0" i="0" dirty="0">
                <a:solidFill>
                  <a:srgbClr val="333333"/>
                </a:solidFill>
                <a:effectLst/>
                <a:latin typeface="Cambria" panose="02040503050406030204" pitchFamily="18" charset="0"/>
              </a:rPr>
              <a:t> solid cyst and irregular cystic space with eosinophilic fluids (</a:t>
            </a:r>
            <a:endParaRPr lang="en-US" dirty="0"/>
          </a:p>
        </p:txBody>
      </p:sp>
      <p:sp>
        <p:nvSpPr>
          <p:cNvPr id="4" name="Slide Number Placeholder 3"/>
          <p:cNvSpPr>
            <a:spLocks noGrp="1"/>
          </p:cNvSpPr>
          <p:nvPr>
            <p:ph type="sldNum" sz="quarter" idx="5"/>
          </p:nvPr>
        </p:nvSpPr>
        <p:spPr/>
        <p:txBody>
          <a:bodyPr/>
          <a:lstStyle/>
          <a:p>
            <a:fld id="{D40CBA2D-1C19-0B4F-9F98-D880556CE4A8}" type="slidenum">
              <a:rPr lang="en-US" smtClean="0"/>
              <a:t>33</a:t>
            </a:fld>
            <a:endParaRPr lang="en-US"/>
          </a:p>
        </p:txBody>
      </p:sp>
    </p:spTree>
    <p:extLst>
      <p:ext uri="{BB962C8B-B14F-4D97-AF65-F5344CB8AC3E}">
        <p14:creationId xmlns:p14="http://schemas.microsoft.com/office/powerpoint/2010/main" val="20228947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0" i="0" dirty="0">
                <a:solidFill>
                  <a:srgbClr val="111111"/>
                </a:solidFill>
                <a:effectLst/>
                <a:latin typeface="Roboto" panose="02000000000000000000" pitchFamily="2" charset="0"/>
              </a:rPr>
              <a:t>Sebaceous adenoma is composed of variably-sized and shaped nests of sebaceous cells with areas of cystic change. b Higher power of a demonstrating vacuolated cytoplasm with central </a:t>
            </a:r>
            <a:r>
              <a:rPr lang="en-GB" b="0" i="0" dirty="0" err="1">
                <a:solidFill>
                  <a:srgbClr val="111111"/>
                </a:solidFill>
                <a:effectLst/>
                <a:latin typeface="Roboto" panose="02000000000000000000" pitchFamily="2" charset="0"/>
              </a:rPr>
              <a:t>holocrine</a:t>
            </a:r>
            <a:r>
              <a:rPr lang="en-GB" b="0" i="0" dirty="0">
                <a:solidFill>
                  <a:srgbClr val="111111"/>
                </a:solidFill>
                <a:effectLst/>
                <a:latin typeface="Roboto" panose="02000000000000000000" pitchFamily="2" charset="0"/>
              </a:rPr>
              <a:t> secretory material. </a:t>
            </a:r>
            <a:r>
              <a:rPr lang="en-GB" b="0" i="0">
                <a:solidFill>
                  <a:srgbClr val="111111"/>
                </a:solidFill>
                <a:effectLst/>
                <a:latin typeface="Roboto" panose="02000000000000000000" pitchFamily="2" charset="0"/>
              </a:rPr>
              <a:t>Inset: High-power detail of sebaceous cyst lining</a:t>
            </a:r>
          </a:p>
          <a:p>
            <a:endParaRPr lang="en-US" dirty="0"/>
          </a:p>
        </p:txBody>
      </p:sp>
      <p:sp>
        <p:nvSpPr>
          <p:cNvPr id="4" name="Slide Number Placeholder 3"/>
          <p:cNvSpPr>
            <a:spLocks noGrp="1"/>
          </p:cNvSpPr>
          <p:nvPr>
            <p:ph type="sldNum" sz="quarter" idx="5"/>
          </p:nvPr>
        </p:nvSpPr>
        <p:spPr/>
        <p:txBody>
          <a:bodyPr/>
          <a:lstStyle/>
          <a:p>
            <a:fld id="{D40CBA2D-1C19-0B4F-9F98-D880556CE4A8}" type="slidenum">
              <a:rPr lang="en-US" smtClean="0"/>
              <a:t>45</a:t>
            </a:fld>
            <a:endParaRPr lang="en-US"/>
          </a:p>
        </p:txBody>
      </p:sp>
    </p:spTree>
    <p:extLst>
      <p:ext uri="{BB962C8B-B14F-4D97-AF65-F5344CB8AC3E}">
        <p14:creationId xmlns:p14="http://schemas.microsoft.com/office/powerpoint/2010/main" val="7186629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i="0" dirty="0">
                <a:solidFill>
                  <a:srgbClr val="333333"/>
                </a:solidFill>
                <a:effectLst/>
                <a:latin typeface="GothamSSm"/>
              </a:rPr>
              <a:t>Apocrine glands:</a:t>
            </a:r>
            <a:endParaRPr lang="en-GB" b="0" i="0" dirty="0">
              <a:solidFill>
                <a:srgbClr val="333333"/>
              </a:solidFill>
              <a:effectLst/>
              <a:latin typeface="GothamSSm"/>
            </a:endParaRPr>
          </a:p>
          <a:p>
            <a:r>
              <a:rPr lang="en-GB" b="0" i="0" dirty="0">
                <a:solidFill>
                  <a:srgbClr val="333333"/>
                </a:solidFill>
                <a:effectLst/>
                <a:latin typeface="GothamSSm"/>
              </a:rPr>
              <a:t>They store their secretory product on the secreting cell's apical surface.</a:t>
            </a:r>
          </a:p>
          <a:p>
            <a:r>
              <a:rPr lang="en-GB" b="0" i="0" dirty="0">
                <a:solidFill>
                  <a:srgbClr val="333333"/>
                </a:solidFill>
                <a:effectLst/>
                <a:latin typeface="GothamSSm"/>
              </a:rPr>
              <a:t>The portion pinches off from the rest of the cell to release the secretion.</a:t>
            </a:r>
          </a:p>
          <a:p>
            <a:r>
              <a:rPr lang="en-GB" b="0" i="0" dirty="0">
                <a:solidFill>
                  <a:srgbClr val="333333"/>
                </a:solidFill>
                <a:effectLst/>
                <a:latin typeface="GothamSSm"/>
              </a:rPr>
              <a:t>For example- mammary glands that secrete milk</a:t>
            </a:r>
          </a:p>
          <a:p>
            <a:r>
              <a:rPr lang="en-GB" b="1" i="0" dirty="0">
                <a:solidFill>
                  <a:srgbClr val="333333"/>
                </a:solidFill>
                <a:effectLst/>
                <a:latin typeface="GothamSSm"/>
              </a:rPr>
              <a:t>Exocrine gland:</a:t>
            </a:r>
            <a:endParaRPr lang="en-GB" b="0" i="0" dirty="0">
              <a:solidFill>
                <a:srgbClr val="333333"/>
              </a:solidFill>
              <a:effectLst/>
              <a:latin typeface="GothamSSm"/>
            </a:endParaRPr>
          </a:p>
          <a:p>
            <a:r>
              <a:rPr lang="en-GB" b="0" i="0" dirty="0">
                <a:solidFill>
                  <a:srgbClr val="333333"/>
                </a:solidFill>
                <a:effectLst/>
                <a:latin typeface="GothamSSm"/>
              </a:rPr>
              <a:t>Exocrine glands are comprised of an acinus and a duct with different cell types, respectively.</a:t>
            </a:r>
          </a:p>
          <a:p>
            <a:r>
              <a:rPr lang="en-GB" b="0" i="0" dirty="0">
                <a:solidFill>
                  <a:srgbClr val="333333"/>
                </a:solidFill>
                <a:effectLst/>
                <a:latin typeface="GothamSSm"/>
              </a:rPr>
              <a:t>Exocrine glands secrete their products in the duct system, as happens in the case of enzymes, milk, sebum, or sweat.</a:t>
            </a:r>
          </a:p>
          <a:p>
            <a:r>
              <a:rPr lang="en-GB" b="1" i="0" dirty="0" err="1">
                <a:solidFill>
                  <a:srgbClr val="333333"/>
                </a:solidFill>
                <a:effectLst/>
                <a:latin typeface="GothamSSm"/>
              </a:rPr>
              <a:t>Merocrine</a:t>
            </a:r>
            <a:r>
              <a:rPr lang="en-GB" b="1" i="0" dirty="0">
                <a:solidFill>
                  <a:srgbClr val="333333"/>
                </a:solidFill>
                <a:effectLst/>
                <a:latin typeface="GothamSSm"/>
              </a:rPr>
              <a:t> glands:</a:t>
            </a:r>
            <a:endParaRPr lang="en-GB" b="0" i="0" dirty="0">
              <a:solidFill>
                <a:srgbClr val="333333"/>
              </a:solidFill>
              <a:effectLst/>
              <a:latin typeface="GothamSSm"/>
            </a:endParaRPr>
          </a:p>
          <a:p>
            <a:r>
              <a:rPr lang="en-GB" b="0" i="0" dirty="0" err="1">
                <a:solidFill>
                  <a:srgbClr val="333333"/>
                </a:solidFill>
                <a:effectLst/>
                <a:latin typeface="GothamSSm"/>
              </a:rPr>
              <a:t>Merocrine</a:t>
            </a:r>
            <a:r>
              <a:rPr lang="en-GB" b="0" i="0" dirty="0">
                <a:solidFill>
                  <a:srgbClr val="333333"/>
                </a:solidFill>
                <a:effectLst/>
                <a:latin typeface="GothamSSm"/>
              </a:rPr>
              <a:t> gland is a type of exocrine gland in which the secretory products are released without resulting in any damage to the cell</a:t>
            </a:r>
          </a:p>
          <a:p>
            <a:r>
              <a:rPr lang="en-GB" b="0" i="0" dirty="0">
                <a:solidFill>
                  <a:srgbClr val="333333"/>
                </a:solidFill>
                <a:effectLst/>
                <a:latin typeface="GothamSSm"/>
              </a:rPr>
              <a:t>These glands' secretions are produced on ribosomes connected to the rough endoplasmic reticulum.</a:t>
            </a:r>
          </a:p>
          <a:p>
            <a:r>
              <a:rPr lang="en-GB" b="0" i="0" dirty="0">
                <a:solidFill>
                  <a:srgbClr val="333333"/>
                </a:solidFill>
                <a:effectLst/>
                <a:latin typeface="GothamSSm"/>
              </a:rPr>
              <a:t>The secretory products are processed, sorted, and packaged by the Golgi complex and then </a:t>
            </a:r>
            <a:r>
              <a:rPr lang="en-GB" b="0" i="0" dirty="0" err="1">
                <a:solidFill>
                  <a:srgbClr val="333333"/>
                </a:solidFill>
                <a:effectLst/>
                <a:latin typeface="GothamSSm"/>
              </a:rPr>
              <a:t>exocytosed</a:t>
            </a:r>
            <a:r>
              <a:rPr lang="en-GB" b="0" i="0" dirty="0">
                <a:solidFill>
                  <a:srgbClr val="333333"/>
                </a:solidFill>
                <a:effectLst/>
                <a:latin typeface="GothamSSm"/>
              </a:rPr>
              <a:t> from the cell in secretory vesicles.</a:t>
            </a:r>
          </a:p>
          <a:p>
            <a:r>
              <a:rPr lang="en-GB" b="0" i="0" dirty="0">
                <a:solidFill>
                  <a:srgbClr val="333333"/>
                </a:solidFill>
                <a:effectLst/>
                <a:latin typeface="GothamSSm"/>
              </a:rPr>
              <a:t>Example - salivary gland</a:t>
            </a:r>
          </a:p>
          <a:p>
            <a:r>
              <a:rPr lang="en-GB" b="1" i="0" dirty="0" err="1">
                <a:solidFill>
                  <a:srgbClr val="333333"/>
                </a:solidFill>
                <a:effectLst/>
                <a:latin typeface="GothamSSm"/>
              </a:rPr>
              <a:t>Holocrine</a:t>
            </a:r>
            <a:r>
              <a:rPr lang="en-GB" b="1" i="0" dirty="0">
                <a:solidFill>
                  <a:srgbClr val="333333"/>
                </a:solidFill>
                <a:effectLst/>
                <a:latin typeface="GothamSSm"/>
              </a:rPr>
              <a:t> glands:</a:t>
            </a:r>
            <a:endParaRPr lang="en-GB" b="0" i="0" dirty="0">
              <a:solidFill>
                <a:srgbClr val="333333"/>
              </a:solidFill>
              <a:effectLst/>
              <a:latin typeface="GothamSSm"/>
            </a:endParaRPr>
          </a:p>
          <a:p>
            <a:r>
              <a:rPr lang="en-GB" b="0" i="0" dirty="0">
                <a:solidFill>
                  <a:srgbClr val="333333"/>
                </a:solidFill>
                <a:effectLst/>
                <a:latin typeface="GothamSSm"/>
              </a:rPr>
              <a:t>In the cytoplasm of </a:t>
            </a:r>
            <a:r>
              <a:rPr lang="en-GB" b="0" i="0" dirty="0" err="1">
                <a:solidFill>
                  <a:srgbClr val="333333"/>
                </a:solidFill>
                <a:effectLst/>
                <a:latin typeface="GothamSSm"/>
              </a:rPr>
              <a:t>holocrine</a:t>
            </a:r>
            <a:r>
              <a:rPr lang="en-GB" b="0" i="0" dirty="0">
                <a:solidFill>
                  <a:srgbClr val="333333"/>
                </a:solidFill>
                <a:effectLst/>
                <a:latin typeface="GothamSSm"/>
              </a:rPr>
              <a:t> gland cells, a secretory product accumulates.</a:t>
            </a:r>
          </a:p>
          <a:p>
            <a:r>
              <a:rPr lang="en-GB" b="0" i="0" dirty="0">
                <a:solidFill>
                  <a:srgbClr val="333333"/>
                </a:solidFill>
                <a:effectLst/>
                <a:latin typeface="GothamSSm"/>
              </a:rPr>
              <a:t>The secretory cell ruptures and becomes the secretory product as it grows.</a:t>
            </a:r>
          </a:p>
          <a:p>
            <a:r>
              <a:rPr lang="en-GB" b="0" i="0" dirty="0">
                <a:solidFill>
                  <a:srgbClr val="333333"/>
                </a:solidFill>
                <a:effectLst/>
                <a:latin typeface="GothamSSm"/>
              </a:rPr>
              <a:t>Example - sebaceous gland of the skin</a:t>
            </a:r>
            <a:endParaRPr lang="en-US" dirty="0"/>
          </a:p>
        </p:txBody>
      </p:sp>
      <p:sp>
        <p:nvSpPr>
          <p:cNvPr id="4" name="Slide Number Placeholder 3"/>
          <p:cNvSpPr>
            <a:spLocks noGrp="1"/>
          </p:cNvSpPr>
          <p:nvPr>
            <p:ph type="sldNum" sz="quarter" idx="5"/>
          </p:nvPr>
        </p:nvSpPr>
        <p:spPr/>
        <p:txBody>
          <a:bodyPr/>
          <a:lstStyle/>
          <a:p>
            <a:fld id="{D40CBA2D-1C19-0B4F-9F98-D880556CE4A8}" type="slidenum">
              <a:rPr lang="en-US" smtClean="0"/>
              <a:t>2</a:t>
            </a:fld>
            <a:endParaRPr lang="en-US"/>
          </a:p>
        </p:txBody>
      </p:sp>
    </p:spTree>
    <p:extLst>
      <p:ext uri="{BB962C8B-B14F-4D97-AF65-F5344CB8AC3E}">
        <p14:creationId xmlns:p14="http://schemas.microsoft.com/office/powerpoint/2010/main" val="29235541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endParaRPr lang="en-US" dirty="0"/>
          </a:p>
        </p:txBody>
      </p:sp>
      <p:sp>
        <p:nvSpPr>
          <p:cNvPr id="4" name="Slide Number Placeholder 3"/>
          <p:cNvSpPr>
            <a:spLocks noGrp="1"/>
          </p:cNvSpPr>
          <p:nvPr>
            <p:ph type="sldNum" sz="quarter" idx="5"/>
          </p:nvPr>
        </p:nvSpPr>
        <p:spPr/>
        <p:txBody>
          <a:bodyPr/>
          <a:lstStyle/>
          <a:p>
            <a:fld id="{D40CBA2D-1C19-0B4F-9F98-D880556CE4A8}" type="slidenum">
              <a:rPr lang="en-US" smtClean="0"/>
              <a:t>3</a:t>
            </a:fld>
            <a:endParaRPr lang="en-US"/>
          </a:p>
        </p:txBody>
      </p:sp>
    </p:spTree>
    <p:extLst>
      <p:ext uri="{BB962C8B-B14F-4D97-AF65-F5344CB8AC3E}">
        <p14:creationId xmlns:p14="http://schemas.microsoft.com/office/powerpoint/2010/main" val="13260259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i="0" dirty="0">
                <a:solidFill>
                  <a:srgbClr val="FFFFFF"/>
                </a:solidFill>
                <a:effectLst/>
                <a:latin typeface="Arial" panose="020B0604020202020204" pitchFamily="34" charset="0"/>
              </a:rPr>
              <a:t>Sebaceous gland: </a:t>
            </a:r>
            <a:r>
              <a:rPr lang="en-GB" b="0" i="0" dirty="0" err="1">
                <a:solidFill>
                  <a:srgbClr val="FFFFFF"/>
                </a:solidFill>
                <a:effectLst/>
                <a:latin typeface="Arial" panose="020B0604020202020204" pitchFamily="34" charset="0"/>
              </a:rPr>
              <a:t>germinative</a:t>
            </a:r>
            <a:r>
              <a:rPr lang="en-GB" b="0" i="0" dirty="0">
                <a:solidFill>
                  <a:srgbClr val="FFFFFF"/>
                </a:solidFill>
                <a:effectLst/>
                <a:latin typeface="Arial" panose="020B0604020202020204" pitchFamily="34" charset="0"/>
              </a:rPr>
              <a:t> cells are flattened and basophilic. Towards the </a:t>
            </a:r>
            <a:r>
              <a:rPr lang="en-GB" b="0" i="0" dirty="0" err="1">
                <a:solidFill>
                  <a:srgbClr val="FFFFFF"/>
                </a:solidFill>
                <a:effectLst/>
                <a:latin typeface="Arial" panose="020B0604020202020204" pitchFamily="34" charset="0"/>
              </a:rPr>
              <a:t>center</a:t>
            </a:r>
            <a:r>
              <a:rPr lang="en-GB" b="0" i="0" dirty="0">
                <a:solidFill>
                  <a:srgbClr val="FFFFFF"/>
                </a:solidFill>
                <a:effectLst/>
                <a:latin typeface="Arial" panose="020B0604020202020204" pitchFamily="34" charset="0"/>
              </a:rPr>
              <a:t>, cells mature and acquire a vacuolated cytoplasm. Shave biopsy; H&amp;E; face.</a:t>
            </a:r>
            <a:endParaRPr lang="en-US" dirty="0"/>
          </a:p>
        </p:txBody>
      </p:sp>
      <p:sp>
        <p:nvSpPr>
          <p:cNvPr id="4" name="Slide Number Placeholder 3"/>
          <p:cNvSpPr>
            <a:spLocks noGrp="1"/>
          </p:cNvSpPr>
          <p:nvPr>
            <p:ph type="sldNum" sz="quarter" idx="5"/>
          </p:nvPr>
        </p:nvSpPr>
        <p:spPr/>
        <p:txBody>
          <a:bodyPr/>
          <a:lstStyle/>
          <a:p>
            <a:fld id="{D40CBA2D-1C19-0B4F-9F98-D880556CE4A8}" type="slidenum">
              <a:rPr lang="en-US" smtClean="0"/>
              <a:t>4</a:t>
            </a:fld>
            <a:endParaRPr lang="en-US"/>
          </a:p>
        </p:txBody>
      </p:sp>
    </p:spTree>
    <p:extLst>
      <p:ext uri="{BB962C8B-B14F-4D97-AF65-F5344CB8AC3E}">
        <p14:creationId xmlns:p14="http://schemas.microsoft.com/office/powerpoint/2010/main" val="14519292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GB" b="0" i="0" dirty="0">
                <a:solidFill>
                  <a:srgbClr val="FFFFFF"/>
                </a:solidFill>
                <a:effectLst/>
                <a:latin typeface="Arial" panose="020B0604020202020204" pitchFamily="34" charset="0"/>
              </a:rPr>
              <a:t>Eccrine glands located in the deep reticular dermis and subcutaneous fat. </a:t>
            </a:r>
            <a:r>
              <a:rPr lang="en-GB" b="0" i="0" dirty="0" err="1">
                <a:solidFill>
                  <a:srgbClr val="FFFFFF"/>
                </a:solidFill>
                <a:effectLst/>
                <a:latin typeface="Arial" panose="020B0604020202020204" pitchFamily="34" charset="0"/>
              </a:rPr>
              <a:t>Myoepithelial</a:t>
            </a:r>
            <a:r>
              <a:rPr lang="en-GB" b="0" i="0" dirty="0">
                <a:solidFill>
                  <a:srgbClr val="FFFFFF"/>
                </a:solidFill>
                <a:effectLst/>
                <a:latin typeface="Arial" panose="020B0604020202020204" pitchFamily="34" charset="0"/>
              </a:rPr>
              <a:t> cell (arrow). Punch biopsy; H&amp;E; trunk.</a:t>
            </a:r>
          </a:p>
          <a:p>
            <a:pPr marL="228600" indent="-228600">
              <a:buAutoNum type="arabicPeriod"/>
            </a:pPr>
            <a:endParaRPr lang="en-GB" b="0" i="0" dirty="0">
              <a:solidFill>
                <a:srgbClr val="FFFFFF"/>
              </a:solidFill>
              <a:effectLst/>
              <a:latin typeface="Arial" panose="020B0604020202020204" pitchFamily="34" charset="0"/>
            </a:endParaRPr>
          </a:p>
          <a:p>
            <a:pPr marL="228600" indent="-228600">
              <a:buAutoNum type="arabicPeriod"/>
            </a:pPr>
            <a:r>
              <a:rPr lang="en-GB" b="0" i="0" dirty="0">
                <a:solidFill>
                  <a:srgbClr val="FFFFFF"/>
                </a:solidFill>
                <a:effectLst/>
                <a:latin typeface="Arial" panose="020B0604020202020204" pitchFamily="34" charset="0"/>
              </a:rPr>
              <a:t>Coiled duct of an eccrine gland. Punch biopsy; H&amp;E; trunk</a:t>
            </a:r>
          </a:p>
          <a:p>
            <a:pPr marL="0" indent="0">
              <a:buNone/>
            </a:pPr>
            <a:endParaRPr lang="en-US" dirty="0"/>
          </a:p>
        </p:txBody>
      </p:sp>
      <p:sp>
        <p:nvSpPr>
          <p:cNvPr id="4" name="Slide Number Placeholder 3"/>
          <p:cNvSpPr>
            <a:spLocks noGrp="1"/>
          </p:cNvSpPr>
          <p:nvPr>
            <p:ph type="sldNum" sz="quarter" idx="5"/>
          </p:nvPr>
        </p:nvSpPr>
        <p:spPr/>
        <p:txBody>
          <a:bodyPr/>
          <a:lstStyle/>
          <a:p>
            <a:fld id="{D40CBA2D-1C19-0B4F-9F98-D880556CE4A8}" type="slidenum">
              <a:rPr lang="en-US" smtClean="0"/>
              <a:t>7</a:t>
            </a:fld>
            <a:endParaRPr lang="en-US"/>
          </a:p>
        </p:txBody>
      </p:sp>
    </p:spTree>
    <p:extLst>
      <p:ext uri="{BB962C8B-B14F-4D97-AF65-F5344CB8AC3E}">
        <p14:creationId xmlns:p14="http://schemas.microsoft.com/office/powerpoint/2010/main" val="32458330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GB" b="0" i="0" dirty="0">
                <a:solidFill>
                  <a:srgbClr val="FFFFFF"/>
                </a:solidFill>
                <a:effectLst/>
                <a:latin typeface="Arial" panose="020B0604020202020204" pitchFamily="34" charset="0"/>
              </a:rPr>
              <a:t>Apocrine glands in the subcutaneous fat. Punch biopsy; H&amp;E; axilla.</a:t>
            </a:r>
          </a:p>
          <a:p>
            <a:pPr marL="228600" indent="-228600">
              <a:buAutoNum type="arabicPeriod"/>
            </a:pPr>
            <a:r>
              <a:rPr lang="en-GB" b="0" i="0" dirty="0">
                <a:solidFill>
                  <a:srgbClr val="FFFFFF"/>
                </a:solidFill>
                <a:effectLst/>
                <a:latin typeface="Arial" panose="020B0604020202020204" pitchFamily="34" charset="0"/>
              </a:rPr>
              <a:t>Apocrine gland with decapitation secretion. Punch biopsy; H&amp;E; axilla.</a:t>
            </a:r>
            <a:endParaRPr lang="en-US" dirty="0"/>
          </a:p>
        </p:txBody>
      </p:sp>
      <p:sp>
        <p:nvSpPr>
          <p:cNvPr id="4" name="Slide Number Placeholder 3"/>
          <p:cNvSpPr>
            <a:spLocks noGrp="1"/>
          </p:cNvSpPr>
          <p:nvPr>
            <p:ph type="sldNum" sz="quarter" idx="5"/>
          </p:nvPr>
        </p:nvSpPr>
        <p:spPr/>
        <p:txBody>
          <a:bodyPr/>
          <a:lstStyle/>
          <a:p>
            <a:fld id="{D40CBA2D-1C19-0B4F-9F98-D880556CE4A8}" type="slidenum">
              <a:rPr lang="en-US" smtClean="0"/>
              <a:t>9</a:t>
            </a:fld>
            <a:endParaRPr lang="en-US"/>
          </a:p>
        </p:txBody>
      </p:sp>
    </p:spTree>
    <p:extLst>
      <p:ext uri="{BB962C8B-B14F-4D97-AF65-F5344CB8AC3E}">
        <p14:creationId xmlns:p14="http://schemas.microsoft.com/office/powerpoint/2010/main" val="32020104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GB" b="1" i="0" dirty="0">
                <a:solidFill>
                  <a:srgbClr val="000000"/>
                </a:solidFill>
                <a:effectLst/>
                <a:latin typeface="Arial" panose="020B0604020202020204" pitchFamily="34" charset="0"/>
              </a:rPr>
              <a:t>Differential diagnosis</a:t>
            </a:r>
          </a:p>
          <a:p>
            <a:pPr fontAlgn="base"/>
            <a:r>
              <a:rPr lang="en-GB" b="1" i="0" dirty="0">
                <a:solidFill>
                  <a:srgbClr val="054F96"/>
                </a:solidFill>
                <a:effectLst/>
                <a:latin typeface="inherit"/>
                <a:hlinkClick r:id="rId3"/>
              </a:rPr>
              <a:t>Sebaceous hyperplasia</a:t>
            </a:r>
            <a:r>
              <a:rPr lang="en-GB" b="0" i="0" dirty="0">
                <a:solidFill>
                  <a:srgbClr val="000000"/>
                </a:solidFill>
                <a:effectLst/>
                <a:latin typeface="Arial" panose="020B0604020202020204" pitchFamily="34" charset="0"/>
              </a:rPr>
              <a:t>:</a:t>
            </a:r>
          </a:p>
          <a:p>
            <a:pPr lvl="1" fontAlgn="base"/>
            <a:r>
              <a:rPr lang="en-GB" b="0" i="0" dirty="0">
                <a:solidFill>
                  <a:srgbClr val="000000"/>
                </a:solidFill>
                <a:effectLst/>
                <a:latin typeface="Arial" panose="020B0604020202020204" pitchFamily="34" charset="0"/>
              </a:rPr>
              <a:t>Hyperplastic sebaceous lobules</a:t>
            </a:r>
          </a:p>
          <a:p>
            <a:pPr lvl="1" fontAlgn="base"/>
            <a:r>
              <a:rPr lang="en-GB" b="0" i="0" dirty="0">
                <a:solidFill>
                  <a:srgbClr val="000000"/>
                </a:solidFill>
                <a:effectLst/>
                <a:latin typeface="Arial" panose="020B0604020202020204" pitchFamily="34" charset="0"/>
              </a:rPr>
              <a:t>Located slightly higher in the dermis than normal</a:t>
            </a:r>
          </a:p>
          <a:p>
            <a:pPr lvl="1" fontAlgn="base"/>
            <a:r>
              <a:rPr lang="en-GB" b="0" i="0" dirty="0">
                <a:solidFill>
                  <a:srgbClr val="000000"/>
                </a:solidFill>
                <a:effectLst/>
                <a:latin typeface="Arial" panose="020B0604020202020204" pitchFamily="34" charset="0"/>
              </a:rPr>
              <a:t>Individual lobules are increased in number but are not significantly different in size compared to normal</a:t>
            </a:r>
          </a:p>
          <a:p>
            <a:pPr lvl="1" fontAlgn="base"/>
            <a:r>
              <a:rPr lang="en-GB" b="0" i="0" dirty="0">
                <a:solidFill>
                  <a:srgbClr val="000000"/>
                </a:solidFill>
                <a:effectLst/>
                <a:latin typeface="Arial" panose="020B0604020202020204" pitchFamily="34" charset="0"/>
              </a:rPr>
              <a:t>Basaloid layer is not expanded</a:t>
            </a:r>
          </a:p>
          <a:p>
            <a:pPr fontAlgn="base"/>
            <a:r>
              <a:rPr lang="en-GB" b="1" i="0" dirty="0" err="1">
                <a:solidFill>
                  <a:srgbClr val="054F96"/>
                </a:solidFill>
                <a:effectLst/>
                <a:latin typeface="inherit"/>
                <a:hlinkClick r:id="rId4"/>
              </a:rPr>
              <a:t>Sebaceoma</a:t>
            </a:r>
            <a:r>
              <a:rPr lang="en-GB" b="1" i="0" dirty="0">
                <a:solidFill>
                  <a:srgbClr val="000000"/>
                </a:solidFill>
                <a:effectLst/>
                <a:latin typeface="inherit"/>
              </a:rPr>
              <a:t> / sebaceous </a:t>
            </a:r>
            <a:r>
              <a:rPr lang="en-GB" b="1" i="0" dirty="0" err="1">
                <a:solidFill>
                  <a:srgbClr val="000000"/>
                </a:solidFill>
                <a:effectLst/>
                <a:latin typeface="inherit"/>
              </a:rPr>
              <a:t>epithelioma</a:t>
            </a:r>
            <a:r>
              <a:rPr lang="en-GB" b="0" i="0" dirty="0">
                <a:solidFill>
                  <a:srgbClr val="000000"/>
                </a:solidFill>
                <a:effectLst/>
                <a:latin typeface="Arial" panose="020B0604020202020204" pitchFamily="34" charset="0"/>
              </a:rPr>
              <a:t>:</a:t>
            </a:r>
          </a:p>
          <a:p>
            <a:pPr lvl="1" fontAlgn="base"/>
            <a:r>
              <a:rPr lang="en-GB" b="0" i="0" dirty="0" err="1">
                <a:solidFill>
                  <a:srgbClr val="000000"/>
                </a:solidFill>
                <a:effectLst/>
                <a:latin typeface="Arial" panose="020B0604020202020204" pitchFamily="34" charset="0"/>
              </a:rPr>
              <a:t>Tumor</a:t>
            </a:r>
            <a:r>
              <a:rPr lang="en-GB" b="0" i="0" dirty="0">
                <a:solidFill>
                  <a:srgbClr val="000000"/>
                </a:solidFill>
                <a:effectLst/>
                <a:latin typeface="Arial" panose="020B0604020202020204" pitchFamily="34" charset="0"/>
              </a:rPr>
              <a:t> consists of a random admixture of basaloid cells and mature </a:t>
            </a:r>
            <a:r>
              <a:rPr lang="en-GB" b="0" i="0" dirty="0" err="1">
                <a:solidFill>
                  <a:srgbClr val="000000"/>
                </a:solidFill>
                <a:effectLst/>
                <a:latin typeface="Arial" panose="020B0604020202020204" pitchFamily="34" charset="0"/>
              </a:rPr>
              <a:t>sebocytes</a:t>
            </a:r>
            <a:r>
              <a:rPr lang="en-GB" b="0" i="0" dirty="0">
                <a:solidFill>
                  <a:srgbClr val="000000"/>
                </a:solidFill>
                <a:effectLst/>
                <a:latin typeface="Arial" panose="020B0604020202020204" pitchFamily="34" charset="0"/>
              </a:rPr>
              <a:t> with loss of regular maturation that is seen in sebaceous adenoma</a:t>
            </a:r>
          </a:p>
          <a:p>
            <a:pPr lvl="1" fontAlgn="base"/>
            <a:r>
              <a:rPr lang="en-GB" b="0" i="0" dirty="0">
                <a:solidFill>
                  <a:srgbClr val="000000"/>
                </a:solidFill>
                <a:effectLst/>
                <a:latin typeface="Arial" panose="020B0604020202020204" pitchFamily="34" charset="0"/>
              </a:rPr>
              <a:t>No nuclear </a:t>
            </a:r>
            <a:r>
              <a:rPr lang="en-GB" b="0" i="0" dirty="0" err="1">
                <a:solidFill>
                  <a:srgbClr val="000000"/>
                </a:solidFill>
                <a:effectLst/>
                <a:latin typeface="Arial" panose="020B0604020202020204" pitchFamily="34" charset="0"/>
              </a:rPr>
              <a:t>pleomorphism</a:t>
            </a:r>
            <a:r>
              <a:rPr lang="en-GB" b="0" i="0" dirty="0">
                <a:solidFill>
                  <a:srgbClr val="000000"/>
                </a:solidFill>
                <a:effectLst/>
                <a:latin typeface="Arial" panose="020B0604020202020204" pitchFamily="34" charset="0"/>
              </a:rPr>
              <a:t> and mitotic activity is generally sparse; however, it can sometimes be prominent</a:t>
            </a:r>
          </a:p>
          <a:p>
            <a:pPr lvl="1" fontAlgn="base"/>
            <a:r>
              <a:rPr lang="en-GB" b="0" i="0" dirty="0">
                <a:solidFill>
                  <a:srgbClr val="000000"/>
                </a:solidFill>
                <a:effectLst/>
                <a:latin typeface="Arial" panose="020B0604020202020204" pitchFamily="34" charset="0"/>
              </a:rPr>
              <a:t>No peripheral palisading or cleft formation</a:t>
            </a:r>
          </a:p>
          <a:p>
            <a:pPr fontAlgn="base"/>
            <a:r>
              <a:rPr lang="en-GB" b="1" i="0" dirty="0">
                <a:solidFill>
                  <a:srgbClr val="054F96"/>
                </a:solidFill>
                <a:effectLst/>
                <a:latin typeface="inherit"/>
                <a:hlinkClick r:id="rId5"/>
              </a:rPr>
              <a:t>Sebaceous carcinoma</a:t>
            </a:r>
            <a:r>
              <a:rPr lang="en-GB" b="0" i="0" dirty="0">
                <a:solidFill>
                  <a:srgbClr val="000000"/>
                </a:solidFill>
                <a:effectLst/>
                <a:latin typeface="Arial" panose="020B0604020202020204" pitchFamily="34" charset="0"/>
              </a:rPr>
              <a:t>:</a:t>
            </a:r>
          </a:p>
          <a:p>
            <a:pPr lvl="1" fontAlgn="base"/>
            <a:r>
              <a:rPr lang="en-GB" b="0" i="0" dirty="0">
                <a:solidFill>
                  <a:srgbClr val="000000"/>
                </a:solidFill>
                <a:effectLst/>
                <a:latin typeface="Arial" panose="020B0604020202020204" pitchFamily="34" charset="0"/>
              </a:rPr>
              <a:t>Significant nuclear </a:t>
            </a:r>
            <a:r>
              <a:rPr lang="en-GB" b="0" i="0" dirty="0" err="1">
                <a:solidFill>
                  <a:srgbClr val="000000"/>
                </a:solidFill>
                <a:effectLst/>
                <a:latin typeface="Arial" panose="020B0604020202020204" pitchFamily="34" charset="0"/>
              </a:rPr>
              <a:t>pleomorphism</a:t>
            </a:r>
            <a:r>
              <a:rPr lang="en-GB" b="0" i="0" dirty="0">
                <a:solidFill>
                  <a:srgbClr val="000000"/>
                </a:solidFill>
                <a:effectLst/>
                <a:latin typeface="Arial" panose="020B0604020202020204" pitchFamily="34" charset="0"/>
              </a:rPr>
              <a:t>, </a:t>
            </a:r>
            <a:r>
              <a:rPr lang="en-GB" b="0" i="0" dirty="0" err="1">
                <a:solidFill>
                  <a:srgbClr val="000000"/>
                </a:solidFill>
                <a:effectLst/>
                <a:latin typeface="Arial" panose="020B0604020202020204" pitchFamily="34" charset="0"/>
              </a:rPr>
              <a:t>nucleolar</a:t>
            </a:r>
            <a:r>
              <a:rPr lang="en-GB" b="0" i="0" dirty="0">
                <a:solidFill>
                  <a:srgbClr val="000000"/>
                </a:solidFill>
                <a:effectLst/>
                <a:latin typeface="Arial" panose="020B0604020202020204" pitchFamily="34" charset="0"/>
              </a:rPr>
              <a:t> prominence and conspicuous mitotic activity</a:t>
            </a:r>
          </a:p>
          <a:p>
            <a:pPr lvl="1" fontAlgn="base"/>
            <a:r>
              <a:rPr lang="en-GB" b="0" i="0" dirty="0">
                <a:solidFill>
                  <a:srgbClr val="000000"/>
                </a:solidFill>
                <a:effectLst/>
                <a:latin typeface="Arial" panose="020B0604020202020204" pitchFamily="34" charset="0"/>
              </a:rPr>
              <a:t>Although in well differentiated variants, the </a:t>
            </a:r>
            <a:r>
              <a:rPr lang="en-GB" b="0" i="0" dirty="0" err="1">
                <a:solidFill>
                  <a:srgbClr val="000000"/>
                </a:solidFill>
                <a:effectLst/>
                <a:latin typeface="Arial" panose="020B0604020202020204" pitchFamily="34" charset="0"/>
              </a:rPr>
              <a:t>tumor</a:t>
            </a:r>
            <a:r>
              <a:rPr lang="en-GB" b="0" i="0" dirty="0">
                <a:solidFill>
                  <a:srgbClr val="000000"/>
                </a:solidFill>
                <a:effectLst/>
                <a:latin typeface="Arial" panose="020B0604020202020204" pitchFamily="34" charset="0"/>
              </a:rPr>
              <a:t> may have a smooth regular margin</a:t>
            </a:r>
          </a:p>
          <a:p>
            <a:pPr lvl="1" fontAlgn="base"/>
            <a:r>
              <a:rPr lang="en-GB" b="0" i="0" dirty="0">
                <a:solidFill>
                  <a:srgbClr val="000000"/>
                </a:solidFill>
                <a:effectLst/>
                <a:latin typeface="Arial" panose="020B0604020202020204" pitchFamily="34" charset="0"/>
              </a:rPr>
              <a:t>Less well differentiated examples typically show an infiltrating border</a:t>
            </a:r>
          </a:p>
          <a:p>
            <a:pPr fontAlgn="base"/>
            <a:r>
              <a:rPr lang="en-GB" b="1" i="0" dirty="0">
                <a:solidFill>
                  <a:srgbClr val="054F96"/>
                </a:solidFill>
                <a:effectLst/>
                <a:latin typeface="inherit"/>
                <a:hlinkClick r:id="rId6"/>
              </a:rPr>
              <a:t>Basal cell carcinoma</a:t>
            </a:r>
            <a:r>
              <a:rPr lang="en-GB" b="0" i="0" dirty="0">
                <a:solidFill>
                  <a:srgbClr val="000000"/>
                </a:solidFill>
                <a:effectLst/>
                <a:latin typeface="Arial" panose="020B0604020202020204" pitchFamily="34" charset="0"/>
              </a:rPr>
              <a:t> </a:t>
            </a:r>
            <a:r>
              <a:rPr lang="en-GB" b="1" i="0" dirty="0">
                <a:solidFill>
                  <a:srgbClr val="000000"/>
                </a:solidFill>
                <a:effectLst/>
                <a:latin typeface="inherit"/>
              </a:rPr>
              <a:t>with sebaceous differentiation</a:t>
            </a:r>
            <a:r>
              <a:rPr lang="en-GB" b="0" i="0" dirty="0">
                <a:solidFill>
                  <a:srgbClr val="000000"/>
                </a:solidFill>
                <a:effectLst/>
                <a:latin typeface="Arial" panose="020B0604020202020204" pitchFamily="34" charset="0"/>
              </a:rPr>
              <a:t>:</a:t>
            </a:r>
          </a:p>
          <a:p>
            <a:pPr lvl="1" fontAlgn="base"/>
            <a:r>
              <a:rPr lang="en-GB" b="0" i="0" dirty="0">
                <a:solidFill>
                  <a:srgbClr val="000000"/>
                </a:solidFill>
                <a:effectLst/>
                <a:latin typeface="Arial" panose="020B0604020202020204" pitchFamily="34" charset="0"/>
              </a:rPr>
              <a:t>Features of basal cell carcinoma with proliferation of palisading basaloid cells, retraction </a:t>
            </a:r>
            <a:r>
              <a:rPr lang="en-GB" b="0" i="0" dirty="0" err="1">
                <a:solidFill>
                  <a:srgbClr val="000000"/>
                </a:solidFill>
                <a:effectLst/>
                <a:latin typeface="Arial" panose="020B0604020202020204" pitchFamily="34" charset="0"/>
              </a:rPr>
              <a:t>artifact</a:t>
            </a:r>
            <a:r>
              <a:rPr lang="en-GB" b="0" i="0" dirty="0">
                <a:solidFill>
                  <a:srgbClr val="000000"/>
                </a:solidFill>
                <a:effectLst/>
                <a:latin typeface="Arial" panose="020B0604020202020204" pitchFamily="34" charset="0"/>
              </a:rPr>
              <a:t> and loose mucinous stroma</a:t>
            </a:r>
          </a:p>
          <a:p>
            <a:pPr lvl="1" fontAlgn="base"/>
            <a:r>
              <a:rPr lang="en-GB" b="0" i="0" dirty="0">
                <a:solidFill>
                  <a:srgbClr val="000000"/>
                </a:solidFill>
                <a:effectLst/>
                <a:latin typeface="Arial" panose="020B0604020202020204" pitchFamily="34" charset="0"/>
              </a:rPr>
              <a:t>Within these nodules are foci of variable numbers of mature </a:t>
            </a:r>
            <a:r>
              <a:rPr lang="en-GB" b="0" i="0" dirty="0" err="1">
                <a:solidFill>
                  <a:srgbClr val="000000"/>
                </a:solidFill>
                <a:effectLst/>
                <a:latin typeface="Arial" panose="020B0604020202020204" pitchFamily="34" charset="0"/>
              </a:rPr>
              <a:t>sebocytes</a:t>
            </a:r>
            <a:endParaRPr lang="en-GB" b="0" i="0" dirty="0">
              <a:solidFill>
                <a:srgbClr val="000000"/>
              </a:solidFill>
              <a:effectLst/>
              <a:latin typeface="Arial" panose="020B0604020202020204" pitchFamily="34" charset="0"/>
            </a:endParaRPr>
          </a:p>
          <a:p>
            <a:pPr lvl="1" fontAlgn="base"/>
            <a:r>
              <a:rPr lang="en-GB" b="1" i="0" dirty="0">
                <a:solidFill>
                  <a:srgbClr val="054F96"/>
                </a:solidFill>
                <a:effectLst/>
                <a:latin typeface="inherit"/>
                <a:hlinkClick r:id="rId7"/>
              </a:rPr>
              <a:t>EMA</a:t>
            </a:r>
            <a:r>
              <a:rPr lang="en-GB" b="0" i="0" dirty="0">
                <a:solidFill>
                  <a:srgbClr val="000000"/>
                </a:solidFill>
                <a:effectLst/>
                <a:latin typeface="Arial" panose="020B0604020202020204" pitchFamily="34" charset="0"/>
              </a:rPr>
              <a:t>- and </a:t>
            </a:r>
            <a:r>
              <a:rPr lang="en-GB" b="1" i="0" dirty="0">
                <a:solidFill>
                  <a:srgbClr val="054F96"/>
                </a:solidFill>
                <a:effectLst/>
                <a:latin typeface="inherit"/>
                <a:hlinkClick r:id="rId8"/>
              </a:rPr>
              <a:t>BerEP4</a:t>
            </a:r>
            <a:r>
              <a:rPr lang="en-GB" b="0" i="0" dirty="0">
                <a:solidFill>
                  <a:srgbClr val="000000"/>
                </a:solidFill>
                <a:effectLst/>
                <a:latin typeface="Arial" panose="020B0604020202020204" pitchFamily="34" charset="0"/>
              </a:rPr>
              <a:t>+ (</a:t>
            </a:r>
            <a:r>
              <a:rPr lang="en-GB" sz="900" b="1" i="0" dirty="0">
                <a:solidFill>
                  <a:srgbClr val="054F96"/>
                </a:solidFill>
                <a:effectLst/>
                <a:latin typeface="inherit"/>
                <a:hlinkClick r:id="rId9"/>
              </a:rPr>
              <a:t>Can J </a:t>
            </a:r>
            <a:r>
              <a:rPr lang="en-GB" sz="900" b="1" i="0" dirty="0" err="1">
                <a:solidFill>
                  <a:srgbClr val="054F96"/>
                </a:solidFill>
                <a:effectLst/>
                <a:latin typeface="inherit"/>
                <a:hlinkClick r:id="rId9"/>
              </a:rPr>
              <a:t>Ophthalmol</a:t>
            </a:r>
            <a:r>
              <a:rPr lang="en-GB" sz="900" b="1" i="0" dirty="0">
                <a:solidFill>
                  <a:srgbClr val="054F96"/>
                </a:solidFill>
                <a:effectLst/>
                <a:latin typeface="inherit"/>
                <a:hlinkClick r:id="rId9"/>
              </a:rPr>
              <a:t> 2014;49:326</a:t>
            </a:r>
            <a:r>
              <a:rPr lang="en-GB" b="0" i="0" dirty="0">
                <a:solidFill>
                  <a:srgbClr val="000000"/>
                </a:solidFill>
                <a:effectLst/>
                <a:latin typeface="Arial" panose="020B0604020202020204" pitchFamily="34" charset="0"/>
              </a:rPr>
              <a:t>)</a:t>
            </a:r>
          </a:p>
          <a:p>
            <a:pPr fontAlgn="base"/>
            <a:r>
              <a:rPr lang="en-GB" b="1" i="0" dirty="0" err="1">
                <a:solidFill>
                  <a:srgbClr val="054F96"/>
                </a:solidFill>
                <a:effectLst/>
                <a:latin typeface="inherit"/>
                <a:hlinkClick r:id="rId10"/>
              </a:rPr>
              <a:t>Trichoblastoma</a:t>
            </a:r>
            <a:r>
              <a:rPr lang="en-GB" b="0" i="0" dirty="0">
                <a:solidFill>
                  <a:srgbClr val="000000"/>
                </a:solidFill>
                <a:effectLst/>
                <a:latin typeface="Arial" panose="020B0604020202020204" pitchFamily="34" charset="0"/>
              </a:rPr>
              <a:t> </a:t>
            </a:r>
            <a:r>
              <a:rPr lang="en-GB" b="1" i="0" dirty="0">
                <a:solidFill>
                  <a:srgbClr val="000000"/>
                </a:solidFill>
                <a:effectLst/>
                <a:latin typeface="inherit"/>
              </a:rPr>
              <a:t>with sebaceous differentiation</a:t>
            </a:r>
            <a:r>
              <a:rPr lang="en-GB" b="0" i="0" dirty="0">
                <a:solidFill>
                  <a:srgbClr val="000000"/>
                </a:solidFill>
                <a:effectLst/>
                <a:latin typeface="Arial" panose="020B0604020202020204" pitchFamily="34" charset="0"/>
              </a:rPr>
              <a:t>:</a:t>
            </a:r>
          </a:p>
          <a:p>
            <a:pPr lvl="1" fontAlgn="base"/>
            <a:r>
              <a:rPr lang="en-GB" b="0" i="0" dirty="0">
                <a:solidFill>
                  <a:srgbClr val="000000"/>
                </a:solidFill>
                <a:effectLst/>
                <a:latin typeface="Arial" panose="020B0604020202020204" pitchFamily="34" charset="0"/>
              </a:rPr>
              <a:t>Papillary mesenchymal bodies are often present</a:t>
            </a:r>
          </a:p>
          <a:p>
            <a:pPr lvl="1" fontAlgn="base"/>
            <a:r>
              <a:rPr lang="en-GB" b="0" i="0" dirty="0">
                <a:solidFill>
                  <a:srgbClr val="000000"/>
                </a:solidFill>
                <a:effectLst/>
                <a:latin typeface="Arial" panose="020B0604020202020204" pitchFamily="34" charset="0"/>
              </a:rPr>
              <a:t>Peripheral nuclear palisading and stromal induction are also generally present</a:t>
            </a:r>
          </a:p>
          <a:p>
            <a:pPr fontAlgn="base"/>
            <a:r>
              <a:rPr lang="en-GB" b="1" i="0" dirty="0">
                <a:solidFill>
                  <a:srgbClr val="000000"/>
                </a:solidFill>
                <a:effectLst/>
                <a:latin typeface="inherit"/>
              </a:rPr>
              <a:t>Balloon cell melanoma</a:t>
            </a:r>
            <a:r>
              <a:rPr lang="en-GB" b="0" i="0" dirty="0">
                <a:solidFill>
                  <a:srgbClr val="000000"/>
                </a:solidFill>
                <a:effectLst/>
                <a:latin typeface="Arial" panose="020B0604020202020204" pitchFamily="34" charset="0"/>
              </a:rPr>
              <a:t>:</a:t>
            </a:r>
          </a:p>
          <a:p>
            <a:pPr lvl="1" fontAlgn="base"/>
            <a:r>
              <a:rPr lang="en-GB" b="0" i="0" dirty="0">
                <a:solidFill>
                  <a:srgbClr val="000000"/>
                </a:solidFill>
                <a:effectLst/>
                <a:latin typeface="Arial" panose="020B0604020202020204" pitchFamily="34" charset="0"/>
              </a:rPr>
              <a:t>Positive </a:t>
            </a:r>
            <a:r>
              <a:rPr lang="en-GB" b="1" i="0" dirty="0">
                <a:solidFill>
                  <a:srgbClr val="054F96"/>
                </a:solidFill>
                <a:effectLst/>
                <a:latin typeface="inherit"/>
                <a:hlinkClick r:id="rId11"/>
              </a:rPr>
              <a:t>S100</a:t>
            </a:r>
            <a:r>
              <a:rPr lang="en-GB" b="0" i="0" dirty="0">
                <a:solidFill>
                  <a:srgbClr val="000000"/>
                </a:solidFill>
                <a:effectLst/>
                <a:latin typeface="Arial" panose="020B0604020202020204" pitchFamily="34" charset="0"/>
              </a:rPr>
              <a:t> protein, </a:t>
            </a:r>
            <a:r>
              <a:rPr lang="en-GB" b="1" i="0" dirty="0">
                <a:solidFill>
                  <a:srgbClr val="054F96"/>
                </a:solidFill>
                <a:effectLst/>
                <a:latin typeface="inherit"/>
                <a:hlinkClick r:id="rId12"/>
              </a:rPr>
              <a:t>HMB45</a:t>
            </a:r>
            <a:r>
              <a:rPr lang="en-GB" b="0" i="0" dirty="0">
                <a:solidFill>
                  <a:srgbClr val="000000"/>
                </a:solidFill>
                <a:effectLst/>
                <a:latin typeface="Arial" panose="020B0604020202020204" pitchFamily="34" charset="0"/>
              </a:rPr>
              <a:t> or </a:t>
            </a:r>
            <a:r>
              <a:rPr lang="en-GB" b="1" i="0" dirty="0">
                <a:solidFill>
                  <a:srgbClr val="054F96"/>
                </a:solidFill>
                <a:effectLst/>
                <a:latin typeface="inherit"/>
                <a:hlinkClick r:id="rId13"/>
              </a:rPr>
              <a:t>MART1</a:t>
            </a:r>
            <a:endParaRPr lang="en-GB" b="0" i="0" dirty="0">
              <a:solidFill>
                <a:srgbClr val="000000"/>
              </a:solidFill>
              <a:effectLst/>
              <a:latin typeface="Arial" panose="020B0604020202020204" pitchFamily="34" charset="0"/>
            </a:endParaRPr>
          </a:p>
          <a:p>
            <a:pPr fontAlgn="base"/>
            <a:r>
              <a:rPr lang="en-GB" b="0" i="0" dirty="0">
                <a:solidFill>
                  <a:srgbClr val="000000"/>
                </a:solidFill>
                <a:effectLst/>
                <a:latin typeface="Arial" panose="020B0604020202020204" pitchFamily="34" charset="0"/>
              </a:rPr>
              <a:t>Other lesions with clear cell differentiation (e.g., </a:t>
            </a:r>
            <a:r>
              <a:rPr lang="en-GB" b="1" i="0" dirty="0">
                <a:solidFill>
                  <a:srgbClr val="054F96"/>
                </a:solidFill>
                <a:effectLst/>
                <a:latin typeface="inherit"/>
                <a:hlinkClick r:id="rId14"/>
              </a:rPr>
              <a:t>metastatic renal clear cell carcinoma</a:t>
            </a:r>
            <a:r>
              <a:rPr lang="en-GB" b="0" i="0" dirty="0">
                <a:solidFill>
                  <a:srgbClr val="000000"/>
                </a:solidFill>
                <a:effectLst/>
                <a:latin typeface="Arial" panose="020B0604020202020204" pitchFamily="34" charset="0"/>
              </a:rPr>
              <a:t>)</a:t>
            </a:r>
          </a:p>
          <a:p>
            <a:endParaRPr lang="en-US" dirty="0"/>
          </a:p>
        </p:txBody>
      </p:sp>
      <p:sp>
        <p:nvSpPr>
          <p:cNvPr id="4" name="Slide Number Placeholder 3"/>
          <p:cNvSpPr>
            <a:spLocks noGrp="1"/>
          </p:cNvSpPr>
          <p:nvPr>
            <p:ph type="sldNum" sz="quarter" idx="5"/>
          </p:nvPr>
        </p:nvSpPr>
        <p:spPr/>
        <p:txBody>
          <a:bodyPr/>
          <a:lstStyle/>
          <a:p>
            <a:fld id="{D40CBA2D-1C19-0B4F-9F98-D880556CE4A8}" type="slidenum">
              <a:rPr lang="en-US" smtClean="0"/>
              <a:t>24</a:t>
            </a:fld>
            <a:endParaRPr lang="en-US"/>
          </a:p>
        </p:txBody>
      </p:sp>
    </p:spTree>
    <p:extLst>
      <p:ext uri="{BB962C8B-B14F-4D97-AF65-F5344CB8AC3E}">
        <p14:creationId xmlns:p14="http://schemas.microsoft.com/office/powerpoint/2010/main" val="23528015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Look at sebaceous hyperplasia on high power - Single layer of basaloid cells in periphery, </a:t>
            </a:r>
            <a:r>
              <a:rPr lang="en-US" dirty="0" err="1"/>
              <a:t>likenormal</a:t>
            </a:r>
            <a:r>
              <a:rPr lang="en-US" dirty="0"/>
              <a:t> sebaceous </a:t>
            </a:r>
            <a:r>
              <a:rPr lang="en-US" dirty="0" err="1"/>
              <a:t>glandsIn</a:t>
            </a:r>
            <a:r>
              <a:rPr lang="en-US" dirty="0"/>
              <a:t> </a:t>
            </a:r>
            <a:r>
              <a:rPr lang="en-US" dirty="0" err="1"/>
              <a:t>sebaceoma</a:t>
            </a:r>
            <a:r>
              <a:rPr lang="en-US" dirty="0"/>
              <a:t> and sebaceous adenoma, there is increase in basaloid cells within the lobules&lt; 50 % of the lobules = Sebaceous adenoma.&gt; 50 % = </a:t>
            </a:r>
            <a:r>
              <a:rPr lang="en-US" dirty="0" err="1"/>
              <a:t>Sebaceoma</a:t>
            </a:r>
            <a:r>
              <a:rPr lang="en-US" dirty="0"/>
              <a:t> (some books call these sebaceous </a:t>
            </a:r>
            <a:r>
              <a:rPr lang="en-US" dirty="0" err="1"/>
              <a:t>epithelioma</a:t>
            </a:r>
            <a:r>
              <a:rPr lang="en-US" dirty="0"/>
              <a:t>)</a:t>
            </a:r>
          </a:p>
        </p:txBody>
      </p:sp>
      <p:sp>
        <p:nvSpPr>
          <p:cNvPr id="4" name="Slide Number Placeholder 3"/>
          <p:cNvSpPr>
            <a:spLocks noGrp="1"/>
          </p:cNvSpPr>
          <p:nvPr>
            <p:ph type="sldNum" sz="quarter" idx="5"/>
          </p:nvPr>
        </p:nvSpPr>
        <p:spPr/>
        <p:txBody>
          <a:bodyPr/>
          <a:lstStyle/>
          <a:p>
            <a:fld id="{D40CBA2D-1C19-0B4F-9F98-D880556CE4A8}" type="slidenum">
              <a:rPr lang="en-US" smtClean="0"/>
              <a:t>25</a:t>
            </a:fld>
            <a:endParaRPr lang="en-US"/>
          </a:p>
        </p:txBody>
      </p:sp>
    </p:spTree>
    <p:extLst>
      <p:ext uri="{BB962C8B-B14F-4D97-AF65-F5344CB8AC3E}">
        <p14:creationId xmlns:p14="http://schemas.microsoft.com/office/powerpoint/2010/main" val="336462614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i="0" dirty="0">
                <a:solidFill>
                  <a:srgbClr val="FFFFFF"/>
                </a:solidFill>
                <a:effectLst/>
                <a:latin typeface="Arial" panose="020B0604020202020204" pitchFamily="34" charset="0"/>
              </a:rPr>
              <a:t>Superficial basaloid lobular proliferation with peripheral dark areas and central light areas.</a:t>
            </a:r>
          </a:p>
          <a:p>
            <a:r>
              <a:rPr lang="en-GB" b="0" i="0" dirty="0">
                <a:solidFill>
                  <a:srgbClr val="FFFFFF"/>
                </a:solidFill>
                <a:effectLst/>
                <a:latin typeface="Arial" panose="020B0604020202020204" pitchFamily="34" charset="0"/>
              </a:rPr>
              <a:t>Lobules are well circumscribed, composed of &gt; 50% well differentiated clear cells with surrounding basaloid cells that are &gt; 2 cell layers. Many lobules open directly to the epidermis.</a:t>
            </a:r>
            <a:endParaRPr lang="en-US" dirty="0"/>
          </a:p>
        </p:txBody>
      </p:sp>
      <p:sp>
        <p:nvSpPr>
          <p:cNvPr id="4" name="Slide Number Placeholder 3"/>
          <p:cNvSpPr>
            <a:spLocks noGrp="1"/>
          </p:cNvSpPr>
          <p:nvPr>
            <p:ph type="sldNum" sz="quarter" idx="5"/>
          </p:nvPr>
        </p:nvSpPr>
        <p:spPr/>
        <p:txBody>
          <a:bodyPr/>
          <a:lstStyle/>
          <a:p>
            <a:fld id="{D40CBA2D-1C19-0B4F-9F98-D880556CE4A8}" type="slidenum">
              <a:rPr lang="en-US" smtClean="0"/>
              <a:t>26</a:t>
            </a:fld>
            <a:endParaRPr lang="en-US"/>
          </a:p>
        </p:txBody>
      </p:sp>
    </p:spTree>
    <p:extLst>
      <p:ext uri="{BB962C8B-B14F-4D97-AF65-F5344CB8AC3E}">
        <p14:creationId xmlns:p14="http://schemas.microsoft.com/office/powerpoint/2010/main" val="1449841147"/>
      </p:ext>
    </p:extLst>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2.wdp" /><Relationship Id="rId2" Type="http://schemas.openxmlformats.org/officeDocument/2006/relationships/image" Target="../media/image4.png" /><Relationship Id="rId1" Type="http://schemas.openxmlformats.org/officeDocument/2006/relationships/slideMaster" Target="../slideMasters/slideMaster1.xml" /><Relationship Id="rId5" Type="http://schemas.microsoft.com/office/2007/relationships/hdphoto" Target="../media/hdphoto1.wdp" /><Relationship Id="rId4" Type="http://schemas.openxmlformats.org/officeDocument/2006/relationships/image" Target="../media/image3.png" /></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3.xml.rels><?xml version="1.0" encoding="UTF-8" standalone="yes"?>
<Relationships xmlns="http://schemas.openxmlformats.org/package/2006/relationships"><Relationship Id="rId3" Type="http://schemas.microsoft.com/office/2007/relationships/hdphoto" Target="../media/hdphoto2.wdp" /><Relationship Id="rId2" Type="http://schemas.openxmlformats.org/officeDocument/2006/relationships/image" Target="../media/image4.png" /><Relationship Id="rId1" Type="http://schemas.openxmlformats.org/officeDocument/2006/relationships/slideMaster" Target="../slideMasters/slideMaster1.xml" /><Relationship Id="rId5" Type="http://schemas.microsoft.com/office/2007/relationships/hdphoto" Target="../media/hdphoto1.wdp" /><Relationship Id="rId4" Type="http://schemas.openxmlformats.org/officeDocument/2006/relationships/image" Target="../media/image3.png" /></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8.xml.rels><?xml version="1.0" encoding="UTF-8" standalone="yes"?>
<Relationships xmlns="http://schemas.openxmlformats.org/package/2006/relationships"><Relationship Id="rId3" Type="http://schemas.microsoft.com/office/2007/relationships/hdphoto" Target="../media/hdphoto2.wdp" /><Relationship Id="rId2" Type="http://schemas.openxmlformats.org/officeDocument/2006/relationships/image" Target="../media/image4.png" /><Relationship Id="rId1" Type="http://schemas.openxmlformats.org/officeDocument/2006/relationships/slideMaster" Target="../slideMasters/slideMaster1.xml" /><Relationship Id="rId5" Type="http://schemas.microsoft.com/office/2007/relationships/hdphoto" Target="../media/hdphoto1.wdp" /><Relationship Id="rId4" Type="http://schemas.openxmlformats.org/officeDocument/2006/relationships/image" Target="../media/image2.png" /></Relationships>
</file>

<file path=ppt/slideLayouts/_rels/slideLayout9.xml.rels><?xml version="1.0" encoding="UTF-8" standalone="yes"?>
<Relationships xmlns="http://schemas.openxmlformats.org/package/2006/relationships"><Relationship Id="rId3" Type="http://schemas.microsoft.com/office/2007/relationships/hdphoto" Target="../media/hdphoto2.wdp" /><Relationship Id="rId2" Type="http://schemas.openxmlformats.org/officeDocument/2006/relationships/image" Target="../media/image4.png" /><Relationship Id="rId1" Type="http://schemas.openxmlformats.org/officeDocument/2006/relationships/slideMaster" Target="../slideMasters/slideMaster1.xml" /><Relationship Id="rId5" Type="http://schemas.microsoft.com/office/2007/relationships/hdphoto" Target="../media/hdphoto1.wdp" /><Relationship Id="rId4" Type="http://schemas.openxmlformats.org/officeDocument/2006/relationships/image" Target="../media/image2.png" /></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920834" y="1346946"/>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920834" y="4299696"/>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920834" y="1484779"/>
            <a:ext cx="10222992" cy="2743200"/>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grpSp>
        <p:nvGrpSpPr>
          <p:cNvPr id="10" name="Group 9"/>
          <p:cNvGrpSpPr/>
          <p:nvPr/>
        </p:nvGrpSpPr>
        <p:grpSpPr>
          <a:xfrm>
            <a:off x="9649215" y="4068923"/>
            <a:ext cx="1080904" cy="1080902"/>
            <a:chOff x="9685338" y="4460675"/>
            <a:chExt cx="1080904" cy="1080902"/>
          </a:xfrm>
        </p:grpSpPr>
        <p:sp>
          <p:nvSpPr>
            <p:cNvPr id="11" name="Oval 10"/>
            <p:cNvSpPr/>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sp>
        <p:sp>
          <p:nvSpPr>
            <p:cNvPr id="12" name="Oval 11"/>
            <p:cNvSpPr/>
            <p:nvPr/>
          </p:nvSpPr>
          <p:spPr>
            <a:xfrm>
              <a:off x="9793429" y="4568765"/>
              <a:ext cx="864723" cy="864722"/>
            </a:xfrm>
            <a:prstGeom prst="ellipse">
              <a:avLst/>
            </a:prstGeom>
            <a:noFill/>
            <a:ln w="25400" cap="flat" cmpd="sng" algn="ctr">
              <a:solidFill>
                <a:sysClr val="window" lastClr="FFFFFF"/>
              </a:solidFill>
              <a:prstDash val="solid"/>
            </a:ln>
            <a:effectLst/>
          </p:spPr>
        </p:sp>
      </p:grpSp>
      <p:sp>
        <p:nvSpPr>
          <p:cNvPr id="2" name="Title 1"/>
          <p:cNvSpPr>
            <a:spLocks noGrp="1"/>
          </p:cNvSpPr>
          <p:nvPr>
            <p:ph type="ctrTitle"/>
          </p:nvPr>
        </p:nvSpPr>
        <p:spPr>
          <a:xfrm>
            <a:off x="1051560" y="1432223"/>
            <a:ext cx="9966960" cy="3035808"/>
          </a:xfrm>
        </p:spPr>
        <p:txBody>
          <a:bodyPr anchor="ctr">
            <a:noAutofit/>
          </a:bodyPr>
          <a:lstStyle>
            <a:lvl1pPr algn="l">
              <a:lnSpc>
                <a:spcPct val="80000"/>
              </a:lnSpc>
              <a:defRPr sz="9600" cap="all" baseline="0">
                <a:blipFill dpi="0" rotWithShape="1">
                  <a:blip r:embed="rId4"/>
                  <a:srcRect/>
                  <a:tile tx="6350" ty="-127000" sx="65000" sy="64000" flip="none" algn="tl"/>
                </a:blipFill>
              </a:defRPr>
            </a:lvl1pPr>
          </a:lstStyle>
          <a:p>
            <a:r>
              <a:rPr lang="en-GB"/>
              <a:t>Click to edit Master title style</a:t>
            </a:r>
            <a:endParaRPr lang="en-US" dirty="0"/>
          </a:p>
        </p:txBody>
      </p:sp>
      <p:sp>
        <p:nvSpPr>
          <p:cNvPr id="3" name="Subtitle 2"/>
          <p:cNvSpPr>
            <a:spLocks noGrp="1"/>
          </p:cNvSpPr>
          <p:nvPr>
            <p:ph type="subTitle" idx="1"/>
          </p:nvPr>
        </p:nvSpPr>
        <p:spPr>
          <a:xfrm>
            <a:off x="1069848" y="4389120"/>
            <a:ext cx="7891272" cy="1069848"/>
          </a:xfrm>
        </p:spPr>
        <p:txBody>
          <a:bodyPr>
            <a:normAutofit/>
          </a:bodyPr>
          <a:lstStyle>
            <a:lvl1pPr marL="0" indent="0" algn="l">
              <a:buNone/>
              <a:defRPr sz="2200">
                <a:solidFill>
                  <a:schemeClr val="tx1"/>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GB"/>
              <a:t>Click to edit Master subtitle style</a:t>
            </a:r>
            <a:endParaRPr lang="en-US" dirty="0"/>
          </a:p>
        </p:txBody>
      </p:sp>
      <p:sp>
        <p:nvSpPr>
          <p:cNvPr id="4" name="Date Placeholder 3"/>
          <p:cNvSpPr>
            <a:spLocks noGrp="1"/>
          </p:cNvSpPr>
          <p:nvPr>
            <p:ph type="dt" sz="half" idx="10"/>
          </p:nvPr>
        </p:nvSpPr>
        <p:spPr/>
        <p:txBody>
          <a:bodyPr/>
          <a:lstStyle/>
          <a:p>
            <a:fld id="{83284890-85D2-4D7B-8EF5-15A9C1DB8F42}" type="datetimeFigureOut">
              <a:rPr lang="en-US" dirty="0"/>
              <a:t>5/26/2024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9592733" y="4289334"/>
            <a:ext cx="1193868" cy="640080"/>
          </a:xfrm>
        </p:spPr>
        <p:txBody>
          <a:bodyPr/>
          <a:lstStyle>
            <a:lvl1pPr>
              <a:defRPr sz="2800"/>
            </a:lvl1pPr>
          </a:lstStyle>
          <a:p>
            <a:fld id="{4FAB73BC-B049-4115-A692-8D63A059BFB8}"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87157CC2-0FC8-4686-B024-99790E0F5162}" type="datetimeFigureOut">
              <a:rPr lang="en-US" dirty="0"/>
              <a:t>5/26/2024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533400"/>
            <a:ext cx="2552700" cy="5638800"/>
          </a:xfrm>
        </p:spPr>
        <p:txBody>
          <a:bodyPr vert="eaVert"/>
          <a:lstStyle/>
          <a:p>
            <a:r>
              <a:rPr lang="en-GB"/>
              <a:t>Click to edit Master title style</a:t>
            </a:r>
            <a:endParaRPr lang="en-US" dirty="0"/>
          </a:p>
        </p:txBody>
      </p:sp>
      <p:sp>
        <p:nvSpPr>
          <p:cNvPr id="3" name="Vertical Text Placeholder 2"/>
          <p:cNvSpPr>
            <a:spLocks noGrp="1"/>
          </p:cNvSpPr>
          <p:nvPr>
            <p:ph type="body" orient="vert" idx="1"/>
          </p:nvPr>
        </p:nvSpPr>
        <p:spPr>
          <a:xfrm>
            <a:off x="1066800" y="533400"/>
            <a:ext cx="7505700" cy="5638800"/>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F6764DA5-CD3D-4590-A511-FCD3BC7A793E}" type="datetimeFigureOut">
              <a:rPr lang="en-US" dirty="0"/>
              <a:t>5/26/2024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82F5661D-6934-4B32-B92C-470368BF1EC6}" type="datetimeFigureOut">
              <a:rPr lang="en-US" dirty="0"/>
              <a:t>5/26/2024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0" y="4917989"/>
            <a:ext cx="12192000" cy="1940010"/>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2167128" y="1225296"/>
            <a:ext cx="9281160" cy="3520440"/>
          </a:xfrm>
        </p:spPr>
        <p:txBody>
          <a:bodyPr anchor="ctr">
            <a:normAutofit/>
          </a:bodyPr>
          <a:lstStyle>
            <a:lvl1pPr>
              <a:lnSpc>
                <a:spcPct val="80000"/>
              </a:lnSpc>
              <a:defRPr sz="8000" b="0"/>
            </a:lvl1pPr>
          </a:lstStyle>
          <a:p>
            <a:r>
              <a:rPr lang="en-GB"/>
              <a:t>Click to edit Master title style</a:t>
            </a:r>
            <a:endParaRPr lang="en-US" dirty="0"/>
          </a:p>
        </p:txBody>
      </p:sp>
      <p:sp>
        <p:nvSpPr>
          <p:cNvPr id="3" name="Text Placeholder 2"/>
          <p:cNvSpPr>
            <a:spLocks noGrp="1"/>
          </p:cNvSpPr>
          <p:nvPr>
            <p:ph type="body" idx="1"/>
          </p:nvPr>
        </p:nvSpPr>
        <p:spPr>
          <a:xfrm>
            <a:off x="2165774" y="5020056"/>
            <a:ext cx="9052560" cy="1066800"/>
          </a:xfrm>
        </p:spPr>
        <p:txBody>
          <a:bodyPr anchor="t">
            <a:normAutofit/>
          </a:bodyPr>
          <a:lstStyle>
            <a:lvl1pPr marL="0" indent="0">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a:xfrm>
            <a:off x="8593667" y="6272784"/>
            <a:ext cx="2644309" cy="365125"/>
          </a:xfrm>
        </p:spPr>
        <p:txBody>
          <a:bodyPr/>
          <a:lstStyle/>
          <a:p>
            <a:fld id="{C6F822A4-8DA6-4447-9B1F-C5DB58435268}" type="datetimeFigureOut">
              <a:rPr lang="en-US" dirty="0"/>
              <a:t>5/26/2024</a:t>
            </a:fld>
            <a:endParaRPr lang="en-US" dirty="0"/>
          </a:p>
        </p:txBody>
      </p:sp>
      <p:sp>
        <p:nvSpPr>
          <p:cNvPr id="5" name="Footer Placeholder 4"/>
          <p:cNvSpPr>
            <a:spLocks noGrp="1"/>
          </p:cNvSpPr>
          <p:nvPr>
            <p:ph type="ftr" sz="quarter" idx="11"/>
          </p:nvPr>
        </p:nvSpPr>
        <p:spPr>
          <a:xfrm>
            <a:off x="2182708" y="6272784"/>
            <a:ext cx="6327648" cy="365125"/>
          </a:xfrm>
        </p:spPr>
        <p:txBody>
          <a:bodyPr/>
          <a:lstStyle/>
          <a:p>
            <a:endParaRPr lang="en-US" dirty="0"/>
          </a:p>
        </p:txBody>
      </p:sp>
      <p:grpSp>
        <p:nvGrpSpPr>
          <p:cNvPr id="8" name="Group 7"/>
          <p:cNvGrpSpPr/>
          <p:nvPr/>
        </p:nvGrpSpPr>
        <p:grpSpPr>
          <a:xfrm>
            <a:off x="897399" y="2325848"/>
            <a:ext cx="1080904" cy="1080902"/>
            <a:chOff x="9685338" y="4460675"/>
            <a:chExt cx="1080904" cy="1080902"/>
          </a:xfrm>
        </p:grpSpPr>
        <p:sp>
          <p:nvSpPr>
            <p:cNvPr id="9" name="Oval 8"/>
            <p:cNvSpPr/>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sp>
        <p:sp>
          <p:nvSpPr>
            <p:cNvPr id="10" name="Oval 9"/>
            <p:cNvSpPr/>
            <p:nvPr/>
          </p:nvSpPr>
          <p:spPr>
            <a:xfrm>
              <a:off x="9793429" y="4568765"/>
              <a:ext cx="864723" cy="864722"/>
            </a:xfrm>
            <a:prstGeom prst="ellipse">
              <a:avLst/>
            </a:prstGeom>
            <a:noFill/>
            <a:ln w="25400" cap="flat" cmpd="sng" algn="ctr">
              <a:solidFill>
                <a:sysClr val="window" lastClr="FFFFFF"/>
              </a:solidFill>
              <a:prstDash val="solid"/>
            </a:ln>
            <a:effectLst/>
          </p:spPr>
        </p:sp>
      </p:grpSp>
      <p:sp>
        <p:nvSpPr>
          <p:cNvPr id="6" name="Slide Number Placeholder 5"/>
          <p:cNvSpPr>
            <a:spLocks noGrp="1"/>
          </p:cNvSpPr>
          <p:nvPr>
            <p:ph type="sldNum" sz="quarter" idx="12"/>
          </p:nvPr>
        </p:nvSpPr>
        <p:spPr>
          <a:xfrm>
            <a:off x="843702" y="2506133"/>
            <a:ext cx="1188298" cy="720332"/>
          </a:xfrm>
        </p:spPr>
        <p:txBody>
          <a:bodyPr/>
          <a:lstStyle>
            <a:lvl1pPr>
              <a:defRPr sz="2800"/>
            </a:lvl1pPr>
          </a:lstStyle>
          <a:p>
            <a:fld id="{4FAB73BC-B049-4115-A692-8D63A059BFB8}"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sz="half" idx="1"/>
          </p:nvPr>
        </p:nvSpPr>
        <p:spPr>
          <a:xfrm>
            <a:off x="1069848" y="2194560"/>
            <a:ext cx="4754880" cy="39776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Content Placeholder 3"/>
          <p:cNvSpPr>
            <a:spLocks noGrp="1"/>
          </p:cNvSpPr>
          <p:nvPr>
            <p:ph sz="half" idx="2"/>
          </p:nvPr>
        </p:nvSpPr>
        <p:spPr>
          <a:xfrm>
            <a:off x="6364224" y="2194560"/>
            <a:ext cx="4754880" cy="39776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Date Placeholder 4"/>
          <p:cNvSpPr>
            <a:spLocks noGrp="1"/>
          </p:cNvSpPr>
          <p:nvPr>
            <p:ph type="dt" sz="half" idx="10"/>
          </p:nvPr>
        </p:nvSpPr>
        <p:spPr/>
        <p:txBody>
          <a:bodyPr/>
          <a:lstStyle/>
          <a:p>
            <a:fld id="{E548D31E-DCDA-41A7-9C67-C4B11B94D21D}" type="datetimeFigureOut">
              <a:rPr lang="en-US" dirty="0"/>
              <a:t>5/26/2024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GB"/>
              <a:t>Click to edit Master title style</a:t>
            </a:r>
            <a:endParaRPr lang="en-US" dirty="0"/>
          </a:p>
        </p:txBody>
      </p:sp>
      <p:sp>
        <p:nvSpPr>
          <p:cNvPr id="3" name="Text Placeholder 2"/>
          <p:cNvSpPr>
            <a:spLocks noGrp="1"/>
          </p:cNvSpPr>
          <p:nvPr>
            <p:ph type="body" idx="1"/>
          </p:nvPr>
        </p:nvSpPr>
        <p:spPr>
          <a:xfrm>
            <a:off x="1066800" y="2048256"/>
            <a:ext cx="4754880" cy="640080"/>
          </a:xfrm>
        </p:spPr>
        <p:txBody>
          <a:bodyPr anchor="ctr">
            <a:normAutofit/>
          </a:bodyPr>
          <a:lstStyle>
            <a:lvl1pPr marL="0" indent="0">
              <a:buNone/>
              <a:defRPr sz="2000" b="1">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1069848" y="2743200"/>
            <a:ext cx="4754880" cy="32918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Text Placeholder 4"/>
          <p:cNvSpPr>
            <a:spLocks noGrp="1"/>
          </p:cNvSpPr>
          <p:nvPr>
            <p:ph type="body" sz="quarter" idx="3"/>
          </p:nvPr>
        </p:nvSpPr>
        <p:spPr>
          <a:xfrm>
            <a:off x="6364224" y="2048256"/>
            <a:ext cx="4754880" cy="640080"/>
          </a:xfrm>
        </p:spPr>
        <p:txBody>
          <a:bodyPr anchor="ctr">
            <a:normAutofit/>
          </a:bodyPr>
          <a:lstStyle>
            <a:lvl1pPr marL="0" indent="0">
              <a:buNone/>
              <a:defRPr sz="2000" b="1">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6364224" y="2743200"/>
            <a:ext cx="4754880" cy="32918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7" name="Date Placeholder 6"/>
          <p:cNvSpPr>
            <a:spLocks noGrp="1"/>
          </p:cNvSpPr>
          <p:nvPr>
            <p:ph type="dt" sz="half" idx="10"/>
          </p:nvPr>
        </p:nvSpPr>
        <p:spPr/>
        <p:txBody>
          <a:bodyPr/>
          <a:lstStyle/>
          <a:p>
            <a:fld id="{9B3762C0-B258-48F1-ADE6-176B4174CCDD}" type="datetimeFigureOut">
              <a:rPr lang="en-US" dirty="0"/>
              <a:t>5/26/2024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GB"/>
              <a:t>Click to edit Master title style</a:t>
            </a:r>
            <a:endParaRPr lang="en-US" dirty="0"/>
          </a:p>
        </p:txBody>
      </p:sp>
      <p:sp>
        <p:nvSpPr>
          <p:cNvPr id="3" name="Date Placeholder 2"/>
          <p:cNvSpPr>
            <a:spLocks noGrp="1"/>
          </p:cNvSpPr>
          <p:nvPr>
            <p:ph type="dt" sz="half" idx="10"/>
          </p:nvPr>
        </p:nvSpPr>
        <p:spPr/>
        <p:txBody>
          <a:bodyPr/>
          <a:lstStyle/>
          <a:p>
            <a:fld id="{677919A6-33EB-49BD-A62F-1FA56B9F9712}" type="datetimeFigureOut">
              <a:rPr lang="en-US" dirty="0"/>
              <a:t>5/26/2024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A4E7D1B-D673-4CF6-8672-009D42ABD2A0}" type="datetimeFigureOut">
              <a:rPr lang="en-US" dirty="0"/>
              <a:t>5/26/2024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8303740" y="0"/>
            <a:ext cx="3888259"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549640" y="685800"/>
            <a:ext cx="3200400" cy="1737360"/>
          </a:xfrm>
        </p:spPr>
        <p:txBody>
          <a:bodyPr anchor="b">
            <a:normAutofit/>
          </a:bodyPr>
          <a:lstStyle>
            <a:lvl1pPr>
              <a:defRPr sz="3200" b="1"/>
            </a:lvl1pPr>
          </a:lstStyle>
          <a:p>
            <a:r>
              <a:rPr lang="en-GB"/>
              <a:t>Click to edit Master title style</a:t>
            </a:r>
            <a:endParaRPr lang="en-US" dirty="0"/>
          </a:p>
        </p:txBody>
      </p:sp>
      <p:sp>
        <p:nvSpPr>
          <p:cNvPr id="3" name="Content Placeholder 2"/>
          <p:cNvSpPr>
            <a:spLocks noGrp="1"/>
          </p:cNvSpPr>
          <p:nvPr>
            <p:ph idx="1"/>
          </p:nvPr>
        </p:nvSpPr>
        <p:spPr>
          <a:xfrm>
            <a:off x="838200" y="685800"/>
            <a:ext cx="6711696" cy="5020056"/>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Text Placeholder 3"/>
          <p:cNvSpPr>
            <a:spLocks noGrp="1"/>
          </p:cNvSpPr>
          <p:nvPr>
            <p:ph type="body" sz="half" idx="2"/>
          </p:nvPr>
        </p:nvSpPr>
        <p:spPr>
          <a:xfrm>
            <a:off x="8549640" y="2423160"/>
            <a:ext cx="3200400" cy="3291840"/>
          </a:xfrm>
        </p:spPr>
        <p:txBody>
          <a:bodyPr>
            <a:normAutofit/>
          </a:bodyPr>
          <a:lstStyle>
            <a:lvl1pPr marL="0" indent="0">
              <a:lnSpc>
                <a:spcPct val="100000"/>
              </a:lnSpc>
              <a:spcBef>
                <a:spcPts val="1000"/>
              </a:spcBef>
              <a:buNone/>
              <a:defRPr sz="1400">
                <a:solidFill>
                  <a:schemeClr val="accent1">
                    <a:lumMod val="7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4"/>
          <p:cNvSpPr>
            <a:spLocks noGrp="1"/>
          </p:cNvSpPr>
          <p:nvPr>
            <p:ph type="dt" sz="half" idx="10"/>
          </p:nvPr>
        </p:nvSpPr>
        <p:spPr/>
        <p:txBody>
          <a:bodyPr/>
          <a:lstStyle/>
          <a:p>
            <a:fld id="{DA16AA21-1863-4931-97CB-99D0A168701B}" type="datetimeFigureOut">
              <a:rPr lang="en-US" dirty="0"/>
              <a:t>5/26/2024</a:t>
            </a:fld>
            <a:endParaRPr lang="en-US" dirty="0"/>
          </a:p>
        </p:txBody>
      </p:sp>
      <p:sp>
        <p:nvSpPr>
          <p:cNvPr id="6" name="Footer Placeholder 5"/>
          <p:cNvSpPr>
            <a:spLocks noGrp="1"/>
          </p:cNvSpPr>
          <p:nvPr>
            <p:ph type="ftr" sz="quarter" idx="11"/>
          </p:nvPr>
        </p:nvSpPr>
        <p:spPr/>
        <p:txBody>
          <a:bodyPr/>
          <a:lstStyle/>
          <a:p>
            <a:endParaRPr lang="en-US" dirty="0"/>
          </a:p>
        </p:txBody>
      </p:sp>
      <p:grpSp>
        <p:nvGrpSpPr>
          <p:cNvPr id="9" name="Group 8"/>
          <p:cNvGrpSpPr>
            <a:grpSpLocks noChangeAspect="1"/>
          </p:cNvGrpSpPr>
          <p:nvPr/>
        </p:nvGrpSpPr>
        <p:grpSpPr>
          <a:xfrm>
            <a:off x="11401725" y="6229681"/>
            <a:ext cx="457200" cy="457200"/>
            <a:chOff x="11361456" y="6195813"/>
            <a:chExt cx="548640" cy="548640"/>
          </a:xfrm>
        </p:grpSpPr>
        <p:sp>
          <p:nvSpPr>
            <p:cNvPr id="10" name="Oval 9"/>
            <p:cNvSpPr/>
            <p:nvPr/>
          </p:nvSpPr>
          <p:spPr>
            <a:xfrm>
              <a:off x="11361456" y="6195813"/>
              <a:ext cx="548640" cy="548640"/>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11" name="Oval 10"/>
            <p:cNvSpPr/>
            <p:nvPr/>
          </p:nvSpPr>
          <p:spPr>
            <a:xfrm>
              <a:off x="11396488" y="6230844"/>
              <a:ext cx="478576" cy="478578"/>
            </a:xfrm>
            <a:prstGeom prst="ellipse">
              <a:avLst/>
            </a:prstGeom>
            <a:noFill/>
            <a:ln w="12700" cap="flat" cmpd="sng" algn="ctr">
              <a:solidFill>
                <a:sysClr val="window" lastClr="FFFFFF"/>
              </a:solidFill>
              <a:prstDash val="solid"/>
            </a:ln>
            <a:effectLst/>
          </p:spPr>
        </p:sp>
      </p:gr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1" name="Rectangle 10"/>
          <p:cNvSpPr/>
          <p:nvPr/>
        </p:nvSpPr>
        <p:spPr>
          <a:xfrm>
            <a:off x="8303740" y="0"/>
            <a:ext cx="3888259"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549640" y="685800"/>
            <a:ext cx="3200400" cy="1737360"/>
          </a:xfrm>
        </p:spPr>
        <p:txBody>
          <a:bodyPr anchor="b">
            <a:normAutofit/>
          </a:bodyPr>
          <a:lstStyle>
            <a:lvl1pPr>
              <a:defRPr sz="3200" b="1"/>
            </a:lvl1pPr>
          </a:lstStyle>
          <a:p>
            <a:r>
              <a:rPr lang="en-GB"/>
              <a:t>Click to edit Master title style</a:t>
            </a:r>
            <a:endParaRPr lang="en-US" dirty="0"/>
          </a:p>
        </p:txBody>
      </p:sp>
      <p:sp>
        <p:nvSpPr>
          <p:cNvPr id="3" name="Picture Placeholder 2"/>
          <p:cNvSpPr>
            <a:spLocks noGrp="1" noChangeAspect="1"/>
          </p:cNvSpPr>
          <p:nvPr>
            <p:ph type="pic" idx="1"/>
          </p:nvPr>
        </p:nvSpPr>
        <p:spPr>
          <a:xfrm>
            <a:off x="0" y="0"/>
            <a:ext cx="8303740" cy="6858000"/>
          </a:xfrm>
          <a:solidFill>
            <a:schemeClr val="tx2">
              <a:lumMod val="20000"/>
              <a:lumOff val="80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dirty="0"/>
          </a:p>
        </p:txBody>
      </p:sp>
      <p:sp>
        <p:nvSpPr>
          <p:cNvPr id="4" name="Text Placeholder 3"/>
          <p:cNvSpPr>
            <a:spLocks noGrp="1"/>
          </p:cNvSpPr>
          <p:nvPr>
            <p:ph type="body" sz="half" idx="2"/>
          </p:nvPr>
        </p:nvSpPr>
        <p:spPr>
          <a:xfrm>
            <a:off x="8549640" y="2423160"/>
            <a:ext cx="3200400" cy="3291840"/>
          </a:xfrm>
        </p:spPr>
        <p:txBody>
          <a:bodyPr>
            <a:normAutofit/>
          </a:bodyPr>
          <a:lstStyle>
            <a:lvl1pPr marL="0" indent="0">
              <a:lnSpc>
                <a:spcPct val="100000"/>
              </a:lnSpc>
              <a:spcBef>
                <a:spcPts val="1000"/>
              </a:spcBef>
              <a:buNone/>
              <a:defRPr sz="1400">
                <a:solidFill>
                  <a:schemeClr val="accent1">
                    <a:lumMod val="7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4"/>
          <p:cNvSpPr>
            <a:spLocks noGrp="1"/>
          </p:cNvSpPr>
          <p:nvPr>
            <p:ph type="dt" sz="half" idx="10"/>
          </p:nvPr>
        </p:nvSpPr>
        <p:spPr/>
        <p:txBody>
          <a:bodyPr/>
          <a:lstStyle/>
          <a:p>
            <a:fld id="{3772C379-9A7C-4C87-A116-CBE9F58B04C5}" type="datetimeFigureOut">
              <a:rPr lang="en-US" dirty="0"/>
              <a:t>5/26/2024</a:t>
            </a:fld>
            <a:endParaRPr lang="en-US" dirty="0"/>
          </a:p>
        </p:txBody>
      </p:sp>
      <p:grpSp>
        <p:nvGrpSpPr>
          <p:cNvPr id="8" name="Group 7"/>
          <p:cNvGrpSpPr>
            <a:grpSpLocks noChangeAspect="1"/>
          </p:cNvGrpSpPr>
          <p:nvPr/>
        </p:nvGrpSpPr>
        <p:grpSpPr>
          <a:xfrm>
            <a:off x="11401725" y="6229681"/>
            <a:ext cx="457200" cy="457200"/>
            <a:chOff x="11361456" y="6195813"/>
            <a:chExt cx="548640" cy="548640"/>
          </a:xfrm>
        </p:grpSpPr>
        <p:sp>
          <p:nvSpPr>
            <p:cNvPr id="9" name="Oval 8"/>
            <p:cNvSpPr/>
            <p:nvPr/>
          </p:nvSpPr>
          <p:spPr>
            <a:xfrm>
              <a:off x="11361456" y="6195813"/>
              <a:ext cx="548640" cy="548640"/>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10" name="Oval 9"/>
            <p:cNvSpPr/>
            <p:nvPr/>
          </p:nvSpPr>
          <p:spPr>
            <a:xfrm>
              <a:off x="11396488" y="6230844"/>
              <a:ext cx="478576" cy="478578"/>
            </a:xfrm>
            <a:prstGeom prst="ellipse">
              <a:avLst/>
            </a:prstGeom>
            <a:noFill/>
            <a:ln w="12700" cap="flat" cmpd="sng" algn="ctr">
              <a:solidFill>
                <a:sysClr val="window" lastClr="FFFFFF"/>
              </a:solidFill>
              <a:prstDash val="solid"/>
            </a:ln>
            <a:effectLst/>
          </p:spPr>
        </p:sp>
      </p:gr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 /><Relationship Id="rId13" Type="http://schemas.openxmlformats.org/officeDocument/2006/relationships/image" Target="../media/image2.png" /><Relationship Id="rId3" Type="http://schemas.openxmlformats.org/officeDocument/2006/relationships/slideLayout" Target="../slideLayouts/slideLayout3.xml" /><Relationship Id="rId7" Type="http://schemas.openxmlformats.org/officeDocument/2006/relationships/slideLayout" Target="../slideLayouts/slideLayout7.xml" /><Relationship Id="rId12" Type="http://schemas.openxmlformats.org/officeDocument/2006/relationships/theme" Target="../theme/theme1.xml" /><Relationship Id="rId2" Type="http://schemas.openxmlformats.org/officeDocument/2006/relationships/slideLayout" Target="../slideLayouts/slideLayout2.xml" /><Relationship Id="rId1" Type="http://schemas.openxmlformats.org/officeDocument/2006/relationships/slideLayout" Target="../slideLayouts/slideLayout1.xml" /><Relationship Id="rId6" Type="http://schemas.openxmlformats.org/officeDocument/2006/relationships/slideLayout" Target="../slideLayouts/slideLayout6.xml" /><Relationship Id="rId11" Type="http://schemas.openxmlformats.org/officeDocument/2006/relationships/slideLayout" Target="../slideLayouts/slideLayout11.xml" /><Relationship Id="rId5" Type="http://schemas.openxmlformats.org/officeDocument/2006/relationships/slideLayout" Target="../slideLayouts/slideLayout5.xml" /><Relationship Id="rId15" Type="http://schemas.openxmlformats.org/officeDocument/2006/relationships/image" Target="../media/image3.png" /><Relationship Id="rId10" Type="http://schemas.openxmlformats.org/officeDocument/2006/relationships/slideLayout" Target="../slideLayouts/slideLayout10.xml" /><Relationship Id="rId4" Type="http://schemas.openxmlformats.org/officeDocument/2006/relationships/slideLayout" Target="../slideLayouts/slideLayout4.xml" /><Relationship Id="rId9" Type="http://schemas.openxmlformats.org/officeDocument/2006/relationships/slideLayout" Target="../slideLayouts/slideLayout9.xml" /><Relationship Id="rId14" Type="http://schemas.microsoft.com/office/2007/relationships/hdphoto" Target="../media/hdphoto1.wdp"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69848" y="484632"/>
            <a:ext cx="10058400" cy="1609344"/>
          </a:xfrm>
          <a:prstGeom prst="rect">
            <a:avLst/>
          </a:prstGeom>
        </p:spPr>
        <p:txBody>
          <a:bodyPr vert="horz" lIns="91440" tIns="45720" rIns="91440" bIns="45720" rtlCol="0" anchor="ctr">
            <a:normAutofit/>
          </a:bodyPr>
          <a:lstStyle/>
          <a:p>
            <a:r>
              <a:rPr lang="en-GB"/>
              <a:t>Click to edit Master title style</a:t>
            </a:r>
            <a:endParaRPr lang="en-US" dirty="0"/>
          </a:p>
        </p:txBody>
      </p:sp>
      <p:sp>
        <p:nvSpPr>
          <p:cNvPr id="3" name="Text Placeholder 2"/>
          <p:cNvSpPr>
            <a:spLocks noGrp="1"/>
          </p:cNvSpPr>
          <p:nvPr>
            <p:ph type="body" idx="1"/>
          </p:nvPr>
        </p:nvSpPr>
        <p:spPr>
          <a:xfrm>
            <a:off x="1069848" y="2121408"/>
            <a:ext cx="10058400" cy="4050792"/>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2"/>
          </p:nvPr>
        </p:nvSpPr>
        <p:spPr>
          <a:xfrm>
            <a:off x="7964424" y="6272784"/>
            <a:ext cx="3273552" cy="365125"/>
          </a:xfrm>
          <a:prstGeom prst="rect">
            <a:avLst/>
          </a:prstGeom>
        </p:spPr>
        <p:txBody>
          <a:bodyPr vert="horz" lIns="91440" tIns="45720" rIns="91440" bIns="45720" rtlCol="0" anchor="ctr"/>
          <a:lstStyle>
            <a:lvl1pPr algn="r">
              <a:defRPr sz="1100">
                <a:solidFill>
                  <a:schemeClr val="tx2"/>
                </a:solidFill>
              </a:defRPr>
            </a:lvl1pPr>
          </a:lstStyle>
          <a:p>
            <a:fld id="{8664C608-40B1-4030-A28D-5B74BC98ADCE}" type="datetimeFigureOut">
              <a:rPr lang="en-US" dirty="0"/>
              <a:t>5/26/2024</a:t>
            </a:fld>
            <a:endParaRPr lang="en-US" dirty="0"/>
          </a:p>
        </p:txBody>
      </p:sp>
      <p:sp>
        <p:nvSpPr>
          <p:cNvPr id="5" name="Footer Placeholder 4"/>
          <p:cNvSpPr>
            <a:spLocks noGrp="1"/>
          </p:cNvSpPr>
          <p:nvPr>
            <p:ph type="ftr" sz="quarter" idx="3"/>
          </p:nvPr>
        </p:nvSpPr>
        <p:spPr>
          <a:xfrm>
            <a:off x="1088136" y="6272784"/>
            <a:ext cx="6327648" cy="365125"/>
          </a:xfrm>
          <a:prstGeom prst="rect">
            <a:avLst/>
          </a:prstGeom>
        </p:spPr>
        <p:txBody>
          <a:bodyPr vert="horz" lIns="91440" tIns="45720" rIns="91440" bIns="45720" rtlCol="0" anchor="ctr"/>
          <a:lstStyle>
            <a:lvl1pPr algn="l">
              <a:defRPr sz="1100">
                <a:solidFill>
                  <a:schemeClr val="tx2"/>
                </a:solidFill>
              </a:defRPr>
            </a:lvl1pPr>
          </a:lstStyle>
          <a:p>
            <a:endParaRPr lang="en-US" dirty="0"/>
          </a:p>
        </p:txBody>
      </p:sp>
      <p:grpSp>
        <p:nvGrpSpPr>
          <p:cNvPr id="7" name="Group 6"/>
          <p:cNvGrpSpPr>
            <a:grpSpLocks noChangeAspect="1"/>
          </p:cNvGrpSpPr>
          <p:nvPr/>
        </p:nvGrpSpPr>
        <p:grpSpPr>
          <a:xfrm>
            <a:off x="11401725" y="6229681"/>
            <a:ext cx="457200" cy="457200"/>
            <a:chOff x="11361456" y="6195813"/>
            <a:chExt cx="548640" cy="548640"/>
          </a:xfrm>
        </p:grpSpPr>
        <p:sp>
          <p:nvSpPr>
            <p:cNvPr id="8" name="Oval 7"/>
            <p:cNvSpPr/>
            <p:nvPr/>
          </p:nvSpPr>
          <p:spPr>
            <a:xfrm>
              <a:off x="11361456" y="6195813"/>
              <a:ext cx="548640" cy="548640"/>
            </a:xfrm>
            <a:prstGeom prst="ellipse">
              <a:avLst/>
            </a:prstGeom>
            <a:blipFill dpi="0" rotWithShape="1">
              <a:blip r:embed="rId13">
                <a:duotone>
                  <a:schemeClr val="accent1">
                    <a:shade val="45000"/>
                    <a:satMod val="135000"/>
                  </a:schemeClr>
                  <a:prstClr val="white"/>
                </a:duotone>
                <a:extLst>
                  <a:ext uri="{BEBA8EAE-BF5A-486C-A8C5-ECC9F3942E4B}">
                    <a14:imgProps xmlns:a14="http://schemas.microsoft.com/office/drawing/2010/main">
                      <a14:imgLayer r:embed="rId14">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9" name="Oval 8"/>
            <p:cNvSpPr/>
            <p:nvPr/>
          </p:nvSpPr>
          <p:spPr>
            <a:xfrm>
              <a:off x="11396488" y="6230844"/>
              <a:ext cx="478576" cy="478578"/>
            </a:xfrm>
            <a:prstGeom prst="ellipse">
              <a:avLst/>
            </a:prstGeom>
            <a:noFill/>
            <a:ln w="12700" cap="flat" cmpd="sng" algn="ctr">
              <a:solidFill>
                <a:srgbClr val="FFFFFF"/>
              </a:solidFill>
              <a:prstDash val="solid"/>
            </a:ln>
            <a:effectLst/>
          </p:spPr>
        </p:sp>
      </p:grpSp>
      <p:sp>
        <p:nvSpPr>
          <p:cNvPr id="6" name="Slide Number Placeholder 5"/>
          <p:cNvSpPr>
            <a:spLocks noGrp="1"/>
          </p:cNvSpPr>
          <p:nvPr>
            <p:ph type="sldNum" sz="quarter" idx="4"/>
          </p:nvPr>
        </p:nvSpPr>
        <p:spPr>
          <a:xfrm>
            <a:off x="11311128" y="6272784"/>
            <a:ext cx="640080" cy="365125"/>
          </a:xfrm>
          <a:prstGeom prst="rect">
            <a:avLst/>
          </a:prstGeom>
        </p:spPr>
        <p:txBody>
          <a:bodyPr vert="horz" lIns="91440" tIns="45720" rIns="91440" bIns="45720" rtlCol="0" anchor="ctr"/>
          <a:lstStyle>
            <a:lvl1pPr algn="ctr">
              <a:defRPr sz="1400" b="1">
                <a:solidFill>
                  <a:srgbClr val="FFFFFF"/>
                </a:solidFill>
                <a:latin typeface="+mj-lt"/>
              </a:defRPr>
            </a:lvl1pPr>
          </a:lstStyle>
          <a:p>
            <a:fld id="{4FAB73BC-B049-4115-A692-8D63A059BFB8}"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841" r:id="rId1"/>
    <p:sldLayoutId id="2147483842" r:id="rId2"/>
    <p:sldLayoutId id="2147483843" r:id="rId3"/>
    <p:sldLayoutId id="2147483844" r:id="rId4"/>
    <p:sldLayoutId id="2147483845" r:id="rId5"/>
    <p:sldLayoutId id="2147483846" r:id="rId6"/>
    <p:sldLayoutId id="2147483847" r:id="rId7"/>
    <p:sldLayoutId id="2147483848" r:id="rId8"/>
    <p:sldLayoutId id="2147483849" r:id="rId9"/>
    <p:sldLayoutId id="2147483850" r:id="rId10"/>
    <p:sldLayoutId id="2147483851" r:id="rId11"/>
  </p:sldLayoutIdLst>
  <p:hf sldNum="0" hdr="0" ftr="0" dt="0"/>
  <p:txStyles>
    <p:titleStyle>
      <a:lvl1pPr algn="l" defTabSz="914400" rtl="0" eaLnBrk="1" latinLnBrk="0" hangingPunct="1">
        <a:lnSpc>
          <a:spcPct val="90000"/>
        </a:lnSpc>
        <a:spcBef>
          <a:spcPct val="0"/>
        </a:spcBef>
        <a:buNone/>
        <a:defRPr sz="5400" kern="1200" cap="all" baseline="0">
          <a:blipFill>
            <a:blip r:embed="rId15">
              <a:extLst>
                <a:ext uri="{28A0092B-C50C-407E-A947-70E740481C1C}">
                  <a14:useLocalDpi xmlns:a14="http://schemas.microsoft.com/office/drawing/2010/main" val="0"/>
                </a:ext>
              </a:extLst>
            </a:blip>
            <a:tile tx="6350" ty="-127000" sx="65000" sy="64000" flip="none" algn="tl"/>
          </a:blipFill>
          <a:latin typeface="+mj-lt"/>
          <a:ea typeface="+mj-ea"/>
          <a:cs typeface="+mj-cs"/>
        </a:defRPr>
      </a:lvl1pPr>
    </p:titleStyle>
    <p:bodyStyle>
      <a:lvl1pPr marL="182880" indent="-182880" algn="l" defTabSz="914400" rtl="0" eaLnBrk="1" latinLnBrk="0" hangingPunct="1">
        <a:lnSpc>
          <a:spcPct val="90000"/>
        </a:lnSpc>
        <a:spcBef>
          <a:spcPts val="1200"/>
        </a:spcBef>
        <a:buClr>
          <a:schemeClr val="accent1">
            <a:lumMod val="75000"/>
          </a:schemeClr>
        </a:buClr>
        <a:buSzPct val="85000"/>
        <a:buFont typeface="Wingdings" pitchFamily="2" charset="2"/>
        <a:buChar char="§"/>
        <a:defRPr sz="2000" kern="1200">
          <a:solidFill>
            <a:schemeClr val="tx1"/>
          </a:solidFill>
          <a:latin typeface="+mn-lt"/>
          <a:ea typeface="+mn-ea"/>
          <a:cs typeface="+mn-cs"/>
        </a:defRPr>
      </a:lvl1pPr>
      <a:lvl2pPr marL="45720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800" kern="1200">
          <a:solidFill>
            <a:schemeClr val="tx1"/>
          </a:solidFill>
          <a:latin typeface="+mn-lt"/>
          <a:ea typeface="+mn-ea"/>
          <a:cs typeface="+mn-cs"/>
        </a:defRPr>
      </a:lvl2pPr>
      <a:lvl3pPr marL="73152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3pPr>
      <a:lvl4pPr marL="100584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4pPr>
      <a:lvl5pPr marL="128016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5pPr>
      <a:lvl6pPr marL="16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 /><Relationship Id="rId1" Type="http://schemas.openxmlformats.org/officeDocument/2006/relationships/slideLayout" Target="../slideLayouts/slideLayout1.xml" /></Relationships>
</file>

<file path=ppt/slides/_rels/slide10.xml.rels><?xml version="1.0" encoding="UTF-8" standalone="yes"?>
<Relationships xmlns="http://schemas.openxmlformats.org/package/2006/relationships"><Relationship Id="rId2" Type="http://schemas.openxmlformats.org/officeDocument/2006/relationships/image" Target="../media/image12.jpeg" /><Relationship Id="rId1" Type="http://schemas.openxmlformats.org/officeDocument/2006/relationships/slideLayout" Target="../slideLayouts/slideLayout2.xml" /></Relationships>
</file>

<file path=ppt/slides/_rels/slide11.xml.rels><?xml version="1.0" encoding="UTF-8" standalone="yes"?>
<Relationships xmlns="http://schemas.openxmlformats.org/package/2006/relationships"><Relationship Id="rId3" Type="http://schemas.openxmlformats.org/officeDocument/2006/relationships/image" Target="../media/image14.jpeg" /><Relationship Id="rId2" Type="http://schemas.openxmlformats.org/officeDocument/2006/relationships/image" Target="../media/image13.jpeg" /><Relationship Id="rId1" Type="http://schemas.openxmlformats.org/officeDocument/2006/relationships/slideLayout" Target="../slideLayouts/slideLayout2.xml" /></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14.xml.rels><?xml version="1.0" encoding="UTF-8" standalone="yes"?>
<Relationships xmlns="http://schemas.openxmlformats.org/package/2006/relationships"><Relationship Id="rId2" Type="http://schemas.openxmlformats.org/officeDocument/2006/relationships/image" Target="../media/image15.jpeg" /><Relationship Id="rId1" Type="http://schemas.openxmlformats.org/officeDocument/2006/relationships/slideLayout" Target="../slideLayouts/slideLayout2.xml" /></Relationships>
</file>

<file path=ppt/slides/_rels/slide15.xml.rels><?xml version="1.0" encoding="UTF-8" standalone="yes"?>
<Relationships xmlns="http://schemas.openxmlformats.org/package/2006/relationships"><Relationship Id="rId2" Type="http://schemas.openxmlformats.org/officeDocument/2006/relationships/image" Target="../media/image16.jpeg" /><Relationship Id="rId1" Type="http://schemas.openxmlformats.org/officeDocument/2006/relationships/slideLayout" Target="../slideLayouts/slideLayout2.xml" /></Relationships>
</file>

<file path=ppt/slides/_rels/slide16.xml.rels><?xml version="1.0" encoding="UTF-8" standalone="yes"?>
<Relationships xmlns="http://schemas.openxmlformats.org/package/2006/relationships"><Relationship Id="rId3" Type="http://schemas.openxmlformats.org/officeDocument/2006/relationships/image" Target="../media/image18.jpeg" /><Relationship Id="rId2" Type="http://schemas.openxmlformats.org/officeDocument/2006/relationships/image" Target="../media/image17.jpeg" /><Relationship Id="rId1" Type="http://schemas.openxmlformats.org/officeDocument/2006/relationships/slideLayout" Target="../slideLayouts/slideLayout2.xml" /></Relationships>
</file>

<file path=ppt/slides/_rels/slide17.xml.rels><?xml version="1.0" encoding="UTF-8" standalone="yes"?>
<Relationships xmlns="http://schemas.openxmlformats.org/package/2006/relationships"><Relationship Id="rId2" Type="http://schemas.openxmlformats.org/officeDocument/2006/relationships/image" Target="../media/image19.jpeg" /><Relationship Id="rId1" Type="http://schemas.openxmlformats.org/officeDocument/2006/relationships/slideLayout" Target="../slideLayouts/slideLayout2.xml" /></Relationships>
</file>

<file path=ppt/slides/_rels/slide18.xml.rels><?xml version="1.0" encoding="UTF-8" standalone="yes"?>
<Relationships xmlns="http://schemas.openxmlformats.org/package/2006/relationships"><Relationship Id="rId2" Type="http://schemas.openxmlformats.org/officeDocument/2006/relationships/image" Target="../media/image20.jpeg" /><Relationship Id="rId1" Type="http://schemas.openxmlformats.org/officeDocument/2006/relationships/slideLayout" Target="../slideLayouts/slideLayout2.xml" /></Relationships>
</file>

<file path=ppt/slides/_rels/slide19.xml.rels><?xml version="1.0" encoding="UTF-8" standalone="yes"?>
<Relationships xmlns="http://schemas.openxmlformats.org/package/2006/relationships"><Relationship Id="rId2" Type="http://schemas.openxmlformats.org/officeDocument/2006/relationships/image" Target="../media/image21.jpeg" /><Relationship Id="rId1" Type="http://schemas.openxmlformats.org/officeDocument/2006/relationships/slideLayout" Target="../slideLayouts/slideLayout2.xml" /></Relationships>
</file>

<file path=ppt/slides/_rels/slide2.xml.rels><?xml version="1.0" encoding="UTF-8" standalone="yes"?>
<Relationships xmlns="http://schemas.openxmlformats.org/package/2006/relationships"><Relationship Id="rId3" Type="http://schemas.openxmlformats.org/officeDocument/2006/relationships/image" Target="../media/image5.jpeg" /><Relationship Id="rId2" Type="http://schemas.openxmlformats.org/officeDocument/2006/relationships/notesSlide" Target="../notesSlides/notesSlide2.xml" /><Relationship Id="rId1" Type="http://schemas.openxmlformats.org/officeDocument/2006/relationships/slideLayout" Target="../slideLayouts/slideLayout2.xml" /></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21.xml.rels><?xml version="1.0" encoding="UTF-8" standalone="yes"?>
<Relationships xmlns="http://schemas.openxmlformats.org/package/2006/relationships"><Relationship Id="rId2" Type="http://schemas.openxmlformats.org/officeDocument/2006/relationships/image" Target="../media/image22.jpeg" /><Relationship Id="rId1" Type="http://schemas.openxmlformats.org/officeDocument/2006/relationships/slideLayout" Target="../slideLayouts/slideLayout2.xml" /></Relationships>
</file>

<file path=ppt/slides/_rels/slide22.xml.rels><?xml version="1.0" encoding="UTF-8" standalone="yes"?>
<Relationships xmlns="http://schemas.openxmlformats.org/package/2006/relationships"><Relationship Id="rId2" Type="http://schemas.openxmlformats.org/officeDocument/2006/relationships/image" Target="../media/image23.jpeg" /><Relationship Id="rId1" Type="http://schemas.openxmlformats.org/officeDocument/2006/relationships/slideLayout" Target="../slideLayouts/slideLayout2.xml" /></Relationships>
</file>

<file path=ppt/slides/_rels/slide23.xml.rels><?xml version="1.0" encoding="UTF-8" standalone="yes"?>
<Relationships xmlns="http://schemas.openxmlformats.org/package/2006/relationships"><Relationship Id="rId2" Type="http://schemas.openxmlformats.org/officeDocument/2006/relationships/image" Target="../media/image24.jpeg" /><Relationship Id="rId1" Type="http://schemas.openxmlformats.org/officeDocument/2006/relationships/slideLayout" Target="../slideLayouts/slideLayout2.xml" /></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7.xml" /><Relationship Id="rId1" Type="http://schemas.openxmlformats.org/officeDocument/2006/relationships/slideLayout" Target="../slideLayouts/slideLayout2.xml" /></Relationships>
</file>

<file path=ppt/slides/_rels/slide25.xml.rels><?xml version="1.0" encoding="UTF-8" standalone="yes"?>
<Relationships xmlns="http://schemas.openxmlformats.org/package/2006/relationships"><Relationship Id="rId3" Type="http://schemas.openxmlformats.org/officeDocument/2006/relationships/image" Target="../media/image25.jpeg" /><Relationship Id="rId2" Type="http://schemas.openxmlformats.org/officeDocument/2006/relationships/notesSlide" Target="../notesSlides/notesSlide8.xml" /><Relationship Id="rId1" Type="http://schemas.openxmlformats.org/officeDocument/2006/relationships/slideLayout" Target="../slideLayouts/slideLayout2.xml" /></Relationships>
</file>

<file path=ppt/slides/_rels/slide26.xml.rels><?xml version="1.0" encoding="UTF-8" standalone="yes"?>
<Relationships xmlns="http://schemas.openxmlformats.org/package/2006/relationships"><Relationship Id="rId3" Type="http://schemas.openxmlformats.org/officeDocument/2006/relationships/image" Target="../media/image26.jpeg" /><Relationship Id="rId2" Type="http://schemas.openxmlformats.org/officeDocument/2006/relationships/notesSlide" Target="../notesSlides/notesSlide9.xml" /><Relationship Id="rId1" Type="http://schemas.openxmlformats.org/officeDocument/2006/relationships/slideLayout" Target="../slideLayouts/slideLayout2.xml" /></Relationships>
</file>

<file path=ppt/slides/_rels/slide27.xml.rels><?xml version="1.0" encoding="UTF-8" standalone="yes"?>
<Relationships xmlns="http://schemas.openxmlformats.org/package/2006/relationships"><Relationship Id="rId3" Type="http://schemas.openxmlformats.org/officeDocument/2006/relationships/image" Target="../media/image27.jpeg" /><Relationship Id="rId2" Type="http://schemas.openxmlformats.org/officeDocument/2006/relationships/notesSlide" Target="../notesSlides/notesSlide10.xml" /><Relationship Id="rId1" Type="http://schemas.openxmlformats.org/officeDocument/2006/relationships/slideLayout" Target="../slideLayouts/slideLayout2.xml" /></Relationships>
</file>

<file path=ppt/slides/_rels/slide28.xml.rels><?xml version="1.0" encoding="UTF-8" standalone="yes"?>
<Relationships xmlns="http://schemas.openxmlformats.org/package/2006/relationships"><Relationship Id="rId3" Type="http://schemas.openxmlformats.org/officeDocument/2006/relationships/image" Target="../media/image28.jpeg" /><Relationship Id="rId2" Type="http://schemas.openxmlformats.org/officeDocument/2006/relationships/notesSlide" Target="../notesSlides/notesSlide11.xml" /><Relationship Id="rId1" Type="http://schemas.openxmlformats.org/officeDocument/2006/relationships/slideLayout" Target="../slideLayouts/slideLayout2.xml" /></Relationships>
</file>

<file path=ppt/slides/_rels/slide29.xml.rels><?xml version="1.0" encoding="UTF-8" standalone="yes"?>
<Relationships xmlns="http://schemas.openxmlformats.org/package/2006/relationships"><Relationship Id="rId2" Type="http://schemas.openxmlformats.org/officeDocument/2006/relationships/image" Target="../media/image29.jpeg" /><Relationship Id="rId1" Type="http://schemas.openxmlformats.org/officeDocument/2006/relationships/slideLayout" Target="../slideLayouts/slideLayout2.xml" /></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 /><Relationship Id="rId1" Type="http://schemas.openxmlformats.org/officeDocument/2006/relationships/slideLayout" Target="../slideLayouts/slideLayout2.xml" /></Relationships>
</file>

<file path=ppt/slides/_rels/slide30.xml.rels><?xml version="1.0" encoding="UTF-8" standalone="yes"?>
<Relationships xmlns="http://schemas.openxmlformats.org/package/2006/relationships"><Relationship Id="rId2" Type="http://schemas.openxmlformats.org/officeDocument/2006/relationships/image" Target="../media/image30.jpeg" /><Relationship Id="rId1" Type="http://schemas.openxmlformats.org/officeDocument/2006/relationships/slideLayout" Target="../slideLayouts/slideLayout2.xml" /></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2.xml" /><Relationship Id="rId1" Type="http://schemas.openxmlformats.org/officeDocument/2006/relationships/slideLayout" Target="../slideLayouts/slideLayout2.xml" /></Relationships>
</file>

<file path=ppt/slides/_rels/slide32.xml.rels><?xml version="1.0" encoding="UTF-8" standalone="yes"?>
<Relationships xmlns="http://schemas.openxmlformats.org/package/2006/relationships"><Relationship Id="rId3" Type="http://schemas.openxmlformats.org/officeDocument/2006/relationships/image" Target="../media/image31.jpeg" /><Relationship Id="rId2" Type="http://schemas.openxmlformats.org/officeDocument/2006/relationships/notesSlide" Target="../notesSlides/notesSlide13.xml" /><Relationship Id="rId1" Type="http://schemas.openxmlformats.org/officeDocument/2006/relationships/slideLayout" Target="../slideLayouts/slideLayout2.xml" /><Relationship Id="rId4" Type="http://schemas.openxmlformats.org/officeDocument/2006/relationships/image" Target="../media/image32.jpeg" /></Relationships>
</file>

<file path=ppt/slides/_rels/slide33.xml.rels><?xml version="1.0" encoding="UTF-8" standalone="yes"?>
<Relationships xmlns="http://schemas.openxmlformats.org/package/2006/relationships"><Relationship Id="rId3" Type="http://schemas.openxmlformats.org/officeDocument/2006/relationships/image" Target="../media/image33.jpeg" /><Relationship Id="rId2" Type="http://schemas.openxmlformats.org/officeDocument/2006/relationships/notesSlide" Target="../notesSlides/notesSlide14.xml" /><Relationship Id="rId1" Type="http://schemas.openxmlformats.org/officeDocument/2006/relationships/slideLayout" Target="../slideLayouts/slideLayout2.xml" /></Relationships>
</file>

<file path=ppt/slides/_rels/slide34.xml.rels><?xml version="1.0" encoding="UTF-8" standalone="yes"?>
<Relationships xmlns="http://schemas.openxmlformats.org/package/2006/relationships"><Relationship Id="rId3" Type="http://schemas.openxmlformats.org/officeDocument/2006/relationships/image" Target="../media/image35.jpeg" /><Relationship Id="rId2" Type="http://schemas.openxmlformats.org/officeDocument/2006/relationships/image" Target="../media/image34.jpeg" /><Relationship Id="rId1" Type="http://schemas.openxmlformats.org/officeDocument/2006/relationships/slideLayout" Target="../slideLayouts/slideLayout2.xml" /></Relationships>
</file>

<file path=ppt/slides/_rels/slide35.xml.rels><?xml version="1.0" encoding="UTF-8" standalone="yes"?>
<Relationships xmlns="http://schemas.openxmlformats.org/package/2006/relationships"><Relationship Id="rId2" Type="http://schemas.openxmlformats.org/officeDocument/2006/relationships/image" Target="../media/image36.jpeg" /><Relationship Id="rId1" Type="http://schemas.openxmlformats.org/officeDocument/2006/relationships/slideLayout" Target="../slideLayouts/slideLayout2.xml" /></Relationships>
</file>

<file path=ppt/slides/_rels/slide36.xml.rels><?xml version="1.0" encoding="UTF-8" standalone="yes"?>
<Relationships xmlns="http://schemas.openxmlformats.org/package/2006/relationships"><Relationship Id="rId2" Type="http://schemas.openxmlformats.org/officeDocument/2006/relationships/image" Target="../media/image37.jpeg" /><Relationship Id="rId1" Type="http://schemas.openxmlformats.org/officeDocument/2006/relationships/slideLayout" Target="../slideLayouts/slideLayout2.xml" /></Relationships>
</file>

<file path=ppt/slides/_rels/slide37.xml.rels><?xml version="1.0" encoding="UTF-8" standalone="yes"?>
<Relationships xmlns="http://schemas.openxmlformats.org/package/2006/relationships"><Relationship Id="rId2" Type="http://schemas.openxmlformats.org/officeDocument/2006/relationships/image" Target="../media/image38.jpeg" /><Relationship Id="rId1" Type="http://schemas.openxmlformats.org/officeDocument/2006/relationships/slideLayout" Target="../slideLayouts/slideLayout2.xml" /></Relationships>
</file>

<file path=ppt/slides/_rels/slide38.xml.rels><?xml version="1.0" encoding="UTF-8" standalone="yes"?>
<Relationships xmlns="http://schemas.openxmlformats.org/package/2006/relationships"><Relationship Id="rId2" Type="http://schemas.openxmlformats.org/officeDocument/2006/relationships/image" Target="../media/image39.jpeg" /><Relationship Id="rId1" Type="http://schemas.openxmlformats.org/officeDocument/2006/relationships/slideLayout" Target="../slideLayouts/slideLayout2.xml" /></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4.xml.rels><?xml version="1.0" encoding="UTF-8" standalone="yes"?>
<Relationships xmlns="http://schemas.openxmlformats.org/package/2006/relationships"><Relationship Id="rId3" Type="http://schemas.openxmlformats.org/officeDocument/2006/relationships/image" Target="../media/image6.jpeg" /><Relationship Id="rId2" Type="http://schemas.openxmlformats.org/officeDocument/2006/relationships/notesSlide" Target="../notesSlides/notesSlide4.xml" /><Relationship Id="rId1" Type="http://schemas.openxmlformats.org/officeDocument/2006/relationships/slideLayout" Target="../slideLayouts/slideLayout2.xml" /></Relationships>
</file>

<file path=ppt/slides/_rels/slide40.xml.rels><?xml version="1.0" encoding="UTF-8" standalone="yes"?>
<Relationships xmlns="http://schemas.openxmlformats.org/package/2006/relationships"><Relationship Id="rId2" Type="http://schemas.openxmlformats.org/officeDocument/2006/relationships/image" Target="../media/image40.jpeg" /><Relationship Id="rId1" Type="http://schemas.openxmlformats.org/officeDocument/2006/relationships/slideLayout" Target="../slideLayouts/slideLayout2.xml" /></Relationships>
</file>

<file path=ppt/slides/_rels/slide41.xml.rels><?xml version="1.0" encoding="UTF-8" standalone="yes"?>
<Relationships xmlns="http://schemas.openxmlformats.org/package/2006/relationships"><Relationship Id="rId2" Type="http://schemas.openxmlformats.org/officeDocument/2006/relationships/image" Target="../media/image41.jpeg" /><Relationship Id="rId1" Type="http://schemas.openxmlformats.org/officeDocument/2006/relationships/slideLayout" Target="../slideLayouts/slideLayout2.xml" /></Relationships>
</file>

<file path=ppt/slides/_rels/slide42.xml.rels><?xml version="1.0" encoding="UTF-8" standalone="yes"?>
<Relationships xmlns="http://schemas.openxmlformats.org/package/2006/relationships"><Relationship Id="rId2" Type="http://schemas.openxmlformats.org/officeDocument/2006/relationships/image" Target="../media/image42.jpeg" /><Relationship Id="rId1" Type="http://schemas.openxmlformats.org/officeDocument/2006/relationships/slideLayout" Target="../slideLayouts/slideLayout2.xml" /></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45.xml.rels><?xml version="1.0" encoding="UTF-8" standalone="yes"?>
<Relationships xmlns="http://schemas.openxmlformats.org/package/2006/relationships"><Relationship Id="rId3" Type="http://schemas.openxmlformats.org/officeDocument/2006/relationships/image" Target="../media/image43.png" /><Relationship Id="rId2" Type="http://schemas.openxmlformats.org/officeDocument/2006/relationships/notesSlide" Target="../notesSlides/notesSlide15.xml" /><Relationship Id="rId1" Type="http://schemas.openxmlformats.org/officeDocument/2006/relationships/slideLayout" Target="../slideLayouts/slideLayout2.xml" /></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47.xml.rels><?xml version="1.0" encoding="UTF-8" standalone="yes"?>
<Relationships xmlns="http://schemas.openxmlformats.org/package/2006/relationships"><Relationship Id="rId2" Type="http://schemas.openxmlformats.org/officeDocument/2006/relationships/image" Target="../media/image44.jpeg" /><Relationship Id="rId1" Type="http://schemas.openxmlformats.org/officeDocument/2006/relationships/slideLayout" Target="../slideLayouts/slideLayout2.xml" /></Relationships>
</file>

<file path=ppt/slides/_rels/slide5.xml.rels><?xml version="1.0" encoding="UTF-8" standalone="yes"?>
<Relationships xmlns="http://schemas.openxmlformats.org/package/2006/relationships"><Relationship Id="rId2" Type="http://schemas.openxmlformats.org/officeDocument/2006/relationships/image" Target="../media/image7.jpeg" /><Relationship Id="rId1" Type="http://schemas.openxmlformats.org/officeDocument/2006/relationships/slideLayout" Target="../slideLayouts/slideLayout2.xml" /></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7.xml.rels><?xml version="1.0" encoding="UTF-8" standalone="yes"?>
<Relationships xmlns="http://schemas.openxmlformats.org/package/2006/relationships"><Relationship Id="rId3" Type="http://schemas.openxmlformats.org/officeDocument/2006/relationships/image" Target="../media/image8.jpeg" /><Relationship Id="rId2" Type="http://schemas.openxmlformats.org/officeDocument/2006/relationships/notesSlide" Target="../notesSlides/notesSlide5.xml" /><Relationship Id="rId1" Type="http://schemas.openxmlformats.org/officeDocument/2006/relationships/slideLayout" Target="../slideLayouts/slideLayout2.xml" /><Relationship Id="rId4" Type="http://schemas.openxmlformats.org/officeDocument/2006/relationships/image" Target="../media/image9.jpeg" /></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9.xml.rels><?xml version="1.0" encoding="UTF-8" standalone="yes"?>
<Relationships xmlns="http://schemas.openxmlformats.org/package/2006/relationships"><Relationship Id="rId3" Type="http://schemas.openxmlformats.org/officeDocument/2006/relationships/image" Target="../media/image10.jpeg" /><Relationship Id="rId2" Type="http://schemas.openxmlformats.org/officeDocument/2006/relationships/notesSlide" Target="../notesSlides/notesSlide6.xml" /><Relationship Id="rId1" Type="http://schemas.openxmlformats.org/officeDocument/2006/relationships/slideLayout" Target="../slideLayouts/slideLayout2.xml" /><Relationship Id="rId4" Type="http://schemas.openxmlformats.org/officeDocument/2006/relationships/image" Target="../media/image11.jpe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BA6519-23D6-FB8A-463D-5290B2374770}"/>
              </a:ext>
            </a:extLst>
          </p:cNvPr>
          <p:cNvSpPr>
            <a:spLocks noGrp="1"/>
          </p:cNvSpPr>
          <p:nvPr>
            <p:ph type="ctrTitle"/>
          </p:nvPr>
        </p:nvSpPr>
        <p:spPr>
          <a:xfrm>
            <a:off x="1055004" y="1444592"/>
            <a:ext cx="9966960" cy="3035808"/>
          </a:xfrm>
        </p:spPr>
        <p:txBody>
          <a:bodyPr/>
          <a:lstStyle/>
          <a:p>
            <a:r>
              <a:rPr lang="en-GB" dirty="0"/>
              <a:t>Histopathology</a:t>
            </a:r>
            <a:endParaRPr lang="en-US" dirty="0"/>
          </a:p>
        </p:txBody>
      </p:sp>
      <p:sp>
        <p:nvSpPr>
          <p:cNvPr id="3" name="Subtitle 2">
            <a:extLst>
              <a:ext uri="{FF2B5EF4-FFF2-40B4-BE49-F238E27FC236}">
                <a16:creationId xmlns:a16="http://schemas.microsoft.com/office/drawing/2014/main" id="{9BAB1DE6-D974-2D51-B577-102E19130E71}"/>
              </a:ext>
            </a:extLst>
          </p:cNvPr>
          <p:cNvSpPr>
            <a:spLocks noGrp="1"/>
          </p:cNvSpPr>
          <p:nvPr>
            <p:ph type="subTitle" idx="1"/>
          </p:nvPr>
        </p:nvSpPr>
        <p:spPr/>
        <p:txBody>
          <a:bodyPr>
            <a:normAutofit fontScale="92500" lnSpcReduction="20000"/>
          </a:bodyPr>
          <a:lstStyle/>
          <a:p>
            <a:r>
              <a:rPr lang="en-GB" dirty="0"/>
              <a:t>Dr Hira </a:t>
            </a:r>
            <a:r>
              <a:rPr lang="en-GB" dirty="0" err="1"/>
              <a:t>Muneer</a:t>
            </a:r>
            <a:r>
              <a:rPr lang="en-GB" dirty="0"/>
              <a:t> </a:t>
            </a:r>
          </a:p>
          <a:p>
            <a:r>
              <a:rPr lang="en-GB" dirty="0"/>
              <a:t>Post graduate trainee</a:t>
            </a:r>
          </a:p>
          <a:p>
            <a:r>
              <a:rPr lang="en-GB" dirty="0"/>
              <a:t>Dermatology Department SPH Quetta</a:t>
            </a:r>
            <a:endParaRPr lang="en-US" dirty="0"/>
          </a:p>
        </p:txBody>
      </p:sp>
    </p:spTree>
    <p:extLst>
      <p:ext uri="{BB962C8B-B14F-4D97-AF65-F5344CB8AC3E}">
        <p14:creationId xmlns:p14="http://schemas.microsoft.com/office/powerpoint/2010/main" val="38752674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621E97-DABD-B98B-70FB-A2ED57BF1222}"/>
              </a:ext>
            </a:extLst>
          </p:cNvPr>
          <p:cNvSpPr>
            <a:spLocks noGrp="1"/>
          </p:cNvSpPr>
          <p:nvPr>
            <p:ph type="title"/>
          </p:nvPr>
        </p:nvSpPr>
        <p:spPr/>
        <p:txBody>
          <a:bodyPr/>
          <a:lstStyle/>
          <a:p>
            <a:endParaRPr lang="en-US"/>
          </a:p>
        </p:txBody>
      </p:sp>
      <p:pic>
        <p:nvPicPr>
          <p:cNvPr id="4" name="Picture 4">
            <a:extLst>
              <a:ext uri="{FF2B5EF4-FFF2-40B4-BE49-F238E27FC236}">
                <a16:creationId xmlns:a16="http://schemas.microsoft.com/office/drawing/2014/main" id="{B3D411EC-DC21-1499-579E-C25D3878ACEF}"/>
              </a:ext>
            </a:extLst>
          </p:cNvPr>
          <p:cNvPicPr>
            <a:picLocks noGrp="1" noChangeAspect="1"/>
          </p:cNvPicPr>
          <p:nvPr>
            <p:ph idx="1"/>
          </p:nvPr>
        </p:nvPicPr>
        <p:blipFill>
          <a:blip r:embed="rId2"/>
          <a:stretch>
            <a:fillRect/>
          </a:stretch>
        </p:blipFill>
        <p:spPr>
          <a:xfrm>
            <a:off x="494804" y="123701"/>
            <a:ext cx="11120747" cy="6605650"/>
          </a:xfrm>
        </p:spPr>
      </p:pic>
    </p:spTree>
    <p:extLst>
      <p:ext uri="{BB962C8B-B14F-4D97-AF65-F5344CB8AC3E}">
        <p14:creationId xmlns:p14="http://schemas.microsoft.com/office/powerpoint/2010/main" val="75766922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0BE2DB-D3AC-7890-3355-1490AA03DFDD}"/>
              </a:ext>
            </a:extLst>
          </p:cNvPr>
          <p:cNvSpPr>
            <a:spLocks noGrp="1"/>
          </p:cNvSpPr>
          <p:nvPr>
            <p:ph type="title"/>
          </p:nvPr>
        </p:nvSpPr>
        <p:spPr/>
        <p:txBody>
          <a:bodyPr/>
          <a:lstStyle/>
          <a:p>
            <a:endParaRPr lang="en-US"/>
          </a:p>
        </p:txBody>
      </p:sp>
      <p:pic>
        <p:nvPicPr>
          <p:cNvPr id="4" name="Picture 4">
            <a:extLst>
              <a:ext uri="{FF2B5EF4-FFF2-40B4-BE49-F238E27FC236}">
                <a16:creationId xmlns:a16="http://schemas.microsoft.com/office/drawing/2014/main" id="{BD31936C-5B18-7483-41AF-B182ABEB9C70}"/>
              </a:ext>
            </a:extLst>
          </p:cNvPr>
          <p:cNvPicPr>
            <a:picLocks noGrp="1" noChangeAspect="1"/>
          </p:cNvPicPr>
          <p:nvPr>
            <p:ph idx="1"/>
          </p:nvPr>
        </p:nvPicPr>
        <p:blipFill>
          <a:blip r:embed="rId2"/>
          <a:stretch>
            <a:fillRect/>
          </a:stretch>
        </p:blipFill>
        <p:spPr>
          <a:xfrm>
            <a:off x="191715" y="178789"/>
            <a:ext cx="5904285" cy="6365010"/>
          </a:xfrm>
        </p:spPr>
      </p:pic>
      <p:pic>
        <p:nvPicPr>
          <p:cNvPr id="5" name="Picture 5">
            <a:extLst>
              <a:ext uri="{FF2B5EF4-FFF2-40B4-BE49-F238E27FC236}">
                <a16:creationId xmlns:a16="http://schemas.microsoft.com/office/drawing/2014/main" id="{A6F3DCE9-69C1-EF51-2222-F870F78B2DA2}"/>
              </a:ext>
            </a:extLst>
          </p:cNvPr>
          <p:cNvPicPr>
            <a:picLocks noChangeAspect="1"/>
          </p:cNvPicPr>
          <p:nvPr/>
        </p:nvPicPr>
        <p:blipFill>
          <a:blip r:embed="rId3"/>
          <a:stretch>
            <a:fillRect/>
          </a:stretch>
        </p:blipFill>
        <p:spPr>
          <a:xfrm>
            <a:off x="6147490" y="178790"/>
            <a:ext cx="6044510" cy="6529182"/>
          </a:xfrm>
          <a:prstGeom prst="rect">
            <a:avLst/>
          </a:prstGeom>
        </p:spPr>
      </p:pic>
    </p:spTree>
    <p:extLst>
      <p:ext uri="{BB962C8B-B14F-4D97-AF65-F5344CB8AC3E}">
        <p14:creationId xmlns:p14="http://schemas.microsoft.com/office/powerpoint/2010/main" val="232379250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E2E5F9-4FC8-7F38-47E0-1A22A99F7D18}"/>
              </a:ext>
            </a:extLst>
          </p:cNvPr>
          <p:cNvSpPr>
            <a:spLocks noGrp="1"/>
          </p:cNvSpPr>
          <p:nvPr>
            <p:ph type="title"/>
          </p:nvPr>
        </p:nvSpPr>
        <p:spPr/>
        <p:txBody>
          <a:bodyPr/>
          <a:lstStyle/>
          <a:p>
            <a:r>
              <a:rPr lang="en-GB" dirty="0"/>
              <a:t>Sebaceous nevus</a:t>
            </a:r>
            <a:endParaRPr lang="en-US" dirty="0"/>
          </a:p>
        </p:txBody>
      </p:sp>
      <p:sp>
        <p:nvSpPr>
          <p:cNvPr id="3" name="Content Placeholder 2">
            <a:extLst>
              <a:ext uri="{FF2B5EF4-FFF2-40B4-BE49-F238E27FC236}">
                <a16:creationId xmlns:a16="http://schemas.microsoft.com/office/drawing/2014/main" id="{9BF59507-6C74-FC4C-22E4-24AE03D572AC}"/>
              </a:ext>
            </a:extLst>
          </p:cNvPr>
          <p:cNvSpPr>
            <a:spLocks noGrp="1"/>
          </p:cNvSpPr>
          <p:nvPr>
            <p:ph idx="1"/>
          </p:nvPr>
        </p:nvSpPr>
        <p:spPr>
          <a:xfrm>
            <a:off x="1069848" y="2093976"/>
            <a:ext cx="10058400" cy="4050792"/>
          </a:xfrm>
        </p:spPr>
        <p:txBody>
          <a:bodyPr/>
          <a:lstStyle/>
          <a:p>
            <a:pPr fontAlgn="base"/>
            <a:r>
              <a:rPr lang="en-GB" sz="2800" b="0" i="0" dirty="0">
                <a:solidFill>
                  <a:srgbClr val="000000"/>
                </a:solidFill>
                <a:effectLst/>
                <a:latin typeface="Arial" panose="020B0604020202020204" pitchFamily="34" charset="0"/>
              </a:rPr>
              <a:t>Congenital, organoid epidermal nevus on scalp and face</a:t>
            </a:r>
          </a:p>
          <a:p>
            <a:pPr fontAlgn="base"/>
            <a:r>
              <a:rPr lang="en-GB" sz="2800" b="0" i="0" dirty="0">
                <a:solidFill>
                  <a:srgbClr val="000000"/>
                </a:solidFill>
                <a:effectLst/>
                <a:latin typeface="Arial" panose="020B0604020202020204" pitchFamily="34" charset="0"/>
              </a:rPr>
              <a:t>Yellow, greasy-appearing</a:t>
            </a:r>
          </a:p>
          <a:p>
            <a:pPr fontAlgn="base"/>
            <a:r>
              <a:rPr lang="en-GB" sz="2800" b="0" i="0" dirty="0">
                <a:solidFill>
                  <a:srgbClr val="000000"/>
                </a:solidFill>
                <a:effectLst/>
                <a:latin typeface="Arial" panose="020B0604020202020204" pitchFamily="34" charset="0"/>
              </a:rPr>
              <a:t>“Cobblestone” texture</a:t>
            </a:r>
          </a:p>
          <a:p>
            <a:pPr fontAlgn="base"/>
            <a:r>
              <a:rPr lang="en-GB" sz="2800" b="0" i="0" dirty="0">
                <a:solidFill>
                  <a:srgbClr val="000000"/>
                </a:solidFill>
                <a:effectLst/>
                <a:latin typeface="Arial" panose="020B0604020202020204" pitchFamily="34" charset="0"/>
              </a:rPr>
              <a:t>Hairless</a:t>
            </a:r>
          </a:p>
          <a:p>
            <a:pPr fontAlgn="base"/>
            <a:r>
              <a:rPr lang="en-GB" sz="2800" dirty="0">
                <a:solidFill>
                  <a:srgbClr val="000000"/>
                </a:solidFill>
                <a:latin typeface="Arial" panose="020B0604020202020204" pitchFamily="34" charset="0"/>
              </a:rPr>
              <a:t>Histology</a:t>
            </a:r>
          </a:p>
          <a:p>
            <a:pPr fontAlgn="base"/>
            <a:r>
              <a:rPr lang="en-GB" sz="2800" b="0" i="0" dirty="0">
                <a:solidFill>
                  <a:srgbClr val="000000"/>
                </a:solidFill>
                <a:effectLst/>
                <a:latin typeface="Arial" panose="020B0604020202020204" pitchFamily="34" charset="0"/>
              </a:rPr>
              <a:t>Hamartoma composed of large sebaceous glands, heterotopic apocrine glands, defective hair follicles, acanthosis and epithelial papillomatosis</a:t>
            </a:r>
          </a:p>
          <a:p>
            <a:pPr fontAlgn="base"/>
            <a:endParaRPr lang="en-GB" b="0" i="0" dirty="0">
              <a:solidFill>
                <a:srgbClr val="000000"/>
              </a:solidFill>
              <a:effectLst/>
              <a:latin typeface="Arial" panose="020B0604020202020204" pitchFamily="34" charset="0"/>
            </a:endParaRPr>
          </a:p>
        </p:txBody>
      </p:sp>
    </p:spTree>
    <p:extLst>
      <p:ext uri="{BB962C8B-B14F-4D97-AF65-F5344CB8AC3E}">
        <p14:creationId xmlns:p14="http://schemas.microsoft.com/office/powerpoint/2010/main" val="329070919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D85AE1-AE8C-274E-4599-AFDF985A6218}"/>
              </a:ext>
            </a:extLst>
          </p:cNvPr>
          <p:cNvSpPr>
            <a:spLocks noGrp="1"/>
          </p:cNvSpPr>
          <p:nvPr>
            <p:ph type="title"/>
          </p:nvPr>
        </p:nvSpPr>
        <p:spPr>
          <a:xfrm>
            <a:off x="933776" y="-1609344"/>
            <a:ext cx="10058400" cy="1609344"/>
          </a:xfrm>
        </p:spPr>
        <p:txBody>
          <a:bodyPr/>
          <a:lstStyle/>
          <a:p>
            <a:endParaRPr lang="en-US"/>
          </a:p>
        </p:txBody>
      </p:sp>
      <p:sp>
        <p:nvSpPr>
          <p:cNvPr id="3" name="Content Placeholder 2">
            <a:extLst>
              <a:ext uri="{FF2B5EF4-FFF2-40B4-BE49-F238E27FC236}">
                <a16:creationId xmlns:a16="http://schemas.microsoft.com/office/drawing/2014/main" id="{1270A4B2-34DD-C36C-CF14-6C990779FC44}"/>
              </a:ext>
            </a:extLst>
          </p:cNvPr>
          <p:cNvSpPr>
            <a:spLocks noGrp="1"/>
          </p:cNvSpPr>
          <p:nvPr>
            <p:ph idx="1"/>
          </p:nvPr>
        </p:nvSpPr>
        <p:spPr>
          <a:xfrm>
            <a:off x="1224643" y="358733"/>
            <a:ext cx="9458280" cy="5395602"/>
          </a:xfrm>
        </p:spPr>
        <p:txBody>
          <a:bodyPr>
            <a:noAutofit/>
          </a:bodyPr>
          <a:lstStyle/>
          <a:p>
            <a:r>
              <a:rPr lang="en-GB" sz="2800" b="1" i="1" u="sng" dirty="0">
                <a:solidFill>
                  <a:srgbClr val="000000"/>
                </a:solidFill>
                <a:effectLst/>
                <a:latin typeface="Times New Roman" panose="02020603050405020304" pitchFamily="18" charset="0"/>
              </a:rPr>
              <a:t>In infancy or early childhood</a:t>
            </a:r>
          </a:p>
          <a:p>
            <a:r>
              <a:rPr lang="en-GB" sz="2800" b="0" i="0" dirty="0">
                <a:solidFill>
                  <a:srgbClr val="000000"/>
                </a:solidFill>
                <a:effectLst/>
                <a:latin typeface="Times New Roman" panose="02020603050405020304" pitchFamily="18" charset="0"/>
              </a:rPr>
              <a:t> Immature and abnormally formed </a:t>
            </a:r>
            <a:r>
              <a:rPr lang="en-GB" sz="2800" b="0" i="0" dirty="0" err="1">
                <a:solidFill>
                  <a:srgbClr val="000000"/>
                </a:solidFill>
                <a:effectLst/>
                <a:latin typeface="Times New Roman" panose="02020603050405020304" pitchFamily="18" charset="0"/>
              </a:rPr>
              <a:t>pilosebaceous</a:t>
            </a:r>
            <a:r>
              <a:rPr lang="en-GB" sz="2800" b="0" i="0" dirty="0">
                <a:solidFill>
                  <a:srgbClr val="000000"/>
                </a:solidFill>
                <a:effectLst/>
                <a:latin typeface="Times New Roman" panose="02020603050405020304" pitchFamily="18" charset="0"/>
              </a:rPr>
              <a:t> units. </a:t>
            </a:r>
            <a:endParaRPr lang="en-GB" sz="2800" dirty="0">
              <a:solidFill>
                <a:srgbClr val="000000"/>
              </a:solidFill>
              <a:latin typeface="Times New Roman" panose="02020603050405020304" pitchFamily="18" charset="0"/>
            </a:endParaRPr>
          </a:p>
          <a:p>
            <a:r>
              <a:rPr lang="en-GB" sz="2800" b="0" i="0" dirty="0">
                <a:solidFill>
                  <a:srgbClr val="000000"/>
                </a:solidFill>
                <a:effectLst/>
                <a:latin typeface="Times New Roman" panose="02020603050405020304" pitchFamily="18" charset="0"/>
              </a:rPr>
              <a:t>Mild acanthosis and mild papillomatosis.</a:t>
            </a:r>
          </a:p>
          <a:p>
            <a:r>
              <a:rPr lang="en-GB" sz="2800" b="0" i="0" dirty="0">
                <a:solidFill>
                  <a:srgbClr val="000000"/>
                </a:solidFill>
                <a:effectLst/>
                <a:latin typeface="Times New Roman" panose="02020603050405020304" pitchFamily="18" charset="0"/>
              </a:rPr>
              <a:t> </a:t>
            </a:r>
            <a:r>
              <a:rPr lang="en-GB" sz="2800" b="1" i="1" u="sng" dirty="0">
                <a:solidFill>
                  <a:srgbClr val="000000"/>
                </a:solidFill>
                <a:effectLst/>
                <a:latin typeface="Times New Roman" panose="02020603050405020304" pitchFamily="18" charset="0"/>
              </a:rPr>
              <a:t>During puberty</a:t>
            </a:r>
          </a:p>
          <a:p>
            <a:r>
              <a:rPr lang="en-GB" sz="2800" b="0" i="0" dirty="0">
                <a:solidFill>
                  <a:srgbClr val="000000"/>
                </a:solidFill>
                <a:effectLst/>
                <a:latin typeface="Times New Roman" panose="02020603050405020304" pitchFamily="18" charset="0"/>
              </a:rPr>
              <a:t>Lesions enlarge clinically as well as microscopically </a:t>
            </a:r>
          </a:p>
          <a:p>
            <a:r>
              <a:rPr lang="en-GB" sz="2800" b="0" i="0" dirty="0">
                <a:solidFill>
                  <a:srgbClr val="000000"/>
                </a:solidFill>
                <a:effectLst/>
                <a:latin typeface="Times New Roman" panose="02020603050405020304" pitchFamily="18" charset="0"/>
              </a:rPr>
              <a:t>Prominent sebaceous glands </a:t>
            </a:r>
            <a:endParaRPr lang="en-GB" sz="2800" dirty="0">
              <a:solidFill>
                <a:srgbClr val="000000"/>
              </a:solidFill>
              <a:latin typeface="Times New Roman" panose="02020603050405020304" pitchFamily="18" charset="0"/>
            </a:endParaRPr>
          </a:p>
          <a:p>
            <a:r>
              <a:rPr lang="en-GB" sz="2800" b="0" i="0" dirty="0">
                <a:solidFill>
                  <a:srgbClr val="000000"/>
                </a:solidFill>
                <a:effectLst/>
                <a:latin typeface="Times New Roman" panose="02020603050405020304" pitchFamily="18" charset="0"/>
              </a:rPr>
              <a:t>Located </a:t>
            </a:r>
            <a:r>
              <a:rPr lang="en-GB" sz="2800" dirty="0">
                <a:solidFill>
                  <a:srgbClr val="000000"/>
                </a:solidFill>
                <a:latin typeface="Times New Roman" panose="02020603050405020304" pitchFamily="18" charset="0"/>
              </a:rPr>
              <a:t>deep </a:t>
            </a:r>
            <a:r>
              <a:rPr lang="en-GB" sz="2800" b="0" i="0" dirty="0">
                <a:solidFill>
                  <a:srgbClr val="000000"/>
                </a:solidFill>
                <a:effectLst/>
                <a:latin typeface="Times New Roman" panose="02020603050405020304" pitchFamily="18" charset="0"/>
              </a:rPr>
              <a:t>in the dermis. </a:t>
            </a:r>
          </a:p>
          <a:p>
            <a:r>
              <a:rPr lang="en-GB" sz="2800" dirty="0">
                <a:solidFill>
                  <a:srgbClr val="000000"/>
                </a:solidFill>
                <a:latin typeface="Times New Roman" panose="02020603050405020304" pitchFamily="18" charset="0"/>
              </a:rPr>
              <a:t>Increased </a:t>
            </a:r>
            <a:r>
              <a:rPr lang="en-GB" sz="2800" b="0" i="0" dirty="0">
                <a:solidFill>
                  <a:srgbClr val="000000"/>
                </a:solidFill>
                <a:effectLst/>
                <a:latin typeface="Times New Roman" panose="02020603050405020304" pitchFamily="18" charset="0"/>
              </a:rPr>
              <a:t>number of sebaceous lobules and malformed ducts . </a:t>
            </a:r>
          </a:p>
          <a:p>
            <a:r>
              <a:rPr lang="en-GB" sz="2800" b="0" i="0" dirty="0">
                <a:solidFill>
                  <a:srgbClr val="000000"/>
                </a:solidFill>
                <a:effectLst/>
                <a:latin typeface="Times New Roman" panose="02020603050405020304" pitchFamily="18" charset="0"/>
              </a:rPr>
              <a:t>Immature </a:t>
            </a:r>
            <a:r>
              <a:rPr lang="en-GB" sz="2800" b="0" i="0" dirty="0" err="1">
                <a:solidFill>
                  <a:srgbClr val="000000"/>
                </a:solidFill>
                <a:effectLst/>
                <a:latin typeface="Times New Roman" panose="02020603050405020304" pitchFamily="18" charset="0"/>
              </a:rPr>
              <a:t>vellus</a:t>
            </a:r>
            <a:r>
              <a:rPr lang="en-GB" sz="2800" b="0" i="0" dirty="0">
                <a:solidFill>
                  <a:srgbClr val="000000"/>
                </a:solidFill>
                <a:effectLst/>
                <a:latin typeface="Times New Roman" panose="02020603050405020304" pitchFamily="18" charset="0"/>
              </a:rPr>
              <a:t> hairs  </a:t>
            </a:r>
          </a:p>
          <a:p>
            <a:r>
              <a:rPr lang="en-GB" sz="2800" b="0" i="0" dirty="0">
                <a:solidFill>
                  <a:srgbClr val="000000"/>
                </a:solidFill>
                <a:effectLst/>
                <a:latin typeface="Times New Roman" panose="02020603050405020304" pitchFamily="18" charset="0"/>
              </a:rPr>
              <a:t>The epidermis becomes more </a:t>
            </a:r>
            <a:r>
              <a:rPr lang="en-GB" sz="2800" b="0" i="0" dirty="0" err="1">
                <a:solidFill>
                  <a:srgbClr val="000000"/>
                </a:solidFill>
                <a:effectLst/>
                <a:latin typeface="Times New Roman" panose="02020603050405020304" pitchFamily="18" charset="0"/>
              </a:rPr>
              <a:t>papillated</a:t>
            </a:r>
            <a:r>
              <a:rPr lang="en-GB" sz="2800" b="0" i="0" dirty="0">
                <a:solidFill>
                  <a:srgbClr val="000000"/>
                </a:solidFill>
                <a:effectLst/>
                <a:latin typeface="Times New Roman" panose="02020603050405020304" pitchFamily="18" charset="0"/>
              </a:rPr>
              <a:t> and </a:t>
            </a:r>
            <a:r>
              <a:rPr lang="en-GB" sz="2800" b="0" i="0" dirty="0" err="1">
                <a:solidFill>
                  <a:srgbClr val="000000"/>
                </a:solidFill>
                <a:effectLst/>
                <a:latin typeface="Times New Roman" panose="02020603050405020304" pitchFamily="18" charset="0"/>
              </a:rPr>
              <a:t>acanthotic</a:t>
            </a:r>
            <a:r>
              <a:rPr lang="en-GB" sz="2800" b="0" i="0" dirty="0">
                <a:solidFill>
                  <a:srgbClr val="000000"/>
                </a:solidFill>
                <a:effectLst/>
                <a:latin typeface="Times New Roman" panose="02020603050405020304" pitchFamily="18" charset="0"/>
              </a:rPr>
              <a:t>.</a:t>
            </a:r>
          </a:p>
          <a:p>
            <a:r>
              <a:rPr lang="en-GB" sz="2800" b="0" i="0" dirty="0">
                <a:solidFill>
                  <a:srgbClr val="000000"/>
                </a:solidFill>
                <a:effectLst/>
                <a:latin typeface="Times New Roman" panose="02020603050405020304" pitchFamily="18" charset="0"/>
              </a:rPr>
              <a:t> ectopic apocrine glands or eccrine hyperplasia.</a:t>
            </a:r>
            <a:endParaRPr lang="en-US" sz="2800" dirty="0"/>
          </a:p>
        </p:txBody>
      </p:sp>
    </p:spTree>
    <p:extLst>
      <p:ext uri="{BB962C8B-B14F-4D97-AF65-F5344CB8AC3E}">
        <p14:creationId xmlns:p14="http://schemas.microsoft.com/office/powerpoint/2010/main" val="332182531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C8B2E7-4519-9B16-2850-7052A3CC90B8}"/>
              </a:ext>
            </a:extLst>
          </p:cNvPr>
          <p:cNvSpPr>
            <a:spLocks noGrp="1"/>
          </p:cNvSpPr>
          <p:nvPr>
            <p:ph type="title"/>
          </p:nvPr>
        </p:nvSpPr>
        <p:spPr/>
        <p:txBody>
          <a:bodyPr/>
          <a:lstStyle/>
          <a:p>
            <a:endParaRPr lang="en-US"/>
          </a:p>
        </p:txBody>
      </p:sp>
      <p:pic>
        <p:nvPicPr>
          <p:cNvPr id="9" name="Content Placeholder 8">
            <a:extLst>
              <a:ext uri="{FF2B5EF4-FFF2-40B4-BE49-F238E27FC236}">
                <a16:creationId xmlns:a16="http://schemas.microsoft.com/office/drawing/2014/main" id="{F1F96C4E-F6BA-1AAA-513C-71E431610691}"/>
              </a:ext>
            </a:extLst>
          </p:cNvPr>
          <p:cNvPicPr>
            <a:picLocks noGrp="1" noChangeAspect="1"/>
          </p:cNvPicPr>
          <p:nvPr>
            <p:ph idx="1"/>
          </p:nvPr>
        </p:nvPicPr>
        <p:blipFill>
          <a:blip r:embed="rId2"/>
          <a:stretch>
            <a:fillRect/>
          </a:stretch>
        </p:blipFill>
        <p:spPr>
          <a:xfrm>
            <a:off x="0" y="0"/>
            <a:ext cx="11703784" cy="6039374"/>
          </a:xfrm>
          <a:prstGeom prst="rect">
            <a:avLst/>
          </a:prstGeom>
        </p:spPr>
      </p:pic>
    </p:spTree>
    <p:extLst>
      <p:ext uri="{BB962C8B-B14F-4D97-AF65-F5344CB8AC3E}">
        <p14:creationId xmlns:p14="http://schemas.microsoft.com/office/powerpoint/2010/main" val="301533787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7563FB-3009-45DB-BED5-B6937F15D7C0}"/>
              </a:ext>
            </a:extLst>
          </p:cNvPr>
          <p:cNvSpPr>
            <a:spLocks noGrp="1"/>
          </p:cNvSpPr>
          <p:nvPr>
            <p:ph type="title"/>
          </p:nvPr>
        </p:nvSpPr>
        <p:spPr/>
        <p:txBody>
          <a:bodyPr/>
          <a:lstStyle/>
          <a:p>
            <a:endParaRPr lang="en-US"/>
          </a:p>
        </p:txBody>
      </p:sp>
      <p:pic>
        <p:nvPicPr>
          <p:cNvPr id="6" name="Content Placeholder 5">
            <a:extLst>
              <a:ext uri="{FF2B5EF4-FFF2-40B4-BE49-F238E27FC236}">
                <a16:creationId xmlns:a16="http://schemas.microsoft.com/office/drawing/2014/main" id="{F82A84A3-F06D-32A5-10AF-FDCEADE894FE}"/>
              </a:ext>
            </a:extLst>
          </p:cNvPr>
          <p:cNvPicPr>
            <a:picLocks noGrp="1" noChangeAspect="1"/>
          </p:cNvPicPr>
          <p:nvPr>
            <p:ph idx="1"/>
          </p:nvPr>
        </p:nvPicPr>
        <p:blipFill>
          <a:blip r:embed="rId2"/>
          <a:stretch>
            <a:fillRect/>
          </a:stretch>
        </p:blipFill>
        <p:spPr>
          <a:xfrm>
            <a:off x="1066800" y="484632"/>
            <a:ext cx="10058399" cy="6170498"/>
          </a:xfrm>
          <a:prstGeom prst="rect">
            <a:avLst/>
          </a:prstGeom>
        </p:spPr>
      </p:pic>
    </p:spTree>
    <p:extLst>
      <p:ext uri="{BB962C8B-B14F-4D97-AF65-F5344CB8AC3E}">
        <p14:creationId xmlns:p14="http://schemas.microsoft.com/office/powerpoint/2010/main" val="295121781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C5A33A-FF5A-2B31-39AA-A0D95ADB0E92}"/>
              </a:ext>
            </a:extLst>
          </p:cNvPr>
          <p:cNvSpPr>
            <a:spLocks noGrp="1"/>
          </p:cNvSpPr>
          <p:nvPr>
            <p:ph type="title"/>
          </p:nvPr>
        </p:nvSpPr>
        <p:spPr>
          <a:xfrm>
            <a:off x="7966364" y="484631"/>
            <a:ext cx="3161884" cy="1902803"/>
          </a:xfrm>
        </p:spPr>
        <p:txBody>
          <a:bodyPr/>
          <a:lstStyle/>
          <a:p>
            <a:endParaRPr lang="en-US"/>
          </a:p>
        </p:txBody>
      </p:sp>
      <p:pic>
        <p:nvPicPr>
          <p:cNvPr id="6" name="Content Placeholder 5">
            <a:extLst>
              <a:ext uri="{FF2B5EF4-FFF2-40B4-BE49-F238E27FC236}">
                <a16:creationId xmlns:a16="http://schemas.microsoft.com/office/drawing/2014/main" id="{A0E7C3F9-2890-0AB9-7367-5D027A0D90AA}"/>
              </a:ext>
            </a:extLst>
          </p:cNvPr>
          <p:cNvPicPr>
            <a:picLocks noGrp="1" noChangeAspect="1"/>
          </p:cNvPicPr>
          <p:nvPr>
            <p:ph idx="1"/>
          </p:nvPr>
        </p:nvPicPr>
        <p:blipFill>
          <a:blip r:embed="rId2"/>
          <a:stretch>
            <a:fillRect/>
          </a:stretch>
        </p:blipFill>
        <p:spPr>
          <a:xfrm>
            <a:off x="7174675" y="210293"/>
            <a:ext cx="4761162" cy="5678902"/>
          </a:xfrm>
          <a:prstGeom prst="rect">
            <a:avLst/>
          </a:prstGeom>
        </p:spPr>
      </p:pic>
      <p:pic>
        <p:nvPicPr>
          <p:cNvPr id="5" name="Picture 4">
            <a:extLst>
              <a:ext uri="{FF2B5EF4-FFF2-40B4-BE49-F238E27FC236}">
                <a16:creationId xmlns:a16="http://schemas.microsoft.com/office/drawing/2014/main" id="{3247E01E-E9B0-E80D-20E6-933E308A909C}"/>
              </a:ext>
            </a:extLst>
          </p:cNvPr>
          <p:cNvPicPr>
            <a:picLocks noChangeAspect="1"/>
          </p:cNvPicPr>
          <p:nvPr/>
        </p:nvPicPr>
        <p:blipFill>
          <a:blip r:embed="rId3"/>
          <a:stretch>
            <a:fillRect/>
          </a:stretch>
        </p:blipFill>
        <p:spPr>
          <a:xfrm>
            <a:off x="684869" y="730977"/>
            <a:ext cx="6093961" cy="4637533"/>
          </a:xfrm>
          <a:prstGeom prst="rect">
            <a:avLst/>
          </a:prstGeom>
        </p:spPr>
      </p:pic>
    </p:spTree>
    <p:extLst>
      <p:ext uri="{BB962C8B-B14F-4D97-AF65-F5344CB8AC3E}">
        <p14:creationId xmlns:p14="http://schemas.microsoft.com/office/powerpoint/2010/main" val="60478174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1F1089-0F4D-0720-6AD8-77E569F51867}"/>
              </a:ext>
            </a:extLst>
          </p:cNvPr>
          <p:cNvSpPr>
            <a:spLocks noGrp="1"/>
          </p:cNvSpPr>
          <p:nvPr>
            <p:ph type="title"/>
          </p:nvPr>
        </p:nvSpPr>
        <p:spPr>
          <a:xfrm>
            <a:off x="1185058" y="804059"/>
            <a:ext cx="9821884" cy="1595748"/>
          </a:xfrm>
        </p:spPr>
        <p:txBody>
          <a:bodyPr>
            <a:normAutofit/>
          </a:bodyPr>
          <a:lstStyle/>
          <a:p>
            <a:r>
              <a:rPr lang="en-GB" sz="2800" b="0" i="0" dirty="0">
                <a:solidFill>
                  <a:srgbClr val="4A5568"/>
                </a:solidFill>
                <a:effectLst/>
                <a:latin typeface="Cerebri Sans"/>
              </a:rPr>
              <a:t>Acanthosis and papillomatosis. Increased number of sebaceous glands. </a:t>
            </a:r>
            <a:endParaRPr lang="en-US" sz="2800" dirty="0"/>
          </a:p>
        </p:txBody>
      </p:sp>
      <p:pic>
        <p:nvPicPr>
          <p:cNvPr id="6" name="Content Placeholder 5">
            <a:extLst>
              <a:ext uri="{FF2B5EF4-FFF2-40B4-BE49-F238E27FC236}">
                <a16:creationId xmlns:a16="http://schemas.microsoft.com/office/drawing/2014/main" id="{958E5436-578C-FF6C-59B4-63260D91C5AE}"/>
              </a:ext>
            </a:extLst>
          </p:cNvPr>
          <p:cNvPicPr>
            <a:picLocks noGrp="1" noChangeAspect="1"/>
          </p:cNvPicPr>
          <p:nvPr>
            <p:ph idx="1"/>
          </p:nvPr>
        </p:nvPicPr>
        <p:blipFill>
          <a:blip r:embed="rId2"/>
          <a:stretch>
            <a:fillRect/>
          </a:stretch>
        </p:blipFill>
        <p:spPr>
          <a:xfrm>
            <a:off x="1001980" y="2523506"/>
            <a:ext cx="10254838" cy="4045032"/>
          </a:xfrm>
          <a:prstGeom prst="rect">
            <a:avLst/>
          </a:prstGeom>
        </p:spPr>
      </p:pic>
    </p:spTree>
    <p:extLst>
      <p:ext uri="{BB962C8B-B14F-4D97-AF65-F5344CB8AC3E}">
        <p14:creationId xmlns:p14="http://schemas.microsoft.com/office/powerpoint/2010/main" val="81318866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50897D-46D7-0E05-C51B-5CC3AE13E360}"/>
              </a:ext>
            </a:extLst>
          </p:cNvPr>
          <p:cNvSpPr>
            <a:spLocks noGrp="1"/>
          </p:cNvSpPr>
          <p:nvPr>
            <p:ph type="title"/>
          </p:nvPr>
        </p:nvSpPr>
        <p:spPr/>
        <p:txBody>
          <a:bodyPr/>
          <a:lstStyle/>
          <a:p>
            <a:endParaRPr lang="en-US"/>
          </a:p>
        </p:txBody>
      </p:sp>
      <p:pic>
        <p:nvPicPr>
          <p:cNvPr id="6" name="Content Placeholder 5">
            <a:extLst>
              <a:ext uri="{FF2B5EF4-FFF2-40B4-BE49-F238E27FC236}">
                <a16:creationId xmlns:a16="http://schemas.microsoft.com/office/drawing/2014/main" id="{EA347A65-3ED2-6A7F-377C-B39A9347B386}"/>
              </a:ext>
            </a:extLst>
          </p:cNvPr>
          <p:cNvPicPr>
            <a:picLocks noGrp="1" noChangeAspect="1"/>
          </p:cNvPicPr>
          <p:nvPr>
            <p:ph idx="1"/>
          </p:nvPr>
        </p:nvPicPr>
        <p:blipFill>
          <a:blip r:embed="rId2"/>
          <a:stretch>
            <a:fillRect/>
          </a:stretch>
        </p:blipFill>
        <p:spPr>
          <a:xfrm>
            <a:off x="1063752" y="358734"/>
            <a:ext cx="10058400" cy="6014634"/>
          </a:xfrm>
          <a:prstGeom prst="rect">
            <a:avLst/>
          </a:prstGeom>
        </p:spPr>
      </p:pic>
    </p:spTree>
    <p:extLst>
      <p:ext uri="{BB962C8B-B14F-4D97-AF65-F5344CB8AC3E}">
        <p14:creationId xmlns:p14="http://schemas.microsoft.com/office/powerpoint/2010/main" val="130738517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758CA6-E61B-C4B3-33EC-777A00A2E47A}"/>
              </a:ext>
            </a:extLst>
          </p:cNvPr>
          <p:cNvSpPr>
            <a:spLocks noGrp="1"/>
          </p:cNvSpPr>
          <p:nvPr>
            <p:ph type="title"/>
          </p:nvPr>
        </p:nvSpPr>
        <p:spPr/>
        <p:txBody>
          <a:bodyPr/>
          <a:lstStyle/>
          <a:p>
            <a:r>
              <a:rPr lang="en-GB" dirty="0"/>
              <a:t>Sebaceous hyperplasia</a:t>
            </a:r>
            <a:endParaRPr lang="en-US" dirty="0"/>
          </a:p>
        </p:txBody>
      </p:sp>
      <p:sp>
        <p:nvSpPr>
          <p:cNvPr id="3" name="Content Placeholder 2">
            <a:extLst>
              <a:ext uri="{FF2B5EF4-FFF2-40B4-BE49-F238E27FC236}">
                <a16:creationId xmlns:a16="http://schemas.microsoft.com/office/drawing/2014/main" id="{5FB4946C-D585-4917-3735-4B8310575BC6}"/>
              </a:ext>
            </a:extLst>
          </p:cNvPr>
          <p:cNvSpPr>
            <a:spLocks noGrp="1"/>
          </p:cNvSpPr>
          <p:nvPr>
            <p:ph idx="1"/>
          </p:nvPr>
        </p:nvSpPr>
        <p:spPr>
          <a:xfrm>
            <a:off x="801585" y="2093976"/>
            <a:ext cx="5294415" cy="4106882"/>
          </a:xfrm>
        </p:spPr>
        <p:txBody>
          <a:bodyPr>
            <a:noAutofit/>
          </a:bodyPr>
          <a:lstStyle/>
          <a:p>
            <a:pPr fontAlgn="base"/>
            <a:r>
              <a:rPr lang="en-GB" sz="2800" b="0" i="0" dirty="0">
                <a:solidFill>
                  <a:srgbClr val="000000"/>
                </a:solidFill>
                <a:effectLst/>
                <a:latin typeface="inherit"/>
              </a:rPr>
              <a:t>Most common sebaceous gland lesion</a:t>
            </a:r>
          </a:p>
          <a:p>
            <a:pPr fontAlgn="base"/>
            <a:r>
              <a:rPr lang="en-GB" sz="2800" b="0" i="0" dirty="0">
                <a:solidFill>
                  <a:srgbClr val="000000"/>
                </a:solidFill>
                <a:effectLst/>
                <a:latin typeface="inherit"/>
              </a:rPr>
              <a:t>Usually elderly patients on nose or cheeks</a:t>
            </a:r>
            <a:endParaRPr lang="en-GB" sz="2800" b="1" i="0" dirty="0">
              <a:solidFill>
                <a:srgbClr val="000000"/>
              </a:solidFill>
              <a:effectLst/>
              <a:latin typeface="inherit"/>
            </a:endParaRPr>
          </a:p>
          <a:p>
            <a:pPr fontAlgn="base"/>
            <a:r>
              <a:rPr lang="en-GB" sz="2800" b="0" i="0" dirty="0" err="1">
                <a:solidFill>
                  <a:srgbClr val="000000"/>
                </a:solidFill>
                <a:effectLst/>
                <a:latin typeface="inherit"/>
              </a:rPr>
              <a:t>Umbilicated</a:t>
            </a:r>
            <a:r>
              <a:rPr lang="en-GB" sz="2800" b="0" i="0" dirty="0">
                <a:solidFill>
                  <a:srgbClr val="000000"/>
                </a:solidFill>
                <a:effectLst/>
                <a:latin typeface="inherit"/>
              </a:rPr>
              <a:t> yellowish papules</a:t>
            </a:r>
            <a:endParaRPr lang="en-GB" sz="2800" b="1" i="0" dirty="0">
              <a:solidFill>
                <a:srgbClr val="000000"/>
              </a:solidFill>
              <a:effectLst/>
              <a:latin typeface="inherit"/>
            </a:endParaRPr>
          </a:p>
          <a:p>
            <a:pPr fontAlgn="base"/>
            <a:r>
              <a:rPr lang="en-GB" sz="2800" b="0" i="0" dirty="0">
                <a:solidFill>
                  <a:srgbClr val="000000"/>
                </a:solidFill>
                <a:effectLst/>
                <a:latin typeface="inherit"/>
              </a:rPr>
              <a:t>Histology reveals expansion of normal lobular sebaceous gland architecture without thickening of peripheral </a:t>
            </a:r>
            <a:r>
              <a:rPr lang="en-GB" sz="2800" b="0" i="0" dirty="0" err="1">
                <a:solidFill>
                  <a:srgbClr val="000000"/>
                </a:solidFill>
                <a:effectLst/>
                <a:latin typeface="inherit"/>
              </a:rPr>
              <a:t>germinative</a:t>
            </a:r>
            <a:r>
              <a:rPr lang="en-GB" sz="2800" b="0" i="0" dirty="0">
                <a:solidFill>
                  <a:srgbClr val="000000"/>
                </a:solidFill>
                <a:effectLst/>
                <a:latin typeface="inherit"/>
              </a:rPr>
              <a:t> layer of </a:t>
            </a:r>
            <a:r>
              <a:rPr lang="en-GB" sz="2800" b="0" i="0" dirty="0" err="1">
                <a:solidFill>
                  <a:srgbClr val="000000"/>
                </a:solidFill>
                <a:effectLst/>
                <a:latin typeface="inherit"/>
              </a:rPr>
              <a:t>seboblasts</a:t>
            </a:r>
            <a:endParaRPr lang="en-GB" sz="2800" b="0" i="0" dirty="0">
              <a:solidFill>
                <a:srgbClr val="000000"/>
              </a:solidFill>
              <a:effectLst/>
              <a:latin typeface="inherit"/>
            </a:endParaRPr>
          </a:p>
        </p:txBody>
      </p:sp>
      <p:pic>
        <p:nvPicPr>
          <p:cNvPr id="6" name="Picture 5">
            <a:extLst>
              <a:ext uri="{FF2B5EF4-FFF2-40B4-BE49-F238E27FC236}">
                <a16:creationId xmlns:a16="http://schemas.microsoft.com/office/drawing/2014/main" id="{5FCCC817-D9D6-3F5A-21E9-08F279A3E942}"/>
              </a:ext>
            </a:extLst>
          </p:cNvPr>
          <p:cNvPicPr>
            <a:picLocks noChangeAspect="1"/>
          </p:cNvPicPr>
          <p:nvPr/>
        </p:nvPicPr>
        <p:blipFill>
          <a:blip r:embed="rId2"/>
          <a:stretch>
            <a:fillRect/>
          </a:stretch>
        </p:blipFill>
        <p:spPr>
          <a:xfrm>
            <a:off x="6821714" y="1756558"/>
            <a:ext cx="5078351" cy="4799611"/>
          </a:xfrm>
          <a:prstGeom prst="rect">
            <a:avLst/>
          </a:prstGeom>
        </p:spPr>
      </p:pic>
    </p:spTree>
    <p:extLst>
      <p:ext uri="{BB962C8B-B14F-4D97-AF65-F5344CB8AC3E}">
        <p14:creationId xmlns:p14="http://schemas.microsoft.com/office/powerpoint/2010/main" val="98841500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E7C00761-A4C8-1667-D007-84DB9B4775BA}"/>
              </a:ext>
            </a:extLst>
          </p:cNvPr>
          <p:cNvPicPr>
            <a:picLocks noGrp="1" noChangeAspect="1"/>
          </p:cNvPicPr>
          <p:nvPr>
            <p:ph idx="1"/>
          </p:nvPr>
        </p:nvPicPr>
        <p:blipFill>
          <a:blip r:embed="rId3"/>
          <a:stretch>
            <a:fillRect/>
          </a:stretch>
        </p:blipFill>
        <p:spPr>
          <a:xfrm>
            <a:off x="1880260" y="1"/>
            <a:ext cx="7100454" cy="6741720"/>
          </a:xfrm>
          <a:prstGeom prst="rect">
            <a:avLst/>
          </a:prstGeom>
        </p:spPr>
      </p:pic>
    </p:spTree>
    <p:extLst>
      <p:ext uri="{BB962C8B-B14F-4D97-AF65-F5344CB8AC3E}">
        <p14:creationId xmlns:p14="http://schemas.microsoft.com/office/powerpoint/2010/main" val="323377117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E85964-12C4-4E66-9096-B382BE4C67CD}"/>
              </a:ext>
            </a:extLst>
          </p:cNvPr>
          <p:cNvSpPr>
            <a:spLocks noGrp="1"/>
          </p:cNvSpPr>
          <p:nvPr>
            <p:ph type="title"/>
          </p:nvPr>
        </p:nvSpPr>
        <p:spPr/>
        <p:txBody>
          <a:bodyPr/>
          <a:lstStyle/>
          <a:p>
            <a:endParaRPr lang="en-US"/>
          </a:p>
        </p:txBody>
      </p:sp>
      <p:sp>
        <p:nvSpPr>
          <p:cNvPr id="8" name="Content Placeholder 7">
            <a:extLst>
              <a:ext uri="{FF2B5EF4-FFF2-40B4-BE49-F238E27FC236}">
                <a16:creationId xmlns:a16="http://schemas.microsoft.com/office/drawing/2014/main" id="{AE551119-946A-AB14-B3AA-E6ABD79B1D2C}"/>
              </a:ext>
            </a:extLst>
          </p:cNvPr>
          <p:cNvSpPr>
            <a:spLocks noGrp="1"/>
          </p:cNvSpPr>
          <p:nvPr>
            <p:ph idx="1"/>
          </p:nvPr>
        </p:nvSpPr>
        <p:spPr>
          <a:xfrm>
            <a:off x="1069848" y="2093976"/>
            <a:ext cx="10058400" cy="4050792"/>
          </a:xfrm>
        </p:spPr>
        <p:txBody>
          <a:bodyPr/>
          <a:lstStyle/>
          <a:p>
            <a:endParaRPr lang="en-US"/>
          </a:p>
        </p:txBody>
      </p:sp>
    </p:spTree>
    <p:extLst>
      <p:ext uri="{BB962C8B-B14F-4D97-AF65-F5344CB8AC3E}">
        <p14:creationId xmlns:p14="http://schemas.microsoft.com/office/powerpoint/2010/main" val="376537610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F2E893-C8A2-243C-DD5C-0BAB539FF0D4}"/>
              </a:ext>
            </a:extLst>
          </p:cNvPr>
          <p:cNvSpPr>
            <a:spLocks noGrp="1"/>
          </p:cNvSpPr>
          <p:nvPr>
            <p:ph type="title"/>
          </p:nvPr>
        </p:nvSpPr>
        <p:spPr/>
        <p:txBody>
          <a:bodyPr/>
          <a:lstStyle/>
          <a:p>
            <a:endParaRPr lang="en-US"/>
          </a:p>
        </p:txBody>
      </p:sp>
      <p:pic>
        <p:nvPicPr>
          <p:cNvPr id="6" name="Content Placeholder 5">
            <a:extLst>
              <a:ext uri="{FF2B5EF4-FFF2-40B4-BE49-F238E27FC236}">
                <a16:creationId xmlns:a16="http://schemas.microsoft.com/office/drawing/2014/main" id="{3587F5D2-2A72-38C8-DCCE-350DB645ACFB}"/>
              </a:ext>
            </a:extLst>
          </p:cNvPr>
          <p:cNvPicPr>
            <a:picLocks noGrp="1" noChangeAspect="1"/>
          </p:cNvPicPr>
          <p:nvPr>
            <p:ph idx="1"/>
          </p:nvPr>
        </p:nvPicPr>
        <p:blipFill>
          <a:blip r:embed="rId2"/>
          <a:stretch>
            <a:fillRect/>
          </a:stretch>
        </p:blipFill>
        <p:spPr>
          <a:xfrm>
            <a:off x="816429" y="0"/>
            <a:ext cx="10988769" cy="6543799"/>
          </a:xfrm>
          <a:prstGeom prst="rect">
            <a:avLst/>
          </a:prstGeom>
        </p:spPr>
      </p:pic>
    </p:spTree>
    <p:extLst>
      <p:ext uri="{BB962C8B-B14F-4D97-AF65-F5344CB8AC3E}">
        <p14:creationId xmlns:p14="http://schemas.microsoft.com/office/powerpoint/2010/main" val="19503887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24C410-3432-AB25-B03F-15FF4AD46095}"/>
              </a:ext>
            </a:extLst>
          </p:cNvPr>
          <p:cNvSpPr>
            <a:spLocks noGrp="1"/>
          </p:cNvSpPr>
          <p:nvPr>
            <p:ph type="title"/>
          </p:nvPr>
        </p:nvSpPr>
        <p:spPr/>
        <p:txBody>
          <a:bodyPr/>
          <a:lstStyle/>
          <a:p>
            <a:endParaRPr lang="en-US"/>
          </a:p>
        </p:txBody>
      </p:sp>
      <p:pic>
        <p:nvPicPr>
          <p:cNvPr id="6" name="Content Placeholder 5">
            <a:extLst>
              <a:ext uri="{FF2B5EF4-FFF2-40B4-BE49-F238E27FC236}">
                <a16:creationId xmlns:a16="http://schemas.microsoft.com/office/drawing/2014/main" id="{20E5AB0D-6F39-412B-8C43-B933C272E2FD}"/>
              </a:ext>
            </a:extLst>
          </p:cNvPr>
          <p:cNvPicPr>
            <a:picLocks noGrp="1" noChangeAspect="1"/>
          </p:cNvPicPr>
          <p:nvPr>
            <p:ph idx="1"/>
          </p:nvPr>
        </p:nvPicPr>
        <p:blipFill>
          <a:blip r:embed="rId2"/>
          <a:stretch>
            <a:fillRect/>
          </a:stretch>
        </p:blipFill>
        <p:spPr>
          <a:xfrm>
            <a:off x="0" y="341138"/>
            <a:ext cx="12849078" cy="6516862"/>
          </a:xfrm>
          <a:prstGeom prst="rect">
            <a:avLst/>
          </a:prstGeom>
        </p:spPr>
      </p:pic>
    </p:spTree>
    <p:extLst>
      <p:ext uri="{BB962C8B-B14F-4D97-AF65-F5344CB8AC3E}">
        <p14:creationId xmlns:p14="http://schemas.microsoft.com/office/powerpoint/2010/main" val="314275095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1A2F44-ED61-55ED-E88D-1C957CBBBFC5}"/>
              </a:ext>
            </a:extLst>
          </p:cNvPr>
          <p:cNvSpPr>
            <a:spLocks noGrp="1"/>
          </p:cNvSpPr>
          <p:nvPr>
            <p:ph type="title"/>
          </p:nvPr>
        </p:nvSpPr>
        <p:spPr/>
        <p:txBody>
          <a:bodyPr/>
          <a:lstStyle/>
          <a:p>
            <a:endParaRPr lang="en-US"/>
          </a:p>
        </p:txBody>
      </p:sp>
      <p:pic>
        <p:nvPicPr>
          <p:cNvPr id="6" name="Content Placeholder 5">
            <a:extLst>
              <a:ext uri="{FF2B5EF4-FFF2-40B4-BE49-F238E27FC236}">
                <a16:creationId xmlns:a16="http://schemas.microsoft.com/office/drawing/2014/main" id="{6EB99643-4835-4546-2AC8-8EC37D41FE82}"/>
              </a:ext>
            </a:extLst>
          </p:cNvPr>
          <p:cNvPicPr>
            <a:picLocks noGrp="1" noChangeAspect="1"/>
          </p:cNvPicPr>
          <p:nvPr>
            <p:ph idx="1"/>
          </p:nvPr>
        </p:nvPicPr>
        <p:blipFill>
          <a:blip r:embed="rId2"/>
          <a:stretch>
            <a:fillRect/>
          </a:stretch>
        </p:blipFill>
        <p:spPr>
          <a:xfrm>
            <a:off x="445325" y="38892"/>
            <a:ext cx="10997045" cy="6690460"/>
          </a:xfrm>
          <a:prstGeom prst="rect">
            <a:avLst/>
          </a:prstGeom>
        </p:spPr>
      </p:pic>
    </p:spTree>
    <p:extLst>
      <p:ext uri="{BB962C8B-B14F-4D97-AF65-F5344CB8AC3E}">
        <p14:creationId xmlns:p14="http://schemas.microsoft.com/office/powerpoint/2010/main" val="186002553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DDD4F9-9D05-A375-6A38-BFBC231E5638}"/>
              </a:ext>
            </a:extLst>
          </p:cNvPr>
          <p:cNvSpPr>
            <a:spLocks noGrp="1"/>
          </p:cNvSpPr>
          <p:nvPr>
            <p:ph type="title"/>
          </p:nvPr>
        </p:nvSpPr>
        <p:spPr/>
        <p:txBody>
          <a:bodyPr/>
          <a:lstStyle/>
          <a:p>
            <a:r>
              <a:rPr lang="en-GB" dirty="0"/>
              <a:t>Sebaceous adenoma</a:t>
            </a:r>
            <a:endParaRPr lang="en-US" dirty="0"/>
          </a:p>
        </p:txBody>
      </p:sp>
      <p:sp>
        <p:nvSpPr>
          <p:cNvPr id="3" name="Content Placeholder 2">
            <a:extLst>
              <a:ext uri="{FF2B5EF4-FFF2-40B4-BE49-F238E27FC236}">
                <a16:creationId xmlns:a16="http://schemas.microsoft.com/office/drawing/2014/main" id="{6BF21BE7-535B-2F8D-BCF2-B6A48C175D6B}"/>
              </a:ext>
            </a:extLst>
          </p:cNvPr>
          <p:cNvSpPr>
            <a:spLocks noGrp="1"/>
          </p:cNvSpPr>
          <p:nvPr>
            <p:ph idx="1"/>
          </p:nvPr>
        </p:nvSpPr>
        <p:spPr>
          <a:xfrm>
            <a:off x="1069848" y="2121408"/>
            <a:ext cx="10273561" cy="4050792"/>
          </a:xfrm>
        </p:spPr>
        <p:txBody>
          <a:bodyPr>
            <a:normAutofit/>
          </a:bodyPr>
          <a:lstStyle/>
          <a:p>
            <a:pPr fontAlgn="base"/>
            <a:r>
              <a:rPr lang="en-GB" b="0" i="0" dirty="0">
                <a:solidFill>
                  <a:srgbClr val="000000"/>
                </a:solidFill>
                <a:effectLst/>
                <a:latin typeface="Arial" panose="020B0604020202020204" pitchFamily="34" charset="0"/>
              </a:rPr>
              <a:t>Well circumscribed, </a:t>
            </a:r>
            <a:r>
              <a:rPr lang="en-GB" b="0" i="0" dirty="0" err="1">
                <a:solidFill>
                  <a:srgbClr val="000000"/>
                </a:solidFill>
                <a:effectLst/>
                <a:latin typeface="Arial" panose="020B0604020202020204" pitchFamily="34" charset="0"/>
              </a:rPr>
              <a:t>multilobulated</a:t>
            </a:r>
            <a:r>
              <a:rPr lang="en-GB" b="0" i="0" dirty="0">
                <a:solidFill>
                  <a:srgbClr val="000000"/>
                </a:solidFill>
                <a:effectLst/>
                <a:latin typeface="Arial" panose="020B0604020202020204" pitchFamily="34" charset="0"/>
              </a:rPr>
              <a:t> </a:t>
            </a:r>
            <a:r>
              <a:rPr lang="en-GB" b="0" i="0" dirty="0" err="1">
                <a:solidFill>
                  <a:srgbClr val="000000"/>
                </a:solidFill>
                <a:effectLst/>
                <a:latin typeface="Arial" panose="020B0604020202020204" pitchFamily="34" charset="0"/>
              </a:rPr>
              <a:t>tumor</a:t>
            </a:r>
            <a:endParaRPr lang="en-GB" b="0" i="0" dirty="0">
              <a:solidFill>
                <a:srgbClr val="000000"/>
              </a:solidFill>
              <a:effectLst/>
              <a:latin typeface="Arial" panose="020B0604020202020204" pitchFamily="34" charset="0"/>
            </a:endParaRPr>
          </a:p>
          <a:p>
            <a:pPr fontAlgn="base"/>
            <a:r>
              <a:rPr lang="en-GB" b="0" i="0" dirty="0">
                <a:solidFill>
                  <a:srgbClr val="000000"/>
                </a:solidFill>
                <a:effectLst/>
                <a:latin typeface="Arial" panose="020B0604020202020204" pitchFamily="34" charset="0"/>
              </a:rPr>
              <a:t>Increased number of basaloid </a:t>
            </a:r>
            <a:r>
              <a:rPr lang="en-GB" b="0" i="0" dirty="0" err="1">
                <a:solidFill>
                  <a:srgbClr val="000000"/>
                </a:solidFill>
                <a:effectLst/>
                <a:latin typeface="Arial" panose="020B0604020202020204" pitchFamily="34" charset="0"/>
              </a:rPr>
              <a:t>germinative</a:t>
            </a:r>
            <a:r>
              <a:rPr lang="en-GB" b="0" i="0" dirty="0">
                <a:solidFill>
                  <a:srgbClr val="000000"/>
                </a:solidFill>
                <a:effectLst/>
                <a:latin typeface="Arial" panose="020B0604020202020204" pitchFamily="34" charset="0"/>
              </a:rPr>
              <a:t> cells of more than 2 layers</a:t>
            </a:r>
          </a:p>
          <a:p>
            <a:pPr fontAlgn="base"/>
            <a:r>
              <a:rPr lang="en-GB" b="0" i="0" dirty="0">
                <a:solidFill>
                  <a:srgbClr val="000000"/>
                </a:solidFill>
                <a:effectLst/>
                <a:latin typeface="Arial" panose="020B0604020202020204" pitchFamily="34" charset="0"/>
              </a:rPr>
              <a:t>basaloid </a:t>
            </a:r>
            <a:r>
              <a:rPr lang="en-GB" b="0" i="0" dirty="0" err="1">
                <a:solidFill>
                  <a:srgbClr val="000000"/>
                </a:solidFill>
                <a:effectLst/>
                <a:latin typeface="Arial" panose="020B0604020202020204" pitchFamily="34" charset="0"/>
              </a:rPr>
              <a:t>germinative</a:t>
            </a:r>
            <a:r>
              <a:rPr lang="en-GB" b="0" i="0" dirty="0">
                <a:solidFill>
                  <a:srgbClr val="000000"/>
                </a:solidFill>
                <a:effectLst/>
                <a:latin typeface="Arial" panose="020B0604020202020204" pitchFamily="34" charset="0"/>
              </a:rPr>
              <a:t> cells are usually at the periphery and the sebaceous cells are located centrally with </a:t>
            </a:r>
            <a:r>
              <a:rPr lang="en-GB" b="0" i="0" dirty="0" err="1">
                <a:solidFill>
                  <a:srgbClr val="000000"/>
                </a:solidFill>
                <a:effectLst/>
                <a:latin typeface="Arial" panose="020B0604020202020204" pitchFamily="34" charset="0"/>
              </a:rPr>
              <a:t>intracytoplasmic</a:t>
            </a:r>
            <a:r>
              <a:rPr lang="en-GB" b="0" i="0" dirty="0">
                <a:solidFill>
                  <a:srgbClr val="000000"/>
                </a:solidFill>
                <a:effectLst/>
                <a:latin typeface="Arial" panose="020B0604020202020204" pitchFamily="34" charset="0"/>
              </a:rPr>
              <a:t> </a:t>
            </a:r>
            <a:r>
              <a:rPr lang="en-GB" b="0" i="0" dirty="0" err="1">
                <a:solidFill>
                  <a:srgbClr val="000000"/>
                </a:solidFill>
                <a:effectLst/>
                <a:latin typeface="Arial" panose="020B0604020202020204" pitchFamily="34" charset="0"/>
              </a:rPr>
              <a:t>vacoules</a:t>
            </a:r>
            <a:endParaRPr lang="en-GB" b="0" i="0" dirty="0">
              <a:solidFill>
                <a:srgbClr val="000000"/>
              </a:solidFill>
              <a:effectLst/>
              <a:latin typeface="Arial" panose="020B0604020202020204" pitchFamily="34" charset="0"/>
            </a:endParaRPr>
          </a:p>
          <a:p>
            <a:pPr fontAlgn="base"/>
            <a:r>
              <a:rPr lang="en-GB" b="0" i="0" dirty="0">
                <a:solidFill>
                  <a:srgbClr val="000000"/>
                </a:solidFill>
                <a:effectLst/>
                <a:latin typeface="Arial" panose="020B0604020202020204" pitchFamily="34" charset="0"/>
              </a:rPr>
              <a:t>Well circumscribed, nodular growth of lobules consist of admixture of basaloid cells and mature </a:t>
            </a:r>
            <a:r>
              <a:rPr lang="en-GB" b="0" i="0" dirty="0" err="1">
                <a:solidFill>
                  <a:srgbClr val="000000"/>
                </a:solidFill>
                <a:effectLst/>
                <a:latin typeface="Arial" panose="020B0604020202020204" pitchFamily="34" charset="0"/>
              </a:rPr>
              <a:t>sebocytes</a:t>
            </a:r>
            <a:endParaRPr lang="en-GB" b="0" i="0" dirty="0">
              <a:solidFill>
                <a:srgbClr val="000000"/>
              </a:solidFill>
              <a:effectLst/>
              <a:latin typeface="Arial" panose="020B0604020202020204" pitchFamily="34" charset="0"/>
            </a:endParaRPr>
          </a:p>
          <a:p>
            <a:pPr fontAlgn="base"/>
            <a:r>
              <a:rPr lang="en-GB" b="0" i="0" dirty="0">
                <a:solidFill>
                  <a:srgbClr val="000000"/>
                </a:solidFill>
                <a:effectLst/>
                <a:latin typeface="Arial" panose="020B0604020202020204" pitchFamily="34" charset="0"/>
              </a:rPr>
              <a:t>Some lobules may communicate directly with the </a:t>
            </a:r>
            <a:r>
              <a:rPr lang="en-GB" b="0" i="0">
                <a:solidFill>
                  <a:srgbClr val="000000"/>
                </a:solidFill>
                <a:effectLst/>
                <a:latin typeface="Arial" panose="020B0604020202020204" pitchFamily="34" charset="0"/>
              </a:rPr>
              <a:t>surface epithelium</a:t>
            </a:r>
            <a:endParaRPr lang="en-GB" b="0" i="0" dirty="0">
              <a:solidFill>
                <a:srgbClr val="000000"/>
              </a:solidFill>
              <a:effectLst/>
              <a:latin typeface="Arial" panose="020B0604020202020204" pitchFamily="34" charset="0"/>
            </a:endParaRPr>
          </a:p>
          <a:p>
            <a:pPr fontAlgn="base"/>
            <a:r>
              <a:rPr lang="en-GB" b="0" i="0" dirty="0">
                <a:solidFill>
                  <a:srgbClr val="000000"/>
                </a:solidFill>
                <a:effectLst/>
                <a:latin typeface="Arial" panose="020B0604020202020204" pitchFamily="34" charset="0"/>
              </a:rPr>
              <a:t>Basaloid cells are composed of expanded </a:t>
            </a:r>
            <a:r>
              <a:rPr lang="en-GB" b="0" i="0" dirty="0" err="1">
                <a:solidFill>
                  <a:srgbClr val="000000"/>
                </a:solidFill>
                <a:effectLst/>
                <a:latin typeface="Arial" panose="020B0604020202020204" pitchFamily="34" charset="0"/>
              </a:rPr>
              <a:t>germinative</a:t>
            </a:r>
            <a:r>
              <a:rPr lang="en-GB" b="0" i="0" dirty="0">
                <a:solidFill>
                  <a:srgbClr val="000000"/>
                </a:solidFill>
                <a:effectLst/>
                <a:latin typeface="Arial" panose="020B0604020202020204" pitchFamily="34" charset="0"/>
              </a:rPr>
              <a:t> layer, with more than the normal 2 cell layers seen in mature sebaceous glands or sebaceous hyperplasia but still less than 50% of the </a:t>
            </a:r>
            <a:r>
              <a:rPr lang="en-GB" b="0" i="0" dirty="0" err="1">
                <a:solidFill>
                  <a:srgbClr val="000000"/>
                </a:solidFill>
                <a:effectLst/>
                <a:latin typeface="Arial" panose="020B0604020202020204" pitchFamily="34" charset="0"/>
              </a:rPr>
              <a:t>tumor</a:t>
            </a:r>
            <a:r>
              <a:rPr lang="en-GB" b="0" i="0" dirty="0">
                <a:solidFill>
                  <a:srgbClr val="000000"/>
                </a:solidFill>
                <a:effectLst/>
                <a:latin typeface="Arial" panose="020B0604020202020204" pitchFamily="34" charset="0"/>
              </a:rPr>
              <a:t> volume (&gt; 50% is seen in </a:t>
            </a:r>
            <a:r>
              <a:rPr lang="en-GB" b="0" i="0" dirty="0" err="1">
                <a:solidFill>
                  <a:srgbClr val="000000"/>
                </a:solidFill>
                <a:effectLst/>
                <a:latin typeface="Arial" panose="020B0604020202020204" pitchFamily="34" charset="0"/>
              </a:rPr>
              <a:t>sebaceoma</a:t>
            </a:r>
            <a:r>
              <a:rPr lang="en-GB" b="0" i="0" dirty="0">
                <a:solidFill>
                  <a:srgbClr val="000000"/>
                </a:solidFill>
                <a:effectLst/>
                <a:latin typeface="Arial" panose="020B0604020202020204" pitchFamily="34" charset="0"/>
              </a:rPr>
              <a:t> / sebaceous </a:t>
            </a:r>
            <a:r>
              <a:rPr lang="en-GB" b="0" i="0" dirty="0" err="1">
                <a:solidFill>
                  <a:srgbClr val="000000"/>
                </a:solidFill>
                <a:effectLst/>
                <a:latin typeface="Arial" panose="020B0604020202020204" pitchFamily="34" charset="0"/>
              </a:rPr>
              <a:t>epithelioma</a:t>
            </a:r>
            <a:r>
              <a:rPr lang="en-GB" b="0" i="0" dirty="0">
                <a:solidFill>
                  <a:srgbClr val="000000"/>
                </a:solidFill>
                <a:effectLst/>
                <a:latin typeface="Arial" panose="020B0604020202020204" pitchFamily="34" charset="0"/>
              </a:rPr>
              <a:t>)</a:t>
            </a:r>
          </a:p>
          <a:p>
            <a:pPr fontAlgn="base"/>
            <a:r>
              <a:rPr lang="en-GB" b="0" i="0" dirty="0">
                <a:solidFill>
                  <a:srgbClr val="000000"/>
                </a:solidFill>
                <a:effectLst/>
                <a:latin typeface="Arial" panose="020B0604020202020204" pitchFamily="34" charset="0"/>
              </a:rPr>
              <a:t>Increased mitotic activity is sometimes seen in the basaloid cell component </a:t>
            </a:r>
          </a:p>
          <a:p>
            <a:pPr fontAlgn="base"/>
            <a:endParaRPr lang="en-GB" b="0" i="0" dirty="0">
              <a:solidFill>
                <a:srgbClr val="000000"/>
              </a:solidFill>
              <a:effectLst/>
              <a:latin typeface="Arial" panose="020B0604020202020204" pitchFamily="34" charset="0"/>
            </a:endParaRPr>
          </a:p>
        </p:txBody>
      </p:sp>
    </p:spTree>
    <p:extLst>
      <p:ext uri="{BB962C8B-B14F-4D97-AF65-F5344CB8AC3E}">
        <p14:creationId xmlns:p14="http://schemas.microsoft.com/office/powerpoint/2010/main" val="153566788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C3EC30-22D2-2F5E-55DB-FF0C57A02CD6}"/>
              </a:ext>
            </a:extLst>
          </p:cNvPr>
          <p:cNvSpPr>
            <a:spLocks noGrp="1"/>
          </p:cNvSpPr>
          <p:nvPr>
            <p:ph type="title"/>
          </p:nvPr>
        </p:nvSpPr>
        <p:spPr/>
        <p:txBody>
          <a:bodyPr>
            <a:normAutofit/>
          </a:bodyPr>
          <a:lstStyle/>
          <a:p>
            <a:r>
              <a:rPr lang="en-GB" sz="2800" b="0" i="0" dirty="0">
                <a:solidFill>
                  <a:srgbClr val="000000"/>
                </a:solidFill>
                <a:effectLst/>
                <a:latin typeface="Arial" panose="020B0604020202020204" pitchFamily="34" charset="0"/>
              </a:rPr>
              <a:t>Clinically presents as a yellow or pink-tan papule or nodule</a:t>
            </a:r>
            <a:endParaRPr lang="en-US" sz="2800" dirty="0"/>
          </a:p>
        </p:txBody>
      </p:sp>
      <p:pic>
        <p:nvPicPr>
          <p:cNvPr id="5" name="Content Placeholder 4">
            <a:extLst>
              <a:ext uri="{FF2B5EF4-FFF2-40B4-BE49-F238E27FC236}">
                <a16:creationId xmlns:a16="http://schemas.microsoft.com/office/drawing/2014/main" id="{DC369F03-1F07-79D9-980B-8FCBF9C7EFF2}"/>
              </a:ext>
            </a:extLst>
          </p:cNvPr>
          <p:cNvPicPr>
            <a:picLocks noGrp="1" noChangeAspect="1"/>
          </p:cNvPicPr>
          <p:nvPr>
            <p:ph idx="1"/>
          </p:nvPr>
        </p:nvPicPr>
        <p:blipFill>
          <a:blip r:embed="rId3"/>
          <a:stretch>
            <a:fillRect/>
          </a:stretch>
        </p:blipFill>
        <p:spPr>
          <a:xfrm>
            <a:off x="865909" y="1843149"/>
            <a:ext cx="8854579" cy="4801868"/>
          </a:xfrm>
          <a:prstGeom prst="rect">
            <a:avLst/>
          </a:prstGeom>
        </p:spPr>
      </p:pic>
    </p:spTree>
    <p:extLst>
      <p:ext uri="{BB962C8B-B14F-4D97-AF65-F5344CB8AC3E}">
        <p14:creationId xmlns:p14="http://schemas.microsoft.com/office/powerpoint/2010/main" val="13746831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71D6F-DE26-DFD7-9E35-CC9F949B3EE4}"/>
              </a:ext>
            </a:extLst>
          </p:cNvPr>
          <p:cNvSpPr>
            <a:spLocks noGrp="1"/>
          </p:cNvSpPr>
          <p:nvPr>
            <p:ph type="title"/>
          </p:nvPr>
        </p:nvSpPr>
        <p:spPr/>
        <p:txBody>
          <a:bodyPr/>
          <a:lstStyle/>
          <a:p>
            <a:endParaRPr lang="en-US">
              <a:solidFill>
                <a:schemeClr val="tx1"/>
              </a:solidFill>
            </a:endParaRPr>
          </a:p>
        </p:txBody>
      </p:sp>
      <p:pic>
        <p:nvPicPr>
          <p:cNvPr id="11" name="Picture 10">
            <a:extLst>
              <a:ext uri="{FF2B5EF4-FFF2-40B4-BE49-F238E27FC236}">
                <a16:creationId xmlns:a16="http://schemas.microsoft.com/office/drawing/2014/main" id="{4FE04E48-59BC-7232-43EA-6D4C76C63B40}"/>
              </a:ext>
            </a:extLst>
          </p:cNvPr>
          <p:cNvPicPr>
            <a:picLocks noChangeAspect="1"/>
          </p:cNvPicPr>
          <p:nvPr/>
        </p:nvPicPr>
        <p:blipFill>
          <a:blip r:embed="rId3"/>
          <a:stretch>
            <a:fillRect/>
          </a:stretch>
        </p:blipFill>
        <p:spPr>
          <a:xfrm>
            <a:off x="1063752" y="-3185310"/>
            <a:ext cx="10404684" cy="12857514"/>
          </a:xfrm>
          <a:prstGeom prst="rect">
            <a:avLst/>
          </a:prstGeom>
        </p:spPr>
      </p:pic>
    </p:spTree>
    <p:extLst>
      <p:ext uri="{BB962C8B-B14F-4D97-AF65-F5344CB8AC3E}">
        <p14:creationId xmlns:p14="http://schemas.microsoft.com/office/powerpoint/2010/main" val="15469093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905BDD-C180-4862-FCA5-9481D3181D52}"/>
              </a:ext>
            </a:extLst>
          </p:cNvPr>
          <p:cNvSpPr>
            <a:spLocks noGrp="1"/>
          </p:cNvSpPr>
          <p:nvPr>
            <p:ph type="title"/>
          </p:nvPr>
        </p:nvSpPr>
        <p:spPr/>
        <p:txBody>
          <a:bodyPr/>
          <a:lstStyle/>
          <a:p>
            <a:endParaRPr lang="en-US"/>
          </a:p>
        </p:txBody>
      </p:sp>
      <p:pic>
        <p:nvPicPr>
          <p:cNvPr id="5" name="Content Placeholder 5">
            <a:extLst>
              <a:ext uri="{FF2B5EF4-FFF2-40B4-BE49-F238E27FC236}">
                <a16:creationId xmlns:a16="http://schemas.microsoft.com/office/drawing/2014/main" id="{77E32029-176D-2EF9-30D2-EAE06A99FA78}"/>
              </a:ext>
            </a:extLst>
          </p:cNvPr>
          <p:cNvPicPr>
            <a:picLocks noGrp="1" noChangeAspect="1"/>
          </p:cNvPicPr>
          <p:nvPr>
            <p:ph idx="1"/>
          </p:nvPr>
        </p:nvPicPr>
        <p:blipFill>
          <a:blip r:embed="rId3"/>
          <a:stretch>
            <a:fillRect/>
          </a:stretch>
        </p:blipFill>
        <p:spPr>
          <a:xfrm>
            <a:off x="1063752" y="383473"/>
            <a:ext cx="10058400" cy="6234545"/>
          </a:xfrm>
          <a:prstGeom prst="rect">
            <a:avLst/>
          </a:prstGeom>
        </p:spPr>
      </p:pic>
    </p:spTree>
    <p:extLst>
      <p:ext uri="{BB962C8B-B14F-4D97-AF65-F5344CB8AC3E}">
        <p14:creationId xmlns:p14="http://schemas.microsoft.com/office/powerpoint/2010/main" val="176799167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06FD52-513D-1159-3084-DC1E2DB4557C}"/>
              </a:ext>
            </a:extLst>
          </p:cNvPr>
          <p:cNvSpPr>
            <a:spLocks noGrp="1"/>
          </p:cNvSpPr>
          <p:nvPr>
            <p:ph type="title"/>
          </p:nvPr>
        </p:nvSpPr>
        <p:spPr/>
        <p:txBody>
          <a:bodyPr/>
          <a:lstStyle/>
          <a:p>
            <a:endParaRPr lang="en-US"/>
          </a:p>
        </p:txBody>
      </p:sp>
      <p:pic>
        <p:nvPicPr>
          <p:cNvPr id="11" name="Content Placeholder 10">
            <a:extLst>
              <a:ext uri="{FF2B5EF4-FFF2-40B4-BE49-F238E27FC236}">
                <a16:creationId xmlns:a16="http://schemas.microsoft.com/office/drawing/2014/main" id="{DE78DC09-D6DD-56EF-B946-A4D67127D3AC}"/>
              </a:ext>
            </a:extLst>
          </p:cNvPr>
          <p:cNvPicPr>
            <a:picLocks noGrp="1" noChangeAspect="1"/>
          </p:cNvPicPr>
          <p:nvPr>
            <p:ph idx="1"/>
          </p:nvPr>
        </p:nvPicPr>
        <p:blipFill>
          <a:blip r:embed="rId3"/>
          <a:stretch>
            <a:fillRect/>
          </a:stretch>
        </p:blipFill>
        <p:spPr>
          <a:xfrm>
            <a:off x="915390" y="296883"/>
            <a:ext cx="10058400" cy="5875317"/>
          </a:xfrm>
          <a:prstGeom prst="rect">
            <a:avLst/>
          </a:prstGeom>
        </p:spPr>
      </p:pic>
    </p:spTree>
    <p:extLst>
      <p:ext uri="{BB962C8B-B14F-4D97-AF65-F5344CB8AC3E}">
        <p14:creationId xmlns:p14="http://schemas.microsoft.com/office/powerpoint/2010/main" val="377514140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F9F13EA-9A61-14C8-E774-C4E6FBC1F27B}"/>
              </a:ext>
            </a:extLst>
          </p:cNvPr>
          <p:cNvSpPr>
            <a:spLocks noGrp="1"/>
          </p:cNvSpPr>
          <p:nvPr>
            <p:ph type="title"/>
          </p:nvPr>
        </p:nvSpPr>
        <p:spPr/>
        <p:txBody>
          <a:bodyPr/>
          <a:lstStyle/>
          <a:p>
            <a:endParaRPr lang="en-US"/>
          </a:p>
        </p:txBody>
      </p:sp>
      <p:pic>
        <p:nvPicPr>
          <p:cNvPr id="4" name="Picture 3">
            <a:extLst>
              <a:ext uri="{FF2B5EF4-FFF2-40B4-BE49-F238E27FC236}">
                <a16:creationId xmlns:a16="http://schemas.microsoft.com/office/drawing/2014/main" id="{DC77B2CE-C220-062A-98C4-6554C205E690}"/>
              </a:ext>
            </a:extLst>
          </p:cNvPr>
          <p:cNvPicPr>
            <a:picLocks noChangeAspect="1"/>
          </p:cNvPicPr>
          <p:nvPr/>
        </p:nvPicPr>
        <p:blipFill rotWithShape="1">
          <a:blip r:embed="rId2"/>
          <a:srcRect l="23250" r="24744"/>
          <a:stretch/>
        </p:blipFill>
        <p:spPr>
          <a:xfrm>
            <a:off x="1066800" y="121846"/>
            <a:ext cx="9237518" cy="6614308"/>
          </a:xfrm>
          <a:prstGeom prst="rect">
            <a:avLst/>
          </a:prstGeom>
        </p:spPr>
      </p:pic>
    </p:spTree>
    <p:extLst>
      <p:ext uri="{BB962C8B-B14F-4D97-AF65-F5344CB8AC3E}">
        <p14:creationId xmlns:p14="http://schemas.microsoft.com/office/powerpoint/2010/main" val="301073754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BF418E-12B3-2C4F-B18C-99714EFB8615}"/>
              </a:ext>
            </a:extLst>
          </p:cNvPr>
          <p:cNvSpPr>
            <a:spLocks noGrp="1"/>
          </p:cNvSpPr>
          <p:nvPr>
            <p:ph type="title"/>
          </p:nvPr>
        </p:nvSpPr>
        <p:spPr/>
        <p:txBody>
          <a:bodyPr/>
          <a:lstStyle/>
          <a:p>
            <a:r>
              <a:rPr lang="en-GB" dirty="0"/>
              <a:t>Histology of  sebaceous gland</a:t>
            </a:r>
            <a:endParaRPr lang="en-US" dirty="0"/>
          </a:p>
        </p:txBody>
      </p:sp>
      <p:sp>
        <p:nvSpPr>
          <p:cNvPr id="3" name="Content Placeholder 2">
            <a:extLst>
              <a:ext uri="{FF2B5EF4-FFF2-40B4-BE49-F238E27FC236}">
                <a16:creationId xmlns:a16="http://schemas.microsoft.com/office/drawing/2014/main" id="{F4EC2205-1FEF-85B0-A0F3-1433C41B5320}"/>
              </a:ext>
            </a:extLst>
          </p:cNvPr>
          <p:cNvSpPr>
            <a:spLocks noGrp="1"/>
          </p:cNvSpPr>
          <p:nvPr>
            <p:ph idx="1"/>
          </p:nvPr>
        </p:nvSpPr>
        <p:spPr/>
        <p:txBody>
          <a:bodyPr>
            <a:normAutofit/>
          </a:bodyPr>
          <a:lstStyle/>
          <a:p>
            <a:pPr fontAlgn="base"/>
            <a:r>
              <a:rPr lang="en-GB" sz="2800" b="0" i="0" dirty="0">
                <a:solidFill>
                  <a:srgbClr val="000000"/>
                </a:solidFill>
                <a:effectLst/>
                <a:latin typeface="Arial" panose="020B0604020202020204" pitchFamily="34" charset="0"/>
              </a:rPr>
              <a:t>Lobulated structures mostly connected to hair follicles</a:t>
            </a:r>
          </a:p>
          <a:p>
            <a:pPr fontAlgn="base"/>
            <a:r>
              <a:rPr lang="en-GB" sz="2800" b="0" i="0" dirty="0">
                <a:solidFill>
                  <a:srgbClr val="000000"/>
                </a:solidFill>
                <a:effectLst/>
                <a:latin typeface="Arial" panose="020B0604020202020204" pitchFamily="34" charset="0"/>
              </a:rPr>
              <a:t>Distributed all over the skin with exception of palms, soles and dorsum of the feet</a:t>
            </a:r>
          </a:p>
          <a:p>
            <a:pPr fontAlgn="base"/>
            <a:r>
              <a:rPr lang="en-GB" sz="2800" b="0" i="0" dirty="0">
                <a:solidFill>
                  <a:srgbClr val="000000"/>
                </a:solidFill>
                <a:effectLst/>
                <a:latin typeface="Arial" panose="020B0604020202020204" pitchFamily="34" charset="0"/>
              </a:rPr>
              <a:t>Have outer cuboidal or flattened, basophilic </a:t>
            </a:r>
            <a:r>
              <a:rPr lang="en-GB" sz="2800" b="0" i="0" dirty="0" err="1">
                <a:solidFill>
                  <a:srgbClr val="000000"/>
                </a:solidFill>
                <a:effectLst/>
                <a:latin typeface="Arial" panose="020B0604020202020204" pitchFamily="34" charset="0"/>
              </a:rPr>
              <a:t>germinative</a:t>
            </a:r>
            <a:r>
              <a:rPr lang="en-GB" sz="2800" b="0" i="0" dirty="0">
                <a:solidFill>
                  <a:srgbClr val="000000"/>
                </a:solidFill>
                <a:effectLst/>
                <a:latin typeface="Arial" panose="020B0604020202020204" pitchFamily="34" charset="0"/>
              </a:rPr>
              <a:t> cells that differentiate, move inward and accumulate </a:t>
            </a:r>
            <a:r>
              <a:rPr lang="en-GB" sz="2800" b="0" i="0" dirty="0" err="1">
                <a:solidFill>
                  <a:srgbClr val="000000"/>
                </a:solidFill>
                <a:effectLst/>
                <a:latin typeface="Arial" panose="020B0604020202020204" pitchFamily="34" charset="0"/>
              </a:rPr>
              <a:t>intracytoplasmic</a:t>
            </a:r>
            <a:r>
              <a:rPr lang="en-GB" sz="2800" b="0" i="0" dirty="0">
                <a:solidFill>
                  <a:srgbClr val="000000"/>
                </a:solidFill>
                <a:effectLst/>
                <a:latin typeface="Arial" panose="020B0604020202020204" pitchFamily="34" charset="0"/>
              </a:rPr>
              <a:t> lipid droplets, causing </a:t>
            </a:r>
            <a:r>
              <a:rPr lang="en-GB" sz="2800" b="0" i="0" dirty="0" err="1">
                <a:solidFill>
                  <a:srgbClr val="000000"/>
                </a:solidFill>
                <a:effectLst/>
                <a:latin typeface="Arial" panose="020B0604020202020204" pitchFamily="34" charset="0"/>
              </a:rPr>
              <a:t>multivacuolation</a:t>
            </a:r>
            <a:r>
              <a:rPr lang="en-GB" sz="2800" b="0" i="0" dirty="0">
                <a:solidFill>
                  <a:srgbClr val="000000"/>
                </a:solidFill>
                <a:effectLst/>
                <a:latin typeface="Arial" panose="020B0604020202020204" pitchFamily="34" charset="0"/>
              </a:rPr>
              <a:t> and indentations of nuclei</a:t>
            </a:r>
          </a:p>
          <a:p>
            <a:pPr fontAlgn="base"/>
            <a:r>
              <a:rPr lang="en-GB" sz="2800" b="0" i="0" dirty="0">
                <a:solidFill>
                  <a:srgbClr val="000000"/>
                </a:solidFill>
                <a:effectLst/>
                <a:latin typeface="Arial" panose="020B0604020202020204" pitchFamily="34" charset="0"/>
              </a:rPr>
              <a:t>Excretory ducts are lined by keratinizing squamous epithelium</a:t>
            </a:r>
          </a:p>
        </p:txBody>
      </p:sp>
    </p:spTree>
    <p:extLst>
      <p:ext uri="{BB962C8B-B14F-4D97-AF65-F5344CB8AC3E}">
        <p14:creationId xmlns:p14="http://schemas.microsoft.com/office/powerpoint/2010/main" val="116326631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FC8429-BC91-6BE6-A3AD-48D9C06393F9}"/>
              </a:ext>
            </a:extLst>
          </p:cNvPr>
          <p:cNvSpPr>
            <a:spLocks noGrp="1"/>
          </p:cNvSpPr>
          <p:nvPr>
            <p:ph type="title"/>
          </p:nvPr>
        </p:nvSpPr>
        <p:spPr/>
        <p:txBody>
          <a:bodyPr/>
          <a:lstStyle/>
          <a:p>
            <a:endParaRPr lang="en-US"/>
          </a:p>
        </p:txBody>
      </p:sp>
      <p:pic>
        <p:nvPicPr>
          <p:cNvPr id="4" name="Picture 4">
            <a:extLst>
              <a:ext uri="{FF2B5EF4-FFF2-40B4-BE49-F238E27FC236}">
                <a16:creationId xmlns:a16="http://schemas.microsoft.com/office/drawing/2014/main" id="{A4261370-7D8A-2505-E2CE-D366E8DEE50F}"/>
              </a:ext>
            </a:extLst>
          </p:cNvPr>
          <p:cNvPicPr>
            <a:picLocks noGrp="1" noChangeAspect="1"/>
          </p:cNvPicPr>
          <p:nvPr>
            <p:ph idx="1"/>
          </p:nvPr>
        </p:nvPicPr>
        <p:blipFill>
          <a:blip r:embed="rId2"/>
          <a:stretch>
            <a:fillRect/>
          </a:stretch>
        </p:blipFill>
        <p:spPr>
          <a:xfrm>
            <a:off x="371105" y="0"/>
            <a:ext cx="11145486" cy="6858000"/>
          </a:xfrm>
        </p:spPr>
      </p:pic>
    </p:spTree>
    <p:extLst>
      <p:ext uri="{BB962C8B-B14F-4D97-AF65-F5344CB8AC3E}">
        <p14:creationId xmlns:p14="http://schemas.microsoft.com/office/powerpoint/2010/main" val="58805706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156640-5268-A155-5B2F-85479861B1DF}"/>
              </a:ext>
            </a:extLst>
          </p:cNvPr>
          <p:cNvSpPr>
            <a:spLocks noGrp="1"/>
          </p:cNvSpPr>
          <p:nvPr>
            <p:ph type="title"/>
          </p:nvPr>
        </p:nvSpPr>
        <p:spPr/>
        <p:txBody>
          <a:bodyPr/>
          <a:lstStyle/>
          <a:p>
            <a:r>
              <a:rPr lang="en-GB" dirty="0"/>
              <a:t>Apocrine </a:t>
            </a:r>
            <a:r>
              <a:rPr lang="en-GB" dirty="0" err="1"/>
              <a:t>HyDrocystoma</a:t>
            </a:r>
            <a:endParaRPr lang="en-US" dirty="0"/>
          </a:p>
        </p:txBody>
      </p:sp>
      <p:sp>
        <p:nvSpPr>
          <p:cNvPr id="3" name="Content Placeholder 2">
            <a:extLst>
              <a:ext uri="{FF2B5EF4-FFF2-40B4-BE49-F238E27FC236}">
                <a16:creationId xmlns:a16="http://schemas.microsoft.com/office/drawing/2014/main" id="{AF1BC05C-578B-52E6-6258-3B3549B9E5BF}"/>
              </a:ext>
            </a:extLst>
          </p:cNvPr>
          <p:cNvSpPr>
            <a:spLocks noGrp="1"/>
          </p:cNvSpPr>
          <p:nvPr>
            <p:ph idx="1"/>
          </p:nvPr>
        </p:nvSpPr>
        <p:spPr>
          <a:xfrm>
            <a:off x="1066800" y="2093976"/>
            <a:ext cx="10058400" cy="4050792"/>
          </a:xfrm>
        </p:spPr>
        <p:txBody>
          <a:bodyPr>
            <a:normAutofit fontScale="77500" lnSpcReduction="20000"/>
          </a:bodyPr>
          <a:lstStyle/>
          <a:p>
            <a:r>
              <a:rPr lang="en-GB" sz="3300" b="0" i="0" dirty="0">
                <a:solidFill>
                  <a:srgbClr val="000000"/>
                </a:solidFill>
                <a:effectLst/>
                <a:latin typeface="Arial" panose="020B0604020202020204" pitchFamily="34" charset="0"/>
              </a:rPr>
              <a:t>intradermal, moderately firm, dome-shaped, translucent, blue, bluish-black or purple cystic nodule up to 1 cm</a:t>
            </a:r>
          </a:p>
          <a:p>
            <a:pPr fontAlgn="base"/>
            <a:r>
              <a:rPr lang="en-GB" sz="3300" b="0" i="0" dirty="0" err="1">
                <a:solidFill>
                  <a:srgbClr val="000000"/>
                </a:solidFill>
                <a:effectLst/>
                <a:latin typeface="Arial" panose="020B0604020202020204" pitchFamily="34" charset="0"/>
              </a:rPr>
              <a:t>multilocular</a:t>
            </a:r>
            <a:r>
              <a:rPr lang="en-GB" sz="3300" b="0" i="0" dirty="0">
                <a:solidFill>
                  <a:srgbClr val="000000"/>
                </a:solidFill>
                <a:effectLst/>
                <a:latin typeface="Arial" panose="020B0604020202020204" pitchFamily="34" charset="0"/>
              </a:rPr>
              <a:t> cystic space within dermis</a:t>
            </a:r>
          </a:p>
          <a:p>
            <a:pPr fontAlgn="base"/>
            <a:r>
              <a:rPr lang="en-GB" sz="3300" b="0" i="0" dirty="0">
                <a:solidFill>
                  <a:srgbClr val="000000"/>
                </a:solidFill>
                <a:effectLst/>
                <a:latin typeface="Arial" panose="020B0604020202020204" pitchFamily="34" charset="0"/>
              </a:rPr>
              <a:t>Fibrous </a:t>
            </a:r>
            <a:r>
              <a:rPr lang="en-GB" sz="3300" b="0" i="0" dirty="0" err="1">
                <a:solidFill>
                  <a:srgbClr val="000000"/>
                </a:solidFill>
                <a:effectLst/>
                <a:latin typeface="Arial" panose="020B0604020202020204" pitchFamily="34" charset="0"/>
              </a:rPr>
              <a:t>pseudocapsule</a:t>
            </a:r>
            <a:r>
              <a:rPr lang="en-GB" sz="3300" b="0" i="0" dirty="0">
                <a:solidFill>
                  <a:srgbClr val="000000"/>
                </a:solidFill>
                <a:effectLst/>
                <a:latin typeface="Arial" panose="020B0604020202020204" pitchFamily="34" charset="0"/>
              </a:rPr>
              <a:t> is often present</a:t>
            </a:r>
          </a:p>
          <a:p>
            <a:pPr fontAlgn="base"/>
            <a:r>
              <a:rPr lang="en-GB" sz="3300" b="0" i="0" dirty="0">
                <a:solidFill>
                  <a:srgbClr val="000000"/>
                </a:solidFill>
                <a:effectLst/>
                <a:latin typeface="Arial" panose="020B0604020202020204" pitchFamily="34" charset="0"/>
              </a:rPr>
              <a:t> cystic spaces are lined by double layer of epithelial cells:</a:t>
            </a:r>
          </a:p>
          <a:p>
            <a:pPr fontAlgn="base"/>
            <a:r>
              <a:rPr lang="en-GB" sz="3300" b="0" i="0" dirty="0">
                <a:solidFill>
                  <a:srgbClr val="000000"/>
                </a:solidFill>
                <a:effectLst/>
                <a:latin typeface="Arial" panose="020B0604020202020204" pitchFamily="34" charset="0"/>
              </a:rPr>
              <a:t> an outer layer of flattened vacuolated </a:t>
            </a:r>
            <a:r>
              <a:rPr lang="en-GB" sz="3300" b="0" i="0" dirty="0" err="1">
                <a:solidFill>
                  <a:srgbClr val="000000"/>
                </a:solidFill>
                <a:effectLst/>
                <a:latin typeface="Arial" panose="020B0604020202020204" pitchFamily="34" charset="0"/>
              </a:rPr>
              <a:t>myoepithelial</a:t>
            </a:r>
            <a:r>
              <a:rPr lang="en-GB" sz="3300" b="0" i="0" dirty="0">
                <a:solidFill>
                  <a:srgbClr val="000000"/>
                </a:solidFill>
                <a:effectLst/>
                <a:latin typeface="Arial" panose="020B0604020202020204" pitchFamily="34" charset="0"/>
              </a:rPr>
              <a:t> cells </a:t>
            </a:r>
            <a:endParaRPr lang="en-GB" sz="3300" dirty="0">
              <a:solidFill>
                <a:srgbClr val="000000"/>
              </a:solidFill>
              <a:latin typeface="Arial" panose="020B0604020202020204" pitchFamily="34" charset="0"/>
            </a:endParaRPr>
          </a:p>
          <a:p>
            <a:pPr fontAlgn="base"/>
            <a:r>
              <a:rPr lang="en-GB" sz="3300" b="0" i="0" dirty="0">
                <a:solidFill>
                  <a:srgbClr val="000000"/>
                </a:solidFill>
                <a:effectLst/>
                <a:latin typeface="Arial" panose="020B0604020202020204" pitchFamily="34" charset="0"/>
              </a:rPr>
              <a:t>an inner layer of tall columnar cells with eosinophilic cytoplasm ,basally round or oval vesicular nuclei</a:t>
            </a:r>
          </a:p>
          <a:p>
            <a:pPr fontAlgn="base"/>
            <a:r>
              <a:rPr lang="en-GB" sz="3300" b="0" i="0" dirty="0">
                <a:solidFill>
                  <a:srgbClr val="000000"/>
                </a:solidFill>
                <a:effectLst/>
                <a:latin typeface="Arial" panose="020B0604020202020204" pitchFamily="34" charset="0"/>
              </a:rPr>
              <a:t>Decapitation secretion </a:t>
            </a:r>
            <a:r>
              <a:rPr lang="en-GB" sz="3300" dirty="0">
                <a:solidFill>
                  <a:srgbClr val="000000"/>
                </a:solidFill>
                <a:latin typeface="Arial" panose="020B0604020202020204" pitchFamily="34" charset="0"/>
              </a:rPr>
              <a:t>is </a:t>
            </a:r>
            <a:r>
              <a:rPr lang="en-GB" sz="3300" b="0" i="0" dirty="0">
                <a:solidFill>
                  <a:srgbClr val="000000"/>
                </a:solidFill>
                <a:effectLst/>
                <a:latin typeface="Arial" panose="020B0604020202020204" pitchFamily="34" charset="0"/>
              </a:rPr>
              <a:t>present</a:t>
            </a:r>
          </a:p>
          <a:p>
            <a:pPr fontAlgn="base"/>
            <a:r>
              <a:rPr lang="en-GB" sz="3300" b="0" i="0" dirty="0">
                <a:solidFill>
                  <a:srgbClr val="000000"/>
                </a:solidFill>
                <a:effectLst/>
                <a:latin typeface="Arial" panose="020B0604020202020204" pitchFamily="34" charset="0"/>
              </a:rPr>
              <a:t>adjacent to hyperplastic apocrine glands</a:t>
            </a:r>
          </a:p>
          <a:p>
            <a:pPr marL="0" indent="0">
              <a:buNone/>
            </a:pPr>
            <a:endParaRPr lang="en-US" dirty="0"/>
          </a:p>
        </p:txBody>
      </p:sp>
    </p:spTree>
    <p:extLst>
      <p:ext uri="{BB962C8B-B14F-4D97-AF65-F5344CB8AC3E}">
        <p14:creationId xmlns:p14="http://schemas.microsoft.com/office/powerpoint/2010/main" val="336147424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A40791-9338-677C-D099-E254D79CFFB5}"/>
              </a:ext>
            </a:extLst>
          </p:cNvPr>
          <p:cNvSpPr>
            <a:spLocks noGrp="1"/>
          </p:cNvSpPr>
          <p:nvPr>
            <p:ph type="title"/>
          </p:nvPr>
        </p:nvSpPr>
        <p:spPr/>
        <p:txBody>
          <a:bodyPr/>
          <a:lstStyle/>
          <a:p>
            <a:endParaRPr lang="en-US"/>
          </a:p>
        </p:txBody>
      </p:sp>
      <p:pic>
        <p:nvPicPr>
          <p:cNvPr id="6" name="Content Placeholder 5">
            <a:extLst>
              <a:ext uri="{FF2B5EF4-FFF2-40B4-BE49-F238E27FC236}">
                <a16:creationId xmlns:a16="http://schemas.microsoft.com/office/drawing/2014/main" id="{FD6AA737-D3F2-B3D0-BAB3-2BA0D06654EE}"/>
              </a:ext>
            </a:extLst>
          </p:cNvPr>
          <p:cNvPicPr>
            <a:picLocks noGrp="1" noChangeAspect="1"/>
          </p:cNvPicPr>
          <p:nvPr>
            <p:ph idx="1"/>
          </p:nvPr>
        </p:nvPicPr>
        <p:blipFill>
          <a:blip r:embed="rId3"/>
          <a:stretch>
            <a:fillRect/>
          </a:stretch>
        </p:blipFill>
        <p:spPr>
          <a:xfrm>
            <a:off x="0" y="-1"/>
            <a:ext cx="4638799" cy="6766461"/>
          </a:xfrm>
          <a:prstGeom prst="rect">
            <a:avLst/>
          </a:prstGeom>
        </p:spPr>
      </p:pic>
      <p:pic>
        <p:nvPicPr>
          <p:cNvPr id="9" name="Picture 8">
            <a:extLst>
              <a:ext uri="{FF2B5EF4-FFF2-40B4-BE49-F238E27FC236}">
                <a16:creationId xmlns:a16="http://schemas.microsoft.com/office/drawing/2014/main" id="{73F3B076-CF27-53AA-E4E1-2C878877334F}"/>
              </a:ext>
            </a:extLst>
          </p:cNvPr>
          <p:cNvPicPr>
            <a:picLocks noChangeAspect="1"/>
          </p:cNvPicPr>
          <p:nvPr/>
        </p:nvPicPr>
        <p:blipFill>
          <a:blip r:embed="rId4"/>
          <a:stretch>
            <a:fillRect/>
          </a:stretch>
        </p:blipFill>
        <p:spPr>
          <a:xfrm>
            <a:off x="4638799" y="91541"/>
            <a:ext cx="7409708" cy="6674920"/>
          </a:xfrm>
          <a:prstGeom prst="rect">
            <a:avLst/>
          </a:prstGeom>
        </p:spPr>
      </p:pic>
    </p:spTree>
    <p:extLst>
      <p:ext uri="{BB962C8B-B14F-4D97-AF65-F5344CB8AC3E}">
        <p14:creationId xmlns:p14="http://schemas.microsoft.com/office/powerpoint/2010/main" val="110785097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9503F7-C66D-4959-446E-1E353629AB95}"/>
              </a:ext>
            </a:extLst>
          </p:cNvPr>
          <p:cNvSpPr>
            <a:spLocks noGrp="1"/>
          </p:cNvSpPr>
          <p:nvPr>
            <p:ph type="title"/>
          </p:nvPr>
        </p:nvSpPr>
        <p:spPr/>
        <p:txBody>
          <a:bodyPr/>
          <a:lstStyle/>
          <a:p>
            <a:endParaRPr lang="en-US"/>
          </a:p>
        </p:txBody>
      </p:sp>
      <p:pic>
        <p:nvPicPr>
          <p:cNvPr id="11" name="Content Placeholder 10">
            <a:extLst>
              <a:ext uri="{FF2B5EF4-FFF2-40B4-BE49-F238E27FC236}">
                <a16:creationId xmlns:a16="http://schemas.microsoft.com/office/drawing/2014/main" id="{3913D5A9-A406-2072-74C4-7B049E169254}"/>
              </a:ext>
            </a:extLst>
          </p:cNvPr>
          <p:cNvPicPr>
            <a:picLocks noGrp="1" noChangeAspect="1"/>
          </p:cNvPicPr>
          <p:nvPr>
            <p:ph idx="1"/>
          </p:nvPr>
        </p:nvPicPr>
        <p:blipFill>
          <a:blip r:embed="rId3"/>
          <a:stretch>
            <a:fillRect/>
          </a:stretch>
        </p:blipFill>
        <p:spPr>
          <a:xfrm>
            <a:off x="0" y="0"/>
            <a:ext cx="8616644" cy="6858000"/>
          </a:xfrm>
          <a:prstGeom prst="rect">
            <a:avLst/>
          </a:prstGeom>
        </p:spPr>
      </p:pic>
    </p:spTree>
    <p:extLst>
      <p:ext uri="{BB962C8B-B14F-4D97-AF65-F5344CB8AC3E}">
        <p14:creationId xmlns:p14="http://schemas.microsoft.com/office/powerpoint/2010/main" val="88533947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5C6398-709C-B508-CEFA-7ECA559584EA}"/>
              </a:ext>
            </a:extLst>
          </p:cNvPr>
          <p:cNvSpPr>
            <a:spLocks noGrp="1"/>
          </p:cNvSpPr>
          <p:nvPr>
            <p:ph type="title"/>
          </p:nvPr>
        </p:nvSpPr>
        <p:spPr/>
        <p:txBody>
          <a:bodyPr/>
          <a:lstStyle/>
          <a:p>
            <a:endParaRPr lang="en-US"/>
          </a:p>
        </p:txBody>
      </p:sp>
      <p:pic>
        <p:nvPicPr>
          <p:cNvPr id="6" name="Content Placeholder 5">
            <a:extLst>
              <a:ext uri="{FF2B5EF4-FFF2-40B4-BE49-F238E27FC236}">
                <a16:creationId xmlns:a16="http://schemas.microsoft.com/office/drawing/2014/main" id="{74CC7051-95BC-97F8-2AB0-B71F3E5B9EC3}"/>
              </a:ext>
            </a:extLst>
          </p:cNvPr>
          <p:cNvPicPr>
            <a:picLocks noGrp="1" noChangeAspect="1"/>
          </p:cNvPicPr>
          <p:nvPr>
            <p:ph idx="1"/>
          </p:nvPr>
        </p:nvPicPr>
        <p:blipFill>
          <a:blip r:embed="rId2"/>
          <a:stretch>
            <a:fillRect/>
          </a:stretch>
        </p:blipFill>
        <p:spPr>
          <a:xfrm>
            <a:off x="145888" y="0"/>
            <a:ext cx="5492417" cy="6593279"/>
          </a:xfrm>
          <a:prstGeom prst="rect">
            <a:avLst/>
          </a:prstGeom>
        </p:spPr>
      </p:pic>
      <p:pic>
        <p:nvPicPr>
          <p:cNvPr id="9" name="Picture 8">
            <a:extLst>
              <a:ext uri="{FF2B5EF4-FFF2-40B4-BE49-F238E27FC236}">
                <a16:creationId xmlns:a16="http://schemas.microsoft.com/office/drawing/2014/main" id="{5F85ECFE-9877-B90A-A9D7-13DE9092048E}"/>
              </a:ext>
            </a:extLst>
          </p:cNvPr>
          <p:cNvPicPr>
            <a:picLocks noChangeAspect="1"/>
          </p:cNvPicPr>
          <p:nvPr/>
        </p:nvPicPr>
        <p:blipFill>
          <a:blip r:embed="rId3"/>
          <a:stretch>
            <a:fillRect/>
          </a:stretch>
        </p:blipFill>
        <p:spPr>
          <a:xfrm>
            <a:off x="5638305" y="0"/>
            <a:ext cx="6332958" cy="6593279"/>
          </a:xfrm>
          <a:prstGeom prst="rect">
            <a:avLst/>
          </a:prstGeom>
        </p:spPr>
      </p:pic>
    </p:spTree>
    <p:extLst>
      <p:ext uri="{BB962C8B-B14F-4D97-AF65-F5344CB8AC3E}">
        <p14:creationId xmlns:p14="http://schemas.microsoft.com/office/powerpoint/2010/main" val="127642728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8BB485-9610-9B39-69C6-18AFD385B48B}"/>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342688BB-C489-0FE3-0D46-306597A43EFD}"/>
              </a:ext>
            </a:extLst>
          </p:cNvPr>
          <p:cNvPicPr>
            <a:picLocks noGrp="1" noChangeAspect="1"/>
          </p:cNvPicPr>
          <p:nvPr>
            <p:ph idx="1"/>
          </p:nvPr>
        </p:nvPicPr>
        <p:blipFill>
          <a:blip r:embed="rId2"/>
          <a:stretch>
            <a:fillRect/>
          </a:stretch>
        </p:blipFill>
        <p:spPr>
          <a:xfrm>
            <a:off x="1063752" y="395844"/>
            <a:ext cx="11009495" cy="6246915"/>
          </a:xfrm>
          <a:prstGeom prst="rect">
            <a:avLst/>
          </a:prstGeom>
        </p:spPr>
      </p:pic>
    </p:spTree>
    <p:extLst>
      <p:ext uri="{BB962C8B-B14F-4D97-AF65-F5344CB8AC3E}">
        <p14:creationId xmlns:p14="http://schemas.microsoft.com/office/powerpoint/2010/main" val="46841265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D6F748-22A7-F216-4736-EB05B5813326}"/>
              </a:ext>
            </a:extLst>
          </p:cNvPr>
          <p:cNvSpPr>
            <a:spLocks noGrp="1"/>
          </p:cNvSpPr>
          <p:nvPr>
            <p:ph type="title"/>
          </p:nvPr>
        </p:nvSpPr>
        <p:spPr/>
        <p:txBody>
          <a:bodyPr/>
          <a:lstStyle/>
          <a:p>
            <a:endParaRPr lang="en-US"/>
          </a:p>
        </p:txBody>
      </p:sp>
      <p:pic>
        <p:nvPicPr>
          <p:cNvPr id="6" name="Content Placeholder 5">
            <a:extLst>
              <a:ext uri="{FF2B5EF4-FFF2-40B4-BE49-F238E27FC236}">
                <a16:creationId xmlns:a16="http://schemas.microsoft.com/office/drawing/2014/main" id="{42E16BEF-875F-18FE-357E-85B397643817}"/>
              </a:ext>
            </a:extLst>
          </p:cNvPr>
          <p:cNvPicPr>
            <a:picLocks noGrp="1" noChangeAspect="1"/>
          </p:cNvPicPr>
          <p:nvPr>
            <p:ph idx="1"/>
          </p:nvPr>
        </p:nvPicPr>
        <p:blipFill>
          <a:blip r:embed="rId2"/>
          <a:stretch>
            <a:fillRect/>
          </a:stretch>
        </p:blipFill>
        <p:spPr>
          <a:xfrm>
            <a:off x="694267" y="346364"/>
            <a:ext cx="10698623" cy="6511636"/>
          </a:xfrm>
          <a:prstGeom prst="rect">
            <a:avLst/>
          </a:prstGeom>
        </p:spPr>
      </p:pic>
    </p:spTree>
    <p:extLst>
      <p:ext uri="{BB962C8B-B14F-4D97-AF65-F5344CB8AC3E}">
        <p14:creationId xmlns:p14="http://schemas.microsoft.com/office/powerpoint/2010/main" val="393560739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816EB5-E333-F14F-DEEB-0F105BE9EB92}"/>
              </a:ext>
            </a:extLst>
          </p:cNvPr>
          <p:cNvSpPr>
            <a:spLocks noGrp="1"/>
          </p:cNvSpPr>
          <p:nvPr>
            <p:ph type="title"/>
          </p:nvPr>
        </p:nvSpPr>
        <p:spPr/>
        <p:txBody>
          <a:bodyPr/>
          <a:lstStyle/>
          <a:p>
            <a:endParaRPr lang="en-US"/>
          </a:p>
        </p:txBody>
      </p:sp>
      <p:pic>
        <p:nvPicPr>
          <p:cNvPr id="6" name="Content Placeholder 5">
            <a:extLst>
              <a:ext uri="{FF2B5EF4-FFF2-40B4-BE49-F238E27FC236}">
                <a16:creationId xmlns:a16="http://schemas.microsoft.com/office/drawing/2014/main" id="{2F5A1919-0B78-8813-C7D4-DDBA9D676817}"/>
              </a:ext>
            </a:extLst>
          </p:cNvPr>
          <p:cNvPicPr>
            <a:picLocks noGrp="1" noChangeAspect="1"/>
          </p:cNvPicPr>
          <p:nvPr>
            <p:ph idx="1"/>
          </p:nvPr>
        </p:nvPicPr>
        <p:blipFill>
          <a:blip r:embed="rId2"/>
          <a:stretch>
            <a:fillRect/>
          </a:stretch>
        </p:blipFill>
        <p:spPr>
          <a:xfrm>
            <a:off x="1069848" y="484632"/>
            <a:ext cx="10545704" cy="6170498"/>
          </a:xfrm>
          <a:prstGeom prst="rect">
            <a:avLst/>
          </a:prstGeom>
        </p:spPr>
      </p:pic>
    </p:spTree>
    <p:extLst>
      <p:ext uri="{BB962C8B-B14F-4D97-AF65-F5344CB8AC3E}">
        <p14:creationId xmlns:p14="http://schemas.microsoft.com/office/powerpoint/2010/main" val="256387943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04A084-1A52-AC8A-4A74-85D59255EA07}"/>
              </a:ext>
            </a:extLst>
          </p:cNvPr>
          <p:cNvSpPr>
            <a:spLocks noGrp="1"/>
          </p:cNvSpPr>
          <p:nvPr>
            <p:ph type="title"/>
          </p:nvPr>
        </p:nvSpPr>
        <p:spPr/>
        <p:txBody>
          <a:bodyPr/>
          <a:lstStyle/>
          <a:p>
            <a:endParaRPr lang="en-US"/>
          </a:p>
        </p:txBody>
      </p:sp>
      <p:pic>
        <p:nvPicPr>
          <p:cNvPr id="6" name="Content Placeholder 5">
            <a:extLst>
              <a:ext uri="{FF2B5EF4-FFF2-40B4-BE49-F238E27FC236}">
                <a16:creationId xmlns:a16="http://schemas.microsoft.com/office/drawing/2014/main" id="{8AC64F3A-90B6-1EA9-7844-09D812A7C938}"/>
              </a:ext>
            </a:extLst>
          </p:cNvPr>
          <p:cNvPicPr>
            <a:picLocks noGrp="1" noChangeAspect="1"/>
          </p:cNvPicPr>
          <p:nvPr>
            <p:ph idx="1"/>
          </p:nvPr>
        </p:nvPicPr>
        <p:blipFill>
          <a:blip r:embed="rId2"/>
          <a:stretch>
            <a:fillRect/>
          </a:stretch>
        </p:blipFill>
        <p:spPr>
          <a:xfrm>
            <a:off x="705097" y="-148442"/>
            <a:ext cx="10417055" cy="7006442"/>
          </a:xfrm>
          <a:prstGeom prst="rect">
            <a:avLst/>
          </a:prstGeom>
        </p:spPr>
      </p:pic>
    </p:spTree>
    <p:extLst>
      <p:ext uri="{BB962C8B-B14F-4D97-AF65-F5344CB8AC3E}">
        <p14:creationId xmlns:p14="http://schemas.microsoft.com/office/powerpoint/2010/main" val="84585465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02D76B-D2FC-09D7-3528-1457395410BD}"/>
              </a:ext>
            </a:extLst>
          </p:cNvPr>
          <p:cNvSpPr>
            <a:spLocks noGrp="1"/>
          </p:cNvSpPr>
          <p:nvPr>
            <p:ph type="title"/>
          </p:nvPr>
        </p:nvSpPr>
        <p:spPr/>
        <p:txBody>
          <a:bodyPr/>
          <a:lstStyle/>
          <a:p>
            <a:r>
              <a:rPr lang="en-GB" dirty="0"/>
              <a:t>Eccrine </a:t>
            </a:r>
            <a:r>
              <a:rPr lang="en-GB" dirty="0" err="1"/>
              <a:t>hydrocystoma</a:t>
            </a:r>
            <a:endParaRPr lang="en-US" dirty="0"/>
          </a:p>
        </p:txBody>
      </p:sp>
      <p:sp>
        <p:nvSpPr>
          <p:cNvPr id="3" name="Content Placeholder 2">
            <a:extLst>
              <a:ext uri="{FF2B5EF4-FFF2-40B4-BE49-F238E27FC236}">
                <a16:creationId xmlns:a16="http://schemas.microsoft.com/office/drawing/2014/main" id="{768FCBB0-EBC6-5FF2-2402-6F0A87E8969D}"/>
              </a:ext>
            </a:extLst>
          </p:cNvPr>
          <p:cNvSpPr>
            <a:spLocks noGrp="1"/>
          </p:cNvSpPr>
          <p:nvPr>
            <p:ph idx="1"/>
          </p:nvPr>
        </p:nvSpPr>
        <p:spPr>
          <a:xfrm>
            <a:off x="1193549" y="1676083"/>
            <a:ext cx="10058400" cy="4050792"/>
          </a:xfrm>
        </p:spPr>
        <p:txBody>
          <a:bodyPr/>
          <a:lstStyle/>
          <a:p>
            <a:pPr fontAlgn="base"/>
            <a:r>
              <a:rPr lang="en-GB" sz="2800" b="0" i="0" u="none" strike="noStrike" dirty="0">
                <a:solidFill>
                  <a:srgbClr val="333333"/>
                </a:solidFill>
                <a:effectLst/>
                <a:latin typeface="Open Sans" panose="020B0606030504020204" pitchFamily="34" charset="0"/>
              </a:rPr>
              <a:t>cystic</a:t>
            </a:r>
            <a:r>
              <a:rPr lang="en-GB" sz="2800" b="0" i="0" dirty="0">
                <a:solidFill>
                  <a:srgbClr val="333333"/>
                </a:solidFill>
                <a:effectLst/>
                <a:latin typeface="Open Sans" panose="020B0606030504020204" pitchFamily="34" charset="0"/>
              </a:rPr>
              <a:t> </a:t>
            </a:r>
            <a:r>
              <a:rPr lang="en-GB" sz="2800" b="0" i="0" u="none" strike="noStrike" dirty="0">
                <a:solidFill>
                  <a:srgbClr val="333333"/>
                </a:solidFill>
                <a:effectLst/>
                <a:latin typeface="Open Sans" panose="020B0606030504020204" pitchFamily="34" charset="0"/>
              </a:rPr>
              <a:t>lesion</a:t>
            </a:r>
            <a:r>
              <a:rPr lang="en-GB" sz="2800" u="none" strike="noStrike" dirty="0">
                <a:solidFill>
                  <a:srgbClr val="333333"/>
                </a:solidFill>
                <a:latin typeface="Open Sans" panose="020B0606030504020204" pitchFamily="34" charset="0"/>
              </a:rPr>
              <a:t>(</a:t>
            </a:r>
            <a:r>
              <a:rPr lang="en-GB" sz="2800" b="0" i="0" dirty="0">
                <a:solidFill>
                  <a:srgbClr val="333333"/>
                </a:solidFill>
                <a:effectLst/>
                <a:latin typeface="Open Sans" panose="020B0606030504020204" pitchFamily="34" charset="0"/>
              </a:rPr>
              <a:t> derived from cystic retention of native </a:t>
            </a:r>
            <a:r>
              <a:rPr lang="en-GB" sz="2800" b="0" i="0" u="none" strike="noStrike" dirty="0">
                <a:solidFill>
                  <a:srgbClr val="333333"/>
                </a:solidFill>
                <a:effectLst/>
                <a:latin typeface="Open Sans" panose="020B0606030504020204" pitchFamily="34" charset="0"/>
              </a:rPr>
              <a:t>eccrine glands)</a:t>
            </a:r>
            <a:r>
              <a:rPr lang="en-GB" sz="2800" b="0" i="0" dirty="0">
                <a:solidFill>
                  <a:srgbClr val="333333"/>
                </a:solidFill>
                <a:effectLst/>
                <a:latin typeface="Open Sans" panose="020B0606030504020204" pitchFamily="34" charset="0"/>
              </a:rPr>
              <a:t>.</a:t>
            </a:r>
            <a:endParaRPr lang="en-GB" sz="2800" b="0" i="0" dirty="0">
              <a:solidFill>
                <a:srgbClr val="333333"/>
              </a:solidFill>
              <a:effectLst/>
              <a:latin typeface="Open Sans" panose="02000000000000000000" pitchFamily="2" charset="0"/>
            </a:endParaRPr>
          </a:p>
          <a:p>
            <a:pPr fontAlgn="base"/>
            <a:r>
              <a:rPr lang="en-GB" sz="2800" b="0" i="0" dirty="0">
                <a:solidFill>
                  <a:srgbClr val="333333"/>
                </a:solidFill>
                <a:effectLst/>
                <a:latin typeface="Open Sans" panose="02000000000000000000" pitchFamily="2" charset="0"/>
              </a:rPr>
              <a:t>A cystic space occupies the </a:t>
            </a:r>
            <a:r>
              <a:rPr lang="en-GB" sz="2800" b="0" i="0" u="none" strike="noStrike" dirty="0">
                <a:solidFill>
                  <a:srgbClr val="333333"/>
                </a:solidFill>
                <a:effectLst/>
                <a:latin typeface="Open Sans" panose="02000000000000000000" pitchFamily="2" charset="0"/>
              </a:rPr>
              <a:t>dermis</a:t>
            </a:r>
            <a:r>
              <a:rPr lang="en-GB" sz="2800" b="0" i="0" dirty="0">
                <a:solidFill>
                  <a:srgbClr val="333333"/>
                </a:solidFill>
                <a:effectLst/>
                <a:latin typeface="Open Sans" panose="02000000000000000000" pitchFamily="2" charset="0"/>
              </a:rPr>
              <a:t> which may be </a:t>
            </a:r>
            <a:r>
              <a:rPr lang="en-GB" sz="2800" b="0" i="0" dirty="0" err="1">
                <a:solidFill>
                  <a:srgbClr val="333333"/>
                </a:solidFill>
                <a:effectLst/>
                <a:latin typeface="Open Sans" panose="02000000000000000000" pitchFamily="2" charset="0"/>
              </a:rPr>
              <a:t>unilocular</a:t>
            </a:r>
            <a:r>
              <a:rPr lang="en-GB" sz="2800" b="0" i="0" dirty="0">
                <a:solidFill>
                  <a:srgbClr val="333333"/>
                </a:solidFill>
                <a:effectLst/>
                <a:latin typeface="Open Sans" panose="02000000000000000000" pitchFamily="2" charset="0"/>
              </a:rPr>
              <a:t> . </a:t>
            </a:r>
          </a:p>
          <a:p>
            <a:pPr fontAlgn="base"/>
            <a:r>
              <a:rPr lang="en-GB" sz="2800" b="0" i="0" dirty="0">
                <a:solidFill>
                  <a:srgbClr val="333333"/>
                </a:solidFill>
                <a:effectLst/>
                <a:latin typeface="Open Sans" panose="02000000000000000000" pitchFamily="2" charset="0"/>
              </a:rPr>
              <a:t>The cystic space is lined by a thin </a:t>
            </a:r>
            <a:r>
              <a:rPr lang="en-GB" sz="2800" b="0" i="0" u="none" strike="noStrike" dirty="0">
                <a:solidFill>
                  <a:srgbClr val="333333"/>
                </a:solidFill>
                <a:effectLst/>
                <a:latin typeface="Open Sans" panose="02000000000000000000" pitchFamily="2" charset="0"/>
              </a:rPr>
              <a:t>epithelial</a:t>
            </a:r>
            <a:r>
              <a:rPr lang="en-GB" sz="2800" b="0" i="0" dirty="0">
                <a:solidFill>
                  <a:srgbClr val="333333"/>
                </a:solidFill>
                <a:effectLst/>
                <a:latin typeface="Open Sans" panose="02000000000000000000" pitchFamily="2" charset="0"/>
              </a:rPr>
              <a:t> layer consisting of 1–2 layers. The cells have slightly </a:t>
            </a:r>
            <a:r>
              <a:rPr lang="en-GB" sz="2800" b="0" i="0" u="none" strike="noStrike" dirty="0">
                <a:solidFill>
                  <a:srgbClr val="333333"/>
                </a:solidFill>
                <a:effectLst/>
                <a:latin typeface="Open Sans" panose="02000000000000000000" pitchFamily="2" charset="0"/>
              </a:rPr>
              <a:t>eosinophilic</a:t>
            </a:r>
            <a:r>
              <a:rPr lang="en-GB" sz="2800" b="0" i="0" dirty="0">
                <a:solidFill>
                  <a:srgbClr val="333333"/>
                </a:solidFill>
                <a:effectLst/>
                <a:latin typeface="Open Sans" panose="02000000000000000000" pitchFamily="2" charset="0"/>
              </a:rPr>
              <a:t> </a:t>
            </a:r>
            <a:r>
              <a:rPr lang="en-GB" sz="2800" b="0" i="0" u="none" strike="noStrike" dirty="0">
                <a:solidFill>
                  <a:srgbClr val="333333"/>
                </a:solidFill>
                <a:effectLst/>
                <a:latin typeface="Open Sans" panose="02000000000000000000" pitchFamily="2" charset="0"/>
              </a:rPr>
              <a:t>cytoplasm</a:t>
            </a:r>
            <a:r>
              <a:rPr lang="en-GB" sz="2800" b="0" i="0" dirty="0">
                <a:solidFill>
                  <a:srgbClr val="333333"/>
                </a:solidFill>
                <a:effectLst/>
                <a:latin typeface="Open Sans" panose="02000000000000000000" pitchFamily="2" charset="0"/>
              </a:rPr>
              <a:t>,  which is bilaminar </a:t>
            </a:r>
          </a:p>
          <a:p>
            <a:pPr fontAlgn="base"/>
            <a:r>
              <a:rPr lang="en-GB" sz="2800" b="0" i="0" dirty="0">
                <a:solidFill>
                  <a:srgbClr val="333333"/>
                </a:solidFill>
                <a:effectLst/>
                <a:latin typeface="Open Sans" panose="02000000000000000000" pitchFamily="2" charset="0"/>
              </a:rPr>
              <a:t>Prominent luminal </a:t>
            </a:r>
            <a:r>
              <a:rPr lang="en-GB" sz="2800" b="0" i="0" dirty="0" err="1">
                <a:solidFill>
                  <a:srgbClr val="333333"/>
                </a:solidFill>
                <a:effectLst/>
                <a:latin typeface="Open Sans" panose="02000000000000000000" pitchFamily="2" charset="0"/>
              </a:rPr>
              <a:t>blebbing</a:t>
            </a:r>
            <a:r>
              <a:rPr lang="en-GB" sz="2800" b="0" i="0" dirty="0">
                <a:solidFill>
                  <a:srgbClr val="333333"/>
                </a:solidFill>
                <a:effectLst/>
                <a:latin typeface="Open Sans" panose="02000000000000000000" pitchFamily="2" charset="0"/>
              </a:rPr>
              <a:t> ('apocrine snouts') is absent.</a:t>
            </a:r>
          </a:p>
          <a:p>
            <a:endParaRPr lang="en-US" dirty="0"/>
          </a:p>
        </p:txBody>
      </p:sp>
    </p:spTree>
    <p:extLst>
      <p:ext uri="{BB962C8B-B14F-4D97-AF65-F5344CB8AC3E}">
        <p14:creationId xmlns:p14="http://schemas.microsoft.com/office/powerpoint/2010/main" val="319281017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4C43DF-CEB5-A372-6BF7-47A7383FEFC4}"/>
              </a:ext>
            </a:extLst>
          </p:cNvPr>
          <p:cNvSpPr>
            <a:spLocks noGrp="1"/>
          </p:cNvSpPr>
          <p:nvPr>
            <p:ph type="title"/>
          </p:nvPr>
        </p:nvSpPr>
        <p:spPr/>
        <p:txBody>
          <a:bodyPr/>
          <a:lstStyle/>
          <a:p>
            <a:endParaRPr lang="en-US"/>
          </a:p>
        </p:txBody>
      </p:sp>
      <p:pic>
        <p:nvPicPr>
          <p:cNvPr id="6" name="Content Placeholder 5">
            <a:extLst>
              <a:ext uri="{FF2B5EF4-FFF2-40B4-BE49-F238E27FC236}">
                <a16:creationId xmlns:a16="http://schemas.microsoft.com/office/drawing/2014/main" id="{F88FD109-776C-F156-3F83-C25675BF70FA}"/>
              </a:ext>
            </a:extLst>
          </p:cNvPr>
          <p:cNvPicPr>
            <a:picLocks noGrp="1" noChangeAspect="1"/>
          </p:cNvPicPr>
          <p:nvPr>
            <p:ph idx="1"/>
          </p:nvPr>
        </p:nvPicPr>
        <p:blipFill>
          <a:blip r:embed="rId3"/>
          <a:stretch>
            <a:fillRect/>
          </a:stretch>
        </p:blipFill>
        <p:spPr>
          <a:xfrm>
            <a:off x="86591" y="0"/>
            <a:ext cx="12105409" cy="6858000"/>
          </a:xfrm>
          <a:prstGeom prst="rect">
            <a:avLst/>
          </a:prstGeom>
        </p:spPr>
      </p:pic>
    </p:spTree>
    <p:extLst>
      <p:ext uri="{BB962C8B-B14F-4D97-AF65-F5344CB8AC3E}">
        <p14:creationId xmlns:p14="http://schemas.microsoft.com/office/powerpoint/2010/main" val="185279820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48DA9B-3431-062C-1AD8-4F70753E3157}"/>
              </a:ext>
            </a:extLst>
          </p:cNvPr>
          <p:cNvSpPr>
            <a:spLocks noGrp="1"/>
          </p:cNvSpPr>
          <p:nvPr>
            <p:ph type="title"/>
          </p:nvPr>
        </p:nvSpPr>
        <p:spPr/>
        <p:txBody>
          <a:bodyPr/>
          <a:lstStyle/>
          <a:p>
            <a:endParaRPr lang="en-US"/>
          </a:p>
        </p:txBody>
      </p:sp>
      <p:pic>
        <p:nvPicPr>
          <p:cNvPr id="6" name="Content Placeholder 5">
            <a:extLst>
              <a:ext uri="{FF2B5EF4-FFF2-40B4-BE49-F238E27FC236}">
                <a16:creationId xmlns:a16="http://schemas.microsoft.com/office/drawing/2014/main" id="{C296B03E-7632-7C18-5AED-737EACC680A2}"/>
              </a:ext>
            </a:extLst>
          </p:cNvPr>
          <p:cNvPicPr>
            <a:picLocks noGrp="1" noChangeAspect="1"/>
          </p:cNvPicPr>
          <p:nvPr>
            <p:ph idx="1"/>
          </p:nvPr>
        </p:nvPicPr>
        <p:blipFill>
          <a:blip r:embed="rId2"/>
          <a:stretch>
            <a:fillRect/>
          </a:stretch>
        </p:blipFill>
        <p:spPr>
          <a:xfrm>
            <a:off x="1224642" y="484632"/>
            <a:ext cx="9897509" cy="5687568"/>
          </a:xfrm>
          <a:prstGeom prst="rect">
            <a:avLst/>
          </a:prstGeom>
        </p:spPr>
      </p:pic>
    </p:spTree>
    <p:extLst>
      <p:ext uri="{BB962C8B-B14F-4D97-AF65-F5344CB8AC3E}">
        <p14:creationId xmlns:p14="http://schemas.microsoft.com/office/powerpoint/2010/main" val="362886016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2521D-E328-968F-5F4C-7ECC571E6194}"/>
              </a:ext>
            </a:extLst>
          </p:cNvPr>
          <p:cNvSpPr>
            <a:spLocks noGrp="1"/>
          </p:cNvSpPr>
          <p:nvPr>
            <p:ph type="title"/>
          </p:nvPr>
        </p:nvSpPr>
        <p:spPr/>
        <p:txBody>
          <a:bodyPr/>
          <a:lstStyle/>
          <a:p>
            <a:endParaRPr lang="en-US"/>
          </a:p>
        </p:txBody>
      </p:sp>
      <p:pic>
        <p:nvPicPr>
          <p:cNvPr id="6" name="Content Placeholder 5">
            <a:extLst>
              <a:ext uri="{FF2B5EF4-FFF2-40B4-BE49-F238E27FC236}">
                <a16:creationId xmlns:a16="http://schemas.microsoft.com/office/drawing/2014/main" id="{6F531A7B-4722-2960-7A8B-717EAFF90521}"/>
              </a:ext>
            </a:extLst>
          </p:cNvPr>
          <p:cNvPicPr>
            <a:picLocks noGrp="1" noChangeAspect="1"/>
          </p:cNvPicPr>
          <p:nvPr>
            <p:ph idx="1"/>
          </p:nvPr>
        </p:nvPicPr>
        <p:blipFill>
          <a:blip r:embed="rId2"/>
          <a:stretch>
            <a:fillRect/>
          </a:stretch>
        </p:blipFill>
        <p:spPr>
          <a:xfrm>
            <a:off x="742208" y="-1694708"/>
            <a:ext cx="10379944" cy="8436429"/>
          </a:xfrm>
          <a:prstGeom prst="rect">
            <a:avLst/>
          </a:prstGeom>
        </p:spPr>
      </p:pic>
    </p:spTree>
    <p:extLst>
      <p:ext uri="{BB962C8B-B14F-4D97-AF65-F5344CB8AC3E}">
        <p14:creationId xmlns:p14="http://schemas.microsoft.com/office/powerpoint/2010/main" val="359227514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1D6C63-1919-2A5B-354A-B2F73196B863}"/>
              </a:ext>
            </a:extLst>
          </p:cNvPr>
          <p:cNvSpPr>
            <a:spLocks noGrp="1"/>
          </p:cNvSpPr>
          <p:nvPr>
            <p:ph type="title"/>
          </p:nvPr>
        </p:nvSpPr>
        <p:spPr/>
        <p:txBody>
          <a:bodyPr/>
          <a:lstStyle/>
          <a:p>
            <a:endParaRPr lang="en-US"/>
          </a:p>
        </p:txBody>
      </p:sp>
      <p:pic>
        <p:nvPicPr>
          <p:cNvPr id="6" name="Content Placeholder 5">
            <a:extLst>
              <a:ext uri="{FF2B5EF4-FFF2-40B4-BE49-F238E27FC236}">
                <a16:creationId xmlns:a16="http://schemas.microsoft.com/office/drawing/2014/main" id="{4C0F6CD4-7326-8F37-1479-2D85D9F1F3AF}"/>
              </a:ext>
            </a:extLst>
          </p:cNvPr>
          <p:cNvPicPr>
            <a:picLocks noGrp="1" noChangeAspect="1"/>
          </p:cNvPicPr>
          <p:nvPr>
            <p:ph idx="1"/>
          </p:nvPr>
        </p:nvPicPr>
        <p:blipFill>
          <a:blip r:embed="rId2"/>
          <a:stretch>
            <a:fillRect/>
          </a:stretch>
        </p:blipFill>
        <p:spPr>
          <a:xfrm>
            <a:off x="916716" y="717468"/>
            <a:ext cx="10205436" cy="5974278"/>
          </a:xfrm>
          <a:prstGeom prst="rect">
            <a:avLst/>
          </a:prstGeom>
        </p:spPr>
      </p:pic>
    </p:spTree>
    <p:extLst>
      <p:ext uri="{BB962C8B-B14F-4D97-AF65-F5344CB8AC3E}">
        <p14:creationId xmlns:p14="http://schemas.microsoft.com/office/powerpoint/2010/main" val="404183868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00EB81-B916-FE4D-F8ED-40704AFE61E0}"/>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F6B3036D-0C51-9E91-90CB-1C0FC7775B54}"/>
              </a:ext>
            </a:extLst>
          </p:cNvPr>
          <p:cNvSpPr>
            <a:spLocks noGrp="1"/>
          </p:cNvSpPr>
          <p:nvPr>
            <p:ph idx="1"/>
          </p:nvPr>
        </p:nvSpPr>
        <p:spPr/>
        <p:txBody>
          <a:bodyPr/>
          <a:lstStyle/>
          <a:p>
            <a:endParaRPr lang="en-US"/>
          </a:p>
        </p:txBody>
      </p:sp>
      <p:graphicFrame>
        <p:nvGraphicFramePr>
          <p:cNvPr id="5" name="Table 4">
            <a:extLst>
              <a:ext uri="{FF2B5EF4-FFF2-40B4-BE49-F238E27FC236}">
                <a16:creationId xmlns:a16="http://schemas.microsoft.com/office/drawing/2014/main" id="{EB62804A-F64D-E21A-9A6A-2C4D60032269}"/>
              </a:ext>
            </a:extLst>
          </p:cNvPr>
          <p:cNvGraphicFramePr/>
          <p:nvPr>
            <p:extLst>
              <p:ext uri="{D42A27DB-BD31-4B8C-83A1-F6EECF244321}">
                <p14:modId xmlns:p14="http://schemas.microsoft.com/office/powerpoint/2010/main" val="1835552040"/>
              </p:ext>
            </p:extLst>
          </p:nvPr>
        </p:nvGraphicFramePr>
        <p:xfrm>
          <a:off x="507174" y="157674"/>
          <a:ext cx="10614978" cy="6700324"/>
        </p:xfrm>
        <a:graphic>
          <a:graphicData uri="http://schemas.openxmlformats.org/drawingml/2006/table">
            <a:tbl>
              <a:tblPr>
                <a:tableStyleId>{5C22544A-7EE6-4342-B048-85BDC9FD1C3A}</a:tableStyleId>
              </a:tblPr>
              <a:tblGrid>
                <a:gridCol w="3538326">
                  <a:extLst>
                    <a:ext uri="{9D8B030D-6E8A-4147-A177-3AD203B41FA5}">
                      <a16:colId xmlns:a16="http://schemas.microsoft.com/office/drawing/2014/main" val="3660834531"/>
                    </a:ext>
                  </a:extLst>
                </a:gridCol>
                <a:gridCol w="3538326">
                  <a:extLst>
                    <a:ext uri="{9D8B030D-6E8A-4147-A177-3AD203B41FA5}">
                      <a16:colId xmlns:a16="http://schemas.microsoft.com/office/drawing/2014/main" val="3061726472"/>
                    </a:ext>
                  </a:extLst>
                </a:gridCol>
                <a:gridCol w="3538326">
                  <a:extLst>
                    <a:ext uri="{9D8B030D-6E8A-4147-A177-3AD203B41FA5}">
                      <a16:colId xmlns:a16="http://schemas.microsoft.com/office/drawing/2014/main" val="1462352058"/>
                    </a:ext>
                  </a:extLst>
                </a:gridCol>
              </a:tblGrid>
              <a:tr h="1297968">
                <a:tc>
                  <a:txBody>
                    <a:bodyPr/>
                    <a:lstStyle/>
                    <a:p>
                      <a:pPr algn="l"/>
                      <a:r>
                        <a:rPr lang="en-GB" sz="2400">
                          <a:effectLst/>
                        </a:rPr>
                        <a:t>Clinical characteristics</a:t>
                      </a:r>
                      <a:endParaRPr lang="en-GB" sz="2400" dirty="0">
                        <a:effectLst/>
                      </a:endParaRPr>
                    </a:p>
                  </a:txBody>
                  <a:tcPr marL="28370" marR="28370" marT="14185" marB="14185"/>
                </a:tc>
                <a:tc>
                  <a:txBody>
                    <a:bodyPr/>
                    <a:lstStyle/>
                    <a:p>
                      <a:pPr algn="l"/>
                      <a:r>
                        <a:rPr lang="en-GB" sz="2400">
                          <a:effectLst/>
                        </a:rPr>
                        <a:t>Eccrine hidrocystoma</a:t>
                      </a:r>
                    </a:p>
                  </a:txBody>
                  <a:tcPr marL="28370" marR="28370" marT="14185" marB="14185"/>
                </a:tc>
                <a:tc>
                  <a:txBody>
                    <a:bodyPr/>
                    <a:lstStyle/>
                    <a:p>
                      <a:pPr algn="l"/>
                      <a:r>
                        <a:rPr lang="en-GB" sz="2400">
                          <a:effectLst/>
                        </a:rPr>
                        <a:t>Apocrine hidrocystoma</a:t>
                      </a:r>
                    </a:p>
                  </a:txBody>
                  <a:tcPr marL="28370" marR="28370" marT="14185" marB="14185"/>
                </a:tc>
                <a:extLst>
                  <a:ext uri="{0D108BD9-81ED-4DB2-BD59-A6C34878D82A}">
                    <a16:rowId xmlns:a16="http://schemas.microsoft.com/office/drawing/2014/main" val="3322502877"/>
                  </a:ext>
                </a:extLst>
              </a:tr>
              <a:tr h="1508450">
                <a:tc>
                  <a:txBody>
                    <a:bodyPr/>
                    <a:lstStyle/>
                    <a:p>
                      <a:pPr algn="l"/>
                      <a:r>
                        <a:rPr lang="en-GB" sz="2400">
                          <a:effectLst/>
                        </a:rPr>
                        <a:t>Location</a:t>
                      </a:r>
                      <a:endParaRPr lang="en-GB" sz="2400" dirty="0">
                        <a:effectLst/>
                      </a:endParaRPr>
                    </a:p>
                  </a:txBody>
                  <a:tcPr marL="28370" marR="28370" marT="14185" marB="14185"/>
                </a:tc>
                <a:tc>
                  <a:txBody>
                    <a:bodyPr/>
                    <a:lstStyle/>
                    <a:p>
                      <a:pPr algn="l"/>
                      <a:r>
                        <a:rPr lang="en-GB" sz="2400">
                          <a:effectLst/>
                        </a:rPr>
                        <a:t>Face: periorbital, malar area</a:t>
                      </a:r>
                      <a:endParaRPr lang="en-GB" sz="2400" dirty="0">
                        <a:effectLst/>
                      </a:endParaRPr>
                    </a:p>
                  </a:txBody>
                  <a:tcPr marL="28370" marR="28370" marT="14185" marB="14185"/>
                </a:tc>
                <a:tc>
                  <a:txBody>
                    <a:bodyPr/>
                    <a:lstStyle/>
                    <a:p>
                      <a:pPr algn="l"/>
                      <a:r>
                        <a:rPr lang="en-GB" sz="2400">
                          <a:effectLst/>
                        </a:rPr>
                        <a:t>Face: eyelid (inner canthus)</a:t>
                      </a:r>
                    </a:p>
                  </a:txBody>
                  <a:tcPr marL="28370" marR="28370" marT="14185" marB="14185"/>
                </a:tc>
                <a:extLst>
                  <a:ext uri="{0D108BD9-81ED-4DB2-BD59-A6C34878D82A}">
                    <a16:rowId xmlns:a16="http://schemas.microsoft.com/office/drawing/2014/main" val="3789827380"/>
                  </a:ext>
                </a:extLst>
              </a:tr>
              <a:tr h="561284">
                <a:tc>
                  <a:txBody>
                    <a:bodyPr/>
                    <a:lstStyle/>
                    <a:p>
                      <a:pPr algn="l"/>
                      <a:r>
                        <a:rPr lang="en-GB" sz="2400">
                          <a:effectLst/>
                        </a:rPr>
                        <a:t>Size</a:t>
                      </a:r>
                    </a:p>
                  </a:txBody>
                  <a:tcPr marL="28370" marR="28370" marT="14185" marB="14185"/>
                </a:tc>
                <a:tc>
                  <a:txBody>
                    <a:bodyPr/>
                    <a:lstStyle/>
                    <a:p>
                      <a:pPr algn="l"/>
                      <a:r>
                        <a:rPr lang="en-GB" sz="2400">
                          <a:effectLst/>
                        </a:rPr>
                        <a:t>1 to 6mm</a:t>
                      </a:r>
                      <a:endParaRPr lang="en-GB" sz="2400" dirty="0">
                        <a:effectLst/>
                      </a:endParaRPr>
                    </a:p>
                  </a:txBody>
                  <a:tcPr marL="28370" marR="28370" marT="14185" marB="14185"/>
                </a:tc>
                <a:tc>
                  <a:txBody>
                    <a:bodyPr/>
                    <a:lstStyle/>
                    <a:p>
                      <a:pPr algn="l"/>
                      <a:r>
                        <a:rPr lang="en-GB" sz="2400">
                          <a:effectLst/>
                        </a:rPr>
                        <a:t>3 to 15mm</a:t>
                      </a:r>
                    </a:p>
                  </a:txBody>
                  <a:tcPr marL="28370" marR="28370" marT="14185" marB="14185"/>
                </a:tc>
                <a:extLst>
                  <a:ext uri="{0D108BD9-81ED-4DB2-BD59-A6C34878D82A}">
                    <a16:rowId xmlns:a16="http://schemas.microsoft.com/office/drawing/2014/main" val="4251701676"/>
                  </a:ext>
                </a:extLst>
              </a:tr>
              <a:tr h="1403209">
                <a:tc>
                  <a:txBody>
                    <a:bodyPr/>
                    <a:lstStyle/>
                    <a:p>
                      <a:pPr algn="l"/>
                      <a:r>
                        <a:rPr lang="en-GB" sz="2400">
                          <a:effectLst/>
                        </a:rPr>
                        <a:t>Color/consistency</a:t>
                      </a:r>
                      <a:endParaRPr lang="en-GB" sz="2400" dirty="0">
                        <a:effectLst/>
                      </a:endParaRPr>
                    </a:p>
                  </a:txBody>
                  <a:tcPr marL="28370" marR="28370" marT="14185" marB="14185"/>
                </a:tc>
                <a:tc>
                  <a:txBody>
                    <a:bodyPr/>
                    <a:lstStyle/>
                    <a:p>
                      <a:pPr algn="l"/>
                      <a:r>
                        <a:rPr lang="en-GB" sz="2400">
                          <a:effectLst/>
                        </a:rPr>
                        <a:t>Flesh-colored, translucent</a:t>
                      </a:r>
                      <a:endParaRPr lang="en-GB" sz="2400" dirty="0">
                        <a:effectLst/>
                      </a:endParaRPr>
                    </a:p>
                  </a:txBody>
                  <a:tcPr marL="28370" marR="28370" marT="14185" marB="14185"/>
                </a:tc>
                <a:tc>
                  <a:txBody>
                    <a:bodyPr/>
                    <a:lstStyle/>
                    <a:p>
                      <a:pPr algn="l"/>
                      <a:r>
                        <a:rPr lang="en-GB" sz="2400">
                          <a:effectLst/>
                        </a:rPr>
                        <a:t>Translucent, bluish-black</a:t>
                      </a:r>
                      <a:endParaRPr lang="en-GB" sz="2400" dirty="0">
                        <a:effectLst/>
                      </a:endParaRPr>
                    </a:p>
                  </a:txBody>
                  <a:tcPr marL="28370" marR="28370" marT="14185" marB="14185"/>
                </a:tc>
                <a:extLst>
                  <a:ext uri="{0D108BD9-81ED-4DB2-BD59-A6C34878D82A}">
                    <a16:rowId xmlns:a16="http://schemas.microsoft.com/office/drawing/2014/main" val="1296918688"/>
                  </a:ext>
                </a:extLst>
              </a:tr>
              <a:tr h="1929413">
                <a:tc>
                  <a:txBody>
                    <a:bodyPr/>
                    <a:lstStyle/>
                    <a:p>
                      <a:pPr algn="l"/>
                      <a:r>
                        <a:rPr lang="en-GB" sz="2400">
                          <a:effectLst/>
                        </a:rPr>
                        <a:t>Number of lesions</a:t>
                      </a:r>
                      <a:endParaRPr lang="en-GB" sz="2400" dirty="0">
                        <a:effectLst/>
                      </a:endParaRPr>
                    </a:p>
                  </a:txBody>
                  <a:tcPr marL="28370" marR="28370" marT="14185" marB="14185"/>
                </a:tc>
                <a:tc>
                  <a:txBody>
                    <a:bodyPr/>
                    <a:lstStyle/>
                    <a:p>
                      <a:pPr algn="l"/>
                      <a:r>
                        <a:rPr lang="en-GB" sz="2400">
                          <a:effectLst/>
                        </a:rPr>
                        <a:t>Solitary or multiple (Robinson-type)</a:t>
                      </a:r>
                    </a:p>
                  </a:txBody>
                  <a:tcPr marL="28370" marR="28370" marT="14185" marB="14185"/>
                </a:tc>
                <a:tc>
                  <a:txBody>
                    <a:bodyPr/>
                    <a:lstStyle/>
                    <a:p>
                      <a:pPr algn="l"/>
                      <a:r>
                        <a:rPr lang="en-GB" sz="2400" dirty="0">
                          <a:effectLst/>
                        </a:rPr>
                        <a:t>Solitary</a:t>
                      </a:r>
                    </a:p>
                  </a:txBody>
                  <a:tcPr marL="28370" marR="28370" marT="14185" marB="14185"/>
                </a:tc>
                <a:extLst>
                  <a:ext uri="{0D108BD9-81ED-4DB2-BD59-A6C34878D82A}">
                    <a16:rowId xmlns:a16="http://schemas.microsoft.com/office/drawing/2014/main" val="1358942594"/>
                  </a:ext>
                </a:extLst>
              </a:tr>
            </a:tbl>
          </a:graphicData>
        </a:graphic>
      </p:graphicFrame>
    </p:spTree>
    <p:extLst>
      <p:ext uri="{BB962C8B-B14F-4D97-AF65-F5344CB8AC3E}">
        <p14:creationId xmlns:p14="http://schemas.microsoft.com/office/powerpoint/2010/main" val="203767986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A9D691-BC07-3ED9-7E03-9E1727D76037}"/>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F94A2B27-1FCC-33F4-FC7A-81231FBD19C1}"/>
              </a:ext>
            </a:extLst>
          </p:cNvPr>
          <p:cNvSpPr>
            <a:spLocks noGrp="1"/>
          </p:cNvSpPr>
          <p:nvPr>
            <p:ph idx="1"/>
          </p:nvPr>
        </p:nvSpPr>
        <p:spPr/>
        <p:txBody>
          <a:bodyPr/>
          <a:lstStyle/>
          <a:p>
            <a:endParaRPr lang="en-US"/>
          </a:p>
        </p:txBody>
      </p:sp>
      <p:graphicFrame>
        <p:nvGraphicFramePr>
          <p:cNvPr id="5" name="Table 4">
            <a:extLst>
              <a:ext uri="{FF2B5EF4-FFF2-40B4-BE49-F238E27FC236}">
                <a16:creationId xmlns:a16="http://schemas.microsoft.com/office/drawing/2014/main" id="{578D2BD1-6D24-EFF8-FCB4-EA9D7E9CD4E9}"/>
              </a:ext>
            </a:extLst>
          </p:cNvPr>
          <p:cNvGraphicFramePr/>
          <p:nvPr>
            <p:extLst>
              <p:ext uri="{D42A27DB-BD31-4B8C-83A1-F6EECF244321}">
                <p14:modId xmlns:p14="http://schemas.microsoft.com/office/powerpoint/2010/main" val="3021651830"/>
              </p:ext>
            </p:extLst>
          </p:nvPr>
        </p:nvGraphicFramePr>
        <p:xfrm>
          <a:off x="602425" y="0"/>
          <a:ext cx="10987149" cy="6667500"/>
        </p:xfrm>
        <a:graphic>
          <a:graphicData uri="http://schemas.openxmlformats.org/drawingml/2006/table">
            <a:tbl>
              <a:tblPr>
                <a:tableStyleId>{5C22544A-7EE6-4342-B048-85BDC9FD1C3A}</a:tableStyleId>
              </a:tblPr>
              <a:tblGrid>
                <a:gridCol w="3662383">
                  <a:extLst>
                    <a:ext uri="{9D8B030D-6E8A-4147-A177-3AD203B41FA5}">
                      <a16:colId xmlns:a16="http://schemas.microsoft.com/office/drawing/2014/main" val="345430370"/>
                    </a:ext>
                  </a:extLst>
                </a:gridCol>
                <a:gridCol w="3662383">
                  <a:extLst>
                    <a:ext uri="{9D8B030D-6E8A-4147-A177-3AD203B41FA5}">
                      <a16:colId xmlns:a16="http://schemas.microsoft.com/office/drawing/2014/main" val="2432821921"/>
                    </a:ext>
                  </a:extLst>
                </a:gridCol>
                <a:gridCol w="3662383">
                  <a:extLst>
                    <a:ext uri="{9D8B030D-6E8A-4147-A177-3AD203B41FA5}">
                      <a16:colId xmlns:a16="http://schemas.microsoft.com/office/drawing/2014/main" val="543936132"/>
                    </a:ext>
                  </a:extLst>
                </a:gridCol>
              </a:tblGrid>
              <a:tr h="795837">
                <a:tc>
                  <a:txBody>
                    <a:bodyPr/>
                    <a:lstStyle/>
                    <a:p>
                      <a:pPr algn="l"/>
                      <a:r>
                        <a:rPr lang="en-GB" sz="2400" dirty="0">
                          <a:effectLst/>
                        </a:rPr>
                        <a:t>Histologic characteristics</a:t>
                      </a:r>
                    </a:p>
                  </a:txBody>
                  <a:tcPr marL="13753" marR="13753" marT="6876" marB="6876"/>
                </a:tc>
                <a:tc>
                  <a:txBody>
                    <a:bodyPr/>
                    <a:lstStyle/>
                    <a:p>
                      <a:pPr algn="l"/>
                      <a:r>
                        <a:rPr lang="en-GB" sz="2400" dirty="0">
                          <a:effectLst/>
                        </a:rPr>
                        <a:t>Eccrine </a:t>
                      </a:r>
                      <a:r>
                        <a:rPr lang="en-GB" sz="2400" dirty="0" err="1">
                          <a:effectLst/>
                        </a:rPr>
                        <a:t>hidrocystoma</a:t>
                      </a:r>
                      <a:endParaRPr lang="en-GB" sz="2400" dirty="0">
                        <a:effectLst/>
                      </a:endParaRPr>
                    </a:p>
                  </a:txBody>
                  <a:tcPr marL="13753" marR="13753" marT="6876" marB="6876"/>
                </a:tc>
                <a:tc>
                  <a:txBody>
                    <a:bodyPr/>
                    <a:lstStyle/>
                    <a:p>
                      <a:pPr algn="l"/>
                      <a:r>
                        <a:rPr lang="en-GB" sz="2400">
                          <a:effectLst/>
                        </a:rPr>
                        <a:t>Apocrine hidrocystoma</a:t>
                      </a:r>
                    </a:p>
                  </a:txBody>
                  <a:tcPr marL="13753" marR="13753" marT="6876" marB="6876"/>
                </a:tc>
                <a:extLst>
                  <a:ext uri="{0D108BD9-81ED-4DB2-BD59-A6C34878D82A}">
                    <a16:rowId xmlns:a16="http://schemas.microsoft.com/office/drawing/2014/main" val="2794115550"/>
                  </a:ext>
                </a:extLst>
              </a:tr>
              <a:tr h="568766">
                <a:tc>
                  <a:txBody>
                    <a:bodyPr/>
                    <a:lstStyle/>
                    <a:p>
                      <a:pPr algn="l"/>
                      <a:r>
                        <a:rPr lang="en-GB" sz="2400" dirty="0">
                          <a:effectLst/>
                        </a:rPr>
                        <a:t>Cyst number</a:t>
                      </a:r>
                    </a:p>
                  </a:txBody>
                  <a:tcPr marL="13753" marR="13753" marT="6876" marB="6876"/>
                </a:tc>
                <a:tc>
                  <a:txBody>
                    <a:bodyPr/>
                    <a:lstStyle/>
                    <a:p>
                      <a:pPr algn="l"/>
                      <a:r>
                        <a:rPr lang="en-GB" sz="2400">
                          <a:effectLst/>
                        </a:rPr>
                        <a:t>Unilocular</a:t>
                      </a:r>
                    </a:p>
                  </a:txBody>
                  <a:tcPr marL="13753" marR="13753" marT="6876" marB="6876"/>
                </a:tc>
                <a:tc>
                  <a:txBody>
                    <a:bodyPr/>
                    <a:lstStyle/>
                    <a:p>
                      <a:pPr algn="l"/>
                      <a:r>
                        <a:rPr lang="en-GB" sz="2400">
                          <a:effectLst/>
                        </a:rPr>
                        <a:t>Often multilocular</a:t>
                      </a:r>
                    </a:p>
                  </a:txBody>
                  <a:tcPr marL="13753" marR="13753" marT="6876" marB="6876"/>
                </a:tc>
                <a:extLst>
                  <a:ext uri="{0D108BD9-81ED-4DB2-BD59-A6C34878D82A}">
                    <a16:rowId xmlns:a16="http://schemas.microsoft.com/office/drawing/2014/main" val="2846156884"/>
                  </a:ext>
                </a:extLst>
              </a:tr>
              <a:tr h="1672838">
                <a:tc>
                  <a:txBody>
                    <a:bodyPr/>
                    <a:lstStyle/>
                    <a:p>
                      <a:pPr algn="l"/>
                      <a:r>
                        <a:rPr lang="en-GB" sz="2400">
                          <a:effectLst/>
                        </a:rPr>
                        <a:t>Cyst lining</a:t>
                      </a:r>
                    </a:p>
                  </a:txBody>
                  <a:tcPr marL="13753" marR="13753" marT="6876" marB="6876"/>
                </a:tc>
                <a:tc>
                  <a:txBody>
                    <a:bodyPr/>
                    <a:lstStyle/>
                    <a:p>
                      <a:pPr algn="l"/>
                      <a:r>
                        <a:rPr lang="en-GB" sz="2400" dirty="0">
                          <a:effectLst/>
                        </a:rPr>
                        <a:t>2 layers of cuboidal epithelium</a:t>
                      </a:r>
                    </a:p>
                  </a:txBody>
                  <a:tcPr marL="13753" marR="13753" marT="6876" marB="6876"/>
                </a:tc>
                <a:tc>
                  <a:txBody>
                    <a:bodyPr/>
                    <a:lstStyle/>
                    <a:p>
                      <a:pPr algn="l"/>
                      <a:r>
                        <a:rPr lang="en-GB" sz="2400">
                          <a:effectLst/>
                        </a:rPr>
                        <a:t>1 to 2 layers: inner secretory and outer myoepithelial cells</a:t>
                      </a:r>
                    </a:p>
                  </a:txBody>
                  <a:tcPr marL="13753" marR="13753" marT="6876" marB="6876"/>
                </a:tc>
                <a:extLst>
                  <a:ext uri="{0D108BD9-81ED-4DB2-BD59-A6C34878D82A}">
                    <a16:rowId xmlns:a16="http://schemas.microsoft.com/office/drawing/2014/main" val="2340221847"/>
                  </a:ext>
                </a:extLst>
              </a:tr>
              <a:tr h="669135">
                <a:tc>
                  <a:txBody>
                    <a:bodyPr/>
                    <a:lstStyle/>
                    <a:p>
                      <a:pPr algn="l"/>
                      <a:r>
                        <a:rPr lang="en-GB" sz="2400">
                          <a:effectLst/>
                        </a:rPr>
                        <a:t>Decapitation secretion</a:t>
                      </a:r>
                    </a:p>
                  </a:txBody>
                  <a:tcPr marL="13753" marR="13753" marT="6876" marB="6876"/>
                </a:tc>
                <a:tc>
                  <a:txBody>
                    <a:bodyPr/>
                    <a:lstStyle/>
                    <a:p>
                      <a:pPr algn="l"/>
                      <a:r>
                        <a:rPr lang="en-GB" sz="2400" dirty="0">
                          <a:effectLst/>
                        </a:rPr>
                        <a:t>Absent</a:t>
                      </a:r>
                    </a:p>
                  </a:txBody>
                  <a:tcPr marL="13753" marR="13753" marT="6876" marB="6876"/>
                </a:tc>
                <a:tc>
                  <a:txBody>
                    <a:bodyPr/>
                    <a:lstStyle/>
                    <a:p>
                      <a:pPr algn="l"/>
                      <a:r>
                        <a:rPr lang="en-GB" sz="2400">
                          <a:effectLst/>
                        </a:rPr>
                        <a:t>Present</a:t>
                      </a:r>
                    </a:p>
                  </a:txBody>
                  <a:tcPr marL="13753" marR="13753" marT="6876" marB="6876"/>
                </a:tc>
                <a:extLst>
                  <a:ext uri="{0D108BD9-81ED-4DB2-BD59-A6C34878D82A}">
                    <a16:rowId xmlns:a16="http://schemas.microsoft.com/office/drawing/2014/main" val="4008919528"/>
                  </a:ext>
                </a:extLst>
              </a:tr>
              <a:tr h="618951">
                <a:tc>
                  <a:txBody>
                    <a:bodyPr/>
                    <a:lstStyle/>
                    <a:p>
                      <a:pPr algn="l"/>
                      <a:r>
                        <a:rPr lang="en-GB" sz="2400" dirty="0">
                          <a:effectLst/>
                        </a:rPr>
                        <a:t>Papillary projections</a:t>
                      </a:r>
                    </a:p>
                  </a:txBody>
                  <a:tcPr marL="13753" marR="13753" marT="6876" marB="6876"/>
                </a:tc>
                <a:tc>
                  <a:txBody>
                    <a:bodyPr/>
                    <a:lstStyle/>
                    <a:p>
                      <a:pPr algn="l"/>
                      <a:r>
                        <a:rPr lang="en-GB" sz="2400">
                          <a:effectLst/>
                        </a:rPr>
                        <a:t>Absent</a:t>
                      </a:r>
                    </a:p>
                  </a:txBody>
                  <a:tcPr marL="13753" marR="13753" marT="6876" marB="6876"/>
                </a:tc>
                <a:tc>
                  <a:txBody>
                    <a:bodyPr/>
                    <a:lstStyle/>
                    <a:p>
                      <a:pPr algn="l"/>
                      <a:r>
                        <a:rPr lang="en-GB" sz="2400">
                          <a:effectLst/>
                        </a:rPr>
                        <a:t>Present</a:t>
                      </a:r>
                    </a:p>
                  </a:txBody>
                  <a:tcPr marL="13753" marR="13753" marT="6876" marB="6876"/>
                </a:tc>
                <a:extLst>
                  <a:ext uri="{0D108BD9-81ED-4DB2-BD59-A6C34878D82A}">
                    <a16:rowId xmlns:a16="http://schemas.microsoft.com/office/drawing/2014/main" val="2207634115"/>
                  </a:ext>
                </a:extLst>
              </a:tr>
              <a:tr h="1672838">
                <a:tc>
                  <a:txBody>
                    <a:bodyPr/>
                    <a:lstStyle/>
                    <a:p>
                      <a:pPr algn="l"/>
                      <a:r>
                        <a:rPr lang="en-GB" sz="2400" dirty="0">
                          <a:effectLst/>
                        </a:rPr>
                        <a:t>S100 stain</a:t>
                      </a:r>
                    </a:p>
                  </a:txBody>
                  <a:tcPr marL="13753" marR="13753" marT="6876" marB="6876"/>
                </a:tc>
                <a:tc>
                  <a:txBody>
                    <a:bodyPr/>
                    <a:lstStyle/>
                    <a:p>
                      <a:pPr algn="l"/>
                      <a:r>
                        <a:rPr lang="en-GB" sz="2400" dirty="0">
                          <a:effectLst/>
                        </a:rPr>
                        <a:t>Positive staining (solitary but not multiple, Robinson type)</a:t>
                      </a:r>
                    </a:p>
                  </a:txBody>
                  <a:tcPr marL="13753" marR="13753" marT="6876" marB="6876"/>
                </a:tc>
                <a:tc>
                  <a:txBody>
                    <a:bodyPr/>
                    <a:lstStyle/>
                    <a:p>
                      <a:pPr algn="l"/>
                      <a:r>
                        <a:rPr lang="en-GB" sz="2400" dirty="0">
                          <a:effectLst/>
                        </a:rPr>
                        <a:t>No staining</a:t>
                      </a:r>
                    </a:p>
                  </a:txBody>
                  <a:tcPr marL="13753" marR="13753" marT="6876" marB="6876"/>
                </a:tc>
                <a:extLst>
                  <a:ext uri="{0D108BD9-81ED-4DB2-BD59-A6C34878D82A}">
                    <a16:rowId xmlns:a16="http://schemas.microsoft.com/office/drawing/2014/main" val="1038601304"/>
                  </a:ext>
                </a:extLst>
              </a:tr>
              <a:tr h="669135">
                <a:tc>
                  <a:txBody>
                    <a:bodyPr/>
                    <a:lstStyle/>
                    <a:p>
                      <a:pPr algn="l"/>
                      <a:r>
                        <a:rPr lang="en-GB" sz="2400" dirty="0">
                          <a:effectLst/>
                        </a:rPr>
                        <a:t>PAS-positive granules</a:t>
                      </a:r>
                    </a:p>
                  </a:txBody>
                  <a:tcPr marL="13753" marR="13753" marT="6876" marB="6876"/>
                </a:tc>
                <a:tc>
                  <a:txBody>
                    <a:bodyPr/>
                    <a:lstStyle/>
                    <a:p>
                      <a:pPr algn="l"/>
                      <a:r>
                        <a:rPr lang="en-GB" sz="2400">
                          <a:effectLst/>
                        </a:rPr>
                        <a:t>Absent</a:t>
                      </a:r>
                    </a:p>
                  </a:txBody>
                  <a:tcPr marL="13753" marR="13753" marT="6876" marB="6876"/>
                </a:tc>
                <a:tc>
                  <a:txBody>
                    <a:bodyPr/>
                    <a:lstStyle/>
                    <a:p>
                      <a:pPr algn="l"/>
                      <a:r>
                        <a:rPr lang="en-GB" sz="2400" dirty="0">
                          <a:effectLst/>
                        </a:rPr>
                        <a:t>Present</a:t>
                      </a:r>
                    </a:p>
                  </a:txBody>
                  <a:tcPr marL="13753" marR="13753" marT="6876" marB="6876"/>
                </a:tc>
                <a:extLst>
                  <a:ext uri="{0D108BD9-81ED-4DB2-BD59-A6C34878D82A}">
                    <a16:rowId xmlns:a16="http://schemas.microsoft.com/office/drawing/2014/main" val="1449112163"/>
                  </a:ext>
                </a:extLst>
              </a:tr>
            </a:tbl>
          </a:graphicData>
        </a:graphic>
      </p:graphicFrame>
    </p:spTree>
    <p:extLst>
      <p:ext uri="{BB962C8B-B14F-4D97-AF65-F5344CB8AC3E}">
        <p14:creationId xmlns:p14="http://schemas.microsoft.com/office/powerpoint/2010/main" val="37708988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48ADF2-D777-C623-7590-BE142403AD16}"/>
              </a:ext>
            </a:extLst>
          </p:cNvPr>
          <p:cNvSpPr>
            <a:spLocks noGrp="1"/>
          </p:cNvSpPr>
          <p:nvPr>
            <p:ph type="title"/>
          </p:nvPr>
        </p:nvSpPr>
        <p:spPr/>
        <p:txBody>
          <a:bodyPr/>
          <a:lstStyle/>
          <a:p>
            <a:endParaRPr lang="en-US"/>
          </a:p>
        </p:txBody>
      </p:sp>
      <p:pic>
        <p:nvPicPr>
          <p:cNvPr id="12" name="Content Placeholder 11">
            <a:extLst>
              <a:ext uri="{FF2B5EF4-FFF2-40B4-BE49-F238E27FC236}">
                <a16:creationId xmlns:a16="http://schemas.microsoft.com/office/drawing/2014/main" id="{49A836C6-765C-7A1F-F1B0-22129DFC3B3F}"/>
              </a:ext>
            </a:extLst>
          </p:cNvPr>
          <p:cNvPicPr>
            <a:picLocks noGrp="1" noChangeAspect="1"/>
          </p:cNvPicPr>
          <p:nvPr>
            <p:ph idx="1"/>
          </p:nvPr>
        </p:nvPicPr>
        <p:blipFill>
          <a:blip r:embed="rId3"/>
          <a:stretch>
            <a:fillRect/>
          </a:stretch>
        </p:blipFill>
        <p:spPr>
          <a:xfrm>
            <a:off x="1187532" y="68325"/>
            <a:ext cx="9934620" cy="6681379"/>
          </a:xfrm>
          <a:prstGeom prst="rect">
            <a:avLst/>
          </a:prstGeom>
        </p:spPr>
      </p:pic>
    </p:spTree>
    <p:extLst>
      <p:ext uri="{BB962C8B-B14F-4D97-AF65-F5344CB8AC3E}">
        <p14:creationId xmlns:p14="http://schemas.microsoft.com/office/powerpoint/2010/main" val="301273695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73B9EC-0B94-0707-326F-59F1EC534087}"/>
              </a:ext>
            </a:extLst>
          </p:cNvPr>
          <p:cNvSpPr>
            <a:spLocks noGrp="1"/>
          </p:cNvSpPr>
          <p:nvPr>
            <p:ph type="title"/>
          </p:nvPr>
        </p:nvSpPr>
        <p:spPr>
          <a:xfrm>
            <a:off x="1675984" y="-2508940"/>
            <a:ext cx="10058400" cy="1609344"/>
          </a:xfrm>
        </p:spPr>
        <p:txBody>
          <a:bodyPr/>
          <a:lstStyle/>
          <a:p>
            <a:endParaRPr lang="en-US"/>
          </a:p>
        </p:txBody>
      </p:sp>
      <p:sp>
        <p:nvSpPr>
          <p:cNvPr id="3" name="Content Placeholder 2">
            <a:extLst>
              <a:ext uri="{FF2B5EF4-FFF2-40B4-BE49-F238E27FC236}">
                <a16:creationId xmlns:a16="http://schemas.microsoft.com/office/drawing/2014/main" id="{CE2502F2-6763-AE8C-837D-4716C76FCF41}"/>
              </a:ext>
            </a:extLst>
          </p:cNvPr>
          <p:cNvSpPr>
            <a:spLocks noGrp="1"/>
          </p:cNvSpPr>
          <p:nvPr>
            <p:ph idx="1"/>
          </p:nvPr>
        </p:nvSpPr>
        <p:spPr/>
        <p:txBody>
          <a:bodyPr>
            <a:normAutofit/>
          </a:bodyPr>
          <a:lstStyle/>
          <a:p>
            <a:r>
              <a:rPr lang="en-GB" sz="9600" dirty="0"/>
              <a:t>Thank you</a:t>
            </a:r>
            <a:endParaRPr lang="en-US" sz="9600" dirty="0"/>
          </a:p>
        </p:txBody>
      </p:sp>
    </p:spTree>
    <p:extLst>
      <p:ext uri="{BB962C8B-B14F-4D97-AF65-F5344CB8AC3E}">
        <p14:creationId xmlns:p14="http://schemas.microsoft.com/office/powerpoint/2010/main" val="55804708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62AA1D-24ED-FD6A-CD27-18FCAD51EA74}"/>
              </a:ext>
            </a:extLst>
          </p:cNvPr>
          <p:cNvSpPr>
            <a:spLocks noGrp="1"/>
          </p:cNvSpPr>
          <p:nvPr>
            <p:ph type="title"/>
          </p:nvPr>
        </p:nvSpPr>
        <p:spPr/>
        <p:txBody>
          <a:bodyPr/>
          <a:lstStyle/>
          <a:p>
            <a:endParaRPr lang="en-US"/>
          </a:p>
        </p:txBody>
      </p:sp>
      <p:pic>
        <p:nvPicPr>
          <p:cNvPr id="4" name="Picture 4">
            <a:extLst>
              <a:ext uri="{FF2B5EF4-FFF2-40B4-BE49-F238E27FC236}">
                <a16:creationId xmlns:a16="http://schemas.microsoft.com/office/drawing/2014/main" id="{242A3D71-1EF3-4071-9575-3BE7ECEE0A5C}"/>
              </a:ext>
            </a:extLst>
          </p:cNvPr>
          <p:cNvPicPr>
            <a:picLocks noGrp="1" noChangeAspect="1"/>
          </p:cNvPicPr>
          <p:nvPr>
            <p:ph idx="1"/>
          </p:nvPr>
        </p:nvPicPr>
        <p:blipFill>
          <a:blip r:embed="rId2"/>
          <a:stretch>
            <a:fillRect/>
          </a:stretch>
        </p:blipFill>
        <p:spPr>
          <a:xfrm>
            <a:off x="368630" y="0"/>
            <a:ext cx="10984674" cy="11909001"/>
          </a:xfrm>
        </p:spPr>
      </p:pic>
    </p:spTree>
    <p:extLst>
      <p:ext uri="{BB962C8B-B14F-4D97-AF65-F5344CB8AC3E}">
        <p14:creationId xmlns:p14="http://schemas.microsoft.com/office/powerpoint/2010/main" val="22387361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A1AECE-C07D-B8C0-9A53-20FFA3664F11}"/>
              </a:ext>
            </a:extLst>
          </p:cNvPr>
          <p:cNvSpPr>
            <a:spLocks noGrp="1"/>
          </p:cNvSpPr>
          <p:nvPr>
            <p:ph type="title"/>
          </p:nvPr>
        </p:nvSpPr>
        <p:spPr/>
        <p:txBody>
          <a:bodyPr/>
          <a:lstStyle/>
          <a:p>
            <a:endParaRPr lang="en-US"/>
          </a:p>
        </p:txBody>
      </p:sp>
      <p:pic>
        <p:nvPicPr>
          <p:cNvPr id="4" name="Picture 4">
            <a:extLst>
              <a:ext uri="{FF2B5EF4-FFF2-40B4-BE49-F238E27FC236}">
                <a16:creationId xmlns:a16="http://schemas.microsoft.com/office/drawing/2014/main" id="{6C634F0E-6747-E3BE-8CB5-4F1935D98EB9}"/>
              </a:ext>
            </a:extLst>
          </p:cNvPr>
          <p:cNvPicPr>
            <a:picLocks noGrp="1" noChangeAspect="1"/>
          </p:cNvPicPr>
          <p:nvPr>
            <p:ph idx="1"/>
          </p:nvPr>
        </p:nvPicPr>
        <p:blipFill>
          <a:blip r:embed="rId2"/>
          <a:stretch>
            <a:fillRect/>
          </a:stretch>
        </p:blipFill>
        <p:spPr>
          <a:xfrm>
            <a:off x="742208" y="397985"/>
            <a:ext cx="10526980" cy="6460015"/>
          </a:xfrm>
        </p:spPr>
      </p:pic>
    </p:spTree>
    <p:extLst>
      <p:ext uri="{BB962C8B-B14F-4D97-AF65-F5344CB8AC3E}">
        <p14:creationId xmlns:p14="http://schemas.microsoft.com/office/powerpoint/2010/main" val="67201926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0323BE-7E43-8340-C2E9-148C3B02864D}"/>
              </a:ext>
            </a:extLst>
          </p:cNvPr>
          <p:cNvSpPr>
            <a:spLocks noGrp="1"/>
          </p:cNvSpPr>
          <p:nvPr>
            <p:ph type="title"/>
          </p:nvPr>
        </p:nvSpPr>
        <p:spPr>
          <a:xfrm>
            <a:off x="1066800" y="0"/>
            <a:ext cx="10058400" cy="1609344"/>
          </a:xfrm>
        </p:spPr>
        <p:txBody>
          <a:bodyPr/>
          <a:lstStyle/>
          <a:p>
            <a:r>
              <a:rPr lang="en-GB" dirty="0"/>
              <a:t>Eccrine Sweat glands</a:t>
            </a:r>
            <a:endParaRPr lang="en-US" dirty="0"/>
          </a:p>
        </p:txBody>
      </p:sp>
      <p:sp>
        <p:nvSpPr>
          <p:cNvPr id="5" name="Content Placeholder 4">
            <a:extLst>
              <a:ext uri="{FF2B5EF4-FFF2-40B4-BE49-F238E27FC236}">
                <a16:creationId xmlns:a16="http://schemas.microsoft.com/office/drawing/2014/main" id="{072B0F7A-7628-DA61-79CC-9039F53A4005}"/>
              </a:ext>
            </a:extLst>
          </p:cNvPr>
          <p:cNvSpPr>
            <a:spLocks noGrp="1"/>
          </p:cNvSpPr>
          <p:nvPr>
            <p:ph idx="1"/>
          </p:nvPr>
        </p:nvSpPr>
        <p:spPr>
          <a:xfrm>
            <a:off x="766948" y="1026721"/>
            <a:ext cx="10361300" cy="5831279"/>
          </a:xfrm>
        </p:spPr>
        <p:txBody>
          <a:bodyPr>
            <a:noAutofit/>
          </a:bodyPr>
          <a:lstStyle/>
          <a:p>
            <a:pPr marL="0" indent="0" fontAlgn="base">
              <a:buNone/>
            </a:pPr>
            <a:endParaRPr lang="en-GB" sz="2400" b="0" i="0" dirty="0">
              <a:solidFill>
                <a:srgbClr val="000000"/>
              </a:solidFill>
              <a:effectLst/>
              <a:latin typeface="Arial" panose="020B0604020202020204" pitchFamily="34" charset="0"/>
            </a:endParaRPr>
          </a:p>
          <a:p>
            <a:pPr lvl="1" fontAlgn="base"/>
            <a:r>
              <a:rPr lang="en-GB" sz="2400" b="0" i="0" dirty="0">
                <a:solidFill>
                  <a:srgbClr val="000000"/>
                </a:solidFill>
                <a:effectLst/>
                <a:latin typeface="Arial" panose="020B0604020202020204" pitchFamily="34" charset="0"/>
              </a:rPr>
              <a:t>2 components</a:t>
            </a:r>
          </a:p>
          <a:p>
            <a:pPr lvl="2" fontAlgn="base"/>
            <a:r>
              <a:rPr lang="en-GB" sz="2400" b="0" i="0" dirty="0">
                <a:solidFill>
                  <a:srgbClr val="000000"/>
                </a:solidFill>
                <a:effectLst/>
                <a:latin typeface="Arial" panose="020B0604020202020204" pitchFamily="34" charset="0"/>
              </a:rPr>
              <a:t>Secretory</a:t>
            </a:r>
          </a:p>
          <a:p>
            <a:pPr lvl="3" fontAlgn="base"/>
            <a:r>
              <a:rPr lang="en-GB" sz="2400" b="0" i="0" dirty="0">
                <a:solidFill>
                  <a:srgbClr val="000000"/>
                </a:solidFill>
                <a:effectLst/>
                <a:latin typeface="Arial" panose="020B0604020202020204" pitchFamily="34" charset="0"/>
              </a:rPr>
              <a:t>Located deep in the dermis or </a:t>
            </a:r>
            <a:r>
              <a:rPr lang="en-GB" sz="2400" b="0" i="0" dirty="0" err="1">
                <a:solidFill>
                  <a:srgbClr val="000000"/>
                </a:solidFill>
                <a:effectLst/>
                <a:latin typeface="Arial" panose="020B0604020202020204" pitchFamily="34" charset="0"/>
              </a:rPr>
              <a:t>subcutis</a:t>
            </a:r>
            <a:endParaRPr lang="en-GB" sz="2400" b="0" i="0" dirty="0">
              <a:solidFill>
                <a:srgbClr val="000000"/>
              </a:solidFill>
              <a:effectLst/>
              <a:latin typeface="Arial" panose="020B0604020202020204" pitchFamily="34" charset="0"/>
            </a:endParaRPr>
          </a:p>
          <a:p>
            <a:pPr lvl="3" fontAlgn="base"/>
            <a:r>
              <a:rPr lang="en-GB" sz="2400" b="0" i="0" dirty="0">
                <a:solidFill>
                  <a:srgbClr val="000000"/>
                </a:solidFill>
                <a:effectLst/>
                <a:latin typeface="Arial" panose="020B0604020202020204" pitchFamily="34" charset="0"/>
              </a:rPr>
              <a:t>Has an outer layer of </a:t>
            </a:r>
            <a:r>
              <a:rPr lang="en-GB" sz="2400" b="0" i="0" dirty="0" err="1">
                <a:solidFill>
                  <a:srgbClr val="000000"/>
                </a:solidFill>
                <a:effectLst/>
                <a:latin typeface="Arial" panose="020B0604020202020204" pitchFamily="34" charset="0"/>
              </a:rPr>
              <a:t>myoepithelial</a:t>
            </a:r>
            <a:r>
              <a:rPr lang="en-GB" sz="2400" b="0" i="0" dirty="0">
                <a:solidFill>
                  <a:srgbClr val="000000"/>
                </a:solidFill>
                <a:effectLst/>
                <a:latin typeface="Arial" panose="020B0604020202020204" pitchFamily="34" charset="0"/>
              </a:rPr>
              <a:t> cells</a:t>
            </a:r>
          </a:p>
          <a:p>
            <a:pPr lvl="3" fontAlgn="base"/>
            <a:r>
              <a:rPr lang="en-GB" sz="2400" b="0" i="0" dirty="0">
                <a:solidFill>
                  <a:srgbClr val="000000"/>
                </a:solidFill>
                <a:effectLst/>
                <a:latin typeface="Arial" panose="020B0604020202020204" pitchFamily="34" charset="0"/>
              </a:rPr>
              <a:t>Also possesses an inner layer of large clear pyramidal cells (secrete water) and smaller darker cells (secrete glycoproteins, mostly line the luminal surface)</a:t>
            </a:r>
          </a:p>
          <a:p>
            <a:pPr lvl="2" fontAlgn="base"/>
            <a:r>
              <a:rPr lang="en-GB" sz="2400" b="0" i="0" dirty="0">
                <a:solidFill>
                  <a:srgbClr val="000000"/>
                </a:solidFill>
                <a:effectLst/>
                <a:latin typeface="Arial" panose="020B0604020202020204" pitchFamily="34" charset="0"/>
              </a:rPr>
              <a:t>Ductal</a:t>
            </a:r>
          </a:p>
          <a:p>
            <a:pPr lvl="3" fontAlgn="base"/>
            <a:r>
              <a:rPr lang="en-GB" sz="2400" b="0" i="0" dirty="0">
                <a:solidFill>
                  <a:srgbClr val="000000"/>
                </a:solidFill>
                <a:effectLst/>
                <a:latin typeface="Arial" panose="020B0604020202020204" pitchFamily="34" charset="0"/>
              </a:rPr>
              <a:t>Opens directly into the epidermis</a:t>
            </a:r>
          </a:p>
          <a:p>
            <a:pPr lvl="3" fontAlgn="base"/>
            <a:r>
              <a:rPr lang="en-GB" sz="2400" b="0" i="0" dirty="0">
                <a:solidFill>
                  <a:srgbClr val="000000"/>
                </a:solidFill>
                <a:effectLst/>
                <a:latin typeface="Arial" panose="020B0604020202020204" pitchFamily="34" charset="0"/>
              </a:rPr>
              <a:t>Composed of a double layer of basophilic cuboidal cells</a:t>
            </a:r>
          </a:p>
          <a:p>
            <a:pPr lvl="3" fontAlgn="base"/>
            <a:r>
              <a:rPr lang="en-GB" sz="2400" b="0" i="0" dirty="0">
                <a:solidFill>
                  <a:srgbClr val="000000"/>
                </a:solidFill>
                <a:effectLst/>
                <a:latin typeface="Arial" panose="020B0604020202020204" pitchFamily="34" charset="0"/>
              </a:rPr>
              <a:t>Luminal surface is lined by an eosinophilic cuticle</a:t>
            </a:r>
          </a:p>
          <a:p>
            <a:pPr lvl="3" fontAlgn="base"/>
            <a:r>
              <a:rPr lang="en-GB" sz="2400" b="0" i="0" dirty="0">
                <a:solidFill>
                  <a:srgbClr val="000000"/>
                </a:solidFill>
                <a:effectLst/>
                <a:latin typeface="Arial" panose="020B0604020202020204" pitchFamily="34" charset="0"/>
              </a:rPr>
              <a:t>Divided in 4 subunits: coiled secretory unit, coiled dermal duct, straight dermal duct, coiled </a:t>
            </a:r>
            <a:r>
              <a:rPr lang="en-GB" sz="2400" b="0" i="0" dirty="0" err="1">
                <a:solidFill>
                  <a:srgbClr val="000000"/>
                </a:solidFill>
                <a:effectLst/>
                <a:latin typeface="Arial" panose="020B0604020202020204" pitchFamily="34" charset="0"/>
              </a:rPr>
              <a:t>intraepidermal</a:t>
            </a:r>
            <a:r>
              <a:rPr lang="en-GB" sz="2400" b="0" i="0" dirty="0">
                <a:solidFill>
                  <a:srgbClr val="000000"/>
                </a:solidFill>
                <a:effectLst/>
                <a:latin typeface="Arial" panose="020B0604020202020204" pitchFamily="34" charset="0"/>
              </a:rPr>
              <a:t> duct (</a:t>
            </a:r>
            <a:r>
              <a:rPr lang="en-GB" sz="2400" b="0" i="0" dirty="0" err="1">
                <a:solidFill>
                  <a:srgbClr val="000000"/>
                </a:solidFill>
                <a:effectLst/>
                <a:latin typeface="Arial" panose="020B0604020202020204" pitchFamily="34" charset="0"/>
              </a:rPr>
              <a:t>acrosyringium</a:t>
            </a:r>
            <a:r>
              <a:rPr lang="en-GB" sz="2400" b="0" i="0" dirty="0">
                <a:solidFill>
                  <a:srgbClr val="000000"/>
                </a:solidFill>
                <a:effectLst/>
                <a:latin typeface="Arial" panose="020B0604020202020204" pitchFamily="34" charset="0"/>
              </a:rPr>
              <a:t>)</a:t>
            </a:r>
          </a:p>
        </p:txBody>
      </p:sp>
    </p:spTree>
    <p:extLst>
      <p:ext uri="{BB962C8B-B14F-4D97-AF65-F5344CB8AC3E}">
        <p14:creationId xmlns:p14="http://schemas.microsoft.com/office/powerpoint/2010/main" val="397082765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CC09BD-C5C8-3A76-A831-15B5CBECCFAD}"/>
              </a:ext>
            </a:extLst>
          </p:cNvPr>
          <p:cNvSpPr>
            <a:spLocks noGrp="1"/>
          </p:cNvSpPr>
          <p:nvPr>
            <p:ph type="title"/>
          </p:nvPr>
        </p:nvSpPr>
        <p:spPr>
          <a:xfrm>
            <a:off x="6420096" y="484631"/>
            <a:ext cx="4708151" cy="5490141"/>
          </a:xfrm>
        </p:spPr>
        <p:txBody>
          <a:bodyPr/>
          <a:lstStyle/>
          <a:p>
            <a:endParaRPr lang="en-US"/>
          </a:p>
        </p:txBody>
      </p:sp>
      <p:pic>
        <p:nvPicPr>
          <p:cNvPr id="6" name="Content Placeholder 5">
            <a:extLst>
              <a:ext uri="{FF2B5EF4-FFF2-40B4-BE49-F238E27FC236}">
                <a16:creationId xmlns:a16="http://schemas.microsoft.com/office/drawing/2014/main" id="{B9D8647B-310E-CF6F-51B0-EE14F33661CC}"/>
              </a:ext>
            </a:extLst>
          </p:cNvPr>
          <p:cNvPicPr>
            <a:picLocks noGrp="1" noChangeAspect="1"/>
          </p:cNvPicPr>
          <p:nvPr>
            <p:ph idx="1"/>
          </p:nvPr>
        </p:nvPicPr>
        <p:blipFill>
          <a:blip r:embed="rId3"/>
          <a:stretch>
            <a:fillRect/>
          </a:stretch>
        </p:blipFill>
        <p:spPr>
          <a:xfrm>
            <a:off x="442851" y="299635"/>
            <a:ext cx="5192983" cy="6558365"/>
          </a:xfrm>
          <a:prstGeom prst="rect">
            <a:avLst/>
          </a:prstGeom>
        </p:spPr>
      </p:pic>
      <p:pic>
        <p:nvPicPr>
          <p:cNvPr id="14" name="Picture 13">
            <a:extLst>
              <a:ext uri="{FF2B5EF4-FFF2-40B4-BE49-F238E27FC236}">
                <a16:creationId xmlns:a16="http://schemas.microsoft.com/office/drawing/2014/main" id="{0557CFA1-09DB-07A6-91C5-81DE06EC338B}"/>
              </a:ext>
            </a:extLst>
          </p:cNvPr>
          <p:cNvPicPr>
            <a:picLocks noChangeAspect="1"/>
          </p:cNvPicPr>
          <p:nvPr/>
        </p:nvPicPr>
        <p:blipFill>
          <a:blip r:embed="rId4"/>
          <a:stretch>
            <a:fillRect/>
          </a:stretch>
        </p:blipFill>
        <p:spPr>
          <a:xfrm>
            <a:off x="6261067" y="299635"/>
            <a:ext cx="5026207" cy="6454456"/>
          </a:xfrm>
          <a:prstGeom prst="rect">
            <a:avLst/>
          </a:prstGeom>
        </p:spPr>
      </p:pic>
    </p:spTree>
    <p:extLst>
      <p:ext uri="{BB962C8B-B14F-4D97-AF65-F5344CB8AC3E}">
        <p14:creationId xmlns:p14="http://schemas.microsoft.com/office/powerpoint/2010/main" val="296165224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D1A63A-7DB3-DEF6-B27C-F81AB5AA5590}"/>
              </a:ext>
            </a:extLst>
          </p:cNvPr>
          <p:cNvSpPr>
            <a:spLocks noGrp="1"/>
          </p:cNvSpPr>
          <p:nvPr>
            <p:ph type="title"/>
          </p:nvPr>
        </p:nvSpPr>
        <p:spPr>
          <a:xfrm>
            <a:off x="1069848" y="484632"/>
            <a:ext cx="10058400" cy="950303"/>
          </a:xfrm>
        </p:spPr>
        <p:txBody>
          <a:bodyPr/>
          <a:lstStyle/>
          <a:p>
            <a:r>
              <a:rPr lang="en-GB" dirty="0"/>
              <a:t>Apocrine Sweat </a:t>
            </a:r>
            <a:r>
              <a:rPr lang="en-GB" dirty="0" err="1"/>
              <a:t>glandS</a:t>
            </a:r>
            <a:endParaRPr lang="en-US" dirty="0"/>
          </a:p>
        </p:txBody>
      </p:sp>
      <p:sp>
        <p:nvSpPr>
          <p:cNvPr id="5" name="Content Placeholder 2">
            <a:extLst>
              <a:ext uri="{FF2B5EF4-FFF2-40B4-BE49-F238E27FC236}">
                <a16:creationId xmlns:a16="http://schemas.microsoft.com/office/drawing/2014/main" id="{FA6E4DE7-9A33-57F4-6858-B422C6F53CDE}"/>
              </a:ext>
            </a:extLst>
          </p:cNvPr>
          <p:cNvSpPr txBox="1">
            <a:spLocks noGrp="1"/>
          </p:cNvSpPr>
          <p:nvPr>
            <p:ph idx="1"/>
          </p:nvPr>
        </p:nvSpPr>
        <p:spPr>
          <a:xfrm>
            <a:off x="1472045" y="1311234"/>
            <a:ext cx="9656330" cy="4860966"/>
          </a:xfrm>
          <a:prstGeom prst="rect">
            <a:avLst/>
          </a:prstGeom>
        </p:spPr>
        <p:txBody>
          <a:bodyPr vert="horz" lIns="91440" tIns="45720" rIns="91440" bIns="45720" rtlCol="0">
            <a:noAutofit/>
          </a:bodyPr>
          <a:lstStyle>
            <a:lvl1pPr marL="182880" indent="-182880" algn="l" defTabSz="914400" rtl="0" eaLnBrk="1" latinLnBrk="0" hangingPunct="1">
              <a:lnSpc>
                <a:spcPct val="90000"/>
              </a:lnSpc>
              <a:spcBef>
                <a:spcPts val="1200"/>
              </a:spcBef>
              <a:buClr>
                <a:schemeClr val="accent1">
                  <a:lumMod val="75000"/>
                </a:schemeClr>
              </a:buClr>
              <a:buSzPct val="85000"/>
              <a:buFont typeface="Wingdings" pitchFamily="2" charset="2"/>
              <a:buChar char="§"/>
              <a:defRPr sz="2000" kern="1200">
                <a:solidFill>
                  <a:schemeClr val="tx1"/>
                </a:solidFill>
                <a:latin typeface="+mn-lt"/>
                <a:ea typeface="+mn-ea"/>
                <a:cs typeface="+mn-cs"/>
              </a:defRPr>
            </a:lvl1pPr>
            <a:lvl2pPr marL="45720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800" kern="1200">
                <a:solidFill>
                  <a:schemeClr val="tx1"/>
                </a:solidFill>
                <a:latin typeface="+mn-lt"/>
                <a:ea typeface="+mn-ea"/>
                <a:cs typeface="+mn-cs"/>
              </a:defRPr>
            </a:lvl2pPr>
            <a:lvl3pPr marL="73152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3pPr>
            <a:lvl4pPr marL="100584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4pPr>
            <a:lvl5pPr marL="128016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5pPr>
            <a:lvl6pPr marL="16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9pPr>
          </a:lstStyle>
          <a:p>
            <a:pPr fontAlgn="base"/>
            <a:r>
              <a:rPr lang="en-GB" sz="2400" dirty="0">
                <a:solidFill>
                  <a:srgbClr val="000000"/>
                </a:solidFill>
                <a:latin typeface="Arial" panose="020B0604020202020204" pitchFamily="34" charset="0"/>
              </a:rPr>
              <a:t>Apocrine sweat glands</a:t>
            </a:r>
          </a:p>
          <a:p>
            <a:pPr lvl="1" fontAlgn="base"/>
            <a:r>
              <a:rPr lang="en-GB" sz="2400" dirty="0">
                <a:solidFill>
                  <a:srgbClr val="000000"/>
                </a:solidFill>
                <a:latin typeface="Arial" panose="020B0604020202020204" pitchFamily="34" charset="0"/>
              </a:rPr>
              <a:t>Empty into the follicle above the sebaceous duct</a:t>
            </a:r>
          </a:p>
          <a:p>
            <a:pPr lvl="1" fontAlgn="base"/>
            <a:r>
              <a:rPr lang="en-GB" sz="2400" dirty="0">
                <a:solidFill>
                  <a:srgbClr val="000000"/>
                </a:solidFill>
                <a:latin typeface="Arial" panose="020B0604020202020204" pitchFamily="34" charset="0"/>
              </a:rPr>
              <a:t>Includes 2 components</a:t>
            </a:r>
          </a:p>
          <a:p>
            <a:pPr lvl="2" fontAlgn="base"/>
            <a:r>
              <a:rPr lang="en-GB" sz="2400" dirty="0">
                <a:solidFill>
                  <a:srgbClr val="000000"/>
                </a:solidFill>
                <a:latin typeface="Arial" panose="020B0604020202020204" pitchFamily="34" charset="0"/>
              </a:rPr>
              <a:t>Secretory</a:t>
            </a:r>
          </a:p>
          <a:p>
            <a:pPr lvl="3" fontAlgn="base"/>
            <a:r>
              <a:rPr lang="en-GB" sz="2400" dirty="0">
                <a:solidFill>
                  <a:srgbClr val="000000"/>
                </a:solidFill>
                <a:latin typeface="Arial" panose="020B0604020202020204" pitchFamily="34" charset="0"/>
              </a:rPr>
              <a:t>Located in the deep dermis or </a:t>
            </a:r>
            <a:r>
              <a:rPr lang="en-GB" sz="2400" dirty="0" err="1">
                <a:solidFill>
                  <a:srgbClr val="000000"/>
                </a:solidFill>
                <a:latin typeface="Arial" panose="020B0604020202020204" pitchFamily="34" charset="0"/>
              </a:rPr>
              <a:t>subcutis</a:t>
            </a:r>
            <a:endParaRPr lang="en-GB" sz="2400" dirty="0">
              <a:solidFill>
                <a:srgbClr val="000000"/>
              </a:solidFill>
              <a:latin typeface="Arial" panose="020B0604020202020204" pitchFamily="34" charset="0"/>
            </a:endParaRPr>
          </a:p>
          <a:p>
            <a:pPr lvl="3" fontAlgn="base"/>
            <a:r>
              <a:rPr lang="en-GB" sz="2400" dirty="0">
                <a:solidFill>
                  <a:srgbClr val="000000"/>
                </a:solidFill>
                <a:latin typeface="Arial" panose="020B0604020202020204" pitchFamily="34" charset="0"/>
              </a:rPr>
              <a:t>Possesses an outer layer of </a:t>
            </a:r>
            <a:r>
              <a:rPr lang="en-GB" sz="2400" dirty="0" err="1">
                <a:solidFill>
                  <a:srgbClr val="000000"/>
                </a:solidFill>
                <a:latin typeface="Arial" panose="020B0604020202020204" pitchFamily="34" charset="0"/>
              </a:rPr>
              <a:t>myoepithelial</a:t>
            </a:r>
            <a:r>
              <a:rPr lang="en-GB" sz="2400" dirty="0">
                <a:solidFill>
                  <a:srgbClr val="000000"/>
                </a:solidFill>
                <a:latin typeface="Arial" panose="020B0604020202020204" pitchFamily="34" charset="0"/>
              </a:rPr>
              <a:t> cells and an inner layer of cuboidal to columnar eosinophilic cells</a:t>
            </a:r>
          </a:p>
          <a:p>
            <a:pPr lvl="3" fontAlgn="base"/>
            <a:r>
              <a:rPr lang="en-GB" sz="2400" dirty="0">
                <a:solidFill>
                  <a:srgbClr val="000000"/>
                </a:solidFill>
                <a:latin typeface="Arial" panose="020B0604020202020204" pitchFamily="34" charset="0"/>
              </a:rPr>
              <a:t>Shows luminal "decapitation" secretion</a:t>
            </a:r>
          </a:p>
          <a:p>
            <a:pPr lvl="2" fontAlgn="base"/>
            <a:r>
              <a:rPr lang="en-GB" sz="2400" dirty="0">
                <a:solidFill>
                  <a:srgbClr val="000000"/>
                </a:solidFill>
                <a:latin typeface="Arial" panose="020B0604020202020204" pitchFamily="34" charset="0"/>
              </a:rPr>
              <a:t>Ductal</a:t>
            </a:r>
          </a:p>
          <a:p>
            <a:pPr lvl="3" fontAlgn="base"/>
            <a:r>
              <a:rPr lang="en-GB" sz="2400" dirty="0">
                <a:solidFill>
                  <a:srgbClr val="000000"/>
                </a:solidFill>
                <a:latin typeface="Arial" panose="020B0604020202020204" pitchFamily="34" charset="0"/>
              </a:rPr>
              <a:t>Connects with the </a:t>
            </a:r>
            <a:r>
              <a:rPr lang="en-GB" sz="2400" dirty="0" err="1">
                <a:solidFill>
                  <a:srgbClr val="000000"/>
                </a:solidFill>
                <a:latin typeface="Arial" panose="020B0604020202020204" pitchFamily="34" charset="0"/>
              </a:rPr>
              <a:t>pilosebaceous</a:t>
            </a:r>
            <a:r>
              <a:rPr lang="en-GB" sz="2400" dirty="0">
                <a:solidFill>
                  <a:srgbClr val="000000"/>
                </a:solidFill>
                <a:latin typeface="Arial" panose="020B0604020202020204" pitchFamily="34" charset="0"/>
              </a:rPr>
              <a:t> follicle</a:t>
            </a:r>
          </a:p>
          <a:p>
            <a:pPr lvl="3" fontAlgn="base"/>
            <a:r>
              <a:rPr lang="en-GB" sz="2400" dirty="0">
                <a:solidFill>
                  <a:srgbClr val="000000"/>
                </a:solidFill>
                <a:latin typeface="Arial" panose="020B0604020202020204" pitchFamily="34" charset="0"/>
              </a:rPr>
              <a:t>Composed by a double layer of cuboidal cells</a:t>
            </a:r>
          </a:p>
          <a:p>
            <a:pPr lvl="3" fontAlgn="base"/>
            <a:r>
              <a:rPr lang="en-GB" sz="2400" dirty="0">
                <a:solidFill>
                  <a:srgbClr val="000000"/>
                </a:solidFill>
                <a:latin typeface="Arial" panose="020B0604020202020204" pitchFamily="34" charset="0"/>
              </a:rPr>
              <a:t>Histologically indistinguishable from eccrine ducts</a:t>
            </a:r>
          </a:p>
        </p:txBody>
      </p:sp>
    </p:spTree>
    <p:extLst>
      <p:ext uri="{BB962C8B-B14F-4D97-AF65-F5344CB8AC3E}">
        <p14:creationId xmlns:p14="http://schemas.microsoft.com/office/powerpoint/2010/main" val="329428831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431D97-43E9-6158-4CA7-FAF06E253F00}"/>
              </a:ext>
            </a:extLst>
          </p:cNvPr>
          <p:cNvSpPr>
            <a:spLocks noGrp="1"/>
          </p:cNvSpPr>
          <p:nvPr>
            <p:ph type="title"/>
          </p:nvPr>
        </p:nvSpPr>
        <p:spPr>
          <a:xfrm>
            <a:off x="1069848" y="484631"/>
            <a:ext cx="4236938" cy="6172199"/>
          </a:xfrm>
        </p:spPr>
        <p:txBody>
          <a:bodyPr/>
          <a:lstStyle/>
          <a:p>
            <a:endParaRPr lang="en-US"/>
          </a:p>
        </p:txBody>
      </p:sp>
      <p:pic>
        <p:nvPicPr>
          <p:cNvPr id="6" name="Content Placeholder 5">
            <a:extLst>
              <a:ext uri="{FF2B5EF4-FFF2-40B4-BE49-F238E27FC236}">
                <a16:creationId xmlns:a16="http://schemas.microsoft.com/office/drawing/2014/main" id="{D7F9FEDB-166A-AA47-FB48-D236DA182C6A}"/>
              </a:ext>
            </a:extLst>
          </p:cNvPr>
          <p:cNvPicPr>
            <a:picLocks noGrp="1" noChangeAspect="1"/>
          </p:cNvPicPr>
          <p:nvPr>
            <p:ph idx="1"/>
          </p:nvPr>
        </p:nvPicPr>
        <p:blipFill>
          <a:blip r:embed="rId3"/>
          <a:stretch>
            <a:fillRect/>
          </a:stretch>
        </p:blipFill>
        <p:spPr>
          <a:xfrm>
            <a:off x="7000875" y="321623"/>
            <a:ext cx="4676528" cy="5826332"/>
          </a:xfrm>
          <a:prstGeom prst="rect">
            <a:avLst/>
          </a:prstGeom>
        </p:spPr>
      </p:pic>
      <p:pic>
        <p:nvPicPr>
          <p:cNvPr id="8" name="Picture 7">
            <a:extLst>
              <a:ext uri="{FF2B5EF4-FFF2-40B4-BE49-F238E27FC236}">
                <a16:creationId xmlns:a16="http://schemas.microsoft.com/office/drawing/2014/main" id="{13A65440-9515-6FBE-0DAD-B5F461E3C3B5}"/>
              </a:ext>
            </a:extLst>
          </p:cNvPr>
          <p:cNvPicPr>
            <a:picLocks noChangeAspect="1"/>
          </p:cNvPicPr>
          <p:nvPr/>
        </p:nvPicPr>
        <p:blipFill>
          <a:blip r:embed="rId4"/>
          <a:stretch>
            <a:fillRect/>
          </a:stretch>
        </p:blipFill>
        <p:spPr>
          <a:xfrm>
            <a:off x="-98960" y="90921"/>
            <a:ext cx="6753142" cy="6676158"/>
          </a:xfrm>
          <a:prstGeom prst="rect">
            <a:avLst/>
          </a:prstGeom>
        </p:spPr>
      </p:pic>
    </p:spTree>
    <p:extLst>
      <p:ext uri="{BB962C8B-B14F-4D97-AF65-F5344CB8AC3E}">
        <p14:creationId xmlns:p14="http://schemas.microsoft.com/office/powerpoint/2010/main" val="89208025"/>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 /></Relationships>
</file>

<file path=ppt/theme/theme1.xml><?xml version="1.0" encoding="utf-8"?>
<a:theme xmlns:a="http://schemas.openxmlformats.org/drawingml/2006/main" name="Wood Type">
  <a:themeElements>
    <a:clrScheme name="Wood Type">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Wood Type">
      <a:majorFont>
        <a:latin typeface="Rockwell Condensed" panose="02060603050405020104"/>
        <a:ea typeface=""/>
        <a:cs typeface=""/>
        <a:font script="Grek" typeface="Cambria"/>
        <a:font script="Cyrl" typeface="Cambria"/>
        <a:font script="Jpan" typeface="HG明朝B"/>
        <a:font script="Hang" typeface="바탕"/>
        <a:font script="Hans" typeface="方正姚体"/>
        <a:font script="Hant" typeface="微軟正黑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Rockwell" panose="02060603020205020403"/>
        <a:ea typeface=""/>
        <a:cs typeface=""/>
        <a:font script="Grek" typeface="Cambria"/>
        <a:font script="Cyrl" typeface="Cambria"/>
        <a:font script="Jpan" typeface="HG明朝B"/>
        <a:font script="Hang" typeface="바탕"/>
        <a:font script="Hans" typeface="方正姚体"/>
        <a:font script="Hant" typeface="標楷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Wood Type">
      <a:fillStyleLst>
        <a:solidFill>
          <a:schemeClr val="phClr"/>
        </a:solidFill>
        <a:blipFill rotWithShape="1">
          <a:blip xmlns:r="http://schemas.openxmlformats.org/officeDocument/2006/relationships" r:embed="rId1">
            <a:duotone>
              <a:schemeClr val="phClr">
                <a:tint val="70000"/>
                <a:shade val="63000"/>
              </a:schemeClr>
              <a:schemeClr val="phClr">
                <a:tint val="10000"/>
                <a:satMod val="150000"/>
              </a:schemeClr>
            </a:duotone>
          </a:blip>
          <a:tile tx="0" ty="0" sx="60000" sy="59000" flip="none" algn="tl"/>
        </a:blipFill>
        <a:blipFill rotWithShape="1">
          <a:blip xmlns:r="http://schemas.openxmlformats.org/officeDocument/2006/relationships" r:embed="rId1">
            <a:duotone>
              <a:schemeClr val="phClr">
                <a:shade val="36000"/>
                <a:satMod val="120000"/>
              </a:schemeClr>
              <a:schemeClr val="phClr">
                <a:tint val="40000"/>
              </a:schemeClr>
            </a:duotone>
          </a:blip>
          <a:tile tx="0" ty="0" sx="60000" sy="59000" flip="none" algn="tl"/>
        </a:blip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oftEdge rad="12700"/>
          </a:effectLst>
        </a:effectStyle>
        <a:effectStyle>
          <a:effectLst>
            <a:outerShdw blurRad="50800" dist="19050" dir="5400000" algn="tl" rotWithShape="0">
              <a:srgbClr val="000000">
                <a:alpha val="60000"/>
              </a:srgbClr>
            </a:outerShdw>
            <a:softEdge rad="12700"/>
          </a:effectLst>
        </a:effectStyle>
      </a:effectStyleLst>
      <a:bgFillStyleLst>
        <a:solidFill>
          <a:schemeClr val="phClr"/>
        </a:solidFill>
        <a:solidFill>
          <a:schemeClr val="phClr">
            <a:shade val="97000"/>
            <a:satMod val="150000"/>
          </a:schemeClr>
        </a:solidFill>
        <a:blipFill rotWithShape="1">
          <a:blip xmlns:r="http://schemas.openxmlformats.org/officeDocument/2006/relationships" r:embed="rId1">
            <a:duotone>
              <a:schemeClr val="phClr">
                <a:tint val="75000"/>
                <a:shade val="58000"/>
                <a:satMod val="120000"/>
              </a:schemeClr>
              <a:schemeClr val="phClr">
                <a:tint val="50000"/>
                <a:shade val="96000"/>
              </a:schemeClr>
            </a:duotone>
          </a:blip>
          <a:tile tx="0" ty="0" sx="100000" sy="100000" flip="none" algn="tl"/>
        </a:blipFill>
      </a:bgFillStyleLst>
    </a:fmtScheme>
  </a:themeElements>
  <a:objectDefaults/>
  <a:extraClrSchemeLst/>
  <a:extLst>
    <a:ext uri="{05A4C25C-085E-4340-85A3-A5531E510DB2}">
      <thm15:themeFamily xmlns:thm15="http://schemas.microsoft.com/office/thememl/2012/main" name="Wood Type" id="{7ACABC62-BF99-48CF-A9DC-4DB89C7B13DC}" vid="{142A1326-48AB-42A9-8428-CB14AA30176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Application>Microsoft Office PowerPoint</Application>
  <PresentationFormat>Widescreen</PresentationFormat>
  <Slides>47</Slides>
  <Notes>15</Notes>
  <HiddenSlides>0</HiddenSlides>
  <ScaleCrop>false</ScaleCrop>
  <HeadingPairs>
    <vt:vector size="4" baseType="variant">
      <vt:variant>
        <vt:lpstr>Theme</vt:lpstr>
      </vt:variant>
      <vt:variant>
        <vt:i4>1</vt:i4>
      </vt:variant>
      <vt:variant>
        <vt:lpstr>Slide Titles</vt:lpstr>
      </vt:variant>
      <vt:variant>
        <vt:i4>47</vt:i4>
      </vt:variant>
    </vt:vector>
  </HeadingPairs>
  <TitlesOfParts>
    <vt:vector size="48" baseType="lpstr">
      <vt:lpstr>Wood Type</vt:lpstr>
      <vt:lpstr>Histopathology</vt:lpstr>
      <vt:lpstr>PowerPoint Presentation</vt:lpstr>
      <vt:lpstr>Histology of  sebaceous gland</vt:lpstr>
      <vt:lpstr>PowerPoint Presentation</vt:lpstr>
      <vt:lpstr>PowerPoint Presentation</vt:lpstr>
      <vt:lpstr>Eccrine Sweat glands</vt:lpstr>
      <vt:lpstr>PowerPoint Presentation</vt:lpstr>
      <vt:lpstr>Apocrine Sweat glandS</vt:lpstr>
      <vt:lpstr>PowerPoint Presentation</vt:lpstr>
      <vt:lpstr>PowerPoint Presentation</vt:lpstr>
      <vt:lpstr>PowerPoint Presentation</vt:lpstr>
      <vt:lpstr>Sebaceous nevus</vt:lpstr>
      <vt:lpstr>PowerPoint Presentation</vt:lpstr>
      <vt:lpstr>PowerPoint Presentation</vt:lpstr>
      <vt:lpstr>PowerPoint Presentation</vt:lpstr>
      <vt:lpstr>PowerPoint Presentation</vt:lpstr>
      <vt:lpstr>Acanthosis and papillomatosis. Increased number of sebaceous glands. </vt:lpstr>
      <vt:lpstr>PowerPoint Presentation</vt:lpstr>
      <vt:lpstr>Sebaceous hyperplasia</vt:lpstr>
      <vt:lpstr>PowerPoint Presentation</vt:lpstr>
      <vt:lpstr>PowerPoint Presentation</vt:lpstr>
      <vt:lpstr>PowerPoint Presentation</vt:lpstr>
      <vt:lpstr>PowerPoint Presentation</vt:lpstr>
      <vt:lpstr>Sebaceous adenoma</vt:lpstr>
      <vt:lpstr>Clinically presents as a yellow or pink-tan papule or nodule</vt:lpstr>
      <vt:lpstr>PowerPoint Presentation</vt:lpstr>
      <vt:lpstr>PowerPoint Presentation</vt:lpstr>
      <vt:lpstr>PowerPoint Presentation</vt:lpstr>
      <vt:lpstr>PowerPoint Presentation</vt:lpstr>
      <vt:lpstr>PowerPoint Presentation</vt:lpstr>
      <vt:lpstr>Apocrine HyDrocystoma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Eccrine hydrocystoma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Histopathology</dc:title>
  <dc:creator>Hiramuneer28@gmail.com</dc:creator>
  <cp:lastModifiedBy>Hiramuneer28@gmail.com</cp:lastModifiedBy>
  <cp:revision>11</cp:revision>
  <dcterms:created xsi:type="dcterms:W3CDTF">2022-11-16T01:08:48Z</dcterms:created>
  <dcterms:modified xsi:type="dcterms:W3CDTF">2024-05-26T07:52:48Z</dcterms:modified>
</cp:coreProperties>
</file>