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8453-0269-4CA5-8E77-3FB6051A0D0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69904-5E94-4BB1-A2A5-2C8AAC6E3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6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904-5E94-4BB1-A2A5-2C8AAC6E3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69904-5E94-4BB1-A2A5-2C8AAC6E3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5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SKIN AND DISORDERS OF DIGESTIVE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4876800"/>
            <a:ext cx="4452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DR.MUHAMMAD UMAIR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8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PORPHYRIA CUTANEA TARDA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Lesions consist of bullae, </a:t>
            </a:r>
            <a:r>
              <a:rPr lang="en-US" dirty="0" smtClean="0"/>
              <a:t>scarring and </a:t>
            </a:r>
            <a:r>
              <a:rPr lang="en-US" dirty="0"/>
              <a:t>hyperpigmentation of sun‐exposed skin areas and </a:t>
            </a:r>
            <a:r>
              <a:rPr lang="en-US" dirty="0" err="1" smtClean="0"/>
              <a:t>hypertrichosis</a:t>
            </a:r>
            <a:r>
              <a:rPr lang="en-US" dirty="0" smtClean="0"/>
              <a:t> </a:t>
            </a:r>
            <a:r>
              <a:rPr lang="en-US" dirty="0"/>
              <a:t>of the face.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57162"/>
            <a:ext cx="4724400" cy="310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OTHER CUTANEOUS FEATURES ASSOCAITED WITH LIVER DISEASE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Lichen </a:t>
            </a:r>
            <a:r>
              <a:rPr lang="en-US" dirty="0" err="1" smtClean="0"/>
              <a:t>planus</a:t>
            </a:r>
            <a:endParaRPr lang="en-US" dirty="0" smtClean="0"/>
          </a:p>
          <a:p>
            <a:r>
              <a:rPr lang="en-US" dirty="0" err="1"/>
              <a:t>Pyoderma</a:t>
            </a:r>
            <a:r>
              <a:rPr lang="en-US" dirty="0"/>
              <a:t> </a:t>
            </a:r>
            <a:r>
              <a:rPr lang="en-US" dirty="0" err="1" smtClean="0"/>
              <a:t>gangrenosum</a:t>
            </a:r>
            <a:endParaRPr lang="en-US" dirty="0" smtClean="0"/>
          </a:p>
          <a:p>
            <a:r>
              <a:rPr lang="en-US" dirty="0" err="1"/>
              <a:t>Gianotti</a:t>
            </a:r>
            <a:r>
              <a:rPr lang="en-US" dirty="0"/>
              <a:t>–</a:t>
            </a:r>
            <a:r>
              <a:rPr lang="en-US" dirty="0" err="1"/>
              <a:t>Crosti</a:t>
            </a:r>
            <a:r>
              <a:rPr lang="en-US" dirty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10635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5742250" cy="473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4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Urticaria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rythema </a:t>
            </a:r>
            <a:r>
              <a:rPr lang="en-US" dirty="0" err="1" smtClean="0"/>
              <a:t>multiforme</a:t>
            </a:r>
            <a:endParaRPr lang="en-US" dirty="0" smtClean="0"/>
          </a:p>
          <a:p>
            <a:r>
              <a:rPr lang="en-US" dirty="0" err="1" smtClean="0"/>
              <a:t>Gianotti</a:t>
            </a:r>
            <a:r>
              <a:rPr lang="en-US" dirty="0" smtClean="0"/>
              <a:t>–</a:t>
            </a:r>
            <a:r>
              <a:rPr lang="en-US" dirty="0" err="1" smtClean="0"/>
              <a:t>Crosti</a:t>
            </a:r>
            <a:r>
              <a:rPr lang="en-US" dirty="0" smtClean="0"/>
              <a:t> syndrome</a:t>
            </a:r>
          </a:p>
          <a:p>
            <a:r>
              <a:rPr lang="en-US" dirty="0"/>
              <a:t>M</a:t>
            </a:r>
            <a:r>
              <a:rPr lang="en-US" dirty="0" smtClean="0"/>
              <a:t>ixed </a:t>
            </a:r>
            <a:r>
              <a:rPr lang="en-US" dirty="0" err="1" smtClean="0"/>
              <a:t>cryoglobulinaemia</a:t>
            </a:r>
            <a:endParaRPr lang="en-US" dirty="0" smtClean="0"/>
          </a:p>
          <a:p>
            <a:r>
              <a:rPr lang="en-US" dirty="0"/>
              <a:t>L</a:t>
            </a:r>
            <a:r>
              <a:rPr lang="en-US" dirty="0" smtClean="0"/>
              <a:t>ichen </a:t>
            </a:r>
            <a:r>
              <a:rPr lang="en-US" dirty="0" err="1" smtClean="0"/>
              <a:t>planus</a:t>
            </a:r>
            <a:endParaRPr lang="en-US" dirty="0"/>
          </a:p>
          <a:p>
            <a:r>
              <a:rPr lang="en-US" dirty="0" err="1" smtClean="0"/>
              <a:t>Dermatomyositis</a:t>
            </a:r>
            <a:endParaRPr lang="en-US" dirty="0" smtClean="0"/>
          </a:p>
          <a:p>
            <a:r>
              <a:rPr lang="en-US" dirty="0" err="1" smtClean="0"/>
              <a:t>Polyarteritis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r>
              <a:rPr lang="en-US" dirty="0" smtClean="0"/>
              <a:t> (in 8% patients)</a:t>
            </a:r>
          </a:p>
          <a:p>
            <a:r>
              <a:rPr lang="en-US" dirty="0" smtClean="0"/>
              <a:t>HBV vaccination also causes dermatological side effects; provocation of granuloma </a:t>
            </a:r>
            <a:r>
              <a:rPr lang="en-US" dirty="0" err="1" smtClean="0"/>
              <a:t>annulare</a:t>
            </a:r>
            <a:r>
              <a:rPr lang="en-US" dirty="0" smtClean="0"/>
              <a:t>, </a:t>
            </a:r>
            <a:r>
              <a:rPr lang="it-IT" dirty="0"/>
              <a:t>lichen planus, </a:t>
            </a:r>
            <a:r>
              <a:rPr lang="it-IT" dirty="0" smtClean="0"/>
              <a:t>Gianotti–Crosti syndrome, </a:t>
            </a:r>
            <a:r>
              <a:rPr lang="it-IT" dirty="0"/>
              <a:t>urticaria, </a:t>
            </a:r>
            <a:r>
              <a:rPr lang="it-IT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contact allergy to preservatives</a:t>
            </a:r>
            <a:endParaRPr lang="en-US" dirty="0"/>
          </a:p>
        </p:txBody>
      </p:sp>
      <p:pic>
        <p:nvPicPr>
          <p:cNvPr id="6146" name="Picture 2" descr="Gianotti-Crosti syndrome - Skin Dee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r>
              <a:rPr lang="en-US" dirty="0" smtClean="0"/>
              <a:t>HEPATITIS C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err="1"/>
              <a:t>Necrolytic</a:t>
            </a:r>
            <a:r>
              <a:rPr lang="en-US" b="1" dirty="0"/>
              <a:t> </a:t>
            </a:r>
            <a:r>
              <a:rPr lang="en-US" b="1" dirty="0" err="1"/>
              <a:t>acral</a:t>
            </a:r>
            <a:r>
              <a:rPr lang="en-US" b="1" dirty="0"/>
              <a:t> erythema </a:t>
            </a:r>
            <a:r>
              <a:rPr lang="en-US" dirty="0" smtClean="0"/>
              <a:t>                     Well‐demarcated</a:t>
            </a:r>
            <a:r>
              <a:rPr lang="en-US" dirty="0"/>
              <a:t>, </a:t>
            </a:r>
            <a:r>
              <a:rPr lang="en-US" dirty="0" err="1" smtClean="0"/>
              <a:t>acral</a:t>
            </a:r>
            <a:r>
              <a:rPr lang="en-US" dirty="0" smtClean="0"/>
              <a:t>, dusky               discoloration </a:t>
            </a:r>
            <a:r>
              <a:rPr lang="en-US" dirty="0"/>
              <a:t>with </a:t>
            </a:r>
            <a:r>
              <a:rPr lang="en-US" dirty="0" smtClean="0"/>
              <a:t>peripheral                            blister </a:t>
            </a:r>
            <a:r>
              <a:rPr lang="en-US" dirty="0"/>
              <a:t>formation </a:t>
            </a:r>
            <a:r>
              <a:rPr lang="en-US" dirty="0" smtClean="0"/>
              <a:t>progresses to                           </a:t>
            </a:r>
            <a:r>
              <a:rPr lang="en-US" dirty="0" err="1" smtClean="0"/>
              <a:t>keratotic</a:t>
            </a:r>
            <a:r>
              <a:rPr lang="en-US" dirty="0" smtClean="0"/>
              <a:t> </a:t>
            </a:r>
            <a:r>
              <a:rPr lang="en-US" dirty="0" err="1"/>
              <a:t>erythrokeratoderma</a:t>
            </a:r>
            <a:r>
              <a:rPr lang="en-US" dirty="0"/>
              <a:t>‐like </a:t>
            </a:r>
            <a:r>
              <a:rPr lang="en-US" dirty="0" smtClean="0"/>
              <a:t>                 chronic inflammation</a:t>
            </a:r>
          </a:p>
          <a:p>
            <a:r>
              <a:rPr lang="en-US" dirty="0"/>
              <a:t>Other </a:t>
            </a:r>
            <a:r>
              <a:rPr lang="en-US" dirty="0" smtClean="0"/>
              <a:t>dermatological conditions include </a:t>
            </a:r>
            <a:r>
              <a:rPr lang="en-US" dirty="0" err="1"/>
              <a:t>polyarteritis</a:t>
            </a:r>
            <a:r>
              <a:rPr lang="en-US" dirty="0"/>
              <a:t> </a:t>
            </a:r>
            <a:r>
              <a:rPr lang="en-US" dirty="0" err="1"/>
              <a:t>nodosa</a:t>
            </a:r>
            <a:r>
              <a:rPr lang="en-US" dirty="0"/>
              <a:t>, </a:t>
            </a:r>
            <a:r>
              <a:rPr lang="en-US" dirty="0" smtClean="0"/>
              <a:t>porphyria </a:t>
            </a:r>
            <a:r>
              <a:rPr lang="en-US" dirty="0" err="1" smtClean="0"/>
              <a:t>cutanea</a:t>
            </a:r>
            <a:r>
              <a:rPr lang="en-US" dirty="0" smtClean="0"/>
              <a:t> </a:t>
            </a:r>
            <a:r>
              <a:rPr lang="en-US" dirty="0" err="1"/>
              <a:t>tarda</a:t>
            </a:r>
            <a:r>
              <a:rPr lang="en-US" dirty="0"/>
              <a:t>, lichen </a:t>
            </a:r>
            <a:r>
              <a:rPr lang="en-US" dirty="0" err="1"/>
              <a:t>planus</a:t>
            </a:r>
            <a:r>
              <a:rPr lang="en-US" dirty="0"/>
              <a:t>, </a:t>
            </a:r>
            <a:r>
              <a:rPr lang="en-US" dirty="0" err="1"/>
              <a:t>sicca</a:t>
            </a:r>
            <a:r>
              <a:rPr lang="en-US" dirty="0"/>
              <a:t> </a:t>
            </a:r>
            <a:r>
              <a:rPr lang="en-US" dirty="0" smtClean="0"/>
              <a:t>syndrome.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34290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HEMOCHROMATOSIS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219200"/>
            <a:ext cx="7675418" cy="4876800"/>
          </a:xfrm>
        </p:spPr>
        <p:txBody>
          <a:bodyPr>
            <a:normAutofit/>
          </a:bodyPr>
          <a:lstStyle/>
          <a:p>
            <a:r>
              <a:rPr lang="en-US" dirty="0"/>
              <a:t>Skin pigmentation </a:t>
            </a:r>
            <a:r>
              <a:rPr lang="en-US" dirty="0" smtClean="0"/>
              <a:t>occurs in </a:t>
            </a:r>
            <a:r>
              <a:rPr lang="en-US" dirty="0"/>
              <a:t>up to 90% of patients </a:t>
            </a:r>
            <a:r>
              <a:rPr lang="en-US" dirty="0" smtClean="0"/>
              <a:t>as a result </a:t>
            </a:r>
            <a:r>
              <a:rPr lang="en-US" dirty="0"/>
              <a:t>of </a:t>
            </a:r>
            <a:r>
              <a:rPr lang="en-US" dirty="0" smtClean="0"/>
              <a:t>elevated melanin </a:t>
            </a:r>
            <a:r>
              <a:rPr lang="en-US" dirty="0"/>
              <a:t>production</a:t>
            </a:r>
          </a:p>
          <a:p>
            <a:r>
              <a:rPr lang="en-US" dirty="0" smtClean="0"/>
              <a:t>bronze‐</a:t>
            </a:r>
            <a:r>
              <a:rPr lang="en-US" dirty="0" err="1" smtClean="0"/>
              <a:t>coloured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grey hue most </a:t>
            </a:r>
            <a:r>
              <a:rPr lang="en-US" dirty="0"/>
              <a:t>prominent on </a:t>
            </a:r>
            <a:r>
              <a:rPr lang="en-US" dirty="0" smtClean="0"/>
              <a:t>sun‐exposed skin</a:t>
            </a:r>
          </a:p>
          <a:p>
            <a:r>
              <a:rPr lang="en-US" dirty="0" err="1" smtClean="0"/>
              <a:t>Ichthyosiform</a:t>
            </a:r>
            <a:r>
              <a:rPr lang="en-US" dirty="0" smtClean="0"/>
              <a:t> dryness,                                                </a:t>
            </a:r>
            <a:r>
              <a:rPr lang="en-US" dirty="0" err="1"/>
              <a:t>koilonychia</a:t>
            </a:r>
            <a:r>
              <a:rPr lang="en-US" dirty="0"/>
              <a:t> and </a:t>
            </a:r>
            <a:r>
              <a:rPr lang="en-US" dirty="0" smtClean="0"/>
              <a:t>                                            loss of body hair </a:t>
            </a:r>
            <a:r>
              <a:rPr lang="en-US" dirty="0"/>
              <a:t>also </a:t>
            </a:r>
            <a:r>
              <a:rPr lang="en-US" dirty="0" smtClean="0"/>
              <a:t>                               occur</a:t>
            </a:r>
            <a:endParaRPr lang="en-US" dirty="0"/>
          </a:p>
        </p:txBody>
      </p:sp>
      <p:pic>
        <p:nvPicPr>
          <p:cNvPr id="8194" name="Picture 2" descr="Hereditary Hemochromatosis - Hematology and Oncology - MSD Manual  Professional Ed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19945"/>
            <a:ext cx="4953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BILIARY CIRRHOSIS AND BILIARY TRACT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156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Nearly 40</a:t>
            </a:r>
            <a:r>
              <a:rPr lang="en-US" dirty="0"/>
              <a:t>% of PBC </a:t>
            </a:r>
            <a:r>
              <a:rPr lang="en-US" dirty="0" smtClean="0"/>
              <a:t>patients first </a:t>
            </a:r>
            <a:r>
              <a:rPr lang="en-US" dirty="0"/>
              <a:t>present with skin signs or </a:t>
            </a:r>
            <a:r>
              <a:rPr lang="en-US" dirty="0" smtClean="0"/>
              <a:t>symptoms</a:t>
            </a:r>
          </a:p>
          <a:p>
            <a:r>
              <a:rPr lang="en-US" dirty="0"/>
              <a:t>M</a:t>
            </a:r>
            <a:r>
              <a:rPr lang="en-US" dirty="0" smtClean="0"/>
              <a:t>arked itch, </a:t>
            </a:r>
            <a:r>
              <a:rPr lang="en-US" dirty="0"/>
              <a:t>excoriation, hyperpigmentation and </a:t>
            </a:r>
            <a:r>
              <a:rPr lang="en-US" dirty="0" smtClean="0"/>
              <a:t>various </a:t>
            </a:r>
            <a:r>
              <a:rPr lang="en-US" dirty="0" err="1"/>
              <a:t>xanthomatous</a:t>
            </a:r>
            <a:r>
              <a:rPr lang="en-US" dirty="0"/>
              <a:t> lesions due to </a:t>
            </a:r>
            <a:r>
              <a:rPr lang="en-US" dirty="0" smtClean="0"/>
              <a:t>secondary </a:t>
            </a:r>
            <a:r>
              <a:rPr lang="en-US" dirty="0" err="1" smtClean="0"/>
              <a:t>hyperlipidaemia</a:t>
            </a:r>
            <a:endParaRPr lang="en-US" dirty="0" smtClean="0"/>
          </a:p>
          <a:p>
            <a:r>
              <a:rPr lang="en-US" dirty="0" err="1"/>
              <a:t>Xanthelasmas</a:t>
            </a:r>
            <a:r>
              <a:rPr lang="en-US" dirty="0"/>
              <a:t>, </a:t>
            </a:r>
            <a:r>
              <a:rPr lang="en-US" dirty="0" smtClean="0"/>
              <a:t>                                                          palmar </a:t>
            </a:r>
            <a:r>
              <a:rPr lang="en-US" dirty="0" err="1" smtClean="0"/>
              <a:t>xanthomas</a:t>
            </a:r>
            <a:r>
              <a:rPr lang="en-US" dirty="0" smtClean="0"/>
              <a:t> &amp;                                          tuberous </a:t>
            </a:r>
            <a:r>
              <a:rPr lang="en-US" dirty="0" err="1" smtClean="0"/>
              <a:t>xanthomas</a:t>
            </a:r>
            <a:endParaRPr lang="en-US" dirty="0" smtClean="0"/>
          </a:p>
        </p:txBody>
      </p:sp>
      <p:pic>
        <p:nvPicPr>
          <p:cNvPr id="9218" name="Picture 2" descr="Primary biliary cholangitis - Knowledge @ AMB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978756"/>
            <a:ext cx="4308475" cy="28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CELIAC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 presentation with </a:t>
            </a:r>
            <a:r>
              <a:rPr lang="en-US" b="1" dirty="0" smtClean="0"/>
              <a:t>Dermatitis </a:t>
            </a:r>
            <a:r>
              <a:rPr lang="en-US" b="1" dirty="0" err="1" smtClean="0"/>
              <a:t>Herpertiformis</a:t>
            </a:r>
            <a:endParaRPr lang="en-US" b="1" dirty="0" smtClean="0"/>
          </a:p>
          <a:p>
            <a:r>
              <a:rPr lang="en-US" dirty="0"/>
              <a:t>Other </a:t>
            </a:r>
            <a:r>
              <a:rPr lang="en-US" dirty="0" smtClean="0"/>
              <a:t>lesions include</a:t>
            </a:r>
          </a:p>
          <a:p>
            <a:pPr lvl="1"/>
            <a:r>
              <a:rPr lang="en-US" dirty="0" err="1" smtClean="0"/>
              <a:t>aphthous</a:t>
            </a:r>
            <a:r>
              <a:rPr lang="en-US" dirty="0" smtClean="0"/>
              <a:t> </a:t>
            </a:r>
            <a:r>
              <a:rPr lang="en-US" dirty="0"/>
              <a:t>stomatitis, </a:t>
            </a:r>
            <a:endParaRPr lang="en-US" dirty="0" smtClean="0"/>
          </a:p>
          <a:p>
            <a:pPr lvl="1"/>
            <a:r>
              <a:rPr lang="en-US" dirty="0" err="1" smtClean="0"/>
              <a:t>urticaria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Hereditary </a:t>
            </a:r>
            <a:r>
              <a:rPr lang="en-US" dirty="0" err="1" smtClean="0"/>
              <a:t>angiooedema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cutaneous </a:t>
            </a:r>
            <a:r>
              <a:rPr lang="en-US" dirty="0" err="1"/>
              <a:t>vasculitis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erythema </a:t>
            </a:r>
            <a:r>
              <a:rPr lang="en-US" dirty="0" err="1"/>
              <a:t>nodosum</a:t>
            </a:r>
            <a:r>
              <a:rPr lang="en-US" dirty="0"/>
              <a:t> and</a:t>
            </a:r>
          </a:p>
          <a:p>
            <a:pPr lvl="1"/>
            <a:r>
              <a:rPr lang="en-US" dirty="0"/>
              <a:t>erythema </a:t>
            </a:r>
            <a:r>
              <a:rPr lang="en-US" dirty="0" err="1"/>
              <a:t>elevatum</a:t>
            </a:r>
            <a:r>
              <a:rPr lang="en-US" dirty="0"/>
              <a:t> </a:t>
            </a:r>
            <a:r>
              <a:rPr lang="en-US" dirty="0" err="1"/>
              <a:t>diutinum</a:t>
            </a:r>
            <a:endParaRPr lang="en-US" dirty="0"/>
          </a:p>
        </p:txBody>
      </p:sp>
      <p:pic>
        <p:nvPicPr>
          <p:cNvPr id="10242" name="Picture 2" descr="Dermatitis Herpetiformis - Dermatologic Disorders - MSD Manual Professional  E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575423" cy="26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WHIPPLE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common sign </a:t>
            </a:r>
            <a:r>
              <a:rPr lang="en-US" dirty="0" smtClean="0"/>
              <a:t>of skin involvement </a:t>
            </a:r>
            <a:r>
              <a:rPr lang="en-US" dirty="0"/>
              <a:t>is diffuse hyperpigmentation in sun‐exposed areas, </a:t>
            </a:r>
            <a:r>
              <a:rPr lang="en-US" dirty="0" smtClean="0"/>
              <a:t>seen </a:t>
            </a:r>
            <a:r>
              <a:rPr lang="en-US" dirty="0"/>
              <a:t>in 45–54% </a:t>
            </a:r>
            <a:r>
              <a:rPr lang="en-US" dirty="0" smtClean="0"/>
              <a:t>of patients </a:t>
            </a:r>
          </a:p>
          <a:p>
            <a:r>
              <a:rPr lang="en-US" dirty="0" smtClean="0"/>
              <a:t>Other </a:t>
            </a:r>
            <a:r>
              <a:rPr lang="en-US" dirty="0"/>
              <a:t>cutaneous </a:t>
            </a:r>
            <a:r>
              <a:rPr lang="en-US" dirty="0" smtClean="0"/>
              <a:t>manifestations include </a:t>
            </a:r>
          </a:p>
          <a:p>
            <a:pPr lvl="1"/>
            <a:r>
              <a:rPr lang="en-US" dirty="0" smtClean="0"/>
              <a:t>Subcutaneous nodules</a:t>
            </a:r>
            <a:r>
              <a:rPr lang="en-US" dirty="0"/>
              <a:t>, </a:t>
            </a:r>
            <a:r>
              <a:rPr lang="en-US" dirty="0" err="1"/>
              <a:t>erythroderma</a:t>
            </a:r>
            <a:r>
              <a:rPr lang="en-US" dirty="0"/>
              <a:t>, </a:t>
            </a:r>
            <a:r>
              <a:rPr lang="en-US" dirty="0" err="1"/>
              <a:t>purpura</a:t>
            </a:r>
            <a:r>
              <a:rPr lang="en-US" dirty="0"/>
              <a:t>, </a:t>
            </a:r>
            <a:r>
              <a:rPr lang="en-US" dirty="0" err="1"/>
              <a:t>vasculitis</a:t>
            </a:r>
            <a:r>
              <a:rPr lang="en-US" dirty="0"/>
              <a:t>, </a:t>
            </a:r>
            <a:r>
              <a:rPr lang="en-US" dirty="0" err="1"/>
              <a:t>panniculitis</a:t>
            </a:r>
            <a:r>
              <a:rPr lang="en-US" dirty="0"/>
              <a:t>, </a:t>
            </a:r>
            <a:r>
              <a:rPr lang="en-US" dirty="0" smtClean="0"/>
              <a:t>hyperkeratosis</a:t>
            </a:r>
            <a:r>
              <a:rPr lang="en-US" dirty="0"/>
              <a:t>, </a:t>
            </a:r>
            <a:r>
              <a:rPr lang="en-US" dirty="0" err="1"/>
              <a:t>urticaria</a:t>
            </a:r>
            <a:r>
              <a:rPr lang="en-US" dirty="0"/>
              <a:t>, </a:t>
            </a:r>
            <a:r>
              <a:rPr lang="en-US" dirty="0" err="1"/>
              <a:t>dermatomyositis</a:t>
            </a:r>
            <a:r>
              <a:rPr lang="en-US" dirty="0"/>
              <a:t> </a:t>
            </a:r>
            <a:r>
              <a:rPr lang="en-US" dirty="0" smtClean="0"/>
              <a:t>and eczema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ACUTE PANCREATITIS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/>
              <a:t>Four eponymous signs occur </a:t>
            </a:r>
            <a:r>
              <a:rPr lang="en-US" dirty="0" smtClean="0"/>
              <a:t>with </a:t>
            </a:r>
            <a:r>
              <a:rPr lang="en-US" dirty="0"/>
              <a:t>retroperitoneal bleeding </a:t>
            </a:r>
          </a:p>
          <a:p>
            <a:pPr lvl="1"/>
            <a:r>
              <a:rPr lang="en-US" dirty="0" smtClean="0"/>
              <a:t>Grey </a:t>
            </a:r>
            <a:r>
              <a:rPr lang="en-US" dirty="0"/>
              <a:t>Turner’s sign: </a:t>
            </a:r>
            <a:r>
              <a:rPr lang="en-US" dirty="0" smtClean="0"/>
              <a:t>discoloration of the flanks</a:t>
            </a:r>
            <a:endParaRPr lang="en-US" dirty="0"/>
          </a:p>
          <a:p>
            <a:pPr lvl="1"/>
            <a:r>
              <a:rPr lang="en-US" dirty="0" smtClean="0"/>
              <a:t>Cullen’s </a:t>
            </a:r>
            <a:r>
              <a:rPr lang="en-US" dirty="0"/>
              <a:t>sign: </a:t>
            </a:r>
            <a:r>
              <a:rPr lang="en-US" dirty="0" smtClean="0"/>
              <a:t>discoloration around umbilicus</a:t>
            </a:r>
            <a:endParaRPr lang="en-US" dirty="0"/>
          </a:p>
          <a:p>
            <a:pPr lvl="1"/>
            <a:r>
              <a:rPr lang="en-US" dirty="0" smtClean="0"/>
              <a:t>Fox’s </a:t>
            </a:r>
            <a:r>
              <a:rPr lang="en-US" dirty="0"/>
              <a:t>sign: </a:t>
            </a:r>
            <a:r>
              <a:rPr lang="en-US" dirty="0" smtClean="0"/>
              <a:t>discoloration below inguinal ligament</a:t>
            </a:r>
            <a:endParaRPr lang="en-US" dirty="0"/>
          </a:p>
          <a:p>
            <a:pPr lvl="1"/>
            <a:r>
              <a:rPr lang="en-US" dirty="0" smtClean="0"/>
              <a:t>Bryant’s </a:t>
            </a:r>
            <a:r>
              <a:rPr lang="en-US" dirty="0"/>
              <a:t>sign: tracks to the scrotum to produce the ‘blue </a:t>
            </a:r>
            <a:r>
              <a:rPr lang="en-US" dirty="0" smtClean="0"/>
              <a:t>scrotum’ sign</a:t>
            </a:r>
            <a:endParaRPr lang="en-US" dirty="0"/>
          </a:p>
        </p:txBody>
      </p:sp>
      <p:pic>
        <p:nvPicPr>
          <p:cNvPr id="11266" name="Picture 2" descr="12 - Large Group Pt 4 Pancreatitis Flashcards | Memo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45" y="4190999"/>
            <a:ext cx="5608109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INFLAMMATORY BOWEL DISESE AND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" y="16002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Direct skin and Mucosal involvement</a:t>
            </a:r>
          </a:p>
          <a:p>
            <a:pPr lvl="1"/>
            <a:r>
              <a:rPr lang="en-US" dirty="0" smtClean="0"/>
              <a:t>Oral and </a:t>
            </a:r>
            <a:r>
              <a:rPr lang="en-US" dirty="0" err="1" smtClean="0"/>
              <a:t>ano</a:t>
            </a:r>
            <a:r>
              <a:rPr lang="en-US" dirty="0" smtClean="0"/>
              <a:t>-genital region</a:t>
            </a:r>
          </a:p>
          <a:p>
            <a:pPr lvl="1"/>
            <a:r>
              <a:rPr lang="en-US" dirty="0"/>
              <a:t>Anal tags, </a:t>
            </a:r>
            <a:r>
              <a:rPr lang="en-US" dirty="0" err="1"/>
              <a:t>Perineal</a:t>
            </a:r>
            <a:r>
              <a:rPr lang="en-US" dirty="0"/>
              <a:t> abscesses, fissures and fistulae, swelling </a:t>
            </a:r>
            <a:r>
              <a:rPr lang="en-US" dirty="0" smtClean="0"/>
              <a:t>of the </a:t>
            </a:r>
            <a:r>
              <a:rPr lang="en-US" dirty="0"/>
              <a:t>lips, nodular ‘cobblestone’ </a:t>
            </a:r>
            <a:r>
              <a:rPr lang="en-US" dirty="0" err="1"/>
              <a:t>oedema</a:t>
            </a:r>
            <a:r>
              <a:rPr lang="en-US" dirty="0"/>
              <a:t> </a:t>
            </a:r>
            <a:r>
              <a:rPr lang="en-US" dirty="0" smtClean="0"/>
              <a:t>of the </a:t>
            </a:r>
            <a:r>
              <a:rPr lang="en-US" dirty="0"/>
              <a:t>gingivae and </a:t>
            </a:r>
            <a:r>
              <a:rPr lang="en-US" dirty="0" smtClean="0"/>
              <a:t>oral mucosa</a:t>
            </a:r>
          </a:p>
          <a:p>
            <a:r>
              <a:rPr lang="en-US" dirty="0" smtClean="0"/>
              <a:t>Cutaneous </a:t>
            </a:r>
            <a:r>
              <a:rPr lang="en-US" dirty="0" err="1" smtClean="0"/>
              <a:t>crohn</a:t>
            </a:r>
            <a:r>
              <a:rPr lang="en-US" dirty="0" smtClean="0"/>
              <a:t> at other sites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olitary or multiple </a:t>
            </a:r>
            <a:r>
              <a:rPr lang="en-US" dirty="0"/>
              <a:t>intact </a:t>
            </a:r>
            <a:r>
              <a:rPr lang="en-US" dirty="0" smtClean="0"/>
              <a:t>                                             or eroded </a:t>
            </a:r>
            <a:r>
              <a:rPr lang="en-US" dirty="0"/>
              <a:t>plaques </a:t>
            </a:r>
            <a:r>
              <a:rPr lang="en-US" dirty="0" smtClean="0"/>
              <a:t>and nodules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/>
              <a:t>extremities </a:t>
            </a:r>
            <a:r>
              <a:rPr lang="en-US" dirty="0" smtClean="0"/>
              <a:t>                                            commonly involved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282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SPECIFIC LESIONS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08155"/>
            <a:ext cx="3657600" cy="241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6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PANNICULITIS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ssociated with acute </a:t>
            </a:r>
            <a:r>
              <a:rPr lang="en-US" dirty="0"/>
              <a:t>or chronic pancreatitis, pancreatic carcinoma or other </a:t>
            </a:r>
            <a:r>
              <a:rPr lang="en-US" dirty="0" smtClean="0"/>
              <a:t>pancreatic diseases</a:t>
            </a:r>
          </a:p>
          <a:p>
            <a:r>
              <a:rPr lang="en-US" dirty="0"/>
              <a:t>Nodular </a:t>
            </a:r>
            <a:r>
              <a:rPr lang="en-US" dirty="0" smtClean="0"/>
              <a:t>lesions </a:t>
            </a:r>
            <a:r>
              <a:rPr lang="en-US" dirty="0"/>
              <a:t>usually 1–3  cm in diameter </a:t>
            </a:r>
            <a:r>
              <a:rPr lang="en-US" dirty="0" smtClean="0"/>
              <a:t>and </a:t>
            </a:r>
            <a:r>
              <a:rPr lang="en-US" dirty="0"/>
              <a:t>are tender or symptomless</a:t>
            </a:r>
            <a:r>
              <a:rPr lang="en-US" dirty="0" smtClean="0"/>
              <a:t>. </a:t>
            </a:r>
            <a:r>
              <a:rPr lang="en-US" dirty="0"/>
              <a:t>A</a:t>
            </a:r>
            <a:r>
              <a:rPr lang="en-US" dirty="0" smtClean="0"/>
              <a:t>reas of predilection </a:t>
            </a:r>
            <a:r>
              <a:rPr lang="en-US" dirty="0"/>
              <a:t>are the </a:t>
            </a:r>
            <a:r>
              <a:rPr lang="en-US" dirty="0" smtClean="0"/>
              <a:t>lower </a:t>
            </a:r>
            <a:r>
              <a:rPr lang="en-US" dirty="0"/>
              <a:t>extremities, but </a:t>
            </a:r>
            <a:r>
              <a:rPr lang="en-US" dirty="0" smtClean="0"/>
              <a:t>can </a:t>
            </a:r>
            <a:r>
              <a:rPr lang="en-US" dirty="0"/>
              <a:t>occur anywhere. Lesions </a:t>
            </a:r>
            <a:r>
              <a:rPr lang="en-US" dirty="0" smtClean="0"/>
              <a:t>persist </a:t>
            </a:r>
            <a:r>
              <a:rPr lang="en-US" dirty="0"/>
              <a:t>for 2–3 weeks and then </a:t>
            </a:r>
            <a:r>
              <a:rPr lang="en-US" dirty="0" smtClean="0"/>
              <a:t>heal leaving </a:t>
            </a:r>
            <a:r>
              <a:rPr lang="en-US" dirty="0"/>
              <a:t>atrophic, </a:t>
            </a:r>
            <a:r>
              <a:rPr lang="en-US" dirty="0" err="1" smtClean="0"/>
              <a:t>hyperpigmented</a:t>
            </a:r>
            <a:r>
              <a:rPr lang="en-US" dirty="0" smtClean="0"/>
              <a:t> </a:t>
            </a:r>
            <a:r>
              <a:rPr lang="en-US" dirty="0"/>
              <a:t>scars.</a:t>
            </a:r>
          </a:p>
        </p:txBody>
      </p:sp>
    </p:spTree>
    <p:extLst>
      <p:ext uri="{BB962C8B-B14F-4D97-AF65-F5344CB8AC3E}">
        <p14:creationId xmlns:p14="http://schemas.microsoft.com/office/powerpoint/2010/main" val="15702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MIGRATORY THROMBOPHLEBITIS</a:t>
            </a:r>
          </a:p>
          <a:p>
            <a:pPr lvl="1"/>
            <a:r>
              <a:rPr lang="en-US" dirty="0" smtClean="0"/>
              <a:t>Associated with adenocarcinoma of pancreas</a:t>
            </a:r>
          </a:p>
          <a:p>
            <a:r>
              <a:rPr lang="en-US" dirty="0" smtClean="0"/>
              <a:t>NECROLYTIC MIGRATORY ERYTHEMA</a:t>
            </a:r>
          </a:p>
          <a:p>
            <a:pPr lvl="1"/>
            <a:r>
              <a:rPr lang="en-US" dirty="0" smtClean="0"/>
              <a:t>Associated with Glucagon secreting </a:t>
            </a:r>
            <a:r>
              <a:rPr lang="en-US" dirty="0"/>
              <a:t>α‐cell </a:t>
            </a:r>
            <a:r>
              <a:rPr lang="en-US" dirty="0" err="1"/>
              <a:t>tumour</a:t>
            </a:r>
            <a:r>
              <a:rPr lang="en-US" dirty="0"/>
              <a:t> of the </a:t>
            </a:r>
            <a:r>
              <a:rPr lang="en-US" dirty="0" smtClean="0"/>
              <a:t>pancreas</a:t>
            </a:r>
          </a:p>
          <a:p>
            <a:pPr lvl="1"/>
            <a:r>
              <a:rPr lang="en-US" dirty="0" smtClean="0"/>
              <a:t>annular erythematous </a:t>
            </a:r>
            <a:r>
              <a:rPr lang="en-US" dirty="0"/>
              <a:t>with erosions, </a:t>
            </a:r>
            <a:r>
              <a:rPr lang="en-US" dirty="0" smtClean="0"/>
              <a:t>crusting, desquamation </a:t>
            </a:r>
            <a:r>
              <a:rPr lang="en-US"/>
              <a:t>and </a:t>
            </a:r>
            <a:r>
              <a:rPr lang="en-US" smtClean="0"/>
              <a:t>hyperpigmentation</a:t>
            </a:r>
            <a:endParaRPr lang="en-US" dirty="0" smtClean="0"/>
          </a:p>
          <a:p>
            <a:pPr lvl="1"/>
            <a:r>
              <a:rPr lang="en-US" dirty="0" smtClean="0"/>
              <a:t>itchy </a:t>
            </a:r>
            <a:r>
              <a:rPr lang="en-US" dirty="0"/>
              <a:t>or </a:t>
            </a:r>
            <a:r>
              <a:rPr lang="en-US" dirty="0" smtClean="0"/>
              <a:t>painful</a:t>
            </a:r>
          </a:p>
          <a:p>
            <a:pPr lvl="1"/>
            <a:r>
              <a:rPr lang="en-US" dirty="0" smtClean="0"/>
              <a:t>sites exposed </a:t>
            </a:r>
            <a:r>
              <a:rPr lang="en-US" dirty="0"/>
              <a:t>to friction and </a:t>
            </a:r>
            <a:r>
              <a:rPr lang="en-US" dirty="0" smtClean="0"/>
              <a:t>                                                 pressure </a:t>
            </a:r>
            <a:r>
              <a:rPr lang="en-US" dirty="0"/>
              <a:t>including flexural </a:t>
            </a:r>
            <a:r>
              <a:rPr lang="en-US" dirty="0" smtClean="0"/>
              <a:t>                                                 sites </a:t>
            </a:r>
            <a:r>
              <a:rPr lang="en-US" dirty="0"/>
              <a:t>on the </a:t>
            </a:r>
            <a:r>
              <a:rPr lang="en-US" dirty="0" smtClean="0"/>
              <a:t>lower abdomen,                                                </a:t>
            </a:r>
            <a:r>
              <a:rPr lang="en-US" dirty="0"/>
              <a:t>groin, buttocks and thighs</a:t>
            </a:r>
          </a:p>
        </p:txBody>
      </p:sp>
      <p:pic>
        <p:nvPicPr>
          <p:cNvPr id="12290" name="Picture 2" descr="Necrolytic migratory eryth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4211782" cy="26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GASTROINTESTINAL MALABSORPTION AND SKIN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75739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9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SKIN DISORDERS ASSOCIATED WITH GI BLEEDING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215413" cy="513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COMPLICATIONS OF STOMAS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eristomal</a:t>
            </a:r>
            <a:r>
              <a:rPr lang="en-US" dirty="0" smtClean="0"/>
              <a:t> psoriasis</a:t>
            </a:r>
          </a:p>
          <a:p>
            <a:r>
              <a:rPr lang="en-US" dirty="0" err="1"/>
              <a:t>Parastomal</a:t>
            </a:r>
            <a:r>
              <a:rPr lang="en-US" dirty="0"/>
              <a:t> </a:t>
            </a:r>
            <a:r>
              <a:rPr lang="en-US" dirty="0" err="1"/>
              <a:t>pyoderma</a:t>
            </a:r>
            <a:r>
              <a:rPr lang="en-US" dirty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 associated with </a:t>
            </a:r>
            <a:r>
              <a:rPr lang="en-US" dirty="0" err="1" smtClean="0"/>
              <a:t>Crohns</a:t>
            </a:r>
            <a:r>
              <a:rPr lang="en-US" dirty="0" smtClean="0"/>
              <a:t> disease</a:t>
            </a:r>
            <a:endParaRPr lang="en-US" dirty="0"/>
          </a:p>
        </p:txBody>
      </p:sp>
      <p:pic>
        <p:nvPicPr>
          <p:cNvPr id="13314" name="Picture 2" descr="Peristomal psoriasis - Marshall - 2017 - Clinical and Experimental  Dermatology - Wiley Online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855244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yoderma gangrenosum | DermNet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Peristomal pyoderma gangrenosum after rectal adenocarcinoma in the context  of colonic and complex perianal Crohn&amp;#39;s disease | Gastroenterología y  Hepatología (English Edition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235142"/>
            <a:ext cx="2746375" cy="341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REACTIVE LESIONS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Erythema </a:t>
            </a:r>
            <a:r>
              <a:rPr lang="en-US" dirty="0" err="1" smtClean="0"/>
              <a:t>nodosum</a:t>
            </a:r>
            <a:endParaRPr lang="en-US" dirty="0" smtClean="0"/>
          </a:p>
          <a:p>
            <a:r>
              <a:rPr lang="en-US" dirty="0" err="1"/>
              <a:t>Pyoderma</a:t>
            </a:r>
            <a:r>
              <a:rPr lang="en-US" dirty="0"/>
              <a:t> </a:t>
            </a:r>
            <a:r>
              <a:rPr lang="en-US" dirty="0" err="1" smtClean="0"/>
              <a:t>gangrenosum</a:t>
            </a:r>
            <a:endParaRPr lang="en-US" dirty="0" smtClean="0"/>
          </a:p>
          <a:p>
            <a:r>
              <a:rPr lang="en-US" dirty="0"/>
              <a:t>Acute febrile </a:t>
            </a:r>
            <a:r>
              <a:rPr lang="en-US" dirty="0" err="1"/>
              <a:t>neutrophilic</a:t>
            </a:r>
            <a:r>
              <a:rPr lang="en-US" dirty="0"/>
              <a:t> </a:t>
            </a:r>
            <a:r>
              <a:rPr lang="en-US" dirty="0" err="1" smtClean="0"/>
              <a:t>dermatosis</a:t>
            </a:r>
            <a:endParaRPr lang="en-US" dirty="0" smtClean="0"/>
          </a:p>
          <a:p>
            <a:r>
              <a:rPr lang="en-US" dirty="0" err="1"/>
              <a:t>Pyodermatitis</a:t>
            </a:r>
            <a:r>
              <a:rPr lang="en-US" dirty="0"/>
              <a:t>–</a:t>
            </a:r>
            <a:r>
              <a:rPr lang="en-US" dirty="0" err="1"/>
              <a:t>pyostomatitis</a:t>
            </a:r>
            <a:r>
              <a:rPr lang="en-US" dirty="0"/>
              <a:t> </a:t>
            </a:r>
            <a:r>
              <a:rPr lang="en-US" dirty="0" err="1" smtClean="0"/>
              <a:t>vegetans</a:t>
            </a:r>
            <a:endParaRPr lang="en-US" dirty="0" smtClean="0"/>
          </a:p>
          <a:p>
            <a:pPr lvl="1"/>
            <a:r>
              <a:rPr lang="en-US" dirty="0" smtClean="0"/>
              <a:t>oral </a:t>
            </a:r>
            <a:r>
              <a:rPr lang="en-US" dirty="0"/>
              <a:t>lesions consist of </a:t>
            </a:r>
            <a:r>
              <a:rPr lang="en-US" dirty="0" smtClean="0"/>
              <a:t>multiple </a:t>
            </a:r>
            <a:r>
              <a:rPr lang="en-US" dirty="0"/>
              <a:t>pustules, plaques </a:t>
            </a:r>
            <a:r>
              <a:rPr lang="en-US" dirty="0" smtClean="0"/>
              <a:t>and erosions</a:t>
            </a:r>
            <a:r>
              <a:rPr lang="en-US" dirty="0"/>
              <a:t>, </a:t>
            </a:r>
            <a:r>
              <a:rPr lang="en-US" dirty="0" smtClean="0"/>
              <a:t>which may </a:t>
            </a:r>
            <a:r>
              <a:rPr lang="en-US" dirty="0"/>
              <a:t>have a ‘snail‐track’ </a:t>
            </a:r>
            <a:r>
              <a:rPr lang="en-US" dirty="0" smtClean="0"/>
              <a:t>appearance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skin </a:t>
            </a:r>
            <a:r>
              <a:rPr lang="en-US" dirty="0"/>
              <a:t>lesions are </a:t>
            </a:r>
            <a:r>
              <a:rPr lang="en-US" dirty="0" smtClean="0"/>
              <a:t>crusted papules and vegetating plaques </a:t>
            </a:r>
            <a:r>
              <a:rPr lang="en-US" dirty="0"/>
              <a:t>with </a:t>
            </a:r>
            <a:r>
              <a:rPr lang="en-US" dirty="0" smtClean="0"/>
              <a:t>surrounding pustules</a:t>
            </a:r>
            <a:r>
              <a:rPr lang="en-US" dirty="0"/>
              <a:t>, </a:t>
            </a:r>
            <a:r>
              <a:rPr lang="en-US" dirty="0" smtClean="0"/>
              <a:t>mainly affecting the </a:t>
            </a:r>
            <a:r>
              <a:rPr lang="en-US" dirty="0"/>
              <a:t>major </a:t>
            </a:r>
            <a:r>
              <a:rPr lang="en-US" dirty="0" smtClean="0"/>
              <a:t>flexures </a:t>
            </a:r>
            <a:r>
              <a:rPr lang="en-US" dirty="0"/>
              <a:t>and the scalp</a:t>
            </a:r>
            <a:endParaRPr lang="en-US" dirty="0" smtClean="0"/>
          </a:p>
          <a:p>
            <a:r>
              <a:rPr lang="en-US" dirty="0"/>
              <a:t>Cutaneous </a:t>
            </a:r>
            <a:r>
              <a:rPr lang="en-US" dirty="0" err="1"/>
              <a:t>polyarteritis</a:t>
            </a:r>
            <a:r>
              <a:rPr lang="en-US" dirty="0"/>
              <a:t> </a:t>
            </a:r>
            <a:r>
              <a:rPr lang="en-US" dirty="0" err="1" smtClean="0"/>
              <a:t>nodosa</a:t>
            </a:r>
            <a:endParaRPr lang="en-US" dirty="0" smtClean="0"/>
          </a:p>
          <a:p>
            <a:r>
              <a:rPr lang="en-US" dirty="0" err="1"/>
              <a:t>Leukocytoclastic</a:t>
            </a:r>
            <a:r>
              <a:rPr lang="en-US" dirty="0"/>
              <a:t> </a:t>
            </a:r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smtClean="0"/>
              <a:t>Thrombosis</a:t>
            </a:r>
          </a:p>
          <a:p>
            <a:r>
              <a:rPr lang="en-US" dirty="0"/>
              <a:t>Oral </a:t>
            </a:r>
            <a:r>
              <a:rPr lang="en-US" dirty="0" err="1"/>
              <a:t>aphthous</a:t>
            </a:r>
            <a:r>
              <a:rPr lang="en-US" dirty="0"/>
              <a:t> ulcers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"/>
            <a:ext cx="241761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95800" y="14478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SKIN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epidermolysis</a:t>
            </a:r>
            <a:r>
              <a:rPr lang="en-US" dirty="0"/>
              <a:t> </a:t>
            </a:r>
            <a:r>
              <a:rPr lang="en-US" dirty="0" err="1"/>
              <a:t>bullosa</a:t>
            </a:r>
            <a:r>
              <a:rPr lang="en-US" dirty="0"/>
              <a:t> </a:t>
            </a:r>
            <a:r>
              <a:rPr lang="en-US" dirty="0" err="1"/>
              <a:t>acquisita</a:t>
            </a:r>
            <a:r>
              <a:rPr lang="en-US" dirty="0"/>
              <a:t>, psoriasis, </a:t>
            </a:r>
            <a:r>
              <a:rPr lang="en-US" dirty="0" err="1" smtClean="0"/>
              <a:t>vitiligo</a:t>
            </a:r>
            <a:r>
              <a:rPr lang="en-US" dirty="0"/>
              <a:t>, </a:t>
            </a:r>
            <a:r>
              <a:rPr lang="en-US" dirty="0" err="1"/>
              <a:t>hidradenitis</a:t>
            </a:r>
            <a:r>
              <a:rPr lang="en-US" dirty="0"/>
              <a:t> </a:t>
            </a:r>
            <a:r>
              <a:rPr lang="en-US" dirty="0" err="1"/>
              <a:t>suppurativa</a:t>
            </a:r>
            <a:r>
              <a:rPr lang="en-US" dirty="0"/>
              <a:t>, phlebitis, erythema </a:t>
            </a:r>
            <a:r>
              <a:rPr lang="en-US" dirty="0" err="1" smtClean="0"/>
              <a:t>multiforme</a:t>
            </a:r>
            <a:r>
              <a:rPr lang="en-US" dirty="0" smtClean="0"/>
              <a:t>, </a:t>
            </a:r>
            <a:r>
              <a:rPr lang="en-US" dirty="0" err="1" smtClean="0"/>
              <a:t>urticaria</a:t>
            </a:r>
            <a:r>
              <a:rPr lang="en-US" dirty="0"/>
              <a:t>, lichen </a:t>
            </a:r>
            <a:r>
              <a:rPr lang="en-US" dirty="0" err="1"/>
              <a:t>planus</a:t>
            </a:r>
            <a:r>
              <a:rPr lang="en-US" dirty="0"/>
              <a:t>, secondary amyloidosis, bullous </a:t>
            </a:r>
            <a:r>
              <a:rPr lang="en-US" dirty="0" err="1" smtClean="0"/>
              <a:t>pemphigoid</a:t>
            </a:r>
            <a:r>
              <a:rPr lang="en-US" dirty="0" smtClean="0"/>
              <a:t> </a:t>
            </a:r>
            <a:r>
              <a:rPr lang="en-US" dirty="0"/>
              <a:t>and linear IgA bullous </a:t>
            </a:r>
            <a:r>
              <a:rPr lang="en-US" dirty="0" err="1"/>
              <a:t>dermatosis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increased risk of skin cancers such as squamous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22216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CHRONIC LIVER DISEASE AND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common skin symptom, may precede diagnosis of liver disease</a:t>
            </a:r>
          </a:p>
          <a:p>
            <a:r>
              <a:rPr lang="en-US" dirty="0" smtClean="0"/>
              <a:t>most </a:t>
            </a:r>
            <a:r>
              <a:rPr lang="en-US" dirty="0"/>
              <a:t>prominent </a:t>
            </a:r>
            <a:r>
              <a:rPr lang="en-US" dirty="0" smtClean="0"/>
              <a:t>in </a:t>
            </a:r>
            <a:r>
              <a:rPr lang="en-US" dirty="0"/>
              <a:t>PBC, </a:t>
            </a:r>
            <a:r>
              <a:rPr lang="en-US" dirty="0" err="1"/>
              <a:t>sclerosing</a:t>
            </a:r>
            <a:r>
              <a:rPr lang="en-US" dirty="0"/>
              <a:t> </a:t>
            </a:r>
            <a:r>
              <a:rPr lang="en-US" dirty="0" smtClean="0"/>
              <a:t>cholangitis </a:t>
            </a:r>
            <a:r>
              <a:rPr lang="en-US" dirty="0"/>
              <a:t>and </a:t>
            </a:r>
            <a:r>
              <a:rPr lang="en-US" dirty="0" smtClean="0"/>
              <a:t>other </a:t>
            </a:r>
            <a:r>
              <a:rPr lang="en-US" dirty="0" err="1" smtClean="0"/>
              <a:t>cholestatic</a:t>
            </a:r>
            <a:r>
              <a:rPr lang="en-US" dirty="0" smtClean="0"/>
              <a:t> disorders</a:t>
            </a:r>
          </a:p>
          <a:p>
            <a:r>
              <a:rPr lang="en-US" dirty="0"/>
              <a:t>less prominent in </a:t>
            </a:r>
            <a:r>
              <a:rPr lang="en-US" dirty="0" err="1"/>
              <a:t>haemochromatosis</a:t>
            </a:r>
            <a:r>
              <a:rPr lang="en-US" dirty="0"/>
              <a:t>, alcoholic </a:t>
            </a:r>
            <a:r>
              <a:rPr lang="en-US" dirty="0" smtClean="0"/>
              <a:t>cirrhosis </a:t>
            </a:r>
            <a:r>
              <a:rPr lang="en-US" dirty="0"/>
              <a:t>and autoimmune chronic active </a:t>
            </a:r>
            <a:r>
              <a:rPr lang="en-US" dirty="0" smtClean="0"/>
              <a:t>hepatitis</a:t>
            </a:r>
          </a:p>
          <a:p>
            <a:r>
              <a:rPr lang="en-US" dirty="0"/>
              <a:t>most severe at </a:t>
            </a:r>
            <a:r>
              <a:rPr lang="en-US" dirty="0" err="1"/>
              <a:t>acral</a:t>
            </a:r>
            <a:r>
              <a:rPr lang="en-US" dirty="0"/>
              <a:t> sites and at areas of tight </a:t>
            </a:r>
            <a:r>
              <a:rPr lang="en-US" dirty="0" smtClean="0"/>
              <a:t>clothing</a:t>
            </a:r>
            <a:r>
              <a:rPr lang="en-US" dirty="0"/>
              <a:t>, and are more prominent </a:t>
            </a:r>
            <a:r>
              <a:rPr lang="en-US" dirty="0" smtClean="0"/>
              <a:t>nocturnally</a:t>
            </a:r>
          </a:p>
          <a:p>
            <a:r>
              <a:rPr lang="en-US" dirty="0" smtClean="0"/>
              <a:t>Mechanism:</a:t>
            </a:r>
          </a:p>
          <a:p>
            <a:pPr lvl="1"/>
            <a:r>
              <a:rPr lang="en-US" dirty="0" smtClean="0"/>
              <a:t>Bile salts accumulation</a:t>
            </a:r>
          </a:p>
          <a:p>
            <a:pPr lvl="1"/>
            <a:r>
              <a:rPr lang="en-US" dirty="0"/>
              <a:t>release of </a:t>
            </a:r>
            <a:r>
              <a:rPr lang="en-US" dirty="0" smtClean="0"/>
              <a:t>undefined </a:t>
            </a:r>
            <a:r>
              <a:rPr lang="en-US" dirty="0"/>
              <a:t>putative </a:t>
            </a:r>
            <a:r>
              <a:rPr lang="en-US" dirty="0" err="1"/>
              <a:t>pruritogens</a:t>
            </a:r>
            <a:r>
              <a:rPr lang="en-US" dirty="0"/>
              <a:t> from the </a:t>
            </a:r>
            <a:r>
              <a:rPr lang="en-US" dirty="0" smtClean="0"/>
              <a:t>liver in </a:t>
            </a:r>
            <a:r>
              <a:rPr lang="en-US" dirty="0"/>
              <a:t>the presence of </a:t>
            </a:r>
            <a:r>
              <a:rPr lang="en-US" dirty="0" smtClean="0"/>
              <a:t>cholestasis</a:t>
            </a:r>
          </a:p>
          <a:p>
            <a:pPr lvl="1"/>
            <a:r>
              <a:rPr lang="en-US" dirty="0"/>
              <a:t>Endogenous opioids and steroid </a:t>
            </a:r>
            <a:r>
              <a:rPr lang="en-US" dirty="0" smtClean="0"/>
              <a:t>metabolites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9891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/>
              <a:t>PRURITIS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729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regimens for </a:t>
            </a:r>
            <a:r>
              <a:rPr lang="en-US" dirty="0" err="1"/>
              <a:t>cholestatic</a:t>
            </a:r>
            <a:r>
              <a:rPr lang="en-US" dirty="0"/>
              <a:t> pruritus: starting with bile salt‐chelating resins, followed by rifampicin then opioid antagonists (e.g. naltrexone), then sertraline.</a:t>
            </a:r>
          </a:p>
          <a:p>
            <a:r>
              <a:rPr lang="en-US" dirty="0"/>
              <a:t>UVB phototherapy, albumin dialysis, </a:t>
            </a:r>
            <a:r>
              <a:rPr lang="en-US" dirty="0" err="1"/>
              <a:t>plasmapheresis</a:t>
            </a:r>
            <a:r>
              <a:rPr lang="en-US" dirty="0"/>
              <a:t>. </a:t>
            </a:r>
          </a:p>
          <a:p>
            <a:r>
              <a:rPr lang="en-US" dirty="0"/>
              <a:t>Respond to liver transplantation and treatment of underlying cause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PIGMENTARY CHANGES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</a:t>
            </a:r>
            <a:r>
              <a:rPr lang="en-US" dirty="0" smtClean="0"/>
              <a:t>ellowish </a:t>
            </a:r>
            <a:r>
              <a:rPr lang="en-US" dirty="0"/>
              <a:t>hue </a:t>
            </a:r>
            <a:r>
              <a:rPr lang="en-US" dirty="0" smtClean="0"/>
              <a:t>of the </a:t>
            </a:r>
            <a:r>
              <a:rPr lang="en-US" dirty="0" err="1"/>
              <a:t>sclerae</a:t>
            </a:r>
            <a:r>
              <a:rPr lang="en-US" dirty="0"/>
              <a:t>, mucous </a:t>
            </a:r>
            <a:r>
              <a:rPr lang="en-US" dirty="0" smtClean="0"/>
              <a:t>          membranes and </a:t>
            </a:r>
            <a:r>
              <a:rPr lang="en-US" dirty="0"/>
              <a:t>skin </a:t>
            </a:r>
            <a:endParaRPr lang="en-US" dirty="0" smtClean="0"/>
          </a:p>
          <a:p>
            <a:r>
              <a:rPr lang="en-US" dirty="0"/>
              <a:t>Green‐</a:t>
            </a:r>
            <a:r>
              <a:rPr lang="en-US" dirty="0" err="1"/>
              <a:t>coloured</a:t>
            </a:r>
            <a:r>
              <a:rPr lang="en-US" dirty="0"/>
              <a:t> </a:t>
            </a:r>
            <a:r>
              <a:rPr lang="en-US" dirty="0" smtClean="0"/>
              <a:t>sweat and </a:t>
            </a:r>
            <a:r>
              <a:rPr lang="en-US" dirty="0"/>
              <a:t>green </a:t>
            </a:r>
            <a:r>
              <a:rPr lang="en-US" dirty="0" smtClean="0"/>
              <a:t>                       discoloration of the gingivae</a:t>
            </a:r>
          </a:p>
          <a:p>
            <a:r>
              <a:rPr lang="en-US" dirty="0" err="1"/>
              <a:t>Melanosis</a:t>
            </a:r>
            <a:r>
              <a:rPr lang="en-US" dirty="0"/>
              <a:t> cutis due to excess epidermal </a:t>
            </a:r>
            <a:r>
              <a:rPr lang="en-US" dirty="0" smtClean="0"/>
              <a:t>melanin</a:t>
            </a:r>
          </a:p>
          <a:p>
            <a:r>
              <a:rPr lang="en-US" dirty="0"/>
              <a:t>A muddy grey pigmentation </a:t>
            </a:r>
            <a:r>
              <a:rPr lang="en-US" dirty="0" smtClean="0"/>
              <a:t>blotchy </a:t>
            </a:r>
            <a:r>
              <a:rPr lang="en-US" dirty="0"/>
              <a:t>or diffuse, </a:t>
            </a:r>
            <a:r>
              <a:rPr lang="en-US" dirty="0" smtClean="0"/>
              <a:t>pronounced in areolar, perioral </a:t>
            </a:r>
            <a:r>
              <a:rPr lang="en-US" dirty="0"/>
              <a:t>and </a:t>
            </a:r>
            <a:r>
              <a:rPr lang="en-US" dirty="0" err="1"/>
              <a:t>periorbital</a:t>
            </a:r>
            <a:r>
              <a:rPr lang="en-US" dirty="0"/>
              <a:t> </a:t>
            </a:r>
            <a:r>
              <a:rPr lang="en-US" dirty="0" smtClean="0"/>
              <a:t>areas(resembling </a:t>
            </a:r>
            <a:r>
              <a:rPr lang="en-US" dirty="0" err="1" smtClean="0"/>
              <a:t>melasma</a:t>
            </a:r>
            <a:r>
              <a:rPr lang="en-US" dirty="0"/>
              <a:t> </a:t>
            </a:r>
            <a:r>
              <a:rPr lang="en-US" dirty="0" smtClean="0"/>
              <a:t>or freckling), can </a:t>
            </a:r>
            <a:r>
              <a:rPr lang="en-US" dirty="0"/>
              <a:t>also localize to the palmar </a:t>
            </a:r>
            <a:r>
              <a:rPr lang="en-US" dirty="0" smtClean="0"/>
              <a:t>creases</a:t>
            </a:r>
          </a:p>
          <a:p>
            <a:r>
              <a:rPr lang="en-US" dirty="0"/>
              <a:t>Spotty </a:t>
            </a:r>
            <a:r>
              <a:rPr lang="en-US" dirty="0" err="1" smtClean="0"/>
              <a:t>hypomelanosis</a:t>
            </a:r>
            <a:r>
              <a:rPr lang="en-US" dirty="0" smtClean="0"/>
              <a:t> on </a:t>
            </a:r>
            <a:r>
              <a:rPr lang="en-US" dirty="0"/>
              <a:t>the back, buttocks and extremities</a:t>
            </a:r>
          </a:p>
        </p:txBody>
      </p:sp>
      <p:sp>
        <p:nvSpPr>
          <p:cNvPr id="4" name="AutoShape 2" descr="Jaundice in Adults - Liver and Gallbladder Disorders - MSD Manual Consumer  Ve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Jaundice in Adults - Liver and Gallbladder Disorders - MSD Manual Consumer  Ver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Jaundice in Adults - Liver and Gallbladder Disorders - MSD Manual Consumer  Ver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 descr="D:\C Drive Data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7936"/>
            <a:ext cx="2209800" cy="33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u="sng" dirty="0" smtClean="0"/>
              <a:t>VASCULAR CHANGES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600200"/>
            <a:ext cx="8531225" cy="52578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Spider </a:t>
            </a:r>
            <a:r>
              <a:rPr lang="en-US" u="sng" dirty="0" err="1" smtClean="0"/>
              <a:t>telangiectases</a:t>
            </a:r>
            <a:endParaRPr lang="en-US" u="sng" dirty="0" smtClean="0"/>
          </a:p>
          <a:p>
            <a:r>
              <a:rPr lang="en-US" u="sng" dirty="0"/>
              <a:t>Palmar </a:t>
            </a:r>
            <a:r>
              <a:rPr lang="en-US" u="sng" dirty="0" smtClean="0"/>
              <a:t>erythema</a:t>
            </a:r>
          </a:p>
          <a:p>
            <a:pPr lvl="1"/>
            <a:r>
              <a:rPr lang="en-US" dirty="0"/>
              <a:t>bright red </a:t>
            </a:r>
            <a:r>
              <a:rPr lang="en-US" dirty="0" smtClean="0"/>
              <a:t>discoloration </a:t>
            </a:r>
            <a:r>
              <a:rPr lang="en-US" dirty="0"/>
              <a:t>of the </a:t>
            </a:r>
            <a:r>
              <a:rPr lang="en-US" dirty="0" smtClean="0"/>
              <a:t>palms                                  most </a:t>
            </a:r>
            <a:r>
              <a:rPr lang="en-US" dirty="0"/>
              <a:t>pronounced on the </a:t>
            </a:r>
            <a:r>
              <a:rPr lang="en-US" dirty="0" err="1" smtClean="0"/>
              <a:t>hypothenar</a:t>
            </a:r>
            <a:r>
              <a:rPr lang="en-US" dirty="0" smtClean="0"/>
              <a:t>                              eminences. </a:t>
            </a:r>
          </a:p>
          <a:p>
            <a:pPr lvl="1"/>
            <a:r>
              <a:rPr lang="en-US" dirty="0" smtClean="0"/>
              <a:t>Diffusely scattered tiny </a:t>
            </a:r>
            <a:r>
              <a:rPr lang="en-US" dirty="0" err="1" smtClean="0"/>
              <a:t>telangiectatic</a:t>
            </a:r>
            <a:r>
              <a:rPr lang="en-US" dirty="0" smtClean="0"/>
              <a:t>                               vessels referred as </a:t>
            </a:r>
            <a:r>
              <a:rPr lang="en-US" dirty="0"/>
              <a:t>‘paper‐money’ skin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Bleeding</a:t>
            </a:r>
          </a:p>
          <a:p>
            <a:pPr lvl="1"/>
            <a:r>
              <a:rPr lang="en-US" dirty="0" err="1"/>
              <a:t>Purpura</a:t>
            </a:r>
            <a:r>
              <a:rPr lang="en-US" dirty="0"/>
              <a:t>, </a:t>
            </a:r>
            <a:r>
              <a:rPr lang="en-US" dirty="0" err="1"/>
              <a:t>petechiae</a:t>
            </a:r>
            <a:r>
              <a:rPr lang="en-US" dirty="0"/>
              <a:t>, </a:t>
            </a:r>
            <a:r>
              <a:rPr lang="en-US" dirty="0" err="1"/>
              <a:t>ecchymoses</a:t>
            </a:r>
            <a:r>
              <a:rPr lang="en-US" dirty="0"/>
              <a:t> and </a:t>
            </a:r>
            <a:r>
              <a:rPr lang="en-US" dirty="0" smtClean="0"/>
              <a:t>                         mucosal bleeding </a:t>
            </a:r>
            <a:r>
              <a:rPr lang="en-US" dirty="0"/>
              <a:t>due to </a:t>
            </a:r>
            <a:r>
              <a:rPr lang="en-US" dirty="0" smtClean="0"/>
              <a:t>coagulopathy 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oiled varicose veins </a:t>
            </a:r>
            <a:r>
              <a:rPr lang="en-US" dirty="0"/>
              <a:t>on the </a:t>
            </a:r>
            <a:r>
              <a:rPr lang="en-US" dirty="0" smtClean="0"/>
              <a:t>abdominal                               wall  </a:t>
            </a:r>
            <a:r>
              <a:rPr lang="en-US" dirty="0"/>
              <a:t>in a pattern </a:t>
            </a:r>
            <a:r>
              <a:rPr lang="en-US" dirty="0" smtClean="0"/>
              <a:t>radiating from </a:t>
            </a:r>
            <a:r>
              <a:rPr lang="en-US" dirty="0"/>
              <a:t>the </a:t>
            </a:r>
            <a:r>
              <a:rPr lang="en-US" dirty="0" smtClean="0"/>
              <a:t>                     umbilicus, termed ‘Caput </a:t>
            </a:r>
            <a:r>
              <a:rPr lang="en-US" dirty="0" err="1"/>
              <a:t>Medusae</a:t>
            </a:r>
            <a:r>
              <a:rPr lang="en-US" dirty="0"/>
              <a:t>’</a:t>
            </a:r>
          </a:p>
        </p:txBody>
      </p:sp>
      <p:pic>
        <p:nvPicPr>
          <p:cNvPr id="4098" name="Picture 2" descr="Spider angiom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212"/>
            <a:ext cx="2095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almar erythema | DermNet 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Palmar erythema | DermNet N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Gynacomastia and palmar erythema in liver disease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4123"/>
            <a:ext cx="2933700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aput Medusae | NEJ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63617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/>
              <a:t>HAIR AND NAIL CHANGES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153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Body hair </a:t>
            </a:r>
            <a:r>
              <a:rPr lang="en-US" dirty="0"/>
              <a:t>is often thinned or </a:t>
            </a:r>
            <a:r>
              <a:rPr lang="en-US" dirty="0" smtClean="0"/>
              <a:t>partially lost</a:t>
            </a:r>
            <a:r>
              <a:rPr lang="en-US" dirty="0"/>
              <a:t>, and males tend </a:t>
            </a:r>
            <a:r>
              <a:rPr lang="en-US" dirty="0" smtClean="0"/>
              <a:t>to develop </a:t>
            </a:r>
            <a:r>
              <a:rPr lang="en-US" dirty="0"/>
              <a:t>a female pubic hair pattern,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 err="1" smtClean="0"/>
              <a:t>gynecomastia</a:t>
            </a:r>
            <a:r>
              <a:rPr lang="en-US" dirty="0" smtClean="0"/>
              <a:t> </a:t>
            </a:r>
            <a:r>
              <a:rPr lang="en-US" dirty="0"/>
              <a:t>and testicular </a:t>
            </a:r>
            <a:r>
              <a:rPr lang="en-US" dirty="0" smtClean="0"/>
              <a:t>atrophy</a:t>
            </a:r>
          </a:p>
          <a:p>
            <a:r>
              <a:rPr lang="en-US" b="1" dirty="0"/>
              <a:t>Terry’s nails</a:t>
            </a:r>
            <a:r>
              <a:rPr lang="en-US" dirty="0"/>
              <a:t>, diffuse </a:t>
            </a:r>
            <a:r>
              <a:rPr lang="en-US" dirty="0" smtClean="0"/>
              <a:t>white </a:t>
            </a: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smtClean="0"/>
              <a:t>with                            an </a:t>
            </a:r>
            <a:r>
              <a:rPr lang="en-US" dirty="0"/>
              <a:t>invisible </a:t>
            </a:r>
            <a:r>
              <a:rPr lang="en-US" dirty="0" err="1"/>
              <a:t>lunula</a:t>
            </a:r>
            <a:r>
              <a:rPr lang="en-US" dirty="0"/>
              <a:t>, a </a:t>
            </a:r>
            <a:r>
              <a:rPr lang="en-US" dirty="0" smtClean="0"/>
              <a:t>proximal white                        </a:t>
            </a:r>
            <a:r>
              <a:rPr lang="en-US" dirty="0" err="1" smtClean="0"/>
              <a:t>colour</a:t>
            </a:r>
            <a:r>
              <a:rPr lang="en-US" dirty="0" smtClean="0"/>
              <a:t> &amp; distal pink or brownish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b="1" dirty="0" err="1"/>
              <a:t>Muehrke’s</a:t>
            </a:r>
            <a:r>
              <a:rPr lang="en-US" b="1" dirty="0"/>
              <a:t> bands</a:t>
            </a:r>
            <a:r>
              <a:rPr lang="en-US" dirty="0"/>
              <a:t>, </a:t>
            </a:r>
            <a:r>
              <a:rPr lang="en-US" dirty="0" smtClean="0"/>
              <a:t>paired white bands</a:t>
            </a:r>
          </a:p>
          <a:p>
            <a:r>
              <a:rPr lang="en-US" b="1" dirty="0" smtClean="0"/>
              <a:t>Watch‐glass deformity</a:t>
            </a:r>
            <a:r>
              <a:rPr lang="en-US" dirty="0"/>
              <a:t>; flattened nails or </a:t>
            </a:r>
            <a:r>
              <a:rPr lang="en-US" dirty="0" err="1"/>
              <a:t>koilonychia</a:t>
            </a:r>
            <a:r>
              <a:rPr lang="en-US" dirty="0"/>
              <a:t> as well as brittle nails</a:t>
            </a:r>
          </a:p>
        </p:txBody>
      </p:sp>
      <p:pic>
        <p:nvPicPr>
          <p:cNvPr id="5122" name="Picture 2" descr="Terry&amp;#39;s Nails in a Child - The Journal of Pediatr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54" y="2514600"/>
            <a:ext cx="234714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902</Words>
  <Application>Microsoft Office PowerPoint</Application>
  <PresentationFormat>On-screen Show (4:3)</PresentationFormat>
  <Paragraphs>118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SKIN AND DISORDERS OF DIGESTIVE SYSTEM</vt:lpstr>
      <vt:lpstr>INFLAMMATORY BOWEL DISESE AND SKIN</vt:lpstr>
      <vt:lpstr>REACTIVE LESIONS</vt:lpstr>
      <vt:lpstr>ASSOCIATED SKIN CONDITIONS</vt:lpstr>
      <vt:lpstr>CHRONIC LIVER DISEASE AND SKIN</vt:lpstr>
      <vt:lpstr>PowerPoint Presentation</vt:lpstr>
      <vt:lpstr>PIGMENTARY CHANGES</vt:lpstr>
      <vt:lpstr>VASCULAR CHANGES</vt:lpstr>
      <vt:lpstr>HAIR AND NAIL CHANGES</vt:lpstr>
      <vt:lpstr>PORPHYRIA CUTANEA TARDA</vt:lpstr>
      <vt:lpstr>OTHER CUTANEOUS FEATURES ASSOCAITED WITH LIVER DISEASE</vt:lpstr>
      <vt:lpstr>PowerPoint Presentation</vt:lpstr>
      <vt:lpstr>HEPATITIS B INFECTION</vt:lpstr>
      <vt:lpstr>HEPATITIS C INFECTION</vt:lpstr>
      <vt:lpstr>HEMOCHROMATOSIS</vt:lpstr>
      <vt:lpstr>PRIMARY BILIARY CIRRHOSIS AND BILIARY TRACT DISEASE</vt:lpstr>
      <vt:lpstr>CELIAC DISEASE</vt:lpstr>
      <vt:lpstr>WHIPPLE DISEASE</vt:lpstr>
      <vt:lpstr>ACUTE PANCREATITIS</vt:lpstr>
      <vt:lpstr>PANNICULITIS</vt:lpstr>
      <vt:lpstr>PowerPoint Presentation</vt:lpstr>
      <vt:lpstr>GASTROINTESTINAL MALABSORPTION AND SKIN</vt:lpstr>
      <vt:lpstr>SKIN DISORDERS ASSOCIATED WITH GI BLEEDING</vt:lpstr>
      <vt:lpstr>SKIN COMPLICATIONS OF STOMAS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32</cp:revision>
  <dcterms:created xsi:type="dcterms:W3CDTF">2006-08-16T00:00:00Z</dcterms:created>
  <dcterms:modified xsi:type="dcterms:W3CDTF">2021-08-24T10:52:52Z</dcterms:modified>
</cp:coreProperties>
</file>