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8" r:id="rId7"/>
    <p:sldId id="269" r:id="rId8"/>
    <p:sldId id="260" r:id="rId9"/>
    <p:sldId id="267" r:id="rId10"/>
    <p:sldId id="261" r:id="rId11"/>
    <p:sldId id="262" r:id="rId12"/>
    <p:sldId id="263" r:id="rId13"/>
    <p:sldId id="264" r:id="rId14"/>
    <p:sldId id="265" r:id="rId15"/>
    <p:sldId id="270" r:id="rId16"/>
    <p:sldId id="271" r:id="rId17"/>
    <p:sldId id="298" r:id="rId18"/>
    <p:sldId id="299" r:id="rId19"/>
    <p:sldId id="300" r:id="rId20"/>
    <p:sldId id="30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302" r:id="rId48"/>
    <p:sldId id="303" r:id="rId49"/>
    <p:sldId id="304" r:id="rId50"/>
    <p:sldId id="305" r:id="rId51"/>
    <p:sldId id="306" r:id="rId52"/>
    <p:sldId id="307" r:id="rId53"/>
    <p:sldId id="308" r:id="rId54"/>
    <p:sldId id="309" r:id="rId55"/>
    <p:sldId id="321"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36" r:id="rId71"/>
    <p:sldId id="325" r:id="rId72"/>
    <p:sldId id="32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C50897E-1FB2-425A-90AE-C9109E0EC17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80BB8C-89DC-47C9-A276-C52B1D27348E}">
      <dgm:prSet/>
      <dgm:spPr/>
      <dgm:t>
        <a:bodyPr/>
        <a:lstStyle/>
        <a:p>
          <a:pPr rtl="0"/>
          <a:r>
            <a:rPr lang="en-US" baseline="0" smtClean="0"/>
            <a:t>Different types of erythema</a:t>
          </a:r>
          <a:endParaRPr lang="en-US"/>
        </a:p>
      </dgm:t>
    </dgm:pt>
    <dgm:pt modelId="{2E910266-6226-4CC8-92C5-78D762FE6609}" cxnId="{64C5428F-1D78-4210-A55B-D93120916153}" type="parTrans">
      <dgm:prSet/>
      <dgm:spPr/>
      <dgm:t>
        <a:bodyPr/>
        <a:lstStyle/>
        <a:p>
          <a:endParaRPr lang="en-US"/>
        </a:p>
      </dgm:t>
    </dgm:pt>
    <dgm:pt modelId="{9E1A8083-593A-4EDA-8EB3-CF64B55AE3FD}" cxnId="{64C5428F-1D78-4210-A55B-D93120916153}" type="sibTrans">
      <dgm:prSet/>
      <dgm:spPr/>
      <dgm:t>
        <a:bodyPr/>
        <a:lstStyle/>
        <a:p>
          <a:endParaRPr lang="en-US"/>
        </a:p>
      </dgm:t>
    </dgm:pt>
    <dgm:pt modelId="{B04F7D90-CD6D-456B-BFB8-A907A06D82F6}" type="pres">
      <dgm:prSet presAssocID="{9C50897E-1FB2-425A-90AE-C9109E0EC17C}" presName="linear" presStyleCnt="0">
        <dgm:presLayoutVars>
          <dgm:animLvl val="lvl"/>
          <dgm:resizeHandles val="exact"/>
        </dgm:presLayoutVars>
      </dgm:prSet>
      <dgm:spPr/>
    </dgm:pt>
    <dgm:pt modelId="{7DAE27A8-E274-4C7E-80B9-BD66EC7760D1}" type="pres">
      <dgm:prSet presAssocID="{A380BB8C-89DC-47C9-A276-C52B1D27348E}" presName="parentText" presStyleLbl="node1" presStyleIdx="0" presStyleCnt="1">
        <dgm:presLayoutVars>
          <dgm:chMax val="0"/>
          <dgm:bulletEnabled val="1"/>
        </dgm:presLayoutVars>
      </dgm:prSet>
      <dgm:spPr/>
    </dgm:pt>
  </dgm:ptLst>
  <dgm:cxnLst>
    <dgm:cxn modelId="{CC7A8A95-823F-4622-9C21-D5DE6A5B41E8}" type="presOf" srcId="{A380BB8C-89DC-47C9-A276-C52B1D27348E}" destId="{7DAE27A8-E274-4C7E-80B9-BD66EC7760D1}" srcOrd="0" destOrd="0" presId="urn:microsoft.com/office/officeart/2005/8/layout/vList2"/>
    <dgm:cxn modelId="{64C5428F-1D78-4210-A55B-D93120916153}" srcId="{9C50897E-1FB2-425A-90AE-C9109E0EC17C}" destId="{A380BB8C-89DC-47C9-A276-C52B1D27348E}" srcOrd="0" destOrd="0" parTransId="{2E910266-6226-4CC8-92C5-78D762FE6609}" sibTransId="{9E1A8083-593A-4EDA-8EB3-CF64B55AE3FD}"/>
    <dgm:cxn modelId="{4E220E38-2A68-48B4-BABE-CED7952C0935}" type="presOf" srcId="{9C50897E-1FB2-425A-90AE-C9109E0EC17C}" destId="{B04F7D90-CD6D-456B-BFB8-A907A06D82F6}" srcOrd="0" destOrd="0" presId="urn:microsoft.com/office/officeart/2005/8/layout/vList2"/>
    <dgm:cxn modelId="{35669160-D397-4B27-ABC5-0C365152E010}" type="presParOf" srcId="{B04F7D90-CD6D-456B-BFB8-A907A06D82F6}" destId="{7DAE27A8-E274-4C7E-80B9-BD66EC7760D1}"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81BDE6-064D-44E0-A16B-7DFEBC773D11}" type="doc">
      <dgm:prSet/>
      <dgm:spPr/>
      <dgm:t>
        <a:bodyPr/>
        <a:p>
          <a:endParaRPr altLang="en-US"/>
        </a:p>
      </dgm:t>
    </dgm:pt>
    <dgm:pt modelId="{5555BF26-2064-4004-B3B1-3927D4FDCBFC}">
      <dgm:prSet/>
      <dgm:spPr/>
      <dgm:t>
        <a:bodyPr/>
        <a:p>
          <a:r>
            <a:rPr lang="en-US" b="1" i="0" u="none" baseline="0">
              <a:rtl val="0"/>
            </a:rPr>
            <a:t>Acute </a:t>
          </a:r>
          <a:r>
            <a:rPr lang="en-US" b="1" i="0" u="none" baseline="0">
              <a:rtl val="0"/>
            </a:rPr>
            <a:t>perifollicular</a:t>
          </a:r>
          <a:r>
            <a:rPr lang="en-US" b="1" i="0" u="none" baseline="0">
              <a:rtl val="0"/>
            </a:rPr>
            <a:t> erythema</a:t>
          </a:r>
          <a:endParaRPr altLang="en-US"/>
        </a:p>
      </dgm:t>
    </dgm:pt>
    <dgm:pt modelId="{883586A9-41B1-47A8-B9AF-C2CC7BD0F1B9}" cxnId="{45907517-5E87-4286-A9F7-082DF8C07CD8}" type="parTrans">
      <dgm:prSet/>
      <dgm:spPr/>
    </dgm:pt>
    <dgm:pt modelId="{A3739DAE-8ACC-4E77-8053-83A7F2A040AB}" cxnId="{45907517-5E87-4286-A9F7-082DF8C07CD8}" type="sibTrans">
      <dgm:prSet/>
      <dgm:spPr/>
    </dgm:pt>
    <dgm:pt modelId="{F3FB8E95-F0C5-4E1C-99F3-6071FB384C8B}" type="pres">
      <dgm:prSet presAssocID="{2781BDE6-064D-44E0-A16B-7DFEBC773D11}" presName="linear" presStyleCnt="0">
        <dgm:presLayoutVars>
          <dgm:animLvl val="lvl"/>
          <dgm:resizeHandles val="exact"/>
        </dgm:presLayoutVars>
      </dgm:prSet>
      <dgm:spPr/>
    </dgm:pt>
    <dgm:pt modelId="{84AFB8E9-36DB-4EBA-AD86-411C5DB90890}" type="pres">
      <dgm:prSet presAssocID="{5555BF26-2064-4004-B3B1-3927D4FDCBFC}" presName="parentText" presStyleLbl="node1" presStyleIdx="0" presStyleCnt="1">
        <dgm:presLayoutVars>
          <dgm:chMax val="0"/>
          <dgm:bulletEnabled val="1"/>
        </dgm:presLayoutVars>
      </dgm:prSet>
      <dgm:spPr/>
    </dgm:pt>
  </dgm:ptLst>
  <dgm:cxnLst>
    <dgm:cxn modelId="{45907517-5E87-4286-A9F7-082DF8C07CD8}" srcId="{2781BDE6-064D-44E0-A16B-7DFEBC773D11}" destId="{5555BF26-2064-4004-B3B1-3927D4FDCBFC}" srcOrd="0" destOrd="0" parTransId="{883586A9-41B1-47A8-B9AF-C2CC7BD0F1B9}" sibTransId="{A3739DAE-8ACC-4E77-8053-83A7F2A040AB}"/>
    <dgm:cxn modelId="{AB8B5E4A-7F3A-40A1-AA8E-76FA43C420D3}" type="presOf" srcId="{2781BDE6-064D-44E0-A16B-7DFEBC773D11}" destId="{F3FB8E95-F0C5-4E1C-99F3-6071FB384C8B}" srcOrd="0" destOrd="0" presId="urn:microsoft.com/office/officeart/2005/8/layout/vList2"/>
    <dgm:cxn modelId="{C674E86D-4F9B-4CC2-A6EF-0CD193419D5B}" type="presParOf" srcId="{F3FB8E95-F0C5-4E1C-99F3-6071FB384C8B}" destId="{84AFB8E9-36DB-4EBA-AD86-411C5DB90890}" srcOrd="0" destOrd="0" presId="urn:microsoft.com/office/officeart/2005/8/layout/vList2"/>
    <dgm:cxn modelId="{30B20D5F-CFDA-4D49-A6BC-DC6E70E251DC}" type="presOf" srcId="{5555BF26-2064-4004-B3B1-3927D4FDCBFC}" destId="{84AFB8E9-36DB-4EBA-AD86-411C5DB90890}" srcOrd="0" destOrd="0" presId="urn:microsoft.com/office/officeart/2005/8/layout/vList2"/>
  </dgm:cxnLst>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BD7D17-365B-4C9C-8718-214831744A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0B5637A-C634-4B04-A9B6-1B2F8190049B}">
      <dgm:prSet/>
      <dgm:spPr/>
      <dgm:t>
        <a:bodyPr/>
        <a:lstStyle/>
        <a:p>
          <a:pPr rtl="0"/>
          <a:r>
            <a:rPr lang="en-US" b="1" baseline="0" smtClean="0"/>
            <a:t>Erythema marginatum</a:t>
          </a:r>
          <a:endParaRPr lang="en-US"/>
        </a:p>
      </dgm:t>
    </dgm:pt>
    <dgm:pt modelId="{9A858001-5FB0-46CD-A983-B86853AC77A2}" cxnId="{180524EC-6CCC-4C79-91F4-3291359299DC}" type="parTrans">
      <dgm:prSet/>
      <dgm:spPr/>
      <dgm:t>
        <a:bodyPr/>
        <a:lstStyle/>
        <a:p>
          <a:endParaRPr lang="en-US"/>
        </a:p>
      </dgm:t>
    </dgm:pt>
    <dgm:pt modelId="{C3937F22-687A-4112-BDD0-4744CEEF7D7B}" cxnId="{180524EC-6CCC-4C79-91F4-3291359299DC}" type="sibTrans">
      <dgm:prSet/>
      <dgm:spPr/>
      <dgm:t>
        <a:bodyPr/>
        <a:lstStyle/>
        <a:p>
          <a:endParaRPr lang="en-US"/>
        </a:p>
      </dgm:t>
    </dgm:pt>
    <dgm:pt modelId="{5821BD22-E017-4EC3-B8DD-22E7823AC4FB}" type="pres">
      <dgm:prSet presAssocID="{E8BD7D17-365B-4C9C-8718-214831744ACF}" presName="linear" presStyleCnt="0">
        <dgm:presLayoutVars>
          <dgm:animLvl val="lvl"/>
          <dgm:resizeHandles val="exact"/>
        </dgm:presLayoutVars>
      </dgm:prSet>
      <dgm:spPr/>
    </dgm:pt>
    <dgm:pt modelId="{EBC8792A-9CAA-44E8-8927-5E2B8277ACF1}" type="pres">
      <dgm:prSet presAssocID="{B0B5637A-C634-4B04-A9B6-1B2F8190049B}" presName="parentText" presStyleLbl="node1" presStyleIdx="0" presStyleCnt="1">
        <dgm:presLayoutVars>
          <dgm:chMax val="0"/>
          <dgm:bulletEnabled val="1"/>
        </dgm:presLayoutVars>
      </dgm:prSet>
      <dgm:spPr/>
    </dgm:pt>
  </dgm:ptLst>
  <dgm:cxnLst>
    <dgm:cxn modelId="{180524EC-6CCC-4C79-91F4-3291359299DC}" srcId="{E8BD7D17-365B-4C9C-8718-214831744ACF}" destId="{B0B5637A-C634-4B04-A9B6-1B2F8190049B}" srcOrd="0" destOrd="0" parTransId="{9A858001-5FB0-46CD-A983-B86853AC77A2}" sibTransId="{C3937F22-687A-4112-BDD0-4744CEEF7D7B}"/>
    <dgm:cxn modelId="{90A2B5BE-7BF9-4A33-A942-D14811245B1E}" type="presOf" srcId="{B0B5637A-C634-4B04-A9B6-1B2F8190049B}" destId="{EBC8792A-9CAA-44E8-8927-5E2B8277ACF1}" srcOrd="0" destOrd="0" presId="urn:microsoft.com/office/officeart/2005/8/layout/vList2"/>
    <dgm:cxn modelId="{C089E294-1EDC-4EC5-91AF-CFE3FC116B6F}" type="presOf" srcId="{E8BD7D17-365B-4C9C-8718-214831744ACF}" destId="{5821BD22-E017-4EC3-B8DD-22E7823AC4FB}" srcOrd="0" destOrd="0" presId="urn:microsoft.com/office/officeart/2005/8/layout/vList2"/>
    <dgm:cxn modelId="{79555E27-B8FE-46F7-BED3-1A5D7CE54937}" type="presParOf" srcId="{5821BD22-E017-4EC3-B8DD-22E7823AC4FB}" destId="{EBC8792A-9CAA-44E8-8927-5E2B8277ACF1}"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16373E-DA90-4AD5-B6C6-FF37D29D146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2347C3-07E6-4E64-A704-169739C99E86}">
      <dgm:prSet/>
      <dgm:spPr/>
      <dgm:t>
        <a:bodyPr/>
        <a:lstStyle/>
        <a:p>
          <a:pPr rtl="0"/>
          <a:r>
            <a:rPr lang="en-US" b="1" baseline="0" smtClean="0"/>
            <a:t>Erythema elevatum diutinum</a:t>
          </a:r>
          <a:endParaRPr lang="en-US"/>
        </a:p>
      </dgm:t>
    </dgm:pt>
    <dgm:pt modelId="{4B71B78D-C2AD-4D21-BCA7-E4F03FC8C13A}" cxnId="{155E0C75-07FF-47A1-B2E1-92EB93FFF3F2}" type="parTrans">
      <dgm:prSet/>
      <dgm:spPr/>
      <dgm:t>
        <a:bodyPr/>
        <a:lstStyle/>
        <a:p>
          <a:endParaRPr lang="en-US"/>
        </a:p>
      </dgm:t>
    </dgm:pt>
    <dgm:pt modelId="{3B18E3F5-6FAB-433B-8A1F-0C273832622D}" cxnId="{155E0C75-07FF-47A1-B2E1-92EB93FFF3F2}" type="sibTrans">
      <dgm:prSet/>
      <dgm:spPr/>
      <dgm:t>
        <a:bodyPr/>
        <a:lstStyle/>
        <a:p>
          <a:endParaRPr lang="en-US"/>
        </a:p>
      </dgm:t>
    </dgm:pt>
    <dgm:pt modelId="{280DB10A-CC7F-451E-AB15-F76C33A9CA44}" type="pres">
      <dgm:prSet presAssocID="{9C16373E-DA90-4AD5-B6C6-FF37D29D1467}" presName="linear" presStyleCnt="0">
        <dgm:presLayoutVars>
          <dgm:animLvl val="lvl"/>
          <dgm:resizeHandles val="exact"/>
        </dgm:presLayoutVars>
      </dgm:prSet>
      <dgm:spPr/>
    </dgm:pt>
    <dgm:pt modelId="{5964A4E7-83A4-4913-9351-11B476E5E08B}" type="pres">
      <dgm:prSet presAssocID="{772347C3-07E6-4E64-A704-169739C99E86}" presName="parentText" presStyleLbl="node1" presStyleIdx="0" presStyleCnt="1">
        <dgm:presLayoutVars>
          <dgm:chMax val="0"/>
          <dgm:bulletEnabled val="1"/>
        </dgm:presLayoutVars>
      </dgm:prSet>
      <dgm:spPr/>
    </dgm:pt>
  </dgm:ptLst>
  <dgm:cxnLst>
    <dgm:cxn modelId="{F75594BC-D713-4F5A-ADE3-9913D14595B3}" type="presOf" srcId="{9C16373E-DA90-4AD5-B6C6-FF37D29D1467}" destId="{280DB10A-CC7F-451E-AB15-F76C33A9CA44}" srcOrd="0" destOrd="0" presId="urn:microsoft.com/office/officeart/2005/8/layout/vList2"/>
    <dgm:cxn modelId="{155E0C75-07FF-47A1-B2E1-92EB93FFF3F2}" srcId="{9C16373E-DA90-4AD5-B6C6-FF37D29D1467}" destId="{772347C3-07E6-4E64-A704-169739C99E86}" srcOrd="0" destOrd="0" parTransId="{4B71B78D-C2AD-4D21-BCA7-E4F03FC8C13A}" sibTransId="{3B18E3F5-6FAB-433B-8A1F-0C273832622D}"/>
    <dgm:cxn modelId="{6944D051-03C8-443E-9B37-B6603D7CB46E}" type="presOf" srcId="{772347C3-07E6-4E64-A704-169739C99E86}" destId="{5964A4E7-83A4-4913-9351-11B476E5E08B}" srcOrd="0" destOrd="0" presId="urn:microsoft.com/office/officeart/2005/8/layout/vList2"/>
    <dgm:cxn modelId="{D3AF8B5C-48C3-464C-B2A4-3BFC17F51A0A}" type="presParOf" srcId="{280DB10A-CC7F-451E-AB15-F76C33A9CA44}" destId="{5964A4E7-83A4-4913-9351-11B476E5E08B}"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6B25D5-E7C0-4680-8047-EACF1AC10E8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B79FB2E-B29B-4163-8D5D-AA4E5B981A7E}">
      <dgm:prSet/>
      <dgm:spPr/>
      <dgm:t>
        <a:bodyPr/>
        <a:lstStyle/>
        <a:p>
          <a:pPr rtl="0"/>
          <a:r>
            <a:rPr lang="en-US" b="1" baseline="0" smtClean="0"/>
            <a:t>Erythema annulare centrifugum</a:t>
          </a:r>
          <a:endParaRPr lang="en-US"/>
        </a:p>
      </dgm:t>
    </dgm:pt>
    <dgm:pt modelId="{6AF9DE59-4A3B-4B77-93BE-BF5D383D8FAF}" cxnId="{92279A60-7EF6-4C58-81C5-87A6FDFD6274}" type="parTrans">
      <dgm:prSet/>
      <dgm:spPr/>
      <dgm:t>
        <a:bodyPr/>
        <a:lstStyle/>
        <a:p>
          <a:endParaRPr lang="en-US"/>
        </a:p>
      </dgm:t>
    </dgm:pt>
    <dgm:pt modelId="{8DFAD98E-4ECD-4C19-9F97-878D00C8DED3}" cxnId="{92279A60-7EF6-4C58-81C5-87A6FDFD6274}" type="sibTrans">
      <dgm:prSet/>
      <dgm:spPr/>
      <dgm:t>
        <a:bodyPr/>
        <a:lstStyle/>
        <a:p>
          <a:endParaRPr lang="en-US"/>
        </a:p>
      </dgm:t>
    </dgm:pt>
    <dgm:pt modelId="{BB1D1810-9226-4F6F-B25A-067A6C4C2C00}" type="pres">
      <dgm:prSet presAssocID="{E16B25D5-E7C0-4680-8047-EACF1AC10E8B}" presName="linear" presStyleCnt="0">
        <dgm:presLayoutVars>
          <dgm:animLvl val="lvl"/>
          <dgm:resizeHandles val="exact"/>
        </dgm:presLayoutVars>
      </dgm:prSet>
      <dgm:spPr/>
    </dgm:pt>
    <dgm:pt modelId="{76099283-8919-46F1-98F9-DB69ABC8866C}" type="pres">
      <dgm:prSet presAssocID="{CB79FB2E-B29B-4163-8D5D-AA4E5B981A7E}" presName="parentText" presStyleLbl="node1" presStyleIdx="0" presStyleCnt="1">
        <dgm:presLayoutVars>
          <dgm:chMax val="0"/>
          <dgm:bulletEnabled val="1"/>
        </dgm:presLayoutVars>
      </dgm:prSet>
      <dgm:spPr/>
    </dgm:pt>
  </dgm:ptLst>
  <dgm:cxnLst>
    <dgm:cxn modelId="{5D8B9ED1-5FE0-471D-87CC-5FB185AEB3FE}" type="presOf" srcId="{E16B25D5-E7C0-4680-8047-EACF1AC10E8B}" destId="{BB1D1810-9226-4F6F-B25A-067A6C4C2C00}" srcOrd="0" destOrd="0" presId="urn:microsoft.com/office/officeart/2005/8/layout/vList2"/>
    <dgm:cxn modelId="{92279A60-7EF6-4C58-81C5-87A6FDFD6274}" srcId="{E16B25D5-E7C0-4680-8047-EACF1AC10E8B}" destId="{CB79FB2E-B29B-4163-8D5D-AA4E5B981A7E}" srcOrd="0" destOrd="0" parTransId="{6AF9DE59-4A3B-4B77-93BE-BF5D383D8FAF}" sibTransId="{8DFAD98E-4ECD-4C19-9F97-878D00C8DED3}"/>
    <dgm:cxn modelId="{80DD05DD-3662-4EA3-AF3E-6E8004E8BA80}" type="presOf" srcId="{CB79FB2E-B29B-4163-8D5D-AA4E5B981A7E}" destId="{76099283-8919-46F1-98F9-DB69ABC8866C}" srcOrd="0" destOrd="0" presId="urn:microsoft.com/office/officeart/2005/8/layout/vList2"/>
    <dgm:cxn modelId="{524A7D60-19B1-484A-A2E2-D8D70DB52F74}" type="presParOf" srcId="{BB1D1810-9226-4F6F-B25A-067A6C4C2C00}" destId="{76099283-8919-46F1-98F9-DB69ABC8866C}"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7FD8EF-E10C-463D-B776-325FC5A08A5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F59ABB-8187-4890-B321-C447E67126BB}">
      <dgm:prSet/>
      <dgm:spPr/>
      <dgm:t>
        <a:bodyPr/>
        <a:lstStyle/>
        <a:p>
          <a:pPr rtl="0"/>
          <a:r>
            <a:rPr lang="en-US" b="1" baseline="0" smtClean="0"/>
            <a:t>Necrolytic acral erythema</a:t>
          </a:r>
          <a:endParaRPr lang="en-US"/>
        </a:p>
      </dgm:t>
    </dgm:pt>
    <dgm:pt modelId="{95D028B1-F7ED-4947-8DC8-470D02698BD7}" cxnId="{DC437290-C71F-4177-9CEA-AE60A55DEE03}" type="parTrans">
      <dgm:prSet/>
      <dgm:spPr/>
      <dgm:t>
        <a:bodyPr/>
        <a:lstStyle/>
        <a:p>
          <a:endParaRPr lang="en-US"/>
        </a:p>
      </dgm:t>
    </dgm:pt>
    <dgm:pt modelId="{8AB70AC3-96A5-4AB7-8806-2A4CF666192C}" cxnId="{DC437290-C71F-4177-9CEA-AE60A55DEE03}" type="sibTrans">
      <dgm:prSet/>
      <dgm:spPr/>
      <dgm:t>
        <a:bodyPr/>
        <a:lstStyle/>
        <a:p>
          <a:endParaRPr lang="en-US"/>
        </a:p>
      </dgm:t>
    </dgm:pt>
    <dgm:pt modelId="{09552D6E-7ACF-4664-AF93-E4960E00700C}" type="pres">
      <dgm:prSet presAssocID="{8E7FD8EF-E10C-463D-B776-325FC5A08A54}" presName="linear" presStyleCnt="0">
        <dgm:presLayoutVars>
          <dgm:animLvl val="lvl"/>
          <dgm:resizeHandles val="exact"/>
        </dgm:presLayoutVars>
      </dgm:prSet>
      <dgm:spPr/>
    </dgm:pt>
    <dgm:pt modelId="{57B99F6D-716B-43FE-B067-27C766774955}" type="pres">
      <dgm:prSet presAssocID="{79F59ABB-8187-4890-B321-C447E67126BB}" presName="parentText" presStyleLbl="node1" presStyleIdx="0" presStyleCnt="1">
        <dgm:presLayoutVars>
          <dgm:chMax val="0"/>
          <dgm:bulletEnabled val="1"/>
        </dgm:presLayoutVars>
      </dgm:prSet>
      <dgm:spPr/>
    </dgm:pt>
  </dgm:ptLst>
  <dgm:cxnLst>
    <dgm:cxn modelId="{EEBEF067-AA45-4FE1-A619-4F715E0797F1}" type="presOf" srcId="{79F59ABB-8187-4890-B321-C447E67126BB}" destId="{57B99F6D-716B-43FE-B067-27C766774955}" srcOrd="0" destOrd="0" presId="urn:microsoft.com/office/officeart/2005/8/layout/vList2"/>
    <dgm:cxn modelId="{5D78412D-4A63-40E0-802B-4233CB9C4F8A}" type="presOf" srcId="{8E7FD8EF-E10C-463D-B776-325FC5A08A54}" destId="{09552D6E-7ACF-4664-AF93-E4960E00700C}" srcOrd="0" destOrd="0" presId="urn:microsoft.com/office/officeart/2005/8/layout/vList2"/>
    <dgm:cxn modelId="{DC437290-C71F-4177-9CEA-AE60A55DEE03}" srcId="{8E7FD8EF-E10C-463D-B776-325FC5A08A54}" destId="{79F59ABB-8187-4890-B321-C447E67126BB}" srcOrd="0" destOrd="0" parTransId="{95D028B1-F7ED-4947-8DC8-470D02698BD7}" sibTransId="{8AB70AC3-96A5-4AB7-8806-2A4CF666192C}"/>
    <dgm:cxn modelId="{33A99F37-C496-4340-98C5-E92F1E18787F}" type="presParOf" srcId="{09552D6E-7ACF-4664-AF93-E4960E00700C}" destId="{57B99F6D-716B-43FE-B067-27C766774955}"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221863-9D4C-4D2B-8CDE-1238556532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4D5C627-7281-424F-BB89-08FC33E3FA30}">
      <dgm:prSet/>
      <dgm:spPr/>
      <dgm:t>
        <a:bodyPr/>
        <a:lstStyle/>
        <a:p>
          <a:pPr rtl="0"/>
          <a:r>
            <a:rPr lang="en-US" b="1" baseline="0" smtClean="0"/>
            <a:t>Erythema induratum of bazin</a:t>
          </a:r>
          <a:endParaRPr lang="en-US"/>
        </a:p>
      </dgm:t>
    </dgm:pt>
    <dgm:pt modelId="{DE57CE23-B6F0-450E-9BA2-2F4D4A5CA0D6}" cxnId="{A5D3B989-3B98-4B2C-A021-C3F16AD05B65}" type="parTrans">
      <dgm:prSet/>
      <dgm:spPr/>
      <dgm:t>
        <a:bodyPr/>
        <a:lstStyle/>
        <a:p>
          <a:endParaRPr lang="en-US"/>
        </a:p>
      </dgm:t>
    </dgm:pt>
    <dgm:pt modelId="{0F9EFADF-4706-4CC1-9F34-572ED8A0010D}" cxnId="{A5D3B989-3B98-4B2C-A021-C3F16AD05B65}" type="sibTrans">
      <dgm:prSet/>
      <dgm:spPr/>
      <dgm:t>
        <a:bodyPr/>
        <a:lstStyle/>
        <a:p>
          <a:endParaRPr lang="en-US"/>
        </a:p>
      </dgm:t>
    </dgm:pt>
    <dgm:pt modelId="{EDD7314D-79C3-4806-88AA-D46D4E20D7DB}" type="pres">
      <dgm:prSet presAssocID="{A2221863-9D4C-4D2B-8CDE-1238556532E5}" presName="linear" presStyleCnt="0">
        <dgm:presLayoutVars>
          <dgm:animLvl val="lvl"/>
          <dgm:resizeHandles val="exact"/>
        </dgm:presLayoutVars>
      </dgm:prSet>
      <dgm:spPr/>
    </dgm:pt>
    <dgm:pt modelId="{C11F229D-D723-4934-ABC4-47CF1BC4AD79}" type="pres">
      <dgm:prSet presAssocID="{B4D5C627-7281-424F-BB89-08FC33E3FA30}" presName="parentText" presStyleLbl="node1" presStyleIdx="0" presStyleCnt="1">
        <dgm:presLayoutVars>
          <dgm:chMax val="0"/>
          <dgm:bulletEnabled val="1"/>
        </dgm:presLayoutVars>
      </dgm:prSet>
      <dgm:spPr/>
    </dgm:pt>
  </dgm:ptLst>
  <dgm:cxnLst>
    <dgm:cxn modelId="{9F4EA54B-96B9-4466-8249-4B5335FD8732}" type="presOf" srcId="{A2221863-9D4C-4D2B-8CDE-1238556532E5}" destId="{EDD7314D-79C3-4806-88AA-D46D4E20D7DB}" srcOrd="0" destOrd="0" presId="urn:microsoft.com/office/officeart/2005/8/layout/vList2"/>
    <dgm:cxn modelId="{A5D3B989-3B98-4B2C-A021-C3F16AD05B65}" srcId="{A2221863-9D4C-4D2B-8CDE-1238556532E5}" destId="{B4D5C627-7281-424F-BB89-08FC33E3FA30}" srcOrd="0" destOrd="0" parTransId="{DE57CE23-B6F0-450E-9BA2-2F4D4A5CA0D6}" sibTransId="{0F9EFADF-4706-4CC1-9F34-572ED8A0010D}"/>
    <dgm:cxn modelId="{72DEDBCB-ED14-4B77-BF61-7502B6D6CB6A}" type="presOf" srcId="{B4D5C627-7281-424F-BB89-08FC33E3FA30}" destId="{C11F229D-D723-4934-ABC4-47CF1BC4AD79}" srcOrd="0" destOrd="0" presId="urn:microsoft.com/office/officeart/2005/8/layout/vList2"/>
    <dgm:cxn modelId="{8330DB91-C178-4919-815F-D30D002EC527}" type="presParOf" srcId="{EDD7314D-79C3-4806-88AA-D46D4E20D7DB}" destId="{C11F229D-D723-4934-ABC4-47CF1BC4AD79}"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9018C06-1A39-415B-AEF5-ACCAA508832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D114935-71A9-45CA-8D02-0CC249DF5806}">
      <dgm:prSet/>
      <dgm:spPr/>
      <dgm:t>
        <a:bodyPr/>
        <a:lstStyle/>
        <a:p>
          <a:pPr rtl="0"/>
          <a:r>
            <a:rPr lang="en-US" b="1" baseline="0" smtClean="0"/>
            <a:t>Erythema nodosum</a:t>
          </a:r>
          <a:endParaRPr lang="en-US"/>
        </a:p>
      </dgm:t>
    </dgm:pt>
    <dgm:pt modelId="{5B6F2CD7-0845-4912-B31C-A20282613117}" cxnId="{D6F5EDF6-031D-43C1-9D0B-812CC45E2F61}" type="parTrans">
      <dgm:prSet/>
      <dgm:spPr/>
      <dgm:t>
        <a:bodyPr/>
        <a:lstStyle/>
        <a:p>
          <a:endParaRPr lang="en-US"/>
        </a:p>
      </dgm:t>
    </dgm:pt>
    <dgm:pt modelId="{B77F53EE-7878-4527-BB27-0E2D2F1F6378}" cxnId="{D6F5EDF6-031D-43C1-9D0B-812CC45E2F61}" type="sibTrans">
      <dgm:prSet/>
      <dgm:spPr/>
      <dgm:t>
        <a:bodyPr/>
        <a:lstStyle/>
        <a:p>
          <a:endParaRPr lang="en-US"/>
        </a:p>
      </dgm:t>
    </dgm:pt>
    <dgm:pt modelId="{A164006B-C3D7-4DE0-A49E-09286FE63591}" type="pres">
      <dgm:prSet presAssocID="{29018C06-1A39-415B-AEF5-ACCAA5088329}" presName="linear" presStyleCnt="0">
        <dgm:presLayoutVars>
          <dgm:animLvl val="lvl"/>
          <dgm:resizeHandles val="exact"/>
        </dgm:presLayoutVars>
      </dgm:prSet>
      <dgm:spPr/>
    </dgm:pt>
    <dgm:pt modelId="{6D5F47FA-0490-403A-8F6C-355594F1C365}" type="pres">
      <dgm:prSet presAssocID="{FD114935-71A9-45CA-8D02-0CC249DF5806}" presName="parentText" presStyleLbl="node1" presStyleIdx="0" presStyleCnt="1">
        <dgm:presLayoutVars>
          <dgm:chMax val="0"/>
          <dgm:bulletEnabled val="1"/>
        </dgm:presLayoutVars>
      </dgm:prSet>
      <dgm:spPr/>
    </dgm:pt>
  </dgm:ptLst>
  <dgm:cxnLst>
    <dgm:cxn modelId="{D6F5EDF6-031D-43C1-9D0B-812CC45E2F61}" srcId="{29018C06-1A39-415B-AEF5-ACCAA5088329}" destId="{FD114935-71A9-45CA-8D02-0CC249DF5806}" srcOrd="0" destOrd="0" parTransId="{5B6F2CD7-0845-4912-B31C-A20282613117}" sibTransId="{B77F53EE-7878-4527-BB27-0E2D2F1F6378}"/>
    <dgm:cxn modelId="{956DA790-A51B-47AB-B4D5-92EA38E6E525}" type="presOf" srcId="{29018C06-1A39-415B-AEF5-ACCAA5088329}" destId="{A164006B-C3D7-4DE0-A49E-09286FE63591}" srcOrd="0" destOrd="0" presId="urn:microsoft.com/office/officeart/2005/8/layout/vList2"/>
    <dgm:cxn modelId="{2BAA7474-8CF5-4D62-BF0B-3618E69E0F52}" type="presOf" srcId="{FD114935-71A9-45CA-8D02-0CC249DF5806}" destId="{6D5F47FA-0490-403A-8F6C-355594F1C365}" srcOrd="0" destOrd="0" presId="urn:microsoft.com/office/officeart/2005/8/layout/vList2"/>
    <dgm:cxn modelId="{13957366-B6C8-4668-BBBD-B440914C0CEB}" type="presParOf" srcId="{A164006B-C3D7-4DE0-A49E-09286FE63591}" destId="{6D5F47FA-0490-403A-8F6C-355594F1C365}"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1A285D-E64B-400B-95F1-3F54C65457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A1A1849-7D9A-42C2-9150-B5E162D9CFD7}">
      <dgm:prSet/>
      <dgm:spPr/>
      <dgm:t>
        <a:bodyPr/>
        <a:lstStyle/>
        <a:p>
          <a:pPr rtl="0"/>
          <a:r>
            <a:rPr lang="en-US" b="1" baseline="0" smtClean="0"/>
            <a:t>Erythema chromicum perstans</a:t>
          </a:r>
          <a:endParaRPr lang="en-US"/>
        </a:p>
      </dgm:t>
    </dgm:pt>
    <dgm:pt modelId="{B7A1F17C-93BB-4248-88E2-7965DCF7613A}" cxnId="{D68E805A-0287-4506-A734-3C2054F15E4A}" type="parTrans">
      <dgm:prSet/>
      <dgm:spPr/>
      <dgm:t>
        <a:bodyPr/>
        <a:lstStyle/>
        <a:p>
          <a:endParaRPr lang="en-US"/>
        </a:p>
      </dgm:t>
    </dgm:pt>
    <dgm:pt modelId="{7DDE438F-3A30-4910-B01A-6D9396A4765C}" cxnId="{D68E805A-0287-4506-A734-3C2054F15E4A}" type="sibTrans">
      <dgm:prSet/>
      <dgm:spPr/>
      <dgm:t>
        <a:bodyPr/>
        <a:lstStyle/>
        <a:p>
          <a:endParaRPr lang="en-US"/>
        </a:p>
      </dgm:t>
    </dgm:pt>
    <dgm:pt modelId="{3AA4461A-FD1F-4D3C-8D03-7DFD62BB986B}" type="pres">
      <dgm:prSet presAssocID="{AA1A285D-E64B-400B-95F1-3F54C6545755}" presName="linear" presStyleCnt="0">
        <dgm:presLayoutVars>
          <dgm:animLvl val="lvl"/>
          <dgm:resizeHandles val="exact"/>
        </dgm:presLayoutVars>
      </dgm:prSet>
      <dgm:spPr/>
    </dgm:pt>
    <dgm:pt modelId="{525BEE2B-5F42-449B-881F-E0B19247D9C0}" type="pres">
      <dgm:prSet presAssocID="{8A1A1849-7D9A-42C2-9150-B5E162D9CFD7}" presName="parentText" presStyleLbl="node1" presStyleIdx="0" presStyleCnt="1">
        <dgm:presLayoutVars>
          <dgm:chMax val="0"/>
          <dgm:bulletEnabled val="1"/>
        </dgm:presLayoutVars>
      </dgm:prSet>
      <dgm:spPr/>
    </dgm:pt>
  </dgm:ptLst>
  <dgm:cxnLst>
    <dgm:cxn modelId="{33C2581C-9FD1-421E-9587-482EF5D3348B}" type="presOf" srcId="{8A1A1849-7D9A-42C2-9150-B5E162D9CFD7}" destId="{525BEE2B-5F42-449B-881F-E0B19247D9C0}" srcOrd="0" destOrd="0" presId="urn:microsoft.com/office/officeart/2005/8/layout/vList2"/>
    <dgm:cxn modelId="{D68E805A-0287-4506-A734-3C2054F15E4A}" srcId="{AA1A285D-E64B-400B-95F1-3F54C6545755}" destId="{8A1A1849-7D9A-42C2-9150-B5E162D9CFD7}" srcOrd="0" destOrd="0" parTransId="{B7A1F17C-93BB-4248-88E2-7965DCF7613A}" sibTransId="{7DDE438F-3A30-4910-B01A-6D9396A4765C}"/>
    <dgm:cxn modelId="{DE869380-292C-476C-9A12-ACC843526077}" type="presOf" srcId="{AA1A285D-E64B-400B-95F1-3F54C6545755}" destId="{3AA4461A-FD1F-4D3C-8D03-7DFD62BB986B}" srcOrd="0" destOrd="0" presId="urn:microsoft.com/office/officeart/2005/8/layout/vList2"/>
    <dgm:cxn modelId="{73A659FD-6542-466A-B8ED-9FBF62BF1600}" type="presParOf" srcId="{3AA4461A-FD1F-4D3C-8D03-7DFD62BB986B}" destId="{525BEE2B-5F42-449B-881F-E0B19247D9C0}"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5164106-CCF1-4297-A470-246DAE0D09D5}" type="doc">
      <dgm:prSet/>
      <dgm:spPr/>
      <dgm:t>
        <a:bodyPr/>
        <a:p>
          <a:endParaRPr altLang="en-US"/>
        </a:p>
      </dgm:t>
    </dgm:pt>
    <dgm:pt modelId="{455EE008-0B20-4C19-9CFE-B2F5B754ABAE}">
      <dgm:prSet/>
      <dgm:spPr/>
      <dgm:t>
        <a:bodyPr/>
        <a:p>
          <a:r>
            <a:rPr lang="en-US" b="1" i="0" u="none" baseline="0">
              <a:rtl val="0"/>
            </a:rPr>
            <a:t>Erythema </a:t>
          </a:r>
          <a:r>
            <a:rPr lang="en-US" b="1" i="0" u="none" baseline="0">
              <a:rtl val="0"/>
            </a:rPr>
            <a:t>gyratum</a:t>
          </a:r>
          <a:r>
            <a:rPr lang="en-US" b="1" i="0" u="none" baseline="0">
              <a:rtl val="0"/>
            </a:rPr>
            <a:t> </a:t>
          </a:r>
          <a:r>
            <a:rPr lang="en-US" b="1" i="0" u="none" baseline="0">
              <a:rtl val="0"/>
            </a:rPr>
            <a:t>repens</a:t>
          </a:r>
          <a:endParaRPr altLang="en-US"/>
        </a:p>
      </dgm:t>
    </dgm:pt>
    <dgm:pt modelId="{0C58DEF2-206B-451F-8310-AB4721163C28}" cxnId="{57AB72DA-56B0-45C0-AF17-320F29898BDA}" type="parTrans">
      <dgm:prSet/>
      <dgm:spPr/>
    </dgm:pt>
    <dgm:pt modelId="{14F6374D-3507-4953-871D-0975341839D0}" cxnId="{57AB72DA-56B0-45C0-AF17-320F29898BDA}" type="sibTrans">
      <dgm:prSet/>
      <dgm:spPr/>
    </dgm:pt>
    <dgm:pt modelId="{48208D65-66E1-4766-8A70-7E0FFA463389}" type="pres">
      <dgm:prSet presAssocID="{25164106-CCF1-4297-A470-246DAE0D09D5}" presName="linear" presStyleCnt="0">
        <dgm:presLayoutVars>
          <dgm:animLvl val="lvl"/>
          <dgm:resizeHandles val="exact"/>
        </dgm:presLayoutVars>
      </dgm:prSet>
      <dgm:spPr/>
    </dgm:pt>
    <dgm:pt modelId="{854FAF96-27E1-4D50-9AC3-39154485FEC3}" type="pres">
      <dgm:prSet presAssocID="{455EE008-0B20-4C19-9CFE-B2F5B754ABAE}" presName="parentText" presStyleLbl="node1" presStyleIdx="0" presStyleCnt="1">
        <dgm:presLayoutVars>
          <dgm:chMax val="0"/>
          <dgm:bulletEnabled val="1"/>
        </dgm:presLayoutVars>
      </dgm:prSet>
      <dgm:spPr/>
    </dgm:pt>
  </dgm:ptLst>
  <dgm:cxnLst>
    <dgm:cxn modelId="{57AB72DA-56B0-45C0-AF17-320F29898BDA}" srcId="{25164106-CCF1-4297-A470-246DAE0D09D5}" destId="{455EE008-0B20-4C19-9CFE-B2F5B754ABAE}" srcOrd="0" destOrd="0" parTransId="{0C58DEF2-206B-451F-8310-AB4721163C28}" sibTransId="{14F6374D-3507-4953-871D-0975341839D0}"/>
    <dgm:cxn modelId="{7B4B555F-4F23-48D5-AB3D-8B09F0FF8408}" type="presOf" srcId="{25164106-CCF1-4297-A470-246DAE0D09D5}" destId="{48208D65-66E1-4766-8A70-7E0FFA463389}" srcOrd="0" destOrd="0" presId="urn:microsoft.com/office/officeart/2005/8/layout/vList2"/>
    <dgm:cxn modelId="{D7E5DD93-5B59-43A2-99A7-A68AD9702443}" type="presParOf" srcId="{48208D65-66E1-4766-8A70-7E0FFA463389}" destId="{854FAF96-27E1-4D50-9AC3-39154485FEC3}" srcOrd="0" destOrd="0" presId="urn:microsoft.com/office/officeart/2005/8/layout/vList2"/>
    <dgm:cxn modelId="{AB6E5F11-5B97-4281-B394-A8CE83BF3B48}" type="presOf" srcId="{455EE008-0B20-4C19-9CFE-B2F5B754ABAE}" destId="{854FAF96-27E1-4D50-9AC3-39154485FEC3}" srcOrd="0" destOrd="0" presId="urn:microsoft.com/office/officeart/2005/8/layout/vList2"/>
  </dgm:cxnLst>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71045A-4945-46A6-9277-20D1E51194A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0942264-12EE-459C-BC59-D610A02D250C}">
      <dgm:prSet phldr="0" custT="0"/>
      <dgm:spPr/>
      <dgm:t>
        <a:bodyPr vert="horz" wrap="square"/>
        <a:p>
          <a:pPr rtl="0">
            <a:lnSpc>
              <a:spcPct val="100000"/>
            </a:lnSpc>
            <a:spcBef>
              <a:spcPct val="0"/>
            </a:spcBef>
            <a:spcAft>
              <a:spcPct val="35000"/>
            </a:spcAft>
          </a:pPr>
          <a:r>
            <a:rPr lang="en-US" b="1" baseline="0" dirty="0" smtClean="0"/>
            <a:t>N</a:t>
          </a:r>
          <a:r>
            <a:rPr lang="en-US" b="1" baseline="0" dirty="0" smtClean="0"/>
            <a:t>ecrolytic </a:t>
          </a:r>
          <a:r>
            <a:rPr lang="en-US" b="1" baseline="0" dirty="0" smtClean="0"/>
            <a:t>Migratory erythema</a:t>
          </a:r>
          <a:r>
            <a:rPr lang="en-US" dirty="0"/>
            <a:t/>
          </a:r>
          <a:endParaRPr lang="en-US" dirty="0"/>
        </a:p>
      </dgm:t>
    </dgm:pt>
    <dgm:pt modelId="{786F77E6-E5BF-4096-8477-C37BE05B0F49}" cxnId="{429EA2FF-16DD-4987-B3B0-831FA94EA309}" type="parTrans">
      <dgm:prSet/>
      <dgm:spPr/>
      <dgm:t>
        <a:bodyPr/>
        <a:lstStyle/>
        <a:p>
          <a:endParaRPr lang="en-US"/>
        </a:p>
      </dgm:t>
    </dgm:pt>
    <dgm:pt modelId="{D74F34FB-4CF7-49BB-B895-13B75F2BE881}" cxnId="{429EA2FF-16DD-4987-B3B0-831FA94EA309}" type="sibTrans">
      <dgm:prSet/>
      <dgm:spPr/>
      <dgm:t>
        <a:bodyPr/>
        <a:lstStyle/>
        <a:p>
          <a:endParaRPr lang="en-US"/>
        </a:p>
      </dgm:t>
    </dgm:pt>
    <dgm:pt modelId="{35444092-CDE0-431B-A074-6D5CA4903641}" type="pres">
      <dgm:prSet presAssocID="{F471045A-4945-46A6-9277-20D1E51194A7}" presName="linear" presStyleCnt="0">
        <dgm:presLayoutVars>
          <dgm:animLvl val="lvl"/>
          <dgm:resizeHandles val="exact"/>
        </dgm:presLayoutVars>
      </dgm:prSet>
      <dgm:spPr/>
    </dgm:pt>
    <dgm:pt modelId="{A0718FE6-C72F-4BCC-80D3-8E17DC4A29E3}" type="pres">
      <dgm:prSet presAssocID="{20942264-12EE-459C-BC59-D610A02D250C}" presName="parentText" presStyleLbl="node1" presStyleIdx="0" presStyleCnt="1">
        <dgm:presLayoutVars>
          <dgm:chMax val="0"/>
          <dgm:bulletEnabled val="1"/>
        </dgm:presLayoutVars>
      </dgm:prSet>
      <dgm:spPr/>
    </dgm:pt>
  </dgm:ptLst>
  <dgm:cxnLst>
    <dgm:cxn modelId="{429EA2FF-16DD-4987-B3B0-831FA94EA309}" srcId="{F471045A-4945-46A6-9277-20D1E51194A7}" destId="{20942264-12EE-459C-BC59-D610A02D250C}" srcOrd="0" destOrd="0" parTransId="{786F77E6-E5BF-4096-8477-C37BE05B0F49}" sibTransId="{D74F34FB-4CF7-49BB-B895-13B75F2BE881}"/>
    <dgm:cxn modelId="{3785FCE2-24D3-41ED-9E3A-7393A3DB01D5}" type="presOf" srcId="{F471045A-4945-46A6-9277-20D1E51194A7}" destId="{35444092-CDE0-431B-A074-6D5CA4903641}" srcOrd="0" destOrd="0" presId="urn:microsoft.com/office/officeart/2005/8/layout/vList2"/>
    <dgm:cxn modelId="{5DC1E09C-11E4-4A79-93E6-50F197314DC9}" type="presParOf" srcId="{35444092-CDE0-431B-A074-6D5CA4903641}" destId="{A0718FE6-C72F-4BCC-80D3-8E17DC4A29E3}" srcOrd="0" destOrd="0" presId="urn:microsoft.com/office/officeart/2005/8/layout/vList2"/>
    <dgm:cxn modelId="{2657AECB-BE0A-4354-8369-0B3335609BFB}" type="presOf" srcId="{20942264-12EE-459C-BC59-D610A02D250C}" destId="{A0718FE6-C72F-4BCC-80D3-8E17DC4A29E3}"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2A842-E5E6-421D-B002-DA9C959F89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7EDA565-4348-4304-8481-2D17BD03C55D}">
      <dgm:prSet/>
      <dgm:spPr/>
      <dgm:t>
        <a:bodyPr/>
        <a:lstStyle/>
        <a:p>
          <a:pPr rtl="0"/>
          <a:r>
            <a:rPr lang="en-US" smtClean="0"/>
            <a:t>Erythema multiforme</a:t>
          </a:r>
          <a:endParaRPr lang="en-US"/>
        </a:p>
      </dgm:t>
    </dgm:pt>
    <dgm:pt modelId="{B4A9906B-62A4-4197-9289-A8CD5DE1A939}" cxnId="{369F43FB-E756-4A96-9B44-5DF87A34ACF3}" type="parTrans">
      <dgm:prSet/>
      <dgm:spPr/>
      <dgm:t>
        <a:bodyPr/>
        <a:lstStyle/>
        <a:p>
          <a:endParaRPr lang="en-US"/>
        </a:p>
      </dgm:t>
    </dgm:pt>
    <dgm:pt modelId="{5D81B2E5-B046-49E7-9ECD-8C347D80A5D2}" cxnId="{369F43FB-E756-4A96-9B44-5DF87A34ACF3}" type="sibTrans">
      <dgm:prSet/>
      <dgm:spPr/>
      <dgm:t>
        <a:bodyPr/>
        <a:lstStyle/>
        <a:p>
          <a:endParaRPr lang="en-US"/>
        </a:p>
      </dgm:t>
    </dgm:pt>
    <dgm:pt modelId="{76396A0A-697C-4B80-B0DD-095E51891432}" type="pres">
      <dgm:prSet presAssocID="{C312A842-E5E6-421D-B002-DA9C959F89F9}" presName="linear" presStyleCnt="0">
        <dgm:presLayoutVars>
          <dgm:animLvl val="lvl"/>
          <dgm:resizeHandles val="exact"/>
        </dgm:presLayoutVars>
      </dgm:prSet>
      <dgm:spPr/>
    </dgm:pt>
    <dgm:pt modelId="{28FA8424-FCAC-41EB-94F5-61D99DBCCA57}" type="pres">
      <dgm:prSet presAssocID="{17EDA565-4348-4304-8481-2D17BD03C55D}" presName="parentText" presStyleLbl="node1" presStyleIdx="0" presStyleCnt="1">
        <dgm:presLayoutVars>
          <dgm:chMax val="0"/>
          <dgm:bulletEnabled val="1"/>
        </dgm:presLayoutVars>
      </dgm:prSet>
      <dgm:spPr/>
    </dgm:pt>
  </dgm:ptLst>
  <dgm:cxnLst>
    <dgm:cxn modelId="{388FB410-AD76-499A-BFB9-6360EF64F74B}" type="presOf" srcId="{C312A842-E5E6-421D-B002-DA9C959F89F9}" destId="{76396A0A-697C-4B80-B0DD-095E51891432}" srcOrd="0" destOrd="0" presId="urn:microsoft.com/office/officeart/2005/8/layout/vList2"/>
    <dgm:cxn modelId="{369F43FB-E756-4A96-9B44-5DF87A34ACF3}" srcId="{C312A842-E5E6-421D-B002-DA9C959F89F9}" destId="{17EDA565-4348-4304-8481-2D17BD03C55D}" srcOrd="0" destOrd="0" parTransId="{B4A9906B-62A4-4197-9289-A8CD5DE1A939}" sibTransId="{5D81B2E5-B046-49E7-9ECD-8C347D80A5D2}"/>
    <dgm:cxn modelId="{1B0390AA-159D-4729-A0B9-74AABBE6843C}" type="presOf" srcId="{17EDA565-4348-4304-8481-2D17BD03C55D}" destId="{28FA8424-FCAC-41EB-94F5-61D99DBCCA57}" srcOrd="0" destOrd="0" presId="urn:microsoft.com/office/officeart/2005/8/layout/vList2"/>
    <dgm:cxn modelId="{4624384A-46AD-4AB8-82FF-6C16232ED018}" type="presParOf" srcId="{76396A0A-697C-4B80-B0DD-095E51891432}" destId="{28FA8424-FCAC-41EB-94F5-61D99DBCCA57}"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8647603-D9A2-4392-A1EF-5FDBFA3CBB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DC6A40B-8F1B-418C-92B5-37D7FB16E95F}">
      <dgm:prSet/>
      <dgm:spPr/>
      <dgm:t>
        <a:bodyPr/>
        <a:lstStyle/>
        <a:p>
          <a:pPr rtl="0"/>
          <a:r>
            <a:rPr lang="en-US" b="1" baseline="0" dirty="0" smtClean="0"/>
            <a:t>Toxic erythema of pregnancy</a:t>
          </a:r>
          <a:endParaRPr lang="en-US" dirty="0"/>
        </a:p>
      </dgm:t>
    </dgm:pt>
    <dgm:pt modelId="{F41FBB98-F10A-4229-80C1-DBA38195E77F}" cxnId="{1BD16B48-C3DF-410C-B89E-AC13B67B3173}" type="parTrans">
      <dgm:prSet/>
      <dgm:spPr/>
      <dgm:t>
        <a:bodyPr/>
        <a:lstStyle/>
        <a:p>
          <a:endParaRPr lang="en-US"/>
        </a:p>
      </dgm:t>
    </dgm:pt>
    <dgm:pt modelId="{F6A09335-C98B-4E48-8812-0575325B1B85}" cxnId="{1BD16B48-C3DF-410C-B89E-AC13B67B3173}" type="sibTrans">
      <dgm:prSet/>
      <dgm:spPr/>
      <dgm:t>
        <a:bodyPr/>
        <a:lstStyle/>
        <a:p>
          <a:endParaRPr lang="en-US"/>
        </a:p>
      </dgm:t>
    </dgm:pt>
    <dgm:pt modelId="{767C8B53-8BD5-4E3D-82C3-2BE502DBEB99}" type="pres">
      <dgm:prSet presAssocID="{B8647603-D9A2-4392-A1EF-5FDBFA3CBB33}" presName="linear" presStyleCnt="0">
        <dgm:presLayoutVars>
          <dgm:animLvl val="lvl"/>
          <dgm:resizeHandles val="exact"/>
        </dgm:presLayoutVars>
      </dgm:prSet>
      <dgm:spPr/>
    </dgm:pt>
    <dgm:pt modelId="{EF193610-6A8A-4455-BB34-585AEE53A481}" type="pres">
      <dgm:prSet presAssocID="{DDC6A40B-8F1B-418C-92B5-37D7FB16E95F}" presName="parentText" presStyleLbl="node1" presStyleIdx="0" presStyleCnt="1">
        <dgm:presLayoutVars>
          <dgm:chMax val="0"/>
          <dgm:bulletEnabled val="1"/>
        </dgm:presLayoutVars>
      </dgm:prSet>
      <dgm:spPr/>
    </dgm:pt>
  </dgm:ptLst>
  <dgm:cxnLst>
    <dgm:cxn modelId="{1BD16B48-C3DF-410C-B89E-AC13B67B3173}" srcId="{B8647603-D9A2-4392-A1EF-5FDBFA3CBB33}" destId="{DDC6A40B-8F1B-418C-92B5-37D7FB16E95F}" srcOrd="0" destOrd="0" parTransId="{F41FBB98-F10A-4229-80C1-DBA38195E77F}" sibTransId="{F6A09335-C98B-4E48-8812-0575325B1B85}"/>
    <dgm:cxn modelId="{44CEF902-F2E2-4A0F-93DA-069D56852B34}" type="presOf" srcId="{DDC6A40B-8F1B-418C-92B5-37D7FB16E95F}" destId="{EF193610-6A8A-4455-BB34-585AEE53A481}" srcOrd="0" destOrd="0" presId="urn:microsoft.com/office/officeart/2005/8/layout/vList2"/>
    <dgm:cxn modelId="{7D08F9E8-BDA6-4610-8C1D-D77B20D51298}" type="presOf" srcId="{B8647603-D9A2-4392-A1EF-5FDBFA3CBB33}" destId="{767C8B53-8BD5-4E3D-82C3-2BE502DBEB99}" srcOrd="0" destOrd="0" presId="urn:microsoft.com/office/officeart/2005/8/layout/vList2"/>
    <dgm:cxn modelId="{71915929-8D51-4DCD-BDEF-733C1EB4C2C3}" type="presParOf" srcId="{767C8B53-8BD5-4E3D-82C3-2BE502DBEB99}" destId="{EF193610-6A8A-4455-BB34-585AEE53A481}"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A4DA01-07A7-4775-9CE1-44555B4B41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57A5111-E59D-4659-B3FE-32CAC52280C1}">
      <dgm:prSet/>
      <dgm:spPr/>
      <dgm:t>
        <a:bodyPr/>
        <a:lstStyle/>
        <a:p>
          <a:pPr rtl="0"/>
          <a:r>
            <a:rPr lang="en-US" b="1" baseline="0" smtClean="0"/>
            <a:t>Erythema Toxicum Neonatorum</a:t>
          </a:r>
          <a:endParaRPr lang="en-US"/>
        </a:p>
      </dgm:t>
    </dgm:pt>
    <dgm:pt modelId="{F435386E-1939-440B-A977-A085245DA430}" cxnId="{21EAF640-CE81-42FF-8DD8-4D3CFEC40764}" type="parTrans">
      <dgm:prSet/>
      <dgm:spPr/>
      <dgm:t>
        <a:bodyPr/>
        <a:lstStyle/>
        <a:p>
          <a:endParaRPr lang="en-US"/>
        </a:p>
      </dgm:t>
    </dgm:pt>
    <dgm:pt modelId="{86BCC78A-A8D8-4801-8F2D-DDC01D00641B}" cxnId="{21EAF640-CE81-42FF-8DD8-4D3CFEC40764}" type="sibTrans">
      <dgm:prSet/>
      <dgm:spPr/>
      <dgm:t>
        <a:bodyPr/>
        <a:lstStyle/>
        <a:p>
          <a:endParaRPr lang="en-US"/>
        </a:p>
      </dgm:t>
    </dgm:pt>
    <dgm:pt modelId="{27726D47-03D7-488B-9094-87C55E8B8436}" type="pres">
      <dgm:prSet presAssocID="{93A4DA01-07A7-4775-9CE1-44555B4B4153}" presName="linear" presStyleCnt="0">
        <dgm:presLayoutVars>
          <dgm:animLvl val="lvl"/>
          <dgm:resizeHandles val="exact"/>
        </dgm:presLayoutVars>
      </dgm:prSet>
      <dgm:spPr/>
    </dgm:pt>
    <dgm:pt modelId="{8494105F-51F0-496E-8617-1ED9E59AC8C8}" type="pres">
      <dgm:prSet presAssocID="{E57A5111-E59D-4659-B3FE-32CAC52280C1}" presName="parentText" presStyleLbl="node1" presStyleIdx="0" presStyleCnt="1">
        <dgm:presLayoutVars>
          <dgm:chMax val="0"/>
          <dgm:bulletEnabled val="1"/>
        </dgm:presLayoutVars>
      </dgm:prSet>
      <dgm:spPr/>
    </dgm:pt>
  </dgm:ptLst>
  <dgm:cxnLst>
    <dgm:cxn modelId="{21EAF640-CE81-42FF-8DD8-4D3CFEC40764}" srcId="{93A4DA01-07A7-4775-9CE1-44555B4B4153}" destId="{E57A5111-E59D-4659-B3FE-32CAC52280C1}" srcOrd="0" destOrd="0" parTransId="{F435386E-1939-440B-A977-A085245DA430}" sibTransId="{86BCC78A-A8D8-4801-8F2D-DDC01D00641B}"/>
    <dgm:cxn modelId="{68B2A136-1582-4D80-8BE3-DBF79F222B03}" type="presOf" srcId="{E57A5111-E59D-4659-B3FE-32CAC52280C1}" destId="{8494105F-51F0-496E-8617-1ED9E59AC8C8}" srcOrd="0" destOrd="0" presId="urn:microsoft.com/office/officeart/2005/8/layout/vList2"/>
    <dgm:cxn modelId="{C5152268-B7FE-4735-BCDC-89DE8E046538}" type="presOf" srcId="{93A4DA01-07A7-4775-9CE1-44555B4B4153}" destId="{27726D47-03D7-488B-9094-87C55E8B8436}" srcOrd="0" destOrd="0" presId="urn:microsoft.com/office/officeart/2005/8/layout/vList2"/>
    <dgm:cxn modelId="{6BB87B2D-0AFD-4B4E-9279-3A1A3774AF4D}" type="presParOf" srcId="{27726D47-03D7-488B-9094-87C55E8B8436}" destId="{8494105F-51F0-496E-8617-1ED9E59AC8C8}"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9B959-7518-4716-B018-9791C1696B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1792411-331B-4E48-A1D7-159E0D3336D7}">
      <dgm:prSet/>
      <dgm:spPr/>
      <dgm:t>
        <a:bodyPr/>
        <a:lstStyle/>
        <a:p>
          <a:pPr rtl="0"/>
          <a:r>
            <a:rPr lang="en-US" dirty="0" smtClean="0"/>
            <a:t>Erythema </a:t>
          </a:r>
          <a:r>
            <a:rPr lang="en-US" dirty="0" err="1" smtClean="0"/>
            <a:t>multiforme</a:t>
          </a:r>
          <a:r>
            <a:rPr lang="en-US" dirty="0" smtClean="0"/>
            <a:t> minor-</a:t>
          </a:r>
          <a:endParaRPr lang="en-US" dirty="0"/>
        </a:p>
      </dgm:t>
    </dgm:pt>
    <dgm:pt modelId="{8EBDC03C-99F6-4E17-BE35-93FCD54AEFA1}" cxnId="{EF163873-A05E-4910-80B0-955EF15C4C80}" type="parTrans">
      <dgm:prSet/>
      <dgm:spPr/>
      <dgm:t>
        <a:bodyPr/>
        <a:lstStyle/>
        <a:p>
          <a:endParaRPr lang="en-US"/>
        </a:p>
      </dgm:t>
    </dgm:pt>
    <dgm:pt modelId="{A7C997A2-9A6C-4005-9FDC-9EAB7139F989}" cxnId="{EF163873-A05E-4910-80B0-955EF15C4C80}" type="sibTrans">
      <dgm:prSet/>
      <dgm:spPr/>
      <dgm:t>
        <a:bodyPr/>
        <a:lstStyle/>
        <a:p>
          <a:endParaRPr lang="en-US"/>
        </a:p>
      </dgm:t>
    </dgm:pt>
    <dgm:pt modelId="{7DD15969-E9EC-4F07-9AE8-7FC0C62A1942}">
      <dgm:prSet/>
      <dgm:spPr/>
      <dgm:t>
        <a:bodyPr/>
        <a:lstStyle/>
        <a:p>
          <a:pPr rtl="0"/>
          <a:r>
            <a:rPr lang="en-US" smtClean="0"/>
            <a:t>typical targets or raised, edematous papules distributed acrally</a:t>
          </a:r>
          <a:endParaRPr lang="en-US"/>
        </a:p>
      </dgm:t>
    </dgm:pt>
    <dgm:pt modelId="{B59BB3A4-AE9B-4334-AF62-03B96D7EC6D2}" cxnId="{BBBBF293-1175-4D61-8710-D3720CB281E6}" type="parTrans">
      <dgm:prSet/>
      <dgm:spPr/>
      <dgm:t>
        <a:bodyPr/>
        <a:lstStyle/>
        <a:p>
          <a:endParaRPr lang="en-US"/>
        </a:p>
      </dgm:t>
    </dgm:pt>
    <dgm:pt modelId="{B4C33582-F1DE-4BE3-9E4C-31F6E7F89041}" cxnId="{BBBBF293-1175-4D61-8710-D3720CB281E6}" type="sibTrans">
      <dgm:prSet/>
      <dgm:spPr/>
      <dgm:t>
        <a:bodyPr/>
        <a:lstStyle/>
        <a:p>
          <a:endParaRPr lang="en-US"/>
        </a:p>
      </dgm:t>
    </dgm:pt>
    <dgm:pt modelId="{C7B6B846-521C-458F-A076-D4ADA3DE3127}">
      <dgm:prSet/>
      <dgm:spPr/>
      <dgm:t>
        <a:bodyPr/>
        <a:lstStyle/>
        <a:p>
          <a:pPr rtl="0"/>
          <a:r>
            <a:rPr lang="en-US" dirty="0" smtClean="0"/>
            <a:t>Erythema </a:t>
          </a:r>
          <a:r>
            <a:rPr lang="en-US" dirty="0" err="1" smtClean="0"/>
            <a:t>multiforme</a:t>
          </a:r>
          <a:r>
            <a:rPr lang="en-US" dirty="0" smtClean="0"/>
            <a:t> major-</a:t>
          </a:r>
          <a:endParaRPr lang="en-US" dirty="0"/>
        </a:p>
      </dgm:t>
    </dgm:pt>
    <dgm:pt modelId="{6F27F1F8-A6A4-430E-B237-29824C042C07}" cxnId="{014E2C3E-E1D1-4F0B-9B42-E2D56A2117AE}" type="parTrans">
      <dgm:prSet/>
      <dgm:spPr/>
      <dgm:t>
        <a:bodyPr/>
        <a:lstStyle/>
        <a:p>
          <a:endParaRPr lang="en-US"/>
        </a:p>
      </dgm:t>
    </dgm:pt>
    <dgm:pt modelId="{D4DEAF21-D866-4746-82A2-413446EADB8D}" cxnId="{014E2C3E-E1D1-4F0B-9B42-E2D56A2117AE}" type="sibTrans">
      <dgm:prSet/>
      <dgm:spPr/>
      <dgm:t>
        <a:bodyPr/>
        <a:lstStyle/>
        <a:p>
          <a:endParaRPr lang="en-US"/>
        </a:p>
      </dgm:t>
    </dgm:pt>
    <dgm:pt modelId="{628E1D3F-6929-4806-AA44-7AE7457F1315}">
      <dgm:prSet/>
      <dgm:spPr/>
      <dgm:t>
        <a:bodyPr/>
        <a:lstStyle/>
        <a:p>
          <a:pPr rtl="0"/>
          <a:r>
            <a:rPr lang="en-US" dirty="0" smtClean="0"/>
            <a:t>typical targets or raised, edematous papules distributed </a:t>
          </a:r>
          <a:r>
            <a:rPr lang="en-US" dirty="0" err="1" smtClean="0"/>
            <a:t>acrally</a:t>
          </a:r>
          <a:r>
            <a:rPr lang="en-US" dirty="0" smtClean="0"/>
            <a:t> with involvement of one or more mucous membranes; </a:t>
          </a:r>
          <a:endParaRPr lang="en-US" dirty="0"/>
        </a:p>
      </dgm:t>
    </dgm:pt>
    <dgm:pt modelId="{9AC932CA-6593-4D07-BE26-76511A0DA417}" cxnId="{DA8DFB16-1CC8-45F2-977A-496AA580F143}" type="parTrans">
      <dgm:prSet/>
      <dgm:spPr/>
      <dgm:t>
        <a:bodyPr/>
        <a:lstStyle/>
        <a:p>
          <a:endParaRPr lang="en-US"/>
        </a:p>
      </dgm:t>
    </dgm:pt>
    <dgm:pt modelId="{B29E7496-36C2-4E32-BF35-47608A0905D6}" cxnId="{DA8DFB16-1CC8-45F2-977A-496AA580F143}" type="sibTrans">
      <dgm:prSet/>
      <dgm:spPr/>
      <dgm:t>
        <a:bodyPr/>
        <a:lstStyle/>
        <a:p>
          <a:endParaRPr lang="en-US"/>
        </a:p>
      </dgm:t>
    </dgm:pt>
    <dgm:pt modelId="{374F1FD4-5505-4EC7-B4D2-D5FFE1F2B0CC}">
      <dgm:prSet/>
      <dgm:spPr/>
      <dgm:t>
        <a:bodyPr/>
        <a:lstStyle/>
        <a:p>
          <a:pPr rtl="0"/>
          <a:r>
            <a:rPr lang="en-US" dirty="0" smtClean="0"/>
            <a:t>epidermal detachment involves less than 10% of total body surface area (TBSA)</a:t>
          </a:r>
          <a:endParaRPr lang="en-US" dirty="0"/>
        </a:p>
      </dgm:t>
    </dgm:pt>
    <dgm:pt modelId="{7D629CC9-BB10-45B0-8F18-805C36067C2F}" cxnId="{828515FB-03C0-457F-B4C4-02889FF5300D}" type="parTrans">
      <dgm:prSet/>
      <dgm:spPr/>
      <dgm:t>
        <a:bodyPr/>
        <a:lstStyle/>
        <a:p>
          <a:endParaRPr lang="en-US"/>
        </a:p>
      </dgm:t>
    </dgm:pt>
    <dgm:pt modelId="{43ED1084-8357-4D8F-868E-4A5B47FE0526}" cxnId="{828515FB-03C0-457F-B4C4-02889FF5300D}" type="sibTrans">
      <dgm:prSet/>
      <dgm:spPr/>
      <dgm:t>
        <a:bodyPr/>
        <a:lstStyle/>
        <a:p>
          <a:endParaRPr lang="en-US"/>
        </a:p>
      </dgm:t>
    </dgm:pt>
    <dgm:pt modelId="{A8725353-529D-4623-8CF8-3C58CC9E20CA}">
      <dgm:prSet/>
      <dgm:spPr/>
      <dgm:t>
        <a:bodyPr/>
        <a:lstStyle/>
        <a:p>
          <a:pPr rtl="0"/>
          <a:r>
            <a:rPr lang="en-US" smtClean="0"/>
            <a:t>Toxic epidermal necrolysis</a:t>
          </a:r>
          <a:endParaRPr lang="en-US"/>
        </a:p>
      </dgm:t>
    </dgm:pt>
    <dgm:pt modelId="{8DEF28AE-B994-4151-899E-7A50A28AEB93}" cxnId="{A45DCD08-1D42-474C-BF2C-1546125657BB}" type="parTrans">
      <dgm:prSet/>
      <dgm:spPr/>
      <dgm:t>
        <a:bodyPr/>
        <a:lstStyle/>
        <a:p>
          <a:endParaRPr lang="en-US"/>
        </a:p>
      </dgm:t>
    </dgm:pt>
    <dgm:pt modelId="{4666D9E7-1BA0-4CC8-9D0E-1D3DA127F5E5}" cxnId="{A45DCD08-1D42-474C-BF2C-1546125657BB}" type="sibTrans">
      <dgm:prSet/>
      <dgm:spPr/>
      <dgm:t>
        <a:bodyPr/>
        <a:lstStyle/>
        <a:p>
          <a:endParaRPr lang="en-US"/>
        </a:p>
      </dgm:t>
    </dgm:pt>
    <dgm:pt modelId="{F1AE76D8-5B3E-4C2C-BA9D-DF1EB6A87140}">
      <dgm:prSet/>
      <dgm:spPr/>
      <dgm:t>
        <a:bodyPr/>
        <a:lstStyle/>
        <a:p>
          <a:pPr rtl="0"/>
          <a:r>
            <a:rPr lang="en-US" smtClean="0"/>
            <a:t>Stevens–Johnson syndrome-</a:t>
          </a:r>
          <a:endParaRPr lang="en-US"/>
        </a:p>
      </dgm:t>
    </dgm:pt>
    <dgm:pt modelId="{8039629E-8BC9-4399-8E9F-97FED54DE9ED}" cxnId="{31363B9F-10D0-44FC-AAB3-68B45862CC8E}" type="parTrans">
      <dgm:prSet/>
      <dgm:spPr/>
      <dgm:t>
        <a:bodyPr/>
        <a:lstStyle/>
        <a:p>
          <a:endParaRPr lang="en-US"/>
        </a:p>
      </dgm:t>
    </dgm:pt>
    <dgm:pt modelId="{6A9E4CF5-B89B-4E7A-AF91-A7CE82CEB5DE}" cxnId="{31363B9F-10D0-44FC-AAB3-68B45862CC8E}" type="sibTrans">
      <dgm:prSet/>
      <dgm:spPr/>
      <dgm:t>
        <a:bodyPr/>
        <a:lstStyle/>
        <a:p>
          <a:endParaRPr lang="en-US"/>
        </a:p>
      </dgm:t>
    </dgm:pt>
    <dgm:pt modelId="{241F796C-CE29-4000-9AEE-A24FFF92EF5F}">
      <dgm:prSet/>
      <dgm:spPr/>
      <dgm:t>
        <a:bodyPr/>
        <a:lstStyle/>
        <a:p>
          <a:pPr rtl="0"/>
          <a:r>
            <a:rPr lang="en-US" smtClean="0"/>
            <a:t>widespread blisters predominant on the trunk and face, presenting with erythematous or pruritic macules and one or more mucous membrane erosions; </a:t>
          </a:r>
          <a:endParaRPr lang="en-US"/>
        </a:p>
      </dgm:t>
    </dgm:pt>
    <dgm:pt modelId="{1D811ECD-8FD4-43A8-95B0-6DEB8E4EBE8F}" cxnId="{BCC1B51E-0BE3-4BDE-B62E-6FC88DAB6CA2}" type="parTrans">
      <dgm:prSet/>
      <dgm:spPr/>
      <dgm:t>
        <a:bodyPr/>
        <a:lstStyle/>
        <a:p>
          <a:endParaRPr lang="en-US"/>
        </a:p>
      </dgm:t>
    </dgm:pt>
    <dgm:pt modelId="{79CDE528-B4C6-41AD-AE38-322AFF998E22}" cxnId="{BCC1B51E-0BE3-4BDE-B62E-6FC88DAB6CA2}" type="sibTrans">
      <dgm:prSet/>
      <dgm:spPr/>
      <dgm:t>
        <a:bodyPr/>
        <a:lstStyle/>
        <a:p>
          <a:endParaRPr lang="en-US"/>
        </a:p>
      </dgm:t>
    </dgm:pt>
    <dgm:pt modelId="{D4B705A1-C46D-457D-A768-3561F49980D8}">
      <dgm:prSet/>
      <dgm:spPr/>
      <dgm:t>
        <a:bodyPr/>
        <a:lstStyle/>
        <a:p>
          <a:pPr rtl="0"/>
          <a:r>
            <a:rPr lang="en-US" smtClean="0"/>
            <a:t>epidermal detachment is less than 10% TBSA for Stevens-Johnson syndrome and 30% or more for toxic epidermal necrolysis.</a:t>
          </a:r>
          <a:endParaRPr lang="en-US"/>
        </a:p>
      </dgm:t>
    </dgm:pt>
    <dgm:pt modelId="{A7B572D2-AF4F-4C29-A7F5-03D43B584298}" cxnId="{023D20A9-0381-4355-8C3A-F6A56F6CEBE1}" type="parTrans">
      <dgm:prSet/>
      <dgm:spPr/>
      <dgm:t>
        <a:bodyPr/>
        <a:lstStyle/>
        <a:p>
          <a:endParaRPr lang="en-US"/>
        </a:p>
      </dgm:t>
    </dgm:pt>
    <dgm:pt modelId="{8D930E59-4AFD-45C7-9765-0DF125B16ABD}" cxnId="{023D20A9-0381-4355-8C3A-F6A56F6CEBE1}" type="sibTrans">
      <dgm:prSet/>
      <dgm:spPr/>
      <dgm:t>
        <a:bodyPr/>
        <a:lstStyle/>
        <a:p>
          <a:endParaRPr lang="en-US"/>
        </a:p>
      </dgm:t>
    </dgm:pt>
    <dgm:pt modelId="{AA1695CE-4E91-40E1-9FE3-9956504203CB}" type="pres">
      <dgm:prSet presAssocID="{EBB9B959-7518-4716-B018-9791C1696BD7}" presName="linear" presStyleCnt="0">
        <dgm:presLayoutVars>
          <dgm:dir/>
          <dgm:animLvl val="lvl"/>
          <dgm:resizeHandles val="exact"/>
        </dgm:presLayoutVars>
      </dgm:prSet>
      <dgm:spPr/>
    </dgm:pt>
    <dgm:pt modelId="{59F17776-F3B7-4701-AF86-3B26ACE2ACFC}" type="pres">
      <dgm:prSet presAssocID="{B1792411-331B-4E48-A1D7-159E0D3336D7}" presName="parentLin" presStyleCnt="0"/>
      <dgm:spPr/>
    </dgm:pt>
    <dgm:pt modelId="{4177C3C0-4CCF-4F0A-8981-8B40496C7683}" type="pres">
      <dgm:prSet presAssocID="{B1792411-331B-4E48-A1D7-159E0D3336D7}" presName="parentLeftMargin" presStyleLbl="node1" presStyleIdx="0" presStyleCnt="4"/>
      <dgm:spPr/>
    </dgm:pt>
    <dgm:pt modelId="{C4E7D055-9CFD-4A2D-B1A1-A437DD5A6508}" type="pres">
      <dgm:prSet presAssocID="{B1792411-331B-4E48-A1D7-159E0D3336D7}" presName="parentText" presStyleLbl="node1" presStyleIdx="0" presStyleCnt="4">
        <dgm:presLayoutVars>
          <dgm:chMax val="0"/>
          <dgm:bulletEnabled val="1"/>
        </dgm:presLayoutVars>
      </dgm:prSet>
      <dgm:spPr/>
      <dgm:t>
        <a:bodyPr/>
        <a:lstStyle/>
        <a:p>
          <a:endParaRPr lang="en-US"/>
        </a:p>
      </dgm:t>
    </dgm:pt>
    <dgm:pt modelId="{55F1708C-AD89-4910-9000-D8D9A823C6EF}" type="pres">
      <dgm:prSet presAssocID="{B1792411-331B-4E48-A1D7-159E0D3336D7}" presName="negativeSpace" presStyleCnt="0"/>
      <dgm:spPr/>
    </dgm:pt>
    <dgm:pt modelId="{5FFA0BE2-7A24-49C2-80E6-45484BB96319}" type="pres">
      <dgm:prSet presAssocID="{B1792411-331B-4E48-A1D7-159E0D3336D7}" presName="childText" presStyleLbl="conFgAcc1" presStyleIdx="0" presStyleCnt="4">
        <dgm:presLayoutVars>
          <dgm:bulletEnabled val="1"/>
        </dgm:presLayoutVars>
      </dgm:prSet>
      <dgm:spPr/>
    </dgm:pt>
    <dgm:pt modelId="{0C5B64BF-A007-49B9-8550-2D044275E8AC}" type="pres">
      <dgm:prSet presAssocID="{A7C997A2-9A6C-4005-9FDC-9EAB7139F989}" presName="spaceBetweenRectangles" presStyleCnt="0"/>
      <dgm:spPr/>
    </dgm:pt>
    <dgm:pt modelId="{4CC04668-F20A-4602-84F2-EF9BE3364733}" type="pres">
      <dgm:prSet presAssocID="{C7B6B846-521C-458F-A076-D4ADA3DE3127}" presName="parentLin" presStyleCnt="0"/>
      <dgm:spPr/>
    </dgm:pt>
    <dgm:pt modelId="{79DAF183-4DC5-4899-94B3-CBE64CAAABCE}" type="pres">
      <dgm:prSet presAssocID="{C7B6B846-521C-458F-A076-D4ADA3DE3127}" presName="parentLeftMargin" presStyleLbl="node1" presStyleIdx="0" presStyleCnt="4"/>
      <dgm:spPr/>
    </dgm:pt>
    <dgm:pt modelId="{8E1D3843-BB7D-4326-B4FC-FAAE96D3E02C}" type="pres">
      <dgm:prSet presAssocID="{C7B6B846-521C-458F-A076-D4ADA3DE3127}" presName="parentText" presStyleLbl="node1" presStyleIdx="1" presStyleCnt="4">
        <dgm:presLayoutVars>
          <dgm:chMax val="0"/>
          <dgm:bulletEnabled val="1"/>
        </dgm:presLayoutVars>
      </dgm:prSet>
      <dgm:spPr/>
      <dgm:t>
        <a:bodyPr/>
        <a:lstStyle/>
        <a:p>
          <a:endParaRPr lang="en-US"/>
        </a:p>
      </dgm:t>
    </dgm:pt>
    <dgm:pt modelId="{FBCA4B83-8D63-4392-8107-0BCFCEDC8E7D}" type="pres">
      <dgm:prSet presAssocID="{C7B6B846-521C-458F-A076-D4ADA3DE3127}" presName="negativeSpace" presStyleCnt="0"/>
      <dgm:spPr/>
    </dgm:pt>
    <dgm:pt modelId="{F1BC8785-3D6C-4DEB-9BA0-3C7A0188C85D}" type="pres">
      <dgm:prSet presAssocID="{C7B6B846-521C-458F-A076-D4ADA3DE3127}" presName="childText" presStyleLbl="conFgAcc1" presStyleIdx="1" presStyleCnt="4">
        <dgm:presLayoutVars>
          <dgm:bulletEnabled val="1"/>
        </dgm:presLayoutVars>
      </dgm:prSet>
      <dgm:spPr/>
    </dgm:pt>
    <dgm:pt modelId="{060C77E8-3A27-4B36-892E-7D77EFE22589}" type="pres">
      <dgm:prSet presAssocID="{D4DEAF21-D866-4746-82A2-413446EADB8D}" presName="spaceBetweenRectangles" presStyleCnt="0"/>
      <dgm:spPr/>
    </dgm:pt>
    <dgm:pt modelId="{54A3CBEC-E66D-440F-B323-A2247C6B6E5B}" type="pres">
      <dgm:prSet presAssocID="{A8725353-529D-4623-8CF8-3C58CC9E20CA}" presName="parentLin" presStyleCnt="0"/>
      <dgm:spPr/>
    </dgm:pt>
    <dgm:pt modelId="{CB8B3D51-D07F-420C-BF84-67B271427540}" type="pres">
      <dgm:prSet presAssocID="{A8725353-529D-4623-8CF8-3C58CC9E20CA}" presName="parentLeftMargin" presStyleLbl="node1" presStyleIdx="1" presStyleCnt="4"/>
      <dgm:spPr/>
    </dgm:pt>
    <dgm:pt modelId="{C62FA248-89E1-44EA-ABA0-41C7EE34BCA1}" type="pres">
      <dgm:prSet presAssocID="{A8725353-529D-4623-8CF8-3C58CC9E20CA}" presName="parentText" presStyleLbl="node1" presStyleIdx="2" presStyleCnt="4">
        <dgm:presLayoutVars>
          <dgm:chMax val="0"/>
          <dgm:bulletEnabled val="1"/>
        </dgm:presLayoutVars>
      </dgm:prSet>
      <dgm:spPr/>
    </dgm:pt>
    <dgm:pt modelId="{BE0BECF8-47FA-4BA0-8AC5-1449219ECE7D}" type="pres">
      <dgm:prSet presAssocID="{A8725353-529D-4623-8CF8-3C58CC9E20CA}" presName="negativeSpace" presStyleCnt="0"/>
      <dgm:spPr/>
    </dgm:pt>
    <dgm:pt modelId="{1E22B025-1976-449B-BDD0-1003F5D218D1}" type="pres">
      <dgm:prSet presAssocID="{A8725353-529D-4623-8CF8-3C58CC9E20CA}" presName="childText" presStyleLbl="conFgAcc1" presStyleIdx="2" presStyleCnt="4">
        <dgm:presLayoutVars>
          <dgm:bulletEnabled val="1"/>
        </dgm:presLayoutVars>
      </dgm:prSet>
      <dgm:spPr/>
    </dgm:pt>
    <dgm:pt modelId="{67C456A7-151A-4900-93CB-3D71A519A26C}" type="pres">
      <dgm:prSet presAssocID="{4666D9E7-1BA0-4CC8-9D0E-1D3DA127F5E5}" presName="spaceBetweenRectangles" presStyleCnt="0"/>
      <dgm:spPr/>
    </dgm:pt>
    <dgm:pt modelId="{5B4F8DF2-39F4-4E1E-BF97-0762B17000F7}" type="pres">
      <dgm:prSet presAssocID="{F1AE76D8-5B3E-4C2C-BA9D-DF1EB6A87140}" presName="parentLin" presStyleCnt="0"/>
      <dgm:spPr/>
    </dgm:pt>
    <dgm:pt modelId="{3D9DDA14-09A4-4E86-9CE7-7E659CAEDE8E}" type="pres">
      <dgm:prSet presAssocID="{F1AE76D8-5B3E-4C2C-BA9D-DF1EB6A87140}" presName="parentLeftMargin" presStyleLbl="node1" presStyleIdx="2" presStyleCnt="4"/>
      <dgm:spPr/>
    </dgm:pt>
    <dgm:pt modelId="{16A20977-AA9A-4DDC-A503-07C5E4B39EC7}" type="pres">
      <dgm:prSet presAssocID="{F1AE76D8-5B3E-4C2C-BA9D-DF1EB6A87140}" presName="parentText" presStyleLbl="node1" presStyleIdx="3" presStyleCnt="4">
        <dgm:presLayoutVars>
          <dgm:chMax val="0"/>
          <dgm:bulletEnabled val="1"/>
        </dgm:presLayoutVars>
      </dgm:prSet>
      <dgm:spPr/>
    </dgm:pt>
    <dgm:pt modelId="{05B9472C-4664-4ACE-87E6-E056FC0711AF}" type="pres">
      <dgm:prSet presAssocID="{F1AE76D8-5B3E-4C2C-BA9D-DF1EB6A87140}" presName="negativeSpace" presStyleCnt="0"/>
      <dgm:spPr/>
    </dgm:pt>
    <dgm:pt modelId="{A86C6A80-AAE6-4B22-8FF0-3DE9BAB98743}" type="pres">
      <dgm:prSet presAssocID="{F1AE76D8-5B3E-4C2C-BA9D-DF1EB6A87140}" presName="childText" presStyleLbl="conFgAcc1" presStyleIdx="3" presStyleCnt="4">
        <dgm:presLayoutVars>
          <dgm:bulletEnabled val="1"/>
        </dgm:presLayoutVars>
      </dgm:prSet>
      <dgm:spPr/>
    </dgm:pt>
  </dgm:ptLst>
  <dgm:cxnLst>
    <dgm:cxn modelId="{B1CB1E2B-551E-4D9F-B25A-B8EC5F03F630}" type="presOf" srcId="{F1AE76D8-5B3E-4C2C-BA9D-DF1EB6A87140}" destId="{3D9DDA14-09A4-4E86-9CE7-7E659CAEDE8E}" srcOrd="0" destOrd="0" presId="urn:microsoft.com/office/officeart/2005/8/layout/list1"/>
    <dgm:cxn modelId="{EF163873-A05E-4910-80B0-955EF15C4C80}" srcId="{EBB9B959-7518-4716-B018-9791C1696BD7}" destId="{B1792411-331B-4E48-A1D7-159E0D3336D7}" srcOrd="0" destOrd="0" parTransId="{8EBDC03C-99F6-4E17-BE35-93FCD54AEFA1}" sibTransId="{A7C997A2-9A6C-4005-9FDC-9EAB7139F989}"/>
    <dgm:cxn modelId="{F980A0E3-FC7B-41F6-A4DB-AB15054909BC}" type="presOf" srcId="{D4B705A1-C46D-457D-A768-3561F49980D8}" destId="{A86C6A80-AAE6-4B22-8FF0-3DE9BAB98743}" srcOrd="0" destOrd="1" presId="urn:microsoft.com/office/officeart/2005/8/layout/list1"/>
    <dgm:cxn modelId="{7DC662EB-D3F4-4C09-A559-C7BE2B9D6A04}" type="presOf" srcId="{A8725353-529D-4623-8CF8-3C58CC9E20CA}" destId="{CB8B3D51-D07F-420C-BF84-67B271427540}" srcOrd="0" destOrd="0" presId="urn:microsoft.com/office/officeart/2005/8/layout/list1"/>
    <dgm:cxn modelId="{023D20A9-0381-4355-8C3A-F6A56F6CEBE1}" srcId="{F1AE76D8-5B3E-4C2C-BA9D-DF1EB6A87140}" destId="{D4B705A1-C46D-457D-A768-3561F49980D8}" srcOrd="1" destOrd="0" parTransId="{A7B572D2-AF4F-4C29-A7F5-03D43B584298}" sibTransId="{8D930E59-4AFD-45C7-9765-0DF125B16ABD}"/>
    <dgm:cxn modelId="{8E82C4AE-88BB-453C-8B6E-D82881815C95}" type="presOf" srcId="{628E1D3F-6929-4806-AA44-7AE7457F1315}" destId="{F1BC8785-3D6C-4DEB-9BA0-3C7A0188C85D}" srcOrd="0" destOrd="0" presId="urn:microsoft.com/office/officeart/2005/8/layout/list1"/>
    <dgm:cxn modelId="{013369A7-C41E-46BD-B6BE-087BC2F3BFB5}" type="presOf" srcId="{F1AE76D8-5B3E-4C2C-BA9D-DF1EB6A87140}" destId="{16A20977-AA9A-4DDC-A503-07C5E4B39EC7}" srcOrd="1" destOrd="0" presId="urn:microsoft.com/office/officeart/2005/8/layout/list1"/>
    <dgm:cxn modelId="{31363B9F-10D0-44FC-AAB3-68B45862CC8E}" srcId="{EBB9B959-7518-4716-B018-9791C1696BD7}" destId="{F1AE76D8-5B3E-4C2C-BA9D-DF1EB6A87140}" srcOrd="3" destOrd="0" parTransId="{8039629E-8BC9-4399-8E9F-97FED54DE9ED}" sibTransId="{6A9E4CF5-B89B-4E7A-AF91-A7CE82CEB5DE}"/>
    <dgm:cxn modelId="{A45DCD08-1D42-474C-BF2C-1546125657BB}" srcId="{EBB9B959-7518-4716-B018-9791C1696BD7}" destId="{A8725353-529D-4623-8CF8-3C58CC9E20CA}" srcOrd="2" destOrd="0" parTransId="{8DEF28AE-B994-4151-899E-7A50A28AEB93}" sibTransId="{4666D9E7-1BA0-4CC8-9D0E-1D3DA127F5E5}"/>
    <dgm:cxn modelId="{DA8DFB16-1CC8-45F2-977A-496AA580F143}" srcId="{C7B6B846-521C-458F-A076-D4ADA3DE3127}" destId="{628E1D3F-6929-4806-AA44-7AE7457F1315}" srcOrd="0" destOrd="0" parTransId="{9AC932CA-6593-4D07-BE26-76511A0DA417}" sibTransId="{B29E7496-36C2-4E32-BF35-47608A0905D6}"/>
    <dgm:cxn modelId="{B8DB4B0D-8BE5-4474-89D8-75A5D5D17791}" type="presOf" srcId="{C7B6B846-521C-458F-A076-D4ADA3DE3127}" destId="{8E1D3843-BB7D-4326-B4FC-FAAE96D3E02C}" srcOrd="1" destOrd="0" presId="urn:microsoft.com/office/officeart/2005/8/layout/list1"/>
    <dgm:cxn modelId="{CB34EF60-2F02-4FF2-9BF5-F0880D874DA6}" type="presOf" srcId="{B1792411-331B-4E48-A1D7-159E0D3336D7}" destId="{4177C3C0-4CCF-4F0A-8981-8B40496C7683}" srcOrd="0" destOrd="0" presId="urn:microsoft.com/office/officeart/2005/8/layout/list1"/>
    <dgm:cxn modelId="{BBBBF293-1175-4D61-8710-D3720CB281E6}" srcId="{B1792411-331B-4E48-A1D7-159E0D3336D7}" destId="{7DD15969-E9EC-4F07-9AE8-7FC0C62A1942}" srcOrd="0" destOrd="0" parTransId="{B59BB3A4-AE9B-4334-AF62-03B96D7EC6D2}" sibTransId="{B4C33582-F1DE-4BE3-9E4C-31F6E7F89041}"/>
    <dgm:cxn modelId="{BCC1B51E-0BE3-4BDE-B62E-6FC88DAB6CA2}" srcId="{F1AE76D8-5B3E-4C2C-BA9D-DF1EB6A87140}" destId="{241F796C-CE29-4000-9AEE-A24FFF92EF5F}" srcOrd="0" destOrd="0" parTransId="{1D811ECD-8FD4-43A8-95B0-6DEB8E4EBE8F}" sibTransId="{79CDE528-B4C6-41AD-AE38-322AFF998E22}"/>
    <dgm:cxn modelId="{A650D699-1672-40A0-8F0C-F3D7D6402DAE}" type="presOf" srcId="{B1792411-331B-4E48-A1D7-159E0D3336D7}" destId="{C4E7D055-9CFD-4A2D-B1A1-A437DD5A6508}" srcOrd="1" destOrd="0" presId="urn:microsoft.com/office/officeart/2005/8/layout/list1"/>
    <dgm:cxn modelId="{014E2C3E-E1D1-4F0B-9B42-E2D56A2117AE}" srcId="{EBB9B959-7518-4716-B018-9791C1696BD7}" destId="{C7B6B846-521C-458F-A076-D4ADA3DE3127}" srcOrd="1" destOrd="0" parTransId="{6F27F1F8-A6A4-430E-B237-29824C042C07}" sibTransId="{D4DEAF21-D866-4746-82A2-413446EADB8D}"/>
    <dgm:cxn modelId="{D1664E48-5E48-40BC-B0BC-B5D49E63C229}" type="presOf" srcId="{A8725353-529D-4623-8CF8-3C58CC9E20CA}" destId="{C62FA248-89E1-44EA-ABA0-41C7EE34BCA1}" srcOrd="1" destOrd="0" presId="urn:microsoft.com/office/officeart/2005/8/layout/list1"/>
    <dgm:cxn modelId="{62765C8C-4647-4535-AA27-B7DC7C91EA01}" type="presOf" srcId="{241F796C-CE29-4000-9AEE-A24FFF92EF5F}" destId="{A86C6A80-AAE6-4B22-8FF0-3DE9BAB98743}" srcOrd="0" destOrd="0" presId="urn:microsoft.com/office/officeart/2005/8/layout/list1"/>
    <dgm:cxn modelId="{1D09E7B0-15B1-4038-B527-13C68631E04F}" type="presOf" srcId="{C7B6B846-521C-458F-A076-D4ADA3DE3127}" destId="{79DAF183-4DC5-4899-94B3-CBE64CAAABCE}" srcOrd="0" destOrd="0" presId="urn:microsoft.com/office/officeart/2005/8/layout/list1"/>
    <dgm:cxn modelId="{2A0C147D-251D-4F5B-9B89-CAEBE921BCF3}" type="presOf" srcId="{7DD15969-E9EC-4F07-9AE8-7FC0C62A1942}" destId="{5FFA0BE2-7A24-49C2-80E6-45484BB96319}" srcOrd="0" destOrd="0" presId="urn:microsoft.com/office/officeart/2005/8/layout/list1"/>
    <dgm:cxn modelId="{07FC27F7-1CEA-4C30-B7EC-375C1C0744E4}" type="presOf" srcId="{EBB9B959-7518-4716-B018-9791C1696BD7}" destId="{AA1695CE-4E91-40E1-9FE3-9956504203CB}" srcOrd="0" destOrd="0" presId="urn:microsoft.com/office/officeart/2005/8/layout/list1"/>
    <dgm:cxn modelId="{2537E151-9740-4591-AD25-3515C89CFE7D}" type="presOf" srcId="{374F1FD4-5505-4EC7-B4D2-D5FFE1F2B0CC}" destId="{F1BC8785-3D6C-4DEB-9BA0-3C7A0188C85D}" srcOrd="0" destOrd="1" presId="urn:microsoft.com/office/officeart/2005/8/layout/list1"/>
    <dgm:cxn modelId="{828515FB-03C0-457F-B4C4-02889FF5300D}" srcId="{C7B6B846-521C-458F-A076-D4ADA3DE3127}" destId="{374F1FD4-5505-4EC7-B4D2-D5FFE1F2B0CC}" srcOrd="1" destOrd="0" parTransId="{7D629CC9-BB10-45B0-8F18-805C36067C2F}" sibTransId="{43ED1084-8357-4D8F-868E-4A5B47FE0526}"/>
    <dgm:cxn modelId="{428448FE-50CD-41D4-BC12-517BC045A89C}" type="presParOf" srcId="{AA1695CE-4E91-40E1-9FE3-9956504203CB}" destId="{59F17776-F3B7-4701-AF86-3B26ACE2ACFC}" srcOrd="0" destOrd="0" presId="urn:microsoft.com/office/officeart/2005/8/layout/list1"/>
    <dgm:cxn modelId="{9269BF67-2783-49E1-90B2-B6720290C265}" type="presParOf" srcId="{59F17776-F3B7-4701-AF86-3B26ACE2ACFC}" destId="{4177C3C0-4CCF-4F0A-8981-8B40496C7683}" srcOrd="0" destOrd="0" presId="urn:microsoft.com/office/officeart/2005/8/layout/list1"/>
    <dgm:cxn modelId="{601F8919-1E88-4EFB-A79D-FD448C0D312D}" type="presParOf" srcId="{59F17776-F3B7-4701-AF86-3B26ACE2ACFC}" destId="{C4E7D055-9CFD-4A2D-B1A1-A437DD5A6508}" srcOrd="1" destOrd="0" presId="urn:microsoft.com/office/officeart/2005/8/layout/list1"/>
    <dgm:cxn modelId="{4D5DED70-0E19-4945-ADE8-D5A91D142327}" type="presParOf" srcId="{AA1695CE-4E91-40E1-9FE3-9956504203CB}" destId="{55F1708C-AD89-4910-9000-D8D9A823C6EF}" srcOrd="1" destOrd="0" presId="urn:microsoft.com/office/officeart/2005/8/layout/list1"/>
    <dgm:cxn modelId="{B3B9DCA2-2599-4F03-9F75-BC6A9008E2A4}" type="presParOf" srcId="{AA1695CE-4E91-40E1-9FE3-9956504203CB}" destId="{5FFA0BE2-7A24-49C2-80E6-45484BB96319}" srcOrd="2" destOrd="0" presId="urn:microsoft.com/office/officeart/2005/8/layout/list1"/>
    <dgm:cxn modelId="{76B5D612-4F4E-44ED-8834-12291FE23B52}" type="presParOf" srcId="{AA1695CE-4E91-40E1-9FE3-9956504203CB}" destId="{0C5B64BF-A007-49B9-8550-2D044275E8AC}" srcOrd="3" destOrd="0" presId="urn:microsoft.com/office/officeart/2005/8/layout/list1"/>
    <dgm:cxn modelId="{31894124-0E1F-4C82-8BE8-766515B6899A}" type="presParOf" srcId="{AA1695CE-4E91-40E1-9FE3-9956504203CB}" destId="{4CC04668-F20A-4602-84F2-EF9BE3364733}" srcOrd="4" destOrd="0" presId="urn:microsoft.com/office/officeart/2005/8/layout/list1"/>
    <dgm:cxn modelId="{B9316702-CE2A-47A1-8BC5-40DE58239C74}" type="presParOf" srcId="{4CC04668-F20A-4602-84F2-EF9BE3364733}" destId="{79DAF183-4DC5-4899-94B3-CBE64CAAABCE}" srcOrd="0" destOrd="0" presId="urn:microsoft.com/office/officeart/2005/8/layout/list1"/>
    <dgm:cxn modelId="{59AEEC48-623D-4F26-A051-546F24EBE7F7}" type="presParOf" srcId="{4CC04668-F20A-4602-84F2-EF9BE3364733}" destId="{8E1D3843-BB7D-4326-B4FC-FAAE96D3E02C}" srcOrd="1" destOrd="0" presId="urn:microsoft.com/office/officeart/2005/8/layout/list1"/>
    <dgm:cxn modelId="{C818D795-5A04-4D9C-BBCC-C177275D7ABC}" type="presParOf" srcId="{AA1695CE-4E91-40E1-9FE3-9956504203CB}" destId="{FBCA4B83-8D63-4392-8107-0BCFCEDC8E7D}" srcOrd="5" destOrd="0" presId="urn:microsoft.com/office/officeart/2005/8/layout/list1"/>
    <dgm:cxn modelId="{194A3CDC-84F6-469A-8A4A-3662700F3036}" type="presParOf" srcId="{AA1695CE-4E91-40E1-9FE3-9956504203CB}" destId="{F1BC8785-3D6C-4DEB-9BA0-3C7A0188C85D}" srcOrd="6" destOrd="0" presId="urn:microsoft.com/office/officeart/2005/8/layout/list1"/>
    <dgm:cxn modelId="{E81A87D2-B467-4BCE-AB8E-5F528F44AF92}" type="presParOf" srcId="{AA1695CE-4E91-40E1-9FE3-9956504203CB}" destId="{060C77E8-3A27-4B36-892E-7D77EFE22589}" srcOrd="7" destOrd="0" presId="urn:microsoft.com/office/officeart/2005/8/layout/list1"/>
    <dgm:cxn modelId="{42EDDC5A-78F2-485C-87DF-BE21B3B6DD58}" type="presParOf" srcId="{AA1695CE-4E91-40E1-9FE3-9956504203CB}" destId="{54A3CBEC-E66D-440F-B323-A2247C6B6E5B}" srcOrd="8" destOrd="0" presId="urn:microsoft.com/office/officeart/2005/8/layout/list1"/>
    <dgm:cxn modelId="{2147411C-A5D6-4EC4-A6E3-F8095BB8C692}" type="presParOf" srcId="{54A3CBEC-E66D-440F-B323-A2247C6B6E5B}" destId="{CB8B3D51-D07F-420C-BF84-67B271427540}" srcOrd="0" destOrd="0" presId="urn:microsoft.com/office/officeart/2005/8/layout/list1"/>
    <dgm:cxn modelId="{7805ADCE-3339-461A-8B97-0C36C9FB004D}" type="presParOf" srcId="{54A3CBEC-E66D-440F-B323-A2247C6B6E5B}" destId="{C62FA248-89E1-44EA-ABA0-41C7EE34BCA1}" srcOrd="1" destOrd="0" presId="urn:microsoft.com/office/officeart/2005/8/layout/list1"/>
    <dgm:cxn modelId="{9B974CDD-8054-4AA9-9AA9-EAAB8A554723}" type="presParOf" srcId="{AA1695CE-4E91-40E1-9FE3-9956504203CB}" destId="{BE0BECF8-47FA-4BA0-8AC5-1449219ECE7D}" srcOrd="9" destOrd="0" presId="urn:microsoft.com/office/officeart/2005/8/layout/list1"/>
    <dgm:cxn modelId="{4B8F7811-7F59-409A-B47D-EDB187DFADE3}" type="presParOf" srcId="{AA1695CE-4E91-40E1-9FE3-9956504203CB}" destId="{1E22B025-1976-449B-BDD0-1003F5D218D1}" srcOrd="10" destOrd="0" presId="urn:microsoft.com/office/officeart/2005/8/layout/list1"/>
    <dgm:cxn modelId="{C69F7A47-DC25-4FE2-ABB6-E6683F219650}" type="presParOf" srcId="{AA1695CE-4E91-40E1-9FE3-9956504203CB}" destId="{67C456A7-151A-4900-93CB-3D71A519A26C}" srcOrd="11" destOrd="0" presId="urn:microsoft.com/office/officeart/2005/8/layout/list1"/>
    <dgm:cxn modelId="{FDF08B90-B84A-4D7A-9F94-9B5B5238BAD2}" type="presParOf" srcId="{AA1695CE-4E91-40E1-9FE3-9956504203CB}" destId="{5B4F8DF2-39F4-4E1E-BF97-0762B17000F7}" srcOrd="12" destOrd="0" presId="urn:microsoft.com/office/officeart/2005/8/layout/list1"/>
    <dgm:cxn modelId="{1E8E488E-E80C-4222-B40C-FB9B5343E366}" type="presParOf" srcId="{5B4F8DF2-39F4-4E1E-BF97-0762B17000F7}" destId="{3D9DDA14-09A4-4E86-9CE7-7E659CAEDE8E}" srcOrd="0" destOrd="0" presId="urn:microsoft.com/office/officeart/2005/8/layout/list1"/>
    <dgm:cxn modelId="{44FBE087-7545-4C60-A97F-4FA301455DD2}" type="presParOf" srcId="{5B4F8DF2-39F4-4E1E-BF97-0762B17000F7}" destId="{16A20977-AA9A-4DDC-A503-07C5E4B39EC7}" srcOrd="1" destOrd="0" presId="urn:microsoft.com/office/officeart/2005/8/layout/list1"/>
    <dgm:cxn modelId="{9D5C6CAE-AF1A-4B79-A2EF-13533E1BC325}" type="presParOf" srcId="{AA1695CE-4E91-40E1-9FE3-9956504203CB}" destId="{05B9472C-4664-4ACE-87E6-E056FC0711AF}" srcOrd="13" destOrd="0" presId="urn:microsoft.com/office/officeart/2005/8/layout/list1"/>
    <dgm:cxn modelId="{C81851F9-D3EF-44BC-82DA-16A00B1019B2}" type="presParOf" srcId="{AA1695CE-4E91-40E1-9FE3-9956504203CB}" destId="{A86C6A80-AAE6-4B22-8FF0-3DE9BAB98743}" srcOrd="14"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E25C4-D1B3-4108-ACF6-7E56005E16B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16FB153-D651-461E-8017-407A8A6CF014}">
      <dgm:prSet/>
      <dgm:spPr/>
      <dgm:t>
        <a:bodyPr/>
        <a:lstStyle/>
        <a:p>
          <a:pPr rtl="0"/>
          <a:r>
            <a:rPr lang="en-US" b="1" smtClean="0"/>
            <a:t>Cutaneous features</a:t>
          </a:r>
          <a:endParaRPr lang="en-US"/>
        </a:p>
      </dgm:t>
    </dgm:pt>
    <dgm:pt modelId="{5BC2614F-1014-41FA-988F-CD305C0687DE}" cxnId="{7459796A-EDB1-456D-9A87-37758F8B8F27}" type="parTrans">
      <dgm:prSet/>
      <dgm:spPr/>
      <dgm:t>
        <a:bodyPr/>
        <a:lstStyle/>
        <a:p>
          <a:endParaRPr lang="en-US"/>
        </a:p>
      </dgm:t>
    </dgm:pt>
    <dgm:pt modelId="{17E40A04-413E-4A0E-9564-6F18B20B8635}" cxnId="{7459796A-EDB1-456D-9A87-37758F8B8F27}" type="sibTrans">
      <dgm:prSet/>
      <dgm:spPr/>
      <dgm:t>
        <a:bodyPr/>
        <a:lstStyle/>
        <a:p>
          <a:endParaRPr lang="en-US"/>
        </a:p>
      </dgm:t>
    </dgm:pt>
    <dgm:pt modelId="{3AA349EA-5429-45FA-8780-496A306D3E8D}">
      <dgm:prSet/>
      <dgm:spPr/>
      <dgm:t>
        <a:bodyPr/>
        <a:lstStyle/>
        <a:p>
          <a:pPr rtl="0"/>
          <a:r>
            <a:rPr lang="en-US" dirty="0" smtClean="0"/>
            <a:t>Painful, pruritic, </a:t>
          </a:r>
          <a:r>
            <a:rPr lang="en-US" dirty="0" err="1" smtClean="0"/>
            <a:t>acral</a:t>
          </a:r>
          <a:r>
            <a:rPr lang="en-US" dirty="0" smtClean="0"/>
            <a:t>, symmetrical on extensor surface</a:t>
          </a:r>
          <a:endParaRPr lang="en-US" dirty="0"/>
        </a:p>
      </dgm:t>
    </dgm:pt>
    <dgm:pt modelId="{E6F6D333-63FB-4073-A577-606025E58AF0}" cxnId="{1E1C1566-0ECB-4795-BABB-0EFA267C2932}" type="parTrans">
      <dgm:prSet/>
      <dgm:spPr/>
      <dgm:t>
        <a:bodyPr/>
        <a:lstStyle/>
        <a:p>
          <a:endParaRPr lang="en-US"/>
        </a:p>
      </dgm:t>
    </dgm:pt>
    <dgm:pt modelId="{22870282-F114-46FB-96A6-B5E258A57F41}" cxnId="{1E1C1566-0ECB-4795-BABB-0EFA267C2932}" type="sibTrans">
      <dgm:prSet/>
      <dgm:spPr/>
      <dgm:t>
        <a:bodyPr/>
        <a:lstStyle/>
        <a:p>
          <a:endParaRPr lang="en-US"/>
        </a:p>
      </dgm:t>
    </dgm:pt>
    <dgm:pt modelId="{F24681CC-8A13-43A5-A377-B148E9AE00A6}">
      <dgm:prSet/>
      <dgm:spPr/>
      <dgm:t>
        <a:bodyPr/>
        <a:lstStyle/>
        <a:p>
          <a:pPr rtl="0"/>
          <a:r>
            <a:rPr lang="en-US" smtClean="0"/>
            <a:t>Early lesions round, erythematous papules</a:t>
          </a:r>
          <a:endParaRPr lang="en-US"/>
        </a:p>
      </dgm:t>
    </dgm:pt>
    <dgm:pt modelId="{098ADEA6-6D7E-4D28-88FE-700EF629018B}" cxnId="{CCD13F51-A512-4C6C-8F52-C6F6917F98CA}" type="parTrans">
      <dgm:prSet/>
      <dgm:spPr/>
      <dgm:t>
        <a:bodyPr/>
        <a:lstStyle/>
        <a:p>
          <a:endParaRPr lang="en-US"/>
        </a:p>
      </dgm:t>
    </dgm:pt>
    <dgm:pt modelId="{E02428C3-C288-45A6-BB60-140A5283077C}" cxnId="{CCD13F51-A512-4C6C-8F52-C6F6917F98CA}" type="sibTrans">
      <dgm:prSet/>
      <dgm:spPr/>
      <dgm:t>
        <a:bodyPr/>
        <a:lstStyle/>
        <a:p>
          <a:endParaRPr lang="en-US"/>
        </a:p>
      </dgm:t>
    </dgm:pt>
    <dgm:pt modelId="{94CBDC0F-261C-4524-8B1B-F674DC649E96}">
      <dgm:prSet/>
      <dgm:spPr/>
      <dgm:t>
        <a:bodyPr/>
        <a:lstStyle/>
        <a:p>
          <a:pPr rtl="0"/>
          <a:r>
            <a:rPr lang="en-US" dirty="0" smtClean="0"/>
            <a:t>Later lesion are </a:t>
          </a:r>
          <a:r>
            <a:rPr lang="en-US" dirty="0" err="1" smtClean="0"/>
            <a:t>Targetoid</a:t>
          </a:r>
          <a:r>
            <a:rPr lang="en-US" dirty="0" smtClean="0"/>
            <a:t>, consist of three concentric rings of </a:t>
          </a:r>
          <a:r>
            <a:rPr lang="en-US" dirty="0" err="1" smtClean="0"/>
            <a:t>colour</a:t>
          </a:r>
          <a:r>
            <a:rPr lang="en-US" dirty="0" smtClean="0"/>
            <a:t> variation:</a:t>
          </a:r>
          <a:endParaRPr lang="en-US" dirty="0"/>
        </a:p>
      </dgm:t>
    </dgm:pt>
    <dgm:pt modelId="{2E1BCA32-5AAD-4843-9A02-5F0B9ED89C99}" cxnId="{8CF9C00D-E639-4B9E-B268-5B2A171117DF}" type="parTrans">
      <dgm:prSet/>
      <dgm:spPr/>
      <dgm:t>
        <a:bodyPr/>
        <a:lstStyle/>
        <a:p>
          <a:endParaRPr lang="en-US"/>
        </a:p>
      </dgm:t>
    </dgm:pt>
    <dgm:pt modelId="{E6AB9126-1536-4249-8A0B-E95F71811A12}" cxnId="{8CF9C00D-E639-4B9E-B268-5B2A171117DF}" type="sibTrans">
      <dgm:prSet/>
      <dgm:spPr/>
      <dgm:t>
        <a:bodyPr/>
        <a:lstStyle/>
        <a:p>
          <a:endParaRPr lang="en-US"/>
        </a:p>
      </dgm:t>
    </dgm:pt>
    <dgm:pt modelId="{67FC94C7-2B7B-4803-9FF7-C8C76C9A6C95}">
      <dgm:prSet/>
      <dgm:spPr/>
      <dgm:t>
        <a:bodyPr/>
        <a:lstStyle/>
        <a:p>
          <a:pPr rtl="0"/>
          <a:r>
            <a:rPr lang="en-US" dirty="0" smtClean="0"/>
            <a:t>A central, dusky area of epidermal necrosis</a:t>
          </a:r>
          <a:endParaRPr lang="en-US" dirty="0"/>
        </a:p>
      </dgm:t>
    </dgm:pt>
    <dgm:pt modelId="{28CDF72B-B2F8-44B0-B7DF-F52EA39B19EE}" cxnId="{9CEAC63A-F52B-48AD-AD5F-1E31A7795873}" type="parTrans">
      <dgm:prSet/>
      <dgm:spPr/>
      <dgm:t>
        <a:bodyPr/>
        <a:lstStyle/>
        <a:p>
          <a:endParaRPr lang="en-US"/>
        </a:p>
      </dgm:t>
    </dgm:pt>
    <dgm:pt modelId="{D8BF8855-5365-4587-A8A6-E8E9714DAA31}" cxnId="{9CEAC63A-F52B-48AD-AD5F-1E31A7795873}" type="sibTrans">
      <dgm:prSet/>
      <dgm:spPr/>
      <dgm:t>
        <a:bodyPr/>
        <a:lstStyle/>
        <a:p>
          <a:endParaRPr lang="en-US"/>
        </a:p>
      </dgm:t>
    </dgm:pt>
    <dgm:pt modelId="{5F522DAD-AC95-4FAF-BE49-3D6ED6D43227}">
      <dgm:prSet/>
      <dgm:spPr/>
      <dgm:t>
        <a:bodyPr/>
        <a:lstStyle/>
        <a:p>
          <a:pPr rtl="0"/>
          <a:r>
            <a:rPr lang="en-US" dirty="0" smtClean="0"/>
            <a:t>Surrounded by a lighter </a:t>
          </a:r>
          <a:r>
            <a:rPr lang="en-US" dirty="0" err="1" smtClean="0"/>
            <a:t>oedematous</a:t>
          </a:r>
          <a:r>
            <a:rPr lang="en-US" dirty="0" smtClean="0"/>
            <a:t> area</a:t>
          </a:r>
          <a:endParaRPr lang="en-US" dirty="0"/>
        </a:p>
      </dgm:t>
    </dgm:pt>
    <dgm:pt modelId="{F97EA346-7CC0-4FE5-B5C4-99338EEA88A1}" cxnId="{DFFB8547-6ECA-4D7F-AEB1-C25A8693B223}" type="parTrans">
      <dgm:prSet/>
      <dgm:spPr/>
      <dgm:t>
        <a:bodyPr/>
        <a:lstStyle/>
        <a:p>
          <a:endParaRPr lang="en-US"/>
        </a:p>
      </dgm:t>
    </dgm:pt>
    <dgm:pt modelId="{445FCD3A-478E-41BB-BA10-2A4C9CD3A10F}" cxnId="{DFFB8547-6ECA-4D7F-AEB1-C25A8693B223}" type="sibTrans">
      <dgm:prSet/>
      <dgm:spPr/>
      <dgm:t>
        <a:bodyPr/>
        <a:lstStyle/>
        <a:p>
          <a:endParaRPr lang="en-US"/>
        </a:p>
      </dgm:t>
    </dgm:pt>
    <dgm:pt modelId="{8E4B3FC6-CE8A-4753-9ED4-ED30EA115154}">
      <dgm:prSet/>
      <dgm:spPr/>
      <dgm:t>
        <a:bodyPr/>
        <a:lstStyle/>
        <a:p>
          <a:pPr rtl="0"/>
          <a:r>
            <a:rPr lang="en-US" smtClean="0"/>
            <a:t>With a peripheral erythematous margin</a:t>
          </a:r>
          <a:endParaRPr lang="en-US"/>
        </a:p>
      </dgm:t>
    </dgm:pt>
    <dgm:pt modelId="{6DF90705-ECF4-4F13-B251-E51FDCC3A6A7}" cxnId="{18B44EA8-19EF-49A1-8FC1-17ED2A36C3AB}" type="parTrans">
      <dgm:prSet/>
      <dgm:spPr/>
      <dgm:t>
        <a:bodyPr/>
        <a:lstStyle/>
        <a:p>
          <a:endParaRPr lang="en-US"/>
        </a:p>
      </dgm:t>
    </dgm:pt>
    <dgm:pt modelId="{109C76DF-8322-4232-8A7B-9DFB0E37BADE}" cxnId="{18B44EA8-19EF-49A1-8FC1-17ED2A36C3AB}" type="sibTrans">
      <dgm:prSet/>
      <dgm:spPr/>
      <dgm:t>
        <a:bodyPr/>
        <a:lstStyle/>
        <a:p>
          <a:endParaRPr lang="en-US"/>
        </a:p>
      </dgm:t>
    </dgm:pt>
    <dgm:pt modelId="{0AABA2A5-121E-4C0B-81BF-F9965FDF0F8F}" type="pres">
      <dgm:prSet presAssocID="{789E25C4-D1B3-4108-ACF6-7E56005E16B6}" presName="linear" presStyleCnt="0">
        <dgm:presLayoutVars>
          <dgm:animLvl val="lvl"/>
          <dgm:resizeHandles val="exact"/>
        </dgm:presLayoutVars>
      </dgm:prSet>
      <dgm:spPr/>
    </dgm:pt>
    <dgm:pt modelId="{C634E0FD-9278-4C26-9988-825525F4141D}" type="pres">
      <dgm:prSet presAssocID="{E16FB153-D651-461E-8017-407A8A6CF014}" presName="parentText" presStyleLbl="node1" presStyleIdx="0" presStyleCnt="1">
        <dgm:presLayoutVars>
          <dgm:chMax val="0"/>
          <dgm:bulletEnabled val="1"/>
        </dgm:presLayoutVars>
      </dgm:prSet>
      <dgm:spPr/>
    </dgm:pt>
    <dgm:pt modelId="{764BD9BA-4AFA-4178-A317-9C82A3373FF5}" type="pres">
      <dgm:prSet presAssocID="{E16FB153-D651-461E-8017-407A8A6CF014}" presName="childText" presStyleLbl="revTx" presStyleIdx="0" presStyleCnt="1">
        <dgm:presLayoutVars>
          <dgm:bulletEnabled val="1"/>
        </dgm:presLayoutVars>
      </dgm:prSet>
      <dgm:spPr/>
    </dgm:pt>
  </dgm:ptLst>
  <dgm:cxnLst>
    <dgm:cxn modelId="{8F48BD54-E01F-4527-8CE9-9155760142FD}" type="presOf" srcId="{789E25C4-D1B3-4108-ACF6-7E56005E16B6}" destId="{0AABA2A5-121E-4C0B-81BF-F9965FDF0F8F}" srcOrd="0" destOrd="0" presId="urn:microsoft.com/office/officeart/2005/8/layout/vList2"/>
    <dgm:cxn modelId="{18B44EA8-19EF-49A1-8FC1-17ED2A36C3AB}" srcId="{94CBDC0F-261C-4524-8B1B-F674DC649E96}" destId="{8E4B3FC6-CE8A-4753-9ED4-ED30EA115154}" srcOrd="2" destOrd="0" parTransId="{6DF90705-ECF4-4F13-B251-E51FDCC3A6A7}" sibTransId="{109C76DF-8322-4232-8A7B-9DFB0E37BADE}"/>
    <dgm:cxn modelId="{BC11A029-C5A0-409B-B5E3-ABCAE90F1E12}" type="presOf" srcId="{F24681CC-8A13-43A5-A377-B148E9AE00A6}" destId="{764BD9BA-4AFA-4178-A317-9C82A3373FF5}" srcOrd="0" destOrd="1" presId="urn:microsoft.com/office/officeart/2005/8/layout/vList2"/>
    <dgm:cxn modelId="{9CEAC63A-F52B-48AD-AD5F-1E31A7795873}" srcId="{94CBDC0F-261C-4524-8B1B-F674DC649E96}" destId="{67FC94C7-2B7B-4803-9FF7-C8C76C9A6C95}" srcOrd="0" destOrd="0" parTransId="{28CDF72B-B2F8-44B0-B7DF-F52EA39B19EE}" sibTransId="{D8BF8855-5365-4587-A8A6-E8E9714DAA31}"/>
    <dgm:cxn modelId="{36F0F28C-88E5-41F8-AE79-B990E3DA153D}" type="presOf" srcId="{94CBDC0F-261C-4524-8B1B-F674DC649E96}" destId="{764BD9BA-4AFA-4178-A317-9C82A3373FF5}" srcOrd="0" destOrd="2" presId="urn:microsoft.com/office/officeart/2005/8/layout/vList2"/>
    <dgm:cxn modelId="{75B3DA1B-E408-412B-94F1-FF8C2673CEE9}" type="presOf" srcId="{8E4B3FC6-CE8A-4753-9ED4-ED30EA115154}" destId="{764BD9BA-4AFA-4178-A317-9C82A3373FF5}" srcOrd="0" destOrd="5" presId="urn:microsoft.com/office/officeart/2005/8/layout/vList2"/>
    <dgm:cxn modelId="{FEC7F198-0FE1-42AC-B175-ED718A2B8DE6}" type="presOf" srcId="{5F522DAD-AC95-4FAF-BE49-3D6ED6D43227}" destId="{764BD9BA-4AFA-4178-A317-9C82A3373FF5}" srcOrd="0" destOrd="4" presId="urn:microsoft.com/office/officeart/2005/8/layout/vList2"/>
    <dgm:cxn modelId="{7459796A-EDB1-456D-9A87-37758F8B8F27}" srcId="{789E25C4-D1B3-4108-ACF6-7E56005E16B6}" destId="{E16FB153-D651-461E-8017-407A8A6CF014}" srcOrd="0" destOrd="0" parTransId="{5BC2614F-1014-41FA-988F-CD305C0687DE}" sibTransId="{17E40A04-413E-4A0E-9564-6F18B20B8635}"/>
    <dgm:cxn modelId="{8CF9C00D-E639-4B9E-B268-5B2A171117DF}" srcId="{E16FB153-D651-461E-8017-407A8A6CF014}" destId="{94CBDC0F-261C-4524-8B1B-F674DC649E96}" srcOrd="2" destOrd="0" parTransId="{2E1BCA32-5AAD-4843-9A02-5F0B9ED89C99}" sibTransId="{E6AB9126-1536-4249-8A0B-E95F71811A12}"/>
    <dgm:cxn modelId="{A6947ADD-3E78-447C-9901-B30F9A9F880C}" type="presOf" srcId="{3AA349EA-5429-45FA-8780-496A306D3E8D}" destId="{764BD9BA-4AFA-4178-A317-9C82A3373FF5}" srcOrd="0" destOrd="0" presId="urn:microsoft.com/office/officeart/2005/8/layout/vList2"/>
    <dgm:cxn modelId="{DFFB8547-6ECA-4D7F-AEB1-C25A8693B223}" srcId="{94CBDC0F-261C-4524-8B1B-F674DC649E96}" destId="{5F522DAD-AC95-4FAF-BE49-3D6ED6D43227}" srcOrd="1" destOrd="0" parTransId="{F97EA346-7CC0-4FE5-B5C4-99338EEA88A1}" sibTransId="{445FCD3A-478E-41BB-BA10-2A4C9CD3A10F}"/>
    <dgm:cxn modelId="{C74E8148-EDCA-4B89-AF4B-835BD56F8A92}" type="presOf" srcId="{E16FB153-D651-461E-8017-407A8A6CF014}" destId="{C634E0FD-9278-4C26-9988-825525F4141D}" srcOrd="0" destOrd="0" presId="urn:microsoft.com/office/officeart/2005/8/layout/vList2"/>
    <dgm:cxn modelId="{1E1C1566-0ECB-4795-BABB-0EFA267C2932}" srcId="{E16FB153-D651-461E-8017-407A8A6CF014}" destId="{3AA349EA-5429-45FA-8780-496A306D3E8D}" srcOrd="0" destOrd="0" parTransId="{E6F6D333-63FB-4073-A577-606025E58AF0}" sibTransId="{22870282-F114-46FB-96A6-B5E258A57F41}"/>
    <dgm:cxn modelId="{CCD13F51-A512-4C6C-8F52-C6F6917F98CA}" srcId="{E16FB153-D651-461E-8017-407A8A6CF014}" destId="{F24681CC-8A13-43A5-A377-B148E9AE00A6}" srcOrd="1" destOrd="0" parTransId="{098ADEA6-6D7E-4D28-88FE-700EF629018B}" sibTransId="{E02428C3-C288-45A6-BB60-140A5283077C}"/>
    <dgm:cxn modelId="{5A52FD6D-AAAE-43F7-A26D-BB3855909928}" type="presOf" srcId="{67FC94C7-2B7B-4803-9FF7-C8C76C9A6C95}" destId="{764BD9BA-4AFA-4178-A317-9C82A3373FF5}" srcOrd="0" destOrd="3" presId="urn:microsoft.com/office/officeart/2005/8/layout/vList2"/>
    <dgm:cxn modelId="{BC157E26-ACBA-4825-9F12-A3E39C6A8F04}" type="presParOf" srcId="{0AABA2A5-121E-4C0B-81BF-F9965FDF0F8F}" destId="{C634E0FD-9278-4C26-9988-825525F4141D}" srcOrd="0" destOrd="0" presId="urn:microsoft.com/office/officeart/2005/8/layout/vList2"/>
    <dgm:cxn modelId="{6CC4FBD7-9A64-4CF1-9B45-EA1E926CDD11}" type="presParOf" srcId="{0AABA2A5-121E-4C0B-81BF-F9965FDF0F8F}" destId="{764BD9BA-4AFA-4178-A317-9C82A3373FF5}" srcOrd="1"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5536FA-268E-43FA-A65A-9EA81220772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061228F-F716-4288-AFA9-0E7AB2B0E5AA}">
      <dgm:prSet/>
      <dgm:spPr/>
      <dgm:t>
        <a:bodyPr/>
        <a:lstStyle/>
        <a:p>
          <a:pPr rtl="0"/>
          <a:r>
            <a:rPr lang="en-US" b="1" smtClean="0"/>
            <a:t>Mucosal features</a:t>
          </a:r>
          <a:endParaRPr lang="en-US"/>
        </a:p>
      </dgm:t>
    </dgm:pt>
    <dgm:pt modelId="{6278C6DB-C9DB-48F3-8A70-CE6540BE05A7}" cxnId="{2DE94198-6EB4-4130-9216-64F547E36837}" type="parTrans">
      <dgm:prSet/>
      <dgm:spPr/>
      <dgm:t>
        <a:bodyPr/>
        <a:lstStyle/>
        <a:p>
          <a:endParaRPr lang="en-US"/>
        </a:p>
      </dgm:t>
    </dgm:pt>
    <dgm:pt modelId="{0CDF9F05-E180-48D2-9F39-12685F8DF8B3}" cxnId="{2DE94198-6EB4-4130-9216-64F547E36837}" type="sibTrans">
      <dgm:prSet/>
      <dgm:spPr/>
      <dgm:t>
        <a:bodyPr/>
        <a:lstStyle/>
        <a:p>
          <a:endParaRPr lang="en-US"/>
        </a:p>
      </dgm:t>
    </dgm:pt>
    <dgm:pt modelId="{D09A490A-246A-4E97-9AB6-2EB2C23EC851}">
      <dgm:prSet/>
      <dgm:spPr/>
      <dgm:t>
        <a:bodyPr/>
        <a:lstStyle/>
        <a:p>
          <a:pPr rtl="0"/>
          <a:r>
            <a:rPr lang="en-US" smtClean="0"/>
            <a:t>blisters, which then break to reveal shallow erosions with a white overlying pseudo-membrane</a:t>
          </a:r>
          <a:endParaRPr lang="en-US"/>
        </a:p>
      </dgm:t>
    </dgm:pt>
    <dgm:pt modelId="{25E08697-80DD-4644-BF04-DB96B7AE33C0}" cxnId="{D162BF7D-9460-4407-89B3-E8465EC61EAB}" type="parTrans">
      <dgm:prSet/>
      <dgm:spPr/>
      <dgm:t>
        <a:bodyPr/>
        <a:lstStyle/>
        <a:p>
          <a:endParaRPr lang="en-US"/>
        </a:p>
      </dgm:t>
    </dgm:pt>
    <dgm:pt modelId="{6CE8CE80-9C9B-4CC0-80B1-683AE6D4ADEF}" cxnId="{D162BF7D-9460-4407-89B3-E8465EC61EAB}" type="sibTrans">
      <dgm:prSet/>
      <dgm:spPr/>
      <dgm:t>
        <a:bodyPr/>
        <a:lstStyle/>
        <a:p>
          <a:endParaRPr lang="en-US"/>
        </a:p>
      </dgm:t>
    </dgm:pt>
    <dgm:pt modelId="{89E506C9-74FB-4D0A-A0DE-3767F969D92F}">
      <dgm:prSet/>
      <dgm:spPr/>
      <dgm:t>
        <a:bodyPr/>
        <a:lstStyle/>
        <a:p>
          <a:pPr rtl="0"/>
          <a:r>
            <a:rPr lang="en-US" smtClean="0"/>
            <a:t>Mucous membrane involvement can be painful </a:t>
          </a:r>
          <a:endParaRPr lang="en-US"/>
        </a:p>
      </dgm:t>
    </dgm:pt>
    <dgm:pt modelId="{56E7CEAD-0343-49DA-8577-86DCE3949B72}" cxnId="{980B13DE-F9DD-40AF-BACE-C8AE22548B7F}" type="parTrans">
      <dgm:prSet/>
      <dgm:spPr/>
      <dgm:t>
        <a:bodyPr/>
        <a:lstStyle/>
        <a:p>
          <a:endParaRPr lang="en-US"/>
        </a:p>
      </dgm:t>
    </dgm:pt>
    <dgm:pt modelId="{5625F57A-B167-4749-8F7A-9B4D311675C1}" cxnId="{980B13DE-F9DD-40AF-BACE-C8AE22548B7F}" type="sibTrans">
      <dgm:prSet/>
      <dgm:spPr/>
      <dgm:t>
        <a:bodyPr/>
        <a:lstStyle/>
        <a:p>
          <a:endParaRPr lang="en-US"/>
        </a:p>
      </dgm:t>
    </dgm:pt>
    <dgm:pt modelId="{0D0EB847-61CB-4A57-A3A9-CC712ECE6DC9}" type="pres">
      <dgm:prSet presAssocID="{BA5536FA-268E-43FA-A65A-9EA81220772E}" presName="linear" presStyleCnt="0">
        <dgm:presLayoutVars>
          <dgm:animLvl val="lvl"/>
          <dgm:resizeHandles val="exact"/>
        </dgm:presLayoutVars>
      </dgm:prSet>
      <dgm:spPr/>
    </dgm:pt>
    <dgm:pt modelId="{ACD44B53-5911-4AC7-A8BE-40195E74EED9}" type="pres">
      <dgm:prSet presAssocID="{8061228F-F716-4288-AFA9-0E7AB2B0E5AA}" presName="parentText" presStyleLbl="node1" presStyleIdx="0" presStyleCnt="1">
        <dgm:presLayoutVars>
          <dgm:chMax val="0"/>
          <dgm:bulletEnabled val="1"/>
        </dgm:presLayoutVars>
      </dgm:prSet>
      <dgm:spPr/>
    </dgm:pt>
    <dgm:pt modelId="{B2BB8D35-2CD7-4ED8-B792-A6134ACD900A}" type="pres">
      <dgm:prSet presAssocID="{8061228F-F716-4288-AFA9-0E7AB2B0E5AA}" presName="childText" presStyleLbl="revTx" presStyleIdx="0" presStyleCnt="1">
        <dgm:presLayoutVars>
          <dgm:bulletEnabled val="1"/>
        </dgm:presLayoutVars>
      </dgm:prSet>
      <dgm:spPr/>
    </dgm:pt>
  </dgm:ptLst>
  <dgm:cxnLst>
    <dgm:cxn modelId="{53ECAC21-B19E-49BF-B41E-6093A8C4B73E}" type="presOf" srcId="{89E506C9-74FB-4D0A-A0DE-3767F969D92F}" destId="{B2BB8D35-2CD7-4ED8-B792-A6134ACD900A}" srcOrd="0" destOrd="1" presId="urn:microsoft.com/office/officeart/2005/8/layout/vList2"/>
    <dgm:cxn modelId="{980B13DE-F9DD-40AF-BACE-C8AE22548B7F}" srcId="{8061228F-F716-4288-AFA9-0E7AB2B0E5AA}" destId="{89E506C9-74FB-4D0A-A0DE-3767F969D92F}" srcOrd="1" destOrd="0" parTransId="{56E7CEAD-0343-49DA-8577-86DCE3949B72}" sibTransId="{5625F57A-B167-4749-8F7A-9B4D311675C1}"/>
    <dgm:cxn modelId="{338A4702-EA11-4996-97C1-98C98EBB1372}" type="presOf" srcId="{8061228F-F716-4288-AFA9-0E7AB2B0E5AA}" destId="{ACD44B53-5911-4AC7-A8BE-40195E74EED9}" srcOrd="0" destOrd="0" presId="urn:microsoft.com/office/officeart/2005/8/layout/vList2"/>
    <dgm:cxn modelId="{EE37F27B-1F5F-4912-9C00-99F5C4E0221F}" type="presOf" srcId="{BA5536FA-268E-43FA-A65A-9EA81220772E}" destId="{0D0EB847-61CB-4A57-A3A9-CC712ECE6DC9}" srcOrd="0" destOrd="0" presId="urn:microsoft.com/office/officeart/2005/8/layout/vList2"/>
    <dgm:cxn modelId="{27033F33-3C17-42A1-998B-FAC0174FBF26}" type="presOf" srcId="{D09A490A-246A-4E97-9AB6-2EB2C23EC851}" destId="{B2BB8D35-2CD7-4ED8-B792-A6134ACD900A}" srcOrd="0" destOrd="0" presId="urn:microsoft.com/office/officeart/2005/8/layout/vList2"/>
    <dgm:cxn modelId="{2DE94198-6EB4-4130-9216-64F547E36837}" srcId="{BA5536FA-268E-43FA-A65A-9EA81220772E}" destId="{8061228F-F716-4288-AFA9-0E7AB2B0E5AA}" srcOrd="0" destOrd="0" parTransId="{6278C6DB-C9DB-48F3-8A70-CE6540BE05A7}" sibTransId="{0CDF9F05-E180-48D2-9F39-12685F8DF8B3}"/>
    <dgm:cxn modelId="{D162BF7D-9460-4407-89B3-E8465EC61EAB}" srcId="{8061228F-F716-4288-AFA9-0E7AB2B0E5AA}" destId="{D09A490A-246A-4E97-9AB6-2EB2C23EC851}" srcOrd="0" destOrd="0" parTransId="{25E08697-80DD-4644-BF04-DB96B7AE33C0}" sibTransId="{6CE8CE80-9C9B-4CC0-80B1-683AE6D4ADEF}"/>
    <dgm:cxn modelId="{560A241D-78C2-46BB-9CEA-073F59855F70}" type="presParOf" srcId="{0D0EB847-61CB-4A57-A3A9-CC712ECE6DC9}" destId="{ACD44B53-5911-4AC7-A8BE-40195E74EED9}" srcOrd="0" destOrd="0" presId="urn:microsoft.com/office/officeart/2005/8/layout/vList2"/>
    <dgm:cxn modelId="{CD0FB787-AF44-4641-B183-29752C2D702E}" type="presParOf" srcId="{0D0EB847-61CB-4A57-A3A9-CC712ECE6DC9}" destId="{B2BB8D35-2CD7-4ED8-B792-A6134ACD900A}" srcOrd="1"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CE9351-B1E5-4FA2-966E-BE29A6473D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CC2458A-911A-467C-8E9A-618557260F1E}">
      <dgm:prSet/>
      <dgm:spPr/>
      <dgm:t>
        <a:bodyPr/>
        <a:lstStyle/>
        <a:p>
          <a:pPr rtl="0"/>
          <a:r>
            <a:rPr lang="en-US" smtClean="0"/>
            <a:t>in the epidermis/epithelium:</a:t>
          </a:r>
          <a:endParaRPr lang="en-US"/>
        </a:p>
      </dgm:t>
    </dgm:pt>
    <dgm:pt modelId="{4DED5799-7C89-4BE2-B6AA-2973C7562F10}" cxnId="{DA468D8A-A976-4D14-99E0-3AA308668257}" type="parTrans">
      <dgm:prSet/>
      <dgm:spPr/>
      <dgm:t>
        <a:bodyPr/>
        <a:lstStyle/>
        <a:p>
          <a:endParaRPr lang="en-US"/>
        </a:p>
      </dgm:t>
    </dgm:pt>
    <dgm:pt modelId="{A54D02BE-FBE4-482B-A06B-0C5659DFD557}" cxnId="{DA468D8A-A976-4D14-99E0-3AA308668257}" type="sibTrans">
      <dgm:prSet/>
      <dgm:spPr/>
      <dgm:t>
        <a:bodyPr/>
        <a:lstStyle/>
        <a:p>
          <a:endParaRPr lang="en-US"/>
        </a:p>
      </dgm:t>
    </dgm:pt>
    <dgm:pt modelId="{F2383F19-0497-435F-BC6B-CB6D1EB578DD}">
      <dgm:prSet/>
      <dgm:spPr/>
      <dgm:t>
        <a:bodyPr/>
        <a:lstStyle/>
        <a:p>
          <a:pPr rtl="0"/>
          <a:r>
            <a:rPr lang="en-US" dirty="0" err="1" smtClean="0"/>
            <a:t>acanthosis</a:t>
          </a:r>
          <a:r>
            <a:rPr lang="en-US" dirty="0" smtClean="0"/>
            <a:t> </a:t>
          </a:r>
          <a:endParaRPr lang="en-US" dirty="0"/>
        </a:p>
      </dgm:t>
    </dgm:pt>
    <dgm:pt modelId="{37F9E75A-9CDB-4CD8-9BB1-05E7D1FEFA68}" cxnId="{0EAECC9B-4539-49BC-B3D0-20780FE50EAF}" type="parTrans">
      <dgm:prSet/>
      <dgm:spPr/>
      <dgm:t>
        <a:bodyPr/>
        <a:lstStyle/>
        <a:p>
          <a:endParaRPr lang="en-US"/>
        </a:p>
      </dgm:t>
    </dgm:pt>
    <dgm:pt modelId="{2DF6F60D-BC07-4118-91F9-BEF6097264F1}" cxnId="{0EAECC9B-4539-49BC-B3D0-20780FE50EAF}" type="sibTrans">
      <dgm:prSet/>
      <dgm:spPr/>
      <dgm:t>
        <a:bodyPr/>
        <a:lstStyle/>
        <a:p>
          <a:endParaRPr lang="en-US"/>
        </a:p>
      </dgm:t>
    </dgm:pt>
    <dgm:pt modelId="{06127E65-A0E0-41C7-BE48-C6D6DB99A197}">
      <dgm:prSet/>
      <dgm:spPr/>
      <dgm:t>
        <a:bodyPr/>
        <a:lstStyle/>
        <a:p>
          <a:pPr rtl="0"/>
          <a:r>
            <a:rPr lang="en-US" smtClean="0"/>
            <a:t>Hydropic degeneration of basal keratinocytes </a:t>
          </a:r>
          <a:endParaRPr lang="en-US"/>
        </a:p>
      </dgm:t>
    </dgm:pt>
    <dgm:pt modelId="{4FD577D8-2487-475B-A3C1-659A2AA44978}" cxnId="{7B6C98E6-B3F6-4FEA-B90F-535D84247482}" type="parTrans">
      <dgm:prSet/>
      <dgm:spPr/>
      <dgm:t>
        <a:bodyPr/>
        <a:lstStyle/>
        <a:p>
          <a:endParaRPr lang="en-US"/>
        </a:p>
      </dgm:t>
    </dgm:pt>
    <dgm:pt modelId="{65B57103-FF66-472E-81DD-40AB3612CC30}" cxnId="{7B6C98E6-B3F6-4FEA-B90F-535D84247482}" type="sibTrans">
      <dgm:prSet/>
      <dgm:spPr/>
      <dgm:t>
        <a:bodyPr/>
        <a:lstStyle/>
        <a:p>
          <a:endParaRPr lang="en-US"/>
        </a:p>
      </dgm:t>
    </dgm:pt>
    <dgm:pt modelId="{CB747C0E-DB56-4F82-87DB-3D304703AF74}">
      <dgm:prSet/>
      <dgm:spPr/>
      <dgm:t>
        <a:bodyPr/>
        <a:lstStyle/>
        <a:p>
          <a:pPr rtl="0"/>
          <a:r>
            <a:rPr lang="en-US" smtClean="0"/>
            <a:t>spongiosis</a:t>
          </a:r>
          <a:endParaRPr lang="en-US"/>
        </a:p>
      </dgm:t>
    </dgm:pt>
    <dgm:pt modelId="{7105FAEE-CF96-4223-8AE4-86F87E0AF003}" cxnId="{68303E0C-FA9C-4807-807A-46B71F0047B4}" type="parTrans">
      <dgm:prSet/>
      <dgm:spPr/>
      <dgm:t>
        <a:bodyPr/>
        <a:lstStyle/>
        <a:p>
          <a:endParaRPr lang="en-US"/>
        </a:p>
      </dgm:t>
    </dgm:pt>
    <dgm:pt modelId="{865DD95A-29A6-4736-A754-7DEAAD007E50}" cxnId="{68303E0C-FA9C-4807-807A-46B71F0047B4}" type="sibTrans">
      <dgm:prSet/>
      <dgm:spPr/>
      <dgm:t>
        <a:bodyPr/>
        <a:lstStyle/>
        <a:p>
          <a:endParaRPr lang="en-US"/>
        </a:p>
      </dgm:t>
    </dgm:pt>
    <dgm:pt modelId="{7CC86523-D41F-4D29-93AB-37ACA2E37D70}">
      <dgm:prSet/>
      <dgm:spPr/>
      <dgm:t>
        <a:bodyPr/>
        <a:lstStyle/>
        <a:p>
          <a:pPr rtl="0"/>
          <a:r>
            <a:rPr lang="en-US" dirty="0" smtClean="0"/>
            <a:t>Blisters within and under the epidermis/epithelium</a:t>
          </a:r>
          <a:endParaRPr lang="en-US" dirty="0"/>
        </a:p>
      </dgm:t>
    </dgm:pt>
    <dgm:pt modelId="{D11AD6A2-E1D8-410C-B2A6-4EB10F6EEA04}" cxnId="{3B606205-5DFA-4135-9380-499AF73B4A65}" type="parTrans">
      <dgm:prSet/>
      <dgm:spPr/>
      <dgm:t>
        <a:bodyPr/>
        <a:lstStyle/>
        <a:p>
          <a:endParaRPr lang="en-US"/>
        </a:p>
      </dgm:t>
    </dgm:pt>
    <dgm:pt modelId="{FDFEA209-1D39-4FEF-B9DD-C6850DA54822}" cxnId="{3B606205-5DFA-4135-9380-499AF73B4A65}" type="sibTrans">
      <dgm:prSet/>
      <dgm:spPr/>
      <dgm:t>
        <a:bodyPr/>
        <a:lstStyle/>
        <a:p>
          <a:endParaRPr lang="en-US"/>
        </a:p>
      </dgm:t>
    </dgm:pt>
    <dgm:pt modelId="{561652B0-C2D7-4632-9613-9E6730C874DF}">
      <dgm:prSet/>
      <dgm:spPr/>
      <dgm:t>
        <a:bodyPr/>
        <a:lstStyle/>
        <a:p>
          <a:pPr rtl="0"/>
          <a:r>
            <a:rPr lang="en-US" smtClean="0"/>
            <a:t>Epithelial/epidermal necrosis </a:t>
          </a:r>
          <a:endParaRPr lang="en-US"/>
        </a:p>
      </dgm:t>
    </dgm:pt>
    <dgm:pt modelId="{BC568FAB-2162-4E8F-95BB-68C6BEDD9A92}" cxnId="{2B45FEB0-4B2C-44D7-87E5-2A2985A9ECEB}" type="parTrans">
      <dgm:prSet/>
      <dgm:spPr/>
      <dgm:t>
        <a:bodyPr/>
        <a:lstStyle/>
        <a:p>
          <a:endParaRPr lang="en-US"/>
        </a:p>
      </dgm:t>
    </dgm:pt>
    <dgm:pt modelId="{E5B5AB91-EBC5-4EDA-B34F-381333EF30D5}" cxnId="{2B45FEB0-4B2C-44D7-87E5-2A2985A9ECEB}" type="sibTrans">
      <dgm:prSet/>
      <dgm:spPr/>
      <dgm:t>
        <a:bodyPr/>
        <a:lstStyle/>
        <a:p>
          <a:endParaRPr lang="en-US"/>
        </a:p>
      </dgm:t>
    </dgm:pt>
    <dgm:pt modelId="{6C5474D6-6054-4235-AD98-FAF1F4B92140}">
      <dgm:prSet/>
      <dgm:spPr/>
      <dgm:t>
        <a:bodyPr/>
        <a:lstStyle/>
        <a:p>
          <a:pPr rtl="0"/>
          <a:r>
            <a:rPr lang="en-US" smtClean="0"/>
            <a:t>Dermal changes may include:</a:t>
          </a:r>
          <a:endParaRPr lang="en-US"/>
        </a:p>
      </dgm:t>
    </dgm:pt>
    <dgm:pt modelId="{5C02686F-EDE6-4434-916C-CBA31B7EC460}" cxnId="{9B2A1106-1EA8-4AC1-B40E-99CE73264E2C}" type="parTrans">
      <dgm:prSet/>
      <dgm:spPr/>
      <dgm:t>
        <a:bodyPr/>
        <a:lstStyle/>
        <a:p>
          <a:endParaRPr lang="en-US"/>
        </a:p>
      </dgm:t>
    </dgm:pt>
    <dgm:pt modelId="{C1DDED20-A7DA-4450-B23B-B0594850518C}" cxnId="{9B2A1106-1EA8-4AC1-B40E-99CE73264E2C}" type="sibTrans">
      <dgm:prSet/>
      <dgm:spPr/>
      <dgm:t>
        <a:bodyPr/>
        <a:lstStyle/>
        <a:p>
          <a:endParaRPr lang="en-US"/>
        </a:p>
      </dgm:t>
    </dgm:pt>
    <dgm:pt modelId="{2EAA1A92-3665-45EB-98A4-6EA86491ADE3}">
      <dgm:prSet/>
      <dgm:spPr/>
      <dgm:t>
        <a:bodyPr/>
        <a:lstStyle/>
        <a:p>
          <a:pPr rtl="0"/>
          <a:r>
            <a:rPr lang="en-US" smtClean="0"/>
            <a:t>Moderate/dense perivascular lymphocytic infiltrate in the papillary dermis and along the dermo-epidermal junction (DEJ)</a:t>
          </a:r>
          <a:endParaRPr lang="en-US"/>
        </a:p>
      </dgm:t>
    </dgm:pt>
    <dgm:pt modelId="{02145C57-AF4C-45BA-9D7C-9E6BACB4CA9A}" cxnId="{15A1BD38-050E-4972-B165-54AB8222DA5D}" type="parTrans">
      <dgm:prSet/>
      <dgm:spPr/>
      <dgm:t>
        <a:bodyPr/>
        <a:lstStyle/>
        <a:p>
          <a:endParaRPr lang="en-US"/>
        </a:p>
      </dgm:t>
    </dgm:pt>
    <dgm:pt modelId="{E3E525CE-B3A4-473F-B786-1072C1C5DAE8}" cxnId="{15A1BD38-050E-4972-B165-54AB8222DA5D}" type="sibTrans">
      <dgm:prSet/>
      <dgm:spPr/>
      <dgm:t>
        <a:bodyPr/>
        <a:lstStyle/>
        <a:p>
          <a:endParaRPr lang="en-US"/>
        </a:p>
      </dgm:t>
    </dgm:pt>
    <dgm:pt modelId="{A3C12C64-0D8E-4041-95B2-105B688AAA2D}">
      <dgm:prSet/>
      <dgm:spPr/>
      <dgm:t>
        <a:bodyPr/>
        <a:lstStyle/>
        <a:p>
          <a:pPr rtl="0"/>
          <a:r>
            <a:rPr lang="en-US" dirty="0" smtClean="0"/>
            <a:t>Superficial dermal </a:t>
          </a:r>
          <a:r>
            <a:rPr lang="en-US" dirty="0" err="1" smtClean="0"/>
            <a:t>oedema</a:t>
          </a:r>
          <a:endParaRPr lang="en-US" dirty="0"/>
        </a:p>
      </dgm:t>
    </dgm:pt>
    <dgm:pt modelId="{7E39FD8C-2B84-40ED-A1E9-F81FC29CC2A2}" cxnId="{B66E7724-D5EF-44A0-8164-302B478D585B}" type="parTrans">
      <dgm:prSet/>
      <dgm:spPr/>
      <dgm:t>
        <a:bodyPr/>
        <a:lstStyle/>
        <a:p>
          <a:endParaRPr lang="en-US"/>
        </a:p>
      </dgm:t>
    </dgm:pt>
    <dgm:pt modelId="{7A0BAA16-201B-44F5-AFCB-24D0F360820A}" cxnId="{B66E7724-D5EF-44A0-8164-302B478D585B}" type="sibTrans">
      <dgm:prSet/>
      <dgm:spPr/>
      <dgm:t>
        <a:bodyPr/>
        <a:lstStyle/>
        <a:p>
          <a:endParaRPr lang="en-US"/>
        </a:p>
      </dgm:t>
    </dgm:pt>
    <dgm:pt modelId="{3118E4AB-30F5-498A-B705-CCC882A60891}">
      <dgm:prSet/>
      <dgm:spPr/>
      <dgm:t>
        <a:bodyPr/>
        <a:lstStyle/>
        <a:p>
          <a:pPr rtl="0"/>
          <a:r>
            <a:rPr lang="en-US" smtClean="0"/>
            <a:t>Eosinophilic infiltrates.</a:t>
          </a:r>
          <a:endParaRPr lang="en-US"/>
        </a:p>
      </dgm:t>
    </dgm:pt>
    <dgm:pt modelId="{6BDD8A57-54E0-4F22-81AA-F4C644D56779}" cxnId="{096D9656-CF54-4662-960F-DAF8E023C742}" type="parTrans">
      <dgm:prSet/>
      <dgm:spPr/>
      <dgm:t>
        <a:bodyPr/>
        <a:lstStyle/>
        <a:p>
          <a:endParaRPr lang="en-US"/>
        </a:p>
      </dgm:t>
    </dgm:pt>
    <dgm:pt modelId="{BE21477E-A50D-49F7-99F8-A0BD62AB4093}" cxnId="{096D9656-CF54-4662-960F-DAF8E023C742}" type="sibTrans">
      <dgm:prSet/>
      <dgm:spPr/>
      <dgm:t>
        <a:bodyPr/>
        <a:lstStyle/>
        <a:p>
          <a:endParaRPr lang="en-US"/>
        </a:p>
      </dgm:t>
    </dgm:pt>
    <dgm:pt modelId="{C69DFFBE-07B1-4AA4-8255-F3E33AE63F37}" type="pres">
      <dgm:prSet presAssocID="{0DCE9351-B1E5-4FA2-966E-BE29A6473D60}" presName="linear" presStyleCnt="0">
        <dgm:presLayoutVars>
          <dgm:animLvl val="lvl"/>
          <dgm:resizeHandles val="exact"/>
        </dgm:presLayoutVars>
      </dgm:prSet>
      <dgm:spPr/>
    </dgm:pt>
    <dgm:pt modelId="{2D81F6D4-2401-4BB0-94C2-94F836E99626}" type="pres">
      <dgm:prSet presAssocID="{ACC2458A-911A-467C-8E9A-618557260F1E}" presName="parentText" presStyleLbl="node1" presStyleIdx="0" presStyleCnt="2">
        <dgm:presLayoutVars>
          <dgm:chMax val="0"/>
          <dgm:bulletEnabled val="1"/>
        </dgm:presLayoutVars>
      </dgm:prSet>
      <dgm:spPr/>
    </dgm:pt>
    <dgm:pt modelId="{F87293C3-025E-47E5-AD41-A2A6FD229A3B}" type="pres">
      <dgm:prSet presAssocID="{ACC2458A-911A-467C-8E9A-618557260F1E}" presName="childText" presStyleLbl="revTx" presStyleIdx="0" presStyleCnt="2">
        <dgm:presLayoutVars>
          <dgm:bulletEnabled val="1"/>
        </dgm:presLayoutVars>
      </dgm:prSet>
      <dgm:spPr/>
    </dgm:pt>
    <dgm:pt modelId="{CC8DA49D-BB61-492E-B50E-77CF34F49B12}" type="pres">
      <dgm:prSet presAssocID="{6C5474D6-6054-4235-AD98-FAF1F4B92140}" presName="parentText" presStyleLbl="node1" presStyleIdx="1" presStyleCnt="2">
        <dgm:presLayoutVars>
          <dgm:chMax val="0"/>
          <dgm:bulletEnabled val="1"/>
        </dgm:presLayoutVars>
      </dgm:prSet>
      <dgm:spPr/>
    </dgm:pt>
    <dgm:pt modelId="{292BDC4A-7D6D-4423-8712-24665963A045}" type="pres">
      <dgm:prSet presAssocID="{6C5474D6-6054-4235-AD98-FAF1F4B92140}" presName="childText" presStyleLbl="revTx" presStyleIdx="1" presStyleCnt="2">
        <dgm:presLayoutVars>
          <dgm:bulletEnabled val="1"/>
        </dgm:presLayoutVars>
      </dgm:prSet>
      <dgm:spPr/>
    </dgm:pt>
  </dgm:ptLst>
  <dgm:cxnLst>
    <dgm:cxn modelId="{9A3ABE30-43D9-4205-B921-0E93FD744CFF}" type="presOf" srcId="{561652B0-C2D7-4632-9613-9E6730C874DF}" destId="{F87293C3-025E-47E5-AD41-A2A6FD229A3B}" srcOrd="0" destOrd="4" presId="urn:microsoft.com/office/officeart/2005/8/layout/vList2"/>
    <dgm:cxn modelId="{4676F772-9011-4225-AD76-99BE87867524}" type="presOf" srcId="{CB747C0E-DB56-4F82-87DB-3D304703AF74}" destId="{F87293C3-025E-47E5-AD41-A2A6FD229A3B}" srcOrd="0" destOrd="2" presId="urn:microsoft.com/office/officeart/2005/8/layout/vList2"/>
    <dgm:cxn modelId="{58AD747C-D004-473D-B14A-2F9C00142DFB}" type="presOf" srcId="{ACC2458A-911A-467C-8E9A-618557260F1E}" destId="{2D81F6D4-2401-4BB0-94C2-94F836E99626}" srcOrd="0" destOrd="0" presId="urn:microsoft.com/office/officeart/2005/8/layout/vList2"/>
    <dgm:cxn modelId="{9B2A1106-1EA8-4AC1-B40E-99CE73264E2C}" srcId="{0DCE9351-B1E5-4FA2-966E-BE29A6473D60}" destId="{6C5474D6-6054-4235-AD98-FAF1F4B92140}" srcOrd="1" destOrd="0" parTransId="{5C02686F-EDE6-4434-916C-CBA31B7EC460}" sibTransId="{C1DDED20-A7DA-4450-B23B-B0594850518C}"/>
    <dgm:cxn modelId="{7B6C98E6-B3F6-4FEA-B90F-535D84247482}" srcId="{ACC2458A-911A-467C-8E9A-618557260F1E}" destId="{06127E65-A0E0-41C7-BE48-C6D6DB99A197}" srcOrd="1" destOrd="0" parTransId="{4FD577D8-2487-475B-A3C1-659A2AA44978}" sibTransId="{65B57103-FF66-472E-81DD-40AB3612CC30}"/>
    <dgm:cxn modelId="{096D9656-CF54-4662-960F-DAF8E023C742}" srcId="{6C5474D6-6054-4235-AD98-FAF1F4B92140}" destId="{3118E4AB-30F5-498A-B705-CCC882A60891}" srcOrd="2" destOrd="0" parTransId="{6BDD8A57-54E0-4F22-81AA-F4C644D56779}" sibTransId="{BE21477E-A50D-49F7-99F8-A0BD62AB4093}"/>
    <dgm:cxn modelId="{38F13886-B73E-40C7-A4C5-523048E2A732}" type="presOf" srcId="{F2383F19-0497-435F-BC6B-CB6D1EB578DD}" destId="{F87293C3-025E-47E5-AD41-A2A6FD229A3B}" srcOrd="0" destOrd="0" presId="urn:microsoft.com/office/officeart/2005/8/layout/vList2"/>
    <dgm:cxn modelId="{68303E0C-FA9C-4807-807A-46B71F0047B4}" srcId="{ACC2458A-911A-467C-8E9A-618557260F1E}" destId="{CB747C0E-DB56-4F82-87DB-3D304703AF74}" srcOrd="2" destOrd="0" parTransId="{7105FAEE-CF96-4223-8AE4-86F87E0AF003}" sibTransId="{865DD95A-29A6-4736-A754-7DEAAD007E50}"/>
    <dgm:cxn modelId="{3B606205-5DFA-4135-9380-499AF73B4A65}" srcId="{ACC2458A-911A-467C-8E9A-618557260F1E}" destId="{7CC86523-D41F-4D29-93AB-37ACA2E37D70}" srcOrd="3" destOrd="0" parTransId="{D11AD6A2-E1D8-410C-B2A6-4EB10F6EEA04}" sibTransId="{FDFEA209-1D39-4FEF-B9DD-C6850DA54822}"/>
    <dgm:cxn modelId="{FD68A112-73AB-440D-B612-4B3B249895EF}" type="presOf" srcId="{A3C12C64-0D8E-4041-95B2-105B688AAA2D}" destId="{292BDC4A-7D6D-4423-8712-24665963A045}" srcOrd="0" destOrd="1" presId="urn:microsoft.com/office/officeart/2005/8/layout/vList2"/>
    <dgm:cxn modelId="{C22C9163-5D7C-45EC-BB10-8D5F9722029C}" type="presOf" srcId="{2EAA1A92-3665-45EB-98A4-6EA86491ADE3}" destId="{292BDC4A-7D6D-4423-8712-24665963A045}" srcOrd="0" destOrd="0" presId="urn:microsoft.com/office/officeart/2005/8/layout/vList2"/>
    <dgm:cxn modelId="{9E9B1037-F355-4995-B59B-CCC379D8AA42}" type="presOf" srcId="{0DCE9351-B1E5-4FA2-966E-BE29A6473D60}" destId="{C69DFFBE-07B1-4AA4-8255-F3E33AE63F37}" srcOrd="0" destOrd="0" presId="urn:microsoft.com/office/officeart/2005/8/layout/vList2"/>
    <dgm:cxn modelId="{15A1BD38-050E-4972-B165-54AB8222DA5D}" srcId="{6C5474D6-6054-4235-AD98-FAF1F4B92140}" destId="{2EAA1A92-3665-45EB-98A4-6EA86491ADE3}" srcOrd="0" destOrd="0" parTransId="{02145C57-AF4C-45BA-9D7C-9E6BACB4CA9A}" sibTransId="{E3E525CE-B3A4-473F-B786-1072C1C5DAE8}"/>
    <dgm:cxn modelId="{DA468D8A-A976-4D14-99E0-3AA308668257}" srcId="{0DCE9351-B1E5-4FA2-966E-BE29A6473D60}" destId="{ACC2458A-911A-467C-8E9A-618557260F1E}" srcOrd="0" destOrd="0" parTransId="{4DED5799-7C89-4BE2-B6AA-2973C7562F10}" sibTransId="{A54D02BE-FBE4-482B-A06B-0C5659DFD557}"/>
    <dgm:cxn modelId="{44AB2E96-158E-4353-A895-CB3BBA610853}" type="presOf" srcId="{06127E65-A0E0-41C7-BE48-C6D6DB99A197}" destId="{F87293C3-025E-47E5-AD41-A2A6FD229A3B}" srcOrd="0" destOrd="1" presId="urn:microsoft.com/office/officeart/2005/8/layout/vList2"/>
    <dgm:cxn modelId="{2EDB9A56-9275-40DF-BA9B-B8D869662A10}" type="presOf" srcId="{6C5474D6-6054-4235-AD98-FAF1F4B92140}" destId="{CC8DA49D-BB61-492E-B50E-77CF34F49B12}" srcOrd="0" destOrd="0" presId="urn:microsoft.com/office/officeart/2005/8/layout/vList2"/>
    <dgm:cxn modelId="{B66E7724-D5EF-44A0-8164-302B478D585B}" srcId="{6C5474D6-6054-4235-AD98-FAF1F4B92140}" destId="{A3C12C64-0D8E-4041-95B2-105B688AAA2D}" srcOrd="1" destOrd="0" parTransId="{7E39FD8C-2B84-40ED-A1E9-F81FC29CC2A2}" sibTransId="{7A0BAA16-201B-44F5-AFCB-24D0F360820A}"/>
    <dgm:cxn modelId="{2B45FEB0-4B2C-44D7-87E5-2A2985A9ECEB}" srcId="{ACC2458A-911A-467C-8E9A-618557260F1E}" destId="{561652B0-C2D7-4632-9613-9E6730C874DF}" srcOrd="4" destOrd="0" parTransId="{BC568FAB-2162-4E8F-95BB-68C6BEDD9A92}" sibTransId="{E5B5AB91-EBC5-4EDA-B34F-381333EF30D5}"/>
    <dgm:cxn modelId="{0EAECC9B-4539-49BC-B3D0-20780FE50EAF}" srcId="{ACC2458A-911A-467C-8E9A-618557260F1E}" destId="{F2383F19-0497-435F-BC6B-CB6D1EB578DD}" srcOrd="0" destOrd="0" parTransId="{37F9E75A-9CDB-4CD8-9BB1-05E7D1FEFA68}" sibTransId="{2DF6F60D-BC07-4118-91F9-BEF6097264F1}"/>
    <dgm:cxn modelId="{08AE2DDE-C52D-41E4-9C4B-A88C34DFB662}" type="presOf" srcId="{3118E4AB-30F5-498A-B705-CCC882A60891}" destId="{292BDC4A-7D6D-4423-8712-24665963A045}" srcOrd="0" destOrd="2" presId="urn:microsoft.com/office/officeart/2005/8/layout/vList2"/>
    <dgm:cxn modelId="{B4A5C3DF-7231-4E16-BE35-68B4133F724B}" type="presOf" srcId="{7CC86523-D41F-4D29-93AB-37ACA2E37D70}" destId="{F87293C3-025E-47E5-AD41-A2A6FD229A3B}" srcOrd="0" destOrd="3" presId="urn:microsoft.com/office/officeart/2005/8/layout/vList2"/>
    <dgm:cxn modelId="{52051B42-A99A-464A-9367-BBB34D3465ED}" type="presParOf" srcId="{C69DFFBE-07B1-4AA4-8255-F3E33AE63F37}" destId="{2D81F6D4-2401-4BB0-94C2-94F836E99626}" srcOrd="0" destOrd="0" presId="urn:microsoft.com/office/officeart/2005/8/layout/vList2"/>
    <dgm:cxn modelId="{581C065A-59BA-4CBD-90FA-739D574ECF5D}" type="presParOf" srcId="{C69DFFBE-07B1-4AA4-8255-F3E33AE63F37}" destId="{F87293C3-025E-47E5-AD41-A2A6FD229A3B}" srcOrd="1" destOrd="0" presId="urn:microsoft.com/office/officeart/2005/8/layout/vList2"/>
    <dgm:cxn modelId="{F1C3613D-F288-4E72-9896-F3214266876D}" type="presParOf" srcId="{C69DFFBE-07B1-4AA4-8255-F3E33AE63F37}" destId="{CC8DA49D-BB61-492E-B50E-77CF34F49B12}" srcOrd="2" destOrd="0" presId="urn:microsoft.com/office/officeart/2005/8/layout/vList2"/>
    <dgm:cxn modelId="{5408696A-E24C-45F6-8585-8BEC78D80260}" type="presParOf" srcId="{C69DFFBE-07B1-4AA4-8255-F3E33AE63F37}" destId="{292BDC4A-7D6D-4423-8712-24665963A045}" srcOrd="3"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B9D061-D9EF-46A5-83A1-70C69F4FDE7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E885F9-3D4E-43B4-8CB6-64069F1783B4}">
      <dgm:prSet/>
      <dgm:spPr/>
      <dgm:t>
        <a:bodyPr/>
        <a:lstStyle/>
        <a:p>
          <a:pPr rtl="0"/>
          <a:r>
            <a:rPr lang="en-US" baseline="0" smtClean="0"/>
            <a:t>Treatment of EM</a:t>
          </a:r>
          <a:endParaRPr lang="en-US"/>
        </a:p>
      </dgm:t>
    </dgm:pt>
    <dgm:pt modelId="{1DEB4164-CAC7-4B95-AFDE-2AC727FFFCF7}" cxnId="{98FDE6A2-36D6-49F6-A3B2-D83CF2C744EF}" type="parTrans">
      <dgm:prSet/>
      <dgm:spPr/>
      <dgm:t>
        <a:bodyPr/>
        <a:lstStyle/>
        <a:p>
          <a:endParaRPr lang="en-US"/>
        </a:p>
      </dgm:t>
    </dgm:pt>
    <dgm:pt modelId="{59DC330E-BB5E-4BF2-8653-740515CF3CA2}" cxnId="{98FDE6A2-36D6-49F6-A3B2-D83CF2C744EF}" type="sibTrans">
      <dgm:prSet/>
      <dgm:spPr/>
      <dgm:t>
        <a:bodyPr/>
        <a:lstStyle/>
        <a:p>
          <a:endParaRPr lang="en-US"/>
        </a:p>
      </dgm:t>
    </dgm:pt>
    <dgm:pt modelId="{2325CF54-D1BC-4202-B189-6794D8D286EE}" type="pres">
      <dgm:prSet presAssocID="{7CB9D061-D9EF-46A5-83A1-70C69F4FDE7C}" presName="linear" presStyleCnt="0">
        <dgm:presLayoutVars>
          <dgm:animLvl val="lvl"/>
          <dgm:resizeHandles val="exact"/>
        </dgm:presLayoutVars>
      </dgm:prSet>
      <dgm:spPr/>
    </dgm:pt>
    <dgm:pt modelId="{C00580C4-7DCC-49AD-AF74-DD2E1434458E}" type="pres">
      <dgm:prSet presAssocID="{EAE885F9-3D4E-43B4-8CB6-64069F1783B4}" presName="parentText" presStyleLbl="node1" presStyleIdx="0" presStyleCnt="1">
        <dgm:presLayoutVars>
          <dgm:chMax val="0"/>
          <dgm:bulletEnabled val="1"/>
        </dgm:presLayoutVars>
      </dgm:prSet>
      <dgm:spPr/>
    </dgm:pt>
  </dgm:ptLst>
  <dgm:cxnLst>
    <dgm:cxn modelId="{D05D379E-B24C-44E4-8341-EA73E51E0C3D}" type="presOf" srcId="{7CB9D061-D9EF-46A5-83A1-70C69F4FDE7C}" destId="{2325CF54-D1BC-4202-B189-6794D8D286EE}" srcOrd="0" destOrd="0" presId="urn:microsoft.com/office/officeart/2005/8/layout/vList2"/>
    <dgm:cxn modelId="{98FDE6A2-36D6-49F6-A3B2-D83CF2C744EF}" srcId="{7CB9D061-D9EF-46A5-83A1-70C69F4FDE7C}" destId="{EAE885F9-3D4E-43B4-8CB6-64069F1783B4}" srcOrd="0" destOrd="0" parTransId="{1DEB4164-CAC7-4B95-AFDE-2AC727FFFCF7}" sibTransId="{59DC330E-BB5E-4BF2-8653-740515CF3CA2}"/>
    <dgm:cxn modelId="{DBD1F71A-8D29-46C0-9AF6-8ACB932661C3}" type="presOf" srcId="{EAE885F9-3D4E-43B4-8CB6-64069F1783B4}" destId="{C00580C4-7DCC-49AD-AF74-DD2E1434458E}" srcOrd="0" destOrd="0" presId="urn:microsoft.com/office/officeart/2005/8/layout/vList2"/>
    <dgm:cxn modelId="{34812F8A-4134-490D-9D50-FBC5AEE0B412}" type="presParOf" srcId="{2325CF54-D1BC-4202-B189-6794D8D286EE}" destId="{C00580C4-7DCC-49AD-AF74-DD2E1434458E}"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BD215D-2D02-4D2A-AB4E-B30309E6D3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669A865-0A4B-47D1-9366-A986AA488F44}">
      <dgm:prSet/>
      <dgm:spPr/>
      <dgm:t>
        <a:bodyPr/>
        <a:lstStyle/>
        <a:p>
          <a:pPr rtl="0"/>
          <a:r>
            <a:rPr lang="en-US" baseline="0" dirty="0" smtClean="0"/>
            <a:t>Erythema </a:t>
          </a:r>
          <a:r>
            <a:rPr lang="en-US" baseline="0" dirty="0" err="1" smtClean="0"/>
            <a:t>chronicum</a:t>
          </a:r>
          <a:r>
            <a:rPr lang="en-US" baseline="0" dirty="0" smtClean="0"/>
            <a:t> </a:t>
          </a:r>
          <a:r>
            <a:rPr lang="en-US" baseline="0" dirty="0" err="1" smtClean="0"/>
            <a:t>migrans</a:t>
          </a:r>
          <a:endParaRPr lang="en-US" dirty="0"/>
        </a:p>
      </dgm:t>
    </dgm:pt>
    <dgm:pt modelId="{666C8880-A6C2-4A1C-8F76-5E97106A355F}" cxnId="{25CDA907-2600-4C6E-BF2F-4979A0C97916}" type="parTrans">
      <dgm:prSet/>
      <dgm:spPr/>
      <dgm:t>
        <a:bodyPr/>
        <a:lstStyle/>
        <a:p>
          <a:endParaRPr lang="en-US"/>
        </a:p>
      </dgm:t>
    </dgm:pt>
    <dgm:pt modelId="{D9372FB0-4FEA-49DC-BF7B-CA3E61D74509}" cxnId="{25CDA907-2600-4C6E-BF2F-4979A0C97916}" type="sibTrans">
      <dgm:prSet/>
      <dgm:spPr/>
      <dgm:t>
        <a:bodyPr/>
        <a:lstStyle/>
        <a:p>
          <a:endParaRPr lang="en-US"/>
        </a:p>
      </dgm:t>
    </dgm:pt>
    <dgm:pt modelId="{03AE21AC-AC64-4269-972D-FBB947D2561F}" type="pres">
      <dgm:prSet presAssocID="{EDBD215D-2D02-4D2A-AB4E-B30309E6D368}" presName="linear" presStyleCnt="0">
        <dgm:presLayoutVars>
          <dgm:animLvl val="lvl"/>
          <dgm:resizeHandles val="exact"/>
        </dgm:presLayoutVars>
      </dgm:prSet>
      <dgm:spPr/>
    </dgm:pt>
    <dgm:pt modelId="{238ABCAB-9CDE-4A4D-A5E7-A27886AAF30F}" type="pres">
      <dgm:prSet presAssocID="{0669A865-0A4B-47D1-9366-A986AA488F44}" presName="parentText" presStyleLbl="node1" presStyleIdx="0" presStyleCnt="1" custLinFactNeighborX="-5427" custLinFactNeighborY="7122">
        <dgm:presLayoutVars>
          <dgm:chMax val="0"/>
          <dgm:bulletEnabled val="1"/>
        </dgm:presLayoutVars>
      </dgm:prSet>
      <dgm:spPr/>
    </dgm:pt>
  </dgm:ptLst>
  <dgm:cxnLst>
    <dgm:cxn modelId="{2D87A31B-7237-41C9-98ED-B697F6F752C8}" type="presOf" srcId="{EDBD215D-2D02-4D2A-AB4E-B30309E6D368}" destId="{03AE21AC-AC64-4269-972D-FBB947D2561F}" srcOrd="0" destOrd="0" presId="urn:microsoft.com/office/officeart/2005/8/layout/vList2"/>
    <dgm:cxn modelId="{BB962B5B-D6AE-4FD4-B3DF-4B066F264D4A}" type="presOf" srcId="{0669A865-0A4B-47D1-9366-A986AA488F44}" destId="{238ABCAB-9CDE-4A4D-A5E7-A27886AAF30F}" srcOrd="0" destOrd="0" presId="urn:microsoft.com/office/officeart/2005/8/layout/vList2"/>
    <dgm:cxn modelId="{25CDA907-2600-4C6E-BF2F-4979A0C97916}" srcId="{EDBD215D-2D02-4D2A-AB4E-B30309E6D368}" destId="{0669A865-0A4B-47D1-9366-A986AA488F44}" srcOrd="0" destOrd="0" parTransId="{666C8880-A6C2-4A1C-8F76-5E97106A355F}" sibTransId="{D9372FB0-4FEA-49DC-BF7B-CA3E61D74509}"/>
    <dgm:cxn modelId="{644BCAE9-8251-4408-A804-7AEAACB78187}" type="presParOf" srcId="{03AE21AC-AC64-4269-972D-FBB947D2561F}" destId="{238ABCAB-9CDE-4A4D-A5E7-A27886AAF30F}"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31ECA0-10F6-4302-9873-90350A354A7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5247EF-E91E-494E-AA0C-3C25C0727732}">
      <dgm:prSet/>
      <dgm:spPr/>
      <dgm:t>
        <a:bodyPr/>
        <a:lstStyle/>
        <a:p>
          <a:pPr rtl="0"/>
          <a:r>
            <a:rPr lang="en-US" b="1" baseline="0" smtClean="0"/>
            <a:t>Erythema ab igne</a:t>
          </a:r>
          <a:endParaRPr lang="en-US"/>
        </a:p>
      </dgm:t>
    </dgm:pt>
    <dgm:pt modelId="{7127B41D-C8F0-46C7-943E-D25A3EA98A82}" cxnId="{25411353-A7F8-4404-9BD1-DEA5D0BC0DC5}" type="parTrans">
      <dgm:prSet/>
      <dgm:spPr/>
      <dgm:t>
        <a:bodyPr/>
        <a:lstStyle/>
        <a:p>
          <a:endParaRPr lang="en-US"/>
        </a:p>
      </dgm:t>
    </dgm:pt>
    <dgm:pt modelId="{E71AA666-C4FB-4139-B25F-4A31A97A89C8}" cxnId="{25411353-A7F8-4404-9BD1-DEA5D0BC0DC5}" type="sibTrans">
      <dgm:prSet/>
      <dgm:spPr/>
      <dgm:t>
        <a:bodyPr/>
        <a:lstStyle/>
        <a:p>
          <a:endParaRPr lang="en-US"/>
        </a:p>
      </dgm:t>
    </dgm:pt>
    <dgm:pt modelId="{D02A404C-E619-4F96-A287-0726A7AF0651}" type="pres">
      <dgm:prSet presAssocID="{A131ECA0-10F6-4302-9873-90350A354A71}" presName="linear" presStyleCnt="0">
        <dgm:presLayoutVars>
          <dgm:animLvl val="lvl"/>
          <dgm:resizeHandles val="exact"/>
        </dgm:presLayoutVars>
      </dgm:prSet>
      <dgm:spPr/>
    </dgm:pt>
    <dgm:pt modelId="{99B8BAE1-E0C3-40BC-A192-50C77758ED91}" type="pres">
      <dgm:prSet presAssocID="{D65247EF-E91E-494E-AA0C-3C25C0727732}" presName="parentText" presStyleLbl="node1" presStyleIdx="0" presStyleCnt="1">
        <dgm:presLayoutVars>
          <dgm:chMax val="0"/>
          <dgm:bulletEnabled val="1"/>
        </dgm:presLayoutVars>
      </dgm:prSet>
      <dgm:spPr/>
    </dgm:pt>
  </dgm:ptLst>
  <dgm:cxnLst>
    <dgm:cxn modelId="{7F36204E-37DE-4423-9B5B-4BE474A7E26A}" type="presOf" srcId="{A131ECA0-10F6-4302-9873-90350A354A71}" destId="{D02A404C-E619-4F96-A287-0726A7AF0651}" srcOrd="0" destOrd="0" presId="urn:microsoft.com/office/officeart/2005/8/layout/vList2"/>
    <dgm:cxn modelId="{25411353-A7F8-4404-9BD1-DEA5D0BC0DC5}" srcId="{A131ECA0-10F6-4302-9873-90350A354A71}" destId="{D65247EF-E91E-494E-AA0C-3C25C0727732}" srcOrd="0" destOrd="0" parTransId="{7127B41D-C8F0-46C7-943E-D25A3EA98A82}" sibTransId="{E71AA666-C4FB-4139-B25F-4A31A97A89C8}"/>
    <dgm:cxn modelId="{CEBD785F-85A1-496D-812B-B1A969A872C6}" type="presOf" srcId="{D65247EF-E91E-494E-AA0C-3C25C0727732}" destId="{99B8BAE1-E0C3-40BC-A192-50C77758ED91}" srcOrd="0" destOrd="0" presId="urn:microsoft.com/office/officeart/2005/8/layout/vList2"/>
    <dgm:cxn modelId="{1132B3F6-1454-4E92-8FBF-F79B0AAF9403}" type="presParOf" srcId="{D02A404C-E619-4F96-A287-0726A7AF0651}" destId="{99B8BAE1-E0C3-40BC-A192-50C77758ED91}"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480048" cy="2301240"/>
        <a:chOff x="0" y="0"/>
        <a:chExt cx="6480048" cy="2301240"/>
      </a:xfrm>
    </dsp:grpSpPr>
    <dsp:sp modelId="{7DAE27A8-E274-4C7E-80B9-BD66EC7760D1}">
      <dsp:nvSpPr>
        <dsp:cNvPr id="3" name="Rounded Rectangle 2"/>
        <dsp:cNvSpPr/>
      </dsp:nvSpPr>
      <dsp:spPr bwMode="white">
        <a:xfrm>
          <a:off x="0" y="10160"/>
          <a:ext cx="6480048" cy="2280920"/>
        </a:xfrm>
        <a:prstGeom prst="roundRect">
          <a:avLst/>
        </a:prstGeom>
      </dsp:spPr>
      <dsp:style>
        <a:lnRef idx="2">
          <a:schemeClr val="lt1"/>
        </a:lnRef>
        <a:fillRef idx="1">
          <a:schemeClr val="accent1"/>
        </a:fillRef>
        <a:effectRef idx="0">
          <a:scrgbClr r="0" g="0" b="0"/>
        </a:effectRef>
        <a:fontRef idx="minor">
          <a:schemeClr val="lt1"/>
        </a:fontRef>
      </dsp:style>
      <dsp:txBody>
        <a:bodyPr lIns="205740" tIns="205740" rIns="205740" bIns="205740" anchor="ctr"/>
        <a:lstStyle>
          <a:lvl1pPr algn="l">
            <a:defRPr sz="54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pPr lvl="0" rtl="0">
            <a:lnSpc>
              <a:spcPct val="100000"/>
            </a:lnSpc>
            <a:spcBef>
              <a:spcPct val="0"/>
            </a:spcBef>
            <a:spcAft>
              <a:spcPct val="35000"/>
            </a:spcAft>
          </a:pPr>
          <a:r>
            <a:rPr lang="en-US" baseline="0" smtClean="0"/>
            <a:t>Different types of erythema</a:t>
          </a:r>
          <a:endParaRPr lang="en-US"/>
        </a:p>
      </dsp:txBody>
      <dsp:txXfrm>
        <a:off x="0" y="10160"/>
        <a:ext cx="6480048" cy="22809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84AFB8E9-36DB-4EBA-AD86-411C5DB90890}">
      <dsp:nvSpPr>
        <dsp:cNvPr id="3" name="Rounded Rectangle 2"/>
        <dsp:cNvSpPr/>
      </dsp:nvSpPr>
      <dsp:spPr bwMode="white">
        <a:xfrm>
          <a:off x="0" y="89853"/>
          <a:ext cx="7239000" cy="963295"/>
        </a:xfrm>
        <a:prstGeom prst="roundRect">
          <a:avLst/>
        </a:prstGeom>
      </dsp:spPr>
      <dsp:style>
        <a:lnRef idx="2">
          <a:schemeClr val="lt1"/>
        </a:lnRef>
        <a:fillRef idx="1">
          <a:schemeClr val="accent1"/>
        </a:fillRef>
        <a:effectRef idx="0">
          <a:scrgbClr r="0" g="0" b="0"/>
        </a:effectRef>
        <a:fontRef idx="minor">
          <a:schemeClr val="lt1"/>
        </a:fontRef>
      </dsp:style>
      <dsp:txBody>
        <a:bodyPr lIns="144780" tIns="144780" rIns="144780" bIns="14478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b="1" i="0" u="none" baseline="0">
              <a:rtl val="0"/>
            </a:rPr>
            <a:t>Acute </a:t>
          </a:r>
          <a:r>
            <a:rPr lang="en-US" b="1" i="0" u="none" baseline="0">
              <a:rtl val="0"/>
            </a:rPr>
            <a:t>perifollicular</a:t>
          </a:r>
          <a:r>
            <a:rPr lang="en-US" b="1" i="0" u="none" baseline="0">
              <a:rtl val="0"/>
            </a:rPr>
            <a:t> erythema</a:t>
          </a:r>
          <a:endParaRPr altLang="en-US"/>
        </a:p>
      </dsp:txBody>
      <dsp:txXfrm>
        <a:off x="0" y="89853"/>
        <a:ext cx="7239000" cy="9632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EBC8792A-9CAA-44E8-8927-5E2B8277ACF1}">
      <dsp:nvSpPr>
        <dsp:cNvPr id="3" name="Rounded Rectangle 2"/>
        <dsp:cNvSpPr/>
      </dsp:nvSpPr>
      <dsp:spPr bwMode="white">
        <a:xfrm>
          <a:off x="0" y="1270"/>
          <a:ext cx="7239000" cy="1140460"/>
        </a:xfrm>
        <a:prstGeom prst="roundRect">
          <a:avLst/>
        </a:prstGeom>
      </dsp:spPr>
      <dsp:style>
        <a:lnRef idx="2">
          <a:schemeClr val="lt1"/>
        </a:lnRef>
        <a:fillRef idx="1">
          <a:schemeClr val="accent1"/>
        </a:fillRef>
        <a:effectRef idx="0">
          <a:scrgbClr r="0" g="0" b="0"/>
        </a:effectRef>
        <a:fontRef idx="minor">
          <a:schemeClr val="lt1"/>
        </a:fontRef>
      </dsp:style>
      <dsp:txBody>
        <a:bodyPr lIns="171450" tIns="171450" rIns="171450" bIns="171450" anchor="ctr"/>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rtl="0">
            <a:lnSpc>
              <a:spcPct val="100000"/>
            </a:lnSpc>
            <a:spcBef>
              <a:spcPct val="0"/>
            </a:spcBef>
            <a:spcAft>
              <a:spcPct val="35000"/>
            </a:spcAft>
          </a:pPr>
          <a:r>
            <a:rPr lang="en-US" b="1" baseline="0" smtClean="0"/>
            <a:t>Erythema marginatum</a:t>
          </a:r>
          <a:endParaRPr lang="en-US"/>
        </a:p>
      </dsp:txBody>
      <dsp:txXfrm>
        <a:off x="0" y="1270"/>
        <a:ext cx="7239000" cy="11404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5964A4E7-83A4-4913-9351-11B476E5E08B}">
      <dsp:nvSpPr>
        <dsp:cNvPr id="3" name="Rounded Rectangle 2"/>
        <dsp:cNvSpPr/>
      </dsp:nvSpPr>
      <dsp:spPr bwMode="white">
        <a:xfrm>
          <a:off x="0" y="77152"/>
          <a:ext cx="7239000" cy="988695"/>
        </a:xfrm>
        <a:prstGeom prst="roundRect">
          <a:avLst/>
        </a:prstGeom>
      </dsp:spPr>
      <dsp:style>
        <a:lnRef idx="2">
          <a:schemeClr val="lt1"/>
        </a:lnRef>
        <a:fillRef idx="1">
          <a:schemeClr val="accent1"/>
        </a:fillRef>
        <a:effectRef idx="0">
          <a:scrgbClr r="0" g="0" b="0"/>
        </a:effectRef>
        <a:fontRef idx="minor">
          <a:schemeClr val="lt1"/>
        </a:fontRef>
      </dsp:style>
      <dsp:txBody>
        <a:bodyPr lIns="148590" tIns="148590" rIns="148590" bIns="14859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rtl="0">
            <a:lnSpc>
              <a:spcPct val="100000"/>
            </a:lnSpc>
            <a:spcBef>
              <a:spcPct val="0"/>
            </a:spcBef>
            <a:spcAft>
              <a:spcPct val="35000"/>
            </a:spcAft>
          </a:pPr>
          <a:r>
            <a:rPr lang="en-US" b="1" baseline="0" smtClean="0"/>
            <a:t>Erythema elevatum diutinum</a:t>
          </a:r>
          <a:endParaRPr lang="en-US"/>
        </a:p>
      </dsp:txBody>
      <dsp:txXfrm>
        <a:off x="0" y="77152"/>
        <a:ext cx="7239000" cy="9886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76099283-8919-46F1-98F9-DB69ABC8866C}">
      <dsp:nvSpPr>
        <dsp:cNvPr id="3" name="Rounded Rectangle 2"/>
        <dsp:cNvSpPr/>
      </dsp:nvSpPr>
      <dsp:spPr bwMode="white">
        <a:xfrm>
          <a:off x="0" y="115253"/>
          <a:ext cx="7239000" cy="912495"/>
        </a:xfrm>
        <a:prstGeom prst="roundRect">
          <a:avLst/>
        </a:prstGeom>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l">
            <a:defRPr sz="36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rtl="0">
            <a:lnSpc>
              <a:spcPct val="100000"/>
            </a:lnSpc>
            <a:spcBef>
              <a:spcPct val="0"/>
            </a:spcBef>
            <a:spcAft>
              <a:spcPct val="35000"/>
            </a:spcAft>
          </a:pPr>
          <a:r>
            <a:rPr lang="en-US" b="1" baseline="0" smtClean="0"/>
            <a:t>Erythema annulare centrifugum</a:t>
          </a:r>
          <a:endParaRPr lang="en-US"/>
        </a:p>
      </dsp:txBody>
      <dsp:txXfrm>
        <a:off x="0" y="115253"/>
        <a:ext cx="7239000" cy="9124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57B99F6D-716B-43FE-B067-27C766774955}">
      <dsp:nvSpPr>
        <dsp:cNvPr id="3" name="Rounded Rectangle 2"/>
        <dsp:cNvSpPr/>
      </dsp:nvSpPr>
      <dsp:spPr bwMode="white">
        <a:xfrm>
          <a:off x="0" y="26670"/>
          <a:ext cx="7239000" cy="1089660"/>
        </a:xfrm>
        <a:prstGeom prst="roundRect">
          <a:avLst/>
        </a:prstGeom>
      </dsp:spPr>
      <dsp:style>
        <a:lnRef idx="2">
          <a:schemeClr val="lt1"/>
        </a:lnRef>
        <a:fillRef idx="1">
          <a:schemeClr val="accent1"/>
        </a:fillRef>
        <a:effectRef idx="0">
          <a:scrgbClr r="0" g="0" b="0"/>
        </a:effectRef>
        <a:fontRef idx="minor">
          <a:schemeClr val="lt1"/>
        </a:fontRef>
      </dsp:style>
      <dsp:txBody>
        <a:bodyPr lIns="163830" tIns="163830" rIns="163830" bIns="163830" anchor="ctr"/>
        <a:lstStyle>
          <a:lvl1pPr algn="l">
            <a:defRPr sz="4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0" rtl="0">
            <a:lnSpc>
              <a:spcPct val="100000"/>
            </a:lnSpc>
            <a:spcBef>
              <a:spcPct val="0"/>
            </a:spcBef>
            <a:spcAft>
              <a:spcPct val="35000"/>
            </a:spcAft>
          </a:pPr>
          <a:r>
            <a:rPr lang="en-US" b="1" baseline="0" smtClean="0"/>
            <a:t>Necrolytic acral erythema</a:t>
          </a:r>
          <a:endParaRPr lang="en-US"/>
        </a:p>
      </dsp:txBody>
      <dsp:txXfrm>
        <a:off x="0" y="26670"/>
        <a:ext cx="7239000" cy="10896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C11F229D-D723-4934-ABC4-47CF1BC4AD79}">
      <dsp:nvSpPr>
        <dsp:cNvPr id="3" name="Rounded Rectangle 2"/>
        <dsp:cNvSpPr/>
      </dsp:nvSpPr>
      <dsp:spPr bwMode="white">
        <a:xfrm>
          <a:off x="0" y="77152"/>
          <a:ext cx="7239000" cy="988695"/>
        </a:xfrm>
        <a:prstGeom prst="roundRect">
          <a:avLst/>
        </a:prstGeom>
      </dsp:spPr>
      <dsp:style>
        <a:lnRef idx="2">
          <a:schemeClr val="lt1"/>
        </a:lnRef>
        <a:fillRef idx="1">
          <a:schemeClr val="accent1"/>
        </a:fillRef>
        <a:effectRef idx="0">
          <a:scrgbClr r="0" g="0" b="0"/>
        </a:effectRef>
        <a:fontRef idx="minor">
          <a:schemeClr val="lt1"/>
        </a:fontRef>
      </dsp:style>
      <dsp:txBody>
        <a:bodyPr lIns="148590" tIns="148590" rIns="148590" bIns="14859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rtl="0">
            <a:lnSpc>
              <a:spcPct val="100000"/>
            </a:lnSpc>
            <a:spcBef>
              <a:spcPct val="0"/>
            </a:spcBef>
            <a:spcAft>
              <a:spcPct val="35000"/>
            </a:spcAft>
          </a:pPr>
          <a:r>
            <a:rPr lang="en-US" b="1" baseline="0" smtClean="0"/>
            <a:t>Erythema induratum of bazin</a:t>
          </a:r>
          <a:endParaRPr lang="en-US"/>
        </a:p>
      </dsp:txBody>
      <dsp:txXfrm>
        <a:off x="0" y="77152"/>
        <a:ext cx="7239000" cy="9886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6D5F47FA-0490-403A-8F6C-355594F1C365}">
      <dsp:nvSpPr>
        <dsp:cNvPr id="3" name="Rounded Rectangle 2"/>
        <dsp:cNvSpPr/>
      </dsp:nvSpPr>
      <dsp:spPr bwMode="white">
        <a:xfrm>
          <a:off x="0" y="1270"/>
          <a:ext cx="7239000" cy="1140460"/>
        </a:xfrm>
        <a:prstGeom prst="roundRect">
          <a:avLst/>
        </a:prstGeom>
      </dsp:spPr>
      <dsp:style>
        <a:lnRef idx="2">
          <a:schemeClr val="lt1"/>
        </a:lnRef>
        <a:fillRef idx="1">
          <a:schemeClr val="accent1"/>
        </a:fillRef>
        <a:effectRef idx="0">
          <a:scrgbClr r="0" g="0" b="0"/>
        </a:effectRef>
        <a:fontRef idx="minor">
          <a:schemeClr val="lt1"/>
        </a:fontRef>
      </dsp:style>
      <dsp:txBody>
        <a:bodyPr lIns="171450" tIns="171450" rIns="171450" bIns="171450" anchor="ctr"/>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rtl="0">
            <a:lnSpc>
              <a:spcPct val="100000"/>
            </a:lnSpc>
            <a:spcBef>
              <a:spcPct val="0"/>
            </a:spcBef>
            <a:spcAft>
              <a:spcPct val="35000"/>
            </a:spcAft>
          </a:pPr>
          <a:r>
            <a:rPr lang="en-US" b="1" baseline="0" smtClean="0"/>
            <a:t>Erythema nodosum</a:t>
          </a:r>
          <a:endParaRPr lang="en-US"/>
        </a:p>
      </dsp:txBody>
      <dsp:txXfrm>
        <a:off x="0" y="1270"/>
        <a:ext cx="7239000" cy="11404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525BEE2B-5F42-449B-881F-E0B19247D9C0}">
      <dsp:nvSpPr>
        <dsp:cNvPr id="3" name="Rounded Rectangle 2"/>
        <dsp:cNvSpPr/>
      </dsp:nvSpPr>
      <dsp:spPr bwMode="white">
        <a:xfrm>
          <a:off x="0" y="102552"/>
          <a:ext cx="7239000" cy="937895"/>
        </a:xfrm>
        <a:prstGeom prst="roundRect">
          <a:avLst/>
        </a:prstGeom>
      </dsp:spPr>
      <dsp:style>
        <a:lnRef idx="2">
          <a:schemeClr val="lt1"/>
        </a:lnRef>
        <a:fillRef idx="1">
          <a:schemeClr val="accent1"/>
        </a:fillRef>
        <a:effectRef idx="0">
          <a:scrgbClr r="0" g="0" b="0"/>
        </a:effectRef>
        <a:fontRef idx="minor">
          <a:schemeClr val="lt1"/>
        </a:fontRef>
      </dsp:style>
      <dsp:txBody>
        <a:bodyPr lIns="140970" tIns="140970" rIns="140970" bIns="140970" anchor="ctr"/>
        <a:lstStyle>
          <a:lvl1pPr algn="l">
            <a:defRPr sz="37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rtl="0">
            <a:lnSpc>
              <a:spcPct val="100000"/>
            </a:lnSpc>
            <a:spcBef>
              <a:spcPct val="0"/>
            </a:spcBef>
            <a:spcAft>
              <a:spcPct val="35000"/>
            </a:spcAft>
          </a:pPr>
          <a:r>
            <a:rPr lang="en-US" b="1" baseline="0" smtClean="0"/>
            <a:t>Erythema chromicum perstans</a:t>
          </a:r>
          <a:endParaRPr lang="en-US"/>
        </a:p>
      </dsp:txBody>
      <dsp:txXfrm>
        <a:off x="0" y="102552"/>
        <a:ext cx="7239000" cy="9378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854FAF96-27E1-4D50-9AC3-39154485FEC3}">
      <dsp:nvSpPr>
        <dsp:cNvPr id="3" name="Rounded Rectangle 2"/>
        <dsp:cNvSpPr/>
      </dsp:nvSpPr>
      <dsp:spPr bwMode="white">
        <a:xfrm>
          <a:off x="0" y="26670"/>
          <a:ext cx="7239000" cy="1089660"/>
        </a:xfrm>
        <a:prstGeom prst="roundRect">
          <a:avLst/>
        </a:prstGeom>
      </dsp:spPr>
      <dsp:style>
        <a:lnRef idx="2">
          <a:schemeClr val="lt1"/>
        </a:lnRef>
        <a:fillRef idx="1">
          <a:schemeClr val="accent1"/>
        </a:fillRef>
        <a:effectRef idx="0">
          <a:scrgbClr r="0" g="0" b="0"/>
        </a:effectRef>
        <a:fontRef idx="minor">
          <a:schemeClr val="lt1"/>
        </a:fontRef>
      </dsp:style>
      <dsp:txBody>
        <a:bodyPr lIns="163830" tIns="163830" rIns="163830" bIns="163830" anchor="ctr"/>
        <a:lstStyle>
          <a:lvl1pPr algn="l">
            <a:defRPr sz="4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0">
            <a:lnSpc>
              <a:spcPct val="100000"/>
            </a:lnSpc>
            <a:spcBef>
              <a:spcPct val="0"/>
            </a:spcBef>
            <a:spcAft>
              <a:spcPct val="35000"/>
            </a:spcAft>
          </a:pPr>
          <a:r>
            <a:rPr lang="en-US" b="1" i="0" u="none" baseline="0">
              <a:rtl val="0"/>
            </a:rPr>
            <a:t>Erythema </a:t>
          </a:r>
          <a:r>
            <a:rPr lang="en-US" b="1" i="0" u="none" baseline="0">
              <a:rtl val="0"/>
            </a:rPr>
            <a:t>gyratum</a:t>
          </a:r>
          <a:r>
            <a:rPr lang="en-US" b="1" i="0" u="none" baseline="0">
              <a:rtl val="0"/>
            </a:rPr>
            <a:t> </a:t>
          </a:r>
          <a:r>
            <a:rPr lang="en-US" b="1" i="0" u="none" baseline="0">
              <a:rtl val="0"/>
            </a:rPr>
            <a:t>repens</a:t>
          </a:r>
          <a:endParaRPr altLang="en-US"/>
        </a:p>
      </dsp:txBody>
      <dsp:txXfrm>
        <a:off x="0" y="26670"/>
        <a:ext cx="7239000" cy="10896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A0718FE6-C72F-4BCC-80D3-8E17DC4A29E3}">
      <dsp:nvSpPr>
        <dsp:cNvPr id="3" name="Rounded Rectangle 2"/>
        <dsp:cNvSpPr/>
      </dsp:nvSpPr>
      <dsp:spPr bwMode="white">
        <a:xfrm>
          <a:off x="0" y="102552"/>
          <a:ext cx="7239000" cy="937895"/>
        </a:xfrm>
        <a:prstGeom prst="roundRect">
          <a:avLst/>
        </a:prstGeom>
      </dsp:spPr>
      <dsp:style>
        <a:lnRef idx="2">
          <a:schemeClr val="lt1"/>
        </a:lnRef>
        <a:fillRef idx="1">
          <a:schemeClr val="accent1"/>
        </a:fillRef>
        <a:effectRef idx="0">
          <a:scrgbClr r="0" g="0" b="0"/>
        </a:effectRef>
        <a:fontRef idx="minor">
          <a:schemeClr val="lt1"/>
        </a:fontRef>
      </dsp:style>
      <dsp:txBody>
        <a:bodyPr lIns="140970" tIns="140970" rIns="140970" bIns="140970" anchor="ctr"/>
        <a:lstStyle>
          <a:lvl1pPr algn="l">
            <a:defRPr sz="37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rtl="0">
            <a:lnSpc>
              <a:spcPct val="100000"/>
            </a:lnSpc>
            <a:spcBef>
              <a:spcPct val="0"/>
            </a:spcBef>
            <a:spcAft>
              <a:spcPct val="35000"/>
            </a:spcAft>
            <a:buNone/>
          </a:pPr>
          <a:r>
            <a:rPr lang="en-US" b="1" baseline="0" dirty="0" smtClean="0"/>
            <a:t>N</a:t>
          </a:r>
          <a:r>
            <a:rPr lang="en-US" b="1" baseline="0" dirty="0" smtClean="0"/>
            <a:t>ecrolytic </a:t>
          </a:r>
          <a:r>
            <a:rPr lang="en-US" b="1" baseline="0" dirty="0" smtClean="0"/>
            <a:t>Migratory erythema</a:t>
          </a:r>
          <a:endParaRPr lang="en-US" dirty="0"/>
        </a:p>
      </dsp:txBody>
      <dsp:txXfrm>
        <a:off x="0" y="102552"/>
        <a:ext cx="7239000" cy="937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467600" cy="1143000"/>
        <a:chOff x="0" y="0"/>
        <a:chExt cx="7467600" cy="1143000"/>
      </a:xfrm>
    </dsp:grpSpPr>
    <dsp:sp modelId="{28FA8424-FCAC-41EB-94F5-61D99DBCCA57}">
      <dsp:nvSpPr>
        <dsp:cNvPr id="3" name="Rounded Rectangle 2"/>
        <dsp:cNvSpPr/>
      </dsp:nvSpPr>
      <dsp:spPr bwMode="white">
        <a:xfrm>
          <a:off x="0" y="1270"/>
          <a:ext cx="7467600" cy="1140460"/>
        </a:xfrm>
        <a:prstGeom prst="roundRect">
          <a:avLst/>
        </a:prstGeom>
      </dsp:spPr>
      <dsp:style>
        <a:lnRef idx="2">
          <a:schemeClr val="lt1"/>
        </a:lnRef>
        <a:fillRef idx="1">
          <a:schemeClr val="accent1"/>
        </a:fillRef>
        <a:effectRef idx="0">
          <a:scrgbClr r="0" g="0" b="0"/>
        </a:effectRef>
        <a:fontRef idx="minor">
          <a:schemeClr val="lt1"/>
        </a:fontRef>
      </dsp:style>
      <dsp:txBody>
        <a:bodyPr lIns="171450" tIns="171450" rIns="171450" bIns="171450" anchor="ctr"/>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rtl="0">
            <a:lnSpc>
              <a:spcPct val="100000"/>
            </a:lnSpc>
            <a:spcBef>
              <a:spcPct val="0"/>
            </a:spcBef>
            <a:spcAft>
              <a:spcPct val="35000"/>
            </a:spcAft>
          </a:pPr>
          <a:r>
            <a:rPr lang="en-US" smtClean="0"/>
            <a:t>Erythema multiforme</a:t>
          </a:r>
          <a:endParaRPr lang="en-US"/>
        </a:p>
      </dsp:txBody>
      <dsp:txXfrm>
        <a:off x="0" y="1270"/>
        <a:ext cx="7467600" cy="11404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EF193610-6A8A-4455-BB34-585AEE53A481}">
      <dsp:nvSpPr>
        <dsp:cNvPr id="3" name="Rounded Rectangle 2"/>
        <dsp:cNvSpPr/>
      </dsp:nvSpPr>
      <dsp:spPr bwMode="white">
        <a:xfrm>
          <a:off x="0" y="77152"/>
          <a:ext cx="7239000" cy="988695"/>
        </a:xfrm>
        <a:prstGeom prst="roundRect">
          <a:avLst/>
        </a:prstGeom>
      </dsp:spPr>
      <dsp:style>
        <a:lnRef idx="2">
          <a:schemeClr val="lt1"/>
        </a:lnRef>
        <a:fillRef idx="1">
          <a:schemeClr val="accent1"/>
        </a:fillRef>
        <a:effectRef idx="0">
          <a:scrgbClr r="0" g="0" b="0"/>
        </a:effectRef>
        <a:fontRef idx="minor">
          <a:schemeClr val="lt1"/>
        </a:fontRef>
      </dsp:style>
      <dsp:txBody>
        <a:bodyPr lIns="148590" tIns="148590" rIns="148590" bIns="14859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rtl="0">
            <a:lnSpc>
              <a:spcPct val="100000"/>
            </a:lnSpc>
            <a:spcBef>
              <a:spcPct val="0"/>
            </a:spcBef>
            <a:spcAft>
              <a:spcPct val="35000"/>
            </a:spcAft>
          </a:pPr>
          <a:r>
            <a:rPr lang="en-US" b="1" baseline="0" dirty="0" smtClean="0"/>
            <a:t>Toxic erythema of pregnancy</a:t>
          </a:r>
          <a:endParaRPr lang="en-US" dirty="0"/>
        </a:p>
      </dsp:txBody>
      <dsp:txXfrm>
        <a:off x="0" y="77152"/>
        <a:ext cx="7239000" cy="988695"/>
      </dsp:txXfrm>
    </dsp:sp>
  </dsp:spTree>
</dsp:drawing>
</file>

<file path=ppt/diagrams/drawing2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8494105F-51F0-496E-8617-1ED9E59AC8C8}">
      <dsp:nvSpPr>
        <dsp:cNvPr id="3" name="Rounded Rectangle 2"/>
        <dsp:cNvSpPr/>
      </dsp:nvSpPr>
      <dsp:spPr bwMode="white">
        <a:xfrm>
          <a:off x="0" y="115253"/>
          <a:ext cx="7239000" cy="912495"/>
        </a:xfrm>
        <a:prstGeom prst="roundRect">
          <a:avLst/>
        </a:prstGeom>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l">
            <a:defRPr sz="36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rtl="0">
            <a:lnSpc>
              <a:spcPct val="100000"/>
            </a:lnSpc>
            <a:spcBef>
              <a:spcPct val="0"/>
            </a:spcBef>
            <a:spcAft>
              <a:spcPct val="35000"/>
            </a:spcAft>
          </a:pPr>
          <a:r>
            <a:rPr lang="en-US" b="1" baseline="0" smtClean="0"/>
            <a:t>Erythema Toxicum Neonatorum</a:t>
          </a:r>
          <a:endParaRPr lang="en-US"/>
        </a:p>
      </dsp:txBody>
      <dsp:txXfrm>
        <a:off x="0" y="115253"/>
        <a:ext cx="7239000" cy="91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715200" cy="5688632"/>
        <a:chOff x="0" y="0"/>
        <a:chExt cx="7715200" cy="5688632"/>
      </a:xfrm>
    </dsp:grpSpPr>
    <dsp:sp modelId="{5FFA0BE2-7A24-49C2-80E6-45484BB96319}">
      <dsp:nvSpPr>
        <dsp:cNvPr id="5" name="Rectangles 4"/>
        <dsp:cNvSpPr/>
      </dsp:nvSpPr>
      <dsp:spPr bwMode="white">
        <a:xfrm>
          <a:off x="0" y="345286"/>
          <a:ext cx="7715200" cy="690880"/>
        </a:xfrm>
        <a:prstGeom prst="rect">
          <a:avLst/>
        </a:prstGeom>
      </dsp:spPr>
      <dsp:style>
        <a:lnRef idx="2">
          <a:schemeClr val="accent1"/>
        </a:lnRef>
        <a:fillRef idx="1">
          <a:schemeClr val="lt1">
            <a:alpha val="90000"/>
          </a:schemeClr>
        </a:fillRef>
        <a:effectRef idx="0">
          <a:scrgbClr r="0" g="0" b="0"/>
        </a:effectRef>
        <a:fontRef idx="minor"/>
      </dsp:style>
      <dsp:txBody>
        <a:bodyPr lIns="598785" tIns="333248" rIns="598785"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rtl="0">
            <a:lnSpc>
              <a:spcPct val="100000"/>
            </a:lnSpc>
            <a:spcBef>
              <a:spcPct val="0"/>
            </a:spcBef>
            <a:spcAft>
              <a:spcPct val="15000"/>
            </a:spcAft>
            <a:buChar char="•"/>
          </a:pPr>
          <a:r>
            <a:rPr lang="en-US" smtClean="0">
              <a:solidFill>
                <a:schemeClr val="dk1"/>
              </a:solidFill>
            </a:rPr>
            <a:t>typical targets or raised, edematous papules distributed acrally</a:t>
          </a:r>
          <a:endParaRPr lang="en-US">
            <a:solidFill>
              <a:schemeClr val="dk1"/>
            </a:solidFill>
          </a:endParaRPr>
        </a:p>
      </dsp:txBody>
      <dsp:txXfrm>
        <a:off x="0" y="345286"/>
        <a:ext cx="7715200" cy="690880"/>
      </dsp:txXfrm>
    </dsp:sp>
    <dsp:sp modelId="{C4E7D055-9CFD-4A2D-B1A1-A437DD5A6508}">
      <dsp:nvSpPr>
        <dsp:cNvPr id="4" name="Rounded Rectangle 3"/>
        <dsp:cNvSpPr/>
      </dsp:nvSpPr>
      <dsp:spPr bwMode="white">
        <a:xfrm>
          <a:off x="385760" y="109126"/>
          <a:ext cx="5400640" cy="472320"/>
        </a:xfrm>
        <a:prstGeom prst="roundRect">
          <a:avLst/>
        </a:prstGeom>
      </dsp:spPr>
      <dsp:style>
        <a:lnRef idx="2">
          <a:schemeClr val="lt1"/>
        </a:lnRef>
        <a:fillRef idx="1">
          <a:schemeClr val="accent1"/>
        </a:fillRef>
        <a:effectRef idx="0">
          <a:scrgbClr r="0" g="0" b="0"/>
        </a:effectRef>
        <a:fontRef idx="minor">
          <a:schemeClr val="lt1"/>
        </a:fontRef>
      </dsp:style>
      <dsp:txBody>
        <a:bodyPr lIns="204131" tIns="0" rIns="204131"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en-US" dirty="0" smtClean="0"/>
            <a:t>Erythema </a:t>
          </a:r>
          <a:r>
            <a:rPr lang="en-US" dirty="0" err="1" smtClean="0"/>
            <a:t>multiforme</a:t>
          </a:r>
          <a:r>
            <a:rPr lang="en-US" dirty="0" smtClean="0"/>
            <a:t> minor-</a:t>
          </a:r>
          <a:endParaRPr lang="en-US" dirty="0"/>
        </a:p>
      </dsp:txBody>
      <dsp:txXfrm>
        <a:off x="385760" y="109126"/>
        <a:ext cx="5400640" cy="472320"/>
      </dsp:txXfrm>
    </dsp:sp>
    <dsp:sp modelId="{F1BC8785-3D6C-4DEB-9BA0-3C7A0188C85D}">
      <dsp:nvSpPr>
        <dsp:cNvPr id="8" name="Rectangles 7"/>
        <dsp:cNvSpPr/>
      </dsp:nvSpPr>
      <dsp:spPr bwMode="white">
        <a:xfrm>
          <a:off x="0" y="1358726"/>
          <a:ext cx="7715200" cy="1464310"/>
        </a:xfrm>
        <a:prstGeom prst="rect">
          <a:avLst/>
        </a:prstGeom>
      </dsp:spPr>
      <dsp:style>
        <a:lnRef idx="2">
          <a:schemeClr val="accent1"/>
        </a:lnRef>
        <a:fillRef idx="1">
          <a:schemeClr val="lt1">
            <a:alpha val="90000"/>
          </a:schemeClr>
        </a:fillRef>
        <a:effectRef idx="0">
          <a:scrgbClr r="0" g="0" b="0"/>
        </a:effectRef>
        <a:fontRef idx="minor"/>
      </dsp:style>
      <dsp:txBody>
        <a:bodyPr lIns="598785" tIns="333248" rIns="598785"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rtl="0">
            <a:lnSpc>
              <a:spcPct val="100000"/>
            </a:lnSpc>
            <a:spcBef>
              <a:spcPct val="0"/>
            </a:spcBef>
            <a:spcAft>
              <a:spcPct val="15000"/>
            </a:spcAft>
            <a:buChar char="•"/>
          </a:pPr>
          <a:r>
            <a:rPr lang="en-US" dirty="0" smtClean="0">
              <a:solidFill>
                <a:schemeClr val="dk1"/>
              </a:solidFill>
            </a:rPr>
            <a:t>typical targets or raised, edematous papules distributed </a:t>
          </a:r>
          <a:r>
            <a:rPr lang="en-US" dirty="0" err="1" smtClean="0">
              <a:solidFill>
                <a:schemeClr val="dk1"/>
              </a:solidFill>
            </a:rPr>
            <a:t>acrally</a:t>
          </a:r>
          <a:r>
            <a:rPr lang="en-US" dirty="0" smtClean="0">
              <a:solidFill>
                <a:schemeClr val="dk1"/>
              </a:solidFill>
            </a:rPr>
            <a:t> with involvement of one or more mucous membranes; </a:t>
          </a:r>
          <a:endParaRPr lang="en-US" dirty="0">
            <a:solidFill>
              <a:schemeClr val="dk1"/>
            </a:solidFill>
          </a:endParaRPr>
        </a:p>
        <a:p>
          <a:pPr lvl="1" rtl="0">
            <a:lnSpc>
              <a:spcPct val="100000"/>
            </a:lnSpc>
            <a:spcBef>
              <a:spcPct val="0"/>
            </a:spcBef>
            <a:spcAft>
              <a:spcPct val="15000"/>
            </a:spcAft>
            <a:buChar char="•"/>
          </a:pPr>
          <a:r>
            <a:rPr lang="en-US" dirty="0" smtClean="0">
              <a:solidFill>
                <a:schemeClr val="dk1"/>
              </a:solidFill>
            </a:rPr>
            <a:t>epidermal detachment involves less than 10% of total body surface area (TBSA)</a:t>
          </a:r>
          <a:endParaRPr lang="en-US" dirty="0">
            <a:solidFill>
              <a:schemeClr val="dk1"/>
            </a:solidFill>
          </a:endParaRPr>
        </a:p>
      </dsp:txBody>
      <dsp:txXfrm>
        <a:off x="0" y="1358726"/>
        <a:ext cx="7715200" cy="1464310"/>
      </dsp:txXfrm>
    </dsp:sp>
    <dsp:sp modelId="{8E1D3843-BB7D-4326-B4FC-FAAE96D3E02C}">
      <dsp:nvSpPr>
        <dsp:cNvPr id="7" name="Rounded Rectangle 6"/>
        <dsp:cNvSpPr/>
      </dsp:nvSpPr>
      <dsp:spPr bwMode="white">
        <a:xfrm>
          <a:off x="385760" y="1122566"/>
          <a:ext cx="5400640" cy="472320"/>
        </a:xfrm>
        <a:prstGeom prst="roundRect">
          <a:avLst/>
        </a:prstGeom>
      </dsp:spPr>
      <dsp:style>
        <a:lnRef idx="2">
          <a:schemeClr val="lt1"/>
        </a:lnRef>
        <a:fillRef idx="1">
          <a:schemeClr val="accent1"/>
        </a:fillRef>
        <a:effectRef idx="0">
          <a:scrgbClr r="0" g="0" b="0"/>
        </a:effectRef>
        <a:fontRef idx="minor">
          <a:schemeClr val="lt1"/>
        </a:fontRef>
      </dsp:style>
      <dsp:txBody>
        <a:bodyPr lIns="204131" tIns="0" rIns="204131"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en-US" dirty="0" smtClean="0"/>
            <a:t>Erythema </a:t>
          </a:r>
          <a:r>
            <a:rPr lang="en-US" dirty="0" err="1" smtClean="0"/>
            <a:t>multiforme</a:t>
          </a:r>
          <a:r>
            <a:rPr lang="en-US" dirty="0" smtClean="0"/>
            <a:t> major-</a:t>
          </a:r>
          <a:endParaRPr lang="en-US" dirty="0"/>
        </a:p>
      </dsp:txBody>
      <dsp:txXfrm>
        <a:off x="385760" y="1122566"/>
        <a:ext cx="5400640" cy="472320"/>
      </dsp:txXfrm>
    </dsp:sp>
    <dsp:sp modelId="{1E22B025-1976-449B-BDD0-1003F5D218D1}">
      <dsp:nvSpPr>
        <dsp:cNvPr id="11" name="Rectangles 10"/>
        <dsp:cNvSpPr/>
      </dsp:nvSpPr>
      <dsp:spPr bwMode="white">
        <a:xfrm>
          <a:off x="0" y="3145596"/>
          <a:ext cx="7715200" cy="403200"/>
        </a:xfrm>
        <a:prstGeom prst="rect">
          <a:avLst/>
        </a:prstGeom>
      </dsp:spPr>
      <dsp:style>
        <a:lnRef idx="2">
          <a:schemeClr val="accent1"/>
        </a:lnRef>
        <a:fillRef idx="1">
          <a:schemeClr val="lt1">
            <a:alpha val="90000"/>
          </a:schemeClr>
        </a:fillRef>
        <a:effectRef idx="0">
          <a:scrgbClr r="0" g="0" b="0"/>
        </a:effectRef>
        <a:fontRef idx="minor"/>
      </dsp:style>
      <dsp:txBody>
        <a:bodyPr lIns="598785" tIns="333248" rIns="598785"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endParaRPr>
            <a:solidFill>
              <a:schemeClr val="dk1"/>
            </a:solidFill>
          </a:endParaRPr>
        </a:p>
      </dsp:txBody>
      <dsp:txXfrm>
        <a:off x="0" y="3145596"/>
        <a:ext cx="7715200" cy="403200"/>
      </dsp:txXfrm>
    </dsp:sp>
    <dsp:sp modelId="{C62FA248-89E1-44EA-ABA0-41C7EE34BCA1}">
      <dsp:nvSpPr>
        <dsp:cNvPr id="10" name="Rounded Rectangle 9"/>
        <dsp:cNvSpPr/>
      </dsp:nvSpPr>
      <dsp:spPr bwMode="white">
        <a:xfrm>
          <a:off x="385760" y="2909436"/>
          <a:ext cx="5400640" cy="472320"/>
        </a:xfrm>
        <a:prstGeom prst="roundRect">
          <a:avLst/>
        </a:prstGeom>
      </dsp:spPr>
      <dsp:style>
        <a:lnRef idx="2">
          <a:schemeClr val="lt1"/>
        </a:lnRef>
        <a:fillRef idx="1">
          <a:schemeClr val="accent1"/>
        </a:fillRef>
        <a:effectRef idx="0">
          <a:scrgbClr r="0" g="0" b="0"/>
        </a:effectRef>
        <a:fontRef idx="minor">
          <a:schemeClr val="lt1"/>
        </a:fontRef>
      </dsp:style>
      <dsp:txBody>
        <a:bodyPr lIns="204131" tIns="0" rIns="204131"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en-US" smtClean="0"/>
            <a:t>Toxic epidermal necrolysis</a:t>
          </a:r>
          <a:endParaRPr lang="en-US"/>
        </a:p>
      </dsp:txBody>
      <dsp:txXfrm>
        <a:off x="385760" y="2909436"/>
        <a:ext cx="5400640" cy="472320"/>
      </dsp:txXfrm>
    </dsp:sp>
    <dsp:sp modelId="{A86C6A80-AAE6-4B22-8FF0-3DE9BAB98743}">
      <dsp:nvSpPr>
        <dsp:cNvPr id="14" name="Rectangles 13"/>
        <dsp:cNvSpPr/>
      </dsp:nvSpPr>
      <dsp:spPr bwMode="white">
        <a:xfrm>
          <a:off x="0" y="3871356"/>
          <a:ext cx="7715200" cy="1708150"/>
        </a:xfrm>
        <a:prstGeom prst="rect">
          <a:avLst/>
        </a:prstGeom>
      </dsp:spPr>
      <dsp:style>
        <a:lnRef idx="2">
          <a:schemeClr val="accent1"/>
        </a:lnRef>
        <a:fillRef idx="1">
          <a:schemeClr val="lt1">
            <a:alpha val="90000"/>
          </a:schemeClr>
        </a:fillRef>
        <a:effectRef idx="0">
          <a:scrgbClr r="0" g="0" b="0"/>
        </a:effectRef>
        <a:fontRef idx="minor"/>
      </dsp:style>
      <dsp:txBody>
        <a:bodyPr lIns="598785" tIns="333248" rIns="598785"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rtl="0">
            <a:lnSpc>
              <a:spcPct val="100000"/>
            </a:lnSpc>
            <a:spcBef>
              <a:spcPct val="0"/>
            </a:spcBef>
            <a:spcAft>
              <a:spcPct val="15000"/>
            </a:spcAft>
            <a:buChar char="•"/>
          </a:pPr>
          <a:r>
            <a:rPr lang="en-US" smtClean="0">
              <a:solidFill>
                <a:schemeClr val="dk1"/>
              </a:solidFill>
            </a:rPr>
            <a:t>widespread blisters predominant on the trunk and face, presenting with erythematous or pruritic macules and one or more mucous membrane erosions; </a:t>
          </a:r>
          <a:endParaRPr lang="en-US">
            <a:solidFill>
              <a:schemeClr val="dk1"/>
            </a:solidFill>
          </a:endParaRPr>
        </a:p>
        <a:p>
          <a:pPr lvl="1" rtl="0">
            <a:lnSpc>
              <a:spcPct val="100000"/>
            </a:lnSpc>
            <a:spcBef>
              <a:spcPct val="0"/>
            </a:spcBef>
            <a:spcAft>
              <a:spcPct val="15000"/>
            </a:spcAft>
            <a:buChar char="•"/>
          </a:pPr>
          <a:r>
            <a:rPr lang="en-US" smtClean="0">
              <a:solidFill>
                <a:schemeClr val="dk1"/>
              </a:solidFill>
            </a:rPr>
            <a:t>epidermal detachment is less than 10% TBSA for Stevens-Johnson syndrome and 30% or more for toxic epidermal necrolysis.</a:t>
          </a:r>
          <a:endParaRPr lang="en-US">
            <a:solidFill>
              <a:schemeClr val="dk1"/>
            </a:solidFill>
          </a:endParaRPr>
        </a:p>
      </dsp:txBody>
      <dsp:txXfrm>
        <a:off x="0" y="3871356"/>
        <a:ext cx="7715200" cy="1708150"/>
      </dsp:txXfrm>
    </dsp:sp>
    <dsp:sp modelId="{16A20977-AA9A-4DDC-A503-07C5E4B39EC7}">
      <dsp:nvSpPr>
        <dsp:cNvPr id="13" name="Rounded Rectangle 12"/>
        <dsp:cNvSpPr/>
      </dsp:nvSpPr>
      <dsp:spPr bwMode="white">
        <a:xfrm>
          <a:off x="385760" y="3635196"/>
          <a:ext cx="5400640" cy="472320"/>
        </a:xfrm>
        <a:prstGeom prst="roundRect">
          <a:avLst/>
        </a:prstGeom>
      </dsp:spPr>
      <dsp:style>
        <a:lnRef idx="2">
          <a:schemeClr val="lt1"/>
        </a:lnRef>
        <a:fillRef idx="1">
          <a:schemeClr val="accent1"/>
        </a:fillRef>
        <a:effectRef idx="0">
          <a:scrgbClr r="0" g="0" b="0"/>
        </a:effectRef>
        <a:fontRef idx="minor">
          <a:schemeClr val="lt1"/>
        </a:fontRef>
      </dsp:style>
      <dsp:txBody>
        <a:bodyPr lIns="204131" tIns="0" rIns="204131"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en-US" smtClean="0"/>
            <a:t>Stevens–Johnson syndrome-</a:t>
          </a:r>
          <a:endParaRPr lang="en-US"/>
        </a:p>
      </dsp:txBody>
      <dsp:txXfrm>
        <a:off x="385760" y="3635196"/>
        <a:ext cx="5400640" cy="472320"/>
      </dsp:txXfrm>
    </dsp:sp>
    <dsp:sp modelId="{4177C3C0-4CCF-4F0A-8981-8B40496C7683}">
      <dsp:nvSpPr>
        <dsp:cNvPr id="3" name="Rectangles 2" hidden="1"/>
        <dsp:cNvSpPr/>
      </dsp:nvSpPr>
      <dsp:spPr>
        <a:xfrm>
          <a:off x="0" y="109126"/>
          <a:ext cx="385760" cy="472320"/>
        </a:xfrm>
        <a:prstGeom prst="rect">
          <a:avLst/>
        </a:prstGeom>
      </dsp:spPr>
      <dsp:txXfrm>
        <a:off x="0" y="109126"/>
        <a:ext cx="385760" cy="472320"/>
      </dsp:txXfrm>
    </dsp:sp>
    <dsp:sp modelId="{79DAF183-4DC5-4899-94B3-CBE64CAAABCE}">
      <dsp:nvSpPr>
        <dsp:cNvPr id="6" name="Rectangles 5" hidden="1"/>
        <dsp:cNvSpPr/>
      </dsp:nvSpPr>
      <dsp:spPr>
        <a:xfrm>
          <a:off x="0" y="1122566"/>
          <a:ext cx="385760" cy="472320"/>
        </a:xfrm>
        <a:prstGeom prst="rect">
          <a:avLst/>
        </a:prstGeom>
      </dsp:spPr>
      <dsp:txXfrm>
        <a:off x="0" y="1122566"/>
        <a:ext cx="385760" cy="472320"/>
      </dsp:txXfrm>
    </dsp:sp>
    <dsp:sp modelId="{CB8B3D51-D07F-420C-BF84-67B271427540}">
      <dsp:nvSpPr>
        <dsp:cNvPr id="9" name="Rectangles 8" hidden="1"/>
        <dsp:cNvSpPr/>
      </dsp:nvSpPr>
      <dsp:spPr>
        <a:xfrm>
          <a:off x="0" y="2909436"/>
          <a:ext cx="385760" cy="472320"/>
        </a:xfrm>
        <a:prstGeom prst="rect">
          <a:avLst/>
        </a:prstGeom>
      </dsp:spPr>
      <dsp:txXfrm>
        <a:off x="0" y="2909436"/>
        <a:ext cx="385760" cy="472320"/>
      </dsp:txXfrm>
    </dsp:sp>
    <dsp:sp modelId="{3D9DDA14-09A4-4E86-9CE7-7E659CAEDE8E}">
      <dsp:nvSpPr>
        <dsp:cNvPr id="12" name="Rectangles 11" hidden="1"/>
        <dsp:cNvSpPr/>
      </dsp:nvSpPr>
      <dsp:spPr>
        <a:xfrm>
          <a:off x="0" y="3635196"/>
          <a:ext cx="385760" cy="472320"/>
        </a:xfrm>
        <a:prstGeom prst="rect">
          <a:avLst/>
        </a:prstGeom>
      </dsp:spPr>
      <dsp:txXfrm>
        <a:off x="0" y="3635196"/>
        <a:ext cx="385760" cy="472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48672" cy="4493095"/>
        <a:chOff x="0" y="0"/>
        <a:chExt cx="6048672" cy="4493095"/>
      </a:xfrm>
    </dsp:grpSpPr>
    <dsp:sp modelId="{C634E0FD-9278-4C26-9988-825525F4141D}">
      <dsp:nvSpPr>
        <dsp:cNvPr id="3" name="Rounded Rectangle 2"/>
        <dsp:cNvSpPr/>
      </dsp:nvSpPr>
      <dsp:spPr bwMode="white">
        <a:xfrm>
          <a:off x="0" y="139935"/>
          <a:ext cx="6048672" cy="734060"/>
        </a:xfrm>
        <a:prstGeom prst="roundRect">
          <a:avLst/>
        </a:prstGeom>
      </dsp:spPr>
      <dsp:style>
        <a:lnRef idx="2">
          <a:schemeClr val="lt1"/>
        </a:lnRef>
        <a:fillRef idx="1">
          <a:schemeClr val="accent1"/>
        </a:fillRef>
        <a:effectRef idx="0">
          <a:scrgbClr r="0" g="0" b="0"/>
        </a:effectRef>
        <a:fontRef idx="minor">
          <a:schemeClr val="lt1"/>
        </a:fontRef>
      </dsp:style>
      <dsp:txBody>
        <a:bodyPr lIns="110489" tIns="110489" rIns="110489" bIns="110489" anchor="ctr"/>
        <a:lstStyle>
          <a:lvl1pPr algn="l">
            <a:defRPr sz="29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pPr lvl="0" rtl="0">
            <a:lnSpc>
              <a:spcPct val="100000"/>
            </a:lnSpc>
            <a:spcBef>
              <a:spcPct val="0"/>
            </a:spcBef>
            <a:spcAft>
              <a:spcPct val="35000"/>
            </a:spcAft>
          </a:pPr>
          <a:r>
            <a:rPr lang="en-US" b="1" smtClean="0"/>
            <a:t>Cutaneous features</a:t>
          </a:r>
          <a:endParaRPr lang="en-US"/>
        </a:p>
      </dsp:txBody>
      <dsp:txXfrm>
        <a:off x="0" y="139935"/>
        <a:ext cx="6048672" cy="734060"/>
      </dsp:txXfrm>
    </dsp:sp>
    <dsp:sp modelId="{764BD9BA-4AFA-4178-A317-9C82A3373FF5}">
      <dsp:nvSpPr>
        <dsp:cNvPr id="4" name="Rectangles 3"/>
        <dsp:cNvSpPr/>
      </dsp:nvSpPr>
      <dsp:spPr bwMode="white">
        <a:xfrm>
          <a:off x="0" y="873995"/>
          <a:ext cx="6048672" cy="347916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92045" tIns="36830" rIns="206248" bIns="36830" anchor="t"/>
        <a:lstStyle>
          <a:lvl1pPr algn="l">
            <a:defRPr sz="29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pPr lvl="1" rtl="0">
            <a:lnSpc>
              <a:spcPct val="100000"/>
            </a:lnSpc>
            <a:spcBef>
              <a:spcPct val="0"/>
            </a:spcBef>
            <a:spcAft>
              <a:spcPct val="20000"/>
            </a:spcAft>
            <a:buChar char="•"/>
          </a:pPr>
          <a:r>
            <a:rPr lang="en-US" dirty="0" smtClean="0">
              <a:solidFill>
                <a:schemeClr val="tx1"/>
              </a:solidFill>
            </a:rPr>
            <a:t>Painful, pruritic, </a:t>
          </a:r>
          <a:r>
            <a:rPr lang="en-US" dirty="0" err="1" smtClean="0">
              <a:solidFill>
                <a:schemeClr val="tx1"/>
              </a:solidFill>
            </a:rPr>
            <a:t>acral</a:t>
          </a:r>
          <a:r>
            <a:rPr lang="en-US" dirty="0" smtClean="0">
              <a:solidFill>
                <a:schemeClr val="tx1"/>
              </a:solidFill>
            </a:rPr>
            <a:t>, symmetrical on extensor surface</a:t>
          </a:r>
          <a:endParaRPr lang="en-US" dirty="0">
            <a:solidFill>
              <a:schemeClr val="tx1"/>
            </a:solidFill>
          </a:endParaRPr>
        </a:p>
        <a:p>
          <a:pPr lvl="1" rtl="0">
            <a:lnSpc>
              <a:spcPct val="100000"/>
            </a:lnSpc>
            <a:spcBef>
              <a:spcPct val="0"/>
            </a:spcBef>
            <a:spcAft>
              <a:spcPct val="20000"/>
            </a:spcAft>
            <a:buChar char="•"/>
          </a:pPr>
          <a:r>
            <a:rPr lang="en-US" smtClean="0">
              <a:solidFill>
                <a:schemeClr val="tx1"/>
              </a:solidFill>
            </a:rPr>
            <a:t>Early lesions round, erythematous papules</a:t>
          </a:r>
          <a:endParaRPr lang="en-US">
            <a:solidFill>
              <a:schemeClr val="tx1"/>
            </a:solidFill>
          </a:endParaRPr>
        </a:p>
        <a:p>
          <a:pPr lvl="1" rtl="0">
            <a:lnSpc>
              <a:spcPct val="100000"/>
            </a:lnSpc>
            <a:spcBef>
              <a:spcPct val="0"/>
            </a:spcBef>
            <a:spcAft>
              <a:spcPct val="20000"/>
            </a:spcAft>
            <a:buChar char="•"/>
          </a:pPr>
          <a:r>
            <a:rPr lang="en-US" dirty="0" smtClean="0">
              <a:solidFill>
                <a:schemeClr val="tx1"/>
              </a:solidFill>
            </a:rPr>
            <a:t>Later lesion are </a:t>
          </a:r>
          <a:r>
            <a:rPr lang="en-US" dirty="0" err="1" smtClean="0">
              <a:solidFill>
                <a:schemeClr val="tx1"/>
              </a:solidFill>
            </a:rPr>
            <a:t>Targetoid</a:t>
          </a:r>
          <a:r>
            <a:rPr lang="en-US" dirty="0" smtClean="0">
              <a:solidFill>
                <a:schemeClr val="tx1"/>
              </a:solidFill>
            </a:rPr>
            <a:t>, consist of three concentric rings of </a:t>
          </a:r>
          <a:r>
            <a:rPr lang="en-US" dirty="0" err="1" smtClean="0">
              <a:solidFill>
                <a:schemeClr val="tx1"/>
              </a:solidFill>
            </a:rPr>
            <a:t>colour</a:t>
          </a:r>
          <a:r>
            <a:rPr lang="en-US" dirty="0" smtClean="0">
              <a:solidFill>
                <a:schemeClr val="tx1"/>
              </a:solidFill>
            </a:rPr>
            <a:t> variation:</a:t>
          </a:r>
          <a:endParaRPr lang="en-US" dirty="0">
            <a:solidFill>
              <a:schemeClr val="tx1"/>
            </a:solidFill>
          </a:endParaRPr>
        </a:p>
        <a:p>
          <a:pPr lvl="2" rtl="0">
            <a:lnSpc>
              <a:spcPct val="100000"/>
            </a:lnSpc>
            <a:spcBef>
              <a:spcPct val="0"/>
            </a:spcBef>
            <a:spcAft>
              <a:spcPct val="20000"/>
            </a:spcAft>
            <a:buChar char="•"/>
          </a:pPr>
          <a:r>
            <a:rPr lang="en-US" dirty="0" smtClean="0">
              <a:solidFill>
                <a:schemeClr val="tx1"/>
              </a:solidFill>
            </a:rPr>
            <a:t>A central, dusky area of epidermal necrosis</a:t>
          </a:r>
          <a:endParaRPr lang="en-US" dirty="0">
            <a:solidFill>
              <a:schemeClr val="tx1"/>
            </a:solidFill>
          </a:endParaRPr>
        </a:p>
        <a:p>
          <a:pPr lvl="2" rtl="0">
            <a:lnSpc>
              <a:spcPct val="100000"/>
            </a:lnSpc>
            <a:spcBef>
              <a:spcPct val="0"/>
            </a:spcBef>
            <a:spcAft>
              <a:spcPct val="20000"/>
            </a:spcAft>
            <a:buChar char="•"/>
          </a:pPr>
          <a:r>
            <a:rPr lang="en-US" dirty="0" smtClean="0">
              <a:solidFill>
                <a:schemeClr val="tx1"/>
              </a:solidFill>
            </a:rPr>
            <a:t>Surrounded by a lighter </a:t>
          </a:r>
          <a:r>
            <a:rPr lang="en-US" dirty="0" err="1" smtClean="0">
              <a:solidFill>
                <a:schemeClr val="tx1"/>
              </a:solidFill>
            </a:rPr>
            <a:t>oedematous</a:t>
          </a:r>
          <a:r>
            <a:rPr lang="en-US" dirty="0" smtClean="0">
              <a:solidFill>
                <a:schemeClr val="tx1"/>
              </a:solidFill>
            </a:rPr>
            <a:t> area</a:t>
          </a:r>
          <a:endParaRPr lang="en-US" dirty="0">
            <a:solidFill>
              <a:schemeClr val="tx1"/>
            </a:solidFill>
          </a:endParaRPr>
        </a:p>
        <a:p>
          <a:pPr lvl="2" rtl="0">
            <a:lnSpc>
              <a:spcPct val="100000"/>
            </a:lnSpc>
            <a:spcBef>
              <a:spcPct val="0"/>
            </a:spcBef>
            <a:spcAft>
              <a:spcPct val="20000"/>
            </a:spcAft>
            <a:buChar char="•"/>
          </a:pPr>
          <a:r>
            <a:rPr lang="en-US" smtClean="0">
              <a:solidFill>
                <a:schemeClr val="tx1"/>
              </a:solidFill>
            </a:rPr>
            <a:t>With a peripheral erythematous margin</a:t>
          </a:r>
          <a:endParaRPr lang="en-US">
            <a:solidFill>
              <a:schemeClr val="tx1"/>
            </a:solidFill>
          </a:endParaRPr>
        </a:p>
      </dsp:txBody>
      <dsp:txXfrm>
        <a:off x="0" y="873995"/>
        <a:ext cx="6048672" cy="3479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949927" cy="2736304"/>
        <a:chOff x="0" y="0"/>
        <a:chExt cx="7949927" cy="2736304"/>
      </a:xfrm>
    </dsp:grpSpPr>
    <dsp:sp modelId="{ACD44B53-5911-4AC7-A8BE-40195E74EED9}">
      <dsp:nvSpPr>
        <dsp:cNvPr id="3" name="Rounded Rectangle 2"/>
        <dsp:cNvSpPr/>
      </dsp:nvSpPr>
      <dsp:spPr bwMode="white">
        <a:xfrm>
          <a:off x="0" y="56242"/>
          <a:ext cx="7949927" cy="860425"/>
        </a:xfrm>
        <a:prstGeom prst="roundRect">
          <a:avLst/>
        </a:prstGeom>
      </dsp:spPr>
      <dsp:style>
        <a:lnRef idx="2">
          <a:schemeClr val="lt1"/>
        </a:lnRef>
        <a:fillRef idx="1">
          <a:schemeClr val="accent1"/>
        </a:fillRef>
        <a:effectRef idx="0">
          <a:scrgbClr r="0" g="0" b="0"/>
        </a:effectRef>
        <a:fontRef idx="minor">
          <a:schemeClr val="lt1"/>
        </a:fontRef>
      </dsp:style>
      <dsp:txBody>
        <a:bodyPr lIns="129539" tIns="129539" rIns="129539" bIns="129539" anchor="ctr"/>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0" rtl="0">
            <a:lnSpc>
              <a:spcPct val="100000"/>
            </a:lnSpc>
            <a:spcBef>
              <a:spcPct val="0"/>
            </a:spcBef>
            <a:spcAft>
              <a:spcPct val="35000"/>
            </a:spcAft>
          </a:pPr>
          <a:r>
            <a:rPr lang="en-US" b="1" smtClean="0"/>
            <a:t>Mucosal features</a:t>
          </a:r>
          <a:endParaRPr lang="en-US"/>
        </a:p>
      </dsp:txBody>
      <dsp:txXfrm>
        <a:off x="0" y="56242"/>
        <a:ext cx="7949927" cy="860425"/>
      </dsp:txXfrm>
    </dsp:sp>
    <dsp:sp modelId="{B2BB8D35-2CD7-4ED8-B792-A6134ACD900A}">
      <dsp:nvSpPr>
        <dsp:cNvPr id="4" name="Rectangles 3"/>
        <dsp:cNvSpPr/>
      </dsp:nvSpPr>
      <dsp:spPr bwMode="white">
        <a:xfrm>
          <a:off x="0" y="916667"/>
          <a:ext cx="7949927" cy="176339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2410"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rtl="0">
            <a:lnSpc>
              <a:spcPct val="100000"/>
            </a:lnSpc>
            <a:spcBef>
              <a:spcPct val="0"/>
            </a:spcBef>
            <a:spcAft>
              <a:spcPct val="20000"/>
            </a:spcAft>
            <a:buChar char="•"/>
          </a:pPr>
          <a:r>
            <a:rPr lang="en-US" smtClean="0">
              <a:solidFill>
                <a:schemeClr val="tx1"/>
              </a:solidFill>
            </a:rPr>
            <a:t>blisters, which then break to reveal shallow erosions with a white overlying pseudo-membrane</a:t>
          </a:r>
          <a:endParaRPr lang="en-US">
            <a:solidFill>
              <a:schemeClr val="tx1"/>
            </a:solidFill>
          </a:endParaRPr>
        </a:p>
        <a:p>
          <a:pPr lvl="1" rtl="0">
            <a:lnSpc>
              <a:spcPct val="100000"/>
            </a:lnSpc>
            <a:spcBef>
              <a:spcPct val="0"/>
            </a:spcBef>
            <a:spcAft>
              <a:spcPct val="20000"/>
            </a:spcAft>
            <a:buChar char="•"/>
          </a:pPr>
          <a:r>
            <a:rPr lang="en-US" smtClean="0">
              <a:solidFill>
                <a:schemeClr val="tx1"/>
              </a:solidFill>
            </a:rPr>
            <a:t>Mucous membrane involvement can be painful </a:t>
          </a:r>
          <a:endParaRPr lang="en-US">
            <a:solidFill>
              <a:schemeClr val="tx1"/>
            </a:solidFill>
          </a:endParaRPr>
        </a:p>
      </dsp:txBody>
      <dsp:txXfrm>
        <a:off x="0" y="916667"/>
        <a:ext cx="7949927" cy="1763395"/>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47248" cy="5040560"/>
        <a:chOff x="0" y="0"/>
        <a:chExt cx="8147248" cy="5040560"/>
      </a:xfrm>
    </dsp:grpSpPr>
    <dsp:sp modelId="{2D81F6D4-2401-4BB0-94C2-94F836E99626}">
      <dsp:nvSpPr>
        <dsp:cNvPr id="3" name="Rounded Rectangle 2"/>
        <dsp:cNvSpPr/>
      </dsp:nvSpPr>
      <dsp:spPr bwMode="white">
        <a:xfrm>
          <a:off x="0" y="211420"/>
          <a:ext cx="8147248" cy="659130"/>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0" rtl="0">
            <a:lnSpc>
              <a:spcPct val="100000"/>
            </a:lnSpc>
            <a:spcBef>
              <a:spcPct val="0"/>
            </a:spcBef>
            <a:spcAft>
              <a:spcPct val="35000"/>
            </a:spcAft>
          </a:pPr>
          <a:r>
            <a:rPr lang="en-US" smtClean="0"/>
            <a:t>in the epidermis/epithelium:</a:t>
          </a:r>
          <a:endParaRPr lang="en-US"/>
        </a:p>
      </dsp:txBody>
      <dsp:txXfrm>
        <a:off x="0" y="211420"/>
        <a:ext cx="8147248" cy="659130"/>
      </dsp:txXfrm>
    </dsp:sp>
    <dsp:sp modelId="{F87293C3-025E-47E5-AD41-A2A6FD229A3B}">
      <dsp:nvSpPr>
        <dsp:cNvPr id="4" name="Rectangles 3"/>
        <dsp:cNvSpPr/>
      </dsp:nvSpPr>
      <dsp:spPr bwMode="white">
        <a:xfrm>
          <a:off x="0" y="870550"/>
          <a:ext cx="8147248" cy="187261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675" tIns="33020" rIns="184912" bIns="33020" anchor="t"/>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1" rtl="0">
            <a:lnSpc>
              <a:spcPct val="100000"/>
            </a:lnSpc>
            <a:spcBef>
              <a:spcPct val="0"/>
            </a:spcBef>
            <a:spcAft>
              <a:spcPct val="20000"/>
            </a:spcAft>
            <a:buChar char="•"/>
          </a:pPr>
          <a:r>
            <a:rPr lang="en-US" dirty="0" err="1" smtClean="0">
              <a:solidFill>
                <a:schemeClr val="tx1"/>
              </a:solidFill>
            </a:rPr>
            <a:t>acanthosis</a:t>
          </a:r>
          <a:r>
            <a:rPr lang="en-US" dirty="0" smtClean="0">
              <a:solidFill>
                <a:schemeClr val="tx1"/>
              </a:solidFill>
            </a:rPr>
            <a:t> </a:t>
          </a:r>
          <a:endParaRPr lang="en-US" dirty="0">
            <a:solidFill>
              <a:schemeClr val="tx1"/>
            </a:solidFill>
          </a:endParaRPr>
        </a:p>
        <a:p>
          <a:pPr lvl="1" rtl="0">
            <a:lnSpc>
              <a:spcPct val="100000"/>
            </a:lnSpc>
            <a:spcBef>
              <a:spcPct val="0"/>
            </a:spcBef>
            <a:spcAft>
              <a:spcPct val="20000"/>
            </a:spcAft>
            <a:buChar char="•"/>
          </a:pPr>
          <a:r>
            <a:rPr lang="en-US" smtClean="0">
              <a:solidFill>
                <a:schemeClr val="tx1"/>
              </a:solidFill>
            </a:rPr>
            <a:t>Hydropic degeneration of basal keratinocytes </a:t>
          </a:r>
          <a:endParaRPr lang="en-US">
            <a:solidFill>
              <a:schemeClr val="tx1"/>
            </a:solidFill>
          </a:endParaRPr>
        </a:p>
        <a:p>
          <a:pPr lvl="1" rtl="0">
            <a:lnSpc>
              <a:spcPct val="100000"/>
            </a:lnSpc>
            <a:spcBef>
              <a:spcPct val="0"/>
            </a:spcBef>
            <a:spcAft>
              <a:spcPct val="20000"/>
            </a:spcAft>
            <a:buChar char="•"/>
          </a:pPr>
          <a:r>
            <a:rPr lang="en-US" smtClean="0">
              <a:solidFill>
                <a:schemeClr val="tx1"/>
              </a:solidFill>
            </a:rPr>
            <a:t>spongiosis</a:t>
          </a:r>
          <a:endParaRPr lang="en-US">
            <a:solidFill>
              <a:schemeClr val="tx1"/>
            </a:solidFill>
          </a:endParaRPr>
        </a:p>
        <a:p>
          <a:pPr lvl="1" rtl="0">
            <a:lnSpc>
              <a:spcPct val="100000"/>
            </a:lnSpc>
            <a:spcBef>
              <a:spcPct val="0"/>
            </a:spcBef>
            <a:spcAft>
              <a:spcPct val="20000"/>
            </a:spcAft>
            <a:buChar char="•"/>
          </a:pPr>
          <a:r>
            <a:rPr lang="en-US" dirty="0" smtClean="0">
              <a:solidFill>
                <a:schemeClr val="tx1"/>
              </a:solidFill>
            </a:rPr>
            <a:t>Blisters within and under the epidermis/epithelium</a:t>
          </a:r>
          <a:endParaRPr lang="en-US" dirty="0">
            <a:solidFill>
              <a:schemeClr val="tx1"/>
            </a:solidFill>
          </a:endParaRPr>
        </a:p>
        <a:p>
          <a:pPr lvl="1" rtl="0">
            <a:lnSpc>
              <a:spcPct val="100000"/>
            </a:lnSpc>
            <a:spcBef>
              <a:spcPct val="0"/>
            </a:spcBef>
            <a:spcAft>
              <a:spcPct val="20000"/>
            </a:spcAft>
            <a:buChar char="•"/>
          </a:pPr>
          <a:r>
            <a:rPr lang="en-US" smtClean="0">
              <a:solidFill>
                <a:schemeClr val="tx1"/>
              </a:solidFill>
            </a:rPr>
            <a:t>Epithelial/epidermal necrosis </a:t>
          </a:r>
          <a:endParaRPr lang="en-US">
            <a:solidFill>
              <a:schemeClr val="tx1"/>
            </a:solidFill>
          </a:endParaRPr>
        </a:p>
      </dsp:txBody>
      <dsp:txXfrm>
        <a:off x="0" y="870550"/>
        <a:ext cx="8147248" cy="1872615"/>
      </dsp:txXfrm>
    </dsp:sp>
    <dsp:sp modelId="{CC8DA49D-BB61-492E-B50E-77CF34F49B12}">
      <dsp:nvSpPr>
        <dsp:cNvPr id="5" name="Rounded Rectangle 4"/>
        <dsp:cNvSpPr/>
      </dsp:nvSpPr>
      <dsp:spPr bwMode="white">
        <a:xfrm>
          <a:off x="0" y="2743165"/>
          <a:ext cx="8147248" cy="659130"/>
        </a:xfrm>
        <a:prstGeom prst="roundRect">
          <a:avLst/>
        </a:prstGeom>
      </dsp:spPr>
      <dsp:style>
        <a:lnRef idx="2">
          <a:schemeClr val="lt1"/>
        </a:lnRef>
        <a:fillRef idx="1">
          <a:schemeClr val="accent1"/>
        </a:fillRef>
        <a:effectRef idx="0">
          <a:scrgbClr r="0" g="0" b="0"/>
        </a:effectRef>
        <a:fontRef idx="minor">
          <a:schemeClr val="lt1"/>
        </a:fontRef>
      </dsp:style>
      <dsp:txBody>
        <a:bodyPr lIns="99060" tIns="99060" rIns="99060" bIns="99060" anchor="ctr"/>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0" rtl="0">
            <a:lnSpc>
              <a:spcPct val="100000"/>
            </a:lnSpc>
            <a:spcBef>
              <a:spcPct val="0"/>
            </a:spcBef>
            <a:spcAft>
              <a:spcPct val="35000"/>
            </a:spcAft>
          </a:pPr>
          <a:r>
            <a:rPr lang="en-US" smtClean="0"/>
            <a:t>Dermal changes may include:</a:t>
          </a:r>
          <a:endParaRPr lang="en-US"/>
        </a:p>
      </dsp:txBody>
      <dsp:txXfrm>
        <a:off x="0" y="2743165"/>
        <a:ext cx="8147248" cy="659130"/>
      </dsp:txXfrm>
    </dsp:sp>
    <dsp:sp modelId="{292BDC4A-7D6D-4423-8712-24665963A045}">
      <dsp:nvSpPr>
        <dsp:cNvPr id="6" name="Rectangles 5"/>
        <dsp:cNvSpPr/>
      </dsp:nvSpPr>
      <dsp:spPr bwMode="white">
        <a:xfrm>
          <a:off x="0" y="3402295"/>
          <a:ext cx="8147248" cy="142684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675" tIns="33020" rIns="184912" bIns="33020" anchor="t"/>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1" rtl="0">
            <a:lnSpc>
              <a:spcPct val="100000"/>
            </a:lnSpc>
            <a:spcBef>
              <a:spcPct val="0"/>
            </a:spcBef>
            <a:spcAft>
              <a:spcPct val="20000"/>
            </a:spcAft>
            <a:buChar char="•"/>
          </a:pPr>
          <a:r>
            <a:rPr lang="en-US" smtClean="0">
              <a:solidFill>
                <a:schemeClr val="tx1"/>
              </a:solidFill>
            </a:rPr>
            <a:t>Moderate/dense perivascular lymphocytic infiltrate in the papillary dermis and along the dermo-epidermal junction (DEJ)</a:t>
          </a:r>
          <a:endParaRPr lang="en-US">
            <a:solidFill>
              <a:schemeClr val="tx1"/>
            </a:solidFill>
          </a:endParaRPr>
        </a:p>
        <a:p>
          <a:pPr lvl="1" rtl="0">
            <a:lnSpc>
              <a:spcPct val="100000"/>
            </a:lnSpc>
            <a:spcBef>
              <a:spcPct val="0"/>
            </a:spcBef>
            <a:spcAft>
              <a:spcPct val="20000"/>
            </a:spcAft>
            <a:buChar char="•"/>
          </a:pPr>
          <a:r>
            <a:rPr lang="en-US" dirty="0" smtClean="0">
              <a:solidFill>
                <a:schemeClr val="tx1"/>
              </a:solidFill>
            </a:rPr>
            <a:t>Superficial dermal </a:t>
          </a:r>
          <a:r>
            <a:rPr lang="en-US" dirty="0" err="1" smtClean="0">
              <a:solidFill>
                <a:schemeClr val="tx1"/>
              </a:solidFill>
            </a:rPr>
            <a:t>oedema</a:t>
          </a:r>
          <a:endParaRPr lang="en-US" dirty="0">
            <a:solidFill>
              <a:schemeClr val="tx1"/>
            </a:solidFill>
          </a:endParaRPr>
        </a:p>
        <a:p>
          <a:pPr lvl="1" rtl="0">
            <a:lnSpc>
              <a:spcPct val="100000"/>
            </a:lnSpc>
            <a:spcBef>
              <a:spcPct val="0"/>
            </a:spcBef>
            <a:spcAft>
              <a:spcPct val="20000"/>
            </a:spcAft>
            <a:buChar char="•"/>
          </a:pPr>
          <a:r>
            <a:rPr lang="en-US" smtClean="0">
              <a:solidFill>
                <a:schemeClr val="tx1"/>
              </a:solidFill>
            </a:rPr>
            <a:t>Eosinophilic infiltrates.</a:t>
          </a:r>
          <a:endParaRPr lang="en-US">
            <a:solidFill>
              <a:schemeClr val="tx1"/>
            </a:solidFill>
          </a:endParaRPr>
        </a:p>
      </dsp:txBody>
      <dsp:txXfrm>
        <a:off x="0" y="3402295"/>
        <a:ext cx="8147248" cy="1426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2666256" cy="1143000"/>
        <a:chOff x="0" y="0"/>
        <a:chExt cx="2666256" cy="1143000"/>
      </a:xfrm>
    </dsp:grpSpPr>
    <dsp:sp modelId="{C00580C4-7DCC-49AD-AF74-DD2E1434458E}">
      <dsp:nvSpPr>
        <dsp:cNvPr id="3" name="Rounded Rectangle 2"/>
        <dsp:cNvSpPr/>
      </dsp:nvSpPr>
      <dsp:spPr bwMode="white">
        <a:xfrm>
          <a:off x="0" y="1270"/>
          <a:ext cx="2666256" cy="1140460"/>
        </a:xfrm>
        <a:prstGeom prst="roundRect">
          <a:avLst/>
        </a:prstGeom>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l">
            <a:defRPr sz="27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rtl="0">
            <a:lnSpc>
              <a:spcPct val="100000"/>
            </a:lnSpc>
            <a:spcBef>
              <a:spcPct val="0"/>
            </a:spcBef>
            <a:spcAft>
              <a:spcPct val="35000"/>
            </a:spcAft>
          </a:pPr>
          <a:r>
            <a:rPr lang="en-US" baseline="0" smtClean="0"/>
            <a:t>Treatment of EM</a:t>
          </a:r>
          <a:endParaRPr lang="en-US"/>
        </a:p>
      </dsp:txBody>
      <dsp:txXfrm>
        <a:off x="0" y="1270"/>
        <a:ext cx="2666256" cy="1140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924800" cy="1143000"/>
        <a:chOff x="0" y="0"/>
        <a:chExt cx="7924800" cy="1143000"/>
      </a:xfrm>
    </dsp:grpSpPr>
    <dsp:sp modelId="{238ABCAB-9CDE-4A4D-A5E7-A27886AAF30F}">
      <dsp:nvSpPr>
        <dsp:cNvPr id="3" name="Rounded Rectangle 2"/>
        <dsp:cNvSpPr/>
      </dsp:nvSpPr>
      <dsp:spPr bwMode="white">
        <a:xfrm>
          <a:off x="0" y="27940"/>
          <a:ext cx="7924800" cy="1115060"/>
        </a:xfrm>
        <a:prstGeom prst="roundRect">
          <a:avLst/>
        </a:prstGeom>
      </dsp:spPr>
      <dsp:style>
        <a:lnRef idx="2">
          <a:schemeClr val="lt1"/>
        </a:lnRef>
        <a:fillRef idx="1">
          <a:schemeClr val="accent1"/>
        </a:fillRef>
        <a:effectRef idx="0">
          <a:scrgbClr r="0" g="0" b="0"/>
        </a:effectRef>
        <a:fontRef idx="minor">
          <a:schemeClr val="lt1"/>
        </a:fontRef>
      </dsp:style>
      <dsp:txBody>
        <a:bodyPr lIns="167640" tIns="167640" rIns="167640" bIns="167640" anchor="ctr"/>
        <a:lstStyle>
          <a:lvl1pPr algn="l">
            <a:defRPr sz="4400"/>
          </a:lvl1pPr>
          <a:lvl2pPr marL="285750" indent="-285750" algn="l">
            <a:defRPr sz="3400"/>
          </a:lvl2pPr>
          <a:lvl3pPr marL="571500" indent="-285750" algn="l">
            <a:defRPr sz="3400"/>
          </a:lvl3pPr>
          <a:lvl4pPr marL="857250" indent="-285750" algn="l">
            <a:defRPr sz="3400"/>
          </a:lvl4pPr>
          <a:lvl5pPr marL="1143000" indent="-285750" algn="l">
            <a:defRPr sz="3400"/>
          </a:lvl5pPr>
          <a:lvl6pPr marL="1428750" indent="-285750" algn="l">
            <a:defRPr sz="3400"/>
          </a:lvl6pPr>
          <a:lvl7pPr marL="1714500" indent="-285750" algn="l">
            <a:defRPr sz="3400"/>
          </a:lvl7pPr>
          <a:lvl8pPr marL="2000250" indent="-285750" algn="l">
            <a:defRPr sz="3400"/>
          </a:lvl8pPr>
          <a:lvl9pPr marL="2286000" indent="-285750" algn="l">
            <a:defRPr sz="3400"/>
          </a:lvl9pPr>
        </a:lstStyle>
        <a:p>
          <a:pPr lvl="0" rtl="0">
            <a:lnSpc>
              <a:spcPct val="100000"/>
            </a:lnSpc>
            <a:spcBef>
              <a:spcPct val="0"/>
            </a:spcBef>
            <a:spcAft>
              <a:spcPct val="35000"/>
            </a:spcAft>
          </a:pPr>
          <a:r>
            <a:rPr lang="en-US" baseline="0" dirty="0" smtClean="0"/>
            <a:t>Erythema </a:t>
          </a:r>
          <a:r>
            <a:rPr lang="en-US" baseline="0" dirty="0" err="1" smtClean="0"/>
            <a:t>chronicum</a:t>
          </a:r>
          <a:r>
            <a:rPr lang="en-US" baseline="0" dirty="0" smtClean="0"/>
            <a:t> </a:t>
          </a:r>
          <a:r>
            <a:rPr lang="en-US" baseline="0" dirty="0" err="1" smtClean="0"/>
            <a:t>migrans</a:t>
          </a:r>
          <a:endParaRPr lang="en-US" dirty="0"/>
        </a:p>
      </dsp:txBody>
      <dsp:txXfrm>
        <a:off x="0" y="27940"/>
        <a:ext cx="7924800" cy="1115060"/>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239000" cy="1143000"/>
        <a:chOff x="0" y="0"/>
        <a:chExt cx="7239000" cy="1143000"/>
      </a:xfrm>
    </dsp:grpSpPr>
    <dsp:sp modelId="{99B8BAE1-E0C3-40BC-A192-50C77758ED91}">
      <dsp:nvSpPr>
        <dsp:cNvPr id="3" name="Rounded Rectangle 2"/>
        <dsp:cNvSpPr/>
      </dsp:nvSpPr>
      <dsp:spPr bwMode="white">
        <a:xfrm>
          <a:off x="0" y="1270"/>
          <a:ext cx="7239000" cy="1140460"/>
        </a:xfrm>
        <a:prstGeom prst="roundRect">
          <a:avLst/>
        </a:prstGeom>
      </dsp:spPr>
      <dsp:style>
        <a:lnRef idx="2">
          <a:schemeClr val="lt1"/>
        </a:lnRef>
        <a:fillRef idx="1">
          <a:schemeClr val="accent1"/>
        </a:fillRef>
        <a:effectRef idx="0">
          <a:scrgbClr r="0" g="0" b="0"/>
        </a:effectRef>
        <a:fontRef idx="minor">
          <a:schemeClr val="lt1"/>
        </a:fontRef>
      </dsp:style>
      <dsp:txBody>
        <a:bodyPr lIns="171450" tIns="171450" rIns="171450" bIns="171450" anchor="ctr"/>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rtl="0">
            <a:lnSpc>
              <a:spcPct val="100000"/>
            </a:lnSpc>
            <a:spcBef>
              <a:spcPct val="0"/>
            </a:spcBef>
            <a:spcAft>
              <a:spcPct val="35000"/>
            </a:spcAft>
          </a:pPr>
          <a:r>
            <a:rPr lang="en-US" b="1" baseline="0" smtClean="0"/>
            <a:t>Erythema ab igne</a:t>
          </a:r>
          <a:endParaRPr lang="en-US"/>
        </a:p>
      </dsp:txBody>
      <dsp:txXfrm>
        <a:off x="0" y="1270"/>
        <a:ext cx="7239000" cy="11404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lstStyle>
          <a:p>
            <a:fld id="{44E8BF7F-B8AB-4780-9E84-90D337EB6AAD}" type="datetimeFigureOut">
              <a:rPr lang="en-US" smtClean="0"/>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lstStyle>
          <a:p>
            <a:fld id="{5A81CB7C-F702-49E6-827B-5C81729EA13D}" type="slidenum">
              <a:rPr lang="en-US" smtClean="0"/>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E8BF7F-B8AB-4780-9E84-90D337EB6AA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44E8BF7F-B8AB-4780-9E84-90D337EB6AAD}" type="datetimeFigureOut">
              <a:rPr lang="en-US" smtClean="0"/>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lstStyle>
          <a:p>
            <a:fld id="{5A81CB7C-F702-49E6-827B-5C81729EA13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E8BF7F-B8AB-4780-9E84-90D337EB6AA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endParaRPr kumimoji="0" lang="en-US" smtClean="0"/>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lstStyle>
          <a:p>
            <a:fld id="{44E8BF7F-B8AB-4780-9E84-90D337EB6AAD}" type="datetimeFigureOut">
              <a:rPr lang="en-US" smtClean="0"/>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5A81CB7C-F702-49E6-827B-5C81729EA13D}" type="slidenum">
              <a:rPr lang="en-US" smtClean="0"/>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E8BF7F-B8AB-4780-9E84-90D337EB6AA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E8BF7F-B8AB-4780-9E84-90D337EB6AA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E8BF7F-B8AB-4780-9E84-90D337EB6AA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44E8BF7F-B8AB-4780-9E84-90D337EB6AAD}" type="datetimeFigureOut">
              <a:rPr lang="en-US" smtClean="0"/>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endParaRPr kumimoji="0" lang="en-US" smtClean="0"/>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E8BF7F-B8AB-4780-9E84-90D337EB6AA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1CB7C-F702-49E6-827B-5C81729EA13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defRPr/>
            </a:pPr>
            <a:r>
              <a:rPr kumimoji="0" lang="en-US" smtClean="0"/>
              <a:t>Click to edit Master text styles</a:t>
            </a:r>
            <a:endParaRPr kumimoji="0" lang="en-US" smtClean="0"/>
          </a:p>
        </p:txBody>
      </p:sp>
      <p:sp>
        <p:nvSpPr>
          <p:cNvPr id="5" name="Date Placeholder 4"/>
          <p:cNvSpPr>
            <a:spLocks noGrp="1"/>
          </p:cNvSpPr>
          <p:nvPr>
            <p:ph type="dt" sz="half" idx="10"/>
          </p:nvPr>
        </p:nvSpPr>
        <p:spPr/>
        <p:txBody>
          <a:bodyPr/>
          <a:lstStyle/>
          <a:p>
            <a:fld id="{44E8BF7F-B8AB-4780-9E84-90D337EB6AA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1CB7C-F702-49E6-827B-5C81729EA13D}" type="slidenum">
              <a:rPr lang="en-US" smtClean="0"/>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smtClean="0"/>
              <a:t>Click to edit Master text styles</a:t>
            </a:r>
            <a:endParaRPr kumimoji="0" lang="en-US" smtClean="0"/>
          </a:p>
          <a:p>
            <a:pPr lvl="1" eaLnBrk="1" latinLnBrk="0" hangingPunct="1"/>
            <a:r>
              <a:rPr kumimoji="0" lang="en-US" smtClean="0"/>
              <a:t>Second level</a:t>
            </a:r>
            <a:endParaRPr kumimoji="0" lang="en-US" smtClean="0"/>
          </a:p>
          <a:p>
            <a:pPr lvl="2" eaLnBrk="1" latinLnBrk="0" hangingPunct="1"/>
            <a:r>
              <a:rPr kumimoji="0" lang="en-US" smtClean="0"/>
              <a:t>Third level</a:t>
            </a:r>
            <a:endParaRPr kumimoji="0" lang="en-US" smtClean="0"/>
          </a:p>
          <a:p>
            <a:pPr lvl="3" eaLnBrk="1" latinLnBrk="0" hangingPunct="1"/>
            <a:r>
              <a:rPr kumimoji="0" lang="en-US" smtClean="0"/>
              <a:t>Fourth level</a:t>
            </a:r>
            <a:endParaRPr kumimoji="0" lang="en-US" smtClean="0"/>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lstStyle>
          <a:p>
            <a:fld id="{44E8BF7F-B8AB-4780-9E84-90D337EB6AAD}" type="datetimeFigureOut">
              <a:rPr lang="en-US" smtClean="0"/>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lstStyle>
          <a:p>
            <a:fld id="{5A81CB7C-F702-49E6-827B-5C81729EA13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panose="05020102010507070707"/>
        <a:buChar char=""/>
        <a:defRPr kumimoji="0" sz="2600" kern="1200" baseline="0">
          <a:solidFill>
            <a:schemeClr val="tx1"/>
          </a:solidFill>
          <a:latin typeface="+mn-lt"/>
          <a:ea typeface="+mn-ea"/>
          <a:cs typeface="+mn-cs"/>
        </a:defRPr>
      </a:lvl1pPr>
      <a:lvl2pPr marL="521335" indent="-228600" algn="l" rtl="0" eaLnBrk="1" latinLnBrk="0" hangingPunct="1">
        <a:spcBef>
          <a:spcPts val="500"/>
        </a:spcBef>
        <a:buClr>
          <a:schemeClr val="accent4"/>
        </a:buClr>
        <a:buSzPct val="80000"/>
        <a:buFont typeface="Wingdings 2" panose="05020102010507070707"/>
        <a:buChar char=""/>
        <a:defRPr kumimoji="0" sz="2300" kern="1200">
          <a:solidFill>
            <a:schemeClr val="tx1">
              <a:tint val="85000"/>
            </a:schemeClr>
          </a:solidFill>
          <a:latin typeface="+mn-lt"/>
          <a:ea typeface="+mn-ea"/>
          <a:cs typeface="+mn-cs"/>
        </a:defRPr>
      </a:lvl2pPr>
      <a:lvl3pPr marL="758825" indent="-228600" algn="l" rtl="0" eaLnBrk="1" latinLnBrk="0" hangingPunct="1">
        <a:spcBef>
          <a:spcPts val="400"/>
        </a:spcBef>
        <a:buClr>
          <a:schemeClr val="accent4"/>
        </a:buClr>
        <a:buSzPct val="60000"/>
        <a:buFont typeface="Wingdings" panose="05000000000000000000"/>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panose="05020102010507070707"/>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panose="05000000000000000000"/>
        <a:buChar char=""/>
        <a:defRPr kumimoji="0" sz="1800" kern="1200">
          <a:solidFill>
            <a:schemeClr val="tx1"/>
          </a:solidFill>
          <a:latin typeface="+mn-lt"/>
          <a:ea typeface="+mn-ea"/>
          <a:cs typeface="+mn-cs"/>
        </a:defRPr>
      </a:lvl5pPr>
      <a:lvl6pPr marL="1471930" indent="-182880" algn="l" rtl="0" eaLnBrk="1" latinLnBrk="0" hangingPunct="1">
        <a:spcBef>
          <a:spcPts val="400"/>
        </a:spcBef>
        <a:buClr>
          <a:schemeClr val="accent4"/>
        </a:buClr>
        <a:buSzPct val="80000"/>
        <a:buFont typeface="Wingdings 2" panose="05020102010507070707"/>
        <a:buChar char=""/>
        <a:defRPr kumimoji="0" sz="1800" kern="1200">
          <a:solidFill>
            <a:schemeClr val="tx1">
              <a:tint val="85000"/>
            </a:schemeClr>
          </a:solidFill>
          <a:latin typeface="+mn-lt"/>
          <a:ea typeface="+mn-ea"/>
          <a:cs typeface="+mn-cs"/>
        </a:defRPr>
      </a:lvl6pPr>
      <a:lvl7pPr marL="1673225" indent="-182880" algn="l" rtl="0" eaLnBrk="1" latinLnBrk="0" hangingPunct="1">
        <a:spcBef>
          <a:spcPct val="20000"/>
        </a:spcBef>
        <a:buClr>
          <a:schemeClr val="accent4"/>
        </a:buClr>
        <a:buSzPct val="80000"/>
        <a:buFont typeface="Wingdings 2" panose="05020102010507070707"/>
        <a:buChar char=""/>
        <a:defRPr kumimoji="0" sz="1600" kern="1200" baseline="0">
          <a:solidFill>
            <a:schemeClr val="tx1"/>
          </a:solidFill>
          <a:latin typeface="+mn-lt"/>
          <a:ea typeface="+mn-ea"/>
          <a:cs typeface="+mn-cs"/>
        </a:defRPr>
      </a:lvl7pPr>
      <a:lvl8pPr marL="1847215"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panose="05000000000000000000"/>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9" Type="http://schemas.openxmlformats.org/officeDocument/2006/relationships/hyperlink" Target="https://dermnetnz.org/topics/systemic-lupus-erythematosus" TargetMode="External"/><Relationship Id="rId8" Type="http://schemas.openxmlformats.org/officeDocument/2006/relationships/hyperlink" Target="https://dermnetnz.org/topics/rowell-syndrome" TargetMode="External"/><Relationship Id="rId7" Type="http://schemas.openxmlformats.org/officeDocument/2006/relationships/hyperlink" Target="https://dermnetnz.org/topics/polymorphic-light-eruption" TargetMode="External"/><Relationship Id="rId6" Type="http://schemas.openxmlformats.org/officeDocument/2006/relationships/hyperlink" Target="https://dermnetnz.org/topics/paraneoplastic-pemphigus" TargetMode="External"/><Relationship Id="rId5" Type="http://schemas.openxmlformats.org/officeDocument/2006/relationships/hyperlink" Target="https://dermnetnz.org/topics/bullous-pemphigoid" TargetMode="External"/><Relationship Id="rId4" Type="http://schemas.openxmlformats.org/officeDocument/2006/relationships/hyperlink" Target="https://dermnetnz.org/topics/fixed-drug-eruption" TargetMode="External"/><Relationship Id="rId3" Type="http://schemas.openxmlformats.org/officeDocument/2006/relationships/hyperlink" Target="https://dermnetnz.org/topics/stevens-johnson-syndrome-toxic-epidermal-necrolysis" TargetMode="External"/><Relationship Id="rId2" Type="http://schemas.openxmlformats.org/officeDocument/2006/relationships/hyperlink" Target="https://dermnetnz.org/topics/exanthems" TargetMode="External"/><Relationship Id="rId10" Type="http://schemas.openxmlformats.org/officeDocument/2006/relationships/slideLayout" Target="../slideLayouts/slideLayout2.xml"/><Relationship Id="rId1" Type="http://schemas.openxmlformats.org/officeDocument/2006/relationships/hyperlink" Target="https://dermnetnz.org/topics/urticaria-an-overview" TargetMode="Externa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13.png"/><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png"/><Relationship Id="rId6" Type="http://schemas.openxmlformats.org/officeDocument/2006/relationships/image" Target="../media/image22.png"/><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9" Type="http://schemas.openxmlformats.org/officeDocument/2006/relationships/hyperlink" Target="https://www.sciencedirect.com/topics/medicine-and-dentistry/dissecting-cellulitis-of-the-scalp" TargetMode="External"/><Relationship Id="rId8" Type="http://schemas.openxmlformats.org/officeDocument/2006/relationships/hyperlink" Target="https://www.sciencedirect.com/topics/medicine-and-dentistry/furunculosis" TargetMode="External"/><Relationship Id="rId7" Type="http://schemas.openxmlformats.org/officeDocument/2006/relationships/hyperlink" Target="https://www.sciencedirect.com/topics/medicine-and-dentistry/folliculitis-decalvans" TargetMode="External"/><Relationship Id="rId6" Type="http://schemas.openxmlformats.org/officeDocument/2006/relationships/hyperlink" Target="https://www.sciencedirect.com/topics/medicine-and-dentistry/pityrosporum-folliculitis" TargetMode="External"/><Relationship Id="rId5" Type="http://schemas.openxmlformats.org/officeDocument/2006/relationships/hyperlink" Target="https://www.sciencedirect.com/topics/medicine-and-dentistry/tinea-capitis" TargetMode="External"/><Relationship Id="rId4" Type="http://schemas.openxmlformats.org/officeDocument/2006/relationships/hyperlink" Target="https://www.sciencedirect.com/topics/medicine-and-dentistry/eosinophilic" TargetMode="External"/><Relationship Id="rId3" Type="http://schemas.openxmlformats.org/officeDocument/2006/relationships/hyperlink" Target="https://www.sciencedirect.com/topics/medicine-and-dentistry/acneiform-eruption" TargetMode="External"/><Relationship Id="rId2" Type="http://schemas.openxmlformats.org/officeDocument/2006/relationships/hyperlink" Target="https://www.sciencedirect.com/topics/medicine-and-dentistry/herpes-simplex" TargetMode="External"/><Relationship Id="rId13" Type="http://schemas.openxmlformats.org/officeDocument/2006/relationships/slideLayout" Target="../slideLayouts/slideLayout2.xml"/><Relationship Id="rId12" Type="http://schemas.openxmlformats.org/officeDocument/2006/relationships/image" Target="../media/image29.png"/><Relationship Id="rId11" Type="http://schemas.openxmlformats.org/officeDocument/2006/relationships/image" Target="../media/image28.png"/><Relationship Id="rId10" Type="http://schemas.openxmlformats.org/officeDocument/2006/relationships/hyperlink" Target="https://www.sciencedirect.com/topics/medicine-and-dentistry/acne-conglobata" TargetMode="External"/><Relationship Id="rId1" Type="http://schemas.openxmlformats.org/officeDocument/2006/relationships/hyperlink" Target="https://www.sciencedirect.com/topics/medicine-and-dentistry/mycosis"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dermnetnz.org/topics/annular-erythema" TargetMode="Externa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hyperlink" Target="https://dermnetnz.org/topics/cutaneous-vasculitis" TargetMode="External"/><Relationship Id="rId5" Type="http://schemas.microsoft.com/office/2007/relationships/diagramDrawing" Target="../diagrams/drawing12.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0" Type="http://schemas.openxmlformats.org/officeDocument/2006/relationships/slideLayout" Target="../slideLayouts/slideLayout2.xml"/><Relationship Id="rId1" Type="http://schemas.openxmlformats.org/officeDocument/2006/relationships/diagramData" Target="../diagrams/data12.xml"/></Relationships>
</file>

<file path=ppt/slides/_rels/slide3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hyperlink" Target="https://dermnetnz.org/topics/skin-conditions-relating-to-hiv-infection" TargetMode="External"/><Relationship Id="rId6" Type="http://schemas.openxmlformats.org/officeDocument/2006/relationships/hyperlink" Target="https://dermnetnz.org/topics/viral-hepatitis" TargetMode="External"/><Relationship Id="rId5" Type="http://schemas.openxmlformats.org/officeDocument/2006/relationships/hyperlink" Target="https://dermnetnz.org/topics/viral-skin-infections" TargetMode="External"/><Relationship Id="rId4" Type="http://schemas.openxmlformats.org/officeDocument/2006/relationships/hyperlink" Target="https://dermnetnz.org/topics/streptococcal-skin-infections" TargetMode="External"/><Relationship Id="rId3" Type="http://schemas.openxmlformats.org/officeDocument/2006/relationships/hyperlink" Target="https://dermnetnz.org/topics/bacterial-skin-infections" TargetMode="External"/><Relationship Id="rId2" Type="http://schemas.openxmlformats.org/officeDocument/2006/relationships/hyperlink" Target="https://dermnetnz.org/topics/granuloma-faciale" TargetMode="External"/><Relationship Id="rId10" Type="http://schemas.openxmlformats.org/officeDocument/2006/relationships/slideLayout" Target="../slideLayouts/slideLayout2.xml"/><Relationship Id="rId1" Type="http://schemas.openxmlformats.org/officeDocument/2006/relationships/hyperlink" Target="https://dermnetnz.org/topics/cutaneous-small-vessel-vasculitis" TargetMode="Externa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hyperlink" Target="https://dermnetnz.org/topics/granuloma-facial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dermnetnz.org/topics/dapsone" TargetMode="External"/></Relationships>
</file>

<file path=ppt/slides/_rels/slide38.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hyperlink" Target="https://dermnetnz.org/topics/annular-erythema" TargetMode="Externa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0" Type="http://schemas.openxmlformats.org/officeDocument/2006/relationships/slideLayout" Target="../slideLayouts/slideLayout2.xml"/><Relationship Id="rId1" Type="http://schemas.openxmlformats.org/officeDocument/2006/relationships/diagramData" Target="../diagrams/data13.xml"/></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1.png"/><Relationship Id="rId7" Type="http://schemas.openxmlformats.org/officeDocument/2006/relationships/hyperlink" Target="https://dermnetnz.org/topics/skin-signs-of-rheumatic-disease" TargetMode="External"/><Relationship Id="rId6" Type="http://schemas.openxmlformats.org/officeDocument/2006/relationships/hyperlink" Target="https://dermnetnz.org/topics/skin-manifestations-of-haematological-diseases" TargetMode="External"/><Relationship Id="rId5" Type="http://schemas.openxmlformats.org/officeDocument/2006/relationships/hyperlink" Target="https://dermnetnz.org/topics/skin-changes-in-pregnancy" TargetMode="External"/><Relationship Id="rId4" Type="http://schemas.openxmlformats.org/officeDocument/2006/relationships/hyperlink" Target="https://dermnetnz.org/topics/drug-eruptions" TargetMode="External"/><Relationship Id="rId3" Type="http://schemas.openxmlformats.org/officeDocument/2006/relationships/hyperlink" Target="https://dermnetnz.org/topics/cutaneous-markers-of-internal-malignancy" TargetMode="External"/><Relationship Id="rId2" Type="http://schemas.openxmlformats.org/officeDocument/2006/relationships/hyperlink" Target="https://dermnetnz.org/topics/tinea-pedis" TargetMode="External"/><Relationship Id="rId1" Type="http://schemas.openxmlformats.org/officeDocument/2006/relationships/hyperlink" Target="https://dermnetnz.org/topics/fungal-skin-infections" TargetMode="External"/></Relationships>
</file>

<file path=ppt/slides/_rels/slide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hyperlink" Target="https://dermnetnz.org/topics/target-and-targetoid-lesions" TargetMode="Externa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0" Type="http://schemas.openxmlformats.org/officeDocument/2006/relationships/slideLayout" Target="../slideLayouts/slideLayout2.xml"/><Relationship Id="rId1"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hyperlink" Target="https://dermnetnz.org/topics/metronidazole" TargetMode="External"/><Relationship Id="rId6" Type="http://schemas.openxmlformats.org/officeDocument/2006/relationships/hyperlink" Target="https://dermnetnz.org/topics/erythromycin" TargetMode="External"/><Relationship Id="rId5" Type="http://schemas.openxmlformats.org/officeDocument/2006/relationships/hyperlink" Target="https://dermnetnz.org/topics/fluconazole" TargetMode="External"/><Relationship Id="rId4" Type="http://schemas.openxmlformats.org/officeDocument/2006/relationships/hyperlink" Target="https://dermnetnz.org/topics/pimecrolimus" TargetMode="External"/><Relationship Id="rId3" Type="http://schemas.openxmlformats.org/officeDocument/2006/relationships/hyperlink" Target="https://dermnetnz.org/topics/tacrolimus" TargetMode="External"/><Relationship Id="rId2" Type="http://schemas.openxmlformats.org/officeDocument/2006/relationships/hyperlink" Target="https://dermnetnz.org/cme/dermatitis/topical-calcineurin-inhibitors" TargetMode="External"/><Relationship Id="rId1" Type="http://schemas.openxmlformats.org/officeDocument/2006/relationships/hyperlink" Target="https://dermnetnz.org/topics/topical-steroid" TargetMode="External"/></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55.png"/><Relationship Id="rId5" Type="http://schemas.microsoft.com/office/2007/relationships/diagramDrawing" Target="../diagrams/drawing14.xml"/><Relationship Id="rId4" Type="http://schemas.openxmlformats.org/officeDocument/2006/relationships/diagramColors" Target="../diagrams/colors14.xml"/><Relationship Id="rId3" Type="http://schemas.openxmlformats.org/officeDocument/2006/relationships/diagramQuickStyle" Target="../diagrams/quickStyle14.xml"/><Relationship Id="rId2" Type="http://schemas.openxmlformats.org/officeDocument/2006/relationships/diagramLayout" Target="../diagrams/layout14.xml"/><Relationship Id="rId1" Type="http://schemas.openxmlformats.org/officeDocument/2006/relationships/diagramData" Target="../diagrams/data1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 Type="http://schemas.openxmlformats.org/officeDocument/2006/relationships/diagramData" Target="../diagrams/data1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hyperlink" Target="https://dermnetnz.org/topics/panniculitis" TargetMode="External"/><Relationship Id="rId5" Type="http://schemas.microsoft.com/office/2007/relationships/diagramDrawing" Target="../diagrams/drawing16.xml"/><Relationship Id="rId4" Type="http://schemas.openxmlformats.org/officeDocument/2006/relationships/diagramColors" Target="../diagrams/colors16.xml"/><Relationship Id="rId3" Type="http://schemas.openxmlformats.org/officeDocument/2006/relationships/diagramQuickStyle" Target="../diagrams/quickStyle16.xml"/><Relationship Id="rId2" Type="http://schemas.openxmlformats.org/officeDocument/2006/relationships/diagramLayout" Target="../diagrams/layout16.xml"/><Relationship Id="rId10" Type="http://schemas.openxmlformats.org/officeDocument/2006/relationships/slideLayout" Target="../slideLayouts/slideLayout2.xml"/><Relationship Id="rId1" Type="http://schemas.openxmlformats.org/officeDocument/2006/relationships/diagramData" Target="../diagrams/data1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dermnetnz.org/topics/potassium-iodide" TargetMode="External"/><Relationship Id="rId4" Type="http://schemas.openxmlformats.org/officeDocument/2006/relationships/hyperlink" Target="https://dermnetnz.org/cme/dermatitis/corticosteroids" TargetMode="External"/><Relationship Id="rId3" Type="http://schemas.openxmlformats.org/officeDocument/2006/relationships/hyperlink" Target="https://dermnetnz.org/topics/compression-therapy" TargetMode="External"/><Relationship Id="rId2" Type="http://schemas.openxmlformats.org/officeDocument/2006/relationships/hyperlink" Target="https://dermnetnz.org/topics/non-steroidal-anti-inflammatory-drugs-and-their-skin-side-effects" TargetMode="External"/><Relationship Id="rId1" Type="http://schemas.openxmlformats.org/officeDocument/2006/relationships/hyperlink" Target="https://dermnetnz.org/topics/colchicine" TargetMode="Externa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56.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74.png"/><Relationship Id="rId6" Type="http://schemas.openxmlformats.org/officeDocument/2006/relationships/hyperlink" Target="https://dermnetnz.org/topics/acquired-dermal-macular-hyperpigmentation" TargetMode="External"/><Relationship Id="rId5" Type="http://schemas.microsoft.com/office/2007/relationships/diagramDrawing" Target="../diagrams/drawing17.xml"/><Relationship Id="rId4" Type="http://schemas.openxmlformats.org/officeDocument/2006/relationships/diagramColors" Target="../diagrams/colors17.xml"/><Relationship Id="rId3" Type="http://schemas.openxmlformats.org/officeDocument/2006/relationships/diagramQuickStyle" Target="../diagrams/quickStyle17.xml"/><Relationship Id="rId2" Type="http://schemas.openxmlformats.org/officeDocument/2006/relationships/diagramLayout" Target="../diagrams/layout17.xml"/><Relationship Id="rId10" Type="http://schemas.openxmlformats.org/officeDocument/2006/relationships/slideLayout" Target="../slideLayouts/slideLayout2.xml"/><Relationship Id="rId1" Type="http://schemas.openxmlformats.org/officeDocument/2006/relationships/diagramData" Target="../diagrams/data17.xml"/></Relationships>
</file>

<file path=ppt/slides/_rels/slide5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hyperlink" Target="https://dermnetnz.org/topics/trichuriasis" TargetMode="External"/><Relationship Id="rId2" Type="http://schemas.openxmlformats.org/officeDocument/2006/relationships/hyperlink" Target="https://dermnetnz.org/topics/allergy-to-paraphenylenediamine" TargetMode="External"/><Relationship Id="rId1" Type="http://schemas.openxmlformats.org/officeDocument/2006/relationships/hyperlink" Target="https://dermnetnz.org/topics/allergic-contact-dermatitis" TargetMode="Externa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59.xml.rels><?xml version="1.0" encoding="UTF-8" standalone="yes"?>
<Relationships xmlns="http://schemas.openxmlformats.org/package/2006/relationships"><Relationship Id="rId9" Type="http://schemas.openxmlformats.org/officeDocument/2006/relationships/hyperlink" Target="https://dermnetnz.org/topics/hydroxychloroquine" TargetMode="External"/><Relationship Id="rId8" Type="http://schemas.openxmlformats.org/officeDocument/2006/relationships/hyperlink" Target="https://dermnetnz.org/topics/griseofulvin" TargetMode="External"/><Relationship Id="rId7" Type="http://schemas.openxmlformats.org/officeDocument/2006/relationships/hyperlink" Target="https://dermnetnz.org/topics/dapsone" TargetMode="External"/><Relationship Id="rId6" Type="http://schemas.openxmlformats.org/officeDocument/2006/relationships/hyperlink" Target="https://dermnetnz.org/topics/clofazimine" TargetMode="External"/><Relationship Id="rId5" Type="http://schemas.openxmlformats.org/officeDocument/2006/relationships/hyperlink" Target="https://dermnetnz.org/topics/chemical-peels" TargetMode="External"/><Relationship Id="rId4" Type="http://schemas.openxmlformats.org/officeDocument/2006/relationships/hyperlink" Target="https://dermnetnz.org/topics/ruby-laser-treatment" TargetMode="External"/><Relationship Id="rId3" Type="http://schemas.openxmlformats.org/officeDocument/2006/relationships/hyperlink" Target="https://dermnetnz.org/topics/lasers-in-dermatology" TargetMode="External"/><Relationship Id="rId2" Type="http://schemas.openxmlformats.org/officeDocument/2006/relationships/hyperlink" Target="https://dermnetnz.org/topics/ultraviolet-radiation-and-human-health" TargetMode="External"/><Relationship Id="rId11" Type="http://schemas.openxmlformats.org/officeDocument/2006/relationships/slideLayout" Target="../slideLayouts/slideLayout2.xml"/><Relationship Id="rId10" Type="http://schemas.openxmlformats.org/officeDocument/2006/relationships/hyperlink" Target="https://dermnetnz.org/topics/systemic-steroids" TargetMode="External"/><Relationship Id="rId1" Type="http://schemas.openxmlformats.org/officeDocument/2006/relationships/hyperlink" Target="https://dermnetnz.org/topics/topical-steroid" TargetMode="Externa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9" Type="http://schemas.openxmlformats.org/officeDocument/2006/relationships/diagramColors" Target="../diagrams/colors18.xml"/><Relationship Id="rId8" Type="http://schemas.openxmlformats.org/officeDocument/2006/relationships/diagramQuickStyle" Target="../diagrams/quickStyle18.xml"/><Relationship Id="rId7" Type="http://schemas.openxmlformats.org/officeDocument/2006/relationships/diagramLayout" Target="../diagrams/layout18.xml"/><Relationship Id="rId6" Type="http://schemas.openxmlformats.org/officeDocument/2006/relationships/diagramData" Target="../diagrams/data18.xml"/><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hyperlink" Target="https://dermnetnz.org/topics/cutaneous-markers-of-internal-malignancy" TargetMode="External"/><Relationship Id="rId11" Type="http://schemas.openxmlformats.org/officeDocument/2006/relationships/slideLayout" Target="../slideLayouts/slideLayout2.xml"/><Relationship Id="rId10" Type="http://schemas.microsoft.com/office/2007/relationships/diagramDrawing" Target="../diagrams/drawing18.xml"/><Relationship Id="rId1" Type="http://schemas.openxmlformats.org/officeDocument/2006/relationships/hyperlink" Target="https://dermnetnz.org/topics/annular-erythema"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5.png"/><Relationship Id="rId1"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png"/><Relationship Id="rId2" Type="http://schemas.openxmlformats.org/officeDocument/2006/relationships/hyperlink" Target="https://dermnetnz.org/topics/erythema-gyratum-repens-pathology" TargetMode="External"/><Relationship Id="rId1" Type="http://schemas.openxmlformats.org/officeDocument/2006/relationships/hyperlink" Target="https://dermnetnz.org/topics/skin-biopsy"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9.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 Type="http://schemas.openxmlformats.org/officeDocument/2006/relationships/diagramData" Target="../diagrams/data19.xml"/></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7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diagramDrawing" Target="../diagrams/drawing20.xml"/><Relationship Id="rId4" Type="http://schemas.openxmlformats.org/officeDocument/2006/relationships/diagramColors" Target="../diagrams/colors20.xml"/><Relationship Id="rId3" Type="http://schemas.openxmlformats.org/officeDocument/2006/relationships/diagramQuickStyle" Target="../diagrams/quickStyle20.xml"/><Relationship Id="rId2" Type="http://schemas.openxmlformats.org/officeDocument/2006/relationships/diagramLayout" Target="../diagrams/layout20.xml"/><Relationship Id="rId1" Type="http://schemas.openxmlformats.org/officeDocument/2006/relationships/diagramData" Target="../diagrams/data20.xml"/></Relationships>
</file>

<file path=ppt/slides/_rels/slide7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8.png"/><Relationship Id="rId6" Type="http://schemas.openxmlformats.org/officeDocument/2006/relationships/image" Target="../media/image97.png"/><Relationship Id="rId5" Type="http://schemas.microsoft.com/office/2007/relationships/diagramDrawing" Target="../diagrams/drawing21.xml"/><Relationship Id="rId4" Type="http://schemas.openxmlformats.org/officeDocument/2006/relationships/diagramColors" Target="../diagrams/colors21.xml"/><Relationship Id="rId3" Type="http://schemas.openxmlformats.org/officeDocument/2006/relationships/diagramQuickStyle" Target="../diagrams/quickStyle21.xml"/><Relationship Id="rId2" Type="http://schemas.openxmlformats.org/officeDocument/2006/relationships/diagramLayout" Target="../diagrams/layout21.xml"/><Relationship Id="rId1" Type="http://schemas.openxmlformats.org/officeDocument/2006/relationships/diagramData" Target="../diagrams/data2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image" Target="../media/image7.png"/><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3933056"/>
            <a:ext cx="6480048" cy="1752600"/>
          </a:xfrm>
        </p:spPr>
        <p:txBody>
          <a:bodyPr>
            <a:normAutofit/>
          </a:bodyPr>
          <a:lstStyle/>
          <a:p>
            <a:r>
              <a:rPr lang="en-US" sz="2400" dirty="0" err="1" smtClean="0"/>
              <a:t>Dr</a:t>
            </a:r>
            <a:r>
              <a:rPr lang="en-US" sz="2400" dirty="0" smtClean="0"/>
              <a:t> Rizwana </a:t>
            </a:r>
            <a:r>
              <a:rPr lang="en-US" sz="2400" dirty="0" err="1" smtClean="0"/>
              <a:t>Hanif</a:t>
            </a:r>
            <a:endParaRPr lang="en-US" sz="2400" dirty="0" smtClean="0"/>
          </a:p>
          <a:p>
            <a:r>
              <a:rPr lang="en-US" sz="2400" dirty="0" smtClean="0"/>
              <a:t>PGR Dermatology</a:t>
            </a:r>
            <a:endParaRPr lang="en-US" sz="2400" dirty="0" smtClean="0"/>
          </a:p>
          <a:p>
            <a:endParaRPr lang="en-US" sz="2400" dirty="0"/>
          </a:p>
        </p:txBody>
      </p:sp>
      <p:graphicFrame>
        <p:nvGraphicFramePr>
          <p:cNvPr id="4" name="Diagram 3"/>
          <p:cNvGraphicFramePr/>
          <p:nvPr/>
        </p:nvGraphicFramePr>
        <p:xfrm>
          <a:off x="1115616" y="1124744"/>
          <a:ext cx="6480048" cy="23012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018883" y="188640"/>
            <a:ext cx="4824536" cy="294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738" y="3313618"/>
            <a:ext cx="430136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13618"/>
            <a:ext cx="4200128" cy="32550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a:t>
            </a:r>
            <a:r>
              <a:rPr lang="en-US" b="1" dirty="0" smtClean="0"/>
              <a:t>ifferential </a:t>
            </a:r>
            <a:r>
              <a:rPr lang="en-US" b="1" dirty="0"/>
              <a:t>diagnosis </a:t>
            </a:r>
            <a:r>
              <a:rPr lang="en-US" b="1" dirty="0" smtClean="0"/>
              <a:t>for EM</a:t>
            </a:r>
            <a:endParaRPr lang="en-US" dirty="0"/>
          </a:p>
        </p:txBody>
      </p:sp>
      <p:sp>
        <p:nvSpPr>
          <p:cNvPr id="3" name="Content Placeholder 2"/>
          <p:cNvSpPr>
            <a:spLocks noGrp="1"/>
          </p:cNvSpPr>
          <p:nvPr>
            <p:ph idx="1"/>
          </p:nvPr>
        </p:nvSpPr>
        <p:spPr/>
        <p:txBody>
          <a:bodyPr>
            <a:noAutofit/>
          </a:bodyPr>
          <a:lstStyle/>
          <a:p>
            <a:pPr fontAlgn="base"/>
            <a:r>
              <a:rPr lang="en-US" sz="2400" dirty="0" err="1">
                <a:solidFill>
                  <a:schemeClr val="tx1">
                    <a:lumMod val="65000"/>
                    <a:lumOff val="35000"/>
                  </a:schemeClr>
                </a:solidFill>
                <a:hlinkClick r:id="rId1"/>
              </a:rPr>
              <a:t>Urticaria</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2"/>
              </a:rPr>
              <a:t>Viral </a:t>
            </a:r>
            <a:r>
              <a:rPr lang="en-US" sz="2400" dirty="0" err="1">
                <a:solidFill>
                  <a:schemeClr val="tx1">
                    <a:lumMod val="65000"/>
                    <a:lumOff val="35000"/>
                  </a:schemeClr>
                </a:solidFill>
                <a:hlinkClick r:id="rId2"/>
              </a:rPr>
              <a:t>exanthem</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3"/>
              </a:rPr>
              <a:t>Stevens-Johnson syndrome</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4"/>
              </a:rPr>
              <a:t>Fixed drug eruption</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5"/>
              </a:rPr>
              <a:t>Bullous </a:t>
            </a:r>
            <a:r>
              <a:rPr lang="en-US" sz="2400" dirty="0" err="1">
                <a:solidFill>
                  <a:schemeClr val="tx1">
                    <a:lumMod val="65000"/>
                    <a:lumOff val="35000"/>
                  </a:schemeClr>
                </a:solidFill>
                <a:hlinkClick r:id="rId5"/>
              </a:rPr>
              <a:t>pemphigoid</a:t>
            </a:r>
            <a:endParaRPr lang="en-US" sz="2400" dirty="0">
              <a:solidFill>
                <a:schemeClr val="tx1">
                  <a:lumMod val="65000"/>
                  <a:lumOff val="35000"/>
                </a:schemeClr>
              </a:solidFill>
            </a:endParaRPr>
          </a:p>
          <a:p>
            <a:pPr fontAlgn="base"/>
            <a:r>
              <a:rPr lang="en-US" sz="2400" dirty="0" err="1">
                <a:solidFill>
                  <a:schemeClr val="tx1">
                    <a:lumMod val="65000"/>
                    <a:lumOff val="35000"/>
                  </a:schemeClr>
                </a:solidFill>
                <a:hlinkClick r:id="rId6"/>
              </a:rPr>
              <a:t>Paraneoplastic</a:t>
            </a:r>
            <a:r>
              <a:rPr lang="en-US" sz="2400" dirty="0">
                <a:solidFill>
                  <a:schemeClr val="tx1">
                    <a:lumMod val="65000"/>
                    <a:lumOff val="35000"/>
                  </a:schemeClr>
                </a:solidFill>
                <a:hlinkClick r:id="rId6"/>
              </a:rPr>
              <a:t> pemphigus</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7"/>
              </a:rPr>
              <a:t>Polymorphous light eruption</a:t>
            </a:r>
            <a:endParaRPr lang="en-US" sz="2400" dirty="0">
              <a:solidFill>
                <a:schemeClr val="tx1">
                  <a:lumMod val="65000"/>
                  <a:lumOff val="35000"/>
                </a:schemeClr>
              </a:solidFill>
            </a:endParaRPr>
          </a:p>
          <a:p>
            <a:pPr fontAlgn="base"/>
            <a:r>
              <a:rPr lang="en-US" sz="2400" dirty="0">
                <a:solidFill>
                  <a:schemeClr val="tx1">
                    <a:lumMod val="65000"/>
                    <a:lumOff val="35000"/>
                  </a:schemeClr>
                </a:solidFill>
                <a:hlinkClick r:id="rId8"/>
              </a:rPr>
              <a:t>Rowell syndrome</a:t>
            </a:r>
            <a:r>
              <a:rPr lang="en-US" sz="2400" dirty="0">
                <a:solidFill>
                  <a:schemeClr val="tx1">
                    <a:lumMod val="65000"/>
                    <a:lumOff val="35000"/>
                  </a:schemeClr>
                </a:solidFill>
              </a:rPr>
              <a:t> </a:t>
            </a:r>
            <a:r>
              <a:rPr lang="en-US" sz="2400" dirty="0" smtClean="0">
                <a:solidFill>
                  <a:schemeClr val="tx1">
                    <a:lumMod val="65000"/>
                    <a:lumOff val="35000"/>
                  </a:schemeClr>
                </a:solidFill>
              </a:rPr>
              <a:t>(erythema </a:t>
            </a:r>
            <a:r>
              <a:rPr lang="en-US" sz="2400" dirty="0" err="1">
                <a:solidFill>
                  <a:schemeClr val="tx1">
                    <a:lumMod val="65000"/>
                    <a:lumOff val="35000"/>
                  </a:schemeClr>
                </a:solidFill>
              </a:rPr>
              <a:t>multiforme</a:t>
            </a:r>
            <a:r>
              <a:rPr lang="en-US" sz="2400" dirty="0">
                <a:solidFill>
                  <a:schemeClr val="tx1">
                    <a:lumMod val="65000"/>
                    <a:lumOff val="35000"/>
                  </a:schemeClr>
                </a:solidFill>
              </a:rPr>
              <a:t>-like lesions in </a:t>
            </a:r>
            <a:r>
              <a:rPr lang="en-US" sz="2400" dirty="0">
                <a:solidFill>
                  <a:schemeClr val="tx1">
                    <a:lumMod val="65000"/>
                    <a:lumOff val="35000"/>
                  </a:schemeClr>
                </a:solidFill>
                <a:hlinkClick r:id="rId9"/>
              </a:rPr>
              <a:t>systemic lupus </a:t>
            </a:r>
            <a:r>
              <a:rPr lang="en-US" sz="2400" dirty="0" err="1">
                <a:solidFill>
                  <a:schemeClr val="tx1">
                    <a:lumMod val="65000"/>
                    <a:lumOff val="35000"/>
                  </a:schemeClr>
                </a:solidFill>
                <a:hlinkClick r:id="rId9"/>
              </a:rPr>
              <a:t>erythematosus</a:t>
            </a:r>
            <a:r>
              <a:rPr lang="en-US" sz="2400" dirty="0">
                <a:solidFill>
                  <a:schemeClr val="tx1">
                    <a:lumMod val="65000"/>
                    <a:lumOff val="35000"/>
                  </a:schemeClr>
                </a:solidFill>
              </a:rPr>
              <a:t>)</a:t>
            </a: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51520" y="620688"/>
          <a:ext cx="2666256"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170"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447" t="6024" r="2907" b="6082"/>
          <a:stretch>
            <a:fillRect/>
          </a:stretch>
        </p:blipFill>
        <p:spPr bwMode="auto">
          <a:xfrm>
            <a:off x="3183968" y="-608"/>
            <a:ext cx="5960032" cy="684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07504" y="260648"/>
          <a:ext cx="79248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a:xfrm>
            <a:off x="0" y="1556792"/>
            <a:ext cx="5194920" cy="4846320"/>
          </a:xfrm>
        </p:spPr>
        <p:txBody>
          <a:bodyPr>
            <a:normAutofit/>
          </a:bodyPr>
          <a:lstStyle/>
          <a:p>
            <a:r>
              <a:rPr lang="en-US" sz="2800" dirty="0"/>
              <a:t>Erythema </a:t>
            </a:r>
            <a:r>
              <a:rPr lang="en-US" sz="2800" dirty="0" err="1"/>
              <a:t>migrans</a:t>
            </a:r>
            <a:r>
              <a:rPr lang="en-US" sz="2800" dirty="0"/>
              <a:t>, a red expanding patch of skin, </a:t>
            </a:r>
            <a:endParaRPr lang="en-US" sz="2800" dirty="0" smtClean="0"/>
          </a:p>
          <a:p>
            <a:r>
              <a:rPr lang="en-US" sz="2800" dirty="0" smtClean="0"/>
              <a:t>It is </a:t>
            </a:r>
            <a:r>
              <a:rPr lang="en-US" sz="2800" dirty="0"/>
              <a:t>the most typical sign of Lyme disease and is present in 70–80% of </a:t>
            </a:r>
            <a:r>
              <a:rPr lang="en-US" sz="2800" dirty="0" smtClean="0"/>
              <a:t>cases.</a:t>
            </a:r>
            <a:endParaRPr lang="en-US" sz="2800"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1628800"/>
            <a:ext cx="3229147" cy="480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3933056"/>
            <a:ext cx="28083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89"/>
            <a:ext cx="7239000" cy="4846320"/>
          </a:xfrm>
        </p:spPr>
        <p:txBody>
          <a:bodyPr/>
          <a:lstStyle/>
          <a:p>
            <a:r>
              <a:rPr lang="en-US" dirty="0"/>
              <a:t>A central spot surrounded by clear skin that is in turn ringed by an expanding red rash (like a bull's-eye) is the most typical appearance. </a:t>
            </a:r>
            <a:endParaRPr lang="en-US" dirty="0" smtClean="0"/>
          </a:p>
          <a:p>
            <a:r>
              <a:rPr lang="en-US" dirty="0" smtClean="0"/>
              <a:t>Erythema </a:t>
            </a:r>
            <a:r>
              <a:rPr lang="en-US" dirty="0" err="1"/>
              <a:t>migrans</a:t>
            </a:r>
            <a:r>
              <a:rPr lang="en-US" dirty="0"/>
              <a:t> may also present as a uniform erythematous patch or red patch with central hardening and blistering. </a:t>
            </a:r>
            <a:endParaRPr lang="en-US" dirty="0" smtClean="0"/>
          </a:p>
          <a:p>
            <a:r>
              <a:rPr lang="en-US" dirty="0" smtClean="0"/>
              <a:t>The </a:t>
            </a:r>
            <a:r>
              <a:rPr lang="en-US" dirty="0"/>
              <a:t>redness can vary from pink to very intensive purple.</a:t>
            </a:r>
            <a:endParaRPr lang="en-US" dirty="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8024" y="3924878"/>
            <a:ext cx="4323116" cy="289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935617"/>
            <a:ext cx="4097679" cy="289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kin Rashes - Bay Area Lyme Found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196" name="Picture 4"/>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0" y="404664"/>
            <a:ext cx="8093419"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endParaRPr lang="en-US" dirty="0"/>
          </a:p>
        </p:txBody>
      </p:sp>
      <p:sp>
        <p:nvSpPr>
          <p:cNvPr id="5" name="Content Placeholder 4"/>
          <p:cNvSpPr>
            <a:spLocks noGrp="1"/>
          </p:cNvSpPr>
          <p:nvPr>
            <p:ph idx="1"/>
          </p:nvPr>
        </p:nvSpPr>
        <p:spPr>
          <a:xfrm>
            <a:off x="457200" y="1609416"/>
            <a:ext cx="7239000" cy="5059944"/>
          </a:xfrm>
        </p:spPr>
        <p:txBody>
          <a:bodyPr>
            <a:normAutofit fontScale="77500" lnSpcReduction="20000"/>
          </a:bodyPr>
          <a:lstStyle/>
          <a:p>
            <a:pPr lvl="0" rtl="0"/>
            <a:r>
              <a:rPr lang="en-US" baseline="0" dirty="0" smtClean="0"/>
              <a:t>3 stages of Lyme disease are: </a:t>
            </a:r>
            <a:endParaRPr lang="en-US" dirty="0"/>
          </a:p>
          <a:p>
            <a:pPr lvl="1" rtl="0"/>
            <a:r>
              <a:rPr lang="en-US" dirty="0" smtClean="0"/>
              <a:t>(1) early localized, </a:t>
            </a:r>
            <a:endParaRPr lang="en-US" dirty="0"/>
          </a:p>
          <a:p>
            <a:pPr lvl="1" rtl="0"/>
            <a:r>
              <a:rPr lang="en-US" dirty="0" smtClean="0"/>
              <a:t>(2) early disseminated and </a:t>
            </a:r>
            <a:endParaRPr lang="en-US" dirty="0"/>
          </a:p>
          <a:p>
            <a:pPr lvl="1" rtl="0"/>
            <a:r>
              <a:rPr lang="en-US" dirty="0" smtClean="0"/>
              <a:t>(3) late disseminated </a:t>
            </a:r>
            <a:endParaRPr lang="en-US" dirty="0"/>
          </a:p>
          <a:p>
            <a:pPr lvl="0" rtl="0"/>
            <a:r>
              <a:rPr lang="en-US" baseline="0" dirty="0" smtClean="0"/>
              <a:t>Primary erythema </a:t>
            </a:r>
            <a:r>
              <a:rPr lang="en-US" baseline="0" dirty="0" err="1" smtClean="0"/>
              <a:t>migrans</a:t>
            </a:r>
            <a:r>
              <a:rPr lang="en-US" baseline="0" dirty="0" smtClean="0"/>
              <a:t> is the first stage (early localized disease)</a:t>
            </a:r>
            <a:endParaRPr lang="en-US" dirty="0"/>
          </a:p>
          <a:p>
            <a:pPr lvl="1" rtl="0"/>
            <a:r>
              <a:rPr lang="en-US" dirty="0" smtClean="0"/>
              <a:t>Presents within the first 3 weeks of inoculation</a:t>
            </a:r>
            <a:endParaRPr lang="en-US" dirty="0"/>
          </a:p>
          <a:p>
            <a:pPr lvl="1" rtl="0"/>
            <a:r>
              <a:rPr lang="en-US" dirty="0" smtClean="0"/>
              <a:t>central clearance with ovoid expansion or a </a:t>
            </a:r>
            <a:r>
              <a:rPr lang="en-US" dirty="0" err="1" smtClean="0"/>
              <a:t>targetoid</a:t>
            </a:r>
            <a:r>
              <a:rPr lang="en-US" dirty="0" smtClean="0"/>
              <a:t> appearance</a:t>
            </a:r>
            <a:endParaRPr lang="en-US" dirty="0"/>
          </a:p>
          <a:p>
            <a:pPr lvl="1" rtl="0"/>
            <a:r>
              <a:rPr lang="en-US" dirty="0" smtClean="0"/>
              <a:t>Size of lesions &gt; 5 cm </a:t>
            </a:r>
            <a:endParaRPr lang="en-US" dirty="0"/>
          </a:p>
          <a:p>
            <a:pPr lvl="0" rtl="0"/>
            <a:r>
              <a:rPr lang="en-US" baseline="0" dirty="0" smtClean="0"/>
              <a:t>Secondary erythema </a:t>
            </a:r>
            <a:r>
              <a:rPr lang="en-US" baseline="0" dirty="0" err="1" smtClean="0"/>
              <a:t>migrans</a:t>
            </a:r>
            <a:r>
              <a:rPr lang="en-US" baseline="0" dirty="0" smtClean="0"/>
              <a:t> presents as multiple lesions with similar annular appearance </a:t>
            </a:r>
            <a:endParaRPr lang="en-US" baseline="0" dirty="0" smtClean="0"/>
          </a:p>
          <a:p>
            <a:pPr lvl="0" rtl="0"/>
            <a:r>
              <a:rPr lang="en-US" baseline="0" dirty="0" smtClean="0"/>
              <a:t>Frequently affected sites include the face and extremities</a:t>
            </a:r>
            <a:endParaRPr lang="en-US" dirty="0"/>
          </a:p>
          <a:p>
            <a:pPr lvl="1" rtl="0"/>
            <a:r>
              <a:rPr lang="en-US" dirty="0" smtClean="0"/>
              <a:t>accompanied by systemic symptoms, such as malaise, lymphadenopathy and fever</a:t>
            </a:r>
            <a:endParaRPr lang="en-US" dirty="0"/>
          </a:p>
          <a:p>
            <a:pPr lvl="1" rtl="0"/>
            <a:r>
              <a:rPr lang="en-US" dirty="0" smtClean="0"/>
              <a:t>Suggests disseminated spirochetes in the blood or lymph</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a:t>
            </a:r>
            <a:endParaRPr lang="en-US" dirty="0"/>
          </a:p>
        </p:txBody>
      </p:sp>
      <p:sp>
        <p:nvSpPr>
          <p:cNvPr id="3" name="Content Placeholder 2"/>
          <p:cNvSpPr>
            <a:spLocks noGrp="1"/>
          </p:cNvSpPr>
          <p:nvPr>
            <p:ph idx="1"/>
          </p:nvPr>
        </p:nvSpPr>
        <p:spPr/>
        <p:txBody>
          <a:bodyPr>
            <a:normAutofit/>
          </a:bodyPr>
          <a:lstStyle/>
          <a:p>
            <a:pPr fontAlgn="base"/>
            <a:endParaRPr lang="en-US" dirty="0"/>
          </a:p>
          <a:p>
            <a:pPr lvl="1" fontAlgn="base"/>
            <a:r>
              <a:rPr lang="en-US" dirty="0"/>
              <a:t>Central </a:t>
            </a:r>
            <a:r>
              <a:rPr lang="en-US" dirty="0" err="1"/>
              <a:t>eosinophils</a:t>
            </a:r>
            <a:r>
              <a:rPr lang="en-US" dirty="0"/>
              <a:t> and peripheral plasma cells </a:t>
            </a:r>
            <a:endParaRPr lang="en-US" dirty="0" smtClean="0"/>
          </a:p>
          <a:p>
            <a:pPr lvl="1" fontAlgn="base"/>
            <a:r>
              <a:rPr lang="en-US" dirty="0" err="1" smtClean="0"/>
              <a:t>Spongiosis</a:t>
            </a:r>
            <a:r>
              <a:rPr lang="en-US" dirty="0"/>
              <a:t>, peripheral neutrophils, </a:t>
            </a:r>
            <a:r>
              <a:rPr lang="en-US" dirty="0" err="1"/>
              <a:t>periadnexal</a:t>
            </a:r>
            <a:r>
              <a:rPr lang="en-US" dirty="0"/>
              <a:t> without perivascular involvement and absence of plasma </a:t>
            </a:r>
            <a:r>
              <a:rPr lang="en-US" dirty="0" smtClean="0"/>
              <a:t>cells</a:t>
            </a:r>
            <a:endParaRPr lang="en-US" dirty="0"/>
          </a:p>
          <a:p>
            <a:pPr lvl="1" fontAlgn="base"/>
            <a:r>
              <a:rPr lang="en-US" dirty="0"/>
              <a:t>Accompanied focal interface </a:t>
            </a:r>
            <a:r>
              <a:rPr lang="en-US" dirty="0" smtClean="0"/>
              <a:t>dermatitis</a:t>
            </a:r>
            <a:endParaRPr lang="en-US" dirty="0"/>
          </a:p>
          <a:p>
            <a:pPr fontAlgn="base"/>
            <a:r>
              <a:rPr lang="en-US" dirty="0" smtClean="0"/>
              <a:t>Increased </a:t>
            </a:r>
            <a:r>
              <a:rPr lang="en-US" dirty="0"/>
              <a:t>vascularity and even epidermal </a:t>
            </a:r>
            <a:r>
              <a:rPr lang="en-US" dirty="0" smtClean="0"/>
              <a:t>necrosis</a:t>
            </a:r>
            <a:endParaRPr lang="en-US" dirty="0"/>
          </a:p>
          <a:p>
            <a:pPr fontAlgn="base"/>
            <a:r>
              <a:rPr lang="en-US" dirty="0" err="1"/>
              <a:t>Warthin</a:t>
            </a:r>
            <a:r>
              <a:rPr lang="en-US" dirty="0"/>
              <a:t>-Starry </a:t>
            </a:r>
            <a:r>
              <a:rPr lang="en-US" dirty="0" smtClean="0"/>
              <a:t>stain </a:t>
            </a:r>
            <a:r>
              <a:rPr lang="en-US" dirty="0"/>
              <a:t>identify organisms</a:t>
            </a:r>
            <a:endParaRPr lang="en-US" dirty="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3789040"/>
            <a:ext cx="8661709" cy="264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3863900" cy="262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08720"/>
            <a:ext cx="3870194" cy="262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endParaRPr lang="en-US" dirty="0"/>
          </a:p>
        </p:txBody>
      </p:sp>
      <p:sp>
        <p:nvSpPr>
          <p:cNvPr id="3" name="Content Placeholder 2"/>
          <p:cNvSpPr>
            <a:spLocks noGrp="1"/>
          </p:cNvSpPr>
          <p:nvPr>
            <p:ph idx="1"/>
          </p:nvPr>
        </p:nvSpPr>
        <p:spPr/>
        <p:txBody>
          <a:bodyPr/>
          <a:lstStyle/>
          <a:p>
            <a:pPr fontAlgn="base"/>
            <a:r>
              <a:rPr lang="en-US" b="1" dirty="0"/>
              <a:t>Early infection:</a:t>
            </a:r>
            <a:r>
              <a:rPr lang="en-US" dirty="0"/>
              <a:t> </a:t>
            </a:r>
            <a:endParaRPr lang="en-US" dirty="0" smtClean="0"/>
          </a:p>
          <a:p>
            <a:pPr lvl="1" fontAlgn="base"/>
            <a:r>
              <a:rPr lang="en-US" dirty="0" smtClean="0"/>
              <a:t>Antibiotics </a:t>
            </a:r>
            <a:r>
              <a:rPr lang="en-US" dirty="0"/>
              <a:t>such as doxycycline, amoxicillin, azithromycin</a:t>
            </a:r>
            <a:endParaRPr lang="en-US" dirty="0"/>
          </a:p>
          <a:p>
            <a:pPr fontAlgn="base"/>
            <a:r>
              <a:rPr lang="en-US" b="1" dirty="0"/>
              <a:t>Late infection:</a:t>
            </a:r>
            <a:r>
              <a:rPr lang="en-US" dirty="0"/>
              <a:t> </a:t>
            </a:r>
            <a:endParaRPr lang="en-US" dirty="0" smtClean="0"/>
          </a:p>
          <a:p>
            <a:pPr lvl="1" fontAlgn="base"/>
            <a:r>
              <a:rPr lang="en-US" dirty="0" smtClean="0"/>
              <a:t>IV </a:t>
            </a:r>
            <a:r>
              <a:rPr lang="en-US" dirty="0"/>
              <a:t>ceftriaxone is considered treatment of choice</a:t>
            </a:r>
            <a:endParaRPr lang="en-US" dirty="0"/>
          </a:p>
          <a:p>
            <a:pPr marL="0" indent="0">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smtClean="0"/>
              <a:t>Erythema </a:t>
            </a:r>
            <a:r>
              <a:rPr lang="en-US" sz="2800" dirty="0" err="1" smtClean="0"/>
              <a:t>multiforme</a:t>
            </a:r>
            <a:endParaRPr lang="en-US" sz="2800" dirty="0" smtClean="0"/>
          </a:p>
          <a:p>
            <a:r>
              <a:rPr lang="en-US" sz="2800" dirty="0" smtClean="0"/>
              <a:t>Erythema </a:t>
            </a:r>
            <a:r>
              <a:rPr lang="en-US" sz="2800" dirty="0" err="1" smtClean="0"/>
              <a:t>chronicum</a:t>
            </a:r>
            <a:r>
              <a:rPr lang="en-US" sz="2800" dirty="0" smtClean="0"/>
              <a:t> </a:t>
            </a:r>
            <a:r>
              <a:rPr lang="en-US" sz="2800" dirty="0" err="1" smtClean="0"/>
              <a:t>migrans</a:t>
            </a:r>
            <a:endParaRPr lang="en-US" sz="2800" dirty="0" smtClean="0"/>
          </a:p>
          <a:p>
            <a:r>
              <a:rPr lang="en-US" sz="2800" dirty="0" smtClean="0"/>
              <a:t>Erythema </a:t>
            </a:r>
            <a:r>
              <a:rPr lang="en-US" sz="2800" dirty="0" err="1" smtClean="0"/>
              <a:t>ab</a:t>
            </a:r>
            <a:r>
              <a:rPr lang="en-US" sz="2800" dirty="0" smtClean="0"/>
              <a:t> </a:t>
            </a:r>
            <a:r>
              <a:rPr lang="en-US" sz="2800" dirty="0" err="1" smtClean="0"/>
              <a:t>igne</a:t>
            </a:r>
            <a:endParaRPr lang="en-US" sz="2800" dirty="0" smtClean="0"/>
          </a:p>
          <a:p>
            <a:r>
              <a:rPr lang="en-US" sz="2800" dirty="0" smtClean="0"/>
              <a:t>Acute </a:t>
            </a:r>
            <a:r>
              <a:rPr lang="en-US" sz="2800" dirty="0" err="1" smtClean="0"/>
              <a:t>perifollicular</a:t>
            </a:r>
            <a:r>
              <a:rPr lang="en-US" sz="2800" dirty="0" smtClean="0"/>
              <a:t> erythema</a:t>
            </a:r>
            <a:endParaRPr lang="en-US" sz="2800" dirty="0" smtClean="0"/>
          </a:p>
          <a:p>
            <a:r>
              <a:rPr lang="en-US" sz="2800" dirty="0" smtClean="0"/>
              <a:t>Erythema </a:t>
            </a:r>
            <a:r>
              <a:rPr lang="en-US" sz="2800" dirty="0" err="1" smtClean="0"/>
              <a:t>marginatum</a:t>
            </a:r>
            <a:endParaRPr lang="en-US" sz="2800" dirty="0" smtClean="0"/>
          </a:p>
          <a:p>
            <a:r>
              <a:rPr lang="en-US" sz="2800" dirty="0" smtClean="0"/>
              <a:t>Erythema </a:t>
            </a:r>
            <a:r>
              <a:rPr lang="en-US" sz="2800" dirty="0" err="1" smtClean="0"/>
              <a:t>elevatum</a:t>
            </a:r>
            <a:r>
              <a:rPr lang="en-US" sz="2800" dirty="0" smtClean="0"/>
              <a:t> </a:t>
            </a:r>
            <a:r>
              <a:rPr lang="en-US" sz="2800" dirty="0" err="1" smtClean="0"/>
              <a:t>diutinum</a:t>
            </a:r>
            <a:endParaRPr lang="en-US" sz="2800" dirty="0" smtClean="0"/>
          </a:p>
          <a:p>
            <a:r>
              <a:rPr lang="en-US" sz="2800" dirty="0" smtClean="0"/>
              <a:t>Erythema </a:t>
            </a:r>
            <a:r>
              <a:rPr lang="en-US" sz="2800" dirty="0" err="1" smtClean="0"/>
              <a:t>annulare</a:t>
            </a:r>
            <a:r>
              <a:rPr lang="en-US" sz="2800" dirty="0" smtClean="0"/>
              <a:t> </a:t>
            </a:r>
            <a:r>
              <a:rPr lang="en-US" sz="2800" dirty="0" err="1" smtClean="0"/>
              <a:t>centrifugum</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55837" y="1844824"/>
            <a:ext cx="895985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a:xfrm>
            <a:off x="457200" y="1609416"/>
            <a:ext cx="7239000" cy="2395648"/>
          </a:xfrm>
        </p:spPr>
        <p:txBody>
          <a:bodyPr>
            <a:normAutofit lnSpcReduction="10000"/>
          </a:bodyPr>
          <a:lstStyle/>
          <a:p>
            <a:r>
              <a:rPr lang="en-US" dirty="0" smtClean="0"/>
              <a:t>Erythema </a:t>
            </a:r>
            <a:r>
              <a:rPr lang="en-US" dirty="0" err="1"/>
              <a:t>ab</a:t>
            </a:r>
            <a:r>
              <a:rPr lang="en-US" dirty="0"/>
              <a:t> </a:t>
            </a:r>
            <a:r>
              <a:rPr lang="en-US" dirty="0" err="1"/>
              <a:t>igne</a:t>
            </a:r>
            <a:r>
              <a:rPr lang="en-US" dirty="0"/>
              <a:t> (EAI) is a skin reaction caused by chronic exposure to infrared radiation in the form of heat. </a:t>
            </a:r>
            <a:endParaRPr lang="en-US" dirty="0" smtClean="0"/>
          </a:p>
          <a:p>
            <a:r>
              <a:rPr lang="en-US" dirty="0" smtClean="0"/>
              <a:t>It </a:t>
            </a:r>
            <a:r>
              <a:rPr lang="en-US" dirty="0"/>
              <a:t>was once a common condition seen in the elderly who stood or sat closely to open fires or electric space </a:t>
            </a:r>
            <a:r>
              <a:rPr lang="en-US" dirty="0" smtClean="0"/>
              <a:t>heaters.</a:t>
            </a:r>
            <a:endParaRPr lang="en-US" dirty="0"/>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053625"/>
            <a:ext cx="4104456" cy="282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3960529"/>
            <a:ext cx="3096344" cy="286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a:t>
            </a:r>
            <a:endParaRPr lang="en-US" dirty="0"/>
          </a:p>
        </p:txBody>
      </p:sp>
      <p:sp>
        <p:nvSpPr>
          <p:cNvPr id="3" name="Content Placeholder 2"/>
          <p:cNvSpPr>
            <a:spLocks noGrp="1"/>
          </p:cNvSpPr>
          <p:nvPr>
            <p:ph idx="1"/>
          </p:nvPr>
        </p:nvSpPr>
        <p:spPr>
          <a:xfrm>
            <a:off x="457200" y="1609416"/>
            <a:ext cx="7643192" cy="2755688"/>
          </a:xfrm>
        </p:spPr>
        <p:txBody>
          <a:bodyPr>
            <a:normAutofit/>
          </a:bodyPr>
          <a:lstStyle/>
          <a:p>
            <a:r>
              <a:rPr lang="en-US" dirty="0" smtClean="0"/>
              <a:t>transient</a:t>
            </a:r>
            <a:r>
              <a:rPr lang="en-US" dirty="0"/>
              <a:t> red rash resembling lacework or a fishing net. </a:t>
            </a:r>
            <a:endParaRPr lang="en-US" dirty="0" smtClean="0"/>
          </a:p>
          <a:p>
            <a:r>
              <a:rPr lang="en-US" dirty="0" smtClean="0"/>
              <a:t>a </a:t>
            </a:r>
            <a:r>
              <a:rPr lang="en-US" dirty="0"/>
              <a:t>marked redness and </a:t>
            </a:r>
            <a:r>
              <a:rPr lang="en-US" dirty="0" smtClean="0"/>
              <a:t>hyper- </a:t>
            </a:r>
            <a:r>
              <a:rPr lang="en-US" dirty="0"/>
              <a:t>or </a:t>
            </a:r>
            <a:r>
              <a:rPr lang="en-US" dirty="0" smtClean="0"/>
              <a:t>hypo-pigmentation. </a:t>
            </a:r>
            <a:endParaRPr lang="en-US" dirty="0" smtClean="0"/>
          </a:p>
          <a:p>
            <a:r>
              <a:rPr lang="en-US" dirty="0" smtClean="0"/>
              <a:t>The </a:t>
            </a:r>
            <a:r>
              <a:rPr lang="en-US" dirty="0"/>
              <a:t>skin </a:t>
            </a:r>
            <a:r>
              <a:rPr lang="en-US" dirty="0" smtClean="0"/>
              <a:t>atrophy </a:t>
            </a:r>
            <a:r>
              <a:rPr lang="en-US" dirty="0"/>
              <a:t>and rarely </a:t>
            </a:r>
            <a:r>
              <a:rPr lang="en-US" dirty="0" smtClean="0"/>
              <a:t>sores </a:t>
            </a:r>
            <a:endParaRPr lang="en-US" dirty="0" smtClean="0"/>
          </a:p>
          <a:p>
            <a:r>
              <a:rPr lang="en-US" dirty="0" smtClean="0"/>
              <a:t>mild itchiness/ burning </a:t>
            </a:r>
            <a:r>
              <a:rPr lang="en-US" dirty="0"/>
              <a:t>sensation.</a:t>
            </a:r>
            <a:endParaRPr lang="en-US" dirty="0"/>
          </a:p>
        </p:txBody>
      </p:sp>
      <p:pic>
        <p:nvPicPr>
          <p:cNvPr id="1433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6558"/>
          <a:stretch>
            <a:fillRect/>
          </a:stretch>
        </p:blipFill>
        <p:spPr bwMode="auto">
          <a:xfrm>
            <a:off x="827583" y="4509120"/>
            <a:ext cx="6947917" cy="224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42" y="-243408"/>
            <a:ext cx="3744416" cy="1143000"/>
          </a:xfrm>
        </p:spPr>
        <p:txBody>
          <a:bodyPr>
            <a:normAutofit fontScale="90000"/>
          </a:bodyPr>
          <a:lstStyle/>
          <a:p>
            <a:r>
              <a:rPr lang="en-US" dirty="0" smtClean="0"/>
              <a:t>histopathology</a:t>
            </a:r>
            <a:endParaRPr lang="en-US" dirty="0"/>
          </a:p>
        </p:txBody>
      </p:sp>
      <p:pic>
        <p:nvPicPr>
          <p:cNvPr id="15362"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38622" y="3429000"/>
            <a:ext cx="4948985" cy="33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6632"/>
            <a:ext cx="4896544" cy="32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728864"/>
            <a:ext cx="3744416"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acanthosis</a:t>
            </a:r>
            <a:r>
              <a:rPr lang="en-US" sz="2000" dirty="0"/>
              <a:t>, </a:t>
            </a:r>
            <a:endParaRPr lang="en-US" sz="2000" dirty="0" smtClean="0"/>
          </a:p>
          <a:p>
            <a:pPr marL="285750" indent="-285750">
              <a:buFont typeface="Arial" panose="020B0604020202020204" pitchFamily="34" charset="0"/>
              <a:buChar char="•"/>
            </a:pPr>
            <a:r>
              <a:rPr lang="en-US" sz="2000" dirty="0" smtClean="0"/>
              <a:t>mild </a:t>
            </a:r>
            <a:r>
              <a:rPr lang="en-US" sz="2000" dirty="0" err="1"/>
              <a:t>atypia</a:t>
            </a:r>
            <a:r>
              <a:rPr lang="en-US" sz="2000" dirty="0"/>
              <a:t> of basal cells, </a:t>
            </a:r>
            <a:endParaRPr lang="en-US" sz="2000" dirty="0" smtClean="0"/>
          </a:p>
          <a:p>
            <a:pPr marL="285750" indent="-285750">
              <a:buFont typeface="Arial" panose="020B0604020202020204" pitchFamily="34" charset="0"/>
              <a:buChar char="•"/>
            </a:pPr>
            <a:r>
              <a:rPr lang="en-US" sz="2000" dirty="0" err="1" smtClean="0"/>
              <a:t>hypergranulosis</a:t>
            </a:r>
            <a:r>
              <a:rPr lang="en-US" sz="2000" dirty="0" smtClean="0"/>
              <a:t> and </a:t>
            </a:r>
            <a:r>
              <a:rPr lang="en-US" sz="2000" dirty="0" err="1" smtClean="0"/>
              <a:t>orthohyperkeratosis</a:t>
            </a:r>
            <a:r>
              <a:rPr lang="en-US" sz="2000" dirty="0"/>
              <a:t>, </a:t>
            </a:r>
            <a:endParaRPr lang="en-US" sz="2000" dirty="0" smtClean="0"/>
          </a:p>
          <a:p>
            <a:pPr marL="285750" indent="-285750">
              <a:buFont typeface="Arial" panose="020B0604020202020204" pitchFamily="34" charset="0"/>
              <a:buChar char="•"/>
            </a:pPr>
            <a:r>
              <a:rPr lang="en-US" sz="2000" dirty="0" smtClean="0"/>
              <a:t>rare </a:t>
            </a:r>
            <a:r>
              <a:rPr lang="en-US" sz="2000" dirty="0" err="1"/>
              <a:t>dyskeratotic</a:t>
            </a:r>
            <a:r>
              <a:rPr lang="en-US" sz="2000" dirty="0"/>
              <a:t> cells, </a:t>
            </a:r>
            <a:endParaRPr lang="en-US" sz="2000" dirty="0" smtClean="0"/>
          </a:p>
          <a:p>
            <a:pPr marL="285750" indent="-285750">
              <a:buFont typeface="Arial" panose="020B0604020202020204" pitchFamily="34" charset="0"/>
              <a:buChar char="•"/>
            </a:pPr>
            <a:r>
              <a:rPr lang="en-US" sz="2000" dirty="0" smtClean="0"/>
              <a:t>pigment </a:t>
            </a:r>
            <a:r>
              <a:rPr lang="en-US" sz="2000" dirty="0"/>
              <a:t>incontinence and </a:t>
            </a:r>
            <a:endParaRPr lang="en-US" sz="2000" dirty="0" smtClean="0"/>
          </a:p>
          <a:p>
            <a:pPr marL="285750" indent="-285750">
              <a:buFont typeface="Arial" panose="020B0604020202020204" pitchFamily="34" charset="0"/>
              <a:buChar char="•"/>
            </a:pPr>
            <a:r>
              <a:rPr lang="en-US" sz="2000" dirty="0" smtClean="0"/>
              <a:t>vacuolar </a:t>
            </a:r>
            <a:r>
              <a:rPr lang="en-US" sz="2000" dirty="0"/>
              <a:t>degeneration of the basal layer </a:t>
            </a:r>
            <a:endParaRPr lang="en-US" sz="2000" dirty="0" smtClean="0"/>
          </a:p>
          <a:p>
            <a:pPr marL="285750" indent="-285750">
              <a:buFont typeface="Arial" panose="020B0604020202020204" pitchFamily="34" charset="0"/>
              <a:buChar char="•"/>
            </a:pPr>
            <a:r>
              <a:rPr lang="en-US" sz="2000" dirty="0" smtClean="0"/>
              <a:t>interface </a:t>
            </a:r>
            <a:r>
              <a:rPr lang="en-US" sz="2000" dirty="0"/>
              <a:t>dermatitis, </a:t>
            </a:r>
            <a:endParaRPr lang="en-US" sz="2000" dirty="0" smtClean="0"/>
          </a:p>
          <a:p>
            <a:pPr marL="285750" indent="-285750">
              <a:buFont typeface="Arial" panose="020B0604020202020204" pitchFamily="34" charset="0"/>
              <a:buChar char="•"/>
            </a:pPr>
            <a:r>
              <a:rPr lang="en-US" sz="2000" dirty="0" smtClean="0"/>
              <a:t>apoptotic </a:t>
            </a:r>
            <a:r>
              <a:rPr lang="en-US" sz="2000" dirty="0"/>
              <a:t>keratinocytes, </a:t>
            </a:r>
            <a:endParaRPr lang="en-US" sz="2000" dirty="0" smtClean="0"/>
          </a:p>
          <a:p>
            <a:pPr marL="285750" indent="-285750">
              <a:buFont typeface="Arial" panose="020B0604020202020204" pitchFamily="34" charset="0"/>
              <a:buChar char="•"/>
            </a:pPr>
            <a:r>
              <a:rPr lang="en-US" sz="2000" dirty="0" smtClean="0"/>
              <a:t>slightly </a:t>
            </a:r>
            <a:r>
              <a:rPr lang="en-US" sz="2000" dirty="0"/>
              <a:t>dilated blood vessels with perivascular lymphocytic infiltration within the papillary </a:t>
            </a:r>
            <a:r>
              <a:rPr lang="en-US" sz="2000" dirty="0" smtClean="0"/>
              <a:t>dermis</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9416"/>
            <a:ext cx="4402832" cy="4846320"/>
          </a:xfrm>
        </p:spPr>
        <p:txBody>
          <a:bodyPr/>
          <a:lstStyle/>
          <a:p>
            <a:r>
              <a:rPr lang="en-US" dirty="0" smtClean="0"/>
              <a:t>Redness </a:t>
            </a:r>
            <a:r>
              <a:rPr lang="en-US" dirty="0"/>
              <a:t>occurring around the hair follicle itself is called “</a:t>
            </a:r>
            <a:r>
              <a:rPr lang="en-US" dirty="0" err="1"/>
              <a:t>perifollicular</a:t>
            </a:r>
            <a:r>
              <a:rPr lang="en-US" dirty="0"/>
              <a:t> redness” or “</a:t>
            </a:r>
            <a:r>
              <a:rPr lang="en-US" dirty="0" err="1"/>
              <a:t>perifollicular</a:t>
            </a:r>
            <a:r>
              <a:rPr lang="en-US" dirty="0"/>
              <a:t> erythema”. </a:t>
            </a:r>
            <a:endParaRPr lang="en-US" dirty="0" smtClean="0"/>
          </a:p>
          <a:p>
            <a:r>
              <a:rPr lang="en-US" dirty="0" smtClean="0"/>
              <a:t>It </a:t>
            </a:r>
            <a:r>
              <a:rPr lang="en-US" dirty="0"/>
              <a:t>usually indicates that there is inflammation somewhere in that hair follicle.</a:t>
            </a:r>
            <a:endParaRPr lang="en-US" dirty="0"/>
          </a:p>
        </p:txBody>
      </p:sp>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62391" y="2132856"/>
            <a:ext cx="4229107" cy="3425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87424"/>
            <a:ext cx="7239000" cy="1143000"/>
          </a:xfrm>
        </p:spPr>
        <p:txBody>
          <a:bodyPr/>
          <a:lstStyle/>
          <a:p>
            <a:r>
              <a:rPr lang="en-US" dirty="0" smtClean="0"/>
              <a:t>causes</a:t>
            </a:r>
            <a:endParaRPr lang="en-US" dirty="0"/>
          </a:p>
        </p:txBody>
      </p:sp>
      <p:sp>
        <p:nvSpPr>
          <p:cNvPr id="3" name="Content Placeholder 2"/>
          <p:cNvSpPr>
            <a:spLocks noGrp="1"/>
          </p:cNvSpPr>
          <p:nvPr>
            <p:ph idx="1"/>
          </p:nvPr>
        </p:nvSpPr>
        <p:spPr>
          <a:xfrm>
            <a:off x="107505" y="980728"/>
            <a:ext cx="5859908" cy="5585401"/>
          </a:xfrm>
        </p:spPr>
        <p:txBody>
          <a:bodyPr>
            <a:normAutofit fontScale="92500" lnSpcReduction="20000"/>
          </a:bodyPr>
          <a:lstStyle/>
          <a:p>
            <a:r>
              <a:rPr lang="en-US" i="1" dirty="0"/>
              <a:t>superficial infective folliculitis</a:t>
            </a:r>
            <a:r>
              <a:rPr lang="en-US" dirty="0"/>
              <a:t> </a:t>
            </a:r>
            <a:endParaRPr lang="en-US" dirty="0" smtClean="0"/>
          </a:p>
          <a:p>
            <a:pPr lvl="1"/>
            <a:r>
              <a:rPr lang="en-US" dirty="0" smtClean="0"/>
              <a:t>(</a:t>
            </a:r>
            <a:r>
              <a:rPr lang="en-US" dirty="0"/>
              <a:t>impetigo, some </a:t>
            </a:r>
            <a:r>
              <a:rPr lang="en-US" dirty="0">
                <a:hlinkClick r:id="rId1" tooltip="Learn more about fungal infections from ScienceDirect's AI-generated Topic Pages"/>
              </a:rPr>
              <a:t>fungal infections</a:t>
            </a:r>
            <a:r>
              <a:rPr lang="en-US" dirty="0"/>
              <a:t>, </a:t>
            </a:r>
            <a:r>
              <a:rPr lang="en-US" dirty="0">
                <a:hlinkClick r:id="rId2" tooltip="Learn more about herpes simplex from ScienceDirect's AI-generated Topic Pages"/>
              </a:rPr>
              <a:t>herpes simplex</a:t>
            </a:r>
            <a:r>
              <a:rPr lang="en-US" dirty="0"/>
              <a:t> folliculitis, folliculitis of secondary syphilis)</a:t>
            </a:r>
            <a:endParaRPr lang="en-US" dirty="0"/>
          </a:p>
          <a:p>
            <a:r>
              <a:rPr lang="en-US" dirty="0"/>
              <a:t>2.</a:t>
            </a:r>
            <a:r>
              <a:rPr lang="en-US" i="1" dirty="0"/>
              <a:t>superficial non-infective folliculitis</a:t>
            </a:r>
            <a:r>
              <a:rPr lang="en-US" dirty="0"/>
              <a:t> </a:t>
            </a:r>
            <a:endParaRPr lang="en-US" dirty="0" smtClean="0"/>
          </a:p>
          <a:p>
            <a:pPr lvl="1"/>
            <a:r>
              <a:rPr lang="en-US" dirty="0" smtClean="0"/>
              <a:t>(</a:t>
            </a:r>
            <a:r>
              <a:rPr lang="en-US" dirty="0" err="1"/>
              <a:t>infundibulofolliculitis</a:t>
            </a:r>
            <a:r>
              <a:rPr lang="en-US" dirty="0"/>
              <a:t>, actinic folliculitis, </a:t>
            </a:r>
            <a:r>
              <a:rPr lang="en-US" dirty="0">
                <a:hlinkClick r:id="rId3" tooltip="Learn more about acne from ScienceDirect's AI-generated Topic Pages"/>
              </a:rPr>
              <a:t>acne</a:t>
            </a:r>
            <a:r>
              <a:rPr lang="en-US" dirty="0"/>
              <a:t> </a:t>
            </a:r>
            <a:r>
              <a:rPr lang="en-US" dirty="0" smtClean="0"/>
              <a:t>vulgaris, </a:t>
            </a:r>
            <a:r>
              <a:rPr lang="en-US" dirty="0"/>
              <a:t>acne </a:t>
            </a:r>
            <a:r>
              <a:rPr lang="en-US" dirty="0" err="1"/>
              <a:t>necrotica</a:t>
            </a:r>
            <a:r>
              <a:rPr lang="en-US" dirty="0"/>
              <a:t>, </a:t>
            </a:r>
            <a:r>
              <a:rPr lang="en-US" dirty="0" err="1">
                <a:hlinkClick r:id="rId4" tooltip="Learn more about eosinophilic from ScienceDirect's AI-generated Topic Pages"/>
              </a:rPr>
              <a:t>eosinophilic</a:t>
            </a:r>
            <a:r>
              <a:rPr lang="en-US" dirty="0"/>
              <a:t> </a:t>
            </a:r>
            <a:r>
              <a:rPr lang="en-US" dirty="0" err="1"/>
              <a:t>pustular</a:t>
            </a:r>
            <a:r>
              <a:rPr lang="en-US" dirty="0"/>
              <a:t> folliculitis)</a:t>
            </a:r>
            <a:endParaRPr lang="en-US" dirty="0"/>
          </a:p>
          <a:p>
            <a:r>
              <a:rPr lang="en-US" dirty="0"/>
              <a:t>3.</a:t>
            </a:r>
            <a:r>
              <a:rPr lang="en-US" i="1" dirty="0"/>
              <a:t>deep infective folliculitis</a:t>
            </a:r>
            <a:r>
              <a:rPr lang="en-US" dirty="0"/>
              <a:t> </a:t>
            </a:r>
            <a:endParaRPr lang="en-US" dirty="0" smtClean="0"/>
          </a:p>
          <a:p>
            <a:pPr lvl="1"/>
            <a:r>
              <a:rPr lang="en-US" dirty="0" smtClean="0"/>
              <a:t>(</a:t>
            </a:r>
            <a:r>
              <a:rPr lang="en-US" dirty="0" err="1"/>
              <a:t>kerion</a:t>
            </a:r>
            <a:r>
              <a:rPr lang="en-US" dirty="0"/>
              <a:t>, </a:t>
            </a:r>
            <a:r>
              <a:rPr lang="en-US" dirty="0" err="1">
                <a:hlinkClick r:id="rId5" tooltip="Learn more about favus from ScienceDirect's AI-generated Topic Pages"/>
              </a:rPr>
              <a:t>favus</a:t>
            </a:r>
            <a:r>
              <a:rPr lang="en-US" dirty="0"/>
              <a:t>, </a:t>
            </a:r>
            <a:r>
              <a:rPr lang="en-US" dirty="0" err="1">
                <a:hlinkClick r:id="rId6" tooltip="Learn more about pityrosporum folliculitis from ScienceDirect's AI-generated Topic Pages"/>
              </a:rPr>
              <a:t>pityrosporum</a:t>
            </a:r>
            <a:r>
              <a:rPr lang="en-US" dirty="0">
                <a:hlinkClick r:id="rId6" tooltip="Learn more about pityrosporum folliculitis from ScienceDirect's AI-generated Topic Pages"/>
              </a:rPr>
              <a:t> folliculitis</a:t>
            </a:r>
            <a:r>
              <a:rPr lang="en-US" dirty="0"/>
              <a:t>, </a:t>
            </a:r>
            <a:r>
              <a:rPr lang="en-US" dirty="0" err="1"/>
              <a:t>Majocchi's</a:t>
            </a:r>
            <a:r>
              <a:rPr lang="en-US" dirty="0"/>
              <a:t> granuloma, </a:t>
            </a:r>
            <a:r>
              <a:rPr lang="en-US" dirty="0">
                <a:hlinkClick r:id="rId7" tooltip="Learn more about folliculitis decalvans from ScienceDirect's AI-generated Topic Pages"/>
              </a:rPr>
              <a:t>folliculitis </a:t>
            </a:r>
            <a:r>
              <a:rPr lang="en-US" dirty="0" err="1">
                <a:hlinkClick r:id="rId7" tooltip="Learn more about folliculitis decalvans from ScienceDirect's AI-generated Topic Pages"/>
              </a:rPr>
              <a:t>decalvans</a:t>
            </a:r>
            <a:r>
              <a:rPr lang="en-US" dirty="0"/>
              <a:t>, </a:t>
            </a:r>
            <a:r>
              <a:rPr lang="en-US" dirty="0">
                <a:hlinkClick r:id="rId8" tooltip="Learn more about furuncle from ScienceDirect's AI-generated Topic Pages"/>
              </a:rPr>
              <a:t>furuncle</a:t>
            </a:r>
            <a:r>
              <a:rPr lang="en-US" dirty="0"/>
              <a:t>, herpes simplex folliculitis)</a:t>
            </a:r>
            <a:endParaRPr lang="en-US" dirty="0"/>
          </a:p>
          <a:p>
            <a:r>
              <a:rPr lang="en-US" dirty="0"/>
              <a:t>4.</a:t>
            </a:r>
            <a:r>
              <a:rPr lang="en-US" i="1" dirty="0"/>
              <a:t>deep non-infective folliculitis</a:t>
            </a:r>
            <a:r>
              <a:rPr lang="en-US" dirty="0"/>
              <a:t> </a:t>
            </a:r>
            <a:endParaRPr lang="en-US" dirty="0" smtClean="0"/>
          </a:p>
          <a:p>
            <a:pPr lvl="1"/>
            <a:r>
              <a:rPr lang="en-US" dirty="0" smtClean="0"/>
              <a:t>(</a:t>
            </a:r>
            <a:r>
              <a:rPr lang="en-US" dirty="0" err="1"/>
              <a:t>hidradenitis</a:t>
            </a:r>
            <a:r>
              <a:rPr lang="en-US" dirty="0"/>
              <a:t> </a:t>
            </a:r>
            <a:r>
              <a:rPr lang="en-US" dirty="0" err="1"/>
              <a:t>suppurativa</a:t>
            </a:r>
            <a:r>
              <a:rPr lang="en-US" dirty="0"/>
              <a:t>, </a:t>
            </a:r>
            <a:r>
              <a:rPr lang="en-US" dirty="0">
                <a:hlinkClick r:id="rId9" tooltip="Learn more about dissecting cellulitis of the scalp from ScienceDirect's AI-generated Topic Pages"/>
              </a:rPr>
              <a:t>dissecting cellulitis of the scalp</a:t>
            </a:r>
            <a:r>
              <a:rPr lang="en-US" dirty="0"/>
              <a:t>, </a:t>
            </a:r>
            <a:r>
              <a:rPr lang="en-US" dirty="0">
                <a:hlinkClick r:id="rId10" tooltip="Learn more about acne conglobata from ScienceDirect's AI-generated Topic Pages"/>
              </a:rPr>
              <a:t>acne </a:t>
            </a:r>
            <a:r>
              <a:rPr lang="en-US" dirty="0" err="1">
                <a:hlinkClick r:id="rId10" tooltip="Learn more about acne conglobata from ScienceDirect's AI-generated Topic Pages"/>
              </a:rPr>
              <a:t>conglobata</a:t>
            </a:r>
            <a:r>
              <a:rPr lang="en-US" dirty="0"/>
              <a:t>, perforating folliculitis).</a:t>
            </a:r>
            <a:endParaRPr lang="en-US" dirty="0"/>
          </a:p>
          <a:p>
            <a:endParaRPr lang="en-US" dirty="0"/>
          </a:p>
        </p:txBody>
      </p:sp>
      <p:pic>
        <p:nvPicPr>
          <p:cNvPr id="1741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67413" y="260648"/>
            <a:ext cx="31765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97839" y="2918817"/>
            <a:ext cx="2984881" cy="391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34" y="19878"/>
            <a:ext cx="7239000" cy="1143000"/>
          </a:xfrm>
        </p:spPr>
        <p:txBody>
          <a:bodyPr/>
          <a:lstStyle/>
          <a:p>
            <a:r>
              <a:rPr lang="en-US" dirty="0" smtClean="0"/>
              <a:t>histopathology</a:t>
            </a:r>
            <a:endParaRPr lang="en-US" dirty="0"/>
          </a:p>
        </p:txBody>
      </p:sp>
      <p:sp>
        <p:nvSpPr>
          <p:cNvPr id="3" name="Content Placeholder 2"/>
          <p:cNvSpPr>
            <a:spLocks noGrp="1"/>
          </p:cNvSpPr>
          <p:nvPr>
            <p:ph idx="1"/>
          </p:nvPr>
        </p:nvSpPr>
        <p:spPr>
          <a:xfrm>
            <a:off x="395536" y="1280979"/>
            <a:ext cx="7239000" cy="4846320"/>
          </a:xfrm>
        </p:spPr>
        <p:txBody>
          <a:bodyPr/>
          <a:lstStyle/>
          <a:p>
            <a:r>
              <a:rPr lang="en-US" dirty="0"/>
              <a:t>i</a:t>
            </a:r>
            <a:r>
              <a:rPr lang="en-US" dirty="0" smtClean="0"/>
              <a:t>nflammatory </a:t>
            </a:r>
            <a:r>
              <a:rPr lang="en-US" dirty="0"/>
              <a:t>cells in the follicular </a:t>
            </a:r>
            <a:r>
              <a:rPr lang="en-US" dirty="0" err="1"/>
              <a:t>ostium</a:t>
            </a:r>
            <a:r>
              <a:rPr lang="en-US" dirty="0"/>
              <a:t> and upper regions of the </a:t>
            </a:r>
            <a:r>
              <a:rPr lang="en-US" dirty="0" smtClean="0"/>
              <a:t>follicle</a:t>
            </a:r>
            <a:endParaRPr lang="en-US" dirty="0" smtClean="0"/>
          </a:p>
          <a:p>
            <a:r>
              <a:rPr lang="en-US" dirty="0" smtClean="0"/>
              <a:t>infiltrate </a:t>
            </a:r>
            <a:r>
              <a:rPr lang="en-US" dirty="0"/>
              <a:t>initially consists of neutrophils, later becomes more mixed with lymphocytes and macrophages</a:t>
            </a:r>
            <a:endParaRPr lang="en-US" dirty="0"/>
          </a:p>
        </p:txBody>
      </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67131" y="3704139"/>
            <a:ext cx="3957478" cy="318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692374"/>
            <a:ext cx="4192141" cy="31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b="1" dirty="0"/>
              <a:t>Erythema </a:t>
            </a:r>
            <a:r>
              <a:rPr lang="en-US" b="1" dirty="0" err="1"/>
              <a:t>marginatum</a:t>
            </a:r>
            <a:r>
              <a:rPr lang="en-US" dirty="0"/>
              <a:t> is reactive inflammatory erythema seen most commonly in association with acute rheumatic fever.</a:t>
            </a:r>
            <a:endParaRPr lang="en-US" dirty="0"/>
          </a:p>
        </p:txBody>
      </p:sp>
      <p:pic>
        <p:nvPicPr>
          <p:cNvPr id="1945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640486"/>
            <a:ext cx="4114811"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3933056"/>
            <a:ext cx="4503367" cy="257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7239000" cy="626328"/>
          </a:xfrm>
        </p:spPr>
        <p:txBody>
          <a:bodyPr/>
          <a:lstStyle/>
          <a:p>
            <a:r>
              <a:rPr lang="en-US" dirty="0" smtClean="0"/>
              <a:t>Clinical feature</a:t>
            </a:r>
            <a:endParaRPr lang="en-US" dirty="0"/>
          </a:p>
        </p:txBody>
      </p:sp>
      <p:sp>
        <p:nvSpPr>
          <p:cNvPr id="3" name="Content Placeholder 2"/>
          <p:cNvSpPr>
            <a:spLocks noGrp="1"/>
          </p:cNvSpPr>
          <p:nvPr>
            <p:ph idx="1"/>
          </p:nvPr>
        </p:nvSpPr>
        <p:spPr>
          <a:xfrm>
            <a:off x="107504" y="1340768"/>
            <a:ext cx="8075240" cy="5184576"/>
          </a:xfrm>
        </p:spPr>
        <p:txBody>
          <a:bodyPr>
            <a:normAutofit fontScale="85000" lnSpcReduction="10000"/>
          </a:bodyPr>
          <a:lstStyle/>
          <a:p>
            <a:r>
              <a:rPr lang="en-US" dirty="0" smtClean="0">
                <a:hlinkClick r:id="rId1"/>
              </a:rPr>
              <a:t>It is an annular</a:t>
            </a:r>
            <a:r>
              <a:rPr lang="en-US" dirty="0">
                <a:hlinkClick r:id="rId1"/>
              </a:rPr>
              <a:t> erythema</a:t>
            </a:r>
            <a:r>
              <a:rPr lang="en-US" dirty="0"/>
              <a:t> </a:t>
            </a:r>
            <a:r>
              <a:rPr lang="en-US" dirty="0" smtClean="0"/>
              <a:t>in 10</a:t>
            </a:r>
            <a:r>
              <a:rPr lang="en-US" dirty="0"/>
              <a:t>% of first attacks of ARF in </a:t>
            </a:r>
            <a:r>
              <a:rPr lang="en-US" dirty="0" smtClean="0"/>
              <a:t>children. </a:t>
            </a:r>
            <a:endParaRPr lang="en-US" dirty="0" smtClean="0"/>
          </a:p>
          <a:p>
            <a:r>
              <a:rPr lang="en-US" dirty="0" smtClean="0"/>
              <a:t>The</a:t>
            </a:r>
            <a:r>
              <a:rPr lang="en-US" dirty="0"/>
              <a:t> rash </a:t>
            </a:r>
            <a:r>
              <a:rPr lang="en-US" dirty="0" smtClean="0"/>
              <a:t>When </a:t>
            </a:r>
            <a:r>
              <a:rPr lang="en-US" dirty="0" err="1" smtClean="0"/>
              <a:t>present,is</a:t>
            </a:r>
            <a:r>
              <a:rPr lang="en-US" dirty="0" smtClean="0"/>
              <a:t> </a:t>
            </a:r>
            <a:r>
              <a:rPr lang="en-US" dirty="0"/>
              <a:t>found on the trunk and upper arms and legs, but almost never on the face, palms or soles. </a:t>
            </a:r>
            <a:endParaRPr lang="en-US" dirty="0" smtClean="0"/>
          </a:p>
          <a:p>
            <a:r>
              <a:rPr lang="en-US" dirty="0" smtClean="0"/>
              <a:t>pink </a:t>
            </a:r>
            <a:r>
              <a:rPr lang="en-US" dirty="0"/>
              <a:t>or red macules (flat spots) or papules (small lumps), which spread outwards in a circular shape. </a:t>
            </a:r>
            <a:endParaRPr lang="en-US" dirty="0" smtClean="0"/>
          </a:p>
          <a:p>
            <a:r>
              <a:rPr lang="en-US" dirty="0" smtClean="0"/>
              <a:t>As </a:t>
            </a:r>
            <a:r>
              <a:rPr lang="en-US" dirty="0"/>
              <a:t>the lesions advance, the edges become raised and red, and the </a:t>
            </a:r>
            <a:r>
              <a:rPr lang="en-US" dirty="0" err="1"/>
              <a:t>centre</a:t>
            </a:r>
            <a:r>
              <a:rPr lang="en-US" dirty="0"/>
              <a:t> clears. </a:t>
            </a:r>
            <a:endParaRPr lang="en-US" dirty="0" smtClean="0"/>
          </a:p>
          <a:p>
            <a:r>
              <a:rPr lang="en-US" dirty="0" smtClean="0"/>
              <a:t>Non itchy </a:t>
            </a:r>
            <a:r>
              <a:rPr lang="en-US" dirty="0"/>
              <a:t>or painful, and sometimes go unnoticed by the patient. </a:t>
            </a:r>
            <a:endParaRPr lang="en-US" dirty="0" smtClean="0"/>
          </a:p>
          <a:p>
            <a:r>
              <a:rPr lang="en-US" dirty="0" smtClean="0"/>
              <a:t>fade </a:t>
            </a:r>
            <a:r>
              <a:rPr lang="en-US" dirty="0"/>
              <a:t>and reappear within hours, reappearing in hot conditions. </a:t>
            </a:r>
            <a:endParaRPr lang="en-US" dirty="0" smtClean="0"/>
          </a:p>
          <a:p>
            <a:r>
              <a:rPr lang="en-US" dirty="0" smtClean="0"/>
              <a:t>Erythema </a:t>
            </a:r>
            <a:r>
              <a:rPr lang="en-US" dirty="0" err="1"/>
              <a:t>marginatum</a:t>
            </a:r>
            <a:r>
              <a:rPr lang="en-US" dirty="0"/>
              <a:t> may persist intermittently for weeks to months, even after successful treatment of </a:t>
            </a:r>
            <a:r>
              <a:rPr lang="en-US" dirty="0" smtClean="0"/>
              <a:t>ARF.</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705405" y="3861048"/>
            <a:ext cx="4284130" cy="279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672" y="188640"/>
            <a:ext cx="43204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705" r="8129"/>
          <a:stretch>
            <a:fillRect/>
          </a:stretch>
        </p:blipFill>
        <p:spPr bwMode="auto">
          <a:xfrm>
            <a:off x="122312" y="1340768"/>
            <a:ext cx="4439920" cy="442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err="1" smtClean="0"/>
              <a:t>Necrolytic</a:t>
            </a:r>
            <a:r>
              <a:rPr lang="en-US" sz="2800" dirty="0" smtClean="0"/>
              <a:t> </a:t>
            </a:r>
            <a:r>
              <a:rPr lang="en-US" sz="2800" dirty="0" err="1" smtClean="0"/>
              <a:t>acral</a:t>
            </a:r>
            <a:r>
              <a:rPr lang="en-US" sz="2800" dirty="0" smtClean="0"/>
              <a:t> erythema</a:t>
            </a:r>
            <a:endParaRPr lang="en-US" sz="2800" dirty="0" smtClean="0"/>
          </a:p>
          <a:p>
            <a:r>
              <a:rPr lang="en-US" sz="2800" dirty="0" smtClean="0"/>
              <a:t>Erythema </a:t>
            </a:r>
            <a:r>
              <a:rPr lang="en-US" sz="2800" dirty="0" err="1" smtClean="0"/>
              <a:t>induratum</a:t>
            </a:r>
            <a:r>
              <a:rPr lang="en-US" sz="2800" dirty="0" smtClean="0"/>
              <a:t> of </a:t>
            </a:r>
            <a:r>
              <a:rPr lang="en-US" sz="2800" dirty="0" err="1" smtClean="0"/>
              <a:t>bazin</a:t>
            </a:r>
            <a:endParaRPr lang="en-US" sz="2800" dirty="0" smtClean="0"/>
          </a:p>
          <a:p>
            <a:r>
              <a:rPr lang="en-US" sz="2800" dirty="0" smtClean="0"/>
              <a:t>Erythema </a:t>
            </a:r>
            <a:r>
              <a:rPr lang="en-US" sz="2800" dirty="0" err="1" smtClean="0"/>
              <a:t>nodosum</a:t>
            </a:r>
            <a:endParaRPr lang="en-US" sz="2800" dirty="0" smtClean="0"/>
          </a:p>
          <a:p>
            <a:r>
              <a:rPr lang="en-US" sz="2800" dirty="0" smtClean="0"/>
              <a:t>Erythema </a:t>
            </a:r>
            <a:r>
              <a:rPr lang="en-US" sz="2800" dirty="0" err="1" smtClean="0"/>
              <a:t>chromicum</a:t>
            </a:r>
            <a:r>
              <a:rPr lang="en-US" sz="2800" dirty="0" smtClean="0"/>
              <a:t> </a:t>
            </a:r>
            <a:r>
              <a:rPr lang="en-US" sz="2800" dirty="0" err="1" smtClean="0"/>
              <a:t>perstans</a:t>
            </a:r>
            <a:endParaRPr lang="en-US" sz="2800" dirty="0" smtClean="0"/>
          </a:p>
          <a:p>
            <a:r>
              <a:rPr lang="en-US" sz="2800" dirty="0" smtClean="0"/>
              <a:t>Erythema </a:t>
            </a:r>
            <a:r>
              <a:rPr lang="en-US" sz="2800" dirty="0" err="1" smtClean="0"/>
              <a:t>gyratum</a:t>
            </a:r>
            <a:r>
              <a:rPr lang="en-US" sz="2800" dirty="0" smtClean="0"/>
              <a:t> </a:t>
            </a:r>
            <a:r>
              <a:rPr lang="en-US" sz="2800" dirty="0" err="1" smtClean="0"/>
              <a:t>repens</a:t>
            </a:r>
            <a:endParaRPr lang="en-US" sz="2800" dirty="0" smtClean="0"/>
          </a:p>
          <a:p>
            <a:r>
              <a:rPr lang="en-US" sz="2800" dirty="0" smtClean="0"/>
              <a:t>Migratory erythema</a:t>
            </a:r>
            <a:endParaRPr lang="en-US" sz="2800" dirty="0" smtClean="0"/>
          </a:p>
          <a:p>
            <a:r>
              <a:rPr lang="en-US" sz="2800" dirty="0" smtClean="0"/>
              <a:t>Toxic erythema of pregnancy</a:t>
            </a:r>
            <a:endParaRPr lang="en-US" sz="2800" dirty="0" smtClean="0"/>
          </a:p>
          <a:p>
            <a:r>
              <a:rPr lang="en-US" sz="2800" dirty="0"/>
              <a:t>Erythema toxicum neonatorum</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0" y="548680"/>
            <a:ext cx="9113513"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a:xfrm>
            <a:off x="155575" y="1844824"/>
            <a:ext cx="3888431" cy="4846320"/>
          </a:xfrm>
        </p:spPr>
        <p:txBody>
          <a:bodyPr>
            <a:normAutofit fontScale="92500" lnSpcReduction="10000"/>
          </a:bodyPr>
          <a:lstStyle/>
          <a:p>
            <a:r>
              <a:rPr lang="en-US" dirty="0" err="1"/>
              <a:t>Nonpruritic</a:t>
            </a:r>
            <a:r>
              <a:rPr lang="en-US" dirty="0"/>
              <a:t>, painless red polycyclic </a:t>
            </a:r>
            <a:r>
              <a:rPr lang="en-US" dirty="0" err="1"/>
              <a:t>maculopapular</a:t>
            </a:r>
            <a:r>
              <a:rPr lang="en-US" dirty="0"/>
              <a:t> eruptions accompanied by raised edges over right arm with individual lesions fading in and </a:t>
            </a:r>
            <a:r>
              <a:rPr lang="en-US" dirty="0" smtClean="0"/>
              <a:t>out</a:t>
            </a:r>
            <a:endParaRPr lang="en-US" dirty="0"/>
          </a:p>
          <a:p>
            <a:endParaRPr lang="en-US" dirty="0" smtClean="0"/>
          </a:p>
          <a:p>
            <a:r>
              <a:rPr lang="en-US" dirty="0" smtClean="0"/>
              <a:t>Perivascular </a:t>
            </a:r>
            <a:r>
              <a:rPr lang="en-US" dirty="0"/>
              <a:t>superficial and deep infiltrates composed of neutrophils and small lymphocytes in the dermis</a:t>
            </a:r>
            <a:endParaRPr lang="en-US" dirty="0"/>
          </a:p>
          <a:p>
            <a:endParaRPr lang="en-US" dirty="0"/>
          </a:p>
        </p:txBody>
      </p:sp>
      <p:sp>
        <p:nvSpPr>
          <p:cNvPr id="4" name="AutoShape 4" descr="Erythema marginatum in case no. 2. (A) Nonpruritic, painless red polycyclic maculopapular eruptions accompanied by raised edges over right arm with individual lesions fading in and out. (B) Perivascular superficial and deep infiltrates composed of neutrophils and small lymphocytes in the dermis (hematoxylin and eosin, ×1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355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39951" y="72217"/>
            <a:ext cx="4905989" cy="670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a:t>a rare type of </a:t>
            </a:r>
            <a:r>
              <a:rPr lang="en-US" dirty="0" err="1"/>
              <a:t>necrotising</a:t>
            </a:r>
            <a:r>
              <a:rPr lang="en-US" dirty="0"/>
              <a:t> </a:t>
            </a:r>
            <a:r>
              <a:rPr lang="en-US" dirty="0" err="1">
                <a:hlinkClick r:id="rId6"/>
              </a:rPr>
              <a:t>vasculitis</a:t>
            </a:r>
            <a:r>
              <a:rPr lang="en-US" dirty="0"/>
              <a:t> that is </a:t>
            </a:r>
            <a:r>
              <a:rPr lang="en-US" dirty="0" err="1"/>
              <a:t>characterised</a:t>
            </a:r>
            <a:r>
              <a:rPr lang="en-US" dirty="0"/>
              <a:t> by red, purple, brown or yellow papules (raised spot), plaques, or nodules, found on the backs of the hands, other extensor surfaces overlying joints, and on the buttocks.</a:t>
            </a:r>
            <a:endParaRPr lang="en-US" dirty="0"/>
          </a:p>
        </p:txBody>
      </p:sp>
      <p:pic>
        <p:nvPicPr>
          <p:cNvPr id="245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4533" y="4470137"/>
            <a:ext cx="3013788" cy="227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282" y="4465423"/>
            <a:ext cx="3015031" cy="227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05" y="4486646"/>
            <a:ext cx="2958819" cy="223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ause</a:t>
            </a:r>
            <a:r>
              <a:rPr lang="en-US" dirty="0"/>
              <a:t> of erythema </a:t>
            </a:r>
            <a:r>
              <a:rPr lang="en-US" dirty="0" err="1"/>
              <a:t>elevatum</a:t>
            </a:r>
            <a:r>
              <a:rPr lang="en-US" dirty="0"/>
              <a:t> </a:t>
            </a:r>
            <a:r>
              <a:rPr lang="en-US" dirty="0" err="1" smtClean="0"/>
              <a:t>diutinum</a:t>
            </a:r>
            <a:endParaRPr lang="en-US" dirty="0"/>
          </a:p>
        </p:txBody>
      </p:sp>
      <p:sp>
        <p:nvSpPr>
          <p:cNvPr id="3" name="Content Placeholder 2"/>
          <p:cNvSpPr>
            <a:spLocks noGrp="1"/>
          </p:cNvSpPr>
          <p:nvPr>
            <p:ph idx="1"/>
          </p:nvPr>
        </p:nvSpPr>
        <p:spPr>
          <a:xfrm>
            <a:off x="107504" y="1783517"/>
            <a:ext cx="5122912" cy="4846320"/>
          </a:xfrm>
        </p:spPr>
        <p:txBody>
          <a:bodyPr/>
          <a:lstStyle/>
          <a:p>
            <a:pPr fontAlgn="base"/>
            <a:r>
              <a:rPr lang="en-US" dirty="0"/>
              <a:t>EED is classified as a </a:t>
            </a:r>
            <a:r>
              <a:rPr lang="en-US" dirty="0">
                <a:hlinkClick r:id="rId1"/>
              </a:rPr>
              <a:t>small vessel </a:t>
            </a:r>
            <a:r>
              <a:rPr lang="en-US" dirty="0" err="1">
                <a:hlinkClick r:id="rId1"/>
              </a:rPr>
              <a:t>vasculitis</a:t>
            </a:r>
            <a:r>
              <a:rPr lang="en-US" dirty="0"/>
              <a:t>. </a:t>
            </a:r>
            <a:r>
              <a:rPr lang="en-US" dirty="0" smtClean="0"/>
              <a:t>it </a:t>
            </a:r>
            <a:r>
              <a:rPr lang="en-US" dirty="0"/>
              <a:t>has been associated with the following conditions:</a:t>
            </a:r>
            <a:endParaRPr lang="en-US" dirty="0"/>
          </a:p>
          <a:p>
            <a:pPr lvl="1" fontAlgn="base"/>
            <a:r>
              <a:rPr lang="en-US" dirty="0">
                <a:hlinkClick r:id="rId2"/>
              </a:rPr>
              <a:t>Granuloma </a:t>
            </a:r>
            <a:r>
              <a:rPr lang="en-US" dirty="0" err="1">
                <a:hlinkClick r:id="rId2"/>
              </a:rPr>
              <a:t>faciale</a:t>
            </a:r>
            <a:endParaRPr lang="en-US" dirty="0"/>
          </a:p>
          <a:p>
            <a:pPr lvl="1" fontAlgn="base"/>
            <a:r>
              <a:rPr lang="en-US" dirty="0"/>
              <a:t>Recurrent </a:t>
            </a:r>
            <a:r>
              <a:rPr lang="en-US" dirty="0">
                <a:hlinkClick r:id="rId3"/>
              </a:rPr>
              <a:t>bacterial infections</a:t>
            </a:r>
            <a:r>
              <a:rPr lang="en-US" dirty="0"/>
              <a:t> (especially </a:t>
            </a:r>
            <a:r>
              <a:rPr lang="en-US" dirty="0">
                <a:hlinkClick r:id="rId4"/>
              </a:rPr>
              <a:t>streptococci</a:t>
            </a:r>
            <a:r>
              <a:rPr lang="en-US" dirty="0"/>
              <a:t>)</a:t>
            </a:r>
            <a:endParaRPr lang="en-US" dirty="0"/>
          </a:p>
          <a:p>
            <a:pPr lvl="1" fontAlgn="base"/>
            <a:r>
              <a:rPr lang="en-US" dirty="0">
                <a:hlinkClick r:id="rId5"/>
              </a:rPr>
              <a:t>Viral infections</a:t>
            </a:r>
            <a:r>
              <a:rPr lang="en-US" dirty="0"/>
              <a:t> (including </a:t>
            </a:r>
            <a:r>
              <a:rPr lang="en-US" dirty="0">
                <a:hlinkClick r:id="rId6"/>
              </a:rPr>
              <a:t>hepatitis B</a:t>
            </a:r>
            <a:r>
              <a:rPr lang="en-US" dirty="0"/>
              <a:t> and </a:t>
            </a:r>
            <a:r>
              <a:rPr lang="en-US" dirty="0">
                <a:hlinkClick r:id="rId7"/>
              </a:rPr>
              <a:t>HIV</a:t>
            </a:r>
            <a:r>
              <a:rPr lang="en-US" dirty="0"/>
              <a:t>)</a:t>
            </a:r>
            <a:endParaRPr lang="en-US" dirty="0"/>
          </a:p>
          <a:p>
            <a:pPr lvl="1" fontAlgn="base"/>
            <a:r>
              <a:rPr lang="en-US" dirty="0" err="1"/>
              <a:t>Haematological</a:t>
            </a:r>
            <a:r>
              <a:rPr lang="en-US" dirty="0"/>
              <a:t> diseases</a:t>
            </a:r>
            <a:endParaRPr lang="en-US" dirty="0"/>
          </a:p>
          <a:p>
            <a:pPr lvl="1" fontAlgn="base"/>
            <a:r>
              <a:rPr lang="en-US" dirty="0" err="1"/>
              <a:t>Rheumatological</a:t>
            </a:r>
            <a:r>
              <a:rPr lang="en-US" dirty="0"/>
              <a:t> diseases</a:t>
            </a:r>
            <a:endParaRPr lang="en-US" dirty="0"/>
          </a:p>
          <a:p>
            <a:endParaRPr lang="en-US" dirty="0"/>
          </a:p>
        </p:txBody>
      </p:sp>
      <p:pic>
        <p:nvPicPr>
          <p:cNvPr id="2560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1412" y="4149080"/>
            <a:ext cx="3638178" cy="245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088" y="1196752"/>
            <a:ext cx="355093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features </a:t>
            </a:r>
            <a:endParaRPr lang="en-US" dirty="0"/>
          </a:p>
        </p:txBody>
      </p:sp>
      <p:sp>
        <p:nvSpPr>
          <p:cNvPr id="3" name="Content Placeholder 2"/>
          <p:cNvSpPr>
            <a:spLocks noGrp="1"/>
          </p:cNvSpPr>
          <p:nvPr>
            <p:ph idx="1"/>
          </p:nvPr>
        </p:nvSpPr>
        <p:spPr>
          <a:xfrm>
            <a:off x="107504" y="1700808"/>
            <a:ext cx="6624737" cy="4846320"/>
          </a:xfrm>
        </p:spPr>
        <p:txBody>
          <a:bodyPr>
            <a:normAutofit fontScale="92500" lnSpcReduction="20000"/>
          </a:bodyPr>
          <a:lstStyle/>
          <a:p>
            <a:pPr fontAlgn="base"/>
            <a:r>
              <a:rPr lang="en-US" dirty="0" smtClean="0"/>
              <a:t>papules </a:t>
            </a:r>
            <a:r>
              <a:rPr lang="en-US" dirty="0"/>
              <a:t>or nodules on the backs of the hands.</a:t>
            </a:r>
            <a:endParaRPr lang="en-US" dirty="0"/>
          </a:p>
          <a:p>
            <a:pPr fontAlgn="base"/>
            <a:r>
              <a:rPr lang="en-US" dirty="0"/>
              <a:t>Other extensor surfaces </a:t>
            </a:r>
            <a:r>
              <a:rPr lang="en-US" dirty="0" smtClean="0"/>
              <a:t>may </a:t>
            </a:r>
            <a:r>
              <a:rPr lang="en-US" dirty="0"/>
              <a:t>also be affected.</a:t>
            </a:r>
            <a:endParaRPr lang="en-US" dirty="0"/>
          </a:p>
          <a:p>
            <a:pPr fontAlgn="base"/>
            <a:r>
              <a:rPr lang="en-US" dirty="0"/>
              <a:t>Lesions occurring on the face </a:t>
            </a:r>
            <a:r>
              <a:rPr lang="en-US" dirty="0" smtClean="0"/>
              <a:t>resemble</a:t>
            </a:r>
            <a:r>
              <a:rPr lang="en-US" dirty="0"/>
              <a:t> </a:t>
            </a:r>
            <a:r>
              <a:rPr lang="en-US" dirty="0">
                <a:hlinkClick r:id="rId1"/>
              </a:rPr>
              <a:t>granuloma </a:t>
            </a:r>
            <a:r>
              <a:rPr lang="en-US" dirty="0" err="1">
                <a:hlinkClick r:id="rId1"/>
              </a:rPr>
              <a:t>faciale</a:t>
            </a:r>
            <a:r>
              <a:rPr lang="en-US" dirty="0"/>
              <a:t>.</a:t>
            </a:r>
            <a:endParaRPr lang="en-US" dirty="0"/>
          </a:p>
          <a:p>
            <a:pPr fontAlgn="base"/>
            <a:r>
              <a:rPr lang="en-US" dirty="0" smtClean="0"/>
              <a:t>symmetrically</a:t>
            </a:r>
            <a:r>
              <a:rPr lang="en-US" dirty="0"/>
              <a:t>.</a:t>
            </a:r>
            <a:endParaRPr lang="en-US" dirty="0"/>
          </a:p>
          <a:p>
            <a:pPr fontAlgn="base"/>
            <a:r>
              <a:rPr lang="en-US" dirty="0" err="1"/>
              <a:t>Colour</a:t>
            </a:r>
            <a:r>
              <a:rPr lang="en-US" dirty="0"/>
              <a:t> of lesions progresses over time from yellow or pinkish to red, purple or brown.</a:t>
            </a:r>
            <a:endParaRPr lang="en-US" dirty="0"/>
          </a:p>
          <a:p>
            <a:pPr fontAlgn="base"/>
            <a:r>
              <a:rPr lang="en-US" dirty="0"/>
              <a:t>Lesions may enlarge during the day and go back to original size overnight.</a:t>
            </a:r>
            <a:endParaRPr lang="en-US" dirty="0"/>
          </a:p>
          <a:p>
            <a:pPr fontAlgn="base"/>
            <a:r>
              <a:rPr lang="en-US" dirty="0"/>
              <a:t>Rarely, blisters and </a:t>
            </a:r>
            <a:r>
              <a:rPr lang="en-US" dirty="0" smtClean="0"/>
              <a:t>ulcers.</a:t>
            </a:r>
            <a:endParaRPr lang="en-US" dirty="0"/>
          </a:p>
          <a:p>
            <a:pPr fontAlgn="base"/>
            <a:r>
              <a:rPr lang="en-US" dirty="0" smtClean="0"/>
              <a:t>firm </a:t>
            </a:r>
            <a:r>
              <a:rPr lang="en-US" dirty="0"/>
              <a:t>and freely movable over the underlying tissue</a:t>
            </a:r>
            <a:r>
              <a:rPr lang="en-US" dirty="0" smtClean="0"/>
              <a:t>.</a:t>
            </a:r>
            <a:endParaRPr lang="en-US" dirty="0"/>
          </a:p>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366024" y="3310229"/>
            <a:ext cx="4656005" cy="221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178" y="50539"/>
            <a:ext cx="2951805" cy="198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 of EED</a:t>
            </a:r>
            <a:endParaRPr lang="en-US" dirty="0"/>
          </a:p>
        </p:txBody>
      </p:sp>
      <p:sp>
        <p:nvSpPr>
          <p:cNvPr id="3" name="Content Placeholder 2"/>
          <p:cNvSpPr>
            <a:spLocks noGrp="1"/>
          </p:cNvSpPr>
          <p:nvPr>
            <p:ph idx="1"/>
          </p:nvPr>
        </p:nvSpPr>
        <p:spPr/>
        <p:txBody>
          <a:bodyPr/>
          <a:lstStyle/>
          <a:p>
            <a:pPr fontAlgn="base"/>
            <a:r>
              <a:rPr lang="en-US" dirty="0" err="1"/>
              <a:t>Leukocytoclastic</a:t>
            </a:r>
            <a:r>
              <a:rPr lang="en-US" dirty="0"/>
              <a:t> </a:t>
            </a:r>
            <a:r>
              <a:rPr lang="en-US" dirty="0" err="1"/>
              <a:t>vasculitis</a:t>
            </a:r>
            <a:r>
              <a:rPr lang="en-US" dirty="0"/>
              <a:t> with </a:t>
            </a:r>
            <a:r>
              <a:rPr lang="en-US" dirty="0" err="1"/>
              <a:t>fibrinoid</a:t>
            </a:r>
            <a:r>
              <a:rPr lang="en-US" dirty="0"/>
              <a:t> necrosis of small vessel walls, along with predominantly </a:t>
            </a:r>
            <a:r>
              <a:rPr lang="en-US" dirty="0" err="1"/>
              <a:t>neutrophilic</a:t>
            </a:r>
            <a:r>
              <a:rPr lang="en-US" dirty="0"/>
              <a:t> dermal infiltrate</a:t>
            </a:r>
            <a:endParaRPr lang="en-US" dirty="0"/>
          </a:p>
          <a:p>
            <a:pPr fontAlgn="base"/>
            <a:r>
              <a:rPr lang="en-US" dirty="0"/>
              <a:t>Prominent dermal </a:t>
            </a:r>
            <a:r>
              <a:rPr lang="en-US" dirty="0" smtClean="0"/>
              <a:t>edema</a:t>
            </a:r>
            <a:endParaRPr lang="en-US" dirty="0" smtClean="0"/>
          </a:p>
          <a:p>
            <a:pPr fontAlgn="base"/>
            <a:r>
              <a:rPr lang="en-US" dirty="0"/>
              <a:t>Granulation tissue</a:t>
            </a:r>
            <a:endParaRPr lang="en-US" dirty="0"/>
          </a:p>
          <a:p>
            <a:pPr fontAlgn="base"/>
            <a:r>
              <a:rPr lang="en-US" dirty="0"/>
              <a:t>Perivascular fibrosis in onion skinning pattern</a:t>
            </a:r>
            <a:endParaRPr lang="en-US" dirty="0"/>
          </a:p>
          <a:p>
            <a:pPr fontAlgn="base"/>
            <a:r>
              <a:rPr lang="en-US" dirty="0" err="1" smtClean="0"/>
              <a:t>storiform</a:t>
            </a:r>
            <a:r>
              <a:rPr lang="en-US" dirty="0" smtClean="0"/>
              <a:t> </a:t>
            </a:r>
            <a:r>
              <a:rPr lang="en-US" dirty="0"/>
              <a:t>fibrosis, fibroplasia and </a:t>
            </a:r>
            <a:r>
              <a:rPr lang="en-US" dirty="0" err="1"/>
              <a:t>clefting</a:t>
            </a:r>
            <a:r>
              <a:rPr lang="en-US" dirty="0"/>
              <a:t> between sclerotic collagen </a:t>
            </a:r>
            <a:r>
              <a:rPr lang="en-US" dirty="0" smtClean="0"/>
              <a:t>bundle</a:t>
            </a:r>
            <a:endParaRPr lang="en-US" dirty="0" smtClean="0"/>
          </a:p>
          <a:p>
            <a:pPr fontAlgn="base"/>
            <a:r>
              <a:rPr lang="en-US" dirty="0"/>
              <a:t>Cholesterol clefts</a:t>
            </a:r>
            <a:endParaRPr lang="en-US" dirty="0"/>
          </a:p>
          <a:p>
            <a:pPr fontAlgn="base"/>
            <a:endParaRPr lang="en-US" dirty="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pic>
        <p:nvPicPr>
          <p:cNvPr id="276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80181" y="91074"/>
            <a:ext cx="4463819" cy="33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5039883" cy="37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for erythema </a:t>
            </a:r>
            <a:r>
              <a:rPr lang="en-US" dirty="0" err="1"/>
              <a:t>elevatum</a:t>
            </a:r>
            <a:r>
              <a:rPr lang="en-US" dirty="0"/>
              <a:t> </a:t>
            </a:r>
            <a:r>
              <a:rPr lang="en-US" dirty="0" err="1" smtClean="0"/>
              <a:t>diutinum</a:t>
            </a:r>
            <a:endParaRPr lang="en-US" dirty="0"/>
          </a:p>
        </p:txBody>
      </p:sp>
      <p:sp>
        <p:nvSpPr>
          <p:cNvPr id="3" name="Content Placeholder 2"/>
          <p:cNvSpPr>
            <a:spLocks noGrp="1"/>
          </p:cNvSpPr>
          <p:nvPr>
            <p:ph idx="1"/>
          </p:nvPr>
        </p:nvSpPr>
        <p:spPr/>
        <p:txBody>
          <a:bodyPr/>
          <a:lstStyle/>
          <a:p>
            <a:r>
              <a:rPr lang="en-US" dirty="0"/>
              <a:t>EED is a chronic and progressive skin disease that may last as long as 25 years. However, in some cases after evolving over a 5–10 year period it may spontaneously clear</a:t>
            </a:r>
            <a:r>
              <a:rPr lang="en-US" dirty="0" smtClean="0"/>
              <a:t>.</a:t>
            </a:r>
            <a:endParaRPr lang="en-US" dirty="0" smtClean="0"/>
          </a:p>
          <a:p>
            <a:r>
              <a:rPr lang="en-US" dirty="0" err="1">
                <a:hlinkClick r:id="rId1"/>
              </a:rPr>
              <a:t>Dapsone</a:t>
            </a:r>
            <a:r>
              <a:rPr lang="en-US" dirty="0"/>
              <a:t> is considered the drug of choice for EED</a:t>
            </a:r>
            <a:r>
              <a:rPr lang="en-US" dirty="0" smtClean="0"/>
              <a:t>,</a:t>
            </a:r>
            <a:r>
              <a:rPr lang="en-US" dirty="0"/>
              <a:t> </a:t>
            </a:r>
            <a:r>
              <a:rPr lang="en-US" dirty="0" smtClean="0"/>
              <a:t>however lesions </a:t>
            </a:r>
            <a:r>
              <a:rPr lang="en-US" dirty="0"/>
              <a:t>promptly recur following the withdrawal of the drug.</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smtClean="0"/>
              <a:t>erythema </a:t>
            </a:r>
            <a:r>
              <a:rPr lang="en-US" dirty="0" err="1"/>
              <a:t>annulare</a:t>
            </a:r>
            <a:r>
              <a:rPr lang="en-US" dirty="0"/>
              <a:t> </a:t>
            </a:r>
            <a:r>
              <a:rPr lang="en-US" dirty="0" err="1"/>
              <a:t>centrifugum</a:t>
            </a:r>
            <a:r>
              <a:rPr lang="en-US" dirty="0"/>
              <a:t> is a chronic reactive form of </a:t>
            </a:r>
            <a:r>
              <a:rPr lang="en-US" dirty="0">
                <a:hlinkClick r:id="rId6"/>
              </a:rPr>
              <a:t>annular erythema</a:t>
            </a:r>
            <a:r>
              <a:rPr lang="en-US" dirty="0"/>
              <a:t> </a:t>
            </a:r>
            <a:r>
              <a:rPr lang="en-US" dirty="0" err="1"/>
              <a:t>characterised</a:t>
            </a:r>
            <a:r>
              <a:rPr lang="en-US" dirty="0"/>
              <a:t> by erythematous, circular, </a:t>
            </a:r>
            <a:r>
              <a:rPr lang="en-US" dirty="0" err="1"/>
              <a:t>arciform</a:t>
            </a:r>
            <a:r>
              <a:rPr lang="en-US" dirty="0"/>
              <a:t>, and polycyclic lesions, </a:t>
            </a:r>
            <a:endParaRPr lang="en-US" dirty="0" smtClean="0"/>
          </a:p>
          <a:p>
            <a:r>
              <a:rPr lang="en-US" dirty="0" smtClean="0"/>
              <a:t>with </a:t>
            </a:r>
            <a:r>
              <a:rPr lang="en-US" dirty="0"/>
              <a:t>a characteristic delicate scale behind the advancing edge (‘trailing scale’).</a:t>
            </a:r>
            <a:endParaRPr lang="en-US" dirty="0"/>
          </a:p>
        </p:txBody>
      </p:sp>
      <p:pic>
        <p:nvPicPr>
          <p:cNvPr id="286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4581128"/>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5922" y="4591270"/>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5" y="4591270"/>
            <a:ext cx="28194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erythema </a:t>
            </a:r>
            <a:r>
              <a:rPr lang="en-US" dirty="0" err="1"/>
              <a:t>annulare</a:t>
            </a:r>
            <a:r>
              <a:rPr lang="en-US" dirty="0"/>
              <a:t> </a:t>
            </a:r>
            <a:r>
              <a:rPr lang="en-US" dirty="0" err="1" smtClean="0"/>
              <a:t>centrifugum</a:t>
            </a:r>
            <a:endParaRPr lang="en-US" dirty="0"/>
          </a:p>
        </p:txBody>
      </p:sp>
      <p:sp>
        <p:nvSpPr>
          <p:cNvPr id="3" name="Content Placeholder 2"/>
          <p:cNvSpPr>
            <a:spLocks noGrp="1"/>
          </p:cNvSpPr>
          <p:nvPr>
            <p:ph idx="1"/>
          </p:nvPr>
        </p:nvSpPr>
        <p:spPr/>
        <p:txBody>
          <a:bodyPr/>
          <a:lstStyle/>
          <a:p>
            <a:pPr fontAlgn="base"/>
            <a:r>
              <a:rPr lang="en-US" dirty="0" smtClean="0"/>
              <a:t>the </a:t>
            </a:r>
            <a:r>
              <a:rPr lang="en-US" dirty="0"/>
              <a:t>most commonly associated conditions are:</a:t>
            </a:r>
            <a:endParaRPr lang="en-US" dirty="0"/>
          </a:p>
          <a:p>
            <a:pPr lvl="1" fontAlgn="base"/>
            <a:r>
              <a:rPr lang="en-US" dirty="0"/>
              <a:t>Cutaneous </a:t>
            </a:r>
            <a:r>
              <a:rPr lang="en-US" dirty="0">
                <a:hlinkClick r:id="rId1"/>
              </a:rPr>
              <a:t>fungal infection</a:t>
            </a:r>
            <a:r>
              <a:rPr lang="en-US" dirty="0"/>
              <a:t> (</a:t>
            </a:r>
            <a:r>
              <a:rPr lang="en-US" dirty="0" err="1">
                <a:hlinkClick r:id="rId2"/>
              </a:rPr>
              <a:t>tinea</a:t>
            </a:r>
            <a:r>
              <a:rPr lang="en-US" dirty="0">
                <a:hlinkClick r:id="rId2"/>
              </a:rPr>
              <a:t> </a:t>
            </a:r>
            <a:r>
              <a:rPr lang="en-US" dirty="0" err="1">
                <a:hlinkClick r:id="rId2"/>
              </a:rPr>
              <a:t>pedis</a:t>
            </a:r>
            <a:r>
              <a:rPr lang="en-US" dirty="0"/>
              <a:t>)</a:t>
            </a:r>
            <a:endParaRPr lang="en-US" dirty="0"/>
          </a:p>
          <a:p>
            <a:pPr lvl="1" fontAlgn="base"/>
            <a:r>
              <a:rPr lang="en-US" dirty="0">
                <a:hlinkClick r:id="rId3"/>
              </a:rPr>
              <a:t>Internal malignancy</a:t>
            </a:r>
            <a:endParaRPr lang="en-US" dirty="0"/>
          </a:p>
          <a:p>
            <a:pPr lvl="1" fontAlgn="base"/>
            <a:r>
              <a:rPr lang="en-US" dirty="0">
                <a:hlinkClick r:id="rId4"/>
              </a:rPr>
              <a:t>Adverse reaction to medications</a:t>
            </a:r>
            <a:endParaRPr lang="en-US" dirty="0"/>
          </a:p>
          <a:p>
            <a:pPr lvl="1" fontAlgn="base"/>
            <a:r>
              <a:rPr lang="en-US" dirty="0">
                <a:hlinkClick r:id="rId5"/>
              </a:rPr>
              <a:t>Pregnancy</a:t>
            </a:r>
            <a:endParaRPr lang="en-US" dirty="0"/>
          </a:p>
          <a:p>
            <a:pPr lvl="1" fontAlgn="base"/>
            <a:r>
              <a:rPr lang="en-US" dirty="0" err="1">
                <a:hlinkClick r:id="rId6"/>
              </a:rPr>
              <a:t>Haematological</a:t>
            </a:r>
            <a:r>
              <a:rPr lang="en-US" dirty="0">
                <a:hlinkClick r:id="rId6"/>
              </a:rPr>
              <a:t> </a:t>
            </a:r>
            <a:r>
              <a:rPr lang="en-US" dirty="0" smtClean="0">
                <a:hlinkClick r:id="rId6"/>
              </a:rPr>
              <a:t>disorders</a:t>
            </a:r>
            <a:endParaRPr lang="en-US" dirty="0"/>
          </a:p>
          <a:p>
            <a:pPr lvl="1" fontAlgn="base"/>
            <a:r>
              <a:rPr lang="en-US" dirty="0" smtClean="0"/>
              <a:t>Endocrine</a:t>
            </a:r>
            <a:r>
              <a:rPr lang="en-US" dirty="0"/>
              <a:t> disorders</a:t>
            </a:r>
            <a:endParaRPr lang="en-US" dirty="0"/>
          </a:p>
          <a:p>
            <a:pPr lvl="1" fontAlgn="base"/>
            <a:r>
              <a:rPr lang="en-US" dirty="0">
                <a:hlinkClick r:id="rId7"/>
              </a:rPr>
              <a:t>Rheumatic disease</a:t>
            </a:r>
            <a:r>
              <a:rPr lang="en-US" dirty="0"/>
              <a:t>.</a:t>
            </a:r>
            <a:endParaRPr lang="en-US" dirty="0"/>
          </a:p>
          <a:p>
            <a:endParaRPr lang="en-US" dirty="0"/>
          </a:p>
        </p:txBody>
      </p:sp>
      <p:pic>
        <p:nvPicPr>
          <p:cNvPr id="296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016" y="3861048"/>
            <a:ext cx="432048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274638"/>
          <a:ext cx="74676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a:xfrm>
            <a:off x="457200" y="1600201"/>
            <a:ext cx="8147248" cy="3124943"/>
          </a:xfrm>
        </p:spPr>
        <p:txBody>
          <a:bodyPr>
            <a:normAutofit/>
          </a:bodyPr>
          <a:lstStyle/>
          <a:p>
            <a:r>
              <a:rPr lang="en-US" sz="2400" dirty="0"/>
              <a:t>E</a:t>
            </a:r>
            <a:r>
              <a:rPr lang="en-US" sz="2400" dirty="0" smtClean="0"/>
              <a:t>rythema </a:t>
            </a:r>
            <a:r>
              <a:rPr lang="en-US" sz="2400" dirty="0" err="1"/>
              <a:t>multiforme</a:t>
            </a:r>
            <a:r>
              <a:rPr lang="en-US" sz="2400" dirty="0"/>
              <a:t> is an immune-mediated, typically self-limiting, </a:t>
            </a:r>
            <a:r>
              <a:rPr lang="en-US" sz="2400" dirty="0" err="1"/>
              <a:t>mucocutaneous</a:t>
            </a:r>
            <a:r>
              <a:rPr lang="en-US" sz="2400" dirty="0"/>
              <a:t> condition </a:t>
            </a:r>
            <a:r>
              <a:rPr lang="en-US" sz="2400" dirty="0" err="1"/>
              <a:t>characterised</a:t>
            </a:r>
            <a:r>
              <a:rPr lang="en-US" sz="2400" dirty="0"/>
              <a:t> by </a:t>
            </a:r>
            <a:r>
              <a:rPr lang="en-US" sz="2400" dirty="0">
                <a:solidFill>
                  <a:srgbClr val="FFFF00"/>
                </a:solidFill>
                <a:hlinkClick r:id="rId6"/>
              </a:rPr>
              <a:t>‘target’ lesions</a:t>
            </a:r>
            <a:r>
              <a:rPr lang="en-US" sz="2400" dirty="0"/>
              <a:t>. </a:t>
            </a:r>
            <a:endParaRPr lang="en-US" sz="2400" dirty="0" smtClean="0"/>
          </a:p>
          <a:p>
            <a:r>
              <a:rPr lang="en-US" sz="2400" dirty="0" smtClean="0"/>
              <a:t>Significant</a:t>
            </a:r>
            <a:r>
              <a:rPr lang="en-US" sz="2400" dirty="0"/>
              <a:t> mucosal involvement distinguishes erythema </a:t>
            </a:r>
            <a:r>
              <a:rPr lang="en-US" sz="2400" dirty="0" err="1"/>
              <a:t>multiforme</a:t>
            </a:r>
            <a:r>
              <a:rPr lang="en-US" sz="2400" dirty="0"/>
              <a:t> major from </a:t>
            </a:r>
            <a:r>
              <a:rPr lang="en-US" sz="2400" dirty="0" err="1"/>
              <a:t>multiforme</a:t>
            </a:r>
            <a:r>
              <a:rPr lang="en-US" sz="2400" dirty="0"/>
              <a:t> minor. </a:t>
            </a:r>
            <a:endParaRPr lang="en-US" sz="2400" dirty="0" smtClean="0"/>
          </a:p>
          <a:p>
            <a:r>
              <a:rPr lang="en-US" sz="2400" dirty="0" smtClean="0"/>
              <a:t>Episodes </a:t>
            </a:r>
            <a:r>
              <a:rPr lang="en-US" sz="2400" dirty="0"/>
              <a:t>can be isolated, recurrent, or persistent.</a:t>
            </a:r>
            <a:endParaRPr lang="en-US" sz="24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4581128"/>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831" y="4616625"/>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474" y="4581128"/>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280"/>
            <a:ext cx="7239000" cy="1143000"/>
          </a:xfrm>
        </p:spPr>
        <p:txBody>
          <a:bodyPr>
            <a:normAutofit/>
          </a:bodyPr>
          <a:lstStyle/>
          <a:p>
            <a:r>
              <a:rPr lang="en-US" dirty="0"/>
              <a:t>clinical features of </a:t>
            </a:r>
            <a:r>
              <a:rPr lang="en-US" dirty="0" err="1" smtClean="0"/>
              <a:t>eAC</a:t>
            </a:r>
            <a:endParaRPr lang="en-US" dirty="0"/>
          </a:p>
        </p:txBody>
      </p:sp>
      <p:sp>
        <p:nvSpPr>
          <p:cNvPr id="3" name="Content Placeholder 2"/>
          <p:cNvSpPr>
            <a:spLocks noGrp="1"/>
          </p:cNvSpPr>
          <p:nvPr>
            <p:ph idx="1"/>
          </p:nvPr>
        </p:nvSpPr>
        <p:spPr>
          <a:xfrm>
            <a:off x="457200" y="1268760"/>
            <a:ext cx="6275040" cy="5472608"/>
          </a:xfrm>
        </p:spPr>
        <p:txBody>
          <a:bodyPr>
            <a:normAutofit fontScale="92500" lnSpcReduction="10000"/>
          </a:bodyPr>
          <a:lstStyle/>
          <a:p>
            <a:pPr fontAlgn="base"/>
            <a:r>
              <a:rPr lang="en-US" dirty="0" smtClean="0"/>
              <a:t>affects </a:t>
            </a:r>
            <a:r>
              <a:rPr lang="en-US" dirty="0"/>
              <a:t>the thighs, buttocks, and upper arms. </a:t>
            </a:r>
            <a:endParaRPr lang="en-US" dirty="0" smtClean="0"/>
          </a:p>
          <a:p>
            <a:pPr fontAlgn="base"/>
            <a:r>
              <a:rPr lang="en-US" dirty="0" smtClean="0"/>
              <a:t>starts </a:t>
            </a:r>
            <a:r>
              <a:rPr lang="en-US" dirty="0"/>
              <a:t>as a small pink papule that gradually enlarges over several weeks to form annular plaques with central clearing. </a:t>
            </a:r>
            <a:endParaRPr lang="en-US" dirty="0" smtClean="0"/>
          </a:p>
          <a:p>
            <a:pPr fontAlgn="base"/>
            <a:r>
              <a:rPr lang="en-US" dirty="0" smtClean="0"/>
              <a:t>vary </a:t>
            </a:r>
            <a:r>
              <a:rPr lang="en-US" dirty="0"/>
              <a:t>in size from a few </a:t>
            </a:r>
            <a:r>
              <a:rPr lang="en-US" dirty="0" smtClean="0"/>
              <a:t>mm </a:t>
            </a:r>
            <a:r>
              <a:rPr lang="en-US" dirty="0"/>
              <a:t>to a few </a:t>
            </a:r>
            <a:r>
              <a:rPr lang="en-US" dirty="0" smtClean="0"/>
              <a:t>cm.</a:t>
            </a:r>
            <a:endParaRPr lang="en-US" dirty="0" smtClean="0"/>
          </a:p>
          <a:p>
            <a:pPr fontAlgn="base"/>
            <a:r>
              <a:rPr lang="en-US" dirty="0" smtClean="0"/>
              <a:t>Annular </a:t>
            </a:r>
            <a:r>
              <a:rPr lang="en-US" dirty="0"/>
              <a:t>lesions can be partial (</a:t>
            </a:r>
            <a:r>
              <a:rPr lang="en-US" dirty="0" err="1"/>
              <a:t>arciform</a:t>
            </a:r>
            <a:r>
              <a:rPr lang="en-US" dirty="0"/>
              <a:t>) and coalesce to form polycyclic (ringed), </a:t>
            </a:r>
            <a:r>
              <a:rPr lang="en-US" dirty="0" err="1"/>
              <a:t>serpiginous</a:t>
            </a:r>
            <a:r>
              <a:rPr lang="en-US" dirty="0"/>
              <a:t> (wavy), and gyrate (revolving) patterns.</a:t>
            </a:r>
            <a:endParaRPr lang="en-US" dirty="0"/>
          </a:p>
          <a:p>
            <a:pPr fontAlgn="base"/>
            <a:r>
              <a:rPr lang="en-US" dirty="0"/>
              <a:t>Classically, the annular or </a:t>
            </a:r>
            <a:r>
              <a:rPr lang="en-US" dirty="0" err="1"/>
              <a:t>arciform</a:t>
            </a:r>
            <a:r>
              <a:rPr lang="en-US" dirty="0"/>
              <a:t> lesions have an advancing outer erythematous edge with a trailing (inner) scaly edge. </a:t>
            </a:r>
            <a:endParaRPr lang="en-US" dirty="0" smtClean="0"/>
          </a:p>
          <a:p>
            <a:pPr fontAlgn="base"/>
            <a:r>
              <a:rPr lang="en-US" dirty="0" smtClean="0"/>
              <a:t>The</a:t>
            </a:r>
            <a:r>
              <a:rPr lang="en-US" dirty="0"/>
              <a:t> rash may be itchy.</a:t>
            </a:r>
            <a:endParaRPr lang="en-US" dirty="0"/>
          </a:p>
          <a:p>
            <a:endParaRPr lang="en-US" dirty="0"/>
          </a:p>
        </p:txBody>
      </p:sp>
      <p:pic>
        <p:nvPicPr>
          <p:cNvPr id="307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39304" y="2996952"/>
            <a:ext cx="229552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586" y="908720"/>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7239000" cy="1143000"/>
          </a:xfrm>
        </p:spPr>
        <p:txBody>
          <a:bodyPr/>
          <a:lstStyle/>
          <a:p>
            <a:r>
              <a:rPr lang="en-US" dirty="0" smtClean="0"/>
              <a:t>histopathology</a:t>
            </a:r>
            <a:endParaRPr lang="en-US" dirty="0"/>
          </a:p>
        </p:txBody>
      </p:sp>
      <p:sp>
        <p:nvSpPr>
          <p:cNvPr id="3" name="Content Placeholder 2"/>
          <p:cNvSpPr>
            <a:spLocks noGrp="1"/>
          </p:cNvSpPr>
          <p:nvPr>
            <p:ph idx="1"/>
          </p:nvPr>
        </p:nvSpPr>
        <p:spPr>
          <a:xfrm>
            <a:off x="179512" y="1221864"/>
            <a:ext cx="7239000" cy="4846320"/>
          </a:xfrm>
        </p:spPr>
        <p:txBody>
          <a:bodyPr>
            <a:normAutofit/>
          </a:bodyPr>
          <a:lstStyle/>
          <a:p>
            <a:r>
              <a:rPr lang="en-US" dirty="0" smtClean="0"/>
              <a:t>A dense</a:t>
            </a:r>
            <a:r>
              <a:rPr lang="en-US" dirty="0"/>
              <a:t> perivascular lymphocytic infiltrate involving either the superficial or deep vascular plexus, which is known as a ‘</a:t>
            </a:r>
            <a:r>
              <a:rPr lang="en-US" dirty="0">
                <a:solidFill>
                  <a:schemeClr val="accent2">
                    <a:lumMod val="75000"/>
                  </a:schemeClr>
                </a:solidFill>
              </a:rPr>
              <a:t>coat-sleeve’ appearance</a:t>
            </a:r>
            <a:r>
              <a:rPr lang="en-US" dirty="0"/>
              <a:t>. </a:t>
            </a:r>
            <a:endParaRPr lang="en-US" dirty="0" smtClean="0"/>
          </a:p>
          <a:p>
            <a:r>
              <a:rPr lang="en-US" dirty="0" smtClean="0"/>
              <a:t>Secondary </a:t>
            </a:r>
            <a:r>
              <a:rPr lang="en-US" dirty="0"/>
              <a:t>changes to the epidermis may include </a:t>
            </a:r>
            <a:endParaRPr lang="en-US" dirty="0" smtClean="0"/>
          </a:p>
          <a:p>
            <a:pPr lvl="1"/>
            <a:r>
              <a:rPr lang="en-US" dirty="0" err="1" smtClean="0"/>
              <a:t>spongiosis</a:t>
            </a:r>
            <a:r>
              <a:rPr lang="en-US" dirty="0"/>
              <a:t> </a:t>
            </a:r>
            <a:endParaRPr lang="en-US" dirty="0" smtClean="0"/>
          </a:p>
          <a:p>
            <a:pPr lvl="1"/>
            <a:r>
              <a:rPr lang="en-US" dirty="0" err="1" smtClean="0"/>
              <a:t>parakeratosis</a:t>
            </a:r>
            <a:endParaRPr lang="en-US" dirty="0" smtClean="0"/>
          </a:p>
          <a:p>
            <a:pPr lvl="1"/>
            <a:r>
              <a:rPr lang="en-US" dirty="0" smtClean="0"/>
              <a:t>hyperkeratosis</a:t>
            </a:r>
            <a:r>
              <a:rPr lang="en-US" dirty="0"/>
              <a:t> </a:t>
            </a:r>
            <a:endParaRPr lang="en-US" dirty="0"/>
          </a:p>
        </p:txBody>
      </p:sp>
      <p:pic>
        <p:nvPicPr>
          <p:cNvPr id="317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16016" y="3797560"/>
            <a:ext cx="4080587" cy="30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treatment </a:t>
            </a:r>
            <a:r>
              <a:rPr lang="en-US" dirty="0" smtClean="0"/>
              <a:t>for EAC</a:t>
            </a:r>
            <a:endParaRPr lang="en-US" dirty="0"/>
          </a:p>
        </p:txBody>
      </p:sp>
      <p:sp>
        <p:nvSpPr>
          <p:cNvPr id="3" name="Content Placeholder 2"/>
          <p:cNvSpPr>
            <a:spLocks noGrp="1"/>
          </p:cNvSpPr>
          <p:nvPr>
            <p:ph idx="1"/>
          </p:nvPr>
        </p:nvSpPr>
        <p:spPr/>
        <p:txBody>
          <a:bodyPr>
            <a:normAutofit fontScale="92500"/>
          </a:bodyPr>
          <a:lstStyle/>
          <a:p>
            <a:pPr fontAlgn="base"/>
            <a:r>
              <a:rPr lang="en-US" b="1" dirty="0"/>
              <a:t>Local therapy</a:t>
            </a:r>
            <a:endParaRPr lang="en-US" b="1" dirty="0"/>
          </a:p>
          <a:p>
            <a:pPr lvl="1" fontAlgn="base"/>
            <a:r>
              <a:rPr lang="en-US" dirty="0"/>
              <a:t>Topical </a:t>
            </a:r>
            <a:r>
              <a:rPr lang="en-US" dirty="0" smtClean="0"/>
              <a:t>medications</a:t>
            </a:r>
            <a:endParaRPr lang="en-US" dirty="0" smtClean="0"/>
          </a:p>
          <a:p>
            <a:pPr lvl="2" fontAlgn="base"/>
            <a:r>
              <a:rPr lang="en-US" dirty="0" smtClean="0">
                <a:hlinkClick r:id="rId1"/>
              </a:rPr>
              <a:t>Topical</a:t>
            </a:r>
            <a:r>
              <a:rPr lang="en-US" dirty="0">
                <a:hlinkClick r:id="rId1"/>
              </a:rPr>
              <a:t> corticosteroid</a:t>
            </a:r>
            <a:endParaRPr lang="en-US" dirty="0"/>
          </a:p>
          <a:p>
            <a:pPr lvl="2" fontAlgn="base"/>
            <a:r>
              <a:rPr lang="en-US" dirty="0"/>
              <a:t>Topical </a:t>
            </a:r>
            <a:r>
              <a:rPr lang="en-US" dirty="0" err="1">
                <a:hlinkClick r:id="rId2"/>
              </a:rPr>
              <a:t>calcineurin</a:t>
            </a:r>
            <a:r>
              <a:rPr lang="en-US" dirty="0">
                <a:hlinkClick r:id="rId2"/>
              </a:rPr>
              <a:t> inhibitors</a:t>
            </a:r>
            <a:r>
              <a:rPr lang="en-US" dirty="0"/>
              <a:t> (</a:t>
            </a:r>
            <a:r>
              <a:rPr lang="en-US" dirty="0" err="1">
                <a:hlinkClick r:id="rId3"/>
              </a:rPr>
              <a:t>tacrolimus</a:t>
            </a:r>
            <a:r>
              <a:rPr lang="en-US" dirty="0"/>
              <a:t> and </a:t>
            </a:r>
            <a:r>
              <a:rPr lang="en-US" dirty="0" err="1">
                <a:hlinkClick r:id="rId4"/>
              </a:rPr>
              <a:t>pimecrolimus</a:t>
            </a:r>
            <a:r>
              <a:rPr lang="en-US" dirty="0"/>
              <a:t>).</a:t>
            </a:r>
            <a:endParaRPr lang="en-US" dirty="0"/>
          </a:p>
          <a:p>
            <a:pPr fontAlgn="base"/>
            <a:r>
              <a:rPr lang="en-US" b="1" dirty="0"/>
              <a:t>Systemic therapy</a:t>
            </a:r>
            <a:endParaRPr lang="en-US" b="1" dirty="0"/>
          </a:p>
          <a:p>
            <a:pPr lvl="1" fontAlgn="base"/>
            <a:r>
              <a:rPr lang="en-US" dirty="0"/>
              <a:t>Systemic medications </a:t>
            </a:r>
            <a:endParaRPr lang="en-US" dirty="0" smtClean="0"/>
          </a:p>
          <a:p>
            <a:pPr lvl="2" fontAlgn="base"/>
            <a:r>
              <a:rPr lang="en-US" dirty="0" smtClean="0">
                <a:hlinkClick r:id="rId5"/>
              </a:rPr>
              <a:t>Fluconazole</a:t>
            </a:r>
            <a:r>
              <a:rPr lang="en-US" dirty="0"/>
              <a:t> </a:t>
            </a:r>
            <a:endParaRPr lang="en-US" dirty="0"/>
          </a:p>
          <a:p>
            <a:pPr lvl="2" fontAlgn="base"/>
            <a:r>
              <a:rPr lang="en-US" dirty="0" smtClean="0"/>
              <a:t>Azithromycin</a:t>
            </a:r>
            <a:endParaRPr lang="en-US" dirty="0"/>
          </a:p>
          <a:p>
            <a:pPr lvl="2" fontAlgn="base"/>
            <a:r>
              <a:rPr lang="en-US" dirty="0" smtClean="0">
                <a:hlinkClick r:id="rId6"/>
              </a:rPr>
              <a:t>Erythromycin</a:t>
            </a:r>
            <a:endParaRPr lang="en-US" dirty="0"/>
          </a:p>
          <a:p>
            <a:pPr lvl="2" fontAlgn="base"/>
            <a:r>
              <a:rPr lang="en-US" dirty="0" smtClean="0">
                <a:hlinkClick r:id="rId7"/>
              </a:rPr>
              <a:t>Metronidazole</a:t>
            </a:r>
            <a:endParaRPr lang="en-US" dirty="0"/>
          </a:p>
          <a:p>
            <a:pPr fontAlgn="base"/>
            <a:r>
              <a:rPr lang="en-US" dirty="0" err="1"/>
              <a:t>Etanercept</a:t>
            </a:r>
            <a:r>
              <a:rPr lang="en-US" dirty="0"/>
              <a:t> </a:t>
            </a:r>
            <a:r>
              <a:rPr lang="en-US" dirty="0" smtClean="0"/>
              <a:t>has </a:t>
            </a:r>
            <a:r>
              <a:rPr lang="en-US" dirty="0"/>
              <a:t>been reported to induce remission in a case of widespread </a:t>
            </a:r>
            <a:r>
              <a:rPr lang="en-US" dirty="0" smtClean="0"/>
              <a:t>EAC.</a:t>
            </a:r>
            <a:endParaRPr lang="en-US" dirty="0"/>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err="1"/>
              <a:t>Necrolytic</a:t>
            </a:r>
            <a:r>
              <a:rPr lang="en-US" dirty="0"/>
              <a:t> </a:t>
            </a:r>
            <a:r>
              <a:rPr lang="en-US" dirty="0" err="1"/>
              <a:t>acral</a:t>
            </a:r>
            <a:r>
              <a:rPr lang="en-US" dirty="0"/>
              <a:t> erythema is a clinically distinct entity affecting the skin of the toes and tops of feet, seen predominantly in patients with hepatitis C.</a:t>
            </a:r>
            <a:endParaRPr lang="en-US" dirty="0"/>
          </a:p>
        </p:txBody>
      </p:sp>
      <p:pic>
        <p:nvPicPr>
          <p:cNvPr id="327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138736"/>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4138736"/>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4158912"/>
            <a:ext cx="2757386" cy="208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5987008" cy="1143000"/>
          </a:xfrm>
        </p:spPr>
        <p:txBody>
          <a:bodyPr>
            <a:normAutofit fontScale="90000"/>
          </a:bodyPr>
          <a:lstStyle/>
          <a:p>
            <a:r>
              <a:rPr lang="en-US" dirty="0"/>
              <a:t>clinical features </a:t>
            </a:r>
            <a:r>
              <a:rPr lang="en-US" dirty="0" smtClean="0"/>
              <a:t>of NAE</a:t>
            </a:r>
            <a:endParaRPr lang="en-US" dirty="0"/>
          </a:p>
        </p:txBody>
      </p:sp>
      <p:sp>
        <p:nvSpPr>
          <p:cNvPr id="3" name="Content Placeholder 2"/>
          <p:cNvSpPr>
            <a:spLocks noGrp="1"/>
          </p:cNvSpPr>
          <p:nvPr>
            <p:ph idx="1"/>
          </p:nvPr>
        </p:nvSpPr>
        <p:spPr>
          <a:xfrm>
            <a:off x="457200" y="1609416"/>
            <a:ext cx="7239000" cy="5131952"/>
          </a:xfrm>
        </p:spPr>
        <p:txBody>
          <a:bodyPr>
            <a:normAutofit fontScale="77500" lnSpcReduction="20000"/>
          </a:bodyPr>
          <a:lstStyle/>
          <a:p>
            <a:pPr fontAlgn="base"/>
            <a:r>
              <a:rPr lang="en-US" b="1" dirty="0"/>
              <a:t>Acute </a:t>
            </a:r>
            <a:r>
              <a:rPr lang="en-US" b="1" dirty="0" err="1"/>
              <a:t>necrolytic</a:t>
            </a:r>
            <a:r>
              <a:rPr lang="en-US" b="1" dirty="0"/>
              <a:t> </a:t>
            </a:r>
            <a:r>
              <a:rPr lang="en-US" b="1" dirty="0" err="1"/>
              <a:t>acral</a:t>
            </a:r>
            <a:r>
              <a:rPr lang="en-US" b="1" dirty="0"/>
              <a:t> erythema</a:t>
            </a:r>
            <a:endParaRPr lang="en-US" b="1" dirty="0"/>
          </a:p>
          <a:p>
            <a:pPr lvl="1" fontAlgn="base"/>
            <a:r>
              <a:rPr lang="en-US" dirty="0"/>
              <a:t>The acute skin lesions are red with a margin of erosions or flaccid blisters.</a:t>
            </a:r>
            <a:endParaRPr lang="en-US" dirty="0"/>
          </a:p>
          <a:p>
            <a:pPr fontAlgn="base"/>
            <a:r>
              <a:rPr lang="en-US" b="1" dirty="0"/>
              <a:t>Chronic </a:t>
            </a:r>
            <a:r>
              <a:rPr lang="en-US" b="1" dirty="0" err="1"/>
              <a:t>necrolytic</a:t>
            </a:r>
            <a:r>
              <a:rPr lang="en-US" b="1" dirty="0"/>
              <a:t> </a:t>
            </a:r>
            <a:r>
              <a:rPr lang="en-US" b="1" dirty="0" err="1"/>
              <a:t>acral</a:t>
            </a:r>
            <a:r>
              <a:rPr lang="en-US" b="1" dirty="0"/>
              <a:t> erythema</a:t>
            </a:r>
            <a:endParaRPr lang="en-US" b="1" dirty="0"/>
          </a:p>
          <a:p>
            <a:pPr lvl="1" fontAlgn="base"/>
            <a:r>
              <a:rPr lang="en-US" dirty="0"/>
              <a:t>Initial phase: </a:t>
            </a:r>
            <a:endParaRPr lang="en-US" dirty="0" smtClean="0"/>
          </a:p>
          <a:p>
            <a:pPr lvl="2" fontAlgn="base"/>
            <a:r>
              <a:rPr lang="en-US" dirty="0" smtClean="0"/>
              <a:t>papules</a:t>
            </a:r>
            <a:r>
              <a:rPr lang="en-US" dirty="0"/>
              <a:t> and plaques</a:t>
            </a:r>
            <a:endParaRPr lang="en-US" dirty="0"/>
          </a:p>
          <a:p>
            <a:pPr lvl="2" fontAlgn="base"/>
            <a:r>
              <a:rPr lang="en-US" dirty="0"/>
              <a:t>Scaly</a:t>
            </a:r>
            <a:endParaRPr lang="en-US" dirty="0"/>
          </a:p>
          <a:p>
            <a:pPr lvl="2" fontAlgn="base"/>
            <a:r>
              <a:rPr lang="en-US" dirty="0"/>
              <a:t>Dusky or eroded </a:t>
            </a:r>
            <a:r>
              <a:rPr lang="en-US" dirty="0" err="1"/>
              <a:t>centre</a:t>
            </a:r>
            <a:r>
              <a:rPr lang="en-US" dirty="0"/>
              <a:t>.</a:t>
            </a:r>
            <a:endParaRPr lang="en-US" dirty="0"/>
          </a:p>
          <a:p>
            <a:pPr lvl="1" fontAlgn="base"/>
            <a:r>
              <a:rPr lang="en-US" dirty="0"/>
              <a:t>Well-developed phase: </a:t>
            </a:r>
            <a:endParaRPr lang="en-US" dirty="0" smtClean="0"/>
          </a:p>
          <a:p>
            <a:pPr lvl="2" fontAlgn="base"/>
            <a:r>
              <a:rPr lang="en-US" dirty="0" smtClean="0"/>
              <a:t>plaques</a:t>
            </a:r>
            <a:endParaRPr lang="en-US" dirty="0"/>
          </a:p>
          <a:p>
            <a:pPr lvl="2" fontAlgn="base"/>
            <a:r>
              <a:rPr lang="en-US" dirty="0"/>
              <a:t>Papules and plaques coalesce</a:t>
            </a:r>
            <a:endParaRPr lang="en-US" dirty="0"/>
          </a:p>
          <a:p>
            <a:pPr lvl="2" fontAlgn="base"/>
            <a:r>
              <a:rPr lang="en-US" dirty="0"/>
              <a:t>Large, well-demarcated</a:t>
            </a:r>
            <a:endParaRPr lang="en-US" dirty="0"/>
          </a:p>
          <a:p>
            <a:pPr lvl="2" fontAlgn="base"/>
            <a:r>
              <a:rPr lang="en-US" dirty="0" err="1"/>
              <a:t>Hyperpigmented</a:t>
            </a:r>
            <a:r>
              <a:rPr lang="en-US" dirty="0"/>
              <a:t>, thick with adherent scale</a:t>
            </a:r>
            <a:endParaRPr lang="en-US" dirty="0"/>
          </a:p>
          <a:p>
            <a:pPr lvl="2" fontAlgn="base"/>
            <a:r>
              <a:rPr lang="en-US" dirty="0"/>
              <a:t>Occasional pustules.</a:t>
            </a:r>
            <a:endParaRPr lang="en-US" dirty="0"/>
          </a:p>
          <a:p>
            <a:pPr lvl="1" fontAlgn="base"/>
            <a:r>
              <a:rPr lang="en-US" dirty="0"/>
              <a:t>Late phase: </a:t>
            </a:r>
            <a:endParaRPr lang="en-US" dirty="0" smtClean="0"/>
          </a:p>
          <a:p>
            <a:pPr lvl="2" fontAlgn="base"/>
            <a:r>
              <a:rPr lang="en-US" dirty="0" smtClean="0"/>
              <a:t>plaques</a:t>
            </a:r>
            <a:endParaRPr lang="en-US" dirty="0"/>
          </a:p>
          <a:p>
            <a:pPr lvl="2" fontAlgn="base"/>
            <a:r>
              <a:rPr lang="en-US" dirty="0"/>
              <a:t>Thin, circumscribed, </a:t>
            </a:r>
            <a:r>
              <a:rPr lang="en-US" dirty="0" err="1"/>
              <a:t>psoriasiform</a:t>
            </a:r>
            <a:endParaRPr lang="en-US" dirty="0"/>
          </a:p>
          <a:p>
            <a:pPr lvl="2" fontAlgn="base"/>
            <a:r>
              <a:rPr lang="en-US" dirty="0" err="1"/>
              <a:t>Hyperpigmented</a:t>
            </a:r>
            <a:endParaRPr lang="en-US" dirty="0"/>
          </a:p>
          <a:p>
            <a:pPr lvl="2" fontAlgn="base"/>
            <a:r>
              <a:rPr lang="en-US" dirty="0"/>
              <a:t>Well-defined dark red rim</a:t>
            </a:r>
            <a:endParaRPr lang="en-US" dirty="0"/>
          </a:p>
          <a:p>
            <a:endParaRPr lang="en-US" dirty="0"/>
          </a:p>
        </p:txBody>
      </p:sp>
      <p:pic>
        <p:nvPicPr>
          <p:cNvPr id="337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8184" y="76815"/>
            <a:ext cx="2716095" cy="678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744"/>
            <a:ext cx="7239000" cy="1143000"/>
          </a:xfrm>
        </p:spPr>
        <p:txBody>
          <a:bodyPr/>
          <a:lstStyle/>
          <a:p>
            <a:r>
              <a:rPr lang="en-US" dirty="0" smtClean="0"/>
              <a:t>histopathology</a:t>
            </a:r>
            <a:endParaRPr lang="en-US" dirty="0"/>
          </a:p>
        </p:txBody>
      </p:sp>
      <p:sp>
        <p:nvSpPr>
          <p:cNvPr id="3" name="Content Placeholder 2"/>
          <p:cNvSpPr>
            <a:spLocks noGrp="1"/>
          </p:cNvSpPr>
          <p:nvPr>
            <p:ph idx="1"/>
          </p:nvPr>
        </p:nvSpPr>
        <p:spPr>
          <a:xfrm>
            <a:off x="467544" y="1268760"/>
            <a:ext cx="7239000" cy="4846320"/>
          </a:xfrm>
        </p:spPr>
        <p:txBody>
          <a:bodyPr/>
          <a:lstStyle/>
          <a:p>
            <a:r>
              <a:rPr lang="en-US" dirty="0"/>
              <a:t>s</a:t>
            </a:r>
            <a:r>
              <a:rPr lang="en-US" dirty="0" smtClean="0"/>
              <a:t>ame</a:t>
            </a:r>
            <a:r>
              <a:rPr lang="en-US" dirty="0"/>
              <a:t> histological features as </a:t>
            </a:r>
            <a:r>
              <a:rPr lang="en-US" dirty="0" err="1"/>
              <a:t>necrolytic</a:t>
            </a:r>
            <a:r>
              <a:rPr lang="en-US" dirty="0"/>
              <a:t> migratory erythema: </a:t>
            </a:r>
            <a:endParaRPr lang="en-US" dirty="0" smtClean="0"/>
          </a:p>
          <a:p>
            <a:pPr lvl="1"/>
            <a:r>
              <a:rPr lang="en-US" dirty="0" smtClean="0"/>
              <a:t>hyperkeratosis</a:t>
            </a:r>
            <a:r>
              <a:rPr lang="en-US" dirty="0"/>
              <a:t> with </a:t>
            </a:r>
            <a:r>
              <a:rPr lang="en-US" dirty="0" err="1"/>
              <a:t>parakeratosis</a:t>
            </a:r>
            <a:r>
              <a:rPr lang="en-US" dirty="0"/>
              <a:t>, </a:t>
            </a:r>
            <a:endParaRPr lang="en-US" dirty="0" smtClean="0"/>
          </a:p>
          <a:p>
            <a:pPr lvl="1"/>
            <a:r>
              <a:rPr lang="en-US" dirty="0" smtClean="0"/>
              <a:t>epidermal</a:t>
            </a:r>
            <a:r>
              <a:rPr lang="en-US" dirty="0"/>
              <a:t> </a:t>
            </a:r>
            <a:r>
              <a:rPr lang="en-US" dirty="0" err="1"/>
              <a:t>spongiosis</a:t>
            </a:r>
            <a:r>
              <a:rPr lang="en-US" dirty="0"/>
              <a:t> and focal necrosis, </a:t>
            </a:r>
            <a:endParaRPr lang="en-US" dirty="0" smtClean="0"/>
          </a:p>
          <a:p>
            <a:pPr lvl="1"/>
            <a:r>
              <a:rPr lang="en-US" dirty="0" smtClean="0"/>
              <a:t>mixed </a:t>
            </a:r>
            <a:r>
              <a:rPr lang="en-US" dirty="0"/>
              <a:t>superficial dermal inflammatory infiltrate</a:t>
            </a:r>
            <a:endParaRPr lang="en-US" dirty="0"/>
          </a:p>
        </p:txBody>
      </p:sp>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3848" y="3462898"/>
            <a:ext cx="5715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92476"/>
            <a:ext cx="3240360" cy="26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for </a:t>
            </a:r>
            <a:r>
              <a:rPr lang="en-US" dirty="0" err="1"/>
              <a:t>necrolytic</a:t>
            </a:r>
            <a:r>
              <a:rPr lang="en-US" dirty="0"/>
              <a:t> </a:t>
            </a:r>
            <a:r>
              <a:rPr lang="en-US" dirty="0" err="1"/>
              <a:t>acral</a:t>
            </a:r>
            <a:r>
              <a:rPr lang="en-US" dirty="0"/>
              <a:t> </a:t>
            </a:r>
            <a:r>
              <a:rPr lang="en-US" dirty="0" smtClean="0"/>
              <a:t>erythema</a:t>
            </a:r>
            <a:endParaRPr lang="en-US" dirty="0"/>
          </a:p>
        </p:txBody>
      </p:sp>
      <p:sp>
        <p:nvSpPr>
          <p:cNvPr id="3" name="Content Placeholder 2"/>
          <p:cNvSpPr>
            <a:spLocks noGrp="1"/>
          </p:cNvSpPr>
          <p:nvPr>
            <p:ph idx="1"/>
          </p:nvPr>
        </p:nvSpPr>
        <p:spPr/>
        <p:txBody>
          <a:bodyPr/>
          <a:lstStyle/>
          <a:p>
            <a:pPr fontAlgn="base"/>
            <a:r>
              <a:rPr lang="en-US" dirty="0"/>
              <a:t>Oral zinc supplements — 220 mg twice daily</a:t>
            </a:r>
            <a:endParaRPr lang="en-US" dirty="0"/>
          </a:p>
          <a:p>
            <a:pPr fontAlgn="base"/>
            <a:r>
              <a:rPr lang="en-US" dirty="0"/>
              <a:t>Treatment of associated disorders</a:t>
            </a:r>
            <a:endParaRPr lang="en-US" dirty="0"/>
          </a:p>
          <a:p>
            <a:pPr lvl="1" fontAlgn="base"/>
            <a:r>
              <a:rPr lang="en-US" dirty="0"/>
              <a:t>Hepatitis C</a:t>
            </a:r>
            <a:endParaRPr lang="en-US" dirty="0"/>
          </a:p>
          <a:p>
            <a:pPr lvl="1" fontAlgn="base"/>
            <a:r>
              <a:rPr lang="en-US" dirty="0" err="1"/>
              <a:t>Malabsorption</a:t>
            </a:r>
            <a:endParaRPr lang="en-US" dirty="0"/>
          </a:p>
          <a:p>
            <a:pPr fontAlgn="base"/>
            <a:r>
              <a:rPr lang="en-US" dirty="0"/>
              <a:t>Topical treatments, </a:t>
            </a:r>
            <a:r>
              <a:rPr lang="en-US" dirty="0" smtClean="0"/>
              <a:t>do </a:t>
            </a:r>
            <a:r>
              <a:rPr lang="en-US" dirty="0"/>
              <a:t>not seem to be helpful.</a:t>
            </a:r>
            <a:endParaRPr lang="en-US" dirty="0"/>
          </a:p>
          <a:p>
            <a:r>
              <a:rPr lang="en-US" dirty="0" smtClean="0"/>
              <a:t>It follows </a:t>
            </a:r>
            <a:r>
              <a:rPr lang="en-US" dirty="0"/>
              <a:t>a relapsing course of spontaneous remissions and recurrences.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a:xfrm>
            <a:off x="457200" y="1609416"/>
            <a:ext cx="7239000" cy="3134034"/>
          </a:xfrm>
        </p:spPr>
        <p:txBody>
          <a:bodyPr>
            <a:normAutofit lnSpcReduction="10000"/>
          </a:bodyPr>
          <a:lstStyle/>
          <a:p>
            <a:r>
              <a:rPr lang="en-US" dirty="0"/>
              <a:t>Erythema </a:t>
            </a:r>
            <a:r>
              <a:rPr lang="en-US" dirty="0" err="1"/>
              <a:t>induratum</a:t>
            </a:r>
            <a:r>
              <a:rPr lang="en-US" dirty="0"/>
              <a:t> (</a:t>
            </a:r>
            <a:r>
              <a:rPr lang="en-US" dirty="0" err="1"/>
              <a:t>Bazin</a:t>
            </a:r>
            <a:r>
              <a:rPr lang="en-US" dirty="0"/>
              <a:t> disease) is the most commonly </a:t>
            </a:r>
            <a:r>
              <a:rPr lang="en-US" dirty="0" err="1"/>
              <a:t>recognised</a:t>
            </a:r>
            <a:r>
              <a:rPr lang="en-US" dirty="0"/>
              <a:t> form of </a:t>
            </a:r>
            <a:r>
              <a:rPr lang="en-US" dirty="0" err="1"/>
              <a:t>tuberculid</a:t>
            </a:r>
            <a:r>
              <a:rPr lang="en-US" dirty="0"/>
              <a:t>. </a:t>
            </a:r>
            <a:endParaRPr lang="en-US" dirty="0" smtClean="0"/>
          </a:p>
          <a:p>
            <a:r>
              <a:rPr lang="en-US" dirty="0" smtClean="0"/>
              <a:t>It </a:t>
            </a:r>
            <a:r>
              <a:rPr lang="en-US" dirty="0"/>
              <a:t>typically presents on the backs of the legs of young to middle-aged women as tender or painful indolent blue-red nodules and plaques which may ulcerate and scar.</a:t>
            </a:r>
            <a:endParaRPr lang="en-US" dirty="0"/>
          </a:p>
        </p:txBody>
      </p:sp>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7095" y="4743450"/>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4743450"/>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4743450"/>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15416"/>
            <a:ext cx="7239000" cy="1143000"/>
          </a:xfrm>
        </p:spPr>
        <p:txBody>
          <a:bodyPr/>
          <a:lstStyle/>
          <a:p>
            <a:r>
              <a:rPr lang="en-US" dirty="0" smtClean="0"/>
              <a:t>Clinical features</a:t>
            </a:r>
            <a:endParaRPr lang="en-US" dirty="0"/>
          </a:p>
        </p:txBody>
      </p:sp>
      <p:sp>
        <p:nvSpPr>
          <p:cNvPr id="3" name="Content Placeholder 2"/>
          <p:cNvSpPr>
            <a:spLocks noGrp="1"/>
          </p:cNvSpPr>
          <p:nvPr>
            <p:ph idx="1"/>
          </p:nvPr>
        </p:nvSpPr>
        <p:spPr>
          <a:xfrm>
            <a:off x="467544" y="980728"/>
            <a:ext cx="7704856" cy="3490734"/>
          </a:xfrm>
        </p:spPr>
        <p:txBody>
          <a:bodyPr>
            <a:normAutofit lnSpcReduction="10000"/>
          </a:bodyPr>
          <a:lstStyle/>
          <a:p>
            <a:r>
              <a:rPr lang="en-US" dirty="0"/>
              <a:t>Erythema </a:t>
            </a:r>
            <a:r>
              <a:rPr lang="en-US" dirty="0" err="1"/>
              <a:t>induratum</a:t>
            </a:r>
            <a:r>
              <a:rPr lang="en-US" dirty="0"/>
              <a:t> of </a:t>
            </a:r>
            <a:r>
              <a:rPr lang="en-US" dirty="0" err="1"/>
              <a:t>Bazin</a:t>
            </a:r>
            <a:r>
              <a:rPr lang="en-US" dirty="0"/>
              <a:t> (EIB) is a predominantly lobular </a:t>
            </a:r>
            <a:r>
              <a:rPr lang="en-US" dirty="0" err="1"/>
              <a:t>panniculitis</a:t>
            </a:r>
            <a:r>
              <a:rPr lang="en-US" dirty="0"/>
              <a:t> associated with </a:t>
            </a:r>
            <a:r>
              <a:rPr lang="en-US" i="1" dirty="0"/>
              <a:t>Mycobacterium tuberculosis</a:t>
            </a:r>
            <a:r>
              <a:rPr lang="en-US" dirty="0"/>
              <a:t> (MTB) </a:t>
            </a:r>
            <a:r>
              <a:rPr lang="en-US" dirty="0" smtClean="0"/>
              <a:t>infection.</a:t>
            </a:r>
            <a:endParaRPr lang="en-US" u="sng" baseline="30000" dirty="0"/>
          </a:p>
          <a:p>
            <a:r>
              <a:rPr lang="en-US" dirty="0" smtClean="0"/>
              <a:t>The </a:t>
            </a:r>
            <a:r>
              <a:rPr lang="en-US" dirty="0"/>
              <a:t>clinical manifestations of EIB include erythematous to </a:t>
            </a:r>
            <a:r>
              <a:rPr lang="en-US" dirty="0" err="1"/>
              <a:t>violaceous</a:t>
            </a:r>
            <a:r>
              <a:rPr lang="en-US" dirty="0"/>
              <a:t> nodules or deep plaques, tender or slightly tender, often progressing to ulcers, and heals with atrophic scar and </a:t>
            </a:r>
            <a:r>
              <a:rPr lang="en-US" dirty="0" smtClean="0"/>
              <a:t>hyperpigmentation.</a:t>
            </a:r>
            <a:endParaRPr lang="en-US" dirty="0"/>
          </a:p>
        </p:txBody>
      </p:sp>
      <p:pic>
        <p:nvPicPr>
          <p:cNvPr id="378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4471462"/>
            <a:ext cx="5832648" cy="239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736"/>
            <a:ext cx="7239000" cy="1143000"/>
          </a:xfrm>
        </p:spPr>
        <p:txBody>
          <a:bodyPr/>
          <a:lstStyle/>
          <a:p>
            <a:r>
              <a:rPr lang="en-US" dirty="0" smtClean="0"/>
              <a:t>histopathology</a:t>
            </a:r>
            <a:endParaRPr lang="en-US" dirty="0"/>
          </a:p>
        </p:txBody>
      </p:sp>
      <p:sp>
        <p:nvSpPr>
          <p:cNvPr id="3" name="Content Placeholder 2"/>
          <p:cNvSpPr>
            <a:spLocks noGrp="1"/>
          </p:cNvSpPr>
          <p:nvPr>
            <p:ph idx="1"/>
          </p:nvPr>
        </p:nvSpPr>
        <p:spPr>
          <a:xfrm>
            <a:off x="467544" y="1221864"/>
            <a:ext cx="7239000" cy="4846320"/>
          </a:xfrm>
        </p:spPr>
        <p:txBody>
          <a:bodyPr/>
          <a:lstStyle/>
          <a:p>
            <a:r>
              <a:rPr lang="en-US" dirty="0" smtClean="0"/>
              <a:t>lobular </a:t>
            </a:r>
            <a:r>
              <a:rPr lang="en-US" dirty="0" err="1" smtClean="0"/>
              <a:t>panniculitis</a:t>
            </a:r>
            <a:r>
              <a:rPr lang="en-US" dirty="0" smtClean="0"/>
              <a:t>, </a:t>
            </a:r>
            <a:endParaRPr lang="en-US" dirty="0" smtClean="0"/>
          </a:p>
          <a:p>
            <a:r>
              <a:rPr lang="en-US" dirty="0" smtClean="0"/>
              <a:t>granulomatous </a:t>
            </a:r>
            <a:r>
              <a:rPr lang="en-US" dirty="0"/>
              <a:t>inflammation consisted of </a:t>
            </a:r>
            <a:r>
              <a:rPr lang="en-US" dirty="0" err="1"/>
              <a:t>caseous</a:t>
            </a:r>
            <a:r>
              <a:rPr lang="en-US" dirty="0"/>
              <a:t> necrosis </a:t>
            </a:r>
            <a:endParaRPr lang="en-US" dirty="0" smtClean="0"/>
          </a:p>
          <a:p>
            <a:r>
              <a:rPr lang="en-US" dirty="0" err="1" smtClean="0"/>
              <a:t>epithelioid</a:t>
            </a:r>
            <a:r>
              <a:rPr lang="en-US" dirty="0" smtClean="0"/>
              <a:t> </a:t>
            </a:r>
            <a:r>
              <a:rPr lang="en-US" dirty="0"/>
              <a:t>cell </a:t>
            </a:r>
            <a:r>
              <a:rPr lang="en-US" dirty="0" smtClean="0"/>
              <a:t>proliferation</a:t>
            </a:r>
            <a:endParaRPr lang="en-US" dirty="0" smtClean="0"/>
          </a:p>
          <a:p>
            <a:r>
              <a:rPr lang="en-US" dirty="0" smtClean="0"/>
              <a:t>multinucleated </a:t>
            </a:r>
            <a:r>
              <a:rPr lang="en-US" dirty="0"/>
              <a:t>giant cells </a:t>
            </a:r>
            <a:endParaRPr lang="en-US" dirty="0" smtClean="0"/>
          </a:p>
        </p:txBody>
      </p:sp>
      <p:pic>
        <p:nvPicPr>
          <p:cNvPr id="368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3645024"/>
            <a:ext cx="715327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causes </a:t>
            </a:r>
            <a:r>
              <a:rPr lang="en-US" b="1" dirty="0" smtClean="0"/>
              <a:t>of erythema </a:t>
            </a:r>
            <a:r>
              <a:rPr lang="en-US" b="1" dirty="0" err="1" smtClean="0"/>
              <a:t>multiforme</a:t>
            </a:r>
            <a:endParaRPr lang="en-US" dirty="0"/>
          </a:p>
        </p:txBody>
      </p:sp>
      <p:pic>
        <p:nvPicPr>
          <p:cNvPr id="205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bwMode="auto">
          <a:xfrm>
            <a:off x="107504" y="2204864"/>
            <a:ext cx="7948013"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a:t>Erythema </a:t>
            </a:r>
            <a:r>
              <a:rPr lang="en-US" dirty="0" err="1"/>
              <a:t>nodosum</a:t>
            </a:r>
            <a:r>
              <a:rPr lang="en-US" dirty="0"/>
              <a:t> is a type of </a:t>
            </a:r>
            <a:r>
              <a:rPr lang="en-US" dirty="0" err="1">
                <a:hlinkClick r:id="rId6"/>
              </a:rPr>
              <a:t>panniculitis</a:t>
            </a:r>
            <a:r>
              <a:rPr lang="en-US" dirty="0"/>
              <a:t>, an inflammatory disorder affecting subcutaneous fat. </a:t>
            </a:r>
            <a:endParaRPr lang="en-US" dirty="0" smtClean="0"/>
          </a:p>
          <a:p>
            <a:r>
              <a:rPr lang="en-US" dirty="0" smtClean="0"/>
              <a:t>It </a:t>
            </a:r>
            <a:r>
              <a:rPr lang="en-US" dirty="0"/>
              <a:t>presents as tender red nodules on the anterior shins. </a:t>
            </a:r>
            <a:endParaRPr lang="en-US" dirty="0" smtClean="0"/>
          </a:p>
        </p:txBody>
      </p:sp>
      <p:pic>
        <p:nvPicPr>
          <p:cNvPr id="389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365104"/>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848" y="4365104"/>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8184" y="4365104"/>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36712"/>
            <a:ext cx="4042792" cy="1143000"/>
          </a:xfrm>
        </p:spPr>
        <p:txBody>
          <a:bodyPr>
            <a:normAutofit fontScale="90000"/>
          </a:bodyPr>
          <a:lstStyle/>
          <a:p>
            <a:r>
              <a:rPr lang="en-US" dirty="0" smtClean="0"/>
              <a:t>causes </a:t>
            </a:r>
            <a:r>
              <a:rPr lang="en-US" dirty="0"/>
              <a:t>of erythema </a:t>
            </a:r>
            <a:r>
              <a:rPr lang="en-US" dirty="0" err="1" smtClean="0"/>
              <a:t>nodosum</a:t>
            </a:r>
            <a:endParaRPr lang="en-US" dirty="0"/>
          </a:p>
        </p:txBody>
      </p:sp>
      <p:pic>
        <p:nvPicPr>
          <p:cNvPr id="39938" name="Picture 2"/>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4460" b="1286"/>
          <a:stretch>
            <a:fillRect/>
          </a:stretch>
        </p:blipFill>
        <p:spPr bwMode="auto">
          <a:xfrm>
            <a:off x="4119632" y="1586"/>
            <a:ext cx="5004048" cy="685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48880"/>
            <a:ext cx="3288593" cy="43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features of erythema </a:t>
            </a:r>
            <a:r>
              <a:rPr lang="en-US" dirty="0" err="1" smtClean="0"/>
              <a:t>nodosum</a:t>
            </a:r>
            <a:endParaRPr lang="en-US" dirty="0"/>
          </a:p>
        </p:txBody>
      </p:sp>
      <p:sp>
        <p:nvSpPr>
          <p:cNvPr id="3" name="Content Placeholder 2"/>
          <p:cNvSpPr>
            <a:spLocks noGrp="1"/>
          </p:cNvSpPr>
          <p:nvPr>
            <p:ph idx="1"/>
          </p:nvPr>
        </p:nvSpPr>
        <p:spPr>
          <a:xfrm>
            <a:off x="0" y="1700808"/>
            <a:ext cx="7239000" cy="4846320"/>
          </a:xfrm>
        </p:spPr>
        <p:txBody>
          <a:bodyPr/>
          <a:lstStyle/>
          <a:p>
            <a:r>
              <a:rPr lang="en-US" dirty="0"/>
              <a:t>presents with tender bilateral erythematous subcutaneous nodules 3–20 cm in diameter erupting over one to several weeks. </a:t>
            </a:r>
            <a:endParaRPr lang="en-US" dirty="0" smtClean="0"/>
          </a:p>
          <a:p>
            <a:r>
              <a:rPr lang="en-US" dirty="0" smtClean="0"/>
              <a:t>They </a:t>
            </a:r>
            <a:r>
              <a:rPr lang="en-US" dirty="0"/>
              <a:t>are accompanied by fever and joint pain. </a:t>
            </a:r>
            <a:endParaRPr lang="en-US" dirty="0" smtClean="0"/>
          </a:p>
          <a:p>
            <a:r>
              <a:rPr lang="en-US" dirty="0" smtClean="0"/>
              <a:t>In </a:t>
            </a:r>
            <a:r>
              <a:rPr lang="en-US" dirty="0"/>
              <a:t>50% the ankle is swollen and painful for </a:t>
            </a:r>
            <a:r>
              <a:rPr lang="en-US" dirty="0" err="1" smtClean="0"/>
              <a:t>upto</a:t>
            </a:r>
            <a:r>
              <a:rPr lang="en-US" dirty="0" smtClean="0"/>
              <a:t> </a:t>
            </a:r>
            <a:r>
              <a:rPr lang="en-US" dirty="0"/>
              <a:t>several weeks. </a:t>
            </a:r>
            <a:endParaRPr lang="en-US" dirty="0" smtClean="0"/>
          </a:p>
          <a:p>
            <a:r>
              <a:rPr lang="en-US" dirty="0" smtClean="0"/>
              <a:t>The </a:t>
            </a:r>
            <a:r>
              <a:rPr lang="en-US" dirty="0"/>
              <a:t>knees and other joints can also be affected</a:t>
            </a:r>
            <a:endParaRPr lang="en-US" dirty="0"/>
          </a:p>
        </p:txBody>
      </p:sp>
      <p:pic>
        <p:nvPicPr>
          <p:cNvPr id="40962"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0920" r="11525"/>
          <a:stretch>
            <a:fillRect/>
          </a:stretch>
        </p:blipFill>
        <p:spPr bwMode="auto">
          <a:xfrm>
            <a:off x="6620398" y="3604050"/>
            <a:ext cx="2523602" cy="325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a:t>
            </a:r>
            <a:endParaRPr lang="en-US" dirty="0"/>
          </a:p>
        </p:txBody>
      </p:sp>
      <p:sp>
        <p:nvSpPr>
          <p:cNvPr id="3" name="Content Placeholder 2"/>
          <p:cNvSpPr>
            <a:spLocks noGrp="1"/>
          </p:cNvSpPr>
          <p:nvPr>
            <p:ph idx="1"/>
          </p:nvPr>
        </p:nvSpPr>
        <p:spPr/>
        <p:txBody>
          <a:bodyPr/>
          <a:lstStyle/>
          <a:p>
            <a:r>
              <a:rPr lang="en-US" dirty="0"/>
              <a:t> inflammation primarily of the septa between the subcutaneous fat lobules without </a:t>
            </a:r>
            <a:r>
              <a:rPr lang="en-US" dirty="0" err="1" smtClean="0"/>
              <a:t>vasculitis</a:t>
            </a:r>
            <a:r>
              <a:rPr lang="en-US" dirty="0" smtClean="0"/>
              <a:t>.</a:t>
            </a:r>
            <a:endParaRPr lang="en-US" dirty="0"/>
          </a:p>
        </p:txBody>
      </p:sp>
      <p:pic>
        <p:nvPicPr>
          <p:cNvPr id="430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4458" y="2959224"/>
            <a:ext cx="5001537" cy="376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for erythema </a:t>
            </a:r>
            <a:r>
              <a:rPr lang="en-US" dirty="0" err="1" smtClean="0"/>
              <a:t>nodosum</a:t>
            </a:r>
            <a:endParaRPr lang="en-US" dirty="0"/>
          </a:p>
        </p:txBody>
      </p:sp>
      <p:sp>
        <p:nvSpPr>
          <p:cNvPr id="3" name="Content Placeholder 2"/>
          <p:cNvSpPr>
            <a:spLocks noGrp="1"/>
          </p:cNvSpPr>
          <p:nvPr>
            <p:ph idx="1"/>
          </p:nvPr>
        </p:nvSpPr>
        <p:spPr/>
        <p:txBody>
          <a:bodyPr>
            <a:normAutofit lnSpcReduction="10000"/>
          </a:bodyPr>
          <a:lstStyle/>
          <a:p>
            <a:pPr fontAlgn="base"/>
            <a:r>
              <a:rPr lang="en-US" dirty="0" smtClean="0"/>
              <a:t>pain </a:t>
            </a:r>
            <a:r>
              <a:rPr lang="en-US" dirty="0"/>
              <a:t>management </a:t>
            </a:r>
            <a:endParaRPr lang="en-US" dirty="0" smtClean="0"/>
          </a:p>
          <a:p>
            <a:pPr lvl="1" fontAlgn="base"/>
            <a:r>
              <a:rPr lang="en-US" dirty="0"/>
              <a:t> </a:t>
            </a:r>
            <a:r>
              <a:rPr lang="en-US" dirty="0">
                <a:hlinkClick r:id="rId1"/>
              </a:rPr>
              <a:t>colchicine</a:t>
            </a:r>
            <a:r>
              <a:rPr lang="en-US" dirty="0"/>
              <a:t> (1–2 mg/day), </a:t>
            </a:r>
            <a:endParaRPr lang="en-US" dirty="0" smtClean="0"/>
          </a:p>
          <a:p>
            <a:pPr lvl="1" fontAlgn="base"/>
            <a:r>
              <a:rPr lang="en-US" dirty="0" smtClean="0">
                <a:hlinkClick r:id="rId2"/>
              </a:rPr>
              <a:t>NSAIDs</a:t>
            </a:r>
            <a:r>
              <a:rPr lang="en-US" dirty="0"/>
              <a:t> (</a:t>
            </a:r>
            <a:r>
              <a:rPr lang="en-US" dirty="0">
                <a:hlinkClick r:id="rId2"/>
              </a:rPr>
              <a:t>non-steroidal anti-inflammatory drugs</a:t>
            </a:r>
            <a:r>
              <a:rPr lang="en-US" dirty="0"/>
              <a:t>), and </a:t>
            </a:r>
            <a:endParaRPr lang="en-US" dirty="0" smtClean="0"/>
          </a:p>
          <a:p>
            <a:pPr lvl="1" fontAlgn="base"/>
            <a:r>
              <a:rPr lang="en-US" dirty="0" smtClean="0"/>
              <a:t>venous</a:t>
            </a:r>
            <a:r>
              <a:rPr lang="en-US" dirty="0"/>
              <a:t> </a:t>
            </a:r>
            <a:r>
              <a:rPr lang="en-US" dirty="0">
                <a:hlinkClick r:id="rId3"/>
              </a:rPr>
              <a:t>compression </a:t>
            </a:r>
            <a:r>
              <a:rPr lang="en-US" dirty="0" smtClean="0">
                <a:hlinkClick r:id="rId3"/>
              </a:rPr>
              <a:t>therapy</a:t>
            </a:r>
            <a:r>
              <a:rPr lang="en-US" dirty="0" smtClean="0"/>
              <a:t>.</a:t>
            </a:r>
            <a:endParaRPr lang="en-US" dirty="0"/>
          </a:p>
          <a:p>
            <a:pPr fontAlgn="base"/>
            <a:r>
              <a:rPr lang="en-US" dirty="0">
                <a:hlinkClick r:id="rId4"/>
              </a:rPr>
              <a:t>Systemic corticosteroids</a:t>
            </a:r>
            <a:r>
              <a:rPr lang="en-US" dirty="0"/>
              <a:t> </a:t>
            </a:r>
            <a:endParaRPr lang="en-US" dirty="0" smtClean="0"/>
          </a:p>
          <a:p>
            <a:pPr lvl="1" fontAlgn="base"/>
            <a:r>
              <a:rPr lang="en-US" dirty="0" smtClean="0"/>
              <a:t>(</a:t>
            </a:r>
            <a:r>
              <a:rPr lang="en-US" dirty="0"/>
              <a:t>1 mg/kg daily until resolution of erythema </a:t>
            </a:r>
            <a:r>
              <a:rPr lang="en-US" dirty="0" err="1"/>
              <a:t>nodosum</a:t>
            </a:r>
            <a:r>
              <a:rPr lang="en-US" dirty="0"/>
              <a:t>) may be prescribed if infection, sepsis, and malignancy have been ruled </a:t>
            </a:r>
            <a:r>
              <a:rPr lang="en-US" dirty="0" smtClean="0"/>
              <a:t>out.</a:t>
            </a:r>
            <a:endParaRPr lang="en-US" dirty="0"/>
          </a:p>
          <a:p>
            <a:pPr fontAlgn="base"/>
            <a:r>
              <a:rPr lang="en-US" dirty="0"/>
              <a:t>Oral </a:t>
            </a:r>
            <a:r>
              <a:rPr lang="en-US" dirty="0">
                <a:hlinkClick r:id="rId5"/>
              </a:rPr>
              <a:t>potassium iodide</a:t>
            </a:r>
            <a:r>
              <a:rPr lang="en-US" dirty="0"/>
              <a:t> </a:t>
            </a:r>
            <a:endParaRPr lang="en-US" dirty="0" smtClean="0"/>
          </a:p>
          <a:p>
            <a:pPr lvl="1" fontAlgn="base"/>
            <a:r>
              <a:rPr lang="en-US" dirty="0" smtClean="0"/>
              <a:t>as </a:t>
            </a:r>
            <a:r>
              <a:rPr lang="en-US" dirty="0"/>
              <a:t>a supersaturated solution (400–900 mg/day) </a:t>
            </a:r>
            <a:r>
              <a:rPr lang="en-US" dirty="0" smtClean="0"/>
              <a:t>for </a:t>
            </a:r>
            <a:r>
              <a:rPr lang="en-US" dirty="0"/>
              <a:t>one month if available</a:t>
            </a:r>
            <a:endParaRPr lang="en-US" dirty="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5536" y="2132856"/>
            <a:ext cx="8546274" cy="460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smtClean="0">
                <a:hlinkClick r:id="rId6"/>
              </a:rPr>
              <a:t>acquired</a:t>
            </a:r>
            <a:r>
              <a:rPr lang="en-US" dirty="0">
                <a:hlinkClick r:id="rId6"/>
              </a:rPr>
              <a:t> dermal macular hyperpigmentation</a:t>
            </a:r>
            <a:r>
              <a:rPr lang="en-US" dirty="0"/>
              <a:t> </a:t>
            </a:r>
            <a:r>
              <a:rPr lang="en-US" dirty="0" err="1"/>
              <a:t>characterised</a:t>
            </a:r>
            <a:r>
              <a:rPr lang="en-US" dirty="0"/>
              <a:t> by well-circumscribed round to oval or irregular patches on the face, neck and trunk that are grey in </a:t>
            </a:r>
            <a:r>
              <a:rPr lang="en-US" dirty="0" err="1"/>
              <a:t>colour</a:t>
            </a:r>
            <a:r>
              <a:rPr lang="en-US" dirty="0"/>
              <a:t>. </a:t>
            </a:r>
            <a:endParaRPr lang="en-US" dirty="0" smtClean="0"/>
          </a:p>
          <a:p>
            <a:r>
              <a:rPr lang="en-US" dirty="0" smtClean="0"/>
              <a:t>also </a:t>
            </a:r>
            <a:r>
              <a:rPr lang="en-US" dirty="0"/>
              <a:t>called ashy </a:t>
            </a:r>
            <a:r>
              <a:rPr lang="en-US" dirty="0" err="1"/>
              <a:t>dermatosis</a:t>
            </a:r>
            <a:r>
              <a:rPr lang="en-US" dirty="0"/>
              <a:t> (of Ramirez), because of its </a:t>
            </a:r>
            <a:r>
              <a:rPr lang="en-US" dirty="0" err="1"/>
              <a:t>colour</a:t>
            </a:r>
            <a:r>
              <a:rPr lang="en-US" dirty="0"/>
              <a:t>.</a:t>
            </a:r>
            <a:endParaRPr lang="en-US" dirty="0"/>
          </a:p>
        </p:txBody>
      </p:sp>
      <p:pic>
        <p:nvPicPr>
          <p:cNvPr id="440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4437112"/>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25" y="4437112"/>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4437112"/>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erythema </a:t>
            </a:r>
            <a:r>
              <a:rPr lang="en-US" dirty="0" err="1"/>
              <a:t>dyschromicum</a:t>
            </a:r>
            <a:r>
              <a:rPr lang="en-US" dirty="0"/>
              <a:t> </a:t>
            </a:r>
            <a:r>
              <a:rPr lang="en-US" dirty="0" err="1" smtClean="0"/>
              <a:t>perstans</a:t>
            </a:r>
            <a:endParaRPr lang="en-US" dirty="0"/>
          </a:p>
        </p:txBody>
      </p:sp>
      <p:sp>
        <p:nvSpPr>
          <p:cNvPr id="3" name="Content Placeholder 2"/>
          <p:cNvSpPr>
            <a:spLocks noGrp="1"/>
          </p:cNvSpPr>
          <p:nvPr>
            <p:ph idx="1"/>
          </p:nvPr>
        </p:nvSpPr>
        <p:spPr>
          <a:xfrm>
            <a:off x="467544" y="1556792"/>
            <a:ext cx="7239000" cy="3403760"/>
          </a:xfrm>
        </p:spPr>
        <p:txBody>
          <a:bodyPr>
            <a:normAutofit lnSpcReduction="10000"/>
          </a:bodyPr>
          <a:lstStyle/>
          <a:p>
            <a:pPr fontAlgn="base"/>
            <a:r>
              <a:rPr lang="en-US" dirty="0"/>
              <a:t>Genetic susceptibility</a:t>
            </a:r>
            <a:endParaRPr lang="en-US" dirty="0"/>
          </a:p>
          <a:p>
            <a:pPr fontAlgn="base"/>
            <a:r>
              <a:rPr lang="en-US" dirty="0">
                <a:hlinkClick r:id="rId1"/>
              </a:rPr>
              <a:t>Contact allergy</a:t>
            </a:r>
            <a:r>
              <a:rPr lang="en-US" dirty="0"/>
              <a:t> to cosmetics and </a:t>
            </a:r>
            <a:r>
              <a:rPr lang="en-US" dirty="0">
                <a:hlinkClick r:id="rId2"/>
              </a:rPr>
              <a:t>hair dye</a:t>
            </a:r>
            <a:endParaRPr lang="en-US" dirty="0"/>
          </a:p>
          <a:p>
            <a:pPr fontAlgn="base"/>
            <a:r>
              <a:rPr lang="en-US" dirty="0"/>
              <a:t>Toxic effects of chemicals such as ammonium nitrate or barium </a:t>
            </a:r>
            <a:r>
              <a:rPr lang="en-US" dirty="0" err="1"/>
              <a:t>sulphate</a:t>
            </a:r>
            <a:endParaRPr lang="en-US" dirty="0"/>
          </a:p>
          <a:p>
            <a:pPr fontAlgn="base"/>
            <a:r>
              <a:rPr lang="en-US" dirty="0">
                <a:hlinkClick r:id="rId3"/>
              </a:rPr>
              <a:t>Whipworm infestation</a:t>
            </a:r>
            <a:endParaRPr lang="en-US" dirty="0"/>
          </a:p>
          <a:p>
            <a:pPr fontAlgn="base"/>
            <a:r>
              <a:rPr lang="en-US" dirty="0"/>
              <a:t>Viral infections</a:t>
            </a:r>
            <a:endParaRPr lang="en-US" dirty="0"/>
          </a:p>
          <a:p>
            <a:pPr fontAlgn="base"/>
            <a:r>
              <a:rPr lang="en-US" dirty="0"/>
              <a:t>An adverse effect of drugs and medications</a:t>
            </a:r>
            <a:r>
              <a:rPr lang="en-US" dirty="0" smtClean="0"/>
              <a:t>.</a:t>
            </a:r>
            <a:br>
              <a:rPr lang="en-US" dirty="0"/>
            </a:br>
            <a:endParaRPr lang="en-US" dirty="0"/>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577683"/>
            <a:ext cx="2416299" cy="228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137" y="4302038"/>
            <a:ext cx="18097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675033"/>
            <a:ext cx="2592288" cy="219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a:t>
            </a:r>
            <a:endParaRPr lang="en-US" dirty="0"/>
          </a:p>
        </p:txBody>
      </p:sp>
      <p:sp>
        <p:nvSpPr>
          <p:cNvPr id="3" name="Content Placeholder 2"/>
          <p:cNvSpPr>
            <a:spLocks noGrp="1"/>
          </p:cNvSpPr>
          <p:nvPr>
            <p:ph idx="1"/>
          </p:nvPr>
        </p:nvSpPr>
        <p:spPr/>
        <p:txBody>
          <a:bodyPr/>
          <a:lstStyle/>
          <a:p>
            <a:r>
              <a:rPr lang="en-US" dirty="0"/>
              <a:t>minor vacuolar degeneration of the basal layer in early lesions, and </a:t>
            </a:r>
            <a:endParaRPr lang="en-US" dirty="0" smtClean="0"/>
          </a:p>
          <a:p>
            <a:r>
              <a:rPr lang="en-US" dirty="0" err="1" smtClean="0"/>
              <a:t>pigmentary</a:t>
            </a:r>
            <a:r>
              <a:rPr lang="en-US" dirty="0"/>
              <a:t> incontinence with dermal </a:t>
            </a:r>
            <a:r>
              <a:rPr lang="en-US" dirty="0" err="1"/>
              <a:t>melanophages</a:t>
            </a:r>
            <a:r>
              <a:rPr lang="en-US" dirty="0"/>
              <a:t> in more established patches.</a:t>
            </a:r>
            <a:endParaRPr lang="en-US" dirty="0"/>
          </a:p>
        </p:txBody>
      </p:sp>
      <p:pic>
        <p:nvPicPr>
          <p:cNvPr id="460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39752" y="3501008"/>
            <a:ext cx="5776200"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of erythema </a:t>
            </a:r>
            <a:r>
              <a:rPr lang="en-US" dirty="0" err="1"/>
              <a:t>dyschromicum</a:t>
            </a:r>
            <a:r>
              <a:rPr lang="en-US" dirty="0"/>
              <a:t> </a:t>
            </a:r>
            <a:r>
              <a:rPr lang="en-US" dirty="0" err="1" smtClean="0"/>
              <a:t>perstans</a:t>
            </a:r>
            <a:endParaRPr lang="en-US" dirty="0"/>
          </a:p>
        </p:txBody>
      </p:sp>
      <p:sp>
        <p:nvSpPr>
          <p:cNvPr id="3" name="Content Placeholder 2"/>
          <p:cNvSpPr>
            <a:spLocks noGrp="1"/>
          </p:cNvSpPr>
          <p:nvPr>
            <p:ph idx="1"/>
          </p:nvPr>
        </p:nvSpPr>
        <p:spPr/>
        <p:txBody>
          <a:bodyPr>
            <a:normAutofit/>
          </a:bodyPr>
          <a:lstStyle/>
          <a:p>
            <a:pPr fontAlgn="base"/>
            <a:r>
              <a:rPr lang="en-US" dirty="0" smtClean="0">
                <a:hlinkClick r:id="rId1"/>
              </a:rPr>
              <a:t>Topical treatment</a:t>
            </a:r>
            <a:endParaRPr lang="en-US" dirty="0" smtClean="0"/>
          </a:p>
          <a:p>
            <a:pPr lvl="1" fontAlgn="base"/>
            <a:r>
              <a:rPr lang="en-US" dirty="0" smtClean="0">
                <a:hlinkClick r:id="rId1"/>
              </a:rPr>
              <a:t>Topical</a:t>
            </a:r>
            <a:r>
              <a:rPr lang="en-US" dirty="0">
                <a:hlinkClick r:id="rId1"/>
              </a:rPr>
              <a:t> steroids</a:t>
            </a:r>
            <a:endParaRPr lang="en-US" dirty="0"/>
          </a:p>
          <a:p>
            <a:pPr lvl="1" fontAlgn="base"/>
            <a:r>
              <a:rPr lang="en-US" dirty="0"/>
              <a:t>Exposure to </a:t>
            </a:r>
            <a:r>
              <a:rPr lang="en-US" dirty="0">
                <a:hlinkClick r:id="rId2"/>
              </a:rPr>
              <a:t>ultraviolet radiation</a:t>
            </a:r>
            <a:endParaRPr lang="en-US" dirty="0"/>
          </a:p>
          <a:p>
            <a:pPr lvl="1" fontAlgn="base"/>
            <a:r>
              <a:rPr lang="en-US" dirty="0"/>
              <a:t>Pigment </a:t>
            </a:r>
            <a:r>
              <a:rPr lang="en-US" dirty="0">
                <a:hlinkClick r:id="rId3"/>
              </a:rPr>
              <a:t>lasers</a:t>
            </a:r>
            <a:r>
              <a:rPr lang="en-US" dirty="0"/>
              <a:t>, such as Q-switched </a:t>
            </a:r>
            <a:r>
              <a:rPr lang="en-US" dirty="0">
                <a:hlinkClick r:id="rId4"/>
              </a:rPr>
              <a:t>ruby laser</a:t>
            </a:r>
            <a:endParaRPr lang="en-US" dirty="0"/>
          </a:p>
          <a:p>
            <a:pPr lvl="1" fontAlgn="base"/>
            <a:r>
              <a:rPr lang="en-US" dirty="0">
                <a:hlinkClick r:id="rId5"/>
              </a:rPr>
              <a:t>Chemical peels</a:t>
            </a:r>
            <a:r>
              <a:rPr lang="en-US" dirty="0"/>
              <a:t>.</a:t>
            </a:r>
            <a:endParaRPr lang="en-US" dirty="0"/>
          </a:p>
          <a:p>
            <a:pPr fontAlgn="base"/>
            <a:r>
              <a:rPr lang="en-US" dirty="0" smtClean="0"/>
              <a:t>systemic</a:t>
            </a:r>
            <a:r>
              <a:rPr lang="en-US" dirty="0"/>
              <a:t> </a:t>
            </a:r>
            <a:r>
              <a:rPr lang="en-US" dirty="0" smtClean="0"/>
              <a:t>treatment</a:t>
            </a:r>
            <a:endParaRPr lang="en-US" dirty="0" smtClean="0"/>
          </a:p>
          <a:p>
            <a:pPr lvl="1" fontAlgn="base"/>
            <a:r>
              <a:rPr lang="en-US" dirty="0" err="1" smtClean="0">
                <a:hlinkClick r:id="rId6"/>
              </a:rPr>
              <a:t>clofazimine</a:t>
            </a:r>
            <a:r>
              <a:rPr lang="en-US" dirty="0"/>
              <a:t>. </a:t>
            </a:r>
            <a:r>
              <a:rPr lang="en-US" dirty="0" err="1">
                <a:hlinkClick r:id="rId7"/>
              </a:rPr>
              <a:t>Dapsone</a:t>
            </a:r>
            <a:r>
              <a:rPr lang="en-US" dirty="0"/>
              <a:t>, </a:t>
            </a:r>
            <a:r>
              <a:rPr lang="en-US" dirty="0" err="1">
                <a:hlinkClick r:id="rId8"/>
              </a:rPr>
              <a:t>griseofulvin</a:t>
            </a:r>
            <a:r>
              <a:rPr lang="en-US" dirty="0"/>
              <a:t>, </a:t>
            </a:r>
            <a:r>
              <a:rPr lang="en-US" dirty="0" err="1">
                <a:hlinkClick r:id="rId9"/>
              </a:rPr>
              <a:t>hydroxychloroquine</a:t>
            </a:r>
            <a:r>
              <a:rPr lang="en-US" dirty="0"/>
              <a:t>, isoniazid and </a:t>
            </a:r>
            <a:r>
              <a:rPr lang="en-US" dirty="0">
                <a:hlinkClick r:id="rId10"/>
              </a:rPr>
              <a:t>corticosteroids</a:t>
            </a:r>
            <a:r>
              <a:rPr lang="en-US" dirty="0"/>
              <a:t> </a:t>
            </a:r>
            <a:endParaRPr lang="en-US" dirty="0"/>
          </a:p>
          <a:p>
            <a:br>
              <a:rPr lang="en-US" dirty="0"/>
            </a:b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87424"/>
            <a:ext cx="7467600" cy="1143000"/>
          </a:xfrm>
        </p:spPr>
        <p:txBody>
          <a:bodyPr>
            <a:normAutofit/>
          </a:bodyPr>
          <a:lstStyle/>
          <a:p>
            <a:r>
              <a:rPr lang="en-US" dirty="0" smtClean="0"/>
              <a:t>Classification</a:t>
            </a:r>
            <a:endParaRPr lang="en-US" dirty="0"/>
          </a:p>
        </p:txBody>
      </p:sp>
      <p:graphicFrame>
        <p:nvGraphicFramePr>
          <p:cNvPr id="4" name="Content Placeholder 3"/>
          <p:cNvGraphicFramePr>
            <a:graphicFrameLocks noGrp="1"/>
          </p:cNvGraphicFramePr>
          <p:nvPr>
            <p:ph idx="1"/>
          </p:nvPr>
        </p:nvGraphicFramePr>
        <p:xfrm>
          <a:off x="457200" y="908720"/>
          <a:ext cx="7715200" cy="568863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a:t>
            </a:r>
            <a:r>
              <a:rPr lang="en-US" dirty="0"/>
              <a:t>rare </a:t>
            </a:r>
            <a:r>
              <a:rPr lang="en-US" dirty="0" err="1"/>
              <a:t>paraneoplastic</a:t>
            </a:r>
            <a:r>
              <a:rPr lang="en-US" dirty="0"/>
              <a:t> type of </a:t>
            </a:r>
            <a:r>
              <a:rPr lang="en-US" dirty="0">
                <a:hlinkClick r:id="rId1"/>
              </a:rPr>
              <a:t>annular erythema</a:t>
            </a:r>
            <a:r>
              <a:rPr lang="en-US" dirty="0"/>
              <a:t> with a distinctive figurate ‘wood-grain’ appearance. </a:t>
            </a:r>
            <a:endParaRPr lang="en-US" dirty="0" smtClean="0"/>
          </a:p>
          <a:p>
            <a:r>
              <a:rPr lang="en-US" dirty="0" smtClean="0"/>
              <a:t>It </a:t>
            </a:r>
            <a:r>
              <a:rPr lang="en-US" dirty="0"/>
              <a:t>has a strong association with </a:t>
            </a:r>
            <a:r>
              <a:rPr lang="en-US" dirty="0">
                <a:hlinkClick r:id="rId2"/>
              </a:rPr>
              <a:t>malignancy</a:t>
            </a:r>
            <a:r>
              <a:rPr lang="en-US" dirty="0"/>
              <a:t>.</a:t>
            </a:r>
            <a:endParaRPr lang="en-US" dirty="0"/>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507979"/>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489723"/>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747" y="4507979"/>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features of erythema </a:t>
            </a:r>
            <a:r>
              <a:rPr lang="en-US" dirty="0" err="1"/>
              <a:t>gyratum</a:t>
            </a:r>
            <a:r>
              <a:rPr lang="en-US" dirty="0"/>
              <a:t> </a:t>
            </a:r>
            <a:r>
              <a:rPr lang="en-US" dirty="0" err="1" smtClean="0"/>
              <a:t>repens</a:t>
            </a:r>
            <a:endParaRPr lang="en-US" dirty="0"/>
          </a:p>
        </p:txBody>
      </p:sp>
      <p:sp>
        <p:nvSpPr>
          <p:cNvPr id="3" name="Content Placeholder 2"/>
          <p:cNvSpPr>
            <a:spLocks noGrp="1"/>
          </p:cNvSpPr>
          <p:nvPr>
            <p:ph idx="1"/>
          </p:nvPr>
        </p:nvSpPr>
        <p:spPr>
          <a:xfrm>
            <a:off x="107504" y="1772816"/>
            <a:ext cx="5698976" cy="4846320"/>
          </a:xfrm>
        </p:spPr>
        <p:txBody>
          <a:bodyPr>
            <a:normAutofit lnSpcReduction="10000"/>
          </a:bodyPr>
          <a:lstStyle/>
          <a:p>
            <a:pPr fontAlgn="base"/>
            <a:r>
              <a:rPr lang="en-US" dirty="0"/>
              <a:t>presents with concentric erythematous rings that have a distinctive wood-grain appearance. </a:t>
            </a:r>
            <a:endParaRPr lang="en-US" dirty="0" smtClean="0"/>
          </a:p>
          <a:p>
            <a:pPr fontAlgn="base"/>
            <a:r>
              <a:rPr lang="en-US" dirty="0" smtClean="0"/>
              <a:t>The </a:t>
            </a:r>
            <a:r>
              <a:rPr lang="en-US" dirty="0"/>
              <a:t>rings progress in waves, with the leading edge migrating about 1 cm/day. </a:t>
            </a:r>
            <a:endParaRPr lang="en-US" dirty="0" smtClean="0"/>
          </a:p>
          <a:p>
            <a:pPr fontAlgn="base"/>
            <a:r>
              <a:rPr lang="en-US" dirty="0" smtClean="0"/>
              <a:t>A </a:t>
            </a:r>
            <a:r>
              <a:rPr lang="en-US" dirty="0"/>
              <a:t>trailing or </a:t>
            </a:r>
            <a:r>
              <a:rPr lang="en-US" dirty="0" err="1"/>
              <a:t>collarette</a:t>
            </a:r>
            <a:r>
              <a:rPr lang="en-US" dirty="0"/>
              <a:t> scale may be seen. Erythema </a:t>
            </a:r>
            <a:r>
              <a:rPr lang="en-US" dirty="0" err="1"/>
              <a:t>gyratum</a:t>
            </a:r>
            <a:r>
              <a:rPr lang="en-US" dirty="0"/>
              <a:t> </a:t>
            </a:r>
            <a:r>
              <a:rPr lang="en-US" dirty="0" err="1"/>
              <a:t>repens</a:t>
            </a:r>
            <a:r>
              <a:rPr lang="en-US" dirty="0"/>
              <a:t> is very itchy.</a:t>
            </a:r>
            <a:endParaRPr lang="en-US" dirty="0"/>
          </a:p>
          <a:p>
            <a:pPr fontAlgn="base"/>
            <a:r>
              <a:rPr lang="en-US" dirty="0"/>
              <a:t>The annular plaques most often involve the limbs and </a:t>
            </a:r>
            <a:r>
              <a:rPr lang="en-US" dirty="0" smtClean="0"/>
              <a:t>trunk.</a:t>
            </a:r>
            <a:endParaRPr lang="en-US" dirty="0"/>
          </a:p>
          <a:p>
            <a:endParaRPr lang="en-US" dirty="0"/>
          </a:p>
        </p:txBody>
      </p:sp>
      <p:pic>
        <p:nvPicPr>
          <p:cNvPr id="481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31887" y="1449938"/>
            <a:ext cx="3267895" cy="256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375" t="14669" r="6392" b="6884"/>
          <a:stretch>
            <a:fillRect/>
          </a:stretch>
        </p:blipFill>
        <p:spPr bwMode="auto">
          <a:xfrm>
            <a:off x="5731887" y="4221088"/>
            <a:ext cx="3384730" cy="218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Erythema </a:t>
            </a:r>
            <a:r>
              <a:rPr lang="en-US" dirty="0" err="1" smtClean="0"/>
              <a:t>Gyratum</a:t>
            </a:r>
            <a:r>
              <a:rPr lang="en-US" dirty="0" smtClean="0"/>
              <a:t> </a:t>
            </a:r>
            <a:r>
              <a:rPr lang="en-US" dirty="0" err="1" smtClean="0"/>
              <a:t>Repens</a:t>
            </a:r>
            <a:endParaRPr lang="en-US" dirty="0"/>
          </a:p>
        </p:txBody>
      </p:sp>
      <p:pic>
        <p:nvPicPr>
          <p:cNvPr id="49154" name="Picture 2"/>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5735" t="29604" r="5265" b="7635"/>
          <a:stretch>
            <a:fillRect/>
          </a:stretch>
        </p:blipFill>
        <p:spPr bwMode="auto">
          <a:xfrm>
            <a:off x="24544" y="2060848"/>
            <a:ext cx="8080311" cy="465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1744"/>
            <a:ext cx="7239000" cy="1143000"/>
          </a:xfrm>
        </p:spPr>
        <p:txBody>
          <a:bodyPr/>
          <a:lstStyle/>
          <a:p>
            <a:r>
              <a:rPr lang="en-US" dirty="0" smtClean="0"/>
              <a:t>histopathology</a:t>
            </a:r>
            <a:endParaRPr lang="en-US" dirty="0"/>
          </a:p>
        </p:txBody>
      </p:sp>
      <p:sp>
        <p:nvSpPr>
          <p:cNvPr id="3" name="Content Placeholder 2"/>
          <p:cNvSpPr>
            <a:spLocks noGrp="1"/>
          </p:cNvSpPr>
          <p:nvPr>
            <p:ph idx="1"/>
          </p:nvPr>
        </p:nvSpPr>
        <p:spPr>
          <a:xfrm>
            <a:off x="179512" y="1916832"/>
            <a:ext cx="3250704" cy="4846320"/>
          </a:xfrm>
        </p:spPr>
        <p:txBody>
          <a:bodyPr/>
          <a:lstStyle/>
          <a:p>
            <a:r>
              <a:rPr lang="en-US" dirty="0"/>
              <a:t>a </a:t>
            </a:r>
            <a:r>
              <a:rPr lang="en-US" dirty="0">
                <a:hlinkClick r:id="rId1"/>
              </a:rPr>
              <a:t>skin biopsy</a:t>
            </a:r>
            <a:r>
              <a:rPr lang="en-US" dirty="0"/>
              <a:t> is often performed to exclude other conditions. </a:t>
            </a:r>
            <a:endParaRPr lang="en-US" dirty="0" smtClean="0"/>
          </a:p>
          <a:p>
            <a:r>
              <a:rPr lang="en-US" dirty="0" smtClean="0"/>
              <a:t>The</a:t>
            </a:r>
            <a:r>
              <a:rPr lang="en-US" dirty="0"/>
              <a:t> histological features of </a:t>
            </a:r>
            <a:r>
              <a:rPr lang="en-US" dirty="0">
                <a:hlinkClick r:id="rId2"/>
              </a:rPr>
              <a:t>erythema </a:t>
            </a:r>
            <a:r>
              <a:rPr lang="en-US" dirty="0" err="1">
                <a:hlinkClick r:id="rId2"/>
              </a:rPr>
              <a:t>gyratum</a:t>
            </a:r>
            <a:r>
              <a:rPr lang="en-US" dirty="0">
                <a:hlinkClick r:id="rId2"/>
              </a:rPr>
              <a:t> </a:t>
            </a:r>
            <a:r>
              <a:rPr lang="en-US" dirty="0" err="1">
                <a:hlinkClick r:id="rId2"/>
              </a:rPr>
              <a:t>repens</a:t>
            </a:r>
            <a:r>
              <a:rPr lang="en-US" dirty="0"/>
              <a:t> are non-specific.</a:t>
            </a:r>
            <a:endParaRPr lang="en-US" dirty="0"/>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6733"/>
            <a:ext cx="3829819" cy="688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for erythema </a:t>
            </a:r>
            <a:r>
              <a:rPr lang="en-US" dirty="0" err="1"/>
              <a:t>gyratum</a:t>
            </a:r>
            <a:r>
              <a:rPr lang="en-US" dirty="0"/>
              <a:t> </a:t>
            </a:r>
            <a:r>
              <a:rPr lang="en-US" dirty="0" err="1" smtClean="0"/>
              <a:t>repens</a:t>
            </a:r>
            <a:endParaRPr lang="en-US" dirty="0"/>
          </a:p>
        </p:txBody>
      </p:sp>
      <p:sp>
        <p:nvSpPr>
          <p:cNvPr id="3" name="Content Placeholder 2"/>
          <p:cNvSpPr>
            <a:spLocks noGrp="1"/>
          </p:cNvSpPr>
          <p:nvPr>
            <p:ph idx="1"/>
          </p:nvPr>
        </p:nvSpPr>
        <p:spPr/>
        <p:txBody>
          <a:bodyPr/>
          <a:lstStyle/>
          <a:p>
            <a:r>
              <a:rPr lang="en-US" dirty="0" smtClean="0"/>
              <a:t>the </a:t>
            </a:r>
            <a:r>
              <a:rPr lang="en-US" dirty="0"/>
              <a:t>treatment for erythema </a:t>
            </a:r>
            <a:r>
              <a:rPr lang="en-US" dirty="0" err="1"/>
              <a:t>gyratum</a:t>
            </a:r>
            <a:r>
              <a:rPr lang="en-US" dirty="0"/>
              <a:t> </a:t>
            </a:r>
            <a:r>
              <a:rPr lang="en-US" dirty="0" err="1"/>
              <a:t>repens</a:t>
            </a:r>
            <a:r>
              <a:rPr lang="en-US" dirty="0"/>
              <a:t> is to identify and treat the primary malignancy</a:t>
            </a:r>
            <a:r>
              <a:rPr lang="en-US" dirty="0" smtClean="0"/>
              <a:t>.</a:t>
            </a:r>
            <a:endParaRPr lang="en-US" dirty="0" smtClean="0"/>
          </a:p>
          <a:p>
            <a:r>
              <a:rPr lang="en-US" dirty="0" smtClean="0"/>
              <a:t>Topical steroids are ineffective</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err="1" smtClean="0"/>
              <a:t>necrolytic</a:t>
            </a:r>
            <a:r>
              <a:rPr lang="en-US" dirty="0" smtClean="0"/>
              <a:t> </a:t>
            </a:r>
            <a:r>
              <a:rPr lang="en-US" dirty="0"/>
              <a:t>migratory erythema is a characteristic rash usually occurring in the </a:t>
            </a:r>
            <a:r>
              <a:rPr lang="en-US" dirty="0" err="1"/>
              <a:t>glucagonoma</a:t>
            </a:r>
            <a:r>
              <a:rPr lang="en-US" dirty="0"/>
              <a:t> syndrome. </a:t>
            </a:r>
            <a:endParaRPr lang="en-US" dirty="0" smtClean="0"/>
          </a:p>
          <a:p>
            <a:r>
              <a:rPr lang="en-US" dirty="0" err="1" smtClean="0"/>
              <a:t>Glucagonoma</a:t>
            </a:r>
            <a:r>
              <a:rPr lang="en-US" dirty="0" smtClean="0"/>
              <a:t> </a:t>
            </a:r>
            <a:r>
              <a:rPr lang="en-US" dirty="0"/>
              <a:t>syndrome is due to a slow-growing cancerous </a:t>
            </a:r>
            <a:r>
              <a:rPr lang="en-US" dirty="0" err="1"/>
              <a:t>tumour</a:t>
            </a:r>
            <a:r>
              <a:rPr lang="en-US" dirty="0"/>
              <a:t> located in the alpha cells of the pancreas. </a:t>
            </a:r>
            <a:endParaRPr lang="en-US" dirty="0" smtClean="0"/>
          </a:p>
          <a:p>
            <a:r>
              <a:rPr lang="en-US" dirty="0" err="1" smtClean="0"/>
              <a:t>Glucagonoma</a:t>
            </a:r>
            <a:r>
              <a:rPr lang="en-US" dirty="0" smtClean="0"/>
              <a:t> </a:t>
            </a:r>
            <a:r>
              <a:rPr lang="en-US" dirty="0"/>
              <a:t>is very rare and affects adults over the age of 50. </a:t>
            </a:r>
            <a:endParaRPr lang="en-US" dirty="0" smtClean="0"/>
          </a:p>
          <a:p>
            <a:r>
              <a:rPr lang="en-US" dirty="0" smtClean="0"/>
              <a:t>The </a:t>
            </a:r>
            <a:r>
              <a:rPr lang="en-US" dirty="0" err="1"/>
              <a:t>tumour</a:t>
            </a:r>
            <a:r>
              <a:rPr lang="en-US" dirty="0"/>
              <a:t> secretes excessive amounts of the hormone glucagon.</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Necrolytic</a:t>
            </a:r>
            <a:r>
              <a:rPr lang="en-US" dirty="0" smtClean="0"/>
              <a:t> migratory erythema</a:t>
            </a:r>
            <a:endParaRPr lang="en-US" dirty="0"/>
          </a:p>
        </p:txBody>
      </p:sp>
      <p:pic>
        <p:nvPicPr>
          <p:cNvPr id="512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5856" y="4486275"/>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5855" y="2132856"/>
            <a:ext cx="2800351" cy="211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132856"/>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4486275"/>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552" y="2142664"/>
            <a:ext cx="28003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4365104"/>
            <a:ext cx="2043608" cy="229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a:t>
            </a:r>
            <a:endParaRPr lang="en-US" dirty="0"/>
          </a:p>
        </p:txBody>
      </p:sp>
      <p:sp>
        <p:nvSpPr>
          <p:cNvPr id="3" name="Content Placeholder 2"/>
          <p:cNvSpPr>
            <a:spLocks noGrp="1"/>
          </p:cNvSpPr>
          <p:nvPr>
            <p:ph idx="1"/>
          </p:nvPr>
        </p:nvSpPr>
        <p:spPr>
          <a:xfrm>
            <a:off x="457200" y="1609416"/>
            <a:ext cx="7643192" cy="2179624"/>
          </a:xfrm>
        </p:spPr>
        <p:txBody>
          <a:bodyPr>
            <a:normAutofit/>
          </a:bodyPr>
          <a:lstStyle/>
          <a:p>
            <a:r>
              <a:rPr lang="en-US" dirty="0" err="1"/>
              <a:t>necrolytic</a:t>
            </a:r>
            <a:r>
              <a:rPr lang="en-US" dirty="0"/>
              <a:t> migratory erythema may reveal inflammation and separation of the superficial layers of the epidermis</a:t>
            </a:r>
            <a:r>
              <a:rPr lang="en-US" dirty="0" smtClean="0"/>
              <a:t>.</a:t>
            </a:r>
            <a:endParaRPr lang="en-US" dirty="0" smtClean="0"/>
          </a:p>
        </p:txBody>
      </p:sp>
      <p:pic>
        <p:nvPicPr>
          <p:cNvPr id="522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07372" y="2780928"/>
            <a:ext cx="5610577" cy="379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for </a:t>
            </a:r>
            <a:r>
              <a:rPr lang="en-US" dirty="0" err="1"/>
              <a:t>necrolytic</a:t>
            </a:r>
            <a:r>
              <a:rPr lang="en-US" dirty="0"/>
              <a:t> migratory </a:t>
            </a:r>
            <a:r>
              <a:rPr lang="en-US" dirty="0" smtClean="0"/>
              <a:t>erythema</a:t>
            </a:r>
            <a:endParaRPr lang="en-US" dirty="0"/>
          </a:p>
        </p:txBody>
      </p:sp>
      <p:sp>
        <p:nvSpPr>
          <p:cNvPr id="3" name="Content Placeholder 2"/>
          <p:cNvSpPr>
            <a:spLocks noGrp="1"/>
          </p:cNvSpPr>
          <p:nvPr>
            <p:ph idx="1"/>
          </p:nvPr>
        </p:nvSpPr>
        <p:spPr/>
        <p:txBody>
          <a:bodyPr>
            <a:normAutofit/>
          </a:bodyPr>
          <a:lstStyle/>
          <a:p>
            <a:pPr fontAlgn="base"/>
            <a:r>
              <a:rPr lang="en-US" dirty="0" smtClean="0"/>
              <a:t>Surgical removal of </a:t>
            </a:r>
            <a:r>
              <a:rPr lang="en-US" dirty="0" err="1" smtClean="0"/>
              <a:t>glucagonoma</a:t>
            </a:r>
            <a:r>
              <a:rPr lang="en-US" dirty="0" smtClean="0"/>
              <a:t> </a:t>
            </a:r>
            <a:r>
              <a:rPr lang="en-US" dirty="0" err="1" smtClean="0"/>
              <a:t>tumour</a:t>
            </a:r>
            <a:r>
              <a:rPr lang="en-US" dirty="0" smtClean="0"/>
              <a:t>. </a:t>
            </a:r>
            <a:endParaRPr lang="en-US" dirty="0" smtClean="0"/>
          </a:p>
          <a:p>
            <a:pPr fontAlgn="base"/>
            <a:r>
              <a:rPr lang="en-US" dirty="0" smtClean="0"/>
              <a:t>While </a:t>
            </a:r>
            <a:r>
              <a:rPr lang="en-US" dirty="0"/>
              <a:t>waiting for surgery, </a:t>
            </a:r>
            <a:r>
              <a:rPr lang="en-US" dirty="0" err="1"/>
              <a:t>somatostatin</a:t>
            </a:r>
            <a:r>
              <a:rPr lang="en-US" dirty="0"/>
              <a:t>, a medication that inhibits glucagon, </a:t>
            </a:r>
            <a:endParaRPr lang="en-US" dirty="0" smtClean="0"/>
          </a:p>
          <a:p>
            <a:pPr fontAlgn="base"/>
            <a:r>
              <a:rPr lang="en-US" dirty="0" smtClean="0"/>
              <a:t>Zinc supplements.</a:t>
            </a:r>
            <a:endParaRPr lang="en-US" dirty="0"/>
          </a:p>
          <a:p>
            <a:pPr fontAlgn="base"/>
            <a:r>
              <a:rPr lang="en-US" dirty="0"/>
              <a:t>Chemotherapy treatments including </a:t>
            </a:r>
            <a:r>
              <a:rPr lang="en-US" dirty="0" err="1"/>
              <a:t>streptozocin</a:t>
            </a:r>
            <a:r>
              <a:rPr lang="en-US" dirty="0"/>
              <a:t>, fluorouracil, </a:t>
            </a:r>
            <a:r>
              <a:rPr lang="en-US" dirty="0" err="1"/>
              <a:t>dacarbazine</a:t>
            </a:r>
            <a:r>
              <a:rPr lang="en-US" dirty="0"/>
              <a:t> and </a:t>
            </a:r>
            <a:r>
              <a:rPr lang="en-US" dirty="0" err="1" smtClean="0"/>
              <a:t>octreotide</a:t>
            </a:r>
            <a:r>
              <a:rPr lang="en-US" dirty="0" smtClean="0"/>
              <a:t>.</a:t>
            </a:r>
            <a:endParaRPr lang="en-US" dirty="0"/>
          </a:p>
          <a:p>
            <a:pPr fontAlgn="base"/>
            <a:r>
              <a:rPr lang="en-US" dirty="0"/>
              <a:t>About 50% of patients die within 5 years of diagnosis of </a:t>
            </a:r>
            <a:r>
              <a:rPr lang="en-US" dirty="0" err="1"/>
              <a:t>necrolytic</a:t>
            </a:r>
            <a:r>
              <a:rPr lang="en-US" dirty="0"/>
              <a:t> migratory erythema.</a:t>
            </a:r>
            <a:endParaRPr lang="en-US" dirty="0"/>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9638" y="-42863"/>
            <a:ext cx="10963276"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clinical features of </a:t>
            </a:r>
            <a:r>
              <a:rPr lang="en-US" b="1" dirty="0" smtClean="0"/>
              <a:t>EM</a:t>
            </a:r>
            <a:endParaRPr lang="en-US" dirty="0"/>
          </a:p>
        </p:txBody>
      </p:sp>
      <p:graphicFrame>
        <p:nvGraphicFramePr>
          <p:cNvPr id="4" name="Content Placeholder 3"/>
          <p:cNvGraphicFramePr>
            <a:graphicFrameLocks noGrp="1"/>
          </p:cNvGraphicFramePr>
          <p:nvPr>
            <p:ph idx="1"/>
          </p:nvPr>
        </p:nvGraphicFramePr>
        <p:xfrm>
          <a:off x="323528" y="1628800"/>
          <a:ext cx="6048672" cy="44930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013" y="2204864"/>
            <a:ext cx="2505075"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i="1" dirty="0" smtClean="0"/>
              <a:t>polymorphic </a:t>
            </a:r>
            <a:r>
              <a:rPr lang="en-US" i="1" dirty="0"/>
              <a:t>Eruption of Pregnancy (PEP) is described as itchy red rashes that occur particularly in the last 3 months of pregnancy. </a:t>
            </a:r>
            <a:endParaRPr lang="en-US" i="1" dirty="0" smtClean="0"/>
          </a:p>
          <a:p>
            <a:r>
              <a:rPr lang="en-US" i="1" dirty="0" smtClean="0"/>
              <a:t>It </a:t>
            </a:r>
            <a:r>
              <a:rPr lang="en-US" i="1" dirty="0"/>
              <a:t>is a relatively common, but benign condition in pregnant women.</a:t>
            </a:r>
            <a:endParaRPr lang="en-US" dirty="0"/>
          </a:p>
        </p:txBody>
      </p:sp>
      <p:pic>
        <p:nvPicPr>
          <p:cNvPr id="53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106688"/>
            <a:ext cx="3817268" cy="255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320040"/>
          <a:ext cx="7239000" cy="1143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Content Placeholder 2"/>
          <p:cNvSpPr>
            <a:spLocks noGrp="1"/>
          </p:cNvSpPr>
          <p:nvPr>
            <p:ph idx="1"/>
          </p:nvPr>
        </p:nvSpPr>
        <p:spPr/>
        <p:txBody>
          <a:bodyPr/>
          <a:lstStyle/>
          <a:p>
            <a:r>
              <a:rPr lang="en-US" dirty="0"/>
              <a:t>Erythema </a:t>
            </a:r>
            <a:r>
              <a:rPr lang="en-US" dirty="0" err="1"/>
              <a:t>toxicum</a:t>
            </a:r>
            <a:r>
              <a:rPr lang="en-US" dirty="0"/>
              <a:t> </a:t>
            </a:r>
            <a:r>
              <a:rPr lang="en-US" dirty="0" err="1"/>
              <a:t>neonatorum</a:t>
            </a:r>
            <a:r>
              <a:rPr lang="en-US" dirty="0"/>
              <a:t> (ETN) is a skin condition in newborn babies. </a:t>
            </a:r>
            <a:endParaRPr lang="en-US" dirty="0" smtClean="0"/>
          </a:p>
          <a:p>
            <a:r>
              <a:rPr lang="en-US" dirty="0" smtClean="0"/>
              <a:t>It </a:t>
            </a:r>
            <a:r>
              <a:rPr lang="en-US" dirty="0"/>
              <a:t>causes a rash and small, fluid-filled bumps. </a:t>
            </a:r>
            <a:endParaRPr lang="en-US" dirty="0" smtClean="0"/>
          </a:p>
          <a:p>
            <a:r>
              <a:rPr lang="en-US" dirty="0" smtClean="0"/>
              <a:t>ETN </a:t>
            </a:r>
            <a:r>
              <a:rPr lang="en-US" dirty="0"/>
              <a:t>doesn’t cause discomfort to your baby. </a:t>
            </a:r>
            <a:endParaRPr lang="en-US" dirty="0" smtClean="0"/>
          </a:p>
          <a:p>
            <a:r>
              <a:rPr lang="en-US" dirty="0" smtClean="0"/>
              <a:t>Usually</a:t>
            </a:r>
            <a:r>
              <a:rPr lang="en-US" dirty="0"/>
              <a:t>, the rash and bumps disappear within one to two weeks</a:t>
            </a:r>
            <a:r>
              <a:rPr lang="en-US" dirty="0" smtClean="0"/>
              <a:t>.</a:t>
            </a:r>
            <a:endParaRPr lang="en-US" dirty="0" smtClean="0"/>
          </a:p>
        </p:txBody>
      </p:sp>
      <p:pic>
        <p:nvPicPr>
          <p:cNvPr id="542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4653136"/>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275" y="4653136"/>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95536" y="404664"/>
          <a:ext cx="7949927" cy="27363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806485"/>
            <a:ext cx="384537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3806485"/>
            <a:ext cx="366732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7924800" cy="1143000"/>
          </a:xfrm>
        </p:spPr>
        <p:txBody>
          <a:bodyPr>
            <a:normAutofit/>
          </a:bodyPr>
          <a:lstStyle/>
          <a:p>
            <a:r>
              <a:rPr lang="en-US" dirty="0"/>
              <a:t> </a:t>
            </a:r>
            <a:r>
              <a:rPr lang="en-US" dirty="0" smtClean="0"/>
              <a:t>Histopathology</a:t>
            </a:r>
            <a:r>
              <a:rPr lang="en-US" dirty="0"/>
              <a:t> </a:t>
            </a:r>
            <a:endParaRPr lang="en-US" dirty="0"/>
          </a:p>
        </p:txBody>
      </p:sp>
      <p:graphicFrame>
        <p:nvGraphicFramePr>
          <p:cNvPr id="4" name="Content Placeholder 3"/>
          <p:cNvGraphicFramePr>
            <a:graphicFrameLocks noGrp="1"/>
          </p:cNvGraphicFramePr>
          <p:nvPr>
            <p:ph idx="1"/>
          </p:nvPr>
        </p:nvGraphicFramePr>
        <p:xfrm>
          <a:off x="457200" y="1412776"/>
          <a:ext cx="8147248" cy="50405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14175</Words>
  <Application>WPS Presentation</Application>
  <PresentationFormat>On-screen Show (4:3)</PresentationFormat>
  <Paragraphs>397</Paragraphs>
  <Slides>71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71</vt:i4>
      </vt:variant>
    </vt:vector>
  </HeadingPairs>
  <TitlesOfParts>
    <vt:vector size="81" baseType="lpstr">
      <vt:lpstr>Arial</vt:lpstr>
      <vt:lpstr>SimSun</vt:lpstr>
      <vt:lpstr>Wingdings</vt:lpstr>
      <vt:lpstr>Wingdings 2</vt:lpstr>
      <vt:lpstr>Wingdings</vt:lpstr>
      <vt:lpstr>Trebuchet MS</vt:lpstr>
      <vt:lpstr>Microsoft YaHei</vt:lpstr>
      <vt:lpstr>Arial Unicode MS</vt:lpstr>
      <vt:lpstr>Calibri</vt:lpstr>
      <vt:lpstr>Opulent</vt:lpstr>
      <vt:lpstr>PowerPoint 演示文稿</vt:lpstr>
      <vt:lpstr>PowerPoint 演示文稿</vt:lpstr>
      <vt:lpstr>PowerPoint 演示文稿</vt:lpstr>
      <vt:lpstr>PowerPoint 演示文稿</vt:lpstr>
      <vt:lpstr>causes of erythema multiforme</vt:lpstr>
      <vt:lpstr>Classification</vt:lpstr>
      <vt:lpstr>clinical features of EM</vt:lpstr>
      <vt:lpstr>PowerPoint 演示文稿</vt:lpstr>
      <vt:lpstr> Histopathology </vt:lpstr>
      <vt:lpstr>PowerPoint 演示文稿</vt:lpstr>
      <vt:lpstr>Differential diagnosis for EM</vt:lpstr>
      <vt:lpstr>PowerPoint 演示文稿</vt:lpstr>
      <vt:lpstr>PowerPoint 演示文稿</vt:lpstr>
      <vt:lpstr>PowerPoint 演示文稿</vt:lpstr>
      <vt:lpstr>PowerPoint 演示文稿</vt:lpstr>
      <vt:lpstr>Clinical features</vt:lpstr>
      <vt:lpstr>histopathology</vt:lpstr>
      <vt:lpstr>PowerPoint 演示文稿</vt:lpstr>
      <vt:lpstr>Treatment</vt:lpstr>
      <vt:lpstr>PowerPoint 演示文稿</vt:lpstr>
      <vt:lpstr>PowerPoint 演示文稿</vt:lpstr>
      <vt:lpstr>Clinical features</vt:lpstr>
      <vt:lpstr>histopathology</vt:lpstr>
      <vt:lpstr>Acute perifollicular erythema</vt:lpstr>
      <vt:lpstr>causes</vt:lpstr>
      <vt:lpstr>histopathology</vt:lpstr>
      <vt:lpstr>PowerPoint 演示文稿</vt:lpstr>
      <vt:lpstr>Clinical feature</vt:lpstr>
      <vt:lpstr>PowerPoint 演示文稿</vt:lpstr>
      <vt:lpstr>PowerPoint 演示文稿</vt:lpstr>
      <vt:lpstr>histology</vt:lpstr>
      <vt:lpstr>PowerPoint 演示文稿</vt:lpstr>
      <vt:lpstr>ause of erythema elevatum diutinum</vt:lpstr>
      <vt:lpstr>clinical features </vt:lpstr>
      <vt:lpstr>Histopathology of EED</vt:lpstr>
      <vt:lpstr>histology</vt:lpstr>
      <vt:lpstr>treatment for erythema elevatum diutinum</vt:lpstr>
      <vt:lpstr>PowerPoint 演示文稿</vt:lpstr>
      <vt:lpstr>causes erythema annulare centrifugum</vt:lpstr>
      <vt:lpstr>clinical features of eAC</vt:lpstr>
      <vt:lpstr>histopathology</vt:lpstr>
      <vt:lpstr>treatment for EAC</vt:lpstr>
      <vt:lpstr>PowerPoint 演示文稿</vt:lpstr>
      <vt:lpstr>clinical features of NAE</vt:lpstr>
      <vt:lpstr>histopathology</vt:lpstr>
      <vt:lpstr>treatment for necrolytic acral erythema</vt:lpstr>
      <vt:lpstr>PowerPoint 演示文稿</vt:lpstr>
      <vt:lpstr>Clinical features</vt:lpstr>
      <vt:lpstr>histopathology</vt:lpstr>
      <vt:lpstr>PowerPoint 演示文稿</vt:lpstr>
      <vt:lpstr>causes of erythema nodosum</vt:lpstr>
      <vt:lpstr>clinical features of erythema nodosum</vt:lpstr>
      <vt:lpstr>histopathology</vt:lpstr>
      <vt:lpstr>treatment for erythema nodosum</vt:lpstr>
      <vt:lpstr>PowerPoint 演示文稿</vt:lpstr>
      <vt:lpstr>PowerPoint 演示文稿</vt:lpstr>
      <vt:lpstr>causes erythema dyschromicum perstans</vt:lpstr>
      <vt:lpstr>histopathology</vt:lpstr>
      <vt:lpstr>treatment of erythema dyschromicum perstans</vt:lpstr>
      <vt:lpstr>Erythema gyratum repens</vt:lpstr>
      <vt:lpstr>clinical features of erythema gyratum repens</vt:lpstr>
      <vt:lpstr>Erythema Gyratum Repens</vt:lpstr>
      <vt:lpstr>histopathology</vt:lpstr>
      <vt:lpstr>treatment for erythema gyratum repens</vt:lpstr>
      <vt:lpstr>PowerPoint 演示文稿</vt:lpstr>
      <vt:lpstr>Necrolytic migratory erythema</vt:lpstr>
      <vt:lpstr>histopathology</vt:lpstr>
      <vt:lpstr>treatment for necrolytic migratory erythema</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 types of erythema</dc:title>
  <dc:creator>Rizwana Sibghat</dc:creator>
  <cp:lastModifiedBy>rizwa</cp:lastModifiedBy>
  <cp:revision>39</cp:revision>
  <dcterms:created xsi:type="dcterms:W3CDTF">2023-07-30T17:00:00Z</dcterms:created>
  <dcterms:modified xsi:type="dcterms:W3CDTF">2023-07-31T21:21:30Z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3F04F60E67E948308CFBB4234E4B1514</vt:lpwstr>
  </property>
  <property fmtid="{D5CDD505-2E9C-101B-9397-08002B2CF9AE}" pid="3" name="KSOProductBuildVer">
    <vt:lpwstr>1033-11.2.0.11219</vt:lpwstr>
  </property>
</Properties>
</file>