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notesMasterIdLst>
    <p:notesMasterId r:id="rId32"/>
  </p:notesMasterIdLst>
  <p:sldIdLst>
    <p:sldId id="256" r:id="rId2"/>
    <p:sldId id="258" r:id="rId3"/>
    <p:sldId id="302" r:id="rId4"/>
    <p:sldId id="303" r:id="rId5"/>
    <p:sldId id="311" r:id="rId6"/>
    <p:sldId id="328" r:id="rId7"/>
    <p:sldId id="312" r:id="rId8"/>
    <p:sldId id="315" r:id="rId9"/>
    <p:sldId id="314" r:id="rId10"/>
    <p:sldId id="329" r:id="rId11"/>
    <p:sldId id="313" r:id="rId12"/>
    <p:sldId id="316" r:id="rId13"/>
    <p:sldId id="330" r:id="rId14"/>
    <p:sldId id="331" r:id="rId15"/>
    <p:sldId id="332" r:id="rId16"/>
    <p:sldId id="333" r:id="rId17"/>
    <p:sldId id="334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04" r:id="rId30"/>
    <p:sldId id="33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9E3658-824C-4BC8-ABE4-C0D29E5CC5D5}">
          <p14:sldIdLst>
            <p14:sldId id="256"/>
            <p14:sldId id="258"/>
            <p14:sldId id="302"/>
            <p14:sldId id="303"/>
            <p14:sldId id="311"/>
            <p14:sldId id="328"/>
            <p14:sldId id="312"/>
            <p14:sldId id="315"/>
            <p14:sldId id="314"/>
            <p14:sldId id="329"/>
            <p14:sldId id="313"/>
            <p14:sldId id="316"/>
            <p14:sldId id="330"/>
            <p14:sldId id="331"/>
            <p14:sldId id="332"/>
            <p14:sldId id="333"/>
            <p14:sldId id="334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04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Mohsin" initials="DM" lastIdx="1" clrIdx="0">
    <p:extLst>
      <p:ext uri="{19B8F6BF-5375-455C-9EA6-DF929625EA0E}">
        <p15:presenceInfo xmlns:p15="http://schemas.microsoft.com/office/powerpoint/2012/main" userId="7bc2720f41bc12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 snapToGrid="0">
      <p:cViewPr varScale="1">
        <p:scale>
          <a:sx n="65" d="100"/>
          <a:sy n="65" d="100"/>
        </p:scale>
        <p:origin x="-58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notesMaster" Target="notesMasters/notesMaster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5DF39-773D-447F-904F-45D198D6365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673ABF-5CD1-4211-99C0-D9BB49DC61F3}">
      <dgm:prSet/>
      <dgm:spPr/>
      <dgm:t>
        <a:bodyPr/>
        <a:lstStyle/>
        <a:p>
          <a:pPr rtl="0"/>
          <a:r>
            <a:rPr lang="en-GB" b="0" i="0" dirty="0"/>
            <a:t>Rook’s textbook of dermatology 9</a:t>
          </a:r>
          <a:r>
            <a:rPr lang="en-GB" b="0" i="0" baseline="30000" dirty="0"/>
            <a:t>th</a:t>
          </a:r>
          <a:r>
            <a:rPr lang="en-GB" b="0" i="0" dirty="0"/>
            <a:t> edition</a:t>
          </a:r>
          <a:endParaRPr lang="en-GB" dirty="0"/>
        </a:p>
      </dgm:t>
    </dgm:pt>
    <dgm:pt modelId="{642495DB-A972-4351-94F7-C9B39573EBFF}" type="parTrans" cxnId="{8873D8B0-59FB-49AD-9E7F-9DF29FBD8EB6}">
      <dgm:prSet/>
      <dgm:spPr/>
      <dgm:t>
        <a:bodyPr/>
        <a:lstStyle/>
        <a:p>
          <a:endParaRPr lang="en-GB"/>
        </a:p>
      </dgm:t>
    </dgm:pt>
    <dgm:pt modelId="{F451FCE5-4737-4AAD-90C9-BF9F64C3051B}" type="sibTrans" cxnId="{8873D8B0-59FB-49AD-9E7F-9DF29FBD8EB6}">
      <dgm:prSet/>
      <dgm:spPr/>
      <dgm:t>
        <a:bodyPr/>
        <a:lstStyle/>
        <a:p>
          <a:endParaRPr lang="en-GB"/>
        </a:p>
      </dgm:t>
    </dgm:pt>
    <dgm:pt modelId="{994481FA-DBD0-4F31-BD44-773DA525584F}">
      <dgm:prSet/>
      <dgm:spPr/>
      <dgm:t>
        <a:bodyPr/>
        <a:lstStyle/>
        <a:p>
          <a:pPr rtl="0"/>
          <a:r>
            <a:rPr lang="en-GB" b="0" i="0"/>
            <a:t>Dermnet NZ</a:t>
          </a:r>
          <a:endParaRPr lang="en-GB"/>
        </a:p>
      </dgm:t>
    </dgm:pt>
    <dgm:pt modelId="{4519429B-3883-4668-8C68-1E4FF99EF65B}" type="parTrans" cxnId="{62F273D6-03F6-4C03-A15D-3861A93E7E07}">
      <dgm:prSet/>
      <dgm:spPr/>
      <dgm:t>
        <a:bodyPr/>
        <a:lstStyle/>
        <a:p>
          <a:endParaRPr lang="en-GB"/>
        </a:p>
      </dgm:t>
    </dgm:pt>
    <dgm:pt modelId="{FA566C11-54BF-42FC-9B71-07DC153169EF}" type="sibTrans" cxnId="{62F273D6-03F6-4C03-A15D-3861A93E7E07}">
      <dgm:prSet/>
      <dgm:spPr/>
      <dgm:t>
        <a:bodyPr/>
        <a:lstStyle/>
        <a:p>
          <a:endParaRPr lang="en-GB"/>
        </a:p>
      </dgm:t>
    </dgm:pt>
    <dgm:pt modelId="{8E5FBF22-2122-4784-AB03-6A79CBE677CF}">
      <dgm:prSet/>
      <dgm:spPr/>
      <dgm:t>
        <a:bodyPr/>
        <a:lstStyle/>
        <a:p>
          <a:pPr rtl="0"/>
          <a:r>
            <a:rPr lang="en-GB" b="0" i="0"/>
            <a:t>Wikipedia</a:t>
          </a:r>
          <a:endParaRPr lang="en-GB"/>
        </a:p>
      </dgm:t>
    </dgm:pt>
    <dgm:pt modelId="{50404195-9F12-4868-93F3-37BD4326B3D5}" type="parTrans" cxnId="{9AB3FF0C-7F09-4E8E-8636-E0B063784430}">
      <dgm:prSet/>
      <dgm:spPr/>
      <dgm:t>
        <a:bodyPr/>
        <a:lstStyle/>
        <a:p>
          <a:endParaRPr lang="en-GB"/>
        </a:p>
      </dgm:t>
    </dgm:pt>
    <dgm:pt modelId="{B776E402-E396-4ADB-9504-95539ABD6BE3}" type="sibTrans" cxnId="{9AB3FF0C-7F09-4E8E-8636-E0B063784430}">
      <dgm:prSet/>
      <dgm:spPr/>
      <dgm:t>
        <a:bodyPr/>
        <a:lstStyle/>
        <a:p>
          <a:endParaRPr lang="en-GB"/>
        </a:p>
      </dgm:t>
    </dgm:pt>
    <dgm:pt modelId="{627201DF-1467-4A09-8321-AFF33D3F59D4}" type="pres">
      <dgm:prSet presAssocID="{B715DF39-773D-447F-904F-45D198D6365E}" presName="linearFlow" presStyleCnt="0">
        <dgm:presLayoutVars>
          <dgm:dir/>
          <dgm:resizeHandles val="exact"/>
        </dgm:presLayoutVars>
      </dgm:prSet>
      <dgm:spPr/>
    </dgm:pt>
    <dgm:pt modelId="{4AD8D171-52CB-44C3-8916-08FF738BA5F1}" type="pres">
      <dgm:prSet presAssocID="{9D673ABF-5CD1-4211-99C0-D9BB49DC61F3}" presName="composite" presStyleCnt="0"/>
      <dgm:spPr/>
    </dgm:pt>
    <dgm:pt modelId="{DBFECB7B-96F1-470A-8AC3-AC66D8B7880A}" type="pres">
      <dgm:prSet presAssocID="{9D673ABF-5CD1-4211-99C0-D9BB49DC61F3}" presName="imgShp" presStyleLbl="fgImgPlace1" presStyleIdx="0" presStyleCnt="3"/>
      <dgm:spPr/>
    </dgm:pt>
    <dgm:pt modelId="{79B54BFD-21D0-4060-9397-E4FB8BF46257}" type="pres">
      <dgm:prSet presAssocID="{9D673ABF-5CD1-4211-99C0-D9BB49DC61F3}" presName="txShp" presStyleLbl="node1" presStyleIdx="0" presStyleCnt="3">
        <dgm:presLayoutVars>
          <dgm:bulletEnabled val="1"/>
        </dgm:presLayoutVars>
      </dgm:prSet>
      <dgm:spPr/>
    </dgm:pt>
    <dgm:pt modelId="{227969A4-9900-40C8-AC1B-713956494A9B}" type="pres">
      <dgm:prSet presAssocID="{F451FCE5-4737-4AAD-90C9-BF9F64C3051B}" presName="spacing" presStyleCnt="0"/>
      <dgm:spPr/>
    </dgm:pt>
    <dgm:pt modelId="{4D7E6D37-3FDA-4E75-BFDB-63E9AB9F23A9}" type="pres">
      <dgm:prSet presAssocID="{994481FA-DBD0-4F31-BD44-773DA525584F}" presName="composite" presStyleCnt="0"/>
      <dgm:spPr/>
    </dgm:pt>
    <dgm:pt modelId="{1915D944-55F7-46A7-B6BA-2F2C4C0B5321}" type="pres">
      <dgm:prSet presAssocID="{994481FA-DBD0-4F31-BD44-773DA525584F}" presName="imgShp" presStyleLbl="fgImgPlace1" presStyleIdx="1" presStyleCnt="3"/>
      <dgm:spPr/>
    </dgm:pt>
    <dgm:pt modelId="{2B65211B-DBD9-4DD8-B8AE-09C64494C474}" type="pres">
      <dgm:prSet presAssocID="{994481FA-DBD0-4F31-BD44-773DA525584F}" presName="txShp" presStyleLbl="node1" presStyleIdx="1" presStyleCnt="3">
        <dgm:presLayoutVars>
          <dgm:bulletEnabled val="1"/>
        </dgm:presLayoutVars>
      </dgm:prSet>
      <dgm:spPr/>
    </dgm:pt>
    <dgm:pt modelId="{36EBB81E-6436-491C-A884-48A60663A061}" type="pres">
      <dgm:prSet presAssocID="{FA566C11-54BF-42FC-9B71-07DC153169EF}" presName="spacing" presStyleCnt="0"/>
      <dgm:spPr/>
    </dgm:pt>
    <dgm:pt modelId="{207BC795-902E-4A1F-9F2E-ABC9C27BA433}" type="pres">
      <dgm:prSet presAssocID="{8E5FBF22-2122-4784-AB03-6A79CBE677CF}" presName="composite" presStyleCnt="0"/>
      <dgm:spPr/>
    </dgm:pt>
    <dgm:pt modelId="{8D10810C-4A1B-45B4-A435-2CFE96F4BC0D}" type="pres">
      <dgm:prSet presAssocID="{8E5FBF22-2122-4784-AB03-6A79CBE677CF}" presName="imgShp" presStyleLbl="fgImgPlace1" presStyleIdx="2" presStyleCnt="3"/>
      <dgm:spPr/>
    </dgm:pt>
    <dgm:pt modelId="{2A0829E6-49F7-4FF5-8BBA-748F6FA0010C}" type="pres">
      <dgm:prSet presAssocID="{8E5FBF22-2122-4784-AB03-6A79CBE677CF}" presName="txShp" presStyleLbl="node1" presStyleIdx="2" presStyleCnt="3">
        <dgm:presLayoutVars>
          <dgm:bulletEnabled val="1"/>
        </dgm:presLayoutVars>
      </dgm:prSet>
      <dgm:spPr/>
    </dgm:pt>
  </dgm:ptLst>
  <dgm:cxnLst>
    <dgm:cxn modelId="{9AB3FF0C-7F09-4E8E-8636-E0B063784430}" srcId="{B715DF39-773D-447F-904F-45D198D6365E}" destId="{8E5FBF22-2122-4784-AB03-6A79CBE677CF}" srcOrd="2" destOrd="0" parTransId="{50404195-9F12-4868-93F3-37BD4326B3D5}" sibTransId="{B776E402-E396-4ADB-9504-95539ABD6BE3}"/>
    <dgm:cxn modelId="{0EDF9D4F-0C52-4556-B1E4-4EE2011A0A02}" type="presOf" srcId="{994481FA-DBD0-4F31-BD44-773DA525584F}" destId="{2B65211B-DBD9-4DD8-B8AE-09C64494C474}" srcOrd="0" destOrd="0" presId="urn:microsoft.com/office/officeart/2005/8/layout/vList3"/>
    <dgm:cxn modelId="{8873D8B0-59FB-49AD-9E7F-9DF29FBD8EB6}" srcId="{B715DF39-773D-447F-904F-45D198D6365E}" destId="{9D673ABF-5CD1-4211-99C0-D9BB49DC61F3}" srcOrd="0" destOrd="0" parTransId="{642495DB-A972-4351-94F7-C9B39573EBFF}" sibTransId="{F451FCE5-4737-4AAD-90C9-BF9F64C3051B}"/>
    <dgm:cxn modelId="{3754C0B5-2D54-479C-9D38-99021FC6F269}" type="presOf" srcId="{9D673ABF-5CD1-4211-99C0-D9BB49DC61F3}" destId="{79B54BFD-21D0-4060-9397-E4FB8BF46257}" srcOrd="0" destOrd="0" presId="urn:microsoft.com/office/officeart/2005/8/layout/vList3"/>
    <dgm:cxn modelId="{BE9A50C2-8DA9-44B9-9612-709CFD63B5EB}" type="presOf" srcId="{B715DF39-773D-447F-904F-45D198D6365E}" destId="{627201DF-1467-4A09-8321-AFF33D3F59D4}" srcOrd="0" destOrd="0" presId="urn:microsoft.com/office/officeart/2005/8/layout/vList3"/>
    <dgm:cxn modelId="{62F273D6-03F6-4C03-A15D-3861A93E7E07}" srcId="{B715DF39-773D-447F-904F-45D198D6365E}" destId="{994481FA-DBD0-4F31-BD44-773DA525584F}" srcOrd="1" destOrd="0" parTransId="{4519429B-3883-4668-8C68-1E4FF99EF65B}" sibTransId="{FA566C11-54BF-42FC-9B71-07DC153169EF}"/>
    <dgm:cxn modelId="{7DF997D8-0964-41AF-994B-99A044673073}" type="presOf" srcId="{8E5FBF22-2122-4784-AB03-6A79CBE677CF}" destId="{2A0829E6-49F7-4FF5-8BBA-748F6FA0010C}" srcOrd="0" destOrd="0" presId="urn:microsoft.com/office/officeart/2005/8/layout/vList3"/>
    <dgm:cxn modelId="{888C3A22-1611-4DCD-8C84-07D182B2144C}" type="presParOf" srcId="{627201DF-1467-4A09-8321-AFF33D3F59D4}" destId="{4AD8D171-52CB-44C3-8916-08FF738BA5F1}" srcOrd="0" destOrd="0" presId="urn:microsoft.com/office/officeart/2005/8/layout/vList3"/>
    <dgm:cxn modelId="{1A3E0620-3344-4785-8339-CE7BAF91D637}" type="presParOf" srcId="{4AD8D171-52CB-44C3-8916-08FF738BA5F1}" destId="{DBFECB7B-96F1-470A-8AC3-AC66D8B7880A}" srcOrd="0" destOrd="0" presId="urn:microsoft.com/office/officeart/2005/8/layout/vList3"/>
    <dgm:cxn modelId="{8B96087A-FD14-4066-8359-DF5C1DA8D0C1}" type="presParOf" srcId="{4AD8D171-52CB-44C3-8916-08FF738BA5F1}" destId="{79B54BFD-21D0-4060-9397-E4FB8BF46257}" srcOrd="1" destOrd="0" presId="urn:microsoft.com/office/officeart/2005/8/layout/vList3"/>
    <dgm:cxn modelId="{E628096E-DDD1-4856-9681-5E8D5A3C4BE5}" type="presParOf" srcId="{627201DF-1467-4A09-8321-AFF33D3F59D4}" destId="{227969A4-9900-40C8-AC1B-713956494A9B}" srcOrd="1" destOrd="0" presId="urn:microsoft.com/office/officeart/2005/8/layout/vList3"/>
    <dgm:cxn modelId="{AF5B6C71-05DB-4EE1-B402-5A4070D8267C}" type="presParOf" srcId="{627201DF-1467-4A09-8321-AFF33D3F59D4}" destId="{4D7E6D37-3FDA-4E75-BFDB-63E9AB9F23A9}" srcOrd="2" destOrd="0" presId="urn:microsoft.com/office/officeart/2005/8/layout/vList3"/>
    <dgm:cxn modelId="{2FD83270-7472-48F8-9182-D790F05C16B4}" type="presParOf" srcId="{4D7E6D37-3FDA-4E75-BFDB-63E9AB9F23A9}" destId="{1915D944-55F7-46A7-B6BA-2F2C4C0B5321}" srcOrd="0" destOrd="0" presId="urn:microsoft.com/office/officeart/2005/8/layout/vList3"/>
    <dgm:cxn modelId="{56F3E579-D8AB-4E79-BF51-459439FDDFE0}" type="presParOf" srcId="{4D7E6D37-3FDA-4E75-BFDB-63E9AB9F23A9}" destId="{2B65211B-DBD9-4DD8-B8AE-09C64494C474}" srcOrd="1" destOrd="0" presId="urn:microsoft.com/office/officeart/2005/8/layout/vList3"/>
    <dgm:cxn modelId="{511AD977-80E5-4B43-A802-FDB02475DCF0}" type="presParOf" srcId="{627201DF-1467-4A09-8321-AFF33D3F59D4}" destId="{36EBB81E-6436-491C-A884-48A60663A061}" srcOrd="3" destOrd="0" presId="urn:microsoft.com/office/officeart/2005/8/layout/vList3"/>
    <dgm:cxn modelId="{7BE58CAF-12BE-482E-9239-67704F1A9C63}" type="presParOf" srcId="{627201DF-1467-4A09-8321-AFF33D3F59D4}" destId="{207BC795-902E-4A1F-9F2E-ABC9C27BA433}" srcOrd="4" destOrd="0" presId="urn:microsoft.com/office/officeart/2005/8/layout/vList3"/>
    <dgm:cxn modelId="{F6D02747-E08E-41A8-9810-92A0FD24E911}" type="presParOf" srcId="{207BC795-902E-4A1F-9F2E-ABC9C27BA433}" destId="{8D10810C-4A1B-45B4-A435-2CFE96F4BC0D}" srcOrd="0" destOrd="0" presId="urn:microsoft.com/office/officeart/2005/8/layout/vList3"/>
    <dgm:cxn modelId="{522074B8-A882-41D6-89BA-A944D70D5990}" type="presParOf" srcId="{207BC795-902E-4A1F-9F2E-ABC9C27BA433}" destId="{2A0829E6-49F7-4FF5-8BBA-748F6FA001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54BFD-21D0-4060-9397-E4FB8BF46257}">
      <dsp:nvSpPr>
        <dsp:cNvPr id="0" name=""/>
        <dsp:cNvSpPr/>
      </dsp:nvSpPr>
      <dsp:spPr>
        <a:xfrm rot="10800000">
          <a:off x="2035429" y="161"/>
          <a:ext cx="6756400" cy="13345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485" tIns="140970" rIns="263144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0" i="0" kern="1200" dirty="0"/>
            <a:t>Rook’s textbook of dermatology 9</a:t>
          </a:r>
          <a:r>
            <a:rPr lang="en-GB" sz="3700" b="0" i="0" kern="1200" baseline="30000" dirty="0"/>
            <a:t>th</a:t>
          </a:r>
          <a:r>
            <a:rPr lang="en-GB" sz="3700" b="0" i="0" kern="1200" dirty="0"/>
            <a:t> edition</a:t>
          </a:r>
          <a:endParaRPr lang="en-GB" sz="3700" kern="1200" dirty="0"/>
        </a:p>
      </dsp:txBody>
      <dsp:txXfrm rot="10800000">
        <a:off x="2369058" y="161"/>
        <a:ext cx="6422771" cy="1334516"/>
      </dsp:txXfrm>
    </dsp:sp>
    <dsp:sp modelId="{DBFECB7B-96F1-470A-8AC3-AC66D8B7880A}">
      <dsp:nvSpPr>
        <dsp:cNvPr id="0" name=""/>
        <dsp:cNvSpPr/>
      </dsp:nvSpPr>
      <dsp:spPr>
        <a:xfrm>
          <a:off x="1368170" y="161"/>
          <a:ext cx="1334516" cy="13345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5211B-DBD9-4DD8-B8AE-09C64494C474}">
      <dsp:nvSpPr>
        <dsp:cNvPr id="0" name=""/>
        <dsp:cNvSpPr/>
      </dsp:nvSpPr>
      <dsp:spPr>
        <a:xfrm rot="10800000">
          <a:off x="2035429" y="1733041"/>
          <a:ext cx="6756400" cy="13345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485" tIns="140970" rIns="263144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0" i="0" kern="1200"/>
            <a:t>Dermnet NZ</a:t>
          </a:r>
          <a:endParaRPr lang="en-GB" sz="3700" kern="1200"/>
        </a:p>
      </dsp:txBody>
      <dsp:txXfrm rot="10800000">
        <a:off x="2369058" y="1733041"/>
        <a:ext cx="6422771" cy="1334516"/>
      </dsp:txXfrm>
    </dsp:sp>
    <dsp:sp modelId="{1915D944-55F7-46A7-B6BA-2F2C4C0B5321}">
      <dsp:nvSpPr>
        <dsp:cNvPr id="0" name=""/>
        <dsp:cNvSpPr/>
      </dsp:nvSpPr>
      <dsp:spPr>
        <a:xfrm>
          <a:off x="1368170" y="1733041"/>
          <a:ext cx="1334516" cy="13345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829E6-49F7-4FF5-8BBA-748F6FA0010C}">
      <dsp:nvSpPr>
        <dsp:cNvPr id="0" name=""/>
        <dsp:cNvSpPr/>
      </dsp:nvSpPr>
      <dsp:spPr>
        <a:xfrm rot="10800000">
          <a:off x="2035429" y="3465921"/>
          <a:ext cx="6756400" cy="13345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485" tIns="140970" rIns="263144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0" i="0" kern="1200"/>
            <a:t>Wikipedia</a:t>
          </a:r>
          <a:endParaRPr lang="en-GB" sz="3700" kern="1200"/>
        </a:p>
      </dsp:txBody>
      <dsp:txXfrm rot="10800000">
        <a:off x="2369058" y="3465921"/>
        <a:ext cx="6422771" cy="1334516"/>
      </dsp:txXfrm>
    </dsp:sp>
    <dsp:sp modelId="{8D10810C-4A1B-45B4-A435-2CFE96F4BC0D}">
      <dsp:nvSpPr>
        <dsp:cNvPr id="0" name=""/>
        <dsp:cNvSpPr/>
      </dsp:nvSpPr>
      <dsp:spPr>
        <a:xfrm>
          <a:off x="1368170" y="3465921"/>
          <a:ext cx="1334516" cy="13345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1D5-8B11-49AA-AC1C-0DB7DF04FF69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B4AA2-3448-4604-8634-9741C21B6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16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0786BE5-D2A3-4BF0-8B30-D7403E61B3DC}" type="datetimeFigureOut">
              <a:rPr lang="en-US" smtClean="0"/>
              <a:t>1/20/2022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ermnetnz.org/topics/dermatoscope-overview/" TargetMode="Externa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rmnetnz.org/topics/melanoma/" TargetMode="External" /><Relationship Id="rId2" Type="http://schemas.openxmlformats.org/officeDocument/2006/relationships/hyperlink" Target="https://dermnetnz.org/topics/melanocytic-naevus/" TargetMode="External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s://dermnetnz.org/topics/dermoscopy/" TargetMode="External" /><Relationship Id="rId4" Type="http://schemas.openxmlformats.org/officeDocument/2006/relationships/hyperlink" Target="https://dermnetnz.org/topics/skin-cancer/" TargetMode="Externa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ermnetnz.org/topics/skin-biopsy/" TargetMode="Externa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704" y="2099732"/>
            <a:ext cx="8825658" cy="2677648"/>
          </a:xfrm>
        </p:spPr>
        <p:txBody>
          <a:bodyPr/>
          <a:lstStyle/>
          <a:p>
            <a:r>
              <a:rPr lang="en-US" sz="6600" b="1" dirty="0"/>
              <a:t>Diagnosis of Skin Disease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7878" y="4922308"/>
            <a:ext cx="5234565" cy="1196389"/>
          </a:xfrm>
        </p:spPr>
        <p:txBody>
          <a:bodyPr>
            <a:noAutofit/>
          </a:bodyPr>
          <a:lstStyle/>
          <a:p>
            <a:r>
              <a:rPr lang="en-GB" sz="2000" dirty="0"/>
              <a:t>Dr NIDA ARIF		</a:t>
            </a:r>
          </a:p>
          <a:p>
            <a:r>
              <a:rPr lang="en-GB" sz="2000" dirty="0"/>
              <a:t>trainee dermatology	</a:t>
            </a:r>
          </a:p>
          <a:p>
            <a:r>
              <a:rPr lang="en-GB" sz="2000" dirty="0" err="1"/>
              <a:t>Cmh</a:t>
            </a:r>
            <a:r>
              <a:rPr lang="en-GB" sz="2000" dirty="0"/>
              <a:t> </a:t>
            </a:r>
            <a:r>
              <a:rPr lang="en-GB" sz="2000" dirty="0" err="1"/>
              <a:t>bahawalpur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2423409" y="500035"/>
            <a:ext cx="6954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7200" b="1" i="1" dirty="0">
                <a:solidFill>
                  <a:srgbClr val="4D5156"/>
                </a:solidFill>
                <a:latin typeface="Roboto"/>
              </a:rPr>
              <a:t>بِسْمِ ٱللَّٰهِ ٱلرَّحْمَٰنِ ٱلرَّحِيمِ</a:t>
            </a:r>
            <a:endParaRPr lang="en-GB" sz="7200" b="1" i="1" dirty="0"/>
          </a:p>
        </p:txBody>
      </p:sp>
    </p:spTree>
    <p:extLst>
      <p:ext uri="{BB962C8B-B14F-4D97-AF65-F5344CB8AC3E}">
        <p14:creationId xmlns:p14="http://schemas.microsoft.com/office/powerpoint/2010/main" val="33928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42" y="199417"/>
            <a:ext cx="3381584" cy="48947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76"/>
            <a:ext cx="3803516" cy="4867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79" y="0"/>
            <a:ext cx="3842425" cy="492219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1285" y="5094152"/>
            <a:ext cx="10768519" cy="1647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Characteristic grouping of lesions: </a:t>
            </a:r>
          </a:p>
          <a:p>
            <a:pPr marL="342900" indent="-342900">
              <a:buAutoNum type="alphaLcParenBoth"/>
            </a:pPr>
            <a:r>
              <a:rPr lang="en-US" dirty="0"/>
              <a:t>blisters in a ring like a ‘string of pearls’ in linear immunoglobulin A (IgA) bullous </a:t>
            </a:r>
            <a:r>
              <a:rPr lang="en-US" dirty="0" err="1"/>
              <a:t>dermatosis</a:t>
            </a:r>
            <a:r>
              <a:rPr lang="en-US" dirty="0"/>
              <a:t>; </a:t>
            </a:r>
          </a:p>
          <a:p>
            <a:r>
              <a:rPr lang="en-US" dirty="0"/>
              <a:t>(b) grouped papules on the lower lid in </a:t>
            </a:r>
            <a:r>
              <a:rPr lang="en-US" dirty="0" err="1"/>
              <a:t>syringomas</a:t>
            </a:r>
            <a:r>
              <a:rPr lang="en-US" dirty="0"/>
              <a:t>; </a:t>
            </a:r>
          </a:p>
          <a:p>
            <a:r>
              <a:rPr lang="en-US" dirty="0"/>
              <a:t>(c) grouped </a:t>
            </a:r>
            <a:r>
              <a:rPr lang="en-US" dirty="0" err="1"/>
              <a:t>vesicopustules</a:t>
            </a:r>
            <a:r>
              <a:rPr lang="en-US" dirty="0"/>
              <a:t> in herpes simplex on the buttock; </a:t>
            </a:r>
          </a:p>
          <a:p>
            <a:r>
              <a:rPr lang="en-US" dirty="0"/>
              <a:t>(d) pigmented papules in </a:t>
            </a:r>
            <a:r>
              <a:rPr lang="en-US" dirty="0" err="1"/>
              <a:t>naevus</a:t>
            </a:r>
            <a:r>
              <a:rPr lang="en-US" dirty="0"/>
              <a:t> </a:t>
            </a:r>
            <a:r>
              <a:rPr lang="en-US" dirty="0" err="1"/>
              <a:t>spilus</a:t>
            </a:r>
            <a:r>
              <a:rPr lang="en-US" dirty="0"/>
              <a:t>; (e) clustered lesions on the elbows in dermatitis </a:t>
            </a:r>
            <a:r>
              <a:rPr lang="en-US" dirty="0" err="1"/>
              <a:t>herpetiformis</a:t>
            </a:r>
            <a:r>
              <a:rPr lang="en-US" dirty="0"/>
              <a:t>.</a:t>
            </a:r>
          </a:p>
          <a:p>
            <a:r>
              <a:rPr lang="en-US" dirty="0"/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365980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89" y="109268"/>
            <a:ext cx="10160000" cy="1143000"/>
          </a:xfrm>
        </p:spPr>
        <p:txBody>
          <a:bodyPr/>
          <a:lstStyle/>
          <a:p>
            <a:r>
              <a:rPr lang="en-GB" dirty="0"/>
              <a:t>Description of skin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38" y="1147863"/>
            <a:ext cx="10027920" cy="538912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b="1" u="sng" dirty="0"/>
              <a:t>Linear, </a:t>
            </a:r>
            <a:r>
              <a:rPr lang="en-US" sz="2400" b="1" u="sng" dirty="0" err="1"/>
              <a:t>sporotrichoid</a:t>
            </a:r>
            <a:r>
              <a:rPr lang="en-US" sz="2400" b="1" u="sng" dirty="0"/>
              <a:t>, annular, </a:t>
            </a:r>
            <a:r>
              <a:rPr lang="en-US" sz="2400" b="1" u="sng" dirty="0" err="1"/>
              <a:t>arcuate</a:t>
            </a:r>
            <a:r>
              <a:rPr lang="en-US" sz="2400" b="1" u="sng" dirty="0"/>
              <a:t>, polycyclic, </a:t>
            </a:r>
            <a:r>
              <a:rPr lang="en-US" sz="2400" b="1" u="sng" dirty="0" err="1"/>
              <a:t>livedoid</a:t>
            </a:r>
            <a:r>
              <a:rPr lang="en-US" sz="2400" b="1" u="sng" dirty="0"/>
              <a:t> and discoid lesions</a:t>
            </a:r>
          </a:p>
          <a:p>
            <a:pPr marL="114300" indent="0">
              <a:buNone/>
            </a:pPr>
            <a:endParaRPr lang="en-US" sz="2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0" y="1982921"/>
            <a:ext cx="8268510" cy="487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8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89" y="109268"/>
            <a:ext cx="10160000" cy="1143000"/>
          </a:xfrm>
        </p:spPr>
        <p:txBody>
          <a:bodyPr/>
          <a:lstStyle/>
          <a:p>
            <a:r>
              <a:rPr lang="en-GB" dirty="0"/>
              <a:t>Description of skin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38" y="1147863"/>
            <a:ext cx="10027920" cy="538912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b="1" u="sng" dirty="0"/>
              <a:t>Individual Lesion</a:t>
            </a:r>
          </a:p>
          <a:p>
            <a:pPr marL="114300" indent="0">
              <a:buNone/>
            </a:pPr>
            <a:r>
              <a:rPr lang="en-US" sz="2400" dirty="0"/>
              <a:t>Erythema</a:t>
            </a:r>
          </a:p>
          <a:p>
            <a:pPr marL="114300" indent="0">
              <a:buNone/>
            </a:pPr>
            <a:r>
              <a:rPr lang="en-US" sz="2400" dirty="0"/>
              <a:t>Surface </a:t>
            </a:r>
          </a:p>
          <a:p>
            <a:pPr marL="114300" indent="0">
              <a:buNone/>
            </a:pPr>
            <a:r>
              <a:rPr lang="en-US" sz="2400" dirty="0" err="1"/>
              <a:t>Colour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 err="1"/>
              <a:t>Boader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Shape</a:t>
            </a:r>
          </a:p>
          <a:p>
            <a:pPr marL="114300" indent="0">
              <a:buNone/>
            </a:pP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162507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5" y="296693"/>
            <a:ext cx="3924947" cy="44990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31" y="0"/>
            <a:ext cx="3844650" cy="493192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6111" y="5029200"/>
            <a:ext cx="9406646" cy="1741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Examples of linear lesions: 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/>
              <a:t>‘</a:t>
            </a:r>
            <a:r>
              <a:rPr lang="en-US" dirty="0" err="1"/>
              <a:t>strimmer</a:t>
            </a:r>
            <a:r>
              <a:rPr lang="en-US" dirty="0"/>
              <a:t>’ </a:t>
            </a:r>
            <a:r>
              <a:rPr lang="en-US" dirty="0" err="1"/>
              <a:t>phytophotodermatosis</a:t>
            </a:r>
            <a:r>
              <a:rPr lang="en-US" dirty="0"/>
              <a:t>; </a:t>
            </a:r>
          </a:p>
          <a:p>
            <a:r>
              <a:rPr lang="en-US" dirty="0"/>
              <a:t>(b) linear epidermal </a:t>
            </a:r>
            <a:r>
              <a:rPr lang="en-US" dirty="0" err="1"/>
              <a:t>naevus</a:t>
            </a:r>
            <a:r>
              <a:rPr lang="en-US" dirty="0"/>
              <a:t>; </a:t>
            </a:r>
          </a:p>
          <a:p>
            <a:r>
              <a:rPr lang="en-US" dirty="0"/>
              <a:t>(c) growth </a:t>
            </a:r>
            <a:r>
              <a:rPr lang="en-US" dirty="0" err="1"/>
              <a:t>striae</a:t>
            </a:r>
            <a:r>
              <a:rPr lang="en-US" dirty="0"/>
              <a:t>; </a:t>
            </a:r>
          </a:p>
          <a:p>
            <a:r>
              <a:rPr lang="en-US" dirty="0"/>
              <a:t>(d) lichen </a:t>
            </a:r>
            <a:r>
              <a:rPr lang="en-US" dirty="0" err="1"/>
              <a:t>striatus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191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3" y="1571017"/>
            <a:ext cx="4620638" cy="4576864"/>
          </a:xfrm>
        </p:spPr>
      </p:pic>
      <p:sp>
        <p:nvSpPr>
          <p:cNvPr id="5" name="Rounded Rectangle 4"/>
          <p:cNvSpPr/>
          <p:nvPr/>
        </p:nvSpPr>
        <p:spPr>
          <a:xfrm>
            <a:off x="5885234" y="1750979"/>
            <a:ext cx="4863830" cy="4494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Examples of annular lesions: 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/>
              <a:t>granuloma </a:t>
            </a:r>
            <a:r>
              <a:rPr lang="en-US" dirty="0" err="1"/>
              <a:t>annulare</a:t>
            </a:r>
            <a:r>
              <a:rPr lang="en-US" dirty="0"/>
              <a:t>; </a:t>
            </a:r>
          </a:p>
          <a:p>
            <a:r>
              <a:rPr lang="en-US" dirty="0"/>
              <a:t>(b) </a:t>
            </a:r>
            <a:r>
              <a:rPr lang="en-US" dirty="0" err="1"/>
              <a:t>porokeratosis</a:t>
            </a:r>
            <a:r>
              <a:rPr lang="en-US" dirty="0"/>
              <a:t>;</a:t>
            </a:r>
          </a:p>
          <a:p>
            <a:r>
              <a:rPr lang="en-US" dirty="0"/>
              <a:t> (c) </a:t>
            </a:r>
            <a:r>
              <a:rPr lang="en-US" dirty="0" err="1"/>
              <a:t>tinea</a:t>
            </a:r>
            <a:r>
              <a:rPr lang="en-US" dirty="0"/>
              <a:t> </a:t>
            </a:r>
            <a:r>
              <a:rPr lang="en-US" dirty="0" err="1"/>
              <a:t>corporis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4" y="1571017"/>
            <a:ext cx="4737369" cy="4576864"/>
          </a:xfrm>
        </p:spPr>
      </p:pic>
      <p:sp>
        <p:nvSpPr>
          <p:cNvPr id="5" name="Rounded Rectangle 4"/>
          <p:cNvSpPr/>
          <p:nvPr/>
        </p:nvSpPr>
        <p:spPr>
          <a:xfrm>
            <a:off x="5885234" y="1750979"/>
            <a:ext cx="4863830" cy="4494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Examples of </a:t>
            </a:r>
            <a:r>
              <a:rPr lang="en-US" dirty="0" err="1"/>
              <a:t>arcuate</a:t>
            </a:r>
            <a:r>
              <a:rPr lang="en-US" dirty="0"/>
              <a:t> and polycyclic lesions:</a:t>
            </a:r>
          </a:p>
          <a:p>
            <a:endParaRPr lang="en-US" dirty="0"/>
          </a:p>
          <a:p>
            <a:r>
              <a:rPr lang="en-US" dirty="0"/>
              <a:t> (a) erythema </a:t>
            </a:r>
            <a:r>
              <a:rPr lang="en-US" dirty="0" err="1"/>
              <a:t>annulare</a:t>
            </a:r>
            <a:r>
              <a:rPr lang="en-US" dirty="0"/>
              <a:t> </a:t>
            </a:r>
            <a:r>
              <a:rPr lang="pt-BR" dirty="0"/>
              <a:t>centrifugum; </a:t>
            </a:r>
          </a:p>
          <a:p>
            <a:r>
              <a:rPr lang="pt-BR" dirty="0"/>
              <a:t>(b) elastosis perforans serpiginosum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89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9" y="1571017"/>
            <a:ext cx="3913118" cy="4576864"/>
          </a:xfrm>
        </p:spPr>
      </p:pic>
      <p:sp>
        <p:nvSpPr>
          <p:cNvPr id="5" name="Rounded Rectangle 4"/>
          <p:cNvSpPr/>
          <p:nvPr/>
        </p:nvSpPr>
        <p:spPr>
          <a:xfrm>
            <a:off x="5885234" y="1750979"/>
            <a:ext cx="4863830" cy="4494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Livedoid</a:t>
            </a:r>
            <a:r>
              <a:rPr lang="en-US" dirty="0"/>
              <a:t> lesions: </a:t>
            </a:r>
          </a:p>
          <a:p>
            <a:endParaRPr lang="en-US" dirty="0"/>
          </a:p>
          <a:p>
            <a:r>
              <a:rPr lang="en-US" dirty="0"/>
              <a:t>(a) diffuse dermal </a:t>
            </a:r>
            <a:r>
              <a:rPr lang="en-US" dirty="0" err="1"/>
              <a:t>angiomatosis</a:t>
            </a:r>
            <a:r>
              <a:rPr lang="en-US" dirty="0"/>
              <a:t> of the breast; (b) broken </a:t>
            </a:r>
            <a:r>
              <a:rPr lang="en-US" dirty="0" err="1"/>
              <a:t>livedo</a:t>
            </a:r>
            <a:r>
              <a:rPr lang="en-US" dirty="0"/>
              <a:t> </a:t>
            </a:r>
            <a:r>
              <a:rPr lang="en-US" dirty="0" err="1"/>
              <a:t>reticularis</a:t>
            </a:r>
            <a:r>
              <a:rPr lang="en-US" dirty="0"/>
              <a:t> in cutaneous </a:t>
            </a:r>
            <a:r>
              <a:rPr lang="en-US" dirty="0" err="1"/>
              <a:t>polyarteritis</a:t>
            </a:r>
            <a:r>
              <a:rPr lang="en-US" dirty="0"/>
              <a:t> </a:t>
            </a:r>
            <a:r>
              <a:rPr lang="en-US" dirty="0" err="1"/>
              <a:t>nodosum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4896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1" y="1532107"/>
            <a:ext cx="4062442" cy="4576864"/>
          </a:xfrm>
        </p:spPr>
      </p:pic>
      <p:sp>
        <p:nvSpPr>
          <p:cNvPr id="5" name="Rounded Rectangle 4"/>
          <p:cNvSpPr/>
          <p:nvPr/>
        </p:nvSpPr>
        <p:spPr>
          <a:xfrm>
            <a:off x="5885234" y="1750979"/>
            <a:ext cx="4863830" cy="4494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Discoid lesions: 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/>
              <a:t>discoid eczema; </a:t>
            </a:r>
          </a:p>
          <a:p>
            <a:r>
              <a:rPr lang="en-US" dirty="0"/>
              <a:t>(b) discoid hyperpigmentation and</a:t>
            </a:r>
          </a:p>
          <a:p>
            <a:r>
              <a:rPr lang="en-US" dirty="0"/>
              <a:t>unusual </a:t>
            </a:r>
            <a:r>
              <a:rPr lang="en-US" dirty="0" err="1"/>
              <a:t>haemorrhagic</a:t>
            </a:r>
            <a:r>
              <a:rPr lang="en-US" dirty="0"/>
              <a:t> lesions due to the practice of cupping.</a:t>
            </a:r>
          </a:p>
        </p:txBody>
      </p:sp>
    </p:spTree>
    <p:extLst>
      <p:ext uri="{BB962C8B-B14F-4D97-AF65-F5344CB8AC3E}">
        <p14:creationId xmlns:p14="http://schemas.microsoft.com/office/powerpoint/2010/main" val="2324895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89" y="109268"/>
            <a:ext cx="10160000" cy="1143000"/>
          </a:xfrm>
        </p:spPr>
        <p:txBody>
          <a:bodyPr/>
          <a:lstStyle/>
          <a:p>
            <a:r>
              <a:rPr lang="en-GB" dirty="0"/>
              <a:t>Description of skin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38" y="1147863"/>
            <a:ext cx="10027920" cy="538912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b="1" u="sng" dirty="0"/>
              <a:t>Palpation of the skin</a:t>
            </a:r>
          </a:p>
          <a:p>
            <a:pPr marL="114300" indent="0">
              <a:buNone/>
            </a:pPr>
            <a:r>
              <a:rPr lang="en-US" sz="2400" dirty="0"/>
              <a:t>Simple palpation</a:t>
            </a:r>
          </a:p>
          <a:p>
            <a:pPr marL="114300" indent="0">
              <a:buNone/>
            </a:pPr>
            <a:r>
              <a:rPr lang="en-US" sz="2400" dirty="0"/>
              <a:t>Blunt pressure</a:t>
            </a:r>
          </a:p>
          <a:p>
            <a:pPr marL="114300" indent="0">
              <a:buNone/>
            </a:pPr>
            <a:r>
              <a:rPr lang="en-US" sz="2400" dirty="0"/>
              <a:t>Linear Pressure</a:t>
            </a:r>
          </a:p>
          <a:p>
            <a:pPr marL="114300" indent="0">
              <a:buNone/>
            </a:pPr>
            <a:r>
              <a:rPr lang="en-US" sz="2400" dirty="0"/>
              <a:t>Squeezing or pinching</a:t>
            </a:r>
          </a:p>
          <a:p>
            <a:pPr marL="114300" indent="0">
              <a:buNone/>
            </a:pPr>
            <a:r>
              <a:rPr lang="en-US" sz="2400" dirty="0" err="1"/>
              <a:t>Strecting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Rubbing</a:t>
            </a:r>
          </a:p>
          <a:p>
            <a:pPr marL="114300" indent="0">
              <a:buNone/>
            </a:pPr>
            <a:r>
              <a:rPr lang="en-US" sz="2400" dirty="0"/>
              <a:t>Scratching and Picking</a:t>
            </a:r>
          </a:p>
          <a:p>
            <a:pPr marL="114300" indent="0">
              <a:buNone/>
            </a:pP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259038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89" y="109268"/>
            <a:ext cx="10160000" cy="1143000"/>
          </a:xfrm>
        </p:spPr>
        <p:txBody>
          <a:bodyPr/>
          <a:lstStyle/>
          <a:p>
            <a:r>
              <a:rPr lang="en-GB" dirty="0"/>
              <a:t>Description of skin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38" y="1147863"/>
            <a:ext cx="10027920" cy="538912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b="1" u="sng" dirty="0"/>
              <a:t>Additional Clinical investigations</a:t>
            </a:r>
          </a:p>
          <a:p>
            <a:pPr marL="114300" indent="0">
              <a:buNone/>
            </a:pPr>
            <a:r>
              <a:rPr lang="en-US" sz="2400"/>
              <a:t>Diascopy</a:t>
            </a:r>
            <a:r>
              <a:rPr lang="en-GB" sz="2400"/>
              <a:t>                                                                  Wood’s light  </a:t>
            </a:r>
            <a:endParaRPr lang="en-US" sz="2400" dirty="0"/>
          </a:p>
          <a:p>
            <a:pPr marL="114300" indent="0">
              <a:buNone/>
            </a:pPr>
            <a:endParaRPr lang="en-US" sz="2400" b="1" u="sng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154A8E8-F588-6546-B3CE-E0D20C149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1637" y="2290863"/>
            <a:ext cx="4404361" cy="412319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EE6DF3C-0047-5647-ADB4-EAD10576E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07" t="20000" r="2311" b="25710"/>
          <a:stretch/>
        </p:blipFill>
        <p:spPr>
          <a:xfrm>
            <a:off x="5979263" y="2103408"/>
            <a:ext cx="4651111" cy="46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2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731" y="1225685"/>
            <a:ext cx="10027920" cy="438717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/>
              <a:t>Disease Definition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/>
              <a:t>The History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/>
              <a:t>Examination of skin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/>
              <a:t>Description of skin lesion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Clinical microscopy, </a:t>
            </a:r>
            <a:r>
              <a:rPr lang="en-US" sz="2400" dirty="0" err="1"/>
              <a:t>dermoscopy</a:t>
            </a:r>
            <a:r>
              <a:rPr lang="en-US" sz="2400" dirty="0"/>
              <a:t> and other imaging systems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Fine‐needle aspiration of lymph nodes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Radiological and imaging examinations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Skin testing (prick and scratch, intradermal and patch testing)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/>
              <a:t>Teledermatology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GB" sz="2400" dirty="0"/>
          </a:p>
        </p:txBody>
      </p:sp>
      <p:sp>
        <p:nvSpPr>
          <p:cNvPr id="5" name="AutoShape 4" descr="The Integumentary System - ppt video online download"/>
          <p:cNvSpPr>
            <a:spLocks noChangeAspect="1" noChangeArrowheads="1"/>
          </p:cNvSpPr>
          <p:nvPr/>
        </p:nvSpPr>
        <p:spPr bwMode="auto">
          <a:xfrm>
            <a:off x="7831213" y="3125337"/>
            <a:ext cx="3275453" cy="32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The Integumentary System - ppt video online downloa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uman Skin: Basic Anatomy and Functions - Acne.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Human Skin: Basic Anatomy and Functions - Acne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839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89" y="109268"/>
            <a:ext cx="10160000" cy="1143000"/>
          </a:xfrm>
        </p:spPr>
        <p:txBody>
          <a:bodyPr/>
          <a:lstStyle/>
          <a:p>
            <a:r>
              <a:rPr lang="en-US" sz="4800" dirty="0"/>
              <a:t>Clinical microscopy, </a:t>
            </a:r>
            <a:r>
              <a:rPr lang="en-US" sz="4800" dirty="0" err="1"/>
              <a:t>dermoscopy</a:t>
            </a:r>
            <a:r>
              <a:rPr lang="en-US" sz="4800" dirty="0"/>
              <a:t> and other imaging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38" y="1546697"/>
            <a:ext cx="10027920" cy="499028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b="1" u="sng" dirty="0" err="1"/>
              <a:t>Dermoscopy</a:t>
            </a:r>
            <a:r>
              <a:rPr lang="en-US" sz="2400" b="1" u="sng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/>
              <a:t>Dermoscopy</a:t>
            </a:r>
            <a:r>
              <a:rPr lang="en-US" sz="2400" dirty="0"/>
              <a:t> is a noninvasive, in vivo technique primarily </a:t>
            </a:r>
            <a:r>
              <a:rPr lang="en-US" sz="2400" b="1" dirty="0"/>
              <a:t>used for the examination of pigmented skin lesions</a:t>
            </a:r>
            <a:r>
              <a:rPr lang="en-US" sz="2400" dirty="0"/>
              <a:t>; however, it can also assist observers in assessing lesions with little to no </a:t>
            </a:r>
            <a:r>
              <a:rPr lang="en-US" sz="2400" dirty="0" err="1"/>
              <a:t>pigmen</a:t>
            </a:r>
            <a:r>
              <a:rPr lang="en-US" sz="24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Also known as </a:t>
            </a:r>
            <a:r>
              <a:rPr lang="en-US" sz="2400" dirty="0" err="1"/>
              <a:t>dermatoscopy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err="1"/>
              <a:t>Dermoscopy</a:t>
            </a:r>
            <a:r>
              <a:rPr lang="en-US" sz="2400" dirty="0"/>
              <a:t> requires a high quality magnifying lens and a powerful lighting system (a </a:t>
            </a:r>
            <a:r>
              <a:rPr lang="en-US" sz="2400" dirty="0" err="1">
                <a:hlinkClick r:id="rId2"/>
              </a:rPr>
              <a:t>dermatoscope</a:t>
            </a:r>
            <a:r>
              <a:rPr lang="en-US" sz="2400" dirty="0"/>
              <a:t>). This allows examination of skin structures and patterns. There are several different lightweight, battery-powered hand-held devices. Convenient attachments allow video or still photography, including via smartphone.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/>
              <a:t>Using </a:t>
            </a:r>
            <a:r>
              <a:rPr lang="en-US" sz="2400" dirty="0" err="1"/>
              <a:t>dermoscopy</a:t>
            </a:r>
            <a:r>
              <a:rPr lang="en-US" sz="2400" dirty="0"/>
              <a:t>, the pigmentation of the lesion is evaluated in terms of </a:t>
            </a:r>
            <a:r>
              <a:rPr lang="en-US" sz="2400" dirty="0" err="1"/>
              <a:t>colour</a:t>
            </a:r>
            <a:r>
              <a:rPr lang="en-US" sz="2400" dirty="0"/>
              <a:t>(s) and structure. </a:t>
            </a:r>
            <a:r>
              <a:rPr lang="en-US" sz="2400" dirty="0" err="1"/>
              <a:t>Colours</a:t>
            </a:r>
            <a:r>
              <a:rPr lang="en-US" sz="2400" dirty="0"/>
              <a:t> found in pigmented skin lesions include black, brown, red, blue, grey, yellow and white.                        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7021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89" y="109268"/>
            <a:ext cx="10160000" cy="1143000"/>
          </a:xfrm>
        </p:spPr>
        <p:txBody>
          <a:bodyPr/>
          <a:lstStyle/>
          <a:p>
            <a:r>
              <a:rPr lang="en-US" sz="4800" dirty="0"/>
              <a:t>Clinical microscopy, </a:t>
            </a:r>
            <a:r>
              <a:rPr lang="en-US" sz="4800" dirty="0" err="1"/>
              <a:t>dermoscopy</a:t>
            </a:r>
            <a:r>
              <a:rPr lang="en-US" sz="4800" dirty="0"/>
              <a:t> and other imaging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38" y="1546697"/>
            <a:ext cx="10027920" cy="499028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b="1" u="sng" dirty="0" err="1"/>
              <a:t>Dermoscopy</a:t>
            </a:r>
            <a:r>
              <a:rPr lang="en-US" sz="2400" b="1" u="sng" dirty="0"/>
              <a:t> </a:t>
            </a:r>
          </a:p>
          <a:p>
            <a:pPr marL="114300" indent="0" fontAlgn="base">
              <a:buNone/>
            </a:pPr>
            <a:r>
              <a:rPr lang="en-US" sz="2400" dirty="0"/>
              <a:t>Characteristics of the </a:t>
            </a:r>
            <a:r>
              <a:rPr lang="en-US" sz="2400" dirty="0" err="1"/>
              <a:t>dermatoscopic</a:t>
            </a:r>
            <a:r>
              <a:rPr lang="en-US" sz="2400" dirty="0"/>
              <a:t> structure of the skin lesions include: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/>
              <a:t>Symmetry or asymmetry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/>
              <a:t>Homogeny/uniformity (sameness) or </a:t>
            </a:r>
            <a:r>
              <a:rPr lang="en-US" sz="2400" dirty="0" err="1"/>
              <a:t>heterogeny</a:t>
            </a:r>
            <a:r>
              <a:rPr lang="en-US" sz="2400" dirty="0"/>
              <a:t> (structural differences across the lesion)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/>
              <a:t>Distribution of pigment: brown lines, dots, clods and </a:t>
            </a:r>
            <a:r>
              <a:rPr lang="en-US" sz="2400" dirty="0" err="1"/>
              <a:t>structureless</a:t>
            </a:r>
            <a:r>
              <a:rPr lang="en-US" sz="2400" dirty="0"/>
              <a:t> areas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/>
              <a:t>Skin surface keratin: small white cysts, crypts, fissures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/>
              <a:t>Vascular morphology and pattern: regular or irregular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/>
              <a:t>Border of the lesion: fading, sharply cut off or radial streaks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400" dirty="0"/>
              <a:t>Presence of ulceration                 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4841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89" y="109268"/>
            <a:ext cx="10160000" cy="1143000"/>
          </a:xfrm>
        </p:spPr>
        <p:txBody>
          <a:bodyPr/>
          <a:lstStyle/>
          <a:p>
            <a:r>
              <a:rPr lang="en-US" sz="4800" dirty="0"/>
              <a:t>Clinical microscopy, </a:t>
            </a:r>
            <a:r>
              <a:rPr lang="en-US" sz="4800" dirty="0" err="1"/>
              <a:t>dermoscopy</a:t>
            </a:r>
            <a:r>
              <a:rPr lang="en-US" sz="4800" dirty="0"/>
              <a:t> and other imaging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38" y="1546697"/>
            <a:ext cx="10027920" cy="499028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b="1" u="sng" dirty="0"/>
              <a:t>Spectrophotometric image analysis of pigmented lesions (</a:t>
            </a:r>
            <a:r>
              <a:rPr lang="en-US" sz="2400" b="1" u="sng" dirty="0" err="1"/>
              <a:t>SIAoscopy</a:t>
            </a:r>
            <a:r>
              <a:rPr lang="en-US" sz="2400" b="1" u="sng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Spectrophotometric or spectral analysis of skin lesions refers to the use of a skin imaging device to help evaluate pigmented skin lesions (</a:t>
            </a:r>
            <a:r>
              <a:rPr lang="en-US" sz="2400" dirty="0">
                <a:hlinkClick r:id="rId2"/>
              </a:rPr>
              <a:t>moles</a:t>
            </a:r>
            <a:r>
              <a:rPr lang="en-US" sz="2400" dirty="0"/>
              <a:t>) and make it easier to identify and diagnose early stage  </a:t>
            </a:r>
            <a:r>
              <a:rPr lang="en-US" sz="2400" dirty="0">
                <a:hlinkClick r:id="rId3"/>
              </a:rPr>
              <a:t>malignant melanomas</a:t>
            </a:r>
            <a:r>
              <a:rPr lang="en-US" sz="2400" dirty="0"/>
              <a:t> (</a:t>
            </a:r>
            <a:r>
              <a:rPr lang="en-US" sz="2400" dirty="0">
                <a:hlinkClick r:id="rId4"/>
              </a:rPr>
              <a:t>skin cancers</a:t>
            </a:r>
            <a:r>
              <a:rPr lang="en-US" sz="2400" dirty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Spectrophotometric analysis is an advanced form of </a:t>
            </a:r>
            <a:r>
              <a:rPr lang="en-US" sz="2400" dirty="0" err="1">
                <a:hlinkClick r:id="rId5"/>
              </a:rPr>
              <a:t>dermoscopy</a:t>
            </a:r>
            <a:r>
              <a:rPr lang="en-US" sz="2400" dirty="0"/>
              <a:t> using a computer software program that calculates and extracts information about the cells and structures of the skin.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/>
              <a:t>Dermoscopic</a:t>
            </a:r>
            <a:r>
              <a:rPr lang="en-US" sz="2400" dirty="0"/>
              <a:t> devices work by using a powerful lighting system and high quality magnifying lens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/>
              <a:t>SIAoscopy</a:t>
            </a:r>
            <a:r>
              <a:rPr lang="en-US" sz="2400" dirty="0"/>
              <a:t> used to aid in the early detection and diagnosis of malignant melanoma</a:t>
            </a:r>
          </a:p>
        </p:txBody>
      </p:sp>
    </p:spTree>
    <p:extLst>
      <p:ext uri="{BB962C8B-B14F-4D97-AF65-F5344CB8AC3E}">
        <p14:creationId xmlns:p14="http://schemas.microsoft.com/office/powerpoint/2010/main" val="1860269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89" y="109268"/>
            <a:ext cx="10160000" cy="1143000"/>
          </a:xfrm>
        </p:spPr>
        <p:txBody>
          <a:bodyPr/>
          <a:lstStyle/>
          <a:p>
            <a:r>
              <a:rPr lang="en-US" sz="4800" dirty="0"/>
              <a:t>Clinical microscopy, </a:t>
            </a:r>
            <a:r>
              <a:rPr lang="en-US" sz="4800" dirty="0" err="1"/>
              <a:t>dermoscopy</a:t>
            </a:r>
            <a:r>
              <a:rPr lang="en-US" sz="4800" dirty="0"/>
              <a:t> and other imaging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38" y="1546697"/>
            <a:ext cx="10027920" cy="499028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b="1" u="sng" dirty="0"/>
              <a:t>Reflectance confocal microscopy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In dermatology, reflectance confocal microscopy (RCM) is a non-invasive imaging technique that enables in vivo </a:t>
            </a:r>
            <a:r>
              <a:rPr lang="en-US" sz="2400" dirty="0" err="1"/>
              <a:t>visualisation</a:t>
            </a:r>
            <a:r>
              <a:rPr lang="en-US" sz="2400" dirty="0"/>
              <a:t> of the epidermis down to the papillary dermis in real-time.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Resolution is almost comparable to conventional histology.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It has the advantage of allowing the clinician to do a “virtual biopsy” of the skin and obtain diagnostic clues while </a:t>
            </a:r>
            <a:r>
              <a:rPr lang="en-US" sz="2400" dirty="0" err="1"/>
              <a:t>minimising</a:t>
            </a:r>
            <a:r>
              <a:rPr lang="en-US" sz="2400" dirty="0"/>
              <a:t> unnecessary </a:t>
            </a:r>
            <a:r>
              <a:rPr lang="en-US" sz="2400" dirty="0">
                <a:hlinkClick r:id="rId2"/>
              </a:rPr>
              <a:t>skin biopsies</a:t>
            </a:r>
            <a:r>
              <a:rPr lang="en-US" sz="24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RCM is fast, pain free and result is immediate.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RCM uses diode laser as a source of monochromatic and coherent light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It is used to diagnose benign and malignant skin lesions such as </a:t>
            </a:r>
            <a:r>
              <a:rPr lang="en-US" sz="2400" dirty="0" err="1"/>
              <a:t>melanoma,SCC,BCC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9077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89" y="109268"/>
            <a:ext cx="10160000" cy="1143000"/>
          </a:xfrm>
        </p:spPr>
        <p:txBody>
          <a:bodyPr/>
          <a:lstStyle/>
          <a:p>
            <a:r>
              <a:rPr lang="en-US" sz="4800" dirty="0"/>
              <a:t>Clinical microscopy, </a:t>
            </a:r>
            <a:r>
              <a:rPr lang="en-US" sz="4800" dirty="0" err="1"/>
              <a:t>dermoscopy</a:t>
            </a:r>
            <a:r>
              <a:rPr lang="en-US" sz="4800" dirty="0"/>
              <a:t> and other imaging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38" y="1546697"/>
            <a:ext cx="10027920" cy="499028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b="1" u="sng" dirty="0"/>
              <a:t>Other microscopic procedures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Simple light microscopy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Skin surface biopsy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Microscopy of skin scrapping</a:t>
            </a:r>
          </a:p>
          <a:p>
            <a:pPr marL="1143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1126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89" y="109268"/>
            <a:ext cx="10160000" cy="1143000"/>
          </a:xfrm>
        </p:spPr>
        <p:txBody>
          <a:bodyPr/>
          <a:lstStyle/>
          <a:p>
            <a:r>
              <a:rPr lang="en-US" sz="4800" dirty="0"/>
              <a:t>Fine‐needle aspiration of lymph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38" y="1546697"/>
            <a:ext cx="10027920" cy="499028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dirty="0"/>
              <a:t>FNA, also known as fine needle biopsy, is a </a:t>
            </a:r>
            <a:r>
              <a:rPr lang="en-US" sz="2400" b="1" dirty="0"/>
              <a:t>procedure that may be used to biopsy cells in enlarged lymph nodes</a:t>
            </a:r>
            <a:r>
              <a:rPr lang="en-US" sz="2400" dirty="0"/>
              <a:t>. A thin needle is inserted into the affected area and cells are removed for testing.</a:t>
            </a:r>
          </a:p>
        </p:txBody>
      </p:sp>
    </p:spTree>
    <p:extLst>
      <p:ext uri="{BB962C8B-B14F-4D97-AF65-F5344CB8AC3E}">
        <p14:creationId xmlns:p14="http://schemas.microsoft.com/office/powerpoint/2010/main" val="3190036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89" y="109268"/>
            <a:ext cx="10160000" cy="1143000"/>
          </a:xfrm>
        </p:spPr>
        <p:txBody>
          <a:bodyPr/>
          <a:lstStyle/>
          <a:p>
            <a:r>
              <a:rPr lang="en-US" sz="4800" dirty="0"/>
              <a:t>Radiological and imaging examinations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38" y="1546697"/>
            <a:ext cx="10027920" cy="499028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USG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MRI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Radioisotope scan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PET Scan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High resolution USG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/>
              <a:t>Lymphoscintigraphy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Doppler assessment</a:t>
            </a:r>
          </a:p>
          <a:p>
            <a:pPr marL="1143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6253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89" y="109268"/>
            <a:ext cx="10160000" cy="1143000"/>
          </a:xfrm>
        </p:spPr>
        <p:txBody>
          <a:bodyPr/>
          <a:lstStyle/>
          <a:p>
            <a:r>
              <a:rPr lang="en-US" sz="4800" dirty="0"/>
              <a:t>Skin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38" y="1546697"/>
            <a:ext cx="10027920" cy="499028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Patch test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Intradermal injections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Prick test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Scratch test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Modified prick test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Skin window technique</a:t>
            </a:r>
          </a:p>
          <a:p>
            <a:pPr marL="114300" indent="0">
              <a:buNone/>
            </a:pPr>
            <a:r>
              <a:rPr lang="en-US" sz="2400" dirty="0"/>
              <a:t>		&gt; Immediate weal test</a:t>
            </a:r>
          </a:p>
          <a:p>
            <a:pPr marL="114300" indent="0">
              <a:buNone/>
            </a:pPr>
            <a:r>
              <a:rPr lang="en-US" sz="2400" dirty="0"/>
              <a:t>		&gt; Delayed test</a:t>
            </a:r>
          </a:p>
          <a:p>
            <a:pPr marL="1143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1355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89" y="109268"/>
            <a:ext cx="10160000" cy="1143000"/>
          </a:xfrm>
        </p:spPr>
        <p:txBody>
          <a:bodyPr/>
          <a:lstStyle/>
          <a:p>
            <a:r>
              <a:rPr lang="en-US" sz="4800" dirty="0" err="1"/>
              <a:t>Teledermatology</a:t>
            </a:r>
            <a:r>
              <a:rPr lang="en-US" sz="4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38" y="1546697"/>
            <a:ext cx="10027920" cy="499028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/>
              <a:t>Teledermatology</a:t>
            </a:r>
            <a:r>
              <a:rPr lang="en-US" sz="2400" dirty="0"/>
              <a:t> is </a:t>
            </a:r>
            <a:r>
              <a:rPr lang="en-US" sz="2400" b="1" dirty="0"/>
              <a:t>a subspecialty of dermatology</a:t>
            </a:r>
            <a:r>
              <a:rPr lang="en-US" sz="2400" dirty="0"/>
              <a:t> and probably among the most popular applications of e-health and telemedicine. In this field, </a:t>
            </a:r>
            <a:r>
              <a:rPr lang="en-US" sz="2400" dirty="0" err="1"/>
              <a:t>telecommuncation</a:t>
            </a:r>
            <a:r>
              <a:rPr lang="en-US" sz="2400" dirty="0"/>
              <a:t> technologies are being used to transfer medical information over varying distances through audio, visual and data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3226566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Refrences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049615"/>
              </p:ext>
            </p:extLst>
          </p:nvPr>
        </p:nvGraphicFramePr>
        <p:xfrm>
          <a:off x="609600" y="1600200"/>
          <a:ext cx="1016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36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Disease Definition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 </a:t>
            </a:r>
            <a:r>
              <a:rPr lang="en-US" sz="2400" b="0" dirty="0"/>
              <a:t>Any harmful deviation from the normal structural or functional state of an organism, generally associated with certain signs and symptoms and differing in nature from physical injury. </a:t>
            </a:r>
          </a:p>
          <a:p>
            <a:r>
              <a:rPr lang="en-US" sz="2400" b="0" dirty="0"/>
              <a:t>A diseased organism commonly exhibits signs or symptoms indicative of its abnormal state.</a:t>
            </a:r>
            <a:br>
              <a:rPr lang="en-GB" sz="2400" dirty="0"/>
            </a:b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98535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475" y="2378412"/>
            <a:ext cx="7551906" cy="221304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80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2027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The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00629"/>
            <a:ext cx="10027920" cy="51348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b="0" dirty="0"/>
              <a:t>A careful, thorough and at times directed history is of paramount</a:t>
            </a:r>
          </a:p>
          <a:p>
            <a:pPr marL="114300" indent="0">
              <a:buNone/>
            </a:pPr>
            <a:r>
              <a:rPr lang="en-US" sz="2400" b="0" dirty="0"/>
              <a:t>importance to making an accurate diagnosis in dermatology.</a:t>
            </a:r>
          </a:p>
          <a:p>
            <a:pPr marL="114300" indent="0">
              <a:buNone/>
            </a:pPr>
            <a:r>
              <a:rPr lang="en-US" sz="2400" b="1" u="sng" dirty="0"/>
              <a:t>The presenting complaint</a:t>
            </a:r>
            <a:endParaRPr lang="en-GB" sz="2400" b="1" u="sng" dirty="0"/>
          </a:p>
          <a:p>
            <a:pPr marL="114300" indent="0">
              <a:buNone/>
            </a:pPr>
            <a:r>
              <a:rPr lang="en-GB" sz="2400" dirty="0"/>
              <a:t>Symptoms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/>
              <a:t>	Itch			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/>
              <a:t>	Pain	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/>
              <a:t>	Disfigurement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/>
              <a:t>	Duration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/>
              <a:t>	Evolution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/>
              <a:t>	Periodicity 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/>
              <a:t>	General History</a:t>
            </a:r>
          </a:p>
          <a:p>
            <a:pPr marL="0" indent="0"/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2744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77047"/>
            <a:ext cx="10027920" cy="505838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GB" sz="2400" dirty="0"/>
              <a:t>Symptoms (</a:t>
            </a:r>
            <a:r>
              <a:rPr lang="en-GB" sz="2400" dirty="0" err="1"/>
              <a:t>Contd</a:t>
            </a:r>
            <a:r>
              <a:rPr lang="en-GB" sz="2400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/>
              <a:t>	</a:t>
            </a:r>
            <a:r>
              <a:rPr lang="en-GB" sz="2400" b="0" dirty="0"/>
              <a:t>Medication		</a:t>
            </a:r>
          </a:p>
          <a:p>
            <a:pPr>
              <a:buFont typeface="Wingdings" pitchFamily="2" charset="2"/>
              <a:buChar char="Ø"/>
            </a:pPr>
            <a:r>
              <a:rPr lang="en-GB" sz="2400" b="0" dirty="0"/>
              <a:t>	Diet	</a:t>
            </a:r>
          </a:p>
          <a:p>
            <a:pPr>
              <a:buFont typeface="Wingdings" pitchFamily="2" charset="2"/>
              <a:buChar char="Ø"/>
            </a:pPr>
            <a:r>
              <a:rPr lang="en-GB" sz="2400" b="0" dirty="0"/>
              <a:t>	Family History</a:t>
            </a:r>
          </a:p>
          <a:p>
            <a:pPr>
              <a:buFont typeface="Wingdings" pitchFamily="2" charset="2"/>
              <a:buChar char="Ø"/>
            </a:pPr>
            <a:r>
              <a:rPr lang="en-GB" sz="2400" b="0" dirty="0"/>
              <a:t>	Occupation</a:t>
            </a:r>
          </a:p>
          <a:p>
            <a:pPr>
              <a:buFont typeface="Wingdings" pitchFamily="2" charset="2"/>
              <a:buChar char="Ø"/>
            </a:pPr>
            <a:r>
              <a:rPr lang="en-GB" sz="2400" b="0" dirty="0"/>
              <a:t>	Leisure Factors</a:t>
            </a:r>
          </a:p>
          <a:p>
            <a:pPr>
              <a:buFont typeface="Wingdings" pitchFamily="2" charset="2"/>
              <a:buChar char="Ø"/>
            </a:pPr>
            <a:r>
              <a:rPr lang="en-GB" sz="2400" b="0" dirty="0"/>
              <a:t>	Geographical Factors</a:t>
            </a:r>
          </a:p>
          <a:p>
            <a:pPr>
              <a:buFont typeface="Wingdings" pitchFamily="2" charset="2"/>
              <a:buChar char="Ø"/>
            </a:pPr>
            <a:r>
              <a:rPr lang="en-GB" sz="2400" b="0" dirty="0"/>
              <a:t>	Social and Psychological Factors</a:t>
            </a:r>
            <a:endParaRPr lang="en-GB" sz="2400" dirty="0"/>
          </a:p>
          <a:p>
            <a:pPr>
              <a:buFont typeface="Wingdings" pitchFamily="2" charset="2"/>
              <a:buChar char="Ø"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0285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4" y="291830"/>
            <a:ext cx="9153729" cy="6138153"/>
          </a:xfrm>
        </p:spPr>
      </p:pic>
    </p:spTree>
    <p:extLst>
      <p:ext uri="{BB962C8B-B14F-4D97-AF65-F5344CB8AC3E}">
        <p14:creationId xmlns:p14="http://schemas.microsoft.com/office/powerpoint/2010/main" val="7535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89" y="109268"/>
            <a:ext cx="10160000" cy="1143000"/>
          </a:xfrm>
        </p:spPr>
        <p:txBody>
          <a:bodyPr/>
          <a:lstStyle/>
          <a:p>
            <a:r>
              <a:rPr lang="en-GB" dirty="0"/>
              <a:t>Examination of The 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38" y="1147863"/>
            <a:ext cx="10027920" cy="538912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en-GB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The patient should always be examined in a good light, preferably</a:t>
            </a:r>
          </a:p>
          <a:p>
            <a:pPr marL="114300" indent="0">
              <a:buNone/>
            </a:pPr>
            <a:r>
              <a:rPr lang="en-US" sz="2400" dirty="0"/>
              <a:t>daylight, and with magnification of lesions.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Ideally, the entire skin should be examined in every patient.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In the examination of the skin, it is helpful to consider the morphology</a:t>
            </a:r>
          </a:p>
          <a:p>
            <a:pPr marL="114300" indent="0">
              <a:buNone/>
            </a:pPr>
            <a:r>
              <a:rPr lang="en-US" sz="2400" dirty="0"/>
              <a:t>of individual lesions, their overall pattern and spatial relationship to each other, and their body site distribution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Touching the skin is important in most instances.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Gloves should be worn for examination of the mouth, genital/</a:t>
            </a:r>
            <a:r>
              <a:rPr lang="en-US" sz="2400" dirty="0" err="1"/>
              <a:t>perineal</a:t>
            </a:r>
            <a:r>
              <a:rPr lang="en-US" sz="2400" dirty="0"/>
              <a:t> region, or in the case of infective or infected </a:t>
            </a:r>
            <a:r>
              <a:rPr lang="en-US" sz="2400" dirty="0" err="1"/>
              <a:t>dermatoses</a:t>
            </a:r>
            <a:r>
              <a:rPr lang="en-US" sz="24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Additional simple aids to clinical examination include use of Wood’s light, </a:t>
            </a:r>
            <a:r>
              <a:rPr lang="en-US" sz="2400" dirty="0" err="1"/>
              <a:t>diascopy</a:t>
            </a:r>
            <a:r>
              <a:rPr lang="en-US" sz="2400" dirty="0"/>
              <a:t>, </a:t>
            </a:r>
            <a:r>
              <a:rPr lang="en-US" sz="2400" dirty="0" err="1"/>
              <a:t>dermoscopy</a:t>
            </a:r>
            <a:r>
              <a:rPr lang="en-US" sz="2400" dirty="0"/>
              <a:t>, starch iodine testing to identify sweat duct orifices and hair microscopy.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7074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89" y="109268"/>
            <a:ext cx="10160000" cy="1143000"/>
          </a:xfrm>
        </p:spPr>
        <p:txBody>
          <a:bodyPr/>
          <a:lstStyle/>
          <a:p>
            <a:r>
              <a:rPr lang="en-GB" dirty="0"/>
              <a:t>Description of skin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38" y="1147863"/>
            <a:ext cx="10027920" cy="538912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GB" sz="2400" b="1" u="sng" dirty="0"/>
              <a:t>Sites Involved and their distribution</a:t>
            </a:r>
          </a:p>
          <a:p>
            <a:pPr marL="114300" indent="0">
              <a:buNone/>
            </a:pPr>
            <a:r>
              <a:rPr lang="en-GB" sz="2400" u="sng" dirty="0"/>
              <a:t>Anatomical Factors</a:t>
            </a:r>
          </a:p>
          <a:p>
            <a:pPr marL="114300" indent="0">
              <a:buNone/>
            </a:pPr>
            <a:r>
              <a:rPr lang="en-GB" sz="2400" dirty="0"/>
              <a:t>	Blood supply</a:t>
            </a:r>
          </a:p>
          <a:p>
            <a:pPr marL="114300" indent="0">
              <a:buNone/>
            </a:pPr>
            <a:r>
              <a:rPr lang="en-GB" sz="2400" dirty="0"/>
              <a:t>	Skin appendages</a:t>
            </a:r>
          </a:p>
          <a:p>
            <a:pPr marL="114300" indent="0">
              <a:buNone/>
            </a:pPr>
            <a:r>
              <a:rPr lang="en-GB" sz="2400" dirty="0"/>
              <a:t>	Type of skin</a:t>
            </a:r>
          </a:p>
          <a:p>
            <a:pPr marL="114300" indent="0">
              <a:buNone/>
            </a:pPr>
            <a:r>
              <a:rPr lang="en-GB" sz="2400" dirty="0"/>
              <a:t>	Neural</a:t>
            </a:r>
          </a:p>
          <a:p>
            <a:pPr marL="114300" indent="0">
              <a:buNone/>
            </a:pPr>
            <a:r>
              <a:rPr lang="en-GB" sz="2400" dirty="0"/>
              <a:t>	Developmental </a:t>
            </a:r>
          </a:p>
          <a:p>
            <a:pPr marL="114300" indent="0">
              <a:buNone/>
            </a:pPr>
            <a:r>
              <a:rPr lang="en-GB" sz="2400" dirty="0"/>
              <a:t>	Regional Variation and others</a:t>
            </a:r>
          </a:p>
          <a:p>
            <a:pPr marL="114300" indent="0">
              <a:buNone/>
            </a:pPr>
            <a:r>
              <a:rPr lang="en-GB" sz="2400" u="sng" dirty="0"/>
              <a:t>External Factors</a:t>
            </a:r>
          </a:p>
          <a:p>
            <a:pPr marL="114300" indent="0">
              <a:buNone/>
            </a:pPr>
            <a:r>
              <a:rPr lang="en-GB" sz="2400" dirty="0"/>
              <a:t>	Solar Exposure</a:t>
            </a:r>
          </a:p>
          <a:p>
            <a:pPr marL="114300" indent="0">
              <a:buNone/>
            </a:pPr>
            <a:r>
              <a:rPr lang="en-GB" sz="2400" dirty="0"/>
              <a:t>	Chemical Exposure</a:t>
            </a:r>
          </a:p>
          <a:p>
            <a:pPr marL="114300" indent="0">
              <a:buNone/>
            </a:pPr>
            <a:r>
              <a:rPr lang="en-GB" sz="2400" dirty="0"/>
              <a:t>	Infective</a:t>
            </a:r>
          </a:p>
        </p:txBody>
      </p:sp>
    </p:spTree>
    <p:extLst>
      <p:ext uri="{BB962C8B-B14F-4D97-AF65-F5344CB8AC3E}">
        <p14:creationId xmlns:p14="http://schemas.microsoft.com/office/powerpoint/2010/main" val="78977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455" y="301554"/>
            <a:ext cx="10027920" cy="6138157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GB" sz="2400" b="1" u="sng" dirty="0"/>
              <a:t>Distribution</a:t>
            </a:r>
          </a:p>
          <a:p>
            <a:pPr marL="114300" indent="0">
              <a:buNone/>
            </a:pPr>
            <a:r>
              <a:rPr lang="en-GB" sz="2400" dirty="0"/>
              <a:t>Symmetrical</a:t>
            </a:r>
          </a:p>
          <a:p>
            <a:pPr marL="114300" indent="0">
              <a:buNone/>
            </a:pPr>
            <a:r>
              <a:rPr lang="en-GB" sz="2400" dirty="0"/>
              <a:t>Asymmetrical</a:t>
            </a:r>
          </a:p>
          <a:p>
            <a:pPr marL="114300" indent="0">
              <a:buNone/>
            </a:pPr>
            <a:r>
              <a:rPr lang="en-GB" sz="2400" dirty="0"/>
              <a:t>Flexural</a:t>
            </a:r>
          </a:p>
          <a:p>
            <a:pPr marL="114300" indent="0">
              <a:buNone/>
            </a:pPr>
            <a:r>
              <a:rPr lang="en-GB" sz="2400" dirty="0"/>
              <a:t>Photo-distributed</a:t>
            </a:r>
          </a:p>
          <a:p>
            <a:pPr marL="114300" indent="0">
              <a:buNone/>
            </a:pPr>
            <a:r>
              <a:rPr lang="en-GB" sz="2400" dirty="0"/>
              <a:t>Air-borne</a:t>
            </a:r>
          </a:p>
          <a:p>
            <a:pPr marL="114300" indent="0">
              <a:buNone/>
            </a:pPr>
            <a:r>
              <a:rPr lang="en-GB" sz="2400" b="1" u="sng" dirty="0"/>
              <a:t>Pattern and </a:t>
            </a:r>
            <a:r>
              <a:rPr lang="en-GB" sz="2400" b="1" u="sng" dirty="0" err="1"/>
              <a:t>arrangment</a:t>
            </a:r>
            <a:endParaRPr lang="en-GB" sz="2400" b="1" u="sng" dirty="0"/>
          </a:p>
          <a:p>
            <a:pPr marL="114300" indent="0">
              <a:buNone/>
            </a:pPr>
            <a:r>
              <a:rPr lang="en-GB" sz="2400" dirty="0" err="1"/>
              <a:t>Agminate</a:t>
            </a:r>
            <a:r>
              <a:rPr lang="en-GB" sz="2400" dirty="0"/>
              <a:t> </a:t>
            </a:r>
          </a:p>
          <a:p>
            <a:pPr marL="114300" indent="0">
              <a:buNone/>
            </a:pPr>
            <a:r>
              <a:rPr lang="en-GB" sz="2400" dirty="0"/>
              <a:t>Grouped or clustered</a:t>
            </a:r>
          </a:p>
          <a:p>
            <a:pPr marL="114300" indent="0">
              <a:buNone/>
            </a:pPr>
            <a:r>
              <a:rPr lang="en-GB" sz="2400" dirty="0"/>
              <a:t>Satellite</a:t>
            </a:r>
          </a:p>
          <a:p>
            <a:pPr marL="114300" indent="0">
              <a:buNone/>
            </a:pPr>
            <a:r>
              <a:rPr lang="en-GB" sz="2400" dirty="0"/>
              <a:t>Confluent</a:t>
            </a:r>
          </a:p>
          <a:p>
            <a:pPr marL="114300" indent="0">
              <a:buNone/>
            </a:pPr>
            <a:r>
              <a:rPr lang="en-GB" sz="2400" dirty="0"/>
              <a:t>Scattered</a:t>
            </a:r>
          </a:p>
          <a:p>
            <a:pPr marL="114300" indent="0">
              <a:buNone/>
            </a:pPr>
            <a:r>
              <a:rPr lang="en-GB" sz="2400" dirty="0"/>
              <a:t>Spared</a:t>
            </a:r>
          </a:p>
          <a:p>
            <a:pPr marL="114300" indent="0">
              <a:buNone/>
            </a:pPr>
            <a:r>
              <a:rPr lang="en-GB" sz="2400" dirty="0" err="1"/>
              <a:t>Erythroderma</a:t>
            </a:r>
            <a:endParaRPr lang="en-GB" sz="2400" dirty="0"/>
          </a:p>
          <a:p>
            <a:pPr marL="11430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84976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862</TotalTime>
  <Words>713</Words>
  <Application>Microsoft Office PowerPoint</Application>
  <PresentationFormat>Widescreen</PresentationFormat>
  <Paragraphs>189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Adjacency</vt:lpstr>
      <vt:lpstr>Diagnosis of Skin Disease</vt:lpstr>
      <vt:lpstr>Learning objectives</vt:lpstr>
      <vt:lpstr>Disease Definition </vt:lpstr>
      <vt:lpstr> The History</vt:lpstr>
      <vt:lpstr>The History</vt:lpstr>
      <vt:lpstr>PowerPoint Presentation</vt:lpstr>
      <vt:lpstr>Examination of The Skin</vt:lpstr>
      <vt:lpstr>Description of skin lesions</vt:lpstr>
      <vt:lpstr>PowerPoint Presentation</vt:lpstr>
      <vt:lpstr>PowerPoint Presentation</vt:lpstr>
      <vt:lpstr>Description of skin lesions</vt:lpstr>
      <vt:lpstr>Description of skin lesions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Description of skin lesions</vt:lpstr>
      <vt:lpstr>Description of skin lesions</vt:lpstr>
      <vt:lpstr>Clinical microscopy, dermoscopy and other imaging systems</vt:lpstr>
      <vt:lpstr>Clinical microscopy, dermoscopy and other imaging systems</vt:lpstr>
      <vt:lpstr>Clinical microscopy, dermoscopy and other imaging systems</vt:lpstr>
      <vt:lpstr>Clinical microscopy, dermoscopy and other imaging systems</vt:lpstr>
      <vt:lpstr>Clinical microscopy, dermoscopy and other imaging systems</vt:lpstr>
      <vt:lpstr>Fine‐needle aspiration of lymph nodes</vt:lpstr>
      <vt:lpstr>Radiological and imaging examinations</vt:lpstr>
      <vt:lpstr>Skin Testing</vt:lpstr>
      <vt:lpstr>Teledermatology </vt:lpstr>
      <vt:lpstr>Refrences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Skin</dc:title>
  <dc:creator>Dr Mohsin</dc:creator>
  <cp:lastModifiedBy>Mohsin Ansari</cp:lastModifiedBy>
  <cp:revision>72</cp:revision>
  <dcterms:created xsi:type="dcterms:W3CDTF">2022-01-09T09:15:10Z</dcterms:created>
  <dcterms:modified xsi:type="dcterms:W3CDTF">2022-01-20T04:48:36Z</dcterms:modified>
</cp:coreProperties>
</file>