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embeddedFontLst>
    <p:embeddedFont>
      <p:font typeface="Raleway" pitchFamily="2" charset="77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7546a29f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7546a29f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7546a29f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7546a29f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7546a29f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7546a29f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7546a29fd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7546a29fd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7a0b8699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7a0b8699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7a0b8699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7a0b8699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7a0b8699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97a0b8699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7546a29f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97546a29f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7546a29f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7546a29f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7546a29f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97546a29fd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97546a29f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97546a29f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7546a29f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97546a29f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7546a29f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97546a29f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7546a29f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97546a29f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7546a29f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97546a29fd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7546a29f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97546a29fd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7546a29f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97546a29f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7546a29f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97546a29fd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7a0b869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97a0b869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7a0b8699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97a0b8699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7a0b8699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97a0b8699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7546a29fd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7546a29fd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97a0b8699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97a0b8699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7546a29f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97546a29f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97546a29fd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97546a29fd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7546a29f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97546a29f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7546a29fd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97546a29fd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7546a29fd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97546a29fd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7546a29fd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7546a29fd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7546a29fd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97546a29fd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7546a29f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97546a29fd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97546a29fd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97546a29fd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7546a29f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7546a29f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97546a29f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97546a29fd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97a0b8699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97a0b8699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546a29f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7546a29f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7546a29f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7546a29f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7546a29f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7546a29f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7546a29f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7546a29f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7546a29fd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7546a29fd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Dermatoses of external ear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Predisposing factors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1-pressure from sleeping on one side,head phones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2-solar radiation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3-exposure to cold,wind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4-systemic sclerosis,childhood dermatomyositis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183" y="0"/>
            <a:ext cx="485963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Lesion begins as globular or oval nodule 0.5-1 cm.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Surrounding skin is hyperaemic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Surface may be scaly or crusted concealing small ulcer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Differential diagnosi</a:t>
            </a:r>
            <a:r>
              <a:rPr lang="en-GB"/>
              <a:t>s= BCC,SCC,actinic keratosis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course</a:t>
            </a:r>
            <a:r>
              <a:rPr lang="en-GB"/>
              <a:t>= if untreated it persists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/>
              <a:t>investigations</a:t>
            </a:r>
            <a:r>
              <a:rPr lang="en-GB"/>
              <a:t>= biopsy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Relieve pressure over ear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First line=</a:t>
            </a:r>
            <a:r>
              <a:rPr lang="en-GB"/>
              <a:t>  doughnut shaped pillow,protective hollowed out foam,moulded prosthesis,self adhering foam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Second line</a:t>
            </a:r>
            <a:r>
              <a:rPr lang="en-GB"/>
              <a:t>=intralesional corticosteroids eg triamcinolone 10 mg/ml,liquid nitrogen cryotherapy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Topical 2 % nitroglycerin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Surgery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Third line= photodynamic therapy,collagen injection,c02 laser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Pseudocyst</a:t>
            </a:r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Non inflammatory fluid filled cavity within cartilage of ear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Uncommon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Due to trauma which can occur due to sports or rubbing due to atopic eczema,habit related twisting of ears,sleeping on hard pillows,wearing ear phones.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Common in young men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Cavity does not have epithelium lining  and within cartilage there is eosinophilic amorphous material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146" y="0"/>
            <a:ext cx="39557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History=painless swelling appears over 1-3 month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presentation= fluctuant,non tender, yellow or clear fluid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dds= haematoma,cyts,tumors,perichondritis,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course=untreated may lead to fibrosis causing deformity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investigations= biopsy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management=aspiration,local pressure for 3 weeks eg bandage, deroofing anterior wall of cyst,intralesional steroid or fibrin,minocycline,TCA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alkaptonuria</a:t>
            </a:r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39500" cy="3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Bluish discoloration of ear cartilage due to oxidation of homogentisic acid.</a:t>
            </a:r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600" y="1003300"/>
            <a:ext cx="56007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gout</a:t>
            </a:r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925300" cy="3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Yellow nodules</a:t>
            </a:r>
            <a:endParaRPr/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050" y="1068413"/>
            <a:ext cx="581025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Angiolymphoid hyperplasia with eosinophilia</a:t>
            </a:r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79800" cy="3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Red-brown papules or nodules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Can itch,painful,pulsatile.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Non malignant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Haemangioma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200" y="852488"/>
            <a:ext cx="521970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Anatomy 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1- auricle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2-external auditory canal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/>
              <a:t>3-tympanic membrane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SLE</a:t>
            </a:r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14000" cy="3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Erythematous patch with scaling.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Follicular plugging with scarring can occur.</a:t>
            </a:r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613" y="526738"/>
            <a:ext cx="5286375" cy="48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dle</a:t>
            </a:r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324" y="1450875"/>
            <a:ext cx="4311754" cy="46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Subepidermal calcifying nodule</a:t>
            </a:r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93900" cy="3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Calcium deposition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Degeneration of cartilage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In infants congenital nodular calcification of winer should be considered</a:t>
            </a:r>
            <a:endParaRPr/>
          </a:p>
        </p:txBody>
      </p:sp>
      <p:pic>
        <p:nvPicPr>
          <p:cNvPr id="194" name="Google Shape;1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400" y="1068423"/>
            <a:ext cx="4948899" cy="4718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Porphyria cutanea tarda</a:t>
            </a:r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826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Vesicles and bullae,scarring present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Hyperpigmentation,milia can be present</a:t>
            </a:r>
            <a:endParaRPr/>
          </a:p>
        </p:txBody>
      </p:sp>
      <p:pic>
        <p:nvPicPr>
          <p:cNvPr id="201" name="Google Shape;2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5722" y="1152475"/>
            <a:ext cx="4710500" cy="36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photodermatosis</a:t>
            </a:r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body" idx="1"/>
          </p:nvPr>
        </p:nvSpPr>
        <p:spPr>
          <a:xfrm>
            <a:off x="311700" y="1159000"/>
            <a:ext cx="3759600" cy="3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Juvenile spring eruption a variant of PLE found in young boys</a:t>
            </a:r>
            <a:endParaRPr/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899" y="941300"/>
            <a:ext cx="4881401" cy="452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psoriasis</a:t>
            </a:r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5" name="Google Shape;2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350" y="824300"/>
            <a:ext cx="4441175" cy="43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Weathering nodules</a:t>
            </a:r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311700" y="1193300"/>
            <a:ext cx="4388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Asymptomatic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Increased in old men</a:t>
            </a:r>
            <a:endParaRPr/>
          </a:p>
        </p:txBody>
      </p:sp>
      <p:pic>
        <p:nvPicPr>
          <p:cNvPr id="222" name="Google Shape;2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575" y="1068425"/>
            <a:ext cx="3993250" cy="40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TRAUMATIC CONDITIONS</a:t>
            </a:r>
            <a:endParaRPr sz="7200"/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Contusion and haematoma</a:t>
            </a:r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Bruises occur due to blunt trauma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Common in contact sports such as boxing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In children physical abuse needs to be included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Repeated trauma may result in distorted nodular deformity known as </a:t>
            </a:r>
            <a:r>
              <a:rPr lang="en-GB" b="1"/>
              <a:t>cauliflower ear </a:t>
            </a:r>
            <a:r>
              <a:rPr lang="en-GB"/>
              <a:t>which is due to cartilage necrosis and fibrosis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/>
              <a:t>treatment</a:t>
            </a:r>
            <a:r>
              <a:rPr lang="en-GB"/>
              <a:t>=  aspiration by syringe,incision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Complications of ear piercing</a:t>
            </a:r>
            <a:endParaRPr/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Bacterial infection </a:t>
            </a:r>
            <a:r>
              <a:rPr lang="en-GB"/>
              <a:t>= gram positive cocci,when cartilage is pierced it causes bacterial infection with pseudomonas which causes perichondritis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sensitization=</a:t>
            </a:r>
            <a:r>
              <a:rPr lang="en-GB"/>
              <a:t>  sensitization to nickel can occur. Even it can occur due to stainless steel studs,gold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Epidermoid cyst formation</a:t>
            </a:r>
            <a:r>
              <a:rPr lang="en-GB"/>
              <a:t>= implantation epidermoid cysts present as tender,inflammatory swellings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Keloids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/>
              <a:t>Relapsing polychondritis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80" y="0"/>
            <a:ext cx="7150719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Measures to prevent complications</a:t>
            </a:r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not do it in children,immunodeficient,valvular heart disease,sarcoidosis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Use nickel free ear rings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Iv catheter can be used to prevent reactions in metal sensitive individuals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Otitis externa</a:t>
            </a:r>
            <a:endParaRPr/>
          </a:p>
        </p:txBody>
      </p:sp>
      <p:sp>
        <p:nvSpPr>
          <p:cNvPr id="252" name="Google Shape;252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Inflammatory or infective condition of external auditory canal and adjacent pinna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Causes pain,itch,deafness,discharge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Acute and chronic forms present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Chronic OE persits for more than 2 months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Necrotizing OE is more invasive and serious infection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Clinical features</a:t>
            </a:r>
            <a:endParaRPr/>
          </a:p>
        </p:txBody>
      </p:sp>
      <p:sp>
        <p:nvSpPr>
          <p:cNvPr id="258" name="Google Shape;258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history=</a:t>
            </a:r>
            <a:r>
              <a:rPr lang="en-GB"/>
              <a:t>pain in ear,sensation of fullness,hearing loss,clear or purulent discharge,bluish green discharge if pseudomonas is cause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erythema or swelling,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macerated debris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hearing loss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traction on pinna causes pain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fever,malaise,regional lymphadenopathy present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5" name="Google Shape;26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301" y="0"/>
            <a:ext cx="25933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72" name="Google Shape;2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519" y="0"/>
            <a:ext cx="49229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Associated diseases</a:t>
            </a:r>
            <a:endParaRPr/>
          </a:p>
        </p:txBody>
      </p:sp>
      <p:sp>
        <p:nvSpPr>
          <p:cNvPr id="278" name="Google Shape;278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Chronic OE </a:t>
            </a:r>
            <a:r>
              <a:rPr lang="en-GB"/>
              <a:t>:atopic eczema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seborrheic dermatitis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contact dermatitis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Psoriasis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/>
              <a:t>Necrotizing OE</a:t>
            </a:r>
            <a:r>
              <a:rPr lang="en-GB"/>
              <a:t>:diabetes ,HIV,previous radiotherapy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Predisposing factors</a:t>
            </a:r>
            <a:endParaRPr/>
          </a:p>
        </p:txBody>
      </p:sp>
      <p:sp>
        <p:nvSpPr>
          <p:cNvPr id="284" name="Google Shape;284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Trauma </a:t>
            </a:r>
            <a:r>
              <a:rPr lang="en-GB" sz="2400"/>
              <a:t>like insertion of fingernails,hearing aid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b="1"/>
              <a:t>Water retention</a:t>
            </a:r>
            <a:r>
              <a:rPr lang="en-GB" sz="2400"/>
              <a:t> :swimming,abundant hair,tortuous canal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Absence of ear wax from repeated water exposure, overzealous cleansing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Heat,humidity exacerbate it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Causative organisms</a:t>
            </a:r>
            <a:endParaRPr/>
          </a:p>
        </p:txBody>
      </p:sp>
      <p:sp>
        <p:nvSpPr>
          <p:cNvPr id="290" name="Google Shape;290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Pseudomonas aeoginosa is commonest</a:t>
            </a:r>
            <a:endParaRPr sz="3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/>
              <a:t>Staphylococcus aureus</a:t>
            </a:r>
            <a:endParaRPr sz="3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/>
              <a:t>aspergillus,candida,mucor</a:t>
            </a:r>
            <a:endParaRPr sz="3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investigations</a:t>
            </a:r>
            <a:r>
              <a:rPr lang="en-GB" sz="2400"/>
              <a:t>=swab for bacterial sensitivities,microscopy,fungal culture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b="1"/>
              <a:t>management= </a:t>
            </a:r>
            <a:r>
              <a:rPr lang="en-GB" sz="2400"/>
              <a:t>topical antibiotic plus steroid drops for 7 days or longer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Acetic acid drops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/>
              <a:t>Ear drum should be visualized before giving aminoglycoside drops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Necrotizing otitis externa</a:t>
            </a:r>
            <a:endParaRPr/>
          </a:p>
        </p:txBody>
      </p:sp>
      <p:sp>
        <p:nvSpPr>
          <p:cNvPr id="302" name="Google Shape;302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Infection of ear canal that spreads to deeper structures and causes necrosis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Causes osteomyeltis and cranial nerve palsies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Occurs in diabetics,HIV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/>
              <a:t>Commonest cause is pseuduomona</a:t>
            </a:r>
            <a:r>
              <a:rPr lang="en-GB"/>
              <a:t>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Auricle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Also called as pinna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Cartilaginous plate which is convoluted,elastic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Attached to head by fibrous ligaments and three muscles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Size vary between individuals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In humans it is mostly functionless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Numerous sebacous glands present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Fine vellous or terminal hair also present on helix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9" name="Google Shape;30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022" y="445022"/>
            <a:ext cx="4796250" cy="47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6" name="Google Shape;31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0" y="857250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Blood supply</a:t>
            </a:r>
            <a:r>
              <a:rPr lang="en-GB"/>
              <a:t> is by superficial temporal and posterior auricular arteries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Venous drainage</a:t>
            </a:r>
            <a:r>
              <a:rPr lang="en-GB"/>
              <a:t> by posterior auricular and superficial temporal veins into external jugular vein and into internal jugular vein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Lymphatic drainage</a:t>
            </a:r>
            <a:r>
              <a:rPr lang="en-GB"/>
              <a:t> into  superficial parotid,retroauricular and superficial cervical lymph nodes.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Nerve supply by 5,7,9,10 cranial nerves,greater and lesser auricular nerves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External auditory canal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Extends upwards in s shaped curve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Angle of curvature varies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Length is 2.5 cm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Outer third is cartilaginous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Anteroinferiorly there are 2 horizontal fissures in cartilaginous canal,the fissures of santorini. These can allow infection or tumor to pass beyond canal eg to parotid gland.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Plenty of sebaceous glands present.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Plenty of modified(ceruminous) glands present.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microbiology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Skin of external auditory canal supports growth of multiple bacterial species like staphylococcus epidermidis,corynebacterium,bacillus and staphylococcus aureus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Pseudomonas and fungi are not normally found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Cerumen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Combined product of sebaceous and apocrine glands.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Contains fatty acids,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Waterproofs external suditory canal,impedes bacterial growth or fungal growth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If wax becomes impacted it causes hearing loss,tinnitus,vertogi,pain,external otitis.May be removed by irrigation techniques or suction under direct vision.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cerumol,Sodium bicarbonate,olive oil,water are effective in removing it.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Chondrodermatitis nodularis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Inflammatory condition involving cartilage and skin resulting in firm nodule which can ulcerate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Benign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Painful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Most occur on helix and anti helix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Males are more affected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Pressure is predisposing factor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Common in middle aged and elderly,fair skinned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Associated with systemic sclerosis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41</Slides>
  <Notes>41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Plum</vt:lpstr>
      <vt:lpstr>Dermatoses of external ear</vt:lpstr>
      <vt:lpstr>Anatomy </vt:lpstr>
      <vt:lpstr>PowerPoint Presentation</vt:lpstr>
      <vt:lpstr>Auricle</vt:lpstr>
      <vt:lpstr>PowerPoint Presentation</vt:lpstr>
      <vt:lpstr>External auditory canal</vt:lpstr>
      <vt:lpstr>microbiology</vt:lpstr>
      <vt:lpstr>Cerumen</vt:lpstr>
      <vt:lpstr>Chondrodermatitis nodularis</vt:lpstr>
      <vt:lpstr>Predisposing factors</vt:lpstr>
      <vt:lpstr>PowerPoint Presentation</vt:lpstr>
      <vt:lpstr>PowerPoint Presentation</vt:lpstr>
      <vt:lpstr>management</vt:lpstr>
      <vt:lpstr>Pseudocyst</vt:lpstr>
      <vt:lpstr>PowerPoint Presentation</vt:lpstr>
      <vt:lpstr>PowerPoint Presentation</vt:lpstr>
      <vt:lpstr>alkaptonuria</vt:lpstr>
      <vt:lpstr>gout</vt:lpstr>
      <vt:lpstr>Angiolymphoid hyperplasia with eosinophilia</vt:lpstr>
      <vt:lpstr>SLE</vt:lpstr>
      <vt:lpstr>dle</vt:lpstr>
      <vt:lpstr>Subepidermal calcifying nodule</vt:lpstr>
      <vt:lpstr>Porphyria cutanea tarda</vt:lpstr>
      <vt:lpstr>photodermatosis</vt:lpstr>
      <vt:lpstr>psoriasis</vt:lpstr>
      <vt:lpstr>Weathering nodules</vt:lpstr>
      <vt:lpstr>TRAUMATIC CONDITIONS</vt:lpstr>
      <vt:lpstr>Contusion and haematoma</vt:lpstr>
      <vt:lpstr>Complications of ear piercing</vt:lpstr>
      <vt:lpstr>Measures to prevent complications</vt:lpstr>
      <vt:lpstr>Otitis externa</vt:lpstr>
      <vt:lpstr>Clinical features</vt:lpstr>
      <vt:lpstr>PowerPoint Presentation</vt:lpstr>
      <vt:lpstr>PowerPoint Presentation</vt:lpstr>
      <vt:lpstr>Associated diseases</vt:lpstr>
      <vt:lpstr>Predisposing factors</vt:lpstr>
      <vt:lpstr>Causative organisms</vt:lpstr>
      <vt:lpstr>PowerPoint Presentation</vt:lpstr>
      <vt:lpstr>Necrotizing otitis externa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Dermatoses of external ear</dc:title>
  <cp:lastModifiedBy>asmakhan19800@gmail.com</cp:lastModifiedBy>
  <cp:revision>1</cp:revision>
  <dcterms:modified xsi:type="dcterms:W3CDTF">2024-05-26T10:32:40Z</dcterms:modified>
</cp:coreProperties>
</file>