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327" r:id="rId2"/>
    <p:sldId id="330" r:id="rId3"/>
    <p:sldId id="256" r:id="rId4"/>
    <p:sldId id="320" r:id="rId5"/>
    <p:sldId id="321" r:id="rId6"/>
    <p:sldId id="326" r:id="rId7"/>
    <p:sldId id="325" r:id="rId8"/>
    <p:sldId id="292" r:id="rId9"/>
    <p:sldId id="293" r:id="rId10"/>
    <p:sldId id="304" r:id="rId11"/>
    <p:sldId id="294" r:id="rId12"/>
    <p:sldId id="306" r:id="rId13"/>
    <p:sldId id="305" r:id="rId14"/>
    <p:sldId id="295" r:id="rId15"/>
    <p:sldId id="296" r:id="rId16"/>
    <p:sldId id="297" r:id="rId17"/>
    <p:sldId id="298" r:id="rId18"/>
    <p:sldId id="290" r:id="rId19"/>
    <p:sldId id="307" r:id="rId20"/>
    <p:sldId id="291" r:id="rId21"/>
    <p:sldId id="284" r:id="rId22"/>
    <p:sldId id="286" r:id="rId23"/>
    <p:sldId id="308" r:id="rId24"/>
    <p:sldId id="309" r:id="rId25"/>
    <p:sldId id="310" r:id="rId26"/>
    <p:sldId id="287" r:id="rId27"/>
    <p:sldId id="288" r:id="rId28"/>
    <p:sldId id="289" r:id="rId29"/>
    <p:sldId id="280" r:id="rId30"/>
    <p:sldId id="285" r:id="rId31"/>
    <p:sldId id="331" r:id="rId32"/>
    <p:sldId id="281" r:id="rId33"/>
    <p:sldId id="282" r:id="rId34"/>
    <p:sldId id="283" r:id="rId35"/>
    <p:sldId id="258" r:id="rId36"/>
    <p:sldId id="266" r:id="rId37"/>
    <p:sldId id="315" r:id="rId38"/>
    <p:sldId id="267" r:id="rId39"/>
    <p:sldId id="268" r:id="rId40"/>
    <p:sldId id="269" r:id="rId41"/>
    <p:sldId id="270" r:id="rId42"/>
    <p:sldId id="318" r:id="rId43"/>
    <p:sldId id="276" r:id="rId44"/>
    <p:sldId id="334" r:id="rId45"/>
    <p:sldId id="278" r:id="rId46"/>
    <p:sldId id="273" r:id="rId47"/>
    <p:sldId id="274" r:id="rId48"/>
    <p:sldId id="333" r:id="rId49"/>
    <p:sldId id="271" r:id="rId50"/>
    <p:sldId id="316" r:id="rId51"/>
    <p:sldId id="317" r:id="rId52"/>
    <p:sldId id="319" r:id="rId53"/>
    <p:sldId id="275" r:id="rId54"/>
    <p:sldId id="257" r:id="rId55"/>
    <p:sldId id="259" r:id="rId56"/>
    <p:sldId id="332" r:id="rId57"/>
    <p:sldId id="264" r:id="rId58"/>
    <p:sldId id="265" r:id="rId59"/>
    <p:sldId id="262" r:id="rId60"/>
    <p:sldId id="314" r:id="rId61"/>
    <p:sldId id="312" r:id="rId62"/>
    <p:sldId id="311" r:id="rId63"/>
    <p:sldId id="260" r:id="rId64"/>
    <p:sldId id="261" r:id="rId65"/>
    <p:sldId id="263" r:id="rId66"/>
    <p:sldId id="299" r:id="rId67"/>
    <p:sldId id="300" r:id="rId68"/>
    <p:sldId id="301" r:id="rId69"/>
    <p:sldId id="302" r:id="rId70"/>
    <p:sldId id="303" r:id="rId71"/>
    <p:sldId id="322" r:id="rId72"/>
    <p:sldId id="323" r:id="rId73"/>
    <p:sldId id="324" r:id="rId74"/>
    <p:sldId id="329" r:id="rId75"/>
    <p:sldId id="328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E1BEF-3F14-4788-A9DC-4B7B82AC04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2E55459-8DCA-4626-88F2-C75D86F9149B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/>
            <a:t>Physiological </a:t>
          </a:r>
          <a:r>
            <a:rPr lang="en-US" sz="2400" dirty="0" err="1" smtClean="0"/>
            <a:t>livedo</a:t>
          </a:r>
          <a:r>
            <a:rPr lang="en-US" sz="2400" dirty="0" smtClean="0"/>
            <a:t> </a:t>
          </a:r>
          <a:r>
            <a:rPr lang="en-US" sz="2400" dirty="0" err="1" smtClean="0"/>
            <a:t>reticularis</a:t>
          </a:r>
          <a:endParaRPr lang="en-US" sz="2400" dirty="0"/>
        </a:p>
      </dgm:t>
    </dgm:pt>
    <dgm:pt modelId="{00113A9C-A68E-4A4A-8F1A-13F36E5AFAFB}" type="parTrans" cxnId="{75786232-2075-4BF8-921A-68E3D199CBA6}">
      <dgm:prSet/>
      <dgm:spPr/>
      <dgm:t>
        <a:bodyPr/>
        <a:lstStyle/>
        <a:p>
          <a:endParaRPr lang="en-US"/>
        </a:p>
      </dgm:t>
    </dgm:pt>
    <dgm:pt modelId="{A8EE4F0E-76C1-436E-AFF4-5228D8491E84}" type="sibTrans" cxnId="{75786232-2075-4BF8-921A-68E3D199CBA6}">
      <dgm:prSet/>
      <dgm:spPr/>
      <dgm:t>
        <a:bodyPr/>
        <a:lstStyle/>
        <a:p>
          <a:endParaRPr lang="en-US"/>
        </a:p>
      </dgm:t>
    </dgm:pt>
    <dgm:pt modelId="{BF9FDC61-3E7C-46EF-90D9-046DA2DAB9A8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/>
            <a:t>Secondary </a:t>
          </a:r>
          <a:r>
            <a:rPr lang="en-US" sz="2400" dirty="0" err="1" smtClean="0"/>
            <a:t>livedo</a:t>
          </a:r>
          <a:r>
            <a:rPr lang="en-US" sz="2400" dirty="0" smtClean="0"/>
            <a:t> </a:t>
          </a:r>
          <a:r>
            <a:rPr lang="en-US" sz="2400" dirty="0" err="1" smtClean="0"/>
            <a:t>reticularis</a:t>
          </a:r>
          <a:endParaRPr lang="en-US" sz="2400" dirty="0"/>
        </a:p>
      </dgm:t>
    </dgm:pt>
    <dgm:pt modelId="{3B4CA102-F73D-423C-B56F-3991B47E6FDC}" type="parTrans" cxnId="{A9D8EDD4-39BE-4FD0-8EC8-6411AD907571}">
      <dgm:prSet/>
      <dgm:spPr/>
      <dgm:t>
        <a:bodyPr/>
        <a:lstStyle/>
        <a:p>
          <a:endParaRPr lang="en-US"/>
        </a:p>
      </dgm:t>
    </dgm:pt>
    <dgm:pt modelId="{DC8486ED-B435-4CB3-9381-306FDEC2642E}" type="sibTrans" cxnId="{A9D8EDD4-39BE-4FD0-8EC8-6411AD907571}">
      <dgm:prSet/>
      <dgm:spPr/>
      <dgm:t>
        <a:bodyPr/>
        <a:lstStyle/>
        <a:p>
          <a:endParaRPr lang="en-US"/>
        </a:p>
      </dgm:t>
    </dgm:pt>
    <dgm:pt modelId="{74186EC9-601D-41F4-B3DA-FD19C9B19541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/>
            <a:t>Idiopathic or primary </a:t>
          </a:r>
          <a:r>
            <a:rPr lang="en-US" sz="2400" dirty="0" err="1" smtClean="0"/>
            <a:t>livedo</a:t>
          </a:r>
          <a:r>
            <a:rPr lang="en-US" sz="2400" dirty="0" smtClean="0"/>
            <a:t> </a:t>
          </a:r>
          <a:r>
            <a:rPr lang="en-US" sz="2400" dirty="0" err="1" smtClean="0"/>
            <a:t>reticularis</a:t>
          </a:r>
          <a:endParaRPr lang="en-US" sz="2400" dirty="0"/>
        </a:p>
      </dgm:t>
    </dgm:pt>
    <dgm:pt modelId="{3CA34F78-F55F-4FAD-9FC0-F25C5730A141}" type="parTrans" cxnId="{0C909004-1B1E-4A26-ABBF-CBE50AB1CB9C}">
      <dgm:prSet/>
      <dgm:spPr/>
      <dgm:t>
        <a:bodyPr/>
        <a:lstStyle/>
        <a:p>
          <a:endParaRPr lang="en-US"/>
        </a:p>
      </dgm:t>
    </dgm:pt>
    <dgm:pt modelId="{AB0BDB77-1121-4255-8AF3-E3248863EBBF}" type="sibTrans" cxnId="{0C909004-1B1E-4A26-ABBF-CBE50AB1CB9C}">
      <dgm:prSet/>
      <dgm:spPr/>
      <dgm:t>
        <a:bodyPr/>
        <a:lstStyle/>
        <a:p>
          <a:endParaRPr lang="en-US"/>
        </a:p>
      </dgm:t>
    </dgm:pt>
    <dgm:pt modelId="{DAEE9528-6C43-489D-81A9-E0E618546E13}" type="pres">
      <dgm:prSet presAssocID="{4D4E1BEF-3F14-4788-A9DC-4B7B82AC04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814E415-092F-4F3E-A8EF-53CF5F90D6D7}" type="pres">
      <dgm:prSet presAssocID="{4D4E1BEF-3F14-4788-A9DC-4B7B82AC040E}" presName="Name1" presStyleCnt="0"/>
      <dgm:spPr/>
    </dgm:pt>
    <dgm:pt modelId="{44E26A6F-2629-42DD-B8BE-5DCAA7AD416B}" type="pres">
      <dgm:prSet presAssocID="{4D4E1BEF-3F14-4788-A9DC-4B7B82AC040E}" presName="cycle" presStyleCnt="0"/>
      <dgm:spPr/>
    </dgm:pt>
    <dgm:pt modelId="{E3E7980A-F800-4380-8479-62F991F96946}" type="pres">
      <dgm:prSet presAssocID="{4D4E1BEF-3F14-4788-A9DC-4B7B82AC040E}" presName="srcNode" presStyleLbl="node1" presStyleIdx="0" presStyleCnt="3"/>
      <dgm:spPr/>
    </dgm:pt>
    <dgm:pt modelId="{29C08DF3-5E50-4777-9252-C4C16D3C4389}" type="pres">
      <dgm:prSet presAssocID="{4D4E1BEF-3F14-4788-A9DC-4B7B82AC040E}" presName="conn" presStyleLbl="parChTrans1D2" presStyleIdx="0" presStyleCnt="1"/>
      <dgm:spPr/>
      <dgm:t>
        <a:bodyPr/>
        <a:lstStyle/>
        <a:p>
          <a:endParaRPr lang="en-US"/>
        </a:p>
      </dgm:t>
    </dgm:pt>
    <dgm:pt modelId="{B8E7705F-D52F-4D12-87ED-A2EA2FA5EB21}" type="pres">
      <dgm:prSet presAssocID="{4D4E1BEF-3F14-4788-A9DC-4B7B82AC040E}" presName="extraNode" presStyleLbl="node1" presStyleIdx="0" presStyleCnt="3"/>
      <dgm:spPr/>
    </dgm:pt>
    <dgm:pt modelId="{E1702F5B-18E5-41B9-933B-51397301CD8F}" type="pres">
      <dgm:prSet presAssocID="{4D4E1BEF-3F14-4788-A9DC-4B7B82AC040E}" presName="dstNode" presStyleLbl="node1" presStyleIdx="0" presStyleCnt="3"/>
      <dgm:spPr/>
    </dgm:pt>
    <dgm:pt modelId="{431077C6-6BE3-49A3-BFC8-3C2695EEDBBC}" type="pres">
      <dgm:prSet presAssocID="{D2E55459-8DCA-4626-88F2-C75D86F9149B}" presName="text_1" presStyleLbl="node1" presStyleIdx="0" presStyleCnt="3" custScaleY="72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AF7B4-1E8A-45F4-B0F5-8EF6CC7E1FF5}" type="pres">
      <dgm:prSet presAssocID="{D2E55459-8DCA-4626-88F2-C75D86F9149B}" presName="accent_1" presStyleCnt="0"/>
      <dgm:spPr/>
    </dgm:pt>
    <dgm:pt modelId="{D15573AB-E6DA-4C08-9C1B-2A5B2BF30A97}" type="pres">
      <dgm:prSet presAssocID="{D2E55459-8DCA-4626-88F2-C75D86F9149B}" presName="accentRepeatNode" presStyleLbl="solidFgAcc1" presStyleIdx="0" presStyleCnt="3"/>
      <dgm:spPr/>
    </dgm:pt>
    <dgm:pt modelId="{5E9AE2DC-8FA6-4A79-9B9A-16AC7EB6A8A1}" type="pres">
      <dgm:prSet presAssocID="{74186EC9-601D-41F4-B3DA-FD19C9B19541}" presName="text_2" presStyleLbl="node1" presStyleIdx="1" presStyleCnt="3" custScaleY="60013" custLinFactNeighborX="-3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58081-4733-4EEE-8B77-9FA2E81E75AF}" type="pres">
      <dgm:prSet presAssocID="{74186EC9-601D-41F4-B3DA-FD19C9B19541}" presName="accent_2" presStyleCnt="0"/>
      <dgm:spPr/>
    </dgm:pt>
    <dgm:pt modelId="{AF4DFF72-2BAA-448D-A2B9-E667EAA96A3C}" type="pres">
      <dgm:prSet presAssocID="{74186EC9-601D-41F4-B3DA-FD19C9B19541}" presName="accentRepeatNode" presStyleLbl="solidFgAcc1" presStyleIdx="1" presStyleCnt="3"/>
      <dgm:spPr/>
    </dgm:pt>
    <dgm:pt modelId="{A7BD17AE-3E5A-49E7-A0BB-4B4538C1DE17}" type="pres">
      <dgm:prSet presAssocID="{BF9FDC61-3E7C-46EF-90D9-046DA2DAB9A8}" presName="text_3" presStyleLbl="node1" presStyleIdx="2" presStyleCnt="3" custScaleY="791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AAEB1-195F-4878-81B4-6BB7D359D925}" type="pres">
      <dgm:prSet presAssocID="{BF9FDC61-3E7C-46EF-90D9-046DA2DAB9A8}" presName="accent_3" presStyleCnt="0"/>
      <dgm:spPr/>
    </dgm:pt>
    <dgm:pt modelId="{C9303DA2-D0DE-4B3F-BA16-E1022367445B}" type="pres">
      <dgm:prSet presAssocID="{BF9FDC61-3E7C-46EF-90D9-046DA2DAB9A8}" presName="accentRepeatNode" presStyleLbl="solidFgAcc1" presStyleIdx="2" presStyleCnt="3"/>
      <dgm:spPr/>
    </dgm:pt>
  </dgm:ptLst>
  <dgm:cxnLst>
    <dgm:cxn modelId="{75786232-2075-4BF8-921A-68E3D199CBA6}" srcId="{4D4E1BEF-3F14-4788-A9DC-4B7B82AC040E}" destId="{D2E55459-8DCA-4626-88F2-C75D86F9149B}" srcOrd="0" destOrd="0" parTransId="{00113A9C-A68E-4A4A-8F1A-13F36E5AFAFB}" sibTransId="{A8EE4F0E-76C1-436E-AFF4-5228D8491E84}"/>
    <dgm:cxn modelId="{08E258C8-AE53-4F01-8783-AD22CE3CA086}" type="presOf" srcId="{BF9FDC61-3E7C-46EF-90D9-046DA2DAB9A8}" destId="{A7BD17AE-3E5A-49E7-A0BB-4B4538C1DE17}" srcOrd="0" destOrd="0" presId="urn:microsoft.com/office/officeart/2008/layout/VerticalCurvedList"/>
    <dgm:cxn modelId="{2C7ACB19-1469-463F-A924-308692F11AE0}" type="presOf" srcId="{74186EC9-601D-41F4-B3DA-FD19C9B19541}" destId="{5E9AE2DC-8FA6-4A79-9B9A-16AC7EB6A8A1}" srcOrd="0" destOrd="0" presId="urn:microsoft.com/office/officeart/2008/layout/VerticalCurvedList"/>
    <dgm:cxn modelId="{A9D8EDD4-39BE-4FD0-8EC8-6411AD907571}" srcId="{4D4E1BEF-3F14-4788-A9DC-4B7B82AC040E}" destId="{BF9FDC61-3E7C-46EF-90D9-046DA2DAB9A8}" srcOrd="2" destOrd="0" parTransId="{3B4CA102-F73D-423C-B56F-3991B47E6FDC}" sibTransId="{DC8486ED-B435-4CB3-9381-306FDEC2642E}"/>
    <dgm:cxn modelId="{0C909004-1B1E-4A26-ABBF-CBE50AB1CB9C}" srcId="{4D4E1BEF-3F14-4788-A9DC-4B7B82AC040E}" destId="{74186EC9-601D-41F4-B3DA-FD19C9B19541}" srcOrd="1" destOrd="0" parTransId="{3CA34F78-F55F-4FAD-9FC0-F25C5730A141}" sibTransId="{AB0BDB77-1121-4255-8AF3-E3248863EBBF}"/>
    <dgm:cxn modelId="{F5128F06-7DAD-4C00-B8B0-D5EA112023B9}" type="presOf" srcId="{A8EE4F0E-76C1-436E-AFF4-5228D8491E84}" destId="{29C08DF3-5E50-4777-9252-C4C16D3C4389}" srcOrd="0" destOrd="0" presId="urn:microsoft.com/office/officeart/2008/layout/VerticalCurvedList"/>
    <dgm:cxn modelId="{113E6CDD-DC35-4A14-A8E8-35B32C4B2AEF}" type="presOf" srcId="{4D4E1BEF-3F14-4788-A9DC-4B7B82AC040E}" destId="{DAEE9528-6C43-489D-81A9-E0E618546E13}" srcOrd="0" destOrd="0" presId="urn:microsoft.com/office/officeart/2008/layout/VerticalCurvedList"/>
    <dgm:cxn modelId="{B2D8D1ED-BDBF-4CF4-B6B0-089AE38EE617}" type="presOf" srcId="{D2E55459-8DCA-4626-88F2-C75D86F9149B}" destId="{431077C6-6BE3-49A3-BFC8-3C2695EEDBBC}" srcOrd="0" destOrd="0" presId="urn:microsoft.com/office/officeart/2008/layout/VerticalCurvedList"/>
    <dgm:cxn modelId="{A6E4DC40-8548-4A7B-A309-CB07252A3257}" type="presParOf" srcId="{DAEE9528-6C43-489D-81A9-E0E618546E13}" destId="{7814E415-092F-4F3E-A8EF-53CF5F90D6D7}" srcOrd="0" destOrd="0" presId="urn:microsoft.com/office/officeart/2008/layout/VerticalCurvedList"/>
    <dgm:cxn modelId="{E5CCD793-76E7-4DDC-B935-16312247F2B2}" type="presParOf" srcId="{7814E415-092F-4F3E-A8EF-53CF5F90D6D7}" destId="{44E26A6F-2629-42DD-B8BE-5DCAA7AD416B}" srcOrd="0" destOrd="0" presId="urn:microsoft.com/office/officeart/2008/layout/VerticalCurvedList"/>
    <dgm:cxn modelId="{1DF2E897-CE53-4B67-A986-473C7E7C3B75}" type="presParOf" srcId="{44E26A6F-2629-42DD-B8BE-5DCAA7AD416B}" destId="{E3E7980A-F800-4380-8479-62F991F96946}" srcOrd="0" destOrd="0" presId="urn:microsoft.com/office/officeart/2008/layout/VerticalCurvedList"/>
    <dgm:cxn modelId="{8F52BD3D-76F1-4A7F-88A1-AE0DFA8A6DA8}" type="presParOf" srcId="{44E26A6F-2629-42DD-B8BE-5DCAA7AD416B}" destId="{29C08DF3-5E50-4777-9252-C4C16D3C4389}" srcOrd="1" destOrd="0" presId="urn:microsoft.com/office/officeart/2008/layout/VerticalCurvedList"/>
    <dgm:cxn modelId="{44DCC222-F8A8-4377-9F91-7D1DA521FC8A}" type="presParOf" srcId="{44E26A6F-2629-42DD-B8BE-5DCAA7AD416B}" destId="{B8E7705F-D52F-4D12-87ED-A2EA2FA5EB21}" srcOrd="2" destOrd="0" presId="urn:microsoft.com/office/officeart/2008/layout/VerticalCurvedList"/>
    <dgm:cxn modelId="{5043FC03-028E-4547-BA82-87895676FB78}" type="presParOf" srcId="{44E26A6F-2629-42DD-B8BE-5DCAA7AD416B}" destId="{E1702F5B-18E5-41B9-933B-51397301CD8F}" srcOrd="3" destOrd="0" presId="urn:microsoft.com/office/officeart/2008/layout/VerticalCurvedList"/>
    <dgm:cxn modelId="{480F8863-C0F8-4111-80FC-D77A0587F36B}" type="presParOf" srcId="{7814E415-092F-4F3E-A8EF-53CF5F90D6D7}" destId="{431077C6-6BE3-49A3-BFC8-3C2695EEDBBC}" srcOrd="1" destOrd="0" presId="urn:microsoft.com/office/officeart/2008/layout/VerticalCurvedList"/>
    <dgm:cxn modelId="{C1DA45FE-3248-4F0F-B04A-1E6142C1B2FD}" type="presParOf" srcId="{7814E415-092F-4F3E-A8EF-53CF5F90D6D7}" destId="{BC0AF7B4-1E8A-45F4-B0F5-8EF6CC7E1FF5}" srcOrd="2" destOrd="0" presId="urn:microsoft.com/office/officeart/2008/layout/VerticalCurvedList"/>
    <dgm:cxn modelId="{D34043EA-66C3-4981-86EE-935AAE57D9DE}" type="presParOf" srcId="{BC0AF7B4-1E8A-45F4-B0F5-8EF6CC7E1FF5}" destId="{D15573AB-E6DA-4C08-9C1B-2A5B2BF30A97}" srcOrd="0" destOrd="0" presId="urn:microsoft.com/office/officeart/2008/layout/VerticalCurvedList"/>
    <dgm:cxn modelId="{B0EE49FC-66F1-4E1A-8D9F-D7FC06D4AB42}" type="presParOf" srcId="{7814E415-092F-4F3E-A8EF-53CF5F90D6D7}" destId="{5E9AE2DC-8FA6-4A79-9B9A-16AC7EB6A8A1}" srcOrd="3" destOrd="0" presId="urn:microsoft.com/office/officeart/2008/layout/VerticalCurvedList"/>
    <dgm:cxn modelId="{4C4C34B9-50E1-4B04-87A4-2ECC1B83DC00}" type="presParOf" srcId="{7814E415-092F-4F3E-A8EF-53CF5F90D6D7}" destId="{12D58081-4733-4EEE-8B77-9FA2E81E75AF}" srcOrd="4" destOrd="0" presId="urn:microsoft.com/office/officeart/2008/layout/VerticalCurvedList"/>
    <dgm:cxn modelId="{498A7AC3-78BA-45EB-BDAB-5102C1FB38BF}" type="presParOf" srcId="{12D58081-4733-4EEE-8B77-9FA2E81E75AF}" destId="{AF4DFF72-2BAA-448D-A2B9-E667EAA96A3C}" srcOrd="0" destOrd="0" presId="urn:microsoft.com/office/officeart/2008/layout/VerticalCurvedList"/>
    <dgm:cxn modelId="{B878D49F-3AC4-4099-B395-A5355D1E9D67}" type="presParOf" srcId="{7814E415-092F-4F3E-A8EF-53CF5F90D6D7}" destId="{A7BD17AE-3E5A-49E7-A0BB-4B4538C1DE17}" srcOrd="5" destOrd="0" presId="urn:microsoft.com/office/officeart/2008/layout/VerticalCurvedList"/>
    <dgm:cxn modelId="{68A620EA-E0D0-4ADA-8661-13C260E6091C}" type="presParOf" srcId="{7814E415-092F-4F3E-A8EF-53CF5F90D6D7}" destId="{B21AAEB1-195F-4878-81B4-6BB7D359D925}" srcOrd="6" destOrd="0" presId="urn:microsoft.com/office/officeart/2008/layout/VerticalCurvedList"/>
    <dgm:cxn modelId="{773D8D66-C69F-45D8-BBCE-20A87F88C789}" type="presParOf" srcId="{B21AAEB1-195F-4878-81B4-6BB7D359D925}" destId="{C9303DA2-D0DE-4B3F-BA16-E102236744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33E3BD-D46A-439D-9FAA-C4256A8A37D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8C36B1-C465-4110-81A5-9449318B7782}">
      <dgm:prSet phldrT="[Text]"/>
      <dgm:spPr/>
      <dgm:t>
        <a:bodyPr/>
        <a:lstStyle/>
        <a:p>
          <a:r>
            <a:rPr lang="en-US" dirty="0" err="1" smtClean="0"/>
            <a:t>Raynauds</a:t>
          </a:r>
          <a:r>
            <a:rPr lang="en-US" dirty="0" smtClean="0"/>
            <a:t> </a:t>
          </a:r>
          <a:endParaRPr lang="en-US" dirty="0"/>
        </a:p>
      </dgm:t>
    </dgm:pt>
    <dgm:pt modelId="{95A9112C-ADA7-4A39-8294-BC3A50CC30AE}" type="parTrans" cxnId="{FB842813-AA80-4A3F-BDF3-F9EAC9D9935E}">
      <dgm:prSet/>
      <dgm:spPr/>
      <dgm:t>
        <a:bodyPr/>
        <a:lstStyle/>
        <a:p>
          <a:endParaRPr lang="en-US"/>
        </a:p>
      </dgm:t>
    </dgm:pt>
    <dgm:pt modelId="{AF8BA76C-D8BE-48B7-BCB9-5475D1C02B33}" type="sibTrans" cxnId="{FB842813-AA80-4A3F-BDF3-F9EAC9D9935E}">
      <dgm:prSet/>
      <dgm:spPr/>
      <dgm:t>
        <a:bodyPr/>
        <a:lstStyle/>
        <a:p>
          <a:endParaRPr lang="en-US"/>
        </a:p>
      </dgm:t>
    </dgm:pt>
    <dgm:pt modelId="{39B01B0F-9DD6-4CD2-96B0-1F0EE06D3DD9}">
      <dgm:prSet phldrT="[Text]"/>
      <dgm:spPr/>
      <dgm:t>
        <a:bodyPr/>
        <a:lstStyle/>
        <a:p>
          <a:r>
            <a:rPr lang="en-US" dirty="0" smtClean="0"/>
            <a:t>Primary </a:t>
          </a:r>
          <a:endParaRPr lang="en-US" dirty="0"/>
        </a:p>
      </dgm:t>
    </dgm:pt>
    <dgm:pt modelId="{A7B81DC5-C195-46C8-910B-44602A7D5A00}" type="parTrans" cxnId="{CDC3B91F-E88D-4914-947B-E0BC4B9CA931}">
      <dgm:prSet/>
      <dgm:spPr/>
      <dgm:t>
        <a:bodyPr/>
        <a:lstStyle/>
        <a:p>
          <a:endParaRPr lang="en-US"/>
        </a:p>
      </dgm:t>
    </dgm:pt>
    <dgm:pt modelId="{BFD5BD12-3736-40D1-ABFA-1804BDEC7C89}" type="sibTrans" cxnId="{CDC3B91F-E88D-4914-947B-E0BC4B9CA931}">
      <dgm:prSet/>
      <dgm:spPr/>
      <dgm:t>
        <a:bodyPr/>
        <a:lstStyle/>
        <a:p>
          <a:endParaRPr lang="en-US"/>
        </a:p>
      </dgm:t>
    </dgm:pt>
    <dgm:pt modelId="{2940BB97-3CC2-494C-83F3-F04A60131860}">
      <dgm:prSet phldrT="[Text]"/>
      <dgm:spPr/>
      <dgm:t>
        <a:bodyPr/>
        <a:lstStyle/>
        <a:p>
          <a:r>
            <a:rPr lang="en-US" dirty="0" smtClean="0"/>
            <a:t>Secondary </a:t>
          </a:r>
          <a:endParaRPr lang="en-US" dirty="0"/>
        </a:p>
      </dgm:t>
    </dgm:pt>
    <dgm:pt modelId="{3ACDD87C-4645-46DA-B67F-D2893A2FBB93}" type="parTrans" cxnId="{3E39548C-55ED-4E42-84B8-B20B3C198183}">
      <dgm:prSet/>
      <dgm:spPr/>
      <dgm:t>
        <a:bodyPr/>
        <a:lstStyle/>
        <a:p>
          <a:endParaRPr lang="en-US"/>
        </a:p>
      </dgm:t>
    </dgm:pt>
    <dgm:pt modelId="{BE73FBF9-713B-4FA6-AC7B-22D1E4D7D5D2}" type="sibTrans" cxnId="{3E39548C-55ED-4E42-84B8-B20B3C198183}">
      <dgm:prSet/>
      <dgm:spPr/>
      <dgm:t>
        <a:bodyPr/>
        <a:lstStyle/>
        <a:p>
          <a:endParaRPr lang="en-US"/>
        </a:p>
      </dgm:t>
    </dgm:pt>
    <dgm:pt modelId="{56BB1061-5F59-4BA5-8C65-1AF7959581F2}" type="pres">
      <dgm:prSet presAssocID="{3C33E3BD-D46A-439D-9FAA-C4256A8A37D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B3C94F-78E2-4DB2-A5C2-6546367F4AC5}" type="pres">
      <dgm:prSet presAssocID="{BE8C36B1-C465-4110-81A5-9449318B7782}" presName="root1" presStyleCnt="0"/>
      <dgm:spPr/>
    </dgm:pt>
    <dgm:pt modelId="{DCC22A00-ACA5-4C23-BDB9-9FEEE2809D80}" type="pres">
      <dgm:prSet presAssocID="{BE8C36B1-C465-4110-81A5-9449318B778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B2B55-5BFB-41E7-B10D-C40B52FB19C3}" type="pres">
      <dgm:prSet presAssocID="{BE8C36B1-C465-4110-81A5-9449318B7782}" presName="level2hierChild" presStyleCnt="0"/>
      <dgm:spPr/>
    </dgm:pt>
    <dgm:pt modelId="{91675F48-F074-4E15-93F1-C80DB8DEB2B9}" type="pres">
      <dgm:prSet presAssocID="{A7B81DC5-C195-46C8-910B-44602A7D5A0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0FAA61B-AAA6-4124-B477-9AB250F452F8}" type="pres">
      <dgm:prSet presAssocID="{A7B81DC5-C195-46C8-910B-44602A7D5A0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525190C8-95F2-4BCB-B514-15DC9EA53134}" type="pres">
      <dgm:prSet presAssocID="{39B01B0F-9DD6-4CD2-96B0-1F0EE06D3DD9}" presName="root2" presStyleCnt="0"/>
      <dgm:spPr/>
    </dgm:pt>
    <dgm:pt modelId="{729B10F6-84B1-4C58-973E-178D9C60AEDC}" type="pres">
      <dgm:prSet presAssocID="{39B01B0F-9DD6-4CD2-96B0-1F0EE06D3DD9}" presName="LevelTwoTextNode" presStyleLbl="node2" presStyleIdx="0" presStyleCnt="2" custScaleY="1147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FB76B9-2B7D-47E5-B676-C70B88556B8D}" type="pres">
      <dgm:prSet presAssocID="{39B01B0F-9DD6-4CD2-96B0-1F0EE06D3DD9}" presName="level3hierChild" presStyleCnt="0"/>
      <dgm:spPr/>
    </dgm:pt>
    <dgm:pt modelId="{9B58B390-5166-47D3-8D6C-57BE993162A2}" type="pres">
      <dgm:prSet presAssocID="{3ACDD87C-4645-46DA-B67F-D2893A2FBB9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F7ABACE5-A548-4441-8E0F-F6A501F6E572}" type="pres">
      <dgm:prSet presAssocID="{3ACDD87C-4645-46DA-B67F-D2893A2FBB9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53DD2C6-1CF5-4467-93BF-16CDA5E8177B}" type="pres">
      <dgm:prSet presAssocID="{2940BB97-3CC2-494C-83F3-F04A60131860}" presName="root2" presStyleCnt="0"/>
      <dgm:spPr/>
    </dgm:pt>
    <dgm:pt modelId="{9EE43CA9-6BF9-4EAB-B501-A8BC81B6A3CB}" type="pres">
      <dgm:prSet presAssocID="{2940BB97-3CC2-494C-83F3-F04A60131860}" presName="LevelTwoTextNode" presStyleLbl="node2" presStyleIdx="1" presStyleCnt="2" custScaleY="1300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F7CF0E-B266-4B9E-B49E-3C240E6D87FE}" type="pres">
      <dgm:prSet presAssocID="{2940BB97-3CC2-494C-83F3-F04A60131860}" presName="level3hierChild" presStyleCnt="0"/>
      <dgm:spPr/>
    </dgm:pt>
  </dgm:ptLst>
  <dgm:cxnLst>
    <dgm:cxn modelId="{2CED1BAE-31EC-4E2F-8E1A-4A95C4CE7730}" type="presOf" srcId="{39B01B0F-9DD6-4CD2-96B0-1F0EE06D3DD9}" destId="{729B10F6-84B1-4C58-973E-178D9C60AEDC}" srcOrd="0" destOrd="0" presId="urn:microsoft.com/office/officeart/2005/8/layout/hierarchy2"/>
    <dgm:cxn modelId="{7269846B-A3E8-43F6-AA40-D56677F70222}" type="presOf" srcId="{A7B81DC5-C195-46C8-910B-44602A7D5A00}" destId="{91675F48-F074-4E15-93F1-C80DB8DEB2B9}" srcOrd="0" destOrd="0" presId="urn:microsoft.com/office/officeart/2005/8/layout/hierarchy2"/>
    <dgm:cxn modelId="{57007629-6414-4439-9A1F-AFE3914C84BE}" type="presOf" srcId="{3ACDD87C-4645-46DA-B67F-D2893A2FBB93}" destId="{F7ABACE5-A548-4441-8E0F-F6A501F6E572}" srcOrd="1" destOrd="0" presId="urn:microsoft.com/office/officeart/2005/8/layout/hierarchy2"/>
    <dgm:cxn modelId="{3E39548C-55ED-4E42-84B8-B20B3C198183}" srcId="{BE8C36B1-C465-4110-81A5-9449318B7782}" destId="{2940BB97-3CC2-494C-83F3-F04A60131860}" srcOrd="1" destOrd="0" parTransId="{3ACDD87C-4645-46DA-B67F-D2893A2FBB93}" sibTransId="{BE73FBF9-713B-4FA6-AC7B-22D1E4D7D5D2}"/>
    <dgm:cxn modelId="{B7698F25-B731-4639-998D-32A9CF5D1B7B}" type="presOf" srcId="{3ACDD87C-4645-46DA-B67F-D2893A2FBB93}" destId="{9B58B390-5166-47D3-8D6C-57BE993162A2}" srcOrd="0" destOrd="0" presId="urn:microsoft.com/office/officeart/2005/8/layout/hierarchy2"/>
    <dgm:cxn modelId="{1842CE69-139B-47AB-BE83-8481052F0C8B}" type="presOf" srcId="{A7B81DC5-C195-46C8-910B-44602A7D5A00}" destId="{B0FAA61B-AAA6-4124-B477-9AB250F452F8}" srcOrd="1" destOrd="0" presId="urn:microsoft.com/office/officeart/2005/8/layout/hierarchy2"/>
    <dgm:cxn modelId="{5EA94DF3-BC42-4610-86F8-484DF5B3518B}" type="presOf" srcId="{2940BB97-3CC2-494C-83F3-F04A60131860}" destId="{9EE43CA9-6BF9-4EAB-B501-A8BC81B6A3CB}" srcOrd="0" destOrd="0" presId="urn:microsoft.com/office/officeart/2005/8/layout/hierarchy2"/>
    <dgm:cxn modelId="{CDC3B91F-E88D-4914-947B-E0BC4B9CA931}" srcId="{BE8C36B1-C465-4110-81A5-9449318B7782}" destId="{39B01B0F-9DD6-4CD2-96B0-1F0EE06D3DD9}" srcOrd="0" destOrd="0" parTransId="{A7B81DC5-C195-46C8-910B-44602A7D5A00}" sibTransId="{BFD5BD12-3736-40D1-ABFA-1804BDEC7C89}"/>
    <dgm:cxn modelId="{E71A894A-A254-4994-8BB3-F899767F3609}" type="presOf" srcId="{3C33E3BD-D46A-439D-9FAA-C4256A8A37D8}" destId="{56BB1061-5F59-4BA5-8C65-1AF7959581F2}" srcOrd="0" destOrd="0" presId="urn:microsoft.com/office/officeart/2005/8/layout/hierarchy2"/>
    <dgm:cxn modelId="{FB842813-AA80-4A3F-BDF3-F9EAC9D9935E}" srcId="{3C33E3BD-D46A-439D-9FAA-C4256A8A37D8}" destId="{BE8C36B1-C465-4110-81A5-9449318B7782}" srcOrd="0" destOrd="0" parTransId="{95A9112C-ADA7-4A39-8294-BC3A50CC30AE}" sibTransId="{AF8BA76C-D8BE-48B7-BCB9-5475D1C02B33}"/>
    <dgm:cxn modelId="{0BCB989D-1B7B-4D05-B49D-375C67638ACC}" type="presOf" srcId="{BE8C36B1-C465-4110-81A5-9449318B7782}" destId="{DCC22A00-ACA5-4C23-BDB9-9FEEE2809D80}" srcOrd="0" destOrd="0" presId="urn:microsoft.com/office/officeart/2005/8/layout/hierarchy2"/>
    <dgm:cxn modelId="{FAF77A92-3ADF-4057-9395-16AF4A1968BE}" type="presParOf" srcId="{56BB1061-5F59-4BA5-8C65-1AF7959581F2}" destId="{34B3C94F-78E2-4DB2-A5C2-6546367F4AC5}" srcOrd="0" destOrd="0" presId="urn:microsoft.com/office/officeart/2005/8/layout/hierarchy2"/>
    <dgm:cxn modelId="{80621724-C89E-4FE6-89A8-F2CEF00F2B0C}" type="presParOf" srcId="{34B3C94F-78E2-4DB2-A5C2-6546367F4AC5}" destId="{DCC22A00-ACA5-4C23-BDB9-9FEEE2809D80}" srcOrd="0" destOrd="0" presId="urn:microsoft.com/office/officeart/2005/8/layout/hierarchy2"/>
    <dgm:cxn modelId="{D199E27A-3BF7-4D36-BE7C-6FB06470A48E}" type="presParOf" srcId="{34B3C94F-78E2-4DB2-A5C2-6546367F4AC5}" destId="{2EDB2B55-5BFB-41E7-B10D-C40B52FB19C3}" srcOrd="1" destOrd="0" presId="urn:microsoft.com/office/officeart/2005/8/layout/hierarchy2"/>
    <dgm:cxn modelId="{D5BCECFB-6729-4597-A9ED-ABE55508BD12}" type="presParOf" srcId="{2EDB2B55-5BFB-41E7-B10D-C40B52FB19C3}" destId="{91675F48-F074-4E15-93F1-C80DB8DEB2B9}" srcOrd="0" destOrd="0" presId="urn:microsoft.com/office/officeart/2005/8/layout/hierarchy2"/>
    <dgm:cxn modelId="{6FE0AEB4-9A75-4B2A-8792-65A2439A20C7}" type="presParOf" srcId="{91675F48-F074-4E15-93F1-C80DB8DEB2B9}" destId="{B0FAA61B-AAA6-4124-B477-9AB250F452F8}" srcOrd="0" destOrd="0" presId="urn:microsoft.com/office/officeart/2005/8/layout/hierarchy2"/>
    <dgm:cxn modelId="{75C42369-132A-4FD9-A53F-6928FF6B9B55}" type="presParOf" srcId="{2EDB2B55-5BFB-41E7-B10D-C40B52FB19C3}" destId="{525190C8-95F2-4BCB-B514-15DC9EA53134}" srcOrd="1" destOrd="0" presId="urn:microsoft.com/office/officeart/2005/8/layout/hierarchy2"/>
    <dgm:cxn modelId="{A77F889F-9DC8-4F95-AD71-9810B91600A4}" type="presParOf" srcId="{525190C8-95F2-4BCB-B514-15DC9EA53134}" destId="{729B10F6-84B1-4C58-973E-178D9C60AEDC}" srcOrd="0" destOrd="0" presId="urn:microsoft.com/office/officeart/2005/8/layout/hierarchy2"/>
    <dgm:cxn modelId="{5E61C0F3-1CC7-4D8B-A201-490FAFA8B867}" type="presParOf" srcId="{525190C8-95F2-4BCB-B514-15DC9EA53134}" destId="{27FB76B9-2B7D-47E5-B676-C70B88556B8D}" srcOrd="1" destOrd="0" presId="urn:microsoft.com/office/officeart/2005/8/layout/hierarchy2"/>
    <dgm:cxn modelId="{A30E1734-8E5B-415A-B9AD-9D40C21D1D7F}" type="presParOf" srcId="{2EDB2B55-5BFB-41E7-B10D-C40B52FB19C3}" destId="{9B58B390-5166-47D3-8D6C-57BE993162A2}" srcOrd="2" destOrd="0" presId="urn:microsoft.com/office/officeart/2005/8/layout/hierarchy2"/>
    <dgm:cxn modelId="{A2484F99-AB87-4181-9441-DB9C9DF84A32}" type="presParOf" srcId="{9B58B390-5166-47D3-8D6C-57BE993162A2}" destId="{F7ABACE5-A548-4441-8E0F-F6A501F6E572}" srcOrd="0" destOrd="0" presId="urn:microsoft.com/office/officeart/2005/8/layout/hierarchy2"/>
    <dgm:cxn modelId="{B4ADD5DC-F712-49FD-A575-550831A82596}" type="presParOf" srcId="{2EDB2B55-5BFB-41E7-B10D-C40B52FB19C3}" destId="{653DD2C6-1CF5-4467-93BF-16CDA5E8177B}" srcOrd="3" destOrd="0" presId="urn:microsoft.com/office/officeart/2005/8/layout/hierarchy2"/>
    <dgm:cxn modelId="{C607A721-04DE-4451-A568-B83F260ACB64}" type="presParOf" srcId="{653DD2C6-1CF5-4467-93BF-16CDA5E8177B}" destId="{9EE43CA9-6BF9-4EAB-B501-A8BC81B6A3CB}" srcOrd="0" destOrd="0" presId="urn:microsoft.com/office/officeart/2005/8/layout/hierarchy2"/>
    <dgm:cxn modelId="{B5F229AE-242C-46C9-A544-6EEDFAF66B77}" type="presParOf" srcId="{653DD2C6-1CF5-4467-93BF-16CDA5E8177B}" destId="{48F7CF0E-B266-4B9E-B49E-3C240E6D87F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08DF3-5E50-4777-9252-C4C16D3C4389}">
      <dsp:nvSpPr>
        <dsp:cNvPr id="0" name=""/>
        <dsp:cNvSpPr/>
      </dsp:nvSpPr>
      <dsp:spPr>
        <a:xfrm>
          <a:off x="-4819375" y="-738620"/>
          <a:ext cx="5740147" cy="5740147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077C6-6BE3-49A3-BFC8-3C2695EEDBBC}">
      <dsp:nvSpPr>
        <dsp:cNvPr id="0" name=""/>
        <dsp:cNvSpPr/>
      </dsp:nvSpPr>
      <dsp:spPr>
        <a:xfrm>
          <a:off x="592191" y="545281"/>
          <a:ext cx="7477480" cy="614600"/>
        </a:xfrm>
        <a:prstGeom prst="rect">
          <a:avLst/>
        </a:prstGeom>
        <a:solidFill>
          <a:schemeClr val="bg2">
            <a:lumMod val="9000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73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Physiological </a:t>
          </a:r>
          <a:r>
            <a:rPr lang="en-US" sz="2400" kern="1200" dirty="0" err="1" smtClean="0"/>
            <a:t>livedo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reticularis</a:t>
          </a:r>
          <a:endParaRPr lang="en-US" sz="2400" kern="1200" dirty="0"/>
        </a:p>
      </dsp:txBody>
      <dsp:txXfrm>
        <a:off x="592191" y="545281"/>
        <a:ext cx="7477480" cy="614600"/>
      </dsp:txXfrm>
    </dsp:sp>
    <dsp:sp modelId="{D15573AB-E6DA-4C08-9C1B-2A5B2BF30A97}">
      <dsp:nvSpPr>
        <dsp:cNvPr id="0" name=""/>
        <dsp:cNvSpPr/>
      </dsp:nvSpPr>
      <dsp:spPr>
        <a:xfrm>
          <a:off x="59328" y="319718"/>
          <a:ext cx="1065726" cy="1065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AE2DC-8FA6-4A79-9B9A-16AC7EB6A8A1}">
      <dsp:nvSpPr>
        <dsp:cNvPr id="0" name=""/>
        <dsp:cNvSpPr/>
      </dsp:nvSpPr>
      <dsp:spPr>
        <a:xfrm>
          <a:off x="875369" y="1875623"/>
          <a:ext cx="7167567" cy="511659"/>
        </a:xfrm>
        <a:prstGeom prst="rect">
          <a:avLst/>
        </a:prstGeom>
        <a:solidFill>
          <a:schemeClr val="bg2">
            <a:lumMod val="9000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73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Idiopathic or primary </a:t>
          </a:r>
          <a:r>
            <a:rPr lang="en-US" sz="2400" kern="1200" dirty="0" err="1" smtClean="0"/>
            <a:t>livedo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reticularis</a:t>
          </a:r>
          <a:endParaRPr lang="en-US" sz="2400" kern="1200" dirty="0"/>
        </a:p>
      </dsp:txBody>
      <dsp:txXfrm>
        <a:off x="875369" y="1875623"/>
        <a:ext cx="7167567" cy="511659"/>
      </dsp:txXfrm>
    </dsp:sp>
    <dsp:sp modelId="{AF4DFF72-2BAA-448D-A2B9-E667EAA96A3C}">
      <dsp:nvSpPr>
        <dsp:cNvPr id="0" name=""/>
        <dsp:cNvSpPr/>
      </dsp:nvSpPr>
      <dsp:spPr>
        <a:xfrm>
          <a:off x="369241" y="1598590"/>
          <a:ext cx="1065726" cy="1065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D17AE-3E5A-49E7-A0BB-4B4538C1DE17}">
      <dsp:nvSpPr>
        <dsp:cNvPr id="0" name=""/>
        <dsp:cNvSpPr/>
      </dsp:nvSpPr>
      <dsp:spPr>
        <a:xfrm>
          <a:off x="592191" y="3072899"/>
          <a:ext cx="7477480" cy="674852"/>
        </a:xfrm>
        <a:prstGeom prst="rect">
          <a:avLst/>
        </a:prstGeom>
        <a:solidFill>
          <a:schemeClr val="bg2">
            <a:lumMod val="9000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73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Secondary </a:t>
          </a:r>
          <a:r>
            <a:rPr lang="en-US" sz="2400" kern="1200" dirty="0" err="1" smtClean="0"/>
            <a:t>livedo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reticularis</a:t>
          </a:r>
          <a:endParaRPr lang="en-US" sz="2400" kern="1200" dirty="0"/>
        </a:p>
      </dsp:txBody>
      <dsp:txXfrm>
        <a:off x="592191" y="3072899"/>
        <a:ext cx="7477480" cy="674852"/>
      </dsp:txXfrm>
    </dsp:sp>
    <dsp:sp modelId="{C9303DA2-D0DE-4B3F-BA16-E1022367445B}">
      <dsp:nvSpPr>
        <dsp:cNvPr id="0" name=""/>
        <dsp:cNvSpPr/>
      </dsp:nvSpPr>
      <dsp:spPr>
        <a:xfrm>
          <a:off x="59328" y="2877462"/>
          <a:ext cx="1065726" cy="10657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22A00-ACA5-4C23-BDB9-9FEEE2809D80}">
      <dsp:nvSpPr>
        <dsp:cNvPr id="0" name=""/>
        <dsp:cNvSpPr/>
      </dsp:nvSpPr>
      <dsp:spPr>
        <a:xfrm>
          <a:off x="965351" y="1148306"/>
          <a:ext cx="2872587" cy="1436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Raynauds</a:t>
          </a:r>
          <a:r>
            <a:rPr lang="en-US" sz="4000" kern="1200" dirty="0" smtClean="0"/>
            <a:t> </a:t>
          </a:r>
          <a:endParaRPr lang="en-US" sz="4000" kern="1200" dirty="0"/>
        </a:p>
      </dsp:txBody>
      <dsp:txXfrm>
        <a:off x="1007419" y="1190374"/>
        <a:ext cx="2788451" cy="1352157"/>
      </dsp:txXfrm>
    </dsp:sp>
    <dsp:sp modelId="{91675F48-F074-4E15-93F1-C80DB8DEB2B9}">
      <dsp:nvSpPr>
        <dsp:cNvPr id="0" name=""/>
        <dsp:cNvSpPr/>
      </dsp:nvSpPr>
      <dsp:spPr>
        <a:xfrm rot="19068827">
          <a:off x="3637093" y="1311135"/>
          <a:ext cx="1550725" cy="69257"/>
        </a:xfrm>
        <a:custGeom>
          <a:avLst/>
          <a:gdLst/>
          <a:ahLst/>
          <a:cxnLst/>
          <a:rect l="0" t="0" r="0" b="0"/>
          <a:pathLst>
            <a:path>
              <a:moveTo>
                <a:pt x="0" y="34628"/>
              </a:moveTo>
              <a:lnTo>
                <a:pt x="1550725" y="3462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73688" y="1306996"/>
        <a:ext cx="77536" cy="77536"/>
      </dsp:txXfrm>
    </dsp:sp>
    <dsp:sp modelId="{729B10F6-84B1-4C58-973E-178D9C60AEDC}">
      <dsp:nvSpPr>
        <dsp:cNvPr id="0" name=""/>
        <dsp:cNvSpPr/>
      </dsp:nvSpPr>
      <dsp:spPr>
        <a:xfrm>
          <a:off x="4986974" y="1008"/>
          <a:ext cx="2872587" cy="1648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Primary </a:t>
          </a:r>
          <a:endParaRPr lang="en-US" sz="4000" kern="1200" dirty="0"/>
        </a:p>
      </dsp:txBody>
      <dsp:txXfrm>
        <a:off x="5035246" y="49280"/>
        <a:ext cx="2776043" cy="1551588"/>
      </dsp:txXfrm>
    </dsp:sp>
    <dsp:sp modelId="{9B58B390-5166-47D3-8D6C-57BE993162A2}">
      <dsp:nvSpPr>
        <dsp:cNvPr id="0" name=""/>
        <dsp:cNvSpPr/>
      </dsp:nvSpPr>
      <dsp:spPr>
        <a:xfrm rot="2342381">
          <a:off x="3672775" y="2297718"/>
          <a:ext cx="1479361" cy="69257"/>
        </a:xfrm>
        <a:custGeom>
          <a:avLst/>
          <a:gdLst/>
          <a:ahLst/>
          <a:cxnLst/>
          <a:rect l="0" t="0" r="0" b="0"/>
          <a:pathLst>
            <a:path>
              <a:moveTo>
                <a:pt x="0" y="34628"/>
              </a:moveTo>
              <a:lnTo>
                <a:pt x="1479361" y="3462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75472" y="2295363"/>
        <a:ext cx="73968" cy="73968"/>
      </dsp:txXfrm>
    </dsp:sp>
    <dsp:sp modelId="{9EE43CA9-6BF9-4EAB-B501-A8BC81B6A3CB}">
      <dsp:nvSpPr>
        <dsp:cNvPr id="0" name=""/>
        <dsp:cNvSpPr/>
      </dsp:nvSpPr>
      <dsp:spPr>
        <a:xfrm>
          <a:off x="4986974" y="1864585"/>
          <a:ext cx="2872587" cy="1867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Secondary </a:t>
          </a:r>
          <a:endParaRPr lang="en-US" sz="4000" kern="1200" dirty="0"/>
        </a:p>
      </dsp:txBody>
      <dsp:txXfrm>
        <a:off x="5041666" y="1919277"/>
        <a:ext cx="2763203" cy="1757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0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9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2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1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7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2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1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0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3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5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3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3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4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7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6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29396BD-CFF3-4BA0-A3AC-4A9C0191519D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ACE49E1-A956-4300-A508-2498EE655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0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256" y="1171977"/>
            <a:ext cx="7925487" cy="46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20814"/>
            <a:ext cx="5975796" cy="5184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7" y="636699"/>
            <a:ext cx="5867870" cy="53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16700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7150" y="1795463"/>
            <a:ext cx="3362716" cy="82391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Superficial frostbite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779" y="2657475"/>
            <a:ext cx="3448877" cy="36845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Skin and </a:t>
            </a:r>
            <a:r>
              <a:rPr lang="en-US" sz="2000" dirty="0" err="1" smtClean="0"/>
              <a:t>subcutis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Painful erythema and then sense of warmth</a:t>
            </a:r>
          </a:p>
          <a:p>
            <a:endParaRPr lang="en-US" sz="2000" dirty="0"/>
          </a:p>
          <a:p>
            <a:r>
              <a:rPr lang="en-US" sz="2000" dirty="0" smtClean="0"/>
              <a:t>Skin become waxy and white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40504" y="1757363"/>
            <a:ext cx="3769732" cy="82391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Deep frostbite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85656" y="2505075"/>
            <a:ext cx="3769732" cy="36845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Skin, </a:t>
            </a:r>
            <a:r>
              <a:rPr lang="en-US" sz="2000" dirty="0" err="1" smtClean="0"/>
              <a:t>subcutis</a:t>
            </a:r>
            <a:r>
              <a:rPr lang="en-US" sz="2000" dirty="0" smtClean="0"/>
              <a:t> and may be nerve, muscle and bone involvement </a:t>
            </a:r>
          </a:p>
          <a:p>
            <a:endParaRPr lang="en-US" sz="2000" dirty="0"/>
          </a:p>
          <a:p>
            <a:r>
              <a:rPr lang="en-US" sz="2000" dirty="0" smtClean="0"/>
              <a:t>Joint immobility and paralysis </a:t>
            </a:r>
            <a:endParaRPr lang="en-US" sz="20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037263" y="1757363"/>
            <a:ext cx="335872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err="1" smtClean="0">
                <a:solidFill>
                  <a:srgbClr val="0070C0"/>
                </a:solidFill>
              </a:rPr>
              <a:t>frostnip</a:t>
            </a:r>
            <a:endParaRPr lang="en-US" b="0" dirty="0">
              <a:solidFill>
                <a:srgbClr val="0070C0"/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728686" y="2733675"/>
            <a:ext cx="3448877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Skin involvement</a:t>
            </a:r>
          </a:p>
          <a:p>
            <a:endParaRPr lang="en-US" sz="2000" dirty="0"/>
          </a:p>
          <a:p>
            <a:r>
              <a:rPr lang="en-US" sz="2000" dirty="0" smtClean="0"/>
              <a:t>Painful erythema</a:t>
            </a:r>
          </a:p>
          <a:p>
            <a:endParaRPr lang="en-US" sz="2000" dirty="0"/>
          </a:p>
          <a:p>
            <a:r>
              <a:rPr lang="en-US" sz="2000" dirty="0" smtClean="0"/>
              <a:t>Normalizes with rewarming 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074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3" y="1171977"/>
            <a:ext cx="6928297" cy="45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56" y="103031"/>
            <a:ext cx="5635223" cy="663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severity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43955"/>
            <a:ext cx="8825659" cy="3675845"/>
          </a:xfrm>
        </p:spPr>
        <p:txBody>
          <a:bodyPr>
            <a:no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degree - partial skin thickness </a:t>
            </a:r>
          </a:p>
          <a:p>
            <a:pPr lvl="3"/>
            <a:r>
              <a:rPr lang="en-US" sz="1600" dirty="0" smtClean="0"/>
              <a:t>Erythema, </a:t>
            </a:r>
            <a:r>
              <a:rPr lang="en-US" sz="1600" dirty="0" err="1" smtClean="0"/>
              <a:t>oedema</a:t>
            </a:r>
            <a:r>
              <a:rPr lang="en-US" sz="1600" dirty="0" smtClean="0"/>
              <a:t> and hyperemia 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degree - full skin thickness freeze </a:t>
            </a:r>
          </a:p>
          <a:p>
            <a:pPr lvl="3"/>
            <a:r>
              <a:rPr lang="en-US" sz="1600" dirty="0" smtClean="0"/>
              <a:t>Erythema, </a:t>
            </a:r>
            <a:r>
              <a:rPr lang="en-US" sz="1600" dirty="0" err="1" smtClean="0"/>
              <a:t>oedema</a:t>
            </a:r>
            <a:r>
              <a:rPr lang="en-US" sz="1600" dirty="0" smtClean="0"/>
              <a:t>, </a:t>
            </a:r>
            <a:r>
              <a:rPr lang="en-US" sz="1600" dirty="0" err="1" smtClean="0"/>
              <a:t>vesiculation</a:t>
            </a:r>
            <a:r>
              <a:rPr lang="en-US" sz="1600" dirty="0" smtClean="0"/>
              <a:t>, blistering and black </a:t>
            </a:r>
            <a:r>
              <a:rPr lang="en-US" sz="1600" dirty="0" err="1" smtClean="0"/>
              <a:t>eschar</a:t>
            </a:r>
            <a:r>
              <a:rPr lang="en-US" sz="1600" dirty="0" smtClean="0"/>
              <a:t> formation </a:t>
            </a:r>
          </a:p>
          <a:p>
            <a:pPr lvl="3"/>
            <a:r>
              <a:rPr lang="en-US" sz="1600" dirty="0" smtClean="0"/>
              <a:t>Require soft tissue amputation</a:t>
            </a:r>
            <a:endParaRPr lang="en-US" sz="1600" dirty="0"/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degree </a:t>
            </a:r>
          </a:p>
          <a:p>
            <a:pPr lvl="3"/>
            <a:r>
              <a:rPr lang="en-US" sz="1600" dirty="0" smtClean="0"/>
              <a:t>Requires bone imputation</a:t>
            </a:r>
            <a:endParaRPr lang="en-US" sz="1600" dirty="0"/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degree</a:t>
            </a:r>
          </a:p>
          <a:p>
            <a:pPr lvl="3"/>
            <a:r>
              <a:rPr lang="en-US" sz="1600" dirty="0" smtClean="0"/>
              <a:t>Requires major amputation</a:t>
            </a:r>
          </a:p>
          <a:p>
            <a:pPr lvl="3"/>
            <a:r>
              <a:rPr lang="en-US" sz="1600" dirty="0" smtClean="0"/>
              <a:t>Complicated by systemic effects </a:t>
            </a:r>
          </a:p>
        </p:txBody>
      </p:sp>
    </p:spTree>
    <p:extLst>
      <p:ext uri="{BB962C8B-B14F-4D97-AF65-F5344CB8AC3E}">
        <p14:creationId xmlns:p14="http://schemas.microsoft.com/office/powerpoint/2010/main" val="6132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Technetium-99 bone </a:t>
            </a:r>
            <a:r>
              <a:rPr lang="en-US" dirty="0" err="1" smtClean="0"/>
              <a:t>scintigraphy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Magnetic resonance angiography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i="1" dirty="0" smtClean="0">
                <a:solidFill>
                  <a:srgbClr val="FF0000"/>
                </a:solidFill>
              </a:rPr>
              <a:t>1</a:t>
            </a:r>
            <a:r>
              <a:rPr lang="en-US" sz="2000" b="1" i="1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b="1" i="1" dirty="0" smtClean="0">
                <a:solidFill>
                  <a:srgbClr val="FF0000"/>
                </a:solidFill>
              </a:rPr>
              <a:t> line;</a:t>
            </a:r>
          </a:p>
          <a:p>
            <a:r>
              <a:rPr lang="en-US" dirty="0" smtClean="0"/>
              <a:t>Rapid rewarming by immersion in water at 37-39</a:t>
            </a:r>
            <a:r>
              <a:rPr lang="en-US" dirty="0">
                <a:solidFill>
                  <a:schemeClr val="tx1"/>
                </a:solidFill>
              </a:rPr>
              <a:t>°</a:t>
            </a:r>
            <a:r>
              <a:rPr lang="en-US" dirty="0" smtClean="0"/>
              <a:t>C is recommended </a:t>
            </a:r>
          </a:p>
          <a:p>
            <a:r>
              <a:rPr lang="en-US" dirty="0" smtClean="0"/>
              <a:t>NSAIDS as ibuprofen , 12mg/kg , may reduce vasoconstriction</a:t>
            </a:r>
          </a:p>
          <a:p>
            <a:r>
              <a:rPr lang="en-US" dirty="0" smtClean="0"/>
              <a:t>Topical aloe </a:t>
            </a:r>
            <a:r>
              <a:rPr lang="en-US" dirty="0" err="1" smtClean="0"/>
              <a:t>vera</a:t>
            </a:r>
            <a:r>
              <a:rPr lang="en-US" dirty="0" smtClean="0"/>
              <a:t> gel can be used </a:t>
            </a:r>
          </a:p>
          <a:p>
            <a:r>
              <a:rPr lang="en-US" dirty="0" smtClean="0"/>
              <a:t>Non-hemorrhagic blisters should be aspirated </a:t>
            </a:r>
          </a:p>
          <a:p>
            <a:r>
              <a:rPr lang="en-US" dirty="0" smtClean="0"/>
              <a:t>Roof of the blisters should be kept intact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2</a:t>
            </a:r>
            <a:r>
              <a:rPr lang="en-US" b="1" i="1" baseline="30000" dirty="0" smtClean="0">
                <a:solidFill>
                  <a:srgbClr val="FF0000"/>
                </a:solidFill>
              </a:rPr>
              <a:t>nd</a:t>
            </a:r>
            <a:r>
              <a:rPr lang="en-US" b="1" i="1" dirty="0" smtClean="0">
                <a:solidFill>
                  <a:srgbClr val="FF0000"/>
                </a:solidFill>
              </a:rPr>
              <a:t> line;</a:t>
            </a:r>
          </a:p>
          <a:p>
            <a:r>
              <a:rPr lang="en-US" dirty="0" smtClean="0"/>
              <a:t>IV infusion of vasodilator drugs ( e.g. </a:t>
            </a:r>
            <a:r>
              <a:rPr lang="en-US" dirty="0" err="1" smtClean="0"/>
              <a:t>iloprost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Intra-arterial infusion of tissue plasminogen activator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3</a:t>
            </a:r>
            <a:r>
              <a:rPr lang="en-US" b="1" i="1" baseline="30000" dirty="0" smtClean="0">
                <a:solidFill>
                  <a:srgbClr val="FF0000"/>
                </a:solidFill>
              </a:rPr>
              <a:t>rd</a:t>
            </a:r>
            <a:r>
              <a:rPr lang="en-US" b="1" i="1" dirty="0" smtClean="0">
                <a:solidFill>
                  <a:srgbClr val="FF0000"/>
                </a:solidFill>
              </a:rPr>
              <a:t> line;</a:t>
            </a:r>
          </a:p>
          <a:p>
            <a:r>
              <a:rPr lang="en-US" dirty="0" smtClean="0"/>
              <a:t>Surgical removal of gangrenous tissue should be delayed until there is a distinct margin of viable and non viable tissue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33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Trench foot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Numbness and skin changes on distal legs and feet caused by </a:t>
            </a:r>
            <a:r>
              <a:rPr lang="en-US" dirty="0" smtClean="0">
                <a:solidFill>
                  <a:srgbClr val="0070C0"/>
                </a:solidFill>
              </a:rPr>
              <a:t>non freezing</a:t>
            </a:r>
            <a:r>
              <a:rPr lang="en-US" dirty="0" smtClean="0"/>
              <a:t> cold injury </a:t>
            </a:r>
          </a:p>
          <a:p>
            <a:endParaRPr lang="en-US" dirty="0"/>
          </a:p>
          <a:p>
            <a:r>
              <a:rPr lang="en-US" dirty="0" smtClean="0"/>
              <a:t>Affected areas are cold and </a:t>
            </a:r>
            <a:r>
              <a:rPr lang="en-US" dirty="0" err="1" smtClean="0"/>
              <a:t>anaesthetic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Erythema, </a:t>
            </a:r>
            <a:r>
              <a:rPr lang="en-US" dirty="0" err="1" smtClean="0"/>
              <a:t>oedema</a:t>
            </a:r>
            <a:r>
              <a:rPr lang="en-US" dirty="0" smtClean="0"/>
              <a:t> and gangrene can develop in severe cases </a:t>
            </a:r>
          </a:p>
          <a:p>
            <a:endParaRPr lang="en-US" dirty="0"/>
          </a:p>
          <a:p>
            <a:r>
              <a:rPr lang="en-US" dirty="0" smtClean="0"/>
              <a:t>On rewarming there is worsening </a:t>
            </a:r>
            <a:r>
              <a:rPr lang="en-US" dirty="0" err="1" smtClean="0"/>
              <a:t>oedema</a:t>
            </a:r>
            <a:r>
              <a:rPr lang="en-US" dirty="0" smtClean="0"/>
              <a:t>, </a:t>
            </a:r>
            <a:r>
              <a:rPr lang="en-US" dirty="0" err="1" smtClean="0"/>
              <a:t>hyperaemia</a:t>
            </a:r>
            <a:r>
              <a:rPr lang="en-US" dirty="0" smtClean="0"/>
              <a:t> and painful </a:t>
            </a:r>
            <a:r>
              <a:rPr lang="en-US" dirty="0" err="1" smtClean="0"/>
              <a:t>paresthesiae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947737"/>
            <a:ext cx="7959144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1094704"/>
            <a:ext cx="8165206" cy="45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Best approach is prevention </a:t>
            </a:r>
          </a:p>
          <a:p>
            <a:r>
              <a:rPr lang="en-US" dirty="0" smtClean="0"/>
              <a:t>Bed rest, leg elevation and analgesics </a:t>
            </a:r>
          </a:p>
          <a:p>
            <a:r>
              <a:rPr lang="en-US" dirty="0" smtClean="0"/>
              <a:t>Antibiotics, if necessary</a:t>
            </a:r>
          </a:p>
          <a:p>
            <a:r>
              <a:rPr lang="en-US" dirty="0" smtClean="0"/>
              <a:t>Excision of necrotic tissue </a:t>
            </a:r>
          </a:p>
        </p:txBody>
      </p:sp>
    </p:spTree>
    <p:extLst>
      <p:ext uri="{BB962C8B-B14F-4D97-AF65-F5344CB8AC3E}">
        <p14:creationId xmlns:p14="http://schemas.microsoft.com/office/powerpoint/2010/main" val="24922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/>
              <a:t>Perniosis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4756449" cy="3416300"/>
          </a:xfrm>
        </p:spPr>
        <p:txBody>
          <a:bodyPr/>
          <a:lstStyle/>
          <a:p>
            <a:r>
              <a:rPr lang="en-US" dirty="0" smtClean="0"/>
              <a:t>Also called </a:t>
            </a:r>
            <a:r>
              <a:rPr lang="en-US" dirty="0" smtClean="0">
                <a:solidFill>
                  <a:srgbClr val="FF0000"/>
                </a:solidFill>
              </a:rPr>
              <a:t>chilblains </a:t>
            </a:r>
          </a:p>
          <a:p>
            <a:endParaRPr lang="en-US" dirty="0"/>
          </a:p>
          <a:p>
            <a:r>
              <a:rPr lang="en-US" dirty="0" smtClean="0"/>
              <a:t>Abnormal reaction to cold characterized by localized inflammation on </a:t>
            </a:r>
            <a:r>
              <a:rPr lang="en-US" dirty="0" err="1" smtClean="0"/>
              <a:t>acral</a:t>
            </a:r>
            <a:r>
              <a:rPr lang="en-US" dirty="0" smtClean="0"/>
              <a:t> skin in susceptible individuals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91" y="2447969"/>
            <a:ext cx="5832117" cy="37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Areas exposed to cold – digits, nose, ears</a:t>
            </a:r>
          </a:p>
          <a:p>
            <a:r>
              <a:rPr lang="en-US" dirty="0" smtClean="0"/>
              <a:t>Symmetrical lesions, red purple</a:t>
            </a:r>
          </a:p>
          <a:p>
            <a:r>
              <a:rPr lang="en-US" dirty="0" smtClean="0"/>
              <a:t>Can be macular, </a:t>
            </a:r>
            <a:r>
              <a:rPr lang="en-US" dirty="0" err="1" smtClean="0"/>
              <a:t>papular</a:t>
            </a:r>
            <a:r>
              <a:rPr lang="en-US" dirty="0" smtClean="0"/>
              <a:t>, nodular, plaque like or annular lesions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Pruritus and burning pain</a:t>
            </a:r>
          </a:p>
          <a:p>
            <a:r>
              <a:rPr lang="en-US" dirty="0" smtClean="0"/>
              <a:t>Blistering and ulceration in severe cases </a:t>
            </a:r>
          </a:p>
          <a:p>
            <a:r>
              <a:rPr lang="en-US" dirty="0" smtClean="0"/>
              <a:t>Spontaneous resolution in 2-3 weeks, may persist throughout the winter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46" y="1019175"/>
            <a:ext cx="746438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29" y="850543"/>
            <a:ext cx="7253555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912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8" y="1067001"/>
            <a:ext cx="5979763" cy="5133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52" y="1067001"/>
            <a:ext cx="5936973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Chilblain LE;</a:t>
            </a:r>
          </a:p>
          <a:p>
            <a:r>
              <a:rPr lang="en-US" dirty="0"/>
              <a:t>F</a:t>
            </a:r>
            <a:r>
              <a:rPr lang="en-US" dirty="0" smtClean="0"/>
              <a:t>orm </a:t>
            </a:r>
            <a:r>
              <a:rPr lang="en-US" dirty="0"/>
              <a:t>of </a:t>
            </a:r>
            <a:r>
              <a:rPr lang="en-US" dirty="0" smtClean="0"/>
              <a:t>cutaneous LE </a:t>
            </a:r>
            <a:r>
              <a:rPr lang="en-US" dirty="0"/>
              <a:t>that presents in a similar way to idiopathic </a:t>
            </a:r>
            <a:r>
              <a:rPr lang="en-US" dirty="0" err="1" smtClean="0"/>
              <a:t>perniosis</a:t>
            </a:r>
            <a:endParaRPr lang="en-US" dirty="0" smtClean="0"/>
          </a:p>
          <a:p>
            <a:r>
              <a:rPr lang="en-US" dirty="0" smtClean="0"/>
              <a:t>These lesions may </a:t>
            </a:r>
            <a:r>
              <a:rPr lang="en-US" dirty="0" err="1" smtClean="0"/>
              <a:t>ucerate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May be accompanied by DLE</a:t>
            </a:r>
            <a:endParaRPr lang="en-US" dirty="0"/>
          </a:p>
          <a:p>
            <a:r>
              <a:rPr lang="en-US" dirty="0" smtClean="0"/>
              <a:t>20% of the cases will go on to develop systemic LE</a:t>
            </a:r>
          </a:p>
        </p:txBody>
      </p:sp>
    </p:spTree>
    <p:extLst>
      <p:ext uri="{BB962C8B-B14F-4D97-AF65-F5344CB8AC3E}">
        <p14:creationId xmlns:p14="http://schemas.microsoft.com/office/powerpoint/2010/main" val="11241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>
                <a:solidFill>
                  <a:srgbClr val="FF0000"/>
                </a:solidFill>
              </a:rPr>
              <a:t>Differential </a:t>
            </a:r>
            <a:r>
              <a:rPr lang="en-US" b="1" i="1" dirty="0" smtClean="0">
                <a:solidFill>
                  <a:srgbClr val="FF0000"/>
                </a:solidFill>
              </a:rPr>
              <a:t>diagnosis</a:t>
            </a:r>
          </a:p>
          <a:p>
            <a:r>
              <a:rPr lang="it-IT" dirty="0"/>
              <a:t>G</a:t>
            </a:r>
            <a:r>
              <a:rPr lang="it-IT" dirty="0" smtClean="0"/>
              <a:t>ranuloma </a:t>
            </a:r>
            <a:r>
              <a:rPr lang="it-IT" dirty="0"/>
              <a:t>annulare, peripheral vascular </a:t>
            </a:r>
            <a:r>
              <a:rPr lang="it-IT" dirty="0" smtClean="0"/>
              <a:t>insuffi</a:t>
            </a:r>
            <a:r>
              <a:rPr lang="en-US" dirty="0" err="1" smtClean="0"/>
              <a:t>ciency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vasculitis</a:t>
            </a:r>
            <a:endParaRPr lang="en-US" dirty="0" smtClean="0"/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Prognosis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Depends on underlying disorder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Investigations</a:t>
            </a:r>
          </a:p>
          <a:p>
            <a:r>
              <a:rPr lang="en-US" dirty="0" smtClean="0"/>
              <a:t>For underlying disorder like LE or hematological </a:t>
            </a:r>
            <a:r>
              <a:rPr lang="en-US" dirty="0" err="1" smtClean="0"/>
              <a:t>melignancy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7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Avoidance of trigger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Warm clothing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Central heating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Avoid smoking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Topical </a:t>
            </a:r>
            <a:r>
              <a:rPr lang="en-US" dirty="0" err="1">
                <a:solidFill>
                  <a:schemeClr val="tx1"/>
                </a:solidFill>
              </a:rPr>
              <a:t>glyceryl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trinitrate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Nifedipine</a:t>
            </a:r>
            <a:r>
              <a:rPr lang="en-US" dirty="0" smtClean="0">
                <a:solidFill>
                  <a:schemeClr val="tx1"/>
                </a:solidFill>
              </a:rPr>
              <a:t> can help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75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/>
              <a:t>Acrocyanosis</a:t>
            </a:r>
            <a:r>
              <a:rPr lang="en-US" b="1" i="1" dirty="0" smtClean="0"/>
              <a:t>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709" y="2616379"/>
            <a:ext cx="5439029" cy="3416300"/>
          </a:xfrm>
        </p:spPr>
        <p:txBody>
          <a:bodyPr/>
          <a:lstStyle/>
          <a:p>
            <a:r>
              <a:rPr lang="en-US" dirty="0" smtClean="0"/>
              <a:t>A persistent cyanotic and </a:t>
            </a:r>
            <a:r>
              <a:rPr lang="en-US" dirty="0" err="1" smtClean="0"/>
              <a:t>erthrocyanotic</a:t>
            </a:r>
            <a:r>
              <a:rPr lang="en-US" dirty="0" smtClean="0"/>
              <a:t> mottled discoloration of </a:t>
            </a:r>
            <a:r>
              <a:rPr lang="en-US" dirty="0" err="1" smtClean="0"/>
              <a:t>acral</a:t>
            </a:r>
            <a:r>
              <a:rPr lang="en-US" dirty="0" smtClean="0"/>
              <a:t> skin </a:t>
            </a:r>
          </a:p>
          <a:p>
            <a:endParaRPr lang="en-US" dirty="0"/>
          </a:p>
          <a:p>
            <a:r>
              <a:rPr lang="en-US" dirty="0" smtClean="0"/>
              <a:t>May be idiopathic or secondary to systemic disorders </a:t>
            </a:r>
          </a:p>
          <a:p>
            <a:endParaRPr lang="en-US" dirty="0"/>
          </a:p>
          <a:p>
            <a:r>
              <a:rPr lang="en-US" dirty="0" smtClean="0"/>
              <a:t>In adolescence with female preponderance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8" y="2307286"/>
            <a:ext cx="5935399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5862" y="1610336"/>
            <a:ext cx="6752673" cy="2677648"/>
          </a:xfrm>
        </p:spPr>
        <p:txBody>
          <a:bodyPr/>
          <a:lstStyle/>
          <a:p>
            <a:r>
              <a:rPr lang="en-US" dirty="0" smtClean="0"/>
              <a:t>Cutaneous reactions to cold and heat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7926" y="5318294"/>
            <a:ext cx="3412388" cy="861420"/>
          </a:xfrm>
        </p:spPr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danyal</a:t>
            </a:r>
            <a:r>
              <a:rPr lang="en-US" dirty="0" smtClean="0"/>
              <a:t> </a:t>
            </a:r>
            <a:r>
              <a:rPr lang="en-US" dirty="0" err="1" smtClean="0"/>
              <a:t>sajjad</a:t>
            </a:r>
            <a:endParaRPr lang="en-US" dirty="0" smtClean="0"/>
          </a:p>
          <a:p>
            <a:r>
              <a:rPr lang="en-US" dirty="0" smtClean="0"/>
              <a:t>Resident dermatology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8" y="1493268"/>
            <a:ext cx="4710687" cy="32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1166" y="839684"/>
            <a:ext cx="85687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CD00"/>
                </a:solidFill>
                <a:latin typeface="FrutigerLTStd-Black"/>
              </a:rPr>
              <a:t>                                 </a:t>
            </a:r>
            <a:r>
              <a:rPr lang="en-US" sz="2400" b="1" dirty="0" err="1" smtClean="0">
                <a:solidFill>
                  <a:srgbClr val="00CD00"/>
                </a:solidFill>
                <a:latin typeface="FrutigerLTStd-Black"/>
              </a:rPr>
              <a:t>Aetiology</a:t>
            </a:r>
            <a:r>
              <a:rPr lang="en-US" sz="2400" b="1" dirty="0" smtClean="0">
                <a:solidFill>
                  <a:srgbClr val="00CD00"/>
                </a:solidFill>
                <a:latin typeface="FrutigerLTStd-Black"/>
              </a:rPr>
              <a:t> </a:t>
            </a:r>
            <a:r>
              <a:rPr lang="en-US" sz="2400" b="1" dirty="0">
                <a:solidFill>
                  <a:srgbClr val="00CD00"/>
                </a:solidFill>
                <a:latin typeface="FrutigerLTStd-Black"/>
              </a:rPr>
              <a:t>of </a:t>
            </a:r>
            <a:r>
              <a:rPr lang="en-US" sz="2400" b="1" dirty="0" err="1">
                <a:solidFill>
                  <a:srgbClr val="00CD00"/>
                </a:solidFill>
                <a:latin typeface="FrutigerLTStd-Black"/>
              </a:rPr>
              <a:t>acrocyanosis</a:t>
            </a:r>
            <a:endParaRPr lang="en-US" sz="2400" b="1" dirty="0">
              <a:solidFill>
                <a:srgbClr val="00CD00"/>
              </a:solidFill>
              <a:latin typeface="FrutigerLTStd-Black"/>
            </a:endParaRPr>
          </a:p>
          <a:p>
            <a:r>
              <a:rPr lang="en-US" sz="2800" dirty="0">
                <a:solidFill>
                  <a:srgbClr val="FF0000"/>
                </a:solidFill>
                <a:latin typeface="PalatinoLTStd-Roman"/>
              </a:rPr>
              <a:t>• </a:t>
            </a:r>
            <a:r>
              <a:rPr lang="en-US" dirty="0">
                <a:solidFill>
                  <a:srgbClr val="FF0000"/>
                </a:solidFill>
                <a:latin typeface="PalatinoLTStd-Roman"/>
              </a:rPr>
              <a:t>Idiopathic</a:t>
            </a:r>
          </a:p>
          <a:p>
            <a:r>
              <a:rPr lang="en-US" dirty="0">
                <a:solidFill>
                  <a:srgbClr val="FF0000"/>
                </a:solidFill>
                <a:latin typeface="PalatinoLTStd-Roman"/>
              </a:rPr>
              <a:t>• Secondary</a:t>
            </a:r>
            <a:endParaRPr lang="en-US" dirty="0">
              <a:solidFill>
                <a:srgbClr val="0070C0"/>
              </a:solidFill>
              <a:latin typeface="PalatinoLTStd-Roman"/>
            </a:endParaRPr>
          </a:p>
          <a:p>
            <a:r>
              <a:rPr lang="en-US" dirty="0">
                <a:solidFill>
                  <a:srgbClr val="0070C0"/>
                </a:solidFill>
                <a:latin typeface="PalatinoLTStd-Roman"/>
              </a:rPr>
              <a:t>• Autoimmune: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Connective tissue disorders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PalatinoLTStd-Roman"/>
              </a:rPr>
              <a:t>A</a:t>
            </a:r>
            <a:r>
              <a:rPr lang="en-US" dirty="0" err="1" smtClean="0">
                <a:solidFill>
                  <a:srgbClr val="000000"/>
                </a:solidFill>
                <a:latin typeface="PalatinoLTStd-Roman"/>
              </a:rPr>
              <a:t>ntiphospholipid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 antibody syndrome</a:t>
            </a:r>
            <a:endParaRPr lang="en-US" dirty="0">
              <a:solidFill>
                <a:srgbClr val="000000"/>
              </a:solidFill>
              <a:latin typeface="PalatinoLTStd-Roman"/>
            </a:endParaRP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</a:t>
            </a:r>
            <a:r>
              <a:rPr lang="en-US" dirty="0">
                <a:solidFill>
                  <a:srgbClr val="0070C0"/>
                </a:solidFill>
                <a:latin typeface="PalatinoLTStd-Roman"/>
              </a:rPr>
              <a:t>Neoplastic: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Benign and malignant </a:t>
            </a:r>
            <a:r>
              <a:rPr lang="en-US" dirty="0" err="1">
                <a:solidFill>
                  <a:srgbClr val="000000"/>
                </a:solidFill>
                <a:latin typeface="PalatinoLTStd-Roman"/>
              </a:rPr>
              <a:t>paraproteinaemias</a:t>
            </a:r>
            <a:endParaRPr lang="en-US" dirty="0">
              <a:solidFill>
                <a:srgbClr val="000000"/>
              </a:solidFill>
              <a:latin typeface="PalatinoLTStd-Roman"/>
            </a:endParaRP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</a:t>
            </a:r>
            <a:r>
              <a:rPr lang="en-US" dirty="0" err="1">
                <a:solidFill>
                  <a:srgbClr val="000000"/>
                </a:solidFill>
                <a:latin typeface="PalatinoLTStd-Roman"/>
              </a:rPr>
              <a:t>Paraneoplastic</a:t>
            </a:r>
            <a:r>
              <a:rPr lang="en-US" dirty="0">
                <a:solidFill>
                  <a:srgbClr val="000000"/>
                </a:solidFill>
                <a:latin typeface="PalatinoLTStd-Roman"/>
              </a:rPr>
              <a:t> syndrome</a:t>
            </a:r>
          </a:p>
          <a:p>
            <a:r>
              <a:rPr lang="en-US" dirty="0">
                <a:solidFill>
                  <a:srgbClr val="0070C0"/>
                </a:solidFill>
                <a:latin typeface="PalatinoLTStd-Roman"/>
              </a:rPr>
              <a:t>• Cold agglutinin disease</a:t>
            </a:r>
          </a:p>
          <a:p>
            <a:r>
              <a:rPr lang="en-US" dirty="0">
                <a:solidFill>
                  <a:srgbClr val="0070C0"/>
                </a:solidFill>
                <a:latin typeface="PalatinoLTStd-Roman"/>
              </a:rPr>
              <a:t>• </a:t>
            </a:r>
            <a:r>
              <a:rPr lang="en-US" dirty="0" err="1">
                <a:solidFill>
                  <a:srgbClr val="0070C0"/>
                </a:solidFill>
                <a:latin typeface="PalatinoLTStd-Roman"/>
              </a:rPr>
              <a:t>Cryoglobulinaemia</a:t>
            </a:r>
            <a:endParaRPr lang="en-US" dirty="0">
              <a:solidFill>
                <a:srgbClr val="0070C0"/>
              </a:solidFill>
              <a:latin typeface="PalatinoLTStd-Roman"/>
            </a:endParaRP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</a:t>
            </a:r>
            <a:r>
              <a:rPr lang="en-US" dirty="0">
                <a:solidFill>
                  <a:srgbClr val="0070C0"/>
                </a:solidFill>
                <a:latin typeface="PalatinoLTStd-Roman"/>
              </a:rPr>
              <a:t>Eating disorders: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Anorexia nervosa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Bulimia nervosa</a:t>
            </a:r>
          </a:p>
          <a:p>
            <a:r>
              <a:rPr lang="en-US" dirty="0">
                <a:solidFill>
                  <a:srgbClr val="0070C0"/>
                </a:solidFill>
                <a:latin typeface="PalatinoLTStd-Roman"/>
              </a:rPr>
              <a:t>• Orthostatic disorders: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Chronic orthostatic intolerance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Postural orthostatic tachycardia syndrome of adolescents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Adolescent chronic fatigue 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syndrome</a:t>
            </a:r>
            <a:endParaRPr lang="en-US" dirty="0">
              <a:solidFill>
                <a:srgbClr val="000000"/>
              </a:solidFill>
              <a:latin typeface="PalatinoLTStd-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78332" y="211037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alatinoLTStd-Roman"/>
              </a:rPr>
              <a:t>• </a:t>
            </a:r>
            <a:r>
              <a:rPr lang="en-US" dirty="0">
                <a:solidFill>
                  <a:srgbClr val="0070C0"/>
                </a:solidFill>
                <a:latin typeface="PalatinoLTStd-Roman"/>
              </a:rPr>
              <a:t>Neurological disorders:</a:t>
            </a:r>
          </a:p>
          <a:p>
            <a:r>
              <a:rPr lang="en-US" dirty="0">
                <a:latin typeface="PalatinoLTStd-Roman"/>
              </a:rPr>
              <a:t>• Brachial plexus neuropathy</a:t>
            </a:r>
          </a:p>
          <a:p>
            <a:r>
              <a:rPr lang="en-US" dirty="0">
                <a:latin typeface="PalatinoLTStd-Roman"/>
              </a:rPr>
              <a:t>• Chronic arsenic poisoning</a:t>
            </a:r>
          </a:p>
          <a:p>
            <a:r>
              <a:rPr lang="en-US" dirty="0">
                <a:latin typeface="PalatinoLTStd-Roman"/>
              </a:rPr>
              <a:t>• </a:t>
            </a:r>
            <a:r>
              <a:rPr lang="en-US" dirty="0">
                <a:solidFill>
                  <a:srgbClr val="0070C0"/>
                </a:solidFill>
                <a:latin typeface="PalatinoLTStd-Roman"/>
              </a:rPr>
              <a:t>Drugs:</a:t>
            </a:r>
          </a:p>
          <a:p>
            <a:r>
              <a:rPr lang="en-US" dirty="0">
                <a:latin typeface="PalatinoLTStd-Roman"/>
              </a:rPr>
              <a:t>• Butyl nitrate</a:t>
            </a:r>
          </a:p>
          <a:p>
            <a:r>
              <a:rPr lang="en-US" dirty="0">
                <a:latin typeface="PalatinoLTStd-Roman"/>
              </a:rPr>
              <a:t>• Interferon </a:t>
            </a:r>
            <a:r>
              <a:rPr lang="el-GR" dirty="0">
                <a:latin typeface="SymbolStd"/>
              </a:rPr>
              <a:t>α </a:t>
            </a:r>
            <a:r>
              <a:rPr lang="el-GR" dirty="0">
                <a:latin typeface="PalatinoLTStd-Roman"/>
              </a:rPr>
              <a:t>(2</a:t>
            </a:r>
            <a:r>
              <a:rPr lang="en-US" dirty="0">
                <a:latin typeface="PalatinoLTStd-Roman"/>
              </a:rPr>
              <a:t>a)</a:t>
            </a:r>
          </a:p>
          <a:p>
            <a:r>
              <a:rPr lang="en-US" dirty="0">
                <a:latin typeface="PalatinoLTStd-Roman"/>
              </a:rPr>
              <a:t>• </a:t>
            </a:r>
            <a:r>
              <a:rPr lang="en-US" dirty="0">
                <a:solidFill>
                  <a:srgbClr val="0070C0"/>
                </a:solidFill>
                <a:latin typeface="PalatinoLTStd-Roman"/>
              </a:rPr>
              <a:t>Metabolic diseases</a:t>
            </a:r>
            <a:r>
              <a:rPr lang="en-US" dirty="0" smtClean="0">
                <a:solidFill>
                  <a:srgbClr val="0070C0"/>
                </a:solidFill>
                <a:latin typeface="PalatinoLTStd-Roman"/>
              </a:rPr>
              <a:t>:</a:t>
            </a:r>
            <a:endParaRPr lang="en-US" dirty="0">
              <a:latin typeface="PalatinoLTStd-Roman"/>
            </a:endParaRPr>
          </a:p>
          <a:p>
            <a:r>
              <a:rPr lang="en-US" dirty="0">
                <a:latin typeface="PalatinoLTStd-Roman"/>
              </a:rPr>
              <a:t>• </a:t>
            </a:r>
            <a:r>
              <a:rPr lang="en-US" dirty="0" err="1">
                <a:latin typeface="PalatinoLTStd-Roman"/>
              </a:rPr>
              <a:t>Ethylmalonic</a:t>
            </a:r>
            <a:r>
              <a:rPr lang="en-US" dirty="0">
                <a:latin typeface="PalatinoLTStd-Roman"/>
              </a:rPr>
              <a:t> encephalopathy</a:t>
            </a:r>
          </a:p>
          <a:p>
            <a:r>
              <a:rPr lang="en-US" dirty="0">
                <a:latin typeface="PalatinoLTStd-Roman"/>
              </a:rPr>
              <a:t>• </a:t>
            </a:r>
            <a:r>
              <a:rPr lang="en-US" dirty="0">
                <a:solidFill>
                  <a:srgbClr val="0070C0"/>
                </a:solidFill>
                <a:latin typeface="PalatinoLTStd-Roman"/>
              </a:rPr>
              <a:t>Psychiatric:</a:t>
            </a:r>
          </a:p>
          <a:p>
            <a:r>
              <a:rPr lang="en-US" dirty="0">
                <a:latin typeface="PalatinoLTStd-Roman"/>
              </a:rPr>
              <a:t>• Severe learning </a:t>
            </a:r>
            <a:r>
              <a:rPr lang="en-US" dirty="0" smtClean="0">
                <a:latin typeface="PalatinoLTStd-Roman"/>
              </a:rPr>
              <a:t>difficulties</a:t>
            </a:r>
            <a:endParaRPr lang="en-US" dirty="0">
              <a:latin typeface="PalatinoLTStd-Roman"/>
            </a:endParaRPr>
          </a:p>
          <a:p>
            <a:r>
              <a:rPr lang="en-US" dirty="0">
                <a:latin typeface="PalatinoLTStd-Roman"/>
              </a:rPr>
              <a:t>• Schizophrenia</a:t>
            </a:r>
          </a:p>
          <a:p>
            <a:r>
              <a:rPr lang="en-US" dirty="0">
                <a:latin typeface="PalatinoLTStd-Roman"/>
              </a:rPr>
              <a:t>• Essential </a:t>
            </a:r>
            <a:r>
              <a:rPr lang="en-US" dirty="0" err="1">
                <a:latin typeface="PalatinoLTStd-Roman"/>
              </a:rPr>
              <a:t>thrombocythaemia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5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704562" y="115910"/>
            <a:ext cx="6439437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Painless</a:t>
            </a:r>
            <a:r>
              <a:rPr lang="en-US" dirty="0" smtClean="0"/>
              <a:t> mottled duskiness of hands, feet and sometimes face</a:t>
            </a:r>
          </a:p>
          <a:p>
            <a:endParaRPr lang="en-US" dirty="0"/>
          </a:p>
          <a:p>
            <a:r>
              <a:rPr lang="en-US" dirty="0" smtClean="0"/>
              <a:t>Transient after cold exposure but usually persist during winter and even </a:t>
            </a:r>
            <a:r>
              <a:rPr lang="en-US" dirty="0" err="1" smtClean="0"/>
              <a:t>througout</a:t>
            </a:r>
            <a:r>
              <a:rPr lang="en-US" dirty="0" smtClean="0"/>
              <a:t> the summer months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Differential diagnosis;</a:t>
            </a:r>
          </a:p>
          <a:p>
            <a:r>
              <a:rPr lang="en-US" dirty="0" smtClean="0"/>
              <a:t>Raynaud’s phenomenon </a:t>
            </a:r>
          </a:p>
          <a:p>
            <a:r>
              <a:rPr lang="en-US" dirty="0" smtClean="0"/>
              <a:t>Arterial and venous occlusion </a:t>
            </a:r>
          </a:p>
          <a:p>
            <a:endParaRPr lang="en-US" dirty="0"/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Investigations </a:t>
            </a:r>
          </a:p>
          <a:p>
            <a:r>
              <a:rPr lang="en-US" dirty="0" smtClean="0"/>
              <a:t>Duplex vascular ultrasound to exclude vascular thrombosis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Prognosis; </a:t>
            </a:r>
          </a:p>
          <a:p>
            <a:r>
              <a:rPr lang="en-US" dirty="0" smtClean="0"/>
              <a:t>Primary- may disappear by middle age</a:t>
            </a:r>
          </a:p>
          <a:p>
            <a:r>
              <a:rPr lang="en-US" dirty="0" smtClean="0"/>
              <a:t>Secondary- varies with underlying disorders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Management;</a:t>
            </a:r>
          </a:p>
          <a:p>
            <a:r>
              <a:rPr lang="en-US" dirty="0" smtClean="0"/>
              <a:t>No effective medical treatment</a:t>
            </a:r>
            <a:endParaRPr lang="en-US" dirty="0"/>
          </a:p>
          <a:p>
            <a:r>
              <a:rPr lang="en-US" dirty="0" smtClean="0"/>
              <a:t>Treat the underlying disorder, if any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/>
              <a:t>Erythrocyanosis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Erythrocyanosis</a:t>
            </a:r>
            <a:r>
              <a:rPr lang="en-US" dirty="0">
                <a:solidFill>
                  <a:schemeClr val="tx1"/>
                </a:solidFill>
              </a:rPr>
              <a:t> is a persistent, dusky erythema occurring at </a:t>
            </a:r>
            <a:r>
              <a:rPr lang="en-US" dirty="0" smtClean="0">
                <a:solidFill>
                  <a:schemeClr val="tx1"/>
                </a:solidFill>
              </a:rPr>
              <a:t>sites with </a:t>
            </a: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0070C0"/>
                </a:solidFill>
              </a:rPr>
              <a:t>thick layer of underlying subcutaneous fat</a:t>
            </a:r>
            <a:r>
              <a:rPr lang="en-US" dirty="0">
                <a:solidFill>
                  <a:schemeClr val="tx1"/>
                </a:solidFill>
              </a:rPr>
              <a:t>, such as </a:t>
            </a:r>
            <a:r>
              <a:rPr lang="en-US" dirty="0" smtClean="0">
                <a:solidFill>
                  <a:schemeClr val="tx1"/>
                </a:solidFill>
              </a:rPr>
              <a:t>the thighs </a:t>
            </a:r>
            <a:r>
              <a:rPr lang="en-US" dirty="0">
                <a:solidFill>
                  <a:schemeClr val="tx1"/>
                </a:solidFill>
              </a:rPr>
              <a:t>and lower </a:t>
            </a:r>
            <a:r>
              <a:rPr lang="en-US" dirty="0" smtClean="0">
                <a:solidFill>
                  <a:schemeClr val="tx1"/>
                </a:solidFill>
              </a:rPr>
              <a:t>legs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Predominately affects the lower legs, distinguishing it from </a:t>
            </a:r>
            <a:r>
              <a:rPr lang="en-US" dirty="0" err="1" smtClean="0">
                <a:solidFill>
                  <a:schemeClr val="tx1"/>
                </a:solidFill>
              </a:rPr>
              <a:t>acrocyanosis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23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It is characterized by dusky discoloration </a:t>
            </a:r>
            <a:r>
              <a:rPr lang="en-US" dirty="0" smtClean="0">
                <a:solidFill>
                  <a:schemeClr val="tx1"/>
                </a:solidFill>
              </a:rPr>
              <a:t>of the skin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ay </a:t>
            </a:r>
            <a:r>
              <a:rPr lang="en-US" dirty="0">
                <a:solidFill>
                  <a:schemeClr val="tx1"/>
                </a:solidFill>
              </a:rPr>
              <a:t>be accompanied by keratosis </a:t>
            </a:r>
            <a:r>
              <a:rPr lang="en-US" dirty="0" err="1">
                <a:solidFill>
                  <a:schemeClr val="tx1"/>
                </a:solidFill>
              </a:rPr>
              <a:t>pilaris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angiokeratomas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dirty="0" err="1" smtClean="0">
                <a:solidFill>
                  <a:schemeClr val="tx1"/>
                </a:solidFill>
              </a:rPr>
              <a:t>telangiectases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area is cold to </a:t>
            </a:r>
            <a:r>
              <a:rPr lang="en-US" dirty="0" smtClean="0">
                <a:solidFill>
                  <a:schemeClr val="tx1"/>
                </a:solidFill>
              </a:rPr>
              <a:t>touch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Oedema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smtClean="0">
                <a:solidFill>
                  <a:schemeClr val="tx1"/>
                </a:solidFill>
              </a:rPr>
              <a:t>fibrosis </a:t>
            </a:r>
            <a:r>
              <a:rPr lang="en-US" dirty="0">
                <a:solidFill>
                  <a:schemeClr val="tx1"/>
                </a:solidFill>
              </a:rPr>
              <a:t>may be seen as </a:t>
            </a:r>
            <a:r>
              <a:rPr lang="en-US" dirty="0" smtClean="0">
                <a:solidFill>
                  <a:schemeClr val="tx1"/>
                </a:solidFill>
              </a:rPr>
              <a:t>chronic manifestations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err="1">
                <a:solidFill>
                  <a:schemeClr val="tx1"/>
                </a:solidFill>
              </a:rPr>
              <a:t>erythrocyanosis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6" y="334851"/>
            <a:ext cx="6928834" cy="63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>
                <a:solidFill>
                  <a:srgbClr val="FF0000"/>
                </a:solidFill>
              </a:rPr>
              <a:t>Differential </a:t>
            </a:r>
            <a:r>
              <a:rPr lang="en-US" b="1" i="1" dirty="0" smtClean="0">
                <a:solidFill>
                  <a:srgbClr val="FF0000"/>
                </a:solidFill>
              </a:rPr>
              <a:t>diagnosis;</a:t>
            </a:r>
          </a:p>
          <a:p>
            <a:r>
              <a:rPr lang="en-US" dirty="0">
                <a:solidFill>
                  <a:schemeClr val="tx1"/>
                </a:solidFill>
              </a:rPr>
              <a:t>Whilst the diagnosis is often clinically apparent, other vascular </a:t>
            </a:r>
            <a:r>
              <a:rPr lang="en-US" dirty="0" smtClean="0">
                <a:solidFill>
                  <a:schemeClr val="tx1"/>
                </a:solidFill>
              </a:rPr>
              <a:t>disorders and </a:t>
            </a:r>
            <a:r>
              <a:rPr lang="en-US" dirty="0" err="1">
                <a:solidFill>
                  <a:schemeClr val="tx1"/>
                </a:solidFill>
              </a:rPr>
              <a:t>livedo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reticularis</a:t>
            </a:r>
            <a:r>
              <a:rPr lang="en-US" dirty="0">
                <a:solidFill>
                  <a:schemeClr val="tx1"/>
                </a:solidFill>
              </a:rPr>
              <a:t> may be considered in the </a:t>
            </a:r>
            <a:r>
              <a:rPr lang="en-US" dirty="0" smtClean="0">
                <a:solidFill>
                  <a:schemeClr val="tx1"/>
                </a:solidFill>
              </a:rPr>
              <a:t>differential</a:t>
            </a:r>
          </a:p>
          <a:p>
            <a:endParaRPr lang="en-US" dirty="0"/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Prognosis;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may persist </a:t>
            </a:r>
            <a:r>
              <a:rPr lang="en-US" dirty="0" smtClean="0">
                <a:solidFill>
                  <a:schemeClr val="tx1"/>
                </a:solidFill>
              </a:rPr>
              <a:t>indefinitely </a:t>
            </a:r>
            <a:r>
              <a:rPr lang="en-US" dirty="0">
                <a:solidFill>
                  <a:schemeClr val="tx1"/>
                </a:solidFill>
              </a:rPr>
              <a:t>but spontaneous </a:t>
            </a:r>
            <a:r>
              <a:rPr lang="en-US" dirty="0" smtClean="0">
                <a:solidFill>
                  <a:schemeClr val="tx1"/>
                </a:solidFill>
              </a:rPr>
              <a:t>improvement can </a:t>
            </a:r>
            <a:r>
              <a:rPr lang="en-US" dirty="0">
                <a:solidFill>
                  <a:schemeClr val="tx1"/>
                </a:solidFill>
              </a:rPr>
              <a:t>occur in adolescent patients</a:t>
            </a:r>
          </a:p>
        </p:txBody>
      </p:sp>
    </p:spTree>
    <p:extLst>
      <p:ext uri="{BB962C8B-B14F-4D97-AF65-F5344CB8AC3E}">
        <p14:creationId xmlns:p14="http://schemas.microsoft.com/office/powerpoint/2010/main" val="40545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Investigations;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None are </a:t>
            </a:r>
            <a:r>
              <a:rPr lang="en-US" dirty="0" smtClean="0">
                <a:solidFill>
                  <a:schemeClr val="tx1"/>
                </a:solidFill>
              </a:rPr>
              <a:t>required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Management;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Warm clothing, exercise, weight reduction and elastic </a:t>
            </a:r>
            <a:r>
              <a:rPr lang="en-US" dirty="0" smtClean="0">
                <a:solidFill>
                  <a:schemeClr val="tx1"/>
                </a:solidFill>
              </a:rPr>
              <a:t>support hosiery </a:t>
            </a:r>
            <a:r>
              <a:rPr lang="en-US" dirty="0">
                <a:solidFill>
                  <a:schemeClr val="tx1"/>
                </a:solidFill>
              </a:rPr>
              <a:t>may be </a:t>
            </a:r>
            <a:r>
              <a:rPr lang="en-US" dirty="0" smtClean="0">
                <a:solidFill>
                  <a:schemeClr val="tx1"/>
                </a:solidFill>
              </a:rPr>
              <a:t>helpful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Vasodilators</a:t>
            </a:r>
            <a:r>
              <a:rPr lang="en-US" dirty="0">
                <a:solidFill>
                  <a:schemeClr val="tx1"/>
                </a:solidFill>
              </a:rPr>
              <a:t>, such as </a:t>
            </a:r>
            <a:r>
              <a:rPr lang="en-US" dirty="0" smtClean="0">
                <a:solidFill>
                  <a:schemeClr val="tx1"/>
                </a:solidFill>
              </a:rPr>
              <a:t>calcium‐channel antagonists</a:t>
            </a:r>
            <a:r>
              <a:rPr lang="en-US" dirty="0">
                <a:solidFill>
                  <a:schemeClr val="tx1"/>
                </a:solidFill>
              </a:rPr>
              <a:t>, are of limited </a:t>
            </a:r>
            <a:r>
              <a:rPr lang="en-US" dirty="0" smtClean="0">
                <a:solidFill>
                  <a:schemeClr val="tx1"/>
                </a:solidFill>
              </a:rPr>
              <a:t>value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cutaneous reaction to cold and heat </a:t>
            </a:r>
          </a:p>
          <a:p>
            <a:endParaRPr lang="en-US" dirty="0"/>
          </a:p>
          <a:p>
            <a:r>
              <a:rPr lang="en-US" dirty="0" smtClean="0"/>
              <a:t>What are their underlying disorders </a:t>
            </a:r>
          </a:p>
          <a:p>
            <a:endParaRPr lang="en-US" dirty="0"/>
          </a:p>
          <a:p>
            <a:r>
              <a:rPr lang="en-US" dirty="0" smtClean="0"/>
              <a:t>How to investigate these disorders </a:t>
            </a:r>
          </a:p>
          <a:p>
            <a:endParaRPr lang="en-US" dirty="0"/>
          </a:p>
          <a:p>
            <a:r>
              <a:rPr lang="en-US" dirty="0" smtClean="0"/>
              <a:t>What are management options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/>
              <a:t>Livedo</a:t>
            </a:r>
            <a:r>
              <a:rPr lang="en-US" b="1" i="1" dirty="0"/>
              <a:t> </a:t>
            </a:r>
            <a:r>
              <a:rPr lang="en-US" b="1" i="1" dirty="0" err="1"/>
              <a:t>reticularis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Livedo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reticularis</a:t>
            </a:r>
            <a:r>
              <a:rPr lang="en-US" dirty="0">
                <a:solidFill>
                  <a:schemeClr val="tx1"/>
                </a:solidFill>
              </a:rPr>
              <a:t> is a mottled, cyanotic discoloration of the </a:t>
            </a:r>
            <a:r>
              <a:rPr lang="en-US" dirty="0" smtClean="0">
                <a:solidFill>
                  <a:schemeClr val="tx1"/>
                </a:solidFill>
              </a:rPr>
              <a:t>skin that occurs in a </a:t>
            </a:r>
            <a:r>
              <a:rPr lang="en-US" dirty="0" smtClean="0">
                <a:solidFill>
                  <a:srgbClr val="0070C0"/>
                </a:solidFill>
              </a:rPr>
              <a:t>net like pattern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It is </a:t>
            </a: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0070C0"/>
                </a:solidFill>
              </a:rPr>
              <a:t>lace‐like pattern </a:t>
            </a:r>
            <a:r>
              <a:rPr lang="en-US" dirty="0">
                <a:solidFill>
                  <a:schemeClr val="tx1"/>
                </a:solidFill>
              </a:rPr>
              <a:t>on the surface of the </a:t>
            </a:r>
            <a:r>
              <a:rPr lang="en-US" dirty="0" smtClean="0">
                <a:solidFill>
                  <a:schemeClr val="tx1"/>
                </a:solidFill>
              </a:rPr>
              <a:t>skin created </a:t>
            </a:r>
            <a:r>
              <a:rPr lang="en-US" dirty="0">
                <a:solidFill>
                  <a:schemeClr val="tx1"/>
                </a:solidFill>
              </a:rPr>
              <a:t>by low blood </a:t>
            </a:r>
            <a:r>
              <a:rPr lang="en-US" dirty="0" smtClean="0">
                <a:solidFill>
                  <a:schemeClr val="tx1"/>
                </a:solidFill>
              </a:rPr>
              <a:t>flow </a:t>
            </a:r>
            <a:r>
              <a:rPr lang="en-US" dirty="0">
                <a:solidFill>
                  <a:schemeClr val="tx1"/>
                </a:solidFill>
              </a:rPr>
              <a:t>within </a:t>
            </a:r>
            <a:r>
              <a:rPr lang="en-US" dirty="0" smtClean="0">
                <a:solidFill>
                  <a:schemeClr val="tx1"/>
                </a:solidFill>
              </a:rPr>
              <a:t>anastomotic </a:t>
            </a:r>
            <a:r>
              <a:rPr lang="en-US" dirty="0">
                <a:solidFill>
                  <a:schemeClr val="tx1"/>
                </a:solidFill>
              </a:rPr>
              <a:t>areas of the </a:t>
            </a:r>
            <a:r>
              <a:rPr lang="en-US" dirty="0" smtClean="0">
                <a:solidFill>
                  <a:schemeClr val="tx1"/>
                </a:solidFill>
              </a:rPr>
              <a:t>skin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Livedo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racemosa</a:t>
            </a:r>
            <a:r>
              <a:rPr lang="en-US" dirty="0" smtClean="0">
                <a:solidFill>
                  <a:schemeClr val="tx1"/>
                </a:solidFill>
              </a:rPr>
              <a:t> – broken net like pattern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500" y="412559"/>
            <a:ext cx="3709213" cy="5182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309" y="1798957"/>
            <a:ext cx="3760024" cy="26676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2586" y="5874135"/>
            <a:ext cx="7740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sz="1600" dirty="0" smtClean="0">
                <a:latin typeface="FrutigerLTStd-Light"/>
              </a:rPr>
              <a:t>Normal </a:t>
            </a:r>
            <a:r>
              <a:rPr lang="en-US" sz="1600" dirty="0">
                <a:latin typeface="FrutigerLTStd-Light"/>
              </a:rPr>
              <a:t>vasculature. (b) </a:t>
            </a:r>
            <a:r>
              <a:rPr lang="en-US" sz="1600" dirty="0" err="1">
                <a:latin typeface="FrutigerLTStd-Light"/>
              </a:rPr>
              <a:t>Livedo</a:t>
            </a:r>
            <a:r>
              <a:rPr lang="en-US" sz="1600" dirty="0">
                <a:latin typeface="FrutigerLTStd-Light"/>
              </a:rPr>
              <a:t> </a:t>
            </a:r>
            <a:r>
              <a:rPr lang="en-US" sz="1600" dirty="0" err="1">
                <a:latin typeface="FrutigerLTStd-Light"/>
              </a:rPr>
              <a:t>racemosa</a:t>
            </a:r>
            <a:r>
              <a:rPr lang="en-US" sz="1600" dirty="0">
                <a:latin typeface="FrutigerLTStd-Light"/>
              </a:rPr>
              <a:t> due to patchy </a:t>
            </a:r>
            <a:r>
              <a:rPr lang="en-US" sz="1600" dirty="0" err="1" smtClean="0">
                <a:latin typeface="FrutigerLTStd-Light"/>
              </a:rPr>
              <a:t>arterialpathology</a:t>
            </a:r>
            <a:r>
              <a:rPr lang="en-US" sz="1600" dirty="0">
                <a:latin typeface="FrutigerLTStd-Light"/>
              </a:rPr>
              <a:t> </a:t>
            </a:r>
            <a:endParaRPr lang="en-US" sz="1600" dirty="0" smtClean="0">
              <a:latin typeface="FrutigerLTStd-Light"/>
            </a:endParaRPr>
          </a:p>
          <a:p>
            <a:r>
              <a:rPr lang="en-US" sz="1600" dirty="0" smtClean="0">
                <a:latin typeface="FrutigerLTStd-Light"/>
              </a:rPr>
              <a:t> </a:t>
            </a:r>
            <a:r>
              <a:rPr lang="en-US" sz="1600" dirty="0">
                <a:latin typeface="FrutigerLTStd-Light"/>
              </a:rPr>
              <a:t>(c) </a:t>
            </a:r>
            <a:r>
              <a:rPr lang="en-US" sz="1600" dirty="0" err="1">
                <a:latin typeface="FrutigerLTStd-Light"/>
              </a:rPr>
              <a:t>Livedo</a:t>
            </a:r>
            <a:r>
              <a:rPr lang="en-US" sz="1600" dirty="0">
                <a:latin typeface="FrutigerLTStd-Light"/>
              </a:rPr>
              <a:t> </a:t>
            </a:r>
            <a:r>
              <a:rPr lang="en-US" sz="1600" dirty="0" err="1">
                <a:latin typeface="FrutigerLTStd-Light"/>
              </a:rPr>
              <a:t>reticularis</a:t>
            </a:r>
            <a:r>
              <a:rPr lang="en-US" sz="1600" dirty="0">
                <a:latin typeface="FrutigerLTStd-Light"/>
              </a:rPr>
              <a:t> due to diffuse arterial pathology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025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1490662"/>
            <a:ext cx="7959144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6204" y="629923"/>
            <a:ext cx="5089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CD00"/>
                </a:solidFill>
                <a:latin typeface="FrutigerLTStd-Black"/>
              </a:rPr>
              <a:t>Classification </a:t>
            </a:r>
            <a:r>
              <a:rPr lang="en-US" sz="2400" b="1" dirty="0">
                <a:solidFill>
                  <a:srgbClr val="00CD00"/>
                </a:solidFill>
                <a:latin typeface="FrutigerLTStd-Black"/>
              </a:rPr>
              <a:t>of </a:t>
            </a:r>
            <a:r>
              <a:rPr lang="en-US" sz="2400" b="1" dirty="0" err="1">
                <a:solidFill>
                  <a:srgbClr val="00CD00"/>
                </a:solidFill>
                <a:latin typeface="FrutigerLTStd-Black"/>
              </a:rPr>
              <a:t>livedo</a:t>
            </a:r>
            <a:r>
              <a:rPr lang="en-US" sz="2400" b="1" dirty="0">
                <a:solidFill>
                  <a:srgbClr val="00CD00"/>
                </a:solidFill>
                <a:latin typeface="FrutigerLTStd-Black"/>
              </a:rPr>
              <a:t> </a:t>
            </a:r>
            <a:r>
              <a:rPr lang="en-US" sz="2400" b="1" dirty="0" err="1">
                <a:solidFill>
                  <a:srgbClr val="00CD00"/>
                </a:solidFill>
                <a:latin typeface="FrutigerLTStd-Black"/>
              </a:rPr>
              <a:t>reticularis</a:t>
            </a:r>
            <a:endParaRPr lang="en-US" sz="2400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91058677"/>
              </p:ext>
            </p:extLst>
          </p:nvPr>
        </p:nvGraphicFramePr>
        <p:xfrm>
          <a:off x="2032000" y="1506828"/>
          <a:ext cx="8128000" cy="426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8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Physiological </a:t>
            </a:r>
            <a:r>
              <a:rPr lang="en-US" b="1" i="1" dirty="0" err="1">
                <a:solidFill>
                  <a:srgbClr val="FF0000"/>
                </a:solidFill>
              </a:rPr>
              <a:t>livedo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reticularis</a:t>
            </a:r>
            <a:r>
              <a:rPr lang="en-US" b="1" i="1" dirty="0" smtClean="0">
                <a:solidFill>
                  <a:srgbClr val="FF0000"/>
                </a:solidFill>
              </a:rPr>
              <a:t>/ cutis </a:t>
            </a:r>
            <a:r>
              <a:rPr lang="en-US" b="1" i="1" dirty="0" err="1" smtClean="0">
                <a:solidFill>
                  <a:srgbClr val="FF0000"/>
                </a:solidFill>
              </a:rPr>
              <a:t>marmorata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;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Occuring</a:t>
            </a:r>
            <a:r>
              <a:rPr lang="en-US" dirty="0" smtClean="0">
                <a:solidFill>
                  <a:schemeClr val="tx1"/>
                </a:solidFill>
              </a:rPr>
              <a:t> in infants in response to cold 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Dissappeaars</a:t>
            </a:r>
            <a:r>
              <a:rPr lang="en-US" dirty="0" smtClean="0">
                <a:solidFill>
                  <a:schemeClr val="tx1"/>
                </a:solidFill>
              </a:rPr>
              <a:t> on rewarming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91" y="3000777"/>
            <a:ext cx="5952789" cy="37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912" y="895877"/>
            <a:ext cx="10515600" cy="724167"/>
          </a:xfrm>
        </p:spPr>
        <p:txBody>
          <a:bodyPr>
            <a:normAutofit/>
          </a:bodyPr>
          <a:lstStyle/>
          <a:p>
            <a:r>
              <a:rPr lang="en-US" sz="3600" dirty="0"/>
              <a:t>Idiopathic or primary </a:t>
            </a:r>
            <a:r>
              <a:rPr lang="en-US" sz="3600" dirty="0" err="1"/>
              <a:t>livedo</a:t>
            </a:r>
            <a:r>
              <a:rPr lang="en-US" sz="3600" dirty="0"/>
              <a:t> </a:t>
            </a:r>
            <a:r>
              <a:rPr lang="en-US" sz="3600" dirty="0" err="1"/>
              <a:t>reticularis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0" dirty="0" smtClean="0"/>
              <a:t>              </a:t>
            </a:r>
            <a:r>
              <a:rPr lang="en-US" b="0" dirty="0" smtClean="0">
                <a:solidFill>
                  <a:srgbClr val="FF0000"/>
                </a:solidFill>
              </a:rPr>
              <a:t>Congenital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219717"/>
            <a:ext cx="5157787" cy="2969945"/>
          </a:xfrm>
        </p:spPr>
        <p:txBody>
          <a:bodyPr>
            <a:normAutofit/>
          </a:bodyPr>
          <a:lstStyle/>
          <a:p>
            <a:r>
              <a:rPr lang="en-US" sz="2400" dirty="0"/>
              <a:t>Cutis </a:t>
            </a:r>
            <a:r>
              <a:rPr lang="en-US" sz="2400" dirty="0" err="1"/>
              <a:t>marmorata</a:t>
            </a:r>
            <a:r>
              <a:rPr lang="en-US" sz="2400" dirty="0"/>
              <a:t> </a:t>
            </a:r>
            <a:r>
              <a:rPr lang="en-US" sz="2400" dirty="0" err="1"/>
              <a:t>telangiectatica</a:t>
            </a:r>
            <a:r>
              <a:rPr lang="en-US" sz="2400" dirty="0"/>
              <a:t> </a:t>
            </a:r>
            <a:r>
              <a:rPr lang="en-US" sz="2400" dirty="0" err="1"/>
              <a:t>congenita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Acquired </a:t>
            </a:r>
            <a:r>
              <a:rPr lang="en-US" b="0" dirty="0" smtClean="0">
                <a:solidFill>
                  <a:srgbClr val="FF0000"/>
                </a:solidFill>
              </a:rPr>
              <a:t>idiopathic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3064" y="3219717"/>
            <a:ext cx="5183188" cy="33691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• </a:t>
            </a:r>
            <a:r>
              <a:rPr lang="en-US" sz="2400" dirty="0"/>
              <a:t>Uncomplicated</a:t>
            </a:r>
          </a:p>
          <a:p>
            <a:pPr marL="0" indent="0">
              <a:buNone/>
            </a:pPr>
            <a:r>
              <a:rPr lang="en-US" sz="2400" dirty="0"/>
              <a:t>• With winter ulceration</a:t>
            </a:r>
          </a:p>
          <a:p>
            <a:pPr marL="0" indent="0">
              <a:buNone/>
            </a:pPr>
            <a:r>
              <a:rPr lang="en-US" sz="2400" dirty="0"/>
              <a:t>• With summer ulceration</a:t>
            </a:r>
          </a:p>
          <a:p>
            <a:pPr marL="0" indent="0">
              <a:buNone/>
            </a:pPr>
            <a:r>
              <a:rPr lang="en-US" sz="2400" dirty="0"/>
              <a:t>• With systemic vascular involvement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06238" y="1794268"/>
            <a:ext cx="1021411" cy="7692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228584" y="1794267"/>
            <a:ext cx="977654" cy="7692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0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Congenital </a:t>
            </a:r>
            <a:r>
              <a:rPr lang="en-US" b="1" i="1" dirty="0" err="1">
                <a:solidFill>
                  <a:srgbClr val="FF0000"/>
                </a:solidFill>
              </a:rPr>
              <a:t>livedo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reticularis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Also called </a:t>
            </a:r>
            <a:r>
              <a:rPr lang="en-US" dirty="0">
                <a:solidFill>
                  <a:schemeClr val="tx1"/>
                </a:solidFill>
              </a:rPr>
              <a:t>cutis </a:t>
            </a:r>
            <a:r>
              <a:rPr lang="en-US" dirty="0" err="1">
                <a:solidFill>
                  <a:schemeClr val="tx1"/>
                </a:solidFill>
              </a:rPr>
              <a:t>marmorata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telangiectatica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congenita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rare developmental defect, </a:t>
            </a:r>
            <a:r>
              <a:rPr lang="en-US" dirty="0" smtClean="0">
                <a:solidFill>
                  <a:schemeClr val="tx1"/>
                </a:solidFill>
              </a:rPr>
              <a:t>present at </a:t>
            </a:r>
            <a:r>
              <a:rPr lang="en-US" dirty="0">
                <a:solidFill>
                  <a:schemeClr val="tx1"/>
                </a:solidFill>
              </a:rPr>
              <a:t>birth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reticulated area is persistent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chemeClr val="tx1"/>
                </a:solidFill>
              </a:rPr>
              <a:t>enhanced by cold, crying and exercise</a:t>
            </a:r>
          </a:p>
        </p:txBody>
      </p:sp>
    </p:spTree>
    <p:extLst>
      <p:ext uri="{BB962C8B-B14F-4D97-AF65-F5344CB8AC3E}">
        <p14:creationId xmlns:p14="http://schemas.microsoft.com/office/powerpoint/2010/main" val="26761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Acquired idiopathic </a:t>
            </a:r>
            <a:r>
              <a:rPr lang="en-US" b="1" i="1" dirty="0" err="1">
                <a:solidFill>
                  <a:srgbClr val="FF0000"/>
                </a:solidFill>
              </a:rPr>
              <a:t>livedo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reticularis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This occurs </a:t>
            </a:r>
            <a:r>
              <a:rPr lang="en-US" dirty="0" smtClean="0">
                <a:solidFill>
                  <a:schemeClr val="tx1"/>
                </a:solidFill>
              </a:rPr>
              <a:t>predominantly in </a:t>
            </a:r>
            <a:r>
              <a:rPr lang="en-US" dirty="0">
                <a:solidFill>
                  <a:schemeClr val="tx1"/>
                </a:solidFill>
              </a:rPr>
              <a:t>young adult and middle‐aged </a:t>
            </a:r>
            <a:r>
              <a:rPr lang="en-US" dirty="0" smtClean="0">
                <a:solidFill>
                  <a:schemeClr val="tx1"/>
                </a:solidFill>
              </a:rPr>
              <a:t>women</a:t>
            </a:r>
          </a:p>
          <a:p>
            <a:r>
              <a:rPr lang="en-US" dirty="0">
                <a:solidFill>
                  <a:schemeClr val="tx1"/>
                </a:solidFill>
              </a:rPr>
              <a:t>The mottling is at </a:t>
            </a:r>
            <a:r>
              <a:rPr lang="en-US" dirty="0" smtClean="0">
                <a:solidFill>
                  <a:schemeClr val="tx1"/>
                </a:solidFill>
              </a:rPr>
              <a:t>first </a:t>
            </a:r>
            <a:r>
              <a:rPr lang="en-US" dirty="0">
                <a:solidFill>
                  <a:schemeClr val="tx1"/>
                </a:solidFill>
              </a:rPr>
              <a:t>transient and occurs </a:t>
            </a:r>
            <a:r>
              <a:rPr lang="en-US" dirty="0" smtClean="0">
                <a:solidFill>
                  <a:schemeClr val="tx1"/>
                </a:solidFill>
              </a:rPr>
              <a:t>on exposure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cold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Permanent </a:t>
            </a:r>
            <a:r>
              <a:rPr lang="en-US" dirty="0" err="1">
                <a:solidFill>
                  <a:schemeClr val="tx1"/>
                </a:solidFill>
              </a:rPr>
              <a:t>livedo</a:t>
            </a:r>
            <a:r>
              <a:rPr lang="en-US" dirty="0">
                <a:solidFill>
                  <a:schemeClr val="tx1"/>
                </a:solidFill>
              </a:rPr>
              <a:t> may develop with </a:t>
            </a:r>
            <a:r>
              <a:rPr lang="en-US" dirty="0" smtClean="0">
                <a:solidFill>
                  <a:schemeClr val="tx1"/>
                </a:solidFill>
              </a:rPr>
              <a:t>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2884868" y="399303"/>
            <a:ext cx="6168979" cy="62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ost </a:t>
            </a:r>
            <a:r>
              <a:rPr lang="en-US" dirty="0">
                <a:solidFill>
                  <a:schemeClr val="tx1"/>
                </a:solidFill>
              </a:rPr>
              <a:t>commonly occurs on the legs but the </a:t>
            </a:r>
            <a:r>
              <a:rPr lang="en-US" dirty="0" smtClean="0">
                <a:solidFill>
                  <a:schemeClr val="tx1"/>
                </a:solidFill>
              </a:rPr>
              <a:t>arms and </a:t>
            </a:r>
            <a:r>
              <a:rPr lang="en-US" dirty="0">
                <a:solidFill>
                  <a:schemeClr val="tx1"/>
                </a:solidFill>
              </a:rPr>
              <a:t>trunk may also be </a:t>
            </a:r>
            <a:r>
              <a:rPr lang="en-US" dirty="0" smtClean="0">
                <a:solidFill>
                  <a:schemeClr val="tx1"/>
                </a:solidFill>
              </a:rPr>
              <a:t>affected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Cold usually exacerbates </a:t>
            </a:r>
            <a:r>
              <a:rPr lang="en-US" dirty="0" smtClean="0">
                <a:solidFill>
                  <a:schemeClr val="tx1"/>
                </a:solidFill>
              </a:rPr>
              <a:t>the cyanotic discoloration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 lower legs, elevation decreases the appearance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There is a lattice or tracery of thin dusky lines forming  a network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Frostbite</a:t>
            </a:r>
          </a:p>
          <a:p>
            <a:r>
              <a:rPr lang="en-US" dirty="0" smtClean="0"/>
              <a:t>Trench foot</a:t>
            </a:r>
          </a:p>
          <a:p>
            <a:r>
              <a:rPr lang="en-US" dirty="0" err="1" smtClean="0"/>
              <a:t>Perniosis</a:t>
            </a:r>
            <a:endParaRPr lang="en-US" dirty="0" smtClean="0"/>
          </a:p>
          <a:p>
            <a:r>
              <a:rPr lang="en-US" dirty="0" err="1" smtClean="0"/>
              <a:t>Acrocyanosis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Erythrocyanosis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Livedo</a:t>
            </a:r>
            <a:r>
              <a:rPr lang="en-US" dirty="0" smtClean="0"/>
              <a:t> </a:t>
            </a:r>
            <a:r>
              <a:rPr lang="en-US" dirty="0" err="1" smtClean="0"/>
              <a:t>reticularis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Raynaud’s phenomenon </a:t>
            </a:r>
          </a:p>
          <a:p>
            <a:r>
              <a:rPr lang="en-US" dirty="0" err="1" smtClean="0"/>
              <a:t>Cryoglobulinemia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Erythema </a:t>
            </a:r>
            <a:r>
              <a:rPr lang="en-US" dirty="0" err="1" smtClean="0"/>
              <a:t>ab</a:t>
            </a:r>
            <a:r>
              <a:rPr lang="en-US" dirty="0" smtClean="0"/>
              <a:t> </a:t>
            </a:r>
            <a:r>
              <a:rPr lang="en-US" dirty="0" err="1" smtClean="0"/>
              <a:t>igne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231819"/>
            <a:ext cx="6848475" cy="63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0314"/>
            <a:ext cx="6001554" cy="531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900314"/>
            <a:ext cx="5778321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45" y="528033"/>
            <a:ext cx="7233494" cy="59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Investigations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Should be directed by the underlying disorder </a:t>
            </a:r>
          </a:p>
          <a:p>
            <a:endParaRPr lang="en-US" dirty="0"/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>
                <a:solidFill>
                  <a:srgbClr val="FF0000"/>
                </a:solidFill>
              </a:rPr>
              <a:t>Management</a:t>
            </a:r>
          </a:p>
          <a:p>
            <a:r>
              <a:rPr lang="en-US" dirty="0">
                <a:solidFill>
                  <a:schemeClr val="tx1"/>
                </a:solidFill>
              </a:rPr>
              <a:t>The management is directed to the underlying condition, if one </a:t>
            </a:r>
            <a:r>
              <a:rPr lang="en-US" dirty="0" smtClean="0">
                <a:solidFill>
                  <a:schemeClr val="tx1"/>
                </a:solidFill>
              </a:rPr>
              <a:t>is identified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Raynaud’s</a:t>
            </a:r>
            <a:r>
              <a:rPr lang="en-US" b="1" dirty="0" smtClean="0"/>
              <a:t> </a:t>
            </a:r>
            <a:r>
              <a:rPr lang="en-US" b="1" i="1" dirty="0" smtClean="0"/>
              <a:t>phenomenon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5851153" cy="3416300"/>
          </a:xfrm>
        </p:spPr>
        <p:txBody>
          <a:bodyPr>
            <a:normAutofit/>
          </a:bodyPr>
          <a:lstStyle/>
          <a:p>
            <a:r>
              <a:rPr lang="en-US" dirty="0"/>
              <a:t>The Raynaud phenomenon is </a:t>
            </a:r>
            <a:r>
              <a:rPr lang="en-US" dirty="0" smtClean="0"/>
              <a:t>defined </a:t>
            </a:r>
            <a:r>
              <a:rPr lang="en-US" dirty="0"/>
              <a:t>as episodic digital </a:t>
            </a:r>
            <a:r>
              <a:rPr lang="en-US" dirty="0" err="1" smtClean="0"/>
              <a:t>ischaemia</a:t>
            </a:r>
            <a:r>
              <a:rPr lang="en-US" dirty="0" smtClean="0"/>
              <a:t> occurring </a:t>
            </a:r>
            <a:r>
              <a:rPr lang="en-US" dirty="0"/>
              <a:t>in response to cold or emotional </a:t>
            </a:r>
            <a:r>
              <a:rPr lang="en-US" dirty="0" smtClean="0"/>
              <a:t>stimuli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Characterized by sequential </a:t>
            </a:r>
            <a:r>
              <a:rPr lang="en-US" dirty="0" err="1" smtClean="0"/>
              <a:t>colour</a:t>
            </a:r>
            <a:r>
              <a:rPr lang="en-US" dirty="0" smtClean="0"/>
              <a:t> changes;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White                </a:t>
            </a:r>
            <a:r>
              <a:rPr lang="en-US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                 </a:t>
            </a:r>
            <a:r>
              <a:rPr lang="en-US" dirty="0" smtClean="0">
                <a:solidFill>
                  <a:srgbClr val="FF0000"/>
                </a:solidFill>
              </a:rPr>
              <a:t>red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Pallor is essential for diagnosis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5329360" y="4948384"/>
            <a:ext cx="88864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76730" y="4948385"/>
            <a:ext cx="88864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52" y="2485846"/>
            <a:ext cx="5340620" cy="38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657822"/>
              </p:ext>
            </p:extLst>
          </p:nvPr>
        </p:nvGraphicFramePr>
        <p:xfrm>
          <a:off x="1155700" y="2603500"/>
          <a:ext cx="8824913" cy="373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270817" y="3604943"/>
            <a:ext cx="2738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Ideopathic</a:t>
            </a:r>
            <a:r>
              <a:rPr lang="en-US" dirty="0"/>
              <a:t>, </a:t>
            </a:r>
            <a:r>
              <a:rPr lang="en-US" dirty="0" err="1"/>
              <a:t>raynaud’s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disease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55000" y="5639804"/>
            <a:ext cx="2930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Secondary to </a:t>
            </a:r>
            <a:r>
              <a:rPr lang="en-US" dirty="0" smtClean="0"/>
              <a:t>underlying</a:t>
            </a:r>
          </a:p>
          <a:p>
            <a:r>
              <a:rPr lang="en-US" dirty="0" smtClean="0"/>
              <a:t> </a:t>
            </a:r>
            <a:r>
              <a:rPr lang="en-US" dirty="0"/>
              <a:t>disorder </a:t>
            </a:r>
          </a:p>
        </p:txBody>
      </p:sp>
    </p:spTree>
    <p:extLst>
      <p:ext uri="{BB962C8B-B14F-4D97-AF65-F5344CB8AC3E}">
        <p14:creationId xmlns:p14="http://schemas.microsoft.com/office/powerpoint/2010/main" val="5034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253802" y="107146"/>
            <a:ext cx="6503831" cy="66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318" y="944661"/>
            <a:ext cx="847613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 err="1" smtClean="0">
                <a:solidFill>
                  <a:srgbClr val="00CD00"/>
                </a:solidFill>
                <a:latin typeface="FrutigerLTStd-Black"/>
              </a:rPr>
              <a:t>Aetiology</a:t>
            </a:r>
            <a:r>
              <a:rPr lang="en-US" sz="2400" b="1" i="0" u="none" strike="noStrike" baseline="0" dirty="0" smtClean="0">
                <a:solidFill>
                  <a:srgbClr val="00CD00"/>
                </a:solidFill>
                <a:latin typeface="FrutigerLTStd-Black"/>
              </a:rPr>
              <a:t> of Raynaud</a:t>
            </a:r>
            <a:r>
              <a:rPr lang="en-US" sz="2400" b="1" i="0" u="none" strike="noStrike" dirty="0" smtClean="0">
                <a:solidFill>
                  <a:srgbClr val="00CD00"/>
                </a:solidFill>
                <a:latin typeface="FrutigerLTStd-Black"/>
              </a:rPr>
              <a:t> </a:t>
            </a:r>
            <a:r>
              <a:rPr lang="en-US" sz="2400" b="1" i="0" u="none" strike="noStrike" baseline="0" dirty="0" smtClean="0">
                <a:solidFill>
                  <a:srgbClr val="00CD00"/>
                </a:solidFill>
                <a:latin typeface="FrutigerLTStd-Black"/>
              </a:rPr>
              <a:t>phenomenon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• </a:t>
            </a:r>
            <a:r>
              <a:rPr lang="en-US" b="0" i="0" u="none" strike="noStrike" baseline="0" dirty="0" smtClean="0">
                <a:solidFill>
                  <a:srgbClr val="FF0000"/>
                </a:solidFill>
                <a:latin typeface="PalatinoLTStd-Roman"/>
              </a:rPr>
              <a:t>Primary Raynaud phenomenon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(Raynaud disease)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• </a:t>
            </a:r>
            <a:r>
              <a:rPr lang="en-US" b="0" i="0" u="none" strike="noStrike" baseline="0" dirty="0" smtClean="0">
                <a:solidFill>
                  <a:srgbClr val="FF0000"/>
                </a:solidFill>
                <a:latin typeface="PalatinoLTStd-Roman"/>
              </a:rPr>
              <a:t>Secondary Raynaud’s phenomenon</a:t>
            </a:r>
          </a:p>
          <a:p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• Trauma or vibration: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  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Reflex sympathetic dystrophy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    Vibration exposure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    </a:t>
            </a:r>
            <a:r>
              <a:rPr lang="en-US" b="0" i="0" u="none" strike="noStrike" baseline="0" dirty="0" err="1" smtClean="0">
                <a:solidFill>
                  <a:srgbClr val="000000"/>
                </a:solidFill>
                <a:latin typeface="PalatinoLTStd-Roman"/>
              </a:rPr>
              <a:t>Arteriovenous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fistula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    </a:t>
            </a:r>
            <a:r>
              <a:rPr lang="en-US" b="0" i="0" u="none" strike="noStrike" baseline="0" dirty="0" err="1" smtClean="0">
                <a:solidFill>
                  <a:srgbClr val="000000"/>
                </a:solidFill>
                <a:latin typeface="PalatinoLTStd-Roman"/>
              </a:rPr>
              <a:t>Hypothenar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hammer syndrome 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    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(ulnar artery thrombosis)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  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Intra-arterial drug administration</a:t>
            </a:r>
          </a:p>
          <a:p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•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Connective tissue disease and </a:t>
            </a:r>
            <a:r>
              <a:rPr lang="en-US" b="0" i="0" u="none" strike="noStrike" baseline="0" dirty="0" err="1" smtClean="0">
                <a:solidFill>
                  <a:schemeClr val="accent1"/>
                </a:solidFill>
                <a:latin typeface="PalatinoLTStd-Roman"/>
              </a:rPr>
              <a:t>vasculitis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: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PalatinoLTStd-Roman"/>
              </a:rPr>
              <a:t>   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Systemic sclerosis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    Systemic lupus </a:t>
            </a:r>
            <a:r>
              <a:rPr lang="en-US" b="0" i="0" u="none" strike="noStrike" baseline="0" dirty="0" err="1" smtClean="0">
                <a:solidFill>
                  <a:srgbClr val="000000"/>
                </a:solidFill>
                <a:latin typeface="PalatinoLTStd-Roman"/>
              </a:rPr>
              <a:t>erythematosus</a:t>
            </a:r>
            <a:endParaRPr lang="en-US" b="0" i="0" u="none" strike="noStrike" baseline="0" dirty="0" smtClean="0">
              <a:solidFill>
                <a:srgbClr val="000000"/>
              </a:solidFill>
              <a:latin typeface="PalatinoLTStd-Roman"/>
            </a:endParaRP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    Rheumatoid arthritis</a:t>
            </a:r>
          </a:p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    </a:t>
            </a:r>
            <a:r>
              <a:rPr lang="en-US" b="0" i="0" u="none" strike="noStrike" baseline="0" dirty="0" err="1" smtClean="0">
                <a:solidFill>
                  <a:srgbClr val="000000"/>
                </a:solidFill>
                <a:latin typeface="PalatinoLTStd-Roman"/>
              </a:rPr>
              <a:t>Sjogren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PalatinoLTStd-Roman"/>
              </a:rPr>
              <a:t> syndrome</a:t>
            </a:r>
          </a:p>
          <a:p>
            <a:r>
              <a:rPr lang="en-US" dirty="0" smtClean="0">
                <a:latin typeface="PalatinoLTStd-Roman"/>
              </a:rPr>
              <a:t>     Mixed </a:t>
            </a:r>
            <a:r>
              <a:rPr lang="en-US" dirty="0">
                <a:latin typeface="PalatinoLTStd-Roman"/>
              </a:rPr>
              <a:t>connective tissue disease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</a:t>
            </a:r>
            <a:r>
              <a:rPr lang="en-US" dirty="0" err="1" smtClean="0">
                <a:latin typeface="PalatinoLTStd-Roman"/>
              </a:rPr>
              <a:t>Dermatomyositis</a:t>
            </a:r>
            <a:endParaRPr lang="en-US" dirty="0">
              <a:latin typeface="PalatinoLTStd-Roman"/>
            </a:endParaRP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Temporal </a:t>
            </a:r>
            <a:r>
              <a:rPr lang="en-US" dirty="0">
                <a:latin typeface="PalatinoLTStd-Roman"/>
              </a:rPr>
              <a:t>arteritis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Hepatitis </a:t>
            </a:r>
            <a:r>
              <a:rPr lang="en-US" dirty="0">
                <a:latin typeface="PalatinoLTStd-Roman"/>
              </a:rPr>
              <a:t>B antigen </a:t>
            </a:r>
            <a:r>
              <a:rPr lang="en-US" dirty="0" err="1">
                <a:latin typeface="PalatinoLTStd-Roman"/>
              </a:rPr>
              <a:t>vasculitis</a:t>
            </a:r>
            <a:endParaRPr lang="en-US" dirty="0">
              <a:latin typeface="PalatinoLTStd-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50857" y="1406325"/>
            <a:ext cx="68833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• Obstructive arterial disease:</a:t>
            </a:r>
          </a:p>
          <a:p>
            <a:r>
              <a:rPr lang="en-US" b="0" i="0" u="none" strike="noStrike" baseline="0" dirty="0" smtClean="0">
                <a:latin typeface="PalatinoLTStd-Roman"/>
              </a:rPr>
              <a:t>     Atherosclerosis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 </a:t>
            </a:r>
            <a:r>
              <a:rPr lang="en-US" b="0" i="0" u="none" strike="noStrike" baseline="0" dirty="0" err="1" smtClean="0">
                <a:latin typeface="PalatinoLTStd-Roman"/>
              </a:rPr>
              <a:t>Thromboangiitis</a:t>
            </a:r>
            <a:r>
              <a:rPr lang="en-US" b="0" i="0" u="none" strike="noStrike" baseline="0" dirty="0" smtClean="0">
                <a:latin typeface="PalatinoLTStd-Roman"/>
              </a:rPr>
              <a:t> </a:t>
            </a:r>
            <a:r>
              <a:rPr lang="en-US" b="0" i="0" u="none" strike="noStrike" baseline="0" dirty="0" err="1" smtClean="0">
                <a:latin typeface="PalatinoLTStd-Roman"/>
              </a:rPr>
              <a:t>obliterans</a:t>
            </a:r>
            <a:r>
              <a:rPr lang="en-US" b="0" i="0" u="none" strike="noStrike" baseline="0" dirty="0" smtClean="0">
                <a:latin typeface="PalatinoLTStd-Roman"/>
              </a:rPr>
              <a:t> (</a:t>
            </a:r>
            <a:r>
              <a:rPr lang="en-US" b="0" i="0" u="none" strike="noStrike" baseline="0" dirty="0" err="1" smtClean="0">
                <a:latin typeface="PalatinoLTStd-Roman"/>
              </a:rPr>
              <a:t>Buerger</a:t>
            </a:r>
            <a:r>
              <a:rPr lang="en-US" b="0" i="0" u="none" strike="noStrike" baseline="0" dirty="0" smtClean="0">
                <a:latin typeface="PalatinoLTStd-Roman"/>
              </a:rPr>
              <a:t> disease)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 </a:t>
            </a:r>
            <a:r>
              <a:rPr lang="en-US" b="0" i="0" u="none" strike="noStrike" baseline="0" dirty="0" err="1" smtClean="0">
                <a:latin typeface="PalatinoLTStd-Roman"/>
              </a:rPr>
              <a:t>Hypothenar</a:t>
            </a:r>
            <a:r>
              <a:rPr lang="en-US" b="0" i="0" u="none" strike="noStrike" baseline="0" dirty="0" smtClean="0">
                <a:latin typeface="PalatinoLTStd-Roman"/>
              </a:rPr>
              <a:t> hammer syndrome (ulnar artery thrombosis)</a:t>
            </a:r>
          </a:p>
          <a:p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• Neurological disease: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</a:t>
            </a:r>
            <a:r>
              <a:rPr lang="en-US" b="0" i="0" u="none" strike="noStrike" baseline="0" dirty="0" smtClean="0">
                <a:latin typeface="PalatinoLTStd-Roman"/>
              </a:rPr>
              <a:t> Thoracic outlet syndrome (cervical rib)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b="0" i="0" u="none" strike="noStrike" baseline="0" dirty="0" smtClean="0">
                <a:latin typeface="PalatinoLTStd-Roman"/>
              </a:rPr>
              <a:t>     Carpal tunnel syndrome</a:t>
            </a:r>
          </a:p>
          <a:p>
            <a:r>
              <a:rPr lang="en-US" b="0" i="0" u="none" strike="noStrike" baseline="0" dirty="0" smtClean="0">
                <a:latin typeface="PalatinoLTStd-Roman"/>
              </a:rPr>
              <a:t>      </a:t>
            </a:r>
            <a:r>
              <a:rPr lang="en-US" b="0" i="0" u="none" strike="noStrike" baseline="0" dirty="0" err="1" smtClean="0">
                <a:latin typeface="PalatinoLTStd-Roman"/>
              </a:rPr>
              <a:t>Hypothenar</a:t>
            </a:r>
            <a:r>
              <a:rPr lang="en-US" b="0" i="0" u="none" strike="noStrike" baseline="0" dirty="0" smtClean="0">
                <a:latin typeface="PalatinoLTStd-Roman"/>
              </a:rPr>
              <a:t> hammer syndrome</a:t>
            </a: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 </a:t>
            </a:r>
            <a:r>
              <a:rPr lang="en-US" b="0" i="0" u="none" strike="noStrike" baseline="0" dirty="0" smtClean="0">
                <a:latin typeface="PalatinoLTStd-Roman"/>
              </a:rPr>
              <a:t>Reflex sympathetic dystrophy</a:t>
            </a:r>
          </a:p>
          <a:p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• </a:t>
            </a:r>
            <a:r>
              <a:rPr lang="en-US" b="0" i="0" u="none" strike="noStrike" baseline="0" dirty="0" err="1" smtClean="0">
                <a:solidFill>
                  <a:schemeClr val="accent1"/>
                </a:solidFill>
                <a:latin typeface="PalatinoLTStd-Roman"/>
              </a:rPr>
              <a:t>Haematological</a:t>
            </a:r>
            <a:r>
              <a:rPr lang="en-US" b="0" i="0" u="none" strike="noStrike" baseline="0" dirty="0" smtClean="0">
                <a:solidFill>
                  <a:schemeClr val="accent1"/>
                </a:solidFill>
                <a:latin typeface="PalatinoLTStd-Roman"/>
              </a:rPr>
              <a:t> disease:</a:t>
            </a:r>
          </a:p>
          <a:p>
            <a:r>
              <a:rPr lang="en-US" b="0" i="0" u="none" strike="noStrike" baseline="0" dirty="0" smtClean="0">
                <a:latin typeface="PalatinoLTStd-Roman"/>
              </a:rPr>
              <a:t>      </a:t>
            </a:r>
            <a:r>
              <a:rPr lang="en-US" b="0" i="0" u="none" strike="noStrike" baseline="0" dirty="0" err="1" smtClean="0">
                <a:latin typeface="PalatinoLTStd-Roman"/>
              </a:rPr>
              <a:t>Cryoglobulinaemia</a:t>
            </a:r>
            <a:endParaRPr lang="en-US" b="0" i="0" u="none" strike="noStrike" baseline="0" dirty="0" smtClean="0">
              <a:latin typeface="PalatinoLTStd-Roman"/>
            </a:endParaRPr>
          </a:p>
          <a:p>
            <a:r>
              <a:rPr lang="en-US" b="0" i="0" u="none" strike="noStrike" baseline="0" dirty="0" smtClean="0">
                <a:latin typeface="PalatinoLTStd-Roman"/>
              </a:rPr>
              <a:t>      Cold agglutinins</a:t>
            </a:r>
          </a:p>
          <a:p>
            <a:r>
              <a:rPr lang="en-US" b="0" i="0" u="none" strike="noStrike" baseline="0" dirty="0" smtClean="0">
                <a:latin typeface="PalatinoLTStd-Roman"/>
              </a:rPr>
              <a:t>      Paroxysmal </a:t>
            </a:r>
            <a:r>
              <a:rPr lang="en-US" b="0" i="0" u="none" strike="noStrike" baseline="0" dirty="0" err="1" smtClean="0">
                <a:latin typeface="PalatinoLTStd-Roman"/>
              </a:rPr>
              <a:t>haemoglobinuria</a:t>
            </a:r>
            <a:endParaRPr lang="en-US" b="0" i="0" u="none" strike="noStrike" baseline="0" dirty="0" smtClean="0">
              <a:latin typeface="PalatinoLTStd-Roman"/>
            </a:endParaRPr>
          </a:p>
          <a:p>
            <a:r>
              <a:rPr lang="en-US" dirty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</a:t>
            </a:r>
            <a:r>
              <a:rPr lang="en-US" b="0" i="0" u="none" strike="noStrike" baseline="0" dirty="0" smtClean="0">
                <a:latin typeface="PalatinoLTStd-Roman"/>
              </a:rPr>
              <a:t> </a:t>
            </a:r>
            <a:r>
              <a:rPr lang="en-US" b="0" i="0" u="none" strike="noStrike" baseline="0" dirty="0" err="1" smtClean="0">
                <a:latin typeface="PalatinoLTStd-Roman"/>
              </a:rPr>
              <a:t>Waldenstrom</a:t>
            </a:r>
            <a:r>
              <a:rPr lang="en-US" b="0" i="0" u="none" strike="noStrike" baseline="0" dirty="0" smtClean="0">
                <a:latin typeface="PalatinoLTStd-Roman"/>
              </a:rPr>
              <a:t> </a:t>
            </a:r>
            <a:r>
              <a:rPr lang="en-US" b="0" i="0" u="none" strike="noStrike" baseline="0" dirty="0" err="1" smtClean="0">
                <a:latin typeface="PalatinoLTStd-Roman"/>
              </a:rPr>
              <a:t>macroglobulinaemia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2630" y="964773"/>
            <a:ext cx="45047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CD00"/>
                </a:solidFill>
                <a:latin typeface="FrutigerLTStd-Black"/>
              </a:rPr>
              <a:t>Aetiology</a:t>
            </a:r>
            <a:r>
              <a:rPr lang="en-US" sz="2000" b="1" dirty="0">
                <a:solidFill>
                  <a:srgbClr val="00CD00"/>
                </a:solidFill>
                <a:latin typeface="FrutigerLTStd-Black"/>
              </a:rPr>
              <a:t> of Raynaud phenomenon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632620" y="2487029"/>
            <a:ext cx="43670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LTStd-Roman"/>
              </a:rPr>
              <a:t>• </a:t>
            </a:r>
            <a:r>
              <a:rPr lang="en-US" dirty="0">
                <a:solidFill>
                  <a:srgbClr val="7030A0"/>
                </a:solidFill>
                <a:latin typeface="PalatinoLTStd-Roman"/>
              </a:rPr>
              <a:t>Miscellaneous:</a:t>
            </a:r>
          </a:p>
          <a:p>
            <a:r>
              <a:rPr lang="en-US" dirty="0" smtClean="0">
                <a:latin typeface="PalatinoLTStd-Roman"/>
              </a:rPr>
              <a:t>    </a:t>
            </a:r>
            <a:r>
              <a:rPr lang="en-US" dirty="0" err="1">
                <a:latin typeface="PalatinoLTStd-Roman"/>
              </a:rPr>
              <a:t>Paraneoplastic</a:t>
            </a:r>
            <a:r>
              <a:rPr lang="en-US" dirty="0">
                <a:latin typeface="PalatinoLTStd-Roman"/>
              </a:rPr>
              <a:t> syndrome</a:t>
            </a:r>
          </a:p>
          <a:p>
            <a:r>
              <a:rPr lang="en-US" dirty="0" smtClean="0">
                <a:latin typeface="PalatinoLTStd-Roman"/>
              </a:rPr>
              <a:t>    Chronic </a:t>
            </a:r>
            <a:r>
              <a:rPr lang="en-US" dirty="0">
                <a:latin typeface="PalatinoLTStd-Roman"/>
              </a:rPr>
              <a:t>renal failure</a:t>
            </a:r>
          </a:p>
          <a:p>
            <a:r>
              <a:rPr lang="en-US" dirty="0" smtClean="0">
                <a:latin typeface="PalatinoLTStd-Roman"/>
              </a:rPr>
              <a:t>    Primary </a:t>
            </a:r>
            <a:r>
              <a:rPr lang="en-US" dirty="0">
                <a:latin typeface="PalatinoLTStd-Roman"/>
              </a:rPr>
              <a:t>pulmonary hypertension</a:t>
            </a:r>
          </a:p>
          <a:p>
            <a:r>
              <a:rPr lang="en-US" dirty="0" smtClean="0">
                <a:latin typeface="PalatinoLTStd-Roman"/>
              </a:rPr>
              <a:t>    Hypothyroidism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Anorexia </a:t>
            </a:r>
            <a:r>
              <a:rPr lang="en-US" dirty="0">
                <a:latin typeface="PalatinoLTStd-Roman"/>
              </a:rPr>
              <a:t>nervosa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1172" y="1714297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alatinoLTStd-Roman"/>
              </a:rPr>
              <a:t>• </a:t>
            </a:r>
            <a:r>
              <a:rPr lang="en-US" dirty="0">
                <a:solidFill>
                  <a:srgbClr val="7030A0"/>
                </a:solidFill>
                <a:latin typeface="PalatinoLTStd-Roman"/>
              </a:rPr>
              <a:t>Drugs and toxins:</a:t>
            </a:r>
          </a:p>
          <a:p>
            <a:r>
              <a:rPr lang="en-US" dirty="0" smtClean="0">
                <a:latin typeface="PalatinoLTStd-Roman"/>
              </a:rPr>
              <a:t>     </a:t>
            </a:r>
            <a:r>
              <a:rPr lang="en-US" dirty="0">
                <a:latin typeface="PalatinoLTStd-Roman"/>
              </a:rPr>
              <a:t>Ergot</a:t>
            </a:r>
          </a:p>
          <a:p>
            <a:r>
              <a:rPr lang="el-GR" dirty="0" smtClean="0">
                <a:latin typeface="PalatinoLTStd-Roman"/>
              </a:rPr>
              <a:t> </a:t>
            </a:r>
            <a:r>
              <a:rPr lang="en-US" dirty="0" smtClean="0">
                <a:latin typeface="PalatinoLTStd-Roman"/>
              </a:rPr>
              <a:t>    </a:t>
            </a:r>
            <a:r>
              <a:rPr lang="el-GR" dirty="0" smtClean="0">
                <a:latin typeface="SymbolStd"/>
              </a:rPr>
              <a:t>β</a:t>
            </a:r>
            <a:r>
              <a:rPr lang="el-GR" dirty="0" smtClean="0">
                <a:latin typeface="PalatinoLTStd-Roman"/>
              </a:rPr>
              <a:t>-</a:t>
            </a:r>
            <a:r>
              <a:rPr lang="en-US" dirty="0">
                <a:latin typeface="PalatinoLTStd-Roman"/>
              </a:rPr>
              <a:t>blockers</a:t>
            </a:r>
          </a:p>
          <a:p>
            <a:r>
              <a:rPr lang="en-US" dirty="0" smtClean="0">
                <a:latin typeface="PalatinoLTStd-Roman"/>
              </a:rPr>
              <a:t>     </a:t>
            </a:r>
            <a:r>
              <a:rPr lang="en-US" dirty="0" err="1" smtClean="0">
                <a:latin typeface="PalatinoLTStd-Roman"/>
              </a:rPr>
              <a:t>Methysergide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</a:t>
            </a:r>
            <a:r>
              <a:rPr lang="en-US" dirty="0" err="1" smtClean="0">
                <a:latin typeface="PalatinoLTStd-Roman"/>
              </a:rPr>
              <a:t>Bleomycin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Amphetamines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Imipramine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</a:t>
            </a:r>
            <a:r>
              <a:rPr lang="en-US" dirty="0" err="1" smtClean="0">
                <a:latin typeface="PalatinoLTStd-Roman"/>
              </a:rPr>
              <a:t>Bromocriptine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Clonidine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</a:t>
            </a:r>
            <a:r>
              <a:rPr lang="en-US" dirty="0" err="1" smtClean="0">
                <a:latin typeface="PalatinoLTStd-Roman"/>
              </a:rPr>
              <a:t>Ciclosporin</a:t>
            </a:r>
            <a:endParaRPr lang="en-US" dirty="0">
              <a:latin typeface="PalatinoLTStd-Roman"/>
            </a:endParaRPr>
          </a:p>
          <a:p>
            <a:r>
              <a:rPr lang="en-US" dirty="0" smtClean="0">
                <a:latin typeface="PalatinoLTStd-Roman"/>
              </a:rPr>
              <a:t>     Oral </a:t>
            </a:r>
            <a:r>
              <a:rPr lang="en-US" dirty="0">
                <a:latin typeface="PalatinoLTStd-Roman"/>
              </a:rPr>
              <a:t>contraceptives</a:t>
            </a:r>
          </a:p>
          <a:p>
            <a:r>
              <a:rPr lang="en-US" dirty="0" smtClean="0">
                <a:latin typeface="PalatinoLTStd-Roman"/>
              </a:rPr>
              <a:t>     Vinyl </a:t>
            </a:r>
            <a:r>
              <a:rPr lang="en-US" dirty="0">
                <a:latin typeface="PalatinoLTStd-Roman"/>
              </a:rPr>
              <a:t>chloride</a:t>
            </a:r>
          </a:p>
          <a:p>
            <a:r>
              <a:rPr lang="en-US" dirty="0" smtClean="0">
                <a:latin typeface="PalatinoLTStd-Roman"/>
              </a:rPr>
              <a:t>     Nitroglycerin </a:t>
            </a:r>
            <a:r>
              <a:rPr lang="en-US" dirty="0">
                <a:latin typeface="PalatinoLTStd-Roman"/>
              </a:rPr>
              <a:t>withdrawal</a:t>
            </a:r>
          </a:p>
          <a:p>
            <a:r>
              <a:rPr lang="en-US" dirty="0" smtClean="0">
                <a:latin typeface="PalatinoLTStd-Roman"/>
              </a:rPr>
              <a:t>     </a:t>
            </a:r>
            <a:r>
              <a:rPr lang="en-US" dirty="0">
                <a:latin typeface="PalatinoLTStd-Roman"/>
              </a:rPr>
              <a:t>Heavy metals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Can affect fingers and toes, rarely the nose, ear and lips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Sequential color change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Pallor is due to lack of blood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Bluish</a:t>
            </a:r>
            <a:r>
              <a:rPr lang="en-US" dirty="0" smtClean="0">
                <a:solidFill>
                  <a:schemeClr val="tx1"/>
                </a:solidFill>
              </a:rPr>
              <a:t> is due to lack of oxygen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Redness</a:t>
            </a:r>
            <a:r>
              <a:rPr lang="en-US" dirty="0" smtClean="0">
                <a:solidFill>
                  <a:schemeClr val="tx1"/>
                </a:solidFill>
              </a:rPr>
              <a:t> is due to blood returns to affected area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severe cases are complicated by </a:t>
            </a:r>
            <a:r>
              <a:rPr lang="en-US" dirty="0" err="1">
                <a:solidFill>
                  <a:schemeClr val="tx1"/>
                </a:solidFill>
              </a:rPr>
              <a:t>telangiectases</a:t>
            </a:r>
            <a:r>
              <a:rPr lang="en-US" dirty="0">
                <a:solidFill>
                  <a:schemeClr val="tx1"/>
                </a:solidFill>
              </a:rPr>
              <a:t> of the nail fold, thinning and ridging of the </a:t>
            </a:r>
            <a:r>
              <a:rPr lang="en-US" dirty="0" smtClean="0">
                <a:solidFill>
                  <a:schemeClr val="tx1"/>
                </a:solidFill>
              </a:rPr>
              <a:t>nail, and </a:t>
            </a:r>
            <a:r>
              <a:rPr lang="en-US" dirty="0">
                <a:solidFill>
                  <a:schemeClr val="tx1"/>
                </a:solidFill>
              </a:rPr>
              <a:t>atrophy or sclerosis of the </a:t>
            </a:r>
            <a:r>
              <a:rPr lang="en-US" dirty="0" smtClean="0">
                <a:solidFill>
                  <a:schemeClr val="tx1"/>
                </a:solidFill>
              </a:rPr>
              <a:t>fingers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sclerodactyly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8" y="0"/>
            <a:ext cx="7083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66" y="1262062"/>
            <a:ext cx="7585657" cy="48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1223493"/>
            <a:ext cx="7817475" cy="42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309092"/>
            <a:ext cx="7521262" cy="64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Investigations; 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Directed towards the cause  </a:t>
            </a:r>
          </a:p>
          <a:p>
            <a:endParaRPr lang="en-US" dirty="0" smtClean="0"/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Prognosis;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Primary - good outcome in 80%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Secondary - Varies with underlying disease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5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Conservative;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Keeping the affected area warm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Reducing cold and emotional stress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Avoid smoking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099256"/>
            <a:ext cx="8825659" cy="39205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1</a:t>
            </a:r>
            <a:r>
              <a:rPr lang="en-US" b="1" i="1" baseline="30000" dirty="0" smtClean="0">
                <a:solidFill>
                  <a:srgbClr val="FF0000"/>
                </a:solidFill>
              </a:rPr>
              <a:t>st</a:t>
            </a:r>
            <a:r>
              <a:rPr lang="en-US" b="1" i="1" dirty="0" smtClean="0">
                <a:solidFill>
                  <a:srgbClr val="FF0000"/>
                </a:solidFill>
              </a:rPr>
              <a:t> line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chemeClr val="tx1"/>
                </a:solidFill>
              </a:rPr>
              <a:t>Calcium channel blockers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Nifedipine</a:t>
            </a:r>
            <a:r>
              <a:rPr lang="en-US" sz="1400" dirty="0" smtClean="0">
                <a:solidFill>
                  <a:schemeClr val="tx1"/>
                </a:solidFill>
              </a:rPr>
              <a:t> 30-180mg daily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Amlodipine 5-20mg daily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2</a:t>
            </a:r>
            <a:r>
              <a:rPr lang="en-US" b="1" i="1" baseline="30000" dirty="0" smtClean="0">
                <a:solidFill>
                  <a:srgbClr val="FF0000"/>
                </a:solidFill>
              </a:rPr>
              <a:t>nd</a:t>
            </a:r>
            <a:r>
              <a:rPr lang="en-US" b="1" i="1" dirty="0" smtClean="0">
                <a:solidFill>
                  <a:srgbClr val="FF0000"/>
                </a:solidFill>
              </a:rPr>
              <a:t> line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Sildenafil, 50mg twice daily 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3</a:t>
            </a:r>
            <a:r>
              <a:rPr lang="en-US" b="1" i="1" baseline="30000" dirty="0" smtClean="0">
                <a:solidFill>
                  <a:srgbClr val="FF0000"/>
                </a:solidFill>
              </a:rPr>
              <a:t>rd</a:t>
            </a:r>
            <a:r>
              <a:rPr lang="en-US" b="1" i="1" dirty="0" smtClean="0">
                <a:solidFill>
                  <a:srgbClr val="FF0000"/>
                </a:solidFill>
              </a:rPr>
              <a:t> line </a:t>
            </a:r>
          </a:p>
          <a:p>
            <a:r>
              <a:rPr lang="en-US" sz="1400" dirty="0" err="1" smtClean="0">
                <a:solidFill>
                  <a:schemeClr val="tx1"/>
                </a:solidFill>
              </a:rPr>
              <a:t>Prostacylcine</a:t>
            </a:r>
            <a:r>
              <a:rPr lang="en-US" sz="1400" dirty="0" smtClean="0">
                <a:solidFill>
                  <a:schemeClr val="tx1"/>
                </a:solidFill>
              </a:rPr>
              <a:t> analogues – </a:t>
            </a:r>
            <a:r>
              <a:rPr lang="en-US" sz="1400" dirty="0" err="1" smtClean="0">
                <a:solidFill>
                  <a:schemeClr val="tx1"/>
                </a:solidFill>
              </a:rPr>
              <a:t>iloprost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err="1" smtClean="0">
                <a:solidFill>
                  <a:schemeClr val="tx1"/>
                </a:solidFill>
              </a:rPr>
              <a:t>Endothelin</a:t>
            </a:r>
            <a:r>
              <a:rPr lang="en-US" sz="1400" dirty="0" smtClean="0">
                <a:solidFill>
                  <a:schemeClr val="tx1"/>
                </a:solidFill>
              </a:rPr>
              <a:t> receptor antagonist – </a:t>
            </a:r>
            <a:r>
              <a:rPr lang="en-US" sz="1400" dirty="0" err="1" smtClean="0">
                <a:solidFill>
                  <a:schemeClr val="tx1"/>
                </a:solidFill>
              </a:rPr>
              <a:t>bosentan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Angiotensin receptor antagonist- losartan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Topical </a:t>
            </a:r>
            <a:r>
              <a:rPr lang="en-US" sz="1400" dirty="0" err="1" smtClean="0">
                <a:solidFill>
                  <a:schemeClr val="tx1"/>
                </a:solidFill>
              </a:rPr>
              <a:t>glyceryl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trinitrate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Botox A ( role in Raynaud’s is yet to be established)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/>
              <a:t>Cryoglobulinaemia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Cryoglobulinaemia</a:t>
            </a:r>
            <a:r>
              <a:rPr lang="en-US" dirty="0">
                <a:solidFill>
                  <a:schemeClr val="tx1"/>
                </a:solidFill>
              </a:rPr>
              <a:t> refers to the presence of </a:t>
            </a:r>
            <a:r>
              <a:rPr lang="en-US" dirty="0" smtClean="0">
                <a:solidFill>
                  <a:schemeClr val="tx1"/>
                </a:solidFill>
              </a:rPr>
              <a:t>immunoglobulin complexes </a:t>
            </a:r>
            <a:r>
              <a:rPr lang="en-US" dirty="0">
                <a:solidFill>
                  <a:schemeClr val="tx1"/>
                </a:solidFill>
              </a:rPr>
              <a:t>that precipitate </a:t>
            </a:r>
            <a:r>
              <a:rPr lang="en-US" i="1" dirty="0">
                <a:solidFill>
                  <a:schemeClr val="tx1"/>
                </a:solidFill>
              </a:rPr>
              <a:t>in vitro </a:t>
            </a:r>
            <a:r>
              <a:rPr lang="en-US" dirty="0">
                <a:solidFill>
                  <a:schemeClr val="tx1"/>
                </a:solidFill>
              </a:rPr>
              <a:t>when cooled below </a:t>
            </a:r>
            <a:r>
              <a:rPr lang="en-US" dirty="0" smtClean="0">
                <a:solidFill>
                  <a:schemeClr val="tx1"/>
                </a:solidFill>
              </a:rPr>
              <a:t>body temperature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Cryo</a:t>
            </a:r>
            <a:r>
              <a:rPr lang="en-US" dirty="0" err="1" smtClean="0">
                <a:solidFill>
                  <a:schemeClr val="accent1"/>
                </a:solidFill>
              </a:rPr>
              <a:t>globuins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are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tx1"/>
                </a:solidFill>
              </a:rPr>
              <a:t>immuno</a:t>
            </a:r>
            <a:r>
              <a:rPr lang="en-US" dirty="0" err="1" smtClean="0">
                <a:solidFill>
                  <a:schemeClr val="accent1"/>
                </a:solidFill>
              </a:rPr>
              <a:t>globulins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that precipitate spontaneously when serum is cooled to a temperature </a:t>
            </a:r>
            <a:r>
              <a:rPr lang="en-US" dirty="0" smtClean="0">
                <a:solidFill>
                  <a:srgbClr val="FF0000"/>
                </a:solidFill>
              </a:rPr>
              <a:t>below 37°C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Associated with </a:t>
            </a:r>
            <a:r>
              <a:rPr lang="en-US" dirty="0" err="1" smtClean="0">
                <a:solidFill>
                  <a:schemeClr val="tx1"/>
                </a:solidFill>
              </a:rPr>
              <a:t>hep</a:t>
            </a:r>
            <a:r>
              <a:rPr lang="en-US" dirty="0" smtClean="0">
                <a:solidFill>
                  <a:schemeClr val="tx1"/>
                </a:solidFill>
              </a:rPr>
              <a:t>-C , </a:t>
            </a:r>
            <a:r>
              <a:rPr lang="en-US" dirty="0" err="1" smtClean="0">
                <a:solidFill>
                  <a:schemeClr val="tx1"/>
                </a:solidFill>
              </a:rPr>
              <a:t>lymphoproliferative</a:t>
            </a:r>
            <a:r>
              <a:rPr lang="en-US" dirty="0" smtClean="0">
                <a:solidFill>
                  <a:schemeClr val="tx1"/>
                </a:solidFill>
              </a:rPr>
              <a:t> disorder and autoimmune diseases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05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palpable </a:t>
            </a:r>
            <a:r>
              <a:rPr lang="en-US" dirty="0" err="1" smtClean="0">
                <a:solidFill>
                  <a:schemeClr val="tx1"/>
                </a:solidFill>
              </a:rPr>
              <a:t>purpura</a:t>
            </a:r>
            <a:r>
              <a:rPr lang="en-US" dirty="0" smtClean="0">
                <a:solidFill>
                  <a:schemeClr val="tx1"/>
                </a:solidFill>
              </a:rPr>
              <a:t> is universal, develop after cooling of extremities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bullae, necrotic ulcer, </a:t>
            </a:r>
            <a:r>
              <a:rPr lang="en-US" dirty="0" err="1" smtClean="0">
                <a:solidFill>
                  <a:schemeClr val="tx1"/>
                </a:solidFill>
              </a:rPr>
              <a:t>livedo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reticularis</a:t>
            </a:r>
            <a:r>
              <a:rPr lang="en-US" dirty="0" smtClean="0">
                <a:solidFill>
                  <a:schemeClr val="tx1"/>
                </a:solidFill>
              </a:rPr>
              <a:t>, Raynaud’s phenomenon, skin necrosis and cold </a:t>
            </a:r>
            <a:r>
              <a:rPr lang="en-US" dirty="0" err="1" smtClean="0">
                <a:solidFill>
                  <a:schemeClr val="tx1"/>
                </a:solidFill>
              </a:rPr>
              <a:t>urticaria</a:t>
            </a:r>
            <a:r>
              <a:rPr lang="en-US" dirty="0" smtClean="0">
                <a:solidFill>
                  <a:schemeClr val="tx1"/>
                </a:solidFill>
              </a:rPr>
              <a:t> can occur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Investigations</a:t>
            </a:r>
            <a:r>
              <a:rPr lang="en-US" b="1" i="1" dirty="0">
                <a:solidFill>
                  <a:srgbClr val="FF0000"/>
                </a:solidFill>
              </a:rPr>
              <a:t/>
            </a:r>
            <a:br>
              <a:rPr lang="en-US" b="1" i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Skin biopsy for histopathology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Serum </a:t>
            </a:r>
            <a:r>
              <a:rPr lang="en-US" dirty="0" err="1" smtClean="0">
                <a:solidFill>
                  <a:schemeClr val="tx1"/>
                </a:solidFill>
              </a:rPr>
              <a:t>cryoglobulins</a:t>
            </a:r>
            <a:r>
              <a:rPr lang="en-US" dirty="0" smtClean="0">
                <a:solidFill>
                  <a:schemeClr val="tx1"/>
                </a:solidFill>
              </a:rPr>
              <a:t> assay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Rheumatoid factor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Serum C4 compliment level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Hep</a:t>
            </a:r>
            <a:r>
              <a:rPr lang="en-US" dirty="0" smtClean="0">
                <a:solidFill>
                  <a:schemeClr val="tx1"/>
                </a:solidFill>
              </a:rPr>
              <a:t>-C serology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Management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Immunosuppression with systemic corticosteroids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 patients with </a:t>
            </a:r>
            <a:r>
              <a:rPr lang="en-US" dirty="0" err="1" smtClean="0">
                <a:solidFill>
                  <a:schemeClr val="tx1"/>
                </a:solidFill>
              </a:rPr>
              <a:t>hep</a:t>
            </a:r>
            <a:r>
              <a:rPr lang="en-US" dirty="0" smtClean="0">
                <a:solidFill>
                  <a:schemeClr val="tx1"/>
                </a:solidFill>
              </a:rPr>
              <a:t> C infection, treat with </a:t>
            </a:r>
            <a:r>
              <a:rPr lang="en-US" dirty="0" err="1" smtClean="0">
                <a:solidFill>
                  <a:schemeClr val="tx1"/>
                </a:solidFill>
              </a:rPr>
              <a:t>pegylated</a:t>
            </a:r>
            <a:r>
              <a:rPr lang="en-US" dirty="0" smtClean="0">
                <a:solidFill>
                  <a:schemeClr val="tx1"/>
                </a:solidFill>
              </a:rPr>
              <a:t> interferon and ribavirin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Rituximab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40000"/>
          </a:blip>
          <a:stretch>
            <a:fillRect/>
          </a:stretch>
        </p:blipFill>
        <p:spPr>
          <a:xfrm>
            <a:off x="2846230" y="978795"/>
            <a:ext cx="6362163" cy="51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Erythema </a:t>
            </a:r>
            <a:r>
              <a:rPr lang="en-US" b="1" dirty="0" err="1"/>
              <a:t>ab</a:t>
            </a:r>
            <a:r>
              <a:rPr lang="en-US" b="1" dirty="0"/>
              <a:t> </a:t>
            </a:r>
            <a:r>
              <a:rPr lang="en-US" b="1" dirty="0" err="1"/>
              <a:t>igne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pigmented reticular </a:t>
            </a:r>
            <a:r>
              <a:rPr lang="en-US" dirty="0" err="1" smtClean="0">
                <a:solidFill>
                  <a:schemeClr val="tx1"/>
                </a:solidFill>
              </a:rPr>
              <a:t>dermatosis</a:t>
            </a:r>
            <a:r>
              <a:rPr lang="en-US" dirty="0" smtClean="0">
                <a:solidFill>
                  <a:schemeClr val="tx1"/>
                </a:solidFill>
              </a:rPr>
              <a:t> induced by heat damage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Can be due to IR radiation, hot water bottles, heating pads, laptop usage ( on thighs)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4408719" cy="34163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Distribution of the </a:t>
            </a:r>
            <a:r>
              <a:rPr lang="en-US" dirty="0" err="1" smtClean="0">
                <a:solidFill>
                  <a:schemeClr val="tx1"/>
                </a:solidFill>
              </a:rPr>
              <a:t>dermatosis</a:t>
            </a:r>
            <a:r>
              <a:rPr lang="en-US" dirty="0" smtClean="0">
                <a:solidFill>
                  <a:schemeClr val="tx1"/>
                </a:solidFill>
              </a:rPr>
              <a:t> depends upon direction of the incident radiation, contour of the skin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arked </a:t>
            </a:r>
            <a:r>
              <a:rPr lang="en-US" dirty="0">
                <a:solidFill>
                  <a:schemeClr val="tx1"/>
                </a:solidFill>
              </a:rPr>
              <a:t>erythema with </a:t>
            </a:r>
            <a:r>
              <a:rPr lang="en-US" dirty="0" smtClean="0">
                <a:solidFill>
                  <a:schemeClr val="tx1"/>
                </a:solidFill>
              </a:rPr>
              <a:t>noticeable hyperpigmentation </a:t>
            </a:r>
            <a:r>
              <a:rPr lang="en-US" dirty="0">
                <a:solidFill>
                  <a:schemeClr val="tx1"/>
                </a:solidFill>
              </a:rPr>
              <a:t>and, sometimes, </a:t>
            </a:r>
            <a:r>
              <a:rPr lang="en-US" dirty="0" smtClean="0">
                <a:solidFill>
                  <a:schemeClr val="tx1"/>
                </a:solidFill>
              </a:rPr>
              <a:t>superficial epidermal atrophy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Subepidermal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bilsters</a:t>
            </a:r>
            <a:r>
              <a:rPr lang="en-US" dirty="0" smtClean="0">
                <a:solidFill>
                  <a:schemeClr val="tx1"/>
                </a:solidFill>
              </a:rPr>
              <a:t> can occur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977" y="2485622"/>
            <a:ext cx="5401342" cy="38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Differential diagnosis;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Livedo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reticularis</a:t>
            </a:r>
            <a:r>
              <a:rPr lang="en-US" dirty="0" smtClean="0">
                <a:solidFill>
                  <a:schemeClr val="tx1"/>
                </a:solidFill>
              </a:rPr>
              <a:t>, in which changes are symmetrical and </a:t>
            </a:r>
            <a:r>
              <a:rPr lang="en-US" dirty="0" err="1">
                <a:solidFill>
                  <a:schemeClr val="tx1"/>
                </a:solidFill>
              </a:rPr>
              <a:t>telangiectatic</a:t>
            </a:r>
            <a:r>
              <a:rPr lang="en-US" dirty="0">
                <a:solidFill>
                  <a:schemeClr val="tx1"/>
                </a:solidFill>
              </a:rPr>
              <a:t> rather than </a:t>
            </a:r>
            <a:r>
              <a:rPr lang="en-US" dirty="0" smtClean="0">
                <a:solidFill>
                  <a:schemeClr val="tx1"/>
                </a:solidFill>
              </a:rPr>
              <a:t>pigmented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Prognosis;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Milder cases resolve spontaneously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Severe cases – pigmentation and atrophy persist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Increase risk of skin cancers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Investigations;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Thyroid function test and ultrasound abdomen if appropriate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dirty="0" smtClean="0">
                <a:solidFill>
                  <a:srgbClr val="FF0000"/>
                </a:solidFill>
              </a:rPr>
              <a:t>Management;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Remove the heat source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References 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ROOK’S TEXTBOOK OF DERMATOLOGY ( Ninth edition)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FITZPATRICK’S COLOR ATLAS AND SYNOPSIS OF CLINICAL </a:t>
            </a:r>
            <a:r>
              <a:rPr lang="en-US" dirty="0" smtClean="0">
                <a:solidFill>
                  <a:schemeClr val="tx1"/>
                </a:solidFill>
              </a:rPr>
              <a:t>DERMATOLOGY   (seventh </a:t>
            </a:r>
            <a:r>
              <a:rPr lang="en-US" dirty="0">
                <a:solidFill>
                  <a:schemeClr val="tx1"/>
                </a:solidFill>
              </a:rPr>
              <a:t>edition)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Google images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510" y="1571501"/>
            <a:ext cx="6410099" cy="2724845"/>
          </a:xfrm>
        </p:spPr>
        <p:txBody>
          <a:bodyPr/>
          <a:lstStyle/>
          <a:p>
            <a:r>
              <a:rPr lang="en-US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THANKS!</a:t>
            </a:r>
            <a:r>
              <a:rPr lang="en-US" i="1" u="sng" dirty="0" smtClean="0">
                <a:solidFill>
                  <a:srgbClr val="FF0000"/>
                </a:solidFill>
              </a:rPr>
              <a:t/>
            </a:r>
            <a:br>
              <a:rPr lang="en-US" i="1" u="sng" dirty="0" smtClean="0">
                <a:solidFill>
                  <a:srgbClr val="FF0000"/>
                </a:solidFill>
              </a:rPr>
            </a:br>
            <a:r>
              <a:rPr lang="en-US" sz="2800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ANY QUESTION?</a:t>
            </a:r>
            <a:endParaRPr lang="en-US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F</a:t>
            </a:r>
            <a:r>
              <a:rPr lang="en-US" b="1" i="1" dirty="0" smtClean="0"/>
              <a:t>rostbite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Tissue damage caused by freezing </a:t>
            </a:r>
          </a:p>
          <a:p>
            <a:endParaRPr lang="en-US" dirty="0"/>
          </a:p>
          <a:p>
            <a:r>
              <a:rPr lang="en-US" dirty="0" smtClean="0"/>
              <a:t>Alcohol and smoking are predisposing factors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Exposed areas are more affected </a:t>
            </a:r>
          </a:p>
          <a:p>
            <a:endParaRPr lang="en-US" dirty="0" smtClean="0"/>
          </a:p>
          <a:p>
            <a:r>
              <a:rPr lang="en-US" dirty="0" smtClean="0"/>
              <a:t>Skin, </a:t>
            </a:r>
            <a:r>
              <a:rPr lang="en-US" dirty="0" err="1" smtClean="0"/>
              <a:t>subcutis</a:t>
            </a:r>
            <a:r>
              <a:rPr lang="en-US" dirty="0" smtClean="0"/>
              <a:t> , muscle, nerves and bone involvement can occur</a:t>
            </a:r>
          </a:p>
          <a:p>
            <a:endParaRPr lang="en-US" dirty="0"/>
          </a:p>
          <a:p>
            <a:r>
              <a:rPr lang="en-US" dirty="0" smtClean="0"/>
              <a:t>Painful erythema, thin lax skin, </a:t>
            </a:r>
            <a:r>
              <a:rPr lang="en-US" dirty="0" err="1" smtClean="0"/>
              <a:t>paresthesiae</a:t>
            </a:r>
            <a:r>
              <a:rPr lang="en-US" dirty="0" smtClean="0"/>
              <a:t>, necrosis , gangrene and paralysis can occur , depending upon the depth of injury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462</TotalTime>
  <Words>1766</Words>
  <Application>Microsoft Office PowerPoint</Application>
  <PresentationFormat>Widescreen</PresentationFormat>
  <Paragraphs>405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Arial</vt:lpstr>
      <vt:lpstr>Century Gothic</vt:lpstr>
      <vt:lpstr>Comic Sans MS</vt:lpstr>
      <vt:lpstr>FrutigerLTStd-Black</vt:lpstr>
      <vt:lpstr>FrutigerLTStd-Light</vt:lpstr>
      <vt:lpstr>PalatinoLTStd-Roman</vt:lpstr>
      <vt:lpstr>SymbolStd</vt:lpstr>
      <vt:lpstr>Wingdings</vt:lpstr>
      <vt:lpstr>Wingdings 3</vt:lpstr>
      <vt:lpstr>Ion Boardroom</vt:lpstr>
      <vt:lpstr>PowerPoint Presentation</vt:lpstr>
      <vt:lpstr>PowerPoint Presentation</vt:lpstr>
      <vt:lpstr>Cutaneous reactions to cold and heat </vt:lpstr>
      <vt:lpstr>Learning objectives </vt:lpstr>
      <vt:lpstr>Outline </vt:lpstr>
      <vt:lpstr>PowerPoint Presentation</vt:lpstr>
      <vt:lpstr>PowerPoint Presentation</vt:lpstr>
      <vt:lpstr>Frostbite</vt:lpstr>
      <vt:lpstr>Clinical features </vt:lpstr>
      <vt:lpstr>PowerPoint Presentation</vt:lpstr>
      <vt:lpstr>PowerPoint Presentation</vt:lpstr>
      <vt:lpstr>PowerPoint Presentation</vt:lpstr>
      <vt:lpstr>PowerPoint Presentation</vt:lpstr>
      <vt:lpstr>Classification of severity </vt:lpstr>
      <vt:lpstr>Investigations  </vt:lpstr>
      <vt:lpstr>Management </vt:lpstr>
      <vt:lpstr>PowerPoint Presentation</vt:lpstr>
      <vt:lpstr>Trench foot </vt:lpstr>
      <vt:lpstr>PowerPoint Presentation</vt:lpstr>
      <vt:lpstr>Management  </vt:lpstr>
      <vt:lpstr>Perniosis </vt:lpstr>
      <vt:lpstr>Clinical features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</vt:lpstr>
      <vt:lpstr>Acrocyanosis </vt:lpstr>
      <vt:lpstr>PowerPoint Presentation</vt:lpstr>
      <vt:lpstr>PowerPoint Presentation</vt:lpstr>
      <vt:lpstr>Clinical features </vt:lpstr>
      <vt:lpstr>PowerPoint Presentation</vt:lpstr>
      <vt:lpstr>PowerPoint Presentation</vt:lpstr>
      <vt:lpstr>Erythrocyanosis </vt:lpstr>
      <vt:lpstr>Clinical features</vt:lpstr>
      <vt:lpstr>PowerPoint Presentation</vt:lpstr>
      <vt:lpstr>PowerPoint Presentation</vt:lpstr>
      <vt:lpstr>PowerPoint Presentation</vt:lpstr>
      <vt:lpstr>Livedo reticularis</vt:lpstr>
      <vt:lpstr>PowerPoint Presentation</vt:lpstr>
      <vt:lpstr>PowerPoint Presentation</vt:lpstr>
      <vt:lpstr>PowerPoint Presentation</vt:lpstr>
      <vt:lpstr>Clinical variants</vt:lpstr>
      <vt:lpstr>Idiopathic or primary livedo reticularis</vt:lpstr>
      <vt:lpstr>Clinical variants</vt:lpstr>
      <vt:lpstr>Clinical variants</vt:lpstr>
      <vt:lpstr>PowerPoint Presentation</vt:lpstr>
      <vt:lpstr>Clinical features</vt:lpstr>
      <vt:lpstr>PowerPoint Presentation</vt:lpstr>
      <vt:lpstr>PowerPoint Presentation</vt:lpstr>
      <vt:lpstr>PowerPoint Presentation</vt:lpstr>
      <vt:lpstr>PowerPoint Presentation</vt:lpstr>
      <vt:lpstr>Raynaud’s phenomenon </vt:lpstr>
      <vt:lpstr>PowerPoint Presentation</vt:lpstr>
      <vt:lpstr>PowerPoint Presentation</vt:lpstr>
      <vt:lpstr>PowerPoint Presentation</vt:lpstr>
      <vt:lpstr>PowerPoint Presentation</vt:lpstr>
      <vt:lpstr>Clinical features </vt:lpstr>
      <vt:lpstr>PowerPoint Presentation</vt:lpstr>
      <vt:lpstr>PowerPoint Presentation</vt:lpstr>
      <vt:lpstr>PowerPoint Presentation</vt:lpstr>
      <vt:lpstr>PowerPoint Presentation</vt:lpstr>
      <vt:lpstr>Management </vt:lpstr>
      <vt:lpstr>Management </vt:lpstr>
      <vt:lpstr>Cryoglobulinaemia</vt:lpstr>
      <vt:lpstr>Clinical features </vt:lpstr>
      <vt:lpstr>Investigations </vt:lpstr>
      <vt:lpstr>Management  </vt:lpstr>
      <vt:lpstr>Erythema ab igne</vt:lpstr>
      <vt:lpstr>Clinical features </vt:lpstr>
      <vt:lpstr>PowerPoint Presentation</vt:lpstr>
      <vt:lpstr>PowerPoint Presentation</vt:lpstr>
      <vt:lpstr>References </vt:lpstr>
      <vt:lpstr>THANKS! ANY QUESTION?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73</cp:revision>
  <dcterms:created xsi:type="dcterms:W3CDTF">2023-01-14T14:10:05Z</dcterms:created>
  <dcterms:modified xsi:type="dcterms:W3CDTF">2023-01-25T18:37:23Z</dcterms:modified>
</cp:coreProperties>
</file>