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notesMasterIdLst>
    <p:notesMasterId r:id="rId66"/>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8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62224"/>
  </p:normalViewPr>
  <p:slideViewPr>
    <p:cSldViewPr snapToGrid="0">
      <p:cViewPr varScale="1">
        <p:scale>
          <a:sx n="65" d="100"/>
          <a:sy n="65" d="100"/>
        </p:scale>
        <p:origin x="2392" y="20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8A2D5C-8BED-E74F-A872-D545F0720059}" type="datetimeFigureOut">
              <a:rPr lang="en-PK" smtClean="0"/>
              <a:t>06/07/2023</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B37233-817F-EF4A-8BAB-2213ECB750CD}" type="slidenum">
              <a:rPr lang="en-PK" smtClean="0"/>
              <a:t>‹#›</a:t>
            </a:fld>
            <a:endParaRPr lang="en-PK"/>
          </a:p>
        </p:txBody>
      </p:sp>
    </p:spTree>
    <p:extLst>
      <p:ext uri="{BB962C8B-B14F-4D97-AF65-F5344CB8AC3E}">
        <p14:creationId xmlns:p14="http://schemas.microsoft.com/office/powerpoint/2010/main" val="712769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a:t>
            </a:fld>
            <a:endParaRPr lang="en-PK"/>
          </a:p>
        </p:txBody>
      </p:sp>
    </p:spTree>
    <p:extLst>
      <p:ext uri="{BB962C8B-B14F-4D97-AF65-F5344CB8AC3E}">
        <p14:creationId xmlns:p14="http://schemas.microsoft.com/office/powerpoint/2010/main" val="2647729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eggs are cemented to hair shafts with a chitinous (polymer of nitrogen containing poly saccharide making a tough protective covering) cement material secreted by the female’s accessory glands [23] (Figure 34.14a). In temperate climates, in order to provide a suit- able temperature for incubation, the eggs are attached to hair close to the surface of the scalp.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10</a:t>
            </a:fld>
            <a:endParaRPr lang="en-PK"/>
          </a:p>
        </p:txBody>
      </p:sp>
    </p:spTree>
    <p:extLst>
      <p:ext uri="{BB962C8B-B14F-4D97-AF65-F5344CB8AC3E}">
        <p14:creationId xmlns:p14="http://schemas.microsoft.com/office/powerpoint/2010/main" val="471924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They are oval, flesh coloured and have a lid (operculum) capping the free end of the egg (Fig- </a:t>
            </a:r>
            <a:r>
              <a:rPr lang="en-GB" sz="1800" dirty="0" err="1">
                <a:effectLst/>
                <a:latin typeface="PalatinoLTStd"/>
              </a:rPr>
              <a:t>ure</a:t>
            </a:r>
            <a:r>
              <a:rPr lang="en-GB" sz="1800" dirty="0">
                <a:effectLst/>
                <a:latin typeface="PalatinoLTStd"/>
              </a:rPr>
              <a:t> 34.14b). The operculum is pushed off by the emerging louse nymph. Once the louse has emerged, the empty egg case or ‘nit’ appears white, and is easier to see than the intact eggs close to the scalp surface. Eggs hatch in about 8 days and, following </a:t>
            </a:r>
            <a:endParaRPr lang="en-GB" dirty="0"/>
          </a:p>
          <a:p>
            <a:endParaRPr lang="en-PK" dirty="0"/>
          </a:p>
          <a:p>
            <a:endParaRPr lang="en-PK" dirty="0"/>
          </a:p>
          <a:p>
            <a:r>
              <a:rPr lang="en-GB" sz="1800" dirty="0">
                <a:effectLst/>
                <a:latin typeface="PalatinoLTStd"/>
              </a:rPr>
              <a:t>three moults, the louse nymph reaches maturity in </a:t>
            </a:r>
            <a:r>
              <a:rPr lang="en-GB" sz="1800" dirty="0" err="1">
                <a:effectLst/>
                <a:latin typeface="PalatinoLTStd"/>
              </a:rPr>
              <a:t>approxi</a:t>
            </a:r>
            <a:r>
              <a:rPr lang="en-GB" sz="1800" dirty="0">
                <a:effectLst/>
                <a:latin typeface="PalatinoLTStd"/>
              </a:rPr>
              <a:t>- </a:t>
            </a:r>
            <a:r>
              <a:rPr lang="en-GB" sz="1800" dirty="0" err="1">
                <a:effectLst/>
                <a:latin typeface="PalatinoLTStd"/>
              </a:rPr>
              <a:t>mately</a:t>
            </a:r>
            <a:r>
              <a:rPr lang="en-GB" sz="1800" dirty="0">
                <a:effectLst/>
                <a:latin typeface="PalatinoLTStd"/>
              </a:rPr>
              <a:t> 10 days. </a:t>
            </a:r>
            <a:endParaRPr lang="en-GB" dirty="0"/>
          </a:p>
          <a:p>
            <a:r>
              <a:rPr lang="en-GB" sz="1800" dirty="0">
                <a:effectLst/>
                <a:latin typeface="PalatinoLTStd"/>
              </a:rPr>
              <a:t>It is thought that the majority of head louse infections are acquired by direct head to head contact, optimal conditions for transfer being when hairs are parallel and slow moving [24]. In developing countries, spread of lice is encouraged by poverty, poor hygiene and overcrowding. Lack of hygiene alone does not encourage head louse infection. </a:t>
            </a:r>
          </a:p>
          <a:p>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There are conflicting opinions about the importance of fomites in transmission of head lice [25], and in practice the putative role of caps, scarves, combs and brushes is difficult to confirm or refute. </a:t>
            </a: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11</a:t>
            </a:fld>
            <a:endParaRPr lang="en-PK"/>
          </a:p>
        </p:txBody>
      </p:sp>
    </p:spTree>
    <p:extLst>
      <p:ext uri="{BB962C8B-B14F-4D97-AF65-F5344CB8AC3E}">
        <p14:creationId xmlns:p14="http://schemas.microsoft.com/office/powerpoint/2010/main" val="1902090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In Australia, an examination, employing a vacuum cleaner fit- ted with a filter, of classroom floors in schools in which there was an overall prevalence of head lice of 20.9%, did not reveal any lice on the floors [26], indicating that there is no requirement for anti‐ louse measures on carpets and floors.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12</a:t>
            </a:fld>
            <a:endParaRPr lang="en-PK"/>
          </a:p>
        </p:txBody>
      </p:sp>
    </p:spTree>
    <p:extLst>
      <p:ext uri="{BB962C8B-B14F-4D97-AF65-F5344CB8AC3E}">
        <p14:creationId xmlns:p14="http://schemas.microsoft.com/office/powerpoint/2010/main" val="1553199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Although many individuals are asymptomatic [27], scalp pruritus is the characteristic manifestation of head louse infection. Second- </a:t>
            </a:r>
            <a:r>
              <a:rPr lang="en-GB" sz="1800" dirty="0" err="1">
                <a:effectLst/>
                <a:latin typeface="PalatinoLTStd"/>
              </a:rPr>
              <a:t>ary</a:t>
            </a:r>
            <a:r>
              <a:rPr lang="en-GB" sz="1800" dirty="0">
                <a:effectLst/>
                <a:latin typeface="PalatinoLTStd"/>
              </a:rPr>
              <a:t> bacterial infection may occur as a result of scratching, and con- </a:t>
            </a:r>
            <a:r>
              <a:rPr lang="en-GB" sz="1800" dirty="0" err="1">
                <a:effectLst/>
                <a:latin typeface="PalatinoLTStd"/>
              </a:rPr>
              <a:t>comitant</a:t>
            </a:r>
            <a:r>
              <a:rPr lang="en-GB" sz="1800" dirty="0">
                <a:effectLst/>
                <a:latin typeface="PalatinoLTStd"/>
              </a:rPr>
              <a:t> head louse infection must always be considered in cases of scalp impetigo. Pruritic </a:t>
            </a:r>
            <a:r>
              <a:rPr lang="en-GB" sz="1800" dirty="0" err="1">
                <a:effectLst/>
                <a:latin typeface="PalatinoLTStd"/>
              </a:rPr>
              <a:t>papular</a:t>
            </a:r>
            <a:r>
              <a:rPr lang="en-GB" sz="1800" dirty="0">
                <a:effectLst/>
                <a:latin typeface="PalatinoLTStd"/>
              </a:rPr>
              <a:t> lesions may occur on the nape of the neck, and occasionally a generalized non‐specific pruritic eruption develops [28]. In severe neglected cases, pus and exudate may produce matting of the hair – a state that has been termed ‘plica polonica’, from its prevalence in Poland in the early part of the 20th century. However, matting of the hair can occur in the absence of louse infection, and it has been suggested that this term should be discarded [29]. </a:t>
            </a:r>
            <a:endParaRPr lang="en-GB" dirty="0"/>
          </a:p>
          <a:p>
            <a:r>
              <a:rPr lang="en-GB" sz="1800" dirty="0">
                <a:effectLst/>
                <a:latin typeface="PalatinoLTStd"/>
              </a:rPr>
              <a:t>The empty egg cases (nits) occur in greatest density on the parietal and occipital regions (Figure 34.15). However, on naked‐ eye inspection, they may be confused with </a:t>
            </a:r>
            <a:r>
              <a:rPr lang="en-GB" sz="1800" dirty="0" err="1">
                <a:effectLst/>
                <a:latin typeface="PalatinoLTStd"/>
              </a:rPr>
              <a:t>peripilar</a:t>
            </a:r>
            <a:r>
              <a:rPr lang="en-GB" sz="1800" dirty="0">
                <a:effectLst/>
                <a:latin typeface="PalatinoLTStd"/>
              </a:rPr>
              <a:t> keratin casts (‘</a:t>
            </a:r>
            <a:r>
              <a:rPr lang="en-GB" sz="1800" dirty="0" err="1">
                <a:effectLst/>
                <a:latin typeface="PalatinoLTStd"/>
              </a:rPr>
              <a:t>pseudonits</a:t>
            </a:r>
            <a:r>
              <a:rPr lang="en-GB" sz="1800" dirty="0">
                <a:effectLst/>
                <a:latin typeface="PalatinoLTStd"/>
              </a:rPr>
              <a:t>’; hair muffs) [30,31] or dried globules of cheap hair lacquer.  Cheap hair spray </a:t>
            </a:r>
          </a:p>
          <a:p>
            <a:endParaRPr lang="en-GB" b="0" i="0" u="none" strike="noStrike" dirty="0">
              <a:solidFill>
                <a:srgbClr val="E2EEFF"/>
              </a:solidFill>
              <a:effectLst/>
              <a:latin typeface="Google Sans"/>
            </a:endParaRPr>
          </a:p>
          <a:p>
            <a:endParaRPr lang="en-GB" b="0" i="0" u="none" strike="noStrike" dirty="0">
              <a:solidFill>
                <a:srgbClr val="E2EEFF"/>
              </a:solidFill>
              <a:effectLst/>
              <a:latin typeface="Google Sans"/>
            </a:endParaRPr>
          </a:p>
          <a:p>
            <a:r>
              <a:rPr lang="en-GB" b="0" i="0" u="none" strike="noStrike" dirty="0" err="1">
                <a:solidFill>
                  <a:srgbClr val="E2EEFF"/>
                </a:solidFill>
                <a:effectLst/>
                <a:latin typeface="Google Sans"/>
              </a:rPr>
              <a:t>Pseudonits</a:t>
            </a:r>
            <a:r>
              <a:rPr lang="en-GB" b="0" i="0" u="none" strike="noStrike" dirty="0">
                <a:solidFill>
                  <a:srgbClr val="E2EEFF"/>
                </a:solidFill>
                <a:effectLst/>
                <a:latin typeface="Google Sans"/>
              </a:rPr>
              <a:t>: characterized by asymptomatic, minute, </a:t>
            </a:r>
            <a:r>
              <a:rPr lang="en-GB" b="0" i="0" u="none" strike="noStrike" dirty="0" err="1">
                <a:solidFill>
                  <a:srgbClr val="E2EEFF"/>
                </a:solidFill>
                <a:effectLst/>
                <a:latin typeface="Google Sans"/>
              </a:rPr>
              <a:t>semifirm</a:t>
            </a:r>
            <a:r>
              <a:rPr lang="en-GB" b="0" i="0" u="none" strike="noStrike" dirty="0">
                <a:solidFill>
                  <a:srgbClr val="E2EEFF"/>
                </a:solidFill>
                <a:effectLst/>
                <a:latin typeface="Google Sans"/>
              </a:rPr>
              <a:t>, tannish, discrete, freely movable, cylindrical masses, distributed along the scalp hairs</a:t>
            </a:r>
            <a:r>
              <a:rPr lang="en-GB" b="0" i="0" u="none" strike="noStrike" dirty="0">
                <a:solidFill>
                  <a:srgbClr val="E8EAED"/>
                </a:solidFill>
                <a:effectLst/>
                <a:latin typeface="Google Sans"/>
              </a:rPr>
              <a:t>.</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13</a:t>
            </a:fld>
            <a:endParaRPr lang="en-PK"/>
          </a:p>
        </p:txBody>
      </p:sp>
    </p:spTree>
    <p:extLst>
      <p:ext uri="{BB962C8B-B14F-4D97-AF65-F5344CB8AC3E}">
        <p14:creationId xmlns:p14="http://schemas.microsoft.com/office/powerpoint/2010/main" val="3489748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Detection of adult lice and nymphs provides evidence of an ‘active’ infestation, whereas the presence of eggs and egg cases alone merely indicates that infection has occurred at some time. </a:t>
            </a:r>
            <a:endParaRPr lang="en-GB" dirty="0"/>
          </a:p>
          <a:p>
            <a:r>
              <a:rPr lang="en-GB" sz="1800" dirty="0">
                <a:effectLst/>
                <a:latin typeface="PalatinoLTStd"/>
              </a:rPr>
              <a:t>The most reliable method of diagnosing current active infestation is by detection combing, which has been shown to be superior to direct visual examination of the hair and scalp [13,32,33,</a:t>
            </a:r>
            <a:r>
              <a:rPr lang="en-GB" sz="1800" b="1" dirty="0">
                <a:effectLst/>
                <a:latin typeface="PalatinoLTStd"/>
              </a:rPr>
              <a:t>34</a:t>
            </a:r>
            <a:r>
              <a:rPr lang="en-GB" sz="1800" dirty="0">
                <a:effectLst/>
                <a:latin typeface="PalatinoLTStd"/>
              </a:rPr>
              <a:t>]. This is an important criterion for several reasons: </a:t>
            </a:r>
            <a:endParaRPr lang="en-GB" dirty="0"/>
          </a:p>
          <a:p>
            <a:pPr>
              <a:buFont typeface="+mj-lt"/>
              <a:buAutoNum type="arabicPeriod"/>
            </a:pPr>
            <a:r>
              <a:rPr lang="en-GB" sz="1800" b="1" dirty="0">
                <a:effectLst/>
                <a:latin typeface="PalatinoLTStd"/>
              </a:rPr>
              <a:t>1  </a:t>
            </a:r>
            <a:r>
              <a:rPr lang="en-GB" sz="1800" dirty="0">
                <a:effectLst/>
                <a:latin typeface="PalatinoLTStd"/>
              </a:rPr>
              <a:t>Individuals who do not have evidence of active infestation should not receive chemical treatment [</a:t>
            </a:r>
            <a:r>
              <a:rPr lang="en-GB" sz="1800" b="1" dirty="0">
                <a:effectLst/>
                <a:latin typeface="PalatinoLTStd"/>
              </a:rPr>
              <a:t>34</a:t>
            </a:r>
            <a:r>
              <a:rPr lang="en-GB" sz="1800" dirty="0">
                <a:effectLst/>
                <a:latin typeface="PalatinoLTStd"/>
              </a:rPr>
              <a:t>]. </a:t>
            </a:r>
            <a:endParaRPr lang="en-GB" dirty="0">
              <a:effectLst/>
            </a:endParaRPr>
          </a:p>
          <a:p>
            <a:pPr>
              <a:buFont typeface="+mj-lt"/>
              <a:buAutoNum type="arabicPeriod"/>
            </a:pPr>
            <a:r>
              <a:rPr lang="en-GB" sz="1800" b="1" dirty="0">
                <a:effectLst/>
                <a:latin typeface="PalatinoLTStd"/>
              </a:rPr>
              <a:t>2  </a:t>
            </a:r>
            <a:r>
              <a:rPr lang="en-GB" sz="1800" dirty="0">
                <a:effectLst/>
                <a:latin typeface="PalatinoLTStd"/>
              </a:rPr>
              <a:t>Participants in clinical trials of pediculicides should have live lice present on the head before enrolment, not just eggs alone. </a:t>
            </a:r>
            <a:endParaRPr lang="en-GB" dirty="0">
              <a:effectLst/>
            </a:endParaRPr>
          </a:p>
          <a:p>
            <a:pPr>
              <a:buFont typeface="+mj-lt"/>
              <a:buAutoNum type="arabicPeriod"/>
            </a:pPr>
            <a:r>
              <a:rPr lang="en-GB" sz="1800" b="1" dirty="0">
                <a:effectLst/>
                <a:latin typeface="PalatinoLTStd"/>
              </a:rPr>
              <a:t>3  </a:t>
            </a:r>
            <a:r>
              <a:rPr lang="en-GB" sz="1800" dirty="0">
                <a:effectLst/>
                <a:latin typeface="PalatinoLTStd"/>
              </a:rPr>
              <a:t>Children who do not have evidence of active infestation may be inappropriately excluded from school [</a:t>
            </a:r>
            <a:r>
              <a:rPr lang="en-GB" sz="1800" b="1" dirty="0">
                <a:effectLst/>
                <a:latin typeface="PalatinoLTStd"/>
              </a:rPr>
              <a:t>34,</a:t>
            </a:r>
            <a:r>
              <a:rPr lang="en-GB" sz="1800" dirty="0">
                <a:effectLst/>
                <a:latin typeface="PalatinoLTStd"/>
              </a:rPr>
              <a:t>35,36]. </a:t>
            </a:r>
            <a:endParaRPr lang="en-GB" dirty="0">
              <a:effectLst/>
            </a:endParaRPr>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14</a:t>
            </a:fld>
            <a:endParaRPr lang="en-PK"/>
          </a:p>
        </p:txBody>
      </p:sp>
    </p:spTree>
    <p:extLst>
      <p:ext uri="{BB962C8B-B14F-4D97-AF65-F5344CB8AC3E}">
        <p14:creationId xmlns:p14="http://schemas.microsoft.com/office/powerpoint/2010/main" val="41105352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Principles of management </a:t>
            </a:r>
            <a:r>
              <a:rPr lang="en-GB" sz="1800" dirty="0">
                <a:effectLst/>
                <a:latin typeface="PalatinoLTStd"/>
              </a:rPr>
              <a:t>[</a:t>
            </a:r>
            <a:r>
              <a:rPr lang="en-GB" sz="1800" b="1" dirty="0">
                <a:effectLst/>
                <a:latin typeface="PalatinoLTStd"/>
              </a:rPr>
              <a:t>6</a:t>
            </a:r>
            <a:r>
              <a:rPr lang="en-GB" sz="1800" dirty="0">
                <a:effectLst/>
                <a:latin typeface="PalatinoLTStd"/>
              </a:rPr>
              <a:t>,7,22,</a:t>
            </a:r>
            <a:r>
              <a:rPr lang="en-GB" sz="1800" b="1" dirty="0">
                <a:effectLst/>
                <a:latin typeface="PalatinoLTStd"/>
              </a:rPr>
              <a:t>34</a:t>
            </a:r>
            <a:r>
              <a:rPr lang="en-GB" sz="1800" dirty="0">
                <a:effectLst/>
                <a:latin typeface="PalatinoLTStd"/>
              </a:rPr>
              <a:t>,</a:t>
            </a:r>
            <a:r>
              <a:rPr lang="en-GB" sz="1800" b="1" dirty="0">
                <a:effectLst/>
                <a:latin typeface="PalatinoLTStd"/>
              </a:rPr>
              <a:t>37</a:t>
            </a:r>
            <a:r>
              <a:rPr lang="en-GB" sz="1800" dirty="0">
                <a:effectLst/>
                <a:latin typeface="PalatinoLTStd"/>
              </a:rPr>
              <a:t>,38–40]</a:t>
            </a:r>
            <a:br>
              <a:rPr lang="en-GB" sz="1800" dirty="0">
                <a:effectLst/>
                <a:latin typeface="PalatinoLTStd"/>
              </a:rPr>
            </a:br>
            <a:endParaRPr lang="en-GB" dirty="0"/>
          </a:p>
          <a:p>
            <a:r>
              <a:rPr lang="en-GB" sz="1800" dirty="0">
                <a:effectLst/>
                <a:latin typeface="PalatinoLTStd"/>
              </a:rPr>
              <a:t>The ideal treatment should be completely safe, free of harmful chemicals, readily available, easy to use and inexpensive. . </a:t>
            </a:r>
            <a:endParaRPr lang="en-GB" dirty="0"/>
          </a:p>
          <a:p>
            <a:endParaRPr lang="en-GB" sz="1800" dirty="0">
              <a:effectLst/>
              <a:latin typeface="PalatinoLTStd"/>
            </a:endParaRPr>
          </a:p>
          <a:p>
            <a:endParaRPr lang="en-GB" sz="1800" dirty="0">
              <a:effectLst/>
              <a:latin typeface="PalatinoLTStd"/>
            </a:endParaRPr>
          </a:p>
          <a:p>
            <a:r>
              <a:rPr lang="en-GB" sz="1800" dirty="0">
                <a:effectLst/>
                <a:latin typeface="PalatinoLTStd"/>
              </a:rPr>
              <a:t>General guidelines for the use of chemical pediculicides have included advice to repeat treatment after 7–10 days [43] because of limited ovicidal activity,</a:t>
            </a:r>
          </a:p>
          <a:p>
            <a:endParaRPr lang="en-GB" sz="1800" dirty="0">
              <a:effectLst/>
              <a:latin typeface="PalatinoLTStd"/>
            </a:endParaRPr>
          </a:p>
          <a:p>
            <a:r>
              <a:rPr lang="en-GB" sz="1800" dirty="0">
                <a:effectLst/>
                <a:latin typeface="PalatinoLTStd"/>
              </a:rPr>
              <a:t> and that lotion and liquid formulations are preferable to shampoos as the latter expose the insects to </a:t>
            </a:r>
            <a:r>
              <a:rPr lang="en-GB" sz="1800" dirty="0" err="1">
                <a:effectLst/>
                <a:latin typeface="PalatinoLTStd"/>
              </a:rPr>
              <a:t>rela</a:t>
            </a:r>
            <a:r>
              <a:rPr lang="en-GB" sz="1800" dirty="0">
                <a:effectLst/>
                <a:latin typeface="PalatinoLTStd"/>
              </a:rPr>
              <a:t>- </a:t>
            </a:r>
            <a:r>
              <a:rPr lang="en-GB" sz="1800" dirty="0" err="1">
                <a:effectLst/>
                <a:latin typeface="PalatinoLTStd"/>
              </a:rPr>
              <a:t>tively</a:t>
            </a:r>
            <a:r>
              <a:rPr lang="en-GB" sz="1800" dirty="0">
                <a:effectLst/>
                <a:latin typeface="PalatinoLTStd"/>
              </a:rPr>
              <a:t> low concentrations of insecticide with subsequent poor </a:t>
            </a:r>
            <a:r>
              <a:rPr lang="en-GB" sz="1800" dirty="0" err="1">
                <a:effectLst/>
                <a:latin typeface="PalatinoLTStd"/>
              </a:rPr>
              <a:t>effi</a:t>
            </a:r>
            <a:r>
              <a:rPr lang="en-GB" sz="1800" dirty="0">
                <a:effectLst/>
                <a:latin typeface="PalatinoLTStd"/>
              </a:rPr>
              <a:t>- </a:t>
            </a:r>
            <a:r>
              <a:rPr lang="en-GB" sz="1800" dirty="0" err="1">
                <a:effectLst/>
                <a:latin typeface="PalatinoLTStd"/>
              </a:rPr>
              <a:t>cacy</a:t>
            </a:r>
            <a:r>
              <a:rPr lang="en-GB" sz="1800" dirty="0">
                <a:effectLst/>
                <a:latin typeface="PalatinoLTStd"/>
              </a:rPr>
              <a:t> and which, in the long term, might favour the development of resistance. </a:t>
            </a:r>
          </a:p>
          <a:p>
            <a:endParaRPr lang="en-GB" sz="1800" dirty="0">
              <a:effectLst/>
              <a:latin typeface="PalatinoLTStd"/>
            </a:endParaRPr>
          </a:p>
          <a:p>
            <a:r>
              <a:rPr lang="en-GB" sz="1800" dirty="0">
                <a:effectLst/>
                <a:latin typeface="PalatinoLTStd"/>
              </a:rPr>
              <a:t>Preparations with an aqueous basis are less likely to irritate an excoriated scalp than alcoholic solutions, do not irritate the bronchi of asthmatics and are not flammable. Sprays are not suitable for people with asthma. </a:t>
            </a:r>
            <a:endParaRPr lang="en-GB" dirty="0"/>
          </a:p>
          <a:p>
            <a:endParaRPr lang="en-GB" sz="1800" dirty="0">
              <a:effectLst/>
              <a:latin typeface="PalatinoLTStd"/>
            </a:endParaRPr>
          </a:p>
          <a:p>
            <a:endParaRPr lang="en-GB" sz="1800" dirty="0">
              <a:effectLst/>
              <a:latin typeface="PalatinoLTStd"/>
            </a:endParaRPr>
          </a:p>
          <a:p>
            <a:endParaRPr lang="en-GB" sz="1800" dirty="0">
              <a:effectLst/>
              <a:latin typeface="PalatinoLTStd"/>
            </a:endParaRPr>
          </a:p>
          <a:p>
            <a:r>
              <a:rPr lang="en-GB" sz="1800" dirty="0">
                <a:effectLst/>
                <a:latin typeface="PalatinoLTStd"/>
              </a:rPr>
              <a:t>Family members should be examined, and treated only if they show evidence of active infestation by the presence of live lice.</a:t>
            </a:r>
          </a:p>
          <a:p>
            <a:endParaRPr lang="en-GB" sz="1800" dirty="0">
              <a:effectLst/>
              <a:latin typeface="PalatinoLTStd"/>
            </a:endParaRPr>
          </a:p>
          <a:p>
            <a:r>
              <a:rPr lang="en-GB" sz="1800" dirty="0">
                <a:effectLst/>
                <a:latin typeface="PalatinoLTStd"/>
              </a:rPr>
              <a:t> Nits may be removed with a fine‐toothed comb.</a:t>
            </a:r>
          </a:p>
          <a:p>
            <a:endParaRPr lang="en-GB" sz="1800" dirty="0">
              <a:effectLst/>
              <a:latin typeface="PalatinoLTStd"/>
            </a:endParaRPr>
          </a:p>
          <a:p>
            <a:r>
              <a:rPr lang="en-GB" sz="1800" dirty="0">
                <a:effectLst/>
                <a:latin typeface="PalatinoLTStd"/>
              </a:rPr>
              <a:t> Treatment has most chance of success if it is applied or undertaken correctly </a:t>
            </a:r>
            <a:r>
              <a:rPr lang="en-GB" sz="1800" i="1" dirty="0">
                <a:effectLst/>
                <a:latin typeface="PalatinoLTStd"/>
              </a:rPr>
              <a:t>and </a:t>
            </a:r>
            <a:r>
              <a:rPr lang="en-GB" sz="1800" dirty="0">
                <a:effectLst/>
                <a:latin typeface="PalatinoLTStd"/>
              </a:rPr>
              <a:t>if all affected individuals in the household are treated simultaneously. </a:t>
            </a:r>
          </a:p>
          <a:p>
            <a:endParaRPr lang="en-GB" sz="1800" dirty="0">
              <a:effectLst/>
              <a:latin typeface="PalatinoLTStd"/>
            </a:endParaRPr>
          </a:p>
          <a:p>
            <a:endParaRPr lang="en-GB" sz="1800" dirty="0">
              <a:effectLst/>
              <a:latin typeface="PalatinoLTStd"/>
            </a:endParaRPr>
          </a:p>
          <a:p>
            <a:r>
              <a:rPr lang="en-GB" sz="1800" dirty="0">
                <a:effectLst/>
                <a:latin typeface="PalatinoLTStd"/>
              </a:rPr>
              <a:t>People should be advised to </a:t>
            </a:r>
            <a:r>
              <a:rPr lang="en-GB" sz="1800" i="1" dirty="0">
                <a:effectLst/>
                <a:latin typeface="PalatinoLTStd"/>
              </a:rPr>
              <a:t>check </a:t>
            </a:r>
            <a:r>
              <a:rPr lang="en-GB" sz="1800" dirty="0">
                <a:effectLst/>
                <a:latin typeface="PalatinoLTStd"/>
              </a:rPr>
              <a:t>whether treatment was successful by detection combing on day 2 after </a:t>
            </a:r>
            <a:r>
              <a:rPr lang="en-GB" sz="1800" i="1" dirty="0">
                <a:effectLst/>
                <a:latin typeface="PalatinoLTStd"/>
              </a:rPr>
              <a:t>completing </a:t>
            </a:r>
            <a:r>
              <a:rPr lang="en-GB" sz="1800" dirty="0">
                <a:effectLst/>
                <a:latin typeface="PalatinoLTStd"/>
              </a:rPr>
              <a:t>a course of treat- </a:t>
            </a:r>
            <a:r>
              <a:rPr lang="en-GB" sz="1800" dirty="0" err="1">
                <a:effectLst/>
                <a:latin typeface="PalatinoLTStd"/>
              </a:rPr>
              <a:t>ment</a:t>
            </a:r>
            <a:r>
              <a:rPr lang="en-GB" sz="1800" dirty="0">
                <a:effectLst/>
                <a:latin typeface="PalatinoLTStd"/>
              </a:rPr>
              <a:t>, and again after an interval of 7 days </a:t>
            </a:r>
            <a:endParaRPr lang="en-GB" dirty="0"/>
          </a:p>
          <a:p>
            <a:endParaRPr lang="en-GB" sz="1800" dirty="0">
              <a:effectLst/>
              <a:latin typeface="PalatinoLTStd"/>
            </a:endParaRPr>
          </a:p>
          <a:p>
            <a:endParaRPr lang="en-GB" sz="1800" dirty="0">
              <a:effectLst/>
              <a:latin typeface="PalatinoLTStd"/>
            </a:endParaRPr>
          </a:p>
          <a:p>
            <a:endParaRPr lang="en-GB" sz="1800" dirty="0">
              <a:effectLst/>
              <a:latin typeface="PalatinoLTStd"/>
            </a:endParaRPr>
          </a:p>
          <a:p>
            <a:r>
              <a:rPr lang="en-GB" sz="1800" dirty="0">
                <a:effectLst/>
                <a:latin typeface="PalatinoLTStd"/>
              </a:rPr>
              <a:t>All materials that touched the heads of infested persons, such as hats, scarves, bedding and cushions, must be thoroughly washed in hot water (50°C at least) [44]. Any infested materials kept in plastic bags for 3 days may be safely used. </a:t>
            </a:r>
          </a:p>
          <a:p>
            <a:endParaRPr lang="en-GB" sz="1800" dirty="0">
              <a:effectLst/>
              <a:latin typeface="PalatinoLTStd"/>
            </a:endParaRPr>
          </a:p>
          <a:p>
            <a:endParaRPr lang="en-GB" sz="1800" dirty="0">
              <a:effectLst/>
              <a:latin typeface="PalatinoLTStd"/>
            </a:endParaRPr>
          </a:p>
          <a:p>
            <a:r>
              <a:rPr lang="en-GB" sz="1800" dirty="0">
                <a:effectLst/>
                <a:latin typeface="PalatinoLTStd"/>
              </a:rPr>
              <a:t>Hair grooming aids, such as brushes, combs and curlers, should be discarded or </a:t>
            </a:r>
            <a:r>
              <a:rPr lang="en-GB" sz="1800" dirty="0" err="1">
                <a:effectLst/>
                <a:latin typeface="PalatinoLTStd"/>
              </a:rPr>
              <a:t>decon</a:t>
            </a:r>
            <a:r>
              <a:rPr lang="en-GB" sz="1800" dirty="0">
                <a:effectLst/>
                <a:latin typeface="PalatinoLTStd"/>
              </a:rPr>
              <a:t>- </a:t>
            </a:r>
            <a:r>
              <a:rPr lang="en-GB" sz="1800" dirty="0" err="1">
                <a:effectLst/>
                <a:latin typeface="PalatinoLTStd"/>
              </a:rPr>
              <a:t>taminated</a:t>
            </a:r>
            <a:r>
              <a:rPr lang="en-GB" sz="1800" dirty="0">
                <a:effectLst/>
                <a:latin typeface="PalatinoLTStd"/>
              </a:rPr>
              <a:t> with an insecticidal powder.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15</a:t>
            </a:fld>
            <a:endParaRPr lang="en-PK"/>
          </a:p>
        </p:txBody>
      </p:sp>
    </p:spTree>
    <p:extLst>
      <p:ext uri="{BB962C8B-B14F-4D97-AF65-F5344CB8AC3E}">
        <p14:creationId xmlns:p14="http://schemas.microsoft.com/office/powerpoint/2010/main" val="30024360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First line </a:t>
            </a:r>
            <a:endParaRPr lang="en-GB" dirty="0"/>
          </a:p>
          <a:p>
            <a:r>
              <a:rPr lang="en-GB" sz="1800" dirty="0">
                <a:effectLst/>
                <a:latin typeface="PalatinoLTStd"/>
              </a:rPr>
              <a:t>In the UK, the choice of a particular treatment strategy will depend on age, individual or parent preference, cost and success or failure with previous treatments. There is limited evidence to support the effectiveness of each treatment option recommended. No option is clearly superior or inferior to the others in terms of effectiveness and there are advantages and disadvantages for each method, and no method can guarantee success. Treatment options include: dimethicone, bug busting, isopropyl </a:t>
            </a:r>
            <a:r>
              <a:rPr lang="en-GB" sz="1800" dirty="0" err="1">
                <a:effectLst/>
                <a:latin typeface="PalatinoLTStd"/>
              </a:rPr>
              <a:t>meristate</a:t>
            </a:r>
            <a:r>
              <a:rPr lang="en-GB" sz="1800" dirty="0">
                <a:effectLst/>
                <a:latin typeface="PalatinoLTStd"/>
              </a:rPr>
              <a:t> and </a:t>
            </a:r>
            <a:r>
              <a:rPr lang="en-GB" sz="1800" dirty="0" err="1">
                <a:effectLst/>
                <a:latin typeface="PalatinoLTStd"/>
              </a:rPr>
              <a:t>cyclomethicone</a:t>
            </a:r>
            <a:r>
              <a:rPr lang="en-GB" sz="1800" dirty="0">
                <a:effectLst/>
                <a:latin typeface="PalatinoLTStd"/>
              </a:rPr>
              <a:t>, coconut or malathion (http://</a:t>
            </a:r>
            <a:r>
              <a:rPr lang="en-GB" sz="1800" dirty="0" err="1">
                <a:effectLst/>
                <a:latin typeface="PalatinoLTStd"/>
              </a:rPr>
              <a:t>cks.nice.org</a:t>
            </a:r>
            <a:r>
              <a:rPr lang="en-GB" sz="1800" dirty="0">
                <a:effectLst/>
                <a:latin typeface="PalatinoLTStd"/>
              </a:rPr>
              <a:t>. </a:t>
            </a:r>
            <a:r>
              <a:rPr lang="en-GB" sz="1800" dirty="0" err="1">
                <a:effectLst/>
                <a:latin typeface="PalatinoLTStd"/>
              </a:rPr>
              <a:t>uk</a:t>
            </a:r>
            <a:r>
              <a:rPr lang="en-GB" sz="1800" dirty="0">
                <a:effectLst/>
                <a:latin typeface="PalatinoLTStd"/>
              </a:rPr>
              <a:t>/head‐lice last accessed October 2014). The 2015 American Academy of </a:t>
            </a:r>
            <a:r>
              <a:rPr lang="en-GB" sz="1800" dirty="0" err="1">
                <a:effectLst/>
                <a:latin typeface="PalatinoLTStd"/>
              </a:rPr>
              <a:t>Pediatrics</a:t>
            </a:r>
            <a:r>
              <a:rPr lang="en-GB" sz="1800" dirty="0">
                <a:effectLst/>
                <a:latin typeface="PalatinoLTStd"/>
              </a:rPr>
              <a:t> recommend the use of 1% permethrin or pyrethrin insecticide as first line therapy [</a:t>
            </a:r>
            <a:r>
              <a:rPr lang="en-GB" sz="1800" b="1" dirty="0">
                <a:effectLst/>
                <a:latin typeface="PalatinoLTStd"/>
              </a:rPr>
              <a:t>74</a:t>
            </a:r>
            <a:r>
              <a:rPr lang="en-GB" sz="1800" dirty="0">
                <a:effectLst/>
                <a:latin typeface="PalatinoLTStd"/>
              </a:rPr>
              <a:t>]. In case of </a:t>
            </a:r>
            <a:r>
              <a:rPr lang="en-GB" sz="1800" dirty="0" err="1">
                <a:effectLst/>
                <a:latin typeface="PalatinoLTStd"/>
              </a:rPr>
              <a:t>therapeu</a:t>
            </a:r>
            <a:r>
              <a:rPr lang="en-GB" sz="1800" dirty="0">
                <a:effectLst/>
                <a:latin typeface="PalatinoLTStd"/>
              </a:rPr>
              <a:t>- tic failure, before considering acquired resistance to insecticides other options should be discarded, e.g. low compliance, wrong formulation, insufficient regimen, reinfestation (Box 34.1). If resist- </a:t>
            </a:r>
            <a:r>
              <a:rPr lang="en-GB" sz="1800" dirty="0" err="1">
                <a:effectLst/>
                <a:latin typeface="PalatinoLTStd"/>
              </a:rPr>
              <a:t>ance</a:t>
            </a:r>
            <a:r>
              <a:rPr lang="en-GB" sz="1800" dirty="0">
                <a:effectLst/>
                <a:latin typeface="PalatinoLTStd"/>
              </a:rPr>
              <a:t> in the community has been proven or live lice are present 1 day after the completion of treatment, a switch to malathion may be necessary. </a:t>
            </a:r>
          </a:p>
          <a:p>
            <a:endParaRPr lang="en-GB" sz="1800" dirty="0">
              <a:effectLst/>
              <a:latin typeface="PalatinoLTStd"/>
            </a:endParaRPr>
          </a:p>
          <a:p>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Pyrethroids are neurotoxins that modify louse voltage‐gated sodium channel (VGSC), causing spastic paralysis and death. Permethrin resistance in head lice is mostly conferred by the knockdown resistance (</a:t>
            </a:r>
            <a:r>
              <a:rPr lang="en-GB" sz="1800" dirty="0" err="1">
                <a:effectLst/>
                <a:latin typeface="PalatinoLTStd"/>
              </a:rPr>
              <a:t>kdr</a:t>
            </a:r>
            <a:r>
              <a:rPr lang="en-GB" sz="1800" dirty="0">
                <a:effectLst/>
                <a:latin typeface="PalatinoLTStd"/>
              </a:rPr>
              <a:t>) trait, conferred by three point </a:t>
            </a:r>
            <a:r>
              <a:rPr lang="en-GB" sz="1800" dirty="0" err="1">
                <a:effectLst/>
                <a:latin typeface="PalatinoLTStd"/>
              </a:rPr>
              <a:t>muta</a:t>
            </a:r>
            <a:r>
              <a:rPr lang="en-GB" sz="1800" dirty="0">
                <a:effectLst/>
                <a:latin typeface="PalatinoLTStd"/>
              </a:rPr>
              <a:t>- </a:t>
            </a:r>
            <a:r>
              <a:rPr lang="en-GB" sz="1800" dirty="0" err="1">
                <a:effectLst/>
                <a:latin typeface="PalatinoLTStd"/>
              </a:rPr>
              <a:t>tions</a:t>
            </a:r>
            <a:r>
              <a:rPr lang="en-GB" sz="1800" dirty="0">
                <a:effectLst/>
                <a:latin typeface="PalatinoLTStd"/>
              </a:rPr>
              <a:t> (M815I–T917I–L920F) in the VGSC </a:t>
            </a:r>
            <a:r>
              <a:rPr lang="el-GR" sz="1800" dirty="0">
                <a:effectLst/>
                <a:latin typeface="SymbolStd"/>
              </a:rPr>
              <a:t>α</a:t>
            </a:r>
            <a:r>
              <a:rPr lang="el-GR" sz="1800" dirty="0">
                <a:effectLst/>
                <a:latin typeface="PalatinoLTStd"/>
              </a:rPr>
              <a:t>‐</a:t>
            </a:r>
            <a:r>
              <a:rPr lang="en-GB" sz="1800" dirty="0">
                <a:effectLst/>
                <a:latin typeface="PalatinoLTStd"/>
              </a:rPr>
              <a:t>subunit gene [53]. The prevalence of </a:t>
            </a:r>
            <a:r>
              <a:rPr lang="en-GB" sz="1800" dirty="0" err="1">
                <a:effectLst/>
                <a:latin typeface="PalatinoLTStd"/>
              </a:rPr>
              <a:t>kdr</a:t>
            </a:r>
            <a:r>
              <a:rPr lang="en-GB" sz="1800" dirty="0">
                <a:effectLst/>
                <a:latin typeface="PalatinoLTStd"/>
              </a:rPr>
              <a:t>‐like louse alleles is not exactly known, but seems to be extremely variable, depending on the geographical area [54,55].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Coconut‐derived emulsion shampoo, ben- </a:t>
            </a:r>
            <a:r>
              <a:rPr lang="en-GB" sz="1800" dirty="0" err="1">
                <a:effectLst/>
                <a:latin typeface="PalatinoLTStd"/>
              </a:rPr>
              <a:t>zyl</a:t>
            </a:r>
            <a:r>
              <a:rPr lang="en-GB" sz="1800" dirty="0">
                <a:effectLst/>
                <a:latin typeface="PalatinoLTStd"/>
              </a:rPr>
              <a:t> alcohol lotion 5% and </a:t>
            </a:r>
            <a:r>
              <a:rPr lang="en-GB" sz="1800" dirty="0" err="1">
                <a:effectLst/>
                <a:latin typeface="PalatinoLTStd"/>
              </a:rPr>
              <a:t>spinosad</a:t>
            </a:r>
            <a:r>
              <a:rPr lang="en-GB" sz="1800" dirty="0">
                <a:effectLst/>
                <a:latin typeface="PalatinoLTStd"/>
              </a:rPr>
              <a:t> cream rinse may be used too [65–67], as well as isopropyl myristate and </a:t>
            </a:r>
            <a:r>
              <a:rPr lang="en-GB" sz="1800" dirty="0" err="1">
                <a:effectLst/>
                <a:latin typeface="PalatinoLTStd"/>
              </a:rPr>
              <a:t>cyclomethicone</a:t>
            </a:r>
            <a:r>
              <a:rPr lang="en-GB" sz="1800" dirty="0">
                <a:effectLst/>
                <a:latin typeface="PalatinoLTStd"/>
              </a:rPr>
              <a:t> together [68].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16</a:t>
            </a:fld>
            <a:endParaRPr lang="en-PK"/>
          </a:p>
        </p:txBody>
      </p:sp>
    </p:spTree>
    <p:extLst>
      <p:ext uri="{BB962C8B-B14F-4D97-AF65-F5344CB8AC3E}">
        <p14:creationId xmlns:p14="http://schemas.microsoft.com/office/powerpoint/2010/main" val="27354608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Second line treatment depends on the first line used in the UK. In the USA, second line options include wet combing or treatment with dimethicone or other topical agents, depending on the availability of the agents in the country. </a:t>
            </a:r>
            <a:endParaRPr lang="en-GB" dirty="0"/>
          </a:p>
          <a:p>
            <a:endParaRPr lang="en-P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WET COMBING :method has been promoted as a treat- </a:t>
            </a:r>
            <a:r>
              <a:rPr lang="en-GB" sz="1800" dirty="0" err="1">
                <a:effectLst/>
                <a:latin typeface="PalatinoLTStd"/>
              </a:rPr>
              <a:t>ment</a:t>
            </a:r>
            <a:r>
              <a:rPr lang="en-GB" sz="1800" dirty="0">
                <a:effectLst/>
                <a:latin typeface="PalatinoLTStd"/>
              </a:rPr>
              <a:t> for head lice. The technique involves ordinary shampooing of the hair, followed by the application of generous amounts of conditioner, and combing using a fine‐toothed comb to remove lice. This procedure is repeated every 4 days for 2 weeks [56–60]. Shaving the head is usually not acceptable because of psychosocial impact.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Dimethicone lotion (4% long‐chain linear silicone in a vola- tile silicone base) [61–63] blocks the outer respiratory tract of lice and therefore water excretion, which causes physiological stress and death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Other readily available occlusive substances such as oils and margarine have been suggested but information on effectiveness is anecdotal. In one study that examined vinegar, isopropyl alco- </a:t>
            </a:r>
            <a:r>
              <a:rPr lang="en-GB" sz="1800" dirty="0" err="1">
                <a:effectLst/>
                <a:latin typeface="PalatinoLTStd"/>
              </a:rPr>
              <a:t>hol</a:t>
            </a:r>
            <a:r>
              <a:rPr lang="en-GB" sz="1800" dirty="0">
                <a:effectLst/>
                <a:latin typeface="PalatinoLTStd"/>
              </a:rPr>
              <a:t>, olive oil, mayonnaise, melted butter and petroleum jelly, the use of petroleum jelly caused the greatest egg mortality, allowing only 6% to hatch [69].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17</a:t>
            </a:fld>
            <a:endParaRPr lang="en-PK"/>
          </a:p>
        </p:txBody>
      </p:sp>
    </p:spTree>
    <p:extLst>
      <p:ext uri="{BB962C8B-B14F-4D97-AF65-F5344CB8AC3E}">
        <p14:creationId xmlns:p14="http://schemas.microsoft.com/office/powerpoint/2010/main" val="414873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Ivermectin if available (depending on the country) should be the last choice, whether topical (for still‐infested persons) or oral (especially for mass treatment, off label).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It induces arthropod and </a:t>
            </a:r>
            <a:r>
              <a:rPr lang="en-GB" sz="1800" dirty="0" err="1">
                <a:effectLst/>
                <a:latin typeface="PalatinoLTStd"/>
              </a:rPr>
              <a:t>nem</a:t>
            </a:r>
            <a:r>
              <a:rPr lang="en-GB" sz="1800" dirty="0">
                <a:effectLst/>
                <a:latin typeface="PalatinoLTStd"/>
              </a:rPr>
              <a:t>- </a:t>
            </a:r>
            <a:r>
              <a:rPr lang="en-GB" sz="1800" dirty="0" err="1">
                <a:effectLst/>
                <a:latin typeface="PalatinoLTStd"/>
              </a:rPr>
              <a:t>atode</a:t>
            </a:r>
            <a:r>
              <a:rPr lang="en-GB" sz="1800" dirty="0">
                <a:effectLst/>
                <a:latin typeface="PalatinoLTStd"/>
              </a:rPr>
              <a:t> paralysis and death by interrupting neurotransmission, acting on glutamate‐gated or </a:t>
            </a:r>
            <a:r>
              <a:rPr lang="el-GR" sz="1800" dirty="0">
                <a:effectLst/>
                <a:latin typeface="SymbolStd"/>
              </a:rPr>
              <a:t>γ</a:t>
            </a:r>
            <a:r>
              <a:rPr lang="el-GR" sz="1800" dirty="0">
                <a:effectLst/>
                <a:latin typeface="PalatinoLTStd"/>
              </a:rPr>
              <a:t>‐</a:t>
            </a:r>
            <a:r>
              <a:rPr lang="en-GB" sz="1800" dirty="0">
                <a:effectLst/>
                <a:latin typeface="PalatinoLTStd"/>
              </a:rPr>
              <a:t>aminobutyric acid–gated </a:t>
            </a:r>
            <a:r>
              <a:rPr lang="en-GB" sz="1800" dirty="0" err="1">
                <a:effectLst/>
                <a:latin typeface="PalatinoLTStd"/>
              </a:rPr>
              <a:t>chlo</a:t>
            </a:r>
            <a:r>
              <a:rPr lang="en-GB" sz="1800" dirty="0">
                <a:effectLst/>
                <a:latin typeface="PalatinoLTStd"/>
              </a:rPr>
              <a:t>- ride channels. In a recent cluster‐randomized controlled trial of patients with head lice refractory to insecticides, a single oral dose of ivermectin 400 </a:t>
            </a:r>
            <a:r>
              <a:rPr lang="el-GR" sz="1800" dirty="0">
                <a:effectLst/>
                <a:latin typeface="PalatinoLTStd"/>
              </a:rPr>
              <a:t>μ</a:t>
            </a:r>
            <a:r>
              <a:rPr lang="en-GB" sz="1800" dirty="0">
                <a:effectLst/>
                <a:latin typeface="PalatinoLTStd"/>
              </a:rPr>
              <a:t>g/kg repeated within 7 days achieved higher louse‐free rates on day 15 than 0.5% malathion (95.2% versus 85.0%) and their household members (92.4% versus 79.1%) [</a:t>
            </a:r>
            <a:r>
              <a:rPr lang="en-GB" sz="1800" b="1" dirty="0">
                <a:effectLst/>
                <a:latin typeface="PalatinoLTStd"/>
              </a:rPr>
              <a:t>71</a:t>
            </a:r>
            <a:r>
              <a:rPr lang="en-GB" sz="1800" dirty="0">
                <a:effectLst/>
                <a:latin typeface="PalatinoLTStd"/>
              </a:rPr>
              <a:t>]. This is an ‘off‐label’ use of such dosage of ivermectin and its safety in patients with head louse infestation remains unknown. Topi- </a:t>
            </a:r>
            <a:r>
              <a:rPr lang="en-GB" sz="1800" dirty="0" err="1">
                <a:effectLst/>
                <a:latin typeface="PalatinoLTStd"/>
              </a:rPr>
              <a:t>cal</a:t>
            </a:r>
            <a:r>
              <a:rPr lang="en-GB" sz="1800" dirty="0">
                <a:effectLst/>
                <a:latin typeface="PalatinoLTStd"/>
              </a:rPr>
              <a:t> ivermectin has shown greater efficacy than placebo in a recent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18</a:t>
            </a:fld>
            <a:endParaRPr lang="en-PK"/>
          </a:p>
        </p:txBody>
      </p:sp>
    </p:spTree>
    <p:extLst>
      <p:ext uri="{BB962C8B-B14F-4D97-AF65-F5344CB8AC3E}">
        <p14:creationId xmlns:p14="http://schemas.microsoft.com/office/powerpoint/2010/main" val="11005515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Because body lice are associated with poor socioeconomic </a:t>
            </a:r>
            <a:r>
              <a:rPr lang="en-GB" sz="1800" dirty="0" err="1">
                <a:effectLst/>
                <a:latin typeface="PalatinoLTStd"/>
              </a:rPr>
              <a:t>condi</a:t>
            </a:r>
            <a:r>
              <a:rPr lang="en-GB" sz="1800" dirty="0">
                <a:effectLst/>
                <a:latin typeface="PalatinoLTStd"/>
              </a:rPr>
              <a:t>- </a:t>
            </a:r>
            <a:r>
              <a:rPr lang="en-GB" sz="1800" dirty="0" err="1">
                <a:effectLst/>
                <a:latin typeface="PalatinoLTStd"/>
              </a:rPr>
              <a:t>tions</a:t>
            </a:r>
            <a:r>
              <a:rPr lang="en-GB" sz="1800" dirty="0">
                <a:effectLst/>
                <a:latin typeface="PalatinoLTStd"/>
              </a:rPr>
              <a:t>, with infestation occurring only when clothes are not changed or washed regularly (pediculosis </a:t>
            </a:r>
            <a:r>
              <a:rPr lang="en-GB" sz="1800" dirty="0" err="1">
                <a:effectLst/>
                <a:latin typeface="PalatinoLTStd"/>
              </a:rPr>
              <a:t>vestimenti</a:t>
            </a:r>
            <a:r>
              <a:rPr lang="en-GB" sz="1800" dirty="0">
                <a:effectLst/>
                <a:latin typeface="PalatinoLTStd"/>
              </a:rPr>
              <a:t>), indigent, homeless and refugee‐camp populations are predominantly affected. Body louse prevalence is underestimated in more developed countries and, as the number of homeless people increases, louse‐borne infectious diseases are also on the rise.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first is the epidemic typhus, caused by </a:t>
            </a:r>
            <a:r>
              <a:rPr lang="en-GB" sz="1800" i="1" dirty="0">
                <a:effectLst/>
                <a:latin typeface="PalatinoLTStd"/>
              </a:rPr>
              <a:t>Rickettsia prowazekii </a:t>
            </a:r>
            <a:r>
              <a:rPr lang="en-GB" sz="1800" dirty="0">
                <a:effectLst/>
                <a:latin typeface="PalatinoLTStd"/>
              </a:rPr>
              <a:t>(see Chap- </a:t>
            </a:r>
            <a:r>
              <a:rPr lang="en-GB" sz="1800" dirty="0" err="1">
                <a:effectLst/>
                <a:latin typeface="PalatinoLTStd"/>
              </a:rPr>
              <a:t>ter</a:t>
            </a:r>
            <a:r>
              <a:rPr lang="en-GB" sz="1800" dirty="0">
                <a:effectLst/>
                <a:latin typeface="PalatinoLTStd"/>
              </a:rPr>
              <a:t> 26). Symptoms include headache, fever, confusion and rash. The disease usually becomes epidemic in populations living in poor crowded conditions. A huge outbreak of epidemic typhus (and trench fever but not relapsing fever) occurred in 1995–97 in Burundi, first affecting prison inmates, then more than 45000 camp refugees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Trench fever is related to </a:t>
            </a:r>
            <a:r>
              <a:rPr lang="en-GB" sz="1800" i="1" dirty="0">
                <a:effectLst/>
                <a:latin typeface="PalatinoLTStd"/>
              </a:rPr>
              <a:t>Bartonella </a:t>
            </a:r>
            <a:r>
              <a:rPr lang="en-GB" sz="1800" i="1" dirty="0" err="1">
                <a:effectLst/>
                <a:latin typeface="PalatinoLTStd"/>
              </a:rPr>
              <a:t>quintana</a:t>
            </a:r>
            <a:r>
              <a:rPr lang="en-GB" sz="1800" i="1" dirty="0">
                <a:effectLst/>
                <a:latin typeface="PalatinoLTStd"/>
              </a:rPr>
              <a:t>. </a:t>
            </a:r>
            <a:r>
              <a:rPr lang="en-GB" sz="1800" dirty="0">
                <a:effectLst/>
                <a:latin typeface="PalatinoLTStd"/>
              </a:rPr>
              <a:t>The disease was first recognized during World War I. Symptoms include fever, myalgias, headache, meningoencephalitis, chronic </a:t>
            </a:r>
            <a:r>
              <a:rPr lang="en-GB" sz="1800" dirty="0" err="1">
                <a:effectLst/>
                <a:latin typeface="PalatinoLTStd"/>
              </a:rPr>
              <a:t>adenopathies</a:t>
            </a:r>
            <a:r>
              <a:rPr lang="en-GB" sz="1800" dirty="0">
                <a:effectLst/>
                <a:latin typeface="PalatinoLTStd"/>
              </a:rPr>
              <a:t>(large or swollen lymph nodes) and transient maculopapular exanthema, but may be asymptomatic. Endocarditis may sometimes occur [</a:t>
            </a:r>
            <a:r>
              <a:rPr lang="en-GB" sz="1800" b="1" dirty="0">
                <a:effectLst/>
                <a:latin typeface="PalatinoLTStd"/>
              </a:rPr>
              <a:t>78]</a:t>
            </a:r>
            <a:r>
              <a:rPr lang="en-GB" sz="1800" dirty="0">
                <a:effectLst/>
                <a:latin typeface="PalatinoLTStd"/>
              </a:rPr>
              <a:t>. Home- less people with chronic alcoholism are at </a:t>
            </a:r>
            <a:r>
              <a:rPr lang="en-GB" sz="1800" dirty="0" err="1">
                <a:effectLst/>
                <a:latin typeface="PalatinoLTStd"/>
              </a:rPr>
              <a:t>ris</a:t>
            </a:r>
            <a:r>
              <a:rPr lang="en-GB" sz="1800" dirty="0">
                <a:effectLst/>
                <a:latin typeface="PalatinoLTStd"/>
              </a:rPr>
              <a: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20</a:t>
            </a:fld>
            <a:endParaRPr lang="en-PK"/>
          </a:p>
        </p:txBody>
      </p:sp>
    </p:spTree>
    <p:extLst>
      <p:ext uri="{BB962C8B-B14F-4D97-AF65-F5344CB8AC3E}">
        <p14:creationId xmlns:p14="http://schemas.microsoft.com/office/powerpoint/2010/main" val="331366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DEFINITION: Arthropods are among the oldest animals. They are characterized by segmented bodies; paired, jointed appendages (legs and antennae); an exoskeleton; and a bilateral symmetry.</a:t>
            </a:r>
          </a:p>
          <a:p>
            <a:endParaRPr lang="en-GB" sz="1800" dirty="0">
              <a:effectLst/>
              <a:latin typeface="PalatinoLTStd"/>
            </a:endParaRPr>
          </a:p>
          <a:p>
            <a:r>
              <a:rPr lang="en-GB" sz="1800" dirty="0">
                <a:effectLst/>
                <a:latin typeface="PalatinoLTStd"/>
              </a:rPr>
              <a:t>GROWTH:  They can grow only by </a:t>
            </a:r>
            <a:r>
              <a:rPr lang="en-GB" sz="1800" dirty="0" err="1">
                <a:effectLst/>
                <a:latin typeface="PalatinoLTStd"/>
              </a:rPr>
              <a:t>moulting.shedding</a:t>
            </a:r>
            <a:r>
              <a:rPr lang="en-GB" sz="1800" dirty="0">
                <a:effectLst/>
                <a:latin typeface="PalatinoLTStd"/>
              </a:rPr>
              <a:t> of exoskeleton </a:t>
            </a:r>
          </a:p>
          <a:p>
            <a:endParaRPr lang="en-GB" sz="1800" dirty="0">
              <a:effectLst/>
              <a:latin typeface="PalatinoLTStd"/>
            </a:endParaRPr>
          </a:p>
          <a:p>
            <a:r>
              <a:rPr lang="en-GB" sz="1800" dirty="0">
                <a:effectLst/>
                <a:latin typeface="PalatinoLTStd"/>
              </a:rPr>
              <a:t>LIFE STAGE:  Usually, arthropods go through the following life stages: egg, larva or nymph and finally mature adult (male or female). </a:t>
            </a:r>
            <a:endParaRPr lang="en-GB" dirty="0"/>
          </a:p>
          <a:p>
            <a:endParaRPr lang="en-GB" sz="1800" dirty="0">
              <a:effectLst/>
              <a:latin typeface="PalatinoLTStd"/>
            </a:endParaRPr>
          </a:p>
          <a:p>
            <a:r>
              <a:rPr lang="en-GB" sz="1800" dirty="0">
                <a:effectLst/>
                <a:latin typeface="PalatinoLTStd"/>
              </a:rPr>
              <a:t>CLASS : The arthropod phylum is the most diverse of all the animal phyla, most of the species being in the class </a:t>
            </a:r>
            <a:r>
              <a:rPr lang="en-GB" sz="1800" dirty="0" err="1">
                <a:effectLst/>
                <a:latin typeface="PalatinoLTStd"/>
              </a:rPr>
              <a:t>Insecta</a:t>
            </a:r>
            <a:r>
              <a:rPr lang="en-GB" sz="1800" dirty="0">
                <a:effectLst/>
                <a:latin typeface="PalatinoLTStd"/>
              </a:rPr>
              <a:t>. </a:t>
            </a:r>
            <a:endParaRPr lang="en-GB" dirty="0"/>
          </a:p>
          <a:p>
            <a:endParaRPr lang="en-GB" sz="1800" dirty="0">
              <a:effectLst/>
              <a:latin typeface="PalatinoLTStd"/>
            </a:endParaRPr>
          </a:p>
          <a:p>
            <a:endParaRPr lang="en-GB" sz="1800" dirty="0">
              <a:effectLst/>
              <a:latin typeface="PalatinoLTStd"/>
            </a:endParaRPr>
          </a:p>
          <a:p>
            <a:r>
              <a:rPr lang="en-GB" sz="1800" dirty="0">
                <a:effectLst/>
                <a:latin typeface="PalatinoLTStd"/>
              </a:rPr>
              <a:t>Arthropods can be divided into two groups: mandibulates with antennae and chelicerates without antennae. The </a:t>
            </a:r>
            <a:r>
              <a:rPr lang="en-GB" sz="1800" dirty="0" err="1">
                <a:effectLst/>
                <a:latin typeface="PalatinoLTStd"/>
              </a:rPr>
              <a:t>mandibu</a:t>
            </a:r>
            <a:r>
              <a:rPr lang="en-GB" sz="1800" dirty="0">
                <a:effectLst/>
                <a:latin typeface="PalatinoLTStd"/>
              </a:rPr>
              <a:t>- lates include insects, </a:t>
            </a:r>
            <a:r>
              <a:rPr lang="en-GB" sz="1800" dirty="0" err="1">
                <a:effectLst/>
                <a:latin typeface="PalatinoLTStd"/>
              </a:rPr>
              <a:t>Chilopoda</a:t>
            </a:r>
            <a:r>
              <a:rPr lang="en-GB" sz="1800" dirty="0">
                <a:effectLst/>
                <a:latin typeface="PalatinoLTStd"/>
              </a:rPr>
              <a:t>(centipede) and Diplopoda((millipede). The chelicerates include scorpions, spiders and mites. </a:t>
            </a:r>
            <a:endParaRPr lang="en-GB" dirty="0"/>
          </a:p>
          <a:p>
            <a:r>
              <a:rPr lang="en-PK" dirty="0"/>
              <a:t> </a:t>
            </a:r>
          </a:p>
          <a:p>
            <a:r>
              <a:rPr lang="en-PK" dirty="0"/>
              <a:t>8 phyla and 5 classes</a:t>
            </a:r>
          </a:p>
        </p:txBody>
      </p:sp>
      <p:sp>
        <p:nvSpPr>
          <p:cNvPr id="4" name="Slide Number Placeholder 3"/>
          <p:cNvSpPr>
            <a:spLocks noGrp="1"/>
          </p:cNvSpPr>
          <p:nvPr>
            <p:ph type="sldNum" sz="quarter" idx="5"/>
          </p:nvPr>
        </p:nvSpPr>
        <p:spPr/>
        <p:txBody>
          <a:bodyPr/>
          <a:lstStyle/>
          <a:p>
            <a:fld id="{C0B37233-817F-EF4A-8BAB-2213ECB750CD}" type="slidenum">
              <a:rPr lang="en-PK" smtClean="0"/>
              <a:t>2</a:t>
            </a:fld>
            <a:endParaRPr lang="en-PK"/>
          </a:p>
        </p:txBody>
      </p:sp>
    </p:spTree>
    <p:extLst>
      <p:ext uri="{BB962C8B-B14F-4D97-AF65-F5344CB8AC3E}">
        <p14:creationId xmlns:p14="http://schemas.microsoft.com/office/powerpoint/2010/main" val="163442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pathophysiology </a:t>
            </a:r>
            <a:endParaRPr lang="en-GB" dirty="0"/>
          </a:p>
          <a:p>
            <a:r>
              <a:rPr lang="en-GB" sz="1800" dirty="0">
                <a:effectLst/>
                <a:latin typeface="PalatinoLTStd"/>
              </a:rPr>
              <a:t>Size: This louse is almost identical in appearance to the head louse, except that it is usually slightly larger, and its development is simi- lar. </a:t>
            </a:r>
          </a:p>
          <a:p>
            <a:endParaRPr lang="en-GB" sz="1800" dirty="0">
              <a:effectLst/>
              <a:latin typeface="PalatinoLTStd"/>
            </a:endParaRPr>
          </a:p>
          <a:p>
            <a:r>
              <a:rPr lang="en-GB" sz="1800" dirty="0">
                <a:effectLst/>
                <a:latin typeface="PalatinoLTStd"/>
              </a:rPr>
              <a:t>Habitat: </a:t>
            </a:r>
          </a:p>
          <a:p>
            <a:r>
              <a:rPr lang="en-GB" sz="1800" dirty="0">
                <a:effectLst/>
                <a:latin typeface="PalatinoLTStd"/>
              </a:rPr>
              <a:t>Its natural habitat is the clothing of its host, and it only visits the skin to feed. </a:t>
            </a:r>
          </a:p>
          <a:p>
            <a:endParaRPr lang="en-GB" sz="1800" dirty="0">
              <a:effectLst/>
              <a:latin typeface="PalatinoLTStd"/>
            </a:endParaRPr>
          </a:p>
          <a:p>
            <a:endParaRPr lang="en-GB" sz="1800" dirty="0">
              <a:effectLst/>
              <a:latin typeface="PalatinoLTStd"/>
            </a:endParaRPr>
          </a:p>
          <a:p>
            <a:r>
              <a:rPr lang="en-GB" sz="1800" dirty="0">
                <a:effectLst/>
                <a:latin typeface="PalatinoLTStd"/>
              </a:rPr>
              <a:t>Its eggs are cemented to clothing fibres, with a prefer- </a:t>
            </a:r>
            <a:r>
              <a:rPr lang="en-GB" sz="1800" dirty="0" err="1">
                <a:effectLst/>
                <a:latin typeface="PalatinoLTStd"/>
              </a:rPr>
              <a:t>ence</a:t>
            </a:r>
            <a:r>
              <a:rPr lang="en-GB" sz="1800" dirty="0">
                <a:effectLst/>
                <a:latin typeface="PalatinoLTStd"/>
              </a:rPr>
              <a:t> for clothing close to the skin. </a:t>
            </a:r>
          </a:p>
          <a:p>
            <a:endParaRPr lang="en-GB" sz="1800" dirty="0">
              <a:effectLst/>
              <a:latin typeface="PalatinoLTStd"/>
            </a:endParaRPr>
          </a:p>
          <a:p>
            <a:endParaRPr lang="en-GB" sz="1800" dirty="0">
              <a:effectLst/>
              <a:latin typeface="PalatinoLTStd"/>
            </a:endParaRPr>
          </a:p>
          <a:p>
            <a:r>
              <a:rPr lang="en-GB" sz="1800" dirty="0">
                <a:effectLst/>
                <a:latin typeface="PalatinoLTStd"/>
              </a:rPr>
              <a:t>Seams are a favoured site for </a:t>
            </a:r>
            <a:r>
              <a:rPr lang="en-GB" sz="1800" dirty="0" err="1">
                <a:effectLst/>
                <a:latin typeface="PalatinoLTStd"/>
              </a:rPr>
              <a:t>ovi</a:t>
            </a:r>
            <a:r>
              <a:rPr lang="en-GB" sz="1800" dirty="0">
                <a:effectLst/>
                <a:latin typeface="PalatinoLTStd"/>
              </a:rPr>
              <a:t>- position. </a:t>
            </a:r>
          </a:p>
          <a:p>
            <a:endParaRPr lang="en-GB" sz="1800" dirty="0">
              <a:effectLst/>
              <a:latin typeface="PalatinoLTStd"/>
            </a:endParaRPr>
          </a:p>
          <a:p>
            <a:endParaRPr lang="en-GB" sz="1800" dirty="0">
              <a:effectLst/>
              <a:latin typeface="PalatinoLTStd"/>
            </a:endParaRPr>
          </a:p>
          <a:p>
            <a:r>
              <a:rPr lang="en-GB" sz="1800" dirty="0">
                <a:effectLst/>
                <a:latin typeface="PalatinoLTStd"/>
              </a:rPr>
              <a:t>It thrives in situations where normal hygiene is lacking. </a:t>
            </a:r>
          </a:p>
          <a:p>
            <a:endParaRPr lang="en-GB" sz="1800" dirty="0">
              <a:effectLst/>
              <a:latin typeface="PalatinoLTStd"/>
            </a:endParaRPr>
          </a:p>
          <a:p>
            <a:endParaRPr lang="en-GB" sz="1800" dirty="0">
              <a:effectLst/>
              <a:latin typeface="PalatinoLTStd"/>
            </a:endParaRPr>
          </a:p>
          <a:p>
            <a:r>
              <a:rPr lang="en-GB" sz="1800" dirty="0">
                <a:effectLst/>
                <a:latin typeface="PalatinoLTStd"/>
              </a:rPr>
              <a:t>The clothing louse and its eggs will not survive high‐temperature washing and ironing, </a:t>
            </a:r>
          </a:p>
          <a:p>
            <a:endParaRPr lang="en-GB" sz="1800" dirty="0">
              <a:effectLst/>
              <a:latin typeface="PalatinoLTStd"/>
            </a:endParaRPr>
          </a:p>
          <a:p>
            <a:r>
              <a:rPr lang="en-GB" sz="1800" dirty="0">
                <a:effectLst/>
                <a:latin typeface="PalatinoLTStd"/>
              </a:rPr>
              <a:t>and it is intolerant of temperature changes in its environment.</a:t>
            </a:r>
          </a:p>
          <a:p>
            <a:endParaRPr lang="en-GB" sz="1800" dirty="0">
              <a:effectLst/>
              <a:latin typeface="PalatinoLTStd"/>
            </a:endParaRPr>
          </a:p>
          <a:p>
            <a:endParaRPr lang="en-GB" sz="1800" dirty="0">
              <a:effectLst/>
              <a:latin typeface="PalatinoLTStd"/>
            </a:endParaRPr>
          </a:p>
          <a:p>
            <a:r>
              <a:rPr lang="en-GB" sz="1800" dirty="0">
                <a:effectLst/>
                <a:latin typeface="PalatinoLTStd"/>
              </a:rPr>
              <a:t> It is therefore a parasite of individuals whose clothing is rarely changed or washed. The number of lice and eggs on the clothing varies greatly. In most infected individuals, the population is small, but in some there may be thousands of lice.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21</a:t>
            </a:fld>
            <a:endParaRPr lang="en-PK"/>
          </a:p>
        </p:txBody>
      </p:sp>
    </p:spTree>
    <p:extLst>
      <p:ext uri="{BB962C8B-B14F-4D97-AF65-F5344CB8AC3E}">
        <p14:creationId xmlns:p14="http://schemas.microsoft.com/office/powerpoint/2010/main" val="2823114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In most infected persons, itching is the principal complaint. </a:t>
            </a:r>
            <a:r>
              <a:rPr lang="en-GB" sz="1800" dirty="0" err="1">
                <a:effectLst/>
                <a:latin typeface="PalatinoLTStd"/>
              </a:rPr>
              <a:t>Pru</a:t>
            </a:r>
            <a:r>
              <a:rPr lang="en-GB" sz="1800" dirty="0">
                <a:effectLst/>
                <a:latin typeface="PalatinoLTStd"/>
              </a:rPr>
              <a:t>- </a:t>
            </a:r>
            <a:r>
              <a:rPr lang="en-GB" sz="1800" dirty="0" err="1">
                <a:effectLst/>
                <a:latin typeface="PalatinoLTStd"/>
              </a:rPr>
              <a:t>ritus</a:t>
            </a:r>
            <a:r>
              <a:rPr lang="en-GB" sz="1800" dirty="0">
                <a:effectLst/>
                <a:latin typeface="PalatinoLTStd"/>
              </a:rPr>
              <a:t> is the result of sensitization to louse salivary antigens. Others,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who have not become sensitized or have acquired tolerance to the bites, are asymptomatic. The body is often covered in excoriations, and there may be secondary bacterial infection. In those who have harboured clothing lice for long periods of time the skin is often hyperpigmented (so‐called ‘vagabonds’ disease’; morbus </a:t>
            </a:r>
            <a:r>
              <a:rPr lang="en-GB" sz="1800" dirty="0" err="1">
                <a:effectLst/>
                <a:latin typeface="PalatinoLTStd"/>
              </a:rPr>
              <a:t>erro</a:t>
            </a:r>
            <a:r>
              <a:rPr lang="en-GB" sz="1800" dirty="0">
                <a:effectLst/>
                <a:latin typeface="PalatinoLTStd"/>
              </a:rPr>
              <a:t>- rum), and this is probably a post‐inflammatory phenomenon. Lice and eggs should be sought in the clothing (Figure 34.16).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Body louse </a:t>
            </a:r>
            <a:r>
              <a:rPr lang="en-GB" dirty="0">
                <a:effectLst/>
              </a:rPr>
              <a:t>infestation is also known as vagabond disease, and individuals who have an infestation for many years can develop a condition termed vagabond skin. The skin becomes thickened and darkened after years of bites and subsequent rubbing and excoriations.</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23</a:t>
            </a:fld>
            <a:endParaRPr lang="en-PK"/>
          </a:p>
        </p:txBody>
      </p:sp>
    </p:spTree>
    <p:extLst>
      <p:ext uri="{BB962C8B-B14F-4D97-AF65-F5344CB8AC3E}">
        <p14:creationId xmlns:p14="http://schemas.microsoft.com/office/powerpoint/2010/main" val="969139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E50C38"/>
                </a:solidFill>
                <a:effectLst/>
                <a:latin typeface="FrutigerLTStd"/>
              </a:rPr>
              <a:t>Management </a:t>
            </a:r>
            <a:r>
              <a:rPr lang="en-GB" sz="1800" dirty="0">
                <a:effectLst/>
                <a:latin typeface="PalatinoLTStd"/>
              </a:rPr>
              <a:t>[</a:t>
            </a:r>
            <a:r>
              <a:rPr lang="en-GB" sz="1800" b="1" dirty="0">
                <a:effectLst/>
                <a:latin typeface="PalatinoLTStd"/>
              </a:rPr>
              <a:t>6</a:t>
            </a:r>
            <a:r>
              <a:rPr lang="en-GB" sz="1800" dirty="0">
                <a:effectLst/>
                <a:latin typeface="PalatinoLTStd"/>
              </a:rPr>
              <a:t>]</a:t>
            </a:r>
            <a:br>
              <a:rPr lang="en-GB" sz="1800" dirty="0">
                <a:effectLst/>
                <a:latin typeface="PalatinoLTStd"/>
              </a:rPr>
            </a:br>
            <a:r>
              <a:rPr lang="en-GB" sz="1800" dirty="0">
                <a:effectLst/>
                <a:latin typeface="PalatinoLTStd"/>
              </a:rPr>
              <a:t>Unlike the other forms of louse infestation, the lesions caused by body lice are the main focus of treatment. Antibiotics are needed to treat louse‐borne infectious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Bed linens and clothes should be systematically decontaminated, and this action suffices for some physicians.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Others recommend thorough washing of the body with soap followed by application of </a:t>
            </a:r>
            <a:r>
              <a:rPr lang="en-GB" sz="1800" dirty="0" err="1">
                <a:effectLst/>
                <a:latin typeface="PalatinoLTStd"/>
              </a:rPr>
              <a:t>pyrethrins</a:t>
            </a:r>
            <a:r>
              <a:rPr lang="en-GB" sz="1800" dirty="0">
                <a:effectLst/>
                <a:latin typeface="PalatinoLTStd"/>
              </a:rPr>
              <a:t>/pyrethroids or mala- </a:t>
            </a:r>
            <a:r>
              <a:rPr lang="en-GB" sz="1800" dirty="0" err="1">
                <a:effectLst/>
                <a:latin typeface="PalatinoLTStd"/>
              </a:rPr>
              <a:t>thion</a:t>
            </a:r>
            <a:r>
              <a:rPr lang="en-GB" sz="1800" dirty="0">
                <a:effectLst/>
                <a:latin typeface="PalatinoLTStd"/>
              </a:rPr>
              <a:t> for 8–24 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Recently, ivermectin (3 doses of 12 mg each, given at 7‐day intervals) was shown to reduce the number of body lice infesting a population of homeless men.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Such treatment may be effective in limiting the viability of body lice in patients living in an institution or routinely returning to a treatment centre or shelter [80]. Depending on the geographical location of the infested </a:t>
            </a:r>
            <a:r>
              <a:rPr lang="en-GB" sz="1800" dirty="0" err="1">
                <a:effectLst/>
                <a:latin typeface="PalatinoLTStd"/>
              </a:rPr>
              <a:t>indi</a:t>
            </a:r>
            <a:r>
              <a:rPr lang="en-GB" sz="1800" dirty="0">
                <a:effectLst/>
                <a:latin typeface="PalatinoLTStd"/>
              </a:rPr>
              <a:t>- </a:t>
            </a:r>
            <a:r>
              <a:rPr lang="en-GB" sz="1800" dirty="0" err="1">
                <a:effectLst/>
                <a:latin typeface="PalatinoLTStd"/>
              </a:rPr>
              <a:t>vidual</a:t>
            </a:r>
            <a:r>
              <a:rPr lang="en-GB" sz="1800" dirty="0">
                <a:effectLst/>
                <a:latin typeface="PalatinoLTStd"/>
              </a:rPr>
              <a:t> and his or her contact with other similarly infested </a:t>
            </a:r>
            <a:r>
              <a:rPr lang="en-GB" sz="1800" dirty="0" err="1">
                <a:effectLst/>
                <a:latin typeface="PalatinoLTStd"/>
              </a:rPr>
              <a:t>individ</a:t>
            </a:r>
            <a:r>
              <a:rPr lang="en-GB" sz="1800" dirty="0">
                <a:effectLst/>
                <a:latin typeface="PalatinoLTStd"/>
              </a:rPr>
              <a:t>- </a:t>
            </a:r>
            <a:r>
              <a:rPr lang="en-GB" sz="1800" dirty="0" err="1">
                <a:effectLst/>
                <a:latin typeface="PalatinoLTStd"/>
              </a:rPr>
              <a:t>uals</a:t>
            </a:r>
            <a:r>
              <a:rPr lang="en-GB" sz="1800" dirty="0">
                <a:effectLst/>
                <a:latin typeface="PalatinoLTStd"/>
              </a:rPr>
              <a:t>, the physician should consider the possibility of louse‐borne disease.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Infested furniture, mattresses and box springs should be discarded or fumigated to destroy lice and nits. Infested materials sealed in plastic bags may be used safely after 3 days.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24</a:t>
            </a:fld>
            <a:endParaRPr lang="en-PK"/>
          </a:p>
        </p:txBody>
      </p:sp>
    </p:spTree>
    <p:extLst>
      <p:ext uri="{BB962C8B-B14F-4D97-AF65-F5344CB8AC3E}">
        <p14:creationId xmlns:p14="http://schemas.microsoft.com/office/powerpoint/2010/main" val="1426030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EPIDEMEOLOGY: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Crab lice are transmitted by close physical contact, usually sex- </a:t>
            </a:r>
            <a:r>
              <a:rPr lang="en-GB" sz="1800" dirty="0" err="1">
                <a:effectLst/>
                <a:latin typeface="PalatinoLTStd"/>
              </a:rPr>
              <a:t>ual</a:t>
            </a:r>
            <a:r>
              <a:rPr lang="en-GB" sz="1800" dirty="0">
                <a:effectLst/>
                <a:latin typeface="PalatinoLTStd"/>
              </a:rPr>
              <a:t>, and infection with these lice occurs most frequently among </a:t>
            </a:r>
            <a:endParaRPr lang="en-GB" dirty="0"/>
          </a:p>
          <a:p>
            <a:r>
              <a:rPr lang="en-GB" sz="1800" dirty="0">
                <a:effectLst/>
                <a:latin typeface="PalatinoLTStd"/>
              </a:rPr>
              <a:t>sexually active young adults. It is standard practice in </a:t>
            </a:r>
            <a:r>
              <a:rPr lang="en-GB" sz="1800" dirty="0" err="1">
                <a:effectLst/>
                <a:latin typeface="PalatinoLTStd"/>
              </a:rPr>
              <a:t>genito‐uri</a:t>
            </a:r>
            <a:r>
              <a:rPr lang="en-GB" sz="1800" dirty="0">
                <a:effectLst/>
                <a:latin typeface="PalatinoLTStd"/>
              </a:rPr>
              <a:t>- nary medicine (GUM) clinics to monitor prevalence rates of </a:t>
            </a:r>
            <a:r>
              <a:rPr lang="en-GB" sz="1800" dirty="0" err="1">
                <a:effectLst/>
                <a:latin typeface="PalatinoLTStd"/>
              </a:rPr>
              <a:t>sexu</a:t>
            </a:r>
            <a:r>
              <a:rPr lang="en-GB" sz="1800" dirty="0">
                <a:effectLst/>
                <a:latin typeface="PalatinoLTStd"/>
              </a:rPr>
              <a:t>- ally transmitted infections, including crab lice. A marked decline in the number of female cases in one department in the UK led to the suggestion that waxing of pubic hair, particularly the fashion known as the ‘Brazilian’, was an important factor responsible for the decline [81]! </a:t>
            </a:r>
            <a:endParaRPr lang="en-GB" dirty="0"/>
          </a:p>
          <a:p>
            <a:r>
              <a:rPr lang="en-GB" sz="1800" dirty="0">
                <a:effectLst/>
                <a:latin typeface="PalatinoLTStd"/>
              </a:rPr>
              <a:t>Because many patients with crab louse infection who attend GUM clinics are found to be suffering from other sexually trans- mitted infections [82,83], screening for these is indicated. </a:t>
            </a:r>
          </a:p>
          <a:p>
            <a:endParaRPr lang="en-GB" sz="1800" dirty="0">
              <a:effectLst/>
              <a:latin typeface="PalatinoLTStd"/>
            </a:endParaRPr>
          </a:p>
          <a:p>
            <a:endParaRPr lang="en-GB" sz="1800" dirty="0">
              <a:effectLst/>
              <a:latin typeface="PalatinoLTStd"/>
            </a:endParaRPr>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25</a:t>
            </a:fld>
            <a:endParaRPr lang="en-PK"/>
          </a:p>
        </p:txBody>
      </p:sp>
    </p:spTree>
    <p:extLst>
      <p:ext uri="{BB962C8B-B14F-4D97-AF65-F5344CB8AC3E}">
        <p14:creationId xmlns:p14="http://schemas.microsoft.com/office/powerpoint/2010/main" val="2137686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pathophysiology </a:t>
            </a:r>
            <a:endParaRPr lang="en-GB" dirty="0"/>
          </a:p>
          <a:p>
            <a:r>
              <a:rPr lang="en-GB" sz="1800" dirty="0">
                <a:effectLst/>
                <a:latin typeface="PalatinoLTStd"/>
              </a:rPr>
              <a:t>The crab louse is quite distinctive in appearance (Figure 34.17) and habits from </a:t>
            </a:r>
            <a:r>
              <a:rPr lang="en-GB" sz="1800" i="1" dirty="0">
                <a:effectLst/>
                <a:latin typeface="PalatinoLTStd"/>
              </a:rPr>
              <a:t>Pediculus</a:t>
            </a:r>
            <a:r>
              <a:rPr lang="en-GB" sz="1800" dirty="0">
                <a:effectLst/>
                <a:latin typeface="PalatinoLTStd"/>
              </a:rPr>
              <a:t>. Its body is squat, and the second and third pairs of legs carry heavy, pincer‐like claws. When static, the crab louse uses these huge claws to grip adjacent hairs close to the skin surface (Figure 34.18). Its eggs are squat and bulging compare to </a:t>
            </a:r>
            <a:r>
              <a:rPr lang="en-GB" sz="1800" i="1" dirty="0">
                <a:effectLst/>
                <a:latin typeface="PalatinoLTStd"/>
              </a:rPr>
              <a:t>Pediculus</a:t>
            </a:r>
            <a:r>
              <a:rPr lang="en-GB" sz="1800" dirty="0">
                <a:effectLst/>
                <a:latin typeface="PalatinoLTStd"/>
              </a:rPr>
              <a:t>. They are light brown in colour and, like those of the head louse, are cemented to the hair of the host (Figure 34.19). It is adapted to living in hair of a particular density. Scalp hair, except at the scalp margins, is too dense, but the crab louse will colonize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26</a:t>
            </a:fld>
            <a:endParaRPr lang="en-PK"/>
          </a:p>
        </p:txBody>
      </p:sp>
    </p:spTree>
    <p:extLst>
      <p:ext uri="{BB962C8B-B14F-4D97-AF65-F5344CB8AC3E}">
        <p14:creationId xmlns:p14="http://schemas.microsoft.com/office/powerpoint/2010/main" val="23790757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When static, the crab louse uses these huge claws to grip adjacent hairs close to the skin surface (Figure 34.18). Its eggs are squat and bulging compare to </a:t>
            </a:r>
            <a:r>
              <a:rPr lang="en-GB" sz="1800" i="1" dirty="0">
                <a:effectLst/>
                <a:latin typeface="PalatinoLTStd"/>
              </a:rPr>
              <a:t>Pediculus</a:t>
            </a:r>
            <a:r>
              <a:rPr lang="en-GB" sz="1800" dirty="0">
                <a:effectLst/>
                <a:latin typeface="PalatinoLTStd"/>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They are light brown in colour and, like those of the head louse, are cemented to the hair of the host (Figure 34.19). It is adapted to living in hair of a particular density.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Scalp hair, except at the scalp margins, is too dense, but the crab louse will colonize axillary hair, eyebrows, eyelashes, beard hair and hair on the trunk and limbs, in addition to pubic hair.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It is mainly sedentary, but becomes active at night when the host is sleeping [84].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It moves by transferring its grip from one hair to another.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The crab louse has difficulty moving when taken from its host, whereas head and clothing lice are quite mobile off the host.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27</a:t>
            </a:fld>
            <a:endParaRPr lang="en-PK"/>
          </a:p>
        </p:txBody>
      </p:sp>
    </p:spTree>
    <p:extLst>
      <p:ext uri="{BB962C8B-B14F-4D97-AF65-F5344CB8AC3E}">
        <p14:creationId xmlns:p14="http://schemas.microsoft.com/office/powerpoint/2010/main" val="3198105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Itching, mainly in the evening and at night, is the principal </a:t>
            </a:r>
            <a:r>
              <a:rPr lang="en-GB" sz="1800" dirty="0" err="1">
                <a:effectLst/>
                <a:latin typeface="PalatinoLTStd"/>
              </a:rPr>
              <a:t>symp</a:t>
            </a:r>
            <a:r>
              <a:rPr lang="en-GB" sz="1800" dirty="0">
                <a:effectLst/>
                <a:latin typeface="PalatinoLTStd"/>
              </a:rPr>
              <a:t>- tom.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Close inspection of affected areas will reveal lice grasping hairs close to the skin surface, and louse eggs attached to the hair shafts.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Louse faeces are often visible as rust‐coloured speckles on the skin and hair, and the underclothes may be spotted with altered blood.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When crab lice are discovered on the pubic area, other hairy areas of the body should be examined, as these lice may colonize eyebrows, eyelashes (Figure 34.20), beard, axillae, areolar hair and the scalp margins [85,86].</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In heavy infections in men, the hair on the trunk and limbs may be extensively colonized. A case has been reported in which the presence of an enormous population of lice was attributed to inappropriate use of topical steroids [84].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r>
              <a:rPr lang="en-GB" sz="1800" dirty="0">
                <a:effectLst/>
                <a:latin typeface="PalatinoLTStd"/>
              </a:rPr>
              <a:t>Blue‐grey macules (maculae </a:t>
            </a:r>
            <a:r>
              <a:rPr lang="en-GB" sz="1800" dirty="0" err="1">
                <a:effectLst/>
                <a:latin typeface="PalatinoLTStd"/>
              </a:rPr>
              <a:t>caeruleae</a:t>
            </a:r>
            <a:r>
              <a:rPr lang="en-GB" sz="1800" dirty="0">
                <a:effectLst/>
                <a:latin typeface="PalatinoLTStd"/>
              </a:rPr>
              <a:t>) are occasionally seen on the skin [87], but their precise pathogenesis is unknown.</a:t>
            </a:r>
          </a:p>
          <a:p>
            <a:endParaRPr lang="en-GB" sz="1800" dirty="0">
              <a:effectLst/>
              <a:latin typeface="PalatinoLTStd"/>
            </a:endParaRPr>
          </a:p>
          <a:p>
            <a:r>
              <a:rPr lang="en-GB" sz="1800" dirty="0">
                <a:effectLst/>
                <a:latin typeface="PalatinoLTStd"/>
              </a:rPr>
              <a:t> Bullous lesions attributed to crab lice have been reported [88,89]. </a:t>
            </a:r>
            <a:endParaRPr lang="en-GB" dirty="0"/>
          </a:p>
          <a:p>
            <a:endParaRPr lang="en-GB" sz="1800" dirty="0">
              <a:effectLst/>
              <a:latin typeface="PalatinoLTStd"/>
            </a:endParaRPr>
          </a:p>
          <a:p>
            <a:r>
              <a:rPr lang="en-GB" sz="1800" dirty="0">
                <a:effectLst/>
                <a:latin typeface="PalatinoLTStd"/>
              </a:rPr>
              <a:t>In children, crab lice may colonize the eyelashes and scalp [90]. Infection in children is usually acquired by close physical contact with infected parents. As an isolated finding, it is not indicative of sexual abuse, although this may occasionally occur [91].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29</a:t>
            </a:fld>
            <a:endParaRPr lang="en-PK"/>
          </a:p>
        </p:txBody>
      </p:sp>
    </p:spTree>
    <p:extLst>
      <p:ext uri="{BB962C8B-B14F-4D97-AF65-F5344CB8AC3E}">
        <p14:creationId xmlns:p14="http://schemas.microsoft.com/office/powerpoint/2010/main" val="2009554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Management </a:t>
            </a:r>
            <a:r>
              <a:rPr lang="en-GB" sz="1800" dirty="0">
                <a:effectLst/>
                <a:latin typeface="PalatinoLTStd"/>
              </a:rPr>
              <a:t>[</a:t>
            </a:r>
            <a:r>
              <a:rPr lang="en-GB" sz="1800" b="1" dirty="0">
                <a:effectLst/>
                <a:latin typeface="PalatinoLTStd"/>
              </a:rPr>
              <a:t>92</a:t>
            </a:r>
            <a:r>
              <a:rPr lang="en-GB" sz="1800" dirty="0">
                <a:effectLst/>
                <a:latin typeface="PalatinoLTStd"/>
              </a:rPr>
              <a:t>,93]</a:t>
            </a:r>
            <a:br>
              <a:rPr lang="en-GB" sz="1800" dirty="0">
                <a:effectLst/>
                <a:latin typeface="PalatinoLTStd"/>
              </a:rPr>
            </a:br>
            <a:r>
              <a:rPr lang="en-GB" sz="1800" dirty="0">
                <a:effectLst/>
                <a:latin typeface="PalatinoLTStd"/>
              </a:rPr>
              <a:t>Pubic lice are treated with the same insecticidal creams or lotions as pediculosis capitis, with a second application after 7–10 days as the products have a poor ovicidal activity.</a:t>
            </a:r>
          </a:p>
          <a:p>
            <a:endParaRPr lang="en-GB" sz="1800" dirty="0">
              <a:effectLst/>
              <a:latin typeface="PalatinoLTStd"/>
            </a:endParaRPr>
          </a:p>
          <a:p>
            <a:r>
              <a:rPr lang="en-GB" sz="1800" dirty="0">
                <a:effectLst/>
                <a:latin typeface="PalatinoLTStd"/>
              </a:rPr>
              <a:t> Resistance to </a:t>
            </a:r>
            <a:r>
              <a:rPr lang="en-GB" sz="1800" dirty="0" err="1">
                <a:effectLst/>
                <a:latin typeface="PalatinoLTStd"/>
              </a:rPr>
              <a:t>pyrethrins</a:t>
            </a:r>
            <a:r>
              <a:rPr lang="en-GB" sz="1800" dirty="0">
                <a:effectLst/>
                <a:latin typeface="PalatinoLTStd"/>
              </a:rPr>
              <a:t> has been shown [94]. </a:t>
            </a:r>
          </a:p>
          <a:p>
            <a:endParaRPr lang="en-GB" sz="1800" dirty="0">
              <a:effectLst/>
              <a:latin typeface="PalatinoLTStd"/>
            </a:endParaRPr>
          </a:p>
          <a:p>
            <a:r>
              <a:rPr lang="en-GB" sz="1800" dirty="0">
                <a:effectLst/>
                <a:latin typeface="PalatinoLTStd"/>
              </a:rPr>
              <a:t>All hairy areas of the body should be treated at the same time. </a:t>
            </a:r>
          </a:p>
          <a:p>
            <a:endParaRPr lang="en-GB" sz="1800" dirty="0">
              <a:effectLst/>
              <a:latin typeface="PalatinoLTStd"/>
            </a:endParaRPr>
          </a:p>
          <a:p>
            <a:r>
              <a:rPr lang="en-GB" sz="1800" dirty="0">
                <a:effectLst/>
                <a:latin typeface="PalatinoLTStd"/>
              </a:rPr>
              <a:t>Shaving is sometimes necessary when nits are plentiful.</a:t>
            </a:r>
          </a:p>
          <a:p>
            <a:endParaRPr lang="en-GB" sz="1800" dirty="0">
              <a:effectLst/>
              <a:latin typeface="PalatinoLTStd"/>
            </a:endParaRPr>
          </a:p>
          <a:p>
            <a:r>
              <a:rPr lang="en-GB" sz="1800" dirty="0">
                <a:effectLst/>
                <a:latin typeface="PalatinoLTStd"/>
              </a:rPr>
              <a:t> </a:t>
            </a:r>
            <a:r>
              <a:rPr lang="en-GB" sz="1800" dirty="0" err="1">
                <a:effectLst/>
                <a:latin typeface="PalatinoLTStd"/>
              </a:rPr>
              <a:t>Infestati</a:t>
            </a:r>
            <a:endParaRPr lang="en-GB" sz="1800" dirty="0">
              <a:effectLst/>
              <a:latin typeface="PalatinoLTStd"/>
            </a:endParaRPr>
          </a:p>
          <a:p>
            <a:endParaRPr lang="en-GB" sz="1800" dirty="0">
              <a:effectLst/>
              <a:latin typeface="PalatinoLTStd"/>
            </a:endParaRPr>
          </a:p>
          <a:p>
            <a:r>
              <a:rPr lang="en-GB" sz="1800" dirty="0" err="1">
                <a:effectLst/>
                <a:latin typeface="PalatinoLTStd"/>
              </a:rPr>
              <a:t>ons</a:t>
            </a:r>
            <a:r>
              <a:rPr lang="en-GB" sz="1800" dirty="0">
                <a:effectLst/>
                <a:latin typeface="PalatinoLTStd"/>
              </a:rPr>
              <a:t> of the eyelashes should be treated with permethrin 5% cream (washed off after 10 min) or only with petrolatum (applied twice a day for 8–10 days), followed by mechanical removal of the nits [95–97]. </a:t>
            </a:r>
          </a:p>
          <a:p>
            <a:endParaRPr lang="en-GB" sz="1800" dirty="0">
              <a:effectLst/>
              <a:latin typeface="PalatinoLTStd"/>
            </a:endParaRPr>
          </a:p>
          <a:p>
            <a:endParaRPr lang="en-GB" sz="1800" dirty="0">
              <a:effectLst/>
              <a:latin typeface="PalatinoLTStd"/>
            </a:endParaRPr>
          </a:p>
          <a:p>
            <a:r>
              <a:rPr lang="en-GB" sz="1800" dirty="0">
                <a:effectLst/>
                <a:latin typeface="PalatinoLTStd"/>
              </a:rPr>
              <a:t>Oral ivermectin has been used by some authors [98]. </a:t>
            </a:r>
            <a:endParaRPr lang="en-GB" dirty="0"/>
          </a:p>
          <a:p>
            <a:endParaRPr lang="en-GB" sz="1800" dirty="0">
              <a:effectLst/>
              <a:latin typeface="PalatinoLTStd"/>
            </a:endParaRPr>
          </a:p>
          <a:p>
            <a:endParaRPr lang="en-GB" sz="1800" dirty="0">
              <a:effectLst/>
              <a:latin typeface="PalatinoLTStd"/>
            </a:endParaRPr>
          </a:p>
          <a:p>
            <a:r>
              <a:rPr lang="en-GB" sz="1800" dirty="0">
                <a:effectLst/>
                <a:latin typeface="PalatinoLTStd"/>
              </a:rPr>
              <a:t>As in other louse infestations, all sexual contacts should be exam- </a:t>
            </a:r>
            <a:r>
              <a:rPr lang="en-GB" sz="1800" dirty="0" err="1">
                <a:effectLst/>
                <a:latin typeface="PalatinoLTStd"/>
              </a:rPr>
              <a:t>ined</a:t>
            </a:r>
            <a:r>
              <a:rPr lang="en-GB" sz="1800" dirty="0">
                <a:effectLst/>
                <a:latin typeface="PalatinoLTStd"/>
              </a:rPr>
              <a:t> and treated when necessary. </a:t>
            </a:r>
          </a:p>
          <a:p>
            <a:endParaRPr lang="en-GB" sz="1800" dirty="0">
              <a:effectLst/>
              <a:latin typeface="PalatinoLTStd"/>
            </a:endParaRPr>
          </a:p>
          <a:p>
            <a:r>
              <a:rPr lang="en-GB" sz="1800" dirty="0">
                <a:effectLst/>
                <a:latin typeface="PalatinoLTStd"/>
              </a:rPr>
              <a:t>Bedding and clothes should be washed in hot water (50°C). Prepubertal children presenting with pubic louse infestations should be evaluated with regard to </a:t>
            </a:r>
            <a:r>
              <a:rPr lang="en-GB" sz="1800" dirty="0" err="1">
                <a:effectLst/>
                <a:latin typeface="PalatinoLTStd"/>
              </a:rPr>
              <a:t>pos</a:t>
            </a:r>
            <a:r>
              <a:rPr lang="en-GB" sz="1800" dirty="0">
                <a:effectLst/>
                <a:latin typeface="PalatinoLTStd"/>
              </a:rPr>
              <a:t>- </a:t>
            </a:r>
            <a:r>
              <a:rPr lang="en-GB" sz="1800" dirty="0" err="1">
                <a:effectLst/>
                <a:latin typeface="PalatinoLTStd"/>
              </a:rPr>
              <a:t>sible</a:t>
            </a:r>
            <a:r>
              <a:rPr lang="en-GB" sz="1800" dirty="0">
                <a:effectLst/>
                <a:latin typeface="PalatinoLTStd"/>
              </a:rPr>
              <a:t> child abuse [91].</a:t>
            </a:r>
          </a:p>
          <a:p>
            <a:endParaRPr lang="en-GB" sz="1800" dirty="0">
              <a:effectLst/>
              <a:latin typeface="PalatinoLTStd"/>
            </a:endParaRPr>
          </a:p>
          <a:p>
            <a:endParaRPr lang="en-GB" sz="1800" dirty="0">
              <a:effectLst/>
              <a:latin typeface="PalatinoLTStd"/>
            </a:endParaRPr>
          </a:p>
          <a:p>
            <a:r>
              <a:rPr lang="en-GB" sz="1800" dirty="0">
                <a:effectLst/>
                <a:latin typeface="PalatinoLTStd"/>
              </a:rPr>
              <a:t> Treatment failure is usually a result of an untreated hairy area or reinfestation from an untreated sexual con- tact. I</a:t>
            </a:r>
          </a:p>
          <a:p>
            <a:endParaRPr lang="en-GB" sz="1800" dirty="0">
              <a:effectLst/>
              <a:latin typeface="PalatinoLTStd"/>
            </a:endParaRPr>
          </a:p>
          <a:p>
            <a:r>
              <a:rPr lang="en-GB" sz="1800" dirty="0">
                <a:effectLst/>
                <a:latin typeface="PalatinoLTStd"/>
              </a:rPr>
              <a:t>n addition, patients should also be screened for associated sexually transmitted disease.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31</a:t>
            </a:fld>
            <a:endParaRPr lang="en-PK"/>
          </a:p>
        </p:txBody>
      </p:sp>
    </p:spTree>
    <p:extLst>
      <p:ext uri="{BB962C8B-B14F-4D97-AF65-F5344CB8AC3E}">
        <p14:creationId xmlns:p14="http://schemas.microsoft.com/office/powerpoint/2010/main" val="8525068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definition </a:t>
            </a:r>
            <a:endParaRPr lang="en-GB" dirty="0"/>
          </a:p>
          <a:p>
            <a:r>
              <a:rPr lang="en-GB" sz="1800" dirty="0">
                <a:effectLst/>
                <a:latin typeface="PalatinoLTStd"/>
              </a:rPr>
              <a:t>Scabies in humans and other animals is caused by mites of the family </a:t>
            </a:r>
            <a:r>
              <a:rPr lang="en-GB" sz="1800" dirty="0" err="1">
                <a:effectLst/>
                <a:latin typeface="PalatinoLTStd"/>
              </a:rPr>
              <a:t>Sarcoptidae</a:t>
            </a:r>
            <a:r>
              <a:rPr lang="en-GB" sz="1800" dirty="0">
                <a:effectLst/>
                <a:latin typeface="PalatinoLTStd"/>
              </a:rPr>
              <a:t>, </a:t>
            </a:r>
            <a:r>
              <a:rPr lang="en-GB" sz="1800" dirty="0" err="1">
                <a:effectLst/>
                <a:latin typeface="PalatinoLTStd"/>
              </a:rPr>
              <a:t>whichincludes</a:t>
            </a:r>
            <a:r>
              <a:rPr lang="en-GB" sz="1800" dirty="0">
                <a:effectLst/>
                <a:latin typeface="PalatinoLTStd"/>
              </a:rPr>
              <a:t> </a:t>
            </a:r>
            <a:r>
              <a:rPr lang="en-GB" sz="1800" i="1" dirty="0" err="1">
                <a:effectLst/>
                <a:latin typeface="PalatinoLTStd"/>
              </a:rPr>
              <a:t>Sarcoptes</a:t>
            </a:r>
            <a:r>
              <a:rPr lang="en-GB" sz="1800" i="1" dirty="0">
                <a:effectLst/>
                <a:latin typeface="PalatinoLTStd"/>
              </a:rPr>
              <a:t> </a:t>
            </a:r>
            <a:r>
              <a:rPr lang="en-GB" sz="1800" i="1" dirty="0" err="1">
                <a:effectLst/>
                <a:latin typeface="PalatinoLTStd"/>
              </a:rPr>
              <a:t>scabiei</a:t>
            </a:r>
            <a:r>
              <a:rPr lang="en-GB" sz="1800" dirty="0">
                <a:effectLst/>
                <a:latin typeface="PalatinoLTStd"/>
              </a:rPr>
              <a:t>, the scabies mite, and </a:t>
            </a:r>
            <a:r>
              <a:rPr lang="en-GB" sz="1800" i="1" dirty="0" err="1">
                <a:effectLst/>
                <a:latin typeface="PalatinoLTStd"/>
              </a:rPr>
              <a:t>Notoedres</a:t>
            </a:r>
            <a:r>
              <a:rPr lang="en-GB" sz="1800" i="1" dirty="0">
                <a:effectLst/>
                <a:latin typeface="PalatinoLTStd"/>
              </a:rPr>
              <a:t> </a:t>
            </a:r>
            <a:r>
              <a:rPr lang="en-GB" sz="1800" i="1" dirty="0" err="1">
                <a:effectLst/>
                <a:latin typeface="PalatinoLTStd"/>
              </a:rPr>
              <a:t>cati</a:t>
            </a:r>
            <a:r>
              <a:rPr lang="en-GB" sz="1800" dirty="0">
                <a:effectLst/>
                <a:latin typeface="PalatinoLTStd"/>
              </a:rPr>
              <a:t>, a mange mite of cats. </a:t>
            </a:r>
            <a:endParaRPr lang="en-GB" dirty="0"/>
          </a:p>
          <a:p>
            <a:r>
              <a:rPr lang="en-GB" sz="1800" dirty="0">
                <a:effectLst/>
                <a:latin typeface="PalatinoLTStd"/>
              </a:rPr>
              <a:t>The </a:t>
            </a:r>
            <a:r>
              <a:rPr lang="en-GB" sz="1800" i="1" dirty="0" err="1">
                <a:effectLst/>
                <a:latin typeface="PalatinoLTStd"/>
              </a:rPr>
              <a:t>Sarcoptes</a:t>
            </a:r>
            <a:r>
              <a:rPr lang="en-GB" sz="1800" i="1" dirty="0">
                <a:effectLst/>
                <a:latin typeface="PalatinoLTStd"/>
              </a:rPr>
              <a:t> </a:t>
            </a:r>
            <a:r>
              <a:rPr lang="en-GB" sz="1800" dirty="0">
                <a:effectLst/>
                <a:latin typeface="PalatinoLTStd"/>
              </a:rPr>
              <a:t>causing scabies in humans and sarcoptic mange in many other animals are physiological variants of a single species, </a:t>
            </a:r>
            <a:r>
              <a:rPr lang="en-GB" sz="1800" i="1" dirty="0">
                <a:effectLst/>
                <a:latin typeface="PalatinoLTStd"/>
              </a:rPr>
              <a:t>S. </a:t>
            </a:r>
            <a:r>
              <a:rPr lang="en-GB" sz="1800" i="1" dirty="0" err="1">
                <a:effectLst/>
                <a:latin typeface="PalatinoLTStd"/>
              </a:rPr>
              <a:t>scabiei</a:t>
            </a:r>
            <a:r>
              <a:rPr lang="en-GB" sz="1800" dirty="0">
                <a:effectLst/>
                <a:latin typeface="PalatinoLTStd"/>
              </a:rPr>
              <a:t>. Their host specificity is not complete, but they usually survive for only a short period on another host. </a:t>
            </a:r>
          </a:p>
          <a:p>
            <a:endParaRPr lang="en-GB" sz="1800" dirty="0">
              <a:effectLst/>
              <a:latin typeface="PalatinoLTStd"/>
            </a:endParaRPr>
          </a:p>
          <a:p>
            <a:r>
              <a:rPr lang="en-GB" sz="1800" b="1" dirty="0">
                <a:solidFill>
                  <a:srgbClr val="E50C38"/>
                </a:solidFill>
                <a:effectLst/>
                <a:latin typeface="FrutigerLTStd"/>
              </a:rPr>
              <a:t>introduction and general description </a:t>
            </a:r>
            <a:r>
              <a:rPr lang="en-GB" sz="1800" dirty="0">
                <a:effectLst/>
                <a:latin typeface="PalatinoLTStd"/>
              </a:rPr>
              <a:t>[1–7,</a:t>
            </a:r>
            <a:r>
              <a:rPr lang="en-GB" sz="1800" b="1" dirty="0">
                <a:effectLst/>
                <a:latin typeface="PalatinoLTStd"/>
              </a:rPr>
              <a:t>8</a:t>
            </a:r>
            <a:r>
              <a:rPr lang="en-GB" sz="1800" dirty="0">
                <a:effectLst/>
                <a:latin typeface="PalatinoLTStd"/>
              </a:rPr>
              <a:t>,9–11]</a:t>
            </a:r>
            <a:br>
              <a:rPr lang="en-GB" sz="1800" dirty="0">
                <a:effectLst/>
                <a:latin typeface="PalatinoLTStd"/>
              </a:rPr>
            </a:br>
            <a:endParaRPr lang="en-GB" sz="1800" dirty="0">
              <a:effectLst/>
              <a:latin typeface="PalatinoLTStd"/>
            </a:endParaRPr>
          </a:p>
          <a:p>
            <a:r>
              <a:rPr lang="en-GB" sz="1800" dirty="0">
                <a:effectLst/>
                <a:latin typeface="PalatinoLTStd"/>
              </a:rPr>
              <a:t>ECTOPARASITE: Scabies is an ectoparasitic infection caused in humans by the </a:t>
            </a:r>
            <a:r>
              <a:rPr lang="en-GB" sz="1800" i="1" dirty="0" err="1">
                <a:effectLst/>
                <a:latin typeface="PalatinoLTStd"/>
              </a:rPr>
              <a:t>Sarcoptes</a:t>
            </a:r>
            <a:r>
              <a:rPr lang="en-GB" sz="1800" i="1" dirty="0">
                <a:effectLst/>
                <a:latin typeface="PalatinoLTStd"/>
              </a:rPr>
              <a:t> </a:t>
            </a:r>
            <a:r>
              <a:rPr lang="en-GB" sz="1800" i="1" dirty="0" err="1">
                <a:effectLst/>
                <a:latin typeface="PalatinoLTStd"/>
              </a:rPr>
              <a:t>scabiei</a:t>
            </a:r>
            <a:r>
              <a:rPr lang="en-GB" sz="1800" i="1" dirty="0">
                <a:effectLst/>
                <a:latin typeface="PalatinoLTStd"/>
              </a:rPr>
              <a:t> </a:t>
            </a:r>
            <a:r>
              <a:rPr lang="en-GB" sz="1800" dirty="0">
                <a:effectLst/>
                <a:latin typeface="PalatinoLTStd"/>
              </a:rPr>
              <a:t>var. </a:t>
            </a:r>
            <a:r>
              <a:rPr lang="en-GB" sz="1800" i="1" dirty="0">
                <a:effectLst/>
                <a:latin typeface="PalatinoLTStd"/>
              </a:rPr>
              <a:t>hominis</a:t>
            </a:r>
            <a:r>
              <a:rPr lang="en-GB" sz="1800" dirty="0">
                <a:effectLst/>
                <a:latin typeface="PalatinoLTStd"/>
              </a:rPr>
              <a:t>. </a:t>
            </a:r>
          </a:p>
          <a:p>
            <a:endParaRPr lang="en-GB" sz="1800" dirty="0">
              <a:effectLst/>
              <a:latin typeface="PalatinoLTStd"/>
            </a:endParaRPr>
          </a:p>
          <a:p>
            <a:r>
              <a:rPr lang="en-GB" sz="1800" dirty="0">
                <a:effectLst/>
                <a:latin typeface="PalatinoLTStd"/>
              </a:rPr>
              <a:t>SIZE: The adult female measures </a:t>
            </a:r>
            <a:r>
              <a:rPr lang="en-GB" sz="1800" dirty="0" err="1">
                <a:effectLst/>
                <a:latin typeface="PalatinoLTStd"/>
              </a:rPr>
              <a:t>approx</a:t>
            </a:r>
            <a:r>
              <a:rPr lang="en-GB" sz="1800" dirty="0">
                <a:effectLst/>
                <a:latin typeface="PalatinoLTStd"/>
              </a:rPr>
              <a:t>- </a:t>
            </a:r>
            <a:r>
              <a:rPr lang="en-GB" sz="1800" dirty="0" err="1">
                <a:effectLst/>
                <a:latin typeface="PalatinoLTStd"/>
              </a:rPr>
              <a:t>imately</a:t>
            </a:r>
            <a:r>
              <a:rPr lang="en-GB" sz="1800" dirty="0">
                <a:effectLst/>
                <a:latin typeface="PalatinoLTStd"/>
              </a:rPr>
              <a:t> 0.4 mm long by 0.3 mm broad, and the smaller male 0.2 mm long by 0.15 mm broad. </a:t>
            </a:r>
          </a:p>
          <a:p>
            <a:endParaRPr lang="en-GB" sz="1800" dirty="0">
              <a:effectLst/>
              <a:latin typeface="PalatinoLTStd"/>
            </a:endParaRPr>
          </a:p>
          <a:p>
            <a:r>
              <a:rPr lang="en-GB" sz="1800" dirty="0">
                <a:effectLst/>
                <a:latin typeface="PalatinoLTStd"/>
              </a:rPr>
              <a:t>COLOUR: The body is creamy white and is marked by transverse corrugations, and on its dorsal surface by bristles and spines. </a:t>
            </a:r>
          </a:p>
          <a:p>
            <a:endParaRPr lang="en-GB" sz="1800" dirty="0">
              <a:effectLst/>
              <a:latin typeface="PalatinoLTStd"/>
            </a:endParaRPr>
          </a:p>
          <a:p>
            <a:endParaRPr lang="en-GB" sz="1800" dirty="0">
              <a:effectLst/>
              <a:latin typeface="PalatinoLTStd"/>
            </a:endParaRPr>
          </a:p>
          <a:p>
            <a:r>
              <a:rPr lang="en-GB" sz="1800" dirty="0">
                <a:effectLst/>
                <a:latin typeface="PalatinoLTStd"/>
              </a:rPr>
              <a:t>LEGS: There are four pairs of short legs; the anterior two pairs end in elongated peduncles tipped with small suckers.</a:t>
            </a:r>
          </a:p>
          <a:p>
            <a:endParaRPr lang="en-GB" sz="1800" dirty="0">
              <a:effectLst/>
              <a:latin typeface="PalatinoLTStd"/>
            </a:endParaRPr>
          </a:p>
          <a:p>
            <a:r>
              <a:rPr lang="en-GB" sz="1800" dirty="0">
                <a:effectLst/>
                <a:latin typeface="PalatinoLTStd"/>
              </a:rPr>
              <a:t> BRISTLES : In the female, the rear two pairs of legs end in long bristles (setae) (Figure 34.35), </a:t>
            </a:r>
          </a:p>
          <a:p>
            <a:endParaRPr lang="en-GB" sz="1800" dirty="0">
              <a:effectLst/>
              <a:latin typeface="PalatinoLTStd"/>
            </a:endParaRPr>
          </a:p>
          <a:p>
            <a:r>
              <a:rPr lang="en-GB" sz="1800" dirty="0">
                <a:effectLst/>
                <a:latin typeface="PalatinoLTStd"/>
              </a:rPr>
              <a:t>whereas in the male bristles are present on the third pair and peduncles with suckers on the fourth. </a:t>
            </a:r>
            <a:endParaRPr lang="en-GB" dirty="0"/>
          </a:p>
          <a:p>
            <a:endParaRPr lang="en-GB" sz="1800" dirty="0">
              <a:effectLst/>
              <a:latin typeface="PalatinoLTStd"/>
            </a:endParaRPr>
          </a:p>
          <a:p>
            <a:r>
              <a:rPr lang="en-GB" sz="1800" dirty="0">
                <a:effectLst/>
                <a:latin typeface="PalatinoLTStd"/>
              </a:rPr>
              <a:t>COPULATION: occurs in a small burrow excavated by the female. The burrow is not confined to the stratum corneum, but is inclined downwards into the epidermis. </a:t>
            </a:r>
          </a:p>
          <a:p>
            <a:endParaRPr lang="en-GB" sz="1800" dirty="0">
              <a:effectLst/>
              <a:latin typeface="PalatinoLTStd"/>
            </a:endParaRPr>
          </a:p>
          <a:p>
            <a:r>
              <a:rPr lang="en-GB" sz="1800" dirty="0">
                <a:effectLst/>
                <a:latin typeface="PalatinoLTStd"/>
              </a:rPr>
              <a:t>EGGS: Approximately 40–50 eggs are laid by each female during a lifespan of 4–6 weeks. </a:t>
            </a:r>
          </a:p>
          <a:p>
            <a:endParaRPr lang="en-GB" sz="1800" dirty="0">
              <a:effectLst/>
              <a:latin typeface="PalatinoLTStd"/>
            </a:endParaRPr>
          </a:p>
          <a:p>
            <a:r>
              <a:rPr lang="en-GB" sz="1800" dirty="0">
                <a:effectLst/>
                <a:latin typeface="PalatinoLTStd"/>
              </a:rPr>
              <a:t>LIFESPAN: Eggs hatch after 3–4 days into larvae, which dig new burrows closer to the skin </a:t>
            </a: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32</a:t>
            </a:fld>
            <a:endParaRPr lang="en-PK"/>
          </a:p>
        </p:txBody>
      </p:sp>
    </p:spTree>
    <p:extLst>
      <p:ext uri="{BB962C8B-B14F-4D97-AF65-F5344CB8AC3E}">
        <p14:creationId xmlns:p14="http://schemas.microsoft.com/office/powerpoint/2010/main" val="18056968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surface.</a:t>
            </a:r>
          </a:p>
          <a:p>
            <a:r>
              <a:rPr lang="en-GB" sz="1800" dirty="0">
                <a:effectLst/>
                <a:latin typeface="PalatinoLTStd"/>
              </a:rPr>
              <a:t>  ADULT MITES; There, the larvae mature into adult mites in about 4 days.</a:t>
            </a:r>
          </a:p>
          <a:p>
            <a:endParaRPr lang="en-GB" sz="1800" dirty="0">
              <a:effectLst/>
              <a:latin typeface="PalatinoLTStd"/>
            </a:endParaRPr>
          </a:p>
          <a:p>
            <a:r>
              <a:rPr lang="en-GB" sz="1800" dirty="0">
                <a:effectLst/>
                <a:latin typeface="PalatinoLTStd"/>
              </a:rPr>
              <a:t> The adults may then either stay in that host or be scratched off and transmitted to a new host. </a:t>
            </a:r>
          </a:p>
          <a:p>
            <a:endParaRPr lang="en-GB" sz="1800" dirty="0">
              <a:effectLst/>
              <a:latin typeface="PalatinoLTStd"/>
            </a:endParaRPr>
          </a:p>
          <a:p>
            <a:r>
              <a:rPr lang="en-GB" sz="1800" dirty="0">
                <a:effectLst/>
                <a:latin typeface="PalatinoLTStd"/>
              </a:rPr>
              <a:t>Adult females can live in the host for up to a month. </a:t>
            </a:r>
          </a:p>
          <a:p>
            <a:endParaRPr lang="en-GB" sz="1800" dirty="0">
              <a:effectLst/>
              <a:latin typeface="PalatinoLTStd"/>
            </a:endParaRPr>
          </a:p>
          <a:p>
            <a:r>
              <a:rPr lang="en-GB" sz="1800" dirty="0">
                <a:effectLst/>
                <a:latin typeface="PalatinoLTStd"/>
              </a:rPr>
              <a:t>LIFE CYCLE: The life cycle lasts around 14–21 days. </a:t>
            </a:r>
          </a:p>
          <a:p>
            <a:endParaRPr lang="en-GB" sz="1800" dirty="0">
              <a:effectLst/>
              <a:latin typeface="PalatinoLTStd"/>
            </a:endParaRPr>
          </a:p>
          <a:p>
            <a:r>
              <a:rPr lang="en-GB" sz="1800" dirty="0">
                <a:effectLst/>
                <a:latin typeface="PalatinoLTStd"/>
              </a:rPr>
              <a:t>PREFERNCE OF SITE: The mites show a preference for certain sites in which to burrow, and appear to avoid areas with a high density of pilosebaceous follicles. </a:t>
            </a:r>
          </a:p>
          <a:p>
            <a:endParaRPr lang="en-GB" sz="1800" dirty="0">
              <a:effectLst/>
              <a:latin typeface="PalatinoLTStd"/>
            </a:endParaRPr>
          </a:p>
          <a:p>
            <a:r>
              <a:rPr lang="en-GB" sz="1800" dirty="0">
                <a:effectLst/>
                <a:latin typeface="PalatinoLTStd"/>
              </a:rPr>
              <a:t>NO OF MITES: The average number of adult female mites on an individual suffer- </a:t>
            </a:r>
            <a:r>
              <a:rPr lang="en-GB" sz="1800" dirty="0" err="1">
                <a:effectLst/>
                <a:latin typeface="PalatinoLTStd"/>
              </a:rPr>
              <a:t>ing</a:t>
            </a:r>
            <a:r>
              <a:rPr lang="en-GB" sz="1800" dirty="0">
                <a:effectLst/>
                <a:latin typeface="PalatinoLTStd"/>
              </a:rPr>
              <a:t> from the common form of scabies is about 12 [10,11]. Only in crusted scabies are large numbers of mites present. </a:t>
            </a:r>
          </a:p>
          <a:p>
            <a:endParaRPr lang="en-GB" sz="1800" dirty="0">
              <a:effectLst/>
              <a:latin typeface="PalatinoLTStd"/>
            </a:endParaRPr>
          </a:p>
          <a:p>
            <a:r>
              <a:rPr lang="en-GB" sz="1800" dirty="0">
                <a:effectLst/>
                <a:latin typeface="PalatinoLTStd"/>
              </a:rPr>
              <a:t>CONCERNS; Individually, pruritus represents a nuisance. The risk of contagiousness, </a:t>
            </a:r>
            <a:r>
              <a:rPr lang="en-GB" sz="1800" dirty="0" err="1">
                <a:effectLst/>
                <a:latin typeface="PalatinoLTStd"/>
              </a:rPr>
              <a:t>impe</a:t>
            </a:r>
            <a:r>
              <a:rPr lang="en-GB" sz="1800" dirty="0">
                <a:effectLst/>
                <a:latin typeface="PalatinoLTStd"/>
              </a:rPr>
              <a:t>- </a:t>
            </a:r>
            <a:r>
              <a:rPr lang="en-GB" sz="1800" dirty="0" err="1">
                <a:effectLst/>
                <a:latin typeface="PalatinoLTStd"/>
              </a:rPr>
              <a:t>tiginization</a:t>
            </a:r>
            <a:r>
              <a:rPr lang="en-GB" sz="1800" dirty="0">
                <a:effectLst/>
                <a:latin typeface="PalatinoLTStd"/>
              </a:rPr>
              <a:t>, psychosocial impact and potential associated </a:t>
            </a:r>
            <a:r>
              <a:rPr lang="en-GB" sz="1800" dirty="0" err="1">
                <a:effectLst/>
                <a:latin typeface="PalatinoLTStd"/>
              </a:rPr>
              <a:t>sexu</a:t>
            </a:r>
            <a:r>
              <a:rPr lang="en-GB" sz="1800" dirty="0">
                <a:effectLst/>
                <a:latin typeface="PalatinoLTStd"/>
              </a:rPr>
              <a:t>- ally transmitted diseases constitute a concern.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33</a:t>
            </a:fld>
            <a:endParaRPr lang="en-PK"/>
          </a:p>
        </p:txBody>
      </p:sp>
    </p:spTree>
    <p:extLst>
      <p:ext uri="{BB962C8B-B14F-4D97-AF65-F5344CB8AC3E}">
        <p14:creationId xmlns:p14="http://schemas.microsoft.com/office/powerpoint/2010/main" val="289482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Lice are members of the order </a:t>
            </a:r>
            <a:r>
              <a:rPr lang="en-GB" sz="1800" dirty="0" err="1">
                <a:effectLst/>
                <a:latin typeface="PalatinoLTStd"/>
              </a:rPr>
              <a:t>Phthiraptera</a:t>
            </a:r>
            <a:r>
              <a:rPr lang="en-GB" sz="1800" dirty="0">
                <a:effectLst/>
                <a:latin typeface="PalatinoLTStd"/>
              </a:rPr>
              <a:t>. They are wingless, dorsoventrally flattened insects, which are obligate </a:t>
            </a:r>
            <a:r>
              <a:rPr lang="en-GB" sz="1800" dirty="0" err="1">
                <a:effectLst/>
                <a:latin typeface="PalatinoLTStd"/>
              </a:rPr>
              <a:t>ectopara</a:t>
            </a:r>
            <a:r>
              <a:rPr lang="en-GB" sz="1800" dirty="0">
                <a:effectLst/>
                <a:latin typeface="PalatinoLTStd"/>
              </a:rPr>
              <a:t>- sites( they are not able to comp life cycle without exploitation of host) of birds and mammals.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a:t>
            </a:r>
            <a:r>
              <a:rPr lang="en-GB" sz="1800" dirty="0" err="1">
                <a:effectLst/>
                <a:latin typeface="PalatinoLTStd"/>
              </a:rPr>
              <a:t>Phthiraptera</a:t>
            </a:r>
            <a:r>
              <a:rPr lang="en-GB" sz="1800" dirty="0">
                <a:effectLst/>
                <a:latin typeface="PalatinoLTStd"/>
              </a:rPr>
              <a:t> are highly host specific and spend their entire lives on the host. Members of the suborder </a:t>
            </a:r>
            <a:r>
              <a:rPr lang="en-GB" sz="1800" dirty="0" err="1">
                <a:effectLst/>
                <a:latin typeface="PalatinoLTStd"/>
              </a:rPr>
              <a:t>Anoplura</a:t>
            </a:r>
            <a:r>
              <a:rPr lang="en-GB" sz="1800" dirty="0">
                <a:effectLst/>
                <a:latin typeface="PalatinoLTStd"/>
              </a:rPr>
              <a:t> are blood‐sucking ectoparasites of mammals.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PalatinoLTStd"/>
              </a:rPr>
              <a:t>Anoplura</a:t>
            </a:r>
            <a:r>
              <a:rPr lang="en-GB" sz="1800" dirty="0">
                <a:effectLst/>
                <a:latin typeface="PalatinoLTStd"/>
              </a:rPr>
              <a:t> blood sucking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err="1">
                <a:effectLst/>
                <a:latin typeface="PalatinoLTStd"/>
              </a:rPr>
              <a:t>Mallophaga</a:t>
            </a:r>
            <a:r>
              <a:rPr lang="en-GB" sz="1800" dirty="0">
                <a:effectLst/>
                <a:latin typeface="PalatinoLTStd"/>
              </a:rPr>
              <a:t> chewing lice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a:t>
            </a:r>
            <a:r>
              <a:rPr lang="en-GB" sz="1800" dirty="0" err="1">
                <a:effectLst/>
                <a:latin typeface="PalatinoLTStd"/>
              </a:rPr>
              <a:t>phtrius</a:t>
            </a:r>
            <a:r>
              <a:rPr lang="en-GB" sz="1800" dirty="0">
                <a:effectLst/>
                <a:latin typeface="PalatinoLTStd"/>
              </a:rPr>
              <a:t> pubis pubic or crab louse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a:t>
            </a:fld>
            <a:endParaRPr lang="en-PK"/>
          </a:p>
        </p:txBody>
      </p:sp>
    </p:spTree>
    <p:extLst>
      <p:ext uri="{BB962C8B-B14F-4D97-AF65-F5344CB8AC3E}">
        <p14:creationId xmlns:p14="http://schemas.microsoft.com/office/powerpoint/2010/main" val="40132384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Incidence and prevalence </a:t>
            </a:r>
            <a:endParaRPr lang="en-GB" dirty="0"/>
          </a:p>
          <a:p>
            <a:r>
              <a:rPr lang="en-GB" sz="1800" dirty="0">
                <a:effectLst/>
                <a:latin typeface="PalatinoLTStd"/>
              </a:rPr>
              <a:t>Scabies affects around 100–300 million people worldwide, but accurate figures of its prevalence are difficult to obtain [</a:t>
            </a:r>
            <a:r>
              <a:rPr lang="en-GB" sz="1800" b="1" dirty="0">
                <a:effectLst/>
                <a:latin typeface="PalatinoLTStd"/>
              </a:rPr>
              <a:t>12</a:t>
            </a:r>
            <a:r>
              <a:rPr lang="en-GB" sz="1800" dirty="0">
                <a:effectLst/>
                <a:latin typeface="PalatinoLTStd"/>
              </a:rPr>
              <a:t>]. A study by Downs </a:t>
            </a:r>
            <a:r>
              <a:rPr lang="en-GB" sz="1800" i="1" dirty="0">
                <a:effectLst/>
                <a:latin typeface="PalatinoLTStd"/>
              </a:rPr>
              <a:t>et al</a:t>
            </a:r>
            <a:r>
              <a:rPr lang="en-GB" sz="1800" dirty="0">
                <a:effectLst/>
                <a:latin typeface="PalatinoLTStd"/>
              </a:rPr>
              <a:t>. [17] on data collected in the UK between 1967 and 1996 showed a high incidence of scabies in the late 1960s and early 1970s, a drop during the 1980s and a rise throughout the 1990s. A Danish study, which assessed data collected between 1900 and 1975 [18], showed incidence rates in the 1960s and 1970s similar to those in the UK study, and high incidence rates during the two World Wars. However, a rise in incidence started 2 years prior to hostilities on both occasions. Data from records kept in Edinburgh, UK, also showed rises in incidence associated with the World Wars, but coinciding precisely with their onset [19]. </a:t>
            </a:r>
            <a:endParaRPr lang="en-GB" dirty="0"/>
          </a:p>
          <a:p>
            <a:r>
              <a:rPr lang="en-GB" sz="1800" dirty="0">
                <a:effectLst/>
                <a:latin typeface="PalatinoLTStd"/>
              </a:rPr>
              <a:t>Several other studies have noted a seasonal variation [20,21]. A proposed explanation for the cyclical fluctuations in prevalence in developed countries is the ‘herd immunity’ theory [13,22]. This suggests that an epidemic of scabies confers a degree of </a:t>
            </a:r>
            <a:r>
              <a:rPr lang="en-GB" sz="1800" dirty="0" err="1">
                <a:effectLst/>
                <a:latin typeface="PalatinoLTStd"/>
              </a:rPr>
              <a:t>immu</a:t>
            </a:r>
            <a:r>
              <a:rPr lang="en-GB" sz="1800" dirty="0">
                <a:effectLst/>
                <a:latin typeface="PalatinoLTStd"/>
              </a:rPr>
              <a:t>- </a:t>
            </a:r>
            <a:r>
              <a:rPr lang="en-GB" sz="1800" dirty="0" err="1">
                <a:effectLst/>
                <a:latin typeface="PalatinoLTStd"/>
              </a:rPr>
              <a:t>nity</a:t>
            </a:r>
            <a:r>
              <a:rPr lang="en-GB" sz="1800" dirty="0">
                <a:effectLst/>
                <a:latin typeface="PalatinoLTStd"/>
              </a:rPr>
              <a:t>, so that a further epidemic will not occur until a new, </a:t>
            </a:r>
            <a:r>
              <a:rPr lang="en-GB" sz="1800" dirty="0" err="1">
                <a:effectLst/>
                <a:latin typeface="PalatinoLTStd"/>
              </a:rPr>
              <a:t>suscep</a:t>
            </a:r>
            <a:r>
              <a:rPr lang="en-GB" sz="1800" dirty="0">
                <a:effectLst/>
                <a:latin typeface="PalatinoLTStd"/>
              </a:rPr>
              <a:t>- </a:t>
            </a:r>
            <a:r>
              <a:rPr lang="en-GB" sz="1800" dirty="0" err="1">
                <a:effectLst/>
                <a:latin typeface="PalatinoLTStd"/>
              </a:rPr>
              <a:t>tible</a:t>
            </a:r>
            <a:r>
              <a:rPr lang="en-GB" sz="1800" dirty="0">
                <a:effectLst/>
                <a:latin typeface="PalatinoLTStd"/>
              </a:rPr>
              <a:t> population has arisen. </a:t>
            </a:r>
          </a:p>
          <a:p>
            <a:endParaRPr lang="en-GB" sz="1800" dirty="0">
              <a:effectLst/>
              <a:latin typeface="PalatinoLTStd"/>
            </a:endParaRPr>
          </a:p>
          <a:p>
            <a:r>
              <a:rPr lang="en-GB" sz="1800" dirty="0">
                <a:effectLst/>
                <a:latin typeface="PalatinoLTStd"/>
              </a:rPr>
              <a:t>However, the persistent high levels of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scabies in many underdeveloped countries, without any marked cyclical variation, are evidence against this view. Many factors have been suggested to determine the epidemiology of scabies in impoverished communities, including social attitudes, population movements, malnutrition, lack of access to health care, inadequate treatment and deficient hygiene but so far these assumptions have not been substantiated [23].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34</a:t>
            </a:fld>
            <a:endParaRPr lang="en-PK"/>
          </a:p>
        </p:txBody>
      </p:sp>
    </p:spTree>
    <p:extLst>
      <p:ext uri="{BB962C8B-B14F-4D97-AF65-F5344CB8AC3E}">
        <p14:creationId xmlns:p14="http://schemas.microsoft.com/office/powerpoint/2010/main" val="2684636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Age </a:t>
            </a:r>
            <a:endParaRPr lang="en-GB" dirty="0"/>
          </a:p>
          <a:p>
            <a:r>
              <a:rPr lang="en-GB" sz="1800" dirty="0">
                <a:effectLst/>
                <a:latin typeface="PalatinoLTStd"/>
              </a:rPr>
              <a:t>Scabies occurs in all age groups. However, it becomes frequent in the elderly in residential and nursing home environments. In a questionnaire survey of dermatologists in UK hospitals, reported in 2000 [24], respondents estimated that approximately 30% of all cases of scabies they encountered occurred in institutions such as care homes and hospitals. </a:t>
            </a:r>
            <a:endParaRPr lang="en-PK" dirty="0"/>
          </a:p>
          <a:p>
            <a:r>
              <a:rPr lang="en-GB" sz="1800" b="1" dirty="0">
                <a:effectLst/>
                <a:latin typeface="PalatinoLTStd"/>
              </a:rPr>
              <a:t>Sex ratio </a:t>
            </a:r>
            <a:endParaRPr lang="en-GB" dirty="0"/>
          </a:p>
          <a:p>
            <a:r>
              <a:rPr lang="en-GB" sz="1800" dirty="0">
                <a:effectLst/>
                <a:latin typeface="PalatinoLTStd"/>
              </a:rPr>
              <a:t>The overall sex incidence is probably equal, even if mothers are more frequently affected than fathers in families. </a:t>
            </a:r>
          </a:p>
          <a:p>
            <a:endParaRPr lang="en-GB" sz="1800" dirty="0">
              <a:effectLst/>
              <a:latin typeface="PalatinoLTStd"/>
            </a:endParaRPr>
          </a:p>
          <a:p>
            <a:endParaRPr lang="en-GB" dirty="0"/>
          </a:p>
          <a:p>
            <a:r>
              <a:rPr lang="en-GB" sz="1800" b="1" dirty="0">
                <a:effectLst/>
                <a:latin typeface="PalatinoLTStd"/>
              </a:rPr>
              <a:t>Ethnicity </a:t>
            </a:r>
            <a:endParaRPr lang="en-GB" dirty="0"/>
          </a:p>
          <a:p>
            <a:r>
              <a:rPr lang="en-GB" sz="1800" dirty="0">
                <a:effectLst/>
                <a:latin typeface="PalatinoLTStd"/>
              </a:rPr>
              <a:t>Whereas all ethnic groups are susceptible, there are some differ- </a:t>
            </a:r>
            <a:r>
              <a:rPr lang="en-GB" sz="1800" dirty="0" err="1">
                <a:effectLst/>
                <a:latin typeface="PalatinoLTStd"/>
              </a:rPr>
              <a:t>ences</a:t>
            </a:r>
            <a:r>
              <a:rPr lang="en-GB" sz="1800" dirty="0">
                <a:effectLst/>
                <a:latin typeface="PalatinoLTStd"/>
              </a:rPr>
              <a:t> which are probably related to customs and social factors rather than inherent susceptibility. Some reports suggested that black Americans appeared less susceptible [26,27], but this was disputed [28]. In a study of a multiracial population in Hawaii [29], scabies was far more frequent in white people and Hawaiians than in Japanese and Filipinos, and this was thought to be related to family size and social customs.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35</a:t>
            </a:fld>
            <a:endParaRPr lang="en-PK"/>
          </a:p>
        </p:txBody>
      </p:sp>
    </p:spTree>
    <p:extLst>
      <p:ext uri="{BB962C8B-B14F-4D97-AF65-F5344CB8AC3E}">
        <p14:creationId xmlns:p14="http://schemas.microsoft.com/office/powerpoint/2010/main" val="3512952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TRANSMISSION: Scabies is usually transmitted by close physical contact, such as prolonged hand‐holding or the sharing of a bed. It is often </a:t>
            </a:r>
            <a:r>
              <a:rPr lang="en-GB" sz="1800" dirty="0" err="1">
                <a:effectLst/>
                <a:latin typeface="PalatinoLTStd"/>
              </a:rPr>
              <a:t>sug</a:t>
            </a:r>
            <a:r>
              <a:rPr lang="en-GB" sz="1800" dirty="0">
                <a:effectLst/>
                <a:latin typeface="PalatinoLTStd"/>
              </a:rPr>
              <a:t>- </a:t>
            </a:r>
            <a:r>
              <a:rPr lang="en-GB" sz="1800" dirty="0" err="1">
                <a:effectLst/>
                <a:latin typeface="PalatinoLTStd"/>
              </a:rPr>
              <a:t>gested</a:t>
            </a:r>
            <a:r>
              <a:rPr lang="en-GB" sz="1800" dirty="0">
                <a:effectLst/>
                <a:latin typeface="PalatinoLTStd"/>
              </a:rPr>
              <a:t> that fertilized female mites are responsible for transmission, although there is no firm evidence to support this contention, but it seems unlikely in view of their relatively small numbers and </a:t>
            </a:r>
            <a:r>
              <a:rPr lang="en-GB" sz="1800" dirty="0" err="1">
                <a:effectLst/>
                <a:latin typeface="PalatinoLTStd"/>
              </a:rPr>
              <a:t>incli</a:t>
            </a:r>
            <a:r>
              <a:rPr lang="en-GB" sz="1800" dirty="0">
                <a:effectLst/>
                <a:latin typeface="PalatinoLTStd"/>
              </a:rPr>
              <a:t>- nation to remain within their burrows.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SURVIVAL AWAY FROM CONTACT :  Away from the host, scabies mites survive for 24–36 h at room conditions (21°C and 40–80% relative humidity) [32], and live mites have been demonstrated in dust samples collected in the homes of infected patients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r>
              <a:rPr lang="en-GB" sz="1800" dirty="0">
                <a:effectLst/>
                <a:latin typeface="PalatinoLTStd"/>
              </a:rPr>
              <a:t>PRURITIS DUE TO LLERGIC SENSITIVITY Allergic sensitivity to the mite or its products appears to play an important role in determining the development of lesions other than burrows, and in producing pruritus. </a:t>
            </a:r>
          </a:p>
          <a:p>
            <a:endParaRPr lang="en-GB" sz="1800" dirty="0">
              <a:effectLst/>
              <a:latin typeface="PalatinoLTStd"/>
            </a:endParaRPr>
          </a:p>
          <a:p>
            <a:r>
              <a:rPr lang="en-GB" sz="1800" dirty="0">
                <a:effectLst/>
                <a:latin typeface="PalatinoLTStd"/>
              </a:rPr>
              <a:t>TYPER OF HYPERSENSITIVITY Evidence suggests that both immediate and delayed‐type hypersensitivity are involved .significantly elevated levels in many </a:t>
            </a:r>
            <a:r>
              <a:rPr lang="en-GB" sz="1800" dirty="0" err="1">
                <a:effectLst/>
                <a:latin typeface="PalatinoLTStd"/>
              </a:rPr>
              <a:t>indi</a:t>
            </a:r>
            <a:r>
              <a:rPr lang="en-GB" sz="1800" dirty="0">
                <a:effectLst/>
                <a:latin typeface="PalatinoLTStd"/>
              </a:rPr>
              <a:t>- </a:t>
            </a:r>
            <a:r>
              <a:rPr lang="en-GB" sz="1800" dirty="0" err="1">
                <a:effectLst/>
                <a:latin typeface="PalatinoLTStd"/>
              </a:rPr>
              <a:t>viduals</a:t>
            </a:r>
            <a:r>
              <a:rPr lang="en-GB" sz="1800" dirty="0">
                <a:effectLst/>
                <a:latin typeface="PalatinoLTStd"/>
              </a:rPr>
              <a:t> [35–37]. </a:t>
            </a:r>
          </a:p>
          <a:p>
            <a:endParaRPr lang="en-GB" sz="1800" dirty="0">
              <a:effectLst/>
              <a:latin typeface="PalatinoLTStd"/>
            </a:endParaRPr>
          </a:p>
          <a:p>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IGE LEVELS : Susceptibility or resistance to </a:t>
            </a:r>
            <a:r>
              <a:rPr lang="en-GB" sz="1800" i="1" dirty="0">
                <a:effectLst/>
                <a:latin typeface="PalatinoLTStd"/>
              </a:rPr>
              <a:t>S. </a:t>
            </a:r>
            <a:r>
              <a:rPr lang="en-GB" sz="1800" i="1" dirty="0" err="1">
                <a:effectLst/>
                <a:latin typeface="PalatinoLTStd"/>
              </a:rPr>
              <a:t>scabiei</a:t>
            </a:r>
            <a:r>
              <a:rPr lang="en-GB" sz="1800" i="1" dirty="0">
                <a:effectLst/>
                <a:latin typeface="PalatinoLTStd"/>
              </a:rPr>
              <a:t> </a:t>
            </a:r>
            <a:r>
              <a:rPr lang="en-GB" sz="1800" dirty="0">
                <a:effectLst/>
                <a:latin typeface="PalatinoLTStd"/>
              </a:rPr>
              <a:t>infection shows some genetic predisposition. This is hypothesized to correlate </a:t>
            </a:r>
            <a:r>
              <a:rPr lang="en-GB" sz="1800" dirty="0" err="1">
                <a:effectLst/>
                <a:latin typeface="PalatinoLTStd"/>
              </a:rPr>
              <a:t>suscep</a:t>
            </a:r>
            <a:r>
              <a:rPr lang="en-GB" sz="1800" dirty="0">
                <a:effectLst/>
                <a:latin typeface="PalatinoLTStd"/>
              </a:rPr>
              <a:t>- </a:t>
            </a:r>
            <a:r>
              <a:rPr lang="en-GB" sz="1800" dirty="0" err="1">
                <a:effectLst/>
                <a:latin typeface="PalatinoLTStd"/>
              </a:rPr>
              <a:t>tibility</a:t>
            </a:r>
            <a:r>
              <a:rPr lang="en-GB" sz="1800" dirty="0">
                <a:effectLst/>
                <a:latin typeface="PalatinoLTStd"/>
              </a:rPr>
              <a:t> to sever disease with the dominance of an </a:t>
            </a:r>
            <a:r>
              <a:rPr lang="en-GB" sz="1800" dirty="0" err="1">
                <a:effectLst/>
                <a:latin typeface="PalatinoLTStd"/>
              </a:rPr>
              <a:t>IgE</a:t>
            </a:r>
            <a:r>
              <a:rPr lang="en-GB" sz="1800" dirty="0">
                <a:effectLst/>
                <a:latin typeface="PalatinoLTStd"/>
              </a:rPr>
              <a:t>‐driven Th2 response or resistance to the infestation by an interferon‐</a:t>
            </a:r>
            <a:r>
              <a:rPr lang="el-GR" sz="1800" dirty="0">
                <a:effectLst/>
                <a:latin typeface="SymbolStd"/>
              </a:rPr>
              <a:t>γ </a:t>
            </a:r>
            <a:r>
              <a:rPr lang="en-GB" sz="1800" dirty="0" err="1">
                <a:effectLst/>
                <a:latin typeface="PalatinoLTStd"/>
              </a:rPr>
              <a:t>domi</a:t>
            </a:r>
            <a:r>
              <a:rPr lang="en-GB" sz="1800" dirty="0">
                <a:effectLst/>
                <a:latin typeface="PalatinoLTStd"/>
              </a:rPr>
              <a:t>- </a:t>
            </a:r>
            <a:r>
              <a:rPr lang="en-GB" sz="1800" dirty="0" err="1">
                <a:effectLst/>
                <a:latin typeface="PalatinoLTStd"/>
              </a:rPr>
              <a:t>nated</a:t>
            </a:r>
            <a:r>
              <a:rPr lang="en-GB" sz="1800" dirty="0">
                <a:effectLst/>
                <a:latin typeface="PalatinoLTStd"/>
              </a:rPr>
              <a:t> Th1 response. This may be modulated by cytokine </a:t>
            </a:r>
            <a:r>
              <a:rPr lang="en-GB" sz="1800" dirty="0" err="1">
                <a:effectLst/>
                <a:latin typeface="PalatinoLTStd"/>
              </a:rPr>
              <a:t>regu</a:t>
            </a:r>
            <a:r>
              <a:rPr lang="en-GB" sz="1800" dirty="0">
                <a:effectLst/>
                <a:latin typeface="PalatinoLTStd"/>
              </a:rPr>
              <a:t>- </a:t>
            </a:r>
            <a:r>
              <a:rPr lang="en-GB" sz="1800" dirty="0" err="1">
                <a:effectLst/>
                <a:latin typeface="PalatinoLTStd"/>
              </a:rPr>
              <a:t>lation</a:t>
            </a:r>
            <a:r>
              <a:rPr lang="en-GB" sz="1800" dirty="0">
                <a:effectLst/>
                <a:latin typeface="PalatinoLTStd"/>
              </a:rPr>
              <a:t> in the skin and other immunological control mechanisms [</a:t>
            </a:r>
            <a:r>
              <a:rPr lang="en-GB" sz="1800" b="1" dirty="0">
                <a:effectLst/>
                <a:latin typeface="PalatinoLTStd"/>
              </a:rPr>
              <a:t>38</a:t>
            </a:r>
            <a:r>
              <a:rPr lang="en-GB" sz="1800" dirty="0">
                <a:effectLst/>
                <a:latin typeface="PalatinoLTStd"/>
              </a:rPr>
              <a:t>]. Recent developments in scabies mite biology have shown that scabies can now be considered to be a complex interaction between host, parasite and their associated microbiomes. Animal and </a:t>
            </a:r>
            <a:r>
              <a:rPr lang="en-GB" sz="1800" i="1" dirty="0">
                <a:effectLst/>
                <a:latin typeface="PalatinoLTStd"/>
              </a:rPr>
              <a:t>in vivo </a:t>
            </a:r>
            <a:r>
              <a:rPr lang="en-GB" sz="1800" dirty="0">
                <a:effectLst/>
                <a:latin typeface="PalatinoLTStd"/>
              </a:rPr>
              <a:t>models of infestation should facilitate a better under- standing of these host–parasite interactions, which is critical to improving the treatment of scabies [</a:t>
            </a:r>
            <a:r>
              <a:rPr lang="en-GB" sz="1800" b="1" dirty="0">
                <a:effectLst/>
                <a:latin typeface="PalatinoLTStd"/>
              </a:rPr>
              <a:t>39</a:t>
            </a:r>
            <a:r>
              <a:rPr lang="en-GB" sz="1800" dirty="0">
                <a:effectLst/>
                <a:latin typeface="PalatinoLTStd"/>
              </a:rPr>
              <a:t>,40]. </a:t>
            </a:r>
            <a:endParaRPr lang="en-GB" sz="2800" dirty="0"/>
          </a:p>
          <a:p>
            <a:endParaRPr lang="en-GB" sz="1800" dirty="0">
              <a:effectLst/>
              <a:latin typeface="PalatinoLTStd"/>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36</a:t>
            </a:fld>
            <a:endParaRPr lang="en-PK"/>
          </a:p>
        </p:txBody>
      </p:sp>
    </p:spTree>
    <p:extLst>
      <p:ext uri="{BB962C8B-B14F-4D97-AF65-F5344CB8AC3E}">
        <p14:creationId xmlns:p14="http://schemas.microsoft.com/office/powerpoint/2010/main" val="2957746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Itching is the most obvious manifestation of scabies, usually spar- </a:t>
            </a:r>
            <a:r>
              <a:rPr lang="en-GB" sz="1800" dirty="0" err="1">
                <a:effectLst/>
                <a:latin typeface="PalatinoLTStd"/>
              </a:rPr>
              <a:t>ing</a:t>
            </a:r>
            <a:r>
              <a:rPr lang="en-GB" sz="1800" dirty="0">
                <a:effectLst/>
                <a:latin typeface="PalatinoLTStd"/>
              </a:rPr>
              <a:t> the face in adult classic scabies. It is generally worst at night and when the patient is warm. The onset occurs 3–4 weeks after the infection is acquired. Reinfection of a previously cured </a:t>
            </a:r>
            <a:r>
              <a:rPr lang="en-GB" sz="1800" dirty="0" err="1">
                <a:effectLst/>
                <a:latin typeface="PalatinoLTStd"/>
              </a:rPr>
              <a:t>indi</a:t>
            </a:r>
            <a:r>
              <a:rPr lang="en-GB" sz="1800" dirty="0">
                <a:effectLst/>
                <a:latin typeface="PalatinoLTStd"/>
              </a:rPr>
              <a:t>- </a:t>
            </a:r>
            <a:r>
              <a:rPr lang="en-GB" sz="1800" dirty="0" err="1">
                <a:effectLst/>
                <a:latin typeface="PalatinoLTStd"/>
              </a:rPr>
              <a:t>vidual</a:t>
            </a:r>
            <a:r>
              <a:rPr lang="en-GB" sz="1800" dirty="0">
                <a:effectLst/>
                <a:latin typeface="PalatinoLTStd"/>
              </a:rPr>
              <a:t>, however, may provoke immediate symptoms [</a:t>
            </a:r>
            <a:r>
              <a:rPr lang="en-GB" sz="1800" b="1" dirty="0">
                <a:effectLst/>
                <a:latin typeface="PalatinoLTStd"/>
              </a:rPr>
              <a:t>14</a:t>
            </a:r>
            <a:r>
              <a:rPr lang="en-GB" sz="1800" dirty="0">
                <a:effectLst/>
                <a:latin typeface="PalatinoLTStd"/>
              </a:rPr>
              <a:t>]. Typical locations of lesions are the finger webs (Figure 34.36a),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LOCATION: </a:t>
            </a:r>
            <a:r>
              <a:rPr lang="en-GB" sz="1800" dirty="0" err="1">
                <a:effectLst/>
                <a:latin typeface="PalatinoLTStd"/>
              </a:rPr>
              <a:t>ypical</a:t>
            </a:r>
            <a:r>
              <a:rPr lang="en-GB" sz="1800" dirty="0">
                <a:effectLst/>
                <a:latin typeface="PalatinoLTStd"/>
              </a:rPr>
              <a:t> locations of lesions are the finger webs (Figure 34.36a), the flexor surfaces of the wrists, the elbows, the axillae, the buttocks and genitalia (Figure 34.36b) and the breasts of women (Figure 34.36c).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typical lesions of scabies are burrows (Figure 34.36d,e), which appear as slightly raised brownish tortuous lesions. Inflammatory pruritic papules or nodules, sometimes surmounted by burrows, on the male genitalia are characteristic.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SEC LESIONS: Nodules are intensely itchy, and may persist for weeks or months after the scabies has been effectively treated [</a:t>
            </a:r>
            <a:r>
              <a:rPr lang="en-GB" sz="1800" b="1" dirty="0">
                <a:effectLst/>
                <a:latin typeface="PalatinoLTStd"/>
              </a:rPr>
              <a:t>14</a:t>
            </a:r>
            <a:r>
              <a:rPr lang="en-GB" sz="1800" dirty="0">
                <a:effectLst/>
                <a:latin typeface="PalatinoLTStd"/>
              </a:rPr>
              <a:t>]. Secondary lesions are not specific. They include excoriations, </a:t>
            </a:r>
            <a:r>
              <a:rPr lang="en-GB" sz="1800" dirty="0" err="1">
                <a:effectLst/>
                <a:latin typeface="PalatinoLTStd"/>
              </a:rPr>
              <a:t>eczematization</a:t>
            </a:r>
            <a:r>
              <a:rPr lang="en-GB" sz="1800" dirty="0">
                <a:effectLst/>
                <a:latin typeface="PalatinoLTStd"/>
              </a:rPr>
              <a:t> (Figure 34.36f) and </a:t>
            </a:r>
            <a:r>
              <a:rPr lang="en-GB" sz="1800" dirty="0" err="1">
                <a:effectLst/>
                <a:latin typeface="PalatinoLTStd"/>
              </a:rPr>
              <a:t>impetiginization</a:t>
            </a:r>
            <a:r>
              <a:rPr lang="en-GB" sz="1800" dirty="0">
                <a:effectLst/>
                <a:latin typeface="PalatinoLTStd"/>
              </a:rPr>
              <a:t>, and may occur anywhere.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37</a:t>
            </a:fld>
            <a:endParaRPr lang="en-PK"/>
          </a:p>
        </p:txBody>
      </p:sp>
    </p:spTree>
    <p:extLst>
      <p:ext uri="{BB962C8B-B14F-4D97-AF65-F5344CB8AC3E}">
        <p14:creationId xmlns:p14="http://schemas.microsoft.com/office/powerpoint/2010/main" val="20055233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genitalia of males should be therefore systematically examined once scabies is sus- </a:t>
            </a:r>
            <a:r>
              <a:rPr lang="en-GB" sz="1800" dirty="0" err="1">
                <a:effectLst/>
                <a:latin typeface="PalatinoLTStd"/>
              </a:rPr>
              <a:t>pected</a:t>
            </a:r>
            <a:r>
              <a:rPr lang="en-GB" sz="1800" dirty="0">
                <a:effectLst/>
                <a:latin typeface="PalatinoLTStd"/>
              </a:rPr>
              <a:t> as these lesions may provide an important diagnostic clue if burrows are absent or difficult to find.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38</a:t>
            </a:fld>
            <a:endParaRPr lang="en-PK"/>
          </a:p>
        </p:txBody>
      </p:sp>
    </p:spTree>
    <p:extLst>
      <p:ext uri="{BB962C8B-B14F-4D97-AF65-F5344CB8AC3E}">
        <p14:creationId xmlns:p14="http://schemas.microsoft.com/office/powerpoint/2010/main" val="34730907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effectLst/>
                <a:latin typeface="FrutigerLTStd"/>
              </a:rPr>
              <a:t>Scabies in an infant. Localization on the sole is not atypical in this form of scabies, nor is involvement of the face, scalp and palms. </a:t>
            </a:r>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43</a:t>
            </a:fld>
            <a:endParaRPr lang="en-PK"/>
          </a:p>
        </p:txBody>
      </p:sp>
    </p:spTree>
    <p:extLst>
      <p:ext uri="{BB962C8B-B14F-4D97-AF65-F5344CB8AC3E}">
        <p14:creationId xmlns:p14="http://schemas.microsoft.com/office/powerpoint/2010/main" val="37468217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Complications </a:t>
            </a:r>
            <a:endParaRPr lang="en-GB" dirty="0"/>
          </a:p>
          <a:p>
            <a:r>
              <a:rPr lang="en-GB" sz="1800" dirty="0">
                <a:effectLst/>
                <a:latin typeface="PalatinoLTStd"/>
              </a:rPr>
              <a:t>In addition to these primary manifestations, secondary features may occur, and can confuse the clinical picture. Eczematous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changes are common, and may be widespread and severe. The inappropriate use of topical steroids may further modify the clinical picture to mimic other dermatoses (see section on crusted scabies below) – so‐called ‘scabies incognito’ [16]. Secondary infection, manifest as folliculitis or impetigo, may also be severe and extensive. In the tropics and subtropics, where nephritogenic strains of </a:t>
            </a:r>
            <a:r>
              <a:rPr lang="el-GR" sz="1800" dirty="0">
                <a:effectLst/>
                <a:latin typeface="SymbolStd"/>
              </a:rPr>
              <a:t>β</a:t>
            </a:r>
            <a:r>
              <a:rPr lang="el-GR" sz="1800" dirty="0">
                <a:effectLst/>
                <a:latin typeface="PalatinoLTStd"/>
              </a:rPr>
              <a:t>‐</a:t>
            </a:r>
            <a:r>
              <a:rPr lang="en-GB" sz="1800" dirty="0">
                <a:effectLst/>
                <a:latin typeface="PalatinoLTStd"/>
              </a:rPr>
              <a:t>haemolytic streptococci may be responsible for sec- </a:t>
            </a:r>
            <a:r>
              <a:rPr lang="en-GB" sz="1800" dirty="0" err="1">
                <a:effectLst/>
                <a:latin typeface="PalatinoLTStd"/>
              </a:rPr>
              <a:t>ondary</a:t>
            </a:r>
            <a:r>
              <a:rPr lang="en-GB" sz="1800" dirty="0">
                <a:effectLst/>
                <a:latin typeface="PalatinoLTStd"/>
              </a:rPr>
              <a:t> impetigo, haematuria‐related glomerulonephritis occurs as a complication of scabies [43].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46</a:t>
            </a:fld>
            <a:endParaRPr lang="en-PK"/>
          </a:p>
        </p:txBody>
      </p:sp>
    </p:spTree>
    <p:extLst>
      <p:ext uri="{BB962C8B-B14F-4D97-AF65-F5344CB8AC3E}">
        <p14:creationId xmlns:p14="http://schemas.microsoft.com/office/powerpoint/2010/main" val="22244927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investigations </a:t>
            </a:r>
            <a:r>
              <a:rPr lang="en-GB" sz="1800" dirty="0">
                <a:effectLst/>
                <a:latin typeface="PalatinoLTStd"/>
              </a:rPr>
              <a:t>[</a:t>
            </a:r>
            <a:r>
              <a:rPr lang="en-GB" sz="1800" b="1" dirty="0">
                <a:effectLst/>
                <a:latin typeface="PalatinoLTStd"/>
              </a:rPr>
              <a:t>12</a:t>
            </a:r>
            <a:r>
              <a:rPr lang="en-GB" sz="1800" dirty="0">
                <a:effectLst/>
                <a:latin typeface="PalatinoLTStd"/>
              </a:rPr>
              <a:t>,16,44,45,</a:t>
            </a:r>
            <a:r>
              <a:rPr lang="en-GB" sz="1800" b="1" dirty="0">
                <a:effectLst/>
                <a:latin typeface="PalatinoLTStd"/>
              </a:rPr>
              <a:t>46</a:t>
            </a:r>
            <a:r>
              <a:rPr lang="en-GB" sz="1800" dirty="0">
                <a:effectLst/>
                <a:latin typeface="PalatinoLTStd"/>
              </a:rPr>
              <a:t>]</a:t>
            </a:r>
            <a:br>
              <a:rPr lang="en-GB" sz="1800" dirty="0">
                <a:effectLst/>
                <a:latin typeface="PalatinoLTStd"/>
              </a:rPr>
            </a:br>
            <a:r>
              <a:rPr lang="en-GB" sz="1800" dirty="0">
                <a:effectLst/>
                <a:latin typeface="PalatinoLTStd"/>
              </a:rPr>
              <a:t>The typical history of pruritus with nocturnal exacerbations, the presence of contact cases within the family and the distribution of the eruption of inflammatory papules, should suggest the </a:t>
            </a:r>
            <a:r>
              <a:rPr lang="en-GB" sz="1800" dirty="0" err="1">
                <a:effectLst/>
                <a:latin typeface="PalatinoLTStd"/>
              </a:rPr>
              <a:t>diag</a:t>
            </a:r>
            <a:r>
              <a:rPr lang="en-GB" sz="1800" dirty="0">
                <a:effectLst/>
                <a:latin typeface="PalatinoLTStd"/>
              </a:rPr>
              <a:t>- </a:t>
            </a:r>
            <a:r>
              <a:rPr lang="en-GB" sz="1800" dirty="0" err="1">
                <a:effectLst/>
                <a:latin typeface="PalatinoLTStd"/>
              </a:rPr>
              <a:t>nosis</a:t>
            </a:r>
            <a:r>
              <a:rPr lang="en-GB" sz="1800" dirty="0">
                <a:effectLst/>
                <a:latin typeface="PalatinoLTStd"/>
              </a:rPr>
              <a:t>. The presence of genital lesions in men or breast nodules in women is strongly suggestive. Absolute confirmation can only be made by the discovery of burrows and/or microscopic </a:t>
            </a:r>
            <a:r>
              <a:rPr lang="en-GB" sz="1800" dirty="0" err="1">
                <a:effectLst/>
                <a:latin typeface="PalatinoLTStd"/>
              </a:rPr>
              <a:t>examina</a:t>
            </a:r>
            <a:r>
              <a:rPr lang="en-GB" sz="1800" dirty="0">
                <a:effectLst/>
                <a:latin typeface="PalatinoLTStd"/>
              </a:rPr>
              <a:t>- </a:t>
            </a:r>
            <a:r>
              <a:rPr lang="en-GB" sz="1800" dirty="0" err="1">
                <a:effectLst/>
                <a:latin typeface="PalatinoLTStd"/>
              </a:rPr>
              <a:t>tion</a:t>
            </a:r>
            <a:r>
              <a:rPr lang="en-GB" sz="1800" dirty="0">
                <a:effectLst/>
                <a:latin typeface="PalatinoLTStd"/>
              </a:rPr>
              <a:t>. </a:t>
            </a:r>
          </a:p>
          <a:p>
            <a:endParaRPr lang="en-GB" sz="1800" dirty="0">
              <a:effectLst/>
              <a:latin typeface="PalatinoLTStd"/>
            </a:endParaRPr>
          </a:p>
          <a:p>
            <a:r>
              <a:rPr lang="en-GB" sz="1800" dirty="0">
                <a:effectLst/>
                <a:latin typeface="PalatinoLTStd"/>
              </a:rPr>
              <a:t>A burrow is gently scraped off the skin with a blunt scalpel, and the material placed in mineral oil on a microscope slide. The presence of mites, eggs, fragments of egg shells or </a:t>
            </a:r>
            <a:r>
              <a:rPr lang="en-GB" sz="1800" dirty="0" err="1">
                <a:effectLst/>
                <a:latin typeface="PalatinoLTStd"/>
              </a:rPr>
              <a:t>scybala</a:t>
            </a:r>
            <a:r>
              <a:rPr lang="en-GB" sz="1800" dirty="0">
                <a:effectLst/>
                <a:latin typeface="PalatinoLTStd"/>
              </a:rPr>
              <a:t> con- firms the diagnosis. Failure to find mites is common and does not rule out scabies [</a:t>
            </a:r>
            <a:r>
              <a:rPr lang="en-GB" sz="1800" b="1" dirty="0">
                <a:effectLst/>
                <a:latin typeface="PalatinoLTStd"/>
              </a:rPr>
              <a:t>12</a:t>
            </a:r>
            <a:r>
              <a:rPr lang="en-GB" sz="1800" dirty="0">
                <a:effectLst/>
                <a:latin typeface="PalatinoLTStd"/>
              </a:rPr>
              <a:t>,</a:t>
            </a:r>
            <a:r>
              <a:rPr lang="en-GB" sz="1800" b="1" dirty="0">
                <a:effectLst/>
                <a:latin typeface="PalatinoLTStd"/>
              </a:rPr>
              <a:t>46</a:t>
            </a:r>
            <a:r>
              <a:rPr lang="en-GB" sz="1800" dirty="0">
                <a:effectLst/>
                <a:latin typeface="PalatinoLTStd"/>
              </a:rPr>
              <a:t>]. Parasitological confirmation of the </a:t>
            </a:r>
            <a:r>
              <a:rPr lang="en-GB" sz="1800" dirty="0" err="1">
                <a:effectLst/>
                <a:latin typeface="PalatinoLTStd"/>
              </a:rPr>
              <a:t>diagno</a:t>
            </a:r>
            <a:r>
              <a:rPr lang="en-GB" sz="1800" dirty="0">
                <a:effectLst/>
                <a:latin typeface="PalatinoLTStd"/>
              </a:rPr>
              <a:t>- sis should be made in all cases if possible. It is essential in cases of crusted scabies or scabies in health care settings. </a:t>
            </a:r>
            <a:endParaRPr lang="en-GB" dirty="0"/>
          </a:p>
          <a:p>
            <a:endParaRPr lang="en-GB" sz="1800" dirty="0">
              <a:effectLst/>
              <a:latin typeface="PalatinoLTStd"/>
            </a:endParaRPr>
          </a:p>
          <a:p>
            <a:endParaRPr lang="en-GB" sz="1800" dirty="0">
              <a:effectLst/>
              <a:latin typeface="PalatinoLTStd"/>
            </a:endParaRPr>
          </a:p>
          <a:p>
            <a:r>
              <a:rPr lang="en-GB" sz="1800" dirty="0" err="1">
                <a:effectLst/>
                <a:latin typeface="PalatinoLTStd"/>
              </a:rPr>
              <a:t>Dermoscopy</a:t>
            </a:r>
            <a:r>
              <a:rPr lang="en-GB" sz="1800" dirty="0">
                <a:effectLst/>
                <a:latin typeface="PalatinoLTStd"/>
              </a:rPr>
              <a:t> is useful for detecting burrows and visualizing their contents, the mite in its burrow resembling a ‘jet‐with‐contrail’ (40× magnification) [47]. More recently, it was shown that low‐ magnification (10×) standard handheld </a:t>
            </a:r>
            <a:r>
              <a:rPr lang="en-GB" sz="1800" dirty="0" err="1">
                <a:effectLst/>
                <a:latin typeface="PalatinoLTStd"/>
              </a:rPr>
              <a:t>dermoscopy</a:t>
            </a:r>
            <a:r>
              <a:rPr lang="en-GB" sz="1800" dirty="0">
                <a:effectLst/>
                <a:latin typeface="PalatinoLTStd"/>
              </a:rPr>
              <a:t> could be a valuable tool for diagnosing common scabies [48]. At low magni- </a:t>
            </a:r>
            <a:r>
              <a:rPr lang="en-GB" sz="1800" dirty="0" err="1">
                <a:effectLst/>
                <a:latin typeface="PalatinoLTStd"/>
              </a:rPr>
              <a:t>fication</a:t>
            </a:r>
            <a:r>
              <a:rPr lang="en-GB" sz="1800" dirty="0">
                <a:effectLst/>
                <a:latin typeface="PalatinoLTStd"/>
              </a:rPr>
              <a:t>, the circumflex accent‐like image (as the French letter ‘ô’) represents the head and the two pairs of front legs of the mite. It has been shown that sensitivity of this technique was 91% and specificity 86% [49].</a:t>
            </a:r>
          </a:p>
          <a:p>
            <a:endParaRPr lang="en-GB" sz="1800" dirty="0">
              <a:effectLst/>
              <a:latin typeface="PalatinoLTStd"/>
            </a:endParaRPr>
          </a:p>
          <a:p>
            <a:r>
              <a:rPr lang="en-GB" sz="1800" dirty="0">
                <a:effectLst/>
                <a:latin typeface="PalatinoLTStd"/>
              </a:rPr>
              <a:t> </a:t>
            </a:r>
            <a:r>
              <a:rPr lang="en-GB" sz="1800" dirty="0" err="1">
                <a:effectLst/>
                <a:latin typeface="PalatinoLTStd"/>
              </a:rPr>
              <a:t>Dermoscopy</a:t>
            </a:r>
            <a:r>
              <a:rPr lang="en-GB" sz="1800" dirty="0">
                <a:effectLst/>
                <a:latin typeface="PalatinoLTStd"/>
              </a:rPr>
              <a:t> is less time‐consuming than skin scraping procedure because it allows a quick screening of a large number of sites.</a:t>
            </a:r>
          </a:p>
          <a:p>
            <a:endParaRPr lang="en-GB" sz="1800" dirty="0">
              <a:effectLst/>
              <a:latin typeface="PalatinoLTStd"/>
            </a:endParaRPr>
          </a:p>
          <a:p>
            <a:endParaRPr lang="en-GB" sz="1800" dirty="0">
              <a:effectLst/>
              <a:latin typeface="PalatinoLTStd"/>
            </a:endParaRPr>
          </a:p>
          <a:p>
            <a:r>
              <a:rPr lang="en-GB" sz="1800" dirty="0">
                <a:effectLst/>
                <a:latin typeface="PalatinoLTStd"/>
              </a:rPr>
              <a:t> It causes less discomfort for the patient, so it is also better accepted [49]. However, the use of </a:t>
            </a:r>
            <a:r>
              <a:rPr lang="en-GB" sz="1800" dirty="0" err="1">
                <a:effectLst/>
                <a:latin typeface="PalatinoLTStd"/>
              </a:rPr>
              <a:t>dermoscopy</a:t>
            </a:r>
            <a:r>
              <a:rPr lang="en-GB" sz="1800" dirty="0">
                <a:effectLst/>
                <a:latin typeface="PalatinoLTStd"/>
              </a:rPr>
              <a:t> is limited by the cost of the </a:t>
            </a:r>
            <a:r>
              <a:rPr lang="en-GB" sz="1800" dirty="0" err="1">
                <a:effectLst/>
                <a:latin typeface="PalatinoLTStd"/>
              </a:rPr>
              <a:t>dermoscope</a:t>
            </a:r>
            <a:r>
              <a:rPr lang="en-GB" sz="1800" dirty="0">
                <a:effectLst/>
                <a:latin typeface="PalatinoLTStd"/>
              </a:rPr>
              <a:t> and the sensitivity may decrease in inexperienced hands. </a:t>
            </a:r>
            <a:endParaRPr lang="en-GB" dirty="0"/>
          </a:p>
          <a:p>
            <a:endParaRPr lang="en-GB" sz="1800" dirty="0">
              <a:effectLst/>
              <a:latin typeface="PalatinoLTStd"/>
            </a:endParaRPr>
          </a:p>
          <a:p>
            <a:endParaRPr lang="en-GB" sz="1800" dirty="0">
              <a:effectLst/>
              <a:latin typeface="PalatinoLTStd"/>
            </a:endParaRPr>
          </a:p>
          <a:p>
            <a:r>
              <a:rPr lang="en-GB" sz="1800" dirty="0">
                <a:effectLst/>
                <a:latin typeface="PalatinoLTStd"/>
              </a:rPr>
              <a:t>Adhesive tape test may be useful in particular situations. After firmly applying the adhesive side of the tape onto an </a:t>
            </a:r>
            <a:r>
              <a:rPr lang="en-GB" sz="1800" dirty="0" err="1">
                <a:effectLst/>
                <a:latin typeface="PalatinoLTStd"/>
              </a:rPr>
              <a:t>appropri</a:t>
            </a:r>
            <a:r>
              <a:rPr lang="en-GB" sz="1800" dirty="0">
                <a:effectLst/>
                <a:latin typeface="PalatinoLTStd"/>
              </a:rPr>
              <a:t>- ate skin lesion of patients, the tape is pulled off and transferred directly onto a slide for microscopy, affixing the adhered </a:t>
            </a:r>
            <a:r>
              <a:rPr lang="en-GB" sz="1800" dirty="0" err="1">
                <a:effectLst/>
                <a:latin typeface="PalatinoLTStd"/>
              </a:rPr>
              <a:t>sepa</a:t>
            </a:r>
            <a:r>
              <a:rPr lang="en-GB" sz="1800" dirty="0">
                <a:effectLst/>
                <a:latin typeface="PalatinoLTStd"/>
              </a:rPr>
              <a:t>- rated part of the corneal skin. This tape method is simple and may be useful for diagnosis of severe scabies infestation in long‐term nursing units [50]. However, its sensitivity is low [51]. </a:t>
            </a:r>
            <a:endParaRPr lang="en-GB" dirty="0"/>
          </a:p>
          <a:p>
            <a:endParaRPr lang="en-GB" sz="1800" dirty="0">
              <a:effectLst/>
              <a:latin typeface="PalatinoLTStd"/>
            </a:endParaRPr>
          </a:p>
          <a:p>
            <a:endParaRPr lang="en-GB" sz="1800" dirty="0">
              <a:effectLst/>
              <a:latin typeface="PalatinoLTStd"/>
            </a:endParaRPr>
          </a:p>
          <a:p>
            <a:r>
              <a:rPr lang="en-GB" sz="1800" dirty="0">
                <a:effectLst/>
                <a:latin typeface="PalatinoLTStd"/>
              </a:rPr>
              <a:t>These new methods (</a:t>
            </a:r>
            <a:r>
              <a:rPr lang="en-GB" sz="1800" dirty="0" err="1">
                <a:effectLst/>
                <a:latin typeface="PalatinoLTStd"/>
              </a:rPr>
              <a:t>dermoscopy</a:t>
            </a:r>
            <a:r>
              <a:rPr lang="en-GB" sz="1800" dirty="0">
                <a:effectLst/>
                <a:latin typeface="PalatinoLTStd"/>
              </a:rPr>
              <a:t> and adhesive tape test) may increase the sensitivity of skin scraping tests and limit false </a:t>
            </a:r>
            <a:r>
              <a:rPr lang="en-GB" sz="1800" dirty="0" err="1">
                <a:effectLst/>
                <a:latin typeface="PalatinoLTStd"/>
              </a:rPr>
              <a:t>nega</a:t>
            </a:r>
            <a:r>
              <a:rPr lang="en-GB" sz="1800" dirty="0">
                <a:effectLst/>
                <a:latin typeface="PalatinoLTStd"/>
              </a:rPr>
              <a:t>- </a:t>
            </a:r>
            <a:r>
              <a:rPr lang="en-GB" sz="1800" dirty="0" err="1">
                <a:effectLst/>
                <a:latin typeface="PalatinoLTStd"/>
              </a:rPr>
              <a:t>tive</a:t>
            </a:r>
            <a:r>
              <a:rPr lang="en-GB" sz="1800" dirty="0">
                <a:effectLst/>
                <a:latin typeface="PalatinoLTStd"/>
              </a:rPr>
              <a:t> results [49,51]. However, comparing the accuracy of different tests for diagnosing scabies remains elusive without a criterion standard [52,53]. </a:t>
            </a:r>
            <a:endParaRPr lang="en-GB" dirty="0"/>
          </a:p>
          <a:p>
            <a:endParaRPr lang="en-GB" sz="1800" dirty="0">
              <a:effectLst/>
              <a:latin typeface="PalatinoLTStd"/>
            </a:endParaRPr>
          </a:p>
          <a:p>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A skin biopsy may confirm the diagnosis of scabies if a mite or parts can be identified. However, in most cases, the histology shows non‐specific features, with epidermal spongiosis, papillary oedema, and superficial and deep perivascular inflammatory cell infiltrates with numerous eosinophils [54]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dirty="0" err="1">
                <a:solidFill>
                  <a:srgbClr val="E2EEFF"/>
                </a:solidFill>
                <a:effectLst/>
                <a:latin typeface="Google Sans"/>
              </a:rPr>
              <a:t>dermoscopy</a:t>
            </a:r>
            <a:r>
              <a:rPr lang="en-GB" b="0" i="0" u="none" strike="noStrike" dirty="0">
                <a:solidFill>
                  <a:srgbClr val="E2EEFF"/>
                </a:solidFill>
                <a:effectLst/>
                <a:latin typeface="Google Sans"/>
              </a:rPr>
              <a:t> enables the visualization both of the burrow and the mite itself</a:t>
            </a: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48</a:t>
            </a:fld>
            <a:endParaRPr lang="en-PK"/>
          </a:p>
        </p:txBody>
      </p:sp>
    </p:spTree>
    <p:extLst>
      <p:ext uri="{BB962C8B-B14F-4D97-AF65-F5344CB8AC3E}">
        <p14:creationId xmlns:p14="http://schemas.microsoft.com/office/powerpoint/2010/main" val="19599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Indication for therapy </a:t>
            </a:r>
            <a:endParaRPr lang="en-GB" dirty="0"/>
          </a:p>
          <a:p>
            <a:r>
              <a:rPr lang="en-GB" sz="1800" dirty="0">
                <a:effectLst/>
                <a:latin typeface="PalatinoLTStd"/>
              </a:rPr>
              <a:t>Treatment should be prescribed to the patient and close physical contacts, even without pruritus or cutaneous lesions. </a:t>
            </a:r>
            <a:endParaRPr lang="en-GB" dirty="0"/>
          </a:p>
          <a:p>
            <a:r>
              <a:rPr lang="en-GB" sz="1800" b="1" dirty="0">
                <a:effectLst/>
                <a:latin typeface="PalatinoLTStd"/>
              </a:rPr>
              <a:t>Patient education </a:t>
            </a:r>
            <a:endParaRPr lang="en-GB" dirty="0"/>
          </a:p>
          <a:p>
            <a:r>
              <a:rPr lang="en-GB" sz="1800" dirty="0">
                <a:effectLst/>
                <a:latin typeface="PalatinoLTStd"/>
              </a:rPr>
              <a:t>Patients should be advised to avoid close physical contact until they and their household members and sexual partners have been treated. A detailed verbal and written information about scabies infestation should be given to the patient [64]. </a:t>
            </a:r>
            <a:endParaRPr lang="en-GB" dirty="0"/>
          </a:p>
          <a:p>
            <a:r>
              <a:rPr lang="en-GB" sz="1800" b="1" dirty="0">
                <a:effectLst/>
                <a:latin typeface="PalatinoLTStd"/>
              </a:rPr>
              <a:t>Treatment options </a:t>
            </a:r>
            <a:endParaRPr lang="en-GB" dirty="0"/>
          </a:p>
          <a:p>
            <a:r>
              <a:rPr lang="en-GB" sz="1800" dirty="0">
                <a:effectLst/>
                <a:latin typeface="PalatinoLTStd"/>
              </a:rPr>
              <a:t>Topical and oral products are available although rigorous stud- </a:t>
            </a:r>
            <a:r>
              <a:rPr lang="en-GB" sz="1800" dirty="0" err="1">
                <a:effectLst/>
                <a:latin typeface="PalatinoLTStd"/>
              </a:rPr>
              <a:t>ies</a:t>
            </a:r>
            <a:r>
              <a:rPr lang="en-GB" sz="1800" dirty="0">
                <a:effectLst/>
                <a:latin typeface="PalatinoLTStd"/>
              </a:rPr>
              <a:t> to guide their use are lacking. Topical treatment includes per- </a:t>
            </a:r>
            <a:r>
              <a:rPr lang="en-GB" sz="1800" dirty="0" err="1">
                <a:effectLst/>
                <a:latin typeface="PalatinoLTStd"/>
              </a:rPr>
              <a:t>methrin</a:t>
            </a:r>
            <a:r>
              <a:rPr lang="en-GB" sz="1800" dirty="0">
                <a:effectLst/>
                <a:latin typeface="PalatinoLTStd"/>
              </a:rPr>
              <a:t>, lindane, benzyl benzoate, </a:t>
            </a:r>
            <a:r>
              <a:rPr lang="en-GB" sz="1800" dirty="0" err="1">
                <a:effectLst/>
                <a:latin typeface="PalatinoLTStd"/>
              </a:rPr>
              <a:t>esdepallethrine</a:t>
            </a:r>
            <a:r>
              <a:rPr lang="en-GB" sz="1800" dirty="0">
                <a:effectLst/>
                <a:latin typeface="PalatinoLTStd"/>
              </a:rPr>
              <a:t> (</a:t>
            </a:r>
            <a:r>
              <a:rPr lang="en-GB" sz="1800" dirty="0" err="1">
                <a:effectLst/>
                <a:latin typeface="PalatinoLTStd"/>
              </a:rPr>
              <a:t>bioallethrin</a:t>
            </a:r>
            <a:r>
              <a:rPr lang="en-GB" sz="1800" dirty="0">
                <a:effectLst/>
                <a:latin typeface="PalatinoLTStd"/>
              </a:rPr>
              <a:t>), crotamiton and precipitated sulphur. Topical scabicides have neu- </a:t>
            </a:r>
            <a:r>
              <a:rPr lang="en-GB" sz="1800" dirty="0" err="1">
                <a:effectLst/>
                <a:latin typeface="PalatinoLTStd"/>
              </a:rPr>
              <a:t>rotoxic</a:t>
            </a:r>
            <a:r>
              <a:rPr lang="en-GB" sz="1800" dirty="0">
                <a:effectLst/>
                <a:latin typeface="PalatinoLTStd"/>
              </a:rPr>
              <a:t> effects on mites.</a:t>
            </a:r>
          </a:p>
          <a:p>
            <a:endParaRPr lang="en-GB" sz="1800" dirty="0">
              <a:effectLst/>
              <a:latin typeface="PalatinoLTStd"/>
            </a:endParaRPr>
          </a:p>
          <a:p>
            <a:r>
              <a:rPr lang="en-GB" sz="1800" dirty="0">
                <a:effectLst/>
                <a:latin typeface="PalatinoLTStd"/>
              </a:rPr>
              <a:t> Table 34.7 summarizes the doses and side effects of common agents used in scabies management. </a:t>
            </a:r>
            <a:endParaRPr lang="en-GB" dirty="0"/>
          </a:p>
          <a:p>
            <a:r>
              <a:rPr lang="en-GB" sz="1800" dirty="0">
                <a:effectLst/>
                <a:latin typeface="PalatinoLTStd"/>
              </a:rPr>
              <a:t>  </a:t>
            </a:r>
          </a:p>
          <a:p>
            <a:r>
              <a:rPr lang="en-GB" sz="1800" dirty="0">
                <a:effectLst/>
                <a:latin typeface="PalatinoLTStd"/>
              </a:rPr>
              <a:t>It is not known if oral or topical treatment is more advantageous for improved efficacy, tolerance or convenience [</a:t>
            </a:r>
            <a:r>
              <a:rPr lang="en-GB" sz="1800" b="1" dirty="0">
                <a:effectLst/>
                <a:latin typeface="PalatinoLTStd"/>
              </a:rPr>
              <a:t>61</a:t>
            </a:r>
            <a:r>
              <a:rPr lang="en-GB" sz="1800" dirty="0">
                <a:effectLst/>
                <a:latin typeface="PalatinoLTStd"/>
              </a:rPr>
              <a:t>,65–67]. Despite the varied methodological quality of trials, a recent meta‐</a:t>
            </a:r>
            <a:r>
              <a:rPr lang="en-GB" sz="1800" dirty="0" err="1">
                <a:effectLst/>
                <a:latin typeface="PalatinoLTStd"/>
              </a:rPr>
              <a:t>analy</a:t>
            </a:r>
            <a:r>
              <a:rPr lang="en-GB" sz="1800" dirty="0">
                <a:effectLst/>
                <a:latin typeface="PalatinoLTStd"/>
              </a:rPr>
              <a:t>- sis suggested that topical permethrin is the most effective [</a:t>
            </a:r>
            <a:r>
              <a:rPr lang="en-GB" sz="1800" b="1" dirty="0">
                <a:effectLst/>
                <a:latin typeface="PalatinoLTStd"/>
              </a:rPr>
              <a:t>61</a:t>
            </a:r>
            <a:r>
              <a:rPr lang="en-GB" sz="1800" dirty="0">
                <a:effectLst/>
                <a:latin typeface="PalatinoLTStd"/>
              </a:rPr>
              <a:t>]. In one recent trial in which two doses of permethrin were compared with a single dose of ivermectin, only a small and non‐significant advantage was observed with permethrin (93 versus 86%) [68]. </a:t>
            </a:r>
          </a:p>
          <a:p>
            <a:endParaRPr lang="en-GB" sz="1800" dirty="0">
              <a:effectLst/>
              <a:latin typeface="PalatinoLTStd"/>
            </a:endParaRPr>
          </a:p>
          <a:p>
            <a:r>
              <a:rPr lang="en-GB" sz="1800" dirty="0">
                <a:effectLst/>
                <a:latin typeface="PalatinoLTStd"/>
              </a:rPr>
              <a:t>These results are in contrast to other trials in which day 14 efficacy was reported to range from 26 to 100% [69–71]. </a:t>
            </a:r>
            <a:r>
              <a:rPr lang="en-GB" sz="1800" dirty="0" err="1">
                <a:effectLst/>
                <a:latin typeface="PalatinoLTStd"/>
              </a:rPr>
              <a:t>Chhaiya</a:t>
            </a:r>
            <a:r>
              <a:rPr lang="en-GB" sz="1800" dirty="0">
                <a:effectLst/>
                <a:latin typeface="PalatinoLTStd"/>
              </a:rPr>
              <a:t> </a:t>
            </a:r>
            <a:r>
              <a:rPr lang="en-GB" sz="1800" i="1" dirty="0">
                <a:effectLst/>
                <a:latin typeface="PalatinoLTStd"/>
              </a:rPr>
              <a:t>et al. </a:t>
            </a:r>
            <a:r>
              <a:rPr lang="en-GB" sz="1800" dirty="0">
                <a:effectLst/>
                <a:latin typeface="PalatinoLTStd"/>
              </a:rPr>
              <a:t>[70] also examined topical application of 1% ivermectin, and found it to be more effective than a single dose of oral ivermectin. </a:t>
            </a:r>
            <a:endParaRPr lang="en-GB" dirty="0"/>
          </a:p>
          <a:p>
            <a:endParaRPr lang="en-GB" sz="1800" dirty="0">
              <a:effectLst/>
              <a:latin typeface="PalatinoLTStd"/>
            </a:endParaRPr>
          </a:p>
          <a:p>
            <a:r>
              <a:rPr lang="en-GB" sz="1800" dirty="0">
                <a:effectLst/>
                <a:latin typeface="PalatinoLTStd"/>
              </a:rPr>
              <a:t>Oral ivermectin interrupts the </a:t>
            </a:r>
            <a:r>
              <a:rPr lang="el-GR" sz="1800" dirty="0">
                <a:effectLst/>
                <a:latin typeface="SymbolStd"/>
              </a:rPr>
              <a:t>γ</a:t>
            </a:r>
            <a:r>
              <a:rPr lang="el-GR" sz="1800" dirty="0">
                <a:effectLst/>
                <a:latin typeface="PalatinoLTStd"/>
              </a:rPr>
              <a:t>‐</a:t>
            </a:r>
            <a:r>
              <a:rPr lang="en-GB" sz="1800" dirty="0">
                <a:effectLst/>
                <a:latin typeface="PalatinoLTStd"/>
              </a:rPr>
              <a:t>aminobutyric acid induced neurotransmission of many parasites including mites, but is not licensed for use in scabies in most countries.</a:t>
            </a:r>
          </a:p>
          <a:p>
            <a:endParaRPr lang="en-GB" sz="1800" dirty="0">
              <a:effectLst/>
              <a:latin typeface="PalatinoLTStd"/>
            </a:endParaRPr>
          </a:p>
          <a:p>
            <a:endParaRPr lang="en-GB" sz="1800" dirty="0">
              <a:effectLst/>
              <a:latin typeface="PalatinoLTStd"/>
            </a:endParaRPr>
          </a:p>
          <a:p>
            <a:r>
              <a:rPr lang="en-GB" sz="1800" dirty="0">
                <a:effectLst/>
                <a:latin typeface="PalatinoLTStd"/>
              </a:rPr>
              <a:t> It is given at 200 </a:t>
            </a:r>
            <a:r>
              <a:rPr lang="el-GR" sz="1800" dirty="0">
                <a:effectLst/>
                <a:latin typeface="PalatinoLTStd"/>
              </a:rPr>
              <a:t>μ</a:t>
            </a:r>
            <a:r>
              <a:rPr lang="en-GB" sz="1800" dirty="0">
                <a:effectLst/>
                <a:latin typeface="PalatinoLTStd"/>
              </a:rPr>
              <a:t>g/ kg as a single dose in patients &gt;2 years of age and &gt;15 kg. A second dose is necessary 7–14 days later due to the lack of ovicidal action of the drug [</a:t>
            </a:r>
            <a:r>
              <a:rPr lang="en-GB" sz="1800" b="1" dirty="0">
                <a:effectLst/>
                <a:latin typeface="PalatinoLTStd"/>
              </a:rPr>
              <a:t>12</a:t>
            </a:r>
            <a:r>
              <a:rPr lang="en-GB" sz="1800" dirty="0">
                <a:effectLst/>
                <a:latin typeface="PalatinoLTStd"/>
              </a:rPr>
              <a:t>,</a:t>
            </a:r>
            <a:r>
              <a:rPr lang="en-GB" sz="1800" b="1" dirty="0">
                <a:effectLst/>
                <a:latin typeface="PalatinoLTStd"/>
              </a:rPr>
              <a:t>63</a:t>
            </a:r>
            <a:r>
              <a:rPr lang="en-GB" sz="1800" dirty="0">
                <a:effectLst/>
                <a:latin typeface="PalatinoLTStd"/>
              </a:rPr>
              <a:t>]. Because ingestion of food increases the bio- availability of ivermectin by a factor of 2 [72], taking it with food might enhance the penetration of the drug into the epidermis. </a:t>
            </a:r>
            <a:r>
              <a:rPr lang="en-GB" sz="1800" dirty="0" err="1">
                <a:effectLst/>
                <a:latin typeface="PalatinoLTStd"/>
              </a:rPr>
              <a:t>Iver</a:t>
            </a:r>
            <a:r>
              <a:rPr lang="en-GB" sz="1800" dirty="0">
                <a:effectLst/>
                <a:latin typeface="PalatinoLTStd"/>
              </a:rPr>
              <a:t>- </a:t>
            </a:r>
            <a:r>
              <a:rPr lang="en-GB" sz="1800" dirty="0" err="1">
                <a:effectLst/>
                <a:latin typeface="PalatinoLTStd"/>
              </a:rPr>
              <a:t>mectin</a:t>
            </a:r>
            <a:r>
              <a:rPr lang="en-GB" sz="1800" dirty="0">
                <a:effectLst/>
                <a:latin typeface="PalatinoLTStd"/>
              </a:rPr>
              <a:t> is apparently a safe drug with a low incidence of adverse effects. Many of the reported adverse effects have occurred in </a:t>
            </a:r>
            <a:r>
              <a:rPr lang="en-GB" sz="1800" dirty="0" err="1">
                <a:effectLst/>
                <a:latin typeface="PalatinoLTStd"/>
              </a:rPr>
              <a:t>indi</a:t>
            </a:r>
            <a:r>
              <a:rPr lang="en-GB" sz="1800" dirty="0">
                <a:effectLst/>
                <a:latin typeface="PalatinoLTStd"/>
              </a:rPr>
              <a:t>- </a:t>
            </a:r>
            <a:r>
              <a:rPr lang="en-GB" sz="1800" dirty="0" err="1">
                <a:effectLst/>
                <a:latin typeface="PalatinoLTStd"/>
              </a:rPr>
              <a:t>viduals</a:t>
            </a:r>
            <a:r>
              <a:rPr lang="en-GB" sz="1800" dirty="0">
                <a:effectLst/>
                <a:latin typeface="PalatinoLTStd"/>
              </a:rPr>
              <a:t> given ivermectin for the treatment of filariasis, in whom serious reactions were thought to be related to death of the para- sites [73]. A report suggesting a pattern of excess deaths in elderly </a:t>
            </a:r>
          </a:p>
          <a:p>
            <a:endParaRPr lang="en-GB" sz="1800" dirty="0">
              <a:effectLst/>
              <a:latin typeface="PalatinoLTStd"/>
            </a:endParaRPr>
          </a:p>
          <a:p>
            <a:r>
              <a:rPr lang="en-GB" sz="1200" dirty="0">
                <a:effectLst/>
                <a:latin typeface="PalatinoLTStd"/>
              </a:rPr>
              <a:t>people in a residential unit, who were given ivermectin to control a scabies outbreak, raised concerns about its safety [74]. However, the conclusions of this report were challenged [75,76], and other authors’ findings regarding its safety are reassuring [77,78]. It has been suggested that conditions disturbing the blood–brain barrier integrity such as young mammals may allow the drug enter the central nervous system [79–81]. Therefore some authors consider the drug must be contraindicated in children less than 5 years of age or under 15 kg, and during lactation. However, it appears to be safe in children [82–84] and its use in pregnant women is </a:t>
            </a:r>
            <a:r>
              <a:rPr lang="en-GB" sz="1200" dirty="0" err="1">
                <a:effectLst/>
                <a:latin typeface="PalatinoLTStd"/>
              </a:rPr>
              <a:t>discour</a:t>
            </a:r>
            <a:r>
              <a:rPr lang="en-GB" sz="1200" dirty="0">
                <a:effectLst/>
                <a:latin typeface="PalatinoLTStd"/>
              </a:rPr>
              <a:t>- aged in the USA but possible in France [85,86]. </a:t>
            </a:r>
            <a:endParaRPr lang="en-GB" dirty="0"/>
          </a:p>
          <a:p>
            <a:r>
              <a:rPr lang="en-GB" sz="1200" dirty="0">
                <a:effectLst/>
                <a:latin typeface="PalatinoLTStd"/>
              </a:rPr>
              <a:t>Finally, permethrin or ivermectin may be used for the treat- </a:t>
            </a:r>
            <a:r>
              <a:rPr lang="en-GB" sz="1200" dirty="0" err="1">
                <a:effectLst/>
                <a:latin typeface="PalatinoLTStd"/>
              </a:rPr>
              <a:t>ment</a:t>
            </a:r>
            <a:r>
              <a:rPr lang="en-GB" sz="1200" dirty="0">
                <a:effectLst/>
                <a:latin typeface="PalatinoLTStd"/>
              </a:rPr>
              <a:t> of classical scabies. If permethrin is not available, benzyl benzoate may be used. Oral ivermectin is more expensive and not licensed in most countries; however, this agent may be preferred for patients who cannot tolerate topical therapy or are unlikely to adhere to a therapeutic regimen [</a:t>
            </a:r>
            <a:r>
              <a:rPr lang="en-GB" sz="1200" b="1" dirty="0">
                <a:effectLst/>
                <a:latin typeface="PalatinoLTStd"/>
              </a:rPr>
              <a:t>12</a:t>
            </a:r>
            <a:r>
              <a:rPr lang="en-GB" sz="1200" dirty="0">
                <a:effectLst/>
                <a:latin typeface="PalatinoLTStd"/>
              </a:rPr>
              <a:t>,</a:t>
            </a:r>
            <a:r>
              <a:rPr lang="en-GB" sz="1200" b="1" dirty="0">
                <a:effectLst/>
                <a:latin typeface="PalatinoLTStd"/>
              </a:rPr>
              <a:t>63</a:t>
            </a:r>
            <a:r>
              <a:rPr lang="en-GB" sz="1200" dirty="0">
                <a:effectLst/>
                <a:latin typeface="PalatinoLTStd"/>
              </a:rPr>
              <a:t>]. In classical scabies, the combination of topical therapy and oral ivermectin has never been compared with either treatment alone. Table 34.8 presents </a:t>
            </a:r>
            <a:r>
              <a:rPr lang="en-GB" sz="1200" dirty="0" err="1">
                <a:effectLst/>
                <a:latin typeface="PalatinoLTStd"/>
              </a:rPr>
              <a:t>strate</a:t>
            </a:r>
            <a:r>
              <a:rPr lang="en-GB" sz="1200" dirty="0">
                <a:effectLst/>
                <a:latin typeface="PalatinoLTStd"/>
              </a:rPr>
              <a:t>- </a:t>
            </a:r>
            <a:r>
              <a:rPr lang="en-GB" sz="1200" dirty="0" err="1">
                <a:effectLst/>
                <a:latin typeface="PalatinoLTStd"/>
              </a:rPr>
              <a:t>gies</a:t>
            </a:r>
            <a:r>
              <a:rPr lang="en-GB" sz="1200" dirty="0">
                <a:effectLst/>
                <a:latin typeface="PalatinoLTStd"/>
              </a:rPr>
              <a:t> of treatment according to the </a:t>
            </a:r>
            <a:r>
              <a:rPr lang="en-GB" sz="1200" dirty="0" err="1">
                <a:effectLst/>
                <a:latin typeface="PalatinoLTStd"/>
              </a:rPr>
              <a:t>clinica</a:t>
            </a:r>
            <a:r>
              <a:rPr lang="en-GB" sz="1200" dirty="0">
                <a:effectLst/>
                <a:latin typeface="PalatinoLTStd"/>
              </a:rPr>
              <a:t> </a:t>
            </a: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49</a:t>
            </a:fld>
            <a:endParaRPr lang="en-PK"/>
          </a:p>
        </p:txBody>
      </p:sp>
    </p:spTree>
    <p:extLst>
      <p:ext uri="{BB962C8B-B14F-4D97-AF65-F5344CB8AC3E}">
        <p14:creationId xmlns:p14="http://schemas.microsoft.com/office/powerpoint/2010/main" val="34183944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people in a residential unit, who were given ivermectin to control a scabies outbreak, raised concerns about its safety [74]. However, the conclusions of this report were challenged [75,76], and other authors’ findings regarding its safety are reassuring [77,78]. It has been suggested that conditions disturbing the blood–brain barrier integrity such as young mammals may allow the drug enter the central nervous system [79–81]. Therefore some authors consider the drug must be contraindicated in children less than 5 years of age or under 15 kg, and during lactation. However, it appears to be safe in children [82–84] and its use in pregnant women is </a:t>
            </a:r>
            <a:r>
              <a:rPr lang="en-GB" sz="1800" dirty="0" err="1">
                <a:effectLst/>
                <a:latin typeface="PalatinoLTStd"/>
              </a:rPr>
              <a:t>discour</a:t>
            </a:r>
            <a:r>
              <a:rPr lang="en-GB" sz="1800" dirty="0">
                <a:effectLst/>
                <a:latin typeface="PalatinoLTStd"/>
              </a:rPr>
              <a:t>- aged in the USA but possible in France [85,86]. </a:t>
            </a:r>
            <a:endParaRPr lang="en-GB" dirty="0"/>
          </a:p>
          <a:p>
            <a:r>
              <a:rPr lang="en-GB" sz="1800" dirty="0">
                <a:effectLst/>
                <a:latin typeface="PalatinoLTStd"/>
              </a:rPr>
              <a:t>Finally, permethrin or ivermectin may be used for the treat- </a:t>
            </a:r>
            <a:r>
              <a:rPr lang="en-GB" sz="1800" dirty="0" err="1">
                <a:effectLst/>
                <a:latin typeface="PalatinoLTStd"/>
              </a:rPr>
              <a:t>ment</a:t>
            </a:r>
            <a:r>
              <a:rPr lang="en-GB" sz="1800" dirty="0">
                <a:effectLst/>
                <a:latin typeface="PalatinoLTStd"/>
              </a:rPr>
              <a:t> of classical scabies. If permethrin is not available, benzyl benzoate may be used. Oral ivermectin is more expensive and not licensed in most countries; however, this agent may be preferred for patients who cannot tolerate topical therapy or are unlikely to adhere to a therapeutic regimen [</a:t>
            </a:r>
            <a:r>
              <a:rPr lang="en-GB" sz="1800" b="1" dirty="0">
                <a:effectLst/>
                <a:latin typeface="PalatinoLTStd"/>
              </a:rPr>
              <a:t>12</a:t>
            </a:r>
            <a:r>
              <a:rPr lang="en-GB" sz="1800" dirty="0">
                <a:effectLst/>
                <a:latin typeface="PalatinoLTStd"/>
              </a:rPr>
              <a:t>,</a:t>
            </a:r>
            <a:r>
              <a:rPr lang="en-GB" sz="1800" b="1" dirty="0">
                <a:effectLst/>
                <a:latin typeface="PalatinoLTStd"/>
              </a:rPr>
              <a:t>63</a:t>
            </a:r>
            <a:r>
              <a:rPr lang="en-GB" sz="1800" dirty="0">
                <a:effectLst/>
                <a:latin typeface="PalatinoLTStd"/>
              </a:rPr>
              <a:t>]. In classical scabies, the combination of topical therapy and oral ivermectin has never been compared with either treatment alone. Table 34.8 presents </a:t>
            </a:r>
            <a:r>
              <a:rPr lang="en-GB" sz="1800" dirty="0" err="1">
                <a:effectLst/>
                <a:latin typeface="PalatinoLTStd"/>
              </a:rPr>
              <a:t>strate</a:t>
            </a:r>
            <a:r>
              <a:rPr lang="en-GB" sz="1800" dirty="0">
                <a:effectLst/>
                <a:latin typeface="PalatinoLTStd"/>
              </a:rPr>
              <a:t>- </a:t>
            </a:r>
            <a:r>
              <a:rPr lang="en-GB" sz="1800" dirty="0" err="1">
                <a:effectLst/>
                <a:latin typeface="PalatinoLTStd"/>
              </a:rPr>
              <a:t>gies</a:t>
            </a:r>
            <a:r>
              <a:rPr lang="en-GB" sz="1800" dirty="0">
                <a:effectLst/>
                <a:latin typeface="PalatinoLTStd"/>
              </a:rPr>
              <a:t> of treatment according to the </a:t>
            </a:r>
            <a:r>
              <a:rPr lang="en-GB" sz="1800" dirty="0" err="1">
                <a:effectLst/>
                <a:latin typeface="PalatinoLTStd"/>
              </a:rPr>
              <a:t>clinica</a:t>
            </a:r>
            <a:r>
              <a:rPr lang="en-GB" sz="1800" dirty="0">
                <a:effectLst/>
                <a:latin typeface="PalatinoLTStd"/>
              </a:rPr>
              <a:t>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50</a:t>
            </a:fld>
            <a:endParaRPr lang="en-PK"/>
          </a:p>
        </p:txBody>
      </p:sp>
    </p:spTree>
    <p:extLst>
      <p:ext uri="{BB962C8B-B14F-4D97-AF65-F5344CB8AC3E}">
        <p14:creationId xmlns:p14="http://schemas.microsoft.com/office/powerpoint/2010/main" val="3910557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a:t>
            </a:r>
            <a:r>
              <a:rPr lang="en-PK" dirty="0"/>
              <a:t>essel feeders and pool feeders  </a:t>
            </a:r>
          </a:p>
          <a:p>
            <a:endParaRPr lang="en-P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a:t>
            </a:r>
            <a:r>
              <a:rPr lang="en-GB" sz="1800" dirty="0" err="1">
                <a:effectLst/>
                <a:latin typeface="PalatinoLTStd"/>
              </a:rPr>
              <a:t>Anoplura</a:t>
            </a:r>
            <a:r>
              <a:rPr lang="en-GB" sz="1800" dirty="0">
                <a:effectLst/>
                <a:latin typeface="PalatinoLTStd"/>
              </a:rPr>
              <a:t> are vessel feeders (</a:t>
            </a:r>
            <a:r>
              <a:rPr lang="en-GB" sz="1800" dirty="0" err="1">
                <a:effectLst/>
                <a:latin typeface="PalatinoLTStd"/>
              </a:rPr>
              <a:t>solenophages</a:t>
            </a:r>
            <a:r>
              <a:rPr lang="en-GB" sz="1800" dirty="0">
                <a:effectLst/>
                <a:latin typeface="PalatinoLTStd"/>
              </a:rPr>
              <a:t>), </a:t>
            </a:r>
            <a:r>
              <a:rPr lang="en-GB" sz="1800" dirty="0" err="1">
                <a:effectLst/>
                <a:latin typeface="PalatinoLTStd"/>
              </a:rPr>
              <a:t>introduc</a:t>
            </a:r>
            <a:r>
              <a:rPr lang="en-GB" sz="1800" dirty="0">
                <a:effectLst/>
                <a:latin typeface="PalatinoLTStd"/>
              </a:rPr>
              <a:t>- </a:t>
            </a:r>
            <a:r>
              <a:rPr lang="en-GB" sz="1800" dirty="0" err="1">
                <a:effectLst/>
                <a:latin typeface="PalatinoLTStd"/>
              </a:rPr>
              <a:t>ing</a:t>
            </a:r>
            <a:r>
              <a:rPr lang="en-GB" sz="1800" dirty="0">
                <a:effectLst/>
                <a:latin typeface="PalatinoLTStd"/>
              </a:rPr>
              <a:t> their mouthparts directly into a blood vessel to withdraw blood [3,4]. The components responsible for probing the skin and piercing a blood vessel are a group of stylets, which are kept withdrawn within the head unless the insect is feeding. In the front of the head is a small snout‐like tube, the </a:t>
            </a:r>
            <a:r>
              <a:rPr lang="en-GB" sz="1800" dirty="0" err="1">
                <a:effectLst/>
                <a:latin typeface="PalatinoLTStd"/>
              </a:rPr>
              <a:t>haus</a:t>
            </a:r>
            <a:r>
              <a:rPr lang="en-GB" sz="1800" dirty="0">
                <a:effectLst/>
                <a:latin typeface="PalatinoLTStd"/>
              </a:rPr>
              <a:t>- </a:t>
            </a:r>
            <a:r>
              <a:rPr lang="en-GB" sz="1800" dirty="0" err="1">
                <a:effectLst/>
                <a:latin typeface="PalatinoLTStd"/>
              </a:rPr>
              <a:t>tellum</a:t>
            </a:r>
            <a:r>
              <a:rPr lang="en-GB" sz="1800" dirty="0">
                <a:effectLst/>
                <a:latin typeface="PalatinoLTStd"/>
              </a:rPr>
              <a:t>, which is soft, eversible and armed with teeth. When the louse is about to feed, the haustellum is everted and the buccal teeth rotated outwards (Fi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4</a:t>
            </a:fld>
            <a:endParaRPr lang="en-PK"/>
          </a:p>
        </p:txBody>
      </p:sp>
    </p:spTree>
    <p:extLst>
      <p:ext uri="{BB962C8B-B14F-4D97-AF65-F5344CB8AC3E}">
        <p14:creationId xmlns:p14="http://schemas.microsoft.com/office/powerpoint/2010/main" val="33711418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Examination and laboratory investigation to search for sexually transmitted infection should be performed as scabies is considered to be a sexually transmitted disease [60]. </a:t>
            </a:r>
            <a:endParaRPr lang="en-GB" dirty="0"/>
          </a:p>
          <a:p>
            <a:r>
              <a:rPr lang="en-GB" sz="1800" dirty="0">
                <a:effectLst/>
                <a:latin typeface="PalatinoLTStd"/>
              </a:rPr>
              <a:t>Topical treatment must be applied to the entire skin surface, including the scalp, all folds, groin, navel and external genitalia, as well as the skin under the nails. Treating the face of babies is </a:t>
            </a:r>
            <a:r>
              <a:rPr lang="en-GB" sz="1800" dirty="0" err="1">
                <a:effectLst/>
                <a:latin typeface="PalatinoLTStd"/>
              </a:rPr>
              <a:t>essen</a:t>
            </a:r>
            <a:r>
              <a:rPr lang="en-GB" sz="1800" dirty="0">
                <a:effectLst/>
                <a:latin typeface="PalatinoLTStd"/>
              </a:rPr>
              <a:t>- </a:t>
            </a:r>
            <a:r>
              <a:rPr lang="en-GB" sz="1800" dirty="0" err="1">
                <a:effectLst/>
                <a:latin typeface="PalatinoLTStd"/>
              </a:rPr>
              <a:t>tial</a:t>
            </a:r>
            <a:r>
              <a:rPr lang="en-GB" sz="1800" dirty="0">
                <a:effectLst/>
                <a:latin typeface="PalatinoLTStd"/>
              </a:rPr>
              <a:t> because transmission may occur by breastfeeding. This may be not necessary in adults with classical scabies. Hands should not be washed during therapy, otherwise the treatment should be reap- plied. If topical treatment is applied by another person, it is </a:t>
            </a:r>
            <a:r>
              <a:rPr lang="en-GB" sz="1800" dirty="0" err="1">
                <a:effectLst/>
                <a:latin typeface="PalatinoLTStd"/>
              </a:rPr>
              <a:t>recom</a:t>
            </a:r>
            <a:r>
              <a:rPr lang="en-GB" sz="1800" dirty="0">
                <a:effectLst/>
                <a:latin typeface="PalatinoLTStd"/>
              </a:rPr>
              <a:t>- mended that this person wears protective gloves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All clothes and bedding must be washed at high temperature (&gt;50°C) or must be kept in a plastic bag for up to 72 h. Materials or fomites that cannot be washed should be treated with insecticidal products. The time course for the eradication of parasites after treatment is unknown. However, it is possible that patients </a:t>
            </a:r>
            <a:r>
              <a:rPr lang="en-GB" sz="1800" dirty="0" err="1">
                <a:effectLst/>
                <a:latin typeface="PalatinoLTStd"/>
              </a:rPr>
              <a:t>receiv</a:t>
            </a:r>
            <a:r>
              <a:rPr lang="en-GB" sz="1800" dirty="0">
                <a:effectLst/>
                <a:latin typeface="PalatinoLTStd"/>
              </a:rPr>
              <a:t>- </a:t>
            </a:r>
            <a:r>
              <a:rPr lang="en-GB" sz="1800" dirty="0" err="1">
                <a:effectLst/>
                <a:latin typeface="PalatinoLTStd"/>
              </a:rPr>
              <a:t>ing</a:t>
            </a:r>
            <a:r>
              <a:rPr lang="en-GB" sz="1800" dirty="0">
                <a:effectLst/>
                <a:latin typeface="PalatinoLTStd"/>
              </a:rPr>
              <a:t> oral ivermectin remain contagious longer than those receiving topical therapies [</a:t>
            </a:r>
            <a:r>
              <a:rPr lang="en-GB" sz="1800" b="1" dirty="0">
                <a:effectLst/>
                <a:latin typeface="PalatinoLTStd"/>
              </a:rPr>
              <a:t>12</a:t>
            </a:r>
            <a:r>
              <a:rPr lang="en-GB" sz="1800" dirty="0">
                <a:effectLst/>
                <a:latin typeface="PalatinoLTStd"/>
              </a:rPr>
              <a:t>,</a:t>
            </a:r>
            <a:r>
              <a:rPr lang="en-GB" sz="1800" b="1" dirty="0">
                <a:effectLst/>
                <a:latin typeface="PalatinoLTStd"/>
              </a:rPr>
              <a:t>63</a:t>
            </a:r>
            <a:r>
              <a:rPr lang="en-GB" sz="1800" dirty="0">
                <a:effectLst/>
                <a:latin typeface="PalatinoLTStd"/>
              </a:rPr>
              <a:t>]. </a:t>
            </a:r>
            <a:endParaRPr lang="en-GB" dirty="0"/>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51</a:t>
            </a:fld>
            <a:endParaRPr lang="en-PK"/>
          </a:p>
        </p:txBody>
      </p:sp>
    </p:spTree>
    <p:extLst>
      <p:ext uri="{BB962C8B-B14F-4D97-AF65-F5344CB8AC3E}">
        <p14:creationId xmlns:p14="http://schemas.microsoft.com/office/powerpoint/2010/main" val="36232353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Itching may persist several weeks after scabies, and this should be clearly explained to the patient. Emollients may be helpful in cases of cutaneous irritation. The persistence of itching after 4 weeks should be reinvestigated (Table 34.9).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53</a:t>
            </a:fld>
            <a:endParaRPr lang="en-PK"/>
          </a:p>
        </p:txBody>
      </p:sp>
    </p:spTree>
    <p:extLst>
      <p:ext uri="{BB962C8B-B14F-4D97-AF65-F5344CB8AC3E}">
        <p14:creationId xmlns:p14="http://schemas.microsoft.com/office/powerpoint/2010/main" val="18956962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introduction and general description </a:t>
            </a:r>
            <a:endParaRPr lang="en-GB" dirty="0"/>
          </a:p>
          <a:p>
            <a:r>
              <a:rPr lang="en-GB" sz="1800" dirty="0">
                <a:effectLst/>
                <a:latin typeface="PalatinoLTStd"/>
              </a:rPr>
              <a:t>The appellation ‘Norwegian’ derives from the description in Nor- way by </a:t>
            </a:r>
            <a:r>
              <a:rPr lang="en-GB" sz="1800" dirty="0" err="1">
                <a:effectLst/>
                <a:latin typeface="PalatinoLTStd"/>
              </a:rPr>
              <a:t>Danielssen</a:t>
            </a:r>
            <a:r>
              <a:rPr lang="en-GB" sz="1800" dirty="0">
                <a:effectLst/>
                <a:latin typeface="PalatinoLTStd"/>
              </a:rPr>
              <a:t> and </a:t>
            </a:r>
            <a:r>
              <a:rPr lang="en-GB" sz="1800" dirty="0" err="1">
                <a:effectLst/>
                <a:latin typeface="PalatinoLTStd"/>
              </a:rPr>
              <a:t>Boeck</a:t>
            </a:r>
            <a:r>
              <a:rPr lang="en-GB" sz="1800" dirty="0">
                <a:effectLst/>
                <a:latin typeface="PalatinoLTStd"/>
              </a:rPr>
              <a:t> [1] of a type of scabies in which huge numbers of mites were present in lepers. von </a:t>
            </a:r>
            <a:r>
              <a:rPr lang="en-GB" sz="1800" dirty="0" err="1">
                <a:effectLst/>
                <a:latin typeface="PalatinoLTStd"/>
              </a:rPr>
              <a:t>Hebra</a:t>
            </a:r>
            <a:r>
              <a:rPr lang="en-GB" sz="1800" dirty="0">
                <a:effectLst/>
                <a:latin typeface="PalatinoLTStd"/>
              </a:rPr>
              <a:t> referred to this as ‘scabies </a:t>
            </a:r>
            <a:r>
              <a:rPr lang="en-GB" sz="1800" dirty="0" err="1">
                <a:effectLst/>
                <a:latin typeface="PalatinoLTStd"/>
              </a:rPr>
              <a:t>Norvegica</a:t>
            </a:r>
            <a:r>
              <a:rPr lang="en-GB" sz="1800" dirty="0">
                <a:effectLst/>
                <a:latin typeface="PalatinoLTStd"/>
              </a:rPr>
              <a:t> </a:t>
            </a:r>
            <a:r>
              <a:rPr lang="en-GB" sz="1800" dirty="0" err="1">
                <a:effectLst/>
                <a:latin typeface="PalatinoLTStd"/>
              </a:rPr>
              <a:t>Boecki</a:t>
            </a:r>
            <a:r>
              <a:rPr lang="en-GB" sz="1800" dirty="0">
                <a:effectLst/>
                <a:latin typeface="PalatinoLTStd"/>
              </a:rPr>
              <a:t>’ [2]. As others, we strongly </a:t>
            </a:r>
          </a:p>
          <a:p>
            <a:r>
              <a:rPr lang="en-GB" sz="1800" dirty="0">
                <a:effectLst/>
                <a:latin typeface="PalatinoLTStd"/>
              </a:rPr>
              <a:t>recommend that ‘Norwegian’ should be discarded and replaced by ‘crusted’ or hyperkeratotic [3,4]. </a:t>
            </a:r>
            <a:endParaRPr lang="en-GB" sz="2800" dirty="0"/>
          </a:p>
          <a:p>
            <a:r>
              <a:rPr lang="en-GB" sz="1800" dirty="0">
                <a:effectLst/>
                <a:latin typeface="PalatinoLTStd"/>
              </a:rPr>
              <a:t>Crusted scabies is a rare and severely debilitating form of the disease, characterized by the infestation of up to millions of mites and the development of hyperkeratotic skin crust. An </a:t>
            </a:r>
            <a:r>
              <a:rPr lang="en-GB" sz="1800" dirty="0" err="1">
                <a:effectLst/>
                <a:latin typeface="PalatinoLTStd"/>
              </a:rPr>
              <a:t>undiag</a:t>
            </a:r>
            <a:r>
              <a:rPr lang="en-GB" sz="1800" dirty="0">
                <a:effectLst/>
                <a:latin typeface="PalatinoLTStd"/>
              </a:rPr>
              <a:t>- nosed case of crusted scabies may be the source of an outbreak of common scabies. </a:t>
            </a:r>
            <a:endParaRPr lang="en-GB" sz="2800" dirty="0"/>
          </a:p>
          <a:p>
            <a:endParaRPr lang="en-GB" sz="1800" dirty="0">
              <a:effectLst/>
              <a:latin typeface="PalatinoLTStd"/>
            </a:endParaRPr>
          </a:p>
          <a:p>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54</a:t>
            </a:fld>
            <a:endParaRPr lang="en-PK"/>
          </a:p>
        </p:txBody>
      </p:sp>
    </p:spTree>
    <p:extLst>
      <p:ext uri="{BB962C8B-B14F-4D97-AF65-F5344CB8AC3E}">
        <p14:creationId xmlns:p14="http://schemas.microsoft.com/office/powerpoint/2010/main" val="23601671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solidFill>
                  <a:srgbClr val="E50C38"/>
                </a:solidFill>
                <a:effectLst/>
                <a:latin typeface="FrutigerLTStd"/>
              </a:rPr>
              <a:t>pathophysiology </a:t>
            </a:r>
            <a:r>
              <a:rPr lang="en-GB" sz="1800" dirty="0">
                <a:effectLst/>
                <a:latin typeface="PalatinoLTStd"/>
              </a:rPr>
              <a:t>[5,6]</a:t>
            </a:r>
            <a:br>
              <a:rPr lang="en-GB" sz="1800" dirty="0">
                <a:effectLst/>
                <a:latin typeface="PalatinoLTStd"/>
              </a:rPr>
            </a:br>
            <a:r>
              <a:rPr lang="en-GB" sz="1800" dirty="0">
                <a:effectLst/>
                <a:latin typeface="PalatinoLTStd"/>
              </a:rPr>
              <a:t>In common scabies, there are few mites, probably because scratch- </a:t>
            </a:r>
            <a:r>
              <a:rPr lang="en-GB" sz="1800" dirty="0" err="1">
                <a:effectLst/>
                <a:latin typeface="PalatinoLTStd"/>
              </a:rPr>
              <a:t>ing</a:t>
            </a:r>
            <a:r>
              <a:rPr lang="en-GB" sz="1800" dirty="0">
                <a:effectLst/>
                <a:latin typeface="PalatinoLTStd"/>
              </a:rPr>
              <a:t> destroys the burrows. </a:t>
            </a:r>
          </a:p>
          <a:p>
            <a:endParaRPr lang="en-GB" sz="1800" dirty="0">
              <a:effectLst/>
              <a:latin typeface="PalatinoLTStd"/>
            </a:endParaRPr>
          </a:p>
          <a:p>
            <a:r>
              <a:rPr lang="en-GB" sz="1800" dirty="0">
                <a:effectLst/>
                <a:latin typeface="PalatinoLTStd"/>
              </a:rPr>
              <a:t>IMMUNE RESPONSE: Crusted scabies occurs in people with an inadequate immune response to the mite, allowing them to multi- ply. </a:t>
            </a:r>
          </a:p>
          <a:p>
            <a:endParaRPr lang="en-GB" sz="1800" dirty="0">
              <a:effectLst/>
              <a:latin typeface="PalatinoLTStd"/>
            </a:endParaRPr>
          </a:p>
          <a:p>
            <a:r>
              <a:rPr lang="en-GB" sz="1800" dirty="0">
                <a:effectLst/>
                <a:latin typeface="PalatinoLTStd"/>
              </a:rPr>
              <a:t>HIGHER MORBIDITY: It is a severe disease with a significantly higher morbidity than ordinary scabies. </a:t>
            </a:r>
            <a:endParaRPr lang="en-GB" dirty="0"/>
          </a:p>
          <a:p>
            <a:endParaRPr lang="en-GB" sz="1800" dirty="0">
              <a:effectLst/>
              <a:latin typeface="PalatinoLTStd"/>
            </a:endParaRPr>
          </a:p>
          <a:p>
            <a:r>
              <a:rPr lang="en-GB" sz="1800" dirty="0">
                <a:effectLst/>
                <a:latin typeface="PalatinoLTStd"/>
              </a:rPr>
              <a:t>PEOPLE AFFECTED: Patients who are mentally retarded or suffer from dementia may develop crusted scabies [7], and Down syndrome is a </a:t>
            </a:r>
            <a:r>
              <a:rPr lang="en-GB" sz="1800" dirty="0" err="1">
                <a:effectLst/>
                <a:latin typeface="PalatinoLTStd"/>
              </a:rPr>
              <a:t>fre</a:t>
            </a:r>
            <a:r>
              <a:rPr lang="en-GB" sz="1800" dirty="0">
                <a:effectLst/>
                <a:latin typeface="PalatinoLTStd"/>
              </a:rPr>
              <a:t>- </a:t>
            </a:r>
            <a:r>
              <a:rPr lang="en-GB" sz="1800" dirty="0" err="1">
                <a:effectLst/>
                <a:latin typeface="PalatinoLTStd"/>
              </a:rPr>
              <a:t>quent</a:t>
            </a:r>
            <a:r>
              <a:rPr lang="en-GB" sz="1800" dirty="0">
                <a:effectLst/>
                <a:latin typeface="PalatinoLTStd"/>
              </a:rPr>
              <a:t> association [3,8]. The reason for this association with mental abnormality is not completely understood, but lack of </a:t>
            </a:r>
            <a:r>
              <a:rPr lang="en-GB" sz="1800" dirty="0" err="1">
                <a:effectLst/>
                <a:latin typeface="PalatinoLTStd"/>
              </a:rPr>
              <a:t>apprecia</a:t>
            </a:r>
            <a:r>
              <a:rPr lang="en-GB" sz="1800" dirty="0">
                <a:effectLst/>
                <a:latin typeface="PalatinoLTStd"/>
              </a:rPr>
              <a:t>- </a:t>
            </a:r>
            <a:r>
              <a:rPr lang="en-GB" sz="1800" dirty="0" err="1">
                <a:effectLst/>
                <a:latin typeface="PalatinoLTStd"/>
              </a:rPr>
              <a:t>tion</a:t>
            </a:r>
            <a:r>
              <a:rPr lang="en-GB" sz="1800" dirty="0">
                <a:effectLst/>
                <a:latin typeface="PalatinoLTStd"/>
              </a:rPr>
              <a:t> of pruritus may be important. </a:t>
            </a:r>
            <a:endParaRPr lang="en-GB" dirty="0"/>
          </a:p>
          <a:p>
            <a:endParaRPr lang="en-GB" sz="1800" dirty="0">
              <a:effectLst/>
              <a:latin typeface="PalatinoLTStd"/>
            </a:endParaRPr>
          </a:p>
          <a:p>
            <a:r>
              <a:rPr lang="en-GB" sz="1800" dirty="0">
                <a:effectLst/>
                <a:latin typeface="PalatinoLTStd"/>
              </a:rPr>
              <a:t>IMMUNOSUPRESSED: Crusted scabies may develop in patients who are </a:t>
            </a:r>
            <a:r>
              <a:rPr lang="en-GB" sz="1800" dirty="0" err="1">
                <a:effectLst/>
                <a:latin typeface="PalatinoLTStd"/>
              </a:rPr>
              <a:t>immunosup</a:t>
            </a:r>
            <a:r>
              <a:rPr lang="en-GB" sz="1800" dirty="0">
                <a:effectLst/>
                <a:latin typeface="PalatinoLTStd"/>
              </a:rPr>
              <a:t>- pressed, either as a result of disease [9–11] or therapy [11–14], </a:t>
            </a:r>
          </a:p>
          <a:p>
            <a:endParaRPr lang="en-GB" sz="1800" dirty="0">
              <a:effectLst/>
              <a:latin typeface="PalatinoLTStd"/>
            </a:endParaRPr>
          </a:p>
          <a:p>
            <a:r>
              <a:rPr lang="en-GB" sz="1800" dirty="0">
                <a:effectLst/>
                <a:latin typeface="PalatinoLTStd"/>
              </a:rPr>
              <a:t>BIO AGENT: including with infliximab and tocilizumab [15,16]. In recent years, there have been numerous reports of its occurrence in patients with HIV infection, and it has been reported in immune recon- </a:t>
            </a:r>
            <a:r>
              <a:rPr lang="en-GB" sz="1800" dirty="0" err="1">
                <a:effectLst/>
                <a:latin typeface="PalatinoLTStd"/>
              </a:rPr>
              <a:t>stitution</a:t>
            </a:r>
            <a:r>
              <a:rPr lang="en-GB" sz="1800" dirty="0">
                <a:effectLst/>
                <a:latin typeface="PalatinoLTStd"/>
              </a:rPr>
              <a:t> inflammatory syndrome [17] and it is also an indicator of human T‐cell </a:t>
            </a:r>
            <a:r>
              <a:rPr lang="en-GB" sz="1800" dirty="0" err="1">
                <a:effectLst/>
                <a:latin typeface="PalatinoLTStd"/>
              </a:rPr>
              <a:t>lymphotrophic</a:t>
            </a:r>
            <a:r>
              <a:rPr lang="en-GB" sz="1800" dirty="0">
                <a:effectLst/>
                <a:latin typeface="PalatinoLTStd"/>
              </a:rPr>
              <a:t> virus (HTLV‐1) infection [18–20]. Crusted scabies has also resulted from the use of topical steroids [21] and </a:t>
            </a:r>
            <a:r>
              <a:rPr lang="en-GB" sz="1800" dirty="0" err="1">
                <a:effectLst/>
                <a:latin typeface="PalatinoLTStd"/>
              </a:rPr>
              <a:t>pimecrolimus</a:t>
            </a:r>
            <a:r>
              <a:rPr lang="en-GB" sz="1800" dirty="0">
                <a:effectLst/>
                <a:latin typeface="PalatinoLTStd"/>
              </a:rPr>
              <a:t> [22]. </a:t>
            </a:r>
            <a:endParaRPr lang="en-GB" dirty="0"/>
          </a:p>
          <a:p>
            <a:endParaRPr lang="en-GB" sz="1800" dirty="0">
              <a:effectLst/>
              <a:latin typeface="PalatinoLTStd"/>
            </a:endParaRPr>
          </a:p>
          <a:p>
            <a:r>
              <a:rPr lang="en-GB" sz="1800" dirty="0">
                <a:effectLst/>
                <a:latin typeface="PalatinoLTStd"/>
              </a:rPr>
              <a:t>AUSTRALIAN: Crusted scabies sometimes occurs in otherwise healthy </a:t>
            </a:r>
            <a:r>
              <a:rPr lang="en-GB" sz="1800" dirty="0" err="1">
                <a:effectLst/>
                <a:latin typeface="PalatinoLTStd"/>
              </a:rPr>
              <a:t>indi</a:t>
            </a:r>
            <a:r>
              <a:rPr lang="en-GB" sz="1800" dirty="0">
                <a:effectLst/>
                <a:latin typeface="PalatinoLTStd"/>
              </a:rPr>
              <a:t>- </a:t>
            </a:r>
            <a:r>
              <a:rPr lang="en-GB" sz="1800" dirty="0" err="1">
                <a:effectLst/>
                <a:latin typeface="PalatinoLTStd"/>
              </a:rPr>
              <a:t>viduals</a:t>
            </a:r>
            <a:r>
              <a:rPr lang="en-GB" sz="1800" dirty="0">
                <a:effectLst/>
                <a:latin typeface="PalatinoLTStd"/>
              </a:rPr>
              <a:t> [23,24], and in northern Australia, where crusted scabies is a problem in the Aboriginal population, 42% of a series of 78 patients had no identifiable risk factors [25].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55</a:t>
            </a:fld>
            <a:endParaRPr lang="en-PK"/>
          </a:p>
        </p:txBody>
      </p:sp>
    </p:spTree>
    <p:extLst>
      <p:ext uri="{BB962C8B-B14F-4D97-AF65-F5344CB8AC3E}">
        <p14:creationId xmlns:p14="http://schemas.microsoft.com/office/powerpoint/2010/main" val="41196906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and the palms and soles may be </a:t>
            </a:r>
            <a:r>
              <a:rPr lang="en-GB" sz="1800" dirty="0" err="1">
                <a:effectLst/>
                <a:latin typeface="PalatinoLTStd"/>
              </a:rPr>
              <a:t>irregu</a:t>
            </a:r>
            <a:r>
              <a:rPr lang="en-GB" sz="1800" dirty="0">
                <a:effectLst/>
                <a:latin typeface="PalatinoLTStd"/>
              </a:rPr>
              <a:t>- </a:t>
            </a:r>
            <a:r>
              <a:rPr lang="en-GB" sz="1800" dirty="0" err="1">
                <a:effectLst/>
                <a:latin typeface="PalatinoLTStd"/>
              </a:rPr>
              <a:t>larly</a:t>
            </a:r>
            <a:r>
              <a:rPr lang="en-GB" sz="1800" dirty="0">
                <a:effectLst/>
                <a:latin typeface="PalatinoLTStd"/>
              </a:rPr>
              <a:t> thickened and fissured. The nail apparatus is frequently affected, with masses of horny debris accumulating beneath thickened and discoloured nails (Figure 34.38d)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57</a:t>
            </a:fld>
            <a:endParaRPr lang="en-PK"/>
          </a:p>
        </p:txBody>
      </p:sp>
    </p:spTree>
    <p:extLst>
      <p:ext uri="{BB962C8B-B14F-4D97-AF65-F5344CB8AC3E}">
        <p14:creationId xmlns:p14="http://schemas.microsoft.com/office/powerpoint/2010/main" val="1692447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PalatinoLTStd"/>
              </a:rPr>
              <a:t>The extent of the erythroderma and the warty plaques varies greatly, and either may predominate. Crusted scabies may be localized, affecting only the scalp, face, fingers, toenails or soles [28]. Itching is often absent or slight, but may occasionally be severe. Generalized lymphadenopathy is present in some cases, and blood eosinophilia and elevated </a:t>
            </a:r>
            <a:r>
              <a:rPr lang="en-GB" sz="1800" dirty="0" err="1">
                <a:effectLst/>
                <a:latin typeface="PalatinoLTStd"/>
              </a:rPr>
              <a:t>IgE</a:t>
            </a:r>
            <a:r>
              <a:rPr lang="en-GB" sz="1800" dirty="0">
                <a:effectLst/>
                <a:latin typeface="PalatinoLTStd"/>
              </a:rPr>
              <a:t> levels are common. </a:t>
            </a:r>
            <a:endParaRPr lang="en-GB" dirty="0"/>
          </a:p>
          <a:p>
            <a:r>
              <a:rPr lang="en-GB" sz="1800" dirty="0">
                <a:effectLst/>
                <a:latin typeface="PalatinoLTStd"/>
              </a:rPr>
              <a:t>Crusted scabies may masquerade as hyperkeratotic eczema, psoriasis, Darier disease [29], contact dermatitis [30] and Langer- </a:t>
            </a:r>
            <a:r>
              <a:rPr lang="en-GB" sz="1800" dirty="0" err="1">
                <a:effectLst/>
                <a:latin typeface="PalatinoLTStd"/>
              </a:rPr>
              <a:t>hans</a:t>
            </a:r>
            <a:r>
              <a:rPr lang="en-GB" sz="1800" dirty="0">
                <a:effectLst/>
                <a:latin typeface="PalatinoLTStd"/>
              </a:rPr>
              <a:t> cell histiocytosis [31]. </a:t>
            </a:r>
            <a:endParaRPr lang="en-GB" dirty="0"/>
          </a:p>
          <a:p>
            <a:r>
              <a:rPr lang="en-GB" sz="1800" dirty="0">
                <a:effectLst/>
                <a:latin typeface="PalatinoLTStd"/>
              </a:rPr>
              <a:t>The diagnosis is readily confirmed by examination of scrapings, which will be teeming with mites and eggs.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61</a:t>
            </a:fld>
            <a:endParaRPr lang="en-PK"/>
          </a:p>
        </p:txBody>
      </p:sp>
    </p:spTree>
    <p:extLst>
      <p:ext uri="{BB962C8B-B14F-4D97-AF65-F5344CB8AC3E}">
        <p14:creationId xmlns:p14="http://schemas.microsoft.com/office/powerpoint/2010/main" val="19751179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i="1" dirty="0">
                <a:effectLst/>
                <a:latin typeface="PalatinoLTStd"/>
              </a:rPr>
              <a:t>General principles </a:t>
            </a:r>
            <a:endParaRPr lang="en-GB" dirty="0"/>
          </a:p>
          <a:p>
            <a:r>
              <a:rPr lang="en-GB" sz="1800" dirty="0">
                <a:effectLst/>
                <a:latin typeface="PalatinoLTStd"/>
              </a:rPr>
              <a:t>Hospitalization and isolation of the patient are required to manage crusted scabies because of the risk of transmission to people in physical contact. </a:t>
            </a:r>
          </a:p>
          <a:p>
            <a:endParaRPr lang="en-GB" sz="1800" dirty="0">
              <a:effectLst/>
              <a:latin typeface="PalatinoLTStd"/>
            </a:endParaRPr>
          </a:p>
          <a:p>
            <a:r>
              <a:rPr lang="en-GB" sz="1800" dirty="0">
                <a:effectLst/>
                <a:latin typeface="PalatinoLTStd"/>
              </a:rPr>
              <a:t>All individuals in contact should be treated.</a:t>
            </a:r>
          </a:p>
          <a:p>
            <a:endParaRPr lang="en-GB" sz="1800" dirty="0">
              <a:effectLst/>
              <a:latin typeface="PalatinoLTStd"/>
            </a:endParaRPr>
          </a:p>
          <a:p>
            <a:r>
              <a:rPr lang="en-GB" sz="1800" dirty="0">
                <a:effectLst/>
                <a:latin typeface="PalatinoLTStd"/>
              </a:rPr>
              <a:t> A keratolytic agent such as a salicylic acid preparation should be used to treat hyperkeratosis. </a:t>
            </a:r>
          </a:p>
          <a:p>
            <a:endParaRPr lang="en-GB" sz="1800" dirty="0">
              <a:effectLst/>
              <a:latin typeface="PalatinoLTStd"/>
            </a:endParaRPr>
          </a:p>
          <a:p>
            <a:r>
              <a:rPr lang="en-GB" sz="1800" dirty="0">
                <a:effectLst/>
                <a:latin typeface="PalatinoLTStd"/>
              </a:rPr>
              <a:t>Nails should be cut short and brushed with a </a:t>
            </a:r>
            <a:r>
              <a:rPr lang="en-GB" sz="1800" dirty="0" err="1">
                <a:effectLst/>
                <a:latin typeface="PalatinoLTStd"/>
              </a:rPr>
              <a:t>scabicidal</a:t>
            </a:r>
            <a:r>
              <a:rPr lang="en-GB" sz="1800" dirty="0">
                <a:effectLst/>
                <a:latin typeface="PalatinoLTStd"/>
              </a:rPr>
              <a:t> agent [34].</a:t>
            </a:r>
          </a:p>
          <a:p>
            <a:endParaRPr lang="en-GB" sz="1800" dirty="0">
              <a:effectLst/>
              <a:latin typeface="PalatinoLTStd"/>
            </a:endParaRPr>
          </a:p>
          <a:p>
            <a:r>
              <a:rPr lang="en-GB" sz="1800" dirty="0">
                <a:effectLst/>
                <a:latin typeface="PalatinoLTStd"/>
              </a:rPr>
              <a:t> Expert consensus rec- </a:t>
            </a:r>
            <a:r>
              <a:rPr lang="en-GB" sz="1800" dirty="0" err="1">
                <a:effectLst/>
                <a:latin typeface="PalatinoLTStd"/>
              </a:rPr>
              <a:t>ommends</a:t>
            </a:r>
            <a:r>
              <a:rPr lang="en-GB" sz="1800" dirty="0">
                <a:effectLst/>
                <a:latin typeface="PalatinoLTStd"/>
              </a:rPr>
              <a:t> combining topical and oral therapy [35], although this has never been evaluated. </a:t>
            </a:r>
          </a:p>
          <a:p>
            <a:endParaRPr lang="en-GB" sz="1800" dirty="0">
              <a:effectLst/>
              <a:latin typeface="PalatinoLTStd"/>
            </a:endParaRPr>
          </a:p>
          <a:p>
            <a:r>
              <a:rPr lang="en-GB" sz="1800" dirty="0">
                <a:effectLst/>
                <a:latin typeface="PalatinoLTStd"/>
              </a:rPr>
              <a:t>Topical scabicide application should be repeated until two parasitological tests 3 days apart become negative. </a:t>
            </a:r>
          </a:p>
          <a:p>
            <a:endParaRPr lang="en-GB" sz="1800" dirty="0">
              <a:effectLst/>
              <a:latin typeface="PalatinoLTStd"/>
            </a:endParaRPr>
          </a:p>
          <a:p>
            <a:r>
              <a:rPr lang="en-GB" sz="1800" dirty="0">
                <a:effectLst/>
                <a:latin typeface="PalatinoLTStd"/>
              </a:rPr>
              <a:t>The administration schedule of ivermectin should be based on the severity of infection [40]; between three and seven doses have been proposed [27]. However, Currie </a:t>
            </a:r>
            <a:r>
              <a:rPr lang="en-GB" sz="1800" i="1" dirty="0">
                <a:effectLst/>
                <a:latin typeface="PalatinoLTStd"/>
              </a:rPr>
              <a:t>et al</a:t>
            </a:r>
            <a:r>
              <a:rPr lang="en-GB" sz="1800" dirty="0">
                <a:effectLst/>
                <a:latin typeface="PalatinoLTStd"/>
              </a:rPr>
              <a:t>. [41] reported evidence of resistance to ivermectin in two patients who had received multiple doses for recurrences of crusted </a:t>
            </a:r>
            <a:r>
              <a:rPr lang="en-GB" sz="1800" dirty="0" err="1">
                <a:effectLst/>
                <a:latin typeface="PalatinoLTStd"/>
              </a:rPr>
              <a:t>sca</a:t>
            </a:r>
            <a:r>
              <a:rPr lang="en-GB" sz="1800" dirty="0">
                <a:effectLst/>
                <a:latin typeface="PalatinoLTStd"/>
              </a:rPr>
              <a:t>- </a:t>
            </a:r>
            <a:r>
              <a:rPr lang="en-GB" sz="1800" dirty="0" err="1">
                <a:effectLst/>
                <a:latin typeface="PalatinoLTStd"/>
              </a:rPr>
              <a:t>bies</a:t>
            </a:r>
            <a:r>
              <a:rPr lang="en-GB" sz="1800" dirty="0">
                <a:effectLst/>
                <a:latin typeface="PalatinoLTStd"/>
              </a:rPr>
              <a:t>. Recently, a simple clinical grading scale to aid in the man- </a:t>
            </a:r>
            <a:r>
              <a:rPr lang="en-GB" sz="1800" dirty="0" err="1">
                <a:effectLst/>
                <a:latin typeface="PalatinoLTStd"/>
              </a:rPr>
              <a:t>agement</a:t>
            </a:r>
            <a:r>
              <a:rPr lang="en-GB" sz="1800" dirty="0">
                <a:effectLst/>
                <a:latin typeface="PalatinoLTStd"/>
              </a:rPr>
              <a:t> of patients with crusted scabies has been proposed and may be useful [42].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62</a:t>
            </a:fld>
            <a:endParaRPr lang="en-PK"/>
          </a:p>
        </p:txBody>
      </p:sp>
    </p:spTree>
    <p:extLst>
      <p:ext uri="{BB962C8B-B14F-4D97-AF65-F5344CB8AC3E}">
        <p14:creationId xmlns:p14="http://schemas.microsoft.com/office/powerpoint/2010/main" val="16101670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teeth cut into the epidermis and the haustellum is driven into the skin. It eventually comes to rest with the buccal teeth fully everted, anchoring the mouthparts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5</a:t>
            </a:fld>
            <a:endParaRPr lang="en-PK"/>
          </a:p>
        </p:txBody>
      </p:sp>
    </p:spTree>
    <p:extLst>
      <p:ext uri="{BB962C8B-B14F-4D97-AF65-F5344CB8AC3E}">
        <p14:creationId xmlns:p14="http://schemas.microsoft.com/office/powerpoint/2010/main" val="4223369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Once fixed in the skin, a bundle of stylets is pushed forward through the opening in the haustellum by protractor muscles within the head of the louse (Figure 34.12c). The stylets are advanced into the dermis as a single bundle or fascicle, and probe for a small blood vessel.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6</a:t>
            </a:fld>
            <a:endParaRPr lang="en-PK"/>
          </a:p>
        </p:txBody>
      </p:sp>
    </p:spTree>
    <p:extLst>
      <p:ext uri="{BB962C8B-B14F-4D97-AF65-F5344CB8AC3E}">
        <p14:creationId xmlns:p14="http://schemas.microsoft.com/office/powerpoint/2010/main" val="3009891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1" dirty="0">
                <a:effectLst/>
                <a:latin typeface="PalatinoLTStd"/>
              </a:rPr>
              <a:t>Incidence and prevalence </a:t>
            </a:r>
            <a:r>
              <a:rPr lang="en-GB" sz="1800" dirty="0">
                <a:effectLst/>
                <a:latin typeface="PalatinoLTStd"/>
              </a:rPr>
              <a:t>[5,</a:t>
            </a:r>
            <a:r>
              <a:rPr lang="en-GB" sz="1800" b="1" dirty="0">
                <a:effectLst/>
                <a:latin typeface="PalatinoLTStd"/>
              </a:rPr>
              <a:t>6</a:t>
            </a:r>
            <a:r>
              <a:rPr lang="en-GB" sz="1800" dirty="0">
                <a:effectLst/>
                <a:latin typeface="PalatinoLTStd"/>
              </a:rPr>
              <a:t>,7]</a:t>
            </a:r>
            <a:br>
              <a:rPr lang="en-GB" sz="1800" dirty="0">
                <a:effectLst/>
                <a:latin typeface="PalatinoLTStd"/>
              </a:rPr>
            </a:br>
            <a:r>
              <a:rPr lang="en-GB" sz="1800" dirty="0">
                <a:effectLst/>
                <a:latin typeface="PalatinoLTStd"/>
              </a:rPr>
              <a:t>The head louse has a worldwide distribution, and head louse infestation (pediculosis capitis) is common both in developed and developing countries. However, precise data on current prevalence are relatively sparse. The traditional perception of head lice as a parasitosis exclusively associated with schoolchildren of low socioeconomic status must now be challenged [8]. </a:t>
            </a:r>
            <a:endParaRPr lang="en-GB" dirty="0"/>
          </a:p>
          <a:p>
            <a:r>
              <a:rPr lang="en-GB" sz="1800" dirty="0">
                <a:effectLst/>
                <a:latin typeface="PalatinoLTStd"/>
              </a:rPr>
              <a:t>High rates of head louse infection have been reported from the USA, Canada and several other countries;</a:t>
            </a:r>
            <a:endParaRPr lang="en-GB" dirty="0"/>
          </a:p>
          <a:p>
            <a:r>
              <a:rPr lang="en-GB" sz="1800" dirty="0">
                <a:effectLst/>
                <a:latin typeface="PalatinoLTStd"/>
              </a:rPr>
              <a:t>In the UK, prevalence is 2%, with an annual incidence of 37% [9]. In Australia, the reported prevalence in schoolchildren is 13%; in Brazil, a prevalence of 43% in a slum and 28% in a fishing village was shown in 2005 [10]; and in China, the prevalence is 14% (range of 0–52%) [11]. </a:t>
            </a:r>
            <a:endParaRPr lang="en-GB" dirty="0"/>
          </a:p>
          <a:p>
            <a:endParaRPr lang="en-PK"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Head lice more in kids 3 to 11 and more in girls than boys.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Behaviour pat- terns in girls and boys at different ages probably influence rates of infection [</a:t>
            </a:r>
            <a:r>
              <a:rPr lang="en-GB" sz="1800" b="1" dirty="0">
                <a:effectLst/>
                <a:latin typeface="PalatinoLTStd"/>
              </a:rPr>
              <a:t>12</a:t>
            </a:r>
            <a:r>
              <a:rPr lang="en-GB" sz="1800" dirty="0">
                <a:effectLst/>
                <a:latin typeface="PalatinoLTStd"/>
              </a:rPr>
              <a:t>]. For example, in primary schools, children are organized into small groups around desks, and head to head contact is frequent. In addition, hair contact is probably more likely between girls than boys. Older children tend to be more independent, and more separated from their peers. The </a:t>
            </a:r>
            <a:r>
              <a:rPr lang="en-GB" sz="1800" dirty="0" err="1">
                <a:effectLst/>
                <a:latin typeface="PalatinoLTStd"/>
              </a:rPr>
              <a:t>contri</a:t>
            </a:r>
            <a:r>
              <a:rPr lang="en-GB" sz="1800" dirty="0">
                <a:effectLst/>
                <a:latin typeface="PalatinoLTStd"/>
              </a:rPr>
              <a:t>- </a:t>
            </a:r>
            <a:r>
              <a:rPr lang="en-GB" sz="1800" dirty="0" err="1">
                <a:effectLst/>
                <a:latin typeface="PalatinoLTStd"/>
              </a:rPr>
              <a:t>bution</a:t>
            </a:r>
            <a:r>
              <a:rPr lang="en-GB" sz="1800" dirty="0">
                <a:effectLst/>
                <a:latin typeface="PalatinoLTStd"/>
              </a:rPr>
              <a:t> of hair length to infection is debatable. Some studies have not shown any correlation between hair length and louse infection rates, but in others children with longer hair have had higher infection rates. A survey from Israel, in which detection of infection was by means of a louse comb, rather than direct visual inspection, found a significantly higher infection rate in children with long and medium length hair than in those with short hair [13].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Several authors have noted a low incidence of head louse infection in black Americans [14,15], although infection rates in black </a:t>
            </a:r>
            <a:r>
              <a:rPr lang="en-GB" sz="1800" dirty="0" err="1">
                <a:effectLst/>
                <a:latin typeface="PalatinoLTStd"/>
              </a:rPr>
              <a:t>Afri</a:t>
            </a:r>
            <a:r>
              <a:rPr lang="en-GB" sz="1800" dirty="0">
                <a:effectLst/>
                <a:latin typeface="PalatinoLTStd"/>
              </a:rPr>
              <a:t>- cans are high [5]. It has been suggested that the use of pomades (styling wax) Indian subcontinent, where hair oils and creams are frequently used [16]. A survey in Brazil found the same prevalence in black as in white people [17]. </a:t>
            </a:r>
            <a:endParaRPr lang="en-GB" sz="28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 by black Americans provides an environment unsuited to establish- </a:t>
            </a:r>
            <a:r>
              <a:rPr lang="en-GB" sz="1800" dirty="0" err="1">
                <a:effectLst/>
                <a:latin typeface="PalatinoLTStd"/>
              </a:rPr>
              <a:t>ment</a:t>
            </a:r>
            <a:r>
              <a:rPr lang="en-GB" sz="1800" dirty="0">
                <a:effectLst/>
                <a:latin typeface="PalatinoLTStd"/>
              </a:rPr>
              <a:t> of infestation [14], but head lice are quite common in the Indian subcontinent, where hair oils and creams are frequently used [16]. A survey in Brazil found the same prevalence in black as in white people [17].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7</a:t>
            </a:fld>
            <a:endParaRPr lang="en-PK"/>
          </a:p>
        </p:txBody>
      </p:sp>
    </p:spTree>
    <p:extLst>
      <p:ext uri="{BB962C8B-B14F-4D97-AF65-F5344CB8AC3E}">
        <p14:creationId xmlns:p14="http://schemas.microsoft.com/office/powerpoint/2010/main" val="763840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Associated diseases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Head lice are not known to transmit any human pathogens. However, </a:t>
            </a:r>
            <a:r>
              <a:rPr lang="en-GB" sz="1800" i="1" dirty="0">
                <a:effectLst/>
                <a:latin typeface="PalatinoLTStd"/>
              </a:rPr>
              <a:t>Bartonella </a:t>
            </a:r>
            <a:r>
              <a:rPr lang="en-GB" sz="1800" i="1" dirty="0" err="1">
                <a:effectLst/>
                <a:latin typeface="PalatinoLTStd"/>
              </a:rPr>
              <a:t>quintana</a:t>
            </a:r>
            <a:r>
              <a:rPr lang="en-GB" sz="1800" i="1" dirty="0">
                <a:effectLst/>
                <a:latin typeface="PalatinoLTStd"/>
              </a:rPr>
              <a:t> </a:t>
            </a:r>
            <a:r>
              <a:rPr lang="en-GB" sz="1800" dirty="0">
                <a:effectLst/>
                <a:latin typeface="PalatinoLTStd"/>
              </a:rPr>
              <a:t>has been detected in the head lice of homeless individuals and Nepalese slum children [18,19]. In a study in Paris in 2008–09, </a:t>
            </a:r>
            <a:r>
              <a:rPr lang="en-GB" sz="1800" i="1" dirty="0">
                <a:effectLst/>
                <a:latin typeface="PalatinoLTStd"/>
              </a:rPr>
              <a:t>Acinetobacter </a:t>
            </a:r>
            <a:r>
              <a:rPr lang="en-GB" sz="1800" i="1" dirty="0" err="1">
                <a:effectLst/>
                <a:latin typeface="PalatinoLTStd"/>
              </a:rPr>
              <a:t>baumanii</a:t>
            </a:r>
            <a:r>
              <a:rPr lang="en-GB" sz="1800" dirty="0">
                <a:effectLst/>
                <a:latin typeface="PalatinoLTStd"/>
              </a:rPr>
              <a:t>, but not </a:t>
            </a:r>
            <a:r>
              <a:rPr lang="en-GB" sz="1800" i="1" dirty="0">
                <a:effectLst/>
                <a:latin typeface="PalatinoLTStd"/>
              </a:rPr>
              <a:t>B. quin- tana</a:t>
            </a:r>
            <a:r>
              <a:rPr lang="en-GB" sz="1800" dirty="0">
                <a:effectLst/>
                <a:latin typeface="PalatinoLTStd"/>
              </a:rPr>
              <a:t>, was detected in 95 samples (33%) from a total of 288 DNA samples from adult head lice collected from the heads of school- children. The significance of the finding of </a:t>
            </a:r>
            <a:r>
              <a:rPr lang="en-GB" sz="1800" i="1" dirty="0">
                <a:effectLst/>
                <a:latin typeface="PalatinoLTStd"/>
              </a:rPr>
              <a:t>A. </a:t>
            </a:r>
            <a:r>
              <a:rPr lang="en-GB" sz="1800" i="1" dirty="0" err="1">
                <a:effectLst/>
                <a:latin typeface="PalatinoLTStd"/>
              </a:rPr>
              <a:t>baumanii</a:t>
            </a:r>
            <a:r>
              <a:rPr lang="en-GB" sz="1800" i="1" dirty="0">
                <a:effectLst/>
                <a:latin typeface="PalatinoLTStd"/>
              </a:rPr>
              <a:t> </a:t>
            </a:r>
            <a:r>
              <a:rPr lang="en-GB" sz="1800" dirty="0">
                <a:effectLst/>
                <a:latin typeface="PalatinoLTStd"/>
              </a:rPr>
              <a:t>in head lice is uncertain [20].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PalatinoLTSt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solidFill>
                  <a:srgbClr val="E50C38"/>
                </a:solidFill>
                <a:effectLst/>
                <a:latin typeface="FrutigerLTStd"/>
              </a:rPr>
              <a:t>pathophysiology </a:t>
            </a:r>
            <a:r>
              <a:rPr lang="en-GB" sz="1800" dirty="0">
                <a:effectLst/>
                <a:latin typeface="PalatinoLTStd"/>
              </a:rPr>
              <a:t>[2,7,21–23]</a:t>
            </a:r>
            <a:br>
              <a:rPr lang="en-GB" sz="1800" dirty="0">
                <a:effectLst/>
                <a:latin typeface="PalatinoLTStd"/>
              </a:rPr>
            </a:br>
            <a:r>
              <a:rPr lang="en-GB" sz="1800" dirty="0">
                <a:effectLst/>
                <a:latin typeface="PalatinoLTStd"/>
              </a:rPr>
              <a:t>The adult female is a greyish white insect 3–4 mm long (Fig- </a:t>
            </a:r>
            <a:r>
              <a:rPr lang="en-GB" sz="1800" dirty="0" err="1">
                <a:effectLst/>
                <a:latin typeface="PalatinoLTStd"/>
              </a:rPr>
              <a:t>ure</a:t>
            </a:r>
            <a:r>
              <a:rPr lang="en-GB" sz="1800" dirty="0">
                <a:effectLst/>
                <a:latin typeface="PalatinoLTStd"/>
              </a:rPr>
              <a:t> 34.13). The male is slightly smaller. The claws on the legs are adapted for clinging to hair. During her lifespan of </a:t>
            </a:r>
            <a:r>
              <a:rPr lang="en-GB" sz="1800" dirty="0" err="1">
                <a:effectLst/>
                <a:latin typeface="PalatinoLTStd"/>
              </a:rPr>
              <a:t>approxi</a:t>
            </a:r>
            <a:r>
              <a:rPr lang="en-GB" sz="1800" dirty="0">
                <a:effectLst/>
                <a:latin typeface="PalatinoLTStd"/>
              </a:rPr>
              <a:t>- </a:t>
            </a:r>
            <a:r>
              <a:rPr lang="en-GB" sz="1800" dirty="0" err="1">
                <a:effectLst/>
                <a:latin typeface="PalatinoLTStd"/>
              </a:rPr>
              <a:t>mately</a:t>
            </a:r>
            <a:r>
              <a:rPr lang="en-GB" sz="1800" dirty="0">
                <a:effectLst/>
                <a:latin typeface="PalatinoLTStd"/>
              </a:rPr>
              <a:t> 40 days, the female lays an average of about seven eggs daily. The eggs are cemented to hair shafts with a chitinous cement material secreted by the female’s accessory glands [23] (Figure 34.14a). In temperate climates, in order to provide a suit- able temperature for incubation, the eggs are attached to hair close to the surface of the scalp. They are oval, flesh coloured and have a lid (operculum) capping the free end of the egg (Fig- </a:t>
            </a:r>
            <a:r>
              <a:rPr lang="en-GB" sz="1800" dirty="0" err="1">
                <a:effectLst/>
                <a:latin typeface="PalatinoLTStd"/>
              </a:rPr>
              <a:t>ure</a:t>
            </a:r>
            <a:r>
              <a:rPr lang="en-GB" sz="1800" dirty="0">
                <a:effectLst/>
                <a:latin typeface="PalatinoLTStd"/>
              </a:rPr>
              <a:t> 34.14b). The operculum is pushed off by the emerging louse nymph. Once the louse has emerged, the empty egg case or ‘nit’ appears white, and is easier to see than the intact eggs close to the scalp surface. Eggs hatch in about 8 days and, following </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8</a:t>
            </a:fld>
            <a:endParaRPr lang="en-PK"/>
          </a:p>
        </p:txBody>
      </p:sp>
    </p:spTree>
    <p:extLst>
      <p:ext uri="{BB962C8B-B14F-4D97-AF65-F5344CB8AC3E}">
        <p14:creationId xmlns:p14="http://schemas.microsoft.com/office/powerpoint/2010/main" val="2325488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PalatinoLTStd"/>
              </a:rPr>
              <a:t>The adult female is a greyish white insect 3–4 mm long (Fig- </a:t>
            </a:r>
            <a:r>
              <a:rPr lang="en-GB" sz="1800" dirty="0" err="1">
                <a:effectLst/>
                <a:latin typeface="PalatinoLTStd"/>
              </a:rPr>
              <a:t>ure</a:t>
            </a:r>
            <a:r>
              <a:rPr lang="en-GB" sz="1800" dirty="0">
                <a:effectLst/>
                <a:latin typeface="PalatinoLTStd"/>
              </a:rPr>
              <a:t> 34.13). The male is slightly smaller. The claws on the legs are adapted for clinging to hair. During her lifespan of </a:t>
            </a:r>
            <a:r>
              <a:rPr lang="en-GB" sz="1800" dirty="0" err="1">
                <a:effectLst/>
                <a:latin typeface="PalatinoLTStd"/>
              </a:rPr>
              <a:t>approxi</a:t>
            </a:r>
            <a:r>
              <a:rPr lang="en-GB" sz="1800" dirty="0">
                <a:effectLst/>
                <a:latin typeface="PalatinoLTStd"/>
              </a:rPr>
              <a:t>- </a:t>
            </a:r>
            <a:r>
              <a:rPr lang="en-GB" sz="1800" dirty="0" err="1">
                <a:effectLst/>
                <a:latin typeface="PalatinoLTStd"/>
              </a:rPr>
              <a:t>mately</a:t>
            </a:r>
            <a:r>
              <a:rPr lang="en-GB" sz="1800" dirty="0">
                <a:effectLst/>
                <a:latin typeface="PalatinoLTStd"/>
              </a:rPr>
              <a:t> 40 days, the female lays an average of about seven eggs daily. </a:t>
            </a:r>
            <a:endParaRPr lang="en-GB" dirty="0"/>
          </a:p>
          <a:p>
            <a:endParaRPr lang="en-PK" dirty="0"/>
          </a:p>
        </p:txBody>
      </p:sp>
      <p:sp>
        <p:nvSpPr>
          <p:cNvPr id="4" name="Slide Number Placeholder 3"/>
          <p:cNvSpPr>
            <a:spLocks noGrp="1"/>
          </p:cNvSpPr>
          <p:nvPr>
            <p:ph type="sldNum" sz="quarter" idx="5"/>
          </p:nvPr>
        </p:nvSpPr>
        <p:spPr/>
        <p:txBody>
          <a:bodyPr/>
          <a:lstStyle/>
          <a:p>
            <a:fld id="{C0B37233-817F-EF4A-8BAB-2213ECB750CD}" type="slidenum">
              <a:rPr lang="en-PK" smtClean="0"/>
              <a:t>9</a:t>
            </a:fld>
            <a:endParaRPr lang="en-PK"/>
          </a:p>
        </p:txBody>
      </p:sp>
    </p:spTree>
    <p:extLst>
      <p:ext uri="{BB962C8B-B14F-4D97-AF65-F5344CB8AC3E}">
        <p14:creationId xmlns:p14="http://schemas.microsoft.com/office/powerpoint/2010/main" val="2550750971"/>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GB"/>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smtClean="0"/>
              <a:t>7/6/23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9423619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87157CC2-0FC8-4686-B024-99790E0F5162}" type="datetimeFigureOut">
              <a:rPr lang="en-US" smtClean="0"/>
              <a:t>7/6/23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5362568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7/6/23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358651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smtClean="0"/>
              <a:t>7/6/23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3405082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GB"/>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smtClean="0"/>
              <a:t>7/6/23</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0435599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7/6/23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49378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smtClean="0"/>
              <a:t>7/6/23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a:p>
        </p:txBody>
      </p:sp>
      <p:sp>
        <p:nvSpPr>
          <p:cNvPr id="10" name="Title 9"/>
          <p:cNvSpPr>
            <a:spLocks noGrp="1"/>
          </p:cNvSpPr>
          <p:nvPr>
            <p:ph type="title"/>
          </p:nvPr>
        </p:nvSpPr>
        <p:spPr/>
        <p:txBody>
          <a:bodyPr/>
          <a:lstStyle/>
          <a:p>
            <a:r>
              <a:rPr lang="en-GB"/>
              <a:t>Click to edit Master title style</a:t>
            </a:r>
            <a:endParaRPr lang="en-US" dirty="0"/>
          </a:p>
        </p:txBody>
      </p:sp>
    </p:spTree>
    <p:extLst>
      <p:ext uri="{BB962C8B-B14F-4D97-AF65-F5344CB8AC3E}">
        <p14:creationId xmlns:p14="http://schemas.microsoft.com/office/powerpoint/2010/main" val="1072378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77919A6-33EB-49BD-A62F-1FA56B9F9712}" type="datetimeFigureOut">
              <a:rPr lang="en-US" smtClean="0"/>
              <a:t>7/6/23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t>‹#›</a:t>
            </a:fld>
            <a:endParaRPr lang="en-US"/>
          </a:p>
        </p:txBody>
      </p:sp>
      <p:sp>
        <p:nvSpPr>
          <p:cNvPr id="6" name="Title 5"/>
          <p:cNvSpPr>
            <a:spLocks noGrp="1"/>
          </p:cNvSpPr>
          <p:nvPr>
            <p:ph type="title"/>
          </p:nvPr>
        </p:nvSpPr>
        <p:spPr/>
        <p:txBody>
          <a:bodyPr/>
          <a:lstStyle/>
          <a:p>
            <a:r>
              <a:rPr lang="en-GB"/>
              <a:t>Click to edit Master title style</a:t>
            </a:r>
            <a:endParaRPr lang="en-US"/>
          </a:p>
        </p:txBody>
      </p:sp>
    </p:spTree>
    <p:extLst>
      <p:ext uri="{BB962C8B-B14F-4D97-AF65-F5344CB8AC3E}">
        <p14:creationId xmlns:p14="http://schemas.microsoft.com/office/powerpoint/2010/main" val="3681886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smtClean="0"/>
              <a:t>7/6/23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92262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7/6/23</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14838976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GB"/>
              <a:t>Click to edit Master title style</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smtClean="0"/>
              <a:t>7/6/23</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a:p>
        </p:txBody>
      </p:sp>
    </p:spTree>
    <p:extLst>
      <p:ext uri="{BB962C8B-B14F-4D97-AF65-F5344CB8AC3E}">
        <p14:creationId xmlns:p14="http://schemas.microsoft.com/office/powerpoint/2010/main" val="421661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smtClean="0"/>
              <a:t>7/6/23</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877551537"/>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7054E-738E-E967-1825-E78A19B51291}"/>
              </a:ext>
            </a:extLst>
          </p:cNvPr>
          <p:cNvSpPr>
            <a:spLocks noGrp="1"/>
          </p:cNvSpPr>
          <p:nvPr>
            <p:ph type="ctrTitle"/>
          </p:nvPr>
        </p:nvSpPr>
        <p:spPr/>
        <p:txBody>
          <a:bodyPr/>
          <a:lstStyle/>
          <a:p>
            <a:r>
              <a:rPr lang="en-PK" dirty="0"/>
              <a:t>arthropods</a:t>
            </a:r>
          </a:p>
        </p:txBody>
      </p:sp>
      <p:sp>
        <p:nvSpPr>
          <p:cNvPr id="3" name="Subtitle 2">
            <a:extLst>
              <a:ext uri="{FF2B5EF4-FFF2-40B4-BE49-F238E27FC236}">
                <a16:creationId xmlns:a16="http://schemas.microsoft.com/office/drawing/2014/main" id="{7440C320-D0A8-075B-C2E7-2ACDFCFA8134}"/>
              </a:ext>
            </a:extLst>
          </p:cNvPr>
          <p:cNvSpPr>
            <a:spLocks noGrp="1"/>
          </p:cNvSpPr>
          <p:nvPr>
            <p:ph type="subTitle" idx="1"/>
          </p:nvPr>
        </p:nvSpPr>
        <p:spPr/>
        <p:txBody>
          <a:bodyPr/>
          <a:lstStyle/>
          <a:p>
            <a:r>
              <a:rPr lang="en-GB" dirty="0"/>
              <a:t>D</a:t>
            </a:r>
            <a:r>
              <a:rPr lang="en-PK" dirty="0"/>
              <a:t>r Reesham Zulkiffal Bhatti</a:t>
            </a:r>
          </a:p>
        </p:txBody>
      </p:sp>
    </p:spTree>
    <p:extLst>
      <p:ext uri="{BB962C8B-B14F-4D97-AF65-F5344CB8AC3E}">
        <p14:creationId xmlns:p14="http://schemas.microsoft.com/office/powerpoint/2010/main" val="1304899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AF2F4-CAFC-9296-3C69-7E815C00A8EC}"/>
              </a:ext>
            </a:extLst>
          </p:cNvPr>
          <p:cNvSpPr>
            <a:spLocks noGrp="1"/>
          </p:cNvSpPr>
          <p:nvPr>
            <p:ph idx="1"/>
          </p:nvPr>
        </p:nvSpPr>
        <p:spPr/>
        <p:txBody>
          <a:bodyPr>
            <a:normAutofit/>
          </a:bodyPr>
          <a:lstStyle/>
          <a:p>
            <a:r>
              <a:rPr lang="en-GB" dirty="0"/>
              <a:t>C</a:t>
            </a:r>
            <a:r>
              <a:rPr lang="en-PK" dirty="0"/>
              <a:t>itinous material </a:t>
            </a:r>
          </a:p>
          <a:p>
            <a:endParaRPr lang="en-GB" dirty="0"/>
          </a:p>
          <a:p>
            <a:r>
              <a:rPr lang="en-GB" dirty="0"/>
              <a:t>Eggs attachment</a:t>
            </a:r>
          </a:p>
          <a:p>
            <a:pPr marL="0" indent="0">
              <a:buNone/>
            </a:pPr>
            <a:r>
              <a:rPr lang="en-GB" dirty="0"/>
              <a:t>  </a:t>
            </a:r>
            <a:endParaRPr lang="en-PK" dirty="0"/>
          </a:p>
        </p:txBody>
      </p:sp>
      <p:pic>
        <p:nvPicPr>
          <p:cNvPr id="5" name="Picture 4">
            <a:extLst>
              <a:ext uri="{FF2B5EF4-FFF2-40B4-BE49-F238E27FC236}">
                <a16:creationId xmlns:a16="http://schemas.microsoft.com/office/drawing/2014/main" id="{8BDA8B31-C4DB-DD57-6EAA-0B1BB9FDD252}"/>
              </a:ext>
            </a:extLst>
          </p:cNvPr>
          <p:cNvPicPr>
            <a:picLocks noChangeAspect="1"/>
          </p:cNvPicPr>
          <p:nvPr/>
        </p:nvPicPr>
        <p:blipFill rotWithShape="1">
          <a:blip r:embed="rId3">
            <a:extLst>
              <a:ext uri="{28A0092B-C50C-407E-A947-70E740481C1C}">
                <a14:useLocalDpi xmlns:a14="http://schemas.microsoft.com/office/drawing/2010/main" val="0"/>
              </a:ext>
            </a:extLst>
          </a:blip>
          <a:srcRect l="18791" t="12476" r="23366" b="4773"/>
          <a:stretch/>
        </p:blipFill>
        <p:spPr>
          <a:xfrm>
            <a:off x="3867150" y="893826"/>
            <a:ext cx="7464552" cy="4497324"/>
          </a:xfrm>
          <a:prstGeom prst="rect">
            <a:avLst/>
          </a:prstGeom>
        </p:spPr>
      </p:pic>
    </p:spTree>
    <p:extLst>
      <p:ext uri="{BB962C8B-B14F-4D97-AF65-F5344CB8AC3E}">
        <p14:creationId xmlns:p14="http://schemas.microsoft.com/office/powerpoint/2010/main" val="2456277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1629B-BFAF-6F24-702F-613EAAD8EC1A}"/>
              </a:ext>
            </a:extLst>
          </p:cNvPr>
          <p:cNvSpPr>
            <a:spLocks noGrp="1"/>
          </p:cNvSpPr>
          <p:nvPr>
            <p:ph idx="1"/>
          </p:nvPr>
        </p:nvSpPr>
        <p:spPr>
          <a:xfrm>
            <a:off x="1069848" y="484632"/>
            <a:ext cx="10058400" cy="5687568"/>
          </a:xfrm>
        </p:spPr>
        <p:txBody>
          <a:bodyPr/>
          <a:lstStyle/>
          <a:p>
            <a:r>
              <a:rPr lang="en-GB" dirty="0"/>
              <a:t>O</a:t>
            </a:r>
            <a:r>
              <a:rPr lang="en-PK" dirty="0"/>
              <a:t>perculum </a:t>
            </a:r>
          </a:p>
          <a:p>
            <a:endParaRPr lang="en-GB" dirty="0"/>
          </a:p>
          <a:p>
            <a:r>
              <a:rPr lang="en-GB" dirty="0"/>
              <a:t>N</a:t>
            </a:r>
            <a:r>
              <a:rPr lang="en-PK" dirty="0"/>
              <a:t>it </a:t>
            </a:r>
          </a:p>
          <a:p>
            <a:endParaRPr lang="en-GB" dirty="0"/>
          </a:p>
          <a:p>
            <a:r>
              <a:rPr lang="en-GB" dirty="0"/>
              <a:t>E</a:t>
            </a:r>
            <a:r>
              <a:rPr lang="en-PK" dirty="0"/>
              <a:t>ggs hatch </a:t>
            </a:r>
          </a:p>
          <a:p>
            <a:endParaRPr lang="en-GB" dirty="0"/>
          </a:p>
          <a:p>
            <a:r>
              <a:rPr lang="en-GB" dirty="0"/>
              <a:t>N</a:t>
            </a:r>
            <a:r>
              <a:rPr lang="en-PK" dirty="0"/>
              <a:t>ymph </a:t>
            </a:r>
          </a:p>
          <a:p>
            <a:endParaRPr lang="en-GB" dirty="0"/>
          </a:p>
          <a:p>
            <a:r>
              <a:rPr lang="en-GB" dirty="0"/>
              <a:t>Louse spread </a:t>
            </a:r>
          </a:p>
          <a:p>
            <a:endParaRPr lang="en-PK" dirty="0"/>
          </a:p>
        </p:txBody>
      </p:sp>
      <p:pic>
        <p:nvPicPr>
          <p:cNvPr id="5" name="Picture 4">
            <a:extLst>
              <a:ext uri="{FF2B5EF4-FFF2-40B4-BE49-F238E27FC236}">
                <a16:creationId xmlns:a16="http://schemas.microsoft.com/office/drawing/2014/main" id="{A5AF0262-8696-879B-D2F4-EF206703434B}"/>
              </a:ext>
            </a:extLst>
          </p:cNvPr>
          <p:cNvPicPr>
            <a:picLocks noChangeAspect="1"/>
          </p:cNvPicPr>
          <p:nvPr/>
        </p:nvPicPr>
        <p:blipFill rotWithShape="1">
          <a:blip r:embed="rId3">
            <a:extLst>
              <a:ext uri="{28A0092B-C50C-407E-A947-70E740481C1C}">
                <a14:useLocalDpi xmlns:a14="http://schemas.microsoft.com/office/drawing/2010/main" val="0"/>
              </a:ext>
            </a:extLst>
          </a:blip>
          <a:srcRect t="21667" b="19267"/>
          <a:stretch/>
        </p:blipFill>
        <p:spPr>
          <a:xfrm>
            <a:off x="5619750" y="484632"/>
            <a:ext cx="5181600" cy="6240018"/>
          </a:xfrm>
          <a:prstGeom prst="rect">
            <a:avLst/>
          </a:prstGeom>
        </p:spPr>
      </p:pic>
    </p:spTree>
    <p:extLst>
      <p:ext uri="{BB962C8B-B14F-4D97-AF65-F5344CB8AC3E}">
        <p14:creationId xmlns:p14="http://schemas.microsoft.com/office/powerpoint/2010/main" val="1368009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87B8D-DC20-B08E-815D-55C222C23446}"/>
              </a:ext>
            </a:extLst>
          </p:cNvPr>
          <p:cNvSpPr>
            <a:spLocks noGrp="1"/>
          </p:cNvSpPr>
          <p:nvPr>
            <p:ph idx="1"/>
          </p:nvPr>
        </p:nvSpPr>
        <p:spPr>
          <a:xfrm>
            <a:off x="1069848" y="2121408"/>
            <a:ext cx="2797302" cy="4050792"/>
          </a:xfrm>
        </p:spPr>
        <p:txBody>
          <a:bodyPr/>
          <a:lstStyle/>
          <a:p>
            <a:r>
              <a:rPr lang="en-GB" dirty="0"/>
              <a:t>N</a:t>
            </a:r>
            <a:r>
              <a:rPr lang="en-PK" dirty="0"/>
              <a:t>umerous head louse and empty egg cases </a:t>
            </a:r>
          </a:p>
        </p:txBody>
      </p:sp>
      <p:pic>
        <p:nvPicPr>
          <p:cNvPr id="5" name="Picture 4">
            <a:extLst>
              <a:ext uri="{FF2B5EF4-FFF2-40B4-BE49-F238E27FC236}">
                <a16:creationId xmlns:a16="http://schemas.microsoft.com/office/drawing/2014/main" id="{1C7BFE5C-924E-DCF7-84CF-D12F267D9273}"/>
              </a:ext>
            </a:extLst>
          </p:cNvPr>
          <p:cNvPicPr>
            <a:picLocks noChangeAspect="1"/>
          </p:cNvPicPr>
          <p:nvPr/>
        </p:nvPicPr>
        <p:blipFill rotWithShape="1">
          <a:blip r:embed="rId3">
            <a:extLst>
              <a:ext uri="{28A0092B-C50C-407E-A947-70E740481C1C}">
                <a14:useLocalDpi xmlns:a14="http://schemas.microsoft.com/office/drawing/2010/main" val="0"/>
              </a:ext>
            </a:extLst>
          </a:blip>
          <a:srcRect t="13056" b="27878"/>
          <a:stretch/>
        </p:blipFill>
        <p:spPr>
          <a:xfrm>
            <a:off x="4210050" y="876300"/>
            <a:ext cx="7848600" cy="5981700"/>
          </a:xfrm>
          <a:prstGeom prst="rect">
            <a:avLst/>
          </a:prstGeom>
        </p:spPr>
      </p:pic>
    </p:spTree>
    <p:extLst>
      <p:ext uri="{BB962C8B-B14F-4D97-AF65-F5344CB8AC3E}">
        <p14:creationId xmlns:p14="http://schemas.microsoft.com/office/powerpoint/2010/main" val="7419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1BAFF-AF68-A7B1-085D-0FE3F6206256}"/>
              </a:ext>
            </a:extLst>
          </p:cNvPr>
          <p:cNvSpPr>
            <a:spLocks noGrp="1"/>
          </p:cNvSpPr>
          <p:nvPr>
            <p:ph type="title"/>
          </p:nvPr>
        </p:nvSpPr>
        <p:spPr/>
        <p:txBody>
          <a:bodyPr/>
          <a:lstStyle/>
          <a:p>
            <a:r>
              <a:rPr lang="en-GB" dirty="0"/>
              <a:t>C</a:t>
            </a:r>
            <a:r>
              <a:rPr lang="en-PK" dirty="0"/>
              <a:t>linical features </a:t>
            </a:r>
          </a:p>
        </p:txBody>
      </p:sp>
      <p:sp>
        <p:nvSpPr>
          <p:cNvPr id="3" name="Content Placeholder 2">
            <a:extLst>
              <a:ext uri="{FF2B5EF4-FFF2-40B4-BE49-F238E27FC236}">
                <a16:creationId xmlns:a16="http://schemas.microsoft.com/office/drawing/2014/main" id="{3BAB50CA-26D2-D520-EBC8-78557A3B1D72}"/>
              </a:ext>
            </a:extLst>
          </p:cNvPr>
          <p:cNvSpPr>
            <a:spLocks noGrp="1"/>
          </p:cNvSpPr>
          <p:nvPr>
            <p:ph idx="1"/>
          </p:nvPr>
        </p:nvSpPr>
        <p:spPr/>
        <p:txBody>
          <a:bodyPr/>
          <a:lstStyle/>
          <a:p>
            <a:r>
              <a:rPr lang="en-GB" dirty="0"/>
              <a:t>S</a:t>
            </a:r>
            <a:r>
              <a:rPr lang="en-PK" dirty="0"/>
              <a:t>calp pruritis </a:t>
            </a:r>
          </a:p>
          <a:p>
            <a:r>
              <a:rPr lang="en-GB" dirty="0"/>
              <a:t>S</a:t>
            </a:r>
            <a:r>
              <a:rPr lang="en-PK" dirty="0"/>
              <a:t>ec bacterial infection </a:t>
            </a:r>
          </a:p>
          <a:p>
            <a:r>
              <a:rPr lang="en-GB" dirty="0"/>
              <a:t>S</a:t>
            </a:r>
            <a:r>
              <a:rPr lang="en-PK" dirty="0"/>
              <a:t>calp impetigo </a:t>
            </a:r>
          </a:p>
          <a:p>
            <a:r>
              <a:rPr lang="en-GB" dirty="0"/>
              <a:t>P</a:t>
            </a:r>
            <a:r>
              <a:rPr lang="en-PK" dirty="0"/>
              <a:t>ruritic papules &gt; nape of neck </a:t>
            </a:r>
          </a:p>
          <a:p>
            <a:r>
              <a:rPr lang="en-GB" dirty="0"/>
              <a:t>G</a:t>
            </a:r>
            <a:r>
              <a:rPr lang="en-PK" dirty="0"/>
              <a:t>eneralized pruritic eruption </a:t>
            </a:r>
          </a:p>
          <a:p>
            <a:r>
              <a:rPr lang="en-GB" dirty="0"/>
              <a:t>Plica </a:t>
            </a:r>
            <a:r>
              <a:rPr lang="en-GB" dirty="0" err="1"/>
              <a:t>plonica</a:t>
            </a:r>
            <a:r>
              <a:rPr lang="en-GB" dirty="0"/>
              <a:t> </a:t>
            </a:r>
          </a:p>
          <a:p>
            <a:r>
              <a:rPr lang="en-GB" dirty="0"/>
              <a:t>Nits/ </a:t>
            </a:r>
            <a:r>
              <a:rPr lang="en-GB" dirty="0" err="1"/>
              <a:t>pseudonits</a:t>
            </a:r>
            <a:r>
              <a:rPr lang="en-GB" dirty="0"/>
              <a:t>/ hair spray </a:t>
            </a:r>
            <a:endParaRPr lang="en-PK" dirty="0"/>
          </a:p>
        </p:txBody>
      </p:sp>
    </p:spTree>
    <p:extLst>
      <p:ext uri="{BB962C8B-B14F-4D97-AF65-F5344CB8AC3E}">
        <p14:creationId xmlns:p14="http://schemas.microsoft.com/office/powerpoint/2010/main" val="1162011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F1D70-E540-60BC-BCE4-6F6826D64D63}"/>
              </a:ext>
            </a:extLst>
          </p:cNvPr>
          <p:cNvSpPr>
            <a:spLocks noGrp="1"/>
          </p:cNvSpPr>
          <p:nvPr>
            <p:ph type="title"/>
          </p:nvPr>
        </p:nvSpPr>
        <p:spPr/>
        <p:txBody>
          <a:bodyPr/>
          <a:lstStyle/>
          <a:p>
            <a:r>
              <a:rPr lang="en-GB" dirty="0"/>
              <a:t>I</a:t>
            </a:r>
            <a:r>
              <a:rPr lang="en-PK" dirty="0"/>
              <a:t>nvestigations </a:t>
            </a:r>
          </a:p>
        </p:txBody>
      </p:sp>
      <p:sp>
        <p:nvSpPr>
          <p:cNvPr id="3" name="Content Placeholder 2">
            <a:extLst>
              <a:ext uri="{FF2B5EF4-FFF2-40B4-BE49-F238E27FC236}">
                <a16:creationId xmlns:a16="http://schemas.microsoft.com/office/drawing/2014/main" id="{AC658E46-313A-1DD6-5476-A13A2687B792}"/>
              </a:ext>
            </a:extLst>
          </p:cNvPr>
          <p:cNvSpPr>
            <a:spLocks noGrp="1"/>
          </p:cNvSpPr>
          <p:nvPr>
            <p:ph idx="1"/>
          </p:nvPr>
        </p:nvSpPr>
        <p:spPr/>
        <p:txBody>
          <a:bodyPr/>
          <a:lstStyle/>
          <a:p>
            <a:r>
              <a:rPr lang="en-GB" dirty="0"/>
              <a:t>D</a:t>
            </a:r>
            <a:r>
              <a:rPr lang="en-PK" dirty="0"/>
              <a:t>etection of lice and nymphs </a:t>
            </a:r>
          </a:p>
          <a:p>
            <a:r>
              <a:rPr lang="en-GB" sz="3600" dirty="0"/>
              <a:t>R</a:t>
            </a:r>
            <a:r>
              <a:rPr lang="en-PK" sz="3600" dirty="0"/>
              <a:t>eliable method of diagnosing </a:t>
            </a:r>
          </a:p>
          <a:p>
            <a:r>
              <a:rPr lang="en-GB" dirty="0"/>
              <a:t>D</a:t>
            </a:r>
            <a:r>
              <a:rPr lang="en-PK" dirty="0"/>
              <a:t>etection combing </a:t>
            </a:r>
          </a:p>
        </p:txBody>
      </p:sp>
    </p:spTree>
    <p:extLst>
      <p:ext uri="{BB962C8B-B14F-4D97-AF65-F5344CB8AC3E}">
        <p14:creationId xmlns:p14="http://schemas.microsoft.com/office/powerpoint/2010/main" val="99792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9A1DA-6735-4BD1-218A-3EC7BC5C2023}"/>
              </a:ext>
            </a:extLst>
          </p:cNvPr>
          <p:cNvSpPr>
            <a:spLocks noGrp="1"/>
          </p:cNvSpPr>
          <p:nvPr>
            <p:ph type="title"/>
          </p:nvPr>
        </p:nvSpPr>
        <p:spPr/>
        <p:txBody>
          <a:bodyPr/>
          <a:lstStyle/>
          <a:p>
            <a:r>
              <a:rPr lang="en-GB" dirty="0"/>
              <a:t>P</a:t>
            </a:r>
            <a:r>
              <a:rPr lang="en-PK" dirty="0"/>
              <a:t>rinciples of manag</a:t>
            </a:r>
            <a:r>
              <a:rPr lang="en-GB" dirty="0"/>
              <a:t>e</a:t>
            </a:r>
            <a:r>
              <a:rPr lang="en-PK" dirty="0"/>
              <a:t>ment </a:t>
            </a:r>
          </a:p>
        </p:txBody>
      </p:sp>
      <p:sp>
        <p:nvSpPr>
          <p:cNvPr id="3" name="Content Placeholder 2">
            <a:extLst>
              <a:ext uri="{FF2B5EF4-FFF2-40B4-BE49-F238E27FC236}">
                <a16:creationId xmlns:a16="http://schemas.microsoft.com/office/drawing/2014/main" id="{4341BC2F-8B4C-AF27-59A5-E349D18F1487}"/>
              </a:ext>
            </a:extLst>
          </p:cNvPr>
          <p:cNvSpPr>
            <a:spLocks noGrp="1"/>
          </p:cNvSpPr>
          <p:nvPr>
            <p:ph idx="1"/>
          </p:nvPr>
        </p:nvSpPr>
        <p:spPr/>
        <p:txBody>
          <a:bodyPr/>
          <a:lstStyle/>
          <a:p>
            <a:r>
              <a:rPr lang="en-GB" dirty="0"/>
              <a:t>S</a:t>
            </a:r>
            <a:r>
              <a:rPr lang="en-PK" dirty="0"/>
              <a:t>afe, harmless, readily available, easy to use and inexpensive. </a:t>
            </a:r>
          </a:p>
          <a:p>
            <a:r>
              <a:rPr lang="en-GB" dirty="0"/>
              <a:t>R</a:t>
            </a:r>
            <a:r>
              <a:rPr lang="en-PK" dirty="0"/>
              <a:t>epeat 7 to 10 days </a:t>
            </a:r>
          </a:p>
          <a:p>
            <a:r>
              <a:rPr lang="en-GB" dirty="0"/>
              <a:t>L</a:t>
            </a:r>
            <a:r>
              <a:rPr lang="en-PK" dirty="0"/>
              <a:t>otion and liquid &gt; shampoo </a:t>
            </a:r>
          </a:p>
          <a:p>
            <a:r>
              <a:rPr lang="en-GB" dirty="0"/>
              <a:t>A</a:t>
            </a:r>
            <a:r>
              <a:rPr lang="en-PK" dirty="0"/>
              <a:t>qeous &gt; alcoholic solutions </a:t>
            </a:r>
          </a:p>
          <a:p>
            <a:r>
              <a:rPr lang="en-GB" dirty="0"/>
              <a:t>T</a:t>
            </a:r>
            <a:r>
              <a:rPr lang="en-PK" dirty="0"/>
              <a:t>reating family memebers  </a:t>
            </a:r>
          </a:p>
          <a:p>
            <a:r>
              <a:rPr lang="en-GB" dirty="0"/>
              <a:t>R</a:t>
            </a:r>
            <a:r>
              <a:rPr lang="en-PK" dirty="0"/>
              <a:t>emoval of nits </a:t>
            </a:r>
          </a:p>
          <a:p>
            <a:r>
              <a:rPr lang="en-GB" dirty="0"/>
              <a:t>T</a:t>
            </a:r>
            <a:r>
              <a:rPr lang="en-PK" dirty="0"/>
              <a:t>reatment success detection combing after 2 and 7 day interval </a:t>
            </a:r>
          </a:p>
          <a:p>
            <a:r>
              <a:rPr lang="en-GB" dirty="0"/>
              <a:t>Infested material washed and bagged </a:t>
            </a:r>
          </a:p>
          <a:p>
            <a:r>
              <a:rPr lang="en-GB" dirty="0"/>
              <a:t>Hair grooming aids discarded or decontaminated </a:t>
            </a:r>
            <a:endParaRPr lang="en-PK" dirty="0"/>
          </a:p>
        </p:txBody>
      </p:sp>
    </p:spTree>
    <p:extLst>
      <p:ext uri="{BB962C8B-B14F-4D97-AF65-F5344CB8AC3E}">
        <p14:creationId xmlns:p14="http://schemas.microsoft.com/office/powerpoint/2010/main" val="113050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B0A3C-B3D6-DDC9-D088-630883E13CEF}"/>
              </a:ext>
            </a:extLst>
          </p:cNvPr>
          <p:cNvSpPr>
            <a:spLocks noGrp="1"/>
          </p:cNvSpPr>
          <p:nvPr>
            <p:ph type="title"/>
          </p:nvPr>
        </p:nvSpPr>
        <p:spPr/>
        <p:txBody>
          <a:bodyPr/>
          <a:lstStyle/>
          <a:p>
            <a:r>
              <a:rPr lang="en-GB" dirty="0"/>
              <a:t>F</a:t>
            </a:r>
            <a:r>
              <a:rPr lang="en-PK" dirty="0"/>
              <a:t>irst line </a:t>
            </a:r>
          </a:p>
        </p:txBody>
      </p:sp>
      <p:sp>
        <p:nvSpPr>
          <p:cNvPr id="3" name="Content Placeholder 2">
            <a:extLst>
              <a:ext uri="{FF2B5EF4-FFF2-40B4-BE49-F238E27FC236}">
                <a16:creationId xmlns:a16="http://schemas.microsoft.com/office/drawing/2014/main" id="{EE08B52B-1299-E113-43F3-B480877CA8AD}"/>
              </a:ext>
            </a:extLst>
          </p:cNvPr>
          <p:cNvSpPr>
            <a:spLocks noGrp="1"/>
          </p:cNvSpPr>
          <p:nvPr>
            <p:ph idx="1"/>
          </p:nvPr>
        </p:nvSpPr>
        <p:spPr>
          <a:xfrm>
            <a:off x="898398" y="2093976"/>
            <a:ext cx="10058400" cy="4050792"/>
          </a:xfrm>
        </p:spPr>
        <p:txBody>
          <a:bodyPr/>
          <a:lstStyle/>
          <a:p>
            <a:r>
              <a:rPr lang="en-GB" dirty="0"/>
              <a:t>Dimethicone </a:t>
            </a:r>
          </a:p>
          <a:p>
            <a:r>
              <a:rPr lang="en-GB" dirty="0"/>
              <a:t>Bug busting </a:t>
            </a:r>
          </a:p>
          <a:p>
            <a:r>
              <a:rPr lang="en-GB" dirty="0"/>
              <a:t>Isopropyl </a:t>
            </a:r>
            <a:r>
              <a:rPr lang="en-GB" dirty="0" err="1"/>
              <a:t>meristate</a:t>
            </a:r>
            <a:r>
              <a:rPr lang="en-GB" dirty="0"/>
              <a:t> </a:t>
            </a:r>
          </a:p>
          <a:p>
            <a:r>
              <a:rPr lang="en-GB" dirty="0" err="1"/>
              <a:t>Cyclomethicone</a:t>
            </a:r>
            <a:r>
              <a:rPr lang="en-GB" dirty="0"/>
              <a:t> </a:t>
            </a:r>
          </a:p>
          <a:p>
            <a:r>
              <a:rPr lang="en-GB" dirty="0"/>
              <a:t>Coconut or malathion </a:t>
            </a:r>
          </a:p>
          <a:p>
            <a:r>
              <a:rPr lang="en-GB" sz="3200" dirty="0"/>
              <a:t>American academy of </a:t>
            </a:r>
            <a:r>
              <a:rPr lang="en-GB" sz="3200" dirty="0" err="1"/>
              <a:t>pediatrics</a:t>
            </a:r>
            <a:r>
              <a:rPr lang="en-GB" sz="3200" dirty="0"/>
              <a:t> </a:t>
            </a:r>
          </a:p>
          <a:p>
            <a:r>
              <a:rPr lang="en-GB" dirty="0"/>
              <a:t>1% </a:t>
            </a:r>
            <a:r>
              <a:rPr lang="en-GB" dirty="0" err="1"/>
              <a:t>permethric</a:t>
            </a:r>
            <a:r>
              <a:rPr lang="en-GB" dirty="0"/>
              <a:t> or pyrethrin </a:t>
            </a:r>
          </a:p>
          <a:p>
            <a:r>
              <a:rPr lang="en-GB" dirty="0"/>
              <a:t>Switch to malathion </a:t>
            </a:r>
            <a:endParaRPr lang="en-PK" dirty="0"/>
          </a:p>
          <a:p>
            <a:endParaRPr lang="en-PK" dirty="0"/>
          </a:p>
        </p:txBody>
      </p:sp>
    </p:spTree>
    <p:extLst>
      <p:ext uri="{BB962C8B-B14F-4D97-AF65-F5344CB8AC3E}">
        <p14:creationId xmlns:p14="http://schemas.microsoft.com/office/powerpoint/2010/main" val="893268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D61C9-4AFE-5E2A-4A82-E1C0E1656D50}"/>
              </a:ext>
            </a:extLst>
          </p:cNvPr>
          <p:cNvSpPr>
            <a:spLocks noGrp="1"/>
          </p:cNvSpPr>
          <p:nvPr>
            <p:ph type="title"/>
          </p:nvPr>
        </p:nvSpPr>
        <p:spPr/>
        <p:txBody>
          <a:bodyPr/>
          <a:lstStyle/>
          <a:p>
            <a:r>
              <a:rPr lang="en-GB" dirty="0"/>
              <a:t>S</a:t>
            </a:r>
            <a:r>
              <a:rPr lang="en-PK" dirty="0"/>
              <a:t>econd line </a:t>
            </a:r>
          </a:p>
        </p:txBody>
      </p:sp>
      <p:sp>
        <p:nvSpPr>
          <p:cNvPr id="3" name="Content Placeholder 2">
            <a:extLst>
              <a:ext uri="{FF2B5EF4-FFF2-40B4-BE49-F238E27FC236}">
                <a16:creationId xmlns:a16="http://schemas.microsoft.com/office/drawing/2014/main" id="{DC403AFE-881C-961B-5BB6-2F06ACFE5CA8}"/>
              </a:ext>
            </a:extLst>
          </p:cNvPr>
          <p:cNvSpPr>
            <a:spLocks noGrp="1"/>
          </p:cNvSpPr>
          <p:nvPr>
            <p:ph idx="1"/>
          </p:nvPr>
        </p:nvSpPr>
        <p:spPr/>
        <p:txBody>
          <a:bodyPr/>
          <a:lstStyle/>
          <a:p>
            <a:r>
              <a:rPr lang="en-GB" dirty="0"/>
              <a:t>W</a:t>
            </a:r>
            <a:r>
              <a:rPr lang="en-PK" dirty="0"/>
              <a:t>et combing </a:t>
            </a:r>
          </a:p>
          <a:p>
            <a:r>
              <a:rPr lang="en-GB" dirty="0"/>
              <a:t>D</a:t>
            </a:r>
            <a:r>
              <a:rPr lang="en-PK" dirty="0"/>
              <a:t>imethicone </a:t>
            </a:r>
          </a:p>
          <a:p>
            <a:r>
              <a:rPr lang="en-GB" dirty="0"/>
              <a:t>O</a:t>
            </a:r>
            <a:r>
              <a:rPr lang="en-PK" dirty="0"/>
              <a:t>ther topical agents </a:t>
            </a:r>
          </a:p>
        </p:txBody>
      </p:sp>
    </p:spTree>
    <p:extLst>
      <p:ext uri="{BB962C8B-B14F-4D97-AF65-F5344CB8AC3E}">
        <p14:creationId xmlns:p14="http://schemas.microsoft.com/office/powerpoint/2010/main" val="12228993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C8F0F-92E5-E8D4-5120-D5B04F0544EA}"/>
              </a:ext>
            </a:extLst>
          </p:cNvPr>
          <p:cNvSpPr>
            <a:spLocks noGrp="1"/>
          </p:cNvSpPr>
          <p:nvPr>
            <p:ph type="title"/>
          </p:nvPr>
        </p:nvSpPr>
        <p:spPr/>
        <p:txBody>
          <a:bodyPr/>
          <a:lstStyle/>
          <a:p>
            <a:r>
              <a:rPr lang="en-GB" dirty="0"/>
              <a:t>T</a:t>
            </a:r>
            <a:r>
              <a:rPr lang="en-PK" dirty="0"/>
              <a:t>hird line </a:t>
            </a:r>
          </a:p>
        </p:txBody>
      </p:sp>
      <p:sp>
        <p:nvSpPr>
          <p:cNvPr id="3" name="Content Placeholder 2">
            <a:extLst>
              <a:ext uri="{FF2B5EF4-FFF2-40B4-BE49-F238E27FC236}">
                <a16:creationId xmlns:a16="http://schemas.microsoft.com/office/drawing/2014/main" id="{605D0E8F-1D19-5680-CDCE-DDF9FFFDC684}"/>
              </a:ext>
            </a:extLst>
          </p:cNvPr>
          <p:cNvSpPr>
            <a:spLocks noGrp="1"/>
          </p:cNvSpPr>
          <p:nvPr>
            <p:ph idx="1"/>
          </p:nvPr>
        </p:nvSpPr>
        <p:spPr/>
        <p:txBody>
          <a:bodyPr/>
          <a:lstStyle/>
          <a:p>
            <a:r>
              <a:rPr lang="en-GB" dirty="0"/>
              <a:t>I</a:t>
            </a:r>
            <a:r>
              <a:rPr lang="en-PK" dirty="0"/>
              <a:t>vermite </a:t>
            </a:r>
          </a:p>
        </p:txBody>
      </p:sp>
    </p:spTree>
    <p:extLst>
      <p:ext uri="{BB962C8B-B14F-4D97-AF65-F5344CB8AC3E}">
        <p14:creationId xmlns:p14="http://schemas.microsoft.com/office/powerpoint/2010/main" val="306272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DDDE0-38C7-F6A7-7DBF-712461F7AC0B}"/>
              </a:ext>
            </a:extLst>
          </p:cNvPr>
          <p:cNvSpPr>
            <a:spLocks noGrp="1"/>
          </p:cNvSpPr>
          <p:nvPr>
            <p:ph type="title"/>
          </p:nvPr>
        </p:nvSpPr>
        <p:spPr/>
        <p:txBody>
          <a:bodyPr/>
          <a:lstStyle/>
          <a:p>
            <a:r>
              <a:rPr lang="en-GB" dirty="0"/>
              <a:t>C</a:t>
            </a:r>
            <a:r>
              <a:rPr lang="en-PK" dirty="0"/>
              <a:t>auses of therapeutic failure </a:t>
            </a:r>
          </a:p>
        </p:txBody>
      </p:sp>
      <p:sp>
        <p:nvSpPr>
          <p:cNvPr id="3" name="Content Placeholder 2">
            <a:extLst>
              <a:ext uri="{FF2B5EF4-FFF2-40B4-BE49-F238E27FC236}">
                <a16:creationId xmlns:a16="http://schemas.microsoft.com/office/drawing/2014/main" id="{0C173867-F4BB-4664-74FE-E55D2245B38C}"/>
              </a:ext>
            </a:extLst>
          </p:cNvPr>
          <p:cNvSpPr>
            <a:spLocks noGrp="1"/>
          </p:cNvSpPr>
          <p:nvPr>
            <p:ph idx="1"/>
          </p:nvPr>
        </p:nvSpPr>
        <p:spPr>
          <a:xfrm>
            <a:off x="1069848" y="1600200"/>
            <a:ext cx="10058400" cy="4773168"/>
          </a:xfrm>
        </p:spPr>
        <p:txBody>
          <a:bodyPr>
            <a:normAutofit fontScale="25000" lnSpcReduction="20000"/>
          </a:bodyPr>
          <a:lstStyle/>
          <a:p>
            <a:pPr marL="0" indent="0">
              <a:buNone/>
            </a:pPr>
            <a:endParaRPr lang="en-GB" sz="6200" dirty="0">
              <a:effectLst/>
            </a:endParaRPr>
          </a:p>
          <a:p>
            <a:pPr>
              <a:buFont typeface="Arial" panose="020B0604020202020204" pitchFamily="34" charset="0"/>
              <a:buChar char="•"/>
            </a:pPr>
            <a:r>
              <a:rPr lang="en-GB" sz="6200" dirty="0">
                <a:effectLst/>
              </a:rPr>
              <a:t>Non‐compliance </a:t>
            </a:r>
          </a:p>
          <a:p>
            <a:pPr>
              <a:buFont typeface="Arial" panose="020B0604020202020204" pitchFamily="34" charset="0"/>
              <a:buChar char="•"/>
            </a:pPr>
            <a:r>
              <a:rPr lang="en-GB" sz="6200" dirty="0">
                <a:effectLst/>
              </a:rPr>
              <a:t>Resistance </a:t>
            </a:r>
          </a:p>
          <a:p>
            <a:pPr>
              <a:buFont typeface="Arial" panose="020B0604020202020204" pitchFamily="34" charset="0"/>
              <a:buChar char="•"/>
            </a:pPr>
            <a:r>
              <a:rPr lang="en-GB" sz="6200" dirty="0">
                <a:effectLst/>
              </a:rPr>
              <a:t>Inappropriate instructions on head lice products or from health </a:t>
            </a:r>
          </a:p>
          <a:p>
            <a:pPr>
              <a:buFont typeface="Arial" panose="020B0604020202020204" pitchFamily="34" charset="0"/>
              <a:buChar char="•"/>
            </a:pPr>
            <a:r>
              <a:rPr lang="en-GB" sz="6200" dirty="0">
                <a:effectLst/>
              </a:rPr>
              <a:t>professionals </a:t>
            </a:r>
          </a:p>
          <a:p>
            <a:pPr>
              <a:buFont typeface="Arial" panose="020B0604020202020204" pitchFamily="34" charset="0"/>
              <a:buChar char="•"/>
            </a:pPr>
            <a:r>
              <a:rPr lang="en-GB" sz="6200" dirty="0">
                <a:effectLst/>
              </a:rPr>
              <a:t>High cost of products </a:t>
            </a:r>
          </a:p>
          <a:p>
            <a:pPr>
              <a:buFont typeface="Arial" panose="020B0604020202020204" pitchFamily="34" charset="0"/>
              <a:buChar char="•"/>
            </a:pPr>
            <a:r>
              <a:rPr lang="en-GB" sz="6200" dirty="0">
                <a:effectLst/>
              </a:rPr>
              <a:t>Misdiagnosis </a:t>
            </a:r>
          </a:p>
          <a:p>
            <a:pPr>
              <a:buFont typeface="Arial" panose="020B0604020202020204" pitchFamily="34" charset="0"/>
              <a:buChar char="•"/>
            </a:pPr>
            <a:r>
              <a:rPr lang="en-GB" sz="6200" dirty="0">
                <a:effectLst/>
              </a:rPr>
              <a:t>Psychogenic itch </a:t>
            </a:r>
          </a:p>
          <a:p>
            <a:pPr>
              <a:buFont typeface="Arial" panose="020B0604020202020204" pitchFamily="34" charset="0"/>
              <a:buChar char="•"/>
            </a:pPr>
            <a:r>
              <a:rPr lang="en-GB" sz="6200" dirty="0">
                <a:effectLst/>
              </a:rPr>
              <a:t>Incomplete ovicidal activity </a:t>
            </a:r>
          </a:p>
          <a:p>
            <a:pPr>
              <a:buFont typeface="Arial" panose="020B0604020202020204" pitchFamily="34" charset="0"/>
              <a:buChar char="•"/>
            </a:pPr>
            <a:r>
              <a:rPr lang="en-GB" sz="6200" dirty="0">
                <a:effectLst/>
              </a:rPr>
              <a:t>Inappropriate preparation (e.g. shampoo) </a:t>
            </a:r>
          </a:p>
          <a:p>
            <a:pPr>
              <a:buFont typeface="Arial" panose="020B0604020202020204" pitchFamily="34" charset="0"/>
              <a:buChar char="•"/>
            </a:pPr>
            <a:r>
              <a:rPr lang="en-GB" sz="6200" dirty="0">
                <a:effectLst/>
              </a:rPr>
              <a:t>Insufficient dose–time, frequency and/or quantity of product </a:t>
            </a:r>
          </a:p>
          <a:p>
            <a:pPr>
              <a:buFont typeface="Arial" panose="020B0604020202020204" pitchFamily="34" charset="0"/>
              <a:buChar char="•"/>
            </a:pPr>
            <a:r>
              <a:rPr lang="en-GB" sz="6200" dirty="0">
                <a:effectLst/>
              </a:rPr>
              <a:t>applied </a:t>
            </a:r>
          </a:p>
          <a:p>
            <a:pPr>
              <a:buFont typeface="Arial" panose="020B0604020202020204" pitchFamily="34" charset="0"/>
              <a:buChar char="•"/>
            </a:pPr>
            <a:r>
              <a:rPr lang="en-GB" sz="6200" dirty="0">
                <a:effectLst/>
              </a:rPr>
              <a:t>Failure to retreat </a:t>
            </a:r>
          </a:p>
          <a:p>
            <a:pPr>
              <a:buFont typeface="Arial" panose="020B0604020202020204" pitchFamily="34" charset="0"/>
              <a:buChar char="•"/>
            </a:pPr>
            <a:r>
              <a:rPr lang="en-GB" sz="6200" dirty="0">
                <a:effectLst/>
              </a:rPr>
              <a:t>Reinfestation </a:t>
            </a:r>
          </a:p>
          <a:p>
            <a:pPr>
              <a:buFont typeface="Arial" panose="020B0604020202020204" pitchFamily="34" charset="0"/>
              <a:buChar char="•"/>
            </a:pPr>
            <a:r>
              <a:rPr lang="en-GB" sz="6200" dirty="0">
                <a:effectLst/>
              </a:rPr>
              <a:t>Live eggs not removed </a:t>
            </a:r>
          </a:p>
          <a:p>
            <a:pPr>
              <a:buFont typeface="Arial" panose="020B0604020202020204" pitchFamily="34" charset="0"/>
              <a:buChar char="•"/>
            </a:pPr>
            <a:r>
              <a:rPr lang="en-GB" sz="6200" dirty="0"/>
              <a:t>Misunderstanding the instructions </a:t>
            </a:r>
            <a:endParaRPr lang="en-GB" sz="6200" dirty="0">
              <a:effectLst/>
            </a:endParaRPr>
          </a:p>
          <a:p>
            <a:endParaRPr lang="en-PK" dirty="0"/>
          </a:p>
        </p:txBody>
      </p:sp>
    </p:spTree>
    <p:extLst>
      <p:ext uri="{BB962C8B-B14F-4D97-AF65-F5344CB8AC3E}">
        <p14:creationId xmlns:p14="http://schemas.microsoft.com/office/powerpoint/2010/main" val="17826367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EDA5C-A6AB-D9D2-D9FB-34EC6FDC7DEF}"/>
              </a:ext>
            </a:extLst>
          </p:cNvPr>
          <p:cNvSpPr>
            <a:spLocks noGrp="1"/>
          </p:cNvSpPr>
          <p:nvPr>
            <p:ph type="title"/>
          </p:nvPr>
        </p:nvSpPr>
        <p:spPr/>
        <p:txBody>
          <a:bodyPr/>
          <a:lstStyle/>
          <a:p>
            <a:r>
              <a:rPr lang="en-GB" dirty="0"/>
              <a:t>A</a:t>
            </a:r>
            <a:r>
              <a:rPr lang="en-PK" dirty="0"/>
              <a:t>rthropods </a:t>
            </a:r>
          </a:p>
        </p:txBody>
      </p:sp>
      <p:sp>
        <p:nvSpPr>
          <p:cNvPr id="3" name="Content Placeholder 2">
            <a:extLst>
              <a:ext uri="{FF2B5EF4-FFF2-40B4-BE49-F238E27FC236}">
                <a16:creationId xmlns:a16="http://schemas.microsoft.com/office/drawing/2014/main" id="{514E22A3-951C-B2EB-D553-308EAF35780B}"/>
              </a:ext>
            </a:extLst>
          </p:cNvPr>
          <p:cNvSpPr>
            <a:spLocks noGrp="1"/>
          </p:cNvSpPr>
          <p:nvPr>
            <p:ph idx="1"/>
          </p:nvPr>
        </p:nvSpPr>
        <p:spPr/>
        <p:txBody>
          <a:bodyPr/>
          <a:lstStyle/>
          <a:p>
            <a:r>
              <a:rPr lang="en-GB" dirty="0"/>
              <a:t>D</a:t>
            </a:r>
            <a:r>
              <a:rPr lang="en-PK" dirty="0"/>
              <a:t>efinition </a:t>
            </a:r>
          </a:p>
          <a:p>
            <a:endParaRPr lang="en-GB" dirty="0"/>
          </a:p>
          <a:p>
            <a:r>
              <a:rPr lang="en-GB" dirty="0"/>
              <a:t>L</a:t>
            </a:r>
            <a:r>
              <a:rPr lang="en-PK" dirty="0"/>
              <a:t>ife stages</a:t>
            </a:r>
          </a:p>
          <a:p>
            <a:endParaRPr lang="en-GB" dirty="0"/>
          </a:p>
          <a:p>
            <a:r>
              <a:rPr lang="en-GB" dirty="0"/>
              <a:t>C</a:t>
            </a:r>
            <a:r>
              <a:rPr lang="en-PK" dirty="0"/>
              <a:t>lass </a:t>
            </a:r>
          </a:p>
          <a:p>
            <a:endParaRPr lang="en-GB" dirty="0"/>
          </a:p>
          <a:p>
            <a:r>
              <a:rPr lang="en-GB" dirty="0"/>
              <a:t>G</a:t>
            </a:r>
            <a:r>
              <a:rPr lang="en-PK" dirty="0"/>
              <a:t>roups </a:t>
            </a:r>
          </a:p>
        </p:txBody>
      </p:sp>
      <p:pic>
        <p:nvPicPr>
          <p:cNvPr id="5" name="Picture 4">
            <a:extLst>
              <a:ext uri="{FF2B5EF4-FFF2-40B4-BE49-F238E27FC236}">
                <a16:creationId xmlns:a16="http://schemas.microsoft.com/office/drawing/2014/main" id="{1842DC49-DD69-CB09-E533-44D790605EFE}"/>
              </a:ext>
            </a:extLst>
          </p:cNvPr>
          <p:cNvPicPr>
            <a:picLocks noChangeAspect="1"/>
          </p:cNvPicPr>
          <p:nvPr/>
        </p:nvPicPr>
        <p:blipFill rotWithShape="1">
          <a:blip r:embed="rId3">
            <a:extLst>
              <a:ext uri="{28A0092B-C50C-407E-A947-70E740481C1C}">
                <a14:useLocalDpi xmlns:a14="http://schemas.microsoft.com/office/drawing/2010/main" val="0"/>
              </a:ext>
            </a:extLst>
          </a:blip>
          <a:srcRect r="2325" b="7335"/>
          <a:stretch/>
        </p:blipFill>
        <p:spPr>
          <a:xfrm>
            <a:off x="6343650" y="1047750"/>
            <a:ext cx="4000500" cy="4050792"/>
          </a:xfrm>
          <a:prstGeom prst="rect">
            <a:avLst/>
          </a:prstGeom>
        </p:spPr>
      </p:pic>
    </p:spTree>
    <p:extLst>
      <p:ext uri="{BB962C8B-B14F-4D97-AF65-F5344CB8AC3E}">
        <p14:creationId xmlns:p14="http://schemas.microsoft.com/office/powerpoint/2010/main" val="21798225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C493E-C441-1B45-5E49-8821AD18F7B9}"/>
              </a:ext>
            </a:extLst>
          </p:cNvPr>
          <p:cNvSpPr>
            <a:spLocks noGrp="1"/>
          </p:cNvSpPr>
          <p:nvPr>
            <p:ph type="title"/>
          </p:nvPr>
        </p:nvSpPr>
        <p:spPr/>
        <p:txBody>
          <a:bodyPr/>
          <a:lstStyle/>
          <a:p>
            <a:r>
              <a:rPr lang="en-GB" dirty="0"/>
              <a:t>C</a:t>
            </a:r>
            <a:r>
              <a:rPr lang="en-PK" dirty="0"/>
              <a:t>lothing/body lice (pediculus corporis)</a:t>
            </a:r>
          </a:p>
        </p:txBody>
      </p:sp>
      <p:sp>
        <p:nvSpPr>
          <p:cNvPr id="3" name="Content Placeholder 2">
            <a:extLst>
              <a:ext uri="{FF2B5EF4-FFF2-40B4-BE49-F238E27FC236}">
                <a16:creationId xmlns:a16="http://schemas.microsoft.com/office/drawing/2014/main" id="{CC2E0D34-56E8-8A55-F00D-309FFB31598E}"/>
              </a:ext>
            </a:extLst>
          </p:cNvPr>
          <p:cNvSpPr>
            <a:spLocks noGrp="1"/>
          </p:cNvSpPr>
          <p:nvPr>
            <p:ph idx="1"/>
          </p:nvPr>
        </p:nvSpPr>
        <p:spPr/>
        <p:txBody>
          <a:bodyPr/>
          <a:lstStyle/>
          <a:p>
            <a:r>
              <a:rPr lang="en-GB" sz="3200" dirty="0"/>
              <a:t>I</a:t>
            </a:r>
            <a:r>
              <a:rPr lang="en-PK" sz="3200" dirty="0"/>
              <a:t>ncidence and prevelence </a:t>
            </a:r>
          </a:p>
          <a:p>
            <a:r>
              <a:rPr lang="en-GB" dirty="0"/>
              <a:t>P</a:t>
            </a:r>
            <a:r>
              <a:rPr lang="en-PK" dirty="0"/>
              <a:t>oor socioeconomic conditions  </a:t>
            </a:r>
          </a:p>
          <a:p>
            <a:r>
              <a:rPr lang="en-GB" dirty="0"/>
              <a:t>H</a:t>
            </a:r>
            <a:r>
              <a:rPr lang="en-PK" dirty="0"/>
              <a:t>omeless </a:t>
            </a:r>
          </a:p>
          <a:p>
            <a:r>
              <a:rPr lang="en-GB" dirty="0"/>
              <a:t>R</a:t>
            </a:r>
            <a:r>
              <a:rPr lang="en-PK" dirty="0"/>
              <a:t>efugee camps </a:t>
            </a:r>
          </a:p>
          <a:p>
            <a:r>
              <a:rPr lang="en-GB" dirty="0"/>
              <a:t>L</a:t>
            </a:r>
            <a:r>
              <a:rPr lang="en-PK" dirty="0"/>
              <a:t>ouse borne infectios diseases on the rise </a:t>
            </a:r>
          </a:p>
          <a:p>
            <a:r>
              <a:rPr lang="en-GB" sz="3200" dirty="0"/>
              <a:t>A</a:t>
            </a:r>
            <a:r>
              <a:rPr lang="en-PK" sz="3200" dirty="0"/>
              <a:t>ssociated diseases </a:t>
            </a:r>
          </a:p>
          <a:p>
            <a:r>
              <a:rPr lang="en-GB" dirty="0"/>
              <a:t>Epidemic </a:t>
            </a:r>
            <a:r>
              <a:rPr lang="en-GB" dirty="0" err="1"/>
              <a:t>thypus</a:t>
            </a:r>
            <a:r>
              <a:rPr lang="en-GB" dirty="0"/>
              <a:t> by R</a:t>
            </a:r>
            <a:r>
              <a:rPr lang="en-PK" dirty="0"/>
              <a:t>icettsia prowazekii </a:t>
            </a:r>
          </a:p>
          <a:p>
            <a:r>
              <a:rPr lang="en-GB" dirty="0"/>
              <a:t>T</a:t>
            </a:r>
            <a:r>
              <a:rPr lang="en-PK" dirty="0"/>
              <a:t>rench fever by bartonella quintana </a:t>
            </a:r>
          </a:p>
        </p:txBody>
      </p:sp>
      <p:pic>
        <p:nvPicPr>
          <p:cNvPr id="7" name="Picture 6">
            <a:extLst>
              <a:ext uri="{FF2B5EF4-FFF2-40B4-BE49-F238E27FC236}">
                <a16:creationId xmlns:a16="http://schemas.microsoft.com/office/drawing/2014/main" id="{0140E7D4-5312-5C40-9D67-FFAC7439C7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348" y="1371600"/>
            <a:ext cx="3730902" cy="5486400"/>
          </a:xfrm>
          <a:prstGeom prst="rect">
            <a:avLst/>
          </a:prstGeom>
        </p:spPr>
      </p:pic>
    </p:spTree>
    <p:extLst>
      <p:ext uri="{BB962C8B-B14F-4D97-AF65-F5344CB8AC3E}">
        <p14:creationId xmlns:p14="http://schemas.microsoft.com/office/powerpoint/2010/main" val="4172790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F21A7-48C4-4D79-34B5-41E48FD7C685}"/>
              </a:ext>
            </a:extLst>
          </p:cNvPr>
          <p:cNvSpPr>
            <a:spLocks noGrp="1"/>
          </p:cNvSpPr>
          <p:nvPr>
            <p:ph type="title"/>
          </p:nvPr>
        </p:nvSpPr>
        <p:spPr/>
        <p:txBody>
          <a:bodyPr/>
          <a:lstStyle/>
          <a:p>
            <a:r>
              <a:rPr lang="en-GB" dirty="0"/>
              <a:t>P</a:t>
            </a:r>
            <a:r>
              <a:rPr lang="en-PK" dirty="0"/>
              <a:t>athophysiology </a:t>
            </a:r>
          </a:p>
        </p:txBody>
      </p:sp>
      <p:sp>
        <p:nvSpPr>
          <p:cNvPr id="3" name="Content Placeholder 2">
            <a:extLst>
              <a:ext uri="{FF2B5EF4-FFF2-40B4-BE49-F238E27FC236}">
                <a16:creationId xmlns:a16="http://schemas.microsoft.com/office/drawing/2014/main" id="{85410D9C-2103-78E8-8CE5-20F0DA24E4A6}"/>
              </a:ext>
            </a:extLst>
          </p:cNvPr>
          <p:cNvSpPr>
            <a:spLocks noGrp="1"/>
          </p:cNvSpPr>
          <p:nvPr>
            <p:ph idx="1"/>
          </p:nvPr>
        </p:nvSpPr>
        <p:spPr/>
        <p:txBody>
          <a:bodyPr/>
          <a:lstStyle/>
          <a:p>
            <a:r>
              <a:rPr lang="en-GB" dirty="0"/>
              <a:t>I</a:t>
            </a:r>
            <a:r>
              <a:rPr lang="en-PK" dirty="0"/>
              <a:t>dentical to head louse except slighlty larger </a:t>
            </a:r>
          </a:p>
          <a:p>
            <a:r>
              <a:rPr lang="en-GB" dirty="0"/>
              <a:t>H</a:t>
            </a:r>
            <a:r>
              <a:rPr lang="en-PK" dirty="0"/>
              <a:t>abitat </a:t>
            </a:r>
          </a:p>
          <a:p>
            <a:r>
              <a:rPr lang="en-GB" dirty="0"/>
              <a:t>E</a:t>
            </a:r>
            <a:r>
              <a:rPr lang="en-PK" dirty="0"/>
              <a:t>ggs </a:t>
            </a:r>
          </a:p>
          <a:p>
            <a:r>
              <a:rPr lang="en-GB" dirty="0"/>
              <a:t>S</a:t>
            </a:r>
            <a:r>
              <a:rPr lang="en-PK" dirty="0"/>
              <a:t>eams favoured site </a:t>
            </a:r>
          </a:p>
          <a:p>
            <a:r>
              <a:rPr lang="en-GB" dirty="0"/>
              <a:t>T</a:t>
            </a:r>
            <a:r>
              <a:rPr lang="en-PK" dirty="0"/>
              <a:t>hrives in lack of hygiene </a:t>
            </a:r>
          </a:p>
          <a:p>
            <a:r>
              <a:rPr lang="en-GB" dirty="0"/>
              <a:t>H</a:t>
            </a:r>
            <a:r>
              <a:rPr lang="en-PK" dirty="0"/>
              <a:t>igh themperature and iron </a:t>
            </a:r>
          </a:p>
          <a:p>
            <a:r>
              <a:rPr lang="en-GB" dirty="0"/>
              <a:t>N</a:t>
            </a:r>
            <a:r>
              <a:rPr lang="en-PK" dirty="0"/>
              <a:t>umber of lice varies from individual to individual </a:t>
            </a:r>
          </a:p>
          <a:p>
            <a:endParaRPr lang="en-PK" dirty="0"/>
          </a:p>
          <a:p>
            <a:endParaRPr lang="en-PK" dirty="0"/>
          </a:p>
          <a:p>
            <a:endParaRPr lang="en-PK" dirty="0"/>
          </a:p>
          <a:p>
            <a:endParaRPr lang="en-PK" dirty="0"/>
          </a:p>
        </p:txBody>
      </p:sp>
    </p:spTree>
    <p:extLst>
      <p:ext uri="{BB962C8B-B14F-4D97-AF65-F5344CB8AC3E}">
        <p14:creationId xmlns:p14="http://schemas.microsoft.com/office/powerpoint/2010/main" val="23768299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8FD36-57C8-770E-8A77-012D17F2D48D}"/>
              </a:ext>
            </a:extLst>
          </p:cNvPr>
          <p:cNvSpPr>
            <a:spLocks noGrp="1"/>
          </p:cNvSpPr>
          <p:nvPr>
            <p:ph type="title"/>
          </p:nvPr>
        </p:nvSpPr>
        <p:spPr/>
        <p:txBody>
          <a:bodyPr/>
          <a:lstStyle/>
          <a:p>
            <a:r>
              <a:rPr lang="en-GB" dirty="0"/>
              <a:t>C</a:t>
            </a:r>
            <a:r>
              <a:rPr lang="en-PK" dirty="0"/>
              <a:t>lothing lice and eggs </a:t>
            </a:r>
          </a:p>
        </p:txBody>
      </p:sp>
      <p:pic>
        <p:nvPicPr>
          <p:cNvPr id="5" name="Content Placeholder 4">
            <a:extLst>
              <a:ext uri="{FF2B5EF4-FFF2-40B4-BE49-F238E27FC236}">
                <a16:creationId xmlns:a16="http://schemas.microsoft.com/office/drawing/2014/main" id="{7CC27EFF-BA9C-5DCA-25F2-9691C2E574F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648" t="9718" r="25268" b="5172"/>
          <a:stretch/>
        </p:blipFill>
        <p:spPr>
          <a:xfrm>
            <a:off x="2038350" y="2514600"/>
            <a:ext cx="7448550" cy="3858768"/>
          </a:xfrm>
        </p:spPr>
      </p:pic>
    </p:spTree>
    <p:extLst>
      <p:ext uri="{BB962C8B-B14F-4D97-AF65-F5344CB8AC3E}">
        <p14:creationId xmlns:p14="http://schemas.microsoft.com/office/powerpoint/2010/main" val="21900629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321D-BE9F-0782-A8D2-A42DC33CB87F}"/>
              </a:ext>
            </a:extLst>
          </p:cNvPr>
          <p:cNvSpPr>
            <a:spLocks noGrp="1"/>
          </p:cNvSpPr>
          <p:nvPr>
            <p:ph type="title"/>
          </p:nvPr>
        </p:nvSpPr>
        <p:spPr/>
        <p:txBody>
          <a:bodyPr/>
          <a:lstStyle/>
          <a:p>
            <a:r>
              <a:rPr lang="en-GB" dirty="0"/>
              <a:t>C</a:t>
            </a:r>
            <a:r>
              <a:rPr lang="en-PK" dirty="0"/>
              <a:t>linical features </a:t>
            </a:r>
          </a:p>
        </p:txBody>
      </p:sp>
      <p:sp>
        <p:nvSpPr>
          <p:cNvPr id="3" name="Content Placeholder 2">
            <a:extLst>
              <a:ext uri="{FF2B5EF4-FFF2-40B4-BE49-F238E27FC236}">
                <a16:creationId xmlns:a16="http://schemas.microsoft.com/office/drawing/2014/main" id="{B3F87E19-A7E9-5D7A-57E0-D9735B64F95C}"/>
              </a:ext>
            </a:extLst>
          </p:cNvPr>
          <p:cNvSpPr>
            <a:spLocks noGrp="1"/>
          </p:cNvSpPr>
          <p:nvPr>
            <p:ph idx="1"/>
          </p:nvPr>
        </p:nvSpPr>
        <p:spPr/>
        <p:txBody>
          <a:bodyPr/>
          <a:lstStyle/>
          <a:p>
            <a:r>
              <a:rPr lang="en-GB" dirty="0"/>
              <a:t>I</a:t>
            </a:r>
            <a:r>
              <a:rPr lang="en-PK" dirty="0"/>
              <a:t>tching </a:t>
            </a:r>
          </a:p>
          <a:p>
            <a:r>
              <a:rPr lang="en-GB" dirty="0"/>
              <a:t>S</a:t>
            </a:r>
            <a:r>
              <a:rPr lang="en-PK" dirty="0"/>
              <a:t>alivary antigens </a:t>
            </a:r>
          </a:p>
          <a:p>
            <a:r>
              <a:rPr lang="en-GB" dirty="0"/>
              <a:t>S</a:t>
            </a:r>
            <a:r>
              <a:rPr lang="en-PK" dirty="0"/>
              <a:t>ensitized </a:t>
            </a:r>
          </a:p>
          <a:p>
            <a:r>
              <a:rPr lang="en-GB" dirty="0"/>
              <a:t>E</a:t>
            </a:r>
            <a:r>
              <a:rPr lang="en-PK" dirty="0"/>
              <a:t>xcoriations </a:t>
            </a:r>
          </a:p>
          <a:p>
            <a:r>
              <a:rPr lang="en-GB" dirty="0"/>
              <a:t>B</a:t>
            </a:r>
            <a:r>
              <a:rPr lang="en-PK" dirty="0"/>
              <a:t>acterial infections </a:t>
            </a:r>
          </a:p>
          <a:p>
            <a:r>
              <a:rPr lang="en-GB" dirty="0"/>
              <a:t>V</a:t>
            </a:r>
            <a:r>
              <a:rPr lang="en-PK" dirty="0"/>
              <a:t>agabonds disease </a:t>
            </a:r>
          </a:p>
        </p:txBody>
      </p:sp>
    </p:spTree>
    <p:extLst>
      <p:ext uri="{BB962C8B-B14F-4D97-AF65-F5344CB8AC3E}">
        <p14:creationId xmlns:p14="http://schemas.microsoft.com/office/powerpoint/2010/main" val="5272931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B412B-CCA5-34A3-EDD2-264F6AB00215}"/>
              </a:ext>
            </a:extLst>
          </p:cNvPr>
          <p:cNvSpPr>
            <a:spLocks noGrp="1"/>
          </p:cNvSpPr>
          <p:nvPr>
            <p:ph type="title"/>
          </p:nvPr>
        </p:nvSpPr>
        <p:spPr/>
        <p:txBody>
          <a:bodyPr/>
          <a:lstStyle/>
          <a:p>
            <a:r>
              <a:rPr lang="en-GB" dirty="0"/>
              <a:t>M</a:t>
            </a:r>
            <a:r>
              <a:rPr lang="en-PK" dirty="0"/>
              <a:t>anagement </a:t>
            </a:r>
          </a:p>
        </p:txBody>
      </p:sp>
      <p:sp>
        <p:nvSpPr>
          <p:cNvPr id="3" name="Content Placeholder 2">
            <a:extLst>
              <a:ext uri="{FF2B5EF4-FFF2-40B4-BE49-F238E27FC236}">
                <a16:creationId xmlns:a16="http://schemas.microsoft.com/office/drawing/2014/main" id="{3F8B8412-A0F2-2336-192E-85DF0795AC32}"/>
              </a:ext>
            </a:extLst>
          </p:cNvPr>
          <p:cNvSpPr>
            <a:spLocks noGrp="1"/>
          </p:cNvSpPr>
          <p:nvPr>
            <p:ph idx="1"/>
          </p:nvPr>
        </p:nvSpPr>
        <p:spPr/>
        <p:txBody>
          <a:bodyPr/>
          <a:lstStyle/>
          <a:p>
            <a:r>
              <a:rPr lang="en-GB" dirty="0"/>
              <a:t>A</a:t>
            </a:r>
            <a:r>
              <a:rPr lang="en-PK" dirty="0"/>
              <a:t>ntibiotics </a:t>
            </a:r>
          </a:p>
          <a:p>
            <a:r>
              <a:rPr lang="en-GB" dirty="0"/>
              <a:t>D</a:t>
            </a:r>
            <a:r>
              <a:rPr lang="en-PK" dirty="0"/>
              <a:t>econtaminate bed clothing </a:t>
            </a:r>
          </a:p>
          <a:p>
            <a:r>
              <a:rPr lang="en-GB" dirty="0"/>
              <a:t>P</a:t>
            </a:r>
            <a:r>
              <a:rPr lang="en-PK" dirty="0"/>
              <a:t>yrethoids or malathion 8-24 hrs </a:t>
            </a:r>
          </a:p>
          <a:p>
            <a:r>
              <a:rPr lang="en-GB" dirty="0"/>
              <a:t>I</a:t>
            </a:r>
            <a:r>
              <a:rPr lang="en-PK" dirty="0"/>
              <a:t>vermite </a:t>
            </a:r>
          </a:p>
          <a:p>
            <a:r>
              <a:rPr lang="en-GB" dirty="0"/>
              <a:t>F</a:t>
            </a:r>
            <a:r>
              <a:rPr lang="en-PK" dirty="0"/>
              <a:t>umigation </a:t>
            </a:r>
          </a:p>
          <a:p>
            <a:r>
              <a:rPr lang="en-GB" dirty="0"/>
              <a:t>I</a:t>
            </a:r>
            <a:r>
              <a:rPr lang="en-PK" dirty="0"/>
              <a:t>nfested material bagged </a:t>
            </a:r>
          </a:p>
          <a:p>
            <a:endParaRPr lang="en-PK" dirty="0"/>
          </a:p>
          <a:p>
            <a:endParaRPr lang="en-PK" dirty="0"/>
          </a:p>
          <a:p>
            <a:endParaRPr lang="en-PK" dirty="0"/>
          </a:p>
        </p:txBody>
      </p:sp>
    </p:spTree>
    <p:extLst>
      <p:ext uri="{BB962C8B-B14F-4D97-AF65-F5344CB8AC3E}">
        <p14:creationId xmlns:p14="http://schemas.microsoft.com/office/powerpoint/2010/main" val="4147567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DFDBD-F8AF-B8A7-FCF0-4D62FD2A5BF4}"/>
              </a:ext>
            </a:extLst>
          </p:cNvPr>
          <p:cNvSpPr>
            <a:spLocks noGrp="1"/>
          </p:cNvSpPr>
          <p:nvPr>
            <p:ph type="title"/>
          </p:nvPr>
        </p:nvSpPr>
        <p:spPr/>
        <p:txBody>
          <a:bodyPr/>
          <a:lstStyle/>
          <a:p>
            <a:r>
              <a:rPr lang="en-GB" dirty="0"/>
              <a:t>C</a:t>
            </a:r>
            <a:r>
              <a:rPr lang="en-PK" dirty="0"/>
              <a:t>rab lice (phthiriasis pubis) </a:t>
            </a:r>
          </a:p>
        </p:txBody>
      </p:sp>
      <p:sp>
        <p:nvSpPr>
          <p:cNvPr id="3" name="Content Placeholder 2">
            <a:extLst>
              <a:ext uri="{FF2B5EF4-FFF2-40B4-BE49-F238E27FC236}">
                <a16:creationId xmlns:a16="http://schemas.microsoft.com/office/drawing/2014/main" id="{FEA435A3-978F-E8DD-D46B-BFF7994A5C6F}"/>
              </a:ext>
            </a:extLst>
          </p:cNvPr>
          <p:cNvSpPr>
            <a:spLocks noGrp="1"/>
          </p:cNvSpPr>
          <p:nvPr>
            <p:ph idx="1"/>
          </p:nvPr>
        </p:nvSpPr>
        <p:spPr/>
        <p:txBody>
          <a:bodyPr/>
          <a:lstStyle/>
          <a:p>
            <a:r>
              <a:rPr lang="en-PK" dirty="0"/>
              <a:t>EPIDEMIOLOGY: </a:t>
            </a:r>
          </a:p>
          <a:p>
            <a:r>
              <a:rPr lang="en-GB" dirty="0"/>
              <a:t>S</a:t>
            </a:r>
            <a:r>
              <a:rPr lang="en-PK" dirty="0"/>
              <a:t>exually transmitted </a:t>
            </a:r>
          </a:p>
          <a:p>
            <a:r>
              <a:rPr lang="en-GB" dirty="0"/>
              <a:t>S</a:t>
            </a:r>
            <a:r>
              <a:rPr lang="en-PK" dirty="0"/>
              <a:t>exually active adults </a:t>
            </a:r>
          </a:p>
          <a:p>
            <a:r>
              <a:rPr lang="en-GB" dirty="0"/>
              <a:t>R</a:t>
            </a:r>
            <a:r>
              <a:rPr lang="en-PK" dirty="0"/>
              <a:t>eported in GUM clinics </a:t>
            </a:r>
          </a:p>
          <a:p>
            <a:r>
              <a:rPr lang="en-GB" dirty="0"/>
              <a:t>B</a:t>
            </a:r>
            <a:r>
              <a:rPr lang="en-PK" dirty="0"/>
              <a:t>razillian wax </a:t>
            </a:r>
          </a:p>
          <a:p>
            <a:r>
              <a:rPr lang="en-GB" dirty="0"/>
              <a:t>O</a:t>
            </a:r>
            <a:r>
              <a:rPr lang="en-PK" dirty="0"/>
              <a:t>ther STIs screening </a:t>
            </a:r>
          </a:p>
        </p:txBody>
      </p:sp>
      <p:pic>
        <p:nvPicPr>
          <p:cNvPr id="5" name="Picture 4">
            <a:extLst>
              <a:ext uri="{FF2B5EF4-FFF2-40B4-BE49-F238E27FC236}">
                <a16:creationId xmlns:a16="http://schemas.microsoft.com/office/drawing/2014/main" id="{A88D2013-F720-ECDB-8109-F33EB7A83BE2}"/>
              </a:ext>
            </a:extLst>
          </p:cNvPr>
          <p:cNvPicPr>
            <a:picLocks noChangeAspect="1"/>
          </p:cNvPicPr>
          <p:nvPr/>
        </p:nvPicPr>
        <p:blipFill rotWithShape="1">
          <a:blip r:embed="rId3">
            <a:extLst>
              <a:ext uri="{28A0092B-C50C-407E-A947-70E740481C1C}">
                <a14:useLocalDpi xmlns:a14="http://schemas.microsoft.com/office/drawing/2010/main" val="0"/>
              </a:ext>
            </a:extLst>
          </a:blip>
          <a:srcRect l="23448" t="6365" r="17974" b="9292"/>
          <a:stretch/>
        </p:blipFill>
        <p:spPr>
          <a:xfrm>
            <a:off x="5048250" y="1905000"/>
            <a:ext cx="6073902" cy="3714751"/>
          </a:xfrm>
          <a:prstGeom prst="rect">
            <a:avLst/>
          </a:prstGeom>
        </p:spPr>
      </p:pic>
    </p:spTree>
    <p:extLst>
      <p:ext uri="{BB962C8B-B14F-4D97-AF65-F5344CB8AC3E}">
        <p14:creationId xmlns:p14="http://schemas.microsoft.com/office/powerpoint/2010/main" val="1918232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892FC-7DC9-C7CC-689B-5F859A6173B0}"/>
              </a:ext>
            </a:extLst>
          </p:cNvPr>
          <p:cNvSpPr>
            <a:spLocks noGrp="1"/>
          </p:cNvSpPr>
          <p:nvPr>
            <p:ph type="title"/>
          </p:nvPr>
        </p:nvSpPr>
        <p:spPr/>
        <p:txBody>
          <a:bodyPr/>
          <a:lstStyle/>
          <a:p>
            <a:r>
              <a:rPr lang="en-GB" dirty="0"/>
              <a:t>P</a:t>
            </a:r>
            <a:r>
              <a:rPr lang="en-PK" dirty="0"/>
              <a:t>athophysiology </a:t>
            </a:r>
          </a:p>
        </p:txBody>
      </p:sp>
      <p:sp>
        <p:nvSpPr>
          <p:cNvPr id="3" name="Content Placeholder 2">
            <a:extLst>
              <a:ext uri="{FF2B5EF4-FFF2-40B4-BE49-F238E27FC236}">
                <a16:creationId xmlns:a16="http://schemas.microsoft.com/office/drawing/2014/main" id="{973ABDE3-BAB8-2AB0-E18C-222227D20F8F}"/>
              </a:ext>
            </a:extLst>
          </p:cNvPr>
          <p:cNvSpPr>
            <a:spLocks noGrp="1"/>
          </p:cNvSpPr>
          <p:nvPr>
            <p:ph idx="1"/>
          </p:nvPr>
        </p:nvSpPr>
        <p:spPr/>
        <p:txBody>
          <a:bodyPr/>
          <a:lstStyle/>
          <a:p>
            <a:r>
              <a:rPr lang="en-GB" dirty="0"/>
              <a:t>A</a:t>
            </a:r>
            <a:r>
              <a:rPr lang="en-PK" dirty="0"/>
              <a:t>ppearance </a:t>
            </a:r>
          </a:p>
          <a:p>
            <a:r>
              <a:rPr lang="en-GB" dirty="0"/>
              <a:t>S</a:t>
            </a:r>
            <a:r>
              <a:rPr lang="en-PK" dirty="0"/>
              <a:t>quat </a:t>
            </a:r>
          </a:p>
          <a:p>
            <a:r>
              <a:rPr lang="en-GB" dirty="0"/>
              <a:t>P</a:t>
            </a:r>
            <a:r>
              <a:rPr lang="en-PK" dirty="0"/>
              <a:t>incer like claws </a:t>
            </a:r>
          </a:p>
        </p:txBody>
      </p:sp>
      <p:pic>
        <p:nvPicPr>
          <p:cNvPr id="5" name="Picture 4">
            <a:extLst>
              <a:ext uri="{FF2B5EF4-FFF2-40B4-BE49-F238E27FC236}">
                <a16:creationId xmlns:a16="http://schemas.microsoft.com/office/drawing/2014/main" id="{CCCE60A4-8915-CC57-1993-3FB940C7A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4500" y="484632"/>
            <a:ext cx="3946652" cy="2933700"/>
          </a:xfrm>
          <a:prstGeom prst="rect">
            <a:avLst/>
          </a:prstGeom>
        </p:spPr>
      </p:pic>
      <p:pic>
        <p:nvPicPr>
          <p:cNvPr id="7" name="Picture 6">
            <a:extLst>
              <a:ext uri="{FF2B5EF4-FFF2-40B4-BE49-F238E27FC236}">
                <a16:creationId xmlns:a16="http://schemas.microsoft.com/office/drawing/2014/main" id="{3C491E2E-9A49-C24D-BFEE-CA5D7767A581}"/>
              </a:ext>
            </a:extLst>
          </p:cNvPr>
          <p:cNvPicPr>
            <a:picLocks noChangeAspect="1"/>
          </p:cNvPicPr>
          <p:nvPr/>
        </p:nvPicPr>
        <p:blipFill rotWithShape="1">
          <a:blip r:embed="rId4">
            <a:extLst>
              <a:ext uri="{28A0092B-C50C-407E-A947-70E740481C1C}">
                <a14:useLocalDpi xmlns:a14="http://schemas.microsoft.com/office/drawing/2010/main" val="0"/>
              </a:ext>
            </a:extLst>
          </a:blip>
          <a:srcRect l="22467" t="6810" r="17810" b="11500"/>
          <a:stretch/>
        </p:blipFill>
        <p:spPr>
          <a:xfrm>
            <a:off x="2400300" y="3619501"/>
            <a:ext cx="4641850" cy="2933700"/>
          </a:xfrm>
          <a:prstGeom prst="rect">
            <a:avLst/>
          </a:prstGeom>
        </p:spPr>
      </p:pic>
    </p:spTree>
    <p:extLst>
      <p:ext uri="{BB962C8B-B14F-4D97-AF65-F5344CB8AC3E}">
        <p14:creationId xmlns:p14="http://schemas.microsoft.com/office/powerpoint/2010/main" val="8099676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8DC0F-8BE6-903D-56AE-D4723216E1CE}"/>
              </a:ext>
            </a:extLst>
          </p:cNvPr>
          <p:cNvSpPr>
            <a:spLocks noGrp="1"/>
          </p:cNvSpPr>
          <p:nvPr>
            <p:ph type="title"/>
          </p:nvPr>
        </p:nvSpPr>
        <p:spPr/>
        <p:txBody>
          <a:bodyPr/>
          <a:lstStyle/>
          <a:p>
            <a:r>
              <a:rPr lang="en-GB" dirty="0"/>
              <a:t>C</a:t>
            </a:r>
            <a:r>
              <a:rPr lang="en-PK" dirty="0"/>
              <a:t>rab louse adherent to abdominal hair</a:t>
            </a:r>
          </a:p>
        </p:txBody>
      </p:sp>
      <p:pic>
        <p:nvPicPr>
          <p:cNvPr id="5" name="Content Placeholder 4">
            <a:extLst>
              <a:ext uri="{FF2B5EF4-FFF2-40B4-BE49-F238E27FC236}">
                <a16:creationId xmlns:a16="http://schemas.microsoft.com/office/drawing/2014/main" id="{806FB766-8ABE-AB42-8B39-BE3AD39DCCE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0707" t="6427" r="22036" b="11285"/>
          <a:stretch/>
        </p:blipFill>
        <p:spPr>
          <a:xfrm>
            <a:off x="228600" y="2362200"/>
            <a:ext cx="6229350" cy="3829050"/>
          </a:xfrm>
        </p:spPr>
      </p:pic>
      <p:pic>
        <p:nvPicPr>
          <p:cNvPr id="7" name="Picture 6">
            <a:extLst>
              <a:ext uri="{FF2B5EF4-FFF2-40B4-BE49-F238E27FC236}">
                <a16:creationId xmlns:a16="http://schemas.microsoft.com/office/drawing/2014/main" id="{14CBA69D-17FD-C5C0-B579-A9F6A188B8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6550" y="2495550"/>
            <a:ext cx="5048250" cy="3524250"/>
          </a:xfrm>
          <a:prstGeom prst="rect">
            <a:avLst/>
          </a:prstGeom>
        </p:spPr>
      </p:pic>
    </p:spTree>
    <p:extLst>
      <p:ext uri="{BB962C8B-B14F-4D97-AF65-F5344CB8AC3E}">
        <p14:creationId xmlns:p14="http://schemas.microsoft.com/office/powerpoint/2010/main" val="33217802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5FB5CDF-53FA-3E66-0A74-60CBB859B35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59" t="6427" r="25703" b="7053"/>
          <a:stretch/>
        </p:blipFill>
        <p:spPr>
          <a:xfrm>
            <a:off x="647700" y="2667000"/>
            <a:ext cx="5448300" cy="3505200"/>
          </a:xfrm>
        </p:spPr>
      </p:pic>
      <p:pic>
        <p:nvPicPr>
          <p:cNvPr id="7" name="Picture 6">
            <a:extLst>
              <a:ext uri="{FF2B5EF4-FFF2-40B4-BE49-F238E27FC236}">
                <a16:creationId xmlns:a16="http://schemas.microsoft.com/office/drawing/2014/main" id="{6E69B9D1-BB75-3307-6DDB-5C47C58142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3341" y="2667000"/>
            <a:ext cx="5298559" cy="3505200"/>
          </a:xfrm>
          <a:prstGeom prst="rect">
            <a:avLst/>
          </a:prstGeom>
        </p:spPr>
      </p:pic>
    </p:spTree>
    <p:extLst>
      <p:ext uri="{BB962C8B-B14F-4D97-AF65-F5344CB8AC3E}">
        <p14:creationId xmlns:p14="http://schemas.microsoft.com/office/powerpoint/2010/main" val="1382649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5B0F-3C80-98EC-1246-6258C421E883}"/>
              </a:ext>
            </a:extLst>
          </p:cNvPr>
          <p:cNvSpPr>
            <a:spLocks noGrp="1"/>
          </p:cNvSpPr>
          <p:nvPr>
            <p:ph type="title"/>
          </p:nvPr>
        </p:nvSpPr>
        <p:spPr/>
        <p:txBody>
          <a:bodyPr/>
          <a:lstStyle/>
          <a:p>
            <a:r>
              <a:rPr lang="en-GB" dirty="0"/>
              <a:t>C</a:t>
            </a:r>
            <a:r>
              <a:rPr lang="en-PK" dirty="0"/>
              <a:t>linical features </a:t>
            </a:r>
          </a:p>
        </p:txBody>
      </p:sp>
      <p:sp>
        <p:nvSpPr>
          <p:cNvPr id="3" name="Content Placeholder 2">
            <a:extLst>
              <a:ext uri="{FF2B5EF4-FFF2-40B4-BE49-F238E27FC236}">
                <a16:creationId xmlns:a16="http://schemas.microsoft.com/office/drawing/2014/main" id="{1A8A9155-64FE-C986-835E-10972E9CF672}"/>
              </a:ext>
            </a:extLst>
          </p:cNvPr>
          <p:cNvSpPr>
            <a:spLocks noGrp="1"/>
          </p:cNvSpPr>
          <p:nvPr>
            <p:ph idx="1"/>
          </p:nvPr>
        </p:nvSpPr>
        <p:spPr/>
        <p:txBody>
          <a:bodyPr/>
          <a:lstStyle/>
          <a:p>
            <a:r>
              <a:rPr lang="en-GB" dirty="0"/>
              <a:t>I</a:t>
            </a:r>
            <a:r>
              <a:rPr lang="en-PK" dirty="0"/>
              <a:t>tching evening and night </a:t>
            </a:r>
          </a:p>
          <a:p>
            <a:r>
              <a:rPr lang="en-GB" dirty="0"/>
              <a:t>L</a:t>
            </a:r>
            <a:r>
              <a:rPr lang="en-PK" dirty="0"/>
              <a:t>ice close to skin surface </a:t>
            </a:r>
          </a:p>
          <a:p>
            <a:r>
              <a:rPr lang="en-GB" dirty="0"/>
              <a:t>E</a:t>
            </a:r>
            <a:r>
              <a:rPr lang="en-PK" dirty="0"/>
              <a:t>ggs attached to shaft </a:t>
            </a:r>
          </a:p>
          <a:p>
            <a:r>
              <a:rPr lang="en-GB" dirty="0"/>
              <a:t>L</a:t>
            </a:r>
            <a:r>
              <a:rPr lang="en-PK" dirty="0"/>
              <a:t>ouse feaces </a:t>
            </a:r>
          </a:p>
          <a:p>
            <a:r>
              <a:rPr lang="en-GB" dirty="0"/>
              <a:t>C</a:t>
            </a:r>
            <a:r>
              <a:rPr lang="en-PK" dirty="0"/>
              <a:t>olonise other places </a:t>
            </a:r>
          </a:p>
          <a:p>
            <a:r>
              <a:rPr lang="en-GB" dirty="0"/>
              <a:t>I</a:t>
            </a:r>
            <a:r>
              <a:rPr lang="en-PK" dirty="0"/>
              <a:t>nappropriate use of steriods </a:t>
            </a:r>
          </a:p>
          <a:p>
            <a:r>
              <a:rPr lang="en-PK" dirty="0"/>
              <a:t> maculae caeruleae </a:t>
            </a:r>
          </a:p>
          <a:p>
            <a:r>
              <a:rPr lang="en-GB" dirty="0"/>
              <a:t>B</a:t>
            </a:r>
            <a:r>
              <a:rPr lang="en-PK" dirty="0"/>
              <a:t>ullous lesions </a:t>
            </a:r>
          </a:p>
          <a:p>
            <a:r>
              <a:rPr lang="en-GB" dirty="0"/>
              <a:t>Indicative of sexual abuse in kids </a:t>
            </a:r>
            <a:endParaRPr lang="en-PK" dirty="0"/>
          </a:p>
          <a:p>
            <a:endParaRPr lang="en-PK" dirty="0"/>
          </a:p>
          <a:p>
            <a:endParaRPr lang="en-PK" dirty="0"/>
          </a:p>
        </p:txBody>
      </p:sp>
    </p:spTree>
    <p:extLst>
      <p:ext uri="{BB962C8B-B14F-4D97-AF65-F5344CB8AC3E}">
        <p14:creationId xmlns:p14="http://schemas.microsoft.com/office/powerpoint/2010/main" val="5159753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FCA64-4BA7-1554-BEE3-C84455E097F0}"/>
              </a:ext>
            </a:extLst>
          </p:cNvPr>
          <p:cNvSpPr>
            <a:spLocks noGrp="1"/>
          </p:cNvSpPr>
          <p:nvPr>
            <p:ph type="title"/>
          </p:nvPr>
        </p:nvSpPr>
        <p:spPr/>
        <p:txBody>
          <a:bodyPr/>
          <a:lstStyle/>
          <a:p>
            <a:r>
              <a:rPr lang="en-GB" dirty="0"/>
              <a:t>L</a:t>
            </a:r>
            <a:r>
              <a:rPr lang="en-PK" dirty="0"/>
              <a:t>ice (phthiraptera)</a:t>
            </a:r>
          </a:p>
        </p:txBody>
      </p:sp>
      <p:sp>
        <p:nvSpPr>
          <p:cNvPr id="3" name="Content Placeholder 2">
            <a:extLst>
              <a:ext uri="{FF2B5EF4-FFF2-40B4-BE49-F238E27FC236}">
                <a16:creationId xmlns:a16="http://schemas.microsoft.com/office/drawing/2014/main" id="{93C77644-A377-571C-E8F6-62107F3DC1AE}"/>
              </a:ext>
            </a:extLst>
          </p:cNvPr>
          <p:cNvSpPr>
            <a:spLocks noGrp="1"/>
          </p:cNvSpPr>
          <p:nvPr>
            <p:ph idx="1"/>
          </p:nvPr>
        </p:nvSpPr>
        <p:spPr/>
        <p:txBody>
          <a:bodyPr/>
          <a:lstStyle/>
          <a:p>
            <a:r>
              <a:rPr lang="en-GB" sz="2800" dirty="0"/>
              <a:t>D</a:t>
            </a:r>
            <a:r>
              <a:rPr lang="en-PK" sz="2800" dirty="0"/>
              <a:t>efinition </a:t>
            </a:r>
          </a:p>
          <a:p>
            <a:r>
              <a:rPr lang="en-GB" dirty="0"/>
              <a:t>O</a:t>
            </a:r>
            <a:r>
              <a:rPr lang="en-PK" dirty="0"/>
              <a:t>bligate ecto parasite </a:t>
            </a:r>
          </a:p>
          <a:p>
            <a:r>
              <a:rPr lang="en-GB" sz="2800" dirty="0"/>
              <a:t>C</a:t>
            </a:r>
            <a:r>
              <a:rPr lang="en-PK" sz="2800" dirty="0"/>
              <a:t>lassification</a:t>
            </a:r>
            <a:r>
              <a:rPr lang="en-PK" dirty="0"/>
              <a:t>: </a:t>
            </a:r>
          </a:p>
          <a:p>
            <a:r>
              <a:rPr lang="en-GB" dirty="0">
                <a:solidFill>
                  <a:srgbClr val="FF0000"/>
                </a:solidFill>
              </a:rPr>
              <a:t>A</a:t>
            </a:r>
            <a:r>
              <a:rPr lang="en-PK" dirty="0">
                <a:solidFill>
                  <a:srgbClr val="FF0000"/>
                </a:solidFill>
              </a:rPr>
              <a:t>noplura </a:t>
            </a:r>
            <a:r>
              <a:rPr lang="en-PK" dirty="0"/>
              <a:t>: </a:t>
            </a:r>
          </a:p>
          <a:p>
            <a:pPr marL="0" indent="0">
              <a:buNone/>
            </a:pPr>
            <a:r>
              <a:rPr lang="en-PK" dirty="0"/>
              <a:t>                      1) pedicuclus humanus </a:t>
            </a:r>
          </a:p>
          <a:p>
            <a:pPr marL="0" indent="0">
              <a:buNone/>
            </a:pPr>
            <a:r>
              <a:rPr lang="en-PK" dirty="0"/>
              <a:t>                                                                   a)pediculus humanus capitis </a:t>
            </a:r>
          </a:p>
          <a:p>
            <a:pPr marL="0" indent="0">
              <a:buNone/>
            </a:pPr>
            <a:r>
              <a:rPr lang="en-PK" dirty="0"/>
              <a:t>                                                                   b) pediculus humanus humanus </a:t>
            </a:r>
          </a:p>
          <a:p>
            <a:pPr marL="0" indent="0">
              <a:buNone/>
            </a:pPr>
            <a:r>
              <a:rPr lang="en-PK" dirty="0"/>
              <a:t>                       2)  phtirus pubis </a:t>
            </a:r>
          </a:p>
          <a:p>
            <a:r>
              <a:rPr lang="en-GB" dirty="0">
                <a:solidFill>
                  <a:srgbClr val="FF0000"/>
                </a:solidFill>
              </a:rPr>
              <a:t>M</a:t>
            </a:r>
            <a:r>
              <a:rPr lang="en-PK" dirty="0">
                <a:solidFill>
                  <a:srgbClr val="FF0000"/>
                </a:solidFill>
              </a:rPr>
              <a:t>allophaga </a:t>
            </a:r>
          </a:p>
          <a:p>
            <a:endParaRPr lang="en-PK" dirty="0"/>
          </a:p>
        </p:txBody>
      </p:sp>
    </p:spTree>
    <p:extLst>
      <p:ext uri="{BB962C8B-B14F-4D97-AF65-F5344CB8AC3E}">
        <p14:creationId xmlns:p14="http://schemas.microsoft.com/office/powerpoint/2010/main" val="34665529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2D030F-EB1A-883E-3E75-7D1366C970B7}"/>
              </a:ext>
            </a:extLst>
          </p:cNvPr>
          <p:cNvSpPr>
            <a:spLocks noGrp="1"/>
          </p:cNvSpPr>
          <p:nvPr>
            <p:ph type="title"/>
          </p:nvPr>
        </p:nvSpPr>
        <p:spPr/>
        <p:txBody>
          <a:bodyPr/>
          <a:lstStyle/>
          <a:p>
            <a:r>
              <a:rPr lang="en-GB" dirty="0"/>
              <a:t>C</a:t>
            </a:r>
            <a:r>
              <a:rPr lang="en-PK" dirty="0"/>
              <a:t>rab louse on eye lashes </a:t>
            </a:r>
          </a:p>
        </p:txBody>
      </p:sp>
      <p:pic>
        <p:nvPicPr>
          <p:cNvPr id="5" name="Content Placeholder 4">
            <a:extLst>
              <a:ext uri="{FF2B5EF4-FFF2-40B4-BE49-F238E27FC236}">
                <a16:creationId xmlns:a16="http://schemas.microsoft.com/office/drawing/2014/main" id="{2EB82BF8-336A-DBE3-8A45-CE465680267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8894" r="19836" b="9921"/>
          <a:stretch/>
        </p:blipFill>
        <p:spPr>
          <a:xfrm>
            <a:off x="2209800" y="2286000"/>
            <a:ext cx="7524750" cy="4324350"/>
          </a:xfrm>
        </p:spPr>
      </p:pic>
    </p:spTree>
    <p:extLst>
      <p:ext uri="{BB962C8B-B14F-4D97-AF65-F5344CB8AC3E}">
        <p14:creationId xmlns:p14="http://schemas.microsoft.com/office/powerpoint/2010/main" val="2460971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0B335-1EB1-6688-2342-2968F7BF88C5}"/>
              </a:ext>
            </a:extLst>
          </p:cNvPr>
          <p:cNvSpPr>
            <a:spLocks noGrp="1"/>
          </p:cNvSpPr>
          <p:nvPr>
            <p:ph type="title"/>
          </p:nvPr>
        </p:nvSpPr>
        <p:spPr/>
        <p:txBody>
          <a:bodyPr/>
          <a:lstStyle/>
          <a:p>
            <a:r>
              <a:rPr lang="en-GB" dirty="0"/>
              <a:t>M</a:t>
            </a:r>
            <a:r>
              <a:rPr lang="en-PK" dirty="0"/>
              <a:t>anagement </a:t>
            </a:r>
          </a:p>
        </p:txBody>
      </p:sp>
      <p:sp>
        <p:nvSpPr>
          <p:cNvPr id="3" name="Content Placeholder 2">
            <a:extLst>
              <a:ext uri="{FF2B5EF4-FFF2-40B4-BE49-F238E27FC236}">
                <a16:creationId xmlns:a16="http://schemas.microsoft.com/office/drawing/2014/main" id="{380BA55A-3FC5-2866-7EA4-B20C1B67AFDF}"/>
              </a:ext>
            </a:extLst>
          </p:cNvPr>
          <p:cNvSpPr>
            <a:spLocks noGrp="1"/>
          </p:cNvSpPr>
          <p:nvPr>
            <p:ph idx="1"/>
          </p:nvPr>
        </p:nvSpPr>
        <p:spPr/>
        <p:txBody>
          <a:bodyPr>
            <a:normAutofit lnSpcReduction="10000"/>
          </a:bodyPr>
          <a:lstStyle/>
          <a:p>
            <a:r>
              <a:rPr lang="en-GB" dirty="0"/>
              <a:t>Insecticides same as pediculosis capitis </a:t>
            </a:r>
          </a:p>
          <a:p>
            <a:r>
              <a:rPr lang="en-GB" dirty="0"/>
              <a:t>Treat all hairy areas</a:t>
            </a:r>
          </a:p>
          <a:p>
            <a:r>
              <a:rPr lang="en-GB" dirty="0"/>
              <a:t>Shaving </a:t>
            </a:r>
          </a:p>
          <a:p>
            <a:r>
              <a:rPr lang="en-GB" dirty="0"/>
              <a:t>Eyebrows – 5% permethrin or petroleum jelly </a:t>
            </a:r>
          </a:p>
          <a:p>
            <a:r>
              <a:rPr lang="en-GB" dirty="0"/>
              <a:t>Oral </a:t>
            </a:r>
            <a:r>
              <a:rPr lang="en-GB" dirty="0" err="1"/>
              <a:t>ivermite</a:t>
            </a:r>
            <a:r>
              <a:rPr lang="en-GB" dirty="0"/>
              <a:t> </a:t>
            </a:r>
          </a:p>
          <a:p>
            <a:r>
              <a:rPr lang="en-GB" dirty="0"/>
              <a:t>Sexual contact examined and treated </a:t>
            </a:r>
          </a:p>
          <a:p>
            <a:r>
              <a:rPr lang="en-GB" dirty="0"/>
              <a:t>Wash bedding and clothing </a:t>
            </a:r>
          </a:p>
          <a:p>
            <a:r>
              <a:rPr lang="en-GB" dirty="0"/>
              <a:t>Child abuse</a:t>
            </a:r>
          </a:p>
          <a:p>
            <a:r>
              <a:rPr lang="en-GB" dirty="0"/>
              <a:t>Screen STIs </a:t>
            </a:r>
          </a:p>
          <a:p>
            <a:r>
              <a:rPr lang="en-GB" dirty="0"/>
              <a:t>Treatment failure </a:t>
            </a:r>
          </a:p>
          <a:p>
            <a:endParaRPr lang="en-GB" dirty="0"/>
          </a:p>
          <a:p>
            <a:endParaRPr lang="en-GB" dirty="0"/>
          </a:p>
          <a:p>
            <a:endParaRPr lang="en-GB" dirty="0"/>
          </a:p>
          <a:p>
            <a:endParaRPr lang="en-GB" dirty="0"/>
          </a:p>
          <a:p>
            <a:endParaRPr lang="en-PK" dirty="0"/>
          </a:p>
        </p:txBody>
      </p:sp>
    </p:spTree>
    <p:extLst>
      <p:ext uri="{BB962C8B-B14F-4D97-AF65-F5344CB8AC3E}">
        <p14:creationId xmlns:p14="http://schemas.microsoft.com/office/powerpoint/2010/main" val="38070273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AEE55-1149-83E5-F645-3D1101139720}"/>
              </a:ext>
            </a:extLst>
          </p:cNvPr>
          <p:cNvSpPr>
            <a:spLocks noGrp="1"/>
          </p:cNvSpPr>
          <p:nvPr>
            <p:ph type="title"/>
          </p:nvPr>
        </p:nvSpPr>
        <p:spPr/>
        <p:txBody>
          <a:bodyPr/>
          <a:lstStyle/>
          <a:p>
            <a:r>
              <a:rPr lang="en-GB" dirty="0"/>
              <a:t>F</a:t>
            </a:r>
            <a:r>
              <a:rPr lang="en-PK" dirty="0"/>
              <a:t>amily sarcoptidae: human classical scabies </a:t>
            </a:r>
          </a:p>
        </p:txBody>
      </p:sp>
      <p:sp>
        <p:nvSpPr>
          <p:cNvPr id="3" name="Content Placeholder 2">
            <a:extLst>
              <a:ext uri="{FF2B5EF4-FFF2-40B4-BE49-F238E27FC236}">
                <a16:creationId xmlns:a16="http://schemas.microsoft.com/office/drawing/2014/main" id="{C9CF9005-63D5-2CE3-D050-29EEFB656588}"/>
              </a:ext>
            </a:extLst>
          </p:cNvPr>
          <p:cNvSpPr>
            <a:spLocks noGrp="1"/>
          </p:cNvSpPr>
          <p:nvPr>
            <p:ph idx="1"/>
          </p:nvPr>
        </p:nvSpPr>
        <p:spPr/>
        <p:txBody>
          <a:bodyPr>
            <a:normAutofit fontScale="85000" lnSpcReduction="20000"/>
          </a:bodyPr>
          <a:lstStyle/>
          <a:p>
            <a:r>
              <a:rPr lang="en-GB" dirty="0"/>
              <a:t>D</a:t>
            </a:r>
            <a:r>
              <a:rPr lang="en-PK" dirty="0"/>
              <a:t>efinition </a:t>
            </a:r>
          </a:p>
          <a:p>
            <a:r>
              <a:rPr lang="en-GB" dirty="0"/>
              <a:t>S</a:t>
            </a:r>
            <a:r>
              <a:rPr lang="en-PK" dirty="0"/>
              <a:t>arcoptes scaiei </a:t>
            </a:r>
          </a:p>
          <a:p>
            <a:r>
              <a:rPr lang="en-GB" dirty="0"/>
              <a:t>N</a:t>
            </a:r>
            <a:r>
              <a:rPr lang="en-PK" dirty="0"/>
              <a:t>otoedres cati  </a:t>
            </a:r>
          </a:p>
          <a:p>
            <a:r>
              <a:rPr lang="en-GB" dirty="0"/>
              <a:t>I</a:t>
            </a:r>
            <a:r>
              <a:rPr lang="en-PK" dirty="0"/>
              <a:t>ntoduction and general discription </a:t>
            </a:r>
          </a:p>
          <a:p>
            <a:r>
              <a:rPr lang="en-GB" dirty="0"/>
              <a:t>E</a:t>
            </a:r>
            <a:r>
              <a:rPr lang="en-PK" dirty="0"/>
              <a:t>ctoparasite </a:t>
            </a:r>
          </a:p>
          <a:p>
            <a:r>
              <a:rPr lang="en-GB" dirty="0"/>
              <a:t>F</a:t>
            </a:r>
            <a:r>
              <a:rPr lang="en-PK" dirty="0"/>
              <a:t>emale mite size </a:t>
            </a:r>
          </a:p>
          <a:p>
            <a:r>
              <a:rPr lang="en-GB" dirty="0"/>
              <a:t>C</a:t>
            </a:r>
            <a:r>
              <a:rPr lang="en-PK" dirty="0"/>
              <a:t>olour </a:t>
            </a:r>
          </a:p>
          <a:p>
            <a:r>
              <a:rPr lang="en-GB" dirty="0"/>
              <a:t>L</a:t>
            </a:r>
            <a:r>
              <a:rPr lang="en-PK" dirty="0"/>
              <a:t>egs </a:t>
            </a:r>
          </a:p>
          <a:p>
            <a:r>
              <a:rPr lang="en-GB" dirty="0"/>
              <a:t>B</a:t>
            </a:r>
            <a:r>
              <a:rPr lang="en-PK" dirty="0"/>
              <a:t>ristles </a:t>
            </a:r>
          </a:p>
          <a:p>
            <a:r>
              <a:rPr lang="en-GB" dirty="0"/>
              <a:t>C</a:t>
            </a:r>
            <a:r>
              <a:rPr lang="en-PK" dirty="0"/>
              <a:t>opulation  </a:t>
            </a:r>
          </a:p>
          <a:p>
            <a:r>
              <a:rPr lang="en-GB" dirty="0"/>
              <a:t>E</a:t>
            </a:r>
            <a:r>
              <a:rPr lang="en-PK" dirty="0"/>
              <a:t>ggs </a:t>
            </a:r>
          </a:p>
          <a:p>
            <a:r>
              <a:rPr lang="en-GB" dirty="0"/>
              <a:t>L</a:t>
            </a:r>
            <a:r>
              <a:rPr lang="en-PK" dirty="0"/>
              <a:t>ifespan </a:t>
            </a:r>
          </a:p>
          <a:p>
            <a:endParaRPr lang="en-PK" dirty="0"/>
          </a:p>
          <a:p>
            <a:endParaRPr lang="en-PK" dirty="0"/>
          </a:p>
          <a:p>
            <a:endParaRPr lang="en-PK" dirty="0"/>
          </a:p>
        </p:txBody>
      </p:sp>
      <p:pic>
        <p:nvPicPr>
          <p:cNvPr id="5" name="Picture 4">
            <a:extLst>
              <a:ext uri="{FF2B5EF4-FFF2-40B4-BE49-F238E27FC236}">
                <a16:creationId xmlns:a16="http://schemas.microsoft.com/office/drawing/2014/main" id="{F712E55A-EAEF-0309-570C-97DAAB2B5760}"/>
              </a:ext>
            </a:extLst>
          </p:cNvPr>
          <p:cNvPicPr>
            <a:picLocks noChangeAspect="1"/>
          </p:cNvPicPr>
          <p:nvPr/>
        </p:nvPicPr>
        <p:blipFill rotWithShape="1">
          <a:blip r:embed="rId3">
            <a:extLst>
              <a:ext uri="{28A0092B-C50C-407E-A947-70E740481C1C}">
                <a14:useLocalDpi xmlns:a14="http://schemas.microsoft.com/office/drawing/2010/main" val="0"/>
              </a:ext>
            </a:extLst>
          </a:blip>
          <a:srcRect l="32271" t="10078" r="12827" b="5048"/>
          <a:stretch/>
        </p:blipFill>
        <p:spPr>
          <a:xfrm>
            <a:off x="5886450" y="1790700"/>
            <a:ext cx="5543550" cy="3695700"/>
          </a:xfrm>
          <a:prstGeom prst="rect">
            <a:avLst/>
          </a:prstGeom>
        </p:spPr>
      </p:pic>
    </p:spTree>
    <p:extLst>
      <p:ext uri="{BB962C8B-B14F-4D97-AF65-F5344CB8AC3E}">
        <p14:creationId xmlns:p14="http://schemas.microsoft.com/office/powerpoint/2010/main" val="13501693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323B00-5506-97A4-23B7-2F1DE79FE3F7}"/>
              </a:ext>
            </a:extLst>
          </p:cNvPr>
          <p:cNvSpPr>
            <a:spLocks noGrp="1"/>
          </p:cNvSpPr>
          <p:nvPr>
            <p:ph idx="1"/>
          </p:nvPr>
        </p:nvSpPr>
        <p:spPr/>
        <p:txBody>
          <a:bodyPr/>
          <a:lstStyle/>
          <a:p>
            <a:r>
              <a:rPr lang="en-GB" dirty="0"/>
              <a:t>A</a:t>
            </a:r>
            <a:r>
              <a:rPr lang="en-PK" dirty="0"/>
              <a:t>dult mites </a:t>
            </a:r>
          </a:p>
          <a:p>
            <a:r>
              <a:rPr lang="en-GB" dirty="0"/>
              <a:t>L</a:t>
            </a:r>
            <a:r>
              <a:rPr lang="en-PK" dirty="0"/>
              <a:t>ife cycle </a:t>
            </a:r>
          </a:p>
          <a:p>
            <a:r>
              <a:rPr lang="en-GB" dirty="0"/>
              <a:t>P</a:t>
            </a:r>
            <a:r>
              <a:rPr lang="en-PK" dirty="0"/>
              <a:t>refernce of site </a:t>
            </a:r>
          </a:p>
          <a:p>
            <a:r>
              <a:rPr lang="en-GB" dirty="0"/>
              <a:t>N</a:t>
            </a:r>
            <a:r>
              <a:rPr lang="en-PK" dirty="0"/>
              <a:t>o of mites </a:t>
            </a:r>
          </a:p>
          <a:p>
            <a:r>
              <a:rPr lang="en-GB" dirty="0"/>
              <a:t>C</a:t>
            </a:r>
            <a:r>
              <a:rPr lang="en-PK" dirty="0"/>
              <a:t>oncerns </a:t>
            </a:r>
          </a:p>
          <a:p>
            <a:endParaRPr lang="en-PK" dirty="0"/>
          </a:p>
          <a:p>
            <a:endParaRPr lang="en-PK" dirty="0"/>
          </a:p>
          <a:p>
            <a:endParaRPr lang="en-PK" dirty="0"/>
          </a:p>
          <a:p>
            <a:endParaRPr lang="en-PK" dirty="0"/>
          </a:p>
          <a:p>
            <a:endParaRPr lang="en-PK" dirty="0"/>
          </a:p>
        </p:txBody>
      </p:sp>
      <p:pic>
        <p:nvPicPr>
          <p:cNvPr id="5" name="Picture 4">
            <a:extLst>
              <a:ext uri="{FF2B5EF4-FFF2-40B4-BE49-F238E27FC236}">
                <a16:creationId xmlns:a16="http://schemas.microsoft.com/office/drawing/2014/main" id="{044CA0A5-145D-F5F2-A697-BE069EF1B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93976"/>
            <a:ext cx="4552950" cy="3030474"/>
          </a:xfrm>
          <a:prstGeom prst="rect">
            <a:avLst/>
          </a:prstGeom>
        </p:spPr>
      </p:pic>
    </p:spTree>
    <p:extLst>
      <p:ext uri="{BB962C8B-B14F-4D97-AF65-F5344CB8AC3E}">
        <p14:creationId xmlns:p14="http://schemas.microsoft.com/office/powerpoint/2010/main" val="1911065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5648B-FC44-5473-071F-42B90282B7AD}"/>
              </a:ext>
            </a:extLst>
          </p:cNvPr>
          <p:cNvSpPr>
            <a:spLocks noGrp="1"/>
          </p:cNvSpPr>
          <p:nvPr>
            <p:ph type="title"/>
          </p:nvPr>
        </p:nvSpPr>
        <p:spPr/>
        <p:txBody>
          <a:bodyPr/>
          <a:lstStyle/>
          <a:p>
            <a:r>
              <a:rPr lang="en-GB" dirty="0"/>
              <a:t>I</a:t>
            </a:r>
            <a:r>
              <a:rPr lang="en-PK" dirty="0"/>
              <a:t>ncidence and prevalence </a:t>
            </a:r>
          </a:p>
        </p:txBody>
      </p:sp>
      <p:sp>
        <p:nvSpPr>
          <p:cNvPr id="3" name="Content Placeholder 2">
            <a:extLst>
              <a:ext uri="{FF2B5EF4-FFF2-40B4-BE49-F238E27FC236}">
                <a16:creationId xmlns:a16="http://schemas.microsoft.com/office/drawing/2014/main" id="{8CF62613-B1FB-2746-4FD8-9D9CA073C68E}"/>
              </a:ext>
            </a:extLst>
          </p:cNvPr>
          <p:cNvSpPr>
            <a:spLocks noGrp="1"/>
          </p:cNvSpPr>
          <p:nvPr>
            <p:ph idx="1"/>
          </p:nvPr>
        </p:nvSpPr>
        <p:spPr/>
        <p:txBody>
          <a:bodyPr/>
          <a:lstStyle/>
          <a:p>
            <a:r>
              <a:rPr lang="en-PK" dirty="0"/>
              <a:t>100-300 million people affected </a:t>
            </a:r>
          </a:p>
          <a:p>
            <a:r>
              <a:rPr lang="en-GB" dirty="0"/>
              <a:t>H</a:t>
            </a:r>
            <a:r>
              <a:rPr lang="en-PK" dirty="0"/>
              <a:t>igh incidence rates with 2 world wars </a:t>
            </a:r>
          </a:p>
          <a:p>
            <a:r>
              <a:rPr lang="en-GB" dirty="0"/>
              <a:t>H</a:t>
            </a:r>
            <a:r>
              <a:rPr lang="en-PK" dirty="0"/>
              <a:t>erd immunity </a:t>
            </a:r>
          </a:p>
          <a:p>
            <a:r>
              <a:rPr lang="en-GB" dirty="0"/>
              <a:t>P</a:t>
            </a:r>
            <a:r>
              <a:rPr lang="en-PK" dirty="0"/>
              <a:t>revalence in poor countries </a:t>
            </a:r>
          </a:p>
        </p:txBody>
      </p:sp>
    </p:spTree>
    <p:extLst>
      <p:ext uri="{BB962C8B-B14F-4D97-AF65-F5344CB8AC3E}">
        <p14:creationId xmlns:p14="http://schemas.microsoft.com/office/powerpoint/2010/main" val="32995540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91CFD-0493-67FA-0188-66A1A0342577}"/>
              </a:ext>
            </a:extLst>
          </p:cNvPr>
          <p:cNvSpPr>
            <a:spLocks noGrp="1"/>
          </p:cNvSpPr>
          <p:nvPr>
            <p:ph type="title"/>
          </p:nvPr>
        </p:nvSpPr>
        <p:spPr/>
        <p:txBody>
          <a:bodyPr/>
          <a:lstStyle/>
          <a:p>
            <a:r>
              <a:rPr lang="en-GB" dirty="0"/>
              <a:t>A</a:t>
            </a:r>
            <a:r>
              <a:rPr lang="en-PK" dirty="0"/>
              <a:t>ge ,sex ratio and ethnicity </a:t>
            </a:r>
          </a:p>
        </p:txBody>
      </p:sp>
      <p:sp>
        <p:nvSpPr>
          <p:cNvPr id="3" name="Content Placeholder 2">
            <a:extLst>
              <a:ext uri="{FF2B5EF4-FFF2-40B4-BE49-F238E27FC236}">
                <a16:creationId xmlns:a16="http://schemas.microsoft.com/office/drawing/2014/main" id="{8DC27CFF-16D7-D1E1-3F2C-9EB8D86E44AB}"/>
              </a:ext>
            </a:extLst>
          </p:cNvPr>
          <p:cNvSpPr>
            <a:spLocks noGrp="1"/>
          </p:cNvSpPr>
          <p:nvPr>
            <p:ph idx="1"/>
          </p:nvPr>
        </p:nvSpPr>
        <p:spPr/>
        <p:txBody>
          <a:bodyPr/>
          <a:lstStyle/>
          <a:p>
            <a:r>
              <a:rPr lang="en-GB" dirty="0"/>
              <a:t>A</a:t>
            </a:r>
            <a:r>
              <a:rPr lang="en-PK" dirty="0"/>
              <a:t>ll age groups </a:t>
            </a:r>
          </a:p>
          <a:p>
            <a:r>
              <a:rPr lang="en-GB" dirty="0"/>
              <a:t>N</a:t>
            </a:r>
            <a:r>
              <a:rPr lang="en-PK" dirty="0"/>
              <a:t>ursing homes </a:t>
            </a:r>
          </a:p>
          <a:p>
            <a:r>
              <a:rPr lang="en-PK" dirty="0"/>
              <a:t>30% carehomes/hospitals  </a:t>
            </a:r>
          </a:p>
          <a:p>
            <a:r>
              <a:rPr lang="en-GB" dirty="0"/>
              <a:t>M</a:t>
            </a:r>
            <a:r>
              <a:rPr lang="en-PK" dirty="0"/>
              <a:t>others &gt; father </a:t>
            </a:r>
          </a:p>
          <a:p>
            <a:r>
              <a:rPr lang="en-GB" dirty="0"/>
              <a:t>E</a:t>
            </a:r>
            <a:r>
              <a:rPr lang="en-PK" dirty="0"/>
              <a:t>thnicity depends on customs and social factors </a:t>
            </a:r>
          </a:p>
          <a:p>
            <a:r>
              <a:rPr lang="en-GB" dirty="0"/>
              <a:t>W</a:t>
            </a:r>
            <a:r>
              <a:rPr lang="en-PK" dirty="0"/>
              <a:t>hites and hawaiians t</a:t>
            </a:r>
            <a:r>
              <a:rPr lang="en-GB" dirty="0"/>
              <a:t>ha</a:t>
            </a:r>
            <a:r>
              <a:rPr lang="en-PK" dirty="0"/>
              <a:t>n japanese and filipinos </a:t>
            </a:r>
          </a:p>
          <a:p>
            <a:endParaRPr lang="en-PK" dirty="0"/>
          </a:p>
        </p:txBody>
      </p:sp>
    </p:spTree>
    <p:extLst>
      <p:ext uri="{BB962C8B-B14F-4D97-AF65-F5344CB8AC3E}">
        <p14:creationId xmlns:p14="http://schemas.microsoft.com/office/powerpoint/2010/main" val="40520318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69C15-F1C8-E931-746B-7920E374C75C}"/>
              </a:ext>
            </a:extLst>
          </p:cNvPr>
          <p:cNvSpPr>
            <a:spLocks noGrp="1"/>
          </p:cNvSpPr>
          <p:nvPr>
            <p:ph type="title"/>
          </p:nvPr>
        </p:nvSpPr>
        <p:spPr/>
        <p:txBody>
          <a:bodyPr/>
          <a:lstStyle/>
          <a:p>
            <a:r>
              <a:rPr lang="en-GB" dirty="0"/>
              <a:t>P</a:t>
            </a:r>
            <a:r>
              <a:rPr lang="en-PK" dirty="0"/>
              <a:t>athophysiology </a:t>
            </a:r>
          </a:p>
        </p:txBody>
      </p:sp>
      <p:sp>
        <p:nvSpPr>
          <p:cNvPr id="3" name="Content Placeholder 2">
            <a:extLst>
              <a:ext uri="{FF2B5EF4-FFF2-40B4-BE49-F238E27FC236}">
                <a16:creationId xmlns:a16="http://schemas.microsoft.com/office/drawing/2014/main" id="{2723C115-F655-D3D8-796A-79890B074914}"/>
              </a:ext>
            </a:extLst>
          </p:cNvPr>
          <p:cNvSpPr>
            <a:spLocks noGrp="1"/>
          </p:cNvSpPr>
          <p:nvPr>
            <p:ph idx="1"/>
          </p:nvPr>
        </p:nvSpPr>
        <p:spPr/>
        <p:txBody>
          <a:bodyPr/>
          <a:lstStyle/>
          <a:p>
            <a:r>
              <a:rPr lang="en-GB" dirty="0"/>
              <a:t>T</a:t>
            </a:r>
            <a:r>
              <a:rPr lang="en-PK" dirty="0"/>
              <a:t>ransmission </a:t>
            </a:r>
          </a:p>
          <a:p>
            <a:r>
              <a:rPr lang="en-GB" dirty="0"/>
              <a:t>P</a:t>
            </a:r>
            <a:r>
              <a:rPr lang="en-PK" dirty="0"/>
              <a:t>rolonged hand holding </a:t>
            </a:r>
          </a:p>
          <a:p>
            <a:r>
              <a:rPr lang="en-GB" dirty="0"/>
              <a:t>S</a:t>
            </a:r>
            <a:r>
              <a:rPr lang="en-PK" dirty="0"/>
              <a:t>exual contact </a:t>
            </a:r>
          </a:p>
          <a:p>
            <a:r>
              <a:rPr lang="en-GB" dirty="0"/>
              <a:t>S</a:t>
            </a:r>
            <a:r>
              <a:rPr lang="en-PK" dirty="0"/>
              <a:t>urvival away from host </a:t>
            </a:r>
          </a:p>
          <a:p>
            <a:r>
              <a:rPr lang="en-GB" dirty="0"/>
              <a:t>P</a:t>
            </a:r>
            <a:r>
              <a:rPr lang="en-PK" dirty="0"/>
              <a:t>ruritis due to allergic sensitivity</a:t>
            </a:r>
          </a:p>
          <a:p>
            <a:r>
              <a:rPr lang="en-GB" dirty="0"/>
              <a:t>T</a:t>
            </a:r>
            <a:r>
              <a:rPr lang="en-PK" dirty="0"/>
              <a:t>ype of hypersensitivity </a:t>
            </a:r>
          </a:p>
          <a:p>
            <a:r>
              <a:rPr lang="en-GB" dirty="0" err="1"/>
              <a:t>igE</a:t>
            </a:r>
            <a:r>
              <a:rPr lang="en-GB" dirty="0"/>
              <a:t> levels </a:t>
            </a:r>
          </a:p>
          <a:p>
            <a:r>
              <a:rPr lang="en-PK" dirty="0"/>
              <a:t>genetic predisposition to disease severity </a:t>
            </a:r>
          </a:p>
          <a:p>
            <a:endParaRPr lang="en-PK" dirty="0"/>
          </a:p>
          <a:p>
            <a:endParaRPr lang="en-PK" dirty="0"/>
          </a:p>
        </p:txBody>
      </p:sp>
    </p:spTree>
    <p:extLst>
      <p:ext uri="{BB962C8B-B14F-4D97-AF65-F5344CB8AC3E}">
        <p14:creationId xmlns:p14="http://schemas.microsoft.com/office/powerpoint/2010/main" val="2837208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F52F7-0B27-3DAB-62FA-0EF8B2472756}"/>
              </a:ext>
            </a:extLst>
          </p:cNvPr>
          <p:cNvSpPr>
            <a:spLocks noGrp="1"/>
          </p:cNvSpPr>
          <p:nvPr>
            <p:ph type="title"/>
          </p:nvPr>
        </p:nvSpPr>
        <p:spPr/>
        <p:txBody>
          <a:bodyPr/>
          <a:lstStyle/>
          <a:p>
            <a:r>
              <a:rPr lang="en-GB" dirty="0"/>
              <a:t>C</a:t>
            </a:r>
            <a:r>
              <a:rPr lang="en-PK" dirty="0"/>
              <a:t>linical features </a:t>
            </a:r>
          </a:p>
        </p:txBody>
      </p:sp>
      <p:sp>
        <p:nvSpPr>
          <p:cNvPr id="3" name="Content Placeholder 2">
            <a:extLst>
              <a:ext uri="{FF2B5EF4-FFF2-40B4-BE49-F238E27FC236}">
                <a16:creationId xmlns:a16="http://schemas.microsoft.com/office/drawing/2014/main" id="{83D0D681-ACD4-A0C5-AD09-6A24986F7141}"/>
              </a:ext>
            </a:extLst>
          </p:cNvPr>
          <p:cNvSpPr>
            <a:spLocks noGrp="1"/>
          </p:cNvSpPr>
          <p:nvPr>
            <p:ph idx="1"/>
          </p:nvPr>
        </p:nvSpPr>
        <p:spPr/>
        <p:txBody>
          <a:bodyPr/>
          <a:lstStyle/>
          <a:p>
            <a:r>
              <a:rPr lang="en-GB" dirty="0"/>
              <a:t>F</a:t>
            </a:r>
            <a:r>
              <a:rPr lang="en-PK" dirty="0"/>
              <a:t>ace spared </a:t>
            </a:r>
          </a:p>
          <a:p>
            <a:r>
              <a:rPr lang="en-GB" dirty="0"/>
              <a:t>W</a:t>
            </a:r>
            <a:r>
              <a:rPr lang="en-PK" dirty="0"/>
              <a:t>orse at night </a:t>
            </a:r>
          </a:p>
          <a:p>
            <a:r>
              <a:rPr lang="en-GB" dirty="0"/>
              <a:t>W</a:t>
            </a:r>
            <a:r>
              <a:rPr lang="en-PK" dirty="0"/>
              <a:t>arm temp </a:t>
            </a:r>
          </a:p>
          <a:p>
            <a:r>
              <a:rPr lang="en-GB" dirty="0"/>
              <a:t>F</a:t>
            </a:r>
            <a:r>
              <a:rPr lang="en-PK" dirty="0"/>
              <a:t>inger webs </a:t>
            </a:r>
          </a:p>
          <a:p>
            <a:r>
              <a:rPr lang="en-GB" dirty="0"/>
              <a:t>L</a:t>
            </a:r>
            <a:r>
              <a:rPr lang="en-PK" dirty="0"/>
              <a:t>ocation </a:t>
            </a:r>
          </a:p>
          <a:p>
            <a:r>
              <a:rPr lang="en-GB" dirty="0"/>
              <a:t>T</a:t>
            </a:r>
            <a:r>
              <a:rPr lang="en-PK" dirty="0"/>
              <a:t>ypical lesions </a:t>
            </a:r>
          </a:p>
          <a:p>
            <a:r>
              <a:rPr lang="en-GB" dirty="0"/>
              <a:t>S</a:t>
            </a:r>
            <a:r>
              <a:rPr lang="en-PK" dirty="0"/>
              <a:t>econdary lesions</a:t>
            </a:r>
          </a:p>
        </p:txBody>
      </p:sp>
      <p:pic>
        <p:nvPicPr>
          <p:cNvPr id="5" name="Picture 4">
            <a:extLst>
              <a:ext uri="{FF2B5EF4-FFF2-40B4-BE49-F238E27FC236}">
                <a16:creationId xmlns:a16="http://schemas.microsoft.com/office/drawing/2014/main" id="{BD727463-0286-8CFD-0EDB-908A8703AFB0}"/>
              </a:ext>
            </a:extLst>
          </p:cNvPr>
          <p:cNvPicPr>
            <a:picLocks noChangeAspect="1"/>
          </p:cNvPicPr>
          <p:nvPr/>
        </p:nvPicPr>
        <p:blipFill rotWithShape="1">
          <a:blip r:embed="rId3">
            <a:extLst>
              <a:ext uri="{28A0092B-C50C-407E-A947-70E740481C1C}">
                <a14:useLocalDpi xmlns:a14="http://schemas.microsoft.com/office/drawing/2010/main" val="0"/>
              </a:ext>
            </a:extLst>
          </a:blip>
          <a:srcRect t="13888" b="55278"/>
          <a:stretch/>
        </p:blipFill>
        <p:spPr>
          <a:xfrm>
            <a:off x="3924300" y="2093976"/>
            <a:ext cx="7197852" cy="4050792"/>
          </a:xfrm>
          <a:prstGeom prst="rect">
            <a:avLst/>
          </a:prstGeom>
        </p:spPr>
      </p:pic>
    </p:spTree>
    <p:extLst>
      <p:ext uri="{BB962C8B-B14F-4D97-AF65-F5344CB8AC3E}">
        <p14:creationId xmlns:p14="http://schemas.microsoft.com/office/powerpoint/2010/main" val="2734247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1" descr="page1113image18026768">
            <a:extLst>
              <a:ext uri="{FF2B5EF4-FFF2-40B4-BE49-F238E27FC236}">
                <a16:creationId xmlns:a16="http://schemas.microsoft.com/office/drawing/2014/main" id="{AE671FD0-6B85-311E-07A1-9F08656E52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6450" y="914400"/>
            <a:ext cx="4743450" cy="59436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971D9E6C-BBD8-F89C-1B2C-FBD041EA3851}"/>
              </a:ext>
            </a:extLst>
          </p:cNvPr>
          <p:cNvSpPr>
            <a:spLocks noGrp="1"/>
          </p:cNvSpPr>
          <p:nvPr>
            <p:ph idx="1"/>
          </p:nvPr>
        </p:nvSpPr>
        <p:spPr>
          <a:xfrm>
            <a:off x="1069848" y="2121408"/>
            <a:ext cx="3616452" cy="4050792"/>
          </a:xfrm>
        </p:spPr>
        <p:txBody>
          <a:bodyPr/>
          <a:lstStyle/>
          <a:p>
            <a:r>
              <a:rPr lang="en-GB" dirty="0"/>
              <a:t>P</a:t>
            </a:r>
            <a:r>
              <a:rPr lang="en-PK" dirty="0"/>
              <a:t>urpuric papules and nodules on penis </a:t>
            </a:r>
          </a:p>
        </p:txBody>
      </p:sp>
    </p:spTree>
    <p:extLst>
      <p:ext uri="{BB962C8B-B14F-4D97-AF65-F5344CB8AC3E}">
        <p14:creationId xmlns:p14="http://schemas.microsoft.com/office/powerpoint/2010/main" val="50000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E2EF7-216D-704B-40A3-1974EE95B7A4}"/>
              </a:ext>
            </a:extLst>
          </p:cNvPr>
          <p:cNvSpPr>
            <a:spLocks noGrp="1"/>
          </p:cNvSpPr>
          <p:nvPr>
            <p:ph type="title"/>
          </p:nvPr>
        </p:nvSpPr>
        <p:spPr/>
        <p:txBody>
          <a:bodyPr>
            <a:normAutofit/>
          </a:bodyPr>
          <a:lstStyle/>
          <a:p>
            <a:r>
              <a:rPr lang="en-GB" sz="1800" dirty="0">
                <a:latin typeface="+mn-lt"/>
              </a:rPr>
              <a:t>P</a:t>
            </a:r>
            <a:r>
              <a:rPr lang="en-PK" sz="1800" dirty="0">
                <a:latin typeface="+mn-lt"/>
              </a:rPr>
              <a:t>apular lesions on the nipples and areaola </a:t>
            </a:r>
          </a:p>
        </p:txBody>
      </p:sp>
      <p:pic>
        <p:nvPicPr>
          <p:cNvPr id="4097" name="Picture 1" descr="page1113image18028640">
            <a:extLst>
              <a:ext uri="{FF2B5EF4-FFF2-40B4-BE49-F238E27FC236}">
                <a16:creationId xmlns:a16="http://schemas.microsoft.com/office/drawing/2014/main" id="{72EF488D-C7B3-0F65-6C88-DE7FE1437A7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4498" y="2093976"/>
            <a:ext cx="5989354" cy="4078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9171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63E7-8383-2CCB-5252-D83351343C18}"/>
              </a:ext>
            </a:extLst>
          </p:cNvPr>
          <p:cNvSpPr>
            <a:spLocks noGrp="1"/>
          </p:cNvSpPr>
          <p:nvPr>
            <p:ph type="title"/>
          </p:nvPr>
        </p:nvSpPr>
        <p:spPr/>
        <p:txBody>
          <a:bodyPr/>
          <a:lstStyle/>
          <a:p>
            <a:r>
              <a:rPr lang="en-GB" dirty="0"/>
              <a:t>A</a:t>
            </a:r>
            <a:r>
              <a:rPr lang="en-PK" dirty="0"/>
              <a:t>noplura (solengophages)</a:t>
            </a:r>
          </a:p>
        </p:txBody>
      </p:sp>
      <p:sp>
        <p:nvSpPr>
          <p:cNvPr id="4" name="Content Placeholder 3">
            <a:extLst>
              <a:ext uri="{FF2B5EF4-FFF2-40B4-BE49-F238E27FC236}">
                <a16:creationId xmlns:a16="http://schemas.microsoft.com/office/drawing/2014/main" id="{A3EE9143-CB9D-0274-51A3-5CE48112A287}"/>
              </a:ext>
            </a:extLst>
          </p:cNvPr>
          <p:cNvSpPr>
            <a:spLocks noGrp="1"/>
          </p:cNvSpPr>
          <p:nvPr>
            <p:ph idx="1"/>
          </p:nvPr>
        </p:nvSpPr>
        <p:spPr/>
        <p:txBody>
          <a:bodyPr/>
          <a:lstStyle/>
          <a:p>
            <a:r>
              <a:rPr lang="en-GB" dirty="0"/>
              <a:t>S</a:t>
            </a:r>
            <a:r>
              <a:rPr lang="en-PK" dirty="0"/>
              <a:t>olen (pipe) phagein (feed) = vessel feeders </a:t>
            </a:r>
          </a:p>
        </p:txBody>
      </p:sp>
      <p:pic>
        <p:nvPicPr>
          <p:cNvPr id="10" name="Picture 9">
            <a:extLst>
              <a:ext uri="{FF2B5EF4-FFF2-40B4-BE49-F238E27FC236}">
                <a16:creationId xmlns:a16="http://schemas.microsoft.com/office/drawing/2014/main" id="{7F9CC8EC-1238-FAB4-326D-FF40B05DEE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0400" y="2807208"/>
            <a:ext cx="7772400" cy="4050792"/>
          </a:xfrm>
          <a:prstGeom prst="rect">
            <a:avLst/>
          </a:prstGeom>
        </p:spPr>
      </p:pic>
    </p:spTree>
    <p:extLst>
      <p:ext uri="{BB962C8B-B14F-4D97-AF65-F5344CB8AC3E}">
        <p14:creationId xmlns:p14="http://schemas.microsoft.com/office/powerpoint/2010/main" val="29533052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07656-0993-C863-5D83-0C4FD7D63651}"/>
              </a:ext>
            </a:extLst>
          </p:cNvPr>
          <p:cNvSpPr>
            <a:spLocks noGrp="1"/>
          </p:cNvSpPr>
          <p:nvPr>
            <p:ph type="title"/>
          </p:nvPr>
        </p:nvSpPr>
        <p:spPr/>
        <p:txBody>
          <a:bodyPr>
            <a:normAutofit/>
          </a:bodyPr>
          <a:lstStyle/>
          <a:p>
            <a:r>
              <a:rPr lang="en-GB" sz="1800" dirty="0">
                <a:latin typeface="+mn-lt"/>
              </a:rPr>
              <a:t>A</a:t>
            </a:r>
            <a:r>
              <a:rPr lang="en-PK" sz="1800" dirty="0">
                <a:latin typeface="+mn-lt"/>
              </a:rPr>
              <a:t> typical linear burrow with a vesicle at the end </a:t>
            </a:r>
          </a:p>
        </p:txBody>
      </p:sp>
      <p:pic>
        <p:nvPicPr>
          <p:cNvPr id="5121" name="Picture 1" descr="page1113image18036336">
            <a:extLst>
              <a:ext uri="{FF2B5EF4-FFF2-40B4-BE49-F238E27FC236}">
                <a16:creationId xmlns:a16="http://schemas.microsoft.com/office/drawing/2014/main" id="{D474BFB4-9705-FC1F-9AFF-A675BB1333D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67001" y="2120900"/>
            <a:ext cx="6134688" cy="425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7047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4046-A7B5-0FD5-ED23-AEC16729F419}"/>
              </a:ext>
            </a:extLst>
          </p:cNvPr>
          <p:cNvSpPr>
            <a:spLocks noGrp="1"/>
          </p:cNvSpPr>
          <p:nvPr>
            <p:ph type="title"/>
          </p:nvPr>
        </p:nvSpPr>
        <p:spPr/>
        <p:txBody>
          <a:bodyPr>
            <a:normAutofit/>
          </a:bodyPr>
          <a:lstStyle/>
          <a:p>
            <a:r>
              <a:rPr lang="en-GB" sz="1800" dirty="0">
                <a:latin typeface="+mn-lt"/>
              </a:rPr>
              <a:t>N</a:t>
            </a:r>
            <a:r>
              <a:rPr lang="en-PK" sz="1800" dirty="0">
                <a:latin typeface="+mn-lt"/>
              </a:rPr>
              <a:t>umerous scabies burrows on the palm </a:t>
            </a:r>
          </a:p>
        </p:txBody>
      </p:sp>
      <p:pic>
        <p:nvPicPr>
          <p:cNvPr id="6145" name="Picture 1" descr="page1113image18024688">
            <a:extLst>
              <a:ext uri="{FF2B5EF4-FFF2-40B4-BE49-F238E27FC236}">
                <a16:creationId xmlns:a16="http://schemas.microsoft.com/office/drawing/2014/main" id="{7D2B19E7-0698-CBEB-F124-EF9796EA87B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14551" y="2120900"/>
            <a:ext cx="6172199" cy="425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86703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632E7-E673-30FF-EA2F-323A109E4C36}"/>
              </a:ext>
            </a:extLst>
          </p:cNvPr>
          <p:cNvSpPr>
            <a:spLocks noGrp="1"/>
          </p:cNvSpPr>
          <p:nvPr>
            <p:ph type="title"/>
          </p:nvPr>
        </p:nvSpPr>
        <p:spPr/>
        <p:txBody>
          <a:bodyPr>
            <a:normAutofit/>
          </a:bodyPr>
          <a:lstStyle/>
          <a:p>
            <a:r>
              <a:rPr lang="en-GB" sz="1800" dirty="0">
                <a:latin typeface="+mn-lt"/>
              </a:rPr>
              <a:t>C</a:t>
            </a:r>
            <a:r>
              <a:rPr lang="en-PK" sz="1800" dirty="0">
                <a:latin typeface="+mn-lt"/>
              </a:rPr>
              <a:t>hronic pruritis of scabies causing eczema due to scratching </a:t>
            </a:r>
          </a:p>
        </p:txBody>
      </p:sp>
      <p:pic>
        <p:nvPicPr>
          <p:cNvPr id="7169" name="Picture 1" descr="page1113image18027808">
            <a:extLst>
              <a:ext uri="{FF2B5EF4-FFF2-40B4-BE49-F238E27FC236}">
                <a16:creationId xmlns:a16="http://schemas.microsoft.com/office/drawing/2014/main" id="{240CAC37-AACC-432C-6CB6-8CA8F8BE21B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01323" y="2322068"/>
            <a:ext cx="5989354"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4228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D313B-421F-9346-512E-DF7F14A57C91}"/>
              </a:ext>
            </a:extLst>
          </p:cNvPr>
          <p:cNvSpPr>
            <a:spLocks noGrp="1"/>
          </p:cNvSpPr>
          <p:nvPr>
            <p:ph type="title"/>
          </p:nvPr>
        </p:nvSpPr>
        <p:spPr/>
        <p:txBody>
          <a:bodyPr/>
          <a:lstStyle/>
          <a:p>
            <a:r>
              <a:rPr lang="en-GB" dirty="0"/>
              <a:t>C</a:t>
            </a:r>
            <a:r>
              <a:rPr lang="en-PK" dirty="0"/>
              <a:t>linical variants </a:t>
            </a:r>
          </a:p>
        </p:txBody>
      </p:sp>
      <p:pic>
        <p:nvPicPr>
          <p:cNvPr id="8193" name="Picture 1" descr="page1114image17863552">
            <a:extLst>
              <a:ext uri="{FF2B5EF4-FFF2-40B4-BE49-F238E27FC236}">
                <a16:creationId xmlns:a16="http://schemas.microsoft.com/office/drawing/2014/main" id="{B1047CCA-1EA4-A1BC-A861-5E94F520FA5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68592" y="2120900"/>
            <a:ext cx="6061165"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404299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F0EB0-7C91-CB2D-B722-1E80A4184540}"/>
              </a:ext>
            </a:extLst>
          </p:cNvPr>
          <p:cNvSpPr>
            <a:spLocks noGrp="1"/>
          </p:cNvSpPr>
          <p:nvPr>
            <p:ph type="title"/>
          </p:nvPr>
        </p:nvSpPr>
        <p:spPr/>
        <p:txBody>
          <a:bodyPr>
            <a:normAutofit/>
          </a:bodyPr>
          <a:lstStyle/>
          <a:p>
            <a:r>
              <a:rPr lang="en-GB" sz="1800" dirty="0">
                <a:latin typeface="+mn-lt"/>
              </a:rPr>
              <a:t>F</a:t>
            </a:r>
            <a:r>
              <a:rPr lang="en-PK" sz="1800" dirty="0">
                <a:latin typeface="+mn-lt"/>
              </a:rPr>
              <a:t>oot of an infant with scabies superinfection presenting as impetigo </a:t>
            </a:r>
          </a:p>
        </p:txBody>
      </p:sp>
      <p:pic>
        <p:nvPicPr>
          <p:cNvPr id="9217" name="Picture 1" descr="page1114image17869792">
            <a:extLst>
              <a:ext uri="{FF2B5EF4-FFF2-40B4-BE49-F238E27FC236}">
                <a16:creationId xmlns:a16="http://schemas.microsoft.com/office/drawing/2014/main" id="{A2041803-3CA6-4573-9960-532E8E2D7EB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9953" y="2120900"/>
            <a:ext cx="6358443" cy="405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583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18B7B-8E72-065D-4B04-BB4DB08CCE45}"/>
              </a:ext>
            </a:extLst>
          </p:cNvPr>
          <p:cNvSpPr>
            <a:spLocks noGrp="1"/>
          </p:cNvSpPr>
          <p:nvPr>
            <p:ph type="title"/>
          </p:nvPr>
        </p:nvSpPr>
        <p:spPr>
          <a:xfrm>
            <a:off x="1069848" y="484632"/>
            <a:ext cx="5788152" cy="1609344"/>
          </a:xfrm>
        </p:spPr>
        <p:txBody>
          <a:bodyPr>
            <a:normAutofit/>
          </a:bodyPr>
          <a:lstStyle/>
          <a:p>
            <a:r>
              <a:rPr lang="en-GB" sz="1800" dirty="0">
                <a:latin typeface="+mn-lt"/>
              </a:rPr>
              <a:t>A</a:t>
            </a:r>
            <a:r>
              <a:rPr lang="en-PK" sz="1800" dirty="0">
                <a:latin typeface="+mn-lt"/>
              </a:rPr>
              <a:t>typical papular scabies in an elderly woman mistaken for senile pruritis </a:t>
            </a:r>
          </a:p>
        </p:txBody>
      </p:sp>
      <p:pic>
        <p:nvPicPr>
          <p:cNvPr id="10241" name="Picture 1" descr="page1114image17872080">
            <a:extLst>
              <a:ext uri="{FF2B5EF4-FFF2-40B4-BE49-F238E27FC236}">
                <a16:creationId xmlns:a16="http://schemas.microsoft.com/office/drawing/2014/main" id="{101D6829-D2E3-B2D5-B13C-E12F8429AA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477000" y="594740"/>
            <a:ext cx="4210050" cy="6110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1377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97C9C-D4A0-3737-AEB8-9FBB7817D3F7}"/>
              </a:ext>
            </a:extLst>
          </p:cNvPr>
          <p:cNvSpPr>
            <a:spLocks noGrp="1"/>
          </p:cNvSpPr>
          <p:nvPr>
            <p:ph type="title"/>
          </p:nvPr>
        </p:nvSpPr>
        <p:spPr/>
        <p:txBody>
          <a:bodyPr/>
          <a:lstStyle/>
          <a:p>
            <a:r>
              <a:rPr lang="en-GB" dirty="0"/>
              <a:t>C</a:t>
            </a:r>
            <a:r>
              <a:rPr lang="en-PK" dirty="0"/>
              <a:t>omplications </a:t>
            </a:r>
          </a:p>
        </p:txBody>
      </p:sp>
      <p:sp>
        <p:nvSpPr>
          <p:cNvPr id="3" name="Content Placeholder 2">
            <a:extLst>
              <a:ext uri="{FF2B5EF4-FFF2-40B4-BE49-F238E27FC236}">
                <a16:creationId xmlns:a16="http://schemas.microsoft.com/office/drawing/2014/main" id="{C29B9329-18BB-5DAE-7E53-4C75B02D9433}"/>
              </a:ext>
            </a:extLst>
          </p:cNvPr>
          <p:cNvSpPr>
            <a:spLocks noGrp="1"/>
          </p:cNvSpPr>
          <p:nvPr>
            <p:ph idx="1"/>
          </p:nvPr>
        </p:nvSpPr>
        <p:spPr/>
        <p:txBody>
          <a:bodyPr/>
          <a:lstStyle/>
          <a:p>
            <a:r>
              <a:rPr lang="en-GB" dirty="0"/>
              <a:t>E</a:t>
            </a:r>
            <a:r>
              <a:rPr lang="en-PK" dirty="0"/>
              <a:t>czematization </a:t>
            </a:r>
          </a:p>
          <a:p>
            <a:r>
              <a:rPr lang="en-GB" dirty="0"/>
              <a:t>Scabies incognito </a:t>
            </a:r>
          </a:p>
          <a:p>
            <a:r>
              <a:rPr lang="en-GB" dirty="0"/>
              <a:t>Sec infections </a:t>
            </a:r>
          </a:p>
          <a:p>
            <a:r>
              <a:rPr lang="en-GB" dirty="0"/>
              <a:t>Sec impetigo </a:t>
            </a:r>
          </a:p>
          <a:p>
            <a:r>
              <a:rPr lang="en-GB" dirty="0"/>
              <a:t>Glomerulonephritis </a:t>
            </a:r>
            <a:endParaRPr lang="en-PK" dirty="0"/>
          </a:p>
          <a:p>
            <a:pPr marL="0" indent="0">
              <a:buNone/>
            </a:pPr>
            <a:endParaRPr lang="en-PK" dirty="0"/>
          </a:p>
        </p:txBody>
      </p:sp>
    </p:spTree>
    <p:extLst>
      <p:ext uri="{BB962C8B-B14F-4D97-AF65-F5344CB8AC3E}">
        <p14:creationId xmlns:p14="http://schemas.microsoft.com/office/powerpoint/2010/main" val="3690034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CB77D03-3026-E2E2-2DC4-7008F6F0960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218" t="9384" r="3282" b="14888"/>
          <a:stretch/>
        </p:blipFill>
        <p:spPr>
          <a:xfrm>
            <a:off x="0" y="838200"/>
            <a:ext cx="12192000" cy="4457700"/>
          </a:xfrm>
        </p:spPr>
      </p:pic>
    </p:spTree>
    <p:extLst>
      <p:ext uri="{BB962C8B-B14F-4D97-AF65-F5344CB8AC3E}">
        <p14:creationId xmlns:p14="http://schemas.microsoft.com/office/powerpoint/2010/main" val="21716612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DA937-68A3-3BD4-7160-E65023A1939F}"/>
              </a:ext>
            </a:extLst>
          </p:cNvPr>
          <p:cNvSpPr>
            <a:spLocks noGrp="1"/>
          </p:cNvSpPr>
          <p:nvPr>
            <p:ph type="title"/>
          </p:nvPr>
        </p:nvSpPr>
        <p:spPr/>
        <p:txBody>
          <a:bodyPr/>
          <a:lstStyle/>
          <a:p>
            <a:r>
              <a:rPr lang="en-GB" dirty="0"/>
              <a:t>I</a:t>
            </a:r>
            <a:r>
              <a:rPr lang="en-PK" dirty="0"/>
              <a:t>nvestigations </a:t>
            </a:r>
          </a:p>
        </p:txBody>
      </p:sp>
      <p:sp>
        <p:nvSpPr>
          <p:cNvPr id="3" name="Content Placeholder 2">
            <a:extLst>
              <a:ext uri="{FF2B5EF4-FFF2-40B4-BE49-F238E27FC236}">
                <a16:creationId xmlns:a16="http://schemas.microsoft.com/office/drawing/2014/main" id="{F77A5449-24DF-57A4-6593-E48E52023B92}"/>
              </a:ext>
            </a:extLst>
          </p:cNvPr>
          <p:cNvSpPr>
            <a:spLocks noGrp="1"/>
          </p:cNvSpPr>
          <p:nvPr>
            <p:ph idx="1"/>
          </p:nvPr>
        </p:nvSpPr>
        <p:spPr/>
        <p:txBody>
          <a:bodyPr/>
          <a:lstStyle/>
          <a:p>
            <a:r>
              <a:rPr lang="en-GB" dirty="0"/>
              <a:t>H</a:t>
            </a:r>
            <a:r>
              <a:rPr lang="en-PK" dirty="0"/>
              <a:t>istory </a:t>
            </a:r>
          </a:p>
          <a:p>
            <a:r>
              <a:rPr lang="en-GB" dirty="0"/>
              <a:t>L</a:t>
            </a:r>
            <a:r>
              <a:rPr lang="en-PK" dirty="0"/>
              <a:t>ocation genitals men, breast women </a:t>
            </a:r>
          </a:p>
          <a:p>
            <a:r>
              <a:rPr lang="en-GB" dirty="0"/>
              <a:t>M</a:t>
            </a:r>
            <a:r>
              <a:rPr lang="en-PK" dirty="0"/>
              <a:t>icroscopy burrows </a:t>
            </a:r>
          </a:p>
          <a:p>
            <a:r>
              <a:rPr lang="en-GB" dirty="0"/>
              <a:t>D</a:t>
            </a:r>
            <a:r>
              <a:rPr lang="en-PK" dirty="0"/>
              <a:t>ermoscopy </a:t>
            </a:r>
          </a:p>
          <a:p>
            <a:r>
              <a:rPr lang="en-GB" dirty="0"/>
              <a:t>J</a:t>
            </a:r>
            <a:r>
              <a:rPr lang="en-PK" dirty="0"/>
              <a:t>et with contrail </a:t>
            </a:r>
          </a:p>
          <a:p>
            <a:r>
              <a:rPr lang="en-GB" dirty="0"/>
              <a:t>A</a:t>
            </a:r>
            <a:r>
              <a:rPr lang="en-PK" dirty="0"/>
              <a:t>dhesive tape test </a:t>
            </a:r>
          </a:p>
          <a:p>
            <a:r>
              <a:rPr lang="en-GB" dirty="0"/>
              <a:t>S</a:t>
            </a:r>
            <a:r>
              <a:rPr lang="en-PK" dirty="0"/>
              <a:t>kin biopsy </a:t>
            </a:r>
          </a:p>
          <a:p>
            <a:r>
              <a:rPr lang="en-GB" dirty="0"/>
              <a:t>C</a:t>
            </a:r>
            <a:r>
              <a:rPr lang="en-PK" dirty="0"/>
              <a:t>onfocal microscopy </a:t>
            </a:r>
          </a:p>
          <a:p>
            <a:endParaRPr lang="en-PK" dirty="0"/>
          </a:p>
        </p:txBody>
      </p:sp>
      <p:pic>
        <p:nvPicPr>
          <p:cNvPr id="5" name="Picture 4">
            <a:extLst>
              <a:ext uri="{FF2B5EF4-FFF2-40B4-BE49-F238E27FC236}">
                <a16:creationId xmlns:a16="http://schemas.microsoft.com/office/drawing/2014/main" id="{39BDEB9B-518D-7963-7E96-878608820D30}"/>
              </a:ext>
            </a:extLst>
          </p:cNvPr>
          <p:cNvPicPr>
            <a:picLocks noChangeAspect="1"/>
          </p:cNvPicPr>
          <p:nvPr/>
        </p:nvPicPr>
        <p:blipFill rotWithShape="1">
          <a:blip r:embed="rId3">
            <a:extLst>
              <a:ext uri="{28A0092B-C50C-407E-A947-70E740481C1C}">
                <a14:useLocalDpi xmlns:a14="http://schemas.microsoft.com/office/drawing/2010/main" val="0"/>
              </a:ext>
            </a:extLst>
          </a:blip>
          <a:srcRect t="8140" b="1"/>
          <a:stretch/>
        </p:blipFill>
        <p:spPr>
          <a:xfrm>
            <a:off x="6042152" y="1428750"/>
            <a:ext cx="5080000" cy="4944618"/>
          </a:xfrm>
          <a:prstGeom prst="rect">
            <a:avLst/>
          </a:prstGeom>
        </p:spPr>
      </p:pic>
    </p:spTree>
    <p:extLst>
      <p:ext uri="{BB962C8B-B14F-4D97-AF65-F5344CB8AC3E}">
        <p14:creationId xmlns:p14="http://schemas.microsoft.com/office/powerpoint/2010/main" val="33320776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7E2FB-E715-A258-168C-EDAFA440BDE7}"/>
              </a:ext>
            </a:extLst>
          </p:cNvPr>
          <p:cNvSpPr>
            <a:spLocks noGrp="1"/>
          </p:cNvSpPr>
          <p:nvPr>
            <p:ph type="title"/>
          </p:nvPr>
        </p:nvSpPr>
        <p:spPr/>
        <p:txBody>
          <a:bodyPr/>
          <a:lstStyle/>
          <a:p>
            <a:r>
              <a:rPr lang="en-PK" dirty="0"/>
              <a:t>management</a:t>
            </a:r>
          </a:p>
        </p:txBody>
      </p:sp>
      <p:sp>
        <p:nvSpPr>
          <p:cNvPr id="3" name="Content Placeholder 2">
            <a:extLst>
              <a:ext uri="{FF2B5EF4-FFF2-40B4-BE49-F238E27FC236}">
                <a16:creationId xmlns:a16="http://schemas.microsoft.com/office/drawing/2014/main" id="{8CC5BA12-D2C5-AB6D-8731-8F795C2407C9}"/>
              </a:ext>
            </a:extLst>
          </p:cNvPr>
          <p:cNvSpPr>
            <a:spLocks noGrp="1"/>
          </p:cNvSpPr>
          <p:nvPr>
            <p:ph idx="1"/>
          </p:nvPr>
        </p:nvSpPr>
        <p:spPr>
          <a:xfrm>
            <a:off x="1066800" y="1896618"/>
            <a:ext cx="10058400" cy="4476750"/>
          </a:xfrm>
        </p:spPr>
        <p:txBody>
          <a:bodyPr>
            <a:normAutofit fontScale="70000" lnSpcReduction="20000"/>
          </a:bodyPr>
          <a:lstStyle/>
          <a:p>
            <a:r>
              <a:rPr lang="en-GB" sz="2600" dirty="0"/>
              <a:t>I</a:t>
            </a:r>
            <a:r>
              <a:rPr lang="en-PK" sz="2600" dirty="0"/>
              <a:t>ndication for therapy </a:t>
            </a:r>
          </a:p>
          <a:p>
            <a:r>
              <a:rPr lang="en-GB" dirty="0"/>
              <a:t>C</a:t>
            </a:r>
            <a:r>
              <a:rPr lang="en-PK" dirty="0"/>
              <a:t>lose contacts </a:t>
            </a:r>
          </a:p>
          <a:p>
            <a:r>
              <a:rPr lang="en-GB" sz="2600" dirty="0"/>
              <a:t>P</a:t>
            </a:r>
            <a:r>
              <a:rPr lang="en-PK" sz="2600" dirty="0"/>
              <a:t>atient education </a:t>
            </a:r>
          </a:p>
          <a:p>
            <a:r>
              <a:rPr lang="en-GB" dirty="0"/>
              <a:t>A</a:t>
            </a:r>
            <a:r>
              <a:rPr lang="en-PK" dirty="0"/>
              <a:t>void physical contact </a:t>
            </a:r>
          </a:p>
          <a:p>
            <a:r>
              <a:rPr lang="en-GB" sz="2600" dirty="0"/>
              <a:t>T</a:t>
            </a:r>
            <a:r>
              <a:rPr lang="en-PK" sz="2600" dirty="0"/>
              <a:t>reatment options </a:t>
            </a:r>
          </a:p>
          <a:p>
            <a:r>
              <a:rPr lang="en-GB" dirty="0">
                <a:solidFill>
                  <a:srgbClr val="FF0000"/>
                </a:solidFill>
              </a:rPr>
              <a:t>T</a:t>
            </a:r>
            <a:r>
              <a:rPr lang="en-PK" dirty="0">
                <a:solidFill>
                  <a:srgbClr val="FF0000"/>
                </a:solidFill>
              </a:rPr>
              <a:t>opical </a:t>
            </a:r>
          </a:p>
          <a:p>
            <a:r>
              <a:rPr lang="en-GB" dirty="0"/>
              <a:t>P</a:t>
            </a:r>
            <a:r>
              <a:rPr lang="en-PK" dirty="0"/>
              <a:t>ermethrin (most effective)</a:t>
            </a:r>
          </a:p>
          <a:p>
            <a:r>
              <a:rPr lang="en-GB" dirty="0"/>
              <a:t>L</a:t>
            </a:r>
            <a:r>
              <a:rPr lang="en-PK" dirty="0"/>
              <a:t>indane </a:t>
            </a:r>
          </a:p>
          <a:p>
            <a:r>
              <a:rPr lang="en-GB" dirty="0"/>
              <a:t>B</a:t>
            </a:r>
            <a:r>
              <a:rPr lang="en-PK" dirty="0"/>
              <a:t>enzyl benoate </a:t>
            </a:r>
          </a:p>
          <a:p>
            <a:r>
              <a:rPr lang="en-GB" dirty="0"/>
              <a:t>E</a:t>
            </a:r>
            <a:r>
              <a:rPr lang="en-PK" dirty="0"/>
              <a:t>sdepallethrin </a:t>
            </a:r>
          </a:p>
          <a:p>
            <a:r>
              <a:rPr lang="en-GB" dirty="0"/>
              <a:t>C</a:t>
            </a:r>
            <a:r>
              <a:rPr lang="en-PK" dirty="0"/>
              <a:t>rotamiton </a:t>
            </a:r>
          </a:p>
          <a:p>
            <a:r>
              <a:rPr lang="en-GB" dirty="0"/>
              <a:t>P</a:t>
            </a:r>
            <a:r>
              <a:rPr lang="en-PK" dirty="0"/>
              <a:t>pt sulphur </a:t>
            </a:r>
          </a:p>
          <a:p>
            <a:r>
              <a:rPr lang="en-GB" dirty="0">
                <a:solidFill>
                  <a:srgbClr val="FF0000"/>
                </a:solidFill>
              </a:rPr>
              <a:t>O</a:t>
            </a:r>
            <a:r>
              <a:rPr lang="en-PK" dirty="0">
                <a:solidFill>
                  <a:srgbClr val="FF0000"/>
                </a:solidFill>
              </a:rPr>
              <a:t>ral </a:t>
            </a:r>
          </a:p>
          <a:p>
            <a:r>
              <a:rPr lang="en-GB" dirty="0"/>
              <a:t>I</a:t>
            </a:r>
            <a:r>
              <a:rPr lang="en-PK" dirty="0"/>
              <a:t>vermite </a:t>
            </a:r>
          </a:p>
        </p:txBody>
      </p:sp>
    </p:spTree>
    <p:extLst>
      <p:ext uri="{BB962C8B-B14F-4D97-AF65-F5344CB8AC3E}">
        <p14:creationId xmlns:p14="http://schemas.microsoft.com/office/powerpoint/2010/main" val="18188964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4C3DA6-E820-59F5-46EE-350F64A3841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318" t="1" r="6687" b="1880"/>
          <a:stretch/>
        </p:blipFill>
        <p:spPr>
          <a:xfrm>
            <a:off x="3314700" y="484632"/>
            <a:ext cx="5238750" cy="6373368"/>
          </a:xfrm>
        </p:spPr>
      </p:pic>
    </p:spTree>
    <p:extLst>
      <p:ext uri="{BB962C8B-B14F-4D97-AF65-F5344CB8AC3E}">
        <p14:creationId xmlns:p14="http://schemas.microsoft.com/office/powerpoint/2010/main" val="21271323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630A6A-494B-AD77-1DD0-FD756C861716}"/>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7162" t="8308" r="6149" b="12226"/>
          <a:stretch/>
        </p:blipFill>
        <p:spPr>
          <a:xfrm>
            <a:off x="133350" y="1162050"/>
            <a:ext cx="12058650" cy="4533900"/>
          </a:xfrm>
        </p:spPr>
      </p:pic>
    </p:spTree>
    <p:extLst>
      <p:ext uri="{BB962C8B-B14F-4D97-AF65-F5344CB8AC3E}">
        <p14:creationId xmlns:p14="http://schemas.microsoft.com/office/powerpoint/2010/main" val="332075032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83FE1-2360-60C7-5A2D-0DAEBBB0EFCD}"/>
              </a:ext>
            </a:extLst>
          </p:cNvPr>
          <p:cNvSpPr>
            <a:spLocks noGrp="1"/>
          </p:cNvSpPr>
          <p:nvPr>
            <p:ph type="title"/>
          </p:nvPr>
        </p:nvSpPr>
        <p:spPr/>
        <p:txBody>
          <a:bodyPr/>
          <a:lstStyle/>
          <a:p>
            <a:r>
              <a:rPr lang="en-GB" dirty="0"/>
              <a:t>A</a:t>
            </a:r>
            <a:r>
              <a:rPr lang="en-PK" dirty="0"/>
              <a:t>dditional measures </a:t>
            </a:r>
          </a:p>
        </p:txBody>
      </p:sp>
      <p:sp>
        <p:nvSpPr>
          <p:cNvPr id="3" name="Content Placeholder 2">
            <a:extLst>
              <a:ext uri="{FF2B5EF4-FFF2-40B4-BE49-F238E27FC236}">
                <a16:creationId xmlns:a16="http://schemas.microsoft.com/office/drawing/2014/main" id="{9B5CA56B-312D-9AE1-8881-720B5197E0DF}"/>
              </a:ext>
            </a:extLst>
          </p:cNvPr>
          <p:cNvSpPr>
            <a:spLocks noGrp="1"/>
          </p:cNvSpPr>
          <p:nvPr>
            <p:ph idx="1"/>
          </p:nvPr>
        </p:nvSpPr>
        <p:spPr/>
        <p:txBody>
          <a:bodyPr/>
          <a:lstStyle/>
          <a:p>
            <a:r>
              <a:rPr lang="en-PK" dirty="0"/>
              <a:t>STIs</a:t>
            </a:r>
          </a:p>
          <a:p>
            <a:r>
              <a:rPr lang="en-GB" dirty="0"/>
              <a:t>A</a:t>
            </a:r>
            <a:r>
              <a:rPr lang="en-PK" dirty="0"/>
              <a:t>pplication of top treatment </a:t>
            </a:r>
          </a:p>
          <a:p>
            <a:r>
              <a:rPr lang="en-GB" dirty="0"/>
              <a:t>T</a:t>
            </a:r>
            <a:r>
              <a:rPr lang="en-PK" dirty="0"/>
              <a:t>reat face of babies </a:t>
            </a:r>
          </a:p>
          <a:p>
            <a:r>
              <a:rPr lang="en-GB" dirty="0"/>
              <a:t>Don’</a:t>
            </a:r>
            <a:r>
              <a:rPr lang="en-PK" dirty="0"/>
              <a:t>t wash hands during application</a:t>
            </a:r>
          </a:p>
          <a:p>
            <a:r>
              <a:rPr lang="en-GB" dirty="0"/>
              <a:t>W</a:t>
            </a:r>
            <a:r>
              <a:rPr lang="en-PK" dirty="0"/>
              <a:t>ear gloves while applying on others </a:t>
            </a:r>
          </a:p>
          <a:p>
            <a:r>
              <a:rPr lang="en-GB" dirty="0"/>
              <a:t>W</a:t>
            </a:r>
            <a:r>
              <a:rPr lang="en-PK" dirty="0"/>
              <a:t>ash clothes </a:t>
            </a:r>
          </a:p>
          <a:p>
            <a:r>
              <a:rPr lang="en-PK" dirty="0"/>
              <a:t>plastic bags </a:t>
            </a:r>
          </a:p>
          <a:p>
            <a:r>
              <a:rPr lang="en-GB" dirty="0"/>
              <a:t>I</a:t>
            </a:r>
            <a:r>
              <a:rPr lang="en-PK" dirty="0"/>
              <a:t>nsecticidial products </a:t>
            </a:r>
          </a:p>
        </p:txBody>
      </p:sp>
    </p:spTree>
    <p:extLst>
      <p:ext uri="{BB962C8B-B14F-4D97-AF65-F5344CB8AC3E}">
        <p14:creationId xmlns:p14="http://schemas.microsoft.com/office/powerpoint/2010/main" val="36412996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CA58A-EE95-12B0-6E9B-354DA881F678}"/>
              </a:ext>
            </a:extLst>
          </p:cNvPr>
          <p:cNvSpPr>
            <a:spLocks noGrp="1"/>
          </p:cNvSpPr>
          <p:nvPr>
            <p:ph type="title"/>
          </p:nvPr>
        </p:nvSpPr>
        <p:spPr/>
        <p:txBody>
          <a:bodyPr/>
          <a:lstStyle/>
          <a:p>
            <a:r>
              <a:rPr lang="en-GB" dirty="0"/>
              <a:t>S</a:t>
            </a:r>
            <a:r>
              <a:rPr lang="en-PK" dirty="0"/>
              <a:t>pecial treatment consideration </a:t>
            </a:r>
          </a:p>
        </p:txBody>
      </p:sp>
      <p:pic>
        <p:nvPicPr>
          <p:cNvPr id="5" name="Content Placeholder 4">
            <a:extLst>
              <a:ext uri="{FF2B5EF4-FFF2-40B4-BE49-F238E27FC236}">
                <a16:creationId xmlns:a16="http://schemas.microsoft.com/office/drawing/2014/main" id="{BD6DE375-FF3F-9044-6945-D61266752F1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37" t="23825" r="2673" b="18339"/>
          <a:stretch/>
        </p:blipFill>
        <p:spPr>
          <a:xfrm>
            <a:off x="0" y="1885950"/>
            <a:ext cx="12192000" cy="4095750"/>
          </a:xfrm>
        </p:spPr>
      </p:pic>
    </p:spTree>
    <p:extLst>
      <p:ext uri="{BB962C8B-B14F-4D97-AF65-F5344CB8AC3E}">
        <p14:creationId xmlns:p14="http://schemas.microsoft.com/office/powerpoint/2010/main" val="3936324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FF5D7-1441-8009-4173-D6ABEFDC9FF5}"/>
              </a:ext>
            </a:extLst>
          </p:cNvPr>
          <p:cNvSpPr>
            <a:spLocks noGrp="1"/>
          </p:cNvSpPr>
          <p:nvPr>
            <p:ph type="title"/>
          </p:nvPr>
        </p:nvSpPr>
        <p:spPr/>
        <p:txBody>
          <a:bodyPr/>
          <a:lstStyle/>
          <a:p>
            <a:r>
              <a:rPr lang="en-GB" dirty="0"/>
              <a:t>F</a:t>
            </a:r>
            <a:r>
              <a:rPr lang="en-PK" dirty="0"/>
              <a:t>ollow up </a:t>
            </a:r>
          </a:p>
        </p:txBody>
      </p:sp>
      <p:sp>
        <p:nvSpPr>
          <p:cNvPr id="3" name="Content Placeholder 2">
            <a:extLst>
              <a:ext uri="{FF2B5EF4-FFF2-40B4-BE49-F238E27FC236}">
                <a16:creationId xmlns:a16="http://schemas.microsoft.com/office/drawing/2014/main" id="{ED79072F-1FCD-8D30-D168-199673BF4DF0}"/>
              </a:ext>
            </a:extLst>
          </p:cNvPr>
          <p:cNvSpPr>
            <a:spLocks noGrp="1"/>
          </p:cNvSpPr>
          <p:nvPr>
            <p:ph idx="1"/>
          </p:nvPr>
        </p:nvSpPr>
        <p:spPr/>
        <p:txBody>
          <a:bodyPr/>
          <a:lstStyle/>
          <a:p>
            <a:r>
              <a:rPr lang="en-GB" dirty="0"/>
              <a:t>I</a:t>
            </a:r>
            <a:r>
              <a:rPr lang="en-PK" dirty="0"/>
              <a:t>tching persists several weeks </a:t>
            </a:r>
          </a:p>
          <a:p>
            <a:r>
              <a:rPr lang="en-GB" dirty="0"/>
              <a:t>U</a:t>
            </a:r>
            <a:r>
              <a:rPr lang="en-PK" dirty="0"/>
              <a:t>se emolliants </a:t>
            </a:r>
          </a:p>
          <a:p>
            <a:r>
              <a:rPr lang="en-GB" dirty="0"/>
              <a:t>Reinvestigate after 4 weeks </a:t>
            </a:r>
            <a:endParaRPr lang="en-PK" dirty="0"/>
          </a:p>
        </p:txBody>
      </p:sp>
    </p:spTree>
    <p:extLst>
      <p:ext uri="{BB962C8B-B14F-4D97-AF65-F5344CB8AC3E}">
        <p14:creationId xmlns:p14="http://schemas.microsoft.com/office/powerpoint/2010/main" val="3840457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5124C-B622-4139-1CFB-86481F0E4A60}"/>
              </a:ext>
            </a:extLst>
          </p:cNvPr>
          <p:cNvSpPr>
            <a:spLocks noGrp="1"/>
          </p:cNvSpPr>
          <p:nvPr>
            <p:ph type="title"/>
          </p:nvPr>
        </p:nvSpPr>
        <p:spPr/>
        <p:txBody>
          <a:bodyPr/>
          <a:lstStyle/>
          <a:p>
            <a:r>
              <a:rPr lang="en-GB" dirty="0"/>
              <a:t>F</a:t>
            </a:r>
            <a:r>
              <a:rPr lang="en-PK" dirty="0"/>
              <a:t>amily sarcoptidae: human crusted scabies </a:t>
            </a:r>
          </a:p>
        </p:txBody>
      </p:sp>
      <p:sp>
        <p:nvSpPr>
          <p:cNvPr id="3" name="Content Placeholder 2">
            <a:extLst>
              <a:ext uri="{FF2B5EF4-FFF2-40B4-BE49-F238E27FC236}">
                <a16:creationId xmlns:a16="http://schemas.microsoft.com/office/drawing/2014/main" id="{4B731962-4E3E-E9A2-37CB-1FA52A578CE3}"/>
              </a:ext>
            </a:extLst>
          </p:cNvPr>
          <p:cNvSpPr>
            <a:spLocks noGrp="1"/>
          </p:cNvSpPr>
          <p:nvPr>
            <p:ph idx="1"/>
          </p:nvPr>
        </p:nvSpPr>
        <p:spPr/>
        <p:txBody>
          <a:bodyPr/>
          <a:lstStyle/>
          <a:p>
            <a:r>
              <a:rPr lang="en-GB" b="1" dirty="0">
                <a:effectLst/>
              </a:rPr>
              <a:t>Synonyms and inclusions </a:t>
            </a:r>
            <a:endParaRPr lang="en-GB" dirty="0"/>
          </a:p>
          <a:p>
            <a:r>
              <a:rPr lang="en-GB" b="0" dirty="0">
                <a:effectLst/>
              </a:rPr>
              <a:t>• Norwegian scabie</a:t>
            </a:r>
            <a:r>
              <a:rPr lang="en-GB" dirty="0"/>
              <a:t>s  </a:t>
            </a:r>
          </a:p>
          <a:p>
            <a:r>
              <a:rPr lang="en-GB" dirty="0"/>
              <a:t>Definition: </a:t>
            </a:r>
          </a:p>
          <a:p>
            <a:r>
              <a:rPr lang="en-GB" dirty="0"/>
              <a:t>Severely debilitating </a:t>
            </a:r>
          </a:p>
          <a:p>
            <a:r>
              <a:rPr lang="en-GB" dirty="0"/>
              <a:t>Millions of mites </a:t>
            </a:r>
          </a:p>
          <a:p>
            <a:endParaRPr lang="en-GB" dirty="0"/>
          </a:p>
          <a:p>
            <a:endParaRPr lang="en-PK" dirty="0"/>
          </a:p>
        </p:txBody>
      </p:sp>
    </p:spTree>
    <p:extLst>
      <p:ext uri="{BB962C8B-B14F-4D97-AF65-F5344CB8AC3E}">
        <p14:creationId xmlns:p14="http://schemas.microsoft.com/office/powerpoint/2010/main" val="14040254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4A16E-E209-0949-7FF3-E4F589D7ADD2}"/>
              </a:ext>
            </a:extLst>
          </p:cNvPr>
          <p:cNvSpPr>
            <a:spLocks noGrp="1"/>
          </p:cNvSpPr>
          <p:nvPr>
            <p:ph type="title"/>
          </p:nvPr>
        </p:nvSpPr>
        <p:spPr/>
        <p:txBody>
          <a:bodyPr/>
          <a:lstStyle/>
          <a:p>
            <a:r>
              <a:rPr lang="en-GB" dirty="0"/>
              <a:t>P</a:t>
            </a:r>
            <a:r>
              <a:rPr lang="en-PK" dirty="0"/>
              <a:t>athophysiology </a:t>
            </a:r>
          </a:p>
        </p:txBody>
      </p:sp>
      <p:sp>
        <p:nvSpPr>
          <p:cNvPr id="3" name="Content Placeholder 2">
            <a:extLst>
              <a:ext uri="{FF2B5EF4-FFF2-40B4-BE49-F238E27FC236}">
                <a16:creationId xmlns:a16="http://schemas.microsoft.com/office/drawing/2014/main" id="{CB725D29-844F-5873-3572-5F88EEA8ADFA}"/>
              </a:ext>
            </a:extLst>
          </p:cNvPr>
          <p:cNvSpPr>
            <a:spLocks noGrp="1"/>
          </p:cNvSpPr>
          <p:nvPr>
            <p:ph idx="1"/>
          </p:nvPr>
        </p:nvSpPr>
        <p:spPr/>
        <p:txBody>
          <a:bodyPr>
            <a:normAutofit fontScale="85000" lnSpcReduction="20000"/>
          </a:bodyPr>
          <a:lstStyle/>
          <a:p>
            <a:r>
              <a:rPr lang="en-GB" dirty="0"/>
              <a:t>I</a:t>
            </a:r>
            <a:r>
              <a:rPr lang="en-PK" dirty="0"/>
              <a:t>nadeguate immune response to mite </a:t>
            </a:r>
          </a:p>
          <a:p>
            <a:r>
              <a:rPr lang="en-GB" dirty="0"/>
              <a:t>H</a:t>
            </a:r>
            <a:r>
              <a:rPr lang="en-PK" dirty="0"/>
              <a:t>igher morbidity </a:t>
            </a:r>
          </a:p>
          <a:p>
            <a:r>
              <a:rPr lang="en-GB" dirty="0"/>
              <a:t>P</a:t>
            </a:r>
            <a:r>
              <a:rPr lang="en-PK" dirty="0"/>
              <a:t>eople affected: </a:t>
            </a:r>
          </a:p>
          <a:p>
            <a:r>
              <a:rPr lang="en-GB" dirty="0"/>
              <a:t>M</a:t>
            </a:r>
            <a:r>
              <a:rPr lang="en-PK" dirty="0"/>
              <a:t>entally retarted </a:t>
            </a:r>
          </a:p>
          <a:p>
            <a:r>
              <a:rPr lang="en-GB" dirty="0"/>
              <a:t>D</a:t>
            </a:r>
            <a:r>
              <a:rPr lang="en-PK" dirty="0"/>
              <a:t>ementia </a:t>
            </a:r>
          </a:p>
          <a:p>
            <a:r>
              <a:rPr lang="en-GB" dirty="0"/>
              <a:t>D</a:t>
            </a:r>
            <a:r>
              <a:rPr lang="en-PK" dirty="0"/>
              <a:t>own syndrome </a:t>
            </a:r>
          </a:p>
          <a:p>
            <a:r>
              <a:rPr lang="en-GB" dirty="0"/>
              <a:t>I</a:t>
            </a:r>
            <a:r>
              <a:rPr lang="en-PK" dirty="0"/>
              <a:t>mmunosupressed </a:t>
            </a:r>
          </a:p>
          <a:p>
            <a:r>
              <a:rPr lang="en-GB" dirty="0"/>
              <a:t>B</a:t>
            </a:r>
            <a:r>
              <a:rPr lang="en-PK" dirty="0"/>
              <a:t>iological agents </a:t>
            </a:r>
          </a:p>
          <a:p>
            <a:r>
              <a:rPr lang="en-PK" dirty="0"/>
              <a:t>HIV </a:t>
            </a:r>
          </a:p>
          <a:p>
            <a:r>
              <a:rPr lang="en-PK" dirty="0"/>
              <a:t>HTLV-1 </a:t>
            </a:r>
          </a:p>
          <a:p>
            <a:r>
              <a:rPr lang="en-PK" dirty="0"/>
              <a:t>Topical steriods and pimecrolimus </a:t>
            </a:r>
          </a:p>
          <a:p>
            <a:r>
              <a:rPr lang="en-GB" dirty="0"/>
              <a:t>A</a:t>
            </a:r>
            <a:r>
              <a:rPr lang="en-PK" dirty="0"/>
              <a:t>usrtralian aboriginal people </a:t>
            </a:r>
          </a:p>
        </p:txBody>
      </p:sp>
    </p:spTree>
    <p:extLst>
      <p:ext uri="{BB962C8B-B14F-4D97-AF65-F5344CB8AC3E}">
        <p14:creationId xmlns:p14="http://schemas.microsoft.com/office/powerpoint/2010/main" val="28106006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descr="page1118image17953792">
            <a:extLst>
              <a:ext uri="{FF2B5EF4-FFF2-40B4-BE49-F238E27FC236}">
                <a16:creationId xmlns:a16="http://schemas.microsoft.com/office/drawing/2014/main" id="{796D42F6-764F-3442-09FE-95711C08D56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914400" y="355355"/>
            <a:ext cx="3849100" cy="5816846"/>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a:extLst>
              <a:ext uri="{FF2B5EF4-FFF2-40B4-BE49-F238E27FC236}">
                <a16:creationId xmlns:a16="http://schemas.microsoft.com/office/drawing/2014/main" id="{659B3D22-0B47-733F-7332-FE9EB3481368}"/>
              </a:ext>
            </a:extLst>
          </p:cNvPr>
          <p:cNvSpPr>
            <a:spLocks noGrp="1"/>
          </p:cNvSpPr>
          <p:nvPr>
            <p:ph sz="half" idx="2"/>
          </p:nvPr>
        </p:nvSpPr>
        <p:spPr/>
        <p:txBody>
          <a:bodyPr/>
          <a:lstStyle/>
          <a:p>
            <a:r>
              <a:rPr lang="en-GB" dirty="0"/>
              <a:t>L</a:t>
            </a:r>
            <a:r>
              <a:rPr lang="en-PK" dirty="0"/>
              <a:t>arge warty crusts on hands due to crusted scabies  </a:t>
            </a:r>
          </a:p>
        </p:txBody>
      </p:sp>
    </p:spTree>
    <p:extLst>
      <p:ext uri="{BB962C8B-B14F-4D97-AF65-F5344CB8AC3E}">
        <p14:creationId xmlns:p14="http://schemas.microsoft.com/office/powerpoint/2010/main" val="36632337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descr="page1118image17950048">
            <a:extLst>
              <a:ext uri="{FF2B5EF4-FFF2-40B4-BE49-F238E27FC236}">
                <a16:creationId xmlns:a16="http://schemas.microsoft.com/office/drawing/2014/main" id="{1E197C30-F5F2-EACA-06C6-2A73A7F05A5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669971" y="484633"/>
            <a:ext cx="4271001" cy="56875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B593CCD-E40C-3CE3-9B38-0DA3E6403DA9}"/>
              </a:ext>
            </a:extLst>
          </p:cNvPr>
          <p:cNvSpPr>
            <a:spLocks noGrp="1"/>
          </p:cNvSpPr>
          <p:nvPr>
            <p:ph sz="half" idx="2"/>
          </p:nvPr>
        </p:nvSpPr>
        <p:spPr/>
        <p:txBody>
          <a:bodyPr/>
          <a:lstStyle/>
          <a:p>
            <a:r>
              <a:rPr lang="en-GB" dirty="0"/>
              <a:t>C</a:t>
            </a:r>
            <a:r>
              <a:rPr lang="en-PK" dirty="0"/>
              <a:t>rusted scabies on food with dystrophic nails </a:t>
            </a:r>
          </a:p>
          <a:p>
            <a:r>
              <a:rPr lang="en-GB" dirty="0"/>
              <a:t>T</a:t>
            </a:r>
            <a:r>
              <a:rPr lang="en-PK" dirty="0"/>
              <a:t>hickened and fissured </a:t>
            </a:r>
          </a:p>
          <a:p>
            <a:r>
              <a:rPr lang="en-GB" dirty="0"/>
              <a:t>M</a:t>
            </a:r>
            <a:r>
              <a:rPr lang="en-PK" dirty="0"/>
              <a:t>asses or horny debris accumulation </a:t>
            </a:r>
          </a:p>
        </p:txBody>
      </p:sp>
    </p:spTree>
    <p:extLst>
      <p:ext uri="{BB962C8B-B14F-4D97-AF65-F5344CB8AC3E}">
        <p14:creationId xmlns:p14="http://schemas.microsoft.com/office/powerpoint/2010/main" val="1850845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descr="page1118image17945264">
            <a:extLst>
              <a:ext uri="{FF2B5EF4-FFF2-40B4-BE49-F238E27FC236}">
                <a16:creationId xmlns:a16="http://schemas.microsoft.com/office/drawing/2014/main" id="{242C6056-383E-EB6F-A31D-AFB33346B57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669971" y="484633"/>
            <a:ext cx="4271001" cy="5687568"/>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2BCF844-295D-DBD2-B8B6-900DF6ADEC7B}"/>
              </a:ext>
            </a:extLst>
          </p:cNvPr>
          <p:cNvSpPr>
            <a:spLocks noGrp="1"/>
          </p:cNvSpPr>
          <p:nvPr>
            <p:ph sz="half" idx="2"/>
          </p:nvPr>
        </p:nvSpPr>
        <p:spPr/>
        <p:txBody>
          <a:bodyPr/>
          <a:lstStyle/>
          <a:p>
            <a:r>
              <a:rPr lang="en-GB" dirty="0"/>
              <a:t>C</a:t>
            </a:r>
            <a:r>
              <a:rPr lang="en-PK" dirty="0"/>
              <a:t>rusted scabies </a:t>
            </a:r>
          </a:p>
        </p:txBody>
      </p:sp>
    </p:spTree>
    <p:extLst>
      <p:ext uri="{BB962C8B-B14F-4D97-AF65-F5344CB8AC3E}">
        <p14:creationId xmlns:p14="http://schemas.microsoft.com/office/powerpoint/2010/main" val="3632165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page1118image17942976">
            <a:extLst>
              <a:ext uri="{FF2B5EF4-FFF2-40B4-BE49-F238E27FC236}">
                <a16:creationId xmlns:a16="http://schemas.microsoft.com/office/drawing/2014/main" id="{38F31DFC-E2AF-8FA9-8333-31E00A2AA10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5287" y="1827421"/>
            <a:ext cx="5829825" cy="397764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2575E5FF-0660-EBE3-6D43-2DA01FD968BB}"/>
              </a:ext>
            </a:extLst>
          </p:cNvPr>
          <p:cNvSpPr>
            <a:spLocks noGrp="1"/>
          </p:cNvSpPr>
          <p:nvPr>
            <p:ph sz="half" idx="2"/>
          </p:nvPr>
        </p:nvSpPr>
        <p:spPr/>
        <p:txBody>
          <a:bodyPr/>
          <a:lstStyle/>
          <a:p>
            <a:r>
              <a:rPr lang="en-GB" dirty="0"/>
              <a:t>G</a:t>
            </a:r>
            <a:r>
              <a:rPr lang="en-PK" dirty="0"/>
              <a:t>rossly dystrophic nails in crusted scabies </a:t>
            </a:r>
          </a:p>
        </p:txBody>
      </p:sp>
    </p:spTree>
    <p:extLst>
      <p:ext uri="{BB962C8B-B14F-4D97-AF65-F5344CB8AC3E}">
        <p14:creationId xmlns:p14="http://schemas.microsoft.com/office/powerpoint/2010/main" val="8201398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D8501D9-9168-6A37-9E96-090EB3DF95F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19500" y="484632"/>
            <a:ext cx="4762499" cy="6373368"/>
          </a:xfrm>
        </p:spPr>
      </p:pic>
    </p:spTree>
    <p:extLst>
      <p:ext uri="{BB962C8B-B14F-4D97-AF65-F5344CB8AC3E}">
        <p14:creationId xmlns:p14="http://schemas.microsoft.com/office/powerpoint/2010/main" val="18876675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descr="page1118image17942144">
            <a:extLst>
              <a:ext uri="{FF2B5EF4-FFF2-40B4-BE49-F238E27FC236}">
                <a16:creationId xmlns:a16="http://schemas.microsoft.com/office/drawing/2014/main" id="{CDDDA2FA-FA4A-FBAB-98D0-53F03A9451E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1" y="1842998"/>
            <a:ext cx="5824538" cy="3953809"/>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849A83F0-ADB3-6763-E974-A768C439913B}"/>
              </a:ext>
            </a:extLst>
          </p:cNvPr>
          <p:cNvSpPr>
            <a:spLocks noGrp="1"/>
          </p:cNvSpPr>
          <p:nvPr>
            <p:ph sz="half" idx="2"/>
          </p:nvPr>
        </p:nvSpPr>
        <p:spPr/>
        <p:txBody>
          <a:bodyPr/>
          <a:lstStyle/>
          <a:p>
            <a:r>
              <a:rPr lang="en-GB" dirty="0"/>
              <a:t>S</a:t>
            </a:r>
            <a:r>
              <a:rPr lang="en-PK" dirty="0"/>
              <a:t>evere scalp involvement in crusted scabies </a:t>
            </a:r>
          </a:p>
        </p:txBody>
      </p:sp>
    </p:spTree>
    <p:extLst>
      <p:ext uri="{BB962C8B-B14F-4D97-AF65-F5344CB8AC3E}">
        <p14:creationId xmlns:p14="http://schemas.microsoft.com/office/powerpoint/2010/main" val="23014318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E3FB1F-05A9-119F-3E5B-338425D26F7C}"/>
              </a:ext>
            </a:extLst>
          </p:cNvPr>
          <p:cNvSpPr>
            <a:spLocks noGrp="1"/>
          </p:cNvSpPr>
          <p:nvPr>
            <p:ph type="title"/>
          </p:nvPr>
        </p:nvSpPr>
        <p:spPr/>
        <p:txBody>
          <a:bodyPr/>
          <a:lstStyle/>
          <a:p>
            <a:r>
              <a:rPr lang="en-GB" dirty="0"/>
              <a:t>D</a:t>
            </a:r>
            <a:r>
              <a:rPr lang="en-PK" dirty="0"/>
              <a:t>ifferential diagnosis </a:t>
            </a:r>
          </a:p>
        </p:txBody>
      </p:sp>
      <p:sp>
        <p:nvSpPr>
          <p:cNvPr id="6" name="Content Placeholder 5">
            <a:extLst>
              <a:ext uri="{FF2B5EF4-FFF2-40B4-BE49-F238E27FC236}">
                <a16:creationId xmlns:a16="http://schemas.microsoft.com/office/drawing/2014/main" id="{55028E80-3D7C-8272-D752-D46FBAFDC9D0}"/>
              </a:ext>
            </a:extLst>
          </p:cNvPr>
          <p:cNvSpPr>
            <a:spLocks noGrp="1"/>
          </p:cNvSpPr>
          <p:nvPr>
            <p:ph idx="1"/>
          </p:nvPr>
        </p:nvSpPr>
        <p:spPr/>
        <p:txBody>
          <a:bodyPr/>
          <a:lstStyle/>
          <a:p>
            <a:r>
              <a:rPr lang="en-GB" dirty="0"/>
              <a:t>H</a:t>
            </a:r>
            <a:r>
              <a:rPr lang="en-PK" dirty="0"/>
              <a:t>yperkeratotic eczema </a:t>
            </a:r>
          </a:p>
          <a:p>
            <a:r>
              <a:rPr lang="en-GB" dirty="0"/>
              <a:t>P</a:t>
            </a:r>
            <a:r>
              <a:rPr lang="en-PK" dirty="0"/>
              <a:t>soriasis </a:t>
            </a:r>
          </a:p>
          <a:p>
            <a:r>
              <a:rPr lang="en-GB" dirty="0"/>
              <a:t>D</a:t>
            </a:r>
            <a:r>
              <a:rPr lang="en-PK" dirty="0"/>
              <a:t>arier disease </a:t>
            </a:r>
          </a:p>
          <a:p>
            <a:r>
              <a:rPr lang="en-GB" dirty="0"/>
              <a:t>C</a:t>
            </a:r>
            <a:r>
              <a:rPr lang="en-PK" dirty="0"/>
              <a:t>ontact dermatitis </a:t>
            </a:r>
          </a:p>
          <a:p>
            <a:r>
              <a:rPr lang="en-GB" dirty="0"/>
              <a:t>L</a:t>
            </a:r>
            <a:r>
              <a:rPr lang="en-PK" dirty="0"/>
              <a:t>angerhan cell histocytosis </a:t>
            </a:r>
          </a:p>
          <a:p>
            <a:endParaRPr lang="en-PK" dirty="0"/>
          </a:p>
          <a:p>
            <a:endParaRPr lang="en-PK" dirty="0"/>
          </a:p>
        </p:txBody>
      </p:sp>
    </p:spTree>
    <p:extLst>
      <p:ext uri="{BB962C8B-B14F-4D97-AF65-F5344CB8AC3E}">
        <p14:creationId xmlns:p14="http://schemas.microsoft.com/office/powerpoint/2010/main" val="5678507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A36AF2-A9A8-DB02-5389-497C6E590E6F}"/>
              </a:ext>
            </a:extLst>
          </p:cNvPr>
          <p:cNvSpPr>
            <a:spLocks noGrp="1"/>
          </p:cNvSpPr>
          <p:nvPr>
            <p:ph type="title"/>
          </p:nvPr>
        </p:nvSpPr>
        <p:spPr/>
        <p:txBody>
          <a:bodyPr/>
          <a:lstStyle/>
          <a:p>
            <a:r>
              <a:rPr lang="en-GB" dirty="0"/>
              <a:t>M</a:t>
            </a:r>
            <a:r>
              <a:rPr lang="en-PK" dirty="0"/>
              <a:t>anagement </a:t>
            </a:r>
          </a:p>
        </p:txBody>
      </p:sp>
      <p:sp>
        <p:nvSpPr>
          <p:cNvPr id="6" name="Content Placeholder 5">
            <a:extLst>
              <a:ext uri="{FF2B5EF4-FFF2-40B4-BE49-F238E27FC236}">
                <a16:creationId xmlns:a16="http://schemas.microsoft.com/office/drawing/2014/main" id="{F4F8229C-2314-3636-F4CD-2F6572C6A695}"/>
              </a:ext>
            </a:extLst>
          </p:cNvPr>
          <p:cNvSpPr>
            <a:spLocks noGrp="1"/>
          </p:cNvSpPr>
          <p:nvPr>
            <p:ph idx="1"/>
          </p:nvPr>
        </p:nvSpPr>
        <p:spPr/>
        <p:txBody>
          <a:bodyPr/>
          <a:lstStyle/>
          <a:p>
            <a:r>
              <a:rPr lang="en-GB" dirty="0"/>
              <a:t>H</a:t>
            </a:r>
            <a:r>
              <a:rPr lang="en-PK" dirty="0"/>
              <a:t>ospitalization </a:t>
            </a:r>
          </a:p>
          <a:p>
            <a:r>
              <a:rPr lang="en-GB" dirty="0"/>
              <a:t>C</a:t>
            </a:r>
            <a:r>
              <a:rPr lang="en-PK" dirty="0"/>
              <a:t>ontacts treated </a:t>
            </a:r>
          </a:p>
          <a:p>
            <a:r>
              <a:rPr lang="en-GB" dirty="0"/>
              <a:t>K</a:t>
            </a:r>
            <a:r>
              <a:rPr lang="en-PK" dirty="0"/>
              <a:t>eratolytic agents </a:t>
            </a:r>
          </a:p>
          <a:p>
            <a:r>
              <a:rPr lang="en-GB" dirty="0"/>
              <a:t>N</a:t>
            </a:r>
            <a:r>
              <a:rPr lang="en-PK" dirty="0"/>
              <a:t>ails cut short and burshed scabicidal agent </a:t>
            </a:r>
          </a:p>
          <a:p>
            <a:r>
              <a:rPr lang="en-GB" dirty="0"/>
              <a:t>T</a:t>
            </a:r>
            <a:r>
              <a:rPr lang="en-PK" dirty="0"/>
              <a:t>opical and oral therapy </a:t>
            </a:r>
          </a:p>
          <a:p>
            <a:r>
              <a:rPr lang="en-PK" dirty="0"/>
              <a:t>2 tests 3 days apart become negative </a:t>
            </a:r>
          </a:p>
          <a:p>
            <a:r>
              <a:rPr lang="en-GB" dirty="0"/>
              <a:t>I</a:t>
            </a:r>
            <a:r>
              <a:rPr lang="en-PK" dirty="0"/>
              <a:t>vermite 3 to 7 doses </a:t>
            </a:r>
          </a:p>
          <a:p>
            <a:endParaRPr lang="en-PK" dirty="0"/>
          </a:p>
          <a:p>
            <a:endParaRPr lang="en-PK" dirty="0"/>
          </a:p>
          <a:p>
            <a:endParaRPr lang="en-PK" dirty="0"/>
          </a:p>
          <a:p>
            <a:endParaRPr lang="en-PK" dirty="0"/>
          </a:p>
          <a:p>
            <a:endParaRPr lang="en-PK" dirty="0"/>
          </a:p>
        </p:txBody>
      </p:sp>
    </p:spTree>
    <p:extLst>
      <p:ext uri="{BB962C8B-B14F-4D97-AF65-F5344CB8AC3E}">
        <p14:creationId xmlns:p14="http://schemas.microsoft.com/office/powerpoint/2010/main" val="11624758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1E718-296D-2492-EFAF-5B30A9E38449}"/>
              </a:ext>
            </a:extLst>
          </p:cNvPr>
          <p:cNvSpPr>
            <a:spLocks noGrp="1"/>
          </p:cNvSpPr>
          <p:nvPr>
            <p:ph type="title"/>
          </p:nvPr>
        </p:nvSpPr>
        <p:spPr/>
        <p:txBody>
          <a:bodyPr/>
          <a:lstStyle/>
          <a:p>
            <a:r>
              <a:rPr lang="en-GB" dirty="0"/>
              <a:t>C</a:t>
            </a:r>
            <a:r>
              <a:rPr lang="en-PK" dirty="0"/>
              <a:t>auses of presistant itching after scabicidal therapy and management </a:t>
            </a:r>
          </a:p>
        </p:txBody>
      </p:sp>
      <p:pic>
        <p:nvPicPr>
          <p:cNvPr id="5" name="Content Placeholder 4">
            <a:extLst>
              <a:ext uri="{FF2B5EF4-FFF2-40B4-BE49-F238E27FC236}">
                <a16:creationId xmlns:a16="http://schemas.microsoft.com/office/drawing/2014/main" id="{FD8254F5-66D6-3C26-23C5-DD081B5911C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1724" t="12907" r="26836" b="17909"/>
          <a:stretch/>
        </p:blipFill>
        <p:spPr>
          <a:xfrm>
            <a:off x="735496" y="2093976"/>
            <a:ext cx="10392752" cy="4764023"/>
          </a:xfrm>
        </p:spPr>
      </p:pic>
    </p:spTree>
    <p:extLst>
      <p:ext uri="{BB962C8B-B14F-4D97-AF65-F5344CB8AC3E}">
        <p14:creationId xmlns:p14="http://schemas.microsoft.com/office/powerpoint/2010/main" val="18691311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1896C5-C693-7F13-A512-04B86E0E0E6C}"/>
              </a:ext>
            </a:extLst>
          </p:cNvPr>
          <p:cNvSpPr>
            <a:spLocks noGrp="1"/>
          </p:cNvSpPr>
          <p:nvPr>
            <p:ph idx="1"/>
          </p:nvPr>
        </p:nvSpPr>
        <p:spPr/>
        <p:txBody>
          <a:bodyPr>
            <a:normAutofit fontScale="92500" lnSpcReduction="10000"/>
          </a:bodyPr>
          <a:lstStyle/>
          <a:p>
            <a:endParaRPr lang="en-PK" dirty="0"/>
          </a:p>
          <a:p>
            <a:endParaRPr lang="en-PK" dirty="0"/>
          </a:p>
          <a:p>
            <a:endParaRPr lang="en-PK" dirty="0"/>
          </a:p>
          <a:p>
            <a:endParaRPr lang="en-PK" dirty="0"/>
          </a:p>
          <a:p>
            <a:endParaRPr lang="en-PK" dirty="0"/>
          </a:p>
          <a:p>
            <a:endParaRPr lang="en-PK" dirty="0"/>
          </a:p>
          <a:p>
            <a:endParaRPr lang="en-PK" dirty="0"/>
          </a:p>
          <a:p>
            <a:endParaRPr lang="en-PK" dirty="0"/>
          </a:p>
          <a:p>
            <a:pPr marL="0" indent="0">
              <a:buNone/>
            </a:pPr>
            <a:r>
              <a:rPr lang="en-GB" sz="7200" dirty="0"/>
              <a:t>T</a:t>
            </a:r>
            <a:r>
              <a:rPr lang="en-PK" sz="7200" dirty="0"/>
              <a:t>hankyou!</a:t>
            </a:r>
          </a:p>
        </p:txBody>
      </p:sp>
    </p:spTree>
    <p:extLst>
      <p:ext uri="{BB962C8B-B14F-4D97-AF65-F5344CB8AC3E}">
        <p14:creationId xmlns:p14="http://schemas.microsoft.com/office/powerpoint/2010/main" val="20307450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632D-DFC1-43DF-6B3C-39647314CB73}"/>
              </a:ext>
            </a:extLst>
          </p:cNvPr>
          <p:cNvSpPr>
            <a:spLocks noGrp="1"/>
          </p:cNvSpPr>
          <p:nvPr>
            <p:ph type="title"/>
          </p:nvPr>
        </p:nvSpPr>
        <p:spPr/>
        <p:txBody>
          <a:bodyPr/>
          <a:lstStyle/>
          <a:p>
            <a:r>
              <a:rPr lang="en-GB" dirty="0"/>
              <a:t>H</a:t>
            </a:r>
            <a:r>
              <a:rPr lang="en-PK" dirty="0"/>
              <a:t>ead lice (pediculus capitis) </a:t>
            </a:r>
          </a:p>
        </p:txBody>
      </p:sp>
      <p:sp>
        <p:nvSpPr>
          <p:cNvPr id="3" name="Content Placeholder 2">
            <a:extLst>
              <a:ext uri="{FF2B5EF4-FFF2-40B4-BE49-F238E27FC236}">
                <a16:creationId xmlns:a16="http://schemas.microsoft.com/office/drawing/2014/main" id="{65C404CE-F762-7376-1283-19777A25A242}"/>
              </a:ext>
            </a:extLst>
          </p:cNvPr>
          <p:cNvSpPr>
            <a:spLocks noGrp="1"/>
          </p:cNvSpPr>
          <p:nvPr>
            <p:ph idx="1"/>
          </p:nvPr>
        </p:nvSpPr>
        <p:spPr>
          <a:xfrm>
            <a:off x="1069848" y="1695450"/>
            <a:ext cx="10058400" cy="4972050"/>
          </a:xfrm>
        </p:spPr>
        <p:txBody>
          <a:bodyPr>
            <a:normAutofit lnSpcReduction="10000"/>
          </a:bodyPr>
          <a:lstStyle/>
          <a:p>
            <a:r>
              <a:rPr lang="en-GB" sz="3000" dirty="0"/>
              <a:t>Incidence and prevalence </a:t>
            </a:r>
          </a:p>
          <a:p>
            <a:r>
              <a:rPr lang="en-GB" dirty="0"/>
              <a:t>Developed and developing countries </a:t>
            </a:r>
          </a:p>
          <a:p>
            <a:r>
              <a:rPr lang="en-GB" sz="3000" dirty="0"/>
              <a:t>Age/sex </a:t>
            </a:r>
          </a:p>
          <a:p>
            <a:r>
              <a:rPr lang="en-GB" dirty="0"/>
              <a:t>3-11 years </a:t>
            </a:r>
          </a:p>
          <a:p>
            <a:r>
              <a:rPr lang="en-GB" dirty="0"/>
              <a:t>Girls&gt;boys </a:t>
            </a:r>
          </a:p>
          <a:p>
            <a:r>
              <a:rPr lang="en-GB" dirty="0"/>
              <a:t>Longer hair = more louse </a:t>
            </a:r>
          </a:p>
          <a:p>
            <a:r>
              <a:rPr lang="en-GB" sz="3000" dirty="0"/>
              <a:t>Ethnicity</a:t>
            </a:r>
            <a:r>
              <a:rPr lang="en-GB" dirty="0"/>
              <a:t> </a:t>
            </a:r>
          </a:p>
          <a:p>
            <a:r>
              <a:rPr lang="en-GB" dirty="0"/>
              <a:t>Black </a:t>
            </a:r>
            <a:r>
              <a:rPr lang="en-GB" dirty="0" err="1"/>
              <a:t>americans</a:t>
            </a:r>
            <a:r>
              <a:rPr lang="en-GB" dirty="0"/>
              <a:t> </a:t>
            </a:r>
          </a:p>
          <a:p>
            <a:r>
              <a:rPr lang="en-GB" dirty="0"/>
              <a:t>Black </a:t>
            </a:r>
            <a:r>
              <a:rPr lang="en-GB" dirty="0" err="1"/>
              <a:t>africans</a:t>
            </a:r>
            <a:r>
              <a:rPr lang="en-GB" dirty="0"/>
              <a:t> </a:t>
            </a:r>
          </a:p>
          <a:p>
            <a:r>
              <a:rPr lang="en-GB" dirty="0"/>
              <a:t>Brazil </a:t>
            </a:r>
          </a:p>
          <a:p>
            <a:r>
              <a:rPr lang="en-GB" dirty="0"/>
              <a:t>Indian subcontinent  </a:t>
            </a:r>
            <a:endParaRPr lang="en-PK" dirty="0"/>
          </a:p>
        </p:txBody>
      </p:sp>
      <p:pic>
        <p:nvPicPr>
          <p:cNvPr id="5" name="Picture 4">
            <a:extLst>
              <a:ext uri="{FF2B5EF4-FFF2-40B4-BE49-F238E27FC236}">
                <a16:creationId xmlns:a16="http://schemas.microsoft.com/office/drawing/2014/main" id="{7452ECDD-EAE7-380E-A36A-7FB10171E9DE}"/>
              </a:ext>
            </a:extLst>
          </p:cNvPr>
          <p:cNvPicPr>
            <a:picLocks noChangeAspect="1"/>
          </p:cNvPicPr>
          <p:nvPr/>
        </p:nvPicPr>
        <p:blipFill rotWithShape="1">
          <a:blip r:embed="rId3">
            <a:extLst>
              <a:ext uri="{28A0092B-C50C-407E-A947-70E740481C1C}">
                <a14:useLocalDpi xmlns:a14="http://schemas.microsoft.com/office/drawing/2010/main" val="0"/>
              </a:ext>
            </a:extLst>
          </a:blip>
          <a:srcRect l="4911" t="18611" r="6114" b="19721"/>
          <a:stretch/>
        </p:blipFill>
        <p:spPr>
          <a:xfrm>
            <a:off x="7981951" y="1695450"/>
            <a:ext cx="2914650" cy="4627626"/>
          </a:xfrm>
          <a:prstGeom prst="rect">
            <a:avLst/>
          </a:prstGeom>
        </p:spPr>
      </p:pic>
    </p:spTree>
    <p:extLst>
      <p:ext uri="{BB962C8B-B14F-4D97-AF65-F5344CB8AC3E}">
        <p14:creationId xmlns:p14="http://schemas.microsoft.com/office/powerpoint/2010/main" val="8300340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315B21-5F97-CC55-8E1F-CF9551BB7B21}"/>
              </a:ext>
            </a:extLst>
          </p:cNvPr>
          <p:cNvSpPr>
            <a:spLocks noGrp="1"/>
          </p:cNvSpPr>
          <p:nvPr>
            <p:ph idx="1"/>
          </p:nvPr>
        </p:nvSpPr>
        <p:spPr/>
        <p:txBody>
          <a:bodyPr/>
          <a:lstStyle/>
          <a:p>
            <a:r>
              <a:rPr lang="en-GB" sz="3600" dirty="0"/>
              <a:t>A</a:t>
            </a:r>
            <a:r>
              <a:rPr lang="en-PK" sz="3600" dirty="0"/>
              <a:t>ssociated diseases </a:t>
            </a:r>
          </a:p>
          <a:p>
            <a:r>
              <a:rPr lang="en-GB" dirty="0"/>
              <a:t>B</a:t>
            </a:r>
            <a:r>
              <a:rPr lang="en-PK" dirty="0"/>
              <a:t>artonella quintana </a:t>
            </a:r>
          </a:p>
          <a:p>
            <a:r>
              <a:rPr lang="en-GB" dirty="0"/>
              <a:t>A</a:t>
            </a:r>
            <a:r>
              <a:rPr lang="en-PK" dirty="0"/>
              <a:t>cinetobactor baumanii </a:t>
            </a:r>
          </a:p>
          <a:p>
            <a:pPr marL="0" indent="0">
              <a:buNone/>
            </a:pPr>
            <a:r>
              <a:rPr lang="en-PK" dirty="0"/>
              <a:t>  </a:t>
            </a:r>
          </a:p>
          <a:p>
            <a:endParaRPr lang="en-PK" dirty="0"/>
          </a:p>
        </p:txBody>
      </p:sp>
    </p:spTree>
    <p:extLst>
      <p:ext uri="{BB962C8B-B14F-4D97-AF65-F5344CB8AC3E}">
        <p14:creationId xmlns:p14="http://schemas.microsoft.com/office/powerpoint/2010/main" val="203608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CC90-52E1-93A9-C539-BC52927E877B}"/>
              </a:ext>
            </a:extLst>
          </p:cNvPr>
          <p:cNvSpPr>
            <a:spLocks noGrp="1"/>
          </p:cNvSpPr>
          <p:nvPr>
            <p:ph type="title"/>
          </p:nvPr>
        </p:nvSpPr>
        <p:spPr/>
        <p:txBody>
          <a:bodyPr/>
          <a:lstStyle/>
          <a:p>
            <a:r>
              <a:rPr lang="en-GB" dirty="0"/>
              <a:t>P</a:t>
            </a:r>
            <a:r>
              <a:rPr lang="en-PK" dirty="0"/>
              <a:t>athophysiology </a:t>
            </a:r>
          </a:p>
        </p:txBody>
      </p:sp>
      <p:sp>
        <p:nvSpPr>
          <p:cNvPr id="3" name="Content Placeholder 2">
            <a:extLst>
              <a:ext uri="{FF2B5EF4-FFF2-40B4-BE49-F238E27FC236}">
                <a16:creationId xmlns:a16="http://schemas.microsoft.com/office/drawing/2014/main" id="{CF8D7D85-F949-C518-5AAF-59CEB0B9119D}"/>
              </a:ext>
            </a:extLst>
          </p:cNvPr>
          <p:cNvSpPr>
            <a:spLocks noGrp="1"/>
          </p:cNvSpPr>
          <p:nvPr>
            <p:ph idx="1"/>
          </p:nvPr>
        </p:nvSpPr>
        <p:spPr/>
        <p:txBody>
          <a:bodyPr/>
          <a:lstStyle/>
          <a:p>
            <a:r>
              <a:rPr lang="en-GB" dirty="0"/>
              <a:t>F</a:t>
            </a:r>
            <a:r>
              <a:rPr lang="en-PK" dirty="0"/>
              <a:t>emale </a:t>
            </a:r>
          </a:p>
          <a:p>
            <a:endParaRPr lang="en-GB" dirty="0"/>
          </a:p>
          <a:p>
            <a:r>
              <a:rPr lang="en-GB" dirty="0"/>
              <a:t>M</a:t>
            </a:r>
            <a:r>
              <a:rPr lang="en-PK" dirty="0"/>
              <a:t>ale </a:t>
            </a:r>
          </a:p>
          <a:p>
            <a:endParaRPr lang="en-GB" dirty="0"/>
          </a:p>
          <a:p>
            <a:r>
              <a:rPr lang="en-GB" dirty="0"/>
              <a:t>L</a:t>
            </a:r>
            <a:r>
              <a:rPr lang="en-PK" dirty="0"/>
              <a:t>ife span </a:t>
            </a:r>
          </a:p>
          <a:p>
            <a:endParaRPr lang="en-GB" dirty="0"/>
          </a:p>
          <a:p>
            <a:r>
              <a:rPr lang="en-GB" dirty="0"/>
              <a:t>N</a:t>
            </a:r>
            <a:r>
              <a:rPr lang="en-PK" dirty="0"/>
              <a:t>umber of eggs  </a:t>
            </a:r>
          </a:p>
        </p:txBody>
      </p:sp>
      <p:pic>
        <p:nvPicPr>
          <p:cNvPr id="5" name="Picture 4">
            <a:extLst>
              <a:ext uri="{FF2B5EF4-FFF2-40B4-BE49-F238E27FC236}">
                <a16:creationId xmlns:a16="http://schemas.microsoft.com/office/drawing/2014/main" id="{06B77720-D00B-AFCA-DA35-F4305A982C2F}"/>
              </a:ext>
            </a:extLst>
          </p:cNvPr>
          <p:cNvPicPr>
            <a:picLocks noChangeAspect="1"/>
          </p:cNvPicPr>
          <p:nvPr/>
        </p:nvPicPr>
        <p:blipFill rotWithShape="1">
          <a:blip r:embed="rId3">
            <a:extLst>
              <a:ext uri="{28A0092B-C50C-407E-A947-70E740481C1C}">
                <a14:useLocalDpi xmlns:a14="http://schemas.microsoft.com/office/drawing/2010/main" val="0"/>
              </a:ext>
            </a:extLst>
          </a:blip>
          <a:srcRect l="3108" t="19167" b="19722"/>
          <a:stretch/>
        </p:blipFill>
        <p:spPr>
          <a:xfrm>
            <a:off x="3905250" y="1981200"/>
            <a:ext cx="3070281" cy="4191000"/>
          </a:xfrm>
          <a:prstGeom prst="rect">
            <a:avLst/>
          </a:prstGeom>
        </p:spPr>
      </p:pic>
      <p:pic>
        <p:nvPicPr>
          <p:cNvPr id="7" name="Picture 6">
            <a:extLst>
              <a:ext uri="{FF2B5EF4-FFF2-40B4-BE49-F238E27FC236}">
                <a16:creationId xmlns:a16="http://schemas.microsoft.com/office/drawing/2014/main" id="{117B8467-8CD4-630A-13D2-3061814F0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4889" y="675894"/>
            <a:ext cx="2794000" cy="2108200"/>
          </a:xfrm>
          <a:prstGeom prst="rect">
            <a:avLst/>
          </a:prstGeom>
        </p:spPr>
      </p:pic>
      <p:pic>
        <p:nvPicPr>
          <p:cNvPr id="9" name="Picture 8">
            <a:extLst>
              <a:ext uri="{FF2B5EF4-FFF2-40B4-BE49-F238E27FC236}">
                <a16:creationId xmlns:a16="http://schemas.microsoft.com/office/drawing/2014/main" id="{0643E456-DCC1-78AC-871B-732D766447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8450" y="3784600"/>
            <a:ext cx="2794000" cy="2108200"/>
          </a:xfrm>
          <a:prstGeom prst="rect">
            <a:avLst/>
          </a:prstGeom>
        </p:spPr>
      </p:pic>
    </p:spTree>
    <p:extLst>
      <p:ext uri="{BB962C8B-B14F-4D97-AF65-F5344CB8AC3E}">
        <p14:creationId xmlns:p14="http://schemas.microsoft.com/office/powerpoint/2010/main" val="17528396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869</TotalTime>
  <Words>9783</Words>
  <Application>Microsoft Macintosh PowerPoint</Application>
  <PresentationFormat>Widescreen</PresentationFormat>
  <Paragraphs>762</Paragraphs>
  <Slides>64</Slides>
  <Notes>46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64</vt:i4>
      </vt:variant>
    </vt:vector>
  </HeadingPairs>
  <TitlesOfParts>
    <vt:vector size="75" baseType="lpstr">
      <vt:lpstr>Arial</vt:lpstr>
      <vt:lpstr>Calibri</vt:lpstr>
      <vt:lpstr>FrutigerLTStd</vt:lpstr>
      <vt:lpstr>Google Sans</vt:lpstr>
      <vt:lpstr>PalatinoLTStd</vt:lpstr>
      <vt:lpstr>Rockwell</vt:lpstr>
      <vt:lpstr>Rockwell Condensed</vt:lpstr>
      <vt:lpstr>Rockwell Extra Bold</vt:lpstr>
      <vt:lpstr>SymbolStd</vt:lpstr>
      <vt:lpstr>Wingdings</vt:lpstr>
      <vt:lpstr>Wood Type</vt:lpstr>
      <vt:lpstr>arthropods</vt:lpstr>
      <vt:lpstr>Arthropods </vt:lpstr>
      <vt:lpstr>Lice (phthiraptera)</vt:lpstr>
      <vt:lpstr>Anoplura (solengophages)</vt:lpstr>
      <vt:lpstr>PowerPoint Presentation</vt:lpstr>
      <vt:lpstr>PowerPoint Presentation</vt:lpstr>
      <vt:lpstr>Head lice (pediculus capitis) </vt:lpstr>
      <vt:lpstr>PowerPoint Presentation</vt:lpstr>
      <vt:lpstr>Pathophysiology </vt:lpstr>
      <vt:lpstr>PowerPoint Presentation</vt:lpstr>
      <vt:lpstr>PowerPoint Presentation</vt:lpstr>
      <vt:lpstr>PowerPoint Presentation</vt:lpstr>
      <vt:lpstr>Clinical features </vt:lpstr>
      <vt:lpstr>Investigations </vt:lpstr>
      <vt:lpstr>Principles of management </vt:lpstr>
      <vt:lpstr>First line </vt:lpstr>
      <vt:lpstr>Second line </vt:lpstr>
      <vt:lpstr>Third line </vt:lpstr>
      <vt:lpstr>Causes of therapeutic failure </vt:lpstr>
      <vt:lpstr>Clothing/body lice (pediculus corporis)</vt:lpstr>
      <vt:lpstr>Pathophysiology </vt:lpstr>
      <vt:lpstr>Clothing lice and eggs </vt:lpstr>
      <vt:lpstr>Clinical features </vt:lpstr>
      <vt:lpstr>Management </vt:lpstr>
      <vt:lpstr>Crab lice (phthiriasis pubis) </vt:lpstr>
      <vt:lpstr>Pathophysiology </vt:lpstr>
      <vt:lpstr>Crab louse adherent to abdominal hair</vt:lpstr>
      <vt:lpstr>PowerPoint Presentation</vt:lpstr>
      <vt:lpstr>Clinical features </vt:lpstr>
      <vt:lpstr>Crab louse on eye lashes </vt:lpstr>
      <vt:lpstr>Management </vt:lpstr>
      <vt:lpstr>Family sarcoptidae: human classical scabies </vt:lpstr>
      <vt:lpstr>PowerPoint Presentation</vt:lpstr>
      <vt:lpstr>Incidence and prevalence </vt:lpstr>
      <vt:lpstr>Age ,sex ratio and ethnicity </vt:lpstr>
      <vt:lpstr>Pathophysiology </vt:lpstr>
      <vt:lpstr>Clinical features </vt:lpstr>
      <vt:lpstr>PowerPoint Presentation</vt:lpstr>
      <vt:lpstr>Papular lesions on the nipples and areaola </vt:lpstr>
      <vt:lpstr>A typical linear burrow with a vesicle at the end </vt:lpstr>
      <vt:lpstr>Numerous scabies burrows on the palm </vt:lpstr>
      <vt:lpstr>Chronic pruritis of scabies causing eczema due to scratching </vt:lpstr>
      <vt:lpstr>Clinical variants </vt:lpstr>
      <vt:lpstr>Foot of an infant with scabies superinfection presenting as impetigo </vt:lpstr>
      <vt:lpstr>Atypical papular scabies in an elderly woman mistaken for senile pruritis </vt:lpstr>
      <vt:lpstr>Complications </vt:lpstr>
      <vt:lpstr>PowerPoint Presentation</vt:lpstr>
      <vt:lpstr>Investigations </vt:lpstr>
      <vt:lpstr>management</vt:lpstr>
      <vt:lpstr>PowerPoint Presentation</vt:lpstr>
      <vt:lpstr>Additional measures </vt:lpstr>
      <vt:lpstr>Special treatment consideration </vt:lpstr>
      <vt:lpstr>Follow up </vt:lpstr>
      <vt:lpstr>Family sarcoptidae: human crusted scabies </vt:lpstr>
      <vt:lpstr>Pathophysiology </vt:lpstr>
      <vt:lpstr>PowerPoint Presentation</vt:lpstr>
      <vt:lpstr>PowerPoint Presentation</vt:lpstr>
      <vt:lpstr>PowerPoint Presentation</vt:lpstr>
      <vt:lpstr>PowerPoint Presentation</vt:lpstr>
      <vt:lpstr>PowerPoint Presentation</vt:lpstr>
      <vt:lpstr>Differential diagnosis </vt:lpstr>
      <vt:lpstr>Management </vt:lpstr>
      <vt:lpstr>Causes of presistant itching after scabicidal therapy and management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arthropods</dc:title>
  <dc:creator>Microsoft Office User</dc:creator>
  <cp:lastModifiedBy>Microsoft Office User</cp:lastModifiedBy>
  <cp:revision>3</cp:revision>
  <dcterms:created xsi:type="dcterms:W3CDTF">2023-07-06T13:49:22Z</dcterms:created>
  <dcterms:modified xsi:type="dcterms:W3CDTF">2023-07-07T04:18:39Z</dcterms:modified>
</cp:coreProperties>
</file>