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257" r:id="rId3"/>
    <p:sldId id="260" r:id="rId4"/>
    <p:sldId id="261" r:id="rId5"/>
    <p:sldId id="262" r:id="rId6"/>
    <p:sldId id="263" r:id="rId7"/>
    <p:sldId id="264" r:id="rId8"/>
    <p:sldId id="265" r:id="rId9"/>
    <p:sldId id="300" r:id="rId10"/>
    <p:sldId id="266" r:id="rId11"/>
    <p:sldId id="303" r:id="rId12"/>
    <p:sldId id="267" r:id="rId13"/>
    <p:sldId id="270" r:id="rId14"/>
    <p:sldId id="301"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302" r:id="rId29"/>
    <p:sldId id="282" r:id="rId30"/>
    <p:sldId id="283" r:id="rId31"/>
    <p:sldId id="284" r:id="rId32"/>
    <p:sldId id="285" r:id="rId33"/>
    <p:sldId id="286" r:id="rId34"/>
    <p:sldId id="287" r:id="rId35"/>
    <p:sldId id="288" r:id="rId36"/>
    <p:sldId id="289" r:id="rId37"/>
    <p:sldId id="290" r:id="rId38"/>
    <p:sldId id="291" r:id="rId39"/>
    <p:sldId id="293" r:id="rId40"/>
    <p:sldId id="292" r:id="rId41"/>
    <p:sldId id="294" r:id="rId42"/>
    <p:sldId id="295" r:id="rId43"/>
    <p:sldId id="296" r:id="rId44"/>
    <p:sldId id="297" r:id="rId45"/>
    <p:sldId id="298" r:id="rId46"/>
    <p:sldId id="299" r:id="rId47"/>
    <p:sldId id="304" r:id="rId48"/>
    <p:sldId id="306" r:id="rId49"/>
    <p:sldId id="305"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82C06-3693-4CC8-AA42-BEB7B9B29B34}" type="datetimeFigureOut">
              <a:rPr lang="en-US" smtClean="0"/>
              <a:t>9/3/2019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236C7-E677-4F9D-9EAE-A5E289186B0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0F21A-D7F0-424E-A40B-003ED5344C23}"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0F21A-D7F0-424E-A40B-003ED5344C23}"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0F21A-D7F0-424E-A40B-003ED5344C23}"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0F21A-D7F0-424E-A40B-003ED5344C23}"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0F21A-D7F0-424E-A40B-003ED5344C23}"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0F21A-D7F0-424E-A40B-003ED5344C23}"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0F21A-D7F0-424E-A40B-003ED5344C23}"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0F21A-D7F0-424E-A40B-003ED5344C23}"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0F21A-D7F0-424E-A40B-003ED5344C23}"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0F21A-D7F0-424E-A40B-003ED5344C23}"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0F21A-D7F0-424E-A40B-003ED5344C23}"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CDB38-6E1A-4F67-8469-3E5BB6D7CE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0F21A-D7F0-424E-A40B-003ED5344C23}" type="datetimeFigureOut">
              <a:rPr lang="en-US" smtClean="0"/>
              <a:t>9/3/2019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CDB38-6E1A-4F67-8469-3E5BB6D7CE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hanak Younis\Desktop\Bismillah-Wallpaper.jpg"/>
          <p:cNvPicPr>
            <a:picLocks noChangeAspect="1" noChangeArrowheads="1"/>
          </p:cNvPicPr>
          <p:nvPr/>
        </p:nvPicPr>
        <p:blipFill>
          <a:blip r:embed="rId2" cstate="print"/>
          <a:srcRect/>
          <a:stretch>
            <a:fillRect/>
          </a:stretch>
        </p:blipFill>
        <p:spPr bwMode="auto">
          <a:xfrm>
            <a:off x="304800" y="304800"/>
            <a:ext cx="8610600" cy="624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228600"/>
            <a:ext cx="86868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hanak Younis\Desktop\800px-Angioedema2010.jpg"/>
          <p:cNvPicPr>
            <a:picLocks noChangeAspect="1" noChangeArrowheads="1"/>
          </p:cNvPicPr>
          <p:nvPr/>
        </p:nvPicPr>
        <p:blipFill>
          <a:blip r:embed="rId2" cstate="print"/>
          <a:srcRect/>
          <a:stretch>
            <a:fillRect/>
          </a:stretch>
        </p:blipFill>
        <p:spPr bwMode="auto">
          <a:xfrm>
            <a:off x="1066800" y="304800"/>
            <a:ext cx="7086600" cy="6172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Mast cell mediator-induced </a:t>
            </a:r>
            <a:br>
              <a:rPr lang="en-US" b="1" dirty="0" smtClean="0"/>
            </a:br>
            <a:r>
              <a:rPr lang="en-US" b="1" dirty="0" smtClean="0"/>
              <a:t>angio-edema</a:t>
            </a:r>
            <a:endParaRPr lang="en-US" b="1" dirty="0"/>
          </a:p>
        </p:txBody>
      </p:sp>
      <p:sp>
        <p:nvSpPr>
          <p:cNvPr id="3" name="Content Placeholder 2"/>
          <p:cNvSpPr>
            <a:spLocks noGrp="1"/>
          </p:cNvSpPr>
          <p:nvPr>
            <p:ph idx="1"/>
          </p:nvPr>
        </p:nvSpPr>
        <p:spPr/>
        <p:txBody>
          <a:bodyPr/>
          <a:lstStyle/>
          <a:p>
            <a:r>
              <a:rPr lang="en-US" dirty="0" smtClean="0"/>
              <a:t>Angio-</a:t>
            </a:r>
            <a:r>
              <a:rPr lang="en-US" dirty="0" err="1" smtClean="0"/>
              <a:t>oedema</a:t>
            </a:r>
            <a:r>
              <a:rPr lang="en-US" dirty="0" smtClean="0"/>
              <a:t> without weals is mainly spontaneous.</a:t>
            </a:r>
          </a:p>
          <a:p>
            <a:r>
              <a:rPr lang="en-US" dirty="0" smtClean="0"/>
              <a:t>Less than 10% of patients with chronic spontaneous </a:t>
            </a:r>
            <a:r>
              <a:rPr lang="en-US" dirty="0" err="1" smtClean="0"/>
              <a:t>urticaria</a:t>
            </a:r>
            <a:r>
              <a:rPr lang="en-US" dirty="0" smtClean="0"/>
              <a:t> develop </a:t>
            </a:r>
            <a:r>
              <a:rPr lang="en-US" dirty="0" err="1" smtClean="0"/>
              <a:t>angioedema</a:t>
            </a:r>
            <a:r>
              <a:rPr lang="en-US" dirty="0" smtClean="0"/>
              <a:t> alone.</a:t>
            </a:r>
          </a:p>
          <a:p>
            <a:r>
              <a:rPr lang="en-US" dirty="0" smtClean="0"/>
              <a:t>Delayed pressure </a:t>
            </a:r>
            <a:r>
              <a:rPr lang="en-US" dirty="0" err="1" smtClean="0"/>
              <a:t>urticaria</a:t>
            </a:r>
            <a:r>
              <a:rPr lang="en-US" dirty="0" smtClean="0"/>
              <a:t> weals are often deep and may resemble </a:t>
            </a:r>
            <a:r>
              <a:rPr lang="en-US" dirty="0" err="1" smtClean="0"/>
              <a:t>angioedema</a:t>
            </a: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dirty="0"/>
              <a:t>ACE inhibitor‐induced angio‐</a:t>
            </a:r>
            <a:r>
              <a:rPr lang="en-US" b="1" dirty="0" err="1"/>
              <a:t>oedema</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ACEi</a:t>
            </a:r>
            <a:r>
              <a:rPr lang="en-US" dirty="0" smtClean="0"/>
              <a:t> may cause angio-</a:t>
            </a:r>
            <a:r>
              <a:rPr lang="en-US" dirty="0" err="1" smtClean="0"/>
              <a:t>oedema</a:t>
            </a:r>
            <a:r>
              <a:rPr lang="en-US" dirty="0" smtClean="0"/>
              <a:t> by inhibiting ACE resulting in reduced </a:t>
            </a:r>
            <a:r>
              <a:rPr lang="en-US" dirty="0" err="1" smtClean="0"/>
              <a:t>bradykinin</a:t>
            </a:r>
            <a:r>
              <a:rPr lang="en-US" dirty="0" smtClean="0"/>
              <a:t> metabolism.</a:t>
            </a:r>
          </a:p>
          <a:p>
            <a:r>
              <a:rPr lang="en-US" dirty="0" smtClean="0"/>
              <a:t>Most cases develop within 3 weeks, but can occur at any time, even more than 10 years after starting.</a:t>
            </a:r>
          </a:p>
          <a:p>
            <a:r>
              <a:rPr lang="en-US" dirty="0" smtClean="0"/>
              <a:t>Class effect seen with all </a:t>
            </a:r>
            <a:r>
              <a:rPr lang="en-US" dirty="0" err="1" smtClean="0"/>
              <a:t>ACEi</a:t>
            </a:r>
            <a:r>
              <a:rPr lang="en-US" dirty="0" smtClean="0"/>
              <a:t> and occasionally with ARBs.</a:t>
            </a:r>
          </a:p>
          <a:p>
            <a:r>
              <a:rPr lang="en-US" dirty="0" smtClean="0"/>
              <a:t>Affects predominantly face and </a:t>
            </a:r>
            <a:r>
              <a:rPr lang="en-US" dirty="0" err="1" smtClean="0"/>
              <a:t>oropharynx</a:t>
            </a:r>
            <a:endParaRPr lang="en-US" dirty="0" smtClean="0"/>
          </a:p>
          <a:p>
            <a:r>
              <a:rPr lang="en-US" dirty="0" smtClean="0"/>
              <a:t>Symptoms may be severe, and laryngeal involvement may be life threatening.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hanak Younis\Desktop\ACE-inhibitor-induced-angioedema-of-the-tongue-and-the-larynx.png"/>
          <p:cNvPicPr>
            <a:picLocks noChangeAspect="1" noChangeArrowheads="1"/>
          </p:cNvPicPr>
          <p:nvPr/>
        </p:nvPicPr>
        <p:blipFill>
          <a:blip r:embed="rId2" cstate="print"/>
          <a:srcRect/>
          <a:stretch>
            <a:fillRect/>
          </a:stretch>
        </p:blipFill>
        <p:spPr bwMode="auto">
          <a:xfrm>
            <a:off x="228600" y="381000"/>
            <a:ext cx="8610600" cy="6096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Hereditary angio-</a:t>
            </a:r>
            <a:r>
              <a:rPr lang="en-US" b="1" dirty="0" err="1" smtClean="0"/>
              <a:t>oedema</a:t>
            </a:r>
            <a:endParaRPr lang="en-US" b="1" dirty="0"/>
          </a:p>
        </p:txBody>
      </p:sp>
      <p:sp>
        <p:nvSpPr>
          <p:cNvPr id="3" name="Content Placeholder 2"/>
          <p:cNvSpPr>
            <a:spLocks noGrp="1"/>
          </p:cNvSpPr>
          <p:nvPr>
            <p:ph idx="1"/>
          </p:nvPr>
        </p:nvSpPr>
        <p:spPr/>
        <p:txBody>
          <a:bodyPr>
            <a:normAutofit lnSpcReduction="10000"/>
          </a:bodyPr>
          <a:lstStyle/>
          <a:p>
            <a:r>
              <a:rPr lang="en-US" dirty="0" smtClean="0"/>
              <a:t>Rare disorder.</a:t>
            </a:r>
          </a:p>
          <a:p>
            <a:r>
              <a:rPr lang="en-US" dirty="0" smtClean="0"/>
              <a:t>Less than 2% of all cases of angio-</a:t>
            </a:r>
            <a:r>
              <a:rPr lang="en-US" dirty="0" err="1" smtClean="0"/>
              <a:t>oedema</a:t>
            </a:r>
            <a:r>
              <a:rPr lang="en-US" dirty="0" smtClean="0"/>
              <a:t> without weals.</a:t>
            </a:r>
          </a:p>
          <a:p>
            <a:r>
              <a:rPr lang="en-US" dirty="0" smtClean="0"/>
              <a:t>Family history is </a:t>
            </a:r>
            <a:r>
              <a:rPr lang="en-US" dirty="0" err="1" smtClean="0"/>
              <a:t>usually,but</a:t>
            </a:r>
            <a:r>
              <a:rPr lang="en-US" dirty="0" smtClean="0"/>
              <a:t> not always, apparent.</a:t>
            </a:r>
          </a:p>
          <a:p>
            <a:r>
              <a:rPr lang="en-US" dirty="0" smtClean="0"/>
              <a:t>25% of cases result from </a:t>
            </a:r>
            <a:r>
              <a:rPr lang="en-US" i="1" dirty="0" smtClean="0"/>
              <a:t>de novo </a:t>
            </a:r>
            <a:r>
              <a:rPr lang="en-US" dirty="0" smtClean="0"/>
              <a:t>mutation of gene controlling C1INH </a:t>
            </a:r>
            <a:r>
              <a:rPr lang="en-US" i="1" dirty="0" smtClean="0"/>
              <a:t>(SERPING1).</a:t>
            </a:r>
            <a:endParaRPr lang="en-US" i="1" dirty="0"/>
          </a:p>
          <a:p>
            <a:r>
              <a:rPr lang="en-US" dirty="0"/>
              <a:t>S</a:t>
            </a:r>
            <a:r>
              <a:rPr lang="en-US" dirty="0" smtClean="0"/>
              <a:t>pontaneous </a:t>
            </a:r>
            <a:r>
              <a:rPr lang="en-US" dirty="0" err="1" smtClean="0"/>
              <a:t>urticaria</a:t>
            </a:r>
            <a:r>
              <a:rPr lang="en-US" dirty="0" smtClean="0"/>
              <a:t> can also occur in HAE patient as an exceptional case.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Hereditary angio-</a:t>
            </a:r>
            <a:r>
              <a:rPr lang="en-US" b="1" dirty="0" err="1" smtClean="0"/>
              <a:t>oedema</a:t>
            </a:r>
            <a:endParaRPr lang="en-US" dirty="0"/>
          </a:p>
        </p:txBody>
      </p:sp>
      <p:sp>
        <p:nvSpPr>
          <p:cNvPr id="3" name="Content Placeholder 2"/>
          <p:cNvSpPr>
            <a:spLocks noGrp="1"/>
          </p:cNvSpPr>
          <p:nvPr>
            <p:ph idx="1"/>
          </p:nvPr>
        </p:nvSpPr>
        <p:spPr/>
        <p:txBody>
          <a:bodyPr>
            <a:normAutofit lnSpcReduction="10000"/>
          </a:bodyPr>
          <a:lstStyle/>
          <a:p>
            <a:r>
              <a:rPr lang="en-US" dirty="0" smtClean="0"/>
              <a:t>Divided into 3 types</a:t>
            </a:r>
          </a:p>
          <a:p>
            <a:pPr lvl="1"/>
            <a:r>
              <a:rPr lang="en-US" b="1" dirty="0" smtClean="0"/>
              <a:t>Type I </a:t>
            </a:r>
            <a:r>
              <a:rPr lang="en-US" dirty="0" smtClean="0"/>
              <a:t>: reduced C1INH</a:t>
            </a:r>
          </a:p>
          <a:p>
            <a:pPr lvl="1"/>
            <a:r>
              <a:rPr lang="en-US" b="1" dirty="0" smtClean="0"/>
              <a:t>Type II </a:t>
            </a:r>
            <a:r>
              <a:rPr lang="en-US" dirty="0" smtClean="0"/>
              <a:t>: normal or raised levels of C1INH that is functionally inactive</a:t>
            </a:r>
          </a:p>
          <a:p>
            <a:pPr lvl="1"/>
            <a:r>
              <a:rPr lang="en-US" b="1" dirty="0" smtClean="0"/>
              <a:t>Type III</a:t>
            </a:r>
            <a:r>
              <a:rPr lang="en-US" dirty="0" smtClean="0"/>
              <a:t>: normal levels of immunochemical and functional C1INH.</a:t>
            </a:r>
          </a:p>
          <a:p>
            <a:pPr lvl="1">
              <a:buNone/>
            </a:pPr>
            <a:r>
              <a:rPr lang="en-US" dirty="0" smtClean="0"/>
              <a:t>Diagnosis is defined by </a:t>
            </a:r>
            <a:r>
              <a:rPr lang="en-US" dirty="0"/>
              <a:t>a family history of recurrent</a:t>
            </a:r>
            <a:br>
              <a:rPr lang="en-US" dirty="0"/>
            </a:br>
            <a:r>
              <a:rPr lang="en-US" dirty="0"/>
              <a:t>angio‐</a:t>
            </a:r>
            <a:r>
              <a:rPr lang="en-US" dirty="0" err="1"/>
              <a:t>oedema</a:t>
            </a:r>
            <a:r>
              <a:rPr lang="en-US" dirty="0"/>
              <a:t> without weals in more than one generation </a:t>
            </a:r>
            <a:r>
              <a:rPr lang="en-US" dirty="0" smtClean="0"/>
              <a:t>with normal </a:t>
            </a:r>
            <a:r>
              <a:rPr lang="en-US" dirty="0"/>
              <a:t>C1INH</a:t>
            </a:r>
            <a:r>
              <a:rPr lang="en-US" dirty="0" smtClean="0"/>
              <a:t> .</a:t>
            </a:r>
            <a:br>
              <a:rPr lang="en-US" dirty="0" smtClean="0"/>
            </a:b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457199"/>
          <a:ext cx="8305800" cy="5943602"/>
        </p:xfrm>
        <a:graphic>
          <a:graphicData uri="http://schemas.openxmlformats.org/drawingml/2006/table">
            <a:tbl>
              <a:tblPr firstRow="1" bandRow="1">
                <a:tableStyleId>{073A0DAA-6AF3-43AB-8588-CEC1D06C72B9}</a:tableStyleId>
              </a:tblPr>
              <a:tblGrid>
                <a:gridCol w="2076450"/>
                <a:gridCol w="2076450"/>
                <a:gridCol w="2076450"/>
                <a:gridCol w="2076450"/>
              </a:tblGrid>
              <a:tr h="1143001">
                <a:tc>
                  <a:txBody>
                    <a:bodyPr/>
                    <a:lstStyle/>
                    <a:p>
                      <a:endParaRPr lang="en-US" dirty="0"/>
                    </a:p>
                  </a:txBody>
                  <a:tcPr/>
                </a:tc>
                <a:tc>
                  <a:txBody>
                    <a:bodyPr/>
                    <a:lstStyle/>
                    <a:p>
                      <a:r>
                        <a:rPr lang="en-US" b="1" dirty="0" smtClean="0"/>
                        <a:t>Mast cell  mediator induced angio-</a:t>
                      </a:r>
                      <a:r>
                        <a:rPr lang="en-US" b="1" dirty="0" err="1" smtClean="0"/>
                        <a:t>oedema</a:t>
                      </a:r>
                      <a:endParaRPr lang="en-US" b="1" dirty="0"/>
                    </a:p>
                  </a:txBody>
                  <a:tcPr/>
                </a:tc>
                <a:tc>
                  <a:txBody>
                    <a:bodyPr/>
                    <a:lstStyle/>
                    <a:p>
                      <a:r>
                        <a:rPr lang="en-US" b="1" dirty="0" smtClean="0"/>
                        <a:t>            HAE</a:t>
                      </a:r>
                      <a:endParaRPr lang="en-US" b="1" dirty="0"/>
                    </a:p>
                  </a:txBody>
                  <a:tcPr/>
                </a:tc>
                <a:tc>
                  <a:txBody>
                    <a:bodyPr/>
                    <a:lstStyle/>
                    <a:p>
                      <a:r>
                        <a:rPr lang="en-US" b="1" dirty="0" smtClean="0"/>
                        <a:t>ACE</a:t>
                      </a:r>
                      <a:r>
                        <a:rPr lang="en-US" b="1" baseline="0" dirty="0" smtClean="0"/>
                        <a:t> inhibitor induced angio-edema</a:t>
                      </a:r>
                      <a:endParaRPr lang="en-US" b="1" dirty="0"/>
                    </a:p>
                  </a:txBody>
                  <a:tcPr/>
                </a:tc>
              </a:tr>
              <a:tr h="1273629">
                <a:tc>
                  <a:txBody>
                    <a:bodyPr/>
                    <a:lstStyle/>
                    <a:p>
                      <a:r>
                        <a:rPr lang="en-US" b="1" dirty="0" smtClean="0"/>
                        <a:t>INCIDENCE</a:t>
                      </a:r>
                      <a:endParaRPr lang="en-US" b="1" dirty="0"/>
                    </a:p>
                  </a:txBody>
                  <a:tcPr/>
                </a:tc>
                <a:tc>
                  <a:txBody>
                    <a:bodyPr/>
                    <a:lstStyle/>
                    <a:p>
                      <a:r>
                        <a:rPr lang="en-US" dirty="0" err="1" smtClean="0"/>
                        <a:t>Commenest</a:t>
                      </a:r>
                      <a:r>
                        <a:rPr lang="en-US" dirty="0" smtClean="0"/>
                        <a:t>,</a:t>
                      </a:r>
                      <a:r>
                        <a:rPr lang="en-US" baseline="0" dirty="0" smtClean="0"/>
                        <a:t> 10% of pts with spontaneous </a:t>
                      </a:r>
                      <a:r>
                        <a:rPr lang="en-US" baseline="0" dirty="0" err="1" smtClean="0"/>
                        <a:t>urticaria</a:t>
                      </a:r>
                      <a:endParaRPr lang="en-US" dirty="0"/>
                    </a:p>
                  </a:txBody>
                  <a:tcPr/>
                </a:tc>
                <a:tc>
                  <a:txBody>
                    <a:bodyPr/>
                    <a:lstStyle/>
                    <a:p>
                      <a:r>
                        <a:rPr lang="en-US" dirty="0" smtClean="0"/>
                        <a:t>1:50,000 population</a:t>
                      </a:r>
                      <a:endParaRPr lang="en-US" dirty="0"/>
                    </a:p>
                  </a:txBody>
                  <a:tcPr/>
                </a:tc>
                <a:tc>
                  <a:txBody>
                    <a:bodyPr/>
                    <a:lstStyle/>
                    <a:p>
                      <a:r>
                        <a:rPr lang="en-US" dirty="0" smtClean="0"/>
                        <a:t>1% of patients on treatment</a:t>
                      </a:r>
                      <a:endParaRPr lang="en-US" dirty="0"/>
                    </a:p>
                  </a:txBody>
                  <a:tcPr/>
                </a:tc>
              </a:tr>
              <a:tr h="1273629">
                <a:tc>
                  <a:txBody>
                    <a:bodyPr/>
                    <a:lstStyle/>
                    <a:p>
                      <a:r>
                        <a:rPr lang="en-US" b="1" dirty="0" smtClean="0"/>
                        <a:t>Age </a:t>
                      </a:r>
                      <a:endParaRPr lang="en-US" b="1" dirty="0"/>
                    </a:p>
                  </a:txBody>
                  <a:tcPr/>
                </a:tc>
                <a:tc>
                  <a:txBody>
                    <a:bodyPr/>
                    <a:lstStyle/>
                    <a:p>
                      <a:r>
                        <a:rPr lang="en-US" dirty="0" smtClean="0"/>
                        <a:t>Any age, more often in 4</a:t>
                      </a:r>
                      <a:r>
                        <a:rPr lang="en-US" baseline="30000" dirty="0" smtClean="0"/>
                        <a:t>th</a:t>
                      </a:r>
                      <a:r>
                        <a:rPr lang="en-US" dirty="0" smtClean="0"/>
                        <a:t> or</a:t>
                      </a:r>
                      <a:r>
                        <a:rPr lang="en-US" baseline="0" dirty="0" smtClean="0"/>
                        <a:t> 5</a:t>
                      </a:r>
                      <a:r>
                        <a:rPr lang="en-US" baseline="30000" dirty="0" smtClean="0"/>
                        <a:t>th</a:t>
                      </a:r>
                      <a:r>
                        <a:rPr lang="en-US" baseline="0" dirty="0" smtClean="0"/>
                        <a:t> decade of life</a:t>
                      </a:r>
                      <a:endParaRPr lang="en-US" dirty="0"/>
                    </a:p>
                  </a:txBody>
                  <a:tcPr/>
                </a:tc>
                <a:tc>
                  <a:txBody>
                    <a:bodyPr/>
                    <a:lstStyle/>
                    <a:p>
                      <a:r>
                        <a:rPr lang="en-US" dirty="0" smtClean="0"/>
                        <a:t>First attack by age of 15 years (&gt;75%)</a:t>
                      </a:r>
                    </a:p>
                    <a:p>
                      <a:r>
                        <a:rPr lang="en-US" dirty="0" smtClean="0"/>
                        <a:t>May</a:t>
                      </a:r>
                      <a:r>
                        <a:rPr lang="en-US" baseline="0" dirty="0" smtClean="0"/>
                        <a:t> be in adult life</a:t>
                      </a:r>
                      <a:endParaRPr lang="en-US" dirty="0"/>
                    </a:p>
                  </a:txBody>
                  <a:tcPr/>
                </a:tc>
                <a:tc>
                  <a:txBody>
                    <a:bodyPr/>
                    <a:lstStyle/>
                    <a:p>
                      <a:r>
                        <a:rPr lang="en-US" dirty="0" smtClean="0"/>
                        <a:t>Older</a:t>
                      </a:r>
                      <a:r>
                        <a:rPr lang="en-US" baseline="0" dirty="0" smtClean="0"/>
                        <a:t> people requiring antihypertensive therapy</a:t>
                      </a:r>
                      <a:endParaRPr lang="en-US" dirty="0"/>
                    </a:p>
                  </a:txBody>
                  <a:tcPr/>
                </a:tc>
              </a:tr>
              <a:tr h="979714">
                <a:tc>
                  <a:txBody>
                    <a:bodyPr/>
                    <a:lstStyle/>
                    <a:p>
                      <a:r>
                        <a:rPr lang="en-US" b="1" dirty="0" smtClean="0"/>
                        <a:t>Sex</a:t>
                      </a:r>
                      <a:endParaRPr lang="en-US" b="1" dirty="0"/>
                    </a:p>
                  </a:txBody>
                  <a:tcPr/>
                </a:tc>
                <a:tc>
                  <a:txBody>
                    <a:bodyPr/>
                    <a:lstStyle/>
                    <a:p>
                      <a:r>
                        <a:rPr lang="en-US" dirty="0" smtClean="0"/>
                        <a:t>More common in women</a:t>
                      </a:r>
                      <a:endParaRPr lang="en-US" dirty="0"/>
                    </a:p>
                  </a:txBody>
                  <a:tcPr/>
                </a:tc>
                <a:tc>
                  <a:txBody>
                    <a:bodyPr/>
                    <a:lstStyle/>
                    <a:p>
                      <a:r>
                        <a:rPr lang="en-US" dirty="0" smtClean="0"/>
                        <a:t>No sex bias</a:t>
                      </a:r>
                      <a:r>
                        <a:rPr lang="en-US" baseline="0" dirty="0" smtClean="0"/>
                        <a:t> for HAE types I and II, Type III  in women</a:t>
                      </a:r>
                      <a:endParaRPr lang="en-US" dirty="0"/>
                    </a:p>
                  </a:txBody>
                  <a:tcPr/>
                </a:tc>
                <a:tc>
                  <a:txBody>
                    <a:bodyPr/>
                    <a:lstStyle/>
                    <a:p>
                      <a:r>
                        <a:rPr lang="en-US" dirty="0" smtClean="0"/>
                        <a:t>More common in women </a:t>
                      </a:r>
                      <a:endParaRPr lang="en-US" dirty="0"/>
                    </a:p>
                  </a:txBody>
                  <a:tcPr/>
                </a:tc>
              </a:tr>
              <a:tr h="1273629">
                <a:tc>
                  <a:txBody>
                    <a:bodyPr/>
                    <a:lstStyle/>
                    <a:p>
                      <a:r>
                        <a:rPr lang="en-US" b="1" dirty="0" smtClean="0"/>
                        <a:t>Associated Diseases</a:t>
                      </a:r>
                      <a:endParaRPr lang="en-US" b="1" dirty="0"/>
                    </a:p>
                  </a:txBody>
                  <a:tcPr/>
                </a:tc>
                <a:tc>
                  <a:txBody>
                    <a:bodyPr/>
                    <a:lstStyle/>
                    <a:p>
                      <a:r>
                        <a:rPr lang="en-US" dirty="0" smtClean="0"/>
                        <a:t>Thyroid autoimmunity</a:t>
                      </a:r>
                      <a:endParaRPr lang="en-US" dirty="0"/>
                    </a:p>
                  </a:txBody>
                  <a:tcPr/>
                </a:tc>
                <a:tc>
                  <a:txBody>
                    <a:bodyPr/>
                    <a:lstStyle/>
                    <a:p>
                      <a:r>
                        <a:rPr lang="en-US" dirty="0" smtClean="0"/>
                        <a:t>Weak association with autoimmune diseases like </a:t>
                      </a:r>
                      <a:r>
                        <a:rPr lang="en-US" dirty="0" err="1" smtClean="0"/>
                        <a:t>sjogren</a:t>
                      </a:r>
                      <a:r>
                        <a:rPr lang="en-US" dirty="0" smtClean="0"/>
                        <a:t> </a:t>
                      </a:r>
                      <a:r>
                        <a:rPr lang="en-US" dirty="0" err="1" smtClean="0"/>
                        <a:t>syn</a:t>
                      </a:r>
                      <a:r>
                        <a:rPr lang="en-US" dirty="0" smtClean="0"/>
                        <a:t> and SLE.</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Pathophysiology</a:t>
            </a:r>
            <a:endParaRPr lang="en-US" b="1" dirty="0"/>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b="1" dirty="0" smtClean="0"/>
              <a:t>Mast cell mediator-induced angio-</a:t>
            </a:r>
            <a:r>
              <a:rPr lang="en-US" b="1" dirty="0" err="1" smtClean="0"/>
              <a:t>oedema</a:t>
            </a:r>
            <a:endParaRPr lang="en-US" dirty="0"/>
          </a:p>
          <a:p>
            <a:pPr lvl="1"/>
            <a:r>
              <a:rPr lang="en-US" dirty="0" smtClean="0"/>
              <a:t>mast cell degranulation  (as evidenced by their response to anti-histamines)</a:t>
            </a:r>
          </a:p>
          <a:p>
            <a:pPr lvl="1"/>
            <a:r>
              <a:rPr lang="en-US" dirty="0" smtClean="0"/>
              <a:t>Functional auto antibodies</a:t>
            </a:r>
          </a:p>
          <a:p>
            <a:pPr lvl="1"/>
            <a:r>
              <a:rPr lang="en-US" dirty="0" smtClean="0"/>
              <a:t>Infections</a:t>
            </a:r>
          </a:p>
          <a:p>
            <a:pPr lvl="1"/>
            <a:r>
              <a:rPr lang="en-US" dirty="0" smtClean="0"/>
              <a:t>Food intolerance</a:t>
            </a:r>
          </a:p>
          <a:p>
            <a:pPr lvl="1"/>
            <a:r>
              <a:rPr lang="en-US" dirty="0" smtClean="0"/>
              <a:t>Stress</a:t>
            </a:r>
          </a:p>
          <a:p>
            <a:pPr lvl="1"/>
            <a:r>
              <a:rPr lang="en-US" dirty="0" smtClean="0"/>
              <a:t>Idiopathic (idiopathic non mast cell mediator-induced)</a:t>
            </a:r>
          </a:p>
          <a:p>
            <a:pPr lvl="2"/>
            <a:r>
              <a:rPr lang="en-US" dirty="0" smtClean="0"/>
              <a:t>Angio-</a:t>
            </a:r>
            <a:r>
              <a:rPr lang="en-US" dirty="0" err="1" smtClean="0"/>
              <a:t>oedema</a:t>
            </a:r>
            <a:r>
              <a:rPr lang="en-US" dirty="0" smtClean="0"/>
              <a:t> resembles C1 INH deficiency</a:t>
            </a:r>
          </a:p>
          <a:p>
            <a:pPr lvl="2"/>
            <a:r>
              <a:rPr lang="en-US" dirty="0" smtClean="0"/>
              <a:t>No family history </a:t>
            </a:r>
          </a:p>
          <a:p>
            <a:pPr lvl="2"/>
            <a:r>
              <a:rPr lang="en-US" dirty="0" smtClean="0"/>
              <a:t>No response to H1 antihistamines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fontScale="90000"/>
          </a:bodyPr>
          <a:lstStyle/>
          <a:p>
            <a:r>
              <a:rPr lang="en-US" b="1" dirty="0"/>
              <a:t>ACE inhibitor‐induced angio‐</a:t>
            </a:r>
            <a:r>
              <a:rPr lang="en-US" b="1" dirty="0" err="1"/>
              <a:t>oedema</a:t>
            </a:r>
            <a:r>
              <a:rPr lang="en-US" dirty="0" smtClean="0"/>
              <a:t> </a:t>
            </a:r>
            <a:br>
              <a:rPr lang="en-US" dirty="0" smtClean="0"/>
            </a:b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smtClean="0"/>
              <a:t>ACE inhibitors mainly inhibit </a:t>
            </a:r>
            <a:r>
              <a:rPr lang="en-US" dirty="0" err="1" smtClean="0"/>
              <a:t>kininase</a:t>
            </a:r>
            <a:r>
              <a:rPr lang="en-US" dirty="0" smtClean="0"/>
              <a:t> II resulting in an increase in </a:t>
            </a:r>
            <a:r>
              <a:rPr lang="en-US" dirty="0" err="1" smtClean="0"/>
              <a:t>bradykinin</a:t>
            </a:r>
            <a:r>
              <a:rPr lang="en-US" dirty="0" smtClean="0"/>
              <a:t>.</a:t>
            </a:r>
          </a:p>
          <a:p>
            <a:r>
              <a:rPr lang="en-US" dirty="0" smtClean="0"/>
              <a:t>Several other enzymatic pathways involved.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638800"/>
          </a:xfrm>
        </p:spPr>
        <p:txBody>
          <a:bodyPr>
            <a:normAutofit lnSpcReduction="10000"/>
          </a:bodyPr>
          <a:lstStyle/>
          <a:p>
            <a:pPr>
              <a:buNone/>
            </a:pPr>
            <a:r>
              <a:rPr lang="en-US" dirty="0" smtClean="0"/>
              <a:t>Q. A 10 years old girl seen in outpatient department of dermatology with recurrent attacks of swelling of </a:t>
            </a:r>
            <a:r>
              <a:rPr lang="en-US" dirty="0" err="1" smtClean="0"/>
              <a:t>peri</a:t>
            </a:r>
            <a:r>
              <a:rPr lang="en-US" dirty="0" smtClean="0"/>
              <a:t> orbital, labial and genital areas for last 1 year. There was history of abdominal pain and </a:t>
            </a:r>
            <a:r>
              <a:rPr lang="en-US" dirty="0" err="1" smtClean="0"/>
              <a:t>dyspnea</a:t>
            </a:r>
            <a:r>
              <a:rPr lang="en-US" dirty="0" smtClean="0"/>
              <a:t> during the attack but no itching. Physical examination revealed reticulate </a:t>
            </a:r>
            <a:r>
              <a:rPr lang="en-US" dirty="0" err="1" smtClean="0"/>
              <a:t>erythema</a:t>
            </a:r>
            <a:r>
              <a:rPr lang="en-US" dirty="0" smtClean="0"/>
              <a:t> on her trunk.</a:t>
            </a:r>
          </a:p>
          <a:p>
            <a:pPr>
              <a:buNone/>
            </a:pPr>
            <a:r>
              <a:rPr lang="en-US" dirty="0" smtClean="0"/>
              <a:t>(MCPS 2017)</a:t>
            </a:r>
          </a:p>
          <a:p>
            <a:pPr marL="514350" indent="-514350">
              <a:buFont typeface="+mj-lt"/>
              <a:buAutoNum type="alphaLcParenR"/>
            </a:pPr>
            <a:r>
              <a:rPr lang="en-US" dirty="0" smtClean="0"/>
              <a:t>What is your diagnosis?</a:t>
            </a:r>
          </a:p>
          <a:p>
            <a:pPr marL="514350" indent="-514350">
              <a:buFont typeface="+mj-lt"/>
              <a:buAutoNum type="alphaLcParenR"/>
            </a:pPr>
            <a:r>
              <a:rPr lang="en-US" dirty="0" smtClean="0"/>
              <a:t>What is the cause of this condition?</a:t>
            </a:r>
          </a:p>
          <a:p>
            <a:pPr marL="514350" indent="-514350">
              <a:buFont typeface="+mj-lt"/>
              <a:buAutoNum type="alphaLcParenR"/>
            </a:pPr>
            <a:r>
              <a:rPr lang="en-US" dirty="0" smtClean="0"/>
              <a:t>How will you treat this case?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228600"/>
            <a:ext cx="86868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Hereditary angio-</a:t>
            </a:r>
            <a:r>
              <a:rPr lang="en-US" b="1" dirty="0" err="1" smtClean="0"/>
              <a:t>oedema</a:t>
            </a:r>
            <a:endParaRPr lang="en-US" b="1" dirty="0"/>
          </a:p>
        </p:txBody>
      </p:sp>
      <p:sp>
        <p:nvSpPr>
          <p:cNvPr id="3" name="Content Placeholder 2"/>
          <p:cNvSpPr>
            <a:spLocks noGrp="1"/>
          </p:cNvSpPr>
          <p:nvPr>
            <p:ph idx="1"/>
          </p:nvPr>
        </p:nvSpPr>
        <p:spPr/>
        <p:txBody>
          <a:bodyPr/>
          <a:lstStyle/>
          <a:p>
            <a:r>
              <a:rPr lang="en-US" dirty="0" err="1" smtClean="0"/>
              <a:t>Autosomal</a:t>
            </a:r>
            <a:r>
              <a:rPr lang="en-US" dirty="0" smtClean="0"/>
              <a:t> dominant</a:t>
            </a:r>
          </a:p>
          <a:p>
            <a:r>
              <a:rPr lang="en-US" dirty="0" smtClean="0"/>
              <a:t>C1 esterase inhibitor is present either in reduced amount (type 1) or in an inactive form (type 2) .</a:t>
            </a:r>
          </a:p>
          <a:p>
            <a:r>
              <a:rPr lang="en-US" dirty="0" smtClean="0"/>
              <a:t>C1INH is a natural inhibitor of </a:t>
            </a:r>
          </a:p>
          <a:p>
            <a:pPr lvl="1"/>
            <a:r>
              <a:rPr lang="en-US" dirty="0" smtClean="0"/>
              <a:t>Activated first component of complement</a:t>
            </a:r>
          </a:p>
          <a:p>
            <a:pPr lvl="1"/>
            <a:r>
              <a:rPr lang="en-US" dirty="0" err="1" smtClean="0"/>
              <a:t>Kallikrein</a:t>
            </a:r>
            <a:endParaRPr lang="en-US" dirty="0" smtClean="0"/>
          </a:p>
          <a:p>
            <a:pPr lvl="1"/>
            <a:r>
              <a:rPr lang="en-US" dirty="0" err="1" smtClean="0"/>
              <a:t>Fibrinolytic</a:t>
            </a:r>
            <a:r>
              <a:rPr lang="en-US" dirty="0" smtClean="0"/>
              <a:t> and co </a:t>
            </a:r>
            <a:r>
              <a:rPr lang="en-US" dirty="0" err="1" smtClean="0"/>
              <a:t>agulation</a:t>
            </a:r>
            <a:r>
              <a:rPr lang="en-US" dirty="0" smtClean="0"/>
              <a:t> system</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Hereditary angio-</a:t>
            </a:r>
            <a:r>
              <a:rPr lang="en-US" b="1" dirty="0" err="1" smtClean="0"/>
              <a:t>oedema</a:t>
            </a:r>
            <a:endParaRPr lang="en-US" dirty="0"/>
          </a:p>
        </p:txBody>
      </p:sp>
      <p:sp>
        <p:nvSpPr>
          <p:cNvPr id="3" name="Content Placeholder 2"/>
          <p:cNvSpPr>
            <a:spLocks noGrp="1"/>
          </p:cNvSpPr>
          <p:nvPr>
            <p:ph idx="1"/>
          </p:nvPr>
        </p:nvSpPr>
        <p:spPr/>
        <p:txBody>
          <a:bodyPr/>
          <a:lstStyle/>
          <a:p>
            <a:r>
              <a:rPr lang="en-US" dirty="0" smtClean="0"/>
              <a:t>Attacks are triggered by stimuli that activate </a:t>
            </a:r>
            <a:r>
              <a:rPr lang="en-US" dirty="0" err="1" smtClean="0"/>
              <a:t>hageman</a:t>
            </a:r>
            <a:r>
              <a:rPr lang="en-US" dirty="0" smtClean="0"/>
              <a:t> factor and hence consume deficient inhibitor.</a:t>
            </a:r>
          </a:p>
          <a:p>
            <a:r>
              <a:rPr lang="en-US" b="1" i="1" dirty="0" smtClean="0"/>
              <a:t>C2</a:t>
            </a:r>
            <a:r>
              <a:rPr lang="en-US" dirty="0" smtClean="0"/>
              <a:t>, </a:t>
            </a:r>
            <a:r>
              <a:rPr lang="en-US" b="1" i="1" dirty="0" smtClean="0"/>
              <a:t>C4</a:t>
            </a:r>
            <a:r>
              <a:rPr lang="en-US" dirty="0" smtClean="0"/>
              <a:t>, and </a:t>
            </a:r>
            <a:r>
              <a:rPr lang="en-US" b="1" i="1" dirty="0" smtClean="0"/>
              <a:t>CH50</a:t>
            </a:r>
            <a:r>
              <a:rPr lang="en-US" dirty="0" smtClean="0"/>
              <a:t> are always low during, after and usually between attacks, or in symptomless carriers.</a:t>
            </a:r>
          </a:p>
          <a:p>
            <a:r>
              <a:rPr lang="en-US" b="1" i="1" dirty="0" smtClean="0"/>
              <a:t>C4 may be used as an initial screening test.</a:t>
            </a:r>
          </a:p>
          <a:p>
            <a:r>
              <a:rPr lang="en-US" dirty="0"/>
              <a:t>S</a:t>
            </a:r>
            <a:r>
              <a:rPr lang="en-US" dirty="0" smtClean="0"/>
              <a:t>ome evidence that </a:t>
            </a:r>
            <a:r>
              <a:rPr lang="en-US" dirty="0" err="1" smtClean="0"/>
              <a:t>H.pylori</a:t>
            </a:r>
            <a:r>
              <a:rPr lang="en-US" dirty="0" smtClean="0"/>
              <a:t> destabilizes HAE.</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Angio-</a:t>
            </a:r>
            <a:r>
              <a:rPr lang="en-US" b="1" dirty="0" err="1" smtClean="0"/>
              <a:t>oedema</a:t>
            </a:r>
            <a:r>
              <a:rPr lang="en-US" b="1" dirty="0" smtClean="0"/>
              <a:t> due to acquired C1INH deficiency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Two types</a:t>
            </a:r>
          </a:p>
          <a:p>
            <a:pPr lvl="1"/>
            <a:r>
              <a:rPr lang="en-US" b="1" dirty="0" smtClean="0"/>
              <a:t>Type 1 </a:t>
            </a:r>
            <a:r>
              <a:rPr lang="en-US" dirty="0" smtClean="0"/>
              <a:t>is due to continuous activation of complement by </a:t>
            </a:r>
            <a:r>
              <a:rPr lang="en-US" dirty="0" err="1"/>
              <a:t>lymphoproliferative</a:t>
            </a:r>
            <a:r>
              <a:rPr lang="en-US" dirty="0"/>
              <a:t> disease, including </a:t>
            </a:r>
            <a:r>
              <a:rPr lang="en-US" dirty="0" err="1"/>
              <a:t>paraproteinaemia</a:t>
            </a:r>
            <a:r>
              <a:rPr lang="en-US" dirty="0"/>
              <a:t> due to increased catabolism of </a:t>
            </a:r>
            <a:r>
              <a:rPr lang="en-US" dirty="0" smtClean="0"/>
              <a:t>C1INH.</a:t>
            </a:r>
          </a:p>
          <a:p>
            <a:pPr lvl="1"/>
            <a:r>
              <a:rPr lang="en-US" b="1" dirty="0" smtClean="0"/>
              <a:t>Type II </a:t>
            </a:r>
            <a:r>
              <a:rPr lang="en-US" dirty="0" smtClean="0"/>
              <a:t>is due to </a:t>
            </a:r>
            <a:r>
              <a:rPr lang="en-US" dirty="0" err="1"/>
              <a:t>autoantibodies</a:t>
            </a:r>
            <a:r>
              <a:rPr lang="en-US" dirty="0"/>
              <a:t> that recognize C1INH and inactivate it </a:t>
            </a:r>
            <a:r>
              <a:rPr lang="en-US" dirty="0" smtClean="0"/>
              <a:t>without triggering </a:t>
            </a:r>
            <a:r>
              <a:rPr lang="en-US" dirty="0"/>
              <a:t>its target </a:t>
            </a:r>
            <a:r>
              <a:rPr lang="en-US" dirty="0" smtClean="0"/>
              <a:t>proteases.</a:t>
            </a:r>
          </a:p>
          <a:p>
            <a:pPr lvl="1"/>
            <a:r>
              <a:rPr lang="en-US" dirty="0" smtClean="0"/>
              <a:t>Both </a:t>
            </a:r>
            <a:r>
              <a:rPr lang="en-US" dirty="0"/>
              <a:t>forms will have reduced antigenic and functional C1INH </a:t>
            </a:r>
            <a:r>
              <a:rPr lang="en-US" dirty="0" smtClean="0"/>
              <a:t>levels.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Clinical features</a:t>
            </a:r>
            <a:endParaRPr lang="en-US" b="1"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a:buNone/>
            </a:pPr>
            <a:r>
              <a:rPr lang="en-US" b="1" dirty="0" smtClean="0"/>
              <a:t>Mast cell mediator-induced angio-</a:t>
            </a:r>
            <a:r>
              <a:rPr lang="en-US" b="1" dirty="0" err="1" smtClean="0"/>
              <a:t>oedema</a:t>
            </a:r>
            <a:endParaRPr lang="en-US" b="1" dirty="0" smtClean="0"/>
          </a:p>
          <a:p>
            <a:r>
              <a:rPr lang="en-US" dirty="0" smtClean="0"/>
              <a:t>Presentation is same </a:t>
            </a:r>
            <a:r>
              <a:rPr lang="en-US" dirty="0"/>
              <a:t>as angio‐</a:t>
            </a:r>
            <a:r>
              <a:rPr lang="en-US" dirty="0" err="1"/>
              <a:t>oedema</a:t>
            </a:r>
            <a:r>
              <a:rPr lang="en-US" dirty="0"/>
              <a:t> that presents </a:t>
            </a:r>
            <a:r>
              <a:rPr lang="en-US" dirty="0" smtClean="0"/>
              <a:t>in patients </a:t>
            </a:r>
            <a:r>
              <a:rPr lang="en-US" dirty="0"/>
              <a:t>with spontaneous </a:t>
            </a:r>
            <a:r>
              <a:rPr lang="en-US" dirty="0" err="1"/>
              <a:t>urticaria</a:t>
            </a:r>
            <a:r>
              <a:rPr lang="en-US" dirty="0"/>
              <a:t> who also exhibit </a:t>
            </a:r>
            <a:r>
              <a:rPr lang="en-US" dirty="0" smtClean="0"/>
              <a:t>weals.</a:t>
            </a:r>
          </a:p>
          <a:p>
            <a:r>
              <a:rPr lang="en-US" dirty="0"/>
              <a:t>Oro‐pharyngeal involvement is </a:t>
            </a:r>
            <a:r>
              <a:rPr lang="en-US" dirty="0" smtClean="0"/>
              <a:t>unusual.</a:t>
            </a:r>
          </a:p>
          <a:p>
            <a:r>
              <a:rPr lang="en-US" dirty="0"/>
              <a:t>laryngeal </a:t>
            </a:r>
            <a:r>
              <a:rPr lang="en-US" dirty="0" err="1"/>
              <a:t>oedema</a:t>
            </a:r>
            <a:r>
              <a:rPr lang="en-US" dirty="0"/>
              <a:t> is exceptional</a:t>
            </a:r>
            <a:r>
              <a:rPr lang="en-US" dirty="0" smtClean="0"/>
              <a:t>.</a:t>
            </a:r>
            <a:endParaRPr lang="en-US" dirty="0"/>
          </a:p>
          <a:p>
            <a:r>
              <a:rPr lang="en-US" dirty="0"/>
              <a:t>Abdominal angio‐</a:t>
            </a:r>
            <a:r>
              <a:rPr lang="en-US" dirty="0" err="1"/>
              <a:t>oedema</a:t>
            </a:r>
            <a:r>
              <a:rPr lang="en-US" dirty="0"/>
              <a:t> does not</a:t>
            </a:r>
            <a:br>
              <a:rPr lang="en-US" dirty="0"/>
            </a:br>
            <a:r>
              <a:rPr lang="en-US" dirty="0"/>
              <a:t>occur.</a:t>
            </a: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ACE inhibitor‐induced angio‐</a:t>
            </a:r>
            <a:r>
              <a:rPr lang="en-US" b="1" dirty="0" err="1"/>
              <a:t>oedema</a:t>
            </a:r>
            <a:r>
              <a:rPr lang="en-US" dirty="0" smtClean="0"/>
              <a:t>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a:t>Swellings are </a:t>
            </a:r>
            <a:r>
              <a:rPr lang="en-US" dirty="0" smtClean="0"/>
              <a:t>confined </a:t>
            </a:r>
            <a:r>
              <a:rPr lang="en-US" dirty="0"/>
              <a:t>to the face </a:t>
            </a:r>
            <a:r>
              <a:rPr lang="en-US" dirty="0" smtClean="0"/>
              <a:t>and </a:t>
            </a:r>
            <a:r>
              <a:rPr lang="en-US" dirty="0" err="1" smtClean="0"/>
              <a:t>oro</a:t>
            </a:r>
            <a:r>
              <a:rPr lang="en-US" dirty="0" smtClean="0"/>
              <a:t>‐pharynx</a:t>
            </a:r>
            <a:r>
              <a:rPr lang="en-US" dirty="0"/>
              <a:t>.</a:t>
            </a:r>
            <a:r>
              <a:rPr lang="en-US" dirty="0" smtClean="0"/>
              <a:t> </a:t>
            </a:r>
          </a:p>
          <a:p>
            <a:r>
              <a:rPr lang="en-US" dirty="0" err="1" smtClean="0"/>
              <a:t>Larnygeal</a:t>
            </a:r>
            <a:r>
              <a:rPr lang="en-US" dirty="0" smtClean="0"/>
              <a:t> angio‐</a:t>
            </a:r>
            <a:r>
              <a:rPr lang="en-US" dirty="0" err="1" smtClean="0"/>
              <a:t>oedema</a:t>
            </a:r>
            <a:r>
              <a:rPr lang="en-US" dirty="0" smtClean="0"/>
              <a:t> </a:t>
            </a:r>
            <a:r>
              <a:rPr lang="en-US" dirty="0"/>
              <a:t>may occur and may be fatal without prompt recognition and treatment.</a:t>
            </a:r>
            <a:r>
              <a:rPr lang="en-US" dirty="0" smtClean="0"/>
              <a:t> </a:t>
            </a:r>
          </a:p>
          <a:p>
            <a:r>
              <a:rPr lang="en-US" dirty="0"/>
              <a:t>Abdominal symptoms are rare.</a:t>
            </a:r>
            <a:r>
              <a:rPr lang="en-US" dirty="0" smtClean="0"/>
              <a:t>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a:t>Hereditary angio‐</a:t>
            </a:r>
            <a:r>
              <a:rPr lang="en-US" b="1" dirty="0" err="1"/>
              <a:t>oedema</a:t>
            </a:r>
            <a:r>
              <a:rPr lang="en-US" dirty="0" smtClean="0"/>
              <a:t> </a:t>
            </a:r>
            <a:br>
              <a:rPr lang="en-US" dirty="0" smtClean="0"/>
            </a:br>
            <a:endParaRPr lang="en-US" dirty="0"/>
          </a:p>
        </p:txBody>
      </p:sp>
      <p:sp>
        <p:nvSpPr>
          <p:cNvPr id="3" name="Content Placeholder 2"/>
          <p:cNvSpPr>
            <a:spLocks noGrp="1"/>
          </p:cNvSpPr>
          <p:nvPr>
            <p:ph idx="1"/>
          </p:nvPr>
        </p:nvSpPr>
        <p:spPr>
          <a:xfrm>
            <a:off x="457200" y="990600"/>
            <a:ext cx="8229600" cy="5592763"/>
          </a:xfrm>
        </p:spPr>
        <p:txBody>
          <a:bodyPr>
            <a:normAutofit fontScale="92500" lnSpcReduction="20000"/>
          </a:bodyPr>
          <a:lstStyle/>
          <a:p>
            <a:pPr>
              <a:lnSpc>
                <a:spcPct val="120000"/>
              </a:lnSpc>
            </a:pPr>
            <a:r>
              <a:rPr lang="en-US" dirty="0" smtClean="0"/>
              <a:t>Clinical </a:t>
            </a:r>
            <a:r>
              <a:rPr lang="en-US" dirty="0"/>
              <a:t>picture of HAE usually facilitates strong </a:t>
            </a:r>
            <a:r>
              <a:rPr lang="en-US" dirty="0" smtClean="0"/>
              <a:t>suspicion of </a:t>
            </a:r>
            <a:r>
              <a:rPr lang="en-US" dirty="0"/>
              <a:t>the diagnosis before laboratory </a:t>
            </a:r>
            <a:r>
              <a:rPr lang="en-US" dirty="0" smtClean="0"/>
              <a:t>confirmation</a:t>
            </a:r>
            <a:r>
              <a:rPr lang="en-US" dirty="0"/>
              <a:t>.</a:t>
            </a:r>
            <a:r>
              <a:rPr lang="en-US" dirty="0" smtClean="0"/>
              <a:t> </a:t>
            </a:r>
          </a:p>
          <a:p>
            <a:pPr>
              <a:lnSpc>
                <a:spcPct val="120000"/>
              </a:lnSpc>
            </a:pPr>
            <a:r>
              <a:rPr lang="en-US" dirty="0" smtClean="0"/>
              <a:t>Recurrent </a:t>
            </a:r>
            <a:r>
              <a:rPr lang="en-US" dirty="0"/>
              <a:t>swellings of the skin and mucous membranes </a:t>
            </a:r>
            <a:r>
              <a:rPr lang="en-US" dirty="0" smtClean="0"/>
              <a:t>throughout life.</a:t>
            </a:r>
          </a:p>
          <a:p>
            <a:pPr>
              <a:lnSpc>
                <a:spcPct val="120000"/>
              </a:lnSpc>
            </a:pPr>
            <a:r>
              <a:rPr lang="en-US" dirty="0"/>
              <a:t>O</a:t>
            </a:r>
            <a:r>
              <a:rPr lang="en-US" dirty="0" smtClean="0"/>
              <a:t>ften </a:t>
            </a:r>
            <a:r>
              <a:rPr lang="en-US" dirty="0"/>
              <a:t>associated with nausea, vomiting, colic and </a:t>
            </a:r>
            <a:r>
              <a:rPr lang="en-US" dirty="0" smtClean="0"/>
              <a:t>urinary symptoms</a:t>
            </a:r>
            <a:r>
              <a:rPr lang="en-US" dirty="0"/>
              <a:t>. </a:t>
            </a:r>
            <a:endParaRPr lang="en-US" dirty="0" smtClean="0"/>
          </a:p>
          <a:p>
            <a:pPr>
              <a:lnSpc>
                <a:spcPct val="120000"/>
              </a:lnSpc>
            </a:pPr>
            <a:r>
              <a:rPr lang="en-US" dirty="0" smtClean="0"/>
              <a:t>Attacks </a:t>
            </a:r>
            <a:r>
              <a:rPr lang="en-US" dirty="0"/>
              <a:t>may occur regularly every few days</a:t>
            </a:r>
            <a:br>
              <a:rPr lang="en-US" dirty="0"/>
            </a:br>
            <a:r>
              <a:rPr lang="en-US" dirty="0"/>
              <a:t>or weeks, or may be less </a:t>
            </a:r>
            <a:r>
              <a:rPr lang="en-US" dirty="0" smtClean="0"/>
              <a:t>frequent.</a:t>
            </a:r>
            <a:endParaRPr lang="en-US" dirty="0"/>
          </a:p>
          <a:p>
            <a:pPr>
              <a:lnSpc>
                <a:spcPct val="120000"/>
              </a:lnSpc>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457200"/>
            <a:ext cx="8229600" cy="5440363"/>
          </a:xfrm>
        </p:spPr>
        <p:txBody>
          <a:bodyPr>
            <a:noAutofit/>
          </a:bodyPr>
          <a:lstStyle/>
          <a:p>
            <a:r>
              <a:rPr lang="en-US" dirty="0" smtClean="0"/>
              <a:t>Abdominal symptoms may occur in the absence of skin changes and cause great diagnostic </a:t>
            </a:r>
            <a:r>
              <a:rPr lang="en-US" dirty="0" err="1" smtClean="0"/>
              <a:t>diffculty</a:t>
            </a:r>
            <a:r>
              <a:rPr lang="en-US" dirty="0" smtClean="0"/>
              <a:t>.</a:t>
            </a:r>
          </a:p>
          <a:p>
            <a:r>
              <a:rPr lang="en-US" dirty="0"/>
              <a:t>Pharyngeal, laryngeal and even bronchial involvement, are especially </a:t>
            </a:r>
            <a:r>
              <a:rPr lang="en-US" dirty="0" smtClean="0"/>
              <a:t>significant </a:t>
            </a:r>
            <a:r>
              <a:rPr lang="en-US" dirty="0"/>
              <a:t>and dominate </a:t>
            </a:r>
            <a:r>
              <a:rPr lang="en-US" dirty="0" smtClean="0"/>
              <a:t>the prognosis</a:t>
            </a:r>
            <a:r>
              <a:rPr lang="en-US" dirty="0"/>
              <a:t>. </a:t>
            </a:r>
            <a:endParaRPr lang="en-US" dirty="0" smtClean="0"/>
          </a:p>
          <a:p>
            <a:r>
              <a:rPr lang="en-US" dirty="0"/>
              <a:t>skin and mucosal lesions are often solitary and</a:t>
            </a:r>
            <a:br>
              <a:rPr lang="en-US" dirty="0"/>
            </a:br>
            <a:r>
              <a:rPr lang="en-US" dirty="0"/>
              <a:t>may be </a:t>
            </a:r>
            <a:r>
              <a:rPr lang="en-US" dirty="0" smtClean="0"/>
              <a:t>painful.</a:t>
            </a:r>
          </a:p>
          <a:p>
            <a:r>
              <a:rPr lang="en-US" dirty="0" smtClean="0"/>
              <a:t>Seldom itch</a:t>
            </a:r>
          </a:p>
          <a:p>
            <a:r>
              <a:rPr lang="en-US" dirty="0"/>
              <a:t>they may occur spontaneously or after trauma; dental trauma and intubation</a:t>
            </a:r>
            <a:r>
              <a:rPr lang="en-US" dirty="0" smtClean="0"/>
              <a:t>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hanak Younis\Desktop\Hereditary+Angioedema.jpg"/>
          <p:cNvPicPr>
            <a:picLocks noChangeAspect="1" noChangeArrowheads="1"/>
          </p:cNvPicPr>
          <p:nvPr/>
        </p:nvPicPr>
        <p:blipFill>
          <a:blip r:embed="rId2" cstate="print"/>
          <a:srcRect/>
          <a:stretch>
            <a:fillRect/>
          </a:stretch>
        </p:blipFill>
        <p:spPr bwMode="auto">
          <a:xfrm>
            <a:off x="457200" y="304800"/>
            <a:ext cx="8229600" cy="6172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Autofit/>
          </a:bodyPr>
          <a:lstStyle/>
          <a:p>
            <a:r>
              <a:rPr lang="en-US" dirty="0"/>
              <a:t>Weals do not occur, but many patients</a:t>
            </a:r>
            <a:br>
              <a:rPr lang="en-US" dirty="0"/>
            </a:br>
            <a:r>
              <a:rPr lang="en-US" dirty="0"/>
              <a:t>exhibit a rather distinctive </a:t>
            </a:r>
            <a:r>
              <a:rPr lang="en-US" b="1" dirty="0"/>
              <a:t>reticulate </a:t>
            </a:r>
            <a:r>
              <a:rPr lang="en-US" b="1" dirty="0" err="1"/>
              <a:t>erythema</a:t>
            </a:r>
            <a:r>
              <a:rPr lang="en-US" b="1" dirty="0"/>
              <a:t>,</a:t>
            </a:r>
            <a:r>
              <a:rPr lang="en-US" dirty="0"/>
              <a:t> perhaps </a:t>
            </a:r>
            <a:r>
              <a:rPr lang="en-US" dirty="0" smtClean="0"/>
              <a:t>with minimal </a:t>
            </a:r>
            <a:r>
              <a:rPr lang="en-US" dirty="0" err="1"/>
              <a:t>oedema</a:t>
            </a:r>
            <a:r>
              <a:rPr lang="en-US" dirty="0"/>
              <a:t>, which occurs </a:t>
            </a:r>
            <a:r>
              <a:rPr lang="en-US" dirty="0" err="1" smtClean="0"/>
              <a:t>prodromally</a:t>
            </a:r>
            <a:r>
              <a:rPr lang="en-US" dirty="0" smtClean="0"/>
              <a:t>.</a:t>
            </a:r>
          </a:p>
          <a:p>
            <a:r>
              <a:rPr lang="en-US" dirty="0"/>
              <a:t>Some patients have a relatively minor disability and </a:t>
            </a:r>
            <a:r>
              <a:rPr lang="en-US" dirty="0" smtClean="0"/>
              <a:t>may improve </a:t>
            </a:r>
            <a:r>
              <a:rPr lang="en-US" dirty="0"/>
              <a:t>over many </a:t>
            </a:r>
            <a:r>
              <a:rPr lang="en-US" dirty="0" smtClean="0"/>
              <a:t>years.</a:t>
            </a:r>
          </a:p>
          <a:p>
            <a:r>
              <a:rPr lang="en-US" dirty="0"/>
              <a:t>B</a:t>
            </a:r>
            <a:r>
              <a:rPr lang="en-US" dirty="0" smtClean="0"/>
              <a:t>efore </a:t>
            </a:r>
            <a:r>
              <a:rPr lang="en-US" dirty="0"/>
              <a:t>the </a:t>
            </a:r>
            <a:r>
              <a:rPr lang="en-US" dirty="0" smtClean="0"/>
              <a:t>advent of </a:t>
            </a:r>
            <a:r>
              <a:rPr lang="en-US" dirty="0"/>
              <a:t>modern therapy, over 20% of patients used to die of respiratory obstruction before early middle age, and fatalities are still</a:t>
            </a:r>
            <a:br>
              <a:rPr lang="en-US" dirty="0"/>
            </a:br>
            <a:r>
              <a:rPr lang="en-US" dirty="0"/>
              <a:t>at risk of occurring</a:t>
            </a:r>
            <a:r>
              <a:rPr lang="en-US" dirty="0" smtClean="0"/>
              <a:t> </a:t>
            </a:r>
            <a:br>
              <a:rPr lang="en-US" dirty="0" smtClean="0"/>
            </a:br>
            <a:r>
              <a:rPr lang="en-US" dirty="0" smtClean="0"/>
              <a:t>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Recurrent angio-edema without Weals</a:t>
            </a:r>
            <a:endParaRPr lang="en-US" b="1" dirty="0"/>
          </a:p>
        </p:txBody>
      </p:sp>
      <p:sp>
        <p:nvSpPr>
          <p:cNvPr id="3" name="Subtitle 2"/>
          <p:cNvSpPr>
            <a:spLocks noGrp="1"/>
          </p:cNvSpPr>
          <p:nvPr>
            <p:ph type="subTitle" idx="1"/>
          </p:nvPr>
        </p:nvSpPr>
        <p:spPr>
          <a:xfrm>
            <a:off x="5410200" y="3886200"/>
            <a:ext cx="3276600" cy="1752600"/>
          </a:xfrm>
        </p:spPr>
        <p:txBody>
          <a:bodyPr/>
          <a:lstStyle/>
          <a:p>
            <a:r>
              <a:rPr lang="en-US" dirty="0" smtClean="0">
                <a:solidFill>
                  <a:schemeClr val="tx1"/>
                </a:solidFill>
              </a:rPr>
              <a:t>Dr </a:t>
            </a:r>
            <a:r>
              <a:rPr lang="en-US" dirty="0" err="1" smtClean="0">
                <a:solidFill>
                  <a:schemeClr val="tx1"/>
                </a:solidFill>
              </a:rPr>
              <a:t>Mehak</a:t>
            </a:r>
            <a:r>
              <a:rPr lang="en-US" dirty="0" smtClean="0">
                <a:solidFill>
                  <a:schemeClr val="tx1"/>
                </a:solidFill>
              </a:rPr>
              <a:t> Younis</a:t>
            </a:r>
          </a:p>
          <a:p>
            <a:r>
              <a:rPr lang="en-US" dirty="0" smtClean="0">
                <a:solidFill>
                  <a:schemeClr val="tx1"/>
                </a:solidFill>
              </a:rPr>
              <a:t>PGR </a:t>
            </a:r>
            <a:r>
              <a:rPr lang="en-US" dirty="0">
                <a:solidFill>
                  <a:schemeClr val="tx1"/>
                </a:solidFill>
              </a:rPr>
              <a:t>D</a:t>
            </a:r>
            <a:r>
              <a:rPr lang="en-US" dirty="0" smtClean="0">
                <a:solidFill>
                  <a:schemeClr val="tx1"/>
                </a:solidFill>
              </a:rPr>
              <a:t>ermatology</a:t>
            </a:r>
          </a:p>
          <a:p>
            <a:r>
              <a:rPr lang="en-US" dirty="0" smtClean="0">
                <a:solidFill>
                  <a:schemeClr val="tx1"/>
                </a:solidFill>
              </a:rPr>
              <a:t>SZH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04801" y="304800"/>
            <a:ext cx="84582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Clinical variants</a:t>
            </a:r>
            <a:endParaRPr lang="en-US" b="1" dirty="0"/>
          </a:p>
        </p:txBody>
      </p:sp>
      <p:sp>
        <p:nvSpPr>
          <p:cNvPr id="3" name="Content Placeholder 2"/>
          <p:cNvSpPr>
            <a:spLocks noGrp="1"/>
          </p:cNvSpPr>
          <p:nvPr>
            <p:ph idx="1"/>
          </p:nvPr>
        </p:nvSpPr>
        <p:spPr>
          <a:xfrm>
            <a:off x="533400" y="1219200"/>
            <a:ext cx="8229600" cy="5135563"/>
          </a:xfrm>
        </p:spPr>
        <p:txBody>
          <a:bodyPr>
            <a:normAutofit fontScale="92500" lnSpcReduction="20000"/>
          </a:bodyPr>
          <a:lstStyle/>
          <a:p>
            <a:pPr>
              <a:buNone/>
            </a:pPr>
            <a:r>
              <a:rPr lang="en-US" b="1" dirty="0"/>
              <a:t>Systemic capillary leak syndrome (syn. Clarkson syndrome)</a:t>
            </a:r>
            <a:r>
              <a:rPr lang="en-US" dirty="0" smtClean="0"/>
              <a:t> </a:t>
            </a:r>
          </a:p>
          <a:p>
            <a:r>
              <a:rPr lang="en-US" dirty="0"/>
              <a:t>R</a:t>
            </a:r>
            <a:r>
              <a:rPr lang="en-US" dirty="0" smtClean="0"/>
              <a:t>are syndrome</a:t>
            </a:r>
          </a:p>
          <a:p>
            <a:r>
              <a:rPr lang="en-US" dirty="0"/>
              <a:t>D</a:t>
            </a:r>
            <a:r>
              <a:rPr lang="en-US" dirty="0" smtClean="0"/>
              <a:t>ramatic </a:t>
            </a:r>
            <a:r>
              <a:rPr lang="en-US" dirty="0"/>
              <a:t>recurrent episodes of exudation of </a:t>
            </a:r>
            <a:r>
              <a:rPr lang="en-US" dirty="0" err="1"/>
              <a:t>ﬂuid</a:t>
            </a:r>
            <a:r>
              <a:rPr lang="en-US" dirty="0"/>
              <a:t> into various organs and may involve</a:t>
            </a:r>
            <a:br>
              <a:rPr lang="en-US" dirty="0"/>
            </a:br>
            <a:r>
              <a:rPr lang="en-US" dirty="0"/>
              <a:t>the skin</a:t>
            </a:r>
            <a:r>
              <a:rPr lang="en-US" dirty="0" smtClean="0"/>
              <a:t>.</a:t>
            </a:r>
            <a:endParaRPr lang="en-US" dirty="0"/>
          </a:p>
          <a:p>
            <a:r>
              <a:rPr lang="en-US" dirty="0"/>
              <a:t>Angio‐</a:t>
            </a:r>
            <a:r>
              <a:rPr lang="en-US" dirty="0" err="1"/>
              <a:t>oedema</a:t>
            </a:r>
            <a:r>
              <a:rPr lang="en-US" dirty="0"/>
              <a:t> has been reported</a:t>
            </a:r>
            <a:r>
              <a:rPr lang="en-US" dirty="0" smtClean="0"/>
              <a:t>.</a:t>
            </a:r>
          </a:p>
          <a:p>
            <a:r>
              <a:rPr lang="en-US" dirty="0" smtClean="0"/>
              <a:t> </a:t>
            </a:r>
            <a:r>
              <a:rPr lang="en-US" dirty="0"/>
              <a:t>A severe </a:t>
            </a:r>
            <a:r>
              <a:rPr lang="en-US" dirty="0" smtClean="0"/>
              <a:t>shock‐like state </a:t>
            </a:r>
            <a:r>
              <a:rPr lang="en-US" dirty="0"/>
              <a:t>may ensue and the eventual mortality is high.</a:t>
            </a:r>
            <a:r>
              <a:rPr lang="en-US" dirty="0" smtClean="0"/>
              <a:t> </a:t>
            </a:r>
          </a:p>
          <a:p>
            <a:r>
              <a:rPr lang="en-US" dirty="0" smtClean="0"/>
              <a:t>An immunoglobulin </a:t>
            </a:r>
            <a:r>
              <a:rPr lang="en-US" dirty="0"/>
              <a:t>G (</a:t>
            </a:r>
            <a:r>
              <a:rPr lang="en-US" dirty="0" err="1"/>
              <a:t>IgG</a:t>
            </a:r>
            <a:r>
              <a:rPr lang="en-US" dirty="0"/>
              <a:t>) </a:t>
            </a:r>
            <a:r>
              <a:rPr lang="en-US" dirty="0" err="1" smtClean="0"/>
              <a:t>paraproteinaemia</a:t>
            </a:r>
            <a:r>
              <a:rPr lang="en-US" dirty="0" smtClean="0"/>
              <a:t>. </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Episodic angio-</a:t>
            </a:r>
            <a:r>
              <a:rPr lang="en-US" b="1" dirty="0" err="1" smtClean="0"/>
              <a:t>oedema</a:t>
            </a:r>
            <a:r>
              <a:rPr lang="en-US" b="1" dirty="0" smtClean="0"/>
              <a:t> with </a:t>
            </a:r>
            <a:r>
              <a:rPr lang="en-US" b="1" dirty="0" err="1" smtClean="0"/>
              <a:t>eosinophilia</a:t>
            </a:r>
            <a:r>
              <a:rPr lang="en-US" b="1" dirty="0" smtClean="0"/>
              <a:t>(</a:t>
            </a:r>
            <a:r>
              <a:rPr lang="en-US" b="1" dirty="0" err="1" smtClean="0"/>
              <a:t>syn.Gleich</a:t>
            </a:r>
            <a:r>
              <a:rPr lang="en-US" b="1" dirty="0" smtClean="0"/>
              <a:t> syndrome)</a:t>
            </a:r>
            <a:endParaRPr lang="en-US" b="1" dirty="0"/>
          </a:p>
        </p:txBody>
      </p:sp>
      <p:sp>
        <p:nvSpPr>
          <p:cNvPr id="3" name="Content Placeholder 2"/>
          <p:cNvSpPr>
            <a:spLocks noGrp="1"/>
          </p:cNvSpPr>
          <p:nvPr>
            <p:ph idx="1"/>
          </p:nvPr>
        </p:nvSpPr>
        <p:spPr>
          <a:xfrm>
            <a:off x="457200" y="1600200"/>
            <a:ext cx="8305800" cy="4525963"/>
          </a:xfrm>
        </p:spPr>
        <p:txBody>
          <a:bodyPr>
            <a:normAutofit fontScale="85000" lnSpcReduction="10000"/>
          </a:bodyPr>
          <a:lstStyle/>
          <a:p>
            <a:r>
              <a:rPr lang="en-US" dirty="0"/>
              <a:t>Recurrent episodes of </a:t>
            </a:r>
            <a:r>
              <a:rPr lang="en-US" dirty="0" smtClean="0"/>
              <a:t>angio‐</a:t>
            </a:r>
            <a:r>
              <a:rPr lang="en-US" dirty="0" err="1" smtClean="0"/>
              <a:t>oedema</a:t>
            </a:r>
            <a:r>
              <a:rPr lang="en-US" dirty="0" smtClean="0"/>
              <a:t> </a:t>
            </a:r>
          </a:p>
          <a:p>
            <a:r>
              <a:rPr lang="en-US" dirty="0" smtClean="0"/>
              <a:t>Pyrexia</a:t>
            </a:r>
          </a:p>
          <a:p>
            <a:r>
              <a:rPr lang="en-US" dirty="0" smtClean="0"/>
              <a:t>blood </a:t>
            </a:r>
            <a:r>
              <a:rPr lang="en-US" dirty="0" err="1" smtClean="0"/>
              <a:t>eosinophilia</a:t>
            </a:r>
            <a:endParaRPr lang="en-US" dirty="0" smtClean="0"/>
          </a:p>
          <a:p>
            <a:r>
              <a:rPr lang="en-US" dirty="0" smtClean="0"/>
              <a:t>infiltration </a:t>
            </a:r>
            <a:r>
              <a:rPr lang="en-US" dirty="0"/>
              <a:t>of the dermis with </a:t>
            </a:r>
            <a:r>
              <a:rPr lang="en-US" dirty="0" err="1"/>
              <a:t>eosinophils</a:t>
            </a:r>
            <a:r>
              <a:rPr lang="en-US" dirty="0" smtClean="0"/>
              <a:t> </a:t>
            </a:r>
          </a:p>
          <a:p>
            <a:r>
              <a:rPr lang="en-US" dirty="0"/>
              <a:t>no evidence of systemic involvement </a:t>
            </a:r>
            <a:r>
              <a:rPr lang="en-US" dirty="0" smtClean="0"/>
              <a:t>or progression </a:t>
            </a:r>
            <a:r>
              <a:rPr lang="en-US" dirty="0"/>
              <a:t>to a </a:t>
            </a:r>
            <a:r>
              <a:rPr lang="en-US" dirty="0" err="1" smtClean="0"/>
              <a:t>cardiomyopathy</a:t>
            </a:r>
            <a:r>
              <a:rPr lang="en-US" dirty="0" smtClean="0"/>
              <a:t>.(</a:t>
            </a:r>
            <a:r>
              <a:rPr lang="en-US" dirty="0" err="1" smtClean="0"/>
              <a:t>hypereosinophilic</a:t>
            </a:r>
            <a:r>
              <a:rPr lang="en-US" dirty="0" smtClean="0"/>
              <a:t> </a:t>
            </a:r>
            <a:r>
              <a:rPr lang="en-US" dirty="0" err="1" smtClean="0"/>
              <a:t>syn</a:t>
            </a:r>
            <a:r>
              <a:rPr lang="en-US" dirty="0" smtClean="0"/>
              <a:t>)</a:t>
            </a:r>
          </a:p>
          <a:p>
            <a:r>
              <a:rPr lang="en-US" dirty="0" smtClean="0"/>
              <a:t>Each </a:t>
            </a:r>
            <a:r>
              <a:rPr lang="en-US" dirty="0"/>
              <a:t>episode resolves with </a:t>
            </a:r>
            <a:r>
              <a:rPr lang="en-US" dirty="0" err="1"/>
              <a:t>prednisolone</a:t>
            </a:r>
            <a:r>
              <a:rPr lang="en-US" dirty="0"/>
              <a:t> </a:t>
            </a:r>
            <a:r>
              <a:rPr lang="en-US" dirty="0" smtClean="0"/>
              <a:t>treatment.</a:t>
            </a:r>
          </a:p>
          <a:p>
            <a:r>
              <a:rPr lang="en-US" dirty="0" smtClean="0"/>
              <a:t>During an attack</a:t>
            </a:r>
            <a:r>
              <a:rPr lang="en-US" dirty="0"/>
              <a:t>, elevated serum levels of interleukin (IL)‐</a:t>
            </a:r>
            <a:r>
              <a:rPr lang="en-US" dirty="0" smtClean="0"/>
              <a:t>5 and IL‐6.</a:t>
            </a:r>
            <a:br>
              <a:rPr lang="en-US" dirty="0" smtClean="0"/>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Differential diagnosis</a:t>
            </a:r>
            <a:r>
              <a:rPr lang="en-US" dirty="0" smtClean="0"/>
              <a:t> </a:t>
            </a:r>
            <a:br>
              <a:rPr lang="en-US" dirty="0" smtClean="0"/>
            </a:br>
            <a:endParaRPr lang="en-US" dirty="0"/>
          </a:p>
        </p:txBody>
      </p:sp>
      <p:sp>
        <p:nvSpPr>
          <p:cNvPr id="3" name="Content Placeholder 2"/>
          <p:cNvSpPr>
            <a:spLocks noGrp="1"/>
          </p:cNvSpPr>
          <p:nvPr>
            <p:ph idx="1"/>
          </p:nvPr>
        </p:nvSpPr>
        <p:spPr>
          <a:xfrm>
            <a:off x="533400" y="1676400"/>
            <a:ext cx="8229600" cy="4525963"/>
          </a:xfrm>
        </p:spPr>
        <p:txBody>
          <a:bodyPr/>
          <a:lstStyle/>
          <a:p>
            <a:r>
              <a:rPr lang="en-US" dirty="0" smtClean="0"/>
              <a:t>Oro‐facial </a:t>
            </a:r>
            <a:r>
              <a:rPr lang="en-US" dirty="0" err="1" smtClean="0"/>
              <a:t>granulomatosis</a:t>
            </a:r>
            <a:endParaRPr lang="en-US" dirty="0" smtClean="0"/>
          </a:p>
          <a:p>
            <a:r>
              <a:rPr lang="en-US" dirty="0"/>
              <a:t>D</a:t>
            </a:r>
            <a:r>
              <a:rPr lang="en-US" dirty="0" smtClean="0"/>
              <a:t>ermatitis </a:t>
            </a:r>
            <a:r>
              <a:rPr lang="en-US" dirty="0"/>
              <a:t>(especially of the </a:t>
            </a:r>
            <a:r>
              <a:rPr lang="en-US" dirty="0" smtClean="0"/>
              <a:t>eyelids)</a:t>
            </a:r>
          </a:p>
          <a:p>
            <a:r>
              <a:rPr lang="en-US" dirty="0" err="1" smtClean="0"/>
              <a:t>Cellulitis</a:t>
            </a:r>
            <a:endParaRPr lang="en-US" dirty="0"/>
          </a:p>
          <a:p>
            <a:r>
              <a:rPr lang="en-US" dirty="0"/>
              <a:t>I</a:t>
            </a:r>
            <a:r>
              <a:rPr lang="en-US" dirty="0" smtClean="0"/>
              <a:t>diopathic </a:t>
            </a:r>
            <a:r>
              <a:rPr lang="en-US" dirty="0"/>
              <a:t>scrotal </a:t>
            </a:r>
            <a:r>
              <a:rPr lang="en-US" dirty="0" err="1"/>
              <a:t>oedema</a:t>
            </a:r>
            <a:r>
              <a:rPr lang="en-US" dirty="0"/>
              <a:t>.</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Disease course and prognosis</a:t>
            </a:r>
            <a:r>
              <a:rPr lang="en-US" dirty="0" smtClean="0"/>
              <a:t> </a:t>
            </a:r>
            <a:br>
              <a:rPr lang="en-US" dirty="0" smtClean="0"/>
            </a:br>
            <a:endParaRPr lang="en-US" dirty="0"/>
          </a:p>
        </p:txBody>
      </p:sp>
      <p:sp>
        <p:nvSpPr>
          <p:cNvPr id="3" name="Content Placeholder 2"/>
          <p:cNvSpPr>
            <a:spLocks noGrp="1"/>
          </p:cNvSpPr>
          <p:nvPr>
            <p:ph idx="1"/>
          </p:nvPr>
        </p:nvSpPr>
        <p:spPr>
          <a:xfrm>
            <a:off x="457200" y="1371600"/>
            <a:ext cx="8229600" cy="4983163"/>
          </a:xfrm>
        </p:spPr>
        <p:txBody>
          <a:bodyPr>
            <a:normAutofit lnSpcReduction="10000"/>
          </a:bodyPr>
          <a:lstStyle/>
          <a:p>
            <a:r>
              <a:rPr lang="en-US" b="1" dirty="0"/>
              <a:t>Chronic mast cell </a:t>
            </a:r>
            <a:r>
              <a:rPr lang="en-US" b="1" dirty="0" smtClean="0"/>
              <a:t>mediator‐induced </a:t>
            </a:r>
            <a:r>
              <a:rPr lang="en-US" dirty="0" smtClean="0"/>
              <a:t>angio‐</a:t>
            </a:r>
            <a:r>
              <a:rPr lang="en-US" dirty="0" err="1" smtClean="0"/>
              <a:t>oedema</a:t>
            </a:r>
            <a:r>
              <a:rPr lang="en-US" dirty="0" smtClean="0"/>
              <a:t> </a:t>
            </a:r>
            <a:r>
              <a:rPr lang="en-US" dirty="0"/>
              <a:t>usually </a:t>
            </a:r>
            <a:r>
              <a:rPr lang="en-US" dirty="0" smtClean="0"/>
              <a:t>lasts for </a:t>
            </a:r>
            <a:r>
              <a:rPr lang="en-US" dirty="0"/>
              <a:t>several months to </a:t>
            </a:r>
            <a:r>
              <a:rPr lang="en-US" dirty="0" smtClean="0"/>
              <a:t>years</a:t>
            </a:r>
          </a:p>
          <a:p>
            <a:r>
              <a:rPr lang="en-US" dirty="0" smtClean="0"/>
              <a:t>Spontaneous </a:t>
            </a:r>
            <a:r>
              <a:rPr lang="en-US" dirty="0"/>
              <a:t>resolution is the rule</a:t>
            </a:r>
            <a:r>
              <a:rPr lang="en-US" dirty="0" smtClean="0"/>
              <a:t> </a:t>
            </a:r>
          </a:p>
          <a:p>
            <a:r>
              <a:rPr lang="en-US" b="1" dirty="0"/>
              <a:t>ACE inhibitor‐induced angio‐</a:t>
            </a:r>
            <a:r>
              <a:rPr lang="en-US" b="1" dirty="0" err="1"/>
              <a:t>oedema</a:t>
            </a:r>
            <a:r>
              <a:rPr lang="en-US" b="1" dirty="0"/>
              <a:t> </a:t>
            </a:r>
            <a:r>
              <a:rPr lang="en-US" dirty="0"/>
              <a:t>remits after </a:t>
            </a:r>
            <a:r>
              <a:rPr lang="en-US" dirty="0" smtClean="0"/>
              <a:t>discontinuation</a:t>
            </a:r>
            <a:r>
              <a:rPr lang="en-US" dirty="0"/>
              <a:t> </a:t>
            </a:r>
            <a:r>
              <a:rPr lang="en-US" dirty="0" smtClean="0"/>
              <a:t>of </a:t>
            </a:r>
            <a:r>
              <a:rPr lang="en-US" dirty="0"/>
              <a:t>the drug but may take up to </a:t>
            </a:r>
            <a:r>
              <a:rPr lang="en-US" i="1" dirty="0"/>
              <a:t>6 months </a:t>
            </a:r>
            <a:r>
              <a:rPr lang="en-US" dirty="0"/>
              <a:t>to subside after stopping.</a:t>
            </a:r>
            <a:br>
              <a:rPr lang="en-US" dirty="0"/>
            </a:br>
            <a:r>
              <a:rPr lang="en-US" dirty="0"/>
              <a:t>The reason for this is </a:t>
            </a:r>
            <a:r>
              <a:rPr lang="en-US" dirty="0" smtClean="0"/>
              <a:t>unknown.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Disease course and prognosis</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r>
              <a:rPr lang="en-US" dirty="0"/>
              <a:t>HAE </a:t>
            </a:r>
            <a:r>
              <a:rPr lang="en-US" dirty="0" smtClean="0"/>
              <a:t>is lifelong </a:t>
            </a:r>
          </a:p>
          <a:p>
            <a:r>
              <a:rPr lang="en-US" dirty="0" smtClean="0"/>
              <a:t>with </a:t>
            </a:r>
            <a:r>
              <a:rPr lang="en-US" dirty="0"/>
              <a:t>variations in </a:t>
            </a:r>
            <a:r>
              <a:rPr lang="en-US" dirty="0" smtClean="0"/>
              <a:t>activity</a:t>
            </a:r>
          </a:p>
          <a:p>
            <a:pPr lvl="1"/>
            <a:r>
              <a:rPr lang="en-US" dirty="0" smtClean="0"/>
              <a:t>environmental factors</a:t>
            </a:r>
          </a:p>
          <a:p>
            <a:pPr lvl="1"/>
            <a:r>
              <a:rPr lang="en-US" dirty="0" smtClean="0"/>
              <a:t>Lifestyle</a:t>
            </a:r>
          </a:p>
          <a:p>
            <a:pPr lvl="1"/>
            <a:r>
              <a:rPr lang="en-US" dirty="0" smtClean="0"/>
              <a:t>drugs </a:t>
            </a:r>
            <a:r>
              <a:rPr lang="en-US" dirty="0"/>
              <a:t>(especially exogenous </a:t>
            </a:r>
            <a:r>
              <a:rPr lang="en-US" dirty="0" err="1"/>
              <a:t>oestrogens</a:t>
            </a:r>
            <a:r>
              <a:rPr lang="en-US" dirty="0"/>
              <a:t> and ACE inhibitors) </a:t>
            </a:r>
          </a:p>
          <a:p>
            <a:pPr lvl="1"/>
            <a:r>
              <a:rPr lang="en-US" dirty="0" smtClean="0"/>
              <a:t>endogenous </a:t>
            </a:r>
            <a:r>
              <a:rPr lang="en-US" dirty="0"/>
              <a:t>factors (e.g. puberty</a:t>
            </a:r>
            <a:br>
              <a:rPr lang="en-US" dirty="0"/>
            </a:br>
            <a:r>
              <a:rPr lang="en-US" dirty="0"/>
              <a:t>and </a:t>
            </a:r>
            <a:r>
              <a:rPr lang="en-US" dirty="0" smtClean="0"/>
              <a:t>pregnancy)</a:t>
            </a:r>
          </a:p>
          <a:p>
            <a:r>
              <a:rPr lang="en-US" dirty="0"/>
              <a:t>M</a:t>
            </a:r>
            <a:r>
              <a:rPr lang="en-US" dirty="0" smtClean="0"/>
              <a:t>ain </a:t>
            </a:r>
            <a:r>
              <a:rPr lang="en-US" dirty="0"/>
              <a:t>risk of HAE is suffocation and </a:t>
            </a:r>
            <a:r>
              <a:rPr lang="en-US" dirty="0" smtClean="0"/>
              <a:t>death</a:t>
            </a:r>
          </a:p>
          <a:p>
            <a:r>
              <a:rPr lang="en-US" dirty="0" smtClean="0"/>
              <a:t>Treatment </a:t>
            </a:r>
            <a:r>
              <a:rPr lang="en-US" dirty="0"/>
              <a:t>of the underlying B‐cell </a:t>
            </a:r>
            <a:r>
              <a:rPr lang="en-US" dirty="0" err="1"/>
              <a:t>lymphoproliferative</a:t>
            </a:r>
            <a:r>
              <a:rPr lang="en-US" dirty="0"/>
              <a:t> disorder may lead to resolution of type 1 acquired C1INH </a:t>
            </a:r>
            <a:r>
              <a:rPr lang="en-US" dirty="0" err="1" smtClean="0"/>
              <a:t>defciency</a:t>
            </a:r>
            <a:r>
              <a:rPr lang="en-US" dirty="0"/>
              <a: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a:t>
            </a:r>
            <a:r>
              <a:rPr lang="en-US" b="1" dirty="0" smtClean="0"/>
              <a:t>nvestigations</a:t>
            </a:r>
            <a:endParaRPr lang="en-US" b="1"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smtClean="0"/>
              <a:t>CBC/white blood cell differentials</a:t>
            </a:r>
          </a:p>
          <a:p>
            <a:r>
              <a:rPr lang="en-US" dirty="0" smtClean="0"/>
              <a:t>CRP</a:t>
            </a:r>
          </a:p>
          <a:p>
            <a:r>
              <a:rPr lang="en-US" dirty="0" smtClean="0"/>
              <a:t>C4 complement level</a:t>
            </a:r>
          </a:p>
          <a:p>
            <a:r>
              <a:rPr lang="en-US" dirty="0" smtClean="0"/>
              <a:t>Functional C1INH</a:t>
            </a:r>
          </a:p>
          <a:p>
            <a:r>
              <a:rPr lang="en-US" dirty="0" smtClean="0"/>
              <a:t>C1q</a:t>
            </a:r>
          </a:p>
          <a:p>
            <a:r>
              <a:rPr lang="en-US" dirty="0" smtClean="0"/>
              <a:t>CH50</a:t>
            </a:r>
          </a:p>
          <a:p>
            <a:r>
              <a:rPr lang="en-US" dirty="0" err="1" smtClean="0"/>
              <a:t>Autoantibodies</a:t>
            </a:r>
            <a:r>
              <a:rPr lang="en-US" dirty="0" smtClean="0"/>
              <a:t> to C1INH</a:t>
            </a:r>
          </a:p>
          <a:p>
            <a:r>
              <a:rPr lang="en-US" dirty="0" smtClean="0"/>
              <a:t>SERPING 1 gene</a:t>
            </a:r>
          </a:p>
          <a:p>
            <a:r>
              <a:rPr lang="en-US" dirty="0" err="1" smtClean="0"/>
              <a:t>Paraproteins</a:t>
            </a:r>
            <a:r>
              <a:rPr lang="en-US" dirty="0" smtClean="0"/>
              <a:t>/</a:t>
            </a:r>
            <a:r>
              <a:rPr lang="en-US" dirty="0" err="1" smtClean="0"/>
              <a:t>IgG</a:t>
            </a:r>
            <a:r>
              <a:rPr lang="en-US" dirty="0" smtClean="0"/>
              <a:t> </a:t>
            </a:r>
            <a:r>
              <a:rPr lang="en-US" dirty="0" err="1" smtClean="0"/>
              <a:t>paraproteinemia</a:t>
            </a:r>
            <a:r>
              <a:rPr lang="en-US" dirty="0" smtClean="0"/>
              <a:t> in </a:t>
            </a:r>
            <a:r>
              <a:rPr lang="en-US" dirty="0" err="1" smtClean="0"/>
              <a:t>cap.leak</a:t>
            </a:r>
            <a:r>
              <a:rPr lang="en-US" dirty="0" smtClean="0"/>
              <a:t> </a:t>
            </a:r>
            <a:r>
              <a:rPr lang="en-US" dirty="0" err="1" smtClean="0"/>
              <a:t>syn</a:t>
            </a:r>
            <a:endParaRPr lang="en-US" dirty="0" smtClean="0"/>
          </a:p>
          <a:p>
            <a:r>
              <a:rPr lang="en-US" dirty="0"/>
              <a:t>S</a:t>
            </a:r>
            <a:r>
              <a:rPr lang="en-US" dirty="0" smtClean="0"/>
              <a:t>/IL-5 and IL-6 increase in </a:t>
            </a:r>
            <a:r>
              <a:rPr lang="en-US" dirty="0" err="1" smtClean="0"/>
              <a:t>Gleich</a:t>
            </a:r>
            <a:r>
              <a:rPr lang="en-US" dirty="0" smtClean="0"/>
              <a:t> </a:t>
            </a:r>
            <a:r>
              <a:rPr lang="en-US" dirty="0" err="1" smtClean="0"/>
              <a:t>syn</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8600" y="457200"/>
            <a:ext cx="8610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b="1" dirty="0"/>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b="1" dirty="0" smtClean="0"/>
              <a:t>Mast </a:t>
            </a:r>
            <a:r>
              <a:rPr lang="en-US" b="1" dirty="0"/>
              <a:t>cell mediator‐induced angio‐</a:t>
            </a:r>
            <a:r>
              <a:rPr lang="en-US" b="1" dirty="0" err="1"/>
              <a:t>oedema</a:t>
            </a:r>
            <a:r>
              <a:rPr lang="en-US" b="1" dirty="0" smtClean="0"/>
              <a:t> </a:t>
            </a:r>
          </a:p>
          <a:p>
            <a:r>
              <a:rPr lang="en-US" dirty="0"/>
              <a:t>same as for chronic spontaneous </a:t>
            </a:r>
            <a:r>
              <a:rPr lang="en-US" dirty="0" err="1" smtClean="0"/>
              <a:t>urticaria</a:t>
            </a:r>
            <a:r>
              <a:rPr lang="en-US" dirty="0" smtClean="0"/>
              <a:t> patients with weals. (except that </a:t>
            </a:r>
            <a:r>
              <a:rPr lang="en-US" dirty="0" err="1" smtClean="0"/>
              <a:t>oro</a:t>
            </a:r>
            <a:r>
              <a:rPr lang="en-US" dirty="0" smtClean="0"/>
              <a:t>‐pharyngeal </a:t>
            </a:r>
            <a:r>
              <a:rPr lang="en-US" dirty="0"/>
              <a:t>lesions may occur and</a:t>
            </a:r>
            <a:br>
              <a:rPr lang="en-US" dirty="0"/>
            </a:br>
            <a:r>
              <a:rPr lang="en-US" dirty="0"/>
              <a:t>cause great distress</a:t>
            </a:r>
            <a:r>
              <a:rPr lang="en-US" dirty="0" smtClean="0"/>
              <a:t> )</a:t>
            </a:r>
          </a:p>
          <a:p>
            <a:r>
              <a:rPr lang="en-US" dirty="0"/>
              <a:t>Non‐sedating, </a:t>
            </a:r>
            <a:r>
              <a:rPr lang="en-US" i="1" dirty="0"/>
              <a:t>second‐generation </a:t>
            </a:r>
            <a:r>
              <a:rPr lang="en-US" b="1" i="1" dirty="0"/>
              <a:t>H1 antihistamines </a:t>
            </a:r>
            <a:r>
              <a:rPr lang="en-US" dirty="0"/>
              <a:t>are the </a:t>
            </a:r>
            <a:r>
              <a:rPr lang="en-US" b="1" dirty="0" smtClean="0"/>
              <a:t>first </a:t>
            </a:r>
            <a:r>
              <a:rPr lang="en-US" b="1" dirty="0"/>
              <a:t>line treatment</a:t>
            </a:r>
            <a:r>
              <a:rPr lang="en-US" dirty="0" smtClean="0"/>
              <a:t>.</a:t>
            </a:r>
          </a:p>
          <a:p>
            <a:r>
              <a:rPr lang="en-US" dirty="0"/>
              <a:t>should be used </a:t>
            </a:r>
            <a:r>
              <a:rPr lang="en-US" dirty="0" smtClean="0"/>
              <a:t>on </a:t>
            </a:r>
            <a:r>
              <a:rPr lang="en-US" dirty="0"/>
              <a:t>daily basis until spontaneous remission.</a:t>
            </a:r>
            <a:r>
              <a:rPr lang="en-US" dirty="0" smtClean="0"/>
              <a:t> </a:t>
            </a:r>
          </a:p>
          <a:p>
            <a:r>
              <a:rPr lang="en-US" dirty="0"/>
              <a:t>Higher than </a:t>
            </a:r>
            <a:r>
              <a:rPr lang="en-US" dirty="0" smtClean="0"/>
              <a:t>standard doses </a:t>
            </a:r>
            <a:r>
              <a:rPr lang="en-US" dirty="0"/>
              <a:t>(up to fourfold) may be required to achieve </a:t>
            </a:r>
            <a:r>
              <a:rPr lang="en-US" dirty="0" smtClean="0"/>
              <a:t>sufficient protection.</a:t>
            </a:r>
          </a:p>
          <a:p>
            <a:r>
              <a:rPr lang="en-US" b="1" i="1" dirty="0" err="1"/>
              <a:t>Omalizumab</a:t>
            </a:r>
            <a:r>
              <a:rPr lang="en-US" b="1" i="1" dirty="0"/>
              <a:t> (anti‐</a:t>
            </a:r>
            <a:r>
              <a:rPr lang="en-US" b="1" i="1" dirty="0" err="1"/>
              <a:t>IgE</a:t>
            </a:r>
            <a:r>
              <a:rPr lang="en-US" b="1" i="1" dirty="0" smtClean="0"/>
              <a:t> )</a:t>
            </a:r>
          </a:p>
          <a:p>
            <a:pPr lvl="1"/>
            <a:r>
              <a:rPr lang="en-US" dirty="0" smtClean="0"/>
              <a:t>For the </a:t>
            </a:r>
            <a:r>
              <a:rPr lang="en-US" dirty="0"/>
              <a:t>use of antihistamine refractory </a:t>
            </a:r>
            <a:r>
              <a:rPr lang="en-US" dirty="0" smtClean="0"/>
              <a:t>cases of </a:t>
            </a:r>
            <a:r>
              <a:rPr lang="en-US" dirty="0"/>
              <a:t>chronic spontaneous </a:t>
            </a:r>
            <a:r>
              <a:rPr lang="en-US" dirty="0" err="1" smtClean="0"/>
              <a:t>urticaria</a:t>
            </a:r>
            <a:endParaRPr lang="en-US" dirty="0"/>
          </a:p>
          <a:p>
            <a:pPr lvl="1"/>
            <a:r>
              <a:rPr lang="en-US" dirty="0" smtClean="0"/>
              <a:t>should </a:t>
            </a:r>
            <a:r>
              <a:rPr lang="en-US" dirty="0"/>
              <a:t>be considered as third</a:t>
            </a:r>
            <a:br>
              <a:rPr lang="en-US" dirty="0"/>
            </a:br>
            <a:r>
              <a:rPr lang="en-US" dirty="0"/>
              <a:t>line therapy</a:t>
            </a:r>
            <a:r>
              <a:rPr lang="en-US" dirty="0" smtClean="0"/>
              <a:t>.</a:t>
            </a:r>
          </a:p>
          <a:p>
            <a:r>
              <a:rPr lang="en-US" dirty="0" smtClean="0"/>
              <a:t>Emergency treatment with </a:t>
            </a:r>
            <a:r>
              <a:rPr lang="en-US" b="1" i="1" dirty="0" smtClean="0"/>
              <a:t>epinephrine</a:t>
            </a:r>
            <a:endParaRPr lang="en-US" b="1"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04800" y="304800"/>
            <a:ext cx="85344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Angio-</a:t>
            </a:r>
            <a:r>
              <a:rPr lang="en-US" b="1" dirty="0" err="1" smtClean="0"/>
              <a:t>oedema</a:t>
            </a:r>
            <a:endParaRPr lang="en-US" b="1"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smtClean="0"/>
              <a:t>deep</a:t>
            </a:r>
            <a:r>
              <a:rPr lang="en-US" dirty="0"/>
              <a:t>, localized and self‐limiting swelling of</a:t>
            </a:r>
            <a:br>
              <a:rPr lang="en-US" dirty="0"/>
            </a:br>
            <a:r>
              <a:rPr lang="en-US" dirty="0"/>
              <a:t>the skin and </a:t>
            </a:r>
            <a:r>
              <a:rPr lang="en-US" dirty="0" err="1"/>
              <a:t>submucosal</a:t>
            </a:r>
            <a:r>
              <a:rPr lang="en-US" dirty="0"/>
              <a:t> tissues due to a temporary increase </a:t>
            </a:r>
            <a:r>
              <a:rPr lang="en-US" dirty="0" smtClean="0"/>
              <a:t>in vascular </a:t>
            </a:r>
            <a:r>
              <a:rPr lang="en-US" dirty="0"/>
              <a:t>permeability resulting from </a:t>
            </a:r>
            <a:r>
              <a:rPr lang="en-US" dirty="0" err="1"/>
              <a:t>vasoactive</a:t>
            </a:r>
            <a:r>
              <a:rPr lang="en-US" dirty="0"/>
              <a:t> mediators</a:t>
            </a:r>
            <a:r>
              <a:rPr lang="en-US" dirty="0" smtClean="0"/>
              <a:t>.</a:t>
            </a:r>
          </a:p>
          <a:p>
            <a:endParaRPr lang="en-US" dirty="0" smtClean="0"/>
          </a:p>
          <a:p>
            <a:r>
              <a:rPr lang="en-US" dirty="0" smtClean="0"/>
              <a:t>Known historically as </a:t>
            </a:r>
            <a:r>
              <a:rPr lang="en-US" dirty="0" err="1" smtClean="0"/>
              <a:t>Quincke’s</a:t>
            </a:r>
            <a:r>
              <a:rPr lang="en-US" dirty="0" smtClean="0"/>
              <a:t> </a:t>
            </a:r>
            <a:r>
              <a:rPr lang="en-US" dirty="0" err="1" smtClean="0"/>
              <a:t>oedema</a:t>
            </a:r>
            <a:r>
              <a:rPr lang="en-US" dirty="0" smtClean="0"/>
              <a:t> or </a:t>
            </a:r>
            <a:r>
              <a:rPr lang="en-US" dirty="0" err="1" smtClean="0"/>
              <a:t>angioneurotic</a:t>
            </a:r>
            <a:r>
              <a:rPr lang="en-US" dirty="0" smtClean="0"/>
              <a:t> </a:t>
            </a:r>
            <a:r>
              <a:rPr lang="en-US" dirty="0" err="1" smtClean="0"/>
              <a:t>oedema</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r>
              <a:rPr lang="en-US" b="1" dirty="0" err="1" smtClean="0"/>
              <a:t>Bradykinin</a:t>
            </a:r>
            <a:r>
              <a:rPr lang="en-US" b="1" dirty="0" smtClean="0"/>
              <a:t> induced angio-</a:t>
            </a:r>
            <a:r>
              <a:rPr lang="en-US" b="1" dirty="0" err="1" smtClean="0"/>
              <a:t>oedema</a:t>
            </a:r>
            <a:r>
              <a:rPr lang="en-US" dirty="0" smtClean="0"/>
              <a:t/>
            </a:r>
            <a:br>
              <a:rPr lang="en-US" dirty="0" smtClean="0"/>
            </a:br>
            <a:endParaRPr lang="en-US" dirty="0"/>
          </a:p>
        </p:txBody>
      </p:sp>
      <p:sp>
        <p:nvSpPr>
          <p:cNvPr id="3" name="Content Placeholder 2"/>
          <p:cNvSpPr>
            <a:spLocks noGrp="1"/>
          </p:cNvSpPr>
          <p:nvPr>
            <p:ph idx="1"/>
          </p:nvPr>
        </p:nvSpPr>
        <p:spPr>
          <a:xfrm>
            <a:off x="381000" y="990600"/>
            <a:ext cx="8229600" cy="5135563"/>
          </a:xfrm>
        </p:spPr>
        <p:txBody>
          <a:bodyPr>
            <a:normAutofit/>
          </a:bodyPr>
          <a:lstStyle/>
          <a:p>
            <a:r>
              <a:rPr lang="en-US" b="1" dirty="0" smtClean="0"/>
              <a:t>Emergency treatment</a:t>
            </a:r>
          </a:p>
          <a:p>
            <a:r>
              <a:rPr lang="en-US" i="1" dirty="0" err="1" smtClean="0"/>
              <a:t>Icatibant</a:t>
            </a:r>
            <a:r>
              <a:rPr lang="en-US" i="1" dirty="0" smtClean="0"/>
              <a:t>(BR2 antagonist)</a:t>
            </a:r>
          </a:p>
          <a:p>
            <a:pPr lvl="1"/>
            <a:r>
              <a:rPr lang="en-US" dirty="0" smtClean="0"/>
              <a:t>Treatment of choice</a:t>
            </a:r>
          </a:p>
          <a:p>
            <a:pPr lvl="1"/>
            <a:r>
              <a:rPr lang="en-US" dirty="0" smtClean="0"/>
              <a:t>Given by S/C injection</a:t>
            </a:r>
          </a:p>
          <a:p>
            <a:pPr lvl="1"/>
            <a:r>
              <a:rPr lang="en-US" dirty="0" smtClean="0"/>
              <a:t>Similar efficacy to C1INH concentrate</a:t>
            </a:r>
          </a:p>
          <a:p>
            <a:r>
              <a:rPr lang="en-US" i="1" dirty="0" smtClean="0"/>
              <a:t>Purified plasma-derived C1INH (pdC1INH)</a:t>
            </a:r>
          </a:p>
          <a:p>
            <a:pPr lvl="1"/>
            <a:r>
              <a:rPr lang="en-US" dirty="0" smtClean="0"/>
              <a:t>20u/kg body weight bolus IV infusion</a:t>
            </a:r>
          </a:p>
          <a:p>
            <a:pPr lvl="1"/>
            <a:r>
              <a:rPr lang="en-US" dirty="0" smtClean="0"/>
              <a:t>Primary treatment for </a:t>
            </a:r>
            <a:r>
              <a:rPr lang="en-US" dirty="0" err="1" smtClean="0"/>
              <a:t>oro</a:t>
            </a:r>
            <a:r>
              <a:rPr lang="en-US" dirty="0" smtClean="0"/>
              <a:t>-facial and laryngeal </a:t>
            </a:r>
            <a:r>
              <a:rPr lang="en-US" dirty="0" err="1" smtClean="0"/>
              <a:t>oedema</a:t>
            </a:r>
            <a:r>
              <a:rPr lang="en-US" dirty="0" smtClean="0"/>
              <a:t> and abdominal colic</a:t>
            </a:r>
          </a:p>
          <a:p>
            <a:endParaRPr lang="en-US"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Emergency treatment</a:t>
            </a:r>
            <a:br>
              <a:rPr lang="en-US" b="1" dirty="0" smtClean="0"/>
            </a:br>
            <a:endParaRPr lang="en-US" dirty="0"/>
          </a:p>
        </p:txBody>
      </p:sp>
      <p:sp>
        <p:nvSpPr>
          <p:cNvPr id="3" name="Content Placeholder 2"/>
          <p:cNvSpPr>
            <a:spLocks noGrp="1"/>
          </p:cNvSpPr>
          <p:nvPr>
            <p:ph idx="1"/>
          </p:nvPr>
        </p:nvSpPr>
        <p:spPr>
          <a:xfrm>
            <a:off x="457200" y="762000"/>
            <a:ext cx="8229600" cy="5364163"/>
          </a:xfrm>
        </p:spPr>
        <p:txBody>
          <a:bodyPr>
            <a:normAutofit lnSpcReduction="10000"/>
          </a:bodyPr>
          <a:lstStyle/>
          <a:p>
            <a:pPr lvl="1"/>
            <a:r>
              <a:rPr lang="en-US" dirty="0" smtClean="0"/>
              <a:t>Self administration by patients at first sign of an attack is now encouraged because of rapid resolution of symptoms and less risk of progression</a:t>
            </a:r>
          </a:p>
          <a:p>
            <a:pPr lvl="1"/>
            <a:r>
              <a:rPr lang="en-US" dirty="0" smtClean="0"/>
              <a:t>Symptom </a:t>
            </a:r>
            <a:r>
              <a:rPr lang="en-US" dirty="0"/>
              <a:t>relief should </a:t>
            </a:r>
            <a:r>
              <a:rPr lang="en-US" dirty="0" smtClean="0"/>
              <a:t>be seen </a:t>
            </a:r>
            <a:r>
              <a:rPr lang="en-US" dirty="0"/>
              <a:t>within 30–90 min of infusion but it may take 6–8 h for complete resolution. </a:t>
            </a:r>
            <a:endParaRPr lang="en-US" dirty="0" smtClean="0"/>
          </a:p>
          <a:p>
            <a:r>
              <a:rPr lang="en-US" i="1" dirty="0"/>
              <a:t>R</a:t>
            </a:r>
            <a:r>
              <a:rPr lang="en-US" i="1" dirty="0" smtClean="0"/>
              <a:t>ecombinant C1INH</a:t>
            </a:r>
            <a:r>
              <a:rPr lang="en-US" dirty="0" smtClean="0"/>
              <a:t> (transgenic rabbits’ milk)</a:t>
            </a:r>
          </a:p>
          <a:p>
            <a:r>
              <a:rPr lang="en-US" i="1" dirty="0" err="1" smtClean="0"/>
              <a:t>Ecallantide</a:t>
            </a:r>
            <a:r>
              <a:rPr lang="en-US" i="1" dirty="0" smtClean="0"/>
              <a:t> (</a:t>
            </a:r>
            <a:r>
              <a:rPr lang="en-US" i="1" dirty="0" err="1" smtClean="0"/>
              <a:t>Kallikrein</a:t>
            </a:r>
            <a:r>
              <a:rPr lang="en-US" i="1" dirty="0"/>
              <a:t> </a:t>
            </a:r>
            <a:r>
              <a:rPr lang="en-US" i="1" dirty="0" smtClean="0"/>
              <a:t>inhibitor)</a:t>
            </a:r>
          </a:p>
          <a:p>
            <a:r>
              <a:rPr lang="en-US" i="1" dirty="0" smtClean="0"/>
              <a:t>FFPs</a:t>
            </a:r>
            <a:r>
              <a:rPr lang="en-US" dirty="0" smtClean="0"/>
              <a:t> containing C1INH</a:t>
            </a:r>
            <a:br>
              <a:rPr lang="en-US" dirty="0" smtClean="0"/>
            </a:b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P</a:t>
            </a:r>
            <a:r>
              <a:rPr lang="en-US" b="1" dirty="0" smtClean="0"/>
              <a:t>rophylaxis</a:t>
            </a:r>
            <a:endParaRPr lang="en-US" b="1" dirty="0"/>
          </a:p>
        </p:txBody>
      </p:sp>
      <p:sp>
        <p:nvSpPr>
          <p:cNvPr id="3" name="Content Placeholder 2"/>
          <p:cNvSpPr>
            <a:spLocks noGrp="1"/>
          </p:cNvSpPr>
          <p:nvPr>
            <p:ph idx="1"/>
          </p:nvPr>
        </p:nvSpPr>
        <p:spPr>
          <a:xfrm>
            <a:off x="457200" y="990600"/>
            <a:ext cx="8229600" cy="5135563"/>
          </a:xfrm>
        </p:spPr>
        <p:txBody>
          <a:bodyPr>
            <a:normAutofit/>
          </a:bodyPr>
          <a:lstStyle/>
          <a:p>
            <a:pPr>
              <a:buNone/>
            </a:pPr>
            <a:r>
              <a:rPr lang="en-US" b="1" dirty="0" smtClean="0"/>
              <a:t> Short‐term </a:t>
            </a:r>
            <a:r>
              <a:rPr lang="en-US" b="1" dirty="0"/>
              <a:t>prophylaxis of hereditary angio‐</a:t>
            </a:r>
            <a:br>
              <a:rPr lang="en-US" b="1" dirty="0"/>
            </a:br>
            <a:r>
              <a:rPr lang="en-US" b="1" dirty="0" err="1"/>
              <a:t>oedema</a:t>
            </a:r>
            <a:r>
              <a:rPr lang="en-US" dirty="0" smtClean="0"/>
              <a:t> </a:t>
            </a:r>
          </a:p>
          <a:p>
            <a:r>
              <a:rPr lang="en-US" dirty="0"/>
              <a:t>Plasma‐derived C1INH </a:t>
            </a:r>
            <a:r>
              <a:rPr lang="en-US" dirty="0" smtClean="0"/>
              <a:t>concentrate</a:t>
            </a:r>
          </a:p>
          <a:p>
            <a:pPr lvl="1"/>
            <a:r>
              <a:rPr lang="en-US" dirty="0" smtClean="0"/>
              <a:t> </a:t>
            </a:r>
            <a:r>
              <a:rPr lang="en-US" dirty="0"/>
              <a:t>should be given </a:t>
            </a:r>
            <a:r>
              <a:rPr lang="en-US" dirty="0" smtClean="0"/>
              <a:t>shortly before </a:t>
            </a:r>
            <a:r>
              <a:rPr lang="en-US" dirty="0"/>
              <a:t>medical procedures involving trauma, especially </a:t>
            </a:r>
            <a:r>
              <a:rPr lang="en-US" dirty="0" smtClean="0"/>
              <a:t>dental work </a:t>
            </a:r>
            <a:r>
              <a:rPr lang="en-US" dirty="0"/>
              <a:t>or intubation during general </a:t>
            </a:r>
            <a:r>
              <a:rPr lang="en-US" dirty="0" err="1"/>
              <a:t>anaesthetic</a:t>
            </a:r>
            <a:r>
              <a:rPr lang="en-US" dirty="0" smtClean="0"/>
              <a:t> .</a:t>
            </a:r>
          </a:p>
          <a:p>
            <a:pPr lvl="1"/>
            <a:r>
              <a:rPr lang="en-US" dirty="0" smtClean="0"/>
              <a:t>For minor procedures just ensure availability of C1INH</a:t>
            </a:r>
          </a:p>
          <a:p>
            <a:r>
              <a:rPr lang="en-US" dirty="0" smtClean="0"/>
              <a:t>Anabolic steroids </a:t>
            </a:r>
            <a:endParaRPr lang="en-US" dirty="0"/>
          </a:p>
          <a:p>
            <a:r>
              <a:rPr lang="en-US" dirty="0" err="1" smtClean="0"/>
              <a:t>Plasmin</a:t>
            </a:r>
            <a:r>
              <a:rPr lang="en-US" dirty="0" smtClean="0"/>
              <a:t> inhibitors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Prophylaxis</a:t>
            </a:r>
            <a:endParaRPr lang="en-US" dirty="0"/>
          </a:p>
        </p:txBody>
      </p:sp>
      <p:sp>
        <p:nvSpPr>
          <p:cNvPr id="3" name="Content Placeholder 2"/>
          <p:cNvSpPr>
            <a:spLocks noGrp="1"/>
          </p:cNvSpPr>
          <p:nvPr>
            <p:ph idx="1"/>
          </p:nvPr>
        </p:nvSpPr>
        <p:spPr>
          <a:xfrm>
            <a:off x="457200" y="1219200"/>
            <a:ext cx="8229600" cy="4906963"/>
          </a:xfrm>
        </p:spPr>
        <p:txBody>
          <a:bodyPr/>
          <a:lstStyle/>
          <a:p>
            <a:r>
              <a:rPr lang="en-US" b="1" dirty="0"/>
              <a:t>Long‐term prophylaxis of hereditary angio‐</a:t>
            </a:r>
            <a:br>
              <a:rPr lang="en-US" b="1" dirty="0"/>
            </a:br>
            <a:r>
              <a:rPr lang="en-US" b="1" dirty="0" err="1"/>
              <a:t>oedema</a:t>
            </a:r>
            <a:r>
              <a:rPr lang="en-US" dirty="0" smtClean="0"/>
              <a:t> </a:t>
            </a:r>
          </a:p>
          <a:p>
            <a:r>
              <a:rPr lang="en-US" dirty="0" smtClean="0"/>
              <a:t>Plasma‐derived C1INH concentrate</a:t>
            </a:r>
          </a:p>
          <a:p>
            <a:pPr lvl="1"/>
            <a:r>
              <a:rPr lang="en-US" dirty="0" smtClean="0"/>
              <a:t>Pts with frequent attacks</a:t>
            </a:r>
          </a:p>
          <a:p>
            <a:pPr lvl="1"/>
            <a:r>
              <a:rPr lang="en-US" dirty="0" smtClean="0"/>
              <a:t>Twice weekly IV infusion (1000units)</a:t>
            </a:r>
          </a:p>
          <a:p>
            <a:r>
              <a:rPr lang="en-US" dirty="0" err="1" smtClean="0"/>
              <a:t>Tranexamic</a:t>
            </a:r>
            <a:r>
              <a:rPr lang="en-US" dirty="0" smtClean="0"/>
              <a:t> acid </a:t>
            </a:r>
          </a:p>
          <a:p>
            <a:pPr lvl="1"/>
            <a:r>
              <a:rPr lang="en-US" dirty="0" smtClean="0"/>
              <a:t>2 to 4.5g daily</a:t>
            </a:r>
          </a:p>
          <a:p>
            <a:pPr lvl="1"/>
            <a:r>
              <a:rPr lang="en-US" dirty="0" smtClean="0"/>
              <a:t>C/I in pts with past history of thrombosis or inherited </a:t>
            </a:r>
            <a:r>
              <a:rPr lang="en-US" dirty="0" err="1" smtClean="0"/>
              <a:t>thrombophilia</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dirty="0"/>
              <a:t>Attenuated androgens/anabolic </a:t>
            </a:r>
            <a:r>
              <a:rPr lang="en-US" dirty="0" smtClean="0"/>
              <a:t>drugs.</a:t>
            </a:r>
          </a:p>
          <a:p>
            <a:pPr lvl="1"/>
            <a:r>
              <a:rPr lang="en-US" dirty="0" err="1" smtClean="0"/>
              <a:t>Danazole,stanozolol</a:t>
            </a:r>
            <a:endParaRPr lang="en-US" dirty="0" smtClean="0"/>
          </a:p>
          <a:p>
            <a:pPr lvl="1"/>
            <a:r>
              <a:rPr lang="en-US" dirty="0" smtClean="0"/>
              <a:t>Stimulate production of  the deficient inhibitor by liver</a:t>
            </a:r>
          </a:p>
          <a:p>
            <a:pPr lvl="1"/>
            <a:r>
              <a:rPr lang="en-US" dirty="0" smtClean="0"/>
              <a:t>Androgenic side effects include </a:t>
            </a:r>
            <a:r>
              <a:rPr lang="en-US" dirty="0" err="1" smtClean="0"/>
              <a:t>acne,hirsutism</a:t>
            </a:r>
            <a:r>
              <a:rPr lang="en-US" dirty="0" smtClean="0"/>
              <a:t> and </a:t>
            </a:r>
            <a:r>
              <a:rPr lang="en-US" dirty="0" err="1" smtClean="0"/>
              <a:t>menstural</a:t>
            </a:r>
            <a:r>
              <a:rPr lang="en-US" dirty="0" smtClean="0"/>
              <a:t> irregularities in women</a:t>
            </a:r>
          </a:p>
          <a:p>
            <a:pPr lvl="1"/>
            <a:r>
              <a:rPr lang="en-US" dirty="0" smtClean="0"/>
              <a:t>Dose : </a:t>
            </a:r>
            <a:br>
              <a:rPr lang="en-US" dirty="0" smtClean="0"/>
            </a:br>
            <a:r>
              <a:rPr lang="en-US" dirty="0" err="1" smtClean="0"/>
              <a:t>Danazol</a:t>
            </a:r>
            <a:r>
              <a:rPr lang="en-US" dirty="0" smtClean="0"/>
              <a:t> 100-200mg daily</a:t>
            </a:r>
          </a:p>
          <a:p>
            <a:pPr lvl="1">
              <a:buNone/>
            </a:pPr>
            <a:r>
              <a:rPr lang="en-US" dirty="0"/>
              <a:t> </a:t>
            </a:r>
            <a:r>
              <a:rPr lang="en-US" dirty="0" smtClean="0"/>
              <a:t>  </a:t>
            </a:r>
            <a:r>
              <a:rPr lang="en-US" dirty="0" err="1" smtClean="0"/>
              <a:t>stanozolol</a:t>
            </a:r>
            <a:r>
              <a:rPr lang="en-US" dirty="0" smtClean="0"/>
              <a:t> 1.0-1.5mg daily</a:t>
            </a:r>
            <a:endParaRPr lang="en-US" dirty="0"/>
          </a:p>
          <a:p>
            <a:pPr lvl="1"/>
            <a:r>
              <a:rPr lang="en-US" dirty="0" smtClean="0"/>
              <a:t>Monitoring</a:t>
            </a:r>
          </a:p>
          <a:p>
            <a:pPr lvl="2"/>
            <a:r>
              <a:rPr lang="en-US" dirty="0" err="1" smtClean="0"/>
              <a:t>Lfts</a:t>
            </a:r>
            <a:r>
              <a:rPr lang="en-US" dirty="0" smtClean="0"/>
              <a:t> , FLP, liver USG every 2 year to screen for </a:t>
            </a:r>
            <a:r>
              <a:rPr lang="en-US" dirty="0" err="1" smtClean="0"/>
              <a:t>hepatocellular</a:t>
            </a:r>
            <a:r>
              <a:rPr lang="en-US" dirty="0" smtClean="0"/>
              <a:t> adenomas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04800" y="457200"/>
            <a:ext cx="8458200" cy="6019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hanak Younis\Desktop\These-Three-Little-Words-are-Magic-for-Brainstorming-ft.jpg"/>
          <p:cNvPicPr>
            <a:picLocks noChangeAspect="1" noChangeArrowheads="1"/>
          </p:cNvPicPr>
          <p:nvPr/>
        </p:nvPicPr>
        <p:blipFill>
          <a:blip r:embed="rId2" cstate="print"/>
          <a:srcRect/>
          <a:stretch>
            <a:fillRect/>
          </a:stretch>
        </p:blipFill>
        <p:spPr bwMode="auto">
          <a:xfrm>
            <a:off x="533400" y="533400"/>
            <a:ext cx="8229600" cy="595312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638800"/>
          </a:xfrm>
        </p:spPr>
        <p:txBody>
          <a:bodyPr>
            <a:normAutofit lnSpcReduction="10000"/>
          </a:bodyPr>
          <a:lstStyle/>
          <a:p>
            <a:pPr>
              <a:buNone/>
            </a:pPr>
            <a:r>
              <a:rPr lang="en-US" dirty="0" smtClean="0"/>
              <a:t>Q. A 10 years old girl seen in outpatient department of dermatology with recurrent attacks of swelling of </a:t>
            </a:r>
            <a:r>
              <a:rPr lang="en-US" dirty="0" err="1" smtClean="0"/>
              <a:t>peri</a:t>
            </a:r>
            <a:r>
              <a:rPr lang="en-US" dirty="0" smtClean="0"/>
              <a:t> orbital, labial and genital areas for last 1 year. There was history of abdominal pain and </a:t>
            </a:r>
            <a:r>
              <a:rPr lang="en-US" dirty="0" err="1" smtClean="0"/>
              <a:t>dyspnea</a:t>
            </a:r>
            <a:r>
              <a:rPr lang="en-US" dirty="0" smtClean="0"/>
              <a:t> during the attack but no itching. Physical examination revealed reticulate </a:t>
            </a:r>
            <a:r>
              <a:rPr lang="en-US" dirty="0" err="1" smtClean="0"/>
              <a:t>erythema</a:t>
            </a:r>
            <a:r>
              <a:rPr lang="en-US" dirty="0" smtClean="0"/>
              <a:t> on her trunk.</a:t>
            </a:r>
          </a:p>
          <a:p>
            <a:pPr>
              <a:buNone/>
            </a:pPr>
            <a:r>
              <a:rPr lang="en-US" dirty="0" smtClean="0"/>
              <a:t>(MCPS 2017)</a:t>
            </a:r>
          </a:p>
          <a:p>
            <a:pPr marL="514350" indent="-514350">
              <a:buFont typeface="+mj-lt"/>
              <a:buAutoNum type="alphaLcParenR"/>
            </a:pPr>
            <a:r>
              <a:rPr lang="en-US" dirty="0" smtClean="0"/>
              <a:t>What is your diagnosis?</a:t>
            </a:r>
          </a:p>
          <a:p>
            <a:pPr marL="514350" indent="-514350">
              <a:buFont typeface="+mj-lt"/>
              <a:buAutoNum type="alphaLcParenR"/>
            </a:pPr>
            <a:r>
              <a:rPr lang="en-US" dirty="0" smtClean="0"/>
              <a:t>What is the cause of this condition?</a:t>
            </a:r>
          </a:p>
          <a:p>
            <a:pPr marL="514350" indent="-514350">
              <a:buFont typeface="+mj-lt"/>
              <a:buAutoNum type="alphaLcParenR"/>
            </a:pPr>
            <a:r>
              <a:rPr lang="en-US" dirty="0" smtClean="0"/>
              <a:t>How will you treat this case?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lstStyle/>
          <a:p>
            <a:pPr>
              <a:buNone/>
            </a:pPr>
            <a:r>
              <a:rPr lang="en-US" dirty="0" smtClean="0"/>
              <a:t>Q. A 02 year old child develops severe colicky abdominal pain along with watery diarrhea after a dental procedure. This is accompanied by a non-</a:t>
            </a:r>
            <a:r>
              <a:rPr lang="en-US" dirty="0" err="1" smtClean="0"/>
              <a:t>pruritic</a:t>
            </a:r>
            <a:r>
              <a:rPr lang="en-US" dirty="0" smtClean="0"/>
              <a:t> painless swelling over the lips and eyelids as well as hoarseness of voice.</a:t>
            </a:r>
          </a:p>
          <a:p>
            <a:pPr>
              <a:buNone/>
            </a:pPr>
            <a:r>
              <a:rPr lang="en-US" dirty="0" smtClean="0"/>
              <a:t>(MCPS 2016)</a:t>
            </a:r>
          </a:p>
          <a:p>
            <a:pPr marL="514350" indent="-514350">
              <a:buFont typeface="+mj-lt"/>
              <a:buAutoNum type="alphaLcParenR"/>
            </a:pPr>
            <a:r>
              <a:rPr lang="en-US" dirty="0" smtClean="0"/>
              <a:t>What is your diagnosis?</a:t>
            </a:r>
          </a:p>
          <a:p>
            <a:pPr marL="514350" indent="-514350">
              <a:buFont typeface="+mj-lt"/>
              <a:buAutoNum type="alphaLcParenR"/>
            </a:pPr>
            <a:r>
              <a:rPr lang="en-US" dirty="0" smtClean="0"/>
              <a:t>What blood tests will you perform for confirmation?</a:t>
            </a:r>
          </a:p>
          <a:p>
            <a:pPr marL="514350" indent="-514350">
              <a:buFont typeface="+mj-lt"/>
              <a:buAutoNum type="alphaLcParenR"/>
            </a:pPr>
            <a:r>
              <a:rPr lang="en-US" dirty="0" smtClean="0"/>
              <a:t>What is acute management of this condition?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lnSpcReduction="10000"/>
          </a:bodyPr>
          <a:lstStyle/>
          <a:p>
            <a:pPr>
              <a:buNone/>
            </a:pPr>
            <a:r>
              <a:rPr lang="en-US" dirty="0" smtClean="0"/>
              <a:t>Q. A 12 year old boy has presented to you with recurrent painful swelling of his hands, feet and genitalia for few months. Last episode was also associated with difficulty in breathing and swallowing. His father also had this kind of problem since his childhood.</a:t>
            </a:r>
          </a:p>
          <a:p>
            <a:pPr>
              <a:buNone/>
            </a:pPr>
            <a:r>
              <a:rPr lang="en-US" dirty="0" smtClean="0"/>
              <a:t>(FCPS 2016)</a:t>
            </a:r>
          </a:p>
          <a:p>
            <a:pPr marL="514350" indent="-514350">
              <a:buFont typeface="+mj-lt"/>
              <a:buAutoNum type="alphaLcParenR"/>
            </a:pPr>
            <a:r>
              <a:rPr lang="en-US" dirty="0" smtClean="0"/>
              <a:t>What lab investigations you’ll order?</a:t>
            </a:r>
          </a:p>
          <a:p>
            <a:pPr marL="514350" indent="-514350">
              <a:buFont typeface="+mj-lt"/>
              <a:buAutoNum type="alphaLcParenR"/>
            </a:pPr>
            <a:r>
              <a:rPr lang="en-US" dirty="0" smtClean="0"/>
              <a:t>What prophylactic measures will you advice to prevent recurrence?</a:t>
            </a:r>
          </a:p>
          <a:p>
            <a:pPr marL="514350" indent="-514350">
              <a:buFont typeface="+mj-lt"/>
              <a:buAutoNum type="alphaLcParenR"/>
            </a:pPr>
            <a:r>
              <a:rPr lang="en-US" dirty="0" smtClean="0"/>
              <a:t>Give pathogenesis of this disease?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4983163"/>
          </a:xfrm>
        </p:spPr>
        <p:txBody>
          <a:bodyPr/>
          <a:lstStyle/>
          <a:p>
            <a:r>
              <a:rPr lang="en-US" b="1" dirty="0" smtClean="0"/>
              <a:t>Angio-</a:t>
            </a:r>
            <a:r>
              <a:rPr lang="en-US" b="1" dirty="0" err="1" smtClean="0"/>
              <a:t>oedema</a:t>
            </a:r>
            <a:r>
              <a:rPr lang="en-US" b="1" dirty="0" smtClean="0"/>
              <a:t> with weals</a:t>
            </a:r>
          </a:p>
          <a:p>
            <a:pPr lvl="1"/>
            <a:r>
              <a:rPr lang="en-US" dirty="0" smtClean="0"/>
              <a:t>Falls  within spectrum of spontaneous or inducible </a:t>
            </a:r>
            <a:r>
              <a:rPr lang="en-US" dirty="0" err="1" smtClean="0"/>
              <a:t>urticarias</a:t>
            </a:r>
            <a:r>
              <a:rPr lang="en-US" dirty="0" smtClean="0"/>
              <a:t> resulting from mast cell degranulation</a:t>
            </a:r>
          </a:p>
          <a:p>
            <a:r>
              <a:rPr lang="en-US" b="1" dirty="0" smtClean="0"/>
              <a:t>Angio-</a:t>
            </a:r>
            <a:r>
              <a:rPr lang="en-US" b="1" dirty="0" err="1" smtClean="0"/>
              <a:t>oedema</a:t>
            </a:r>
            <a:r>
              <a:rPr lang="en-US" b="1" dirty="0" smtClean="0"/>
              <a:t> without weals</a:t>
            </a:r>
          </a:p>
          <a:p>
            <a:pPr lvl="1"/>
            <a:r>
              <a:rPr lang="en-US" dirty="0" smtClean="0"/>
              <a:t>May be a presentation of  uncommon but very imp </a:t>
            </a:r>
            <a:r>
              <a:rPr lang="en-US" dirty="0" err="1" smtClean="0"/>
              <a:t>bradykinin</a:t>
            </a:r>
            <a:r>
              <a:rPr lang="en-US" dirty="0" smtClean="0"/>
              <a:t>‐induced angio‐</a:t>
            </a:r>
            <a:br>
              <a:rPr lang="en-US" dirty="0" smtClean="0"/>
            </a:br>
            <a:r>
              <a:rPr lang="en-US" dirty="0" err="1" smtClean="0"/>
              <a:t>oedemas</a:t>
            </a:r>
            <a:r>
              <a:rPr lang="en-US" dirty="0" smtClean="0"/>
              <a:t>, including hereditary angio‐</a:t>
            </a:r>
            <a:r>
              <a:rPr lang="en-US" dirty="0" err="1" smtClean="0"/>
              <a:t>oedema</a:t>
            </a:r>
            <a:r>
              <a:rPr lang="en-US" dirty="0" smtClean="0"/>
              <a:t> (HAE) </a:t>
            </a:r>
            <a:br>
              <a:rPr lang="en-US" dirty="0" smtClean="0"/>
            </a:b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hanak Younis\Desktop\download.jpg"/>
          <p:cNvPicPr>
            <a:picLocks noChangeAspect="1" noChangeArrowheads="1"/>
          </p:cNvPicPr>
          <p:nvPr/>
        </p:nvPicPr>
        <p:blipFill>
          <a:blip r:embed="rId2" cstate="print"/>
          <a:srcRect/>
          <a:stretch>
            <a:fillRect/>
          </a:stretch>
        </p:blipFill>
        <p:spPr bwMode="auto">
          <a:xfrm>
            <a:off x="457200" y="304800"/>
            <a:ext cx="8153400" cy="6019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609600"/>
            <a:ext cx="80772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and general description</a:t>
            </a:r>
            <a:endParaRPr lang="en-US" b="1" dirty="0"/>
          </a:p>
        </p:txBody>
      </p:sp>
      <p:sp>
        <p:nvSpPr>
          <p:cNvPr id="3" name="Content Placeholder 2"/>
          <p:cNvSpPr>
            <a:spLocks noGrp="1"/>
          </p:cNvSpPr>
          <p:nvPr>
            <p:ph idx="1"/>
          </p:nvPr>
        </p:nvSpPr>
        <p:spPr>
          <a:xfrm>
            <a:off x="457200" y="1524000"/>
            <a:ext cx="8229600" cy="4602163"/>
          </a:xfrm>
        </p:spPr>
        <p:txBody>
          <a:bodyPr>
            <a:normAutofit fontScale="92500" lnSpcReduction="10000"/>
          </a:bodyPr>
          <a:lstStyle/>
          <a:p>
            <a:r>
              <a:rPr lang="en-US" dirty="0" smtClean="0"/>
              <a:t>Involves the subcutaneous </a:t>
            </a:r>
            <a:r>
              <a:rPr lang="en-US" dirty="0"/>
              <a:t>and </a:t>
            </a:r>
            <a:r>
              <a:rPr lang="en-US" dirty="0" err="1"/>
              <a:t>submucosal</a:t>
            </a:r>
            <a:r>
              <a:rPr lang="en-US" dirty="0"/>
              <a:t> tissues, rather than the </a:t>
            </a:r>
            <a:r>
              <a:rPr lang="en-US" dirty="0" smtClean="0"/>
              <a:t>dermis.</a:t>
            </a:r>
          </a:p>
          <a:p>
            <a:r>
              <a:rPr lang="en-US" dirty="0" smtClean="0"/>
              <a:t>Site : Almost any part of the body may be involved. Most common sites </a:t>
            </a:r>
          </a:p>
          <a:p>
            <a:pPr lvl="1"/>
            <a:r>
              <a:rPr lang="en-US" dirty="0" smtClean="0"/>
              <a:t>Lips</a:t>
            </a:r>
          </a:p>
          <a:p>
            <a:pPr lvl="1"/>
            <a:r>
              <a:rPr lang="en-US" dirty="0" smtClean="0"/>
              <a:t>Eyelids</a:t>
            </a:r>
          </a:p>
          <a:p>
            <a:pPr lvl="1"/>
            <a:r>
              <a:rPr lang="en-US" dirty="0" smtClean="0"/>
              <a:t>Genitalia</a:t>
            </a:r>
          </a:p>
          <a:p>
            <a:pPr>
              <a:buNone/>
            </a:pPr>
            <a:r>
              <a:rPr lang="en-US" dirty="0"/>
              <a:t> </a:t>
            </a:r>
            <a:r>
              <a:rPr lang="en-US" dirty="0" smtClean="0"/>
              <a:t>due, in part, to the laxity of the dermal and subcutaneous tissues at these sites.</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b="1" dirty="0" smtClean="0"/>
              <a:t>Introduction and general description</a:t>
            </a:r>
            <a:endParaRPr lang="en-US" b="1" dirty="0"/>
          </a:p>
        </p:txBody>
      </p:sp>
      <p:sp>
        <p:nvSpPr>
          <p:cNvPr id="3" name="Content Placeholder 2"/>
          <p:cNvSpPr>
            <a:spLocks noGrp="1"/>
          </p:cNvSpPr>
          <p:nvPr>
            <p:ph idx="1"/>
          </p:nvPr>
        </p:nvSpPr>
        <p:spPr>
          <a:xfrm>
            <a:off x="457200" y="1828800"/>
            <a:ext cx="8229600" cy="4297363"/>
          </a:xfrm>
        </p:spPr>
        <p:txBody>
          <a:bodyPr/>
          <a:lstStyle/>
          <a:p>
            <a:r>
              <a:rPr lang="en-US" dirty="0" smtClean="0"/>
              <a:t>Tongue and pharynx  (much less common in mast cell mediator-induced </a:t>
            </a:r>
            <a:r>
              <a:rPr lang="en-US" dirty="0" err="1" smtClean="0"/>
              <a:t>angioedema</a:t>
            </a:r>
            <a:r>
              <a:rPr lang="en-US" dirty="0" smtClean="0"/>
              <a:t>).</a:t>
            </a:r>
          </a:p>
          <a:p>
            <a:r>
              <a:rPr lang="en-US" dirty="0" smtClean="0"/>
              <a:t>Individual lesions may be single or multiple </a:t>
            </a:r>
          </a:p>
          <a:p>
            <a:r>
              <a:rPr lang="en-US" dirty="0" smtClean="0"/>
              <a:t>May appear suddenly.</a:t>
            </a:r>
          </a:p>
          <a:p>
            <a:r>
              <a:rPr lang="en-US" dirty="0" smtClean="0"/>
              <a:t>Itching is often absent.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hanak Younis\Desktop\angioedema.jpg"/>
          <p:cNvPicPr>
            <a:picLocks noChangeAspect="1" noChangeArrowheads="1"/>
          </p:cNvPicPr>
          <p:nvPr/>
        </p:nvPicPr>
        <p:blipFill>
          <a:blip r:embed="rId2" cstate="print"/>
          <a:srcRect/>
          <a:stretch>
            <a:fillRect/>
          </a:stretch>
        </p:blipFill>
        <p:spPr bwMode="auto">
          <a:xfrm>
            <a:off x="533400" y="304800"/>
            <a:ext cx="8229600" cy="6400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1495</Words>
  <Application>Microsoft Office PowerPoint</Application>
  <PresentationFormat>On-screen Show (4:3)</PresentationFormat>
  <Paragraphs>232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Recurrent angio-edema without Weals</vt:lpstr>
      <vt:lpstr>Angio-oedema</vt:lpstr>
      <vt:lpstr>Slide 5</vt:lpstr>
      <vt:lpstr>Slide 6</vt:lpstr>
      <vt:lpstr>Introduction and general description</vt:lpstr>
      <vt:lpstr>Introduction and general description</vt:lpstr>
      <vt:lpstr>Slide 9</vt:lpstr>
      <vt:lpstr>Slide 10</vt:lpstr>
      <vt:lpstr>Slide 11</vt:lpstr>
      <vt:lpstr>Mast cell mediator-induced  angio-edema</vt:lpstr>
      <vt:lpstr>ACE inhibitor‐induced angio‐oedema  </vt:lpstr>
      <vt:lpstr>Slide 14</vt:lpstr>
      <vt:lpstr>Hereditary angio-oedema</vt:lpstr>
      <vt:lpstr>Hereditary angio-oedema</vt:lpstr>
      <vt:lpstr>Slide 17</vt:lpstr>
      <vt:lpstr>Pathophysiology</vt:lpstr>
      <vt:lpstr>ACE inhibitor‐induced angio‐oedema  </vt:lpstr>
      <vt:lpstr>Slide 20</vt:lpstr>
      <vt:lpstr>Hereditary angio-oedema</vt:lpstr>
      <vt:lpstr>Hereditary angio-oedema</vt:lpstr>
      <vt:lpstr>Angio-oedema due to acquired C1INH deficiency</vt:lpstr>
      <vt:lpstr>Clinical features</vt:lpstr>
      <vt:lpstr>ACE inhibitor‐induced angio‐oedema  </vt:lpstr>
      <vt:lpstr>Hereditary angio‐oedema  </vt:lpstr>
      <vt:lpstr>Slide 27</vt:lpstr>
      <vt:lpstr>Slide 28</vt:lpstr>
      <vt:lpstr>Slide 29</vt:lpstr>
      <vt:lpstr>Slide 30</vt:lpstr>
      <vt:lpstr>Clinical variants</vt:lpstr>
      <vt:lpstr>Episodic angio-oedema with eosinophilia(syn.Gleich syndrome)</vt:lpstr>
      <vt:lpstr>Differential diagnosis  </vt:lpstr>
      <vt:lpstr>Disease course and prognosis  </vt:lpstr>
      <vt:lpstr>Disease course and prognosis</vt:lpstr>
      <vt:lpstr>Investigations</vt:lpstr>
      <vt:lpstr>Slide 37</vt:lpstr>
      <vt:lpstr>Management</vt:lpstr>
      <vt:lpstr>Slide 39</vt:lpstr>
      <vt:lpstr>Bradykinin induced angio-oedema </vt:lpstr>
      <vt:lpstr>Emergency treatment </vt:lpstr>
      <vt:lpstr>Prophylaxis</vt:lpstr>
      <vt:lpstr>Prophylaxis</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Dhanak Younis</dc:creator>
  <cp:lastModifiedBy>Dhanak Younis</cp:lastModifiedBy>
  <cp:revision>69</cp:revision>
  <dcterms:created xsi:type="dcterms:W3CDTF">2019-09-03T09:27:58Z</dcterms:created>
  <dcterms:modified xsi:type="dcterms:W3CDTF">2019-09-03T21:37:09Z</dcterms:modified>
</cp:coreProperties>
</file>