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165"/>
  </p:notesMasterIdLst>
  <p:sldIdLst>
    <p:sldId id="450" r:id="rId2"/>
    <p:sldId id="382" r:id="rId3"/>
    <p:sldId id="383" r:id="rId4"/>
    <p:sldId id="384" r:id="rId5"/>
    <p:sldId id="417" r:id="rId6"/>
    <p:sldId id="284" r:id="rId7"/>
    <p:sldId id="285" r:id="rId8"/>
    <p:sldId id="458" r:id="rId9"/>
    <p:sldId id="286" r:id="rId10"/>
    <p:sldId id="287" r:id="rId11"/>
    <p:sldId id="288" r:id="rId12"/>
    <p:sldId id="289" r:id="rId13"/>
    <p:sldId id="315" r:id="rId14"/>
    <p:sldId id="449" r:id="rId15"/>
    <p:sldId id="398" r:id="rId16"/>
    <p:sldId id="399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385" r:id="rId28"/>
    <p:sldId id="451" r:id="rId29"/>
    <p:sldId id="291" r:id="rId30"/>
    <p:sldId id="293" r:id="rId31"/>
    <p:sldId id="294" r:id="rId32"/>
    <p:sldId id="295" r:id="rId33"/>
    <p:sldId id="296" r:id="rId34"/>
    <p:sldId id="300" r:id="rId35"/>
    <p:sldId id="297" r:id="rId36"/>
    <p:sldId id="299" r:id="rId37"/>
    <p:sldId id="298" r:id="rId38"/>
    <p:sldId id="412" r:id="rId39"/>
    <p:sldId id="305" r:id="rId40"/>
    <p:sldId id="306" r:id="rId41"/>
    <p:sldId id="307" r:id="rId42"/>
    <p:sldId id="310" r:id="rId43"/>
    <p:sldId id="311" r:id="rId44"/>
    <p:sldId id="280" r:id="rId45"/>
    <p:sldId id="281" r:id="rId46"/>
    <p:sldId id="282" r:id="rId47"/>
    <p:sldId id="312" r:id="rId48"/>
    <p:sldId id="314" r:id="rId49"/>
    <p:sldId id="316" r:id="rId50"/>
    <p:sldId id="317" r:id="rId51"/>
    <p:sldId id="318" r:id="rId52"/>
    <p:sldId id="319" r:id="rId53"/>
    <p:sldId id="320" r:id="rId54"/>
    <p:sldId id="321" r:id="rId55"/>
    <p:sldId id="325" r:id="rId56"/>
    <p:sldId id="328" r:id="rId57"/>
    <p:sldId id="323" r:id="rId58"/>
    <p:sldId id="324" r:id="rId59"/>
    <p:sldId id="313" r:id="rId60"/>
    <p:sldId id="257" r:id="rId61"/>
    <p:sldId id="258" r:id="rId62"/>
    <p:sldId id="259" r:id="rId63"/>
    <p:sldId id="260" r:id="rId64"/>
    <p:sldId id="261" r:id="rId65"/>
    <p:sldId id="264" r:id="rId66"/>
    <p:sldId id="279" r:id="rId67"/>
    <p:sldId id="413" r:id="rId68"/>
    <p:sldId id="414" r:id="rId69"/>
    <p:sldId id="415" r:id="rId70"/>
    <p:sldId id="416" r:id="rId71"/>
    <p:sldId id="278" r:id="rId72"/>
    <p:sldId id="270" r:id="rId73"/>
    <p:sldId id="271" r:id="rId74"/>
    <p:sldId id="272" r:id="rId75"/>
    <p:sldId id="273" r:id="rId76"/>
    <p:sldId id="274" r:id="rId77"/>
    <p:sldId id="275" r:id="rId78"/>
    <p:sldId id="276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431" r:id="rId88"/>
    <p:sldId id="337" r:id="rId89"/>
    <p:sldId id="338" r:id="rId90"/>
    <p:sldId id="339" r:id="rId91"/>
    <p:sldId id="340" r:id="rId92"/>
    <p:sldId id="342" r:id="rId93"/>
    <p:sldId id="344" r:id="rId94"/>
    <p:sldId id="345" r:id="rId95"/>
    <p:sldId id="346" r:id="rId96"/>
    <p:sldId id="347" r:id="rId97"/>
    <p:sldId id="419" r:id="rId98"/>
    <p:sldId id="420" r:id="rId99"/>
    <p:sldId id="422" r:id="rId100"/>
    <p:sldId id="421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76" r:id="rId112"/>
    <p:sldId id="358" r:id="rId113"/>
    <p:sldId id="359" r:id="rId114"/>
    <p:sldId id="360" r:id="rId115"/>
    <p:sldId id="379" r:id="rId116"/>
    <p:sldId id="418" r:id="rId117"/>
    <p:sldId id="363" r:id="rId118"/>
    <p:sldId id="365" r:id="rId119"/>
    <p:sldId id="367" r:id="rId120"/>
    <p:sldId id="370" r:id="rId121"/>
    <p:sldId id="371" r:id="rId122"/>
    <p:sldId id="372" r:id="rId123"/>
    <p:sldId id="368" r:id="rId124"/>
    <p:sldId id="373" r:id="rId125"/>
    <p:sldId id="369" r:id="rId126"/>
    <p:sldId id="374" r:id="rId127"/>
    <p:sldId id="377" r:id="rId128"/>
    <p:sldId id="375" r:id="rId129"/>
    <p:sldId id="378" r:id="rId130"/>
    <p:sldId id="380" r:id="rId131"/>
    <p:sldId id="381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423" r:id="rId140"/>
    <p:sldId id="424" r:id="rId141"/>
    <p:sldId id="425" r:id="rId142"/>
    <p:sldId id="426" r:id="rId143"/>
    <p:sldId id="427" r:id="rId144"/>
    <p:sldId id="435" r:id="rId145"/>
    <p:sldId id="428" r:id="rId146"/>
    <p:sldId id="434" r:id="rId147"/>
    <p:sldId id="430" r:id="rId148"/>
    <p:sldId id="436" r:id="rId149"/>
    <p:sldId id="437" r:id="rId150"/>
    <p:sldId id="438" r:id="rId151"/>
    <p:sldId id="439" r:id="rId152"/>
    <p:sldId id="440" r:id="rId153"/>
    <p:sldId id="441" r:id="rId154"/>
    <p:sldId id="442" r:id="rId155"/>
    <p:sldId id="443" r:id="rId156"/>
    <p:sldId id="444" r:id="rId157"/>
    <p:sldId id="445" r:id="rId158"/>
    <p:sldId id="446" r:id="rId159"/>
    <p:sldId id="448" r:id="rId160"/>
    <p:sldId id="453" r:id="rId161"/>
    <p:sldId id="455" r:id="rId162"/>
    <p:sldId id="457" r:id="rId163"/>
    <p:sldId id="456" r:id="rId1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9EFDE0-377F-4FAF-ADBE-891063A9F9AB}">
          <p14:sldIdLst>
            <p14:sldId id="450"/>
            <p14:sldId id="382"/>
            <p14:sldId id="383"/>
            <p14:sldId id="384"/>
            <p14:sldId id="417"/>
            <p14:sldId id="284"/>
            <p14:sldId id="285"/>
            <p14:sldId id="458"/>
            <p14:sldId id="286"/>
            <p14:sldId id="287"/>
            <p14:sldId id="288"/>
            <p14:sldId id="289"/>
            <p14:sldId id="315"/>
            <p14:sldId id="449"/>
            <p14:sldId id="398"/>
            <p14:sldId id="399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</p14:sldIdLst>
        </p14:section>
        <p14:section name="Untitled Section" id="{6DAD7C71-36F4-4BDB-88D5-982E8F0988AF}">
          <p14:sldIdLst>
            <p14:sldId id="385"/>
            <p14:sldId id="451"/>
            <p14:sldId id="291"/>
            <p14:sldId id="293"/>
            <p14:sldId id="294"/>
            <p14:sldId id="295"/>
            <p14:sldId id="296"/>
            <p14:sldId id="300"/>
            <p14:sldId id="297"/>
            <p14:sldId id="299"/>
            <p14:sldId id="298"/>
            <p14:sldId id="412"/>
            <p14:sldId id="305"/>
            <p14:sldId id="306"/>
            <p14:sldId id="307"/>
            <p14:sldId id="310"/>
            <p14:sldId id="311"/>
            <p14:sldId id="280"/>
            <p14:sldId id="281"/>
            <p14:sldId id="282"/>
            <p14:sldId id="312"/>
            <p14:sldId id="314"/>
            <p14:sldId id="316"/>
            <p14:sldId id="317"/>
            <p14:sldId id="318"/>
            <p14:sldId id="319"/>
            <p14:sldId id="320"/>
            <p14:sldId id="321"/>
            <p14:sldId id="325"/>
            <p14:sldId id="328"/>
            <p14:sldId id="323"/>
            <p14:sldId id="324"/>
            <p14:sldId id="313"/>
            <p14:sldId id="257"/>
            <p14:sldId id="258"/>
            <p14:sldId id="259"/>
            <p14:sldId id="260"/>
            <p14:sldId id="261"/>
            <p14:sldId id="264"/>
            <p14:sldId id="279"/>
            <p14:sldId id="413"/>
            <p14:sldId id="414"/>
            <p14:sldId id="415"/>
            <p14:sldId id="416"/>
            <p14:sldId id="278"/>
            <p14:sldId id="270"/>
            <p14:sldId id="271"/>
            <p14:sldId id="272"/>
            <p14:sldId id="273"/>
            <p14:sldId id="274"/>
            <p14:sldId id="275"/>
            <p14:sldId id="276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431"/>
            <p14:sldId id="337"/>
            <p14:sldId id="338"/>
            <p14:sldId id="339"/>
            <p14:sldId id="340"/>
            <p14:sldId id="342"/>
            <p14:sldId id="344"/>
            <p14:sldId id="345"/>
            <p14:sldId id="346"/>
            <p14:sldId id="347"/>
            <p14:sldId id="419"/>
            <p14:sldId id="420"/>
            <p14:sldId id="422"/>
            <p14:sldId id="421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76"/>
            <p14:sldId id="358"/>
            <p14:sldId id="359"/>
            <p14:sldId id="360"/>
            <p14:sldId id="379"/>
            <p14:sldId id="418"/>
            <p14:sldId id="363"/>
            <p14:sldId id="365"/>
            <p14:sldId id="367"/>
            <p14:sldId id="370"/>
            <p14:sldId id="371"/>
            <p14:sldId id="372"/>
            <p14:sldId id="368"/>
            <p14:sldId id="373"/>
            <p14:sldId id="369"/>
            <p14:sldId id="374"/>
            <p14:sldId id="377"/>
            <p14:sldId id="375"/>
            <p14:sldId id="378"/>
            <p14:sldId id="380"/>
            <p14:sldId id="381"/>
            <p14:sldId id="389"/>
            <p14:sldId id="390"/>
            <p14:sldId id="391"/>
            <p14:sldId id="392"/>
            <p14:sldId id="393"/>
            <p14:sldId id="394"/>
            <p14:sldId id="395"/>
            <p14:sldId id="423"/>
            <p14:sldId id="424"/>
            <p14:sldId id="425"/>
            <p14:sldId id="426"/>
            <p14:sldId id="427"/>
            <p14:sldId id="435"/>
            <p14:sldId id="428"/>
            <p14:sldId id="434"/>
            <p14:sldId id="430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8"/>
            <p14:sldId id="453"/>
            <p14:sldId id="455"/>
            <p14:sldId id="457"/>
            <p14:sldId id="4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558" autoAdjust="0"/>
  </p:normalViewPr>
  <p:slideViewPr>
    <p:cSldViewPr snapToGrid="0">
      <p:cViewPr varScale="1">
        <p:scale>
          <a:sx n="58" d="100"/>
          <a:sy n="58" d="100"/>
        </p:scale>
        <p:origin x="12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117" Type="http://schemas.openxmlformats.org/officeDocument/2006/relationships/slide" Target="slides/slide116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slide" Target="slides/slide111.xml" /><Relationship Id="rId133" Type="http://schemas.openxmlformats.org/officeDocument/2006/relationships/slide" Target="slides/slide132.xml" /><Relationship Id="rId138" Type="http://schemas.openxmlformats.org/officeDocument/2006/relationships/slide" Target="slides/slide137.xml" /><Relationship Id="rId154" Type="http://schemas.openxmlformats.org/officeDocument/2006/relationships/slide" Target="slides/slide153.xml" /><Relationship Id="rId159" Type="http://schemas.openxmlformats.org/officeDocument/2006/relationships/slide" Target="slides/slide158.xml" /><Relationship Id="rId16" Type="http://schemas.openxmlformats.org/officeDocument/2006/relationships/slide" Target="slides/slide15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102" Type="http://schemas.openxmlformats.org/officeDocument/2006/relationships/slide" Target="slides/slide101.xml" /><Relationship Id="rId123" Type="http://schemas.openxmlformats.org/officeDocument/2006/relationships/slide" Target="slides/slide122.xml" /><Relationship Id="rId128" Type="http://schemas.openxmlformats.org/officeDocument/2006/relationships/slide" Target="slides/slide127.xml" /><Relationship Id="rId144" Type="http://schemas.openxmlformats.org/officeDocument/2006/relationships/slide" Target="slides/slide143.xml" /><Relationship Id="rId149" Type="http://schemas.openxmlformats.org/officeDocument/2006/relationships/slide" Target="slides/slide148.xml" /><Relationship Id="rId5" Type="http://schemas.openxmlformats.org/officeDocument/2006/relationships/slide" Target="slides/slide4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60" Type="http://schemas.openxmlformats.org/officeDocument/2006/relationships/slide" Target="slides/slide159.xml" /><Relationship Id="rId165" Type="http://schemas.openxmlformats.org/officeDocument/2006/relationships/notesMaster" Target="notesMasters/notesMaster1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113" Type="http://schemas.openxmlformats.org/officeDocument/2006/relationships/slide" Target="slides/slide112.xml" /><Relationship Id="rId118" Type="http://schemas.openxmlformats.org/officeDocument/2006/relationships/slide" Target="slides/slide117.xml" /><Relationship Id="rId134" Type="http://schemas.openxmlformats.org/officeDocument/2006/relationships/slide" Target="slides/slide133.xml" /><Relationship Id="rId139" Type="http://schemas.openxmlformats.org/officeDocument/2006/relationships/slide" Target="slides/slide138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150" Type="http://schemas.openxmlformats.org/officeDocument/2006/relationships/slide" Target="slides/slide149.xml" /><Relationship Id="rId155" Type="http://schemas.openxmlformats.org/officeDocument/2006/relationships/slide" Target="slides/slide154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59" Type="http://schemas.openxmlformats.org/officeDocument/2006/relationships/slide" Target="slides/slide58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124" Type="http://schemas.openxmlformats.org/officeDocument/2006/relationships/slide" Target="slides/slide123.xml" /><Relationship Id="rId129" Type="http://schemas.openxmlformats.org/officeDocument/2006/relationships/slide" Target="slides/slide128.xml" /><Relationship Id="rId54" Type="http://schemas.openxmlformats.org/officeDocument/2006/relationships/slide" Target="slides/slide53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40" Type="http://schemas.openxmlformats.org/officeDocument/2006/relationships/slide" Target="slides/slide139.xml" /><Relationship Id="rId145" Type="http://schemas.openxmlformats.org/officeDocument/2006/relationships/slide" Target="slides/slide144.xml" /><Relationship Id="rId161" Type="http://schemas.openxmlformats.org/officeDocument/2006/relationships/slide" Target="slides/slide160.xml" /><Relationship Id="rId16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14" Type="http://schemas.openxmlformats.org/officeDocument/2006/relationships/slide" Target="slides/slide113.xml" /><Relationship Id="rId119" Type="http://schemas.openxmlformats.org/officeDocument/2006/relationships/slide" Target="slides/slide118.xml" /><Relationship Id="rId127" Type="http://schemas.openxmlformats.org/officeDocument/2006/relationships/slide" Target="slides/slide12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122" Type="http://schemas.openxmlformats.org/officeDocument/2006/relationships/slide" Target="slides/slide121.xml" /><Relationship Id="rId130" Type="http://schemas.openxmlformats.org/officeDocument/2006/relationships/slide" Target="slides/slide129.xml" /><Relationship Id="rId135" Type="http://schemas.openxmlformats.org/officeDocument/2006/relationships/slide" Target="slides/slide134.xml" /><Relationship Id="rId143" Type="http://schemas.openxmlformats.org/officeDocument/2006/relationships/slide" Target="slides/slide142.xml" /><Relationship Id="rId148" Type="http://schemas.openxmlformats.org/officeDocument/2006/relationships/slide" Target="slides/slide147.xml" /><Relationship Id="rId151" Type="http://schemas.openxmlformats.org/officeDocument/2006/relationships/slide" Target="slides/slide150.xml" /><Relationship Id="rId156" Type="http://schemas.openxmlformats.org/officeDocument/2006/relationships/slide" Target="slides/slide155.xml" /><Relationship Id="rId164" Type="http://schemas.openxmlformats.org/officeDocument/2006/relationships/slide" Target="slides/slide163.xml" /><Relationship Id="rId16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120" Type="http://schemas.openxmlformats.org/officeDocument/2006/relationships/slide" Target="slides/slide119.xml" /><Relationship Id="rId125" Type="http://schemas.openxmlformats.org/officeDocument/2006/relationships/slide" Target="slides/slide124.xml" /><Relationship Id="rId141" Type="http://schemas.openxmlformats.org/officeDocument/2006/relationships/slide" Target="slides/slide140.xml" /><Relationship Id="rId146" Type="http://schemas.openxmlformats.org/officeDocument/2006/relationships/slide" Target="slides/slide145.xml" /><Relationship Id="rId167" Type="http://schemas.openxmlformats.org/officeDocument/2006/relationships/viewProps" Target="viewProps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162" Type="http://schemas.openxmlformats.org/officeDocument/2006/relationships/slide" Target="slides/slide161.xml" /><Relationship Id="rId2" Type="http://schemas.openxmlformats.org/officeDocument/2006/relationships/slide" Target="slides/slide1.xml" /><Relationship Id="rId29" Type="http://schemas.openxmlformats.org/officeDocument/2006/relationships/slide" Target="slides/slide28.xml" /><Relationship Id="rId24" Type="http://schemas.openxmlformats.org/officeDocument/2006/relationships/slide" Target="slides/slide23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66" Type="http://schemas.openxmlformats.org/officeDocument/2006/relationships/slide" Target="slides/slide65.xml" /><Relationship Id="rId87" Type="http://schemas.openxmlformats.org/officeDocument/2006/relationships/slide" Target="slides/slide86.xml" /><Relationship Id="rId110" Type="http://schemas.openxmlformats.org/officeDocument/2006/relationships/slide" Target="slides/slide109.xml" /><Relationship Id="rId115" Type="http://schemas.openxmlformats.org/officeDocument/2006/relationships/slide" Target="slides/slide114.xml" /><Relationship Id="rId131" Type="http://schemas.openxmlformats.org/officeDocument/2006/relationships/slide" Target="slides/slide130.xml" /><Relationship Id="rId136" Type="http://schemas.openxmlformats.org/officeDocument/2006/relationships/slide" Target="slides/slide135.xml" /><Relationship Id="rId157" Type="http://schemas.openxmlformats.org/officeDocument/2006/relationships/slide" Target="slides/slide156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52" Type="http://schemas.openxmlformats.org/officeDocument/2006/relationships/slide" Target="slides/slide151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56" Type="http://schemas.openxmlformats.org/officeDocument/2006/relationships/slide" Target="slides/slide55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26" Type="http://schemas.openxmlformats.org/officeDocument/2006/relationships/slide" Target="slides/slide125.xml" /><Relationship Id="rId147" Type="http://schemas.openxmlformats.org/officeDocument/2006/relationships/slide" Target="slides/slide146.xml" /><Relationship Id="rId168" Type="http://schemas.openxmlformats.org/officeDocument/2006/relationships/theme" Target="theme/theme1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121" Type="http://schemas.openxmlformats.org/officeDocument/2006/relationships/slide" Target="slides/slide120.xml" /><Relationship Id="rId142" Type="http://schemas.openxmlformats.org/officeDocument/2006/relationships/slide" Target="slides/slide141.xml" /><Relationship Id="rId163" Type="http://schemas.openxmlformats.org/officeDocument/2006/relationships/slide" Target="slides/slide162.xml" /><Relationship Id="rId3" Type="http://schemas.openxmlformats.org/officeDocument/2006/relationships/slide" Target="slides/slide2.xml" /><Relationship Id="rId25" Type="http://schemas.openxmlformats.org/officeDocument/2006/relationships/slide" Target="slides/slide24.xml" /><Relationship Id="rId46" Type="http://schemas.openxmlformats.org/officeDocument/2006/relationships/slide" Target="slides/slide45.xml" /><Relationship Id="rId67" Type="http://schemas.openxmlformats.org/officeDocument/2006/relationships/slide" Target="slides/slide66.xml" /><Relationship Id="rId116" Type="http://schemas.openxmlformats.org/officeDocument/2006/relationships/slide" Target="slides/slide115.xml" /><Relationship Id="rId137" Type="http://schemas.openxmlformats.org/officeDocument/2006/relationships/slide" Target="slides/slide136.xml" /><Relationship Id="rId158" Type="http://schemas.openxmlformats.org/officeDocument/2006/relationships/slide" Target="slides/slide157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62" Type="http://schemas.openxmlformats.org/officeDocument/2006/relationships/slide" Target="slides/slide61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111" Type="http://schemas.openxmlformats.org/officeDocument/2006/relationships/slide" Target="slides/slide110.xml" /><Relationship Id="rId132" Type="http://schemas.openxmlformats.org/officeDocument/2006/relationships/slide" Target="slides/slide131.xml" /><Relationship Id="rId153" Type="http://schemas.openxmlformats.org/officeDocument/2006/relationships/slide" Target="slides/slide152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86D78-96D6-45A9-BC11-D4383E78480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0B8F9A-0F67-4796-AD57-F4040DADD6C4}">
      <dgm:prSet phldrT="[Text]"/>
      <dgm:spPr/>
      <dgm:t>
        <a:bodyPr/>
        <a:lstStyle/>
        <a:p>
          <a:r>
            <a:rPr lang="en-US" dirty="0"/>
            <a:t>Acquired disorders of hair</a:t>
          </a:r>
        </a:p>
      </dgm:t>
    </dgm:pt>
    <dgm:pt modelId="{E96C8900-C304-4B85-B62B-74DD9C7E62DC}" type="parTrans" cxnId="{A8A08139-AA61-4D76-AC94-DCF1B760BD0F}">
      <dgm:prSet/>
      <dgm:spPr/>
      <dgm:t>
        <a:bodyPr/>
        <a:lstStyle/>
        <a:p>
          <a:endParaRPr lang="en-US"/>
        </a:p>
      </dgm:t>
    </dgm:pt>
    <dgm:pt modelId="{DFEDA824-2157-45DC-B379-E618DC7B4CAC}" type="sibTrans" cxnId="{A8A08139-AA61-4D76-AC94-DCF1B760BD0F}">
      <dgm:prSet/>
      <dgm:spPr/>
      <dgm:t>
        <a:bodyPr/>
        <a:lstStyle/>
        <a:p>
          <a:endParaRPr lang="en-US"/>
        </a:p>
      </dgm:t>
    </dgm:pt>
    <dgm:pt modelId="{CE693106-0C7D-45B4-BE83-EC1B1B49A602}">
      <dgm:prSet phldrT="[Text]"/>
      <dgm:spPr/>
      <dgm:t>
        <a:bodyPr/>
        <a:lstStyle/>
        <a:p>
          <a:r>
            <a:rPr lang="en-US" dirty="0"/>
            <a:t>Increase hair loss</a:t>
          </a:r>
        </a:p>
      </dgm:t>
    </dgm:pt>
    <dgm:pt modelId="{37630D61-A7C4-4F88-9E50-A38608CD3685}" type="parTrans" cxnId="{6B6F5952-D3CE-41E6-9CB0-22F6915282FF}">
      <dgm:prSet/>
      <dgm:spPr/>
      <dgm:t>
        <a:bodyPr/>
        <a:lstStyle/>
        <a:p>
          <a:endParaRPr lang="en-US"/>
        </a:p>
      </dgm:t>
    </dgm:pt>
    <dgm:pt modelId="{321C2CC9-F376-4D9B-A012-CEE79C77E4AE}" type="sibTrans" cxnId="{6B6F5952-D3CE-41E6-9CB0-22F6915282FF}">
      <dgm:prSet/>
      <dgm:spPr/>
      <dgm:t>
        <a:bodyPr/>
        <a:lstStyle/>
        <a:p>
          <a:endParaRPr lang="en-US"/>
        </a:p>
      </dgm:t>
    </dgm:pt>
    <dgm:pt modelId="{4A8A940A-56EB-4508-B573-9DA2F41314E8}">
      <dgm:prSet phldrT="[Text]"/>
      <dgm:spPr/>
      <dgm:t>
        <a:bodyPr/>
        <a:lstStyle/>
        <a:p>
          <a:r>
            <a:rPr lang="en-US" dirty="0"/>
            <a:t>Non scarring</a:t>
          </a:r>
        </a:p>
      </dgm:t>
    </dgm:pt>
    <dgm:pt modelId="{17528A58-6ACA-4051-83B7-F70A9D440EAD}" type="parTrans" cxnId="{38B584B1-7C56-4939-B58B-6741A3610296}">
      <dgm:prSet/>
      <dgm:spPr/>
      <dgm:t>
        <a:bodyPr/>
        <a:lstStyle/>
        <a:p>
          <a:endParaRPr lang="en-US"/>
        </a:p>
      </dgm:t>
    </dgm:pt>
    <dgm:pt modelId="{F4D27215-6A88-44A7-9677-354632001C9C}" type="sibTrans" cxnId="{38B584B1-7C56-4939-B58B-6741A3610296}">
      <dgm:prSet/>
      <dgm:spPr/>
      <dgm:t>
        <a:bodyPr/>
        <a:lstStyle/>
        <a:p>
          <a:endParaRPr lang="en-US"/>
        </a:p>
      </dgm:t>
    </dgm:pt>
    <dgm:pt modelId="{DD594B1C-D67C-4B86-9E6D-64D1EEC0CDD2}">
      <dgm:prSet phldrT="[Text]"/>
      <dgm:spPr/>
      <dgm:t>
        <a:bodyPr/>
        <a:lstStyle/>
        <a:p>
          <a:r>
            <a:rPr lang="en-US" dirty="0"/>
            <a:t>Scarring </a:t>
          </a:r>
        </a:p>
      </dgm:t>
    </dgm:pt>
    <dgm:pt modelId="{308D0BE7-4F55-4609-9079-EB2C39F40549}" type="parTrans" cxnId="{91087990-85A2-421A-86E0-08A5E171E7C8}">
      <dgm:prSet/>
      <dgm:spPr/>
      <dgm:t>
        <a:bodyPr/>
        <a:lstStyle/>
        <a:p>
          <a:endParaRPr lang="en-US"/>
        </a:p>
      </dgm:t>
    </dgm:pt>
    <dgm:pt modelId="{FC3A4D9F-84C6-4372-9D68-21DF4F75C2D7}" type="sibTrans" cxnId="{91087990-85A2-421A-86E0-08A5E171E7C8}">
      <dgm:prSet/>
      <dgm:spPr/>
      <dgm:t>
        <a:bodyPr/>
        <a:lstStyle/>
        <a:p>
          <a:endParaRPr lang="en-US"/>
        </a:p>
      </dgm:t>
    </dgm:pt>
    <dgm:pt modelId="{34696262-E7F4-4AA0-B9CC-575041AF3E62}">
      <dgm:prSet phldrT="[Text]"/>
      <dgm:spPr/>
      <dgm:t>
        <a:bodyPr/>
        <a:lstStyle/>
        <a:p>
          <a:r>
            <a:rPr lang="en-US" dirty="0"/>
            <a:t>Increase hair growth</a:t>
          </a:r>
        </a:p>
      </dgm:t>
    </dgm:pt>
    <dgm:pt modelId="{AEAD3AD0-EE0F-41E5-8317-D4EB8D45E2FF}" type="parTrans" cxnId="{841BA753-9A94-4088-8AAA-303571D4C84A}">
      <dgm:prSet/>
      <dgm:spPr/>
      <dgm:t>
        <a:bodyPr/>
        <a:lstStyle/>
        <a:p>
          <a:endParaRPr lang="en-US"/>
        </a:p>
      </dgm:t>
    </dgm:pt>
    <dgm:pt modelId="{4414236D-56D4-4219-8D40-2CBB3ABEB0F3}" type="sibTrans" cxnId="{841BA753-9A94-4088-8AAA-303571D4C84A}">
      <dgm:prSet/>
      <dgm:spPr/>
      <dgm:t>
        <a:bodyPr/>
        <a:lstStyle/>
        <a:p>
          <a:endParaRPr lang="en-US"/>
        </a:p>
      </dgm:t>
    </dgm:pt>
    <dgm:pt modelId="{89640EDD-5823-46CE-A03B-CC21DC6AF4B2}" type="pres">
      <dgm:prSet presAssocID="{59486D78-96D6-45A9-BC11-D4383E7848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6CBCCF-2649-4ACB-885D-E05C08E7EC81}" type="pres">
      <dgm:prSet presAssocID="{910B8F9A-0F67-4796-AD57-F4040DADD6C4}" presName="hierRoot1" presStyleCnt="0">
        <dgm:presLayoutVars>
          <dgm:hierBranch val="init"/>
        </dgm:presLayoutVars>
      </dgm:prSet>
      <dgm:spPr/>
    </dgm:pt>
    <dgm:pt modelId="{CC1521B7-092E-47C8-B90C-E87AF97F3A53}" type="pres">
      <dgm:prSet presAssocID="{910B8F9A-0F67-4796-AD57-F4040DADD6C4}" presName="rootComposite1" presStyleCnt="0"/>
      <dgm:spPr/>
    </dgm:pt>
    <dgm:pt modelId="{3238F5AE-A5FC-4D74-9D81-69DE51CB2B53}" type="pres">
      <dgm:prSet presAssocID="{910B8F9A-0F67-4796-AD57-F4040DADD6C4}" presName="rootText1" presStyleLbl="node0" presStyleIdx="0" presStyleCnt="1">
        <dgm:presLayoutVars>
          <dgm:chPref val="3"/>
        </dgm:presLayoutVars>
      </dgm:prSet>
      <dgm:spPr/>
    </dgm:pt>
    <dgm:pt modelId="{A3747C32-9257-42BA-AB4E-1B9B0599AA7D}" type="pres">
      <dgm:prSet presAssocID="{910B8F9A-0F67-4796-AD57-F4040DADD6C4}" presName="rootConnector1" presStyleLbl="node1" presStyleIdx="0" presStyleCnt="0"/>
      <dgm:spPr/>
    </dgm:pt>
    <dgm:pt modelId="{AADA03DE-CBF5-4399-8775-C8FE9DF2FD18}" type="pres">
      <dgm:prSet presAssocID="{910B8F9A-0F67-4796-AD57-F4040DADD6C4}" presName="hierChild2" presStyleCnt="0"/>
      <dgm:spPr/>
    </dgm:pt>
    <dgm:pt modelId="{B6F3F778-3FD0-44A8-B901-7089057372E5}" type="pres">
      <dgm:prSet presAssocID="{37630D61-A7C4-4F88-9E50-A38608CD3685}" presName="Name64" presStyleLbl="parChTrans1D2" presStyleIdx="0" presStyleCnt="2"/>
      <dgm:spPr/>
    </dgm:pt>
    <dgm:pt modelId="{B404BFE4-5D08-4549-9F67-50A032259F24}" type="pres">
      <dgm:prSet presAssocID="{CE693106-0C7D-45B4-BE83-EC1B1B49A602}" presName="hierRoot2" presStyleCnt="0">
        <dgm:presLayoutVars>
          <dgm:hierBranch val="init"/>
        </dgm:presLayoutVars>
      </dgm:prSet>
      <dgm:spPr/>
    </dgm:pt>
    <dgm:pt modelId="{9AE92826-F581-4B98-891F-588030320861}" type="pres">
      <dgm:prSet presAssocID="{CE693106-0C7D-45B4-BE83-EC1B1B49A602}" presName="rootComposite" presStyleCnt="0"/>
      <dgm:spPr/>
    </dgm:pt>
    <dgm:pt modelId="{6EE7E5D3-D4F8-4936-BA5D-2AEB21D0BAAB}" type="pres">
      <dgm:prSet presAssocID="{CE693106-0C7D-45B4-BE83-EC1B1B49A602}" presName="rootText" presStyleLbl="node2" presStyleIdx="0" presStyleCnt="2">
        <dgm:presLayoutVars>
          <dgm:chPref val="3"/>
        </dgm:presLayoutVars>
      </dgm:prSet>
      <dgm:spPr/>
    </dgm:pt>
    <dgm:pt modelId="{65149129-B29F-4EE5-AEBE-6BBDB34EEDC8}" type="pres">
      <dgm:prSet presAssocID="{CE693106-0C7D-45B4-BE83-EC1B1B49A602}" presName="rootConnector" presStyleLbl="node2" presStyleIdx="0" presStyleCnt="2"/>
      <dgm:spPr/>
    </dgm:pt>
    <dgm:pt modelId="{FB9BBF37-92A9-4BDE-B69A-A758E3700FEB}" type="pres">
      <dgm:prSet presAssocID="{CE693106-0C7D-45B4-BE83-EC1B1B49A602}" presName="hierChild4" presStyleCnt="0"/>
      <dgm:spPr/>
    </dgm:pt>
    <dgm:pt modelId="{1194A801-8D99-4EDD-A2E1-7E20DDCC3CE8}" type="pres">
      <dgm:prSet presAssocID="{17528A58-6ACA-4051-83B7-F70A9D440EAD}" presName="Name64" presStyleLbl="parChTrans1D3" presStyleIdx="0" presStyleCnt="2"/>
      <dgm:spPr/>
    </dgm:pt>
    <dgm:pt modelId="{FF5B3B82-FAEA-4A09-BD5B-D2F9E554F2D7}" type="pres">
      <dgm:prSet presAssocID="{4A8A940A-56EB-4508-B573-9DA2F41314E8}" presName="hierRoot2" presStyleCnt="0">
        <dgm:presLayoutVars>
          <dgm:hierBranch val="init"/>
        </dgm:presLayoutVars>
      </dgm:prSet>
      <dgm:spPr/>
    </dgm:pt>
    <dgm:pt modelId="{54AA60F4-EEB5-4E5A-AF94-5C7C07D17F38}" type="pres">
      <dgm:prSet presAssocID="{4A8A940A-56EB-4508-B573-9DA2F41314E8}" presName="rootComposite" presStyleCnt="0"/>
      <dgm:spPr/>
    </dgm:pt>
    <dgm:pt modelId="{52735AAD-0928-48E4-86AA-42FFAB143E71}" type="pres">
      <dgm:prSet presAssocID="{4A8A940A-56EB-4508-B573-9DA2F41314E8}" presName="rootText" presStyleLbl="node3" presStyleIdx="0" presStyleCnt="2">
        <dgm:presLayoutVars>
          <dgm:chPref val="3"/>
        </dgm:presLayoutVars>
      </dgm:prSet>
      <dgm:spPr/>
    </dgm:pt>
    <dgm:pt modelId="{109F09EB-DEB9-4A48-A9AD-4E9C2FE39D75}" type="pres">
      <dgm:prSet presAssocID="{4A8A940A-56EB-4508-B573-9DA2F41314E8}" presName="rootConnector" presStyleLbl="node3" presStyleIdx="0" presStyleCnt="2"/>
      <dgm:spPr/>
    </dgm:pt>
    <dgm:pt modelId="{622776C8-A55D-458D-82B4-4E4FE199C9DB}" type="pres">
      <dgm:prSet presAssocID="{4A8A940A-56EB-4508-B573-9DA2F41314E8}" presName="hierChild4" presStyleCnt="0"/>
      <dgm:spPr/>
    </dgm:pt>
    <dgm:pt modelId="{199B5102-5139-49DC-8EDC-883C3A15FB6F}" type="pres">
      <dgm:prSet presAssocID="{4A8A940A-56EB-4508-B573-9DA2F41314E8}" presName="hierChild5" presStyleCnt="0"/>
      <dgm:spPr/>
    </dgm:pt>
    <dgm:pt modelId="{E09DFE5C-6FC9-4BCB-9753-FC742EECCBA0}" type="pres">
      <dgm:prSet presAssocID="{308D0BE7-4F55-4609-9079-EB2C39F40549}" presName="Name64" presStyleLbl="parChTrans1D3" presStyleIdx="1" presStyleCnt="2"/>
      <dgm:spPr/>
    </dgm:pt>
    <dgm:pt modelId="{54815F2D-F1AD-48F8-94EF-723CADAD022E}" type="pres">
      <dgm:prSet presAssocID="{DD594B1C-D67C-4B86-9E6D-64D1EEC0CDD2}" presName="hierRoot2" presStyleCnt="0">
        <dgm:presLayoutVars>
          <dgm:hierBranch val="init"/>
        </dgm:presLayoutVars>
      </dgm:prSet>
      <dgm:spPr/>
    </dgm:pt>
    <dgm:pt modelId="{7966DA83-ADD6-4C01-90C9-B9FD8232BA54}" type="pres">
      <dgm:prSet presAssocID="{DD594B1C-D67C-4B86-9E6D-64D1EEC0CDD2}" presName="rootComposite" presStyleCnt="0"/>
      <dgm:spPr/>
    </dgm:pt>
    <dgm:pt modelId="{F27FC315-2A99-46CE-8FB5-79B1072E4128}" type="pres">
      <dgm:prSet presAssocID="{DD594B1C-D67C-4B86-9E6D-64D1EEC0CDD2}" presName="rootText" presStyleLbl="node3" presStyleIdx="1" presStyleCnt="2">
        <dgm:presLayoutVars>
          <dgm:chPref val="3"/>
        </dgm:presLayoutVars>
      </dgm:prSet>
      <dgm:spPr/>
    </dgm:pt>
    <dgm:pt modelId="{6A31D57B-E1A8-458A-8651-48C24E5429E9}" type="pres">
      <dgm:prSet presAssocID="{DD594B1C-D67C-4B86-9E6D-64D1EEC0CDD2}" presName="rootConnector" presStyleLbl="node3" presStyleIdx="1" presStyleCnt="2"/>
      <dgm:spPr/>
    </dgm:pt>
    <dgm:pt modelId="{F14B6920-6241-4501-8D25-913A76DF0F38}" type="pres">
      <dgm:prSet presAssocID="{DD594B1C-D67C-4B86-9E6D-64D1EEC0CDD2}" presName="hierChild4" presStyleCnt="0"/>
      <dgm:spPr/>
    </dgm:pt>
    <dgm:pt modelId="{630D5A21-A835-48A9-909D-EE0981E1CD39}" type="pres">
      <dgm:prSet presAssocID="{DD594B1C-D67C-4B86-9E6D-64D1EEC0CDD2}" presName="hierChild5" presStyleCnt="0"/>
      <dgm:spPr/>
    </dgm:pt>
    <dgm:pt modelId="{1F61A189-8BE8-43D4-8CCC-5157E2063540}" type="pres">
      <dgm:prSet presAssocID="{CE693106-0C7D-45B4-BE83-EC1B1B49A602}" presName="hierChild5" presStyleCnt="0"/>
      <dgm:spPr/>
    </dgm:pt>
    <dgm:pt modelId="{EA6FF32A-3B04-46B2-8B77-43CCC5AD0B3C}" type="pres">
      <dgm:prSet presAssocID="{AEAD3AD0-EE0F-41E5-8317-D4EB8D45E2FF}" presName="Name64" presStyleLbl="parChTrans1D2" presStyleIdx="1" presStyleCnt="2"/>
      <dgm:spPr/>
    </dgm:pt>
    <dgm:pt modelId="{6FA5935A-0072-4568-B133-E1460B9C4548}" type="pres">
      <dgm:prSet presAssocID="{34696262-E7F4-4AA0-B9CC-575041AF3E62}" presName="hierRoot2" presStyleCnt="0">
        <dgm:presLayoutVars>
          <dgm:hierBranch val="init"/>
        </dgm:presLayoutVars>
      </dgm:prSet>
      <dgm:spPr/>
    </dgm:pt>
    <dgm:pt modelId="{5EDBB1BF-DE5D-4E3C-BB3C-EB334B25FAB5}" type="pres">
      <dgm:prSet presAssocID="{34696262-E7F4-4AA0-B9CC-575041AF3E62}" presName="rootComposite" presStyleCnt="0"/>
      <dgm:spPr/>
    </dgm:pt>
    <dgm:pt modelId="{88903F62-53D8-4A78-8A79-0ED109CC0072}" type="pres">
      <dgm:prSet presAssocID="{34696262-E7F4-4AA0-B9CC-575041AF3E62}" presName="rootText" presStyleLbl="node2" presStyleIdx="1" presStyleCnt="2">
        <dgm:presLayoutVars>
          <dgm:chPref val="3"/>
        </dgm:presLayoutVars>
      </dgm:prSet>
      <dgm:spPr/>
    </dgm:pt>
    <dgm:pt modelId="{777564A2-99B6-424C-AA36-1F00B90F853B}" type="pres">
      <dgm:prSet presAssocID="{34696262-E7F4-4AA0-B9CC-575041AF3E62}" presName="rootConnector" presStyleLbl="node2" presStyleIdx="1" presStyleCnt="2"/>
      <dgm:spPr/>
    </dgm:pt>
    <dgm:pt modelId="{68086F17-3B71-40E2-B12D-8E75FFBBB40D}" type="pres">
      <dgm:prSet presAssocID="{34696262-E7F4-4AA0-B9CC-575041AF3E62}" presName="hierChild4" presStyleCnt="0"/>
      <dgm:spPr/>
    </dgm:pt>
    <dgm:pt modelId="{56C0360E-DDA0-4075-AF97-4809A78BEC77}" type="pres">
      <dgm:prSet presAssocID="{34696262-E7F4-4AA0-B9CC-575041AF3E62}" presName="hierChild5" presStyleCnt="0"/>
      <dgm:spPr/>
    </dgm:pt>
    <dgm:pt modelId="{B2B23277-EA4E-4C7F-80B8-08D2D0C1B02A}" type="pres">
      <dgm:prSet presAssocID="{910B8F9A-0F67-4796-AD57-F4040DADD6C4}" presName="hierChild3" presStyleCnt="0"/>
      <dgm:spPr/>
    </dgm:pt>
  </dgm:ptLst>
  <dgm:cxnLst>
    <dgm:cxn modelId="{0D484F07-2699-499F-B2CC-1C287EB44ACE}" type="presOf" srcId="{DD594B1C-D67C-4B86-9E6D-64D1EEC0CDD2}" destId="{F27FC315-2A99-46CE-8FB5-79B1072E4128}" srcOrd="0" destOrd="0" presId="urn:microsoft.com/office/officeart/2009/3/layout/HorizontalOrganizationChart"/>
    <dgm:cxn modelId="{A42EB927-52B5-469C-B994-6C6CDB901908}" type="presOf" srcId="{4A8A940A-56EB-4508-B573-9DA2F41314E8}" destId="{109F09EB-DEB9-4A48-A9AD-4E9C2FE39D75}" srcOrd="1" destOrd="0" presId="urn:microsoft.com/office/officeart/2009/3/layout/HorizontalOrganizationChart"/>
    <dgm:cxn modelId="{7012332F-23F7-4CA5-8DAA-B4EB97AAD43A}" type="presOf" srcId="{AEAD3AD0-EE0F-41E5-8317-D4EB8D45E2FF}" destId="{EA6FF32A-3B04-46B2-8B77-43CCC5AD0B3C}" srcOrd="0" destOrd="0" presId="urn:microsoft.com/office/officeart/2009/3/layout/HorizontalOrganizationChart"/>
    <dgm:cxn modelId="{DE79C137-DAF7-481B-96D7-C7B12163BE8D}" type="presOf" srcId="{DD594B1C-D67C-4B86-9E6D-64D1EEC0CDD2}" destId="{6A31D57B-E1A8-458A-8651-48C24E5429E9}" srcOrd="1" destOrd="0" presId="urn:microsoft.com/office/officeart/2009/3/layout/HorizontalOrganizationChart"/>
    <dgm:cxn modelId="{A8A08139-AA61-4D76-AC94-DCF1B760BD0F}" srcId="{59486D78-96D6-45A9-BC11-D4383E784807}" destId="{910B8F9A-0F67-4796-AD57-F4040DADD6C4}" srcOrd="0" destOrd="0" parTransId="{E96C8900-C304-4B85-B62B-74DD9C7E62DC}" sibTransId="{DFEDA824-2157-45DC-B379-E618DC7B4CAC}"/>
    <dgm:cxn modelId="{E891143B-25BE-459C-BD51-E9C94B4ED860}" type="presOf" srcId="{CE693106-0C7D-45B4-BE83-EC1B1B49A602}" destId="{65149129-B29F-4EE5-AEBE-6BBDB34EEDC8}" srcOrd="1" destOrd="0" presId="urn:microsoft.com/office/officeart/2009/3/layout/HorizontalOrganizationChart"/>
    <dgm:cxn modelId="{F364FC4A-5BAD-4FD6-A60E-2A384F0E306A}" type="presOf" srcId="{4A8A940A-56EB-4508-B573-9DA2F41314E8}" destId="{52735AAD-0928-48E4-86AA-42FFAB143E71}" srcOrd="0" destOrd="0" presId="urn:microsoft.com/office/officeart/2009/3/layout/HorizontalOrganizationChart"/>
    <dgm:cxn modelId="{A666D94D-1694-411A-B31D-88B2FEFC25B9}" type="presOf" srcId="{37630D61-A7C4-4F88-9E50-A38608CD3685}" destId="{B6F3F778-3FD0-44A8-B901-7089057372E5}" srcOrd="0" destOrd="0" presId="urn:microsoft.com/office/officeart/2009/3/layout/HorizontalOrganizationChart"/>
    <dgm:cxn modelId="{6B6F5952-D3CE-41E6-9CB0-22F6915282FF}" srcId="{910B8F9A-0F67-4796-AD57-F4040DADD6C4}" destId="{CE693106-0C7D-45B4-BE83-EC1B1B49A602}" srcOrd="0" destOrd="0" parTransId="{37630D61-A7C4-4F88-9E50-A38608CD3685}" sibTransId="{321C2CC9-F376-4D9B-A012-CEE79C77E4AE}"/>
    <dgm:cxn modelId="{841BA753-9A94-4088-8AAA-303571D4C84A}" srcId="{910B8F9A-0F67-4796-AD57-F4040DADD6C4}" destId="{34696262-E7F4-4AA0-B9CC-575041AF3E62}" srcOrd="1" destOrd="0" parTransId="{AEAD3AD0-EE0F-41E5-8317-D4EB8D45E2FF}" sibTransId="{4414236D-56D4-4219-8D40-2CBB3ABEB0F3}"/>
    <dgm:cxn modelId="{3952BB73-E907-46E1-A322-B1657037911B}" type="presOf" srcId="{CE693106-0C7D-45B4-BE83-EC1B1B49A602}" destId="{6EE7E5D3-D4F8-4936-BA5D-2AEB21D0BAAB}" srcOrd="0" destOrd="0" presId="urn:microsoft.com/office/officeart/2009/3/layout/HorizontalOrganizationChart"/>
    <dgm:cxn modelId="{47017780-2880-4E01-A319-A8B9A7646322}" type="presOf" srcId="{59486D78-96D6-45A9-BC11-D4383E784807}" destId="{89640EDD-5823-46CE-A03B-CC21DC6AF4B2}" srcOrd="0" destOrd="0" presId="urn:microsoft.com/office/officeart/2009/3/layout/HorizontalOrganizationChart"/>
    <dgm:cxn modelId="{3F41E98C-EC37-42E5-BFB0-D23B4AA60341}" type="presOf" srcId="{34696262-E7F4-4AA0-B9CC-575041AF3E62}" destId="{777564A2-99B6-424C-AA36-1F00B90F853B}" srcOrd="1" destOrd="0" presId="urn:microsoft.com/office/officeart/2009/3/layout/HorizontalOrganizationChart"/>
    <dgm:cxn modelId="{91087990-85A2-421A-86E0-08A5E171E7C8}" srcId="{CE693106-0C7D-45B4-BE83-EC1B1B49A602}" destId="{DD594B1C-D67C-4B86-9E6D-64D1EEC0CDD2}" srcOrd="1" destOrd="0" parTransId="{308D0BE7-4F55-4609-9079-EB2C39F40549}" sibTransId="{FC3A4D9F-84C6-4372-9D68-21DF4F75C2D7}"/>
    <dgm:cxn modelId="{28434CA1-9D30-43B9-8590-88373D248AEE}" type="presOf" srcId="{308D0BE7-4F55-4609-9079-EB2C39F40549}" destId="{E09DFE5C-6FC9-4BCB-9753-FC742EECCBA0}" srcOrd="0" destOrd="0" presId="urn:microsoft.com/office/officeart/2009/3/layout/HorizontalOrganizationChart"/>
    <dgm:cxn modelId="{38B584B1-7C56-4939-B58B-6741A3610296}" srcId="{CE693106-0C7D-45B4-BE83-EC1B1B49A602}" destId="{4A8A940A-56EB-4508-B573-9DA2F41314E8}" srcOrd="0" destOrd="0" parTransId="{17528A58-6ACA-4051-83B7-F70A9D440EAD}" sibTransId="{F4D27215-6A88-44A7-9677-354632001C9C}"/>
    <dgm:cxn modelId="{E36785B8-722A-4B59-8450-2B3D36E418BD}" type="presOf" srcId="{17528A58-6ACA-4051-83B7-F70A9D440EAD}" destId="{1194A801-8D99-4EDD-A2E1-7E20DDCC3CE8}" srcOrd="0" destOrd="0" presId="urn:microsoft.com/office/officeart/2009/3/layout/HorizontalOrganizationChart"/>
    <dgm:cxn modelId="{6B52EFCB-1B50-4AE9-9289-6B5292D269E4}" type="presOf" srcId="{910B8F9A-0F67-4796-AD57-F4040DADD6C4}" destId="{A3747C32-9257-42BA-AB4E-1B9B0599AA7D}" srcOrd="1" destOrd="0" presId="urn:microsoft.com/office/officeart/2009/3/layout/HorizontalOrganizationChart"/>
    <dgm:cxn modelId="{8CE67BD3-E67A-4578-BF1D-E15607CD5C63}" type="presOf" srcId="{34696262-E7F4-4AA0-B9CC-575041AF3E62}" destId="{88903F62-53D8-4A78-8A79-0ED109CC0072}" srcOrd="0" destOrd="0" presId="urn:microsoft.com/office/officeart/2009/3/layout/HorizontalOrganizationChart"/>
    <dgm:cxn modelId="{C32951E1-D0E6-4C42-9693-C406470CD15B}" type="presOf" srcId="{910B8F9A-0F67-4796-AD57-F4040DADD6C4}" destId="{3238F5AE-A5FC-4D74-9D81-69DE51CB2B53}" srcOrd="0" destOrd="0" presId="urn:microsoft.com/office/officeart/2009/3/layout/HorizontalOrganizationChart"/>
    <dgm:cxn modelId="{6744B8EE-AA2C-46EA-BB11-836F3BC99C4F}" type="presParOf" srcId="{89640EDD-5823-46CE-A03B-CC21DC6AF4B2}" destId="{CE6CBCCF-2649-4ACB-885D-E05C08E7EC81}" srcOrd="0" destOrd="0" presId="urn:microsoft.com/office/officeart/2009/3/layout/HorizontalOrganizationChart"/>
    <dgm:cxn modelId="{D06E2B2E-11DA-4CE0-9A08-C1F96362EBED}" type="presParOf" srcId="{CE6CBCCF-2649-4ACB-885D-E05C08E7EC81}" destId="{CC1521B7-092E-47C8-B90C-E87AF97F3A53}" srcOrd="0" destOrd="0" presId="urn:microsoft.com/office/officeart/2009/3/layout/HorizontalOrganizationChart"/>
    <dgm:cxn modelId="{EEB67F0C-B576-4EE9-874B-009156D9D491}" type="presParOf" srcId="{CC1521B7-092E-47C8-B90C-E87AF97F3A53}" destId="{3238F5AE-A5FC-4D74-9D81-69DE51CB2B53}" srcOrd="0" destOrd="0" presId="urn:microsoft.com/office/officeart/2009/3/layout/HorizontalOrganizationChart"/>
    <dgm:cxn modelId="{AB786DFC-3D99-43E4-A517-A8D7058F12A2}" type="presParOf" srcId="{CC1521B7-092E-47C8-B90C-E87AF97F3A53}" destId="{A3747C32-9257-42BA-AB4E-1B9B0599AA7D}" srcOrd="1" destOrd="0" presId="urn:microsoft.com/office/officeart/2009/3/layout/HorizontalOrganizationChart"/>
    <dgm:cxn modelId="{8131815B-CFE5-4AE6-AEA9-57070EE5009A}" type="presParOf" srcId="{CE6CBCCF-2649-4ACB-885D-E05C08E7EC81}" destId="{AADA03DE-CBF5-4399-8775-C8FE9DF2FD18}" srcOrd="1" destOrd="0" presId="urn:microsoft.com/office/officeart/2009/3/layout/HorizontalOrganizationChart"/>
    <dgm:cxn modelId="{340635CD-9FDD-409A-89CC-FADCAF3B0F0C}" type="presParOf" srcId="{AADA03DE-CBF5-4399-8775-C8FE9DF2FD18}" destId="{B6F3F778-3FD0-44A8-B901-7089057372E5}" srcOrd="0" destOrd="0" presId="urn:microsoft.com/office/officeart/2009/3/layout/HorizontalOrganizationChart"/>
    <dgm:cxn modelId="{60CB86E4-5B7C-4CAF-BB09-0F060855C8A1}" type="presParOf" srcId="{AADA03DE-CBF5-4399-8775-C8FE9DF2FD18}" destId="{B404BFE4-5D08-4549-9F67-50A032259F24}" srcOrd="1" destOrd="0" presId="urn:microsoft.com/office/officeart/2009/3/layout/HorizontalOrganizationChart"/>
    <dgm:cxn modelId="{36D1DFBE-DF30-4110-ABFF-67BCDBDC6B42}" type="presParOf" srcId="{B404BFE4-5D08-4549-9F67-50A032259F24}" destId="{9AE92826-F581-4B98-891F-588030320861}" srcOrd="0" destOrd="0" presId="urn:microsoft.com/office/officeart/2009/3/layout/HorizontalOrganizationChart"/>
    <dgm:cxn modelId="{05FFF5A3-2427-48B6-AC55-86081CC8B6CD}" type="presParOf" srcId="{9AE92826-F581-4B98-891F-588030320861}" destId="{6EE7E5D3-D4F8-4936-BA5D-2AEB21D0BAAB}" srcOrd="0" destOrd="0" presId="urn:microsoft.com/office/officeart/2009/3/layout/HorizontalOrganizationChart"/>
    <dgm:cxn modelId="{352144AC-1FAC-4AD8-A78B-594122AF1777}" type="presParOf" srcId="{9AE92826-F581-4B98-891F-588030320861}" destId="{65149129-B29F-4EE5-AEBE-6BBDB34EEDC8}" srcOrd="1" destOrd="0" presId="urn:microsoft.com/office/officeart/2009/3/layout/HorizontalOrganizationChart"/>
    <dgm:cxn modelId="{F880A1D1-91AA-4243-A795-30A38C79FFA8}" type="presParOf" srcId="{B404BFE4-5D08-4549-9F67-50A032259F24}" destId="{FB9BBF37-92A9-4BDE-B69A-A758E3700FEB}" srcOrd="1" destOrd="0" presId="urn:microsoft.com/office/officeart/2009/3/layout/HorizontalOrganizationChart"/>
    <dgm:cxn modelId="{0CE87275-6977-476E-B671-D86875A8FB4F}" type="presParOf" srcId="{FB9BBF37-92A9-4BDE-B69A-A758E3700FEB}" destId="{1194A801-8D99-4EDD-A2E1-7E20DDCC3CE8}" srcOrd="0" destOrd="0" presId="urn:microsoft.com/office/officeart/2009/3/layout/HorizontalOrganizationChart"/>
    <dgm:cxn modelId="{A7AF501C-E569-498C-92A9-F6A13B586EFC}" type="presParOf" srcId="{FB9BBF37-92A9-4BDE-B69A-A758E3700FEB}" destId="{FF5B3B82-FAEA-4A09-BD5B-D2F9E554F2D7}" srcOrd="1" destOrd="0" presId="urn:microsoft.com/office/officeart/2009/3/layout/HorizontalOrganizationChart"/>
    <dgm:cxn modelId="{3B449223-0E9F-483E-A02F-639879B4F331}" type="presParOf" srcId="{FF5B3B82-FAEA-4A09-BD5B-D2F9E554F2D7}" destId="{54AA60F4-EEB5-4E5A-AF94-5C7C07D17F38}" srcOrd="0" destOrd="0" presId="urn:microsoft.com/office/officeart/2009/3/layout/HorizontalOrganizationChart"/>
    <dgm:cxn modelId="{38CCBE3C-820C-4102-AE2B-E6D8236435E7}" type="presParOf" srcId="{54AA60F4-EEB5-4E5A-AF94-5C7C07D17F38}" destId="{52735AAD-0928-48E4-86AA-42FFAB143E71}" srcOrd="0" destOrd="0" presId="urn:microsoft.com/office/officeart/2009/3/layout/HorizontalOrganizationChart"/>
    <dgm:cxn modelId="{4CE36A03-A549-414F-A93D-CF9882CA8174}" type="presParOf" srcId="{54AA60F4-EEB5-4E5A-AF94-5C7C07D17F38}" destId="{109F09EB-DEB9-4A48-A9AD-4E9C2FE39D75}" srcOrd="1" destOrd="0" presId="urn:microsoft.com/office/officeart/2009/3/layout/HorizontalOrganizationChart"/>
    <dgm:cxn modelId="{E495EEA6-EC34-42DB-8EF3-AF8DE68EF1BC}" type="presParOf" srcId="{FF5B3B82-FAEA-4A09-BD5B-D2F9E554F2D7}" destId="{622776C8-A55D-458D-82B4-4E4FE199C9DB}" srcOrd="1" destOrd="0" presId="urn:microsoft.com/office/officeart/2009/3/layout/HorizontalOrganizationChart"/>
    <dgm:cxn modelId="{2D9657E8-249A-49DC-851F-5E8BDAB5919C}" type="presParOf" srcId="{FF5B3B82-FAEA-4A09-BD5B-D2F9E554F2D7}" destId="{199B5102-5139-49DC-8EDC-883C3A15FB6F}" srcOrd="2" destOrd="0" presId="urn:microsoft.com/office/officeart/2009/3/layout/HorizontalOrganizationChart"/>
    <dgm:cxn modelId="{901EEB84-43C6-4B4A-8B9C-69C5D5A71929}" type="presParOf" srcId="{FB9BBF37-92A9-4BDE-B69A-A758E3700FEB}" destId="{E09DFE5C-6FC9-4BCB-9753-FC742EECCBA0}" srcOrd="2" destOrd="0" presId="urn:microsoft.com/office/officeart/2009/3/layout/HorizontalOrganizationChart"/>
    <dgm:cxn modelId="{B0E33003-2039-4CE1-B788-CBC9F405256E}" type="presParOf" srcId="{FB9BBF37-92A9-4BDE-B69A-A758E3700FEB}" destId="{54815F2D-F1AD-48F8-94EF-723CADAD022E}" srcOrd="3" destOrd="0" presId="urn:microsoft.com/office/officeart/2009/3/layout/HorizontalOrganizationChart"/>
    <dgm:cxn modelId="{913D4AE7-E0C4-4195-8352-600A55DAFB92}" type="presParOf" srcId="{54815F2D-F1AD-48F8-94EF-723CADAD022E}" destId="{7966DA83-ADD6-4C01-90C9-B9FD8232BA54}" srcOrd="0" destOrd="0" presId="urn:microsoft.com/office/officeart/2009/3/layout/HorizontalOrganizationChart"/>
    <dgm:cxn modelId="{7A8953E7-B2BE-40D7-90DB-A62CD04D79AE}" type="presParOf" srcId="{7966DA83-ADD6-4C01-90C9-B9FD8232BA54}" destId="{F27FC315-2A99-46CE-8FB5-79B1072E4128}" srcOrd="0" destOrd="0" presId="urn:microsoft.com/office/officeart/2009/3/layout/HorizontalOrganizationChart"/>
    <dgm:cxn modelId="{723BA4C2-8681-4E85-9FDB-C95E55A8A44A}" type="presParOf" srcId="{7966DA83-ADD6-4C01-90C9-B9FD8232BA54}" destId="{6A31D57B-E1A8-458A-8651-48C24E5429E9}" srcOrd="1" destOrd="0" presId="urn:microsoft.com/office/officeart/2009/3/layout/HorizontalOrganizationChart"/>
    <dgm:cxn modelId="{299781EB-2798-4C3C-90EA-07F427814C97}" type="presParOf" srcId="{54815F2D-F1AD-48F8-94EF-723CADAD022E}" destId="{F14B6920-6241-4501-8D25-913A76DF0F38}" srcOrd="1" destOrd="0" presId="urn:microsoft.com/office/officeart/2009/3/layout/HorizontalOrganizationChart"/>
    <dgm:cxn modelId="{DEBDE6A6-A448-49A2-8ABF-C199A58940CD}" type="presParOf" srcId="{54815F2D-F1AD-48F8-94EF-723CADAD022E}" destId="{630D5A21-A835-48A9-909D-EE0981E1CD39}" srcOrd="2" destOrd="0" presId="urn:microsoft.com/office/officeart/2009/3/layout/HorizontalOrganizationChart"/>
    <dgm:cxn modelId="{7DD4BABC-849D-44C7-9776-59DF08857C9C}" type="presParOf" srcId="{B404BFE4-5D08-4549-9F67-50A032259F24}" destId="{1F61A189-8BE8-43D4-8CCC-5157E2063540}" srcOrd="2" destOrd="0" presId="urn:microsoft.com/office/officeart/2009/3/layout/HorizontalOrganizationChart"/>
    <dgm:cxn modelId="{01AD6260-96AF-439D-B360-2F593AB854F5}" type="presParOf" srcId="{AADA03DE-CBF5-4399-8775-C8FE9DF2FD18}" destId="{EA6FF32A-3B04-46B2-8B77-43CCC5AD0B3C}" srcOrd="2" destOrd="0" presId="urn:microsoft.com/office/officeart/2009/3/layout/HorizontalOrganizationChart"/>
    <dgm:cxn modelId="{0367A982-9066-454F-80BD-BF47E2428B10}" type="presParOf" srcId="{AADA03DE-CBF5-4399-8775-C8FE9DF2FD18}" destId="{6FA5935A-0072-4568-B133-E1460B9C4548}" srcOrd="3" destOrd="0" presId="urn:microsoft.com/office/officeart/2009/3/layout/HorizontalOrganizationChart"/>
    <dgm:cxn modelId="{B855B782-D0D4-434B-95EB-10AC826627B9}" type="presParOf" srcId="{6FA5935A-0072-4568-B133-E1460B9C4548}" destId="{5EDBB1BF-DE5D-4E3C-BB3C-EB334B25FAB5}" srcOrd="0" destOrd="0" presId="urn:microsoft.com/office/officeart/2009/3/layout/HorizontalOrganizationChart"/>
    <dgm:cxn modelId="{B7FCFE1D-0B8D-46ED-B1BE-CF28EED5E567}" type="presParOf" srcId="{5EDBB1BF-DE5D-4E3C-BB3C-EB334B25FAB5}" destId="{88903F62-53D8-4A78-8A79-0ED109CC0072}" srcOrd="0" destOrd="0" presId="urn:microsoft.com/office/officeart/2009/3/layout/HorizontalOrganizationChart"/>
    <dgm:cxn modelId="{EBF722C7-E144-48AC-BCA1-0038F69188EC}" type="presParOf" srcId="{5EDBB1BF-DE5D-4E3C-BB3C-EB334B25FAB5}" destId="{777564A2-99B6-424C-AA36-1F00B90F853B}" srcOrd="1" destOrd="0" presId="urn:microsoft.com/office/officeart/2009/3/layout/HorizontalOrganizationChart"/>
    <dgm:cxn modelId="{ABFF7C62-DDF4-4B5E-891D-83183C19C4B3}" type="presParOf" srcId="{6FA5935A-0072-4568-B133-E1460B9C4548}" destId="{68086F17-3B71-40E2-B12D-8E75FFBBB40D}" srcOrd="1" destOrd="0" presId="urn:microsoft.com/office/officeart/2009/3/layout/HorizontalOrganizationChart"/>
    <dgm:cxn modelId="{688CA35D-2EE8-442A-BB49-3B02FE70DAB4}" type="presParOf" srcId="{6FA5935A-0072-4568-B133-E1460B9C4548}" destId="{56C0360E-DDA0-4075-AF97-4809A78BEC77}" srcOrd="2" destOrd="0" presId="urn:microsoft.com/office/officeart/2009/3/layout/HorizontalOrganizationChart"/>
    <dgm:cxn modelId="{0812AAF2-8064-4418-90E5-A18ACC45DE22}" type="presParOf" srcId="{CE6CBCCF-2649-4ACB-885D-E05C08E7EC81}" destId="{B2B23277-EA4E-4C7F-80B8-08D2D0C1B02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900734-AD10-492B-86E3-7DA5ED9BCB80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900286-1F6D-47BA-8CF8-2FED27C14A29}">
      <dgm:prSet phldrT="[Text]"/>
      <dgm:spPr/>
      <dgm:t>
        <a:bodyPr/>
        <a:lstStyle/>
        <a:p>
          <a:r>
            <a:rPr lang="en-US" dirty="0"/>
            <a:t>Non scarring alopecia</a:t>
          </a:r>
        </a:p>
      </dgm:t>
    </dgm:pt>
    <dgm:pt modelId="{1A05C886-143D-43E3-A5D2-B74882F74B7B}" type="parTrans" cxnId="{6A491471-003F-41DB-BBBA-0901A31347A7}">
      <dgm:prSet/>
      <dgm:spPr/>
      <dgm:t>
        <a:bodyPr/>
        <a:lstStyle/>
        <a:p>
          <a:endParaRPr lang="en-US"/>
        </a:p>
      </dgm:t>
    </dgm:pt>
    <dgm:pt modelId="{F263CBF2-124C-48EC-B058-D1D3924F6D1A}" type="sibTrans" cxnId="{6A491471-003F-41DB-BBBA-0901A31347A7}">
      <dgm:prSet/>
      <dgm:spPr/>
      <dgm:t>
        <a:bodyPr/>
        <a:lstStyle/>
        <a:p>
          <a:endParaRPr lang="en-US"/>
        </a:p>
      </dgm:t>
    </dgm:pt>
    <dgm:pt modelId="{647D68F6-653D-4C41-83B2-BECE26E6DC6E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Androgenetic</a:t>
          </a:r>
          <a:r>
            <a:rPr lang="en-US" dirty="0">
              <a:solidFill>
                <a:schemeClr val="bg1"/>
              </a:solidFill>
            </a:rPr>
            <a:t> alopecia</a:t>
          </a:r>
        </a:p>
      </dgm:t>
    </dgm:pt>
    <dgm:pt modelId="{BAC67C98-4499-4F93-8955-0B9BF770A6EB}" type="parTrans" cxnId="{CBC718E0-1A21-49CE-9B40-1832CFC727E6}">
      <dgm:prSet/>
      <dgm:spPr/>
      <dgm:t>
        <a:bodyPr/>
        <a:lstStyle/>
        <a:p>
          <a:endParaRPr lang="en-US"/>
        </a:p>
      </dgm:t>
    </dgm:pt>
    <dgm:pt modelId="{DAA02F57-A88A-4B87-A328-099D9B86697C}" type="sibTrans" cxnId="{CBC718E0-1A21-49CE-9B40-1832CFC727E6}">
      <dgm:prSet/>
      <dgm:spPr/>
      <dgm:t>
        <a:bodyPr/>
        <a:lstStyle/>
        <a:p>
          <a:endParaRPr lang="en-US"/>
        </a:p>
      </dgm:t>
    </dgm:pt>
    <dgm:pt modelId="{6B54C3C7-D617-4964-BE20-EE79A2121B6B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Telogen</a:t>
          </a:r>
          <a:r>
            <a:rPr lang="en-US" dirty="0">
              <a:solidFill>
                <a:schemeClr val="bg1"/>
              </a:solidFill>
            </a:rPr>
            <a:t> effluvium</a:t>
          </a:r>
        </a:p>
      </dgm:t>
    </dgm:pt>
    <dgm:pt modelId="{3094218E-15AA-48AF-9436-87CC6D439B59}" type="parTrans" cxnId="{6AAF9052-D345-4994-BC6F-DAEEEF98BE24}">
      <dgm:prSet/>
      <dgm:spPr/>
      <dgm:t>
        <a:bodyPr/>
        <a:lstStyle/>
        <a:p>
          <a:endParaRPr lang="en-US"/>
        </a:p>
      </dgm:t>
    </dgm:pt>
    <dgm:pt modelId="{8E64B20A-1FF4-4EC1-802C-9ECF740CDF0B}" type="sibTrans" cxnId="{6AAF9052-D345-4994-BC6F-DAEEEF98BE24}">
      <dgm:prSet/>
      <dgm:spPr/>
      <dgm:t>
        <a:bodyPr/>
        <a:lstStyle/>
        <a:p>
          <a:endParaRPr lang="en-US"/>
        </a:p>
      </dgm:t>
    </dgm:pt>
    <dgm:pt modelId="{AA0C0575-0312-4EBE-965C-4DB368C9E80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Alopecia </a:t>
          </a:r>
          <a:r>
            <a:rPr lang="en-US" dirty="0" err="1">
              <a:solidFill>
                <a:schemeClr val="bg1"/>
              </a:solidFill>
            </a:rPr>
            <a:t>areata</a:t>
          </a:r>
          <a:endParaRPr lang="en-US" dirty="0">
            <a:solidFill>
              <a:schemeClr val="bg1"/>
            </a:solidFill>
          </a:endParaRPr>
        </a:p>
      </dgm:t>
    </dgm:pt>
    <dgm:pt modelId="{545ACE39-3E90-4C38-B5FE-A42FB7BA8A17}" type="parTrans" cxnId="{27CD11AE-5317-43D5-99A7-830E0CD6DB20}">
      <dgm:prSet/>
      <dgm:spPr/>
      <dgm:t>
        <a:bodyPr/>
        <a:lstStyle/>
        <a:p>
          <a:endParaRPr lang="en-US"/>
        </a:p>
      </dgm:t>
    </dgm:pt>
    <dgm:pt modelId="{E0E04CC2-B910-4776-840B-77460017106D}" type="sibTrans" cxnId="{27CD11AE-5317-43D5-99A7-830E0CD6DB20}">
      <dgm:prSet/>
      <dgm:spPr/>
      <dgm:t>
        <a:bodyPr/>
        <a:lstStyle/>
        <a:p>
          <a:endParaRPr lang="en-US"/>
        </a:p>
      </dgm:t>
    </dgm:pt>
    <dgm:pt modelId="{65764AD9-2092-404E-91BE-561B04B38ACD}" type="pres">
      <dgm:prSet presAssocID="{E3900734-AD10-492B-86E3-7DA5ED9BCB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5F43B19-8020-4EBF-AF08-7229ACF896B0}" type="pres">
      <dgm:prSet presAssocID="{EF900286-1F6D-47BA-8CF8-2FED27C14A29}" presName="hierRoot1" presStyleCnt="0">
        <dgm:presLayoutVars>
          <dgm:hierBranch val="init"/>
        </dgm:presLayoutVars>
      </dgm:prSet>
      <dgm:spPr/>
    </dgm:pt>
    <dgm:pt modelId="{3219810E-C427-44EC-A740-6C53B2D232B4}" type="pres">
      <dgm:prSet presAssocID="{EF900286-1F6D-47BA-8CF8-2FED27C14A29}" presName="rootComposite1" presStyleCnt="0"/>
      <dgm:spPr/>
    </dgm:pt>
    <dgm:pt modelId="{E04DDF1C-0E76-49C5-95FF-12EA4A240ACF}" type="pres">
      <dgm:prSet presAssocID="{EF900286-1F6D-47BA-8CF8-2FED27C14A29}" presName="rootText1" presStyleLbl="node0" presStyleIdx="0" presStyleCnt="1">
        <dgm:presLayoutVars>
          <dgm:chPref val="3"/>
        </dgm:presLayoutVars>
      </dgm:prSet>
      <dgm:spPr/>
    </dgm:pt>
    <dgm:pt modelId="{FC18E0C8-E691-4998-947E-69C554A71CAE}" type="pres">
      <dgm:prSet presAssocID="{EF900286-1F6D-47BA-8CF8-2FED27C14A29}" presName="rootConnector1" presStyleLbl="node1" presStyleIdx="0" presStyleCnt="0"/>
      <dgm:spPr/>
    </dgm:pt>
    <dgm:pt modelId="{9B615606-B06A-4E34-9C2F-DEB1BA07C82C}" type="pres">
      <dgm:prSet presAssocID="{EF900286-1F6D-47BA-8CF8-2FED27C14A29}" presName="hierChild2" presStyleCnt="0"/>
      <dgm:spPr/>
    </dgm:pt>
    <dgm:pt modelId="{22E25388-BBA5-4EE2-A697-891A560B18CB}" type="pres">
      <dgm:prSet presAssocID="{BAC67C98-4499-4F93-8955-0B9BF770A6EB}" presName="Name64" presStyleLbl="parChTrans1D2" presStyleIdx="0" presStyleCnt="3"/>
      <dgm:spPr/>
    </dgm:pt>
    <dgm:pt modelId="{CDF4C747-9D7A-4D00-8DA7-F9A28A3F54A8}" type="pres">
      <dgm:prSet presAssocID="{647D68F6-653D-4C41-83B2-BECE26E6DC6E}" presName="hierRoot2" presStyleCnt="0">
        <dgm:presLayoutVars>
          <dgm:hierBranch val="init"/>
        </dgm:presLayoutVars>
      </dgm:prSet>
      <dgm:spPr/>
    </dgm:pt>
    <dgm:pt modelId="{5B206593-1680-4150-BE02-03D857C5BFAA}" type="pres">
      <dgm:prSet presAssocID="{647D68F6-653D-4C41-83B2-BECE26E6DC6E}" presName="rootComposite" presStyleCnt="0"/>
      <dgm:spPr/>
    </dgm:pt>
    <dgm:pt modelId="{44C43365-5299-4A4E-93C5-D7A609AD1AC4}" type="pres">
      <dgm:prSet presAssocID="{647D68F6-653D-4C41-83B2-BECE26E6DC6E}" presName="rootText" presStyleLbl="node2" presStyleIdx="0" presStyleCnt="3">
        <dgm:presLayoutVars>
          <dgm:chPref val="3"/>
        </dgm:presLayoutVars>
      </dgm:prSet>
      <dgm:spPr/>
    </dgm:pt>
    <dgm:pt modelId="{5AAC43E7-6BC4-4367-B725-8063E5400AD7}" type="pres">
      <dgm:prSet presAssocID="{647D68F6-653D-4C41-83B2-BECE26E6DC6E}" presName="rootConnector" presStyleLbl="node2" presStyleIdx="0" presStyleCnt="3"/>
      <dgm:spPr/>
    </dgm:pt>
    <dgm:pt modelId="{4AC45258-A41A-4A34-8B10-C3F0A2FDAFB3}" type="pres">
      <dgm:prSet presAssocID="{647D68F6-653D-4C41-83B2-BECE26E6DC6E}" presName="hierChild4" presStyleCnt="0"/>
      <dgm:spPr/>
    </dgm:pt>
    <dgm:pt modelId="{1AD5BBDF-82B9-4A2C-B640-9AD6B8216DB1}" type="pres">
      <dgm:prSet presAssocID="{647D68F6-653D-4C41-83B2-BECE26E6DC6E}" presName="hierChild5" presStyleCnt="0"/>
      <dgm:spPr/>
    </dgm:pt>
    <dgm:pt modelId="{35B4F746-F840-4F39-A9DB-970301F33684}" type="pres">
      <dgm:prSet presAssocID="{3094218E-15AA-48AF-9436-87CC6D439B59}" presName="Name64" presStyleLbl="parChTrans1D2" presStyleIdx="1" presStyleCnt="3"/>
      <dgm:spPr/>
    </dgm:pt>
    <dgm:pt modelId="{141B81FB-23C6-49FB-BBD4-76220914D8B9}" type="pres">
      <dgm:prSet presAssocID="{6B54C3C7-D617-4964-BE20-EE79A2121B6B}" presName="hierRoot2" presStyleCnt="0">
        <dgm:presLayoutVars>
          <dgm:hierBranch val="init"/>
        </dgm:presLayoutVars>
      </dgm:prSet>
      <dgm:spPr/>
    </dgm:pt>
    <dgm:pt modelId="{45017212-0530-4B28-9911-C1B20DA91AED}" type="pres">
      <dgm:prSet presAssocID="{6B54C3C7-D617-4964-BE20-EE79A2121B6B}" presName="rootComposite" presStyleCnt="0"/>
      <dgm:spPr/>
    </dgm:pt>
    <dgm:pt modelId="{8B8B21B0-612F-4808-A8F1-FE7DBC974B27}" type="pres">
      <dgm:prSet presAssocID="{6B54C3C7-D617-4964-BE20-EE79A2121B6B}" presName="rootText" presStyleLbl="node2" presStyleIdx="1" presStyleCnt="3">
        <dgm:presLayoutVars>
          <dgm:chPref val="3"/>
        </dgm:presLayoutVars>
      </dgm:prSet>
      <dgm:spPr/>
    </dgm:pt>
    <dgm:pt modelId="{FA9C463B-1CFE-465A-9FC6-430E43C84877}" type="pres">
      <dgm:prSet presAssocID="{6B54C3C7-D617-4964-BE20-EE79A2121B6B}" presName="rootConnector" presStyleLbl="node2" presStyleIdx="1" presStyleCnt="3"/>
      <dgm:spPr/>
    </dgm:pt>
    <dgm:pt modelId="{69C0D23A-F906-4548-9BC4-6CC08BED652A}" type="pres">
      <dgm:prSet presAssocID="{6B54C3C7-D617-4964-BE20-EE79A2121B6B}" presName="hierChild4" presStyleCnt="0"/>
      <dgm:spPr/>
    </dgm:pt>
    <dgm:pt modelId="{AC90F650-AFC0-41AF-B955-069BBA6277E8}" type="pres">
      <dgm:prSet presAssocID="{6B54C3C7-D617-4964-BE20-EE79A2121B6B}" presName="hierChild5" presStyleCnt="0"/>
      <dgm:spPr/>
    </dgm:pt>
    <dgm:pt modelId="{4F8836D8-0107-4DBB-AD28-82C1AE679A57}" type="pres">
      <dgm:prSet presAssocID="{545ACE39-3E90-4C38-B5FE-A42FB7BA8A17}" presName="Name64" presStyleLbl="parChTrans1D2" presStyleIdx="2" presStyleCnt="3"/>
      <dgm:spPr/>
    </dgm:pt>
    <dgm:pt modelId="{3565759F-C873-4F4F-BB01-8C636EEF8E1C}" type="pres">
      <dgm:prSet presAssocID="{AA0C0575-0312-4EBE-965C-4DB368C9E809}" presName="hierRoot2" presStyleCnt="0">
        <dgm:presLayoutVars>
          <dgm:hierBranch val="init"/>
        </dgm:presLayoutVars>
      </dgm:prSet>
      <dgm:spPr/>
    </dgm:pt>
    <dgm:pt modelId="{A73B1FC8-3CB0-4D6A-9AFD-B8AF33129246}" type="pres">
      <dgm:prSet presAssocID="{AA0C0575-0312-4EBE-965C-4DB368C9E809}" presName="rootComposite" presStyleCnt="0"/>
      <dgm:spPr/>
    </dgm:pt>
    <dgm:pt modelId="{116A6CCA-732A-4EF3-96DC-7AD661F06A2D}" type="pres">
      <dgm:prSet presAssocID="{AA0C0575-0312-4EBE-965C-4DB368C9E809}" presName="rootText" presStyleLbl="node2" presStyleIdx="2" presStyleCnt="3">
        <dgm:presLayoutVars>
          <dgm:chPref val="3"/>
        </dgm:presLayoutVars>
      </dgm:prSet>
      <dgm:spPr/>
    </dgm:pt>
    <dgm:pt modelId="{274289A8-0483-4730-8E3D-E421E08F71BA}" type="pres">
      <dgm:prSet presAssocID="{AA0C0575-0312-4EBE-965C-4DB368C9E809}" presName="rootConnector" presStyleLbl="node2" presStyleIdx="2" presStyleCnt="3"/>
      <dgm:spPr/>
    </dgm:pt>
    <dgm:pt modelId="{8F2FD047-E43E-42A3-A34C-F6BE1E15DF89}" type="pres">
      <dgm:prSet presAssocID="{AA0C0575-0312-4EBE-965C-4DB368C9E809}" presName="hierChild4" presStyleCnt="0"/>
      <dgm:spPr/>
    </dgm:pt>
    <dgm:pt modelId="{B807F662-6D18-4107-83B9-2CC25F01D7A8}" type="pres">
      <dgm:prSet presAssocID="{AA0C0575-0312-4EBE-965C-4DB368C9E809}" presName="hierChild5" presStyleCnt="0"/>
      <dgm:spPr/>
    </dgm:pt>
    <dgm:pt modelId="{F644A299-AF59-4021-8C51-A774299A682E}" type="pres">
      <dgm:prSet presAssocID="{EF900286-1F6D-47BA-8CF8-2FED27C14A29}" presName="hierChild3" presStyleCnt="0"/>
      <dgm:spPr/>
    </dgm:pt>
  </dgm:ptLst>
  <dgm:cxnLst>
    <dgm:cxn modelId="{14BE2C29-0745-40DD-A887-6A6DF15804B6}" type="presOf" srcId="{AA0C0575-0312-4EBE-965C-4DB368C9E809}" destId="{274289A8-0483-4730-8E3D-E421E08F71BA}" srcOrd="1" destOrd="0" presId="urn:microsoft.com/office/officeart/2009/3/layout/HorizontalOrganizationChart"/>
    <dgm:cxn modelId="{FA9D464D-245D-4D88-8B6D-EF4B48B93E6F}" type="presOf" srcId="{EF900286-1F6D-47BA-8CF8-2FED27C14A29}" destId="{FC18E0C8-E691-4998-947E-69C554A71CAE}" srcOrd="1" destOrd="0" presId="urn:microsoft.com/office/officeart/2009/3/layout/HorizontalOrganizationChart"/>
    <dgm:cxn modelId="{6A491471-003F-41DB-BBBA-0901A31347A7}" srcId="{E3900734-AD10-492B-86E3-7DA5ED9BCB80}" destId="{EF900286-1F6D-47BA-8CF8-2FED27C14A29}" srcOrd="0" destOrd="0" parTransId="{1A05C886-143D-43E3-A5D2-B74882F74B7B}" sibTransId="{F263CBF2-124C-48EC-B058-D1D3924F6D1A}"/>
    <dgm:cxn modelId="{6AAF9052-D345-4994-BC6F-DAEEEF98BE24}" srcId="{EF900286-1F6D-47BA-8CF8-2FED27C14A29}" destId="{6B54C3C7-D617-4964-BE20-EE79A2121B6B}" srcOrd="1" destOrd="0" parTransId="{3094218E-15AA-48AF-9436-87CC6D439B59}" sibTransId="{8E64B20A-1FF4-4EC1-802C-9ECF740CDF0B}"/>
    <dgm:cxn modelId="{E04EF381-4C93-4958-B93F-C5392BC80065}" type="presOf" srcId="{6B54C3C7-D617-4964-BE20-EE79A2121B6B}" destId="{8B8B21B0-612F-4808-A8F1-FE7DBC974B27}" srcOrd="0" destOrd="0" presId="urn:microsoft.com/office/officeart/2009/3/layout/HorizontalOrganizationChart"/>
    <dgm:cxn modelId="{08B53F8D-F9EE-44AA-B75F-291F554062A5}" type="presOf" srcId="{AA0C0575-0312-4EBE-965C-4DB368C9E809}" destId="{116A6CCA-732A-4EF3-96DC-7AD661F06A2D}" srcOrd="0" destOrd="0" presId="urn:microsoft.com/office/officeart/2009/3/layout/HorizontalOrganizationChart"/>
    <dgm:cxn modelId="{D6EF36A4-0D79-40F3-93CC-2679017C59E7}" type="presOf" srcId="{E3900734-AD10-492B-86E3-7DA5ED9BCB80}" destId="{65764AD9-2092-404E-91BE-561B04B38ACD}" srcOrd="0" destOrd="0" presId="urn:microsoft.com/office/officeart/2009/3/layout/HorizontalOrganizationChart"/>
    <dgm:cxn modelId="{27CD11AE-5317-43D5-99A7-830E0CD6DB20}" srcId="{EF900286-1F6D-47BA-8CF8-2FED27C14A29}" destId="{AA0C0575-0312-4EBE-965C-4DB368C9E809}" srcOrd="2" destOrd="0" parTransId="{545ACE39-3E90-4C38-B5FE-A42FB7BA8A17}" sibTransId="{E0E04CC2-B910-4776-840B-77460017106D}"/>
    <dgm:cxn modelId="{D2CD77C1-1B48-4B02-A5F4-C6AB87AB38F9}" type="presOf" srcId="{647D68F6-653D-4C41-83B2-BECE26E6DC6E}" destId="{44C43365-5299-4A4E-93C5-D7A609AD1AC4}" srcOrd="0" destOrd="0" presId="urn:microsoft.com/office/officeart/2009/3/layout/HorizontalOrganizationChart"/>
    <dgm:cxn modelId="{E1A2C0C1-81B5-4D34-A0AB-69EAEB6DFC1C}" type="presOf" srcId="{6B54C3C7-D617-4964-BE20-EE79A2121B6B}" destId="{FA9C463B-1CFE-465A-9FC6-430E43C84877}" srcOrd="1" destOrd="0" presId="urn:microsoft.com/office/officeart/2009/3/layout/HorizontalOrganizationChart"/>
    <dgm:cxn modelId="{A9B1CDD8-6152-4FAE-AB42-FE150C73F577}" type="presOf" srcId="{EF900286-1F6D-47BA-8CF8-2FED27C14A29}" destId="{E04DDF1C-0E76-49C5-95FF-12EA4A240ACF}" srcOrd="0" destOrd="0" presId="urn:microsoft.com/office/officeart/2009/3/layout/HorizontalOrganizationChart"/>
    <dgm:cxn modelId="{0654C2DC-5AD4-497C-8544-D4204AAE31D8}" type="presOf" srcId="{3094218E-15AA-48AF-9436-87CC6D439B59}" destId="{35B4F746-F840-4F39-A9DB-970301F33684}" srcOrd="0" destOrd="0" presId="urn:microsoft.com/office/officeart/2009/3/layout/HorizontalOrganizationChart"/>
    <dgm:cxn modelId="{CBC718E0-1A21-49CE-9B40-1832CFC727E6}" srcId="{EF900286-1F6D-47BA-8CF8-2FED27C14A29}" destId="{647D68F6-653D-4C41-83B2-BECE26E6DC6E}" srcOrd="0" destOrd="0" parTransId="{BAC67C98-4499-4F93-8955-0B9BF770A6EB}" sibTransId="{DAA02F57-A88A-4B87-A328-099D9B86697C}"/>
    <dgm:cxn modelId="{3B7BC9E5-60CF-4298-8524-FED94DCA5018}" type="presOf" srcId="{647D68F6-653D-4C41-83B2-BECE26E6DC6E}" destId="{5AAC43E7-6BC4-4367-B725-8063E5400AD7}" srcOrd="1" destOrd="0" presId="urn:microsoft.com/office/officeart/2009/3/layout/HorizontalOrganizationChart"/>
    <dgm:cxn modelId="{B43FEDE9-EC2B-4765-A877-B52806AD036C}" type="presOf" srcId="{545ACE39-3E90-4C38-B5FE-A42FB7BA8A17}" destId="{4F8836D8-0107-4DBB-AD28-82C1AE679A57}" srcOrd="0" destOrd="0" presId="urn:microsoft.com/office/officeart/2009/3/layout/HorizontalOrganizationChart"/>
    <dgm:cxn modelId="{137371F4-7711-4B2F-B890-056953F23183}" type="presOf" srcId="{BAC67C98-4499-4F93-8955-0B9BF770A6EB}" destId="{22E25388-BBA5-4EE2-A697-891A560B18CB}" srcOrd="0" destOrd="0" presId="urn:microsoft.com/office/officeart/2009/3/layout/HorizontalOrganizationChart"/>
    <dgm:cxn modelId="{AC844AF1-D3FE-4A84-8980-9536D5715662}" type="presParOf" srcId="{65764AD9-2092-404E-91BE-561B04B38ACD}" destId="{85F43B19-8020-4EBF-AF08-7229ACF896B0}" srcOrd="0" destOrd="0" presId="urn:microsoft.com/office/officeart/2009/3/layout/HorizontalOrganizationChart"/>
    <dgm:cxn modelId="{C684C060-4202-4025-92E7-ECBB823CD545}" type="presParOf" srcId="{85F43B19-8020-4EBF-AF08-7229ACF896B0}" destId="{3219810E-C427-44EC-A740-6C53B2D232B4}" srcOrd="0" destOrd="0" presId="urn:microsoft.com/office/officeart/2009/3/layout/HorizontalOrganizationChart"/>
    <dgm:cxn modelId="{6E3AB2AF-CC59-434B-ABDE-03208062EC3C}" type="presParOf" srcId="{3219810E-C427-44EC-A740-6C53B2D232B4}" destId="{E04DDF1C-0E76-49C5-95FF-12EA4A240ACF}" srcOrd="0" destOrd="0" presId="urn:microsoft.com/office/officeart/2009/3/layout/HorizontalOrganizationChart"/>
    <dgm:cxn modelId="{7711C07E-FE25-498B-9599-40BEA2EDF382}" type="presParOf" srcId="{3219810E-C427-44EC-A740-6C53B2D232B4}" destId="{FC18E0C8-E691-4998-947E-69C554A71CAE}" srcOrd="1" destOrd="0" presId="urn:microsoft.com/office/officeart/2009/3/layout/HorizontalOrganizationChart"/>
    <dgm:cxn modelId="{BAD74C1A-4B89-4983-9E77-336ADDBA3A37}" type="presParOf" srcId="{85F43B19-8020-4EBF-AF08-7229ACF896B0}" destId="{9B615606-B06A-4E34-9C2F-DEB1BA07C82C}" srcOrd="1" destOrd="0" presId="urn:microsoft.com/office/officeart/2009/3/layout/HorizontalOrganizationChart"/>
    <dgm:cxn modelId="{2F4FEE2F-FF3C-434D-926E-6335EC00182D}" type="presParOf" srcId="{9B615606-B06A-4E34-9C2F-DEB1BA07C82C}" destId="{22E25388-BBA5-4EE2-A697-891A560B18CB}" srcOrd="0" destOrd="0" presId="urn:microsoft.com/office/officeart/2009/3/layout/HorizontalOrganizationChart"/>
    <dgm:cxn modelId="{66AFCB77-CC8D-43CC-B8EF-B33342E5F7FF}" type="presParOf" srcId="{9B615606-B06A-4E34-9C2F-DEB1BA07C82C}" destId="{CDF4C747-9D7A-4D00-8DA7-F9A28A3F54A8}" srcOrd="1" destOrd="0" presId="urn:microsoft.com/office/officeart/2009/3/layout/HorizontalOrganizationChart"/>
    <dgm:cxn modelId="{A134C8BD-42B4-4637-A10C-720CE29B47C3}" type="presParOf" srcId="{CDF4C747-9D7A-4D00-8DA7-F9A28A3F54A8}" destId="{5B206593-1680-4150-BE02-03D857C5BFAA}" srcOrd="0" destOrd="0" presId="urn:microsoft.com/office/officeart/2009/3/layout/HorizontalOrganizationChart"/>
    <dgm:cxn modelId="{CA8C6CBF-E6C9-4D99-A993-9EDDB8C6E56A}" type="presParOf" srcId="{5B206593-1680-4150-BE02-03D857C5BFAA}" destId="{44C43365-5299-4A4E-93C5-D7A609AD1AC4}" srcOrd="0" destOrd="0" presId="urn:microsoft.com/office/officeart/2009/3/layout/HorizontalOrganizationChart"/>
    <dgm:cxn modelId="{75057AB6-1350-4FE1-BB66-CAEAC4485E69}" type="presParOf" srcId="{5B206593-1680-4150-BE02-03D857C5BFAA}" destId="{5AAC43E7-6BC4-4367-B725-8063E5400AD7}" srcOrd="1" destOrd="0" presId="urn:microsoft.com/office/officeart/2009/3/layout/HorizontalOrganizationChart"/>
    <dgm:cxn modelId="{44C85DDA-B01D-43BF-A667-78D96EE4B735}" type="presParOf" srcId="{CDF4C747-9D7A-4D00-8DA7-F9A28A3F54A8}" destId="{4AC45258-A41A-4A34-8B10-C3F0A2FDAFB3}" srcOrd="1" destOrd="0" presId="urn:microsoft.com/office/officeart/2009/3/layout/HorizontalOrganizationChart"/>
    <dgm:cxn modelId="{40CA8DA0-37EF-43E7-A80C-8B2ACB3D0C6D}" type="presParOf" srcId="{CDF4C747-9D7A-4D00-8DA7-F9A28A3F54A8}" destId="{1AD5BBDF-82B9-4A2C-B640-9AD6B8216DB1}" srcOrd="2" destOrd="0" presId="urn:microsoft.com/office/officeart/2009/3/layout/HorizontalOrganizationChart"/>
    <dgm:cxn modelId="{2550B387-111A-439F-8F9E-D630C7472E5A}" type="presParOf" srcId="{9B615606-B06A-4E34-9C2F-DEB1BA07C82C}" destId="{35B4F746-F840-4F39-A9DB-970301F33684}" srcOrd="2" destOrd="0" presId="urn:microsoft.com/office/officeart/2009/3/layout/HorizontalOrganizationChart"/>
    <dgm:cxn modelId="{847F6C69-1F36-4BA3-BB77-E75B52283AD6}" type="presParOf" srcId="{9B615606-B06A-4E34-9C2F-DEB1BA07C82C}" destId="{141B81FB-23C6-49FB-BBD4-76220914D8B9}" srcOrd="3" destOrd="0" presId="urn:microsoft.com/office/officeart/2009/3/layout/HorizontalOrganizationChart"/>
    <dgm:cxn modelId="{2B53F5FD-D13B-40C7-BA3F-1575C35EAB2A}" type="presParOf" srcId="{141B81FB-23C6-49FB-BBD4-76220914D8B9}" destId="{45017212-0530-4B28-9911-C1B20DA91AED}" srcOrd="0" destOrd="0" presId="urn:microsoft.com/office/officeart/2009/3/layout/HorizontalOrganizationChart"/>
    <dgm:cxn modelId="{27BF421E-B53E-4D79-A705-1A136656FAC7}" type="presParOf" srcId="{45017212-0530-4B28-9911-C1B20DA91AED}" destId="{8B8B21B0-612F-4808-A8F1-FE7DBC974B27}" srcOrd="0" destOrd="0" presId="urn:microsoft.com/office/officeart/2009/3/layout/HorizontalOrganizationChart"/>
    <dgm:cxn modelId="{1F3A24DE-6639-4BE5-9378-CC557A0E0B0B}" type="presParOf" srcId="{45017212-0530-4B28-9911-C1B20DA91AED}" destId="{FA9C463B-1CFE-465A-9FC6-430E43C84877}" srcOrd="1" destOrd="0" presId="urn:microsoft.com/office/officeart/2009/3/layout/HorizontalOrganizationChart"/>
    <dgm:cxn modelId="{CF5FE584-D9EE-4C85-AE49-0B2A9F0E13E2}" type="presParOf" srcId="{141B81FB-23C6-49FB-BBD4-76220914D8B9}" destId="{69C0D23A-F906-4548-9BC4-6CC08BED652A}" srcOrd="1" destOrd="0" presId="urn:microsoft.com/office/officeart/2009/3/layout/HorizontalOrganizationChart"/>
    <dgm:cxn modelId="{713CA2E3-FE7C-4E9A-8CE6-F9F475D177B6}" type="presParOf" srcId="{141B81FB-23C6-49FB-BBD4-76220914D8B9}" destId="{AC90F650-AFC0-41AF-B955-069BBA6277E8}" srcOrd="2" destOrd="0" presId="urn:microsoft.com/office/officeart/2009/3/layout/HorizontalOrganizationChart"/>
    <dgm:cxn modelId="{E9C9FF13-E354-4305-A854-153156F0DD09}" type="presParOf" srcId="{9B615606-B06A-4E34-9C2F-DEB1BA07C82C}" destId="{4F8836D8-0107-4DBB-AD28-82C1AE679A57}" srcOrd="4" destOrd="0" presId="urn:microsoft.com/office/officeart/2009/3/layout/HorizontalOrganizationChart"/>
    <dgm:cxn modelId="{9FCC46AE-8792-4075-9636-FBA0FCE5608C}" type="presParOf" srcId="{9B615606-B06A-4E34-9C2F-DEB1BA07C82C}" destId="{3565759F-C873-4F4F-BB01-8C636EEF8E1C}" srcOrd="5" destOrd="0" presId="urn:microsoft.com/office/officeart/2009/3/layout/HorizontalOrganizationChart"/>
    <dgm:cxn modelId="{8932D4BD-8F26-4433-8D86-62D39B415613}" type="presParOf" srcId="{3565759F-C873-4F4F-BB01-8C636EEF8E1C}" destId="{A73B1FC8-3CB0-4D6A-9AFD-B8AF33129246}" srcOrd="0" destOrd="0" presId="urn:microsoft.com/office/officeart/2009/3/layout/HorizontalOrganizationChart"/>
    <dgm:cxn modelId="{5E0674C4-9ADD-4938-A047-95A7401FC4DB}" type="presParOf" srcId="{A73B1FC8-3CB0-4D6A-9AFD-B8AF33129246}" destId="{116A6CCA-732A-4EF3-96DC-7AD661F06A2D}" srcOrd="0" destOrd="0" presId="urn:microsoft.com/office/officeart/2009/3/layout/HorizontalOrganizationChart"/>
    <dgm:cxn modelId="{8FF331DE-79BE-4CC7-8E12-999C0B82005E}" type="presParOf" srcId="{A73B1FC8-3CB0-4D6A-9AFD-B8AF33129246}" destId="{274289A8-0483-4730-8E3D-E421E08F71BA}" srcOrd="1" destOrd="0" presId="urn:microsoft.com/office/officeart/2009/3/layout/HorizontalOrganizationChart"/>
    <dgm:cxn modelId="{0136EB69-CE6E-4908-996E-B95A10948F4D}" type="presParOf" srcId="{3565759F-C873-4F4F-BB01-8C636EEF8E1C}" destId="{8F2FD047-E43E-42A3-A34C-F6BE1E15DF89}" srcOrd="1" destOrd="0" presId="urn:microsoft.com/office/officeart/2009/3/layout/HorizontalOrganizationChart"/>
    <dgm:cxn modelId="{8906114A-D69B-4966-B1EC-F6AFF2F08769}" type="presParOf" srcId="{3565759F-C873-4F4F-BB01-8C636EEF8E1C}" destId="{B807F662-6D18-4107-83B9-2CC25F01D7A8}" srcOrd="2" destOrd="0" presId="urn:microsoft.com/office/officeart/2009/3/layout/HorizontalOrganizationChart"/>
    <dgm:cxn modelId="{9BC8CC3D-B15F-4C42-8BBC-1DEE02248238}" type="presParOf" srcId="{85F43B19-8020-4EBF-AF08-7229ACF896B0}" destId="{F644A299-AF59-4021-8C51-A774299A682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2731C7-0D68-48D3-AC9B-B23399B8AA1D}" type="doc">
      <dgm:prSet loTypeId="urn:microsoft.com/office/officeart/2005/8/layout/hierarchy2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DC32BD-7861-4BA6-AB94-885AA6015D07}">
      <dgm:prSet phldrT="[Text]" custT="1"/>
      <dgm:spPr/>
      <dgm:t>
        <a:bodyPr/>
        <a:lstStyle/>
        <a:p>
          <a:r>
            <a:rPr lang="en-US" sz="3600" dirty="0"/>
            <a:t>Excessive growth of hair</a:t>
          </a:r>
        </a:p>
      </dgm:t>
    </dgm:pt>
    <dgm:pt modelId="{2BD6BE2C-4E50-4987-9306-DEEFCAAB5958}" type="parTrans" cxnId="{7E1F4D6C-94B5-4643-8FFB-1407DD277994}">
      <dgm:prSet/>
      <dgm:spPr/>
      <dgm:t>
        <a:bodyPr/>
        <a:lstStyle/>
        <a:p>
          <a:endParaRPr lang="en-US"/>
        </a:p>
      </dgm:t>
    </dgm:pt>
    <dgm:pt modelId="{2CB7DB0D-4ECA-446E-A43A-29364A03932C}" type="sibTrans" cxnId="{7E1F4D6C-94B5-4643-8FFB-1407DD277994}">
      <dgm:prSet/>
      <dgm:spPr/>
      <dgm:t>
        <a:bodyPr/>
        <a:lstStyle/>
        <a:p>
          <a:endParaRPr lang="en-US"/>
        </a:p>
      </dgm:t>
    </dgm:pt>
    <dgm:pt modelId="{ABD27E9F-BA45-4CF4-AAD3-86621347061B}">
      <dgm:prSet phldrT="[Text]" custT="1"/>
      <dgm:spPr/>
      <dgm:t>
        <a:bodyPr/>
        <a:lstStyle/>
        <a:p>
          <a:r>
            <a:rPr lang="en-US" sz="3600" dirty="0" err="1"/>
            <a:t>Hypertrichosis</a:t>
          </a:r>
          <a:r>
            <a:rPr lang="en-US" sz="3600" dirty="0"/>
            <a:t> </a:t>
          </a:r>
        </a:p>
      </dgm:t>
    </dgm:pt>
    <dgm:pt modelId="{FF7BDE17-6E13-4750-AED2-4CB0EC19CFB5}" type="parTrans" cxnId="{39C745D5-CDD9-4069-9C4F-60136910DB03}">
      <dgm:prSet/>
      <dgm:spPr/>
      <dgm:t>
        <a:bodyPr/>
        <a:lstStyle/>
        <a:p>
          <a:endParaRPr lang="en-US"/>
        </a:p>
      </dgm:t>
    </dgm:pt>
    <dgm:pt modelId="{C8DB3A45-10EE-4EC5-B091-A2D212EC44F2}" type="sibTrans" cxnId="{39C745D5-CDD9-4069-9C4F-60136910DB03}">
      <dgm:prSet/>
      <dgm:spPr/>
      <dgm:t>
        <a:bodyPr/>
        <a:lstStyle/>
        <a:p>
          <a:endParaRPr lang="en-US"/>
        </a:p>
      </dgm:t>
    </dgm:pt>
    <dgm:pt modelId="{5D1BF8C8-5196-47D0-8FE1-AA9512AFA4C4}">
      <dgm:prSet phldrT="[Text]" custT="1"/>
      <dgm:spPr/>
      <dgm:t>
        <a:bodyPr/>
        <a:lstStyle/>
        <a:p>
          <a:r>
            <a:rPr lang="en-US" sz="3600" dirty="0" err="1"/>
            <a:t>Hirsutism</a:t>
          </a:r>
          <a:r>
            <a:rPr lang="en-US" sz="3600" dirty="0"/>
            <a:t> </a:t>
          </a:r>
        </a:p>
      </dgm:t>
    </dgm:pt>
    <dgm:pt modelId="{DC516C2B-BFAE-4AE6-B4CF-394247EF80DA}" type="parTrans" cxnId="{A372A06C-198F-4F53-A9EA-74CF3A974218}">
      <dgm:prSet/>
      <dgm:spPr/>
      <dgm:t>
        <a:bodyPr/>
        <a:lstStyle/>
        <a:p>
          <a:endParaRPr lang="en-US"/>
        </a:p>
      </dgm:t>
    </dgm:pt>
    <dgm:pt modelId="{406276AB-A0DD-48F6-BAE3-7F05B0C047EE}" type="sibTrans" cxnId="{A372A06C-198F-4F53-A9EA-74CF3A974218}">
      <dgm:prSet/>
      <dgm:spPr/>
      <dgm:t>
        <a:bodyPr/>
        <a:lstStyle/>
        <a:p>
          <a:endParaRPr lang="en-US"/>
        </a:p>
      </dgm:t>
    </dgm:pt>
    <dgm:pt modelId="{8663290B-BC81-44C7-8E22-415638C25903}" type="pres">
      <dgm:prSet presAssocID="{022731C7-0D68-48D3-AC9B-B23399B8AA1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9869667-B01E-4F89-994D-F82FC970E262}" type="pres">
      <dgm:prSet presAssocID="{EDDC32BD-7861-4BA6-AB94-885AA6015D07}" presName="root1" presStyleCnt="0"/>
      <dgm:spPr/>
    </dgm:pt>
    <dgm:pt modelId="{1AF12419-4EE0-4CA3-978D-6A03082F550B}" type="pres">
      <dgm:prSet presAssocID="{EDDC32BD-7861-4BA6-AB94-885AA6015D07}" presName="LevelOneTextNode" presStyleLbl="node0" presStyleIdx="0" presStyleCnt="1" custScaleX="77074" custScaleY="53089" custLinFactNeighborX="290" custLinFactNeighborY="-8708">
        <dgm:presLayoutVars>
          <dgm:chPref val="3"/>
        </dgm:presLayoutVars>
      </dgm:prSet>
      <dgm:spPr/>
    </dgm:pt>
    <dgm:pt modelId="{EEC8285D-F3F5-4B1E-B80A-2BD637E14AF2}" type="pres">
      <dgm:prSet presAssocID="{EDDC32BD-7861-4BA6-AB94-885AA6015D07}" presName="level2hierChild" presStyleCnt="0"/>
      <dgm:spPr/>
    </dgm:pt>
    <dgm:pt modelId="{96FB07F1-9438-4628-BB9D-256BD2711D22}" type="pres">
      <dgm:prSet presAssocID="{FF7BDE17-6E13-4750-AED2-4CB0EC19CFB5}" presName="conn2-1" presStyleLbl="parChTrans1D2" presStyleIdx="0" presStyleCnt="2"/>
      <dgm:spPr/>
    </dgm:pt>
    <dgm:pt modelId="{72479B32-ADBC-473A-94DE-50F7FE3F9131}" type="pres">
      <dgm:prSet presAssocID="{FF7BDE17-6E13-4750-AED2-4CB0EC19CFB5}" presName="connTx" presStyleLbl="parChTrans1D2" presStyleIdx="0" presStyleCnt="2"/>
      <dgm:spPr/>
    </dgm:pt>
    <dgm:pt modelId="{C4DE3D7A-050A-4394-A577-E16BED21BBC9}" type="pres">
      <dgm:prSet presAssocID="{ABD27E9F-BA45-4CF4-AAD3-86621347061B}" presName="root2" presStyleCnt="0"/>
      <dgm:spPr/>
    </dgm:pt>
    <dgm:pt modelId="{DAC79E6B-8034-45DF-A99F-B37A332D00F6}" type="pres">
      <dgm:prSet presAssocID="{ABD27E9F-BA45-4CF4-AAD3-86621347061B}" presName="LevelTwoTextNode" presStyleLbl="node2" presStyleIdx="0" presStyleCnt="2" custScaleY="40187" custLinFactNeighborX="-9869" custLinFactNeighborY="-45281">
        <dgm:presLayoutVars>
          <dgm:chPref val="3"/>
        </dgm:presLayoutVars>
      </dgm:prSet>
      <dgm:spPr/>
    </dgm:pt>
    <dgm:pt modelId="{80CF09DB-E858-4694-B0B9-3995B69D0AD3}" type="pres">
      <dgm:prSet presAssocID="{ABD27E9F-BA45-4CF4-AAD3-86621347061B}" presName="level3hierChild" presStyleCnt="0"/>
      <dgm:spPr/>
    </dgm:pt>
    <dgm:pt modelId="{E79FD35E-365F-40E3-874B-B94F300AB48E}" type="pres">
      <dgm:prSet presAssocID="{DC516C2B-BFAE-4AE6-B4CF-394247EF80DA}" presName="conn2-1" presStyleLbl="parChTrans1D2" presStyleIdx="1" presStyleCnt="2"/>
      <dgm:spPr/>
    </dgm:pt>
    <dgm:pt modelId="{F062B966-E93F-4B10-A3D0-2714BB06AABB}" type="pres">
      <dgm:prSet presAssocID="{DC516C2B-BFAE-4AE6-B4CF-394247EF80DA}" presName="connTx" presStyleLbl="parChTrans1D2" presStyleIdx="1" presStyleCnt="2"/>
      <dgm:spPr/>
    </dgm:pt>
    <dgm:pt modelId="{DBB14049-F030-4A82-BE1D-688574D0666B}" type="pres">
      <dgm:prSet presAssocID="{5D1BF8C8-5196-47D0-8FE1-AA9512AFA4C4}" presName="root2" presStyleCnt="0"/>
      <dgm:spPr/>
    </dgm:pt>
    <dgm:pt modelId="{CBF91ABC-264D-407A-96ED-6061AD5CE81B}" type="pres">
      <dgm:prSet presAssocID="{5D1BF8C8-5196-47D0-8FE1-AA9512AFA4C4}" presName="LevelTwoTextNode" presStyleLbl="node2" presStyleIdx="1" presStyleCnt="2" custScaleY="35133" custLinFactNeighborX="-7547" custLinFactNeighborY="30768">
        <dgm:presLayoutVars>
          <dgm:chPref val="3"/>
        </dgm:presLayoutVars>
      </dgm:prSet>
      <dgm:spPr/>
    </dgm:pt>
    <dgm:pt modelId="{6266D46D-D108-45AD-ABF3-EB757F30A262}" type="pres">
      <dgm:prSet presAssocID="{5D1BF8C8-5196-47D0-8FE1-AA9512AFA4C4}" presName="level3hierChild" presStyleCnt="0"/>
      <dgm:spPr/>
    </dgm:pt>
  </dgm:ptLst>
  <dgm:cxnLst>
    <dgm:cxn modelId="{9F7EAD61-7670-4134-B3EE-9E12B171E318}" type="presOf" srcId="{DC516C2B-BFAE-4AE6-B4CF-394247EF80DA}" destId="{F062B966-E93F-4B10-A3D0-2714BB06AABB}" srcOrd="1" destOrd="0" presId="urn:microsoft.com/office/officeart/2005/8/layout/hierarchy2"/>
    <dgm:cxn modelId="{51CFD46B-8A4C-4395-B0CB-859C2D9C121D}" type="presOf" srcId="{022731C7-0D68-48D3-AC9B-B23399B8AA1D}" destId="{8663290B-BC81-44C7-8E22-415638C25903}" srcOrd="0" destOrd="0" presId="urn:microsoft.com/office/officeart/2005/8/layout/hierarchy2"/>
    <dgm:cxn modelId="{7E1F4D6C-94B5-4643-8FFB-1407DD277994}" srcId="{022731C7-0D68-48D3-AC9B-B23399B8AA1D}" destId="{EDDC32BD-7861-4BA6-AB94-885AA6015D07}" srcOrd="0" destOrd="0" parTransId="{2BD6BE2C-4E50-4987-9306-DEEFCAAB5958}" sibTransId="{2CB7DB0D-4ECA-446E-A43A-29364A03932C}"/>
    <dgm:cxn modelId="{A372A06C-198F-4F53-A9EA-74CF3A974218}" srcId="{EDDC32BD-7861-4BA6-AB94-885AA6015D07}" destId="{5D1BF8C8-5196-47D0-8FE1-AA9512AFA4C4}" srcOrd="1" destOrd="0" parTransId="{DC516C2B-BFAE-4AE6-B4CF-394247EF80DA}" sibTransId="{406276AB-A0DD-48F6-BAE3-7F05B0C047EE}"/>
    <dgm:cxn modelId="{1CF2C08B-21D4-47AC-B30D-77B538ED4AD0}" type="presOf" srcId="{5D1BF8C8-5196-47D0-8FE1-AA9512AFA4C4}" destId="{CBF91ABC-264D-407A-96ED-6061AD5CE81B}" srcOrd="0" destOrd="0" presId="urn:microsoft.com/office/officeart/2005/8/layout/hierarchy2"/>
    <dgm:cxn modelId="{D7DE5CA0-F90F-4FDF-A7C9-F6203D9E8C51}" type="presOf" srcId="{FF7BDE17-6E13-4750-AED2-4CB0EC19CFB5}" destId="{96FB07F1-9438-4628-BB9D-256BD2711D22}" srcOrd="0" destOrd="0" presId="urn:microsoft.com/office/officeart/2005/8/layout/hierarchy2"/>
    <dgm:cxn modelId="{746497BE-8A9B-4756-B471-109223807BA6}" type="presOf" srcId="{DC516C2B-BFAE-4AE6-B4CF-394247EF80DA}" destId="{E79FD35E-365F-40E3-874B-B94F300AB48E}" srcOrd="0" destOrd="0" presId="urn:microsoft.com/office/officeart/2005/8/layout/hierarchy2"/>
    <dgm:cxn modelId="{CA9EACBE-D12F-4F10-938C-5B23EC9563E4}" type="presOf" srcId="{ABD27E9F-BA45-4CF4-AAD3-86621347061B}" destId="{DAC79E6B-8034-45DF-A99F-B37A332D00F6}" srcOrd="0" destOrd="0" presId="urn:microsoft.com/office/officeart/2005/8/layout/hierarchy2"/>
    <dgm:cxn modelId="{39C745D5-CDD9-4069-9C4F-60136910DB03}" srcId="{EDDC32BD-7861-4BA6-AB94-885AA6015D07}" destId="{ABD27E9F-BA45-4CF4-AAD3-86621347061B}" srcOrd="0" destOrd="0" parTransId="{FF7BDE17-6E13-4750-AED2-4CB0EC19CFB5}" sibTransId="{C8DB3A45-10EE-4EC5-B091-A2D212EC44F2}"/>
    <dgm:cxn modelId="{6D89E1F4-1943-4050-8D92-F4F8D5F4CC06}" type="presOf" srcId="{FF7BDE17-6E13-4750-AED2-4CB0EC19CFB5}" destId="{72479B32-ADBC-473A-94DE-50F7FE3F9131}" srcOrd="1" destOrd="0" presId="urn:microsoft.com/office/officeart/2005/8/layout/hierarchy2"/>
    <dgm:cxn modelId="{17F947FA-CAB7-4556-A4E3-67D40D4D8FFE}" type="presOf" srcId="{EDDC32BD-7861-4BA6-AB94-885AA6015D07}" destId="{1AF12419-4EE0-4CA3-978D-6A03082F550B}" srcOrd="0" destOrd="0" presId="urn:microsoft.com/office/officeart/2005/8/layout/hierarchy2"/>
    <dgm:cxn modelId="{715AF0EC-0544-4846-B827-39DAFDE9065E}" type="presParOf" srcId="{8663290B-BC81-44C7-8E22-415638C25903}" destId="{89869667-B01E-4F89-994D-F82FC970E262}" srcOrd="0" destOrd="0" presId="urn:microsoft.com/office/officeart/2005/8/layout/hierarchy2"/>
    <dgm:cxn modelId="{10D24B4A-E8BE-4D93-9612-53EEC04BEE48}" type="presParOf" srcId="{89869667-B01E-4F89-994D-F82FC970E262}" destId="{1AF12419-4EE0-4CA3-978D-6A03082F550B}" srcOrd="0" destOrd="0" presId="urn:microsoft.com/office/officeart/2005/8/layout/hierarchy2"/>
    <dgm:cxn modelId="{1EE5A077-6269-4CE1-B871-CD8E0542036F}" type="presParOf" srcId="{89869667-B01E-4F89-994D-F82FC970E262}" destId="{EEC8285D-F3F5-4B1E-B80A-2BD637E14AF2}" srcOrd="1" destOrd="0" presId="urn:microsoft.com/office/officeart/2005/8/layout/hierarchy2"/>
    <dgm:cxn modelId="{6D6B3C16-C35D-4E39-B461-39422940AF5B}" type="presParOf" srcId="{EEC8285D-F3F5-4B1E-B80A-2BD637E14AF2}" destId="{96FB07F1-9438-4628-BB9D-256BD2711D22}" srcOrd="0" destOrd="0" presId="urn:microsoft.com/office/officeart/2005/8/layout/hierarchy2"/>
    <dgm:cxn modelId="{CE753B50-A970-4092-A9E1-68E9FEFF6CD0}" type="presParOf" srcId="{96FB07F1-9438-4628-BB9D-256BD2711D22}" destId="{72479B32-ADBC-473A-94DE-50F7FE3F9131}" srcOrd="0" destOrd="0" presId="urn:microsoft.com/office/officeart/2005/8/layout/hierarchy2"/>
    <dgm:cxn modelId="{5E13EF72-17C8-4354-834B-EF170A9836A8}" type="presParOf" srcId="{EEC8285D-F3F5-4B1E-B80A-2BD637E14AF2}" destId="{C4DE3D7A-050A-4394-A577-E16BED21BBC9}" srcOrd="1" destOrd="0" presId="urn:microsoft.com/office/officeart/2005/8/layout/hierarchy2"/>
    <dgm:cxn modelId="{3E8C8F95-557F-4AD7-A41F-19DC7CD25083}" type="presParOf" srcId="{C4DE3D7A-050A-4394-A577-E16BED21BBC9}" destId="{DAC79E6B-8034-45DF-A99F-B37A332D00F6}" srcOrd="0" destOrd="0" presId="urn:microsoft.com/office/officeart/2005/8/layout/hierarchy2"/>
    <dgm:cxn modelId="{51A81A25-284E-48A1-9936-C683A8B71D1A}" type="presParOf" srcId="{C4DE3D7A-050A-4394-A577-E16BED21BBC9}" destId="{80CF09DB-E858-4694-B0B9-3995B69D0AD3}" srcOrd="1" destOrd="0" presId="urn:microsoft.com/office/officeart/2005/8/layout/hierarchy2"/>
    <dgm:cxn modelId="{6A2CC463-A83F-4408-9F59-F8A5F3F95F91}" type="presParOf" srcId="{EEC8285D-F3F5-4B1E-B80A-2BD637E14AF2}" destId="{E79FD35E-365F-40E3-874B-B94F300AB48E}" srcOrd="2" destOrd="0" presId="urn:microsoft.com/office/officeart/2005/8/layout/hierarchy2"/>
    <dgm:cxn modelId="{075992C3-1944-4DA6-9016-4851788B5DA3}" type="presParOf" srcId="{E79FD35E-365F-40E3-874B-B94F300AB48E}" destId="{F062B966-E93F-4B10-A3D0-2714BB06AABB}" srcOrd="0" destOrd="0" presId="urn:microsoft.com/office/officeart/2005/8/layout/hierarchy2"/>
    <dgm:cxn modelId="{F7D018A8-0425-46FF-81F8-65E46BD3A1B0}" type="presParOf" srcId="{EEC8285D-F3F5-4B1E-B80A-2BD637E14AF2}" destId="{DBB14049-F030-4A82-BE1D-688574D0666B}" srcOrd="3" destOrd="0" presId="urn:microsoft.com/office/officeart/2005/8/layout/hierarchy2"/>
    <dgm:cxn modelId="{7F2AC10A-3040-447C-8011-CEEE73218D5D}" type="presParOf" srcId="{DBB14049-F030-4A82-BE1D-688574D0666B}" destId="{CBF91ABC-264D-407A-96ED-6061AD5CE81B}" srcOrd="0" destOrd="0" presId="urn:microsoft.com/office/officeart/2005/8/layout/hierarchy2"/>
    <dgm:cxn modelId="{ED9F255D-6598-4438-BC1F-BFABBAAE059A}" type="presParOf" srcId="{DBB14049-F030-4A82-BE1D-688574D0666B}" destId="{6266D46D-D108-45AD-ABF3-EB757F30A26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FF32A-3B04-46B2-8B77-43CCC5AD0B3C}">
      <dsp:nvSpPr>
        <dsp:cNvPr id="0" name=""/>
        <dsp:cNvSpPr/>
      </dsp:nvSpPr>
      <dsp:spPr>
        <a:xfrm>
          <a:off x="3245904" y="2187583"/>
          <a:ext cx="648305" cy="69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4152" y="0"/>
              </a:lnTo>
              <a:lnTo>
                <a:pt x="324152" y="696928"/>
              </a:lnTo>
              <a:lnTo>
                <a:pt x="648305" y="69692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DFE5C-6FC9-4BCB-9753-FC742EECCBA0}">
      <dsp:nvSpPr>
        <dsp:cNvPr id="0" name=""/>
        <dsp:cNvSpPr/>
      </dsp:nvSpPr>
      <dsp:spPr>
        <a:xfrm>
          <a:off x="7135739" y="1490654"/>
          <a:ext cx="648305" cy="69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4152" y="0"/>
              </a:lnTo>
              <a:lnTo>
                <a:pt x="324152" y="696928"/>
              </a:lnTo>
              <a:lnTo>
                <a:pt x="648305" y="696928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4A801-8D99-4EDD-A2E1-7E20DDCC3CE8}">
      <dsp:nvSpPr>
        <dsp:cNvPr id="0" name=""/>
        <dsp:cNvSpPr/>
      </dsp:nvSpPr>
      <dsp:spPr>
        <a:xfrm>
          <a:off x="7135739" y="793725"/>
          <a:ext cx="648305" cy="696928"/>
        </a:xfrm>
        <a:custGeom>
          <a:avLst/>
          <a:gdLst/>
          <a:ahLst/>
          <a:cxnLst/>
          <a:rect l="0" t="0" r="0" b="0"/>
          <a:pathLst>
            <a:path>
              <a:moveTo>
                <a:pt x="0" y="696928"/>
              </a:moveTo>
              <a:lnTo>
                <a:pt x="324152" y="696928"/>
              </a:lnTo>
              <a:lnTo>
                <a:pt x="324152" y="0"/>
              </a:lnTo>
              <a:lnTo>
                <a:pt x="648305" y="0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3F778-3FD0-44A8-B901-7089057372E5}">
      <dsp:nvSpPr>
        <dsp:cNvPr id="0" name=""/>
        <dsp:cNvSpPr/>
      </dsp:nvSpPr>
      <dsp:spPr>
        <a:xfrm>
          <a:off x="3245904" y="1490654"/>
          <a:ext cx="648305" cy="696928"/>
        </a:xfrm>
        <a:custGeom>
          <a:avLst/>
          <a:gdLst/>
          <a:ahLst/>
          <a:cxnLst/>
          <a:rect l="0" t="0" r="0" b="0"/>
          <a:pathLst>
            <a:path>
              <a:moveTo>
                <a:pt x="0" y="696928"/>
              </a:moveTo>
              <a:lnTo>
                <a:pt x="324152" y="696928"/>
              </a:lnTo>
              <a:lnTo>
                <a:pt x="324152" y="0"/>
              </a:lnTo>
              <a:lnTo>
                <a:pt x="648305" y="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38F5AE-A5FC-4D74-9D81-69DE51CB2B53}">
      <dsp:nvSpPr>
        <dsp:cNvPr id="0" name=""/>
        <dsp:cNvSpPr/>
      </dsp:nvSpPr>
      <dsp:spPr>
        <a:xfrm>
          <a:off x="4375" y="1693250"/>
          <a:ext cx="3241528" cy="9886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Acquired disorders of hair</a:t>
          </a:r>
        </a:p>
      </dsp:txBody>
      <dsp:txXfrm>
        <a:off x="4375" y="1693250"/>
        <a:ext cx="3241528" cy="988666"/>
      </dsp:txXfrm>
    </dsp:sp>
    <dsp:sp modelId="{6EE7E5D3-D4F8-4936-BA5D-2AEB21D0BAAB}">
      <dsp:nvSpPr>
        <dsp:cNvPr id="0" name=""/>
        <dsp:cNvSpPr/>
      </dsp:nvSpPr>
      <dsp:spPr>
        <a:xfrm>
          <a:off x="3894210" y="996321"/>
          <a:ext cx="3241528" cy="9886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Increase hair loss</a:t>
          </a:r>
        </a:p>
      </dsp:txBody>
      <dsp:txXfrm>
        <a:off x="3894210" y="996321"/>
        <a:ext cx="3241528" cy="988666"/>
      </dsp:txXfrm>
    </dsp:sp>
    <dsp:sp modelId="{52735AAD-0928-48E4-86AA-42FFAB143E71}">
      <dsp:nvSpPr>
        <dsp:cNvPr id="0" name=""/>
        <dsp:cNvSpPr/>
      </dsp:nvSpPr>
      <dsp:spPr>
        <a:xfrm>
          <a:off x="7784045" y="299392"/>
          <a:ext cx="3241528" cy="9886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Non scarring</a:t>
          </a:r>
        </a:p>
      </dsp:txBody>
      <dsp:txXfrm>
        <a:off x="7784045" y="299392"/>
        <a:ext cx="3241528" cy="988666"/>
      </dsp:txXfrm>
    </dsp:sp>
    <dsp:sp modelId="{F27FC315-2A99-46CE-8FB5-79B1072E4128}">
      <dsp:nvSpPr>
        <dsp:cNvPr id="0" name=""/>
        <dsp:cNvSpPr/>
      </dsp:nvSpPr>
      <dsp:spPr>
        <a:xfrm>
          <a:off x="7784045" y="1693250"/>
          <a:ext cx="3241528" cy="9886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Scarring </a:t>
          </a:r>
        </a:p>
      </dsp:txBody>
      <dsp:txXfrm>
        <a:off x="7784045" y="1693250"/>
        <a:ext cx="3241528" cy="988666"/>
      </dsp:txXfrm>
    </dsp:sp>
    <dsp:sp modelId="{88903F62-53D8-4A78-8A79-0ED109CC0072}">
      <dsp:nvSpPr>
        <dsp:cNvPr id="0" name=""/>
        <dsp:cNvSpPr/>
      </dsp:nvSpPr>
      <dsp:spPr>
        <a:xfrm>
          <a:off x="3894210" y="2390178"/>
          <a:ext cx="3241528" cy="9886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Increase hair growth</a:t>
          </a:r>
        </a:p>
      </dsp:txBody>
      <dsp:txXfrm>
        <a:off x="3894210" y="2390178"/>
        <a:ext cx="3241528" cy="988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836D8-0107-4DBB-AD28-82C1AE679A57}">
      <dsp:nvSpPr>
        <dsp:cNvPr id="0" name=""/>
        <dsp:cNvSpPr/>
      </dsp:nvSpPr>
      <dsp:spPr>
        <a:xfrm>
          <a:off x="5199573" y="1839119"/>
          <a:ext cx="630802" cy="1356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401" y="0"/>
              </a:lnTo>
              <a:lnTo>
                <a:pt x="315401" y="1356224"/>
              </a:lnTo>
              <a:lnTo>
                <a:pt x="630802" y="1356224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4F746-F840-4F39-A9DB-970301F33684}">
      <dsp:nvSpPr>
        <dsp:cNvPr id="0" name=""/>
        <dsp:cNvSpPr/>
      </dsp:nvSpPr>
      <dsp:spPr>
        <a:xfrm>
          <a:off x="5199573" y="1793399"/>
          <a:ext cx="63080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0802" y="4572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25388-BBA5-4EE2-A697-891A560B18CB}">
      <dsp:nvSpPr>
        <dsp:cNvPr id="0" name=""/>
        <dsp:cNvSpPr/>
      </dsp:nvSpPr>
      <dsp:spPr>
        <a:xfrm>
          <a:off x="5199573" y="482894"/>
          <a:ext cx="630802" cy="1356224"/>
        </a:xfrm>
        <a:custGeom>
          <a:avLst/>
          <a:gdLst/>
          <a:ahLst/>
          <a:cxnLst/>
          <a:rect l="0" t="0" r="0" b="0"/>
          <a:pathLst>
            <a:path>
              <a:moveTo>
                <a:pt x="0" y="1356224"/>
              </a:moveTo>
              <a:lnTo>
                <a:pt x="315401" y="1356224"/>
              </a:lnTo>
              <a:lnTo>
                <a:pt x="315401" y="0"/>
              </a:lnTo>
              <a:lnTo>
                <a:pt x="630802" y="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DDF1C-0E76-49C5-95FF-12EA4A240ACF}">
      <dsp:nvSpPr>
        <dsp:cNvPr id="0" name=""/>
        <dsp:cNvSpPr/>
      </dsp:nvSpPr>
      <dsp:spPr>
        <a:xfrm>
          <a:off x="2045562" y="1358132"/>
          <a:ext cx="3154010" cy="961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Non scarring alopecia</a:t>
          </a:r>
        </a:p>
      </dsp:txBody>
      <dsp:txXfrm>
        <a:off x="2045562" y="1358132"/>
        <a:ext cx="3154010" cy="961973"/>
      </dsp:txXfrm>
    </dsp:sp>
    <dsp:sp modelId="{44C43365-5299-4A4E-93C5-D7A609AD1AC4}">
      <dsp:nvSpPr>
        <dsp:cNvPr id="0" name=""/>
        <dsp:cNvSpPr/>
      </dsp:nvSpPr>
      <dsp:spPr>
        <a:xfrm>
          <a:off x="5830376" y="1907"/>
          <a:ext cx="3154010" cy="961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bg1"/>
              </a:solidFill>
            </a:rPr>
            <a:t>Androgenetic</a:t>
          </a:r>
          <a:r>
            <a:rPr lang="en-US" sz="3400" kern="1200" dirty="0">
              <a:solidFill>
                <a:schemeClr val="bg1"/>
              </a:solidFill>
            </a:rPr>
            <a:t> alopecia</a:t>
          </a:r>
        </a:p>
      </dsp:txBody>
      <dsp:txXfrm>
        <a:off x="5830376" y="1907"/>
        <a:ext cx="3154010" cy="961973"/>
      </dsp:txXfrm>
    </dsp:sp>
    <dsp:sp modelId="{8B8B21B0-612F-4808-A8F1-FE7DBC974B27}">
      <dsp:nvSpPr>
        <dsp:cNvPr id="0" name=""/>
        <dsp:cNvSpPr/>
      </dsp:nvSpPr>
      <dsp:spPr>
        <a:xfrm>
          <a:off x="5830376" y="1358132"/>
          <a:ext cx="3154010" cy="961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bg1"/>
              </a:solidFill>
            </a:rPr>
            <a:t>Telogen</a:t>
          </a:r>
          <a:r>
            <a:rPr lang="en-US" sz="3400" kern="1200" dirty="0">
              <a:solidFill>
                <a:schemeClr val="bg1"/>
              </a:solidFill>
            </a:rPr>
            <a:t> effluvium</a:t>
          </a:r>
        </a:p>
      </dsp:txBody>
      <dsp:txXfrm>
        <a:off x="5830376" y="1358132"/>
        <a:ext cx="3154010" cy="961973"/>
      </dsp:txXfrm>
    </dsp:sp>
    <dsp:sp modelId="{116A6CCA-732A-4EF3-96DC-7AD661F06A2D}">
      <dsp:nvSpPr>
        <dsp:cNvPr id="0" name=""/>
        <dsp:cNvSpPr/>
      </dsp:nvSpPr>
      <dsp:spPr>
        <a:xfrm>
          <a:off x="5830376" y="2714357"/>
          <a:ext cx="3154010" cy="9619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bg1"/>
              </a:solidFill>
            </a:rPr>
            <a:t>Alopecia </a:t>
          </a:r>
          <a:r>
            <a:rPr lang="en-US" sz="3400" kern="1200" dirty="0" err="1">
              <a:solidFill>
                <a:schemeClr val="bg1"/>
              </a:solidFill>
            </a:rPr>
            <a:t>areata</a:t>
          </a:r>
          <a:endParaRPr lang="en-US" sz="3400" kern="1200" dirty="0">
            <a:solidFill>
              <a:schemeClr val="bg1"/>
            </a:solidFill>
          </a:endParaRPr>
        </a:p>
      </dsp:txBody>
      <dsp:txXfrm>
        <a:off x="5830376" y="2714357"/>
        <a:ext cx="3154010" cy="9619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12419-4EE0-4CA3-978D-6A03082F550B}">
      <dsp:nvSpPr>
        <dsp:cNvPr id="0" name=""/>
        <dsp:cNvSpPr/>
      </dsp:nvSpPr>
      <dsp:spPr>
        <a:xfrm>
          <a:off x="14920" y="1473699"/>
          <a:ext cx="3916147" cy="1348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Excessive growth of hair</a:t>
          </a:r>
        </a:p>
      </dsp:txBody>
      <dsp:txXfrm>
        <a:off x="54423" y="1513202"/>
        <a:ext cx="3837141" cy="1269726"/>
      </dsp:txXfrm>
    </dsp:sp>
    <dsp:sp modelId="{96FB07F1-9438-4628-BB9D-256BD2711D22}">
      <dsp:nvSpPr>
        <dsp:cNvPr id="0" name=""/>
        <dsp:cNvSpPr/>
      </dsp:nvSpPr>
      <dsp:spPr>
        <a:xfrm rot="18844537">
          <a:off x="3599322" y="1316834"/>
          <a:ext cx="2179718" cy="96503"/>
        </a:xfrm>
        <a:custGeom>
          <a:avLst/>
          <a:gdLst/>
          <a:ahLst/>
          <a:cxnLst/>
          <a:rect l="0" t="0" r="0" b="0"/>
          <a:pathLst>
            <a:path>
              <a:moveTo>
                <a:pt x="0" y="48251"/>
              </a:moveTo>
              <a:lnTo>
                <a:pt x="2179718" y="48251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634688" y="1310593"/>
        <a:ext cx="108985" cy="108985"/>
      </dsp:txXfrm>
    </dsp:sp>
    <dsp:sp modelId="{DAC79E6B-8034-45DF-A99F-B37A332D00F6}">
      <dsp:nvSpPr>
        <dsp:cNvPr id="0" name=""/>
        <dsp:cNvSpPr/>
      </dsp:nvSpPr>
      <dsp:spPr>
        <a:xfrm>
          <a:off x="5447295" y="71629"/>
          <a:ext cx="5081022" cy="10209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Hypertrichosis</a:t>
          </a:r>
          <a:r>
            <a:rPr lang="en-US" sz="3600" kern="1200" dirty="0"/>
            <a:t> </a:t>
          </a:r>
        </a:p>
      </dsp:txBody>
      <dsp:txXfrm>
        <a:off x="5477198" y="101532"/>
        <a:ext cx="5021216" cy="961149"/>
      </dsp:txXfrm>
    </dsp:sp>
    <dsp:sp modelId="{E79FD35E-365F-40E3-874B-B94F300AB48E}">
      <dsp:nvSpPr>
        <dsp:cNvPr id="0" name=""/>
        <dsp:cNvSpPr/>
      </dsp:nvSpPr>
      <dsp:spPr>
        <a:xfrm rot="2771769">
          <a:off x="3567712" y="2951767"/>
          <a:ext cx="2360920" cy="96503"/>
        </a:xfrm>
        <a:custGeom>
          <a:avLst/>
          <a:gdLst/>
          <a:ahLst/>
          <a:cxnLst/>
          <a:rect l="0" t="0" r="0" b="0"/>
          <a:pathLst>
            <a:path>
              <a:moveTo>
                <a:pt x="0" y="48251"/>
              </a:moveTo>
              <a:lnTo>
                <a:pt x="2360920" y="48251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689149" y="2940996"/>
        <a:ext cx="118046" cy="118046"/>
      </dsp:txXfrm>
    </dsp:sp>
    <dsp:sp modelId="{CBF91ABC-264D-407A-96ED-6061AD5CE81B}">
      <dsp:nvSpPr>
        <dsp:cNvPr id="0" name=""/>
        <dsp:cNvSpPr/>
      </dsp:nvSpPr>
      <dsp:spPr>
        <a:xfrm>
          <a:off x="5565277" y="3405694"/>
          <a:ext cx="5081022" cy="892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Hirsutism</a:t>
          </a:r>
          <a:r>
            <a:rPr lang="en-US" sz="3600" kern="1200" dirty="0"/>
            <a:t> </a:t>
          </a:r>
        </a:p>
      </dsp:txBody>
      <dsp:txXfrm>
        <a:off x="5591419" y="3431836"/>
        <a:ext cx="5028738" cy="840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8AD2D-6DEB-42F2-AFE5-B11202884A97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6CA8D-E29D-4193-BAB6-15442441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1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 </a:t>
            </a:r>
            <a:r>
              <a:rPr lang="en-US" dirty="0" err="1"/>
              <a:t>veriety</a:t>
            </a:r>
            <a:r>
              <a:rPr lang="en-US" dirty="0"/>
              <a:t> of presentation</a:t>
            </a:r>
            <a:r>
              <a:rPr lang="en-US" baseline="0" dirty="0"/>
              <a:t>, brittle hairs, may break off at 5 cm or grow longer, circumscribed baldness. Can improve with transition from childhood to adulthood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18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Short, brittle,</a:t>
            </a:r>
            <a:r>
              <a:rPr lang="en-US" baseline="0" dirty="0"/>
              <a:t> lusterless hairs, breaks off </a:t>
            </a:r>
            <a:r>
              <a:rPr lang="en-US" baseline="0" dirty="0" err="1"/>
              <a:t>easiy</a:t>
            </a:r>
            <a:r>
              <a:rPr lang="en-US" baseline="0" dirty="0"/>
              <a:t> leading to circumscribed patch of hair loss</a:t>
            </a:r>
          </a:p>
          <a:p>
            <a:r>
              <a:rPr lang="en-US" baseline="0" dirty="0" err="1"/>
              <a:t>Arginosuccinase</a:t>
            </a:r>
            <a:r>
              <a:rPr lang="en-US" baseline="0" dirty="0"/>
              <a:t> deficiency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67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Polarized light</a:t>
            </a:r>
            <a:r>
              <a:rPr lang="en-US" baseline="0" dirty="0"/>
              <a:t> examination shows splaying of cortical fibers from transverse fracture of hair fiber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72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silvery</a:t>
            </a:r>
            <a:r>
              <a:rPr lang="en-US" baseline="0" dirty="0"/>
              <a:t> blonde </a:t>
            </a:r>
            <a:r>
              <a:rPr lang="en-US" baseline="0" dirty="0" err="1"/>
              <a:t>colour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18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Cause…insufficient amount of inner root sheath in the </a:t>
            </a:r>
            <a:r>
              <a:rPr lang="en-US" dirty="0" err="1"/>
              <a:t>anagen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12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79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Ltanooprost</a:t>
            </a:r>
            <a:r>
              <a:rPr lang="en-US" dirty="0"/>
              <a:t> used for glaucoma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35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</a:t>
            </a:r>
            <a:r>
              <a:rPr lang="en-US" baseline="0" dirty="0"/>
              <a:t> or more follicles detected </a:t>
            </a:r>
            <a:r>
              <a:rPr lang="en-US" baseline="0"/>
              <a:t>on ultrasound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8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Fasting lipids and glucose …coz association</a:t>
            </a:r>
            <a:r>
              <a:rPr lang="en-US" baseline="0" dirty="0"/>
              <a:t> with diabetes and elevated </a:t>
            </a:r>
            <a:r>
              <a:rPr lang="en-US" baseline="0" dirty="0" err="1"/>
              <a:t>cholestrol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Minoxidel</a:t>
            </a:r>
            <a:r>
              <a:rPr lang="en-US" dirty="0"/>
              <a:t>… vasodilator ( </a:t>
            </a:r>
            <a:r>
              <a:rPr lang="en-US" dirty="0" err="1"/>
              <a:t>inc</a:t>
            </a:r>
            <a:r>
              <a:rPr lang="en-US" dirty="0"/>
              <a:t> terminal hair)</a:t>
            </a:r>
            <a:r>
              <a:rPr lang="en-US" baseline="0" dirty="0"/>
              <a:t> </a:t>
            </a:r>
            <a:r>
              <a:rPr lang="en-US" baseline="0" dirty="0" err="1"/>
              <a:t>headach</a:t>
            </a:r>
            <a:r>
              <a:rPr lang="en-US" baseline="0" dirty="0"/>
              <a:t>, local irritation, </a:t>
            </a:r>
            <a:r>
              <a:rPr lang="en-US" baseline="0" dirty="0" err="1"/>
              <a:t>inc</a:t>
            </a:r>
            <a:r>
              <a:rPr lang="en-US" baseline="0" dirty="0"/>
              <a:t> hair on temples</a:t>
            </a:r>
          </a:p>
          <a:p>
            <a:r>
              <a:rPr lang="en-US" baseline="0" dirty="0" err="1"/>
              <a:t>Cyproterone</a:t>
            </a:r>
            <a:r>
              <a:rPr lang="en-US" baseline="0" dirty="0"/>
              <a:t> acetate, 50-100mg/day( 1</a:t>
            </a:r>
            <a:r>
              <a:rPr lang="en-US" baseline="30000" dirty="0"/>
              <a:t>st</a:t>
            </a:r>
            <a:r>
              <a:rPr lang="en-US" baseline="0" dirty="0"/>
              <a:t> 10 </a:t>
            </a:r>
            <a:r>
              <a:rPr lang="en-US" baseline="0" dirty="0" err="1"/>
              <a:t>daysof</a:t>
            </a:r>
            <a:r>
              <a:rPr lang="en-US" baseline="0" dirty="0"/>
              <a:t> menses, lassitude, weight gain, breast tenderness, loss of libido, depression)</a:t>
            </a:r>
          </a:p>
          <a:p>
            <a:r>
              <a:rPr lang="en-US" baseline="0" dirty="0"/>
              <a:t>spironolactone 50-300mg/day( menses irregularities, breast tenderness, </a:t>
            </a:r>
            <a:r>
              <a:rPr lang="en-US" baseline="0" dirty="0" err="1"/>
              <a:t>fatigue,post</a:t>
            </a:r>
            <a:r>
              <a:rPr lang="en-US" baseline="0" dirty="0"/>
              <a:t> menopausal bleeding)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Triamcinolone 5-10mg/ml</a:t>
            </a:r>
            <a:r>
              <a:rPr lang="en-US" baseline="0" dirty="0"/>
              <a:t> by fine needle in upper </a:t>
            </a:r>
            <a:r>
              <a:rPr lang="en-US" baseline="0" dirty="0" err="1"/>
              <a:t>subcutous</a:t>
            </a:r>
            <a:r>
              <a:rPr lang="en-US" baseline="0" dirty="0"/>
              <a:t>. Local atrophy is recover within few months.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3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Discoid lupus erythematosus. (a) Low‐power photomicrograph showing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follicular plugging, superficial and deep perivascular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periappendageal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lymphocytic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infiltrate. (b) High‐power photomicrograph showing the hydropic degeneration of the basal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layer and the mononuclear cell infiltrate. (c) Higher‐power photomicrograph showing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hydropic degeneration of the basal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56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15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Cosmetic… heated</a:t>
            </a:r>
            <a:r>
              <a:rPr lang="en-US" baseline="0" dirty="0"/>
              <a:t> tongs- bubble hair, overuse of chemical treatment such as relaxers</a:t>
            </a:r>
          </a:p>
          <a:p>
            <a:r>
              <a:rPr lang="en-US" baseline="0" dirty="0"/>
              <a:t>Traction… sustained pulling on hair roots, associated with </a:t>
            </a:r>
            <a:r>
              <a:rPr lang="en-US" baseline="0" dirty="0" err="1"/>
              <a:t>headach</a:t>
            </a:r>
            <a:r>
              <a:rPr lang="en-US" baseline="0" dirty="0"/>
              <a:t>, reversible in early stages, once follicles have lost then its permanent </a:t>
            </a:r>
          </a:p>
          <a:p>
            <a:r>
              <a:rPr lang="en-US" baseline="0" dirty="0"/>
              <a:t>Medical trauma… </a:t>
            </a:r>
            <a:r>
              <a:rPr lang="en-US" baseline="0" dirty="0" err="1"/>
              <a:t>forcep</a:t>
            </a:r>
            <a:r>
              <a:rPr lang="en-US" baseline="0" dirty="0"/>
              <a:t> delivery, surgery, embolization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1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Diagnostic and statistical manual of mental disorder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6CA8D-E29D-4193-BAB6-1544244127F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2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9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7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08B48-E4E4-4166-87EA-CA63BC6C9793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F353CDD-486E-4440-8090-DCCE3942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9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1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54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1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1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2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0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5CBB545-A969-479C-A60A-AE94624D75E4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DDFA37F-B499-4B31-A46D-1B1EAE95B2F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42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 /><Relationship Id="rId2" Type="http://schemas.openxmlformats.org/officeDocument/2006/relationships/image" Target="../media/image64.jpeg" /><Relationship Id="rId1" Type="http://schemas.openxmlformats.org/officeDocument/2006/relationships/slideLayout" Target="../slideLayouts/slideLayout7.xml" 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 /><Relationship Id="rId1" Type="http://schemas.openxmlformats.org/officeDocument/2006/relationships/slideLayout" Target="../slideLayouts/slideLayout7.xml" 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 /><Relationship Id="rId2" Type="http://schemas.openxmlformats.org/officeDocument/2006/relationships/image" Target="../media/image70.emf" /><Relationship Id="rId1" Type="http://schemas.openxmlformats.org/officeDocument/2006/relationships/slideLayout" Target="../slideLayouts/slideLayout4.xml" 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 /><Relationship Id="rId2" Type="http://schemas.openxmlformats.org/officeDocument/2006/relationships/image" Target="../media/image73.emf" /><Relationship Id="rId1" Type="http://schemas.openxmlformats.org/officeDocument/2006/relationships/slideLayout" Target="../slideLayouts/slideLayout7.xml" 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 /><Relationship Id="rId2" Type="http://schemas.openxmlformats.org/officeDocument/2006/relationships/image" Target="../media/image75.jpg" /><Relationship Id="rId1" Type="http://schemas.openxmlformats.org/officeDocument/2006/relationships/slideLayout" Target="../slideLayouts/slideLayout7.xml" 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 /><Relationship Id="rId2" Type="http://schemas.openxmlformats.org/officeDocument/2006/relationships/image" Target="../media/image77.jpg" /><Relationship Id="rId1" Type="http://schemas.openxmlformats.org/officeDocument/2006/relationships/slideLayout" Target="../slideLayouts/slideLayout7.xml" 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 /><Relationship Id="rId2" Type="http://schemas.openxmlformats.org/officeDocument/2006/relationships/image" Target="../media/image79.emf" /><Relationship Id="rId1" Type="http://schemas.openxmlformats.org/officeDocument/2006/relationships/slideLayout" Target="../slideLayouts/slideLayout7.xml" 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2.png" 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 /><Relationship Id="rId1" Type="http://schemas.openxmlformats.org/officeDocument/2006/relationships/slideLayout" Target="../slideLayouts/slideLayout7.xml" 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 /><Relationship Id="rId1" Type="http://schemas.openxmlformats.org/officeDocument/2006/relationships/slideLayout" Target="../slideLayouts/slideLayout2.xml" 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 /><Relationship Id="rId1" Type="http://schemas.openxmlformats.org/officeDocument/2006/relationships/slideLayout" Target="../slideLayouts/slideLayout2.xml" 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 /><Relationship Id="rId1" Type="http://schemas.openxmlformats.org/officeDocument/2006/relationships/slideLayout" Target="../slideLayouts/slideLayout2.xml" 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 /><Relationship Id="rId1" Type="http://schemas.openxmlformats.org/officeDocument/2006/relationships/slideLayout" Target="../slideLayouts/slideLayout2.xml" 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 /><Relationship Id="rId7" Type="http://schemas.microsoft.com/office/2007/relationships/diagramDrawing" Target="../diagrams/drawing3.xml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6" Type="http://schemas.openxmlformats.org/officeDocument/2006/relationships/diagramColors" Target="../diagrams/colors3.xml" /><Relationship Id="rId5" Type="http://schemas.openxmlformats.org/officeDocument/2006/relationships/diagramQuickStyle" Target="../diagrams/quickStyle3.xml" /><Relationship Id="rId4" Type="http://schemas.openxmlformats.org/officeDocument/2006/relationships/diagramLayout" Target="../diagrams/layout3.xml" 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 /><Relationship Id="rId2" Type="http://schemas.openxmlformats.org/officeDocument/2006/relationships/image" Target="../media/image90.emf" /><Relationship Id="rId1" Type="http://schemas.openxmlformats.org/officeDocument/2006/relationships/slideLayout" Target="../slideLayouts/slideLayout7.xml" 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 /><Relationship Id="rId2" Type="http://schemas.openxmlformats.org/officeDocument/2006/relationships/image" Target="../media/image93.emf" /><Relationship Id="rId1" Type="http://schemas.openxmlformats.org/officeDocument/2006/relationships/slideLayout" Target="../slideLayouts/slideLayout6.xml" 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 /><Relationship Id="rId1" Type="http://schemas.openxmlformats.org/officeDocument/2006/relationships/slideLayout" Target="../slideLayouts/slideLayout2.xml" 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 /><Relationship Id="rId1" Type="http://schemas.openxmlformats.org/officeDocument/2006/relationships/slideLayout" Target="../slideLayouts/slideLayout7.xml" 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 /><Relationship Id="rId3" Type="http://schemas.openxmlformats.org/officeDocument/2006/relationships/image" Target="../media/image14.emf" /><Relationship Id="rId7" Type="http://schemas.openxmlformats.org/officeDocument/2006/relationships/image" Target="../media/image18.emf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7.emf" /><Relationship Id="rId5" Type="http://schemas.openxmlformats.org/officeDocument/2006/relationships/image" Target="../media/image16.emf" /><Relationship Id="rId4" Type="http://schemas.openxmlformats.org/officeDocument/2006/relationships/image" Target="../media/image15.emf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 /><Relationship Id="rId2" Type="http://schemas.openxmlformats.org/officeDocument/2006/relationships/image" Target="../media/image22.emf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 /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5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eg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 /><Relationship Id="rId2" Type="http://schemas.openxmlformats.org/officeDocument/2006/relationships/image" Target="../media/image30.emf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 /><Relationship Id="rId2" Type="http://schemas.openxmlformats.org/officeDocument/2006/relationships/image" Target="../media/image32.emf" /><Relationship Id="rId1" Type="http://schemas.openxmlformats.org/officeDocument/2006/relationships/slideLayout" Target="../slideLayouts/slideLayout7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 /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 /><Relationship Id="rId2" Type="http://schemas.openxmlformats.org/officeDocument/2006/relationships/image" Target="../media/image37.emf" /><Relationship Id="rId1" Type="http://schemas.openxmlformats.org/officeDocument/2006/relationships/slideLayout" Target="../slideLayouts/slideLayout7.xml" 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 /><Relationship Id="rId2" Type="http://schemas.openxmlformats.org/officeDocument/2006/relationships/image" Target="../media/image34.emf" /><Relationship Id="rId1" Type="http://schemas.openxmlformats.org/officeDocument/2006/relationships/slideLayout" Target="../slideLayouts/slideLayout7.xml" 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 /><Relationship Id="rId2" Type="http://schemas.openxmlformats.org/officeDocument/2006/relationships/image" Target="../media/image40.emf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7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-www.naaf.org/" TargetMode="External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 /><Relationship Id="rId2" Type="http://schemas.openxmlformats.org/officeDocument/2006/relationships/image" Target="../media/image44.emf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7.emf" /><Relationship Id="rId4" Type="http://schemas.openxmlformats.org/officeDocument/2006/relationships/image" Target="../media/image46.emf" 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 /><Relationship Id="rId2" Type="http://schemas.openxmlformats.org/officeDocument/2006/relationships/image" Target="../media/image48.emf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7.emf" /><Relationship Id="rId4" Type="http://schemas.openxmlformats.org/officeDocument/2006/relationships/image" Target="../media/image50.emf" 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 /><Relationship Id="rId2" Type="http://schemas.openxmlformats.org/officeDocument/2006/relationships/image" Target="../media/image51.emf" /><Relationship Id="rId1" Type="http://schemas.openxmlformats.org/officeDocument/2006/relationships/slideLayout" Target="../slideLayouts/slideLayout7.xml" 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 /><Relationship Id="rId2" Type="http://schemas.openxmlformats.org/officeDocument/2006/relationships/image" Target="../media/image53.emf" /><Relationship Id="rId1" Type="http://schemas.openxmlformats.org/officeDocument/2006/relationships/slideLayout" Target="../slideLayouts/slideLayout7.xml" 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 /><Relationship Id="rId2" Type="http://schemas.openxmlformats.org/officeDocument/2006/relationships/image" Target="../media/image55.emf" /><Relationship Id="rId1" Type="http://schemas.openxmlformats.org/officeDocument/2006/relationships/slideLayout" Target="../slideLayouts/slideLayout7.xml" 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 /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 /><Relationship Id="rId1" Type="http://schemas.openxmlformats.org/officeDocument/2006/relationships/slideLayout" Target="../slideLayouts/slideLayout2.xml" 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61.emf" /><Relationship Id="rId4" Type="http://schemas.openxmlformats.org/officeDocument/2006/relationships/image" Target="../media/image60.emf" 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 /><Relationship Id="rId1" Type="http://schemas.openxmlformats.org/officeDocument/2006/relationships/slideLayout" Target="../slideLayouts/slideLayout2.xml" 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56" y="1078788"/>
            <a:ext cx="7925487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6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6790279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Repetitive sequence of growth &amp; rest of hair follicles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i="1" dirty="0" err="1">
                <a:solidFill>
                  <a:srgbClr val="C00000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– active hair growth period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Its duration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length of hair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Continue for several </a:t>
            </a:r>
            <a:r>
              <a:rPr lang="en-US" sz="2000" b="1" dirty="0">
                <a:solidFill>
                  <a:schemeClr val="tx1"/>
                </a:solidFill>
              </a:rPr>
              <a:t>years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1"/>
                </a:solidFill>
              </a:rPr>
              <a:t>80-90% </a:t>
            </a:r>
            <a:r>
              <a:rPr lang="en-US" sz="2000" dirty="0">
                <a:solidFill>
                  <a:schemeClr val="tx1"/>
                </a:solidFill>
              </a:rPr>
              <a:t>hair follicles at any one time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Onset: mitotic activity in epithelial cells of dermal papilla </a:t>
            </a:r>
          </a:p>
          <a:p>
            <a:endParaRPr lang="en-US" sz="2000" dirty="0"/>
          </a:p>
        </p:txBody>
      </p:sp>
      <p:pic>
        <p:nvPicPr>
          <p:cNvPr id="4" name="Picture 4" descr="Hair Growth Cycle — Village Der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64" y="1843978"/>
            <a:ext cx="468361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701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alopecia is </a:t>
            </a:r>
            <a:r>
              <a:rPr lang="en-US" sz="2000" b="1" dirty="0">
                <a:solidFill>
                  <a:schemeClr val="tx1"/>
                </a:solidFill>
              </a:rPr>
              <a:t>irreversible</a:t>
            </a:r>
            <a:r>
              <a:rPr lang="en-US" sz="2000" dirty="0">
                <a:solidFill>
                  <a:schemeClr val="tx1"/>
                </a:solidFill>
              </a:rPr>
              <a:t> and does not respond to topical or </a:t>
            </a:r>
            <a:r>
              <a:rPr lang="en-US" sz="2000" dirty="0" err="1">
                <a:solidFill>
                  <a:schemeClr val="tx1"/>
                </a:solidFill>
              </a:rPr>
              <a:t>intralesional</a:t>
            </a:r>
            <a:r>
              <a:rPr lang="en-US" sz="2000" dirty="0">
                <a:solidFill>
                  <a:schemeClr val="tx1"/>
                </a:solidFill>
              </a:rPr>
              <a:t> corticosteroids</a:t>
            </a:r>
          </a:p>
          <a:p>
            <a:r>
              <a:rPr lang="en-US" sz="2000" dirty="0">
                <a:solidFill>
                  <a:schemeClr val="tx1"/>
                </a:solidFill>
              </a:rPr>
              <a:t>No treatment is known to arrest progression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If the disfigurement is considerable and no active inflammatory  changes  are  present </a:t>
            </a:r>
            <a:r>
              <a:rPr lang="en-US" sz="2000" b="1" dirty="0">
                <a:solidFill>
                  <a:schemeClr val="tx1"/>
                </a:solidFill>
              </a:rPr>
              <a:t>autografting</a:t>
            </a:r>
            <a:r>
              <a:rPr lang="en-US" sz="2000" dirty="0">
                <a:solidFill>
                  <a:schemeClr val="tx1"/>
                </a:solidFill>
              </a:rPr>
              <a:t>  from unaffected to scarred scalp may be considered</a:t>
            </a:r>
          </a:p>
        </p:txBody>
      </p:sp>
    </p:spTree>
    <p:extLst>
      <p:ext uri="{BB962C8B-B14F-4D97-AF65-F5344CB8AC3E}">
        <p14:creationId xmlns:p14="http://schemas.microsoft.com/office/powerpoint/2010/main" val="17543699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centrifugal </a:t>
            </a:r>
            <a:r>
              <a:rPr lang="en-US" dirty="0" err="1"/>
              <a:t>cicatricial</a:t>
            </a:r>
            <a:r>
              <a:rPr lang="en-US" dirty="0"/>
              <a:t> alopecia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Lymphocytic primary </a:t>
            </a:r>
            <a:r>
              <a:rPr lang="en-US" sz="2000" dirty="0" err="1">
                <a:solidFill>
                  <a:schemeClr val="tx1"/>
                </a:solidFill>
              </a:rPr>
              <a:t>cicatricial</a:t>
            </a:r>
            <a:r>
              <a:rPr lang="en-US" sz="2000" dirty="0">
                <a:solidFill>
                  <a:schemeClr val="tx1"/>
                </a:solidFill>
              </a:rPr>
              <a:t>  alopecia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Primarily affecting African women</a:t>
            </a:r>
          </a:p>
          <a:p>
            <a:r>
              <a:rPr lang="en-US" sz="2000" dirty="0">
                <a:solidFill>
                  <a:schemeClr val="tx1"/>
                </a:solidFill>
              </a:rPr>
              <a:t>It remains unclear which of the following contribute most to its formation: chemical processing, heat, traction or other traumas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44266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7"/>
            <a:ext cx="7172920" cy="45723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Patients may complain about itching, tenderness and pins and needle sensations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Presents as skin colored patch of scarring alopecia on the crown gradually progressing centrifugally to parietal areas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May be clinical evidence of inflammation at the advancing margins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9BC148-524F-E44F-8238-54D797F5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001" y="2716390"/>
            <a:ext cx="2732484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58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Potent topical corticosteroids may arrest progression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Doxycycline or minocycline is useful in inflammatory cases with pustules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Minoxidil</a:t>
            </a:r>
            <a:r>
              <a:rPr lang="en-US" sz="2000" dirty="0">
                <a:solidFill>
                  <a:schemeClr val="tx1"/>
                </a:solidFill>
              </a:rPr>
              <a:t> hair spray</a:t>
            </a:r>
          </a:p>
          <a:p>
            <a:r>
              <a:rPr lang="en-US" sz="2000" dirty="0">
                <a:solidFill>
                  <a:schemeClr val="tx1"/>
                </a:solidFill>
              </a:rPr>
              <a:t>Wig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38576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Folliculitis </a:t>
            </a:r>
            <a:r>
              <a:rPr lang="en-US" dirty="0" err="1"/>
              <a:t>decalvans</a:t>
            </a:r>
            <a:r>
              <a:rPr lang="en-US" dirty="0"/>
              <a:t> and tufted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b="1" dirty="0"/>
              <a:t>F</a:t>
            </a:r>
            <a:r>
              <a:rPr lang="en-US" sz="2000" b="1" dirty="0">
                <a:solidFill>
                  <a:schemeClr val="tx1"/>
                </a:solidFill>
              </a:rPr>
              <a:t>olliculitis </a:t>
            </a:r>
            <a:r>
              <a:rPr lang="en-US" sz="2000" b="1" dirty="0" err="1">
                <a:solidFill>
                  <a:schemeClr val="tx1"/>
                </a:solidFill>
              </a:rPr>
              <a:t>decalvans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uncommon, progressive, painful, purulent folliculitis that may involve any hair‐bearing site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Although most common on the vertex of the scalp</a:t>
            </a:r>
          </a:p>
          <a:p>
            <a:r>
              <a:rPr lang="en-US" sz="2000" dirty="0">
                <a:solidFill>
                  <a:srgbClr val="C00000"/>
                </a:solidFill>
              </a:rPr>
              <a:t>Staphylococcus </a:t>
            </a:r>
            <a:r>
              <a:rPr lang="en-US" sz="2000" dirty="0" err="1">
                <a:solidFill>
                  <a:srgbClr val="C00000"/>
                </a:solidFill>
              </a:rPr>
              <a:t>aureus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may be grown from the pustules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Tufted </a:t>
            </a:r>
            <a:r>
              <a:rPr lang="en-US" sz="2000" b="1" dirty="0" err="1">
                <a:solidFill>
                  <a:schemeClr val="tx1"/>
                </a:solidFill>
              </a:rPr>
              <a:t>folliculits</a:t>
            </a:r>
            <a:r>
              <a:rPr lang="en-US" sz="2000" dirty="0">
                <a:solidFill>
                  <a:schemeClr val="tx1"/>
                </a:solidFill>
              </a:rPr>
              <a:t> occurs when the </a:t>
            </a:r>
            <a:r>
              <a:rPr lang="en-US" sz="2000" dirty="0" err="1">
                <a:solidFill>
                  <a:schemeClr val="tx1"/>
                </a:solidFill>
              </a:rPr>
              <a:t>infundibular</a:t>
            </a:r>
            <a:r>
              <a:rPr lang="en-US" sz="2000" dirty="0">
                <a:solidFill>
                  <a:schemeClr val="tx1"/>
                </a:solidFill>
              </a:rPr>
              <a:t> epithelium of damaged follicles heal with the formation of a large, common infundibulum</a:t>
            </a:r>
          </a:p>
          <a:p>
            <a:r>
              <a:rPr lang="en-US" sz="2000" dirty="0">
                <a:solidFill>
                  <a:schemeClr val="tx1"/>
                </a:solidFill>
              </a:rPr>
              <a:t>Up to 30 hairs may emerge through a common dilated pore like a toothbrush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18542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649D51A-3A8E-3B40-A189-F8777C9B0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906" y="1240726"/>
            <a:ext cx="5092482" cy="3678238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2040AB0-535F-FB46-A4A4-51B3CBA81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16" y="1187146"/>
            <a:ext cx="4255704" cy="373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96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Follicular abscesses with a dense </a:t>
            </a:r>
            <a:r>
              <a:rPr lang="en-US" sz="2000" dirty="0" err="1">
                <a:solidFill>
                  <a:schemeClr val="tx1"/>
                </a:solidFill>
              </a:rPr>
              <a:t>perifollicular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polymorphonuclear</a:t>
            </a:r>
            <a:r>
              <a:rPr lang="en-US" sz="2000" dirty="0">
                <a:solidFill>
                  <a:schemeClr val="tx1"/>
                </a:solidFill>
              </a:rPr>
              <a:t> infiltrate and scattered </a:t>
            </a:r>
            <a:r>
              <a:rPr lang="en-US" sz="2000" dirty="0" err="1">
                <a:solidFill>
                  <a:schemeClr val="tx1"/>
                </a:solidFill>
              </a:rPr>
              <a:t>eosinophils</a:t>
            </a:r>
            <a:r>
              <a:rPr lang="en-US" sz="2000" dirty="0">
                <a:solidFill>
                  <a:schemeClr val="tx1"/>
                </a:solidFill>
              </a:rPr>
              <a:t> and plasma cells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Foreign‐body granulomas occur in response to follicular disruption, which is succeeded by scarring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236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Aim of treatment is to eradicate staph. </a:t>
            </a:r>
            <a:r>
              <a:rPr lang="en-US" sz="2000" dirty="0" err="1">
                <a:solidFill>
                  <a:schemeClr val="tx1"/>
                </a:solidFill>
              </a:rPr>
              <a:t>aureus</a:t>
            </a:r>
            <a:r>
              <a:rPr lang="en-US" sz="2000" dirty="0">
                <a:solidFill>
                  <a:schemeClr val="tx1"/>
                </a:solidFill>
              </a:rPr>
              <a:t> from the scalp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Topical and systemic antibiotics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 prolonged remission </a:t>
            </a:r>
            <a:r>
              <a:rPr lang="en-US" sz="2000" dirty="0" err="1">
                <a:solidFill>
                  <a:schemeClr val="tx1"/>
                </a:solidFill>
              </a:rPr>
              <a:t>rifamipicin</a:t>
            </a:r>
            <a:r>
              <a:rPr lang="en-US" sz="2000" dirty="0">
                <a:solidFill>
                  <a:schemeClr val="tx1"/>
                </a:solidFill>
              </a:rPr>
              <a:t> should be used in addition to clindamycin, ciprofloxacin or doxycycline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For Tufting – tar shampoos and topical </a:t>
            </a:r>
            <a:r>
              <a:rPr lang="en-US" sz="2000" dirty="0" err="1">
                <a:solidFill>
                  <a:schemeClr val="tx1"/>
                </a:solidFill>
              </a:rPr>
              <a:t>keratolytics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Other measures include laser depilation, surgical excision </a:t>
            </a:r>
          </a:p>
        </p:txBody>
      </p:sp>
    </p:spTree>
    <p:extLst>
      <p:ext uri="{BB962C8B-B14F-4D97-AF65-F5344CB8AC3E}">
        <p14:creationId xmlns:p14="http://schemas.microsoft.com/office/powerpoint/2010/main" val="11224793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Artefactual</a:t>
            </a:r>
            <a:r>
              <a:rPr lang="en-US" dirty="0"/>
              <a:t> alopecia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Cosmetic alopecia</a:t>
            </a:r>
          </a:p>
          <a:p>
            <a:r>
              <a:rPr lang="en-US" sz="2000" dirty="0">
                <a:solidFill>
                  <a:schemeClr val="tx1"/>
                </a:solidFill>
              </a:rPr>
              <a:t>Traction alopecia </a:t>
            </a:r>
          </a:p>
          <a:p>
            <a:r>
              <a:rPr lang="en-US" sz="2000" dirty="0">
                <a:solidFill>
                  <a:schemeClr val="tx1"/>
                </a:solidFill>
              </a:rPr>
              <a:t>Medical trauma hair loss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505" y="2278970"/>
            <a:ext cx="5773244" cy="39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760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trichotillomania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6776211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Behavioral disorder characterized by compulsive hair pulling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Bizarre pattern of hair loss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Hair is plucked most frequently from one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frontoparietal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 region 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Hair are not lost completely within the affected area (in contrast with alopecia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areata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  <a:ea typeface="Arial"/>
                <a:cs typeface="Arial"/>
                <a:sym typeface="Arial"/>
              </a:rPr>
              <a:t>Hairs of different length</a:t>
            </a:r>
            <a:endParaRPr lang="en-US" sz="20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293" y="1941342"/>
            <a:ext cx="460750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91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6721129" cy="3678303"/>
          </a:xfrm>
        </p:spPr>
        <p:txBody>
          <a:bodyPr>
            <a:normAutofit/>
          </a:bodyPr>
          <a:lstStyle/>
          <a:p>
            <a:pPr marL="514350" indent="-514350">
              <a:buAutoNum type="arabicPeriod" startAt="2"/>
            </a:pPr>
            <a:r>
              <a:rPr lang="en-US" sz="2000" i="1" dirty="0" err="1">
                <a:solidFill>
                  <a:srgbClr val="C00000"/>
                </a:solidFill>
              </a:rPr>
              <a:t>Catagen</a:t>
            </a:r>
            <a:r>
              <a:rPr lang="en-US" sz="2000" dirty="0">
                <a:solidFill>
                  <a:srgbClr val="FF6699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</a:t>
            </a:r>
            <a:r>
              <a:rPr lang="en-US" sz="2000" dirty="0" err="1">
                <a:solidFill>
                  <a:schemeClr val="tx1"/>
                </a:solidFill>
              </a:rPr>
              <a:t>involutionary</a:t>
            </a:r>
            <a:r>
              <a:rPr lang="en-US" sz="2000" dirty="0">
                <a:solidFill>
                  <a:schemeClr val="tx1"/>
                </a:solidFill>
              </a:rPr>
              <a:t> phase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Lower part of follicle involutes by apoptosis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Base of follicle moves upward &amp; lie just below level of </a:t>
            </a:r>
            <a:r>
              <a:rPr lang="en-US" sz="2000" dirty="0" err="1">
                <a:solidFill>
                  <a:schemeClr val="tx1"/>
                </a:solidFill>
              </a:rPr>
              <a:t>arrector</a:t>
            </a:r>
            <a:r>
              <a:rPr lang="en-US" sz="2000" dirty="0">
                <a:solidFill>
                  <a:schemeClr val="tx1"/>
                </a:solidFill>
              </a:rPr>
              <a:t> insertion </a:t>
            </a:r>
          </a:p>
          <a:p>
            <a:endParaRPr lang="en-US" dirty="0"/>
          </a:p>
        </p:txBody>
      </p:sp>
      <p:pic>
        <p:nvPicPr>
          <p:cNvPr id="5" name="Picture 4" descr="Hair Growth Cycle — Village Der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21" y="1847850"/>
            <a:ext cx="468722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909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915F75-B9CE-4443-92D9-1B117CBA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2159396"/>
            <a:ext cx="8669964" cy="43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30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126" y="731520"/>
            <a:ext cx="6707070" cy="53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5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Psychiatrist or clinical psychologist review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Behavioural</a:t>
            </a:r>
            <a:r>
              <a:rPr lang="en-US" sz="2000" dirty="0">
                <a:solidFill>
                  <a:schemeClr val="tx1"/>
                </a:solidFill>
              </a:rPr>
              <a:t> therapy aimed at habit reversal, pharmacotherapy with SSRIs</a:t>
            </a:r>
          </a:p>
        </p:txBody>
      </p:sp>
    </p:spTree>
    <p:extLst>
      <p:ext uri="{BB962C8B-B14F-4D97-AF65-F5344CB8AC3E}">
        <p14:creationId xmlns:p14="http://schemas.microsoft.com/office/powerpoint/2010/main" val="13468309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Abnormalities of hair shaft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92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Abnormalities of hair shaft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Structural defect with increased fragility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1. </a:t>
            </a:r>
            <a:r>
              <a:rPr lang="en-US" sz="2000" dirty="0" err="1">
                <a:solidFill>
                  <a:schemeClr val="tx1"/>
                </a:solidFill>
              </a:rPr>
              <a:t>Monilithrix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2. </a:t>
            </a:r>
            <a:r>
              <a:rPr lang="en-US" sz="2000" dirty="0" err="1">
                <a:solidFill>
                  <a:schemeClr val="tx1"/>
                </a:solidFill>
              </a:rPr>
              <a:t>Pili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torti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3. </a:t>
            </a:r>
            <a:r>
              <a:rPr lang="en-US" sz="2000" dirty="0" err="1">
                <a:solidFill>
                  <a:schemeClr val="tx1"/>
                </a:solidFill>
              </a:rPr>
              <a:t>Netherton</a:t>
            </a:r>
            <a:r>
              <a:rPr lang="en-US" sz="2000" dirty="0">
                <a:solidFill>
                  <a:schemeClr val="tx1"/>
                </a:solidFill>
              </a:rPr>
              <a:t> syndrome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4. </a:t>
            </a:r>
            <a:r>
              <a:rPr lang="en-US" sz="2000" dirty="0" err="1">
                <a:solidFill>
                  <a:schemeClr val="tx1"/>
                </a:solidFill>
              </a:rPr>
              <a:t>Trichorexis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nodosa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5. </a:t>
            </a:r>
            <a:r>
              <a:rPr lang="en-US" sz="2000" dirty="0" err="1">
                <a:solidFill>
                  <a:schemeClr val="tx1"/>
                </a:solidFill>
              </a:rPr>
              <a:t>Trichothiodystrophy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Structural defect without increased fragility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699831"/>
          </a:xfrm>
        </p:spPr>
        <p:txBody>
          <a:bodyPr>
            <a:no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1. </a:t>
            </a:r>
            <a:r>
              <a:rPr lang="en-US" sz="2000" dirty="0" err="1">
                <a:solidFill>
                  <a:schemeClr val="tx1"/>
                </a:solidFill>
              </a:rPr>
              <a:t>Pili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annulati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2. Wooly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3. </a:t>
            </a:r>
            <a:r>
              <a:rPr lang="en-US" sz="2000" dirty="0" err="1">
                <a:solidFill>
                  <a:schemeClr val="tx1"/>
                </a:solidFill>
              </a:rPr>
              <a:t>Uncomable</a:t>
            </a:r>
            <a:r>
              <a:rPr lang="en-US" sz="2000" dirty="0">
                <a:solidFill>
                  <a:schemeClr val="tx1"/>
                </a:solidFill>
              </a:rPr>
              <a:t> hair syndrome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4. Loose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hair syndrome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5. </a:t>
            </a:r>
            <a:r>
              <a:rPr lang="en-US" sz="2000" dirty="0" err="1">
                <a:solidFill>
                  <a:schemeClr val="tx1"/>
                </a:solidFill>
              </a:rPr>
              <a:t>Trichostasis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spinulosa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6. </a:t>
            </a:r>
            <a:r>
              <a:rPr lang="en-US" sz="2000" dirty="0" err="1">
                <a:solidFill>
                  <a:schemeClr val="tx1"/>
                </a:solidFill>
              </a:rPr>
              <a:t>Pili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multigemini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7. Weathering of the hair shaft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8. Bubble hair</a:t>
            </a:r>
          </a:p>
        </p:txBody>
      </p:sp>
    </p:spTree>
    <p:extLst>
      <p:ext uri="{BB962C8B-B14F-4D97-AF65-F5344CB8AC3E}">
        <p14:creationId xmlns:p14="http://schemas.microsoft.com/office/powerpoint/2010/main" val="1642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defect with increased fragility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229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Monilethrix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002920"/>
            <a:ext cx="5422390" cy="144366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Hair loss or broken hairs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Follicular keratosis(nape + occiput) </a:t>
            </a:r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1696883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Hair shaft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Beaded + break off easily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</a:t>
            </a:r>
            <a:r>
              <a:rPr lang="en-US" sz="2000" dirty="0" err="1">
                <a:solidFill>
                  <a:schemeClr val="tx1"/>
                </a:solidFill>
              </a:rPr>
              <a:t>Eliptical</a:t>
            </a:r>
            <a:r>
              <a:rPr lang="en-US" sz="2000" dirty="0">
                <a:solidFill>
                  <a:schemeClr val="tx1"/>
                </a:solidFill>
              </a:rPr>
              <a:t> nodes of 0.7-1 mm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Separated by </a:t>
            </a:r>
            <a:r>
              <a:rPr lang="en-US" sz="2000" dirty="0" err="1">
                <a:solidFill>
                  <a:schemeClr val="tx1"/>
                </a:solidFill>
              </a:rPr>
              <a:t>interenodes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3" y="3295737"/>
            <a:ext cx="5032347" cy="3372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655" y="3759971"/>
            <a:ext cx="5190978" cy="29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224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Pili</a:t>
            </a:r>
            <a:r>
              <a:rPr lang="en-US" dirty="0"/>
              <a:t> </a:t>
            </a:r>
            <a:r>
              <a:rPr lang="en-US" dirty="0" err="1"/>
              <a:t>torti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5327239" cy="3678303"/>
          </a:xfrm>
        </p:spPr>
        <p:txBody>
          <a:bodyPr>
            <a:normAutofit fontScale="92500" lnSpcReduction="20000"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Hairs are flattened  and at irregular intervals completely rotated through 180° around their long axis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Can occur isolated or part of the syndrome</a:t>
            </a:r>
          </a:p>
          <a:p>
            <a:r>
              <a:rPr lang="en-US" sz="2200" dirty="0">
                <a:solidFill>
                  <a:schemeClr val="tx1"/>
                </a:solidFill>
              </a:rPr>
              <a:t></a:t>
            </a:r>
            <a:r>
              <a:rPr lang="en-US" sz="2200" dirty="0" err="1">
                <a:solidFill>
                  <a:schemeClr val="tx1"/>
                </a:solidFill>
              </a:rPr>
              <a:t>Menkes</a:t>
            </a:r>
            <a:r>
              <a:rPr lang="en-US" sz="2200" dirty="0">
                <a:solidFill>
                  <a:schemeClr val="tx1"/>
                </a:solidFill>
              </a:rPr>
              <a:t> syndrome</a:t>
            </a:r>
          </a:p>
          <a:p>
            <a:r>
              <a:rPr lang="en-US" sz="2200" dirty="0">
                <a:solidFill>
                  <a:schemeClr val="tx1"/>
                </a:solidFill>
              </a:rPr>
              <a:t></a:t>
            </a:r>
            <a:r>
              <a:rPr lang="en-US" sz="2200" dirty="0" err="1">
                <a:solidFill>
                  <a:schemeClr val="tx1"/>
                </a:solidFill>
              </a:rPr>
              <a:t>Bjornstad</a:t>
            </a:r>
            <a:r>
              <a:rPr lang="en-US" sz="2200" dirty="0">
                <a:solidFill>
                  <a:schemeClr val="tx1"/>
                </a:solidFill>
              </a:rPr>
              <a:t> syndrome</a:t>
            </a:r>
          </a:p>
          <a:p>
            <a:r>
              <a:rPr lang="en-US" sz="2200" dirty="0">
                <a:solidFill>
                  <a:schemeClr val="tx1"/>
                </a:solidFill>
              </a:rPr>
              <a:t></a:t>
            </a:r>
            <a:r>
              <a:rPr lang="en-US" sz="2200" dirty="0" err="1">
                <a:solidFill>
                  <a:schemeClr val="tx1"/>
                </a:solidFill>
              </a:rPr>
              <a:t>Crandaal</a:t>
            </a:r>
            <a:r>
              <a:rPr lang="en-US" sz="2200" dirty="0">
                <a:solidFill>
                  <a:schemeClr val="tx1"/>
                </a:solidFill>
              </a:rPr>
              <a:t> syndrome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978" y="2180496"/>
            <a:ext cx="4471380" cy="452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096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Netherton</a:t>
            </a:r>
            <a:r>
              <a:rPr lang="en-US" dirty="0"/>
              <a:t>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Rare AR disorder characterized by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Gene involved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SPINK5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6611336" y="2968282"/>
            <a:ext cx="2603001" cy="165154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260122" y="2432277"/>
            <a:ext cx="2756313" cy="5360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Congenital </a:t>
            </a:r>
            <a:r>
              <a:rPr lang="en-US" dirty="0" err="1">
                <a:solidFill>
                  <a:schemeClr val="tx1"/>
                </a:solidFill>
              </a:rPr>
              <a:t>icthyosis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792930" y="4626874"/>
            <a:ext cx="2845348" cy="5533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Hair shaft abnormalities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343096" y="4619822"/>
            <a:ext cx="1968523" cy="5360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Atopic diathesis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60490" y="3377381"/>
            <a:ext cx="1599632" cy="88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33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Skin symptoms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Erythroderma</a:t>
            </a:r>
            <a:r>
              <a:rPr lang="en-US" sz="2000" dirty="0">
                <a:solidFill>
                  <a:schemeClr val="tx1"/>
                </a:solidFill>
              </a:rPr>
              <a:t> at birth, gradually evolves into milder form </a:t>
            </a:r>
            <a:r>
              <a:rPr lang="en-US" sz="2000" dirty="0" err="1">
                <a:solidFill>
                  <a:schemeClr val="tx1"/>
                </a:solidFill>
              </a:rPr>
              <a:t>icthyosis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linearis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circumflexa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Exfoliative</a:t>
            </a:r>
            <a:r>
              <a:rPr lang="en-US" sz="2000" dirty="0">
                <a:solidFill>
                  <a:schemeClr val="tx1"/>
                </a:solidFill>
              </a:rPr>
              <a:t> scaly dermatitis with an incomplete advancing double edge of peeling scale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Atopic eczema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Hair </a:t>
            </a:r>
            <a:endParaRPr lang="en-US" sz="2000" dirty="0"/>
          </a:p>
          <a:p>
            <a:r>
              <a:rPr lang="en-US" sz="2000" dirty="0">
                <a:solidFill>
                  <a:schemeClr val="tx1"/>
                </a:solidFill>
              </a:rPr>
              <a:t>Short, dry, lusterless, brittle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Eyebrows and lashes sparse or absent</a:t>
            </a:r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 err="1">
                <a:solidFill>
                  <a:schemeClr val="tx1"/>
                </a:solidFill>
              </a:rPr>
              <a:t>Trichorrhexis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invaginata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– protrusion of distal part of the hair shaft into the cup shape of its proximal part </a:t>
            </a:r>
          </a:p>
        </p:txBody>
      </p:sp>
    </p:spTree>
    <p:extLst>
      <p:ext uri="{BB962C8B-B14F-4D97-AF65-F5344CB8AC3E}">
        <p14:creationId xmlns:p14="http://schemas.microsoft.com/office/powerpoint/2010/main" val="380682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403308"/>
            <a:ext cx="11029615" cy="3678303"/>
          </a:xfrm>
        </p:spPr>
        <p:txBody>
          <a:bodyPr>
            <a:noAutofit/>
          </a:bodyPr>
          <a:lstStyle/>
          <a:p>
            <a:pPr marL="514350" indent="-514350">
              <a:buAutoNum type="arabicPeriod" startAt="3"/>
            </a:pPr>
            <a:r>
              <a:rPr lang="en-US" sz="2000" i="1" dirty="0" err="1">
                <a:solidFill>
                  <a:srgbClr val="C00000"/>
                </a:solidFill>
              </a:rPr>
              <a:t>Telogen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Period between completion of follicular regression </a:t>
            </a:r>
          </a:p>
          <a:p>
            <a:pPr marL="3240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&amp; onset of next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phase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Club hair lies within epithelial sac </a:t>
            </a:r>
          </a:p>
          <a:p>
            <a:pPr marL="514350" indent="-514350">
              <a:buAutoNum type="arabicPeriod" startAt="3"/>
            </a:pPr>
            <a:r>
              <a:rPr lang="en-US" sz="2000" i="1" dirty="0" err="1">
                <a:solidFill>
                  <a:srgbClr val="C00000"/>
                </a:solidFill>
              </a:rPr>
              <a:t>Exogen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Club </a:t>
            </a:r>
            <a:r>
              <a:rPr lang="en-US" sz="2000" b="1" dirty="0">
                <a:solidFill>
                  <a:schemeClr val="tx1"/>
                </a:solidFill>
              </a:rPr>
              <a:t>hair shed </a:t>
            </a:r>
            <a:r>
              <a:rPr lang="en-US" sz="2000" dirty="0">
                <a:solidFill>
                  <a:schemeClr val="tx1"/>
                </a:solidFill>
              </a:rPr>
              <a:t>via an active process</a:t>
            </a:r>
          </a:p>
          <a:p>
            <a:pPr marL="514350" indent="-514350">
              <a:buAutoNum type="arabicPeriod" startAt="3"/>
            </a:pPr>
            <a:r>
              <a:rPr lang="en-US" sz="2000" i="1" dirty="0" err="1">
                <a:solidFill>
                  <a:srgbClr val="C00000"/>
                </a:solidFill>
              </a:rPr>
              <a:t>Kenogen</a:t>
            </a:r>
            <a:r>
              <a:rPr lang="en-US" sz="2000" i="1" dirty="0">
                <a:solidFill>
                  <a:srgbClr val="C00000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Scalp follicles remain in </a:t>
            </a:r>
            <a:r>
              <a:rPr lang="en-US" sz="2000" b="1" dirty="0">
                <a:solidFill>
                  <a:schemeClr val="tx1"/>
                </a:solidFill>
              </a:rPr>
              <a:t>state of latency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Prolonged period after club hair is shed </a:t>
            </a:r>
          </a:p>
          <a:p>
            <a:endParaRPr lang="en-US" dirty="0"/>
          </a:p>
        </p:txBody>
      </p:sp>
      <p:pic>
        <p:nvPicPr>
          <p:cNvPr id="4" name="Picture 3" descr="Hair Growth Cycle — Village Derma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95" y="2066791"/>
            <a:ext cx="52538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970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642920"/>
            <a:ext cx="5351213" cy="5487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94" y="642921"/>
            <a:ext cx="5289452" cy="54877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" y="6273224"/>
            <a:ext cx="5430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FrutigerLTStd-Light"/>
              </a:rPr>
              <a:t>Congenital </a:t>
            </a:r>
            <a:r>
              <a:rPr lang="en-US" dirty="0" err="1">
                <a:latin typeface="FrutigerLTStd-Light"/>
              </a:rPr>
              <a:t>ichthyosiform</a:t>
            </a:r>
            <a:r>
              <a:rPr lang="en-US" dirty="0">
                <a:latin typeface="FrutigerLTStd-Light"/>
              </a:rPr>
              <a:t> </a:t>
            </a:r>
            <a:r>
              <a:rPr lang="en-US" dirty="0" err="1">
                <a:latin typeface="FrutigerLTStd-Light"/>
              </a:rPr>
              <a:t>erythroderma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743670" y="6273224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FrutigerLTStd-Light"/>
              </a:rPr>
              <a:t>Ichthyosis</a:t>
            </a:r>
            <a:r>
              <a:rPr lang="en-US" dirty="0">
                <a:latin typeface="FrutigerLTStd-Light"/>
              </a:rPr>
              <a:t> </a:t>
            </a:r>
            <a:r>
              <a:rPr lang="en-US" dirty="0" err="1">
                <a:latin typeface="FrutigerLTStd-Light"/>
              </a:rPr>
              <a:t>linearis</a:t>
            </a:r>
            <a:r>
              <a:rPr lang="en-US" dirty="0">
                <a:latin typeface="FrutigerLTStd-Light"/>
              </a:rPr>
              <a:t> </a:t>
            </a:r>
            <a:r>
              <a:rPr lang="en-US" dirty="0" err="1">
                <a:latin typeface="FrutigerLTStd-Light"/>
              </a:rPr>
              <a:t>circumflexa</a:t>
            </a:r>
            <a:r>
              <a:rPr lang="en-US" dirty="0">
                <a:latin typeface="FrutigerLTStd-Ligh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534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8" y="604909"/>
            <a:ext cx="5143500" cy="5985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638" y="633046"/>
            <a:ext cx="5143500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48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1" y="633046"/>
            <a:ext cx="5143500" cy="58732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99" y="633046"/>
            <a:ext cx="5143500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783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Cut the hair </a:t>
            </a:r>
            <a:r>
              <a:rPr lang="en-US" sz="2000" dirty="0">
                <a:solidFill>
                  <a:schemeClr val="tx1"/>
                </a:solidFill>
              </a:rPr>
              <a:t>at scalp surface and examine under light microscopy           </a:t>
            </a:r>
            <a:r>
              <a:rPr lang="en-US" sz="2000" dirty="0" err="1">
                <a:solidFill>
                  <a:srgbClr val="C00000"/>
                </a:solidFill>
              </a:rPr>
              <a:t>trichorrhexis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invaginata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SPINK5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sequence analysis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7740408" y="4019647"/>
            <a:ext cx="478301" cy="70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493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522" y="656961"/>
            <a:ext cx="5081113" cy="58845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8" y="668215"/>
            <a:ext cx="5143500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92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650" y="2018718"/>
            <a:ext cx="11029615" cy="483928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1. No effective therapy </a:t>
            </a:r>
          </a:p>
          <a:p>
            <a:r>
              <a:rPr lang="en-US" sz="2000" dirty="0">
                <a:solidFill>
                  <a:schemeClr val="tx1"/>
                </a:solidFill>
              </a:rPr>
              <a:t>2. Impaired barrier function : major issue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regular bathing 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Emollients (50/50 WSP/LP)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Topical antibiotics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Topical anti inflammatory </a:t>
            </a:r>
            <a:r>
              <a:rPr lang="en-US" sz="2000" dirty="0" err="1">
                <a:solidFill>
                  <a:schemeClr val="tx1"/>
                </a:solidFill>
              </a:rPr>
              <a:t>immunomodulators</a:t>
            </a:r>
            <a:r>
              <a:rPr lang="en-US" sz="2000" dirty="0">
                <a:solidFill>
                  <a:schemeClr val="tx1"/>
                </a:solidFill>
              </a:rPr>
              <a:t> ( </a:t>
            </a:r>
            <a:r>
              <a:rPr lang="en-US" sz="2000" dirty="0" err="1">
                <a:solidFill>
                  <a:schemeClr val="tx1"/>
                </a:solidFill>
              </a:rPr>
              <a:t>tacrolimus</a:t>
            </a:r>
            <a:r>
              <a:rPr lang="en-US" sz="2000" dirty="0">
                <a:solidFill>
                  <a:schemeClr val="tx1"/>
                </a:solidFill>
              </a:rPr>
              <a:t> 0.05 – 0.1%)</a:t>
            </a:r>
          </a:p>
          <a:p>
            <a:r>
              <a:rPr lang="en-US" sz="2000" dirty="0">
                <a:solidFill>
                  <a:schemeClr val="tx1"/>
                </a:solidFill>
              </a:rPr>
              <a:t>3.  Food allergies to fish, nuts should be prevented by </a:t>
            </a:r>
            <a:r>
              <a:rPr lang="en-US" sz="2000" dirty="0" err="1">
                <a:solidFill>
                  <a:schemeClr val="tx1"/>
                </a:solidFill>
              </a:rPr>
              <a:t>dietry</a:t>
            </a:r>
            <a:r>
              <a:rPr lang="en-US" sz="2000" dirty="0">
                <a:solidFill>
                  <a:schemeClr val="tx1"/>
                </a:solidFill>
              </a:rPr>
              <a:t> restrictions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4.  IVIG therapy </a:t>
            </a:r>
          </a:p>
          <a:p>
            <a:r>
              <a:rPr lang="en-US" sz="2000" dirty="0">
                <a:solidFill>
                  <a:schemeClr val="tx1"/>
                </a:solidFill>
              </a:rPr>
              <a:t>5.  Anti TNF alpha monoclonal antibodies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573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Trichorrhexis</a:t>
            </a:r>
            <a:r>
              <a:rPr lang="en-US" dirty="0"/>
              <a:t> </a:t>
            </a:r>
            <a:r>
              <a:rPr lang="en-US" dirty="0" err="1"/>
              <a:t>nodosa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5045885" cy="4403184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err="1">
                <a:solidFill>
                  <a:schemeClr val="tx1"/>
                </a:solidFill>
              </a:rPr>
              <a:t>Distictive</a:t>
            </a:r>
            <a:r>
              <a:rPr lang="en-US" sz="2000" dirty="0">
                <a:solidFill>
                  <a:schemeClr val="tx1"/>
                </a:solidFill>
              </a:rPr>
              <a:t> response to injury 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Causes:</a:t>
            </a:r>
          </a:p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b="1" dirty="0">
                <a:solidFill>
                  <a:schemeClr val="tx1"/>
                </a:solidFill>
              </a:rPr>
              <a:t>Injury: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 Combing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Hair follicle transplantation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Scratcing</a:t>
            </a:r>
            <a:r>
              <a:rPr lang="en-US" sz="2000" dirty="0">
                <a:solidFill>
                  <a:schemeClr val="tx1"/>
                </a:solidFill>
              </a:rPr>
              <a:t> (pubic hairs)</a:t>
            </a:r>
          </a:p>
          <a:p>
            <a:r>
              <a:rPr lang="en-US" sz="2000" dirty="0">
                <a:solidFill>
                  <a:schemeClr val="tx1"/>
                </a:solidFill>
              </a:rPr>
              <a:t> Cumulative effects: (summer recurrences)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        Shampooing, Brushing, Sunlight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5908704" y="2504651"/>
            <a:ext cx="57021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2. </a:t>
            </a:r>
            <a:r>
              <a:rPr lang="en-US" sz="2000" b="1" dirty="0"/>
              <a:t>Metabolic </a:t>
            </a:r>
            <a:r>
              <a:rPr lang="en-US" sz="2000" b="1" dirty="0" err="1"/>
              <a:t>deffect</a:t>
            </a:r>
            <a:r>
              <a:rPr lang="en-US" sz="2000" b="1" dirty="0"/>
              <a:t>:</a:t>
            </a:r>
            <a:endParaRPr lang="en-US" sz="2000" dirty="0"/>
          </a:p>
          <a:p>
            <a:r>
              <a:rPr lang="en-US" sz="2000" dirty="0"/>
              <a:t>        </a:t>
            </a:r>
            <a:r>
              <a:rPr lang="en-US" sz="2000" dirty="0" err="1"/>
              <a:t>Argininosuccinic</a:t>
            </a:r>
            <a:r>
              <a:rPr lang="en-US" sz="2000" dirty="0"/>
              <a:t> </a:t>
            </a:r>
            <a:r>
              <a:rPr lang="en-US" sz="2000" dirty="0" err="1"/>
              <a:t>Aciduria</a:t>
            </a:r>
            <a:r>
              <a:rPr lang="en-US" sz="2000" dirty="0"/>
              <a:t> (+ mental retardation)</a:t>
            </a:r>
          </a:p>
          <a:p>
            <a:pPr marL="285750" indent="-285750">
              <a:buFont typeface="Wingdings 2" panose="05020102010507070707" pitchFamily="18" charset="2"/>
              <a:buChar char=" "/>
            </a:pPr>
            <a:r>
              <a:rPr lang="en-US" sz="2000" dirty="0"/>
              <a:t>    </a:t>
            </a:r>
            <a:r>
              <a:rPr lang="en-US" sz="2000" dirty="0" err="1"/>
              <a:t>Biotinidase</a:t>
            </a:r>
            <a:r>
              <a:rPr lang="en-US" sz="2000" dirty="0"/>
              <a:t> deficiency </a:t>
            </a:r>
          </a:p>
          <a:p>
            <a:endParaRPr lang="en-US" sz="2000" dirty="0"/>
          </a:p>
          <a:p>
            <a:pPr marL="285750" indent="-285750">
              <a:buFont typeface="Wingdings 2" panose="05020102010507070707" pitchFamily="18" charset="2"/>
              <a:buChar char=" "/>
            </a:pPr>
            <a:endParaRPr lang="en-US" sz="2000" dirty="0"/>
          </a:p>
          <a:p>
            <a:r>
              <a:rPr lang="en-US" sz="2000" dirty="0"/>
              <a:t> 3. </a:t>
            </a:r>
            <a:r>
              <a:rPr lang="en-US" sz="2000" b="1" dirty="0"/>
              <a:t>Familial form:</a:t>
            </a:r>
            <a:endParaRPr lang="en-US" sz="2000" dirty="0"/>
          </a:p>
          <a:p>
            <a:r>
              <a:rPr lang="en-US" sz="2000" dirty="0"/>
              <a:t>        Isolated hair defect by birth</a:t>
            </a:r>
          </a:p>
        </p:txBody>
      </p:sp>
    </p:spTree>
    <p:extLst>
      <p:ext uri="{BB962C8B-B14F-4D97-AF65-F5344CB8AC3E}">
        <p14:creationId xmlns:p14="http://schemas.microsoft.com/office/powerpoint/2010/main" val="12996335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7" y="1121166"/>
            <a:ext cx="5187096" cy="4362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55" y="1121166"/>
            <a:ext cx="5618101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172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Excessive physical and chemical trauma must be avoided</a:t>
            </a:r>
          </a:p>
        </p:txBody>
      </p:sp>
    </p:spTree>
    <p:extLst>
      <p:ext uri="{BB962C8B-B14F-4D97-AF65-F5344CB8AC3E}">
        <p14:creationId xmlns:p14="http://schemas.microsoft.com/office/powerpoint/2010/main" val="13938401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trichothiodystrophy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Brittle hair due to low </a:t>
            </a:r>
            <a:r>
              <a:rPr lang="en-US" sz="2000" dirty="0" err="1">
                <a:solidFill>
                  <a:schemeClr val="tx1"/>
                </a:solidFill>
              </a:rPr>
              <a:t>sulphur</a:t>
            </a:r>
            <a:r>
              <a:rPr lang="en-US" sz="2000" dirty="0">
                <a:solidFill>
                  <a:schemeClr val="tx1"/>
                </a:solidFill>
              </a:rPr>
              <a:t> content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Variable degree of alopecia </a:t>
            </a:r>
          </a:p>
          <a:p>
            <a:r>
              <a:rPr lang="en-US" sz="2000" dirty="0">
                <a:solidFill>
                  <a:schemeClr val="tx1"/>
                </a:solidFill>
              </a:rPr>
              <a:t>Lamellar </a:t>
            </a:r>
            <a:r>
              <a:rPr lang="en-US" sz="2000" dirty="0" err="1">
                <a:solidFill>
                  <a:schemeClr val="tx1"/>
                </a:solidFill>
              </a:rPr>
              <a:t>icthyosis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Dytrophic</a:t>
            </a:r>
            <a:r>
              <a:rPr lang="en-US" sz="2000" dirty="0">
                <a:solidFill>
                  <a:schemeClr val="tx1"/>
                </a:solidFill>
              </a:rPr>
              <a:t> nails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Mental or physical retardation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003" y="2504050"/>
            <a:ext cx="5167804" cy="3057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93925" y="5946884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FrutigerLTStd-Light"/>
              </a:rPr>
              <a:t>alternating bright and dark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31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69" y="952583"/>
            <a:ext cx="8306873" cy="4070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1599" y="6026171"/>
            <a:ext cx="3009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Hair growth cycle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3691" y="5240559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21F20"/>
                </a:solidFill>
                <a:latin typeface="Arial" panose="020B0604020202020204" pitchFamily="34" charset="0"/>
              </a:rPr>
              <a:t>Anagen</a:t>
            </a:r>
            <a:r>
              <a:rPr lang="en-US" dirty="0">
                <a:solidFill>
                  <a:srgbClr val="221F20"/>
                </a:solidFill>
                <a:latin typeface="Arial" panose="020B0604020202020204" pitchFamily="34" charset="0"/>
              </a:rPr>
              <a:t> (growth stage)</a:t>
            </a:r>
          </a:p>
          <a:p>
            <a:r>
              <a:rPr lang="en-US" dirty="0">
                <a:solidFill>
                  <a:srgbClr val="221F20"/>
                </a:solidFill>
                <a:latin typeface="Arial" panose="020B0604020202020204" pitchFamily="34" charset="0"/>
              </a:rPr>
              <a:t>80-90%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45788" y="5227680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21F20"/>
                </a:solidFill>
                <a:latin typeface="Arial" panose="020B0604020202020204" pitchFamily="34" charset="0"/>
              </a:rPr>
              <a:t>Catagen</a:t>
            </a:r>
            <a:r>
              <a:rPr lang="en-US" dirty="0">
                <a:solidFill>
                  <a:srgbClr val="221F20"/>
                </a:solidFill>
                <a:latin typeface="Arial" panose="020B0604020202020204" pitchFamily="34" charset="0"/>
              </a:rPr>
              <a:t> (degenerative stage)</a:t>
            </a:r>
          </a:p>
          <a:p>
            <a:r>
              <a:rPr lang="en-US" dirty="0">
                <a:solidFill>
                  <a:srgbClr val="221F20"/>
                </a:solidFill>
                <a:latin typeface="Arial" panose="020B0604020202020204" pitchFamily="34" charset="0"/>
              </a:rPr>
              <a:t>2-3%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341781" y="5253438"/>
            <a:ext cx="2531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21F20"/>
                </a:solidFill>
                <a:latin typeface="Arial" panose="020B0604020202020204" pitchFamily="34" charset="0"/>
              </a:rPr>
              <a:t>Telogen</a:t>
            </a:r>
            <a:r>
              <a:rPr lang="en-US" dirty="0">
                <a:solidFill>
                  <a:srgbClr val="221F20"/>
                </a:solidFill>
                <a:latin typeface="Arial" panose="020B0604020202020204" pitchFamily="34" charset="0"/>
              </a:rPr>
              <a:t> (resting stage)</a:t>
            </a:r>
          </a:p>
          <a:p>
            <a:r>
              <a:rPr lang="en-US" dirty="0"/>
              <a:t>10-15%</a:t>
            </a:r>
          </a:p>
        </p:txBody>
      </p:sp>
    </p:spTree>
    <p:extLst>
      <p:ext uri="{BB962C8B-B14F-4D97-AF65-F5344CB8AC3E}">
        <p14:creationId xmlns:p14="http://schemas.microsoft.com/office/powerpoint/2010/main" val="34752055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Structural defect without increased fragility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27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dirty="0" err="1">
                <a:solidFill>
                  <a:schemeClr val="tx1"/>
                </a:solidFill>
              </a:rPr>
              <a:t>Pili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annulati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2. Wooly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 err="1">
                <a:solidFill>
                  <a:schemeClr val="tx1"/>
                </a:solidFill>
              </a:rPr>
              <a:t>Uncombable</a:t>
            </a:r>
            <a:r>
              <a:rPr lang="en-US" sz="2000" dirty="0">
                <a:solidFill>
                  <a:schemeClr val="tx1"/>
                </a:solidFill>
              </a:rPr>
              <a:t> hair syndrome</a:t>
            </a:r>
          </a:p>
          <a:p>
            <a:r>
              <a:rPr lang="en-US" sz="2000" dirty="0">
                <a:solidFill>
                  <a:schemeClr val="tx1"/>
                </a:solidFill>
              </a:rPr>
              <a:t>4. Loose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hair syndrome</a:t>
            </a:r>
          </a:p>
          <a:p>
            <a:r>
              <a:rPr lang="en-US" sz="2000" dirty="0">
                <a:solidFill>
                  <a:schemeClr val="tx1"/>
                </a:solidFill>
              </a:rPr>
              <a:t>5. </a:t>
            </a:r>
            <a:r>
              <a:rPr lang="en-US" sz="2000" dirty="0" err="1">
                <a:solidFill>
                  <a:schemeClr val="tx1"/>
                </a:solidFill>
              </a:rPr>
              <a:t>Trichostasis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spinulosa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6. </a:t>
            </a:r>
            <a:r>
              <a:rPr lang="en-US" sz="2000" dirty="0" err="1">
                <a:solidFill>
                  <a:schemeClr val="tx1"/>
                </a:solidFill>
              </a:rPr>
              <a:t>Pili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multigemini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7. Weathering of the hair shaft</a:t>
            </a:r>
          </a:p>
          <a:p>
            <a:r>
              <a:rPr lang="en-US" sz="2000" dirty="0">
                <a:solidFill>
                  <a:schemeClr val="tx1"/>
                </a:solidFill>
              </a:rPr>
              <a:t>8. Bubble hair</a:t>
            </a:r>
          </a:p>
        </p:txBody>
      </p:sp>
    </p:spTree>
    <p:extLst>
      <p:ext uri="{BB962C8B-B14F-4D97-AF65-F5344CB8AC3E}">
        <p14:creationId xmlns:p14="http://schemas.microsoft.com/office/powerpoint/2010/main" val="42454791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Woolly 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6663670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More or less tightly coiled hair occurring over all or part of the scalp</a:t>
            </a:r>
          </a:p>
          <a:p>
            <a:r>
              <a:rPr lang="en-US" sz="2000" dirty="0">
                <a:solidFill>
                  <a:schemeClr val="tx1"/>
                </a:solidFill>
              </a:rPr>
              <a:t>Autosomal dominant woolly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Autosomal recessive woolly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Woolly hair </a:t>
            </a:r>
            <a:r>
              <a:rPr lang="en-US" sz="2000" dirty="0" err="1">
                <a:solidFill>
                  <a:schemeClr val="tx1"/>
                </a:solidFill>
              </a:rPr>
              <a:t>naevus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Acquired woolly hair (</a:t>
            </a:r>
            <a:r>
              <a:rPr lang="en-US" sz="2000" dirty="0" err="1">
                <a:solidFill>
                  <a:schemeClr val="tx1"/>
                </a:solidFill>
              </a:rPr>
              <a:t>Retinoids</a:t>
            </a:r>
            <a:r>
              <a:rPr lang="en-US" sz="2000" dirty="0">
                <a:solidFill>
                  <a:schemeClr val="tx1"/>
                </a:solidFill>
              </a:rPr>
              <a:t>, valproate 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4" y="2180497"/>
            <a:ext cx="4365944" cy="36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91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Uncombable</a:t>
            </a:r>
            <a:r>
              <a:rPr lang="en-US" dirty="0"/>
              <a:t> hair syndrome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6283842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Disorderly appearance of hair totally resist all efforts to control it with brush or a comb</a:t>
            </a:r>
          </a:p>
          <a:p>
            <a:r>
              <a:rPr lang="en-US" sz="2000" dirty="0">
                <a:solidFill>
                  <a:schemeClr val="tx1"/>
                </a:solidFill>
              </a:rPr>
              <a:t>Autosomal dominant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No treatment known, oral biotin has been suggested </a:t>
            </a:r>
          </a:p>
          <a:p>
            <a:r>
              <a:rPr lang="en-US" sz="2000" dirty="0">
                <a:solidFill>
                  <a:schemeClr val="tx1"/>
                </a:solidFill>
              </a:rPr>
              <a:t>Features often diminish with adulthood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35" y="2082021"/>
            <a:ext cx="4181768" cy="43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359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Loose </a:t>
            </a:r>
            <a:r>
              <a:rPr lang="en-US" dirty="0" err="1"/>
              <a:t>anagen</a:t>
            </a:r>
            <a:r>
              <a:rPr lang="en-US" dirty="0"/>
              <a:t> hair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chemeClr val="tx1"/>
                </a:solidFill>
              </a:rPr>
              <a:t>Loosely anchored and easily pulled from the scalp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>
                <a:solidFill>
                  <a:schemeClr val="tx1"/>
                </a:solidFill>
              </a:rPr>
              <a:t>Microscopy of plucked hair 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Ruffling of the cuticle adjacent to the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bulb ( ‘floppy sock’)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Management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Gentle hair grooming and reassurance that the defect usually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resolves spontaneously with age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12" y="1842872"/>
            <a:ext cx="3201101" cy="4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201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Trichostasis</a:t>
            </a:r>
            <a:r>
              <a:rPr lang="en-US" dirty="0"/>
              <a:t> </a:t>
            </a:r>
            <a:r>
              <a:rPr lang="en-US" dirty="0" err="1"/>
              <a:t>spinulosa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6058759" cy="367830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Normal age‐related phenomenon (easily overlooked)</a:t>
            </a:r>
          </a:p>
          <a:p>
            <a:r>
              <a:rPr lang="en-US" sz="2000" dirty="0">
                <a:solidFill>
                  <a:schemeClr val="tx1"/>
                </a:solidFill>
              </a:rPr>
              <a:t>Successive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hairs are retained in predominantly sebaceous follicles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Most common on nose and face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51" y="2025747"/>
            <a:ext cx="4586068" cy="444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9742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46913"/>
          </a:xfrm>
        </p:spPr>
        <p:txBody>
          <a:bodyPr>
            <a:noAutofit/>
          </a:bodyPr>
          <a:lstStyle/>
          <a:p>
            <a:endParaRPr lang="en-US" sz="1100" dirty="0">
              <a:solidFill>
                <a:schemeClr val="tx1"/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Closely resemble </a:t>
            </a:r>
            <a:r>
              <a:rPr lang="en-US" sz="2000" dirty="0" err="1">
                <a:solidFill>
                  <a:schemeClr val="tx1"/>
                </a:solidFill>
              </a:rPr>
              <a:t>comedones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Dermoscopy</a:t>
            </a:r>
            <a:r>
              <a:rPr lang="en-US" sz="2000" dirty="0">
                <a:solidFill>
                  <a:schemeClr val="tx1"/>
                </a:solidFill>
              </a:rPr>
              <a:t> can help in assessing the extent: </a:t>
            </a:r>
            <a:r>
              <a:rPr lang="en-US" sz="2000" dirty="0" err="1">
                <a:solidFill>
                  <a:schemeClr val="tx1"/>
                </a:solidFill>
              </a:rPr>
              <a:t>comedo</a:t>
            </a:r>
            <a:r>
              <a:rPr lang="en-US" sz="2000" dirty="0">
                <a:solidFill>
                  <a:schemeClr val="tx1"/>
                </a:solidFill>
              </a:rPr>
              <a:t>‐like lesions are prominent and in some cases a tuft of hairs may be seen projecting through the horny plug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Management</a:t>
            </a:r>
            <a:r>
              <a:rPr lang="en-US" sz="2000" dirty="0"/>
              <a:t> 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Keratolytic</a:t>
            </a:r>
            <a:r>
              <a:rPr lang="en-US" sz="2000" dirty="0">
                <a:solidFill>
                  <a:schemeClr val="tx1"/>
                </a:solidFill>
              </a:rPr>
              <a:t> preparations – little value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Topical retinoic acid (most effective)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Depilatory wax</a:t>
            </a:r>
          </a:p>
          <a:p>
            <a:r>
              <a:rPr lang="en-US" sz="2000" dirty="0">
                <a:solidFill>
                  <a:schemeClr val="tx1"/>
                </a:solidFill>
              </a:rPr>
              <a:t>Specialized cleaning pads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Laser treatments </a:t>
            </a:r>
          </a:p>
          <a:p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918828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 err="1"/>
              <a:t>Pili</a:t>
            </a:r>
            <a:r>
              <a:rPr lang="en-US" dirty="0"/>
              <a:t> </a:t>
            </a:r>
            <a:r>
              <a:rPr lang="en-US" dirty="0" err="1"/>
              <a:t>multigemini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Developmental defect of hair follicles that fuse </a:t>
            </a:r>
          </a:p>
          <a:p>
            <a:r>
              <a:rPr lang="en-US" sz="2000" dirty="0">
                <a:solidFill>
                  <a:schemeClr val="tx1"/>
                </a:solidFill>
              </a:rPr>
              <a:t>Multiple hairs emerge through a single </a:t>
            </a:r>
            <a:r>
              <a:rPr lang="en-US" sz="2000" dirty="0" err="1">
                <a:solidFill>
                  <a:schemeClr val="tx1"/>
                </a:solidFill>
              </a:rPr>
              <a:t>pilosebaceous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Occur mainly on face (along the lines of the jaw)</a:t>
            </a:r>
          </a:p>
          <a:p>
            <a:r>
              <a:rPr lang="en-US" sz="2000" dirty="0">
                <a:solidFill>
                  <a:schemeClr val="tx1"/>
                </a:solidFill>
              </a:rPr>
              <a:t>Tufts of hair may be seen emerging from a few or many follicles.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132" y="2180495"/>
            <a:ext cx="3882683" cy="40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8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Bubble 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Hair Damage with direct heat</a:t>
            </a:r>
          </a:p>
          <a:p>
            <a:r>
              <a:rPr lang="en-US" sz="2000" dirty="0">
                <a:solidFill>
                  <a:schemeClr val="tx1"/>
                </a:solidFill>
              </a:rPr>
              <a:t>Faulty hair appliance</a:t>
            </a:r>
          </a:p>
          <a:p>
            <a:r>
              <a:rPr lang="en-US" sz="2000" dirty="0">
                <a:solidFill>
                  <a:schemeClr val="tx1"/>
                </a:solidFill>
              </a:rPr>
              <a:t>LM/ EM →gas filled bubbles in hair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Management</a:t>
            </a:r>
            <a:r>
              <a:rPr lang="en-US" sz="2000" dirty="0"/>
              <a:t>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Trim damaged hair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Replace appliance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5" y="1927273"/>
            <a:ext cx="5632567" cy="37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774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growth of hair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the patient with hair loss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87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727246"/>
              </p:ext>
            </p:extLst>
          </p:nvPr>
        </p:nvGraphicFramePr>
        <p:xfrm>
          <a:off x="581025" y="1120877"/>
          <a:ext cx="11029950" cy="473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own Arrow 3"/>
          <p:cNvSpPr/>
          <p:nvPr/>
        </p:nvSpPr>
        <p:spPr>
          <a:xfrm>
            <a:off x="8318090" y="5442155"/>
            <a:ext cx="235975" cy="4719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11487" y="27432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Excessive hair growth (density, length) beyond accepted limits of normal for age, race and sex</a:t>
            </a:r>
          </a:p>
        </p:txBody>
      </p:sp>
      <p:sp>
        <p:nvSpPr>
          <p:cNvPr id="6" name="Down Arrow 5"/>
          <p:cNvSpPr/>
          <p:nvPr/>
        </p:nvSpPr>
        <p:spPr>
          <a:xfrm>
            <a:off x="8318090" y="2256503"/>
            <a:ext cx="235975" cy="4866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45393" y="5914103"/>
            <a:ext cx="5938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Excessive hair growth (women) in androgen-dependent hair patterns</a:t>
            </a:r>
          </a:p>
        </p:txBody>
      </p:sp>
    </p:spTree>
    <p:extLst>
      <p:ext uri="{BB962C8B-B14F-4D97-AF65-F5344CB8AC3E}">
        <p14:creationId xmlns:p14="http://schemas.microsoft.com/office/powerpoint/2010/main" val="19857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F12419-4EE0-4CA3-978D-6A03082F55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AF12419-4EE0-4CA3-978D-6A03082F55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FB07F1-9438-4628-BB9D-256BD2711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96FB07F1-9438-4628-BB9D-256BD2711D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C79E6B-8034-45DF-A99F-B37A332D0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DAC79E6B-8034-45DF-A99F-B37A332D0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FD35E-365F-40E3-874B-B94F300AB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E79FD35E-365F-40E3-874B-B94F300AB4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F91ABC-264D-407A-96ED-6061AD5CE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CBF91ABC-264D-407A-96ED-6061AD5CE8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4" grpId="0" animBg="1"/>
      <p:bldP spid="5" grpId="0"/>
      <p:bldP spid="6" grpId="0" animBg="1"/>
      <p:bldP spid="7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hypertrichosis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Congenital generalized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Congenital localized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Acquired generalized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Malignant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Non-malignant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Acquired Localized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5355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Generalized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566927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Cornelia de Lange syndrome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Mental retardation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Fetal Alcohol syndrome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Physical / mental retardation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Winchester syndrome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Joint destruction/ short stature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Corneal opacities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Hurler syndrome/ </a:t>
            </a:r>
            <a:r>
              <a:rPr lang="en-US" sz="2000" dirty="0" err="1">
                <a:solidFill>
                  <a:schemeClr val="tx1"/>
                </a:solidFill>
              </a:rPr>
              <a:t>Mucoploysaccharidosis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Berardinelli</a:t>
            </a:r>
            <a:r>
              <a:rPr lang="en-US" sz="2000" dirty="0">
                <a:solidFill>
                  <a:schemeClr val="tx1"/>
                </a:solidFill>
              </a:rPr>
              <a:t> Syndrome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Lipodystrophy</a:t>
            </a:r>
            <a:r>
              <a:rPr lang="en-US" sz="1800" dirty="0">
                <a:solidFill>
                  <a:schemeClr val="tx1"/>
                </a:solidFill>
              </a:rPr>
              <a:t>/hyperlipidemia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hepatomegaly</a:t>
            </a:r>
          </a:p>
          <a:p>
            <a:pPr lvl="1"/>
            <a:endParaRPr lang="en-US" sz="1800" dirty="0">
              <a:solidFill>
                <a:srgbClr val="FFC000"/>
              </a:solidFill>
            </a:endParaRPr>
          </a:p>
          <a:p>
            <a:pPr>
              <a:buNone/>
            </a:pPr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667388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Congenital localized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17252"/>
          </a:xfrm>
        </p:spPr>
        <p:txBody>
          <a:bodyPr/>
          <a:lstStyle/>
          <a:p>
            <a:r>
              <a:rPr lang="en-US" sz="2000" dirty="0" err="1">
                <a:solidFill>
                  <a:schemeClr val="tx1"/>
                </a:solidFill>
              </a:rPr>
              <a:t>Conenital</a:t>
            </a:r>
            <a:r>
              <a:rPr lang="en-US" sz="2000" dirty="0">
                <a:solidFill>
                  <a:schemeClr val="tx1"/>
                </a:solidFill>
              </a:rPr>
              <a:t> localized </a:t>
            </a:r>
            <a:r>
              <a:rPr lang="en-US" sz="2000" dirty="0" err="1">
                <a:solidFill>
                  <a:schemeClr val="tx1"/>
                </a:solidFill>
              </a:rPr>
              <a:t>hypertrichosis</a:t>
            </a:r>
            <a:r>
              <a:rPr lang="en-US" sz="2000" dirty="0">
                <a:solidFill>
                  <a:schemeClr val="tx1"/>
                </a:solidFill>
              </a:rPr>
              <a:t> of specific anatomical site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Naevi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Becker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Congenital melanocytic </a:t>
            </a:r>
            <a:r>
              <a:rPr lang="en-US" sz="2000" dirty="0" err="1">
                <a:solidFill>
                  <a:schemeClr val="tx1"/>
                </a:solidFill>
              </a:rPr>
              <a:t>naevi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Plexiform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neurofibromas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Lumbosacral </a:t>
            </a:r>
            <a:r>
              <a:rPr lang="en-US" sz="2000" dirty="0" err="1">
                <a:solidFill>
                  <a:schemeClr val="tx1"/>
                </a:solidFill>
              </a:rPr>
              <a:t>hypertrichosis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4909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52" y="1083212"/>
            <a:ext cx="5030302" cy="4829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2" y="1083212"/>
            <a:ext cx="5192702" cy="48299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7452" y="606579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/>
              <a:t>Hypertrichosis</a:t>
            </a:r>
            <a:r>
              <a:rPr lang="en-US" sz="2000" b="1" dirty="0"/>
              <a:t> </a:t>
            </a:r>
            <a:r>
              <a:rPr lang="en-US" sz="2000" b="1" dirty="0" err="1"/>
              <a:t>cubiti</a:t>
            </a:r>
            <a:r>
              <a:rPr lang="en-US" sz="2000" b="1" dirty="0"/>
              <a:t> </a:t>
            </a:r>
            <a:r>
              <a:rPr lang="en-US" sz="2000" dirty="0"/>
              <a:t>- Multiple terminal hairs on both elbows in a child</a:t>
            </a:r>
          </a:p>
        </p:txBody>
      </p:sp>
      <p:sp>
        <p:nvSpPr>
          <p:cNvPr id="5" name="Rectangle 4"/>
          <p:cNvSpPr/>
          <p:nvPr/>
        </p:nvSpPr>
        <p:spPr>
          <a:xfrm>
            <a:off x="6979299" y="6019625"/>
            <a:ext cx="4246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Becker nevus</a:t>
            </a:r>
          </a:p>
        </p:txBody>
      </p:sp>
    </p:spTree>
    <p:extLst>
      <p:ext uri="{BB962C8B-B14F-4D97-AF65-F5344CB8AC3E}">
        <p14:creationId xmlns:p14="http://schemas.microsoft.com/office/powerpoint/2010/main" val="26046846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Generalized </a:t>
            </a:r>
            <a:r>
              <a:rPr lang="en-US" dirty="0" err="1"/>
              <a:t>hypertrichosis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270968" cy="3678303"/>
          </a:xfrm>
        </p:spPr>
        <p:txBody>
          <a:bodyPr/>
          <a:lstStyle/>
          <a:p>
            <a:r>
              <a:rPr lang="en-US" sz="2000" dirty="0">
                <a:solidFill>
                  <a:srgbClr val="C00000"/>
                </a:solidFill>
              </a:rPr>
              <a:t>Malignant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Breast, gastrointestinal tract or lungs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The hair may grow rapidly up to 2.5cm/week or may be more than 10cm long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50856" y="258848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Non-Malignant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Drugs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Hypothyroidism</a:t>
            </a:r>
          </a:p>
          <a:p>
            <a:pPr lvl="2"/>
            <a:r>
              <a:rPr lang="en-US" sz="2000" dirty="0"/>
              <a:t>Children</a:t>
            </a:r>
          </a:p>
          <a:p>
            <a:pPr lvl="2"/>
            <a:r>
              <a:rPr lang="en-US" sz="2000" dirty="0"/>
              <a:t>Back /extensors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Eating disorders</a:t>
            </a:r>
          </a:p>
          <a:p>
            <a:pPr lvl="2"/>
            <a:r>
              <a:rPr lang="en-US" sz="2000" dirty="0"/>
              <a:t>Bulimia/ anorexia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Dermatomyositis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Epidermolysis</a:t>
            </a:r>
            <a:r>
              <a:rPr lang="en-US" sz="2000" dirty="0"/>
              <a:t> </a:t>
            </a:r>
            <a:r>
              <a:rPr lang="en-US" sz="2000" dirty="0" err="1"/>
              <a:t>bullosa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779002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8184" y="1333478"/>
            <a:ext cx="70526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Neue-Medium"/>
              </a:rPr>
              <a:t>                                       </a:t>
            </a:r>
            <a:r>
              <a:rPr lang="en-US" b="1" dirty="0">
                <a:solidFill>
                  <a:srgbClr val="C00000"/>
                </a:solidFill>
                <a:latin typeface="HelveticaNeue-Medium"/>
              </a:rPr>
              <a:t>HYPERTRICHOSIS DUE TO DRUGS</a:t>
            </a:r>
          </a:p>
          <a:p>
            <a:endParaRPr lang="en-US" dirty="0">
              <a:latin typeface="HelveticaNeue-Medium"/>
            </a:endParaRPr>
          </a:p>
          <a:p>
            <a:endParaRPr lang="en-US" dirty="0">
              <a:latin typeface="HelveticaNeue-Medium"/>
            </a:endParaRPr>
          </a:p>
          <a:p>
            <a:r>
              <a:rPr lang="en-US" b="1" dirty="0">
                <a:latin typeface="HelveticaNeue-Medium"/>
              </a:rPr>
              <a:t>Antibiotics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>
                <a:latin typeface="HelveticaNeue-Roman"/>
              </a:rPr>
              <a:t>Streptomycin</a:t>
            </a:r>
          </a:p>
          <a:p>
            <a:r>
              <a:rPr lang="en-US" b="1" dirty="0">
                <a:latin typeface="HelveticaNeue-Medium"/>
              </a:rPr>
              <a:t>Anti-inflammatory drugs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Benoxaprofen</a:t>
            </a:r>
            <a:r>
              <a:rPr lang="en-US" dirty="0">
                <a:latin typeface="HelveticaNeue-Roman"/>
              </a:rPr>
              <a:t>, </a:t>
            </a:r>
            <a:r>
              <a:rPr lang="en-US" sz="800" dirty="0">
                <a:latin typeface="HelveticaNeue-Medium"/>
              </a:rPr>
              <a:t> </a:t>
            </a:r>
            <a:r>
              <a:rPr lang="en-US" dirty="0">
                <a:latin typeface="HelveticaNeue-Roman"/>
              </a:rPr>
              <a:t>Corticosteroids</a:t>
            </a:r>
          </a:p>
          <a:p>
            <a:r>
              <a:rPr lang="en-US" b="1" dirty="0">
                <a:latin typeface="HelveticaNeue-Medium"/>
              </a:rPr>
              <a:t>Vasodilators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Diazoxide</a:t>
            </a:r>
            <a:endParaRPr lang="en-US" dirty="0">
              <a:latin typeface="HelveticaNeue-Roman"/>
            </a:endParaRPr>
          </a:p>
          <a:p>
            <a:r>
              <a:rPr lang="en-US" sz="800" dirty="0">
                <a:solidFill>
                  <a:srgbClr val="C00000"/>
                </a:solidFill>
                <a:latin typeface="HelveticaNeue-Medium"/>
              </a:rPr>
              <a:t>• </a:t>
            </a:r>
            <a:r>
              <a:rPr lang="en-US" b="1" dirty="0" err="1">
                <a:solidFill>
                  <a:srgbClr val="C00000"/>
                </a:solidFill>
                <a:latin typeface="HelveticaNeue-Bold"/>
              </a:rPr>
              <a:t>Minoxidil</a:t>
            </a:r>
            <a:endParaRPr lang="en-US" b="1" dirty="0">
              <a:solidFill>
                <a:srgbClr val="C00000"/>
              </a:solidFill>
              <a:latin typeface="HelveticaNeue-Bold"/>
            </a:endParaRP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>
                <a:latin typeface="HelveticaNeue-Roman"/>
              </a:rPr>
              <a:t>Prostaglandin E1</a:t>
            </a:r>
          </a:p>
          <a:p>
            <a:r>
              <a:rPr lang="en-US" b="1" dirty="0">
                <a:latin typeface="HelveticaNeue-Medium"/>
              </a:rPr>
              <a:t>Diuretics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>
                <a:latin typeface="HelveticaNeue-Roman"/>
              </a:rPr>
              <a:t>Acetazolamide</a:t>
            </a:r>
          </a:p>
          <a:p>
            <a:r>
              <a:rPr lang="en-US" b="1" dirty="0">
                <a:latin typeface="HelveticaNeue-Medium"/>
              </a:rPr>
              <a:t>Anticonvulsants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b="1" dirty="0">
                <a:solidFill>
                  <a:srgbClr val="C00000"/>
                </a:solidFill>
                <a:latin typeface="HelveticaNeue-Bold"/>
              </a:rPr>
              <a:t>Phenytoin</a:t>
            </a:r>
          </a:p>
          <a:p>
            <a:r>
              <a:rPr lang="en-US" b="1" dirty="0" err="1">
                <a:latin typeface="HelveticaNeue-Medium"/>
              </a:rPr>
              <a:t>Immunosuppressives</a:t>
            </a:r>
            <a:endParaRPr lang="en-US" b="1" dirty="0">
              <a:latin typeface="HelveticaNeue-Medium"/>
            </a:endParaRPr>
          </a:p>
          <a:p>
            <a:r>
              <a:rPr lang="en-US" sz="800" dirty="0">
                <a:solidFill>
                  <a:srgbClr val="C00000"/>
                </a:solidFill>
                <a:latin typeface="HelveticaNeue-Medium"/>
              </a:rPr>
              <a:t>• </a:t>
            </a:r>
            <a:r>
              <a:rPr lang="en-US" b="1" dirty="0">
                <a:solidFill>
                  <a:srgbClr val="C00000"/>
                </a:solidFill>
                <a:latin typeface="HelveticaNeue-Bold"/>
              </a:rPr>
              <a:t>Cyclosporine </a:t>
            </a:r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Mycophenolate</a:t>
            </a:r>
            <a:r>
              <a:rPr lang="en-US" dirty="0">
                <a:latin typeface="HelveticaNeue-Roman"/>
              </a:rPr>
              <a:t> </a:t>
            </a:r>
            <a:r>
              <a:rPr lang="en-US" dirty="0" err="1">
                <a:latin typeface="HelveticaNeue-Roman"/>
              </a:rPr>
              <a:t>mofetil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60012" y="215476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latin typeface="HelveticaNeue-Medium"/>
              </a:rPr>
              <a:t>Psoralens</a:t>
            </a:r>
            <a:endParaRPr lang="en-US" b="1" dirty="0">
              <a:latin typeface="HelveticaNeue-Medium"/>
            </a:endParaRP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Methoxypsoralen</a:t>
            </a:r>
            <a:r>
              <a:rPr lang="en-US" dirty="0">
                <a:latin typeface="HelveticaNeue-Roman"/>
              </a:rPr>
              <a:t> </a:t>
            </a:r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Trimethylpsoralen</a:t>
            </a:r>
            <a:endParaRPr lang="en-US" dirty="0">
              <a:latin typeface="HelveticaNeue-Roman"/>
            </a:endParaRPr>
          </a:p>
          <a:p>
            <a:r>
              <a:rPr lang="en-US" b="1" dirty="0">
                <a:latin typeface="HelveticaNeue-Medium"/>
              </a:rPr>
              <a:t>Antiseptic agents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Hexachlorobenzene</a:t>
            </a:r>
            <a:endParaRPr lang="en-US" dirty="0">
              <a:latin typeface="HelveticaNeue-Roman"/>
            </a:endParaRPr>
          </a:p>
          <a:p>
            <a:r>
              <a:rPr lang="en-US" b="1" dirty="0" err="1">
                <a:latin typeface="HelveticaNeue-Medium"/>
              </a:rPr>
              <a:t>Chelators</a:t>
            </a:r>
            <a:endParaRPr lang="en-US" b="1" dirty="0">
              <a:latin typeface="HelveticaNeue-Medium"/>
            </a:endParaRP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Penicillamine</a:t>
            </a:r>
            <a:endParaRPr lang="en-US" dirty="0">
              <a:latin typeface="HelveticaNeue-Roman"/>
            </a:endParaRPr>
          </a:p>
          <a:p>
            <a:r>
              <a:rPr lang="en-US" b="1" dirty="0">
                <a:latin typeface="HelveticaNeue-Medium"/>
              </a:rPr>
              <a:t>Other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>
                <a:latin typeface="HelveticaNeue-Roman"/>
              </a:rPr>
              <a:t>Interferon-</a:t>
            </a:r>
            <a:r>
              <a:rPr lang="el-GR" dirty="0">
                <a:latin typeface="SymbolNew-Medium"/>
              </a:rPr>
              <a:t>α</a:t>
            </a: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 err="1">
                <a:latin typeface="HelveticaNeue-Roman"/>
              </a:rPr>
              <a:t>Fenoterol</a:t>
            </a:r>
            <a:endParaRPr lang="en-US" dirty="0">
              <a:latin typeface="HelveticaNeue-Roman"/>
            </a:endParaRPr>
          </a:p>
          <a:p>
            <a:r>
              <a:rPr lang="en-US" sz="800" dirty="0">
                <a:latin typeface="HelveticaNeue-Medium"/>
              </a:rPr>
              <a:t>• </a:t>
            </a:r>
            <a:r>
              <a:rPr lang="en-US" dirty="0">
                <a:latin typeface="HelveticaNeue-Roman"/>
              </a:rPr>
              <a:t>EGFR inhibitors (e.g. </a:t>
            </a:r>
            <a:r>
              <a:rPr lang="en-US" dirty="0" err="1">
                <a:latin typeface="HelveticaNeue-Roman"/>
              </a:rPr>
              <a:t>cetuximab</a:t>
            </a:r>
            <a:r>
              <a:rPr lang="en-US" dirty="0">
                <a:latin typeface="HelveticaNeue-Roman"/>
              </a:rPr>
              <a:t>,</a:t>
            </a:r>
          </a:p>
          <a:p>
            <a:r>
              <a:rPr lang="en-US" dirty="0" err="1">
                <a:latin typeface="HelveticaNeue-Roman"/>
              </a:rPr>
              <a:t>panitumumab</a:t>
            </a:r>
            <a:r>
              <a:rPr lang="en-US" dirty="0">
                <a:latin typeface="HelveticaNeue-Roman"/>
              </a:rPr>
              <a:t>, </a:t>
            </a:r>
            <a:r>
              <a:rPr lang="en-US" dirty="0" err="1">
                <a:latin typeface="HelveticaNeue-Roman"/>
              </a:rPr>
              <a:t>erlotinib</a:t>
            </a:r>
            <a:r>
              <a:rPr lang="en-US" dirty="0">
                <a:latin typeface="HelveticaNeue-Roman"/>
              </a:rPr>
              <a:t>, </a:t>
            </a:r>
            <a:r>
              <a:rPr lang="en-US" dirty="0" err="1">
                <a:latin typeface="HelveticaNeue-Roman"/>
              </a:rPr>
              <a:t>gefitinib</a:t>
            </a:r>
            <a:r>
              <a:rPr lang="en-US" dirty="0">
                <a:latin typeface="HelveticaNeue-Roman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994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Localized </a:t>
            </a:r>
            <a:r>
              <a:rPr lang="en-US" dirty="0" err="1"/>
              <a:t>hypertrichosis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Porphyria</a:t>
            </a:r>
          </a:p>
          <a:p>
            <a:r>
              <a:rPr lang="en-US" sz="2000" dirty="0">
                <a:solidFill>
                  <a:schemeClr val="tx1"/>
                </a:solidFill>
              </a:rPr>
              <a:t>Graves disease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Topical drugs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Corticosteroids, </a:t>
            </a:r>
            <a:r>
              <a:rPr lang="en-US" sz="1800" dirty="0" err="1">
                <a:solidFill>
                  <a:schemeClr val="tx1"/>
                </a:solidFill>
              </a:rPr>
              <a:t>latanoprost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minoxidil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Trauma/ chronic rubbing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972" y="2039819"/>
            <a:ext cx="5295865" cy="3678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55410" y="59796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MyriadPro-Semibold"/>
              </a:rPr>
              <a:t>Facial </a:t>
            </a:r>
            <a:r>
              <a:rPr lang="en-US" dirty="0" err="1">
                <a:latin typeface="MyriadPro-Semibold"/>
              </a:rPr>
              <a:t>hypertrichosis</a:t>
            </a:r>
            <a:r>
              <a:rPr lang="en-US" dirty="0">
                <a:latin typeface="MyriadPro-Semibold"/>
              </a:rPr>
              <a:t> in a woman due to porphyria </a:t>
            </a:r>
            <a:r>
              <a:rPr lang="en-US" dirty="0" err="1">
                <a:latin typeface="MyriadPro-Semibold"/>
              </a:rPr>
              <a:t>cutanea</a:t>
            </a:r>
            <a:r>
              <a:rPr lang="en-US" dirty="0">
                <a:latin typeface="MyriadPro-Semibold"/>
              </a:rPr>
              <a:t> </a:t>
            </a:r>
            <a:r>
              <a:rPr lang="en-US" dirty="0" err="1">
                <a:latin typeface="MyriadPro-Semibold"/>
              </a:rPr>
              <a:t>tarda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7219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hisrsutism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17" y="2025748"/>
            <a:ext cx="5388808" cy="4670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175" y="2025748"/>
            <a:ext cx="5542335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25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presence of terminal hair in a male pattern in women is referred to as </a:t>
            </a:r>
            <a:r>
              <a:rPr lang="en-US" sz="2000" dirty="0" err="1">
                <a:solidFill>
                  <a:schemeClr val="tx1"/>
                </a:solidFill>
              </a:rPr>
              <a:t>hirsutism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Apparent after puberty</a:t>
            </a:r>
          </a:p>
          <a:p>
            <a:r>
              <a:rPr lang="en-US" sz="2000" dirty="0">
                <a:solidFill>
                  <a:schemeClr val="tx1"/>
                </a:solidFill>
              </a:rPr>
              <a:t>Ectopic androgens → any age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Associated with PCOS and endocrine disturbances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144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098480"/>
            <a:ext cx="5087075" cy="53600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Presenting complaints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Hair shedding/thinning</a:t>
            </a:r>
          </a:p>
          <a:p>
            <a:pPr marL="342900" lvl="1" indent="-342900"/>
            <a:r>
              <a:rPr lang="en-US" sz="2000" dirty="0">
                <a:solidFill>
                  <a:schemeClr val="tx1"/>
                </a:solidFill>
              </a:rPr>
              <a:t>Recession of hairline</a:t>
            </a:r>
          </a:p>
          <a:p>
            <a:pPr marL="342900" lvl="1" indent="-342900"/>
            <a:r>
              <a:rPr lang="en-US" sz="2000" dirty="0">
                <a:solidFill>
                  <a:schemeClr val="tx1"/>
                </a:solidFill>
              </a:rPr>
              <a:t>Patches of hair loss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Itching, pain at affected area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6" y="2004539"/>
            <a:ext cx="5087073" cy="55337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Background information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571952"/>
            <a:ext cx="5393100" cy="4286048"/>
          </a:xfrm>
        </p:spPr>
        <p:txBody>
          <a:bodyPr>
            <a:normAutofit fontScale="85000" lnSpcReduction="1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family history of hair thinning/loss          patterned hair loss</a:t>
            </a:r>
          </a:p>
          <a:p>
            <a:r>
              <a:rPr lang="en-US" sz="1900" b="1" dirty="0">
                <a:solidFill>
                  <a:srgbClr val="C00000"/>
                </a:solidFill>
              </a:rPr>
              <a:t>Female pattern hair loss </a:t>
            </a:r>
            <a:r>
              <a:rPr lang="en-US" sz="1900" dirty="0">
                <a:solidFill>
                  <a:schemeClr val="tx1"/>
                </a:solidFill>
              </a:rPr>
              <a:t>– hormonal disturbance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Enquire about regularity of menstrual periods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Presence of </a:t>
            </a:r>
            <a:r>
              <a:rPr lang="en-US" sz="1900" dirty="0" err="1">
                <a:solidFill>
                  <a:schemeClr val="tx1"/>
                </a:solidFill>
              </a:rPr>
              <a:t>hirsutes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Other signs of </a:t>
            </a:r>
            <a:r>
              <a:rPr lang="en-US" sz="1900" dirty="0" err="1">
                <a:solidFill>
                  <a:schemeClr val="tx1"/>
                </a:solidFill>
              </a:rPr>
              <a:t>androgenization</a:t>
            </a:r>
            <a:endParaRPr lang="en-US" sz="1900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Contraception </a:t>
            </a:r>
          </a:p>
          <a:p>
            <a:r>
              <a:rPr lang="en-US" sz="1900" dirty="0">
                <a:solidFill>
                  <a:schemeClr val="tx1"/>
                </a:solidFill>
              </a:rPr>
              <a:t>Hair shedding – </a:t>
            </a:r>
            <a:r>
              <a:rPr lang="en-US" sz="1900" b="1" dirty="0" err="1">
                <a:solidFill>
                  <a:srgbClr val="C00000"/>
                </a:solidFill>
              </a:rPr>
              <a:t>telogen</a:t>
            </a:r>
            <a:r>
              <a:rPr lang="en-US" sz="1900" b="1" dirty="0">
                <a:solidFill>
                  <a:srgbClr val="C00000"/>
                </a:solidFill>
              </a:rPr>
              <a:t> effluvium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Severe psychological stress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Physical illness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New medications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Dieting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900" dirty="0">
                <a:solidFill>
                  <a:schemeClr val="tx1"/>
                </a:solidFill>
              </a:rPr>
              <a:t>Weight loss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9453489" y="2760055"/>
            <a:ext cx="478301" cy="56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3622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560324"/>
            <a:ext cx="11029615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Androgens secreted by </a:t>
            </a:r>
            <a:r>
              <a:rPr lang="en-US" sz="2000" dirty="0">
                <a:solidFill>
                  <a:srgbClr val="C00000"/>
                </a:solidFill>
              </a:rPr>
              <a:t>adrenal glands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>
                <a:solidFill>
                  <a:srgbClr val="C00000"/>
                </a:solidFill>
              </a:rPr>
              <a:t>ovaries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Adrenal Androgens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Androstenedione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Dehydroepiandrosterone</a:t>
            </a:r>
            <a:r>
              <a:rPr lang="en-US" sz="1800" dirty="0">
                <a:solidFill>
                  <a:schemeClr val="tx1"/>
                </a:solidFill>
              </a:rPr>
              <a:t> ( DHEA)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Dehydroepiandrosterone</a:t>
            </a:r>
            <a:r>
              <a:rPr lang="en-US" sz="1800" dirty="0">
                <a:solidFill>
                  <a:schemeClr val="tx1"/>
                </a:solidFill>
              </a:rPr>
              <a:t> sulfate ( DHEAS)</a:t>
            </a:r>
          </a:p>
          <a:p>
            <a:r>
              <a:rPr lang="en-US" sz="2000" dirty="0">
                <a:solidFill>
                  <a:schemeClr val="tx1"/>
                </a:solidFill>
              </a:rPr>
              <a:t>Ovarian Androgens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Androstenedione</a:t>
            </a:r>
            <a:r>
              <a:rPr lang="en-US" sz="1800" dirty="0">
                <a:solidFill>
                  <a:schemeClr val="tx1"/>
                </a:solidFill>
              </a:rPr>
              <a:t> (reproductive years)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Testosterone (after menopause)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361821" y="2335241"/>
            <a:ext cx="3076408" cy="367830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In non pregnant females, majority of androgen is bind to sex hormone binding </a:t>
            </a:r>
            <a:r>
              <a:rPr lang="en-US" dirty="0" err="1">
                <a:solidFill>
                  <a:schemeClr val="tx1"/>
                </a:solidFill>
              </a:rPr>
              <a:t>gobulin</a:t>
            </a:r>
            <a:r>
              <a:rPr lang="en-US" dirty="0">
                <a:solidFill>
                  <a:schemeClr val="tx1"/>
                </a:solidFill>
              </a:rPr>
              <a:t>, some to </a:t>
            </a:r>
            <a:r>
              <a:rPr lang="en-US" dirty="0" err="1">
                <a:solidFill>
                  <a:schemeClr val="tx1"/>
                </a:solidFill>
              </a:rPr>
              <a:t>abumin</a:t>
            </a:r>
            <a:r>
              <a:rPr lang="en-US" dirty="0">
                <a:solidFill>
                  <a:schemeClr val="tx1"/>
                </a:solidFill>
              </a:rPr>
              <a:t>, while 1% circulates freely which is active</a:t>
            </a:r>
          </a:p>
        </p:txBody>
      </p:sp>
    </p:spTree>
    <p:extLst>
      <p:ext uri="{BB962C8B-B14F-4D97-AF65-F5344CB8AC3E}">
        <p14:creationId xmlns:p14="http://schemas.microsoft.com/office/powerpoint/2010/main" val="6007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677504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Male pattern hair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Seborrhea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Acne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Female pattern hair loss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Cilnical</a:t>
            </a:r>
            <a:r>
              <a:rPr lang="en-US" sz="2000" dirty="0">
                <a:solidFill>
                  <a:schemeClr val="tx1"/>
                </a:solidFill>
              </a:rPr>
              <a:t>  Variants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SAHA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PCOs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Ovarian tumors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Congenital adrenal hyperplasia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Acquired adrenocortical disease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Idiopathic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1203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variants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SAHA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Seborrhea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Acne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Hyperandrogenism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Androgenetic</a:t>
            </a:r>
            <a:r>
              <a:rPr lang="en-US" sz="2000" dirty="0">
                <a:solidFill>
                  <a:schemeClr val="tx1"/>
                </a:solidFill>
              </a:rPr>
              <a:t> alopecia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496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Hirsutism</a:t>
            </a:r>
            <a:r>
              <a:rPr lang="en-US" dirty="0"/>
              <a:t> - PCOS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Polycystic ovarian syndrome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206" y="2180496"/>
            <a:ext cx="6571914" cy="4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7496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Hirsutism</a:t>
            </a:r>
            <a:r>
              <a:rPr lang="en-US" dirty="0"/>
              <a:t> - PCOS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Laboratory investigations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↑LH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↑LH:FSH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↑testosterone / </a:t>
            </a:r>
            <a:r>
              <a:rPr lang="en-US" sz="2000" dirty="0" err="1">
                <a:solidFill>
                  <a:schemeClr val="tx1"/>
                </a:solidFill>
              </a:rPr>
              <a:t>androstenedione</a:t>
            </a:r>
            <a:r>
              <a:rPr lang="en-US" sz="2000" dirty="0">
                <a:solidFill>
                  <a:schemeClr val="tx1"/>
                </a:solidFill>
              </a:rPr>
              <a:t> / estradiol</a:t>
            </a: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Hyperinsulinaemia</a:t>
            </a:r>
            <a:r>
              <a:rPr lang="en-US" sz="2000" dirty="0">
                <a:solidFill>
                  <a:schemeClr val="tx1"/>
                </a:solidFill>
              </a:rPr>
              <a:t> in 50% of women (obese / non obese)</a:t>
            </a:r>
          </a:p>
          <a:p>
            <a:pPr lvl="2"/>
            <a:r>
              <a:rPr lang="en-US" sz="1800" dirty="0">
                <a:solidFill>
                  <a:schemeClr val="tx1"/>
                </a:solidFill>
              </a:rPr>
              <a:t>↓SHBG	↑Ovarian testosterone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48931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Hirsuitism</a:t>
            </a:r>
            <a:r>
              <a:rPr lang="en-US" dirty="0"/>
              <a:t> – Ovarian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Hirsutism, amenorrhea, </a:t>
            </a:r>
            <a:r>
              <a:rPr lang="en-US" sz="2000" dirty="0" err="1">
                <a:solidFill>
                  <a:schemeClr val="tx1"/>
                </a:solidFill>
              </a:rPr>
              <a:t>oligomenorrhea</a:t>
            </a:r>
            <a:r>
              <a:rPr lang="en-US" sz="2000" dirty="0">
                <a:solidFill>
                  <a:schemeClr val="tx1"/>
                </a:solidFill>
              </a:rPr>
              <a:t>, alopecia, </a:t>
            </a:r>
            <a:r>
              <a:rPr lang="en-US" sz="2000" dirty="0" err="1">
                <a:solidFill>
                  <a:schemeClr val="tx1"/>
                </a:solidFill>
              </a:rPr>
              <a:t>clitoromealy</a:t>
            </a:r>
            <a:r>
              <a:rPr lang="en-US" sz="2000" dirty="0">
                <a:solidFill>
                  <a:schemeClr val="tx1"/>
                </a:solidFill>
              </a:rPr>
              <a:t> and deepening of voice occurs in ovarian </a:t>
            </a:r>
            <a:r>
              <a:rPr lang="en-US" sz="2000" dirty="0" err="1">
                <a:solidFill>
                  <a:schemeClr val="tx1"/>
                </a:solidFill>
              </a:rPr>
              <a:t>tumours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Testosterone levels exceed double the upper limit of normal</a:t>
            </a:r>
          </a:p>
        </p:txBody>
      </p:sp>
    </p:spTree>
    <p:extLst>
      <p:ext uri="{BB962C8B-B14F-4D97-AF65-F5344CB8AC3E}">
        <p14:creationId xmlns:p14="http://schemas.microsoft.com/office/powerpoint/2010/main" val="158611084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Hirsuitism</a:t>
            </a:r>
            <a:r>
              <a:rPr lang="en-US" dirty="0"/>
              <a:t> – CAH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 defect in cortisol synthesis results in redistribution of the precursors to other pathways, which results in overproduction of the other hormones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21 hydroxylase enzyme deficiency         defective cortisol production         increase ACTH          leading to accumulation of </a:t>
            </a:r>
            <a:r>
              <a:rPr lang="en-US" sz="2000" dirty="0" err="1">
                <a:solidFill>
                  <a:schemeClr val="tx1"/>
                </a:solidFill>
              </a:rPr>
              <a:t>presursors</a:t>
            </a:r>
            <a:r>
              <a:rPr lang="en-US" sz="2000" dirty="0">
                <a:solidFill>
                  <a:schemeClr val="tx1"/>
                </a:solidFill>
              </a:rPr>
              <a:t> and excessive production of androgens        </a:t>
            </a:r>
            <a:r>
              <a:rPr lang="en-US" sz="2000" dirty="0" err="1">
                <a:solidFill>
                  <a:schemeClr val="tx1"/>
                </a:solidFill>
              </a:rPr>
              <a:t>virilization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572001" y="4033714"/>
            <a:ext cx="464233" cy="56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8156918" y="4019647"/>
            <a:ext cx="464233" cy="56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337681" y="3991510"/>
            <a:ext cx="464233" cy="56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9000980" y="4357272"/>
            <a:ext cx="464233" cy="56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8990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Hirsutism</a:t>
            </a:r>
            <a:r>
              <a:rPr lang="en-US" dirty="0"/>
              <a:t> – variants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u="sng" dirty="0">
                <a:solidFill>
                  <a:schemeClr val="tx1"/>
                </a:solidFill>
              </a:rPr>
              <a:t>Acquired Adrenocortical disease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Adenoma/carcinoma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Virilization</a:t>
            </a:r>
            <a:r>
              <a:rPr lang="en-US" sz="2000" dirty="0">
                <a:solidFill>
                  <a:schemeClr val="tx1"/>
                </a:solidFill>
              </a:rPr>
              <a:t> + </a:t>
            </a:r>
            <a:r>
              <a:rPr lang="en-US" sz="2000" dirty="0" err="1">
                <a:solidFill>
                  <a:schemeClr val="tx1"/>
                </a:solidFill>
              </a:rPr>
              <a:t>cushings</a:t>
            </a:r>
            <a:r>
              <a:rPr lang="en-US" sz="2000" dirty="0">
                <a:solidFill>
                  <a:schemeClr val="tx1"/>
                </a:solidFill>
              </a:rPr>
              <a:t> → CA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u="sng" dirty="0">
                <a:solidFill>
                  <a:schemeClr val="tx1"/>
                </a:solidFill>
              </a:rPr>
              <a:t>Idiopathic </a:t>
            </a:r>
            <a:r>
              <a:rPr lang="en-US" sz="2000" b="1" u="sng" dirty="0" err="1">
                <a:solidFill>
                  <a:schemeClr val="tx1"/>
                </a:solidFill>
              </a:rPr>
              <a:t>Hirsuitism</a:t>
            </a:r>
            <a:endParaRPr lang="en-US" sz="2000" b="1" u="sng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Idiopathic </a:t>
            </a:r>
            <a:r>
              <a:rPr lang="en-US" sz="2000" dirty="0" err="1">
                <a:solidFill>
                  <a:schemeClr val="tx1"/>
                </a:solidFill>
              </a:rPr>
              <a:t>hirsutism</a:t>
            </a:r>
            <a:r>
              <a:rPr lang="en-US" sz="2000" dirty="0">
                <a:solidFill>
                  <a:schemeClr val="tx1"/>
                </a:solidFill>
              </a:rPr>
              <a:t> is the diagnostic label given to those hirsute women in whom no overt underlying endocrine disorder can be detected</a:t>
            </a:r>
          </a:p>
        </p:txBody>
      </p:sp>
    </p:spTree>
    <p:extLst>
      <p:ext uri="{BB962C8B-B14F-4D97-AF65-F5344CB8AC3E}">
        <p14:creationId xmlns:p14="http://schemas.microsoft.com/office/powerpoint/2010/main" val="185632249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of severity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5748" y="1997612"/>
            <a:ext cx="7540283" cy="43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1559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1" y="1055078"/>
            <a:ext cx="11422966" cy="5331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79022" y="654968"/>
            <a:ext cx="3308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Investigations of </a:t>
            </a:r>
            <a:r>
              <a:rPr lang="en-US" sz="2000" b="1" dirty="0" err="1">
                <a:solidFill>
                  <a:srgbClr val="C00000"/>
                </a:solidFill>
              </a:rPr>
              <a:t>hirsutism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25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examination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088088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Visual assessment of pattern &amp; extent of hair loss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Does the patient have clinically evident hair loss? 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Is hair loss diffuse or patchy? </a:t>
            </a:r>
          </a:p>
          <a:p>
            <a:r>
              <a:rPr lang="en-US" sz="2000" i="1" dirty="0">
                <a:solidFill>
                  <a:srgbClr val="C00000"/>
                </a:solidFill>
              </a:rPr>
              <a:t>Is it occurring in a distinctive distribution </a:t>
            </a:r>
            <a:r>
              <a:rPr lang="en-US" sz="2000" i="1" dirty="0">
                <a:solidFill>
                  <a:schemeClr val="tx1"/>
                </a:solidFill>
              </a:rPr>
              <a:t>(such as seen in pattern hair loss or frontal </a:t>
            </a:r>
            <a:r>
              <a:rPr lang="en-US" sz="2000" i="1" dirty="0" err="1">
                <a:solidFill>
                  <a:schemeClr val="tx1"/>
                </a:solidFill>
              </a:rPr>
              <a:t>fibrosing</a:t>
            </a:r>
            <a:r>
              <a:rPr lang="en-US" sz="2000" i="1" dirty="0">
                <a:solidFill>
                  <a:schemeClr val="tx1"/>
                </a:solidFill>
              </a:rPr>
              <a:t> alopecia)?</a:t>
            </a:r>
          </a:p>
          <a:p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00335" y="2180496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Patchy hair loss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Assess for patent </a:t>
            </a:r>
            <a:r>
              <a:rPr lang="en-US" sz="2000" b="1" dirty="0">
                <a:solidFill>
                  <a:schemeClr val="tx1"/>
                </a:solidFill>
              </a:rPr>
              <a:t>follicular </a:t>
            </a:r>
            <a:r>
              <a:rPr lang="en-US" sz="2000" b="1" dirty="0" err="1">
                <a:solidFill>
                  <a:schemeClr val="tx1"/>
                </a:solidFill>
              </a:rPr>
              <a:t>ostia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or whether these are lost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Key feature in scarring conditions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Scalp </a:t>
            </a:r>
            <a:r>
              <a:rPr lang="en-US" sz="2000" b="1" dirty="0">
                <a:solidFill>
                  <a:schemeClr val="tx1"/>
                </a:solidFill>
              </a:rPr>
              <a:t>inflammation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/>
                </a:solidFill>
              </a:rPr>
              <a:t>Perifollicular</a:t>
            </a:r>
            <a:r>
              <a:rPr lang="en-US" sz="2000" dirty="0">
                <a:solidFill>
                  <a:schemeClr val="tx1"/>
                </a:solidFill>
              </a:rPr>
              <a:t> erythema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Follicular hyperkeratosis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Plugged hair follicles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Pustules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Swellings</a:t>
            </a:r>
          </a:p>
        </p:txBody>
      </p:sp>
    </p:spTree>
    <p:extLst>
      <p:ext uri="{BB962C8B-B14F-4D97-AF65-F5344CB8AC3E}">
        <p14:creationId xmlns:p14="http://schemas.microsoft.com/office/powerpoint/2010/main" val="350905259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Physical method of hair removal</a:t>
            </a:r>
          </a:p>
          <a:p>
            <a:r>
              <a:rPr lang="en-US" sz="2000" dirty="0">
                <a:solidFill>
                  <a:schemeClr val="tx1"/>
                </a:solidFill>
              </a:rPr>
              <a:t>Topical medications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Oral drug therapy</a:t>
            </a:r>
          </a:p>
        </p:txBody>
      </p:sp>
    </p:spTree>
    <p:extLst>
      <p:ext uri="{BB962C8B-B14F-4D97-AF65-F5344CB8AC3E}">
        <p14:creationId xmlns:p14="http://schemas.microsoft.com/office/powerpoint/2010/main" val="396480610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70" y="1023583"/>
            <a:ext cx="10631606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8331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ROOK’S TEXTBOOK OF DERMATOLOGY (Ninth edition)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FITZPATRICK’S COLOR ATLAS AND SYNOPSIS OF CLINICAL DERMATOLOGY  (seventh edition)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MEDSCAPE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DERMNET NZ ( http://dermnetnz.org)</a:t>
            </a:r>
          </a:p>
        </p:txBody>
      </p:sp>
    </p:spTree>
    <p:extLst>
      <p:ext uri="{BB962C8B-B14F-4D97-AF65-F5344CB8AC3E}">
        <p14:creationId xmlns:p14="http://schemas.microsoft.com/office/powerpoint/2010/main" val="3356183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9510" y="1571501"/>
            <a:ext cx="6410099" cy="2724845"/>
          </a:xfrm>
        </p:spPr>
        <p:txBody>
          <a:bodyPr/>
          <a:lstStyle/>
          <a:p>
            <a:r>
              <a:rPr lang="en-US" i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THANKS!</a:t>
            </a:r>
            <a:br>
              <a:rPr lang="en-US" i="1" u="sng" dirty="0">
                <a:solidFill>
                  <a:srgbClr val="0070C0"/>
                </a:solidFill>
              </a:rPr>
            </a:br>
            <a:r>
              <a:rPr lang="en-US" sz="2800" i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ANY QUESTIONS?</a:t>
            </a:r>
            <a:endParaRPr lang="en-US" sz="2800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31818"/>
            <a:ext cx="11029616" cy="1013800"/>
          </a:xfrm>
        </p:spPr>
        <p:txBody>
          <a:bodyPr/>
          <a:lstStyle/>
          <a:p>
            <a:r>
              <a:rPr lang="en-US" dirty="0"/>
              <a:t>Hair Pull Test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889945" cy="4445387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Assess hair shedding in generalized hair loss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60 hair is gathered between thumb &amp; forefinger of non‐dominant hand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With dominant hand the strands of hair are loosely twisted to remove stray hairs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Hairs are grasped between dominant thumb &amp; forefinger near scalp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Gentle traction is applied in a smooth, gradual manner, away from the scalp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Number &amp; type of hairs extracted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clues to underlying diagnosis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12" y="2025303"/>
            <a:ext cx="5181032" cy="2377886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512" y="4474973"/>
            <a:ext cx="5181600" cy="2383027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3403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Hair Pull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Used to assess the hair breakage – shaft abnormality</a:t>
            </a:r>
          </a:p>
          <a:p>
            <a:r>
              <a:rPr lang="en-US" sz="2000" dirty="0">
                <a:solidFill>
                  <a:schemeClr val="tx1"/>
                </a:solidFill>
              </a:rPr>
              <a:t>With the non‐dominant hand, grasping a small group of hairs near to the scalp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Dominant hand pulls them as described before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If they break or snap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brittleness &amp; hair breakage           shaft abnormality 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V="1">
            <a:off x="6639951" y="4501663"/>
            <a:ext cx="604911" cy="66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91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Trichogram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Forced pluck of hair that includes the hair roots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Analysed</a:t>
            </a:r>
            <a:r>
              <a:rPr lang="en-US" sz="2000" dirty="0">
                <a:solidFill>
                  <a:schemeClr val="tx1"/>
                </a:solidFill>
              </a:rPr>
              <a:t> under a microscope to calculate the percentage of hairs in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&amp;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phases</a:t>
            </a:r>
          </a:p>
        </p:txBody>
      </p:sp>
    </p:spTree>
    <p:extLst>
      <p:ext uri="{BB962C8B-B14F-4D97-AF65-F5344CB8AC3E}">
        <p14:creationId xmlns:p14="http://schemas.microsoft.com/office/powerpoint/2010/main" val="2748992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Acquired disorders of hair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3673" y="4999493"/>
            <a:ext cx="4287675" cy="127469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danyal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sajjad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Resident dermatology</a:t>
            </a:r>
          </a:p>
          <a:p>
            <a:r>
              <a:rPr lang="en-US" dirty="0">
                <a:solidFill>
                  <a:schemeClr val="bg1"/>
                </a:solidFill>
              </a:rPr>
              <a:t>CMH Abbottabad  </a:t>
            </a:r>
          </a:p>
        </p:txBody>
      </p:sp>
    </p:spTree>
    <p:extLst>
      <p:ext uri="{BB962C8B-B14F-4D97-AF65-F5344CB8AC3E}">
        <p14:creationId xmlns:p14="http://schemas.microsoft.com/office/powerpoint/2010/main" val="3023642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Trichoscopy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08" y="1379893"/>
            <a:ext cx="11029615" cy="3678303"/>
          </a:xfrm>
        </p:spPr>
        <p:txBody>
          <a:bodyPr/>
          <a:lstStyle/>
          <a:p>
            <a:r>
              <a:rPr lang="en-US" sz="2000" dirty="0">
                <a:solidFill>
                  <a:srgbClr val="C00000"/>
                </a:solidFill>
              </a:rPr>
              <a:t>Confirms or highlights clinical signs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04" y="1857055"/>
            <a:ext cx="4460191" cy="1885015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DE8954-3361-4539-9AD7-93076440A4E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573" y="3903259"/>
            <a:ext cx="2088107" cy="2954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936" y="3909847"/>
            <a:ext cx="2088107" cy="2954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043" y="3903259"/>
            <a:ext cx="2088107" cy="2954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50" y="3909847"/>
            <a:ext cx="1890784" cy="295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2510" y="3909847"/>
            <a:ext cx="2038067" cy="29481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4121" y="6176963"/>
            <a:ext cx="172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dots &amp; broken hairs-AA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69961" y="6206545"/>
            <a:ext cx="185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Variable hair fiber diameter-FPHL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7826" y="6194315"/>
            <a:ext cx="217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Follicular hyperkeratosis-LPP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93371" y="6235609"/>
            <a:ext cx="136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Arborizing vessels-DLE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84155" y="6194315"/>
            <a:ext cx="181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Tufting &amp; inflammation-FD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03261"/>
            <a:ext cx="1992573" cy="295473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5807" y="6278666"/>
            <a:ext cx="162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Yellow dots-AA</a:t>
            </a:r>
          </a:p>
        </p:txBody>
      </p:sp>
    </p:spTree>
    <p:extLst>
      <p:ext uri="{BB962C8B-B14F-4D97-AF65-F5344CB8AC3E}">
        <p14:creationId xmlns:p14="http://schemas.microsoft.com/office/powerpoint/2010/main" val="79533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with Hair Loss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914399" y="2180496"/>
            <a:ext cx="4543865" cy="3821059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History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Pattern of hair at birth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How this changed during 1</a:t>
            </a:r>
            <a:r>
              <a:rPr lang="en-US" sz="2000" baseline="30000" dirty="0">
                <a:solidFill>
                  <a:schemeClr val="tx1"/>
                </a:solidFill>
              </a:rPr>
              <a:t>st</a:t>
            </a:r>
            <a:r>
              <a:rPr lang="en-US" sz="2000" dirty="0">
                <a:solidFill>
                  <a:schemeClr val="tx1"/>
                </a:solidFill>
              </a:rPr>
              <a:t> year of life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H/O teeth &amp; nail development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Heat intolerance (</a:t>
            </a:r>
            <a:r>
              <a:rPr lang="en-US" sz="2000" dirty="0" err="1">
                <a:solidFill>
                  <a:schemeClr val="tx1"/>
                </a:solidFill>
              </a:rPr>
              <a:t>anhidrosis</a:t>
            </a:r>
            <a:r>
              <a:rPr lang="en-US" sz="2000" dirty="0">
                <a:solidFill>
                  <a:schemeClr val="tx1"/>
                </a:solidFill>
              </a:rPr>
              <a:t>) – ectodermal dysplasia 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6471139" y="2125097"/>
            <a:ext cx="5139669" cy="329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tx1"/>
                </a:solidFill>
              </a:rPr>
              <a:t>Failure of hair to grow beyond certain length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hair shaft abnormality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Breakage -- </a:t>
            </a:r>
            <a:r>
              <a:rPr lang="en-US" sz="2000" dirty="0" err="1">
                <a:solidFill>
                  <a:schemeClr val="tx1"/>
                </a:solidFill>
              </a:rPr>
              <a:t>Monilethrix</a:t>
            </a:r>
            <a:endParaRPr lang="en-US" sz="2000" dirty="0">
              <a:solidFill>
                <a:schemeClr val="tx1"/>
              </a:solidFill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000" dirty="0">
                <a:solidFill>
                  <a:schemeClr val="tx1"/>
                </a:solidFill>
              </a:rPr>
              <a:t> in hair loss -- loose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syndrome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000" dirty="0">
                <a:solidFill>
                  <a:schemeClr val="tx1"/>
                </a:solidFill>
              </a:rPr>
              <a:t> growth phase -- short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syndrome</a:t>
            </a:r>
          </a:p>
          <a:p>
            <a:pPr marL="476100" indent="-342900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/>
                </a:solidFill>
              </a:rPr>
              <a:t>Patches – absent hair follicle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aplasia cutis</a:t>
            </a:r>
            <a:endParaRPr lang="en-US" sz="2000" b="1" dirty="0">
              <a:solidFill>
                <a:schemeClr val="tx1"/>
              </a:solidFill>
            </a:endParaRPr>
          </a:p>
          <a:p>
            <a:pPr marL="476100" indent="-342900">
              <a:lnSpc>
                <a:spcPct val="9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/>
                </a:solidFill>
              </a:rPr>
              <a:t>Acquired patches – </a:t>
            </a:r>
            <a:r>
              <a:rPr lang="en-US" sz="2000" dirty="0" err="1">
                <a:solidFill>
                  <a:schemeClr val="tx1"/>
                </a:solidFill>
              </a:rPr>
              <a:t>tinea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capitis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06030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Clinical photography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Microscopy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Scalp biopsy</a:t>
            </a:r>
          </a:p>
        </p:txBody>
      </p:sp>
    </p:spTree>
    <p:extLst>
      <p:ext uri="{BB962C8B-B14F-4D97-AF65-F5344CB8AC3E}">
        <p14:creationId xmlns:p14="http://schemas.microsoft.com/office/powerpoint/2010/main" val="1191145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Two 4 mm punch biopsies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Scarring alopecia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Biopsy is sectioned vertically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Horizontally</a:t>
            </a:r>
          </a:p>
          <a:p>
            <a:endParaRPr lang="en-US" dirty="0"/>
          </a:p>
        </p:txBody>
      </p:sp>
      <p:pic>
        <p:nvPicPr>
          <p:cNvPr id="4" name="Content Placeholder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r="551"/>
          <a:stretch>
            <a:fillRect/>
          </a:stretch>
        </p:blipFill>
        <p:spPr>
          <a:xfrm>
            <a:off x="5438607" y="1871002"/>
            <a:ext cx="6172200" cy="45949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4028" y="1871002"/>
            <a:ext cx="3932237" cy="9319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Scarring alopecia</a:t>
            </a:r>
          </a:p>
        </p:txBody>
      </p:sp>
    </p:spTree>
    <p:extLst>
      <p:ext uri="{BB962C8B-B14F-4D97-AF65-F5344CB8AC3E}">
        <p14:creationId xmlns:p14="http://schemas.microsoft.com/office/powerpoint/2010/main" val="977717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960" y="3117426"/>
            <a:ext cx="5270968" cy="3678303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Two 4 mm punch biopsies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Both biopsies – sectioned horizontally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All follicles seen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30-40 hairs/4 mm punch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Sections taken at different levels from bulb to isthmus &amp; infundibulum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Placeholder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306"/>
          <a:stretch>
            <a:fillRect/>
          </a:stretch>
        </p:blipFill>
        <p:spPr>
          <a:xfrm>
            <a:off x="5548947" y="1899138"/>
            <a:ext cx="6172200" cy="47134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9960" y="1899138"/>
            <a:ext cx="3932237" cy="13552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Non-scarring alopecia</a:t>
            </a:r>
          </a:p>
        </p:txBody>
      </p:sp>
    </p:spTree>
    <p:extLst>
      <p:ext uri="{BB962C8B-B14F-4D97-AF65-F5344CB8AC3E}">
        <p14:creationId xmlns:p14="http://schemas.microsoft.com/office/powerpoint/2010/main" val="2266817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81" y="1006796"/>
            <a:ext cx="4789210" cy="4928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033" y="1006797"/>
            <a:ext cx="4065564" cy="4928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0993" y="6162951"/>
            <a:ext cx="7090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FrutigerLTStd-Light"/>
              </a:rPr>
              <a:t>Orientation of the punch biopsy in the direction of hair growth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9463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99910"/>
              </p:ext>
            </p:extLst>
          </p:nvPr>
        </p:nvGraphicFramePr>
        <p:xfrm>
          <a:off x="538988" y="1716990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16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38F5AE-A5FC-4D74-9D81-69DE51CB2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3238F5AE-A5FC-4D74-9D81-69DE51CB2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F3F778-3FD0-44A8-B901-708905737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B6F3F778-3FD0-44A8-B901-708905737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E7E5D3-D4F8-4936-BA5D-2AEB21D0B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6EE7E5D3-D4F8-4936-BA5D-2AEB21D0BA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94A801-8D99-4EDD-A2E1-7E20DDCC3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1194A801-8D99-4EDD-A2E1-7E20DDCC3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735AAD-0928-48E4-86AA-42FFAB143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52735AAD-0928-48E4-86AA-42FFAB143E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DFE5C-6FC9-4BCB-9753-FC742EECC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E09DFE5C-6FC9-4BCB-9753-FC742EECC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7FC315-2A99-46CE-8FB5-79B1072E4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27FC315-2A99-46CE-8FB5-79B1072E4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6FF32A-3B04-46B2-8B77-43CCC5AD0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EA6FF32A-3B04-46B2-8B77-43CCC5AD0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903F62-53D8-4A78-8A79-0ED109CC0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8903F62-53D8-4A78-8A79-0ED109CC0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Non-scarring disorders of hair growth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08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355329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24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4DDF1C-0E76-49C5-95FF-12EA4A240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E04DDF1C-0E76-49C5-95FF-12EA4A240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E25388-BBA5-4EE2-A697-891A560B18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22E25388-BBA5-4EE2-A697-891A560B18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43365-5299-4A4E-93C5-D7A609AD1A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44C43365-5299-4A4E-93C5-D7A609AD1A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4F746-F840-4F39-A9DB-970301F33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35B4F746-F840-4F39-A9DB-970301F336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8B21B0-612F-4808-A8F1-FE7DBC974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8B8B21B0-612F-4808-A8F1-FE7DBC974B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8836D8-0107-4DBB-AD28-82C1AE679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4F8836D8-0107-4DBB-AD28-82C1AE679A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6A6CCA-732A-4EF3-96DC-7AD661F06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116A6CCA-732A-4EF3-96DC-7AD661F06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hair loss / androgenetic alopecia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Pattern hair loss is the most common type of progressive balding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• Occurs through the combined effect of: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• Genetic predisposition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• Action of androgen on scalp hair follicles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• In males, pattern/extent of hair loss varies from </a:t>
            </a:r>
            <a:r>
              <a:rPr lang="en-US" sz="2000" dirty="0" err="1">
                <a:solidFill>
                  <a:schemeClr val="tx1"/>
                </a:solidFill>
              </a:rPr>
              <a:t>bitemporal</a:t>
            </a:r>
            <a:r>
              <a:rPr lang="en-US" sz="2000" dirty="0">
                <a:solidFill>
                  <a:schemeClr val="tx1"/>
                </a:solidFill>
              </a:rPr>
              <a:t> recession, to frontal and/or vertex thinning, to loss of all hair except that along the occipital and temporal margins</a:t>
            </a:r>
          </a:p>
        </p:txBody>
      </p:sp>
    </p:spTree>
    <p:extLst>
      <p:ext uri="{BB962C8B-B14F-4D97-AF65-F5344CB8AC3E}">
        <p14:creationId xmlns:p14="http://schemas.microsoft.com/office/powerpoint/2010/main" val="3563240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To know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About hair cycle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How to Approach the patient with hair loss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About Non scarring and scarring hair loss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About excessive hair growth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2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AND 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C00000"/>
                </a:solidFill>
              </a:rPr>
              <a:t>ETIOLOGY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Combined effects of androgen on genetically predisposed hair follicles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Genetics: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(1) autosomal dominant and/or polygenic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(2) inherited from either or both parents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137851"/>
            <a:ext cx="5422392" cy="363304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AGE OF ONSET</a:t>
            </a:r>
          </a:p>
          <a:p>
            <a:r>
              <a:rPr lang="en-US" sz="2000" dirty="0"/>
              <a:t>• </a:t>
            </a:r>
            <a:r>
              <a:rPr lang="en-US" sz="2000" dirty="0">
                <a:solidFill>
                  <a:srgbClr val="C00000"/>
                </a:solidFill>
              </a:rPr>
              <a:t>Men: </a:t>
            </a:r>
            <a:r>
              <a:rPr lang="en-US" sz="2000" dirty="0">
                <a:solidFill>
                  <a:schemeClr val="tx1"/>
                </a:solidFill>
              </a:rPr>
              <a:t>May begin any time after puberty, as early as the second decade; often fully expressed in 40s</a:t>
            </a:r>
          </a:p>
          <a:p>
            <a:endParaRPr lang="en-US" sz="2000" dirty="0"/>
          </a:p>
          <a:p>
            <a:r>
              <a:rPr lang="en-US" sz="2000" dirty="0"/>
              <a:t>• </a:t>
            </a:r>
            <a:r>
              <a:rPr lang="en-US" sz="2000" i="1" dirty="0">
                <a:solidFill>
                  <a:srgbClr val="C00000"/>
                </a:solidFill>
              </a:rPr>
              <a:t>Women: </a:t>
            </a:r>
            <a:r>
              <a:rPr lang="en-US" sz="2000" dirty="0">
                <a:solidFill>
                  <a:schemeClr val="tx1"/>
                </a:solidFill>
              </a:rPr>
              <a:t>Later, in about 40% occurs in the sixth decade</a:t>
            </a:r>
          </a:p>
        </p:txBody>
      </p:sp>
    </p:spTree>
    <p:extLst>
      <p:ext uri="{BB962C8B-B14F-4D97-AF65-F5344CB8AC3E}">
        <p14:creationId xmlns:p14="http://schemas.microsoft.com/office/powerpoint/2010/main" val="3093593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</a:t>
            </a:r>
            <a:r>
              <a:rPr lang="en-US" dirty="0" err="1"/>
              <a:t>MANIFESTAtiON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SKIN FINDINGS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Scalp skin is normal</a:t>
            </a:r>
          </a:p>
          <a:p>
            <a:r>
              <a:rPr lang="en-US" sz="2000" dirty="0">
                <a:solidFill>
                  <a:schemeClr val="tx1"/>
                </a:solidFill>
              </a:rPr>
              <a:t> In young women, look for signs of </a:t>
            </a:r>
            <a:r>
              <a:rPr lang="en-US" sz="2000" dirty="0" err="1">
                <a:solidFill>
                  <a:schemeClr val="tx1"/>
                </a:solidFill>
              </a:rPr>
              <a:t>virilization</a:t>
            </a:r>
            <a:r>
              <a:rPr lang="en-US" sz="2000" dirty="0">
                <a:solidFill>
                  <a:schemeClr val="tx1"/>
                </a:solidFill>
              </a:rPr>
              <a:t> (acne, excess facial or body hair)</a:t>
            </a:r>
          </a:p>
        </p:txBody>
      </p:sp>
    </p:spTree>
    <p:extLst>
      <p:ext uri="{BB962C8B-B14F-4D97-AF65-F5344CB8AC3E}">
        <p14:creationId xmlns:p14="http://schemas.microsoft.com/office/powerpoint/2010/main" val="839075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HAIR</a:t>
            </a:r>
            <a:r>
              <a:rPr lang="en-US" sz="2000" dirty="0"/>
              <a:t> </a:t>
            </a:r>
            <a:r>
              <a:rPr lang="en-US" sz="2000" dirty="0" err="1">
                <a:solidFill>
                  <a:schemeClr val="tx1"/>
                </a:solidFill>
              </a:rPr>
              <a:t>Hair</a:t>
            </a:r>
            <a:r>
              <a:rPr lang="en-US" sz="2000" dirty="0">
                <a:solidFill>
                  <a:schemeClr val="tx1"/>
                </a:solidFill>
              </a:rPr>
              <a:t> in areas of pattern hair loss becomes finer in texture (shorter in length and reduced diameter) 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 time, hair becomes </a:t>
            </a:r>
            <a:r>
              <a:rPr lang="en-US" sz="2000" dirty="0" err="1">
                <a:solidFill>
                  <a:schemeClr val="tx1"/>
                </a:solidFill>
              </a:rPr>
              <a:t>vellus</a:t>
            </a:r>
            <a:r>
              <a:rPr lang="en-US" sz="2000" dirty="0">
                <a:solidFill>
                  <a:schemeClr val="tx1"/>
                </a:solidFill>
              </a:rPr>
              <a:t> and eventually atrophies completely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DISTRIBUTION</a:t>
            </a:r>
          </a:p>
          <a:p>
            <a:r>
              <a:rPr lang="en-US" sz="2000" dirty="0"/>
              <a:t>•</a:t>
            </a:r>
            <a:r>
              <a:rPr lang="en-US" sz="2000" dirty="0">
                <a:solidFill>
                  <a:srgbClr val="C00000"/>
                </a:solidFill>
              </a:rPr>
              <a:t> Men </a:t>
            </a:r>
            <a:r>
              <a:rPr lang="en-US" sz="2000" dirty="0">
                <a:solidFill>
                  <a:schemeClr val="tx1"/>
                </a:solidFill>
              </a:rPr>
              <a:t>usually exhibit patterned loss in the frontotemporal and vertex areas</a:t>
            </a:r>
          </a:p>
          <a:p>
            <a:r>
              <a:rPr lang="en-US" sz="2000" dirty="0"/>
              <a:t>• </a:t>
            </a:r>
            <a:r>
              <a:rPr lang="en-US" sz="2000" dirty="0">
                <a:solidFill>
                  <a:srgbClr val="C00000"/>
                </a:solidFill>
              </a:rPr>
              <a:t>Women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including those who are </a:t>
            </a:r>
            <a:r>
              <a:rPr lang="en-US" sz="2000" dirty="0" err="1">
                <a:solidFill>
                  <a:schemeClr val="tx1"/>
                </a:solidFill>
              </a:rPr>
              <a:t>endocrinologically</a:t>
            </a:r>
            <a:r>
              <a:rPr lang="en-US" sz="2000" dirty="0">
                <a:solidFill>
                  <a:schemeClr val="tx1"/>
                </a:solidFill>
              </a:rPr>
              <a:t> normal, also lose scalp hair according to the male pattern, but hair loss is far less pronounced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 Often, hair loss is more diffuse in women, following the pattern described by Ludwig</a:t>
            </a:r>
          </a:p>
        </p:txBody>
      </p:sp>
    </p:spTree>
    <p:extLst>
      <p:ext uri="{BB962C8B-B14F-4D97-AF65-F5344CB8AC3E}">
        <p14:creationId xmlns:p14="http://schemas.microsoft.com/office/powerpoint/2010/main" val="7736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SYSTEMIC FINDINGS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In young women with AGA, look for signs of </a:t>
            </a:r>
            <a:r>
              <a:rPr lang="en-US" sz="2000" dirty="0" err="1">
                <a:solidFill>
                  <a:schemeClr val="tx1"/>
                </a:solidFill>
              </a:rPr>
              <a:t>virilization</a:t>
            </a:r>
            <a:r>
              <a:rPr lang="en-US" sz="2000" dirty="0">
                <a:solidFill>
                  <a:schemeClr val="tx1"/>
                </a:solidFill>
              </a:rPr>
              <a:t> (clitoral hypertrophy, acne, and facial hirsutism)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However, most women with pattern hair loss are </a:t>
            </a:r>
            <a:r>
              <a:rPr lang="en-US" sz="2000" dirty="0" err="1">
                <a:solidFill>
                  <a:schemeClr val="tx1"/>
                </a:solidFill>
              </a:rPr>
              <a:t>endocrinologically</a:t>
            </a:r>
            <a:r>
              <a:rPr lang="en-US" sz="2000" dirty="0">
                <a:solidFill>
                  <a:schemeClr val="tx1"/>
                </a:solidFill>
              </a:rPr>
              <a:t> normal</a:t>
            </a:r>
          </a:p>
        </p:txBody>
      </p:sp>
    </p:spTree>
    <p:extLst>
      <p:ext uri="{BB962C8B-B14F-4D97-AF65-F5344CB8AC3E}">
        <p14:creationId xmlns:p14="http://schemas.microsoft.com/office/powerpoint/2010/main" val="186767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84" y="634395"/>
            <a:ext cx="6542467" cy="5521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7747" y="6244782"/>
            <a:ext cx="7109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FrutigerLTStd-Light"/>
              </a:rPr>
              <a:t>Hamilton–Norwood scale for grading male pattern hair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06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314" y="1287886"/>
            <a:ext cx="4299761" cy="47265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818" y="1287887"/>
            <a:ext cx="4267187" cy="47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61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3674" y="5472379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Female (Ludwig classification)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291" y="1437987"/>
            <a:ext cx="6611085" cy="33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50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2" y="1100137"/>
            <a:ext cx="7308425" cy="4657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9280" y="5858746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1F20"/>
                </a:solidFill>
                <a:latin typeface="Arial" panose="020B0604020202020204" pitchFamily="34" charset="0"/>
              </a:rPr>
              <a:t>Female (Ludwig classification)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33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Male patterned hair loss – coronary artery disease ( several studies reported)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Female patterned hair loss – </a:t>
            </a:r>
            <a:r>
              <a:rPr lang="en-US" sz="2000" dirty="0" err="1">
                <a:solidFill>
                  <a:schemeClr val="tx1"/>
                </a:solidFill>
              </a:rPr>
              <a:t>hyperaldosteronism</a:t>
            </a:r>
            <a:r>
              <a:rPr lang="en-US" sz="2000" dirty="0">
                <a:solidFill>
                  <a:schemeClr val="tx1"/>
                </a:solidFill>
              </a:rPr>
              <a:t>, hypertension, </a:t>
            </a:r>
            <a:r>
              <a:rPr lang="en-US" sz="2000" dirty="0" err="1">
                <a:solidFill>
                  <a:schemeClr val="tx1"/>
                </a:solidFill>
              </a:rPr>
              <a:t>hyperandrogenism</a:t>
            </a:r>
            <a:r>
              <a:rPr lang="en-US" sz="2000" dirty="0">
                <a:solidFill>
                  <a:schemeClr val="tx1"/>
                </a:solidFill>
              </a:rPr>
              <a:t>, polycystic ovary disease, elevated cholesterol and increased risk of late onset diabetes </a:t>
            </a:r>
          </a:p>
        </p:txBody>
      </p:sp>
    </p:spTree>
    <p:extLst>
      <p:ext uri="{BB962C8B-B14F-4D97-AF65-F5344CB8AC3E}">
        <p14:creationId xmlns:p14="http://schemas.microsoft.com/office/powerpoint/2010/main" val="4194765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031951"/>
            <a:ext cx="5087075" cy="53600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Investigations in men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2862" y="3595754"/>
            <a:ext cx="5393100" cy="293499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unnecessary in men with AGA unless there is diagnostic uncertainty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031951"/>
            <a:ext cx="5087073" cy="55337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Investigations in female pattern hair loss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71256" y="2914651"/>
            <a:ext cx="4971245" cy="36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Types of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Anatomy of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Hair cycle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Approach to the patient with hair loss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Non scarring hair loss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Scarring hair loss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Hypertrichosis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Hirsutism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References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37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As pattern hair loss is not life‐threatening and the morbidity is variable, most people do not seek treatment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Before a patient embarks on therapy he or she should be counselled carefully and made aware of the </a:t>
            </a:r>
            <a:r>
              <a:rPr lang="en-US" sz="2000" dirty="0">
                <a:solidFill>
                  <a:srgbClr val="C00000"/>
                </a:solidFill>
              </a:rPr>
              <a:t>requirement for maintenance therapy </a:t>
            </a:r>
            <a:r>
              <a:rPr lang="en-US" sz="2000" dirty="0">
                <a:solidFill>
                  <a:schemeClr val="tx1"/>
                </a:solidFill>
              </a:rPr>
              <a:t>for sustained effect</a:t>
            </a:r>
          </a:p>
        </p:txBody>
      </p:sp>
    </p:spTree>
    <p:extLst>
      <p:ext uri="{BB962C8B-B14F-4D97-AF65-F5344CB8AC3E}">
        <p14:creationId xmlns:p14="http://schemas.microsoft.com/office/powerpoint/2010/main" val="2834098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Camouflages and wigs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Medical management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Surgical management</a:t>
            </a:r>
          </a:p>
        </p:txBody>
      </p:sp>
    </p:spTree>
    <p:extLst>
      <p:ext uri="{BB962C8B-B14F-4D97-AF65-F5344CB8AC3E}">
        <p14:creationId xmlns:p14="http://schemas.microsoft.com/office/powerpoint/2010/main" val="333263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125016"/>
            <a:ext cx="5087075" cy="829308"/>
          </a:xfrm>
        </p:spPr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Management of male pattern baldness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3286661"/>
            <a:ext cx="5393100" cy="293499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Minoxidil</a:t>
            </a:r>
            <a:r>
              <a:rPr lang="en-US" sz="2000" dirty="0">
                <a:solidFill>
                  <a:schemeClr val="tx1"/>
                </a:solidFill>
              </a:rPr>
              <a:t> lotion ( 2% , 5%)</a:t>
            </a:r>
          </a:p>
          <a:p>
            <a:pPr marL="342900" indent="-342900">
              <a:buFont typeface="+mj-lt"/>
              <a:buAutoNum type="arabicPeriod"/>
            </a:pPr>
            <a:endParaRPr lang="en-US" sz="2000" b="1" i="1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5 alpha reductase inhibitor ( finasteride, </a:t>
            </a:r>
            <a:r>
              <a:rPr lang="en-US" sz="2000" dirty="0" err="1">
                <a:solidFill>
                  <a:schemeClr val="tx1"/>
                </a:solidFill>
              </a:rPr>
              <a:t>dutasteride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C00000"/>
                </a:solidFill>
              </a:rPr>
              <a:t>Management of female pattern hair loss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3248024"/>
            <a:ext cx="5393100" cy="293499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Minoxidil lotion ( 2% , 5%)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Anti androgens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Cyproterone</a:t>
            </a:r>
            <a:r>
              <a:rPr lang="en-US" sz="2000" dirty="0">
                <a:solidFill>
                  <a:schemeClr val="tx1"/>
                </a:solidFill>
              </a:rPr>
              <a:t> acetate, spironolactone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65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Hair transplant </a:t>
            </a:r>
          </a:p>
          <a:p>
            <a:r>
              <a:rPr lang="en-US" sz="2000" dirty="0">
                <a:solidFill>
                  <a:schemeClr val="tx1"/>
                </a:solidFill>
              </a:rPr>
              <a:t>Excising the balding skin(scalp reduction) and rotational flaps are now less widely used</a:t>
            </a:r>
          </a:p>
        </p:txBody>
      </p:sp>
    </p:spTree>
    <p:extLst>
      <p:ext uri="{BB962C8B-B14F-4D97-AF65-F5344CB8AC3E}">
        <p14:creationId xmlns:p14="http://schemas.microsoft.com/office/powerpoint/2010/main" val="1956150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30" y="2116631"/>
            <a:ext cx="11029615" cy="1497507"/>
          </a:xfrm>
        </p:spPr>
        <p:txBody>
          <a:bodyPr/>
          <a:lstStyle/>
          <a:p>
            <a:r>
              <a:rPr lang="en-US" dirty="0"/>
              <a:t>“Myths’’ vs “realities” about androgenetic alopecia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73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 vs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Myth : Male pattern baldness is from mother’s side </a:t>
            </a:r>
          </a:p>
          <a:p>
            <a:r>
              <a:rPr lang="en-US" dirty="0">
                <a:solidFill>
                  <a:schemeClr val="tx1"/>
                </a:solidFill>
              </a:rPr>
              <a:t>Reality : Multiple genetic studies have been done and they show that genes involved can come from either side of the family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Myth : I can’t have androgenetic alopecia because no one else in my family has it</a:t>
            </a:r>
          </a:p>
          <a:p>
            <a:r>
              <a:rPr lang="en-US" dirty="0">
                <a:solidFill>
                  <a:schemeClr val="tx1"/>
                </a:solidFill>
              </a:rPr>
              <a:t>Reality :  Multiple genes are involved, you may have just inherited the combination of genes needed for it,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              you may have a distant relative with it</a:t>
            </a:r>
          </a:p>
        </p:txBody>
      </p:sp>
    </p:spTree>
    <p:extLst>
      <p:ext uri="{BB962C8B-B14F-4D97-AF65-F5344CB8AC3E}">
        <p14:creationId xmlns:p14="http://schemas.microsoft.com/office/powerpoint/2010/main" val="293973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 vs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Myth : My parents have thinned hair, but at older age</a:t>
            </a:r>
          </a:p>
          <a:p>
            <a:r>
              <a:rPr lang="en-US" dirty="0">
                <a:solidFill>
                  <a:schemeClr val="tx1"/>
                </a:solidFill>
              </a:rPr>
              <a:t>Reality : androgenetic alopecia tends to start earlier in subsequent generations 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Myth : Taking hormones will help</a:t>
            </a:r>
          </a:p>
          <a:p>
            <a:r>
              <a:rPr lang="en-US" dirty="0">
                <a:solidFill>
                  <a:schemeClr val="tx1"/>
                </a:solidFill>
              </a:rPr>
              <a:t>Reality : testosterone and progesterone can worsen it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             no consistent evidence that estrogen will help its reversal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             some women have elevated androgens due to medical conditions, treating them can help</a:t>
            </a:r>
          </a:p>
        </p:txBody>
      </p:sp>
    </p:spTree>
    <p:extLst>
      <p:ext uri="{BB962C8B-B14F-4D97-AF65-F5344CB8AC3E}">
        <p14:creationId xmlns:p14="http://schemas.microsoft.com/office/powerpoint/2010/main" val="29203884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67" y="2193905"/>
            <a:ext cx="11029615" cy="1497507"/>
          </a:xfrm>
        </p:spPr>
        <p:txBody>
          <a:bodyPr/>
          <a:lstStyle/>
          <a:p>
            <a:r>
              <a:rPr lang="en-US" dirty="0" err="1"/>
              <a:t>Telogen</a:t>
            </a:r>
            <a:r>
              <a:rPr lang="en-US" dirty="0"/>
              <a:t> effluvium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05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and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effluvium describes an increase in the shedding of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club hairs due to premature termination of the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phase of the hair cycle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Premature conversion of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hair to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Shedding occurs 3-6 months after the event, though sometimes as soon as possible</a:t>
            </a:r>
          </a:p>
        </p:txBody>
      </p:sp>
    </p:spTree>
    <p:extLst>
      <p:ext uri="{BB962C8B-B14F-4D97-AF65-F5344CB8AC3E}">
        <p14:creationId xmlns:p14="http://schemas.microsoft.com/office/powerpoint/2010/main" val="1016081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rgbClr val="C00000"/>
                </a:solidFill>
              </a:rPr>
              <a:t>. Immediate </a:t>
            </a:r>
            <a:r>
              <a:rPr lang="en-US" sz="2000" dirty="0" err="1">
                <a:solidFill>
                  <a:srgbClr val="C00000"/>
                </a:solidFill>
              </a:rPr>
              <a:t>anagen</a:t>
            </a:r>
            <a:r>
              <a:rPr lang="en-US" sz="2000" dirty="0">
                <a:solidFill>
                  <a:srgbClr val="C00000"/>
                </a:solidFill>
              </a:rPr>
              <a:t> release </a:t>
            </a:r>
            <a:r>
              <a:rPr lang="en-US" sz="2000" dirty="0">
                <a:solidFill>
                  <a:schemeClr val="tx1"/>
                </a:solidFill>
              </a:rPr>
              <a:t>is a short‐onset effluvium where follicles are stimulated to leave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and enter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prematurely, resulting in increased hair shedding at the end of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, approximately 2–3 months later</a:t>
            </a:r>
          </a:p>
          <a:p>
            <a:endParaRPr lang="en-US" sz="2000" dirty="0"/>
          </a:p>
          <a:p>
            <a:r>
              <a:rPr lang="en-US" sz="2000" dirty="0">
                <a:solidFill>
                  <a:schemeClr val="tx1"/>
                </a:solidFill>
              </a:rPr>
              <a:t>Secondary to stress such as severe illness and drug induced hair loss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2. </a:t>
            </a:r>
            <a:r>
              <a:rPr lang="en-US" sz="2000" dirty="0">
                <a:solidFill>
                  <a:srgbClr val="C00000"/>
                </a:solidFill>
              </a:rPr>
              <a:t>Delayed </a:t>
            </a:r>
            <a:r>
              <a:rPr lang="en-US" sz="2000" dirty="0" err="1">
                <a:solidFill>
                  <a:srgbClr val="C00000"/>
                </a:solidFill>
              </a:rPr>
              <a:t>anagen</a:t>
            </a:r>
            <a:r>
              <a:rPr lang="en-US" sz="2000" dirty="0">
                <a:solidFill>
                  <a:srgbClr val="C00000"/>
                </a:solidFill>
              </a:rPr>
              <a:t> release </a:t>
            </a:r>
            <a:r>
              <a:rPr lang="en-US" sz="2000" dirty="0">
                <a:solidFill>
                  <a:schemeClr val="tx1"/>
                </a:solidFill>
              </a:rPr>
              <a:t>is the cause of postpartum hair loss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During pregnancy,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r>
              <a:rPr lang="en-US" sz="2000" dirty="0">
                <a:solidFill>
                  <a:schemeClr val="tx1"/>
                </a:solidFill>
              </a:rPr>
              <a:t> duration is prolonged and hair cycling into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is reduced</a:t>
            </a:r>
          </a:p>
        </p:txBody>
      </p:sp>
    </p:spTree>
    <p:extLst>
      <p:ext uri="{BB962C8B-B14F-4D97-AF65-F5344CB8AC3E}">
        <p14:creationId xmlns:p14="http://schemas.microsoft.com/office/powerpoint/2010/main" val="388056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hair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t">
              <a:buNone/>
            </a:pPr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006727"/>
              </p:ext>
            </p:extLst>
          </p:nvPr>
        </p:nvGraphicFramePr>
        <p:xfrm>
          <a:off x="1188513" y="2751051"/>
          <a:ext cx="5203066" cy="3023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984">
                <a:tc>
                  <a:txBody>
                    <a:bodyPr/>
                    <a:lstStyle/>
                    <a:p>
                      <a:r>
                        <a:rPr lang="en-US" dirty="0"/>
                        <a:t>Prenatal: lanugo </a:t>
                      </a:r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Postnatal: </a:t>
                      </a:r>
                      <a:r>
                        <a:rPr lang="en-US" dirty="0" err="1"/>
                        <a:t>vellus</a:t>
                      </a:r>
                      <a:endParaRPr lang="en-US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Postnatal: terminal </a:t>
                      </a:r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en-US" dirty="0"/>
                        <a:t>Fine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Longer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en-US" dirty="0"/>
                        <a:t>Soft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Soft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Coarser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en-US" dirty="0" err="1"/>
                        <a:t>Unmedullated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Unmedullated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Medullated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308">
                <a:tc>
                  <a:txBody>
                    <a:bodyPr/>
                    <a:lstStyle/>
                    <a:p>
                      <a:r>
                        <a:rPr lang="en-US" dirty="0" err="1"/>
                        <a:t>Unpigmented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Pigmented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Pigmented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5691">
                <a:tc>
                  <a:txBody>
                    <a:bodyPr/>
                    <a:lstStyle/>
                    <a:p>
                      <a:r>
                        <a:rPr lang="en-US" dirty="0"/>
                        <a:t>Shed </a:t>
                      </a:r>
                      <a:r>
                        <a:rPr lang="en-US" i="1" dirty="0"/>
                        <a:t>in utero </a:t>
                      </a:r>
                      <a:r>
                        <a:rPr lang="en-US" dirty="0"/>
                        <a:t>(8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– 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months of gestation)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cm long 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353" y="1689100"/>
            <a:ext cx="4314825" cy="2437282"/>
          </a:xfrm>
          <a:prstGeom prst="rect">
            <a:avLst/>
          </a:prstGeom>
        </p:spPr>
      </p:pic>
      <p:pic>
        <p:nvPicPr>
          <p:cNvPr id="8" name="Picture 2" descr="Vellus hair: Function and grow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50" y="4126382"/>
            <a:ext cx="2471716" cy="25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own hair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691" y="4126382"/>
            <a:ext cx="2681309" cy="254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DE8954-3361-4539-9AD7-93076440A4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88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677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dirty="0">
                <a:solidFill>
                  <a:srgbClr val="C00000"/>
                </a:solidFill>
              </a:rPr>
              <a:t>Short </a:t>
            </a:r>
            <a:r>
              <a:rPr lang="en-US" sz="2000" dirty="0" err="1">
                <a:solidFill>
                  <a:srgbClr val="C00000"/>
                </a:solidFill>
              </a:rPr>
              <a:t>anagen</a:t>
            </a:r>
            <a:r>
              <a:rPr lang="en-US" sz="2000" dirty="0">
                <a:solidFill>
                  <a:srgbClr val="C00000"/>
                </a:solidFill>
              </a:rPr>
              <a:t> syndrome </a:t>
            </a:r>
            <a:r>
              <a:rPr lang="en-US" sz="2000" dirty="0">
                <a:solidFill>
                  <a:schemeClr val="tx1"/>
                </a:solidFill>
              </a:rPr>
              <a:t>is caused by shortening of the duration of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4. </a:t>
            </a:r>
            <a:r>
              <a:rPr lang="en-US" sz="2000" dirty="0">
                <a:solidFill>
                  <a:srgbClr val="C00000"/>
                </a:solidFill>
              </a:rPr>
              <a:t>Immediate </a:t>
            </a:r>
            <a:r>
              <a:rPr lang="en-US" sz="2000" dirty="0" err="1">
                <a:solidFill>
                  <a:srgbClr val="C00000"/>
                </a:solidFill>
              </a:rPr>
              <a:t>telogen</a:t>
            </a:r>
            <a:r>
              <a:rPr lang="en-US" sz="2000" dirty="0">
                <a:solidFill>
                  <a:srgbClr val="C00000"/>
                </a:solidFill>
              </a:rPr>
              <a:t> release </a:t>
            </a:r>
            <a:r>
              <a:rPr lang="en-US" sz="2000" dirty="0">
                <a:solidFill>
                  <a:schemeClr val="tx1"/>
                </a:solidFill>
              </a:rPr>
              <a:t>results from premature </a:t>
            </a:r>
            <a:r>
              <a:rPr lang="en-US" sz="2000" dirty="0" err="1">
                <a:solidFill>
                  <a:schemeClr val="tx1"/>
                </a:solidFill>
              </a:rPr>
              <a:t>exogen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follicles may remain empty for weeks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 empty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follicle is called </a:t>
            </a:r>
            <a:r>
              <a:rPr lang="en-US" sz="2000" dirty="0" err="1">
                <a:solidFill>
                  <a:schemeClr val="tx1"/>
                </a:solidFill>
              </a:rPr>
              <a:t>kenogen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Drugs such as minoxidil can precipitate </a:t>
            </a:r>
            <a:r>
              <a:rPr lang="en-US" sz="2000" dirty="0" err="1">
                <a:solidFill>
                  <a:schemeClr val="tx1"/>
                </a:solidFill>
              </a:rPr>
              <a:t>exogen</a:t>
            </a:r>
            <a:r>
              <a:rPr lang="en-US" sz="2000" dirty="0">
                <a:solidFill>
                  <a:schemeClr val="tx1"/>
                </a:solidFill>
              </a:rPr>
              <a:t>, and this explains the temporary increase in hair shedding commonly noticed 4–6 weeks after commencement of minoxidil therapy for hair loss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5. </a:t>
            </a:r>
            <a:r>
              <a:rPr lang="en-US" sz="2000" dirty="0">
                <a:solidFill>
                  <a:srgbClr val="C00000"/>
                </a:solidFill>
              </a:rPr>
              <a:t>Delayed </a:t>
            </a:r>
            <a:r>
              <a:rPr lang="en-US" sz="2000" dirty="0" err="1">
                <a:solidFill>
                  <a:srgbClr val="C00000"/>
                </a:solidFill>
              </a:rPr>
              <a:t>telogen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release occurs after prolonged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followed by transition to </a:t>
            </a:r>
            <a:r>
              <a:rPr lang="en-US" sz="2000" dirty="0" err="1">
                <a:solidFill>
                  <a:schemeClr val="tx1"/>
                </a:solidFill>
              </a:rPr>
              <a:t>anagen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It occurs in animals with synchronous hair cycles during shedding of their winter coats</a:t>
            </a:r>
          </a:p>
          <a:p>
            <a:r>
              <a:rPr lang="en-US" sz="2000" dirty="0">
                <a:solidFill>
                  <a:schemeClr val="tx1"/>
                </a:solidFill>
              </a:rPr>
              <a:t>It may occur seasonally in some humans</a:t>
            </a:r>
            <a:endParaRPr lang="en-US" sz="2000" dirty="0"/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29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 </a:t>
            </a:r>
            <a:r>
              <a:rPr lang="en-US" dirty="0" err="1"/>
              <a:t>telogen</a:t>
            </a:r>
            <a:r>
              <a:rPr lang="en-US" dirty="0"/>
              <a:t> effluvium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Acute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effluvium is an acute‐onset scalp hair loss that occurs 2–3 months after triggering event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Triggers</a:t>
            </a:r>
            <a:r>
              <a:rPr lang="en-US" sz="2000" dirty="0"/>
              <a:t> 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High fever, surgical trauma, sudden starvation or </a:t>
            </a:r>
            <a:r>
              <a:rPr lang="en-US" sz="2000" dirty="0" err="1">
                <a:solidFill>
                  <a:schemeClr val="tx1"/>
                </a:solidFill>
              </a:rPr>
              <a:t>haemorrhage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No trigger can be found in one third of cases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The functional mechanism of shedding is </a:t>
            </a:r>
            <a:r>
              <a:rPr lang="en-US" sz="2000" dirty="0">
                <a:solidFill>
                  <a:srgbClr val="C00000"/>
                </a:solidFill>
              </a:rPr>
              <a:t>immediate </a:t>
            </a:r>
            <a:r>
              <a:rPr lang="en-US" sz="2000" dirty="0" err="1">
                <a:solidFill>
                  <a:srgbClr val="C00000"/>
                </a:solidFill>
              </a:rPr>
              <a:t>anagen</a:t>
            </a:r>
            <a:r>
              <a:rPr lang="en-US" sz="2000" dirty="0">
                <a:solidFill>
                  <a:srgbClr val="C00000"/>
                </a:solidFill>
              </a:rPr>
              <a:t> release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Unless the trigger is repeated, </a:t>
            </a:r>
            <a:r>
              <a:rPr lang="en-US" sz="2000" dirty="0">
                <a:solidFill>
                  <a:srgbClr val="C00000"/>
                </a:solidFill>
              </a:rPr>
              <a:t>spontaneous complete regrowth </a:t>
            </a:r>
            <a:r>
              <a:rPr lang="en-US" sz="2000" dirty="0"/>
              <a:t>occurs within 3–6 months.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84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Telogen</a:t>
            </a:r>
            <a:r>
              <a:rPr lang="en-US" dirty="0"/>
              <a:t> </a:t>
            </a:r>
            <a:r>
              <a:rPr lang="en-US" dirty="0" err="1"/>
              <a:t>gravidarum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gravidarum</a:t>
            </a:r>
            <a:r>
              <a:rPr lang="en-US" sz="2000" dirty="0">
                <a:solidFill>
                  <a:schemeClr val="tx1"/>
                </a:solidFill>
              </a:rPr>
              <a:t> refers to the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hair loss seen 2–3 months after childbirth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It is an example of </a:t>
            </a:r>
            <a:r>
              <a:rPr lang="en-US" sz="2000" dirty="0">
                <a:solidFill>
                  <a:srgbClr val="C00000"/>
                </a:solidFill>
              </a:rPr>
              <a:t>delayed </a:t>
            </a:r>
            <a:r>
              <a:rPr lang="en-US" sz="2000" dirty="0" err="1">
                <a:solidFill>
                  <a:srgbClr val="C00000"/>
                </a:solidFill>
              </a:rPr>
              <a:t>anagen</a:t>
            </a:r>
            <a:r>
              <a:rPr lang="en-US" sz="2000" dirty="0">
                <a:solidFill>
                  <a:srgbClr val="C00000"/>
                </a:solidFill>
              </a:rPr>
              <a:t> release</a:t>
            </a:r>
          </a:p>
          <a:p>
            <a:endParaRPr lang="en-US" sz="2000" dirty="0"/>
          </a:p>
          <a:p>
            <a:r>
              <a:rPr lang="en-US" sz="2000" dirty="0"/>
              <a:t>It is universal but variable in severity and is often subclinical</a:t>
            </a:r>
          </a:p>
          <a:p>
            <a:endParaRPr lang="en-US" sz="2000" dirty="0"/>
          </a:p>
          <a:p>
            <a:r>
              <a:rPr lang="en-US" sz="2000" dirty="0"/>
              <a:t>Most cases of </a:t>
            </a:r>
            <a:r>
              <a:rPr lang="en-US" sz="2000" dirty="0" err="1"/>
              <a:t>telogen</a:t>
            </a:r>
            <a:r>
              <a:rPr lang="en-US" sz="2000" dirty="0"/>
              <a:t> </a:t>
            </a:r>
            <a:r>
              <a:rPr lang="en-US" sz="2000" dirty="0" err="1"/>
              <a:t>gravidarum</a:t>
            </a:r>
            <a:r>
              <a:rPr lang="en-US" sz="2000" dirty="0"/>
              <a:t> resolve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14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</a:t>
            </a:r>
            <a:r>
              <a:rPr lang="en-US" dirty="0" err="1"/>
              <a:t>telogen</a:t>
            </a:r>
            <a:r>
              <a:rPr lang="en-US" dirty="0"/>
              <a:t> effluvium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Chronic diffuse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hair loss refers to </a:t>
            </a:r>
            <a:r>
              <a:rPr lang="en-US" sz="2000" dirty="0" err="1">
                <a:solidFill>
                  <a:schemeClr val="tx1"/>
                </a:solidFill>
              </a:rPr>
              <a:t>telogen</a:t>
            </a:r>
            <a:r>
              <a:rPr lang="en-US" sz="2000" dirty="0">
                <a:solidFill>
                  <a:schemeClr val="tx1"/>
                </a:solidFill>
              </a:rPr>
              <a:t> hair shedding persisting for </a:t>
            </a:r>
            <a:r>
              <a:rPr lang="en-US" sz="2000" dirty="0">
                <a:solidFill>
                  <a:srgbClr val="C00000"/>
                </a:solidFill>
              </a:rPr>
              <a:t>longer than 6 months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It can be idiopathic or secondary to variety of causes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67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Causes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>
                <a:solidFill>
                  <a:schemeClr val="tx1"/>
                </a:solidFill>
              </a:rPr>
              <a:t>Thyroid disorders ( both hypo and hyperthyroidism)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>
                <a:solidFill>
                  <a:schemeClr val="tx1"/>
                </a:solidFill>
              </a:rPr>
              <a:t>Iron deficiency anemia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 err="1">
                <a:solidFill>
                  <a:schemeClr val="tx1"/>
                </a:solidFill>
              </a:rPr>
              <a:t>Acrodermatitis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enteropathica</a:t>
            </a:r>
            <a:r>
              <a:rPr lang="en-US" sz="2000" dirty="0">
                <a:solidFill>
                  <a:schemeClr val="tx1"/>
                </a:solidFill>
              </a:rPr>
              <a:t> or acquired zinc deficiency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>
                <a:solidFill>
                  <a:schemeClr val="tx1"/>
                </a:solidFill>
              </a:rPr>
              <a:t>Crash dieting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>
                <a:solidFill>
                  <a:schemeClr val="tx1"/>
                </a:solidFill>
              </a:rPr>
              <a:t>Malabsorption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>
                <a:solidFill>
                  <a:schemeClr val="tx1"/>
                </a:solidFill>
              </a:rPr>
              <a:t>Metabolic disturbances ( Liver disorders, CKD)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000" dirty="0">
                <a:solidFill>
                  <a:schemeClr val="tx1"/>
                </a:solidFill>
              </a:rPr>
              <a:t>Drugs </a:t>
            </a:r>
          </a:p>
        </p:txBody>
      </p:sp>
    </p:spTree>
    <p:extLst>
      <p:ext uri="{BB962C8B-B14F-4D97-AF65-F5344CB8AC3E}">
        <p14:creationId xmlns:p14="http://schemas.microsoft.com/office/powerpoint/2010/main" val="2381447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40" y="1153371"/>
            <a:ext cx="3749418" cy="4577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771" y="1197736"/>
            <a:ext cx="3683357" cy="45848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9112" y="6115994"/>
            <a:ext cx="5403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FrutigerLTStd-Light"/>
              </a:rPr>
              <a:t>Diffuse alopecia in association with hypothyroidism</a:t>
            </a:r>
            <a:r>
              <a:rPr lang="en-US" sz="800" dirty="0">
                <a:latin typeface="FrutigerLTStd-Ligh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60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80" y="952313"/>
            <a:ext cx="3861920" cy="4727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07" y="957316"/>
            <a:ext cx="3728838" cy="47115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8445" y="5938529"/>
            <a:ext cx="4705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FrutigerLTStd-Light"/>
              </a:rPr>
              <a:t>Acquired zinc deficiency resulting from prolonged parenteral feeding and inadequate zinc supplementation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6892809" y="5974327"/>
            <a:ext cx="4166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FrutigerLTStd-Light"/>
              </a:rPr>
              <a:t>Hair loss and photosensitivity caused by systemic </a:t>
            </a:r>
          </a:p>
          <a:p>
            <a:r>
              <a:rPr lang="en-US" sz="1400" dirty="0">
                <a:latin typeface="FrutigerLTStd-Light"/>
              </a:rPr>
              <a:t>lupus erythematosus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492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induced </a:t>
            </a:r>
            <a:r>
              <a:rPr lang="en-US" dirty="0" err="1"/>
              <a:t>telogen</a:t>
            </a:r>
            <a:r>
              <a:rPr lang="en-US" dirty="0"/>
              <a:t> effluvium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283" y="2176488"/>
            <a:ext cx="5422390" cy="363304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Hair loss starts usually after 6-12 weeks after instigation of treatment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If a particular drug is suspected, testing involve stopping the drug for at least 3 months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Regrowth following discontinuation and recurrence on re-exposure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8073" y="2562854"/>
            <a:ext cx="5422392" cy="363304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Retinoids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Anticoagulants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ACE inhibitors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Beta blockers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Levodopa </a:t>
            </a:r>
          </a:p>
          <a:p>
            <a:r>
              <a:rPr lang="en-US" sz="2000" dirty="0">
                <a:solidFill>
                  <a:schemeClr val="tx1"/>
                </a:solidFill>
              </a:rPr>
              <a:t>Lithium </a:t>
            </a:r>
          </a:p>
          <a:p>
            <a:r>
              <a:rPr lang="en-US" sz="2000" dirty="0">
                <a:solidFill>
                  <a:schemeClr val="tx1"/>
                </a:solidFill>
              </a:rPr>
              <a:t>Bromocriptine </a:t>
            </a:r>
          </a:p>
          <a:p>
            <a:r>
              <a:rPr lang="en-US" sz="2000" dirty="0">
                <a:solidFill>
                  <a:schemeClr val="tx1"/>
                </a:solidFill>
              </a:rPr>
              <a:t>Cimetidine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133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Withdrawal of the trigger / treatment of the underlying cause will arrest hair shedding within 3 months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Full recovery may take 6 months </a:t>
            </a:r>
          </a:p>
        </p:txBody>
      </p:sp>
    </p:spTree>
    <p:extLst>
      <p:ext uri="{BB962C8B-B14F-4D97-AF65-F5344CB8AC3E}">
        <p14:creationId xmlns:p14="http://schemas.microsoft.com/office/powerpoint/2010/main" val="3534413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20" y="2322694"/>
            <a:ext cx="11029615" cy="1497507"/>
          </a:xfrm>
        </p:spPr>
        <p:txBody>
          <a:bodyPr/>
          <a:lstStyle/>
          <a:p>
            <a:r>
              <a:rPr lang="en-US" dirty="0"/>
              <a:t>Alopecia areata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59" y="1300766"/>
            <a:ext cx="4071743" cy="388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3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Hair Follicle 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5" y="2271377"/>
            <a:ext cx="5331654" cy="4206695"/>
          </a:xfrm>
        </p:spPr>
      </p:pic>
      <p:sp>
        <p:nvSpPr>
          <p:cNvPr id="5" name="Rectangle 4"/>
          <p:cNvSpPr/>
          <p:nvPr/>
        </p:nvSpPr>
        <p:spPr>
          <a:xfrm>
            <a:off x="5726804" y="2509827"/>
            <a:ext cx="6096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Hair</a:t>
            </a:r>
            <a:r>
              <a:rPr lang="en-US" sz="20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Keratinized product of hair follicle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Tube-like structure continuous with epidermis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  <a:p>
            <a:r>
              <a:rPr lang="en-US" sz="2000" b="1" dirty="0"/>
              <a:t>Follicles</a:t>
            </a:r>
            <a:r>
              <a:rPr lang="en-US" sz="20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Sloped in dermis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  <a:p>
            <a:r>
              <a:rPr lang="en-US" sz="2000" b="1" dirty="0" err="1"/>
              <a:t>Arrector</a:t>
            </a:r>
            <a:r>
              <a:rPr lang="en-US" sz="2000" dirty="0"/>
              <a:t> </a:t>
            </a:r>
            <a:r>
              <a:rPr lang="en-US" sz="2000" b="1" dirty="0"/>
              <a:t>pili</a:t>
            </a:r>
            <a:r>
              <a:rPr lang="en-US" sz="2000" dirty="0"/>
              <a:t> – oblique muscle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Papillary dermis (DEJ)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dirty="0"/>
              <a:t>mid-region of follicle wall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  <a:p>
            <a:r>
              <a:rPr lang="en-US" sz="2000" b="1" dirty="0"/>
              <a:t>Sebaceous gland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4277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Alopecia areata is a common, chronic, autoimmune, inflammatory disease that causes non‐scarring hair loss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It has genetic predisposition and environmental triggers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nails may also be affected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severity ranges from small patches of hair loss, which usually recover spontaneously, to complete alopecia where the prognosis for hair regrowth is poor</a:t>
            </a:r>
          </a:p>
        </p:txBody>
      </p:sp>
    </p:spTree>
    <p:extLst>
      <p:ext uri="{BB962C8B-B14F-4D97-AF65-F5344CB8AC3E}">
        <p14:creationId xmlns:p14="http://schemas.microsoft.com/office/powerpoint/2010/main" val="147556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Several autoimmune diseases including thyroiditis, lupus erythematosus, vitiligo and psoriasis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Atopic eczema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Down syndrome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511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There is abundant evidence that alopecia areata is an autoimmune disease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Increased frequency of other autoimmune disease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Increased frequency of organ‐specific autoantibodies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Infiltration of hair bulbs by activated T‐lymphocytes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Genetic associations with several autoimmune diseases, particularly with genes of the major histocompatibility complex (MHC)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8376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7E110E-C721-A14A-A226-6F23D423C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807738"/>
            <a:ext cx="11029615" cy="36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57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Triggered by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Infections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Psychological stress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8" y="2153858"/>
            <a:ext cx="4653969" cy="43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003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 of Predilection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Scalp most commonly affected 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Any hair-bearing area: Beard, eyebrows, eyelashes, pubic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• </a:t>
            </a:r>
            <a:r>
              <a:rPr lang="en-US" sz="2000" dirty="0">
                <a:solidFill>
                  <a:srgbClr val="C00000"/>
                </a:solidFill>
              </a:rPr>
              <a:t>Alopecia areata (AA): </a:t>
            </a:r>
            <a:r>
              <a:rPr lang="en-US" sz="2000" dirty="0">
                <a:solidFill>
                  <a:schemeClr val="tx1"/>
                </a:solidFill>
              </a:rPr>
              <a:t>Solitary or multiple areas of hair loss 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• </a:t>
            </a:r>
            <a:r>
              <a:rPr lang="en-US" sz="2000" dirty="0">
                <a:solidFill>
                  <a:srgbClr val="C00000"/>
                </a:solidFill>
              </a:rPr>
              <a:t>AA </a:t>
            </a:r>
            <a:r>
              <a:rPr lang="en-US" sz="2000" dirty="0" err="1">
                <a:solidFill>
                  <a:srgbClr val="C00000"/>
                </a:solidFill>
              </a:rPr>
              <a:t>totalis</a:t>
            </a:r>
            <a:r>
              <a:rPr lang="en-US" sz="2000" dirty="0">
                <a:solidFill>
                  <a:srgbClr val="C00000"/>
                </a:solidFill>
              </a:rPr>
              <a:t> (AAT): </a:t>
            </a:r>
            <a:r>
              <a:rPr lang="en-US" sz="2000" dirty="0">
                <a:solidFill>
                  <a:schemeClr val="tx1"/>
                </a:solidFill>
              </a:rPr>
              <a:t>Total loss of terminal scalp hair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• </a:t>
            </a:r>
            <a:r>
              <a:rPr lang="en-US" sz="2000" dirty="0">
                <a:solidFill>
                  <a:srgbClr val="C00000"/>
                </a:solidFill>
              </a:rPr>
              <a:t>AA </a:t>
            </a:r>
            <a:r>
              <a:rPr lang="en-US" sz="2000" dirty="0" err="1">
                <a:solidFill>
                  <a:srgbClr val="C00000"/>
                </a:solidFill>
              </a:rPr>
              <a:t>universalis</a:t>
            </a:r>
            <a:r>
              <a:rPr lang="en-US" sz="2000" dirty="0">
                <a:solidFill>
                  <a:srgbClr val="C00000"/>
                </a:solidFill>
              </a:rPr>
              <a:t> (AAU): </a:t>
            </a:r>
            <a:r>
              <a:rPr lang="en-US" sz="2000" dirty="0">
                <a:solidFill>
                  <a:schemeClr val="tx1"/>
                </a:solidFill>
              </a:rPr>
              <a:t>Total loss of all terminal body and scalp hair </a:t>
            </a:r>
          </a:p>
          <a:p>
            <a:r>
              <a:rPr lang="en-US" sz="2000" dirty="0">
                <a:solidFill>
                  <a:schemeClr val="tx1"/>
                </a:solidFill>
              </a:rPr>
              <a:t>• </a:t>
            </a:r>
            <a:r>
              <a:rPr lang="en-US" sz="2000" dirty="0" err="1">
                <a:solidFill>
                  <a:srgbClr val="C00000"/>
                </a:solidFill>
              </a:rPr>
              <a:t>Ophiasis</a:t>
            </a:r>
            <a:r>
              <a:rPr lang="en-US" sz="2000" dirty="0">
                <a:solidFill>
                  <a:srgbClr val="C00000"/>
                </a:solidFill>
              </a:rPr>
              <a:t>:  </a:t>
            </a:r>
            <a:r>
              <a:rPr lang="en-US" sz="2000" dirty="0" err="1">
                <a:solidFill>
                  <a:schemeClr val="tx1"/>
                </a:solidFill>
              </a:rPr>
              <a:t>Bandlike</a:t>
            </a:r>
            <a:r>
              <a:rPr lang="en-US" sz="2000" dirty="0">
                <a:solidFill>
                  <a:schemeClr val="tx1"/>
                </a:solidFill>
              </a:rPr>
              <a:t> pattern of hair loss over periphery of scalp</a:t>
            </a:r>
          </a:p>
        </p:txBody>
      </p:sp>
    </p:spTree>
    <p:extLst>
      <p:ext uri="{BB962C8B-B14F-4D97-AF65-F5344CB8AC3E}">
        <p14:creationId xmlns:p14="http://schemas.microsoft.com/office/powerpoint/2010/main" val="14209850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characteristic initial lesion of alopecia areata is a circumscribed, hairless, smooth patch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skin within the bald patch appears normal or slightly reddened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Short, easily extractable broken hairs, known as </a:t>
            </a:r>
            <a:r>
              <a:rPr lang="en-US" sz="2000" dirty="0">
                <a:solidFill>
                  <a:srgbClr val="C00000"/>
                </a:solidFill>
              </a:rPr>
              <a:t>exclamation mark hairs</a:t>
            </a:r>
            <a:r>
              <a:rPr lang="en-US" sz="2000" dirty="0">
                <a:solidFill>
                  <a:schemeClr val="tx1"/>
                </a:solidFill>
              </a:rPr>
              <a:t>, are often seen at the margins of the bald patches during active phases of the disease</a:t>
            </a:r>
          </a:p>
        </p:txBody>
      </p:sp>
    </p:spTree>
    <p:extLst>
      <p:ext uri="{BB962C8B-B14F-4D97-AF65-F5344CB8AC3E}">
        <p14:creationId xmlns:p14="http://schemas.microsoft.com/office/powerpoint/2010/main" val="2084141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1786597"/>
            <a:ext cx="4879820" cy="3539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904" y="1786597"/>
            <a:ext cx="4899370" cy="351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" y="1786597"/>
            <a:ext cx="4562047" cy="4031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88" y="1786597"/>
            <a:ext cx="4427551" cy="40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888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52" y="1394333"/>
            <a:ext cx="5311083" cy="4494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6489" y="5889060"/>
            <a:ext cx="3460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Ophiasis</a:t>
            </a:r>
            <a:r>
              <a:rPr lang="en-US" dirty="0"/>
              <a:t> pattern of Alopecia </a:t>
            </a:r>
            <a:r>
              <a:rPr lang="en-US" dirty="0" err="1"/>
              <a:t>areata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136" y="1394333"/>
            <a:ext cx="5109104" cy="4494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4647" y="5889060"/>
            <a:ext cx="2709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Alopecia </a:t>
            </a:r>
            <a:r>
              <a:rPr lang="en-US" dirty="0" err="1"/>
              <a:t>areata</a:t>
            </a:r>
            <a:r>
              <a:rPr lang="en-US" dirty="0"/>
              <a:t> </a:t>
            </a:r>
            <a:r>
              <a:rPr lang="en-US" dirty="0" err="1"/>
              <a:t>universalis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001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Hair Follicle </a:t>
            </a:r>
          </a:p>
        </p:txBody>
      </p:sp>
      <p:pic>
        <p:nvPicPr>
          <p:cNvPr id="4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6" y="1957589"/>
            <a:ext cx="4207830" cy="4546242"/>
          </a:xfrm>
        </p:spPr>
      </p:pic>
      <p:sp>
        <p:nvSpPr>
          <p:cNvPr id="5" name="Rectangle 4"/>
          <p:cNvSpPr/>
          <p:nvPr/>
        </p:nvSpPr>
        <p:spPr>
          <a:xfrm>
            <a:off x="5907109" y="2529249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u="sng" dirty="0"/>
              <a:t>Upper part </a:t>
            </a:r>
            <a:r>
              <a:rPr lang="en-US" sz="2000" dirty="0"/>
              <a:t>– relatively constant </a:t>
            </a:r>
          </a:p>
          <a:p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/>
              <a:t>Infundibulum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/>
              <a:t>Isthmus </a:t>
            </a:r>
          </a:p>
          <a:p>
            <a:pPr lvl="1"/>
            <a:endParaRPr lang="en-US" sz="2000" b="1" dirty="0"/>
          </a:p>
          <a:p>
            <a:r>
              <a:rPr lang="en-US" sz="2000" u="sng" dirty="0"/>
              <a:t>Lower part </a:t>
            </a:r>
            <a:r>
              <a:rPr lang="en-US" sz="2000" dirty="0"/>
              <a:t>– repeated episodes of regression &amp; regeneration during hair cycle</a:t>
            </a:r>
          </a:p>
          <a:p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/>
              <a:t>Hair bulb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b="1" dirty="0"/>
              <a:t>Supra bulbar region </a:t>
            </a:r>
          </a:p>
        </p:txBody>
      </p:sp>
    </p:spTree>
    <p:extLst>
      <p:ext uri="{BB962C8B-B14F-4D97-AF65-F5344CB8AC3E}">
        <p14:creationId xmlns:p14="http://schemas.microsoft.com/office/powerpoint/2010/main" val="6506871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BB65042-084B-9345-8A81-88E72446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427" y="1129291"/>
            <a:ext cx="4416585" cy="4476684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67125" y="2293432"/>
            <a:ext cx="11029615" cy="3678303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Fine pitting of dorsal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sz="2000" dirty="0">
                <a:solidFill>
                  <a:schemeClr val="tx1"/>
                </a:solidFill>
              </a:rPr>
              <a:t>     nail plate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Trachyonychia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Onychomadesis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4572" y="1495051"/>
            <a:ext cx="1963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NAIL FINDINGS</a:t>
            </a:r>
          </a:p>
        </p:txBody>
      </p:sp>
    </p:spTree>
    <p:extLst>
      <p:ext uri="{BB962C8B-B14F-4D97-AF65-F5344CB8AC3E}">
        <p14:creationId xmlns:p14="http://schemas.microsoft.com/office/powerpoint/2010/main" val="17601278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Diagnosis is clinical and straight forward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 case of diagnostic uncertainty skin biopsy for histopathology can be done</a:t>
            </a:r>
          </a:p>
          <a:p>
            <a:r>
              <a:rPr lang="en-US" sz="2000" dirty="0">
                <a:solidFill>
                  <a:schemeClr val="tx1"/>
                </a:solidFill>
              </a:rPr>
              <a:t>Other tests include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Fungal culture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Serology for lupus erythematosus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Serology for syphilis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82018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 course and 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potential for regrowth of hair is retained</a:t>
            </a:r>
            <a:r>
              <a:rPr lang="en-US" sz="2000" dirty="0">
                <a:solidFill>
                  <a:schemeClr val="tx1"/>
                </a:solidFill>
              </a:rPr>
              <a:t>, 34-50% recover within a year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Spontaneous remission occurs in up to 80% </a:t>
            </a:r>
            <a:r>
              <a:rPr lang="en-US" sz="2000" dirty="0">
                <a:solidFill>
                  <a:schemeClr val="tx1"/>
                </a:solidFill>
              </a:rPr>
              <a:t>of patients with limited patchy hair loss of short duration (less than one year)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 14-25% patients hair loss progresses to involve all of the scalp (</a:t>
            </a:r>
            <a:r>
              <a:rPr lang="en-US" sz="2000" b="1" dirty="0">
                <a:solidFill>
                  <a:schemeClr val="tx1"/>
                </a:solidFill>
              </a:rPr>
              <a:t>alopecia </a:t>
            </a:r>
            <a:r>
              <a:rPr lang="en-US" sz="2000" b="1" dirty="0" err="1">
                <a:solidFill>
                  <a:schemeClr val="tx1"/>
                </a:solidFill>
              </a:rPr>
              <a:t>totalis</a:t>
            </a:r>
            <a:r>
              <a:rPr lang="en-US" sz="2000" dirty="0">
                <a:solidFill>
                  <a:schemeClr val="tx1"/>
                </a:solidFill>
              </a:rPr>
              <a:t>) or the entire skin surface (</a:t>
            </a:r>
            <a:r>
              <a:rPr lang="en-US" sz="2000" b="1" dirty="0">
                <a:solidFill>
                  <a:schemeClr val="tx1"/>
                </a:solidFill>
              </a:rPr>
              <a:t>alopecia </a:t>
            </a:r>
            <a:r>
              <a:rPr lang="en-US" sz="2000" b="1" dirty="0" err="1">
                <a:solidFill>
                  <a:schemeClr val="tx1"/>
                </a:solidFill>
              </a:rPr>
              <a:t>universalis</a:t>
            </a:r>
            <a:r>
              <a:rPr lang="en-US" sz="2000" b="1" dirty="0">
                <a:solidFill>
                  <a:schemeClr val="tx1"/>
                </a:solidFill>
              </a:rPr>
              <a:t>), </a:t>
            </a:r>
            <a:r>
              <a:rPr lang="en-US" sz="2000" dirty="0">
                <a:solidFill>
                  <a:schemeClr val="tx1"/>
                </a:solidFill>
              </a:rPr>
              <a:t>Recovery is unusual, less than 10%.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concurrence of atopic disease is associated with poor prognosis</a:t>
            </a:r>
          </a:p>
        </p:txBody>
      </p:sp>
    </p:spTree>
    <p:extLst>
      <p:ext uri="{BB962C8B-B14F-4D97-AF65-F5344CB8AC3E}">
        <p14:creationId xmlns:p14="http://schemas.microsoft.com/office/powerpoint/2010/main" val="2758164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Counselling</a:t>
            </a:r>
            <a:r>
              <a:rPr lang="en-US" sz="2000" dirty="0">
                <a:solidFill>
                  <a:schemeClr val="tx1"/>
                </a:solidFill>
              </a:rPr>
              <a:t> of the patient are of paramount importance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Psychological support from the dermatologist, family, and support groups ( The National Alopecia Areata Foundation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/>
              </a:rPr>
              <a:t>http://-www.naaf.org/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341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First line  </a:t>
            </a:r>
          </a:p>
          <a:p>
            <a:r>
              <a:rPr lang="en-US" sz="2000" b="1" u="sng" dirty="0">
                <a:solidFill>
                  <a:schemeClr val="tx1"/>
                </a:solidFill>
              </a:rPr>
              <a:t>Limited patchy alopecia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1.   Potent topical corticosteroids 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2.   </a:t>
            </a:r>
            <a:r>
              <a:rPr lang="en-US" sz="2000" dirty="0" err="1">
                <a:solidFill>
                  <a:schemeClr val="tx1"/>
                </a:solidFill>
              </a:rPr>
              <a:t>Intralesional</a:t>
            </a:r>
            <a:r>
              <a:rPr lang="en-US" sz="2000" dirty="0">
                <a:solidFill>
                  <a:schemeClr val="tx1"/>
                </a:solidFill>
              </a:rPr>
              <a:t> steroids (Multiple)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3.   Other treatments are topical minoxidil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 and </a:t>
            </a:r>
            <a:r>
              <a:rPr lang="en-US" sz="2000" dirty="0" err="1">
                <a:solidFill>
                  <a:schemeClr val="tx1"/>
                </a:solidFill>
              </a:rPr>
              <a:t>anthralin</a:t>
            </a:r>
            <a:r>
              <a:rPr lang="en-US" sz="2000" dirty="0">
                <a:solidFill>
                  <a:schemeClr val="tx1"/>
                </a:solidFill>
              </a:rPr>
              <a:t> (uncertain benefits)</a:t>
            </a:r>
          </a:p>
          <a:p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26373" r="-1088" b="14924"/>
          <a:stretch/>
        </p:blipFill>
        <p:spPr>
          <a:xfrm>
            <a:off x="7044744" y="2446985"/>
            <a:ext cx="3750361" cy="30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37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Second line</a:t>
            </a:r>
          </a:p>
          <a:p>
            <a:r>
              <a:rPr lang="en-US" sz="2000" b="1" u="sng" dirty="0">
                <a:solidFill>
                  <a:schemeClr val="tx1"/>
                </a:solidFill>
              </a:rPr>
              <a:t>Extensive and rapidly progressive alopecia areata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Oral corticosteroids long term daily treatment (e.g oral prednisolone 40 mg/day </a:t>
            </a:r>
            <a:r>
              <a:rPr lang="en-US" sz="2000" dirty="0" err="1">
                <a:solidFill>
                  <a:schemeClr val="tx1"/>
                </a:solidFill>
              </a:rPr>
              <a:t>tappered</a:t>
            </a:r>
            <a:r>
              <a:rPr lang="en-US" sz="2000" dirty="0">
                <a:solidFill>
                  <a:schemeClr val="tx1"/>
                </a:solidFill>
              </a:rPr>
              <a:t> over 6 weeks)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High dose pulsed corticosteroids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84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Third line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Contact immunotherapy</a:t>
            </a:r>
            <a:r>
              <a:rPr lang="en-US" sz="2000" dirty="0">
                <a:solidFill>
                  <a:schemeClr val="tx1"/>
                </a:solidFill>
              </a:rPr>
              <a:t> is the most effective and best documented treatment for alopecia </a:t>
            </a:r>
            <a:r>
              <a:rPr lang="en-US" sz="2000" dirty="0" err="1">
                <a:solidFill>
                  <a:schemeClr val="tx1"/>
                </a:solidFill>
              </a:rPr>
              <a:t>areata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Allergens used are </a:t>
            </a:r>
            <a:r>
              <a:rPr lang="en-US" sz="2000" dirty="0" err="1">
                <a:solidFill>
                  <a:schemeClr val="tx1"/>
                </a:solidFill>
              </a:rPr>
              <a:t>dinitrochlorobenzene</a:t>
            </a:r>
            <a:r>
              <a:rPr lang="en-US" sz="2000" dirty="0">
                <a:solidFill>
                  <a:schemeClr val="tx1"/>
                </a:solidFill>
              </a:rPr>
              <a:t> (DNCB), squaric acid dibutyl ester (SADBE) and </a:t>
            </a:r>
            <a:r>
              <a:rPr lang="en-US" sz="2000" dirty="0" err="1">
                <a:solidFill>
                  <a:schemeClr val="tx1"/>
                </a:solidFill>
              </a:rPr>
              <a:t>diphenylcyclopropenone</a:t>
            </a:r>
            <a:r>
              <a:rPr lang="en-US" sz="2000" dirty="0">
                <a:solidFill>
                  <a:schemeClr val="tx1"/>
                </a:solidFill>
              </a:rPr>
              <a:t> (DPCP)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Contact allergen competes for CD4 cells attracting them away from the </a:t>
            </a:r>
            <a:r>
              <a:rPr lang="en-US" sz="2000" dirty="0" err="1">
                <a:solidFill>
                  <a:schemeClr val="tx1"/>
                </a:solidFill>
              </a:rPr>
              <a:t>perifollicular</a:t>
            </a:r>
            <a:r>
              <a:rPr lang="en-US" sz="2000" dirty="0">
                <a:solidFill>
                  <a:schemeClr val="tx1"/>
                </a:solidFill>
              </a:rPr>
              <a:t> region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P</a:t>
            </a:r>
            <a:r>
              <a:rPr lang="en-US" sz="2000" b="1" dirty="0" err="1">
                <a:solidFill>
                  <a:schemeClr val="tx1"/>
                </a:solidFill>
              </a:rPr>
              <a:t>hotochemotherapy</a:t>
            </a:r>
            <a:r>
              <a:rPr lang="en-US" sz="2000" dirty="0">
                <a:solidFill>
                  <a:schemeClr val="tx1"/>
                </a:solidFill>
              </a:rPr>
              <a:t> ( PUVA) claiming success rates of up to 60–65%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Systemic cyclosporine</a:t>
            </a:r>
            <a:r>
              <a:rPr lang="en-US" sz="2000" dirty="0">
                <a:solidFill>
                  <a:schemeClr val="tx1"/>
                </a:solidFill>
              </a:rPr>
              <a:t> at doses of 4–6 mg/kg/day has been shown to have a beneficial effect in some patients with alopecia areata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257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18" y="2616595"/>
            <a:ext cx="11029615" cy="367830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Other treatment options are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Methotraxate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000" dirty="0" err="1">
                <a:solidFill>
                  <a:schemeClr val="tx1"/>
                </a:solidFill>
              </a:rPr>
              <a:t>Dapsone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Biological agents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Platelet rich plasma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pPr marL="3240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412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Persons with extensive scalp involvement such as AAT may prefer to wear a wig or hairpiece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Makeup applied to eyebrows is helpful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Eyebrows can be tattooed</a:t>
            </a:r>
          </a:p>
        </p:txBody>
      </p:sp>
    </p:spTree>
    <p:extLst>
      <p:ext uri="{BB962C8B-B14F-4D97-AF65-F5344CB8AC3E}">
        <p14:creationId xmlns:p14="http://schemas.microsoft.com/office/powerpoint/2010/main" val="16633298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Scarring disorders of hair growth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Cicatricial</a:t>
            </a:r>
            <a:r>
              <a:rPr lang="en-US" dirty="0"/>
              <a:t> alopecia</a:t>
            </a:r>
          </a:p>
        </p:txBody>
      </p:sp>
    </p:spTree>
    <p:extLst>
      <p:ext uri="{BB962C8B-B14F-4D97-AF65-F5344CB8AC3E}">
        <p14:creationId xmlns:p14="http://schemas.microsoft.com/office/powerpoint/2010/main" val="401315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E8954-3361-4539-9AD7-93076440A4E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77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Patchy hair loss in which there is </a:t>
            </a:r>
            <a:r>
              <a:rPr lang="en-US" sz="2000" dirty="0">
                <a:solidFill>
                  <a:srgbClr val="C00000"/>
                </a:solidFill>
              </a:rPr>
              <a:t>permanent destruction of hair follicles </a:t>
            </a:r>
            <a:r>
              <a:rPr lang="en-US" sz="2000" dirty="0">
                <a:solidFill>
                  <a:schemeClr val="tx1"/>
                </a:solidFill>
              </a:rPr>
              <a:t>(thus loss of hair regrowth potential) followed by fibrous tissue replacement caused either by a disease affecting the follicles themselves </a:t>
            </a:r>
            <a:r>
              <a:rPr lang="en-US" sz="2000" dirty="0">
                <a:solidFill>
                  <a:srgbClr val="C00000"/>
                </a:solidFill>
              </a:rPr>
              <a:t>(primary </a:t>
            </a:r>
            <a:r>
              <a:rPr lang="en-US" sz="2000" dirty="0" err="1">
                <a:solidFill>
                  <a:srgbClr val="C00000"/>
                </a:solidFill>
              </a:rPr>
              <a:t>cicatricial</a:t>
            </a:r>
            <a:r>
              <a:rPr lang="en-US" sz="2000" dirty="0">
                <a:solidFill>
                  <a:srgbClr val="C00000"/>
                </a:solidFill>
              </a:rPr>
              <a:t> alopecia) </a:t>
            </a:r>
            <a:r>
              <a:rPr lang="en-US" sz="2000" dirty="0">
                <a:solidFill>
                  <a:schemeClr val="tx1"/>
                </a:solidFill>
              </a:rPr>
              <a:t>or by an external process </a:t>
            </a:r>
            <a:r>
              <a:rPr lang="en-US" sz="2000" dirty="0">
                <a:solidFill>
                  <a:srgbClr val="C00000"/>
                </a:solidFill>
              </a:rPr>
              <a:t>(secondary </a:t>
            </a:r>
            <a:r>
              <a:rPr lang="en-US" sz="2000" dirty="0" err="1">
                <a:solidFill>
                  <a:srgbClr val="C00000"/>
                </a:solidFill>
              </a:rPr>
              <a:t>cicatricial</a:t>
            </a:r>
            <a:r>
              <a:rPr lang="en-US" sz="2000" dirty="0">
                <a:solidFill>
                  <a:srgbClr val="C00000"/>
                </a:solidFill>
              </a:rPr>
              <a:t> alopecia)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Any hair bearing skin may be affected although </a:t>
            </a:r>
            <a:r>
              <a:rPr lang="en-US" sz="2000" dirty="0" err="1">
                <a:solidFill>
                  <a:schemeClr val="tx1"/>
                </a:solidFill>
              </a:rPr>
              <a:t>cicatricial</a:t>
            </a:r>
            <a:r>
              <a:rPr lang="en-US" sz="2000" dirty="0">
                <a:solidFill>
                  <a:schemeClr val="tx1"/>
                </a:solidFill>
              </a:rPr>
              <a:t> alopecia most commonly presents on the scalp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24874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Scarring vs non </a:t>
            </a:r>
            <a:r>
              <a:rPr lang="en-US" dirty="0" err="1"/>
              <a:t>scaRring</a:t>
            </a:r>
            <a:r>
              <a:rPr lang="en-US" dirty="0"/>
              <a:t> Alopecia</a:t>
            </a:r>
          </a:p>
        </p:txBody>
      </p:sp>
      <p:graphicFrame>
        <p:nvGraphicFramePr>
          <p:cNvPr id="3" name="Shape 354">
            <a:extLst>
              <a:ext uri="{FF2B5EF4-FFF2-40B4-BE49-F238E27FC236}">
                <a16:creationId xmlns:a16="http://schemas.microsoft.com/office/drawing/2014/main" id="{FA96042E-133F-1E48-9789-778B32E9D8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6215238"/>
              </p:ext>
            </p:extLst>
          </p:nvPr>
        </p:nvGraphicFramePr>
        <p:xfrm>
          <a:off x="581025" y="2181225"/>
          <a:ext cx="11029949" cy="3543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373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5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0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sz="105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2075" marR="0" lvl="0" indent="-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Non-scarring hair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92075" marR="0" lvl="0" indent="-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Scarring hair loss</a:t>
                      </a:r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Incidence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5353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More common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979168" marR="0" lvl="0" indent="-126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endParaRPr lang="en-US" sz="1200" u="none" strike="noStrike" cap="none"/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5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Erythema/scaling/pustules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725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-/+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0" marR="1397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        +</a:t>
                      </a:r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Atrophy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5353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absent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0" marR="2286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   present</a:t>
                      </a:r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95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Loss of follicular openings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5353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absent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0" marR="2286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   present</a:t>
                      </a:r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Tufted hair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5353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absent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0" marR="2286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   present</a:t>
                      </a:r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80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Course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5353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Regrowth occurs</a:t>
                      </a:r>
                    </a:p>
                  </a:txBody>
                  <a:tcPr marL="0" marR="0" marT="40000" marB="0" anchor="ctr"/>
                </a:tc>
                <a:tc>
                  <a:txBody>
                    <a:bodyPr/>
                    <a:lstStyle/>
                    <a:p>
                      <a:pPr marL="0" marR="2286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   No regrowth</a:t>
                      </a:r>
                    </a:p>
                  </a:txBody>
                  <a:tcPr marL="0" marR="0" marT="40000" marB="0" anchor="ctr"/>
                </a:tc>
                <a:extLst>
                  <a:ext uri="{0D108BD9-81ED-4DB2-BD59-A6C34878D82A}">
                    <a16:rowId xmlns:a16="http://schemas.microsoft.com/office/drawing/2014/main" val="1157056759"/>
                  </a:ext>
                </a:extLst>
              </a:tr>
              <a:tr h="442950">
                <a:tc>
                  <a:txBody>
                    <a:bodyPr/>
                    <a:lstStyle/>
                    <a:p>
                      <a:pPr marL="90805" marR="0" lvl="0" indent="-19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/>
                        <a:t>Prognosis</a:t>
                      </a:r>
                    </a:p>
                  </a:txBody>
                  <a:tcPr marL="0" marR="0" marT="40650" marB="0" anchor="ctr"/>
                </a:tc>
                <a:tc>
                  <a:txBody>
                    <a:bodyPr/>
                    <a:lstStyle/>
                    <a:p>
                      <a:pPr marL="92075" marR="0" lvl="0" indent="-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/>
                        <a:t>             favourable</a:t>
                      </a:r>
                    </a:p>
                  </a:txBody>
                  <a:tcPr marL="0" marR="0" marT="40650" marB="0" anchor="ctr"/>
                </a:tc>
                <a:tc>
                  <a:txBody>
                    <a:bodyPr/>
                    <a:lstStyle/>
                    <a:p>
                      <a:pPr marL="92075" marR="0" lvl="0" indent="-317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200" u="none" strike="noStrike" cap="none" dirty="0" err="1"/>
                        <a:t>Unfavourable</a:t>
                      </a:r>
                      <a:endParaRPr lang="en-US" sz="1200" u="none" strike="noStrike" cap="none" dirty="0"/>
                    </a:p>
                  </a:txBody>
                  <a:tcPr marL="0" marR="0" marT="406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4585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1" y="1275008"/>
            <a:ext cx="5409127" cy="45076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166" y="1751528"/>
            <a:ext cx="4958367" cy="4237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802" y="1262129"/>
            <a:ext cx="4353059" cy="309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421" y="694144"/>
            <a:ext cx="4314422" cy="4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58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7" y="1300766"/>
            <a:ext cx="5046645" cy="459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48" y="1841679"/>
            <a:ext cx="4298917" cy="4056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774" y="1262957"/>
            <a:ext cx="3627709" cy="282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421" y="694144"/>
            <a:ext cx="4314422" cy="40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208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Follicular </a:t>
            </a:r>
            <a:r>
              <a:rPr lang="en-US" dirty="0" err="1"/>
              <a:t>LiChen</a:t>
            </a:r>
            <a:r>
              <a:rPr lang="en-US" dirty="0"/>
              <a:t> planus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Idiopathic inflammatory disease that may affect the skin, hair and nails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Three variants of follicular lichen planus are recognized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Classic lichen </a:t>
            </a:r>
            <a:r>
              <a:rPr lang="en-US" sz="2000" dirty="0" err="1">
                <a:solidFill>
                  <a:schemeClr val="tx1"/>
                </a:solidFill>
              </a:rPr>
              <a:t>planopilaris</a:t>
            </a:r>
            <a:r>
              <a:rPr lang="en-US" sz="2000" dirty="0">
                <a:solidFill>
                  <a:schemeClr val="tx1"/>
                </a:solidFill>
              </a:rPr>
              <a:t> (LPP)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Frontal </a:t>
            </a:r>
            <a:r>
              <a:rPr lang="en-US" sz="2000" dirty="0" err="1">
                <a:solidFill>
                  <a:schemeClr val="tx1"/>
                </a:solidFill>
              </a:rPr>
              <a:t>fibrosing</a:t>
            </a:r>
            <a:r>
              <a:rPr lang="en-US" sz="2000" dirty="0">
                <a:solidFill>
                  <a:schemeClr val="tx1"/>
                </a:solidFill>
              </a:rPr>
              <a:t> alopecia (FFA)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Graham‐Little syndrome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1719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Lichen </a:t>
            </a:r>
            <a:r>
              <a:rPr lang="en-US" dirty="0" err="1"/>
              <a:t>planopilaris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LPP may or may not be associated with lichen planus of the skin or mucosa</a:t>
            </a:r>
          </a:p>
          <a:p>
            <a:r>
              <a:rPr lang="en-US" sz="2000" dirty="0"/>
              <a:t>Most commonly affects middle-aged women</a:t>
            </a:r>
          </a:p>
          <a:p>
            <a:r>
              <a:rPr lang="en-US" sz="2000" dirty="0"/>
              <a:t>Manifestations in scalp: Perifollicular erythema ± hyperkeratosis</a:t>
            </a:r>
          </a:p>
          <a:p>
            <a:r>
              <a:rPr lang="en-US" sz="2000" dirty="0"/>
              <a:t>Violaceous discoloration of scalp</a:t>
            </a:r>
          </a:p>
          <a:p>
            <a:r>
              <a:rPr lang="en-US" sz="2000" dirty="0"/>
              <a:t>Prolonged inflammation results in scarring alopecia</a:t>
            </a:r>
          </a:p>
        </p:txBody>
      </p:sp>
    </p:spTree>
    <p:extLst>
      <p:ext uri="{BB962C8B-B14F-4D97-AF65-F5344CB8AC3E}">
        <p14:creationId xmlns:p14="http://schemas.microsoft.com/office/powerpoint/2010/main" val="22404935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60" y="1790163"/>
            <a:ext cx="5409126" cy="3447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664" y="1777285"/>
            <a:ext cx="5200141" cy="34386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74287" y="5678112"/>
            <a:ext cx="5022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FrutigerLTStd-Light"/>
              </a:rPr>
              <a:t>More advanced lichen planus showing follicular plugs and scarring</a:t>
            </a:r>
            <a:r>
              <a:rPr lang="en-US" sz="800" dirty="0">
                <a:latin typeface="FrutigerLTStd-Light"/>
              </a:rPr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09019" y="5729627"/>
            <a:ext cx="5353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FrutigerLTStd-Light"/>
              </a:rPr>
              <a:t>Scarring alopecia caused by lichen planus showing active lesions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2328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78" y="737252"/>
            <a:ext cx="5319579" cy="5184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259" y="737252"/>
            <a:ext cx="5500468" cy="5184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8853" y="5934670"/>
            <a:ext cx="11199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MyriadPro-Regular"/>
              </a:rPr>
              <a:t>Perifollicular</a:t>
            </a:r>
            <a:r>
              <a:rPr lang="en-US" dirty="0">
                <a:latin typeface="MyriadPro-Regular"/>
              </a:rPr>
              <a:t> erythema in association with scale. </a:t>
            </a:r>
            <a:r>
              <a:rPr lang="en-US" b="1" dirty="0">
                <a:latin typeface="MyriadPro-Bold"/>
              </a:rPr>
              <a:t>B </a:t>
            </a:r>
            <a:r>
              <a:rPr lang="en-US" dirty="0">
                <a:latin typeface="MyriadPro-Regular"/>
              </a:rPr>
              <a:t>Later stage showing scarring with loss of follicular openings, but significantly less erythema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75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23" y="1622532"/>
            <a:ext cx="4690648" cy="3097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85" y="1626587"/>
            <a:ext cx="4690648" cy="3089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7076" y="520443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FrutigerLTStd-Light"/>
              </a:rPr>
              <a:t>Low‐power photomicrograph showing follicular</a:t>
            </a:r>
          </a:p>
          <a:p>
            <a:r>
              <a:rPr lang="en-US" sz="1600" dirty="0">
                <a:latin typeface="FrutigerLTStd-Light"/>
              </a:rPr>
              <a:t>plugging and a </a:t>
            </a:r>
            <a:r>
              <a:rPr lang="en-US" sz="1600" dirty="0" err="1">
                <a:latin typeface="FrutigerLTStd-Light"/>
              </a:rPr>
              <a:t>periappendageal</a:t>
            </a:r>
            <a:r>
              <a:rPr lang="en-US" sz="1600" dirty="0">
                <a:latin typeface="FrutigerLTStd-Light"/>
              </a:rPr>
              <a:t> inflammatory infiltrate</a:t>
            </a:r>
            <a:r>
              <a:rPr lang="en-US" sz="800" dirty="0">
                <a:latin typeface="FrutigerLTStd-Light"/>
              </a:rPr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48022" y="518151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FrutigerLTStd-Light"/>
              </a:rPr>
              <a:t>Base of the hair follicle showing hydropic degeneration of the basal layer and a lichenoid mononuclear cell infiltrate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88540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Potent topical corticosteroids</a:t>
            </a:r>
          </a:p>
          <a:p>
            <a:r>
              <a:rPr lang="en-US" sz="2000" dirty="0"/>
              <a:t>Intra </a:t>
            </a:r>
            <a:r>
              <a:rPr lang="en-US" sz="2000" dirty="0" err="1"/>
              <a:t>lesional</a:t>
            </a:r>
            <a:r>
              <a:rPr lang="en-US" sz="2000" dirty="0"/>
              <a:t> corticosteroids</a:t>
            </a:r>
          </a:p>
          <a:p>
            <a:r>
              <a:rPr lang="en-US" sz="2000" dirty="0"/>
              <a:t>Oral corticosteroids</a:t>
            </a:r>
          </a:p>
          <a:p>
            <a:r>
              <a:rPr lang="en-US" sz="2000" dirty="0" err="1"/>
              <a:t>Cyclosporin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Hydroxychloroquin</a:t>
            </a:r>
            <a:endParaRPr lang="en-US" sz="2000" dirty="0"/>
          </a:p>
          <a:p>
            <a:r>
              <a:rPr lang="en-US" sz="2000" dirty="0" err="1"/>
              <a:t>Acetretin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7307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36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832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Frontal </a:t>
            </a:r>
            <a:r>
              <a:rPr lang="en-US" dirty="0" err="1"/>
              <a:t>fibrosing</a:t>
            </a:r>
            <a:r>
              <a:rPr lang="en-US" dirty="0"/>
              <a:t> alopecia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Recession of the  frontal hairline is the cardinal feature</a:t>
            </a:r>
          </a:p>
          <a:p>
            <a:r>
              <a:rPr lang="en-US" sz="2000" dirty="0">
                <a:solidFill>
                  <a:schemeClr val="tx1"/>
                </a:solidFill>
              </a:rPr>
              <a:t>In contrast to androgenetic alopecia the frontal hairline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recedes in a straight line rather than </a:t>
            </a:r>
            <a:r>
              <a:rPr lang="en-US" sz="2000" dirty="0" err="1">
                <a:solidFill>
                  <a:schemeClr val="tx1"/>
                </a:solidFill>
              </a:rPr>
              <a:t>bitemporally</a:t>
            </a:r>
            <a:r>
              <a:rPr lang="en-US" sz="2000" dirty="0">
                <a:solidFill>
                  <a:schemeClr val="tx1"/>
                </a:solidFill>
              </a:rPr>
              <a:t> and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     sideburns are commonly lost</a:t>
            </a:r>
          </a:p>
          <a:p>
            <a:r>
              <a:rPr lang="en-US" sz="2000" dirty="0">
                <a:solidFill>
                  <a:schemeClr val="tx1"/>
                </a:solidFill>
              </a:rPr>
              <a:t>Loss of eyebrows is an early and near universal finding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059" y="2505207"/>
            <a:ext cx="4690648" cy="31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43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Variety of treatments are used, including topical and </a:t>
            </a:r>
            <a:r>
              <a:rPr lang="en-US" sz="2000" dirty="0" err="1">
                <a:solidFill>
                  <a:schemeClr val="tx1"/>
                </a:solidFill>
              </a:rPr>
              <a:t>intralesional</a:t>
            </a:r>
            <a:r>
              <a:rPr lang="en-US" sz="2000" dirty="0">
                <a:solidFill>
                  <a:schemeClr val="tx1"/>
                </a:solidFill>
              </a:rPr>
              <a:t> corticosteroids, hydroxychloroquine, doxycycline and finasteride, but there is no convincing evidence that any is effective</a:t>
            </a:r>
          </a:p>
        </p:txBody>
      </p:sp>
    </p:spTree>
    <p:extLst>
      <p:ext uri="{BB962C8B-B14F-4D97-AF65-F5344CB8AC3E}">
        <p14:creationId xmlns:p14="http://schemas.microsoft.com/office/powerpoint/2010/main" val="20220053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Graham Little syndrome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Cicatricial</a:t>
            </a:r>
            <a:r>
              <a:rPr lang="en-US" sz="2000" dirty="0">
                <a:solidFill>
                  <a:schemeClr val="tx1"/>
                </a:solidFill>
              </a:rPr>
              <a:t> alopecia of the scalp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Loss of pubic and axillary hair without clinically evident scarring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Keratosis pilaris </a:t>
            </a:r>
          </a:p>
          <a:p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Corticosteroids ( potent topical and oral )</a:t>
            </a:r>
          </a:p>
          <a:p>
            <a:r>
              <a:rPr lang="en-US" sz="2000" dirty="0"/>
              <a:t>HCQ has also been used </a:t>
            </a:r>
          </a:p>
        </p:txBody>
      </p:sp>
    </p:spTree>
    <p:extLst>
      <p:ext uri="{BB962C8B-B14F-4D97-AF65-F5344CB8AC3E}">
        <p14:creationId xmlns:p14="http://schemas.microsoft.com/office/powerpoint/2010/main" val="3708030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cutaneous lupus erythematosus 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454" y="2334555"/>
            <a:ext cx="4690648" cy="3114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A3CE54-2AD2-FF4F-8023-E6815E134134}"/>
              </a:ext>
            </a:extLst>
          </p:cNvPr>
          <p:cNvSpPr txBox="1">
            <a:spLocks/>
          </p:cNvSpPr>
          <p:nvPr/>
        </p:nvSpPr>
        <p:spPr>
          <a:xfrm>
            <a:off x="581193" y="1966183"/>
            <a:ext cx="5830324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Areas of erythema and scaling with follicular plugging extend irregularly across the scalp and produce scarring</a:t>
            </a:r>
          </a:p>
          <a:p>
            <a:r>
              <a:rPr lang="en-US" sz="2000" dirty="0"/>
              <a:t>Symptoms may include pruritus, burning or scalp tenderness, Inflammatory activity is most pronounced centrally within the area of alopecia</a:t>
            </a:r>
          </a:p>
          <a:p>
            <a:r>
              <a:rPr lang="en-US" sz="2000" dirty="0"/>
              <a:t>The </a:t>
            </a:r>
            <a:r>
              <a:rPr lang="en-US" sz="2000" dirty="0">
                <a:solidFill>
                  <a:srgbClr val="C00000"/>
                </a:solidFill>
              </a:rPr>
              <a:t>“carpet tack” </a:t>
            </a:r>
            <a:r>
              <a:rPr lang="en-US" sz="2000" dirty="0"/>
              <a:t>sign may be elicited with retraction of scale revealing </a:t>
            </a:r>
            <a:r>
              <a:rPr lang="en-US" sz="2000" dirty="0" err="1"/>
              <a:t>keratotic</a:t>
            </a:r>
            <a:r>
              <a:rPr lang="en-US" sz="2000" dirty="0"/>
              <a:t> spikes that correspond to follicular openings on undersurface</a:t>
            </a:r>
          </a:p>
        </p:txBody>
      </p:sp>
    </p:spTree>
    <p:extLst>
      <p:ext uri="{BB962C8B-B14F-4D97-AF65-F5344CB8AC3E}">
        <p14:creationId xmlns:p14="http://schemas.microsoft.com/office/powerpoint/2010/main" val="16556664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714" y="1589576"/>
            <a:ext cx="2964229" cy="460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734" y="1003876"/>
            <a:ext cx="4234613" cy="278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978" y="3980092"/>
            <a:ext cx="4234613" cy="26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25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2B4FAE-90D9-FF48-B57E-6A22D8B8B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70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First line</a:t>
            </a:r>
          </a:p>
          <a:p>
            <a:pPr marL="12700" lvl="0" indent="-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u="sng" dirty="0">
                <a:solidFill>
                  <a:schemeClr val="tx1"/>
                </a:solidFill>
              </a:rPr>
              <a:t>  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b="1" i="1" u="sng" dirty="0">
                <a:solidFill>
                  <a:schemeClr val="tx1"/>
                </a:solidFill>
              </a:rPr>
              <a:t>Photoprotection</a:t>
            </a:r>
          </a:p>
          <a:p>
            <a:pPr marL="286385" marR="1195705" lvl="0" indent="-286385" algn="l" rtl="0">
              <a:lnSpc>
                <a:spcPct val="128332"/>
              </a:lnSpc>
              <a:spcBef>
                <a:spcPts val="585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Potent topical corticosteroids</a:t>
            </a:r>
          </a:p>
          <a:p>
            <a:pPr marL="286385" marR="388620" lvl="0" indent="-286385" algn="l" rtl="0">
              <a:lnSpc>
                <a:spcPct val="128332"/>
              </a:lnSpc>
              <a:spcBef>
                <a:spcPts val="59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I/L triamcinolone</a:t>
            </a:r>
          </a:p>
          <a:p>
            <a:pPr marL="286385" marR="388620" lvl="0" indent="-286385" algn="l" rtl="0">
              <a:lnSpc>
                <a:spcPct val="128332"/>
              </a:lnSpc>
              <a:spcBef>
                <a:spcPts val="59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Oral prednisolone(1mg/kg)</a:t>
            </a:r>
          </a:p>
          <a:p>
            <a:pPr marL="12700" lvl="0" indent="-12700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SzPct val="25000"/>
              <a:buNone/>
            </a:pPr>
            <a:r>
              <a:rPr lang="en-US" sz="2000" b="1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Second line</a:t>
            </a:r>
          </a:p>
          <a:p>
            <a:pPr marL="286385" marR="141605" lvl="0" indent="-286385" algn="l" rtl="0">
              <a:lnSpc>
                <a:spcPct val="128332"/>
              </a:lnSpc>
              <a:spcBef>
                <a:spcPts val="585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sz="2000" dirty="0" err="1">
                <a:solidFill>
                  <a:schemeClr val="tx1"/>
                </a:solidFill>
                <a:ea typeface="Arial"/>
                <a:cs typeface="Arial"/>
                <a:sym typeface="Arial"/>
              </a:rPr>
              <a:t>Antimalarials</a:t>
            </a:r>
            <a:r>
              <a:rPr lang="en-US" sz="2000" dirty="0">
                <a:solidFill>
                  <a:schemeClr val="tx1"/>
                </a:solidFill>
                <a:ea typeface="Arial"/>
                <a:cs typeface="Arial"/>
                <a:sym typeface="Arial"/>
              </a:rPr>
              <a:t> (HCQ 200-400 mg/day)</a:t>
            </a:r>
          </a:p>
          <a:p>
            <a:pPr marL="286385" marR="12700" lvl="0" indent="-286385" algn="l" rtl="0">
              <a:lnSpc>
                <a:spcPct val="128332"/>
              </a:lnSpc>
              <a:spcBef>
                <a:spcPts val="585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sz="2000" dirty="0" err="1">
                <a:solidFill>
                  <a:schemeClr val="tx1"/>
                </a:solidFill>
                <a:ea typeface="Arial"/>
                <a:cs typeface="Arial"/>
                <a:sym typeface="Arial"/>
              </a:rPr>
              <a:t>Retinoids</a:t>
            </a:r>
            <a:endParaRPr lang="en-US" sz="20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12700" lvl="0" indent="-1270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ct val="25000"/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058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C6C1B0-9C74-C346-9CC7-7DA164046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lvl="0" indent="-12700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SzPct val="25000"/>
              <a:buNone/>
            </a:pPr>
            <a:r>
              <a:rPr lang="en-US" b="1" u="sng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Third line</a:t>
            </a: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Thalidomide</a:t>
            </a: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Oral </a:t>
            </a: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vit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E</a:t>
            </a: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Oral Gold</a:t>
            </a: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Dapsone</a:t>
            </a: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Cyclophosphamide</a:t>
            </a: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MTX</a:t>
            </a: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Cyclosporin</a:t>
            </a: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Clofazamine</a:t>
            </a: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6385" marR="160655" lvl="0" indent="-28638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D8537"/>
              </a:buClr>
              <a:buSzPct val="68750"/>
              <a:buFont typeface="Noto Sans Symbols"/>
              <a:buChar char="•"/>
            </a:pP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Topical </a:t>
            </a:r>
            <a:r>
              <a:rPr lang="en-US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pimecrolimus</a:t>
            </a:r>
            <a:endParaRPr lang="en-US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137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pseudopelade</a:t>
            </a:r>
            <a:r>
              <a:rPr lang="en-US" dirty="0"/>
              <a:t> of </a:t>
            </a:r>
            <a:r>
              <a:rPr lang="en-US" dirty="0" err="1"/>
              <a:t>Brocq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Idiopathic, chronic, slowly progressive patchy </a:t>
            </a:r>
            <a:r>
              <a:rPr lang="en-US" sz="2000" dirty="0" err="1">
                <a:solidFill>
                  <a:schemeClr val="tx1"/>
                </a:solidFill>
              </a:rPr>
              <a:t>cicatricial</a:t>
            </a:r>
            <a:r>
              <a:rPr lang="en-US" sz="2000" dirty="0">
                <a:solidFill>
                  <a:schemeClr val="tx1"/>
                </a:solidFill>
              </a:rPr>
              <a:t> alopecia </a:t>
            </a:r>
          </a:p>
          <a:p>
            <a:r>
              <a:rPr lang="en-US" sz="2000" dirty="0">
                <a:solidFill>
                  <a:schemeClr val="tx1"/>
                </a:solidFill>
              </a:rPr>
              <a:t>End stage of all non inflammatory scarring </a:t>
            </a:r>
            <a:r>
              <a:rPr lang="en-US" sz="2000" dirty="0" err="1">
                <a:solidFill>
                  <a:schemeClr val="tx1"/>
                </a:solidFill>
              </a:rPr>
              <a:t>alopecias</a:t>
            </a:r>
            <a:r>
              <a:rPr lang="en-US" sz="2000" dirty="0">
                <a:solidFill>
                  <a:schemeClr val="tx1"/>
                </a:solidFill>
              </a:rPr>
              <a:t> and a variety of initially inflammatory disorders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Commonly affects middle aged and older women</a:t>
            </a:r>
          </a:p>
        </p:txBody>
      </p:sp>
    </p:spTree>
    <p:extLst>
      <p:ext uri="{BB962C8B-B14F-4D97-AF65-F5344CB8AC3E}">
        <p14:creationId xmlns:p14="http://schemas.microsoft.com/office/powerpoint/2010/main" val="30179713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5889946" cy="36783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Discrete, smooth, skin or pink-colored irregularly shaped areas of alopecia without follicular hyperkeratosis or perifollicular inflammation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Single hairs may persist in the otherwise hairless patch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785" y="2180496"/>
            <a:ext cx="5173023" cy="427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49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59011"/>
            <a:ext cx="6096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5AFF"/>
                </a:solidFill>
                <a:latin typeface="FrutigerLTStd-Black"/>
              </a:rPr>
              <a:t>Diagnostic criteria for </a:t>
            </a:r>
            <a:r>
              <a:rPr lang="en-US" sz="2400" dirty="0" err="1">
                <a:solidFill>
                  <a:srgbClr val="005AFF"/>
                </a:solidFill>
                <a:latin typeface="FrutigerLTStd-Black"/>
              </a:rPr>
              <a:t>pseudopelade</a:t>
            </a:r>
            <a:endParaRPr lang="en-US" sz="2400" dirty="0">
              <a:solidFill>
                <a:srgbClr val="005AFF"/>
              </a:solidFill>
              <a:latin typeface="FrutigerLTStd-Black"/>
            </a:endParaRPr>
          </a:p>
          <a:p>
            <a:r>
              <a:rPr lang="en-US" sz="2400" dirty="0">
                <a:solidFill>
                  <a:srgbClr val="005AFF"/>
                </a:solidFill>
                <a:latin typeface="FrutigerLTStd-Black"/>
              </a:rPr>
              <a:t>of </a:t>
            </a:r>
            <a:r>
              <a:rPr lang="en-US" sz="2400" dirty="0" err="1">
                <a:solidFill>
                  <a:srgbClr val="005AFF"/>
                </a:solidFill>
                <a:latin typeface="FrutigerLTStd-Black"/>
              </a:rPr>
              <a:t>Brocq</a:t>
            </a:r>
            <a:endParaRPr lang="en-US" sz="2400" dirty="0">
              <a:solidFill>
                <a:srgbClr val="005AFF"/>
              </a:solidFill>
              <a:latin typeface="FrutigerLTStd-Black"/>
            </a:endParaRPr>
          </a:p>
          <a:p>
            <a:r>
              <a:rPr lang="en-US" b="1" dirty="0">
                <a:solidFill>
                  <a:srgbClr val="000000"/>
                </a:solidFill>
                <a:latin typeface="PalatinoLTStd-Bold"/>
              </a:rPr>
              <a:t>Clinical criteria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Irregularly defined and confluent patches of alopecia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Moderate atrophy (late stage)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Mild </a:t>
            </a:r>
            <a:r>
              <a:rPr lang="en-US" dirty="0" err="1">
                <a:solidFill>
                  <a:srgbClr val="000000"/>
                </a:solidFill>
                <a:latin typeface="PalatinoLTStd-Roman"/>
              </a:rPr>
              <a:t>perifollicular</a:t>
            </a:r>
            <a:r>
              <a:rPr lang="en-US" dirty="0">
                <a:solidFill>
                  <a:srgbClr val="000000"/>
                </a:solidFill>
                <a:latin typeface="PalatinoLTStd-Roman"/>
              </a:rPr>
              <a:t> erythema (early stage)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Female : male ratio 3 : 1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Long course (more than 2 years)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Slow progression with spontaneous termination possible</a:t>
            </a:r>
          </a:p>
          <a:p>
            <a:r>
              <a:rPr lang="en-US" b="1" dirty="0">
                <a:solidFill>
                  <a:srgbClr val="000000"/>
                </a:solidFill>
                <a:latin typeface="PalatinoLTStd-Bold"/>
              </a:rPr>
              <a:t>Histological criteria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Absence of marked inflammation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Absence of widespread scarring (best seen with elastin stain)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Absence of significant follicular plugging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Absence, or at least a decrease, of sebaceous glands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Presence of normal epidermis (only occasional atrophy)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Fibrotic streams into the dermis</a:t>
            </a:r>
          </a:p>
          <a:p>
            <a:r>
              <a:rPr lang="en-US" b="1" dirty="0">
                <a:solidFill>
                  <a:srgbClr val="000000"/>
                </a:solidFill>
                <a:latin typeface="PalatinoLTStd-Bold"/>
              </a:rPr>
              <a:t>Direct immunofluorescence</a:t>
            </a:r>
          </a:p>
          <a:p>
            <a:r>
              <a:rPr lang="en-US" dirty="0">
                <a:solidFill>
                  <a:srgbClr val="000000"/>
                </a:solidFill>
                <a:latin typeface="PalatinoLTStd-Roman"/>
              </a:rPr>
              <a:t>• Negative (or only weak </a:t>
            </a:r>
            <a:r>
              <a:rPr lang="en-US" dirty="0" err="1">
                <a:solidFill>
                  <a:srgbClr val="000000"/>
                </a:solidFill>
                <a:latin typeface="PalatinoLTStd-Roman"/>
              </a:rPr>
              <a:t>IgM</a:t>
            </a:r>
            <a:r>
              <a:rPr lang="en-US" dirty="0">
                <a:solidFill>
                  <a:srgbClr val="000000"/>
                </a:solidFill>
                <a:latin typeface="PalatinoLTStd-Roman"/>
              </a:rPr>
              <a:t> on sun‐exposed skin)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55320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2506</TotalTime>
  <Words>5123</Words>
  <Application>Microsoft Office PowerPoint</Application>
  <PresentationFormat>Widescreen</PresentationFormat>
  <Paragraphs>977</Paragraphs>
  <Slides>163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163</vt:i4>
      </vt:variant>
    </vt:vector>
  </HeadingPairs>
  <TitlesOfParts>
    <vt:vector size="164" baseType="lpstr">
      <vt:lpstr>Dividend</vt:lpstr>
      <vt:lpstr>PowerPoint Presentation</vt:lpstr>
      <vt:lpstr>Acquired disorders of hair</vt:lpstr>
      <vt:lpstr>Learning objectives </vt:lpstr>
      <vt:lpstr>Outline </vt:lpstr>
      <vt:lpstr>Types of hair</vt:lpstr>
      <vt:lpstr>Anatomy of Hair Follicle </vt:lpstr>
      <vt:lpstr>Anatomy of Hair Follicle </vt:lpstr>
      <vt:lpstr>PowerPoint Presentation</vt:lpstr>
      <vt:lpstr>PowerPoint Presentation</vt:lpstr>
      <vt:lpstr>Hair Cycle</vt:lpstr>
      <vt:lpstr>Hair Cycle</vt:lpstr>
      <vt:lpstr>Hair Cycle</vt:lpstr>
      <vt:lpstr>PowerPoint Presentation</vt:lpstr>
      <vt:lpstr>Approach to the patient with hair loss</vt:lpstr>
      <vt:lpstr>history</vt:lpstr>
      <vt:lpstr>Clinical examination</vt:lpstr>
      <vt:lpstr>Hair Pull Test</vt:lpstr>
      <vt:lpstr>Modified Hair Pull Test</vt:lpstr>
      <vt:lpstr>Trichogram </vt:lpstr>
      <vt:lpstr>Trichoscopy </vt:lpstr>
      <vt:lpstr>Children with Hair Loss</vt:lpstr>
      <vt:lpstr>PowerPoint Presentation</vt:lpstr>
      <vt:lpstr>Scalp biopsy</vt:lpstr>
      <vt:lpstr>Scalp biopsy</vt:lpstr>
      <vt:lpstr>PowerPoint Presentation</vt:lpstr>
      <vt:lpstr>PowerPoint Presentation</vt:lpstr>
      <vt:lpstr>Non-scarring disorders of hair growth</vt:lpstr>
      <vt:lpstr>PowerPoint Presentation</vt:lpstr>
      <vt:lpstr>Pattern hair loss / androgenetic alopecia</vt:lpstr>
      <vt:lpstr>ETIOLOGY AND EPIDEMIOLOGY</vt:lpstr>
      <vt:lpstr>CLINICAL MANIFESTAtiON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associations</vt:lpstr>
      <vt:lpstr>investigations</vt:lpstr>
      <vt:lpstr>management</vt:lpstr>
      <vt:lpstr>Management options</vt:lpstr>
      <vt:lpstr>Medical management</vt:lpstr>
      <vt:lpstr>Surgical management </vt:lpstr>
      <vt:lpstr>“Myths’’ vs “realities” about androgenetic alopecia</vt:lpstr>
      <vt:lpstr>Myth vs reality</vt:lpstr>
      <vt:lpstr>Myth vs reality</vt:lpstr>
      <vt:lpstr>Telogen effluvium</vt:lpstr>
      <vt:lpstr>Definition and introduction</vt:lpstr>
      <vt:lpstr>pathogenesis</vt:lpstr>
      <vt:lpstr>pATHOGENESIS</vt:lpstr>
      <vt:lpstr>Acute  telogen effluvium</vt:lpstr>
      <vt:lpstr>Telogen gravidarum </vt:lpstr>
      <vt:lpstr>Chronic telogen effluvium</vt:lpstr>
      <vt:lpstr>PowerPoint Presentation</vt:lpstr>
      <vt:lpstr>PowerPoint Presentation</vt:lpstr>
      <vt:lpstr>PowerPoint Presentation</vt:lpstr>
      <vt:lpstr>Drug induced telogen effluvium</vt:lpstr>
      <vt:lpstr>Management </vt:lpstr>
      <vt:lpstr>Alopecia areata</vt:lpstr>
      <vt:lpstr>Introduction </vt:lpstr>
      <vt:lpstr>Associated diseases</vt:lpstr>
      <vt:lpstr>Pathophysiology</vt:lpstr>
      <vt:lpstr>PowerPoint Presentation</vt:lpstr>
      <vt:lpstr>Environmental factors</vt:lpstr>
      <vt:lpstr>Sites of Predilection</vt:lpstr>
      <vt:lpstr>Clinical features</vt:lpstr>
      <vt:lpstr>PowerPoint Presentation</vt:lpstr>
      <vt:lpstr>PowerPoint Presentation</vt:lpstr>
      <vt:lpstr>PowerPoint Presentation</vt:lpstr>
      <vt:lpstr>PowerPoint Presentation</vt:lpstr>
      <vt:lpstr>Investigations</vt:lpstr>
      <vt:lpstr>Disease course and prognosis</vt:lpstr>
      <vt:lpstr>Management</vt:lpstr>
      <vt:lpstr>Management</vt:lpstr>
      <vt:lpstr>Management</vt:lpstr>
      <vt:lpstr>Management</vt:lpstr>
      <vt:lpstr>Management</vt:lpstr>
      <vt:lpstr>Management</vt:lpstr>
      <vt:lpstr>Scarring disorders of hair growth</vt:lpstr>
      <vt:lpstr>introduction</vt:lpstr>
      <vt:lpstr>Scarring vs non scaRring Alopecia</vt:lpstr>
      <vt:lpstr>PowerPoint Presentation</vt:lpstr>
      <vt:lpstr>PowerPoint Presentation</vt:lpstr>
      <vt:lpstr>Follicular LiChen planus </vt:lpstr>
      <vt:lpstr>Classic Lichen planopilaris</vt:lpstr>
      <vt:lpstr>PowerPoint Presentation</vt:lpstr>
      <vt:lpstr>PowerPoint Presentation</vt:lpstr>
      <vt:lpstr>PowerPoint Presentation</vt:lpstr>
      <vt:lpstr>Management </vt:lpstr>
      <vt:lpstr>Frontal fibrosing alopecia </vt:lpstr>
      <vt:lpstr>Management </vt:lpstr>
      <vt:lpstr>Graham Little syndrome</vt:lpstr>
      <vt:lpstr>Chronic cutaneous lupus erythematosus </vt:lpstr>
      <vt:lpstr>PowerPoint Presentation</vt:lpstr>
      <vt:lpstr>Management </vt:lpstr>
      <vt:lpstr>PowerPoint Presentation</vt:lpstr>
      <vt:lpstr>pseudopelade of Brocq</vt:lpstr>
      <vt:lpstr>Clinical features </vt:lpstr>
      <vt:lpstr>PowerPoint Presentation</vt:lpstr>
      <vt:lpstr>Management </vt:lpstr>
      <vt:lpstr>Central centrifugal cicatricial alopecia</vt:lpstr>
      <vt:lpstr>Clinical presentation</vt:lpstr>
      <vt:lpstr>Management</vt:lpstr>
      <vt:lpstr>Folliculitis decalvans and tufted folliculitis</vt:lpstr>
      <vt:lpstr>PowerPoint Presentation</vt:lpstr>
      <vt:lpstr>histopathology</vt:lpstr>
      <vt:lpstr>Management </vt:lpstr>
      <vt:lpstr>Artefactual alopecia</vt:lpstr>
      <vt:lpstr>trichotillomania</vt:lpstr>
      <vt:lpstr>PowerPoint Presentation</vt:lpstr>
      <vt:lpstr>PowerPoint Presentation</vt:lpstr>
      <vt:lpstr>Management </vt:lpstr>
      <vt:lpstr>Abnormalities of hair shaft</vt:lpstr>
      <vt:lpstr>Abnormalities of hair shaft</vt:lpstr>
      <vt:lpstr>Structural defect with increased fragility</vt:lpstr>
      <vt:lpstr>Monilethrix </vt:lpstr>
      <vt:lpstr>Pili torti</vt:lpstr>
      <vt:lpstr>Netherton syndrome</vt:lpstr>
      <vt:lpstr>Clinical features</vt:lpstr>
      <vt:lpstr>PowerPoint Presentation</vt:lpstr>
      <vt:lpstr>PowerPoint Presentation</vt:lpstr>
      <vt:lpstr>PowerPoint Presentation</vt:lpstr>
      <vt:lpstr>investigations</vt:lpstr>
      <vt:lpstr>PowerPoint Presentation</vt:lpstr>
      <vt:lpstr>Management </vt:lpstr>
      <vt:lpstr>Trichorrhexis nodosa</vt:lpstr>
      <vt:lpstr>PowerPoint Presentation</vt:lpstr>
      <vt:lpstr>Management</vt:lpstr>
      <vt:lpstr>trichothiodystrophy</vt:lpstr>
      <vt:lpstr>Structural defect without increased fragility </vt:lpstr>
      <vt:lpstr>PowerPoint Presentation</vt:lpstr>
      <vt:lpstr>Woolly hair</vt:lpstr>
      <vt:lpstr>Uncombable hair syndrome </vt:lpstr>
      <vt:lpstr>Loose anagen hair syndrome</vt:lpstr>
      <vt:lpstr>Trichostasis spinulosa </vt:lpstr>
      <vt:lpstr>PowerPoint Presentation</vt:lpstr>
      <vt:lpstr> Pili multigemini</vt:lpstr>
      <vt:lpstr>Bubble hair</vt:lpstr>
      <vt:lpstr>Excessive growth of hair</vt:lpstr>
      <vt:lpstr>PowerPoint Presentation</vt:lpstr>
      <vt:lpstr>hypertrichosis</vt:lpstr>
      <vt:lpstr>Congenital Generalized</vt:lpstr>
      <vt:lpstr>Congenital localized</vt:lpstr>
      <vt:lpstr>PowerPoint Presentation</vt:lpstr>
      <vt:lpstr>Acquired Generalized hypertrichosis</vt:lpstr>
      <vt:lpstr>PowerPoint Presentation</vt:lpstr>
      <vt:lpstr>Acquired Localized hypertrichosis</vt:lpstr>
      <vt:lpstr>hisrsutism</vt:lpstr>
      <vt:lpstr>introduction</vt:lpstr>
      <vt:lpstr>Pathophysioogy </vt:lpstr>
      <vt:lpstr>Clinical presentation</vt:lpstr>
      <vt:lpstr>Clinical variants</vt:lpstr>
      <vt:lpstr>Hirsutism - PCOS</vt:lpstr>
      <vt:lpstr>Hirsutism - PCOS</vt:lpstr>
      <vt:lpstr>Hirsuitism – Ovarian tumors</vt:lpstr>
      <vt:lpstr>Hirsuitism – CAH</vt:lpstr>
      <vt:lpstr>Hirsutism – variants </vt:lpstr>
      <vt:lpstr>Classification of severity</vt:lpstr>
      <vt:lpstr>PowerPoint Presentation</vt:lpstr>
      <vt:lpstr>Management </vt:lpstr>
      <vt:lpstr>PowerPoint Presentation</vt:lpstr>
      <vt:lpstr>REFERENCES</vt:lpstr>
      <vt:lpstr>THANKS!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Mahboob Ali</dc:creator>
  <cp:lastModifiedBy>rabiiyamin09@gmail.com</cp:lastModifiedBy>
  <cp:revision>247</cp:revision>
  <dcterms:created xsi:type="dcterms:W3CDTF">2022-05-27T16:59:30Z</dcterms:created>
  <dcterms:modified xsi:type="dcterms:W3CDTF">2024-02-10T11:48:36Z</dcterms:modified>
</cp:coreProperties>
</file>