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80"/>
  </p:notesMasterIdLst>
  <p:sldIdLst>
    <p:sldId id="256" r:id="rId2"/>
    <p:sldId id="259" r:id="rId3"/>
    <p:sldId id="260" r:id="rId4"/>
    <p:sldId id="263" r:id="rId5"/>
    <p:sldId id="264" r:id="rId6"/>
    <p:sldId id="335" r:id="rId7"/>
    <p:sldId id="266" r:id="rId8"/>
    <p:sldId id="267" r:id="rId9"/>
    <p:sldId id="271" r:id="rId10"/>
    <p:sldId id="268" r:id="rId11"/>
    <p:sldId id="270" r:id="rId12"/>
    <p:sldId id="332" r:id="rId13"/>
    <p:sldId id="272" r:id="rId14"/>
    <p:sldId id="276" r:id="rId15"/>
    <p:sldId id="274" r:id="rId16"/>
    <p:sldId id="277" r:id="rId17"/>
    <p:sldId id="333" r:id="rId18"/>
    <p:sldId id="334" r:id="rId19"/>
    <p:sldId id="278" r:id="rId20"/>
    <p:sldId id="281" r:id="rId21"/>
    <p:sldId id="280" r:id="rId22"/>
    <p:sldId id="282" r:id="rId23"/>
    <p:sldId id="284" r:id="rId24"/>
    <p:sldId id="285" r:id="rId25"/>
    <p:sldId id="287" r:id="rId26"/>
    <p:sldId id="292" r:id="rId27"/>
    <p:sldId id="289" r:id="rId28"/>
    <p:sldId id="336" r:id="rId29"/>
    <p:sldId id="290" r:id="rId30"/>
    <p:sldId id="291" r:id="rId31"/>
    <p:sldId id="293" r:id="rId32"/>
    <p:sldId id="295" r:id="rId33"/>
    <p:sldId id="339" r:id="rId34"/>
    <p:sldId id="342" r:id="rId35"/>
    <p:sldId id="257" r:id="rId36"/>
    <p:sldId id="338" r:id="rId37"/>
    <p:sldId id="258" r:id="rId38"/>
    <p:sldId id="331" r:id="rId39"/>
    <p:sldId id="337" r:id="rId40"/>
    <p:sldId id="347" r:id="rId41"/>
    <p:sldId id="343" r:id="rId42"/>
    <p:sldId id="344" r:id="rId43"/>
    <p:sldId id="340" r:id="rId44"/>
    <p:sldId id="296" r:id="rId45"/>
    <p:sldId id="297" r:id="rId46"/>
    <p:sldId id="298" r:id="rId47"/>
    <p:sldId id="299" r:id="rId48"/>
    <p:sldId id="346" r:id="rId49"/>
    <p:sldId id="300" r:id="rId50"/>
    <p:sldId id="301" r:id="rId51"/>
    <p:sldId id="302" r:id="rId52"/>
    <p:sldId id="303" r:id="rId53"/>
    <p:sldId id="304" r:id="rId54"/>
    <p:sldId id="305" r:id="rId55"/>
    <p:sldId id="306" r:id="rId56"/>
    <p:sldId id="307" r:id="rId57"/>
    <p:sldId id="309" r:id="rId58"/>
    <p:sldId id="310" r:id="rId59"/>
    <p:sldId id="311" r:id="rId60"/>
    <p:sldId id="312" r:id="rId61"/>
    <p:sldId id="308"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45"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snapToGrid="0">
      <p:cViewPr varScale="1">
        <p:scale>
          <a:sx n="69" d="100"/>
          <a:sy n="69" d="100"/>
        </p:scale>
        <p:origin x="8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4D4CA-1843-4A0C-81F3-27FA577BEAFB}" type="datetimeFigureOut">
              <a:rPr lang="en-US" smtClean="0"/>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148E5-A5E3-43F4-B869-F47068C20C49}" type="slidenum">
              <a:rPr lang="en-US" smtClean="0"/>
              <a:t>‹#›</a:t>
            </a:fld>
            <a:endParaRPr lang="en-US"/>
          </a:p>
        </p:txBody>
      </p:sp>
    </p:spTree>
    <p:extLst>
      <p:ext uri="{BB962C8B-B14F-4D97-AF65-F5344CB8AC3E}">
        <p14:creationId xmlns:p14="http://schemas.microsoft.com/office/powerpoint/2010/main" val="225447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which the tendon xanthomas are not associated with raised serum cholesterol levels</a:t>
            </a:r>
          </a:p>
          <a:p>
            <a:endParaRPr lang="en-US" dirty="0"/>
          </a:p>
        </p:txBody>
      </p:sp>
      <p:sp>
        <p:nvSpPr>
          <p:cNvPr id="4" name="Slide Number Placeholder 3"/>
          <p:cNvSpPr>
            <a:spLocks noGrp="1"/>
          </p:cNvSpPr>
          <p:nvPr>
            <p:ph type="sldNum" sz="quarter" idx="10"/>
          </p:nvPr>
        </p:nvSpPr>
        <p:spPr/>
        <p:txBody>
          <a:bodyPr/>
          <a:lstStyle/>
          <a:p>
            <a:fld id="{1AD148E5-A5E3-43F4-B869-F47068C20C49}" type="slidenum">
              <a:rPr lang="en-US" smtClean="0"/>
              <a:t>4</a:t>
            </a:fld>
            <a:endParaRPr lang="en-US"/>
          </a:p>
        </p:txBody>
      </p:sp>
    </p:spTree>
    <p:extLst>
      <p:ext uri="{BB962C8B-B14F-4D97-AF65-F5344CB8AC3E}">
        <p14:creationId xmlns:p14="http://schemas.microsoft.com/office/powerpoint/2010/main" val="269397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creamy yellow discoloration of the retinal blood vessels, and a </a:t>
            </a:r>
            <a:r>
              <a:rPr lang="en-US" dirty="0" err="1" smtClean="0"/>
              <a:t>lipaemic</a:t>
            </a:r>
            <a:r>
              <a:rPr lang="en-US" dirty="0" smtClean="0"/>
              <a:t> appearance of blood or serum samples.</a:t>
            </a:r>
            <a:endParaRPr lang="en-US" dirty="0"/>
          </a:p>
        </p:txBody>
      </p:sp>
      <p:sp>
        <p:nvSpPr>
          <p:cNvPr id="4" name="Slide Number Placeholder 3"/>
          <p:cNvSpPr>
            <a:spLocks noGrp="1"/>
          </p:cNvSpPr>
          <p:nvPr>
            <p:ph type="sldNum" sz="quarter" idx="10"/>
          </p:nvPr>
        </p:nvSpPr>
        <p:spPr/>
        <p:txBody>
          <a:bodyPr/>
          <a:lstStyle/>
          <a:p>
            <a:fld id="{1AD148E5-A5E3-43F4-B869-F47068C20C49}" type="slidenum">
              <a:rPr lang="en-US" smtClean="0"/>
              <a:t>16</a:t>
            </a:fld>
            <a:endParaRPr lang="en-US"/>
          </a:p>
        </p:txBody>
      </p:sp>
    </p:spTree>
    <p:extLst>
      <p:ext uri="{BB962C8B-B14F-4D97-AF65-F5344CB8AC3E}">
        <p14:creationId xmlns:p14="http://schemas.microsoft.com/office/powerpoint/2010/main" val="6198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xanthelasma</a:t>
            </a:r>
            <a:r>
              <a:rPr lang="en-US" dirty="0" smtClean="0"/>
              <a:t> </a:t>
            </a:r>
            <a:r>
              <a:rPr lang="en-US" dirty="0" err="1" smtClean="0"/>
              <a:t>palpebrarum</a:t>
            </a:r>
            <a:endParaRPr lang="en-US" dirty="0"/>
          </a:p>
        </p:txBody>
      </p:sp>
      <p:sp>
        <p:nvSpPr>
          <p:cNvPr id="4" name="Slide Number Placeholder 3"/>
          <p:cNvSpPr>
            <a:spLocks noGrp="1"/>
          </p:cNvSpPr>
          <p:nvPr>
            <p:ph type="sldNum" sz="quarter" idx="10"/>
          </p:nvPr>
        </p:nvSpPr>
        <p:spPr/>
        <p:txBody>
          <a:bodyPr/>
          <a:lstStyle/>
          <a:p>
            <a:fld id="{1AD148E5-A5E3-43F4-B869-F47068C20C49}" type="slidenum">
              <a:rPr lang="en-US" smtClean="0"/>
              <a:t>21</a:t>
            </a:fld>
            <a:endParaRPr lang="en-US"/>
          </a:p>
        </p:txBody>
      </p:sp>
    </p:spTree>
    <p:extLst>
      <p:ext uri="{BB962C8B-B14F-4D97-AF65-F5344CB8AC3E}">
        <p14:creationId xmlns:p14="http://schemas.microsoft.com/office/powerpoint/2010/main" val="394582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oral mucosal involvement with lesions appearing in </a:t>
            </a:r>
            <a:r>
              <a:rPr lang="en-US" dirty="0" err="1" smtClean="0"/>
              <a:t>polypoid</a:t>
            </a:r>
            <a:r>
              <a:rPr lang="en-US" dirty="0" smtClean="0"/>
              <a:t> or sessile forms.27 Cutaneous lesions are largely limited to the perineum and scrotum in males, and are associated with the CHILD (congenital </a:t>
            </a:r>
            <a:r>
              <a:rPr lang="en-US" dirty="0" err="1" smtClean="0"/>
              <a:t>hemidysplasia</a:t>
            </a:r>
            <a:r>
              <a:rPr lang="en-US" dirty="0" smtClean="0"/>
              <a:t> with </a:t>
            </a:r>
            <a:r>
              <a:rPr lang="en-US" dirty="0" err="1" smtClean="0"/>
              <a:t>ichthyosiform</a:t>
            </a:r>
            <a:r>
              <a:rPr lang="en-US" dirty="0" smtClean="0"/>
              <a:t> erythroderma and limb defects) syndrome or epidermolysis bullosa. Xanthoma </a:t>
            </a:r>
            <a:r>
              <a:rPr lang="en-US" dirty="0" err="1" smtClean="0"/>
              <a:t>disseminatum</a:t>
            </a:r>
            <a:r>
              <a:rPr lang="en-US" dirty="0" smtClean="0"/>
              <a:t> involves xanthoma </a:t>
            </a:r>
            <a:r>
              <a:rPr lang="en-US" dirty="0" err="1" smtClean="0"/>
              <a:t>formation</a:t>
            </a:r>
            <a:r>
              <a:rPr lang="en-US" dirty="0" smtClean="0"/>
              <a:t> and </a:t>
            </a:r>
            <a:r>
              <a:rPr lang="en-US" dirty="0" err="1" smtClean="0"/>
              <a:t>histiocyte</a:t>
            </a:r>
            <a:r>
              <a:rPr lang="en-US" dirty="0" smtClean="0"/>
              <a:t> proliferation within common </a:t>
            </a:r>
            <a:r>
              <a:rPr lang="en-US" dirty="0" err="1" smtClean="0"/>
              <a:t>mucocutaneous</a:t>
            </a:r>
            <a:r>
              <a:rPr lang="en-US" dirty="0" smtClean="0"/>
              <a:t> sites, but also can involve visceral organs, ocular structures, the CNS, and the skeletal </a:t>
            </a:r>
            <a:endParaRPr lang="en-US" dirty="0"/>
          </a:p>
        </p:txBody>
      </p:sp>
      <p:sp>
        <p:nvSpPr>
          <p:cNvPr id="4" name="Slide Number Placeholder 3"/>
          <p:cNvSpPr>
            <a:spLocks noGrp="1"/>
          </p:cNvSpPr>
          <p:nvPr>
            <p:ph type="sldNum" sz="quarter" idx="10"/>
          </p:nvPr>
        </p:nvSpPr>
        <p:spPr/>
        <p:txBody>
          <a:bodyPr/>
          <a:lstStyle/>
          <a:p>
            <a:fld id="{1AD148E5-A5E3-43F4-B869-F47068C20C49}" type="slidenum">
              <a:rPr lang="en-US" smtClean="0"/>
              <a:t>33</a:t>
            </a:fld>
            <a:endParaRPr lang="en-US"/>
          </a:p>
        </p:txBody>
      </p:sp>
    </p:spTree>
    <p:extLst>
      <p:ext uri="{BB962C8B-B14F-4D97-AF65-F5344CB8AC3E}">
        <p14:creationId xmlns:p14="http://schemas.microsoft.com/office/powerpoint/2010/main" val="106168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lipid metabolism with an emphasis on exogenous and endogenous pathways. The exogenous pathway consists of triglycerides in the intestines packaged into chylomicrons in the intestinal enterocytes. Capillary </a:t>
            </a:r>
            <a:r>
              <a:rPr lang="en-US" dirty="0" err="1" smtClean="0"/>
              <a:t>lipoprotein</a:t>
            </a:r>
            <a:r>
              <a:rPr lang="en-US" dirty="0" smtClean="0"/>
              <a:t> lipase (LPL), which requires </a:t>
            </a:r>
            <a:r>
              <a:rPr lang="en-US" dirty="0" err="1" smtClean="0"/>
              <a:t>apoCII</a:t>
            </a:r>
            <a:r>
              <a:rPr lang="en-US" dirty="0" smtClean="0"/>
              <a:t> as a cofactor, hydrolyzes the triglycerides and releases fatty acids for uptake by various tissues. The remaining chylomicron particle, called a chylomicron remnant, is recycled by the liver in a process that requires </a:t>
            </a:r>
            <a:r>
              <a:rPr lang="en-US" dirty="0" err="1" smtClean="0"/>
              <a:t>apoE</a:t>
            </a:r>
            <a:r>
              <a:rPr lang="en-US" dirty="0" smtClean="0"/>
              <a:t> as a ligand for the low-density lipoprotein (LDL) receptors in the liver. The endogenous pathway involves the hepatic production of very-low-density lipoprotein (VLDL) and the delivery of free fatty acids to peripheral tissues. Similar to chylomicron metabolism, LPL hydrolyzes triglycerides and releases fatty acids for peripheral tissue uptake. VLDL remnants are called intermediate-density lipoproteins (IDLs). IDLs may be removed from circulation via the LDL receptor or be transformed into LDL by hepatic lipase (HL) in the liver. LDL may bind to the LDL receptor for clearance or deposit within luminal walls</a:t>
            </a:r>
            <a:endParaRPr lang="en-US" dirty="0"/>
          </a:p>
        </p:txBody>
      </p:sp>
      <p:sp>
        <p:nvSpPr>
          <p:cNvPr id="4" name="Slide Number Placeholder 3"/>
          <p:cNvSpPr>
            <a:spLocks noGrp="1"/>
          </p:cNvSpPr>
          <p:nvPr>
            <p:ph type="sldNum" sz="quarter" idx="10"/>
          </p:nvPr>
        </p:nvSpPr>
        <p:spPr/>
        <p:txBody>
          <a:bodyPr/>
          <a:lstStyle/>
          <a:p>
            <a:fld id="{1AD148E5-A5E3-43F4-B869-F47068C20C49}" type="slidenum">
              <a:rPr lang="en-US" smtClean="0"/>
              <a:t>39</a:t>
            </a:fld>
            <a:endParaRPr lang="en-US"/>
          </a:p>
        </p:txBody>
      </p:sp>
    </p:spTree>
    <p:extLst>
      <p:ext uri="{BB962C8B-B14F-4D97-AF65-F5344CB8AC3E}">
        <p14:creationId xmlns:p14="http://schemas.microsoft.com/office/powerpoint/2010/main" val="294423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apolipoprotein</a:t>
            </a:r>
            <a:r>
              <a:rPr lang="en-US" dirty="0" smtClean="0"/>
              <a:t> in remnant lipoproteins that mediates their binding to the LDL receptor and the LDL receptor‐related protein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There are three common isoforms of </a:t>
            </a:r>
            <a:r>
              <a:rPr lang="en-US" dirty="0" err="1" smtClean="0"/>
              <a:t>ApoE</a:t>
            </a:r>
            <a:r>
              <a:rPr lang="en-US" dirty="0" smtClean="0"/>
              <a:t>: ApoE2, ‐E3 and ‐E4, each differing by one amino acid: E2 E3 E4 Residue 112 Cysteine </a:t>
            </a:r>
            <a:r>
              <a:rPr lang="en-US" dirty="0" err="1" smtClean="0"/>
              <a:t>Cysteine</a:t>
            </a:r>
            <a:r>
              <a:rPr lang="en-US" dirty="0" smtClean="0"/>
              <a:t> Arginine Residue 158 Cysteine Arginine </a:t>
            </a:r>
            <a:r>
              <a:rPr lang="en-US" dirty="0" err="1" smtClean="0"/>
              <a:t>Arginine</a:t>
            </a:r>
            <a:r>
              <a:rPr lang="en-US" dirty="0" smtClean="0"/>
              <a:t> ApoE2 homozygosity represents the commonest abnormality associated with type III </a:t>
            </a:r>
            <a:r>
              <a:rPr lang="en-US" dirty="0" err="1" smtClean="0"/>
              <a:t>hyperlipoproteinaemia</a:t>
            </a:r>
            <a:r>
              <a:rPr lang="en-US" dirty="0" smtClean="0"/>
              <a:t>; its cysteine at residue 112 is within the receptor binding domain of the protein and its cysteine at residue 158 affects salt bridges within the protein and thereby the conformation of the receptor binding domain. Very occasionally other </a:t>
            </a:r>
            <a:r>
              <a:rPr lang="en-US" dirty="0" err="1" smtClean="0"/>
              <a:t>ApoE</a:t>
            </a:r>
            <a:r>
              <a:rPr lang="en-US" dirty="0" smtClean="0"/>
              <a:t> mutations are associated with type III </a:t>
            </a:r>
            <a:r>
              <a:rPr lang="en-US" dirty="0" err="1" smtClean="0"/>
              <a:t>hyperlipoproteinaemia</a:t>
            </a:r>
            <a:r>
              <a:rPr lang="en-US" dirty="0" smtClean="0"/>
              <a:t>, many of which severely reduce </a:t>
            </a:r>
            <a:r>
              <a:rPr lang="en-US" dirty="0" err="1" smtClean="0"/>
              <a:t>ApoE</a:t>
            </a:r>
            <a:r>
              <a:rPr lang="en-US" dirty="0" smtClean="0"/>
              <a:t>‐mediated receptor binding and can cause the disorder in heterozygotes </a:t>
            </a:r>
          </a:p>
        </p:txBody>
      </p:sp>
      <p:sp>
        <p:nvSpPr>
          <p:cNvPr id="4" name="Slide Number Placeholder 3"/>
          <p:cNvSpPr>
            <a:spLocks noGrp="1"/>
          </p:cNvSpPr>
          <p:nvPr>
            <p:ph type="sldNum" sz="quarter" idx="10"/>
          </p:nvPr>
        </p:nvSpPr>
        <p:spPr/>
        <p:txBody>
          <a:bodyPr/>
          <a:lstStyle/>
          <a:p>
            <a:fld id="{1AD148E5-A5E3-43F4-B869-F47068C20C49}" type="slidenum">
              <a:rPr lang="en-US" smtClean="0"/>
              <a:t>54</a:t>
            </a:fld>
            <a:endParaRPr lang="en-US"/>
          </a:p>
        </p:txBody>
      </p:sp>
    </p:spTree>
    <p:extLst>
      <p:ext uri="{BB962C8B-B14F-4D97-AF65-F5344CB8AC3E}">
        <p14:creationId xmlns:p14="http://schemas.microsoft.com/office/powerpoint/2010/main" val="117584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manifesting as proteinuria or the nephrotic syndrome </a:t>
            </a:r>
          </a:p>
          <a:p>
            <a:endParaRPr lang="en-US" dirty="0"/>
          </a:p>
        </p:txBody>
      </p:sp>
      <p:sp>
        <p:nvSpPr>
          <p:cNvPr id="4" name="Slide Number Placeholder 3"/>
          <p:cNvSpPr>
            <a:spLocks noGrp="1"/>
          </p:cNvSpPr>
          <p:nvPr>
            <p:ph type="sldNum" sz="quarter" idx="10"/>
          </p:nvPr>
        </p:nvSpPr>
        <p:spPr/>
        <p:txBody>
          <a:bodyPr/>
          <a:lstStyle/>
          <a:p>
            <a:fld id="{1AD148E5-A5E3-43F4-B869-F47068C20C49}" type="slidenum">
              <a:rPr lang="en-US" smtClean="0"/>
              <a:t>57</a:t>
            </a:fld>
            <a:endParaRPr lang="en-US"/>
          </a:p>
        </p:txBody>
      </p:sp>
    </p:spTree>
    <p:extLst>
      <p:ext uri="{BB962C8B-B14F-4D97-AF65-F5344CB8AC3E}">
        <p14:creationId xmlns:p14="http://schemas.microsoft.com/office/powerpoint/2010/main" val="283172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2/9/2023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Xanthomas and Abnormalities of Lipid Metabolism and Storage</a:t>
            </a:r>
          </a:p>
        </p:txBody>
      </p:sp>
      <p:sp>
        <p:nvSpPr>
          <p:cNvPr id="3" name="Subtitle 2"/>
          <p:cNvSpPr>
            <a:spLocks noGrp="1"/>
          </p:cNvSpPr>
          <p:nvPr>
            <p:ph type="subTitle" idx="1"/>
          </p:nvPr>
        </p:nvSpPr>
        <p:spPr/>
        <p:txBody>
          <a:bodyPr/>
          <a:lstStyle/>
          <a:p>
            <a:r>
              <a:rPr lang="en-US" dirty="0" err="1" smtClean="0"/>
              <a:t>Dr</a:t>
            </a:r>
            <a:r>
              <a:rPr lang="en-US" dirty="0" smtClean="0"/>
              <a:t> </a:t>
            </a:r>
            <a:r>
              <a:rPr lang="en-US" dirty="0" err="1" smtClean="0"/>
              <a:t>Asfa</a:t>
            </a:r>
            <a:r>
              <a:rPr lang="en-US" dirty="0" smtClean="0"/>
              <a:t> Ahmed</a:t>
            </a:r>
            <a:endParaRPr lang="en-US" dirty="0"/>
          </a:p>
        </p:txBody>
      </p:sp>
    </p:spTree>
    <p:extLst>
      <p:ext uri="{BB962C8B-B14F-4D97-AF65-F5344CB8AC3E}">
        <p14:creationId xmlns:p14="http://schemas.microsoft.com/office/powerpoint/2010/main" val="2762584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r>
              <a:rPr lang="en-US" dirty="0" smtClean="0"/>
              <a:t>firm</a:t>
            </a:r>
            <a:r>
              <a:rPr lang="en-US" dirty="0"/>
              <a:t>, yellow‐red nodules that occur over sites of pressure, commonly the </a:t>
            </a:r>
            <a:r>
              <a:rPr lang="en-US" dirty="0" err="1" smtClean="0"/>
              <a:t>elbows,knees</a:t>
            </a:r>
            <a:r>
              <a:rPr lang="en-US" dirty="0" smtClean="0"/>
              <a:t>  and buttocks</a:t>
            </a:r>
            <a:endParaRPr lang="en-US" dirty="0"/>
          </a:p>
          <a:p>
            <a:r>
              <a:rPr lang="en-US" dirty="0" smtClean="0"/>
              <a:t>Where </a:t>
            </a:r>
            <a:r>
              <a:rPr lang="en-US" dirty="0"/>
              <a:t>a central tuberous xanthoma is surrounded by several smaller lesions it may be termed a ‘</a:t>
            </a:r>
            <a:r>
              <a:rPr lang="en-US" dirty="0" err="1"/>
              <a:t>tubero</a:t>
            </a:r>
            <a:r>
              <a:rPr lang="en-US" dirty="0"/>
              <a:t>‐eruptive xanthoma</a:t>
            </a:r>
            <a:r>
              <a:rPr lang="en-US" dirty="0" smtClean="0"/>
              <a:t>’.</a:t>
            </a:r>
          </a:p>
          <a:p>
            <a:endParaRPr lang="en-US" dirty="0" smtClean="0"/>
          </a:p>
          <a:p>
            <a:r>
              <a:rPr lang="en-US" dirty="0"/>
              <a:t>Associated </a:t>
            </a:r>
            <a:r>
              <a:rPr lang="en-US" dirty="0" smtClean="0"/>
              <a:t>diseases</a:t>
            </a:r>
          </a:p>
          <a:p>
            <a:pPr marL="36900" indent="0">
              <a:buNone/>
            </a:pPr>
            <a:r>
              <a:rPr lang="en-US" dirty="0" smtClean="0"/>
              <a:t>     type </a:t>
            </a:r>
            <a:r>
              <a:rPr lang="en-US" dirty="0"/>
              <a:t>III </a:t>
            </a:r>
            <a:r>
              <a:rPr lang="en-US" dirty="0" err="1"/>
              <a:t>hyperlipoproteinaemia</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6153148" y="3138468"/>
            <a:ext cx="4902779" cy="3470148"/>
          </a:xfrm>
          <a:prstGeom prst="rect">
            <a:avLst/>
          </a:prstGeom>
        </p:spPr>
      </p:pic>
    </p:spTree>
    <p:extLst>
      <p:ext uri="{BB962C8B-B14F-4D97-AF65-F5344CB8AC3E}">
        <p14:creationId xmlns:p14="http://schemas.microsoft.com/office/powerpoint/2010/main" val="391209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smtClean="0"/>
              <a:t>usually </a:t>
            </a:r>
            <a:r>
              <a:rPr lang="en-US" dirty="0"/>
              <a:t>over the extensor aspects of the elbows and </a:t>
            </a:r>
            <a:r>
              <a:rPr lang="en-US" dirty="0" smtClean="0"/>
              <a:t>knees</a:t>
            </a:r>
          </a:p>
          <a:p>
            <a:r>
              <a:rPr lang="en-US" dirty="0" smtClean="0"/>
              <a:t>can </a:t>
            </a:r>
            <a:r>
              <a:rPr lang="en-US" dirty="0"/>
              <a:t>develop into quite exuberant </a:t>
            </a:r>
            <a:r>
              <a:rPr lang="en-US" dirty="0" err="1"/>
              <a:t>exophytic</a:t>
            </a:r>
            <a:r>
              <a:rPr lang="en-US" dirty="0"/>
              <a:t> lesions several </a:t>
            </a:r>
            <a:r>
              <a:rPr lang="en-US" dirty="0" err="1"/>
              <a:t>centimetres</a:t>
            </a:r>
            <a:r>
              <a:rPr lang="en-US" dirty="0"/>
              <a:t> in diameter and </a:t>
            </a:r>
            <a:r>
              <a:rPr lang="en-US" dirty="0" smtClean="0"/>
              <a:t>height</a:t>
            </a:r>
          </a:p>
          <a:p>
            <a:r>
              <a:rPr lang="en-US" dirty="0" smtClean="0"/>
              <a:t>heels </a:t>
            </a:r>
            <a:r>
              <a:rPr lang="en-US" dirty="0"/>
              <a:t>and plantar surfaces of the </a:t>
            </a:r>
            <a:r>
              <a:rPr lang="en-US" dirty="0" err="1" smtClean="0"/>
              <a:t>feet,bone</a:t>
            </a:r>
            <a:r>
              <a:rPr lang="en-US" dirty="0" smtClean="0"/>
              <a:t> marrow</a:t>
            </a:r>
          </a:p>
          <a:p>
            <a:r>
              <a:rPr lang="en-US" dirty="0" smtClean="0"/>
              <a:t>painless </a:t>
            </a:r>
            <a:endParaRPr lang="en-US" dirty="0"/>
          </a:p>
          <a:p>
            <a:r>
              <a:rPr lang="en-US" dirty="0" smtClean="0"/>
              <a:t>can </a:t>
            </a:r>
            <a:r>
              <a:rPr lang="en-US" dirty="0"/>
              <a:t>be </a:t>
            </a:r>
            <a:r>
              <a:rPr lang="en-US" dirty="0" smtClean="0"/>
              <a:t>itchy</a:t>
            </a:r>
            <a:endParaRPr lang="en-US" dirty="0"/>
          </a:p>
        </p:txBody>
      </p:sp>
    </p:spTree>
    <p:extLst>
      <p:ext uri="{BB962C8B-B14F-4D97-AF65-F5344CB8AC3E}">
        <p14:creationId xmlns:p14="http://schemas.microsoft.com/office/powerpoint/2010/main" val="1616936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8372" y="2001210"/>
            <a:ext cx="5852304" cy="3964464"/>
          </a:xfrm>
          <a:prstGeom prst="rect">
            <a:avLst/>
          </a:prstGeom>
        </p:spPr>
      </p:pic>
      <p:pic>
        <p:nvPicPr>
          <p:cNvPr id="5" name="Picture 4"/>
          <p:cNvPicPr>
            <a:picLocks noChangeAspect="1"/>
          </p:cNvPicPr>
          <p:nvPr/>
        </p:nvPicPr>
        <p:blipFill>
          <a:blip r:embed="rId3"/>
          <a:stretch>
            <a:fillRect/>
          </a:stretch>
        </p:blipFill>
        <p:spPr>
          <a:xfrm>
            <a:off x="4392043" y="368982"/>
            <a:ext cx="2291443" cy="1746664"/>
          </a:xfrm>
          <a:prstGeom prst="rect">
            <a:avLst/>
          </a:prstGeom>
        </p:spPr>
      </p:pic>
      <p:pic>
        <p:nvPicPr>
          <p:cNvPr id="6" name="Picture 5"/>
          <p:cNvPicPr>
            <a:picLocks noChangeAspect="1"/>
          </p:cNvPicPr>
          <p:nvPr/>
        </p:nvPicPr>
        <p:blipFill>
          <a:blip r:embed="rId4"/>
          <a:stretch>
            <a:fillRect/>
          </a:stretch>
        </p:blipFill>
        <p:spPr>
          <a:xfrm>
            <a:off x="6090676" y="2001210"/>
            <a:ext cx="5786982" cy="4147111"/>
          </a:xfrm>
          <a:prstGeom prst="rect">
            <a:avLst/>
          </a:prstGeom>
        </p:spPr>
      </p:pic>
    </p:spTree>
    <p:extLst>
      <p:ext uri="{BB962C8B-B14F-4D97-AF65-F5344CB8AC3E}">
        <p14:creationId xmlns:p14="http://schemas.microsoft.com/office/powerpoint/2010/main" val="3519483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775854"/>
            <a:ext cx="10353762" cy="5430981"/>
          </a:xfrm>
        </p:spPr>
        <p:txBody>
          <a:bodyPr/>
          <a:lstStyle/>
          <a:p>
            <a:pPr marL="36900" indent="0">
              <a:buNone/>
            </a:pPr>
            <a:r>
              <a:rPr lang="en-US" dirty="0"/>
              <a:t>Investigations</a:t>
            </a:r>
            <a:endParaRPr lang="en-US" dirty="0" smtClean="0"/>
          </a:p>
          <a:p>
            <a:r>
              <a:rPr lang="en-US" dirty="0" smtClean="0"/>
              <a:t>lipid profile</a:t>
            </a:r>
          </a:p>
          <a:p>
            <a:r>
              <a:rPr lang="en-US" dirty="0" err="1" smtClean="0"/>
              <a:t>apolipoprotein</a:t>
            </a:r>
            <a:r>
              <a:rPr lang="en-US" dirty="0" smtClean="0"/>
              <a:t> </a:t>
            </a:r>
            <a:r>
              <a:rPr lang="en-US" dirty="0"/>
              <a:t>E (</a:t>
            </a:r>
            <a:r>
              <a:rPr lang="en-US" dirty="0" err="1"/>
              <a:t>ApoE</a:t>
            </a:r>
            <a:r>
              <a:rPr lang="en-US" dirty="0"/>
              <a:t>) genotyping </a:t>
            </a:r>
          </a:p>
          <a:p>
            <a:r>
              <a:rPr lang="en-US" dirty="0" smtClean="0"/>
              <a:t>lipid </a:t>
            </a:r>
            <a:r>
              <a:rPr lang="en-US" dirty="0"/>
              <a:t>electrophoresis </a:t>
            </a:r>
          </a:p>
          <a:p>
            <a:r>
              <a:rPr lang="en-US" dirty="0" smtClean="0"/>
              <a:t>ultracentrifugation.</a:t>
            </a:r>
          </a:p>
          <a:p>
            <a:endParaRPr lang="en-US" dirty="0"/>
          </a:p>
          <a:p>
            <a:endParaRPr lang="en-US" dirty="0" smtClean="0"/>
          </a:p>
          <a:p>
            <a:pPr marL="36900" indent="0">
              <a:buNone/>
            </a:pPr>
            <a:r>
              <a:rPr lang="en-US" dirty="0" smtClean="0"/>
              <a:t>Management</a:t>
            </a:r>
          </a:p>
          <a:p>
            <a:r>
              <a:rPr lang="en-US" dirty="0"/>
              <a:t>treatment of the combined </a:t>
            </a:r>
            <a:r>
              <a:rPr lang="en-US" dirty="0" err="1"/>
              <a:t>dyslipidaemia</a:t>
            </a:r>
            <a:r>
              <a:rPr lang="en-US" dirty="0"/>
              <a:t> </a:t>
            </a:r>
          </a:p>
          <a:p>
            <a:endParaRPr lang="en-US" dirty="0"/>
          </a:p>
        </p:txBody>
      </p:sp>
    </p:spTree>
    <p:extLst>
      <p:ext uri="{BB962C8B-B14F-4D97-AF65-F5344CB8AC3E}">
        <p14:creationId xmlns:p14="http://schemas.microsoft.com/office/powerpoint/2010/main" val="2897220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Eruptive xanthoma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0831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Eruptive xanthomas</a:t>
            </a:r>
            <a:r>
              <a:rPr lang="en-US" dirty="0" smtClean="0"/>
              <a:t> </a:t>
            </a:r>
            <a:endParaRPr lang="en-US" dirty="0"/>
          </a:p>
        </p:txBody>
      </p:sp>
      <p:sp>
        <p:nvSpPr>
          <p:cNvPr id="3" name="Content Placeholder 2"/>
          <p:cNvSpPr>
            <a:spLocks noGrp="1"/>
          </p:cNvSpPr>
          <p:nvPr>
            <p:ph idx="1"/>
          </p:nvPr>
        </p:nvSpPr>
        <p:spPr/>
        <p:txBody>
          <a:bodyPr/>
          <a:lstStyle/>
          <a:p>
            <a:r>
              <a:rPr lang="en-US" dirty="0" smtClean="0"/>
              <a:t>appear </a:t>
            </a:r>
            <a:r>
              <a:rPr lang="en-US" dirty="0"/>
              <a:t>as multiple small papules over </a:t>
            </a:r>
            <a:r>
              <a:rPr lang="en-US" dirty="0" smtClean="0"/>
              <a:t>extensor surfaces</a:t>
            </a:r>
          </a:p>
          <a:p>
            <a:endParaRPr lang="en-US" dirty="0"/>
          </a:p>
          <a:p>
            <a:r>
              <a:rPr lang="en-US" dirty="0"/>
              <a:t>Associated </a:t>
            </a:r>
            <a:r>
              <a:rPr lang="en-US" dirty="0" smtClean="0"/>
              <a:t>diseases</a:t>
            </a:r>
          </a:p>
          <a:p>
            <a:pPr lvl="1"/>
            <a:r>
              <a:rPr lang="en-US" dirty="0" smtClean="0"/>
              <a:t>     </a:t>
            </a:r>
            <a:r>
              <a:rPr lang="en-US" dirty="0" err="1" smtClean="0"/>
              <a:t>hypertriglyceridaemia</a:t>
            </a:r>
            <a:endParaRPr lang="en-US" dirty="0" smtClean="0"/>
          </a:p>
          <a:p>
            <a:pPr lvl="1"/>
            <a:r>
              <a:rPr lang="en-US" dirty="0"/>
              <a:t>    </a:t>
            </a:r>
            <a:r>
              <a:rPr lang="en-US" dirty="0" smtClean="0"/>
              <a:t>Types </a:t>
            </a:r>
            <a:r>
              <a:rPr lang="en-US" dirty="0"/>
              <a:t>I and V </a:t>
            </a:r>
            <a:r>
              <a:rPr lang="en-US" dirty="0" smtClean="0"/>
              <a:t>dyslipidemia</a:t>
            </a:r>
          </a:p>
          <a:p>
            <a:pPr lvl="1"/>
            <a:r>
              <a:rPr lang="en-US" dirty="0"/>
              <a:t>     aggravated by underlying diabetes, obesity, excessive ethanol intake, and drugs such as </a:t>
            </a:r>
            <a:r>
              <a:rPr lang="en-US" dirty="0" smtClean="0"/>
              <a:t>           </a:t>
            </a:r>
            <a:r>
              <a:rPr lang="en-US" dirty="0" err="1" smtClean="0"/>
              <a:t>retinoids</a:t>
            </a:r>
            <a:r>
              <a:rPr lang="en-US" dirty="0"/>
              <a:t>, estrogen therapy, and </a:t>
            </a:r>
            <a:r>
              <a:rPr lang="en-US" dirty="0" smtClean="0"/>
              <a:t>protease </a:t>
            </a:r>
            <a:r>
              <a:rPr lang="en-US" dirty="0"/>
              <a:t>inhibitors </a:t>
            </a:r>
            <a:endParaRPr lang="en-US" dirty="0" smtClean="0"/>
          </a:p>
          <a:p>
            <a:pPr marL="36900" indent="0">
              <a:buNone/>
            </a:pPr>
            <a:r>
              <a:rPr lang="en-US" dirty="0"/>
              <a:t> </a:t>
            </a: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988578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smtClean="0"/>
              <a:t>yellow </a:t>
            </a:r>
            <a:r>
              <a:rPr lang="en-US" dirty="0"/>
              <a:t>papules 2–5  mm in diameter arising on an erythematous </a:t>
            </a:r>
            <a:r>
              <a:rPr lang="en-US" dirty="0" smtClean="0"/>
              <a:t>base</a:t>
            </a:r>
          </a:p>
          <a:p>
            <a:r>
              <a:rPr lang="en-US" dirty="0" smtClean="0"/>
              <a:t>over </a:t>
            </a:r>
            <a:r>
              <a:rPr lang="en-US" dirty="0"/>
              <a:t>extensor surfaces, particularly the </a:t>
            </a:r>
            <a:r>
              <a:rPr lang="en-US" dirty="0" smtClean="0"/>
              <a:t>buttocks</a:t>
            </a:r>
            <a:r>
              <a:rPr lang="en-US" dirty="0"/>
              <a:t>, back, legs and </a:t>
            </a:r>
            <a:r>
              <a:rPr lang="en-US" dirty="0" smtClean="0"/>
              <a:t>arms</a:t>
            </a:r>
          </a:p>
          <a:p>
            <a:r>
              <a:rPr lang="en-US" dirty="0" smtClean="0"/>
              <a:t>pruritic </a:t>
            </a:r>
          </a:p>
          <a:p>
            <a:r>
              <a:rPr lang="en-US" dirty="0" smtClean="0"/>
              <a:t>foamy </a:t>
            </a:r>
            <a:r>
              <a:rPr lang="en-US" dirty="0"/>
              <a:t>macrophages contain triglycerides as well as </a:t>
            </a:r>
            <a:r>
              <a:rPr lang="en-US" dirty="0" smtClean="0"/>
              <a:t>cholesterol</a:t>
            </a:r>
          </a:p>
          <a:p>
            <a:r>
              <a:rPr lang="en-US" dirty="0" smtClean="0"/>
              <a:t>almost </a:t>
            </a:r>
            <a:r>
              <a:rPr lang="en-US" dirty="0"/>
              <a:t>always accompanied by </a:t>
            </a:r>
            <a:r>
              <a:rPr lang="en-US" dirty="0" err="1" smtClean="0"/>
              <a:t>lipaemia</a:t>
            </a:r>
            <a:r>
              <a:rPr lang="en-US" dirty="0" smtClean="0"/>
              <a:t> </a:t>
            </a:r>
            <a:r>
              <a:rPr lang="en-US" dirty="0" err="1" smtClean="0"/>
              <a:t>retinalis</a:t>
            </a:r>
            <a:endParaRPr lang="en-US" dirty="0"/>
          </a:p>
        </p:txBody>
      </p:sp>
    </p:spTree>
    <p:extLst>
      <p:ext uri="{BB962C8B-B14F-4D97-AF65-F5344CB8AC3E}">
        <p14:creationId xmlns:p14="http://schemas.microsoft.com/office/powerpoint/2010/main" val="896039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75893" y="1094825"/>
            <a:ext cx="6224860" cy="4606396"/>
          </a:xfrm>
          <a:prstGeom prst="rect">
            <a:avLst/>
          </a:prstGeom>
        </p:spPr>
      </p:pic>
    </p:spTree>
    <p:extLst>
      <p:ext uri="{BB962C8B-B14F-4D97-AF65-F5344CB8AC3E}">
        <p14:creationId xmlns:p14="http://schemas.microsoft.com/office/powerpoint/2010/main" val="114256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27513" y="714961"/>
            <a:ext cx="3518807" cy="5225803"/>
          </a:xfrm>
          <a:prstGeom prst="rect">
            <a:avLst/>
          </a:prstGeom>
        </p:spPr>
      </p:pic>
      <p:pic>
        <p:nvPicPr>
          <p:cNvPr id="5" name="Picture 4"/>
          <p:cNvPicPr>
            <a:picLocks noChangeAspect="1"/>
          </p:cNvPicPr>
          <p:nvPr/>
        </p:nvPicPr>
        <p:blipFill>
          <a:blip r:embed="rId3"/>
          <a:stretch>
            <a:fillRect/>
          </a:stretch>
        </p:blipFill>
        <p:spPr>
          <a:xfrm>
            <a:off x="6246087" y="609600"/>
            <a:ext cx="3812314" cy="5331164"/>
          </a:xfrm>
          <a:prstGeom prst="rect">
            <a:avLst/>
          </a:prstGeom>
        </p:spPr>
      </p:pic>
    </p:spTree>
    <p:extLst>
      <p:ext uri="{BB962C8B-B14F-4D97-AF65-F5344CB8AC3E}">
        <p14:creationId xmlns:p14="http://schemas.microsoft.com/office/powerpoint/2010/main" val="177165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3795" y="1136073"/>
            <a:ext cx="10353762" cy="4655127"/>
          </a:xfrm>
        </p:spPr>
        <p:txBody>
          <a:bodyPr/>
          <a:lstStyle/>
          <a:p>
            <a:pPr marL="36900" indent="0">
              <a:buNone/>
            </a:pPr>
            <a:r>
              <a:rPr lang="en-US" dirty="0"/>
              <a:t>Investigations</a:t>
            </a:r>
            <a:endParaRPr lang="en-US" dirty="0" smtClean="0"/>
          </a:p>
          <a:p>
            <a:r>
              <a:rPr lang="en-US" dirty="0" smtClean="0"/>
              <a:t>fasting </a:t>
            </a:r>
            <a:r>
              <a:rPr lang="en-US" dirty="0"/>
              <a:t>lipids (especially </a:t>
            </a:r>
            <a:r>
              <a:rPr lang="en-US" dirty="0" smtClean="0"/>
              <a:t>triglycerides</a:t>
            </a:r>
            <a:r>
              <a:rPr lang="en-US" dirty="0"/>
              <a:t>) </a:t>
            </a:r>
          </a:p>
          <a:p>
            <a:r>
              <a:rPr lang="en-US" dirty="0" smtClean="0"/>
              <a:t>Serum glucose</a:t>
            </a:r>
          </a:p>
          <a:p>
            <a:endParaRPr lang="en-US" dirty="0"/>
          </a:p>
          <a:p>
            <a:endParaRPr lang="en-US" dirty="0" smtClean="0"/>
          </a:p>
          <a:p>
            <a:pPr marL="36900" indent="0">
              <a:buNone/>
            </a:pPr>
            <a:r>
              <a:rPr lang="en-US" dirty="0" smtClean="0"/>
              <a:t>Management</a:t>
            </a:r>
          </a:p>
          <a:p>
            <a:r>
              <a:rPr lang="en-US" dirty="0"/>
              <a:t>resolve within 2 weeks or so of the normalization of triglyceride levels</a:t>
            </a:r>
          </a:p>
          <a:p>
            <a:endParaRPr lang="en-US" dirty="0"/>
          </a:p>
          <a:p>
            <a:endParaRPr lang="en-US" dirty="0"/>
          </a:p>
        </p:txBody>
      </p:sp>
    </p:spTree>
    <p:extLst>
      <p:ext uri="{BB962C8B-B14F-4D97-AF65-F5344CB8AC3E}">
        <p14:creationId xmlns:p14="http://schemas.microsoft.com/office/powerpoint/2010/main" val="346171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XANTHOMAS</a:t>
            </a:r>
          </a:p>
        </p:txBody>
      </p:sp>
      <p:sp>
        <p:nvSpPr>
          <p:cNvPr id="3" name="Content Placeholder 2"/>
          <p:cNvSpPr>
            <a:spLocks noGrp="1"/>
          </p:cNvSpPr>
          <p:nvPr>
            <p:ph idx="1"/>
          </p:nvPr>
        </p:nvSpPr>
        <p:spPr/>
        <p:txBody>
          <a:bodyPr/>
          <a:lstStyle/>
          <a:p>
            <a:r>
              <a:rPr lang="en-US" dirty="0" smtClean="0"/>
              <a:t>Greek </a:t>
            </a:r>
            <a:r>
              <a:rPr lang="en-US" dirty="0"/>
              <a:t>‘</a:t>
            </a:r>
            <a:r>
              <a:rPr lang="en-US" dirty="0" err="1"/>
              <a:t>xanthos</a:t>
            </a:r>
            <a:r>
              <a:rPr lang="en-US" dirty="0"/>
              <a:t>’ meaning </a:t>
            </a:r>
            <a:r>
              <a:rPr lang="en-US" dirty="0" smtClean="0"/>
              <a:t>yellow</a:t>
            </a:r>
          </a:p>
          <a:p>
            <a:r>
              <a:rPr lang="en-US" dirty="0" smtClean="0"/>
              <a:t>subcutaneous </a:t>
            </a:r>
            <a:r>
              <a:rPr lang="en-US" dirty="0"/>
              <a:t>lipid </a:t>
            </a:r>
            <a:r>
              <a:rPr lang="en-US" dirty="0" smtClean="0"/>
              <a:t>deposits </a:t>
            </a:r>
          </a:p>
          <a:p>
            <a:r>
              <a:rPr lang="en-US" dirty="0" smtClean="0"/>
              <a:t>macrophages </a:t>
            </a:r>
            <a:r>
              <a:rPr lang="en-US" dirty="0"/>
              <a:t>loaded with cholesterol and cholesterol esters (‘foam cells</a:t>
            </a:r>
            <a:r>
              <a:rPr lang="en-US" dirty="0" smtClean="0"/>
              <a:t>’)</a:t>
            </a:r>
          </a:p>
          <a:p>
            <a:r>
              <a:rPr lang="en-US" dirty="0"/>
              <a:t>secondary to disorders of lipid metabolism</a:t>
            </a:r>
          </a:p>
          <a:p>
            <a:endParaRPr lang="en-US" dirty="0"/>
          </a:p>
        </p:txBody>
      </p:sp>
    </p:spTree>
    <p:extLst>
      <p:ext uri="{BB962C8B-B14F-4D97-AF65-F5344CB8AC3E}">
        <p14:creationId xmlns:p14="http://schemas.microsoft.com/office/powerpoint/2010/main" val="82018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Dyslipidaemic plane (planar) xanthoma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3893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Dyslipidaemic plane (planar) xanthoma</a:t>
            </a:r>
          </a:p>
        </p:txBody>
      </p:sp>
      <p:sp>
        <p:nvSpPr>
          <p:cNvPr id="3" name="Content Placeholder 2"/>
          <p:cNvSpPr>
            <a:spLocks noGrp="1"/>
          </p:cNvSpPr>
          <p:nvPr>
            <p:ph idx="1"/>
          </p:nvPr>
        </p:nvSpPr>
        <p:spPr/>
        <p:txBody>
          <a:bodyPr/>
          <a:lstStyle/>
          <a:p>
            <a:r>
              <a:rPr lang="en-US" dirty="0" err="1" smtClean="0"/>
              <a:t>Xanthelasmas</a:t>
            </a:r>
            <a:r>
              <a:rPr lang="en-US" dirty="0"/>
              <a:t>/ </a:t>
            </a:r>
            <a:r>
              <a:rPr lang="en-US" dirty="0" err="1" smtClean="0"/>
              <a:t>xanthelasma</a:t>
            </a:r>
            <a:r>
              <a:rPr lang="en-US" dirty="0" smtClean="0"/>
              <a:t> </a:t>
            </a:r>
            <a:r>
              <a:rPr lang="en-US" dirty="0" err="1"/>
              <a:t>palpebrarum</a:t>
            </a:r>
            <a:endParaRPr lang="en-US" dirty="0" smtClean="0"/>
          </a:p>
          <a:p>
            <a:r>
              <a:rPr lang="en-US" dirty="0" smtClean="0"/>
              <a:t>plane </a:t>
            </a:r>
            <a:r>
              <a:rPr lang="en-US" dirty="0"/>
              <a:t>xanthomas </a:t>
            </a:r>
          </a:p>
          <a:p>
            <a:r>
              <a:rPr lang="en-US" dirty="0"/>
              <a:t>palmar xanthomas </a:t>
            </a:r>
            <a:r>
              <a:rPr lang="en-US" dirty="0" smtClean="0"/>
              <a:t>/xanthoma striatum </a:t>
            </a:r>
            <a:r>
              <a:rPr lang="en-US" dirty="0" err="1" smtClean="0"/>
              <a:t>palmare</a:t>
            </a:r>
            <a:endParaRPr lang="en-US" dirty="0"/>
          </a:p>
        </p:txBody>
      </p:sp>
    </p:spTree>
    <p:extLst>
      <p:ext uri="{BB962C8B-B14F-4D97-AF65-F5344CB8AC3E}">
        <p14:creationId xmlns:p14="http://schemas.microsoft.com/office/powerpoint/2010/main" val="3796020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Xanthelasma</a:t>
            </a:r>
            <a:endParaRPr lang="en-US" dirty="0"/>
          </a:p>
        </p:txBody>
      </p:sp>
      <p:sp>
        <p:nvSpPr>
          <p:cNvPr id="3" name="Content Placeholder 2"/>
          <p:cNvSpPr>
            <a:spLocks noGrp="1"/>
          </p:cNvSpPr>
          <p:nvPr>
            <p:ph idx="1"/>
          </p:nvPr>
        </p:nvSpPr>
        <p:spPr/>
        <p:txBody>
          <a:bodyPr/>
          <a:lstStyle/>
          <a:p>
            <a:r>
              <a:rPr lang="en-US" dirty="0" smtClean="0"/>
              <a:t>plane </a:t>
            </a:r>
            <a:r>
              <a:rPr lang="en-US" dirty="0"/>
              <a:t>xanthomas that develop around the </a:t>
            </a:r>
            <a:r>
              <a:rPr lang="en-US" dirty="0" smtClean="0"/>
              <a:t>eyes</a:t>
            </a:r>
          </a:p>
          <a:p>
            <a:endParaRPr lang="en-US" dirty="0"/>
          </a:p>
          <a:p>
            <a:r>
              <a:rPr lang="en-US" dirty="0"/>
              <a:t>Associated </a:t>
            </a:r>
            <a:r>
              <a:rPr lang="en-US" dirty="0" smtClean="0"/>
              <a:t>diseases</a:t>
            </a:r>
          </a:p>
          <a:p>
            <a:pPr lvl="1"/>
            <a:r>
              <a:rPr lang="en-US" dirty="0"/>
              <a:t>FH</a:t>
            </a:r>
          </a:p>
          <a:p>
            <a:pPr lvl="1"/>
            <a:r>
              <a:rPr lang="en-US" dirty="0"/>
              <a:t>type III </a:t>
            </a:r>
            <a:r>
              <a:rPr lang="en-US" dirty="0" err="1"/>
              <a:t>hyperlipoproteinaemia</a:t>
            </a:r>
            <a:r>
              <a:rPr lang="en-US" dirty="0"/>
              <a:t> </a:t>
            </a:r>
          </a:p>
          <a:p>
            <a:pPr lvl="1"/>
            <a:r>
              <a:rPr lang="en-US" dirty="0"/>
              <a:t>chronic cholestasis (especially primary biliary cirrhosis)</a:t>
            </a:r>
          </a:p>
        </p:txBody>
      </p:sp>
    </p:spTree>
    <p:extLst>
      <p:ext uri="{BB962C8B-B14F-4D97-AF65-F5344CB8AC3E}">
        <p14:creationId xmlns:p14="http://schemas.microsoft.com/office/powerpoint/2010/main" val="3728884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smtClean="0"/>
              <a:t>upper </a:t>
            </a:r>
            <a:r>
              <a:rPr lang="en-US" dirty="0"/>
              <a:t>eyelids and the area around the medial </a:t>
            </a:r>
            <a:r>
              <a:rPr lang="en-US" dirty="0" smtClean="0"/>
              <a:t>canthus</a:t>
            </a:r>
          </a:p>
          <a:p>
            <a:r>
              <a:rPr lang="en-US" dirty="0" smtClean="0"/>
              <a:t>soft </a:t>
            </a:r>
            <a:r>
              <a:rPr lang="en-US" dirty="0"/>
              <a:t>on palpation </a:t>
            </a:r>
          </a:p>
          <a:p>
            <a:r>
              <a:rPr lang="en-US" dirty="0" smtClean="0"/>
              <a:t>pale </a:t>
            </a:r>
            <a:r>
              <a:rPr lang="en-US" dirty="0"/>
              <a:t>yellow to yellow‐orange in </a:t>
            </a:r>
            <a:r>
              <a:rPr lang="en-US" dirty="0" err="1"/>
              <a:t>colour</a:t>
            </a:r>
            <a:r>
              <a:rPr lang="en-US" dirty="0"/>
              <a:t>.</a:t>
            </a:r>
          </a:p>
        </p:txBody>
      </p:sp>
      <p:pic>
        <p:nvPicPr>
          <p:cNvPr id="4" name="Picture 3"/>
          <p:cNvPicPr>
            <a:picLocks noChangeAspect="1"/>
          </p:cNvPicPr>
          <p:nvPr/>
        </p:nvPicPr>
        <p:blipFill>
          <a:blip r:embed="rId2"/>
          <a:stretch>
            <a:fillRect/>
          </a:stretch>
        </p:blipFill>
        <p:spPr>
          <a:xfrm>
            <a:off x="5930537" y="2567124"/>
            <a:ext cx="5489394" cy="3632286"/>
          </a:xfrm>
          <a:prstGeom prst="rect">
            <a:avLst/>
          </a:prstGeom>
        </p:spPr>
      </p:pic>
    </p:spTree>
    <p:extLst>
      <p:ext uri="{BB962C8B-B14F-4D97-AF65-F5344CB8AC3E}">
        <p14:creationId xmlns:p14="http://schemas.microsoft.com/office/powerpoint/2010/main" val="238189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6900" indent="0">
              <a:buNone/>
            </a:pPr>
            <a:r>
              <a:rPr lang="en-US" dirty="0"/>
              <a:t>Complications and co‐morbidities</a:t>
            </a:r>
            <a:endParaRPr lang="en-US" dirty="0" smtClean="0"/>
          </a:p>
          <a:p>
            <a:r>
              <a:rPr lang="en-US" dirty="0" smtClean="0"/>
              <a:t>coronary </a:t>
            </a:r>
            <a:r>
              <a:rPr lang="en-US" dirty="0"/>
              <a:t>heart </a:t>
            </a:r>
            <a:r>
              <a:rPr lang="en-US" dirty="0" smtClean="0"/>
              <a:t>disease </a:t>
            </a:r>
          </a:p>
          <a:p>
            <a:endParaRPr lang="en-US" dirty="0"/>
          </a:p>
          <a:p>
            <a:pPr marL="36900" indent="0">
              <a:buNone/>
            </a:pPr>
            <a:r>
              <a:rPr lang="en-US" dirty="0" smtClean="0"/>
              <a:t>Investigations</a:t>
            </a:r>
          </a:p>
          <a:p>
            <a:r>
              <a:rPr lang="en-US" dirty="0"/>
              <a:t>full lipid profile </a:t>
            </a:r>
          </a:p>
          <a:p>
            <a:r>
              <a:rPr lang="en-US" dirty="0"/>
              <a:t>liver function tests.</a:t>
            </a:r>
          </a:p>
          <a:p>
            <a:endParaRPr lang="en-US" dirty="0" smtClean="0"/>
          </a:p>
          <a:p>
            <a:endParaRPr lang="en-US" dirty="0"/>
          </a:p>
        </p:txBody>
      </p:sp>
    </p:spTree>
    <p:extLst>
      <p:ext uri="{BB962C8B-B14F-4D97-AF65-F5344CB8AC3E}">
        <p14:creationId xmlns:p14="http://schemas.microsoft.com/office/powerpoint/2010/main" val="308575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a:bodyPr>
          <a:lstStyle/>
          <a:p>
            <a:r>
              <a:rPr lang="en-US" dirty="0" smtClean="0"/>
              <a:t>cosmetic problem</a:t>
            </a:r>
          </a:p>
          <a:p>
            <a:r>
              <a:rPr lang="en-US" dirty="0" smtClean="0"/>
              <a:t>surgical excision</a:t>
            </a:r>
          </a:p>
          <a:p>
            <a:r>
              <a:rPr lang="en-US" dirty="0" smtClean="0"/>
              <a:t>Electrocautery</a:t>
            </a:r>
          </a:p>
          <a:p>
            <a:r>
              <a:rPr lang="en-US" dirty="0" smtClean="0"/>
              <a:t>topical </a:t>
            </a:r>
            <a:r>
              <a:rPr lang="en-US" dirty="0" err="1"/>
              <a:t>trichloracetic</a:t>
            </a:r>
            <a:r>
              <a:rPr lang="en-US" dirty="0"/>
              <a:t> </a:t>
            </a:r>
            <a:r>
              <a:rPr lang="en-US" dirty="0" smtClean="0"/>
              <a:t>acid</a:t>
            </a:r>
          </a:p>
          <a:p>
            <a:r>
              <a:rPr lang="en-US" dirty="0" smtClean="0"/>
              <a:t>silver nitrate</a:t>
            </a:r>
          </a:p>
          <a:p>
            <a:r>
              <a:rPr lang="en-US" dirty="0" smtClean="0"/>
              <a:t>Lasers</a:t>
            </a:r>
          </a:p>
          <a:p>
            <a:r>
              <a:rPr lang="en-US" dirty="0" smtClean="0"/>
              <a:t>Recurrence common</a:t>
            </a:r>
          </a:p>
          <a:p>
            <a:r>
              <a:rPr lang="en-US" dirty="0" smtClean="0"/>
              <a:t>If </a:t>
            </a:r>
            <a:r>
              <a:rPr lang="en-US" dirty="0"/>
              <a:t>LDL cholesterol levels are high, then treatment to lower the LDL cholesterol (e.g. with a statin) </a:t>
            </a:r>
          </a:p>
        </p:txBody>
      </p:sp>
    </p:spTree>
    <p:extLst>
      <p:ext uri="{BB962C8B-B14F-4D97-AF65-F5344CB8AC3E}">
        <p14:creationId xmlns:p14="http://schemas.microsoft.com/office/powerpoint/2010/main" val="24396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 xanthoma</a:t>
            </a:r>
          </a:p>
        </p:txBody>
      </p:sp>
      <p:sp>
        <p:nvSpPr>
          <p:cNvPr id="3" name="Content Placeholder 2"/>
          <p:cNvSpPr>
            <a:spLocks noGrp="1"/>
          </p:cNvSpPr>
          <p:nvPr>
            <p:ph idx="1"/>
          </p:nvPr>
        </p:nvSpPr>
        <p:spPr/>
        <p:txBody>
          <a:bodyPr/>
          <a:lstStyle/>
          <a:p>
            <a:r>
              <a:rPr lang="en-US" dirty="0" smtClean="0"/>
              <a:t>flat</a:t>
            </a:r>
            <a:r>
              <a:rPr lang="en-US" dirty="0"/>
              <a:t>, smear‐like lesions that can occur </a:t>
            </a:r>
            <a:r>
              <a:rPr lang="en-US" dirty="0" smtClean="0"/>
              <a:t>anywhere </a:t>
            </a:r>
            <a:r>
              <a:rPr lang="en-US" dirty="0"/>
              <a:t>on the </a:t>
            </a:r>
            <a:r>
              <a:rPr lang="en-US" dirty="0" smtClean="0"/>
              <a:t>body</a:t>
            </a:r>
          </a:p>
          <a:p>
            <a:endParaRPr lang="en-US" dirty="0"/>
          </a:p>
          <a:p>
            <a:endParaRPr lang="en-US" dirty="0" smtClean="0"/>
          </a:p>
          <a:p>
            <a:r>
              <a:rPr lang="en-US" dirty="0" smtClean="0"/>
              <a:t> </a:t>
            </a:r>
            <a:r>
              <a:rPr lang="en-US" dirty="0"/>
              <a:t>Associated </a:t>
            </a:r>
            <a:r>
              <a:rPr lang="en-US" dirty="0" smtClean="0"/>
              <a:t>diseases</a:t>
            </a:r>
          </a:p>
          <a:p>
            <a:pPr lvl="1"/>
            <a:r>
              <a:rPr lang="en-US" dirty="0"/>
              <a:t>homozygous familial </a:t>
            </a:r>
            <a:r>
              <a:rPr lang="en-US" dirty="0" err="1"/>
              <a:t>hypercholesterolaemia</a:t>
            </a:r>
            <a:endParaRPr lang="en-US" dirty="0"/>
          </a:p>
          <a:p>
            <a:pPr lvl="1"/>
            <a:endParaRPr lang="en-US" dirty="0" smtClean="0"/>
          </a:p>
          <a:p>
            <a:endParaRPr lang="en-US" dirty="0"/>
          </a:p>
        </p:txBody>
      </p:sp>
    </p:spTree>
    <p:extLst>
      <p:ext uri="{BB962C8B-B14F-4D97-AF65-F5344CB8AC3E}">
        <p14:creationId xmlns:p14="http://schemas.microsoft.com/office/powerpoint/2010/main" val="700539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smtClean="0"/>
              <a:t>wide </a:t>
            </a:r>
            <a:r>
              <a:rPr lang="en-US" dirty="0"/>
              <a:t>based, </a:t>
            </a:r>
            <a:r>
              <a:rPr lang="en-US" dirty="0" smtClean="0"/>
              <a:t>flat </a:t>
            </a:r>
            <a:r>
              <a:rPr lang="en-US" dirty="0"/>
              <a:t>and </a:t>
            </a:r>
            <a:r>
              <a:rPr lang="en-US" dirty="0" smtClean="0"/>
              <a:t>macular</a:t>
            </a:r>
          </a:p>
          <a:p>
            <a:r>
              <a:rPr lang="en-US" dirty="0" smtClean="0"/>
              <a:t>may </a:t>
            </a:r>
            <a:r>
              <a:rPr lang="en-US" dirty="0"/>
              <a:t>develop into raised </a:t>
            </a:r>
            <a:r>
              <a:rPr lang="en-US" dirty="0" smtClean="0"/>
              <a:t>plaques</a:t>
            </a:r>
          </a:p>
          <a:p>
            <a:r>
              <a:rPr lang="en-US" dirty="0" smtClean="0"/>
              <a:t>occur </a:t>
            </a:r>
            <a:r>
              <a:rPr lang="en-US" dirty="0"/>
              <a:t>anywhere on the </a:t>
            </a:r>
            <a:r>
              <a:rPr lang="en-US" dirty="0" smtClean="0"/>
              <a:t>body</a:t>
            </a:r>
          </a:p>
          <a:p>
            <a:endParaRPr lang="en-US" dirty="0"/>
          </a:p>
        </p:txBody>
      </p:sp>
    </p:spTree>
    <p:extLst>
      <p:ext uri="{BB962C8B-B14F-4D97-AF65-F5344CB8AC3E}">
        <p14:creationId xmlns:p14="http://schemas.microsoft.com/office/powerpoint/2010/main" val="1298217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73769" y="750613"/>
            <a:ext cx="4725202" cy="5027526"/>
          </a:xfrm>
          <a:prstGeom prst="rect">
            <a:avLst/>
          </a:prstGeom>
        </p:spPr>
      </p:pic>
    </p:spTree>
    <p:extLst>
      <p:ext uri="{BB962C8B-B14F-4D97-AF65-F5344CB8AC3E}">
        <p14:creationId xmlns:p14="http://schemas.microsoft.com/office/powerpoint/2010/main" val="2380574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a:t>
            </a:r>
          </a:p>
        </p:txBody>
      </p:sp>
      <p:sp>
        <p:nvSpPr>
          <p:cNvPr id="3" name="Content Placeholder 2"/>
          <p:cNvSpPr>
            <a:spLocks noGrp="1"/>
          </p:cNvSpPr>
          <p:nvPr>
            <p:ph idx="1"/>
          </p:nvPr>
        </p:nvSpPr>
        <p:spPr/>
        <p:txBody>
          <a:bodyPr/>
          <a:lstStyle/>
          <a:p>
            <a:r>
              <a:rPr lang="en-US" dirty="0" smtClean="0"/>
              <a:t>Diffuse </a:t>
            </a:r>
            <a:r>
              <a:rPr lang="en-US" dirty="0"/>
              <a:t>plane </a:t>
            </a:r>
            <a:r>
              <a:rPr lang="en-US" dirty="0" err="1"/>
              <a:t>normolipidaemic</a:t>
            </a:r>
            <a:r>
              <a:rPr lang="en-US" dirty="0"/>
              <a:t> </a:t>
            </a:r>
            <a:r>
              <a:rPr lang="en-US" dirty="0" err="1" smtClean="0"/>
              <a:t>xanthomatosis</a:t>
            </a:r>
            <a:r>
              <a:rPr lang="en-US" dirty="0" smtClean="0"/>
              <a:t> </a:t>
            </a:r>
            <a:r>
              <a:rPr lang="en-US" dirty="0"/>
              <a:t>often associated with </a:t>
            </a:r>
            <a:r>
              <a:rPr lang="en-US" dirty="0" err="1"/>
              <a:t>paraproteinemia</a:t>
            </a:r>
            <a:r>
              <a:rPr lang="en-US" dirty="0"/>
              <a:t> or an underlying systemic disorder, usually of the </a:t>
            </a:r>
            <a:r>
              <a:rPr lang="en-US" dirty="0" err="1"/>
              <a:t>haematological</a:t>
            </a:r>
            <a:r>
              <a:rPr lang="en-US" dirty="0"/>
              <a:t> or lymphoproliferative type. Lipid levels are normal. </a:t>
            </a:r>
            <a:endParaRPr lang="en-US" dirty="0" smtClean="0"/>
          </a:p>
          <a:p>
            <a:r>
              <a:rPr lang="en-US" dirty="0" err="1" smtClean="0"/>
              <a:t>Necrobiotic</a:t>
            </a:r>
            <a:r>
              <a:rPr lang="en-US" dirty="0" smtClean="0"/>
              <a:t> </a:t>
            </a:r>
            <a:r>
              <a:rPr lang="en-US" dirty="0" err="1"/>
              <a:t>xanthogranuloma</a:t>
            </a:r>
            <a:r>
              <a:rPr lang="en-US" dirty="0"/>
              <a:t> </a:t>
            </a:r>
            <a:r>
              <a:rPr lang="en-US" dirty="0" smtClean="0"/>
              <a:t>is </a:t>
            </a:r>
            <a:r>
              <a:rPr lang="en-US" dirty="0"/>
              <a:t>a rare, chronic, progressive </a:t>
            </a:r>
            <a:r>
              <a:rPr lang="en-US" dirty="0" err="1"/>
              <a:t>histiocytosis</a:t>
            </a:r>
            <a:r>
              <a:rPr lang="en-US" dirty="0"/>
              <a:t> that is strongly associated with </a:t>
            </a:r>
            <a:r>
              <a:rPr lang="en-US" dirty="0" err="1"/>
              <a:t>haematological</a:t>
            </a:r>
            <a:r>
              <a:rPr lang="en-US" dirty="0"/>
              <a:t> malignant conditions.</a:t>
            </a:r>
          </a:p>
        </p:txBody>
      </p:sp>
    </p:spTree>
    <p:extLst>
      <p:ext uri="{BB962C8B-B14F-4D97-AF65-F5344CB8AC3E}">
        <p14:creationId xmlns:p14="http://schemas.microsoft.com/office/powerpoint/2010/main" val="2475264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3236"/>
            <a:ext cx="10353762" cy="845128"/>
          </a:xfrm>
        </p:spPr>
        <p:txBody>
          <a:bodyPr/>
          <a:lstStyle/>
          <a:p>
            <a:r>
              <a:rPr lang="en-US" dirty="0" smtClean="0"/>
              <a:t>Types of xanthomas</a:t>
            </a:r>
            <a:endParaRPr lang="en-US" dirty="0"/>
          </a:p>
        </p:txBody>
      </p:sp>
      <p:sp>
        <p:nvSpPr>
          <p:cNvPr id="3" name="Content Placeholder 2"/>
          <p:cNvSpPr>
            <a:spLocks noGrp="1"/>
          </p:cNvSpPr>
          <p:nvPr>
            <p:ph idx="1"/>
          </p:nvPr>
        </p:nvSpPr>
        <p:spPr>
          <a:xfrm>
            <a:off x="913795" y="1108365"/>
            <a:ext cx="10353762" cy="5430980"/>
          </a:xfrm>
        </p:spPr>
        <p:txBody>
          <a:bodyPr>
            <a:normAutofit/>
          </a:bodyPr>
          <a:lstStyle/>
          <a:p>
            <a:r>
              <a:rPr lang="en-US" dirty="0" smtClean="0"/>
              <a:t>Tendon </a:t>
            </a:r>
            <a:r>
              <a:rPr lang="en-US" dirty="0"/>
              <a:t>xanthoma </a:t>
            </a:r>
          </a:p>
          <a:p>
            <a:r>
              <a:rPr lang="en-US" dirty="0" smtClean="0"/>
              <a:t>Tuberous xanthoma /</a:t>
            </a:r>
            <a:r>
              <a:rPr lang="en-US" dirty="0" err="1" smtClean="0"/>
              <a:t>Tubero</a:t>
            </a:r>
            <a:r>
              <a:rPr lang="en-US" dirty="0" smtClean="0"/>
              <a:t>‐eruptive </a:t>
            </a:r>
            <a:r>
              <a:rPr lang="en-US" dirty="0"/>
              <a:t>xanthoma </a:t>
            </a:r>
          </a:p>
          <a:p>
            <a:r>
              <a:rPr lang="en-US" dirty="0" smtClean="0"/>
              <a:t>Eruptive </a:t>
            </a:r>
            <a:r>
              <a:rPr lang="en-US" dirty="0"/>
              <a:t>xanthoma </a:t>
            </a:r>
          </a:p>
          <a:p>
            <a:r>
              <a:rPr lang="en-US" dirty="0" smtClean="0"/>
              <a:t>Dyslipidaemic </a:t>
            </a:r>
            <a:r>
              <a:rPr lang="en-US" dirty="0"/>
              <a:t>plane xanthomas: </a:t>
            </a:r>
          </a:p>
          <a:p>
            <a:pPr lvl="1"/>
            <a:r>
              <a:rPr lang="en-US" dirty="0" err="1" smtClean="0"/>
              <a:t>Xanthelasma</a:t>
            </a:r>
            <a:r>
              <a:rPr lang="en-US" dirty="0" smtClean="0"/>
              <a:t> </a:t>
            </a:r>
          </a:p>
          <a:p>
            <a:pPr lvl="1"/>
            <a:r>
              <a:rPr lang="en-US" dirty="0" smtClean="0"/>
              <a:t>Plane </a:t>
            </a:r>
            <a:r>
              <a:rPr lang="en-US" dirty="0"/>
              <a:t>xanthoma </a:t>
            </a:r>
          </a:p>
          <a:p>
            <a:pPr lvl="1"/>
            <a:r>
              <a:rPr lang="en-US" dirty="0" smtClean="0"/>
              <a:t>Palmar </a:t>
            </a:r>
            <a:r>
              <a:rPr lang="en-US" dirty="0"/>
              <a:t>xanthoma </a:t>
            </a:r>
            <a:endParaRPr lang="en-US" dirty="0" smtClean="0"/>
          </a:p>
          <a:p>
            <a:r>
              <a:rPr lang="en-US" dirty="0" smtClean="0"/>
              <a:t>Non-inherited</a:t>
            </a:r>
          </a:p>
          <a:p>
            <a:pPr lvl="1"/>
            <a:r>
              <a:rPr lang="en-US" dirty="0" err="1"/>
              <a:t>verruciform</a:t>
            </a:r>
            <a:r>
              <a:rPr lang="en-US" dirty="0"/>
              <a:t> </a:t>
            </a:r>
          </a:p>
          <a:p>
            <a:pPr lvl="1"/>
            <a:r>
              <a:rPr lang="en-US" dirty="0" smtClean="0"/>
              <a:t>disseminated </a:t>
            </a:r>
            <a:r>
              <a:rPr lang="en-US" dirty="0"/>
              <a:t>xanthomas</a:t>
            </a:r>
            <a:endParaRPr lang="en-US" dirty="0" smtClean="0"/>
          </a:p>
          <a:p>
            <a:r>
              <a:rPr lang="en-US" dirty="0"/>
              <a:t>H</a:t>
            </a:r>
            <a:r>
              <a:rPr lang="en-US" dirty="0" smtClean="0"/>
              <a:t>istiocytic disorders</a:t>
            </a:r>
            <a:endParaRPr lang="en-US" dirty="0"/>
          </a:p>
        </p:txBody>
      </p:sp>
    </p:spTree>
    <p:extLst>
      <p:ext uri="{BB962C8B-B14F-4D97-AF65-F5344CB8AC3E}">
        <p14:creationId xmlns:p14="http://schemas.microsoft.com/office/powerpoint/2010/main" val="520214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6900" indent="0">
              <a:buNone/>
            </a:pPr>
            <a:r>
              <a:rPr lang="en-US" dirty="0" smtClean="0"/>
              <a:t>Investigations</a:t>
            </a:r>
          </a:p>
          <a:p>
            <a:r>
              <a:rPr lang="en-US" dirty="0" smtClean="0"/>
              <a:t> full </a:t>
            </a:r>
            <a:r>
              <a:rPr lang="en-US" dirty="0"/>
              <a:t>lipid </a:t>
            </a:r>
            <a:r>
              <a:rPr lang="en-US" dirty="0" smtClean="0"/>
              <a:t>profile</a:t>
            </a:r>
          </a:p>
          <a:p>
            <a:r>
              <a:rPr lang="en-US" dirty="0" smtClean="0"/>
              <a:t>serum electrophoresis</a:t>
            </a:r>
          </a:p>
          <a:p>
            <a:r>
              <a:rPr lang="en-US" dirty="0" smtClean="0"/>
              <a:t>autoimmune screen</a:t>
            </a:r>
          </a:p>
          <a:p>
            <a:r>
              <a:rPr lang="en-US" dirty="0" smtClean="0"/>
              <a:t>bone </a:t>
            </a:r>
            <a:r>
              <a:rPr lang="en-US" dirty="0"/>
              <a:t>marrow </a:t>
            </a:r>
            <a:r>
              <a:rPr lang="en-US" dirty="0" smtClean="0"/>
              <a:t>examination </a:t>
            </a:r>
            <a:r>
              <a:rPr lang="en-US" dirty="0"/>
              <a:t>if </a:t>
            </a:r>
            <a:r>
              <a:rPr lang="en-US" dirty="0" smtClean="0"/>
              <a:t>necessary</a:t>
            </a:r>
          </a:p>
          <a:p>
            <a:pPr marL="36900" indent="0">
              <a:buNone/>
            </a:pPr>
            <a:endParaRPr lang="en-US" dirty="0" smtClean="0"/>
          </a:p>
          <a:p>
            <a:pPr marL="36900" indent="0">
              <a:buNone/>
            </a:pPr>
            <a:r>
              <a:rPr lang="en-US" dirty="0" smtClean="0"/>
              <a:t>Management </a:t>
            </a:r>
            <a:endParaRPr lang="en-US" dirty="0"/>
          </a:p>
          <a:p>
            <a:r>
              <a:rPr lang="en-US" dirty="0" smtClean="0"/>
              <a:t>respond </a:t>
            </a:r>
            <a:r>
              <a:rPr lang="en-US" dirty="0"/>
              <a:t>well to treatment of the </a:t>
            </a:r>
            <a:r>
              <a:rPr lang="en-US" dirty="0" err="1"/>
              <a:t>dyslipidaemia</a:t>
            </a:r>
            <a:r>
              <a:rPr lang="en-US" dirty="0"/>
              <a:t>.</a:t>
            </a:r>
          </a:p>
        </p:txBody>
      </p:sp>
    </p:spTree>
    <p:extLst>
      <p:ext uri="{BB962C8B-B14F-4D97-AF65-F5344CB8AC3E}">
        <p14:creationId xmlns:p14="http://schemas.microsoft.com/office/powerpoint/2010/main" val="1529762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Palmar xanthoma</a:t>
            </a:r>
          </a:p>
        </p:txBody>
      </p:sp>
      <p:sp>
        <p:nvSpPr>
          <p:cNvPr id="3" name="Content Placeholder 2"/>
          <p:cNvSpPr>
            <a:spLocks noGrp="1"/>
          </p:cNvSpPr>
          <p:nvPr>
            <p:ph idx="1"/>
          </p:nvPr>
        </p:nvSpPr>
        <p:spPr/>
        <p:txBody>
          <a:bodyPr/>
          <a:lstStyle/>
          <a:p>
            <a:pPr marL="36900" indent="0">
              <a:buNone/>
            </a:pPr>
            <a:endParaRPr lang="en-US" dirty="0" smtClean="0"/>
          </a:p>
          <a:p>
            <a:r>
              <a:rPr lang="en-US" dirty="0"/>
              <a:t>orange‐yellow lipid </a:t>
            </a:r>
            <a:r>
              <a:rPr lang="en-US" dirty="0" smtClean="0"/>
              <a:t>deposition </a:t>
            </a:r>
            <a:r>
              <a:rPr lang="en-US" dirty="0"/>
              <a:t>running along the palmar creases, </a:t>
            </a:r>
            <a:r>
              <a:rPr lang="en-US" dirty="0" smtClean="0"/>
              <a:t>and flexor </a:t>
            </a:r>
            <a:r>
              <a:rPr lang="en-US" dirty="0"/>
              <a:t>creases of the wrists</a:t>
            </a:r>
          </a:p>
          <a:p>
            <a:endParaRPr lang="en-US" dirty="0"/>
          </a:p>
        </p:txBody>
      </p:sp>
      <p:pic>
        <p:nvPicPr>
          <p:cNvPr id="4" name="Picture 3"/>
          <p:cNvPicPr>
            <a:picLocks noChangeAspect="1"/>
          </p:cNvPicPr>
          <p:nvPr/>
        </p:nvPicPr>
        <p:blipFill>
          <a:blip r:embed="rId2"/>
          <a:stretch>
            <a:fillRect/>
          </a:stretch>
        </p:blipFill>
        <p:spPr>
          <a:xfrm>
            <a:off x="3643447" y="2907866"/>
            <a:ext cx="4690655" cy="3701939"/>
          </a:xfrm>
          <a:prstGeom prst="rect">
            <a:avLst/>
          </a:prstGeom>
        </p:spPr>
      </p:pic>
    </p:spTree>
    <p:extLst>
      <p:ext uri="{BB962C8B-B14F-4D97-AF65-F5344CB8AC3E}">
        <p14:creationId xmlns:p14="http://schemas.microsoft.com/office/powerpoint/2010/main" val="2706331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36900" indent="0">
              <a:buNone/>
            </a:pPr>
            <a:r>
              <a:rPr lang="en-US" dirty="0"/>
              <a:t>Investigations </a:t>
            </a:r>
          </a:p>
          <a:p>
            <a:r>
              <a:rPr lang="en-US" dirty="0" smtClean="0"/>
              <a:t>full </a:t>
            </a:r>
            <a:r>
              <a:rPr lang="en-US" dirty="0"/>
              <a:t>lipid </a:t>
            </a:r>
            <a:r>
              <a:rPr lang="en-US" dirty="0" smtClean="0"/>
              <a:t>profile</a:t>
            </a:r>
          </a:p>
          <a:p>
            <a:r>
              <a:rPr lang="en-US" dirty="0" smtClean="0"/>
              <a:t>fasting glucose</a:t>
            </a:r>
          </a:p>
          <a:p>
            <a:r>
              <a:rPr lang="en-US" dirty="0" smtClean="0"/>
              <a:t>urine </a:t>
            </a:r>
            <a:r>
              <a:rPr lang="en-US" dirty="0"/>
              <a:t>and </a:t>
            </a:r>
            <a:r>
              <a:rPr lang="en-US" dirty="0" smtClean="0"/>
              <a:t>electrolytes</a:t>
            </a:r>
          </a:p>
          <a:p>
            <a:r>
              <a:rPr lang="en-US" dirty="0" smtClean="0"/>
              <a:t>liver </a:t>
            </a:r>
            <a:r>
              <a:rPr lang="en-US" dirty="0"/>
              <a:t>function tests </a:t>
            </a:r>
          </a:p>
          <a:p>
            <a:r>
              <a:rPr lang="en-US" dirty="0" smtClean="0"/>
              <a:t>thyroid</a:t>
            </a:r>
            <a:r>
              <a:rPr lang="en-US" dirty="0"/>
              <a:t>‐ stimulating hormone </a:t>
            </a:r>
            <a:r>
              <a:rPr lang="en-US" dirty="0" smtClean="0"/>
              <a:t>levels</a:t>
            </a:r>
          </a:p>
          <a:p>
            <a:r>
              <a:rPr lang="en-US" dirty="0" err="1" smtClean="0"/>
              <a:t>ApoE</a:t>
            </a:r>
            <a:r>
              <a:rPr lang="en-US" dirty="0" smtClean="0"/>
              <a:t> </a:t>
            </a:r>
            <a:r>
              <a:rPr lang="en-US" dirty="0"/>
              <a:t>genotyping </a:t>
            </a:r>
          </a:p>
          <a:p>
            <a:r>
              <a:rPr lang="en-US" dirty="0" smtClean="0"/>
              <a:t>lipid </a:t>
            </a:r>
            <a:r>
              <a:rPr lang="en-US" dirty="0"/>
              <a:t>electrophoresis or </a:t>
            </a:r>
            <a:r>
              <a:rPr lang="en-US" dirty="0" smtClean="0"/>
              <a:t>ultracentrifugation</a:t>
            </a:r>
          </a:p>
          <a:p>
            <a:pPr marL="36900" indent="0">
              <a:buNone/>
            </a:pPr>
            <a:r>
              <a:rPr lang="en-US" dirty="0" smtClean="0"/>
              <a:t>Management </a:t>
            </a:r>
            <a:endParaRPr lang="en-US" dirty="0"/>
          </a:p>
          <a:p>
            <a:r>
              <a:rPr lang="en-US" dirty="0" smtClean="0"/>
              <a:t>treatment </a:t>
            </a:r>
            <a:r>
              <a:rPr lang="en-US" dirty="0"/>
              <a:t>of the causes of the type III </a:t>
            </a:r>
            <a:r>
              <a:rPr lang="en-US" dirty="0" err="1"/>
              <a:t>hyperlipoproteinaemia</a:t>
            </a:r>
            <a:r>
              <a:rPr lang="en-US" dirty="0"/>
              <a:t>.</a:t>
            </a:r>
          </a:p>
        </p:txBody>
      </p:sp>
    </p:spTree>
    <p:extLst>
      <p:ext uri="{BB962C8B-B14F-4D97-AF65-F5344CB8AC3E}">
        <p14:creationId xmlns:p14="http://schemas.microsoft.com/office/powerpoint/2010/main" val="1788796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769091" y="742660"/>
            <a:ext cx="6643170" cy="5456890"/>
          </a:xfrm>
          <a:prstGeom prst="rect">
            <a:avLst/>
          </a:prstGeom>
        </p:spPr>
      </p:pic>
    </p:spTree>
    <p:extLst>
      <p:ext uri="{BB962C8B-B14F-4D97-AF65-F5344CB8AC3E}">
        <p14:creationId xmlns:p14="http://schemas.microsoft.com/office/powerpoint/2010/main" val="2077515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Dyslipidemias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8861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lassification of dyslipidemias</a:t>
            </a:r>
            <a:endParaRPr lang="en-US" dirty="0"/>
          </a:p>
        </p:txBody>
      </p:sp>
      <p:sp>
        <p:nvSpPr>
          <p:cNvPr id="3" name="Content Placeholder 2"/>
          <p:cNvSpPr>
            <a:spLocks noGrp="1"/>
          </p:cNvSpPr>
          <p:nvPr>
            <p:ph idx="1"/>
          </p:nvPr>
        </p:nvSpPr>
        <p:spPr>
          <a:xfrm>
            <a:off x="913795" y="1732449"/>
            <a:ext cx="10353762" cy="4862315"/>
          </a:xfrm>
        </p:spPr>
        <p:txBody>
          <a:bodyPr>
            <a:normAutofit/>
          </a:bodyPr>
          <a:lstStyle/>
          <a:p>
            <a:r>
              <a:rPr lang="en-US" dirty="0" smtClean="0"/>
              <a:t>WHO classification</a:t>
            </a:r>
            <a:endParaRPr lang="en-US" dirty="0"/>
          </a:p>
          <a:p>
            <a:r>
              <a:rPr lang="en-US" dirty="0" smtClean="0"/>
              <a:t>Fredrickson classification</a:t>
            </a:r>
          </a:p>
          <a:p>
            <a:pPr marL="36900" indent="0">
              <a:buNone/>
            </a:pPr>
            <a:r>
              <a:rPr lang="en-US" dirty="0" smtClean="0"/>
              <a:t>based </a:t>
            </a:r>
            <a:r>
              <a:rPr lang="en-US" dirty="0"/>
              <a:t>on the class of lipoprotein </a:t>
            </a:r>
            <a:endParaRPr lang="en-US" dirty="0" smtClean="0"/>
          </a:p>
          <a:p>
            <a:pPr marL="36900" indent="0">
              <a:buNone/>
            </a:pPr>
            <a:r>
              <a:rPr lang="en-US" dirty="0" smtClean="0"/>
              <a:t>present </a:t>
            </a:r>
            <a:r>
              <a:rPr lang="en-US" dirty="0"/>
              <a:t>in </a:t>
            </a:r>
            <a:r>
              <a:rPr lang="en-US" dirty="0" smtClean="0"/>
              <a:t>excess</a:t>
            </a:r>
          </a:p>
          <a:p>
            <a:endParaRPr lang="en-US" dirty="0" smtClean="0"/>
          </a:p>
          <a:p>
            <a:endParaRPr lang="en-US" dirty="0"/>
          </a:p>
          <a:p>
            <a:r>
              <a:rPr lang="en-US" dirty="0" smtClean="0"/>
              <a:t>this </a:t>
            </a:r>
            <a:r>
              <a:rPr lang="en-US" dirty="0"/>
              <a:t>requires plasma ultracentrifugation or lipoprotein electrophoresis, </a:t>
            </a:r>
            <a:endParaRPr lang="en-US" dirty="0" smtClean="0"/>
          </a:p>
          <a:p>
            <a:r>
              <a:rPr lang="en-US" dirty="0" smtClean="0"/>
              <a:t>does </a:t>
            </a:r>
            <a:r>
              <a:rPr lang="en-US" dirty="0"/>
              <a:t>not include disorders characterized by low levels of high‐density lipoprotein (HDL) cholesterol or secondary </a:t>
            </a:r>
            <a:r>
              <a:rPr lang="en-US" dirty="0" err="1"/>
              <a:t>dyslipidaemias</a:t>
            </a:r>
            <a:r>
              <a:rPr lang="en-US" dirty="0"/>
              <a:t>, </a:t>
            </a:r>
          </a:p>
          <a:p>
            <a:r>
              <a:rPr lang="en-US" dirty="0" smtClean="0"/>
              <a:t>not </a:t>
            </a:r>
            <a:r>
              <a:rPr lang="en-US" dirty="0"/>
              <a:t>a diagnostic </a:t>
            </a:r>
            <a:r>
              <a:rPr lang="en-US" dirty="0" smtClean="0"/>
              <a:t>classification</a:t>
            </a:r>
            <a:r>
              <a:rPr lang="en-US" dirty="0"/>
              <a:t>.</a:t>
            </a:r>
          </a:p>
        </p:txBody>
      </p:sp>
      <p:pic>
        <p:nvPicPr>
          <p:cNvPr id="5" name="Picture 4"/>
          <p:cNvPicPr>
            <a:picLocks noChangeAspect="1"/>
          </p:cNvPicPr>
          <p:nvPr/>
        </p:nvPicPr>
        <p:blipFill>
          <a:blip r:embed="rId2"/>
          <a:stretch>
            <a:fillRect/>
          </a:stretch>
        </p:blipFill>
        <p:spPr>
          <a:xfrm>
            <a:off x="5050291" y="1580050"/>
            <a:ext cx="6980601" cy="2849225"/>
          </a:xfrm>
          <a:prstGeom prst="rect">
            <a:avLst/>
          </a:prstGeom>
        </p:spPr>
      </p:pic>
    </p:spTree>
    <p:extLst>
      <p:ext uri="{BB962C8B-B14F-4D97-AF65-F5344CB8AC3E}">
        <p14:creationId xmlns:p14="http://schemas.microsoft.com/office/powerpoint/2010/main" val="3781878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2827" y="1094509"/>
            <a:ext cx="11324538" cy="4915405"/>
          </a:xfrm>
          <a:prstGeom prst="rect">
            <a:avLst/>
          </a:prstGeom>
        </p:spPr>
      </p:pic>
    </p:spTree>
    <p:extLst>
      <p:ext uri="{BB962C8B-B14F-4D97-AF65-F5344CB8AC3E}">
        <p14:creationId xmlns:p14="http://schemas.microsoft.com/office/powerpoint/2010/main" val="2917100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56" y="191589"/>
            <a:ext cx="10353762" cy="970450"/>
          </a:xfrm>
        </p:spPr>
        <p:txBody>
          <a:bodyPr/>
          <a:lstStyle/>
          <a:p>
            <a:r>
              <a:rPr lang="en-US" dirty="0" smtClean="0"/>
              <a:t>Working classification</a:t>
            </a:r>
            <a:endParaRPr lang="en-US" dirty="0"/>
          </a:p>
        </p:txBody>
      </p:sp>
      <p:pic>
        <p:nvPicPr>
          <p:cNvPr id="4" name="Content Placeholder 3"/>
          <p:cNvPicPr>
            <a:picLocks noGrp="1" noChangeAspect="1"/>
          </p:cNvPicPr>
          <p:nvPr>
            <p:ph idx="1"/>
          </p:nvPr>
        </p:nvPicPr>
        <p:blipFill>
          <a:blip r:embed="rId2"/>
          <a:stretch>
            <a:fillRect/>
          </a:stretch>
        </p:blipFill>
        <p:spPr>
          <a:xfrm>
            <a:off x="1358885" y="995115"/>
            <a:ext cx="9464704" cy="5710485"/>
          </a:xfrm>
          <a:prstGeom prst="rect">
            <a:avLst/>
          </a:prstGeom>
        </p:spPr>
      </p:pic>
    </p:spTree>
    <p:extLst>
      <p:ext uri="{BB962C8B-B14F-4D97-AF65-F5344CB8AC3E}">
        <p14:creationId xmlns:p14="http://schemas.microsoft.com/office/powerpoint/2010/main" val="1176829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857" y="217714"/>
            <a:ext cx="10353762" cy="970450"/>
          </a:xfrm>
        </p:spPr>
        <p:txBody>
          <a:bodyPr/>
          <a:lstStyle/>
          <a:p>
            <a:r>
              <a:rPr lang="en-US" dirty="0" err="1" smtClean="0"/>
              <a:t>Dyslipidemas</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2413945" y="1436914"/>
            <a:ext cx="7379586" cy="4948922"/>
          </a:xfrm>
          <a:prstGeom prst="rect">
            <a:avLst/>
          </a:prstGeom>
        </p:spPr>
      </p:pic>
    </p:spTree>
    <p:extLst>
      <p:ext uri="{BB962C8B-B14F-4D97-AF65-F5344CB8AC3E}">
        <p14:creationId xmlns:p14="http://schemas.microsoft.com/office/powerpoint/2010/main" val="3852384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394" y="255677"/>
            <a:ext cx="3990714" cy="970450"/>
          </a:xfrm>
        </p:spPr>
        <p:txBody>
          <a:bodyPr/>
          <a:lstStyle/>
          <a:p>
            <a:r>
              <a:rPr lang="en-US" dirty="0" smtClean="0"/>
              <a:t>pathogenesis</a:t>
            </a:r>
            <a:endParaRPr lang="en-US" dirty="0"/>
          </a:p>
        </p:txBody>
      </p:sp>
      <p:pic>
        <p:nvPicPr>
          <p:cNvPr id="4" name="Content Placeholder 3"/>
          <p:cNvPicPr>
            <a:picLocks noGrp="1" noChangeAspect="1"/>
          </p:cNvPicPr>
          <p:nvPr>
            <p:ph idx="1"/>
          </p:nvPr>
        </p:nvPicPr>
        <p:blipFill>
          <a:blip r:embed="rId3"/>
          <a:stretch>
            <a:fillRect/>
          </a:stretch>
        </p:blipFill>
        <p:spPr>
          <a:xfrm>
            <a:off x="5529944" y="0"/>
            <a:ext cx="6662056" cy="6858000"/>
          </a:xfrm>
          <a:prstGeom prst="rect">
            <a:avLst/>
          </a:prstGeom>
        </p:spPr>
      </p:pic>
      <p:pic>
        <p:nvPicPr>
          <p:cNvPr id="5" name="Picture 4"/>
          <p:cNvPicPr>
            <a:picLocks noChangeAspect="1"/>
          </p:cNvPicPr>
          <p:nvPr/>
        </p:nvPicPr>
        <p:blipFill>
          <a:blip r:embed="rId4"/>
          <a:stretch>
            <a:fillRect/>
          </a:stretch>
        </p:blipFill>
        <p:spPr>
          <a:xfrm>
            <a:off x="146901" y="1226127"/>
            <a:ext cx="5219700" cy="5219700"/>
          </a:xfrm>
          <a:prstGeom prst="rect">
            <a:avLst/>
          </a:prstGeom>
        </p:spPr>
      </p:pic>
    </p:spTree>
    <p:extLst>
      <p:ext uri="{BB962C8B-B14F-4D97-AF65-F5344CB8AC3E}">
        <p14:creationId xmlns:p14="http://schemas.microsoft.com/office/powerpoint/2010/main" val="246386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Tendon xanthoma</a:t>
            </a:r>
          </a:p>
        </p:txBody>
      </p:sp>
      <p:sp>
        <p:nvSpPr>
          <p:cNvPr id="3" name="Content Placeholder 2"/>
          <p:cNvSpPr>
            <a:spLocks noGrp="1"/>
          </p:cNvSpPr>
          <p:nvPr>
            <p:ph idx="1"/>
          </p:nvPr>
        </p:nvSpPr>
        <p:spPr/>
        <p:txBody>
          <a:bodyPr/>
          <a:lstStyle/>
          <a:p>
            <a:r>
              <a:rPr lang="en-US" dirty="0" smtClean="0"/>
              <a:t>subcutaneous </a:t>
            </a:r>
            <a:r>
              <a:rPr lang="en-US" dirty="0"/>
              <a:t>nodules or papules in relation to </a:t>
            </a:r>
            <a:r>
              <a:rPr lang="en-US" dirty="0" smtClean="0"/>
              <a:t>tendon</a:t>
            </a:r>
          </a:p>
          <a:p>
            <a:endParaRPr lang="en-US" dirty="0"/>
          </a:p>
          <a:p>
            <a:r>
              <a:rPr lang="en-US" dirty="0" smtClean="0"/>
              <a:t>most </a:t>
            </a:r>
            <a:r>
              <a:rPr lang="en-US" dirty="0"/>
              <a:t>frequently seen in familial </a:t>
            </a:r>
            <a:r>
              <a:rPr lang="en-US" dirty="0" err="1" smtClean="0"/>
              <a:t>hypercholesterolaemia</a:t>
            </a:r>
            <a:r>
              <a:rPr lang="en-US" dirty="0" smtClean="0"/>
              <a:t> </a:t>
            </a:r>
            <a:r>
              <a:rPr lang="en-US" dirty="0"/>
              <a:t>(FH) </a:t>
            </a:r>
            <a:r>
              <a:rPr lang="en-US" dirty="0" smtClean="0"/>
              <a:t> and </a:t>
            </a:r>
            <a:r>
              <a:rPr lang="en-US" dirty="0"/>
              <a:t>secondary </a:t>
            </a:r>
            <a:r>
              <a:rPr lang="en-US" dirty="0" err="1"/>
              <a:t>hypercholesterolaemia</a:t>
            </a:r>
            <a:r>
              <a:rPr lang="en-US" dirty="0"/>
              <a:t> seen in prolonged </a:t>
            </a:r>
            <a:r>
              <a:rPr lang="en-US" dirty="0" smtClean="0"/>
              <a:t>cholestasis</a:t>
            </a:r>
          </a:p>
          <a:p>
            <a:r>
              <a:rPr lang="en-US" dirty="0" err="1" smtClean="0"/>
              <a:t>cerebrotendinous</a:t>
            </a:r>
            <a:r>
              <a:rPr lang="en-US" dirty="0" smtClean="0"/>
              <a:t> </a:t>
            </a:r>
            <a:r>
              <a:rPr lang="en-US" dirty="0" err="1"/>
              <a:t>xanthomatosis</a:t>
            </a:r>
            <a:r>
              <a:rPr lang="en-US" dirty="0"/>
              <a:t> and </a:t>
            </a:r>
            <a:r>
              <a:rPr lang="en-US" dirty="0" err="1" smtClean="0"/>
              <a:t>sitosterolaemia</a:t>
            </a:r>
            <a:endParaRPr lang="en-US" dirty="0"/>
          </a:p>
        </p:txBody>
      </p:sp>
    </p:spTree>
    <p:extLst>
      <p:ext uri="{BB962C8B-B14F-4D97-AF65-F5344CB8AC3E}">
        <p14:creationId xmlns:p14="http://schemas.microsoft.com/office/powerpoint/2010/main" val="2874062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93374" y="165194"/>
            <a:ext cx="8794603" cy="6332588"/>
          </a:xfrm>
          <a:prstGeom prst="rect">
            <a:avLst/>
          </a:prstGeom>
        </p:spPr>
      </p:pic>
    </p:spTree>
    <p:extLst>
      <p:ext uri="{BB962C8B-B14F-4D97-AF65-F5344CB8AC3E}">
        <p14:creationId xmlns:p14="http://schemas.microsoft.com/office/powerpoint/2010/main" val="915037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Histology </a:t>
            </a:r>
            <a:endParaRPr lang="en-US" dirty="0"/>
          </a:p>
        </p:txBody>
      </p:sp>
      <p:sp>
        <p:nvSpPr>
          <p:cNvPr id="3" name="Content Placeholder 2"/>
          <p:cNvSpPr>
            <a:spLocks noGrp="1"/>
          </p:cNvSpPr>
          <p:nvPr>
            <p:ph idx="1"/>
          </p:nvPr>
        </p:nvSpPr>
        <p:spPr>
          <a:xfrm>
            <a:off x="913795" y="1774013"/>
            <a:ext cx="10353762" cy="4058751"/>
          </a:xfrm>
        </p:spPr>
        <p:txBody>
          <a:bodyPr/>
          <a:lstStyle/>
          <a:p>
            <a:r>
              <a:rPr lang="en-US" dirty="0"/>
              <a:t>eruptive </a:t>
            </a:r>
            <a:r>
              <a:rPr lang="en-US" dirty="0" smtClean="0"/>
              <a:t>xanthomas-lymphoid </a:t>
            </a:r>
            <a:r>
              <a:rPr lang="en-US" dirty="0"/>
              <a:t>cells, </a:t>
            </a:r>
            <a:r>
              <a:rPr lang="en-US" dirty="0" err="1"/>
              <a:t>histiocytes</a:t>
            </a:r>
            <a:r>
              <a:rPr lang="en-US" dirty="0"/>
              <a:t>, neutrophils, and, frequently, free lipid in the </a:t>
            </a:r>
            <a:r>
              <a:rPr lang="en-US" dirty="0" smtClean="0"/>
              <a:t>dermis</a:t>
            </a:r>
          </a:p>
          <a:p>
            <a:r>
              <a:rPr lang="en-US" dirty="0" smtClean="0"/>
              <a:t>Tuberous xanthomas-foam </a:t>
            </a:r>
            <a:r>
              <a:rPr lang="en-US" dirty="0"/>
              <a:t>cells and cholesterol </a:t>
            </a:r>
            <a:r>
              <a:rPr lang="en-US" dirty="0" smtClean="0"/>
              <a:t>clefts</a:t>
            </a:r>
          </a:p>
          <a:p>
            <a:r>
              <a:rPr lang="en-US" dirty="0" smtClean="0"/>
              <a:t>Tendon </a:t>
            </a:r>
            <a:r>
              <a:rPr lang="en-US" dirty="0"/>
              <a:t>xanthomas are </a:t>
            </a:r>
            <a:r>
              <a:rPr lang="en-US" dirty="0" err="1"/>
              <a:t>histopathologically</a:t>
            </a:r>
            <a:r>
              <a:rPr lang="en-US" dirty="0"/>
              <a:t> similar to tuberous </a:t>
            </a:r>
            <a:r>
              <a:rPr lang="en-US" dirty="0" err="1" smtClean="0"/>
              <a:t>xanthomas,fibrosis</a:t>
            </a:r>
            <a:endParaRPr lang="en-US" dirty="0" smtClean="0"/>
          </a:p>
          <a:p>
            <a:r>
              <a:rPr lang="en-US" dirty="0" err="1" smtClean="0"/>
              <a:t>Xanthelasmas</a:t>
            </a:r>
            <a:r>
              <a:rPr lang="en-US" dirty="0" smtClean="0"/>
              <a:t>-foam </a:t>
            </a:r>
            <a:r>
              <a:rPr lang="en-US" dirty="0" err="1" smtClean="0"/>
              <a:t>cells,striated</a:t>
            </a:r>
            <a:r>
              <a:rPr lang="en-US" dirty="0" smtClean="0"/>
              <a:t> </a:t>
            </a:r>
            <a:r>
              <a:rPr lang="en-US" dirty="0"/>
              <a:t>muscle, </a:t>
            </a:r>
            <a:r>
              <a:rPr lang="en-US" dirty="0" err="1"/>
              <a:t>vellus</a:t>
            </a:r>
            <a:r>
              <a:rPr lang="en-US" dirty="0"/>
              <a:t> hair, and/or a thinned epidermis, indicative of the superficial </a:t>
            </a:r>
            <a:r>
              <a:rPr lang="en-US" dirty="0" smtClean="0"/>
              <a:t>location</a:t>
            </a:r>
          </a:p>
          <a:p>
            <a:pPr marL="36900" indent="0">
              <a:buNone/>
            </a:pPr>
            <a:endParaRPr lang="en-US" dirty="0"/>
          </a:p>
        </p:txBody>
      </p:sp>
    </p:spTree>
    <p:extLst>
      <p:ext uri="{BB962C8B-B14F-4D97-AF65-F5344CB8AC3E}">
        <p14:creationId xmlns:p14="http://schemas.microsoft.com/office/powerpoint/2010/main" val="1720746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25562" y="1094825"/>
            <a:ext cx="6182909" cy="4897982"/>
          </a:xfrm>
          <a:prstGeom prst="rect">
            <a:avLst/>
          </a:prstGeom>
        </p:spPr>
      </p:pic>
    </p:spTree>
    <p:extLst>
      <p:ext uri="{BB962C8B-B14F-4D97-AF65-F5344CB8AC3E}">
        <p14:creationId xmlns:p14="http://schemas.microsoft.com/office/powerpoint/2010/main" val="4111671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4691"/>
            <a:ext cx="10353762" cy="970450"/>
          </a:xfrm>
        </p:spPr>
        <p:txBody>
          <a:bodyPr>
            <a:normAutofit/>
          </a:bodyPr>
          <a:lstStyle/>
          <a:p>
            <a:r>
              <a:rPr lang="en-US" dirty="0" smtClean="0"/>
              <a:t>Management </a:t>
            </a:r>
            <a:endParaRPr lang="en-US" dirty="0"/>
          </a:p>
        </p:txBody>
      </p:sp>
      <p:sp>
        <p:nvSpPr>
          <p:cNvPr id="3" name="Content Placeholder 2"/>
          <p:cNvSpPr>
            <a:spLocks noGrp="1"/>
          </p:cNvSpPr>
          <p:nvPr>
            <p:ph sz="half" idx="1"/>
          </p:nvPr>
        </p:nvSpPr>
        <p:spPr>
          <a:xfrm>
            <a:off x="913795" y="1095142"/>
            <a:ext cx="5060497" cy="5665876"/>
          </a:xfrm>
        </p:spPr>
        <p:txBody>
          <a:bodyPr>
            <a:normAutofit fontScale="92500" lnSpcReduction="20000"/>
          </a:bodyPr>
          <a:lstStyle/>
          <a:p>
            <a:r>
              <a:rPr lang="en-US" sz="2400" dirty="0" smtClean="0"/>
              <a:t>Lifestyle modification</a:t>
            </a:r>
          </a:p>
          <a:p>
            <a:pPr lvl="1"/>
            <a:r>
              <a:rPr lang="en-US" sz="2400" dirty="0" smtClean="0"/>
              <a:t>Exercise</a:t>
            </a:r>
          </a:p>
          <a:p>
            <a:pPr lvl="1"/>
            <a:r>
              <a:rPr lang="en-US" sz="2400" dirty="0" smtClean="0"/>
              <a:t>Smoking cessation</a:t>
            </a:r>
          </a:p>
          <a:p>
            <a:pPr lvl="1"/>
            <a:r>
              <a:rPr lang="en-US" sz="2400" dirty="0" smtClean="0"/>
              <a:t>Diet </a:t>
            </a:r>
          </a:p>
          <a:p>
            <a:pPr lvl="1"/>
            <a:r>
              <a:rPr lang="en-US" sz="2400" dirty="0" smtClean="0"/>
              <a:t>Weight management</a:t>
            </a:r>
          </a:p>
          <a:p>
            <a:r>
              <a:rPr lang="en-US" sz="2400" dirty="0" smtClean="0"/>
              <a:t>Statin therapy</a:t>
            </a:r>
          </a:p>
          <a:p>
            <a:pPr lvl="1"/>
            <a:r>
              <a:rPr lang="en-US" sz="2400" dirty="0" err="1"/>
              <a:t>rosuvastatin</a:t>
            </a:r>
            <a:r>
              <a:rPr lang="en-US" sz="2400" dirty="0"/>
              <a:t> 20 mg or 40 mg </a:t>
            </a:r>
            <a:r>
              <a:rPr lang="en-US" sz="2400" dirty="0" smtClean="0"/>
              <a:t>or atorvastatin </a:t>
            </a:r>
            <a:r>
              <a:rPr lang="en-US" sz="2400" dirty="0"/>
              <a:t>40 mg or 80 mg </a:t>
            </a:r>
            <a:r>
              <a:rPr lang="en-US" sz="2400" dirty="0" smtClean="0"/>
              <a:t>daily</a:t>
            </a:r>
          </a:p>
          <a:p>
            <a:r>
              <a:rPr lang="en-US" sz="2400" dirty="0" smtClean="0"/>
              <a:t>Adjuvant therapy</a:t>
            </a:r>
          </a:p>
          <a:p>
            <a:pPr lvl="1"/>
            <a:r>
              <a:rPr lang="en-US" sz="2400" dirty="0" err="1" smtClean="0"/>
              <a:t>Ezitimibe</a:t>
            </a:r>
            <a:endParaRPr lang="en-US" sz="2400" dirty="0" smtClean="0"/>
          </a:p>
          <a:p>
            <a:pPr lvl="1"/>
            <a:r>
              <a:rPr lang="en-US" sz="2400" dirty="0" smtClean="0"/>
              <a:t>Fibrates </a:t>
            </a:r>
          </a:p>
          <a:p>
            <a:pPr lvl="1"/>
            <a:r>
              <a:rPr lang="en-US" sz="2400" dirty="0" smtClean="0"/>
              <a:t>Omega 3 fatty acids</a:t>
            </a:r>
          </a:p>
          <a:p>
            <a:pPr lvl="1"/>
            <a:r>
              <a:rPr lang="en-US" sz="2400" dirty="0" err="1" smtClean="0"/>
              <a:t>lomitapide</a:t>
            </a:r>
            <a:endParaRPr lang="en-US" sz="2400" dirty="0"/>
          </a:p>
          <a:p>
            <a:endParaRPr lang="en-US" dirty="0"/>
          </a:p>
        </p:txBody>
      </p:sp>
      <p:sp>
        <p:nvSpPr>
          <p:cNvPr id="4" name="Content Placeholder 3"/>
          <p:cNvSpPr>
            <a:spLocks noGrp="1"/>
          </p:cNvSpPr>
          <p:nvPr>
            <p:ph sz="half" idx="2"/>
          </p:nvPr>
        </p:nvSpPr>
        <p:spPr>
          <a:xfrm>
            <a:off x="6202892" y="1095141"/>
            <a:ext cx="5064665" cy="5665876"/>
          </a:xfrm>
        </p:spPr>
        <p:txBody>
          <a:bodyPr>
            <a:normAutofit fontScale="92500" lnSpcReduction="20000"/>
          </a:bodyPr>
          <a:lstStyle/>
          <a:p>
            <a:r>
              <a:rPr lang="en-US" dirty="0"/>
              <a:t>PCSK9 </a:t>
            </a:r>
            <a:r>
              <a:rPr lang="en-US" dirty="0" smtClean="0"/>
              <a:t>INHIBITORS</a:t>
            </a:r>
          </a:p>
          <a:p>
            <a:r>
              <a:rPr lang="en-US" dirty="0" smtClean="0"/>
              <a:t>PROCEDURES</a:t>
            </a:r>
          </a:p>
          <a:p>
            <a:pPr lvl="1"/>
            <a:r>
              <a:rPr lang="en-US" dirty="0" smtClean="0"/>
              <a:t>Biopsy</a:t>
            </a:r>
          </a:p>
          <a:p>
            <a:pPr lvl="1"/>
            <a:r>
              <a:rPr lang="en-US" dirty="0" smtClean="0"/>
              <a:t>Surgery</a:t>
            </a:r>
          </a:p>
          <a:p>
            <a:pPr lvl="1"/>
            <a:r>
              <a:rPr lang="en-US" dirty="0" err="1"/>
              <a:t>ApoB</a:t>
            </a:r>
            <a:r>
              <a:rPr lang="en-US" dirty="0"/>
              <a:t> LIPOPROTEIN PHERESIS AND </a:t>
            </a:r>
            <a:r>
              <a:rPr lang="en-US" dirty="0" smtClean="0"/>
              <a:t>PLASMAPHERESIS</a:t>
            </a:r>
          </a:p>
          <a:p>
            <a:r>
              <a:rPr lang="en-US" dirty="0"/>
              <a:t>COUNSELING AND </a:t>
            </a:r>
            <a:r>
              <a:rPr lang="en-US" dirty="0" smtClean="0"/>
              <a:t>SCREENING</a:t>
            </a:r>
          </a:p>
          <a:p>
            <a:pPr lvl="1"/>
            <a:r>
              <a:rPr lang="en-US" dirty="0" smtClean="0"/>
              <a:t>Genetic screening and family screening</a:t>
            </a:r>
            <a:endParaRPr lang="en-US" dirty="0"/>
          </a:p>
          <a:p>
            <a:pPr lvl="1"/>
            <a:endParaRPr lang="en-US" dirty="0"/>
          </a:p>
        </p:txBody>
      </p:sp>
    </p:spTree>
    <p:extLst>
      <p:ext uri="{BB962C8B-B14F-4D97-AF65-F5344CB8AC3E}">
        <p14:creationId xmlns:p14="http://schemas.microsoft.com/office/powerpoint/2010/main" val="2236659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DYSLIPIDAEMIAS: HYPERCHOLESTEROLAEMIA </a:t>
            </a:r>
            <a:r>
              <a:rPr lang="en-US" dirty="0" smtClean="0"/>
              <a:t/>
            </a:r>
            <a:br>
              <a:rPr lang="en-US" dirty="0" smtClean="0"/>
            </a:br>
            <a:r>
              <a:rPr lang="en-US" dirty="0" smtClean="0"/>
              <a:t>Familial </a:t>
            </a:r>
            <a:r>
              <a:rPr lang="en-US" dirty="0" err="1"/>
              <a:t>hypercholesterolaemia</a:t>
            </a:r>
            <a:endParaRPr lang="en-US" dirty="0"/>
          </a:p>
        </p:txBody>
      </p:sp>
      <p:sp>
        <p:nvSpPr>
          <p:cNvPr id="3" name="Content Placeholder 2"/>
          <p:cNvSpPr>
            <a:spLocks noGrp="1"/>
          </p:cNvSpPr>
          <p:nvPr>
            <p:ph idx="1"/>
          </p:nvPr>
        </p:nvSpPr>
        <p:spPr>
          <a:xfrm>
            <a:off x="913795" y="2032894"/>
            <a:ext cx="10353762" cy="4058751"/>
          </a:xfrm>
        </p:spPr>
        <p:txBody>
          <a:bodyPr/>
          <a:lstStyle/>
          <a:p>
            <a:r>
              <a:rPr lang="en-US" dirty="0" smtClean="0"/>
              <a:t>type11a</a:t>
            </a:r>
          </a:p>
          <a:p>
            <a:r>
              <a:rPr lang="en-US" dirty="0" smtClean="0"/>
              <a:t>autosomal </a:t>
            </a:r>
            <a:r>
              <a:rPr lang="en-US" dirty="0"/>
              <a:t>co‐dominant </a:t>
            </a:r>
            <a:r>
              <a:rPr lang="en-US" dirty="0" smtClean="0"/>
              <a:t>condition </a:t>
            </a:r>
            <a:endParaRPr lang="en-US" dirty="0"/>
          </a:p>
          <a:p>
            <a:r>
              <a:rPr lang="en-US" dirty="0" smtClean="0"/>
              <a:t>High </a:t>
            </a:r>
            <a:r>
              <a:rPr lang="en-US" dirty="0"/>
              <a:t>total and LDL cholesterol, slightly low HDL cholesterol and normal triglyceride </a:t>
            </a:r>
            <a:r>
              <a:rPr lang="en-US" dirty="0" smtClean="0"/>
              <a:t>concentrations </a:t>
            </a:r>
          </a:p>
          <a:p>
            <a:r>
              <a:rPr lang="en-US" dirty="0" smtClean="0"/>
              <a:t>Frequent </a:t>
            </a:r>
            <a:r>
              <a:rPr lang="en-US" dirty="0"/>
              <a:t>tendon xanthomas (especially of the Achilles </a:t>
            </a:r>
            <a:r>
              <a:rPr lang="en-US" dirty="0" smtClean="0"/>
              <a:t>tendons)</a:t>
            </a:r>
          </a:p>
          <a:p>
            <a:r>
              <a:rPr lang="en-US" dirty="0" smtClean="0"/>
              <a:t>Premature </a:t>
            </a:r>
            <a:r>
              <a:rPr lang="en-US" dirty="0"/>
              <a:t>onset of cardiovascular disease (CVD)</a:t>
            </a:r>
          </a:p>
        </p:txBody>
      </p:sp>
    </p:spTree>
    <p:extLst>
      <p:ext uri="{BB962C8B-B14F-4D97-AF65-F5344CB8AC3E}">
        <p14:creationId xmlns:p14="http://schemas.microsoft.com/office/powerpoint/2010/main" val="2687452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6900" indent="0">
              <a:buNone/>
            </a:pPr>
            <a:r>
              <a:rPr lang="en-US" dirty="0"/>
              <a:t>Epidemiology </a:t>
            </a:r>
            <a:endParaRPr lang="en-US" dirty="0" smtClean="0"/>
          </a:p>
          <a:p>
            <a:r>
              <a:rPr lang="en-US" dirty="0" smtClean="0"/>
              <a:t>Homozygotes </a:t>
            </a:r>
            <a:r>
              <a:rPr lang="en-US" dirty="0"/>
              <a:t>number about one in 1 × </a:t>
            </a:r>
            <a:r>
              <a:rPr lang="en-US" dirty="0" smtClean="0"/>
              <a:t>10^6 </a:t>
            </a:r>
            <a:r>
              <a:rPr lang="en-US" dirty="0"/>
              <a:t>in white </a:t>
            </a:r>
            <a:r>
              <a:rPr lang="en-US" dirty="0" smtClean="0"/>
              <a:t>populations</a:t>
            </a:r>
          </a:p>
          <a:p>
            <a:r>
              <a:rPr lang="en-US" dirty="0" smtClean="0"/>
              <a:t>Heterozygotes </a:t>
            </a:r>
            <a:r>
              <a:rPr lang="en-US" dirty="0"/>
              <a:t>occur at a frequency of about one in 500 in most white </a:t>
            </a:r>
            <a:r>
              <a:rPr lang="en-US" dirty="0" smtClean="0"/>
              <a:t>populations</a:t>
            </a:r>
            <a:endParaRPr lang="en-US" dirty="0"/>
          </a:p>
        </p:txBody>
      </p:sp>
    </p:spTree>
    <p:extLst>
      <p:ext uri="{BB962C8B-B14F-4D97-AF65-F5344CB8AC3E}">
        <p14:creationId xmlns:p14="http://schemas.microsoft.com/office/powerpoint/2010/main" val="4181965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a:xfrm>
            <a:off x="913795" y="1732449"/>
            <a:ext cx="10353762" cy="4820751"/>
          </a:xfrm>
        </p:spPr>
        <p:txBody>
          <a:bodyPr>
            <a:normAutofit/>
          </a:bodyPr>
          <a:lstStyle/>
          <a:p>
            <a:r>
              <a:rPr lang="en-US" dirty="0" smtClean="0"/>
              <a:t>mutations </a:t>
            </a:r>
            <a:r>
              <a:rPr lang="en-US" dirty="0"/>
              <a:t>in their LDL </a:t>
            </a:r>
            <a:r>
              <a:rPr lang="en-US" dirty="0" smtClean="0"/>
              <a:t>receptor</a:t>
            </a:r>
          </a:p>
          <a:p>
            <a:r>
              <a:rPr lang="en-US" dirty="0" smtClean="0"/>
              <a:t> </a:t>
            </a:r>
            <a:r>
              <a:rPr lang="en-US" dirty="0"/>
              <a:t>defective clearance of </a:t>
            </a:r>
            <a:r>
              <a:rPr lang="en-US" dirty="0" smtClean="0"/>
              <a:t>VLDL </a:t>
            </a:r>
            <a:r>
              <a:rPr lang="en-US" dirty="0"/>
              <a:t>from the circulation with </a:t>
            </a:r>
            <a:r>
              <a:rPr lang="en-US" dirty="0" smtClean="0"/>
              <a:t>consequent </a:t>
            </a:r>
            <a:r>
              <a:rPr lang="en-US" dirty="0"/>
              <a:t>increased conversion to LDL, and impaired clearance of </a:t>
            </a:r>
            <a:r>
              <a:rPr lang="en-US" dirty="0" smtClean="0"/>
              <a:t>LDL</a:t>
            </a:r>
          </a:p>
          <a:p>
            <a:r>
              <a:rPr lang="en-US" dirty="0" smtClean="0"/>
              <a:t>• </a:t>
            </a:r>
            <a:r>
              <a:rPr lang="en-US" dirty="0"/>
              <a:t>Type 1 mutations prevent receptor synthesis. </a:t>
            </a:r>
            <a:endParaRPr lang="en-US" dirty="0" smtClean="0"/>
          </a:p>
          <a:p>
            <a:r>
              <a:rPr lang="en-US" dirty="0" smtClean="0"/>
              <a:t>• </a:t>
            </a:r>
            <a:r>
              <a:rPr lang="en-US" dirty="0"/>
              <a:t>Type 2 mutations impair transport of the receptor from the endoplasmic reticulum to the Golgi. </a:t>
            </a:r>
            <a:endParaRPr lang="en-US" dirty="0" smtClean="0"/>
          </a:p>
          <a:p>
            <a:r>
              <a:rPr lang="en-US" dirty="0" smtClean="0"/>
              <a:t>• </a:t>
            </a:r>
            <a:r>
              <a:rPr lang="en-US" dirty="0"/>
              <a:t>Type 3 mutations affect receptor binding of circulating LDL. </a:t>
            </a:r>
            <a:endParaRPr lang="en-US" dirty="0" smtClean="0"/>
          </a:p>
          <a:p>
            <a:r>
              <a:rPr lang="en-US" dirty="0" smtClean="0"/>
              <a:t>• </a:t>
            </a:r>
            <a:r>
              <a:rPr lang="en-US" dirty="0"/>
              <a:t>Type 4 mutations prevent </a:t>
            </a:r>
            <a:r>
              <a:rPr lang="en-US" dirty="0" err="1"/>
              <a:t>clathrin</a:t>
            </a:r>
            <a:r>
              <a:rPr lang="en-US" dirty="0"/>
              <a:t>‐mediated receptor clustering and internalization. • </a:t>
            </a:r>
            <a:endParaRPr lang="en-US" dirty="0" smtClean="0"/>
          </a:p>
          <a:p>
            <a:r>
              <a:rPr lang="en-US" dirty="0" smtClean="0"/>
              <a:t>Type </a:t>
            </a:r>
            <a:r>
              <a:rPr lang="en-US" dirty="0"/>
              <a:t>5 mutations interfere with receptor recycling from the endosome. </a:t>
            </a:r>
            <a:endParaRPr lang="en-US" dirty="0" smtClean="0"/>
          </a:p>
          <a:p>
            <a:r>
              <a:rPr lang="en-US" dirty="0" smtClean="0"/>
              <a:t>Type </a:t>
            </a:r>
            <a:r>
              <a:rPr lang="en-US" dirty="0"/>
              <a:t>1 mutations tend to result in a complete absence of LDL receptor activity (‘receptor negative’), while the other classes of mutations usually cause markedly reduced but not completely absent activity (‘receptor defective’). </a:t>
            </a:r>
          </a:p>
        </p:txBody>
      </p:sp>
    </p:spTree>
    <p:extLst>
      <p:ext uri="{BB962C8B-B14F-4D97-AF65-F5344CB8AC3E}">
        <p14:creationId xmlns:p14="http://schemas.microsoft.com/office/powerpoint/2010/main" val="4255933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pPr marL="36900" indent="0">
              <a:buNone/>
            </a:pPr>
            <a:endParaRPr lang="en-US" dirty="0" smtClean="0"/>
          </a:p>
          <a:p>
            <a:r>
              <a:rPr lang="en-US" dirty="0" smtClean="0"/>
              <a:t>present </a:t>
            </a:r>
            <a:r>
              <a:rPr lang="en-US" dirty="0"/>
              <a:t>in childhood in homozygotes and become more common with age </a:t>
            </a:r>
            <a:endParaRPr lang="en-US" dirty="0" smtClean="0"/>
          </a:p>
          <a:p>
            <a:r>
              <a:rPr lang="en-US" dirty="0" smtClean="0"/>
              <a:t>This </a:t>
            </a:r>
            <a:r>
              <a:rPr lang="en-US" dirty="0"/>
              <a:t>frequency has been much reduced by the earlier introduction of effective cholesterol‐lowering </a:t>
            </a:r>
            <a:r>
              <a:rPr lang="en-US" dirty="0" smtClean="0"/>
              <a:t>medication</a:t>
            </a:r>
          </a:p>
          <a:p>
            <a:r>
              <a:rPr lang="en-US" dirty="0" smtClean="0"/>
              <a:t>Planar </a:t>
            </a:r>
            <a:r>
              <a:rPr lang="en-US" dirty="0"/>
              <a:t>and tuberous </a:t>
            </a:r>
            <a:r>
              <a:rPr lang="en-US" dirty="0" smtClean="0"/>
              <a:t>xanthomas</a:t>
            </a:r>
          </a:p>
        </p:txBody>
      </p:sp>
    </p:spTree>
    <p:extLst>
      <p:ext uri="{BB962C8B-B14F-4D97-AF65-F5344CB8AC3E}">
        <p14:creationId xmlns:p14="http://schemas.microsoft.com/office/powerpoint/2010/main" val="1218144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749637" y="376611"/>
            <a:ext cx="6385992" cy="6066692"/>
          </a:xfrm>
          <a:prstGeom prst="rect">
            <a:avLst/>
          </a:prstGeom>
        </p:spPr>
      </p:pic>
      <p:pic>
        <p:nvPicPr>
          <p:cNvPr id="5" name="Picture 4"/>
          <p:cNvPicPr>
            <a:picLocks noChangeAspect="1"/>
          </p:cNvPicPr>
          <p:nvPr/>
        </p:nvPicPr>
        <p:blipFill>
          <a:blip r:embed="rId3"/>
          <a:stretch>
            <a:fillRect/>
          </a:stretch>
        </p:blipFill>
        <p:spPr>
          <a:xfrm>
            <a:off x="124691" y="1967345"/>
            <a:ext cx="5514109" cy="2044331"/>
          </a:xfrm>
          <a:prstGeom prst="rect">
            <a:avLst/>
          </a:prstGeom>
        </p:spPr>
      </p:pic>
    </p:spTree>
    <p:extLst>
      <p:ext uri="{BB962C8B-B14F-4D97-AF65-F5344CB8AC3E}">
        <p14:creationId xmlns:p14="http://schemas.microsoft.com/office/powerpoint/2010/main" val="2957057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a:t>
            </a:r>
          </a:p>
        </p:txBody>
      </p:sp>
      <p:sp>
        <p:nvSpPr>
          <p:cNvPr id="3" name="Content Placeholder 2"/>
          <p:cNvSpPr>
            <a:spLocks noGrp="1"/>
          </p:cNvSpPr>
          <p:nvPr>
            <p:ph idx="1"/>
          </p:nvPr>
        </p:nvSpPr>
        <p:spPr/>
        <p:txBody>
          <a:bodyPr/>
          <a:lstStyle/>
          <a:p>
            <a:r>
              <a:rPr lang="en-US" dirty="0" err="1" smtClean="0"/>
              <a:t>hypercholesterolaemia</a:t>
            </a:r>
            <a:r>
              <a:rPr lang="en-US" dirty="0" smtClean="0"/>
              <a:t> </a:t>
            </a:r>
            <a:r>
              <a:rPr lang="en-US" dirty="0"/>
              <a:t>with total and LDL </a:t>
            </a:r>
            <a:r>
              <a:rPr lang="en-US" dirty="0" smtClean="0"/>
              <a:t>cholesterol </a:t>
            </a:r>
            <a:r>
              <a:rPr lang="en-US" dirty="0"/>
              <a:t>levels similar to those seen in FH homozygotes but without any tendon </a:t>
            </a:r>
            <a:r>
              <a:rPr lang="en-US" dirty="0" smtClean="0"/>
              <a:t>xanthomas</a:t>
            </a:r>
          </a:p>
          <a:p>
            <a:r>
              <a:rPr lang="en-US" dirty="0" smtClean="0"/>
              <a:t>‘pseudo familial </a:t>
            </a:r>
            <a:r>
              <a:rPr lang="en-US" dirty="0" err="1"/>
              <a:t>hypercholesterolaemia</a:t>
            </a:r>
            <a:r>
              <a:rPr lang="en-US" dirty="0"/>
              <a:t>’</a:t>
            </a:r>
          </a:p>
        </p:txBody>
      </p:sp>
    </p:spTree>
    <p:extLst>
      <p:ext uri="{BB962C8B-B14F-4D97-AF65-F5344CB8AC3E}">
        <p14:creationId xmlns:p14="http://schemas.microsoft.com/office/powerpoint/2010/main" val="915215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smtClean="0"/>
              <a:t>attached </a:t>
            </a:r>
            <a:r>
              <a:rPr lang="en-US" dirty="0"/>
              <a:t>to the extensor tendons over the knuckles and in the Achilles </a:t>
            </a:r>
            <a:r>
              <a:rPr lang="en-US" dirty="0" smtClean="0"/>
              <a:t>tendon </a:t>
            </a:r>
          </a:p>
          <a:p>
            <a:r>
              <a:rPr lang="en-US" dirty="0" smtClean="0"/>
              <a:t>can </a:t>
            </a:r>
            <a:r>
              <a:rPr lang="en-US" dirty="0"/>
              <a:t>usually be moved from side to </a:t>
            </a:r>
            <a:r>
              <a:rPr lang="en-US" dirty="0" smtClean="0"/>
              <a:t>side</a:t>
            </a:r>
          </a:p>
          <a:p>
            <a:r>
              <a:rPr lang="en-US" dirty="0" smtClean="0"/>
              <a:t>contain </a:t>
            </a:r>
            <a:r>
              <a:rPr lang="en-US" dirty="0"/>
              <a:t>collagen in addition to foamy macrophages and so feel quite </a:t>
            </a:r>
            <a:r>
              <a:rPr lang="en-US" dirty="0" smtClean="0"/>
              <a:t>hard</a:t>
            </a:r>
            <a:endParaRPr lang="en-US" dirty="0"/>
          </a:p>
        </p:txBody>
      </p:sp>
    </p:spTree>
    <p:extLst>
      <p:ext uri="{BB962C8B-B14F-4D97-AF65-F5344CB8AC3E}">
        <p14:creationId xmlns:p14="http://schemas.microsoft.com/office/powerpoint/2010/main" val="619765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and co‐morbidities</a:t>
            </a:r>
          </a:p>
        </p:txBody>
      </p:sp>
      <p:sp>
        <p:nvSpPr>
          <p:cNvPr id="3" name="Content Placeholder 2"/>
          <p:cNvSpPr>
            <a:spLocks noGrp="1"/>
          </p:cNvSpPr>
          <p:nvPr>
            <p:ph idx="1"/>
          </p:nvPr>
        </p:nvSpPr>
        <p:spPr/>
        <p:txBody>
          <a:bodyPr/>
          <a:lstStyle/>
          <a:p>
            <a:r>
              <a:rPr lang="en-US" dirty="0" smtClean="0"/>
              <a:t>coronary </a:t>
            </a:r>
            <a:r>
              <a:rPr lang="en-US" dirty="0"/>
              <a:t>heart disease as early as their teens. </a:t>
            </a:r>
            <a:endParaRPr lang="en-US" dirty="0" smtClean="0"/>
          </a:p>
          <a:p>
            <a:r>
              <a:rPr lang="en-US" dirty="0" err="1" smtClean="0"/>
              <a:t>supravalvular</a:t>
            </a:r>
            <a:r>
              <a:rPr lang="en-US" dirty="0" smtClean="0"/>
              <a:t> </a:t>
            </a:r>
            <a:r>
              <a:rPr lang="en-US" dirty="0"/>
              <a:t>aortic stenosis. </a:t>
            </a:r>
            <a:endParaRPr lang="en-US" dirty="0" smtClean="0"/>
          </a:p>
          <a:p>
            <a:r>
              <a:rPr lang="en-US" dirty="0" smtClean="0"/>
              <a:t>myocardial infarction</a:t>
            </a:r>
          </a:p>
        </p:txBody>
      </p:sp>
    </p:spTree>
    <p:extLst>
      <p:ext uri="{BB962C8B-B14F-4D97-AF65-F5344CB8AC3E}">
        <p14:creationId xmlns:p14="http://schemas.microsoft.com/office/powerpoint/2010/main" val="2900590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lstStyle/>
          <a:p>
            <a:r>
              <a:rPr lang="en-US" dirty="0" smtClean="0"/>
              <a:t>Lipid concentrations</a:t>
            </a:r>
          </a:p>
          <a:p>
            <a:r>
              <a:rPr lang="en-US" dirty="0" smtClean="0"/>
              <a:t> Genetic </a:t>
            </a:r>
            <a:r>
              <a:rPr lang="en-US" dirty="0"/>
              <a:t>cascade </a:t>
            </a:r>
            <a:r>
              <a:rPr lang="en-US" dirty="0" smtClean="0"/>
              <a:t>screening</a:t>
            </a:r>
          </a:p>
          <a:p>
            <a:endParaRPr lang="en-US" dirty="0"/>
          </a:p>
          <a:p>
            <a:endParaRPr lang="en-US" dirty="0"/>
          </a:p>
        </p:txBody>
      </p:sp>
    </p:spTree>
    <p:extLst>
      <p:ext uri="{BB962C8B-B14F-4D97-AF65-F5344CB8AC3E}">
        <p14:creationId xmlns:p14="http://schemas.microsoft.com/office/powerpoint/2010/main" val="2463026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a:bodyPr>
          <a:lstStyle/>
          <a:p>
            <a:r>
              <a:rPr lang="en-US" dirty="0" smtClean="0"/>
              <a:t>Statins </a:t>
            </a:r>
          </a:p>
          <a:p>
            <a:r>
              <a:rPr lang="en-US" dirty="0" smtClean="0"/>
              <a:t>Ezetimibe </a:t>
            </a:r>
          </a:p>
          <a:p>
            <a:r>
              <a:rPr lang="en-US" dirty="0" err="1" smtClean="0"/>
              <a:t>mipomersen</a:t>
            </a:r>
            <a:r>
              <a:rPr lang="en-US" dirty="0"/>
              <a:t>, an antisense oligonucleotide directed against ApoB100 </a:t>
            </a:r>
            <a:r>
              <a:rPr lang="en-US" dirty="0" smtClean="0"/>
              <a:t>mRNA</a:t>
            </a:r>
            <a:endParaRPr lang="en-US" dirty="0"/>
          </a:p>
          <a:p>
            <a:r>
              <a:rPr lang="en-US" dirty="0" err="1" smtClean="0"/>
              <a:t>Lopitamide</a:t>
            </a:r>
            <a:r>
              <a:rPr lang="en-US" dirty="0"/>
              <a:t>, an inhibitor of microsomal triacylglycerol transfer protein, both of which suppress the production of VLDL</a:t>
            </a:r>
          </a:p>
        </p:txBody>
      </p:sp>
    </p:spTree>
    <p:extLst>
      <p:ext uri="{BB962C8B-B14F-4D97-AF65-F5344CB8AC3E}">
        <p14:creationId xmlns:p14="http://schemas.microsoft.com/office/powerpoint/2010/main" val="2225486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DYSLIPIDAEMIAS: COMBINED DYSLIPIDAEMIA </a:t>
            </a:r>
            <a:r>
              <a:rPr lang="en-US" dirty="0" smtClean="0"/>
              <a:t/>
            </a:r>
            <a:br>
              <a:rPr lang="en-US" dirty="0" smtClean="0"/>
            </a:br>
            <a:r>
              <a:rPr lang="en-US" dirty="0" smtClean="0"/>
              <a:t>Type </a:t>
            </a:r>
            <a:r>
              <a:rPr lang="en-US" dirty="0"/>
              <a:t>III </a:t>
            </a:r>
            <a:r>
              <a:rPr lang="en-US" dirty="0" err="1"/>
              <a:t>hyperlipoproteinaemia</a:t>
            </a:r>
            <a:endParaRPr lang="en-US" dirty="0"/>
          </a:p>
        </p:txBody>
      </p:sp>
      <p:sp>
        <p:nvSpPr>
          <p:cNvPr id="3" name="Content Placeholder 2"/>
          <p:cNvSpPr>
            <a:spLocks noGrp="1"/>
          </p:cNvSpPr>
          <p:nvPr>
            <p:ph idx="1"/>
          </p:nvPr>
        </p:nvSpPr>
        <p:spPr>
          <a:xfrm>
            <a:off x="913795" y="2059020"/>
            <a:ext cx="10353762" cy="4058751"/>
          </a:xfrm>
        </p:spPr>
        <p:txBody>
          <a:bodyPr/>
          <a:lstStyle/>
          <a:p>
            <a:endParaRPr lang="en-US" dirty="0" smtClean="0"/>
          </a:p>
          <a:p>
            <a:r>
              <a:rPr lang="en-US" dirty="0" smtClean="0"/>
              <a:t>palmar </a:t>
            </a:r>
            <a:r>
              <a:rPr lang="en-US" dirty="0"/>
              <a:t>and tuberous xanthomas </a:t>
            </a:r>
          </a:p>
          <a:p>
            <a:r>
              <a:rPr lang="en-US" dirty="0" smtClean="0"/>
              <a:t>early‐onset </a:t>
            </a:r>
            <a:r>
              <a:rPr lang="en-US" dirty="0"/>
              <a:t>CVD and peripheral vascular </a:t>
            </a:r>
            <a:r>
              <a:rPr lang="en-US" dirty="0" smtClean="0"/>
              <a:t>disease</a:t>
            </a:r>
          </a:p>
          <a:p>
            <a:r>
              <a:rPr lang="en-US" dirty="0"/>
              <a:t>increase in small VLDL and intermediate‐density lipoprotein (IDL) and a decrease in LDL</a:t>
            </a:r>
          </a:p>
          <a:p>
            <a:endParaRPr lang="en-US" dirty="0" smtClean="0"/>
          </a:p>
          <a:p>
            <a:endParaRPr lang="en-US" dirty="0"/>
          </a:p>
          <a:p>
            <a:pPr marL="36900" indent="0">
              <a:buNone/>
            </a:pPr>
            <a:r>
              <a:rPr lang="en-US" dirty="0"/>
              <a:t>Incidence and prevalence </a:t>
            </a:r>
          </a:p>
          <a:p>
            <a:r>
              <a:rPr lang="en-US" dirty="0"/>
              <a:t>one and 10 in 10 00</a:t>
            </a:r>
          </a:p>
          <a:p>
            <a:endParaRPr lang="en-US" dirty="0"/>
          </a:p>
        </p:txBody>
      </p:sp>
    </p:spTree>
    <p:extLst>
      <p:ext uri="{BB962C8B-B14F-4D97-AF65-F5344CB8AC3E}">
        <p14:creationId xmlns:p14="http://schemas.microsoft.com/office/powerpoint/2010/main" val="1353699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Pathophysiology</a:t>
            </a:r>
            <a:endParaRPr lang="en-US" dirty="0"/>
          </a:p>
        </p:txBody>
      </p:sp>
      <p:sp>
        <p:nvSpPr>
          <p:cNvPr id="3" name="Content Placeholder 2"/>
          <p:cNvSpPr>
            <a:spLocks noGrp="1"/>
          </p:cNvSpPr>
          <p:nvPr>
            <p:ph idx="1"/>
          </p:nvPr>
        </p:nvSpPr>
        <p:spPr/>
        <p:txBody>
          <a:bodyPr>
            <a:normAutofit/>
          </a:bodyPr>
          <a:lstStyle/>
          <a:p>
            <a:r>
              <a:rPr lang="en-US" dirty="0" smtClean="0"/>
              <a:t>characteristic </a:t>
            </a:r>
            <a:r>
              <a:rPr lang="en-US" dirty="0"/>
              <a:t>lipoprotein electrophoretic pattern that is the gold standard diagnostic </a:t>
            </a:r>
            <a:r>
              <a:rPr lang="en-US" dirty="0" smtClean="0"/>
              <a:t>test</a:t>
            </a:r>
          </a:p>
          <a:p>
            <a:r>
              <a:rPr lang="en-US" dirty="0" smtClean="0"/>
              <a:t>broad‐β </a:t>
            </a:r>
            <a:r>
              <a:rPr lang="en-US" dirty="0"/>
              <a:t>migrating band, rather than the usual pre‐β </a:t>
            </a:r>
            <a:r>
              <a:rPr lang="en-US" dirty="0" smtClean="0"/>
              <a:t>band</a:t>
            </a:r>
          </a:p>
          <a:p>
            <a:r>
              <a:rPr lang="en-US" dirty="0" smtClean="0"/>
              <a:t>increase </a:t>
            </a:r>
            <a:r>
              <a:rPr lang="en-US" dirty="0"/>
              <a:t>in plasma total cholesterol and </a:t>
            </a:r>
            <a:r>
              <a:rPr lang="en-US" dirty="0" smtClean="0"/>
              <a:t>triglycerides</a:t>
            </a:r>
          </a:p>
          <a:p>
            <a:r>
              <a:rPr lang="en-US" dirty="0" smtClean="0"/>
              <a:t>underlying defect is an abnormal </a:t>
            </a:r>
            <a:r>
              <a:rPr lang="en-US" dirty="0" err="1" smtClean="0"/>
              <a:t>ApoE</a:t>
            </a:r>
            <a:endParaRPr lang="en-US" dirty="0"/>
          </a:p>
        </p:txBody>
      </p:sp>
    </p:spTree>
    <p:extLst>
      <p:ext uri="{BB962C8B-B14F-4D97-AF65-F5344CB8AC3E}">
        <p14:creationId xmlns:p14="http://schemas.microsoft.com/office/powerpoint/2010/main" val="1236209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Environmental </a:t>
            </a:r>
            <a:r>
              <a:rPr lang="en-US" dirty="0" smtClean="0"/>
              <a:t>factors</a:t>
            </a:r>
            <a:endParaRPr lang="en-US" dirty="0"/>
          </a:p>
        </p:txBody>
      </p:sp>
      <p:sp>
        <p:nvSpPr>
          <p:cNvPr id="3" name="Content Placeholder 2"/>
          <p:cNvSpPr>
            <a:spLocks noGrp="1"/>
          </p:cNvSpPr>
          <p:nvPr>
            <p:ph idx="1"/>
          </p:nvPr>
        </p:nvSpPr>
        <p:spPr/>
        <p:txBody>
          <a:bodyPr/>
          <a:lstStyle/>
          <a:p>
            <a:r>
              <a:rPr lang="en-US" dirty="0" smtClean="0"/>
              <a:t>excessive </a:t>
            </a:r>
            <a:r>
              <a:rPr lang="en-US" dirty="0"/>
              <a:t>caloric </a:t>
            </a:r>
            <a:r>
              <a:rPr lang="en-US" dirty="0" smtClean="0"/>
              <a:t>intake </a:t>
            </a:r>
          </a:p>
          <a:p>
            <a:r>
              <a:rPr lang="en-US" dirty="0" smtClean="0"/>
              <a:t>increased </a:t>
            </a:r>
            <a:r>
              <a:rPr lang="en-US" dirty="0"/>
              <a:t>alcohol </a:t>
            </a:r>
            <a:r>
              <a:rPr lang="en-US" dirty="0" smtClean="0"/>
              <a:t>consumption</a:t>
            </a:r>
          </a:p>
          <a:p>
            <a:r>
              <a:rPr lang="en-US" dirty="0" smtClean="0"/>
              <a:t>Obesity</a:t>
            </a:r>
          </a:p>
          <a:p>
            <a:r>
              <a:rPr lang="en-US" dirty="0" smtClean="0"/>
              <a:t>type </a:t>
            </a:r>
            <a:r>
              <a:rPr lang="en-US" dirty="0"/>
              <a:t>2 </a:t>
            </a:r>
            <a:r>
              <a:rPr lang="en-US" dirty="0" smtClean="0"/>
              <a:t>diabetes </a:t>
            </a:r>
          </a:p>
          <a:p>
            <a:r>
              <a:rPr lang="en-US" dirty="0" smtClean="0"/>
              <a:t>metabolic </a:t>
            </a:r>
            <a:r>
              <a:rPr lang="en-US" dirty="0"/>
              <a:t>syndrome </a:t>
            </a:r>
            <a:endParaRPr lang="en-US" dirty="0" smtClean="0"/>
          </a:p>
          <a:p>
            <a:r>
              <a:rPr lang="en-US" dirty="0" smtClean="0"/>
              <a:t>hypothyroidism </a:t>
            </a:r>
            <a:endParaRPr lang="en-US" dirty="0"/>
          </a:p>
          <a:p>
            <a:r>
              <a:rPr lang="en-US" dirty="0" smtClean="0"/>
              <a:t>postmenopausal </a:t>
            </a:r>
            <a:r>
              <a:rPr lang="en-US" dirty="0" err="1"/>
              <a:t>oestrogen</a:t>
            </a:r>
            <a:r>
              <a:rPr lang="en-US" dirty="0"/>
              <a:t> </a:t>
            </a:r>
            <a:r>
              <a:rPr lang="en-US" dirty="0" smtClean="0"/>
              <a:t>deficiency</a:t>
            </a:r>
            <a:endParaRPr lang="en-US" dirty="0"/>
          </a:p>
        </p:txBody>
      </p:sp>
    </p:spTree>
    <p:extLst>
      <p:ext uri="{BB962C8B-B14F-4D97-AF65-F5344CB8AC3E}">
        <p14:creationId xmlns:p14="http://schemas.microsoft.com/office/powerpoint/2010/main" val="255202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a:t>P</a:t>
            </a:r>
            <a:r>
              <a:rPr lang="en-US" dirty="0" smtClean="0"/>
              <a:t>almar </a:t>
            </a:r>
            <a:r>
              <a:rPr lang="en-US" dirty="0"/>
              <a:t>xanthomas </a:t>
            </a:r>
          </a:p>
          <a:p>
            <a:r>
              <a:rPr lang="en-US" dirty="0" smtClean="0"/>
              <a:t>Tuberous </a:t>
            </a:r>
            <a:r>
              <a:rPr lang="en-US" dirty="0"/>
              <a:t>xanthomata </a:t>
            </a:r>
            <a:endParaRPr lang="en-US" dirty="0" smtClean="0"/>
          </a:p>
          <a:p>
            <a:r>
              <a:rPr lang="en-US" dirty="0" err="1"/>
              <a:t>L</a:t>
            </a:r>
            <a:r>
              <a:rPr lang="en-US" dirty="0" err="1" smtClean="0"/>
              <a:t>ipaemia</a:t>
            </a:r>
            <a:r>
              <a:rPr lang="en-US" dirty="0" smtClean="0"/>
              <a:t> </a:t>
            </a:r>
            <a:r>
              <a:rPr lang="en-US" dirty="0" err="1"/>
              <a:t>retinalis</a:t>
            </a:r>
            <a:r>
              <a:rPr lang="en-US" dirty="0"/>
              <a:t> </a:t>
            </a:r>
          </a:p>
          <a:p>
            <a:r>
              <a:rPr lang="en-US" dirty="0"/>
              <a:t>E</a:t>
            </a:r>
            <a:r>
              <a:rPr lang="en-US" dirty="0" smtClean="0"/>
              <a:t>ruptive xanthomas </a:t>
            </a:r>
            <a:r>
              <a:rPr lang="en-US" dirty="0"/>
              <a:t>over </a:t>
            </a:r>
            <a:r>
              <a:rPr lang="en-US" dirty="0" smtClean="0"/>
              <a:t>buttocks</a:t>
            </a:r>
            <a:endParaRPr lang="en-US" dirty="0"/>
          </a:p>
        </p:txBody>
      </p:sp>
    </p:spTree>
    <p:extLst>
      <p:ext uri="{BB962C8B-B14F-4D97-AF65-F5344CB8AC3E}">
        <p14:creationId xmlns:p14="http://schemas.microsoft.com/office/powerpoint/2010/main" val="2254543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and co‐morbidities</a:t>
            </a:r>
          </a:p>
        </p:txBody>
      </p:sp>
      <p:sp>
        <p:nvSpPr>
          <p:cNvPr id="3" name="Content Placeholder 2"/>
          <p:cNvSpPr>
            <a:spLocks noGrp="1"/>
          </p:cNvSpPr>
          <p:nvPr>
            <p:ph idx="1"/>
          </p:nvPr>
        </p:nvSpPr>
        <p:spPr/>
        <p:txBody>
          <a:bodyPr/>
          <a:lstStyle/>
          <a:p>
            <a:r>
              <a:rPr lang="en-US" dirty="0" smtClean="0"/>
              <a:t>coronary </a:t>
            </a:r>
            <a:r>
              <a:rPr lang="en-US" dirty="0"/>
              <a:t>artery and peripheral arterial </a:t>
            </a:r>
            <a:r>
              <a:rPr lang="en-US" dirty="0" smtClean="0"/>
              <a:t>disease</a:t>
            </a:r>
          </a:p>
          <a:p>
            <a:r>
              <a:rPr lang="en-US" dirty="0" smtClean="0"/>
              <a:t>Gout</a:t>
            </a:r>
          </a:p>
          <a:p>
            <a:r>
              <a:rPr lang="en-US" dirty="0" smtClean="0"/>
              <a:t>lipoprotein </a:t>
            </a:r>
            <a:r>
              <a:rPr lang="en-US" dirty="0" err="1" smtClean="0"/>
              <a:t>glomerulopathy</a:t>
            </a:r>
            <a:endParaRPr lang="en-US" dirty="0" smtClean="0"/>
          </a:p>
        </p:txBody>
      </p:sp>
    </p:spTree>
    <p:extLst>
      <p:ext uri="{BB962C8B-B14F-4D97-AF65-F5344CB8AC3E}">
        <p14:creationId xmlns:p14="http://schemas.microsoft.com/office/powerpoint/2010/main" val="25685935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a:t>
            </a:r>
            <a:br>
              <a:rPr lang="en-US" dirty="0"/>
            </a:br>
            <a:endParaRPr lang="en-US" dirty="0"/>
          </a:p>
        </p:txBody>
      </p:sp>
      <p:sp>
        <p:nvSpPr>
          <p:cNvPr id="3" name="Content Placeholder 2"/>
          <p:cNvSpPr>
            <a:spLocks noGrp="1"/>
          </p:cNvSpPr>
          <p:nvPr>
            <p:ph idx="1"/>
          </p:nvPr>
        </p:nvSpPr>
        <p:spPr/>
        <p:txBody>
          <a:bodyPr/>
          <a:lstStyle/>
          <a:p>
            <a:r>
              <a:rPr lang="en-US" dirty="0" smtClean="0"/>
              <a:t>treatment </a:t>
            </a:r>
            <a:r>
              <a:rPr lang="en-US" dirty="0"/>
              <a:t>of any contributing lifestyle factors or </a:t>
            </a:r>
            <a:r>
              <a:rPr lang="en-US" dirty="0" smtClean="0"/>
              <a:t>diseases</a:t>
            </a:r>
          </a:p>
          <a:p>
            <a:r>
              <a:rPr lang="en-US" dirty="0" smtClean="0"/>
              <a:t>screening </a:t>
            </a:r>
            <a:r>
              <a:rPr lang="en-US" dirty="0"/>
              <a:t>for obesity, diabetes and hypothyroidism, and treated </a:t>
            </a:r>
            <a:r>
              <a:rPr lang="en-US" dirty="0" smtClean="0"/>
              <a:t>accordingly</a:t>
            </a:r>
          </a:p>
          <a:p>
            <a:r>
              <a:rPr lang="en-US" dirty="0" smtClean="0"/>
              <a:t>Dietary </a:t>
            </a:r>
            <a:r>
              <a:rPr lang="en-US" dirty="0"/>
              <a:t>advice </a:t>
            </a:r>
            <a:r>
              <a:rPr lang="en-US" dirty="0" smtClean="0"/>
              <a:t> </a:t>
            </a:r>
          </a:p>
          <a:p>
            <a:r>
              <a:rPr lang="en-US" dirty="0" smtClean="0"/>
              <a:t>exercise</a:t>
            </a:r>
            <a:endParaRPr lang="en-US" dirty="0"/>
          </a:p>
        </p:txBody>
      </p:sp>
    </p:spTree>
    <p:extLst>
      <p:ext uri="{BB962C8B-B14F-4D97-AF65-F5344CB8AC3E}">
        <p14:creationId xmlns:p14="http://schemas.microsoft.com/office/powerpoint/2010/main" val="11012659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DYSLIPIDAEMIAS: HYPERTRIGLYCERIDAEMIAS </a:t>
            </a:r>
            <a:r>
              <a:rPr lang="en-US" dirty="0" smtClean="0"/>
              <a:t/>
            </a:r>
            <a:br>
              <a:rPr lang="en-US" dirty="0" smtClean="0"/>
            </a:br>
            <a:r>
              <a:rPr lang="en-US" dirty="0" smtClean="0"/>
              <a:t>Type </a:t>
            </a:r>
            <a:r>
              <a:rPr lang="en-US" dirty="0"/>
              <a:t>I </a:t>
            </a:r>
            <a:r>
              <a:rPr lang="en-US" dirty="0" err="1"/>
              <a:t>hyperlipoproteinaemia</a:t>
            </a:r>
            <a:endParaRPr lang="en-US" dirty="0"/>
          </a:p>
        </p:txBody>
      </p:sp>
      <p:sp>
        <p:nvSpPr>
          <p:cNvPr id="3" name="Content Placeholder 2"/>
          <p:cNvSpPr>
            <a:spLocks noGrp="1"/>
          </p:cNvSpPr>
          <p:nvPr>
            <p:ph idx="1"/>
          </p:nvPr>
        </p:nvSpPr>
        <p:spPr>
          <a:xfrm>
            <a:off x="913795" y="2215775"/>
            <a:ext cx="10353762" cy="4058751"/>
          </a:xfrm>
        </p:spPr>
        <p:txBody>
          <a:bodyPr/>
          <a:lstStyle/>
          <a:p>
            <a:endParaRPr lang="en-US" dirty="0" smtClean="0"/>
          </a:p>
          <a:p>
            <a:r>
              <a:rPr lang="en-US" dirty="0" smtClean="0"/>
              <a:t>autosomal </a:t>
            </a:r>
            <a:r>
              <a:rPr lang="en-US" dirty="0"/>
              <a:t>recessive condition </a:t>
            </a:r>
            <a:endParaRPr lang="en-US" dirty="0" smtClean="0"/>
          </a:p>
          <a:p>
            <a:r>
              <a:rPr lang="en-US" dirty="0" smtClean="0"/>
              <a:t>accumulation </a:t>
            </a:r>
            <a:r>
              <a:rPr lang="en-US" dirty="0"/>
              <a:t>of chylomicrons alone due to a </a:t>
            </a:r>
            <a:r>
              <a:rPr lang="en-US" dirty="0" smtClean="0"/>
              <a:t>deficiency </a:t>
            </a:r>
            <a:r>
              <a:rPr lang="en-US" dirty="0"/>
              <a:t>of lipoprotein lipase (LPL</a:t>
            </a:r>
            <a:r>
              <a:rPr lang="en-US" dirty="0" smtClean="0"/>
              <a:t>)</a:t>
            </a:r>
          </a:p>
          <a:p>
            <a:endParaRPr lang="en-US" dirty="0"/>
          </a:p>
          <a:p>
            <a:pPr marL="36900" indent="0">
              <a:buNone/>
            </a:pPr>
            <a:r>
              <a:rPr lang="en-US" dirty="0"/>
              <a:t>Incidence and prevalence </a:t>
            </a:r>
          </a:p>
          <a:p>
            <a:r>
              <a:rPr lang="en-US" dirty="0"/>
              <a:t>rare </a:t>
            </a:r>
          </a:p>
          <a:p>
            <a:r>
              <a:rPr lang="en-US" dirty="0"/>
              <a:t>one per million</a:t>
            </a:r>
          </a:p>
          <a:p>
            <a:endParaRPr lang="en-US" dirty="0"/>
          </a:p>
        </p:txBody>
      </p:sp>
    </p:spTree>
    <p:extLst>
      <p:ext uri="{BB962C8B-B14F-4D97-AF65-F5344CB8AC3E}">
        <p14:creationId xmlns:p14="http://schemas.microsoft.com/office/powerpoint/2010/main" val="2618379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78777" y="1094825"/>
            <a:ext cx="4337893" cy="4962768"/>
          </a:xfrm>
          <a:prstGeom prst="rect">
            <a:avLst/>
          </a:prstGeom>
        </p:spPr>
      </p:pic>
    </p:spTree>
    <p:extLst>
      <p:ext uri="{BB962C8B-B14F-4D97-AF65-F5344CB8AC3E}">
        <p14:creationId xmlns:p14="http://schemas.microsoft.com/office/powerpoint/2010/main" val="25678603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36900" indent="0">
              <a:buNone/>
            </a:pPr>
            <a:r>
              <a:rPr lang="en-US" dirty="0"/>
              <a:t>Pathophysiology </a:t>
            </a:r>
            <a:endParaRPr lang="en-US" dirty="0" smtClean="0"/>
          </a:p>
          <a:p>
            <a:r>
              <a:rPr lang="en-US" dirty="0" smtClean="0"/>
              <a:t>deficiency </a:t>
            </a:r>
            <a:r>
              <a:rPr lang="en-US" dirty="0"/>
              <a:t>of </a:t>
            </a:r>
            <a:r>
              <a:rPr lang="en-US" dirty="0" smtClean="0"/>
              <a:t>LPL </a:t>
            </a:r>
          </a:p>
          <a:p>
            <a:r>
              <a:rPr lang="en-US" dirty="0" smtClean="0"/>
              <a:t>Some </a:t>
            </a:r>
            <a:r>
              <a:rPr lang="en-US" dirty="0"/>
              <a:t>cases result from </a:t>
            </a:r>
            <a:r>
              <a:rPr lang="en-US" dirty="0" err="1"/>
              <a:t>ApoCII</a:t>
            </a:r>
            <a:r>
              <a:rPr lang="en-US" dirty="0"/>
              <a:t> </a:t>
            </a:r>
            <a:r>
              <a:rPr lang="en-US" dirty="0" smtClean="0"/>
              <a:t>deficiency</a:t>
            </a:r>
          </a:p>
          <a:p>
            <a:endParaRPr lang="en-US" dirty="0"/>
          </a:p>
          <a:p>
            <a:pPr marL="36900" indent="0">
              <a:buNone/>
            </a:pPr>
            <a:r>
              <a:rPr lang="en-US" dirty="0"/>
              <a:t>Clinical features</a:t>
            </a:r>
          </a:p>
          <a:p>
            <a:r>
              <a:rPr lang="en-US" dirty="0"/>
              <a:t>eruptive xanthomas</a:t>
            </a:r>
          </a:p>
          <a:p>
            <a:endParaRPr lang="en-US" dirty="0" smtClean="0"/>
          </a:p>
          <a:p>
            <a:endParaRPr lang="en-US" dirty="0"/>
          </a:p>
          <a:p>
            <a:endParaRPr lang="en-US" dirty="0" smtClean="0"/>
          </a:p>
        </p:txBody>
      </p:sp>
    </p:spTree>
    <p:extLst>
      <p:ext uri="{BB962C8B-B14F-4D97-AF65-F5344CB8AC3E}">
        <p14:creationId xmlns:p14="http://schemas.microsoft.com/office/powerpoint/2010/main" val="7494078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613955"/>
            <a:ext cx="10353762" cy="5634446"/>
          </a:xfrm>
        </p:spPr>
        <p:txBody>
          <a:bodyPr>
            <a:normAutofit/>
          </a:bodyPr>
          <a:lstStyle/>
          <a:p>
            <a:pPr marL="36900" indent="0">
              <a:buNone/>
            </a:pPr>
            <a:endParaRPr lang="en-US" dirty="0" smtClean="0"/>
          </a:p>
          <a:p>
            <a:pPr marL="36900" indent="0">
              <a:buNone/>
            </a:pPr>
            <a:r>
              <a:rPr lang="en-US" dirty="0" smtClean="0"/>
              <a:t>Complications </a:t>
            </a:r>
            <a:r>
              <a:rPr lang="en-US" dirty="0"/>
              <a:t>and </a:t>
            </a:r>
            <a:r>
              <a:rPr lang="en-US" dirty="0" smtClean="0"/>
              <a:t>co‐morbidities</a:t>
            </a:r>
          </a:p>
          <a:p>
            <a:endParaRPr lang="en-US" dirty="0" smtClean="0"/>
          </a:p>
          <a:p>
            <a:r>
              <a:rPr lang="en-US" dirty="0" smtClean="0"/>
              <a:t>Acute pancreatitis </a:t>
            </a:r>
          </a:p>
          <a:p>
            <a:r>
              <a:rPr lang="en-US" dirty="0" smtClean="0"/>
              <a:t>hepatomegaly </a:t>
            </a:r>
            <a:r>
              <a:rPr lang="en-US" dirty="0"/>
              <a:t>and </a:t>
            </a:r>
            <a:r>
              <a:rPr lang="en-US" dirty="0" smtClean="0"/>
              <a:t>splenomegaly</a:t>
            </a:r>
            <a:endParaRPr lang="en-US" dirty="0"/>
          </a:p>
        </p:txBody>
      </p:sp>
    </p:spTree>
    <p:extLst>
      <p:ext uri="{BB962C8B-B14F-4D97-AF65-F5344CB8AC3E}">
        <p14:creationId xmlns:p14="http://schemas.microsoft.com/office/powerpoint/2010/main" val="2350133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831273"/>
            <a:ext cx="10353762" cy="5458691"/>
          </a:xfrm>
        </p:spPr>
        <p:txBody>
          <a:bodyPr>
            <a:normAutofit fontScale="92500" lnSpcReduction="20000"/>
          </a:bodyPr>
          <a:lstStyle/>
          <a:p>
            <a:pPr marL="36900" indent="0">
              <a:buNone/>
            </a:pPr>
            <a:r>
              <a:rPr lang="en-US" dirty="0"/>
              <a:t>Investigations</a:t>
            </a:r>
            <a:endParaRPr lang="en-US" dirty="0" smtClean="0"/>
          </a:p>
          <a:p>
            <a:r>
              <a:rPr lang="en-US" dirty="0" smtClean="0"/>
              <a:t>elevated </a:t>
            </a:r>
            <a:r>
              <a:rPr lang="en-US" dirty="0"/>
              <a:t>levels of serum triglycerides, often greater than 20  </a:t>
            </a:r>
            <a:r>
              <a:rPr lang="en-US" dirty="0" err="1" smtClean="0"/>
              <a:t>mmol</a:t>
            </a:r>
            <a:r>
              <a:rPr lang="en-US" dirty="0" smtClean="0"/>
              <a:t>/L</a:t>
            </a:r>
          </a:p>
          <a:p>
            <a:r>
              <a:rPr lang="en-US" dirty="0" smtClean="0"/>
              <a:t>Total cholesterol </a:t>
            </a:r>
            <a:r>
              <a:rPr lang="en-US" dirty="0"/>
              <a:t>levels </a:t>
            </a:r>
            <a:r>
              <a:rPr lang="en-US" dirty="0" smtClean="0"/>
              <a:t> elevated</a:t>
            </a:r>
          </a:p>
          <a:p>
            <a:r>
              <a:rPr lang="en-US" dirty="0" smtClean="0"/>
              <a:t>Blood</a:t>
            </a:r>
            <a:r>
              <a:rPr lang="en-US" dirty="0"/>
              <a:t>, serum or </a:t>
            </a:r>
            <a:r>
              <a:rPr lang="en-US" dirty="0" smtClean="0"/>
              <a:t>plasma </a:t>
            </a:r>
            <a:r>
              <a:rPr lang="en-US" dirty="0"/>
              <a:t>will appear milky and a creamy layer will separate on top of the </a:t>
            </a:r>
            <a:r>
              <a:rPr lang="en-US" dirty="0" smtClean="0"/>
              <a:t>sample </a:t>
            </a:r>
            <a:r>
              <a:rPr lang="en-US" dirty="0"/>
              <a:t>if centrifuged or allowed to stand for some hours</a:t>
            </a:r>
            <a:r>
              <a:rPr lang="en-US" dirty="0" smtClean="0"/>
              <a:t>.</a:t>
            </a:r>
          </a:p>
          <a:p>
            <a:pPr marL="36900" indent="0">
              <a:buNone/>
            </a:pPr>
            <a:endParaRPr lang="en-US" dirty="0" smtClean="0"/>
          </a:p>
          <a:p>
            <a:pPr marL="36900" indent="0">
              <a:buNone/>
            </a:pPr>
            <a:endParaRPr lang="en-US" dirty="0"/>
          </a:p>
          <a:p>
            <a:pPr marL="36900" indent="0">
              <a:buNone/>
            </a:pPr>
            <a:r>
              <a:rPr lang="en-US" dirty="0" smtClean="0"/>
              <a:t> Management</a:t>
            </a:r>
          </a:p>
          <a:p>
            <a:r>
              <a:rPr lang="en-US" dirty="0" smtClean="0"/>
              <a:t>strict </a:t>
            </a:r>
            <a:r>
              <a:rPr lang="en-US" dirty="0"/>
              <a:t>restriction of all dietary fats to 20–25 g per day </a:t>
            </a:r>
            <a:endParaRPr lang="en-US" dirty="0" smtClean="0"/>
          </a:p>
          <a:p>
            <a:r>
              <a:rPr lang="en-US" dirty="0" smtClean="0"/>
              <a:t>Good </a:t>
            </a:r>
            <a:r>
              <a:rPr lang="en-US" dirty="0"/>
              <a:t>control of diabetes, weight </a:t>
            </a:r>
            <a:r>
              <a:rPr lang="en-US" dirty="0" smtClean="0"/>
              <a:t>reduction, </a:t>
            </a:r>
            <a:r>
              <a:rPr lang="en-US" dirty="0"/>
              <a:t>alcohol restriction and a review of all other </a:t>
            </a:r>
            <a:r>
              <a:rPr lang="en-US" dirty="0" smtClean="0"/>
              <a:t>medications  </a:t>
            </a:r>
          </a:p>
          <a:p>
            <a:r>
              <a:rPr lang="en-US" dirty="0" smtClean="0"/>
              <a:t>Infusions </a:t>
            </a:r>
            <a:r>
              <a:rPr lang="en-US" dirty="0"/>
              <a:t>of fresh frozen plasma </a:t>
            </a:r>
            <a:r>
              <a:rPr lang="en-US" dirty="0" smtClean="0"/>
              <a:t>in </a:t>
            </a:r>
            <a:r>
              <a:rPr lang="en-US" dirty="0"/>
              <a:t>those with </a:t>
            </a:r>
            <a:r>
              <a:rPr lang="en-US" dirty="0" err="1"/>
              <a:t>ApoCII</a:t>
            </a:r>
            <a:r>
              <a:rPr lang="en-US" dirty="0"/>
              <a:t> </a:t>
            </a:r>
            <a:r>
              <a:rPr lang="en-US" dirty="0" smtClean="0"/>
              <a:t>deficiency </a:t>
            </a:r>
            <a:r>
              <a:rPr lang="en-US" dirty="0"/>
              <a:t>who present with acute pancreatitis. </a:t>
            </a:r>
            <a:endParaRPr lang="en-US" dirty="0" smtClean="0"/>
          </a:p>
          <a:p>
            <a:r>
              <a:rPr lang="en-US" dirty="0" smtClean="0"/>
              <a:t>specialist lipid clinics </a:t>
            </a:r>
          </a:p>
          <a:p>
            <a:r>
              <a:rPr lang="en-US" dirty="0" smtClean="0"/>
              <a:t>Eruptive xanthomas respond to lowering of the triglycerides </a:t>
            </a:r>
            <a:endParaRPr lang="en-US" dirty="0"/>
          </a:p>
        </p:txBody>
      </p:sp>
    </p:spTree>
    <p:extLst>
      <p:ext uri="{BB962C8B-B14F-4D97-AF65-F5344CB8AC3E}">
        <p14:creationId xmlns:p14="http://schemas.microsoft.com/office/powerpoint/2010/main" val="5962085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V </a:t>
            </a:r>
            <a:r>
              <a:rPr lang="en-US" dirty="0" err="1"/>
              <a:t>hyperlipoproteinaemia</a:t>
            </a:r>
            <a:endParaRPr lang="en-US" dirty="0"/>
          </a:p>
        </p:txBody>
      </p:sp>
      <p:sp>
        <p:nvSpPr>
          <p:cNvPr id="3" name="Content Placeholder 2"/>
          <p:cNvSpPr>
            <a:spLocks noGrp="1"/>
          </p:cNvSpPr>
          <p:nvPr>
            <p:ph idx="1"/>
          </p:nvPr>
        </p:nvSpPr>
        <p:spPr/>
        <p:txBody>
          <a:bodyPr/>
          <a:lstStyle/>
          <a:p>
            <a:r>
              <a:rPr lang="en-US" dirty="0" smtClean="0"/>
              <a:t>accumulation </a:t>
            </a:r>
            <a:r>
              <a:rPr lang="en-US" dirty="0"/>
              <a:t>of VLDL as well as </a:t>
            </a:r>
            <a:r>
              <a:rPr lang="en-US" dirty="0" smtClean="0"/>
              <a:t>chylomicrons</a:t>
            </a:r>
          </a:p>
          <a:p>
            <a:endParaRPr lang="en-US" dirty="0"/>
          </a:p>
          <a:p>
            <a:endParaRPr lang="en-US" dirty="0" smtClean="0"/>
          </a:p>
          <a:p>
            <a:pPr marL="36900" indent="0">
              <a:buNone/>
            </a:pPr>
            <a:r>
              <a:rPr lang="en-US" dirty="0" smtClean="0"/>
              <a:t>Incidence </a:t>
            </a:r>
            <a:r>
              <a:rPr lang="en-US" dirty="0"/>
              <a:t>and </a:t>
            </a:r>
            <a:r>
              <a:rPr lang="en-US" dirty="0" smtClean="0"/>
              <a:t>prevalence</a:t>
            </a:r>
          </a:p>
          <a:p>
            <a:r>
              <a:rPr lang="en-US" dirty="0" smtClean="0"/>
              <a:t>one </a:t>
            </a:r>
            <a:r>
              <a:rPr lang="en-US" dirty="0"/>
              <a:t>in every 5000–10 000.</a:t>
            </a:r>
          </a:p>
        </p:txBody>
      </p:sp>
    </p:spTree>
    <p:extLst>
      <p:ext uri="{BB962C8B-B14F-4D97-AF65-F5344CB8AC3E}">
        <p14:creationId xmlns:p14="http://schemas.microsoft.com/office/powerpoint/2010/main" val="7101722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Pathophysiology </a:t>
            </a:r>
            <a:br>
              <a:rPr lang="en-US" dirty="0"/>
            </a:br>
            <a:endParaRPr lang="en-US" dirty="0"/>
          </a:p>
        </p:txBody>
      </p:sp>
      <p:sp>
        <p:nvSpPr>
          <p:cNvPr id="3" name="Content Placeholder 2"/>
          <p:cNvSpPr>
            <a:spLocks noGrp="1"/>
          </p:cNvSpPr>
          <p:nvPr>
            <p:ph idx="1"/>
          </p:nvPr>
        </p:nvSpPr>
        <p:spPr>
          <a:xfrm>
            <a:off x="913795" y="1732449"/>
            <a:ext cx="10353762" cy="4654496"/>
          </a:xfrm>
        </p:spPr>
        <p:txBody>
          <a:bodyPr>
            <a:normAutofit/>
          </a:bodyPr>
          <a:lstStyle/>
          <a:p>
            <a:r>
              <a:rPr lang="en-US" dirty="0" smtClean="0"/>
              <a:t>LPL deficiency</a:t>
            </a:r>
          </a:p>
          <a:p>
            <a:r>
              <a:rPr lang="en-US" dirty="0" smtClean="0"/>
              <a:t>Combined with </a:t>
            </a:r>
          </a:p>
          <a:p>
            <a:pPr lvl="1"/>
            <a:r>
              <a:rPr lang="en-US" dirty="0" smtClean="0"/>
              <a:t>Obesity</a:t>
            </a:r>
          </a:p>
          <a:p>
            <a:pPr lvl="1"/>
            <a:r>
              <a:rPr lang="en-US" dirty="0" smtClean="0"/>
              <a:t>poor </a:t>
            </a:r>
            <a:r>
              <a:rPr lang="en-US" dirty="0"/>
              <a:t>diabetic </a:t>
            </a:r>
            <a:r>
              <a:rPr lang="en-US" dirty="0" smtClean="0"/>
              <a:t>control</a:t>
            </a:r>
          </a:p>
          <a:p>
            <a:pPr lvl="1"/>
            <a:r>
              <a:rPr lang="en-US" dirty="0" smtClean="0"/>
              <a:t> </a:t>
            </a:r>
            <a:r>
              <a:rPr lang="en-US" dirty="0"/>
              <a:t>alcohol </a:t>
            </a:r>
            <a:r>
              <a:rPr lang="en-US" dirty="0" smtClean="0"/>
              <a:t>consumption</a:t>
            </a:r>
          </a:p>
          <a:p>
            <a:pPr lvl="1"/>
            <a:r>
              <a:rPr lang="en-US" dirty="0" smtClean="0"/>
              <a:t> pregnancy</a:t>
            </a:r>
          </a:p>
          <a:p>
            <a:pPr lvl="1"/>
            <a:r>
              <a:rPr lang="en-US" dirty="0" smtClean="0"/>
              <a:t> </a:t>
            </a:r>
            <a:r>
              <a:rPr lang="en-US" dirty="0"/>
              <a:t>drugs (oral contraceptives, highly active antiretroviral therapy, β‐blockers and thiazide diuretics being the main offenders</a:t>
            </a:r>
            <a:r>
              <a:rPr lang="en-US" dirty="0" smtClean="0"/>
              <a:t>)</a:t>
            </a:r>
          </a:p>
          <a:p>
            <a:pPr lvl="1"/>
            <a:r>
              <a:rPr lang="en-US" dirty="0" smtClean="0"/>
              <a:t> hypothyroidism</a:t>
            </a:r>
          </a:p>
          <a:p>
            <a:pPr lvl="1"/>
            <a:r>
              <a:rPr lang="en-US" dirty="0" smtClean="0"/>
              <a:t> </a:t>
            </a:r>
            <a:r>
              <a:rPr lang="en-US" dirty="0"/>
              <a:t>lipodystrophy </a:t>
            </a:r>
          </a:p>
          <a:p>
            <a:pPr lvl="1"/>
            <a:r>
              <a:rPr lang="en-US" dirty="0" smtClean="0"/>
              <a:t> </a:t>
            </a:r>
            <a:r>
              <a:rPr lang="en-US" dirty="0"/>
              <a:t>renal failure</a:t>
            </a:r>
          </a:p>
        </p:txBody>
      </p:sp>
    </p:spTree>
    <p:extLst>
      <p:ext uri="{BB962C8B-B14F-4D97-AF65-F5344CB8AC3E}">
        <p14:creationId xmlns:p14="http://schemas.microsoft.com/office/powerpoint/2010/main" val="31711754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748145"/>
            <a:ext cx="10353762" cy="5486400"/>
          </a:xfrm>
        </p:spPr>
        <p:txBody>
          <a:bodyPr/>
          <a:lstStyle/>
          <a:p>
            <a:pPr marL="36900" indent="0">
              <a:buNone/>
            </a:pPr>
            <a:r>
              <a:rPr lang="en-US" dirty="0"/>
              <a:t>Clinical </a:t>
            </a:r>
            <a:r>
              <a:rPr lang="en-US" dirty="0" smtClean="0"/>
              <a:t>features</a:t>
            </a:r>
          </a:p>
          <a:p>
            <a:r>
              <a:rPr lang="en-US" dirty="0" smtClean="0"/>
              <a:t> </a:t>
            </a:r>
            <a:r>
              <a:rPr lang="en-US" dirty="0"/>
              <a:t>Acute </a:t>
            </a:r>
            <a:r>
              <a:rPr lang="en-US" dirty="0" smtClean="0"/>
              <a:t>pancreatitis</a:t>
            </a:r>
          </a:p>
          <a:p>
            <a:r>
              <a:rPr lang="en-US" dirty="0" smtClean="0"/>
              <a:t>eruptive xanthomas</a:t>
            </a:r>
          </a:p>
          <a:p>
            <a:r>
              <a:rPr lang="en-US" dirty="0" smtClean="0"/>
              <a:t>hepatosplenomegaly</a:t>
            </a:r>
          </a:p>
          <a:p>
            <a:r>
              <a:rPr lang="en-US" dirty="0" err="1" smtClean="0"/>
              <a:t>lipaemia</a:t>
            </a:r>
            <a:r>
              <a:rPr lang="en-US" dirty="0" smtClean="0"/>
              <a:t> </a:t>
            </a:r>
            <a:r>
              <a:rPr lang="en-US" dirty="0" err="1"/>
              <a:t>retinalis</a:t>
            </a:r>
            <a:r>
              <a:rPr lang="en-US" dirty="0"/>
              <a:t> </a:t>
            </a:r>
            <a:endParaRPr lang="en-US" dirty="0" smtClean="0"/>
          </a:p>
          <a:p>
            <a:r>
              <a:rPr lang="en-US" dirty="0" err="1" smtClean="0"/>
              <a:t>hyperuricaemia</a:t>
            </a:r>
            <a:r>
              <a:rPr lang="en-US" dirty="0"/>
              <a:t>, glucose intolerance and hepatic steatosis </a:t>
            </a:r>
            <a:endParaRPr lang="en-US" dirty="0" smtClean="0"/>
          </a:p>
          <a:p>
            <a:endParaRPr lang="en-US" dirty="0" smtClean="0"/>
          </a:p>
          <a:p>
            <a:endParaRPr lang="en-US" dirty="0"/>
          </a:p>
          <a:p>
            <a:pPr marL="36900" indent="0">
              <a:buNone/>
            </a:pPr>
            <a:r>
              <a:rPr lang="en-US" dirty="0" smtClean="0"/>
              <a:t>Investigations</a:t>
            </a:r>
          </a:p>
          <a:p>
            <a:r>
              <a:rPr lang="en-US" dirty="0" smtClean="0"/>
              <a:t>Samples will show some </a:t>
            </a:r>
            <a:r>
              <a:rPr lang="en-US" dirty="0" err="1"/>
              <a:t>milkiness</a:t>
            </a:r>
            <a:r>
              <a:rPr lang="en-US" dirty="0"/>
              <a:t> with the </a:t>
            </a:r>
            <a:r>
              <a:rPr lang="en-US" dirty="0" smtClean="0"/>
              <a:t>separation </a:t>
            </a:r>
            <a:r>
              <a:rPr lang="en-US" dirty="0"/>
              <a:t>of a creamy layer (made up of chylomicrons) after standing or centrifugation, but the serum or plasma will be opaque </a:t>
            </a:r>
            <a:r>
              <a:rPr lang="en-US" dirty="0" smtClean="0"/>
              <a:t>representing </a:t>
            </a:r>
            <a:r>
              <a:rPr lang="en-US" dirty="0"/>
              <a:t>the presence of </a:t>
            </a:r>
            <a:r>
              <a:rPr lang="en-US" dirty="0" smtClean="0"/>
              <a:t>VLDLs</a:t>
            </a:r>
          </a:p>
          <a:p>
            <a:r>
              <a:rPr lang="en-US" dirty="0" smtClean="0"/>
              <a:t>Lipids markedly elevated</a:t>
            </a:r>
            <a:endParaRPr lang="en-US" dirty="0"/>
          </a:p>
        </p:txBody>
      </p:sp>
    </p:spTree>
    <p:extLst>
      <p:ext uri="{BB962C8B-B14F-4D97-AF65-F5344CB8AC3E}">
        <p14:creationId xmlns:p14="http://schemas.microsoft.com/office/powerpoint/2010/main" val="5174656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6900" indent="0">
              <a:buNone/>
            </a:pPr>
            <a:r>
              <a:rPr lang="en-US" dirty="0"/>
              <a:t>Management </a:t>
            </a:r>
            <a:endParaRPr lang="en-US" dirty="0" smtClean="0"/>
          </a:p>
          <a:p>
            <a:r>
              <a:rPr lang="en-US" dirty="0" smtClean="0"/>
              <a:t>The </a:t>
            </a:r>
            <a:r>
              <a:rPr lang="en-US" dirty="0"/>
              <a:t>treatment of type V </a:t>
            </a:r>
            <a:r>
              <a:rPr lang="en-US" dirty="0" err="1"/>
              <a:t>hyperlipoproteinaemia</a:t>
            </a:r>
            <a:r>
              <a:rPr lang="en-US" dirty="0"/>
              <a:t> is exactly as for type </a:t>
            </a:r>
            <a:r>
              <a:rPr lang="en-US" dirty="0" smtClean="0"/>
              <a:t>I</a:t>
            </a:r>
          </a:p>
          <a:p>
            <a:r>
              <a:rPr lang="en-US" dirty="0" smtClean="0"/>
              <a:t>Fibrates are more effective</a:t>
            </a:r>
            <a:endParaRPr lang="en-US" dirty="0"/>
          </a:p>
        </p:txBody>
      </p:sp>
    </p:spTree>
    <p:extLst>
      <p:ext uri="{BB962C8B-B14F-4D97-AF65-F5344CB8AC3E}">
        <p14:creationId xmlns:p14="http://schemas.microsoft.com/office/powerpoint/2010/main" val="19120083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IV </a:t>
            </a:r>
            <a:r>
              <a:rPr lang="en-US" dirty="0" err="1"/>
              <a:t>hyperlipoproteinaemia</a:t>
            </a:r>
            <a:endParaRPr lang="en-US" dirty="0"/>
          </a:p>
        </p:txBody>
      </p:sp>
      <p:sp>
        <p:nvSpPr>
          <p:cNvPr id="3" name="Content Placeholder 2"/>
          <p:cNvSpPr>
            <a:spLocks noGrp="1"/>
          </p:cNvSpPr>
          <p:nvPr>
            <p:ph idx="1"/>
          </p:nvPr>
        </p:nvSpPr>
        <p:spPr/>
        <p:txBody>
          <a:bodyPr/>
          <a:lstStyle/>
          <a:p>
            <a:r>
              <a:rPr lang="en-US" dirty="0" smtClean="0"/>
              <a:t>VLDL </a:t>
            </a:r>
            <a:r>
              <a:rPr lang="en-US" dirty="0"/>
              <a:t>accumulate but without any increase in </a:t>
            </a:r>
            <a:r>
              <a:rPr lang="en-US" dirty="0" smtClean="0"/>
              <a:t>chylomicrons</a:t>
            </a:r>
          </a:p>
          <a:p>
            <a:pPr marL="36900" indent="0">
              <a:buNone/>
            </a:pPr>
            <a:endParaRPr lang="en-US" dirty="0"/>
          </a:p>
          <a:p>
            <a:pPr marL="36900" indent="0">
              <a:buNone/>
            </a:pPr>
            <a:endParaRPr lang="en-US" dirty="0" smtClean="0"/>
          </a:p>
          <a:p>
            <a:pPr marL="36900" indent="0">
              <a:buNone/>
            </a:pPr>
            <a:r>
              <a:rPr lang="en-US" dirty="0" smtClean="0"/>
              <a:t>Pathophysiology </a:t>
            </a:r>
          </a:p>
          <a:p>
            <a:r>
              <a:rPr lang="en-US" dirty="0" smtClean="0"/>
              <a:t>increased </a:t>
            </a:r>
            <a:r>
              <a:rPr lang="en-US" dirty="0"/>
              <a:t>production of VLDLs by the </a:t>
            </a:r>
            <a:r>
              <a:rPr lang="en-US" dirty="0" smtClean="0"/>
              <a:t>liver </a:t>
            </a:r>
          </a:p>
        </p:txBody>
      </p:sp>
    </p:spTree>
    <p:extLst>
      <p:ext uri="{BB962C8B-B14F-4D97-AF65-F5344CB8AC3E}">
        <p14:creationId xmlns:p14="http://schemas.microsoft.com/office/powerpoint/2010/main" val="31958660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631" y="360218"/>
            <a:ext cx="10353762" cy="6248399"/>
          </a:xfrm>
        </p:spPr>
        <p:txBody>
          <a:bodyPr>
            <a:normAutofit/>
          </a:bodyPr>
          <a:lstStyle/>
          <a:p>
            <a:pPr marL="36900" indent="0">
              <a:buNone/>
            </a:pPr>
            <a:endParaRPr lang="en-US" dirty="0"/>
          </a:p>
          <a:p>
            <a:pPr marL="36900" indent="0">
              <a:buNone/>
            </a:pPr>
            <a:r>
              <a:rPr lang="en-US" dirty="0" smtClean="0"/>
              <a:t>Investigations </a:t>
            </a:r>
          </a:p>
          <a:p>
            <a:r>
              <a:rPr lang="en-US" dirty="0" smtClean="0"/>
              <a:t>fasting </a:t>
            </a:r>
            <a:r>
              <a:rPr lang="en-US" dirty="0"/>
              <a:t>triglycerides of less than 6 </a:t>
            </a:r>
            <a:r>
              <a:rPr lang="en-US" dirty="0" err="1"/>
              <a:t>mmol</a:t>
            </a:r>
            <a:r>
              <a:rPr lang="en-US" dirty="0"/>
              <a:t>/L and most less than 10 </a:t>
            </a:r>
            <a:r>
              <a:rPr lang="en-US" dirty="0" err="1" smtClean="0"/>
              <a:t>mmol</a:t>
            </a:r>
            <a:r>
              <a:rPr lang="en-US" dirty="0" smtClean="0"/>
              <a:t>/L</a:t>
            </a:r>
          </a:p>
          <a:p>
            <a:endParaRPr lang="en-US" dirty="0" smtClean="0"/>
          </a:p>
          <a:p>
            <a:pPr marL="36900" indent="0">
              <a:buNone/>
            </a:pPr>
            <a:r>
              <a:rPr lang="en-US" dirty="0" smtClean="0"/>
              <a:t>Management</a:t>
            </a:r>
          </a:p>
          <a:p>
            <a:r>
              <a:rPr lang="en-US" dirty="0" smtClean="0"/>
              <a:t>Lifestyle modification </a:t>
            </a:r>
          </a:p>
          <a:p>
            <a:r>
              <a:rPr lang="en-US" dirty="0" smtClean="0"/>
              <a:t>statins</a:t>
            </a:r>
            <a:endParaRPr lang="en-US" dirty="0"/>
          </a:p>
        </p:txBody>
      </p:sp>
    </p:spTree>
    <p:extLst>
      <p:ext uri="{BB962C8B-B14F-4D97-AF65-F5344CB8AC3E}">
        <p14:creationId xmlns:p14="http://schemas.microsoft.com/office/powerpoint/2010/main" val="6928117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Cerebrotendinous </a:t>
            </a:r>
            <a:r>
              <a:rPr lang="en-US" dirty="0" err="1"/>
              <a:t>xanthomatosis</a:t>
            </a:r>
            <a:r>
              <a:rPr lang="en-US" dirty="0"/>
              <a:t> </a:t>
            </a:r>
          </a:p>
        </p:txBody>
      </p:sp>
      <p:sp>
        <p:nvSpPr>
          <p:cNvPr id="3" name="Content Placeholder 2"/>
          <p:cNvSpPr>
            <a:spLocks noGrp="1"/>
          </p:cNvSpPr>
          <p:nvPr>
            <p:ph idx="1"/>
          </p:nvPr>
        </p:nvSpPr>
        <p:spPr>
          <a:xfrm>
            <a:off x="913795" y="1732449"/>
            <a:ext cx="10353762" cy="4668351"/>
          </a:xfrm>
        </p:spPr>
        <p:txBody>
          <a:bodyPr>
            <a:normAutofit/>
          </a:bodyPr>
          <a:lstStyle/>
          <a:p>
            <a:r>
              <a:rPr lang="en-US" dirty="0" smtClean="0"/>
              <a:t>autosomal </a:t>
            </a:r>
            <a:r>
              <a:rPr lang="en-US" dirty="0"/>
              <a:t>recessive </a:t>
            </a:r>
            <a:r>
              <a:rPr lang="en-US" dirty="0" smtClean="0"/>
              <a:t>condition </a:t>
            </a:r>
            <a:endParaRPr lang="en-US" dirty="0"/>
          </a:p>
          <a:p>
            <a:r>
              <a:rPr lang="en-US" dirty="0" smtClean="0"/>
              <a:t>rare </a:t>
            </a:r>
            <a:r>
              <a:rPr lang="en-US" dirty="0"/>
              <a:t>cause of tendon xanthomas and </a:t>
            </a:r>
            <a:r>
              <a:rPr lang="en-US" dirty="0" err="1" smtClean="0"/>
              <a:t>xanthelasmas</a:t>
            </a:r>
            <a:r>
              <a:rPr lang="en-US" dirty="0" smtClean="0"/>
              <a:t> </a:t>
            </a:r>
          </a:p>
          <a:p>
            <a:endParaRPr lang="en-US" dirty="0" smtClean="0"/>
          </a:p>
          <a:p>
            <a:pPr marL="36900" indent="0">
              <a:buNone/>
            </a:pPr>
            <a:r>
              <a:rPr lang="en-US" dirty="0" smtClean="0"/>
              <a:t>Epidemiology </a:t>
            </a:r>
          </a:p>
          <a:p>
            <a:r>
              <a:rPr lang="en-US" dirty="0" smtClean="0"/>
              <a:t>Presentation </a:t>
            </a:r>
            <a:r>
              <a:rPr lang="en-US" dirty="0"/>
              <a:t>occurs during childhood or early adult </a:t>
            </a:r>
            <a:r>
              <a:rPr lang="en-US" dirty="0" smtClean="0"/>
              <a:t>life</a:t>
            </a:r>
          </a:p>
          <a:p>
            <a:pPr marL="36900" indent="0">
              <a:buNone/>
            </a:pPr>
            <a:endParaRPr lang="en-US" dirty="0" smtClean="0"/>
          </a:p>
          <a:p>
            <a:pPr marL="36900" indent="0">
              <a:buNone/>
            </a:pPr>
            <a:r>
              <a:rPr lang="en-US" dirty="0" smtClean="0"/>
              <a:t>Pathophysiology </a:t>
            </a:r>
          </a:p>
          <a:p>
            <a:r>
              <a:rPr lang="en-US" dirty="0" smtClean="0"/>
              <a:t>defect </a:t>
            </a:r>
            <a:r>
              <a:rPr lang="en-US" dirty="0"/>
              <a:t>in sterol‐27‐hydroxylase with consequent increased production of </a:t>
            </a:r>
            <a:r>
              <a:rPr lang="en-US" dirty="0" err="1"/>
              <a:t>cholestanol</a:t>
            </a:r>
            <a:r>
              <a:rPr lang="en-US" dirty="0"/>
              <a:t> and 7‐hydroxycholesterol, which accumulate in the plasma and throughout the </a:t>
            </a:r>
            <a:r>
              <a:rPr lang="en-US" dirty="0" smtClean="0"/>
              <a:t>body</a:t>
            </a:r>
            <a:endParaRPr lang="en-US" dirty="0"/>
          </a:p>
        </p:txBody>
      </p:sp>
    </p:spTree>
    <p:extLst>
      <p:ext uri="{BB962C8B-B14F-4D97-AF65-F5344CB8AC3E}">
        <p14:creationId xmlns:p14="http://schemas.microsoft.com/office/powerpoint/2010/main" val="1559920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lstStyle/>
          <a:p>
            <a:r>
              <a:rPr lang="en-US" dirty="0" smtClean="0"/>
              <a:t>lipid profile </a:t>
            </a:r>
            <a:r>
              <a:rPr lang="en-US" dirty="0"/>
              <a:t>(where an LDL cholesterol level of ≥4.9 </a:t>
            </a:r>
            <a:r>
              <a:rPr lang="en-US" dirty="0" err="1"/>
              <a:t>mmol</a:t>
            </a:r>
            <a:r>
              <a:rPr lang="en-US" dirty="0"/>
              <a:t>/L may indicate FH) </a:t>
            </a:r>
          </a:p>
          <a:p>
            <a:r>
              <a:rPr lang="en-US" dirty="0" smtClean="0"/>
              <a:t>liver </a:t>
            </a:r>
            <a:r>
              <a:rPr lang="en-US" dirty="0" err="1" smtClean="0"/>
              <a:t>funtion</a:t>
            </a:r>
            <a:r>
              <a:rPr lang="en-US" dirty="0" smtClean="0"/>
              <a:t> </a:t>
            </a:r>
            <a:r>
              <a:rPr lang="en-US" dirty="0"/>
              <a:t>tests</a:t>
            </a:r>
          </a:p>
        </p:txBody>
      </p:sp>
    </p:spTree>
    <p:extLst>
      <p:ext uri="{BB962C8B-B14F-4D97-AF65-F5344CB8AC3E}">
        <p14:creationId xmlns:p14="http://schemas.microsoft.com/office/powerpoint/2010/main" val="1813936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74073"/>
            <a:ext cx="10353762" cy="6012872"/>
          </a:xfrm>
        </p:spPr>
        <p:txBody>
          <a:bodyPr>
            <a:normAutofit/>
          </a:bodyPr>
          <a:lstStyle/>
          <a:p>
            <a:pPr marL="36900" indent="0">
              <a:buNone/>
            </a:pPr>
            <a:r>
              <a:rPr lang="en-US" dirty="0"/>
              <a:t>Clinical features </a:t>
            </a:r>
            <a:endParaRPr lang="en-US" dirty="0" smtClean="0"/>
          </a:p>
          <a:p>
            <a:r>
              <a:rPr lang="en-US" dirty="0" smtClean="0"/>
              <a:t>tendon </a:t>
            </a:r>
            <a:r>
              <a:rPr lang="en-US" dirty="0"/>
              <a:t>xanthoma and </a:t>
            </a:r>
            <a:r>
              <a:rPr lang="en-US" dirty="0" err="1" smtClean="0"/>
              <a:t>xanthelasma</a:t>
            </a:r>
            <a:endParaRPr lang="en-US" dirty="0" smtClean="0"/>
          </a:p>
          <a:p>
            <a:r>
              <a:rPr lang="en-US" dirty="0" smtClean="0"/>
              <a:t>myelin </a:t>
            </a:r>
            <a:r>
              <a:rPr lang="en-US" dirty="0"/>
              <a:t>destruction leading to mental retardation, seizures, spasticity and ataxia; peripheral </a:t>
            </a:r>
            <a:r>
              <a:rPr lang="en-US" dirty="0" smtClean="0"/>
              <a:t>neuropathy </a:t>
            </a:r>
            <a:r>
              <a:rPr lang="en-US" dirty="0"/>
              <a:t>results from similar pathology in the peripheral nervous system. </a:t>
            </a:r>
            <a:endParaRPr lang="en-US" dirty="0" smtClean="0"/>
          </a:p>
          <a:p>
            <a:r>
              <a:rPr lang="en-US" dirty="0" smtClean="0"/>
              <a:t>Early‐onset </a:t>
            </a:r>
            <a:r>
              <a:rPr lang="en-US" dirty="0"/>
              <a:t>cataracts, </a:t>
            </a:r>
            <a:r>
              <a:rPr lang="en-US" dirty="0" err="1"/>
              <a:t>diarrhoea</a:t>
            </a:r>
            <a:r>
              <a:rPr lang="en-US" dirty="0"/>
              <a:t> and premature </a:t>
            </a:r>
            <a:r>
              <a:rPr lang="en-US" dirty="0" smtClean="0"/>
              <a:t>osteoporosis   </a:t>
            </a:r>
          </a:p>
          <a:p>
            <a:r>
              <a:rPr lang="en-US" dirty="0" smtClean="0"/>
              <a:t>increased </a:t>
            </a:r>
            <a:r>
              <a:rPr lang="en-US" dirty="0"/>
              <a:t>risk of </a:t>
            </a:r>
            <a:r>
              <a:rPr lang="en-US" dirty="0" smtClean="0"/>
              <a:t>CVD</a:t>
            </a:r>
          </a:p>
          <a:p>
            <a:pPr marL="36900" indent="0">
              <a:buNone/>
            </a:pPr>
            <a:endParaRPr lang="en-US" dirty="0" smtClean="0"/>
          </a:p>
          <a:p>
            <a:pPr marL="36900" indent="0">
              <a:buNone/>
            </a:pPr>
            <a:r>
              <a:rPr lang="en-US" dirty="0" smtClean="0"/>
              <a:t>Investigations </a:t>
            </a:r>
          </a:p>
          <a:p>
            <a:r>
              <a:rPr lang="en-US" dirty="0" smtClean="0"/>
              <a:t>Plasma </a:t>
            </a:r>
            <a:r>
              <a:rPr lang="en-US" dirty="0"/>
              <a:t>cholesterol levels are </a:t>
            </a:r>
            <a:r>
              <a:rPr lang="en-US" dirty="0" smtClean="0"/>
              <a:t>normal</a:t>
            </a:r>
          </a:p>
          <a:p>
            <a:pPr marL="36900" indent="0">
              <a:buNone/>
            </a:pPr>
            <a:endParaRPr lang="en-US" dirty="0" smtClean="0"/>
          </a:p>
          <a:p>
            <a:pPr marL="36900" indent="0">
              <a:buNone/>
            </a:pPr>
            <a:r>
              <a:rPr lang="en-US" dirty="0" smtClean="0"/>
              <a:t>Management </a:t>
            </a:r>
            <a:endParaRPr lang="en-US" dirty="0"/>
          </a:p>
          <a:p>
            <a:r>
              <a:rPr lang="en-US" dirty="0" err="1" smtClean="0"/>
              <a:t>chenodeoxycholate</a:t>
            </a:r>
            <a:r>
              <a:rPr lang="en-US" dirty="0" smtClean="0"/>
              <a:t> </a:t>
            </a:r>
            <a:r>
              <a:rPr lang="en-US" dirty="0"/>
              <a:t>reduces plasma </a:t>
            </a:r>
            <a:r>
              <a:rPr lang="en-US" dirty="0" err="1"/>
              <a:t>cholestanol</a:t>
            </a:r>
            <a:r>
              <a:rPr lang="en-US" dirty="0"/>
              <a:t> concentrations and improves the neurological manifestations of the disease.</a:t>
            </a:r>
          </a:p>
        </p:txBody>
      </p:sp>
    </p:spTree>
    <p:extLst>
      <p:ext uri="{BB962C8B-B14F-4D97-AF65-F5344CB8AC3E}">
        <p14:creationId xmlns:p14="http://schemas.microsoft.com/office/powerpoint/2010/main" val="28887087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Sitosterolaemia</a:t>
            </a:r>
          </a:p>
        </p:txBody>
      </p:sp>
      <p:sp>
        <p:nvSpPr>
          <p:cNvPr id="3" name="Content Placeholder 2"/>
          <p:cNvSpPr>
            <a:spLocks noGrp="1"/>
          </p:cNvSpPr>
          <p:nvPr>
            <p:ph idx="1"/>
          </p:nvPr>
        </p:nvSpPr>
        <p:spPr>
          <a:xfrm>
            <a:off x="913795" y="1732449"/>
            <a:ext cx="10353762" cy="4751478"/>
          </a:xfrm>
        </p:spPr>
        <p:txBody>
          <a:bodyPr/>
          <a:lstStyle/>
          <a:p>
            <a:pPr marL="36900" indent="0">
              <a:buNone/>
            </a:pPr>
            <a:endParaRPr lang="en-US" dirty="0" smtClean="0"/>
          </a:p>
          <a:p>
            <a:r>
              <a:rPr lang="en-US" dirty="0" smtClean="0"/>
              <a:t>rare </a:t>
            </a:r>
            <a:r>
              <a:rPr lang="en-US" dirty="0"/>
              <a:t>autosomal recessive cause of tendon and tuberous </a:t>
            </a:r>
            <a:r>
              <a:rPr lang="en-US" dirty="0" smtClean="0"/>
              <a:t>xanthomas</a:t>
            </a:r>
          </a:p>
          <a:p>
            <a:pPr marL="36900" indent="0">
              <a:buNone/>
            </a:pPr>
            <a:endParaRPr lang="en-US" dirty="0" smtClean="0"/>
          </a:p>
          <a:p>
            <a:pPr marL="36900" indent="0">
              <a:buNone/>
            </a:pPr>
            <a:r>
              <a:rPr lang="en-US" dirty="0" smtClean="0"/>
              <a:t>Pathophysiology </a:t>
            </a:r>
          </a:p>
          <a:p>
            <a:r>
              <a:rPr lang="en-US" dirty="0" smtClean="0"/>
              <a:t> mutations </a:t>
            </a:r>
            <a:r>
              <a:rPr lang="en-US" dirty="0"/>
              <a:t>in the genes ABCG5 or ABCG8 , which encode the proteins sterolin‐1 and sterolin‐2 in enterocytes and </a:t>
            </a:r>
            <a:r>
              <a:rPr lang="en-US" dirty="0" smtClean="0"/>
              <a:t>hepatocytes</a:t>
            </a:r>
          </a:p>
          <a:p>
            <a:r>
              <a:rPr lang="en-US" dirty="0" smtClean="0"/>
              <a:t>Sterolin‐1 </a:t>
            </a:r>
            <a:r>
              <a:rPr lang="en-US" dirty="0"/>
              <a:t>and sterolin‐2 act together to form a lipid transporter that is thought to facilitate immediate excretion of any plant sterols absorbed across the small intestinal brush border. </a:t>
            </a:r>
            <a:endParaRPr lang="en-US" dirty="0" smtClean="0"/>
          </a:p>
          <a:p>
            <a:r>
              <a:rPr lang="en-US" dirty="0" smtClean="0"/>
              <a:t>much </a:t>
            </a:r>
            <a:r>
              <a:rPr lang="en-US" dirty="0"/>
              <a:t>greater absorption of plant sterols into the body, principally </a:t>
            </a:r>
            <a:r>
              <a:rPr lang="el-GR" dirty="0"/>
              <a:t>β‐</a:t>
            </a:r>
            <a:r>
              <a:rPr lang="en-US" dirty="0" err="1"/>
              <a:t>sitosterol</a:t>
            </a:r>
            <a:r>
              <a:rPr lang="en-US" dirty="0"/>
              <a:t> but also </a:t>
            </a:r>
            <a:r>
              <a:rPr lang="en-US" dirty="0" err="1"/>
              <a:t>sitostanol</a:t>
            </a:r>
            <a:r>
              <a:rPr lang="en-US" dirty="0"/>
              <a:t>, </a:t>
            </a:r>
            <a:r>
              <a:rPr lang="en-US" dirty="0" err="1"/>
              <a:t>campesterol</a:t>
            </a:r>
            <a:r>
              <a:rPr lang="en-US" dirty="0"/>
              <a:t> and </a:t>
            </a:r>
            <a:r>
              <a:rPr lang="en-US" dirty="0" err="1"/>
              <a:t>stigmasterol</a:t>
            </a:r>
            <a:r>
              <a:rPr lang="en-US" dirty="0"/>
              <a:t>. </a:t>
            </a:r>
          </a:p>
        </p:txBody>
      </p:sp>
    </p:spTree>
    <p:extLst>
      <p:ext uri="{BB962C8B-B14F-4D97-AF65-F5344CB8AC3E}">
        <p14:creationId xmlns:p14="http://schemas.microsoft.com/office/powerpoint/2010/main" val="6283065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Sitosterolaemia</a:t>
            </a:r>
          </a:p>
        </p:txBody>
      </p:sp>
      <p:sp>
        <p:nvSpPr>
          <p:cNvPr id="3" name="Content Placeholder 2"/>
          <p:cNvSpPr>
            <a:spLocks noGrp="1"/>
          </p:cNvSpPr>
          <p:nvPr>
            <p:ph idx="1"/>
          </p:nvPr>
        </p:nvSpPr>
        <p:spPr>
          <a:xfrm>
            <a:off x="913795" y="1732449"/>
            <a:ext cx="10353762" cy="4765333"/>
          </a:xfrm>
        </p:spPr>
        <p:txBody>
          <a:bodyPr>
            <a:normAutofit/>
          </a:bodyPr>
          <a:lstStyle/>
          <a:p>
            <a:pPr marL="36900" indent="0">
              <a:buNone/>
            </a:pPr>
            <a:r>
              <a:rPr lang="en-US" dirty="0"/>
              <a:t>Clinical features </a:t>
            </a:r>
            <a:endParaRPr lang="en-US" dirty="0" smtClean="0"/>
          </a:p>
          <a:p>
            <a:r>
              <a:rPr lang="en-US" dirty="0" smtClean="0"/>
              <a:t>impaired </a:t>
            </a:r>
            <a:r>
              <a:rPr lang="en-US" dirty="0"/>
              <a:t>growth, </a:t>
            </a:r>
            <a:r>
              <a:rPr lang="en-US" dirty="0" err="1"/>
              <a:t>anaemia</a:t>
            </a:r>
            <a:r>
              <a:rPr lang="en-US" dirty="0"/>
              <a:t>, thrombocytopenia and arthritis and are at risk of </a:t>
            </a:r>
            <a:r>
              <a:rPr lang="en-US" dirty="0" smtClean="0"/>
              <a:t>premature CVD</a:t>
            </a:r>
          </a:p>
          <a:p>
            <a:r>
              <a:rPr lang="en-US" dirty="0" smtClean="0"/>
              <a:t>tendon </a:t>
            </a:r>
            <a:r>
              <a:rPr lang="en-US" dirty="0"/>
              <a:t>and tuberous </a:t>
            </a:r>
            <a:r>
              <a:rPr lang="en-US" dirty="0" smtClean="0"/>
              <a:t>xanthomas</a:t>
            </a:r>
          </a:p>
          <a:p>
            <a:pPr marL="36900" indent="0">
              <a:buNone/>
            </a:pPr>
            <a:endParaRPr lang="en-US" dirty="0" smtClean="0"/>
          </a:p>
          <a:p>
            <a:pPr marL="36900" indent="0">
              <a:buNone/>
            </a:pPr>
            <a:r>
              <a:rPr lang="en-US" dirty="0" smtClean="0"/>
              <a:t>Investigations </a:t>
            </a:r>
          </a:p>
          <a:p>
            <a:r>
              <a:rPr lang="en-US" dirty="0" smtClean="0"/>
              <a:t>serum </a:t>
            </a:r>
            <a:r>
              <a:rPr lang="en-US" dirty="0"/>
              <a:t>plant sterol </a:t>
            </a:r>
            <a:r>
              <a:rPr lang="en-US" dirty="0" smtClean="0"/>
              <a:t>concentrations</a:t>
            </a:r>
          </a:p>
          <a:p>
            <a:pPr marL="36900" indent="0">
              <a:buNone/>
            </a:pPr>
            <a:endParaRPr lang="en-US" dirty="0" smtClean="0"/>
          </a:p>
          <a:p>
            <a:pPr marL="36900" indent="0">
              <a:buNone/>
            </a:pPr>
            <a:r>
              <a:rPr lang="en-US" dirty="0" smtClean="0"/>
              <a:t>Management</a:t>
            </a:r>
          </a:p>
          <a:p>
            <a:r>
              <a:rPr lang="en-US" dirty="0" smtClean="0"/>
              <a:t> ezetimibe </a:t>
            </a:r>
            <a:r>
              <a:rPr lang="en-US" dirty="0"/>
              <a:t>reduces plant sterol </a:t>
            </a:r>
            <a:r>
              <a:rPr lang="en-US" dirty="0" smtClean="0"/>
              <a:t>levels </a:t>
            </a:r>
            <a:r>
              <a:rPr lang="en-US" dirty="0"/>
              <a:t>effectively </a:t>
            </a:r>
          </a:p>
        </p:txBody>
      </p:sp>
    </p:spTree>
    <p:extLst>
      <p:ext uri="{BB962C8B-B14F-4D97-AF65-F5344CB8AC3E}">
        <p14:creationId xmlns:p14="http://schemas.microsoft.com/office/powerpoint/2010/main" val="41304912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92036"/>
            <a:ext cx="10353762" cy="970450"/>
          </a:xfrm>
        </p:spPr>
        <p:txBody>
          <a:bodyPr/>
          <a:lstStyle/>
          <a:p>
            <a:r>
              <a:rPr lang="en-US" dirty="0"/>
              <a:t>SECONDARY DYSLIPIDAEMIAS</a:t>
            </a:r>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1275664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a:t>
            </a:r>
            <a:r>
              <a:rPr lang="en-US" dirty="0" err="1"/>
              <a:t>dyslipidaemia</a:t>
            </a:r>
            <a:r>
              <a:rPr lang="en-US" dirty="0"/>
              <a:t> and diabetes</a:t>
            </a:r>
          </a:p>
        </p:txBody>
      </p:sp>
      <p:sp>
        <p:nvSpPr>
          <p:cNvPr id="3" name="Content Placeholder 2"/>
          <p:cNvSpPr>
            <a:spLocks noGrp="1"/>
          </p:cNvSpPr>
          <p:nvPr>
            <p:ph idx="1"/>
          </p:nvPr>
        </p:nvSpPr>
        <p:spPr>
          <a:xfrm>
            <a:off x="913795" y="1732449"/>
            <a:ext cx="10353762" cy="4931587"/>
          </a:xfrm>
        </p:spPr>
        <p:txBody>
          <a:bodyPr>
            <a:normAutofit lnSpcReduction="10000"/>
          </a:bodyPr>
          <a:lstStyle/>
          <a:p>
            <a:r>
              <a:rPr lang="en-US" dirty="0" smtClean="0"/>
              <a:t>type </a:t>
            </a:r>
            <a:r>
              <a:rPr lang="en-US" dirty="0"/>
              <a:t>1 diabetes frequently have quite high HDL cholesterol </a:t>
            </a:r>
            <a:r>
              <a:rPr lang="en-US" dirty="0" smtClean="0"/>
              <a:t>levels and abnormalities in LDL and VLDL </a:t>
            </a:r>
          </a:p>
          <a:p>
            <a:r>
              <a:rPr lang="en-US" dirty="0" smtClean="0"/>
              <a:t>type </a:t>
            </a:r>
            <a:r>
              <a:rPr lang="en-US" dirty="0"/>
              <a:t>2 diabetes </a:t>
            </a:r>
            <a:r>
              <a:rPr lang="en-US" dirty="0" smtClean="0"/>
              <a:t>-normal </a:t>
            </a:r>
            <a:r>
              <a:rPr lang="en-US" dirty="0"/>
              <a:t>total and LDL cholesterol levels, </a:t>
            </a:r>
            <a:r>
              <a:rPr lang="en-US" dirty="0" smtClean="0"/>
              <a:t>increased </a:t>
            </a:r>
            <a:r>
              <a:rPr lang="en-US" dirty="0"/>
              <a:t>triglyceride and reduced HDL cholesterol </a:t>
            </a:r>
            <a:r>
              <a:rPr lang="en-US" dirty="0" smtClean="0"/>
              <a:t>concentrations</a:t>
            </a:r>
          </a:p>
          <a:p>
            <a:r>
              <a:rPr lang="en-US" dirty="0" smtClean="0"/>
              <a:t>statins </a:t>
            </a:r>
            <a:r>
              <a:rPr lang="en-US" dirty="0"/>
              <a:t>should be considered for all people with diabetes over the age of 40, and in younger patients with other CVD risk factors </a:t>
            </a:r>
            <a:endParaRPr lang="en-US" dirty="0" smtClean="0"/>
          </a:p>
          <a:p>
            <a:r>
              <a:rPr lang="en-US" dirty="0" smtClean="0"/>
              <a:t>type </a:t>
            </a:r>
            <a:r>
              <a:rPr lang="en-US" dirty="0"/>
              <a:t>2 </a:t>
            </a:r>
            <a:r>
              <a:rPr lang="en-US" dirty="0" err="1" smtClean="0"/>
              <a:t>diabetes,can</a:t>
            </a:r>
            <a:r>
              <a:rPr lang="en-US" dirty="0" smtClean="0"/>
              <a:t> </a:t>
            </a:r>
            <a:r>
              <a:rPr lang="en-US" dirty="0"/>
              <a:t>cause marked </a:t>
            </a:r>
            <a:r>
              <a:rPr lang="en-US" dirty="0" err="1"/>
              <a:t>hypertriglyceridaemia</a:t>
            </a:r>
            <a:r>
              <a:rPr lang="en-US" dirty="0"/>
              <a:t> (with type IV or V </a:t>
            </a:r>
            <a:r>
              <a:rPr lang="en-US" dirty="0" err="1"/>
              <a:t>hyperlipoproteinaemia</a:t>
            </a:r>
            <a:r>
              <a:rPr lang="en-US" dirty="0"/>
              <a:t>) </a:t>
            </a:r>
            <a:r>
              <a:rPr lang="en-US" dirty="0" smtClean="0"/>
              <a:t>with </a:t>
            </a:r>
            <a:r>
              <a:rPr lang="en-US" dirty="0"/>
              <a:t>clinical features, including eruptive xanthomas, </a:t>
            </a:r>
            <a:r>
              <a:rPr lang="en-US" dirty="0" err="1"/>
              <a:t>lipaemia</a:t>
            </a:r>
            <a:r>
              <a:rPr lang="en-US" dirty="0"/>
              <a:t> </a:t>
            </a:r>
            <a:r>
              <a:rPr lang="en-US" dirty="0" err="1" smtClean="0"/>
              <a:t>retinalis</a:t>
            </a:r>
            <a:r>
              <a:rPr lang="en-US" dirty="0" smtClean="0"/>
              <a:t> and acute pancreatitis. </a:t>
            </a:r>
          </a:p>
          <a:p>
            <a:r>
              <a:rPr lang="en-US" dirty="0" smtClean="0"/>
              <a:t>type </a:t>
            </a:r>
            <a:r>
              <a:rPr lang="en-US" dirty="0"/>
              <a:t>III </a:t>
            </a:r>
            <a:r>
              <a:rPr lang="en-US" dirty="0" err="1"/>
              <a:t>hyperlipoproteinaemia</a:t>
            </a:r>
            <a:r>
              <a:rPr lang="en-US" dirty="0"/>
              <a:t> in those with the appropriate genetic background (usually homozygosity for ApoE2</a:t>
            </a:r>
            <a:r>
              <a:rPr lang="en-US" dirty="0" smtClean="0"/>
              <a:t>)</a:t>
            </a:r>
          </a:p>
          <a:p>
            <a:r>
              <a:rPr lang="en-US" dirty="0" smtClean="0"/>
              <a:t>eruptive</a:t>
            </a:r>
            <a:r>
              <a:rPr lang="en-US" dirty="0"/>
              <a:t>, tuberous or planar xanthomas </a:t>
            </a:r>
          </a:p>
          <a:p>
            <a:pPr lvl="1"/>
            <a:r>
              <a:rPr lang="en-US" dirty="0" smtClean="0"/>
              <a:t>fasting </a:t>
            </a:r>
            <a:r>
              <a:rPr lang="en-US" dirty="0"/>
              <a:t>glucose and/or and HbA1c should be requested along with the lipid </a:t>
            </a:r>
            <a:r>
              <a:rPr lang="en-US" dirty="0" smtClean="0"/>
              <a:t>profile </a:t>
            </a:r>
            <a:r>
              <a:rPr lang="en-US" dirty="0"/>
              <a:t>and other appropriate tests.</a:t>
            </a:r>
          </a:p>
        </p:txBody>
      </p:sp>
    </p:spTree>
    <p:extLst>
      <p:ext uri="{BB962C8B-B14F-4D97-AF65-F5344CB8AC3E}">
        <p14:creationId xmlns:p14="http://schemas.microsoft.com/office/powerpoint/2010/main" val="17368571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Secondary </a:t>
            </a:r>
            <a:r>
              <a:rPr lang="en-US" dirty="0" err="1"/>
              <a:t>dyslipidaemia</a:t>
            </a:r>
            <a:r>
              <a:rPr lang="en-US" dirty="0"/>
              <a:t> due to chronic cholestasis</a:t>
            </a:r>
          </a:p>
        </p:txBody>
      </p:sp>
      <p:sp>
        <p:nvSpPr>
          <p:cNvPr id="3" name="Content Placeholder 2"/>
          <p:cNvSpPr>
            <a:spLocks noGrp="1"/>
          </p:cNvSpPr>
          <p:nvPr>
            <p:ph idx="1"/>
          </p:nvPr>
        </p:nvSpPr>
        <p:spPr/>
        <p:txBody>
          <a:bodyPr>
            <a:normAutofit/>
          </a:bodyPr>
          <a:lstStyle/>
          <a:p>
            <a:r>
              <a:rPr lang="en-US" dirty="0" smtClean="0"/>
              <a:t>in </a:t>
            </a:r>
            <a:r>
              <a:rPr lang="en-US" dirty="0"/>
              <a:t>primary biliary cirrhosis, and the presence of </a:t>
            </a:r>
            <a:r>
              <a:rPr lang="en-US" dirty="0" err="1"/>
              <a:t>xanthelasmas</a:t>
            </a:r>
            <a:r>
              <a:rPr lang="en-US" dirty="0"/>
              <a:t> </a:t>
            </a:r>
            <a:r>
              <a:rPr lang="en-US" dirty="0" smtClean="0"/>
              <a:t>-bilirubin </a:t>
            </a:r>
            <a:r>
              <a:rPr lang="en-US" dirty="0"/>
              <a:t>and an alkaline phosphatase </a:t>
            </a:r>
            <a:r>
              <a:rPr lang="en-US" dirty="0" smtClean="0"/>
              <a:t> </a:t>
            </a:r>
          </a:p>
          <a:p>
            <a:r>
              <a:rPr lang="en-US" dirty="0" smtClean="0"/>
              <a:t>Longstanding </a:t>
            </a:r>
            <a:r>
              <a:rPr lang="en-US" dirty="0"/>
              <a:t>cholestasis is associated with </a:t>
            </a:r>
            <a:r>
              <a:rPr lang="en-US" dirty="0" err="1" smtClean="0"/>
              <a:t>hypercholesterolaemia</a:t>
            </a:r>
            <a:r>
              <a:rPr lang="en-US" dirty="0" smtClean="0"/>
              <a:t> </a:t>
            </a:r>
            <a:r>
              <a:rPr lang="en-US" dirty="0"/>
              <a:t>due to the accumulation of an abnormal lipoprotein, </a:t>
            </a:r>
            <a:r>
              <a:rPr lang="en-US" dirty="0" smtClean="0"/>
              <a:t>lipoprotein X</a:t>
            </a:r>
          </a:p>
          <a:p>
            <a:r>
              <a:rPr lang="en-US" dirty="0" smtClean="0"/>
              <a:t> </a:t>
            </a:r>
            <a:r>
              <a:rPr lang="en-US" dirty="0" err="1"/>
              <a:t>dyslipidaemia</a:t>
            </a:r>
            <a:r>
              <a:rPr lang="en-US" dirty="0"/>
              <a:t> and the xanthomas improve with the relief of biliary </a:t>
            </a:r>
            <a:r>
              <a:rPr lang="en-US" dirty="0" smtClean="0"/>
              <a:t>obstruction</a:t>
            </a:r>
          </a:p>
          <a:p>
            <a:r>
              <a:rPr lang="en-US" dirty="0" smtClean="0"/>
              <a:t>Hepatocellular </a:t>
            </a:r>
            <a:r>
              <a:rPr lang="en-US" dirty="0"/>
              <a:t>liver disease leads </a:t>
            </a:r>
            <a:r>
              <a:rPr lang="en-US" dirty="0" smtClean="0"/>
              <a:t>abnormal </a:t>
            </a:r>
            <a:r>
              <a:rPr lang="en-US" dirty="0"/>
              <a:t>HDL secondary to progressive </a:t>
            </a:r>
            <a:r>
              <a:rPr lang="en-US" dirty="0" smtClean="0"/>
              <a:t>deficiency </a:t>
            </a:r>
            <a:r>
              <a:rPr lang="en-US" dirty="0"/>
              <a:t>of </a:t>
            </a:r>
            <a:r>
              <a:rPr lang="en-US" dirty="0" smtClean="0"/>
              <a:t>lecithin‐cholesterol </a:t>
            </a:r>
            <a:r>
              <a:rPr lang="en-US" dirty="0"/>
              <a:t>acyl transferase with mild </a:t>
            </a:r>
            <a:r>
              <a:rPr lang="en-US" dirty="0" err="1" smtClean="0"/>
              <a:t>hypertriglyceridaemia</a:t>
            </a:r>
            <a:endParaRPr lang="en-US" dirty="0"/>
          </a:p>
        </p:txBody>
      </p:sp>
    </p:spTree>
    <p:extLst>
      <p:ext uri="{BB962C8B-B14F-4D97-AF65-F5344CB8AC3E}">
        <p14:creationId xmlns:p14="http://schemas.microsoft.com/office/powerpoint/2010/main" val="1229580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Secondary </a:t>
            </a:r>
            <a:r>
              <a:rPr lang="en-US" dirty="0" err="1"/>
              <a:t>dyslipidaemia</a:t>
            </a:r>
            <a:r>
              <a:rPr lang="en-US" dirty="0"/>
              <a:t> and the nephrotic syndrome</a:t>
            </a:r>
          </a:p>
        </p:txBody>
      </p:sp>
      <p:sp>
        <p:nvSpPr>
          <p:cNvPr id="3" name="Content Placeholder 2"/>
          <p:cNvSpPr>
            <a:spLocks noGrp="1"/>
          </p:cNvSpPr>
          <p:nvPr>
            <p:ph idx="1"/>
          </p:nvPr>
        </p:nvSpPr>
        <p:spPr/>
        <p:txBody>
          <a:bodyPr/>
          <a:lstStyle/>
          <a:p>
            <a:r>
              <a:rPr lang="en-US" dirty="0" smtClean="0"/>
              <a:t>Nephrotic </a:t>
            </a:r>
            <a:r>
              <a:rPr lang="en-US" dirty="0"/>
              <a:t>syndrome is complicated by </a:t>
            </a:r>
            <a:r>
              <a:rPr lang="en-US" dirty="0" err="1"/>
              <a:t>hypercholesterolaemia</a:t>
            </a:r>
            <a:r>
              <a:rPr lang="en-US" dirty="0"/>
              <a:t> or a combined </a:t>
            </a:r>
            <a:r>
              <a:rPr lang="en-US" dirty="0" err="1"/>
              <a:t>dyslipidaemia</a:t>
            </a:r>
            <a:r>
              <a:rPr lang="en-US" dirty="0"/>
              <a:t> </a:t>
            </a:r>
            <a:endParaRPr lang="en-US" dirty="0" smtClean="0"/>
          </a:p>
          <a:p>
            <a:r>
              <a:rPr lang="en-US" dirty="0" smtClean="0"/>
              <a:t>Xanthomas </a:t>
            </a:r>
            <a:r>
              <a:rPr lang="en-US" dirty="0"/>
              <a:t>are not a frequent feature and the </a:t>
            </a:r>
            <a:r>
              <a:rPr lang="en-US" dirty="0" err="1"/>
              <a:t>dyslipidaemia</a:t>
            </a:r>
            <a:r>
              <a:rPr lang="en-US" dirty="0"/>
              <a:t> resolves if the nephrotic syndrome responds to therapy</a:t>
            </a:r>
            <a:r>
              <a:rPr lang="en-US" dirty="0" smtClean="0"/>
              <a:t>.</a:t>
            </a:r>
          </a:p>
          <a:p>
            <a:r>
              <a:rPr lang="en-US" dirty="0" smtClean="0"/>
              <a:t>Chronic </a:t>
            </a:r>
            <a:r>
              <a:rPr lang="en-US" dirty="0"/>
              <a:t>renal failure leads to </a:t>
            </a:r>
            <a:r>
              <a:rPr lang="en-US" dirty="0" err="1" smtClean="0"/>
              <a:t>hypertriglyceridaemia</a:t>
            </a:r>
            <a:endParaRPr lang="en-US" dirty="0" smtClean="0"/>
          </a:p>
        </p:txBody>
      </p:sp>
    </p:spTree>
    <p:extLst>
      <p:ext uri="{BB962C8B-B14F-4D97-AF65-F5344CB8AC3E}">
        <p14:creationId xmlns:p14="http://schemas.microsoft.com/office/powerpoint/2010/main" val="16647458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a:t>
            </a:r>
            <a:r>
              <a:rPr lang="en-US" dirty="0" err="1"/>
              <a:t>dyslipidaemia</a:t>
            </a:r>
            <a:r>
              <a:rPr lang="en-US" dirty="0"/>
              <a:t> due to drugs</a:t>
            </a:r>
          </a:p>
        </p:txBody>
      </p:sp>
      <p:sp>
        <p:nvSpPr>
          <p:cNvPr id="3" name="Content Placeholder 2"/>
          <p:cNvSpPr>
            <a:spLocks noGrp="1"/>
          </p:cNvSpPr>
          <p:nvPr>
            <p:ph idx="1"/>
          </p:nvPr>
        </p:nvSpPr>
        <p:spPr/>
        <p:txBody>
          <a:bodyPr>
            <a:normAutofit/>
          </a:bodyPr>
          <a:lstStyle/>
          <a:p>
            <a:r>
              <a:rPr lang="en-US" dirty="0"/>
              <a:t>Alcohol - </a:t>
            </a:r>
            <a:r>
              <a:rPr lang="en-US" dirty="0" err="1"/>
              <a:t>hypertriglyceridaemia</a:t>
            </a:r>
            <a:endParaRPr lang="en-US" dirty="0" smtClean="0"/>
          </a:p>
          <a:p>
            <a:r>
              <a:rPr lang="en-US" dirty="0" smtClean="0"/>
              <a:t>Corticosteroids-</a:t>
            </a:r>
            <a:r>
              <a:rPr lang="en-US" dirty="0"/>
              <a:t> increase total LDL and HDL cholesterol levels</a:t>
            </a:r>
            <a:endParaRPr lang="en-US" dirty="0" smtClean="0"/>
          </a:p>
          <a:p>
            <a:r>
              <a:rPr lang="en-US" dirty="0" err="1"/>
              <a:t>C</a:t>
            </a:r>
            <a:r>
              <a:rPr lang="en-US" dirty="0" err="1" smtClean="0"/>
              <a:t>iclosporin</a:t>
            </a:r>
            <a:r>
              <a:rPr lang="en-US" dirty="0" smtClean="0"/>
              <a:t> -</a:t>
            </a:r>
            <a:r>
              <a:rPr lang="en-US" dirty="0"/>
              <a:t> increases LDL cholesterol </a:t>
            </a:r>
            <a:r>
              <a:rPr lang="en-US" dirty="0" smtClean="0"/>
              <a:t>levels,</a:t>
            </a:r>
            <a:r>
              <a:rPr lang="en-US" dirty="0"/>
              <a:t> inhibits cytochrome P450 3A4</a:t>
            </a:r>
          </a:p>
          <a:p>
            <a:r>
              <a:rPr lang="en-US" dirty="0"/>
              <a:t>R</a:t>
            </a:r>
            <a:r>
              <a:rPr lang="en-US" dirty="0" smtClean="0"/>
              <a:t>etinoic </a:t>
            </a:r>
            <a:r>
              <a:rPr lang="en-US" dirty="0"/>
              <a:t>acid derivatives- </a:t>
            </a:r>
            <a:r>
              <a:rPr lang="en-US" dirty="0" err="1"/>
              <a:t>hypertriglyceridaemia</a:t>
            </a:r>
            <a:endParaRPr lang="en-US" dirty="0" smtClean="0"/>
          </a:p>
          <a:p>
            <a:r>
              <a:rPr lang="en-US" dirty="0"/>
              <a:t>F</a:t>
            </a:r>
            <a:r>
              <a:rPr lang="en-US" dirty="0" smtClean="0"/>
              <a:t>ull </a:t>
            </a:r>
            <a:r>
              <a:rPr lang="en-US" dirty="0"/>
              <a:t>lipid </a:t>
            </a:r>
            <a:r>
              <a:rPr lang="en-US" dirty="0" smtClean="0"/>
              <a:t>profile </a:t>
            </a:r>
            <a:r>
              <a:rPr lang="en-US" dirty="0"/>
              <a:t>on any pre‐ treatment blood tests and to repeat this several </a:t>
            </a:r>
            <a:r>
              <a:rPr lang="en-US" dirty="0" smtClean="0"/>
              <a:t>weeks</a:t>
            </a:r>
            <a:endParaRPr lang="en-US" dirty="0"/>
          </a:p>
        </p:txBody>
      </p:sp>
    </p:spTree>
    <p:extLst>
      <p:ext uri="{BB962C8B-B14F-4D97-AF65-F5344CB8AC3E}">
        <p14:creationId xmlns:p14="http://schemas.microsoft.com/office/powerpoint/2010/main" val="19795037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Thankyou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953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US" dirty="0" smtClean="0"/>
              <a:t>Tendon </a:t>
            </a:r>
            <a:r>
              <a:rPr lang="en-US" dirty="0"/>
              <a:t>xanthomas sometimes improve with cholesterol </a:t>
            </a:r>
            <a:r>
              <a:rPr lang="en-US" dirty="0" smtClean="0"/>
              <a:t>reduction</a:t>
            </a:r>
            <a:r>
              <a:rPr lang="en-US" dirty="0"/>
              <a:t>, but do not tend to resolve </a:t>
            </a:r>
            <a:r>
              <a:rPr lang="en-US" dirty="0" smtClean="0"/>
              <a:t>completely</a:t>
            </a:r>
          </a:p>
          <a:p>
            <a:r>
              <a:rPr lang="en-US" dirty="0" smtClean="0"/>
              <a:t>painful</a:t>
            </a:r>
            <a:r>
              <a:rPr lang="en-US" dirty="0"/>
              <a:t>, this symptom improves with LDL cholesterol reduction.</a:t>
            </a:r>
          </a:p>
        </p:txBody>
      </p:sp>
    </p:spTree>
    <p:extLst>
      <p:ext uri="{BB962C8B-B14F-4D97-AF65-F5344CB8AC3E}">
        <p14:creationId xmlns:p14="http://schemas.microsoft.com/office/powerpoint/2010/main" val="277708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Tuberous xanthoma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9839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6124</TotalTime>
  <Words>2365</Words>
  <Application>Microsoft Office PowerPoint</Application>
  <PresentationFormat>Widescreen</PresentationFormat>
  <Paragraphs>410</Paragraphs>
  <Slides>78</Slides>
  <Notes>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Calibri</vt:lpstr>
      <vt:lpstr>Calisto MT</vt:lpstr>
      <vt:lpstr>Trebuchet MS</vt:lpstr>
      <vt:lpstr>Wingdings 2</vt:lpstr>
      <vt:lpstr>Slate</vt:lpstr>
      <vt:lpstr>Xanthomas and Abnormalities of Lipid Metabolism and Storage</vt:lpstr>
      <vt:lpstr>XANTHOMAS</vt:lpstr>
      <vt:lpstr>Types of xanthomas</vt:lpstr>
      <vt:lpstr>Tendon xanthoma</vt:lpstr>
      <vt:lpstr>Clinical features</vt:lpstr>
      <vt:lpstr>PowerPoint Presentation</vt:lpstr>
      <vt:lpstr>Investigations</vt:lpstr>
      <vt:lpstr>Management</vt:lpstr>
      <vt:lpstr>Tuberous xanthoma</vt:lpstr>
      <vt:lpstr>Definition</vt:lpstr>
      <vt:lpstr>Clinical features</vt:lpstr>
      <vt:lpstr>PowerPoint Presentation</vt:lpstr>
      <vt:lpstr>PowerPoint Presentation</vt:lpstr>
      <vt:lpstr>Eruptive xanthoma</vt:lpstr>
      <vt:lpstr>Eruptive xanthomas </vt:lpstr>
      <vt:lpstr>Clinical features</vt:lpstr>
      <vt:lpstr>PowerPoint Presentation</vt:lpstr>
      <vt:lpstr>PowerPoint Presentation</vt:lpstr>
      <vt:lpstr>PowerPoint Presentation</vt:lpstr>
      <vt:lpstr>Dyslipidaemic plane (planar) xanthoma</vt:lpstr>
      <vt:lpstr>Dyslipidaemic plane (planar) xanthoma</vt:lpstr>
      <vt:lpstr>Xanthelasma</vt:lpstr>
      <vt:lpstr>Clinical features</vt:lpstr>
      <vt:lpstr>PowerPoint Presentation</vt:lpstr>
      <vt:lpstr>Management</vt:lpstr>
      <vt:lpstr>Plane xanthoma</vt:lpstr>
      <vt:lpstr>Clinical features</vt:lpstr>
      <vt:lpstr>PowerPoint Presentation</vt:lpstr>
      <vt:lpstr>Differential diagnosis</vt:lpstr>
      <vt:lpstr>PowerPoint Presentation</vt:lpstr>
      <vt:lpstr>Palmar xanthoma</vt:lpstr>
      <vt:lpstr>PowerPoint Presentation</vt:lpstr>
      <vt:lpstr>PowerPoint Presentation</vt:lpstr>
      <vt:lpstr>Dyslipidemias </vt:lpstr>
      <vt:lpstr>Classification of dyslipidemias</vt:lpstr>
      <vt:lpstr>PowerPoint Presentation</vt:lpstr>
      <vt:lpstr>Working classification</vt:lpstr>
      <vt:lpstr>Dyslipidemas </vt:lpstr>
      <vt:lpstr>pathogenesis</vt:lpstr>
      <vt:lpstr>PowerPoint Presentation</vt:lpstr>
      <vt:lpstr>Histology </vt:lpstr>
      <vt:lpstr>PowerPoint Presentation</vt:lpstr>
      <vt:lpstr>Management </vt:lpstr>
      <vt:lpstr>PRIMARY DYSLIPIDAEMIAS: HYPERCHOLESTEROLAEMIA  Familial hypercholesterolaemia</vt:lpstr>
      <vt:lpstr>PowerPoint Presentation</vt:lpstr>
      <vt:lpstr>Pathophysiology</vt:lpstr>
      <vt:lpstr>Clinical features</vt:lpstr>
      <vt:lpstr>PowerPoint Presentation</vt:lpstr>
      <vt:lpstr>Differential diagnosis</vt:lpstr>
      <vt:lpstr>Complications and co‐morbidities</vt:lpstr>
      <vt:lpstr>Investigations</vt:lpstr>
      <vt:lpstr>Management</vt:lpstr>
      <vt:lpstr>PRIMARY DYSLIPIDAEMIAS: COMBINED DYSLIPIDAEMIA  Type III hyperlipoproteinaemia</vt:lpstr>
      <vt:lpstr>Pathophysiology</vt:lpstr>
      <vt:lpstr>Environmental factors</vt:lpstr>
      <vt:lpstr>Clinical features</vt:lpstr>
      <vt:lpstr>Complications and co‐morbidities</vt:lpstr>
      <vt:lpstr>Management </vt:lpstr>
      <vt:lpstr>PRIMARY DYSLIPIDAEMIAS: HYPERTRIGLYCERIDAEMIAS  Type I hyperlipoproteinaemia</vt:lpstr>
      <vt:lpstr>PowerPoint Presentation</vt:lpstr>
      <vt:lpstr>PowerPoint Presentation</vt:lpstr>
      <vt:lpstr>PowerPoint Presentation</vt:lpstr>
      <vt:lpstr>Type V hyperlipoproteinaemia</vt:lpstr>
      <vt:lpstr>Pathophysiology  </vt:lpstr>
      <vt:lpstr>PowerPoint Presentation</vt:lpstr>
      <vt:lpstr>PowerPoint Presentation</vt:lpstr>
      <vt:lpstr>Type IV hyperlipoproteinaemia</vt:lpstr>
      <vt:lpstr>PowerPoint Presentation</vt:lpstr>
      <vt:lpstr>Cerebrotendinous xanthomatosis </vt:lpstr>
      <vt:lpstr>PowerPoint Presentation</vt:lpstr>
      <vt:lpstr>Sitosterolaemia</vt:lpstr>
      <vt:lpstr>Sitosterolaemia</vt:lpstr>
      <vt:lpstr>SECONDARY DYSLIPIDAEMIAS</vt:lpstr>
      <vt:lpstr>Secondary dyslipidaemia and diabetes</vt:lpstr>
      <vt:lpstr>Secondary dyslipidaemia due to chronic cholestasis</vt:lpstr>
      <vt:lpstr>Secondary dyslipidaemia and the nephrotic syndrome</vt:lpstr>
      <vt:lpstr>Secondary dyslipidaemia due to drugs</vt:lpstr>
      <vt:lpstr>Thankyou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Xanthomas and Abnormalities of Lipid Metabolism and Storage</dc:title>
  <dc:creator>SMHB</dc:creator>
  <cp:lastModifiedBy>SMHB</cp:lastModifiedBy>
  <cp:revision>63</cp:revision>
  <dcterms:created xsi:type="dcterms:W3CDTF">2023-02-09T14:17:51Z</dcterms:created>
  <dcterms:modified xsi:type="dcterms:W3CDTF">2023-02-13T20:22:48Z</dcterms:modified>
</cp:coreProperties>
</file>