
<file path=[Content_Types].xml><?xml version="1.0" encoding="utf-8"?>
<Types xmlns="http://schemas.openxmlformats.org/package/2006/content-types">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3" r:id="rId7"/>
    <p:sldId id="261" r:id="rId8"/>
    <p:sldId id="265" r:id="rId9"/>
    <p:sldId id="262" r:id="rId10"/>
    <p:sldId id="264" r:id="rId11"/>
    <p:sldId id="267" r:id="rId12"/>
    <p:sldId id="268" r:id="rId13"/>
    <p:sldId id="269" r:id="rId14"/>
    <p:sldId id="270" r:id="rId15"/>
    <p:sldId id="276" r:id="rId16"/>
    <p:sldId id="271" r:id="rId17"/>
    <p:sldId id="272" r:id="rId18"/>
    <p:sldId id="273" r:id="rId19"/>
    <p:sldId id="274" r:id="rId20"/>
    <p:sldId id="277" r:id="rId21"/>
    <p:sldId id="275" r:id="rId22"/>
    <p:sldId id="278" r:id="rId23"/>
    <p:sldId id="279" r:id="rId24"/>
    <p:sldId id="281" r:id="rId25"/>
    <p:sldId id="280" r:id="rId26"/>
    <p:sldId id="282" r:id="rId27"/>
    <p:sldId id="283" r:id="rId28"/>
    <p:sldId id="284" r:id="rId29"/>
    <p:sldId id="285" r:id="rId30"/>
    <p:sldId id="286" r:id="rId31"/>
    <p:sldId id="289" r:id="rId32"/>
    <p:sldId id="287" r:id="rId33"/>
    <p:sldId id="288" r:id="rId34"/>
    <p:sldId id="290" r:id="rId35"/>
    <p:sldId id="291" r:id="rId36"/>
    <p:sldId id="292" r:id="rId37"/>
    <p:sldId id="293" r:id="rId38"/>
    <p:sldId id="294" r:id="rId39"/>
    <p:sldId id="295" r:id="rId40"/>
    <p:sldId id="296" r:id="rId41"/>
    <p:sldId id="298" r:id="rId42"/>
    <p:sldId id="297" r:id="rId43"/>
    <p:sldId id="299" r:id="rId44"/>
    <p:sldId id="300" r:id="rId45"/>
    <p:sldId id="301" r:id="rId46"/>
    <p:sldId id="302" r:id="rId47"/>
    <p:sldId id="303" r:id="rId48"/>
    <p:sldId id="304" r:id="rId49"/>
    <p:sldId id="306" r:id="rId50"/>
    <p:sldId id="307" r:id="rId51"/>
    <p:sldId id="308" r:id="rId52"/>
    <p:sldId id="309" r:id="rId53"/>
    <p:sldId id="318" r:id="rId54"/>
    <p:sldId id="310" r:id="rId55"/>
    <p:sldId id="311" r:id="rId56"/>
    <p:sldId id="312" r:id="rId57"/>
    <p:sldId id="313" r:id="rId58"/>
    <p:sldId id="314" r:id="rId59"/>
    <p:sldId id="315" r:id="rId60"/>
    <p:sldId id="316" r:id="rId61"/>
    <p:sldId id="333" r:id="rId62"/>
    <p:sldId id="317" r:id="rId63"/>
    <p:sldId id="319" r:id="rId64"/>
    <p:sldId id="320" r:id="rId65"/>
    <p:sldId id="321" r:id="rId66"/>
    <p:sldId id="322" r:id="rId67"/>
    <p:sldId id="323" r:id="rId68"/>
    <p:sldId id="324" r:id="rId69"/>
    <p:sldId id="325" r:id="rId70"/>
    <p:sldId id="326" r:id="rId71"/>
    <p:sldId id="327" r:id="rId72"/>
    <p:sldId id="329" r:id="rId73"/>
    <p:sldId id="330" r:id="rId74"/>
    <p:sldId id="331" r:id="rId75"/>
    <p:sldId id="332"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jra Saeed" initials="HS" lastIdx="1" clrIdx="0">
    <p:extLst>
      <p:ext uri="{19B8F6BF-5375-455C-9EA6-DF929625EA0E}">
        <p15:presenceInfo xmlns:p15="http://schemas.microsoft.com/office/powerpoint/2012/main" userId="Hajra Sae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11/29/2023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11/29/2023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11/29/2023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11/29/2023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EFEC-8F10-4F74-8667-8E4798EE2EA1}"/>
              </a:ext>
            </a:extLst>
          </p:cNvPr>
          <p:cNvSpPr>
            <a:spLocks noGrp="1"/>
          </p:cNvSpPr>
          <p:nvPr>
            <p:ph type="ctrTitle"/>
          </p:nvPr>
        </p:nvSpPr>
        <p:spPr/>
        <p:txBody>
          <a:bodyPr/>
          <a:lstStyle/>
          <a:p>
            <a:r>
              <a:rPr lang="en-US" b="1" u="sng" dirty="0">
                <a:latin typeface="+mn-lt"/>
              </a:rPr>
              <a:t>Vasculitis</a:t>
            </a:r>
            <a:endParaRPr lang="en-PK" b="1" u="sng" dirty="0">
              <a:latin typeface="+mn-lt"/>
            </a:endParaRPr>
          </a:p>
        </p:txBody>
      </p:sp>
      <p:sp>
        <p:nvSpPr>
          <p:cNvPr id="3" name="Subtitle 2">
            <a:extLst>
              <a:ext uri="{FF2B5EF4-FFF2-40B4-BE49-F238E27FC236}">
                <a16:creationId xmlns:a16="http://schemas.microsoft.com/office/drawing/2014/main" id="{EEEE7287-E816-42A2-A180-A410F22A54E8}"/>
              </a:ext>
            </a:extLst>
          </p:cNvPr>
          <p:cNvSpPr>
            <a:spLocks noGrp="1"/>
          </p:cNvSpPr>
          <p:nvPr>
            <p:ph type="subTitle" idx="1"/>
          </p:nvPr>
        </p:nvSpPr>
        <p:spPr/>
        <p:txBody>
          <a:bodyPr/>
          <a:lstStyle/>
          <a:p>
            <a:r>
              <a:rPr lang="en-US" dirty="0">
                <a:latin typeface="+mn-lt"/>
              </a:rPr>
              <a:t>DR HAJRA Saeed </a:t>
            </a:r>
          </a:p>
          <a:p>
            <a:r>
              <a:rPr lang="en-US" dirty="0" err="1">
                <a:latin typeface="+mn-lt"/>
              </a:rPr>
              <a:t>Pgr</a:t>
            </a:r>
            <a:r>
              <a:rPr lang="en-US" dirty="0">
                <a:latin typeface="+mn-lt"/>
              </a:rPr>
              <a:t> dermatology </a:t>
            </a:r>
            <a:endParaRPr lang="en-PK" dirty="0">
              <a:latin typeface="+mn-lt"/>
            </a:endParaRPr>
          </a:p>
        </p:txBody>
      </p:sp>
    </p:spTree>
    <p:extLst>
      <p:ext uri="{BB962C8B-B14F-4D97-AF65-F5344CB8AC3E}">
        <p14:creationId xmlns:p14="http://schemas.microsoft.com/office/powerpoint/2010/main" val="3270754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th Ed Rook’s Textbook of Dermatology ( PDFDrive.com ).pdf - Adobe Acrobat Reader (64-bit)">
            <a:extLst>
              <a:ext uri="{FF2B5EF4-FFF2-40B4-BE49-F238E27FC236}">
                <a16:creationId xmlns:a16="http://schemas.microsoft.com/office/drawing/2014/main" id="{FAC4AAB6-D4D3-4600-AB9C-F08EDE0875B2}"/>
              </a:ext>
            </a:extLst>
          </p:cNvPr>
          <p:cNvPicPr>
            <a:picLocks noChangeAspect="1"/>
          </p:cNvPicPr>
          <p:nvPr/>
        </p:nvPicPr>
        <p:blipFill rotWithShape="1">
          <a:blip r:embed="rId2"/>
          <a:srcRect l="42206" t="32633" r="30294" b="11905"/>
          <a:stretch/>
        </p:blipFill>
        <p:spPr>
          <a:xfrm>
            <a:off x="2886635" y="202497"/>
            <a:ext cx="5638800" cy="6091110"/>
          </a:xfrm>
          <a:prstGeom prst="rect">
            <a:avLst/>
          </a:prstGeom>
        </p:spPr>
      </p:pic>
    </p:spTree>
    <p:extLst>
      <p:ext uri="{BB962C8B-B14F-4D97-AF65-F5344CB8AC3E}">
        <p14:creationId xmlns:p14="http://schemas.microsoft.com/office/powerpoint/2010/main" val="57624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703D-BA80-4273-9153-D5CC1ADAFB83}"/>
              </a:ext>
            </a:extLst>
          </p:cNvPr>
          <p:cNvSpPr>
            <a:spLocks noGrp="1"/>
          </p:cNvSpPr>
          <p:nvPr>
            <p:ph type="title"/>
          </p:nvPr>
        </p:nvSpPr>
        <p:spPr>
          <a:xfrm>
            <a:off x="1097280" y="286603"/>
            <a:ext cx="10058400" cy="1450757"/>
          </a:xfrm>
        </p:spPr>
        <p:txBody>
          <a:bodyPr/>
          <a:lstStyle/>
          <a:p>
            <a:r>
              <a:rPr lang="en-US" dirty="0">
                <a:latin typeface="+mn-lt"/>
              </a:rPr>
              <a:t>Single Organ</a:t>
            </a:r>
            <a:br>
              <a:rPr lang="en-US" dirty="0">
                <a:latin typeface="+mn-lt"/>
              </a:rPr>
            </a:br>
            <a:r>
              <a:rPr lang="en-US" dirty="0">
                <a:latin typeface="+mn-lt"/>
              </a:rPr>
              <a:t>Small Vessel Vasculitis</a:t>
            </a:r>
            <a:endParaRPr lang="en-PK" dirty="0">
              <a:latin typeface="+mn-lt"/>
            </a:endParaRPr>
          </a:p>
        </p:txBody>
      </p:sp>
    </p:spTree>
    <p:extLst>
      <p:ext uri="{BB962C8B-B14F-4D97-AF65-F5344CB8AC3E}">
        <p14:creationId xmlns:p14="http://schemas.microsoft.com/office/powerpoint/2010/main" val="816868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EA75-C1FE-40E1-87D1-2641D7DED9A9}"/>
              </a:ext>
            </a:extLst>
          </p:cNvPr>
          <p:cNvSpPr>
            <a:spLocks noGrp="1"/>
          </p:cNvSpPr>
          <p:nvPr>
            <p:ph type="title"/>
          </p:nvPr>
        </p:nvSpPr>
        <p:spPr/>
        <p:txBody>
          <a:bodyPr/>
          <a:lstStyle/>
          <a:p>
            <a:r>
              <a:rPr lang="en-US" b="1" dirty="0"/>
              <a:t>Cutaneous small‐vessel vasculitis</a:t>
            </a:r>
            <a:endParaRPr lang="en-PK" dirty="0"/>
          </a:p>
        </p:txBody>
      </p:sp>
      <p:sp>
        <p:nvSpPr>
          <p:cNvPr id="3" name="Content Placeholder 2">
            <a:extLst>
              <a:ext uri="{FF2B5EF4-FFF2-40B4-BE49-F238E27FC236}">
                <a16:creationId xmlns:a16="http://schemas.microsoft.com/office/drawing/2014/main" id="{E93D950F-3353-4006-B3FA-2F43F2CD1EFC}"/>
              </a:ext>
            </a:extLst>
          </p:cNvPr>
          <p:cNvSpPr>
            <a:spLocks noGrp="1"/>
          </p:cNvSpPr>
          <p:nvPr>
            <p:ph idx="1"/>
          </p:nvPr>
        </p:nvSpPr>
        <p:spPr/>
        <p:txBody>
          <a:bodyPr/>
          <a:lstStyle/>
          <a:p>
            <a:pPr>
              <a:buFont typeface="Wingdings" panose="05000000000000000000" pitchFamily="2" charset="2"/>
              <a:buChar char="Ø"/>
            </a:pPr>
            <a:r>
              <a:rPr lang="en-US" dirty="0"/>
              <a:t>Most common type of vasculitis in dermatology.</a:t>
            </a:r>
          </a:p>
          <a:p>
            <a:pPr>
              <a:buFont typeface="Wingdings" panose="05000000000000000000" pitchFamily="2" charset="2"/>
              <a:buChar char="Ø"/>
            </a:pPr>
            <a:r>
              <a:rPr lang="en-US" dirty="0"/>
              <a:t>CSVV is a single‐organ vasculitis and therefore by definition does not have systemic manifestations</a:t>
            </a:r>
          </a:p>
          <a:p>
            <a:pPr>
              <a:buFont typeface="Wingdings" panose="05000000000000000000" pitchFamily="2" charset="2"/>
              <a:buChar char="Ø"/>
            </a:pPr>
            <a:r>
              <a:rPr lang="en-US" dirty="0"/>
              <a:t>The presence of three of the following five criteria for CSVV:</a:t>
            </a:r>
          </a:p>
          <a:p>
            <a:r>
              <a:rPr lang="en-US" dirty="0"/>
              <a:t>(</a:t>
            </a:r>
            <a:r>
              <a:rPr lang="en-US" dirty="0" err="1"/>
              <a:t>i</a:t>
            </a:r>
            <a:r>
              <a:rPr lang="en-US" dirty="0"/>
              <a:t>) age greater than 16 years at disease onset</a:t>
            </a:r>
          </a:p>
          <a:p>
            <a:r>
              <a:rPr lang="en-US" dirty="0"/>
              <a:t>(ii) history of taking a medication at onset that may have been a precipitating factor</a:t>
            </a:r>
          </a:p>
          <a:p>
            <a:r>
              <a:rPr lang="en-US" dirty="0"/>
              <a:t>(iii) the presence of palpable purpura</a:t>
            </a:r>
          </a:p>
          <a:p>
            <a:r>
              <a:rPr lang="en-US" dirty="0"/>
              <a:t>(iv) the presence of a maculopapular rash</a:t>
            </a:r>
          </a:p>
          <a:p>
            <a:r>
              <a:rPr lang="en-US" dirty="0"/>
              <a:t>(v) a biopsy demonstrating granulocytes around an arteriole or venule</a:t>
            </a:r>
            <a:endParaRPr lang="en-PK" dirty="0"/>
          </a:p>
        </p:txBody>
      </p:sp>
    </p:spTree>
    <p:extLst>
      <p:ext uri="{BB962C8B-B14F-4D97-AF65-F5344CB8AC3E}">
        <p14:creationId xmlns:p14="http://schemas.microsoft.com/office/powerpoint/2010/main" val="349921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3BEE-F517-435E-8751-D51C1EDA6C19}"/>
              </a:ext>
            </a:extLst>
          </p:cNvPr>
          <p:cNvSpPr>
            <a:spLocks noGrp="1"/>
          </p:cNvSpPr>
          <p:nvPr>
            <p:ph type="title"/>
          </p:nvPr>
        </p:nvSpPr>
        <p:spPr/>
        <p:txBody>
          <a:bodyPr/>
          <a:lstStyle/>
          <a:p>
            <a:r>
              <a:rPr lang="en-US" dirty="0">
                <a:latin typeface="+mn-lt"/>
              </a:rPr>
              <a:t>Attempt to establish etiology (idiopathic in 50%)</a:t>
            </a:r>
            <a:endParaRPr lang="en-PK" dirty="0">
              <a:latin typeface="+mn-lt"/>
            </a:endParaRPr>
          </a:p>
        </p:txBody>
      </p:sp>
      <p:sp>
        <p:nvSpPr>
          <p:cNvPr id="3" name="Content Placeholder 2">
            <a:extLst>
              <a:ext uri="{FF2B5EF4-FFF2-40B4-BE49-F238E27FC236}">
                <a16:creationId xmlns:a16="http://schemas.microsoft.com/office/drawing/2014/main" id="{CEA41124-8398-40C9-A1F0-1FAD64CCD79F}"/>
              </a:ext>
            </a:extLst>
          </p:cNvPr>
          <p:cNvSpPr>
            <a:spLocks noGrp="1"/>
          </p:cNvSpPr>
          <p:nvPr>
            <p:ph idx="1"/>
          </p:nvPr>
        </p:nvSpPr>
        <p:spPr/>
        <p:txBody>
          <a:bodyPr/>
          <a:lstStyle/>
          <a:p>
            <a:pPr>
              <a:buFont typeface="Wingdings" panose="05000000000000000000" pitchFamily="2" charset="2"/>
              <a:buChar char="Ø"/>
            </a:pPr>
            <a:r>
              <a:rPr lang="en-US" dirty="0"/>
              <a:t>Drugs 10-15%</a:t>
            </a:r>
          </a:p>
          <a:p>
            <a:pPr>
              <a:buFont typeface="Wingdings" panose="05000000000000000000" pitchFamily="2" charset="2"/>
              <a:buChar char="Ø"/>
            </a:pPr>
            <a:r>
              <a:rPr lang="en-US" dirty="0"/>
              <a:t>Infections 15-20%</a:t>
            </a:r>
          </a:p>
          <a:p>
            <a:pPr>
              <a:buFont typeface="Wingdings" panose="05000000000000000000" pitchFamily="2" charset="2"/>
              <a:buChar char="Ø"/>
            </a:pPr>
            <a:r>
              <a:rPr lang="en-US" dirty="0"/>
              <a:t>Diseases associated with immune complexes 15-20%</a:t>
            </a:r>
          </a:p>
          <a:p>
            <a:pPr>
              <a:buFont typeface="Wingdings" panose="05000000000000000000" pitchFamily="2" charset="2"/>
              <a:buChar char="Ø"/>
            </a:pPr>
            <a:r>
              <a:rPr lang="en-US" dirty="0"/>
              <a:t>Malignancy 5%</a:t>
            </a:r>
          </a:p>
          <a:p>
            <a:pPr>
              <a:buFont typeface="Wingdings" panose="05000000000000000000" pitchFamily="2" charset="2"/>
              <a:buChar char="Ø"/>
            </a:pPr>
            <a:r>
              <a:rPr lang="en-US" dirty="0"/>
              <a:t>Idiopathic 50%</a:t>
            </a:r>
          </a:p>
        </p:txBody>
      </p:sp>
    </p:spTree>
    <p:extLst>
      <p:ext uri="{BB962C8B-B14F-4D97-AF65-F5344CB8AC3E}">
        <p14:creationId xmlns:p14="http://schemas.microsoft.com/office/powerpoint/2010/main" val="1991253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079A-4A3D-476E-B0CA-B82C718DCA8F}"/>
              </a:ext>
            </a:extLst>
          </p:cNvPr>
          <p:cNvSpPr>
            <a:spLocks noGrp="1"/>
          </p:cNvSpPr>
          <p:nvPr>
            <p:ph type="title"/>
          </p:nvPr>
        </p:nvSpPr>
        <p:spPr/>
        <p:txBody>
          <a:bodyPr/>
          <a:lstStyle/>
          <a:p>
            <a:r>
              <a:rPr lang="en-US" dirty="0">
                <a:latin typeface="+mn-lt"/>
              </a:rPr>
              <a:t>Clinical Features</a:t>
            </a:r>
            <a:endParaRPr lang="en-PK" dirty="0">
              <a:latin typeface="+mn-lt"/>
            </a:endParaRPr>
          </a:p>
        </p:txBody>
      </p:sp>
      <p:sp>
        <p:nvSpPr>
          <p:cNvPr id="3" name="Content Placeholder 2">
            <a:extLst>
              <a:ext uri="{FF2B5EF4-FFF2-40B4-BE49-F238E27FC236}">
                <a16:creationId xmlns:a16="http://schemas.microsoft.com/office/drawing/2014/main" id="{FED40DD5-B210-415A-9640-39CD7E6B76E3}"/>
              </a:ext>
            </a:extLst>
          </p:cNvPr>
          <p:cNvSpPr>
            <a:spLocks noGrp="1"/>
          </p:cNvSpPr>
          <p:nvPr>
            <p:ph idx="1"/>
          </p:nvPr>
        </p:nvSpPr>
        <p:spPr/>
        <p:txBody>
          <a:bodyPr>
            <a:normAutofit/>
          </a:bodyPr>
          <a:lstStyle/>
          <a:p>
            <a:pPr>
              <a:buFont typeface="Wingdings" panose="05000000000000000000" pitchFamily="2" charset="2"/>
              <a:buChar char="Ø"/>
            </a:pPr>
            <a:r>
              <a:rPr lang="en-US" dirty="0"/>
              <a:t>The skin lesions of CSVV typically arise as a simultaneous ’crop’, usually resolve within several weeks or a few months although approximately 10% of patients will have recurrent disease. </a:t>
            </a:r>
          </a:p>
          <a:p>
            <a:pPr>
              <a:buFont typeface="Wingdings" panose="05000000000000000000" pitchFamily="2" charset="2"/>
              <a:buChar char="Ø"/>
            </a:pPr>
            <a:r>
              <a:rPr lang="en-US" dirty="0"/>
              <a:t>The major cutaneous manifestation of CSVV is palpable purpura, ranging in size from 1 mm to several centimeters.</a:t>
            </a:r>
          </a:p>
          <a:p>
            <a:pPr>
              <a:buFont typeface="Wingdings" panose="05000000000000000000" pitchFamily="2" charset="2"/>
              <a:buChar char="Ø"/>
            </a:pPr>
            <a:r>
              <a:rPr lang="en-US" dirty="0"/>
              <a:t>May progress to a wide array of lesions including papules, nodules, vesicles, plaques, bullae or pustules, with secondary findings of ulceration, necrosis and post‐inflammatory hyperpigmentation.</a:t>
            </a:r>
          </a:p>
          <a:p>
            <a:pPr>
              <a:buFont typeface="Wingdings" panose="05000000000000000000" pitchFamily="2" charset="2"/>
              <a:buChar char="Ø"/>
            </a:pPr>
            <a:r>
              <a:rPr lang="en-US" dirty="0"/>
              <a:t>Lesions typically occur in areas prone to stasis, commonly including the ankles and lower legs and typically sparing intertriginous regions. </a:t>
            </a:r>
          </a:p>
          <a:p>
            <a:pPr>
              <a:buFont typeface="Wingdings" panose="05000000000000000000" pitchFamily="2" charset="2"/>
              <a:buChar char="Ø"/>
            </a:pPr>
            <a:r>
              <a:rPr lang="en-US" dirty="0"/>
              <a:t>CSVV is often asymptomatic, although pruritus, pain or burning may be experienced, as well as systemic symptoms including fever, arthralgia, myalgia and anorexia.</a:t>
            </a:r>
            <a:endParaRPr lang="en-PK" dirty="0"/>
          </a:p>
        </p:txBody>
      </p:sp>
    </p:spTree>
    <p:extLst>
      <p:ext uri="{BB962C8B-B14F-4D97-AF65-F5344CB8AC3E}">
        <p14:creationId xmlns:p14="http://schemas.microsoft.com/office/powerpoint/2010/main" val="4126507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20160-597F-4833-8C65-17332A28FFAF}"/>
              </a:ext>
            </a:extLst>
          </p:cNvPr>
          <p:cNvPicPr>
            <a:picLocks noChangeAspect="1"/>
          </p:cNvPicPr>
          <p:nvPr/>
        </p:nvPicPr>
        <p:blipFill>
          <a:blip r:embed="rId2"/>
          <a:stretch>
            <a:fillRect/>
          </a:stretch>
        </p:blipFill>
        <p:spPr>
          <a:xfrm>
            <a:off x="490466" y="338632"/>
            <a:ext cx="4019394" cy="5802191"/>
          </a:xfrm>
          <a:prstGeom prst="rect">
            <a:avLst/>
          </a:prstGeom>
        </p:spPr>
      </p:pic>
      <p:pic>
        <p:nvPicPr>
          <p:cNvPr id="3" name="Picture 2">
            <a:extLst>
              <a:ext uri="{FF2B5EF4-FFF2-40B4-BE49-F238E27FC236}">
                <a16:creationId xmlns:a16="http://schemas.microsoft.com/office/drawing/2014/main" id="{D83A1A79-EC6E-42F9-951E-846B596F4486}"/>
              </a:ext>
            </a:extLst>
          </p:cNvPr>
          <p:cNvPicPr>
            <a:picLocks noChangeAspect="1"/>
          </p:cNvPicPr>
          <p:nvPr/>
        </p:nvPicPr>
        <p:blipFill>
          <a:blip r:embed="rId3"/>
          <a:stretch>
            <a:fillRect/>
          </a:stretch>
        </p:blipFill>
        <p:spPr>
          <a:xfrm>
            <a:off x="4745915" y="338633"/>
            <a:ext cx="4236720" cy="2803244"/>
          </a:xfrm>
          <a:prstGeom prst="rect">
            <a:avLst/>
          </a:prstGeom>
        </p:spPr>
      </p:pic>
      <p:pic>
        <p:nvPicPr>
          <p:cNvPr id="4" name="Picture 3">
            <a:extLst>
              <a:ext uri="{FF2B5EF4-FFF2-40B4-BE49-F238E27FC236}">
                <a16:creationId xmlns:a16="http://schemas.microsoft.com/office/drawing/2014/main" id="{DB41ADD9-5089-4D36-B28B-28ED6703B9F6}"/>
              </a:ext>
            </a:extLst>
          </p:cNvPr>
          <p:cNvPicPr>
            <a:picLocks noChangeAspect="1"/>
          </p:cNvPicPr>
          <p:nvPr/>
        </p:nvPicPr>
        <p:blipFill>
          <a:blip r:embed="rId4"/>
          <a:stretch>
            <a:fillRect/>
          </a:stretch>
        </p:blipFill>
        <p:spPr>
          <a:xfrm>
            <a:off x="4745914" y="3341578"/>
            <a:ext cx="4236719" cy="2811206"/>
          </a:xfrm>
          <a:prstGeom prst="rect">
            <a:avLst/>
          </a:prstGeom>
        </p:spPr>
      </p:pic>
      <p:sp>
        <p:nvSpPr>
          <p:cNvPr id="5" name="TextBox 4">
            <a:extLst>
              <a:ext uri="{FF2B5EF4-FFF2-40B4-BE49-F238E27FC236}">
                <a16:creationId xmlns:a16="http://schemas.microsoft.com/office/drawing/2014/main" id="{A1F168DB-8863-4CF6-9AD5-2246DCC6119B}"/>
              </a:ext>
            </a:extLst>
          </p:cNvPr>
          <p:cNvSpPr txBox="1"/>
          <p:nvPr/>
        </p:nvSpPr>
        <p:spPr>
          <a:xfrm>
            <a:off x="9296400" y="338633"/>
            <a:ext cx="2537012" cy="2308324"/>
          </a:xfrm>
          <a:prstGeom prst="rect">
            <a:avLst/>
          </a:prstGeom>
          <a:noFill/>
        </p:spPr>
        <p:txBody>
          <a:bodyPr wrap="square" rtlCol="0">
            <a:spAutoFit/>
          </a:bodyPr>
          <a:lstStyle/>
          <a:p>
            <a:r>
              <a:rPr lang="en-US"/>
              <a:t>a) Vesicles in a dependent</a:t>
            </a:r>
          </a:p>
          <a:p>
            <a:r>
              <a:rPr lang="en-US"/>
              <a:t>area on the foot. (b) Purpura on the thighs; there was similar involvement on the</a:t>
            </a:r>
          </a:p>
          <a:p>
            <a:r>
              <a:rPr lang="en-US"/>
              <a:t>lower legs. (c) CSVV progressing to blistering</a:t>
            </a:r>
            <a:endParaRPr lang="en-PK" dirty="0"/>
          </a:p>
        </p:txBody>
      </p:sp>
    </p:spTree>
    <p:extLst>
      <p:ext uri="{BB962C8B-B14F-4D97-AF65-F5344CB8AC3E}">
        <p14:creationId xmlns:p14="http://schemas.microsoft.com/office/powerpoint/2010/main" val="1391966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01A8-D8E5-444C-8292-58D4C99C35B7}"/>
              </a:ext>
            </a:extLst>
          </p:cNvPr>
          <p:cNvSpPr>
            <a:spLocks noGrp="1"/>
          </p:cNvSpPr>
          <p:nvPr>
            <p:ph type="title"/>
          </p:nvPr>
        </p:nvSpPr>
        <p:spPr/>
        <p:txBody>
          <a:bodyPr/>
          <a:lstStyle/>
          <a:p>
            <a:r>
              <a:rPr lang="en-US" dirty="0">
                <a:latin typeface="+mn-lt"/>
              </a:rPr>
              <a:t>Treatment </a:t>
            </a:r>
            <a:endParaRPr lang="en-PK" dirty="0">
              <a:latin typeface="+mn-lt"/>
            </a:endParaRPr>
          </a:p>
        </p:txBody>
      </p:sp>
      <p:sp>
        <p:nvSpPr>
          <p:cNvPr id="3" name="Content Placeholder 2">
            <a:extLst>
              <a:ext uri="{FF2B5EF4-FFF2-40B4-BE49-F238E27FC236}">
                <a16:creationId xmlns:a16="http://schemas.microsoft.com/office/drawing/2014/main" id="{59844AA2-10EF-47D1-A3CB-5A9689BD325C}"/>
              </a:ext>
            </a:extLst>
          </p:cNvPr>
          <p:cNvSpPr>
            <a:spLocks noGrp="1"/>
          </p:cNvSpPr>
          <p:nvPr>
            <p:ph idx="1"/>
          </p:nvPr>
        </p:nvSpPr>
        <p:spPr/>
        <p:txBody>
          <a:bodyPr/>
          <a:lstStyle/>
          <a:p>
            <a:r>
              <a:rPr lang="en-US" b="1" dirty="0"/>
              <a:t>General Measures</a:t>
            </a:r>
          </a:p>
          <a:p>
            <a:pPr marL="457200" indent="-457200">
              <a:buFont typeface="+mj-lt"/>
              <a:buAutoNum type="arabicPeriod"/>
            </a:pPr>
            <a:r>
              <a:rPr lang="en-US" dirty="0"/>
              <a:t>If a triggering agent is identified, such as a drug or infection, it should be removed or treated.</a:t>
            </a:r>
          </a:p>
          <a:p>
            <a:pPr marL="457200" indent="-457200">
              <a:buFont typeface="+mj-lt"/>
              <a:buAutoNum type="arabicPeriod"/>
            </a:pPr>
            <a:r>
              <a:rPr lang="en-US" dirty="0"/>
              <a:t>Efforts to minimize stasis, such as use of compression hosiery and the elevation of dependent areas</a:t>
            </a:r>
          </a:p>
          <a:p>
            <a:pPr marL="457200" indent="-457200">
              <a:buFont typeface="+mj-lt"/>
              <a:buAutoNum type="arabicPeriod"/>
            </a:pPr>
            <a:r>
              <a:rPr lang="en-US" dirty="0"/>
              <a:t>Use of non‐steroidal anti‐inflammatory drugs (NSAIDs) and antihistamines</a:t>
            </a:r>
          </a:p>
          <a:p>
            <a:r>
              <a:rPr lang="en-US" b="1" dirty="0"/>
              <a:t>First Line</a:t>
            </a:r>
          </a:p>
          <a:p>
            <a:pPr marL="457200" indent="-457200">
              <a:buFont typeface="+mj-lt"/>
              <a:buAutoNum type="arabicPeriod"/>
            </a:pPr>
            <a:r>
              <a:rPr lang="en-US" dirty="0"/>
              <a:t>Oral prednisolone 30–80 mg once daily, tapered over 2–3 weeks</a:t>
            </a:r>
          </a:p>
          <a:p>
            <a:pPr marL="457200" indent="-457200">
              <a:buFont typeface="+mj-lt"/>
              <a:buAutoNum type="arabicPeriod"/>
            </a:pPr>
            <a:r>
              <a:rPr lang="en-US" dirty="0"/>
              <a:t>No data support the use of topical corticosteroids or antibiotics in CSVV unless TLC is high</a:t>
            </a:r>
            <a:endParaRPr lang="en-PK" dirty="0"/>
          </a:p>
        </p:txBody>
      </p:sp>
    </p:spTree>
    <p:extLst>
      <p:ext uri="{BB962C8B-B14F-4D97-AF65-F5344CB8AC3E}">
        <p14:creationId xmlns:p14="http://schemas.microsoft.com/office/powerpoint/2010/main" val="421416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44390-5305-4603-B18E-89FBCA652A0C}"/>
              </a:ext>
            </a:extLst>
          </p:cNvPr>
          <p:cNvSpPr>
            <a:spLocks noGrp="1"/>
          </p:cNvSpPr>
          <p:nvPr>
            <p:ph idx="1"/>
          </p:nvPr>
        </p:nvSpPr>
        <p:spPr/>
        <p:txBody>
          <a:bodyPr/>
          <a:lstStyle/>
          <a:p>
            <a:r>
              <a:rPr lang="en-US" b="1" dirty="0"/>
              <a:t>Second line</a:t>
            </a:r>
          </a:p>
          <a:p>
            <a:pPr marL="457200" indent="-457200">
              <a:buFont typeface="+mj-lt"/>
              <a:buAutoNum type="arabicPeriod"/>
            </a:pPr>
            <a:r>
              <a:rPr lang="en-US" dirty="0"/>
              <a:t>Colchicine 0.6 mg twice daily has been shown to be of benefit</a:t>
            </a:r>
          </a:p>
          <a:p>
            <a:pPr marL="457200" indent="-457200">
              <a:buFont typeface="+mj-lt"/>
              <a:buAutoNum type="arabicPeriod"/>
            </a:pPr>
            <a:r>
              <a:rPr lang="en-US" dirty="0"/>
              <a:t>Dapsone 50‐150 mg daily may be advantageous in the treatment of CSVV</a:t>
            </a:r>
          </a:p>
          <a:p>
            <a:endParaRPr lang="en-US" b="1" dirty="0"/>
          </a:p>
          <a:p>
            <a:r>
              <a:rPr lang="en-US" b="1" dirty="0"/>
              <a:t>Third line</a:t>
            </a:r>
          </a:p>
          <a:p>
            <a:pPr marL="457200" indent="-457200">
              <a:buFont typeface="+mj-lt"/>
              <a:buAutoNum type="arabicPeriod"/>
            </a:pPr>
            <a:r>
              <a:rPr lang="en-US" dirty="0"/>
              <a:t>In patients with disease refractory to the above therapies</a:t>
            </a:r>
          </a:p>
          <a:p>
            <a:pPr marL="457200" indent="-457200">
              <a:buFont typeface="+mj-lt"/>
              <a:buAutoNum type="arabicPeriod"/>
            </a:pPr>
            <a:r>
              <a:rPr lang="en-US" dirty="0"/>
              <a:t>Cytotoxic agents e.g. azathioprine (1–2 mg/kg/day) and methotrexate (15–25 mg/week)</a:t>
            </a:r>
          </a:p>
          <a:p>
            <a:pPr marL="457200" indent="-457200">
              <a:buFont typeface="+mj-lt"/>
              <a:buAutoNum type="arabicPeriod"/>
            </a:pPr>
            <a:r>
              <a:rPr lang="en-US" dirty="0"/>
              <a:t>The use of ciclosporin (2.5–4 mg/kg/day) and cyclophosphamide is almost never indicated for purely cutaneous disease.</a:t>
            </a:r>
            <a:endParaRPr lang="en-PK" dirty="0"/>
          </a:p>
          <a:p>
            <a:endParaRPr lang="en-PK" dirty="0"/>
          </a:p>
        </p:txBody>
      </p:sp>
    </p:spTree>
    <p:extLst>
      <p:ext uri="{BB962C8B-B14F-4D97-AF65-F5344CB8AC3E}">
        <p14:creationId xmlns:p14="http://schemas.microsoft.com/office/powerpoint/2010/main" val="2083014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5CE2-5A47-400F-932D-874B2C4ABCF7}"/>
              </a:ext>
            </a:extLst>
          </p:cNvPr>
          <p:cNvSpPr>
            <a:spLocks noGrp="1"/>
          </p:cNvSpPr>
          <p:nvPr>
            <p:ph type="title"/>
          </p:nvPr>
        </p:nvSpPr>
        <p:spPr/>
        <p:txBody>
          <a:bodyPr/>
          <a:lstStyle/>
          <a:p>
            <a:r>
              <a:rPr lang="en-US" b="1" dirty="0">
                <a:latin typeface="+mn-lt"/>
              </a:rPr>
              <a:t>Erythema </a:t>
            </a:r>
            <a:r>
              <a:rPr lang="en-US" b="1" dirty="0" err="1">
                <a:latin typeface="+mn-lt"/>
              </a:rPr>
              <a:t>elevatum</a:t>
            </a:r>
            <a:r>
              <a:rPr lang="en-US" b="1" dirty="0">
                <a:latin typeface="+mn-lt"/>
              </a:rPr>
              <a:t> </a:t>
            </a:r>
            <a:r>
              <a:rPr lang="en-US" b="1" dirty="0" err="1">
                <a:latin typeface="+mn-lt"/>
              </a:rPr>
              <a:t>diutinum</a:t>
            </a:r>
            <a:endParaRPr lang="en-PK" dirty="0">
              <a:latin typeface="+mn-lt"/>
            </a:endParaRPr>
          </a:p>
        </p:txBody>
      </p:sp>
      <p:sp>
        <p:nvSpPr>
          <p:cNvPr id="3" name="Content Placeholder 2">
            <a:extLst>
              <a:ext uri="{FF2B5EF4-FFF2-40B4-BE49-F238E27FC236}">
                <a16:creationId xmlns:a16="http://schemas.microsoft.com/office/drawing/2014/main" id="{616145AA-2555-4386-84B5-DE778684EDB2}"/>
              </a:ext>
            </a:extLst>
          </p:cNvPr>
          <p:cNvSpPr>
            <a:spLocks noGrp="1"/>
          </p:cNvSpPr>
          <p:nvPr>
            <p:ph idx="1"/>
          </p:nvPr>
        </p:nvSpPr>
        <p:spPr/>
        <p:txBody>
          <a:bodyPr/>
          <a:lstStyle/>
          <a:p>
            <a:pPr>
              <a:buFont typeface="Wingdings" panose="05000000000000000000" pitchFamily="2" charset="2"/>
              <a:buChar char="Ø"/>
            </a:pPr>
            <a:r>
              <a:rPr lang="en-US" dirty="0"/>
              <a:t>A rare, chronic, cutaneous eruption, most commonly in adults</a:t>
            </a:r>
          </a:p>
          <a:p>
            <a:pPr>
              <a:buFont typeface="Wingdings" panose="05000000000000000000" pitchFamily="2" charset="2"/>
              <a:buChar char="Ø"/>
            </a:pPr>
            <a:r>
              <a:rPr lang="en-US" dirty="0"/>
              <a:t>Characterized by fibrosing plaques with histological evidence of </a:t>
            </a:r>
            <a:r>
              <a:rPr lang="en-US" dirty="0" err="1"/>
              <a:t>leukocytoclastic</a:t>
            </a:r>
            <a:r>
              <a:rPr lang="en-US" dirty="0"/>
              <a:t> vasculitis</a:t>
            </a:r>
          </a:p>
          <a:p>
            <a:pPr>
              <a:buFont typeface="Wingdings" panose="05000000000000000000" pitchFamily="2" charset="2"/>
              <a:buChar char="Ø"/>
            </a:pPr>
            <a:r>
              <a:rPr lang="en-US" dirty="0"/>
              <a:t>Associated with autoimmune diseases such as rheumatoid arthritis, coeliac disease, inflammatory bowel disease and type 1 diabetes</a:t>
            </a:r>
          </a:p>
          <a:p>
            <a:pPr>
              <a:buFont typeface="Wingdings" panose="05000000000000000000" pitchFamily="2" charset="2"/>
              <a:buChar char="Ø"/>
            </a:pPr>
            <a:r>
              <a:rPr lang="en-US" dirty="0"/>
              <a:t>Also associated with infections, including </a:t>
            </a:r>
            <a:r>
              <a:rPr lang="en-US" i="1" dirty="0"/>
              <a:t>Streptococcus</a:t>
            </a:r>
            <a:r>
              <a:rPr lang="en-US" dirty="0"/>
              <a:t>, hepatitis, syphilis and HIV</a:t>
            </a:r>
            <a:endParaRPr lang="en-PK" dirty="0"/>
          </a:p>
        </p:txBody>
      </p:sp>
    </p:spTree>
    <p:extLst>
      <p:ext uri="{BB962C8B-B14F-4D97-AF65-F5344CB8AC3E}">
        <p14:creationId xmlns:p14="http://schemas.microsoft.com/office/powerpoint/2010/main" val="209015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1EB7-254F-4BDB-AF16-1BBE2C3EAF51}"/>
              </a:ext>
            </a:extLst>
          </p:cNvPr>
          <p:cNvSpPr>
            <a:spLocks noGrp="1"/>
          </p:cNvSpPr>
          <p:nvPr>
            <p:ph type="title"/>
          </p:nvPr>
        </p:nvSpPr>
        <p:spPr/>
        <p:txBody>
          <a:bodyPr/>
          <a:lstStyle/>
          <a:p>
            <a:r>
              <a:rPr lang="en-US" dirty="0">
                <a:latin typeface="+mn-lt"/>
              </a:rPr>
              <a:t>Clinical Features</a:t>
            </a:r>
            <a:endParaRPr lang="en-PK" dirty="0">
              <a:latin typeface="+mn-lt"/>
            </a:endParaRPr>
          </a:p>
        </p:txBody>
      </p:sp>
      <p:sp>
        <p:nvSpPr>
          <p:cNvPr id="3" name="Content Placeholder 2">
            <a:extLst>
              <a:ext uri="{FF2B5EF4-FFF2-40B4-BE49-F238E27FC236}">
                <a16:creationId xmlns:a16="http://schemas.microsoft.com/office/drawing/2014/main" id="{2487D285-C796-426E-B2D1-28232B31A3AE}"/>
              </a:ext>
            </a:extLst>
          </p:cNvPr>
          <p:cNvSpPr>
            <a:spLocks noGrp="1"/>
          </p:cNvSpPr>
          <p:nvPr>
            <p:ph idx="1"/>
          </p:nvPr>
        </p:nvSpPr>
        <p:spPr>
          <a:xfrm>
            <a:off x="1097280" y="1845734"/>
            <a:ext cx="10386508" cy="4277160"/>
          </a:xfrm>
        </p:spPr>
        <p:txBody>
          <a:bodyPr>
            <a:normAutofit fontScale="92500"/>
          </a:bodyPr>
          <a:lstStyle/>
          <a:p>
            <a:pPr>
              <a:buFont typeface="Wingdings" panose="05000000000000000000" pitchFamily="2" charset="2"/>
              <a:buChar char="Ø"/>
            </a:pPr>
            <a:r>
              <a:rPr lang="en-US" dirty="0"/>
              <a:t>Lesions are red‐violaceous, red‐brown or yellowish papules, plaques or nodules, most commonly occurring in a symmetrical fashion over the dorsa of the hands, knees, buttocks and Achilles tendons</a:t>
            </a:r>
          </a:p>
          <a:p>
            <a:pPr>
              <a:buFont typeface="Wingdings" panose="05000000000000000000" pitchFamily="2" charset="2"/>
              <a:buChar char="Ø"/>
            </a:pPr>
            <a:r>
              <a:rPr lang="en-US" dirty="0"/>
              <a:t>They may also be painful </a:t>
            </a:r>
          </a:p>
          <a:p>
            <a:pPr>
              <a:buFont typeface="Wingdings" panose="05000000000000000000" pitchFamily="2" charset="2"/>
              <a:buChar char="Ø"/>
            </a:pPr>
            <a:r>
              <a:rPr lang="en-US" dirty="0"/>
              <a:t>Lesions may last from 5 to 35 years, with crops of new lesions developing every few weeks to months</a:t>
            </a:r>
          </a:p>
          <a:p>
            <a:pPr>
              <a:buFont typeface="Wingdings" panose="05000000000000000000" pitchFamily="2" charset="2"/>
              <a:buChar char="Ø"/>
            </a:pPr>
            <a:r>
              <a:rPr lang="en-US" dirty="0"/>
              <a:t>EED and Sweet syndrome are both described as neutrophilic dermatoses </a:t>
            </a:r>
          </a:p>
          <a:p>
            <a:pPr>
              <a:buFont typeface="Wingdings" panose="05000000000000000000" pitchFamily="2" charset="2"/>
              <a:buChar char="Ø"/>
            </a:pPr>
            <a:r>
              <a:rPr lang="en-US" dirty="0"/>
              <a:t>Sweet syndrome lesions are acute, more often asymmetrical and located on the arms, face and neck</a:t>
            </a:r>
          </a:p>
          <a:p>
            <a:pPr>
              <a:buFont typeface="Wingdings" panose="05000000000000000000" pitchFamily="2" charset="2"/>
              <a:buChar char="Ø"/>
            </a:pPr>
            <a:r>
              <a:rPr lang="en-US" dirty="0"/>
              <a:t>By contrast, EED lesions are chronic, symmetrical and classically located over the dorsum of the hands and knees, buttocks and Achilles tendons</a:t>
            </a:r>
          </a:p>
          <a:p>
            <a:pPr>
              <a:buFont typeface="Wingdings" panose="05000000000000000000" pitchFamily="2" charset="2"/>
              <a:buChar char="Ø"/>
            </a:pPr>
            <a:r>
              <a:rPr lang="en-US" dirty="0"/>
              <a:t>Fibrosis seen in lesions of EED correlates with the clinical chronicity</a:t>
            </a:r>
          </a:p>
          <a:p>
            <a:pPr>
              <a:buFont typeface="Wingdings" panose="05000000000000000000" pitchFamily="2" charset="2"/>
              <a:buChar char="Ø"/>
            </a:pPr>
            <a:r>
              <a:rPr lang="en-US" dirty="0"/>
              <a:t>The demonstration of ANCA in EED has been suggested to be of some diagnostic value</a:t>
            </a:r>
            <a:endParaRPr lang="en-PK" dirty="0"/>
          </a:p>
        </p:txBody>
      </p:sp>
    </p:spTree>
    <p:extLst>
      <p:ext uri="{BB962C8B-B14F-4D97-AF65-F5344CB8AC3E}">
        <p14:creationId xmlns:p14="http://schemas.microsoft.com/office/powerpoint/2010/main" val="3612405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8B77FF-00BE-42FE-961F-346B8A5084AD}"/>
              </a:ext>
            </a:extLst>
          </p:cNvPr>
          <p:cNvSpPr>
            <a:spLocks noGrp="1"/>
          </p:cNvSpPr>
          <p:nvPr>
            <p:ph idx="1"/>
          </p:nvPr>
        </p:nvSpPr>
        <p:spPr/>
        <p:txBody>
          <a:bodyPr/>
          <a:lstStyle/>
          <a:p>
            <a:pPr marL="514350" indent="-514350">
              <a:buFont typeface="+mj-lt"/>
              <a:buAutoNum type="romanLcPeriod"/>
            </a:pPr>
            <a:r>
              <a:rPr lang="en-US" b="1" dirty="0"/>
              <a:t>Cutaneous vasculitis is inflammation of the blood vessel walls, usually resulting in palpable purpura.</a:t>
            </a:r>
          </a:p>
          <a:p>
            <a:pPr marL="514350" indent="-514350">
              <a:buFont typeface="+mj-lt"/>
              <a:buAutoNum type="romanLcPeriod"/>
            </a:pPr>
            <a:r>
              <a:rPr lang="en-US" b="1" dirty="0"/>
              <a:t>Vasculitis can be classified by etiology or by caliber of the vessel involved.</a:t>
            </a:r>
          </a:p>
          <a:p>
            <a:pPr marL="514350" indent="-514350">
              <a:buFont typeface="+mj-lt"/>
              <a:buAutoNum type="romanLcPeriod"/>
            </a:pPr>
            <a:r>
              <a:rPr lang="en-US" b="1" dirty="0"/>
              <a:t>Vasculitis is usually a multisystem disorder that presents in a  myriad of ways. </a:t>
            </a:r>
          </a:p>
          <a:p>
            <a:pPr marL="514350" indent="-514350">
              <a:buFont typeface="+mj-lt"/>
              <a:buAutoNum type="romanLcPeriod"/>
            </a:pPr>
            <a:r>
              <a:rPr lang="en-US" b="1" dirty="0"/>
              <a:t>Diagnosis is based on a detailed history and careful examination.</a:t>
            </a:r>
            <a:endParaRPr lang="en-PK" b="1" dirty="0"/>
          </a:p>
        </p:txBody>
      </p:sp>
    </p:spTree>
    <p:extLst>
      <p:ext uri="{BB962C8B-B14F-4D97-AF65-F5344CB8AC3E}">
        <p14:creationId xmlns:p14="http://schemas.microsoft.com/office/powerpoint/2010/main" val="2656568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9F6189-C64D-43EC-92C5-55A28D73EC53}"/>
              </a:ext>
            </a:extLst>
          </p:cNvPr>
          <p:cNvPicPr>
            <a:picLocks noChangeAspect="1"/>
          </p:cNvPicPr>
          <p:nvPr/>
        </p:nvPicPr>
        <p:blipFill>
          <a:blip r:embed="rId2"/>
          <a:stretch>
            <a:fillRect/>
          </a:stretch>
        </p:blipFill>
        <p:spPr>
          <a:xfrm>
            <a:off x="1074141" y="189099"/>
            <a:ext cx="4872540" cy="3239901"/>
          </a:xfrm>
          <a:prstGeom prst="rect">
            <a:avLst/>
          </a:prstGeom>
        </p:spPr>
      </p:pic>
      <p:pic>
        <p:nvPicPr>
          <p:cNvPr id="3" name="Picture 2">
            <a:extLst>
              <a:ext uri="{FF2B5EF4-FFF2-40B4-BE49-F238E27FC236}">
                <a16:creationId xmlns:a16="http://schemas.microsoft.com/office/drawing/2014/main" id="{F2EC4C8E-3966-4C4F-B260-F0707B997446}"/>
              </a:ext>
            </a:extLst>
          </p:cNvPr>
          <p:cNvPicPr>
            <a:picLocks noChangeAspect="1"/>
          </p:cNvPicPr>
          <p:nvPr/>
        </p:nvPicPr>
        <p:blipFill>
          <a:blip r:embed="rId3"/>
          <a:stretch>
            <a:fillRect/>
          </a:stretch>
        </p:blipFill>
        <p:spPr>
          <a:xfrm>
            <a:off x="6747362" y="189099"/>
            <a:ext cx="4370497" cy="5932952"/>
          </a:xfrm>
          <a:prstGeom prst="rect">
            <a:avLst/>
          </a:prstGeom>
        </p:spPr>
      </p:pic>
      <p:sp>
        <p:nvSpPr>
          <p:cNvPr id="4" name="TextBox 3">
            <a:extLst>
              <a:ext uri="{FF2B5EF4-FFF2-40B4-BE49-F238E27FC236}">
                <a16:creationId xmlns:a16="http://schemas.microsoft.com/office/drawing/2014/main" id="{65E66B82-C201-4CBE-B79A-A3C4EDDA4C1F}"/>
              </a:ext>
            </a:extLst>
          </p:cNvPr>
          <p:cNvSpPr txBox="1"/>
          <p:nvPr/>
        </p:nvSpPr>
        <p:spPr>
          <a:xfrm>
            <a:off x="1074141" y="3827929"/>
            <a:ext cx="4932212" cy="923330"/>
          </a:xfrm>
          <a:prstGeom prst="rect">
            <a:avLst/>
          </a:prstGeom>
          <a:noFill/>
        </p:spPr>
        <p:txBody>
          <a:bodyPr wrap="square" rtlCol="0">
            <a:spAutoFit/>
          </a:bodyPr>
          <a:lstStyle/>
          <a:p>
            <a:r>
              <a:rPr lang="en-US"/>
              <a:t>Erythema elevatum diutinum. (a) On the hands. (b) Early non‐fi brotic</a:t>
            </a:r>
          </a:p>
          <a:p>
            <a:r>
              <a:rPr lang="en-US"/>
              <a:t>lesions at a typical site on the knee.</a:t>
            </a:r>
            <a:endParaRPr lang="en-PK" dirty="0"/>
          </a:p>
        </p:txBody>
      </p:sp>
    </p:spTree>
    <p:extLst>
      <p:ext uri="{BB962C8B-B14F-4D97-AF65-F5344CB8AC3E}">
        <p14:creationId xmlns:p14="http://schemas.microsoft.com/office/powerpoint/2010/main" val="3751248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E713E-9608-4A11-AAFD-D44A67686704}"/>
              </a:ext>
            </a:extLst>
          </p:cNvPr>
          <p:cNvSpPr>
            <a:spLocks noGrp="1"/>
          </p:cNvSpPr>
          <p:nvPr>
            <p:ph type="title"/>
          </p:nvPr>
        </p:nvSpPr>
        <p:spPr/>
        <p:txBody>
          <a:bodyPr/>
          <a:lstStyle/>
          <a:p>
            <a:r>
              <a:rPr lang="en-US" dirty="0">
                <a:latin typeface="+mn-lt"/>
              </a:rPr>
              <a:t>Treatment </a:t>
            </a:r>
            <a:endParaRPr lang="en-PK" dirty="0">
              <a:latin typeface="+mn-lt"/>
            </a:endParaRPr>
          </a:p>
        </p:txBody>
      </p:sp>
      <p:sp>
        <p:nvSpPr>
          <p:cNvPr id="3" name="Content Placeholder 2">
            <a:extLst>
              <a:ext uri="{FF2B5EF4-FFF2-40B4-BE49-F238E27FC236}">
                <a16:creationId xmlns:a16="http://schemas.microsoft.com/office/drawing/2014/main" id="{64A787DE-9B19-4ED6-A40C-A81FAA595A1B}"/>
              </a:ext>
            </a:extLst>
          </p:cNvPr>
          <p:cNvSpPr>
            <a:spLocks noGrp="1"/>
          </p:cNvSpPr>
          <p:nvPr>
            <p:ph idx="1"/>
          </p:nvPr>
        </p:nvSpPr>
        <p:spPr/>
        <p:txBody>
          <a:bodyPr>
            <a:normAutofit/>
          </a:bodyPr>
          <a:lstStyle/>
          <a:p>
            <a:r>
              <a:rPr lang="en-US" b="1" dirty="0"/>
              <a:t>First line</a:t>
            </a:r>
          </a:p>
          <a:p>
            <a:r>
              <a:rPr lang="en-US" dirty="0"/>
              <a:t>Dapsone is usually effective in EED, although relapse on stopping may occur.</a:t>
            </a:r>
          </a:p>
          <a:p>
            <a:r>
              <a:rPr lang="en-US" b="1" dirty="0"/>
              <a:t>Second line</a:t>
            </a:r>
          </a:p>
          <a:p>
            <a:r>
              <a:rPr lang="en-US" dirty="0"/>
              <a:t>Niacinamide has also been used with good effect.</a:t>
            </a:r>
          </a:p>
          <a:p>
            <a:r>
              <a:rPr lang="en-US" dirty="0"/>
              <a:t>High potency topical, or intralesional, corticosteroids may minimize the size of lesions in patients with limited disease; 5% topical dapsone gel has been described as effective.</a:t>
            </a:r>
          </a:p>
          <a:p>
            <a:r>
              <a:rPr lang="en-US" b="1" dirty="0"/>
              <a:t>Third line</a:t>
            </a:r>
          </a:p>
          <a:p>
            <a:r>
              <a:rPr lang="en-US" dirty="0"/>
              <a:t>Other therapies used for CSVV may also be effective in treating patients with EED.</a:t>
            </a:r>
            <a:endParaRPr lang="en-PK" dirty="0"/>
          </a:p>
        </p:txBody>
      </p:sp>
    </p:spTree>
    <p:extLst>
      <p:ext uri="{BB962C8B-B14F-4D97-AF65-F5344CB8AC3E}">
        <p14:creationId xmlns:p14="http://schemas.microsoft.com/office/powerpoint/2010/main" val="898822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A589-555D-4243-A38E-DD470FCF0AC9}"/>
              </a:ext>
            </a:extLst>
          </p:cNvPr>
          <p:cNvSpPr>
            <a:spLocks noGrp="1"/>
          </p:cNvSpPr>
          <p:nvPr>
            <p:ph type="title"/>
          </p:nvPr>
        </p:nvSpPr>
        <p:spPr/>
        <p:txBody>
          <a:bodyPr/>
          <a:lstStyle/>
          <a:p>
            <a:r>
              <a:rPr lang="en-US" dirty="0">
                <a:latin typeface="+mn-lt"/>
              </a:rPr>
              <a:t>Granuloma </a:t>
            </a:r>
            <a:r>
              <a:rPr lang="en-US" dirty="0" err="1">
                <a:latin typeface="+mn-lt"/>
              </a:rPr>
              <a:t>Faciale</a:t>
            </a:r>
            <a:r>
              <a:rPr lang="en-US" dirty="0">
                <a:latin typeface="+mn-lt"/>
              </a:rPr>
              <a:t> </a:t>
            </a:r>
            <a:endParaRPr lang="en-PK" dirty="0">
              <a:latin typeface="+mn-lt"/>
            </a:endParaRPr>
          </a:p>
        </p:txBody>
      </p:sp>
      <p:sp>
        <p:nvSpPr>
          <p:cNvPr id="3" name="Content Placeholder 2">
            <a:extLst>
              <a:ext uri="{FF2B5EF4-FFF2-40B4-BE49-F238E27FC236}">
                <a16:creationId xmlns:a16="http://schemas.microsoft.com/office/drawing/2014/main" id="{E09C30F5-8D59-4373-B8DD-1A2C96725C24}"/>
              </a:ext>
            </a:extLst>
          </p:cNvPr>
          <p:cNvSpPr>
            <a:spLocks noGrp="1"/>
          </p:cNvSpPr>
          <p:nvPr>
            <p:ph idx="1"/>
          </p:nvPr>
        </p:nvSpPr>
        <p:spPr/>
        <p:txBody>
          <a:bodyPr/>
          <a:lstStyle/>
          <a:p>
            <a:pPr>
              <a:buFont typeface="Wingdings" panose="05000000000000000000" pitchFamily="2" charset="2"/>
              <a:buChar char="Ø"/>
            </a:pPr>
            <a:r>
              <a:rPr lang="en-US" dirty="0"/>
              <a:t>Characterized by asymptomatic cutaneous nodules occurring primarily on the face</a:t>
            </a:r>
          </a:p>
          <a:p>
            <a:pPr>
              <a:buFont typeface="Wingdings" panose="05000000000000000000" pitchFamily="2" charset="2"/>
              <a:buChar char="Ø"/>
            </a:pPr>
            <a:r>
              <a:rPr lang="en-US" dirty="0"/>
              <a:t>Limited to the skin, without any systemic manifestations</a:t>
            </a:r>
          </a:p>
          <a:p>
            <a:pPr>
              <a:buFont typeface="Wingdings" panose="05000000000000000000" pitchFamily="2" charset="2"/>
              <a:buChar char="Ø"/>
            </a:pPr>
            <a:r>
              <a:rPr lang="en-US" dirty="0"/>
              <a:t>Commoner in males </a:t>
            </a:r>
          </a:p>
          <a:p>
            <a:pPr>
              <a:buFont typeface="Wingdings" panose="05000000000000000000" pitchFamily="2" charset="2"/>
              <a:buChar char="Ø"/>
            </a:pPr>
            <a:r>
              <a:rPr lang="en-US" dirty="0"/>
              <a:t>GF is considered to be a histological variant of </a:t>
            </a:r>
            <a:r>
              <a:rPr lang="en-US" dirty="0" err="1"/>
              <a:t>leukocytoclastic</a:t>
            </a:r>
            <a:r>
              <a:rPr lang="en-US" dirty="0"/>
              <a:t> vasculitis with a predominantly EOSINOPHILIC infiltrate </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827527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B9A4-DCF3-4397-843B-725662496547}"/>
              </a:ext>
            </a:extLst>
          </p:cNvPr>
          <p:cNvSpPr>
            <a:spLocks noGrp="1"/>
          </p:cNvSpPr>
          <p:nvPr>
            <p:ph type="title"/>
          </p:nvPr>
        </p:nvSpPr>
        <p:spPr/>
        <p:txBody>
          <a:bodyPr/>
          <a:lstStyle/>
          <a:p>
            <a:r>
              <a:rPr lang="en-US" dirty="0">
                <a:latin typeface="+mn-lt"/>
              </a:rPr>
              <a:t>Clinical Features </a:t>
            </a:r>
            <a:endParaRPr lang="en-PK" dirty="0">
              <a:latin typeface="+mn-lt"/>
            </a:endParaRPr>
          </a:p>
        </p:txBody>
      </p:sp>
      <p:sp>
        <p:nvSpPr>
          <p:cNvPr id="3" name="Content Placeholder 2">
            <a:extLst>
              <a:ext uri="{FF2B5EF4-FFF2-40B4-BE49-F238E27FC236}">
                <a16:creationId xmlns:a16="http://schemas.microsoft.com/office/drawing/2014/main" id="{0B84C6FE-D31E-4238-8F6E-1E496CC4052A}"/>
              </a:ext>
            </a:extLst>
          </p:cNvPr>
          <p:cNvSpPr>
            <a:spLocks noGrp="1"/>
          </p:cNvSpPr>
          <p:nvPr>
            <p:ph idx="1"/>
          </p:nvPr>
        </p:nvSpPr>
        <p:spPr/>
        <p:txBody>
          <a:bodyPr/>
          <a:lstStyle/>
          <a:p>
            <a:pPr>
              <a:buFont typeface="Wingdings" panose="05000000000000000000" pitchFamily="2" charset="2"/>
              <a:buChar char="Ø"/>
            </a:pPr>
            <a:r>
              <a:rPr lang="en-US" dirty="0"/>
              <a:t>The nodules or plaques are soft and red‐brown . They are smooth, with prominent follicular orifices and telangiectatic surface, most commonly occurring on the face </a:t>
            </a:r>
          </a:p>
          <a:p>
            <a:pPr>
              <a:buFont typeface="Wingdings" panose="05000000000000000000" pitchFamily="2" charset="2"/>
              <a:buChar char="Ø"/>
            </a:pPr>
            <a:r>
              <a:rPr lang="en-US" dirty="0"/>
              <a:t>Lesions of GF never ulcerate </a:t>
            </a:r>
          </a:p>
          <a:p>
            <a:pPr>
              <a:buFont typeface="Wingdings" panose="05000000000000000000" pitchFamily="2" charset="2"/>
              <a:buChar char="Ø"/>
            </a:pPr>
            <a:r>
              <a:rPr lang="en-US" dirty="0"/>
              <a:t>They are almost always asymptomatic, but some may describe itching , burning and pain </a:t>
            </a:r>
          </a:p>
          <a:p>
            <a:pPr>
              <a:buFont typeface="Wingdings" panose="05000000000000000000" pitchFamily="2" charset="2"/>
              <a:buChar char="Ø"/>
            </a:pPr>
            <a:endParaRPr lang="en-PK" dirty="0"/>
          </a:p>
        </p:txBody>
      </p:sp>
    </p:spTree>
    <p:extLst>
      <p:ext uri="{BB962C8B-B14F-4D97-AF65-F5344CB8AC3E}">
        <p14:creationId xmlns:p14="http://schemas.microsoft.com/office/powerpoint/2010/main" val="746273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2174-F6D4-4D4B-A4FA-8A291D336A4F}"/>
              </a:ext>
            </a:extLst>
          </p:cNvPr>
          <p:cNvPicPr>
            <a:picLocks noChangeAspect="1"/>
          </p:cNvPicPr>
          <p:nvPr/>
        </p:nvPicPr>
        <p:blipFill>
          <a:blip r:embed="rId2"/>
          <a:stretch>
            <a:fillRect/>
          </a:stretch>
        </p:blipFill>
        <p:spPr>
          <a:xfrm>
            <a:off x="626450" y="538746"/>
            <a:ext cx="4659157" cy="5270383"/>
          </a:xfrm>
          <a:prstGeom prst="rect">
            <a:avLst/>
          </a:prstGeom>
        </p:spPr>
      </p:pic>
      <p:pic>
        <p:nvPicPr>
          <p:cNvPr id="3" name="Picture 2">
            <a:extLst>
              <a:ext uri="{FF2B5EF4-FFF2-40B4-BE49-F238E27FC236}">
                <a16:creationId xmlns:a16="http://schemas.microsoft.com/office/drawing/2014/main" id="{0AB4939D-ECEC-4169-8EDA-D572B329C82E}"/>
              </a:ext>
            </a:extLst>
          </p:cNvPr>
          <p:cNvPicPr>
            <a:picLocks noChangeAspect="1"/>
          </p:cNvPicPr>
          <p:nvPr/>
        </p:nvPicPr>
        <p:blipFill>
          <a:blip r:embed="rId3"/>
          <a:stretch>
            <a:fillRect/>
          </a:stretch>
        </p:blipFill>
        <p:spPr>
          <a:xfrm>
            <a:off x="6096000" y="538746"/>
            <a:ext cx="5136776" cy="3674222"/>
          </a:xfrm>
          <a:prstGeom prst="rect">
            <a:avLst/>
          </a:prstGeom>
        </p:spPr>
      </p:pic>
      <p:sp>
        <p:nvSpPr>
          <p:cNvPr id="5" name="TextBox 4">
            <a:extLst>
              <a:ext uri="{FF2B5EF4-FFF2-40B4-BE49-F238E27FC236}">
                <a16:creationId xmlns:a16="http://schemas.microsoft.com/office/drawing/2014/main" id="{7FB1E318-281B-4B0C-8634-0F13291602E5}"/>
              </a:ext>
            </a:extLst>
          </p:cNvPr>
          <p:cNvSpPr txBox="1"/>
          <p:nvPr/>
        </p:nvSpPr>
        <p:spPr>
          <a:xfrm>
            <a:off x="6096000" y="4697506"/>
            <a:ext cx="5136776" cy="646331"/>
          </a:xfrm>
          <a:prstGeom prst="rect">
            <a:avLst/>
          </a:prstGeom>
          <a:noFill/>
        </p:spPr>
        <p:txBody>
          <a:bodyPr wrap="square" rtlCol="0">
            <a:spAutoFit/>
          </a:bodyPr>
          <a:lstStyle/>
          <a:p>
            <a:r>
              <a:rPr lang="en-US" dirty="0"/>
              <a:t>Granuloma </a:t>
            </a:r>
            <a:r>
              <a:rPr lang="en-US" dirty="0" err="1"/>
              <a:t>faciale</a:t>
            </a:r>
            <a:r>
              <a:rPr lang="en-US" dirty="0"/>
              <a:t>. (a) Reddish brown plaque on the nose (b) Close up of a facial plaque.</a:t>
            </a:r>
            <a:endParaRPr lang="en-PK" dirty="0"/>
          </a:p>
        </p:txBody>
      </p:sp>
    </p:spTree>
    <p:extLst>
      <p:ext uri="{BB962C8B-B14F-4D97-AF65-F5344CB8AC3E}">
        <p14:creationId xmlns:p14="http://schemas.microsoft.com/office/powerpoint/2010/main" val="1211857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1E070-3C74-44F9-8231-58DF6F5BBCA9}"/>
              </a:ext>
            </a:extLst>
          </p:cNvPr>
          <p:cNvSpPr>
            <a:spLocks noGrp="1"/>
          </p:cNvSpPr>
          <p:nvPr>
            <p:ph type="title"/>
          </p:nvPr>
        </p:nvSpPr>
        <p:spPr/>
        <p:txBody>
          <a:bodyPr/>
          <a:lstStyle/>
          <a:p>
            <a:r>
              <a:rPr lang="en-US" dirty="0">
                <a:latin typeface="+mn-lt"/>
              </a:rPr>
              <a:t>Therapeutic ladder for granuloma </a:t>
            </a:r>
            <a:r>
              <a:rPr lang="en-US" dirty="0" err="1">
                <a:latin typeface="+mn-lt"/>
              </a:rPr>
              <a:t>faciale</a:t>
            </a:r>
            <a:endParaRPr lang="en-PK" dirty="0">
              <a:latin typeface="+mn-lt"/>
            </a:endParaRPr>
          </a:p>
        </p:txBody>
      </p:sp>
      <p:sp>
        <p:nvSpPr>
          <p:cNvPr id="9" name="Content Placeholder 8">
            <a:extLst>
              <a:ext uri="{FF2B5EF4-FFF2-40B4-BE49-F238E27FC236}">
                <a16:creationId xmlns:a16="http://schemas.microsoft.com/office/drawing/2014/main" id="{785D2F0E-CC7E-41A9-B44C-C50B482D7993}"/>
              </a:ext>
            </a:extLst>
          </p:cNvPr>
          <p:cNvSpPr>
            <a:spLocks noGrp="1"/>
          </p:cNvSpPr>
          <p:nvPr>
            <p:ph idx="1"/>
          </p:nvPr>
        </p:nvSpPr>
        <p:spPr/>
        <p:txBody>
          <a:bodyPr>
            <a:normAutofit/>
          </a:bodyPr>
          <a:lstStyle/>
          <a:p>
            <a:pPr>
              <a:buFont typeface="Wingdings" panose="05000000000000000000" pitchFamily="2" charset="2"/>
              <a:buChar char="Ø"/>
            </a:pPr>
            <a:r>
              <a:rPr lang="en-US" dirty="0"/>
              <a:t>Topical corticosteroids</a:t>
            </a:r>
          </a:p>
          <a:p>
            <a:pPr>
              <a:buFont typeface="Wingdings" panose="05000000000000000000" pitchFamily="2" charset="2"/>
              <a:buChar char="Ø"/>
            </a:pPr>
            <a:r>
              <a:rPr lang="en-US" dirty="0"/>
              <a:t>Topical tacrolimus 0.03% or 0.1%</a:t>
            </a:r>
          </a:p>
          <a:p>
            <a:pPr>
              <a:buFont typeface="Wingdings" panose="05000000000000000000" pitchFamily="2" charset="2"/>
              <a:buChar char="Ø"/>
            </a:pPr>
            <a:r>
              <a:rPr lang="en-US" dirty="0"/>
              <a:t>Intralesional corticosteroids</a:t>
            </a:r>
          </a:p>
          <a:p>
            <a:pPr>
              <a:buFont typeface="Wingdings" panose="05000000000000000000" pitchFamily="2" charset="2"/>
              <a:buChar char="Ø"/>
            </a:pPr>
            <a:r>
              <a:rPr lang="en-US" dirty="0"/>
              <a:t>Cryosurgery +/- intralesional corticosteroids</a:t>
            </a:r>
          </a:p>
          <a:p>
            <a:pPr>
              <a:buFont typeface="Wingdings" panose="05000000000000000000" pitchFamily="2" charset="2"/>
              <a:buChar char="Ø"/>
            </a:pPr>
            <a:r>
              <a:rPr lang="en-US" dirty="0"/>
              <a:t>Clofazimine </a:t>
            </a:r>
          </a:p>
          <a:p>
            <a:pPr>
              <a:buFont typeface="Wingdings" panose="05000000000000000000" pitchFamily="2" charset="2"/>
              <a:buChar char="Ø"/>
            </a:pPr>
            <a:r>
              <a:rPr lang="en-US" dirty="0"/>
              <a:t>Dapsone</a:t>
            </a:r>
          </a:p>
          <a:p>
            <a:pPr>
              <a:buFont typeface="Wingdings" panose="05000000000000000000" pitchFamily="2" charset="2"/>
              <a:buChar char="Ø"/>
            </a:pPr>
            <a:r>
              <a:rPr lang="en-US" dirty="0"/>
              <a:t>Surgical excision</a:t>
            </a:r>
          </a:p>
          <a:p>
            <a:pPr>
              <a:buFont typeface="Wingdings" panose="05000000000000000000" pitchFamily="2" charset="2"/>
              <a:buChar char="Ø"/>
            </a:pPr>
            <a:r>
              <a:rPr lang="en-US" dirty="0"/>
              <a:t>Laser treatments of various types</a:t>
            </a:r>
          </a:p>
          <a:p>
            <a:pPr>
              <a:buFont typeface="Wingdings" panose="05000000000000000000" pitchFamily="2" charset="2"/>
              <a:buChar char="Ø"/>
            </a:pPr>
            <a:endParaRPr lang="en-PK" dirty="0"/>
          </a:p>
        </p:txBody>
      </p:sp>
    </p:spTree>
    <p:extLst>
      <p:ext uri="{BB962C8B-B14F-4D97-AF65-F5344CB8AC3E}">
        <p14:creationId xmlns:p14="http://schemas.microsoft.com/office/powerpoint/2010/main" val="1663226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4818-D6B6-4936-A241-1996DF2EE078}"/>
              </a:ext>
            </a:extLst>
          </p:cNvPr>
          <p:cNvSpPr>
            <a:spLocks noGrp="1"/>
          </p:cNvSpPr>
          <p:nvPr>
            <p:ph type="title"/>
          </p:nvPr>
        </p:nvSpPr>
        <p:spPr/>
        <p:txBody>
          <a:bodyPr/>
          <a:lstStyle/>
          <a:p>
            <a:r>
              <a:rPr lang="en-US" dirty="0">
                <a:latin typeface="+mn-lt"/>
              </a:rPr>
              <a:t>SMALL VESSEL IMMUNE COMPLEX ASSOCIATED VASCULITIS</a:t>
            </a:r>
            <a:endParaRPr lang="en-PK" dirty="0">
              <a:latin typeface="+mn-lt"/>
            </a:endParaRPr>
          </a:p>
        </p:txBody>
      </p:sp>
    </p:spTree>
    <p:extLst>
      <p:ext uri="{BB962C8B-B14F-4D97-AF65-F5344CB8AC3E}">
        <p14:creationId xmlns:p14="http://schemas.microsoft.com/office/powerpoint/2010/main" val="3403855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CCA8-4E3B-4BB9-BE7A-8E0174112CE1}"/>
              </a:ext>
            </a:extLst>
          </p:cNvPr>
          <p:cNvSpPr>
            <a:spLocks noGrp="1"/>
          </p:cNvSpPr>
          <p:nvPr>
            <p:ph type="title"/>
          </p:nvPr>
        </p:nvSpPr>
        <p:spPr/>
        <p:txBody>
          <a:bodyPr/>
          <a:lstStyle/>
          <a:p>
            <a:r>
              <a:rPr lang="en-US" dirty="0">
                <a:latin typeface="+mn-lt"/>
              </a:rPr>
              <a:t>IgA Vasculitis / Henoch </a:t>
            </a:r>
            <a:r>
              <a:rPr lang="en-US" dirty="0" err="1">
                <a:latin typeface="+mn-lt"/>
              </a:rPr>
              <a:t>Schonlein</a:t>
            </a:r>
            <a:r>
              <a:rPr lang="en-US" dirty="0">
                <a:latin typeface="+mn-lt"/>
              </a:rPr>
              <a:t> Purpura</a:t>
            </a:r>
            <a:endParaRPr lang="en-PK" dirty="0">
              <a:latin typeface="+mn-lt"/>
            </a:endParaRPr>
          </a:p>
        </p:txBody>
      </p:sp>
      <p:sp>
        <p:nvSpPr>
          <p:cNvPr id="3" name="Content Placeholder 2">
            <a:extLst>
              <a:ext uri="{FF2B5EF4-FFF2-40B4-BE49-F238E27FC236}">
                <a16:creationId xmlns:a16="http://schemas.microsoft.com/office/drawing/2014/main" id="{CB848032-722C-4036-B078-4B118D3AA147}"/>
              </a:ext>
            </a:extLst>
          </p:cNvPr>
          <p:cNvSpPr>
            <a:spLocks noGrp="1"/>
          </p:cNvSpPr>
          <p:nvPr>
            <p:ph idx="1"/>
          </p:nvPr>
        </p:nvSpPr>
        <p:spPr/>
        <p:txBody>
          <a:bodyPr/>
          <a:lstStyle/>
          <a:p>
            <a:r>
              <a:rPr lang="en-US" u="sng" dirty="0"/>
              <a:t>Tetrad of HS Purpura </a:t>
            </a:r>
          </a:p>
          <a:p>
            <a:pPr marL="457200" indent="-457200">
              <a:buFont typeface="+mj-lt"/>
              <a:buAutoNum type="arabicPeriod"/>
            </a:pPr>
            <a:r>
              <a:rPr lang="en-US" dirty="0"/>
              <a:t>Palpable purpura </a:t>
            </a:r>
          </a:p>
          <a:p>
            <a:pPr marL="457200" indent="-457200">
              <a:buFont typeface="+mj-lt"/>
              <a:buAutoNum type="arabicPeriod"/>
            </a:pPr>
            <a:r>
              <a:rPr lang="en-US" dirty="0"/>
              <a:t>Arthritis </a:t>
            </a:r>
          </a:p>
          <a:p>
            <a:pPr marL="457200" indent="-457200">
              <a:buFont typeface="+mj-lt"/>
              <a:buAutoNum type="arabicPeriod"/>
            </a:pPr>
            <a:r>
              <a:rPr lang="en-US" dirty="0"/>
              <a:t>Renal glomerular involvement </a:t>
            </a:r>
          </a:p>
          <a:p>
            <a:pPr marL="457200" indent="-457200">
              <a:buFont typeface="+mj-lt"/>
              <a:buAutoNum type="arabicPeriod"/>
            </a:pPr>
            <a:r>
              <a:rPr lang="en-US" dirty="0"/>
              <a:t>Gastrointestinal involvement </a:t>
            </a:r>
            <a:endParaRPr lang="en-PK" dirty="0"/>
          </a:p>
        </p:txBody>
      </p:sp>
    </p:spTree>
    <p:extLst>
      <p:ext uri="{BB962C8B-B14F-4D97-AF65-F5344CB8AC3E}">
        <p14:creationId xmlns:p14="http://schemas.microsoft.com/office/powerpoint/2010/main" val="3416570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3083-423E-410E-900A-BDCA48F79436}"/>
              </a:ext>
            </a:extLst>
          </p:cNvPr>
          <p:cNvSpPr>
            <a:spLocks noGrp="1"/>
          </p:cNvSpPr>
          <p:nvPr>
            <p:ph type="title"/>
          </p:nvPr>
        </p:nvSpPr>
        <p:spPr/>
        <p:txBody>
          <a:bodyPr/>
          <a:lstStyle/>
          <a:p>
            <a:r>
              <a:rPr lang="en-US" dirty="0">
                <a:latin typeface="+mn-lt"/>
              </a:rPr>
              <a:t>Henoch–</a:t>
            </a:r>
            <a:r>
              <a:rPr lang="en-US" dirty="0" err="1">
                <a:latin typeface="+mn-lt"/>
              </a:rPr>
              <a:t>Schonlein</a:t>
            </a:r>
            <a:r>
              <a:rPr lang="en-US" dirty="0">
                <a:latin typeface="+mn-lt"/>
              </a:rPr>
              <a:t> purpura</a:t>
            </a:r>
            <a:endParaRPr lang="en-PK" dirty="0">
              <a:latin typeface="+mn-lt"/>
            </a:endParaRPr>
          </a:p>
        </p:txBody>
      </p:sp>
      <p:sp>
        <p:nvSpPr>
          <p:cNvPr id="3" name="Content Placeholder 2">
            <a:extLst>
              <a:ext uri="{FF2B5EF4-FFF2-40B4-BE49-F238E27FC236}">
                <a16:creationId xmlns:a16="http://schemas.microsoft.com/office/drawing/2014/main" id="{61262FB8-1FDB-48C4-AA19-C69967E8B938}"/>
              </a:ext>
            </a:extLst>
          </p:cNvPr>
          <p:cNvSpPr>
            <a:spLocks noGrp="1"/>
          </p:cNvSpPr>
          <p:nvPr>
            <p:ph idx="1"/>
          </p:nvPr>
        </p:nvSpPr>
        <p:spPr/>
        <p:txBody>
          <a:bodyPr>
            <a:normAutofit/>
          </a:bodyPr>
          <a:lstStyle/>
          <a:p>
            <a:r>
              <a:rPr lang="en-US" u="sng" dirty="0"/>
              <a:t>Diseases of the childhood. Peak incidence b/w ages of 4 and 6 years.</a:t>
            </a:r>
          </a:p>
          <a:p>
            <a:r>
              <a:rPr lang="en-US" dirty="0"/>
              <a:t>Criteria by the European League Against Rheumatism and the Pediatric Rheumatology Society for classifying childhood‐onset vasculitis.</a:t>
            </a:r>
          </a:p>
          <a:p>
            <a:r>
              <a:rPr lang="en-US" dirty="0"/>
              <a:t>The presence of any one of the following four features in the presence of palpable purpura satisfies a classification of IgA vasculitis:</a:t>
            </a:r>
          </a:p>
          <a:p>
            <a:r>
              <a:rPr lang="en-US" dirty="0"/>
              <a:t>(</a:t>
            </a:r>
            <a:r>
              <a:rPr lang="en-US" dirty="0" err="1"/>
              <a:t>i</a:t>
            </a:r>
            <a:r>
              <a:rPr lang="en-US" dirty="0"/>
              <a:t>) diffuse abdominal pain</a:t>
            </a:r>
          </a:p>
          <a:p>
            <a:r>
              <a:rPr lang="en-US" dirty="0"/>
              <a:t>(ii) any biopsy demonstrating predominant IgA deposition; </a:t>
            </a:r>
          </a:p>
          <a:p>
            <a:r>
              <a:rPr lang="en-US" dirty="0"/>
              <a:t>(iii) any acute arthritis or arthralgia;  </a:t>
            </a:r>
          </a:p>
          <a:p>
            <a:r>
              <a:rPr lang="en-US" dirty="0"/>
              <a:t>(iv) renal involvement in the form of hematuria or proteinuria.</a:t>
            </a:r>
            <a:endParaRPr lang="en-PK" dirty="0"/>
          </a:p>
        </p:txBody>
      </p:sp>
    </p:spTree>
    <p:extLst>
      <p:ext uri="{BB962C8B-B14F-4D97-AF65-F5344CB8AC3E}">
        <p14:creationId xmlns:p14="http://schemas.microsoft.com/office/powerpoint/2010/main" val="2580606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CECF-4A05-4194-A727-B7A659CBD857}"/>
              </a:ext>
            </a:extLst>
          </p:cNvPr>
          <p:cNvSpPr>
            <a:spLocks noGrp="1"/>
          </p:cNvSpPr>
          <p:nvPr>
            <p:ph type="title"/>
          </p:nvPr>
        </p:nvSpPr>
        <p:spPr/>
        <p:txBody>
          <a:bodyPr/>
          <a:lstStyle/>
          <a:p>
            <a:r>
              <a:rPr lang="en-US" dirty="0">
                <a:latin typeface="+mn-lt"/>
              </a:rPr>
              <a:t>Etiology and Pathogenesis</a:t>
            </a:r>
            <a:endParaRPr lang="en-PK" dirty="0">
              <a:latin typeface="+mn-lt"/>
            </a:endParaRPr>
          </a:p>
        </p:txBody>
      </p:sp>
      <p:sp>
        <p:nvSpPr>
          <p:cNvPr id="3" name="Content Placeholder 2">
            <a:extLst>
              <a:ext uri="{FF2B5EF4-FFF2-40B4-BE49-F238E27FC236}">
                <a16:creationId xmlns:a16="http://schemas.microsoft.com/office/drawing/2014/main" id="{3A21C669-4577-4DC9-AF71-54E6A3A40167}"/>
              </a:ext>
            </a:extLst>
          </p:cNvPr>
          <p:cNvSpPr>
            <a:spLocks noGrp="1"/>
          </p:cNvSpPr>
          <p:nvPr>
            <p:ph idx="1"/>
          </p:nvPr>
        </p:nvSpPr>
        <p:spPr/>
        <p:txBody>
          <a:bodyPr/>
          <a:lstStyle/>
          <a:p>
            <a:pPr>
              <a:buFont typeface="Wingdings" panose="05000000000000000000" pitchFamily="2" charset="2"/>
              <a:buChar char="Ø"/>
            </a:pPr>
            <a:r>
              <a:rPr lang="en-US" dirty="0"/>
              <a:t>Streptococcal infections predispose to IgA vasculitis, and </a:t>
            </a:r>
            <a:r>
              <a:rPr lang="en-US" dirty="0" err="1"/>
              <a:t>antistreptolysin</a:t>
            </a:r>
            <a:r>
              <a:rPr lang="en-US" dirty="0"/>
              <a:t> O </a:t>
            </a:r>
            <a:r>
              <a:rPr lang="en-US" dirty="0" err="1"/>
              <a:t>titre</a:t>
            </a:r>
            <a:r>
              <a:rPr lang="en-US" dirty="0"/>
              <a:t> positivity confers a 10‐fold risk of IgA vasculitis,</a:t>
            </a:r>
          </a:p>
          <a:p>
            <a:pPr>
              <a:buFont typeface="Wingdings" panose="05000000000000000000" pitchFamily="2" charset="2"/>
              <a:buChar char="Ø"/>
            </a:pPr>
            <a:r>
              <a:rPr lang="en-US" dirty="0"/>
              <a:t>IgA is thought to be key in the pathogenesis of HSP. Increased levels of IgA in the serum (in 50% with active disease), circulating immune complexes containing IgA, and the deposition of IgA in blood vessel walls and in the renal </a:t>
            </a:r>
            <a:r>
              <a:rPr lang="en-US" dirty="0" err="1"/>
              <a:t>mesangium</a:t>
            </a:r>
            <a:r>
              <a:rPr lang="en-US" dirty="0"/>
              <a:t> are associated with IgA vasculitis .</a:t>
            </a:r>
          </a:p>
          <a:p>
            <a:pPr>
              <a:buFont typeface="Wingdings" panose="05000000000000000000" pitchFamily="2" charset="2"/>
              <a:buChar char="Ø"/>
            </a:pPr>
            <a:r>
              <a:rPr lang="en-US" dirty="0"/>
              <a:t>In IgA vasculitis, IgA1 rather than IgA2 is the main IgA subclass deposited in skin lesions.</a:t>
            </a:r>
            <a:endParaRPr lang="en-PK" dirty="0"/>
          </a:p>
        </p:txBody>
      </p:sp>
    </p:spTree>
    <p:extLst>
      <p:ext uri="{BB962C8B-B14F-4D97-AF65-F5344CB8AC3E}">
        <p14:creationId xmlns:p14="http://schemas.microsoft.com/office/powerpoint/2010/main" val="243887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th Ed Rook’s Textbook of Dermatology ( PDFDrive.com ).pdf - Adobe Acrobat Reader (64-bit)">
            <a:extLst>
              <a:ext uri="{FF2B5EF4-FFF2-40B4-BE49-F238E27FC236}">
                <a16:creationId xmlns:a16="http://schemas.microsoft.com/office/drawing/2014/main" id="{138DEE32-FC73-4D50-A63A-8DA99642F37A}"/>
              </a:ext>
            </a:extLst>
          </p:cNvPr>
          <p:cNvPicPr>
            <a:picLocks noChangeAspect="1"/>
          </p:cNvPicPr>
          <p:nvPr/>
        </p:nvPicPr>
        <p:blipFill rotWithShape="1">
          <a:blip r:embed="rId2"/>
          <a:srcRect l="13972" t="28240" r="59190" b="6275"/>
          <a:stretch/>
        </p:blipFill>
        <p:spPr>
          <a:xfrm>
            <a:off x="600636" y="-35859"/>
            <a:ext cx="5074023" cy="6347012"/>
          </a:xfrm>
          <a:prstGeom prst="rect">
            <a:avLst/>
          </a:prstGeom>
        </p:spPr>
      </p:pic>
      <p:pic>
        <p:nvPicPr>
          <p:cNvPr id="9" name="Picture 8" descr="9th Ed Rook’s Textbook of Dermatology ( PDFDrive.com ).pdf - Adobe Acrobat Reader (64-bit)">
            <a:extLst>
              <a:ext uri="{FF2B5EF4-FFF2-40B4-BE49-F238E27FC236}">
                <a16:creationId xmlns:a16="http://schemas.microsoft.com/office/drawing/2014/main" id="{D10F8E0E-7F18-49DC-8552-C4B32E03A94F}"/>
              </a:ext>
            </a:extLst>
          </p:cNvPr>
          <p:cNvPicPr>
            <a:picLocks noChangeAspect="1"/>
          </p:cNvPicPr>
          <p:nvPr/>
        </p:nvPicPr>
        <p:blipFill rotWithShape="1">
          <a:blip r:embed="rId3"/>
          <a:srcRect l="13823" t="22612" r="59412" b="53775"/>
          <a:stretch/>
        </p:blipFill>
        <p:spPr>
          <a:xfrm>
            <a:off x="6167717" y="744070"/>
            <a:ext cx="5350051" cy="2528048"/>
          </a:xfrm>
          <a:prstGeom prst="rect">
            <a:avLst/>
          </a:prstGeom>
        </p:spPr>
      </p:pic>
    </p:spTree>
    <p:extLst>
      <p:ext uri="{BB962C8B-B14F-4D97-AF65-F5344CB8AC3E}">
        <p14:creationId xmlns:p14="http://schemas.microsoft.com/office/powerpoint/2010/main" val="2374045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3D05-A9A9-437C-8910-720CD3243E15}"/>
              </a:ext>
            </a:extLst>
          </p:cNvPr>
          <p:cNvSpPr>
            <a:spLocks noGrp="1"/>
          </p:cNvSpPr>
          <p:nvPr>
            <p:ph type="title"/>
          </p:nvPr>
        </p:nvSpPr>
        <p:spPr/>
        <p:txBody>
          <a:bodyPr/>
          <a:lstStyle/>
          <a:p>
            <a:r>
              <a:rPr lang="en-US" dirty="0">
                <a:latin typeface="+mn-lt"/>
              </a:rPr>
              <a:t>Clinical features </a:t>
            </a:r>
            <a:endParaRPr lang="en-PK" dirty="0">
              <a:latin typeface="+mn-lt"/>
            </a:endParaRPr>
          </a:p>
        </p:txBody>
      </p:sp>
      <p:sp>
        <p:nvSpPr>
          <p:cNvPr id="3" name="Content Placeholder 2">
            <a:extLst>
              <a:ext uri="{FF2B5EF4-FFF2-40B4-BE49-F238E27FC236}">
                <a16:creationId xmlns:a16="http://schemas.microsoft.com/office/drawing/2014/main" id="{4529F74E-0A17-44FF-950C-D71465D44547}"/>
              </a:ext>
            </a:extLst>
          </p:cNvPr>
          <p:cNvSpPr>
            <a:spLocks noGrp="1"/>
          </p:cNvSpPr>
          <p:nvPr>
            <p:ph idx="1"/>
          </p:nvPr>
        </p:nvSpPr>
        <p:spPr/>
        <p:txBody>
          <a:bodyPr/>
          <a:lstStyle/>
          <a:p>
            <a:pPr>
              <a:buFont typeface="Wingdings" panose="05000000000000000000" pitchFamily="2" charset="2"/>
              <a:buChar char="Ø"/>
            </a:pPr>
            <a:r>
              <a:rPr lang="en-US" dirty="0"/>
              <a:t>Classic findings of purpura, arthralgia and abdominal pain.</a:t>
            </a:r>
          </a:p>
          <a:p>
            <a:pPr>
              <a:buFont typeface="Wingdings" panose="05000000000000000000" pitchFamily="2" charset="2"/>
              <a:buChar char="Ø"/>
            </a:pPr>
            <a:r>
              <a:rPr lang="en-US" dirty="0"/>
              <a:t>The cutaneous findings are typically erythematous, urticarial papules, which may evolve within 24 h into palpable purpura with hemorrhage. Urticaria, vesicles, bullae and necrotic ulcers may develop. </a:t>
            </a:r>
          </a:p>
          <a:p>
            <a:pPr>
              <a:buFont typeface="Wingdings" panose="05000000000000000000" pitchFamily="2" charset="2"/>
              <a:buChar char="Ø"/>
            </a:pPr>
            <a:r>
              <a:rPr lang="en-US" dirty="0"/>
              <a:t>A retiform pattern within lesions is characteristic, but not always present.</a:t>
            </a:r>
          </a:p>
          <a:p>
            <a:pPr>
              <a:buFont typeface="Wingdings" panose="05000000000000000000" pitchFamily="2" charset="2"/>
              <a:buChar char="Ø"/>
            </a:pPr>
            <a:r>
              <a:rPr lang="en-US" dirty="0"/>
              <a:t>Typically involves the extensor aspects of the limbs (especially the elbows and knees) and buttocks in a symmetrical fashion.</a:t>
            </a:r>
          </a:p>
          <a:p>
            <a:pPr>
              <a:buFont typeface="Wingdings" panose="05000000000000000000" pitchFamily="2" charset="2"/>
              <a:buChar char="Ø"/>
            </a:pPr>
            <a:endParaRPr lang="en-PK" dirty="0"/>
          </a:p>
        </p:txBody>
      </p:sp>
    </p:spTree>
    <p:extLst>
      <p:ext uri="{BB962C8B-B14F-4D97-AF65-F5344CB8AC3E}">
        <p14:creationId xmlns:p14="http://schemas.microsoft.com/office/powerpoint/2010/main" val="3477116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9DB730-C928-424B-B9C2-46F921C539D0}"/>
              </a:ext>
            </a:extLst>
          </p:cNvPr>
          <p:cNvPicPr>
            <a:picLocks noChangeAspect="1"/>
          </p:cNvPicPr>
          <p:nvPr/>
        </p:nvPicPr>
        <p:blipFill>
          <a:blip r:embed="rId2"/>
          <a:stretch>
            <a:fillRect/>
          </a:stretch>
        </p:blipFill>
        <p:spPr>
          <a:xfrm>
            <a:off x="5630159" y="388344"/>
            <a:ext cx="4446170" cy="2971832"/>
          </a:xfrm>
          <a:prstGeom prst="rect">
            <a:avLst/>
          </a:prstGeom>
        </p:spPr>
      </p:pic>
      <p:pic>
        <p:nvPicPr>
          <p:cNvPr id="3" name="Picture 2">
            <a:extLst>
              <a:ext uri="{FF2B5EF4-FFF2-40B4-BE49-F238E27FC236}">
                <a16:creationId xmlns:a16="http://schemas.microsoft.com/office/drawing/2014/main" id="{E5A4D95F-07C0-4E45-9F0A-250A3DD8B9F4}"/>
              </a:ext>
            </a:extLst>
          </p:cNvPr>
          <p:cNvPicPr>
            <a:picLocks noChangeAspect="1"/>
          </p:cNvPicPr>
          <p:nvPr/>
        </p:nvPicPr>
        <p:blipFill>
          <a:blip r:embed="rId3"/>
          <a:stretch>
            <a:fillRect/>
          </a:stretch>
        </p:blipFill>
        <p:spPr>
          <a:xfrm>
            <a:off x="949179" y="388344"/>
            <a:ext cx="3802115" cy="5703173"/>
          </a:xfrm>
          <a:prstGeom prst="rect">
            <a:avLst/>
          </a:prstGeom>
        </p:spPr>
      </p:pic>
      <p:sp>
        <p:nvSpPr>
          <p:cNvPr id="5" name="TextBox 4">
            <a:extLst>
              <a:ext uri="{FF2B5EF4-FFF2-40B4-BE49-F238E27FC236}">
                <a16:creationId xmlns:a16="http://schemas.microsoft.com/office/drawing/2014/main" id="{75627CB8-8B13-40B4-8625-00A694BBD8DC}"/>
              </a:ext>
            </a:extLst>
          </p:cNvPr>
          <p:cNvSpPr txBox="1"/>
          <p:nvPr/>
        </p:nvSpPr>
        <p:spPr>
          <a:xfrm>
            <a:off x="5630159" y="3971365"/>
            <a:ext cx="4446170" cy="923330"/>
          </a:xfrm>
          <a:prstGeom prst="rect">
            <a:avLst/>
          </a:prstGeom>
          <a:noFill/>
        </p:spPr>
        <p:txBody>
          <a:bodyPr wrap="square" rtlCol="0">
            <a:spAutoFit/>
          </a:bodyPr>
          <a:lstStyle/>
          <a:p>
            <a:r>
              <a:rPr lang="en-US" dirty="0"/>
              <a:t>IgA vasculitis. (a) Hemorrhagic vesicles present on the hand.</a:t>
            </a:r>
          </a:p>
          <a:p>
            <a:r>
              <a:rPr lang="en-US" dirty="0"/>
              <a:t>(b) Vasculitis extending onto the arms.</a:t>
            </a:r>
            <a:endParaRPr lang="en-PK" dirty="0"/>
          </a:p>
        </p:txBody>
      </p:sp>
    </p:spTree>
    <p:extLst>
      <p:ext uri="{BB962C8B-B14F-4D97-AF65-F5344CB8AC3E}">
        <p14:creationId xmlns:p14="http://schemas.microsoft.com/office/powerpoint/2010/main" val="1475761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B715-17B3-41C7-A0B4-BC4C18B19564}"/>
              </a:ext>
            </a:extLst>
          </p:cNvPr>
          <p:cNvSpPr>
            <a:spLocks noGrp="1"/>
          </p:cNvSpPr>
          <p:nvPr>
            <p:ph type="title"/>
          </p:nvPr>
        </p:nvSpPr>
        <p:spPr/>
        <p:txBody>
          <a:bodyPr/>
          <a:lstStyle/>
          <a:p>
            <a:r>
              <a:rPr lang="en-US" dirty="0">
                <a:latin typeface="+mn-lt"/>
              </a:rPr>
              <a:t>Diagnosis </a:t>
            </a:r>
            <a:endParaRPr lang="en-PK" dirty="0">
              <a:latin typeface="+mn-lt"/>
            </a:endParaRPr>
          </a:p>
        </p:txBody>
      </p:sp>
      <p:sp>
        <p:nvSpPr>
          <p:cNvPr id="3" name="Content Placeholder 2">
            <a:extLst>
              <a:ext uri="{FF2B5EF4-FFF2-40B4-BE49-F238E27FC236}">
                <a16:creationId xmlns:a16="http://schemas.microsoft.com/office/drawing/2014/main" id="{C313091A-79A0-42BB-B998-01002A0AA5B7}"/>
              </a:ext>
            </a:extLst>
          </p:cNvPr>
          <p:cNvSpPr>
            <a:spLocks noGrp="1"/>
          </p:cNvSpPr>
          <p:nvPr>
            <p:ph idx="1"/>
          </p:nvPr>
        </p:nvSpPr>
        <p:spPr/>
        <p:txBody>
          <a:bodyPr/>
          <a:lstStyle/>
          <a:p>
            <a:pPr>
              <a:buFont typeface="Wingdings" panose="05000000000000000000" pitchFamily="2" charset="2"/>
              <a:buChar char="Ø"/>
            </a:pPr>
            <a:r>
              <a:rPr lang="en-US" dirty="0"/>
              <a:t>IgA vasculitis is a clinical diagnosis, with confirmation by direct immunofluorescence and routine histology. </a:t>
            </a:r>
          </a:p>
          <a:p>
            <a:pPr>
              <a:buFont typeface="Wingdings" panose="05000000000000000000" pitchFamily="2" charset="2"/>
              <a:buChar char="Ø"/>
            </a:pPr>
            <a:r>
              <a:rPr lang="en-US" dirty="0"/>
              <a:t>Perivascular IgA deposits are characteristic of IgA vasculitis and can help to distinguish it from other </a:t>
            </a:r>
            <a:r>
              <a:rPr lang="en-US" dirty="0" err="1"/>
              <a:t>vasculitides</a:t>
            </a:r>
            <a:r>
              <a:rPr lang="en-US" dirty="0"/>
              <a:t> including CSVV, granulomatosis with polyangiitis, eosinophilic granulomatosis with polyangiitis and microscopic polyangiitis. </a:t>
            </a:r>
          </a:p>
          <a:p>
            <a:pPr>
              <a:buFont typeface="Wingdings" panose="05000000000000000000" pitchFamily="2" charset="2"/>
              <a:buChar char="Ø"/>
            </a:pPr>
            <a:r>
              <a:rPr lang="en-US" dirty="0"/>
              <a:t>No laboratory tests are specific for IgA vasculitis.</a:t>
            </a:r>
            <a:endParaRPr lang="en-PK" dirty="0"/>
          </a:p>
        </p:txBody>
      </p:sp>
    </p:spTree>
    <p:extLst>
      <p:ext uri="{BB962C8B-B14F-4D97-AF65-F5344CB8AC3E}">
        <p14:creationId xmlns:p14="http://schemas.microsoft.com/office/powerpoint/2010/main" val="810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CBFA-E911-40F6-B66C-B63F3D0C43A6}"/>
              </a:ext>
            </a:extLst>
          </p:cNvPr>
          <p:cNvSpPr>
            <a:spLocks noGrp="1"/>
          </p:cNvSpPr>
          <p:nvPr>
            <p:ph type="title"/>
          </p:nvPr>
        </p:nvSpPr>
        <p:spPr/>
        <p:txBody>
          <a:bodyPr/>
          <a:lstStyle/>
          <a:p>
            <a:r>
              <a:rPr lang="en-US" dirty="0">
                <a:latin typeface="+mn-lt"/>
              </a:rPr>
              <a:t>Treatment </a:t>
            </a:r>
            <a:endParaRPr lang="en-PK" dirty="0">
              <a:latin typeface="+mn-lt"/>
            </a:endParaRPr>
          </a:p>
        </p:txBody>
      </p:sp>
      <p:sp>
        <p:nvSpPr>
          <p:cNvPr id="3" name="Content Placeholder 2">
            <a:extLst>
              <a:ext uri="{FF2B5EF4-FFF2-40B4-BE49-F238E27FC236}">
                <a16:creationId xmlns:a16="http://schemas.microsoft.com/office/drawing/2014/main" id="{B4D76B2D-C069-4F39-8390-F28E33216D91}"/>
              </a:ext>
            </a:extLst>
          </p:cNvPr>
          <p:cNvSpPr>
            <a:spLocks noGrp="1"/>
          </p:cNvSpPr>
          <p:nvPr>
            <p:ph idx="1"/>
          </p:nvPr>
        </p:nvSpPr>
        <p:spPr/>
        <p:txBody>
          <a:bodyPr/>
          <a:lstStyle/>
          <a:p>
            <a:pPr>
              <a:buFont typeface="Wingdings" panose="05000000000000000000" pitchFamily="2" charset="2"/>
              <a:buChar char="Ø"/>
            </a:pPr>
            <a:r>
              <a:rPr lang="en-US" dirty="0"/>
              <a:t>Treatment is supportive. Usually self‐limiting</a:t>
            </a:r>
          </a:p>
          <a:p>
            <a:pPr>
              <a:buFont typeface="Wingdings" panose="05000000000000000000" pitchFamily="2" charset="2"/>
              <a:buChar char="Ø"/>
            </a:pPr>
            <a:r>
              <a:rPr lang="en-US" dirty="0"/>
              <a:t>Systemic glucocorticoid treatment may be effective in the treatment of abdominal pain, arthritis and nephritis </a:t>
            </a:r>
          </a:p>
          <a:p>
            <a:pPr>
              <a:buFont typeface="Wingdings" panose="05000000000000000000" pitchFamily="2" charset="2"/>
              <a:buChar char="Ø"/>
            </a:pPr>
            <a:r>
              <a:rPr lang="en-US" dirty="0"/>
              <a:t>Prednisolone 1 mg/kg/day for 2 weeks, tapering over a further 2 weeks</a:t>
            </a:r>
            <a:endParaRPr lang="en-PK" dirty="0"/>
          </a:p>
        </p:txBody>
      </p:sp>
    </p:spTree>
    <p:extLst>
      <p:ext uri="{BB962C8B-B14F-4D97-AF65-F5344CB8AC3E}">
        <p14:creationId xmlns:p14="http://schemas.microsoft.com/office/powerpoint/2010/main" val="1555122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68DA-71AD-4379-AA27-94F0C898ED09}"/>
              </a:ext>
            </a:extLst>
          </p:cNvPr>
          <p:cNvSpPr>
            <a:spLocks noGrp="1"/>
          </p:cNvSpPr>
          <p:nvPr>
            <p:ph type="title"/>
          </p:nvPr>
        </p:nvSpPr>
        <p:spPr/>
        <p:txBody>
          <a:bodyPr/>
          <a:lstStyle/>
          <a:p>
            <a:r>
              <a:rPr lang="en-US" b="1" dirty="0" err="1"/>
              <a:t>Hypocomplementaemic</a:t>
            </a:r>
            <a:r>
              <a:rPr lang="en-US" b="1" dirty="0"/>
              <a:t> urticarial</a:t>
            </a:r>
            <a:br>
              <a:rPr lang="en-US" b="1" dirty="0"/>
            </a:br>
            <a:r>
              <a:rPr lang="en-US" b="1" dirty="0"/>
              <a:t>vasculitis</a:t>
            </a:r>
            <a:endParaRPr lang="en-PK" dirty="0"/>
          </a:p>
        </p:txBody>
      </p:sp>
      <p:sp>
        <p:nvSpPr>
          <p:cNvPr id="3" name="Content Placeholder 2">
            <a:extLst>
              <a:ext uri="{FF2B5EF4-FFF2-40B4-BE49-F238E27FC236}">
                <a16:creationId xmlns:a16="http://schemas.microsoft.com/office/drawing/2014/main" id="{F9F2FC2E-7293-440A-B5CB-94C50C28D2A4}"/>
              </a:ext>
            </a:extLst>
          </p:cNvPr>
          <p:cNvSpPr>
            <a:spLocks noGrp="1"/>
          </p:cNvSpPr>
          <p:nvPr>
            <p:ph idx="1"/>
          </p:nvPr>
        </p:nvSpPr>
        <p:spPr/>
        <p:txBody>
          <a:bodyPr>
            <a:normAutofit/>
          </a:bodyPr>
          <a:lstStyle/>
          <a:p>
            <a:pPr>
              <a:buFont typeface="Wingdings" panose="05000000000000000000" pitchFamily="2" charset="2"/>
              <a:buChar char="Ø"/>
            </a:pPr>
            <a:r>
              <a:rPr lang="en-US" dirty="0"/>
              <a:t>HUV is defined as vasculitis affecting small vessels (i.e. capillaries, venules or arterioles), accompanied by </a:t>
            </a:r>
          </a:p>
          <a:p>
            <a:pPr marL="457200" indent="-457200">
              <a:buFont typeface="+mj-lt"/>
              <a:buAutoNum type="arabicPeriod"/>
            </a:pPr>
            <a:r>
              <a:rPr lang="en-US" dirty="0"/>
              <a:t>Urticaria</a:t>
            </a:r>
          </a:p>
          <a:p>
            <a:pPr marL="457200" indent="-457200">
              <a:buFont typeface="+mj-lt"/>
              <a:buAutoNum type="arabicPeriod"/>
            </a:pPr>
            <a:r>
              <a:rPr lang="en-US" dirty="0"/>
              <a:t>Hypocomplementemia </a:t>
            </a:r>
          </a:p>
          <a:p>
            <a:pPr marL="457200" indent="-457200">
              <a:buFont typeface="+mj-lt"/>
              <a:buAutoNum type="arabicPeriod"/>
            </a:pPr>
            <a:r>
              <a:rPr lang="en-US" dirty="0"/>
              <a:t>Circulating anti‐C1q antibodies </a:t>
            </a:r>
          </a:p>
          <a:p>
            <a:pPr>
              <a:buFont typeface="Wingdings" panose="05000000000000000000" pitchFamily="2" charset="2"/>
              <a:buChar char="Ø"/>
            </a:pPr>
            <a:r>
              <a:rPr lang="en-US" dirty="0"/>
              <a:t>Associated glomerulonephritis, arthritis, obstructive pulmonary disease and ocular inflammation are common</a:t>
            </a:r>
          </a:p>
          <a:p>
            <a:pPr>
              <a:buFont typeface="Wingdings" panose="05000000000000000000" pitchFamily="2" charset="2"/>
              <a:buChar char="Ø"/>
            </a:pPr>
            <a:r>
              <a:rPr lang="en-US" dirty="0"/>
              <a:t>Very rare , commoner in females, may be associated with SLE.</a:t>
            </a:r>
            <a:endParaRPr lang="en-PK" dirty="0"/>
          </a:p>
        </p:txBody>
      </p:sp>
    </p:spTree>
    <p:extLst>
      <p:ext uri="{BB962C8B-B14F-4D97-AF65-F5344CB8AC3E}">
        <p14:creationId xmlns:p14="http://schemas.microsoft.com/office/powerpoint/2010/main" val="3122554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78F7-424A-467D-866A-6B746DB61FE9}"/>
              </a:ext>
            </a:extLst>
          </p:cNvPr>
          <p:cNvSpPr>
            <a:spLocks noGrp="1"/>
          </p:cNvSpPr>
          <p:nvPr>
            <p:ph type="title"/>
          </p:nvPr>
        </p:nvSpPr>
        <p:spPr/>
        <p:txBody>
          <a:bodyPr/>
          <a:lstStyle/>
          <a:p>
            <a:r>
              <a:rPr lang="en-US" dirty="0">
                <a:latin typeface="+mn-lt"/>
              </a:rPr>
              <a:t>Clinical features </a:t>
            </a:r>
            <a:endParaRPr lang="en-PK" dirty="0">
              <a:latin typeface="+mn-lt"/>
            </a:endParaRPr>
          </a:p>
        </p:txBody>
      </p:sp>
      <p:sp>
        <p:nvSpPr>
          <p:cNvPr id="3" name="Content Placeholder 2">
            <a:extLst>
              <a:ext uri="{FF2B5EF4-FFF2-40B4-BE49-F238E27FC236}">
                <a16:creationId xmlns:a16="http://schemas.microsoft.com/office/drawing/2014/main" id="{1E2F2105-D2D4-4FD9-A1C7-63A0D1CEFCE8}"/>
              </a:ext>
            </a:extLst>
          </p:cNvPr>
          <p:cNvSpPr>
            <a:spLocks noGrp="1"/>
          </p:cNvSpPr>
          <p:nvPr>
            <p:ph idx="1"/>
          </p:nvPr>
        </p:nvSpPr>
        <p:spPr/>
        <p:txBody>
          <a:bodyPr>
            <a:normAutofit/>
          </a:bodyPr>
          <a:lstStyle/>
          <a:p>
            <a:pPr>
              <a:buFont typeface="Wingdings" panose="05000000000000000000" pitchFamily="2" charset="2"/>
              <a:buChar char="Ø"/>
            </a:pPr>
            <a:r>
              <a:rPr lang="en-US" dirty="0"/>
              <a:t>Cutaneous lesions of UV are erythematous indurated </a:t>
            </a:r>
            <a:r>
              <a:rPr lang="en-US" dirty="0" err="1"/>
              <a:t>weals</a:t>
            </a:r>
            <a:r>
              <a:rPr lang="en-US" dirty="0"/>
              <a:t> that may contain purpuric foci; persistent urticarial lesions lasting for longer than 24 h</a:t>
            </a:r>
          </a:p>
          <a:p>
            <a:pPr>
              <a:buFont typeface="Wingdings" panose="05000000000000000000" pitchFamily="2" charset="2"/>
              <a:buChar char="Ø"/>
            </a:pPr>
            <a:r>
              <a:rPr lang="en-US" dirty="0"/>
              <a:t>Angio‐</a:t>
            </a:r>
            <a:r>
              <a:rPr lang="en-US" dirty="0" err="1"/>
              <a:t>oedema</a:t>
            </a:r>
            <a:r>
              <a:rPr lang="en-US" dirty="0"/>
              <a:t> and macular erythema may also occur. </a:t>
            </a:r>
          </a:p>
          <a:p>
            <a:pPr>
              <a:buFont typeface="Wingdings" panose="05000000000000000000" pitchFamily="2" charset="2"/>
              <a:buChar char="Ø"/>
            </a:pPr>
            <a:r>
              <a:rPr lang="en-US" dirty="0"/>
              <a:t>Livedo reticularis, nodules and bullae may be evident, and may also contain purpuric foci. </a:t>
            </a:r>
          </a:p>
          <a:p>
            <a:pPr>
              <a:buFont typeface="Wingdings" panose="05000000000000000000" pitchFamily="2" charset="2"/>
              <a:buChar char="Ø"/>
            </a:pPr>
            <a:r>
              <a:rPr lang="en-US" dirty="0"/>
              <a:t>Patients may have constitutional symptoms.</a:t>
            </a:r>
          </a:p>
        </p:txBody>
      </p:sp>
    </p:spTree>
    <p:extLst>
      <p:ext uri="{BB962C8B-B14F-4D97-AF65-F5344CB8AC3E}">
        <p14:creationId xmlns:p14="http://schemas.microsoft.com/office/powerpoint/2010/main" val="2277852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0249B-EE1F-4A24-AD3A-EF65D9A976FA}"/>
              </a:ext>
            </a:extLst>
          </p:cNvPr>
          <p:cNvPicPr>
            <a:picLocks noChangeAspect="1"/>
          </p:cNvPicPr>
          <p:nvPr/>
        </p:nvPicPr>
        <p:blipFill>
          <a:blip r:embed="rId2"/>
          <a:stretch>
            <a:fillRect/>
          </a:stretch>
        </p:blipFill>
        <p:spPr>
          <a:xfrm>
            <a:off x="2483223" y="790760"/>
            <a:ext cx="6694272" cy="4892863"/>
          </a:xfrm>
          <a:prstGeom prst="rect">
            <a:avLst/>
          </a:prstGeom>
        </p:spPr>
      </p:pic>
    </p:spTree>
    <p:extLst>
      <p:ext uri="{BB962C8B-B14F-4D97-AF65-F5344CB8AC3E}">
        <p14:creationId xmlns:p14="http://schemas.microsoft.com/office/powerpoint/2010/main" val="2136614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05D1C-835F-4D9E-973E-D7B77116B003}"/>
              </a:ext>
            </a:extLst>
          </p:cNvPr>
          <p:cNvSpPr>
            <a:spLocks noGrp="1"/>
          </p:cNvSpPr>
          <p:nvPr>
            <p:ph type="title"/>
          </p:nvPr>
        </p:nvSpPr>
        <p:spPr/>
        <p:txBody>
          <a:bodyPr/>
          <a:lstStyle/>
          <a:p>
            <a:r>
              <a:rPr lang="en-US" dirty="0">
                <a:latin typeface="+mn-lt"/>
              </a:rPr>
              <a:t>Diagnosis </a:t>
            </a:r>
            <a:endParaRPr lang="en-PK" dirty="0">
              <a:latin typeface="+mn-lt"/>
            </a:endParaRPr>
          </a:p>
        </p:txBody>
      </p:sp>
      <p:sp>
        <p:nvSpPr>
          <p:cNvPr id="3" name="Content Placeholder 2">
            <a:extLst>
              <a:ext uri="{FF2B5EF4-FFF2-40B4-BE49-F238E27FC236}">
                <a16:creationId xmlns:a16="http://schemas.microsoft.com/office/drawing/2014/main" id="{1C2AC518-57B2-449C-A140-59619D358A9D}"/>
              </a:ext>
            </a:extLst>
          </p:cNvPr>
          <p:cNvSpPr>
            <a:spLocks noGrp="1"/>
          </p:cNvSpPr>
          <p:nvPr>
            <p:ph idx="1"/>
          </p:nvPr>
        </p:nvSpPr>
        <p:spPr/>
        <p:txBody>
          <a:bodyPr>
            <a:normAutofit/>
          </a:bodyPr>
          <a:lstStyle/>
          <a:p>
            <a:pPr>
              <a:buFont typeface="Wingdings" panose="05000000000000000000" pitchFamily="2" charset="2"/>
              <a:buChar char="Ø"/>
            </a:pPr>
            <a:r>
              <a:rPr lang="en-US" dirty="0"/>
              <a:t>If urticarial lesions last for longer than 24, then they are not ordinary urticaria (except delayed pressure urticaria) and a skin biopsy should be considered. </a:t>
            </a:r>
          </a:p>
          <a:p>
            <a:pPr>
              <a:buFont typeface="Wingdings" panose="05000000000000000000" pitchFamily="2" charset="2"/>
              <a:buChar char="Ø"/>
            </a:pPr>
            <a:r>
              <a:rPr lang="en-US" dirty="0"/>
              <a:t>Pain rather than itch, or the presence of purpura, also suggests urticarial vasculitis. </a:t>
            </a:r>
          </a:p>
          <a:p>
            <a:pPr>
              <a:buFont typeface="Wingdings" panose="05000000000000000000" pitchFamily="2" charset="2"/>
              <a:buChar char="Ø"/>
            </a:pPr>
            <a:r>
              <a:rPr lang="en-US" dirty="0"/>
              <a:t>History, physical examination and laboratory studies, including C3, C4 and antinuclear antibody, should help to establish the extent of disease and to exclude underlying disease (e.g. hepatitis C) and to evaluate for SLE. </a:t>
            </a:r>
          </a:p>
          <a:p>
            <a:pPr>
              <a:buFont typeface="Wingdings" panose="05000000000000000000" pitchFamily="2" charset="2"/>
              <a:buChar char="Ø"/>
            </a:pPr>
            <a:r>
              <a:rPr lang="en-US" dirty="0"/>
              <a:t>Some patients may demonstrate an elevated erythrocyte sedimentation rate (ESR), </a:t>
            </a:r>
            <a:r>
              <a:rPr lang="en-US" dirty="0" err="1"/>
              <a:t>hypocomplementaemia</a:t>
            </a:r>
            <a:r>
              <a:rPr lang="en-US" dirty="0"/>
              <a:t>, a low‐</a:t>
            </a:r>
            <a:r>
              <a:rPr lang="en-US" dirty="0" err="1"/>
              <a:t>titre</a:t>
            </a:r>
            <a:r>
              <a:rPr lang="en-US" dirty="0"/>
              <a:t> positive antinuclear antibody and </a:t>
            </a:r>
            <a:r>
              <a:rPr lang="en-US" dirty="0" err="1"/>
              <a:t>haematuria</a:t>
            </a:r>
            <a:r>
              <a:rPr lang="en-US" dirty="0"/>
              <a:t>. </a:t>
            </a:r>
            <a:endParaRPr lang="en-PK" dirty="0"/>
          </a:p>
        </p:txBody>
      </p:sp>
    </p:spTree>
    <p:extLst>
      <p:ext uri="{BB962C8B-B14F-4D97-AF65-F5344CB8AC3E}">
        <p14:creationId xmlns:p14="http://schemas.microsoft.com/office/powerpoint/2010/main" val="2897371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B7D9-91E6-49BA-9EAC-BCCA0C545D0C}"/>
              </a:ext>
            </a:extLst>
          </p:cNvPr>
          <p:cNvSpPr>
            <a:spLocks noGrp="1"/>
          </p:cNvSpPr>
          <p:nvPr>
            <p:ph type="title"/>
          </p:nvPr>
        </p:nvSpPr>
        <p:spPr/>
        <p:txBody>
          <a:bodyPr/>
          <a:lstStyle/>
          <a:p>
            <a:r>
              <a:rPr lang="en-US" dirty="0">
                <a:latin typeface="+mn-lt"/>
              </a:rPr>
              <a:t>Treatment </a:t>
            </a:r>
            <a:endParaRPr lang="en-PK" dirty="0">
              <a:latin typeface="+mn-lt"/>
            </a:endParaRPr>
          </a:p>
        </p:txBody>
      </p:sp>
      <p:sp>
        <p:nvSpPr>
          <p:cNvPr id="3" name="Content Placeholder 2">
            <a:extLst>
              <a:ext uri="{FF2B5EF4-FFF2-40B4-BE49-F238E27FC236}">
                <a16:creationId xmlns:a16="http://schemas.microsoft.com/office/drawing/2014/main" id="{AD3DF2E0-3285-44B0-8384-4D3926C6A908}"/>
              </a:ext>
            </a:extLst>
          </p:cNvPr>
          <p:cNvSpPr>
            <a:spLocks noGrp="1"/>
          </p:cNvSpPr>
          <p:nvPr>
            <p:ph idx="1"/>
          </p:nvPr>
        </p:nvSpPr>
        <p:spPr/>
        <p:txBody>
          <a:bodyPr>
            <a:normAutofit fontScale="92500" lnSpcReduction="10000"/>
          </a:bodyPr>
          <a:lstStyle/>
          <a:p>
            <a:r>
              <a:rPr lang="en-US" b="1" dirty="0"/>
              <a:t>First line</a:t>
            </a:r>
          </a:p>
          <a:p>
            <a:r>
              <a:rPr lang="en-US" dirty="0"/>
              <a:t>The majority of patients respond to systemic corticosteroids.</a:t>
            </a:r>
          </a:p>
          <a:p>
            <a:r>
              <a:rPr lang="en-US" b="1" dirty="0"/>
              <a:t>Second line</a:t>
            </a:r>
          </a:p>
          <a:p>
            <a:r>
              <a:rPr lang="en-US" dirty="0"/>
              <a:t>Drugs that have been shown to be effective for the treatment of urticarial vasculitis include dapsone (100–200 mg once daily), colchicine (0.6 mg twice to three times daily) and hydroxychloroquine (200 mg once to twice daily).</a:t>
            </a:r>
          </a:p>
          <a:p>
            <a:r>
              <a:rPr lang="en-US" b="1" dirty="0"/>
              <a:t>Third line</a:t>
            </a:r>
          </a:p>
          <a:p>
            <a:r>
              <a:rPr lang="en-US" dirty="0"/>
              <a:t>For patients with refractory disease, there is limited evidence for the use of cyclophosphamide or mycophenolate mofetil.</a:t>
            </a:r>
          </a:p>
          <a:p>
            <a:pPr>
              <a:buFont typeface="Wingdings" panose="05000000000000000000" pitchFamily="2" charset="2"/>
              <a:buChar char="Ø"/>
            </a:pPr>
            <a:r>
              <a:rPr lang="en-US" dirty="0"/>
              <a:t>Some patients require oral antihistamines for the control of angio‐</a:t>
            </a:r>
            <a:r>
              <a:rPr lang="en-US" dirty="0" err="1"/>
              <a:t>oedema</a:t>
            </a:r>
            <a:r>
              <a:rPr lang="en-US" dirty="0"/>
              <a:t> and urticaria‐like lesions, in addition to therapies directed at the vasculitis</a:t>
            </a:r>
            <a:endParaRPr lang="en-PK" dirty="0"/>
          </a:p>
        </p:txBody>
      </p:sp>
    </p:spTree>
    <p:extLst>
      <p:ext uri="{BB962C8B-B14F-4D97-AF65-F5344CB8AC3E}">
        <p14:creationId xmlns:p14="http://schemas.microsoft.com/office/powerpoint/2010/main" val="423683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79B9-C9FE-4E8C-A7C7-CAD58268B0AC}"/>
              </a:ext>
            </a:extLst>
          </p:cNvPr>
          <p:cNvSpPr>
            <a:spLocks noGrp="1"/>
          </p:cNvSpPr>
          <p:nvPr>
            <p:ph type="title"/>
          </p:nvPr>
        </p:nvSpPr>
        <p:spPr/>
        <p:txBody>
          <a:bodyPr/>
          <a:lstStyle/>
          <a:p>
            <a:r>
              <a:rPr lang="en-US" b="1" dirty="0" err="1"/>
              <a:t>Cryoglobulinaemic</a:t>
            </a:r>
            <a:r>
              <a:rPr lang="en-US" b="1" dirty="0"/>
              <a:t> vasculitis</a:t>
            </a:r>
            <a:endParaRPr lang="en-PK" dirty="0"/>
          </a:p>
        </p:txBody>
      </p:sp>
      <p:sp>
        <p:nvSpPr>
          <p:cNvPr id="3" name="Content Placeholder 2">
            <a:extLst>
              <a:ext uri="{FF2B5EF4-FFF2-40B4-BE49-F238E27FC236}">
                <a16:creationId xmlns:a16="http://schemas.microsoft.com/office/drawing/2014/main" id="{C20A83AE-8A69-4828-802F-522F142B242B}"/>
              </a:ext>
            </a:extLst>
          </p:cNvPr>
          <p:cNvSpPr>
            <a:spLocks noGrp="1"/>
          </p:cNvSpPr>
          <p:nvPr>
            <p:ph idx="1"/>
          </p:nvPr>
        </p:nvSpPr>
        <p:spPr/>
        <p:txBody>
          <a:bodyPr/>
          <a:lstStyle/>
          <a:p>
            <a:pPr>
              <a:buFont typeface="Wingdings" panose="05000000000000000000" pitchFamily="2" charset="2"/>
              <a:buChar char="Ø"/>
            </a:pPr>
            <a:r>
              <a:rPr lang="en-US" dirty="0"/>
              <a:t>Characterized by the presence of circulating cryoglobulins; the accompanying vasculitis that affects the small vessels is due to cryoglobulins deposited as immune complexes.</a:t>
            </a:r>
          </a:p>
          <a:p>
            <a:pPr>
              <a:buFont typeface="Wingdings" panose="05000000000000000000" pitchFamily="2" charset="2"/>
              <a:buChar char="Ø"/>
            </a:pPr>
            <a:r>
              <a:rPr lang="en-US" dirty="0"/>
              <a:t>Also effects the joints, peripheral nerves and kidneys.</a:t>
            </a:r>
          </a:p>
          <a:p>
            <a:pPr>
              <a:buFont typeface="Wingdings" panose="05000000000000000000" pitchFamily="2" charset="2"/>
              <a:buChar char="Ø"/>
            </a:pPr>
            <a:r>
              <a:rPr lang="en-US" dirty="0"/>
              <a:t>Eosinophilic periodic </a:t>
            </a:r>
            <a:r>
              <a:rPr lang="fr-FR" dirty="0" err="1"/>
              <a:t>acid</a:t>
            </a:r>
            <a:r>
              <a:rPr lang="fr-FR" dirty="0"/>
              <a:t>–Schiff </a:t>
            </a:r>
            <a:r>
              <a:rPr lang="fr-FR" u="sng" dirty="0"/>
              <a:t>(PAS) positive </a:t>
            </a:r>
            <a:r>
              <a:rPr lang="fr-FR" u="sng" dirty="0" err="1"/>
              <a:t>globular</a:t>
            </a:r>
            <a:r>
              <a:rPr lang="fr-FR" u="sng" dirty="0"/>
              <a:t> immune </a:t>
            </a:r>
            <a:r>
              <a:rPr lang="fr-FR" u="sng" dirty="0" err="1"/>
              <a:t>complex</a:t>
            </a:r>
            <a:r>
              <a:rPr lang="fr-FR" u="sng" dirty="0"/>
              <a:t> </a:t>
            </a:r>
            <a:r>
              <a:rPr lang="fr-FR" u="sng" dirty="0" err="1"/>
              <a:t>deposits</a:t>
            </a:r>
            <a:r>
              <a:rPr lang="fr-FR" dirty="0"/>
              <a:t> and </a:t>
            </a:r>
            <a:r>
              <a:rPr lang="en-US" dirty="0"/>
              <a:t>PAS‐negative intraluminal fibrin deposits can be visualized.</a:t>
            </a:r>
          </a:p>
          <a:p>
            <a:pPr>
              <a:buFont typeface="Wingdings" panose="05000000000000000000" pitchFamily="2" charset="2"/>
              <a:buChar char="Ø"/>
            </a:pPr>
            <a:r>
              <a:rPr lang="en-US" u="sng" dirty="0"/>
              <a:t>About 80% of cases are secondary to hepatitis C infection.</a:t>
            </a:r>
          </a:p>
          <a:p>
            <a:pPr>
              <a:buFont typeface="Wingdings" panose="05000000000000000000" pitchFamily="2" charset="2"/>
              <a:buChar char="Ø"/>
            </a:pPr>
            <a:r>
              <a:rPr lang="en-US" dirty="0"/>
              <a:t>Other common associations are Sjogren syndrome and B‐cell lymphoproliferative disorders.</a:t>
            </a:r>
            <a:endParaRPr lang="en-PK" dirty="0"/>
          </a:p>
        </p:txBody>
      </p:sp>
    </p:spTree>
    <p:extLst>
      <p:ext uri="{BB962C8B-B14F-4D97-AF65-F5344CB8AC3E}">
        <p14:creationId xmlns:p14="http://schemas.microsoft.com/office/powerpoint/2010/main" val="31026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B6B7F-FB69-426C-9722-3A1D93E179F3}"/>
              </a:ext>
            </a:extLst>
          </p:cNvPr>
          <p:cNvPicPr>
            <a:picLocks noChangeAspect="1"/>
          </p:cNvPicPr>
          <p:nvPr/>
        </p:nvPicPr>
        <p:blipFill>
          <a:blip r:embed="rId2"/>
          <a:stretch>
            <a:fillRect/>
          </a:stretch>
        </p:blipFill>
        <p:spPr>
          <a:xfrm>
            <a:off x="859531" y="257109"/>
            <a:ext cx="3820046" cy="5767893"/>
          </a:xfrm>
          <a:prstGeom prst="rect">
            <a:avLst/>
          </a:prstGeom>
        </p:spPr>
      </p:pic>
      <p:pic>
        <p:nvPicPr>
          <p:cNvPr id="3" name="Picture 2">
            <a:extLst>
              <a:ext uri="{FF2B5EF4-FFF2-40B4-BE49-F238E27FC236}">
                <a16:creationId xmlns:a16="http://schemas.microsoft.com/office/drawing/2014/main" id="{97F4AA9B-E3A7-488F-BE7B-0021536AD027}"/>
              </a:ext>
            </a:extLst>
          </p:cNvPr>
          <p:cNvPicPr>
            <a:picLocks noChangeAspect="1"/>
          </p:cNvPicPr>
          <p:nvPr/>
        </p:nvPicPr>
        <p:blipFill>
          <a:blip r:embed="rId3"/>
          <a:stretch>
            <a:fillRect/>
          </a:stretch>
        </p:blipFill>
        <p:spPr>
          <a:xfrm>
            <a:off x="6920587" y="257109"/>
            <a:ext cx="3756866" cy="5767894"/>
          </a:xfrm>
          <a:prstGeom prst="rect">
            <a:avLst/>
          </a:prstGeom>
        </p:spPr>
      </p:pic>
      <p:sp>
        <p:nvSpPr>
          <p:cNvPr id="4" name="TextBox 3">
            <a:extLst>
              <a:ext uri="{FF2B5EF4-FFF2-40B4-BE49-F238E27FC236}">
                <a16:creationId xmlns:a16="http://schemas.microsoft.com/office/drawing/2014/main" id="{BE8EA8F8-8CC9-4DE8-AC9F-637E9AA9914A}"/>
              </a:ext>
            </a:extLst>
          </p:cNvPr>
          <p:cNvSpPr txBox="1"/>
          <p:nvPr/>
        </p:nvSpPr>
        <p:spPr>
          <a:xfrm>
            <a:off x="4966447" y="376518"/>
            <a:ext cx="1766047" cy="1754326"/>
          </a:xfrm>
          <a:prstGeom prst="rect">
            <a:avLst/>
          </a:prstGeom>
          <a:noFill/>
        </p:spPr>
        <p:txBody>
          <a:bodyPr wrap="square" rtlCol="0">
            <a:spAutoFit/>
          </a:bodyPr>
          <a:lstStyle/>
          <a:p>
            <a:r>
              <a:rPr lang="en-US" dirty="0"/>
              <a:t>Cutaneous small‐vessel vasculitis producing palpable purpura</a:t>
            </a:r>
            <a:endParaRPr lang="en-PK" dirty="0"/>
          </a:p>
        </p:txBody>
      </p:sp>
    </p:spTree>
    <p:extLst>
      <p:ext uri="{BB962C8B-B14F-4D97-AF65-F5344CB8AC3E}">
        <p14:creationId xmlns:p14="http://schemas.microsoft.com/office/powerpoint/2010/main" val="3780058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90DC-4522-453A-81E3-663003CFBE6D}"/>
              </a:ext>
            </a:extLst>
          </p:cNvPr>
          <p:cNvSpPr>
            <a:spLocks noGrp="1"/>
          </p:cNvSpPr>
          <p:nvPr>
            <p:ph type="title"/>
          </p:nvPr>
        </p:nvSpPr>
        <p:spPr/>
        <p:txBody>
          <a:bodyPr/>
          <a:lstStyle/>
          <a:p>
            <a:r>
              <a:rPr lang="en-US" dirty="0">
                <a:latin typeface="+mn-lt"/>
              </a:rPr>
              <a:t>Clinical Features </a:t>
            </a:r>
            <a:endParaRPr lang="en-PK" dirty="0">
              <a:latin typeface="+mn-lt"/>
            </a:endParaRPr>
          </a:p>
        </p:txBody>
      </p:sp>
      <p:sp>
        <p:nvSpPr>
          <p:cNvPr id="3" name="Content Placeholder 2">
            <a:extLst>
              <a:ext uri="{FF2B5EF4-FFF2-40B4-BE49-F238E27FC236}">
                <a16:creationId xmlns:a16="http://schemas.microsoft.com/office/drawing/2014/main" id="{4B5E9775-BD29-40E0-A250-C3AB2C8B8A8A}"/>
              </a:ext>
            </a:extLst>
          </p:cNvPr>
          <p:cNvSpPr>
            <a:spLocks noGrp="1"/>
          </p:cNvSpPr>
          <p:nvPr>
            <p:ph idx="1"/>
          </p:nvPr>
        </p:nvSpPr>
        <p:spPr/>
        <p:txBody>
          <a:bodyPr>
            <a:normAutofit/>
          </a:bodyPr>
          <a:lstStyle/>
          <a:p>
            <a:pPr>
              <a:buFont typeface="Wingdings" panose="05000000000000000000" pitchFamily="2" charset="2"/>
              <a:buChar char="Ø"/>
            </a:pPr>
            <a:r>
              <a:rPr lang="en-US" dirty="0"/>
              <a:t>Palpable purpura, the commonest presenting feature, is nearly universal. </a:t>
            </a:r>
          </a:p>
          <a:p>
            <a:pPr>
              <a:buFont typeface="Wingdings" panose="05000000000000000000" pitchFamily="2" charset="2"/>
              <a:buChar char="Ø"/>
            </a:pPr>
            <a:r>
              <a:rPr lang="en-US" dirty="0"/>
              <a:t>Myalgia, headache, fever and weight loss are common.</a:t>
            </a:r>
          </a:p>
          <a:p>
            <a:pPr>
              <a:buFont typeface="Wingdings" panose="05000000000000000000" pitchFamily="2" charset="2"/>
              <a:buChar char="Ø"/>
            </a:pPr>
            <a:r>
              <a:rPr lang="en-US" dirty="0"/>
              <a:t>Sensorimotor neuropathy and mononeuritis multiplex are both commonly documented.</a:t>
            </a:r>
          </a:p>
          <a:p>
            <a:pPr>
              <a:buFont typeface="Wingdings" panose="05000000000000000000" pitchFamily="2" charset="2"/>
              <a:buChar char="Ø"/>
            </a:pPr>
            <a:r>
              <a:rPr lang="en-US" dirty="0"/>
              <a:t>Renal involvement is usually in the form of membranoproliferative glomerulonephritis, and presents with nephrotic range proteinuria. </a:t>
            </a:r>
          </a:p>
          <a:p>
            <a:pPr>
              <a:buFont typeface="Wingdings" panose="05000000000000000000" pitchFamily="2" charset="2"/>
              <a:buChar char="Ø"/>
            </a:pPr>
            <a:r>
              <a:rPr lang="en-US" dirty="0"/>
              <a:t>The </a:t>
            </a:r>
            <a:r>
              <a:rPr lang="en-US" u="sng" dirty="0"/>
              <a:t>Raynaud phenomenon</a:t>
            </a:r>
            <a:r>
              <a:rPr lang="en-US" dirty="0"/>
              <a:t> may be seen in patients with associated connective tissue disease.</a:t>
            </a:r>
            <a:endParaRPr lang="en-PK" dirty="0"/>
          </a:p>
        </p:txBody>
      </p:sp>
    </p:spTree>
    <p:extLst>
      <p:ext uri="{BB962C8B-B14F-4D97-AF65-F5344CB8AC3E}">
        <p14:creationId xmlns:p14="http://schemas.microsoft.com/office/powerpoint/2010/main" val="2732331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3E3FF-A6AD-4709-92C0-E4B887051A38}"/>
              </a:ext>
            </a:extLst>
          </p:cNvPr>
          <p:cNvPicPr>
            <a:picLocks noChangeAspect="1"/>
          </p:cNvPicPr>
          <p:nvPr/>
        </p:nvPicPr>
        <p:blipFill>
          <a:blip r:embed="rId2"/>
          <a:stretch>
            <a:fillRect/>
          </a:stretch>
        </p:blipFill>
        <p:spPr>
          <a:xfrm>
            <a:off x="2535635" y="719228"/>
            <a:ext cx="7120730" cy="5080937"/>
          </a:xfrm>
          <a:prstGeom prst="rect">
            <a:avLst/>
          </a:prstGeom>
        </p:spPr>
      </p:pic>
    </p:spTree>
    <p:extLst>
      <p:ext uri="{BB962C8B-B14F-4D97-AF65-F5344CB8AC3E}">
        <p14:creationId xmlns:p14="http://schemas.microsoft.com/office/powerpoint/2010/main" val="4191081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6440B-6B71-43C0-AF2F-0EE09ECDAE4D}"/>
              </a:ext>
            </a:extLst>
          </p:cNvPr>
          <p:cNvSpPr>
            <a:spLocks noGrp="1"/>
          </p:cNvSpPr>
          <p:nvPr>
            <p:ph type="title"/>
          </p:nvPr>
        </p:nvSpPr>
        <p:spPr/>
        <p:txBody>
          <a:bodyPr/>
          <a:lstStyle/>
          <a:p>
            <a:r>
              <a:rPr lang="en-US" dirty="0">
                <a:latin typeface="+mn-lt"/>
              </a:rPr>
              <a:t>Diagnosis </a:t>
            </a:r>
            <a:endParaRPr lang="en-PK" dirty="0">
              <a:latin typeface="+mn-lt"/>
            </a:endParaRPr>
          </a:p>
        </p:txBody>
      </p:sp>
      <p:sp>
        <p:nvSpPr>
          <p:cNvPr id="3" name="Content Placeholder 2">
            <a:extLst>
              <a:ext uri="{FF2B5EF4-FFF2-40B4-BE49-F238E27FC236}">
                <a16:creationId xmlns:a16="http://schemas.microsoft.com/office/drawing/2014/main" id="{794B4A20-E69B-4B90-A943-7F5A16B27EF5}"/>
              </a:ext>
            </a:extLst>
          </p:cNvPr>
          <p:cNvSpPr>
            <a:spLocks noGrp="1"/>
          </p:cNvSpPr>
          <p:nvPr>
            <p:ph idx="1"/>
          </p:nvPr>
        </p:nvSpPr>
        <p:spPr/>
        <p:txBody>
          <a:bodyPr>
            <a:normAutofit/>
          </a:bodyPr>
          <a:lstStyle/>
          <a:p>
            <a:pPr>
              <a:buFont typeface="Wingdings" panose="05000000000000000000" pitchFamily="2" charset="2"/>
              <a:buChar char="Ø"/>
            </a:pPr>
            <a:r>
              <a:rPr lang="en-US" dirty="0"/>
              <a:t>Cryoglobulinemic vasculitis should be distinguished from other causes of CSVV because </a:t>
            </a:r>
            <a:r>
              <a:rPr lang="en-US" b="1" dirty="0"/>
              <a:t>corticosteroid therapy, although sometimes necessary in the short term, may in the longer term worsen the underlying infection that is present in the majority of cases.</a:t>
            </a:r>
          </a:p>
          <a:p>
            <a:pPr>
              <a:buFont typeface="Wingdings" panose="05000000000000000000" pitchFamily="2" charset="2"/>
              <a:buChar char="Ø"/>
            </a:pPr>
            <a:r>
              <a:rPr lang="en-US" dirty="0"/>
              <a:t>Clinically, head and neck involvement, significant livedo, acrocyanosis, Raynaud phenomenon or larger vessel occlusion are all more suggestive of type I cryoglobulinemia.</a:t>
            </a:r>
          </a:p>
          <a:p>
            <a:pPr>
              <a:buFont typeface="Wingdings" panose="05000000000000000000" pitchFamily="2" charset="2"/>
              <a:buChar char="Ø"/>
            </a:pPr>
            <a:r>
              <a:rPr lang="en-US" dirty="0"/>
              <a:t>A low complement C4 level with a near normal C3 is nearly universal. Rheumatoid factor is positive in high titers. </a:t>
            </a:r>
          </a:p>
          <a:p>
            <a:pPr>
              <a:buFont typeface="Wingdings" panose="05000000000000000000" pitchFamily="2" charset="2"/>
              <a:buChar char="Ø"/>
            </a:pPr>
            <a:r>
              <a:rPr lang="en-US" dirty="0"/>
              <a:t>Evidence of viral hepatitis should be looked for. </a:t>
            </a:r>
          </a:p>
          <a:p>
            <a:pPr>
              <a:buFont typeface="Wingdings" panose="05000000000000000000" pitchFamily="2" charset="2"/>
              <a:buChar char="Ø"/>
            </a:pPr>
            <a:r>
              <a:rPr lang="en-US" dirty="0"/>
              <a:t>Inflammatory markers will be elevated.</a:t>
            </a:r>
          </a:p>
          <a:p>
            <a:pPr>
              <a:buFont typeface="Wingdings" panose="05000000000000000000" pitchFamily="2" charset="2"/>
              <a:buChar char="Ø"/>
            </a:pPr>
            <a:r>
              <a:rPr lang="en-US" dirty="0"/>
              <a:t>Urine analysis can range from normal to nephrotic range proteinuria.</a:t>
            </a:r>
            <a:endParaRPr lang="en-PK" dirty="0"/>
          </a:p>
        </p:txBody>
      </p:sp>
    </p:spTree>
    <p:extLst>
      <p:ext uri="{BB962C8B-B14F-4D97-AF65-F5344CB8AC3E}">
        <p14:creationId xmlns:p14="http://schemas.microsoft.com/office/powerpoint/2010/main" val="1773195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18BE-2ABD-41FF-86AF-672E18DDC15A}"/>
              </a:ext>
            </a:extLst>
          </p:cNvPr>
          <p:cNvSpPr>
            <a:spLocks noGrp="1"/>
          </p:cNvSpPr>
          <p:nvPr>
            <p:ph type="title"/>
          </p:nvPr>
        </p:nvSpPr>
        <p:spPr/>
        <p:txBody>
          <a:bodyPr/>
          <a:lstStyle/>
          <a:p>
            <a:r>
              <a:rPr lang="en-US" dirty="0">
                <a:latin typeface="+mn-lt"/>
              </a:rPr>
              <a:t>Treatment </a:t>
            </a:r>
            <a:endParaRPr lang="en-PK" dirty="0">
              <a:latin typeface="+mn-lt"/>
            </a:endParaRPr>
          </a:p>
        </p:txBody>
      </p:sp>
      <p:sp>
        <p:nvSpPr>
          <p:cNvPr id="3" name="Content Placeholder 2">
            <a:extLst>
              <a:ext uri="{FF2B5EF4-FFF2-40B4-BE49-F238E27FC236}">
                <a16:creationId xmlns:a16="http://schemas.microsoft.com/office/drawing/2014/main" id="{D96730AA-0317-4B7D-AAFF-CCD3ECA22A5D}"/>
              </a:ext>
            </a:extLst>
          </p:cNvPr>
          <p:cNvSpPr>
            <a:spLocks noGrp="1"/>
          </p:cNvSpPr>
          <p:nvPr>
            <p:ph idx="1"/>
          </p:nvPr>
        </p:nvSpPr>
        <p:spPr/>
        <p:txBody>
          <a:bodyPr/>
          <a:lstStyle/>
          <a:p>
            <a:pPr>
              <a:buFont typeface="Wingdings" panose="05000000000000000000" pitchFamily="2" charset="2"/>
              <a:buChar char="Ø"/>
            </a:pPr>
            <a:r>
              <a:rPr lang="en-US" dirty="0"/>
              <a:t>Treatment will depend on the underlying cause.</a:t>
            </a:r>
          </a:p>
          <a:p>
            <a:pPr>
              <a:buFont typeface="Wingdings" panose="05000000000000000000" pitchFamily="2" charset="2"/>
              <a:buChar char="Ø"/>
            </a:pPr>
            <a:r>
              <a:rPr lang="en-US" dirty="0"/>
              <a:t>In patients with hepatitis C infection, the treatment should be coordinated with a hepatologist and will need a combination of glucocorticoids, antiviral therapy and immunomodulatory agents.</a:t>
            </a:r>
          </a:p>
          <a:p>
            <a:pPr>
              <a:buFont typeface="Wingdings" panose="05000000000000000000" pitchFamily="2" charset="2"/>
              <a:buChar char="Ø"/>
            </a:pPr>
            <a:r>
              <a:rPr lang="en-US" dirty="0"/>
              <a:t>Interferon a in combination with ribavirin is beneficial, but relapses are common, necessitating long‐term treatment.</a:t>
            </a:r>
          </a:p>
          <a:p>
            <a:pPr>
              <a:buFont typeface="Wingdings" panose="05000000000000000000" pitchFamily="2" charset="2"/>
              <a:buChar char="Ø"/>
            </a:pPr>
            <a:r>
              <a:rPr lang="en-US" dirty="0"/>
              <a:t>Rituximab may be of benefit in this group of patients.</a:t>
            </a:r>
            <a:endParaRPr lang="en-PK" dirty="0"/>
          </a:p>
        </p:txBody>
      </p:sp>
    </p:spTree>
    <p:extLst>
      <p:ext uri="{BB962C8B-B14F-4D97-AF65-F5344CB8AC3E}">
        <p14:creationId xmlns:p14="http://schemas.microsoft.com/office/powerpoint/2010/main" val="3108799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630A7-ADA6-4096-B0F4-485BDB8CF0DA}"/>
              </a:ext>
            </a:extLst>
          </p:cNvPr>
          <p:cNvSpPr>
            <a:spLocks noGrp="1"/>
          </p:cNvSpPr>
          <p:nvPr>
            <p:ph type="title"/>
          </p:nvPr>
        </p:nvSpPr>
        <p:spPr/>
        <p:txBody>
          <a:bodyPr/>
          <a:lstStyle/>
          <a:p>
            <a:r>
              <a:rPr lang="en-US" dirty="0">
                <a:latin typeface="+mn-lt"/>
              </a:rPr>
              <a:t>SMALL VESSEL ANCA ASSOCIATED VASCULITIS </a:t>
            </a:r>
            <a:endParaRPr lang="en-PK" dirty="0">
              <a:latin typeface="+mn-lt"/>
            </a:endParaRPr>
          </a:p>
        </p:txBody>
      </p:sp>
    </p:spTree>
    <p:extLst>
      <p:ext uri="{BB962C8B-B14F-4D97-AF65-F5344CB8AC3E}">
        <p14:creationId xmlns:p14="http://schemas.microsoft.com/office/powerpoint/2010/main" val="4100150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67A5-8952-433A-8A8B-E3E941AB5DEA}"/>
              </a:ext>
            </a:extLst>
          </p:cNvPr>
          <p:cNvSpPr>
            <a:spLocks noGrp="1"/>
          </p:cNvSpPr>
          <p:nvPr>
            <p:ph type="title"/>
          </p:nvPr>
        </p:nvSpPr>
        <p:spPr/>
        <p:txBody>
          <a:bodyPr/>
          <a:lstStyle/>
          <a:p>
            <a:r>
              <a:rPr lang="en-US" b="1" dirty="0"/>
              <a:t>Microscopic polyangiitis</a:t>
            </a:r>
            <a:endParaRPr lang="en-PK" dirty="0"/>
          </a:p>
        </p:txBody>
      </p:sp>
      <p:sp>
        <p:nvSpPr>
          <p:cNvPr id="3" name="Content Placeholder 2">
            <a:extLst>
              <a:ext uri="{FF2B5EF4-FFF2-40B4-BE49-F238E27FC236}">
                <a16:creationId xmlns:a16="http://schemas.microsoft.com/office/drawing/2014/main" id="{DDDBEED1-D279-4011-BE38-C9EAF438B759}"/>
              </a:ext>
            </a:extLst>
          </p:cNvPr>
          <p:cNvSpPr>
            <a:spLocks noGrp="1"/>
          </p:cNvSpPr>
          <p:nvPr>
            <p:ph idx="1"/>
          </p:nvPr>
        </p:nvSpPr>
        <p:spPr/>
        <p:txBody>
          <a:bodyPr>
            <a:normAutofit lnSpcReduction="10000"/>
          </a:bodyPr>
          <a:lstStyle/>
          <a:p>
            <a:pPr>
              <a:buFont typeface="Wingdings" panose="05000000000000000000" pitchFamily="2" charset="2"/>
              <a:buChar char="Ø"/>
            </a:pPr>
            <a:r>
              <a:rPr lang="en-US" dirty="0"/>
              <a:t>Necrotizing systemic vasculitis, with few or no immune deposits, predominantly affecting small vessels.  </a:t>
            </a:r>
          </a:p>
          <a:p>
            <a:pPr>
              <a:buFont typeface="Wingdings" panose="05000000000000000000" pitchFamily="2" charset="2"/>
              <a:buChar char="Ø"/>
            </a:pPr>
            <a:r>
              <a:rPr lang="en-US" dirty="0"/>
              <a:t>Necrotizing </a:t>
            </a:r>
            <a:r>
              <a:rPr lang="en-US" u="sng" dirty="0"/>
              <a:t>crescentic glomerulonephritis </a:t>
            </a:r>
            <a:r>
              <a:rPr lang="en-US" dirty="0"/>
              <a:t>is very common and </a:t>
            </a:r>
            <a:r>
              <a:rPr lang="en-US" u="sng" dirty="0"/>
              <a:t>pulmonary </a:t>
            </a:r>
            <a:r>
              <a:rPr lang="en-US" u="sng" dirty="0" err="1"/>
              <a:t>capillaritis</a:t>
            </a:r>
            <a:r>
              <a:rPr lang="en-US" u="sng" dirty="0"/>
              <a:t> </a:t>
            </a:r>
            <a:r>
              <a:rPr lang="en-US" dirty="0"/>
              <a:t>often occurs.</a:t>
            </a:r>
          </a:p>
          <a:p>
            <a:pPr>
              <a:buFont typeface="Wingdings" panose="05000000000000000000" pitchFamily="2" charset="2"/>
              <a:buChar char="Ø"/>
            </a:pPr>
            <a:r>
              <a:rPr lang="en-US" dirty="0"/>
              <a:t>MPA is part of a group of conditions termed ANCA‐associated vasculitis (AAV). The other two conditions in this group are granulomatosis with polyangiitis (GPA) and eosinophilic granulomatosis with polyangiitis (EGPA). </a:t>
            </a:r>
          </a:p>
          <a:p>
            <a:pPr>
              <a:buFont typeface="Wingdings" panose="05000000000000000000" pitchFamily="2" charset="2"/>
              <a:buChar char="Ø"/>
            </a:pPr>
            <a:r>
              <a:rPr lang="en-US" dirty="0"/>
              <a:t>They are united by their association with antibodies directed against proteinase 3 (PR3) and myeloperoxidase (MPO).  </a:t>
            </a:r>
          </a:p>
          <a:p>
            <a:pPr>
              <a:buFont typeface="Wingdings" panose="05000000000000000000" pitchFamily="2" charset="2"/>
              <a:buChar char="Ø"/>
            </a:pPr>
            <a:r>
              <a:rPr lang="en-US" dirty="0"/>
              <a:t>Phenotypically, MPA and GPA are very similar in presentation, with the prime difference being the </a:t>
            </a:r>
            <a:r>
              <a:rPr lang="en-US" u="sng" dirty="0"/>
              <a:t>absence of granulomatous inflammation in MPA</a:t>
            </a:r>
            <a:r>
              <a:rPr lang="en-US" dirty="0"/>
              <a:t>.</a:t>
            </a:r>
          </a:p>
          <a:p>
            <a:pPr>
              <a:buFont typeface="Wingdings" panose="05000000000000000000" pitchFamily="2" charset="2"/>
              <a:buChar char="Ø"/>
            </a:pPr>
            <a:r>
              <a:rPr lang="en-US" dirty="0"/>
              <a:t>ANCA has a prime role in the pathogenesis, causes vasculitis by activating an oxidative burst.</a:t>
            </a:r>
            <a:endParaRPr lang="en-PK" dirty="0"/>
          </a:p>
        </p:txBody>
      </p:sp>
    </p:spTree>
    <p:extLst>
      <p:ext uri="{BB962C8B-B14F-4D97-AF65-F5344CB8AC3E}">
        <p14:creationId xmlns:p14="http://schemas.microsoft.com/office/powerpoint/2010/main" val="973240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49424-7642-4211-9041-82CFC6E2CA35}"/>
              </a:ext>
            </a:extLst>
          </p:cNvPr>
          <p:cNvSpPr>
            <a:spLocks noGrp="1"/>
          </p:cNvSpPr>
          <p:nvPr>
            <p:ph type="title"/>
          </p:nvPr>
        </p:nvSpPr>
        <p:spPr/>
        <p:txBody>
          <a:bodyPr/>
          <a:lstStyle/>
          <a:p>
            <a:r>
              <a:rPr lang="en-US" dirty="0">
                <a:latin typeface="+mn-lt"/>
              </a:rPr>
              <a:t>Clinical Features </a:t>
            </a:r>
            <a:endParaRPr lang="en-PK" dirty="0">
              <a:latin typeface="+mn-lt"/>
            </a:endParaRPr>
          </a:p>
        </p:txBody>
      </p:sp>
      <p:sp>
        <p:nvSpPr>
          <p:cNvPr id="3" name="Content Placeholder 2">
            <a:extLst>
              <a:ext uri="{FF2B5EF4-FFF2-40B4-BE49-F238E27FC236}">
                <a16:creationId xmlns:a16="http://schemas.microsoft.com/office/drawing/2014/main" id="{1714BB8A-AE9F-4E03-A006-0A089B1E9FA7}"/>
              </a:ext>
            </a:extLst>
          </p:cNvPr>
          <p:cNvSpPr>
            <a:spLocks noGrp="1"/>
          </p:cNvSpPr>
          <p:nvPr>
            <p:ph idx="1"/>
          </p:nvPr>
        </p:nvSpPr>
        <p:spPr/>
        <p:txBody>
          <a:bodyPr>
            <a:normAutofit/>
          </a:bodyPr>
          <a:lstStyle/>
          <a:p>
            <a:pPr>
              <a:buFont typeface="Wingdings" panose="05000000000000000000" pitchFamily="2" charset="2"/>
              <a:buChar char="Ø"/>
            </a:pPr>
            <a:r>
              <a:rPr lang="en-US" dirty="0"/>
              <a:t>Constitutional symptoms, including fever, weight loss, myalgia and arthralgia. These may be present for several weeks before the onset of the pulmonary and renal disease.</a:t>
            </a:r>
          </a:p>
          <a:p>
            <a:pPr>
              <a:buFont typeface="Wingdings" panose="05000000000000000000" pitchFamily="2" charset="2"/>
              <a:buChar char="Ø"/>
            </a:pPr>
            <a:r>
              <a:rPr lang="en-US" dirty="0"/>
              <a:t>About 40% of patients have palpable purpura on dependent skin sites upon presentation. Mouth ulcers, necrotic lesions on the fingers or toes, splinter hemorrhages and livedo reticularis can all be present.</a:t>
            </a:r>
          </a:p>
          <a:p>
            <a:pPr>
              <a:buFont typeface="Wingdings" panose="05000000000000000000" pitchFamily="2" charset="2"/>
              <a:buChar char="Ø"/>
            </a:pPr>
            <a:r>
              <a:rPr lang="en-US" dirty="0"/>
              <a:t>However the presence of nodules and livedo reticularis is commoner in polyarteritis nodosa.</a:t>
            </a:r>
            <a:endParaRPr lang="en-PK" dirty="0"/>
          </a:p>
        </p:txBody>
      </p:sp>
    </p:spTree>
    <p:extLst>
      <p:ext uri="{BB962C8B-B14F-4D97-AF65-F5344CB8AC3E}">
        <p14:creationId xmlns:p14="http://schemas.microsoft.com/office/powerpoint/2010/main" val="2069841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BCF2-A2B4-430B-AC11-0BEDAA7D71AB}"/>
              </a:ext>
            </a:extLst>
          </p:cNvPr>
          <p:cNvSpPr>
            <a:spLocks noGrp="1"/>
          </p:cNvSpPr>
          <p:nvPr>
            <p:ph type="title"/>
          </p:nvPr>
        </p:nvSpPr>
        <p:spPr/>
        <p:txBody>
          <a:bodyPr/>
          <a:lstStyle/>
          <a:p>
            <a:r>
              <a:rPr lang="en-US" dirty="0">
                <a:latin typeface="+mn-lt"/>
              </a:rPr>
              <a:t>Differential Diagnosis </a:t>
            </a:r>
            <a:endParaRPr lang="en-PK" dirty="0">
              <a:latin typeface="+mn-lt"/>
            </a:endParaRPr>
          </a:p>
        </p:txBody>
      </p:sp>
      <p:sp>
        <p:nvSpPr>
          <p:cNvPr id="3" name="Content Placeholder 2">
            <a:extLst>
              <a:ext uri="{FF2B5EF4-FFF2-40B4-BE49-F238E27FC236}">
                <a16:creationId xmlns:a16="http://schemas.microsoft.com/office/drawing/2014/main" id="{C8D7A26B-598E-4EA9-A749-B538AB7B303B}"/>
              </a:ext>
            </a:extLst>
          </p:cNvPr>
          <p:cNvSpPr>
            <a:spLocks noGrp="1"/>
          </p:cNvSpPr>
          <p:nvPr>
            <p:ph idx="1"/>
          </p:nvPr>
        </p:nvSpPr>
        <p:spPr/>
        <p:txBody>
          <a:bodyPr/>
          <a:lstStyle/>
          <a:p>
            <a:pPr>
              <a:buFont typeface="Wingdings" panose="05000000000000000000" pitchFamily="2" charset="2"/>
              <a:buChar char="Ø"/>
            </a:pPr>
            <a:r>
              <a:rPr lang="en-US" dirty="0"/>
              <a:t>MPA should be distinguished from other ANCA‐associated </a:t>
            </a:r>
            <a:r>
              <a:rPr lang="en-US" dirty="0" err="1"/>
              <a:t>vasculitides</a:t>
            </a:r>
            <a:r>
              <a:rPr lang="en-US" dirty="0"/>
              <a:t> and polyarteritis nodosa.</a:t>
            </a:r>
          </a:p>
          <a:p>
            <a:pPr>
              <a:buFont typeface="Wingdings" panose="05000000000000000000" pitchFamily="2" charset="2"/>
              <a:buChar char="Ø"/>
            </a:pPr>
            <a:r>
              <a:rPr lang="en-US" u="sng" dirty="0"/>
              <a:t>The diagnosis of MPA can be made only in the absence of cardinal features of EGPA and GPA.</a:t>
            </a:r>
          </a:p>
          <a:p>
            <a:pPr>
              <a:buFont typeface="Wingdings" panose="05000000000000000000" pitchFamily="2" charset="2"/>
              <a:buChar char="Ø"/>
            </a:pPr>
            <a:r>
              <a:rPr lang="en-US" u="sng" dirty="0"/>
              <a:t>Similarly the absence of blood, protein or red cell casts in the urine leads away from the diagnosis of MPA.</a:t>
            </a:r>
            <a:endParaRPr lang="en-PK" u="sng" dirty="0"/>
          </a:p>
        </p:txBody>
      </p:sp>
    </p:spTree>
    <p:extLst>
      <p:ext uri="{BB962C8B-B14F-4D97-AF65-F5344CB8AC3E}">
        <p14:creationId xmlns:p14="http://schemas.microsoft.com/office/powerpoint/2010/main" val="365297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D11-8E5D-4060-A1FE-06B699D27A7E}"/>
              </a:ext>
            </a:extLst>
          </p:cNvPr>
          <p:cNvSpPr>
            <a:spLocks noGrp="1"/>
          </p:cNvSpPr>
          <p:nvPr>
            <p:ph type="title"/>
          </p:nvPr>
        </p:nvSpPr>
        <p:spPr/>
        <p:txBody>
          <a:bodyPr/>
          <a:lstStyle/>
          <a:p>
            <a:r>
              <a:rPr lang="en-US" dirty="0">
                <a:latin typeface="+mn-lt"/>
              </a:rPr>
              <a:t>Investigations </a:t>
            </a:r>
            <a:endParaRPr lang="en-PK" dirty="0">
              <a:latin typeface="+mn-lt"/>
            </a:endParaRPr>
          </a:p>
        </p:txBody>
      </p:sp>
      <p:sp>
        <p:nvSpPr>
          <p:cNvPr id="3" name="Content Placeholder 2">
            <a:extLst>
              <a:ext uri="{FF2B5EF4-FFF2-40B4-BE49-F238E27FC236}">
                <a16:creationId xmlns:a16="http://schemas.microsoft.com/office/drawing/2014/main" id="{2C156207-6C31-49BC-874E-34386BDCA6B8}"/>
              </a:ext>
            </a:extLst>
          </p:cNvPr>
          <p:cNvSpPr>
            <a:spLocks noGrp="1"/>
          </p:cNvSpPr>
          <p:nvPr>
            <p:ph idx="1"/>
          </p:nvPr>
        </p:nvSpPr>
        <p:spPr/>
        <p:txBody>
          <a:bodyPr>
            <a:normAutofit/>
          </a:bodyPr>
          <a:lstStyle/>
          <a:p>
            <a:pPr>
              <a:buFont typeface="Wingdings" panose="05000000000000000000" pitchFamily="2" charset="2"/>
              <a:buChar char="Ø"/>
            </a:pPr>
            <a:r>
              <a:rPr lang="en-US" dirty="0"/>
              <a:t>Anemia of chronic disease and laboratory markers of an acute phase response predominate.</a:t>
            </a:r>
          </a:p>
          <a:p>
            <a:pPr>
              <a:buFont typeface="Wingdings" panose="05000000000000000000" pitchFamily="2" charset="2"/>
              <a:buChar char="Ø"/>
            </a:pPr>
            <a:r>
              <a:rPr lang="en-US" dirty="0"/>
              <a:t>Urine analysis of most patients will have a blood and protein leak to varying extents. </a:t>
            </a:r>
          </a:p>
          <a:p>
            <a:pPr>
              <a:buFont typeface="Wingdings" panose="05000000000000000000" pitchFamily="2" charset="2"/>
              <a:buChar char="Ø"/>
            </a:pPr>
            <a:r>
              <a:rPr lang="en-US" dirty="0"/>
              <a:t>ANCA directed against PR3 or MPO are present in nearly all patients.</a:t>
            </a:r>
          </a:p>
          <a:p>
            <a:pPr>
              <a:buFont typeface="Wingdings" panose="05000000000000000000" pitchFamily="2" charset="2"/>
              <a:buChar char="Ø"/>
            </a:pPr>
            <a:r>
              <a:rPr lang="en-US" dirty="0"/>
              <a:t>Chest X‐ray followed by computed tomography (CT) scanning identifies alveolar hemorrhage or pulmonary fibrosis. </a:t>
            </a:r>
          </a:p>
          <a:p>
            <a:pPr>
              <a:buFont typeface="Wingdings" panose="05000000000000000000" pitchFamily="2" charset="2"/>
              <a:buChar char="Ø"/>
            </a:pPr>
            <a:r>
              <a:rPr lang="en-US" dirty="0"/>
              <a:t>Histopathology is the gold standard for diagnosis and when possible the kidneys should be biopsied on suspicion of MPA.</a:t>
            </a:r>
            <a:endParaRPr lang="en-PK" dirty="0"/>
          </a:p>
        </p:txBody>
      </p:sp>
    </p:spTree>
    <p:extLst>
      <p:ext uri="{BB962C8B-B14F-4D97-AF65-F5344CB8AC3E}">
        <p14:creationId xmlns:p14="http://schemas.microsoft.com/office/powerpoint/2010/main" val="2320646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CA265-348C-473C-81A7-F8EF24AC0B9D}"/>
              </a:ext>
            </a:extLst>
          </p:cNvPr>
          <p:cNvSpPr>
            <a:spLocks noGrp="1"/>
          </p:cNvSpPr>
          <p:nvPr>
            <p:ph type="title"/>
          </p:nvPr>
        </p:nvSpPr>
        <p:spPr/>
        <p:txBody>
          <a:bodyPr/>
          <a:lstStyle/>
          <a:p>
            <a:r>
              <a:rPr lang="en-US" dirty="0">
                <a:latin typeface="+mn-lt"/>
              </a:rPr>
              <a:t>Management </a:t>
            </a:r>
            <a:endParaRPr lang="en-PK" dirty="0">
              <a:latin typeface="+mn-lt"/>
            </a:endParaRPr>
          </a:p>
        </p:txBody>
      </p:sp>
      <p:sp>
        <p:nvSpPr>
          <p:cNvPr id="3" name="Content Placeholder 2">
            <a:extLst>
              <a:ext uri="{FF2B5EF4-FFF2-40B4-BE49-F238E27FC236}">
                <a16:creationId xmlns:a16="http://schemas.microsoft.com/office/drawing/2014/main" id="{B0768DFA-134A-446C-A30D-202F57C24BCE}"/>
              </a:ext>
            </a:extLst>
          </p:cNvPr>
          <p:cNvSpPr>
            <a:spLocks noGrp="1"/>
          </p:cNvSpPr>
          <p:nvPr>
            <p:ph idx="1"/>
          </p:nvPr>
        </p:nvSpPr>
        <p:spPr>
          <a:xfrm>
            <a:off x="1097280" y="1890558"/>
            <a:ext cx="10058400" cy="4023360"/>
          </a:xfrm>
        </p:spPr>
        <p:txBody>
          <a:bodyPr>
            <a:normAutofit lnSpcReduction="10000"/>
          </a:bodyPr>
          <a:lstStyle/>
          <a:p>
            <a:pPr>
              <a:buFont typeface="Wingdings" panose="05000000000000000000" pitchFamily="2" charset="2"/>
              <a:buChar char="Ø"/>
            </a:pPr>
            <a:r>
              <a:rPr lang="en-US" dirty="0"/>
              <a:t>Immunosuppressive therapies, including oral or intravenous glucocorticoids, are the mainstay of treatment.</a:t>
            </a:r>
          </a:p>
          <a:p>
            <a:r>
              <a:rPr lang="en-US" b="1" dirty="0"/>
              <a:t>Remission induction</a:t>
            </a:r>
          </a:p>
          <a:p>
            <a:pPr>
              <a:buFont typeface="Wingdings" panose="05000000000000000000" pitchFamily="2" charset="2"/>
              <a:buChar char="Ø"/>
            </a:pPr>
            <a:r>
              <a:rPr lang="en-US" dirty="0"/>
              <a:t>Pulsed intravenous cyclophosphamide (15 mg/kg every 2–3 weeks) or daily oral cyclophosphamide (2 mg/kg/day) form along with oral prednisolone in a dose of 1 mg/kg/day, to a maximum of 60 mg/day.</a:t>
            </a:r>
          </a:p>
          <a:p>
            <a:pPr>
              <a:buFont typeface="Wingdings" panose="05000000000000000000" pitchFamily="2" charset="2"/>
              <a:buChar char="Ø"/>
            </a:pPr>
            <a:r>
              <a:rPr lang="en-US" dirty="0"/>
              <a:t>Intravenous methylprednisolone can be added to speed up the induction of remission at the commencement of cyclophosphamide. Standard practice would be to add 1 g intravenously per day for 3 days</a:t>
            </a:r>
          </a:p>
          <a:p>
            <a:r>
              <a:rPr lang="en-US" b="1" dirty="0"/>
              <a:t>Refractory disease</a:t>
            </a:r>
          </a:p>
          <a:p>
            <a:pPr>
              <a:buFont typeface="Wingdings" panose="05000000000000000000" pitchFamily="2" charset="2"/>
              <a:buChar char="Ø"/>
            </a:pPr>
            <a:r>
              <a:rPr lang="en-US" dirty="0"/>
              <a:t>Rituximab 375 mg/m 2 per week for 4 weeks is superior to pulsed intravenous cyclophosphamide.</a:t>
            </a:r>
          </a:p>
          <a:p>
            <a:endParaRPr lang="en-PK" dirty="0"/>
          </a:p>
        </p:txBody>
      </p:sp>
    </p:spTree>
    <p:extLst>
      <p:ext uri="{BB962C8B-B14F-4D97-AF65-F5344CB8AC3E}">
        <p14:creationId xmlns:p14="http://schemas.microsoft.com/office/powerpoint/2010/main" val="324616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89D96E-742E-4CA9-AC3D-EAF66AD97B31}"/>
              </a:ext>
            </a:extLst>
          </p:cNvPr>
          <p:cNvPicPr>
            <a:picLocks noChangeAspect="1"/>
          </p:cNvPicPr>
          <p:nvPr/>
        </p:nvPicPr>
        <p:blipFill>
          <a:blip r:embed="rId2"/>
          <a:stretch>
            <a:fillRect/>
          </a:stretch>
        </p:blipFill>
        <p:spPr>
          <a:xfrm>
            <a:off x="970995" y="296969"/>
            <a:ext cx="3421711" cy="5192248"/>
          </a:xfrm>
          <a:prstGeom prst="rect">
            <a:avLst/>
          </a:prstGeom>
        </p:spPr>
      </p:pic>
      <p:pic>
        <p:nvPicPr>
          <p:cNvPr id="4" name="Picture 3" descr="9th Ed Rook’s Textbook of Dermatology ( PDFDrive.com ).pdf - Adobe Acrobat Reader (64-bit)">
            <a:extLst>
              <a:ext uri="{FF2B5EF4-FFF2-40B4-BE49-F238E27FC236}">
                <a16:creationId xmlns:a16="http://schemas.microsoft.com/office/drawing/2014/main" id="{17AB57A0-13A7-4196-B71E-383849400D05}"/>
              </a:ext>
            </a:extLst>
          </p:cNvPr>
          <p:cNvPicPr>
            <a:picLocks noChangeAspect="1"/>
          </p:cNvPicPr>
          <p:nvPr/>
        </p:nvPicPr>
        <p:blipFill rotWithShape="1">
          <a:blip r:embed="rId3"/>
          <a:srcRect l="16985" t="54576" r="55441" b="24969"/>
          <a:stretch/>
        </p:blipFill>
        <p:spPr>
          <a:xfrm>
            <a:off x="4906423" y="1371601"/>
            <a:ext cx="6565594" cy="2608728"/>
          </a:xfrm>
          <a:prstGeom prst="rect">
            <a:avLst/>
          </a:prstGeom>
        </p:spPr>
      </p:pic>
      <p:sp>
        <p:nvSpPr>
          <p:cNvPr id="5" name="TextBox 4">
            <a:extLst>
              <a:ext uri="{FF2B5EF4-FFF2-40B4-BE49-F238E27FC236}">
                <a16:creationId xmlns:a16="http://schemas.microsoft.com/office/drawing/2014/main" id="{093F292E-0F23-49E9-A89F-284EA1A83A83}"/>
              </a:ext>
            </a:extLst>
          </p:cNvPr>
          <p:cNvSpPr txBox="1"/>
          <p:nvPr/>
        </p:nvSpPr>
        <p:spPr>
          <a:xfrm>
            <a:off x="385483" y="5611906"/>
            <a:ext cx="4778188" cy="646331"/>
          </a:xfrm>
          <a:prstGeom prst="rect">
            <a:avLst/>
          </a:prstGeom>
          <a:noFill/>
        </p:spPr>
        <p:txBody>
          <a:bodyPr wrap="square" rtlCol="0">
            <a:spAutoFit/>
          </a:bodyPr>
          <a:lstStyle/>
          <a:p>
            <a:r>
              <a:rPr lang="en-US" dirty="0"/>
              <a:t>Ulcerated necrotic lesions in a livedo distribution suggestive of medium‐vessel disease.</a:t>
            </a:r>
            <a:endParaRPr lang="en-PK" dirty="0"/>
          </a:p>
        </p:txBody>
      </p:sp>
    </p:spTree>
    <p:extLst>
      <p:ext uri="{BB962C8B-B14F-4D97-AF65-F5344CB8AC3E}">
        <p14:creationId xmlns:p14="http://schemas.microsoft.com/office/powerpoint/2010/main" val="2182206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282E-3434-4D47-9ACA-C72BD7428C93}"/>
              </a:ext>
            </a:extLst>
          </p:cNvPr>
          <p:cNvSpPr>
            <a:spLocks noGrp="1"/>
          </p:cNvSpPr>
          <p:nvPr>
            <p:ph type="title"/>
          </p:nvPr>
        </p:nvSpPr>
        <p:spPr/>
        <p:txBody>
          <a:bodyPr/>
          <a:lstStyle/>
          <a:p>
            <a:r>
              <a:rPr lang="en-US" dirty="0">
                <a:latin typeface="+mn-lt"/>
              </a:rPr>
              <a:t>Management </a:t>
            </a:r>
            <a:endParaRPr lang="en-PK" dirty="0">
              <a:latin typeface="+mn-lt"/>
            </a:endParaRPr>
          </a:p>
        </p:txBody>
      </p:sp>
      <p:sp>
        <p:nvSpPr>
          <p:cNvPr id="3" name="Content Placeholder 2">
            <a:extLst>
              <a:ext uri="{FF2B5EF4-FFF2-40B4-BE49-F238E27FC236}">
                <a16:creationId xmlns:a16="http://schemas.microsoft.com/office/drawing/2014/main" id="{56D0485F-CEEB-48D2-AD54-C381CD2837DA}"/>
              </a:ext>
            </a:extLst>
          </p:cNvPr>
          <p:cNvSpPr>
            <a:spLocks noGrp="1"/>
          </p:cNvSpPr>
          <p:nvPr>
            <p:ph idx="1"/>
          </p:nvPr>
        </p:nvSpPr>
        <p:spPr/>
        <p:txBody>
          <a:bodyPr>
            <a:normAutofit/>
          </a:bodyPr>
          <a:lstStyle/>
          <a:p>
            <a:r>
              <a:rPr lang="en-US" b="1" dirty="0"/>
              <a:t>Remission maintenance</a:t>
            </a:r>
          </a:p>
          <a:p>
            <a:r>
              <a:rPr lang="en-US" dirty="0"/>
              <a:t>• </a:t>
            </a:r>
            <a:r>
              <a:rPr lang="en-US" i="1" dirty="0"/>
              <a:t>Post‐cyclophosphamide </a:t>
            </a:r>
            <a:r>
              <a:rPr lang="en-US" dirty="0"/>
              <a:t>. Due to the cumulative toxicity of cyclophosphamide, azathioprine (2 mg/kg/day) is preferred to maintain remission.</a:t>
            </a:r>
          </a:p>
          <a:p>
            <a:r>
              <a:rPr lang="en-US" dirty="0"/>
              <a:t>• </a:t>
            </a:r>
            <a:r>
              <a:rPr lang="en-US" i="1" dirty="0"/>
              <a:t>Post‐rituximab </a:t>
            </a:r>
            <a:r>
              <a:rPr lang="en-US" dirty="0"/>
              <a:t>. In patients where rituximab is used to induce remission, current thinking suggests that rituximab should be used at 4–6‐monthly intervals over the long term as a remission maintenance agent.</a:t>
            </a:r>
            <a:endParaRPr lang="en-PK" dirty="0"/>
          </a:p>
        </p:txBody>
      </p:sp>
    </p:spTree>
    <p:extLst>
      <p:ext uri="{BB962C8B-B14F-4D97-AF65-F5344CB8AC3E}">
        <p14:creationId xmlns:p14="http://schemas.microsoft.com/office/powerpoint/2010/main" val="3022612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D3F9-00F6-480D-A0CD-1A71FF3962CC}"/>
              </a:ext>
            </a:extLst>
          </p:cNvPr>
          <p:cNvSpPr>
            <a:spLocks noGrp="1"/>
          </p:cNvSpPr>
          <p:nvPr>
            <p:ph type="title"/>
          </p:nvPr>
        </p:nvSpPr>
        <p:spPr/>
        <p:txBody>
          <a:bodyPr/>
          <a:lstStyle/>
          <a:p>
            <a:r>
              <a:rPr lang="en-US" dirty="0">
                <a:latin typeface="+mn-lt"/>
              </a:rPr>
              <a:t>Granulomatosis with polyangiitis</a:t>
            </a:r>
            <a:br>
              <a:rPr lang="en-US" dirty="0">
                <a:latin typeface="+mn-lt"/>
              </a:rPr>
            </a:br>
            <a:r>
              <a:rPr lang="en-US" dirty="0">
                <a:latin typeface="+mn-lt"/>
              </a:rPr>
              <a:t>Wegener’s granulomatosis</a:t>
            </a:r>
            <a:endParaRPr lang="en-PK" dirty="0">
              <a:latin typeface="+mn-lt"/>
            </a:endParaRPr>
          </a:p>
        </p:txBody>
      </p:sp>
      <p:sp>
        <p:nvSpPr>
          <p:cNvPr id="3" name="Content Placeholder 2">
            <a:extLst>
              <a:ext uri="{FF2B5EF4-FFF2-40B4-BE49-F238E27FC236}">
                <a16:creationId xmlns:a16="http://schemas.microsoft.com/office/drawing/2014/main" id="{504739D5-6874-4EA4-B212-FD1ABE90BABE}"/>
              </a:ext>
            </a:extLst>
          </p:cNvPr>
          <p:cNvSpPr>
            <a:spLocks noGrp="1"/>
          </p:cNvSpPr>
          <p:nvPr>
            <p:ph idx="1"/>
          </p:nvPr>
        </p:nvSpPr>
        <p:spPr/>
        <p:txBody>
          <a:bodyPr/>
          <a:lstStyle/>
          <a:p>
            <a:r>
              <a:rPr lang="en-US" dirty="0"/>
              <a:t>Granulomatosis with polyangiitis is a </a:t>
            </a:r>
            <a:r>
              <a:rPr lang="en-US" u="sng" dirty="0"/>
              <a:t>triad</a:t>
            </a:r>
            <a:r>
              <a:rPr lang="en-US" dirty="0"/>
              <a:t> of</a:t>
            </a:r>
          </a:p>
          <a:p>
            <a:pPr>
              <a:buFont typeface="Wingdings" panose="05000000000000000000" pitchFamily="2" charset="2"/>
              <a:buChar char="Ø"/>
            </a:pPr>
            <a:r>
              <a:rPr lang="en-US" dirty="0"/>
              <a:t>Necrotizing granulomatous inflammation usually involving the upper and lower respiratory tract, and </a:t>
            </a:r>
          </a:p>
          <a:p>
            <a:pPr>
              <a:buFont typeface="Wingdings" panose="05000000000000000000" pitchFamily="2" charset="2"/>
              <a:buChar char="Ø"/>
            </a:pPr>
            <a:r>
              <a:rPr lang="en-US" dirty="0"/>
              <a:t>Necrotizing vasculitis affecting predominantly small to medium vessels (e.g. capillaries, venules, arterioles, arteries and veins)</a:t>
            </a:r>
          </a:p>
          <a:p>
            <a:pPr>
              <a:buFont typeface="Wingdings" panose="05000000000000000000" pitchFamily="2" charset="2"/>
              <a:buChar char="Ø"/>
            </a:pPr>
            <a:r>
              <a:rPr lang="en-US" dirty="0"/>
              <a:t>Necrotizing glomerulonephritis</a:t>
            </a:r>
          </a:p>
          <a:p>
            <a:pPr marL="0" indent="0">
              <a:buNone/>
            </a:pPr>
            <a:r>
              <a:rPr lang="en-US" dirty="0"/>
              <a:t>A potentially life threatening disease, average age of onset 50-59 years.</a:t>
            </a:r>
          </a:p>
          <a:p>
            <a:pPr marL="0" indent="0">
              <a:buNone/>
            </a:pPr>
            <a:r>
              <a:rPr lang="en-US" dirty="0"/>
              <a:t>Etiology is the same as Microscopic polyangiitis . ANCA has a prime role in the pathogenesis, causes vasculitis by activating an oxidative burst.</a:t>
            </a:r>
            <a:endParaRPr lang="en-PK" dirty="0"/>
          </a:p>
          <a:p>
            <a:pPr marL="0" indent="0">
              <a:buNone/>
            </a:pPr>
            <a:endParaRPr lang="en-PK" dirty="0"/>
          </a:p>
        </p:txBody>
      </p:sp>
    </p:spTree>
    <p:extLst>
      <p:ext uri="{BB962C8B-B14F-4D97-AF65-F5344CB8AC3E}">
        <p14:creationId xmlns:p14="http://schemas.microsoft.com/office/powerpoint/2010/main" val="540609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BDFA-A929-4B00-B7CA-635662E9051F}"/>
              </a:ext>
            </a:extLst>
          </p:cNvPr>
          <p:cNvSpPr>
            <a:spLocks noGrp="1"/>
          </p:cNvSpPr>
          <p:nvPr>
            <p:ph type="title"/>
          </p:nvPr>
        </p:nvSpPr>
        <p:spPr/>
        <p:txBody>
          <a:bodyPr/>
          <a:lstStyle/>
          <a:p>
            <a:r>
              <a:rPr lang="en-US" dirty="0">
                <a:latin typeface="+mn-lt"/>
              </a:rPr>
              <a:t>Presentation  </a:t>
            </a:r>
            <a:endParaRPr lang="en-PK" dirty="0">
              <a:latin typeface="+mn-lt"/>
            </a:endParaRPr>
          </a:p>
        </p:txBody>
      </p:sp>
      <p:sp>
        <p:nvSpPr>
          <p:cNvPr id="3" name="Content Placeholder 2">
            <a:extLst>
              <a:ext uri="{FF2B5EF4-FFF2-40B4-BE49-F238E27FC236}">
                <a16:creationId xmlns:a16="http://schemas.microsoft.com/office/drawing/2014/main" id="{4B83F429-40A8-4354-A831-B27E5FD813B9}"/>
              </a:ext>
            </a:extLst>
          </p:cNvPr>
          <p:cNvSpPr>
            <a:spLocks noGrp="1"/>
          </p:cNvSpPr>
          <p:nvPr>
            <p:ph idx="1"/>
          </p:nvPr>
        </p:nvSpPr>
        <p:spPr/>
        <p:txBody>
          <a:bodyPr>
            <a:normAutofit/>
          </a:bodyPr>
          <a:lstStyle/>
          <a:p>
            <a:pPr>
              <a:buFont typeface="Wingdings" panose="05000000000000000000" pitchFamily="2" charset="2"/>
              <a:buChar char="Ø"/>
            </a:pPr>
            <a:r>
              <a:rPr lang="en-US" dirty="0"/>
              <a:t>The most common cutaneous manifestation of GPA is palpable purpura on dependent skin sites, digital infarcts, tender subcutaneous nodules, papules, vesicles and petechiae, as well as non‐specific ulcers or pyoderma gangrenosum‐ like lesions may occur. </a:t>
            </a:r>
          </a:p>
          <a:p>
            <a:pPr>
              <a:buFont typeface="Wingdings" panose="05000000000000000000" pitchFamily="2" charset="2"/>
              <a:buChar char="Ø"/>
            </a:pPr>
            <a:r>
              <a:rPr lang="en-US" dirty="0"/>
              <a:t>Oral ulcers are the second most common mucocutaneous sign of GPA. </a:t>
            </a:r>
          </a:p>
          <a:p>
            <a:pPr>
              <a:buFont typeface="Wingdings" panose="05000000000000000000" pitchFamily="2" charset="2"/>
              <a:buChar char="Ø"/>
            </a:pPr>
            <a:r>
              <a:rPr lang="en-US" dirty="0"/>
              <a:t>The upper respiratory tract is commonly affected, with otitis, epistaxis, rhinorrhea and sinusitis as frequent presenting features.</a:t>
            </a:r>
          </a:p>
          <a:p>
            <a:pPr>
              <a:buFont typeface="Wingdings" panose="05000000000000000000" pitchFamily="2" charset="2"/>
              <a:buChar char="Ø"/>
            </a:pPr>
            <a:r>
              <a:rPr lang="en-US" dirty="0"/>
              <a:t>A saddle nose deformity may result from necrotizing granulomas of the nasal mucosa. Lower respiratory signs and symptoms include cough, dyspnea, chest pain and hemoptysis.</a:t>
            </a:r>
          </a:p>
        </p:txBody>
      </p:sp>
    </p:spTree>
    <p:extLst>
      <p:ext uri="{BB962C8B-B14F-4D97-AF65-F5344CB8AC3E}">
        <p14:creationId xmlns:p14="http://schemas.microsoft.com/office/powerpoint/2010/main" val="1118911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F209B-C905-4FEB-A352-9A08686B21A5}"/>
              </a:ext>
            </a:extLst>
          </p:cNvPr>
          <p:cNvPicPr>
            <a:picLocks noChangeAspect="1"/>
          </p:cNvPicPr>
          <p:nvPr/>
        </p:nvPicPr>
        <p:blipFill>
          <a:blip r:embed="rId2"/>
          <a:stretch>
            <a:fillRect/>
          </a:stretch>
        </p:blipFill>
        <p:spPr>
          <a:xfrm>
            <a:off x="700219" y="453149"/>
            <a:ext cx="3477334" cy="5233389"/>
          </a:xfrm>
          <a:prstGeom prst="rect">
            <a:avLst/>
          </a:prstGeom>
        </p:spPr>
      </p:pic>
      <p:pic>
        <p:nvPicPr>
          <p:cNvPr id="3" name="Picture 2">
            <a:extLst>
              <a:ext uri="{FF2B5EF4-FFF2-40B4-BE49-F238E27FC236}">
                <a16:creationId xmlns:a16="http://schemas.microsoft.com/office/drawing/2014/main" id="{80CBEA0A-5D8B-4C6C-9443-572D1AD96074}"/>
              </a:ext>
            </a:extLst>
          </p:cNvPr>
          <p:cNvPicPr>
            <a:picLocks noChangeAspect="1"/>
          </p:cNvPicPr>
          <p:nvPr/>
        </p:nvPicPr>
        <p:blipFill>
          <a:blip r:embed="rId3"/>
          <a:stretch>
            <a:fillRect/>
          </a:stretch>
        </p:blipFill>
        <p:spPr>
          <a:xfrm>
            <a:off x="4626761" y="453148"/>
            <a:ext cx="3477334" cy="5242083"/>
          </a:xfrm>
          <a:prstGeom prst="rect">
            <a:avLst/>
          </a:prstGeom>
        </p:spPr>
      </p:pic>
      <p:sp>
        <p:nvSpPr>
          <p:cNvPr id="5" name="TextBox 4">
            <a:extLst>
              <a:ext uri="{FF2B5EF4-FFF2-40B4-BE49-F238E27FC236}">
                <a16:creationId xmlns:a16="http://schemas.microsoft.com/office/drawing/2014/main" id="{2B50A017-941D-47FB-AAD2-FA5A8ABDAA18}"/>
              </a:ext>
            </a:extLst>
          </p:cNvPr>
          <p:cNvSpPr txBox="1"/>
          <p:nvPr/>
        </p:nvSpPr>
        <p:spPr>
          <a:xfrm flipH="1">
            <a:off x="8265458" y="2250570"/>
            <a:ext cx="3477333" cy="923330"/>
          </a:xfrm>
          <a:prstGeom prst="rect">
            <a:avLst/>
          </a:prstGeom>
          <a:noFill/>
        </p:spPr>
        <p:txBody>
          <a:bodyPr wrap="square" rtlCol="0">
            <a:spAutoFit/>
          </a:bodyPr>
          <a:lstStyle/>
          <a:p>
            <a:r>
              <a:rPr lang="en-US" dirty="0"/>
              <a:t>Granulomatosis with polyangiitis. (a) Cutaneous infarction. (b) Digital infarction</a:t>
            </a:r>
            <a:endParaRPr lang="en-PK" dirty="0"/>
          </a:p>
        </p:txBody>
      </p:sp>
    </p:spTree>
    <p:extLst>
      <p:ext uri="{BB962C8B-B14F-4D97-AF65-F5344CB8AC3E}">
        <p14:creationId xmlns:p14="http://schemas.microsoft.com/office/powerpoint/2010/main" val="3351235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18C0-F9AB-421F-9F3E-304C897B7E6B}"/>
              </a:ext>
            </a:extLst>
          </p:cNvPr>
          <p:cNvSpPr>
            <a:spLocks noGrp="1"/>
          </p:cNvSpPr>
          <p:nvPr>
            <p:ph type="title"/>
          </p:nvPr>
        </p:nvSpPr>
        <p:spPr/>
        <p:txBody>
          <a:bodyPr/>
          <a:lstStyle/>
          <a:p>
            <a:r>
              <a:rPr lang="en-US" dirty="0">
                <a:latin typeface="+mn-lt"/>
              </a:rPr>
              <a:t>Diagnosis </a:t>
            </a:r>
            <a:endParaRPr lang="en-PK" dirty="0">
              <a:latin typeface="+mn-lt"/>
            </a:endParaRPr>
          </a:p>
        </p:txBody>
      </p:sp>
      <p:sp>
        <p:nvSpPr>
          <p:cNvPr id="3" name="Content Placeholder 2">
            <a:extLst>
              <a:ext uri="{FF2B5EF4-FFF2-40B4-BE49-F238E27FC236}">
                <a16:creationId xmlns:a16="http://schemas.microsoft.com/office/drawing/2014/main" id="{0A01E082-BBF2-4311-B560-1DB96D18AF2F}"/>
              </a:ext>
            </a:extLst>
          </p:cNvPr>
          <p:cNvSpPr>
            <a:spLocks noGrp="1"/>
          </p:cNvSpPr>
          <p:nvPr>
            <p:ph idx="1"/>
          </p:nvPr>
        </p:nvSpPr>
        <p:spPr/>
        <p:txBody>
          <a:bodyPr/>
          <a:lstStyle/>
          <a:p>
            <a:pPr>
              <a:buFont typeface="Wingdings" panose="05000000000000000000" pitchFamily="2" charset="2"/>
              <a:buChar char="Ø"/>
            </a:pPr>
            <a:r>
              <a:rPr lang="en-US" dirty="0"/>
              <a:t>Destructive upper respiratory involvement and severe glomerulonephritis are unusual in EGPA, which typically has asthma and eosinophilia, along with paranasal polypoidal involvement. MPA has predominant renal involvement and is more likely to be associated with MPO ANCA.</a:t>
            </a:r>
          </a:p>
          <a:p>
            <a:pPr>
              <a:buFont typeface="Wingdings" panose="05000000000000000000" pitchFamily="2" charset="2"/>
              <a:buChar char="Ø"/>
            </a:pPr>
            <a:r>
              <a:rPr lang="en-US" dirty="0"/>
              <a:t>Up to 80% of patients will have positive C-ANCA. Those few with no ANCA reactivity may well have localized GPA and a better diagnosis. </a:t>
            </a:r>
          </a:p>
          <a:p>
            <a:pPr>
              <a:buFont typeface="Wingdings" panose="05000000000000000000" pitchFamily="2" charset="2"/>
              <a:buChar char="Ø"/>
            </a:pPr>
            <a:r>
              <a:rPr lang="en-US" dirty="0"/>
              <a:t>Almost any chest X-ray change may represent GPA, with the exception of hilar adenopathy.</a:t>
            </a:r>
            <a:endParaRPr lang="en-PK" dirty="0"/>
          </a:p>
        </p:txBody>
      </p:sp>
    </p:spTree>
    <p:extLst>
      <p:ext uri="{BB962C8B-B14F-4D97-AF65-F5344CB8AC3E}">
        <p14:creationId xmlns:p14="http://schemas.microsoft.com/office/powerpoint/2010/main" val="64209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BB8C-477D-4AE4-9563-04E979CA51D8}"/>
              </a:ext>
            </a:extLst>
          </p:cNvPr>
          <p:cNvSpPr>
            <a:spLocks noGrp="1"/>
          </p:cNvSpPr>
          <p:nvPr>
            <p:ph type="title"/>
          </p:nvPr>
        </p:nvSpPr>
        <p:spPr/>
        <p:txBody>
          <a:bodyPr>
            <a:normAutofit/>
          </a:bodyPr>
          <a:lstStyle/>
          <a:p>
            <a:r>
              <a:rPr lang="en-US" dirty="0">
                <a:latin typeface="+mn-lt"/>
              </a:rPr>
              <a:t>The European Vasculitis Society Classification of severity of AAV</a:t>
            </a:r>
            <a:endParaRPr lang="en-PK" dirty="0">
              <a:latin typeface="+mn-lt"/>
            </a:endParaRPr>
          </a:p>
        </p:txBody>
      </p:sp>
      <p:sp>
        <p:nvSpPr>
          <p:cNvPr id="3" name="Content Placeholder 2">
            <a:extLst>
              <a:ext uri="{FF2B5EF4-FFF2-40B4-BE49-F238E27FC236}">
                <a16:creationId xmlns:a16="http://schemas.microsoft.com/office/drawing/2014/main" id="{E21A9951-4948-4957-9CDE-9B9F1EA4CE9F}"/>
              </a:ext>
            </a:extLst>
          </p:cNvPr>
          <p:cNvSpPr>
            <a:spLocks noGrp="1"/>
          </p:cNvSpPr>
          <p:nvPr>
            <p:ph idx="1"/>
          </p:nvPr>
        </p:nvSpPr>
        <p:spPr/>
        <p:txBody>
          <a:bodyPr>
            <a:normAutofit fontScale="92500" lnSpcReduction="10000"/>
          </a:bodyPr>
          <a:lstStyle/>
          <a:p>
            <a:r>
              <a:rPr lang="en-US" dirty="0"/>
              <a:t>• </a:t>
            </a:r>
            <a:r>
              <a:rPr lang="en-US" b="1" i="1" dirty="0"/>
              <a:t>Localized</a:t>
            </a:r>
            <a:r>
              <a:rPr lang="en-US" i="1" dirty="0"/>
              <a:t> </a:t>
            </a:r>
            <a:r>
              <a:rPr lang="en-US" dirty="0"/>
              <a:t>. Upper and/or lower respiratory tract disease without</a:t>
            </a:r>
          </a:p>
          <a:p>
            <a:r>
              <a:rPr lang="en-US" dirty="0"/>
              <a:t>any other systemic involvement or constitutional symptoms.</a:t>
            </a:r>
          </a:p>
          <a:p>
            <a:r>
              <a:rPr lang="en-US" dirty="0"/>
              <a:t>• </a:t>
            </a:r>
            <a:r>
              <a:rPr lang="en-US" b="1" i="1" dirty="0"/>
              <a:t>Early systemic </a:t>
            </a:r>
            <a:r>
              <a:rPr lang="en-US" dirty="0"/>
              <a:t>. Any, without organ‐threatening or life‐threatening</a:t>
            </a:r>
          </a:p>
          <a:p>
            <a:r>
              <a:rPr lang="en-US" dirty="0"/>
              <a:t>disease.</a:t>
            </a:r>
          </a:p>
          <a:p>
            <a:r>
              <a:rPr lang="en-US" dirty="0"/>
              <a:t>• </a:t>
            </a:r>
            <a:r>
              <a:rPr lang="en-US" b="1" i="1" dirty="0"/>
              <a:t>Generalized </a:t>
            </a:r>
            <a:r>
              <a:rPr lang="en-US" dirty="0"/>
              <a:t>. Renal or other organ‐threatening disease; serum</a:t>
            </a:r>
          </a:p>
          <a:p>
            <a:r>
              <a:rPr lang="en-US" dirty="0"/>
              <a:t>creatinine &lt;500 </a:t>
            </a:r>
            <a:r>
              <a:rPr lang="el-GR" dirty="0"/>
              <a:t>μ</a:t>
            </a:r>
            <a:r>
              <a:rPr lang="en-US" dirty="0"/>
              <a:t>mol/L.</a:t>
            </a:r>
          </a:p>
          <a:p>
            <a:r>
              <a:rPr lang="en-US" b="1" dirty="0"/>
              <a:t>• </a:t>
            </a:r>
            <a:r>
              <a:rPr lang="en-US" b="1" i="1" dirty="0"/>
              <a:t>Severe </a:t>
            </a:r>
            <a:r>
              <a:rPr lang="en-US" dirty="0"/>
              <a:t>. Renal or other vital organ failure; serum creatinine</a:t>
            </a:r>
          </a:p>
          <a:p>
            <a:r>
              <a:rPr lang="el-GR" dirty="0"/>
              <a:t>&gt;500 μ</a:t>
            </a:r>
            <a:r>
              <a:rPr lang="en-US" dirty="0"/>
              <a:t>mol/L.</a:t>
            </a:r>
          </a:p>
          <a:p>
            <a:r>
              <a:rPr lang="en-US" dirty="0"/>
              <a:t>• </a:t>
            </a:r>
            <a:r>
              <a:rPr lang="en-US" b="1" i="1" dirty="0"/>
              <a:t>Refractory</a:t>
            </a:r>
            <a:r>
              <a:rPr lang="en-US" i="1" dirty="0"/>
              <a:t> </a:t>
            </a:r>
            <a:r>
              <a:rPr lang="en-US" dirty="0"/>
              <a:t>. Progressive disease unresponsive to glucocorticoids</a:t>
            </a:r>
          </a:p>
          <a:p>
            <a:r>
              <a:rPr lang="en-US" dirty="0"/>
              <a:t>and cyclophosphamide.</a:t>
            </a:r>
            <a:endParaRPr lang="en-PK" dirty="0"/>
          </a:p>
        </p:txBody>
      </p:sp>
    </p:spTree>
    <p:extLst>
      <p:ext uri="{BB962C8B-B14F-4D97-AF65-F5344CB8AC3E}">
        <p14:creationId xmlns:p14="http://schemas.microsoft.com/office/powerpoint/2010/main" val="2411391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3C4B-562F-46F7-BF6D-9DB43B6C93A0}"/>
              </a:ext>
            </a:extLst>
          </p:cNvPr>
          <p:cNvSpPr>
            <a:spLocks noGrp="1"/>
          </p:cNvSpPr>
          <p:nvPr>
            <p:ph type="title"/>
          </p:nvPr>
        </p:nvSpPr>
        <p:spPr/>
        <p:txBody>
          <a:bodyPr/>
          <a:lstStyle/>
          <a:p>
            <a:r>
              <a:rPr lang="en-US" dirty="0">
                <a:latin typeface="+mn-lt"/>
              </a:rPr>
              <a:t>Disease course and Prognosis </a:t>
            </a:r>
            <a:endParaRPr lang="en-PK" dirty="0">
              <a:latin typeface="+mn-lt"/>
            </a:endParaRPr>
          </a:p>
        </p:txBody>
      </p:sp>
      <p:sp>
        <p:nvSpPr>
          <p:cNvPr id="3" name="Content Placeholder 2">
            <a:extLst>
              <a:ext uri="{FF2B5EF4-FFF2-40B4-BE49-F238E27FC236}">
                <a16:creationId xmlns:a16="http://schemas.microsoft.com/office/drawing/2014/main" id="{356943C0-F1F3-49F3-91D4-7623FC4599E5}"/>
              </a:ext>
            </a:extLst>
          </p:cNvPr>
          <p:cNvSpPr>
            <a:spLocks noGrp="1"/>
          </p:cNvSpPr>
          <p:nvPr>
            <p:ph idx="1"/>
          </p:nvPr>
        </p:nvSpPr>
        <p:spPr/>
        <p:txBody>
          <a:bodyPr/>
          <a:lstStyle/>
          <a:p>
            <a:pPr>
              <a:buFont typeface="Wingdings" panose="05000000000000000000" pitchFamily="2" charset="2"/>
              <a:buChar char="Ø"/>
            </a:pPr>
            <a:r>
              <a:rPr lang="en-US" dirty="0"/>
              <a:t>Remission can be achieved in up to 90% of patients.</a:t>
            </a:r>
          </a:p>
          <a:p>
            <a:pPr>
              <a:buFont typeface="Wingdings" panose="05000000000000000000" pitchFamily="2" charset="2"/>
              <a:buChar char="Ø"/>
            </a:pPr>
            <a:r>
              <a:rPr lang="en-US" dirty="0"/>
              <a:t>At 2 years, the relapse rate is between 18% and 40%.</a:t>
            </a:r>
          </a:p>
          <a:p>
            <a:pPr>
              <a:buFont typeface="Wingdings" panose="05000000000000000000" pitchFamily="2" charset="2"/>
              <a:buChar char="Ø"/>
            </a:pPr>
            <a:r>
              <a:rPr lang="en-US" dirty="0"/>
              <a:t>Untreated GPA has a 1‐year mortality of 83%; </a:t>
            </a:r>
          </a:p>
          <a:p>
            <a:pPr>
              <a:buFont typeface="Wingdings" panose="05000000000000000000" pitchFamily="2" charset="2"/>
              <a:buChar char="Ø"/>
            </a:pPr>
            <a:r>
              <a:rPr lang="en-US" dirty="0"/>
              <a:t>The survival of treated disease at 1 year is &gt;80%.</a:t>
            </a:r>
          </a:p>
          <a:p>
            <a:pPr>
              <a:buFont typeface="Wingdings" panose="05000000000000000000" pitchFamily="2" charset="2"/>
              <a:buChar char="Ø"/>
            </a:pPr>
            <a:r>
              <a:rPr lang="en-US" dirty="0"/>
              <a:t>End‐stage renal disease occurs in 7% at 12 months, rising to 14% at 5 years and 23% at 10 years</a:t>
            </a:r>
            <a:endParaRPr lang="en-PK" dirty="0"/>
          </a:p>
        </p:txBody>
      </p:sp>
    </p:spTree>
    <p:extLst>
      <p:ext uri="{BB962C8B-B14F-4D97-AF65-F5344CB8AC3E}">
        <p14:creationId xmlns:p14="http://schemas.microsoft.com/office/powerpoint/2010/main" val="4141170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185BC-8521-468A-B7B3-81B8B547EE08}"/>
              </a:ext>
            </a:extLst>
          </p:cNvPr>
          <p:cNvSpPr>
            <a:spLocks noGrp="1"/>
          </p:cNvSpPr>
          <p:nvPr>
            <p:ph type="title"/>
          </p:nvPr>
        </p:nvSpPr>
        <p:spPr/>
        <p:txBody>
          <a:bodyPr/>
          <a:lstStyle/>
          <a:p>
            <a:r>
              <a:rPr lang="en-US" dirty="0">
                <a:latin typeface="+mn-lt"/>
              </a:rPr>
              <a:t>Management </a:t>
            </a:r>
            <a:endParaRPr lang="en-PK" dirty="0">
              <a:latin typeface="+mn-lt"/>
            </a:endParaRPr>
          </a:p>
        </p:txBody>
      </p:sp>
      <p:sp>
        <p:nvSpPr>
          <p:cNvPr id="3" name="Content Placeholder 2">
            <a:extLst>
              <a:ext uri="{FF2B5EF4-FFF2-40B4-BE49-F238E27FC236}">
                <a16:creationId xmlns:a16="http://schemas.microsoft.com/office/drawing/2014/main" id="{93C172E0-7CC8-489E-BBAC-AAA0282BD08D}"/>
              </a:ext>
            </a:extLst>
          </p:cNvPr>
          <p:cNvSpPr>
            <a:spLocks noGrp="1"/>
          </p:cNvSpPr>
          <p:nvPr>
            <p:ph idx="1"/>
          </p:nvPr>
        </p:nvSpPr>
        <p:spPr/>
        <p:txBody>
          <a:bodyPr>
            <a:normAutofit/>
          </a:bodyPr>
          <a:lstStyle/>
          <a:p>
            <a:r>
              <a:rPr lang="en-US" b="1" dirty="0"/>
              <a:t>First line</a:t>
            </a:r>
          </a:p>
          <a:p>
            <a:r>
              <a:rPr lang="en-US" b="1" dirty="0"/>
              <a:t>Localized disease </a:t>
            </a:r>
            <a:r>
              <a:rPr lang="en-US" dirty="0"/>
              <a:t>can be treated with methotrexate (15–25 mg/week) in conjunction with oral prednisolone 1 mg/ kg/day tapering to about 15 mg/day at 3 months.</a:t>
            </a:r>
          </a:p>
          <a:p>
            <a:r>
              <a:rPr lang="en-US" b="1" dirty="0"/>
              <a:t>Non‐localized disease</a:t>
            </a:r>
            <a:r>
              <a:rPr lang="en-US" dirty="0"/>
              <a:t>, cyclophosphamide forms the mainstay of treatment. Cyclophosphamide can be used in a daily oral 2 mg/kg/day dose for 6 months or as pulsed intravenous 15 mg/kg/pulse every 2–3 weeks for six pulses. Oral prednisolone in a dose of 1 mg/kg/day, to a maximum of 60 mg/day, is commonly used as an adjunct to cyclophosphamide, with the aim of reducing the dose to 15 mg/ day at 3 months. At the physician’s discretion, intravenous methylprednisolone can be added to speed up the induction of remission at the commencement of cyclophosphamide. Standard practice would be to add 1 g intravenously per day for 3 days.</a:t>
            </a:r>
          </a:p>
          <a:p>
            <a:r>
              <a:rPr lang="en-US" dirty="0"/>
              <a:t>In patients with </a:t>
            </a:r>
            <a:r>
              <a:rPr lang="en-US" b="1" dirty="0"/>
              <a:t>severe renal disease</a:t>
            </a:r>
            <a:r>
              <a:rPr lang="en-US" dirty="0"/>
              <a:t>, plasmapheresis may have a role in saving the kidney</a:t>
            </a:r>
            <a:endParaRPr lang="en-PK" dirty="0"/>
          </a:p>
        </p:txBody>
      </p:sp>
    </p:spTree>
    <p:extLst>
      <p:ext uri="{BB962C8B-B14F-4D97-AF65-F5344CB8AC3E}">
        <p14:creationId xmlns:p14="http://schemas.microsoft.com/office/powerpoint/2010/main" val="1105720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DD98-85F0-4D23-AB06-B6A583DC7224}"/>
              </a:ext>
            </a:extLst>
          </p:cNvPr>
          <p:cNvSpPr>
            <a:spLocks noGrp="1"/>
          </p:cNvSpPr>
          <p:nvPr>
            <p:ph type="title"/>
          </p:nvPr>
        </p:nvSpPr>
        <p:spPr/>
        <p:txBody>
          <a:bodyPr/>
          <a:lstStyle/>
          <a:p>
            <a:endParaRPr lang="en-PK"/>
          </a:p>
        </p:txBody>
      </p:sp>
      <p:sp>
        <p:nvSpPr>
          <p:cNvPr id="3" name="Content Placeholder 2">
            <a:extLst>
              <a:ext uri="{FF2B5EF4-FFF2-40B4-BE49-F238E27FC236}">
                <a16:creationId xmlns:a16="http://schemas.microsoft.com/office/drawing/2014/main" id="{2FAE6DF9-F8AF-4F68-BA8A-F961816B9B45}"/>
              </a:ext>
            </a:extLst>
          </p:cNvPr>
          <p:cNvSpPr>
            <a:spLocks noGrp="1"/>
          </p:cNvSpPr>
          <p:nvPr>
            <p:ph idx="1"/>
          </p:nvPr>
        </p:nvSpPr>
        <p:spPr/>
        <p:txBody>
          <a:bodyPr>
            <a:normAutofit/>
          </a:bodyPr>
          <a:lstStyle/>
          <a:p>
            <a:r>
              <a:rPr lang="en-US" b="1" dirty="0"/>
              <a:t>Second line</a:t>
            </a:r>
          </a:p>
          <a:p>
            <a:r>
              <a:rPr lang="en-US" dirty="0"/>
              <a:t>Patients with contraindications to cyclophosphamide can be treated with rituximab 375 mg/m2 per week for 4 weeks instead.</a:t>
            </a:r>
          </a:p>
          <a:p>
            <a:r>
              <a:rPr lang="en-US" b="1" dirty="0"/>
              <a:t>Third line</a:t>
            </a:r>
          </a:p>
          <a:p>
            <a:r>
              <a:rPr lang="en-US" dirty="0"/>
              <a:t>Patients with refractory disease to cyclophosphamide and glucocorticoids can be treated with rituximab 375 mg/m 2 per week for 4 weeks. 15‐Deoxyspergualin and intravenous immunoglobulin have a role in refractory and persistent disease.</a:t>
            </a:r>
          </a:p>
          <a:p>
            <a:r>
              <a:rPr lang="en-US" b="1" dirty="0"/>
              <a:t>Remission maintenance</a:t>
            </a:r>
          </a:p>
          <a:p>
            <a:r>
              <a:rPr lang="en-US" dirty="0"/>
              <a:t>Due to the cumulative toxicity of cyclophosphamide, azathioprine (2 mg/kg/day) is preferred to maintain remission.</a:t>
            </a:r>
            <a:endParaRPr lang="en-PK" dirty="0"/>
          </a:p>
        </p:txBody>
      </p:sp>
    </p:spTree>
    <p:extLst>
      <p:ext uri="{BB962C8B-B14F-4D97-AF65-F5344CB8AC3E}">
        <p14:creationId xmlns:p14="http://schemas.microsoft.com/office/powerpoint/2010/main" val="3636345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778C-30AF-4382-A41E-627C89D856F4}"/>
              </a:ext>
            </a:extLst>
          </p:cNvPr>
          <p:cNvSpPr>
            <a:spLocks noGrp="1"/>
          </p:cNvSpPr>
          <p:nvPr>
            <p:ph type="title"/>
          </p:nvPr>
        </p:nvSpPr>
        <p:spPr/>
        <p:txBody>
          <a:bodyPr>
            <a:normAutofit/>
          </a:bodyPr>
          <a:lstStyle/>
          <a:p>
            <a:r>
              <a:rPr lang="en-US" b="1" dirty="0"/>
              <a:t>Eosinophilic granulomatosis with</a:t>
            </a:r>
            <a:br>
              <a:rPr lang="en-US" b="1" dirty="0"/>
            </a:br>
            <a:r>
              <a:rPr lang="en-US" b="1" dirty="0"/>
              <a:t>polyangiitis (Churg-Strauss syndrome)</a:t>
            </a:r>
            <a:endParaRPr lang="en-PK" dirty="0"/>
          </a:p>
        </p:txBody>
      </p:sp>
      <p:sp>
        <p:nvSpPr>
          <p:cNvPr id="3" name="Content Placeholder 2">
            <a:extLst>
              <a:ext uri="{FF2B5EF4-FFF2-40B4-BE49-F238E27FC236}">
                <a16:creationId xmlns:a16="http://schemas.microsoft.com/office/drawing/2014/main" id="{645F63C6-5955-42BE-BF87-D11DAB1253FA}"/>
              </a:ext>
            </a:extLst>
          </p:cNvPr>
          <p:cNvSpPr>
            <a:spLocks noGrp="1"/>
          </p:cNvSpPr>
          <p:nvPr>
            <p:ph idx="1"/>
          </p:nvPr>
        </p:nvSpPr>
        <p:spPr/>
        <p:txBody>
          <a:bodyPr/>
          <a:lstStyle/>
          <a:p>
            <a:pPr>
              <a:buFont typeface="Wingdings" panose="05000000000000000000" pitchFamily="2" charset="2"/>
              <a:buChar char="Ø"/>
            </a:pPr>
            <a:r>
              <a:rPr lang="en-US" dirty="0"/>
              <a:t>Characterized by an eosinophil‐rich and necrotizing granulomatous inflammation, often involving the respiratory tract</a:t>
            </a:r>
          </a:p>
          <a:p>
            <a:pPr>
              <a:buFont typeface="Wingdings" panose="05000000000000000000" pitchFamily="2" charset="2"/>
              <a:buChar char="Ø"/>
            </a:pPr>
            <a:r>
              <a:rPr lang="en-US" dirty="0"/>
              <a:t>Necrotizing vasculitis predominantly affecting small to medium vessels.</a:t>
            </a:r>
          </a:p>
          <a:p>
            <a:pPr>
              <a:buFont typeface="Wingdings" panose="05000000000000000000" pitchFamily="2" charset="2"/>
              <a:buChar char="Ø"/>
            </a:pPr>
            <a:r>
              <a:rPr lang="en-US" dirty="0"/>
              <a:t>There is an association with asthma and eosinophilia.</a:t>
            </a:r>
          </a:p>
          <a:p>
            <a:pPr>
              <a:buFont typeface="Wingdings" panose="05000000000000000000" pitchFamily="2" charset="2"/>
              <a:buChar char="Ø"/>
            </a:pPr>
            <a:r>
              <a:rPr lang="en-US" dirty="0"/>
              <a:t>ANCA is more frequent when glomerulonephritis is present.</a:t>
            </a:r>
            <a:endParaRPr lang="en-PK" dirty="0"/>
          </a:p>
        </p:txBody>
      </p:sp>
    </p:spTree>
    <p:extLst>
      <p:ext uri="{BB962C8B-B14F-4D97-AF65-F5344CB8AC3E}">
        <p14:creationId xmlns:p14="http://schemas.microsoft.com/office/powerpoint/2010/main" val="325314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01368B-0D36-4B32-BD8F-4D809A6AA92C}"/>
              </a:ext>
            </a:extLst>
          </p:cNvPr>
          <p:cNvSpPr txBox="1"/>
          <p:nvPr/>
        </p:nvSpPr>
        <p:spPr>
          <a:xfrm>
            <a:off x="493059" y="349624"/>
            <a:ext cx="11205882" cy="4893647"/>
          </a:xfrm>
          <a:prstGeom prst="rect">
            <a:avLst/>
          </a:prstGeom>
          <a:noFill/>
        </p:spPr>
        <p:txBody>
          <a:bodyPr wrap="square" rtlCol="0">
            <a:spAutoFit/>
          </a:bodyPr>
          <a:lstStyle/>
          <a:p>
            <a:pPr algn="ctr"/>
            <a:r>
              <a:rPr lang="en-US" sz="2400" b="1" dirty="0"/>
              <a:t>Areas in the history of a patient with cutaneous vasculitis that may give clues</a:t>
            </a:r>
          </a:p>
          <a:p>
            <a:pPr algn="ctr"/>
            <a:r>
              <a:rPr lang="en-US" sz="2400" b="1" dirty="0"/>
              <a:t>indicating systemic disease</a:t>
            </a:r>
          </a:p>
          <a:p>
            <a:endParaRPr lang="en-US" sz="2400" b="1" dirty="0"/>
          </a:p>
          <a:p>
            <a:r>
              <a:rPr lang="en-US" sz="2400" dirty="0"/>
              <a:t>• Weight loss, fatigue, fever</a:t>
            </a:r>
          </a:p>
          <a:p>
            <a:r>
              <a:rPr lang="en-US" sz="2400" dirty="0"/>
              <a:t>• Arthralgia, myalgia, arthritis</a:t>
            </a:r>
          </a:p>
          <a:p>
            <a:r>
              <a:rPr lang="en-US" sz="2400" dirty="0"/>
              <a:t>• Dry eyes, dry mouth</a:t>
            </a:r>
          </a:p>
          <a:p>
            <a:r>
              <a:rPr lang="en-US" sz="2400" dirty="0"/>
              <a:t>• Red eye, eye pain, vision loss</a:t>
            </a:r>
          </a:p>
          <a:p>
            <a:r>
              <a:rPr lang="en-US" sz="2400" dirty="0"/>
              <a:t>• Nasal or sinus congestion</a:t>
            </a:r>
          </a:p>
          <a:p>
            <a:r>
              <a:rPr lang="en-US" sz="2400" dirty="0"/>
              <a:t>• Ear pain</a:t>
            </a:r>
          </a:p>
          <a:p>
            <a:r>
              <a:rPr lang="en-US" sz="2400" dirty="0"/>
              <a:t>• Oral/nasal ulcers</a:t>
            </a:r>
          </a:p>
          <a:p>
            <a:r>
              <a:rPr lang="en-US" sz="2400" dirty="0"/>
              <a:t>• Chest pain/</a:t>
            </a:r>
            <a:r>
              <a:rPr lang="en-US" sz="2400" dirty="0" err="1"/>
              <a:t>dyspnoea</a:t>
            </a:r>
            <a:endParaRPr lang="en-US" sz="2400" dirty="0"/>
          </a:p>
          <a:p>
            <a:r>
              <a:rPr lang="en-US" sz="2400" dirty="0"/>
              <a:t>• Abdominal pain, blood in </a:t>
            </a:r>
            <a:r>
              <a:rPr lang="en-US" sz="2400" dirty="0" err="1"/>
              <a:t>faeces</a:t>
            </a:r>
            <a:endParaRPr lang="en-US" sz="2400" dirty="0"/>
          </a:p>
          <a:p>
            <a:r>
              <a:rPr lang="en-US" sz="2400" dirty="0"/>
              <a:t>• Blackouts, weakness, fits</a:t>
            </a:r>
            <a:endParaRPr lang="en-PK" sz="2400" dirty="0"/>
          </a:p>
        </p:txBody>
      </p:sp>
    </p:spTree>
    <p:extLst>
      <p:ext uri="{BB962C8B-B14F-4D97-AF65-F5344CB8AC3E}">
        <p14:creationId xmlns:p14="http://schemas.microsoft.com/office/powerpoint/2010/main" val="3685446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BE9B-9320-4136-AF5D-BFB98EE91E14}"/>
              </a:ext>
            </a:extLst>
          </p:cNvPr>
          <p:cNvSpPr>
            <a:spLocks noGrp="1"/>
          </p:cNvSpPr>
          <p:nvPr>
            <p:ph type="title"/>
          </p:nvPr>
        </p:nvSpPr>
        <p:spPr/>
        <p:txBody>
          <a:bodyPr/>
          <a:lstStyle/>
          <a:p>
            <a:r>
              <a:rPr lang="en-US" dirty="0">
                <a:latin typeface="+mn-lt"/>
              </a:rPr>
              <a:t>Clinical Features</a:t>
            </a:r>
            <a:endParaRPr lang="en-PK" dirty="0">
              <a:latin typeface="+mn-lt"/>
            </a:endParaRPr>
          </a:p>
        </p:txBody>
      </p:sp>
      <p:sp>
        <p:nvSpPr>
          <p:cNvPr id="3" name="Content Placeholder 2">
            <a:extLst>
              <a:ext uri="{FF2B5EF4-FFF2-40B4-BE49-F238E27FC236}">
                <a16:creationId xmlns:a16="http://schemas.microsoft.com/office/drawing/2014/main" id="{B19DF428-1CD5-433B-88D0-F432E751D70D}"/>
              </a:ext>
            </a:extLst>
          </p:cNvPr>
          <p:cNvSpPr>
            <a:spLocks noGrp="1"/>
          </p:cNvSpPr>
          <p:nvPr>
            <p:ph idx="1"/>
          </p:nvPr>
        </p:nvSpPr>
        <p:spPr/>
        <p:txBody>
          <a:bodyPr>
            <a:normAutofit/>
          </a:bodyPr>
          <a:lstStyle/>
          <a:p>
            <a:r>
              <a:rPr lang="en-US" dirty="0"/>
              <a:t>Three phases of EGPA are recognized:</a:t>
            </a:r>
          </a:p>
          <a:p>
            <a:r>
              <a:rPr lang="en-US" b="1" dirty="0"/>
              <a:t>1 </a:t>
            </a:r>
            <a:r>
              <a:rPr lang="en-US" u="sng" dirty="0"/>
              <a:t>The first phase</a:t>
            </a:r>
            <a:r>
              <a:rPr lang="en-US" dirty="0"/>
              <a:t>, which may continue for years, consists of asthma with allergic rhinitis and nasal polyps. The asthma typically begins in adulthood in contrast to allergic asthma.</a:t>
            </a:r>
          </a:p>
          <a:p>
            <a:r>
              <a:rPr lang="en-US" b="1" dirty="0"/>
              <a:t>2 </a:t>
            </a:r>
            <a:r>
              <a:rPr lang="en-US" u="sng" dirty="0"/>
              <a:t>The second phase </a:t>
            </a:r>
            <a:r>
              <a:rPr lang="en-US" dirty="0"/>
              <a:t>is that of rising peripheral and tissue eosinophilia.</a:t>
            </a:r>
          </a:p>
          <a:p>
            <a:r>
              <a:rPr lang="en-US" b="1" dirty="0"/>
              <a:t>3 </a:t>
            </a:r>
            <a:r>
              <a:rPr lang="en-US" u="sng" dirty="0"/>
              <a:t>The third phase </a:t>
            </a:r>
            <a:r>
              <a:rPr lang="en-US" dirty="0"/>
              <a:t>is the predominately </a:t>
            </a:r>
            <a:r>
              <a:rPr lang="en-US" dirty="0" err="1"/>
              <a:t>vasculitic</a:t>
            </a:r>
            <a:r>
              <a:rPr lang="en-US" dirty="0"/>
              <a:t> phase of EGPA, which may affect almost all organ systems, including the cutaneous, cardiac, pulmonary, nervous, gastrointestinal, renal, </a:t>
            </a:r>
            <a:r>
              <a:rPr lang="en-US" dirty="0" err="1"/>
              <a:t>genito</a:t>
            </a:r>
            <a:r>
              <a:rPr lang="en-US" dirty="0"/>
              <a:t>‐urinary and musculoskeletal systems. </a:t>
            </a:r>
          </a:p>
          <a:p>
            <a:r>
              <a:rPr lang="en-US" dirty="0"/>
              <a:t>Cardiac involvement is the primary cause of death in patients who do not respond to conventional corticosteroid therapy</a:t>
            </a:r>
            <a:endParaRPr lang="en-PK" dirty="0"/>
          </a:p>
        </p:txBody>
      </p:sp>
    </p:spTree>
    <p:extLst>
      <p:ext uri="{BB962C8B-B14F-4D97-AF65-F5344CB8AC3E}">
        <p14:creationId xmlns:p14="http://schemas.microsoft.com/office/powerpoint/2010/main" val="4225974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E83D4-403D-4FA2-ACDA-46D3643E0688}"/>
              </a:ext>
            </a:extLst>
          </p:cNvPr>
          <p:cNvPicPr>
            <a:picLocks noChangeAspect="1"/>
          </p:cNvPicPr>
          <p:nvPr/>
        </p:nvPicPr>
        <p:blipFill>
          <a:blip r:embed="rId2"/>
          <a:stretch>
            <a:fillRect/>
          </a:stretch>
        </p:blipFill>
        <p:spPr>
          <a:xfrm>
            <a:off x="1004371" y="879890"/>
            <a:ext cx="5970170" cy="4228871"/>
          </a:xfrm>
          <a:prstGeom prst="rect">
            <a:avLst/>
          </a:prstGeom>
        </p:spPr>
      </p:pic>
      <p:sp>
        <p:nvSpPr>
          <p:cNvPr id="3" name="TextBox 2">
            <a:extLst>
              <a:ext uri="{FF2B5EF4-FFF2-40B4-BE49-F238E27FC236}">
                <a16:creationId xmlns:a16="http://schemas.microsoft.com/office/drawing/2014/main" id="{529971DE-EC28-436D-9984-063D821F1E78}"/>
              </a:ext>
            </a:extLst>
          </p:cNvPr>
          <p:cNvSpPr txBox="1"/>
          <p:nvPr/>
        </p:nvSpPr>
        <p:spPr>
          <a:xfrm>
            <a:off x="7575176" y="2169458"/>
            <a:ext cx="3720353" cy="1477328"/>
          </a:xfrm>
          <a:prstGeom prst="rect">
            <a:avLst/>
          </a:prstGeom>
          <a:noFill/>
        </p:spPr>
        <p:txBody>
          <a:bodyPr wrap="square" rtlCol="0">
            <a:spAutoFit/>
          </a:bodyPr>
          <a:lstStyle/>
          <a:p>
            <a:r>
              <a:rPr lang="en-US" dirty="0"/>
              <a:t>Relatively subtle vasculitis on the legs in eosinophilic granulomatosis</a:t>
            </a:r>
          </a:p>
          <a:p>
            <a:r>
              <a:rPr lang="en-US" dirty="0"/>
              <a:t>with polyangiitis. The patient also had eosinophilia and rapidly developed a</a:t>
            </a:r>
          </a:p>
          <a:p>
            <a:r>
              <a:rPr lang="en-US" dirty="0"/>
              <a:t>mononeuritis multiplex.</a:t>
            </a:r>
            <a:endParaRPr lang="en-PK" dirty="0"/>
          </a:p>
        </p:txBody>
      </p:sp>
    </p:spTree>
    <p:extLst>
      <p:ext uri="{BB962C8B-B14F-4D97-AF65-F5344CB8AC3E}">
        <p14:creationId xmlns:p14="http://schemas.microsoft.com/office/powerpoint/2010/main" val="3036274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A32F-478B-48B9-B8A3-AA8004A3E837}"/>
              </a:ext>
            </a:extLst>
          </p:cNvPr>
          <p:cNvSpPr>
            <a:spLocks noGrp="1"/>
          </p:cNvSpPr>
          <p:nvPr>
            <p:ph type="title"/>
          </p:nvPr>
        </p:nvSpPr>
        <p:spPr/>
        <p:txBody>
          <a:bodyPr/>
          <a:lstStyle/>
          <a:p>
            <a:r>
              <a:rPr lang="en-US" dirty="0">
                <a:latin typeface="+mn-lt"/>
              </a:rPr>
              <a:t>Diagnosis </a:t>
            </a:r>
            <a:endParaRPr lang="en-PK" dirty="0">
              <a:latin typeface="+mn-lt"/>
            </a:endParaRPr>
          </a:p>
        </p:txBody>
      </p:sp>
      <p:sp>
        <p:nvSpPr>
          <p:cNvPr id="3" name="Content Placeholder 2">
            <a:extLst>
              <a:ext uri="{FF2B5EF4-FFF2-40B4-BE49-F238E27FC236}">
                <a16:creationId xmlns:a16="http://schemas.microsoft.com/office/drawing/2014/main" id="{745BC4BE-DBD6-4196-8BFB-F960370503CD}"/>
              </a:ext>
            </a:extLst>
          </p:cNvPr>
          <p:cNvSpPr>
            <a:spLocks noGrp="1"/>
          </p:cNvSpPr>
          <p:nvPr>
            <p:ph idx="1"/>
          </p:nvPr>
        </p:nvSpPr>
        <p:spPr/>
        <p:txBody>
          <a:bodyPr>
            <a:normAutofit/>
          </a:bodyPr>
          <a:lstStyle/>
          <a:p>
            <a:r>
              <a:rPr lang="en-US" dirty="0"/>
              <a:t>The ACR 1990 criteria for the classification of EGPA from other </a:t>
            </a:r>
            <a:r>
              <a:rPr lang="en-US" dirty="0" err="1"/>
              <a:t>vasculitides</a:t>
            </a:r>
            <a:r>
              <a:rPr lang="en-US" dirty="0"/>
              <a:t> needed four of the following six features:</a:t>
            </a:r>
          </a:p>
          <a:p>
            <a:r>
              <a:rPr lang="en-US" dirty="0"/>
              <a:t>(</a:t>
            </a:r>
            <a:r>
              <a:rPr lang="en-US" dirty="0" err="1"/>
              <a:t>i</a:t>
            </a:r>
            <a:r>
              <a:rPr lang="en-US" dirty="0"/>
              <a:t>) asthma;</a:t>
            </a:r>
          </a:p>
          <a:p>
            <a:r>
              <a:rPr lang="en-US" dirty="0"/>
              <a:t>(ii) eosinophilia greater than 10% on a differential white blood cell</a:t>
            </a:r>
          </a:p>
          <a:p>
            <a:r>
              <a:rPr lang="en-US" dirty="0"/>
              <a:t>count;</a:t>
            </a:r>
          </a:p>
          <a:p>
            <a:r>
              <a:rPr lang="en-US" dirty="0"/>
              <a:t>(iii) mononeuropathy (including multiplex) or polyneuropathy;</a:t>
            </a:r>
          </a:p>
          <a:p>
            <a:r>
              <a:rPr lang="en-US" dirty="0"/>
              <a:t>(iv) non‐fixed pulmonary infiltrates on chest X‐ray; </a:t>
            </a:r>
          </a:p>
          <a:p>
            <a:r>
              <a:rPr lang="en-US" dirty="0"/>
              <a:t>(v) a paranasal sinus abnormality;</a:t>
            </a:r>
          </a:p>
          <a:p>
            <a:r>
              <a:rPr lang="en-US" dirty="0"/>
              <a:t>(vi) a biopsy demonstrating extravascular eosinophils</a:t>
            </a:r>
            <a:endParaRPr lang="en-PK" dirty="0"/>
          </a:p>
        </p:txBody>
      </p:sp>
    </p:spTree>
    <p:extLst>
      <p:ext uri="{BB962C8B-B14F-4D97-AF65-F5344CB8AC3E}">
        <p14:creationId xmlns:p14="http://schemas.microsoft.com/office/powerpoint/2010/main" val="1629819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74F6-D7BB-42F0-ABB0-1CC70E3DB075}"/>
              </a:ext>
            </a:extLst>
          </p:cNvPr>
          <p:cNvSpPr>
            <a:spLocks noGrp="1"/>
          </p:cNvSpPr>
          <p:nvPr>
            <p:ph type="title"/>
          </p:nvPr>
        </p:nvSpPr>
        <p:spPr/>
        <p:txBody>
          <a:bodyPr/>
          <a:lstStyle/>
          <a:p>
            <a:r>
              <a:rPr lang="en-US" dirty="0">
                <a:latin typeface="+mn-lt"/>
              </a:rPr>
              <a:t>Investigations </a:t>
            </a:r>
            <a:endParaRPr lang="en-PK" dirty="0">
              <a:latin typeface="+mn-lt"/>
            </a:endParaRPr>
          </a:p>
        </p:txBody>
      </p:sp>
      <p:sp>
        <p:nvSpPr>
          <p:cNvPr id="3" name="Content Placeholder 2">
            <a:extLst>
              <a:ext uri="{FF2B5EF4-FFF2-40B4-BE49-F238E27FC236}">
                <a16:creationId xmlns:a16="http://schemas.microsoft.com/office/drawing/2014/main" id="{5BA9CEDE-FA1C-4B70-8D2B-5C2B33DAFA09}"/>
              </a:ext>
            </a:extLst>
          </p:cNvPr>
          <p:cNvSpPr>
            <a:spLocks noGrp="1"/>
          </p:cNvSpPr>
          <p:nvPr>
            <p:ph idx="1"/>
          </p:nvPr>
        </p:nvSpPr>
        <p:spPr/>
        <p:txBody>
          <a:bodyPr>
            <a:normAutofit/>
          </a:bodyPr>
          <a:lstStyle/>
          <a:p>
            <a:pPr>
              <a:buFont typeface="Wingdings" panose="05000000000000000000" pitchFamily="2" charset="2"/>
              <a:buChar char="Ø"/>
            </a:pPr>
            <a:r>
              <a:rPr lang="en-US" dirty="0"/>
              <a:t>Peripheral blood eosinophilia is a requisite for the diagnosis of EGPA.</a:t>
            </a:r>
          </a:p>
          <a:p>
            <a:pPr>
              <a:buFont typeface="Wingdings" panose="05000000000000000000" pitchFamily="2" charset="2"/>
              <a:buChar char="Ø"/>
            </a:pPr>
            <a:r>
              <a:rPr lang="en-US" dirty="0"/>
              <a:t>Inflammatory markers will be raised and </a:t>
            </a:r>
            <a:r>
              <a:rPr lang="en-US" dirty="0" err="1"/>
              <a:t>IgE</a:t>
            </a:r>
            <a:r>
              <a:rPr lang="en-US" dirty="0"/>
              <a:t> is often elevated. </a:t>
            </a:r>
          </a:p>
          <a:p>
            <a:pPr>
              <a:buFont typeface="Wingdings" panose="05000000000000000000" pitchFamily="2" charset="2"/>
              <a:buChar char="Ø"/>
            </a:pPr>
            <a:r>
              <a:rPr lang="en-US" dirty="0"/>
              <a:t>ANCA directed against MPO or PR3 is positive in 30% of patients. Renal involvement is more likely in ANCA‐positive patients. </a:t>
            </a:r>
          </a:p>
          <a:p>
            <a:pPr>
              <a:buFont typeface="Wingdings" panose="05000000000000000000" pitchFamily="2" charset="2"/>
              <a:buChar char="Ø"/>
            </a:pPr>
            <a:r>
              <a:rPr lang="en-US" dirty="0"/>
              <a:t>Chest radiographs demonstrate infiltrates. </a:t>
            </a:r>
          </a:p>
          <a:p>
            <a:pPr>
              <a:buFont typeface="Wingdings" panose="05000000000000000000" pitchFamily="2" charset="2"/>
              <a:buChar char="Ø"/>
            </a:pPr>
            <a:r>
              <a:rPr lang="en-US" dirty="0"/>
              <a:t>CT scans of the paranasal sinuses are often abnormal and demonstrate mucosal thickening.</a:t>
            </a:r>
          </a:p>
          <a:p>
            <a:pPr>
              <a:buFont typeface="Wingdings" panose="05000000000000000000" pitchFamily="2" charset="2"/>
              <a:buChar char="Ø"/>
            </a:pPr>
            <a:r>
              <a:rPr lang="en-US" dirty="0"/>
              <a:t>The gold standard remains a biopsy of the affected organ.</a:t>
            </a:r>
            <a:endParaRPr lang="en-PK" dirty="0"/>
          </a:p>
        </p:txBody>
      </p:sp>
    </p:spTree>
    <p:extLst>
      <p:ext uri="{BB962C8B-B14F-4D97-AF65-F5344CB8AC3E}">
        <p14:creationId xmlns:p14="http://schemas.microsoft.com/office/powerpoint/2010/main" val="462702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38A08-7647-400B-870D-4F896D962E02}"/>
              </a:ext>
            </a:extLst>
          </p:cNvPr>
          <p:cNvSpPr>
            <a:spLocks noGrp="1"/>
          </p:cNvSpPr>
          <p:nvPr>
            <p:ph type="title"/>
          </p:nvPr>
        </p:nvSpPr>
        <p:spPr/>
        <p:txBody>
          <a:bodyPr/>
          <a:lstStyle/>
          <a:p>
            <a:r>
              <a:rPr lang="en-US" dirty="0">
                <a:latin typeface="+mn-lt"/>
              </a:rPr>
              <a:t>Management </a:t>
            </a:r>
            <a:endParaRPr lang="en-PK" dirty="0">
              <a:latin typeface="+mn-lt"/>
            </a:endParaRPr>
          </a:p>
        </p:txBody>
      </p:sp>
      <p:sp>
        <p:nvSpPr>
          <p:cNvPr id="3" name="Content Placeholder 2">
            <a:extLst>
              <a:ext uri="{FF2B5EF4-FFF2-40B4-BE49-F238E27FC236}">
                <a16:creationId xmlns:a16="http://schemas.microsoft.com/office/drawing/2014/main" id="{83575577-2AE7-4727-BF36-890C03448442}"/>
              </a:ext>
            </a:extLst>
          </p:cNvPr>
          <p:cNvSpPr>
            <a:spLocks noGrp="1"/>
          </p:cNvSpPr>
          <p:nvPr>
            <p:ph idx="1"/>
          </p:nvPr>
        </p:nvSpPr>
        <p:spPr/>
        <p:txBody>
          <a:bodyPr>
            <a:normAutofit fontScale="92500" lnSpcReduction="20000"/>
          </a:bodyPr>
          <a:lstStyle/>
          <a:p>
            <a:r>
              <a:rPr lang="en-US" b="1" dirty="0"/>
              <a:t>Remission induction</a:t>
            </a:r>
          </a:p>
          <a:p>
            <a:r>
              <a:rPr lang="en-US" b="1" i="1" dirty="0"/>
              <a:t>Localized disease </a:t>
            </a:r>
          </a:p>
          <a:p>
            <a:r>
              <a:rPr lang="en-US" dirty="0"/>
              <a:t>Prednisolone 1 mg/kg/day may be enough to induce remission for most patients with EGPA. About 10% of patients will not result in remission. A further 35% will suffer a relapse. </a:t>
            </a:r>
          </a:p>
          <a:p>
            <a:r>
              <a:rPr lang="en-US" dirty="0"/>
              <a:t>In patients without organ‐ or life‐threatening involvement the addition of methotrexate 20–25 mg/week should be considered.</a:t>
            </a:r>
          </a:p>
          <a:p>
            <a:r>
              <a:rPr lang="en-US" b="1" i="1" dirty="0"/>
              <a:t>Systemic disease</a:t>
            </a:r>
          </a:p>
          <a:p>
            <a:r>
              <a:rPr lang="en-US" dirty="0"/>
              <a:t>Intravenous pulsed cyclophosphamide 15 mg/kg/pulse at 2–3‐weekly intervals (six pulses) with oral prednisolone 1 mg/kg/day (maximum 60 mg) is the currently preferred regimen for these patients.</a:t>
            </a:r>
          </a:p>
          <a:p>
            <a:r>
              <a:rPr lang="en-US" b="1" i="1" dirty="0"/>
              <a:t>Refractory disease </a:t>
            </a:r>
            <a:endParaRPr lang="en-US" b="1" dirty="0"/>
          </a:p>
          <a:p>
            <a:r>
              <a:rPr lang="en-US" dirty="0"/>
              <a:t>Rituximab</a:t>
            </a:r>
          </a:p>
          <a:p>
            <a:r>
              <a:rPr lang="en-US" b="1" i="1" dirty="0"/>
              <a:t>Remission maintenance </a:t>
            </a:r>
            <a:r>
              <a:rPr lang="en-US" dirty="0"/>
              <a:t>is the same as discussed before.</a:t>
            </a:r>
            <a:endParaRPr lang="en-PK" dirty="0"/>
          </a:p>
        </p:txBody>
      </p:sp>
    </p:spTree>
    <p:extLst>
      <p:ext uri="{BB962C8B-B14F-4D97-AF65-F5344CB8AC3E}">
        <p14:creationId xmlns:p14="http://schemas.microsoft.com/office/powerpoint/2010/main" val="3880390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D641-AA21-41EF-A42B-23B23439AE31}"/>
              </a:ext>
            </a:extLst>
          </p:cNvPr>
          <p:cNvSpPr>
            <a:spLocks noGrp="1"/>
          </p:cNvSpPr>
          <p:nvPr>
            <p:ph type="title"/>
          </p:nvPr>
        </p:nvSpPr>
        <p:spPr/>
        <p:txBody>
          <a:bodyPr/>
          <a:lstStyle/>
          <a:p>
            <a:r>
              <a:rPr lang="en-US" b="1" dirty="0"/>
              <a:t>Polyarteritis Nodosa</a:t>
            </a:r>
            <a:endParaRPr lang="en-PK" dirty="0"/>
          </a:p>
        </p:txBody>
      </p:sp>
      <p:sp>
        <p:nvSpPr>
          <p:cNvPr id="3" name="Content Placeholder 2">
            <a:extLst>
              <a:ext uri="{FF2B5EF4-FFF2-40B4-BE49-F238E27FC236}">
                <a16:creationId xmlns:a16="http://schemas.microsoft.com/office/drawing/2014/main" id="{BDF50EF6-924F-4581-90E5-102B6020C2C7}"/>
              </a:ext>
            </a:extLst>
          </p:cNvPr>
          <p:cNvSpPr>
            <a:spLocks noGrp="1"/>
          </p:cNvSpPr>
          <p:nvPr>
            <p:ph idx="1"/>
          </p:nvPr>
        </p:nvSpPr>
        <p:spPr/>
        <p:txBody>
          <a:bodyPr>
            <a:normAutofit/>
          </a:bodyPr>
          <a:lstStyle/>
          <a:p>
            <a:r>
              <a:rPr lang="en-US" dirty="0"/>
              <a:t>Necrotizing arteritis of medium or small arteries without glomerulonephritis and without vasculitis in the arterioles, capillaries or venules. It is not associated with ANCAs.</a:t>
            </a:r>
          </a:p>
          <a:p>
            <a:r>
              <a:rPr lang="en-US" dirty="0"/>
              <a:t>Peak age is 40-60 years. </a:t>
            </a:r>
          </a:p>
          <a:p>
            <a:r>
              <a:rPr lang="en-US" dirty="0"/>
              <a:t>Infections hepatitis B virus, Epstein–Barr virus, HIV, cytomegalovirus infections and coxsackie B4.</a:t>
            </a:r>
          </a:p>
          <a:p>
            <a:r>
              <a:rPr lang="fr-FR" dirty="0" err="1"/>
              <a:t>Streptococcal</a:t>
            </a:r>
            <a:r>
              <a:rPr lang="fr-FR" dirty="0"/>
              <a:t> infections [ 18 ], </a:t>
            </a:r>
            <a:r>
              <a:rPr lang="fr-FR" dirty="0" err="1"/>
              <a:t>erythrovirus</a:t>
            </a:r>
            <a:r>
              <a:rPr lang="fr-FR" dirty="0"/>
              <a:t> (parvovirus B19) </a:t>
            </a:r>
            <a:r>
              <a:rPr lang="en-US" dirty="0"/>
              <a:t>and </a:t>
            </a:r>
            <a:r>
              <a:rPr lang="en-US" i="1" dirty="0"/>
              <a:t>Mycobacterium </a:t>
            </a:r>
            <a:r>
              <a:rPr lang="en-US" i="1" dirty="0" err="1"/>
              <a:t>fortuitum</a:t>
            </a:r>
            <a:r>
              <a:rPr lang="en-US" i="1" dirty="0"/>
              <a:t> </a:t>
            </a:r>
            <a:r>
              <a:rPr lang="en-US" dirty="0"/>
              <a:t>have been reported in association with cutaneous arteritis. </a:t>
            </a:r>
          </a:p>
          <a:p>
            <a:r>
              <a:rPr lang="en-US" dirty="0"/>
              <a:t>Minocycline has been reported to </a:t>
            </a:r>
            <a:r>
              <a:rPr lang="en-US" dirty="0" err="1"/>
              <a:t>induceclassic</a:t>
            </a:r>
            <a:r>
              <a:rPr lang="en-US" dirty="0"/>
              <a:t> PAN‐like vasculitis.</a:t>
            </a:r>
            <a:endParaRPr lang="en-PK" dirty="0"/>
          </a:p>
        </p:txBody>
      </p:sp>
    </p:spTree>
    <p:extLst>
      <p:ext uri="{BB962C8B-B14F-4D97-AF65-F5344CB8AC3E}">
        <p14:creationId xmlns:p14="http://schemas.microsoft.com/office/powerpoint/2010/main" val="17667187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D4C5-BD4C-4E5E-AD60-74BBE3B7D41C}"/>
              </a:ext>
            </a:extLst>
          </p:cNvPr>
          <p:cNvSpPr>
            <a:spLocks noGrp="1"/>
          </p:cNvSpPr>
          <p:nvPr>
            <p:ph type="title"/>
          </p:nvPr>
        </p:nvSpPr>
        <p:spPr/>
        <p:txBody>
          <a:bodyPr/>
          <a:lstStyle/>
          <a:p>
            <a:r>
              <a:rPr lang="en-US" dirty="0">
                <a:latin typeface="+mn-lt"/>
              </a:rPr>
              <a:t>Clinical Features </a:t>
            </a:r>
            <a:endParaRPr lang="en-PK" dirty="0">
              <a:latin typeface="+mn-lt"/>
            </a:endParaRPr>
          </a:p>
        </p:txBody>
      </p:sp>
      <p:sp>
        <p:nvSpPr>
          <p:cNvPr id="3" name="Content Placeholder 2">
            <a:extLst>
              <a:ext uri="{FF2B5EF4-FFF2-40B4-BE49-F238E27FC236}">
                <a16:creationId xmlns:a16="http://schemas.microsoft.com/office/drawing/2014/main" id="{B908978A-DE3A-46BA-800B-B72785F7442F}"/>
              </a:ext>
            </a:extLst>
          </p:cNvPr>
          <p:cNvSpPr>
            <a:spLocks noGrp="1"/>
          </p:cNvSpPr>
          <p:nvPr>
            <p:ph idx="1"/>
          </p:nvPr>
        </p:nvSpPr>
        <p:spPr/>
        <p:txBody>
          <a:bodyPr>
            <a:normAutofit/>
          </a:bodyPr>
          <a:lstStyle/>
          <a:p>
            <a:pPr>
              <a:buFont typeface="Wingdings" panose="05000000000000000000" pitchFamily="2" charset="2"/>
              <a:buChar char="Ø"/>
            </a:pPr>
            <a:r>
              <a:rPr lang="en-US" dirty="0"/>
              <a:t>Dermal or subcutaneous nodules are most commonly located on the distal lower extremities near the malleoli and may extend proximally to the thighs, buttock, arms or hands. </a:t>
            </a:r>
          </a:p>
          <a:p>
            <a:pPr>
              <a:buFont typeface="Wingdings" panose="05000000000000000000" pitchFamily="2" charset="2"/>
              <a:buChar char="Ø"/>
            </a:pPr>
            <a:r>
              <a:rPr lang="en-US" dirty="0"/>
              <a:t>Patients may report tenderness associated with the nodules, which may ulcerate or more commonly demonstrate necrotizing livedo reticularis, also referred to as retiform purpura.</a:t>
            </a:r>
          </a:p>
          <a:p>
            <a:pPr>
              <a:buFont typeface="Wingdings" panose="05000000000000000000" pitchFamily="2" charset="2"/>
              <a:buChar char="Ø"/>
            </a:pPr>
            <a:r>
              <a:rPr lang="en-US" dirty="0"/>
              <a:t>Gangrene of the digits can ultimately occur, most commonly in children with cutaneous arteritis, but this finding should trigger an aggressive search to exclude systemic features of PAN.</a:t>
            </a:r>
          </a:p>
          <a:p>
            <a:pPr>
              <a:buFont typeface="Wingdings" panose="05000000000000000000" pitchFamily="2" charset="2"/>
              <a:buChar char="Ø"/>
            </a:pPr>
            <a:r>
              <a:rPr lang="en-US" dirty="0"/>
              <a:t>Histological evidence of medium‐sized artery vasculitis if possible. Biopsies should be from symptomatic organs.</a:t>
            </a:r>
            <a:endParaRPr lang="en-PK" dirty="0"/>
          </a:p>
        </p:txBody>
      </p:sp>
    </p:spTree>
    <p:extLst>
      <p:ext uri="{BB962C8B-B14F-4D97-AF65-F5344CB8AC3E}">
        <p14:creationId xmlns:p14="http://schemas.microsoft.com/office/powerpoint/2010/main" val="1252948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50956-4465-4F1A-ACD5-FA0D60C30833}"/>
              </a:ext>
            </a:extLst>
          </p:cNvPr>
          <p:cNvPicPr>
            <a:picLocks noChangeAspect="1"/>
          </p:cNvPicPr>
          <p:nvPr/>
        </p:nvPicPr>
        <p:blipFill>
          <a:blip r:embed="rId2"/>
          <a:stretch>
            <a:fillRect/>
          </a:stretch>
        </p:blipFill>
        <p:spPr>
          <a:xfrm>
            <a:off x="473250" y="1053811"/>
            <a:ext cx="5191637" cy="3479117"/>
          </a:xfrm>
          <a:prstGeom prst="rect">
            <a:avLst/>
          </a:prstGeom>
        </p:spPr>
      </p:pic>
      <p:pic>
        <p:nvPicPr>
          <p:cNvPr id="3" name="Picture 2">
            <a:extLst>
              <a:ext uri="{FF2B5EF4-FFF2-40B4-BE49-F238E27FC236}">
                <a16:creationId xmlns:a16="http://schemas.microsoft.com/office/drawing/2014/main" id="{271F777C-F044-4E5F-AFF5-387108FB42D0}"/>
              </a:ext>
            </a:extLst>
          </p:cNvPr>
          <p:cNvPicPr>
            <a:picLocks noChangeAspect="1"/>
          </p:cNvPicPr>
          <p:nvPr/>
        </p:nvPicPr>
        <p:blipFill>
          <a:blip r:embed="rId3"/>
          <a:stretch>
            <a:fillRect/>
          </a:stretch>
        </p:blipFill>
        <p:spPr>
          <a:xfrm>
            <a:off x="6527115" y="1053811"/>
            <a:ext cx="3934698" cy="3593144"/>
          </a:xfrm>
          <a:prstGeom prst="rect">
            <a:avLst/>
          </a:prstGeom>
        </p:spPr>
      </p:pic>
      <p:sp>
        <p:nvSpPr>
          <p:cNvPr id="5" name="TextBox 4">
            <a:extLst>
              <a:ext uri="{FF2B5EF4-FFF2-40B4-BE49-F238E27FC236}">
                <a16:creationId xmlns:a16="http://schemas.microsoft.com/office/drawing/2014/main" id="{DB26B9CD-16AC-40BE-8E38-D50ACD30363A}"/>
              </a:ext>
            </a:extLst>
          </p:cNvPr>
          <p:cNvSpPr txBox="1"/>
          <p:nvPr/>
        </p:nvSpPr>
        <p:spPr>
          <a:xfrm>
            <a:off x="3200400" y="5038165"/>
            <a:ext cx="4912659" cy="923330"/>
          </a:xfrm>
          <a:prstGeom prst="rect">
            <a:avLst/>
          </a:prstGeom>
          <a:noFill/>
        </p:spPr>
        <p:txBody>
          <a:bodyPr wrap="square" rtlCol="0">
            <a:spAutoFit/>
          </a:bodyPr>
          <a:lstStyle/>
          <a:p>
            <a:r>
              <a:rPr lang="en-US"/>
              <a:t>Cutaneous polyarteritis nodosa. (a) Erythematous lesions on the leg.</a:t>
            </a:r>
          </a:p>
          <a:p>
            <a:r>
              <a:rPr lang="en-US"/>
              <a:t>(b) Nodules and ulceration on the leg</a:t>
            </a:r>
            <a:endParaRPr lang="en-PK" dirty="0"/>
          </a:p>
        </p:txBody>
      </p:sp>
    </p:spTree>
    <p:extLst>
      <p:ext uri="{BB962C8B-B14F-4D97-AF65-F5344CB8AC3E}">
        <p14:creationId xmlns:p14="http://schemas.microsoft.com/office/powerpoint/2010/main" val="29499810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96A6C-FF5C-4B00-AC74-808268EE1971}"/>
              </a:ext>
            </a:extLst>
          </p:cNvPr>
          <p:cNvSpPr>
            <a:spLocks noGrp="1"/>
          </p:cNvSpPr>
          <p:nvPr>
            <p:ph type="title"/>
          </p:nvPr>
        </p:nvSpPr>
        <p:spPr/>
        <p:txBody>
          <a:bodyPr/>
          <a:lstStyle/>
          <a:p>
            <a:r>
              <a:rPr lang="en-US" dirty="0">
                <a:latin typeface="+mn-lt"/>
              </a:rPr>
              <a:t>Treatment </a:t>
            </a:r>
            <a:endParaRPr lang="en-PK" dirty="0">
              <a:latin typeface="+mn-lt"/>
            </a:endParaRPr>
          </a:p>
        </p:txBody>
      </p:sp>
      <p:sp>
        <p:nvSpPr>
          <p:cNvPr id="3" name="Content Placeholder 2">
            <a:extLst>
              <a:ext uri="{FF2B5EF4-FFF2-40B4-BE49-F238E27FC236}">
                <a16:creationId xmlns:a16="http://schemas.microsoft.com/office/drawing/2014/main" id="{91F32232-CE89-45EB-8F81-B9423105C505}"/>
              </a:ext>
            </a:extLst>
          </p:cNvPr>
          <p:cNvSpPr>
            <a:spLocks noGrp="1"/>
          </p:cNvSpPr>
          <p:nvPr>
            <p:ph idx="1"/>
          </p:nvPr>
        </p:nvSpPr>
        <p:spPr/>
        <p:txBody>
          <a:bodyPr>
            <a:normAutofit fontScale="92500" lnSpcReduction="20000"/>
          </a:bodyPr>
          <a:lstStyle/>
          <a:p>
            <a:r>
              <a:rPr lang="en-US" dirty="0"/>
              <a:t>There should be screening for infection. If associated with hepatitis B infection, antiviral therapies form the focus of treatment in combination with immunosuppressive treatment.</a:t>
            </a:r>
          </a:p>
          <a:p>
            <a:r>
              <a:rPr lang="en-US" b="1" dirty="0"/>
              <a:t>First line</a:t>
            </a:r>
          </a:p>
          <a:p>
            <a:r>
              <a:rPr lang="en-US" dirty="0"/>
              <a:t>Non‐steroidal anti‐inflammatory drugs and salicylates can be an effective treatment for symptoms of </a:t>
            </a:r>
            <a:r>
              <a:rPr lang="en-US" dirty="0" err="1"/>
              <a:t>cPAN</a:t>
            </a:r>
            <a:r>
              <a:rPr lang="en-US" dirty="0"/>
              <a:t>. High‐dose corticosteroids followed by tapering of the dosage over 3–6 months may occasionally be necessary for some patients.</a:t>
            </a:r>
          </a:p>
          <a:p>
            <a:r>
              <a:rPr lang="en-US" b="1" dirty="0"/>
              <a:t>Second line</a:t>
            </a:r>
          </a:p>
          <a:p>
            <a:r>
              <a:rPr lang="en-US" dirty="0"/>
              <a:t>Treatment with a combination of cyclophosphamide and corticosteroids. </a:t>
            </a:r>
          </a:p>
          <a:p>
            <a:r>
              <a:rPr lang="en-US" dirty="0"/>
              <a:t>For patients with hepatitis B‐associated PAN, the recommendation is to start with high‐dose corticosteroids for 2 weeks, followed by antiviral treatment and plasma exchange.</a:t>
            </a:r>
          </a:p>
          <a:p>
            <a:r>
              <a:rPr lang="en-US" b="1" dirty="0"/>
              <a:t>Third line</a:t>
            </a:r>
          </a:p>
          <a:p>
            <a:r>
              <a:rPr lang="en-US" dirty="0"/>
              <a:t>Use of rituximab in refractory disease.</a:t>
            </a:r>
            <a:endParaRPr lang="en-PK" dirty="0"/>
          </a:p>
        </p:txBody>
      </p:sp>
    </p:spTree>
    <p:extLst>
      <p:ext uri="{BB962C8B-B14F-4D97-AF65-F5344CB8AC3E}">
        <p14:creationId xmlns:p14="http://schemas.microsoft.com/office/powerpoint/2010/main" val="1013177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FC61-1D34-48DB-9053-DA731F645369}"/>
              </a:ext>
            </a:extLst>
          </p:cNvPr>
          <p:cNvSpPr>
            <a:spLocks noGrp="1"/>
          </p:cNvSpPr>
          <p:nvPr>
            <p:ph type="title"/>
          </p:nvPr>
        </p:nvSpPr>
        <p:spPr/>
        <p:txBody>
          <a:bodyPr/>
          <a:lstStyle/>
          <a:p>
            <a:r>
              <a:rPr lang="en-US" b="1" dirty="0"/>
              <a:t>Kawasaki disease</a:t>
            </a:r>
            <a:endParaRPr lang="en-PK" dirty="0"/>
          </a:p>
        </p:txBody>
      </p:sp>
      <p:sp>
        <p:nvSpPr>
          <p:cNvPr id="3" name="Content Placeholder 2">
            <a:extLst>
              <a:ext uri="{FF2B5EF4-FFF2-40B4-BE49-F238E27FC236}">
                <a16:creationId xmlns:a16="http://schemas.microsoft.com/office/drawing/2014/main" id="{D24E0EA2-4DCD-4AF5-9BD3-24293DCF8B4A}"/>
              </a:ext>
            </a:extLst>
          </p:cNvPr>
          <p:cNvSpPr>
            <a:spLocks noGrp="1"/>
          </p:cNvSpPr>
          <p:nvPr>
            <p:ph idx="1"/>
          </p:nvPr>
        </p:nvSpPr>
        <p:spPr/>
        <p:txBody>
          <a:bodyPr/>
          <a:lstStyle/>
          <a:p>
            <a:pPr>
              <a:buFont typeface="Wingdings" panose="05000000000000000000" pitchFamily="2" charset="2"/>
              <a:buChar char="Ø"/>
            </a:pPr>
            <a:r>
              <a:rPr lang="en-US" dirty="0"/>
              <a:t>An arteritis associated with the mucocutaneous lymph node syndrome and predominantly affecting medium and small arteries, in infants and young children.</a:t>
            </a:r>
          </a:p>
          <a:p>
            <a:pPr>
              <a:buFont typeface="Wingdings" panose="05000000000000000000" pitchFamily="2" charset="2"/>
              <a:buChar char="Ø"/>
            </a:pPr>
            <a:r>
              <a:rPr lang="en-US" dirty="0"/>
              <a:t>Thought to be the commonest cause of acquired heart disease in children. Prompt diagnosis with treatment with aspirin and intravenous immunoglobulins reduces heart complications.</a:t>
            </a:r>
          </a:p>
          <a:p>
            <a:pPr>
              <a:buFont typeface="Wingdings" panose="05000000000000000000" pitchFamily="2" charset="2"/>
              <a:buChar char="Ø"/>
            </a:pPr>
            <a:r>
              <a:rPr lang="en-US" dirty="0"/>
              <a:t>Thought to be due to an intense inflammatory response to an unidentified infectious agent in genetically susceptible hosts.</a:t>
            </a:r>
            <a:endParaRPr lang="en-PK" dirty="0"/>
          </a:p>
        </p:txBody>
      </p:sp>
    </p:spTree>
    <p:extLst>
      <p:ext uri="{BB962C8B-B14F-4D97-AF65-F5344CB8AC3E}">
        <p14:creationId xmlns:p14="http://schemas.microsoft.com/office/powerpoint/2010/main" val="14935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th Ed Rook’s Textbook of Dermatology ( PDFDrive.com ).pdf - Adobe Acrobat Reader (64-bit)">
            <a:extLst>
              <a:ext uri="{FF2B5EF4-FFF2-40B4-BE49-F238E27FC236}">
                <a16:creationId xmlns:a16="http://schemas.microsoft.com/office/drawing/2014/main" id="{D2D1C7F4-BC9F-4AAC-B899-17172DBB1EF2}"/>
              </a:ext>
            </a:extLst>
          </p:cNvPr>
          <p:cNvPicPr>
            <a:picLocks noChangeAspect="1"/>
          </p:cNvPicPr>
          <p:nvPr/>
        </p:nvPicPr>
        <p:blipFill rotWithShape="1">
          <a:blip r:embed="rId2"/>
          <a:srcRect l="45734" t="31810" r="26324" b="12316"/>
          <a:stretch/>
        </p:blipFill>
        <p:spPr>
          <a:xfrm>
            <a:off x="3137645" y="197224"/>
            <a:ext cx="5716709" cy="6122894"/>
          </a:xfrm>
          <a:prstGeom prst="rect">
            <a:avLst/>
          </a:prstGeom>
        </p:spPr>
      </p:pic>
    </p:spTree>
    <p:extLst>
      <p:ext uri="{BB962C8B-B14F-4D97-AF65-F5344CB8AC3E}">
        <p14:creationId xmlns:p14="http://schemas.microsoft.com/office/powerpoint/2010/main" val="138005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D66C-3F83-48B2-B486-85B912411C67}"/>
              </a:ext>
            </a:extLst>
          </p:cNvPr>
          <p:cNvSpPr>
            <a:spLocks noGrp="1"/>
          </p:cNvSpPr>
          <p:nvPr>
            <p:ph type="title"/>
          </p:nvPr>
        </p:nvSpPr>
        <p:spPr/>
        <p:txBody>
          <a:bodyPr/>
          <a:lstStyle/>
          <a:p>
            <a:r>
              <a:rPr lang="en-US" dirty="0">
                <a:latin typeface="+mn-lt"/>
              </a:rPr>
              <a:t>History </a:t>
            </a:r>
            <a:endParaRPr lang="en-PK" dirty="0">
              <a:latin typeface="+mn-lt"/>
            </a:endParaRPr>
          </a:p>
        </p:txBody>
      </p:sp>
      <p:sp>
        <p:nvSpPr>
          <p:cNvPr id="3" name="Content Placeholder 2">
            <a:extLst>
              <a:ext uri="{FF2B5EF4-FFF2-40B4-BE49-F238E27FC236}">
                <a16:creationId xmlns:a16="http://schemas.microsoft.com/office/drawing/2014/main" id="{70A999F0-422A-4562-93CF-66EB4833DF5E}"/>
              </a:ext>
            </a:extLst>
          </p:cNvPr>
          <p:cNvSpPr>
            <a:spLocks noGrp="1"/>
          </p:cNvSpPr>
          <p:nvPr>
            <p:ph idx="1"/>
          </p:nvPr>
        </p:nvSpPr>
        <p:spPr/>
        <p:txBody>
          <a:bodyPr>
            <a:normAutofit/>
          </a:bodyPr>
          <a:lstStyle/>
          <a:p>
            <a:r>
              <a:rPr lang="en-US" b="1" dirty="0"/>
              <a:t>Acute febrile stage: </a:t>
            </a:r>
            <a:r>
              <a:rPr lang="en-US" dirty="0"/>
              <a:t>Patients present with at least 5 days of fever, irritability, vomiting, anorexia, cough, diarrhea, runny nose, weakness and abdominal and joint pain, lasting up to 2 weeks.</a:t>
            </a:r>
          </a:p>
          <a:p>
            <a:r>
              <a:rPr lang="en-US" b="1" dirty="0"/>
              <a:t>Second phase</a:t>
            </a:r>
            <a:r>
              <a:rPr lang="en-US" dirty="0"/>
              <a:t>: lasting 4–6 weeks when the risk of death from coronary aneurysms is greatest,</a:t>
            </a:r>
          </a:p>
          <a:p>
            <a:r>
              <a:rPr lang="en-US" b="1" dirty="0"/>
              <a:t>Convalescent phase: </a:t>
            </a:r>
            <a:r>
              <a:rPr lang="en-US" dirty="0"/>
              <a:t>lasting up to 3 months and characterized by a reduction in the ESR and C‐reactive protein (CRP) levels to normal. Larger aneurysms may expand leading to myocardial infarction.</a:t>
            </a:r>
            <a:endParaRPr lang="en-PK" dirty="0"/>
          </a:p>
        </p:txBody>
      </p:sp>
    </p:spTree>
    <p:extLst>
      <p:ext uri="{BB962C8B-B14F-4D97-AF65-F5344CB8AC3E}">
        <p14:creationId xmlns:p14="http://schemas.microsoft.com/office/powerpoint/2010/main" val="38687105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4C54-86BC-486D-B973-ED7A8B62336C}"/>
              </a:ext>
            </a:extLst>
          </p:cNvPr>
          <p:cNvSpPr>
            <a:spLocks noGrp="1"/>
          </p:cNvSpPr>
          <p:nvPr>
            <p:ph type="title"/>
          </p:nvPr>
        </p:nvSpPr>
        <p:spPr/>
        <p:txBody>
          <a:bodyPr/>
          <a:lstStyle/>
          <a:p>
            <a:r>
              <a:rPr lang="en-US" dirty="0">
                <a:latin typeface="+mn-lt"/>
              </a:rPr>
              <a:t>Presentation </a:t>
            </a:r>
            <a:endParaRPr lang="en-PK" dirty="0">
              <a:latin typeface="+mn-lt"/>
            </a:endParaRPr>
          </a:p>
        </p:txBody>
      </p:sp>
      <p:sp>
        <p:nvSpPr>
          <p:cNvPr id="3" name="Content Placeholder 2">
            <a:extLst>
              <a:ext uri="{FF2B5EF4-FFF2-40B4-BE49-F238E27FC236}">
                <a16:creationId xmlns:a16="http://schemas.microsoft.com/office/drawing/2014/main" id="{1F179C65-1037-4092-A428-A3D2BCA26362}"/>
              </a:ext>
            </a:extLst>
          </p:cNvPr>
          <p:cNvSpPr>
            <a:spLocks noGrp="1"/>
          </p:cNvSpPr>
          <p:nvPr>
            <p:ph idx="1"/>
          </p:nvPr>
        </p:nvSpPr>
        <p:spPr/>
        <p:txBody>
          <a:bodyPr/>
          <a:lstStyle/>
          <a:p>
            <a:pPr>
              <a:buFont typeface="Wingdings" panose="05000000000000000000" pitchFamily="2" charset="2"/>
              <a:buChar char="Ø"/>
            </a:pPr>
            <a:r>
              <a:rPr lang="en-US" dirty="0"/>
              <a:t>The fever is typically spiking and unresponsive to paracetamol</a:t>
            </a:r>
          </a:p>
          <a:p>
            <a:pPr>
              <a:buFont typeface="Wingdings" panose="05000000000000000000" pitchFamily="2" charset="2"/>
              <a:buChar char="Ø"/>
            </a:pPr>
            <a:r>
              <a:rPr lang="en-US" dirty="0"/>
              <a:t>There is acral and perianal erythema and acral edema</a:t>
            </a:r>
          </a:p>
          <a:p>
            <a:pPr>
              <a:buFont typeface="Wingdings" panose="05000000000000000000" pitchFamily="2" charset="2"/>
              <a:buChar char="Ø"/>
            </a:pPr>
            <a:r>
              <a:rPr lang="en-US" dirty="0"/>
              <a:t>Bilateral conjunctivitis with anterior uveitis</a:t>
            </a:r>
          </a:p>
          <a:p>
            <a:pPr>
              <a:buFont typeface="Wingdings" panose="05000000000000000000" pitchFamily="2" charset="2"/>
              <a:buChar char="Ø"/>
            </a:pPr>
            <a:r>
              <a:rPr lang="en-US" dirty="0"/>
              <a:t>Fissured lips and a strawberry tongue</a:t>
            </a:r>
          </a:p>
          <a:p>
            <a:pPr>
              <a:buFont typeface="Wingdings" panose="05000000000000000000" pitchFamily="2" charset="2"/>
              <a:buChar char="Ø"/>
            </a:pPr>
            <a:r>
              <a:rPr lang="en-US" dirty="0"/>
              <a:t>Cervical lymphadenopathy, typically a single large cervical node</a:t>
            </a:r>
            <a:endParaRPr lang="en-PK" dirty="0"/>
          </a:p>
        </p:txBody>
      </p:sp>
    </p:spTree>
    <p:extLst>
      <p:ext uri="{BB962C8B-B14F-4D97-AF65-F5344CB8AC3E}">
        <p14:creationId xmlns:p14="http://schemas.microsoft.com/office/powerpoint/2010/main" val="5835136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2734-BD48-47A2-A7E2-1136DEACA132}"/>
              </a:ext>
            </a:extLst>
          </p:cNvPr>
          <p:cNvSpPr>
            <a:spLocks noGrp="1"/>
          </p:cNvSpPr>
          <p:nvPr>
            <p:ph type="title"/>
          </p:nvPr>
        </p:nvSpPr>
        <p:spPr/>
        <p:txBody>
          <a:bodyPr/>
          <a:lstStyle/>
          <a:p>
            <a:r>
              <a:rPr lang="en-US" dirty="0">
                <a:latin typeface="+mn-lt"/>
              </a:rPr>
              <a:t>Classification of Severity </a:t>
            </a:r>
            <a:endParaRPr lang="en-PK" dirty="0">
              <a:latin typeface="+mn-lt"/>
            </a:endParaRPr>
          </a:p>
        </p:txBody>
      </p:sp>
      <p:sp>
        <p:nvSpPr>
          <p:cNvPr id="3" name="Content Placeholder 2">
            <a:extLst>
              <a:ext uri="{FF2B5EF4-FFF2-40B4-BE49-F238E27FC236}">
                <a16:creationId xmlns:a16="http://schemas.microsoft.com/office/drawing/2014/main" id="{87C87DA2-3E0A-4A50-BB56-269499D761E7}"/>
              </a:ext>
            </a:extLst>
          </p:cNvPr>
          <p:cNvSpPr>
            <a:spLocks noGrp="1"/>
          </p:cNvSpPr>
          <p:nvPr>
            <p:ph idx="1"/>
          </p:nvPr>
        </p:nvSpPr>
        <p:spPr/>
        <p:txBody>
          <a:bodyPr/>
          <a:lstStyle/>
          <a:p>
            <a:r>
              <a:rPr lang="en-US" dirty="0"/>
              <a:t>The Harada score has been used in some countries as an indication for intravenous immunoglobulin therapy. Four of following seven criteria are needed:</a:t>
            </a:r>
          </a:p>
          <a:p>
            <a:r>
              <a:rPr lang="en-US" dirty="0"/>
              <a:t>(</a:t>
            </a:r>
            <a:r>
              <a:rPr lang="en-US" dirty="0" err="1"/>
              <a:t>i</a:t>
            </a:r>
            <a:r>
              <a:rPr lang="en-US" dirty="0"/>
              <a:t>) white blood count &gt;12 000/ mm;</a:t>
            </a:r>
          </a:p>
          <a:p>
            <a:r>
              <a:rPr lang="en-US" dirty="0"/>
              <a:t>(ii) platelet count &lt;35 × 10 4 /mm; </a:t>
            </a:r>
          </a:p>
          <a:p>
            <a:r>
              <a:rPr lang="en-US" dirty="0"/>
              <a:t>(iii) CRP &gt;3; (iv) </a:t>
            </a:r>
            <a:r>
              <a:rPr lang="en-US" dirty="0" err="1"/>
              <a:t>haematocrit</a:t>
            </a:r>
            <a:r>
              <a:rPr lang="en-US" dirty="0"/>
              <a:t> &lt;35%; </a:t>
            </a:r>
          </a:p>
          <a:p>
            <a:r>
              <a:rPr lang="en-US" dirty="0"/>
              <a:t>(v) albumin &lt;3.5 g/dL; </a:t>
            </a:r>
          </a:p>
          <a:p>
            <a:r>
              <a:rPr lang="en-US" dirty="0"/>
              <a:t>(vi) age &lt;12 months</a:t>
            </a:r>
          </a:p>
          <a:p>
            <a:r>
              <a:rPr lang="en-US" dirty="0"/>
              <a:t>(vii) male sex</a:t>
            </a:r>
            <a:endParaRPr lang="en-PK" dirty="0"/>
          </a:p>
        </p:txBody>
      </p:sp>
    </p:spTree>
    <p:extLst>
      <p:ext uri="{BB962C8B-B14F-4D97-AF65-F5344CB8AC3E}">
        <p14:creationId xmlns:p14="http://schemas.microsoft.com/office/powerpoint/2010/main" val="30742787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100D-6FCC-4A4D-B350-CB482F10C57C}"/>
              </a:ext>
            </a:extLst>
          </p:cNvPr>
          <p:cNvSpPr>
            <a:spLocks noGrp="1"/>
          </p:cNvSpPr>
          <p:nvPr>
            <p:ph type="title"/>
          </p:nvPr>
        </p:nvSpPr>
        <p:spPr/>
        <p:txBody>
          <a:bodyPr/>
          <a:lstStyle/>
          <a:p>
            <a:r>
              <a:rPr lang="en-US" dirty="0">
                <a:latin typeface="+mn-lt"/>
              </a:rPr>
              <a:t>Management </a:t>
            </a:r>
            <a:endParaRPr lang="en-PK" dirty="0">
              <a:latin typeface="+mn-lt"/>
            </a:endParaRPr>
          </a:p>
        </p:txBody>
      </p:sp>
      <p:sp>
        <p:nvSpPr>
          <p:cNvPr id="3" name="Content Placeholder 2">
            <a:extLst>
              <a:ext uri="{FF2B5EF4-FFF2-40B4-BE49-F238E27FC236}">
                <a16:creationId xmlns:a16="http://schemas.microsoft.com/office/drawing/2014/main" id="{C3660D06-0461-40FA-83B5-F61338752927}"/>
              </a:ext>
            </a:extLst>
          </p:cNvPr>
          <p:cNvSpPr>
            <a:spLocks noGrp="1"/>
          </p:cNvSpPr>
          <p:nvPr>
            <p:ph idx="1"/>
          </p:nvPr>
        </p:nvSpPr>
        <p:spPr/>
        <p:txBody>
          <a:bodyPr>
            <a:normAutofit/>
          </a:bodyPr>
          <a:lstStyle/>
          <a:p>
            <a:r>
              <a:rPr lang="en-US" b="1" dirty="0"/>
              <a:t>First line</a:t>
            </a:r>
          </a:p>
          <a:p>
            <a:r>
              <a:rPr lang="en-US" dirty="0"/>
              <a:t>Intravenous immunoglobulin and aspirin should be given early. Aspirin 100 mg/kg/day is given initially until the fever has settled and is then reduced to 3–5 mg/kg/day for 6–8 weeks in those with no cardiac abnormality, but longer in those with coronary aneurysms. All children should receive </a:t>
            </a:r>
            <a:r>
              <a:rPr lang="en-US" dirty="0" err="1"/>
              <a:t>IVIg</a:t>
            </a:r>
            <a:r>
              <a:rPr lang="en-US" dirty="0"/>
              <a:t>, usually given as a single dose of 2 g/kg over 12 h.</a:t>
            </a:r>
          </a:p>
          <a:p>
            <a:r>
              <a:rPr lang="en-US" b="1" dirty="0"/>
              <a:t>Second line</a:t>
            </a:r>
          </a:p>
          <a:p>
            <a:r>
              <a:rPr lang="en-US" dirty="0"/>
              <a:t>For children who remain febrile 36 h after the first dose of </a:t>
            </a:r>
            <a:r>
              <a:rPr lang="en-US" dirty="0" err="1"/>
              <a:t>IVIg</a:t>
            </a:r>
            <a:r>
              <a:rPr lang="en-US" dirty="0"/>
              <a:t>, a further dose of 2 g/kg can be given. Patients who are unresponsive to </a:t>
            </a:r>
            <a:r>
              <a:rPr lang="en-US" dirty="0" err="1"/>
              <a:t>IVIg</a:t>
            </a:r>
            <a:r>
              <a:rPr lang="en-US" dirty="0"/>
              <a:t> can be treated with high‐dose prednisolone 2 mg/kg/day, which should be tapered after normalization of the CRP.</a:t>
            </a:r>
            <a:endParaRPr lang="en-PK" dirty="0"/>
          </a:p>
        </p:txBody>
      </p:sp>
    </p:spTree>
    <p:extLst>
      <p:ext uri="{BB962C8B-B14F-4D97-AF65-F5344CB8AC3E}">
        <p14:creationId xmlns:p14="http://schemas.microsoft.com/office/powerpoint/2010/main" val="2400448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A402-D808-4089-A4A5-F5F4B0697830}"/>
              </a:ext>
            </a:extLst>
          </p:cNvPr>
          <p:cNvSpPr>
            <a:spLocks noGrp="1"/>
          </p:cNvSpPr>
          <p:nvPr>
            <p:ph type="title"/>
          </p:nvPr>
        </p:nvSpPr>
        <p:spPr/>
        <p:txBody>
          <a:bodyPr/>
          <a:lstStyle/>
          <a:p>
            <a:r>
              <a:rPr lang="en-US" dirty="0">
                <a:latin typeface="+mn-lt"/>
              </a:rPr>
              <a:t>Large Vessel Vasculitis </a:t>
            </a:r>
            <a:endParaRPr lang="en-PK" dirty="0">
              <a:latin typeface="+mn-lt"/>
            </a:endParaRPr>
          </a:p>
        </p:txBody>
      </p:sp>
      <p:sp>
        <p:nvSpPr>
          <p:cNvPr id="3" name="Content Placeholder 2">
            <a:extLst>
              <a:ext uri="{FF2B5EF4-FFF2-40B4-BE49-F238E27FC236}">
                <a16:creationId xmlns:a16="http://schemas.microsoft.com/office/drawing/2014/main" id="{3DE3D5EA-1438-4DDB-944C-15CF49D1312E}"/>
              </a:ext>
            </a:extLst>
          </p:cNvPr>
          <p:cNvSpPr>
            <a:spLocks noGrp="1"/>
          </p:cNvSpPr>
          <p:nvPr>
            <p:ph idx="1"/>
          </p:nvPr>
        </p:nvSpPr>
        <p:spPr/>
        <p:txBody>
          <a:bodyPr/>
          <a:lstStyle/>
          <a:p>
            <a:pPr>
              <a:buFont typeface="Wingdings" panose="05000000000000000000" pitchFamily="2" charset="2"/>
              <a:buChar char="Ø"/>
            </a:pPr>
            <a:r>
              <a:rPr lang="en-US" dirty="0"/>
              <a:t>Giant Cell arteritis </a:t>
            </a:r>
          </a:p>
          <a:p>
            <a:pPr>
              <a:buFont typeface="Wingdings" panose="05000000000000000000" pitchFamily="2" charset="2"/>
              <a:buChar char="Ø"/>
            </a:pPr>
            <a:r>
              <a:rPr lang="en-US" dirty="0"/>
              <a:t>Takayasu arteritis </a:t>
            </a:r>
            <a:endParaRPr lang="en-PK" dirty="0"/>
          </a:p>
        </p:txBody>
      </p:sp>
    </p:spTree>
    <p:extLst>
      <p:ext uri="{BB962C8B-B14F-4D97-AF65-F5344CB8AC3E}">
        <p14:creationId xmlns:p14="http://schemas.microsoft.com/office/powerpoint/2010/main" val="335187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B663-75AE-4F52-8D8D-30590D06F333}"/>
              </a:ext>
            </a:extLst>
          </p:cNvPr>
          <p:cNvSpPr>
            <a:spLocks noGrp="1"/>
          </p:cNvSpPr>
          <p:nvPr>
            <p:ph type="ctrTitle"/>
          </p:nvPr>
        </p:nvSpPr>
        <p:spPr/>
        <p:txBody>
          <a:bodyPr/>
          <a:lstStyle/>
          <a:p>
            <a:endParaRPr lang="en-PK"/>
          </a:p>
        </p:txBody>
      </p:sp>
      <p:sp>
        <p:nvSpPr>
          <p:cNvPr id="3" name="Subtitle 2">
            <a:extLst>
              <a:ext uri="{FF2B5EF4-FFF2-40B4-BE49-F238E27FC236}">
                <a16:creationId xmlns:a16="http://schemas.microsoft.com/office/drawing/2014/main" id="{8C54173D-4EEF-4DEF-9332-2621FAFD91DB}"/>
              </a:ext>
            </a:extLst>
          </p:cNvPr>
          <p:cNvSpPr>
            <a:spLocks noGrp="1"/>
          </p:cNvSpPr>
          <p:nvPr>
            <p:ph type="subTitle" idx="1"/>
          </p:nvPr>
        </p:nvSpPr>
        <p:spPr/>
        <p:txBody>
          <a:bodyPr/>
          <a:lstStyle/>
          <a:p>
            <a:r>
              <a:rPr lang="en-US" dirty="0"/>
              <a:t>Thank you!</a:t>
            </a:r>
            <a:endParaRPr lang="en-PK" dirty="0"/>
          </a:p>
        </p:txBody>
      </p:sp>
    </p:spTree>
    <p:extLst>
      <p:ext uri="{BB962C8B-B14F-4D97-AF65-F5344CB8AC3E}">
        <p14:creationId xmlns:p14="http://schemas.microsoft.com/office/powerpoint/2010/main" val="1610872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FD2D-8317-4AA0-8C7A-277C648E11E2}"/>
              </a:ext>
            </a:extLst>
          </p:cNvPr>
          <p:cNvSpPr>
            <a:spLocks noGrp="1"/>
          </p:cNvSpPr>
          <p:nvPr>
            <p:ph type="title"/>
          </p:nvPr>
        </p:nvSpPr>
        <p:spPr/>
        <p:txBody>
          <a:bodyPr/>
          <a:lstStyle/>
          <a:p>
            <a:r>
              <a:rPr lang="en-US" dirty="0">
                <a:latin typeface="+mn-lt"/>
              </a:rPr>
              <a:t>Investigations </a:t>
            </a:r>
            <a:endParaRPr lang="en-PK" dirty="0">
              <a:latin typeface="+mn-lt"/>
            </a:endParaRPr>
          </a:p>
        </p:txBody>
      </p:sp>
      <p:sp>
        <p:nvSpPr>
          <p:cNvPr id="3" name="Content Placeholder 2">
            <a:extLst>
              <a:ext uri="{FF2B5EF4-FFF2-40B4-BE49-F238E27FC236}">
                <a16:creationId xmlns:a16="http://schemas.microsoft.com/office/drawing/2014/main" id="{0E784924-189B-48CD-AC01-1974BEF98EE4}"/>
              </a:ext>
            </a:extLst>
          </p:cNvPr>
          <p:cNvSpPr>
            <a:spLocks noGrp="1"/>
          </p:cNvSpPr>
          <p:nvPr>
            <p:ph idx="1"/>
          </p:nvPr>
        </p:nvSpPr>
        <p:spPr/>
        <p:txBody>
          <a:bodyPr/>
          <a:lstStyle/>
          <a:p>
            <a:pPr>
              <a:buFont typeface="Wingdings" panose="05000000000000000000" pitchFamily="2" charset="2"/>
              <a:buChar char="§"/>
            </a:pPr>
            <a:r>
              <a:rPr lang="en-US" dirty="0"/>
              <a:t>The ’vasculitis screen’ is dependent on the history and examination findings. </a:t>
            </a:r>
          </a:p>
          <a:p>
            <a:pPr>
              <a:buFont typeface="Wingdings" panose="05000000000000000000" pitchFamily="2" charset="2"/>
              <a:buChar char="§"/>
            </a:pPr>
            <a:r>
              <a:rPr lang="en-US" dirty="0"/>
              <a:t>In acute vasculitis with an obvious infection or drug trigger, investigations may be minimal. </a:t>
            </a:r>
          </a:p>
          <a:p>
            <a:pPr>
              <a:buFont typeface="Wingdings" panose="05000000000000000000" pitchFamily="2" charset="2"/>
              <a:buChar char="§"/>
            </a:pPr>
            <a:r>
              <a:rPr lang="en-US" dirty="0"/>
              <a:t>The purposes of investigation are threefold: </a:t>
            </a:r>
          </a:p>
          <a:p>
            <a:r>
              <a:rPr lang="en-US" dirty="0"/>
              <a:t>to look for </a:t>
            </a:r>
          </a:p>
          <a:p>
            <a:r>
              <a:rPr lang="en-US" dirty="0"/>
              <a:t>(</a:t>
            </a:r>
            <a:r>
              <a:rPr lang="en-US" dirty="0" err="1"/>
              <a:t>i</a:t>
            </a:r>
            <a:r>
              <a:rPr lang="en-US" dirty="0"/>
              <a:t>) complications of vasculitis</a:t>
            </a:r>
          </a:p>
          <a:p>
            <a:r>
              <a:rPr lang="en-US" dirty="0"/>
              <a:t>(ii) causes of vasculitis</a:t>
            </a:r>
          </a:p>
          <a:p>
            <a:pPr marL="0" indent="0">
              <a:buNone/>
            </a:pPr>
            <a:r>
              <a:rPr lang="en-US" dirty="0"/>
              <a:t> (iii) differential diagnoses of vasculitis, such as thrombo‐occlusive disorders</a:t>
            </a:r>
            <a:endParaRPr lang="en-PK" dirty="0"/>
          </a:p>
        </p:txBody>
      </p:sp>
    </p:spTree>
    <p:extLst>
      <p:ext uri="{BB962C8B-B14F-4D97-AF65-F5344CB8AC3E}">
        <p14:creationId xmlns:p14="http://schemas.microsoft.com/office/powerpoint/2010/main" val="115111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th Ed Rook’s Textbook of Dermatology ( PDFDrive.com ).pdf - Adobe Acrobat Reader (64-bit)">
            <a:extLst>
              <a:ext uri="{FF2B5EF4-FFF2-40B4-BE49-F238E27FC236}">
                <a16:creationId xmlns:a16="http://schemas.microsoft.com/office/drawing/2014/main" id="{22874007-AE75-4B81-BD3B-3F3A1721F4FA}"/>
              </a:ext>
            </a:extLst>
          </p:cNvPr>
          <p:cNvPicPr>
            <a:picLocks noChangeAspect="1"/>
          </p:cNvPicPr>
          <p:nvPr/>
        </p:nvPicPr>
        <p:blipFill rotWithShape="1">
          <a:blip r:embed="rId2"/>
          <a:srcRect l="42279" t="33457" r="30955" b="12178"/>
          <a:stretch/>
        </p:blipFill>
        <p:spPr>
          <a:xfrm>
            <a:off x="2662517" y="111221"/>
            <a:ext cx="5782236" cy="6253319"/>
          </a:xfrm>
          <a:prstGeom prst="rect">
            <a:avLst/>
          </a:prstGeom>
        </p:spPr>
      </p:pic>
    </p:spTree>
    <p:extLst>
      <p:ext uri="{BB962C8B-B14F-4D97-AF65-F5344CB8AC3E}">
        <p14:creationId xmlns:p14="http://schemas.microsoft.com/office/powerpoint/2010/main" val="375918656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1741</TotalTime>
  <Words>4777</Words>
  <Application>Microsoft Office PowerPoint</Application>
  <PresentationFormat>Widescreen</PresentationFormat>
  <Paragraphs>368</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Calibri Light</vt:lpstr>
      <vt:lpstr>Wingdings</vt:lpstr>
      <vt:lpstr>Retrospect</vt:lpstr>
      <vt:lpstr>Vasculitis</vt:lpstr>
      <vt:lpstr>PowerPoint Presentation</vt:lpstr>
      <vt:lpstr>PowerPoint Presentation</vt:lpstr>
      <vt:lpstr>PowerPoint Presentation</vt:lpstr>
      <vt:lpstr>PowerPoint Presentation</vt:lpstr>
      <vt:lpstr>PowerPoint Presentation</vt:lpstr>
      <vt:lpstr>PowerPoint Presentation</vt:lpstr>
      <vt:lpstr>Investigations </vt:lpstr>
      <vt:lpstr>PowerPoint Presentation</vt:lpstr>
      <vt:lpstr>PowerPoint Presentation</vt:lpstr>
      <vt:lpstr>Single Organ Small Vessel Vasculitis</vt:lpstr>
      <vt:lpstr>Cutaneous small‐vessel vasculitis</vt:lpstr>
      <vt:lpstr>Attempt to establish etiology (idiopathic in 50%)</vt:lpstr>
      <vt:lpstr>Clinical Features</vt:lpstr>
      <vt:lpstr>PowerPoint Presentation</vt:lpstr>
      <vt:lpstr>Treatment </vt:lpstr>
      <vt:lpstr>PowerPoint Presentation</vt:lpstr>
      <vt:lpstr>Erythema elevatum diutinum</vt:lpstr>
      <vt:lpstr>Clinical Features</vt:lpstr>
      <vt:lpstr>PowerPoint Presentation</vt:lpstr>
      <vt:lpstr>Treatment </vt:lpstr>
      <vt:lpstr>Granuloma Faciale </vt:lpstr>
      <vt:lpstr>Clinical Features </vt:lpstr>
      <vt:lpstr>PowerPoint Presentation</vt:lpstr>
      <vt:lpstr>Therapeutic ladder for granuloma faciale</vt:lpstr>
      <vt:lpstr>SMALL VESSEL IMMUNE COMPLEX ASSOCIATED VASCULITIS</vt:lpstr>
      <vt:lpstr>IgA Vasculitis / Henoch Schonlein Purpura</vt:lpstr>
      <vt:lpstr>Henoch–Schonlein purpura</vt:lpstr>
      <vt:lpstr>Etiology and Pathogenesis</vt:lpstr>
      <vt:lpstr>Clinical features </vt:lpstr>
      <vt:lpstr>PowerPoint Presentation</vt:lpstr>
      <vt:lpstr>Diagnosis </vt:lpstr>
      <vt:lpstr>Treatment </vt:lpstr>
      <vt:lpstr>Hypocomplementaemic urticarial vasculitis</vt:lpstr>
      <vt:lpstr>Clinical features </vt:lpstr>
      <vt:lpstr>PowerPoint Presentation</vt:lpstr>
      <vt:lpstr>Diagnosis </vt:lpstr>
      <vt:lpstr>Treatment </vt:lpstr>
      <vt:lpstr>Cryoglobulinaemic vasculitis</vt:lpstr>
      <vt:lpstr>Clinical Features </vt:lpstr>
      <vt:lpstr>PowerPoint Presentation</vt:lpstr>
      <vt:lpstr>Diagnosis </vt:lpstr>
      <vt:lpstr>Treatment </vt:lpstr>
      <vt:lpstr>SMALL VESSEL ANCA ASSOCIATED VASCULITIS </vt:lpstr>
      <vt:lpstr>Microscopic polyangiitis</vt:lpstr>
      <vt:lpstr>Clinical Features </vt:lpstr>
      <vt:lpstr>Differential Diagnosis </vt:lpstr>
      <vt:lpstr>Investigations </vt:lpstr>
      <vt:lpstr>Management </vt:lpstr>
      <vt:lpstr>Management </vt:lpstr>
      <vt:lpstr>Granulomatosis with polyangiitis Wegener’s granulomatosis</vt:lpstr>
      <vt:lpstr>Presentation  </vt:lpstr>
      <vt:lpstr>PowerPoint Presentation</vt:lpstr>
      <vt:lpstr>Diagnosis </vt:lpstr>
      <vt:lpstr>The European Vasculitis Society Classification of severity of AAV</vt:lpstr>
      <vt:lpstr>Disease course and Prognosis </vt:lpstr>
      <vt:lpstr>Management </vt:lpstr>
      <vt:lpstr>PowerPoint Presentation</vt:lpstr>
      <vt:lpstr>Eosinophilic granulomatosis with polyangiitis (Churg-Strauss syndrome)</vt:lpstr>
      <vt:lpstr>Clinical Features</vt:lpstr>
      <vt:lpstr>PowerPoint Presentation</vt:lpstr>
      <vt:lpstr>Diagnosis </vt:lpstr>
      <vt:lpstr>Investigations </vt:lpstr>
      <vt:lpstr>Management </vt:lpstr>
      <vt:lpstr>Polyarteritis Nodosa</vt:lpstr>
      <vt:lpstr>Clinical Features </vt:lpstr>
      <vt:lpstr>PowerPoint Presentation</vt:lpstr>
      <vt:lpstr>Treatment </vt:lpstr>
      <vt:lpstr>Kawasaki disease</vt:lpstr>
      <vt:lpstr>History </vt:lpstr>
      <vt:lpstr>Presentation </vt:lpstr>
      <vt:lpstr>Classification of Severity </vt:lpstr>
      <vt:lpstr>Management </vt:lpstr>
      <vt:lpstr>Large Vessel Vasculitis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Vasculitis</dc:title>
  <dc:creator>Hajra Saeed</dc:creator>
  <cp:lastModifiedBy>Hajra Saeed</cp:lastModifiedBy>
  <cp:revision>43</cp:revision>
  <dcterms:created xsi:type="dcterms:W3CDTF">2023-11-28T07:58:07Z</dcterms:created>
  <dcterms:modified xsi:type="dcterms:W3CDTF">2023-11-29T13:00:43Z</dcterms:modified>
</cp:coreProperties>
</file>