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21" r:id="rId3"/>
    <p:sldId id="258" r:id="rId4"/>
    <p:sldId id="257" r:id="rId5"/>
    <p:sldId id="259" r:id="rId6"/>
    <p:sldId id="260" r:id="rId7"/>
    <p:sldId id="322" r:id="rId8"/>
    <p:sldId id="323" r:id="rId9"/>
    <p:sldId id="261" r:id="rId10"/>
    <p:sldId id="262" r:id="rId11"/>
    <p:sldId id="325" r:id="rId12"/>
    <p:sldId id="324" r:id="rId13"/>
    <p:sldId id="327" r:id="rId14"/>
    <p:sldId id="266" r:id="rId15"/>
    <p:sldId id="267" r:id="rId16"/>
    <p:sldId id="268" r:id="rId17"/>
    <p:sldId id="269" r:id="rId18"/>
    <p:sldId id="319" r:id="rId19"/>
    <p:sldId id="270" r:id="rId20"/>
    <p:sldId id="271" r:id="rId21"/>
    <p:sldId id="272" r:id="rId22"/>
    <p:sldId id="328" r:id="rId23"/>
    <p:sldId id="326" r:id="rId24"/>
    <p:sldId id="273" r:id="rId25"/>
    <p:sldId id="318" r:id="rId26"/>
    <p:sldId id="274" r:id="rId27"/>
    <p:sldId id="275" r:id="rId28"/>
    <p:sldId id="276" r:id="rId29"/>
    <p:sldId id="277" r:id="rId30"/>
    <p:sldId id="278" r:id="rId31"/>
    <p:sldId id="279" r:id="rId32"/>
    <p:sldId id="281" r:id="rId33"/>
    <p:sldId id="306" r:id="rId34"/>
    <p:sldId id="282" r:id="rId35"/>
    <p:sldId id="283" r:id="rId36"/>
    <p:sldId id="285" r:id="rId37"/>
    <p:sldId id="286" r:id="rId38"/>
    <p:sldId id="287" r:id="rId39"/>
    <p:sldId id="289" r:id="rId40"/>
    <p:sldId id="307" r:id="rId41"/>
    <p:sldId id="290" r:id="rId42"/>
    <p:sldId id="291" r:id="rId43"/>
    <p:sldId id="292" r:id="rId44"/>
    <p:sldId id="293" r:id="rId45"/>
    <p:sldId id="294" r:id="rId46"/>
    <p:sldId id="295" r:id="rId47"/>
    <p:sldId id="296" r:id="rId48"/>
    <p:sldId id="299" r:id="rId49"/>
    <p:sldId id="300" r:id="rId50"/>
    <p:sldId id="301" r:id="rId51"/>
    <p:sldId id="302" r:id="rId52"/>
    <p:sldId id="303" r:id="rId53"/>
    <p:sldId id="304" r:id="rId54"/>
    <p:sldId id="305" r:id="rId55"/>
    <p:sldId id="308" r:id="rId56"/>
    <p:sldId id="309" r:id="rId57"/>
    <p:sldId id="310" r:id="rId58"/>
    <p:sldId id="311" r:id="rId59"/>
    <p:sldId id="312" r:id="rId60"/>
    <p:sldId id="313" r:id="rId61"/>
    <p:sldId id="317" r:id="rId62"/>
    <p:sldId id="314" r:id="rId63"/>
    <p:sldId id="315" r:id="rId64"/>
    <p:sldId id="316" r:id="rId65"/>
    <p:sldId id="329" r:id="rId6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73" d="100"/>
          <a:sy n="73" d="100"/>
        </p:scale>
        <p:origin x="-1296" y="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BA69227-E14C-4366-B3D2-F78DBE7C6C74}" type="datetimeFigureOut">
              <a:rPr lang="en-US" smtClean="0"/>
              <a:pPr/>
              <a:t>11/16/2021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D18F12-3989-4A8C-A003-C8B42BD0CC0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A69227-E14C-4366-B3D2-F78DBE7C6C74}" type="datetimeFigureOut">
              <a:rPr lang="en-US" smtClean="0"/>
              <a:pPr/>
              <a:t>11/16/2021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D18F12-3989-4A8C-A003-C8B42BD0CC0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A69227-E14C-4366-B3D2-F78DBE7C6C74}" type="datetimeFigureOut">
              <a:rPr lang="en-US" smtClean="0"/>
              <a:pPr/>
              <a:t>11/16/2021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D18F12-3989-4A8C-A003-C8B42BD0CC0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A69227-E14C-4366-B3D2-F78DBE7C6C74}" type="datetimeFigureOut">
              <a:rPr lang="en-US" smtClean="0"/>
              <a:pPr/>
              <a:t>11/16/2021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D18F12-3989-4A8C-A003-C8B42BD0CC0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BA69227-E14C-4366-B3D2-F78DBE7C6C74}" type="datetimeFigureOut">
              <a:rPr lang="en-US" smtClean="0"/>
              <a:pPr/>
              <a:t>11/16/2021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D18F12-3989-4A8C-A003-C8B42BD0CC0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BA69227-E14C-4366-B3D2-F78DBE7C6C74}" type="datetimeFigureOut">
              <a:rPr lang="en-US" smtClean="0"/>
              <a:pPr/>
              <a:t>11/16/2021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D18F12-3989-4A8C-A003-C8B42BD0CC0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BA69227-E14C-4366-B3D2-F78DBE7C6C74}" type="datetimeFigureOut">
              <a:rPr lang="en-US" smtClean="0"/>
              <a:pPr/>
              <a:t>11/16/2021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CD18F12-3989-4A8C-A003-C8B42BD0CC0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BA69227-E14C-4366-B3D2-F78DBE7C6C74}" type="datetimeFigureOut">
              <a:rPr lang="en-US" smtClean="0"/>
              <a:pPr/>
              <a:t>11/16/2021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CD18F12-3989-4A8C-A003-C8B42BD0CC0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A69227-E14C-4366-B3D2-F78DBE7C6C74}" type="datetimeFigureOut">
              <a:rPr lang="en-US" smtClean="0"/>
              <a:pPr/>
              <a:t>11/16/2021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CD18F12-3989-4A8C-A003-C8B42BD0CC0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BA69227-E14C-4366-B3D2-F78DBE7C6C74}" type="datetimeFigureOut">
              <a:rPr lang="en-US" smtClean="0"/>
              <a:pPr/>
              <a:t>11/16/2021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D18F12-3989-4A8C-A003-C8B42BD0CC0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BA69227-E14C-4366-B3D2-F78DBE7C6C74}" type="datetimeFigureOut">
              <a:rPr lang="en-US" smtClean="0"/>
              <a:pPr/>
              <a:t>11/16/2021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D18F12-3989-4A8C-A003-C8B42BD0CC0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A69227-E14C-4366-B3D2-F78DBE7C6C74}" type="datetimeFigureOut">
              <a:rPr lang="en-US" smtClean="0"/>
              <a:pPr/>
              <a:t>11/16/2021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D18F12-3989-4A8C-A003-C8B42BD0CC0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Topical Drug Delivery</a:t>
            </a:r>
            <a:br>
              <a:rPr lang="en-US" dirty="0" smtClean="0"/>
            </a:br>
            <a:endParaRPr lang="en-US" dirty="0"/>
          </a:p>
        </p:txBody>
      </p:sp>
      <p:sp>
        <p:nvSpPr>
          <p:cNvPr id="3" name="Subtitle 2"/>
          <p:cNvSpPr>
            <a:spLocks noGrp="1"/>
          </p:cNvSpPr>
          <p:nvPr>
            <p:ph type="subTitle" idx="1"/>
          </p:nvPr>
        </p:nvSpPr>
        <p:spPr/>
        <p:txBody>
          <a:bodyPr/>
          <a:lstStyle/>
          <a:p>
            <a:r>
              <a:rPr lang="en-US" dirty="0" smtClean="0">
                <a:solidFill>
                  <a:schemeClr val="tx1"/>
                </a:solidFill>
              </a:rPr>
              <a:t>Chapter</a:t>
            </a:r>
            <a:r>
              <a:rPr lang="en-US" dirty="0" smtClean="0"/>
              <a:t> </a:t>
            </a:r>
            <a:r>
              <a:rPr lang="en-US" dirty="0" smtClean="0">
                <a:solidFill>
                  <a:schemeClr val="tx1"/>
                </a:solidFill>
              </a:rPr>
              <a:t>13</a:t>
            </a: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a:t>
            </a:r>
            <a:r>
              <a:rPr lang="en-US" dirty="0" smtClean="0"/>
              <a:t>enetration </a:t>
            </a:r>
            <a:r>
              <a:rPr lang="en-US" dirty="0" smtClean="0"/>
              <a:t>pathways: mechanisms of </a:t>
            </a:r>
            <a:br>
              <a:rPr lang="en-US" dirty="0" smtClean="0"/>
            </a:br>
            <a:r>
              <a:rPr lang="en-US" dirty="0" err="1" smtClean="0"/>
              <a:t>percutaneous</a:t>
            </a:r>
            <a:r>
              <a:rPr lang="en-US" dirty="0" smtClean="0"/>
              <a:t> absorption</a:t>
            </a:r>
            <a:endParaRPr lang="en-US" dirty="0"/>
          </a:p>
        </p:txBody>
      </p:sp>
      <p:sp>
        <p:nvSpPr>
          <p:cNvPr id="3" name="Content Placeholder 2"/>
          <p:cNvSpPr>
            <a:spLocks noGrp="1"/>
          </p:cNvSpPr>
          <p:nvPr>
            <p:ph idx="1"/>
          </p:nvPr>
        </p:nvSpPr>
        <p:spPr/>
        <p:txBody>
          <a:bodyPr>
            <a:normAutofit/>
          </a:bodyPr>
          <a:lstStyle/>
          <a:p>
            <a:r>
              <a:rPr lang="en-US" dirty="0" smtClean="0"/>
              <a:t>The ‘brick and mortar’ model of the SC immediately presents two potential pathways for penetration across the barrier </a:t>
            </a:r>
          </a:p>
          <a:p>
            <a:r>
              <a:rPr lang="en-US" b="1" u="sng" dirty="0" err="1" smtClean="0">
                <a:solidFill>
                  <a:schemeClr val="tx2"/>
                </a:solidFill>
              </a:rPr>
              <a:t>Transcellularly</a:t>
            </a:r>
            <a:r>
              <a:rPr lang="en-US" dirty="0" smtClean="0"/>
              <a:t>, involving the most direct route. </a:t>
            </a:r>
          </a:p>
          <a:p>
            <a:r>
              <a:rPr lang="en-US" b="1" u="sng" dirty="0" err="1" smtClean="0">
                <a:solidFill>
                  <a:schemeClr val="tx2"/>
                </a:solidFill>
              </a:rPr>
              <a:t>Intercellularly</a:t>
            </a:r>
            <a:r>
              <a:rPr lang="en-US" dirty="0" smtClean="0"/>
              <a:t>, a tortuous route constraining transport uniquely to the lipid ‘cement’ between the bricks.</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2050" name="Picture 2"/>
          <p:cNvPicPr>
            <a:picLocks noGrp="1" noChangeAspect="1" noChangeArrowheads="1"/>
          </p:cNvPicPr>
          <p:nvPr>
            <p:ph idx="1"/>
          </p:nvPr>
        </p:nvPicPr>
        <p:blipFill>
          <a:blip r:embed="rId2"/>
          <a:srcRect/>
          <a:stretch>
            <a:fillRect/>
          </a:stretch>
        </p:blipFill>
        <p:spPr bwMode="auto">
          <a:xfrm>
            <a:off x="359020" y="1371600"/>
            <a:ext cx="8784980" cy="4191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dirty="0" smtClean="0"/>
              <a:t>As no active transport mechanisms across the SC have been identified, therefore </a:t>
            </a:r>
            <a:r>
              <a:rPr lang="en-US" dirty="0" err="1" smtClean="0"/>
              <a:t>percutaneous</a:t>
            </a:r>
            <a:r>
              <a:rPr lang="en-US" dirty="0" smtClean="0"/>
              <a:t> absorption involves passive diffusion</a:t>
            </a:r>
          </a:p>
          <a:p>
            <a:endParaRPr lang="en-US" dirty="0" smtClean="0"/>
          </a:p>
          <a:p>
            <a:r>
              <a:rPr lang="en-US" dirty="0" smtClean="0"/>
              <a:t>The molecules will follow the path of least resistance across the barrier.</a:t>
            </a:r>
          </a:p>
          <a:p>
            <a:endParaRPr lang="en-US" dirty="0" smtClean="0"/>
          </a:p>
          <a:p>
            <a:r>
              <a:rPr lang="en-US" dirty="0" smtClean="0"/>
              <a:t> At face value, The </a:t>
            </a:r>
            <a:r>
              <a:rPr lang="en-US" dirty="0" err="1" smtClean="0"/>
              <a:t>transcellular</a:t>
            </a:r>
            <a:r>
              <a:rPr lang="en-US" dirty="0" smtClean="0"/>
              <a:t> route appears most attractive: it has the largest surface area and volume available for transport and the path length is short (c. 0.01 mm). The intercellular lipid domains comprise only about 15% of the SC volume and, </a:t>
            </a:r>
            <a:r>
              <a:rPr lang="en-US" dirty="0" smtClean="0"/>
              <a:t>  </a:t>
            </a:r>
            <a:r>
              <a:rPr lang="en-US" dirty="0" smtClean="0"/>
              <a:t>the path length around the cells is closer to 0.5 mm (i.e. 50 times longer than </a:t>
            </a:r>
            <a:r>
              <a:rPr lang="en-US" dirty="0" err="1" smtClean="0"/>
              <a:t>transcellularly</a:t>
            </a:r>
            <a:r>
              <a:rPr lang="en-US" dirty="0" smtClean="0"/>
              <a:t>)</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dirty="0" smtClean="0"/>
              <a:t>However, a combination of elegant analytical chemistry, electron </a:t>
            </a:r>
            <a:r>
              <a:rPr lang="en-US" dirty="0" smtClean="0"/>
              <a:t>microscopy </a:t>
            </a:r>
            <a:r>
              <a:rPr lang="en-US" dirty="0" smtClean="0"/>
              <a:t>and biophysics research in the 1980s and early 1990s has </a:t>
            </a:r>
            <a:r>
              <a:rPr lang="en-US" dirty="0" smtClean="0"/>
              <a:t>led </a:t>
            </a:r>
            <a:r>
              <a:rPr lang="en-US" dirty="0" smtClean="0"/>
              <a:t>to a consensus that the intercellular route is, in fact, the dominant </a:t>
            </a:r>
            <a:r>
              <a:rPr lang="en-US" dirty="0" smtClean="0"/>
              <a:t>pathway.</a:t>
            </a:r>
          </a:p>
          <a:p>
            <a:endParaRPr lang="en-US" dirty="0" smtClean="0"/>
          </a:p>
          <a:p>
            <a:r>
              <a:rPr lang="en-US" dirty="0" smtClean="0"/>
              <a:t>The </a:t>
            </a:r>
            <a:r>
              <a:rPr lang="en-US" dirty="0" smtClean="0"/>
              <a:t>water permeability through the SC was highly correlated with the conformational order of the intercellular lipid domains: as the lipids became progressively disordered by increasing temperature, the permeation of water increased </a:t>
            </a:r>
            <a:r>
              <a:rPr lang="en-US" dirty="0" smtClean="0"/>
              <a:t>.</a:t>
            </a:r>
          </a:p>
          <a:p>
            <a:endParaRPr lang="en-US" dirty="0" smtClean="0"/>
          </a:p>
          <a:p>
            <a:r>
              <a:rPr lang="en-US" dirty="0" smtClean="0"/>
              <a:t>The  conclusion from these data was that the path of diffusion for water through the SC was via the intercellular lipids.</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Topical drug formulations used to treat </a:t>
            </a:r>
            <a:br>
              <a:rPr lang="en-US" dirty="0" smtClean="0"/>
            </a:br>
            <a:r>
              <a:rPr lang="en-US" dirty="0" smtClean="0"/>
              <a:t>dermatological disease</a:t>
            </a:r>
            <a:endParaRPr lang="en-US" dirty="0"/>
          </a:p>
        </p:txBody>
      </p:sp>
      <p:sp>
        <p:nvSpPr>
          <p:cNvPr id="3" name="Content Placeholder 2"/>
          <p:cNvSpPr>
            <a:spLocks noGrp="1"/>
          </p:cNvSpPr>
          <p:nvPr>
            <p:ph idx="1"/>
          </p:nvPr>
        </p:nvSpPr>
        <p:spPr/>
        <p:txBody>
          <a:bodyPr>
            <a:normAutofit lnSpcReduction="10000"/>
          </a:bodyPr>
          <a:lstStyle/>
          <a:p>
            <a:r>
              <a:rPr lang="en-US" dirty="0" smtClean="0"/>
              <a:t>Recognize that the ‘ideal’ vehicle: </a:t>
            </a:r>
          </a:p>
          <a:p>
            <a:r>
              <a:rPr lang="en-US" dirty="0" smtClean="0"/>
              <a:t>(</a:t>
            </a:r>
            <a:r>
              <a:rPr lang="en-US" dirty="0" err="1" smtClean="0"/>
              <a:t>i</a:t>
            </a:r>
            <a:r>
              <a:rPr lang="en-US" dirty="0" smtClean="0"/>
              <a:t>) elicits no pharmacological effect</a:t>
            </a:r>
          </a:p>
          <a:p>
            <a:r>
              <a:rPr lang="en-US" dirty="0" smtClean="0"/>
              <a:t> (ii) </a:t>
            </a:r>
            <a:r>
              <a:rPr lang="en-US" dirty="0" err="1" smtClean="0"/>
              <a:t>solubilizes</a:t>
            </a:r>
            <a:r>
              <a:rPr lang="en-US" dirty="0" smtClean="0"/>
              <a:t> the drug</a:t>
            </a:r>
          </a:p>
          <a:p>
            <a:r>
              <a:rPr lang="en-US" dirty="0" smtClean="0"/>
              <a:t> (iii) releases the drug with appropriate kinetics</a:t>
            </a:r>
          </a:p>
          <a:p>
            <a:r>
              <a:rPr lang="en-US" dirty="0" smtClean="0"/>
              <a:t> (iv) is chemically and physically stable</a:t>
            </a:r>
          </a:p>
          <a:p>
            <a:r>
              <a:rPr lang="en-US" dirty="0" smtClean="0"/>
              <a:t> (v) is cosmetically appealing</a:t>
            </a:r>
          </a:p>
          <a:p>
            <a:r>
              <a:rPr lang="en-US" dirty="0" smtClean="0"/>
              <a:t>(vi) is non‐allergenic and non‐irritating</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Hydrocarbon‐based formulations</a:t>
            </a:r>
            <a:r>
              <a:rPr lang="en-US" dirty="0" smtClean="0"/>
              <a:t> </a:t>
            </a:r>
            <a:endParaRPr lang="en-US" dirty="0"/>
          </a:p>
        </p:txBody>
      </p:sp>
      <p:sp>
        <p:nvSpPr>
          <p:cNvPr id="3" name="Content Placeholder 2"/>
          <p:cNvSpPr>
            <a:spLocks noGrp="1"/>
          </p:cNvSpPr>
          <p:nvPr>
            <p:ph idx="1"/>
          </p:nvPr>
        </p:nvSpPr>
        <p:spPr/>
        <p:txBody>
          <a:bodyPr>
            <a:normAutofit fontScale="77500" lnSpcReduction="20000"/>
          </a:bodyPr>
          <a:lstStyle/>
          <a:p>
            <a:r>
              <a:rPr lang="en-US" b="1" dirty="0" smtClean="0"/>
              <a:t> For chronic skin disease, these formulations are preferred for their occlusive and protective properties. However, while useful as emollients, the value of these vehicles as topical release systems is limited by poor drug solubility.</a:t>
            </a:r>
          </a:p>
          <a:p>
            <a:pPr>
              <a:buNone/>
            </a:pPr>
            <a:r>
              <a:rPr lang="en-US" b="1" dirty="0" smtClean="0"/>
              <a:t> </a:t>
            </a:r>
          </a:p>
          <a:p>
            <a:r>
              <a:rPr lang="en-US" b="1" dirty="0" smtClean="0"/>
              <a:t> These anhydrous formulations are usually rather inelegant, sticky, greasy, white or off‐white ointments, providing high occlusion of the skin. </a:t>
            </a:r>
          </a:p>
          <a:p>
            <a:endParaRPr lang="en-US" b="1" dirty="0" smtClean="0"/>
          </a:p>
          <a:p>
            <a:r>
              <a:rPr lang="en-US" b="1" dirty="0" smtClean="0"/>
              <a:t>They are typically used to treat psoriasis, chronic eczema and mycosis, involving small areas of application to dry or very dry skin.</a:t>
            </a:r>
            <a:endParaRPr lang="en-US" b="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Polar gel formulations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 These are more elegant single phase systems. They are usually water‐ and/or alcohol‐based (</a:t>
            </a:r>
            <a:r>
              <a:rPr lang="en-US" dirty="0" err="1" smtClean="0"/>
              <a:t>hydrogel</a:t>
            </a:r>
            <a:r>
              <a:rPr lang="en-US" dirty="0" smtClean="0"/>
              <a:t>, hydro‐alcoholic gel) with low or no lipid content. </a:t>
            </a:r>
          </a:p>
          <a:p>
            <a:r>
              <a:rPr lang="en-US" dirty="0" smtClean="0"/>
              <a:t>the gels are transparent to opaque semi‐solid gels, rapidly absorbed, non‐greasy, non‐occlusive and may elicit a skin ‘cooling’ effect upon application. </a:t>
            </a:r>
          </a:p>
          <a:p>
            <a:r>
              <a:rPr lang="en-US" dirty="0" smtClean="0"/>
              <a:t>These gels are used to treat acne, acute eczema, </a:t>
            </a:r>
            <a:r>
              <a:rPr lang="en-US" dirty="0" err="1" smtClean="0"/>
              <a:t>rosacea</a:t>
            </a:r>
            <a:r>
              <a:rPr lang="en-US" dirty="0" smtClean="0"/>
              <a:t> and allergic skin conditions are applied to small areas of oily or inflamed skin (e.g. on the face).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3.Creams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 </a:t>
            </a:r>
            <a:r>
              <a:rPr lang="en-US" dirty="0" smtClean="0"/>
              <a:t>Are </a:t>
            </a:r>
            <a:r>
              <a:rPr lang="en-US" dirty="0" smtClean="0"/>
              <a:t>disperse </a:t>
            </a:r>
            <a:r>
              <a:rPr lang="en-US" dirty="0" smtClean="0"/>
              <a:t>systems </a:t>
            </a:r>
            <a:r>
              <a:rPr lang="en-US" dirty="0" smtClean="0"/>
              <a:t>and represent the majority of aqueous‐based topical formulations. </a:t>
            </a:r>
          </a:p>
          <a:p>
            <a:r>
              <a:rPr lang="en-US" dirty="0" smtClean="0"/>
              <a:t>The readily adjustable properties of these vehicles have led to their wide application in dermatological therapy. </a:t>
            </a:r>
          </a:p>
          <a:p>
            <a:r>
              <a:rPr lang="en-US" dirty="0" smtClean="0"/>
              <a:t>Creams require ‘emulsifiers’ (i.e. surfactants) to stabilize the mixture of oil and water phases</a:t>
            </a:r>
          </a:p>
          <a:p>
            <a:r>
              <a:rPr lang="en-US" dirty="0" smtClean="0"/>
              <a:t>Water acts as either the outer, continuous phase (oil‐in‐water, o/w emulsion) or the inner, discontinuous phase (water‐in‐oil, w/o emulsion).</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dirty="0" smtClean="0"/>
              <a:t>The continuous lipid phase typically comprises triglycerides or waxes. These white to off‐white emulsions have a high lipid‐replenishing effect and are applied to broad areas of normal to dry skin, treating diseases such as psoriasis, chronic eczema and mycosis.</a:t>
            </a:r>
          </a:p>
          <a:p>
            <a:endParaRPr lang="en-US" dirty="0" smtClean="0"/>
          </a:p>
          <a:p>
            <a:r>
              <a:rPr lang="en-US" dirty="0" smtClean="0"/>
              <a:t>DISCONTINUATION </a:t>
            </a:r>
            <a:r>
              <a:rPr lang="en-US" dirty="0" smtClean="0"/>
              <a:t>PHASE:(water‐in‐oil, w/o emulsion) blend easily with SC lipids, </a:t>
            </a:r>
            <a:r>
              <a:rPr lang="en-US" dirty="0" smtClean="0"/>
              <a:t>improving </a:t>
            </a:r>
            <a:r>
              <a:rPr lang="en-US" dirty="0" smtClean="0"/>
              <a:t>the bioavailability of lipid‐soluble drugs and moisturizing the skin via a modest occlusive effect.</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4 Other disperse systems for specific applications</a:t>
            </a:r>
            <a:endParaRPr lang="en-US" dirty="0"/>
          </a:p>
        </p:txBody>
      </p:sp>
      <p:sp>
        <p:nvSpPr>
          <p:cNvPr id="3" name="Content Placeholder 2"/>
          <p:cNvSpPr>
            <a:spLocks noGrp="1"/>
          </p:cNvSpPr>
          <p:nvPr>
            <p:ph idx="1"/>
          </p:nvPr>
        </p:nvSpPr>
        <p:spPr/>
        <p:txBody>
          <a:bodyPr>
            <a:normAutofit/>
          </a:bodyPr>
          <a:lstStyle/>
          <a:p>
            <a:r>
              <a:rPr lang="en-US" dirty="0" smtClean="0"/>
              <a:t>Sprays</a:t>
            </a:r>
            <a:endParaRPr lang="en-US" dirty="0" smtClean="0"/>
          </a:p>
          <a:p>
            <a:r>
              <a:rPr lang="en-US" dirty="0" smtClean="0"/>
              <a:t>Foams </a:t>
            </a:r>
          </a:p>
          <a:p>
            <a:r>
              <a:rPr lang="en-US" dirty="0" smtClean="0"/>
              <a:t> Lacquers</a:t>
            </a:r>
            <a:r>
              <a:rPr lang="en-US" dirty="0" smtClean="0"/>
              <a:t>, </a:t>
            </a:r>
            <a:r>
              <a:rPr lang="en-US" dirty="0" smtClean="0"/>
              <a:t> </a:t>
            </a:r>
            <a:r>
              <a:rPr lang="en-US" dirty="0" smtClean="0"/>
              <a:t>most typically used in treating </a:t>
            </a:r>
            <a:r>
              <a:rPr lang="en-US" dirty="0" smtClean="0"/>
              <a:t>diseases </a:t>
            </a:r>
            <a:r>
              <a:rPr lang="en-US" dirty="0" smtClean="0"/>
              <a:t>of the nail.</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t>
            </a:r>
            <a:r>
              <a:rPr lang="en-US" dirty="0" smtClean="0"/>
              <a:t>kin </a:t>
            </a:r>
            <a:r>
              <a:rPr lang="en-US" dirty="0" smtClean="0"/>
              <a:t>barrier function</a:t>
            </a:r>
            <a:endParaRPr lang="en-US" dirty="0"/>
          </a:p>
        </p:txBody>
      </p:sp>
      <p:sp>
        <p:nvSpPr>
          <p:cNvPr id="3" name="Content Placeholder 2"/>
          <p:cNvSpPr>
            <a:spLocks noGrp="1"/>
          </p:cNvSpPr>
          <p:nvPr>
            <p:ph idx="1"/>
          </p:nvPr>
        </p:nvSpPr>
        <p:spPr/>
        <p:txBody>
          <a:bodyPr/>
          <a:lstStyle/>
          <a:p>
            <a:r>
              <a:rPr lang="en-US" dirty="0" smtClean="0"/>
              <a:t>At the macroscopic level, the skin consists of two principal components: </a:t>
            </a:r>
          </a:p>
          <a:p>
            <a:pPr marL="514350" indent="-514350">
              <a:buFont typeface="+mj-lt"/>
              <a:buAutoNum type="arabicPeriod"/>
            </a:pPr>
            <a:r>
              <a:rPr lang="en-US" dirty="0" smtClean="0"/>
              <a:t>Epidermis </a:t>
            </a:r>
          </a:p>
          <a:p>
            <a:pPr marL="514350" indent="-514350">
              <a:buFont typeface="+mj-lt"/>
              <a:buAutoNum type="arabicPeriod"/>
            </a:pPr>
            <a:r>
              <a:rPr lang="en-US" dirty="0" smtClean="0"/>
              <a:t>Dermis.</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p:spPr>
        <p:txBody>
          <a:bodyPr>
            <a:normAutofit fontScale="90000"/>
          </a:bodyPr>
          <a:lstStyle/>
          <a:p>
            <a:r>
              <a:rPr lang="en-US" dirty="0" smtClean="0"/>
              <a:t>A</a:t>
            </a:r>
            <a:r>
              <a:rPr lang="en-US" dirty="0" smtClean="0"/>
              <a:t>ssessment </a:t>
            </a:r>
            <a:r>
              <a:rPr lang="en-US" dirty="0" smtClean="0"/>
              <a:t>of topical drug bioavailability and bioequivalence  between formulations</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r>
              <a:rPr lang="en-US" dirty="0" smtClean="0"/>
              <a:t>Bioavailability </a:t>
            </a:r>
            <a:r>
              <a:rPr lang="en-US" dirty="0" smtClean="0"/>
              <a:t>may be defined as the ‘rate and extent to which the drug is absorbed from the formulation and becomes available at the site of action’.</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dirty="0" smtClean="0"/>
              <a:t> Bioequivalence is ‘the absence of a significant difference in the rate and extent to which the active </a:t>
            </a:r>
            <a:r>
              <a:rPr lang="en-US" dirty="0" smtClean="0"/>
              <a:t>ingredient </a:t>
            </a:r>
            <a:r>
              <a:rPr lang="en-US" dirty="0" smtClean="0"/>
              <a:t>in pharmaceutical equivalents or </a:t>
            </a:r>
            <a:r>
              <a:rPr lang="en-US" dirty="0" err="1" smtClean="0"/>
              <a:t>pharmaceuti</a:t>
            </a:r>
            <a:r>
              <a:rPr lang="en-US" dirty="0" smtClean="0"/>
              <a:t>-cal alternatives become available at the site of drug action when administered at the same molar dose under similar conditions in an appropriately designed study’.</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dirty="0" smtClean="0"/>
              <a:t>For new chemical entities, their </a:t>
            </a:r>
            <a:r>
              <a:rPr lang="en-US" dirty="0" smtClean="0"/>
              <a:t>approval </a:t>
            </a:r>
            <a:r>
              <a:rPr lang="en-US" dirty="0" smtClean="0"/>
              <a:t>as drug products requires the successful demonstration </a:t>
            </a:r>
            <a:r>
              <a:rPr lang="en-US" dirty="0" smtClean="0"/>
              <a:t>of </a:t>
            </a:r>
            <a:r>
              <a:rPr lang="en-US" dirty="0" smtClean="0"/>
              <a:t>safety and efficacy in a series of increasingly detailed clinical </a:t>
            </a:r>
            <a:r>
              <a:rPr lang="en-US" dirty="0" smtClean="0"/>
              <a:t>trials.</a:t>
            </a:r>
          </a:p>
          <a:p>
            <a:endParaRPr lang="en-US" dirty="0" smtClean="0"/>
          </a:p>
          <a:p>
            <a:r>
              <a:rPr lang="en-US" dirty="0" smtClean="0"/>
              <a:t>With respect to the commercialization of bioequivalent, </a:t>
            </a:r>
            <a:r>
              <a:rPr lang="en-US" dirty="0" smtClean="0"/>
              <a:t>generic </a:t>
            </a:r>
            <a:r>
              <a:rPr lang="en-US" dirty="0" smtClean="0"/>
              <a:t>drug products for oral delivery, the accepted approach </a:t>
            </a:r>
            <a:r>
              <a:rPr lang="en-US" dirty="0" smtClean="0"/>
              <a:t>is </a:t>
            </a:r>
            <a:r>
              <a:rPr lang="en-US" dirty="0" smtClean="0"/>
              <a:t>relatively straightforward and is principally based on </a:t>
            </a:r>
            <a:r>
              <a:rPr lang="en-US" dirty="0" smtClean="0"/>
              <a:t>matching </a:t>
            </a:r>
            <a:r>
              <a:rPr lang="en-US" dirty="0" smtClean="0"/>
              <a:t>blood level profiles (rate and extent of absorption</a:t>
            </a:r>
            <a:r>
              <a:rPr lang="en-US" dirty="0" smtClean="0"/>
              <a:t>)</a:t>
            </a:r>
          </a:p>
          <a:p>
            <a:endParaRPr lang="en-US" dirty="0" smtClean="0"/>
          </a:p>
          <a:p>
            <a:r>
              <a:rPr lang="en-US" dirty="0" smtClean="0"/>
              <a:t>For topical </a:t>
            </a:r>
            <a:r>
              <a:rPr lang="en-US" dirty="0" smtClean="0"/>
              <a:t>drug products, a </a:t>
            </a:r>
            <a:r>
              <a:rPr lang="en-US" dirty="0" smtClean="0"/>
              <a:t>clinical </a:t>
            </a:r>
            <a:r>
              <a:rPr lang="en-US" dirty="0" smtClean="0"/>
              <a:t>trial </a:t>
            </a:r>
            <a:r>
              <a:rPr lang="en-US" dirty="0" smtClean="0"/>
              <a:t>is essentially the only route for the approval of a generic </a:t>
            </a:r>
            <a:r>
              <a:rPr lang="en-US" dirty="0" smtClean="0"/>
              <a:t>product </a:t>
            </a:r>
            <a:r>
              <a:rPr lang="en-US" dirty="0" smtClean="0"/>
              <a:t>or for the replacement of an already approved dermatological </a:t>
            </a:r>
            <a:r>
              <a:rPr lang="en-US" dirty="0" smtClean="0"/>
              <a:t>product </a:t>
            </a:r>
            <a:r>
              <a:rPr lang="en-US" dirty="0" smtClean="0"/>
              <a:t>that has appreciable compositional changes</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
        <p:nvSpPr>
          <p:cNvPr id="3" name="Content Placeholder 2"/>
          <p:cNvSpPr>
            <a:spLocks noGrp="1"/>
          </p:cNvSpPr>
          <p:nvPr>
            <p:ph idx="1"/>
          </p:nvPr>
        </p:nvSpPr>
        <p:spPr/>
        <p:txBody>
          <a:bodyPr>
            <a:normAutofit fontScale="92500"/>
          </a:bodyPr>
          <a:lstStyle/>
          <a:p>
            <a:r>
              <a:rPr lang="en-US" dirty="0" smtClean="0"/>
              <a:t>Skin barrier function is principally determined by the SC.</a:t>
            </a:r>
          </a:p>
          <a:p>
            <a:r>
              <a:rPr lang="en-US" dirty="0" smtClean="0"/>
              <a:t>M</a:t>
            </a:r>
            <a:r>
              <a:rPr lang="en-US" dirty="0" smtClean="0"/>
              <a:t>ost </a:t>
            </a:r>
            <a:r>
              <a:rPr lang="en-US" dirty="0" smtClean="0"/>
              <a:t>compounds are constrained to transport via the lipid‐filled intercellular domain of the barrier.</a:t>
            </a:r>
          </a:p>
          <a:p>
            <a:r>
              <a:rPr lang="en-US" dirty="0" smtClean="0"/>
              <a:t> </a:t>
            </a:r>
            <a:r>
              <a:rPr lang="en-US" dirty="0" smtClean="0"/>
              <a:t>To </a:t>
            </a:r>
            <a:r>
              <a:rPr lang="en-US" dirty="0" smtClean="0"/>
              <a:t>improve the quality of topical dermatological therapy it is essential to create better formulations that contain lower drug loads but which deliver a greater proportion of that load.</a:t>
            </a:r>
          </a:p>
          <a:p>
            <a:endParaRPr lang="en-US"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Chap 14 </a:t>
            </a:r>
            <a:br>
              <a:rPr lang="en-US" dirty="0" smtClean="0"/>
            </a:br>
            <a:r>
              <a:rPr lang="en-US" dirty="0" smtClean="0"/>
              <a:t>Clinical Pharmacology</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r>
              <a:rPr lang="en-US" dirty="0" smtClean="0"/>
              <a:t>Its </a:t>
            </a:r>
            <a:r>
              <a:rPr lang="en-US" dirty="0" smtClean="0"/>
              <a:t>deals with the actions, mechanisms Of action, uses, adverse effects and fate of drugs in humans. </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2050" name="Picture 2"/>
          <p:cNvPicPr>
            <a:picLocks noGrp="1" noChangeAspect="1" noChangeArrowheads="1"/>
          </p:cNvPicPr>
          <p:nvPr>
            <p:ph idx="1"/>
          </p:nvPr>
        </p:nvPicPr>
        <p:blipFill>
          <a:blip r:embed="rId2"/>
          <a:srcRect/>
          <a:stretch>
            <a:fillRect/>
          </a:stretch>
        </p:blipFill>
        <p:spPr bwMode="auto">
          <a:xfrm>
            <a:off x="1143000" y="129556"/>
            <a:ext cx="6096000" cy="663755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Pharmacokinetics </a:t>
            </a:r>
            <a:endParaRPr lang="en-US" dirty="0"/>
          </a:p>
        </p:txBody>
      </p:sp>
      <p:sp>
        <p:nvSpPr>
          <p:cNvPr id="3" name="Content Placeholder 2"/>
          <p:cNvSpPr>
            <a:spLocks noGrp="1"/>
          </p:cNvSpPr>
          <p:nvPr>
            <p:ph idx="1"/>
          </p:nvPr>
        </p:nvSpPr>
        <p:spPr/>
        <p:txBody>
          <a:bodyPr/>
          <a:lstStyle/>
          <a:p>
            <a:pPr>
              <a:buNone/>
            </a:pPr>
            <a:r>
              <a:rPr lang="en-US" dirty="0" smtClean="0"/>
              <a:t> what the body does to the drug</a:t>
            </a:r>
          </a:p>
          <a:p>
            <a:r>
              <a:rPr lang="en-US" dirty="0" smtClean="0"/>
              <a:t>A: absorption</a:t>
            </a:r>
          </a:p>
          <a:p>
            <a:r>
              <a:rPr lang="en-US" dirty="0" smtClean="0"/>
              <a:t>D: distribution</a:t>
            </a:r>
          </a:p>
          <a:p>
            <a:r>
              <a:rPr lang="en-US" dirty="0" smtClean="0"/>
              <a:t>M: metabolism (biotransformation) </a:t>
            </a:r>
          </a:p>
          <a:p>
            <a:r>
              <a:rPr lang="en-US" dirty="0" smtClean="0"/>
              <a:t>E: elimination</a:t>
            </a:r>
          </a:p>
          <a:p>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b="1" u="sng" dirty="0" smtClean="0"/>
              <a:t>LINEAR PHARMAKOKINETICS (1</a:t>
            </a:r>
            <a:r>
              <a:rPr lang="en-US" b="1" u="sng" baseline="30000" dirty="0" smtClean="0"/>
              <a:t>ST</a:t>
            </a:r>
            <a:r>
              <a:rPr lang="en-US" b="1" u="sng" dirty="0" smtClean="0"/>
              <a:t> ORDER KINETICS):</a:t>
            </a:r>
          </a:p>
          <a:p>
            <a:r>
              <a:rPr lang="en-US" dirty="0" smtClean="0"/>
              <a:t>Dose independent</a:t>
            </a:r>
          </a:p>
          <a:p>
            <a:r>
              <a:rPr lang="en-US" dirty="0" smtClean="0"/>
              <a:t> </a:t>
            </a:r>
            <a:r>
              <a:rPr lang="en-US" dirty="0" smtClean="0"/>
              <a:t>most small  molecule drugs</a:t>
            </a:r>
          </a:p>
          <a:p>
            <a:r>
              <a:rPr lang="en-US" dirty="0" smtClean="0"/>
              <a:t> </a:t>
            </a:r>
            <a:r>
              <a:rPr lang="en-US" dirty="0" smtClean="0"/>
              <a:t> </a:t>
            </a:r>
            <a:r>
              <a:rPr lang="en-US" dirty="0" err="1" smtClean="0"/>
              <a:t>P</a:t>
            </a:r>
            <a:r>
              <a:rPr lang="en-US" dirty="0" err="1" smtClean="0"/>
              <a:t>harmakokinetics</a:t>
            </a:r>
            <a:r>
              <a:rPr lang="en-US" dirty="0" smtClean="0"/>
              <a:t> parameters are constant</a:t>
            </a:r>
            <a:endParaRPr lang="en-US" dirty="0" smtClean="0"/>
          </a:p>
          <a:p>
            <a:r>
              <a:rPr lang="en-US" b="1" u="sng" dirty="0" smtClean="0"/>
              <a:t>NON-LINEAR PHARMAKOKINETICS :</a:t>
            </a:r>
          </a:p>
          <a:p>
            <a:r>
              <a:rPr lang="en-US" dirty="0" smtClean="0"/>
              <a:t>Dose dependent</a:t>
            </a:r>
          </a:p>
          <a:p>
            <a:r>
              <a:rPr lang="en-US" dirty="0" smtClean="0"/>
              <a:t>biological drugs</a:t>
            </a:r>
          </a:p>
          <a:p>
            <a:r>
              <a:rPr lang="en-US" dirty="0" smtClean="0"/>
              <a:t> </a:t>
            </a:r>
            <a:r>
              <a:rPr lang="en-US" dirty="0" err="1" smtClean="0"/>
              <a:t>Pharmakokinetics</a:t>
            </a:r>
            <a:r>
              <a:rPr lang="en-US" dirty="0" smtClean="0"/>
              <a:t> parameters are </a:t>
            </a:r>
            <a:r>
              <a:rPr lang="en-US" dirty="0" smtClean="0"/>
              <a:t>dose dependent </a:t>
            </a:r>
            <a:endParaRPr lang="en-US"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Absorption </a:t>
            </a:r>
            <a:endParaRPr lang="en-US" dirty="0"/>
          </a:p>
        </p:txBody>
      </p:sp>
      <p:sp>
        <p:nvSpPr>
          <p:cNvPr id="3" name="Content Placeholder 2"/>
          <p:cNvSpPr>
            <a:spLocks noGrp="1"/>
          </p:cNvSpPr>
          <p:nvPr>
            <p:ph idx="1"/>
          </p:nvPr>
        </p:nvSpPr>
        <p:spPr/>
        <p:txBody>
          <a:bodyPr/>
          <a:lstStyle/>
          <a:p>
            <a:pPr>
              <a:buNone/>
            </a:pPr>
            <a:r>
              <a:rPr lang="en-US" dirty="0" smtClean="0"/>
              <a:t> </a:t>
            </a:r>
          </a:p>
          <a:p>
            <a:r>
              <a:rPr lang="en-US" dirty="0" smtClean="0"/>
              <a:t>Absorption describes the movement of a drug from its site of administration to the central compartment, and is critically dependent on the route of administration used:</a:t>
            </a:r>
          </a:p>
          <a:p>
            <a:r>
              <a:rPr lang="en-US" dirty="0" smtClean="0"/>
              <a:t>1 Topical </a:t>
            </a:r>
          </a:p>
          <a:p>
            <a:r>
              <a:rPr lang="en-US" dirty="0" smtClean="0"/>
              <a:t>2 Oral</a:t>
            </a:r>
          </a:p>
          <a:p>
            <a:r>
              <a:rPr lang="en-US" dirty="0" smtClean="0"/>
              <a:t>3 </a:t>
            </a:r>
            <a:r>
              <a:rPr lang="en-US" dirty="0" err="1" smtClean="0"/>
              <a:t>Parenteral</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Topical</a:t>
            </a:r>
            <a:endParaRPr lang="en-US" dirty="0"/>
          </a:p>
        </p:txBody>
      </p:sp>
      <p:sp>
        <p:nvSpPr>
          <p:cNvPr id="3" name="Content Placeholder 2"/>
          <p:cNvSpPr>
            <a:spLocks noGrp="1"/>
          </p:cNvSpPr>
          <p:nvPr>
            <p:ph idx="1"/>
          </p:nvPr>
        </p:nvSpPr>
        <p:spPr/>
        <p:txBody>
          <a:bodyPr>
            <a:normAutofit lnSpcReduction="10000"/>
          </a:bodyPr>
          <a:lstStyle/>
          <a:p>
            <a:r>
              <a:rPr lang="en-US" dirty="0" smtClean="0"/>
              <a:t>In skin disease, a topical approach is often preferred as it allows direct application of the drug to the diseased area</a:t>
            </a:r>
          </a:p>
          <a:p>
            <a:r>
              <a:rPr lang="en-US" dirty="0" smtClean="0"/>
              <a:t> Not all drugs can be effectively delivered in a topical form</a:t>
            </a:r>
          </a:p>
          <a:p>
            <a:r>
              <a:rPr lang="en-US" dirty="0" smtClean="0"/>
              <a:t>The decision as to whether a topical or systemic approach is required will depend on the nature, extent, site and severity of disease.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Epidermis</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Thickness: only 0.1  mm </a:t>
            </a:r>
            <a:endParaRPr lang="en-US" dirty="0" smtClean="0"/>
          </a:p>
          <a:p>
            <a:endParaRPr lang="en-US" dirty="0" smtClean="0"/>
          </a:p>
          <a:p>
            <a:r>
              <a:rPr lang="en-US" dirty="0" smtClean="0"/>
              <a:t>Consist of a stratified epithelial </a:t>
            </a:r>
            <a:r>
              <a:rPr lang="en-US" dirty="0" smtClean="0"/>
              <a:t>membrane</a:t>
            </a:r>
          </a:p>
          <a:p>
            <a:endParaRPr lang="en-US" dirty="0" smtClean="0"/>
          </a:p>
          <a:p>
            <a:r>
              <a:rPr lang="en-US" dirty="0" smtClean="0"/>
              <a:t> At the outermost surface of the epidermis, the cells are terminally differentiated creating the stratum </a:t>
            </a:r>
            <a:r>
              <a:rPr lang="en-US" dirty="0" err="1" smtClean="0"/>
              <a:t>corneum</a:t>
            </a:r>
            <a:r>
              <a:rPr lang="en-US" dirty="0" smtClean="0"/>
              <a:t> (SC) , the thickness of which is only about 0.01 mm</a:t>
            </a:r>
            <a:r>
              <a:rPr lang="en-US" dirty="0" smtClean="0"/>
              <a:t>.</a:t>
            </a:r>
          </a:p>
          <a:p>
            <a:endParaRPr lang="en-US" dirty="0" smtClean="0"/>
          </a:p>
          <a:p>
            <a:r>
              <a:rPr lang="en-US" dirty="0" smtClean="0"/>
              <a:t> Also contains </a:t>
            </a:r>
            <a:r>
              <a:rPr lang="en-US" dirty="0" err="1" smtClean="0"/>
              <a:t>melanocytes</a:t>
            </a:r>
            <a:r>
              <a:rPr lang="en-US" dirty="0" smtClean="0"/>
              <a:t>, </a:t>
            </a:r>
            <a:r>
              <a:rPr lang="en-US" dirty="0" err="1" smtClean="0"/>
              <a:t>Langerhans</a:t>
            </a:r>
            <a:r>
              <a:rPr lang="en-US" dirty="0" smtClean="0"/>
              <a:t> cells and Merkel </a:t>
            </a:r>
            <a:r>
              <a:rPr lang="en-US" dirty="0" smtClean="0"/>
              <a:t>cells</a:t>
            </a:r>
          </a:p>
          <a:p>
            <a:endParaRPr lang="en-US" dirty="0" smtClean="0"/>
          </a:p>
          <a:p>
            <a:r>
              <a:rPr lang="en-US" dirty="0" smtClean="0"/>
              <a:t> </a:t>
            </a:r>
            <a:r>
              <a:rPr lang="en-US" dirty="0" err="1" smtClean="0"/>
              <a:t>Avascular</a:t>
            </a:r>
            <a:r>
              <a:rPr lang="en-US" dirty="0" smtClean="0"/>
              <a:t>, therefore transfer of material across this tissue layer occurs by passive diffusion only</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Oral</a:t>
            </a:r>
            <a:endParaRPr lang="en-US" dirty="0"/>
          </a:p>
        </p:txBody>
      </p:sp>
      <p:sp>
        <p:nvSpPr>
          <p:cNvPr id="3" name="Content Placeholder 2"/>
          <p:cNvSpPr>
            <a:spLocks noGrp="1"/>
          </p:cNvSpPr>
          <p:nvPr>
            <p:ph idx="1"/>
          </p:nvPr>
        </p:nvSpPr>
        <p:spPr/>
        <p:txBody>
          <a:bodyPr>
            <a:normAutofit lnSpcReduction="10000"/>
          </a:bodyPr>
          <a:lstStyle/>
          <a:p>
            <a:r>
              <a:rPr lang="en-US" dirty="0" smtClean="0"/>
              <a:t>Convenient for patients </a:t>
            </a:r>
          </a:p>
          <a:p>
            <a:r>
              <a:rPr lang="en-US" dirty="0" smtClean="0"/>
              <a:t>bioavailability is highly variable and dependent on drug characteristics (e.g. </a:t>
            </a:r>
            <a:r>
              <a:rPr lang="en-US" dirty="0" err="1" smtClean="0"/>
              <a:t>lipophilicity</a:t>
            </a:r>
            <a:r>
              <a:rPr lang="en-US" dirty="0" smtClean="0"/>
              <a:t>, pH), concomitant food intake (</a:t>
            </a:r>
            <a:r>
              <a:rPr lang="en-US" dirty="0" err="1" smtClean="0"/>
              <a:t>e.g.chelation</a:t>
            </a:r>
            <a:r>
              <a:rPr lang="en-US" dirty="0" smtClean="0"/>
              <a:t> of </a:t>
            </a:r>
            <a:r>
              <a:rPr lang="en-US" dirty="0" err="1" smtClean="0"/>
              <a:t>tetracyclines</a:t>
            </a:r>
            <a:r>
              <a:rPr lang="en-US" dirty="0" smtClean="0"/>
              <a:t> by calcium in milk) and rate of gastric emptying.</a:t>
            </a:r>
          </a:p>
          <a:p>
            <a:r>
              <a:rPr lang="en-US" dirty="0" smtClean="0"/>
              <a:t>Enteric‐coated preparations are useful for drugs that cause significant gastric irritation, such as </a:t>
            </a:r>
            <a:r>
              <a:rPr lang="en-US" dirty="0" err="1" smtClean="0"/>
              <a:t>prednisolone</a:t>
            </a:r>
            <a:r>
              <a:rPr lang="en-US" dirty="0" smtClean="0"/>
              <a:t>.</a:t>
            </a:r>
          </a:p>
          <a:p>
            <a:endParaRPr lang="en-US"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Parenteral</a:t>
            </a:r>
            <a:endParaRPr lang="en-US" dirty="0"/>
          </a:p>
        </p:txBody>
      </p:sp>
      <p:sp>
        <p:nvSpPr>
          <p:cNvPr id="3" name="Content Placeholder 2"/>
          <p:cNvSpPr>
            <a:spLocks noGrp="1"/>
          </p:cNvSpPr>
          <p:nvPr>
            <p:ph idx="1"/>
          </p:nvPr>
        </p:nvSpPr>
        <p:spPr/>
        <p:txBody>
          <a:bodyPr>
            <a:normAutofit/>
          </a:bodyPr>
          <a:lstStyle/>
          <a:p>
            <a:pPr>
              <a:buNone/>
            </a:pPr>
            <a:r>
              <a:rPr lang="en-US" dirty="0" smtClean="0"/>
              <a:t> 1.Intravenous 2.Intramuscular  3.Subcutaneous</a:t>
            </a:r>
          </a:p>
          <a:p>
            <a:r>
              <a:rPr lang="en-US" dirty="0" smtClean="0"/>
              <a:t>Therapeutic proteins have very limited oral bioavailability due to intestinal enzymes and poor permeability across the intestinal mucosal membrane barrier, and are almost exclusively administered via </a:t>
            </a:r>
            <a:r>
              <a:rPr lang="en-US" dirty="0" err="1" smtClean="0"/>
              <a:t>parenteral</a:t>
            </a:r>
            <a:r>
              <a:rPr lang="en-US" dirty="0" smtClean="0"/>
              <a:t> routes (for example </a:t>
            </a:r>
            <a:r>
              <a:rPr lang="en-US" dirty="0" err="1" smtClean="0"/>
              <a:t>rituximab</a:t>
            </a:r>
            <a:r>
              <a:rPr lang="en-US" dirty="0" smtClean="0"/>
              <a:t> or </a:t>
            </a:r>
            <a:r>
              <a:rPr lang="en-US" dirty="0" err="1" smtClean="0"/>
              <a:t>infliximab</a:t>
            </a:r>
            <a:r>
              <a:rPr lang="en-US" dirty="0" smtClean="0"/>
              <a:t>)</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Distribution</a:t>
            </a:r>
            <a:endParaRPr lang="en-US" dirty="0"/>
          </a:p>
        </p:txBody>
      </p:sp>
      <p:sp>
        <p:nvSpPr>
          <p:cNvPr id="3" name="Content Placeholder 2"/>
          <p:cNvSpPr>
            <a:spLocks noGrp="1"/>
          </p:cNvSpPr>
          <p:nvPr>
            <p:ph idx="1"/>
          </p:nvPr>
        </p:nvSpPr>
        <p:spPr/>
        <p:txBody>
          <a:bodyPr>
            <a:normAutofit/>
          </a:bodyPr>
          <a:lstStyle/>
          <a:p>
            <a:r>
              <a:rPr lang="en-US" dirty="0" smtClean="0"/>
              <a:t>The volume of distribution of a drug is mainly determined by :</a:t>
            </a:r>
          </a:p>
          <a:p>
            <a:r>
              <a:rPr lang="en-US" dirty="0" smtClean="0"/>
              <a:t>physicochemical properties (such as charge and </a:t>
            </a:r>
            <a:r>
              <a:rPr lang="en-US" dirty="0" err="1" smtClean="0"/>
              <a:t>lipophilicity</a:t>
            </a:r>
            <a:r>
              <a:rPr lang="en-US" dirty="0" smtClean="0"/>
              <a:t>), </a:t>
            </a:r>
          </a:p>
          <a:p>
            <a:r>
              <a:rPr lang="en-US" dirty="0" smtClean="0"/>
              <a:t>protein‐</a:t>
            </a:r>
            <a:r>
              <a:rPr lang="en-US" dirty="0" err="1" smtClean="0"/>
              <a:t>bindingcapacity</a:t>
            </a:r>
            <a:endParaRPr lang="en-US" dirty="0" smtClean="0"/>
          </a:p>
          <a:p>
            <a:r>
              <a:rPr lang="en-US" dirty="0" smtClean="0"/>
              <a:t> the degree to which it is subject to active transport mechanisms. </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buNone/>
            </a:pPr>
            <a:endParaRPr lang="en-US" dirty="0" smtClean="0"/>
          </a:p>
          <a:p>
            <a:endParaRPr lang="en-US" dirty="0" smtClean="0"/>
          </a:p>
          <a:p>
            <a:r>
              <a:rPr lang="en-US" dirty="0" smtClean="0"/>
              <a:t> </a:t>
            </a:r>
            <a:r>
              <a:rPr lang="en-US" dirty="0" smtClean="0"/>
              <a:t>Preferential accumulation of drugs in certain tissues may also be of clinical relevance. For example, </a:t>
            </a:r>
            <a:r>
              <a:rPr lang="en-US" dirty="0" err="1" smtClean="0"/>
              <a:t>retinoids</a:t>
            </a:r>
            <a:r>
              <a:rPr lang="en-US" dirty="0" smtClean="0"/>
              <a:t> tend to preferentially accumulate in adipose tissue so that dosing may need alteration in obese patients.</a:t>
            </a:r>
          </a:p>
          <a:p>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Metabolism</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Drug metabolism is traditionally described as occurring in two phases. </a:t>
            </a:r>
          </a:p>
          <a:p>
            <a:r>
              <a:rPr lang="en-US" dirty="0" smtClean="0"/>
              <a:t>Phase I reactions: </a:t>
            </a:r>
            <a:r>
              <a:rPr lang="en-US" dirty="0" err="1" smtClean="0"/>
              <a:t>catalysed</a:t>
            </a:r>
            <a:r>
              <a:rPr lang="en-US" dirty="0" smtClean="0"/>
              <a:t> by </a:t>
            </a:r>
            <a:r>
              <a:rPr lang="en-US" dirty="0" err="1" smtClean="0"/>
              <a:t>cytochrome</a:t>
            </a:r>
            <a:r>
              <a:rPr lang="en-US" dirty="0" smtClean="0"/>
              <a:t> P450s (CYPs), </a:t>
            </a:r>
            <a:r>
              <a:rPr lang="en-US" dirty="0" err="1" smtClean="0"/>
              <a:t>flavin</a:t>
            </a:r>
            <a:r>
              <a:rPr lang="en-US" dirty="0" smtClean="0"/>
              <a:t>‐containing mono‐</a:t>
            </a:r>
            <a:r>
              <a:rPr lang="en-US" dirty="0" err="1" smtClean="0"/>
              <a:t>oxgenases</a:t>
            </a:r>
            <a:r>
              <a:rPr lang="en-US" dirty="0" smtClean="0"/>
              <a:t> and </a:t>
            </a:r>
            <a:r>
              <a:rPr lang="en-US" dirty="0" err="1" smtClean="0"/>
              <a:t>epoxide</a:t>
            </a:r>
            <a:r>
              <a:rPr lang="en-US" dirty="0" smtClean="0"/>
              <a:t> </a:t>
            </a:r>
            <a:r>
              <a:rPr lang="en-US" dirty="0" err="1" smtClean="0"/>
              <a:t>hydrolases</a:t>
            </a:r>
            <a:r>
              <a:rPr lang="en-US" dirty="0" smtClean="0"/>
              <a:t>, and lead to oxidation, reduction or hydrolysis of the drug. Usually this results in a loss of drug function, but for some drugs (so‐called pro‐drugs), it results in drug activation (e.g. </a:t>
            </a:r>
            <a:r>
              <a:rPr lang="en-US" dirty="0" err="1" smtClean="0"/>
              <a:t>mycophe-nolate</a:t>
            </a:r>
            <a:r>
              <a:rPr lang="en-US" dirty="0" smtClean="0"/>
              <a:t> </a:t>
            </a:r>
            <a:r>
              <a:rPr lang="en-US" dirty="0" err="1" smtClean="0"/>
              <a:t>mofetil</a:t>
            </a:r>
            <a:r>
              <a:rPr lang="en-US" dirty="0" smtClean="0"/>
              <a:t> is an ester pro‐drug, which is </a:t>
            </a:r>
            <a:r>
              <a:rPr lang="en-US" dirty="0" err="1" smtClean="0"/>
              <a:t>hydrolysed</a:t>
            </a:r>
            <a:r>
              <a:rPr lang="en-US" dirty="0" smtClean="0"/>
              <a:t> to biologically active </a:t>
            </a:r>
            <a:r>
              <a:rPr lang="en-US" dirty="0" err="1" smtClean="0"/>
              <a:t>mycophenolic</a:t>
            </a:r>
            <a:r>
              <a:rPr lang="en-US" dirty="0" smtClean="0"/>
              <a:t> acid by plasma </a:t>
            </a:r>
            <a:r>
              <a:rPr lang="en-US" dirty="0" err="1" smtClean="0"/>
              <a:t>esterases</a:t>
            </a:r>
            <a:r>
              <a:rPr lang="en-US" dirty="0" smtClean="0"/>
              <a:t>).</a:t>
            </a: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Phase II reactions </a:t>
            </a:r>
            <a:r>
              <a:rPr lang="en-US" dirty="0" err="1" smtClean="0"/>
              <a:t>catalyse</a:t>
            </a:r>
            <a:r>
              <a:rPr lang="en-US" dirty="0" smtClean="0"/>
              <a:t> conjugation of the phase I product with a second molecule (</a:t>
            </a:r>
            <a:r>
              <a:rPr lang="en-US" dirty="0" err="1" smtClean="0"/>
              <a:t>sulphate</a:t>
            </a:r>
            <a:r>
              <a:rPr lang="en-US" dirty="0" smtClean="0"/>
              <a:t>, </a:t>
            </a:r>
            <a:r>
              <a:rPr lang="en-US" dirty="0" err="1" smtClean="0"/>
              <a:t>glucuronic</a:t>
            </a:r>
            <a:r>
              <a:rPr lang="en-US" dirty="0" smtClean="0"/>
              <a:t> acid, </a:t>
            </a:r>
            <a:r>
              <a:rPr lang="en-US" dirty="0" err="1" smtClean="0"/>
              <a:t>glutathione,acetyl</a:t>
            </a:r>
            <a:r>
              <a:rPr lang="en-US" dirty="0" smtClean="0"/>
              <a:t> group, methyl group). This inactivates potentially toxic phase I metabolites, and also facilitates drug elimination as a consequence of improved water solubility and increased molecular weight.</a:t>
            </a: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Excretion</a:t>
            </a:r>
            <a:br>
              <a:rPr lang="en-US" dirty="0" smtClean="0"/>
            </a:b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Drugs are eliminated from the body either unchanged or as drug metabolites, with the kidney being the principle site of drug and drug metabolite elimination.</a:t>
            </a:r>
          </a:p>
          <a:p>
            <a:r>
              <a:rPr lang="en-US" dirty="0" smtClean="0"/>
              <a:t>Renal function is therefore a critical factor in determining drug bioavailability and potential toxicity, and when reduced due to age, disease or concomitant therapy (e.g. non‐steroidal anti‐inflammatory drugs (NSAIDs), diuretics) becomes a very common source of adverse drug reactions.</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Pharmacodynamics</a:t>
            </a:r>
            <a:endParaRPr lang="en-US" dirty="0"/>
          </a:p>
        </p:txBody>
      </p:sp>
      <p:sp>
        <p:nvSpPr>
          <p:cNvPr id="3" name="Content Placeholder 2"/>
          <p:cNvSpPr>
            <a:spLocks noGrp="1"/>
          </p:cNvSpPr>
          <p:nvPr>
            <p:ph idx="1"/>
          </p:nvPr>
        </p:nvSpPr>
        <p:spPr/>
        <p:txBody>
          <a:bodyPr/>
          <a:lstStyle/>
          <a:p>
            <a:r>
              <a:rPr lang="en-US" dirty="0" err="1" smtClean="0"/>
              <a:t>Pharmacodynamics</a:t>
            </a:r>
            <a:r>
              <a:rPr lang="en-US" dirty="0" smtClean="0"/>
              <a:t> is the study of the biochemical and physiological effects of drugs and their mechanisms of actions</a:t>
            </a:r>
          </a:p>
          <a:p>
            <a:pPr>
              <a:buNone/>
            </a:pPr>
            <a:r>
              <a:rPr lang="en-US" dirty="0" smtClean="0"/>
              <a:t>             </a:t>
            </a:r>
            <a:r>
              <a:rPr lang="en-US" dirty="0" smtClean="0">
                <a:solidFill>
                  <a:srgbClr val="FF0000"/>
                </a:solidFill>
              </a:rPr>
              <a:t>what the drug does to the body</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smtClean="0"/>
              <a:t>Most drugs work by interacting with a specific cellular macromolecule (drug target or drug receptor). </a:t>
            </a:r>
          </a:p>
          <a:p>
            <a:r>
              <a:rPr lang="en-US" dirty="0" smtClean="0"/>
              <a:t>This drug–receptor interaction is the initiating event in a multistep process that ultimately alters tissue function and depends on two key principles:</a:t>
            </a:r>
          </a:p>
          <a:p>
            <a:pPr>
              <a:buNone/>
            </a:pPr>
            <a:r>
              <a:rPr lang="en-US" dirty="0" smtClean="0"/>
              <a:t>    (</a:t>
            </a:r>
            <a:r>
              <a:rPr lang="en-US" dirty="0" err="1" smtClean="0"/>
              <a:t>i</a:t>
            </a:r>
            <a:r>
              <a:rPr lang="en-US" dirty="0" smtClean="0"/>
              <a:t>) the affinity and specificity of drug/receptor binding</a:t>
            </a:r>
          </a:p>
          <a:p>
            <a:pPr>
              <a:buNone/>
            </a:pPr>
            <a:r>
              <a:rPr lang="en-US" dirty="0" smtClean="0"/>
              <a:t>    (ii) the intrinsic activity of receptor‐bound drug to activate the receptor</a:t>
            </a:r>
          </a:p>
          <a:p>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Molecular mechanisms underlying drug action</a:t>
            </a:r>
            <a:endParaRPr lang="en-US" dirty="0"/>
          </a:p>
        </p:txBody>
      </p:sp>
      <p:sp>
        <p:nvSpPr>
          <p:cNvPr id="3" name="Content Placeholder 2"/>
          <p:cNvSpPr>
            <a:spLocks noGrp="1"/>
          </p:cNvSpPr>
          <p:nvPr>
            <p:ph idx="1"/>
          </p:nvPr>
        </p:nvSpPr>
        <p:spPr/>
        <p:txBody>
          <a:bodyPr>
            <a:normAutofit/>
          </a:bodyPr>
          <a:lstStyle/>
          <a:p>
            <a:r>
              <a:rPr lang="en-US" dirty="0" smtClean="0"/>
              <a:t>Extracellular mechanisms </a:t>
            </a:r>
          </a:p>
          <a:p>
            <a:r>
              <a:rPr lang="en-US" dirty="0" err="1" smtClean="0"/>
              <a:t>Transmembrane</a:t>
            </a:r>
            <a:endParaRPr lang="en-US" dirty="0" smtClean="0"/>
          </a:p>
          <a:p>
            <a:r>
              <a:rPr lang="en-US" dirty="0" err="1" smtClean="0"/>
              <a:t>Intramembrane</a:t>
            </a:r>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Dermis:</a:t>
            </a:r>
            <a:br>
              <a:rPr lang="en-US" dirty="0" smtClean="0"/>
            </a:b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Thickness 1mm </a:t>
            </a:r>
            <a:endParaRPr lang="en-US" dirty="0" smtClean="0"/>
          </a:p>
          <a:p>
            <a:endParaRPr lang="en-US" dirty="0" smtClean="0"/>
          </a:p>
          <a:p>
            <a:r>
              <a:rPr lang="en-US" dirty="0" smtClean="0"/>
              <a:t>Has connective tissue, consisting of collagen and elastic </a:t>
            </a:r>
            <a:r>
              <a:rPr lang="en-US" dirty="0" err="1" smtClean="0"/>
              <a:t>fibres</a:t>
            </a:r>
            <a:r>
              <a:rPr lang="en-US" dirty="0" smtClean="0"/>
              <a:t> in an aqueous glycoprotein gel. </a:t>
            </a:r>
            <a:endParaRPr lang="en-US" dirty="0" smtClean="0"/>
          </a:p>
          <a:p>
            <a:endParaRPr lang="en-US" dirty="0" smtClean="0"/>
          </a:p>
          <a:p>
            <a:r>
              <a:rPr lang="en-US" dirty="0" smtClean="0"/>
              <a:t>Has mechanoreceptors of touch and heat, hair follicles, sweat and apocrine glands, sebaceous glands, lymphatic vessels and a  rich microcirculation.  </a:t>
            </a:r>
          </a:p>
          <a:p>
            <a:pPr>
              <a:buNone/>
            </a:pPr>
            <a:endParaRPr lang="en-US" dirty="0"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Extracellular mechanism</a:t>
            </a:r>
            <a:endParaRPr lang="en-US" dirty="0"/>
          </a:p>
        </p:txBody>
      </p:sp>
      <p:sp>
        <p:nvSpPr>
          <p:cNvPr id="3" name="Content Placeholder 2"/>
          <p:cNvSpPr>
            <a:spLocks noGrp="1"/>
          </p:cNvSpPr>
          <p:nvPr>
            <p:ph idx="1"/>
          </p:nvPr>
        </p:nvSpPr>
        <p:spPr/>
        <p:txBody>
          <a:bodyPr>
            <a:normAutofit lnSpcReduction="10000"/>
          </a:bodyPr>
          <a:lstStyle/>
          <a:p>
            <a:r>
              <a:rPr lang="en-US" dirty="0" smtClean="0"/>
              <a:t>A number of drugs act outside the cell to affect cellular function, typically in one of two ways:</a:t>
            </a:r>
          </a:p>
          <a:p>
            <a:pPr marL="514350" indent="-514350">
              <a:buFont typeface="+mj-lt"/>
              <a:buAutoNum type="arabicPeriod"/>
            </a:pPr>
            <a:r>
              <a:rPr lang="en-US" dirty="0" smtClean="0"/>
              <a:t>     Alter the activity of extracellular enzymes involved in the synthesis or degradation of endogenous </a:t>
            </a:r>
            <a:r>
              <a:rPr lang="en-US" dirty="0" err="1" smtClean="0"/>
              <a:t>signalling</a:t>
            </a:r>
            <a:r>
              <a:rPr lang="en-US" dirty="0" smtClean="0"/>
              <a:t> </a:t>
            </a:r>
            <a:r>
              <a:rPr lang="en-US" dirty="0" smtClean="0"/>
              <a:t>molecules. </a:t>
            </a:r>
            <a:endParaRPr lang="en-US" dirty="0" smtClean="0"/>
          </a:p>
          <a:p>
            <a:pPr marL="514350" indent="-514350">
              <a:buFont typeface="+mj-lt"/>
              <a:buAutoNum type="arabicPeriod"/>
            </a:pPr>
            <a:r>
              <a:rPr lang="en-US" dirty="0" smtClean="0"/>
              <a:t>    By directly interacting with the endogenous </a:t>
            </a:r>
            <a:r>
              <a:rPr lang="en-US" dirty="0" err="1" smtClean="0"/>
              <a:t>ligand</a:t>
            </a:r>
            <a:r>
              <a:rPr lang="en-US" dirty="0" smtClean="0"/>
              <a:t> to prevent binding to its site of action </a:t>
            </a:r>
            <a:r>
              <a:rPr lang="en-US" dirty="0" smtClean="0"/>
              <a:t>.</a:t>
            </a:r>
            <a:endParaRPr lang="en-US" dirty="0" smtClean="0"/>
          </a:p>
          <a:p>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Transmembrane</a:t>
            </a:r>
            <a:r>
              <a:rPr lang="en-US" dirty="0" smtClean="0"/>
              <a:t> mechanisms</a:t>
            </a:r>
            <a:endParaRPr lang="en-US" dirty="0"/>
          </a:p>
        </p:txBody>
      </p:sp>
      <p:sp>
        <p:nvSpPr>
          <p:cNvPr id="3" name="Content Placeholder 2"/>
          <p:cNvSpPr>
            <a:spLocks noGrp="1"/>
          </p:cNvSpPr>
          <p:nvPr>
            <p:ph idx="1"/>
          </p:nvPr>
        </p:nvSpPr>
        <p:spPr/>
        <p:txBody>
          <a:bodyPr/>
          <a:lstStyle/>
          <a:p>
            <a:r>
              <a:rPr lang="en-US" dirty="0" smtClean="0"/>
              <a:t>Hydrophilic drugs cannot easily access the cell and so rely on membrane bound receptors to exert their action</a:t>
            </a:r>
          </a:p>
          <a:p>
            <a:r>
              <a:rPr lang="en-US" dirty="0" smtClean="0"/>
              <a:t>These fall into five broad categories:</a:t>
            </a:r>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742950" indent="-742950">
              <a:buFont typeface="+mj-lt"/>
              <a:buAutoNum type="arabicPeriod"/>
            </a:pPr>
            <a:r>
              <a:rPr lang="en-US" dirty="0" smtClean="0">
                <a:solidFill>
                  <a:schemeClr val="tx2"/>
                </a:solidFill>
              </a:rPr>
              <a:t>G‐protein‐coupled receptors</a:t>
            </a:r>
            <a:endParaRPr lang="en-US" dirty="0">
              <a:solidFill>
                <a:schemeClr val="tx2"/>
              </a:solidFill>
            </a:endParaRPr>
          </a:p>
        </p:txBody>
      </p:sp>
      <p:sp>
        <p:nvSpPr>
          <p:cNvPr id="3" name="Content Placeholder 2"/>
          <p:cNvSpPr>
            <a:spLocks noGrp="1"/>
          </p:cNvSpPr>
          <p:nvPr>
            <p:ph idx="1"/>
          </p:nvPr>
        </p:nvSpPr>
        <p:spPr/>
        <p:txBody>
          <a:bodyPr>
            <a:normAutofit/>
          </a:bodyPr>
          <a:lstStyle/>
          <a:p>
            <a:pPr marL="514350" indent="-514350">
              <a:buNone/>
            </a:pPr>
            <a:r>
              <a:rPr lang="en-US" dirty="0" smtClean="0"/>
              <a:t>      Couple to a family of </a:t>
            </a:r>
            <a:r>
              <a:rPr lang="en-US" dirty="0" err="1" smtClean="0"/>
              <a:t>heterotrimeric</a:t>
            </a:r>
            <a:r>
              <a:rPr lang="en-US" dirty="0" smtClean="0"/>
              <a:t> GTP binding regulatory G proteins. Following </a:t>
            </a:r>
            <a:r>
              <a:rPr lang="en-US" dirty="0" err="1" smtClean="0"/>
              <a:t>ligand</a:t>
            </a:r>
            <a:r>
              <a:rPr lang="en-US" dirty="0" smtClean="0"/>
              <a:t> binding, G proteins signal to various </a:t>
            </a:r>
            <a:r>
              <a:rPr lang="en-US" dirty="0" err="1" smtClean="0"/>
              <a:t>effector</a:t>
            </a:r>
            <a:r>
              <a:rPr lang="en-US" dirty="0" smtClean="0"/>
              <a:t> proteins which then leads to a cascade of intracellular events via second messenger systems and ultimately a drug effect.</a:t>
            </a:r>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742950" indent="-742950"/>
            <a:r>
              <a:rPr lang="en-US" dirty="0" smtClean="0">
                <a:solidFill>
                  <a:schemeClr val="tx2"/>
                </a:solidFill>
              </a:rPr>
              <a:t>2.Receptors linked to intracellular enzymes</a:t>
            </a:r>
            <a:endParaRPr lang="en-US" dirty="0">
              <a:solidFill>
                <a:schemeClr val="tx2"/>
              </a:solidFill>
            </a:endParaRPr>
          </a:p>
        </p:txBody>
      </p:sp>
      <p:sp>
        <p:nvSpPr>
          <p:cNvPr id="3" name="Content Placeholder 2"/>
          <p:cNvSpPr>
            <a:spLocks noGrp="1"/>
          </p:cNvSpPr>
          <p:nvPr>
            <p:ph idx="1"/>
          </p:nvPr>
        </p:nvSpPr>
        <p:spPr/>
        <p:txBody>
          <a:bodyPr>
            <a:normAutofit/>
          </a:bodyPr>
          <a:lstStyle/>
          <a:p>
            <a:r>
              <a:rPr lang="en-US" dirty="0" smtClean="0"/>
              <a:t>They have an extracellular binding domain directly coupled in some way to enzymatic activity within the cell so that, on </a:t>
            </a:r>
            <a:r>
              <a:rPr lang="en-US" dirty="0" err="1" smtClean="0"/>
              <a:t>ligand</a:t>
            </a:r>
            <a:r>
              <a:rPr lang="en-US" dirty="0" smtClean="0"/>
              <a:t> binding, consequent enzymatic activity initiates and amplifies the intracellular signals and feedback responses by changing the </a:t>
            </a:r>
            <a:r>
              <a:rPr lang="en-US" dirty="0" err="1" smtClean="0"/>
              <a:t>phosphorylation</a:t>
            </a:r>
            <a:r>
              <a:rPr lang="en-US" dirty="0" smtClean="0"/>
              <a:t> status of the cellular proteins.</a:t>
            </a:r>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tx2"/>
                </a:solidFill>
              </a:rPr>
              <a:t>3.Transmembrane receptors without enzyme‐linked activity</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r>
              <a:rPr lang="en-US" dirty="0" smtClean="0"/>
              <a:t>They include Toll‐like receptors, fundamental components of innate immune </a:t>
            </a:r>
            <a:r>
              <a:rPr lang="en-US" dirty="0" err="1" smtClean="0"/>
              <a:t>signalling</a:t>
            </a:r>
            <a:r>
              <a:rPr lang="en-US" dirty="0" smtClean="0"/>
              <a:t>, which on </a:t>
            </a:r>
            <a:r>
              <a:rPr lang="en-US" dirty="0" err="1" smtClean="0"/>
              <a:t>ligand</a:t>
            </a:r>
            <a:r>
              <a:rPr lang="en-US" dirty="0" smtClean="0"/>
              <a:t> binding ultimately recruit interleukin‐associated </a:t>
            </a:r>
            <a:r>
              <a:rPr lang="en-US" dirty="0" err="1" smtClean="0"/>
              <a:t>kinases</a:t>
            </a:r>
            <a:r>
              <a:rPr lang="en-US" dirty="0" smtClean="0"/>
              <a:t> and downstream pathway </a:t>
            </a:r>
            <a:r>
              <a:rPr lang="en-US" dirty="0" err="1" smtClean="0"/>
              <a:t>signalling</a:t>
            </a:r>
            <a:r>
              <a:rPr lang="en-US" dirty="0" smtClean="0"/>
              <a:t> via the nuclear factor</a:t>
            </a:r>
            <a:r>
              <a:rPr lang="el-GR" dirty="0" smtClean="0"/>
              <a:t>κ</a:t>
            </a:r>
            <a:r>
              <a:rPr lang="en-US" dirty="0" smtClean="0"/>
              <a:t>B (NF‐</a:t>
            </a:r>
            <a:r>
              <a:rPr lang="el-GR" dirty="0" smtClean="0"/>
              <a:t>κ</a:t>
            </a:r>
            <a:r>
              <a:rPr lang="en-US" dirty="0" smtClean="0"/>
              <a:t>B)pathway.</a:t>
            </a:r>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2"/>
                </a:solidFill>
              </a:rPr>
              <a:t>4.Ion channels</a:t>
            </a:r>
            <a:endParaRPr lang="en-US" dirty="0">
              <a:solidFill>
                <a:schemeClr val="tx2"/>
              </a:solidFill>
            </a:endParaRPr>
          </a:p>
        </p:txBody>
      </p:sp>
      <p:sp>
        <p:nvSpPr>
          <p:cNvPr id="3" name="Content Placeholder 2"/>
          <p:cNvSpPr>
            <a:spLocks noGrp="1"/>
          </p:cNvSpPr>
          <p:nvPr>
            <p:ph idx="1"/>
          </p:nvPr>
        </p:nvSpPr>
        <p:spPr/>
        <p:txBody>
          <a:bodyPr/>
          <a:lstStyle/>
          <a:p>
            <a:r>
              <a:rPr lang="en-US" dirty="0" smtClean="0"/>
              <a:t>Facilitate the flux of </a:t>
            </a:r>
            <a:r>
              <a:rPr lang="en-US" dirty="0" err="1" smtClean="0"/>
              <a:t>cations</a:t>
            </a:r>
            <a:r>
              <a:rPr lang="en-US" dirty="0" smtClean="0"/>
              <a:t> and anions across the impermeable plasma cell membrane to maintain electrochemical gradients critical to excitable cells such as nerves and muscles as well as non‐excitable cells, to trigger biochemical and </a:t>
            </a:r>
            <a:r>
              <a:rPr lang="en-US" dirty="0" err="1" smtClean="0"/>
              <a:t>secretory</a:t>
            </a:r>
            <a:r>
              <a:rPr lang="en-US" dirty="0" smtClean="0"/>
              <a:t> cell function. </a:t>
            </a:r>
            <a:endParaRPr 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2"/>
                </a:solidFill>
              </a:rPr>
              <a:t>4.Membrane‐bound transporters</a:t>
            </a:r>
            <a:endParaRPr lang="en-US" dirty="0">
              <a:solidFill>
                <a:schemeClr val="tx2"/>
              </a:solidFill>
            </a:endParaRPr>
          </a:p>
        </p:txBody>
      </p:sp>
      <p:sp>
        <p:nvSpPr>
          <p:cNvPr id="3" name="Content Placeholder 2"/>
          <p:cNvSpPr>
            <a:spLocks noGrp="1"/>
          </p:cNvSpPr>
          <p:nvPr>
            <p:ph idx="1"/>
          </p:nvPr>
        </p:nvSpPr>
        <p:spPr/>
        <p:txBody>
          <a:bodyPr>
            <a:normAutofit/>
          </a:bodyPr>
          <a:lstStyle/>
          <a:p>
            <a:r>
              <a:rPr lang="en-US" dirty="0" smtClean="0"/>
              <a:t>Play a key role in drug pharmacokinetics as they determine drug entry to and elimination from cells, but are also drug targets, particularly those used in neuropsychiatric disorders (e.g. the transporter SERT ( SLC6A4) is responsible for the uptake and clearance of serotonin in the brain, and the target for selective serotonin reuptake inhibitors). </a:t>
            </a:r>
            <a:endParaRPr 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Intracellular mechanisms</a:t>
            </a:r>
            <a:endParaRPr lang="en-US" dirty="0"/>
          </a:p>
        </p:txBody>
      </p:sp>
      <p:sp>
        <p:nvSpPr>
          <p:cNvPr id="3" name="Content Placeholder 2"/>
          <p:cNvSpPr>
            <a:spLocks noGrp="1"/>
          </p:cNvSpPr>
          <p:nvPr>
            <p:ph idx="1"/>
          </p:nvPr>
        </p:nvSpPr>
        <p:spPr/>
        <p:txBody>
          <a:bodyPr>
            <a:normAutofit fontScale="92500"/>
          </a:bodyPr>
          <a:lstStyle/>
          <a:p>
            <a:r>
              <a:rPr lang="en-US" dirty="0" smtClean="0"/>
              <a:t>Some small molecule drugs diffuse or are actively transported into the cell to access intracellular drug targets. There are two main types:</a:t>
            </a:r>
          </a:p>
          <a:p>
            <a:r>
              <a:rPr lang="en-US" dirty="0" smtClean="0"/>
              <a:t>1. Nuclear hormone receptors. EXAMPLE: sex hormones, </a:t>
            </a:r>
            <a:r>
              <a:rPr lang="en-US" dirty="0" err="1" smtClean="0"/>
              <a:t>cortisol</a:t>
            </a:r>
            <a:r>
              <a:rPr lang="en-US" dirty="0" smtClean="0"/>
              <a:t>, thyroid hormones and vitamin D receptors.</a:t>
            </a:r>
          </a:p>
          <a:p>
            <a:endParaRPr lang="en-US" dirty="0" smtClean="0"/>
          </a:p>
          <a:p>
            <a:r>
              <a:rPr lang="en-US" dirty="0" smtClean="0"/>
              <a:t>2. Intracellular enzymes..examples: </a:t>
            </a:r>
            <a:r>
              <a:rPr lang="en-US" dirty="0" err="1" smtClean="0"/>
              <a:t>ciclosporin</a:t>
            </a:r>
            <a:r>
              <a:rPr lang="en-US" dirty="0" smtClean="0"/>
              <a:t>, </a:t>
            </a:r>
            <a:r>
              <a:rPr lang="en-US" dirty="0" err="1" smtClean="0"/>
              <a:t>tacrolimus</a:t>
            </a:r>
            <a:r>
              <a:rPr lang="en-US" dirty="0" smtClean="0"/>
              <a:t> and </a:t>
            </a:r>
            <a:r>
              <a:rPr lang="en-US" dirty="0" err="1" smtClean="0"/>
              <a:t>pimecrolimus</a:t>
            </a:r>
            <a:endParaRPr lang="en-US"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Drug toxicity and Adverse effects</a:t>
            </a:r>
            <a:endParaRPr lang="en-US" dirty="0"/>
          </a:p>
        </p:txBody>
      </p:sp>
      <p:sp>
        <p:nvSpPr>
          <p:cNvPr id="3" name="Content Placeholder 2"/>
          <p:cNvSpPr>
            <a:spLocks noGrp="1"/>
          </p:cNvSpPr>
          <p:nvPr>
            <p:ph idx="1"/>
          </p:nvPr>
        </p:nvSpPr>
        <p:spPr/>
        <p:txBody>
          <a:bodyPr/>
          <a:lstStyle/>
          <a:p>
            <a:r>
              <a:rPr lang="en-US" dirty="0" smtClean="0"/>
              <a:t>Drug toxicities can be classified in 5 broad categories based on the underlying mechanism.</a:t>
            </a:r>
            <a:endParaRPr 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2"/>
                </a:solidFill>
              </a:rPr>
              <a:t>1.On target drug toxicity</a:t>
            </a:r>
            <a:endParaRPr lang="en-US" dirty="0">
              <a:solidFill>
                <a:schemeClr val="tx2"/>
              </a:solidFill>
            </a:endParaRPr>
          </a:p>
        </p:txBody>
      </p:sp>
      <p:sp>
        <p:nvSpPr>
          <p:cNvPr id="3" name="Content Placeholder 2"/>
          <p:cNvSpPr>
            <a:spLocks noGrp="1"/>
          </p:cNvSpPr>
          <p:nvPr>
            <p:ph idx="1"/>
          </p:nvPr>
        </p:nvSpPr>
        <p:spPr/>
        <p:txBody>
          <a:bodyPr>
            <a:normAutofit/>
          </a:bodyPr>
          <a:lstStyle/>
          <a:p>
            <a:r>
              <a:rPr lang="en-US" dirty="0" smtClean="0"/>
              <a:t>Toxicity following modulation of the primary, pharmacological target. </a:t>
            </a:r>
          </a:p>
          <a:p>
            <a:r>
              <a:rPr lang="en-US" dirty="0" smtClean="0"/>
              <a:t> Sources of this type of event include deliberate or accidental dosing error, alterations in the pharmacokinetics of the drug (e.g. due to liver or kidney disease or to interactions with other drugs) </a:t>
            </a:r>
            <a:r>
              <a:rPr lang="en-US" dirty="0" smtClean="0"/>
              <a:t>.</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dirty="0" smtClean="0"/>
              <a:t>SC is often compared to a ‘brick wall’, with the </a:t>
            </a:r>
            <a:r>
              <a:rPr lang="en-US" dirty="0" err="1" smtClean="0"/>
              <a:t>corneocytes</a:t>
            </a:r>
            <a:r>
              <a:rPr lang="en-US" dirty="0" smtClean="0"/>
              <a:t> representing the bricks and the intercellular lipids the cement.</a:t>
            </a:r>
          </a:p>
          <a:p>
            <a:endParaRPr lang="en-US" dirty="0" smtClean="0"/>
          </a:p>
          <a:p>
            <a:r>
              <a:rPr lang="en-US" dirty="0" err="1" smtClean="0"/>
              <a:t>Corneo‐desmosomes</a:t>
            </a:r>
            <a:r>
              <a:rPr lang="en-US" dirty="0" smtClean="0"/>
              <a:t> act as bridges holding </a:t>
            </a:r>
            <a:r>
              <a:rPr lang="en-US" dirty="0" err="1" smtClean="0"/>
              <a:t>corneocytes</a:t>
            </a:r>
            <a:r>
              <a:rPr lang="en-US" dirty="0" smtClean="0"/>
              <a:t> together until their controlled enzymatic degradation towards the SC surface provokes desquamation of the outer cell layer.</a:t>
            </a:r>
          </a:p>
          <a:p>
            <a:endParaRPr lang="en-US" dirty="0" smtClean="0"/>
          </a:p>
          <a:p>
            <a:r>
              <a:rPr lang="en-US" dirty="0" smtClean="0"/>
              <a:t>It is the SC that represents the skin’s principal resistance to molecular diffusion either from the ‘inside–out’, as in the case of water, or from the ‘outside–in’ with respect to topically contacting drugs or other foreign substances</a:t>
            </a:r>
            <a:endParaRPr 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2"/>
                </a:solidFill>
              </a:rPr>
              <a:t>2.Off target toxicity</a:t>
            </a:r>
            <a:endParaRPr lang="en-US" dirty="0">
              <a:solidFill>
                <a:schemeClr val="tx2"/>
              </a:solidFill>
            </a:endParaRPr>
          </a:p>
        </p:txBody>
      </p:sp>
      <p:sp>
        <p:nvSpPr>
          <p:cNvPr id="3" name="Content Placeholder 2"/>
          <p:cNvSpPr>
            <a:spLocks noGrp="1"/>
          </p:cNvSpPr>
          <p:nvPr>
            <p:ph idx="1"/>
          </p:nvPr>
        </p:nvSpPr>
        <p:spPr/>
        <p:txBody>
          <a:bodyPr>
            <a:normAutofit/>
          </a:bodyPr>
          <a:lstStyle/>
          <a:p>
            <a:r>
              <a:rPr lang="en-US" dirty="0" smtClean="0"/>
              <a:t>Results from the interaction of a drug with targets other than the intended therapeutic targets, for example the H1‐receptor antagonist </a:t>
            </a:r>
            <a:r>
              <a:rPr lang="en-US" dirty="0" err="1" smtClean="0"/>
              <a:t>terfenadine</a:t>
            </a:r>
            <a:r>
              <a:rPr lang="en-US" dirty="0" smtClean="0"/>
              <a:t> also inhibits a cardiac potassium channel which led to fatal cardiac arrhythmias and ultimately drug withdrawal</a:t>
            </a:r>
            <a:endParaRPr lang="en-US"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2"/>
                </a:solidFill>
              </a:rPr>
              <a:t>3.Biological activation of drugs                </a:t>
            </a:r>
            <a:endParaRPr lang="en-US" dirty="0">
              <a:solidFill>
                <a:schemeClr val="tx2"/>
              </a:solidFill>
            </a:endParaRPr>
          </a:p>
        </p:txBody>
      </p:sp>
      <p:sp>
        <p:nvSpPr>
          <p:cNvPr id="3" name="Content Placeholder 2"/>
          <p:cNvSpPr>
            <a:spLocks noGrp="1"/>
          </p:cNvSpPr>
          <p:nvPr>
            <p:ph idx="1"/>
          </p:nvPr>
        </p:nvSpPr>
        <p:spPr/>
        <p:txBody>
          <a:bodyPr>
            <a:normAutofit/>
          </a:bodyPr>
          <a:lstStyle/>
          <a:p>
            <a:r>
              <a:rPr lang="en-US" dirty="0" smtClean="0"/>
              <a:t> Biological activation of drugs to toxic metabolites capable of binding to </a:t>
            </a:r>
            <a:r>
              <a:rPr lang="en-US" dirty="0" smtClean="0"/>
              <a:t>proteins, DNA and small molecules</a:t>
            </a:r>
            <a:r>
              <a:rPr lang="en-US" dirty="0" smtClean="0"/>
              <a:t> </a:t>
            </a:r>
            <a:r>
              <a:rPr lang="en-US" dirty="0" smtClean="0"/>
              <a:t>such as glutathione</a:t>
            </a:r>
          </a:p>
          <a:p>
            <a:r>
              <a:rPr lang="en-US" dirty="0" smtClean="0"/>
              <a:t>(GSH) is an </a:t>
            </a:r>
            <a:r>
              <a:rPr lang="en-US" dirty="0" smtClean="0"/>
              <a:t>increasingly recognized </a:t>
            </a:r>
            <a:r>
              <a:rPr lang="en-US" dirty="0" smtClean="0"/>
              <a:t>mechanism of </a:t>
            </a:r>
            <a:r>
              <a:rPr lang="en-US" dirty="0" smtClean="0"/>
              <a:t>drug toxicity</a:t>
            </a:r>
            <a:r>
              <a:rPr lang="en-US" dirty="0" smtClean="0"/>
              <a:t>. </a:t>
            </a:r>
            <a:r>
              <a:rPr lang="en-US" dirty="0" err="1" smtClean="0"/>
              <a:t>Paracetamol</a:t>
            </a:r>
            <a:r>
              <a:rPr lang="en-US" dirty="0" smtClean="0"/>
              <a:t>‐induced </a:t>
            </a:r>
            <a:r>
              <a:rPr lang="en-US" dirty="0" smtClean="0"/>
              <a:t>hepatic necrosis is a classic example </a:t>
            </a:r>
            <a:r>
              <a:rPr lang="en-US" dirty="0" smtClean="0"/>
              <a:t>of this.</a:t>
            </a:r>
            <a:endParaRPr lang="en-US"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2"/>
                </a:solidFill>
              </a:rPr>
              <a:t>4. Allergic reactions</a:t>
            </a:r>
            <a:endParaRPr lang="en-US" dirty="0">
              <a:solidFill>
                <a:schemeClr val="tx2"/>
              </a:solidFill>
            </a:endParaRPr>
          </a:p>
        </p:txBody>
      </p:sp>
      <p:sp>
        <p:nvSpPr>
          <p:cNvPr id="3" name="Content Placeholder 2"/>
          <p:cNvSpPr>
            <a:spLocks noGrp="1"/>
          </p:cNvSpPr>
          <p:nvPr>
            <p:ph idx="1"/>
          </p:nvPr>
        </p:nvSpPr>
        <p:spPr/>
        <p:txBody>
          <a:bodyPr/>
          <a:lstStyle/>
          <a:p>
            <a:r>
              <a:rPr lang="en-US" dirty="0" smtClean="0"/>
              <a:t>Extend from type I to type IV </a:t>
            </a:r>
            <a:r>
              <a:rPr lang="en-US" dirty="0" err="1" smtClean="0"/>
              <a:t>reactions,are</a:t>
            </a:r>
            <a:r>
              <a:rPr lang="en-US" dirty="0" smtClean="0"/>
              <a:t> not dose related and are generally unpredictable.</a:t>
            </a:r>
            <a:endParaRPr lang="en-US"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2"/>
                </a:solidFill>
              </a:rPr>
              <a:t>5.Idiosyncratic drug reactions</a:t>
            </a:r>
            <a:endParaRPr lang="en-US" dirty="0">
              <a:solidFill>
                <a:schemeClr val="tx2"/>
              </a:solidFill>
            </a:endParaRPr>
          </a:p>
        </p:txBody>
      </p:sp>
      <p:sp>
        <p:nvSpPr>
          <p:cNvPr id="3" name="Content Placeholder 2"/>
          <p:cNvSpPr>
            <a:spLocks noGrp="1"/>
          </p:cNvSpPr>
          <p:nvPr>
            <p:ph idx="1"/>
          </p:nvPr>
        </p:nvSpPr>
        <p:spPr/>
        <p:txBody>
          <a:bodyPr>
            <a:normAutofit/>
          </a:bodyPr>
          <a:lstStyle/>
          <a:p>
            <a:r>
              <a:rPr lang="en-US" dirty="0" smtClean="0"/>
              <a:t>They are very rare, significant adverse effects  and historically describe events for which no obvious mechanism is apparent.</a:t>
            </a:r>
            <a:endParaRPr lang="en-US"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Factors that affect therapeutic outcome</a:t>
            </a:r>
            <a:endParaRPr lang="en-US" dirty="0"/>
          </a:p>
        </p:txBody>
      </p:sp>
      <p:sp>
        <p:nvSpPr>
          <p:cNvPr id="3" name="Content Placeholder 2"/>
          <p:cNvSpPr>
            <a:spLocks noGrp="1"/>
          </p:cNvSpPr>
          <p:nvPr>
            <p:ph idx="1"/>
          </p:nvPr>
        </p:nvSpPr>
        <p:spPr/>
        <p:txBody>
          <a:bodyPr/>
          <a:lstStyle/>
          <a:p>
            <a:r>
              <a:rPr lang="en-US" dirty="0" smtClean="0"/>
              <a:t>Drug choice and medical decision making </a:t>
            </a:r>
          </a:p>
          <a:p>
            <a:r>
              <a:rPr lang="en-US" dirty="0" smtClean="0"/>
              <a:t>Clinical factors that affect drug pharmacokinetics and </a:t>
            </a:r>
            <a:r>
              <a:rPr lang="en-US" dirty="0" err="1" smtClean="0"/>
              <a:t>pharmacodynamics</a:t>
            </a:r>
            <a:endParaRPr lang="en-US" dirty="0" smtClean="0"/>
          </a:p>
          <a:p>
            <a:r>
              <a:rPr lang="en-US" dirty="0" smtClean="0"/>
              <a:t>Drug interactions</a:t>
            </a:r>
          </a:p>
          <a:p>
            <a:r>
              <a:rPr lang="en-US" dirty="0" smtClean="0"/>
              <a:t>Patient adherence to treatment</a:t>
            </a:r>
          </a:p>
          <a:p>
            <a:r>
              <a:rPr lang="en-US" dirty="0" smtClean="0"/>
              <a:t>Medication errors</a:t>
            </a:r>
          </a:p>
          <a:p>
            <a:r>
              <a:rPr lang="en-US" dirty="0" err="1" smtClean="0"/>
              <a:t>Pharmacogenetics</a:t>
            </a:r>
            <a:r>
              <a:rPr lang="en-US" dirty="0" smtClean="0"/>
              <a:t> and personalized medicine</a:t>
            </a:r>
            <a:endParaRPr lang="en-US"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Drug choice and medical decision making </a:t>
            </a:r>
            <a:br>
              <a:rPr lang="en-US" dirty="0" smtClean="0"/>
            </a:br>
            <a:endParaRPr lang="en-US" dirty="0"/>
          </a:p>
        </p:txBody>
      </p:sp>
      <p:sp>
        <p:nvSpPr>
          <p:cNvPr id="3" name="Content Placeholder 2"/>
          <p:cNvSpPr>
            <a:spLocks noGrp="1"/>
          </p:cNvSpPr>
          <p:nvPr>
            <p:ph idx="1"/>
          </p:nvPr>
        </p:nvSpPr>
        <p:spPr/>
        <p:txBody>
          <a:bodyPr/>
          <a:lstStyle/>
          <a:p>
            <a:r>
              <a:rPr lang="en-US" dirty="0" smtClean="0"/>
              <a:t>Before initiating any therapeutic measures, a comprehensive assessment of the patient is essential</a:t>
            </a:r>
          </a:p>
          <a:p>
            <a:r>
              <a:rPr lang="en-US" dirty="0" smtClean="0"/>
              <a:t>Multiple factors determine the relationship between the dose of any particular drug and outcome and thus therapy needs to be carefully and precisely tailored to the needs and clinical circumstance of each patient.</a:t>
            </a:r>
            <a:endParaRPr lang="en-US"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Clinical factors that affect drug pharmacokinetics and </a:t>
            </a:r>
            <a:r>
              <a:rPr lang="en-US" dirty="0" err="1" smtClean="0"/>
              <a:t>pharmacodynamics</a:t>
            </a:r>
            <a:endParaRPr lang="en-US" dirty="0"/>
          </a:p>
        </p:txBody>
      </p:sp>
      <p:sp>
        <p:nvSpPr>
          <p:cNvPr id="3" name="Content Placeholder 2"/>
          <p:cNvSpPr>
            <a:spLocks noGrp="1"/>
          </p:cNvSpPr>
          <p:nvPr>
            <p:ph idx="1"/>
          </p:nvPr>
        </p:nvSpPr>
        <p:spPr/>
        <p:txBody>
          <a:bodyPr>
            <a:normAutofit fontScale="70000" lnSpcReduction="20000"/>
          </a:bodyPr>
          <a:lstStyle/>
          <a:p>
            <a:r>
              <a:rPr lang="en-US" b="1" u="sng" dirty="0" smtClean="0">
                <a:solidFill>
                  <a:schemeClr val="accent1"/>
                </a:solidFill>
              </a:rPr>
              <a:t> 1. Age</a:t>
            </a:r>
            <a:r>
              <a:rPr lang="en-US" dirty="0" smtClean="0"/>
              <a:t> :</a:t>
            </a:r>
          </a:p>
          <a:p>
            <a:endParaRPr lang="en-US" dirty="0" smtClean="0"/>
          </a:p>
          <a:p>
            <a:r>
              <a:rPr lang="en-US" dirty="0" smtClean="0"/>
              <a:t>Drug pharmacokinetics and </a:t>
            </a:r>
            <a:r>
              <a:rPr lang="en-US" dirty="0" err="1" smtClean="0"/>
              <a:t>pharmacodynamics</a:t>
            </a:r>
            <a:r>
              <a:rPr lang="en-US" dirty="0" smtClean="0"/>
              <a:t> are altered in the very young and in older people</a:t>
            </a:r>
          </a:p>
          <a:p>
            <a:endParaRPr lang="en-US" dirty="0" smtClean="0"/>
          </a:p>
          <a:p>
            <a:r>
              <a:rPr lang="en-US" dirty="0" smtClean="0"/>
              <a:t> Systemic exposure to topically applied therapies is more likely in infants and children compared with adults. During infancy, this relates in part to the presence of a thinner stratum </a:t>
            </a:r>
            <a:r>
              <a:rPr lang="en-US" dirty="0" err="1" smtClean="0"/>
              <a:t>corneum</a:t>
            </a:r>
            <a:r>
              <a:rPr lang="en-US" dirty="0" smtClean="0"/>
              <a:t>.</a:t>
            </a:r>
            <a:endParaRPr lang="en-US" dirty="0" smtClean="0"/>
          </a:p>
          <a:p>
            <a:endParaRPr lang="en-US" dirty="0" smtClean="0"/>
          </a:p>
          <a:p>
            <a:r>
              <a:rPr lang="en-US" dirty="0" smtClean="0"/>
              <a:t>Ageing is associated with a number of progressive physiological changes including </a:t>
            </a:r>
            <a:r>
              <a:rPr lang="en-US" dirty="0" err="1" smtClean="0"/>
              <a:t>cutaneous</a:t>
            </a:r>
            <a:r>
              <a:rPr lang="en-US" dirty="0" smtClean="0"/>
              <a:t> atrophy, reduction in lean body mass, 40% reduction in hepatic blood </a:t>
            </a:r>
            <a:r>
              <a:rPr lang="en-US" dirty="0" smtClean="0"/>
              <a:t>flow</a:t>
            </a:r>
            <a:r>
              <a:rPr lang="en-US" dirty="0" smtClean="0"/>
              <a:t>, reduced activity of hepatic enzyme activity(</a:t>
            </a:r>
            <a:r>
              <a:rPr lang="en-US" dirty="0" err="1" smtClean="0"/>
              <a:t>especiallyCYP</a:t>
            </a:r>
            <a:r>
              <a:rPr lang="en-US" dirty="0" smtClean="0"/>
              <a:t> phase I) and reduced renal function</a:t>
            </a:r>
            <a:endParaRPr lang="en-US"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b="1" u="sng" dirty="0" smtClean="0">
                <a:solidFill>
                  <a:schemeClr val="accent1"/>
                </a:solidFill>
              </a:rPr>
              <a:t>2. Conception, pregnancy and lactation</a:t>
            </a:r>
          </a:p>
          <a:p>
            <a:r>
              <a:rPr lang="en-US" dirty="0" smtClean="0"/>
              <a:t>Any drug exposure prior to, during or after conception can result in an adverse fetal outcome.</a:t>
            </a:r>
          </a:p>
          <a:p>
            <a:r>
              <a:rPr lang="en-US" dirty="0" smtClean="0"/>
              <a:t>Drug exposure during the embryonic period (week 2to week 9) carries the greatest risk of fetal malformation as this is when organogenesis occurs.</a:t>
            </a:r>
          </a:p>
          <a:p>
            <a:r>
              <a:rPr lang="en-US" dirty="0" smtClean="0"/>
              <a:t>Thalidomide, </a:t>
            </a:r>
            <a:r>
              <a:rPr lang="en-US" dirty="0" err="1" smtClean="0"/>
              <a:t>acitretin</a:t>
            </a:r>
            <a:r>
              <a:rPr lang="en-US" dirty="0" smtClean="0"/>
              <a:t> and </a:t>
            </a:r>
            <a:r>
              <a:rPr lang="en-US" dirty="0" err="1" smtClean="0"/>
              <a:t>isotretinoin</a:t>
            </a:r>
            <a:r>
              <a:rPr lang="en-US" dirty="0" smtClean="0"/>
              <a:t> are notable examples of drugs with specific, known risks of </a:t>
            </a:r>
            <a:r>
              <a:rPr lang="en-US" dirty="0" err="1" smtClean="0"/>
              <a:t>teratogenicity</a:t>
            </a:r>
            <a:r>
              <a:rPr lang="en-US" dirty="0" smtClean="0"/>
              <a:t> </a:t>
            </a:r>
            <a:endParaRPr lang="en-US"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Drug interactions</a:t>
            </a:r>
            <a:endParaRPr lang="en-US" dirty="0"/>
          </a:p>
        </p:txBody>
      </p:sp>
      <p:sp>
        <p:nvSpPr>
          <p:cNvPr id="3" name="Content Placeholder 2"/>
          <p:cNvSpPr>
            <a:spLocks noGrp="1"/>
          </p:cNvSpPr>
          <p:nvPr>
            <p:ph idx="1"/>
          </p:nvPr>
        </p:nvSpPr>
        <p:spPr/>
        <p:txBody>
          <a:bodyPr>
            <a:normAutofit fontScale="92500"/>
          </a:bodyPr>
          <a:lstStyle/>
          <a:p>
            <a:r>
              <a:rPr lang="en-US" dirty="0" smtClean="0"/>
              <a:t>A drug’s effect may be significantly altered by the co‐administration Of another drug with a consequent impact on </a:t>
            </a:r>
            <a:r>
              <a:rPr lang="en-US" dirty="0" err="1" smtClean="0"/>
              <a:t>efficacyand</a:t>
            </a:r>
            <a:r>
              <a:rPr lang="en-US" dirty="0" smtClean="0"/>
              <a:t>/or induction of toxicity.</a:t>
            </a:r>
          </a:p>
          <a:p>
            <a:r>
              <a:rPr lang="en-US" dirty="0" smtClean="0"/>
              <a:t>Co‐therapy with erythromycin or </a:t>
            </a:r>
            <a:r>
              <a:rPr lang="en-US" dirty="0" err="1" smtClean="0"/>
              <a:t>itraconazole</a:t>
            </a:r>
            <a:r>
              <a:rPr lang="en-US" dirty="0" smtClean="0"/>
              <a:t>, both potent inhibitors of CYP3A, can therefore lead to significantly increased levels of </a:t>
            </a:r>
            <a:r>
              <a:rPr lang="en-US" dirty="0" err="1" smtClean="0"/>
              <a:t>ciclosporin</a:t>
            </a:r>
            <a:r>
              <a:rPr lang="en-US" dirty="0" smtClean="0"/>
              <a:t>, whereas </a:t>
            </a:r>
            <a:r>
              <a:rPr lang="en-US" dirty="0" err="1" smtClean="0"/>
              <a:t>phenytoin</a:t>
            </a:r>
            <a:r>
              <a:rPr lang="en-US" dirty="0" smtClean="0"/>
              <a:t>, a potent inducer of CYP3A, may reduce </a:t>
            </a:r>
            <a:r>
              <a:rPr lang="en-US" dirty="0" err="1" smtClean="0"/>
              <a:t>ciclosporin</a:t>
            </a:r>
            <a:r>
              <a:rPr lang="en-US" dirty="0" smtClean="0"/>
              <a:t> levels.</a:t>
            </a:r>
            <a:endParaRPr lang="en-US"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Patient adherence to treatment </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Non‐adherence to treatment is very common but few patients will declare it to health care professionals voluntarily and assessment is best approached in a non‐</a:t>
            </a:r>
            <a:r>
              <a:rPr lang="en-US" dirty="0" err="1" smtClean="0"/>
              <a:t>judgemental</a:t>
            </a:r>
            <a:r>
              <a:rPr lang="en-US" dirty="0" smtClean="0"/>
              <a:t> way.</a:t>
            </a:r>
          </a:p>
          <a:p>
            <a:endParaRPr lang="en-US" dirty="0" smtClean="0"/>
          </a:p>
          <a:p>
            <a:r>
              <a:rPr lang="en-US" dirty="0" smtClean="0"/>
              <a:t> It arises for multiple and complex reasons that  fall into two main overlapping categories: 1.unintentional 2. intentional non‐adherence.</a:t>
            </a:r>
          </a:p>
          <a:p>
            <a:endParaRPr lang="en-US" dirty="0" smtClean="0"/>
          </a:p>
          <a:p>
            <a:r>
              <a:rPr lang="en-US" dirty="0" smtClean="0"/>
              <a:t>Factors that may improve adherence include providing clear written and verbal communication and using the simplest dosing schedule possible. practical demonstration of where and how to apply topical treatments</a:t>
            </a:r>
          </a:p>
          <a:p>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pic>
        <p:nvPicPr>
          <p:cNvPr id="1026" name="Picture 2"/>
          <p:cNvPicPr>
            <a:picLocks noChangeAspect="1" noChangeArrowheads="1"/>
          </p:cNvPicPr>
          <p:nvPr/>
        </p:nvPicPr>
        <p:blipFill>
          <a:blip r:embed="rId2"/>
          <a:srcRect/>
          <a:stretch>
            <a:fillRect/>
          </a:stretch>
        </p:blipFill>
        <p:spPr bwMode="auto">
          <a:xfrm>
            <a:off x="733752" y="609600"/>
            <a:ext cx="7780234" cy="5715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Medication errors</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The steps involved between </a:t>
            </a:r>
            <a:r>
              <a:rPr lang="en-US" dirty="0" smtClean="0"/>
              <a:t>writing a </a:t>
            </a:r>
            <a:r>
              <a:rPr lang="en-US" dirty="0" smtClean="0"/>
              <a:t>prescription and the patient Receiving the medicine are multiple, and each is subject to potential error.</a:t>
            </a:r>
          </a:p>
          <a:p>
            <a:endParaRPr lang="en-US" dirty="0" smtClean="0"/>
          </a:p>
          <a:p>
            <a:r>
              <a:rPr lang="en-US" dirty="0" smtClean="0"/>
              <a:t>Certain types of medication are subject to frequent medication errors </a:t>
            </a:r>
          </a:p>
          <a:p>
            <a:r>
              <a:rPr lang="en-US" dirty="0" smtClean="0"/>
              <a:t>(</a:t>
            </a:r>
            <a:r>
              <a:rPr lang="en-US" dirty="0" err="1" smtClean="0"/>
              <a:t>i</a:t>
            </a:r>
            <a:r>
              <a:rPr lang="en-US" dirty="0" smtClean="0"/>
              <a:t>) drugs with a narrow therapeutic index and/or where the therapeutic dose is close to the toxic dose (e.g. chemo- therapeutic agents, anticoagulants, narcotics)</a:t>
            </a:r>
          </a:p>
          <a:p>
            <a:endParaRPr lang="en-US" dirty="0" smtClean="0"/>
          </a:p>
          <a:p>
            <a:r>
              <a:rPr lang="en-US" dirty="0" smtClean="0"/>
              <a:t> (ii) drugs with an unusual dosing schedule that patients may easily confuse (e.g.once‐weekly </a:t>
            </a:r>
            <a:r>
              <a:rPr lang="en-US" dirty="0" err="1" smtClean="0"/>
              <a:t>methotrexate</a:t>
            </a:r>
            <a:r>
              <a:rPr lang="en-US" dirty="0" smtClean="0"/>
              <a:t>)</a:t>
            </a:r>
          </a:p>
          <a:p>
            <a:endParaRPr lang="en-US" dirty="0" smtClean="0"/>
          </a:p>
          <a:p>
            <a:r>
              <a:rPr lang="en-US" dirty="0" smtClean="0"/>
              <a:t> (iii) drugs requiring intravenous administration where the speed of infusion or </a:t>
            </a:r>
            <a:r>
              <a:rPr lang="en-US" dirty="0" err="1" smtClean="0"/>
              <a:t>extravasation</a:t>
            </a:r>
            <a:r>
              <a:rPr lang="en-US" dirty="0" smtClean="0"/>
              <a:t> of Drug into tissue can lead to problems </a:t>
            </a:r>
            <a:endParaRPr lang="en-US"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26" name="Picture 2"/>
          <p:cNvPicPr>
            <a:picLocks noGrp="1" noChangeAspect="1" noChangeArrowheads="1"/>
          </p:cNvPicPr>
          <p:nvPr>
            <p:ph idx="1"/>
          </p:nvPr>
        </p:nvPicPr>
        <p:blipFill>
          <a:blip r:embed="rId2"/>
          <a:srcRect/>
          <a:stretch>
            <a:fillRect/>
          </a:stretch>
        </p:blipFill>
        <p:spPr bwMode="auto">
          <a:xfrm>
            <a:off x="609600" y="1828800"/>
            <a:ext cx="7656160" cy="390396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Pharmacogenetics</a:t>
            </a:r>
            <a:r>
              <a:rPr lang="en-US" dirty="0" smtClean="0"/>
              <a:t> and personalized medicine</a:t>
            </a:r>
            <a:endParaRPr lang="en-US" dirty="0"/>
          </a:p>
        </p:txBody>
      </p:sp>
      <p:sp>
        <p:nvSpPr>
          <p:cNvPr id="3" name="Content Placeholder 2"/>
          <p:cNvSpPr>
            <a:spLocks noGrp="1"/>
          </p:cNvSpPr>
          <p:nvPr>
            <p:ph idx="1"/>
          </p:nvPr>
        </p:nvSpPr>
        <p:spPr/>
        <p:txBody>
          <a:bodyPr>
            <a:normAutofit/>
          </a:bodyPr>
          <a:lstStyle/>
          <a:p>
            <a:r>
              <a:rPr lang="en-US" b="1" u="sng" dirty="0" smtClean="0">
                <a:solidFill>
                  <a:schemeClr val="tx2"/>
                </a:solidFill>
              </a:rPr>
              <a:t>Personalized medicine </a:t>
            </a:r>
            <a:r>
              <a:rPr lang="en-US" dirty="0" smtClean="0"/>
              <a:t>can be defined as giving the right drug to the right patient at the right time, and offers an opportunity to optimize efficacy, minimize adverse effects and save money</a:t>
            </a:r>
            <a:r>
              <a:rPr lang="en-US" dirty="0" smtClean="0"/>
              <a:t>.</a:t>
            </a:r>
            <a:endParaRPr lang="en-US" dirty="0" smtClean="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b="1" dirty="0" err="1" smtClean="0">
                <a:solidFill>
                  <a:schemeClr val="tx2"/>
                </a:solidFill>
              </a:rPr>
              <a:t>Pharmacogenetics</a:t>
            </a:r>
            <a:r>
              <a:rPr lang="en-US" b="1" dirty="0" smtClean="0">
                <a:solidFill>
                  <a:schemeClr val="tx2"/>
                </a:solidFill>
              </a:rPr>
              <a:t>: </a:t>
            </a:r>
            <a:r>
              <a:rPr lang="en-US" dirty="0" smtClean="0"/>
              <a:t>Genes encoding drug‐metabolizing enzymes, transporters and drug targets may all be subject to functionally relevant polymorphisms and are estimated to account for 15–30% of </a:t>
            </a:r>
            <a:r>
              <a:rPr lang="en-US" dirty="0" err="1" smtClean="0"/>
              <a:t>interindividual</a:t>
            </a:r>
            <a:r>
              <a:rPr lang="en-US" dirty="0" smtClean="0"/>
              <a:t> variation in drug response.</a:t>
            </a:r>
          </a:p>
          <a:p>
            <a:r>
              <a:rPr lang="en-US" dirty="0" err="1" smtClean="0"/>
              <a:t>Interindividual</a:t>
            </a:r>
            <a:r>
              <a:rPr lang="en-US" dirty="0" smtClean="0"/>
              <a:t> variation in drug‐metabolizing enzyme </a:t>
            </a:r>
            <a:r>
              <a:rPr lang="en-US" dirty="0" smtClean="0"/>
              <a:t>activity has historically been </a:t>
            </a:r>
            <a:r>
              <a:rPr lang="en-US" dirty="0" smtClean="0"/>
              <a:t>described in terms of phenotypic </a:t>
            </a:r>
            <a:r>
              <a:rPr lang="en-US" dirty="0" smtClean="0"/>
              <a:t>variants </a:t>
            </a:r>
            <a:r>
              <a:rPr lang="en-US" dirty="0" smtClean="0"/>
              <a:t>(e.g. fast and slow ‘</a:t>
            </a:r>
            <a:r>
              <a:rPr lang="en-US" dirty="0" err="1" smtClean="0"/>
              <a:t>acetylators</a:t>
            </a:r>
            <a:r>
              <a:rPr lang="en-US" dirty="0" smtClean="0"/>
              <a:t>’, slow and fast ‘</a:t>
            </a:r>
            <a:r>
              <a:rPr lang="en-US" dirty="0" err="1" smtClean="0"/>
              <a:t>metabolizers</a:t>
            </a:r>
            <a:r>
              <a:rPr lang="en-US" dirty="0" smtClean="0"/>
              <a:t>’).</a:t>
            </a:r>
          </a:p>
          <a:p>
            <a:endParaRPr lang="en-US"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r>
              <a:rPr lang="en-US" dirty="0" smtClean="0"/>
              <a:t> The polymorphic enzyme </a:t>
            </a:r>
            <a:r>
              <a:rPr lang="en-US" dirty="0" err="1" smtClean="0"/>
              <a:t>thiopurine</a:t>
            </a:r>
            <a:r>
              <a:rPr lang="en-US" dirty="0" smtClean="0"/>
              <a:t> </a:t>
            </a:r>
            <a:r>
              <a:rPr lang="en-US" dirty="0" err="1" smtClean="0"/>
              <a:t>methyltransferase</a:t>
            </a:r>
            <a:r>
              <a:rPr lang="en-US" dirty="0" smtClean="0"/>
              <a:t> (TPMT), which catalyses a key step in </a:t>
            </a:r>
            <a:r>
              <a:rPr lang="en-US" dirty="0" err="1" smtClean="0"/>
              <a:t>azathioprine</a:t>
            </a:r>
            <a:r>
              <a:rPr lang="en-US" dirty="0" smtClean="0"/>
              <a:t> metabolism Three common single nucleotide polymorphisms (SNPs)  associated with the loss of enzyme function have been identified and linked to the risk of bone marrow suppression due to excess accumulation of biologically active </a:t>
            </a:r>
            <a:r>
              <a:rPr lang="en-US" dirty="0" err="1" smtClean="0"/>
              <a:t>thioguanine</a:t>
            </a:r>
            <a:r>
              <a:rPr lang="en-US" dirty="0" smtClean="0"/>
              <a:t> nucleotides. </a:t>
            </a:r>
          </a:p>
          <a:p>
            <a:r>
              <a:rPr lang="en-US" dirty="0" smtClean="0"/>
              <a:t>it allows the identification of a small subset of people in whom a drug is absolutely contraindicated due to the risk of developing a severe adverse reaction – one in 300 individuals are homozygous for loss‐of‐function TPMT gene variants and show complete absence of TPMT enzyme activity with consequent predictable, potentially fatal, bone marrow </a:t>
            </a:r>
            <a:r>
              <a:rPr lang="en-US" dirty="0" err="1" smtClean="0"/>
              <a:t>aplasia</a:t>
            </a:r>
            <a:r>
              <a:rPr lang="en-US" dirty="0" smtClean="0"/>
              <a:t> on exposure to </a:t>
            </a:r>
            <a:r>
              <a:rPr lang="en-US" dirty="0" err="1" smtClean="0"/>
              <a:t>azathioprine</a:t>
            </a:r>
            <a:r>
              <a:rPr lang="en-US" dirty="0" smtClean="0"/>
              <a:t>. </a:t>
            </a:r>
          </a:p>
          <a:p>
            <a:r>
              <a:rPr lang="en-US" dirty="0" smtClean="0"/>
              <a:t>Second, it identifies a further subset of patients who May benefit from a drug but who might, without prior dose adjustment, have had to discontinue it – 10% of the population carry one loss‐of‐function TPMT gene variant and although at risk of bone marrow suppression with standard dosing, tolerate </a:t>
            </a:r>
            <a:r>
              <a:rPr lang="en-US" dirty="0" err="1" smtClean="0"/>
              <a:t>azathioprine</a:t>
            </a:r>
            <a:r>
              <a:rPr lang="en-US" dirty="0" smtClean="0"/>
              <a:t> if the dose is reduced. </a:t>
            </a:r>
            <a:endParaRPr lang="en-US"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smtClean="0"/>
          </a:p>
          <a:p>
            <a:pPr>
              <a:buNone/>
            </a:pPr>
            <a:endParaRPr lang="en-US" dirty="0" smtClean="0"/>
          </a:p>
          <a:p>
            <a:pPr>
              <a:buNone/>
            </a:pPr>
            <a:r>
              <a:rPr lang="en-US" dirty="0" smtClean="0"/>
              <a:t>                      </a:t>
            </a:r>
            <a:r>
              <a:rPr lang="en-US" sz="6000" b="1" u="sng" dirty="0" smtClean="0"/>
              <a:t>THANKYOU </a:t>
            </a:r>
            <a:r>
              <a:rPr lang="en-US" sz="6000" b="1" u="sng" dirty="0" smtClean="0">
                <a:sym typeface="Wingdings" pitchFamily="2" charset="2"/>
              </a:rPr>
              <a:t></a:t>
            </a:r>
            <a:endParaRPr lang="en-US" sz="6000" b="1" u="sng"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 The effectiveness of the SC to limit </a:t>
            </a:r>
            <a:r>
              <a:rPr lang="en-US" dirty="0" err="1" smtClean="0"/>
              <a:t>transepidermal</a:t>
            </a:r>
            <a:r>
              <a:rPr lang="en-US" dirty="0" smtClean="0"/>
              <a:t> water loss (TEWL) is demonstrated easily by measuring the rate of water ‘escape’ across the skin as the outer layers of </a:t>
            </a:r>
            <a:r>
              <a:rPr lang="en-US" dirty="0" err="1" smtClean="0"/>
              <a:t>corneocytes</a:t>
            </a:r>
            <a:r>
              <a:rPr lang="en-US" dirty="0" smtClean="0"/>
              <a:t> are progressively removed by adhesive tape stripping, with TEWL increasing by about an order of magnitude once the barrier has been fully deranged</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26" name="Picture 2"/>
          <p:cNvPicPr>
            <a:picLocks noGrp="1" noChangeAspect="1" noChangeArrowheads="1"/>
          </p:cNvPicPr>
          <p:nvPr>
            <p:ph idx="1"/>
          </p:nvPr>
        </p:nvPicPr>
        <p:blipFill>
          <a:blip r:embed="rId2"/>
          <a:srcRect/>
          <a:stretch>
            <a:fillRect/>
          </a:stretch>
        </p:blipFill>
        <p:spPr bwMode="auto">
          <a:xfrm>
            <a:off x="1066800" y="381000"/>
            <a:ext cx="7086599" cy="626828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The typical, normal value of TEWL across the skin of a human at rest is in the order of 0.5 mg/cm2/h.</a:t>
            </a:r>
          </a:p>
          <a:p>
            <a:r>
              <a:rPr lang="en-US" dirty="0" smtClean="0"/>
              <a:t>Given that the surface area of skin in an adult male will approach 2 m2, this means that the amount of water lost passively across the skin assuming no active sweating – is between 200 and 300  </a:t>
            </a:r>
            <a:r>
              <a:rPr lang="en-US" dirty="0" err="1" smtClean="0"/>
              <a:t>mL</a:t>
            </a:r>
            <a:r>
              <a:rPr lang="en-US" dirty="0" smtClean="0"/>
              <a:t>/day.</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818</TotalTime>
  <Words>3145</Words>
  <Application>Microsoft Office PowerPoint</Application>
  <PresentationFormat>On-screen Show (4:3)</PresentationFormat>
  <Paragraphs>235</Paragraphs>
  <Slides>65</Slides>
  <Notes>0</Notes>
  <HiddenSlides>0</HiddenSlides>
  <MMClips>0</MMClips>
  <ScaleCrop>false</ScaleCrop>
  <HeadingPairs>
    <vt:vector size="4" baseType="variant">
      <vt:variant>
        <vt:lpstr>Theme</vt:lpstr>
      </vt:variant>
      <vt:variant>
        <vt:i4>1</vt:i4>
      </vt:variant>
      <vt:variant>
        <vt:lpstr>Slide Titles</vt:lpstr>
      </vt:variant>
      <vt:variant>
        <vt:i4>65</vt:i4>
      </vt:variant>
    </vt:vector>
  </HeadingPairs>
  <TitlesOfParts>
    <vt:vector size="66" baseType="lpstr">
      <vt:lpstr>Office Theme</vt:lpstr>
      <vt:lpstr>Topical Drug Delivery </vt:lpstr>
      <vt:lpstr>Skin barrier function</vt:lpstr>
      <vt:lpstr>Epidermis</vt:lpstr>
      <vt:lpstr>Dermis: </vt:lpstr>
      <vt:lpstr>Slide 5</vt:lpstr>
      <vt:lpstr>Slide 6</vt:lpstr>
      <vt:lpstr>Slide 7</vt:lpstr>
      <vt:lpstr>Slide 8</vt:lpstr>
      <vt:lpstr>Slide 9</vt:lpstr>
      <vt:lpstr>Penetration pathways: mechanisms of  percutaneous absorption</vt:lpstr>
      <vt:lpstr>Slide 11</vt:lpstr>
      <vt:lpstr>Slide 12</vt:lpstr>
      <vt:lpstr>Slide 13</vt:lpstr>
      <vt:lpstr>Topical drug formulations used to treat  dermatological disease</vt:lpstr>
      <vt:lpstr>Hydrocarbon‐based formulations </vt:lpstr>
      <vt:lpstr>Polar gel formulations</vt:lpstr>
      <vt:lpstr>3.Creams</vt:lpstr>
      <vt:lpstr>Slide 18</vt:lpstr>
      <vt:lpstr>4 Other disperse systems for specific applications</vt:lpstr>
      <vt:lpstr>Assessment of topical drug bioavailability and bioequivalence  between formulations</vt:lpstr>
      <vt:lpstr>Slide 21</vt:lpstr>
      <vt:lpstr>Slide 22</vt:lpstr>
      <vt:lpstr>Conclusions</vt:lpstr>
      <vt:lpstr>Chap 14  Clinical Pharmacology</vt:lpstr>
      <vt:lpstr>Slide 25</vt:lpstr>
      <vt:lpstr>Pharmacokinetics </vt:lpstr>
      <vt:lpstr>Slide 27</vt:lpstr>
      <vt:lpstr>Absorption </vt:lpstr>
      <vt:lpstr>Topical</vt:lpstr>
      <vt:lpstr>Oral</vt:lpstr>
      <vt:lpstr>Parenteral</vt:lpstr>
      <vt:lpstr>Distribution</vt:lpstr>
      <vt:lpstr>Slide 33</vt:lpstr>
      <vt:lpstr>Metabolism</vt:lpstr>
      <vt:lpstr>Slide 35</vt:lpstr>
      <vt:lpstr>Excretion </vt:lpstr>
      <vt:lpstr>Pharmacodynamics</vt:lpstr>
      <vt:lpstr>Slide 38</vt:lpstr>
      <vt:lpstr>Molecular mechanisms underlying drug action</vt:lpstr>
      <vt:lpstr>Extracellular mechanism</vt:lpstr>
      <vt:lpstr>Transmembrane mechanisms</vt:lpstr>
      <vt:lpstr>G‐protein‐coupled receptors</vt:lpstr>
      <vt:lpstr>2.Receptors linked to intracellular enzymes</vt:lpstr>
      <vt:lpstr>3.Transmembrane receptors without enzyme‐linked activity </vt:lpstr>
      <vt:lpstr>4.Ion channels</vt:lpstr>
      <vt:lpstr>4.Membrane‐bound transporters</vt:lpstr>
      <vt:lpstr>Intracellular mechanisms</vt:lpstr>
      <vt:lpstr>Drug toxicity and Adverse effects</vt:lpstr>
      <vt:lpstr>1.On target drug toxicity</vt:lpstr>
      <vt:lpstr>2.Off target toxicity</vt:lpstr>
      <vt:lpstr>3.Biological activation of drugs                </vt:lpstr>
      <vt:lpstr>4. Allergic reactions</vt:lpstr>
      <vt:lpstr>5.Idiosyncratic drug reactions</vt:lpstr>
      <vt:lpstr>Factors that affect therapeutic outcome</vt:lpstr>
      <vt:lpstr>Drug choice and medical decision making  </vt:lpstr>
      <vt:lpstr>Clinical factors that affect drug pharmacokinetics and pharmacodynamics</vt:lpstr>
      <vt:lpstr>Slide 57</vt:lpstr>
      <vt:lpstr>Drug interactions</vt:lpstr>
      <vt:lpstr>Patient adherence to treatment </vt:lpstr>
      <vt:lpstr>Medication errors</vt:lpstr>
      <vt:lpstr>Slide 61</vt:lpstr>
      <vt:lpstr>Pharmacogenetics and personalized medicine</vt:lpstr>
      <vt:lpstr>Slide 63</vt:lpstr>
      <vt:lpstr>Slide 64</vt:lpstr>
      <vt:lpstr>Slide 65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Topical Drug Delivery</dc:title>
  <dc:creator>Ahmed c zoneee</dc:creator>
  <cp:lastModifiedBy>Ahmed c zoneee</cp:lastModifiedBy>
  <cp:revision>69</cp:revision>
  <dcterms:created xsi:type="dcterms:W3CDTF">2021-11-14T10:43:51Z</dcterms:created>
  <dcterms:modified xsi:type="dcterms:W3CDTF">2021-11-16T20:39:18Z</dcterms:modified>
</cp:coreProperties>
</file>