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93" r:id="rId4"/>
    <p:sldId id="294" r:id="rId5"/>
    <p:sldId id="295" r:id="rId6"/>
    <p:sldId id="296" r:id="rId7"/>
    <p:sldId id="297" r:id="rId8"/>
    <p:sldId id="298" r:id="rId9"/>
    <p:sldId id="299" r:id="rId10"/>
    <p:sldId id="300" r:id="rId11"/>
    <p:sldId id="301" r:id="rId12"/>
    <p:sldId id="302" r:id="rId13"/>
    <p:sldId id="303" r:id="rId14"/>
    <p:sldId id="307" r:id="rId15"/>
    <p:sldId id="308" r:id="rId16"/>
    <p:sldId id="258" r:id="rId17"/>
    <p:sldId id="259" r:id="rId18"/>
    <p:sldId id="306" r:id="rId19"/>
    <p:sldId id="262" r:id="rId20"/>
    <p:sldId id="263" r:id="rId21"/>
    <p:sldId id="264" r:id="rId22"/>
    <p:sldId id="265" r:id="rId23"/>
    <p:sldId id="266" r:id="rId24"/>
    <p:sldId id="267" r:id="rId25"/>
    <p:sldId id="270" r:id="rId26"/>
    <p:sldId id="271" r:id="rId27"/>
    <p:sldId id="272" r:id="rId28"/>
    <p:sldId id="268" r:id="rId29"/>
    <p:sldId id="269" r:id="rId30"/>
    <p:sldId id="273" r:id="rId31"/>
    <p:sldId id="274" r:id="rId32"/>
    <p:sldId id="275" r:id="rId33"/>
    <p:sldId id="276" r:id="rId34"/>
    <p:sldId id="286" r:id="rId35"/>
    <p:sldId id="309" r:id="rId36"/>
    <p:sldId id="277" r:id="rId37"/>
    <p:sldId id="278" r:id="rId38"/>
    <p:sldId id="279" r:id="rId39"/>
    <p:sldId id="290" r:id="rId40"/>
    <p:sldId id="280" r:id="rId41"/>
    <p:sldId id="291" r:id="rId42"/>
    <p:sldId id="281" r:id="rId43"/>
    <p:sldId id="292"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038F8B6-8FAB-434A-AADC-DF394CBE301E}" type="datetimeFigureOut">
              <a:rPr lang="en-US" smtClean="0"/>
              <a:pPr/>
              <a:t>5/22/2016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5791729-00E6-4F68-B45B-5B3982756FA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38F8B6-8FAB-434A-AADC-DF394CBE301E}" type="datetimeFigureOut">
              <a:rPr lang="en-US" smtClean="0"/>
              <a:pPr/>
              <a:t>5/22/2016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91729-00E6-4F68-B45B-5B3982756FA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038F8B6-8FAB-434A-AADC-DF394CBE301E}" type="datetimeFigureOut">
              <a:rPr lang="en-US" smtClean="0"/>
              <a:pPr/>
              <a:t>5/22/2016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5791729-00E6-4F68-B45B-5B3982756FA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038F8B6-8FAB-434A-AADC-DF394CBE301E}" type="datetimeFigureOut">
              <a:rPr lang="en-US" smtClean="0"/>
              <a:pPr/>
              <a:t>5/22/2016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5791729-00E6-4F68-B45B-5B3982756FA3}"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E038F8B6-8FAB-434A-AADC-DF394CBE301E}" type="datetimeFigureOut">
              <a:rPr lang="en-US" smtClean="0"/>
              <a:pPr/>
              <a:t>5/22/2016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5791729-00E6-4F68-B45B-5B3982756FA3}"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E038F8B6-8FAB-434A-AADC-DF394CBE301E}" type="datetimeFigureOut">
              <a:rPr lang="en-US" smtClean="0"/>
              <a:pPr/>
              <a:t>5/22/2016</a:t>
            </a:fld>
            <a:endParaRPr lang="en-US"/>
          </a:p>
        </p:txBody>
      </p:sp>
      <p:sp>
        <p:nvSpPr>
          <p:cNvPr id="10" name="Slide Number Placeholder 9"/>
          <p:cNvSpPr>
            <a:spLocks noGrp="1"/>
          </p:cNvSpPr>
          <p:nvPr>
            <p:ph type="sldNum" sz="quarter" idx="16"/>
          </p:nvPr>
        </p:nvSpPr>
        <p:spPr/>
        <p:txBody>
          <a:bodyPr rtlCol="0"/>
          <a:lstStyle/>
          <a:p>
            <a:fld id="{F5791729-00E6-4F68-B45B-5B3982756FA3}"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E038F8B6-8FAB-434A-AADC-DF394CBE301E}" type="datetimeFigureOut">
              <a:rPr lang="en-US" smtClean="0"/>
              <a:pPr/>
              <a:t>5/22/2016</a:t>
            </a:fld>
            <a:endParaRPr lang="en-US"/>
          </a:p>
        </p:txBody>
      </p:sp>
      <p:sp>
        <p:nvSpPr>
          <p:cNvPr id="12" name="Slide Number Placeholder 11"/>
          <p:cNvSpPr>
            <a:spLocks noGrp="1"/>
          </p:cNvSpPr>
          <p:nvPr>
            <p:ph type="sldNum" sz="quarter" idx="16"/>
          </p:nvPr>
        </p:nvSpPr>
        <p:spPr/>
        <p:txBody>
          <a:bodyPr rtlCol="0"/>
          <a:lstStyle/>
          <a:p>
            <a:fld id="{F5791729-00E6-4F68-B45B-5B3982756FA3}"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038F8B6-8FAB-434A-AADC-DF394CBE301E}" type="datetimeFigureOut">
              <a:rPr lang="en-US" smtClean="0"/>
              <a:pPr/>
              <a:t>5/22/2016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5791729-00E6-4F68-B45B-5B3982756FA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38F8B6-8FAB-434A-AADC-DF394CBE301E}" type="datetimeFigureOut">
              <a:rPr lang="en-US" smtClean="0"/>
              <a:pPr/>
              <a:t>5/22/2016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5791729-00E6-4F68-B45B-5B3982756FA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038F8B6-8FAB-434A-AADC-DF394CBE301E}" type="datetimeFigureOut">
              <a:rPr lang="en-US" smtClean="0"/>
              <a:pPr/>
              <a:t>5/22/2016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5791729-00E6-4F68-B45B-5B3982756FA3}"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E038F8B6-8FAB-434A-AADC-DF394CBE301E}" type="datetimeFigureOut">
              <a:rPr lang="en-US" smtClean="0"/>
              <a:pPr/>
              <a:t>5/22/2016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F5791729-00E6-4F68-B45B-5B3982756FA3}"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038F8B6-8FAB-434A-AADC-DF394CBE301E}" type="datetimeFigureOut">
              <a:rPr lang="en-US" smtClean="0"/>
              <a:pPr/>
              <a:t>5/22/2016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5791729-00E6-4F68-B45B-5B3982756FA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4724399"/>
          </a:xfrm>
        </p:spPr>
        <p:txBody>
          <a:bodyPr/>
          <a:lstStyle/>
          <a:p>
            <a:r>
              <a:rPr lang="en-US" b="1" dirty="0" smtClean="0"/>
              <a:t>SYSTEMIC SCLEROSIS</a:t>
            </a:r>
            <a:endParaRPr lang="en-US" b="1"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b="1" dirty="0" smtClean="0"/>
              <a:t>DEFINITIONS OF ITEMS IN ACR/EULAR CRITERIA FOR CLASSIFICATION OF SSC</a:t>
            </a:r>
            <a:endParaRPr lang="en-US" sz="3200" dirty="0"/>
          </a:p>
        </p:txBody>
      </p:sp>
      <p:sp>
        <p:nvSpPr>
          <p:cNvPr id="3" name="Content Placeholder 2"/>
          <p:cNvSpPr>
            <a:spLocks noGrp="1"/>
          </p:cNvSpPr>
          <p:nvPr>
            <p:ph sz="quarter" idx="1"/>
          </p:nvPr>
        </p:nvSpPr>
        <p:spPr/>
        <p:txBody>
          <a:bodyPr>
            <a:normAutofit/>
          </a:bodyPr>
          <a:lstStyle/>
          <a:p>
            <a:r>
              <a:rPr lang="en-US" sz="2400" b="1" dirty="0" smtClean="0"/>
              <a:t>Pulmonary arterial hypertension: </a:t>
            </a:r>
            <a:r>
              <a:rPr lang="en-US" sz="2400" dirty="0" smtClean="0"/>
              <a:t>diagnosed by right-sided heart catheterization according to </a:t>
            </a:r>
            <a:r>
              <a:rPr lang="en-US" sz="2400" dirty="0" smtClean="0"/>
              <a:t>standard </a:t>
            </a:r>
            <a:r>
              <a:rPr lang="en-US" sz="2400" dirty="0" smtClean="0"/>
              <a:t>definitions</a:t>
            </a:r>
          </a:p>
          <a:p>
            <a:r>
              <a:rPr lang="en-US" sz="2400" b="1" dirty="0" smtClean="0"/>
              <a:t>Interstitial lung disease: </a:t>
            </a:r>
            <a:r>
              <a:rPr lang="en-US" sz="2400" dirty="0" smtClean="0"/>
              <a:t>Pulmonary </a:t>
            </a:r>
            <a:r>
              <a:rPr lang="en-US" sz="2400" dirty="0" smtClean="0"/>
              <a:t>fibrosis seen on high-resolution CT or chest radiography, most pronounced in the basilar portions of the lungs, or occurrence of “Velcro” crackles on auscultation, not due to another cause such as CCF</a:t>
            </a:r>
          </a:p>
          <a:p>
            <a:r>
              <a:rPr lang="en-US" sz="2400" b="1" dirty="0" err="1" smtClean="0"/>
              <a:t>SSc</a:t>
            </a:r>
            <a:r>
              <a:rPr lang="en-US" sz="2400" b="1" dirty="0" smtClean="0"/>
              <a:t>-related </a:t>
            </a:r>
            <a:r>
              <a:rPr lang="en-US" sz="2400" b="1" dirty="0" err="1" smtClean="0"/>
              <a:t>autoantibodies</a:t>
            </a:r>
            <a:r>
              <a:rPr lang="en-US" sz="2400" b="1" dirty="0" smtClean="0"/>
              <a:t>:</a:t>
            </a:r>
            <a:r>
              <a:rPr lang="en-US" sz="2400" dirty="0" smtClean="0"/>
              <a:t> </a:t>
            </a:r>
            <a:r>
              <a:rPr lang="en-US" sz="2400" dirty="0" err="1" smtClean="0"/>
              <a:t>Anticentromere</a:t>
            </a:r>
            <a:r>
              <a:rPr lang="en-US" sz="2400" dirty="0" smtClean="0"/>
              <a:t> antibody or </a:t>
            </a:r>
            <a:r>
              <a:rPr lang="en-US" sz="2400" dirty="0" err="1" smtClean="0"/>
              <a:t>centromere</a:t>
            </a:r>
            <a:r>
              <a:rPr lang="en-US" sz="2400" dirty="0" smtClean="0"/>
              <a:t> pattern seen on antinuclear antibody testing, anti–</a:t>
            </a:r>
            <a:r>
              <a:rPr lang="en-US" sz="2400" dirty="0" err="1" smtClean="0"/>
              <a:t>topoisomerase</a:t>
            </a:r>
            <a:r>
              <a:rPr lang="en-US" sz="2400" dirty="0" smtClean="0"/>
              <a:t> I antibody (also known as anti–Scl-70 antibody), or anti–RNA polymerase III antibody. Positive according to local laboratory standards</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400" b="1" dirty="0" smtClean="0"/>
              <a:t>TYPES OF SYSTEMIC SCLEROSIS</a:t>
            </a:r>
            <a:endParaRPr lang="en-US" sz="3400" dirty="0"/>
          </a:p>
        </p:txBody>
      </p:sp>
      <p:sp>
        <p:nvSpPr>
          <p:cNvPr id="3" name="Content Placeholder 2"/>
          <p:cNvSpPr>
            <a:spLocks noGrp="1"/>
          </p:cNvSpPr>
          <p:nvPr>
            <p:ph sz="quarter" idx="1"/>
          </p:nvPr>
        </p:nvSpPr>
        <p:spPr/>
        <p:txBody>
          <a:bodyPr>
            <a:normAutofit/>
          </a:bodyPr>
          <a:lstStyle/>
          <a:p>
            <a:r>
              <a:rPr lang="en-US" sz="2400" dirty="0" smtClean="0"/>
              <a:t>Systemic sclerosis is divided into different clinical forms:                                                                                        (1) </a:t>
            </a:r>
            <a:r>
              <a:rPr lang="en-US" sz="2400" dirty="0" err="1" smtClean="0"/>
              <a:t>dSSc</a:t>
            </a:r>
            <a:r>
              <a:rPr lang="en-US" sz="2400" dirty="0" smtClean="0"/>
              <a:t>,                                                                                                                                                  (2) </a:t>
            </a:r>
            <a:r>
              <a:rPr lang="en-US" sz="2400" dirty="0" err="1" smtClean="0"/>
              <a:t>lSSc</a:t>
            </a:r>
            <a:r>
              <a:rPr lang="en-US" sz="2400" dirty="0" smtClean="0"/>
              <a:t>,                                                                                                                                                        (3) Transitory form (</a:t>
            </a:r>
            <a:r>
              <a:rPr lang="en-US" sz="2400" dirty="0" err="1" smtClean="0"/>
              <a:t>dSSc</a:t>
            </a:r>
            <a:r>
              <a:rPr lang="en-US" sz="2400" dirty="0" smtClean="0"/>
              <a:t>/</a:t>
            </a:r>
            <a:r>
              <a:rPr lang="en-US" sz="2400" dirty="0" err="1" smtClean="0"/>
              <a:t>lSSc</a:t>
            </a:r>
            <a:r>
              <a:rPr lang="en-US" sz="2400" dirty="0" smtClean="0"/>
              <a:t>),                                                                   (4) Systemic scleroderma sine scleroderma, </a:t>
            </a:r>
            <a:r>
              <a:rPr lang="en-US" sz="2400" dirty="0" smtClean="0"/>
              <a:t>                                     </a:t>
            </a:r>
            <a:r>
              <a:rPr lang="en-US" sz="2400" dirty="0" smtClean="0"/>
              <a:t>(5) Malignant scleroderma                                                                                   (6) Overlap Syndromes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400" b="1" dirty="0" smtClean="0"/>
              <a:t>CLASSIFICATION OF SYSTEMIC SCLEROSIS</a:t>
            </a:r>
            <a:endParaRPr lang="en-US" sz="3400" dirty="0"/>
          </a:p>
        </p:txBody>
      </p:sp>
      <p:sp>
        <p:nvSpPr>
          <p:cNvPr id="3" name="Content Placeholder 2"/>
          <p:cNvSpPr>
            <a:spLocks noGrp="1"/>
          </p:cNvSpPr>
          <p:nvPr>
            <p:ph sz="quarter" idx="1"/>
          </p:nvPr>
        </p:nvSpPr>
        <p:spPr>
          <a:xfrm>
            <a:off x="381000" y="1219200"/>
            <a:ext cx="8229600" cy="4906963"/>
          </a:xfrm>
        </p:spPr>
        <p:txBody>
          <a:bodyPr>
            <a:noAutofit/>
          </a:bodyPr>
          <a:lstStyle/>
          <a:p>
            <a:pPr>
              <a:buNone/>
            </a:pPr>
            <a:endParaRPr lang="en-US" sz="2400" b="1" dirty="0" smtClean="0"/>
          </a:p>
          <a:p>
            <a:pPr>
              <a:buNone/>
            </a:pPr>
            <a:r>
              <a:rPr lang="en-US" sz="2400" b="1" dirty="0" smtClean="0"/>
              <a:t>DIFFUSE CUTANEOUS SYSTEMIC SCLEROSIS</a:t>
            </a:r>
          </a:p>
          <a:p>
            <a:r>
              <a:rPr lang="en-US" sz="2400" dirty="0" smtClean="0"/>
              <a:t>Short </a:t>
            </a:r>
            <a:r>
              <a:rPr lang="en-US" sz="2400" dirty="0"/>
              <a:t>interval (&lt;1 year) between </a:t>
            </a:r>
            <a:r>
              <a:rPr lang="en-US" sz="2400" dirty="0" smtClean="0"/>
              <a:t>onset </a:t>
            </a:r>
            <a:r>
              <a:rPr lang="en-US" sz="2400" dirty="0"/>
              <a:t>of </a:t>
            </a:r>
            <a:r>
              <a:rPr lang="en-US" sz="2400" dirty="0" err="1"/>
              <a:t>Raynaud’s</a:t>
            </a:r>
            <a:r>
              <a:rPr lang="en-US" sz="2400" dirty="0"/>
              <a:t> phenomenon and </a:t>
            </a:r>
            <a:r>
              <a:rPr lang="en-US" sz="2400" dirty="0" smtClean="0"/>
              <a:t>the development </a:t>
            </a:r>
            <a:r>
              <a:rPr lang="en-US" sz="2400" dirty="0"/>
              <a:t>of skin changes</a:t>
            </a:r>
          </a:p>
          <a:p>
            <a:r>
              <a:rPr lang="en-US" sz="2400" dirty="0" err="1"/>
              <a:t>Truncal</a:t>
            </a:r>
            <a:r>
              <a:rPr lang="en-US" sz="2400" dirty="0"/>
              <a:t> and peripheral skin </a:t>
            </a:r>
            <a:r>
              <a:rPr lang="en-US" sz="2400" dirty="0" smtClean="0"/>
              <a:t>involvement</a:t>
            </a:r>
          </a:p>
          <a:p>
            <a:r>
              <a:rPr lang="en-US" sz="2400" dirty="0" smtClean="0"/>
              <a:t>Capillary drop-out visible in nail folds</a:t>
            </a:r>
          </a:p>
          <a:p>
            <a:r>
              <a:rPr lang="en-US" sz="2400" dirty="0" smtClean="0"/>
              <a:t>Tendon </a:t>
            </a:r>
            <a:r>
              <a:rPr lang="en-US" sz="2400" dirty="0"/>
              <a:t>friction rubs</a:t>
            </a:r>
          </a:p>
          <a:p>
            <a:r>
              <a:rPr lang="en-US" sz="2400" dirty="0"/>
              <a:t>Pulmonary </a:t>
            </a:r>
            <a:r>
              <a:rPr lang="en-US" sz="2400" dirty="0" smtClean="0"/>
              <a:t>fi</a:t>
            </a:r>
            <a:r>
              <a:rPr lang="en-US" sz="2400" dirty="0"/>
              <a:t>b</a:t>
            </a:r>
            <a:r>
              <a:rPr lang="en-US" sz="2400" dirty="0" smtClean="0"/>
              <a:t>rosis</a:t>
            </a:r>
            <a:r>
              <a:rPr lang="en-US" sz="2400" dirty="0"/>
              <a:t>, renal failure, </a:t>
            </a:r>
            <a:r>
              <a:rPr lang="en-US" sz="2400" dirty="0" smtClean="0"/>
              <a:t>GI disease</a:t>
            </a:r>
            <a:r>
              <a:rPr lang="en-US" sz="2400" dirty="0"/>
              <a:t>, myocardial involvement</a:t>
            </a:r>
          </a:p>
          <a:p>
            <a:r>
              <a:rPr lang="en-US" sz="2400" dirty="0" smtClean="0"/>
              <a:t>Scl-70 antibody or anti-RNAPIII antibodies-positive</a:t>
            </a:r>
            <a:endParaRPr lang="en-US" sz="2400" dirty="0"/>
          </a:p>
          <a:p>
            <a:pPr>
              <a:buNone/>
            </a:pP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400" b="1" dirty="0" smtClean="0"/>
              <a:t>CLASSIFICATION OF SYSTEMIC SCLEROSIS</a:t>
            </a:r>
            <a:endParaRPr lang="en-US" sz="3400" dirty="0"/>
          </a:p>
        </p:txBody>
      </p:sp>
      <p:sp>
        <p:nvSpPr>
          <p:cNvPr id="3" name="Content Placeholder 2"/>
          <p:cNvSpPr>
            <a:spLocks noGrp="1"/>
          </p:cNvSpPr>
          <p:nvPr>
            <p:ph sz="quarter" idx="1"/>
          </p:nvPr>
        </p:nvSpPr>
        <p:spPr/>
        <p:txBody>
          <a:bodyPr>
            <a:normAutofit/>
          </a:bodyPr>
          <a:lstStyle/>
          <a:p>
            <a:pPr>
              <a:buNone/>
            </a:pPr>
            <a:r>
              <a:rPr lang="en-US" sz="2400" b="1" dirty="0" smtClean="0"/>
              <a:t>LIMITED CUTANEOUS SYSTEMIC SCLEROSIS</a:t>
            </a:r>
          </a:p>
          <a:p>
            <a:r>
              <a:rPr lang="en-US" sz="2400" dirty="0" smtClean="0"/>
              <a:t>Long pre-existing history of </a:t>
            </a:r>
            <a:r>
              <a:rPr lang="en-US" sz="2400" dirty="0" err="1" smtClean="0"/>
              <a:t>Raynaud’s</a:t>
            </a:r>
            <a:r>
              <a:rPr lang="en-US" sz="2400" dirty="0" smtClean="0"/>
              <a:t> phenomenon</a:t>
            </a:r>
          </a:p>
          <a:p>
            <a:r>
              <a:rPr lang="en-US" sz="2400" dirty="0" smtClean="0"/>
              <a:t>Limited skin involvement (peripheral only, sparing proximal sites)</a:t>
            </a:r>
          </a:p>
          <a:p>
            <a:r>
              <a:rPr lang="en-US" sz="2400" dirty="0" smtClean="0"/>
              <a:t>Capillary dilatation visible in nail folds</a:t>
            </a:r>
          </a:p>
          <a:p>
            <a:r>
              <a:rPr lang="en-US" sz="2400" dirty="0" smtClean="0"/>
              <a:t>Calcification, </a:t>
            </a:r>
            <a:r>
              <a:rPr lang="en-US" sz="2400" dirty="0" err="1" smtClean="0"/>
              <a:t>telangiectasia</a:t>
            </a:r>
            <a:r>
              <a:rPr lang="en-US" sz="2400" dirty="0" smtClean="0"/>
              <a:t>, late onset of pulmonary hypertension (include CREST)</a:t>
            </a:r>
          </a:p>
          <a:p>
            <a:r>
              <a:rPr lang="en-US" sz="2400" dirty="0" err="1" smtClean="0"/>
              <a:t>Anticentromere</a:t>
            </a:r>
            <a:r>
              <a:rPr lang="en-US" sz="2400" dirty="0" smtClean="0"/>
              <a:t> antibody-positive</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b="1" dirty="0" smtClean="0"/>
              <a:t>CLASSIFICATION OF SYSTEMIC SCLEROSIS</a:t>
            </a:r>
            <a:endParaRPr lang="en-US" sz="3400" dirty="0"/>
          </a:p>
        </p:txBody>
      </p:sp>
      <p:sp>
        <p:nvSpPr>
          <p:cNvPr id="3" name="Content Placeholder 2"/>
          <p:cNvSpPr>
            <a:spLocks noGrp="1"/>
          </p:cNvSpPr>
          <p:nvPr>
            <p:ph sz="quarter" idx="1"/>
          </p:nvPr>
        </p:nvSpPr>
        <p:spPr/>
        <p:txBody>
          <a:bodyPr>
            <a:normAutofit fontScale="77500" lnSpcReduction="20000"/>
          </a:bodyPr>
          <a:lstStyle/>
          <a:p>
            <a:r>
              <a:rPr lang="en-US" sz="3100" b="1" dirty="0" smtClean="0"/>
              <a:t>UNDIFFERENTIATED </a:t>
            </a:r>
            <a:r>
              <a:rPr lang="en-US" sz="3100" b="1" dirty="0" err="1" smtClean="0"/>
              <a:t>SSc</a:t>
            </a:r>
            <a:r>
              <a:rPr lang="en-US" sz="3100" b="1" dirty="0" smtClean="0"/>
              <a:t>: </a:t>
            </a:r>
            <a:r>
              <a:rPr lang="en-US" sz="3100" dirty="0" smtClean="0"/>
              <a:t>These</a:t>
            </a:r>
            <a:r>
              <a:rPr lang="en-US" sz="3100" b="1" dirty="0" smtClean="0"/>
              <a:t> </a:t>
            </a:r>
            <a:r>
              <a:rPr lang="en-US" sz="3100" dirty="0" smtClean="0"/>
              <a:t>Patients are defined by positive RP and at least one further feature of </a:t>
            </a:r>
            <a:r>
              <a:rPr lang="en-US" sz="3100" dirty="0" err="1" smtClean="0"/>
              <a:t>SSc</a:t>
            </a:r>
            <a:r>
              <a:rPr lang="en-US" sz="3100" dirty="0" smtClean="0"/>
              <a:t> (positive nail fold capillary alterations, puffy fingers, pulmonary hypertension) and/or detectable scleroderma-associated </a:t>
            </a:r>
            <a:r>
              <a:rPr lang="en-US" sz="3100" dirty="0" err="1" smtClean="0"/>
              <a:t>autoantibodies</a:t>
            </a:r>
            <a:r>
              <a:rPr lang="en-US" sz="3100" dirty="0" smtClean="0"/>
              <a:t> without fulfilling the ACR-criteria </a:t>
            </a:r>
            <a:endParaRPr lang="en-US" sz="3100" b="1" dirty="0" smtClean="0"/>
          </a:p>
          <a:p>
            <a:r>
              <a:rPr lang="en-US" sz="3100" b="1" dirty="0" smtClean="0"/>
              <a:t>OVERLAP SYNDROME:</a:t>
            </a:r>
            <a:r>
              <a:rPr lang="en-US" sz="3100" dirty="0" smtClean="0"/>
              <a:t> </a:t>
            </a:r>
            <a:r>
              <a:rPr lang="en-US" sz="3100" dirty="0" smtClean="0"/>
              <a:t>This is defined as a disease occurring with clinical aspects of </a:t>
            </a:r>
            <a:r>
              <a:rPr lang="en-US" sz="3100" dirty="0" err="1" smtClean="0"/>
              <a:t>SSc</a:t>
            </a:r>
            <a:r>
              <a:rPr lang="en-US" sz="3100" dirty="0" smtClean="0"/>
              <a:t> (according to the ACR-criteria) or main symptoms of </a:t>
            </a:r>
            <a:r>
              <a:rPr lang="en-US" sz="3100" dirty="0" err="1" smtClean="0"/>
              <a:t>SSc</a:t>
            </a:r>
            <a:r>
              <a:rPr lang="en-US" sz="3100" dirty="0" smtClean="0"/>
              <a:t> simultaneously with those of other connective tissue diseases or other autoimmune diseases such as </a:t>
            </a:r>
            <a:r>
              <a:rPr lang="en-US" sz="3100" dirty="0" err="1" smtClean="0"/>
              <a:t>dermatomyositis</a:t>
            </a:r>
            <a:r>
              <a:rPr lang="en-US" sz="3100" dirty="0" smtClean="0"/>
              <a:t>, </a:t>
            </a:r>
            <a:r>
              <a:rPr lang="en-US" sz="3100" dirty="0" err="1" smtClean="0"/>
              <a:t>Sjögren’s</a:t>
            </a:r>
            <a:r>
              <a:rPr lang="en-US" sz="3100" dirty="0" smtClean="0"/>
              <a:t> syndrome, SLE, </a:t>
            </a:r>
            <a:r>
              <a:rPr lang="en-US" sz="3100" dirty="0" err="1" smtClean="0"/>
              <a:t>vasculitis</a:t>
            </a:r>
            <a:r>
              <a:rPr lang="en-US" sz="3100" dirty="0" smtClean="0"/>
              <a:t>, or </a:t>
            </a:r>
            <a:r>
              <a:rPr lang="en-US" sz="3100" dirty="0" err="1" smtClean="0"/>
              <a:t>polyarthritis</a:t>
            </a:r>
            <a:r>
              <a:rPr lang="en-US" sz="3100" dirty="0" smtClean="0"/>
              <a:t>. These patients present mostly high titers of anti-U1-RNP-, anti-</a:t>
            </a:r>
            <a:r>
              <a:rPr lang="en-US" sz="3100" dirty="0" err="1" smtClean="0"/>
              <a:t>nRNP</a:t>
            </a:r>
            <a:r>
              <a:rPr lang="en-US" sz="3100" dirty="0" smtClean="0"/>
              <a:t>-, </a:t>
            </a:r>
            <a:r>
              <a:rPr lang="en-US" sz="3100" dirty="0" err="1" smtClean="0"/>
              <a:t>antifibrillarin</a:t>
            </a:r>
            <a:r>
              <a:rPr lang="en-US" sz="3100" dirty="0" smtClean="0"/>
              <a:t>-, or anti-</a:t>
            </a:r>
            <a:r>
              <a:rPr lang="en-US" sz="3100" dirty="0" err="1" smtClean="0"/>
              <a:t>PmScl</a:t>
            </a:r>
            <a:r>
              <a:rPr lang="en-US" sz="3100" dirty="0" smtClean="0"/>
              <a:t>-antibodies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400" b="1" dirty="0" smtClean="0"/>
              <a:t>CLASSIFICATION OF SYSTEMIC SCLEROSIS</a:t>
            </a:r>
            <a:endParaRPr lang="en-US" sz="3400" dirty="0"/>
          </a:p>
        </p:txBody>
      </p:sp>
      <p:sp>
        <p:nvSpPr>
          <p:cNvPr id="3" name="Content Placeholder 2"/>
          <p:cNvSpPr>
            <a:spLocks noGrp="1"/>
          </p:cNvSpPr>
          <p:nvPr>
            <p:ph sz="quarter" idx="1"/>
          </p:nvPr>
        </p:nvSpPr>
        <p:spPr/>
        <p:txBody>
          <a:bodyPr>
            <a:noAutofit/>
          </a:bodyPr>
          <a:lstStyle/>
          <a:p>
            <a:r>
              <a:rPr lang="en-US" sz="2400" b="1" dirty="0" smtClean="0"/>
              <a:t>SYSTEMIC SCLERODERMA SINE SCLERODERMA: </a:t>
            </a:r>
            <a:r>
              <a:rPr lang="en-US" sz="2400" dirty="0" smtClean="0"/>
              <a:t>A very small proportion of cases (1.5%) develop vascular (RP and/or PAH), immunologic (most commonly </a:t>
            </a:r>
            <a:r>
              <a:rPr lang="en-US" sz="2400" dirty="0" err="1" smtClean="0"/>
              <a:t>anticentromere</a:t>
            </a:r>
            <a:r>
              <a:rPr lang="en-US" sz="2400" dirty="0" smtClean="0"/>
              <a:t> antibodies), and organ-based fibrotic features of </a:t>
            </a:r>
            <a:r>
              <a:rPr lang="en-US" sz="2400" dirty="0" err="1" smtClean="0"/>
              <a:t>SSc</a:t>
            </a:r>
            <a:r>
              <a:rPr lang="en-US" sz="2400" dirty="0" smtClean="0"/>
              <a:t> but do not show skin sclerosis. Patients suffering from this subset are classified as </a:t>
            </a:r>
            <a:r>
              <a:rPr lang="en-US" sz="2400" dirty="0" err="1" smtClean="0"/>
              <a:t>SSc</a:t>
            </a:r>
            <a:r>
              <a:rPr lang="en-US" sz="2400" dirty="0" smtClean="0"/>
              <a:t> sine scleroderma</a:t>
            </a:r>
          </a:p>
          <a:p>
            <a:r>
              <a:rPr lang="en-US" sz="2400" b="1" dirty="0" smtClean="0"/>
              <a:t>MALIGNANT SCLERODERMA: </a:t>
            </a:r>
            <a:r>
              <a:rPr lang="en-US" sz="2400" dirty="0" smtClean="0"/>
              <a:t>Most often occurs in elderly men. An accelerated course of malignant scleroderma leads to death</a:t>
            </a:r>
          </a:p>
          <a:p>
            <a:endParaRPr lang="en-US" sz="2000" dirty="0" smtClean="0"/>
          </a:p>
          <a:p>
            <a:endParaRPr lang="en-US" sz="2000" dirty="0" smtClean="0"/>
          </a:p>
          <a:p>
            <a:endParaRPr lang="en-US" sz="2000" dirty="0" smtClean="0"/>
          </a:p>
          <a:p>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PATHOGENESIS</a:t>
            </a:r>
            <a:endParaRPr lang="en-US" sz="4000" b="1" dirty="0"/>
          </a:p>
        </p:txBody>
      </p:sp>
      <p:sp>
        <p:nvSpPr>
          <p:cNvPr id="3" name="Content Placeholder 2"/>
          <p:cNvSpPr>
            <a:spLocks noGrp="1"/>
          </p:cNvSpPr>
          <p:nvPr>
            <p:ph sz="quarter" idx="1"/>
          </p:nvPr>
        </p:nvSpPr>
        <p:spPr>
          <a:xfrm>
            <a:off x="457200" y="1600200"/>
            <a:ext cx="8229600" cy="4525963"/>
          </a:xfrm>
        </p:spPr>
        <p:txBody>
          <a:bodyPr>
            <a:normAutofit/>
          </a:bodyPr>
          <a:lstStyle/>
          <a:p>
            <a:r>
              <a:rPr lang="en-US" sz="2400" dirty="0" smtClean="0"/>
              <a:t>It is suggested that endothelial </a:t>
            </a:r>
            <a:r>
              <a:rPr lang="en-US" sz="2400" dirty="0"/>
              <a:t>cell is </a:t>
            </a:r>
            <a:r>
              <a:rPr lang="en-US" sz="2400" dirty="0" smtClean="0"/>
              <a:t>either an </a:t>
            </a:r>
            <a:r>
              <a:rPr lang="en-US" sz="2400" dirty="0"/>
              <a:t>initial target or the primary dysfunctional cell in this </a:t>
            </a:r>
            <a:r>
              <a:rPr lang="en-US" sz="2400" dirty="0" smtClean="0"/>
              <a:t>disease</a:t>
            </a:r>
            <a:endParaRPr lang="en-US" sz="2400" dirty="0"/>
          </a:p>
          <a:p>
            <a:r>
              <a:rPr lang="en-US" sz="2400" dirty="0" smtClean="0"/>
              <a:t>Damage </a:t>
            </a:r>
            <a:r>
              <a:rPr lang="en-US" sz="2400" dirty="0"/>
              <a:t>to the endothelial cell may initiate the </a:t>
            </a:r>
            <a:r>
              <a:rPr lang="en-US" sz="2400" dirty="0" smtClean="0"/>
              <a:t>fibrotic process</a:t>
            </a:r>
            <a:r>
              <a:rPr lang="en-US" sz="2400" dirty="0"/>
              <a:t>, either through </a:t>
            </a:r>
            <a:r>
              <a:rPr lang="en-US" sz="2400" dirty="0" err="1" smtClean="0"/>
              <a:t>ischaemia</a:t>
            </a:r>
            <a:r>
              <a:rPr lang="en-US" sz="2400" dirty="0" smtClean="0"/>
              <a:t> or </a:t>
            </a:r>
            <a:r>
              <a:rPr lang="en-US" sz="2400" dirty="0"/>
              <a:t>via </a:t>
            </a:r>
            <a:r>
              <a:rPr lang="en-US" sz="2400" dirty="0" smtClean="0"/>
              <a:t>growth factors </a:t>
            </a:r>
            <a:r>
              <a:rPr lang="en-US" sz="2400" dirty="0"/>
              <a:t>released from platelets and </a:t>
            </a:r>
            <a:r>
              <a:rPr lang="en-US" sz="2400" dirty="0" smtClean="0"/>
              <a:t>inflammatory cells</a:t>
            </a:r>
          </a:p>
          <a:p>
            <a:r>
              <a:rPr lang="en-US" sz="2400" dirty="0" smtClean="0"/>
              <a:t>Fibrous connective tissue is deposited by fibroblasts and </a:t>
            </a:r>
            <a:r>
              <a:rPr lang="en-US" sz="2400" dirty="0" err="1" smtClean="0"/>
              <a:t>myofibroblasts</a:t>
            </a:r>
            <a:r>
              <a:rPr lang="en-US" sz="2400" dirty="0" smtClean="0"/>
              <a:t> activated by early vascular changes</a:t>
            </a:r>
          </a:p>
          <a:p>
            <a:r>
              <a:rPr lang="en-US" sz="2400" dirty="0" smtClean="0"/>
              <a:t>Scleroderma fibroblasts synthesize more collagen than those from normal controls</a:t>
            </a:r>
          </a:p>
          <a:p>
            <a:r>
              <a:rPr lang="en-US" sz="2400" dirty="0" smtClean="0"/>
              <a:t>There is an increased </a:t>
            </a:r>
            <a:r>
              <a:rPr lang="en-US" sz="2400" dirty="0"/>
              <a:t>production of collagen in </a:t>
            </a:r>
            <a:r>
              <a:rPr lang="en-US" sz="2400" dirty="0" smtClean="0"/>
              <a:t>subcutaneous tissue</a:t>
            </a:r>
            <a:endParaRPr lang="en-US" sz="2400" dirty="0"/>
          </a:p>
          <a:p>
            <a:endParaRPr lang="en-US" dirty="0" smtClean="0"/>
          </a:p>
          <a:p>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AUTOANTIBODIES</a:t>
            </a:r>
            <a:endParaRPr lang="en-US" sz="4000" dirty="0"/>
          </a:p>
        </p:txBody>
      </p:sp>
      <p:sp>
        <p:nvSpPr>
          <p:cNvPr id="3" name="Content Placeholder 2"/>
          <p:cNvSpPr>
            <a:spLocks noGrp="1"/>
          </p:cNvSpPr>
          <p:nvPr>
            <p:ph sz="quarter" idx="1"/>
          </p:nvPr>
        </p:nvSpPr>
        <p:spPr/>
        <p:txBody>
          <a:bodyPr>
            <a:noAutofit/>
          </a:bodyPr>
          <a:lstStyle/>
          <a:p>
            <a:r>
              <a:rPr lang="en-US" sz="2400" dirty="0" smtClean="0"/>
              <a:t>Several of these </a:t>
            </a:r>
            <a:r>
              <a:rPr lang="en-US" sz="2400" dirty="0" err="1" smtClean="0"/>
              <a:t>autoantibodies</a:t>
            </a:r>
            <a:r>
              <a:rPr lang="en-US" sz="2400" dirty="0" smtClean="0"/>
              <a:t> are associated with defined subsets of the disease and are important diagnostic markers </a:t>
            </a:r>
          </a:p>
          <a:p>
            <a:r>
              <a:rPr lang="en-US" sz="2400" dirty="0" smtClean="0"/>
              <a:t>ANF- </a:t>
            </a:r>
            <a:r>
              <a:rPr lang="en-US" sz="2400" dirty="0"/>
              <a:t>in </a:t>
            </a:r>
            <a:r>
              <a:rPr lang="en-US" sz="2400" dirty="0" smtClean="0"/>
              <a:t>over 80</a:t>
            </a:r>
            <a:r>
              <a:rPr lang="en-US" sz="2400" dirty="0"/>
              <a:t>% of </a:t>
            </a:r>
            <a:r>
              <a:rPr lang="en-US" sz="2400" dirty="0" smtClean="0"/>
              <a:t>patients</a:t>
            </a:r>
          </a:p>
          <a:p>
            <a:r>
              <a:rPr lang="en-US" sz="2400" dirty="0" smtClean="0"/>
              <a:t>Anti-</a:t>
            </a:r>
            <a:r>
              <a:rPr lang="en-US" sz="2400" dirty="0" err="1" smtClean="0"/>
              <a:t>isotopomerase</a:t>
            </a:r>
            <a:r>
              <a:rPr lang="en-US" sz="2400" dirty="0" smtClean="0"/>
              <a:t> – in 22% cases</a:t>
            </a:r>
          </a:p>
          <a:p>
            <a:r>
              <a:rPr lang="en-US" sz="2400" dirty="0" err="1" smtClean="0"/>
              <a:t>nRNP</a:t>
            </a:r>
            <a:r>
              <a:rPr lang="en-US" sz="2400" dirty="0" smtClean="0"/>
              <a:t> (Anti-U1-RNP)-Overlap features of SLE, arthritis (MCTD)</a:t>
            </a:r>
          </a:p>
          <a:p>
            <a:r>
              <a:rPr lang="en-US" sz="2400" dirty="0" smtClean="0"/>
              <a:t>PM-</a:t>
            </a:r>
            <a:r>
              <a:rPr lang="en-US" sz="2400" dirty="0" err="1" smtClean="0"/>
              <a:t>Scl</a:t>
            </a:r>
            <a:r>
              <a:rPr lang="en-US" sz="2400" dirty="0" smtClean="0"/>
              <a:t>: </a:t>
            </a:r>
            <a:r>
              <a:rPr lang="en-US" sz="2400" dirty="0" err="1" smtClean="0"/>
              <a:t>Myositis</a:t>
            </a:r>
            <a:r>
              <a:rPr lang="en-US" sz="2400" dirty="0" smtClean="0"/>
              <a:t>-systemic sclerosis overlap</a:t>
            </a:r>
          </a:p>
          <a:p>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smtClean="0"/>
              <a:t>AUTOANTIBODIES</a:t>
            </a:r>
            <a:endParaRPr lang="en-US" sz="4000" dirty="0"/>
          </a:p>
        </p:txBody>
      </p:sp>
      <p:sp>
        <p:nvSpPr>
          <p:cNvPr id="3" name="Content Placeholder 2"/>
          <p:cNvSpPr>
            <a:spLocks noGrp="1"/>
          </p:cNvSpPr>
          <p:nvPr>
            <p:ph sz="quarter" idx="1"/>
          </p:nvPr>
        </p:nvSpPr>
        <p:spPr/>
        <p:txBody>
          <a:bodyPr>
            <a:noAutofit/>
          </a:bodyPr>
          <a:lstStyle/>
          <a:p>
            <a:r>
              <a:rPr lang="en-US" sz="2400" dirty="0" err="1" smtClean="0"/>
              <a:t>Centromere</a:t>
            </a:r>
            <a:r>
              <a:rPr lang="en-US" sz="2400" dirty="0" smtClean="0"/>
              <a:t> 	Limited skin sclerosis, severe gut disease, 			isolated PAH, </a:t>
            </a:r>
            <a:r>
              <a:rPr lang="en-US" sz="2400" dirty="0" err="1" smtClean="0"/>
              <a:t>calcinosis</a:t>
            </a:r>
            <a:endParaRPr lang="en-US" sz="2400" dirty="0" smtClean="0"/>
          </a:p>
          <a:p>
            <a:r>
              <a:rPr lang="en-US" sz="2400" dirty="0" smtClean="0"/>
              <a:t>Scl-70 	Diffuse skin sclerosis, pulmonary fibrosis &amp; sec 		PAH, increased </a:t>
            </a:r>
            <a:r>
              <a:rPr lang="en-US" sz="2400" dirty="0" err="1" smtClean="0"/>
              <a:t>SSc</a:t>
            </a:r>
            <a:r>
              <a:rPr lang="en-US" sz="2400" dirty="0" smtClean="0"/>
              <a:t>-related mortality rate</a:t>
            </a:r>
          </a:p>
          <a:p>
            <a:r>
              <a:rPr lang="en-US" sz="2400" dirty="0" smtClean="0"/>
              <a:t>RNAP III 	Diffuse skin sclerosis, hypertensive renal 			crisis, correlated with higher mortality rate</a:t>
            </a:r>
          </a:p>
          <a:p>
            <a:r>
              <a:rPr lang="en-US" sz="2400" dirty="0" err="1" smtClean="0"/>
              <a:t>nRNP</a:t>
            </a:r>
            <a:r>
              <a:rPr lang="en-US" sz="2400" dirty="0" smtClean="0"/>
              <a:t> (UI RNP) Overlap features of SLE, arthritis</a:t>
            </a:r>
          </a:p>
          <a:p>
            <a:r>
              <a:rPr lang="en-US" sz="2400" dirty="0" smtClean="0"/>
              <a:t>PM-</a:t>
            </a:r>
            <a:r>
              <a:rPr lang="en-US" sz="2400" dirty="0" err="1" smtClean="0"/>
              <a:t>Scl</a:t>
            </a:r>
            <a:r>
              <a:rPr lang="en-US" sz="2400" dirty="0" smtClean="0"/>
              <a:t> 	Limited skin sclerosis, </a:t>
            </a:r>
            <a:r>
              <a:rPr lang="en-US" sz="2400" dirty="0" err="1" smtClean="0"/>
              <a:t>myositis</a:t>
            </a:r>
            <a:r>
              <a:rPr lang="en-US" sz="2400" dirty="0" smtClean="0"/>
              <a:t>–sclerosis 			overlap, </a:t>
            </a:r>
            <a:r>
              <a:rPr lang="en-US" sz="2400" dirty="0" err="1" smtClean="0"/>
              <a:t>calcinosis</a:t>
            </a:r>
            <a:endParaRPr lang="en-US" sz="2400" dirty="0" smtClean="0"/>
          </a:p>
          <a:p>
            <a:r>
              <a:rPr lang="en-US" sz="2400" dirty="0" err="1" smtClean="0"/>
              <a:t>Fibrillarin</a:t>
            </a:r>
            <a:r>
              <a:rPr lang="en-US" sz="2400" dirty="0" smtClean="0"/>
              <a:t> 	</a:t>
            </a:r>
            <a:r>
              <a:rPr lang="fr-FR" sz="2400" dirty="0" smtClean="0"/>
              <a:t>Diffuse skin </a:t>
            </a:r>
            <a:r>
              <a:rPr lang="fr-FR" sz="2400" dirty="0" err="1" smtClean="0"/>
              <a:t>sclerosis</a:t>
            </a:r>
            <a:r>
              <a:rPr lang="fr-FR" sz="2400" dirty="0" smtClean="0"/>
              <a:t>, </a:t>
            </a:r>
            <a:r>
              <a:rPr lang="fr-FR" sz="2400" dirty="0" err="1" smtClean="0"/>
              <a:t>myositis</a:t>
            </a:r>
            <a:r>
              <a:rPr lang="fr-FR" sz="2400" dirty="0" smtClean="0"/>
              <a:t>, PAH, </a:t>
            </a:r>
            <a:r>
              <a:rPr lang="fr-FR" sz="2400" dirty="0" err="1" smtClean="0"/>
              <a:t>renal</a:t>
            </a:r>
            <a:r>
              <a:rPr lang="fr-FR" sz="2400" dirty="0" smtClean="0"/>
              <a:t> </a:t>
            </a:r>
            <a:r>
              <a:rPr lang="en-US" sz="2400" dirty="0" smtClean="0"/>
              <a:t>disease</a:t>
            </a:r>
          </a:p>
          <a:p>
            <a:r>
              <a:rPr lang="en-US" sz="2400" dirty="0" err="1" smtClean="0"/>
              <a:t>Th</a:t>
            </a:r>
            <a:r>
              <a:rPr lang="en-US" sz="2400" dirty="0" smtClean="0"/>
              <a:t>/To 	Limited skin sclerosis, pulmonary fibrosis</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PATHOLOGY</a:t>
            </a:r>
            <a:endParaRPr lang="en-US" sz="4000" dirty="0"/>
          </a:p>
        </p:txBody>
      </p:sp>
      <p:sp>
        <p:nvSpPr>
          <p:cNvPr id="3" name="Content Placeholder 2"/>
          <p:cNvSpPr>
            <a:spLocks noGrp="1"/>
          </p:cNvSpPr>
          <p:nvPr>
            <p:ph sz="quarter" idx="1"/>
          </p:nvPr>
        </p:nvSpPr>
        <p:spPr>
          <a:xfrm>
            <a:off x="457200" y="1447800"/>
            <a:ext cx="8229600" cy="4678363"/>
          </a:xfrm>
        </p:spPr>
        <p:txBody>
          <a:bodyPr>
            <a:noAutofit/>
          </a:bodyPr>
          <a:lstStyle/>
          <a:p>
            <a:r>
              <a:rPr lang="en-US" sz="2400" dirty="0" smtClean="0"/>
              <a:t>The disease </a:t>
            </a:r>
            <a:r>
              <a:rPr lang="en-US" sz="2400" dirty="0"/>
              <a:t>does not involve all organs in any </a:t>
            </a:r>
            <a:r>
              <a:rPr lang="en-US" sz="2400" dirty="0" smtClean="0"/>
              <a:t>patient and changes may be patchy in </a:t>
            </a:r>
            <a:r>
              <a:rPr lang="en-US" sz="2400" dirty="0"/>
              <a:t>an </a:t>
            </a:r>
            <a:r>
              <a:rPr lang="en-US" sz="2400" dirty="0" smtClean="0"/>
              <a:t>organ</a:t>
            </a:r>
          </a:p>
          <a:p>
            <a:r>
              <a:rPr lang="en-US" sz="2400" dirty="0" smtClean="0"/>
              <a:t>Dermis </a:t>
            </a:r>
            <a:r>
              <a:rPr lang="en-US" sz="2400" dirty="0"/>
              <a:t>shows hyalinization of the collagen, </a:t>
            </a:r>
            <a:r>
              <a:rPr lang="en-US" sz="2400" dirty="0" smtClean="0"/>
              <a:t>with </a:t>
            </a:r>
            <a:r>
              <a:rPr lang="en-US" sz="2400" dirty="0"/>
              <a:t>associated abnormalities of elastic tissue and </a:t>
            </a:r>
            <a:r>
              <a:rPr lang="en-US" sz="2400" dirty="0" err="1" smtClean="0"/>
              <a:t>reticulin</a:t>
            </a:r>
            <a:r>
              <a:rPr lang="en-US" sz="2400" dirty="0" smtClean="0"/>
              <a:t> and a light dermal lymphocytic infiltrate</a:t>
            </a:r>
          </a:p>
          <a:p>
            <a:r>
              <a:rPr lang="en-US" sz="2400" dirty="0" smtClean="0"/>
              <a:t>In severely involved </a:t>
            </a:r>
            <a:r>
              <a:rPr lang="en-US" sz="2400" dirty="0"/>
              <a:t>skin, </a:t>
            </a:r>
            <a:r>
              <a:rPr lang="en-US" sz="2400" dirty="0" smtClean="0"/>
              <a:t>epidermis </a:t>
            </a:r>
            <a:r>
              <a:rPr lang="en-US" sz="2400" dirty="0"/>
              <a:t>and its appendages are usually atrophic</a:t>
            </a:r>
            <a:r>
              <a:rPr lang="en-US" sz="2400" dirty="0" smtClean="0"/>
              <a:t>, with </a:t>
            </a:r>
            <a:r>
              <a:rPr lang="en-US" sz="2400" dirty="0"/>
              <a:t>loss of </a:t>
            </a:r>
            <a:r>
              <a:rPr lang="en-US" sz="2400" dirty="0" err="1" smtClean="0"/>
              <a:t>rete</a:t>
            </a:r>
            <a:r>
              <a:rPr lang="en-US" sz="2400" dirty="0" smtClean="0"/>
              <a:t> ridges </a:t>
            </a:r>
            <a:endParaRPr lang="en-US" sz="2400" dirty="0"/>
          </a:p>
          <a:p>
            <a:r>
              <a:rPr lang="en-US" sz="2400" dirty="0" smtClean="0"/>
              <a:t>Hyalinization &amp; </a:t>
            </a:r>
            <a:r>
              <a:rPr lang="en-US" sz="2400" dirty="0" err="1" smtClean="0"/>
              <a:t>intimal</a:t>
            </a:r>
            <a:r>
              <a:rPr lang="en-US" sz="2400" dirty="0" smtClean="0"/>
              <a:t> </a:t>
            </a:r>
            <a:r>
              <a:rPr lang="en-US" sz="2400" dirty="0"/>
              <a:t>thickening </a:t>
            </a:r>
            <a:r>
              <a:rPr lang="en-US" sz="2400" dirty="0" smtClean="0"/>
              <a:t>of vessels may occur; </a:t>
            </a:r>
            <a:r>
              <a:rPr lang="en-US" sz="2400" dirty="0" err="1" smtClean="0"/>
              <a:t>fibrinoid</a:t>
            </a:r>
            <a:r>
              <a:rPr lang="en-US" sz="2400" dirty="0" smtClean="0"/>
              <a:t> change </a:t>
            </a:r>
            <a:r>
              <a:rPr lang="en-US" sz="2400" dirty="0" smtClean="0"/>
              <a:t>is </a:t>
            </a:r>
            <a:r>
              <a:rPr lang="en-US" sz="2400" dirty="0" smtClean="0"/>
              <a:t>uncommon</a:t>
            </a:r>
          </a:p>
          <a:p>
            <a:r>
              <a:rPr lang="en-US" sz="2400" dirty="0" smtClean="0"/>
              <a:t>Main </a:t>
            </a:r>
            <a:r>
              <a:rPr lang="en-US" sz="2400" dirty="0"/>
              <a:t>alterations in </a:t>
            </a:r>
            <a:r>
              <a:rPr lang="en-US" sz="2400" dirty="0" smtClean="0"/>
              <a:t>skin take </a:t>
            </a:r>
            <a:r>
              <a:rPr lang="en-US" sz="2400" dirty="0"/>
              <a:t>place in </a:t>
            </a:r>
            <a:r>
              <a:rPr lang="en-US" sz="2400" dirty="0" smtClean="0"/>
              <a:t>subcutaneous tissue </a:t>
            </a:r>
            <a:r>
              <a:rPr lang="en-US" sz="2400" dirty="0"/>
              <a:t>and not in the </a:t>
            </a:r>
            <a:r>
              <a:rPr lang="en-US" sz="2400" dirty="0" smtClean="0"/>
              <a:t>dermis; fibrosis in subcutaneous </a:t>
            </a:r>
            <a:r>
              <a:rPr lang="en-US" sz="2400" dirty="0"/>
              <a:t>tissue </a:t>
            </a:r>
            <a:r>
              <a:rPr lang="en-US" sz="2400" dirty="0" smtClean="0"/>
              <a:t>is the cause </a:t>
            </a:r>
            <a:r>
              <a:rPr lang="en-US" sz="2400" dirty="0"/>
              <a:t>of </a:t>
            </a:r>
            <a:r>
              <a:rPr lang="en-US" sz="2400" dirty="0" err="1" smtClean="0"/>
              <a:t>induration</a:t>
            </a:r>
            <a:r>
              <a:rPr lang="en-US" sz="2400" dirty="0" smtClean="0"/>
              <a:t> </a:t>
            </a:r>
            <a:r>
              <a:rPr lang="en-US" sz="2400" dirty="0"/>
              <a:t>of </a:t>
            </a:r>
            <a:r>
              <a:rPr lang="en-US" sz="2400" dirty="0" smtClean="0"/>
              <a:t>skin</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SYSTEMIC SCLEROSIS</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A </a:t>
            </a:r>
            <a:r>
              <a:rPr lang="en-US" sz="2400" dirty="0"/>
              <a:t>multisystem disorder </a:t>
            </a:r>
            <a:r>
              <a:rPr lang="en-US" sz="2400" dirty="0" smtClean="0"/>
              <a:t>characterized by:                                                                                                       a. Small vessel </a:t>
            </a:r>
            <a:r>
              <a:rPr lang="en-US" sz="2400" dirty="0" err="1" smtClean="0"/>
              <a:t>vasculopathy</a:t>
            </a:r>
            <a:r>
              <a:rPr lang="en-US" sz="2400" dirty="0" smtClean="0"/>
              <a:t>                                                              b. Connective </a:t>
            </a:r>
            <a:r>
              <a:rPr lang="en-US" sz="2400" dirty="0"/>
              <a:t>tissue sclerosis </a:t>
            </a:r>
            <a:r>
              <a:rPr lang="en-US" sz="2400" dirty="0" smtClean="0"/>
              <a:t>and atrophy                              c.  Auto-antibodies</a:t>
            </a:r>
          </a:p>
          <a:p>
            <a:r>
              <a:rPr lang="en-US" sz="2400" dirty="0" smtClean="0"/>
              <a:t>In </a:t>
            </a:r>
            <a:r>
              <a:rPr lang="en-US" sz="2400" dirty="0"/>
              <a:t>systemic sclerosis, </a:t>
            </a:r>
            <a:r>
              <a:rPr lang="en-US" sz="2400" dirty="0" smtClean="0"/>
              <a:t>skin involvement is </a:t>
            </a:r>
            <a:r>
              <a:rPr lang="en-US" sz="2400" dirty="0"/>
              <a:t>generalized or irreversible, in contrast with </a:t>
            </a:r>
            <a:r>
              <a:rPr lang="en-US" sz="2400" dirty="0" err="1"/>
              <a:t>m</a:t>
            </a:r>
            <a:r>
              <a:rPr lang="en-US" sz="2400" dirty="0" err="1" smtClean="0"/>
              <a:t>orphoea</a:t>
            </a:r>
            <a:r>
              <a:rPr lang="en-US" sz="2400" dirty="0"/>
              <a:t>, </a:t>
            </a:r>
            <a:r>
              <a:rPr lang="en-US" sz="2400" dirty="0" smtClean="0"/>
              <a:t>in which </a:t>
            </a:r>
            <a:r>
              <a:rPr lang="en-US" sz="2400" dirty="0"/>
              <a:t>the disorder is localized and </a:t>
            </a:r>
            <a:r>
              <a:rPr lang="en-US" sz="2400" dirty="0" smtClean="0"/>
              <a:t>reversible</a:t>
            </a:r>
          </a:p>
          <a:p>
            <a:r>
              <a:rPr lang="en-US" sz="2400" dirty="0" smtClean="0"/>
              <a:t>Patients with </a:t>
            </a:r>
            <a:r>
              <a:rPr lang="en-US" sz="2400" dirty="0" err="1" smtClean="0"/>
              <a:t>Calcinosis</a:t>
            </a:r>
            <a:r>
              <a:rPr lang="en-US" sz="2400" dirty="0" smtClean="0"/>
              <a:t>, </a:t>
            </a:r>
            <a:r>
              <a:rPr lang="en-US" sz="2400" dirty="0" err="1" smtClean="0"/>
              <a:t>Raynaud’s</a:t>
            </a:r>
            <a:r>
              <a:rPr lang="en-US" sz="2400" dirty="0" smtClean="0"/>
              <a:t> phenomenon, </a:t>
            </a:r>
            <a:r>
              <a:rPr lang="en-US" sz="2400" dirty="0" err="1"/>
              <a:t>S</a:t>
            </a:r>
            <a:r>
              <a:rPr lang="en-US" sz="2400" dirty="0" err="1" smtClean="0"/>
              <a:t>clerodactyly</a:t>
            </a:r>
            <a:r>
              <a:rPr lang="en-US" sz="2400" dirty="0" smtClean="0"/>
              <a:t> and </a:t>
            </a:r>
            <a:r>
              <a:rPr lang="en-US" sz="2400" dirty="0" err="1" smtClean="0"/>
              <a:t>Telangiectasia</a:t>
            </a:r>
            <a:r>
              <a:rPr lang="en-US" sz="2400" dirty="0" smtClean="0"/>
              <a:t> may form a separate entity known as CRST syndrome, or CREST syndrome if Esophageal involvement is included (Limited form of </a:t>
            </a:r>
            <a:r>
              <a:rPr lang="en-US" sz="2400" dirty="0" err="1" smtClean="0"/>
              <a:t>SSc</a:t>
            </a:r>
            <a:r>
              <a:rPr lang="en-US" sz="2400" dirty="0" smtClean="0"/>
              <a:t>)</a:t>
            </a:r>
          </a:p>
          <a:p>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IMMUNOFLUORESCENCE</a:t>
            </a:r>
            <a:endParaRPr lang="en-US" sz="4000" b="1" dirty="0"/>
          </a:p>
        </p:txBody>
      </p:sp>
      <p:sp>
        <p:nvSpPr>
          <p:cNvPr id="3" name="Content Placeholder 2"/>
          <p:cNvSpPr>
            <a:spLocks noGrp="1"/>
          </p:cNvSpPr>
          <p:nvPr>
            <p:ph sz="quarter" idx="1"/>
          </p:nvPr>
        </p:nvSpPr>
        <p:spPr>
          <a:xfrm>
            <a:off x="457200" y="1447800"/>
            <a:ext cx="8229600" cy="4678363"/>
          </a:xfrm>
        </p:spPr>
        <p:txBody>
          <a:bodyPr>
            <a:noAutofit/>
          </a:bodyPr>
          <a:lstStyle/>
          <a:p>
            <a:r>
              <a:rPr lang="en-US" sz="2400" dirty="0" smtClean="0"/>
              <a:t>IGs </a:t>
            </a:r>
            <a:r>
              <a:rPr lang="en-US" sz="2400" dirty="0"/>
              <a:t>and </a:t>
            </a:r>
            <a:r>
              <a:rPr lang="en-US" sz="2400" dirty="0" smtClean="0"/>
              <a:t>C at DEJ in </a:t>
            </a:r>
            <a:r>
              <a:rPr lang="en-US" sz="2400" dirty="0" err="1"/>
              <a:t>telangiectases</a:t>
            </a:r>
            <a:r>
              <a:rPr lang="en-US" sz="2400" dirty="0"/>
              <a:t>, but not in </a:t>
            </a:r>
            <a:r>
              <a:rPr lang="en-US" sz="2400" dirty="0" err="1" smtClean="0"/>
              <a:t>indurated</a:t>
            </a:r>
            <a:r>
              <a:rPr lang="en-US" sz="2400" dirty="0" smtClean="0"/>
              <a:t> </a:t>
            </a:r>
            <a:r>
              <a:rPr lang="en-US" sz="2400" dirty="0"/>
              <a:t>skin without </a:t>
            </a:r>
            <a:r>
              <a:rPr lang="en-US" sz="2400" dirty="0" err="1" smtClean="0"/>
              <a:t>telangiectasia</a:t>
            </a:r>
            <a:endParaRPr lang="en-US" sz="2400" dirty="0"/>
          </a:p>
          <a:p>
            <a:r>
              <a:rPr lang="en-US" sz="2400" dirty="0" smtClean="0"/>
              <a:t>Main </a:t>
            </a:r>
            <a:r>
              <a:rPr lang="en-US" sz="2400" dirty="0" err="1"/>
              <a:t>immunohistological</a:t>
            </a:r>
            <a:r>
              <a:rPr lang="en-US" sz="2400" dirty="0"/>
              <a:t> changes in </a:t>
            </a:r>
            <a:r>
              <a:rPr lang="en-US" sz="2400" dirty="0" smtClean="0"/>
              <a:t>skin </a:t>
            </a:r>
            <a:r>
              <a:rPr lang="en-US" sz="2400" dirty="0"/>
              <a:t>in </a:t>
            </a:r>
            <a:r>
              <a:rPr lang="en-US" sz="2400" dirty="0" err="1" smtClean="0"/>
              <a:t>SSc</a:t>
            </a:r>
            <a:r>
              <a:rPr lang="en-US" sz="2400" dirty="0" smtClean="0"/>
              <a:t> </a:t>
            </a:r>
            <a:r>
              <a:rPr lang="en-US" sz="2400" dirty="0"/>
              <a:t>consist of foci of </a:t>
            </a:r>
            <a:r>
              <a:rPr lang="en-US" sz="2400" dirty="0" err="1"/>
              <a:t>intercollagenous</a:t>
            </a:r>
            <a:r>
              <a:rPr lang="en-US" sz="2400" dirty="0"/>
              <a:t> staining for </a:t>
            </a:r>
            <a:r>
              <a:rPr lang="en-US" sz="2400" dirty="0" smtClean="0"/>
              <a:t>CT </a:t>
            </a:r>
            <a:r>
              <a:rPr lang="en-US" sz="2400" dirty="0"/>
              <a:t>antigens in </a:t>
            </a:r>
            <a:r>
              <a:rPr lang="en-US" sz="2400" dirty="0" smtClean="0"/>
              <a:t>reticular dermis</a:t>
            </a:r>
          </a:p>
          <a:p>
            <a:r>
              <a:rPr lang="en-US" sz="2400" dirty="0" smtClean="0"/>
              <a:t>Absence of IGs </a:t>
            </a:r>
            <a:r>
              <a:rPr lang="en-US" sz="2400" dirty="0"/>
              <a:t>and complement from the </a:t>
            </a:r>
            <a:r>
              <a:rPr lang="en-US" sz="2400" dirty="0" smtClean="0"/>
              <a:t>DEJ </a:t>
            </a:r>
            <a:r>
              <a:rPr lang="en-US" sz="2400" dirty="0"/>
              <a:t>may be useful in distinguishing </a:t>
            </a:r>
            <a:r>
              <a:rPr lang="en-US" sz="2400" dirty="0" err="1" smtClean="0"/>
              <a:t>SSc</a:t>
            </a:r>
            <a:r>
              <a:rPr lang="en-US" sz="2400" dirty="0" smtClean="0"/>
              <a:t> from SLE</a:t>
            </a:r>
          </a:p>
          <a:p>
            <a:r>
              <a:rPr lang="en-US" sz="2400" dirty="0" smtClean="0"/>
              <a:t>Patients </a:t>
            </a:r>
            <a:r>
              <a:rPr lang="en-US" sz="2400" dirty="0"/>
              <a:t>who have both </a:t>
            </a:r>
            <a:r>
              <a:rPr lang="en-US" sz="2400" dirty="0" err="1" smtClean="0"/>
              <a:t>SSc</a:t>
            </a:r>
            <a:r>
              <a:rPr lang="en-US" sz="2400" dirty="0" smtClean="0"/>
              <a:t> </a:t>
            </a:r>
            <a:r>
              <a:rPr lang="en-US" sz="2400" dirty="0"/>
              <a:t>and SLE </a:t>
            </a:r>
            <a:r>
              <a:rPr lang="en-US" sz="2400" dirty="0" smtClean="0"/>
              <a:t>have deposits </a:t>
            </a:r>
            <a:r>
              <a:rPr lang="en-US" sz="2400" dirty="0"/>
              <a:t>of </a:t>
            </a:r>
            <a:r>
              <a:rPr lang="en-US" sz="2400" dirty="0" smtClean="0"/>
              <a:t>IGs </a:t>
            </a:r>
            <a:r>
              <a:rPr lang="en-US" sz="2400" dirty="0"/>
              <a:t>and complement at </a:t>
            </a:r>
            <a:r>
              <a:rPr lang="en-US" sz="2400" dirty="0" smtClean="0"/>
              <a:t>DEJ </a:t>
            </a:r>
            <a:r>
              <a:rPr lang="en-US" sz="2400" dirty="0"/>
              <a:t>in involved and uninvolved skin as well </a:t>
            </a:r>
            <a:r>
              <a:rPr lang="en-US" sz="2400" dirty="0" smtClean="0"/>
              <a:t>as changes </a:t>
            </a:r>
            <a:r>
              <a:rPr lang="en-US" sz="2400" dirty="0"/>
              <a:t>in the dermal </a:t>
            </a:r>
            <a:r>
              <a:rPr lang="en-US" sz="2400" dirty="0" smtClean="0"/>
              <a:t>collagen</a:t>
            </a:r>
            <a:endParaRPr lang="en-US" sz="2400" dirty="0"/>
          </a:p>
          <a:p>
            <a:r>
              <a:rPr lang="en-US" sz="2400" dirty="0" smtClean="0"/>
              <a:t>Patients </a:t>
            </a:r>
            <a:r>
              <a:rPr lang="en-US" sz="2400" dirty="0"/>
              <a:t>with scleroderma as </a:t>
            </a:r>
            <a:r>
              <a:rPr lang="en-US" sz="2400" dirty="0" smtClean="0"/>
              <a:t>part of MCTD </a:t>
            </a:r>
            <a:r>
              <a:rPr lang="en-US" sz="2400" dirty="0"/>
              <a:t>have positive </a:t>
            </a:r>
            <a:r>
              <a:rPr lang="en-US" sz="2400" dirty="0" err="1" smtClean="0"/>
              <a:t>immunofluorescence</a:t>
            </a:r>
            <a:r>
              <a:rPr lang="en-US" sz="2400" dirty="0" smtClean="0"/>
              <a:t> at DEJ</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PATHOLOGY</a:t>
            </a:r>
            <a:endParaRPr lang="en-US" sz="4000" dirty="0"/>
          </a:p>
        </p:txBody>
      </p:sp>
      <p:sp>
        <p:nvSpPr>
          <p:cNvPr id="3" name="Content Placeholder 2"/>
          <p:cNvSpPr>
            <a:spLocks noGrp="1"/>
          </p:cNvSpPr>
          <p:nvPr>
            <p:ph sz="quarter" idx="1"/>
          </p:nvPr>
        </p:nvSpPr>
        <p:spPr>
          <a:xfrm>
            <a:off x="612648" y="1447800"/>
            <a:ext cx="8153400" cy="4648200"/>
          </a:xfrm>
        </p:spPr>
        <p:txBody>
          <a:bodyPr>
            <a:noAutofit/>
          </a:bodyPr>
          <a:lstStyle/>
          <a:p>
            <a:r>
              <a:rPr lang="en-US" sz="2400" dirty="0" smtClean="0"/>
              <a:t>GIT: </a:t>
            </a:r>
            <a:r>
              <a:rPr lang="en-US" sz="2400" dirty="0" err="1" smtClean="0"/>
              <a:t>Subepithelial</a:t>
            </a:r>
            <a:r>
              <a:rPr lang="en-US" sz="2400" dirty="0" smtClean="0"/>
              <a:t> fibrosis </a:t>
            </a:r>
            <a:r>
              <a:rPr lang="en-US" sz="2400" dirty="0"/>
              <a:t>is the most common </a:t>
            </a:r>
            <a:r>
              <a:rPr lang="en-US" sz="2400" dirty="0" smtClean="0"/>
              <a:t>finding</a:t>
            </a:r>
            <a:r>
              <a:rPr lang="en-US" sz="2400" dirty="0"/>
              <a:t>, but </a:t>
            </a:r>
            <a:r>
              <a:rPr lang="en-US" sz="2400" dirty="0" smtClean="0"/>
              <a:t>fibrosis may </a:t>
            </a:r>
            <a:r>
              <a:rPr lang="en-US" sz="2400" dirty="0"/>
              <a:t>also occur in areas of muscular </a:t>
            </a:r>
            <a:r>
              <a:rPr lang="en-US" sz="2400" dirty="0" smtClean="0"/>
              <a:t>atrophy. The smaller arteries </a:t>
            </a:r>
            <a:r>
              <a:rPr lang="en-US" sz="2400" dirty="0"/>
              <a:t>may show endarteritis, and some cellular </a:t>
            </a:r>
            <a:r>
              <a:rPr lang="en-US" sz="2400" dirty="0" smtClean="0"/>
              <a:t>infiltration also occurs</a:t>
            </a:r>
          </a:p>
          <a:p>
            <a:r>
              <a:rPr lang="en-US" sz="2400" dirty="0" smtClean="0"/>
              <a:t>Lungs: </a:t>
            </a:r>
            <a:r>
              <a:rPr lang="en-US" sz="2400" dirty="0"/>
              <a:t>Progressive diffuse alveolar </a:t>
            </a:r>
            <a:r>
              <a:rPr lang="en-US" sz="2400" dirty="0" smtClean="0"/>
              <a:t>fibrosis </a:t>
            </a:r>
            <a:r>
              <a:rPr lang="en-US" sz="2400" dirty="0"/>
              <a:t>occurs with obliteration </a:t>
            </a:r>
            <a:r>
              <a:rPr lang="en-US" sz="2400" dirty="0" smtClean="0"/>
              <a:t>of capillaries </a:t>
            </a:r>
            <a:r>
              <a:rPr lang="en-US" sz="2400" dirty="0"/>
              <a:t>and alveolar spaces, but is preceded by an </a:t>
            </a:r>
            <a:r>
              <a:rPr lang="en-US" sz="2400" dirty="0" smtClean="0"/>
              <a:t>inflammatory </a:t>
            </a:r>
            <a:r>
              <a:rPr lang="en-US" sz="2400" dirty="0" err="1" smtClean="0"/>
              <a:t>alveolitis</a:t>
            </a:r>
            <a:r>
              <a:rPr lang="en-US" sz="2400" dirty="0" smtClean="0"/>
              <a:t> </a:t>
            </a:r>
          </a:p>
          <a:p>
            <a:r>
              <a:rPr lang="en-US" sz="2400" dirty="0" smtClean="0"/>
              <a:t>Kidneys: Characteristically a triad of:                                      1. </a:t>
            </a:r>
            <a:r>
              <a:rPr lang="en-US" sz="2400" dirty="0" err="1" smtClean="0"/>
              <a:t>Intimal</a:t>
            </a:r>
            <a:r>
              <a:rPr lang="en-US" sz="2400" dirty="0" smtClean="0"/>
              <a:t> proliferation of small </a:t>
            </a:r>
            <a:r>
              <a:rPr lang="en-US" sz="2400" dirty="0" err="1"/>
              <a:t>intralobular</a:t>
            </a:r>
            <a:r>
              <a:rPr lang="en-US" sz="2400" dirty="0"/>
              <a:t> </a:t>
            </a:r>
            <a:r>
              <a:rPr lang="en-US" sz="2400" dirty="0" smtClean="0"/>
              <a:t>arteries/arterioles</a:t>
            </a:r>
            <a:r>
              <a:rPr lang="en-US" sz="2400" dirty="0"/>
              <a:t>, </a:t>
            </a:r>
            <a:r>
              <a:rPr lang="en-US" sz="2400" dirty="0" smtClean="0"/>
              <a:t>2. </a:t>
            </a:r>
            <a:r>
              <a:rPr lang="en-US" sz="2400" dirty="0" err="1" smtClean="0"/>
              <a:t>Fibrinoid</a:t>
            </a:r>
            <a:r>
              <a:rPr lang="en-US" sz="2400" dirty="0" smtClean="0"/>
              <a:t> necrosis </a:t>
            </a:r>
            <a:r>
              <a:rPr lang="en-US" sz="2400" dirty="0"/>
              <a:t>of </a:t>
            </a:r>
            <a:r>
              <a:rPr lang="en-US" sz="2400" dirty="0" smtClean="0"/>
              <a:t>the walls </a:t>
            </a:r>
            <a:r>
              <a:rPr lang="en-US" sz="2400" dirty="0"/>
              <a:t>of </a:t>
            </a:r>
            <a:r>
              <a:rPr lang="en-US" sz="2400" dirty="0" smtClean="0"/>
              <a:t>afferent </a:t>
            </a:r>
            <a:r>
              <a:rPr lang="en-US" sz="2400" dirty="0"/>
              <a:t>arterioles and </a:t>
            </a:r>
            <a:r>
              <a:rPr lang="en-US" sz="2400" dirty="0" smtClean="0"/>
              <a:t>	sometimes the </a:t>
            </a:r>
            <a:r>
              <a:rPr lang="en-US" sz="2400" dirty="0" err="1" smtClean="0"/>
              <a:t>glomerular</a:t>
            </a:r>
            <a:r>
              <a:rPr lang="en-US" sz="2400" dirty="0" smtClean="0"/>
              <a:t> </a:t>
            </a:r>
            <a:r>
              <a:rPr lang="en-US" sz="2400" dirty="0"/>
              <a:t>loops, </a:t>
            </a:r>
            <a:r>
              <a:rPr lang="en-US" sz="2400" dirty="0" smtClean="0"/>
              <a:t>                                         3. Cortical infarction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NATURAL HISTORY</a:t>
            </a:r>
            <a:endParaRPr lang="en-US" sz="4000" dirty="0"/>
          </a:p>
        </p:txBody>
      </p:sp>
      <p:sp>
        <p:nvSpPr>
          <p:cNvPr id="3" name="Content Placeholder 2"/>
          <p:cNvSpPr>
            <a:spLocks noGrp="1"/>
          </p:cNvSpPr>
          <p:nvPr>
            <p:ph sz="quarter" idx="1"/>
          </p:nvPr>
        </p:nvSpPr>
        <p:spPr/>
        <p:txBody>
          <a:bodyPr>
            <a:noAutofit/>
          </a:bodyPr>
          <a:lstStyle/>
          <a:p>
            <a:r>
              <a:rPr lang="en-US" sz="2400" dirty="0" err="1" smtClean="0"/>
              <a:t>Cutaneous</a:t>
            </a:r>
            <a:r>
              <a:rPr lang="en-US" sz="2400" dirty="0" smtClean="0"/>
              <a:t> involvement has 3 phases:                                                         (1) edematous, (2) </a:t>
            </a:r>
            <a:r>
              <a:rPr lang="en-US" sz="2400" dirty="0" err="1" smtClean="0"/>
              <a:t>indurative</a:t>
            </a:r>
            <a:r>
              <a:rPr lang="en-US" sz="2400" dirty="0" smtClean="0"/>
              <a:t>, and (3) atrophic</a:t>
            </a:r>
          </a:p>
          <a:p>
            <a:r>
              <a:rPr lang="en-US" sz="2400" dirty="0" smtClean="0"/>
              <a:t>In majority </a:t>
            </a:r>
            <a:r>
              <a:rPr lang="en-US" sz="2400" dirty="0"/>
              <a:t>of patients, </a:t>
            </a:r>
            <a:r>
              <a:rPr lang="en-US" sz="2400" dirty="0" smtClean="0"/>
              <a:t>onset </a:t>
            </a:r>
            <a:r>
              <a:rPr lang="en-US" sz="2400" dirty="0"/>
              <a:t>is </a:t>
            </a:r>
            <a:r>
              <a:rPr lang="en-US" sz="2400" dirty="0" smtClean="0"/>
              <a:t>with </a:t>
            </a:r>
            <a:r>
              <a:rPr lang="en-US" sz="2400" dirty="0" err="1" smtClean="0"/>
              <a:t>Raynaud’s</a:t>
            </a:r>
            <a:r>
              <a:rPr lang="en-US" sz="2400" dirty="0" smtClean="0"/>
              <a:t> phenomenon. The </a:t>
            </a:r>
            <a:r>
              <a:rPr lang="en-US" sz="2400" dirty="0" err="1" smtClean="0"/>
              <a:t>cutaneous</a:t>
            </a:r>
            <a:r>
              <a:rPr lang="en-US" sz="2400" dirty="0" smtClean="0"/>
              <a:t> </a:t>
            </a:r>
            <a:r>
              <a:rPr lang="en-US" sz="2400" dirty="0"/>
              <a:t>changes occur after </a:t>
            </a:r>
            <a:r>
              <a:rPr lang="en-US" sz="2400" dirty="0" smtClean="0"/>
              <a:t>a short interval in males (usually </a:t>
            </a:r>
            <a:r>
              <a:rPr lang="en-US" sz="2400" dirty="0"/>
              <a:t>under </a:t>
            </a:r>
            <a:r>
              <a:rPr lang="en-US" sz="2400" dirty="0" smtClean="0"/>
              <a:t>a year) than </a:t>
            </a:r>
            <a:r>
              <a:rPr lang="en-US" sz="2400" dirty="0"/>
              <a:t>in </a:t>
            </a:r>
            <a:r>
              <a:rPr lang="en-US" sz="2400" dirty="0" smtClean="0"/>
              <a:t>females (5-30 years)</a:t>
            </a:r>
          </a:p>
          <a:p>
            <a:r>
              <a:rPr lang="en-US" sz="2400" dirty="0" smtClean="0"/>
              <a:t>Occasionally</a:t>
            </a:r>
            <a:r>
              <a:rPr lang="en-US" sz="2400" dirty="0"/>
              <a:t>, </a:t>
            </a:r>
            <a:r>
              <a:rPr lang="en-US" sz="2400" dirty="0" err="1" smtClean="0"/>
              <a:t>Raynaud’s</a:t>
            </a:r>
            <a:r>
              <a:rPr lang="en-US" sz="2400" dirty="0" smtClean="0"/>
              <a:t> phenomenon </a:t>
            </a:r>
            <a:r>
              <a:rPr lang="en-US" sz="2400" dirty="0"/>
              <a:t>and </a:t>
            </a:r>
            <a:r>
              <a:rPr lang="en-US" sz="2400" dirty="0" err="1"/>
              <a:t>cutaneous</a:t>
            </a:r>
            <a:r>
              <a:rPr lang="en-US" sz="2400" dirty="0"/>
              <a:t> sclerosis are noticed at the same time</a:t>
            </a:r>
            <a:r>
              <a:rPr lang="en-US" sz="2400" dirty="0" smtClean="0"/>
              <a:t>, and </a:t>
            </a:r>
            <a:r>
              <a:rPr lang="en-US" sz="2400" dirty="0"/>
              <a:t>sometimes </a:t>
            </a:r>
            <a:r>
              <a:rPr lang="en-US" sz="2400" dirty="0" err="1"/>
              <a:t>Raynaud’s</a:t>
            </a:r>
            <a:r>
              <a:rPr lang="en-US" sz="2400" dirty="0"/>
              <a:t> phenomenon </a:t>
            </a:r>
            <a:r>
              <a:rPr lang="en-US" sz="2400" dirty="0" smtClean="0"/>
              <a:t>may be absent or </a:t>
            </a:r>
            <a:r>
              <a:rPr lang="en-US" sz="2400" dirty="0"/>
              <a:t>follow </a:t>
            </a:r>
            <a:r>
              <a:rPr lang="en-US" sz="2400" dirty="0" smtClean="0"/>
              <a:t>other manifestations</a:t>
            </a:r>
          </a:p>
          <a:p>
            <a:r>
              <a:rPr lang="en-US" sz="2400" dirty="0" smtClean="0"/>
              <a:t>The differentiation between </a:t>
            </a:r>
            <a:r>
              <a:rPr lang="en-US" sz="2400" dirty="0"/>
              <a:t>severe </a:t>
            </a:r>
            <a:r>
              <a:rPr lang="en-US" sz="2400" dirty="0" err="1"/>
              <a:t>Raynaud’s</a:t>
            </a:r>
            <a:r>
              <a:rPr lang="en-US" sz="2400" dirty="0"/>
              <a:t> disease and early </a:t>
            </a:r>
            <a:r>
              <a:rPr lang="en-US" sz="2400" dirty="0" smtClean="0"/>
              <a:t>systemic sclerosis </a:t>
            </a:r>
            <a:r>
              <a:rPr lang="en-US" sz="2400" dirty="0"/>
              <a:t>is </a:t>
            </a:r>
            <a:r>
              <a:rPr lang="en-US" sz="2400" dirty="0" smtClean="0"/>
              <a:t>difficult</a:t>
            </a:r>
            <a:r>
              <a:rPr lang="en-US" sz="2400" dirty="0"/>
              <a:t>, but may be aided by nail fold </a:t>
            </a:r>
            <a:r>
              <a:rPr lang="en-US" sz="2400" dirty="0" err="1" smtClean="0"/>
              <a:t>capillaroscopy</a:t>
            </a:r>
            <a:r>
              <a:rPr lang="en-US" sz="2400" dirty="0" smtClean="0"/>
              <a:t> and presence or </a:t>
            </a:r>
            <a:r>
              <a:rPr lang="en-US" sz="2400" dirty="0" smtClean="0"/>
              <a:t>absence </a:t>
            </a:r>
            <a:r>
              <a:rPr lang="en-US" sz="2400" dirty="0"/>
              <a:t>of </a:t>
            </a:r>
            <a:r>
              <a:rPr lang="en-US" sz="2400" dirty="0" smtClean="0"/>
              <a:t>autoantibody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CLINICAL FEATURES</a:t>
            </a:r>
            <a:endParaRPr lang="en-US" sz="4000" dirty="0"/>
          </a:p>
        </p:txBody>
      </p:sp>
      <p:sp>
        <p:nvSpPr>
          <p:cNvPr id="3" name="Content Placeholder 2"/>
          <p:cNvSpPr>
            <a:spLocks noGrp="1"/>
          </p:cNvSpPr>
          <p:nvPr>
            <p:ph sz="quarter" idx="1"/>
          </p:nvPr>
        </p:nvSpPr>
        <p:spPr/>
        <p:txBody>
          <a:bodyPr>
            <a:normAutofit/>
          </a:bodyPr>
          <a:lstStyle/>
          <a:p>
            <a:r>
              <a:rPr lang="en-US" sz="2400" dirty="0" smtClean="0"/>
              <a:t>The </a:t>
            </a:r>
            <a:r>
              <a:rPr lang="en-US" sz="2400" dirty="0"/>
              <a:t>earliest feature is usually, but not invariably</a:t>
            </a:r>
            <a:r>
              <a:rPr lang="en-US" sz="2400" dirty="0" smtClean="0"/>
              <a:t>, </a:t>
            </a:r>
            <a:r>
              <a:rPr lang="en-US" sz="2400" dirty="0" err="1" smtClean="0"/>
              <a:t>Raynaud’s</a:t>
            </a:r>
            <a:r>
              <a:rPr lang="en-US" sz="2400" dirty="0" smtClean="0"/>
              <a:t> phenomenon</a:t>
            </a:r>
          </a:p>
          <a:p>
            <a:r>
              <a:rPr lang="en-US" sz="2400" dirty="0" smtClean="0"/>
              <a:t>Other </a:t>
            </a:r>
            <a:r>
              <a:rPr lang="en-US" sz="2400" dirty="0"/>
              <a:t>early presenting </a:t>
            </a:r>
            <a:r>
              <a:rPr lang="en-US" sz="2400" dirty="0" smtClean="0"/>
              <a:t>features include:                                                                       Swelling </a:t>
            </a:r>
            <a:r>
              <a:rPr lang="en-US" sz="2400" dirty="0"/>
              <a:t>of the </a:t>
            </a:r>
            <a:r>
              <a:rPr lang="en-US" sz="2400" dirty="0" smtClean="0"/>
              <a:t>hands                                                                              Swelling </a:t>
            </a:r>
            <a:r>
              <a:rPr lang="en-US" sz="2400" dirty="0"/>
              <a:t>of </a:t>
            </a:r>
            <a:r>
              <a:rPr lang="en-US" sz="2400" dirty="0" smtClean="0"/>
              <a:t>joints                                                                                               Ulceration </a:t>
            </a:r>
            <a:r>
              <a:rPr lang="en-US" sz="2400" dirty="0"/>
              <a:t>of the </a:t>
            </a:r>
            <a:r>
              <a:rPr lang="en-US" sz="2400" dirty="0" smtClean="0"/>
              <a:t>fingers</a:t>
            </a:r>
            <a:r>
              <a:rPr lang="en-US" sz="2400" dirty="0"/>
              <a:t>, whitlows </a:t>
            </a:r>
            <a:r>
              <a:rPr lang="en-US" sz="2400" dirty="0" smtClean="0"/>
              <a:t>and gangrene                                                                         Leg </a:t>
            </a:r>
            <a:r>
              <a:rPr lang="en-US" sz="2400" dirty="0"/>
              <a:t>ulcers </a:t>
            </a:r>
            <a:r>
              <a:rPr lang="en-US" sz="2400" dirty="0" smtClean="0"/>
              <a:t>                                                                                              </a:t>
            </a:r>
            <a:r>
              <a:rPr lang="en-US" sz="2400" dirty="0" err="1" smtClean="0"/>
              <a:t>Calcinosis</a:t>
            </a:r>
            <a:r>
              <a:rPr lang="en-US" sz="2400" dirty="0" smtClean="0"/>
              <a:t> cutis                                                                      Gastro-</a:t>
            </a:r>
            <a:r>
              <a:rPr lang="en-US" sz="2400" dirty="0" err="1" smtClean="0"/>
              <a:t>oesophageal</a:t>
            </a:r>
            <a:r>
              <a:rPr lang="en-US" sz="2400" dirty="0" smtClean="0"/>
              <a:t> reflux </a:t>
            </a:r>
            <a:r>
              <a:rPr lang="en-US" sz="2400" dirty="0"/>
              <a:t>and </a:t>
            </a:r>
            <a:r>
              <a:rPr lang="en-US" sz="2400" dirty="0" err="1" smtClean="0"/>
              <a:t>dysphagia</a:t>
            </a:r>
            <a:endParaRPr lang="en-U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CUTANEOUS CHANGES</a:t>
            </a:r>
            <a:endParaRPr lang="en-US" sz="4000" dirty="0"/>
          </a:p>
        </p:txBody>
      </p:sp>
      <p:sp>
        <p:nvSpPr>
          <p:cNvPr id="3" name="Content Placeholder 2"/>
          <p:cNvSpPr>
            <a:spLocks noGrp="1"/>
          </p:cNvSpPr>
          <p:nvPr>
            <p:ph sz="quarter" idx="1"/>
          </p:nvPr>
        </p:nvSpPr>
        <p:spPr/>
        <p:txBody>
          <a:bodyPr>
            <a:noAutofit/>
          </a:bodyPr>
          <a:lstStyle/>
          <a:p>
            <a:r>
              <a:rPr lang="en-US" sz="2400" dirty="0" smtClean="0"/>
              <a:t>Hands </a:t>
            </a:r>
            <a:r>
              <a:rPr lang="en-US" sz="2400" dirty="0"/>
              <a:t>and face are the most </a:t>
            </a:r>
            <a:r>
              <a:rPr lang="en-US" sz="2400" dirty="0" smtClean="0"/>
              <a:t>frequently involved sites</a:t>
            </a:r>
          </a:p>
          <a:p>
            <a:r>
              <a:rPr lang="en-US" sz="2400" dirty="0" smtClean="0"/>
              <a:t>In a series of patients, changes on the hands occurred in 95% of cases, on the face in 90%, beneath the clavicles in 30% and on the feet in 15%</a:t>
            </a:r>
          </a:p>
          <a:p>
            <a:r>
              <a:rPr lang="en-US" sz="2400" dirty="0" smtClean="0"/>
              <a:t>The changes on </a:t>
            </a:r>
            <a:r>
              <a:rPr lang="en-US" sz="2400" dirty="0" smtClean="0"/>
              <a:t>face</a:t>
            </a:r>
            <a:r>
              <a:rPr lang="en-US" sz="2400" dirty="0" smtClean="0"/>
              <a:t>, hands and feet tend to be progressive, but changes on the trunk </a:t>
            </a:r>
            <a:r>
              <a:rPr lang="en-US" sz="2400" dirty="0" smtClean="0"/>
              <a:t>may regress </a:t>
            </a:r>
            <a:r>
              <a:rPr lang="en-US" sz="2400" dirty="0" smtClean="0"/>
              <a:t>over the years</a:t>
            </a:r>
          </a:p>
          <a:p>
            <a:endParaRPr lang="en-US" sz="2800" dirty="0" smtClean="0"/>
          </a:p>
          <a:p>
            <a:endParaRPr lang="en-US"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CUTANEOUS CHANGES-HANDS</a:t>
            </a:r>
            <a:endParaRPr lang="en-US" sz="4000" dirty="0"/>
          </a:p>
        </p:txBody>
      </p:sp>
      <p:sp>
        <p:nvSpPr>
          <p:cNvPr id="3" name="Content Placeholder 2"/>
          <p:cNvSpPr>
            <a:spLocks noGrp="1"/>
          </p:cNvSpPr>
          <p:nvPr>
            <p:ph sz="quarter" idx="1"/>
          </p:nvPr>
        </p:nvSpPr>
        <p:spPr/>
        <p:txBody>
          <a:bodyPr>
            <a:noAutofit/>
          </a:bodyPr>
          <a:lstStyle/>
          <a:p>
            <a:r>
              <a:rPr lang="en-US" sz="2400" dirty="0" smtClean="0"/>
              <a:t>Occasionally</a:t>
            </a:r>
            <a:r>
              <a:rPr lang="en-US" sz="2400" dirty="0"/>
              <a:t>, </a:t>
            </a:r>
            <a:r>
              <a:rPr lang="en-US" sz="2400" dirty="0" smtClean="0"/>
              <a:t>fingers </a:t>
            </a:r>
            <a:r>
              <a:rPr lang="en-US" sz="2400" dirty="0"/>
              <a:t>and hands are </a:t>
            </a:r>
            <a:r>
              <a:rPr lang="en-US" sz="2400" dirty="0" smtClean="0"/>
              <a:t>swollen, skin feels tight, has a shiny appearance and obtaining </a:t>
            </a:r>
            <a:r>
              <a:rPr lang="en-US" sz="2400" dirty="0"/>
              <a:t>full </a:t>
            </a:r>
            <a:r>
              <a:rPr lang="en-US" sz="2400" dirty="0" smtClean="0"/>
              <a:t>extension is difficult</a:t>
            </a:r>
          </a:p>
          <a:p>
            <a:r>
              <a:rPr lang="en-US" sz="2400" dirty="0" smtClean="0"/>
              <a:t>With increasing severity, the skin becomes immovable or hidebound</a:t>
            </a:r>
          </a:p>
          <a:p>
            <a:r>
              <a:rPr lang="en-US" sz="2400" dirty="0" smtClean="0"/>
              <a:t>The terminal phalanges </a:t>
            </a:r>
            <a:r>
              <a:rPr lang="en-US" sz="2400" dirty="0"/>
              <a:t>may be </a:t>
            </a:r>
            <a:r>
              <a:rPr lang="en-US" sz="2400" dirty="0" smtClean="0"/>
              <a:t>bulbous</a:t>
            </a:r>
          </a:p>
          <a:p>
            <a:r>
              <a:rPr lang="en-US" sz="2400" dirty="0" smtClean="0"/>
              <a:t>Atrophy </a:t>
            </a:r>
            <a:r>
              <a:rPr lang="en-US" sz="2400" dirty="0"/>
              <a:t>occurs </a:t>
            </a:r>
            <a:r>
              <a:rPr lang="en-US" sz="2400" dirty="0" smtClean="0"/>
              <a:t>first </a:t>
            </a:r>
            <a:r>
              <a:rPr lang="en-US" sz="2400" dirty="0"/>
              <a:t>in the pulps of the </a:t>
            </a:r>
            <a:r>
              <a:rPr lang="en-US" sz="2400" dirty="0" smtClean="0"/>
              <a:t>fingers, and </a:t>
            </a:r>
            <a:r>
              <a:rPr lang="en-US" sz="2400" dirty="0"/>
              <a:t>small painful ulcers are formed, which heal leaving </a:t>
            </a:r>
            <a:r>
              <a:rPr lang="en-US" sz="2400" dirty="0" smtClean="0"/>
              <a:t>depressed scars</a:t>
            </a:r>
          </a:p>
          <a:p>
            <a:r>
              <a:rPr lang="en-US" sz="2400" dirty="0" smtClean="0"/>
              <a:t>Pitted </a:t>
            </a:r>
            <a:r>
              <a:rPr lang="en-US" sz="2400" dirty="0"/>
              <a:t>scars occur in over </a:t>
            </a:r>
            <a:r>
              <a:rPr lang="en-US" sz="2400" dirty="0" smtClean="0"/>
              <a:t>1/3rd </a:t>
            </a:r>
            <a:r>
              <a:rPr lang="en-US" sz="2400" dirty="0"/>
              <a:t>of patients</a:t>
            </a:r>
            <a:r>
              <a:rPr lang="en-US" sz="2400" dirty="0" smtClean="0"/>
              <a:t>, not </a:t>
            </a:r>
            <a:r>
              <a:rPr lang="en-US" sz="2400" dirty="0"/>
              <a:t>only on </a:t>
            </a:r>
            <a:r>
              <a:rPr lang="en-US" sz="2400" dirty="0" smtClean="0"/>
              <a:t>tips </a:t>
            </a:r>
            <a:r>
              <a:rPr lang="en-US" sz="2400" dirty="0"/>
              <a:t>of the </a:t>
            </a:r>
            <a:r>
              <a:rPr lang="en-US" sz="2400" dirty="0" smtClean="0"/>
              <a:t>fingers </a:t>
            </a:r>
            <a:r>
              <a:rPr lang="en-US" sz="2400" dirty="0"/>
              <a:t>but also in a linear </a:t>
            </a:r>
            <a:r>
              <a:rPr lang="en-US" sz="2400" dirty="0" smtClean="0"/>
              <a:t>distribution on </a:t>
            </a:r>
            <a:r>
              <a:rPr lang="en-US" sz="2400" dirty="0" err="1" smtClean="0"/>
              <a:t>ulnar</a:t>
            </a:r>
            <a:r>
              <a:rPr lang="en-US" sz="2400" dirty="0" smtClean="0"/>
              <a:t> </a:t>
            </a:r>
            <a:r>
              <a:rPr lang="en-US" sz="2400" dirty="0"/>
              <a:t>border of </a:t>
            </a:r>
            <a:r>
              <a:rPr lang="en-US" sz="2400" dirty="0" smtClean="0"/>
              <a:t>thumb &amp; </a:t>
            </a:r>
            <a:r>
              <a:rPr lang="en-US" sz="2400" dirty="0"/>
              <a:t>radial borders of </a:t>
            </a:r>
            <a:r>
              <a:rPr lang="en-US" sz="2400" dirty="0" smtClean="0"/>
              <a:t>index and </a:t>
            </a:r>
            <a:r>
              <a:rPr lang="en-US" sz="2400" dirty="0"/>
              <a:t>middle </a:t>
            </a:r>
            <a:r>
              <a:rPr lang="en-US" sz="2400" dirty="0" smtClean="0"/>
              <a:t>fingers</a:t>
            </a:r>
            <a:r>
              <a:rPr lang="en-US" sz="2400" dirty="0"/>
              <a:t>, as well as </a:t>
            </a:r>
            <a:r>
              <a:rPr lang="en-US" sz="2400" dirty="0" smtClean="0"/>
              <a:t>dorsa </a:t>
            </a:r>
            <a:r>
              <a:rPr lang="en-US" sz="2400" dirty="0"/>
              <a:t>of the </a:t>
            </a:r>
            <a:r>
              <a:rPr lang="en-US" sz="2400" dirty="0" smtClean="0"/>
              <a:t>fingers </a:t>
            </a:r>
            <a:r>
              <a:rPr lang="en-US" sz="2400" dirty="0"/>
              <a:t>over </a:t>
            </a:r>
            <a:r>
              <a:rPr lang="en-US" sz="2400" dirty="0" smtClean="0"/>
              <a:t>joints</a:t>
            </a:r>
          </a:p>
          <a:p>
            <a:endParaRPr lang="en-US" sz="24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CUTANEOUS CHANGES-HANDS</a:t>
            </a:r>
            <a:endParaRPr lang="en-US" sz="4000" dirty="0"/>
          </a:p>
        </p:txBody>
      </p:sp>
      <p:sp>
        <p:nvSpPr>
          <p:cNvPr id="3" name="Content Placeholder 2"/>
          <p:cNvSpPr>
            <a:spLocks noGrp="1"/>
          </p:cNvSpPr>
          <p:nvPr>
            <p:ph sz="quarter" idx="1"/>
          </p:nvPr>
        </p:nvSpPr>
        <p:spPr/>
        <p:txBody>
          <a:bodyPr>
            <a:noAutofit/>
          </a:bodyPr>
          <a:lstStyle/>
          <a:p>
            <a:r>
              <a:rPr lang="en-US" sz="2400" dirty="0" smtClean="0"/>
              <a:t>Later, sclerosis of the overlying skin of the fingers develops, giving the fingers a smooth shiny tapered appearance, with the nails curving over the atrophic phalanges</a:t>
            </a:r>
          </a:p>
          <a:p>
            <a:r>
              <a:rPr lang="en-US" sz="2400" dirty="0" smtClean="0"/>
              <a:t>Later still, the nails become very small and the whole of the distal part of the finger atrophies</a:t>
            </a:r>
          </a:p>
          <a:p>
            <a:r>
              <a:rPr lang="en-US" sz="2400" dirty="0" smtClean="0"/>
              <a:t>The nail folds may show ragged cuticles</a:t>
            </a:r>
          </a:p>
          <a:p>
            <a:r>
              <a:rPr lang="en-US" sz="2400" dirty="0" err="1" smtClean="0"/>
              <a:t>Pterygium</a:t>
            </a:r>
            <a:r>
              <a:rPr lang="en-US" sz="2400" dirty="0" smtClean="0"/>
              <a:t> </a:t>
            </a:r>
            <a:r>
              <a:rPr lang="en-US" sz="2400" dirty="0" err="1" smtClean="0"/>
              <a:t>inversum</a:t>
            </a:r>
            <a:r>
              <a:rPr lang="en-US" sz="2400" dirty="0" smtClean="0"/>
              <a:t> unguis-like changes may be found  </a:t>
            </a:r>
          </a:p>
          <a:p>
            <a:r>
              <a:rPr lang="en-US" sz="2400" dirty="0" smtClean="0"/>
              <a:t>Slow healing whitlows and </a:t>
            </a:r>
            <a:r>
              <a:rPr lang="en-US" sz="2400" dirty="0" err="1" smtClean="0"/>
              <a:t>paronychia</a:t>
            </a:r>
            <a:r>
              <a:rPr lang="en-US" sz="2400" dirty="0" smtClean="0"/>
              <a:t> are common, and ulcers may also occur over the knuckles</a:t>
            </a:r>
          </a:p>
          <a:p>
            <a:r>
              <a:rPr lang="en-US" sz="2400" dirty="0" smtClean="0"/>
              <a:t>Later, the atrophy and sclerosis extends to involve the whole hand, which is held in semi-flexion, full extension of the fingers and metacarpal joints being impossible</a:t>
            </a:r>
          </a:p>
          <a:p>
            <a:endParaRPr 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CUTANEOUS CHANGES-HANDS</a:t>
            </a:r>
            <a:endParaRPr lang="en-US" sz="4000" dirty="0"/>
          </a:p>
        </p:txBody>
      </p:sp>
      <p:sp>
        <p:nvSpPr>
          <p:cNvPr id="3" name="Content Placeholder 2"/>
          <p:cNvSpPr>
            <a:spLocks noGrp="1"/>
          </p:cNvSpPr>
          <p:nvPr>
            <p:ph sz="quarter" idx="1"/>
          </p:nvPr>
        </p:nvSpPr>
        <p:spPr>
          <a:xfrm>
            <a:off x="457200" y="1447800"/>
            <a:ext cx="8229600" cy="4678363"/>
          </a:xfrm>
        </p:spPr>
        <p:txBody>
          <a:bodyPr>
            <a:noAutofit/>
          </a:bodyPr>
          <a:lstStyle/>
          <a:p>
            <a:r>
              <a:rPr lang="en-US" sz="2200" dirty="0" err="1" smtClean="0"/>
              <a:t>Telangiectases</a:t>
            </a:r>
            <a:r>
              <a:rPr lang="en-US" sz="2200" dirty="0" smtClean="0"/>
              <a:t> </a:t>
            </a:r>
            <a:r>
              <a:rPr lang="en-US" sz="2200" dirty="0"/>
              <a:t>are often found on the palms and </a:t>
            </a:r>
            <a:r>
              <a:rPr lang="en-US" sz="2200" dirty="0" smtClean="0"/>
              <a:t>rest of the hands</a:t>
            </a:r>
          </a:p>
          <a:p>
            <a:r>
              <a:rPr lang="en-US" sz="2200" dirty="0" smtClean="0"/>
              <a:t>These </a:t>
            </a:r>
            <a:r>
              <a:rPr lang="en-US" sz="2200" dirty="0" smtClean="0"/>
              <a:t>vary </a:t>
            </a:r>
            <a:r>
              <a:rPr lang="en-US" sz="2200" dirty="0" smtClean="0"/>
              <a:t>from </a:t>
            </a:r>
            <a:r>
              <a:rPr lang="en-US" sz="2200" dirty="0" smtClean="0"/>
              <a:t>2-20 </a:t>
            </a:r>
            <a:r>
              <a:rPr lang="en-US" sz="2200" dirty="0" smtClean="0"/>
              <a:t>mm in diameter, </a:t>
            </a:r>
            <a:r>
              <a:rPr lang="en-US" sz="2200" dirty="0" smtClean="0"/>
              <a:t>blanch </a:t>
            </a:r>
            <a:r>
              <a:rPr lang="en-US" sz="2200" dirty="0" smtClean="0"/>
              <a:t>on pressure and </a:t>
            </a:r>
            <a:r>
              <a:rPr lang="en-US" sz="2200" dirty="0" smtClean="0"/>
              <a:t>refill </a:t>
            </a:r>
            <a:r>
              <a:rPr lang="en-US" sz="2200" dirty="0" smtClean="0"/>
              <a:t>from several different foci, occur in 75% of patients</a:t>
            </a:r>
          </a:p>
          <a:p>
            <a:r>
              <a:rPr lang="en-US" sz="2200" dirty="0" smtClean="0"/>
              <a:t>They are found mainly on the face, lips, mouth, upper trunk and hands, but may extend as far as the upper thighs. These mat-like </a:t>
            </a:r>
            <a:r>
              <a:rPr lang="en-US" sz="2200" dirty="0" err="1" smtClean="0"/>
              <a:t>telangiectases</a:t>
            </a:r>
            <a:r>
              <a:rPr lang="en-US" sz="2200" dirty="0" smtClean="0"/>
              <a:t> are not absolutely diagnostic of systemic sclerosis</a:t>
            </a:r>
          </a:p>
          <a:p>
            <a:r>
              <a:rPr lang="en-US" sz="2200" dirty="0" smtClean="0"/>
              <a:t>Calcium </a:t>
            </a:r>
            <a:r>
              <a:rPr lang="en-US" sz="2200" dirty="0"/>
              <a:t>deposits occur in the skin of the </a:t>
            </a:r>
            <a:r>
              <a:rPr lang="en-US" sz="2200" dirty="0" smtClean="0"/>
              <a:t>fingers and hands</a:t>
            </a:r>
            <a:r>
              <a:rPr lang="en-US" sz="2200" dirty="0"/>
              <a:t>, and may break down to discharge chalky </a:t>
            </a:r>
            <a:r>
              <a:rPr lang="en-US" sz="2200" dirty="0" smtClean="0"/>
              <a:t>material. </a:t>
            </a:r>
            <a:r>
              <a:rPr lang="en-US" sz="2200" dirty="0" err="1" smtClean="0"/>
              <a:t>Calcinosis</a:t>
            </a:r>
            <a:r>
              <a:rPr lang="en-US" sz="2200" dirty="0" smtClean="0"/>
              <a:t> may </a:t>
            </a:r>
            <a:r>
              <a:rPr lang="en-US" sz="2200" dirty="0"/>
              <a:t>also be found around the </a:t>
            </a:r>
            <a:r>
              <a:rPr lang="en-US" sz="2200" dirty="0" smtClean="0"/>
              <a:t>elbow; may involve </a:t>
            </a:r>
            <a:r>
              <a:rPr lang="en-US" sz="2200" dirty="0" err="1" smtClean="0"/>
              <a:t>olecranon</a:t>
            </a:r>
            <a:r>
              <a:rPr lang="en-US" sz="2200" dirty="0" smtClean="0"/>
              <a:t> bursa </a:t>
            </a:r>
          </a:p>
          <a:p>
            <a:r>
              <a:rPr lang="en-US" sz="2200" dirty="0" err="1" smtClean="0"/>
              <a:t>Erythema</a:t>
            </a:r>
            <a:r>
              <a:rPr lang="en-US" sz="2200" dirty="0" smtClean="0"/>
              <a:t> </a:t>
            </a:r>
            <a:r>
              <a:rPr lang="en-US" sz="2200" dirty="0"/>
              <a:t>may be seen on the </a:t>
            </a:r>
            <a:r>
              <a:rPr lang="en-US" sz="2200" dirty="0" err="1"/>
              <a:t>thenar</a:t>
            </a:r>
            <a:r>
              <a:rPr lang="en-US" sz="2200" dirty="0"/>
              <a:t> </a:t>
            </a:r>
            <a:r>
              <a:rPr lang="en-US" sz="2200" dirty="0" smtClean="0"/>
              <a:t>and </a:t>
            </a:r>
            <a:r>
              <a:rPr lang="en-US" sz="2200" dirty="0" err="1" smtClean="0"/>
              <a:t>hypothenar</a:t>
            </a:r>
            <a:r>
              <a:rPr lang="en-US" sz="2200" dirty="0" smtClean="0"/>
              <a:t> eminences</a:t>
            </a:r>
          </a:p>
          <a:p>
            <a:r>
              <a:rPr lang="en-US" sz="2200" dirty="0" smtClean="0"/>
              <a:t>Dilated </a:t>
            </a:r>
            <a:r>
              <a:rPr lang="en-US" sz="2200" dirty="0"/>
              <a:t>nail fold capillaries </a:t>
            </a:r>
            <a:r>
              <a:rPr lang="en-US" sz="2200" dirty="0" smtClean="0"/>
              <a:t>visible without </a:t>
            </a:r>
            <a:r>
              <a:rPr lang="en-US" sz="2200" dirty="0"/>
              <a:t>a lens occur in </a:t>
            </a:r>
            <a:r>
              <a:rPr lang="en-US" sz="2200" dirty="0" smtClean="0"/>
              <a:t>10% </a:t>
            </a:r>
          </a:p>
          <a:p>
            <a:r>
              <a:rPr lang="en-US" sz="2200" dirty="0" smtClean="0"/>
              <a:t>Gangrene of the fingers is not uncommon</a:t>
            </a:r>
          </a:p>
          <a:p>
            <a:endParaRPr lang="en-US" sz="22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CUTANEOUS CHANGES-FACE</a:t>
            </a:r>
            <a:endParaRPr lang="en-US" sz="4000" dirty="0"/>
          </a:p>
        </p:txBody>
      </p:sp>
      <p:sp>
        <p:nvSpPr>
          <p:cNvPr id="3" name="Content Placeholder 2"/>
          <p:cNvSpPr>
            <a:spLocks noGrp="1"/>
          </p:cNvSpPr>
          <p:nvPr>
            <p:ph sz="quarter" idx="1"/>
          </p:nvPr>
        </p:nvSpPr>
        <p:spPr/>
        <p:txBody>
          <a:bodyPr>
            <a:noAutofit/>
          </a:bodyPr>
          <a:lstStyle/>
          <a:p>
            <a:r>
              <a:rPr lang="en-US" sz="2400" dirty="0" smtClean="0"/>
              <a:t>The facial appearance in well-developed case is characteristic</a:t>
            </a:r>
          </a:p>
          <a:p>
            <a:r>
              <a:rPr lang="en-US" sz="2400" dirty="0"/>
              <a:t>F</a:t>
            </a:r>
            <a:r>
              <a:rPr lang="en-US" sz="2400" dirty="0" smtClean="0"/>
              <a:t>orehead is smooth, shiny; skin is bound down and hard, lines of expression are smoothed out, nose is small and pinched</a:t>
            </a:r>
          </a:p>
          <a:p>
            <a:r>
              <a:rPr lang="en-US" sz="2400" dirty="0" smtClean="0"/>
              <a:t>The mouth opening is constricted and radial furrows appear, giving a pursed appearance</a:t>
            </a:r>
          </a:p>
          <a:p>
            <a:r>
              <a:rPr lang="en-US" sz="2400" dirty="0" smtClean="0"/>
              <a:t>The lower eyelids cannot be depressed </a:t>
            </a:r>
          </a:p>
          <a:p>
            <a:r>
              <a:rPr lang="en-US" sz="2400" dirty="0" smtClean="0"/>
              <a:t>Small </a:t>
            </a:r>
            <a:r>
              <a:rPr lang="en-US" sz="2400" dirty="0"/>
              <a:t>mat-like </a:t>
            </a:r>
            <a:r>
              <a:rPr lang="en-US" sz="2400" dirty="0" err="1"/>
              <a:t>telangiectases</a:t>
            </a:r>
            <a:r>
              <a:rPr lang="en-US" sz="2400" dirty="0"/>
              <a:t> are frequently </a:t>
            </a:r>
            <a:r>
              <a:rPr lang="en-US" sz="2400" dirty="0" smtClean="0"/>
              <a:t>found on </a:t>
            </a:r>
            <a:r>
              <a:rPr lang="en-US" sz="2400" dirty="0"/>
              <a:t>the </a:t>
            </a:r>
            <a:r>
              <a:rPr lang="en-US" sz="2400" dirty="0" smtClean="0"/>
              <a:t>face</a:t>
            </a:r>
          </a:p>
          <a:p>
            <a:r>
              <a:rPr lang="en-US" sz="2400" dirty="0" err="1" smtClean="0"/>
              <a:t>Mandibular</a:t>
            </a:r>
            <a:r>
              <a:rPr lang="en-US" sz="2400" dirty="0" smtClean="0"/>
              <a:t> </a:t>
            </a:r>
            <a:r>
              <a:rPr lang="en-US" sz="2400" dirty="0"/>
              <a:t>atrophy </a:t>
            </a:r>
            <a:r>
              <a:rPr lang="en-US" sz="2400" dirty="0" smtClean="0"/>
              <a:t>can occur</a:t>
            </a:r>
          </a:p>
          <a:p>
            <a:r>
              <a:rPr lang="en-US" sz="2400" dirty="0" err="1" smtClean="0"/>
              <a:t>Chondrodermatitis</a:t>
            </a:r>
            <a:r>
              <a:rPr lang="en-US" sz="2400" dirty="0" smtClean="0"/>
              <a:t> </a:t>
            </a:r>
            <a:r>
              <a:rPr lang="en-US" sz="2400" dirty="0" err="1"/>
              <a:t>nodularis</a:t>
            </a:r>
            <a:r>
              <a:rPr lang="en-US" sz="2400" dirty="0"/>
              <a:t> </a:t>
            </a:r>
            <a:r>
              <a:rPr lang="en-US" sz="2400" dirty="0" err="1"/>
              <a:t>helicis</a:t>
            </a:r>
            <a:r>
              <a:rPr lang="en-US" sz="2400" dirty="0"/>
              <a:t> </a:t>
            </a:r>
            <a:r>
              <a:rPr lang="en-US" sz="2400" dirty="0" smtClean="0"/>
              <a:t>may be found </a:t>
            </a:r>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CUTANEOUS CHANGES-TRUNK</a:t>
            </a:r>
            <a:endParaRPr lang="en-US" sz="4000" dirty="0"/>
          </a:p>
        </p:txBody>
      </p:sp>
      <p:sp>
        <p:nvSpPr>
          <p:cNvPr id="3" name="Content Placeholder 2"/>
          <p:cNvSpPr>
            <a:spLocks noGrp="1"/>
          </p:cNvSpPr>
          <p:nvPr>
            <p:ph sz="quarter" idx="1"/>
          </p:nvPr>
        </p:nvSpPr>
        <p:spPr/>
        <p:txBody>
          <a:bodyPr/>
          <a:lstStyle/>
          <a:p>
            <a:r>
              <a:rPr lang="en-US" sz="2400" dirty="0" smtClean="0"/>
              <a:t>The chest becomes tight, shiny and pigmented</a:t>
            </a:r>
          </a:p>
          <a:p>
            <a:r>
              <a:rPr lang="en-US" sz="2400" dirty="0" smtClean="0"/>
              <a:t>Pigmentation occurs in approximately 50% of the patients, most frequently on the face, and to a lesser extent on the legs, thighs, lower abdomen, </a:t>
            </a:r>
            <a:r>
              <a:rPr lang="en-US" sz="2400" dirty="0" err="1" smtClean="0"/>
              <a:t>axillary</a:t>
            </a:r>
            <a:r>
              <a:rPr lang="en-US" sz="2400" dirty="0" smtClean="0"/>
              <a:t> folds and dorsa of hands </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b="1" dirty="0" smtClean="0"/>
              <a:t>CLASSIFICATION OF </a:t>
            </a:r>
            <a:r>
              <a:rPr lang="en-US" sz="4000" b="1" dirty="0" err="1" smtClean="0"/>
              <a:t>SSc</a:t>
            </a:r>
            <a:r>
              <a:rPr lang="en-US" sz="4000" b="1" dirty="0" smtClean="0"/>
              <a:t> (ARA CRITERIA)</a:t>
            </a:r>
            <a:endParaRPr lang="en-US" sz="4000" b="1" dirty="0"/>
          </a:p>
        </p:txBody>
      </p:sp>
      <p:sp>
        <p:nvSpPr>
          <p:cNvPr id="3" name="Content Placeholder 2"/>
          <p:cNvSpPr>
            <a:spLocks noGrp="1"/>
          </p:cNvSpPr>
          <p:nvPr>
            <p:ph sz="quarter" idx="1"/>
          </p:nvPr>
        </p:nvSpPr>
        <p:spPr/>
        <p:txBody>
          <a:bodyPr>
            <a:normAutofit/>
          </a:bodyPr>
          <a:lstStyle/>
          <a:p>
            <a:pPr>
              <a:buNone/>
            </a:pPr>
            <a:r>
              <a:rPr lang="en-US" sz="2400" dirty="0" smtClean="0"/>
              <a:t>Patients </a:t>
            </a:r>
            <a:r>
              <a:rPr lang="en-US" sz="2400" dirty="0"/>
              <a:t>should have either:</a:t>
            </a:r>
          </a:p>
          <a:p>
            <a:pPr>
              <a:buNone/>
            </a:pPr>
            <a:r>
              <a:rPr lang="en-US" sz="2400" dirty="0" smtClean="0"/>
              <a:t>1. </a:t>
            </a:r>
            <a:r>
              <a:rPr lang="en-US" sz="2400" dirty="0"/>
              <a:t>Scleroderma proximal to the digits, affecting limbs, face, </a:t>
            </a:r>
            <a:r>
              <a:rPr lang="en-US" sz="2400" dirty="0" smtClean="0"/>
              <a:t>neck or trunk—the major </a:t>
            </a:r>
            <a:r>
              <a:rPr lang="en-US" sz="2400" dirty="0"/>
              <a:t>criterion; or</a:t>
            </a:r>
          </a:p>
          <a:p>
            <a:pPr>
              <a:buNone/>
            </a:pPr>
            <a:r>
              <a:rPr lang="en-US" sz="2400" dirty="0" smtClean="0"/>
              <a:t>2. </a:t>
            </a:r>
            <a:r>
              <a:rPr lang="en-US" sz="2400" dirty="0"/>
              <a:t>At least two minor criteria, consisting of:</a:t>
            </a:r>
          </a:p>
          <a:p>
            <a:pPr>
              <a:buNone/>
            </a:pPr>
            <a:r>
              <a:rPr lang="en-US" sz="2400" dirty="0"/>
              <a:t>	</a:t>
            </a:r>
            <a:r>
              <a:rPr lang="en-US" sz="2400" dirty="0" smtClean="0"/>
              <a:t>(</a:t>
            </a:r>
            <a:r>
              <a:rPr lang="en-US" sz="2400" dirty="0"/>
              <a:t>a) </a:t>
            </a:r>
            <a:r>
              <a:rPr lang="en-US" sz="2400" dirty="0" err="1"/>
              <a:t>sclerodactyly</a:t>
            </a:r>
            <a:endParaRPr lang="en-US" sz="2400" dirty="0"/>
          </a:p>
          <a:p>
            <a:pPr>
              <a:buNone/>
            </a:pPr>
            <a:r>
              <a:rPr lang="en-US" sz="2400" dirty="0" smtClean="0"/>
              <a:t>	(</a:t>
            </a:r>
            <a:r>
              <a:rPr lang="en-US" sz="2400" dirty="0"/>
              <a:t>b) </a:t>
            </a:r>
            <a:r>
              <a:rPr lang="en-US" sz="2400" dirty="0" smtClean="0"/>
              <a:t>digital ulceration/digital </a:t>
            </a:r>
            <a:r>
              <a:rPr lang="en-US" sz="2400" dirty="0"/>
              <a:t>pitted scarring</a:t>
            </a:r>
          </a:p>
          <a:p>
            <a:pPr>
              <a:buNone/>
            </a:pPr>
            <a:r>
              <a:rPr lang="en-US" sz="2400" dirty="0" smtClean="0"/>
              <a:t>	(</a:t>
            </a:r>
            <a:r>
              <a:rPr lang="en-US" sz="2400" dirty="0"/>
              <a:t>c) bilateral basal pulmonary </a:t>
            </a:r>
            <a:r>
              <a:rPr lang="en-US" sz="2400" dirty="0" smtClean="0"/>
              <a:t>fibrosis</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CALCINOSIS</a:t>
            </a:r>
            <a:endParaRPr lang="en-US" sz="4000" b="1" dirty="0"/>
          </a:p>
        </p:txBody>
      </p:sp>
      <p:sp>
        <p:nvSpPr>
          <p:cNvPr id="3" name="Content Placeholder 2"/>
          <p:cNvSpPr>
            <a:spLocks noGrp="1"/>
          </p:cNvSpPr>
          <p:nvPr>
            <p:ph sz="quarter" idx="1"/>
          </p:nvPr>
        </p:nvSpPr>
        <p:spPr>
          <a:xfrm>
            <a:off x="457200" y="1447800"/>
            <a:ext cx="8229600" cy="4678363"/>
          </a:xfrm>
        </p:spPr>
        <p:txBody>
          <a:bodyPr>
            <a:noAutofit/>
          </a:bodyPr>
          <a:lstStyle/>
          <a:p>
            <a:r>
              <a:rPr lang="en-US" sz="2400" dirty="0" smtClean="0"/>
              <a:t>Calcification occurs </a:t>
            </a:r>
            <a:r>
              <a:rPr lang="en-US" sz="2400" dirty="0"/>
              <a:t>most commonly (25%) in the </a:t>
            </a:r>
            <a:r>
              <a:rPr lang="en-US" sz="2400" dirty="0" smtClean="0"/>
              <a:t>fingers</a:t>
            </a:r>
            <a:r>
              <a:rPr lang="en-US" sz="2400" dirty="0"/>
              <a:t>, especially on </a:t>
            </a:r>
            <a:r>
              <a:rPr lang="en-US" sz="2400" dirty="0" smtClean="0"/>
              <a:t>the </a:t>
            </a:r>
            <a:r>
              <a:rPr lang="en-US" sz="2400" dirty="0" err="1" smtClean="0"/>
              <a:t>palmar</a:t>
            </a:r>
            <a:r>
              <a:rPr lang="en-US" sz="2400" dirty="0" smtClean="0"/>
              <a:t> </a:t>
            </a:r>
            <a:r>
              <a:rPr lang="en-US" sz="2400" dirty="0"/>
              <a:t>aspects of the terminal </a:t>
            </a:r>
            <a:r>
              <a:rPr lang="en-US" sz="2400" dirty="0" smtClean="0"/>
              <a:t>phalanges. It is less common than absorption of the phalanges</a:t>
            </a:r>
          </a:p>
          <a:p>
            <a:r>
              <a:rPr lang="en-US" sz="2400" dirty="0" smtClean="0"/>
              <a:t>Digital calcification </a:t>
            </a:r>
            <a:r>
              <a:rPr lang="en-US" sz="2400" dirty="0"/>
              <a:t>is </a:t>
            </a:r>
            <a:r>
              <a:rPr lang="en-US" sz="2400" dirty="0" smtClean="0"/>
              <a:t>10 </a:t>
            </a:r>
            <a:r>
              <a:rPr lang="en-US" sz="2400" dirty="0"/>
              <a:t>times </a:t>
            </a:r>
            <a:r>
              <a:rPr lang="en-US" sz="2400" dirty="0" smtClean="0"/>
              <a:t>common </a:t>
            </a:r>
            <a:r>
              <a:rPr lang="en-US" sz="2400" dirty="0"/>
              <a:t>in females </a:t>
            </a:r>
            <a:r>
              <a:rPr lang="en-US" sz="2400" dirty="0" smtClean="0"/>
              <a:t>than males</a:t>
            </a:r>
          </a:p>
          <a:p>
            <a:r>
              <a:rPr lang="en-US" sz="2400" dirty="0" smtClean="0"/>
              <a:t>Calcification also </a:t>
            </a:r>
            <a:r>
              <a:rPr lang="en-US" sz="2400" dirty="0"/>
              <a:t>occurs in the soft tissues around the iliac crests, alongside </a:t>
            </a:r>
            <a:r>
              <a:rPr lang="en-US" sz="2400" dirty="0" smtClean="0"/>
              <a:t>the spine </a:t>
            </a:r>
            <a:r>
              <a:rPr lang="en-US" sz="2400" dirty="0"/>
              <a:t>between the vertebrae, around the knees, on the dorsa of </a:t>
            </a:r>
            <a:r>
              <a:rPr lang="en-US" sz="2400" dirty="0" smtClean="0"/>
              <a:t>the feet </a:t>
            </a:r>
            <a:r>
              <a:rPr lang="en-US" sz="2400" dirty="0"/>
              <a:t>and around the </a:t>
            </a:r>
            <a:r>
              <a:rPr lang="en-US" sz="2400" dirty="0" smtClean="0"/>
              <a:t>elbows</a:t>
            </a:r>
          </a:p>
          <a:p>
            <a:r>
              <a:rPr lang="en-US" sz="2400" dirty="0" smtClean="0"/>
              <a:t>Deposits tend to </a:t>
            </a:r>
            <a:r>
              <a:rPr lang="en-US" sz="2400" dirty="0"/>
              <a:t>be of considerable size and less diffuse than the </a:t>
            </a:r>
            <a:r>
              <a:rPr lang="en-US" sz="2400" dirty="0" smtClean="0"/>
              <a:t>calcification seen </a:t>
            </a:r>
            <a:r>
              <a:rPr lang="en-US" sz="2400" dirty="0"/>
              <a:t>in </a:t>
            </a:r>
            <a:r>
              <a:rPr lang="en-US" sz="2400" dirty="0" smtClean="0"/>
              <a:t>muscles </a:t>
            </a:r>
            <a:r>
              <a:rPr lang="en-US" sz="2400" dirty="0"/>
              <a:t>of healed </a:t>
            </a:r>
            <a:r>
              <a:rPr lang="en-US" sz="2400" dirty="0" err="1" smtClean="0"/>
              <a:t>dermatomyositis</a:t>
            </a:r>
            <a:endParaRPr lang="en-US" sz="2400" dirty="0" smtClean="0"/>
          </a:p>
          <a:p>
            <a:r>
              <a:rPr lang="en-US" sz="2400" dirty="0" smtClean="0"/>
              <a:t>Calcification may occur </a:t>
            </a:r>
            <a:r>
              <a:rPr lang="en-US" sz="2400" dirty="0"/>
              <a:t>in </a:t>
            </a:r>
            <a:r>
              <a:rPr lang="en-US" sz="2400" dirty="0" smtClean="0"/>
              <a:t>internal organs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BONE CHANGES</a:t>
            </a:r>
            <a:endParaRPr lang="en-US" sz="4000" dirty="0"/>
          </a:p>
        </p:txBody>
      </p:sp>
      <p:sp>
        <p:nvSpPr>
          <p:cNvPr id="3" name="Content Placeholder 2"/>
          <p:cNvSpPr>
            <a:spLocks noGrp="1"/>
          </p:cNvSpPr>
          <p:nvPr>
            <p:ph sz="quarter" idx="1"/>
          </p:nvPr>
        </p:nvSpPr>
        <p:spPr/>
        <p:txBody>
          <a:bodyPr>
            <a:noAutofit/>
          </a:bodyPr>
          <a:lstStyle/>
          <a:p>
            <a:r>
              <a:rPr lang="en-US" sz="2400" dirty="0" smtClean="0"/>
              <a:t>Absorption </a:t>
            </a:r>
            <a:r>
              <a:rPr lang="en-US" sz="2400" dirty="0"/>
              <a:t>of the terminal phalanges is a </a:t>
            </a:r>
            <a:r>
              <a:rPr lang="en-US" sz="2400" dirty="0" smtClean="0"/>
              <a:t>feature of </a:t>
            </a:r>
            <a:r>
              <a:rPr lang="en-US" sz="2400" dirty="0"/>
              <a:t>both systemic sclerosis and </a:t>
            </a:r>
            <a:r>
              <a:rPr lang="en-US" sz="2400" dirty="0" err="1"/>
              <a:t>Raynaud’s</a:t>
            </a:r>
            <a:r>
              <a:rPr lang="en-US" sz="2400" dirty="0"/>
              <a:t> phenomenon, but </a:t>
            </a:r>
            <a:r>
              <a:rPr lang="en-US" sz="2400" dirty="0" smtClean="0"/>
              <a:t>systemic sclerosis </a:t>
            </a:r>
            <a:r>
              <a:rPr lang="en-US" sz="2400" dirty="0"/>
              <a:t>is the only condition in which </a:t>
            </a:r>
            <a:r>
              <a:rPr lang="en-US" sz="2400" dirty="0" err="1"/>
              <a:t>phalangeal</a:t>
            </a:r>
            <a:r>
              <a:rPr lang="en-US" sz="2400" dirty="0"/>
              <a:t> </a:t>
            </a:r>
            <a:r>
              <a:rPr lang="en-US" sz="2400" dirty="0" smtClean="0"/>
              <a:t>absorption is </a:t>
            </a:r>
            <a:r>
              <a:rPr lang="en-US" sz="2400" dirty="0"/>
              <a:t>associated with </a:t>
            </a:r>
            <a:r>
              <a:rPr lang="en-US" sz="2400" dirty="0" err="1" smtClean="0"/>
              <a:t>calcinosis</a:t>
            </a:r>
            <a:endParaRPr lang="en-US" sz="2400" dirty="0" smtClean="0"/>
          </a:p>
          <a:p>
            <a:r>
              <a:rPr lang="en-US" sz="2400" dirty="0" smtClean="0"/>
              <a:t>Approximately 70</a:t>
            </a:r>
            <a:r>
              <a:rPr lang="en-US" sz="2400" dirty="0"/>
              <a:t>% of patients show absorption, which may be minimal and </a:t>
            </a:r>
            <a:r>
              <a:rPr lang="en-US" sz="2400" dirty="0" smtClean="0"/>
              <a:t>only involve </a:t>
            </a:r>
            <a:r>
              <a:rPr lang="en-US" sz="2400" dirty="0"/>
              <a:t>one terminal phalanx, or be gross and involve </a:t>
            </a:r>
            <a:r>
              <a:rPr lang="en-US" sz="2400" dirty="0" smtClean="0"/>
              <a:t>several phalanges</a:t>
            </a:r>
            <a:r>
              <a:rPr lang="en-US" sz="2400" dirty="0"/>
              <a:t>, including the middle or even proximal </a:t>
            </a:r>
            <a:r>
              <a:rPr lang="en-US" sz="2400" dirty="0" smtClean="0"/>
              <a:t>phalanges</a:t>
            </a:r>
            <a:endParaRPr lang="en-US"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smtClean="0"/>
              <a:t>PULMONARY INVOLVEMENT</a:t>
            </a:r>
            <a:endParaRPr lang="en-US" dirty="0"/>
          </a:p>
        </p:txBody>
      </p:sp>
      <p:sp>
        <p:nvSpPr>
          <p:cNvPr id="3" name="Content Placeholder 2"/>
          <p:cNvSpPr>
            <a:spLocks noGrp="1"/>
          </p:cNvSpPr>
          <p:nvPr>
            <p:ph sz="quarter" idx="1"/>
          </p:nvPr>
        </p:nvSpPr>
        <p:spPr>
          <a:xfrm>
            <a:off x="457200" y="1447800"/>
            <a:ext cx="8229600" cy="4678363"/>
          </a:xfrm>
        </p:spPr>
        <p:txBody>
          <a:bodyPr>
            <a:noAutofit/>
          </a:bodyPr>
          <a:lstStyle/>
          <a:p>
            <a:r>
              <a:rPr lang="en-US" sz="2400" dirty="0" err="1" smtClean="0"/>
              <a:t>Dyspnoea</a:t>
            </a:r>
            <a:r>
              <a:rPr lang="en-US" sz="2400" dirty="0" smtClean="0"/>
              <a:t> </a:t>
            </a:r>
            <a:r>
              <a:rPr lang="en-US" sz="2400" dirty="0"/>
              <a:t>on exertion is usually the </a:t>
            </a:r>
            <a:r>
              <a:rPr lang="en-US" sz="2400" dirty="0" smtClean="0"/>
              <a:t>first symptom </a:t>
            </a:r>
            <a:endParaRPr lang="en-US" sz="2400" dirty="0"/>
          </a:p>
          <a:p>
            <a:r>
              <a:rPr lang="en-US" sz="2400" dirty="0" smtClean="0"/>
              <a:t>Cyanosis </a:t>
            </a:r>
            <a:r>
              <a:rPr lang="en-US" sz="2400" dirty="0"/>
              <a:t>and </a:t>
            </a:r>
            <a:r>
              <a:rPr lang="en-US" sz="2400" dirty="0" smtClean="0"/>
              <a:t>finger </a:t>
            </a:r>
            <a:r>
              <a:rPr lang="en-US" sz="2400" dirty="0"/>
              <a:t>clubbing may </a:t>
            </a:r>
            <a:r>
              <a:rPr lang="en-US" sz="2400" dirty="0" smtClean="0"/>
              <a:t>indicate </a:t>
            </a:r>
            <a:r>
              <a:rPr lang="en-US" sz="2400" dirty="0" err="1" smtClean="0"/>
              <a:t>cor</a:t>
            </a:r>
            <a:r>
              <a:rPr lang="en-US" sz="2400" dirty="0" smtClean="0"/>
              <a:t> </a:t>
            </a:r>
            <a:r>
              <a:rPr lang="en-US" sz="2400" dirty="0" err="1" smtClean="0"/>
              <a:t>pulmonale</a:t>
            </a:r>
            <a:endParaRPr lang="en-US" sz="2400" dirty="0" smtClean="0"/>
          </a:p>
          <a:p>
            <a:r>
              <a:rPr lang="en-US" sz="2400" dirty="0" smtClean="0"/>
              <a:t>Pulmonary involvement is more frequent </a:t>
            </a:r>
            <a:r>
              <a:rPr lang="en-US" sz="2400" dirty="0" smtClean="0"/>
              <a:t>in </a:t>
            </a:r>
            <a:r>
              <a:rPr lang="en-US" sz="2400" dirty="0" smtClean="0"/>
              <a:t>males </a:t>
            </a:r>
          </a:p>
          <a:p>
            <a:r>
              <a:rPr lang="en-US" sz="2400" dirty="0" err="1" smtClean="0"/>
              <a:t>Pulm</a:t>
            </a:r>
            <a:r>
              <a:rPr lang="en-US" sz="2400" dirty="0" smtClean="0"/>
              <a:t> </a:t>
            </a:r>
            <a:r>
              <a:rPr lang="en-US" sz="2400" dirty="0"/>
              <a:t>function is frequently abnormal when </a:t>
            </a:r>
            <a:r>
              <a:rPr lang="en-US" sz="2400" dirty="0" smtClean="0"/>
              <a:t>radiology is normal</a:t>
            </a:r>
          </a:p>
          <a:p>
            <a:r>
              <a:rPr lang="en-US" sz="2400" dirty="0" smtClean="0"/>
              <a:t>A </a:t>
            </a:r>
            <a:r>
              <a:rPr lang="en-US" sz="2400" dirty="0"/>
              <a:t>sensitive test of </a:t>
            </a:r>
            <a:r>
              <a:rPr lang="en-US" sz="2400" dirty="0" smtClean="0"/>
              <a:t>pulmonary </a:t>
            </a:r>
            <a:r>
              <a:rPr lang="en-US" sz="2400" dirty="0" smtClean="0"/>
              <a:t>function </a:t>
            </a:r>
            <a:r>
              <a:rPr lang="en-US" sz="2400" dirty="0"/>
              <a:t>is </a:t>
            </a:r>
            <a:r>
              <a:rPr lang="en-US" sz="2400" dirty="0" smtClean="0"/>
              <a:t>estimation </a:t>
            </a:r>
            <a:r>
              <a:rPr lang="en-US" sz="2400" dirty="0"/>
              <a:t>of diffusing capacity (transfer factor); this </a:t>
            </a:r>
            <a:r>
              <a:rPr lang="en-US" sz="2400" dirty="0" smtClean="0"/>
              <a:t>is impaired </a:t>
            </a:r>
            <a:r>
              <a:rPr lang="en-US" sz="2400" dirty="0"/>
              <a:t>in 75% of </a:t>
            </a:r>
            <a:r>
              <a:rPr lang="en-US" sz="2400" dirty="0" smtClean="0"/>
              <a:t>patients</a:t>
            </a:r>
          </a:p>
          <a:p>
            <a:r>
              <a:rPr lang="en-US" sz="2400" dirty="0" smtClean="0"/>
              <a:t>Lung </a:t>
            </a:r>
            <a:r>
              <a:rPr lang="en-US" sz="2400" dirty="0"/>
              <a:t>radiography may be normal in </a:t>
            </a:r>
            <a:r>
              <a:rPr lang="en-US" sz="2400" dirty="0" smtClean="0"/>
              <a:t>presence </a:t>
            </a:r>
            <a:r>
              <a:rPr lang="en-US" sz="2400" dirty="0"/>
              <a:t>of </a:t>
            </a:r>
            <a:r>
              <a:rPr lang="en-US" sz="2400" dirty="0" smtClean="0"/>
              <a:t>symptoms and </a:t>
            </a:r>
            <a:r>
              <a:rPr lang="en-US" sz="2400" dirty="0"/>
              <a:t>abnormal lung function, so the investigation of choice </a:t>
            </a:r>
            <a:r>
              <a:rPr lang="en-US" sz="2400" dirty="0" smtClean="0"/>
              <a:t>for </a:t>
            </a:r>
            <a:r>
              <a:rPr lang="en-US" sz="2400" dirty="0" smtClean="0"/>
              <a:t>pulmonary </a:t>
            </a:r>
            <a:r>
              <a:rPr lang="en-US" sz="2400" dirty="0" smtClean="0"/>
              <a:t>fibrosis </a:t>
            </a:r>
            <a:r>
              <a:rPr lang="en-US" sz="2400" dirty="0"/>
              <a:t>is high-resolution CT </a:t>
            </a:r>
            <a:r>
              <a:rPr lang="en-US" sz="2400" dirty="0" smtClean="0"/>
              <a:t>scan</a:t>
            </a:r>
          </a:p>
          <a:p>
            <a:r>
              <a:rPr lang="en-US" sz="2400" dirty="0" err="1" smtClean="0"/>
              <a:t>Antihistone</a:t>
            </a:r>
            <a:r>
              <a:rPr lang="en-US" sz="2400" dirty="0" smtClean="0"/>
              <a:t> and Scl-70 are associated with pulmonary fibrosis</a:t>
            </a:r>
          </a:p>
          <a:p>
            <a:endParaRPr lang="en-US"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GASTROINTESTINAL TRACT</a:t>
            </a:r>
            <a:endParaRPr lang="en-US" sz="4000" dirty="0"/>
          </a:p>
        </p:txBody>
      </p:sp>
      <p:sp>
        <p:nvSpPr>
          <p:cNvPr id="3" name="Content Placeholder 2"/>
          <p:cNvSpPr>
            <a:spLocks noGrp="1"/>
          </p:cNvSpPr>
          <p:nvPr>
            <p:ph sz="quarter" idx="1"/>
          </p:nvPr>
        </p:nvSpPr>
        <p:spPr/>
        <p:txBody>
          <a:bodyPr>
            <a:noAutofit/>
          </a:bodyPr>
          <a:lstStyle/>
          <a:p>
            <a:r>
              <a:rPr lang="en-US" sz="2400" dirty="0" smtClean="0"/>
              <a:t>The </a:t>
            </a:r>
            <a:r>
              <a:rPr lang="en-US" sz="2400" dirty="0" err="1"/>
              <a:t>oesophagus</a:t>
            </a:r>
            <a:r>
              <a:rPr lang="en-US" sz="2400" dirty="0"/>
              <a:t> is involved in </a:t>
            </a:r>
            <a:r>
              <a:rPr lang="en-US" sz="2400" dirty="0" smtClean="0"/>
              <a:t>approx </a:t>
            </a:r>
            <a:r>
              <a:rPr lang="en-US" sz="2400" dirty="0"/>
              <a:t>75% of </a:t>
            </a:r>
            <a:r>
              <a:rPr lang="en-US" sz="2400" dirty="0" smtClean="0"/>
              <a:t>all patients </a:t>
            </a:r>
            <a:r>
              <a:rPr lang="en-US" sz="2400" dirty="0"/>
              <a:t>and is the most frequent part of the </a:t>
            </a:r>
            <a:r>
              <a:rPr lang="en-US" sz="2400" dirty="0" smtClean="0"/>
              <a:t>GIT to </a:t>
            </a:r>
            <a:r>
              <a:rPr lang="en-US" sz="2400" dirty="0"/>
              <a:t>be </a:t>
            </a:r>
            <a:r>
              <a:rPr lang="en-US" sz="2400" dirty="0" smtClean="0"/>
              <a:t>affected</a:t>
            </a:r>
          </a:p>
          <a:p>
            <a:r>
              <a:rPr lang="en-US" sz="2400" dirty="0" smtClean="0"/>
              <a:t>Symptoms of </a:t>
            </a:r>
            <a:r>
              <a:rPr lang="en-US" sz="2400" dirty="0" err="1" smtClean="0"/>
              <a:t>oesophageal</a:t>
            </a:r>
            <a:r>
              <a:rPr lang="en-US" sz="2400" dirty="0" smtClean="0"/>
              <a:t> reflux are twice as common as  </a:t>
            </a:r>
            <a:r>
              <a:rPr lang="en-US" sz="2400" dirty="0" err="1" smtClean="0"/>
              <a:t>dysphagia</a:t>
            </a:r>
            <a:endParaRPr lang="en-US" sz="2400" dirty="0" smtClean="0"/>
          </a:p>
          <a:p>
            <a:r>
              <a:rPr lang="en-US" sz="2400" dirty="0" smtClean="0"/>
              <a:t>The typical radiological appearance is that of an </a:t>
            </a:r>
            <a:r>
              <a:rPr lang="en-US" sz="2400" dirty="0" err="1" smtClean="0"/>
              <a:t>atonic</a:t>
            </a:r>
            <a:r>
              <a:rPr lang="en-US" sz="2400" dirty="0" smtClean="0"/>
              <a:t> dilated </a:t>
            </a:r>
            <a:r>
              <a:rPr lang="en-US" sz="2400" dirty="0" err="1" smtClean="0"/>
              <a:t>oesophagus</a:t>
            </a:r>
            <a:r>
              <a:rPr lang="en-US" sz="2400" dirty="0" smtClean="0"/>
              <a:t>, which contains air in the resting state</a:t>
            </a:r>
          </a:p>
          <a:p>
            <a:r>
              <a:rPr lang="en-US" sz="2400" dirty="0" err="1" smtClean="0"/>
              <a:t>Oesophageal</a:t>
            </a:r>
            <a:r>
              <a:rPr lang="en-US" sz="2400" dirty="0" smtClean="0"/>
              <a:t> </a:t>
            </a:r>
            <a:r>
              <a:rPr lang="en-US" sz="2400" dirty="0" err="1"/>
              <a:t>manometry</a:t>
            </a:r>
            <a:r>
              <a:rPr lang="en-US" sz="2400" dirty="0"/>
              <a:t> and radionuclide </a:t>
            </a:r>
            <a:r>
              <a:rPr lang="en-US" sz="2400" dirty="0" smtClean="0"/>
              <a:t>transit are </a:t>
            </a:r>
            <a:r>
              <a:rPr lang="en-US" sz="2400" dirty="0"/>
              <a:t>better than radiography for showing motor </a:t>
            </a:r>
            <a:r>
              <a:rPr lang="en-US" sz="2400" dirty="0" smtClean="0"/>
              <a:t>abnormalities</a:t>
            </a:r>
          </a:p>
          <a:p>
            <a:r>
              <a:rPr lang="en-US" sz="2400" dirty="0" err="1" smtClean="0"/>
              <a:t>Oesophageal</a:t>
            </a:r>
            <a:r>
              <a:rPr lang="en-US" sz="2400" dirty="0" smtClean="0"/>
              <a:t> </a:t>
            </a:r>
            <a:r>
              <a:rPr lang="en-US" sz="2400" dirty="0" err="1"/>
              <a:t>aperistalsis</a:t>
            </a:r>
            <a:r>
              <a:rPr lang="en-US" sz="2400" dirty="0"/>
              <a:t> has been reported in SLE and </a:t>
            </a:r>
            <a:r>
              <a:rPr lang="en-US" sz="2400" dirty="0" err="1" smtClean="0"/>
              <a:t>Raynaud’s</a:t>
            </a:r>
            <a:r>
              <a:rPr lang="en-US" sz="2400" dirty="0" smtClean="0"/>
              <a:t> syndrome, </a:t>
            </a:r>
            <a:r>
              <a:rPr lang="en-US" sz="2400" dirty="0"/>
              <a:t>but whenever </a:t>
            </a:r>
            <a:r>
              <a:rPr lang="en-US" sz="2400" dirty="0" err="1"/>
              <a:t>aperistalsis</a:t>
            </a:r>
            <a:r>
              <a:rPr lang="en-US" sz="2400" dirty="0"/>
              <a:t> is found </a:t>
            </a:r>
            <a:r>
              <a:rPr lang="en-US" sz="2400" dirty="0" smtClean="0"/>
              <a:t>systemic sclerosis </a:t>
            </a:r>
            <a:r>
              <a:rPr lang="en-US" sz="2400" dirty="0"/>
              <a:t>must be </a:t>
            </a:r>
            <a:r>
              <a:rPr lang="en-US" sz="2400" dirty="0" smtClean="0"/>
              <a:t>suspected</a:t>
            </a:r>
            <a:endParaRPr lang="en-US"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CLINICAL PRESENTATION</a:t>
            </a:r>
            <a:endParaRPr lang="en-US" sz="4000" b="1" dirty="0"/>
          </a:p>
        </p:txBody>
      </p:sp>
      <p:sp>
        <p:nvSpPr>
          <p:cNvPr id="3" name="Content Placeholder 2"/>
          <p:cNvSpPr>
            <a:spLocks noGrp="1"/>
          </p:cNvSpPr>
          <p:nvPr>
            <p:ph sz="quarter" idx="1"/>
          </p:nvPr>
        </p:nvSpPr>
        <p:spPr/>
        <p:txBody>
          <a:bodyPr>
            <a:noAutofit/>
          </a:bodyPr>
          <a:lstStyle/>
          <a:p>
            <a:r>
              <a:rPr lang="en-US" sz="2200" b="1" dirty="0" smtClean="0"/>
              <a:t>Chest pain: </a:t>
            </a:r>
            <a:r>
              <a:rPr lang="en-US" sz="2200" dirty="0" smtClean="0"/>
              <a:t>Reflux </a:t>
            </a:r>
            <a:r>
              <a:rPr lang="en-US" sz="2200" dirty="0" err="1" smtClean="0"/>
              <a:t>esophagitis</a:t>
            </a:r>
            <a:r>
              <a:rPr lang="en-US" sz="2200" dirty="0" smtClean="0"/>
              <a:t>, Esophageal spasm, </a:t>
            </a:r>
            <a:r>
              <a:rPr lang="en-US" sz="2200" dirty="0" err="1" smtClean="0"/>
              <a:t>Pericarditis</a:t>
            </a:r>
            <a:r>
              <a:rPr lang="en-US" sz="2200" dirty="0" smtClean="0"/>
              <a:t>, Cardiac arrhythmia, Pulmonary arterial hypertension, chest infection, chest wall inflammation</a:t>
            </a:r>
          </a:p>
          <a:p>
            <a:r>
              <a:rPr lang="en-US" sz="2200" b="1" dirty="0" smtClean="0"/>
              <a:t>Breathlessness: </a:t>
            </a:r>
            <a:r>
              <a:rPr lang="en-US" sz="2200" dirty="0" smtClean="0"/>
              <a:t>Interstitial pulmonary fibrosis, Pulmonary arterial hypertension, Pleural or pericardial effusion, Cardiac involvement, Anemia, chest infection, </a:t>
            </a:r>
            <a:r>
              <a:rPr lang="en-US" sz="2200" dirty="0" err="1" smtClean="0"/>
              <a:t>myositis</a:t>
            </a:r>
            <a:endParaRPr lang="en-US" sz="2200" dirty="0" smtClean="0"/>
          </a:p>
          <a:p>
            <a:r>
              <a:rPr lang="en-US" sz="2200" b="1" dirty="0" smtClean="0"/>
              <a:t>Altered bowel habit: </a:t>
            </a:r>
            <a:r>
              <a:rPr lang="en-US" sz="2200" dirty="0" smtClean="0"/>
              <a:t>Constipation, Small intestinal bacterial overgrowth, Obstruction due to </a:t>
            </a:r>
            <a:r>
              <a:rPr lang="en-US" sz="2200" dirty="0" err="1" smtClean="0"/>
              <a:t>inspissated</a:t>
            </a:r>
            <a:r>
              <a:rPr lang="en-US" sz="2200" dirty="0" smtClean="0"/>
              <a:t> feces, Sigmoid </a:t>
            </a:r>
            <a:r>
              <a:rPr lang="en-US" sz="2200" dirty="0" err="1" smtClean="0"/>
              <a:t>volvulus</a:t>
            </a:r>
            <a:endParaRPr lang="en-US" sz="2200" dirty="0" smtClean="0"/>
          </a:p>
          <a:p>
            <a:r>
              <a:rPr lang="en-US" sz="2200" b="1" dirty="0" smtClean="0"/>
              <a:t>Impaired exercise capacity: </a:t>
            </a:r>
            <a:r>
              <a:rPr lang="en-US" sz="2200" dirty="0" err="1" smtClean="0"/>
              <a:t>Cardiorespiratory</a:t>
            </a:r>
            <a:r>
              <a:rPr lang="en-US" sz="2200" dirty="0" smtClean="0"/>
              <a:t> complications, Physical </a:t>
            </a:r>
            <a:r>
              <a:rPr lang="en-US" sz="2200" dirty="0" err="1" smtClean="0"/>
              <a:t>deconditioning</a:t>
            </a:r>
            <a:r>
              <a:rPr lang="en-US" sz="2200" dirty="0" smtClean="0"/>
              <a:t> due to reduced activity, Contractures of skin and soft tissue, Lower extremity ulcers, Muscle weakness/</a:t>
            </a:r>
            <a:r>
              <a:rPr lang="en-US" sz="2200" dirty="0" err="1" smtClean="0"/>
              <a:t>myositis</a:t>
            </a:r>
            <a:endParaRPr lang="en-US" sz="2200" dirty="0" smtClean="0"/>
          </a:p>
          <a:p>
            <a:endParaRPr lang="en-US"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INVESTIGATIONS</a:t>
            </a:r>
            <a:endParaRPr lang="en-US" sz="4000" dirty="0"/>
          </a:p>
        </p:txBody>
      </p:sp>
      <p:sp>
        <p:nvSpPr>
          <p:cNvPr id="3" name="Content Placeholder 2"/>
          <p:cNvSpPr>
            <a:spLocks noGrp="1"/>
          </p:cNvSpPr>
          <p:nvPr>
            <p:ph sz="quarter" idx="1"/>
          </p:nvPr>
        </p:nvSpPr>
        <p:spPr/>
        <p:txBody>
          <a:bodyPr>
            <a:normAutofit fontScale="85000" lnSpcReduction="10000"/>
          </a:bodyPr>
          <a:lstStyle/>
          <a:p>
            <a:r>
              <a:rPr lang="en-US" sz="2400" dirty="0" smtClean="0"/>
              <a:t>Vascular Involvement: </a:t>
            </a:r>
            <a:r>
              <a:rPr lang="en-US" sz="2400" dirty="0" err="1" smtClean="0"/>
              <a:t>Raynaud</a:t>
            </a:r>
            <a:r>
              <a:rPr lang="en-US" sz="2400" dirty="0" smtClean="0"/>
              <a:t> phenomenon:</a:t>
            </a:r>
          </a:p>
          <a:p>
            <a:pPr>
              <a:buNone/>
            </a:pPr>
            <a:r>
              <a:rPr lang="en-US" sz="2400" dirty="0" smtClean="0"/>
              <a:t>		Coldness provocation, Nail fold </a:t>
            </a:r>
            <a:r>
              <a:rPr lang="en-US" sz="2400" dirty="0" err="1" smtClean="0"/>
              <a:t>capillaroscopy</a:t>
            </a:r>
            <a:r>
              <a:rPr lang="en-US" sz="2400" dirty="0" smtClean="0"/>
              <a:t>, ANF</a:t>
            </a:r>
          </a:p>
          <a:p>
            <a:r>
              <a:rPr lang="en-US" sz="2400" dirty="0" smtClean="0"/>
              <a:t>Skin: Scleroderma, </a:t>
            </a:r>
            <a:r>
              <a:rPr lang="en-US" sz="2400" dirty="0" err="1" smtClean="0"/>
              <a:t>Calcinosis</a:t>
            </a:r>
            <a:r>
              <a:rPr lang="en-US" sz="2400" dirty="0" smtClean="0"/>
              <a:t> cutis</a:t>
            </a:r>
          </a:p>
          <a:p>
            <a:pPr>
              <a:buNone/>
            </a:pPr>
            <a:r>
              <a:rPr lang="en-US" sz="2400" dirty="0" smtClean="0"/>
              <a:t>		Clinical assessment regarding puffy fingers, </a:t>
            </a:r>
            <a:r>
              <a:rPr lang="en-US" sz="2400" dirty="0" err="1" smtClean="0"/>
              <a:t>telangiectasias</a:t>
            </a:r>
            <a:r>
              <a:rPr lang="en-US" sz="2400" dirty="0" smtClean="0"/>
              <a:t>, 	mechanic hands, hypo-/</a:t>
            </a:r>
            <a:r>
              <a:rPr lang="en-US" sz="2400" dirty="0" err="1" smtClean="0"/>
              <a:t>hyperpigmentations</a:t>
            </a:r>
            <a:r>
              <a:rPr lang="en-US" sz="2400" dirty="0" smtClean="0"/>
              <a:t>, digital ulcerations, 	</a:t>
            </a:r>
            <a:r>
              <a:rPr lang="en-US" sz="2400" dirty="0" err="1" smtClean="0"/>
              <a:t>dermatogenous</a:t>
            </a:r>
            <a:r>
              <a:rPr lang="en-US" sz="2400" dirty="0" smtClean="0"/>
              <a:t> contractures</a:t>
            </a:r>
          </a:p>
          <a:p>
            <a:pPr>
              <a:buNone/>
            </a:pPr>
            <a:r>
              <a:rPr lang="en-US" sz="2400" dirty="0" smtClean="0"/>
              <a:t>		Modified </a:t>
            </a:r>
            <a:r>
              <a:rPr lang="en-US" sz="2400" dirty="0" err="1" smtClean="0"/>
              <a:t>Rodnan</a:t>
            </a:r>
            <a:r>
              <a:rPr lang="en-US" sz="2400" dirty="0" smtClean="0"/>
              <a:t> skin score (Evaluation of patient’s skin thickness)</a:t>
            </a:r>
          </a:p>
          <a:p>
            <a:r>
              <a:rPr lang="en-US" sz="2400" dirty="0" smtClean="0"/>
              <a:t>Musculoskeletal system: </a:t>
            </a:r>
            <a:r>
              <a:rPr lang="en-US" sz="2400" dirty="0" err="1" smtClean="0"/>
              <a:t>Arthralgia</a:t>
            </a:r>
            <a:r>
              <a:rPr lang="en-US" sz="2400" dirty="0" smtClean="0"/>
              <a:t>/</a:t>
            </a:r>
            <a:r>
              <a:rPr lang="en-US" sz="2400" dirty="0" err="1" smtClean="0"/>
              <a:t>Synovitis</a:t>
            </a:r>
            <a:r>
              <a:rPr lang="en-US" sz="2400" dirty="0" smtClean="0"/>
              <a:t>, Muscle weakness</a:t>
            </a:r>
          </a:p>
          <a:p>
            <a:pPr>
              <a:buNone/>
            </a:pPr>
            <a:r>
              <a:rPr lang="en-US" sz="2400" dirty="0" smtClean="0"/>
              <a:t>		Clinical assessment regarding fist closure-deficiency, joint contractures, 	tendon friction rub, muscle weakness</a:t>
            </a:r>
          </a:p>
          <a:p>
            <a:pPr>
              <a:buNone/>
            </a:pPr>
            <a:r>
              <a:rPr lang="en-US" sz="2400" dirty="0" smtClean="0"/>
              <a:t>		Laboratory parameters: ESR, RA factor, ANF, CK(&gt;threefold?)</a:t>
            </a:r>
          </a:p>
          <a:p>
            <a:pPr>
              <a:buNone/>
            </a:pPr>
            <a:r>
              <a:rPr lang="en-US" sz="2400" dirty="0" smtClean="0"/>
              <a:t>		MRI, electromyography</a:t>
            </a:r>
          </a:p>
          <a:p>
            <a:pPr>
              <a:buNone/>
            </a:pPr>
            <a:r>
              <a:rPr lang="en-US" sz="2400" dirty="0" smtClean="0"/>
              <a:t>		Muscle biopsy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LABORATORY INVESTIGATIONS</a:t>
            </a:r>
            <a:endParaRPr lang="en-US" sz="4000" dirty="0"/>
          </a:p>
        </p:txBody>
      </p:sp>
      <p:sp>
        <p:nvSpPr>
          <p:cNvPr id="3" name="Content Placeholder 2"/>
          <p:cNvSpPr>
            <a:spLocks noGrp="1"/>
          </p:cNvSpPr>
          <p:nvPr>
            <p:ph sz="quarter" idx="1"/>
          </p:nvPr>
        </p:nvSpPr>
        <p:spPr>
          <a:xfrm>
            <a:off x="457200" y="1447800"/>
            <a:ext cx="8229600" cy="4678363"/>
          </a:xfrm>
        </p:spPr>
        <p:txBody>
          <a:bodyPr>
            <a:noAutofit/>
          </a:bodyPr>
          <a:lstStyle/>
          <a:p>
            <a:r>
              <a:rPr lang="en-US" sz="2200" dirty="0" err="1" smtClean="0"/>
              <a:t>Anticentromere</a:t>
            </a:r>
            <a:r>
              <a:rPr lang="en-US" sz="2200" dirty="0" smtClean="0"/>
              <a:t> antibody occurs </a:t>
            </a:r>
            <a:r>
              <a:rPr lang="en-US" sz="2200" dirty="0"/>
              <a:t>in 40–70% of </a:t>
            </a:r>
            <a:r>
              <a:rPr lang="en-US" sz="2200" dirty="0" smtClean="0"/>
              <a:t>milder (</a:t>
            </a:r>
            <a:r>
              <a:rPr lang="en-US" sz="2200" dirty="0"/>
              <a:t>or </a:t>
            </a:r>
            <a:r>
              <a:rPr lang="en-US" sz="2200" dirty="0" smtClean="0"/>
              <a:t> CREST) cases, </a:t>
            </a:r>
            <a:r>
              <a:rPr lang="en-US" sz="2200" dirty="0"/>
              <a:t>who have longer duration of disease </a:t>
            </a:r>
            <a:r>
              <a:rPr lang="en-US" sz="2200" dirty="0" smtClean="0"/>
              <a:t>and little </a:t>
            </a:r>
            <a:r>
              <a:rPr lang="en-US" sz="2200" dirty="0"/>
              <a:t>renal </a:t>
            </a:r>
            <a:r>
              <a:rPr lang="en-US" sz="2200" dirty="0" smtClean="0"/>
              <a:t>involvement. It indicates a </a:t>
            </a:r>
            <a:r>
              <a:rPr lang="en-US" sz="2200" dirty="0" err="1" smtClean="0"/>
              <a:t>favourable</a:t>
            </a:r>
            <a:r>
              <a:rPr lang="en-US" sz="2200" dirty="0" smtClean="0"/>
              <a:t> prognosis</a:t>
            </a:r>
          </a:p>
          <a:p>
            <a:r>
              <a:rPr lang="en-US" sz="2200" dirty="0" err="1" smtClean="0"/>
              <a:t>Anticentromere</a:t>
            </a:r>
            <a:r>
              <a:rPr lang="en-US" sz="2200" dirty="0" smtClean="0"/>
              <a:t> antibodies may </a:t>
            </a:r>
            <a:r>
              <a:rPr lang="en-US" sz="2200" dirty="0"/>
              <a:t>be present in patients with </a:t>
            </a:r>
            <a:r>
              <a:rPr lang="en-US" sz="2200" dirty="0" err="1"/>
              <a:t>Raynaud’s</a:t>
            </a:r>
            <a:r>
              <a:rPr lang="en-US" sz="2200" dirty="0"/>
              <a:t> phenomenon </a:t>
            </a:r>
            <a:r>
              <a:rPr lang="en-US" sz="2200" dirty="0" smtClean="0"/>
              <a:t>before the </a:t>
            </a:r>
            <a:r>
              <a:rPr lang="en-US" sz="2200" dirty="0"/>
              <a:t>clinical features of </a:t>
            </a:r>
            <a:r>
              <a:rPr lang="en-US" sz="2200" dirty="0" smtClean="0"/>
              <a:t>SS appear</a:t>
            </a:r>
          </a:p>
          <a:p>
            <a:r>
              <a:rPr lang="en-US" sz="2200" dirty="0" smtClean="0"/>
              <a:t>Anti Scl-70 </a:t>
            </a:r>
            <a:r>
              <a:rPr lang="en-US" sz="2200" dirty="0" err="1" smtClean="0"/>
              <a:t>Ab</a:t>
            </a:r>
            <a:r>
              <a:rPr lang="en-US" sz="2200" dirty="0" smtClean="0"/>
              <a:t>, </a:t>
            </a:r>
            <a:r>
              <a:rPr lang="en-US" sz="2200" dirty="0"/>
              <a:t>a precipitating </a:t>
            </a:r>
            <a:r>
              <a:rPr lang="en-US" sz="2200" dirty="0" err="1" smtClean="0"/>
              <a:t>Ab</a:t>
            </a:r>
            <a:r>
              <a:rPr lang="en-US" sz="2200" dirty="0" smtClean="0"/>
              <a:t> to </a:t>
            </a:r>
            <a:r>
              <a:rPr lang="en-US" sz="2200" dirty="0" err="1"/>
              <a:t>topoisomerase</a:t>
            </a:r>
            <a:r>
              <a:rPr lang="en-US" sz="2200" dirty="0"/>
              <a:t> I, </a:t>
            </a:r>
            <a:r>
              <a:rPr lang="en-US" sz="2200" dirty="0" smtClean="0"/>
              <a:t>is </a:t>
            </a:r>
            <a:r>
              <a:rPr lang="en-US" sz="2200" dirty="0"/>
              <a:t>unique to </a:t>
            </a:r>
            <a:r>
              <a:rPr lang="en-US" sz="2200" dirty="0" smtClean="0"/>
              <a:t>SS and occurs </a:t>
            </a:r>
            <a:r>
              <a:rPr lang="en-US" sz="2200" dirty="0"/>
              <a:t>in </a:t>
            </a:r>
            <a:r>
              <a:rPr lang="en-US" sz="2200" dirty="0" smtClean="0"/>
              <a:t>approx </a:t>
            </a:r>
            <a:r>
              <a:rPr lang="en-US" sz="2200" dirty="0"/>
              <a:t>20% of patients, particularly those </a:t>
            </a:r>
            <a:r>
              <a:rPr lang="en-US" sz="2200" dirty="0" smtClean="0"/>
              <a:t>with lung involvement</a:t>
            </a:r>
          </a:p>
          <a:p>
            <a:r>
              <a:rPr lang="en-US" sz="2200" dirty="0" smtClean="0"/>
              <a:t>Anti Scl-70 and </a:t>
            </a:r>
            <a:r>
              <a:rPr lang="en-US" sz="2200" dirty="0" err="1" smtClean="0"/>
              <a:t>anticentromere</a:t>
            </a:r>
            <a:r>
              <a:rPr lang="en-US" sz="2200" dirty="0" smtClean="0"/>
              <a:t> </a:t>
            </a:r>
            <a:r>
              <a:rPr lang="en-US" sz="2200" dirty="0"/>
              <a:t>antibody occur together in 5% of </a:t>
            </a:r>
            <a:r>
              <a:rPr lang="en-US" sz="2200" dirty="0" smtClean="0"/>
              <a:t>cases; when occur alone may define separate subsets of the disease</a:t>
            </a:r>
          </a:p>
          <a:p>
            <a:r>
              <a:rPr lang="en-US" sz="2200" dirty="0"/>
              <a:t>Serum type III </a:t>
            </a:r>
            <a:r>
              <a:rPr lang="en-US" sz="2200" dirty="0" err="1"/>
              <a:t>procollagen</a:t>
            </a:r>
            <a:r>
              <a:rPr lang="en-US" sz="2200" dirty="0"/>
              <a:t> peptide concentrations are raised </a:t>
            </a:r>
            <a:r>
              <a:rPr lang="en-US" sz="2200" dirty="0" smtClean="0"/>
              <a:t>and reflect </a:t>
            </a:r>
            <a:r>
              <a:rPr lang="en-US" sz="2200" dirty="0"/>
              <a:t>disease activity</a:t>
            </a:r>
            <a:endParaRPr lang="en-US" sz="2200"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PROGNOSIS</a:t>
            </a:r>
            <a:endParaRPr lang="en-US" sz="4000" dirty="0"/>
          </a:p>
        </p:txBody>
      </p:sp>
      <p:sp>
        <p:nvSpPr>
          <p:cNvPr id="3" name="Content Placeholder 2"/>
          <p:cNvSpPr>
            <a:spLocks noGrp="1"/>
          </p:cNvSpPr>
          <p:nvPr>
            <p:ph sz="quarter" idx="1"/>
          </p:nvPr>
        </p:nvSpPr>
        <p:spPr>
          <a:xfrm>
            <a:off x="457200" y="1524000"/>
            <a:ext cx="8229600" cy="4602163"/>
          </a:xfrm>
        </p:spPr>
        <p:txBody>
          <a:bodyPr>
            <a:noAutofit/>
          </a:bodyPr>
          <a:lstStyle/>
          <a:p>
            <a:r>
              <a:rPr lang="en-US" sz="2400" dirty="0" smtClean="0"/>
              <a:t>Males, renal involvement and those </a:t>
            </a:r>
            <a:r>
              <a:rPr lang="en-US" sz="2400" dirty="0"/>
              <a:t>with extensive skin and </a:t>
            </a:r>
            <a:r>
              <a:rPr lang="en-US" sz="2400" dirty="0" smtClean="0"/>
              <a:t>visceral involvement </a:t>
            </a:r>
            <a:r>
              <a:rPr lang="en-US" sz="2400" dirty="0"/>
              <a:t>have a poorer prognosis </a:t>
            </a:r>
            <a:endParaRPr lang="en-US" sz="2400" dirty="0" smtClean="0"/>
          </a:p>
          <a:p>
            <a:r>
              <a:rPr lang="en-US" sz="2400" dirty="0" smtClean="0"/>
              <a:t>Patients with depression of T cells, decreased CMI and with HLA-B8 have extensive disease and a poor prognosis </a:t>
            </a:r>
          </a:p>
          <a:p>
            <a:r>
              <a:rPr lang="en-US" sz="2400" dirty="0" smtClean="0"/>
              <a:t>Pulmonary involvement is permanent. Pulmonary hypertension may be an important cause of mortality in these patients</a:t>
            </a:r>
          </a:p>
          <a:p>
            <a:r>
              <a:rPr lang="en-US" sz="2400" dirty="0" smtClean="0"/>
              <a:t>Those </a:t>
            </a:r>
            <a:r>
              <a:rPr lang="en-US" sz="2400" dirty="0"/>
              <a:t>with </a:t>
            </a:r>
            <a:r>
              <a:rPr lang="en-US" sz="2400" dirty="0" smtClean="0"/>
              <a:t>changes confined </a:t>
            </a:r>
            <a:r>
              <a:rPr lang="en-US" sz="2400" dirty="0"/>
              <a:t>to </a:t>
            </a:r>
            <a:r>
              <a:rPr lang="en-US" sz="2400" dirty="0" smtClean="0"/>
              <a:t>hands have a good </a:t>
            </a:r>
            <a:r>
              <a:rPr lang="en-US" sz="2400" dirty="0"/>
              <a:t>prognosis </a:t>
            </a:r>
          </a:p>
          <a:p>
            <a:r>
              <a:rPr lang="en-US" sz="2400" dirty="0" smtClean="0"/>
              <a:t>The usual </a:t>
            </a:r>
            <a:r>
              <a:rPr lang="en-US" sz="2400" dirty="0"/>
              <a:t>causes of death are from </a:t>
            </a:r>
            <a:r>
              <a:rPr lang="en-US" sz="2400" dirty="0" smtClean="0"/>
              <a:t>inter-current </a:t>
            </a:r>
            <a:r>
              <a:rPr lang="en-US" sz="2400" dirty="0"/>
              <a:t>infection, </a:t>
            </a:r>
            <a:r>
              <a:rPr lang="en-US" sz="2400" dirty="0" smtClean="0"/>
              <a:t>respiratory failure</a:t>
            </a:r>
            <a:r>
              <a:rPr lang="en-US" sz="2400" dirty="0"/>
              <a:t>, cardiac failure, renal failure sometimes with </a:t>
            </a:r>
            <a:r>
              <a:rPr lang="en-US" sz="2400" dirty="0" smtClean="0"/>
              <a:t>malignant hypertension </a:t>
            </a:r>
            <a:r>
              <a:rPr lang="en-US" sz="2400" dirty="0"/>
              <a:t>and perforation </a:t>
            </a:r>
            <a:r>
              <a:rPr lang="en-US" sz="2400" dirty="0" smtClean="0"/>
              <a:t>of GIT</a:t>
            </a:r>
          </a:p>
          <a:p>
            <a:endParaRPr lang="en-US"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TREATMENT</a:t>
            </a:r>
            <a:endParaRPr lang="en-US" sz="4000" dirty="0"/>
          </a:p>
        </p:txBody>
      </p:sp>
      <p:sp>
        <p:nvSpPr>
          <p:cNvPr id="3" name="Content Placeholder 2"/>
          <p:cNvSpPr>
            <a:spLocks noGrp="1"/>
          </p:cNvSpPr>
          <p:nvPr>
            <p:ph sz="quarter" idx="1"/>
          </p:nvPr>
        </p:nvSpPr>
        <p:spPr>
          <a:xfrm>
            <a:off x="457200" y="1524000"/>
            <a:ext cx="8229600" cy="4602163"/>
          </a:xfrm>
        </p:spPr>
        <p:txBody>
          <a:bodyPr>
            <a:noAutofit/>
          </a:bodyPr>
          <a:lstStyle/>
          <a:p>
            <a:r>
              <a:rPr lang="en-US" sz="2400" dirty="0" smtClean="0"/>
              <a:t>Although there </a:t>
            </a:r>
            <a:r>
              <a:rPr lang="en-US" sz="2400" dirty="0"/>
              <a:t>is no </a:t>
            </a:r>
            <a:r>
              <a:rPr lang="en-US" sz="2400" dirty="0" smtClean="0"/>
              <a:t>specific </a:t>
            </a:r>
            <a:r>
              <a:rPr lang="en-US" sz="2400" dirty="0"/>
              <a:t>treatment, and no therapy is </a:t>
            </a:r>
            <a:r>
              <a:rPr lang="en-US" sz="2400" dirty="0" smtClean="0"/>
              <a:t>known to </a:t>
            </a:r>
            <a:r>
              <a:rPr lang="en-US" sz="2400" dirty="0"/>
              <a:t>alter </a:t>
            </a:r>
            <a:r>
              <a:rPr lang="en-US" sz="2400" dirty="0" smtClean="0"/>
              <a:t>course </a:t>
            </a:r>
            <a:r>
              <a:rPr lang="en-US" sz="2400" dirty="0"/>
              <a:t>of the </a:t>
            </a:r>
            <a:r>
              <a:rPr lang="en-US" sz="2400" dirty="0" smtClean="0"/>
              <a:t>disease, vasodilators, </a:t>
            </a:r>
            <a:r>
              <a:rPr lang="en-US" sz="2400" dirty="0" err="1" smtClean="0"/>
              <a:t>immunomodulation</a:t>
            </a:r>
            <a:r>
              <a:rPr lang="en-US" sz="2400" dirty="0" smtClean="0"/>
              <a:t> and anti-fibrotic therapies may be considered depending on the presentation</a:t>
            </a:r>
          </a:p>
          <a:p>
            <a:r>
              <a:rPr lang="en-US" sz="2400" dirty="0" smtClean="0"/>
              <a:t>Symptomatic management of the patient is very important</a:t>
            </a:r>
          </a:p>
          <a:p>
            <a:r>
              <a:rPr lang="en-US" sz="2400" dirty="0" smtClean="0"/>
              <a:t>Corticosteroids </a:t>
            </a:r>
            <a:r>
              <a:rPr lang="en-US" sz="2400" dirty="0"/>
              <a:t>in low </a:t>
            </a:r>
            <a:r>
              <a:rPr lang="en-US" sz="2400" dirty="0" smtClean="0"/>
              <a:t>dosage may </a:t>
            </a:r>
            <a:r>
              <a:rPr lang="en-US" sz="2400" dirty="0"/>
              <a:t>give a feeling of increased well-being and </a:t>
            </a:r>
            <a:r>
              <a:rPr lang="en-US" sz="2400" dirty="0" smtClean="0"/>
              <a:t>reduce </a:t>
            </a:r>
            <a:r>
              <a:rPr lang="en-US" sz="2400" dirty="0" err="1" smtClean="0"/>
              <a:t>articular</a:t>
            </a:r>
            <a:r>
              <a:rPr lang="en-US" sz="2400" dirty="0" smtClean="0"/>
              <a:t> symptoms</a:t>
            </a:r>
            <a:r>
              <a:rPr lang="en-US" sz="2400" dirty="0"/>
              <a:t>, and in these cases maintenance on </a:t>
            </a:r>
            <a:r>
              <a:rPr lang="en-US" sz="2400" dirty="0" smtClean="0"/>
              <a:t>5-10 </a:t>
            </a:r>
            <a:r>
              <a:rPr lang="en-US" sz="2400" dirty="0"/>
              <a:t>mg </a:t>
            </a:r>
            <a:r>
              <a:rPr lang="en-US" sz="2400" dirty="0" err="1" smtClean="0"/>
              <a:t>prednisolone</a:t>
            </a:r>
            <a:r>
              <a:rPr lang="en-US" sz="2400" dirty="0" smtClean="0"/>
              <a:t> </a:t>
            </a:r>
            <a:r>
              <a:rPr lang="en-US" sz="2400" dirty="0"/>
              <a:t>is </a:t>
            </a:r>
            <a:r>
              <a:rPr lang="en-US" sz="2400" dirty="0" smtClean="0"/>
              <a:t>justified. There is </a:t>
            </a:r>
            <a:r>
              <a:rPr lang="en-US" sz="2400" dirty="0"/>
              <a:t>no evidence that corticosteroids retard </a:t>
            </a:r>
            <a:r>
              <a:rPr lang="en-US" sz="2400" dirty="0" smtClean="0"/>
              <a:t>progress </a:t>
            </a:r>
            <a:r>
              <a:rPr lang="en-US" sz="2400" dirty="0"/>
              <a:t>of the </a:t>
            </a:r>
            <a:r>
              <a:rPr lang="en-US" sz="2400" dirty="0" smtClean="0"/>
              <a:t>disease</a:t>
            </a:r>
            <a:endParaRPr lang="en-US"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TREATMENT</a:t>
            </a:r>
            <a:endParaRPr lang="en-US" sz="4000" dirty="0"/>
          </a:p>
        </p:txBody>
      </p:sp>
      <p:sp>
        <p:nvSpPr>
          <p:cNvPr id="3" name="Content Placeholder 2"/>
          <p:cNvSpPr>
            <a:spLocks noGrp="1"/>
          </p:cNvSpPr>
          <p:nvPr>
            <p:ph sz="quarter" idx="1"/>
          </p:nvPr>
        </p:nvSpPr>
        <p:spPr/>
        <p:txBody>
          <a:bodyPr>
            <a:noAutofit/>
          </a:bodyPr>
          <a:lstStyle/>
          <a:p>
            <a:r>
              <a:rPr lang="en-US" sz="2400" dirty="0" smtClean="0"/>
              <a:t>The most effective method of preventing </a:t>
            </a:r>
            <a:r>
              <a:rPr lang="en-US" sz="2400" dirty="0" err="1" smtClean="0"/>
              <a:t>Raynaud</a:t>
            </a:r>
            <a:r>
              <a:rPr lang="en-US" sz="2400" dirty="0" smtClean="0"/>
              <a:t> episodes is avoiding exposure to cold temp and wearing layers of warm, loose-fitting clothing, including socks and gloves</a:t>
            </a:r>
          </a:p>
          <a:p>
            <a:r>
              <a:rPr lang="en-US" sz="2400" dirty="0" smtClean="0"/>
              <a:t>It is important to advise the patient to keep as warm as possible. Simply warming the hands in hot water for 5–10 min produces  considerable improvement in peripheral blood flow </a:t>
            </a:r>
          </a:p>
          <a:p>
            <a:r>
              <a:rPr lang="en-US" sz="2400" dirty="0" smtClean="0"/>
              <a:t>Smoking cessation is advised</a:t>
            </a:r>
          </a:p>
          <a:p>
            <a:r>
              <a:rPr lang="en-US" sz="2400" dirty="0" smtClean="0"/>
              <a:t>In the pharmacologic regimen, calcium-channel blockers, vasodilators, intravenous prostaglandins, </a:t>
            </a:r>
            <a:r>
              <a:rPr lang="en-US" sz="2400" dirty="0" err="1" smtClean="0"/>
              <a:t>prostacyclin</a:t>
            </a:r>
            <a:r>
              <a:rPr lang="en-US" sz="2400" dirty="0" smtClean="0"/>
              <a:t> analogs, or aspirin may be considered</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b="1" dirty="0" smtClean="0"/>
              <a:t>CLASSIFICATION OF </a:t>
            </a:r>
            <a:r>
              <a:rPr lang="en-US" sz="3600" b="1" dirty="0" err="1" smtClean="0"/>
              <a:t>SSc</a:t>
            </a:r>
            <a:r>
              <a:rPr lang="en-US" sz="3600" b="1" dirty="0" smtClean="0"/>
              <a:t> (EULAR CRITERIA) </a:t>
            </a:r>
            <a:endParaRPr lang="en-US" sz="3600" dirty="0"/>
          </a:p>
        </p:txBody>
      </p:sp>
      <p:sp>
        <p:nvSpPr>
          <p:cNvPr id="3" name="Content Placeholder 2"/>
          <p:cNvSpPr>
            <a:spLocks noGrp="1"/>
          </p:cNvSpPr>
          <p:nvPr>
            <p:ph sz="quarter" idx="1"/>
          </p:nvPr>
        </p:nvSpPr>
        <p:spPr/>
        <p:txBody>
          <a:bodyPr>
            <a:noAutofit/>
          </a:bodyPr>
          <a:lstStyle/>
          <a:p>
            <a:r>
              <a:rPr lang="en-US" sz="2400" dirty="0" smtClean="0"/>
              <a:t>Skin thickening of the fingers extending proximal to MCP joints is sufficient for the diagnosis of </a:t>
            </a:r>
            <a:r>
              <a:rPr lang="en-US" sz="2400" dirty="0" err="1" smtClean="0"/>
              <a:t>SSc</a:t>
            </a:r>
            <a:endParaRPr lang="en-US" sz="2400" dirty="0" smtClean="0"/>
          </a:p>
          <a:p>
            <a:r>
              <a:rPr lang="en-US" sz="2400" dirty="0" smtClean="0"/>
              <a:t>If that is not present, 7 additive items with varying weights for each include:                                                                                               1. Skin thickening of the fingers, </a:t>
            </a:r>
          </a:p>
          <a:p>
            <a:pPr>
              <a:buNone/>
            </a:pPr>
            <a:r>
              <a:rPr lang="en-US" sz="2400" dirty="0" smtClean="0"/>
              <a:t>	2. Fingertip lesions, </a:t>
            </a:r>
          </a:p>
          <a:p>
            <a:pPr>
              <a:buNone/>
            </a:pPr>
            <a:r>
              <a:rPr lang="en-US" sz="2400" dirty="0" smtClean="0"/>
              <a:t>	3. </a:t>
            </a:r>
            <a:r>
              <a:rPr lang="en-US" sz="2400" dirty="0" err="1" smtClean="0"/>
              <a:t>Telangiectasia</a:t>
            </a:r>
            <a:r>
              <a:rPr lang="en-US" sz="2400" dirty="0" smtClean="0"/>
              <a:t>, </a:t>
            </a:r>
          </a:p>
          <a:p>
            <a:pPr>
              <a:buNone/>
            </a:pPr>
            <a:r>
              <a:rPr lang="en-US" sz="2400" dirty="0" smtClean="0"/>
              <a:t>	4. Abnormal </a:t>
            </a:r>
            <a:r>
              <a:rPr lang="en-US" sz="2400" dirty="0" err="1" smtClean="0"/>
              <a:t>nailfold</a:t>
            </a:r>
            <a:r>
              <a:rPr lang="en-US" sz="2400" dirty="0" smtClean="0"/>
              <a:t> capillaries, </a:t>
            </a:r>
          </a:p>
          <a:p>
            <a:pPr>
              <a:buNone/>
            </a:pPr>
            <a:r>
              <a:rPr lang="en-US" sz="2400" dirty="0" smtClean="0"/>
              <a:t>	5. Interstitial lung disease or </a:t>
            </a:r>
            <a:r>
              <a:rPr lang="en-US" sz="2400" dirty="0" smtClean="0"/>
              <a:t>Pulmonary </a:t>
            </a:r>
            <a:r>
              <a:rPr lang="en-US" sz="2400" dirty="0" smtClean="0"/>
              <a:t>arterial hypertension </a:t>
            </a:r>
          </a:p>
          <a:p>
            <a:pPr>
              <a:buNone/>
            </a:pPr>
            <a:r>
              <a:rPr lang="en-US" sz="2400" dirty="0" smtClean="0"/>
              <a:t>	6. </a:t>
            </a:r>
            <a:r>
              <a:rPr lang="en-US" sz="2400" dirty="0" err="1" smtClean="0"/>
              <a:t>Raynaud’s</a:t>
            </a:r>
            <a:r>
              <a:rPr lang="en-US" sz="2400" dirty="0" smtClean="0"/>
              <a:t> phenomenon,</a:t>
            </a:r>
          </a:p>
          <a:p>
            <a:pPr>
              <a:buNone/>
            </a:pPr>
            <a:r>
              <a:rPr lang="en-US" sz="2400" dirty="0" smtClean="0"/>
              <a:t>	7. </a:t>
            </a:r>
            <a:r>
              <a:rPr lang="en-US" sz="2400" dirty="0" err="1" smtClean="0"/>
              <a:t>SSc</a:t>
            </a:r>
            <a:r>
              <a:rPr lang="en-US" sz="2400" dirty="0" smtClean="0"/>
              <a:t>-related </a:t>
            </a:r>
            <a:r>
              <a:rPr lang="en-US" sz="2400" dirty="0" err="1" smtClean="0"/>
              <a:t>autoantibodies</a:t>
            </a:r>
            <a:endParaRPr lang="en-US" sz="2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TREATMENT</a:t>
            </a:r>
            <a:endParaRPr lang="en-US" sz="4000" dirty="0"/>
          </a:p>
        </p:txBody>
      </p:sp>
      <p:sp>
        <p:nvSpPr>
          <p:cNvPr id="3" name="Content Placeholder 2"/>
          <p:cNvSpPr>
            <a:spLocks noGrp="1"/>
          </p:cNvSpPr>
          <p:nvPr>
            <p:ph sz="quarter" idx="1"/>
          </p:nvPr>
        </p:nvSpPr>
        <p:spPr/>
        <p:txBody>
          <a:bodyPr>
            <a:noAutofit/>
          </a:bodyPr>
          <a:lstStyle/>
          <a:p>
            <a:r>
              <a:rPr lang="en-US" sz="2200" dirty="0" smtClean="0"/>
              <a:t>Vasodilators, such as oral </a:t>
            </a:r>
            <a:r>
              <a:rPr lang="en-US" sz="2200" dirty="0" err="1" smtClean="0"/>
              <a:t>reserpine</a:t>
            </a:r>
            <a:r>
              <a:rPr lang="en-US" sz="2200" dirty="0" smtClean="0"/>
              <a:t>, </a:t>
            </a:r>
            <a:r>
              <a:rPr lang="en-US" sz="2200" dirty="0" err="1" smtClean="0"/>
              <a:t>guanethidine</a:t>
            </a:r>
            <a:r>
              <a:rPr lang="en-US" sz="2200" dirty="0" smtClean="0"/>
              <a:t>, and particularly </a:t>
            </a:r>
            <a:r>
              <a:rPr lang="en-US" sz="2200" dirty="0" err="1" smtClean="0"/>
              <a:t>nifedipine</a:t>
            </a:r>
            <a:r>
              <a:rPr lang="en-US" sz="2200" dirty="0" smtClean="0"/>
              <a:t> 10–20 mg QID and </a:t>
            </a:r>
            <a:r>
              <a:rPr lang="en-US" sz="2200" dirty="0" err="1" smtClean="0"/>
              <a:t>diltiazem</a:t>
            </a:r>
            <a:r>
              <a:rPr lang="en-US" sz="2200" dirty="0" smtClean="0"/>
              <a:t>, may improve blood flow in the fingers. Oral </a:t>
            </a:r>
            <a:r>
              <a:rPr lang="en-US" sz="2200" dirty="0" err="1" smtClean="0"/>
              <a:t>nifedipine</a:t>
            </a:r>
            <a:r>
              <a:rPr lang="en-US" sz="2200" dirty="0" smtClean="0"/>
              <a:t>, should be considered for first-line therapy for </a:t>
            </a:r>
            <a:r>
              <a:rPr lang="en-US" sz="2200" dirty="0" err="1" smtClean="0"/>
              <a:t>SSc</a:t>
            </a:r>
            <a:r>
              <a:rPr lang="en-US" sz="2200" dirty="0" smtClean="0"/>
              <a:t>-related </a:t>
            </a:r>
            <a:r>
              <a:rPr lang="en-US" sz="2200" dirty="0" err="1" smtClean="0"/>
              <a:t>vasculopathy</a:t>
            </a:r>
            <a:r>
              <a:rPr lang="en-US" sz="2200" dirty="0" smtClean="0"/>
              <a:t>. </a:t>
            </a:r>
            <a:r>
              <a:rPr lang="en-US" sz="2200" dirty="0" err="1" smtClean="0"/>
              <a:t>Nifedipine</a:t>
            </a:r>
            <a:r>
              <a:rPr lang="en-US" sz="2200" dirty="0" smtClean="0"/>
              <a:t> may worsen </a:t>
            </a:r>
            <a:r>
              <a:rPr lang="en-US" sz="2200" dirty="0" err="1" smtClean="0"/>
              <a:t>oesophageal</a:t>
            </a:r>
            <a:r>
              <a:rPr lang="en-US" sz="2200" dirty="0" smtClean="0"/>
              <a:t> symptoms </a:t>
            </a:r>
          </a:p>
          <a:p>
            <a:r>
              <a:rPr lang="en-US" sz="2200" dirty="0" err="1" smtClean="0"/>
              <a:t>Prostacyclin</a:t>
            </a:r>
            <a:r>
              <a:rPr lang="en-US" sz="2200" dirty="0" smtClean="0"/>
              <a:t> and synthetic </a:t>
            </a:r>
            <a:r>
              <a:rPr lang="en-US" sz="2200" dirty="0" err="1" smtClean="0"/>
              <a:t>prostacyclin</a:t>
            </a:r>
            <a:r>
              <a:rPr lang="en-US" sz="2200" dirty="0" smtClean="0"/>
              <a:t> analogue </a:t>
            </a:r>
            <a:r>
              <a:rPr lang="en-US" sz="2200" dirty="0" err="1" smtClean="0"/>
              <a:t>iloprost</a:t>
            </a:r>
            <a:r>
              <a:rPr lang="en-US" sz="2200" dirty="0" smtClean="0"/>
              <a:t> are potent vasodilators and inhibitors of platelet aggregation, and decrease the frequency, duration and severity of </a:t>
            </a:r>
            <a:r>
              <a:rPr lang="en-US" sz="2200" dirty="0" err="1" smtClean="0"/>
              <a:t>Raynaud’s</a:t>
            </a:r>
            <a:r>
              <a:rPr lang="en-US" sz="2200" dirty="0" smtClean="0"/>
              <a:t> phenomenon, warming the hands, relieving pain and healing </a:t>
            </a:r>
            <a:r>
              <a:rPr lang="en-US" sz="2200" dirty="0" err="1" smtClean="0"/>
              <a:t>ischaemic</a:t>
            </a:r>
            <a:r>
              <a:rPr lang="en-US" sz="2200" dirty="0" smtClean="0"/>
              <a:t> ulcers</a:t>
            </a:r>
          </a:p>
          <a:p>
            <a:r>
              <a:rPr lang="en-US" sz="2200" dirty="0" smtClean="0"/>
              <a:t>I/V </a:t>
            </a:r>
            <a:r>
              <a:rPr lang="en-US" sz="2200" dirty="0" err="1" smtClean="0"/>
              <a:t>iloprost</a:t>
            </a:r>
            <a:r>
              <a:rPr lang="en-US" sz="2200" dirty="0" smtClean="0"/>
              <a:t> is useful in cases of incipient gangrene and digital ulcers </a:t>
            </a:r>
          </a:p>
          <a:p>
            <a:r>
              <a:rPr lang="en-US" sz="2200" dirty="0" err="1" smtClean="0"/>
              <a:t>Transdermal</a:t>
            </a:r>
            <a:r>
              <a:rPr lang="en-US" sz="2200" dirty="0" smtClean="0"/>
              <a:t> applications of these agents may be beneficial</a:t>
            </a:r>
          </a:p>
          <a:p>
            <a:r>
              <a:rPr lang="en-US" sz="2200" dirty="0" smtClean="0"/>
              <a:t>IV </a:t>
            </a:r>
            <a:r>
              <a:rPr lang="en-US" sz="2200" dirty="0" err="1"/>
              <a:t>pentoxifylline</a:t>
            </a:r>
            <a:r>
              <a:rPr lang="en-US" sz="2200" dirty="0"/>
              <a:t> may be </a:t>
            </a:r>
            <a:r>
              <a:rPr lang="en-US" sz="2200" dirty="0" smtClean="0"/>
              <a:t>of benefit </a:t>
            </a:r>
            <a:r>
              <a:rPr lang="en-US" sz="2200" dirty="0"/>
              <a:t>in </a:t>
            </a:r>
            <a:r>
              <a:rPr lang="en-US" sz="2200" dirty="0" smtClean="0"/>
              <a:t>acute </a:t>
            </a:r>
            <a:r>
              <a:rPr lang="en-US" sz="2200" dirty="0" err="1"/>
              <a:t>ischaemic</a:t>
            </a:r>
            <a:r>
              <a:rPr lang="en-US" sz="2200" dirty="0"/>
              <a:t> lesions</a:t>
            </a:r>
            <a:endParaRPr lang="en-US" sz="2200" dirty="0" smtClean="0"/>
          </a:p>
          <a:p>
            <a:endParaRPr lang="en-US" sz="20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TREATMENT</a:t>
            </a:r>
            <a:endParaRPr lang="en-US" sz="4000" dirty="0"/>
          </a:p>
        </p:txBody>
      </p:sp>
      <p:sp>
        <p:nvSpPr>
          <p:cNvPr id="3" name="Content Placeholder 2"/>
          <p:cNvSpPr>
            <a:spLocks noGrp="1"/>
          </p:cNvSpPr>
          <p:nvPr>
            <p:ph sz="quarter" idx="1"/>
          </p:nvPr>
        </p:nvSpPr>
        <p:spPr/>
        <p:txBody>
          <a:bodyPr>
            <a:normAutofit/>
          </a:bodyPr>
          <a:lstStyle/>
          <a:p>
            <a:r>
              <a:rPr lang="en-US" sz="2400" dirty="0" err="1" smtClean="0"/>
              <a:t>Antifibrotic</a:t>
            </a:r>
            <a:r>
              <a:rPr lang="en-US" sz="2400" dirty="0" smtClean="0"/>
              <a:t> agents have been investigated, although results have varied and none is clearly shown to be of consistent benefit</a:t>
            </a:r>
          </a:p>
          <a:p>
            <a:r>
              <a:rPr lang="en-US" sz="2400" dirty="0" smtClean="0"/>
              <a:t>These have included D-</a:t>
            </a:r>
            <a:r>
              <a:rPr lang="en-US" sz="2400" dirty="0" err="1" smtClean="0"/>
              <a:t>penicillamine</a:t>
            </a:r>
            <a:r>
              <a:rPr lang="en-US" sz="2400" dirty="0" smtClean="0"/>
              <a:t>, interferon </a:t>
            </a:r>
            <a:r>
              <a:rPr lang="en-US" sz="2400" dirty="0" err="1" smtClean="0"/>
              <a:t>alfa</a:t>
            </a:r>
            <a:r>
              <a:rPr lang="en-US" sz="2400" dirty="0" smtClean="0"/>
              <a:t> and interferon gamma, and </a:t>
            </a:r>
            <a:r>
              <a:rPr lang="en-US" sz="2400" dirty="0" err="1" smtClean="0"/>
              <a:t>immunomodulatory</a:t>
            </a:r>
            <a:r>
              <a:rPr lang="en-US" sz="2400" dirty="0" smtClean="0"/>
              <a:t> agents</a:t>
            </a:r>
            <a:endParaRPr lang="en-US"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TREATMENT</a:t>
            </a:r>
            <a:endParaRPr lang="en-US" sz="4000" dirty="0"/>
          </a:p>
        </p:txBody>
      </p:sp>
      <p:sp>
        <p:nvSpPr>
          <p:cNvPr id="3" name="Content Placeholder 2"/>
          <p:cNvSpPr>
            <a:spLocks noGrp="1"/>
          </p:cNvSpPr>
          <p:nvPr>
            <p:ph sz="quarter" idx="1"/>
          </p:nvPr>
        </p:nvSpPr>
        <p:spPr/>
        <p:txBody>
          <a:bodyPr>
            <a:noAutofit/>
          </a:bodyPr>
          <a:lstStyle/>
          <a:p>
            <a:r>
              <a:rPr lang="en-US" sz="2400" dirty="0" err="1" smtClean="0"/>
              <a:t>Penicillamine</a:t>
            </a:r>
            <a:r>
              <a:rPr lang="en-US" sz="2400" dirty="0" smtClean="0"/>
              <a:t> 500 </a:t>
            </a:r>
            <a:r>
              <a:rPr lang="en-US" sz="2400" dirty="0"/>
              <a:t>to 1500 mg/day </a:t>
            </a:r>
            <a:r>
              <a:rPr lang="en-US" sz="2400" dirty="0" smtClean="0"/>
              <a:t>given </a:t>
            </a:r>
            <a:r>
              <a:rPr lang="en-US" sz="2400" dirty="0"/>
              <a:t>over </a:t>
            </a:r>
            <a:r>
              <a:rPr lang="en-US" sz="2400" dirty="0" smtClean="0"/>
              <a:t>approx </a:t>
            </a:r>
            <a:r>
              <a:rPr lang="en-US" sz="2400" dirty="0"/>
              <a:t>2 years may decrease </a:t>
            </a:r>
            <a:r>
              <a:rPr lang="en-US" sz="2400" dirty="0" smtClean="0"/>
              <a:t>skin thickness</a:t>
            </a:r>
            <a:r>
              <a:rPr lang="en-US" sz="2400" dirty="0"/>
              <a:t>, </a:t>
            </a:r>
            <a:r>
              <a:rPr lang="en-US" sz="2400" dirty="0" smtClean="0"/>
              <a:t>variably reduce </a:t>
            </a:r>
            <a:r>
              <a:rPr lang="en-US" sz="2400" dirty="0"/>
              <a:t>the rate of further visceral involvement </a:t>
            </a:r>
            <a:r>
              <a:rPr lang="en-US" sz="2400" dirty="0" smtClean="0"/>
              <a:t>and may improve </a:t>
            </a:r>
            <a:r>
              <a:rPr lang="en-US" sz="2400" dirty="0"/>
              <a:t>the prognosis of patients if given early in their </a:t>
            </a:r>
            <a:r>
              <a:rPr lang="en-US" sz="2400" dirty="0" smtClean="0"/>
              <a:t>disease, </a:t>
            </a:r>
            <a:r>
              <a:rPr lang="en-US" sz="2400" dirty="0"/>
              <a:t>particularly those with pulmonary </a:t>
            </a:r>
            <a:r>
              <a:rPr lang="en-US" sz="2400" dirty="0" smtClean="0"/>
              <a:t>involvement</a:t>
            </a:r>
          </a:p>
          <a:p>
            <a:r>
              <a:rPr lang="en-US" sz="2400" dirty="0" err="1" smtClean="0"/>
              <a:t>Penicillamine</a:t>
            </a:r>
            <a:r>
              <a:rPr lang="en-US" sz="2400" dirty="0" smtClean="0"/>
              <a:t> is </a:t>
            </a:r>
            <a:r>
              <a:rPr lang="en-US" sz="2400" dirty="0"/>
              <a:t>associated with troublesome </a:t>
            </a:r>
            <a:r>
              <a:rPr lang="en-US" sz="2400" dirty="0" smtClean="0"/>
              <a:t>side effects </a:t>
            </a:r>
          </a:p>
          <a:p>
            <a:r>
              <a:rPr lang="en-US" sz="2400" dirty="0" err="1" smtClean="0"/>
              <a:t>Isotretinoin</a:t>
            </a:r>
            <a:r>
              <a:rPr lang="en-US" sz="2400" dirty="0" smtClean="0"/>
              <a:t> @ </a:t>
            </a:r>
            <a:r>
              <a:rPr lang="en-US" sz="2400" dirty="0"/>
              <a:t>1 mg/kg may help </a:t>
            </a:r>
            <a:r>
              <a:rPr lang="en-US" sz="2400" dirty="0" err="1" smtClean="0"/>
              <a:t>cutaneous</a:t>
            </a:r>
            <a:r>
              <a:rPr lang="en-US" sz="2400" dirty="0" smtClean="0"/>
              <a:t> sclerosis </a:t>
            </a:r>
          </a:p>
          <a:p>
            <a:r>
              <a:rPr lang="en-US" sz="2400" dirty="0" err="1" smtClean="0"/>
              <a:t>Plasmapheresis</a:t>
            </a:r>
            <a:r>
              <a:rPr lang="en-US" sz="2400" dirty="0" smtClean="0"/>
              <a:t>, plasma </a:t>
            </a:r>
            <a:r>
              <a:rPr lang="en-US" sz="2400" dirty="0"/>
              <a:t>exchange </a:t>
            </a:r>
            <a:r>
              <a:rPr lang="en-US" sz="2400" dirty="0" smtClean="0"/>
              <a:t> and Extracorporeal  </a:t>
            </a:r>
            <a:r>
              <a:rPr lang="en-US" sz="2400" dirty="0" err="1" smtClean="0"/>
              <a:t>photochemo</a:t>
            </a:r>
            <a:r>
              <a:rPr lang="en-US" sz="2400" dirty="0" smtClean="0"/>
              <a:t>-therapy have been tried with variable results</a:t>
            </a:r>
          </a:p>
          <a:p>
            <a:r>
              <a:rPr lang="en-US" sz="2400" dirty="0"/>
              <a:t>Symptomatic treatment for cardiac, renal and </a:t>
            </a:r>
            <a:r>
              <a:rPr lang="en-US" sz="2400" dirty="0" smtClean="0"/>
              <a:t>gastrointestinal symptoms </a:t>
            </a:r>
            <a:r>
              <a:rPr lang="en-US" sz="2400" dirty="0"/>
              <a:t>may be </a:t>
            </a:r>
            <a:r>
              <a:rPr lang="en-US" sz="2400" dirty="0" smtClean="0"/>
              <a:t>required</a:t>
            </a:r>
            <a:endParaRPr lang="en-US" sz="2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TREATMENT</a:t>
            </a:r>
            <a:endParaRPr lang="en-US" sz="4000" dirty="0"/>
          </a:p>
        </p:txBody>
      </p:sp>
      <p:sp>
        <p:nvSpPr>
          <p:cNvPr id="3" name="Content Placeholder 2"/>
          <p:cNvSpPr>
            <a:spLocks noGrp="1"/>
          </p:cNvSpPr>
          <p:nvPr>
            <p:ph sz="quarter" idx="1"/>
          </p:nvPr>
        </p:nvSpPr>
        <p:spPr/>
        <p:txBody>
          <a:bodyPr>
            <a:normAutofit fontScale="92500" lnSpcReduction="10000"/>
          </a:bodyPr>
          <a:lstStyle/>
          <a:p>
            <a:r>
              <a:rPr lang="en-US" sz="2600" dirty="0" err="1" smtClean="0"/>
              <a:t>Calcinosis</a:t>
            </a:r>
            <a:r>
              <a:rPr lang="en-US" sz="2600" dirty="0" smtClean="0"/>
              <a:t>: Surgery may be of some benefit, but healing time is often prolonged.</a:t>
            </a:r>
          </a:p>
          <a:p>
            <a:r>
              <a:rPr lang="en-US" sz="2600" dirty="0" smtClean="0"/>
              <a:t>In patients with kidney involvement, ACE or </a:t>
            </a:r>
            <a:r>
              <a:rPr lang="en-US" sz="2600" dirty="0" err="1" smtClean="0"/>
              <a:t>angiotensin</a:t>
            </a:r>
            <a:r>
              <a:rPr lang="en-US" sz="2600" dirty="0" smtClean="0"/>
              <a:t> II inhibitor therapy is indicated</a:t>
            </a:r>
          </a:p>
          <a:p>
            <a:r>
              <a:rPr lang="en-US" sz="2600" dirty="0" smtClean="0"/>
              <a:t>In patients with GIT involvement, proton pump inhibitors and H2 blockers can help to control reflux symptoms</a:t>
            </a:r>
          </a:p>
          <a:p>
            <a:r>
              <a:rPr lang="en-US" sz="2600" dirty="0" smtClean="0"/>
              <a:t>In patients with lung involvement, calcium-channel blockers (</a:t>
            </a:r>
            <a:r>
              <a:rPr lang="en-US" sz="2600" dirty="0" err="1" smtClean="0"/>
              <a:t>eg</a:t>
            </a:r>
            <a:r>
              <a:rPr lang="en-US" sz="2600" dirty="0" smtClean="0"/>
              <a:t>, </a:t>
            </a:r>
            <a:r>
              <a:rPr lang="en-US" sz="2600" dirty="0" err="1" smtClean="0"/>
              <a:t>nifedipine</a:t>
            </a:r>
            <a:r>
              <a:rPr lang="en-US" sz="2600" dirty="0" smtClean="0"/>
              <a:t>), prostaglandins (</a:t>
            </a:r>
            <a:r>
              <a:rPr lang="en-US" sz="2600" dirty="0" err="1" smtClean="0"/>
              <a:t>eg</a:t>
            </a:r>
            <a:r>
              <a:rPr lang="en-US" sz="2600" dirty="0" smtClean="0"/>
              <a:t>, </a:t>
            </a:r>
            <a:r>
              <a:rPr lang="en-US" sz="2600" dirty="0" err="1" smtClean="0"/>
              <a:t>prostacyclin</a:t>
            </a:r>
            <a:r>
              <a:rPr lang="en-US" sz="2600" dirty="0" smtClean="0"/>
              <a:t>), and </a:t>
            </a:r>
            <a:r>
              <a:rPr lang="en-US" sz="2600" dirty="0" err="1" smtClean="0"/>
              <a:t>cyclophosphamide</a:t>
            </a:r>
            <a:r>
              <a:rPr lang="en-US" sz="2600" dirty="0" smtClean="0"/>
              <a:t> have been used with variable success</a:t>
            </a:r>
          </a:p>
          <a:p>
            <a:r>
              <a:rPr lang="en-US" sz="2600" dirty="0" smtClean="0"/>
              <a:t>When inflammatory </a:t>
            </a:r>
            <a:r>
              <a:rPr lang="en-US" sz="2600" dirty="0" err="1" smtClean="0"/>
              <a:t>myositis</a:t>
            </a:r>
            <a:r>
              <a:rPr lang="en-US" sz="2600" dirty="0" smtClean="0"/>
              <a:t> is present, the use of high doses of corticosteroids (e.g. </a:t>
            </a:r>
            <a:r>
              <a:rPr lang="en-US" sz="2600" dirty="0" err="1" smtClean="0"/>
              <a:t>prednisolone</a:t>
            </a:r>
            <a:r>
              <a:rPr lang="en-US" sz="2600" dirty="0" smtClean="0"/>
              <a:t> with a starting dose of 1 mg/kg/day) is beneficial</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b="1" dirty="0" smtClean="0"/>
              <a:t>CLASSIFICATION OF </a:t>
            </a:r>
            <a:r>
              <a:rPr lang="en-US" sz="3200" b="1" dirty="0" err="1" smtClean="0"/>
              <a:t>SSc</a:t>
            </a:r>
            <a:r>
              <a:rPr lang="en-US" sz="3200" b="1" dirty="0" smtClean="0"/>
              <a:t> (EULAR CRITERIA) </a:t>
            </a:r>
            <a:endParaRPr lang="en-US" sz="3200" b="1" dirty="0"/>
          </a:p>
        </p:txBody>
      </p:sp>
      <p:sp>
        <p:nvSpPr>
          <p:cNvPr id="3" name="Content Placeholder 2"/>
          <p:cNvSpPr>
            <a:spLocks noGrp="1"/>
          </p:cNvSpPr>
          <p:nvPr>
            <p:ph sz="quarter" idx="1"/>
          </p:nvPr>
        </p:nvSpPr>
        <p:spPr/>
        <p:txBody>
          <a:bodyPr>
            <a:noAutofit/>
          </a:bodyPr>
          <a:lstStyle/>
          <a:p>
            <a:r>
              <a:rPr lang="en-US" sz="2400" dirty="0" smtClean="0"/>
              <a:t>Skin thickening of the fingers of both hands extending proximal to the MCP joints (sufficient criterion)                       9</a:t>
            </a:r>
          </a:p>
          <a:p>
            <a:r>
              <a:rPr lang="en-US" sz="2400" dirty="0" smtClean="0"/>
              <a:t>Skin thickening of the fingers (only count the higher score)    	Puffy fingers 						     2                                                         	</a:t>
            </a:r>
            <a:r>
              <a:rPr lang="en-US" sz="2400" dirty="0" err="1" smtClean="0"/>
              <a:t>Sclerodactyly</a:t>
            </a:r>
            <a:r>
              <a:rPr lang="en-US" sz="2400" dirty="0" smtClean="0"/>
              <a:t> of the fingers (distal to MCP joints but 	proximal to the proximal </a:t>
            </a:r>
            <a:r>
              <a:rPr lang="en-US" sz="2400" dirty="0" err="1" smtClean="0"/>
              <a:t>interphalangeal</a:t>
            </a:r>
            <a:r>
              <a:rPr lang="en-US" sz="2400" dirty="0" smtClean="0"/>
              <a:t> joints)             4</a:t>
            </a:r>
          </a:p>
          <a:p>
            <a:r>
              <a:rPr lang="en-US" sz="2400" dirty="0" smtClean="0"/>
              <a:t>Fingertip lesions (max score is 3)                          	Digital tip ulcers 					     2                                                     	Fingertip pitting scars 					     3</a:t>
            </a:r>
          </a:p>
          <a:p>
            <a:r>
              <a:rPr lang="en-US" sz="2400" dirty="0" err="1" smtClean="0"/>
              <a:t>Telangiectasia</a:t>
            </a:r>
            <a:r>
              <a:rPr lang="en-US" sz="2400" dirty="0" smtClean="0"/>
              <a:t> 						     2</a:t>
            </a:r>
          </a:p>
          <a:p>
            <a:r>
              <a:rPr lang="en-US" sz="2400" dirty="0" smtClean="0"/>
              <a:t>Abnormal </a:t>
            </a:r>
            <a:r>
              <a:rPr lang="en-US" sz="2400" dirty="0" err="1" smtClean="0"/>
              <a:t>nailfold</a:t>
            </a:r>
            <a:r>
              <a:rPr lang="en-US" sz="2400" dirty="0" smtClean="0"/>
              <a:t> capillaries				     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t>CLASSIFICATION OF </a:t>
            </a:r>
            <a:r>
              <a:rPr lang="en-US" sz="3200" b="1" dirty="0" err="1" smtClean="0"/>
              <a:t>SSc</a:t>
            </a:r>
            <a:r>
              <a:rPr lang="en-US" sz="3200" b="1" dirty="0" smtClean="0"/>
              <a:t> (EULAR CRITERIA) </a:t>
            </a:r>
            <a:endParaRPr lang="en-US" sz="3200" dirty="0"/>
          </a:p>
        </p:txBody>
      </p:sp>
      <p:sp>
        <p:nvSpPr>
          <p:cNvPr id="3" name="Content Placeholder 2"/>
          <p:cNvSpPr>
            <a:spLocks noGrp="1"/>
          </p:cNvSpPr>
          <p:nvPr>
            <p:ph sz="quarter" idx="1"/>
          </p:nvPr>
        </p:nvSpPr>
        <p:spPr>
          <a:xfrm>
            <a:off x="612648" y="1447800"/>
            <a:ext cx="8153400" cy="4648200"/>
          </a:xfrm>
        </p:spPr>
        <p:txBody>
          <a:bodyPr>
            <a:noAutofit/>
          </a:bodyPr>
          <a:lstStyle/>
          <a:p>
            <a:r>
              <a:rPr lang="en-US" sz="2400" dirty="0" smtClean="0"/>
              <a:t>Pulmonary arterial hypertension and/or interstitial lung disease (maximum score is 2)                                                 	Pulmonary arterial hypertension 			     2                                                  	Interstitial lung disease 				     2</a:t>
            </a:r>
          </a:p>
          <a:p>
            <a:r>
              <a:rPr lang="en-US" sz="2400" dirty="0" err="1" smtClean="0"/>
              <a:t>Raynaud’s</a:t>
            </a:r>
            <a:r>
              <a:rPr lang="en-US" sz="2400" dirty="0" smtClean="0"/>
              <a:t> phenomenon					     3</a:t>
            </a:r>
          </a:p>
          <a:p>
            <a:r>
              <a:rPr lang="en-US" sz="2400" dirty="0" err="1" smtClean="0"/>
              <a:t>SSc</a:t>
            </a:r>
            <a:r>
              <a:rPr lang="en-US" sz="2400" dirty="0" smtClean="0"/>
              <a:t>-related auto-abs (</a:t>
            </a:r>
            <a:r>
              <a:rPr lang="en-US" sz="2400" dirty="0" err="1" smtClean="0"/>
              <a:t>anticentromere</a:t>
            </a:r>
            <a:r>
              <a:rPr lang="en-US" sz="2400" dirty="0" smtClean="0"/>
              <a:t>, anti–</a:t>
            </a:r>
            <a:r>
              <a:rPr lang="en-US" sz="2400" dirty="0" err="1" smtClean="0"/>
              <a:t>topoisomerase</a:t>
            </a:r>
            <a:r>
              <a:rPr lang="en-US" sz="2400" dirty="0" smtClean="0"/>
              <a:t> I [anti–Scl-70], anti–RNA polymerase III) (maximum score is 3) 	</a:t>
            </a:r>
            <a:r>
              <a:rPr lang="en-US" sz="2400" dirty="0" err="1" smtClean="0"/>
              <a:t>Anticentromere</a:t>
            </a:r>
            <a:r>
              <a:rPr lang="en-US" sz="2400" dirty="0" smtClean="0"/>
              <a:t> 					     3 	Anti–</a:t>
            </a:r>
            <a:r>
              <a:rPr lang="en-US" sz="2400" dirty="0" err="1" smtClean="0"/>
              <a:t>topoisomerase</a:t>
            </a:r>
            <a:r>
              <a:rPr lang="en-US" sz="2400" dirty="0" smtClean="0"/>
              <a:t> I (anti–Scl-70)                                                            	Anti–RNA polymerase III</a:t>
            </a:r>
          </a:p>
          <a:p>
            <a:r>
              <a:rPr lang="en-US" sz="2400" dirty="0" smtClean="0"/>
              <a:t>Total score is determined by adding the max score in each cat. Patients with a score of 9 are classified as having definite </a:t>
            </a:r>
            <a:r>
              <a:rPr lang="en-US" sz="2400" dirty="0" err="1" smtClean="0"/>
              <a:t>SSc</a:t>
            </a: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t>CLASSIFICATION OF </a:t>
            </a:r>
            <a:r>
              <a:rPr lang="en-US" sz="3200" b="1" dirty="0" err="1" smtClean="0"/>
              <a:t>SSc</a:t>
            </a:r>
            <a:r>
              <a:rPr lang="en-US" sz="3200" b="1" dirty="0" smtClean="0"/>
              <a:t> (EULAR CRITERIA) </a:t>
            </a:r>
            <a:endParaRPr lang="en-US" sz="3200" dirty="0"/>
          </a:p>
        </p:txBody>
      </p:sp>
      <p:sp>
        <p:nvSpPr>
          <p:cNvPr id="3" name="Content Placeholder 2"/>
          <p:cNvSpPr>
            <a:spLocks noGrp="1"/>
          </p:cNvSpPr>
          <p:nvPr>
            <p:ph sz="quarter" idx="1"/>
          </p:nvPr>
        </p:nvSpPr>
        <p:spPr/>
        <p:txBody>
          <a:bodyPr>
            <a:noAutofit/>
          </a:bodyPr>
          <a:lstStyle/>
          <a:p>
            <a:r>
              <a:rPr lang="en-US" sz="2400" dirty="0" smtClean="0"/>
              <a:t>The criteria are not applicable to patients with skin thickening sparing the fingers or to patients who have a scleroderma-like disorder that better explains their manifestations e.g.                                                         	</a:t>
            </a:r>
            <a:r>
              <a:rPr lang="en-US" sz="2400" dirty="0" err="1" smtClean="0"/>
              <a:t>Nephrogenic</a:t>
            </a:r>
            <a:r>
              <a:rPr lang="en-US" sz="2400" dirty="0" smtClean="0"/>
              <a:t> </a:t>
            </a:r>
            <a:r>
              <a:rPr lang="en-US" sz="2400" dirty="0" err="1" smtClean="0"/>
              <a:t>sclerosing</a:t>
            </a:r>
            <a:r>
              <a:rPr lang="en-US" sz="2400" dirty="0" smtClean="0"/>
              <a:t> fibrosis,                                                 	Generalized </a:t>
            </a:r>
            <a:r>
              <a:rPr lang="en-US" sz="2400" dirty="0" err="1" smtClean="0"/>
              <a:t>morphea</a:t>
            </a:r>
            <a:r>
              <a:rPr lang="en-US" sz="2400" dirty="0" smtClean="0"/>
              <a:t>,                                                            	</a:t>
            </a:r>
            <a:r>
              <a:rPr lang="en-US" sz="2400" dirty="0" err="1" smtClean="0"/>
              <a:t>Eosinophilic</a:t>
            </a:r>
            <a:r>
              <a:rPr lang="en-US" sz="2400" dirty="0" smtClean="0"/>
              <a:t> fasciitis,                                                                	</a:t>
            </a:r>
            <a:r>
              <a:rPr lang="en-US" sz="2400" dirty="0" err="1" smtClean="0"/>
              <a:t>Scleredema</a:t>
            </a:r>
            <a:r>
              <a:rPr lang="en-US" sz="2400" dirty="0" smtClean="0"/>
              <a:t> </a:t>
            </a:r>
            <a:r>
              <a:rPr lang="en-US" sz="2400" dirty="0" err="1" smtClean="0"/>
              <a:t>diabeticorum</a:t>
            </a:r>
            <a:r>
              <a:rPr lang="en-US" sz="2400" dirty="0" smtClean="0"/>
              <a:t>,                                                 	</a:t>
            </a:r>
            <a:r>
              <a:rPr lang="en-US" sz="2400" dirty="0" err="1" smtClean="0"/>
              <a:t>Scleromyxedema</a:t>
            </a:r>
            <a:r>
              <a:rPr lang="en-US" sz="2400" dirty="0" smtClean="0"/>
              <a:t>,                                                     	</a:t>
            </a:r>
            <a:r>
              <a:rPr lang="en-US" sz="2400" dirty="0" err="1" smtClean="0"/>
              <a:t>Erythromyalgia</a:t>
            </a:r>
            <a:r>
              <a:rPr lang="en-US" sz="2400" dirty="0" smtClean="0"/>
              <a:t>,                                                                       	</a:t>
            </a:r>
            <a:r>
              <a:rPr lang="en-US" sz="2400" dirty="0" err="1" smtClean="0"/>
              <a:t>Porphyria</a:t>
            </a:r>
            <a:r>
              <a:rPr lang="en-US" sz="2400" dirty="0" smtClean="0"/>
              <a:t>,                                                                                      	Lichen sclerosis,                                                                              	Graft-versus-Host disease,                                                            	Diabetic </a:t>
            </a:r>
            <a:r>
              <a:rPr lang="en-US" sz="2400" dirty="0" err="1" smtClean="0"/>
              <a:t>cheiroarthropathy</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b="1" dirty="0" smtClean="0"/>
              <a:t>DEFINITIONS OF ITEMS IN ACR/EULAR CRITERIA FOR CLASSIFICATION OF SSC</a:t>
            </a:r>
            <a:endParaRPr lang="en-US" sz="3200" b="1" dirty="0"/>
          </a:p>
        </p:txBody>
      </p:sp>
      <p:sp>
        <p:nvSpPr>
          <p:cNvPr id="3" name="Content Placeholder 2"/>
          <p:cNvSpPr>
            <a:spLocks noGrp="1"/>
          </p:cNvSpPr>
          <p:nvPr>
            <p:ph sz="quarter" idx="1"/>
          </p:nvPr>
        </p:nvSpPr>
        <p:spPr>
          <a:xfrm>
            <a:off x="612648" y="1447800"/>
            <a:ext cx="8153400" cy="4648200"/>
          </a:xfrm>
        </p:spPr>
        <p:txBody>
          <a:bodyPr>
            <a:noAutofit/>
          </a:bodyPr>
          <a:lstStyle/>
          <a:p>
            <a:r>
              <a:rPr lang="en-US" sz="2400" b="1" dirty="0" smtClean="0"/>
              <a:t>Skin thickening: </a:t>
            </a:r>
            <a:r>
              <a:rPr lang="en-US" sz="2400" dirty="0" smtClean="0"/>
              <a:t>Skin thickening or hardening not due to scarring after injury, trauma, etc.</a:t>
            </a:r>
          </a:p>
          <a:p>
            <a:r>
              <a:rPr lang="en-US" sz="2400" b="1" dirty="0" smtClean="0"/>
              <a:t>Puffy fingers: </a:t>
            </a:r>
            <a:r>
              <a:rPr lang="en-US" sz="2400" dirty="0" smtClean="0"/>
              <a:t>Swollen digits—a diffuse, usually non-pitting increase in soft tissue mass of the digits. Normal digits are tapered distally with the tissues following contours of the digital bone and joint structures. Swelling of digits obliterates these contours. Swelling of digits should not be due to other causes e.g. inflammatory </a:t>
            </a:r>
            <a:r>
              <a:rPr lang="en-US" sz="2400" dirty="0" err="1" smtClean="0"/>
              <a:t>dactylitis</a:t>
            </a:r>
            <a:endParaRPr lang="en-US" sz="2400" dirty="0" smtClean="0"/>
          </a:p>
          <a:p>
            <a:r>
              <a:rPr lang="en-US" sz="2400" b="1" dirty="0" smtClean="0"/>
              <a:t>Fingertip ulcers or pitting scars: </a:t>
            </a:r>
            <a:r>
              <a:rPr lang="en-US" sz="2400" dirty="0" smtClean="0"/>
              <a:t>Ulcers or scars distal to or at the PIP joint not thought to be due to trauma                                 Digital pitting scars are depressed areas at digital tips as a result of ischemia, rather than trauma or exogenous causes</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b="1" dirty="0" smtClean="0"/>
              <a:t>DEFINITIONS OF ITEMS IN ACR/EULAR CRITERIA FOR CLASSIFICATION OF SSC</a:t>
            </a:r>
            <a:endParaRPr lang="en-US" sz="3200" dirty="0"/>
          </a:p>
        </p:txBody>
      </p:sp>
      <p:sp>
        <p:nvSpPr>
          <p:cNvPr id="3" name="Content Placeholder 2"/>
          <p:cNvSpPr>
            <a:spLocks noGrp="1"/>
          </p:cNvSpPr>
          <p:nvPr>
            <p:ph sz="quarter" idx="1"/>
          </p:nvPr>
        </p:nvSpPr>
        <p:spPr/>
        <p:txBody>
          <a:bodyPr>
            <a:noAutofit/>
          </a:bodyPr>
          <a:lstStyle/>
          <a:p>
            <a:r>
              <a:rPr lang="en-US" sz="2400" b="1" dirty="0" err="1" smtClean="0"/>
              <a:t>Telangiectasia</a:t>
            </a:r>
            <a:r>
              <a:rPr lang="en-US" sz="2400" b="1" dirty="0" smtClean="0"/>
              <a:t>:  V</a:t>
            </a:r>
            <a:r>
              <a:rPr lang="en-US" sz="2400" dirty="0" smtClean="0"/>
              <a:t>isible macular dilated superficial blood vessels, which collapse upon pressure and fill slowly when pressure is released. </a:t>
            </a:r>
            <a:r>
              <a:rPr lang="en-US" sz="2400" dirty="0" err="1" smtClean="0"/>
              <a:t>Telangiectasiae</a:t>
            </a:r>
            <a:r>
              <a:rPr lang="en-US" sz="2400" dirty="0" smtClean="0"/>
              <a:t> in scleroderma are round and well demarcated and found on hands, lips, inside mouth, and are mat-like. Distinguishable from rapidly filling spider </a:t>
            </a:r>
            <a:r>
              <a:rPr lang="en-US" sz="2400" dirty="0" err="1" smtClean="0"/>
              <a:t>angiomas</a:t>
            </a:r>
            <a:r>
              <a:rPr lang="en-US" sz="2400" dirty="0" smtClean="0"/>
              <a:t> with central arteriole and dilated superficial vessels</a:t>
            </a:r>
          </a:p>
          <a:p>
            <a:r>
              <a:rPr lang="en-US" sz="2400" b="1" dirty="0" smtClean="0"/>
              <a:t>Abnormal </a:t>
            </a:r>
            <a:r>
              <a:rPr lang="en-US" sz="2400" b="1" dirty="0" err="1" smtClean="0"/>
              <a:t>nailfold</a:t>
            </a:r>
            <a:r>
              <a:rPr lang="en-US" sz="2400" b="1" dirty="0" smtClean="0"/>
              <a:t> capillary pattern consistent with </a:t>
            </a:r>
            <a:r>
              <a:rPr lang="en-US" sz="2400" b="1" dirty="0" err="1" smtClean="0"/>
              <a:t>SSc</a:t>
            </a:r>
            <a:r>
              <a:rPr lang="en-US" sz="2400" b="1" dirty="0" smtClean="0"/>
              <a:t>: </a:t>
            </a:r>
            <a:r>
              <a:rPr lang="en-US" sz="2400" dirty="0" smtClean="0"/>
              <a:t>Enlarged capillaries and/or capillary loss with or without </a:t>
            </a:r>
            <a:r>
              <a:rPr lang="en-US" sz="2400" dirty="0" err="1" smtClean="0"/>
              <a:t>pericapillary</a:t>
            </a:r>
            <a:r>
              <a:rPr lang="en-US" sz="2400" dirty="0" smtClean="0"/>
              <a:t> hemorrhages at the </a:t>
            </a:r>
            <a:r>
              <a:rPr lang="en-US" sz="2400" dirty="0" err="1" smtClean="0"/>
              <a:t>nailfold</a:t>
            </a:r>
            <a:r>
              <a:rPr lang="en-US" sz="2400" dirty="0" smtClean="0"/>
              <a:t> and/or on cuticle</a:t>
            </a:r>
          </a:p>
          <a:p>
            <a:r>
              <a:rPr lang="en-US" sz="2400" b="1" dirty="0" err="1" smtClean="0"/>
              <a:t>Raynaud’s</a:t>
            </a:r>
            <a:r>
              <a:rPr lang="en-US" sz="2400" b="1" dirty="0" smtClean="0"/>
              <a:t> phenomenon: </a:t>
            </a:r>
            <a:r>
              <a:rPr lang="en-US" sz="2400" dirty="0" smtClean="0"/>
              <a:t>Self-reported or reported by a physician, with at least a 2-phase color change in finger(s) and often toe(s) consisting of pallor, cyanosis, and/or reactive hyperemia in response to cold exposure or emotion; usually one phase is pallor</a:t>
            </a:r>
            <a:endParaRPr lang="en-U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1498</TotalTime>
  <Words>3212</Words>
  <Application>Microsoft Office PowerPoint</Application>
  <PresentationFormat>On-screen Show (4:3)</PresentationFormat>
  <Paragraphs>233</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Median</vt:lpstr>
      <vt:lpstr>SYSTEMIC SCLEROSIS</vt:lpstr>
      <vt:lpstr>SYSTEMIC SCLEROSIS</vt:lpstr>
      <vt:lpstr>CLASSIFICATION OF SSc (ARA CRITERIA)</vt:lpstr>
      <vt:lpstr>CLASSIFICATION OF SSc (EULAR CRITERIA) </vt:lpstr>
      <vt:lpstr>CLASSIFICATION OF SSc (EULAR CRITERIA) </vt:lpstr>
      <vt:lpstr>CLASSIFICATION OF SSc (EULAR CRITERIA) </vt:lpstr>
      <vt:lpstr>CLASSIFICATION OF SSc (EULAR CRITERIA) </vt:lpstr>
      <vt:lpstr>DEFINITIONS OF ITEMS IN ACR/EULAR CRITERIA FOR CLASSIFICATION OF SSC</vt:lpstr>
      <vt:lpstr>DEFINITIONS OF ITEMS IN ACR/EULAR CRITERIA FOR CLASSIFICATION OF SSC</vt:lpstr>
      <vt:lpstr>DEFINITIONS OF ITEMS IN ACR/EULAR CRITERIA FOR CLASSIFICATION OF SSC</vt:lpstr>
      <vt:lpstr>TYPES OF SYSTEMIC SCLEROSIS</vt:lpstr>
      <vt:lpstr>CLASSIFICATION OF SYSTEMIC SCLEROSIS</vt:lpstr>
      <vt:lpstr>CLASSIFICATION OF SYSTEMIC SCLEROSIS</vt:lpstr>
      <vt:lpstr>CLASSIFICATION OF SYSTEMIC SCLEROSIS</vt:lpstr>
      <vt:lpstr>CLASSIFICATION OF SYSTEMIC SCLEROSIS</vt:lpstr>
      <vt:lpstr>PATHOGENESIS</vt:lpstr>
      <vt:lpstr>AUTOANTIBODIES</vt:lpstr>
      <vt:lpstr>AUTOANTIBODIES</vt:lpstr>
      <vt:lpstr>PATHOLOGY</vt:lpstr>
      <vt:lpstr>IMMUNOFLUORESCENCE</vt:lpstr>
      <vt:lpstr>PATHOLOGY</vt:lpstr>
      <vt:lpstr>NATURAL HISTORY</vt:lpstr>
      <vt:lpstr>CLINICAL FEATURES</vt:lpstr>
      <vt:lpstr>CUTANEOUS CHANGES</vt:lpstr>
      <vt:lpstr>CUTANEOUS CHANGES-HANDS</vt:lpstr>
      <vt:lpstr>CUTANEOUS CHANGES-HANDS</vt:lpstr>
      <vt:lpstr>CUTANEOUS CHANGES-HANDS</vt:lpstr>
      <vt:lpstr>CUTANEOUS CHANGES-FACE</vt:lpstr>
      <vt:lpstr>CUTANEOUS CHANGES-TRUNK</vt:lpstr>
      <vt:lpstr>CALCINOSIS</vt:lpstr>
      <vt:lpstr>BONE CHANGES</vt:lpstr>
      <vt:lpstr>PULMONARY INVOLVEMENT</vt:lpstr>
      <vt:lpstr>GASTROINTESTINAL TRACT</vt:lpstr>
      <vt:lpstr>CLINICAL PRESENTATION</vt:lpstr>
      <vt:lpstr>INVESTIGATIONS</vt:lpstr>
      <vt:lpstr>LABORATORY INVESTIGATIONS</vt:lpstr>
      <vt:lpstr>PROGNOSIS</vt:lpstr>
      <vt:lpstr>TREATMENT</vt:lpstr>
      <vt:lpstr>TREATMENT</vt:lpstr>
      <vt:lpstr>TREATMENT</vt:lpstr>
      <vt:lpstr>TREATMENT</vt:lpstr>
      <vt:lpstr>TREATMENT</vt:lpstr>
      <vt:lpstr>TREATMENT</vt:lpstr>
    </vt:vector>
  </TitlesOfParts>
  <Company>keygen1988</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SYSTEMIC SCLEROSIS</dc:title>
  <dc:creator>Naeem Raza</dc:creator>
  <cp:lastModifiedBy>Naeem Raza</cp:lastModifiedBy>
  <cp:revision>261</cp:revision>
  <dcterms:created xsi:type="dcterms:W3CDTF">2015-01-11T05:21:39Z</dcterms:created>
  <dcterms:modified xsi:type="dcterms:W3CDTF">2016-05-22T07:55:34Z</dcterms:modified>
</cp:coreProperties>
</file>