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84" r:id="rId4"/>
    <p:sldId id="259" r:id="rId5"/>
    <p:sldId id="260" r:id="rId6"/>
    <p:sldId id="274" r:id="rId7"/>
    <p:sldId id="262" r:id="rId8"/>
    <p:sldId id="263" r:id="rId9"/>
    <p:sldId id="264" r:id="rId10"/>
    <p:sldId id="339" r:id="rId11"/>
    <p:sldId id="265" r:id="rId12"/>
    <p:sldId id="268" r:id="rId13"/>
    <p:sldId id="267" r:id="rId14"/>
    <p:sldId id="269" r:id="rId15"/>
    <p:sldId id="270" r:id="rId16"/>
    <p:sldId id="281" r:id="rId17"/>
    <p:sldId id="282" r:id="rId18"/>
    <p:sldId id="283" r:id="rId19"/>
    <p:sldId id="338" r:id="rId20"/>
    <p:sldId id="273" r:id="rId21"/>
    <p:sldId id="271" r:id="rId22"/>
    <p:sldId id="275" r:id="rId23"/>
    <p:sldId id="340" r:id="rId24"/>
    <p:sldId id="296" r:id="rId25"/>
    <p:sldId id="297" r:id="rId26"/>
    <p:sldId id="295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7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DEFC2-965D-4ED4-9E99-0C82482D786C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FBCC0-984C-4A02-8A9A-0F529FB14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0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7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9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1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6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4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17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5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5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1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7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2302-82C4-4B60-9E27-979599AEEF72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27090-C905-47FB-8B58-8DFD536F1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2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13520" cy="2387600"/>
          </a:xfrm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Structure and Functions of Skin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4720" y="5186363"/>
            <a:ext cx="3352800" cy="482917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r"/>
            <a:r>
              <a:rPr lang="en-US" dirty="0" smtClean="0"/>
              <a:t>Colonel Dr. </a:t>
            </a:r>
            <a:r>
              <a:rPr lang="en-US" dirty="0" err="1" smtClean="0"/>
              <a:t>Aamir</a:t>
            </a:r>
            <a:r>
              <a:rPr lang="en-US" dirty="0" smtClean="0"/>
              <a:t> Habib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Keratinocytes </a:t>
            </a:r>
            <a:r>
              <a:rPr lang="en-US" sz="3600" dirty="0"/>
              <a:t>have the capacity to increase rates of proliferation and maturation to levels far greater than this, when stimulated to do so by injury, inflammation or disease</a:t>
            </a:r>
          </a:p>
        </p:txBody>
      </p:sp>
    </p:spTree>
    <p:extLst>
      <p:ext uri="{BB962C8B-B14F-4D97-AF65-F5344CB8AC3E}">
        <p14:creationId xmlns:p14="http://schemas.microsoft.com/office/powerpoint/2010/main" val="144287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Melanocytes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46320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Melanocyte</a:t>
            </a:r>
            <a:r>
              <a:rPr lang="en-US" sz="3600" i="1" dirty="0" smtClean="0"/>
              <a:t>s</a:t>
            </a:r>
            <a:r>
              <a:rPr lang="en-US" sz="3600" dirty="0"/>
              <a:t> </a:t>
            </a:r>
            <a:r>
              <a:rPr lang="en-US" sz="3600" dirty="0" smtClean="0"/>
              <a:t>elaborate pigment </a:t>
            </a:r>
            <a:r>
              <a:rPr lang="en-US" sz="3600" dirty="0"/>
              <a:t>melanin, which plays a major role in protecting the skin </a:t>
            </a:r>
            <a:r>
              <a:rPr lang="en-US" sz="3600" dirty="0" smtClean="0"/>
              <a:t>from UV radiation.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83093"/>
            <a:ext cx="5116830" cy="429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80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Melanosomes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37520" cy="4351338"/>
          </a:xfrm>
        </p:spPr>
        <p:txBody>
          <a:bodyPr/>
          <a:lstStyle/>
          <a:p>
            <a:r>
              <a:rPr lang="en-US" dirty="0"/>
              <a:t>Melanosomes, with their complement of melanin, are produced by melanocytes and then transferred by excretion and phagocytosis into nearby keratinocytes, where they assume their preferred location above the nucleus</a:t>
            </a:r>
          </a:p>
        </p:txBody>
      </p:sp>
    </p:spTree>
    <p:extLst>
      <p:ext uri="{BB962C8B-B14F-4D97-AF65-F5344CB8AC3E}">
        <p14:creationId xmlns:p14="http://schemas.microsoft.com/office/powerpoint/2010/main" val="176695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Langerhans cells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49240" cy="4351338"/>
          </a:xfrm>
        </p:spPr>
        <p:txBody>
          <a:bodyPr>
            <a:normAutofit/>
          </a:bodyPr>
          <a:lstStyle/>
          <a:p>
            <a:r>
              <a:rPr lang="en-US" dirty="0"/>
              <a:t>Members of the third major resident epidermal population, </a:t>
            </a:r>
            <a:r>
              <a:rPr lang="en-US" dirty="0" smtClean="0"/>
              <a:t>are </a:t>
            </a:r>
            <a:r>
              <a:rPr lang="en-US" i="1" dirty="0" smtClean="0"/>
              <a:t>Langerhans cells</a:t>
            </a:r>
            <a:endParaRPr lang="en-US" dirty="0"/>
          </a:p>
          <a:p>
            <a:r>
              <a:rPr lang="en-US" dirty="0" smtClean="0"/>
              <a:t>These are antigen presenting cells</a:t>
            </a:r>
          </a:p>
          <a:p>
            <a:r>
              <a:rPr lang="en-US" dirty="0" smtClean="0"/>
              <a:t>After activation</a:t>
            </a:r>
            <a:r>
              <a:rPr lang="en-US" dirty="0"/>
              <a:t>, these cells traffic out of the epidermis </a:t>
            </a:r>
            <a:r>
              <a:rPr lang="en-US" dirty="0" smtClean="0"/>
              <a:t>towards </a:t>
            </a:r>
            <a:r>
              <a:rPr lang="en-US" dirty="0"/>
              <a:t>regional </a:t>
            </a:r>
            <a:r>
              <a:rPr lang="en-US" dirty="0" smtClean="0"/>
              <a:t>lymph </a:t>
            </a:r>
            <a:r>
              <a:rPr lang="en-US" dirty="0"/>
              <a:t>nodes, where they play a critical role in antigen presentation during </a:t>
            </a:r>
            <a:r>
              <a:rPr lang="en-US" dirty="0" smtClean="0"/>
              <a:t>the induction </a:t>
            </a:r>
            <a:r>
              <a:rPr lang="en-US" dirty="0"/>
              <a:t>and regulation of </a:t>
            </a:r>
            <a:r>
              <a:rPr lang="en-US" dirty="0" smtClean="0"/>
              <a:t>immunity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720" y="1883093"/>
            <a:ext cx="5318760" cy="429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7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Merkel cells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Merkel cells are found </a:t>
            </a:r>
            <a:r>
              <a:rPr lang="en-US" sz="4000" dirty="0">
                <a:solidFill>
                  <a:srgbClr val="7030A0"/>
                </a:solidFill>
              </a:rPr>
              <a:t>in the basal layer of the </a:t>
            </a:r>
            <a:r>
              <a:rPr lang="en-US" sz="4000" dirty="0" smtClean="0">
                <a:solidFill>
                  <a:srgbClr val="7030A0"/>
                </a:solidFill>
              </a:rPr>
              <a:t>epidermis</a:t>
            </a:r>
            <a:endParaRPr lang="en-US" sz="4000" dirty="0">
              <a:solidFill>
                <a:srgbClr val="7030A0"/>
              </a:solidFill>
            </a:endParaRPr>
          </a:p>
          <a:p>
            <a:r>
              <a:rPr lang="en-US" sz="4000" dirty="0" smtClean="0">
                <a:solidFill>
                  <a:srgbClr val="7030A0"/>
                </a:solidFill>
              </a:rPr>
              <a:t>They </a:t>
            </a:r>
            <a:r>
              <a:rPr lang="en-US" sz="4000" dirty="0">
                <a:solidFill>
                  <a:srgbClr val="7030A0"/>
                </a:solidFill>
              </a:rPr>
              <a:t>contain neuroendocrine peptides within intracytoplasmic </a:t>
            </a:r>
            <a:r>
              <a:rPr lang="en-US" sz="4000" dirty="0" smtClean="0">
                <a:solidFill>
                  <a:srgbClr val="7030A0"/>
                </a:solidFill>
              </a:rPr>
              <a:t>granules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4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165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Startum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corneum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1566544"/>
            <a:ext cx="6644640" cy="4697095"/>
          </a:xfrm>
        </p:spPr>
        <p:txBody>
          <a:bodyPr>
            <a:no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outermost cell layer of  epidermis</a:t>
            </a:r>
          </a:p>
          <a:p>
            <a:pPr fontAlgn="base"/>
            <a:r>
              <a:rPr lang="en-US" dirty="0" smtClean="0"/>
              <a:t>Its cells are </a:t>
            </a:r>
            <a:r>
              <a:rPr lang="en-US" dirty="0" err="1" smtClean="0"/>
              <a:t>corneocytes</a:t>
            </a:r>
            <a:r>
              <a:rPr lang="en-US" dirty="0"/>
              <a:t> or </a:t>
            </a:r>
            <a:r>
              <a:rPr lang="en-US" dirty="0" err="1"/>
              <a:t>squames</a:t>
            </a:r>
            <a:r>
              <a:rPr lang="en-US" dirty="0"/>
              <a:t>.</a:t>
            </a:r>
          </a:p>
          <a:p>
            <a:pPr fontAlgn="base"/>
            <a:r>
              <a:rPr lang="en-US" dirty="0" err="1" smtClean="0"/>
              <a:t>Corneocytes</a:t>
            </a:r>
            <a:r>
              <a:rPr lang="en-US" dirty="0" smtClean="0"/>
              <a:t>  are dead</a:t>
            </a:r>
            <a:r>
              <a:rPr lang="en-US" dirty="0"/>
              <a:t>, dried-out hard </a:t>
            </a:r>
            <a:r>
              <a:rPr lang="en-US" dirty="0" smtClean="0"/>
              <a:t>cells without nuclei.</a:t>
            </a:r>
          </a:p>
          <a:p>
            <a:r>
              <a:rPr lang="en-US" dirty="0" smtClean="0"/>
              <a:t>The semipermeable </a:t>
            </a:r>
            <a:r>
              <a:rPr lang="en-US" dirty="0"/>
              <a:t>laminated surface aggregate of </a:t>
            </a:r>
            <a:r>
              <a:rPr lang="en-US" dirty="0" smtClean="0"/>
              <a:t>differentiated (keratinized</a:t>
            </a:r>
            <a:r>
              <a:rPr lang="en-US" dirty="0"/>
              <a:t>) squamous epithelial </a:t>
            </a:r>
            <a:r>
              <a:rPr lang="en-US" dirty="0" smtClean="0"/>
              <a:t>cells serve </a:t>
            </a:r>
            <a:r>
              <a:rPr lang="en-US" dirty="0"/>
              <a:t>as a physiologic barrier to chemical penetration and microbiologic invasion </a:t>
            </a: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dirty="0" smtClean="0"/>
              <a:t>environment as </a:t>
            </a:r>
            <a:r>
              <a:rPr lang="en-US" dirty="0"/>
              <a:t>well as a barrier to fluid and solute loss </a:t>
            </a:r>
            <a:r>
              <a:rPr lang="en-US" dirty="0" smtClean="0"/>
              <a:t>from within</a:t>
            </a:r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480" y="2214564"/>
            <a:ext cx="4022408" cy="363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Stratum granulosum (granular layer)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404360" cy="4351338"/>
          </a:xfrm>
        </p:spPr>
        <p:txBody>
          <a:bodyPr>
            <a:normAutofit/>
          </a:bodyPr>
          <a:lstStyle/>
          <a:p>
            <a:pPr fontAlgn="base"/>
            <a:r>
              <a:rPr lang="en-US" sz="4000" dirty="0" smtClean="0"/>
              <a:t>Cells contain basophilic granules</a:t>
            </a:r>
            <a:r>
              <a:rPr lang="en-US" sz="4000" dirty="0"/>
              <a:t>.</a:t>
            </a:r>
          </a:p>
          <a:p>
            <a:pPr fontAlgn="base"/>
            <a:r>
              <a:rPr lang="en-US" sz="4000" dirty="0" smtClean="0"/>
              <a:t>From these waxy </a:t>
            </a:r>
            <a:r>
              <a:rPr lang="en-US" sz="4000" dirty="0"/>
              <a:t>material is secreted </a:t>
            </a:r>
            <a:r>
              <a:rPr lang="en-US" sz="4000" dirty="0" smtClean="0"/>
              <a:t>into the intercellular spaces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730" y="2080259"/>
            <a:ext cx="5314950" cy="409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02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Stratum </a:t>
            </a:r>
            <a:r>
              <a:rPr lang="en-US" dirty="0" err="1"/>
              <a:t>spinulosum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(spinous</a:t>
            </a:r>
            <a:r>
              <a:rPr lang="en-US" dirty="0"/>
              <a:t>, spiny or prickle cell layer)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358640" cy="4351338"/>
          </a:xfrm>
        </p:spPr>
        <p:txBody>
          <a:bodyPr>
            <a:normAutofit/>
          </a:bodyPr>
          <a:lstStyle/>
          <a:p>
            <a:pPr fontAlgn="base"/>
            <a:r>
              <a:rPr lang="en-US" sz="3200" dirty="0"/>
              <a:t>Intercellular bridges called desmosomes </a:t>
            </a:r>
            <a:r>
              <a:rPr lang="en-US" sz="3200" dirty="0" smtClean="0"/>
              <a:t>link </a:t>
            </a:r>
            <a:r>
              <a:rPr lang="en-US" sz="3200" dirty="0"/>
              <a:t>the cells together.</a:t>
            </a:r>
          </a:p>
          <a:p>
            <a:pPr fontAlgn="base"/>
            <a:r>
              <a:rPr lang="en-US" sz="3200" dirty="0"/>
              <a:t>The cells become increasingly flattened as they move upward.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730" y="2080259"/>
            <a:ext cx="5314950" cy="409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2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Stratum </a:t>
            </a:r>
            <a:r>
              <a:rPr lang="en-US" dirty="0" err="1"/>
              <a:t>basale</a:t>
            </a:r>
            <a:r>
              <a:rPr lang="en-US" dirty="0"/>
              <a:t> (basal layer)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92040" cy="4351338"/>
          </a:xfrm>
        </p:spPr>
        <p:txBody>
          <a:bodyPr/>
          <a:lstStyle/>
          <a:p>
            <a:pPr fontAlgn="base"/>
            <a:r>
              <a:rPr lang="en-US" dirty="0"/>
              <a:t>Columnar (tall) regenerative </a:t>
            </a:r>
            <a:r>
              <a:rPr lang="en-US" dirty="0" smtClean="0"/>
              <a:t>cells form basal layer</a:t>
            </a:r>
            <a:endParaRPr lang="en-US" dirty="0"/>
          </a:p>
          <a:p>
            <a:pPr fontAlgn="base"/>
            <a:r>
              <a:rPr lang="en-US" dirty="0"/>
              <a:t>As the basal cell divides, a daughter cell migrates upwards to replenish the layer </a:t>
            </a:r>
            <a:r>
              <a:rPr lang="en-US" dirty="0" smtClean="0"/>
              <a:t>above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730" y="2080259"/>
            <a:ext cx="5314950" cy="409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71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Dermoepidermal</a:t>
            </a:r>
            <a:r>
              <a:rPr lang="en-US" dirty="0" smtClean="0"/>
              <a:t> </a:t>
            </a:r>
            <a:r>
              <a:rPr lang="en-US" dirty="0"/>
              <a:t>junction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425440" cy="43513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dirty="0"/>
              <a:t>undersurface of the epidermis and the </a:t>
            </a:r>
            <a:r>
              <a:rPr lang="en-US" sz="3200" dirty="0" err="1"/>
              <a:t>dermoepidermal</a:t>
            </a:r>
            <a:r>
              <a:rPr lang="en-US" sz="3200" dirty="0"/>
              <a:t> junction undulate, with ridges of the </a:t>
            </a:r>
            <a:r>
              <a:rPr lang="en-US" sz="3200" dirty="0" smtClean="0"/>
              <a:t>epidermis (rete </a:t>
            </a:r>
            <a:r>
              <a:rPr lang="en-US" sz="3200" dirty="0"/>
              <a:t>ridges) projecting into the </a:t>
            </a:r>
            <a:r>
              <a:rPr lang="en-US" sz="3200" dirty="0" smtClean="0"/>
              <a:t>dermis</a:t>
            </a:r>
          </a:p>
          <a:p>
            <a:r>
              <a:rPr lang="en-US" sz="3200" dirty="0" smtClean="0"/>
              <a:t>The </a:t>
            </a:r>
            <a:r>
              <a:rPr lang="en-US" sz="3200" dirty="0"/>
              <a:t>parts of the </a:t>
            </a:r>
            <a:r>
              <a:rPr lang="en-US" sz="3200" dirty="0" smtClean="0"/>
              <a:t>dermis in </a:t>
            </a:r>
            <a:r>
              <a:rPr lang="en-US" sz="3200" dirty="0"/>
              <a:t>between these rete ridges form the dermal papillae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591" y="2228850"/>
            <a:ext cx="5019461" cy="3948113"/>
          </a:xfrm>
        </p:spPr>
      </p:pic>
    </p:spTree>
    <p:extLst>
      <p:ext uri="{BB962C8B-B14F-4D97-AF65-F5344CB8AC3E}">
        <p14:creationId xmlns:p14="http://schemas.microsoft.com/office/powerpoint/2010/main" val="112535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Skin</a:t>
            </a:r>
            <a:endParaRPr lang="en-US" sz="7200" dirty="0">
              <a:solidFill>
                <a:srgbClr val="FF0000"/>
              </a:solidFill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1690688"/>
            <a:ext cx="5059681" cy="40670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883920" y="1798320"/>
            <a:ext cx="6050280" cy="43786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solidFill>
                  <a:srgbClr val="002060"/>
                </a:solidFill>
              </a:rPr>
              <a:t>Skin is the largest organ of the body.</a:t>
            </a:r>
          </a:p>
          <a:p>
            <a:r>
              <a:rPr lang="en-US" sz="4400" dirty="0" smtClean="0">
                <a:solidFill>
                  <a:srgbClr val="002060"/>
                </a:solidFill>
              </a:rPr>
              <a:t>With a surface area of around 2 square meter</a:t>
            </a:r>
          </a:p>
          <a:p>
            <a:r>
              <a:rPr lang="en-US" sz="4400" dirty="0" smtClean="0">
                <a:solidFill>
                  <a:srgbClr val="002060"/>
                </a:solidFill>
              </a:rPr>
              <a:t>accounting for 16% to 20% of the total body weight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2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FF0000"/>
                </a:solidFill>
              </a:rPr>
              <a:t>Dermal–epidermal interface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boundary between epidermis and </a:t>
            </a:r>
            <a:r>
              <a:rPr lang="en-US" dirty="0" smtClean="0"/>
              <a:t>dermis</a:t>
            </a:r>
          </a:p>
          <a:p>
            <a:r>
              <a:rPr lang="en-US" dirty="0" smtClean="0"/>
              <a:t>It consists </a:t>
            </a:r>
            <a:r>
              <a:rPr lang="en-US" dirty="0"/>
              <a:t>of a </a:t>
            </a:r>
            <a:r>
              <a:rPr lang="en-US" dirty="0" smtClean="0"/>
              <a:t>specialized aggregation </a:t>
            </a:r>
            <a:r>
              <a:rPr lang="en-US" dirty="0"/>
              <a:t>of attachment molecules, collectively known as the </a:t>
            </a:r>
            <a:r>
              <a:rPr lang="en-US" dirty="0" smtClean="0"/>
              <a:t>basement membrane</a:t>
            </a:r>
          </a:p>
          <a:p>
            <a:pPr fontAlgn="base"/>
            <a:r>
              <a:rPr lang="en-US" dirty="0" smtClean="0"/>
              <a:t>It </a:t>
            </a:r>
            <a:r>
              <a:rPr lang="en-US" dirty="0"/>
              <a:t>includes various protein structures linking the basal layer of keratinocytes to the basement membrane (</a:t>
            </a:r>
            <a:r>
              <a:rPr lang="en-US" dirty="0" err="1"/>
              <a:t>hemidesmosomes</a:t>
            </a:r>
            <a:r>
              <a:rPr lang="en-US" dirty="0"/>
              <a:t>) and the basement membrane to the underlying dermis (anchoring fibrils).</a:t>
            </a:r>
          </a:p>
          <a:p>
            <a:pPr fontAlgn="base"/>
            <a:r>
              <a:rPr lang="en-US" dirty="0"/>
              <a:t>The basement membrane has an important role in making sure the epidermis sticks tightly to the underlying </a:t>
            </a:r>
            <a:r>
              <a:rPr lang="en-US" dirty="0" smtClean="0"/>
              <a:t>dermis</a:t>
            </a:r>
          </a:p>
          <a:p>
            <a:r>
              <a:rPr lang="en-US" dirty="0" smtClean="0"/>
              <a:t>This </a:t>
            </a:r>
            <a:r>
              <a:rPr lang="en-US" dirty="0"/>
              <a:t>structure is of considerable </a:t>
            </a:r>
            <a:r>
              <a:rPr lang="en-US" dirty="0" smtClean="0"/>
              <a:t>interest because </a:t>
            </a:r>
            <a:r>
              <a:rPr lang="en-US" dirty="0"/>
              <a:t>a variety of diseases originate from genetic defects in its composition;</a:t>
            </a:r>
          </a:p>
          <a:p>
            <a:r>
              <a:rPr lang="en-US" dirty="0"/>
              <a:t>it also may serve as a target of autoimmune attack.</a:t>
            </a:r>
          </a:p>
        </p:txBody>
      </p:sp>
    </p:spTree>
    <p:extLst>
      <p:ext uri="{BB962C8B-B14F-4D97-AF65-F5344CB8AC3E}">
        <p14:creationId xmlns:p14="http://schemas.microsoft.com/office/powerpoint/2010/main" val="9649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Dermis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" y="1825625"/>
            <a:ext cx="5882640" cy="4351338"/>
          </a:xfrm>
        </p:spPr>
        <p:txBody>
          <a:bodyPr>
            <a:normAutofit/>
          </a:bodyPr>
          <a:lstStyle/>
          <a:p>
            <a:r>
              <a:rPr lang="en-US" dirty="0"/>
              <a:t>Beneath the epidermis, a vascularized </a:t>
            </a:r>
            <a:r>
              <a:rPr lang="en-US" dirty="0" smtClean="0"/>
              <a:t>dermis provides </a:t>
            </a:r>
            <a:r>
              <a:rPr lang="en-US" dirty="0"/>
              <a:t>structural </a:t>
            </a:r>
            <a:r>
              <a:rPr lang="en-US" dirty="0" smtClean="0"/>
              <a:t>and nutritional support</a:t>
            </a:r>
          </a:p>
          <a:p>
            <a:r>
              <a:rPr lang="en-US" dirty="0" smtClean="0"/>
              <a:t>It </a:t>
            </a:r>
            <a:r>
              <a:rPr lang="en-US" dirty="0"/>
              <a:t>is composed of </a:t>
            </a:r>
            <a:r>
              <a:rPr lang="en-US" dirty="0" smtClean="0"/>
              <a:t>glycosaminoglycan gel held together </a:t>
            </a:r>
            <a:r>
              <a:rPr lang="en-US" dirty="0"/>
              <a:t>by a collagen- and elastin-containing fibrous </a:t>
            </a:r>
            <a:r>
              <a:rPr lang="en-US" dirty="0" smtClean="0"/>
              <a:t>matrix</a:t>
            </a:r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520" y="2214564"/>
            <a:ext cx="4845368" cy="4257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97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dermis is composed of a supporting matrix (</a:t>
            </a:r>
            <a:r>
              <a:rPr lang="en-US" dirty="0" smtClean="0"/>
              <a:t>ground substance</a:t>
            </a:r>
            <a:r>
              <a:rPr lang="en-US" dirty="0"/>
              <a:t>) of polysaccharides and </a:t>
            </a:r>
            <a:r>
              <a:rPr lang="en-US" dirty="0" smtClean="0"/>
              <a:t>proteins</a:t>
            </a:r>
          </a:p>
          <a:p>
            <a:r>
              <a:rPr lang="en-US" dirty="0" smtClean="0"/>
              <a:t>within the supporting </a:t>
            </a:r>
            <a:r>
              <a:rPr lang="en-US" dirty="0"/>
              <a:t>matrix </a:t>
            </a:r>
            <a:r>
              <a:rPr lang="en-US" dirty="0" smtClean="0"/>
              <a:t>there are two </a:t>
            </a:r>
            <a:r>
              <a:rPr lang="en-US" dirty="0"/>
              <a:t>types of protein fibers: the collagen and the </a:t>
            </a:r>
            <a:r>
              <a:rPr lang="en-US" dirty="0" smtClean="0"/>
              <a:t>elastic </a:t>
            </a:r>
            <a:r>
              <a:rPr lang="en-US" dirty="0" err="1" smtClean="0"/>
              <a:t>fibres</a:t>
            </a:r>
            <a:endParaRPr lang="en-US" dirty="0" smtClean="0"/>
          </a:p>
          <a:p>
            <a:r>
              <a:rPr lang="en-US" dirty="0" smtClean="0"/>
              <a:t>Dermis has many </a:t>
            </a:r>
            <a:r>
              <a:rPr lang="en-US" dirty="0"/>
              <a:t>cellular constituents including fibroblasts, mast cells, </a:t>
            </a:r>
            <a:r>
              <a:rPr lang="en-US" dirty="0" err="1"/>
              <a:t>histiocytes</a:t>
            </a:r>
            <a:r>
              <a:rPr lang="en-US" dirty="0"/>
              <a:t>, macrophages and lymphocytes</a:t>
            </a:r>
          </a:p>
          <a:p>
            <a:r>
              <a:rPr lang="en-US" dirty="0" smtClean="0"/>
              <a:t>The </a:t>
            </a:r>
            <a:r>
              <a:rPr lang="en-US" dirty="0"/>
              <a:t>dermis has a rich blood supply </a:t>
            </a:r>
            <a:endParaRPr lang="en-US" dirty="0" smtClean="0"/>
          </a:p>
          <a:p>
            <a:r>
              <a:rPr lang="en-US" dirty="0" smtClean="0"/>
              <a:t>There is a </a:t>
            </a:r>
            <a:r>
              <a:rPr lang="en-US" dirty="0"/>
              <a:t>network of nerves in </a:t>
            </a:r>
            <a:r>
              <a:rPr lang="en-US" dirty="0" smtClean="0"/>
              <a:t>the skin </a:t>
            </a:r>
            <a:r>
              <a:rPr lang="en-US" dirty="0"/>
              <a:t>consists of sympathetic autonomic fibers and sensory </a:t>
            </a:r>
            <a:r>
              <a:rPr lang="en-US" dirty="0" smtClean="0"/>
              <a:t>nerve endings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Dermis</a:t>
            </a:r>
            <a:endParaRPr lang="en-US" sz="6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83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Collagen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• Type I – main constituent of reticular dermis; also present in papillary dermis</a:t>
            </a:r>
          </a:p>
          <a:p>
            <a:pPr marL="0" indent="0">
              <a:buNone/>
            </a:pPr>
            <a:r>
              <a:rPr lang="en-US" b="1" dirty="0" smtClean="0"/>
              <a:t>	– </a:t>
            </a:r>
            <a:r>
              <a:rPr lang="en-US" dirty="0" smtClean="0"/>
              <a:t>Big, thick eosinophilic bundles</a:t>
            </a:r>
          </a:p>
          <a:p>
            <a:pPr marL="0" indent="0">
              <a:buNone/>
            </a:pPr>
            <a:r>
              <a:rPr lang="en-US" dirty="0" smtClean="0"/>
              <a:t>• Type II – major component of cartilage</a:t>
            </a:r>
          </a:p>
          <a:p>
            <a:pPr marL="0" indent="0">
              <a:buNone/>
            </a:pPr>
            <a:r>
              <a:rPr lang="en-US" dirty="0" smtClean="0"/>
              <a:t>• Type III – present in large quantities in papillary dermis and in newly formed scar tissue and fetal dermis</a:t>
            </a:r>
          </a:p>
          <a:p>
            <a:pPr marL="0" indent="0">
              <a:buNone/>
            </a:pPr>
            <a:r>
              <a:rPr lang="en-US" b="1" dirty="0" smtClean="0"/>
              <a:t>	– </a:t>
            </a:r>
            <a:r>
              <a:rPr lang="en-US" dirty="0" smtClean="0"/>
              <a:t>Smaller bundles and less eosinophilic than type I collagen</a:t>
            </a:r>
          </a:p>
          <a:p>
            <a:pPr marL="0" indent="0">
              <a:buNone/>
            </a:pPr>
            <a:r>
              <a:rPr lang="fr-FR" dirty="0" smtClean="0"/>
              <a:t>• Type IV – </a:t>
            </a:r>
            <a:r>
              <a:rPr lang="fr-FR" dirty="0" err="1" smtClean="0"/>
              <a:t>basement</a:t>
            </a:r>
            <a:r>
              <a:rPr lang="fr-FR" dirty="0" smtClean="0"/>
              <a:t> membrane </a:t>
            </a:r>
            <a:r>
              <a:rPr lang="fr-FR" dirty="0" err="1" smtClean="0"/>
              <a:t>collagen</a:t>
            </a:r>
            <a:endParaRPr lang="fr-FR" dirty="0" smtClean="0"/>
          </a:p>
          <a:p>
            <a:pPr marL="0" indent="0">
              <a:buNone/>
            </a:pPr>
            <a:r>
              <a:rPr lang="en-US" dirty="0" smtClean="0"/>
              <a:t>• Type V – in fetal membranes and vascular tissue</a:t>
            </a:r>
          </a:p>
          <a:p>
            <a:pPr marL="0" indent="0">
              <a:buNone/>
            </a:pPr>
            <a:r>
              <a:rPr lang="en-US" dirty="0" smtClean="0"/>
              <a:t>• Type VI – in </a:t>
            </a:r>
            <a:r>
              <a:rPr lang="en-US" dirty="0" err="1" smtClean="0"/>
              <a:t>neurofibromas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Type VII – anchoring fibrils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10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3200" dirty="0"/>
              <a:t>The normal cells in the dermis include:</a:t>
            </a:r>
          </a:p>
          <a:p>
            <a:pPr lvl="1" fontAlgn="base"/>
            <a:r>
              <a:rPr lang="en-US" sz="3200" b="1" dirty="0"/>
              <a:t>Mast cells</a:t>
            </a:r>
            <a:r>
              <a:rPr lang="en-US" sz="3200" dirty="0"/>
              <a:t>. These contain granules packed with histamine and other chemicals, released when the cell is disturbed.</a:t>
            </a:r>
          </a:p>
          <a:p>
            <a:pPr lvl="1" fontAlgn="base"/>
            <a:r>
              <a:rPr lang="en-US" sz="3200" b="1" dirty="0"/>
              <a:t>Vascular smooth muscle cells</a:t>
            </a:r>
            <a:r>
              <a:rPr lang="en-US" sz="3200" dirty="0"/>
              <a:t>. These allow blood vessels to contract and dilate, required to control body temperature.</a:t>
            </a:r>
          </a:p>
          <a:p>
            <a:pPr lvl="1" fontAlgn="base"/>
            <a:r>
              <a:rPr lang="en-US" sz="3200" b="1" dirty="0" err="1"/>
              <a:t>Specialised</a:t>
            </a:r>
            <a:r>
              <a:rPr lang="en-US" sz="3200" b="1" dirty="0"/>
              <a:t> muscle cells</a:t>
            </a:r>
            <a:r>
              <a:rPr lang="en-US" sz="3200" dirty="0"/>
              <a:t>. For example, </a:t>
            </a:r>
            <a:r>
              <a:rPr lang="en-US" sz="3200" dirty="0" err="1"/>
              <a:t>myoepithelial</a:t>
            </a:r>
            <a:r>
              <a:rPr lang="en-US" sz="3200" dirty="0"/>
              <a:t> cells are found around sweat glands and contract to expel sweat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Dermis</a:t>
            </a:r>
            <a:endParaRPr lang="en-US" sz="6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81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 smtClean="0"/>
              <a:t>Fibroblasts</a:t>
            </a:r>
            <a:r>
              <a:rPr lang="en-US" dirty="0"/>
              <a:t>. These are cells that produce and deposit collagen and other elements of the dermis as required for growth or to repair wounds. A resting fibroblast has very little cytoplasm compared with an active cell and appears to have a ‘naked’ nucleus.</a:t>
            </a:r>
          </a:p>
          <a:p>
            <a:pPr lvl="0" fontAlgn="base"/>
            <a:r>
              <a:rPr lang="en-US" b="1" dirty="0"/>
              <a:t>Immune cells</a:t>
            </a:r>
            <a:r>
              <a:rPr lang="en-US" dirty="0"/>
              <a:t>. There are many types of immune cell. The role of tissue macrophages (</a:t>
            </a:r>
            <a:r>
              <a:rPr lang="en-US" dirty="0" err="1"/>
              <a:t>histiocytes</a:t>
            </a:r>
            <a:r>
              <a:rPr lang="en-US" dirty="0"/>
              <a:t>) is to remove and digest foreign or degraded material (this is known as phagocytosis). </a:t>
            </a:r>
            <a:endParaRPr lang="en-US" dirty="0" smtClean="0"/>
          </a:p>
          <a:p>
            <a:pPr lvl="0" fontAlgn="base"/>
            <a:r>
              <a:rPr lang="en-US" dirty="0" smtClean="0"/>
              <a:t>There </a:t>
            </a:r>
            <a:r>
              <a:rPr lang="en-US" dirty="0"/>
              <a:t>are also small numbers of lymphocytes in the normal dermis.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Dermis</a:t>
            </a:r>
            <a:endParaRPr lang="en-US" sz="6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10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US" sz="6000" b="1" dirty="0" err="1">
                <a:solidFill>
                  <a:srgbClr val="FF0000"/>
                </a:solidFill>
              </a:rPr>
              <a:t>Subcutis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34639"/>
            <a:ext cx="10546080" cy="3215641"/>
          </a:xfrm>
        </p:spPr>
        <p:txBody>
          <a:bodyPr>
            <a:noAutofit/>
          </a:bodyPr>
          <a:lstStyle/>
          <a:p>
            <a:r>
              <a:rPr lang="en-US" sz="4400" dirty="0" smtClean="0"/>
              <a:t>The </a:t>
            </a:r>
            <a:r>
              <a:rPr lang="en-US" sz="4400" dirty="0" err="1"/>
              <a:t>subcutis</a:t>
            </a:r>
            <a:r>
              <a:rPr lang="en-US" sz="4400" dirty="0"/>
              <a:t> is the fat layer immediately below the dermis and epidermis. It is also called subcutaneous tissue, hypodermis or panniculus</a:t>
            </a:r>
          </a:p>
        </p:txBody>
      </p:sp>
    </p:spTree>
    <p:extLst>
      <p:ext uri="{BB962C8B-B14F-4D97-AF65-F5344CB8AC3E}">
        <p14:creationId xmlns:p14="http://schemas.microsoft.com/office/powerpoint/2010/main" val="341437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Functions of Skin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1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US" dirty="0">
                <a:solidFill>
                  <a:srgbClr val="FF0000"/>
                </a:solidFill>
              </a:rPr>
              <a:t>Functions of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• Providing a physiological barrier against the external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362381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US" dirty="0">
                <a:solidFill>
                  <a:srgbClr val="FF0000"/>
                </a:solidFill>
              </a:rPr>
              <a:t>Functions of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• Maintaining fluid balance by restricting water loss through the skin.</a:t>
            </a:r>
          </a:p>
        </p:txBody>
      </p:sp>
    </p:spTree>
    <p:extLst>
      <p:ext uri="{BB962C8B-B14F-4D97-AF65-F5344CB8AC3E}">
        <p14:creationId xmlns:p14="http://schemas.microsoft.com/office/powerpoint/2010/main" val="82719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2" y="-7483"/>
            <a:ext cx="10882198" cy="7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4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US" dirty="0">
                <a:solidFill>
                  <a:srgbClr val="FF0000"/>
                </a:solidFill>
              </a:rPr>
              <a:t>Functions of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Forming an innate immune </a:t>
            </a:r>
            <a:r>
              <a:rPr lang="en-US" sz="4000" dirty="0" err="1" smtClean="0"/>
              <a:t>defence</a:t>
            </a:r>
            <a:r>
              <a:rPr lang="en-US" sz="4000" dirty="0" smtClean="0"/>
              <a:t> against bacteria, fungi and viruses through keratinocyte-derived endogenous antibiotics, </a:t>
            </a:r>
            <a:r>
              <a:rPr lang="en-US" sz="4000" dirty="0" err="1" smtClean="0"/>
              <a:t>defensins</a:t>
            </a:r>
            <a:r>
              <a:rPr lang="en-US" sz="4000" dirty="0" smtClean="0"/>
              <a:t> and </a:t>
            </a:r>
            <a:r>
              <a:rPr lang="en-US" sz="4000" dirty="0" err="1" smtClean="0"/>
              <a:t>cathelicidins</a:t>
            </a:r>
            <a:endParaRPr lang="en-US" sz="4000" dirty="0" smtClean="0"/>
          </a:p>
          <a:p>
            <a:r>
              <a:rPr lang="en-US" sz="4000" dirty="0" smtClean="0"/>
              <a:t>Langerhans cells have a primary role in epidermal immune surveillance.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581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Functions of </a:t>
            </a:r>
            <a:r>
              <a:rPr lang="en-US" dirty="0" smtClean="0">
                <a:solidFill>
                  <a:srgbClr val="FF0000"/>
                </a:solidFill>
              </a:rPr>
              <a:t>Skin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Supporting thermoregulation: vasodilatation or vasoconstriction of the blood vessels in the deep and superficial plexuses help to regulate body temperature. </a:t>
            </a:r>
          </a:p>
          <a:p>
            <a:r>
              <a:rPr lang="en-US" dirty="0" smtClean="0"/>
              <a:t>Eccrine sweat glands, found at all skin sites, also play a role in heat control.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2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US" dirty="0">
                <a:solidFill>
                  <a:srgbClr val="FF0000"/>
                </a:solidFill>
              </a:rPr>
              <a:t>Functions of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• Providing insulation and trauma protection:</a:t>
            </a:r>
          </a:p>
          <a:p>
            <a:r>
              <a:rPr lang="en-US" dirty="0" smtClean="0"/>
              <a:t>subcutaneous fat limits excessive heat loss and shields internal structures from physical trauma.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89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US" dirty="0">
                <a:solidFill>
                  <a:srgbClr val="FF0000"/>
                </a:solidFill>
              </a:rPr>
              <a:t>Functions of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Fat also has an endocrine function, releasing the hormone leptin, which acts on the hypothalamus to regulate hunger and energy metabolism.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860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/>
            <a:r>
              <a:rPr lang="en-US" dirty="0">
                <a:solidFill>
                  <a:srgbClr val="FF0000"/>
                </a:solidFill>
              </a:rPr>
              <a:t>Functions of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Vitamin D production on sun exposure</a:t>
            </a:r>
          </a:p>
          <a:p>
            <a:r>
              <a:rPr lang="en-US" dirty="0" smtClean="0"/>
              <a:t>Exposing 20% of skin for 20 minutes daily produces enough Vitamin D to meet our requirement</a:t>
            </a:r>
          </a:p>
        </p:txBody>
      </p:sp>
    </p:spTree>
    <p:extLst>
      <p:ext uri="{BB962C8B-B14F-4D97-AF65-F5344CB8AC3E}">
        <p14:creationId xmlns:p14="http://schemas.microsoft.com/office/powerpoint/2010/main" val="281270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• Performing a psychosocial function: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appearance of human skin and its associated structures, especially scalp hair, has a major impact on self-image and thus on interpersonal relationships.</a:t>
            </a:r>
          </a:p>
        </p:txBody>
      </p:sp>
    </p:spTree>
    <p:extLst>
      <p:ext uri="{BB962C8B-B14F-4D97-AF65-F5344CB8AC3E}">
        <p14:creationId xmlns:p14="http://schemas.microsoft.com/office/powerpoint/2010/main" val="91887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Protection from ultraviolet (UV) radiation through production of melanin from melanocytes.</a:t>
            </a:r>
          </a:p>
        </p:txBody>
      </p:sp>
    </p:spTree>
    <p:extLst>
      <p:ext uri="{BB962C8B-B14F-4D97-AF65-F5344CB8AC3E}">
        <p14:creationId xmlns:p14="http://schemas.microsoft.com/office/powerpoint/2010/main" val="370099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Structure of Skin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805238" cy="4351338"/>
          </a:xfrm>
        </p:spPr>
        <p:txBody>
          <a:bodyPr>
            <a:normAutofit/>
          </a:bodyPr>
          <a:lstStyle/>
          <a:p>
            <a:r>
              <a:rPr lang="en-US" sz="4000" dirty="0"/>
              <a:t>composed of </a:t>
            </a:r>
            <a:endParaRPr lang="en-US" sz="4000" dirty="0" smtClean="0"/>
          </a:p>
          <a:p>
            <a:pPr lvl="1"/>
            <a:r>
              <a:rPr lang="en-US" sz="4000" dirty="0" smtClean="0">
                <a:solidFill>
                  <a:srgbClr val="7030A0"/>
                </a:solidFill>
              </a:rPr>
              <a:t>epidermis </a:t>
            </a:r>
          </a:p>
          <a:p>
            <a:pPr lvl="1"/>
            <a:r>
              <a:rPr lang="en-US" sz="4000" dirty="0" smtClean="0">
                <a:solidFill>
                  <a:srgbClr val="7030A0"/>
                </a:solidFill>
              </a:rPr>
              <a:t>dermis </a:t>
            </a:r>
          </a:p>
          <a:p>
            <a:pPr lvl="1"/>
            <a:r>
              <a:rPr lang="en-US" sz="4000" dirty="0" smtClean="0">
                <a:solidFill>
                  <a:srgbClr val="7030A0"/>
                </a:solidFill>
              </a:rPr>
              <a:t>and </a:t>
            </a:r>
            <a:r>
              <a:rPr lang="en-US" sz="4000" dirty="0">
                <a:solidFill>
                  <a:srgbClr val="7030A0"/>
                </a:solidFill>
              </a:rPr>
              <a:t>adipose tissue (the hypodermis)  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5" y="2214564"/>
            <a:ext cx="6386513" cy="4257674"/>
          </a:xfrm>
        </p:spPr>
      </p:pic>
    </p:spTree>
    <p:extLst>
      <p:ext uri="{BB962C8B-B14F-4D97-AF65-F5344CB8AC3E}">
        <p14:creationId xmlns:p14="http://schemas.microsoft.com/office/powerpoint/2010/main" val="342997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776663" cy="43513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dirty="0"/>
              <a:t>accessory structures </a:t>
            </a:r>
            <a:r>
              <a:rPr lang="en-US" sz="3200" dirty="0" smtClean="0"/>
              <a:t>include</a:t>
            </a:r>
          </a:p>
          <a:p>
            <a:pPr lvl="1"/>
            <a:r>
              <a:rPr lang="en-US" sz="3200" dirty="0" smtClean="0"/>
              <a:t>Hair</a:t>
            </a:r>
          </a:p>
          <a:p>
            <a:pPr lvl="1"/>
            <a:r>
              <a:rPr lang="en-US" sz="3200" dirty="0" smtClean="0"/>
              <a:t>a </a:t>
            </a:r>
            <a:r>
              <a:rPr lang="en-US" sz="3200" dirty="0"/>
              <a:t>large variety of glands </a:t>
            </a:r>
            <a:endParaRPr lang="en-US" sz="3200" dirty="0" smtClean="0"/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sensory receptors</a:t>
            </a:r>
            <a:r>
              <a:rPr lang="en-US" dirty="0"/>
              <a:t>. </a:t>
            </a: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64" y="1825625"/>
            <a:ext cx="5671365" cy="446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76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The outer layer of </a:t>
            </a:r>
            <a:r>
              <a:rPr lang="en-US" sz="3600" dirty="0" smtClean="0">
                <a:solidFill>
                  <a:srgbClr val="002060"/>
                </a:solidFill>
              </a:rPr>
              <a:t>skin</a:t>
            </a:r>
          </a:p>
          <a:p>
            <a:r>
              <a:rPr lang="en-US" sz="3600" dirty="0" smtClean="0"/>
              <a:t>consists of </a:t>
            </a:r>
            <a:r>
              <a:rPr lang="en-US" sz="3600" dirty="0"/>
              <a:t>stratified squamous </a:t>
            </a:r>
            <a:r>
              <a:rPr lang="en-US" sz="3600" dirty="0" smtClean="0"/>
              <a:t>epithelium</a:t>
            </a:r>
          </a:p>
          <a:p>
            <a:r>
              <a:rPr lang="en-US" sz="3600" dirty="0" smtClean="0"/>
              <a:t>The </a:t>
            </a:r>
            <a:r>
              <a:rPr lang="en-US" sz="3600" dirty="0"/>
              <a:t>hair follicles, sebaceous </a:t>
            </a:r>
            <a:r>
              <a:rPr lang="en-US" sz="3600" dirty="0" smtClean="0"/>
              <a:t>glands, apocrine </a:t>
            </a:r>
            <a:r>
              <a:rPr lang="en-US" sz="3600" dirty="0"/>
              <a:t>glands and sweat glands are derived from the </a:t>
            </a:r>
            <a:r>
              <a:rPr lang="en-US" sz="3600" dirty="0" smtClean="0"/>
              <a:t>epidermis and </a:t>
            </a:r>
            <a:r>
              <a:rPr lang="en-US" sz="3600" dirty="0"/>
              <a:t>extend into the dermis. </a:t>
            </a:r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dirty="0"/>
              <a:t>nails are made up of </a:t>
            </a:r>
            <a:r>
              <a:rPr lang="en-US" sz="3600" dirty="0" smtClean="0"/>
              <a:t>keratinizing cells </a:t>
            </a:r>
            <a:r>
              <a:rPr lang="en-US" sz="3600" dirty="0"/>
              <a:t>that contain </a:t>
            </a:r>
            <a:r>
              <a:rPr lang="en-US" sz="3600" dirty="0" smtClean="0"/>
              <a:t>hard keratin</a:t>
            </a:r>
            <a:endParaRPr lang="en-US" sz="36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Epidermis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7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9561"/>
            <a:ext cx="10622280" cy="1401128"/>
          </a:xfrm>
        </p:spPr>
        <p:txBody>
          <a:bodyPr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Epidermis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The </a:t>
            </a:r>
            <a:r>
              <a:rPr lang="en-US" sz="3600" dirty="0">
                <a:solidFill>
                  <a:srgbClr val="002060"/>
                </a:solidFill>
              </a:rPr>
              <a:t>epidermis contains four </a:t>
            </a:r>
            <a:r>
              <a:rPr lang="en-US" sz="3600" dirty="0" smtClean="0">
                <a:solidFill>
                  <a:srgbClr val="002060"/>
                </a:solidFill>
              </a:rPr>
              <a:t>major resident cell populations </a:t>
            </a:r>
          </a:p>
          <a:p>
            <a:pPr lvl="1"/>
            <a:r>
              <a:rPr lang="en-US" sz="3600" dirty="0" smtClean="0">
                <a:solidFill>
                  <a:srgbClr val="002060"/>
                </a:solidFill>
              </a:rPr>
              <a:t>Keratinocytes</a:t>
            </a:r>
          </a:p>
          <a:p>
            <a:pPr lvl="1"/>
            <a:r>
              <a:rPr lang="en-US" sz="3600" dirty="0" smtClean="0">
                <a:solidFill>
                  <a:srgbClr val="002060"/>
                </a:solidFill>
              </a:rPr>
              <a:t>Melanocytes</a:t>
            </a:r>
          </a:p>
          <a:p>
            <a:pPr lvl="1"/>
            <a:r>
              <a:rPr lang="en-US" sz="3600" dirty="0" smtClean="0">
                <a:solidFill>
                  <a:srgbClr val="002060"/>
                </a:solidFill>
              </a:rPr>
              <a:t>Langerhans cells</a:t>
            </a:r>
          </a:p>
          <a:p>
            <a:pPr lvl="1"/>
            <a:r>
              <a:rPr lang="en-US" sz="3600" dirty="0" smtClean="0">
                <a:solidFill>
                  <a:srgbClr val="002060"/>
                </a:solidFill>
              </a:rPr>
              <a:t>and Merkel cells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Keratinocyte – Predominant population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7075"/>
            <a:ext cx="5627370" cy="435133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r>
              <a:rPr lang="en-US" sz="14400" dirty="0" err="1" smtClean="0">
                <a:solidFill>
                  <a:srgbClr val="7030A0"/>
                </a:solidFill>
              </a:rPr>
              <a:t>Keratonocytes</a:t>
            </a:r>
            <a:r>
              <a:rPr lang="en-US" sz="14400" dirty="0" smtClean="0">
                <a:solidFill>
                  <a:srgbClr val="7030A0"/>
                </a:solidFill>
              </a:rPr>
              <a:t> are the </a:t>
            </a:r>
            <a:r>
              <a:rPr lang="en-US" sz="14400" dirty="0">
                <a:solidFill>
                  <a:srgbClr val="7030A0"/>
                </a:solidFill>
              </a:rPr>
              <a:t>major </a:t>
            </a:r>
            <a:r>
              <a:rPr lang="en-US" sz="14400" dirty="0" smtClean="0">
                <a:solidFill>
                  <a:srgbClr val="7030A0"/>
                </a:solidFill>
              </a:rPr>
              <a:t>population</a:t>
            </a:r>
          </a:p>
          <a:p>
            <a:r>
              <a:rPr lang="en-US" sz="14400" dirty="0" smtClean="0">
                <a:solidFill>
                  <a:srgbClr val="7030A0"/>
                </a:solidFill>
              </a:rPr>
              <a:t>They originate </a:t>
            </a:r>
            <a:r>
              <a:rPr lang="en-US" sz="14400" dirty="0">
                <a:solidFill>
                  <a:srgbClr val="7030A0"/>
                </a:solidFill>
              </a:rPr>
              <a:t>in a stem-cell pool situated </a:t>
            </a:r>
            <a:r>
              <a:rPr lang="en-US" sz="14400" dirty="0" smtClean="0">
                <a:solidFill>
                  <a:srgbClr val="7030A0"/>
                </a:solidFill>
              </a:rPr>
              <a:t>in the </a:t>
            </a:r>
            <a:r>
              <a:rPr lang="en-US" sz="14400" b="1" dirty="0" smtClean="0">
                <a:solidFill>
                  <a:srgbClr val="7030A0"/>
                </a:solidFill>
              </a:rPr>
              <a:t>Basal</a:t>
            </a:r>
            <a:r>
              <a:rPr lang="en-US" sz="14400" dirty="0" smtClean="0">
                <a:solidFill>
                  <a:srgbClr val="7030A0"/>
                </a:solidFill>
              </a:rPr>
              <a:t> layer</a:t>
            </a:r>
          </a:p>
          <a:p>
            <a:r>
              <a:rPr lang="en-US" sz="14400" dirty="0" smtClean="0">
                <a:solidFill>
                  <a:srgbClr val="7030A0"/>
                </a:solidFill>
              </a:rPr>
              <a:t>cells </a:t>
            </a:r>
            <a:r>
              <a:rPr lang="en-US" sz="14400" dirty="0">
                <a:solidFill>
                  <a:srgbClr val="7030A0"/>
                </a:solidFill>
              </a:rPr>
              <a:t>that leave this pool </a:t>
            </a:r>
            <a:r>
              <a:rPr lang="en-US" sz="14400" dirty="0" smtClean="0">
                <a:solidFill>
                  <a:srgbClr val="7030A0"/>
                </a:solidFill>
              </a:rPr>
              <a:t>undergo </a:t>
            </a:r>
            <a:r>
              <a:rPr lang="en-US" sz="14400" dirty="0">
                <a:solidFill>
                  <a:srgbClr val="7030A0"/>
                </a:solidFill>
              </a:rPr>
              <a:t>maturation </a:t>
            </a:r>
            <a:r>
              <a:rPr lang="en-US" sz="14400" dirty="0" smtClean="0">
                <a:solidFill>
                  <a:srgbClr val="7030A0"/>
                </a:solidFill>
              </a:rPr>
              <a:t>as they </a:t>
            </a:r>
            <a:r>
              <a:rPr lang="en-US" sz="14400" dirty="0">
                <a:solidFill>
                  <a:srgbClr val="7030A0"/>
                </a:solidFill>
              </a:rPr>
              <a:t>migrate upward, ultimately forming the laminated </a:t>
            </a:r>
            <a:r>
              <a:rPr lang="en-US" sz="14400" dirty="0" smtClean="0">
                <a:solidFill>
                  <a:srgbClr val="7030A0"/>
                </a:solidFill>
              </a:rPr>
              <a:t>stratum </a:t>
            </a:r>
            <a:r>
              <a:rPr lang="en-US" sz="14400" dirty="0" err="1" smtClean="0">
                <a:solidFill>
                  <a:srgbClr val="7030A0"/>
                </a:solidFill>
              </a:rPr>
              <a:t>corneum</a:t>
            </a:r>
            <a:r>
              <a:rPr lang="en-US" sz="14400" dirty="0" smtClean="0">
                <a:solidFill>
                  <a:srgbClr val="7030A0"/>
                </a:solidFill>
              </a:rPr>
              <a:t> </a:t>
            </a:r>
            <a:endParaRPr lang="en-US" sz="14400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570" y="1847850"/>
            <a:ext cx="5116830" cy="429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The human epidermis averages 50 microns </a:t>
            </a:r>
            <a:r>
              <a:rPr lang="en-US" sz="3200" dirty="0" smtClean="0">
                <a:solidFill>
                  <a:srgbClr val="7030A0"/>
                </a:solidFill>
              </a:rPr>
              <a:t>in thickness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with </a:t>
            </a:r>
            <a:r>
              <a:rPr lang="en-US" sz="3200" dirty="0">
                <a:solidFill>
                  <a:srgbClr val="7030A0"/>
                </a:solidFill>
              </a:rPr>
              <a:t>a surface density of approximately </a:t>
            </a:r>
            <a:r>
              <a:rPr lang="en-US" sz="3200" dirty="0" smtClean="0">
                <a:solidFill>
                  <a:srgbClr val="7030A0"/>
                </a:solidFill>
              </a:rPr>
              <a:t>50,000 nucleated cells/mm2.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Under </a:t>
            </a:r>
            <a:r>
              <a:rPr lang="en-US" sz="3200" dirty="0">
                <a:solidFill>
                  <a:srgbClr val="7030A0"/>
                </a:solidFill>
              </a:rPr>
              <a:t>basal conditions, differentiated keratinocytes </a:t>
            </a:r>
            <a:r>
              <a:rPr lang="en-US" sz="3200" dirty="0" smtClean="0">
                <a:solidFill>
                  <a:srgbClr val="7030A0"/>
                </a:solidFill>
              </a:rPr>
              <a:t>require about </a:t>
            </a:r>
            <a:r>
              <a:rPr lang="en-US" sz="3200" dirty="0">
                <a:solidFill>
                  <a:srgbClr val="7030A0"/>
                </a:solidFill>
              </a:rPr>
              <a:t>two weeks to exit the nucleated compartment and an </a:t>
            </a:r>
            <a:r>
              <a:rPr lang="en-US" sz="3200" dirty="0" smtClean="0">
                <a:solidFill>
                  <a:srgbClr val="7030A0"/>
                </a:solidFill>
              </a:rPr>
              <a:t>additional two </a:t>
            </a:r>
            <a:r>
              <a:rPr lang="en-US" sz="3200" dirty="0">
                <a:solidFill>
                  <a:srgbClr val="7030A0"/>
                </a:solidFill>
              </a:rPr>
              <a:t>weeks to move through the stratum </a:t>
            </a:r>
            <a:r>
              <a:rPr lang="en-US" sz="3200" dirty="0" err="1" smtClean="0">
                <a:solidFill>
                  <a:srgbClr val="7030A0"/>
                </a:solidFill>
              </a:rPr>
              <a:t>corneum</a:t>
            </a:r>
            <a:r>
              <a:rPr lang="en-US" sz="3200" dirty="0" smtClean="0">
                <a:solidFill>
                  <a:srgbClr val="7030A0"/>
                </a:solidFill>
              </a:rPr>
              <a:t>. 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(A total of 28 days)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Epidermis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34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941</Words>
  <Application>Microsoft Office PowerPoint</Application>
  <PresentationFormat>Widescreen</PresentationFormat>
  <Paragraphs>124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Structure and Functions of Skin</vt:lpstr>
      <vt:lpstr>Skin</vt:lpstr>
      <vt:lpstr>PowerPoint Presentation</vt:lpstr>
      <vt:lpstr>Structure of Skin</vt:lpstr>
      <vt:lpstr>PowerPoint Presentation</vt:lpstr>
      <vt:lpstr>Epidermis</vt:lpstr>
      <vt:lpstr>Epidermis</vt:lpstr>
      <vt:lpstr>Keratinocyte – Predominant population</vt:lpstr>
      <vt:lpstr>Epidermis</vt:lpstr>
      <vt:lpstr>PowerPoint Presentation</vt:lpstr>
      <vt:lpstr>Melanocytes</vt:lpstr>
      <vt:lpstr>Melanosomes</vt:lpstr>
      <vt:lpstr>Langerhans cells</vt:lpstr>
      <vt:lpstr>Merkel cells</vt:lpstr>
      <vt:lpstr>Startum corneum</vt:lpstr>
      <vt:lpstr>Stratum granulosum (granular layer)</vt:lpstr>
      <vt:lpstr>Stratum spinulosum  (spinous, spiny or prickle cell layer)</vt:lpstr>
      <vt:lpstr>Stratum basale (basal layer)</vt:lpstr>
      <vt:lpstr>Dermoepidermal junction</vt:lpstr>
      <vt:lpstr>Dermal–epidermal interface</vt:lpstr>
      <vt:lpstr>Dermis</vt:lpstr>
      <vt:lpstr>Dermis</vt:lpstr>
      <vt:lpstr>Collagen</vt:lpstr>
      <vt:lpstr>Dermis</vt:lpstr>
      <vt:lpstr>Dermis</vt:lpstr>
      <vt:lpstr>Subcutis</vt:lpstr>
      <vt:lpstr>PowerPoint Presentation</vt:lpstr>
      <vt:lpstr>Functions of Skin</vt:lpstr>
      <vt:lpstr>Functions of Skin</vt:lpstr>
      <vt:lpstr>Functions of Skin</vt:lpstr>
      <vt:lpstr>Functions of Skin</vt:lpstr>
      <vt:lpstr>Functions of Skin</vt:lpstr>
      <vt:lpstr>Functions of Skin</vt:lpstr>
      <vt:lpstr>Functions of Skin</vt:lpstr>
      <vt:lpstr>• Performing a psychosocial function: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59</cp:revision>
  <dcterms:created xsi:type="dcterms:W3CDTF">2021-12-19T16:39:41Z</dcterms:created>
  <dcterms:modified xsi:type="dcterms:W3CDTF">2022-05-18T09:25:05Z</dcterms:modified>
</cp:coreProperties>
</file>