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326" r:id="rId40"/>
    <p:sldId id="327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8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2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CED92-D70A-43A2-A37D-59DC6F86B36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ECE59-5C16-4E5B-B7BB-7B648D98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14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ECE59-5C16-4E5B-B7BB-7B648D98A21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71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9D35-3578-4525-AFE0-A508894AE24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2E0A-C3A8-4E2E-93DB-72A9A0EDB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61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9D35-3578-4525-AFE0-A508894AE24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2E0A-C3A8-4E2E-93DB-72A9A0EDB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887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9D35-3578-4525-AFE0-A508894AE24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2E0A-C3A8-4E2E-93DB-72A9A0EDB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46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9D35-3578-4525-AFE0-A508894AE24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2E0A-C3A8-4E2E-93DB-72A9A0EDB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205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9D35-3578-4525-AFE0-A508894AE24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2E0A-C3A8-4E2E-93DB-72A9A0EDB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0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9D35-3578-4525-AFE0-A508894AE24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2E0A-C3A8-4E2E-93DB-72A9A0EDB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8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9D35-3578-4525-AFE0-A508894AE24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2E0A-C3A8-4E2E-93DB-72A9A0EDB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0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9D35-3578-4525-AFE0-A508894AE24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2E0A-C3A8-4E2E-93DB-72A9A0EDB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9D35-3578-4525-AFE0-A508894AE24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2E0A-C3A8-4E2E-93DB-72A9A0EDB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5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9D35-3578-4525-AFE0-A508894AE24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2E0A-C3A8-4E2E-93DB-72A9A0EDB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82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9D35-3578-4525-AFE0-A508894AE24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2E0A-C3A8-4E2E-93DB-72A9A0EDB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24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69D35-3578-4525-AFE0-A508894AE24F}" type="datetimeFigureOut">
              <a:rPr lang="en-US" smtClean="0"/>
              <a:t>7/25/2010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F2E0A-C3A8-4E2E-93DB-72A9A0EDB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5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FFFF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FFFF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Soft-Tissue </a:t>
            </a:r>
            <a:r>
              <a:rPr lang="en-US" b="1" dirty="0" err="1"/>
              <a:t>Tumours</a:t>
            </a:r>
            <a:r>
              <a:rPr lang="en-US" b="1" dirty="0"/>
              <a:t> and </a:t>
            </a:r>
            <a:r>
              <a:rPr lang="en-US" b="1" dirty="0" err="1"/>
              <a:t>Tumour</a:t>
            </a:r>
            <a:r>
              <a:rPr lang="en-US" b="1" dirty="0"/>
              <a:t>-like Conditions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Brig. </a:t>
            </a:r>
            <a:r>
              <a:rPr lang="en-US" dirty="0" err="1" smtClean="0">
                <a:solidFill>
                  <a:srgbClr val="FFFF00"/>
                </a:solidFill>
              </a:rPr>
              <a:t>Dilawar</a:t>
            </a:r>
            <a:r>
              <a:rPr lang="en-US" dirty="0" smtClean="0">
                <a:solidFill>
                  <a:srgbClr val="FFFF00"/>
                </a:solidFill>
              </a:rPr>
              <a:t> Abbas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65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Vascular </a:t>
            </a:r>
            <a:r>
              <a:rPr lang="en-US" b="1" dirty="0" err="1" smtClean="0"/>
              <a:t>tumours</a:t>
            </a:r>
            <a:r>
              <a:rPr lang="en-US" b="1" dirty="0" smtClean="0"/>
              <a:t> of intermediate malignancy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Kaposiform</a:t>
            </a:r>
            <a:r>
              <a:rPr lang="en-US" dirty="0" smtClean="0"/>
              <a:t> </a:t>
            </a:r>
            <a:r>
              <a:rPr lang="en-US" dirty="0" err="1" smtClean="0"/>
              <a:t>haemangioendothelioma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/>
              <a:t>Giant cell </a:t>
            </a:r>
            <a:r>
              <a:rPr lang="en-US" dirty="0" err="1" smtClean="0"/>
              <a:t>angioblastoma</a:t>
            </a:r>
            <a:endParaRPr lang="en-US" dirty="0" smtClean="0"/>
          </a:p>
          <a:p>
            <a:r>
              <a:rPr lang="en-US" dirty="0" err="1"/>
              <a:t>Retiform</a:t>
            </a:r>
            <a:r>
              <a:rPr lang="en-US" dirty="0"/>
              <a:t> </a:t>
            </a:r>
            <a:r>
              <a:rPr lang="en-US" dirty="0" err="1"/>
              <a:t>haemangioendothelioma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/>
              <a:t>Papillary </a:t>
            </a:r>
            <a:r>
              <a:rPr lang="en-US" dirty="0" err="1"/>
              <a:t>intralymphatic</a:t>
            </a:r>
            <a:r>
              <a:rPr lang="en-US" dirty="0"/>
              <a:t> </a:t>
            </a:r>
            <a:r>
              <a:rPr lang="en-US" dirty="0" err="1"/>
              <a:t>angioendothelioma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/>
              <a:t>Kaposi's sarcoma 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Malignant vascular </a:t>
            </a:r>
            <a:r>
              <a:rPr lang="en-US" b="1" dirty="0" err="1" smtClean="0"/>
              <a:t>tumours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Angiosarcoma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 err="1"/>
              <a:t>Epithelioid</a:t>
            </a:r>
            <a:r>
              <a:rPr lang="en-US" dirty="0"/>
              <a:t> </a:t>
            </a:r>
            <a:r>
              <a:rPr lang="en-US" dirty="0" err="1"/>
              <a:t>haemangioendothelioma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 err="1"/>
              <a:t>Epithelioid</a:t>
            </a:r>
            <a:r>
              <a:rPr lang="en-US" dirty="0"/>
              <a:t> </a:t>
            </a:r>
            <a:r>
              <a:rPr lang="en-US" dirty="0" err="1"/>
              <a:t>angiosarcoma</a:t>
            </a:r>
            <a:r>
              <a:rPr lang="en-US" dirty="0"/>
              <a:t> 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Lymphatic </a:t>
            </a:r>
            <a:r>
              <a:rPr lang="en-US" b="1" dirty="0" err="1" smtClean="0"/>
              <a:t>tumours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Progressive </a:t>
            </a:r>
            <a:r>
              <a:rPr lang="en-US" b="1" dirty="0" err="1"/>
              <a:t>lymphangioma</a:t>
            </a:r>
            <a:endParaRPr lang="en-US" b="1" dirty="0"/>
          </a:p>
          <a:p>
            <a:r>
              <a:rPr lang="en-US" dirty="0"/>
              <a:t>Atypical vascular proliferation after </a:t>
            </a:r>
            <a:r>
              <a:rPr lang="en-US" dirty="0" smtClean="0"/>
              <a:t>radiotherapy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Tumours</a:t>
            </a:r>
            <a:r>
              <a:rPr lang="en-US" b="1" dirty="0"/>
              <a:t> of perivascular </a:t>
            </a:r>
            <a:r>
              <a:rPr lang="en-US" b="1" dirty="0" smtClean="0"/>
              <a:t>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Myopericytoma</a:t>
            </a:r>
            <a:endParaRPr lang="en-US" b="1" dirty="0"/>
          </a:p>
          <a:p>
            <a:r>
              <a:rPr lang="en-US" dirty="0" err="1"/>
              <a:t>Glomus</a:t>
            </a:r>
            <a:r>
              <a:rPr lang="en-US" dirty="0"/>
              <a:t> </a:t>
            </a:r>
            <a:r>
              <a:rPr lang="en-US" dirty="0" err="1" smtClean="0"/>
              <a:t>tumour</a:t>
            </a:r>
            <a:endParaRPr lang="en-US" dirty="0" smtClean="0"/>
          </a:p>
          <a:p>
            <a:pPr lvl="1"/>
            <a:r>
              <a:rPr lang="en-US" dirty="0"/>
              <a:t>A </a:t>
            </a:r>
            <a:r>
              <a:rPr lang="en-US" dirty="0" err="1"/>
              <a:t>tumour</a:t>
            </a:r>
            <a:r>
              <a:rPr lang="en-US" dirty="0"/>
              <a:t> of the </a:t>
            </a:r>
            <a:r>
              <a:rPr lang="en-US" dirty="0" err="1"/>
              <a:t>myoarterial</a:t>
            </a:r>
            <a:r>
              <a:rPr lang="en-US" dirty="0"/>
              <a:t> </a:t>
            </a:r>
            <a:r>
              <a:rPr lang="en-US" dirty="0" err="1"/>
              <a:t>glomus</a:t>
            </a:r>
            <a:r>
              <a:rPr lang="en-US" dirty="0"/>
              <a:t>, composed of vascular channels surrounded by proliferating </a:t>
            </a:r>
            <a:r>
              <a:rPr lang="en-US" dirty="0" err="1"/>
              <a:t>glomus</a:t>
            </a:r>
            <a:r>
              <a:rPr lang="en-US" dirty="0"/>
              <a:t> cells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Peripheral </a:t>
            </a:r>
            <a:r>
              <a:rPr lang="en-US" b="1" dirty="0" err="1"/>
              <a:t>neuroectodermal</a:t>
            </a:r>
            <a:r>
              <a:rPr lang="en-US" b="1" dirty="0"/>
              <a:t> </a:t>
            </a:r>
            <a:r>
              <a:rPr lang="en-US" b="1" dirty="0" err="1"/>
              <a:t>tumours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Neuromuscular </a:t>
            </a:r>
            <a:r>
              <a:rPr lang="en-US" dirty="0" err="1"/>
              <a:t>hamartoma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Multiple mucosal neuromas </a:t>
            </a:r>
          </a:p>
          <a:p>
            <a:pPr lvl="0"/>
            <a:r>
              <a:rPr lang="en-US" dirty="0"/>
              <a:t>Amputation stump neuroma </a:t>
            </a:r>
          </a:p>
          <a:p>
            <a:pPr lvl="0"/>
            <a:r>
              <a:rPr lang="en-US" dirty="0"/>
              <a:t>Morton's neuroma </a:t>
            </a:r>
          </a:p>
          <a:p>
            <a:pPr lvl="0"/>
            <a:r>
              <a:rPr lang="en-US" dirty="0"/>
              <a:t>Solitary circumscribed neuroma </a:t>
            </a:r>
          </a:p>
          <a:p>
            <a:pPr lvl="0"/>
            <a:r>
              <a:rPr lang="en-US" dirty="0" err="1"/>
              <a:t>Schwannoma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Solitary </a:t>
            </a:r>
            <a:r>
              <a:rPr lang="en-US" dirty="0" err="1"/>
              <a:t>neurofibroma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Plexiform</a:t>
            </a:r>
            <a:r>
              <a:rPr lang="en-US" dirty="0"/>
              <a:t> </a:t>
            </a:r>
            <a:r>
              <a:rPr lang="en-US" dirty="0" err="1"/>
              <a:t>neurofibroma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Diffuse </a:t>
            </a:r>
            <a:r>
              <a:rPr lang="en-US" dirty="0" err="1"/>
              <a:t>neurofibroma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Perineurioma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Peripheral </a:t>
            </a:r>
            <a:r>
              <a:rPr lang="en-US" b="1" dirty="0" err="1" smtClean="0"/>
              <a:t>neuroectodermal</a:t>
            </a:r>
            <a:r>
              <a:rPr lang="en-US" b="1" dirty="0" smtClean="0"/>
              <a:t> </a:t>
            </a:r>
            <a:r>
              <a:rPr lang="en-US" b="1" dirty="0" err="1" smtClean="0"/>
              <a:t>tumours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Dermal nerve sheath </a:t>
            </a:r>
            <a:r>
              <a:rPr lang="en-US" dirty="0" err="1" smtClean="0"/>
              <a:t>myxoma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Cellular </a:t>
            </a:r>
            <a:r>
              <a:rPr lang="en-US" dirty="0" err="1" smtClean="0"/>
              <a:t>neurothekeoma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Granular cell </a:t>
            </a:r>
            <a:r>
              <a:rPr lang="en-US" dirty="0" err="1" smtClean="0"/>
              <a:t>tumour</a:t>
            </a: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Meningothelial</a:t>
            </a:r>
            <a:r>
              <a:rPr lang="en-US" dirty="0" smtClean="0"/>
              <a:t> heterotopias </a:t>
            </a:r>
          </a:p>
          <a:p>
            <a:pPr lvl="0"/>
            <a:r>
              <a:rPr lang="en-US" dirty="0" smtClean="0"/>
              <a:t>Glial heterotopic nodules </a:t>
            </a:r>
          </a:p>
          <a:p>
            <a:pPr lvl="0"/>
            <a:r>
              <a:rPr lang="en-US" dirty="0" smtClean="0"/>
              <a:t>Epithelial sheath neuroma </a:t>
            </a:r>
          </a:p>
          <a:p>
            <a:pPr lvl="0"/>
            <a:r>
              <a:rPr lang="en-US" dirty="0" smtClean="0"/>
              <a:t>Pigmented </a:t>
            </a:r>
            <a:r>
              <a:rPr lang="en-US" dirty="0" err="1" smtClean="0"/>
              <a:t>neuroectodermal</a:t>
            </a:r>
            <a:r>
              <a:rPr lang="en-US" dirty="0" smtClean="0"/>
              <a:t> </a:t>
            </a:r>
            <a:r>
              <a:rPr lang="en-US" dirty="0" err="1" smtClean="0"/>
              <a:t>tumour</a:t>
            </a:r>
            <a:r>
              <a:rPr lang="en-US" dirty="0" smtClean="0"/>
              <a:t> of infancy </a:t>
            </a:r>
          </a:p>
          <a:p>
            <a:pPr lvl="0"/>
            <a:r>
              <a:rPr lang="en-US" dirty="0" smtClean="0"/>
              <a:t>Malignant peripheral nerve sheath </a:t>
            </a:r>
            <a:r>
              <a:rPr lang="en-US" dirty="0" err="1" smtClean="0"/>
              <a:t>tumour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Clear cell sarcoma </a:t>
            </a:r>
          </a:p>
          <a:p>
            <a:pPr lvl="0"/>
            <a:r>
              <a:rPr lang="en-US" dirty="0" smtClean="0"/>
              <a:t>Peripheral primitive </a:t>
            </a:r>
            <a:r>
              <a:rPr lang="en-US" dirty="0" err="1" smtClean="0"/>
              <a:t>neuroectodermal</a:t>
            </a:r>
            <a:r>
              <a:rPr lang="en-US" dirty="0" smtClean="0"/>
              <a:t> </a:t>
            </a:r>
            <a:r>
              <a:rPr lang="en-US" dirty="0" err="1" smtClean="0"/>
              <a:t>tumour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Tumours</a:t>
            </a:r>
            <a:r>
              <a:rPr lang="en-US" b="1" dirty="0"/>
              <a:t> of </a:t>
            </a:r>
            <a:r>
              <a:rPr lang="en-US" b="1" dirty="0" smtClean="0"/>
              <a:t>muscle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Congenital smooth muscle </a:t>
            </a:r>
            <a:r>
              <a:rPr lang="en-US" dirty="0" err="1"/>
              <a:t>hamartoma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Leiomyoma </a:t>
            </a:r>
          </a:p>
          <a:p>
            <a:pPr lvl="0"/>
            <a:r>
              <a:rPr lang="en-US" dirty="0" err="1"/>
              <a:t>Leiomyosarcoma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Skeletal muscle </a:t>
            </a:r>
            <a:r>
              <a:rPr lang="en-US" b="1" dirty="0" err="1" smtClean="0"/>
              <a:t>tumours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Rhabdomyosarcomatous</a:t>
            </a:r>
            <a:r>
              <a:rPr lang="en-US" dirty="0" smtClean="0"/>
              <a:t> </a:t>
            </a:r>
            <a:r>
              <a:rPr lang="en-US" dirty="0"/>
              <a:t>congenital </a:t>
            </a:r>
            <a:r>
              <a:rPr lang="en-US" dirty="0" err="1"/>
              <a:t>hamartoma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Rhabdomyoma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Cutaneous </a:t>
            </a:r>
            <a:r>
              <a:rPr lang="en-US" dirty="0" err="1"/>
              <a:t>rhabdomyosarcoma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Tumours</a:t>
            </a:r>
            <a:r>
              <a:rPr lang="en-US" b="1" dirty="0" smtClean="0"/>
              <a:t> of fat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Lipoma</a:t>
            </a:r>
            <a:r>
              <a:rPr lang="en-US" dirty="0"/>
              <a:t>, </a:t>
            </a:r>
            <a:r>
              <a:rPr lang="en-US" dirty="0" err="1"/>
              <a:t>angiolipoma</a:t>
            </a:r>
            <a:r>
              <a:rPr lang="en-US" dirty="0"/>
              <a:t> and </a:t>
            </a:r>
            <a:r>
              <a:rPr lang="en-US" dirty="0" err="1"/>
              <a:t>hibernoma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Lipoblastoma</a:t>
            </a:r>
            <a:r>
              <a:rPr lang="en-US" dirty="0"/>
              <a:t> and </a:t>
            </a:r>
            <a:r>
              <a:rPr lang="en-US" dirty="0" err="1"/>
              <a:t>lipoblastomatosis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Spindle cell and pleomorphic </a:t>
            </a:r>
            <a:r>
              <a:rPr lang="en-US" dirty="0" err="1"/>
              <a:t>lipoma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Atypical </a:t>
            </a:r>
            <a:r>
              <a:rPr lang="en-US" dirty="0" err="1"/>
              <a:t>lipomatous</a:t>
            </a:r>
            <a:r>
              <a:rPr lang="en-US" dirty="0"/>
              <a:t> </a:t>
            </a:r>
            <a:r>
              <a:rPr lang="en-US" dirty="0" err="1"/>
              <a:t>tumour</a:t>
            </a:r>
            <a:r>
              <a:rPr lang="en-US" dirty="0"/>
              <a:t> </a:t>
            </a:r>
          </a:p>
          <a:p>
            <a:r>
              <a:rPr lang="en-US" dirty="0" err="1"/>
              <a:t>Liposarcoma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Tumours</a:t>
            </a:r>
            <a:r>
              <a:rPr lang="en-US" b="1" dirty="0" smtClean="0"/>
              <a:t> of uncertain </a:t>
            </a:r>
            <a:r>
              <a:rPr lang="en-US" b="1" dirty="0" err="1" smtClean="0"/>
              <a:t>histogenesis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Superficial </a:t>
            </a:r>
            <a:r>
              <a:rPr lang="en-US" dirty="0" err="1"/>
              <a:t>angiomyxoma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Digital </a:t>
            </a:r>
            <a:r>
              <a:rPr lang="en-US" dirty="0" err="1"/>
              <a:t>myxoma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Dermal non-neural granular cell </a:t>
            </a:r>
            <a:r>
              <a:rPr lang="en-US" dirty="0" err="1"/>
              <a:t>tumour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Perivascular </a:t>
            </a:r>
            <a:r>
              <a:rPr lang="en-US" dirty="0" err="1"/>
              <a:t>epithelioid</a:t>
            </a:r>
            <a:r>
              <a:rPr lang="en-US" dirty="0"/>
              <a:t> cell </a:t>
            </a:r>
            <a:r>
              <a:rPr lang="en-US" dirty="0" err="1"/>
              <a:t>tumour</a:t>
            </a:r>
            <a:r>
              <a:rPr lang="en-US" dirty="0"/>
              <a:t> (‘</a:t>
            </a:r>
            <a:r>
              <a:rPr lang="en-US" dirty="0" err="1"/>
              <a:t>PEComa</a:t>
            </a:r>
            <a:r>
              <a:rPr lang="en-US" dirty="0"/>
              <a:t>’) </a:t>
            </a:r>
          </a:p>
          <a:p>
            <a:pPr lvl="0"/>
            <a:r>
              <a:rPr lang="en-US" dirty="0"/>
              <a:t>‘Aggressive’ </a:t>
            </a:r>
            <a:r>
              <a:rPr lang="en-US" dirty="0" err="1"/>
              <a:t>angiomyxoma</a:t>
            </a:r>
            <a:r>
              <a:rPr lang="en-US" dirty="0"/>
              <a:t> </a:t>
            </a:r>
          </a:p>
          <a:p>
            <a:r>
              <a:rPr lang="en-US" dirty="0" err="1"/>
              <a:t>Epithelioid</a:t>
            </a:r>
            <a:r>
              <a:rPr lang="en-US" dirty="0"/>
              <a:t> sarcoma </a:t>
            </a:r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Soft-Tissue </a:t>
            </a:r>
            <a:r>
              <a:rPr lang="en-US" b="1" dirty="0" err="1"/>
              <a:t>Tumours</a:t>
            </a:r>
            <a:r>
              <a:rPr lang="en-US" b="1" dirty="0"/>
              <a:t> and </a:t>
            </a:r>
            <a:r>
              <a:rPr lang="en-US" b="1" dirty="0" err="1"/>
              <a:t>Tumour</a:t>
            </a:r>
            <a:r>
              <a:rPr lang="en-US" b="1" dirty="0"/>
              <a:t>-like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Fibrous </a:t>
            </a:r>
            <a:r>
              <a:rPr lang="en-US" dirty="0"/>
              <a:t>and </a:t>
            </a:r>
            <a:r>
              <a:rPr lang="en-US" dirty="0" err="1"/>
              <a:t>myofibroblastic</a:t>
            </a:r>
            <a:r>
              <a:rPr lang="en-US" dirty="0"/>
              <a:t> </a:t>
            </a:r>
            <a:r>
              <a:rPr lang="en-US" dirty="0" err="1"/>
              <a:t>tumours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Fibrohistiocytic</a:t>
            </a:r>
            <a:r>
              <a:rPr lang="en-US" dirty="0"/>
              <a:t> </a:t>
            </a:r>
            <a:r>
              <a:rPr lang="en-US" dirty="0" err="1"/>
              <a:t>tumours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Vascular </a:t>
            </a:r>
            <a:r>
              <a:rPr lang="en-US" dirty="0" err="1"/>
              <a:t>tumours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Lymphatic </a:t>
            </a:r>
            <a:r>
              <a:rPr lang="en-US" dirty="0" err="1"/>
              <a:t>tumours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Tumours</a:t>
            </a:r>
            <a:r>
              <a:rPr lang="en-US" dirty="0"/>
              <a:t> of perivascular cells </a:t>
            </a:r>
            <a:br>
              <a:rPr lang="en-US" dirty="0"/>
            </a:br>
            <a:r>
              <a:rPr lang="en-US" dirty="0"/>
              <a:t>Peripheral </a:t>
            </a:r>
            <a:r>
              <a:rPr lang="en-US" dirty="0" err="1"/>
              <a:t>neuroectodermal</a:t>
            </a:r>
            <a:r>
              <a:rPr lang="en-US" dirty="0"/>
              <a:t> </a:t>
            </a:r>
            <a:r>
              <a:rPr lang="en-US" dirty="0" err="1"/>
              <a:t>tumours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Tumours</a:t>
            </a:r>
            <a:r>
              <a:rPr lang="en-US" dirty="0"/>
              <a:t> of muscle </a:t>
            </a:r>
            <a:br>
              <a:rPr lang="en-US" dirty="0"/>
            </a:br>
            <a:r>
              <a:rPr lang="en-US" dirty="0"/>
              <a:t>Skeletal muscle </a:t>
            </a:r>
            <a:r>
              <a:rPr lang="en-US" dirty="0" err="1"/>
              <a:t>tumours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Tumours</a:t>
            </a:r>
            <a:r>
              <a:rPr lang="en-US" dirty="0"/>
              <a:t> of fat cells </a:t>
            </a:r>
            <a:br>
              <a:rPr lang="en-US" dirty="0"/>
            </a:br>
            <a:r>
              <a:rPr lang="en-US" dirty="0" err="1"/>
              <a:t>Tumours</a:t>
            </a:r>
            <a:r>
              <a:rPr lang="en-US" dirty="0"/>
              <a:t> of uncertain </a:t>
            </a:r>
            <a:r>
              <a:rPr lang="en-US" dirty="0" err="1"/>
              <a:t>histogenesis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Ossifying lesions in the dermis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29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Ossifying lesions in the dermis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Osteoma</a:t>
            </a:r>
            <a:r>
              <a:rPr lang="en-US" dirty="0" smtClean="0"/>
              <a:t> </a:t>
            </a:r>
            <a:r>
              <a:rPr lang="en-US" dirty="0"/>
              <a:t>cutis </a:t>
            </a:r>
          </a:p>
          <a:p>
            <a:pPr lvl="0"/>
            <a:r>
              <a:rPr lang="en-US" dirty="0"/>
              <a:t>Cutaneous calculus </a:t>
            </a:r>
          </a:p>
          <a:p>
            <a:pPr lvl="0"/>
            <a:r>
              <a:rPr lang="en-US" dirty="0"/>
              <a:t>Progressive osseous </a:t>
            </a:r>
            <a:r>
              <a:rPr lang="en-US" dirty="0" err="1"/>
              <a:t>heteroplasia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very common and easy to diagnose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dermatofibromas</a:t>
            </a:r>
            <a:r>
              <a:rPr lang="en-GB" dirty="0" smtClean="0"/>
              <a:t> </a:t>
            </a:r>
          </a:p>
          <a:p>
            <a:r>
              <a:rPr lang="en-GB" dirty="0" smtClean="0"/>
              <a:t>capillary </a:t>
            </a:r>
            <a:r>
              <a:rPr lang="en-GB" dirty="0"/>
              <a:t>and cavernous </a:t>
            </a:r>
            <a:r>
              <a:rPr lang="en-GB" dirty="0" err="1" smtClean="0"/>
              <a:t>haemangiomas</a:t>
            </a:r>
            <a:endParaRPr lang="en-GB" dirty="0" smtClean="0"/>
          </a:p>
          <a:p>
            <a:r>
              <a:rPr lang="en-GB" dirty="0" err="1" smtClean="0"/>
              <a:t>lipomas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fibroepithelial</a:t>
            </a:r>
            <a:r>
              <a:rPr lang="en-GB" dirty="0" smtClean="0"/>
              <a:t> polyps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relatively more infrequent tumours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glomus</a:t>
            </a:r>
            <a:r>
              <a:rPr lang="en-GB" dirty="0" smtClean="0"/>
              <a:t> tumour</a:t>
            </a:r>
          </a:p>
          <a:p>
            <a:r>
              <a:rPr lang="en-GB" dirty="0" smtClean="0"/>
              <a:t>Leiomyoma</a:t>
            </a:r>
          </a:p>
          <a:p>
            <a:r>
              <a:rPr lang="en-GB" dirty="0" err="1" smtClean="0"/>
              <a:t>Angiosarcoma</a:t>
            </a:r>
            <a:endParaRPr lang="en-GB" dirty="0" smtClean="0"/>
          </a:p>
          <a:p>
            <a:r>
              <a:rPr lang="en-GB" dirty="0" smtClean="0"/>
              <a:t>Kaposi’s sarcoma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Most other cutaneous soft tissue tumours display no distinctive clinical features and they are removed by dermatologists and surgeons without a specific clinical diagnosis other than that of cyst or </a:t>
            </a:r>
            <a:r>
              <a:rPr lang="en-GB" dirty="0" err="1" smtClean="0"/>
              <a:t>lipoma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The great majority of soft tissue tumours that involve the skin primarily are benign but they can pose serious problems in histological differential diagnosis and may not uncommonly mimic malignancy. </a:t>
            </a:r>
            <a:endParaRPr lang="en-GB" dirty="0" smtClean="0"/>
          </a:p>
          <a:p>
            <a:r>
              <a:rPr lang="en-GB" dirty="0" smtClean="0"/>
              <a:t>Contrariwise</a:t>
            </a:r>
            <a:r>
              <a:rPr lang="en-GB" dirty="0"/>
              <a:t>, malignant or more commonly low-grade malignant tumours may focally mimic a benign process. </a:t>
            </a:r>
            <a:endParaRPr lang="en-GB" dirty="0" smtClean="0"/>
          </a:p>
          <a:p>
            <a:r>
              <a:rPr lang="en-GB" dirty="0" smtClean="0"/>
              <a:t>An </a:t>
            </a:r>
            <a:r>
              <a:rPr lang="en-GB" dirty="0"/>
              <a:t>erroneous histological diagnosis may lead to over-treatment or under-treatment in both instances with important repercussions for the patient.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hangingPunct="0"/>
            <a:r>
              <a:rPr lang="en-GB" dirty="0"/>
              <a:t>Cutaneous soft tissue tumours that are part of syndromes and often provide a diagnostic clue. </a:t>
            </a:r>
            <a:endParaRPr lang="en-US" dirty="0"/>
          </a:p>
          <a:p>
            <a:pPr hangingPunct="0"/>
            <a:r>
              <a:rPr lang="en-GB" dirty="0" smtClean="0"/>
              <a:t>Cutaneous </a:t>
            </a:r>
            <a:r>
              <a:rPr lang="en-GB" dirty="0"/>
              <a:t>soft tissue tumours that can simulate malignancies and are often misdiagnosed as such.</a:t>
            </a:r>
            <a:endParaRPr lang="en-US" dirty="0"/>
          </a:p>
          <a:p>
            <a:pPr hangingPunct="0"/>
            <a:r>
              <a:rPr lang="en-GB" dirty="0" smtClean="0"/>
              <a:t>Low-grade </a:t>
            </a:r>
            <a:r>
              <a:rPr lang="en-GB" dirty="0"/>
              <a:t>malignant or malignant cutaneous soft tissue tumours that although rare are often associated with high morbidity and mortality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525963"/>
          </a:xfrm>
        </p:spPr>
        <p:txBody>
          <a:bodyPr/>
          <a:lstStyle/>
          <a:p>
            <a:r>
              <a:rPr lang="en-GB" dirty="0"/>
              <a:t>von </a:t>
            </a:r>
            <a:r>
              <a:rPr lang="en-GB" dirty="0" smtClean="0"/>
              <a:t>Recklinghausen’s </a:t>
            </a:r>
            <a:r>
              <a:rPr lang="en-GB" dirty="0"/>
              <a:t>disease </a:t>
            </a:r>
            <a:endParaRPr lang="en-GB" dirty="0" smtClean="0"/>
          </a:p>
          <a:p>
            <a:r>
              <a:rPr lang="en-GB" dirty="0"/>
              <a:t>multiple endocrine </a:t>
            </a:r>
            <a:r>
              <a:rPr lang="en-GB" dirty="0" err="1"/>
              <a:t>neoplasia</a:t>
            </a:r>
            <a:r>
              <a:rPr lang="en-GB" dirty="0"/>
              <a:t> syndrome type </a:t>
            </a:r>
            <a:r>
              <a:rPr lang="en-GB" dirty="0" err="1" smtClean="0"/>
              <a:t>IIb</a:t>
            </a:r>
            <a:endParaRPr lang="en-GB" dirty="0" smtClean="0"/>
          </a:p>
          <a:p>
            <a:r>
              <a:rPr lang="en-GB" dirty="0"/>
              <a:t>Cowden’s disease </a:t>
            </a:r>
            <a:endParaRPr lang="en-GB" dirty="0" smtClean="0"/>
          </a:p>
          <a:p>
            <a:r>
              <a:rPr lang="en-GB" dirty="0"/>
              <a:t> Carney complex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GB" dirty="0" smtClean="0"/>
              <a:t> Carney complex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8991600" cy="5568351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autosomal </a:t>
            </a:r>
            <a:r>
              <a:rPr lang="en-GB" dirty="0"/>
              <a:t>dominant </a:t>
            </a:r>
            <a:endParaRPr lang="en-GB" dirty="0" smtClean="0"/>
          </a:p>
          <a:p>
            <a:r>
              <a:rPr lang="en-GB" dirty="0" smtClean="0"/>
              <a:t>cutaneous</a:t>
            </a:r>
            <a:r>
              <a:rPr lang="en-GB" dirty="0"/>
              <a:t>, cardiac and mammary </a:t>
            </a:r>
            <a:r>
              <a:rPr lang="en-GB" dirty="0" err="1" smtClean="0"/>
              <a:t>myxomas</a:t>
            </a:r>
            <a:endParaRPr lang="en-GB" dirty="0" smtClean="0"/>
          </a:p>
          <a:p>
            <a:r>
              <a:rPr lang="en-GB" dirty="0" smtClean="0"/>
              <a:t>multiple </a:t>
            </a:r>
            <a:r>
              <a:rPr lang="en-GB" dirty="0" err="1"/>
              <a:t>lentigines</a:t>
            </a:r>
            <a:r>
              <a:rPr lang="en-GB" dirty="0"/>
              <a:t> (cutaneous and </a:t>
            </a:r>
            <a:r>
              <a:rPr lang="en-GB" dirty="0" err="1" smtClean="0"/>
              <a:t>mucocutaneous</a:t>
            </a:r>
            <a:r>
              <a:rPr lang="en-GB" dirty="0" smtClean="0"/>
              <a:t>)</a:t>
            </a:r>
          </a:p>
          <a:p>
            <a:r>
              <a:rPr lang="en-GB" dirty="0" smtClean="0"/>
              <a:t>blue </a:t>
            </a:r>
            <a:r>
              <a:rPr lang="en-GB" dirty="0" err="1" smtClean="0"/>
              <a:t>naevi</a:t>
            </a:r>
            <a:r>
              <a:rPr lang="en-GB" dirty="0" smtClean="0"/>
              <a:t>  </a:t>
            </a:r>
          </a:p>
          <a:p>
            <a:r>
              <a:rPr lang="en-GB" dirty="0" smtClean="0"/>
              <a:t>endocrine </a:t>
            </a:r>
            <a:r>
              <a:rPr lang="en-GB" dirty="0" err="1"/>
              <a:t>overactivity</a:t>
            </a:r>
            <a:r>
              <a:rPr lang="en-GB" dirty="0"/>
              <a:t> (Cushing syndrome, sexual precocity and </a:t>
            </a:r>
            <a:r>
              <a:rPr lang="en-GB" dirty="0" smtClean="0"/>
              <a:t>acromegaly)</a:t>
            </a:r>
          </a:p>
          <a:p>
            <a:r>
              <a:rPr lang="en-GB" dirty="0" smtClean="0"/>
              <a:t>Rarely </a:t>
            </a:r>
            <a:r>
              <a:rPr lang="en-GB" dirty="0"/>
              <a:t>patients develop a very unusual tumour called </a:t>
            </a:r>
            <a:r>
              <a:rPr lang="en-GB" dirty="0" err="1"/>
              <a:t>psammomatous</a:t>
            </a:r>
            <a:r>
              <a:rPr lang="en-GB" dirty="0"/>
              <a:t> </a:t>
            </a:r>
            <a:r>
              <a:rPr lang="en-GB" dirty="0" err="1"/>
              <a:t>melanotic</a:t>
            </a:r>
            <a:r>
              <a:rPr lang="en-GB" dirty="0"/>
              <a:t> </a:t>
            </a:r>
            <a:r>
              <a:rPr lang="en-GB" dirty="0" err="1"/>
              <a:t>Schwannoma</a:t>
            </a:r>
            <a:r>
              <a:rPr lang="en-GB" dirty="0"/>
              <a:t>. This lesion mainly affects the paravertebral sympathetic chain but can exceptionally be seen in the skin.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relevance of making an early diagnosis based on the skin signs is, that patients often die from embolism from the cardiac </a:t>
            </a:r>
            <a:r>
              <a:rPr lang="en-GB" dirty="0" err="1"/>
              <a:t>myxomas</a:t>
            </a:r>
            <a:r>
              <a:rPr lang="en-GB" dirty="0"/>
              <a:t> unless these are detected and treated early.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Cowden’s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autosomal </a:t>
            </a:r>
            <a:r>
              <a:rPr lang="en-GB" dirty="0"/>
              <a:t>dominant </a:t>
            </a:r>
            <a:endParaRPr lang="en-GB" dirty="0" smtClean="0"/>
          </a:p>
          <a:p>
            <a:r>
              <a:rPr lang="en-GB" dirty="0" smtClean="0"/>
              <a:t>multiple </a:t>
            </a:r>
            <a:r>
              <a:rPr lang="en-GB" dirty="0" err="1" smtClean="0"/>
              <a:t>tricholemmomas</a:t>
            </a:r>
            <a:endParaRPr lang="en-GB" dirty="0" smtClean="0"/>
          </a:p>
          <a:p>
            <a:r>
              <a:rPr lang="en-GB" dirty="0" err="1" smtClean="0"/>
              <a:t>acral</a:t>
            </a:r>
            <a:r>
              <a:rPr lang="en-GB" dirty="0" smtClean="0"/>
              <a:t> </a:t>
            </a:r>
            <a:r>
              <a:rPr lang="en-GB" dirty="0" err="1" smtClean="0"/>
              <a:t>keratoses</a:t>
            </a:r>
            <a:endParaRPr lang="en-GB" dirty="0" smtClean="0"/>
          </a:p>
          <a:p>
            <a:r>
              <a:rPr lang="en-GB" dirty="0" smtClean="0"/>
              <a:t>palmar </a:t>
            </a:r>
            <a:r>
              <a:rPr lang="en-GB" dirty="0"/>
              <a:t>pits </a:t>
            </a:r>
            <a:r>
              <a:rPr lang="en-GB" dirty="0" smtClean="0"/>
              <a:t>oral </a:t>
            </a:r>
            <a:r>
              <a:rPr lang="en-GB" dirty="0"/>
              <a:t>fibromas.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importance of the diagnoses resides in the fact that there is often association with breast (present in up to 50% of female patients with the disease) and thyroid carcinomas, and benign tumours of the breast, thyroid and ovaries amongst others.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Benign cutaneous soft tissue tumours that can simulate malignancy clinically or histologically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/>
          <a:lstStyle/>
          <a:p>
            <a:r>
              <a:rPr lang="en-GB" dirty="0" err="1" smtClean="0"/>
              <a:t>Dermatofibroma</a:t>
            </a:r>
            <a:endParaRPr lang="en-GB" dirty="0" smtClean="0"/>
          </a:p>
          <a:p>
            <a:r>
              <a:rPr lang="en-GB" dirty="0"/>
              <a:t>Aneurysmal </a:t>
            </a:r>
            <a:r>
              <a:rPr lang="en-GB" dirty="0" smtClean="0"/>
              <a:t>benign </a:t>
            </a:r>
            <a:r>
              <a:rPr lang="en-GB" dirty="0" err="1" smtClean="0"/>
              <a:t>Dermatofibroma</a:t>
            </a:r>
            <a:endParaRPr lang="en-GB" dirty="0" smtClean="0"/>
          </a:p>
          <a:p>
            <a:r>
              <a:rPr lang="en-GB" dirty="0"/>
              <a:t>atypical </a:t>
            </a:r>
            <a:r>
              <a:rPr lang="en-GB" dirty="0" err="1"/>
              <a:t>fibroxanthoma</a:t>
            </a:r>
            <a:endParaRPr lang="en-GB" dirty="0"/>
          </a:p>
          <a:p>
            <a:r>
              <a:rPr lang="en-GB" dirty="0"/>
              <a:t>Cellular ‘</a:t>
            </a:r>
            <a:r>
              <a:rPr lang="en-GB" dirty="0" err="1"/>
              <a:t>neurothekeoma</a:t>
            </a:r>
            <a:r>
              <a:rPr lang="en-GB" dirty="0"/>
              <a:t>’</a:t>
            </a:r>
            <a:endParaRPr lang="en-GB" dirty="0" smtClean="0"/>
          </a:p>
          <a:p>
            <a:r>
              <a:rPr lang="en-GB" dirty="0" err="1"/>
              <a:t>Epithelioid</a:t>
            </a:r>
            <a:r>
              <a:rPr lang="en-GB" dirty="0"/>
              <a:t> </a:t>
            </a:r>
            <a:r>
              <a:rPr lang="en-GB" dirty="0" err="1"/>
              <a:t>angiomatous</a:t>
            </a:r>
            <a:r>
              <a:rPr lang="en-GB" dirty="0"/>
              <a:t> nodule</a:t>
            </a:r>
          </a:p>
          <a:p>
            <a:endParaRPr lang="en-GB" dirty="0" smtClean="0"/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Fibrous and </a:t>
            </a:r>
            <a:r>
              <a:rPr lang="en-US" dirty="0" err="1" smtClean="0"/>
              <a:t>myofibroblastic</a:t>
            </a:r>
            <a:r>
              <a:rPr lang="en-US" dirty="0" smtClean="0"/>
              <a:t> </a:t>
            </a:r>
            <a:r>
              <a:rPr lang="en-US" dirty="0" err="1" smtClean="0"/>
              <a:t>tumours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Fibrous papule of the face </a:t>
            </a:r>
          </a:p>
          <a:p>
            <a:pPr lvl="0"/>
            <a:r>
              <a:rPr lang="en-US" dirty="0" err="1"/>
              <a:t>Storiform</a:t>
            </a:r>
            <a:r>
              <a:rPr lang="en-US" dirty="0"/>
              <a:t> </a:t>
            </a:r>
            <a:r>
              <a:rPr lang="en-US" dirty="0" err="1"/>
              <a:t>collagenoma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Pleomorphic fibroma </a:t>
            </a:r>
          </a:p>
          <a:p>
            <a:pPr lvl="0"/>
            <a:r>
              <a:rPr lang="en-US" dirty="0"/>
              <a:t>Acquired digital </a:t>
            </a:r>
            <a:r>
              <a:rPr lang="en-US" dirty="0" err="1"/>
              <a:t>fibrokeratoma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Nodular fasciitis </a:t>
            </a:r>
          </a:p>
          <a:p>
            <a:pPr lvl="0"/>
            <a:r>
              <a:rPr lang="en-US" dirty="0"/>
              <a:t>Fibro-osseous </a:t>
            </a:r>
            <a:r>
              <a:rPr lang="en-US" dirty="0" err="1"/>
              <a:t>pseudotumour</a:t>
            </a:r>
            <a:r>
              <a:rPr lang="en-US" dirty="0"/>
              <a:t> of the digits </a:t>
            </a:r>
          </a:p>
          <a:p>
            <a:pPr lvl="0"/>
            <a:r>
              <a:rPr lang="en-US" dirty="0" err="1"/>
              <a:t>Ischaemic</a:t>
            </a:r>
            <a:r>
              <a:rPr lang="en-US" dirty="0"/>
              <a:t> fasciitis </a:t>
            </a:r>
          </a:p>
          <a:p>
            <a:pPr lvl="0"/>
            <a:r>
              <a:rPr lang="en-US" dirty="0"/>
              <a:t>Superficial </a:t>
            </a:r>
            <a:r>
              <a:rPr lang="en-US" dirty="0" err="1"/>
              <a:t>acral</a:t>
            </a:r>
            <a:r>
              <a:rPr lang="en-US" dirty="0"/>
              <a:t> </a:t>
            </a:r>
            <a:r>
              <a:rPr lang="en-US" dirty="0" err="1"/>
              <a:t>fibromyxoma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Fibrous </a:t>
            </a:r>
            <a:r>
              <a:rPr lang="en-US" dirty="0" err="1"/>
              <a:t>hamartoma</a:t>
            </a:r>
            <a:r>
              <a:rPr lang="en-US" dirty="0"/>
              <a:t> of infancy </a:t>
            </a:r>
          </a:p>
          <a:p>
            <a:pPr lvl="0"/>
            <a:r>
              <a:rPr lang="en-US" dirty="0"/>
              <a:t>Calcifying fibrous </a:t>
            </a:r>
            <a:r>
              <a:rPr lang="en-US" dirty="0" err="1"/>
              <a:t>tumour</a:t>
            </a:r>
            <a:r>
              <a:rPr lang="en-US" dirty="0"/>
              <a:t>/</a:t>
            </a:r>
            <a:r>
              <a:rPr lang="en-US" dirty="0" err="1"/>
              <a:t>pseudotumour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Calcifying </a:t>
            </a:r>
            <a:r>
              <a:rPr lang="en-US" dirty="0" err="1"/>
              <a:t>aponeurotic</a:t>
            </a:r>
            <a:r>
              <a:rPr lang="en-US" dirty="0"/>
              <a:t> fibroma </a:t>
            </a:r>
          </a:p>
          <a:p>
            <a:pPr lvl="0"/>
            <a:r>
              <a:rPr lang="en-US" dirty="0" err="1"/>
              <a:t>Dermatomyofibroma</a:t>
            </a:r>
            <a:r>
              <a:rPr lang="en-US" dirty="0"/>
              <a:t> </a:t>
            </a:r>
          </a:p>
          <a:p>
            <a:r>
              <a:rPr lang="en-US" dirty="0" err="1"/>
              <a:t>Angiomyofibroblastoma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95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Low-grade malignant or malignant soft tissue tumours often associated with high morbidity or mortality.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67000"/>
            <a:ext cx="8305800" cy="4191000"/>
          </a:xfrm>
        </p:spPr>
        <p:txBody>
          <a:bodyPr>
            <a:normAutofit fontScale="92500"/>
          </a:bodyPr>
          <a:lstStyle/>
          <a:p>
            <a:pPr hangingPunct="0"/>
            <a:r>
              <a:rPr lang="en-GB" dirty="0" smtClean="0"/>
              <a:t>The </a:t>
            </a:r>
            <a:r>
              <a:rPr lang="en-GB" dirty="0"/>
              <a:t>concept of low-grade or borderline malignancy has only been used in soft tissue pathology in the last two decades. </a:t>
            </a:r>
            <a:endParaRPr lang="en-GB" dirty="0" smtClean="0"/>
          </a:p>
          <a:p>
            <a:pPr hangingPunct="0"/>
            <a:r>
              <a:rPr lang="en-GB" dirty="0" smtClean="0"/>
              <a:t>tumours with a variable rate of local recurrence and a low but definite risk of metastatic spread.</a:t>
            </a:r>
          </a:p>
          <a:p>
            <a:pPr hangingPunct="0"/>
            <a:r>
              <a:rPr lang="en-GB" dirty="0" smtClean="0"/>
              <a:t>tumours </a:t>
            </a:r>
            <a:r>
              <a:rPr lang="en-GB" dirty="0"/>
              <a:t>in which it is difficult to predict clinical behaviour accurately based on histological appearances.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dermatofibrosarcoma</a:t>
            </a:r>
            <a:r>
              <a:rPr lang="en-GB" dirty="0"/>
              <a:t> </a:t>
            </a:r>
            <a:r>
              <a:rPr lang="en-GB" dirty="0" err="1" smtClean="0"/>
              <a:t>protuberans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atypical </a:t>
            </a:r>
            <a:r>
              <a:rPr lang="en-GB" dirty="0" err="1" smtClean="0"/>
              <a:t>fibroxathoma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inflammatory </a:t>
            </a:r>
            <a:r>
              <a:rPr lang="en-GB" dirty="0" err="1"/>
              <a:t>myxohyaline</a:t>
            </a:r>
            <a:r>
              <a:rPr lang="en-GB" dirty="0"/>
              <a:t> </a:t>
            </a:r>
            <a:r>
              <a:rPr lang="en-GB" dirty="0" err="1"/>
              <a:t>tumor</a:t>
            </a:r>
            <a:r>
              <a:rPr lang="en-GB" dirty="0"/>
              <a:t> of distal extremities (</a:t>
            </a:r>
            <a:r>
              <a:rPr lang="en-GB" dirty="0" err="1"/>
              <a:t>acral</a:t>
            </a:r>
            <a:r>
              <a:rPr lang="en-GB" dirty="0"/>
              <a:t> </a:t>
            </a:r>
            <a:r>
              <a:rPr lang="en-GB" dirty="0" err="1"/>
              <a:t>myxoinflammatory</a:t>
            </a:r>
            <a:r>
              <a:rPr lang="en-GB" dirty="0"/>
              <a:t> fibroblastic sarcoma).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dermatofibrosarcoma</a:t>
            </a:r>
            <a:r>
              <a:rPr lang="en-GB" dirty="0" smtClean="0"/>
              <a:t> </a:t>
            </a:r>
            <a:r>
              <a:rPr lang="en-GB" dirty="0" err="1" smtClean="0"/>
              <a:t>protuberans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rate of local recurrence is up to 58% unless wide excision is performed. The metastatic </a:t>
            </a:r>
            <a:r>
              <a:rPr lang="en-GB" dirty="0" smtClean="0"/>
              <a:t>rate </a:t>
            </a:r>
            <a:r>
              <a:rPr lang="en-GB" dirty="0"/>
              <a:t>is less than 1</a:t>
            </a:r>
            <a:r>
              <a:rPr lang="en-GB" dirty="0" smtClean="0"/>
              <a:t>%</a:t>
            </a:r>
          </a:p>
          <a:p>
            <a:r>
              <a:rPr lang="en-GB" dirty="0"/>
              <a:t>The </a:t>
            </a:r>
            <a:r>
              <a:rPr lang="en-GB" dirty="0" err="1"/>
              <a:t>fibrosarcomatous</a:t>
            </a:r>
            <a:r>
              <a:rPr lang="en-GB" dirty="0"/>
              <a:t> variant </a:t>
            </a:r>
            <a:r>
              <a:rPr lang="en-GB" dirty="0" smtClean="0"/>
              <a:t> - </a:t>
            </a:r>
            <a:r>
              <a:rPr lang="en-GB" dirty="0"/>
              <a:t>15% rate of systemic metastases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Atypical </a:t>
            </a:r>
            <a:r>
              <a:rPr lang="en-GB" dirty="0" err="1" smtClean="0"/>
              <a:t>fibroxanthoma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a </a:t>
            </a:r>
            <a:r>
              <a:rPr lang="en-GB" dirty="0"/>
              <a:t>rapidly growing tumour in sun-damaged skin of elderly patients, particularly </a:t>
            </a:r>
            <a:r>
              <a:rPr lang="en-GB" dirty="0" smtClean="0"/>
              <a:t>males</a:t>
            </a:r>
          </a:p>
          <a:p>
            <a:r>
              <a:rPr lang="en-US" dirty="0"/>
              <a:t>Ultraviolet radiation-induced </a:t>
            </a:r>
            <a:r>
              <a:rPr lang="en-US" i="1" dirty="0"/>
              <a:t>p53 </a:t>
            </a:r>
            <a:r>
              <a:rPr lang="en-US" dirty="0"/>
              <a:t>mutations have been observed in these lesions</a:t>
            </a:r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/>
              <a:t>The clinical appearances are often highly suggestive of a malignant process and the histological features indicate a highly malignant tumour. </a:t>
            </a:r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/>
              <a:t>the clinical behaviour is paradoxical with a low rate of local recurrence and an almost negligible metastatic </a:t>
            </a:r>
            <a:r>
              <a:rPr lang="en-GB" dirty="0" smtClean="0"/>
              <a:t>rate</a:t>
            </a:r>
          </a:p>
          <a:p>
            <a:endParaRPr lang="en-GB" dirty="0"/>
          </a:p>
          <a:p>
            <a:r>
              <a:rPr lang="en-GB" dirty="0" smtClean="0"/>
              <a:t>The </a:t>
            </a:r>
            <a:r>
              <a:rPr lang="en-GB" dirty="0"/>
              <a:t>existence of AFX in non sun-damaged skin of young patients is doubtful and these tumours probably represent examples of the </a:t>
            </a:r>
            <a:r>
              <a:rPr lang="en-GB" dirty="0" err="1"/>
              <a:t>pseudosarcomatous</a:t>
            </a:r>
            <a:r>
              <a:rPr lang="en-GB" dirty="0"/>
              <a:t> variant of FH.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Atypical </a:t>
            </a:r>
            <a:r>
              <a:rPr lang="en-GB" dirty="0" err="1" smtClean="0"/>
              <a:t>fibroxanthoma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The histological diagnosis of AFX is always a diagnosis of exclusion. </a:t>
            </a:r>
          </a:p>
          <a:p>
            <a:r>
              <a:rPr lang="en-GB" dirty="0" smtClean="0"/>
              <a:t>One should always make sure that a spindle cell melanoma, a spindle cell squamous cell carcinoma and a </a:t>
            </a:r>
            <a:r>
              <a:rPr lang="en-GB" dirty="0" err="1" smtClean="0"/>
              <a:t>leiomyosarcoma</a:t>
            </a:r>
            <a:r>
              <a:rPr lang="en-GB" dirty="0" smtClean="0"/>
              <a:t> have been ruled-out by the appropriate </a:t>
            </a:r>
            <a:r>
              <a:rPr lang="en-GB" dirty="0" err="1" smtClean="0"/>
              <a:t>immunohistochemical</a:t>
            </a:r>
            <a:r>
              <a:rPr lang="en-GB" dirty="0" smtClean="0"/>
              <a:t> stains. </a:t>
            </a:r>
          </a:p>
          <a:p>
            <a:r>
              <a:rPr lang="en-GB" dirty="0" smtClean="0"/>
              <a:t>The final histological diagnosis makes a big difference with regards to treatment and prognosis as melanoma has a more aggressive behaviour, squamous cell carcinoma has an intermediate behaviour and AFX generally has a very benign behaviour.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Inflammatory </a:t>
            </a:r>
            <a:r>
              <a:rPr lang="en-GB" dirty="0" err="1" smtClean="0"/>
              <a:t>myxohyaline</a:t>
            </a:r>
            <a:r>
              <a:rPr lang="en-GB" dirty="0" smtClean="0"/>
              <a:t> tumour of distal extremities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often </a:t>
            </a:r>
            <a:r>
              <a:rPr lang="en-GB" dirty="0"/>
              <a:t>superficially </a:t>
            </a:r>
            <a:r>
              <a:rPr lang="en-GB" dirty="0" smtClean="0"/>
              <a:t>located</a:t>
            </a:r>
          </a:p>
          <a:p>
            <a:r>
              <a:rPr lang="en-GB" dirty="0" smtClean="0"/>
              <a:t>The </a:t>
            </a:r>
            <a:r>
              <a:rPr lang="en-GB" dirty="0"/>
              <a:t>age range is wide but most patients are middle-aged </a:t>
            </a:r>
            <a:r>
              <a:rPr lang="en-GB" dirty="0" smtClean="0"/>
              <a:t>adults</a:t>
            </a:r>
          </a:p>
          <a:p>
            <a:r>
              <a:rPr lang="en-GB" dirty="0" smtClean="0"/>
              <a:t>The </a:t>
            </a:r>
            <a:r>
              <a:rPr lang="en-GB" dirty="0"/>
              <a:t>great majority of tumours present on hands, feet and ankles but some may occur on lower legs and arms and occasionally involve other sites.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Tumours </a:t>
            </a:r>
            <a:r>
              <a:rPr lang="en-GB" dirty="0"/>
              <a:t>are subcutaneous, slowly growing and may measure up to 4 cm. Histologically, they mimic an inflammatory process with nodules displaying </a:t>
            </a:r>
            <a:r>
              <a:rPr lang="en-GB" dirty="0" err="1"/>
              <a:t>myxoid</a:t>
            </a:r>
            <a:r>
              <a:rPr lang="en-GB" dirty="0"/>
              <a:t> or hyaline change. Cellularity varies and tumour cells are obscured by a prominent inflammatory cell infiltrate with frequent neutrophils. Large atypical cells with a ganglion-like or Hodgkin or Reed-Sternberg-like appearances are seen. Tumour cells stain variably for CD68 and CD34.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Malignant soft tissue tumours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en-GB" dirty="0" smtClean="0"/>
              <a:t>rarely </a:t>
            </a:r>
            <a:r>
              <a:rPr lang="en-GB" dirty="0"/>
              <a:t>affect </a:t>
            </a:r>
            <a:r>
              <a:rPr lang="en-GB" dirty="0" smtClean="0"/>
              <a:t>skin </a:t>
            </a:r>
          </a:p>
          <a:p>
            <a:pPr hangingPunct="0"/>
            <a:r>
              <a:rPr lang="en-GB" dirty="0" smtClean="0"/>
              <a:t>cutaneous </a:t>
            </a:r>
            <a:r>
              <a:rPr lang="en-GB" dirty="0"/>
              <a:t>involvement is often the result of direct extension by deep-seated tumours. </a:t>
            </a:r>
            <a:endParaRPr lang="en-GB" dirty="0" smtClean="0"/>
          </a:p>
          <a:p>
            <a:pPr hangingPunc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Cutaneous </a:t>
            </a:r>
            <a:r>
              <a:rPr lang="en-GB" dirty="0" err="1" smtClean="0"/>
              <a:t>leiomyosarcoma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hangingPunct="0"/>
            <a:r>
              <a:rPr lang="en-GB" dirty="0" smtClean="0"/>
              <a:t>presents mainly in the limbs of young adults with predilection for males</a:t>
            </a:r>
          </a:p>
          <a:p>
            <a:pPr hangingPunct="0"/>
            <a:r>
              <a:rPr lang="en-GB" dirty="0" smtClean="0"/>
              <a:t>often painful. </a:t>
            </a:r>
          </a:p>
          <a:p>
            <a:pPr hangingPunct="0"/>
            <a:r>
              <a:rPr lang="en-GB" dirty="0" smtClean="0"/>
              <a:t>The rate of local recurrence after incomplete excision is high but metastatic spread is almost non-existent. </a:t>
            </a:r>
          </a:p>
          <a:p>
            <a:pPr hangingPunct="0"/>
            <a:r>
              <a:rPr lang="en-GB" dirty="0" smtClean="0"/>
              <a:t>There was a general belief for many years, that these tumours have a very aggressive behaviour. This theory was supported by earlier series with a high metastatic rate. In these series however, deeper subcutaneous lesions with a more aggressive behaviour were included as cutaneous tumours. Purely dermal lesions however, are considerably less aggressive.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Cutaneous </a:t>
            </a:r>
            <a:r>
              <a:rPr lang="en-GB" dirty="0" err="1" smtClean="0"/>
              <a:t>angiosarcoma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en-GB" dirty="0"/>
              <a:t>occurs almost always in three settings </a:t>
            </a:r>
            <a:endParaRPr lang="en-GB" dirty="0" smtClean="0"/>
          </a:p>
          <a:p>
            <a:pPr hangingPunct="0"/>
            <a:r>
              <a:rPr lang="en-GB" dirty="0" smtClean="0"/>
              <a:t>in the face and scalp of elderly patients, particularly males (idiopathic variant), </a:t>
            </a:r>
          </a:p>
          <a:p>
            <a:pPr hangingPunct="0"/>
            <a:r>
              <a:rPr lang="en-GB" dirty="0" smtClean="0"/>
              <a:t>as a late complication of radiation therapy </a:t>
            </a:r>
          </a:p>
          <a:p>
            <a:pPr hangingPunct="0"/>
            <a:r>
              <a:rPr lang="en-GB" dirty="0" smtClean="0"/>
              <a:t>secondary to long-standing </a:t>
            </a:r>
            <a:r>
              <a:rPr lang="en-GB" dirty="0" err="1" smtClean="0"/>
              <a:t>lymphoedema</a:t>
            </a:r>
            <a:r>
              <a:rPr lang="en-GB" dirty="0" smtClean="0"/>
              <a:t> of any cause (Stewart-Treves syndrome).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Cutaneous </a:t>
            </a:r>
            <a:r>
              <a:rPr lang="en-GB" dirty="0" err="1" smtClean="0"/>
              <a:t>angiosarcoma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hangingPunct="0"/>
            <a:r>
              <a:rPr lang="en-GB" dirty="0" smtClean="0"/>
              <a:t>present as bruise-like areas and bluish red papules and nodules. </a:t>
            </a:r>
          </a:p>
          <a:p>
            <a:pPr hangingPunct="0"/>
            <a:r>
              <a:rPr lang="en-GB" dirty="0" smtClean="0"/>
              <a:t>The prognosis is very poor particularly in the idiopathic variant, with a 5-year survival rate of 12%. </a:t>
            </a:r>
          </a:p>
          <a:p>
            <a:pPr hangingPunct="0"/>
            <a:r>
              <a:rPr lang="en-GB" dirty="0" smtClean="0"/>
              <a:t>Response to radiotherapy and chemotherapy is poor. </a:t>
            </a:r>
          </a:p>
          <a:p>
            <a:pPr hangingPunct="0"/>
            <a:r>
              <a:rPr lang="en-GB" dirty="0" smtClean="0"/>
              <a:t>The only chance of improving survival is early surgical treatment but this is often not achieved because of the </a:t>
            </a:r>
            <a:r>
              <a:rPr lang="en-GB" dirty="0" err="1" smtClean="0"/>
              <a:t>multifocality</a:t>
            </a:r>
            <a:r>
              <a:rPr lang="en-GB" dirty="0" smtClean="0"/>
              <a:t> of the tumours. </a:t>
            </a:r>
          </a:p>
          <a:p>
            <a:pPr hangingPunct="0"/>
            <a:r>
              <a:rPr lang="en-GB" dirty="0" smtClean="0"/>
              <a:t>Most patients die of extensive local disease or metastatic spread.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89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Rook\Rook 8th ed\56. Soft-Tissue Tumours and Tumour-like Conditions\56.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687" y="0"/>
            <a:ext cx="600262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Cutaneous </a:t>
            </a:r>
            <a:r>
              <a:rPr lang="en-GB" dirty="0" err="1" smtClean="0"/>
              <a:t>angiosarcoma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AS developing after radiotherapy presents many years after treatment. </a:t>
            </a:r>
          </a:p>
          <a:p>
            <a:r>
              <a:rPr lang="en-GB" dirty="0" smtClean="0"/>
              <a:t>The histological diagnosis is usually not difficult except in small biopsies and in poorly differentiated tumours. The latter might require immunohistochemistry for confirmation of the diagnosis. </a:t>
            </a:r>
          </a:p>
          <a:p>
            <a:r>
              <a:rPr lang="en-GB" dirty="0" smtClean="0"/>
              <a:t>It is worth remembering that a number of benign vascular tumours can mimic AS and therefore one should suspect a diagnosis of AS in the wrong clinical setting.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3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GB" dirty="0" err="1" smtClean="0"/>
              <a:t>Myxofibrosarcoma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 fontScale="85000" lnSpcReduction="20000"/>
          </a:bodyPr>
          <a:lstStyle/>
          <a:p>
            <a:pPr hangingPunct="0"/>
            <a:r>
              <a:rPr lang="en-GB" dirty="0" smtClean="0"/>
              <a:t>occurs mainly in the subcutaneous tissue (up to 60% of cases) of middle-aged adults with a slight predominance in males.</a:t>
            </a:r>
          </a:p>
          <a:p>
            <a:pPr hangingPunct="0"/>
            <a:r>
              <a:rPr lang="en-GB" dirty="0" smtClean="0"/>
              <a:t>Secondary involvement of the dermis is common and patients can present primarily to a dermatologist. </a:t>
            </a:r>
          </a:p>
          <a:p>
            <a:pPr hangingPunct="0"/>
            <a:r>
              <a:rPr lang="en-GB" dirty="0" smtClean="0"/>
              <a:t>displays a spectrum of histological appearances based on cellularity, degree of cytological </a:t>
            </a:r>
            <a:r>
              <a:rPr lang="en-GB" dirty="0" err="1" smtClean="0"/>
              <a:t>atypia</a:t>
            </a:r>
            <a:r>
              <a:rPr lang="en-GB" dirty="0" smtClean="0"/>
              <a:t> and degree of </a:t>
            </a:r>
            <a:r>
              <a:rPr lang="en-GB" dirty="0" err="1" smtClean="0"/>
              <a:t>myxoid</a:t>
            </a:r>
            <a:r>
              <a:rPr lang="en-GB" dirty="0" smtClean="0"/>
              <a:t> change. </a:t>
            </a:r>
          </a:p>
          <a:p>
            <a:pPr hangingPunct="0"/>
            <a:r>
              <a:rPr lang="en-GB" dirty="0" smtClean="0"/>
              <a:t>High-grade lesions are very cellular and pleomorphic, show only focal </a:t>
            </a:r>
            <a:r>
              <a:rPr lang="en-GB" dirty="0" err="1" smtClean="0"/>
              <a:t>myxoid</a:t>
            </a:r>
            <a:r>
              <a:rPr lang="en-GB" dirty="0" smtClean="0"/>
              <a:t> change and have a tendency to spread to lymph nodes. </a:t>
            </a:r>
          </a:p>
          <a:p>
            <a:pPr hangingPunct="0"/>
            <a:r>
              <a:rPr lang="en-GB" dirty="0" smtClean="0"/>
              <a:t>Low grade lesions have a high rate of local recurrence but a low metastatic rate.  </a:t>
            </a:r>
          </a:p>
          <a:p>
            <a:pPr hangingPunct="0"/>
            <a:r>
              <a:rPr lang="en-GB" dirty="0" smtClean="0"/>
              <a:t>A recurrent tumour can show progression to a higher grade and adequate surgical excision is of paramount importance. </a:t>
            </a:r>
          </a:p>
          <a:p>
            <a:pPr hangingPunct="0"/>
            <a:r>
              <a:rPr lang="en-GB" dirty="0" smtClean="0"/>
              <a:t> The overall 5 year survival is around 60%.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Epithelioid</a:t>
            </a:r>
            <a:r>
              <a:rPr lang="en-GB" dirty="0" smtClean="0"/>
              <a:t> sarcoma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hangingPunct="0"/>
            <a:r>
              <a:rPr lang="en-GB" dirty="0" smtClean="0"/>
              <a:t>a highly malignant rare tumour of uncertain </a:t>
            </a:r>
            <a:r>
              <a:rPr lang="en-GB" dirty="0" err="1" smtClean="0"/>
              <a:t>histogenesis</a:t>
            </a:r>
            <a:r>
              <a:rPr lang="en-GB" dirty="0" smtClean="0"/>
              <a:t>. </a:t>
            </a:r>
            <a:endParaRPr lang="en-GB" dirty="0"/>
          </a:p>
          <a:p>
            <a:pPr hangingPunct="0"/>
            <a:r>
              <a:rPr lang="en-GB" dirty="0" smtClean="0"/>
              <a:t>presents mainly in adolescents and young adults with predilection for males. the distal extremities. Typical lesions present as ulcerated and painful single or multiple lesions. The lesions often have a </a:t>
            </a:r>
            <a:r>
              <a:rPr lang="en-GB" dirty="0" err="1" smtClean="0"/>
              <a:t>sporotrichoid</a:t>
            </a:r>
            <a:r>
              <a:rPr lang="en-GB" dirty="0" smtClean="0"/>
              <a:t> distribution and can be confused clinically with an infective process.  This presentation is due to spread of the tumour through neurovascular bundles and </a:t>
            </a:r>
            <a:r>
              <a:rPr lang="en-GB" dirty="0" err="1" smtClean="0"/>
              <a:t>fascial</a:t>
            </a:r>
            <a:r>
              <a:rPr lang="en-GB" dirty="0" smtClean="0"/>
              <a:t> planes. This growth pattern is responsible for the multiple recurrences and the difficulties in achieving control of the disease other than with radical surgery. Although the 5 year survival rate is up to 50%, most patients die eventually of metastatic disease. Histologically, tumours can resemble a granulomatous process but this resemblance is only superficial and cytological </a:t>
            </a:r>
            <a:r>
              <a:rPr lang="en-GB" dirty="0" err="1" smtClean="0"/>
              <a:t>atypia</a:t>
            </a:r>
            <a:r>
              <a:rPr lang="en-GB" dirty="0" smtClean="0"/>
              <a:t> is prominent in most cases. The </a:t>
            </a:r>
            <a:r>
              <a:rPr lang="en-GB" dirty="0" err="1" smtClean="0"/>
              <a:t>immunohistochemical</a:t>
            </a:r>
            <a:r>
              <a:rPr lang="en-GB" dirty="0" smtClean="0"/>
              <a:t> profile of this tumour is very useful to confirm the diagnosis.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Fibrohistiocytic</a:t>
            </a:r>
            <a:r>
              <a:rPr lang="en-US" dirty="0" smtClean="0"/>
              <a:t> </a:t>
            </a:r>
            <a:r>
              <a:rPr lang="en-US" dirty="0" err="1" smtClean="0"/>
              <a:t>tumours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Giant cell </a:t>
            </a:r>
            <a:r>
              <a:rPr lang="en-US" dirty="0" err="1"/>
              <a:t>tumour</a:t>
            </a:r>
            <a:r>
              <a:rPr lang="en-US" dirty="0"/>
              <a:t> of tendon </a:t>
            </a:r>
            <a:r>
              <a:rPr lang="en-US" dirty="0" err="1"/>
              <a:t>sheat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Fibrous </a:t>
            </a:r>
            <a:r>
              <a:rPr lang="en-US" dirty="0" err="1"/>
              <a:t>histiocytoma</a:t>
            </a:r>
            <a:r>
              <a:rPr lang="en-US" dirty="0"/>
              <a:t> (</a:t>
            </a:r>
            <a:r>
              <a:rPr lang="en-US" dirty="0" err="1"/>
              <a:t>dermatofibroma</a:t>
            </a:r>
            <a:r>
              <a:rPr lang="en-US" dirty="0"/>
              <a:t>) </a:t>
            </a:r>
          </a:p>
          <a:p>
            <a:pPr lvl="0"/>
            <a:r>
              <a:rPr lang="en-US" dirty="0"/>
              <a:t>Medallion-like dermal </a:t>
            </a:r>
            <a:r>
              <a:rPr lang="en-US" dirty="0" err="1"/>
              <a:t>dendrocytic</a:t>
            </a:r>
            <a:r>
              <a:rPr lang="en-US" dirty="0"/>
              <a:t> </a:t>
            </a:r>
            <a:r>
              <a:rPr lang="en-US" dirty="0" err="1"/>
              <a:t>hamartoma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Hemosiderotic</a:t>
            </a:r>
            <a:r>
              <a:rPr lang="en-US" dirty="0"/>
              <a:t> </a:t>
            </a:r>
            <a:r>
              <a:rPr lang="en-US" dirty="0" err="1"/>
              <a:t>fibrohistiocytic</a:t>
            </a:r>
            <a:r>
              <a:rPr lang="en-US" dirty="0"/>
              <a:t> </a:t>
            </a:r>
            <a:r>
              <a:rPr lang="en-US" dirty="0" err="1"/>
              <a:t>lipomatous</a:t>
            </a:r>
            <a:r>
              <a:rPr lang="en-US" dirty="0"/>
              <a:t> lesion </a:t>
            </a:r>
          </a:p>
          <a:p>
            <a:pPr lvl="0"/>
            <a:r>
              <a:rPr lang="en-US" dirty="0" err="1"/>
              <a:t>Angiomatoid</a:t>
            </a:r>
            <a:r>
              <a:rPr lang="en-US" dirty="0"/>
              <a:t> fibrous </a:t>
            </a:r>
            <a:r>
              <a:rPr lang="en-US" dirty="0" err="1"/>
              <a:t>histiocytoma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Plexiform</a:t>
            </a:r>
            <a:r>
              <a:rPr lang="en-US" dirty="0"/>
              <a:t> fibrous </a:t>
            </a:r>
            <a:r>
              <a:rPr lang="en-US" dirty="0" err="1"/>
              <a:t>histiocytoma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Atypical </a:t>
            </a:r>
            <a:r>
              <a:rPr lang="en-US" dirty="0" err="1"/>
              <a:t>fibroxanthoma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Malignant fibrous </a:t>
            </a:r>
            <a:r>
              <a:rPr lang="en-US" dirty="0" err="1"/>
              <a:t>histiocytoma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Myxofibrosarcoma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Low-grade </a:t>
            </a:r>
            <a:r>
              <a:rPr lang="en-US" dirty="0" err="1"/>
              <a:t>fibromyxoid</a:t>
            </a:r>
            <a:r>
              <a:rPr lang="en-US" dirty="0"/>
              <a:t> sarcoma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Rook\Rook 8th ed\56. Soft-Tissue Tumours and Tumour-like Conditions\56.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322" y="0"/>
            <a:ext cx="589935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Vascular </a:t>
            </a:r>
            <a:r>
              <a:rPr lang="en-US" dirty="0" err="1" smtClean="0"/>
              <a:t>tumours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Reactive vascular lesions </a:t>
            </a:r>
          </a:p>
          <a:p>
            <a:pPr lvl="0"/>
            <a:r>
              <a:rPr lang="en-US" dirty="0"/>
              <a:t>Benign vascular </a:t>
            </a:r>
            <a:r>
              <a:rPr lang="en-US" dirty="0" err="1"/>
              <a:t>tumours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Vascular </a:t>
            </a:r>
            <a:r>
              <a:rPr lang="en-US" dirty="0" err="1"/>
              <a:t>tumours</a:t>
            </a:r>
            <a:r>
              <a:rPr lang="en-US" dirty="0"/>
              <a:t> of intermediate malignancy </a:t>
            </a:r>
          </a:p>
          <a:p>
            <a:pPr lvl="0"/>
            <a:r>
              <a:rPr lang="en-US" dirty="0"/>
              <a:t>Malignant vascular </a:t>
            </a:r>
            <a:r>
              <a:rPr lang="en-US" dirty="0" err="1"/>
              <a:t>tumours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Reactive vascular lesions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Intravascular </a:t>
            </a:r>
            <a:r>
              <a:rPr lang="en-US" dirty="0"/>
              <a:t>papillary endothelial </a:t>
            </a:r>
            <a:r>
              <a:rPr lang="en-US" dirty="0" smtClean="0"/>
              <a:t>hyperplasia</a:t>
            </a:r>
          </a:p>
          <a:p>
            <a:pPr lvl="2"/>
            <a:r>
              <a:rPr lang="en-US" dirty="0" smtClean="0"/>
              <a:t>a </a:t>
            </a:r>
            <a:r>
              <a:rPr lang="en-US" dirty="0"/>
              <a:t>form of organizing thrombus in which endothelial cells line </a:t>
            </a:r>
            <a:r>
              <a:rPr lang="en-US" dirty="0" err="1"/>
              <a:t>hyalinized</a:t>
            </a:r>
            <a:r>
              <a:rPr lang="en-US" dirty="0"/>
              <a:t> papillae.</a:t>
            </a:r>
          </a:p>
          <a:p>
            <a:r>
              <a:rPr lang="en-US" dirty="0" smtClean="0"/>
              <a:t>Reactive </a:t>
            </a:r>
            <a:r>
              <a:rPr lang="en-US" dirty="0" err="1"/>
              <a:t>angioendotheliomatosis</a:t>
            </a:r>
            <a:r>
              <a:rPr lang="en-US" dirty="0"/>
              <a:t> </a:t>
            </a:r>
            <a:endParaRPr lang="en-US" dirty="0" smtClean="0"/>
          </a:p>
          <a:p>
            <a:pPr lvl="2"/>
            <a:r>
              <a:rPr lang="en-US" dirty="0" smtClean="0"/>
              <a:t>a </a:t>
            </a:r>
            <a:r>
              <a:rPr lang="en-US" dirty="0"/>
              <a:t>multifocal proliferation of clusters of capillaries lined by plump endothelial cells with little or no cytological </a:t>
            </a:r>
            <a:r>
              <a:rPr lang="en-US" dirty="0" err="1"/>
              <a:t>atypia</a:t>
            </a:r>
            <a:endParaRPr lang="en-US" dirty="0" smtClean="0"/>
          </a:p>
          <a:p>
            <a:r>
              <a:rPr lang="en-US" dirty="0" err="1"/>
              <a:t>Glomeruloid</a:t>
            </a:r>
            <a:r>
              <a:rPr lang="en-US" dirty="0"/>
              <a:t> </a:t>
            </a:r>
            <a:r>
              <a:rPr lang="en-US" dirty="0" err="1"/>
              <a:t>haemangioma</a:t>
            </a:r>
            <a:r>
              <a:rPr lang="en-US" dirty="0"/>
              <a:t> </a:t>
            </a:r>
            <a:endParaRPr lang="en-US" dirty="0" smtClean="0"/>
          </a:p>
          <a:p>
            <a:pPr lvl="2"/>
            <a:r>
              <a:rPr lang="en-US" dirty="0"/>
              <a:t>a distinctive multifocal vascular proliferation that occurs in association with POEMS syndrome (</a:t>
            </a:r>
            <a:r>
              <a:rPr lang="en-US" i="1" dirty="0"/>
              <a:t>p</a:t>
            </a:r>
            <a:r>
              <a:rPr lang="en-US" dirty="0"/>
              <a:t>olyneuropathy, </a:t>
            </a:r>
            <a:r>
              <a:rPr lang="en-US" i="1" dirty="0" err="1"/>
              <a:t>o</a:t>
            </a:r>
            <a:r>
              <a:rPr lang="en-US" dirty="0" err="1"/>
              <a:t>rganomegaly</a:t>
            </a:r>
            <a:r>
              <a:rPr lang="en-US" dirty="0"/>
              <a:t>, </a:t>
            </a:r>
            <a:r>
              <a:rPr lang="en-US" i="1" dirty="0" err="1"/>
              <a:t>e</a:t>
            </a:r>
            <a:r>
              <a:rPr lang="en-US" dirty="0" err="1"/>
              <a:t>ndocrinopathy</a:t>
            </a:r>
            <a:r>
              <a:rPr lang="en-US" dirty="0"/>
              <a:t>, </a:t>
            </a:r>
            <a:r>
              <a:rPr lang="en-US" i="1" dirty="0"/>
              <a:t>M</a:t>
            </a:r>
            <a:r>
              <a:rPr lang="en-US" dirty="0"/>
              <a:t> protein and </a:t>
            </a:r>
            <a:r>
              <a:rPr lang="en-US" i="1" dirty="0"/>
              <a:t>s</a:t>
            </a:r>
            <a:r>
              <a:rPr lang="en-US" dirty="0"/>
              <a:t>kin </a:t>
            </a:r>
            <a:r>
              <a:rPr lang="en-US" dirty="0" smtClean="0"/>
              <a:t>changes) </a:t>
            </a:r>
            <a:r>
              <a:rPr lang="en-US" dirty="0"/>
              <a:t>or with </a:t>
            </a:r>
            <a:r>
              <a:rPr lang="en-US" dirty="0" err="1"/>
              <a:t>multicentric</a:t>
            </a:r>
            <a:r>
              <a:rPr lang="en-US" dirty="0"/>
              <a:t> </a:t>
            </a:r>
            <a:r>
              <a:rPr lang="en-US" dirty="0" err="1"/>
              <a:t>Castleman's</a:t>
            </a:r>
            <a:r>
              <a:rPr lang="en-US" dirty="0"/>
              <a:t> disease</a:t>
            </a:r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Benign vascular </a:t>
            </a:r>
            <a:r>
              <a:rPr lang="en-US" b="1" dirty="0" err="1" smtClean="0"/>
              <a:t>tumours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Lobular </a:t>
            </a:r>
            <a:r>
              <a:rPr lang="en-US" dirty="0"/>
              <a:t>capillary </a:t>
            </a:r>
            <a:r>
              <a:rPr lang="en-US" dirty="0" err="1"/>
              <a:t>haemangioma</a:t>
            </a:r>
            <a:r>
              <a:rPr lang="en-US" dirty="0"/>
              <a:t> (pyogenic </a:t>
            </a:r>
            <a:r>
              <a:rPr lang="en-US" dirty="0" smtClean="0"/>
              <a:t>granuloma</a:t>
            </a:r>
            <a:r>
              <a:rPr lang="en-US" dirty="0"/>
              <a:t>) </a:t>
            </a:r>
            <a:endParaRPr lang="en-US" dirty="0" smtClean="0"/>
          </a:p>
          <a:p>
            <a:r>
              <a:rPr lang="en-US" dirty="0" err="1"/>
              <a:t>Cirsoid</a:t>
            </a:r>
            <a:r>
              <a:rPr lang="en-US" dirty="0"/>
              <a:t> aneurysm </a:t>
            </a:r>
            <a:endParaRPr lang="en-US" dirty="0" smtClean="0"/>
          </a:p>
          <a:p>
            <a:r>
              <a:rPr lang="en-US" dirty="0" err="1"/>
              <a:t>Epithelioid</a:t>
            </a:r>
            <a:r>
              <a:rPr lang="en-US" dirty="0"/>
              <a:t> </a:t>
            </a:r>
            <a:r>
              <a:rPr lang="en-US" dirty="0" err="1"/>
              <a:t>haemangioma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b="1" dirty="0"/>
              <a:t>Cutaneous </a:t>
            </a:r>
            <a:r>
              <a:rPr lang="en-US" b="1" dirty="0" err="1"/>
              <a:t>epithelioid</a:t>
            </a:r>
            <a:r>
              <a:rPr lang="en-US" b="1" dirty="0"/>
              <a:t> </a:t>
            </a:r>
            <a:r>
              <a:rPr lang="en-US" b="1" dirty="0" err="1"/>
              <a:t>angiomatous</a:t>
            </a:r>
            <a:r>
              <a:rPr lang="en-US" b="1" dirty="0"/>
              <a:t> nodule</a:t>
            </a:r>
          </a:p>
          <a:p>
            <a:r>
              <a:rPr lang="en-US" dirty="0"/>
              <a:t>Acquired </a:t>
            </a:r>
            <a:r>
              <a:rPr lang="en-US" dirty="0" err="1"/>
              <a:t>elastotic</a:t>
            </a:r>
            <a:r>
              <a:rPr lang="en-US" dirty="0"/>
              <a:t> </a:t>
            </a:r>
            <a:r>
              <a:rPr lang="en-US" dirty="0" err="1"/>
              <a:t>haemangioma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/>
              <a:t>Hobnail </a:t>
            </a:r>
            <a:r>
              <a:rPr lang="en-US" dirty="0" err="1" smtClean="0"/>
              <a:t>haemangioma</a:t>
            </a:r>
            <a:endParaRPr lang="en-US" dirty="0" smtClean="0"/>
          </a:p>
          <a:p>
            <a:r>
              <a:rPr lang="en-US" dirty="0" err="1"/>
              <a:t>Microvenular</a:t>
            </a:r>
            <a:r>
              <a:rPr lang="en-US" dirty="0"/>
              <a:t> </a:t>
            </a:r>
            <a:r>
              <a:rPr lang="en-US" dirty="0" err="1"/>
              <a:t>haemangioma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/>
              <a:t>Sinusoidal </a:t>
            </a:r>
            <a:r>
              <a:rPr lang="en-US" dirty="0" err="1"/>
              <a:t>haemangioma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/>
              <a:t>Spindle cell </a:t>
            </a:r>
            <a:r>
              <a:rPr lang="en-US" dirty="0" err="1" smtClean="0"/>
              <a:t>haemangioma</a:t>
            </a:r>
            <a:endParaRPr lang="en-US" dirty="0" smtClean="0"/>
          </a:p>
          <a:p>
            <a:r>
              <a:rPr lang="en-US" b="1" dirty="0" err="1"/>
              <a:t>Symplastic</a:t>
            </a:r>
            <a:r>
              <a:rPr lang="en-US" b="1" dirty="0"/>
              <a:t> </a:t>
            </a:r>
            <a:r>
              <a:rPr lang="en-US" b="1" dirty="0" err="1"/>
              <a:t>haemangioma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1547</Words>
  <Application>Microsoft Office PowerPoint</Application>
  <PresentationFormat>On-screen Show (4:3)</PresentationFormat>
  <Paragraphs>222</Paragraphs>
  <Slides>71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2" baseType="lpstr">
      <vt:lpstr>Office Theme</vt:lpstr>
      <vt:lpstr>Soft-Tissue Tumours and Tumour-like Conditions</vt:lpstr>
      <vt:lpstr>Soft-Tissue Tumours and Tumour-like Conditions</vt:lpstr>
      <vt:lpstr>Fibrous and myofibroblastic tumours</vt:lpstr>
      <vt:lpstr>PowerPoint Presentation</vt:lpstr>
      <vt:lpstr>Fibrohistiocytic tumours</vt:lpstr>
      <vt:lpstr>PowerPoint Presentation</vt:lpstr>
      <vt:lpstr>Vascular tumours</vt:lpstr>
      <vt:lpstr>Reactive vascular lesions </vt:lpstr>
      <vt:lpstr>Benign vascular tumours</vt:lpstr>
      <vt:lpstr>Vascular tumours of intermediate malignancy</vt:lpstr>
      <vt:lpstr>Malignant vascular tumours</vt:lpstr>
      <vt:lpstr>Lymphatic tumours</vt:lpstr>
      <vt:lpstr>Tumours of perivascular cells</vt:lpstr>
      <vt:lpstr>Peripheral neuroectodermal tumours </vt:lpstr>
      <vt:lpstr>Peripheral neuroectodermal tumours</vt:lpstr>
      <vt:lpstr>Tumours of muscle</vt:lpstr>
      <vt:lpstr>Skeletal muscle tumours</vt:lpstr>
      <vt:lpstr>Tumours of fat cells</vt:lpstr>
      <vt:lpstr>Tumours of uncertain histogenesis</vt:lpstr>
      <vt:lpstr>Ossifying lesions in the dermis</vt:lpstr>
      <vt:lpstr>very common and easy to diagnose </vt:lpstr>
      <vt:lpstr>relatively more infrequent tumours </vt:lpstr>
      <vt:lpstr>PowerPoint Presentation</vt:lpstr>
      <vt:lpstr>PowerPoint Presentation</vt:lpstr>
      <vt:lpstr>PowerPoint Presentation</vt:lpstr>
      <vt:lpstr>PowerPoint Presentation</vt:lpstr>
      <vt:lpstr> Carney complex </vt:lpstr>
      <vt:lpstr>Cowden’s disease</vt:lpstr>
      <vt:lpstr>Benign cutaneous soft tissue tumours that can simulate malignancy clinically or histologically</vt:lpstr>
      <vt:lpstr>Low-grade malignant or malignant soft tissue tumours often associated with high morbidity or mortality. </vt:lpstr>
      <vt:lpstr>PowerPoint Presentation</vt:lpstr>
      <vt:lpstr>dermatofibrosarcoma protuberans </vt:lpstr>
      <vt:lpstr>Atypical fibroxanthoma</vt:lpstr>
      <vt:lpstr>Atypical fibroxanthoma</vt:lpstr>
      <vt:lpstr>Inflammatory myxohyaline tumour of distal extremities</vt:lpstr>
      <vt:lpstr>Malignant soft tissue tumours</vt:lpstr>
      <vt:lpstr>Cutaneous leiomyosarcoma</vt:lpstr>
      <vt:lpstr>Cutaneous angiosarcoma</vt:lpstr>
      <vt:lpstr>Cutaneous angiosarcoma</vt:lpstr>
      <vt:lpstr>Cutaneous angiosarcoma</vt:lpstr>
      <vt:lpstr>Myxofibrosarcoma</vt:lpstr>
      <vt:lpstr>Epithelioid sarcoma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Arslan</dc:creator>
  <cp:lastModifiedBy>Arslan</cp:lastModifiedBy>
  <cp:revision>27</cp:revision>
  <dcterms:created xsi:type="dcterms:W3CDTF">2010-07-25T12:42:05Z</dcterms:created>
  <dcterms:modified xsi:type="dcterms:W3CDTF">2010-07-25T20:08:32Z</dcterms:modified>
</cp:coreProperties>
</file>