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317" r:id="rId7"/>
    <p:sldId id="261" r:id="rId8"/>
    <p:sldId id="278" r:id="rId9"/>
    <p:sldId id="328" r:id="rId10"/>
    <p:sldId id="277" r:id="rId11"/>
    <p:sldId id="318" r:id="rId12"/>
    <p:sldId id="279" r:id="rId13"/>
    <p:sldId id="262" r:id="rId14"/>
    <p:sldId id="280" r:id="rId15"/>
    <p:sldId id="281" r:id="rId16"/>
    <p:sldId id="319" r:id="rId17"/>
    <p:sldId id="283" r:id="rId18"/>
    <p:sldId id="320" r:id="rId19"/>
    <p:sldId id="284" r:id="rId20"/>
    <p:sldId id="285" r:id="rId21"/>
    <p:sldId id="286" r:id="rId22"/>
    <p:sldId id="287" r:id="rId23"/>
    <p:sldId id="288" r:id="rId24"/>
    <p:sldId id="321" r:id="rId25"/>
    <p:sldId id="322" r:id="rId26"/>
    <p:sldId id="289" r:id="rId27"/>
    <p:sldId id="290" r:id="rId28"/>
    <p:sldId id="291" r:id="rId29"/>
    <p:sldId id="323" r:id="rId30"/>
    <p:sldId id="294" r:id="rId31"/>
    <p:sldId id="292" r:id="rId32"/>
    <p:sldId id="293" r:id="rId33"/>
    <p:sldId id="324" r:id="rId34"/>
    <p:sldId id="325" r:id="rId35"/>
    <p:sldId id="296" r:id="rId36"/>
    <p:sldId id="297" r:id="rId37"/>
    <p:sldId id="263" r:id="rId38"/>
    <p:sldId id="264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265" r:id="rId49"/>
    <p:sldId id="316" r:id="rId50"/>
    <p:sldId id="326" r:id="rId51"/>
    <p:sldId id="327" r:id="rId52"/>
    <p:sldId id="307" r:id="rId53"/>
    <p:sldId id="310" r:id="rId54"/>
    <p:sldId id="309" r:id="rId55"/>
    <p:sldId id="312" r:id="rId56"/>
    <p:sldId id="266" r:id="rId57"/>
    <p:sldId id="315" r:id="rId58"/>
    <p:sldId id="31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32F0E-A20D-474D-AB4E-E49044CCDFC9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F486-95A0-4C77-B0DE-9BCDC4C57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578-CEE6-4D92-92BB-6A00E2EEFC1E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5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8DD4-F86C-4252-AF3B-72CC42BC1FCF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4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4665-229F-4F52-B685-9E0D0A1931F2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8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4C1D-23DF-4DEB-A1D9-87214FF3BE1A}" type="datetime1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3AF8-7329-4E4A-AEE5-4267C485FA4E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7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E8F6-8149-4389-B6C8-46E5E6072D28}" type="datetime1">
              <a:rPr lang="en-US" smtClean="0"/>
              <a:t>10/29/2023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1FD0-96B5-4E0C-AF7E-1040109147C2}" type="datetime1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2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88BC-7CB2-4A7A-A64A-6F41D721F0E1}" type="datetime1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CF5D-641C-4550-9A3E-15F6B8ADF28E}" type="datetime1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A598-A462-4C74-B60E-575EBB797498}" type="datetime1">
              <a:rPr lang="en-US" smtClean="0"/>
              <a:t>10/29/2023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9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F541993-9DB9-4627-BC09-EA0C176D63E9}" type="datetime1">
              <a:rPr lang="en-US" smtClean="0"/>
              <a:t>10/29/2023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8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54BB42A-EA65-4FD5-B78B-84E560C55D1C}" type="datetime1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EC2407B-1D03-48E2-9FB8-CE35CF9C0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3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57B64"/>
                </a:solidFill>
                <a:latin typeface="FrutigerLTStd-Bold"/>
              </a:rPr>
              <a:t>Soft Tissue Augmentation </a:t>
            </a:r>
            <a:r>
              <a:rPr lang="en-US" sz="4000" dirty="0">
                <a:solidFill>
                  <a:schemeClr val="tx1"/>
                </a:solidFill>
                <a:latin typeface="FrutigerLTStd-Bold"/>
              </a:rPr>
              <a:t>(</a:t>
            </a:r>
            <a:r>
              <a:rPr lang="en-US" dirty="0"/>
              <a:t>fillers)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Dermatology Department </a:t>
            </a:r>
          </a:p>
          <a:p>
            <a:r>
              <a:rPr lang="en-US" dirty="0" smtClean="0"/>
              <a:t>PAF Hospital </a:t>
            </a:r>
          </a:p>
          <a:p>
            <a:r>
              <a:rPr lang="en-US" dirty="0" smtClean="0"/>
              <a:t>Islamabad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0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6420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828800"/>
            <a:ext cx="7729728" cy="391122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Linear / threading: </a:t>
            </a:r>
            <a:r>
              <a:rPr lang="en-US" dirty="0" smtClean="0"/>
              <a:t>product is inserted in a line or thread as the needle is moving, anterograde and retrograde 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Depot: </a:t>
            </a:r>
            <a:r>
              <a:rPr lang="en-US" dirty="0" smtClean="0"/>
              <a:t>small amounts of product deposited in a </a:t>
            </a:r>
            <a:r>
              <a:rPr lang="en-US" dirty="0" err="1" smtClean="0"/>
              <a:t>dersired</a:t>
            </a:r>
            <a:r>
              <a:rPr lang="en-US" dirty="0" smtClean="0"/>
              <a:t> plane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Serial puncture: </a:t>
            </a:r>
            <a:r>
              <a:rPr lang="en-US" dirty="0" err="1" smtClean="0"/>
              <a:t>a.k.a</a:t>
            </a:r>
            <a:r>
              <a:rPr lang="en-US" dirty="0" smtClean="0"/>
              <a:t> string or pearls injection, </a:t>
            </a:r>
            <a:r>
              <a:rPr lang="en-US" dirty="0"/>
              <a:t>m</a:t>
            </a:r>
            <a:r>
              <a:rPr lang="en-US" dirty="0" smtClean="0"/>
              <a:t>ultiple closely spaced depot injections are placed in a linear fashion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274" y="949921"/>
            <a:ext cx="8038280" cy="3528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4.  Fanning</a:t>
            </a:r>
            <a:r>
              <a:rPr lang="en-US" b="1" dirty="0"/>
              <a:t>:  </a:t>
            </a:r>
            <a:r>
              <a:rPr lang="en-US" dirty="0"/>
              <a:t>single entry point, needle is fanned in multiple directions, product is placed by retrograde </a:t>
            </a:r>
            <a:r>
              <a:rPr lang="en-US" dirty="0" smtClean="0"/>
              <a:t>injection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5.  Cross </a:t>
            </a:r>
            <a:r>
              <a:rPr lang="en-US" b="1" dirty="0"/>
              <a:t>hatching: </a:t>
            </a:r>
            <a:r>
              <a:rPr lang="en-US" dirty="0"/>
              <a:t>multiple linear threads are placed in a X shaped </a:t>
            </a:r>
            <a:r>
              <a:rPr lang="en-US" dirty="0" smtClean="0"/>
              <a:t>fashion</a:t>
            </a:r>
          </a:p>
          <a:p>
            <a:pPr marL="0" indent="0">
              <a:buNone/>
            </a:pPr>
            <a:r>
              <a:rPr lang="en-US" b="1" dirty="0" smtClean="0"/>
              <a:t>6.  Grid</a:t>
            </a:r>
            <a:r>
              <a:rPr lang="en-US" b="1" dirty="0"/>
              <a:t>: </a:t>
            </a:r>
            <a:r>
              <a:rPr lang="en-US" dirty="0"/>
              <a:t>linear threads intersecting at right angles</a:t>
            </a:r>
          </a:p>
          <a:p>
            <a:pPr marL="0" indent="0">
              <a:buNone/>
            </a:pPr>
            <a:r>
              <a:rPr lang="en-US" b="1" dirty="0" smtClean="0"/>
              <a:t>7.  </a:t>
            </a:r>
            <a:r>
              <a:rPr lang="en-US" b="1" dirty="0" err="1" smtClean="0"/>
              <a:t>Ferning</a:t>
            </a:r>
            <a:r>
              <a:rPr lang="en-US" b="1" dirty="0"/>
              <a:t>: </a:t>
            </a:r>
            <a:r>
              <a:rPr lang="en-US" dirty="0"/>
              <a:t>needle is fully inserted, product injected in a retrograde fashion, needle is directed to each side of central tract, product placed in small quantities like branches of a fern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0" y="1005840"/>
            <a:ext cx="2808514" cy="14369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172" y="91440"/>
            <a:ext cx="3224901" cy="6655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1611" y="182880"/>
            <a:ext cx="15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Threading</a:t>
            </a:r>
          </a:p>
          <a:p>
            <a:pPr algn="ctr"/>
            <a:r>
              <a:rPr lang="en-US" b="1" dirty="0"/>
              <a:t>(Retrograde)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1412221"/>
            <a:ext cx="175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DEPOT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2795451"/>
            <a:ext cx="175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FANNING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361610" y="4493623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Cross-hatching</a:t>
            </a:r>
          </a:p>
          <a:p>
            <a:pPr algn="ctr"/>
            <a:r>
              <a:rPr lang="en-US" b="1" dirty="0"/>
              <a:t>(Grid like pattern)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5878286"/>
            <a:ext cx="175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Push-ahead</a:t>
            </a:r>
          </a:p>
          <a:p>
            <a:pPr algn="ctr"/>
            <a:r>
              <a:rPr lang="en-US" b="1" dirty="0"/>
              <a:t>(Anterograde)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8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968611"/>
          </a:xfrm>
        </p:spPr>
        <p:txBody>
          <a:bodyPr/>
          <a:lstStyle/>
          <a:p>
            <a:r>
              <a:rPr lang="en-US" b="1" dirty="0"/>
              <a:t>Fillers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155371"/>
            <a:ext cx="7729728" cy="4454435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Biodegradable fillers</a:t>
            </a:r>
          </a:p>
          <a:p>
            <a:pPr lvl="1"/>
            <a:r>
              <a:rPr lang="en-US" b="1" dirty="0"/>
              <a:t>‘Inert’ fillers </a:t>
            </a:r>
            <a:r>
              <a:rPr lang="en-US" dirty="0"/>
              <a:t>(HA, </a:t>
            </a:r>
            <a:r>
              <a:rPr lang="en-US" dirty="0" smtClean="0"/>
              <a:t>Calcium </a:t>
            </a:r>
            <a:r>
              <a:rPr lang="en-US" dirty="0" err="1" smtClean="0"/>
              <a:t>hydroxylapatite</a:t>
            </a:r>
            <a:r>
              <a:rPr lang="en-US" dirty="0" smtClean="0"/>
              <a:t>, </a:t>
            </a:r>
            <a:r>
              <a:rPr lang="en-US" dirty="0"/>
              <a:t>Human/Porcine/Bovine Collagen, Alginates)</a:t>
            </a:r>
          </a:p>
          <a:p>
            <a:pPr lvl="1"/>
            <a:r>
              <a:rPr lang="en-US" b="1" dirty="0"/>
              <a:t>Collagen‐stimulating fillers: </a:t>
            </a:r>
            <a:r>
              <a:rPr lang="en-US" dirty="0"/>
              <a:t>poly‐L‐lactic acid </a:t>
            </a:r>
          </a:p>
          <a:p>
            <a:pPr lvl="0">
              <a:buClr>
                <a:srgbClr val="9BAFB5"/>
              </a:buClr>
            </a:pPr>
            <a:r>
              <a:rPr lang="en-US" b="1" u="sng" dirty="0">
                <a:solidFill>
                  <a:srgbClr val="C00000"/>
                </a:solidFill>
              </a:rPr>
              <a:t>Non-Biodegradable fillers</a:t>
            </a:r>
          </a:p>
          <a:p>
            <a:pPr lvl="1">
              <a:buClr>
                <a:srgbClr val="9BAFB5"/>
              </a:buClr>
            </a:pPr>
            <a:r>
              <a:rPr lang="en-US" b="1" dirty="0"/>
              <a:t>Single substance products </a:t>
            </a:r>
            <a:r>
              <a:rPr lang="en-US" dirty="0"/>
              <a:t>(Silicones, Polyacrylamides, </a:t>
            </a:r>
            <a:r>
              <a:rPr lang="en-US" dirty="0" err="1"/>
              <a:t>Polyalkylamide</a:t>
            </a:r>
            <a:r>
              <a:rPr lang="en-US" dirty="0"/>
              <a:t>)</a:t>
            </a:r>
          </a:p>
          <a:p>
            <a:pPr lvl="1">
              <a:buClr>
                <a:srgbClr val="9BAFB5"/>
              </a:buClr>
            </a:pPr>
            <a:r>
              <a:rPr lang="en-US" b="1" dirty="0"/>
              <a:t>Multiple substance products (combination fillers)</a:t>
            </a:r>
          </a:p>
          <a:p>
            <a:pPr lvl="3"/>
            <a:r>
              <a:rPr lang="en-US" dirty="0" smtClean="0"/>
              <a:t>PMMA </a:t>
            </a:r>
            <a:r>
              <a:rPr lang="en-US" dirty="0"/>
              <a:t>&amp; bovine collagen, </a:t>
            </a:r>
            <a:r>
              <a:rPr lang="en-US" dirty="0" smtClean="0"/>
              <a:t>HEMA </a:t>
            </a:r>
            <a:r>
              <a:rPr lang="en-US" dirty="0"/>
              <a:t>and </a:t>
            </a:r>
            <a:r>
              <a:rPr lang="en-US" dirty="0" err="1"/>
              <a:t>ethylmethacrylate</a:t>
            </a:r>
            <a:r>
              <a:rPr lang="en-US" dirty="0"/>
              <a:t> microspheres suspended in HA</a:t>
            </a:r>
            <a:endParaRPr lang="en-US" b="1" u="sng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marL="228600" lvl="1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2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C00000"/>
                </a:solidFill>
              </a:rPr>
              <a:t>Biodegradable fillers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429690"/>
            <a:ext cx="7729728" cy="4062549"/>
          </a:xfrm>
        </p:spPr>
        <p:txBody>
          <a:bodyPr>
            <a:normAutofit fontScale="92500"/>
          </a:bodyPr>
          <a:lstStyle/>
          <a:p>
            <a:r>
              <a:rPr lang="en-US" dirty="0"/>
              <a:t>Currently dominated by </a:t>
            </a:r>
            <a:r>
              <a:rPr lang="en-US" dirty="0">
                <a:solidFill>
                  <a:srgbClr val="C00000"/>
                </a:solidFill>
              </a:rPr>
              <a:t>hyaluronic acid (HA) products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dirty="0"/>
              <a:t>a) Collagen‐stimulating fillers = </a:t>
            </a:r>
            <a:r>
              <a:rPr lang="en-US" dirty="0"/>
              <a:t>collagen stimulation is a major feature for the efficacy like PLLA</a:t>
            </a:r>
            <a:endParaRPr lang="en-US" b="1" dirty="0"/>
          </a:p>
          <a:p>
            <a:pPr marL="0" indent="0">
              <a:buNone/>
            </a:pPr>
            <a:r>
              <a:rPr lang="en-US" sz="2600" b="1" dirty="0"/>
              <a:t>b) ‘Inert’ fillers = </a:t>
            </a:r>
            <a:r>
              <a:rPr lang="en-US" b="1" dirty="0"/>
              <a:t>some collagen stimulation </a:t>
            </a:r>
            <a:r>
              <a:rPr lang="en-US" dirty="0"/>
              <a:t>might occur but has no proven real clinical relevance,</a:t>
            </a:r>
            <a:endParaRPr lang="en-US" b="1" dirty="0"/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Hyaluronic acid products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Calcium </a:t>
            </a:r>
            <a:r>
              <a:rPr lang="en-US" dirty="0" err="1"/>
              <a:t>hydroxylapatite</a:t>
            </a:r>
            <a:r>
              <a:rPr lang="en-US" dirty="0"/>
              <a:t> (</a:t>
            </a:r>
            <a:r>
              <a:rPr lang="en-US" dirty="0" err="1"/>
              <a:t>CaHa</a:t>
            </a:r>
            <a:r>
              <a:rPr lang="en-US" dirty="0"/>
              <a:t>) = not mainstay of Rx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Alginates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dirty="0"/>
              <a:t>Human/porcine/bovine collagen = not available in market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020862"/>
          </a:xfrm>
        </p:spPr>
        <p:txBody>
          <a:bodyPr>
            <a:normAutofit/>
          </a:bodyPr>
          <a:lstStyle/>
          <a:p>
            <a:r>
              <a:rPr lang="en-US" dirty="0" smtClean="0"/>
              <a:t>1. HYALURONIC </a:t>
            </a:r>
            <a:r>
              <a:rPr lang="en-US" dirty="0"/>
              <a:t>ACID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286000"/>
            <a:ext cx="7729728" cy="386660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smtClean="0"/>
              <a:t>Introduced in 2003</a:t>
            </a:r>
          </a:p>
          <a:p>
            <a:pPr algn="just"/>
            <a:r>
              <a:rPr lang="en-US" dirty="0" smtClean="0"/>
              <a:t>Polysaccharides normally found in connective tissue of the body </a:t>
            </a:r>
          </a:p>
          <a:p>
            <a:pPr algn="just"/>
            <a:r>
              <a:rPr lang="en-US" dirty="0" smtClean="0"/>
              <a:t>Originally made from animals like roosters, now synthetic</a:t>
            </a:r>
          </a:p>
          <a:p>
            <a:pPr algn="just"/>
            <a:r>
              <a:rPr lang="en-US" dirty="0" smtClean="0"/>
              <a:t>Premixed with </a:t>
            </a:r>
            <a:r>
              <a:rPr lang="en-US" dirty="0" err="1" smtClean="0"/>
              <a:t>lidocaine</a:t>
            </a:r>
            <a:endParaRPr lang="en-US" dirty="0" smtClean="0"/>
          </a:p>
          <a:p>
            <a:pPr algn="just"/>
            <a:r>
              <a:rPr lang="en-US" dirty="0" smtClean="0"/>
              <a:t>27-30 gauge needle is used for accurate placement</a:t>
            </a:r>
          </a:p>
          <a:p>
            <a:pPr algn="just"/>
            <a:r>
              <a:rPr lang="en-US" dirty="0" smtClean="0"/>
              <a:t>Topical anesthetic or regional block is required</a:t>
            </a:r>
          </a:p>
          <a:p>
            <a:pPr algn="just"/>
            <a:r>
              <a:rPr lang="en-US" dirty="0" smtClean="0"/>
              <a:t>Can be used anywhere on the face </a:t>
            </a:r>
          </a:p>
          <a:p>
            <a:pPr algn="just"/>
            <a:r>
              <a:rPr lang="en-US" dirty="0" smtClean="0"/>
              <a:t>Mild to moderate folds and wrinkles</a:t>
            </a:r>
          </a:p>
          <a:p>
            <a:pPr algn="just"/>
            <a:r>
              <a:rPr lang="en-US" dirty="0" smtClean="0"/>
              <a:t>Plane of insertion: deep dermis, superficial subcutaneous and pre periosteal </a:t>
            </a:r>
          </a:p>
          <a:p>
            <a:pPr algn="just"/>
            <a:r>
              <a:rPr lang="en-US" dirty="0" smtClean="0"/>
              <a:t>Superficially seen through skin as blue appearance.. Tyndall effect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8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459" y="1102321"/>
            <a:ext cx="8483756" cy="385654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Longevity is 6-12 months </a:t>
            </a:r>
          </a:p>
          <a:p>
            <a:pPr algn="just"/>
            <a:r>
              <a:rPr lang="en-US" dirty="0" smtClean="0"/>
              <a:t>low </a:t>
            </a:r>
            <a:r>
              <a:rPr lang="en-US" dirty="0"/>
              <a:t>allergenic potential (no skin test required), an improved safety </a:t>
            </a:r>
            <a:r>
              <a:rPr lang="en-US" dirty="0" smtClean="0"/>
              <a:t>profile</a:t>
            </a:r>
          </a:p>
          <a:p>
            <a:pPr algn="just"/>
            <a:r>
              <a:rPr lang="en-US" dirty="0" smtClean="0"/>
              <a:t>Can cause vascular occlusion and compression</a:t>
            </a:r>
          </a:p>
          <a:p>
            <a:pPr algn="just"/>
            <a:r>
              <a:rPr lang="en-US" dirty="0"/>
              <a:t>a</a:t>
            </a:r>
            <a:r>
              <a:rPr lang="en-US" dirty="0" smtClean="0"/>
              <a:t>bility </a:t>
            </a:r>
            <a:r>
              <a:rPr lang="en-US" dirty="0"/>
              <a:t>to reverse effects with the use of </a:t>
            </a:r>
            <a:r>
              <a:rPr lang="en-US" dirty="0" err="1" smtClean="0"/>
              <a:t>hyaluronidase</a:t>
            </a:r>
            <a:endParaRPr lang="en-US" dirty="0" smtClean="0"/>
          </a:p>
          <a:p>
            <a:pPr algn="just"/>
            <a:r>
              <a:rPr lang="en-US" dirty="0" smtClean="0"/>
              <a:t>room </a:t>
            </a:r>
            <a:r>
              <a:rPr lang="en-US" dirty="0"/>
              <a:t>storage</a:t>
            </a:r>
          </a:p>
          <a:p>
            <a:pPr algn="just"/>
            <a:r>
              <a:rPr lang="en-US" dirty="0" err="1" smtClean="0"/>
              <a:t>Restylane</a:t>
            </a:r>
            <a:r>
              <a:rPr lang="en-US" dirty="0" smtClean="0"/>
              <a:t>/</a:t>
            </a:r>
            <a:r>
              <a:rPr lang="en-US" dirty="0" err="1" smtClean="0"/>
              <a:t>Perlane</a:t>
            </a:r>
            <a:r>
              <a:rPr lang="en-US" dirty="0" smtClean="0"/>
              <a:t>/</a:t>
            </a:r>
            <a:r>
              <a:rPr lang="en-US" dirty="0" err="1" smtClean="0"/>
              <a:t>Juvederm</a:t>
            </a:r>
            <a:r>
              <a:rPr lang="en-US" dirty="0" smtClean="0"/>
              <a:t> Ultra</a:t>
            </a:r>
            <a:r>
              <a:rPr lang="en-US" dirty="0"/>
              <a:t>, </a:t>
            </a:r>
            <a:r>
              <a:rPr lang="en-US" dirty="0" err="1"/>
              <a:t>Juvederm</a:t>
            </a:r>
            <a:r>
              <a:rPr lang="en-US" dirty="0"/>
              <a:t> </a:t>
            </a:r>
            <a:r>
              <a:rPr lang="en-US" dirty="0" err="1"/>
              <a:t>UltraPlus</a:t>
            </a:r>
            <a:r>
              <a:rPr lang="en-US" dirty="0"/>
              <a:t> and </a:t>
            </a:r>
            <a:r>
              <a:rPr lang="en-US" dirty="0" err="1"/>
              <a:t>Belotero</a:t>
            </a:r>
            <a:r>
              <a:rPr lang="en-US" dirty="0"/>
              <a:t>, </a:t>
            </a:r>
            <a:r>
              <a:rPr lang="en-US" dirty="0" err="1"/>
              <a:t>Voluma</a:t>
            </a:r>
            <a:endParaRPr lang="en-US" dirty="0"/>
          </a:p>
          <a:p>
            <a:r>
              <a:rPr lang="en-US" dirty="0"/>
              <a:t>Vary in concentration of HA, particle size, cross‐linkage, gel consistency and hardness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2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4920" y="1027997"/>
            <a:ext cx="223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7560" y="1027997"/>
            <a:ext cx="148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AFTER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84" y="2118773"/>
            <a:ext cx="3358724" cy="3208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81" y="2212533"/>
            <a:ext cx="3721325" cy="31152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5" y="692395"/>
            <a:ext cx="5514622" cy="31019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069122"/>
            <a:ext cx="4144108" cy="41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231136" y="2153412"/>
            <a:ext cx="7729728" cy="1064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32930" r="19466" b="25324"/>
          <a:stretch/>
        </p:blipFill>
        <p:spPr>
          <a:xfrm>
            <a:off x="281944" y="463731"/>
            <a:ext cx="11628111" cy="3592286"/>
          </a:xfrm>
        </p:spPr>
      </p:pic>
      <p:sp>
        <p:nvSpPr>
          <p:cNvPr id="5" name="TextBox 4"/>
          <p:cNvSpPr txBox="1"/>
          <p:nvPr/>
        </p:nvSpPr>
        <p:spPr>
          <a:xfrm>
            <a:off x="862149" y="4428309"/>
            <a:ext cx="10802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Hyaluronic acid fillers available at the end of 2013 have been subjected to randomized, blinded trials with objective outcome criteria through;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Wrinkle Severity Rating Scale (WSRS)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Global Aesthetic Improvement Scale (GAIS)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Five‐point Wrinkle Assessment Scale (WAS)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Rooks Textbook of Dermatology 09</a:t>
            </a:r>
            <a:r>
              <a:rPr lang="en-US" baseline="30000" dirty="0"/>
              <a:t>th</a:t>
            </a:r>
            <a:r>
              <a:rPr lang="en-US" dirty="0"/>
              <a:t> Edition, </a:t>
            </a:r>
            <a:r>
              <a:rPr lang="en-US" dirty="0" err="1"/>
              <a:t>Ch</a:t>
            </a:r>
            <a:r>
              <a:rPr lang="en-US" dirty="0"/>
              <a:t> # 157</a:t>
            </a:r>
          </a:p>
          <a:p>
            <a:r>
              <a:rPr lang="en-US" dirty="0"/>
              <a:t>Fitzpatrick's Dermatology in General Medicine 8th Ed</a:t>
            </a:r>
          </a:p>
          <a:p>
            <a:r>
              <a:rPr lang="en-US" dirty="0" err="1"/>
              <a:t>Bolognia</a:t>
            </a:r>
            <a:r>
              <a:rPr lang="en-US" dirty="0"/>
              <a:t> Dermatology</a:t>
            </a:r>
          </a:p>
          <a:p>
            <a:r>
              <a:rPr lang="en-US" dirty="0"/>
              <a:t>Facial Danger Zones_ Staying safe with surgery, fillers, and non-invasive devices 1st Edition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Five‐point Wrinkle Assessment Scale (WAS)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57" y="3232751"/>
            <a:ext cx="8200838" cy="33538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4" y="201875"/>
            <a:ext cx="10422091" cy="27143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en-US" dirty="0"/>
              <a:t>Wrinkle Severity Rating Scale (WSRS)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38" y="2455817"/>
            <a:ext cx="10017730" cy="359228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3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06" y="457200"/>
            <a:ext cx="6513341" cy="615258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0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706784"/>
            <a:ext cx="7729728" cy="118872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b="1" dirty="0"/>
              <a:t>Calcium </a:t>
            </a:r>
            <a:r>
              <a:rPr lang="en-US" b="1" dirty="0" err="1"/>
              <a:t>hydroxylapatite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70" y="2161065"/>
            <a:ext cx="9222377" cy="4532811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/>
              <a:t>Biostimulatory</a:t>
            </a:r>
            <a:r>
              <a:rPr lang="en-US" dirty="0" smtClean="0"/>
              <a:t> filler of </a:t>
            </a:r>
            <a:r>
              <a:rPr lang="en-US" dirty="0" err="1" smtClean="0"/>
              <a:t>CaHA</a:t>
            </a:r>
            <a:r>
              <a:rPr lang="en-US" dirty="0" smtClean="0"/>
              <a:t> spheres suspended in an aqueous gel</a:t>
            </a:r>
          </a:p>
          <a:p>
            <a:pPr algn="just"/>
            <a:r>
              <a:rPr lang="en-US" dirty="0" smtClean="0"/>
              <a:t>Mixed with 2% </a:t>
            </a:r>
            <a:r>
              <a:rPr lang="en-US" dirty="0" err="1" smtClean="0"/>
              <a:t>lidocaine</a:t>
            </a:r>
            <a:r>
              <a:rPr lang="en-US" dirty="0" smtClean="0"/>
              <a:t> prior to injection</a:t>
            </a:r>
          </a:p>
          <a:p>
            <a:pPr algn="just"/>
            <a:r>
              <a:rPr lang="en-US" dirty="0" smtClean="0"/>
              <a:t>27 gauge needle or cannula </a:t>
            </a:r>
          </a:p>
          <a:p>
            <a:pPr algn="just"/>
            <a:r>
              <a:rPr lang="en-US" dirty="0" smtClean="0"/>
              <a:t>Topical and regional blocks needed </a:t>
            </a:r>
          </a:p>
          <a:p>
            <a:pPr algn="just"/>
            <a:r>
              <a:rPr lang="en-US" dirty="0" smtClean="0"/>
              <a:t>Moderate to severe folds and wrinkles </a:t>
            </a:r>
          </a:p>
          <a:p>
            <a:pPr algn="just"/>
            <a:r>
              <a:rPr lang="en-US" dirty="0" smtClean="0"/>
              <a:t>Not to be used around the eyes and lips</a:t>
            </a:r>
          </a:p>
          <a:p>
            <a:pPr algn="just"/>
            <a:r>
              <a:rPr lang="en-US" dirty="0" err="1" smtClean="0"/>
              <a:t>Subdermal</a:t>
            </a:r>
            <a:r>
              <a:rPr lang="en-US" dirty="0" smtClean="0"/>
              <a:t> and periosteal planes</a:t>
            </a:r>
          </a:p>
          <a:p>
            <a:pPr algn="just"/>
            <a:r>
              <a:rPr lang="en-US" dirty="0" smtClean="0"/>
              <a:t>Radiopaque and can be seen on X ray and CT scans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95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067152"/>
            <a:ext cx="7729728" cy="3101983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Uses = Treatment of deep folds, nipple reconstruction, nasal reconstruction, jawline, malar augmentation</a:t>
            </a:r>
          </a:p>
          <a:p>
            <a:pPr algn="just"/>
            <a:r>
              <a:rPr lang="en-US" dirty="0"/>
              <a:t>S.E. = Nodules (especially in lips and </a:t>
            </a:r>
            <a:r>
              <a:rPr lang="en-US" dirty="0" err="1"/>
              <a:t>periorbitally</a:t>
            </a:r>
            <a:r>
              <a:rPr lang="en-US" dirty="0"/>
              <a:t>), misplacement with demarcation of product, arterial occlusion even blindness</a:t>
            </a:r>
          </a:p>
          <a:p>
            <a:pPr algn="just"/>
            <a:r>
              <a:rPr lang="en-US" dirty="0"/>
              <a:t>No antidote available</a:t>
            </a:r>
          </a:p>
          <a:p>
            <a:pPr algn="just"/>
            <a:r>
              <a:rPr lang="en-US" dirty="0"/>
              <a:t>Longevity is 6–18 months</a:t>
            </a:r>
          </a:p>
          <a:p>
            <a:pPr algn="just"/>
            <a:r>
              <a:rPr lang="en-US" dirty="0" err="1"/>
              <a:t>Radiesse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52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4" y="868241"/>
            <a:ext cx="4140086" cy="3101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69" y="2297722"/>
            <a:ext cx="6659881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0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Alginates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vailable by </a:t>
            </a:r>
            <a:r>
              <a:rPr lang="en-US" dirty="0"/>
              <a:t>the end of 2009</a:t>
            </a:r>
          </a:p>
          <a:p>
            <a:r>
              <a:rPr lang="en-US" dirty="0"/>
              <a:t>Derived from brown algae</a:t>
            </a:r>
          </a:p>
          <a:p>
            <a:r>
              <a:rPr lang="en-US" dirty="0"/>
              <a:t>No antidote available</a:t>
            </a:r>
          </a:p>
          <a:p>
            <a:r>
              <a:rPr lang="en-US" dirty="0"/>
              <a:t>Erythema, hematomas, nodule formation</a:t>
            </a:r>
          </a:p>
          <a:p>
            <a:r>
              <a:rPr lang="en-US" dirty="0"/>
              <a:t>Easy to inject</a:t>
            </a:r>
          </a:p>
          <a:p>
            <a:r>
              <a:rPr lang="en-US" dirty="0"/>
              <a:t>Removed from market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Collagen (Human\Bovine\porcine)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HUMAN COLLAGEN = </a:t>
            </a:r>
            <a:r>
              <a:rPr lang="en-US" u="sng" dirty="0" err="1"/>
              <a:t>CosmoDerm</a:t>
            </a:r>
            <a:r>
              <a:rPr lang="en-US" dirty="0"/>
              <a:t> non‐cross‐linked formulation used in the treatment of superficial lines</a:t>
            </a:r>
          </a:p>
          <a:p>
            <a:r>
              <a:rPr lang="en-US" u="sng" dirty="0" err="1"/>
              <a:t>CosmoPlast</a:t>
            </a:r>
            <a:r>
              <a:rPr lang="en-US" dirty="0"/>
              <a:t> cross linked used primarily in the treatment of more pronounced wrinkle</a:t>
            </a:r>
          </a:p>
          <a:p>
            <a:r>
              <a:rPr lang="en-US" dirty="0"/>
              <a:t>BOVINE COLLAGEN = </a:t>
            </a:r>
            <a:r>
              <a:rPr lang="en-US" dirty="0" err="1"/>
              <a:t>Zyplast</a:t>
            </a:r>
            <a:r>
              <a:rPr lang="en-US" dirty="0"/>
              <a:t>, </a:t>
            </a:r>
            <a:r>
              <a:rPr lang="en-US" dirty="0" err="1"/>
              <a:t>Zyderm</a:t>
            </a:r>
            <a:endParaRPr lang="en-US" dirty="0"/>
          </a:p>
          <a:p>
            <a:r>
              <a:rPr lang="en-US" dirty="0"/>
              <a:t>PORCINE COLLAGEN = </a:t>
            </a:r>
            <a:r>
              <a:rPr lang="en-US" dirty="0" err="1"/>
              <a:t>Evolence</a:t>
            </a:r>
            <a:endParaRPr lang="en-US" dirty="0"/>
          </a:p>
          <a:p>
            <a:r>
              <a:rPr lang="en-US" dirty="0"/>
              <a:t>Removed from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6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782" y="624722"/>
            <a:ext cx="7729728" cy="1188720"/>
          </a:xfrm>
        </p:spPr>
        <p:txBody>
          <a:bodyPr>
            <a:normAutofit/>
          </a:bodyPr>
          <a:lstStyle/>
          <a:p>
            <a:r>
              <a:rPr lang="en-US" b="1" dirty="0" smtClean="0"/>
              <a:t>Collagen‐stimulating </a:t>
            </a:r>
            <a:r>
              <a:rPr lang="en-US" b="1" dirty="0"/>
              <a:t>fillers</a:t>
            </a:r>
            <a:br>
              <a:rPr lang="en-US" b="1" dirty="0"/>
            </a:br>
            <a:r>
              <a:rPr lang="en-US" b="1" dirty="0"/>
              <a:t>(poly‐L‐lactic acid)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754" y="1969477"/>
            <a:ext cx="8581291" cy="4614203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/>
              <a:t>Bio stimulatory filler </a:t>
            </a:r>
          </a:p>
          <a:p>
            <a:pPr algn="just"/>
            <a:r>
              <a:rPr lang="en-US" sz="2000" dirty="0" smtClean="0"/>
              <a:t>Composed of lyophilized crystals of PLLA </a:t>
            </a:r>
            <a:endParaRPr lang="en-US" sz="2000" dirty="0"/>
          </a:p>
          <a:p>
            <a:pPr algn="just"/>
            <a:r>
              <a:rPr lang="en-US" sz="2000" dirty="0" err="1" smtClean="0"/>
              <a:t>Resuspended</a:t>
            </a:r>
            <a:r>
              <a:rPr lang="en-US" sz="2000" dirty="0" smtClean="0"/>
              <a:t> in water prior to use</a:t>
            </a:r>
          </a:p>
          <a:p>
            <a:pPr algn="just"/>
            <a:r>
              <a:rPr lang="en-US" sz="2000" dirty="0" smtClean="0"/>
              <a:t>5-8cc of distilled water and 1-2cc of 1-2% </a:t>
            </a:r>
            <a:r>
              <a:rPr lang="en-US" sz="2000" dirty="0" err="1" smtClean="0"/>
              <a:t>lidocaine</a:t>
            </a:r>
            <a:endParaRPr lang="en-US" sz="2000" dirty="0" smtClean="0"/>
          </a:p>
          <a:p>
            <a:pPr algn="just"/>
            <a:r>
              <a:rPr lang="en-US" sz="2000" dirty="0" smtClean="0"/>
              <a:t>Avoid shaking, foam formation causes clogging of needle </a:t>
            </a:r>
          </a:p>
          <a:p>
            <a:pPr algn="just"/>
            <a:r>
              <a:rPr lang="en-US" sz="2000" dirty="0" smtClean="0"/>
              <a:t>Multiple treatment sessions usually 3-5 needed 4-8 weeks apart </a:t>
            </a:r>
          </a:p>
          <a:p>
            <a:pPr algn="just"/>
            <a:r>
              <a:rPr lang="en-US" sz="2000" dirty="0" smtClean="0"/>
              <a:t>Until significant collagen produced </a:t>
            </a:r>
          </a:p>
          <a:p>
            <a:pPr algn="just"/>
            <a:r>
              <a:rPr lang="en-US" sz="2000" dirty="0" smtClean="0"/>
              <a:t>Maintenance boosts of 1-2 vials every 1-3 years required</a:t>
            </a:r>
          </a:p>
          <a:p>
            <a:pPr algn="just"/>
            <a:r>
              <a:rPr lang="en-US" sz="2000" dirty="0" smtClean="0"/>
              <a:t>25-26 gauge needle or cannulas</a:t>
            </a:r>
          </a:p>
          <a:p>
            <a:pPr algn="just"/>
            <a:r>
              <a:rPr lang="en-US" sz="2000" dirty="0" smtClean="0"/>
              <a:t>Topical and regional anesthesia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691" y="2427187"/>
            <a:ext cx="2861657" cy="2003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692" y="4484992"/>
            <a:ext cx="2861657" cy="20986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569" y="1172308"/>
            <a:ext cx="8249295" cy="456771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Restore volume of face post </a:t>
            </a:r>
            <a:r>
              <a:rPr lang="en-US" dirty="0" err="1"/>
              <a:t>lipoatrophy</a:t>
            </a:r>
            <a:r>
              <a:rPr lang="en-US" dirty="0"/>
              <a:t> from aging and HIV medication</a:t>
            </a:r>
          </a:p>
          <a:p>
            <a:pPr algn="just"/>
            <a:r>
              <a:rPr lang="en-US" dirty="0"/>
              <a:t>Improves deep folds and lines</a:t>
            </a:r>
          </a:p>
          <a:p>
            <a:pPr algn="just"/>
            <a:r>
              <a:rPr lang="en-US" dirty="0" err="1" smtClean="0"/>
              <a:t>Subdermal</a:t>
            </a:r>
            <a:r>
              <a:rPr lang="en-US" dirty="0" smtClean="0"/>
              <a:t> and </a:t>
            </a:r>
            <a:r>
              <a:rPr lang="en-US" dirty="0" err="1" smtClean="0"/>
              <a:t>preperiosteal</a:t>
            </a:r>
            <a:r>
              <a:rPr lang="en-US" dirty="0" smtClean="0"/>
              <a:t> plane</a:t>
            </a:r>
          </a:p>
          <a:p>
            <a:pPr algn="just"/>
            <a:r>
              <a:rPr lang="en-US" dirty="0" smtClean="0"/>
              <a:t>Nodules and granuloma formation if injected too superficially or too concentrated </a:t>
            </a:r>
          </a:p>
          <a:p>
            <a:pPr algn="just"/>
            <a:r>
              <a:rPr lang="en-US" dirty="0" smtClean="0"/>
              <a:t>Massage the </a:t>
            </a:r>
            <a:r>
              <a:rPr lang="en-US" dirty="0" err="1" smtClean="0"/>
              <a:t>inj</a:t>
            </a:r>
            <a:r>
              <a:rPr lang="en-US" dirty="0" smtClean="0"/>
              <a:t> area for 5 </a:t>
            </a:r>
            <a:r>
              <a:rPr lang="en-US" dirty="0" err="1" smtClean="0"/>
              <a:t>mins</a:t>
            </a:r>
            <a:r>
              <a:rPr lang="en-US" dirty="0" smtClean="0"/>
              <a:t> 5 times a day for 5 days</a:t>
            </a:r>
          </a:p>
          <a:p>
            <a:pPr algn="just"/>
            <a:r>
              <a:rPr lang="en-US" dirty="0" smtClean="0"/>
              <a:t>Longevity </a:t>
            </a:r>
            <a:r>
              <a:rPr lang="en-US" dirty="0"/>
              <a:t>is 2 years or longer</a:t>
            </a:r>
          </a:p>
          <a:p>
            <a:pPr marL="0" indent="0" algn="just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Introduction</a:t>
            </a:r>
          </a:p>
          <a:p>
            <a:r>
              <a:rPr lang="en-US" b="1" dirty="0"/>
              <a:t>Indications</a:t>
            </a:r>
          </a:p>
          <a:p>
            <a:r>
              <a:rPr lang="en-US" b="1" dirty="0"/>
              <a:t>Techniques</a:t>
            </a:r>
          </a:p>
          <a:p>
            <a:r>
              <a:rPr lang="en-US" b="1" dirty="0"/>
              <a:t>Fillers Types</a:t>
            </a:r>
          </a:p>
          <a:p>
            <a:r>
              <a:rPr lang="en-US" b="1" dirty="0"/>
              <a:t>Common injection errors and how to avoid them</a:t>
            </a:r>
          </a:p>
          <a:p>
            <a:r>
              <a:rPr lang="en-US" b="1" dirty="0"/>
              <a:t>Danger areas of the Face</a:t>
            </a:r>
          </a:p>
          <a:p>
            <a:r>
              <a:rPr lang="en-US" b="1" dirty="0"/>
              <a:t>Adverse reactions and their treatment</a:t>
            </a:r>
          </a:p>
          <a:p>
            <a:r>
              <a:rPr lang="en-US" b="1" dirty="0"/>
              <a:t>Fillers and different skin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0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212" y="1935295"/>
            <a:ext cx="4171502" cy="3526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834" y="1935296"/>
            <a:ext cx="3993231" cy="352677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460274" y="3526971"/>
            <a:ext cx="1123406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01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C00000"/>
                </a:solidFill>
              </a:rPr>
              <a:t>NON-Biodegradable fillers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495006"/>
            <a:ext cx="8219150" cy="3245021"/>
          </a:xfrm>
        </p:spPr>
        <p:txBody>
          <a:bodyPr/>
          <a:lstStyle/>
          <a:p>
            <a:pPr marL="228600" lvl="1" indent="0">
              <a:buClr>
                <a:srgbClr val="9BAFB5"/>
              </a:buClr>
              <a:buNone/>
            </a:pPr>
            <a:r>
              <a:rPr lang="en-US" b="1" dirty="0"/>
              <a:t>a) Single substance products </a:t>
            </a:r>
            <a:r>
              <a:rPr lang="en-US" dirty="0"/>
              <a:t>(Silicones, Polyacrylamides, </a:t>
            </a:r>
            <a:r>
              <a:rPr lang="en-US" dirty="0" err="1"/>
              <a:t>Polyalkylamide</a:t>
            </a:r>
            <a:r>
              <a:rPr lang="en-US" dirty="0"/>
              <a:t>)</a:t>
            </a:r>
          </a:p>
          <a:p>
            <a:pPr marL="228600" lvl="1" indent="0">
              <a:buClr>
                <a:srgbClr val="9BAFB5"/>
              </a:buClr>
              <a:buNone/>
            </a:pPr>
            <a:r>
              <a:rPr lang="en-US" b="1" dirty="0"/>
              <a:t>b) Multiple substance products (combination fillers)</a:t>
            </a:r>
          </a:p>
          <a:p>
            <a:pPr lvl="3"/>
            <a:r>
              <a:rPr lang="en-US" dirty="0"/>
              <a:t>(PMMA) &amp; bovine collagen, (HEMA) and </a:t>
            </a:r>
            <a:r>
              <a:rPr lang="en-US" dirty="0" err="1"/>
              <a:t>ethylmethacrylate</a:t>
            </a:r>
            <a:r>
              <a:rPr lang="en-US" dirty="0"/>
              <a:t> microspheres suspended in HA</a:t>
            </a:r>
            <a:endParaRPr lang="en-US" b="1" u="sng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32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SILICONE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231" y="2450726"/>
            <a:ext cx="7729728" cy="3579876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ermanent </a:t>
            </a:r>
            <a:r>
              <a:rPr lang="en-US" dirty="0"/>
              <a:t>filler</a:t>
            </a:r>
            <a:endParaRPr lang="en-US" b="1" dirty="0"/>
          </a:p>
          <a:p>
            <a:r>
              <a:rPr lang="en-US" dirty="0"/>
              <a:t>Treatment of scars, HIV lipoatrophy, lips, deep folds</a:t>
            </a:r>
          </a:p>
          <a:p>
            <a:r>
              <a:rPr lang="en-US" dirty="0"/>
              <a:t>Clear, oily, colorless liquid</a:t>
            </a:r>
          </a:p>
          <a:p>
            <a:r>
              <a:rPr lang="en-US" dirty="0"/>
              <a:t>Disastrous Effects = Local chronic inflammation, infection, migration, extrusion, ulceration &amp; silicone granuloma formation</a:t>
            </a:r>
          </a:p>
          <a:p>
            <a:r>
              <a:rPr lang="en-US" dirty="0"/>
              <a:t>Removal of the injected silicone is difficult,  Rx wide tissue resections &amp; reconstructions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14" y="4261372"/>
            <a:ext cx="2543757" cy="1956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307" y="2232032"/>
            <a:ext cx="2543756" cy="195654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Polymethylmethacrylate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1844" y="2391859"/>
            <a:ext cx="7729728" cy="3101983"/>
          </a:xfrm>
        </p:spPr>
        <p:txBody>
          <a:bodyPr>
            <a:noAutofit/>
          </a:bodyPr>
          <a:lstStyle/>
          <a:p>
            <a:r>
              <a:rPr lang="en-GB" sz="2000" dirty="0" smtClean="0"/>
              <a:t>Permanent filler </a:t>
            </a:r>
          </a:p>
          <a:p>
            <a:r>
              <a:rPr lang="en-GB" sz="2000" dirty="0" smtClean="0"/>
              <a:t>Composed of PMMA microspheres 20% suspended in a bovine collagen gel</a:t>
            </a:r>
          </a:p>
          <a:p>
            <a:r>
              <a:rPr lang="en-GB" sz="2000" dirty="0" smtClean="0"/>
              <a:t>Thick gel, refrigerated,  allow syringe to come to room temperature prior to injection</a:t>
            </a:r>
          </a:p>
          <a:p>
            <a:r>
              <a:rPr lang="en-GB" sz="2000" dirty="0" smtClean="0"/>
              <a:t>26 gauge needle or cannula</a:t>
            </a:r>
          </a:p>
          <a:p>
            <a:r>
              <a:rPr lang="en-GB" sz="2000" dirty="0" smtClean="0"/>
              <a:t>Topical or regional block needed</a:t>
            </a:r>
          </a:p>
          <a:p>
            <a:r>
              <a:rPr lang="en-GB" sz="2000" dirty="0" smtClean="0"/>
              <a:t>Used for </a:t>
            </a:r>
            <a:r>
              <a:rPr lang="en-GB" sz="2000" dirty="0" err="1" smtClean="0"/>
              <a:t>nasolabial</a:t>
            </a:r>
            <a:r>
              <a:rPr lang="en-GB" sz="2000" dirty="0" smtClean="0"/>
              <a:t> folds, marionette lines, mid face and cheeks</a:t>
            </a:r>
          </a:p>
          <a:p>
            <a:r>
              <a:rPr lang="en-GB" sz="2000" dirty="0" smtClean="0"/>
              <a:t>80% correction done on first sitting and 20% on second sitting</a:t>
            </a:r>
          </a:p>
          <a:p>
            <a:r>
              <a:rPr lang="en-GB" sz="2000" dirty="0" smtClean="0"/>
              <a:t>4-6 weeks apart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905" y="1711921"/>
            <a:ext cx="7729728" cy="3101983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Donot</a:t>
            </a:r>
            <a:r>
              <a:rPr lang="en-GB" dirty="0"/>
              <a:t> over correct</a:t>
            </a:r>
          </a:p>
          <a:p>
            <a:r>
              <a:rPr lang="en-GB" dirty="0"/>
              <a:t>Results improve with time </a:t>
            </a:r>
          </a:p>
          <a:p>
            <a:r>
              <a:rPr lang="en-GB" dirty="0"/>
              <a:t>Skin test required </a:t>
            </a:r>
            <a:r>
              <a:rPr lang="en-GB" dirty="0" smtClean="0"/>
              <a:t>1 </a:t>
            </a:r>
            <a:r>
              <a:rPr lang="en-GB" dirty="0"/>
              <a:t>month before treatment to R/O bovine collagen allergy</a:t>
            </a:r>
          </a:p>
          <a:p>
            <a:r>
              <a:rPr lang="en-GB" dirty="0"/>
              <a:t>Not used around eyes, lips</a:t>
            </a:r>
          </a:p>
          <a:p>
            <a:r>
              <a:rPr lang="en-GB" dirty="0"/>
              <a:t>Plane is </a:t>
            </a:r>
            <a:r>
              <a:rPr lang="en-GB" dirty="0" err="1"/>
              <a:t>subdermal</a:t>
            </a:r>
            <a:r>
              <a:rPr lang="en-GB" dirty="0"/>
              <a:t> and pre periosteal plane</a:t>
            </a:r>
          </a:p>
          <a:p>
            <a:r>
              <a:rPr lang="en-GB" dirty="0"/>
              <a:t>Preferred in men </a:t>
            </a:r>
          </a:p>
          <a:p>
            <a:r>
              <a:rPr lang="en-GB" dirty="0"/>
              <a:t>Avoid in filter naïve people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3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Autologous Fat Transfer (AFT)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27" y="2477673"/>
            <a:ext cx="6265285" cy="3820813"/>
          </a:xfrm>
        </p:spPr>
        <p:txBody>
          <a:bodyPr/>
          <a:lstStyle/>
          <a:p>
            <a:pPr algn="just"/>
            <a:r>
              <a:rPr lang="en-US" dirty="0"/>
              <a:t>Pan-facial filling, </a:t>
            </a:r>
            <a:r>
              <a:rPr lang="en-US" dirty="0" err="1"/>
              <a:t>esp</a:t>
            </a:r>
            <a:r>
              <a:rPr lang="en-US" dirty="0"/>
              <a:t> </a:t>
            </a:r>
            <a:r>
              <a:rPr lang="en-US" dirty="0" err="1"/>
              <a:t>periorbital</a:t>
            </a:r>
            <a:r>
              <a:rPr lang="en-US" dirty="0"/>
              <a:t> </a:t>
            </a:r>
            <a:r>
              <a:rPr lang="en-US" dirty="0" smtClean="0"/>
              <a:t>area</a:t>
            </a:r>
            <a:endParaRPr lang="en-US" dirty="0"/>
          </a:p>
          <a:p>
            <a:pPr algn="just"/>
            <a:r>
              <a:rPr lang="en-US" dirty="0"/>
              <a:t>Longevity 5 years or longer</a:t>
            </a:r>
          </a:p>
          <a:p>
            <a:pPr algn="just"/>
            <a:r>
              <a:rPr lang="en-US" dirty="0"/>
              <a:t>Filler of choice with collagen vascular disease or allergic reactions to collagens or HA</a:t>
            </a:r>
          </a:p>
          <a:p>
            <a:pPr algn="just"/>
            <a:r>
              <a:rPr lang="en-US" dirty="0"/>
              <a:t>For fat harvesting = outer thighs and hips in F, flanks in M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621" y="2837089"/>
            <a:ext cx="2225204" cy="3101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825" y="2837089"/>
            <a:ext cx="2094937" cy="30562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Platelet rich plasma (PRP)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Patient’s own platelets and fibrin and is used as an injectable filler to stimulate </a:t>
            </a:r>
            <a:r>
              <a:rPr lang="en-US" dirty="0" smtClean="0"/>
              <a:t>collagenases</a:t>
            </a:r>
            <a:endParaRPr lang="en-US" dirty="0"/>
          </a:p>
          <a:p>
            <a:r>
              <a:rPr lang="en-US" dirty="0"/>
              <a:t>Good to moderate improvement in lower eyelid wrinkles and skin tone after 3 injection sessions (compared to saline control)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43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Common injection errors and how to avoid them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41863" y="2416629"/>
            <a:ext cx="8307977" cy="3762101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Using permanent materials where there is no antidote</a:t>
            </a:r>
          </a:p>
          <a:p>
            <a:pPr algn="just"/>
            <a:r>
              <a:rPr lang="en-US" b="1" dirty="0"/>
              <a:t>Using products without good clinical data</a:t>
            </a:r>
          </a:p>
          <a:p>
            <a:pPr algn="just"/>
            <a:r>
              <a:rPr lang="en-US" b="1" dirty="0"/>
              <a:t>Using products without local anesthetics</a:t>
            </a:r>
          </a:p>
          <a:p>
            <a:pPr algn="just"/>
            <a:r>
              <a:rPr lang="en-US" b="1" dirty="0"/>
              <a:t>Using deep injection fillers too superficially </a:t>
            </a:r>
            <a:r>
              <a:rPr lang="en-US" dirty="0"/>
              <a:t>(G Prime rating)</a:t>
            </a:r>
          </a:p>
          <a:p>
            <a:pPr algn="just"/>
            <a:r>
              <a:rPr lang="en-US" b="1" dirty="0"/>
              <a:t>Poor disinfection before injections</a:t>
            </a:r>
          </a:p>
          <a:p>
            <a:pPr algn="just"/>
            <a:r>
              <a:rPr lang="en-US" b="1" dirty="0"/>
              <a:t>Disregard of anatomy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1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Danger areas of the 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Glabellar region</a:t>
            </a:r>
          </a:p>
          <a:p>
            <a:r>
              <a:rPr lang="en-US" dirty="0"/>
              <a:t>2. Temporal region</a:t>
            </a:r>
          </a:p>
          <a:p>
            <a:r>
              <a:rPr lang="en-US" dirty="0"/>
              <a:t>3. Perioral region</a:t>
            </a:r>
          </a:p>
          <a:p>
            <a:r>
              <a:rPr lang="en-US" dirty="0"/>
              <a:t>4. Nasolabial region</a:t>
            </a:r>
          </a:p>
          <a:p>
            <a:r>
              <a:rPr lang="en-US" dirty="0"/>
              <a:t>5. Nasal region</a:t>
            </a:r>
          </a:p>
          <a:p>
            <a:r>
              <a:rPr lang="en-US" dirty="0"/>
              <a:t>6. Infraorbital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780" y="1925816"/>
            <a:ext cx="6599332" cy="45264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7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89927"/>
            <a:ext cx="7729728" cy="1188720"/>
          </a:xfrm>
        </p:spPr>
        <p:txBody>
          <a:bodyPr/>
          <a:lstStyle/>
          <a:p>
            <a:r>
              <a:rPr lang="en-US" b="1" dirty="0"/>
              <a:t>General Safety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763486"/>
            <a:ext cx="8584910" cy="50945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• Use reversible fillers (i.e., hyaluronic acid).</a:t>
            </a:r>
          </a:p>
          <a:p>
            <a:r>
              <a:rPr lang="en-US" dirty="0"/>
              <a:t>• Use epinephrine or ice for vasoconstriction.</a:t>
            </a:r>
          </a:p>
          <a:p>
            <a:r>
              <a:rPr lang="en-US" dirty="0"/>
              <a:t>• Use small syringes (0.5 to 1 mL) and inject in small increments.</a:t>
            </a:r>
          </a:p>
          <a:p>
            <a:r>
              <a:rPr lang="en-US" dirty="0"/>
              <a:t>• Use small needles (27 G or smaller).</a:t>
            </a:r>
          </a:p>
          <a:p>
            <a:r>
              <a:rPr lang="en-US" dirty="0"/>
              <a:t>• Use cannulas when appropriate.</a:t>
            </a:r>
          </a:p>
          <a:p>
            <a:r>
              <a:rPr lang="en-US" dirty="0"/>
              <a:t>• Use anterograde–retrograde injection.</a:t>
            </a:r>
          </a:p>
          <a:p>
            <a:r>
              <a:rPr lang="en-US" dirty="0"/>
              <a:t>• Use constant, steady, slow motion.</a:t>
            </a:r>
          </a:p>
          <a:p>
            <a:r>
              <a:rPr lang="en-US" dirty="0"/>
              <a:t>• Use low-pressure injection; injections requiring high pressure indicate danger and/or inappropriate location.</a:t>
            </a:r>
          </a:p>
          <a:p>
            <a:r>
              <a:rPr lang="en-US" dirty="0"/>
              <a:t>• Use caution when injecting in areas of previous trauma, as tissue planes may be scarred and obscured.</a:t>
            </a:r>
          </a:p>
          <a:p>
            <a:r>
              <a:rPr lang="en-US" dirty="0"/>
              <a:t>• Be aware of pertinent anatomy of the vascular danger zones.</a:t>
            </a:r>
          </a:p>
          <a:p>
            <a:r>
              <a:rPr lang="en-US" dirty="0"/>
              <a:t>• Have a filler rescue kit available at all times (hyaluronidase, aspirin, nitroglycerin ointment).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3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Botulinum toxin initially overshadowed dermal filler</a:t>
            </a:r>
          </a:p>
          <a:p>
            <a:r>
              <a:rPr lang="en-US" dirty="0"/>
              <a:t>Excellent way to restore the contours of </a:t>
            </a:r>
            <a:r>
              <a:rPr lang="en-US" dirty="0" smtClean="0"/>
              <a:t>youthfulness </a:t>
            </a:r>
            <a:r>
              <a:rPr lang="en-US" dirty="0"/>
              <a:t>to an aging face</a:t>
            </a:r>
          </a:p>
          <a:p>
            <a:r>
              <a:rPr lang="en-US" dirty="0"/>
              <a:t>The ideal characteristics of a filler include: </a:t>
            </a:r>
          </a:p>
          <a:p>
            <a:r>
              <a:rPr lang="en-US" dirty="0"/>
              <a:t>(1) biocompatibility with a low incidence of adverse events</a:t>
            </a:r>
          </a:p>
          <a:p>
            <a:r>
              <a:rPr lang="en-US" dirty="0"/>
              <a:t>(2) simplicity of preparation, storage and injection</a:t>
            </a:r>
          </a:p>
          <a:p>
            <a:r>
              <a:rPr lang="en-US" dirty="0"/>
              <a:t>(3) affordability with long-lasting 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10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1– Glabellar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1296"/>
          <a:stretch/>
        </p:blipFill>
        <p:spPr>
          <a:xfrm>
            <a:off x="496388" y="1801221"/>
            <a:ext cx="5702373" cy="515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9101"/>
          <a:stretch/>
        </p:blipFill>
        <p:spPr>
          <a:xfrm>
            <a:off x="6617042" y="1801221"/>
            <a:ext cx="5078570" cy="49619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" y="185541"/>
            <a:ext cx="10511790" cy="64869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92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659" y="296635"/>
            <a:ext cx="7729728" cy="1188720"/>
          </a:xfrm>
        </p:spPr>
        <p:txBody>
          <a:bodyPr/>
          <a:lstStyle/>
          <a:p>
            <a:r>
              <a:rPr lang="en-US" b="1" dirty="0"/>
              <a:t>2 – Temporal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21" y="1555252"/>
            <a:ext cx="5395979" cy="5028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59" y="1555253"/>
            <a:ext cx="5308020" cy="5006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6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63800"/>
            <a:ext cx="7729728" cy="798794"/>
          </a:xfrm>
        </p:spPr>
        <p:txBody>
          <a:bodyPr/>
          <a:lstStyle/>
          <a:p>
            <a:r>
              <a:rPr lang="en-US" b="1" dirty="0"/>
              <a:t>3 – Perioral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436914"/>
            <a:ext cx="7729728" cy="4303113"/>
          </a:xfrm>
        </p:spPr>
        <p:txBody>
          <a:bodyPr/>
          <a:lstStyle/>
          <a:p>
            <a:r>
              <a:rPr lang="en-US" dirty="0"/>
              <a:t>no deeper than 3 mm from the skin or vermilion,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967361"/>
            <a:ext cx="5698876" cy="4799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" t="-2140" r="963" b="49715"/>
          <a:stretch/>
        </p:blipFill>
        <p:spPr>
          <a:xfrm>
            <a:off x="6247516" y="1773439"/>
            <a:ext cx="5526073" cy="49931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 – Nasolabial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966" y="1735280"/>
            <a:ext cx="6213863" cy="51227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50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678" y="676331"/>
            <a:ext cx="6724644" cy="56257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2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 – Nasal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091" y="2433049"/>
            <a:ext cx="5271558" cy="34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34" y="1160198"/>
            <a:ext cx="6599332" cy="54258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 – Infraorbital Region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8960" y="2153412"/>
            <a:ext cx="5055243" cy="440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743" y="895218"/>
            <a:ext cx="7370923" cy="56600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Adverse reactions and their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complications are minor.. Bruising, swelling and lumpiness</a:t>
            </a:r>
          </a:p>
          <a:p>
            <a:r>
              <a:rPr lang="en-US" dirty="0" smtClean="0"/>
              <a:t>Avoided by through knowledge of the facial anatomy and understanding filler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76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hebeautyrules.com/wp-content/uploads/2011/04/correcting-dermal-filler-mistak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69" y="3938954"/>
            <a:ext cx="4026742" cy="25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b="7339"/>
          <a:stretch/>
        </p:blipFill>
        <p:spPr>
          <a:xfrm>
            <a:off x="7197969" y="1969476"/>
            <a:ext cx="4021016" cy="18090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2676" y="1469520"/>
            <a:ext cx="57208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1.  Tyndall Effect:</a:t>
            </a:r>
          </a:p>
          <a:p>
            <a:endParaRPr lang="en-GB" sz="2800" dirty="0" smtClean="0"/>
          </a:p>
          <a:p>
            <a:r>
              <a:rPr lang="en-GB" sz="2800" dirty="0" smtClean="0"/>
              <a:t>Lower face.. 20 gauge needle, puncture pool of product </a:t>
            </a:r>
          </a:p>
          <a:p>
            <a:r>
              <a:rPr lang="en-GB" sz="2800" dirty="0" smtClean="0"/>
              <a:t>Product expressed via this tract</a:t>
            </a:r>
          </a:p>
          <a:p>
            <a:endParaRPr lang="en-GB" sz="2800" dirty="0"/>
          </a:p>
          <a:p>
            <a:r>
              <a:rPr lang="en-GB" sz="2800" dirty="0" smtClean="0"/>
              <a:t>Lower lids.. </a:t>
            </a:r>
            <a:r>
              <a:rPr lang="en-GB" sz="2800" dirty="0"/>
              <a:t> </a:t>
            </a:r>
            <a:r>
              <a:rPr lang="en-GB" sz="2800" dirty="0" smtClean="0"/>
              <a:t>Can cause a lot of bruising</a:t>
            </a:r>
          </a:p>
          <a:p>
            <a:r>
              <a:rPr lang="en-GB" sz="2800" dirty="0" err="1" smtClean="0"/>
              <a:t>Hyaluronidase</a:t>
            </a:r>
            <a:r>
              <a:rPr lang="en-GB" sz="2800" dirty="0" smtClean="0"/>
              <a:t> 20-50 units </a:t>
            </a:r>
          </a:p>
          <a:p>
            <a:r>
              <a:rPr lang="en-GB" sz="2800" dirty="0" smtClean="0"/>
              <a:t>20 units = 0.1ml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5534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5" y="2638044"/>
            <a:ext cx="7885879" cy="33172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diminish &amp; efface skin wrinkles/folds </a:t>
            </a:r>
            <a:endParaRPr lang="en-US" dirty="0" smtClean="0"/>
          </a:p>
          <a:p>
            <a:r>
              <a:rPr lang="en-US" dirty="0" smtClean="0"/>
              <a:t>Improving </a:t>
            </a:r>
            <a:r>
              <a:rPr lang="en-US" dirty="0"/>
              <a:t>skin quality</a:t>
            </a:r>
          </a:p>
          <a:p>
            <a:r>
              <a:rPr lang="en-US" dirty="0" err="1"/>
              <a:t>Volumizing</a:t>
            </a:r>
            <a:r>
              <a:rPr lang="en-US" b="1" dirty="0"/>
              <a:t> </a:t>
            </a:r>
            <a:r>
              <a:rPr lang="en-US" dirty="0" smtClean="0"/>
              <a:t>lip / cheek </a:t>
            </a:r>
            <a:r>
              <a:rPr lang="en-US" dirty="0"/>
              <a:t>augmentation</a:t>
            </a:r>
            <a:endParaRPr lang="en-US" b="1" dirty="0"/>
          </a:p>
          <a:p>
            <a:r>
              <a:rPr lang="en-US" dirty="0"/>
              <a:t>HIV-associated </a:t>
            </a:r>
            <a:r>
              <a:rPr lang="en-US" dirty="0" err="1"/>
              <a:t>lipoatrophy</a:t>
            </a:r>
            <a:endParaRPr lang="en-US" dirty="0"/>
          </a:p>
          <a:p>
            <a:r>
              <a:rPr lang="en-US" dirty="0"/>
              <a:t>Acne Scars</a:t>
            </a:r>
            <a:r>
              <a:rPr lang="en-US" b="1" dirty="0" smtClean="0"/>
              <a:t> </a:t>
            </a:r>
          </a:p>
          <a:p>
            <a:endParaRPr lang="en-US" b="1" dirty="0"/>
          </a:p>
          <a:p>
            <a:r>
              <a:rPr lang="en-US" b="1" dirty="0" smtClean="0"/>
              <a:t>“</a:t>
            </a:r>
            <a:r>
              <a:rPr lang="en-US" dirty="0"/>
              <a:t>SMART” filling, filling the areas that will have the most visual impact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0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309" y="597877"/>
            <a:ext cx="9507414" cy="5955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2. Herpetic outbreak: </a:t>
            </a:r>
          </a:p>
          <a:p>
            <a:pPr marL="0" indent="0">
              <a:buNone/>
            </a:pPr>
            <a:r>
              <a:rPr lang="en-GB" dirty="0" smtClean="0"/>
              <a:t>flare up when placed in lips</a:t>
            </a:r>
          </a:p>
          <a:p>
            <a:pPr marL="0" indent="0">
              <a:buNone/>
            </a:pPr>
            <a:r>
              <a:rPr lang="en-GB" dirty="0" err="1" smtClean="0"/>
              <a:t>Valtex</a:t>
            </a:r>
            <a:r>
              <a:rPr lang="en-GB" dirty="0" smtClean="0"/>
              <a:t> 500mg 3 days before continued for 1 week (prophylaxis)</a:t>
            </a:r>
          </a:p>
          <a:p>
            <a:pPr marL="0" indent="0">
              <a:buNone/>
            </a:pPr>
            <a:r>
              <a:rPr lang="en-GB" dirty="0" smtClean="0"/>
              <a:t>Oral and topical acyclovir for treatment </a:t>
            </a:r>
          </a:p>
          <a:p>
            <a:pPr marL="0" indent="0">
              <a:buNone/>
            </a:pPr>
            <a:r>
              <a:rPr lang="en-GB" b="1" dirty="0" smtClean="0"/>
              <a:t>3. Nodules / lumpiness: </a:t>
            </a:r>
          </a:p>
          <a:p>
            <a:pPr marL="0" indent="0">
              <a:buNone/>
            </a:pPr>
            <a:r>
              <a:rPr lang="en-GB" dirty="0" smtClean="0"/>
              <a:t>clumps of product, t/m massaging, warm compress and </a:t>
            </a:r>
            <a:r>
              <a:rPr lang="en-GB" dirty="0" err="1" smtClean="0"/>
              <a:t>hyaluronidase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b="1" dirty="0" smtClean="0"/>
              <a:t>4. Granulomas:  </a:t>
            </a:r>
          </a:p>
          <a:p>
            <a:pPr marL="0" indent="0">
              <a:buNone/>
            </a:pPr>
            <a:r>
              <a:rPr lang="en-GB" dirty="0" smtClean="0"/>
              <a:t>reactions to product, can occur several months after injection, t/m </a:t>
            </a:r>
            <a:r>
              <a:rPr lang="en-GB" dirty="0" err="1" smtClean="0"/>
              <a:t>kenalog</a:t>
            </a:r>
            <a:r>
              <a:rPr lang="en-GB" dirty="0" smtClean="0"/>
              <a:t> </a:t>
            </a:r>
            <a:r>
              <a:rPr lang="en-GB" dirty="0" err="1" smtClean="0"/>
              <a:t>inj</a:t>
            </a:r>
            <a:r>
              <a:rPr lang="en-GB" dirty="0" smtClean="0"/>
              <a:t>, oral </a:t>
            </a:r>
            <a:r>
              <a:rPr lang="en-GB" dirty="0" err="1" smtClean="0"/>
              <a:t>methyprednisolone</a:t>
            </a:r>
            <a:r>
              <a:rPr lang="en-GB" dirty="0" smtClean="0"/>
              <a:t>, oral antibiotics, 5-FU, excision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88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277" y="1301262"/>
            <a:ext cx="8448587" cy="4438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5. Delayed hypersensitivity:  </a:t>
            </a:r>
          </a:p>
          <a:p>
            <a:pPr marL="0" indent="0">
              <a:buNone/>
            </a:pPr>
            <a:r>
              <a:rPr lang="en-GB" dirty="0"/>
              <a:t>erythema of skin, weeks to months, t/m oral </a:t>
            </a:r>
            <a:r>
              <a:rPr lang="en-GB" dirty="0" err="1"/>
              <a:t>floroquinolones</a:t>
            </a:r>
            <a:r>
              <a:rPr lang="en-GB" dirty="0"/>
              <a:t>, macrolides </a:t>
            </a:r>
            <a:r>
              <a:rPr lang="en-GB" dirty="0" err="1"/>
              <a:t>upto</a:t>
            </a:r>
            <a:r>
              <a:rPr lang="en-GB" dirty="0"/>
              <a:t> 6 weeks,  avoid NSAIDs </a:t>
            </a:r>
          </a:p>
          <a:p>
            <a:pPr marL="0" indent="0">
              <a:buNone/>
            </a:pPr>
            <a:r>
              <a:rPr lang="en-GB" b="1" dirty="0"/>
              <a:t>6. Vascular compromise : </a:t>
            </a:r>
          </a:p>
          <a:p>
            <a:pPr marL="0" indent="0">
              <a:buNone/>
            </a:pPr>
            <a:r>
              <a:rPr lang="en-GB" dirty="0"/>
              <a:t>intravascular injection, vasospasm, external compression</a:t>
            </a:r>
          </a:p>
          <a:p>
            <a:pPr marL="0" indent="0">
              <a:buNone/>
            </a:pPr>
            <a:r>
              <a:rPr lang="en-GB" dirty="0"/>
              <a:t>Immediate </a:t>
            </a:r>
            <a:r>
              <a:rPr lang="en-GB" dirty="0" err="1"/>
              <a:t>blacnhing</a:t>
            </a:r>
            <a:r>
              <a:rPr lang="en-GB" dirty="0"/>
              <a:t> of skin seen</a:t>
            </a:r>
          </a:p>
          <a:p>
            <a:pPr marL="0" indent="0">
              <a:buNone/>
            </a:pPr>
            <a:r>
              <a:rPr lang="en-GB" dirty="0"/>
              <a:t>t/m  stop </a:t>
            </a:r>
            <a:r>
              <a:rPr lang="en-GB" dirty="0" err="1"/>
              <a:t>inj</a:t>
            </a:r>
            <a:r>
              <a:rPr lang="en-GB" dirty="0"/>
              <a:t> immediately, warm compress, massage area, </a:t>
            </a:r>
            <a:r>
              <a:rPr lang="en-GB" dirty="0" err="1"/>
              <a:t>hyaluronidase</a:t>
            </a:r>
            <a:r>
              <a:rPr lang="en-GB" dirty="0"/>
              <a:t>, topical </a:t>
            </a:r>
            <a:r>
              <a:rPr lang="en-GB" dirty="0" err="1"/>
              <a:t>nitroprusside</a:t>
            </a:r>
            <a:r>
              <a:rPr lang="en-GB" dirty="0"/>
              <a:t>, aspirin PO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144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089" y="229280"/>
            <a:ext cx="4204884" cy="2968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5306133" cy="11887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354" y="156156"/>
            <a:ext cx="2920059" cy="299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09" y="156156"/>
            <a:ext cx="4204884" cy="3115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51" y="3466073"/>
            <a:ext cx="2561663" cy="3335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1086" y="3466073"/>
            <a:ext cx="4066183" cy="3391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171" y="3529447"/>
            <a:ext cx="3748719" cy="32090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07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303" y="692331"/>
            <a:ext cx="8027561" cy="1461081"/>
          </a:xfrm>
        </p:spPr>
        <p:txBody>
          <a:bodyPr>
            <a:noAutofit/>
          </a:bodyPr>
          <a:lstStyle/>
          <a:p>
            <a:r>
              <a:rPr lang="en-US" sz="2000" cap="none" dirty="0" err="1"/>
              <a:t>Haematoxylin</a:t>
            </a:r>
            <a:r>
              <a:rPr lang="en-US" sz="2000" cap="none" dirty="0"/>
              <a:t> and eosin staining of a hyaluronic acid plus</a:t>
            </a:r>
            <a:br>
              <a:rPr lang="en-US" sz="2000" cap="none" dirty="0"/>
            </a:br>
            <a:r>
              <a:rPr lang="en-US" sz="2000" cap="none" dirty="0"/>
              <a:t>methacrylate (</a:t>
            </a:r>
            <a:r>
              <a:rPr lang="en-US" sz="2000" cap="none" dirty="0" err="1"/>
              <a:t>DermaLive</a:t>
            </a:r>
            <a:r>
              <a:rPr lang="en-US" sz="2000" cap="none" dirty="0"/>
              <a:t>) filler implant showing characteristic polygonal structures</a:t>
            </a:r>
            <a:br>
              <a:rPr lang="en-US" sz="2000" cap="none" dirty="0"/>
            </a:br>
            <a:r>
              <a:rPr lang="en-US" sz="2000" cap="none" dirty="0"/>
              <a:t>immersed in a granulomatous reaction.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581" y="2400849"/>
            <a:ext cx="4394963" cy="3813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009" y="2400849"/>
            <a:ext cx="4204884" cy="38098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15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83436" y="445446"/>
            <a:ext cx="4270248" cy="508144"/>
          </a:xfrm>
        </p:spPr>
        <p:txBody>
          <a:bodyPr/>
          <a:lstStyle/>
          <a:p>
            <a:r>
              <a:rPr lang="en-US" b="1" dirty="0"/>
              <a:t>Complication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45474" y="1401648"/>
            <a:ext cx="4524103" cy="4894648"/>
          </a:xfrm>
        </p:spPr>
        <p:txBody>
          <a:bodyPr>
            <a:normAutofit/>
          </a:bodyPr>
          <a:lstStyle/>
          <a:p>
            <a:pPr algn="just"/>
            <a:r>
              <a:rPr lang="en-US" sz="2000" u="sng" dirty="0"/>
              <a:t>Injection site reactions </a:t>
            </a:r>
            <a:endParaRPr lang="en-US" sz="2000" u="sng" dirty="0" smtClean="0"/>
          </a:p>
          <a:p>
            <a:pPr algn="just"/>
            <a:r>
              <a:rPr lang="en-US" sz="2000" dirty="0" smtClean="0"/>
              <a:t>(</a:t>
            </a:r>
            <a:r>
              <a:rPr lang="en-US" sz="2000" dirty="0"/>
              <a:t>erythema, swelling, pain, bruising)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Nodules, beading, and </a:t>
            </a:r>
            <a:r>
              <a:rPr lang="en-US" sz="2000" u="sng" dirty="0"/>
              <a:t>Tyndall effect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u="sng" dirty="0"/>
              <a:t>Infection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326777" y="1401647"/>
            <a:ext cx="4606834" cy="4894649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Avoid anticoagulants as aspirin, Consider cannulas, Smaller needles, Ice application, Intense pulsed light or vascular lasers can be used to treat bruising</a:t>
            </a:r>
          </a:p>
          <a:p>
            <a:r>
              <a:rPr lang="en-US" sz="2000" dirty="0"/>
              <a:t>Avoid superficial placement; inject smoothly, Treat with massage, hyaluronidase (if HA filler), or aspiration/excision</a:t>
            </a:r>
          </a:p>
          <a:p>
            <a:endParaRPr lang="en-US" sz="2000" dirty="0"/>
          </a:p>
          <a:p>
            <a:r>
              <a:rPr lang="en-US" sz="2000" dirty="0"/>
              <a:t>Pre-cleanse the skin with an antimicrobial agent, e.g. chlorhexidine, Consider incision and drainage and/or antibiotics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26777" y="459815"/>
            <a:ext cx="4270248" cy="704087"/>
          </a:xfrm>
        </p:spPr>
        <p:txBody>
          <a:bodyPr/>
          <a:lstStyle/>
          <a:p>
            <a:r>
              <a:rPr lang="en-US" b="1" dirty="0"/>
              <a:t>Prevention and management strategies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flipV="1">
            <a:off x="2231136" y="156754"/>
            <a:ext cx="7729728" cy="6531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6777" y="2813626"/>
            <a:ext cx="4606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45474" y="2813626"/>
            <a:ext cx="4524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6777" y="4306172"/>
            <a:ext cx="4606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345474" y="4306172"/>
            <a:ext cx="4524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26777" y="6035040"/>
            <a:ext cx="4606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29581" y="6021977"/>
            <a:ext cx="4524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07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83436" y="445446"/>
            <a:ext cx="4270248" cy="508144"/>
          </a:xfrm>
        </p:spPr>
        <p:txBody>
          <a:bodyPr/>
          <a:lstStyle/>
          <a:p>
            <a:r>
              <a:rPr lang="en-US" b="1" dirty="0"/>
              <a:t>Complication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45474" y="1401648"/>
            <a:ext cx="4524103" cy="489464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u="sng" dirty="0"/>
              <a:t>Hypersensitivity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r>
              <a:rPr lang="en-US" sz="2000" u="sng" dirty="0"/>
              <a:t>Delayed nodules</a:t>
            </a:r>
            <a:r>
              <a:rPr lang="en-US" sz="2000" dirty="0"/>
              <a:t>:</a:t>
            </a:r>
          </a:p>
          <a:p>
            <a:r>
              <a:rPr lang="en-US" sz="2000" dirty="0"/>
              <a:t>• Inflammatory/immune-mediated (hypersensitivity)</a:t>
            </a:r>
          </a:p>
          <a:p>
            <a:r>
              <a:rPr lang="en-US" sz="2000" dirty="0"/>
              <a:t>• Biofilm-related</a:t>
            </a:r>
          </a:p>
          <a:p>
            <a:r>
              <a:rPr lang="en-US" sz="2000" dirty="0"/>
              <a:t>• Infectious</a:t>
            </a:r>
          </a:p>
          <a:p>
            <a:r>
              <a:rPr lang="en-US" sz="2000" dirty="0"/>
              <a:t>• Foreign body granuloma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326777" y="1401647"/>
            <a:ext cx="5064034" cy="5639233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Avoid injection in patient with known sensitivity, Skin test for bovine collagen in the case of </a:t>
            </a:r>
            <a:r>
              <a:rPr lang="en-US" sz="2000" dirty="0" err="1"/>
              <a:t>Bellafill</a:t>
            </a:r>
            <a:r>
              <a:rPr lang="en-US" sz="2000" dirty="0"/>
              <a:t>® Hypersensitivity after HA resolves spontaneously, but consider treatment with tacrolimus ointment, </a:t>
            </a:r>
            <a:r>
              <a:rPr lang="en-US" sz="2000" dirty="0" err="1"/>
              <a:t>intralesional</a:t>
            </a:r>
            <a:r>
              <a:rPr lang="en-US" sz="2000" dirty="0"/>
              <a:t> corticosteroids, </a:t>
            </a:r>
            <a:r>
              <a:rPr lang="en-US" sz="2000" dirty="0" err="1"/>
              <a:t>intralesional</a:t>
            </a:r>
            <a:r>
              <a:rPr lang="en-US" sz="2000" dirty="0"/>
              <a:t> hyaluronidase, I\D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Pre-cleanse, </a:t>
            </a:r>
            <a:r>
              <a:rPr lang="en-US" sz="2000" dirty="0" err="1"/>
              <a:t>InD</a:t>
            </a:r>
            <a:r>
              <a:rPr lang="en-US" sz="2000" dirty="0"/>
              <a:t>/or biopsy. Hyaluronidase (if HA filler) or surgical excision. Oral broad-spectrum antibiotics for 2–6 weeks e.g. clarithromycin, minocycline. For non-infectious etiologies, consider topical, oral or </a:t>
            </a:r>
            <a:r>
              <a:rPr lang="en-US" sz="2000" dirty="0" err="1"/>
              <a:t>intralesional</a:t>
            </a:r>
            <a:r>
              <a:rPr lang="en-US" sz="2000" dirty="0"/>
              <a:t> corticosteroids; </a:t>
            </a:r>
            <a:r>
              <a:rPr lang="en-US" sz="2000" dirty="0" err="1"/>
              <a:t>intralesional</a:t>
            </a:r>
            <a:r>
              <a:rPr lang="en-US" sz="2000" dirty="0"/>
              <a:t> 5-fluorouracil; oral </a:t>
            </a:r>
            <a:r>
              <a:rPr lang="en-US" sz="2000" dirty="0" err="1"/>
              <a:t>immunosuppressants</a:t>
            </a:r>
            <a:r>
              <a:rPr lang="en-US" sz="2000" dirty="0"/>
              <a:t>; or laser therapy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26777" y="459815"/>
            <a:ext cx="4270248" cy="704087"/>
          </a:xfrm>
        </p:spPr>
        <p:txBody>
          <a:bodyPr/>
          <a:lstStyle/>
          <a:p>
            <a:r>
              <a:rPr lang="en-US" b="1" dirty="0"/>
              <a:t>Prevention and management strategies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flipV="1">
            <a:off x="2231136" y="156754"/>
            <a:ext cx="7729728" cy="6531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418217" y="3858655"/>
            <a:ext cx="46068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45474" y="3858655"/>
            <a:ext cx="4524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0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Fillers and different skin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Filler studies have been conducted on skin types I to III</a:t>
            </a:r>
          </a:p>
          <a:p>
            <a:pPr algn="just"/>
            <a:r>
              <a:rPr lang="en-US" dirty="0"/>
              <a:t>No known differences in cases of immunological reactions</a:t>
            </a:r>
          </a:p>
          <a:p>
            <a:pPr algn="just"/>
            <a:r>
              <a:rPr lang="en-US" dirty="0"/>
              <a:t>Darker skin may react with more hyperpigmentation to inflammation IV to VI</a:t>
            </a:r>
          </a:p>
          <a:p>
            <a:pPr algn="just"/>
            <a:r>
              <a:rPr lang="en-US" u="sng" dirty="0"/>
              <a:t>POST PROCEDURE CARE</a:t>
            </a:r>
            <a:r>
              <a:rPr lang="en-US" dirty="0"/>
              <a:t>;  Ice application, Avoid manipulation of treated area, avoid strenuous activity, avoid extremes of temperatures, massage for PLLA and </a:t>
            </a:r>
            <a:r>
              <a:rPr lang="en-US" dirty="0" err="1"/>
              <a:t>CaHa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52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21487" r="32637" b="7346"/>
          <a:stretch/>
        </p:blipFill>
        <p:spPr>
          <a:xfrm>
            <a:off x="1802673" y="418012"/>
            <a:ext cx="8420377" cy="59791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737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151" y="1927948"/>
            <a:ext cx="9339541" cy="4278572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 smtClean="0"/>
              <a:t>Nasolabial</a:t>
            </a:r>
            <a:r>
              <a:rPr lang="en-GB" dirty="0" smtClean="0"/>
              <a:t> folds</a:t>
            </a:r>
          </a:p>
          <a:p>
            <a:r>
              <a:rPr lang="en-GB" dirty="0" smtClean="0"/>
              <a:t>Marionette lines</a:t>
            </a:r>
          </a:p>
          <a:p>
            <a:r>
              <a:rPr lang="en-GB" dirty="0" smtClean="0"/>
              <a:t>Lip augmentation</a:t>
            </a:r>
          </a:p>
          <a:p>
            <a:r>
              <a:rPr lang="en-GB" dirty="0" smtClean="0"/>
              <a:t>Elevating oral commissures</a:t>
            </a:r>
          </a:p>
          <a:p>
            <a:r>
              <a:rPr lang="en-GB" dirty="0" smtClean="0"/>
              <a:t>Vertical lip lines</a:t>
            </a:r>
          </a:p>
          <a:p>
            <a:r>
              <a:rPr lang="en-GB" dirty="0" err="1" smtClean="0"/>
              <a:t>Glabellar</a:t>
            </a:r>
            <a:r>
              <a:rPr lang="en-GB" dirty="0" smtClean="0"/>
              <a:t> frown lines</a:t>
            </a:r>
          </a:p>
          <a:p>
            <a:r>
              <a:rPr lang="en-GB" dirty="0" smtClean="0"/>
              <a:t>Forehead wrinkles</a:t>
            </a:r>
          </a:p>
          <a:p>
            <a:r>
              <a:rPr lang="en-GB" dirty="0" smtClean="0"/>
              <a:t>Tear through deformity</a:t>
            </a:r>
          </a:p>
          <a:p>
            <a:r>
              <a:rPr lang="en-GB" dirty="0" smtClean="0"/>
              <a:t>Sunken upper eyelids</a:t>
            </a:r>
          </a:p>
          <a:p>
            <a:r>
              <a:rPr lang="en-GB" dirty="0" smtClean="0"/>
              <a:t>Lateral brow lift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1" y="2051536"/>
            <a:ext cx="44078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Sunken temples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Nonsurgical </a:t>
            </a:r>
            <a:r>
              <a:rPr lang="en-GB" sz="2200" dirty="0" err="1" smtClean="0"/>
              <a:t>rhinoplasty</a:t>
            </a:r>
            <a:r>
              <a:rPr lang="en-GB" sz="22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Medical </a:t>
            </a:r>
            <a:r>
              <a:rPr lang="en-GB" sz="2200" dirty="0" err="1" smtClean="0"/>
              <a:t>midface</a:t>
            </a:r>
            <a:r>
              <a:rPr lang="en-GB" sz="2200" dirty="0" smtClean="0"/>
              <a:t> hallowing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Cheek bone augmentation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Sunken cheeks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Chin augmentation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Mental crease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Jawline rejuvenation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Earlobe rejuvenation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Acne scars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Aging hands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/>
              <a:t>Facial </a:t>
            </a:r>
            <a:r>
              <a:rPr lang="en-GB" sz="2200" dirty="0" err="1" smtClean="0"/>
              <a:t>volumnizing</a:t>
            </a:r>
            <a:r>
              <a:rPr lang="en-GB" sz="2200" dirty="0" smtClean="0"/>
              <a:t> </a:t>
            </a:r>
            <a:endParaRPr lang="en-GB" sz="2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25628" y="378538"/>
            <a:ext cx="7729728" cy="1188720"/>
          </a:xfrm>
        </p:spPr>
        <p:txBody>
          <a:bodyPr/>
          <a:lstStyle/>
          <a:p>
            <a:r>
              <a:rPr lang="en-US" b="1" dirty="0" smtClean="0"/>
              <a:t>Procedures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5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37153"/>
            <a:ext cx="7729728" cy="1188720"/>
          </a:xfrm>
        </p:spPr>
        <p:txBody>
          <a:bodyPr/>
          <a:lstStyle/>
          <a:p>
            <a:r>
              <a:rPr lang="en-US" b="1" dirty="0"/>
              <a:t>Needles versus cannula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5371" y="1958106"/>
            <a:ext cx="7729728" cy="3101983"/>
          </a:xfrm>
        </p:spPr>
        <p:txBody>
          <a:bodyPr/>
          <a:lstStyle/>
          <a:p>
            <a:r>
              <a:rPr lang="en-US" dirty="0" smtClean="0"/>
              <a:t>Based on personal preference of injector</a:t>
            </a:r>
          </a:p>
          <a:p>
            <a:r>
              <a:rPr lang="en-US" dirty="0" smtClean="0"/>
              <a:t>Cannula.. Lessor bruising, less vascular injury, useful for large volume injections, pre-periosteal and subcutaneous plane</a:t>
            </a:r>
            <a:endParaRPr lang="en-US" dirty="0"/>
          </a:p>
          <a:p>
            <a:r>
              <a:rPr lang="en-US" dirty="0" smtClean="0"/>
              <a:t>Needle.. Precise control / more superficially  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55179" r="28182" b="13869"/>
          <a:stretch/>
        </p:blipFill>
        <p:spPr>
          <a:xfrm>
            <a:off x="2602764" y="4506686"/>
            <a:ext cx="6394943" cy="209005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7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285" y="1144290"/>
            <a:ext cx="3699189" cy="386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31" y="1156014"/>
            <a:ext cx="3497631" cy="3801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6397933"/>
            <a:ext cx="198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Cannula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9326" y="6397933"/>
            <a:ext cx="168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Needle 30 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6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98231"/>
            <a:ext cx="3133161" cy="53650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07B-1D03-48E2-9FB8-CE35CF9C00F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98231"/>
            <a:ext cx="5210907" cy="52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628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1614</TotalTime>
  <Words>2080</Words>
  <Application>Microsoft Office PowerPoint</Application>
  <PresentationFormat>Custom</PresentationFormat>
  <Paragraphs>356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Parcel</vt:lpstr>
      <vt:lpstr>Soft Tissue Augmentation (fillers)</vt:lpstr>
      <vt:lpstr>References</vt:lpstr>
      <vt:lpstr>LAYOUT</vt:lpstr>
      <vt:lpstr>Introduction</vt:lpstr>
      <vt:lpstr>Indications</vt:lpstr>
      <vt:lpstr>Procedures </vt:lpstr>
      <vt:lpstr>Needles versus cannula </vt:lpstr>
      <vt:lpstr>PowerPoint Presentation</vt:lpstr>
      <vt:lpstr>PowerPoint Presentation</vt:lpstr>
      <vt:lpstr>Techniques</vt:lpstr>
      <vt:lpstr>PowerPoint Presentation</vt:lpstr>
      <vt:lpstr>PowerPoint Presentation</vt:lpstr>
      <vt:lpstr>Fillers Types</vt:lpstr>
      <vt:lpstr>Biodegradable fillers</vt:lpstr>
      <vt:lpstr>1. HYALURONIC ACID products</vt:lpstr>
      <vt:lpstr>PowerPoint Presentation</vt:lpstr>
      <vt:lpstr>PowerPoint Presentation</vt:lpstr>
      <vt:lpstr>PowerPoint Presentation</vt:lpstr>
      <vt:lpstr>PowerPoint Presentation</vt:lpstr>
      <vt:lpstr>Five‐point Wrinkle Assessment Scale (WAS)</vt:lpstr>
      <vt:lpstr>Wrinkle Severity Rating Scale (WSRS)</vt:lpstr>
      <vt:lpstr>PowerPoint Presentation</vt:lpstr>
      <vt:lpstr>2. Calcium hydroxylapatite</vt:lpstr>
      <vt:lpstr>PowerPoint Presentation</vt:lpstr>
      <vt:lpstr>PowerPoint Presentation</vt:lpstr>
      <vt:lpstr>3. Alginates</vt:lpstr>
      <vt:lpstr>4. Collagen (Human\Bovine\porcine)</vt:lpstr>
      <vt:lpstr>Collagen‐stimulating fillers (poly‐L‐lactic acid)</vt:lpstr>
      <vt:lpstr>PowerPoint Presentation</vt:lpstr>
      <vt:lpstr>PowerPoint Presentation</vt:lpstr>
      <vt:lpstr>NON-Biodegradable fillers</vt:lpstr>
      <vt:lpstr>SILICONE</vt:lpstr>
      <vt:lpstr>Polymethylmethacrylate </vt:lpstr>
      <vt:lpstr>PowerPoint Presentation</vt:lpstr>
      <vt:lpstr>Autologous Fat Transfer (AFT)</vt:lpstr>
      <vt:lpstr>Platelet rich plasma (PRP)</vt:lpstr>
      <vt:lpstr>Common injection errors and how to avoid them</vt:lpstr>
      <vt:lpstr>Danger areas of the Face</vt:lpstr>
      <vt:lpstr>General Safety Principles</vt:lpstr>
      <vt:lpstr>1– Glabellar Region</vt:lpstr>
      <vt:lpstr>PowerPoint Presentation</vt:lpstr>
      <vt:lpstr>2 – Temporal Region</vt:lpstr>
      <vt:lpstr>3 – Perioral Region</vt:lpstr>
      <vt:lpstr>4 – Nasolabial Region</vt:lpstr>
      <vt:lpstr>PowerPoint Presentation</vt:lpstr>
      <vt:lpstr>5 – Nasal Region</vt:lpstr>
      <vt:lpstr>6 – Infraorbital Region</vt:lpstr>
      <vt:lpstr>Adverse reactions and their treatment</vt:lpstr>
      <vt:lpstr>PowerPoint Presentation</vt:lpstr>
      <vt:lpstr>PowerPoint Presentation</vt:lpstr>
      <vt:lpstr>PowerPoint Presentation</vt:lpstr>
      <vt:lpstr>PowerPoint Presentation</vt:lpstr>
      <vt:lpstr>Haematoxylin and eosin staining of a hyaluronic acid plus methacrylate (DermaLive) filler implant showing characteristic polygonal structures immersed in a granulomatous reaction.</vt:lpstr>
      <vt:lpstr>PowerPoint Presentation</vt:lpstr>
      <vt:lpstr>PowerPoint Presentation</vt:lpstr>
      <vt:lpstr>Fillers and different skin types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Tissue Augmentation (fillers)</dc:title>
  <dc:creator>user</dc:creator>
  <cp:lastModifiedBy>Ayesha KhAn</cp:lastModifiedBy>
  <cp:revision>67</cp:revision>
  <dcterms:created xsi:type="dcterms:W3CDTF">2021-11-16T12:37:47Z</dcterms:created>
  <dcterms:modified xsi:type="dcterms:W3CDTF">2023-10-29T17:06:08Z</dcterms:modified>
</cp:coreProperties>
</file>