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9" r:id="rId30"/>
    <p:sldId id="310" r:id="rId31"/>
    <p:sldId id="283" r:id="rId32"/>
    <p:sldId id="311" r:id="rId33"/>
    <p:sldId id="284" r:id="rId34"/>
    <p:sldId id="312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13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14" r:id="rId60"/>
    <p:sldId id="32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Skin and winter season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Romana Shaikh</a:t>
            </a:r>
          </a:p>
          <a:p>
            <a:r>
              <a:rPr lang="en-US" dirty="0" smtClean="0"/>
              <a:t>Postgraduate trainee </a:t>
            </a:r>
          </a:p>
          <a:p>
            <a:r>
              <a:rPr lang="en-US" dirty="0" smtClean="0"/>
              <a:t>Dermatology Department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-98932"/>
            <a:ext cx="7467600" cy="703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Chilblain LE (</a:t>
            </a:r>
            <a:r>
              <a:rPr lang="en-US" dirty="0" err="1" smtClean="0"/>
              <a:t>hutchinson</a:t>
            </a:r>
            <a:r>
              <a:rPr lang="en-US" dirty="0" smtClean="0"/>
              <a:t> lupus)</a:t>
            </a:r>
            <a:endParaRPr lang="en-US" dirty="0"/>
          </a:p>
        </p:txBody>
      </p:sp>
      <p:pic>
        <p:nvPicPr>
          <p:cNvPr id="7" name="Content Placeholder 6" descr="chilblain 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823" y="1857062"/>
            <a:ext cx="3882977" cy="293480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Form of cutaneous </a:t>
            </a:r>
            <a:r>
              <a:rPr lang="en-US" dirty="0" smtClean="0"/>
              <a:t>LE that presents in a similar </a:t>
            </a:r>
            <a:r>
              <a:rPr lang="en-US" dirty="0" smtClean="0"/>
              <a:t>way to </a:t>
            </a:r>
            <a:r>
              <a:rPr lang="en-US" dirty="0" smtClean="0"/>
              <a:t>idiopathic </a:t>
            </a:r>
            <a:r>
              <a:rPr lang="en-US" dirty="0" err="1" smtClean="0"/>
              <a:t>perniosis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Erythrocyanotic</a:t>
            </a:r>
            <a:r>
              <a:rPr lang="en-US" dirty="0" smtClean="0"/>
              <a:t> papules, located on the fingers and toes, </a:t>
            </a:r>
            <a:r>
              <a:rPr lang="en-US" dirty="0" err="1" smtClean="0"/>
              <a:t>developin</a:t>
            </a:r>
            <a:r>
              <a:rPr lang="en-US" dirty="0" smtClean="0"/>
              <a:t> </a:t>
            </a:r>
            <a:r>
              <a:rPr lang="en-US" dirty="0" smtClean="0"/>
              <a:t>cold weather and tend to persist, in some cases becoming </a:t>
            </a:r>
            <a:r>
              <a:rPr lang="en-US" dirty="0" smtClean="0"/>
              <a:t>ulcerated. </a:t>
            </a:r>
          </a:p>
          <a:p>
            <a:r>
              <a:rPr lang="en-US" dirty="0" smtClean="0"/>
              <a:t>Chilblain </a:t>
            </a:r>
            <a:r>
              <a:rPr lang="en-US" dirty="0" smtClean="0"/>
              <a:t>LE may be accompanied by discoid LE or </a:t>
            </a:r>
            <a:r>
              <a:rPr lang="en-US" dirty="0" smtClean="0"/>
              <a:t>other forms </a:t>
            </a:r>
            <a:r>
              <a:rPr lang="en-US" dirty="0" smtClean="0"/>
              <a:t>of cutaneous LE. </a:t>
            </a:r>
            <a:endParaRPr lang="en-US" dirty="0" smtClean="0"/>
          </a:p>
          <a:p>
            <a:r>
              <a:rPr lang="en-US" dirty="0" err="1" smtClean="0"/>
              <a:t>Upto</a:t>
            </a:r>
            <a:r>
              <a:rPr lang="en-US" dirty="0" smtClean="0"/>
              <a:t> </a:t>
            </a:r>
            <a:r>
              <a:rPr lang="en-US" dirty="0" smtClean="0"/>
              <a:t>20% of patients with chilblain </a:t>
            </a:r>
            <a:r>
              <a:rPr lang="en-US" dirty="0" smtClean="0"/>
              <a:t>LE develop </a:t>
            </a:r>
            <a:r>
              <a:rPr lang="en-US" dirty="0" smtClean="0"/>
              <a:t>systemic </a:t>
            </a:r>
            <a:r>
              <a:rPr lang="en-US" dirty="0" smtClean="0"/>
              <a:t>LE.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Clinical variants of </a:t>
            </a:r>
            <a:r>
              <a:rPr lang="en-US" dirty="0" err="1" smtClean="0"/>
              <a:t>perniosis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</a:t>
            </a:r>
            <a:r>
              <a:rPr lang="en-US" dirty="0" err="1" smtClean="0"/>
              <a:t>apular</a:t>
            </a:r>
            <a:r>
              <a:rPr lang="en-US" dirty="0" smtClean="0"/>
              <a:t> </a:t>
            </a:r>
            <a:r>
              <a:rPr lang="en-US" dirty="0" err="1" smtClean="0"/>
              <a:t>perniosis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Resembling </a:t>
            </a: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r>
              <a:rPr lang="en-US" dirty="0" smtClean="0"/>
              <a:t> </a:t>
            </a:r>
            <a:r>
              <a:rPr lang="en-US" dirty="0" smtClean="0"/>
              <a:t>can occur at all times of the year, 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U</a:t>
            </a:r>
            <a:r>
              <a:rPr lang="en-US" dirty="0" smtClean="0"/>
              <a:t>sually </a:t>
            </a:r>
            <a:r>
              <a:rPr lang="en-US" dirty="0" smtClean="0"/>
              <a:t>in </a:t>
            </a:r>
            <a:r>
              <a:rPr lang="en-US" dirty="0" smtClean="0"/>
              <a:t>crops </a:t>
            </a:r>
            <a:r>
              <a:rPr lang="en-US" dirty="0" smtClean="0"/>
              <a:t>on the sides of the fingers</a:t>
            </a:r>
            <a:r>
              <a:rPr lang="en-US" dirty="0" smtClean="0"/>
              <a:t>,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Often </a:t>
            </a:r>
            <a:r>
              <a:rPr lang="en-US" dirty="0" smtClean="0"/>
              <a:t>superimposed </a:t>
            </a:r>
            <a:r>
              <a:rPr lang="en-US" dirty="0" smtClean="0"/>
              <a:t>on </a:t>
            </a:r>
            <a:r>
              <a:rPr lang="en-US" dirty="0" smtClean="0"/>
              <a:t>a background of </a:t>
            </a:r>
            <a:r>
              <a:rPr lang="en-US" dirty="0" err="1" smtClean="0"/>
              <a:t>acrocyanosis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‘Equestrian </a:t>
            </a:r>
            <a:r>
              <a:rPr lang="en-US" dirty="0" err="1" smtClean="0"/>
              <a:t>panniculitis</a:t>
            </a:r>
            <a:r>
              <a:rPr lang="en-US" dirty="0" smtClean="0"/>
              <a:t>’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Young </a:t>
            </a:r>
            <a:r>
              <a:rPr lang="en-US" dirty="0" smtClean="0"/>
              <a:t>women riding horses for several hours </a:t>
            </a:r>
            <a:r>
              <a:rPr lang="en-US" dirty="0" smtClean="0"/>
              <a:t>daily during </a:t>
            </a:r>
            <a:r>
              <a:rPr lang="en-US" dirty="0" smtClean="0"/>
              <a:t>winter</a:t>
            </a:r>
            <a:r>
              <a:rPr lang="en-US" dirty="0" smtClean="0"/>
              <a:t>.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err="1" smtClean="0"/>
              <a:t>Indurated</a:t>
            </a:r>
            <a:r>
              <a:rPr lang="en-US" dirty="0" smtClean="0"/>
              <a:t> red-to-violet tender </a:t>
            </a:r>
            <a:r>
              <a:rPr lang="en-US" dirty="0" smtClean="0"/>
              <a:t>plaques </a:t>
            </a:r>
            <a:r>
              <a:rPr lang="en-US" dirty="0" smtClean="0"/>
              <a:t>develop on the lateral calves and </a:t>
            </a:r>
            <a:r>
              <a:rPr lang="en-US" dirty="0" smtClean="0"/>
              <a:t>thighs.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smtClean="0"/>
              <a:t>prophylaxis, experienced riders usually wear baggy riding pants that provide </a:t>
            </a:r>
            <a:r>
              <a:rPr lang="en-US" dirty="0" smtClean="0"/>
              <a:t>insulation </a:t>
            </a:r>
            <a:r>
              <a:rPr lang="en-US" dirty="0" smtClean="0"/>
              <a:t>and are not tight enough to compromise the </a:t>
            </a:r>
            <a:r>
              <a:rPr lang="en-US" dirty="0" smtClean="0"/>
              <a:t>circulation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 err="1" smtClean="0"/>
              <a:t>perniosis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Presence </a:t>
            </a:r>
            <a:r>
              <a:rPr lang="en-US" dirty="0" smtClean="0"/>
              <a:t>of arterial disease or prolonged cold exposure, </a:t>
            </a:r>
            <a:r>
              <a:rPr lang="en-US" dirty="0" smtClean="0"/>
              <a:t>irreversible </a:t>
            </a:r>
            <a:r>
              <a:rPr lang="en-US" dirty="0" smtClean="0"/>
              <a:t>changes of </a:t>
            </a:r>
            <a:r>
              <a:rPr lang="en-US" dirty="0" smtClean="0"/>
              <a:t>fibrosis</a:t>
            </a:r>
            <a:r>
              <a:rPr lang="en-US" dirty="0" smtClean="0"/>
              <a:t>, </a:t>
            </a:r>
            <a:r>
              <a:rPr lang="en-US" dirty="0" err="1" smtClean="0"/>
              <a:t>lymphoedema</a:t>
            </a:r>
            <a:r>
              <a:rPr lang="en-US" dirty="0" smtClean="0"/>
              <a:t> and hyperkeratosis </a:t>
            </a:r>
            <a:r>
              <a:rPr lang="en-US" dirty="0" smtClean="0"/>
              <a:t>may occur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etailed </a:t>
            </a:r>
            <a:r>
              <a:rPr lang="en-US" dirty="0" smtClean="0"/>
              <a:t>history, review of </a:t>
            </a:r>
            <a:r>
              <a:rPr lang="en-US" dirty="0" smtClean="0"/>
              <a:t>systems</a:t>
            </a:r>
            <a:r>
              <a:rPr lang="en-US" dirty="0" smtClean="0"/>
              <a:t>, and physical </a:t>
            </a:r>
            <a:r>
              <a:rPr lang="en-US" dirty="0" smtClean="0"/>
              <a:t>examination.</a:t>
            </a:r>
          </a:p>
          <a:p>
            <a:r>
              <a:rPr lang="en-US" dirty="0" smtClean="0"/>
              <a:t>Lab workup: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 smtClean="0"/>
              <a:t>blood count with </a:t>
            </a:r>
            <a:r>
              <a:rPr lang="en-US" dirty="0" smtClean="0"/>
              <a:t>peripheral </a:t>
            </a:r>
            <a:r>
              <a:rPr lang="en-US" dirty="0" smtClean="0"/>
              <a:t>smear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Serum </a:t>
            </a:r>
            <a:r>
              <a:rPr lang="en-US" dirty="0" smtClean="0"/>
              <a:t>protein electrophoresis, </a:t>
            </a:r>
            <a:endParaRPr lang="en-US" dirty="0" smtClean="0"/>
          </a:p>
          <a:p>
            <a:pPr lvl="1"/>
            <a:r>
              <a:rPr lang="en-US" dirty="0" smtClean="0"/>
              <a:t>Antinuclear and </a:t>
            </a:r>
            <a:r>
              <a:rPr lang="en-US" dirty="0" smtClean="0"/>
              <a:t>extractable nuclear antigen antibodies, </a:t>
            </a:r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heumatoid factor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old </a:t>
            </a:r>
            <a:r>
              <a:rPr lang="en-US" dirty="0" smtClean="0"/>
              <a:t>agglutinins, and </a:t>
            </a:r>
            <a:endParaRPr lang="en-US" dirty="0" smtClean="0"/>
          </a:p>
          <a:p>
            <a:pPr lvl="1"/>
            <a:r>
              <a:rPr lang="en-US" dirty="0" err="1" smtClean="0"/>
              <a:t>A</a:t>
            </a:r>
            <a:r>
              <a:rPr lang="en-US" dirty="0" err="1" smtClean="0"/>
              <a:t>ntiphospholipid</a:t>
            </a:r>
            <a:r>
              <a:rPr lang="en-US" dirty="0" smtClean="0"/>
              <a:t> antibodies.</a:t>
            </a:r>
          </a:p>
          <a:p>
            <a:pPr lvl="1"/>
            <a:r>
              <a:rPr lang="en-US" dirty="0" smtClean="0"/>
              <a:t>N.B. These should </a:t>
            </a:r>
            <a:r>
              <a:rPr lang="en-US" dirty="0" smtClean="0"/>
              <a:t>be conducted only if the history and </a:t>
            </a:r>
            <a:r>
              <a:rPr lang="en-US" dirty="0" smtClean="0"/>
              <a:t>physical </a:t>
            </a:r>
            <a:r>
              <a:rPr lang="en-US" dirty="0" smtClean="0"/>
              <a:t>suggest a possible underlying systemic disease.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Differentials:</a:t>
            </a:r>
          </a:p>
          <a:p>
            <a:pPr lvl="1"/>
            <a:r>
              <a:rPr lang="en-US" dirty="0" err="1" smtClean="0"/>
              <a:t>Granuloma</a:t>
            </a:r>
            <a:r>
              <a:rPr lang="en-US" dirty="0" smtClean="0"/>
              <a:t> </a:t>
            </a:r>
            <a:r>
              <a:rPr lang="en-US" dirty="0" err="1" smtClean="0"/>
              <a:t>Annulare</a:t>
            </a:r>
            <a:endParaRPr lang="en-US" dirty="0" smtClean="0"/>
          </a:p>
          <a:p>
            <a:pPr lvl="1"/>
            <a:r>
              <a:rPr lang="en-US" dirty="0" smtClean="0"/>
              <a:t>Peripheral vascular insufficiency</a:t>
            </a:r>
          </a:p>
          <a:p>
            <a:pPr lvl="1"/>
            <a:r>
              <a:rPr lang="en-US" dirty="0" err="1" smtClean="0"/>
              <a:t>Vasculitis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Prognosis: depends on underlying cause.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Prevention </a:t>
            </a:r>
            <a:r>
              <a:rPr lang="en-US" dirty="0" smtClean="0"/>
              <a:t>through the use of adequate, loose, </a:t>
            </a:r>
            <a:r>
              <a:rPr lang="en-US" dirty="0" smtClean="0"/>
              <a:t>insulating </a:t>
            </a:r>
            <a:r>
              <a:rPr lang="en-US" dirty="0" smtClean="0"/>
              <a:t>clothing and appropriate warm housing </a:t>
            </a:r>
            <a:r>
              <a:rPr lang="en-US" dirty="0" smtClean="0"/>
              <a:t>and workplace.</a:t>
            </a:r>
          </a:p>
          <a:p>
            <a:r>
              <a:rPr lang="en-US" b="1" dirty="0" smtClean="0"/>
              <a:t>Once </a:t>
            </a:r>
            <a:r>
              <a:rPr lang="en-US" b="1" dirty="0" err="1" smtClean="0"/>
              <a:t>pernio</a:t>
            </a:r>
            <a:r>
              <a:rPr lang="en-US" b="1" dirty="0" smtClean="0"/>
              <a:t> occurs, treatment is symptomatic with </a:t>
            </a:r>
            <a:r>
              <a:rPr lang="en-US" b="1" dirty="0" smtClean="0"/>
              <a:t>rest </a:t>
            </a:r>
            <a:r>
              <a:rPr lang="en-US" b="1" dirty="0" smtClean="0"/>
              <a:t>and warmth. </a:t>
            </a:r>
            <a:endParaRPr lang="en-US" b="1" dirty="0" smtClean="0"/>
          </a:p>
          <a:p>
            <a:r>
              <a:rPr lang="en-US" b="1" dirty="0" smtClean="0"/>
              <a:t>Other </a:t>
            </a:r>
            <a:r>
              <a:rPr lang="en-US" b="1" dirty="0" smtClean="0"/>
              <a:t>conservative measures include </a:t>
            </a:r>
          </a:p>
          <a:p>
            <a:r>
              <a:rPr lang="en-US" b="1" dirty="0" smtClean="0"/>
              <a:t>smoking cessation and application of a </a:t>
            </a:r>
            <a:r>
              <a:rPr lang="en-US" b="1" dirty="0" err="1" smtClean="0"/>
              <a:t>midpotency</a:t>
            </a:r>
            <a:r>
              <a:rPr lang="en-US" b="1" dirty="0" smtClean="0"/>
              <a:t> </a:t>
            </a:r>
            <a:r>
              <a:rPr lang="en-US" b="1" dirty="0" smtClean="0"/>
              <a:t>topical </a:t>
            </a:r>
            <a:r>
              <a:rPr lang="en-US" b="1" dirty="0" smtClean="0"/>
              <a:t>steroid up to twice daily until lesions resolve. </a:t>
            </a:r>
          </a:p>
          <a:p>
            <a:r>
              <a:rPr lang="en-US" b="1" dirty="0" smtClean="0"/>
              <a:t>Associated systemic diseases, if present, should be </a:t>
            </a:r>
            <a:r>
              <a:rPr lang="en-US" b="1" dirty="0" smtClean="0"/>
              <a:t>treated</a:t>
            </a:r>
            <a:r>
              <a:rPr lang="en-US" b="1" dirty="0" smtClean="0"/>
              <a:t>. </a:t>
            </a:r>
            <a:endParaRPr lang="en-US" b="1" dirty="0" smtClean="0"/>
          </a:p>
          <a:p>
            <a:r>
              <a:rPr lang="en-US" b="1" dirty="0" smtClean="0"/>
              <a:t>Second-line </a:t>
            </a:r>
            <a:r>
              <a:rPr lang="en-US" b="1" dirty="0" smtClean="0"/>
              <a:t>therapy for </a:t>
            </a:r>
            <a:r>
              <a:rPr lang="en-US" b="1" dirty="0" err="1" smtClean="0"/>
              <a:t>pernio</a:t>
            </a:r>
            <a:r>
              <a:rPr lang="en-US" b="1" dirty="0" smtClean="0"/>
              <a:t> consists of the </a:t>
            </a:r>
            <a:r>
              <a:rPr lang="en-US" b="1" dirty="0" smtClean="0"/>
              <a:t>addition </a:t>
            </a:r>
            <a:r>
              <a:rPr lang="en-US" b="1" dirty="0" smtClean="0"/>
              <a:t>of a calcium channel blocker, such as </a:t>
            </a:r>
            <a:r>
              <a:rPr lang="en-US" b="1" dirty="0" err="1" smtClean="0"/>
              <a:t>nife-dipine</a:t>
            </a:r>
            <a:r>
              <a:rPr lang="en-US" b="1" dirty="0" smtClean="0"/>
              <a:t> 20 to 60 </a:t>
            </a:r>
            <a:r>
              <a:rPr lang="en-US" b="1" dirty="0" smtClean="0"/>
              <a:t>mg/day.</a:t>
            </a:r>
          </a:p>
          <a:p>
            <a:r>
              <a:rPr lang="en-US" b="1" dirty="0" smtClean="0"/>
              <a:t>Third-line </a:t>
            </a:r>
            <a:r>
              <a:rPr lang="en-US" b="1" dirty="0" smtClean="0"/>
              <a:t>and alternative </a:t>
            </a:r>
            <a:r>
              <a:rPr lang="en-US" b="1" dirty="0" smtClean="0"/>
              <a:t>management </a:t>
            </a:r>
            <a:r>
              <a:rPr lang="en-US" b="1" dirty="0" smtClean="0"/>
              <a:t>options include aspirin, </a:t>
            </a:r>
            <a:r>
              <a:rPr lang="en-US" b="1" dirty="0" err="1" smtClean="0"/>
              <a:t>pentoxifylline</a:t>
            </a:r>
            <a:r>
              <a:rPr lang="en-US" b="1" dirty="0" smtClean="0"/>
              <a:t>, </a:t>
            </a:r>
            <a:r>
              <a:rPr lang="en-US" b="1" dirty="0" err="1" smtClean="0"/>
              <a:t>nicotinamide</a:t>
            </a:r>
            <a:r>
              <a:rPr lang="en-US" b="1" dirty="0" smtClean="0"/>
              <a:t>, topical </a:t>
            </a:r>
            <a:r>
              <a:rPr lang="en-US" b="1" dirty="0" err="1" smtClean="0"/>
              <a:t>minoxidil</a:t>
            </a:r>
            <a:r>
              <a:rPr lang="en-US" b="1" dirty="0" smtClean="0"/>
              <a:t>, topical nitroglycerin, </a:t>
            </a:r>
            <a:r>
              <a:rPr lang="en-US" b="1" dirty="0" smtClean="0"/>
              <a:t>and </a:t>
            </a:r>
            <a:r>
              <a:rPr lang="en-US" b="1" dirty="0" err="1" smtClean="0"/>
              <a:t>tacrolimus</a:t>
            </a:r>
            <a:r>
              <a:rPr lang="en-US" b="1" dirty="0" smtClean="0"/>
              <a:t> ointment.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and </a:t>
            </a:r>
            <a:r>
              <a:rPr lang="en-US" dirty="0" err="1" smtClean="0"/>
              <a:t>Perniosis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</a:t>
            </a:r>
            <a:r>
              <a:rPr lang="en-US" dirty="0" smtClean="0"/>
              <a:t>cases of chilblain-like changes on the toes ('COVID-toes') have been reported as a late manifestation in children and young adults after a mild illness suspected of being due to the novel </a:t>
            </a:r>
            <a:r>
              <a:rPr lang="en-US" dirty="0" err="1" smtClean="0"/>
              <a:t>coronavirus</a:t>
            </a:r>
            <a:r>
              <a:rPr lang="en-US" dirty="0" smtClean="0"/>
              <a:t> </a:t>
            </a:r>
            <a:r>
              <a:rPr lang="en-US" dirty="0" smtClean="0"/>
              <a:t>SARS-CoV-2.</a:t>
            </a:r>
          </a:p>
          <a:p>
            <a:r>
              <a:rPr lang="en-US" dirty="0" smtClean="0"/>
              <a:t>Many reported patients had no recent exposure to cold, and </a:t>
            </a:r>
            <a:r>
              <a:rPr lang="en-US" dirty="0" smtClean="0"/>
              <a:t>a robust antiviral interferon </a:t>
            </a:r>
            <a:r>
              <a:rPr lang="en-US" dirty="0" smtClean="0"/>
              <a:t>response has been postulated to induce changes in the small blood </a:t>
            </a:r>
            <a:r>
              <a:rPr lang="en-US" dirty="0" smtClean="0"/>
              <a:t>vessels.</a:t>
            </a:r>
          </a:p>
          <a:p>
            <a:r>
              <a:rPr lang="en-US" dirty="0" smtClean="0"/>
              <a:t>However, the development of </a:t>
            </a:r>
            <a:r>
              <a:rPr lang="en-US" dirty="0" smtClean="0"/>
              <a:t>chilblain-like</a:t>
            </a:r>
            <a:r>
              <a:rPr lang="en-US" dirty="0" smtClean="0"/>
              <a:t> lesions in the absence of exposure to damp cold or secondary causes, should be suspected as being related to SARS-CoV-2 infection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Acrocyanosis</a:t>
            </a:r>
            <a:endParaRPr lang="en-US" dirty="0"/>
          </a:p>
        </p:txBody>
      </p:sp>
      <p:pic>
        <p:nvPicPr>
          <p:cNvPr id="6" name="Content Placeholder 5" descr="acrocyanos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510664"/>
            <a:ext cx="3048000" cy="525824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Blue </a:t>
            </a:r>
            <a:r>
              <a:rPr lang="en-US" dirty="0" smtClean="0"/>
              <a:t>to </a:t>
            </a:r>
            <a:r>
              <a:rPr lang="en-US" dirty="0" err="1" smtClean="0"/>
              <a:t>violaceous</a:t>
            </a:r>
            <a:r>
              <a:rPr lang="en-US" dirty="0" smtClean="0"/>
              <a:t> </a:t>
            </a:r>
            <a:r>
              <a:rPr lang="en-US" dirty="0" err="1" smtClean="0"/>
              <a:t>acrocyanosis</a:t>
            </a:r>
            <a:r>
              <a:rPr lang="en-US" dirty="0" smtClean="0"/>
              <a:t>, a bilateral dusky mottled or confluent red to blue </a:t>
            </a:r>
            <a:r>
              <a:rPr lang="en-US" dirty="0" smtClean="0"/>
              <a:t>discoloration </a:t>
            </a:r>
            <a:r>
              <a:rPr lang="en-US" dirty="0" smtClean="0"/>
              <a:t>of the hands, feet, </a:t>
            </a:r>
            <a:r>
              <a:rPr lang="en-US" dirty="0" err="1" smtClean="0"/>
              <a:t>nailbeds</a:t>
            </a:r>
            <a:r>
              <a:rPr lang="en-US" dirty="0" smtClean="0"/>
              <a:t>, and some-times the </a:t>
            </a:r>
            <a:r>
              <a:rPr lang="en-US" dirty="0" smtClean="0"/>
              <a:t>face.</a:t>
            </a:r>
          </a:p>
          <a:p>
            <a:r>
              <a:rPr lang="en-US" dirty="0" smtClean="0"/>
              <a:t>Typically in adolescence, female preponderance.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vasospasm of small </a:t>
            </a:r>
            <a:r>
              <a:rPr lang="en-US" dirty="0" smtClean="0"/>
              <a:t>cutaneous </a:t>
            </a:r>
            <a:r>
              <a:rPr lang="en-US" dirty="0" smtClean="0"/>
              <a:t>arterioles or </a:t>
            </a:r>
            <a:r>
              <a:rPr lang="en-US" dirty="0" err="1" smtClean="0"/>
              <a:t>venules</a:t>
            </a:r>
            <a:r>
              <a:rPr lang="en-US" dirty="0" smtClean="0"/>
              <a:t> with a secondary </a:t>
            </a:r>
            <a:r>
              <a:rPr lang="en-US" dirty="0" smtClean="0"/>
              <a:t>dilation </a:t>
            </a:r>
            <a:r>
              <a:rPr lang="en-US" dirty="0" smtClean="0"/>
              <a:t>of the capillaries and </a:t>
            </a:r>
            <a:r>
              <a:rPr lang="en-US" dirty="0" err="1" smtClean="0"/>
              <a:t>subpapillary</a:t>
            </a:r>
            <a:r>
              <a:rPr lang="en-US" dirty="0" smtClean="0"/>
              <a:t> venous plexus </a:t>
            </a:r>
            <a:r>
              <a:rPr lang="en-US" dirty="0" smtClean="0"/>
              <a:t>has </a:t>
            </a:r>
            <a:r>
              <a:rPr lang="en-US" dirty="0" smtClean="0"/>
              <a:t>been postulated. </a:t>
            </a:r>
            <a:endParaRPr lang="en-US" dirty="0" smtClean="0"/>
          </a:p>
          <a:p>
            <a:r>
              <a:rPr lang="en-US" dirty="0" smtClean="0"/>
              <a:t>Stasis </a:t>
            </a:r>
            <a:r>
              <a:rPr lang="en-US" dirty="0" smtClean="0"/>
              <a:t>in the papillary loops with </a:t>
            </a:r>
            <a:r>
              <a:rPr lang="en-US" dirty="0" err="1" smtClean="0"/>
              <a:t>aneurysmal</a:t>
            </a:r>
            <a:r>
              <a:rPr lang="en-US" dirty="0" smtClean="0"/>
              <a:t> </a:t>
            </a:r>
            <a:r>
              <a:rPr lang="en-US" dirty="0" smtClean="0"/>
              <a:t>dilation at the tips redistributes blood </a:t>
            </a:r>
            <a:r>
              <a:rPr lang="en-US" dirty="0" smtClean="0"/>
              <a:t>flow </a:t>
            </a:r>
            <a:r>
              <a:rPr lang="en-US" dirty="0" smtClean="0"/>
              <a:t>to the </a:t>
            </a:r>
            <a:r>
              <a:rPr lang="en-US" dirty="0" err="1" smtClean="0"/>
              <a:t>subpapillary</a:t>
            </a:r>
            <a:r>
              <a:rPr lang="en-US" dirty="0" smtClean="0"/>
              <a:t> venous plexus.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blood </a:t>
            </a:r>
            <a:r>
              <a:rPr lang="en-US" dirty="0" smtClean="0"/>
              <a:t>flow </a:t>
            </a:r>
            <a:r>
              <a:rPr lang="en-US" dirty="0" smtClean="0"/>
              <a:t>may be compromised by altered erythrocyte </a:t>
            </a:r>
            <a:r>
              <a:rPr lang="en-US" dirty="0" smtClean="0"/>
              <a:t>flexibility</a:t>
            </a:r>
            <a:r>
              <a:rPr lang="en-US" dirty="0" smtClean="0"/>
              <a:t>, increased platelet adhesiveness, and other </a:t>
            </a:r>
            <a:r>
              <a:rPr lang="en-US" dirty="0" smtClean="0"/>
              <a:t>plasma </a:t>
            </a:r>
            <a:r>
              <a:rPr lang="en-US" dirty="0" smtClean="0"/>
              <a:t>viscosity factors.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Idiopathic</a:t>
            </a:r>
          </a:p>
          <a:p>
            <a:pPr fontAlgn="base"/>
            <a:r>
              <a:rPr lang="en-US" dirty="0" smtClean="0"/>
              <a:t>Secondary causes:</a:t>
            </a:r>
          </a:p>
          <a:p>
            <a:pPr lvl="1" fontAlgn="base"/>
            <a:r>
              <a:rPr lang="en-US" dirty="0" err="1" smtClean="0"/>
              <a:t>Hypoxaemia</a:t>
            </a:r>
            <a:r>
              <a:rPr lang="en-US" dirty="0" smtClean="0"/>
              <a:t>, often due to lung disease or smoking</a:t>
            </a:r>
          </a:p>
          <a:p>
            <a:pPr lvl="1" fontAlgn="base"/>
            <a:r>
              <a:rPr lang="en-US" dirty="0" smtClean="0"/>
              <a:t>Connective tissue </a:t>
            </a:r>
            <a:r>
              <a:rPr lang="en-US" dirty="0" smtClean="0"/>
              <a:t>diseases</a:t>
            </a:r>
            <a:endParaRPr lang="en-US" dirty="0" smtClean="0"/>
          </a:p>
          <a:p>
            <a:pPr lvl="1" fontAlgn="base"/>
            <a:r>
              <a:rPr lang="en-US" dirty="0" err="1" smtClean="0"/>
              <a:t>Neoplasms</a:t>
            </a:r>
            <a:endParaRPr lang="en-US" dirty="0" smtClean="0"/>
          </a:p>
          <a:p>
            <a:pPr lvl="1" fontAlgn="base"/>
            <a:r>
              <a:rPr lang="en-US" dirty="0" smtClean="0"/>
              <a:t>Eating disorders and malnutrition</a:t>
            </a:r>
          </a:p>
          <a:p>
            <a:pPr lvl="1" fontAlgn="base"/>
            <a:r>
              <a:rPr lang="en-US" dirty="0" err="1" smtClean="0"/>
              <a:t>Haematological</a:t>
            </a:r>
            <a:r>
              <a:rPr lang="en-US" dirty="0" smtClean="0"/>
              <a:t> disorders</a:t>
            </a:r>
          </a:p>
          <a:p>
            <a:pPr lvl="1" fontAlgn="base"/>
            <a:r>
              <a:rPr lang="en-US" dirty="0" smtClean="0"/>
              <a:t>Drugs and </a:t>
            </a:r>
            <a:r>
              <a:rPr lang="en-US" dirty="0" smtClean="0"/>
              <a:t>toxins</a:t>
            </a:r>
            <a:endParaRPr lang="en-US" dirty="0" smtClean="0"/>
          </a:p>
          <a:p>
            <a:pPr lvl="1" fontAlgn="base"/>
            <a:r>
              <a:rPr lang="en-US" dirty="0" smtClean="0"/>
              <a:t>Atopic dermatitis</a:t>
            </a:r>
          </a:p>
          <a:p>
            <a:pPr lvl="1" fontAlgn="base"/>
            <a:r>
              <a:rPr lang="en-US" dirty="0" smtClean="0"/>
              <a:t>Heritable </a:t>
            </a:r>
            <a:r>
              <a:rPr lang="en-US" dirty="0" smtClean="0"/>
              <a:t>diseases</a:t>
            </a:r>
            <a:endParaRPr lang="en-US" dirty="0" smtClean="0"/>
          </a:p>
          <a:p>
            <a:pPr lvl="1" fontAlgn="base"/>
            <a:r>
              <a:rPr lang="en-US" dirty="0" smtClean="0"/>
              <a:t>Infancy</a:t>
            </a:r>
          </a:p>
          <a:p>
            <a:pPr lvl="1" fontAlgn="base"/>
            <a:r>
              <a:rPr lang="en-US" dirty="0" err="1" smtClean="0"/>
              <a:t>Buerger</a:t>
            </a:r>
            <a:r>
              <a:rPr lang="en-US" dirty="0" smtClean="0"/>
              <a:t> disease</a:t>
            </a:r>
          </a:p>
          <a:p>
            <a:pPr lvl="1" fontAlgn="base"/>
            <a:r>
              <a:rPr lang="en-US" dirty="0" smtClean="0"/>
              <a:t>Atrophic</a:t>
            </a:r>
            <a:r>
              <a:rPr lang="en-US" dirty="0" smtClean="0"/>
              <a:t> rhinitis</a:t>
            </a:r>
          </a:p>
          <a:p>
            <a:pPr lvl="1" fontAlgn="base"/>
            <a:r>
              <a:rPr lang="en-US" dirty="0" smtClean="0"/>
              <a:t>Psychiatric/psychological reasons.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Physiological reactions to cold</a:t>
            </a:r>
          </a:p>
          <a:p>
            <a:r>
              <a:rPr lang="en-US" dirty="0" smtClean="0"/>
              <a:t>Classification of skin cold injuries</a:t>
            </a:r>
          </a:p>
          <a:p>
            <a:r>
              <a:rPr lang="en-US" dirty="0" err="1" smtClean="0"/>
              <a:t>Perniosis</a:t>
            </a:r>
            <a:endParaRPr lang="en-US" dirty="0" smtClean="0"/>
          </a:p>
          <a:p>
            <a:r>
              <a:rPr lang="en-US" dirty="0" err="1" smtClean="0"/>
              <a:t>Acrocyanosis</a:t>
            </a:r>
            <a:endParaRPr lang="en-US" dirty="0" smtClean="0"/>
          </a:p>
          <a:p>
            <a:r>
              <a:rPr lang="en-US" dirty="0" err="1" smtClean="0"/>
              <a:t>Erythrocyanosis</a:t>
            </a:r>
            <a:endParaRPr lang="en-US" dirty="0" smtClean="0"/>
          </a:p>
          <a:p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en-US" dirty="0" smtClean="0"/>
          </a:p>
          <a:p>
            <a:r>
              <a:rPr lang="en-US" dirty="0" smtClean="0"/>
              <a:t>Raynaud’s Phenomenon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 </a:t>
            </a:r>
            <a:r>
              <a:rPr lang="en-US" dirty="0" err="1" smtClean="0"/>
              <a:t>acrocyanosis</a:t>
            </a:r>
            <a:r>
              <a:rPr lang="en-US" dirty="0" smtClean="0"/>
              <a:t> usually starts in adolescence and </a:t>
            </a:r>
            <a:r>
              <a:rPr lang="en-US" dirty="0" smtClean="0"/>
              <a:t>persists into </a:t>
            </a:r>
            <a:r>
              <a:rPr lang="en-US" dirty="0" smtClean="0"/>
              <a:t>adult </a:t>
            </a:r>
            <a:r>
              <a:rPr lang="en-US" dirty="0" smtClean="0"/>
              <a:t>life.</a:t>
            </a:r>
          </a:p>
          <a:p>
            <a:r>
              <a:rPr lang="en-US" dirty="0" smtClean="0"/>
              <a:t>C</a:t>
            </a:r>
            <a:r>
              <a:rPr lang="en-US" dirty="0" smtClean="0"/>
              <a:t>hanges </a:t>
            </a:r>
            <a:r>
              <a:rPr lang="en-US" dirty="0" smtClean="0"/>
              <a:t>may be transient after cold </a:t>
            </a:r>
            <a:r>
              <a:rPr lang="en-US" dirty="0" smtClean="0"/>
              <a:t>exposure but </a:t>
            </a:r>
            <a:r>
              <a:rPr lang="en-US" dirty="0" smtClean="0"/>
              <a:t>usually persist during the winter and even throughout </a:t>
            </a:r>
            <a:r>
              <a:rPr lang="en-US" dirty="0" smtClean="0"/>
              <a:t>the summer </a:t>
            </a:r>
            <a:r>
              <a:rPr lang="en-US" dirty="0" smtClean="0"/>
              <a:t>months.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here </a:t>
            </a:r>
            <a:r>
              <a:rPr lang="en-US" dirty="0" smtClean="0"/>
              <a:t>is a painless mottled </a:t>
            </a:r>
            <a:r>
              <a:rPr lang="en-US" dirty="0" smtClean="0"/>
              <a:t>duskiness of </a:t>
            </a:r>
            <a:r>
              <a:rPr lang="en-US" dirty="0" smtClean="0"/>
              <a:t>both hands in the presence of normal peripheral pulses.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542671" cy="42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Differentials:</a:t>
            </a:r>
          </a:p>
          <a:p>
            <a:pPr lvl="1"/>
            <a:r>
              <a:rPr lang="en-US" dirty="0" err="1" smtClean="0"/>
              <a:t>Raynaud</a:t>
            </a:r>
            <a:r>
              <a:rPr lang="en-US" dirty="0" smtClean="0"/>
              <a:t> phenomenon, 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rterial </a:t>
            </a:r>
            <a:r>
              <a:rPr lang="en-US" dirty="0" smtClean="0"/>
              <a:t>occlusion and</a:t>
            </a:r>
          </a:p>
          <a:p>
            <a:pPr lvl="1"/>
            <a:r>
              <a:rPr lang="en-US" dirty="0" smtClean="0"/>
              <a:t>Venous </a:t>
            </a:r>
            <a:r>
              <a:rPr lang="en-US" dirty="0" smtClean="0"/>
              <a:t>occlusion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Investigations:</a:t>
            </a:r>
          </a:p>
          <a:p>
            <a:pPr lvl="1"/>
            <a:r>
              <a:rPr lang="en-US" dirty="0" smtClean="0"/>
              <a:t>Investigations for secondary cause.</a:t>
            </a:r>
            <a:endParaRPr lang="en-US" dirty="0" smtClean="0"/>
          </a:p>
          <a:p>
            <a:pPr lvl="1"/>
            <a:r>
              <a:rPr lang="en-US" dirty="0" err="1" smtClean="0"/>
              <a:t>Capillaroscopy</a:t>
            </a:r>
            <a:endParaRPr lang="en-US" dirty="0" smtClean="0"/>
          </a:p>
          <a:p>
            <a:pPr lvl="1"/>
            <a:r>
              <a:rPr lang="en-US" dirty="0" smtClean="0"/>
              <a:t>Duplex vascular </a:t>
            </a:r>
            <a:r>
              <a:rPr lang="en-US" dirty="0" smtClean="0"/>
              <a:t>ultrasound</a:t>
            </a:r>
          </a:p>
          <a:p>
            <a:r>
              <a:rPr lang="en-US" dirty="0" smtClean="0"/>
              <a:t>Management:</a:t>
            </a:r>
          </a:p>
          <a:p>
            <a:pPr lvl="1"/>
            <a:r>
              <a:rPr lang="en-US" dirty="0" smtClean="0"/>
              <a:t>No effective medical treatment.</a:t>
            </a:r>
          </a:p>
          <a:p>
            <a:pPr lvl="1"/>
            <a:r>
              <a:rPr lang="en-US" dirty="0" smtClean="0"/>
              <a:t>No benefit of vasodilator therapies.</a:t>
            </a:r>
          </a:p>
          <a:p>
            <a:pPr lvl="1"/>
            <a:r>
              <a:rPr lang="en-US" dirty="0" smtClean="0"/>
              <a:t>Stop culprit drug in drug induced.</a:t>
            </a:r>
          </a:p>
          <a:p>
            <a:pPr lvl="1"/>
            <a:r>
              <a:rPr lang="en-US" dirty="0" smtClean="0"/>
              <a:t>Treat underlying cause in secondary </a:t>
            </a:r>
            <a:r>
              <a:rPr lang="en-US" dirty="0" err="1" smtClean="0"/>
              <a:t>acrocyanosis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Erythrocyanosis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Persistent</a:t>
            </a:r>
            <a:r>
              <a:rPr lang="en-US" dirty="0" smtClean="0"/>
              <a:t>, dusky </a:t>
            </a:r>
            <a:r>
              <a:rPr lang="en-US" dirty="0" err="1" smtClean="0"/>
              <a:t>erythema</a:t>
            </a:r>
            <a:r>
              <a:rPr lang="en-US" dirty="0" smtClean="0"/>
              <a:t> occurring at sites </a:t>
            </a:r>
            <a:r>
              <a:rPr lang="en-US" dirty="0" smtClean="0"/>
              <a:t>with </a:t>
            </a:r>
            <a:r>
              <a:rPr lang="en-US" dirty="0" smtClean="0"/>
              <a:t>a thick layer </a:t>
            </a:r>
            <a:r>
              <a:rPr lang="en-US" dirty="0" smtClean="0"/>
              <a:t>of underlying </a:t>
            </a:r>
            <a:r>
              <a:rPr lang="en-US" dirty="0" smtClean="0"/>
              <a:t>subcutaneous fat, such as the </a:t>
            </a:r>
            <a:r>
              <a:rPr lang="en-US" dirty="0" smtClean="0"/>
              <a:t>thighs </a:t>
            </a:r>
            <a:r>
              <a:rPr lang="en-US" dirty="0" smtClean="0"/>
              <a:t>and lower legs, less commonly </a:t>
            </a:r>
            <a:r>
              <a:rPr lang="en-US" dirty="0" smtClean="0"/>
              <a:t>on the </a:t>
            </a:r>
            <a:r>
              <a:rPr lang="en-US" dirty="0" smtClean="0"/>
              <a:t>buttocks </a:t>
            </a:r>
            <a:r>
              <a:rPr lang="en-US" dirty="0" smtClean="0"/>
              <a:t>and arms.</a:t>
            </a:r>
          </a:p>
          <a:p>
            <a:r>
              <a:rPr lang="en-US" dirty="0" smtClean="0"/>
              <a:t>Most </a:t>
            </a:r>
            <a:r>
              <a:rPr lang="en-US" dirty="0" smtClean="0"/>
              <a:t>commonly in adolescent girls </a:t>
            </a:r>
            <a:r>
              <a:rPr lang="en-US" dirty="0" smtClean="0"/>
              <a:t>and middle‐aged </a:t>
            </a:r>
            <a:r>
              <a:rPr lang="en-US" dirty="0" smtClean="0"/>
              <a:t>women.</a:t>
            </a:r>
            <a:endParaRPr lang="en-US" dirty="0"/>
          </a:p>
        </p:txBody>
      </p:sp>
      <p:pic>
        <p:nvPicPr>
          <p:cNvPr id="5" name="Content Placeholder 4" descr="1282724-erythrocyanosis-frigi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1432" y="1600200"/>
            <a:ext cx="2974811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Hypothesized </a:t>
            </a:r>
            <a:r>
              <a:rPr lang="en-US" dirty="0" smtClean="0"/>
              <a:t>that the subcutaneous fat in these sites </a:t>
            </a:r>
            <a:r>
              <a:rPr lang="en-US" dirty="0" smtClean="0"/>
              <a:t>acts </a:t>
            </a:r>
            <a:r>
              <a:rPr lang="en-US" dirty="0" smtClean="0"/>
              <a:t>to insulate the superficial vessels from the warmth of </a:t>
            </a:r>
            <a:r>
              <a:rPr lang="en-US" dirty="0" smtClean="0"/>
              <a:t>the underlying blood </a:t>
            </a:r>
            <a:r>
              <a:rPr lang="en-US" dirty="0" smtClean="0"/>
              <a:t>supply, thus </a:t>
            </a:r>
            <a:r>
              <a:rPr lang="en-US" dirty="0" smtClean="0"/>
              <a:t>rendering them </a:t>
            </a:r>
            <a:r>
              <a:rPr lang="en-US" dirty="0" smtClean="0"/>
              <a:t>susceptible to cold </a:t>
            </a:r>
            <a:r>
              <a:rPr lang="en-US" dirty="0" smtClean="0"/>
              <a:t>exposure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exacerbated by cold and therefore usually more </a:t>
            </a:r>
            <a:r>
              <a:rPr lang="en-US" dirty="0" smtClean="0"/>
              <a:t>prominent </a:t>
            </a:r>
            <a:r>
              <a:rPr lang="en-US" dirty="0" smtClean="0"/>
              <a:t>during the winter.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Characterized </a:t>
            </a:r>
            <a:r>
              <a:rPr lang="en-US" dirty="0" smtClean="0"/>
              <a:t>by dusky discoloration </a:t>
            </a:r>
            <a:r>
              <a:rPr lang="en-US" dirty="0" smtClean="0"/>
              <a:t>of the </a:t>
            </a:r>
            <a:r>
              <a:rPr lang="en-US" dirty="0" smtClean="0"/>
              <a:t>skin and maybe accompanied </a:t>
            </a:r>
            <a:r>
              <a:rPr lang="en-US" dirty="0" smtClean="0"/>
              <a:t>by </a:t>
            </a:r>
            <a:r>
              <a:rPr lang="en-US" dirty="0" err="1" smtClean="0"/>
              <a:t>keratosis</a:t>
            </a:r>
            <a:r>
              <a:rPr lang="en-US" dirty="0" smtClean="0"/>
              <a:t> </a:t>
            </a:r>
            <a:r>
              <a:rPr lang="en-US" dirty="0" err="1" smtClean="0"/>
              <a:t>pilaris</a:t>
            </a:r>
            <a:r>
              <a:rPr lang="en-US" dirty="0" smtClean="0"/>
              <a:t>, </a:t>
            </a:r>
            <a:r>
              <a:rPr lang="en-US" dirty="0" err="1" smtClean="0"/>
              <a:t>angiokeratomas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telangiectases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Area </a:t>
            </a:r>
            <a:r>
              <a:rPr lang="en-US" dirty="0" smtClean="0"/>
              <a:t>is cold to </a:t>
            </a:r>
            <a:r>
              <a:rPr lang="en-US" dirty="0" smtClean="0"/>
              <a:t>touch.</a:t>
            </a:r>
          </a:p>
          <a:p>
            <a:r>
              <a:rPr lang="en-US" dirty="0" err="1" smtClean="0"/>
              <a:t>Oedema</a:t>
            </a:r>
            <a:r>
              <a:rPr lang="en-US" dirty="0" smtClean="0"/>
              <a:t> and fibrosis may be seen as chronic </a:t>
            </a:r>
            <a:r>
              <a:rPr lang="en-US" dirty="0" smtClean="0"/>
              <a:t>manifestations </a:t>
            </a:r>
            <a:r>
              <a:rPr lang="en-US" dirty="0" smtClean="0"/>
              <a:t>of </a:t>
            </a:r>
            <a:r>
              <a:rPr lang="en-US" dirty="0" err="1" smtClean="0"/>
              <a:t>erythrocyanosis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3794" name="Picture 2" descr="Keratosis Pilaris: What It Is, Causes, Symptoms &amp; 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3886200" cy="2245361"/>
          </a:xfrm>
          <a:prstGeom prst="rect">
            <a:avLst/>
          </a:prstGeom>
          <a:noFill/>
        </p:spPr>
      </p:pic>
      <p:pic>
        <p:nvPicPr>
          <p:cNvPr id="33796" name="Picture 4" descr="Angiokeratoma: Of Fordyce, Treatment, Causes, Pregnancy, and M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743200"/>
            <a:ext cx="4114800" cy="230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Prognosis: The </a:t>
            </a:r>
            <a:r>
              <a:rPr lang="en-US" dirty="0" smtClean="0"/>
              <a:t>disorder </a:t>
            </a:r>
            <a:r>
              <a:rPr lang="en-US" dirty="0" smtClean="0"/>
              <a:t>may persist indefinitely but </a:t>
            </a:r>
            <a:r>
              <a:rPr lang="en-US" dirty="0" smtClean="0"/>
              <a:t>spontaneous </a:t>
            </a:r>
            <a:r>
              <a:rPr lang="en-US" dirty="0" smtClean="0"/>
              <a:t>improvement </a:t>
            </a:r>
            <a:r>
              <a:rPr lang="en-US" dirty="0" smtClean="0"/>
              <a:t>can occur in adolescent 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Management: Warm </a:t>
            </a:r>
            <a:r>
              <a:rPr lang="en-US" dirty="0" smtClean="0"/>
              <a:t>clothing, exercise, weight reduction and elastic </a:t>
            </a:r>
            <a:r>
              <a:rPr lang="en-US" dirty="0" smtClean="0"/>
              <a:t>support hosiery maybe </a:t>
            </a:r>
            <a:r>
              <a:rPr lang="en-US" dirty="0" smtClean="0"/>
              <a:t>helpful</a:t>
            </a:r>
            <a:r>
              <a:rPr lang="en-US" dirty="0" smtClean="0"/>
              <a:t>. Vasodilators are of limited value.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Livedo</a:t>
            </a:r>
            <a:r>
              <a:rPr lang="en-US" dirty="0" smtClean="0"/>
              <a:t> is an ischemic </a:t>
            </a:r>
            <a:r>
              <a:rPr lang="en-US" dirty="0" err="1" smtClean="0"/>
              <a:t>dermopathy</a:t>
            </a:r>
            <a:r>
              <a:rPr lang="en-US" dirty="0" smtClean="0"/>
              <a:t> characterized by </a:t>
            </a:r>
            <a:r>
              <a:rPr lang="en-US" dirty="0" smtClean="0"/>
              <a:t>a </a:t>
            </a:r>
            <a:r>
              <a:rPr lang="en-US" dirty="0" err="1" smtClean="0"/>
              <a:t>violaceous</a:t>
            </a:r>
            <a:r>
              <a:rPr lang="en-US" dirty="0" smtClean="0"/>
              <a:t> reticular or “net-like” mottling </a:t>
            </a:r>
            <a:r>
              <a:rPr lang="en-US" dirty="0" smtClean="0"/>
              <a:t>of the skin.</a:t>
            </a:r>
          </a:p>
          <a:p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 is a primary disorder affecting </a:t>
            </a:r>
            <a:r>
              <a:rPr lang="en-US" dirty="0" smtClean="0"/>
              <a:t>young </a:t>
            </a:r>
            <a:r>
              <a:rPr lang="en-US" dirty="0" smtClean="0"/>
              <a:t>to middle-aged females that is </a:t>
            </a:r>
            <a:r>
              <a:rPr lang="en-US" dirty="0" smtClean="0"/>
              <a:t>benign. The livid </a:t>
            </a:r>
            <a:r>
              <a:rPr lang="en-US" dirty="0" smtClean="0"/>
              <a:t>conical discoloration is symmetric, reversible, </a:t>
            </a:r>
            <a:r>
              <a:rPr lang="en-US" dirty="0" smtClean="0"/>
              <a:t>and </a:t>
            </a:r>
            <a:r>
              <a:rPr lang="en-US" dirty="0" smtClean="0"/>
              <a:t>uniform.</a:t>
            </a:r>
          </a:p>
          <a:p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racemosa</a:t>
            </a:r>
            <a:r>
              <a:rPr lang="en-US" dirty="0" smtClean="0"/>
              <a:t> is a secondary disorder that </a:t>
            </a:r>
            <a:r>
              <a:rPr lang="en-US" dirty="0" smtClean="0"/>
              <a:t>is </a:t>
            </a:r>
            <a:r>
              <a:rPr lang="en-US" dirty="0" smtClean="0"/>
              <a:t>pathologic and permanent. The </a:t>
            </a:r>
            <a:r>
              <a:rPr lang="en-US" dirty="0" smtClean="0"/>
              <a:t>livid conical discoloration </a:t>
            </a:r>
            <a:r>
              <a:rPr lang="en-US" dirty="0" smtClean="0"/>
              <a:t>is asymmetric, irreversible, and </a:t>
            </a:r>
            <a:r>
              <a:rPr lang="en-US" dirty="0" smtClean="0"/>
              <a:t>“</a:t>
            </a:r>
            <a:r>
              <a:rPr lang="en-US" dirty="0" smtClean="0"/>
              <a:t>broken.”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Other Vascular Disorders | Plastic Surgery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400800" cy="417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Pathophysiology</a:t>
            </a:r>
            <a:endParaRPr lang="en-US" dirty="0"/>
          </a:p>
        </p:txBody>
      </p:sp>
      <p:pic>
        <p:nvPicPr>
          <p:cNvPr id="6" name="Content Placeholder 5" descr="Anatomical-structure-of-blood-supply_Q3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3581400" cy="3581400"/>
          </a:xfrm>
        </p:spPr>
      </p:pic>
      <p:sp>
        <p:nvSpPr>
          <p:cNvPr id="67586" name="AutoShape 2" descr="Skin pattern of livedo reticularis and livedo racemosa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Skin pattern of livedo reticularis and livedo racemosa. | Download 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0086" y="1524000"/>
            <a:ext cx="358913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Physiological reactions to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thermoregulation centers in hypothalamus.</a:t>
            </a:r>
          </a:p>
          <a:p>
            <a:r>
              <a:rPr lang="en-US" dirty="0" smtClean="0"/>
              <a:t>Immediate vasoconstriction response to cold temperature.</a:t>
            </a:r>
          </a:p>
          <a:p>
            <a:r>
              <a:rPr lang="en-US" dirty="0" smtClean="0"/>
              <a:t>Counter- current exchange mechanism.</a:t>
            </a:r>
          </a:p>
          <a:p>
            <a:r>
              <a:rPr lang="en-US" dirty="0" smtClean="0"/>
              <a:t>“Hunting reaction” of Lewis, to prevent necrosis.</a:t>
            </a:r>
          </a:p>
          <a:p>
            <a:r>
              <a:rPr lang="en-US" dirty="0" smtClean="0"/>
              <a:t>The rate of tissue freezing impacts the nature of cold injury. Slow freezing results in extracellular formation of ice whereas fast freezing tends to produce intra-cellular ice.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, a symmetric, fishnet-like red or </a:t>
            </a:r>
            <a:r>
              <a:rPr lang="en-US" dirty="0" smtClean="0"/>
              <a:t>purple </a:t>
            </a:r>
            <a:r>
              <a:rPr lang="en-US" dirty="0" smtClean="0"/>
              <a:t>mottling surrounds a </a:t>
            </a:r>
            <a:r>
              <a:rPr lang="en-US" dirty="0" err="1" smtClean="0"/>
              <a:t>pallorous</a:t>
            </a:r>
            <a:r>
              <a:rPr lang="en-US" dirty="0" smtClean="0"/>
              <a:t> conical </a:t>
            </a:r>
            <a:r>
              <a:rPr lang="en-US" dirty="0" smtClean="0"/>
              <a:t>core.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discoloration is aggravated by cold </a:t>
            </a:r>
            <a:r>
              <a:rPr lang="en-US" dirty="0" smtClean="0"/>
              <a:t>exposure </a:t>
            </a:r>
            <a:r>
              <a:rPr lang="en-US" dirty="0" smtClean="0"/>
              <a:t>and may completely dissipate with </a:t>
            </a:r>
            <a:r>
              <a:rPr lang="en-US" dirty="0" smtClean="0"/>
              <a:t>warming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livid rings are most pronounced on the lower </a:t>
            </a:r>
            <a:r>
              <a:rPr lang="en-US" dirty="0" smtClean="0"/>
              <a:t>extremities </a:t>
            </a:r>
            <a:r>
              <a:rPr lang="en-US" dirty="0" smtClean="0"/>
              <a:t>yet the abdomen and upper extremities can </a:t>
            </a:r>
            <a:r>
              <a:rPr lang="en-US" dirty="0" smtClean="0"/>
              <a:t>be </a:t>
            </a:r>
            <a:r>
              <a:rPr lang="en-US" dirty="0" smtClean="0"/>
              <a:t>affected.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6324600" cy="62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discoloration </a:t>
            </a:r>
            <a:r>
              <a:rPr lang="en-US" dirty="0" smtClean="0"/>
              <a:t>of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racemosa</a:t>
            </a:r>
            <a:r>
              <a:rPr lang="en-US" dirty="0" smtClean="0"/>
              <a:t> is asymmetric, irregular, and </a:t>
            </a:r>
            <a:r>
              <a:rPr lang="en-US" dirty="0" smtClean="0"/>
              <a:t>“</a:t>
            </a:r>
            <a:r>
              <a:rPr lang="en-US" dirty="0" smtClean="0"/>
              <a:t>broken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Although </a:t>
            </a:r>
            <a:r>
              <a:rPr lang="en-US" dirty="0" smtClean="0"/>
              <a:t>it may </a:t>
            </a:r>
            <a:r>
              <a:rPr lang="en-US" dirty="0" smtClean="0"/>
              <a:t>improve </a:t>
            </a:r>
            <a:r>
              <a:rPr lang="en-US" dirty="0" smtClean="0"/>
              <a:t>with warming, it does not resolve completely. </a:t>
            </a:r>
            <a:endParaRPr lang="en-US" dirty="0" smtClean="0"/>
          </a:p>
          <a:p>
            <a:r>
              <a:rPr lang="en-US" dirty="0" smtClean="0"/>
              <a:t>Attendant </a:t>
            </a:r>
            <a:r>
              <a:rPr lang="en-US" dirty="0" smtClean="0"/>
              <a:t>skin manifestations of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racemosa</a:t>
            </a:r>
            <a:r>
              <a:rPr lang="en-US" dirty="0" smtClean="0"/>
              <a:t> </a:t>
            </a:r>
            <a:r>
              <a:rPr lang="en-US" dirty="0" smtClean="0"/>
              <a:t>may </a:t>
            </a:r>
            <a:r>
              <a:rPr lang="en-US" dirty="0" smtClean="0"/>
              <a:t>include </a:t>
            </a:r>
            <a:r>
              <a:rPr lang="en-US" dirty="0" err="1" smtClean="0"/>
              <a:t>purpura</a:t>
            </a:r>
            <a:r>
              <a:rPr lang="en-US" dirty="0" smtClean="0"/>
              <a:t>, nodules, macules, ulcerations, and/or </a:t>
            </a:r>
            <a:r>
              <a:rPr lang="en-US" dirty="0" err="1" smtClean="0"/>
              <a:t>atrophie</a:t>
            </a:r>
            <a:r>
              <a:rPr lang="en-US" dirty="0" smtClean="0"/>
              <a:t> blanche-type scarring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both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 and </a:t>
            </a:r>
            <a:r>
              <a:rPr lang="en-US" dirty="0" err="1" smtClean="0"/>
              <a:t>racemosa</a:t>
            </a:r>
            <a:r>
              <a:rPr lang="en-US" dirty="0" smtClean="0"/>
              <a:t>, the skin is </a:t>
            </a:r>
            <a:r>
              <a:rPr lang="en-US" dirty="0" smtClean="0"/>
              <a:t>palpably </a:t>
            </a:r>
            <a:r>
              <a:rPr lang="en-US" dirty="0" smtClean="0"/>
              <a:t>cool.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5791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Sneddon</a:t>
            </a:r>
            <a:r>
              <a:rPr lang="en-US" dirty="0" smtClean="0"/>
              <a:t> syndrome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0658" name="Picture 2" descr="Sneddon Syndrome: A Comprehensive Overview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399"/>
            <a:ext cx="3962400" cy="4714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579"/>
            <a:ext cx="5410199" cy="69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276850" cy="492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Physiological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: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“cutis </a:t>
            </a:r>
            <a:r>
              <a:rPr lang="en-US" dirty="0" err="1" smtClean="0"/>
              <a:t>marmorata</a:t>
            </a:r>
            <a:r>
              <a:rPr lang="en-US" dirty="0" smtClean="0"/>
              <a:t>”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transient cyanotic mottling of the </a:t>
            </a:r>
            <a:r>
              <a:rPr lang="en-US" dirty="0" smtClean="0"/>
              <a:t>skin occurs </a:t>
            </a:r>
            <a:r>
              <a:rPr lang="en-US" dirty="0" smtClean="0"/>
              <a:t>as a </a:t>
            </a:r>
            <a:r>
              <a:rPr lang="en-US" dirty="0" smtClean="0"/>
              <a:t>physiological </a:t>
            </a:r>
            <a:r>
              <a:rPr lang="en-US" dirty="0" smtClean="0"/>
              <a:t>response to cold exposure and disappears with </a:t>
            </a:r>
            <a:r>
              <a:rPr lang="en-US" dirty="0" smtClean="0"/>
              <a:t>warming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dirty="0" smtClean="0"/>
              <a:t>esolves during </a:t>
            </a:r>
            <a:r>
              <a:rPr lang="en-US" dirty="0" smtClean="0"/>
              <a:t>the first year of </a:t>
            </a:r>
            <a:r>
              <a:rPr lang="en-US" dirty="0" smtClean="0"/>
              <a:t>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Congenital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: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Cutis </a:t>
            </a:r>
            <a:r>
              <a:rPr lang="en-US" dirty="0" err="1" smtClean="0"/>
              <a:t>marmorata</a:t>
            </a:r>
            <a:r>
              <a:rPr lang="en-US" dirty="0" smtClean="0"/>
              <a:t> </a:t>
            </a:r>
            <a:r>
              <a:rPr lang="en-US" dirty="0" err="1" smtClean="0"/>
              <a:t>telangiectatica</a:t>
            </a:r>
            <a:r>
              <a:rPr lang="en-US" dirty="0" smtClean="0"/>
              <a:t> </a:t>
            </a:r>
            <a:r>
              <a:rPr lang="en-US" dirty="0" err="1" smtClean="0"/>
              <a:t>congenita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rare developmental defect, present </a:t>
            </a:r>
            <a:r>
              <a:rPr lang="en-US" dirty="0" smtClean="0"/>
              <a:t>at </a:t>
            </a:r>
            <a:r>
              <a:rPr lang="en-US" dirty="0" smtClean="0"/>
              <a:t>birth, characterized by a red‐purple vascular </a:t>
            </a:r>
            <a:r>
              <a:rPr lang="en-US" dirty="0" smtClean="0"/>
              <a:t>network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asymmetrical, typically on a </a:t>
            </a:r>
            <a:r>
              <a:rPr lang="en-US" dirty="0" smtClean="0"/>
              <a:t>limb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persistent and enhanced </a:t>
            </a:r>
            <a:r>
              <a:rPr lang="en-US" dirty="0" err="1" smtClean="0"/>
              <a:t>bycold</a:t>
            </a:r>
            <a:r>
              <a:rPr lang="en-US" dirty="0" smtClean="0"/>
              <a:t>, </a:t>
            </a:r>
            <a:r>
              <a:rPr lang="en-US" dirty="0" err="1" smtClean="0"/>
              <a:t>cryingand</a:t>
            </a:r>
            <a:r>
              <a:rPr lang="en-US" dirty="0" smtClean="0"/>
              <a:t> </a:t>
            </a:r>
            <a:r>
              <a:rPr lang="en-US" dirty="0" smtClean="0"/>
              <a:t>exercise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Gradually resolves</a:t>
            </a:r>
            <a:r>
              <a:rPr lang="en-US" dirty="0" smtClean="0"/>
              <a:t>, </a:t>
            </a:r>
            <a:r>
              <a:rPr lang="en-US" dirty="0" smtClean="0"/>
              <a:t>with </a:t>
            </a:r>
            <a:r>
              <a:rPr lang="en-US" dirty="0" smtClean="0"/>
              <a:t>most improvement </a:t>
            </a:r>
            <a:r>
              <a:rPr lang="en-US" dirty="0" smtClean="0"/>
              <a:t>occurring during the </a:t>
            </a:r>
            <a:r>
              <a:rPr lang="en-US" dirty="0" smtClean="0"/>
              <a:t>first 2 years of </a:t>
            </a:r>
            <a:r>
              <a:rPr lang="en-US" dirty="0" smtClean="0"/>
              <a:t>life.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Physiological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en-US" dirty="0"/>
          </a:p>
        </p:txBody>
      </p:sp>
      <p:pic>
        <p:nvPicPr>
          <p:cNvPr id="24578" name="Picture 2" descr="Cutis Marmorata | Consultant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4565374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Congenital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utis marmorata telangiectatica congenita | ADC Fetal &amp; Neonatal E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315200" cy="4874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hite-Pap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838200"/>
            <a:ext cx="6126872" cy="508168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 Acquired Idiopathic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: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err="1" smtClean="0"/>
              <a:t>predominantlyin</a:t>
            </a:r>
            <a:r>
              <a:rPr lang="en-US" dirty="0" smtClean="0"/>
              <a:t> young adult </a:t>
            </a:r>
            <a:r>
              <a:rPr lang="en-US" dirty="0" smtClean="0"/>
              <a:t>and middle‐aged women. 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Mild </a:t>
            </a:r>
            <a:r>
              <a:rPr lang="en-US" dirty="0" smtClean="0"/>
              <a:t>degrees are harm-less, while more severe cases are associated with ulceration, </a:t>
            </a:r>
            <a:r>
              <a:rPr lang="en-US" dirty="0" smtClean="0"/>
              <a:t>usually </a:t>
            </a:r>
            <a:r>
              <a:rPr lang="en-US" dirty="0" smtClean="0"/>
              <a:t>in the winter. 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mottling is at </a:t>
            </a:r>
            <a:r>
              <a:rPr lang="en-US" dirty="0" smtClean="0"/>
              <a:t>first </a:t>
            </a:r>
            <a:r>
              <a:rPr lang="en-US" dirty="0" smtClean="0"/>
              <a:t>transient and occurs on</a:t>
            </a:r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exposure to cold. 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Permanent </a:t>
            </a:r>
            <a:r>
              <a:rPr lang="en-US" dirty="0" err="1" smtClean="0"/>
              <a:t>livedo</a:t>
            </a:r>
            <a:r>
              <a:rPr lang="en-US" dirty="0" smtClean="0"/>
              <a:t> may develop with time. </a:t>
            </a:r>
            <a:endParaRPr lang="en-US" dirty="0" smtClean="0"/>
          </a:p>
          <a:p>
            <a:pPr marL="761238" lvl="1" indent="-514350">
              <a:buFont typeface="+mj-lt"/>
              <a:buAutoNum type="arabicPeriod"/>
            </a:pPr>
            <a:r>
              <a:rPr lang="en-US" dirty="0" smtClean="0"/>
              <a:t>Tingling and </a:t>
            </a:r>
            <a:r>
              <a:rPr lang="en-US" dirty="0" smtClean="0"/>
              <a:t>numbness of the skin, and sometimes </a:t>
            </a:r>
            <a:r>
              <a:rPr lang="en-US" dirty="0" err="1" smtClean="0"/>
              <a:t>oedema</a:t>
            </a:r>
            <a:r>
              <a:rPr lang="en-US" dirty="0" smtClean="0"/>
              <a:t>, maybe present.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ivedo reticul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Thrombophilia</a:t>
            </a:r>
            <a:r>
              <a:rPr lang="en-US" dirty="0" smtClean="0"/>
              <a:t> </a:t>
            </a:r>
            <a:r>
              <a:rPr lang="en-US" dirty="0" smtClean="0"/>
              <a:t>screen, </a:t>
            </a:r>
            <a:endParaRPr lang="en-US" dirty="0" smtClean="0"/>
          </a:p>
          <a:p>
            <a:r>
              <a:rPr lang="en-US" dirty="0" smtClean="0"/>
              <a:t>Autoimmune </a:t>
            </a:r>
            <a:r>
              <a:rPr lang="en-US" dirty="0" smtClean="0"/>
              <a:t>screen,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ull </a:t>
            </a:r>
            <a:r>
              <a:rPr lang="en-US" dirty="0" smtClean="0"/>
              <a:t>blood count, </a:t>
            </a:r>
            <a:endParaRPr lang="en-US" dirty="0" smtClean="0"/>
          </a:p>
          <a:p>
            <a:r>
              <a:rPr lang="en-US" dirty="0" smtClean="0"/>
              <a:t>Metabolic panel </a:t>
            </a:r>
            <a:r>
              <a:rPr lang="en-US" dirty="0" smtClean="0"/>
              <a:t>and 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erum </a:t>
            </a:r>
            <a:r>
              <a:rPr lang="en-US" dirty="0" smtClean="0"/>
              <a:t>protein electrophoresis. </a:t>
            </a:r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 smtClean="0"/>
              <a:t>investigations </a:t>
            </a:r>
            <a:r>
              <a:rPr lang="en-US" dirty="0" smtClean="0"/>
              <a:t>such </a:t>
            </a:r>
            <a:r>
              <a:rPr lang="en-US" dirty="0" smtClean="0"/>
              <a:t>as ultrasound and </a:t>
            </a:r>
            <a:r>
              <a:rPr lang="en-US" dirty="0" smtClean="0"/>
              <a:t>echocardiography may be </a:t>
            </a:r>
            <a:r>
              <a:rPr lang="en-US" dirty="0" smtClean="0"/>
              <a:t>required to look </a:t>
            </a:r>
            <a:r>
              <a:rPr lang="en-US" dirty="0" smtClean="0"/>
              <a:t>for </a:t>
            </a:r>
            <a:r>
              <a:rPr lang="en-US" dirty="0" smtClean="0"/>
              <a:t>sources of emboli.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avoidance.</a:t>
            </a:r>
          </a:p>
          <a:p>
            <a:r>
              <a:rPr lang="en-US" dirty="0" smtClean="0"/>
              <a:t>Vasodilator </a:t>
            </a:r>
            <a:r>
              <a:rPr lang="en-US" dirty="0" smtClean="0"/>
              <a:t>therapy may be tried in </a:t>
            </a:r>
            <a:r>
              <a:rPr lang="en-US" dirty="0" smtClean="0"/>
              <a:t>the </a:t>
            </a:r>
            <a:r>
              <a:rPr lang="en-US" dirty="0" smtClean="0"/>
              <a:t>patient who is socially inhibited by the cosmetic </a:t>
            </a:r>
            <a:r>
              <a:rPr lang="en-US" dirty="0" smtClean="0"/>
              <a:t>appearance </a:t>
            </a:r>
            <a:r>
              <a:rPr lang="en-US" dirty="0" smtClean="0"/>
              <a:t>of the disorder.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symptoms may </a:t>
            </a:r>
            <a:r>
              <a:rPr lang="en-US" dirty="0" smtClean="0"/>
              <a:t>improve </a:t>
            </a:r>
            <a:r>
              <a:rPr lang="en-US" dirty="0" smtClean="0"/>
              <a:t>spontaneously with 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with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racemosa</a:t>
            </a:r>
            <a:r>
              <a:rPr lang="en-US" dirty="0" smtClean="0"/>
              <a:t> should be treated for underlying cause.</a:t>
            </a:r>
          </a:p>
          <a:p>
            <a:r>
              <a:rPr lang="en-US" dirty="0" smtClean="0"/>
              <a:t>Patients with </a:t>
            </a:r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racemosa</a:t>
            </a:r>
            <a:r>
              <a:rPr lang="en-US" dirty="0" smtClean="0"/>
              <a:t> </a:t>
            </a:r>
            <a:r>
              <a:rPr lang="en-US" dirty="0" smtClean="0"/>
              <a:t>and the </a:t>
            </a:r>
            <a:r>
              <a:rPr lang="en-US" dirty="0" err="1" smtClean="0"/>
              <a:t>antiphospholipid</a:t>
            </a:r>
            <a:r>
              <a:rPr lang="en-US" dirty="0" smtClean="0"/>
              <a:t> antibody </a:t>
            </a:r>
            <a:r>
              <a:rPr lang="en-US" dirty="0" smtClean="0"/>
              <a:t>syndrome </a:t>
            </a:r>
            <a:r>
              <a:rPr lang="en-US" dirty="0" smtClean="0"/>
              <a:t>with thrombosis require </a:t>
            </a:r>
            <a:r>
              <a:rPr lang="en-US" dirty="0" smtClean="0"/>
              <a:t>anticoagulation.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Raynaud’s phenomenon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Episodic </a:t>
            </a:r>
            <a:r>
              <a:rPr lang="en-US" dirty="0" smtClean="0"/>
              <a:t>digital </a:t>
            </a:r>
            <a:r>
              <a:rPr lang="en-US" dirty="0" err="1" smtClean="0"/>
              <a:t>ischaemia</a:t>
            </a:r>
            <a:r>
              <a:rPr lang="en-US" dirty="0" smtClean="0"/>
              <a:t> </a:t>
            </a:r>
            <a:r>
              <a:rPr lang="en-US" dirty="0" smtClean="0"/>
              <a:t>occurring in response to cold or emotional </a:t>
            </a:r>
            <a:r>
              <a:rPr lang="en-US" dirty="0" smtClean="0"/>
              <a:t>stimuli.</a:t>
            </a:r>
          </a:p>
          <a:p>
            <a:r>
              <a:rPr lang="en-US" dirty="0" smtClean="0"/>
              <a:t>Characterized by </a:t>
            </a:r>
            <a:r>
              <a:rPr lang="en-US" dirty="0" smtClean="0"/>
              <a:t>sequential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 smtClean="0"/>
              <a:t>changes</a:t>
            </a:r>
            <a:r>
              <a:rPr lang="en-US" dirty="0" smtClean="0"/>
              <a:t>: white (pallor), blue (cyanosis) and red (</a:t>
            </a:r>
            <a:r>
              <a:rPr lang="en-US" dirty="0" err="1" smtClean="0"/>
              <a:t>rubor</a:t>
            </a:r>
            <a:r>
              <a:rPr lang="en-US" dirty="0" smtClean="0"/>
              <a:t>). </a:t>
            </a:r>
            <a:endParaRPr lang="en-US" dirty="0" smtClean="0"/>
          </a:p>
          <a:p>
            <a:r>
              <a:rPr lang="en-US" dirty="0" smtClean="0"/>
              <a:t>Pallor </a:t>
            </a:r>
            <a:r>
              <a:rPr lang="en-US" dirty="0" smtClean="0"/>
              <a:t>is </a:t>
            </a:r>
            <a:r>
              <a:rPr lang="en-US" dirty="0" smtClean="0"/>
              <a:t>essential </a:t>
            </a:r>
            <a:r>
              <a:rPr lang="en-US" dirty="0" smtClean="0"/>
              <a:t>for the diagnosis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smtClean="0"/>
              <a:t>phenomenon (also called </a:t>
            </a:r>
            <a:r>
              <a:rPr lang="en-US" dirty="0" err="1" smtClean="0"/>
              <a:t>Raynaud</a:t>
            </a:r>
            <a:r>
              <a:rPr lang="en-US" dirty="0" smtClean="0"/>
              <a:t> disease) is </a:t>
            </a:r>
            <a:r>
              <a:rPr lang="en-US" dirty="0" smtClean="0"/>
              <a:t>idiopathic and </a:t>
            </a:r>
            <a:r>
              <a:rPr lang="en-US" dirty="0" smtClean="0"/>
              <a:t>occurs as an isolated innocuous </a:t>
            </a:r>
            <a:r>
              <a:rPr lang="en-US" dirty="0" smtClean="0"/>
              <a:t>disorder. </a:t>
            </a:r>
          </a:p>
          <a:p>
            <a:r>
              <a:rPr lang="en-US" dirty="0" smtClean="0"/>
              <a:t>Secondary </a:t>
            </a:r>
            <a:r>
              <a:rPr lang="en-US" dirty="0" err="1" smtClean="0"/>
              <a:t>Raynaud</a:t>
            </a:r>
            <a:r>
              <a:rPr lang="en-US" dirty="0" smtClean="0"/>
              <a:t> phenomenon occurs in association with </a:t>
            </a:r>
            <a:r>
              <a:rPr lang="en-US" dirty="0" smtClean="0"/>
              <a:t>underlying diseases</a:t>
            </a:r>
            <a:r>
              <a:rPr lang="en-US" dirty="0" smtClean="0"/>
              <a:t>, or is caused </a:t>
            </a:r>
            <a:r>
              <a:rPr lang="en-US" dirty="0" smtClean="0"/>
              <a:t>by physical </a:t>
            </a:r>
            <a:r>
              <a:rPr lang="en-US" dirty="0" smtClean="0"/>
              <a:t>factors or </a:t>
            </a:r>
            <a:r>
              <a:rPr lang="en-US" dirty="0" smtClean="0"/>
              <a:t>drugs.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Criteria for the diagnosis of primary </a:t>
            </a:r>
            <a:r>
              <a:rPr lang="en-US" dirty="0" err="1" smtClean="0"/>
              <a:t>Raynaud</a:t>
            </a:r>
            <a:r>
              <a:rPr lang="en-US" dirty="0" smtClean="0"/>
              <a:t> phenomenon</a:t>
            </a:r>
          </a:p>
          <a:p>
            <a:pPr lvl="1"/>
            <a:r>
              <a:rPr lang="en-US" dirty="0" smtClean="0"/>
              <a:t>Intermittent </a:t>
            </a:r>
            <a:r>
              <a:rPr lang="en-US" dirty="0" smtClean="0"/>
              <a:t>attacks of discoloration of the </a:t>
            </a:r>
            <a:r>
              <a:rPr lang="en-US" dirty="0" smtClean="0"/>
              <a:t>extremities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evidence of organic peripheral arterial </a:t>
            </a:r>
            <a:r>
              <a:rPr lang="en-US" dirty="0" smtClean="0"/>
              <a:t>occlusion</a:t>
            </a:r>
          </a:p>
          <a:p>
            <a:pPr lvl="1"/>
            <a:r>
              <a:rPr lang="en-US" dirty="0" smtClean="0"/>
              <a:t>Symmetrical or </a:t>
            </a:r>
            <a:r>
              <a:rPr lang="en-US" dirty="0" smtClean="0"/>
              <a:t>bilateral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Exclusion </a:t>
            </a:r>
            <a:r>
              <a:rPr lang="en-US" dirty="0" smtClean="0"/>
              <a:t>of any disease, occupation, trauma or drug ingestion </a:t>
            </a:r>
            <a:r>
              <a:rPr lang="en-US" dirty="0" smtClean="0"/>
              <a:t>that </a:t>
            </a:r>
            <a:r>
              <a:rPr lang="en-US" dirty="0" smtClean="0"/>
              <a:t>could give rise to </a:t>
            </a:r>
            <a:r>
              <a:rPr lang="en-US" dirty="0" err="1" smtClean="0"/>
              <a:t>vasospastic</a:t>
            </a:r>
            <a:r>
              <a:rPr lang="en-US" dirty="0" smtClean="0"/>
              <a:t> </a:t>
            </a:r>
            <a:r>
              <a:rPr lang="en-US" dirty="0" smtClean="0"/>
              <a:t>abnormalities</a:t>
            </a:r>
          </a:p>
          <a:p>
            <a:pPr lvl="1"/>
            <a:r>
              <a:rPr lang="en-US" dirty="0" smtClean="0"/>
              <a:t>Absence </a:t>
            </a:r>
            <a:r>
              <a:rPr lang="en-US" dirty="0" smtClean="0"/>
              <a:t>of immunological </a:t>
            </a:r>
            <a:r>
              <a:rPr lang="en-US" dirty="0" smtClean="0"/>
              <a:t>abnormalities</a:t>
            </a:r>
          </a:p>
          <a:p>
            <a:pPr lvl="1"/>
            <a:r>
              <a:rPr lang="en-US" dirty="0" smtClean="0"/>
              <a:t>Commoner </a:t>
            </a:r>
            <a:r>
              <a:rPr lang="en-US" dirty="0" smtClean="0"/>
              <a:t>in female sex, age under 25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History </a:t>
            </a:r>
            <a:r>
              <a:rPr lang="en-US" dirty="0" smtClean="0"/>
              <a:t>of cold intolerance since </a:t>
            </a:r>
            <a:r>
              <a:rPr lang="en-US" dirty="0" smtClean="0"/>
              <a:t>childhood</a:t>
            </a:r>
          </a:p>
          <a:p>
            <a:pPr lvl="1"/>
            <a:r>
              <a:rPr lang="en-US" dirty="0" smtClean="0"/>
              <a:t>Normal </a:t>
            </a:r>
            <a:r>
              <a:rPr lang="en-US" dirty="0" smtClean="0"/>
              <a:t>nail fold </a:t>
            </a:r>
            <a:r>
              <a:rPr lang="en-US" dirty="0" smtClean="0"/>
              <a:t>capillaries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 of secondary Raynaud's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Connective </a:t>
            </a:r>
            <a:r>
              <a:rPr lang="en-US" b="1" dirty="0" smtClean="0"/>
              <a:t>tissue </a:t>
            </a:r>
            <a:r>
              <a:rPr lang="en-US" b="1" dirty="0" smtClean="0"/>
              <a:t>diseases: </a:t>
            </a:r>
            <a:r>
              <a:rPr lang="en-US" dirty="0" smtClean="0"/>
              <a:t>scleroderma, lupus</a:t>
            </a:r>
            <a:r>
              <a:rPr lang="en-US" dirty="0" smtClean="0"/>
              <a:t>, rheumatoid arthritis and </a:t>
            </a:r>
            <a:r>
              <a:rPr lang="en-US" dirty="0" err="1" smtClean="0"/>
              <a:t>Sjogren's</a:t>
            </a:r>
            <a:r>
              <a:rPr lang="en-US" dirty="0" smtClean="0"/>
              <a:t> syndrome.</a:t>
            </a:r>
          </a:p>
          <a:p>
            <a:r>
              <a:rPr lang="en-US" b="1" dirty="0" smtClean="0"/>
              <a:t>Diseases of the </a:t>
            </a:r>
            <a:r>
              <a:rPr lang="en-US" b="1" dirty="0" smtClean="0"/>
              <a:t>arteries: </a:t>
            </a:r>
            <a:r>
              <a:rPr lang="en-US" dirty="0" smtClean="0"/>
              <a:t>Atherosclerosis, </a:t>
            </a:r>
            <a:r>
              <a:rPr lang="en-US" dirty="0" err="1" smtClean="0"/>
              <a:t>buerger</a:t>
            </a:r>
            <a:r>
              <a:rPr lang="en-US" dirty="0" smtClean="0"/>
              <a:t> disease</a:t>
            </a:r>
            <a:endParaRPr lang="en-US" dirty="0" smtClean="0"/>
          </a:p>
          <a:p>
            <a:r>
              <a:rPr lang="en-US" b="1" dirty="0" smtClean="0"/>
              <a:t>Carpal tunnel </a:t>
            </a:r>
            <a:r>
              <a:rPr lang="en-US" b="1" dirty="0" smtClean="0"/>
              <a:t>syndrome</a:t>
            </a:r>
            <a:r>
              <a:rPr lang="en-US" b="1" dirty="0" smtClean="0"/>
              <a:t>:</a:t>
            </a:r>
            <a:r>
              <a:rPr lang="en-US" dirty="0" smtClean="0"/>
              <a:t> The </a:t>
            </a:r>
            <a:r>
              <a:rPr lang="en-US" dirty="0" smtClean="0"/>
              <a:t>pressure causes numbness and pain in the hand that can make the hand react more to cold temperatures.</a:t>
            </a:r>
          </a:p>
          <a:p>
            <a:r>
              <a:rPr lang="en-US" b="1" dirty="0" smtClean="0"/>
              <a:t>Repeated actions or vibration.</a:t>
            </a:r>
            <a:r>
              <a:rPr lang="en-US" dirty="0" smtClean="0"/>
              <a:t> Typing, playing piano or doing movements like that for long periods can cause overuse injuries. So can using vibrating tools, such as jackhammers.</a:t>
            </a:r>
          </a:p>
          <a:p>
            <a:r>
              <a:rPr lang="en-US" b="1" dirty="0" smtClean="0"/>
              <a:t>Smoking.</a:t>
            </a:r>
            <a:r>
              <a:rPr lang="en-US" dirty="0" smtClean="0"/>
              <a:t> Smoking narrows blood vessels.</a:t>
            </a:r>
          </a:p>
          <a:p>
            <a:r>
              <a:rPr lang="en-US" b="1" dirty="0" smtClean="0"/>
              <a:t>Injuries to the hands or feet.</a:t>
            </a:r>
            <a:r>
              <a:rPr lang="en-US" dirty="0" smtClean="0"/>
              <a:t> Examples include a wrist fracture, surgery or frostbite.</a:t>
            </a:r>
          </a:p>
          <a:p>
            <a:r>
              <a:rPr lang="en-US" b="1" dirty="0" smtClean="0"/>
              <a:t>Certain medicines.</a:t>
            </a:r>
            <a:r>
              <a:rPr lang="en-US" dirty="0" smtClean="0"/>
              <a:t> These include beta blockers for high blood pressure, some migraine </a:t>
            </a:r>
            <a:r>
              <a:rPr lang="en-US" dirty="0" smtClean="0"/>
              <a:t>medicines i.e </a:t>
            </a:r>
            <a:r>
              <a:rPr lang="en-US" dirty="0" err="1" smtClean="0"/>
              <a:t>triptans</a:t>
            </a:r>
            <a:r>
              <a:rPr lang="en-US" dirty="0" smtClean="0"/>
              <a:t>, </a:t>
            </a:r>
            <a:r>
              <a:rPr lang="en-US" dirty="0" smtClean="0"/>
              <a:t>certain cancer </a:t>
            </a:r>
            <a:r>
              <a:rPr lang="en-US" dirty="0" smtClean="0"/>
              <a:t>medicines, OCPs </a:t>
            </a:r>
            <a:r>
              <a:rPr lang="en-US" dirty="0" smtClean="0"/>
              <a:t>and some cold medicines.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susceptibility.</a:t>
            </a:r>
          </a:p>
          <a:p>
            <a:r>
              <a:rPr lang="en-US" dirty="0" smtClean="0"/>
              <a:t>The age </a:t>
            </a:r>
            <a:r>
              <a:rPr lang="en-US" dirty="0" smtClean="0"/>
              <a:t>of onset </a:t>
            </a:r>
            <a:r>
              <a:rPr lang="en-US" dirty="0" smtClean="0"/>
              <a:t>is </a:t>
            </a:r>
            <a:r>
              <a:rPr lang="en-US" dirty="0" smtClean="0"/>
              <a:t>usually under </a:t>
            </a:r>
            <a:r>
              <a:rPr lang="en-US" dirty="0" smtClean="0"/>
              <a:t>40 years, but it </a:t>
            </a:r>
            <a:r>
              <a:rPr lang="en-US" dirty="0" smtClean="0"/>
              <a:t>may occur over this </a:t>
            </a:r>
            <a:r>
              <a:rPr lang="en-US" dirty="0" smtClean="0"/>
              <a:t>age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Female:male</a:t>
            </a:r>
            <a:r>
              <a:rPr lang="en-US" dirty="0" smtClean="0"/>
              <a:t> is 5:1.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Pathophysiology</a:t>
            </a:r>
            <a:endParaRPr lang="en-US" dirty="0"/>
          </a:p>
        </p:txBody>
      </p:sp>
      <p:pic>
        <p:nvPicPr>
          <p:cNvPr id="4" name="Content Placeholder 3" descr="raynaud's pathophysiolog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7292795" cy="238043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73914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primary </a:t>
            </a:r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smtClean="0"/>
              <a:t>phenomenon the </a:t>
            </a:r>
            <a:r>
              <a:rPr lang="en-US" dirty="0" smtClean="0"/>
              <a:t>vascular changes </a:t>
            </a:r>
            <a:r>
              <a:rPr lang="en-US" dirty="0" smtClean="0"/>
              <a:t>are considered to be functional.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contrast, in </a:t>
            </a:r>
            <a:r>
              <a:rPr lang="en-US" dirty="0" err="1" smtClean="0"/>
              <a:t>secondaryRaynaud</a:t>
            </a:r>
            <a:r>
              <a:rPr lang="en-US" dirty="0" smtClean="0"/>
              <a:t> </a:t>
            </a:r>
            <a:r>
              <a:rPr lang="en-US" dirty="0" smtClean="0"/>
              <a:t>phenomenon there are structural vascular </a:t>
            </a:r>
            <a:r>
              <a:rPr lang="en-US" dirty="0" smtClean="0"/>
              <a:t>changes, most clearly delineated </a:t>
            </a:r>
            <a:r>
              <a:rPr lang="en-US" dirty="0" smtClean="0"/>
              <a:t>in patients with systemic sclerosis. </a:t>
            </a:r>
            <a:endParaRPr lang="en-US" dirty="0" smtClean="0"/>
          </a:p>
          <a:p>
            <a:r>
              <a:rPr lang="en-US" dirty="0" err="1" smtClean="0"/>
              <a:t>Severeintimal</a:t>
            </a:r>
            <a:r>
              <a:rPr lang="en-US" dirty="0" smtClean="0"/>
              <a:t> </a:t>
            </a:r>
            <a:r>
              <a:rPr lang="en-US" dirty="0" smtClean="0"/>
              <a:t>hyperplasia consisting of collagen deposits is often </a:t>
            </a:r>
            <a:r>
              <a:rPr lang="en-US" dirty="0" smtClean="0"/>
              <a:t>associated </a:t>
            </a:r>
            <a:r>
              <a:rPr lang="en-US" dirty="0" smtClean="0"/>
              <a:t>with intravascular thrombi, which can completely </a:t>
            </a:r>
            <a:r>
              <a:rPr lang="en-US" dirty="0" smtClean="0"/>
              <a:t>occlude the lumen.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Raynaud's Phenomenon | APS Foundation of America, Inc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-1"/>
            <a:ext cx="4724400" cy="6896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Classification of skin cold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Diseases of cold exposure:</a:t>
            </a:r>
          </a:p>
          <a:p>
            <a:pPr lvl="1"/>
            <a:r>
              <a:rPr lang="en-US" dirty="0" smtClean="0"/>
              <a:t>Frost bite</a:t>
            </a:r>
          </a:p>
          <a:p>
            <a:pPr lvl="1"/>
            <a:r>
              <a:rPr lang="en-US" dirty="0" smtClean="0"/>
              <a:t>Trench foot</a:t>
            </a:r>
          </a:p>
          <a:p>
            <a:r>
              <a:rPr lang="en-US" dirty="0" smtClean="0"/>
              <a:t>Diseases of abnormal susceptibility to cold:</a:t>
            </a:r>
          </a:p>
          <a:p>
            <a:pPr lvl="1"/>
            <a:r>
              <a:rPr lang="en-US" dirty="0" smtClean="0"/>
              <a:t>Raynaud’s phenomenon</a:t>
            </a:r>
          </a:p>
          <a:p>
            <a:pPr lvl="1"/>
            <a:r>
              <a:rPr lang="en-US" dirty="0" err="1" smtClean="0"/>
              <a:t>Livedo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en-US" dirty="0" smtClean="0"/>
          </a:p>
          <a:p>
            <a:pPr lvl="1"/>
            <a:r>
              <a:rPr lang="en-US" dirty="0" err="1" smtClean="0"/>
              <a:t>Perniosis</a:t>
            </a:r>
            <a:endParaRPr lang="en-US" dirty="0" smtClean="0"/>
          </a:p>
          <a:p>
            <a:pPr lvl="1"/>
            <a:r>
              <a:rPr lang="en-US" dirty="0" err="1" smtClean="0"/>
              <a:t>Acrocyanosis</a:t>
            </a:r>
            <a:endParaRPr lang="en-US" dirty="0" smtClean="0"/>
          </a:p>
          <a:p>
            <a:pPr lvl="1"/>
            <a:r>
              <a:rPr lang="en-US" dirty="0" err="1" smtClean="0"/>
              <a:t>Erythrocyanosis</a:t>
            </a:r>
            <a:endParaRPr lang="en-US" dirty="0" smtClean="0"/>
          </a:p>
          <a:p>
            <a:pPr lvl="1"/>
            <a:r>
              <a:rPr lang="en-US" dirty="0" err="1" smtClean="0"/>
              <a:t>Cryoglobulinaemia</a:t>
            </a:r>
            <a:endParaRPr lang="en-US" dirty="0" smtClean="0"/>
          </a:p>
          <a:p>
            <a:pPr lvl="1"/>
            <a:r>
              <a:rPr lang="en-US" dirty="0" smtClean="0"/>
              <a:t>Cold </a:t>
            </a:r>
            <a:r>
              <a:rPr lang="en-US" dirty="0" err="1" smtClean="0"/>
              <a:t>haemolysis</a:t>
            </a:r>
            <a:endParaRPr lang="en-US" dirty="0" smtClean="0"/>
          </a:p>
          <a:p>
            <a:pPr lvl="1"/>
            <a:r>
              <a:rPr lang="en-US" dirty="0" smtClean="0"/>
              <a:t>Cold </a:t>
            </a:r>
            <a:r>
              <a:rPr lang="en-US" dirty="0" err="1" smtClean="0"/>
              <a:t>urticaria</a:t>
            </a:r>
            <a:endParaRPr lang="en-US" dirty="0" smtClean="0"/>
          </a:p>
          <a:p>
            <a:pPr lvl="1"/>
            <a:r>
              <a:rPr lang="en-US" dirty="0" smtClean="0"/>
              <a:t>Cold </a:t>
            </a:r>
            <a:r>
              <a:rPr lang="en-US" dirty="0" err="1" smtClean="0"/>
              <a:t>erythema</a:t>
            </a:r>
            <a:endParaRPr lang="en-US" dirty="0" smtClean="0"/>
          </a:p>
          <a:p>
            <a:pPr lvl="1"/>
            <a:r>
              <a:rPr lang="en-US" dirty="0" smtClean="0"/>
              <a:t>Cold </a:t>
            </a:r>
            <a:r>
              <a:rPr lang="en-US" dirty="0" err="1" smtClean="0"/>
              <a:t>panniculitis</a:t>
            </a:r>
            <a:endParaRPr lang="en-US" dirty="0" smtClean="0"/>
          </a:p>
          <a:p>
            <a:pPr lvl="1"/>
            <a:r>
              <a:rPr lang="en-US" dirty="0" smtClean="0"/>
              <a:t>Neonatal </a:t>
            </a:r>
            <a:r>
              <a:rPr lang="en-US" dirty="0" smtClean="0"/>
              <a:t>cold </a:t>
            </a:r>
            <a:r>
              <a:rPr lang="en-US" dirty="0" smtClean="0"/>
              <a:t>injury</a:t>
            </a:r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Fingers and toes are classically affected, attacks may involve nose, earlobes, tongue and nipples.</a:t>
            </a:r>
          </a:p>
          <a:p>
            <a:r>
              <a:rPr lang="en-US" dirty="0" smtClean="0"/>
              <a:t>A typical attack consists of sudden pallor of one or more </a:t>
            </a:r>
            <a:r>
              <a:rPr lang="en-US" dirty="0" err="1" smtClean="0"/>
              <a:t>digits,followed</a:t>
            </a:r>
            <a:r>
              <a:rPr lang="en-US" dirty="0" smtClean="0"/>
              <a:t> </a:t>
            </a:r>
            <a:r>
              <a:rPr lang="en-US" dirty="0" smtClean="0"/>
              <a:t>after a few minutes </a:t>
            </a:r>
            <a:r>
              <a:rPr lang="en-US" dirty="0" smtClean="0"/>
              <a:t>by cyanosis </a:t>
            </a:r>
            <a:r>
              <a:rPr lang="en-US" dirty="0" smtClean="0"/>
              <a:t>or sometimes </a:t>
            </a:r>
            <a:r>
              <a:rPr lang="en-US" dirty="0" smtClean="0"/>
              <a:t>by </a:t>
            </a:r>
            <a:r>
              <a:rPr lang="en-US" dirty="0" err="1" smtClean="0"/>
              <a:t>erythema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primary </a:t>
            </a:r>
            <a:r>
              <a:rPr lang="en-US" dirty="0" err="1" smtClean="0"/>
              <a:t>Raynaud</a:t>
            </a:r>
            <a:r>
              <a:rPr lang="en-US" dirty="0" smtClean="0"/>
              <a:t> phenomenon the condition is </a:t>
            </a:r>
            <a:r>
              <a:rPr lang="en-US" dirty="0" smtClean="0"/>
              <a:t>usually symmetrical </a:t>
            </a:r>
            <a:r>
              <a:rPr lang="en-US" dirty="0" smtClean="0"/>
              <a:t>and involves several digits. </a:t>
            </a:r>
            <a:endParaRPr lang="en-US" dirty="0" smtClean="0"/>
          </a:p>
          <a:p>
            <a:r>
              <a:rPr lang="en-US" dirty="0" smtClean="0"/>
              <a:t>In secondary </a:t>
            </a:r>
            <a:r>
              <a:rPr lang="en-US" dirty="0" err="1" smtClean="0"/>
              <a:t>Raynaud</a:t>
            </a:r>
            <a:r>
              <a:rPr lang="en-US" dirty="0" smtClean="0"/>
              <a:t> phenomenon only one </a:t>
            </a:r>
            <a:r>
              <a:rPr lang="en-US" dirty="0" smtClean="0"/>
              <a:t>or a few digits are affected and </a:t>
            </a:r>
            <a:r>
              <a:rPr lang="en-US" dirty="0" smtClean="0"/>
              <a:t>asymmetry is </a:t>
            </a:r>
            <a:r>
              <a:rPr lang="en-US" dirty="0" smtClean="0"/>
              <a:t>not </a:t>
            </a:r>
            <a:r>
              <a:rPr lang="en-US" dirty="0" smtClean="0"/>
              <a:t>unusual.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Raynaud's phenomenon: MedlinePlus Medical Encyclopedia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934200" cy="5547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aynaud syndrome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0"/>
            <a:ext cx="431050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reating Raynaud phenomenon: Beyond staying warm | Cleveland Clinic Journal  of Medi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6912202" cy="3871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Episodes </a:t>
            </a:r>
            <a:r>
              <a:rPr lang="en-US" dirty="0" smtClean="0"/>
              <a:t>may occur infrequently or many times </a:t>
            </a:r>
            <a:r>
              <a:rPr lang="en-US" dirty="0" smtClean="0"/>
              <a:t>each day. </a:t>
            </a:r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smtClean="0"/>
              <a:t>cases, </a:t>
            </a:r>
            <a:r>
              <a:rPr lang="en-US" dirty="0" smtClean="0"/>
              <a:t>which </a:t>
            </a:r>
            <a:r>
              <a:rPr lang="en-US" dirty="0" smtClean="0"/>
              <a:t>are </a:t>
            </a:r>
            <a:r>
              <a:rPr lang="en-US" dirty="0" smtClean="0"/>
              <a:t>usually of </a:t>
            </a:r>
            <a:r>
              <a:rPr lang="en-US" dirty="0" smtClean="0"/>
              <a:t>the </a:t>
            </a:r>
            <a:r>
              <a:rPr lang="en-US" dirty="0" smtClean="0"/>
              <a:t>secondary type</a:t>
            </a:r>
            <a:r>
              <a:rPr lang="en-US" dirty="0" smtClean="0"/>
              <a:t>, maybe complicated </a:t>
            </a:r>
            <a:r>
              <a:rPr lang="en-US" dirty="0" smtClean="0"/>
              <a:t>by </a:t>
            </a:r>
            <a:r>
              <a:rPr lang="en-US" dirty="0" err="1" smtClean="0"/>
              <a:t>telangiectases</a:t>
            </a:r>
            <a:r>
              <a:rPr lang="en-US" dirty="0" smtClean="0"/>
              <a:t> </a:t>
            </a:r>
            <a:r>
              <a:rPr lang="en-US" dirty="0" smtClean="0"/>
              <a:t>of the nail fold, thinning and ridging of the </a:t>
            </a:r>
            <a:r>
              <a:rPr lang="en-US" dirty="0" smtClean="0"/>
              <a:t>nail, and atrophy or </a:t>
            </a:r>
            <a:r>
              <a:rPr lang="en-US" dirty="0" smtClean="0"/>
              <a:t>sclerosis of the fingers (</a:t>
            </a:r>
            <a:r>
              <a:rPr lang="en-US" dirty="0" err="1" smtClean="0"/>
              <a:t>sclerodactyly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Skin </a:t>
            </a:r>
            <a:r>
              <a:rPr lang="en-US" dirty="0" smtClean="0"/>
              <a:t>necrosis </a:t>
            </a:r>
            <a:r>
              <a:rPr lang="en-US" dirty="0" smtClean="0"/>
              <a:t>is </a:t>
            </a:r>
            <a:r>
              <a:rPr lang="en-US" dirty="0" smtClean="0"/>
              <a:t>extremely rare </a:t>
            </a:r>
            <a:r>
              <a:rPr lang="en-US" dirty="0" smtClean="0"/>
              <a:t>in </a:t>
            </a:r>
            <a:r>
              <a:rPr lang="en-US" dirty="0" smtClean="0"/>
              <a:t>primary </a:t>
            </a:r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smtClean="0"/>
              <a:t>phenomenon but </a:t>
            </a:r>
            <a:r>
              <a:rPr lang="en-US" dirty="0" smtClean="0"/>
              <a:t>not uncommon </a:t>
            </a:r>
            <a:r>
              <a:rPr lang="en-US" dirty="0" smtClean="0"/>
              <a:t>in </a:t>
            </a:r>
            <a:r>
              <a:rPr lang="en-US" dirty="0" smtClean="0"/>
              <a:t>secondary </a:t>
            </a:r>
            <a:r>
              <a:rPr lang="en-US" dirty="0" err="1" smtClean="0"/>
              <a:t>Raynaud</a:t>
            </a:r>
            <a:r>
              <a:rPr lang="en-US" dirty="0" smtClean="0"/>
              <a:t> </a:t>
            </a:r>
            <a:r>
              <a:rPr lang="en-US" dirty="0" smtClean="0"/>
              <a:t>phenomenon and </a:t>
            </a:r>
            <a:r>
              <a:rPr lang="en-US" dirty="0" smtClean="0"/>
              <a:t>may result in </a:t>
            </a:r>
            <a:r>
              <a:rPr lang="en-US" dirty="0" smtClean="0"/>
              <a:t>destruction </a:t>
            </a:r>
            <a:r>
              <a:rPr lang="en-US" dirty="0" smtClean="0"/>
              <a:t>of the </a:t>
            </a:r>
            <a:r>
              <a:rPr lang="en-US" dirty="0" smtClean="0"/>
              <a:t>digits.</a:t>
            </a:r>
            <a:endParaRPr lang="en-US" dirty="0"/>
          </a:p>
        </p:txBody>
      </p:sp>
      <p:pic>
        <p:nvPicPr>
          <p:cNvPr id="5" name="Content Placeholder 4" descr="nailfold-changes-as-a-sign-of-underlying-20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8300" y="1524000"/>
            <a:ext cx="4539822" cy="382093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evere digital necrosis as the clinical onset of antiphospholipid syndrome 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4267200" cy="601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dirty="0" err="1" smtClean="0"/>
              <a:t>crocyanosis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H</a:t>
            </a:r>
            <a:r>
              <a:rPr lang="en-US" dirty="0" smtClean="0"/>
              <a:t>and–arm </a:t>
            </a:r>
            <a:r>
              <a:rPr lang="en-US" dirty="0" smtClean="0"/>
              <a:t>vibration syndrome,</a:t>
            </a:r>
          </a:p>
          <a:p>
            <a:r>
              <a:rPr lang="en-US" dirty="0" smtClean="0"/>
              <a:t>Heavy </a:t>
            </a:r>
            <a:r>
              <a:rPr lang="en-US" dirty="0" smtClean="0"/>
              <a:t>metal intoxication,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 smtClean="0"/>
              <a:t>rgot </a:t>
            </a:r>
            <a:r>
              <a:rPr lang="en-US" dirty="0" smtClean="0"/>
              <a:t>intoxication, </a:t>
            </a:r>
            <a:endParaRPr lang="en-US" dirty="0" smtClean="0"/>
          </a:p>
          <a:p>
            <a:r>
              <a:rPr lang="en-US" dirty="0" smtClean="0"/>
              <a:t>Thoracic </a:t>
            </a:r>
            <a:r>
              <a:rPr lang="en-US" dirty="0" smtClean="0"/>
              <a:t>outlet </a:t>
            </a:r>
            <a:r>
              <a:rPr lang="en-US" dirty="0" smtClean="0"/>
              <a:t>syndrome and cervical rib</a:t>
            </a:r>
            <a:r>
              <a:rPr lang="en-US" dirty="0" smtClean="0"/>
              <a:t>, </a:t>
            </a:r>
            <a:r>
              <a:rPr lang="en-US" dirty="0" smtClean="0"/>
              <a:t>and</a:t>
            </a:r>
          </a:p>
          <a:p>
            <a:r>
              <a:rPr lang="en-US" dirty="0" err="1" smtClean="0"/>
              <a:t>Buerger</a:t>
            </a:r>
            <a:r>
              <a:rPr lang="en-US" dirty="0" smtClean="0"/>
              <a:t> </a:t>
            </a:r>
            <a:r>
              <a:rPr lang="en-US" dirty="0" smtClean="0"/>
              <a:t>disease </a:t>
            </a:r>
            <a:r>
              <a:rPr lang="en-US" dirty="0" smtClean="0"/>
              <a:t>and other arterial diseases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Conservative </a:t>
            </a:r>
            <a:r>
              <a:rPr lang="en-US" dirty="0" smtClean="0"/>
              <a:t>management includes </a:t>
            </a:r>
            <a:r>
              <a:rPr lang="en-US" dirty="0" smtClean="0"/>
              <a:t>taking measures </a:t>
            </a:r>
            <a:r>
              <a:rPr lang="en-US" dirty="0" smtClean="0"/>
              <a:t>to keep </a:t>
            </a:r>
            <a:r>
              <a:rPr lang="en-US" dirty="0" smtClean="0"/>
              <a:t>the hands </a:t>
            </a:r>
            <a:r>
              <a:rPr lang="en-US" dirty="0" smtClean="0"/>
              <a:t>and feet warm and reducing cold exposure and also </a:t>
            </a:r>
            <a:r>
              <a:rPr lang="en-US" dirty="0" smtClean="0"/>
              <a:t>emotional </a:t>
            </a:r>
            <a:r>
              <a:rPr lang="en-US" dirty="0" smtClean="0"/>
              <a:t>stress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Firstline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Calcium‐channel antagonists can be useful in </a:t>
            </a:r>
            <a:r>
              <a:rPr lang="en-US" dirty="0" smtClean="0"/>
              <a:t>decreasing the frequency</a:t>
            </a:r>
            <a:r>
              <a:rPr lang="en-US" dirty="0" smtClean="0"/>
              <a:t>, duration and </a:t>
            </a:r>
            <a:r>
              <a:rPr lang="en-US" dirty="0" smtClean="0"/>
              <a:t>severity of </a:t>
            </a:r>
            <a:r>
              <a:rPr lang="en-US" dirty="0" smtClean="0"/>
              <a:t>attacks. </a:t>
            </a:r>
            <a:endParaRPr lang="en-US" dirty="0" smtClean="0"/>
          </a:p>
          <a:p>
            <a:pPr lvl="1"/>
            <a:r>
              <a:rPr lang="en-US" dirty="0" smtClean="0"/>
              <a:t>Recommended </a:t>
            </a:r>
            <a:r>
              <a:rPr lang="en-US" dirty="0" smtClean="0"/>
              <a:t>doses </a:t>
            </a:r>
            <a:r>
              <a:rPr lang="en-US" dirty="0" smtClean="0"/>
              <a:t>of </a:t>
            </a:r>
            <a:r>
              <a:rPr lang="en-US" dirty="0" err="1" smtClean="0"/>
              <a:t>nifedipine</a:t>
            </a:r>
            <a:r>
              <a:rPr lang="en-US" dirty="0" smtClean="0"/>
              <a:t> range from 30 to 180 mg daily and for </a:t>
            </a:r>
            <a:r>
              <a:rPr lang="en-US" dirty="0" err="1" smtClean="0"/>
              <a:t>amlodipine</a:t>
            </a:r>
            <a:r>
              <a:rPr lang="en-US" dirty="0" smtClean="0"/>
              <a:t> </a:t>
            </a:r>
            <a:r>
              <a:rPr lang="en-US" dirty="0" smtClean="0"/>
              <a:t>between 5 and 20 </a:t>
            </a:r>
            <a:r>
              <a:rPr lang="en-US" dirty="0" smtClean="0"/>
              <a:t>mg daily.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Second line:</a:t>
            </a:r>
          </a:p>
          <a:p>
            <a:pPr lvl="1"/>
            <a:r>
              <a:rPr lang="en-US" dirty="0" err="1" smtClean="0"/>
              <a:t>Sildenafil</a:t>
            </a:r>
            <a:r>
              <a:rPr lang="en-US" dirty="0" smtClean="0"/>
              <a:t> </a:t>
            </a:r>
            <a:r>
              <a:rPr lang="en-US" dirty="0" smtClean="0"/>
              <a:t>50  mg twice daily </a:t>
            </a:r>
            <a:r>
              <a:rPr lang="en-US" dirty="0" smtClean="0"/>
              <a:t>demonstrated </a:t>
            </a:r>
            <a:r>
              <a:rPr lang="en-US" dirty="0" smtClean="0"/>
              <a:t>significant improvement in mean attack rates and </a:t>
            </a:r>
            <a:r>
              <a:rPr lang="en-US" dirty="0" smtClean="0"/>
              <a:t>duration </a:t>
            </a:r>
          </a:p>
          <a:p>
            <a:pPr lvl="1"/>
            <a:r>
              <a:rPr lang="en-US" dirty="0" err="1" smtClean="0"/>
              <a:t>Sildenafil</a:t>
            </a:r>
            <a:r>
              <a:rPr lang="en-US" dirty="0" smtClean="0"/>
              <a:t> is a  </a:t>
            </a:r>
            <a:r>
              <a:rPr lang="en-US" dirty="0" err="1" smtClean="0"/>
              <a:t>phosphodiesterase</a:t>
            </a:r>
            <a:r>
              <a:rPr lang="en-US" dirty="0" smtClean="0"/>
              <a:t> inhibitor and </a:t>
            </a:r>
            <a:r>
              <a:rPr lang="en-US" dirty="0" smtClean="0"/>
              <a:t>acts </a:t>
            </a:r>
            <a:r>
              <a:rPr lang="en-US" dirty="0" smtClean="0"/>
              <a:t>by increasing the </a:t>
            </a:r>
            <a:r>
              <a:rPr lang="en-US" dirty="0" err="1" smtClean="0"/>
              <a:t>vasodilatory</a:t>
            </a:r>
            <a:r>
              <a:rPr lang="en-US" dirty="0" smtClean="0"/>
              <a:t> effect </a:t>
            </a:r>
            <a:r>
              <a:rPr lang="en-US" dirty="0" smtClean="0"/>
              <a:t>of both </a:t>
            </a:r>
            <a:r>
              <a:rPr lang="en-US" dirty="0" smtClean="0"/>
              <a:t>nitric oxide </a:t>
            </a:r>
            <a:r>
              <a:rPr lang="en-US" dirty="0" smtClean="0"/>
              <a:t>and </a:t>
            </a:r>
            <a:r>
              <a:rPr lang="en-US" dirty="0" err="1" smtClean="0"/>
              <a:t>prostacyclin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Thirdline</a:t>
            </a:r>
            <a:endParaRPr lang="en-US" dirty="0" smtClean="0"/>
          </a:p>
          <a:p>
            <a:pPr lvl="1"/>
            <a:r>
              <a:rPr lang="en-US" dirty="0" smtClean="0"/>
              <a:t>Intravenous </a:t>
            </a:r>
            <a:r>
              <a:rPr lang="en-US" dirty="0" smtClean="0"/>
              <a:t>infusion of </a:t>
            </a:r>
            <a:r>
              <a:rPr lang="en-US" dirty="0" err="1" smtClean="0"/>
              <a:t>vasodilatory</a:t>
            </a:r>
            <a:r>
              <a:rPr lang="en-US" dirty="0" smtClean="0"/>
              <a:t> prostaglandins can reverse </a:t>
            </a:r>
            <a:r>
              <a:rPr lang="en-US" dirty="0" err="1" smtClean="0"/>
              <a:t>ischaemic</a:t>
            </a:r>
            <a:r>
              <a:rPr lang="en-US" dirty="0" smtClean="0"/>
              <a:t> </a:t>
            </a:r>
            <a:r>
              <a:rPr lang="en-US" dirty="0" smtClean="0"/>
              <a:t>complications </a:t>
            </a:r>
            <a:r>
              <a:rPr lang="en-US" dirty="0" smtClean="0"/>
              <a:t>in </a:t>
            </a:r>
            <a:r>
              <a:rPr lang="en-US" dirty="0" err="1" smtClean="0"/>
              <a:t>Raynaud</a:t>
            </a:r>
            <a:r>
              <a:rPr lang="en-US" dirty="0" smtClean="0"/>
              <a:t> phenomenon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Iloprost</a:t>
            </a:r>
            <a:r>
              <a:rPr lang="en-US" dirty="0" smtClean="0"/>
              <a:t>, </a:t>
            </a:r>
            <a:r>
              <a:rPr lang="en-US" dirty="0" smtClean="0"/>
              <a:t>a </a:t>
            </a:r>
            <a:r>
              <a:rPr lang="en-US" dirty="0" err="1" smtClean="0"/>
              <a:t>prostacyclin</a:t>
            </a:r>
            <a:r>
              <a:rPr lang="en-US" dirty="0" smtClean="0"/>
              <a:t> analogue.</a:t>
            </a:r>
          </a:p>
          <a:p>
            <a:pPr lvl="1"/>
            <a:r>
              <a:rPr lang="en-US" dirty="0" err="1" smtClean="0"/>
              <a:t>Bosentan</a:t>
            </a:r>
            <a:r>
              <a:rPr lang="en-US" dirty="0" smtClean="0"/>
              <a:t>, an </a:t>
            </a:r>
            <a:r>
              <a:rPr lang="en-US" dirty="0" err="1" smtClean="0"/>
              <a:t>endothelin</a:t>
            </a:r>
            <a:r>
              <a:rPr lang="en-US" dirty="0" smtClean="0"/>
              <a:t> receptor </a:t>
            </a:r>
            <a:r>
              <a:rPr lang="en-US" dirty="0" smtClean="0"/>
              <a:t>antagonist.</a:t>
            </a:r>
          </a:p>
          <a:p>
            <a:pPr lvl="1"/>
            <a:r>
              <a:rPr lang="en-US" dirty="0" err="1" smtClean="0"/>
              <a:t>Losartan</a:t>
            </a:r>
            <a:r>
              <a:rPr lang="en-US" dirty="0" smtClean="0"/>
              <a:t>, </a:t>
            </a:r>
            <a:r>
              <a:rPr lang="en-US" dirty="0" err="1" smtClean="0"/>
              <a:t>angiotensin</a:t>
            </a:r>
            <a:r>
              <a:rPr lang="en-US" dirty="0" smtClean="0"/>
              <a:t> </a:t>
            </a:r>
            <a:r>
              <a:rPr lang="en-US" dirty="0" smtClean="0"/>
              <a:t>II receptor </a:t>
            </a:r>
            <a:r>
              <a:rPr lang="en-US" dirty="0" smtClean="0"/>
              <a:t>antagonist.</a:t>
            </a:r>
          </a:p>
          <a:p>
            <a:pPr lvl="1"/>
            <a:r>
              <a:rPr lang="en-US" dirty="0" smtClean="0"/>
              <a:t>Topical </a:t>
            </a:r>
            <a:r>
              <a:rPr lang="en-US" dirty="0" err="1" smtClean="0"/>
              <a:t>glyceryl</a:t>
            </a:r>
            <a:r>
              <a:rPr lang="en-US" dirty="0" smtClean="0"/>
              <a:t> </a:t>
            </a:r>
            <a:r>
              <a:rPr lang="en-US" dirty="0" err="1" smtClean="0"/>
              <a:t>trinitrate</a:t>
            </a:r>
            <a:r>
              <a:rPr lang="en-US" dirty="0" smtClean="0"/>
              <a:t>, a nitric oxide </a:t>
            </a:r>
            <a:r>
              <a:rPr lang="en-US" dirty="0" smtClean="0"/>
              <a:t>donor.</a:t>
            </a:r>
          </a:p>
          <a:p>
            <a:pPr lvl="1"/>
            <a:r>
              <a:rPr lang="en-US" dirty="0" err="1" smtClean="0"/>
              <a:t>Botulinum</a:t>
            </a:r>
            <a:r>
              <a:rPr lang="en-US" dirty="0" smtClean="0"/>
              <a:t> toxin A, </a:t>
            </a:r>
            <a:r>
              <a:rPr lang="en-US" dirty="0" smtClean="0"/>
              <a:t>injected into </a:t>
            </a:r>
            <a:r>
              <a:rPr lang="en-US" dirty="0" smtClean="0"/>
              <a:t>the hand, can also cause </a:t>
            </a:r>
            <a:r>
              <a:rPr lang="en-US" dirty="0" smtClean="0"/>
              <a:t>vasodilatation.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0" name="AutoShape 2" descr="Download Thinking Photography Question Mark Man Stock HQ PNG Image |  FreePNG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AutoShape 4" descr="Download Thinking Photography Question Mark Man Stock HQ PNG Image |  FreePNG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4" name="AutoShape 6" descr="Question mark stock illustration. Illustration of choose - 319736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AutoShape 8" descr="Question mark man Stock Photos, Royalty Free Question mark man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8" name="AutoShape 10" descr="Question mark man Stock Photos, Royalty Free Question mark man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60" name="Picture 12" descr="Text Any Questions Question Mark Stock Photos - Free &amp; Royalty-Free Stock  Photos from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05453" cy="66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Perniosis</a:t>
            </a:r>
            <a:r>
              <a:rPr lang="en-US" dirty="0" smtClean="0"/>
              <a:t> (chilblains)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Localized </a:t>
            </a:r>
            <a:r>
              <a:rPr lang="en-US" dirty="0" smtClean="0"/>
              <a:t>inflammatory </a:t>
            </a:r>
            <a:r>
              <a:rPr lang="en-US" dirty="0" smtClean="0"/>
              <a:t>lesions on </a:t>
            </a:r>
            <a:r>
              <a:rPr lang="en-US" dirty="0" err="1" smtClean="0"/>
              <a:t>acral</a:t>
            </a:r>
            <a:r>
              <a:rPr lang="en-US" dirty="0" smtClean="0"/>
              <a:t> skin </a:t>
            </a:r>
            <a:r>
              <a:rPr lang="en-US" dirty="0" smtClean="0"/>
              <a:t>caused by continued </a:t>
            </a:r>
            <a:r>
              <a:rPr lang="en-US" dirty="0" smtClean="0"/>
              <a:t>exposure </a:t>
            </a:r>
            <a:r>
              <a:rPr lang="en-US" dirty="0" smtClean="0"/>
              <a:t>to cool </a:t>
            </a:r>
            <a:r>
              <a:rPr lang="en-US" dirty="0" smtClean="0"/>
              <a:t>temperatures.</a:t>
            </a:r>
          </a:p>
          <a:p>
            <a:r>
              <a:rPr lang="en-US" dirty="0" smtClean="0"/>
              <a:t>Lesions are cold-induced and affect areas of skin vulnerable to cold exposure i.e digits, nose and ears.</a:t>
            </a:r>
          </a:p>
          <a:p>
            <a:r>
              <a:rPr lang="en-US" dirty="0" smtClean="0"/>
              <a:t>Genetic predisposition.</a:t>
            </a:r>
          </a:p>
          <a:p>
            <a:r>
              <a:rPr lang="en-US" dirty="0" smtClean="0"/>
              <a:t>Female preponderance (79%)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Associations: Poor nutrition (low BMI), Anorexia nervosa and systemic diseases, mostly LE and hematological malignancy.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_You_Card_Mock_20499-520x3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92" y="0"/>
            <a:ext cx="9149292" cy="68619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: Cold </a:t>
            </a:r>
            <a:r>
              <a:rPr lang="en-US" dirty="0" smtClean="0"/>
              <a:t>causes constriction of small arteries and veins but a protective physiological reflex intermittently dilates the blood vessels to prevent skin </a:t>
            </a:r>
            <a:r>
              <a:rPr lang="en-US" dirty="0" err="1" smtClean="0"/>
              <a:t>ischaemia</a:t>
            </a:r>
            <a:r>
              <a:rPr lang="en-US" dirty="0" smtClean="0"/>
              <a:t>. Persistent or prolonged vasoconstriction due to an abnormal vascular reaction to cold may result in </a:t>
            </a:r>
            <a:r>
              <a:rPr lang="en-US" dirty="0" err="1" smtClean="0"/>
              <a:t>hypoxaemia</a:t>
            </a:r>
            <a:r>
              <a:rPr lang="en-US" dirty="0" smtClean="0"/>
              <a:t> and inflammation to produce chilblains.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Histopathology</a:t>
            </a:r>
            <a:endParaRPr lang="en-US" dirty="0"/>
          </a:p>
        </p:txBody>
      </p:sp>
      <p:pic>
        <p:nvPicPr>
          <p:cNvPr id="4" name="Content Placeholder 3" descr="1-s2.0-S0190962201009781-gr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524000"/>
            <a:ext cx="7571082" cy="50000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pic>
        <p:nvPicPr>
          <p:cNvPr id="4" name="Content Placeholder 3" descr="pernios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3746029" cy="280590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Single </a:t>
            </a:r>
            <a:r>
              <a:rPr lang="en-US" dirty="0" smtClean="0"/>
              <a:t>or multiple, </a:t>
            </a:r>
            <a:r>
              <a:rPr lang="en-US" dirty="0" smtClean="0"/>
              <a:t>burning</a:t>
            </a:r>
            <a:r>
              <a:rPr lang="en-US" dirty="0" smtClean="0"/>
              <a:t>, erythematous to </a:t>
            </a:r>
            <a:r>
              <a:rPr lang="en-US" dirty="0" err="1" smtClean="0"/>
              <a:t>violaceous</a:t>
            </a:r>
            <a:r>
              <a:rPr lang="en-US" dirty="0" smtClean="0"/>
              <a:t> macules, </a:t>
            </a:r>
            <a:r>
              <a:rPr lang="en-US" dirty="0" smtClean="0"/>
              <a:t>edematous papules</a:t>
            </a:r>
            <a:r>
              <a:rPr lang="en-US" dirty="0" smtClean="0"/>
              <a:t>, plaques, and </a:t>
            </a:r>
            <a:r>
              <a:rPr lang="en-US" dirty="0" smtClean="0"/>
              <a:t>nodules.</a:t>
            </a:r>
          </a:p>
          <a:p>
            <a:r>
              <a:rPr lang="en-US" dirty="0" smtClean="0"/>
              <a:t>Complain </a:t>
            </a:r>
            <a:r>
              <a:rPr lang="en-US" dirty="0" smtClean="0"/>
              <a:t>of itching, burning, or </a:t>
            </a:r>
            <a:r>
              <a:rPr lang="en-US" dirty="0" smtClean="0"/>
              <a:t>pain.</a:t>
            </a:r>
          </a:p>
          <a:p>
            <a:r>
              <a:rPr lang="en-US" dirty="0" smtClean="0"/>
              <a:t>In severe cases, blistering and ulceration may occur.</a:t>
            </a:r>
          </a:p>
          <a:p>
            <a:r>
              <a:rPr lang="en-US" dirty="0" smtClean="0"/>
              <a:t>Spontaneous resolution </a:t>
            </a:r>
            <a:r>
              <a:rPr lang="en-US" dirty="0" smtClean="0"/>
              <a:t>after 2–3 </a:t>
            </a:r>
            <a:r>
              <a:rPr lang="en-US" dirty="0" smtClean="0"/>
              <a:t>weeks.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464</TotalTime>
  <Words>1958</Words>
  <Application>Microsoft Office PowerPoint</Application>
  <PresentationFormat>On-screen Show (4:3)</PresentationFormat>
  <Paragraphs>254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Opulent</vt:lpstr>
      <vt:lpstr>Skin and winter season effects</vt:lpstr>
      <vt:lpstr>OUTLINES</vt:lpstr>
      <vt:lpstr>Physiological reactions to cold</vt:lpstr>
      <vt:lpstr>Slide 4</vt:lpstr>
      <vt:lpstr>Classification of skin cold injuries</vt:lpstr>
      <vt:lpstr>Perniosis (chilblains)</vt:lpstr>
      <vt:lpstr>Slide 7</vt:lpstr>
      <vt:lpstr>Histopathology</vt:lpstr>
      <vt:lpstr>Clinical features</vt:lpstr>
      <vt:lpstr>Slide 10</vt:lpstr>
      <vt:lpstr>Chilblain LE (hutchinson lupus)</vt:lpstr>
      <vt:lpstr>Clinical variants of perniosis</vt:lpstr>
      <vt:lpstr>Investigations</vt:lpstr>
      <vt:lpstr>Slide 14</vt:lpstr>
      <vt:lpstr>Management</vt:lpstr>
      <vt:lpstr>Covid-19 and Perniosis</vt:lpstr>
      <vt:lpstr>Acrocyanosis</vt:lpstr>
      <vt:lpstr>Pathophysiology</vt:lpstr>
      <vt:lpstr>Slide 19</vt:lpstr>
      <vt:lpstr>Clinical Features</vt:lpstr>
      <vt:lpstr>Slide 21</vt:lpstr>
      <vt:lpstr>Slide 22</vt:lpstr>
      <vt:lpstr>Erythrocyanosis</vt:lpstr>
      <vt:lpstr>Pathophysiology</vt:lpstr>
      <vt:lpstr>Clinical features</vt:lpstr>
      <vt:lpstr>Slide 26</vt:lpstr>
      <vt:lpstr>Livedo reticularis</vt:lpstr>
      <vt:lpstr>Slide 28</vt:lpstr>
      <vt:lpstr>Pathophysiology</vt:lpstr>
      <vt:lpstr>Clinical features</vt:lpstr>
      <vt:lpstr>Slide 31</vt:lpstr>
      <vt:lpstr>Slide 32</vt:lpstr>
      <vt:lpstr>Slide 33</vt:lpstr>
      <vt:lpstr>Sneddon syndrome </vt:lpstr>
      <vt:lpstr>Slide 35</vt:lpstr>
      <vt:lpstr>Slide 36</vt:lpstr>
      <vt:lpstr>Clinical variants</vt:lpstr>
      <vt:lpstr>Physiological Livedo Reticularis</vt:lpstr>
      <vt:lpstr>Congenital Livedo Reticularis</vt:lpstr>
      <vt:lpstr>Cont:</vt:lpstr>
      <vt:lpstr>Slide 41</vt:lpstr>
      <vt:lpstr>Investigations</vt:lpstr>
      <vt:lpstr>Management</vt:lpstr>
      <vt:lpstr>Raynaud’s phenomenon</vt:lpstr>
      <vt:lpstr>Slide 45</vt:lpstr>
      <vt:lpstr> Causes of secondary Raynaud's include:</vt:lpstr>
      <vt:lpstr>Slide 47</vt:lpstr>
      <vt:lpstr>Pathophysiology</vt:lpstr>
      <vt:lpstr>Slide 49</vt:lpstr>
      <vt:lpstr>Clinical features</vt:lpstr>
      <vt:lpstr>Slide 51</vt:lpstr>
      <vt:lpstr>Slide 52</vt:lpstr>
      <vt:lpstr>Slide 53</vt:lpstr>
      <vt:lpstr>Cont:</vt:lpstr>
      <vt:lpstr>Slide 55</vt:lpstr>
      <vt:lpstr>Differential diagnosis</vt:lpstr>
      <vt:lpstr> Management</vt:lpstr>
      <vt:lpstr>Slide 58</vt:lpstr>
      <vt:lpstr>Slide 59</vt:lpstr>
      <vt:lpstr>Slide 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PROBOOK 450 G2</dc:creator>
  <cp:lastModifiedBy>HP PROBOOK 450 G2</cp:lastModifiedBy>
  <cp:revision>76</cp:revision>
  <dcterms:created xsi:type="dcterms:W3CDTF">2006-08-16T00:00:00Z</dcterms:created>
  <dcterms:modified xsi:type="dcterms:W3CDTF">2023-01-06T18:57:04Z</dcterms:modified>
</cp:coreProperties>
</file>