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3" r:id="rId21"/>
    <p:sldId id="274" r:id="rId22"/>
    <p:sldId id="270" r:id="rId23"/>
    <p:sldId id="271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9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 smtClean="0"/>
              <a:t>Skin and disorders of kidney and urinary tract 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Xerosis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Uraemic</a:t>
            </a:r>
            <a:r>
              <a:rPr lang="en-US" sz="2400" dirty="0"/>
              <a:t> patients tend to have a dry skin, sometimes </a:t>
            </a:r>
            <a:r>
              <a:rPr lang="en-US" sz="2400" dirty="0" smtClean="0"/>
              <a:t>with fine  </a:t>
            </a:r>
            <a:r>
              <a:rPr lang="en-US" sz="2400" dirty="0"/>
              <a:t>scaling. </a:t>
            </a:r>
          </a:p>
          <a:p>
            <a:r>
              <a:rPr lang="en-US" sz="2400" dirty="0" smtClean="0"/>
              <a:t> A reduction in the size of the </a:t>
            </a:r>
            <a:r>
              <a:rPr lang="en-US" sz="2400" dirty="0" err="1" smtClean="0"/>
              <a:t>eccrine</a:t>
            </a:r>
            <a:r>
              <a:rPr lang="en-US" sz="2400" dirty="0" smtClean="0"/>
              <a:t> sweat glands in </a:t>
            </a:r>
            <a:r>
              <a:rPr lang="en-US" sz="2400" dirty="0" err="1" smtClean="0"/>
              <a:t>uraemia</a:t>
            </a:r>
            <a:r>
              <a:rPr lang="en-US" sz="2400" dirty="0" smtClean="0"/>
              <a:t> </a:t>
            </a:r>
            <a:r>
              <a:rPr lang="en-US" sz="2400" dirty="0"/>
              <a:t>may contribute to this effect</a:t>
            </a:r>
          </a:p>
        </p:txBody>
      </p:sp>
    </p:spTree>
    <p:extLst>
      <p:ext uri="{BB962C8B-B14F-4D97-AF65-F5344CB8AC3E}">
        <p14:creationId xmlns:p14="http://schemas.microsoft.com/office/powerpoint/2010/main" val="125148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Anemia </a:t>
            </a:r>
            <a:r>
              <a:rPr lang="en-US" sz="2400" dirty="0"/>
              <a:t>presenting as pallor is an early and </a:t>
            </a:r>
            <a:r>
              <a:rPr lang="en-US" sz="2400" dirty="0" err="1" smtClean="0"/>
              <a:t>commosign</a:t>
            </a:r>
            <a:r>
              <a:rPr lang="en-US" sz="2400" dirty="0" smtClean="0"/>
              <a:t> </a:t>
            </a:r>
            <a:r>
              <a:rPr lang="en-US" sz="2400" dirty="0"/>
              <a:t>in renal failure, resulting from reduced erythropoiesis </a:t>
            </a:r>
            <a:r>
              <a:rPr lang="en-US" sz="2400" dirty="0" smtClean="0"/>
              <a:t>and increase </a:t>
            </a:r>
            <a:r>
              <a:rPr lang="en-US" sz="2400" dirty="0" err="1" smtClean="0"/>
              <a:t>haemodialysis</a:t>
            </a:r>
            <a:r>
              <a:rPr lang="en-US" sz="2400" dirty="0" smtClean="0"/>
              <a:t>  </a:t>
            </a:r>
            <a:r>
              <a:rPr lang="en-US" sz="2400" dirty="0"/>
              <a:t>Hyperpigmentation is a </a:t>
            </a:r>
            <a:r>
              <a:rPr lang="en-US" sz="2400" dirty="0" smtClean="0"/>
              <a:t>common clinical </a:t>
            </a:r>
            <a:r>
              <a:rPr lang="en-US" sz="2400" dirty="0"/>
              <a:t>sign in patients with end‐stage renal disease. </a:t>
            </a:r>
          </a:p>
          <a:p>
            <a:r>
              <a:rPr lang="en-US" sz="2400" dirty="0" smtClean="0"/>
              <a:t> The </a:t>
            </a:r>
            <a:r>
              <a:rPr lang="en-US" sz="2400" dirty="0" err="1" smtClean="0"/>
              <a:t>pathomechanism</a:t>
            </a:r>
            <a:r>
              <a:rPr lang="en-US" sz="2400" dirty="0" smtClean="0"/>
              <a:t> clinical </a:t>
            </a:r>
            <a:r>
              <a:rPr lang="en-US" sz="2400" dirty="0"/>
              <a:t>sign in patients with end‐stage renal </a:t>
            </a:r>
            <a:r>
              <a:rPr lang="en-US" sz="2400" dirty="0" err="1" smtClean="0"/>
              <a:t>disease.,leading</a:t>
            </a:r>
            <a:r>
              <a:rPr lang="en-US" sz="2400" dirty="0" smtClean="0"/>
              <a:t> </a:t>
            </a:r>
            <a:r>
              <a:rPr lang="en-US" sz="2400" dirty="0"/>
              <a:t>to the development of ‘half‐and‐half’ nails, a </a:t>
            </a:r>
            <a:r>
              <a:rPr lang="en-US" sz="2400" dirty="0" err="1" smtClean="0"/>
              <a:t>distinctive</a:t>
            </a:r>
            <a:r>
              <a:rPr lang="en-US" sz="2400" dirty="0" err="1"/>
              <a:t>pattern</a:t>
            </a:r>
            <a:r>
              <a:rPr lang="en-US" sz="2400" dirty="0"/>
              <a:t> seen in up to 21% of patients with </a:t>
            </a:r>
            <a:r>
              <a:rPr lang="en-US" sz="2400" dirty="0" err="1"/>
              <a:t>haemodialysis</a:t>
            </a:r>
            <a:r>
              <a:rPr lang="en-US" sz="2400" dirty="0"/>
              <a:t> are not </a:t>
            </a:r>
            <a:r>
              <a:rPr lang="en-US" sz="2400" dirty="0" smtClean="0"/>
              <a:t>fully understood </a:t>
            </a:r>
            <a:endParaRPr lang="en-US" sz="2400" dirty="0"/>
          </a:p>
          <a:p>
            <a:r>
              <a:rPr lang="en-US" sz="2400" dirty="0" smtClean="0"/>
              <a:t>They are characterized by distal brown or reddish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combined with proximal appearance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64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05" y="452718"/>
            <a:ext cx="9404723" cy="1400530"/>
          </a:xfrm>
        </p:spPr>
        <p:txBody>
          <a:bodyPr/>
          <a:lstStyle/>
          <a:p>
            <a:r>
              <a:rPr lang="en-US" sz="4800" b="1" i="1" dirty="0" smtClean="0"/>
              <a:t>Half and half nails </a:t>
            </a:r>
            <a:endParaRPr lang="en-US" sz="4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651" y="2125014"/>
            <a:ext cx="5897290" cy="4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Half and half nails on the toes of a patient with </a:t>
            </a:r>
            <a:r>
              <a:rPr lang="en-US" sz="4800" b="1" i="1" dirty="0" err="1" smtClean="0"/>
              <a:t>uraemia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10" y="2486362"/>
            <a:ext cx="7212169" cy="37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Lemon </a:t>
            </a:r>
            <a:r>
              <a:rPr lang="en-US" b="1" i="1" dirty="0"/>
              <a:t>yellow pallor in a 27‐year‐old woman with end‐stage </a:t>
            </a:r>
            <a:r>
              <a:rPr lang="en-US" b="1" i="1" dirty="0" smtClean="0"/>
              <a:t>renal failure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323" y="2415803"/>
            <a:ext cx="6062848" cy="40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err="1" smtClean="0"/>
              <a:t>Pruritis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Localized (trunk, head) or generalized </a:t>
            </a:r>
            <a:r>
              <a:rPr lang="en-US" sz="2400" dirty="0" smtClean="0"/>
              <a:t>pruritus occurs </a:t>
            </a:r>
            <a:r>
              <a:rPr lang="en-US" sz="2400" dirty="0"/>
              <a:t>in a large proportion of patients with end‐stage </a:t>
            </a:r>
            <a:r>
              <a:rPr lang="en-US" sz="2400" dirty="0" smtClean="0"/>
              <a:t>kidney disease  </a:t>
            </a:r>
            <a:r>
              <a:rPr lang="en-US" sz="2400" dirty="0"/>
              <a:t>It leads to secondary skin </a:t>
            </a:r>
            <a:r>
              <a:rPr lang="en-US" sz="2400" dirty="0" smtClean="0"/>
              <a:t>lesion including </a:t>
            </a:r>
            <a:r>
              <a:rPr lang="en-US" sz="2400" dirty="0"/>
              <a:t>excoriations, chronic </a:t>
            </a:r>
            <a:r>
              <a:rPr lang="en-US" sz="2400" dirty="0" err="1"/>
              <a:t>prurigo</a:t>
            </a:r>
            <a:r>
              <a:rPr lang="en-US" sz="2400" dirty="0"/>
              <a:t> or acquired </a:t>
            </a:r>
            <a:r>
              <a:rPr lang="en-US" sz="2400" dirty="0" smtClean="0"/>
              <a:t>perforating </a:t>
            </a:r>
            <a:r>
              <a:rPr lang="en-US" sz="2400" dirty="0" err="1" smtClean="0"/>
              <a:t>dermatosis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pathogenesis of pruritus in renal </a:t>
            </a:r>
            <a:r>
              <a:rPr lang="en-US" sz="2400" dirty="0" smtClean="0"/>
              <a:t>failure still </a:t>
            </a:r>
            <a:r>
              <a:rPr lang="en-US" sz="2400" dirty="0"/>
              <a:t>remains unclear. Up to 90% of patients on </a:t>
            </a:r>
            <a:r>
              <a:rPr lang="en-US" sz="2400" dirty="0" err="1" smtClean="0"/>
              <a:t>haemodialysis</a:t>
            </a:r>
            <a:r>
              <a:rPr lang="en-US" sz="2400" dirty="0" smtClean="0"/>
              <a:t>  suffer from itching Other </a:t>
            </a:r>
            <a:r>
              <a:rPr lang="en-US" sz="2400" dirty="0"/>
              <a:t>causes of itch should be </a:t>
            </a:r>
            <a:r>
              <a:rPr lang="en-US" sz="2400" dirty="0" err="1" smtClean="0"/>
              <a:t>excludedin</a:t>
            </a:r>
            <a:r>
              <a:rPr lang="en-US" sz="2400" dirty="0" smtClean="0"/>
              <a:t> </a:t>
            </a:r>
            <a:r>
              <a:rPr lang="en-US" sz="2400" dirty="0"/>
              <a:t>every patient. Various treatment modalities have </a:t>
            </a:r>
            <a:r>
              <a:rPr lang="en-US" sz="2400" dirty="0" err="1" smtClean="0"/>
              <a:t>beenreported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err="1"/>
              <a:t>uraemic</a:t>
            </a:r>
            <a:r>
              <a:rPr lang="en-US" sz="2400" dirty="0"/>
              <a:t> pruritus. Among them, topical </a:t>
            </a:r>
            <a:r>
              <a:rPr lang="en-US" sz="2400" dirty="0" smtClean="0"/>
              <a:t>capsaicin cream </a:t>
            </a:r>
            <a:r>
              <a:rPr lang="en-US" sz="2400" dirty="0"/>
              <a:t>has been shown to be effective, as has UVB </a:t>
            </a:r>
            <a:r>
              <a:rPr lang="en-US" sz="2400" dirty="0" err="1" smtClean="0"/>
              <a:t>phototherapy.Parathyroidectomy</a:t>
            </a:r>
            <a:r>
              <a:rPr lang="en-US" sz="2400" dirty="0" smtClean="0"/>
              <a:t> </a:t>
            </a:r>
            <a:r>
              <a:rPr lang="en-US" dirty="0"/>
              <a:t>may be helpful in patients</a:t>
            </a:r>
          </a:p>
        </p:txBody>
      </p:sp>
    </p:spTree>
    <p:extLst>
      <p:ext uri="{BB962C8B-B14F-4D97-AF65-F5344CB8AC3E}">
        <p14:creationId xmlns:p14="http://schemas.microsoft.com/office/powerpoint/2010/main" val="307719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6960"/>
            <a:ext cx="9404723" cy="1400530"/>
          </a:xfrm>
        </p:spPr>
        <p:txBody>
          <a:bodyPr/>
          <a:lstStyle/>
          <a:p>
            <a:r>
              <a:rPr lang="en-US" b="1" dirty="0" smtClean="0"/>
              <a:t>Perforating disorders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acquired perforating </a:t>
            </a:r>
            <a:r>
              <a:rPr lang="en-US" sz="2400" dirty="0" err="1" smtClean="0"/>
              <a:t>dermatoseshave</a:t>
            </a:r>
            <a:r>
              <a:rPr lang="en-US" sz="2400" dirty="0" smtClean="0"/>
              <a:t> </a:t>
            </a:r>
            <a:r>
              <a:rPr lang="en-US" sz="2400" dirty="0"/>
              <a:t>been variously labelled reactive perforating </a:t>
            </a:r>
            <a:r>
              <a:rPr lang="en-US" sz="2400" dirty="0" err="1" smtClean="0"/>
              <a:t>collagenosis,perforating</a:t>
            </a:r>
            <a:r>
              <a:rPr lang="en-US" sz="2400" dirty="0" smtClean="0"/>
              <a:t> </a:t>
            </a:r>
            <a:r>
              <a:rPr lang="en-US" sz="2400" dirty="0"/>
              <a:t>folliculitis, </a:t>
            </a:r>
            <a:r>
              <a:rPr lang="en-US" sz="2400" dirty="0" err="1"/>
              <a:t>Kyrle</a:t>
            </a:r>
            <a:r>
              <a:rPr lang="en-US" sz="2400" dirty="0"/>
              <a:t> disease and </a:t>
            </a:r>
            <a:r>
              <a:rPr lang="en-US" sz="2400" dirty="0" err="1"/>
              <a:t>elastosis</a:t>
            </a:r>
            <a:r>
              <a:rPr lang="en-US" sz="2400" dirty="0"/>
              <a:t> </a:t>
            </a:r>
            <a:r>
              <a:rPr lang="en-US" sz="2400" dirty="0" err="1"/>
              <a:t>perforans</a:t>
            </a:r>
            <a:r>
              <a:rPr lang="en-US" sz="2400" dirty="0"/>
              <a:t> </a:t>
            </a:r>
            <a:r>
              <a:rPr lang="en-US" sz="2400" dirty="0" err="1" smtClean="0"/>
              <a:t>serpiginosadepending</a:t>
            </a:r>
            <a:r>
              <a:rPr lang="en-US" sz="2400" dirty="0" smtClean="0"/>
              <a:t> </a:t>
            </a:r>
            <a:r>
              <a:rPr lang="en-US" sz="2400" dirty="0"/>
              <a:t>on the precise </a:t>
            </a:r>
            <a:r>
              <a:rPr lang="en-US" sz="2400" dirty="0" err="1"/>
              <a:t>clinicopathological</a:t>
            </a:r>
            <a:r>
              <a:rPr lang="en-US" sz="2400" dirty="0"/>
              <a:t> </a:t>
            </a:r>
            <a:r>
              <a:rPr lang="en-US" sz="2400" dirty="0" smtClean="0"/>
              <a:t>presentation The first three </a:t>
            </a:r>
            <a:r>
              <a:rPr lang="en-US" sz="2400" dirty="0"/>
              <a:t>of these closely related </a:t>
            </a:r>
            <a:r>
              <a:rPr lang="en-US" sz="2400" dirty="0" err="1" smtClean="0"/>
              <a:t>entitieoccur</a:t>
            </a:r>
            <a:r>
              <a:rPr lang="en-US" sz="2400" dirty="0" smtClean="0"/>
              <a:t> </a:t>
            </a:r>
            <a:r>
              <a:rPr lang="en-US" sz="2400" dirty="0"/>
              <a:t>principally in patients with end‐stage renal disease, </a:t>
            </a:r>
            <a:r>
              <a:rPr lang="en-US" sz="2400" dirty="0" err="1" smtClean="0"/>
              <a:t>particularlyin</a:t>
            </a:r>
            <a:r>
              <a:rPr lang="en-US" sz="2400" dirty="0" smtClean="0"/>
              <a:t> </a:t>
            </a:r>
            <a:r>
              <a:rPr lang="en-US" sz="2400" dirty="0"/>
              <a:t>the context of longstanding diabetes </a:t>
            </a:r>
            <a:r>
              <a:rPr lang="en-US" sz="2400" dirty="0" err="1" smtClean="0"/>
              <a:t>Theyare</a:t>
            </a:r>
            <a:r>
              <a:rPr lang="en-US" sz="2400" dirty="0" smtClean="0"/>
              <a:t> </a:t>
            </a:r>
            <a:r>
              <a:rPr lang="en-US" sz="2400" dirty="0"/>
              <a:t>characterized by the elimination of altered dermal collagen </a:t>
            </a:r>
            <a:r>
              <a:rPr lang="en-US" sz="2400" dirty="0" err="1" smtClean="0"/>
              <a:t>andelastin</a:t>
            </a:r>
            <a:r>
              <a:rPr lang="en-US" sz="2400" dirty="0" smtClean="0"/>
              <a:t> </a:t>
            </a:r>
            <a:r>
              <a:rPr lang="en-US" sz="2400" dirty="0"/>
              <a:t>admixed with degenerate keratin through the follicular </a:t>
            </a:r>
            <a:r>
              <a:rPr lang="en-US" sz="2400" dirty="0" smtClean="0"/>
              <a:t>wall</a:t>
            </a:r>
            <a:r>
              <a:rPr lang="en-US" sz="2400" dirty="0"/>
              <a:t>. The cutaneous </a:t>
            </a:r>
            <a:r>
              <a:rPr lang="en-US" sz="2400" dirty="0" err="1" smtClean="0"/>
              <a:t>lesionconsist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err="1"/>
              <a:t>hyperpigmented</a:t>
            </a:r>
            <a:r>
              <a:rPr lang="en-US" sz="2400" dirty="0"/>
              <a:t> papules, plaques and nodules up </a:t>
            </a:r>
            <a:r>
              <a:rPr lang="en-US" sz="2400" dirty="0" smtClean="0"/>
              <a:t>to1 </a:t>
            </a:r>
            <a:r>
              <a:rPr lang="en-US" sz="2400" dirty="0"/>
              <a:t>cm in diameter with a central keratinous plug. The </a:t>
            </a:r>
            <a:r>
              <a:rPr lang="en-US" sz="2400" dirty="0" err="1" smtClean="0"/>
              <a:t>extensorv</a:t>
            </a:r>
            <a:r>
              <a:rPr lang="en-US" sz="2400" dirty="0" smtClean="0"/>
              <a:t> surface of </a:t>
            </a:r>
            <a:r>
              <a:rPr lang="en-US" sz="2400" dirty="0"/>
              <a:t>the limbs are more commonly affected but the </a:t>
            </a:r>
            <a:r>
              <a:rPr lang="en-US" sz="2400" dirty="0" smtClean="0"/>
              <a:t>trunk and face may be involved as well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482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acquired perforating </a:t>
            </a:r>
            <a:r>
              <a:rPr lang="en-US" dirty="0" err="1" smtClean="0"/>
              <a:t>dermatosis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912" y="2322675"/>
            <a:ext cx="5221951" cy="36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29991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54" y="2052638"/>
            <a:ext cx="467478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Bullous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Pseudoporphyria</a:t>
            </a:r>
            <a:r>
              <a:rPr lang="en-US" sz="2400" dirty="0" smtClean="0"/>
              <a:t> is a bullous eruption mimicking porphyria </a:t>
            </a:r>
            <a:r>
              <a:rPr lang="en-US" sz="2400" dirty="0" err="1" smtClean="0"/>
              <a:t>cutanea</a:t>
            </a:r>
            <a:r>
              <a:rPr lang="en-US" sz="2400" dirty="0" smtClean="0"/>
              <a:t> </a:t>
            </a:r>
            <a:r>
              <a:rPr lang="en-US" sz="2400" dirty="0" err="1" smtClean="0"/>
              <a:t>tarda</a:t>
            </a:r>
            <a:r>
              <a:rPr lang="en-US" sz="2400" dirty="0" smtClean="0"/>
              <a:t> that has been reported in  patient with end stage renal disease </a:t>
            </a:r>
          </a:p>
          <a:p>
            <a:r>
              <a:rPr lang="en-US" sz="2400" dirty="0" smtClean="0"/>
              <a:t>True PCT due to </a:t>
            </a:r>
            <a:r>
              <a:rPr lang="en-US" sz="2400" dirty="0" err="1" smtClean="0"/>
              <a:t>deficniency</a:t>
            </a:r>
            <a:r>
              <a:rPr lang="en-US" sz="2400" dirty="0" smtClean="0"/>
              <a:t> of </a:t>
            </a:r>
            <a:r>
              <a:rPr lang="en-US" sz="2400" dirty="0" err="1" smtClean="0"/>
              <a:t>uroporphyinogen</a:t>
            </a:r>
            <a:r>
              <a:rPr lang="en-US" sz="2400" dirty="0" smtClean="0"/>
              <a:t> decarboxylase is also reported but is uncommon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17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29991"/>
            <a:ext cx="9404723" cy="1400530"/>
          </a:xfrm>
        </p:spPr>
        <p:txBody>
          <a:bodyPr/>
          <a:lstStyle/>
          <a:p>
            <a:r>
              <a:rPr lang="en-US" b="1" i="1" dirty="0"/>
              <a:t>HEREDITARY SYNDROMES WITH SKIN </a:t>
            </a:r>
            <a:r>
              <a:rPr lang="en-US" b="1" i="1" dirty="0" smtClean="0"/>
              <a:t>AND</a:t>
            </a:r>
            <a:r>
              <a:rPr lang="en-US" b="1" i="1" dirty="0"/>
              <a:t> </a:t>
            </a:r>
            <a:r>
              <a:rPr lang="en-US" b="1" i="1" dirty="0" smtClean="0"/>
              <a:t>RENAL INVOLVEMENT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i="1" dirty="0" err="1"/>
              <a:t>Fabry</a:t>
            </a:r>
            <a:r>
              <a:rPr lang="en-US" sz="2800" i="1" dirty="0"/>
              <a:t> </a:t>
            </a:r>
            <a:r>
              <a:rPr lang="en-US" sz="2800" i="1" dirty="0" smtClean="0"/>
              <a:t>disease</a:t>
            </a:r>
            <a:r>
              <a:rPr lang="en-US" dirty="0"/>
              <a:t>:</a:t>
            </a:r>
            <a:r>
              <a:rPr lang="en-US" dirty="0" smtClean="0"/>
              <a:t> Symptoms show </a:t>
            </a:r>
            <a:r>
              <a:rPr lang="en-US" dirty="0"/>
              <a:t>a wide variation. Affected individuals often may have </a:t>
            </a:r>
            <a:r>
              <a:rPr lang="en-US" dirty="0" err="1" smtClean="0"/>
              <a:t>proteinuria,microalbuminuria</a:t>
            </a:r>
            <a:r>
              <a:rPr lang="en-US" dirty="0"/>
              <a:t>, microscopic </a:t>
            </a:r>
            <a:r>
              <a:rPr lang="en-US" dirty="0" err="1"/>
              <a:t>haematuria</a:t>
            </a:r>
            <a:r>
              <a:rPr lang="en-US" dirty="0"/>
              <a:t> and </a:t>
            </a:r>
            <a:r>
              <a:rPr lang="en-US" dirty="0" err="1" smtClean="0"/>
              <a:t>lipiduria.Premature</a:t>
            </a:r>
            <a:r>
              <a:rPr lang="en-US" dirty="0" smtClean="0"/>
              <a:t> </a:t>
            </a:r>
            <a:r>
              <a:rPr lang="en-US" dirty="0"/>
              <a:t>mortality in the condition is often the result </a:t>
            </a:r>
            <a:r>
              <a:rPr lang="en-US" dirty="0" smtClean="0"/>
              <a:t>of renal </a:t>
            </a:r>
            <a:r>
              <a:rPr lang="en-US" dirty="0"/>
              <a:t>failure. Enzyme replacement therapy with α‐</a:t>
            </a:r>
            <a:r>
              <a:rPr lang="en-US" dirty="0" err="1"/>
              <a:t>galactosidase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may not be fully effective if started in the presence of manifest </a:t>
            </a:r>
            <a:r>
              <a:rPr lang="en-US" dirty="0" smtClean="0"/>
              <a:t>proteinuria or </a:t>
            </a:r>
            <a:r>
              <a:rPr lang="en-US" dirty="0"/>
              <a:t>renal </a:t>
            </a:r>
            <a:r>
              <a:rPr lang="en-US" dirty="0" smtClean="0"/>
              <a:t>impairment</a:t>
            </a:r>
          </a:p>
          <a:p>
            <a:r>
              <a:rPr lang="en-US" sz="3000" dirty="0" smtClean="0"/>
              <a:t>Neurofibromatosis</a:t>
            </a:r>
            <a:r>
              <a:rPr lang="en-US" sz="2400" dirty="0" smtClean="0"/>
              <a:t>: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dirty="0" smtClean="0"/>
              <a:t>neurofibromatosis (</a:t>
            </a:r>
            <a:r>
              <a:rPr lang="en-US" dirty="0" err="1" smtClean="0"/>
              <a:t>voRecklinghausen’s</a:t>
            </a:r>
            <a:r>
              <a:rPr lang="en-US" dirty="0" smtClean="0"/>
              <a:t> </a:t>
            </a:r>
            <a:r>
              <a:rPr lang="en-US" dirty="0"/>
              <a:t>disease) urinary </a:t>
            </a:r>
            <a:r>
              <a:rPr lang="en-US" dirty="0" smtClean="0"/>
              <a:t>outflow  </a:t>
            </a:r>
            <a:r>
              <a:rPr lang="en-US" dirty="0"/>
              <a:t>obstruction </a:t>
            </a:r>
            <a:r>
              <a:rPr lang="en-US" dirty="0" smtClean="0"/>
              <a:t>may develop </a:t>
            </a:r>
            <a:r>
              <a:rPr lang="en-US" dirty="0"/>
              <a:t>secondary to an impinging </a:t>
            </a:r>
            <a:r>
              <a:rPr lang="en-US" dirty="0" err="1" smtClean="0"/>
              <a:t>neuro</a:t>
            </a:r>
            <a:r>
              <a:rPr lang="en-US" dirty="0" smtClean="0"/>
              <a:t> fibroma .Vascular lesions </a:t>
            </a:r>
            <a:r>
              <a:rPr lang="en-US" dirty="0"/>
              <a:t>can result in renal artery thrombosis and </a:t>
            </a:r>
            <a:r>
              <a:rPr lang="en-US" dirty="0" smtClean="0"/>
              <a:t>subsequent hypertension</a:t>
            </a:r>
            <a:r>
              <a:rPr lang="en-US" dirty="0"/>
              <a:t>, which may also develop as a result of an </a:t>
            </a:r>
            <a:r>
              <a:rPr lang="en-US" dirty="0" smtClean="0"/>
              <a:t>associated </a:t>
            </a:r>
            <a:r>
              <a:rPr lang="en-US" dirty="0" err="1" smtClean="0"/>
              <a:t>pheochromocytoma</a:t>
            </a:r>
            <a:r>
              <a:rPr lang="en-US" dirty="0" smtClean="0"/>
              <a:t> </a:t>
            </a:r>
            <a:r>
              <a:rPr lang="en-US" dirty="0"/>
              <a:t>or renal artery stenosis</a:t>
            </a:r>
          </a:p>
        </p:txBody>
      </p:sp>
    </p:spTree>
    <p:extLst>
      <p:ext uri="{BB962C8B-B14F-4D97-AF65-F5344CB8AC3E}">
        <p14:creationId xmlns:p14="http://schemas.microsoft.com/office/powerpoint/2010/main" val="231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Pseudoprphyria</a:t>
            </a:r>
            <a:r>
              <a:rPr lang="en-US" dirty="0" smtClean="0"/>
              <a:t> on the back of hands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762" y="2108446"/>
            <a:ext cx="69803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052638"/>
            <a:ext cx="510238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related to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Premature aging of the skin and actinic keratosis have been described a reason for avoiding excessive UV therapy for </a:t>
            </a:r>
            <a:r>
              <a:rPr lang="en-US" sz="2400" dirty="0" err="1" smtClean="0"/>
              <a:t>pruritis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Cutaneous complication affecting the limbs of the patient in </a:t>
            </a:r>
            <a:r>
              <a:rPr lang="en-US" sz="2400" dirty="0" err="1" smtClean="0"/>
              <a:t>whichtheir</a:t>
            </a:r>
            <a:r>
              <a:rPr lang="en-US" sz="2400" dirty="0" smtClean="0"/>
              <a:t> </a:t>
            </a:r>
            <a:r>
              <a:rPr lang="en-US" sz="2400" dirty="0" err="1" smtClean="0"/>
              <a:t>haemodialysis</a:t>
            </a:r>
            <a:r>
              <a:rPr lang="en-US" sz="2400" dirty="0" smtClean="0"/>
              <a:t> AV shunt is sited include </a:t>
            </a:r>
            <a:r>
              <a:rPr lang="en-US" sz="2400" dirty="0" err="1" smtClean="0"/>
              <a:t>infection,phlebitis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Nephrogenic</a:t>
            </a:r>
            <a:r>
              <a:rPr lang="en-US" dirty="0" smtClean="0"/>
              <a:t> systemic fibrosis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Nephrogenic</a:t>
            </a:r>
            <a:r>
              <a:rPr lang="en-US" dirty="0"/>
              <a:t> systemic </a:t>
            </a:r>
            <a:r>
              <a:rPr lang="en-US" dirty="0" smtClean="0"/>
              <a:t>fibrosis is linked </a:t>
            </a:r>
            <a:r>
              <a:rPr lang="en-US" dirty="0"/>
              <a:t>to renal dysfunction. It was initially described in </a:t>
            </a:r>
            <a:r>
              <a:rPr lang="en-US" dirty="0" smtClean="0"/>
              <a:t>2000 AS Severe </a:t>
            </a:r>
            <a:r>
              <a:rPr lang="en-US" dirty="0" err="1"/>
              <a:t>uraemic</a:t>
            </a:r>
            <a:r>
              <a:rPr lang="en-US" dirty="0"/>
              <a:t> </a:t>
            </a:r>
            <a:r>
              <a:rPr lang="en-US" dirty="0" err="1"/>
              <a:t>prurigo</a:t>
            </a:r>
            <a:r>
              <a:rPr lang="en-US" dirty="0"/>
              <a:t> in a 57‐year‐old woman with kidney </a:t>
            </a:r>
            <a:r>
              <a:rPr lang="en-US" dirty="0" smtClean="0"/>
              <a:t>damage following </a:t>
            </a:r>
            <a:r>
              <a:rPr lang="en-US" dirty="0"/>
              <a:t>major surgery 1 year earlier. Note </a:t>
            </a:r>
            <a:r>
              <a:rPr lang="en-US" dirty="0" err="1" smtClean="0"/>
              <a:t>th</a:t>
            </a:r>
            <a:r>
              <a:rPr lang="en-US" dirty="0" err="1"/>
              <a:t>Clinical</a:t>
            </a:r>
            <a:r>
              <a:rPr lang="en-US" dirty="0"/>
              <a:t> features include systemic fi </a:t>
            </a:r>
            <a:r>
              <a:rPr lang="en-US" dirty="0" err="1"/>
              <a:t>brosis</a:t>
            </a:r>
            <a:r>
              <a:rPr lang="en-US" dirty="0"/>
              <a:t>, including skin </a:t>
            </a:r>
            <a:r>
              <a:rPr lang="en-US" dirty="0" smtClean="0"/>
              <a:t>fibrosis with </a:t>
            </a:r>
            <a:r>
              <a:rPr lang="en-US" dirty="0"/>
              <a:t>indurated plaques, sometimes with </a:t>
            </a:r>
            <a:r>
              <a:rPr lang="en-US" dirty="0" smtClean="0"/>
              <a:t>finger‐like </a:t>
            </a:r>
            <a:r>
              <a:rPr lang="en-US" dirty="0" err="1" smtClean="0"/>
              <a:t>projections,that</a:t>
            </a:r>
            <a:r>
              <a:rPr lang="en-US" dirty="0" smtClean="0"/>
              <a:t> </a:t>
            </a:r>
            <a:r>
              <a:rPr lang="en-US" dirty="0"/>
              <a:t>may be erythematous, yellowish or skin-</a:t>
            </a:r>
            <a:r>
              <a:rPr lang="en-US" dirty="0" err="1"/>
              <a:t>coloured</a:t>
            </a:r>
            <a:r>
              <a:rPr lang="en-US" dirty="0"/>
              <a:t>. </a:t>
            </a:r>
            <a:r>
              <a:rPr lang="en-US" dirty="0" smtClean="0"/>
              <a:t>Nodules and </a:t>
            </a:r>
            <a:r>
              <a:rPr lang="en-US" dirty="0"/>
              <a:t>contractures occur in more advanced disease. Internal </a:t>
            </a:r>
            <a:r>
              <a:rPr lang="en-US" dirty="0" smtClean="0"/>
              <a:t>organs that </a:t>
            </a:r>
            <a:r>
              <a:rPr lang="en-US" dirty="0"/>
              <a:t>may be involved include the heart, kidney and lungs. A </a:t>
            </a:r>
            <a:r>
              <a:rPr lang="en-US" dirty="0" smtClean="0"/>
              <a:t>deep skin </a:t>
            </a:r>
            <a:r>
              <a:rPr lang="en-US" dirty="0"/>
              <a:t>biopsy down to deep fascia is required for </a:t>
            </a:r>
            <a:r>
              <a:rPr lang="en-US" dirty="0" err="1" smtClean="0"/>
              <a:t>histopathological</a:t>
            </a:r>
            <a:r>
              <a:rPr lang="en-US" dirty="0" smtClean="0"/>
              <a:t> evaluation</a:t>
            </a:r>
            <a:r>
              <a:rPr lang="en-US" dirty="0"/>
              <a:t>. Histological criteria for the diagnosis have been </a:t>
            </a:r>
            <a:r>
              <a:rPr lang="en-US" dirty="0" err="1" smtClean="0"/>
              <a:t>publishe</a:t>
            </a:r>
            <a:r>
              <a:rPr lang="en-US" dirty="0" smtClean="0"/>
              <a:t> and </a:t>
            </a:r>
            <a:r>
              <a:rPr lang="en-US" dirty="0"/>
              <a:t>include increased spindle cells and compact </a:t>
            </a:r>
            <a:r>
              <a:rPr lang="en-US" dirty="0" smtClean="0"/>
              <a:t>collagen bundles . </a:t>
            </a:r>
            <a:r>
              <a:rPr lang="en-US" dirty="0"/>
              <a:t>As no </a:t>
            </a:r>
            <a:r>
              <a:rPr lang="en-US" dirty="0" smtClean="0"/>
              <a:t>specific  </a:t>
            </a:r>
            <a:r>
              <a:rPr lang="en-US" dirty="0"/>
              <a:t>treatment exists, the use </a:t>
            </a:r>
            <a:r>
              <a:rPr lang="en-US" dirty="0" smtClean="0"/>
              <a:t>of </a:t>
            </a:r>
            <a:r>
              <a:rPr lang="en-US" dirty="0"/>
              <a:t>normal skin in areas that cannot </a:t>
            </a:r>
            <a:r>
              <a:rPr lang="en-US" dirty="0" smtClean="0"/>
              <a:t>be reached </a:t>
            </a:r>
            <a:r>
              <a:rPr lang="en-US" dirty="0"/>
              <a:t>to scratch.</a:t>
            </a:r>
          </a:p>
        </p:txBody>
      </p:sp>
    </p:spTree>
    <p:extLst>
      <p:ext uri="{BB962C8B-B14F-4D97-AF65-F5344CB8AC3E}">
        <p14:creationId xmlns:p14="http://schemas.microsoft.com/office/powerpoint/2010/main" val="27322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transplantation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prevent graft rejection after renal transplantation, </a:t>
            </a:r>
            <a:r>
              <a:rPr lang="en-US" sz="2400" dirty="0" smtClean="0"/>
              <a:t>immunosuppressive therapy </a:t>
            </a:r>
            <a:r>
              <a:rPr lang="en-US" sz="2400" dirty="0"/>
              <a:t>is required. Documentation of the </a:t>
            </a:r>
            <a:r>
              <a:rPr lang="en-US" sz="2400" dirty="0" smtClean="0"/>
              <a:t>short and long‐term </a:t>
            </a:r>
            <a:r>
              <a:rPr lang="en-US" sz="2400" dirty="0"/>
              <a:t>consequences of immunosuppression have </a:t>
            </a:r>
            <a:r>
              <a:rPr lang="en-US" sz="2400" dirty="0" smtClean="0"/>
              <a:t>been obtained </a:t>
            </a:r>
            <a:r>
              <a:rPr lang="en-US" sz="2400" dirty="0"/>
              <a:t>principally from renal transplant recipients. </a:t>
            </a:r>
            <a:r>
              <a:rPr lang="en-US" sz="2400" dirty="0" smtClean="0"/>
              <a:t>Infections and </a:t>
            </a:r>
            <a:r>
              <a:rPr lang="en-US" sz="2400" dirty="0"/>
              <a:t>the development of skin </a:t>
            </a:r>
            <a:r>
              <a:rPr lang="en-US" sz="2400" dirty="0" err="1"/>
              <a:t>tumours</a:t>
            </a:r>
            <a:r>
              <a:rPr lang="en-US" sz="2400" dirty="0"/>
              <a:t> are the most important </a:t>
            </a:r>
            <a:r>
              <a:rPr lang="en-US" sz="2400" dirty="0" smtClean="0"/>
              <a:t>dermatological consequences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4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Fungi, bacteria and viruses all play an </a:t>
            </a:r>
            <a:r>
              <a:rPr lang="en-US" dirty="0" smtClean="0"/>
              <a:t>important role </a:t>
            </a:r>
            <a:r>
              <a:rPr lang="en-US" dirty="0"/>
              <a:t>as causes of cutaneous infections after kidney </a:t>
            </a:r>
            <a:r>
              <a:rPr lang="en-US" dirty="0" smtClean="0"/>
              <a:t>transplantation. Infections </a:t>
            </a:r>
            <a:r>
              <a:rPr lang="en-US" dirty="0"/>
              <a:t>in general are very common in renal </a:t>
            </a:r>
            <a:r>
              <a:rPr lang="en-US" dirty="0" smtClean="0"/>
              <a:t>transplant patients</a:t>
            </a:r>
            <a:r>
              <a:rPr lang="en-US" dirty="0"/>
              <a:t>. They follow a predictable time course after </a:t>
            </a:r>
            <a:r>
              <a:rPr lang="en-US" dirty="0" smtClean="0"/>
              <a:t>transplantation:  within </a:t>
            </a: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month these are mainly </a:t>
            </a:r>
            <a:r>
              <a:rPr lang="en-US" dirty="0" smtClean="0"/>
              <a:t>donor‐derived infections</a:t>
            </a:r>
            <a:r>
              <a:rPr lang="en-US" dirty="0"/>
              <a:t>, infections due to surgery‐related issues (e.g. </a:t>
            </a:r>
            <a:r>
              <a:rPr lang="en-US" dirty="0" smtClean="0"/>
              <a:t>wound infection</a:t>
            </a:r>
            <a:r>
              <a:rPr lang="en-US" dirty="0"/>
              <a:t>) or nosocomial infections. During the following </a:t>
            </a:r>
            <a:r>
              <a:rPr lang="en-US" dirty="0" smtClean="0"/>
              <a:t>months, opportunistic </a:t>
            </a:r>
            <a:r>
              <a:rPr lang="en-US" dirty="0"/>
              <a:t>infections start to predominate and viral or </a:t>
            </a:r>
            <a:r>
              <a:rPr lang="en-US" dirty="0" smtClean="0"/>
              <a:t>bacterial infections </a:t>
            </a:r>
            <a:r>
              <a:rPr lang="en-US" dirty="0"/>
              <a:t>become more important. By 6 months after </a:t>
            </a:r>
            <a:r>
              <a:rPr lang="en-US" dirty="0" err="1" smtClean="0"/>
              <a:t>transplantation,many</a:t>
            </a:r>
            <a:r>
              <a:rPr lang="en-US" dirty="0" smtClean="0"/>
              <a:t> </a:t>
            </a:r>
            <a:r>
              <a:rPr lang="en-US" dirty="0"/>
              <a:t>patients start to suffer from chronic and </a:t>
            </a:r>
            <a:r>
              <a:rPr lang="en-US" dirty="0" smtClean="0"/>
              <a:t>progressive infections </a:t>
            </a:r>
            <a:r>
              <a:rPr lang="en-US" dirty="0"/>
              <a:t>by, for instance, human papillomaviruses</a:t>
            </a:r>
          </a:p>
        </p:txBody>
      </p:sp>
    </p:spTree>
    <p:extLst>
      <p:ext uri="{BB962C8B-B14F-4D97-AF65-F5344CB8AC3E}">
        <p14:creationId xmlns:p14="http://schemas.microsoft.com/office/powerpoint/2010/main" val="3667509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Exuberant viral warts at the oral commissures in a 37‐year‐old man</a:t>
            </a:r>
            <a:br>
              <a:rPr lang="en-US" dirty="0"/>
            </a:br>
            <a:r>
              <a:rPr lang="en-US" dirty="0" smtClean="0"/>
              <a:t>immunosuppressed following renal transplant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186" y="3391669"/>
            <a:ext cx="5221951" cy="3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8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common viral infections include herpes simplex, </a:t>
            </a:r>
            <a:r>
              <a:rPr lang="en-US" dirty="0" smtClean="0"/>
              <a:t>herpes zoster </a:t>
            </a:r>
            <a:r>
              <a:rPr lang="en-US" dirty="0"/>
              <a:t>and </a:t>
            </a:r>
            <a:r>
              <a:rPr lang="en-US" dirty="0" err="1"/>
              <a:t>molluscum</a:t>
            </a:r>
            <a:r>
              <a:rPr lang="en-US" dirty="0"/>
              <a:t> </a:t>
            </a:r>
            <a:r>
              <a:rPr lang="en-US" dirty="0" err="1"/>
              <a:t>contagiosum</a:t>
            </a:r>
            <a:r>
              <a:rPr lang="en-US" dirty="0"/>
              <a:t>. The predominant </a:t>
            </a:r>
            <a:r>
              <a:rPr lang="en-US" dirty="0" smtClean="0"/>
              <a:t>bacterial infections </a:t>
            </a:r>
            <a:r>
              <a:rPr lang="en-US" dirty="0"/>
              <a:t>in renal transplant recipients are impetigo, folliculitis </a:t>
            </a:r>
            <a:r>
              <a:rPr lang="en-US" dirty="0" smtClean="0"/>
              <a:t>and erysipelas</a:t>
            </a:r>
            <a:r>
              <a:rPr lang="en-US" dirty="0"/>
              <a:t>. Cutaneous fungal infections mainly comprise </a:t>
            </a:r>
            <a:r>
              <a:rPr lang="en-US" dirty="0" err="1" smtClean="0"/>
              <a:t>candidosis</a:t>
            </a:r>
            <a:r>
              <a:rPr lang="en-US" dirty="0" smtClean="0"/>
              <a:t>, </a:t>
            </a:r>
            <a:r>
              <a:rPr lang="en-US" dirty="0" err="1" smtClean="0"/>
              <a:t>dermatophytosis</a:t>
            </a:r>
            <a:r>
              <a:rPr lang="en-US" dirty="0"/>
              <a:t>, including </a:t>
            </a:r>
            <a:r>
              <a:rPr lang="en-US" dirty="0" err="1"/>
              <a:t>onychomycosis</a:t>
            </a:r>
            <a:r>
              <a:rPr lang="en-US" dirty="0"/>
              <a:t>, and </a:t>
            </a:r>
            <a:r>
              <a:rPr lang="en-US" dirty="0" err="1" smtClean="0"/>
              <a:t>pityriasis</a:t>
            </a:r>
            <a:r>
              <a:rPr lang="en-US" dirty="0"/>
              <a:t> </a:t>
            </a:r>
            <a:r>
              <a:rPr lang="en-US" dirty="0" err="1" smtClean="0"/>
              <a:t>versicolor</a:t>
            </a:r>
            <a:r>
              <a:rPr lang="en-US" dirty="0" smtClean="0"/>
              <a:t> Exotic </a:t>
            </a:r>
            <a:r>
              <a:rPr lang="en-US" dirty="0"/>
              <a:t>infections attributable to </a:t>
            </a:r>
            <a:r>
              <a:rPr lang="en-US" dirty="0" err="1" smtClean="0"/>
              <a:t>immunosuppressionmay</a:t>
            </a:r>
            <a:r>
              <a:rPr lang="en-US" dirty="0" smtClean="0"/>
              <a:t> </a:t>
            </a:r>
            <a:r>
              <a:rPr lang="en-US" dirty="0"/>
              <a:t>occur following kidney</a:t>
            </a:r>
          </a:p>
        </p:txBody>
      </p:sp>
    </p:spTree>
    <p:extLst>
      <p:ext uri="{BB962C8B-B14F-4D97-AF65-F5344CB8AC3E}">
        <p14:creationId xmlns:p14="http://schemas.microsoft.com/office/powerpoint/2010/main" val="396136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Skin </a:t>
            </a:r>
            <a:r>
              <a:rPr lang="en-US" b="1" dirty="0" err="1"/>
              <a:t>tumours</a:t>
            </a:r>
            <a:r>
              <a:rPr lang="en-US" b="1" dirty="0"/>
              <a:t> </a:t>
            </a:r>
            <a:r>
              <a:rPr lang="en-US" dirty="0"/>
              <a:t>:</a:t>
            </a:r>
            <a:r>
              <a:rPr lang="en-US" dirty="0" smtClean="0"/>
              <a:t>The </a:t>
            </a:r>
            <a:r>
              <a:rPr lang="en-US" dirty="0"/>
              <a:t>incidence of malignancy in </a:t>
            </a:r>
            <a:r>
              <a:rPr lang="en-US" dirty="0" smtClean="0"/>
              <a:t>renal transplant </a:t>
            </a:r>
            <a:r>
              <a:rPr lang="en-US" dirty="0"/>
              <a:t>recipients is particularly high, with skin cancer </a:t>
            </a:r>
            <a:r>
              <a:rPr lang="en-US" dirty="0" smtClean="0"/>
              <a:t>being the </a:t>
            </a:r>
            <a:r>
              <a:rPr lang="en-US" dirty="0"/>
              <a:t>most frequently encountered</a:t>
            </a:r>
          </a:p>
        </p:txBody>
      </p:sp>
    </p:spTree>
    <p:extLst>
      <p:ext uri="{BB962C8B-B14F-4D97-AF65-F5344CB8AC3E}">
        <p14:creationId xmlns:p14="http://schemas.microsoft.com/office/powerpoint/2010/main" val="118015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652388"/>
            <a:ext cx="9404723" cy="1400530"/>
          </a:xfrm>
        </p:spPr>
        <p:txBody>
          <a:bodyPr/>
          <a:lstStyle/>
          <a:p>
            <a:r>
              <a:rPr lang="en-US" b="1" dirty="0"/>
              <a:t>ACQUIRED DISORDERS WITH SKIN </a:t>
            </a:r>
            <a:r>
              <a:rPr lang="en-US" b="1" dirty="0" smtClean="0"/>
              <a:t>AND RENAL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2052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Systemic autoimmune connective tissue disease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sarcoidosis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0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b="1" dirty="0"/>
              <a:t>Nail–patella </a:t>
            </a:r>
            <a:r>
              <a:rPr lang="en-US" sz="2800" b="1" dirty="0" smtClean="0"/>
              <a:t>syndrome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Renal </a:t>
            </a:r>
            <a:r>
              <a:rPr lang="en-US" dirty="0" smtClean="0"/>
              <a:t>involvement is </a:t>
            </a:r>
            <a:r>
              <a:rPr lang="en-US" dirty="0"/>
              <a:t>present in up to 40% of patients with nail–patella </a:t>
            </a:r>
            <a:r>
              <a:rPr lang="en-US" dirty="0" smtClean="0"/>
              <a:t>syndrome(Fong’s </a:t>
            </a:r>
            <a:r>
              <a:rPr lang="en-US" dirty="0"/>
              <a:t>syndrome or hereditary </a:t>
            </a:r>
            <a:r>
              <a:rPr lang="en-US" dirty="0" err="1" smtClean="0"/>
              <a:t>osteo‐onychodysplasia</a:t>
            </a:r>
            <a:r>
              <a:rPr lang="en-US" dirty="0" smtClean="0"/>
              <a:t>).Many </a:t>
            </a:r>
            <a:r>
              <a:rPr lang="en-US" dirty="0"/>
              <a:t>affected individuals only present with premature loss </a:t>
            </a:r>
            <a:r>
              <a:rPr lang="en-US" dirty="0" smtClean="0"/>
              <a:t>or renal </a:t>
            </a:r>
            <a:r>
              <a:rPr lang="en-US" dirty="0"/>
              <a:t>function but rarely develop </a:t>
            </a:r>
            <a:r>
              <a:rPr lang="en-US" dirty="0" smtClean="0"/>
              <a:t>symptomatic kidney failure </a:t>
            </a:r>
          </a:p>
          <a:p>
            <a:r>
              <a:rPr lang="en-US" sz="2600" b="1" dirty="0" smtClean="0"/>
              <a:t>Tuberous </a:t>
            </a:r>
            <a:r>
              <a:rPr lang="en-US" sz="2600" b="1" dirty="0" err="1" smtClean="0"/>
              <a:t>sclerosis:</a:t>
            </a:r>
            <a:r>
              <a:rPr lang="en-US" sz="2600" dirty="0" err="1" smtClean="0"/>
              <a:t>Renal</a:t>
            </a:r>
            <a:r>
              <a:rPr lang="en-US" sz="2600" dirty="0" smtClean="0"/>
              <a:t> </a:t>
            </a:r>
            <a:r>
              <a:rPr lang="en-US" dirty="0"/>
              <a:t>involvement in </a:t>
            </a:r>
            <a:r>
              <a:rPr lang="en-US" dirty="0" smtClean="0"/>
              <a:t>tuberous sclerosis </a:t>
            </a:r>
            <a:r>
              <a:rPr lang="en-US" dirty="0"/>
              <a:t>(Bourneville disease) includes </a:t>
            </a:r>
            <a:r>
              <a:rPr lang="en-US" dirty="0" err="1"/>
              <a:t>angiomyolipomas</a:t>
            </a:r>
            <a:r>
              <a:rPr lang="en-US" dirty="0"/>
              <a:t>, </a:t>
            </a:r>
            <a:r>
              <a:rPr lang="en-US" dirty="0" err="1" smtClean="0"/>
              <a:t>renalcysts</a:t>
            </a:r>
            <a:r>
              <a:rPr lang="en-US" dirty="0" smtClean="0"/>
              <a:t> </a:t>
            </a:r>
            <a:r>
              <a:rPr lang="en-US" dirty="0"/>
              <a:t>and malignant </a:t>
            </a:r>
            <a:r>
              <a:rPr lang="en-US" dirty="0" err="1"/>
              <a:t>tumours</a:t>
            </a:r>
            <a:r>
              <a:rPr lang="en-US" dirty="0"/>
              <a:t> such as clear cell </a:t>
            </a:r>
            <a:r>
              <a:rPr lang="en-US" dirty="0" smtClean="0"/>
              <a:t>carcinoma.</a:t>
            </a:r>
            <a:endParaRPr lang="en-US" dirty="0"/>
          </a:p>
          <a:p>
            <a:r>
              <a:rPr lang="en-US" sz="2600" b="1" dirty="0" err="1" smtClean="0"/>
              <a:t>Birt</a:t>
            </a:r>
            <a:r>
              <a:rPr lang="en-US" sz="2600" b="1" dirty="0" smtClean="0"/>
              <a:t> Hogg–</a:t>
            </a:r>
            <a:r>
              <a:rPr lang="en-US" sz="2600" b="1" dirty="0" err="1" smtClean="0"/>
              <a:t>Dubé</a:t>
            </a:r>
            <a:r>
              <a:rPr lang="en-US" sz="2600" b="1" dirty="0" smtClean="0"/>
              <a:t> syndrome: </a:t>
            </a:r>
            <a:r>
              <a:rPr lang="en-US" sz="2600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seven‐fold increase </a:t>
            </a:r>
            <a:r>
              <a:rPr lang="en-US" dirty="0"/>
              <a:t>in the incidence of renal </a:t>
            </a:r>
            <a:r>
              <a:rPr lang="en-US" dirty="0" err="1"/>
              <a:t>tumours</a:t>
            </a:r>
            <a:r>
              <a:rPr lang="en-US" dirty="0"/>
              <a:t> is associated </a:t>
            </a:r>
            <a:r>
              <a:rPr lang="en-US" dirty="0" smtClean="0"/>
              <a:t>with </a:t>
            </a:r>
            <a:r>
              <a:rPr lang="en-US" dirty="0" err="1" smtClean="0"/>
              <a:t>Birt</a:t>
            </a:r>
            <a:r>
              <a:rPr lang="en-US" dirty="0" smtClean="0"/>
              <a:t>–Hogg–</a:t>
            </a:r>
            <a:r>
              <a:rPr lang="en-US" dirty="0" err="1" smtClean="0"/>
              <a:t>Dube</a:t>
            </a:r>
            <a:r>
              <a:rPr lang="en-US" dirty="0" smtClean="0"/>
              <a:t> </a:t>
            </a:r>
            <a:r>
              <a:rPr lang="en-US" dirty="0"/>
              <a:t>(BHD) syndrome (</a:t>
            </a:r>
            <a:r>
              <a:rPr lang="en-US" dirty="0" err="1"/>
              <a:t>Hornstein</a:t>
            </a:r>
            <a:r>
              <a:rPr lang="en-US" dirty="0"/>
              <a:t>–</a:t>
            </a:r>
            <a:r>
              <a:rPr lang="en-US" dirty="0" err="1"/>
              <a:t>Knickenberg</a:t>
            </a:r>
            <a:r>
              <a:rPr lang="en-US" dirty="0"/>
              <a:t> syndrome</a:t>
            </a:r>
            <a:r>
              <a:rPr lang="en-US" dirty="0" smtClean="0"/>
              <a:t>),predominantly </a:t>
            </a:r>
            <a:r>
              <a:rPr lang="en-US" dirty="0"/>
              <a:t>various types of renal cell carcinoma. </a:t>
            </a:r>
            <a:r>
              <a:rPr lang="en-US" dirty="0" smtClean="0"/>
              <a:t>The cutaneous </a:t>
            </a:r>
            <a:r>
              <a:rPr lang="en-US" dirty="0"/>
              <a:t>features of BHD include </a:t>
            </a:r>
            <a:r>
              <a:rPr lang="en-US" dirty="0" err="1" smtClean="0"/>
              <a:t>trichofolliculomas,trichodischomas</a:t>
            </a:r>
            <a:r>
              <a:rPr lang="en-US" dirty="0" smtClean="0"/>
              <a:t> and skin tags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 DISORDERS THAT MAY AFFECT </a:t>
            </a:r>
            <a:r>
              <a:rPr lang="en-US" b="1" dirty="0" smtClean="0"/>
              <a:t>THE</a:t>
            </a:r>
            <a:r>
              <a:rPr lang="en-US" b="1" dirty="0"/>
              <a:t> </a:t>
            </a:r>
            <a:r>
              <a:rPr lang="en-US" b="1" dirty="0" smtClean="0"/>
              <a:t>KIDNEY AND URINARY 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Bullous </a:t>
            </a:r>
            <a:r>
              <a:rPr lang="en-US" sz="2400" dirty="0" err="1" smtClean="0"/>
              <a:t>pemphigoid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Toxic epidermal </a:t>
            </a:r>
            <a:r>
              <a:rPr lang="en-US" sz="2400" dirty="0" err="1" smtClean="0"/>
              <a:t>necrolysis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Epidermolysis</a:t>
            </a:r>
            <a:r>
              <a:rPr lang="en-US" sz="2400" dirty="0" smtClean="0"/>
              <a:t> </a:t>
            </a:r>
            <a:r>
              <a:rPr lang="en-US" sz="2400" dirty="0" err="1" smtClean="0"/>
              <a:t>Bullosa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Skin infections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99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Hereditary </a:t>
            </a:r>
            <a:r>
              <a:rPr lang="en-US" sz="2400" b="1" dirty="0" err="1"/>
              <a:t>leiomyomatosis</a:t>
            </a:r>
            <a:r>
              <a:rPr lang="en-US" sz="2400" b="1" dirty="0"/>
              <a:t> and renal cell carcinoma </a:t>
            </a:r>
            <a:r>
              <a:rPr lang="en-US" sz="2400" b="1" dirty="0" smtClean="0"/>
              <a:t>syndrome:</a:t>
            </a:r>
            <a:r>
              <a:rPr lang="en-US" sz="2400" dirty="0" smtClean="0"/>
              <a:t> </a:t>
            </a:r>
            <a:r>
              <a:rPr lang="en-US" dirty="0"/>
              <a:t>Multiple cutaneous </a:t>
            </a:r>
            <a:r>
              <a:rPr lang="en-US" dirty="0" err="1"/>
              <a:t>leiomyomas</a:t>
            </a:r>
            <a:r>
              <a:rPr lang="en-US" dirty="0"/>
              <a:t>, which have </a:t>
            </a:r>
            <a:r>
              <a:rPr lang="en-US" dirty="0" smtClean="0"/>
              <a:t>an </a:t>
            </a:r>
            <a:r>
              <a:rPr lang="en-US" dirty="0" err="1" smtClean="0"/>
              <a:t>nherited</a:t>
            </a:r>
            <a:r>
              <a:rPr lang="en-US" dirty="0" smtClean="0"/>
              <a:t> </a:t>
            </a:r>
            <a:r>
              <a:rPr lang="en-US" dirty="0"/>
              <a:t>predisposition, are linked to uterine leiomyoma (</a:t>
            </a:r>
            <a:r>
              <a:rPr lang="en-US" dirty="0" smtClean="0"/>
              <a:t>Reed syndrome</a:t>
            </a:r>
            <a:r>
              <a:rPr lang="en-US" dirty="0"/>
              <a:t>) and also appear to be associated with an increased </a:t>
            </a:r>
            <a:r>
              <a:rPr lang="en-US" dirty="0" smtClean="0"/>
              <a:t>incidence of </a:t>
            </a:r>
            <a:r>
              <a:rPr lang="en-US" dirty="0"/>
              <a:t>renal cell carcinoma, usually of the papillary cell </a:t>
            </a:r>
            <a:r>
              <a:rPr lang="en-US" dirty="0" smtClean="0"/>
              <a:t>type.</a:t>
            </a:r>
            <a:endParaRPr lang="en-US" dirty="0"/>
          </a:p>
          <a:p>
            <a:r>
              <a:rPr lang="en-US" sz="2400" b="1" dirty="0" smtClean="0"/>
              <a:t>Von </a:t>
            </a:r>
            <a:r>
              <a:rPr lang="en-US" sz="2400" b="1" dirty="0" err="1"/>
              <a:t>Hippel</a:t>
            </a:r>
            <a:r>
              <a:rPr lang="en-US" sz="2400" b="1" dirty="0"/>
              <a:t>–</a:t>
            </a:r>
            <a:r>
              <a:rPr lang="en-US" sz="2400" b="1" dirty="0" err="1"/>
              <a:t>Lindau</a:t>
            </a:r>
            <a:r>
              <a:rPr lang="en-US" sz="2400" b="1" dirty="0"/>
              <a:t> </a:t>
            </a:r>
            <a:r>
              <a:rPr lang="en-US" sz="2400" b="1" dirty="0" smtClean="0"/>
              <a:t>syndrome </a:t>
            </a:r>
            <a:r>
              <a:rPr lang="en-US" b="1" dirty="0"/>
              <a:t>. </a:t>
            </a:r>
            <a:r>
              <a:rPr lang="en-US" dirty="0"/>
              <a:t>Renal lesions in von </a:t>
            </a:r>
            <a:r>
              <a:rPr lang="en-US" dirty="0" err="1" smtClean="0"/>
              <a:t>Hippel</a:t>
            </a:r>
            <a:r>
              <a:rPr lang="en-US" dirty="0" smtClean="0"/>
              <a:t>–</a:t>
            </a:r>
            <a:r>
              <a:rPr lang="en-US" dirty="0" err="1" smtClean="0"/>
              <a:t>Lindau</a:t>
            </a:r>
            <a:r>
              <a:rPr lang="en-US" dirty="0" smtClean="0"/>
              <a:t> </a:t>
            </a:r>
            <a:r>
              <a:rPr lang="en-US" dirty="0"/>
              <a:t>syndrome (familial </a:t>
            </a:r>
            <a:r>
              <a:rPr lang="en-US" dirty="0" err="1"/>
              <a:t>cerebelloretinal</a:t>
            </a:r>
            <a:r>
              <a:rPr lang="en-US" dirty="0"/>
              <a:t> </a:t>
            </a:r>
            <a:r>
              <a:rPr lang="en-US" dirty="0" err="1"/>
              <a:t>angiomatosis</a:t>
            </a:r>
            <a:r>
              <a:rPr lang="en-US" dirty="0"/>
              <a:t>) </a:t>
            </a:r>
            <a:r>
              <a:rPr lang="en-US" dirty="0" smtClean="0"/>
              <a:t>are either </a:t>
            </a:r>
            <a:r>
              <a:rPr lang="en-US" dirty="0"/>
              <a:t>simple cysts or renal cell carcinoma; usually they are a </a:t>
            </a:r>
            <a:r>
              <a:rPr lang="en-US" dirty="0" smtClean="0"/>
              <a:t>late manifestation</a:t>
            </a: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  Multiple </a:t>
            </a:r>
            <a:r>
              <a:rPr lang="en-US" sz="2400" b="1" dirty="0" err="1"/>
              <a:t>hamartoma</a:t>
            </a:r>
            <a:r>
              <a:rPr lang="en-US" sz="2400" b="1" dirty="0"/>
              <a:t> and </a:t>
            </a:r>
            <a:r>
              <a:rPr lang="en-US" sz="2400" b="1" dirty="0" err="1"/>
              <a:t>neoplasia</a:t>
            </a:r>
            <a:r>
              <a:rPr lang="en-US" sz="2400" b="1" dirty="0"/>
              <a:t> </a:t>
            </a:r>
            <a:r>
              <a:rPr lang="en-US" sz="2400" b="1" dirty="0" err="1" smtClean="0"/>
              <a:t>syndrome:</a:t>
            </a:r>
            <a:r>
              <a:rPr lang="en-US" sz="2400" dirty="0" err="1" smtClean="0"/>
              <a:t>Multiple</a:t>
            </a:r>
            <a:r>
              <a:rPr lang="en-US" dirty="0" smtClean="0"/>
              <a:t> </a:t>
            </a:r>
            <a:r>
              <a:rPr lang="en-US" dirty="0" err="1"/>
              <a:t>hamartoma</a:t>
            </a:r>
            <a:r>
              <a:rPr lang="en-US" dirty="0"/>
              <a:t> and </a:t>
            </a:r>
            <a:r>
              <a:rPr lang="en-US" dirty="0" err="1"/>
              <a:t>neoplasia</a:t>
            </a:r>
            <a:r>
              <a:rPr lang="en-US" dirty="0"/>
              <a:t> syndrome (Cowden’s </a:t>
            </a:r>
            <a:r>
              <a:rPr lang="en-US" dirty="0" smtClean="0"/>
              <a:t>disease) is </a:t>
            </a:r>
            <a:r>
              <a:rPr lang="en-US" dirty="0"/>
              <a:t>associated with an increased incidence of renal cell </a:t>
            </a:r>
            <a:r>
              <a:rPr lang="en-US" dirty="0" smtClean="0"/>
              <a:t>carcinoma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Familial Mediterranean fever with </a:t>
            </a:r>
            <a:r>
              <a:rPr lang="en-US" sz="1800" b="1" dirty="0" err="1"/>
              <a:t>urticaria</a:t>
            </a:r>
            <a:r>
              <a:rPr lang="en-US" sz="1800" b="1" dirty="0"/>
              <a:t>, </a:t>
            </a:r>
            <a:r>
              <a:rPr lang="en-US" sz="1800" b="1" dirty="0" err="1" smtClean="0"/>
              <a:t>Muckle</a:t>
            </a:r>
            <a:r>
              <a:rPr lang="en-US" sz="1800" b="1" dirty="0" smtClean="0"/>
              <a:t>–Wells syndrome </a:t>
            </a:r>
            <a:r>
              <a:rPr lang="en-US" sz="1800" b="1" dirty="0"/>
              <a:t>and </a:t>
            </a:r>
            <a:r>
              <a:rPr lang="en-US" sz="1800" b="1" dirty="0" err="1"/>
              <a:t>tumour</a:t>
            </a:r>
            <a:r>
              <a:rPr lang="en-US" sz="1800" b="1" dirty="0"/>
              <a:t> necrosis receptor associated </a:t>
            </a:r>
            <a:r>
              <a:rPr lang="en-US" sz="1800" b="1" dirty="0" smtClean="0"/>
              <a:t>periodic syndrome: </a:t>
            </a:r>
            <a:r>
              <a:rPr lang="en-US" sz="1800" dirty="0" smtClean="0"/>
              <a:t>These </a:t>
            </a:r>
            <a:r>
              <a:rPr lang="en-US" sz="1800" dirty="0"/>
              <a:t>hereditary </a:t>
            </a:r>
            <a:r>
              <a:rPr lang="en-US" sz="1800" dirty="0" err="1" smtClean="0"/>
              <a:t>autoinflammatory</a:t>
            </a:r>
            <a:r>
              <a:rPr lang="en-US" sz="1800" dirty="0" smtClean="0"/>
              <a:t> syndromes </a:t>
            </a:r>
            <a:r>
              <a:rPr lang="en-US" sz="1800" dirty="0"/>
              <a:t>may all be complicated by systemic amyloid A </a:t>
            </a:r>
            <a:r>
              <a:rPr lang="en-US" sz="1800" dirty="0" smtClean="0"/>
              <a:t>amyloidosis with </a:t>
            </a:r>
            <a:r>
              <a:rPr lang="en-US" sz="1800" dirty="0"/>
              <a:t>a </a:t>
            </a:r>
            <a:r>
              <a:rPr lang="en-US" sz="1800" dirty="0" smtClean="0"/>
              <a:t>significant  </a:t>
            </a:r>
            <a:r>
              <a:rPr lang="en-US" sz="1800" dirty="0"/>
              <a:t>risk of renal </a:t>
            </a:r>
            <a:r>
              <a:rPr lang="en-US" sz="1800" dirty="0" smtClean="0"/>
              <a:t>failure.</a:t>
            </a:r>
          </a:p>
          <a:p>
            <a:r>
              <a:rPr lang="en-US" sz="1800" dirty="0" smtClean="0"/>
              <a:t> </a:t>
            </a:r>
            <a:r>
              <a:rPr lang="en-US" sz="1800" b="1" dirty="0" smtClean="0"/>
              <a:t>Oro‐facial–digital </a:t>
            </a:r>
            <a:r>
              <a:rPr lang="en-US" sz="1800" b="1" dirty="0"/>
              <a:t>syndrome type </a:t>
            </a:r>
            <a:r>
              <a:rPr lang="en-US" sz="1800" b="1" dirty="0" smtClean="0"/>
              <a:t>1:</a:t>
            </a:r>
            <a:r>
              <a:rPr lang="en-US" sz="1800" dirty="0" smtClean="0"/>
              <a:t> Oro‐facial–digital </a:t>
            </a:r>
            <a:r>
              <a:rPr lang="en-US" sz="1800" dirty="0"/>
              <a:t>syndrome type 1 (OFD1) is characterized by the </a:t>
            </a:r>
            <a:r>
              <a:rPr lang="en-US" sz="1800" dirty="0" smtClean="0"/>
              <a:t>following abnormalities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/>
              <a:t>Oral: lobed tongue, </a:t>
            </a:r>
            <a:r>
              <a:rPr lang="en-US" sz="1800" dirty="0" err="1"/>
              <a:t>hamartomas</a:t>
            </a:r>
            <a:r>
              <a:rPr lang="en-US" sz="1800" dirty="0"/>
              <a:t> or </a:t>
            </a:r>
            <a:r>
              <a:rPr lang="en-US" sz="1800" dirty="0" err="1"/>
              <a:t>lipomas</a:t>
            </a:r>
            <a:r>
              <a:rPr lang="en-US" sz="1800" dirty="0"/>
              <a:t> of the tongue, </a:t>
            </a:r>
            <a:r>
              <a:rPr lang="en-US" sz="1800" dirty="0" err="1" smtClean="0"/>
              <a:t>cleftof</a:t>
            </a:r>
            <a:r>
              <a:rPr lang="en-US" sz="1800" dirty="0" smtClean="0"/>
              <a:t> </a:t>
            </a:r>
            <a:r>
              <a:rPr lang="en-US" sz="1800" dirty="0"/>
              <a:t>the hard or soft palate, accessory gingival frenula, </a:t>
            </a:r>
            <a:r>
              <a:rPr lang="en-US" sz="1800" dirty="0" err="1" smtClean="0"/>
              <a:t>hypodontiaand</a:t>
            </a:r>
            <a:r>
              <a:rPr lang="en-US" sz="1800" dirty="0" smtClean="0"/>
              <a:t> </a:t>
            </a:r>
            <a:r>
              <a:rPr lang="en-US" sz="1800" dirty="0"/>
              <a:t>other dental abnormalities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   </a:t>
            </a:r>
            <a:r>
              <a:rPr lang="en-US" sz="1800" dirty="0"/>
              <a:t>Facial: ocular </a:t>
            </a:r>
            <a:r>
              <a:rPr lang="en-US" sz="1800" dirty="0" err="1"/>
              <a:t>hypertelorism</a:t>
            </a:r>
            <a:r>
              <a:rPr lang="en-US" sz="1800" dirty="0"/>
              <a:t> or </a:t>
            </a:r>
            <a:r>
              <a:rPr lang="en-US" sz="1800" dirty="0" err="1"/>
              <a:t>telecanthus</a:t>
            </a:r>
            <a:r>
              <a:rPr lang="en-US" sz="1800" dirty="0"/>
              <a:t>, hypoplasia of the </a:t>
            </a:r>
            <a:r>
              <a:rPr lang="en-US" sz="1800" dirty="0" err="1" smtClean="0"/>
              <a:t>alae</a:t>
            </a:r>
            <a:r>
              <a:rPr lang="en-US" sz="1800" dirty="0"/>
              <a:t> </a:t>
            </a:r>
            <a:r>
              <a:rPr lang="en-US" sz="1800" dirty="0" err="1" smtClean="0"/>
              <a:t>nasi</a:t>
            </a:r>
            <a:r>
              <a:rPr lang="en-US" sz="1800" dirty="0"/>
              <a:t>, median cleft or </a:t>
            </a:r>
            <a:r>
              <a:rPr lang="en-US" sz="1800" dirty="0" err="1"/>
              <a:t>pseudocleft</a:t>
            </a:r>
            <a:r>
              <a:rPr lang="en-US" sz="1800" dirty="0"/>
              <a:t> upper lip and </a:t>
            </a:r>
            <a:r>
              <a:rPr lang="en-US" sz="1800" dirty="0" err="1"/>
              <a:t>micrognathia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Digital</a:t>
            </a:r>
            <a:r>
              <a:rPr lang="en-US" sz="1800" dirty="0"/>
              <a:t>: </a:t>
            </a:r>
            <a:r>
              <a:rPr lang="en-US" sz="1800" dirty="0" err="1"/>
              <a:t>brachydactyly</a:t>
            </a:r>
            <a:r>
              <a:rPr lang="en-US" sz="1800" dirty="0"/>
              <a:t>, </a:t>
            </a:r>
            <a:r>
              <a:rPr lang="en-US" sz="1800" dirty="0" err="1"/>
              <a:t>syndactyly</a:t>
            </a:r>
            <a:r>
              <a:rPr lang="en-US" sz="1800" dirty="0"/>
              <a:t> of varying degrees and </a:t>
            </a:r>
            <a:r>
              <a:rPr lang="en-US" sz="1800" dirty="0" err="1" smtClean="0"/>
              <a:t>clinodactyly</a:t>
            </a:r>
            <a:r>
              <a:rPr lang="en-US" sz="1800" dirty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the </a:t>
            </a:r>
            <a:r>
              <a:rPr lang="en-US" sz="1800" dirty="0" smtClean="0"/>
              <a:t>fifth  finger</a:t>
            </a:r>
            <a:r>
              <a:rPr lang="en-US" sz="1800" dirty="0"/>
              <a:t>; duplicated hallux (great toe); and </a:t>
            </a:r>
            <a:r>
              <a:rPr lang="en-US" sz="1800" dirty="0" err="1" smtClean="0"/>
              <a:t>preaxial</a:t>
            </a:r>
            <a:r>
              <a:rPr lang="en-US" sz="1800" dirty="0"/>
              <a:t> </a:t>
            </a:r>
            <a:r>
              <a:rPr lang="en-US" sz="1800" dirty="0" smtClean="0"/>
              <a:t>or </a:t>
            </a:r>
            <a:r>
              <a:rPr lang="en-US" sz="1800" dirty="0"/>
              <a:t>postaxial </a:t>
            </a:r>
            <a:r>
              <a:rPr lang="en-US" sz="1800" dirty="0" err="1"/>
              <a:t>polydactyly</a:t>
            </a:r>
            <a:r>
              <a:rPr lang="en-US" sz="1800" dirty="0"/>
              <a:t> of the </a:t>
            </a:r>
            <a:r>
              <a:rPr lang="en-US" sz="1800" dirty="0" smtClean="0"/>
              <a:t>hand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620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Calciphylaxis</a:t>
            </a:r>
            <a:r>
              <a:rPr lang="en-US" b="1" dirty="0" smtClean="0"/>
              <a:t>:</a:t>
            </a:r>
            <a:r>
              <a:rPr lang="en-US" dirty="0" smtClean="0"/>
              <a:t>.Calcification of small‐vessel walls </a:t>
            </a:r>
            <a:r>
              <a:rPr lang="en-US" dirty="0"/>
              <a:t>in </a:t>
            </a:r>
            <a:r>
              <a:rPr lang="en-US" dirty="0" err="1"/>
              <a:t>calciphylaxis</a:t>
            </a:r>
            <a:r>
              <a:rPr lang="en-US" dirty="0"/>
              <a:t> </a:t>
            </a:r>
            <a:r>
              <a:rPr lang="en-US"/>
              <a:t>(</a:t>
            </a:r>
            <a:r>
              <a:rPr lang="en-US" smtClean="0"/>
              <a:t>calcifi</a:t>
            </a:r>
            <a:r>
              <a:rPr lang="en-US" smtClean="0"/>
              <a:t>c</a:t>
            </a:r>
            <a:r>
              <a:rPr lang="en-US" smtClean="0"/>
              <a:t> </a:t>
            </a:r>
            <a:r>
              <a:rPr lang="en-US" dirty="0" err="1"/>
              <a:t>uraemic</a:t>
            </a:r>
            <a:r>
              <a:rPr lang="en-US" dirty="0"/>
              <a:t> </a:t>
            </a:r>
            <a:r>
              <a:rPr lang="en-US" dirty="0" err="1"/>
              <a:t>arteriolopathy</a:t>
            </a:r>
            <a:r>
              <a:rPr lang="en-US" dirty="0"/>
              <a:t>) leads </a:t>
            </a:r>
            <a:r>
              <a:rPr lang="en-US" dirty="0" smtClean="0"/>
              <a:t>to extremely </a:t>
            </a:r>
            <a:r>
              <a:rPr lang="en-US" dirty="0"/>
              <a:t>painful cutaneous necrosis and ulceration </a:t>
            </a:r>
            <a:r>
              <a:rPr lang="en-US" dirty="0" smtClean="0"/>
              <a:t> </a:t>
            </a:r>
            <a:r>
              <a:rPr lang="en-US" dirty="0"/>
              <a:t>It occurs in up to 4% of patients on long‐term </a:t>
            </a:r>
            <a:r>
              <a:rPr lang="en-US" dirty="0" err="1" smtClean="0"/>
              <a:t>haemodialysis,but</a:t>
            </a:r>
            <a:r>
              <a:rPr lang="en-US" dirty="0" smtClean="0"/>
              <a:t> </a:t>
            </a:r>
            <a:r>
              <a:rPr lang="en-US" dirty="0"/>
              <a:t>may also be associated with </a:t>
            </a:r>
            <a:r>
              <a:rPr lang="en-US" dirty="0" err="1" smtClean="0"/>
              <a:t>hyperparathyroidism,liver</a:t>
            </a:r>
            <a:r>
              <a:rPr lang="en-US" dirty="0" smtClean="0"/>
              <a:t> </a:t>
            </a:r>
            <a:r>
              <a:rPr lang="en-US" dirty="0" err="1" smtClean="0"/>
              <a:t>disease,systemic</a:t>
            </a:r>
            <a:r>
              <a:rPr lang="en-US" dirty="0" smtClean="0"/>
              <a:t> steroid use, malignancy or connective tissue </a:t>
            </a:r>
            <a:r>
              <a:rPr lang="en-US" dirty="0"/>
              <a:t>disease in the absence of renal impairment</a:t>
            </a:r>
          </a:p>
        </p:txBody>
      </p:sp>
    </p:spTree>
    <p:extLst>
      <p:ext uri="{BB962C8B-B14F-4D97-AF65-F5344CB8AC3E}">
        <p14:creationId xmlns:p14="http://schemas.microsoft.com/office/powerpoint/2010/main" val="36768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sign of </a:t>
            </a:r>
            <a:r>
              <a:rPr lang="en-US" dirty="0" err="1" smtClean="0"/>
              <a:t>calciphylaxis</a:t>
            </a:r>
            <a:r>
              <a:rPr lang="en-US" dirty="0" smtClean="0"/>
              <a:t> with superficial skin necrosis and infection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912" y="2413612"/>
            <a:ext cx="5221951" cy="34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RENAL FAILURE AND DIALYSIS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Cutaneous signs of renal failure are mainly related to chronicity </a:t>
            </a:r>
            <a:r>
              <a:rPr lang="en-US" sz="2400" dirty="0" smtClean="0"/>
              <a:t>of disease</a:t>
            </a:r>
            <a:r>
              <a:rPr lang="en-US" sz="2400" dirty="0"/>
              <a:t>. </a:t>
            </a:r>
            <a:r>
              <a:rPr lang="en-US" sz="2400" dirty="0" err="1"/>
              <a:t>Uraemic</a:t>
            </a:r>
            <a:r>
              <a:rPr lang="en-US" sz="2400" dirty="0"/>
              <a:t> </a:t>
            </a:r>
            <a:r>
              <a:rPr lang="en-US" sz="2400" dirty="0" smtClean="0"/>
              <a:t>frosting </a:t>
            </a:r>
            <a:r>
              <a:rPr lang="en-US" sz="2400" dirty="0"/>
              <a:t>in which crystalline urea is </a:t>
            </a:r>
            <a:r>
              <a:rPr lang="en-US" sz="2400" dirty="0" smtClean="0"/>
              <a:t>deposited on </a:t>
            </a:r>
            <a:r>
              <a:rPr lang="en-US" sz="2400" dirty="0"/>
              <a:t>the skin, is now very rare due to the widespread use of </a:t>
            </a:r>
            <a:r>
              <a:rPr lang="en-US" sz="2400" dirty="0" err="1"/>
              <a:t>haemodialysis</a:t>
            </a:r>
            <a:r>
              <a:rPr lang="en-US" sz="2400" dirty="0" smtClean="0"/>
              <a:t>,</a:t>
            </a:r>
            <a:r>
              <a:rPr lang="en-US" sz="2400" dirty="0"/>
              <a:t> but dry, pigmented skin with </a:t>
            </a:r>
            <a:r>
              <a:rPr lang="en-US" sz="2400" dirty="0" smtClean="0"/>
              <a:t>excoriation is typical.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50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Xerosis</a:t>
            </a:r>
            <a:endParaRPr lang="en-US" sz="2400" dirty="0" smtClean="0"/>
          </a:p>
          <a:p>
            <a:r>
              <a:rPr lang="en-US" sz="2400" dirty="0" smtClean="0"/>
              <a:t>Pigmentation </a:t>
            </a:r>
          </a:p>
          <a:p>
            <a:r>
              <a:rPr lang="en-US" sz="2400" dirty="0" err="1" smtClean="0"/>
              <a:t>Pruritis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Perforating disorder </a:t>
            </a:r>
          </a:p>
          <a:p>
            <a:r>
              <a:rPr lang="en-US" sz="2400" dirty="0" smtClean="0"/>
              <a:t>Bullous disease </a:t>
            </a:r>
          </a:p>
          <a:p>
            <a:r>
              <a:rPr lang="en-US" sz="2400" dirty="0" smtClean="0"/>
              <a:t>Features related to treatment</a:t>
            </a:r>
          </a:p>
          <a:p>
            <a:r>
              <a:rPr lang="en-US" sz="2400" dirty="0" err="1" smtClean="0"/>
              <a:t>Nephrogenic</a:t>
            </a:r>
            <a:r>
              <a:rPr lang="en-US" sz="2400" dirty="0" smtClean="0"/>
              <a:t> </a:t>
            </a:r>
            <a:r>
              <a:rPr lang="en-US" sz="2400" dirty="0" err="1" smtClean="0"/>
              <a:t>systemis</a:t>
            </a:r>
            <a:r>
              <a:rPr lang="en-US" sz="2400" dirty="0" smtClean="0"/>
              <a:t> fibrosis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030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1444</Words>
  <Application>Microsoft Office PowerPoint</Application>
  <PresentationFormat>Widescreen</PresentationFormat>
  <Paragraphs>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Skin and disorders of kidney and urinary tract </vt:lpstr>
      <vt:lpstr>HEREDITARY SYNDROMES WITH SKIN AND RENAL INVOLVEMENT </vt:lpstr>
      <vt:lpstr>PowerPoint Presentation</vt:lpstr>
      <vt:lpstr>PowerPoint Presentation</vt:lpstr>
      <vt:lpstr>PowerPoint Presentation</vt:lpstr>
      <vt:lpstr>PowerPoint Presentation</vt:lpstr>
      <vt:lpstr>Early sign of calciphylaxis with superficial skin necrosis and infection </vt:lpstr>
      <vt:lpstr>RENAL FAILURE AND DIALYSIS</vt:lpstr>
      <vt:lpstr>PowerPoint Presentation</vt:lpstr>
      <vt:lpstr>Xerosis </vt:lpstr>
      <vt:lpstr>PowerPoint Presentation</vt:lpstr>
      <vt:lpstr>Half and half nails </vt:lpstr>
      <vt:lpstr>Half and half nails on the toes of a patient with uraemia </vt:lpstr>
      <vt:lpstr>Lemon yellow pallor in a 27‐year‐old woman with end‐stage renal failure</vt:lpstr>
      <vt:lpstr>Pruritis </vt:lpstr>
      <vt:lpstr>Perforating disorders </vt:lpstr>
      <vt:lpstr>Extensive acquired perforating dermatosis </vt:lpstr>
      <vt:lpstr>PowerPoint Presentation</vt:lpstr>
      <vt:lpstr>Bullous disease </vt:lpstr>
      <vt:lpstr>Pseudoprphyria on the back of hands </vt:lpstr>
      <vt:lpstr>PowerPoint Presentation</vt:lpstr>
      <vt:lpstr>Features related to treatment </vt:lpstr>
      <vt:lpstr>Nephrogenic systemic fibrosis </vt:lpstr>
      <vt:lpstr>Renal transplantation </vt:lpstr>
      <vt:lpstr>infections</vt:lpstr>
      <vt:lpstr>Exuberant viral warts at the oral commissures in a 37‐year‐old man immunosuppressed following renal transplant </vt:lpstr>
      <vt:lpstr>PowerPoint Presentation</vt:lpstr>
      <vt:lpstr>PowerPoint Presentation</vt:lpstr>
      <vt:lpstr>ACQUIRED DISORDERS WITH SKIN AND RENAL INVOLVEMENT </vt:lpstr>
      <vt:lpstr>SKIN DISORDERS THAT MAY AFFECT THE KIDNEY AND URINARY TRACT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and disorders of kidney and urinary tract</dc:title>
  <dc:creator>Grace</dc:creator>
  <cp:lastModifiedBy>Grace</cp:lastModifiedBy>
  <cp:revision>18</cp:revision>
  <dcterms:created xsi:type="dcterms:W3CDTF">2020-01-23T13:31:04Z</dcterms:created>
  <dcterms:modified xsi:type="dcterms:W3CDTF">2020-01-23T16:44:57Z</dcterms:modified>
</cp:coreProperties>
</file>