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324" r:id="rId17"/>
    <p:sldId id="271" r:id="rId18"/>
    <p:sldId id="327" r:id="rId19"/>
    <p:sldId id="326" r:id="rId20"/>
    <p:sldId id="272" r:id="rId21"/>
    <p:sldId id="325" r:id="rId22"/>
    <p:sldId id="273" r:id="rId23"/>
    <p:sldId id="274" r:id="rId24"/>
    <p:sldId id="275" r:id="rId25"/>
    <p:sldId id="276" r:id="rId26"/>
    <p:sldId id="328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0" r:id="rId39"/>
    <p:sldId id="288" r:id="rId40"/>
    <p:sldId id="289" r:id="rId41"/>
    <p:sldId id="318" r:id="rId42"/>
    <p:sldId id="292" r:id="rId43"/>
    <p:sldId id="294" r:id="rId44"/>
    <p:sldId id="293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9" r:id="rId60"/>
    <p:sldId id="309" r:id="rId61"/>
    <p:sldId id="311" r:id="rId62"/>
    <p:sldId id="329" r:id="rId63"/>
    <p:sldId id="312" r:id="rId64"/>
    <p:sldId id="314" r:id="rId65"/>
    <p:sldId id="315" r:id="rId66"/>
    <p:sldId id="316" r:id="rId67"/>
    <p:sldId id="317" r:id="rId68"/>
    <p:sldId id="320" r:id="rId69"/>
    <p:sldId id="321" r:id="rId70"/>
    <p:sldId id="322" r:id="rId71"/>
    <p:sldId id="323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61" d="100"/>
          <a:sy n="61" d="100"/>
        </p:scale>
        <p:origin x="105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57A03-2C8E-4697-B415-B5C9F12A79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8691CC9-D376-49DE-89FA-1581E06F11C1}">
      <dgm:prSet phldrT="[Text]" phldr="1"/>
      <dgm:spPr/>
      <dgm:t>
        <a:bodyPr/>
        <a:lstStyle/>
        <a:p>
          <a:endParaRPr lang="en-US"/>
        </a:p>
      </dgm:t>
    </dgm:pt>
    <dgm:pt modelId="{2E6E08B9-F453-44DA-AFB2-DB775F7946B1}" type="parTrans" cxnId="{ABAE4AD7-0688-4E5E-9795-6B79923A3C2A}">
      <dgm:prSet/>
      <dgm:spPr/>
      <dgm:t>
        <a:bodyPr/>
        <a:lstStyle/>
        <a:p>
          <a:endParaRPr lang="en-US"/>
        </a:p>
      </dgm:t>
    </dgm:pt>
    <dgm:pt modelId="{CE761846-458A-4B60-BA40-9E0074209056}" type="sibTrans" cxnId="{ABAE4AD7-0688-4E5E-9795-6B79923A3C2A}">
      <dgm:prSet/>
      <dgm:spPr/>
      <dgm:t>
        <a:bodyPr/>
        <a:lstStyle/>
        <a:p>
          <a:endParaRPr lang="en-US"/>
        </a:p>
      </dgm:t>
    </dgm:pt>
    <dgm:pt modelId="{E14CCE3C-9FE1-4CE2-8784-4C906E989932}">
      <dgm:prSet phldrT="[Text]" phldr="1"/>
      <dgm:spPr/>
      <dgm:t>
        <a:bodyPr/>
        <a:lstStyle/>
        <a:p>
          <a:endParaRPr lang="en-US"/>
        </a:p>
      </dgm:t>
    </dgm:pt>
    <dgm:pt modelId="{28DF9F18-8EA9-4A6D-B51C-2C048629C55A}" type="parTrans" cxnId="{96A1BFF6-DC87-4321-A6E4-C1AFA7EE2004}">
      <dgm:prSet/>
      <dgm:spPr/>
      <dgm:t>
        <a:bodyPr/>
        <a:lstStyle/>
        <a:p>
          <a:endParaRPr lang="en-US"/>
        </a:p>
      </dgm:t>
    </dgm:pt>
    <dgm:pt modelId="{D2FF1698-A73F-46CA-BB21-E961F8EE88A5}" type="sibTrans" cxnId="{96A1BFF6-DC87-4321-A6E4-C1AFA7EE2004}">
      <dgm:prSet/>
      <dgm:spPr/>
      <dgm:t>
        <a:bodyPr/>
        <a:lstStyle/>
        <a:p>
          <a:endParaRPr lang="en-US"/>
        </a:p>
      </dgm:t>
    </dgm:pt>
    <dgm:pt modelId="{E2526B47-69B8-4BF6-B32A-E6348651E244}">
      <dgm:prSet phldrT="[Text]" phldr="1"/>
      <dgm:spPr/>
      <dgm:t>
        <a:bodyPr/>
        <a:lstStyle/>
        <a:p>
          <a:endParaRPr lang="en-US"/>
        </a:p>
      </dgm:t>
    </dgm:pt>
    <dgm:pt modelId="{F8F80E37-670D-4519-96D5-C11D752F0298}" type="parTrans" cxnId="{C4C8E592-1FB8-4843-9E15-B400AA815791}">
      <dgm:prSet/>
      <dgm:spPr/>
      <dgm:t>
        <a:bodyPr/>
        <a:lstStyle/>
        <a:p>
          <a:endParaRPr lang="en-US"/>
        </a:p>
      </dgm:t>
    </dgm:pt>
    <dgm:pt modelId="{39CFC06F-7578-43C5-B781-F7919BADF5A5}" type="sibTrans" cxnId="{C4C8E592-1FB8-4843-9E15-B400AA815791}">
      <dgm:prSet/>
      <dgm:spPr/>
      <dgm:t>
        <a:bodyPr/>
        <a:lstStyle/>
        <a:p>
          <a:endParaRPr lang="en-US"/>
        </a:p>
      </dgm:t>
    </dgm:pt>
    <dgm:pt modelId="{F1596194-35DC-426C-9F65-C830980E9665}">
      <dgm:prSet phldrT="[Text]" phldr="1"/>
      <dgm:spPr/>
      <dgm:t>
        <a:bodyPr/>
        <a:lstStyle/>
        <a:p>
          <a:endParaRPr lang="en-US"/>
        </a:p>
      </dgm:t>
    </dgm:pt>
    <dgm:pt modelId="{CA94D643-3635-4CF7-A9CE-A59C9B84EBBE}" type="parTrans" cxnId="{D4937665-F11C-4B60-815B-356224FE4AFF}">
      <dgm:prSet/>
      <dgm:spPr/>
      <dgm:t>
        <a:bodyPr/>
        <a:lstStyle/>
        <a:p>
          <a:endParaRPr lang="en-US"/>
        </a:p>
      </dgm:t>
    </dgm:pt>
    <dgm:pt modelId="{7C5AC070-591E-4709-BCF9-97F115ADEB32}" type="sibTrans" cxnId="{D4937665-F11C-4B60-815B-356224FE4AFF}">
      <dgm:prSet/>
      <dgm:spPr/>
      <dgm:t>
        <a:bodyPr/>
        <a:lstStyle/>
        <a:p>
          <a:endParaRPr lang="en-US"/>
        </a:p>
      </dgm:t>
    </dgm:pt>
    <dgm:pt modelId="{F98BDCA8-F19D-45C9-BFE6-771C061A1005}">
      <dgm:prSet phldrT="[Text]" phldr="1"/>
      <dgm:spPr/>
      <dgm:t>
        <a:bodyPr/>
        <a:lstStyle/>
        <a:p>
          <a:endParaRPr lang="en-US"/>
        </a:p>
      </dgm:t>
    </dgm:pt>
    <dgm:pt modelId="{10EADB44-5942-4DEF-B69E-FC57489C9AEB}" type="parTrans" cxnId="{E40379A8-E668-4A37-99E7-9B30423C7925}">
      <dgm:prSet/>
      <dgm:spPr/>
      <dgm:t>
        <a:bodyPr/>
        <a:lstStyle/>
        <a:p>
          <a:endParaRPr lang="en-US"/>
        </a:p>
      </dgm:t>
    </dgm:pt>
    <dgm:pt modelId="{FA29A678-8A86-45DF-9B28-61D92F02C371}" type="sibTrans" cxnId="{E40379A8-E668-4A37-99E7-9B30423C7925}">
      <dgm:prSet/>
      <dgm:spPr/>
      <dgm:t>
        <a:bodyPr/>
        <a:lstStyle/>
        <a:p>
          <a:endParaRPr lang="en-US"/>
        </a:p>
      </dgm:t>
    </dgm:pt>
    <dgm:pt modelId="{26CA6719-7C48-4E73-B984-9E1A7695B204}">
      <dgm:prSet phldrT="[Text]" phldr="1"/>
      <dgm:spPr/>
      <dgm:t>
        <a:bodyPr/>
        <a:lstStyle/>
        <a:p>
          <a:endParaRPr lang="en-US"/>
        </a:p>
      </dgm:t>
    </dgm:pt>
    <dgm:pt modelId="{A6314563-33EC-419E-8ECB-4C109CD5E01C}" type="parTrans" cxnId="{C29D18B8-F4FB-4710-B796-6FD0FB83AFB7}">
      <dgm:prSet/>
      <dgm:spPr/>
      <dgm:t>
        <a:bodyPr/>
        <a:lstStyle/>
        <a:p>
          <a:endParaRPr lang="en-US"/>
        </a:p>
      </dgm:t>
    </dgm:pt>
    <dgm:pt modelId="{CFC22CE2-C237-4190-BCD0-7BC3225080C0}" type="sibTrans" cxnId="{C29D18B8-F4FB-4710-B796-6FD0FB83AFB7}">
      <dgm:prSet/>
      <dgm:spPr/>
      <dgm:t>
        <a:bodyPr/>
        <a:lstStyle/>
        <a:p>
          <a:endParaRPr lang="en-US"/>
        </a:p>
      </dgm:t>
    </dgm:pt>
    <dgm:pt modelId="{E0E86158-23AC-4F28-B595-65CD36006518}">
      <dgm:prSet phldrT="[Text]" phldr="1"/>
      <dgm:spPr/>
      <dgm:t>
        <a:bodyPr/>
        <a:lstStyle/>
        <a:p>
          <a:endParaRPr lang="en-US"/>
        </a:p>
      </dgm:t>
    </dgm:pt>
    <dgm:pt modelId="{6C194DC4-29FD-4ACF-A2FC-DDFF76653F0C}" type="parTrans" cxnId="{CD4AC8EA-14C7-49D4-A764-9631CDEE378B}">
      <dgm:prSet/>
      <dgm:spPr/>
      <dgm:t>
        <a:bodyPr/>
        <a:lstStyle/>
        <a:p>
          <a:endParaRPr lang="en-US"/>
        </a:p>
      </dgm:t>
    </dgm:pt>
    <dgm:pt modelId="{22288AD3-D600-4BEA-BBE7-5161AC6A7823}" type="sibTrans" cxnId="{CD4AC8EA-14C7-49D4-A764-9631CDEE378B}">
      <dgm:prSet/>
      <dgm:spPr/>
      <dgm:t>
        <a:bodyPr/>
        <a:lstStyle/>
        <a:p>
          <a:endParaRPr lang="en-US"/>
        </a:p>
      </dgm:t>
    </dgm:pt>
    <dgm:pt modelId="{1DF3F688-7D75-4AB7-9F27-34276DB2DD1F}">
      <dgm:prSet phldrT="[Text]" phldr="1"/>
      <dgm:spPr/>
      <dgm:t>
        <a:bodyPr/>
        <a:lstStyle/>
        <a:p>
          <a:endParaRPr lang="en-US"/>
        </a:p>
      </dgm:t>
    </dgm:pt>
    <dgm:pt modelId="{5E9AAA60-8744-4623-9A6C-3E7A7F72329E}" type="parTrans" cxnId="{B311D959-FAA2-4665-9798-5E71938BE842}">
      <dgm:prSet/>
      <dgm:spPr/>
      <dgm:t>
        <a:bodyPr/>
        <a:lstStyle/>
        <a:p>
          <a:endParaRPr lang="en-US"/>
        </a:p>
      </dgm:t>
    </dgm:pt>
    <dgm:pt modelId="{58B94F5B-FF0E-4FFC-9258-EE835914D8E8}" type="sibTrans" cxnId="{B311D959-FAA2-4665-9798-5E71938BE842}">
      <dgm:prSet/>
      <dgm:spPr/>
      <dgm:t>
        <a:bodyPr/>
        <a:lstStyle/>
        <a:p>
          <a:endParaRPr lang="en-US"/>
        </a:p>
      </dgm:t>
    </dgm:pt>
    <dgm:pt modelId="{218AED87-6FA8-43BF-8E9E-15ABA67C06B5}">
      <dgm:prSet phldrT="[Text]" phldr="1"/>
      <dgm:spPr/>
      <dgm:t>
        <a:bodyPr/>
        <a:lstStyle/>
        <a:p>
          <a:endParaRPr lang="en-US"/>
        </a:p>
      </dgm:t>
    </dgm:pt>
    <dgm:pt modelId="{E59B6FD8-4470-4B8A-972A-6AB74B8658A8}" type="parTrans" cxnId="{684033BB-186D-4909-9C46-C6290FBF2CC4}">
      <dgm:prSet/>
      <dgm:spPr/>
      <dgm:t>
        <a:bodyPr/>
        <a:lstStyle/>
        <a:p>
          <a:endParaRPr lang="en-US"/>
        </a:p>
      </dgm:t>
    </dgm:pt>
    <dgm:pt modelId="{DA2EF210-00EC-4955-848A-6B2C314C75E6}" type="sibTrans" cxnId="{684033BB-186D-4909-9C46-C6290FBF2CC4}">
      <dgm:prSet/>
      <dgm:spPr/>
      <dgm:t>
        <a:bodyPr/>
        <a:lstStyle/>
        <a:p>
          <a:endParaRPr lang="en-US"/>
        </a:p>
      </dgm:t>
    </dgm:pt>
    <dgm:pt modelId="{403EE599-CD8F-4198-8B0D-AC5EA7E21202}" type="pres">
      <dgm:prSet presAssocID="{33057A03-2C8E-4697-B415-B5C9F12A7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06BFA8-D131-454F-A205-9DB93352E486}" type="pres">
      <dgm:prSet presAssocID="{18691CC9-D376-49DE-89FA-1581E06F11C1}" presName="linNode" presStyleCnt="0"/>
      <dgm:spPr/>
    </dgm:pt>
    <dgm:pt modelId="{D5E5E0EB-6732-4B52-9A27-1AA930431C71}" type="pres">
      <dgm:prSet presAssocID="{18691CC9-D376-49DE-89FA-1581E06F11C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A01AF-2A5D-4C9C-9045-33D3C6C29A26}" type="pres">
      <dgm:prSet presAssocID="{18691CC9-D376-49DE-89FA-1581E06F11C1}" presName="descendantText" presStyleLbl="alignAccFollowNode1" presStyleIdx="0" presStyleCnt="3" custLinFactY="-4139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E7024-26DB-4163-AFB2-A5BE3865A7CB}" type="pres">
      <dgm:prSet presAssocID="{CE761846-458A-4B60-BA40-9E0074209056}" presName="sp" presStyleCnt="0"/>
      <dgm:spPr/>
    </dgm:pt>
    <dgm:pt modelId="{D606DBFA-DAF6-40D7-A89F-BB1403D7FF6F}" type="pres">
      <dgm:prSet presAssocID="{F1596194-35DC-426C-9F65-C830980E9665}" presName="linNode" presStyleCnt="0"/>
      <dgm:spPr/>
    </dgm:pt>
    <dgm:pt modelId="{CCB25389-FBD9-4DDF-9D5F-B825DC14DCF7}" type="pres">
      <dgm:prSet presAssocID="{F1596194-35DC-426C-9F65-C830980E966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55C93-3B86-4B3A-BD5A-D3FA90559326}" type="pres">
      <dgm:prSet presAssocID="{F1596194-35DC-426C-9F65-C830980E966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A94C-2516-4FF6-A083-EB74596DC9F2}" type="pres">
      <dgm:prSet presAssocID="{7C5AC070-591E-4709-BCF9-97F115ADEB32}" presName="sp" presStyleCnt="0"/>
      <dgm:spPr/>
    </dgm:pt>
    <dgm:pt modelId="{F6FAA773-DC35-4D9D-9076-9A07DD3B8D9F}" type="pres">
      <dgm:prSet presAssocID="{E0E86158-23AC-4F28-B595-65CD36006518}" presName="linNode" presStyleCnt="0"/>
      <dgm:spPr/>
    </dgm:pt>
    <dgm:pt modelId="{BF0FDB97-8D0A-46B5-A7F4-FDEED537E373}" type="pres">
      <dgm:prSet presAssocID="{E0E86158-23AC-4F28-B595-65CD3600651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4A30E-EBC9-4EF8-B34E-1DE561467158}" type="pres">
      <dgm:prSet presAssocID="{E0E86158-23AC-4F28-B595-65CD360065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37665-F11C-4B60-815B-356224FE4AFF}" srcId="{33057A03-2C8E-4697-B415-B5C9F12A792D}" destId="{F1596194-35DC-426C-9F65-C830980E9665}" srcOrd="1" destOrd="0" parTransId="{CA94D643-3635-4CF7-A9CE-A59C9B84EBBE}" sibTransId="{7C5AC070-591E-4709-BCF9-97F115ADEB32}"/>
    <dgm:cxn modelId="{78E51051-01CA-4463-9A55-C8F86D91289E}" type="presOf" srcId="{1DF3F688-7D75-4AB7-9F27-34276DB2DD1F}" destId="{32B4A30E-EBC9-4EF8-B34E-1DE561467158}" srcOrd="0" destOrd="0" presId="urn:microsoft.com/office/officeart/2005/8/layout/vList5"/>
    <dgm:cxn modelId="{E40379A8-E668-4A37-99E7-9B30423C7925}" srcId="{F1596194-35DC-426C-9F65-C830980E9665}" destId="{F98BDCA8-F19D-45C9-BFE6-771C061A1005}" srcOrd="0" destOrd="0" parTransId="{10EADB44-5942-4DEF-B69E-FC57489C9AEB}" sibTransId="{FA29A678-8A86-45DF-9B28-61D92F02C371}"/>
    <dgm:cxn modelId="{B311D959-FAA2-4665-9798-5E71938BE842}" srcId="{E0E86158-23AC-4F28-B595-65CD36006518}" destId="{1DF3F688-7D75-4AB7-9F27-34276DB2DD1F}" srcOrd="0" destOrd="0" parTransId="{5E9AAA60-8744-4623-9A6C-3E7A7F72329E}" sibTransId="{58B94F5B-FF0E-4FFC-9258-EE835914D8E8}"/>
    <dgm:cxn modelId="{8DBB2FE5-75F3-4238-A411-7F23D2EAB1B2}" type="presOf" srcId="{F1596194-35DC-426C-9F65-C830980E9665}" destId="{CCB25389-FBD9-4DDF-9D5F-B825DC14DCF7}" srcOrd="0" destOrd="0" presId="urn:microsoft.com/office/officeart/2005/8/layout/vList5"/>
    <dgm:cxn modelId="{3F58ADA7-31AF-4B4F-9E72-BA971AFD54DE}" type="presOf" srcId="{E14CCE3C-9FE1-4CE2-8784-4C906E989932}" destId="{6A6A01AF-2A5D-4C9C-9045-33D3C6C29A26}" srcOrd="0" destOrd="0" presId="urn:microsoft.com/office/officeart/2005/8/layout/vList5"/>
    <dgm:cxn modelId="{684033BB-186D-4909-9C46-C6290FBF2CC4}" srcId="{E0E86158-23AC-4F28-B595-65CD36006518}" destId="{218AED87-6FA8-43BF-8E9E-15ABA67C06B5}" srcOrd="1" destOrd="0" parTransId="{E59B6FD8-4470-4B8A-972A-6AB74B8658A8}" sibTransId="{DA2EF210-00EC-4955-848A-6B2C314C75E6}"/>
    <dgm:cxn modelId="{494E3BF4-EC38-4DB1-A12B-65BB82086B4E}" type="presOf" srcId="{E0E86158-23AC-4F28-B595-65CD36006518}" destId="{BF0FDB97-8D0A-46B5-A7F4-FDEED537E373}" srcOrd="0" destOrd="0" presId="urn:microsoft.com/office/officeart/2005/8/layout/vList5"/>
    <dgm:cxn modelId="{03C39988-AD52-4497-83CD-62AC0BEF6B22}" type="presOf" srcId="{E2526B47-69B8-4BF6-B32A-E6348651E244}" destId="{6A6A01AF-2A5D-4C9C-9045-33D3C6C29A26}" srcOrd="0" destOrd="1" presId="urn:microsoft.com/office/officeart/2005/8/layout/vList5"/>
    <dgm:cxn modelId="{C29D18B8-F4FB-4710-B796-6FD0FB83AFB7}" srcId="{F1596194-35DC-426C-9F65-C830980E9665}" destId="{26CA6719-7C48-4E73-B984-9E1A7695B204}" srcOrd="1" destOrd="0" parTransId="{A6314563-33EC-419E-8ECB-4C109CD5E01C}" sibTransId="{CFC22CE2-C237-4190-BCD0-7BC3225080C0}"/>
    <dgm:cxn modelId="{F2CC2C22-4712-4273-8D1F-86DA08543A0D}" type="presOf" srcId="{26CA6719-7C48-4E73-B984-9E1A7695B204}" destId="{7F055C93-3B86-4B3A-BD5A-D3FA90559326}" srcOrd="0" destOrd="1" presId="urn:microsoft.com/office/officeart/2005/8/layout/vList5"/>
    <dgm:cxn modelId="{46FCE65A-EA6B-44B5-8B49-4A86D3FA66A8}" type="presOf" srcId="{218AED87-6FA8-43BF-8E9E-15ABA67C06B5}" destId="{32B4A30E-EBC9-4EF8-B34E-1DE561467158}" srcOrd="0" destOrd="1" presId="urn:microsoft.com/office/officeart/2005/8/layout/vList5"/>
    <dgm:cxn modelId="{C4C8E592-1FB8-4843-9E15-B400AA815791}" srcId="{18691CC9-D376-49DE-89FA-1581E06F11C1}" destId="{E2526B47-69B8-4BF6-B32A-E6348651E244}" srcOrd="1" destOrd="0" parTransId="{F8F80E37-670D-4519-96D5-C11D752F0298}" sibTransId="{39CFC06F-7578-43C5-B781-F7919BADF5A5}"/>
    <dgm:cxn modelId="{CD4AC8EA-14C7-49D4-A764-9631CDEE378B}" srcId="{33057A03-2C8E-4697-B415-B5C9F12A792D}" destId="{E0E86158-23AC-4F28-B595-65CD36006518}" srcOrd="2" destOrd="0" parTransId="{6C194DC4-29FD-4ACF-A2FC-DDFF76653F0C}" sibTransId="{22288AD3-D600-4BEA-BBE7-5161AC6A7823}"/>
    <dgm:cxn modelId="{96A1BFF6-DC87-4321-A6E4-C1AFA7EE2004}" srcId="{18691CC9-D376-49DE-89FA-1581E06F11C1}" destId="{E14CCE3C-9FE1-4CE2-8784-4C906E989932}" srcOrd="0" destOrd="0" parTransId="{28DF9F18-8EA9-4A6D-B51C-2C048629C55A}" sibTransId="{D2FF1698-A73F-46CA-BB21-E961F8EE88A5}"/>
    <dgm:cxn modelId="{ABAE4AD7-0688-4E5E-9795-6B79923A3C2A}" srcId="{33057A03-2C8E-4697-B415-B5C9F12A792D}" destId="{18691CC9-D376-49DE-89FA-1581E06F11C1}" srcOrd="0" destOrd="0" parTransId="{2E6E08B9-F453-44DA-AFB2-DB775F7946B1}" sibTransId="{CE761846-458A-4B60-BA40-9E0074209056}"/>
    <dgm:cxn modelId="{E3E43364-EDD0-429B-9CE1-56FB42F0CD9B}" type="presOf" srcId="{F98BDCA8-F19D-45C9-BFE6-771C061A1005}" destId="{7F055C93-3B86-4B3A-BD5A-D3FA90559326}" srcOrd="0" destOrd="0" presId="urn:microsoft.com/office/officeart/2005/8/layout/vList5"/>
    <dgm:cxn modelId="{71A5EAEC-C69D-4792-966C-1B35EFC473AC}" type="presOf" srcId="{18691CC9-D376-49DE-89FA-1581E06F11C1}" destId="{D5E5E0EB-6732-4B52-9A27-1AA930431C71}" srcOrd="0" destOrd="0" presId="urn:microsoft.com/office/officeart/2005/8/layout/vList5"/>
    <dgm:cxn modelId="{F2C6CF09-BF3E-477A-A113-1B007E671630}" type="presOf" srcId="{33057A03-2C8E-4697-B415-B5C9F12A792D}" destId="{403EE599-CD8F-4198-8B0D-AC5EA7E21202}" srcOrd="0" destOrd="0" presId="urn:microsoft.com/office/officeart/2005/8/layout/vList5"/>
    <dgm:cxn modelId="{5A618A60-4152-4E52-BC2B-22D7ADEEB5C8}" type="presParOf" srcId="{403EE599-CD8F-4198-8B0D-AC5EA7E21202}" destId="{A306BFA8-D131-454F-A205-9DB93352E486}" srcOrd="0" destOrd="0" presId="urn:microsoft.com/office/officeart/2005/8/layout/vList5"/>
    <dgm:cxn modelId="{F01CE6FE-69CD-43B6-A66B-216380580DBA}" type="presParOf" srcId="{A306BFA8-D131-454F-A205-9DB93352E486}" destId="{D5E5E0EB-6732-4B52-9A27-1AA930431C71}" srcOrd="0" destOrd="0" presId="urn:microsoft.com/office/officeart/2005/8/layout/vList5"/>
    <dgm:cxn modelId="{76F29C4A-1373-4A6B-9693-5F096D2F267A}" type="presParOf" srcId="{A306BFA8-D131-454F-A205-9DB93352E486}" destId="{6A6A01AF-2A5D-4C9C-9045-33D3C6C29A26}" srcOrd="1" destOrd="0" presId="urn:microsoft.com/office/officeart/2005/8/layout/vList5"/>
    <dgm:cxn modelId="{378F2887-207A-4906-8292-2EAEF17BF069}" type="presParOf" srcId="{403EE599-CD8F-4198-8B0D-AC5EA7E21202}" destId="{A2CE7024-26DB-4163-AFB2-A5BE3865A7CB}" srcOrd="1" destOrd="0" presId="urn:microsoft.com/office/officeart/2005/8/layout/vList5"/>
    <dgm:cxn modelId="{5165CB3A-445B-4D0E-8F65-7B78084E87FA}" type="presParOf" srcId="{403EE599-CD8F-4198-8B0D-AC5EA7E21202}" destId="{D606DBFA-DAF6-40D7-A89F-BB1403D7FF6F}" srcOrd="2" destOrd="0" presId="urn:microsoft.com/office/officeart/2005/8/layout/vList5"/>
    <dgm:cxn modelId="{4427E23B-92A7-4CF9-B57B-D7E1948B37EF}" type="presParOf" srcId="{D606DBFA-DAF6-40D7-A89F-BB1403D7FF6F}" destId="{CCB25389-FBD9-4DDF-9D5F-B825DC14DCF7}" srcOrd="0" destOrd="0" presId="urn:microsoft.com/office/officeart/2005/8/layout/vList5"/>
    <dgm:cxn modelId="{AC62D069-7DF3-4AA5-AFE7-4F7E1A5D89B7}" type="presParOf" srcId="{D606DBFA-DAF6-40D7-A89F-BB1403D7FF6F}" destId="{7F055C93-3B86-4B3A-BD5A-D3FA90559326}" srcOrd="1" destOrd="0" presId="urn:microsoft.com/office/officeart/2005/8/layout/vList5"/>
    <dgm:cxn modelId="{65DD2884-0ED4-46C0-8002-44930ED0AC70}" type="presParOf" srcId="{403EE599-CD8F-4198-8B0D-AC5EA7E21202}" destId="{FCB8A94C-2516-4FF6-A083-EB74596DC9F2}" srcOrd="3" destOrd="0" presId="urn:microsoft.com/office/officeart/2005/8/layout/vList5"/>
    <dgm:cxn modelId="{F41BA099-8AC4-42F3-9C43-CFB2C9A0CFDF}" type="presParOf" srcId="{403EE599-CD8F-4198-8B0D-AC5EA7E21202}" destId="{F6FAA773-DC35-4D9D-9076-9A07DD3B8D9F}" srcOrd="4" destOrd="0" presId="urn:microsoft.com/office/officeart/2005/8/layout/vList5"/>
    <dgm:cxn modelId="{9F1BB2A9-6BAF-417D-8A43-59A55323C9A7}" type="presParOf" srcId="{F6FAA773-DC35-4D9D-9076-9A07DD3B8D9F}" destId="{BF0FDB97-8D0A-46B5-A7F4-FDEED537E373}" srcOrd="0" destOrd="0" presId="urn:microsoft.com/office/officeart/2005/8/layout/vList5"/>
    <dgm:cxn modelId="{4EF0954D-2507-4DC0-83D0-B038E17F5EC8}" type="presParOf" srcId="{F6FAA773-DC35-4D9D-9076-9A07DD3B8D9F}" destId="{32B4A30E-EBC9-4EF8-B34E-1DE5614671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8D0D9-16D2-4B34-BFDE-F71F113CB6E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AD270-8ECF-42CD-82D2-9EA315EC4308}">
      <dgm:prSet phldrT="[Text]"/>
      <dgm:spPr/>
      <dgm:t>
        <a:bodyPr/>
        <a:lstStyle/>
        <a:p>
          <a:r>
            <a:rPr lang="en-US" dirty="0" smtClean="0"/>
            <a:t>Major criteria(mandatory)</a:t>
          </a:r>
          <a:endParaRPr lang="en-US" dirty="0"/>
        </a:p>
      </dgm:t>
    </dgm:pt>
    <dgm:pt modelId="{DC3F7063-1B67-4D4E-90A2-598B4DB73139}" type="parTrans" cxnId="{54E2689D-9F60-40D9-B9A4-A73AD327554C}">
      <dgm:prSet/>
      <dgm:spPr/>
      <dgm:t>
        <a:bodyPr/>
        <a:lstStyle/>
        <a:p>
          <a:endParaRPr lang="en-US"/>
        </a:p>
      </dgm:t>
    </dgm:pt>
    <dgm:pt modelId="{86D9802E-844C-4E14-910A-3D819ADE78A0}" type="sibTrans" cxnId="{54E2689D-9F60-40D9-B9A4-A73AD327554C}">
      <dgm:prSet/>
      <dgm:spPr/>
      <dgm:t>
        <a:bodyPr/>
        <a:lstStyle/>
        <a:p>
          <a:endParaRPr lang="en-US"/>
        </a:p>
      </dgm:t>
    </dgm:pt>
    <dgm:pt modelId="{5F7D9695-E8E6-4FD1-BFF7-EE18B083101D}">
      <dgm:prSet phldrT="[Text]"/>
      <dgm:spPr/>
      <dgm:t>
        <a:bodyPr/>
        <a:lstStyle/>
        <a:p>
          <a:r>
            <a:rPr lang="en-US" dirty="0" smtClean="0"/>
            <a:t>Polyneuropathy</a:t>
          </a:r>
          <a:endParaRPr lang="en-US" dirty="0"/>
        </a:p>
      </dgm:t>
    </dgm:pt>
    <dgm:pt modelId="{EA315EB6-2456-4198-9237-5150E8314082}" type="parTrans" cxnId="{30F46377-387B-4A93-B23B-9B6774D46577}">
      <dgm:prSet/>
      <dgm:spPr/>
      <dgm:t>
        <a:bodyPr/>
        <a:lstStyle/>
        <a:p>
          <a:endParaRPr lang="en-US"/>
        </a:p>
      </dgm:t>
    </dgm:pt>
    <dgm:pt modelId="{5FE90376-EEA5-4972-AEC3-C6BCACA0E390}" type="sibTrans" cxnId="{30F46377-387B-4A93-B23B-9B6774D46577}">
      <dgm:prSet/>
      <dgm:spPr/>
      <dgm:t>
        <a:bodyPr/>
        <a:lstStyle/>
        <a:p>
          <a:endParaRPr lang="en-US"/>
        </a:p>
      </dgm:t>
    </dgm:pt>
    <dgm:pt modelId="{06864414-742C-4925-B0D5-514BCD7FE784}">
      <dgm:prSet phldrT="[Text]"/>
      <dgm:spPr/>
      <dgm:t>
        <a:bodyPr/>
        <a:lstStyle/>
        <a:p>
          <a:r>
            <a:rPr lang="en-US" dirty="0" smtClean="0"/>
            <a:t>Monoclonal </a:t>
          </a:r>
          <a:r>
            <a:rPr lang="en-US" dirty="0" err="1" smtClean="0"/>
            <a:t>gammopathy</a:t>
          </a:r>
          <a:endParaRPr lang="en-US" dirty="0"/>
        </a:p>
      </dgm:t>
    </dgm:pt>
    <dgm:pt modelId="{7209FF06-F393-4812-B44E-5C295B2D7955}" type="parTrans" cxnId="{75DB7322-440D-4C68-8D1D-E491F450970E}">
      <dgm:prSet/>
      <dgm:spPr/>
      <dgm:t>
        <a:bodyPr/>
        <a:lstStyle/>
        <a:p>
          <a:endParaRPr lang="en-US"/>
        </a:p>
      </dgm:t>
    </dgm:pt>
    <dgm:pt modelId="{1824F351-4B6B-493D-8EB1-8EB39FBCB962}" type="sibTrans" cxnId="{75DB7322-440D-4C68-8D1D-E491F450970E}">
      <dgm:prSet/>
      <dgm:spPr/>
      <dgm:t>
        <a:bodyPr/>
        <a:lstStyle/>
        <a:p>
          <a:endParaRPr lang="en-US"/>
        </a:p>
      </dgm:t>
    </dgm:pt>
    <dgm:pt modelId="{54CCA676-2D94-4FE5-AECC-EA43B89BF4DA}">
      <dgm:prSet phldrT="[Text]"/>
      <dgm:spPr/>
      <dgm:t>
        <a:bodyPr/>
        <a:lstStyle/>
        <a:p>
          <a:r>
            <a:rPr lang="en-US" dirty="0" smtClean="0"/>
            <a:t> Major criteria(others)</a:t>
          </a:r>
          <a:endParaRPr lang="en-US" dirty="0"/>
        </a:p>
      </dgm:t>
    </dgm:pt>
    <dgm:pt modelId="{DBF26A94-8694-4C06-AA04-0FD3D8B1ECB3}" type="parTrans" cxnId="{4644A4CB-FF5D-4FD2-B9A2-F7A0ED6EBBC4}">
      <dgm:prSet/>
      <dgm:spPr/>
      <dgm:t>
        <a:bodyPr/>
        <a:lstStyle/>
        <a:p>
          <a:endParaRPr lang="en-US"/>
        </a:p>
      </dgm:t>
    </dgm:pt>
    <dgm:pt modelId="{CF0E3E59-6EB6-4AF8-81CD-B6F67FA9489A}" type="sibTrans" cxnId="{4644A4CB-FF5D-4FD2-B9A2-F7A0ED6EBBC4}">
      <dgm:prSet/>
      <dgm:spPr/>
      <dgm:t>
        <a:bodyPr/>
        <a:lstStyle/>
        <a:p>
          <a:endParaRPr lang="en-US"/>
        </a:p>
      </dgm:t>
    </dgm:pt>
    <dgm:pt modelId="{D642A959-29E1-48EC-9C12-2AC3E86BBC9D}">
      <dgm:prSet phldrT="[Text]"/>
      <dgm:spPr/>
      <dgm:t>
        <a:bodyPr/>
        <a:lstStyle/>
        <a:p>
          <a:r>
            <a:rPr lang="en-US" dirty="0" err="1" smtClean="0"/>
            <a:t>Castleman</a:t>
          </a:r>
          <a:r>
            <a:rPr lang="en-US" dirty="0" smtClean="0"/>
            <a:t> disease</a:t>
          </a:r>
          <a:endParaRPr lang="en-US" dirty="0"/>
        </a:p>
      </dgm:t>
    </dgm:pt>
    <dgm:pt modelId="{2C446441-83D1-45DC-B2DF-CDE59D8B3A10}" type="parTrans" cxnId="{D480DF8A-B305-49F6-9B72-0D1C5BA4B267}">
      <dgm:prSet/>
      <dgm:spPr/>
      <dgm:t>
        <a:bodyPr/>
        <a:lstStyle/>
        <a:p>
          <a:endParaRPr lang="en-US"/>
        </a:p>
      </dgm:t>
    </dgm:pt>
    <dgm:pt modelId="{85CAA812-BF14-4092-AE74-4D07CBA9E530}" type="sibTrans" cxnId="{D480DF8A-B305-49F6-9B72-0D1C5BA4B267}">
      <dgm:prSet/>
      <dgm:spPr/>
      <dgm:t>
        <a:bodyPr/>
        <a:lstStyle/>
        <a:p>
          <a:endParaRPr lang="en-US"/>
        </a:p>
      </dgm:t>
    </dgm:pt>
    <dgm:pt modelId="{84E0684B-BED2-4089-AF57-129B18A28101}">
      <dgm:prSet phldrT="[Text]"/>
      <dgm:spPr/>
      <dgm:t>
        <a:bodyPr/>
        <a:lstStyle/>
        <a:p>
          <a:r>
            <a:rPr lang="en-US" dirty="0" err="1" smtClean="0"/>
            <a:t>Osteoclastic</a:t>
          </a:r>
          <a:r>
            <a:rPr lang="en-US" dirty="0" smtClean="0"/>
            <a:t> lesions</a:t>
          </a:r>
          <a:endParaRPr lang="en-US" dirty="0"/>
        </a:p>
      </dgm:t>
    </dgm:pt>
    <dgm:pt modelId="{A1119B9A-1585-4DBE-A599-DA13CFE320DA}" type="parTrans" cxnId="{A8AEABD9-0846-4285-A10E-E881CA73B60F}">
      <dgm:prSet/>
      <dgm:spPr/>
      <dgm:t>
        <a:bodyPr/>
        <a:lstStyle/>
        <a:p>
          <a:endParaRPr lang="en-US"/>
        </a:p>
      </dgm:t>
    </dgm:pt>
    <dgm:pt modelId="{A3C3AF5D-BD30-4878-8C4B-AD67E445241F}" type="sibTrans" cxnId="{A8AEABD9-0846-4285-A10E-E881CA73B60F}">
      <dgm:prSet/>
      <dgm:spPr/>
      <dgm:t>
        <a:bodyPr/>
        <a:lstStyle/>
        <a:p>
          <a:endParaRPr lang="en-US"/>
        </a:p>
      </dgm:t>
    </dgm:pt>
    <dgm:pt modelId="{DAE65651-0DD9-4350-B085-5166C98B383F}">
      <dgm:prSet phldrT="[Text]"/>
      <dgm:spPr/>
      <dgm:t>
        <a:bodyPr/>
        <a:lstStyle/>
        <a:p>
          <a:r>
            <a:rPr lang="en-US" dirty="0" smtClean="0"/>
            <a:t>Minor criteria</a:t>
          </a:r>
          <a:endParaRPr lang="en-US" dirty="0"/>
        </a:p>
      </dgm:t>
    </dgm:pt>
    <dgm:pt modelId="{EE8731AC-7385-4697-8581-2A0E3930CEEC}" type="parTrans" cxnId="{0B3550A9-B74B-470B-8505-29BA6487C112}">
      <dgm:prSet/>
      <dgm:spPr/>
      <dgm:t>
        <a:bodyPr/>
        <a:lstStyle/>
        <a:p>
          <a:endParaRPr lang="en-US"/>
        </a:p>
      </dgm:t>
    </dgm:pt>
    <dgm:pt modelId="{A9534477-8CA8-4963-8A88-9319FDA603F0}" type="sibTrans" cxnId="{0B3550A9-B74B-470B-8505-29BA6487C112}">
      <dgm:prSet/>
      <dgm:spPr/>
      <dgm:t>
        <a:bodyPr/>
        <a:lstStyle/>
        <a:p>
          <a:endParaRPr lang="en-US"/>
        </a:p>
      </dgm:t>
    </dgm:pt>
    <dgm:pt modelId="{F76CAB89-824F-4954-8CC7-63FC5FA95313}">
      <dgm:prSet phldrT="[Text]"/>
      <dgm:spPr/>
      <dgm:t>
        <a:bodyPr/>
        <a:lstStyle/>
        <a:p>
          <a:r>
            <a:rPr lang="en-US" dirty="0" err="1" smtClean="0"/>
            <a:t>Organomegaly</a:t>
          </a:r>
          <a:endParaRPr lang="en-US" dirty="0"/>
        </a:p>
      </dgm:t>
    </dgm:pt>
    <dgm:pt modelId="{5C8D340F-7D84-47FE-9B6F-BF6B4EC32DBD}" type="parTrans" cxnId="{D677BFA5-8BE8-42A7-8518-80BAB7090618}">
      <dgm:prSet/>
      <dgm:spPr/>
      <dgm:t>
        <a:bodyPr/>
        <a:lstStyle/>
        <a:p>
          <a:endParaRPr lang="en-US"/>
        </a:p>
      </dgm:t>
    </dgm:pt>
    <dgm:pt modelId="{B3A75FCF-CEAD-4ED9-9F3F-CF98E9E84DDE}" type="sibTrans" cxnId="{D677BFA5-8BE8-42A7-8518-80BAB7090618}">
      <dgm:prSet/>
      <dgm:spPr/>
      <dgm:t>
        <a:bodyPr/>
        <a:lstStyle/>
        <a:p>
          <a:endParaRPr lang="en-US"/>
        </a:p>
      </dgm:t>
    </dgm:pt>
    <dgm:pt modelId="{D5911C5D-DE62-4C3C-A117-C2FF798EDDC6}">
      <dgm:prSet phldrT="[Text]"/>
      <dgm:spPr/>
      <dgm:t>
        <a:bodyPr/>
        <a:lstStyle/>
        <a:p>
          <a:r>
            <a:rPr lang="en-US" dirty="0" smtClean="0"/>
            <a:t>Extravascular </a:t>
          </a:r>
          <a:r>
            <a:rPr lang="en-US" dirty="0" err="1" smtClean="0"/>
            <a:t>vol.overload</a:t>
          </a:r>
          <a:r>
            <a:rPr lang="en-US" dirty="0" smtClean="0"/>
            <a:t>(</a:t>
          </a:r>
          <a:r>
            <a:rPr lang="en-US" dirty="0" err="1" smtClean="0"/>
            <a:t>ascites,oedema,P.E</a:t>
          </a:r>
          <a:r>
            <a:rPr lang="en-US" dirty="0" smtClean="0"/>
            <a:t>)</a:t>
          </a:r>
          <a:endParaRPr lang="en-US" dirty="0"/>
        </a:p>
      </dgm:t>
    </dgm:pt>
    <dgm:pt modelId="{E12B5B66-35CF-4813-9551-0BAFC7FE01E3}" type="parTrans" cxnId="{E43281FC-8FF9-4895-8A4E-FC3F8A314F48}">
      <dgm:prSet/>
      <dgm:spPr/>
      <dgm:t>
        <a:bodyPr/>
        <a:lstStyle/>
        <a:p>
          <a:endParaRPr lang="en-US"/>
        </a:p>
      </dgm:t>
    </dgm:pt>
    <dgm:pt modelId="{A9146583-D634-4959-B0AA-7FB9F9560677}" type="sibTrans" cxnId="{E43281FC-8FF9-4895-8A4E-FC3F8A314F48}">
      <dgm:prSet/>
      <dgm:spPr/>
      <dgm:t>
        <a:bodyPr/>
        <a:lstStyle/>
        <a:p>
          <a:endParaRPr lang="en-US"/>
        </a:p>
      </dgm:t>
    </dgm:pt>
    <dgm:pt modelId="{AA32B89B-E111-4665-B041-4BE366A0643C}">
      <dgm:prSet phldrT="[Text]"/>
      <dgm:spPr/>
      <dgm:t>
        <a:bodyPr/>
        <a:lstStyle/>
        <a:p>
          <a:r>
            <a:rPr lang="en-US" dirty="0" smtClean="0"/>
            <a:t>Elevated serum or plasma VEGF</a:t>
          </a:r>
          <a:endParaRPr lang="en-US" dirty="0"/>
        </a:p>
      </dgm:t>
    </dgm:pt>
    <dgm:pt modelId="{B1B3DA55-3A9E-41D0-9B56-ACDD28125B60}" type="parTrans" cxnId="{D983C61E-A955-4DF4-B650-4A40E9EA5FC6}">
      <dgm:prSet/>
      <dgm:spPr/>
      <dgm:t>
        <a:bodyPr/>
        <a:lstStyle/>
        <a:p>
          <a:endParaRPr lang="en-US"/>
        </a:p>
      </dgm:t>
    </dgm:pt>
    <dgm:pt modelId="{DDE058DC-E9F3-43EF-8BD7-8AC24F35A705}" type="sibTrans" cxnId="{D983C61E-A955-4DF4-B650-4A40E9EA5FC6}">
      <dgm:prSet/>
      <dgm:spPr/>
      <dgm:t>
        <a:bodyPr/>
        <a:lstStyle/>
        <a:p>
          <a:endParaRPr lang="en-US"/>
        </a:p>
      </dgm:t>
    </dgm:pt>
    <dgm:pt modelId="{5E8FC941-6376-4A1A-8BF4-FE3BA75238E7}">
      <dgm:prSet phldrT="[Text]"/>
      <dgm:spPr/>
      <dgm:t>
        <a:bodyPr/>
        <a:lstStyle/>
        <a:p>
          <a:r>
            <a:rPr lang="en-US" dirty="0" err="1" smtClean="0"/>
            <a:t>Endocrinopathy</a:t>
          </a:r>
          <a:endParaRPr lang="en-US" dirty="0"/>
        </a:p>
      </dgm:t>
    </dgm:pt>
    <dgm:pt modelId="{82E7A561-EB11-4D57-8994-4757C49A8E87}" type="parTrans" cxnId="{0AB7570F-D282-403E-ADAA-CF4BADCD9A03}">
      <dgm:prSet/>
      <dgm:spPr/>
      <dgm:t>
        <a:bodyPr/>
        <a:lstStyle/>
        <a:p>
          <a:endParaRPr lang="en-US"/>
        </a:p>
      </dgm:t>
    </dgm:pt>
    <dgm:pt modelId="{0F2187EF-228D-4C5E-B347-D7E4CF8719DF}" type="sibTrans" cxnId="{0AB7570F-D282-403E-ADAA-CF4BADCD9A03}">
      <dgm:prSet/>
      <dgm:spPr/>
      <dgm:t>
        <a:bodyPr/>
        <a:lstStyle/>
        <a:p>
          <a:endParaRPr lang="en-US"/>
        </a:p>
      </dgm:t>
    </dgm:pt>
    <dgm:pt modelId="{B45FB180-39BF-4F21-862B-0207374B4F9F}">
      <dgm:prSet phldrT="[Text]"/>
      <dgm:spPr/>
      <dgm:t>
        <a:bodyPr/>
        <a:lstStyle/>
        <a:p>
          <a:r>
            <a:rPr lang="en-US" dirty="0" smtClean="0"/>
            <a:t>Skin changes</a:t>
          </a:r>
          <a:endParaRPr lang="en-US" dirty="0"/>
        </a:p>
      </dgm:t>
    </dgm:pt>
    <dgm:pt modelId="{5B36FEF8-6F26-4DB2-BBA4-B42690EAE4B2}" type="parTrans" cxnId="{E3F81720-6F77-40CE-995D-D4B32C0E4784}">
      <dgm:prSet/>
      <dgm:spPr/>
      <dgm:t>
        <a:bodyPr/>
        <a:lstStyle/>
        <a:p>
          <a:endParaRPr lang="en-US"/>
        </a:p>
      </dgm:t>
    </dgm:pt>
    <dgm:pt modelId="{EF99A903-B453-456F-85E1-E6BBA05EF194}" type="sibTrans" cxnId="{E3F81720-6F77-40CE-995D-D4B32C0E4784}">
      <dgm:prSet/>
      <dgm:spPr/>
      <dgm:t>
        <a:bodyPr/>
        <a:lstStyle/>
        <a:p>
          <a:endParaRPr lang="en-US"/>
        </a:p>
      </dgm:t>
    </dgm:pt>
    <dgm:pt modelId="{7505A1C9-B065-4864-9C00-74CE5260ACAF}">
      <dgm:prSet phldrT="[Text]"/>
      <dgm:spPr/>
      <dgm:t>
        <a:bodyPr/>
        <a:lstStyle/>
        <a:p>
          <a:r>
            <a:rPr lang="en-US" dirty="0" err="1" smtClean="0"/>
            <a:t>Papilloedema</a:t>
          </a:r>
          <a:endParaRPr lang="en-US" dirty="0"/>
        </a:p>
      </dgm:t>
    </dgm:pt>
    <dgm:pt modelId="{8B12330B-658B-4A06-898F-1A1FE6B8BE2C}" type="parTrans" cxnId="{31772179-7F42-4C38-8575-710000E3E426}">
      <dgm:prSet/>
      <dgm:spPr/>
      <dgm:t>
        <a:bodyPr/>
        <a:lstStyle/>
        <a:p>
          <a:endParaRPr lang="en-US"/>
        </a:p>
      </dgm:t>
    </dgm:pt>
    <dgm:pt modelId="{D4D199B9-56B3-4714-A7AB-8FEF4E7EE863}" type="sibTrans" cxnId="{31772179-7F42-4C38-8575-710000E3E426}">
      <dgm:prSet/>
      <dgm:spPr/>
      <dgm:t>
        <a:bodyPr/>
        <a:lstStyle/>
        <a:p>
          <a:endParaRPr lang="en-US"/>
        </a:p>
      </dgm:t>
    </dgm:pt>
    <dgm:pt modelId="{A3A0DA93-4DDB-4CF4-898F-5F18BB6E147A}">
      <dgm:prSet phldrT="[Text]"/>
      <dgm:spPr/>
      <dgm:t>
        <a:bodyPr/>
        <a:lstStyle/>
        <a:p>
          <a:r>
            <a:rPr lang="en-US" dirty="0" smtClean="0"/>
            <a:t>Thrombocytosis or polycythemia</a:t>
          </a:r>
          <a:endParaRPr lang="en-US" dirty="0"/>
        </a:p>
      </dgm:t>
    </dgm:pt>
    <dgm:pt modelId="{2EB40911-A244-4897-8CAE-1E9955288406}" type="parTrans" cxnId="{B41A7D9E-61D7-4D5B-867D-BDE67B086A06}">
      <dgm:prSet/>
      <dgm:spPr/>
      <dgm:t>
        <a:bodyPr/>
        <a:lstStyle/>
        <a:p>
          <a:endParaRPr lang="en-US"/>
        </a:p>
      </dgm:t>
    </dgm:pt>
    <dgm:pt modelId="{82073629-1CFF-4111-89EA-40ACC8767916}" type="sibTrans" cxnId="{B41A7D9E-61D7-4D5B-867D-BDE67B086A06}">
      <dgm:prSet/>
      <dgm:spPr/>
      <dgm:t>
        <a:bodyPr/>
        <a:lstStyle/>
        <a:p>
          <a:endParaRPr lang="en-US"/>
        </a:p>
      </dgm:t>
    </dgm:pt>
    <dgm:pt modelId="{9F90FB8F-7576-4AED-9B3A-A83A9EB16E79}" type="pres">
      <dgm:prSet presAssocID="{93A8D0D9-16D2-4B34-BFDE-F71F113CB6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D1BCF-B952-4DC7-8D9F-E38B821A2F17}" type="pres">
      <dgm:prSet presAssocID="{6BDAD270-8ECF-42CD-82D2-9EA315EC4308}" presName="linNode" presStyleCnt="0"/>
      <dgm:spPr/>
    </dgm:pt>
    <dgm:pt modelId="{1DD70D4B-7F2D-4471-B571-28C9EDEEE1A9}" type="pres">
      <dgm:prSet presAssocID="{6BDAD270-8ECF-42CD-82D2-9EA315EC430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A0895-80FF-47B3-9FD7-22C403EEDABD}" type="pres">
      <dgm:prSet presAssocID="{6BDAD270-8ECF-42CD-82D2-9EA315EC430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C6DE-058F-4333-9346-A6B924DA96FB}" type="pres">
      <dgm:prSet presAssocID="{86D9802E-844C-4E14-910A-3D819ADE78A0}" presName="sp" presStyleCnt="0"/>
      <dgm:spPr/>
    </dgm:pt>
    <dgm:pt modelId="{A135E238-C1B2-4926-A5F7-D0CEA80BF0B3}" type="pres">
      <dgm:prSet presAssocID="{54CCA676-2D94-4FE5-AECC-EA43B89BF4DA}" presName="linNode" presStyleCnt="0"/>
      <dgm:spPr/>
    </dgm:pt>
    <dgm:pt modelId="{88A6E84C-513B-4AD0-9C4F-DE014102F603}" type="pres">
      <dgm:prSet presAssocID="{54CCA676-2D94-4FE5-AECC-EA43B89BF4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16DA1-55CE-450F-B8B6-4229E6A1C1E9}" type="pres">
      <dgm:prSet presAssocID="{54CCA676-2D94-4FE5-AECC-EA43B89BF4D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25EA5-4CA3-4236-82DA-BA0FAF5E57F1}" type="pres">
      <dgm:prSet presAssocID="{CF0E3E59-6EB6-4AF8-81CD-B6F67FA9489A}" presName="sp" presStyleCnt="0"/>
      <dgm:spPr/>
    </dgm:pt>
    <dgm:pt modelId="{AE4214E9-F05F-45BA-BE50-8F85EC834878}" type="pres">
      <dgm:prSet presAssocID="{DAE65651-0DD9-4350-B085-5166C98B383F}" presName="linNode" presStyleCnt="0"/>
      <dgm:spPr/>
    </dgm:pt>
    <dgm:pt modelId="{388A4F54-E016-4EA2-A59D-F907111CC907}" type="pres">
      <dgm:prSet presAssocID="{DAE65651-0DD9-4350-B085-5166C98B38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88318-90D3-4A15-BA19-F3B9AD2EB4A2}" type="pres">
      <dgm:prSet presAssocID="{DAE65651-0DD9-4350-B085-5166C98B383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7898C-AED5-4340-ABC4-BA8375D995C8}" type="presOf" srcId="{6BDAD270-8ECF-42CD-82D2-9EA315EC4308}" destId="{1DD70D4B-7F2D-4471-B571-28C9EDEEE1A9}" srcOrd="0" destOrd="0" presId="urn:microsoft.com/office/officeart/2005/8/layout/vList5"/>
    <dgm:cxn modelId="{D677BFA5-8BE8-42A7-8518-80BAB7090618}" srcId="{DAE65651-0DD9-4350-B085-5166C98B383F}" destId="{F76CAB89-824F-4954-8CC7-63FC5FA95313}" srcOrd="0" destOrd="0" parTransId="{5C8D340F-7D84-47FE-9B6F-BF6B4EC32DBD}" sibTransId="{B3A75FCF-CEAD-4ED9-9F3F-CF98E9E84DDE}"/>
    <dgm:cxn modelId="{4644A4CB-FF5D-4FD2-B9A2-F7A0ED6EBBC4}" srcId="{93A8D0D9-16D2-4B34-BFDE-F71F113CB6E4}" destId="{54CCA676-2D94-4FE5-AECC-EA43B89BF4DA}" srcOrd="1" destOrd="0" parTransId="{DBF26A94-8694-4C06-AA04-0FD3D8B1ECB3}" sibTransId="{CF0E3E59-6EB6-4AF8-81CD-B6F67FA9489A}"/>
    <dgm:cxn modelId="{30F46377-387B-4A93-B23B-9B6774D46577}" srcId="{6BDAD270-8ECF-42CD-82D2-9EA315EC4308}" destId="{5F7D9695-E8E6-4FD1-BFF7-EE18B083101D}" srcOrd="0" destOrd="0" parTransId="{EA315EB6-2456-4198-9237-5150E8314082}" sibTransId="{5FE90376-EEA5-4972-AEC3-C6BCACA0E390}"/>
    <dgm:cxn modelId="{B174F4CE-2B93-4557-B1D3-A4C515019015}" type="presOf" srcId="{5E8FC941-6376-4A1A-8BF4-FE3BA75238E7}" destId="{F7A88318-90D3-4A15-BA19-F3B9AD2EB4A2}" srcOrd="0" destOrd="2" presId="urn:microsoft.com/office/officeart/2005/8/layout/vList5"/>
    <dgm:cxn modelId="{E43281FC-8FF9-4895-8A4E-FC3F8A314F48}" srcId="{DAE65651-0DD9-4350-B085-5166C98B383F}" destId="{D5911C5D-DE62-4C3C-A117-C2FF798EDDC6}" srcOrd="1" destOrd="0" parTransId="{E12B5B66-35CF-4813-9551-0BAFC7FE01E3}" sibTransId="{A9146583-D634-4959-B0AA-7FB9F9560677}"/>
    <dgm:cxn modelId="{A8AEABD9-0846-4285-A10E-E881CA73B60F}" srcId="{54CCA676-2D94-4FE5-AECC-EA43B89BF4DA}" destId="{84E0684B-BED2-4089-AF57-129B18A28101}" srcOrd="1" destOrd="0" parTransId="{A1119B9A-1585-4DBE-A599-DA13CFE320DA}" sibTransId="{A3C3AF5D-BD30-4878-8C4B-AD67E445241F}"/>
    <dgm:cxn modelId="{54E2689D-9F60-40D9-B9A4-A73AD327554C}" srcId="{93A8D0D9-16D2-4B34-BFDE-F71F113CB6E4}" destId="{6BDAD270-8ECF-42CD-82D2-9EA315EC4308}" srcOrd="0" destOrd="0" parTransId="{DC3F7063-1B67-4D4E-90A2-598B4DB73139}" sibTransId="{86D9802E-844C-4E14-910A-3D819ADE78A0}"/>
    <dgm:cxn modelId="{0B3550A9-B74B-470B-8505-29BA6487C112}" srcId="{93A8D0D9-16D2-4B34-BFDE-F71F113CB6E4}" destId="{DAE65651-0DD9-4350-B085-5166C98B383F}" srcOrd="2" destOrd="0" parTransId="{EE8731AC-7385-4697-8581-2A0E3930CEEC}" sibTransId="{A9534477-8CA8-4963-8A88-9319FDA603F0}"/>
    <dgm:cxn modelId="{DAF8EF17-7FDB-432E-9C77-B2CB01ABA2E0}" type="presOf" srcId="{D5911C5D-DE62-4C3C-A117-C2FF798EDDC6}" destId="{F7A88318-90D3-4A15-BA19-F3B9AD2EB4A2}" srcOrd="0" destOrd="1" presId="urn:microsoft.com/office/officeart/2005/8/layout/vList5"/>
    <dgm:cxn modelId="{D30539C1-E3A2-440B-A60F-CBC373478BAD}" type="presOf" srcId="{54CCA676-2D94-4FE5-AECC-EA43B89BF4DA}" destId="{88A6E84C-513B-4AD0-9C4F-DE014102F603}" srcOrd="0" destOrd="0" presId="urn:microsoft.com/office/officeart/2005/8/layout/vList5"/>
    <dgm:cxn modelId="{D480DF8A-B305-49F6-9B72-0D1C5BA4B267}" srcId="{54CCA676-2D94-4FE5-AECC-EA43B89BF4DA}" destId="{D642A959-29E1-48EC-9C12-2AC3E86BBC9D}" srcOrd="0" destOrd="0" parTransId="{2C446441-83D1-45DC-B2DF-CDE59D8B3A10}" sibTransId="{85CAA812-BF14-4092-AE74-4D07CBA9E530}"/>
    <dgm:cxn modelId="{D983C61E-A955-4DF4-B650-4A40E9EA5FC6}" srcId="{54CCA676-2D94-4FE5-AECC-EA43B89BF4DA}" destId="{AA32B89B-E111-4665-B041-4BE366A0643C}" srcOrd="2" destOrd="0" parTransId="{B1B3DA55-3A9E-41D0-9B56-ACDD28125B60}" sibTransId="{DDE058DC-E9F3-43EF-8BD7-8AC24F35A705}"/>
    <dgm:cxn modelId="{E3F81720-6F77-40CE-995D-D4B32C0E4784}" srcId="{DAE65651-0DD9-4350-B085-5166C98B383F}" destId="{B45FB180-39BF-4F21-862B-0207374B4F9F}" srcOrd="3" destOrd="0" parTransId="{5B36FEF8-6F26-4DB2-BBA4-B42690EAE4B2}" sibTransId="{EF99A903-B453-456F-85E1-E6BBA05EF194}"/>
    <dgm:cxn modelId="{2E10125D-4255-4D79-92E7-9E9A22817B50}" type="presOf" srcId="{7505A1C9-B065-4864-9C00-74CE5260ACAF}" destId="{F7A88318-90D3-4A15-BA19-F3B9AD2EB4A2}" srcOrd="0" destOrd="4" presId="urn:microsoft.com/office/officeart/2005/8/layout/vList5"/>
    <dgm:cxn modelId="{C410649B-F043-4CAE-A89D-5DE796C5CB97}" type="presOf" srcId="{DAE65651-0DD9-4350-B085-5166C98B383F}" destId="{388A4F54-E016-4EA2-A59D-F907111CC907}" srcOrd="0" destOrd="0" presId="urn:microsoft.com/office/officeart/2005/8/layout/vList5"/>
    <dgm:cxn modelId="{21538BA6-FC26-4CA6-AFB6-B91DF63D4B05}" type="presOf" srcId="{06864414-742C-4925-B0D5-514BCD7FE784}" destId="{3C6A0895-80FF-47B3-9FD7-22C403EEDABD}" srcOrd="0" destOrd="1" presId="urn:microsoft.com/office/officeart/2005/8/layout/vList5"/>
    <dgm:cxn modelId="{133D2A27-1EF6-472F-9267-C3963EB2AF6E}" type="presOf" srcId="{5F7D9695-E8E6-4FD1-BFF7-EE18B083101D}" destId="{3C6A0895-80FF-47B3-9FD7-22C403EEDABD}" srcOrd="0" destOrd="0" presId="urn:microsoft.com/office/officeart/2005/8/layout/vList5"/>
    <dgm:cxn modelId="{75DB7322-440D-4C68-8D1D-E491F450970E}" srcId="{6BDAD270-8ECF-42CD-82D2-9EA315EC4308}" destId="{06864414-742C-4925-B0D5-514BCD7FE784}" srcOrd="1" destOrd="0" parTransId="{7209FF06-F393-4812-B44E-5C295B2D7955}" sibTransId="{1824F351-4B6B-493D-8EB1-8EB39FBCB962}"/>
    <dgm:cxn modelId="{28BBC339-F5D1-45A9-9899-5DE9019B9466}" type="presOf" srcId="{B45FB180-39BF-4F21-862B-0207374B4F9F}" destId="{F7A88318-90D3-4A15-BA19-F3B9AD2EB4A2}" srcOrd="0" destOrd="3" presId="urn:microsoft.com/office/officeart/2005/8/layout/vList5"/>
    <dgm:cxn modelId="{31772179-7F42-4C38-8575-710000E3E426}" srcId="{DAE65651-0DD9-4350-B085-5166C98B383F}" destId="{7505A1C9-B065-4864-9C00-74CE5260ACAF}" srcOrd="4" destOrd="0" parTransId="{8B12330B-658B-4A06-898F-1A1FE6B8BE2C}" sibTransId="{D4D199B9-56B3-4714-A7AB-8FEF4E7EE863}"/>
    <dgm:cxn modelId="{0AB7570F-D282-403E-ADAA-CF4BADCD9A03}" srcId="{DAE65651-0DD9-4350-B085-5166C98B383F}" destId="{5E8FC941-6376-4A1A-8BF4-FE3BA75238E7}" srcOrd="2" destOrd="0" parTransId="{82E7A561-EB11-4D57-8994-4757C49A8E87}" sibTransId="{0F2187EF-228D-4C5E-B347-D7E4CF8719DF}"/>
    <dgm:cxn modelId="{B41A7D9E-61D7-4D5B-867D-BDE67B086A06}" srcId="{DAE65651-0DD9-4350-B085-5166C98B383F}" destId="{A3A0DA93-4DDB-4CF4-898F-5F18BB6E147A}" srcOrd="5" destOrd="0" parTransId="{2EB40911-A244-4897-8CAE-1E9955288406}" sibTransId="{82073629-1CFF-4111-89EA-40ACC8767916}"/>
    <dgm:cxn modelId="{D94DCBE2-AC56-4F70-A610-F89A4040BEBF}" type="presOf" srcId="{93A8D0D9-16D2-4B34-BFDE-F71F113CB6E4}" destId="{9F90FB8F-7576-4AED-9B3A-A83A9EB16E79}" srcOrd="0" destOrd="0" presId="urn:microsoft.com/office/officeart/2005/8/layout/vList5"/>
    <dgm:cxn modelId="{01CD1D74-A448-4FA6-B762-FD1E44DA15CD}" type="presOf" srcId="{F76CAB89-824F-4954-8CC7-63FC5FA95313}" destId="{F7A88318-90D3-4A15-BA19-F3B9AD2EB4A2}" srcOrd="0" destOrd="0" presId="urn:microsoft.com/office/officeart/2005/8/layout/vList5"/>
    <dgm:cxn modelId="{4FF701A6-FC9B-4A71-BD74-C8C1D0983F24}" type="presOf" srcId="{AA32B89B-E111-4665-B041-4BE366A0643C}" destId="{0DA16DA1-55CE-450F-B8B6-4229E6A1C1E9}" srcOrd="0" destOrd="2" presId="urn:microsoft.com/office/officeart/2005/8/layout/vList5"/>
    <dgm:cxn modelId="{D1D1CAEE-DC6D-452A-A8BB-46C9C8134702}" type="presOf" srcId="{D642A959-29E1-48EC-9C12-2AC3E86BBC9D}" destId="{0DA16DA1-55CE-450F-B8B6-4229E6A1C1E9}" srcOrd="0" destOrd="0" presId="urn:microsoft.com/office/officeart/2005/8/layout/vList5"/>
    <dgm:cxn modelId="{6E93CC31-0BCE-4A00-BBA6-DFB87C64628C}" type="presOf" srcId="{84E0684B-BED2-4089-AF57-129B18A28101}" destId="{0DA16DA1-55CE-450F-B8B6-4229E6A1C1E9}" srcOrd="0" destOrd="1" presId="urn:microsoft.com/office/officeart/2005/8/layout/vList5"/>
    <dgm:cxn modelId="{B6325860-2160-44DF-9F14-869268588D69}" type="presOf" srcId="{A3A0DA93-4DDB-4CF4-898F-5F18BB6E147A}" destId="{F7A88318-90D3-4A15-BA19-F3B9AD2EB4A2}" srcOrd="0" destOrd="5" presId="urn:microsoft.com/office/officeart/2005/8/layout/vList5"/>
    <dgm:cxn modelId="{D8C8E288-EDD1-405F-A1C2-D052BDE4070C}" type="presParOf" srcId="{9F90FB8F-7576-4AED-9B3A-A83A9EB16E79}" destId="{F9BD1BCF-B952-4DC7-8D9F-E38B821A2F17}" srcOrd="0" destOrd="0" presId="urn:microsoft.com/office/officeart/2005/8/layout/vList5"/>
    <dgm:cxn modelId="{641F4F67-A8BF-4BD6-9F76-C0FB111989C9}" type="presParOf" srcId="{F9BD1BCF-B952-4DC7-8D9F-E38B821A2F17}" destId="{1DD70D4B-7F2D-4471-B571-28C9EDEEE1A9}" srcOrd="0" destOrd="0" presId="urn:microsoft.com/office/officeart/2005/8/layout/vList5"/>
    <dgm:cxn modelId="{791A7C9C-790B-4F52-ACCF-566A45B70FEE}" type="presParOf" srcId="{F9BD1BCF-B952-4DC7-8D9F-E38B821A2F17}" destId="{3C6A0895-80FF-47B3-9FD7-22C403EEDABD}" srcOrd="1" destOrd="0" presId="urn:microsoft.com/office/officeart/2005/8/layout/vList5"/>
    <dgm:cxn modelId="{46EB00B7-8CD5-44C1-A195-BA3E83072A18}" type="presParOf" srcId="{9F90FB8F-7576-4AED-9B3A-A83A9EB16E79}" destId="{C574C6DE-058F-4333-9346-A6B924DA96FB}" srcOrd="1" destOrd="0" presId="urn:microsoft.com/office/officeart/2005/8/layout/vList5"/>
    <dgm:cxn modelId="{75BFAB17-947B-4D4C-A440-FDC266AD3DFC}" type="presParOf" srcId="{9F90FB8F-7576-4AED-9B3A-A83A9EB16E79}" destId="{A135E238-C1B2-4926-A5F7-D0CEA80BF0B3}" srcOrd="2" destOrd="0" presId="urn:microsoft.com/office/officeart/2005/8/layout/vList5"/>
    <dgm:cxn modelId="{1AD2E536-1069-4EA0-8957-282A92850D10}" type="presParOf" srcId="{A135E238-C1B2-4926-A5F7-D0CEA80BF0B3}" destId="{88A6E84C-513B-4AD0-9C4F-DE014102F603}" srcOrd="0" destOrd="0" presId="urn:microsoft.com/office/officeart/2005/8/layout/vList5"/>
    <dgm:cxn modelId="{2CA49E24-E3A7-453C-9720-19D3254AA4AC}" type="presParOf" srcId="{A135E238-C1B2-4926-A5F7-D0CEA80BF0B3}" destId="{0DA16DA1-55CE-450F-B8B6-4229E6A1C1E9}" srcOrd="1" destOrd="0" presId="urn:microsoft.com/office/officeart/2005/8/layout/vList5"/>
    <dgm:cxn modelId="{088B4E27-232C-469B-9C8D-2BA62C45AF24}" type="presParOf" srcId="{9F90FB8F-7576-4AED-9B3A-A83A9EB16E79}" destId="{43B25EA5-4CA3-4236-82DA-BA0FAF5E57F1}" srcOrd="3" destOrd="0" presId="urn:microsoft.com/office/officeart/2005/8/layout/vList5"/>
    <dgm:cxn modelId="{0806A02C-46C5-4EFD-A9BB-1CB9EAE66CE8}" type="presParOf" srcId="{9F90FB8F-7576-4AED-9B3A-A83A9EB16E79}" destId="{AE4214E9-F05F-45BA-BE50-8F85EC834878}" srcOrd="4" destOrd="0" presId="urn:microsoft.com/office/officeart/2005/8/layout/vList5"/>
    <dgm:cxn modelId="{302482D1-AAD7-4856-B2C7-219E4055F29D}" type="presParOf" srcId="{AE4214E9-F05F-45BA-BE50-8F85EC834878}" destId="{388A4F54-E016-4EA2-A59D-F907111CC907}" srcOrd="0" destOrd="0" presId="urn:microsoft.com/office/officeart/2005/8/layout/vList5"/>
    <dgm:cxn modelId="{C00C54C3-6A02-4BB9-9636-1E92C5480DF0}" type="presParOf" srcId="{AE4214E9-F05F-45BA-BE50-8F85EC834878}" destId="{F7A88318-90D3-4A15-BA19-F3B9AD2EB4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01D1D-D002-45EA-9588-D68162CBA7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37F89-06D6-43DC-ACEF-AACCC685F8B9}">
      <dgm:prSet phldrT="[Text]"/>
      <dgm:spPr/>
      <dgm:t>
        <a:bodyPr/>
        <a:lstStyle/>
        <a:p>
          <a:r>
            <a:rPr lang="en-US" dirty="0" smtClean="0"/>
            <a:t>Acute </a:t>
          </a:r>
          <a:r>
            <a:rPr lang="en-US" dirty="0" err="1" smtClean="0"/>
            <a:t>aller.RXN</a:t>
          </a:r>
          <a:endParaRPr lang="en-US" dirty="0"/>
        </a:p>
      </dgm:t>
    </dgm:pt>
    <dgm:pt modelId="{4F519150-7C0A-44F0-999E-E5DB71C67897}" type="parTrans" cxnId="{D86DB370-51DC-46AB-B432-6C9F6D92DD4E}">
      <dgm:prSet/>
      <dgm:spPr/>
      <dgm:t>
        <a:bodyPr/>
        <a:lstStyle/>
        <a:p>
          <a:endParaRPr lang="en-US"/>
        </a:p>
      </dgm:t>
    </dgm:pt>
    <dgm:pt modelId="{4DD33ED9-A196-4CCA-A05F-97503B4F04A4}" type="sibTrans" cxnId="{D86DB370-51DC-46AB-B432-6C9F6D92DD4E}">
      <dgm:prSet/>
      <dgm:spPr/>
      <dgm:t>
        <a:bodyPr/>
        <a:lstStyle/>
        <a:p>
          <a:endParaRPr lang="en-US"/>
        </a:p>
      </dgm:t>
    </dgm:pt>
    <dgm:pt modelId="{873BC49D-36FE-460E-9F68-F1ADBDF0008F}">
      <dgm:prSet phldrT="[Text]"/>
      <dgm:spPr/>
      <dgm:t>
        <a:bodyPr/>
        <a:lstStyle/>
        <a:p>
          <a:r>
            <a:rPr lang="en-US" dirty="0" err="1" smtClean="0"/>
            <a:t>Urticaria,angio-oedema</a:t>
          </a:r>
          <a:r>
            <a:rPr lang="en-US" dirty="0" smtClean="0"/>
            <a:t> and erythema occurring during or immediately after transfusion</a:t>
          </a:r>
          <a:endParaRPr lang="en-US" dirty="0"/>
        </a:p>
      </dgm:t>
    </dgm:pt>
    <dgm:pt modelId="{6FCAFD59-6265-4267-BF61-0E513D2A9EDA}" type="parTrans" cxnId="{BABDD17B-1516-4156-837F-FF9786F5F766}">
      <dgm:prSet/>
      <dgm:spPr/>
      <dgm:t>
        <a:bodyPr/>
        <a:lstStyle/>
        <a:p>
          <a:endParaRPr lang="en-US"/>
        </a:p>
      </dgm:t>
    </dgm:pt>
    <dgm:pt modelId="{539C8609-895F-4DD0-B9BE-A791D5117897}" type="sibTrans" cxnId="{BABDD17B-1516-4156-837F-FF9786F5F766}">
      <dgm:prSet/>
      <dgm:spPr/>
      <dgm:t>
        <a:bodyPr/>
        <a:lstStyle/>
        <a:p>
          <a:endParaRPr lang="en-US"/>
        </a:p>
      </dgm:t>
    </dgm:pt>
    <dgm:pt modelId="{7212424A-94D1-4088-9FD4-A10002180D35}">
      <dgm:prSet phldrT="[Text]"/>
      <dgm:spPr/>
      <dgm:t>
        <a:bodyPr/>
        <a:lstStyle/>
        <a:p>
          <a:r>
            <a:rPr lang="en-US" dirty="0" smtClean="0"/>
            <a:t>Transfusion </a:t>
          </a:r>
          <a:r>
            <a:rPr lang="en-US" dirty="0" err="1" smtClean="0"/>
            <a:t>assoc.GVHD</a:t>
          </a:r>
          <a:endParaRPr lang="en-US" dirty="0"/>
        </a:p>
      </dgm:t>
    </dgm:pt>
    <dgm:pt modelId="{B5F61A1E-F4EA-4EF8-8A0F-8870FDB84098}" type="parTrans" cxnId="{96F26072-3D2F-4A5A-BB1E-82FFD27D646F}">
      <dgm:prSet/>
      <dgm:spPr/>
      <dgm:t>
        <a:bodyPr/>
        <a:lstStyle/>
        <a:p>
          <a:endParaRPr lang="en-US"/>
        </a:p>
      </dgm:t>
    </dgm:pt>
    <dgm:pt modelId="{5C21D904-FF34-4CAF-B3D6-F7845F90F8F5}" type="sibTrans" cxnId="{96F26072-3D2F-4A5A-BB1E-82FFD27D646F}">
      <dgm:prSet/>
      <dgm:spPr/>
      <dgm:t>
        <a:bodyPr/>
        <a:lstStyle/>
        <a:p>
          <a:endParaRPr lang="en-US"/>
        </a:p>
      </dgm:t>
    </dgm:pt>
    <dgm:pt modelId="{08782724-401C-4D0A-9CF3-041099C823D8}">
      <dgm:prSet phldrT="[Text]"/>
      <dgm:spPr/>
      <dgm:t>
        <a:bodyPr/>
        <a:lstStyle/>
        <a:p>
          <a:r>
            <a:rPr lang="en-US" dirty="0" err="1" smtClean="0"/>
            <a:t>Erhthema,maculopapular</a:t>
          </a:r>
          <a:r>
            <a:rPr lang="en-US" dirty="0" smtClean="0"/>
            <a:t> rash 2-30 days after transfusion</a:t>
          </a:r>
          <a:endParaRPr lang="en-US" dirty="0"/>
        </a:p>
      </dgm:t>
    </dgm:pt>
    <dgm:pt modelId="{BF82EE3D-9EA8-4CC0-85EB-1C8BA2DEC2F2}" type="parTrans" cxnId="{5F4149D7-8383-465C-9876-1F9521007792}">
      <dgm:prSet/>
      <dgm:spPr/>
      <dgm:t>
        <a:bodyPr/>
        <a:lstStyle/>
        <a:p>
          <a:endParaRPr lang="en-US"/>
        </a:p>
      </dgm:t>
    </dgm:pt>
    <dgm:pt modelId="{888F1E8A-AD38-48B2-81D5-83AF19D35F8E}" type="sibTrans" cxnId="{5F4149D7-8383-465C-9876-1F9521007792}">
      <dgm:prSet/>
      <dgm:spPr/>
      <dgm:t>
        <a:bodyPr/>
        <a:lstStyle/>
        <a:p>
          <a:endParaRPr lang="en-US"/>
        </a:p>
      </dgm:t>
    </dgm:pt>
    <dgm:pt modelId="{F4001E1F-3110-4C5F-B838-CC2E880FC6D6}">
      <dgm:prSet phldrT="[Text]"/>
      <dgm:spPr/>
      <dgm:t>
        <a:bodyPr/>
        <a:lstStyle/>
        <a:p>
          <a:r>
            <a:rPr lang="en-US" dirty="0" smtClean="0"/>
            <a:t>Post-transfusion </a:t>
          </a:r>
          <a:r>
            <a:rPr lang="en-US" dirty="0" err="1" smtClean="0"/>
            <a:t>purpura</a:t>
          </a:r>
          <a:endParaRPr lang="en-US" dirty="0"/>
        </a:p>
      </dgm:t>
    </dgm:pt>
    <dgm:pt modelId="{69B51296-A185-4A77-B0D0-B59E1321E3C6}" type="parTrans" cxnId="{94A707E4-502A-4668-BF69-4BB95CA2F054}">
      <dgm:prSet/>
      <dgm:spPr/>
      <dgm:t>
        <a:bodyPr/>
        <a:lstStyle/>
        <a:p>
          <a:endParaRPr lang="en-US"/>
        </a:p>
      </dgm:t>
    </dgm:pt>
    <dgm:pt modelId="{9E10F1D8-9A5E-4B4C-ACBA-87945C711C45}" type="sibTrans" cxnId="{94A707E4-502A-4668-BF69-4BB95CA2F054}">
      <dgm:prSet/>
      <dgm:spPr/>
      <dgm:t>
        <a:bodyPr/>
        <a:lstStyle/>
        <a:p>
          <a:endParaRPr lang="en-US"/>
        </a:p>
      </dgm:t>
    </dgm:pt>
    <dgm:pt modelId="{BAF79B25-6BEB-4AE7-97A2-6E31E056BE95}">
      <dgm:prSet phldrT="[Text]"/>
      <dgm:spPr/>
      <dgm:t>
        <a:bodyPr/>
        <a:lstStyle/>
        <a:p>
          <a:r>
            <a:rPr lang="en-US" dirty="0" smtClean="0"/>
            <a:t>Thrombocytopenic </a:t>
          </a:r>
          <a:r>
            <a:rPr lang="en-US" dirty="0" err="1" smtClean="0"/>
            <a:t>purpura</a:t>
          </a:r>
          <a:r>
            <a:rPr lang="en-US" dirty="0" smtClean="0"/>
            <a:t> within 2 weeks after transfusion</a:t>
          </a:r>
          <a:endParaRPr lang="en-US" dirty="0"/>
        </a:p>
      </dgm:t>
    </dgm:pt>
    <dgm:pt modelId="{5C705C4A-BB6C-44DA-9B10-CB69045F4339}" type="parTrans" cxnId="{E7217694-A2DC-402D-B96E-6905359C75AE}">
      <dgm:prSet/>
      <dgm:spPr/>
      <dgm:t>
        <a:bodyPr/>
        <a:lstStyle/>
        <a:p>
          <a:endParaRPr lang="en-US"/>
        </a:p>
      </dgm:t>
    </dgm:pt>
    <dgm:pt modelId="{107EEBFA-411D-44CB-A631-99D231971D7D}" type="sibTrans" cxnId="{E7217694-A2DC-402D-B96E-6905359C75AE}">
      <dgm:prSet/>
      <dgm:spPr/>
      <dgm:t>
        <a:bodyPr/>
        <a:lstStyle/>
        <a:p>
          <a:endParaRPr lang="en-US"/>
        </a:p>
      </dgm:t>
    </dgm:pt>
    <dgm:pt modelId="{0DEC7B76-ADC4-4E3E-9212-C4A671A80CD3}" type="pres">
      <dgm:prSet presAssocID="{5F001D1D-D002-45EA-9588-D68162CBA7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F2F4F-6FBF-44F4-91A6-DDAE9CB9FE05}" type="pres">
      <dgm:prSet presAssocID="{C2237F89-06D6-43DC-ACEF-AACCC685F8B9}" presName="composite" presStyleCnt="0"/>
      <dgm:spPr/>
    </dgm:pt>
    <dgm:pt modelId="{A04FB111-279B-4353-98E2-2CC22AD83457}" type="pres">
      <dgm:prSet presAssocID="{C2237F89-06D6-43DC-ACEF-AACCC685F8B9}" presName="parentText" presStyleLbl="alignNode1" presStyleIdx="0" presStyleCnt="3" custScaleX="108333" custLinFactNeighborX="-10698" custLinFactNeighborY="-1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4253E-62E7-4E44-96A6-5CD3D359CAFA}" type="pres">
      <dgm:prSet presAssocID="{C2237F89-06D6-43DC-ACEF-AACCC685F8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55567-47D8-4C0D-97C0-A772225164C5}" type="pres">
      <dgm:prSet presAssocID="{4DD33ED9-A196-4CCA-A05F-97503B4F04A4}" presName="sp" presStyleCnt="0"/>
      <dgm:spPr/>
    </dgm:pt>
    <dgm:pt modelId="{7161276B-6469-43C4-8D54-C4B67AF781CB}" type="pres">
      <dgm:prSet presAssocID="{7212424A-94D1-4088-9FD4-A10002180D35}" presName="composite" presStyleCnt="0"/>
      <dgm:spPr/>
    </dgm:pt>
    <dgm:pt modelId="{FABB3FEF-8E64-4DB8-A656-F08F6CD54C0E}" type="pres">
      <dgm:prSet presAssocID="{7212424A-94D1-4088-9FD4-A10002180D35}" presName="parentText" presStyleLbl="alignNode1" presStyleIdx="1" presStyleCnt="3" custLinFactNeighborX="-13072" custLinFactNeighborY="-3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AD200-41C2-4BA3-83FF-DA4C98990CA0}" type="pres">
      <dgm:prSet presAssocID="{7212424A-94D1-4088-9FD4-A10002180D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944FD-9166-44AD-80A7-BBE845FEB844}" type="pres">
      <dgm:prSet presAssocID="{5C21D904-FF34-4CAF-B3D6-F7845F90F8F5}" presName="sp" presStyleCnt="0"/>
      <dgm:spPr/>
    </dgm:pt>
    <dgm:pt modelId="{BC644533-2DD2-4FDD-BD4D-7DFC737D86E2}" type="pres">
      <dgm:prSet presAssocID="{F4001E1F-3110-4C5F-B838-CC2E880FC6D6}" presName="composite" presStyleCnt="0"/>
      <dgm:spPr/>
    </dgm:pt>
    <dgm:pt modelId="{92817990-1B28-4DC9-B1E9-742F28805D67}" type="pres">
      <dgm:prSet presAssocID="{F4001E1F-3110-4C5F-B838-CC2E880FC6D6}" presName="parentText" presStyleLbl="alignNode1" presStyleIdx="2" presStyleCnt="3" custScaleX="130178" custLinFactNeighborX="-13994" custLinFactNeighborY="-3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D2539-8B51-42BB-A288-4AC8E2D00C10}" type="pres">
      <dgm:prSet presAssocID="{F4001E1F-3110-4C5F-B838-CC2E880FC6D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DB370-51DC-46AB-B432-6C9F6D92DD4E}" srcId="{5F001D1D-D002-45EA-9588-D68162CBA70D}" destId="{C2237F89-06D6-43DC-ACEF-AACCC685F8B9}" srcOrd="0" destOrd="0" parTransId="{4F519150-7C0A-44F0-999E-E5DB71C67897}" sibTransId="{4DD33ED9-A196-4CCA-A05F-97503B4F04A4}"/>
    <dgm:cxn modelId="{2C3E079B-B23C-4012-A40A-0BAF2EC8EF77}" type="presOf" srcId="{873BC49D-36FE-460E-9F68-F1ADBDF0008F}" destId="{EB54253E-62E7-4E44-96A6-5CD3D359CAFA}" srcOrd="0" destOrd="0" presId="urn:microsoft.com/office/officeart/2005/8/layout/chevron2"/>
    <dgm:cxn modelId="{5F4149D7-8383-465C-9876-1F9521007792}" srcId="{7212424A-94D1-4088-9FD4-A10002180D35}" destId="{08782724-401C-4D0A-9CF3-041099C823D8}" srcOrd="0" destOrd="0" parTransId="{BF82EE3D-9EA8-4CC0-85EB-1C8BA2DEC2F2}" sibTransId="{888F1E8A-AD38-48B2-81D5-83AF19D35F8E}"/>
    <dgm:cxn modelId="{BABDD17B-1516-4156-837F-FF9786F5F766}" srcId="{C2237F89-06D6-43DC-ACEF-AACCC685F8B9}" destId="{873BC49D-36FE-460E-9F68-F1ADBDF0008F}" srcOrd="0" destOrd="0" parTransId="{6FCAFD59-6265-4267-BF61-0E513D2A9EDA}" sibTransId="{539C8609-895F-4DD0-B9BE-A791D5117897}"/>
    <dgm:cxn modelId="{7C04B135-40AB-4BB6-BB6B-08873D1070C9}" type="presOf" srcId="{F4001E1F-3110-4C5F-B838-CC2E880FC6D6}" destId="{92817990-1B28-4DC9-B1E9-742F28805D67}" srcOrd="0" destOrd="0" presId="urn:microsoft.com/office/officeart/2005/8/layout/chevron2"/>
    <dgm:cxn modelId="{96F26072-3D2F-4A5A-BB1E-82FFD27D646F}" srcId="{5F001D1D-D002-45EA-9588-D68162CBA70D}" destId="{7212424A-94D1-4088-9FD4-A10002180D35}" srcOrd="1" destOrd="0" parTransId="{B5F61A1E-F4EA-4EF8-8A0F-8870FDB84098}" sibTransId="{5C21D904-FF34-4CAF-B3D6-F7845F90F8F5}"/>
    <dgm:cxn modelId="{28800AFD-CD22-40E7-BAE0-19795A4F3301}" type="presOf" srcId="{BAF79B25-6BEB-4AE7-97A2-6E31E056BE95}" destId="{BB1D2539-8B51-42BB-A288-4AC8E2D00C10}" srcOrd="0" destOrd="0" presId="urn:microsoft.com/office/officeart/2005/8/layout/chevron2"/>
    <dgm:cxn modelId="{CE31FB93-11D4-4777-924D-B36F178B5A6F}" type="presOf" srcId="{7212424A-94D1-4088-9FD4-A10002180D35}" destId="{FABB3FEF-8E64-4DB8-A656-F08F6CD54C0E}" srcOrd="0" destOrd="0" presId="urn:microsoft.com/office/officeart/2005/8/layout/chevron2"/>
    <dgm:cxn modelId="{94A707E4-502A-4668-BF69-4BB95CA2F054}" srcId="{5F001D1D-D002-45EA-9588-D68162CBA70D}" destId="{F4001E1F-3110-4C5F-B838-CC2E880FC6D6}" srcOrd="2" destOrd="0" parTransId="{69B51296-A185-4A77-B0D0-B59E1321E3C6}" sibTransId="{9E10F1D8-9A5E-4B4C-ACBA-87945C711C45}"/>
    <dgm:cxn modelId="{E7217694-A2DC-402D-B96E-6905359C75AE}" srcId="{F4001E1F-3110-4C5F-B838-CC2E880FC6D6}" destId="{BAF79B25-6BEB-4AE7-97A2-6E31E056BE95}" srcOrd="0" destOrd="0" parTransId="{5C705C4A-BB6C-44DA-9B10-CB69045F4339}" sibTransId="{107EEBFA-411D-44CB-A631-99D231971D7D}"/>
    <dgm:cxn modelId="{A2479216-1479-42DA-AADF-5F233AA19F85}" type="presOf" srcId="{5F001D1D-D002-45EA-9588-D68162CBA70D}" destId="{0DEC7B76-ADC4-4E3E-9212-C4A671A80CD3}" srcOrd="0" destOrd="0" presId="urn:microsoft.com/office/officeart/2005/8/layout/chevron2"/>
    <dgm:cxn modelId="{79EFB274-DB75-4333-9FF0-6807581FBDA0}" type="presOf" srcId="{08782724-401C-4D0A-9CF3-041099C823D8}" destId="{689AD200-41C2-4BA3-83FF-DA4C98990CA0}" srcOrd="0" destOrd="0" presId="urn:microsoft.com/office/officeart/2005/8/layout/chevron2"/>
    <dgm:cxn modelId="{3E66CDF7-4CB0-49F4-A2B5-928E832EEB64}" type="presOf" srcId="{C2237F89-06D6-43DC-ACEF-AACCC685F8B9}" destId="{A04FB111-279B-4353-98E2-2CC22AD83457}" srcOrd="0" destOrd="0" presId="urn:microsoft.com/office/officeart/2005/8/layout/chevron2"/>
    <dgm:cxn modelId="{3618C210-3782-4034-93A8-4F5588D8E434}" type="presParOf" srcId="{0DEC7B76-ADC4-4E3E-9212-C4A671A80CD3}" destId="{2F8F2F4F-6FBF-44F4-91A6-DDAE9CB9FE05}" srcOrd="0" destOrd="0" presId="urn:microsoft.com/office/officeart/2005/8/layout/chevron2"/>
    <dgm:cxn modelId="{069F1D42-92DE-4596-BFD7-9173720535ED}" type="presParOf" srcId="{2F8F2F4F-6FBF-44F4-91A6-DDAE9CB9FE05}" destId="{A04FB111-279B-4353-98E2-2CC22AD83457}" srcOrd="0" destOrd="0" presId="urn:microsoft.com/office/officeart/2005/8/layout/chevron2"/>
    <dgm:cxn modelId="{5925627D-702A-4114-B859-EA6702C56F54}" type="presParOf" srcId="{2F8F2F4F-6FBF-44F4-91A6-DDAE9CB9FE05}" destId="{EB54253E-62E7-4E44-96A6-5CD3D359CAFA}" srcOrd="1" destOrd="0" presId="urn:microsoft.com/office/officeart/2005/8/layout/chevron2"/>
    <dgm:cxn modelId="{560E1DD8-E481-4D27-BD00-B2B7951535D6}" type="presParOf" srcId="{0DEC7B76-ADC4-4E3E-9212-C4A671A80CD3}" destId="{31B55567-47D8-4C0D-97C0-A772225164C5}" srcOrd="1" destOrd="0" presId="urn:microsoft.com/office/officeart/2005/8/layout/chevron2"/>
    <dgm:cxn modelId="{AC87B674-FB31-4F7A-B513-8189516EAAC8}" type="presParOf" srcId="{0DEC7B76-ADC4-4E3E-9212-C4A671A80CD3}" destId="{7161276B-6469-43C4-8D54-C4B67AF781CB}" srcOrd="2" destOrd="0" presId="urn:microsoft.com/office/officeart/2005/8/layout/chevron2"/>
    <dgm:cxn modelId="{449DB87C-670C-4CDF-ACE4-6104A85B20FC}" type="presParOf" srcId="{7161276B-6469-43C4-8D54-C4B67AF781CB}" destId="{FABB3FEF-8E64-4DB8-A656-F08F6CD54C0E}" srcOrd="0" destOrd="0" presId="urn:microsoft.com/office/officeart/2005/8/layout/chevron2"/>
    <dgm:cxn modelId="{91EE9F7E-AB93-4623-BD4E-064C8F47A5DE}" type="presParOf" srcId="{7161276B-6469-43C4-8D54-C4B67AF781CB}" destId="{689AD200-41C2-4BA3-83FF-DA4C98990CA0}" srcOrd="1" destOrd="0" presId="urn:microsoft.com/office/officeart/2005/8/layout/chevron2"/>
    <dgm:cxn modelId="{9B2927E8-F2EA-4316-BC7A-8CC7640FC9FD}" type="presParOf" srcId="{0DEC7B76-ADC4-4E3E-9212-C4A671A80CD3}" destId="{0C4944FD-9166-44AD-80A7-BBE845FEB844}" srcOrd="3" destOrd="0" presId="urn:microsoft.com/office/officeart/2005/8/layout/chevron2"/>
    <dgm:cxn modelId="{D8BF7FFC-B166-49BA-BAEA-AE55E5D238CE}" type="presParOf" srcId="{0DEC7B76-ADC4-4E3E-9212-C4A671A80CD3}" destId="{BC644533-2DD2-4FDD-BD4D-7DFC737D86E2}" srcOrd="4" destOrd="0" presId="urn:microsoft.com/office/officeart/2005/8/layout/chevron2"/>
    <dgm:cxn modelId="{886B947B-7BD6-4172-AD5E-817AEE38D590}" type="presParOf" srcId="{BC644533-2DD2-4FDD-BD4D-7DFC737D86E2}" destId="{92817990-1B28-4DC9-B1E9-742F28805D67}" srcOrd="0" destOrd="0" presId="urn:microsoft.com/office/officeart/2005/8/layout/chevron2"/>
    <dgm:cxn modelId="{4D238225-E6B0-4EE5-BF19-8310EEF885CD}" type="presParOf" srcId="{BC644533-2DD2-4FDD-BD4D-7DFC737D86E2}" destId="{BB1D2539-8B51-42BB-A288-4AC8E2D00C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9B61-AF2E-472C-B92C-866A1A7AB42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24B3-EACA-4ADF-A54C-1129FF31C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24B3-EACA-4ADF-A54C-1129FF31C9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3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09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9DB4E2-4725-40DB-835D-113E7979BF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1F28-09FB-4A9C-A9DC-B9CE6E14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5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Disorders of the Hematopoietic and Immune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kanwal</a:t>
            </a:r>
            <a:r>
              <a:rPr lang="en-US" dirty="0" smtClean="0"/>
              <a:t> b. khan</a:t>
            </a:r>
          </a:p>
          <a:p>
            <a:r>
              <a:rPr lang="en-US" dirty="0" err="1" smtClean="0"/>
              <a:t>Pgt</a:t>
            </a:r>
            <a:r>
              <a:rPr lang="en-US" dirty="0" smtClean="0"/>
              <a:t> dermatology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03" y="0"/>
            <a:ext cx="7918340" cy="57954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20" y="1009729"/>
            <a:ext cx="8946541" cy="4195481"/>
          </a:xfrm>
        </p:spPr>
        <p:txBody>
          <a:bodyPr/>
          <a:lstStyle/>
          <a:p>
            <a:r>
              <a:rPr lang="en-US" b="1" dirty="0" smtClean="0"/>
              <a:t>TREATMENT: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Treatment of underlying leukemia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Supportive care skin lesion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Radiotherapy </a:t>
            </a:r>
            <a:r>
              <a:rPr lang="en-US" dirty="0" smtClean="0">
                <a:sym typeface="Wingdings" panose="05000000000000000000" pitchFamily="2" charset="2"/>
              </a:rPr>
              <a:t> Focal leukemic skin infiltrates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Lymphomatous</a:t>
            </a:r>
            <a:r>
              <a:rPr lang="en-US" dirty="0" smtClean="0"/>
              <a:t> Skin Infiltrates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HODGKIN LYMPHOMA: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Skin involvement is very rare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Indication of Stage IV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Reed-</a:t>
            </a:r>
            <a:r>
              <a:rPr lang="en-US" dirty="0" err="1" smtClean="0"/>
              <a:t>Sternbeg</a:t>
            </a:r>
            <a:r>
              <a:rPr lang="en-US" dirty="0" smtClean="0"/>
              <a:t> cell, CD 30, CD45 +</a:t>
            </a:r>
            <a:r>
              <a:rPr lang="en-US" dirty="0" err="1" smtClean="0"/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Infiltration in Plasma cell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3584" cy="4195481"/>
          </a:xfrm>
        </p:spPr>
        <p:txBody>
          <a:bodyPr/>
          <a:lstStyle/>
          <a:p>
            <a:r>
              <a:rPr lang="en-US" dirty="0" smtClean="0"/>
              <a:t>Most common malignancy </a:t>
            </a:r>
          </a:p>
          <a:p>
            <a:r>
              <a:rPr lang="en-US" dirty="0"/>
              <a:t>&gt;10% malignant </a:t>
            </a:r>
            <a:r>
              <a:rPr lang="en-US" dirty="0" err="1"/>
              <a:t>plasmacytic</a:t>
            </a:r>
            <a:r>
              <a:rPr lang="en-US" dirty="0"/>
              <a:t> cells </a:t>
            </a:r>
            <a:r>
              <a:rPr lang="en-US" dirty="0" smtClean="0"/>
              <a:t>in the </a:t>
            </a:r>
            <a:r>
              <a:rPr lang="en-US" dirty="0"/>
              <a:t>bone marrow and an associated monoclonal </a:t>
            </a:r>
            <a:r>
              <a:rPr lang="en-US" dirty="0" err="1" smtClean="0"/>
              <a:t>gammopathy</a:t>
            </a:r>
            <a:endParaRPr lang="en-US" dirty="0" smtClean="0"/>
          </a:p>
          <a:p>
            <a:r>
              <a:rPr lang="en-US" dirty="0" smtClean="0"/>
              <a:t>Early stage </a:t>
            </a:r>
            <a:r>
              <a:rPr lang="en-US" dirty="0" smtClean="0">
                <a:sym typeface="Wingdings" panose="05000000000000000000" pitchFamily="2" charset="2"/>
              </a:rPr>
              <a:t> &lt;10% </a:t>
            </a:r>
            <a:r>
              <a:rPr lang="en-US" dirty="0" err="1" smtClean="0">
                <a:sym typeface="Wingdings" panose="05000000000000000000" pitchFamily="2" charset="2"/>
              </a:rPr>
              <a:t>plasmacytic</a:t>
            </a:r>
            <a:r>
              <a:rPr lang="en-US" dirty="0" smtClean="0">
                <a:sym typeface="Wingdings" panose="05000000000000000000" pitchFamily="2" charset="2"/>
              </a:rPr>
              <a:t> cells + Monoclonal </a:t>
            </a:r>
            <a:r>
              <a:rPr lang="en-US" dirty="0" err="1" smtClean="0">
                <a:sym typeface="Wingdings" panose="05000000000000000000" pitchFamily="2" charset="2"/>
              </a:rPr>
              <a:t>gammopathy</a:t>
            </a:r>
            <a:r>
              <a:rPr lang="en-US" dirty="0" smtClean="0">
                <a:sym typeface="Wingdings" panose="05000000000000000000" pitchFamily="2" charset="2"/>
              </a:rPr>
              <a:t>  MGUS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Cutaneous involvement rare.</a:t>
            </a:r>
          </a:p>
        </p:txBody>
      </p:sp>
    </p:spTree>
    <p:extLst>
      <p:ext uri="{BB962C8B-B14F-4D97-AF65-F5344CB8AC3E}">
        <p14:creationId xmlns:p14="http://schemas.microsoft.com/office/powerpoint/2010/main" val="22665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4280" y="0"/>
            <a:ext cx="9404723" cy="3934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887" y="0"/>
            <a:ext cx="676311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239" y="1378423"/>
            <a:ext cx="5159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/>
              <a:t>Cuatneous</a:t>
            </a:r>
            <a:r>
              <a:rPr lang="en-US" b="1" dirty="0" smtClean="0"/>
              <a:t> lesions</a:t>
            </a:r>
            <a:r>
              <a:rPr lang="en-US" dirty="0" smtClean="0"/>
              <a:t>: </a:t>
            </a:r>
            <a:r>
              <a:rPr lang="en-US" dirty="0"/>
              <a:t>Firm, </a:t>
            </a:r>
            <a:r>
              <a:rPr lang="en-US" dirty="0" err="1"/>
              <a:t>Violaceous</a:t>
            </a:r>
            <a:r>
              <a:rPr lang="en-US" dirty="0"/>
              <a:t> papules &amp; nodules on trunk &gt; scalp &amp; </a:t>
            </a:r>
            <a:r>
              <a:rPr lang="en-US" dirty="0" smtClean="0"/>
              <a:t>face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Histopathology</a:t>
            </a:r>
            <a:r>
              <a:rPr lang="en-US" dirty="0" smtClean="0"/>
              <a:t>…Diffuse or nodular aggregates of </a:t>
            </a:r>
            <a:r>
              <a:rPr lang="en-US" dirty="0" err="1" smtClean="0"/>
              <a:t>lymphoplasmacytic</a:t>
            </a:r>
            <a:r>
              <a:rPr lang="en-US" dirty="0" smtClean="0"/>
              <a:t> cells   ….CD </a:t>
            </a:r>
            <a:r>
              <a:rPr lang="en-US" dirty="0"/>
              <a:t>79a &amp; CD138 +</a:t>
            </a:r>
            <a:r>
              <a:rPr lang="en-US" dirty="0" err="1" smtClean="0"/>
              <a:t>ve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Multiple </a:t>
            </a:r>
            <a:r>
              <a:rPr lang="en-US" dirty="0"/>
              <a:t>Myeloma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CD 19, CD 20 -</a:t>
            </a:r>
            <a:r>
              <a:rPr lang="en-US" dirty="0" err="1" smtClean="0"/>
              <a:t>ve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Waldernstrom</a:t>
            </a:r>
            <a:r>
              <a:rPr lang="en-US" dirty="0" smtClean="0"/>
              <a:t> </a:t>
            </a:r>
            <a:r>
              <a:rPr lang="en-US" dirty="0" err="1"/>
              <a:t>macroglobulinemia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CD19 </a:t>
            </a:r>
            <a:r>
              <a:rPr lang="en-US" dirty="0"/>
              <a:t>&amp; CD20 </a:t>
            </a:r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Haematopoiesis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4902"/>
            <a:ext cx="8946541" cy="47334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Formation </a:t>
            </a:r>
            <a:r>
              <a:rPr lang="en-US" dirty="0"/>
              <a:t>of cellular </a:t>
            </a:r>
            <a:r>
              <a:rPr lang="en-US" dirty="0" smtClean="0"/>
              <a:t>blood components </a:t>
            </a:r>
            <a:r>
              <a:rPr lang="en-US" dirty="0"/>
              <a:t>outside the bone marrow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Commonly </a:t>
            </a:r>
            <a:r>
              <a:rPr lang="en-US" dirty="0" smtClean="0">
                <a:sym typeface="Wingdings" panose="05000000000000000000" pitchFamily="2" charset="2"/>
              </a:rPr>
              <a:t> Spleen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Rarely  Skin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May accompany </a:t>
            </a:r>
            <a:r>
              <a:rPr lang="en-US" dirty="0" err="1" smtClean="0">
                <a:sym typeface="Wingdings" panose="05000000000000000000" pitchFamily="2" charset="2"/>
              </a:rPr>
              <a:t>thalassemia,sickle</a:t>
            </a:r>
            <a:r>
              <a:rPr lang="en-US" dirty="0" smtClean="0">
                <a:sym typeface="Wingdings" panose="05000000000000000000" pitchFamily="2" charset="2"/>
              </a:rPr>
              <a:t> cell anemia or thrombocytopenic </a:t>
            </a:r>
            <a:r>
              <a:rPr lang="en-US" dirty="0" err="1" smtClean="0">
                <a:sym typeface="Wingdings" panose="05000000000000000000" pitchFamily="2" charset="2"/>
              </a:rPr>
              <a:t>purpura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Clinical Features: erythematous or </a:t>
            </a:r>
            <a:r>
              <a:rPr lang="en-US" dirty="0" err="1" smtClean="0">
                <a:sym typeface="Wingdings" panose="05000000000000000000" pitchFamily="2" charset="2"/>
              </a:rPr>
              <a:t>violaceous</a:t>
            </a:r>
            <a:r>
              <a:rPr lang="en-US" dirty="0" smtClean="0">
                <a:sym typeface="Wingdings" panose="05000000000000000000" pitchFamily="2" charset="2"/>
              </a:rPr>
              <a:t> papules, nodules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tumours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smtClean="0">
                <a:sym typeface="Wingdings" panose="05000000000000000000" pitchFamily="2" charset="2"/>
              </a:rPr>
              <a:t>ulcers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D/D  Leukemia Cutis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842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031" y="1187355"/>
            <a:ext cx="8946541" cy="4981433"/>
          </a:xfrm>
        </p:spPr>
        <p:txBody>
          <a:bodyPr/>
          <a:lstStyle/>
          <a:p>
            <a:r>
              <a:rPr lang="en-US" dirty="0"/>
              <a:t>Histopathology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polymorphous </a:t>
            </a:r>
            <a:r>
              <a:rPr lang="en-US" dirty="0"/>
              <a:t>dermal infiltrate of myeloid and </a:t>
            </a:r>
            <a:r>
              <a:rPr lang="en-US" dirty="0" err="1"/>
              <a:t>erythroid</a:t>
            </a:r>
            <a:r>
              <a:rPr lang="en-US" dirty="0"/>
              <a:t> cell precursors, often with the presence of dysplastic megakaryocytes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occur in infants as a response to in-utero infection like TORCH infection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Generalized </a:t>
            </a:r>
            <a:r>
              <a:rPr lang="en-US" dirty="0" err="1"/>
              <a:t>haemorrhagic</a:t>
            </a:r>
            <a:r>
              <a:rPr lang="en-US" dirty="0"/>
              <a:t>, </a:t>
            </a:r>
            <a:r>
              <a:rPr lang="en-US" dirty="0" err="1"/>
              <a:t>purpuric</a:t>
            </a:r>
            <a:r>
              <a:rPr lang="en-US" dirty="0"/>
              <a:t> </a:t>
            </a:r>
            <a:r>
              <a:rPr lang="en-US" dirty="0" smtClean="0"/>
              <a:t>eruption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‘blueberry muffin baby’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3" y="452717"/>
            <a:ext cx="7036917" cy="54431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84" y="932594"/>
            <a:ext cx="2976950" cy="44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IMMUNOGLOBULIN DEPOSITION DISORDERS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Circulating abnormal </a:t>
            </a:r>
            <a:r>
              <a:rPr lang="en-US" dirty="0" err="1"/>
              <a:t>immunoglobulins</a:t>
            </a:r>
            <a:r>
              <a:rPr lang="en-US" dirty="0"/>
              <a:t> produced by </a:t>
            </a:r>
            <a:r>
              <a:rPr lang="en-US" dirty="0" smtClean="0"/>
              <a:t>neoplastic plasma </a:t>
            </a:r>
            <a:r>
              <a:rPr lang="en-US" dirty="0"/>
              <a:t>cells in MGUS, multiple myeloma or </a:t>
            </a:r>
            <a:r>
              <a:rPr lang="en-US" dirty="0" err="1"/>
              <a:t>Waldenström</a:t>
            </a:r>
            <a:r>
              <a:rPr lang="en-US" dirty="0"/>
              <a:t> </a:t>
            </a:r>
            <a:r>
              <a:rPr lang="en-US" dirty="0" smtClean="0"/>
              <a:t>macroglobulinaemia may </a:t>
            </a:r>
            <a:r>
              <a:rPr lang="en-US" dirty="0"/>
              <a:t>accumulate in the skin.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</a:t>
            </a:r>
            <a:r>
              <a:rPr lang="en-US" dirty="0" smtClean="0"/>
              <a:t>acroglobulinaemia cutis,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myloid </a:t>
            </a:r>
            <a:r>
              <a:rPr lang="en-US" dirty="0"/>
              <a:t>light‐chain (AL) amyloidosis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Type </a:t>
            </a:r>
            <a:r>
              <a:rPr lang="en-US" dirty="0"/>
              <a:t>I </a:t>
            </a:r>
            <a:r>
              <a:rPr lang="en-US" dirty="0" err="1"/>
              <a:t>cryoglobulinaemia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56" y="452718"/>
            <a:ext cx="8539566" cy="6134061"/>
          </a:xfrm>
        </p:spPr>
      </p:pic>
    </p:spTree>
    <p:extLst>
      <p:ext uri="{BB962C8B-B14F-4D97-AF65-F5344CB8AC3E}">
        <p14:creationId xmlns:p14="http://schemas.microsoft.com/office/powerpoint/2010/main" val="30822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19" y="452718"/>
            <a:ext cx="6581264" cy="5963580"/>
          </a:xfrm>
        </p:spPr>
      </p:pic>
    </p:spTree>
    <p:extLst>
      <p:ext uri="{BB962C8B-B14F-4D97-AF65-F5344CB8AC3E}">
        <p14:creationId xmlns:p14="http://schemas.microsoft.com/office/powerpoint/2010/main" val="22513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diseases and symptoms which develop secondarily to underlying malignant or benign disease of the </a:t>
            </a:r>
            <a:r>
              <a:rPr lang="en-US" dirty="0" err="1"/>
              <a:t>haematopoietic</a:t>
            </a:r>
            <a:r>
              <a:rPr lang="en-US" dirty="0"/>
              <a:t>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Macroglobulinaemia Cutis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3016"/>
            <a:ext cx="8946541" cy="481538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Deposition of </a:t>
            </a:r>
            <a:r>
              <a:rPr lang="en-US" b="1" dirty="0" err="1"/>
              <a:t>IgM</a:t>
            </a:r>
            <a:r>
              <a:rPr lang="en-US" b="1" dirty="0"/>
              <a:t> </a:t>
            </a:r>
            <a:r>
              <a:rPr lang="en-US" b="1" dirty="0" err="1"/>
              <a:t>paraproteins</a:t>
            </a:r>
            <a:r>
              <a:rPr lang="en-US" b="1" dirty="0"/>
              <a:t> in the skin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Two </a:t>
            </a:r>
            <a:r>
              <a:rPr lang="en-US" dirty="0" smtClean="0"/>
              <a:t>distinct patterns of disease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Ig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Mstorage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papules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/>
              <a:t>:</a:t>
            </a:r>
            <a:r>
              <a:rPr lang="en-US" dirty="0" smtClean="0"/>
              <a:t> Flesh </a:t>
            </a:r>
            <a:r>
              <a:rPr lang="en-US" dirty="0" err="1" smtClean="0"/>
              <a:t>coloured</a:t>
            </a:r>
            <a:r>
              <a:rPr lang="en-US" dirty="0" smtClean="0"/>
              <a:t> papules on extensors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PAS +</a:t>
            </a:r>
            <a:r>
              <a:rPr lang="en-US" dirty="0" err="1" smtClean="0"/>
              <a:t>ve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  <a:r>
              <a:rPr lang="en-US" dirty="0" err="1" smtClean="0"/>
              <a:t>IgM+ve</a:t>
            </a:r>
            <a:r>
              <a:rPr lang="en-US" dirty="0" smtClean="0"/>
              <a:t> on DIF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2)    </a:t>
            </a:r>
            <a:r>
              <a:rPr lang="en-US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Immunobullous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macroglobulinaemia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cutis</a:t>
            </a:r>
            <a:r>
              <a:rPr lang="en-US" u="sng" dirty="0" err="1" smtClean="0"/>
              <a:t>:Rarely</a:t>
            </a:r>
            <a:r>
              <a:rPr lang="en-US" u="sng" dirty="0" smtClean="0"/>
              <a:t> </a:t>
            </a:r>
            <a:r>
              <a:rPr lang="en-US" u="sng" dirty="0" err="1" smtClean="0"/>
              <a:t>IgM</a:t>
            </a:r>
            <a:r>
              <a:rPr lang="en-US" u="sng" dirty="0" smtClean="0"/>
              <a:t> show affinity for plasma membrane…..blistering</a:t>
            </a:r>
            <a:r>
              <a:rPr lang="en-US" dirty="0" smtClean="0"/>
              <a:t>(</a:t>
            </a:r>
            <a:r>
              <a:rPr lang="en-US" dirty="0" err="1" smtClean="0"/>
              <a:t>paraprotein</a:t>
            </a:r>
            <a:r>
              <a:rPr lang="en-US" dirty="0" smtClean="0"/>
              <a:t> DEJ </a:t>
            </a:r>
            <a:r>
              <a:rPr lang="en-US" dirty="0" smtClean="0">
                <a:sym typeface="Wingdings" panose="05000000000000000000" pitchFamily="2" charset="2"/>
              </a:rPr>
              <a:t> DIF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                 Rx: Rituximab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                      Chemotherapy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8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1741" y="-1062183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1" y="182879"/>
            <a:ext cx="5768831" cy="6675121"/>
          </a:xfrm>
        </p:spPr>
      </p:pic>
    </p:spTree>
    <p:extLst>
      <p:ext uri="{BB962C8B-B14F-4D97-AF65-F5344CB8AC3E}">
        <p14:creationId xmlns:p14="http://schemas.microsoft.com/office/powerpoint/2010/main" val="3939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systemic or amyloid light-chain amyloidosis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330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Abnormal </a:t>
            </a:r>
            <a:r>
              <a:rPr lang="en-US" dirty="0"/>
              <a:t>processing and degradation of </a:t>
            </a:r>
            <a:r>
              <a:rPr lang="en-US" dirty="0" smtClean="0"/>
              <a:t>the variable </a:t>
            </a:r>
            <a:r>
              <a:rPr lang="en-US" dirty="0"/>
              <a:t>portion of monoclonal light chains </a:t>
            </a:r>
            <a:r>
              <a:rPr lang="en-US" dirty="0" smtClean="0"/>
              <a:t>(life threatening condition)</a:t>
            </a:r>
          </a:p>
          <a:p>
            <a:endParaRPr lang="en-US" dirty="0" smtClean="0"/>
          </a:p>
          <a:p>
            <a:r>
              <a:rPr lang="en-US" dirty="0"/>
              <a:t>90% of patients have a monoclonal </a:t>
            </a:r>
            <a:r>
              <a:rPr lang="en-US" dirty="0" err="1" smtClean="0"/>
              <a:t>gammopathy</a:t>
            </a:r>
            <a:endParaRPr lang="en-US" dirty="0" smtClean="0"/>
          </a:p>
          <a:p>
            <a:r>
              <a:rPr lang="en-US" dirty="0"/>
              <a:t>Median </a:t>
            </a:r>
            <a:r>
              <a:rPr lang="en-US" dirty="0" smtClean="0"/>
              <a:t>survival without </a:t>
            </a:r>
            <a:r>
              <a:rPr lang="en-US" dirty="0"/>
              <a:t>treatment is 12–18 months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Multiple organ </a:t>
            </a:r>
            <a:r>
              <a:rPr lang="en-US" dirty="0" err="1" smtClean="0"/>
              <a:t>involvemenet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romanLcPeriod"/>
            </a:pPr>
            <a:r>
              <a:rPr lang="en-US" i="1" dirty="0" err="1" smtClean="0"/>
              <a:t>Nephrotic</a:t>
            </a:r>
            <a:r>
              <a:rPr lang="en-US" i="1" dirty="0" smtClean="0"/>
              <a:t> syndrome,</a:t>
            </a:r>
          </a:p>
          <a:p>
            <a:pPr marL="514350" indent="-514350">
              <a:buFont typeface="+mj-lt"/>
              <a:buAutoNum type="romanLcPeriod"/>
            </a:pPr>
            <a:r>
              <a:rPr lang="en-US" i="1" dirty="0"/>
              <a:t>R</a:t>
            </a:r>
            <a:r>
              <a:rPr lang="en-US" i="1" dirty="0" smtClean="0"/>
              <a:t>enal failure</a:t>
            </a:r>
          </a:p>
          <a:p>
            <a:pPr marL="514350" indent="-514350">
              <a:buFont typeface="+mj-lt"/>
              <a:buAutoNum type="romanLcPeriod"/>
            </a:pPr>
            <a:r>
              <a:rPr lang="en-US" i="1" dirty="0"/>
              <a:t>C</a:t>
            </a:r>
            <a:r>
              <a:rPr lang="en-US" i="1" dirty="0" smtClean="0"/>
              <a:t>ongestive </a:t>
            </a:r>
            <a:r>
              <a:rPr lang="en-US" i="1" dirty="0"/>
              <a:t>heart </a:t>
            </a:r>
            <a:r>
              <a:rPr lang="en-US" i="1" dirty="0" smtClean="0"/>
              <a:t>failure</a:t>
            </a:r>
          </a:p>
          <a:p>
            <a:pPr marL="514350" indent="-514350">
              <a:buFont typeface="+mj-lt"/>
              <a:buAutoNum type="romanLcPeriod"/>
            </a:pPr>
            <a:r>
              <a:rPr lang="en-US" i="1" dirty="0"/>
              <a:t>P</a:t>
            </a:r>
            <a:r>
              <a:rPr lang="en-US" i="1" dirty="0" smtClean="0"/>
              <a:t>eripheral neuropathy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19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kin symptoms </a:t>
            </a:r>
            <a:r>
              <a:rPr lang="en-US" dirty="0" smtClean="0"/>
              <a:t>are common: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 err="1" smtClean="0"/>
              <a:t>Purpura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i="1" dirty="0" err="1" smtClean="0"/>
              <a:t>ecchymoses</a:t>
            </a:r>
            <a:r>
              <a:rPr lang="en-US" i="1" dirty="0" smtClean="0"/>
              <a:t> (perioral </a:t>
            </a:r>
            <a:r>
              <a:rPr lang="en-US" i="1" dirty="0"/>
              <a:t>and </a:t>
            </a:r>
            <a:r>
              <a:rPr lang="en-US" i="1" dirty="0" err="1" smtClean="0"/>
              <a:t>periorbital</a:t>
            </a:r>
            <a:r>
              <a:rPr lang="en-US" i="1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 smtClean="0"/>
              <a:t>Waxy </a:t>
            </a:r>
            <a:r>
              <a:rPr lang="en-US" i="1" dirty="0"/>
              <a:t>papules and plaques with </a:t>
            </a:r>
            <a:r>
              <a:rPr lang="en-US" i="1" dirty="0" err="1"/>
              <a:t>sclerodermatous</a:t>
            </a:r>
            <a:r>
              <a:rPr lang="en-US" i="1" dirty="0"/>
              <a:t> or </a:t>
            </a:r>
            <a:r>
              <a:rPr lang="en-US" i="1" dirty="0" smtClean="0"/>
              <a:t>bullous change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 err="1" smtClean="0"/>
              <a:t>Macroglossia</a:t>
            </a:r>
            <a:r>
              <a:rPr lang="en-US" i="1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/>
              <a:t>P</a:t>
            </a:r>
            <a:r>
              <a:rPr lang="en-US" i="1" dirty="0" smtClean="0"/>
              <a:t>atchy alopecia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/>
              <a:t>G</a:t>
            </a:r>
            <a:r>
              <a:rPr lang="en-US" i="1" dirty="0" smtClean="0"/>
              <a:t>eneralized </a:t>
            </a:r>
            <a:r>
              <a:rPr lang="en-US" i="1" dirty="0" err="1" smtClean="0"/>
              <a:t>oedema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ultidisciplinary </a:t>
            </a:r>
            <a:r>
              <a:rPr lang="en-US" dirty="0"/>
              <a:t>team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High‐dose </a:t>
            </a:r>
            <a:r>
              <a:rPr lang="en-US" dirty="0" err="1"/>
              <a:t>melphalan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utologous </a:t>
            </a:r>
            <a:r>
              <a:rPr lang="en-US" dirty="0" err="1"/>
              <a:t>haematopoietic</a:t>
            </a:r>
            <a:r>
              <a:rPr lang="en-US" dirty="0"/>
              <a:t> stem cell transplantation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 err="1"/>
              <a:t>melphalan</a:t>
            </a:r>
            <a:r>
              <a:rPr lang="en-US" dirty="0"/>
              <a:t> with dexamethasone </a:t>
            </a:r>
          </a:p>
        </p:txBody>
      </p:sp>
    </p:spTree>
    <p:extLst>
      <p:ext uri="{BB962C8B-B14F-4D97-AF65-F5344CB8AC3E}">
        <p14:creationId xmlns:p14="http://schemas.microsoft.com/office/powerpoint/2010/main" val="2630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</a:t>
            </a:r>
            <a:r>
              <a:rPr lang="en-US" smtClean="0"/>
              <a:t>Cryoglobulinaemia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Microvascular</a:t>
            </a:r>
            <a:r>
              <a:rPr lang="en-US" dirty="0" smtClean="0"/>
              <a:t> </a:t>
            </a:r>
            <a:r>
              <a:rPr lang="en-US" dirty="0"/>
              <a:t>deposition of abnormal monoclonal </a:t>
            </a:r>
            <a:r>
              <a:rPr lang="en-US" dirty="0" err="1" smtClean="0"/>
              <a:t>immunoglobulins</a:t>
            </a:r>
            <a:r>
              <a:rPr lang="en-US" dirty="0" smtClean="0"/>
              <a:t> that </a:t>
            </a:r>
            <a:r>
              <a:rPr lang="en-US" dirty="0"/>
              <a:t>can </a:t>
            </a:r>
            <a:r>
              <a:rPr lang="en-US" dirty="0" smtClean="0"/>
              <a:t>precipitate out </a:t>
            </a:r>
            <a:r>
              <a:rPr lang="en-US" dirty="0"/>
              <a:t>at low temperatures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Microvascular</a:t>
            </a:r>
            <a:r>
              <a:rPr lang="en-US" dirty="0" smtClean="0"/>
              <a:t> occlusion </a:t>
            </a:r>
            <a:r>
              <a:rPr lang="en-US" dirty="0"/>
              <a:t>in the skin and other tissues.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Purpura</a:t>
            </a:r>
            <a:r>
              <a:rPr lang="en-US" dirty="0"/>
              <a:t>, cutaneous ulceration, </a:t>
            </a:r>
            <a:r>
              <a:rPr lang="en-US" dirty="0" smtClean="0"/>
              <a:t>infarction, cold </a:t>
            </a:r>
            <a:r>
              <a:rPr lang="en-US" dirty="0" err="1"/>
              <a:t>urticaria</a:t>
            </a:r>
            <a:r>
              <a:rPr lang="en-US" dirty="0"/>
              <a:t>, Raynaud phenomenon,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 and inflammatory </a:t>
            </a:r>
            <a:r>
              <a:rPr lang="en-US" dirty="0"/>
              <a:t>macules and </a:t>
            </a:r>
            <a:r>
              <a:rPr lang="en-US" dirty="0" smtClean="0"/>
              <a:t>papules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ollicular </a:t>
            </a:r>
            <a:r>
              <a:rPr lang="en-US" dirty="0"/>
              <a:t>spicules of the </a:t>
            </a:r>
            <a:r>
              <a:rPr lang="en-US" dirty="0" smtClean="0"/>
              <a:t>nose </a:t>
            </a:r>
            <a:r>
              <a:rPr lang="en-US" dirty="0" smtClean="0">
                <a:sym typeface="Wingdings" panose="05000000000000000000" pitchFamily="2" charset="2"/>
              </a:rPr>
              <a:t> Myeloma associated </a:t>
            </a:r>
            <a:r>
              <a:rPr lang="en-US" dirty="0" err="1" smtClean="0">
                <a:sym typeface="Wingdings" panose="05000000000000000000" pitchFamily="2" charset="2"/>
              </a:rPr>
              <a:t>cryoglobulinemia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804" y="-492678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87" y="232476"/>
            <a:ext cx="8136610" cy="6447294"/>
          </a:xfrm>
        </p:spPr>
      </p:pic>
    </p:spTree>
    <p:extLst>
      <p:ext uri="{BB962C8B-B14F-4D97-AF65-F5344CB8AC3E}">
        <p14:creationId xmlns:p14="http://schemas.microsoft.com/office/powerpoint/2010/main" val="374392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Hyperviscosity syndrome with neurological, ocular, rhino‐ontological and renal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May cause ….</a:t>
            </a:r>
            <a:r>
              <a:rPr lang="en-US" dirty="0" err="1" smtClean="0"/>
              <a:t>multiorgan</a:t>
            </a:r>
            <a:r>
              <a:rPr lang="en-US" dirty="0" smtClean="0"/>
              <a:t> failure so prompt therapy is needed</a:t>
            </a:r>
          </a:p>
          <a:p>
            <a:endParaRPr lang="en-US" dirty="0" smtClean="0"/>
          </a:p>
          <a:p>
            <a:r>
              <a:rPr lang="en-US" b="1" u="sng" dirty="0" smtClean="0"/>
              <a:t>DIAGNOSIS</a:t>
            </a:r>
            <a:r>
              <a:rPr lang="en-US" u="sng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Direct </a:t>
            </a:r>
            <a:r>
              <a:rPr lang="en-US" dirty="0"/>
              <a:t>measurement of </a:t>
            </a:r>
            <a:r>
              <a:rPr lang="en-US" dirty="0" err="1"/>
              <a:t>cryoglobulins</a:t>
            </a:r>
            <a:r>
              <a:rPr lang="en-US" dirty="0"/>
              <a:t> in serum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</a:t>
            </a:r>
            <a:r>
              <a:rPr lang="en-US" dirty="0" smtClean="0"/>
              <a:t>kin </a:t>
            </a:r>
            <a:r>
              <a:rPr lang="en-US" dirty="0"/>
              <a:t>biopsy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intravascular PAS‐positive </a:t>
            </a:r>
            <a:r>
              <a:rPr lang="en-US" dirty="0"/>
              <a:t>hyaline </a:t>
            </a:r>
            <a:r>
              <a:rPr lang="en-US" dirty="0" smtClean="0"/>
              <a:t>material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TREATMENT   </a:t>
            </a:r>
          </a:p>
          <a:p>
            <a:pPr marL="0" indent="0">
              <a:buNone/>
            </a:pPr>
            <a:r>
              <a:rPr lang="en-US" b="1" i="1" u="sng" dirty="0"/>
              <a:t> </a:t>
            </a:r>
            <a:r>
              <a:rPr lang="en-US" b="1" i="1" u="sng" dirty="0" smtClean="0"/>
              <a:t>     </a:t>
            </a:r>
            <a:r>
              <a:rPr lang="en-US" b="1" i="1" u="sng" dirty="0" smtClean="0">
                <a:latin typeface="Bahnschrift" panose="020B0502040204020203" pitchFamily="34" charset="0"/>
              </a:rPr>
              <a:t>steroids</a:t>
            </a:r>
          </a:p>
        </p:txBody>
      </p:sp>
    </p:spTree>
    <p:extLst>
      <p:ext uri="{BB962C8B-B14F-4D97-AF65-F5344CB8AC3E}">
        <p14:creationId xmlns:p14="http://schemas.microsoft.com/office/powerpoint/2010/main" val="33126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20" y="0"/>
            <a:ext cx="9404723" cy="1285930"/>
          </a:xfrm>
        </p:spPr>
        <p:txBody>
          <a:bodyPr/>
          <a:lstStyle/>
          <a:p>
            <a:r>
              <a:rPr lang="en-US" dirty="0" err="1" smtClean="0"/>
              <a:t>Paraneoplastic</a:t>
            </a:r>
            <a:r>
              <a:rPr lang="en-US" dirty="0" smtClean="0"/>
              <a:t> Conditions associated with hematological </a:t>
            </a:r>
            <a:r>
              <a:rPr lang="en-US" dirty="0" err="1" smtClean="0"/>
              <a:t>malignany</a:t>
            </a: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02" y="264016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…. </a:t>
            </a:r>
            <a:r>
              <a:rPr lang="en-US" dirty="0" err="1" smtClean="0"/>
              <a:t>Paraneoplastic</a:t>
            </a:r>
            <a:r>
              <a:rPr lang="en-US" dirty="0" smtClean="0"/>
              <a:t> syndromes may be associated with </a:t>
            </a:r>
            <a:r>
              <a:rPr lang="en-US" dirty="0" err="1" smtClean="0"/>
              <a:t>haematoloogic</a:t>
            </a:r>
            <a:r>
              <a:rPr lang="en-US" dirty="0" smtClean="0"/>
              <a:t> malignancies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…Diagnostic screening is important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Drug intake </a:t>
            </a:r>
            <a:r>
              <a:rPr lang="en-US" dirty="0"/>
              <a:t>at the time of disease onset should be determined, </a:t>
            </a:r>
            <a:r>
              <a:rPr lang="en-US" dirty="0" smtClean="0"/>
              <a:t>as some drug reactions </a:t>
            </a:r>
            <a:r>
              <a:rPr lang="en-US" dirty="0"/>
              <a:t>may mimic the </a:t>
            </a:r>
            <a:r>
              <a:rPr lang="en-US" dirty="0" err="1"/>
              <a:t>paraneoplastic</a:t>
            </a:r>
            <a:r>
              <a:rPr lang="en-US" dirty="0"/>
              <a:t> conditions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97735" y="2640169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20594" y="2685888"/>
            <a:ext cx="1832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10346"/>
            <a:ext cx="11179096" cy="5114440"/>
          </a:xfrm>
        </p:spPr>
        <p:txBody>
          <a:bodyPr>
            <a:normAutofit/>
          </a:bodyPr>
          <a:lstStyle/>
          <a:p>
            <a:r>
              <a:rPr lang="en-US" dirty="0" smtClean="0"/>
              <a:t>Acute febrile </a:t>
            </a:r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 smtClean="0"/>
              <a:t>dermatosis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Idiopathic, Drug-Induced(azathioprine,cytarabine,GCSF,NSAIDS,tetracyclins,clindamycin,acyclovir) or </a:t>
            </a:r>
            <a:r>
              <a:rPr lang="en-US" dirty="0" err="1" smtClean="0"/>
              <a:t>Paraneoplastic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20</a:t>
            </a:r>
            <a:r>
              <a:rPr lang="en-US" dirty="0"/>
              <a:t>% of </a:t>
            </a:r>
            <a:r>
              <a:rPr lang="en-US" dirty="0" smtClean="0"/>
              <a:t>cases and associated </a:t>
            </a:r>
            <a:r>
              <a:rPr lang="en-US" dirty="0"/>
              <a:t>with </a:t>
            </a:r>
            <a:r>
              <a:rPr lang="en-US" dirty="0" err="1"/>
              <a:t>haematological</a:t>
            </a:r>
            <a:r>
              <a:rPr lang="en-US" dirty="0"/>
              <a:t> </a:t>
            </a:r>
            <a:r>
              <a:rPr lang="en-US" dirty="0" smtClean="0"/>
              <a:t>neoplasms</a:t>
            </a:r>
            <a:r>
              <a:rPr lang="en-US" dirty="0"/>
              <a:t> </a:t>
            </a:r>
            <a:r>
              <a:rPr lang="en-US" dirty="0" smtClean="0"/>
              <a:t>(myeloid </a:t>
            </a:r>
            <a:r>
              <a:rPr lang="en-US" dirty="0" err="1" smtClean="0"/>
              <a:t>leaukemias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Hypersensitivity reaction </a:t>
            </a:r>
            <a:r>
              <a:rPr lang="en-US" dirty="0"/>
              <a:t>to </a:t>
            </a:r>
            <a:r>
              <a:rPr lang="en-US" dirty="0" err="1"/>
              <a:t>tumour</a:t>
            </a:r>
            <a:r>
              <a:rPr lang="en-US" dirty="0"/>
              <a:t> antigens or an </a:t>
            </a:r>
            <a:r>
              <a:rPr lang="en-US" dirty="0" err="1" smtClean="0"/>
              <a:t>autoinflammatory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IL‐1 mediated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</a:t>
            </a:r>
            <a:r>
              <a:rPr lang="en-US" dirty="0" smtClean="0"/>
              <a:t>manifestations of </a:t>
            </a:r>
            <a:r>
              <a:rPr lang="en-US" dirty="0"/>
              <a:t>the Hematopoietic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Haematological</a:t>
            </a:r>
            <a:r>
              <a:rPr lang="en-US" dirty="0" smtClean="0"/>
              <a:t> </a:t>
            </a:r>
            <a:r>
              <a:rPr lang="en-US" dirty="0"/>
              <a:t>malignancies are neoplasms which originate </a:t>
            </a:r>
            <a:r>
              <a:rPr lang="en-US" dirty="0" smtClean="0"/>
              <a:t>from cells </a:t>
            </a:r>
            <a:r>
              <a:rPr lang="en-US" dirty="0"/>
              <a:t>in the </a:t>
            </a:r>
            <a:r>
              <a:rPr lang="en-US" dirty="0" err="1"/>
              <a:t>haematopoietic</a:t>
            </a:r>
            <a:r>
              <a:rPr lang="en-US" dirty="0"/>
              <a:t> tissue of the bone marrow, lymph </a:t>
            </a:r>
            <a:r>
              <a:rPr lang="en-US" dirty="0" smtClean="0"/>
              <a:t>nodes or </a:t>
            </a:r>
            <a:r>
              <a:rPr lang="en-US" dirty="0"/>
              <a:t>thymus.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Lymphoproliferative</a:t>
            </a:r>
            <a:r>
              <a:rPr lang="en-US" dirty="0" smtClean="0"/>
              <a:t> malignancies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lymphocytes </a:t>
            </a:r>
            <a:r>
              <a:rPr lang="en-US" dirty="0"/>
              <a:t>or their </a:t>
            </a:r>
            <a:r>
              <a:rPr lang="en-US" dirty="0" smtClean="0"/>
              <a:t>precursors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yeloid malignancies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one </a:t>
            </a:r>
            <a:r>
              <a:rPr lang="en-US" dirty="0"/>
              <a:t>or more non‐lymphoid cell 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639557" cy="371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735" y="1228670"/>
            <a:ext cx="8946541" cy="4195481"/>
          </a:xfrm>
        </p:spPr>
        <p:txBody>
          <a:bodyPr/>
          <a:lstStyle/>
          <a:p>
            <a:r>
              <a:rPr lang="en-US" b="1" dirty="0" smtClean="0"/>
              <a:t>CLINICAL FEATURES</a:t>
            </a:r>
            <a:r>
              <a:rPr lang="en-US" dirty="0" smtClean="0"/>
              <a:t>:( variable)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Acute fever &amp; </a:t>
            </a:r>
            <a:r>
              <a:rPr lang="en-US" dirty="0"/>
              <a:t>arthralgia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Tender</a:t>
            </a:r>
            <a:r>
              <a:rPr lang="en-US" dirty="0"/>
              <a:t>, erythematous or </a:t>
            </a:r>
            <a:r>
              <a:rPr lang="en-US" dirty="0" err="1"/>
              <a:t>violaceous</a:t>
            </a:r>
            <a:r>
              <a:rPr lang="en-US" dirty="0"/>
              <a:t> </a:t>
            </a:r>
            <a:r>
              <a:rPr lang="en-US" dirty="0" smtClean="0"/>
              <a:t>papules and nodules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extracutaneous</a:t>
            </a:r>
            <a:r>
              <a:rPr lang="en-US" dirty="0" smtClean="0"/>
              <a:t> sites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Mucosal </a:t>
            </a:r>
            <a:r>
              <a:rPr lang="en-US" dirty="0"/>
              <a:t>lesions, </a:t>
            </a:r>
            <a:r>
              <a:rPr lang="en-US" dirty="0" smtClean="0"/>
              <a:t>neurological (parkinsonism</a:t>
            </a:r>
            <a:r>
              <a:rPr lang="en-US" dirty="0"/>
              <a:t>) and ophthalmological </a:t>
            </a:r>
            <a:r>
              <a:rPr lang="en-US" dirty="0" smtClean="0"/>
              <a:t>complications (optic neuritis, </a:t>
            </a:r>
            <a:r>
              <a:rPr lang="en-US" dirty="0" err="1" smtClean="0"/>
              <a:t>chorioretinitis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309093"/>
            <a:ext cx="8175917" cy="143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77" y="1305943"/>
            <a:ext cx="10504189" cy="41954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CLINICAL VARIANTS:</a:t>
            </a:r>
          </a:p>
          <a:p>
            <a:endParaRPr lang="en-US" b="1" dirty="0" smtClean="0"/>
          </a:p>
          <a:p>
            <a:pPr marL="457200" indent="-457200">
              <a:buFont typeface="+mj-lt"/>
              <a:buAutoNum type="alphaUcPeriod"/>
            </a:pPr>
            <a:r>
              <a:rPr lang="en-US" u="sng" dirty="0"/>
              <a:t>A</a:t>
            </a:r>
            <a:r>
              <a:rPr lang="en-US" u="sng" dirty="0" smtClean="0"/>
              <a:t>cute </a:t>
            </a:r>
            <a:r>
              <a:rPr lang="en-US" u="sng" dirty="0"/>
              <a:t>necrotizing </a:t>
            </a:r>
            <a:r>
              <a:rPr lang="en-US" u="sng" dirty="0" smtClean="0"/>
              <a:t>variant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oedematous</a:t>
            </a:r>
            <a:r>
              <a:rPr lang="en-US" dirty="0" smtClean="0"/>
              <a:t> </a:t>
            </a:r>
            <a:r>
              <a:rPr lang="en-US" dirty="0"/>
              <a:t>erythematous </a:t>
            </a:r>
            <a:r>
              <a:rPr lang="en-US" dirty="0" smtClean="0"/>
              <a:t>plaques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u="sng" dirty="0"/>
              <a:t>I</a:t>
            </a:r>
            <a:r>
              <a:rPr lang="en-US" u="sng" dirty="0" smtClean="0"/>
              <a:t>somorphic </a:t>
            </a:r>
            <a:r>
              <a:rPr lang="en-US" u="sng" dirty="0"/>
              <a:t>Sweet syndrome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site </a:t>
            </a:r>
            <a:r>
              <a:rPr lang="en-US" dirty="0"/>
              <a:t>of trauma such as radiation </a:t>
            </a:r>
            <a:r>
              <a:rPr lang="en-US" dirty="0" smtClean="0"/>
              <a:t>field/ surgery scars.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u="sng" dirty="0"/>
              <a:t>Subcutaneous Sweet syndrome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overlapping </a:t>
            </a:r>
            <a:r>
              <a:rPr lang="en-US" dirty="0"/>
              <a:t>with 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presents </a:t>
            </a:r>
            <a:r>
              <a:rPr lang="en-US" dirty="0"/>
              <a:t>with tender </a:t>
            </a:r>
            <a:r>
              <a:rPr lang="en-US" dirty="0" smtClean="0"/>
              <a:t>nodules on  buttocks </a:t>
            </a:r>
            <a:r>
              <a:rPr lang="en-US" dirty="0"/>
              <a:t>and lower extremities </a:t>
            </a:r>
            <a:r>
              <a:rPr lang="en-US" dirty="0" smtClean="0"/>
              <a:t>and resolve </a:t>
            </a:r>
            <a:r>
              <a:rPr lang="en-US" dirty="0"/>
              <a:t>spontaneously 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u="sng" dirty="0" err="1"/>
              <a:t>Neutrophilic</a:t>
            </a:r>
            <a:r>
              <a:rPr lang="en-US" u="sng" dirty="0"/>
              <a:t> </a:t>
            </a:r>
            <a:r>
              <a:rPr lang="en-US" u="sng" dirty="0" err="1"/>
              <a:t>dermatosis</a:t>
            </a:r>
            <a:r>
              <a:rPr lang="en-US" u="sng" dirty="0"/>
              <a:t> of the dorsal hands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localized variant, </a:t>
            </a:r>
            <a:r>
              <a:rPr lang="en-US" dirty="0" err="1" smtClean="0"/>
              <a:t>associatyed</a:t>
            </a:r>
            <a:r>
              <a:rPr lang="en-US" dirty="0" smtClean="0"/>
              <a:t> with </a:t>
            </a:r>
            <a:r>
              <a:rPr lang="en-US" dirty="0" err="1" smtClean="0"/>
              <a:t>haematological</a:t>
            </a:r>
            <a:r>
              <a:rPr lang="en-US" dirty="0" smtClean="0"/>
              <a:t> neoplasms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DIFFERENTIALS: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Other </a:t>
            </a:r>
            <a:r>
              <a:rPr lang="en-US" dirty="0" err="1" smtClean="0"/>
              <a:t>neutrophilic</a:t>
            </a:r>
            <a:r>
              <a:rPr lang="en-US" dirty="0" smtClean="0"/>
              <a:t> </a:t>
            </a:r>
            <a:r>
              <a:rPr lang="en-US" dirty="0" err="1"/>
              <a:t>paraneoplastic</a:t>
            </a:r>
            <a:r>
              <a:rPr lang="en-US" dirty="0"/>
              <a:t> conditions (</a:t>
            </a:r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 smtClean="0"/>
              <a:t>eccrine</a:t>
            </a:r>
            <a:r>
              <a:rPr lang="en-US" dirty="0" smtClean="0"/>
              <a:t> </a:t>
            </a:r>
            <a:r>
              <a:rPr lang="en-US" dirty="0" err="1" smtClean="0"/>
              <a:t>hidradenitis</a:t>
            </a:r>
            <a:r>
              <a:rPr lang="en-US" dirty="0"/>
              <a:t>, </a:t>
            </a:r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Vasculitis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Erythema </a:t>
            </a:r>
            <a:r>
              <a:rPr lang="en-US" dirty="0" err="1" smtClean="0"/>
              <a:t>elevatum</a:t>
            </a:r>
            <a:r>
              <a:rPr lang="en-US" dirty="0" smtClean="0"/>
              <a:t> </a:t>
            </a:r>
            <a:r>
              <a:rPr lang="en-US" dirty="0" err="1" smtClean="0"/>
              <a:t>diutinum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dirty="0" smtClean="0"/>
              <a:t>nfectious </a:t>
            </a:r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 smtClean="0"/>
              <a:t>panniculitis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Panniculitic</a:t>
            </a:r>
            <a:r>
              <a:rPr lang="en-US" dirty="0" smtClean="0"/>
              <a:t> id reaction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/>
              <a:t>erythema </a:t>
            </a:r>
            <a:r>
              <a:rPr lang="en-US" dirty="0" err="1"/>
              <a:t>nodosum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Leukaemia</a:t>
            </a:r>
            <a:r>
              <a:rPr lang="en-US" dirty="0" smtClean="0"/>
              <a:t> cutis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Drug-induced sweet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778" y="803683"/>
            <a:ext cx="5935713" cy="5218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7889" y="6050387"/>
            <a:ext cx="1052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/>
              <a:t>dermatosis</a:t>
            </a:r>
            <a:r>
              <a:rPr lang="en-US" dirty="0"/>
              <a:t> of the dorsal hands presenting in an 80‐yearold</a:t>
            </a:r>
          </a:p>
          <a:p>
            <a:r>
              <a:rPr lang="en-US" dirty="0"/>
              <a:t>patient subsequently found to have a </a:t>
            </a:r>
            <a:r>
              <a:rPr lang="en-US" dirty="0" smtClean="0"/>
              <a:t>(</a:t>
            </a:r>
            <a:r>
              <a:rPr lang="en-US" dirty="0"/>
              <a:t>MALT) lymphoma.</a:t>
            </a:r>
          </a:p>
        </p:txBody>
      </p:sp>
    </p:spTree>
    <p:extLst>
      <p:ext uri="{BB962C8B-B14F-4D97-AF65-F5344CB8AC3E}">
        <p14:creationId xmlns:p14="http://schemas.microsoft.com/office/powerpoint/2010/main" val="16399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/>
              <a:t>gangrenosum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014530"/>
            <a:ext cx="9582770" cy="5696235"/>
          </a:xfrm>
        </p:spPr>
        <p:txBody>
          <a:bodyPr>
            <a:normAutofit/>
          </a:bodyPr>
          <a:lstStyle/>
          <a:p>
            <a:r>
              <a:rPr lang="en-US" dirty="0" err="1" smtClean="0"/>
              <a:t>Neutrophilic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/>
              <a:t>clinical </a:t>
            </a:r>
            <a:r>
              <a:rPr lang="en-US" dirty="0" smtClean="0"/>
              <a:t>types: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Classical ulcerative type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Bullous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Pustular</a:t>
            </a:r>
            <a:endParaRPr lang="en-US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Vegetative type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20-60</a:t>
            </a:r>
            <a:r>
              <a:rPr lang="en-US" dirty="0"/>
              <a:t>% of cases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associated </a:t>
            </a:r>
            <a:r>
              <a:rPr lang="en-US" dirty="0"/>
              <a:t>with a </a:t>
            </a:r>
            <a:r>
              <a:rPr lang="en-US" dirty="0" err="1" smtClean="0"/>
              <a:t>haematological</a:t>
            </a:r>
            <a:r>
              <a:rPr lang="en-US" dirty="0" smtClean="0"/>
              <a:t> malignancy</a:t>
            </a:r>
          </a:p>
          <a:p>
            <a:r>
              <a:rPr lang="en-US" dirty="0" smtClean="0"/>
              <a:t> The </a:t>
            </a:r>
            <a:r>
              <a:rPr lang="en-US" dirty="0"/>
              <a:t>bullous variant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associated with </a:t>
            </a:r>
            <a:r>
              <a:rPr lang="en-US" dirty="0" err="1"/>
              <a:t>haematological</a:t>
            </a:r>
            <a:r>
              <a:rPr lang="en-US" dirty="0"/>
              <a:t> </a:t>
            </a:r>
            <a:r>
              <a:rPr lang="en-US" dirty="0" smtClean="0"/>
              <a:t>neoplasms</a:t>
            </a:r>
          </a:p>
          <a:p>
            <a:r>
              <a:rPr lang="en-US" dirty="0" smtClean="0"/>
              <a:t>Development of PF IN patient with </a:t>
            </a:r>
            <a:r>
              <a:rPr lang="en-US" dirty="0" err="1" smtClean="0"/>
              <a:t>myeloproliferative</a:t>
            </a:r>
            <a:r>
              <a:rPr lang="en-US" dirty="0" smtClean="0"/>
              <a:t> disorder ….neg. prognostic factor,e.g,1 </a:t>
            </a:r>
            <a:r>
              <a:rPr lang="en-US" dirty="0" err="1" smtClean="0"/>
              <a:t>yr</a:t>
            </a:r>
            <a:r>
              <a:rPr lang="en-US" dirty="0" smtClean="0"/>
              <a:t> mortality of patient with AML and PG is 75% after appearance of skin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317" y="241300"/>
            <a:ext cx="7035395" cy="5254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8269" y="5707162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Bullous </a:t>
            </a:r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/>
              <a:t>gangrenosum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/>
              <a:t>eccrine</a:t>
            </a:r>
            <a:r>
              <a:rPr lang="en-US" dirty="0"/>
              <a:t> </a:t>
            </a:r>
            <a:r>
              <a:rPr lang="en-US" dirty="0" err="1"/>
              <a:t>hidradenitis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390918" y="379926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348353"/>
            <a:ext cx="10001225" cy="5300419"/>
          </a:xfrm>
        </p:spPr>
        <p:txBody>
          <a:bodyPr/>
          <a:lstStyle/>
          <a:p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neutrophilic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90% patients …</a:t>
            </a:r>
            <a:r>
              <a:rPr lang="en-US" dirty="0" err="1" smtClean="0"/>
              <a:t>underlaying</a:t>
            </a:r>
            <a:r>
              <a:rPr lang="en-US" dirty="0" smtClean="0"/>
              <a:t> </a:t>
            </a:r>
            <a:r>
              <a:rPr lang="en-US" dirty="0" err="1" smtClean="0"/>
              <a:t>haematological</a:t>
            </a:r>
            <a:r>
              <a:rPr lang="en-US" dirty="0" smtClean="0"/>
              <a:t> malignancy </a:t>
            </a:r>
            <a:r>
              <a:rPr lang="en-US" dirty="0" err="1" smtClean="0"/>
              <a:t>esp.AML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Hodgkin and </a:t>
            </a:r>
            <a:r>
              <a:rPr lang="en-US" dirty="0" err="1" smtClean="0"/>
              <a:t>nonhodgkin</a:t>
            </a:r>
            <a:r>
              <a:rPr lang="en-US" dirty="0" smtClean="0"/>
              <a:t> lymphoma</a:t>
            </a:r>
          </a:p>
          <a:p>
            <a:endParaRPr lang="en-US" dirty="0"/>
          </a:p>
          <a:p>
            <a:r>
              <a:rPr lang="en-US" dirty="0" smtClean="0"/>
              <a:t>OTHER ASSOCIATED FACTORs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 smtClean="0"/>
              <a:t>.Drugs(</a:t>
            </a:r>
            <a:r>
              <a:rPr lang="en-US" dirty="0" err="1" smtClean="0"/>
              <a:t>cytarabine,decitabine,vincristine,antibiotics</a:t>
            </a:r>
            <a:r>
              <a:rPr lang="en-US" dirty="0" smtClean="0"/>
              <a:t> antivirals)</a:t>
            </a:r>
          </a:p>
          <a:p>
            <a:pPr marL="0" indent="0">
              <a:buNone/>
            </a:pPr>
            <a:r>
              <a:rPr lang="en-US" dirty="0" smtClean="0"/>
              <a:t>.Infections(</a:t>
            </a:r>
            <a:r>
              <a:rPr lang="en-US" dirty="0" err="1" smtClean="0"/>
              <a:t>staphylococcal,HIV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93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5" y="182262"/>
            <a:ext cx="8729708" cy="4359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35" y="618186"/>
            <a:ext cx="9493893" cy="610807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CLINICAL</a:t>
            </a:r>
            <a:r>
              <a:rPr lang="en-US" b="1" dirty="0" smtClean="0"/>
              <a:t> FEATURES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infiltrated erythematous papules and plaques …mainly face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other sites ….upper </a:t>
            </a:r>
            <a:r>
              <a:rPr lang="en-US" b="1" dirty="0" err="1" smtClean="0"/>
              <a:t>trunk,thighs</a:t>
            </a:r>
            <a:r>
              <a:rPr lang="en-US" b="1" dirty="0" smtClean="0"/>
              <a:t> and </a:t>
            </a:r>
            <a:r>
              <a:rPr lang="en-US" b="1" dirty="0" err="1" smtClean="0"/>
              <a:t>palmoplanter</a:t>
            </a:r>
            <a:r>
              <a:rPr lang="en-US" b="1" dirty="0" smtClean="0"/>
              <a:t> skin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TREATMENT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. (spontaneous resolution)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. Discontinue offending drug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. NSAIDS and steroids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8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111523" cy="1654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86" y="258557"/>
            <a:ext cx="6864440" cy="5045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1500" y="5498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148.7 </a:t>
            </a:r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/>
              <a:t>eccrine</a:t>
            </a:r>
            <a:r>
              <a:rPr lang="en-US" dirty="0"/>
              <a:t> </a:t>
            </a:r>
            <a:r>
              <a:rPr lang="en-US" dirty="0" err="1"/>
              <a:t>hidradenitis</a:t>
            </a:r>
            <a:r>
              <a:rPr lang="en-US" dirty="0"/>
              <a:t> affecting the palm.</a:t>
            </a:r>
          </a:p>
        </p:txBody>
      </p:sp>
    </p:spTree>
    <p:extLst>
      <p:ext uri="{BB962C8B-B14F-4D97-AF65-F5344CB8AC3E}">
        <p14:creationId xmlns:p14="http://schemas.microsoft.com/office/powerpoint/2010/main" val="8880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497889" cy="4488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676" y="452719"/>
            <a:ext cx="8946541" cy="61340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PARANEOPLASTIC PEMPHIGUS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Strongest association with </a:t>
            </a:r>
            <a:r>
              <a:rPr lang="en-US" dirty="0" err="1" smtClean="0"/>
              <a:t>nonhodgkin</a:t>
            </a:r>
            <a:r>
              <a:rPr lang="en-US" dirty="0" smtClean="0"/>
              <a:t> lymphoma F/B CLL and 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thymoma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Untreated patients ……90% mortality rate two years after diagnosis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b="1" dirty="0" smtClean="0"/>
              <a:t>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1.Underlaying disease</a:t>
            </a:r>
          </a:p>
          <a:p>
            <a:pPr marL="0" indent="0">
              <a:buNone/>
            </a:pPr>
            <a:r>
              <a:rPr lang="en-US" dirty="0" smtClean="0"/>
              <a:t> 2.Rituximab and CD20 monoclonal antibodies</a:t>
            </a:r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>
            <a:off x="-965200" y="631400"/>
            <a:ext cx="45719" cy="457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58900" y="2578100"/>
            <a:ext cx="15240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9700" y="3423875"/>
            <a:ext cx="1778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cutaneous manifestations of hematological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2" y="2369712"/>
            <a:ext cx="9264242" cy="430154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Lesion </a:t>
            </a:r>
            <a:r>
              <a:rPr lang="en-US" dirty="0" smtClean="0">
                <a:sym typeface="Wingdings" panose="05000000000000000000" pitchFamily="2" charset="2"/>
              </a:rPr>
              <a:t> Direct infiltration of skin by malignant cells or products (</a:t>
            </a:r>
            <a:r>
              <a:rPr lang="en-US" dirty="0" err="1" smtClean="0">
                <a:sym typeface="Wingdings" panose="05000000000000000000" pitchFamily="2" charset="2"/>
              </a:rPr>
              <a:t>paraproteins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ym typeface="Wingdings" panose="05000000000000000000" pitchFamily="2" charset="2"/>
              </a:rPr>
              <a:t>Lesion  </a:t>
            </a:r>
            <a:r>
              <a:rPr lang="en-US" dirty="0" err="1" smtClean="0">
                <a:sym typeface="Wingdings" panose="05000000000000000000" pitchFamily="2" charset="2"/>
              </a:rPr>
              <a:t>Indiret</a:t>
            </a:r>
            <a:r>
              <a:rPr lang="en-US" dirty="0" smtClean="0">
                <a:sym typeface="Wingdings" panose="05000000000000000000" pitchFamily="2" charset="2"/>
              </a:rPr>
              <a:t> infiltration by the Underlying malignancy (</a:t>
            </a:r>
            <a:r>
              <a:rPr lang="en-US" dirty="0" err="1" smtClean="0">
                <a:sym typeface="Wingdings" panose="05000000000000000000" pitchFamily="2" charset="2"/>
              </a:rPr>
              <a:t>paraneoplastic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ym typeface="Wingdings" panose="05000000000000000000" pitchFamily="2" charset="2"/>
              </a:rPr>
              <a:t>Lesion  Treatment of hematological malignancy (immunosuppression)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74" y="0"/>
            <a:ext cx="8599489" cy="639482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cleromyxoedema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65200"/>
            <a:ext cx="8946541" cy="5283199"/>
          </a:xfrm>
        </p:spPr>
        <p:txBody>
          <a:bodyPr>
            <a:normAutofit/>
          </a:bodyPr>
          <a:lstStyle/>
          <a:p>
            <a:r>
              <a:rPr lang="en-US" dirty="0" smtClean="0"/>
              <a:t>Generalized cutaneous </a:t>
            </a:r>
            <a:r>
              <a:rPr lang="en-US" dirty="0" err="1" smtClean="0"/>
              <a:t>mucinosis</a:t>
            </a:r>
            <a:r>
              <a:rPr lang="en-US" dirty="0" smtClean="0"/>
              <a:t> …..increased </a:t>
            </a:r>
            <a:r>
              <a:rPr lang="en-US" dirty="0" err="1" smtClean="0"/>
              <a:t>mucin</a:t>
            </a:r>
            <a:r>
              <a:rPr lang="en-US" dirty="0" smtClean="0"/>
              <a:t> synthesis and deposition following fibroblast proliferation.</a:t>
            </a:r>
          </a:p>
          <a:p>
            <a:pPr marL="0" indent="0">
              <a:buNone/>
            </a:pPr>
            <a:r>
              <a:rPr lang="en-US" dirty="0"/>
              <a:t>.</a:t>
            </a:r>
            <a:r>
              <a:rPr lang="en-US" dirty="0" smtClean="0"/>
              <a:t>In absence of thyroid diseases …….increased incidence in monoclonal </a:t>
            </a:r>
            <a:r>
              <a:rPr lang="en-US" dirty="0" err="1" smtClean="0"/>
              <a:t>gammopathies</a:t>
            </a:r>
            <a:r>
              <a:rPr lang="en-US" dirty="0" smtClean="0"/>
              <a:t> (MM,MGUS).   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CLINICAL FEATURES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. Firm </a:t>
            </a:r>
            <a:r>
              <a:rPr lang="en-US" dirty="0" err="1" smtClean="0"/>
              <a:t>papular</a:t>
            </a:r>
            <a:r>
              <a:rPr lang="en-US" dirty="0" smtClean="0"/>
              <a:t> </a:t>
            </a:r>
            <a:r>
              <a:rPr lang="en-US" dirty="0" err="1" smtClean="0"/>
              <a:t>erruptions</a:t>
            </a:r>
            <a:r>
              <a:rPr lang="en-US" dirty="0" smtClean="0"/>
              <a:t> specially on </a:t>
            </a:r>
            <a:r>
              <a:rPr lang="en-US" dirty="0" err="1" smtClean="0"/>
              <a:t>face,ears</a:t>
            </a:r>
            <a:r>
              <a:rPr lang="en-US" dirty="0" smtClean="0"/>
              <a:t> dorsal hands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 TREATMENT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. IV </a:t>
            </a:r>
            <a:r>
              <a:rPr lang="en-US" dirty="0" err="1" smtClean="0"/>
              <a:t>immunoglobulins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.Steroids</a:t>
            </a:r>
          </a:p>
          <a:p>
            <a:pPr marL="0" indent="0">
              <a:buNone/>
            </a:pPr>
            <a:r>
              <a:rPr lang="en-US" dirty="0" smtClean="0"/>
              <a:t>   . </a:t>
            </a:r>
            <a:r>
              <a:rPr lang="en-US" dirty="0" err="1" smtClean="0"/>
              <a:t>Plasmapharesis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091" y="1384301"/>
            <a:ext cx="6600217" cy="4550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20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148.9 </a:t>
            </a:r>
            <a:r>
              <a:rPr lang="en-US" dirty="0" err="1"/>
              <a:t>Scleromyxoedema</a:t>
            </a:r>
            <a:r>
              <a:rPr lang="en-US" dirty="0"/>
              <a:t> in patient with MGUS (monoclonal </a:t>
            </a:r>
            <a:r>
              <a:rPr lang="en-US" dirty="0" err="1"/>
              <a:t>gammopathy</a:t>
            </a:r>
            <a:r>
              <a:rPr lang="en-US" dirty="0"/>
              <a:t> of</a:t>
            </a:r>
          </a:p>
          <a:p>
            <a:r>
              <a:rPr lang="en-US" dirty="0"/>
              <a:t>undetermined </a:t>
            </a:r>
            <a:r>
              <a:rPr lang="en-US" dirty="0" err="1"/>
              <a:t>signifi</a:t>
            </a:r>
            <a:r>
              <a:rPr lang="en-US" dirty="0"/>
              <a:t> </a:t>
            </a:r>
            <a:r>
              <a:rPr lang="en-US" dirty="0" err="1"/>
              <a:t>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9889" y="-700265"/>
            <a:ext cx="9404723" cy="14005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312" y="1500366"/>
            <a:ext cx="9107488" cy="5357634"/>
          </a:xfrm>
        </p:spPr>
        <p:txBody>
          <a:bodyPr/>
          <a:lstStyle/>
          <a:p>
            <a:r>
              <a:rPr lang="en-US" b="1" u="sng" dirty="0" smtClean="0"/>
              <a:t>SCLEREDEMA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Skin thickening disorder ……woody induration and non -pitting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oedema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SITES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Face and neck with subsequent spread to scalp and upper trunk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TYPES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1.Classical   ….. Febrile illness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2.Diabetes associated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3.Paraneoplastic </a:t>
            </a:r>
            <a:r>
              <a:rPr lang="en-US" dirty="0" err="1" smtClean="0"/>
              <a:t>scleredema</a:t>
            </a:r>
            <a:r>
              <a:rPr lang="en-US" dirty="0" smtClean="0"/>
              <a:t> (25%)…… monoclonal </a:t>
            </a:r>
            <a:r>
              <a:rPr lang="en-US" dirty="0" err="1" smtClean="0"/>
              <a:t>gammopathy</a:t>
            </a:r>
            <a:r>
              <a:rPr lang="en-US" dirty="0" smtClean="0"/>
              <a:t> or B cell </a:t>
            </a:r>
            <a:r>
              <a:rPr lang="en-US" dirty="0" err="1" smtClean="0"/>
              <a:t>lymphoma.Doesnt</a:t>
            </a:r>
            <a:r>
              <a:rPr lang="en-US" dirty="0" smtClean="0"/>
              <a:t> resolve spontaneously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400" y="-212130"/>
            <a:ext cx="4979899" cy="614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720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148.10 </a:t>
            </a:r>
            <a:r>
              <a:rPr lang="en-US" dirty="0" err="1"/>
              <a:t>Scleredema</a:t>
            </a:r>
            <a:r>
              <a:rPr lang="en-US" dirty="0"/>
              <a:t> in a patient with MGUS (monoclonal </a:t>
            </a:r>
            <a:r>
              <a:rPr lang="en-US" dirty="0" err="1"/>
              <a:t>gammopathy</a:t>
            </a:r>
            <a:r>
              <a:rPr lang="en-US" dirty="0"/>
              <a:t> of</a:t>
            </a:r>
          </a:p>
          <a:p>
            <a:r>
              <a:rPr lang="en-US" dirty="0"/>
              <a:t>undetermined </a:t>
            </a:r>
            <a:r>
              <a:rPr lang="en-US" dirty="0" err="1"/>
              <a:t>signifi</a:t>
            </a:r>
            <a:r>
              <a:rPr lang="en-US" dirty="0"/>
              <a:t> </a:t>
            </a:r>
            <a:r>
              <a:rPr lang="en-US" dirty="0" err="1"/>
              <a:t>cance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2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1" y="-1033182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12" y="1633818"/>
            <a:ext cx="8946541" cy="5224182"/>
          </a:xfrm>
        </p:spPr>
        <p:txBody>
          <a:bodyPr/>
          <a:lstStyle/>
          <a:p>
            <a:r>
              <a:rPr lang="en-US" dirty="0" smtClean="0"/>
              <a:t>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.PUVA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.IVIG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.UVA1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.</a:t>
            </a:r>
            <a:r>
              <a:rPr lang="en-US" dirty="0" err="1" smtClean="0"/>
              <a:t>Extracrporeal</a:t>
            </a:r>
            <a:r>
              <a:rPr lang="en-US" dirty="0" smtClean="0"/>
              <a:t> </a:t>
            </a:r>
            <a:r>
              <a:rPr lang="en-US" dirty="0" err="1" smtClean="0"/>
              <a:t>photophoresis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57" y="-1"/>
            <a:ext cx="9923087" cy="1890793"/>
          </a:xfrm>
        </p:spPr>
        <p:txBody>
          <a:bodyPr/>
          <a:lstStyle/>
          <a:p>
            <a:r>
              <a:rPr lang="en-US" dirty="0" smtClean="0"/>
              <a:t>NECROBIOTIC XANTHOGRANULOMA AND NORMOLIPAEMIC XANTHOMA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90" y="1146875"/>
            <a:ext cx="9996273" cy="609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May represent </a:t>
            </a:r>
            <a:r>
              <a:rPr lang="en-US" dirty="0" err="1" smtClean="0"/>
              <a:t>paraneoplastic</a:t>
            </a:r>
            <a:r>
              <a:rPr lang="en-US" dirty="0" smtClean="0"/>
              <a:t> condition without coexisting                                        hyperlipidemia.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.80…90 % association with monoclonal </a:t>
            </a:r>
            <a:r>
              <a:rPr lang="en-US" dirty="0" err="1" smtClean="0"/>
              <a:t>gammopathy</a:t>
            </a: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CLINICAL FEATURES</a:t>
            </a:r>
            <a:r>
              <a:rPr lang="en-US" dirty="0" smtClean="0"/>
              <a:t>…                           </a:t>
            </a:r>
          </a:p>
          <a:p>
            <a:pPr marL="0" indent="0">
              <a:buNone/>
            </a:pPr>
            <a:r>
              <a:rPr lang="en-US" dirty="0" smtClean="0"/>
              <a:t>    .Present as firm </a:t>
            </a:r>
            <a:r>
              <a:rPr lang="en-US" dirty="0" err="1" smtClean="0"/>
              <a:t>nodules,papules</a:t>
            </a:r>
            <a:r>
              <a:rPr lang="en-US" dirty="0" smtClean="0"/>
              <a:t> or plaques in </a:t>
            </a:r>
            <a:r>
              <a:rPr lang="en-US" dirty="0" err="1" smtClean="0"/>
              <a:t>periorbital</a:t>
            </a:r>
            <a:r>
              <a:rPr lang="en-US" dirty="0" smtClean="0"/>
              <a:t> areas often  with </a:t>
            </a:r>
            <a:r>
              <a:rPr lang="en-US" dirty="0" err="1" smtClean="0"/>
              <a:t>ulceration,crusting</a:t>
            </a:r>
            <a:r>
              <a:rPr lang="en-US" dirty="0" smtClean="0"/>
              <a:t> and </a:t>
            </a:r>
            <a:r>
              <a:rPr lang="en-US" dirty="0" err="1" smtClean="0"/>
              <a:t>telangiectasias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TREATMENT OPTIONS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.Surgical excision</a:t>
            </a:r>
          </a:p>
          <a:p>
            <a:pPr marL="0" indent="0">
              <a:buNone/>
            </a:pPr>
            <a:r>
              <a:rPr lang="en-US" dirty="0" smtClean="0"/>
              <a:t>    .Systemic steroids and IVIG</a:t>
            </a:r>
          </a:p>
        </p:txBody>
      </p:sp>
    </p:spTree>
    <p:extLst>
      <p:ext uri="{BB962C8B-B14F-4D97-AF65-F5344CB8AC3E}">
        <p14:creationId xmlns:p14="http://schemas.microsoft.com/office/powerpoint/2010/main" val="33541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3" y="185979"/>
            <a:ext cx="8121112" cy="6447295"/>
          </a:xfrm>
        </p:spPr>
      </p:pic>
    </p:spTree>
    <p:extLst>
      <p:ext uri="{BB962C8B-B14F-4D97-AF65-F5344CB8AC3E}">
        <p14:creationId xmlns:p14="http://schemas.microsoft.com/office/powerpoint/2010/main" val="35461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Syndromes associated with </a:t>
            </a:r>
            <a:r>
              <a:rPr lang="en-US" dirty="0" err="1" smtClean="0"/>
              <a:t>Haematological</a:t>
            </a:r>
            <a:r>
              <a:rPr lang="en-US" dirty="0" smtClean="0"/>
              <a:t> Malignancies And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1.Schnitzler syndrome</a:t>
            </a:r>
          </a:p>
          <a:p>
            <a:pPr marL="0" indent="0">
              <a:buNone/>
            </a:pPr>
            <a:r>
              <a:rPr lang="en-US" dirty="0" smtClean="0"/>
              <a:t>2.POEMS syndrome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3.AESOP syndrome</a:t>
            </a:r>
          </a:p>
          <a:p>
            <a:pPr marL="0" indent="0">
              <a:buNone/>
            </a:pPr>
            <a:r>
              <a:rPr lang="en-US" dirty="0" smtClean="0"/>
              <a:t>4.TEMPI syndrome</a:t>
            </a:r>
          </a:p>
          <a:p>
            <a:pPr marL="0" indent="0">
              <a:buNone/>
            </a:pPr>
            <a:r>
              <a:rPr lang="en-US" dirty="0" smtClean="0"/>
              <a:t>5.Neurofibromatosis type 1</a:t>
            </a:r>
          </a:p>
          <a:p>
            <a:pPr marL="0" indent="0">
              <a:buNone/>
            </a:pPr>
            <a:r>
              <a:rPr lang="en-US" dirty="0" smtClean="0"/>
              <a:t>6.Rare syndromes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Schnitzler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Autoinflammatory</a:t>
            </a:r>
            <a:r>
              <a:rPr lang="en-US" dirty="0" smtClean="0"/>
              <a:t> skin disorder </a:t>
            </a:r>
            <a:r>
              <a:rPr lang="en-US" dirty="0" err="1" smtClean="0"/>
              <a:t>occuring</a:t>
            </a:r>
            <a:r>
              <a:rPr lang="en-US" dirty="0" smtClean="0"/>
              <a:t> in context of a monoclonal </a:t>
            </a:r>
            <a:r>
              <a:rPr lang="en-US" dirty="0" err="1" smtClean="0"/>
              <a:t>paraprotienemia</a:t>
            </a:r>
            <a:endParaRPr lang="en-US" dirty="0" smtClean="0"/>
          </a:p>
          <a:p>
            <a:r>
              <a:rPr lang="en-US" dirty="0" smtClean="0"/>
              <a:t>Typically </a:t>
            </a:r>
            <a:r>
              <a:rPr lang="en-US" dirty="0" err="1" smtClean="0"/>
              <a:t>IgM</a:t>
            </a:r>
            <a:r>
              <a:rPr lang="en-US" dirty="0" smtClean="0"/>
              <a:t> rarely </a:t>
            </a:r>
            <a:r>
              <a:rPr lang="en-US" dirty="0" err="1" smtClean="0"/>
              <a:t>IgG</a:t>
            </a:r>
            <a:endParaRPr lang="en-US" dirty="0" smtClean="0"/>
          </a:p>
          <a:p>
            <a:r>
              <a:rPr lang="en-US" dirty="0" smtClean="0"/>
              <a:t>AGE …40..60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C.F…Recurrent urticarial rash with systemic symptoms </a:t>
            </a:r>
          </a:p>
          <a:p>
            <a:r>
              <a:rPr lang="en-US" dirty="0" smtClean="0"/>
              <a:t>Labs…</a:t>
            </a:r>
            <a:r>
              <a:rPr lang="en-US" dirty="0" err="1" smtClean="0"/>
              <a:t>rRaised</a:t>
            </a:r>
            <a:r>
              <a:rPr lang="en-US" dirty="0" smtClean="0"/>
              <a:t> TLC ,ESR and CRP</a:t>
            </a:r>
          </a:p>
          <a:p>
            <a:r>
              <a:rPr lang="en-US" dirty="0" smtClean="0"/>
              <a:t>TREATMENT…</a:t>
            </a:r>
          </a:p>
          <a:p>
            <a:pPr marL="0" indent="0">
              <a:buNone/>
            </a:pPr>
            <a:r>
              <a:rPr lang="en-US" dirty="0" smtClean="0"/>
              <a:t>    .MILD….</a:t>
            </a:r>
            <a:r>
              <a:rPr lang="en-US" dirty="0" err="1" smtClean="0"/>
              <a:t>Colchicine,NSAIDS</a:t>
            </a:r>
            <a:r>
              <a:rPr lang="en-US" dirty="0"/>
              <a:t> </a:t>
            </a:r>
            <a:r>
              <a:rPr lang="en-US" dirty="0" smtClean="0"/>
              <a:t>or HCQ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.SEVERE/NONRESPONDERS…IL-1 antagonist(</a:t>
            </a:r>
            <a:r>
              <a:rPr lang="en-US" dirty="0" err="1" smtClean="0"/>
              <a:t>anakinra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TREATMENT IS OBLIGATORY AS UNTREATED CASES….AA Amyloidosis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084" y="0"/>
            <a:ext cx="6548116" cy="500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0500" y="52008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148.11 </a:t>
            </a:r>
            <a:r>
              <a:rPr lang="en-US" dirty="0" err="1"/>
              <a:t>Urticaria</a:t>
            </a:r>
            <a:r>
              <a:rPr lang="en-US" dirty="0"/>
              <a:t> in Schnitzler syndrome in a patient with MGUS (monoclonal</a:t>
            </a:r>
          </a:p>
          <a:p>
            <a:r>
              <a:rPr lang="en-US" dirty="0" err="1"/>
              <a:t>gammopathy</a:t>
            </a:r>
            <a:r>
              <a:rPr lang="en-US" dirty="0"/>
              <a:t> of undetermined </a:t>
            </a:r>
            <a:r>
              <a:rPr lang="en-US" dirty="0" err="1"/>
              <a:t>signifi</a:t>
            </a:r>
            <a:r>
              <a:rPr lang="en-US" dirty="0"/>
              <a:t> </a:t>
            </a:r>
            <a:r>
              <a:rPr lang="en-US" dirty="0" err="1"/>
              <a:t>cance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773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Disorders caused by infiltration of skin by neoplastic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Leukemia Cutis</a:t>
            </a:r>
          </a:p>
          <a:p>
            <a:r>
              <a:rPr lang="en-US" dirty="0" err="1" smtClean="0"/>
              <a:t>Lymphomatous</a:t>
            </a:r>
            <a:r>
              <a:rPr lang="en-US" dirty="0" smtClean="0"/>
              <a:t> skin infiltration</a:t>
            </a:r>
          </a:p>
          <a:p>
            <a:r>
              <a:rPr lang="en-US" dirty="0" smtClean="0"/>
              <a:t>Plasma cell disorders</a:t>
            </a:r>
          </a:p>
          <a:p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Hematopoeisis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POEMS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32854"/>
            <a:ext cx="9403742" cy="49155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Polyneuropathy,Organomegally,Endocrinopathies,Mprotien</a:t>
            </a:r>
            <a:r>
              <a:rPr lang="en-US" dirty="0" smtClean="0"/>
              <a:t> and Skin changes)</a:t>
            </a:r>
          </a:p>
          <a:p>
            <a:endParaRPr lang="en-US" dirty="0" smtClean="0"/>
          </a:p>
          <a:p>
            <a:r>
              <a:rPr lang="en-US" dirty="0" smtClean="0"/>
              <a:t>Other features…</a:t>
            </a:r>
            <a:r>
              <a:rPr lang="en-US" dirty="0" err="1" smtClean="0"/>
              <a:t>oedema,ascites,pleural</a:t>
            </a:r>
            <a:r>
              <a:rPr lang="en-US" dirty="0" smtClean="0"/>
              <a:t> </a:t>
            </a:r>
            <a:r>
              <a:rPr lang="en-US" dirty="0" err="1" smtClean="0"/>
              <a:t>effusion,osteosclerotic</a:t>
            </a:r>
            <a:r>
              <a:rPr lang="en-US" dirty="0" smtClean="0"/>
              <a:t> bone </a:t>
            </a:r>
            <a:r>
              <a:rPr lang="en-US" dirty="0" err="1" smtClean="0"/>
              <a:t>changes,thrombocytosis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SKIN changes…</a:t>
            </a:r>
            <a:r>
              <a:rPr lang="en-US" dirty="0" err="1" smtClean="0"/>
              <a:t>hyperpigmentation,eruptive</a:t>
            </a:r>
            <a:r>
              <a:rPr lang="en-US" dirty="0" smtClean="0"/>
              <a:t> hemangiomas,hypertrichosis,acrocyanosis,leukonychiaclubbing,facial flushing</a:t>
            </a:r>
          </a:p>
          <a:p>
            <a:endParaRPr lang="en-US" dirty="0" smtClean="0"/>
          </a:p>
          <a:p>
            <a:r>
              <a:rPr lang="en-US" dirty="0" smtClean="0"/>
              <a:t>Raised VEGF and </a:t>
            </a:r>
            <a:r>
              <a:rPr lang="en-US" dirty="0" err="1" smtClean="0"/>
              <a:t>Proinflammatory</a:t>
            </a:r>
            <a:r>
              <a:rPr lang="en-US" dirty="0" smtClean="0"/>
              <a:t> cytokines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Diagnostic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9558611"/>
              </p:ext>
            </p:extLst>
          </p:nvPr>
        </p:nvGraphicFramePr>
        <p:xfrm>
          <a:off x="645130" y="14433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59018"/>
              </p:ext>
            </p:extLst>
          </p:nvPr>
        </p:nvGraphicFramePr>
        <p:xfrm>
          <a:off x="431800" y="508000"/>
          <a:ext cx="102108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2574566" y="0"/>
            <a:ext cx="595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Table 148.6 Diagnostic criteria for POEMS syndrome.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090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Diagnosis: two major mandatory criteria and one additional major criterion and one</a:t>
            </a:r>
          </a:p>
          <a:p>
            <a:r>
              <a:rPr lang="en-US" dirty="0"/>
              <a:t>minor criterion.</a:t>
            </a:r>
          </a:p>
        </p:txBody>
      </p:sp>
    </p:spTree>
    <p:extLst>
      <p:ext uri="{BB962C8B-B14F-4D97-AF65-F5344CB8AC3E}">
        <p14:creationId xmlns:p14="http://schemas.microsoft.com/office/powerpoint/2010/main" val="23681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4682" y="-700265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1" y="700264"/>
            <a:ext cx="9825926" cy="5812741"/>
          </a:xfrm>
        </p:spPr>
      </p:pic>
    </p:spTree>
    <p:extLst>
      <p:ext uri="{BB962C8B-B14F-4D97-AF65-F5344CB8AC3E}">
        <p14:creationId xmlns:p14="http://schemas.microsoft.com/office/powerpoint/2010/main" val="2389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089" y="-1274482"/>
            <a:ext cx="9404723" cy="14005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2" y="622300"/>
            <a:ext cx="8946541" cy="5270500"/>
          </a:xfrm>
        </p:spPr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diease</a:t>
            </a:r>
            <a:r>
              <a:rPr lang="en-US" dirty="0" smtClean="0"/>
              <a:t>… Mean survival …14 </a:t>
            </a:r>
            <a:r>
              <a:rPr lang="en-US" dirty="0" err="1" smtClean="0"/>
              <a:t>yrs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TREATMENT 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.</a:t>
            </a:r>
            <a:r>
              <a:rPr lang="en-US" dirty="0" err="1" smtClean="0"/>
              <a:t>Underlaying</a:t>
            </a:r>
            <a:r>
              <a:rPr lang="en-US" dirty="0" smtClean="0"/>
              <a:t> </a:t>
            </a:r>
            <a:r>
              <a:rPr lang="en-US" dirty="0" err="1" smtClean="0"/>
              <a:t>paraprotienemia</a:t>
            </a:r>
            <a:r>
              <a:rPr lang="en-US" dirty="0" smtClean="0"/>
              <a:t> and plasma cell disorder.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.Radiotherapy …</a:t>
            </a:r>
            <a:r>
              <a:rPr lang="en-US" dirty="0" err="1" smtClean="0"/>
              <a:t>plasmacytoma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.other regimen..</a:t>
            </a:r>
            <a:r>
              <a:rPr lang="en-US" dirty="0" err="1" smtClean="0"/>
              <a:t>Bortezomeb,lenalinomide</a:t>
            </a:r>
            <a:r>
              <a:rPr lang="en-US" dirty="0" smtClean="0"/>
              <a:t>, </a:t>
            </a:r>
            <a:r>
              <a:rPr lang="en-US" dirty="0" err="1" smtClean="0"/>
              <a:t>hematopoitic</a:t>
            </a:r>
            <a:r>
              <a:rPr lang="en-US" dirty="0" smtClean="0"/>
              <a:t> stem cell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transplantation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AESOP(</a:t>
            </a:r>
            <a:r>
              <a:rPr lang="en-US" dirty="0" err="1" smtClean="0"/>
              <a:t>Adenopathy</a:t>
            </a:r>
            <a:r>
              <a:rPr lang="en-US" dirty="0"/>
              <a:t> </a:t>
            </a:r>
            <a:r>
              <a:rPr lang="en-US" dirty="0" smtClean="0"/>
              <a:t>and Extensive Skin Patch Overlaying a </a:t>
            </a:r>
            <a:r>
              <a:rPr lang="en-US" dirty="0" err="1" smtClean="0"/>
              <a:t>Plasmacytoma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2" y="2023730"/>
            <a:ext cx="9403742" cy="4395151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Clinical Features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Slowly growing </a:t>
            </a:r>
            <a:r>
              <a:rPr lang="en-US" dirty="0" err="1" smtClean="0"/>
              <a:t>violacous</a:t>
            </a:r>
            <a:r>
              <a:rPr lang="en-US" dirty="0" smtClean="0"/>
              <a:t> skin patches or plaques (mostly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overlaying a solitary </a:t>
            </a:r>
            <a:r>
              <a:rPr lang="en-US" dirty="0" err="1" smtClean="0"/>
              <a:t>plasmacytoma</a:t>
            </a:r>
            <a:r>
              <a:rPr lang="en-US" dirty="0" smtClean="0"/>
              <a:t> of bone)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Enlarged regional lymph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.BIOPSY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cutaneous patch overlaying </a:t>
            </a:r>
            <a:r>
              <a:rPr lang="en-US" dirty="0" err="1" smtClean="0"/>
              <a:t>plasmacytoma</a:t>
            </a:r>
            <a:r>
              <a:rPr lang="en-US" dirty="0" smtClean="0"/>
              <a:t> …increased</a:t>
            </a:r>
          </a:p>
          <a:p>
            <a:pPr marL="0" indent="0">
              <a:buNone/>
            </a:pPr>
            <a:r>
              <a:rPr lang="en-US" dirty="0" smtClean="0"/>
              <a:t>      dermal </a:t>
            </a:r>
            <a:r>
              <a:rPr lang="en-US" dirty="0" err="1" smtClean="0"/>
              <a:t>mucin</a:t>
            </a:r>
            <a:r>
              <a:rPr lang="en-US" dirty="0" smtClean="0"/>
              <a:t> and vascular hyperplasia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452718"/>
            <a:ext cx="6350000" cy="5270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8300" y="565767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148.12 AESOP syndrome (</a:t>
            </a:r>
            <a:r>
              <a:rPr lang="en-US" dirty="0" err="1"/>
              <a:t>adenopathy</a:t>
            </a:r>
            <a:r>
              <a:rPr lang="en-US" dirty="0"/>
              <a:t> and extensive skin patch overlying a</a:t>
            </a:r>
          </a:p>
          <a:p>
            <a:r>
              <a:rPr lang="en-US" dirty="0" err="1"/>
              <a:t>plasmacytoma</a:t>
            </a:r>
            <a:r>
              <a:rPr lang="en-US" dirty="0"/>
              <a:t>): </a:t>
            </a:r>
            <a:r>
              <a:rPr lang="en-US" dirty="0" err="1"/>
              <a:t>presternal</a:t>
            </a:r>
            <a:r>
              <a:rPr lang="en-US" dirty="0"/>
              <a:t> red‐brown patch overlying sternal </a:t>
            </a:r>
            <a:r>
              <a:rPr lang="en-US" dirty="0" err="1"/>
              <a:t>plasmacytoma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Neurofibromatosis Type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10% children with juvenile MML…NF 1</a:t>
            </a:r>
          </a:p>
          <a:p>
            <a:endParaRPr lang="en-US" dirty="0"/>
          </a:p>
          <a:p>
            <a:r>
              <a:rPr lang="en-US" dirty="0" smtClean="0"/>
              <a:t>Risk of leukemia   in child with NF1 ….200-500 times </a:t>
            </a:r>
          </a:p>
          <a:p>
            <a:endParaRPr lang="en-US" dirty="0" smtClean="0"/>
          </a:p>
          <a:p>
            <a:r>
              <a:rPr lang="en-US" dirty="0" smtClean="0"/>
              <a:t>Association of CML ..more pronounced with NF1 and juvenile </a:t>
            </a:r>
            <a:r>
              <a:rPr lang="en-US" dirty="0" err="1" smtClean="0"/>
              <a:t>xanthogranulomas</a:t>
            </a:r>
            <a:r>
              <a:rPr lang="en-US" dirty="0" smtClean="0"/>
              <a:t>...Additional 20 to 30 fold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Skin manifestations…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Multiple cafe-au-</a:t>
            </a:r>
            <a:r>
              <a:rPr lang="en-US" dirty="0" err="1" smtClean="0"/>
              <a:t>lait</a:t>
            </a:r>
            <a:r>
              <a:rPr lang="en-US" dirty="0" smtClean="0"/>
              <a:t> patches and </a:t>
            </a:r>
            <a:r>
              <a:rPr lang="en-US" dirty="0" err="1" smtClean="0"/>
              <a:t>atleast</a:t>
            </a:r>
            <a:r>
              <a:rPr lang="en-US" dirty="0" smtClean="0"/>
              <a:t> 1 juv. </a:t>
            </a:r>
            <a:r>
              <a:rPr lang="en-US" dirty="0" err="1" smtClean="0"/>
              <a:t>xanthogranuloma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2588" y="-700265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6"/>
            <a:ext cx="7730170" cy="5672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58" y="195504"/>
            <a:ext cx="5771142" cy="56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IN IDIOPATHIC LYMPHADENOPATHIES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1" y="2006600"/>
            <a:ext cx="8946541" cy="4648199"/>
          </a:xfrm>
        </p:spPr>
        <p:txBody>
          <a:bodyPr/>
          <a:lstStyle/>
          <a:p>
            <a:r>
              <a:rPr lang="en-US" b="1" u="sng" dirty="0" smtClean="0"/>
              <a:t>KIKUCHI –FUJIMOTO disease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.  Benign rare condition of unknown cause</a:t>
            </a:r>
          </a:p>
          <a:p>
            <a:pPr marL="0" indent="0">
              <a:buNone/>
            </a:pPr>
            <a:r>
              <a:rPr lang="en-US" dirty="0" smtClean="0"/>
              <a:t>   .  </a:t>
            </a:r>
            <a:r>
              <a:rPr lang="en-US" dirty="0" err="1" smtClean="0"/>
              <a:t>Histiocytic</a:t>
            </a:r>
            <a:r>
              <a:rPr lang="en-US" dirty="0" smtClean="0"/>
              <a:t> and T cell response to infectious agent(EBV)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.Clinical features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. Painful cx </a:t>
            </a:r>
            <a:r>
              <a:rPr lang="en-US" dirty="0" err="1" smtClean="0"/>
              <a:t>lymphadenopathy,fever</a:t>
            </a:r>
            <a:r>
              <a:rPr lang="en-US" dirty="0" smtClean="0"/>
              <a:t>(leukocytosis)previously well pt.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.Skin related…</a:t>
            </a:r>
            <a:r>
              <a:rPr lang="en-US" dirty="0" err="1" smtClean="0"/>
              <a:t>heterogenous</a:t>
            </a:r>
            <a:r>
              <a:rPr lang="en-US" dirty="0" smtClean="0"/>
              <a:t>…papules ,</a:t>
            </a:r>
            <a:r>
              <a:rPr lang="en-US" dirty="0" err="1" smtClean="0"/>
              <a:t>plaques,acne</a:t>
            </a:r>
            <a:r>
              <a:rPr lang="en-US" dirty="0" smtClean="0"/>
              <a:t> or EM like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.Mostly…face and trunk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303" y="0"/>
            <a:ext cx="7382697" cy="5272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496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148.14 Kikuchi–Fujimoto syndrome in a 37‐year‐old South Asian female patient</a:t>
            </a:r>
          </a:p>
          <a:p>
            <a:r>
              <a:rPr lang="en-US" dirty="0"/>
              <a:t>who presented with a 6‐day history of malaise, sweating, pyrexia and painful left‐sided</a:t>
            </a:r>
          </a:p>
          <a:p>
            <a:r>
              <a:rPr lang="en-US" dirty="0"/>
              <a:t>cervical lymphadenopathy associated with an eruption of ulcerated papules on the face</a:t>
            </a:r>
          </a:p>
          <a:p>
            <a:r>
              <a:rPr lang="en-US" dirty="0"/>
              <a:t>and macules resembling the </a:t>
            </a:r>
            <a:r>
              <a:rPr lang="en-US" dirty="0" err="1"/>
              <a:t>Janeway</a:t>
            </a:r>
            <a:r>
              <a:rPr lang="en-US" dirty="0"/>
              <a:t> lesions of bacterial endocarditis on the toes (inset</a:t>
            </a:r>
          </a:p>
        </p:txBody>
      </p:sp>
    </p:spTree>
    <p:extLst>
      <p:ext uri="{BB962C8B-B14F-4D97-AF65-F5344CB8AC3E}">
        <p14:creationId xmlns:p14="http://schemas.microsoft.com/office/powerpoint/2010/main" val="409727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 Cutis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1850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nfiltration </a:t>
            </a:r>
            <a:r>
              <a:rPr lang="en-US" dirty="0"/>
              <a:t>of the skin by myeloid or </a:t>
            </a:r>
            <a:r>
              <a:rPr lang="en-US" dirty="0" smtClean="0"/>
              <a:t>lymphoid neoplastic </a:t>
            </a:r>
            <a:r>
              <a:rPr lang="en-US" dirty="0"/>
              <a:t>leukocytes resulting in clinically </a:t>
            </a:r>
            <a:r>
              <a:rPr lang="en-US" dirty="0" smtClean="0"/>
              <a:t>identifiable cutaneous </a:t>
            </a:r>
            <a:r>
              <a:rPr lang="en-US" dirty="0"/>
              <a:t>lesions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after or concurrently with the </a:t>
            </a:r>
            <a:r>
              <a:rPr lang="en-US" dirty="0" smtClean="0"/>
              <a:t>diagnosis of </a:t>
            </a:r>
            <a:r>
              <a:rPr lang="en-US" dirty="0"/>
              <a:t>myeloid </a:t>
            </a:r>
            <a:r>
              <a:rPr lang="en-US" dirty="0" smtClean="0"/>
              <a:t>disorder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r>
              <a:rPr lang="en-US" dirty="0" smtClean="0"/>
              <a:t>Most common in Myeloid tumors esp. in AML &amp; CMML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PATHOPHYSIOLOGY</a:t>
            </a:r>
            <a:r>
              <a:rPr lang="en-US" dirty="0" smtClean="0"/>
              <a:t>: Homing of </a:t>
            </a:r>
            <a:r>
              <a:rPr lang="en-US" dirty="0"/>
              <a:t>malignant cells to the </a:t>
            </a:r>
            <a:r>
              <a:rPr lang="en-US" dirty="0" smtClean="0"/>
              <a:t>skin may</a:t>
            </a:r>
            <a:r>
              <a:rPr lang="en-US" dirty="0"/>
              <a:t> </a:t>
            </a:r>
            <a:r>
              <a:rPr lang="en-US" dirty="0" smtClean="0"/>
              <a:t>depend </a:t>
            </a:r>
            <a:r>
              <a:rPr lang="en-US" dirty="0"/>
              <a:t>on </a:t>
            </a:r>
            <a:r>
              <a:rPr lang="en-US" dirty="0" smtClean="0"/>
              <a:t>specific chemokine receptors (CR4,ICAM1)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07" y="1495491"/>
            <a:ext cx="3357093" cy="40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7686" y="-1105626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89" y="294904"/>
            <a:ext cx="8946541" cy="6222642"/>
          </a:xfrm>
        </p:spPr>
        <p:txBody>
          <a:bodyPr/>
          <a:lstStyle/>
          <a:p>
            <a:r>
              <a:rPr lang="en-US" b="1" dirty="0" smtClean="0"/>
              <a:t>DIAGNOSIS</a:t>
            </a:r>
            <a:r>
              <a:rPr lang="en-US" dirty="0" smtClean="0"/>
              <a:t> ..excisional biopsy of affected L.N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/>
              <a:t>P</a:t>
            </a:r>
            <a:r>
              <a:rPr lang="en-US" dirty="0" err="1" smtClean="0"/>
              <a:t>roliferative,necrotic</a:t>
            </a:r>
            <a:r>
              <a:rPr lang="en-US" dirty="0" smtClean="0"/>
              <a:t> or </a:t>
            </a:r>
            <a:r>
              <a:rPr lang="en-US" dirty="0" err="1" smtClean="0"/>
              <a:t>xanthogranulomatous</a:t>
            </a:r>
            <a:r>
              <a:rPr lang="en-US" dirty="0" smtClean="0"/>
              <a:t> changes.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.</a:t>
            </a:r>
            <a:r>
              <a:rPr lang="en-US" b="1" dirty="0" smtClean="0"/>
              <a:t>COURSE OF DISEASE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resolve spontaneously within 3-4 months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.TREATMENT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. Not generally required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.Severe </a:t>
            </a:r>
            <a:r>
              <a:rPr lang="en-US" dirty="0" err="1" smtClean="0"/>
              <a:t>cases..high</a:t>
            </a:r>
            <a:r>
              <a:rPr lang="en-US" dirty="0" smtClean="0"/>
              <a:t> dose steroids and IVIG</a:t>
            </a:r>
          </a:p>
        </p:txBody>
      </p:sp>
    </p:spTree>
    <p:extLst>
      <p:ext uri="{BB962C8B-B14F-4D97-AF65-F5344CB8AC3E}">
        <p14:creationId xmlns:p14="http://schemas.microsoft.com/office/powerpoint/2010/main" val="15472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KIMURA DISEASE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84300"/>
            <a:ext cx="8946541" cy="5032729"/>
          </a:xfrm>
        </p:spPr>
        <p:txBody>
          <a:bodyPr>
            <a:normAutofit/>
          </a:bodyPr>
          <a:lstStyle/>
          <a:p>
            <a:r>
              <a:rPr lang="en-US" dirty="0" smtClean="0"/>
              <a:t>Benign </a:t>
            </a:r>
            <a:r>
              <a:rPr lang="en-US" dirty="0" err="1" smtClean="0"/>
              <a:t>ch.inflammatory</a:t>
            </a:r>
            <a:r>
              <a:rPr lang="en-US" dirty="0" smtClean="0"/>
              <a:t> condition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Younger Asian males(32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u="sng" dirty="0" smtClean="0"/>
              <a:t>C.F</a:t>
            </a:r>
            <a:r>
              <a:rPr lang="en-US" dirty="0" smtClean="0"/>
              <a:t>…B/L cx </a:t>
            </a:r>
            <a:r>
              <a:rPr lang="en-US" dirty="0" err="1" smtClean="0"/>
              <a:t>lymphadenopathy,fever</a:t>
            </a:r>
            <a:r>
              <a:rPr lang="en-US" dirty="0" smtClean="0"/>
              <a:t> common.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u="sng" dirty="0" smtClean="0"/>
              <a:t>DERMATOLOGIC..</a:t>
            </a:r>
            <a:r>
              <a:rPr lang="en-US" dirty="0" err="1" smtClean="0"/>
              <a:t>subcutanous</a:t>
            </a:r>
            <a:r>
              <a:rPr lang="en-US" dirty="0" smtClean="0"/>
              <a:t>. Masses esp. around head and neck or non specific…</a:t>
            </a:r>
            <a:r>
              <a:rPr lang="en-US" dirty="0" err="1" smtClean="0"/>
              <a:t>itch,eczema</a:t>
            </a:r>
            <a:r>
              <a:rPr lang="en-US" dirty="0" smtClean="0"/>
              <a:t> or </a:t>
            </a:r>
            <a:r>
              <a:rPr lang="en-US" dirty="0" err="1" smtClean="0"/>
              <a:t>urticaria</a:t>
            </a:r>
            <a:r>
              <a:rPr lang="en-US" dirty="0" smtClean="0"/>
              <a:t>’’</a:t>
            </a:r>
          </a:p>
          <a:p>
            <a:endParaRPr lang="en-US" dirty="0"/>
          </a:p>
          <a:p>
            <a:r>
              <a:rPr lang="en-US" dirty="0" smtClean="0"/>
              <a:t>.Raised </a:t>
            </a:r>
            <a:r>
              <a:rPr lang="en-US" dirty="0" err="1" smtClean="0"/>
              <a:t>eosinophils</a:t>
            </a:r>
            <a:r>
              <a:rPr lang="en-US" dirty="0" smtClean="0"/>
              <a:t> and </a:t>
            </a:r>
            <a:r>
              <a:rPr lang="en-US" dirty="0" err="1" smtClean="0"/>
              <a:t>IgE</a:t>
            </a:r>
            <a:endParaRPr lang="en-US" dirty="0" smtClean="0"/>
          </a:p>
          <a:p>
            <a:r>
              <a:rPr lang="en-US" dirty="0" smtClean="0"/>
              <a:t>RENAL involvement has a PROGNOSTIC significance (12-16%..nephrotic syndrome)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3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0730" y="-818143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03" y="154983"/>
            <a:ext cx="8322590" cy="5767186"/>
          </a:xfrm>
        </p:spPr>
      </p:pic>
    </p:spTree>
    <p:extLst>
      <p:ext uri="{BB962C8B-B14F-4D97-AF65-F5344CB8AC3E}">
        <p14:creationId xmlns:p14="http://schemas.microsoft.com/office/powerpoint/2010/main" val="2410295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989" y="-700265"/>
            <a:ext cx="9404723" cy="14005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412" y="1208265"/>
            <a:ext cx="8946541" cy="5548134"/>
          </a:xfrm>
        </p:spPr>
        <p:txBody>
          <a:bodyPr/>
          <a:lstStyle/>
          <a:p>
            <a:r>
              <a:rPr lang="en-US" dirty="0" smtClean="0"/>
              <a:t>CHRONIC relapsing course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Treatment ..no effective but options r</a:t>
            </a:r>
          </a:p>
          <a:p>
            <a:pPr marL="0" indent="0">
              <a:buNone/>
            </a:pPr>
            <a:r>
              <a:rPr lang="en-US" dirty="0" smtClean="0"/>
              <a:t>      .radiotherapy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.local excision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.steroid and </a:t>
            </a:r>
            <a:r>
              <a:rPr lang="en-US" dirty="0" err="1" smtClean="0"/>
              <a:t>ciclosporin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MANIFESTATIONS IN PRIMARY IMMUNODEFICIENCIES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353" y="1853248"/>
            <a:ext cx="8235481" cy="48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58" y="358589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825" y="0"/>
            <a:ext cx="8732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4389" y="-1426882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600000">
            <a:off x="7899400" y="783269"/>
            <a:ext cx="3873500" cy="4808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5" y="163990"/>
            <a:ext cx="3355575" cy="2628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808" y="2680809"/>
            <a:ext cx="3459891" cy="2818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00" y="54993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148.15 Chronic </a:t>
            </a:r>
            <a:r>
              <a:rPr lang="en-US" dirty="0" err="1"/>
              <a:t>mucocutaneous</a:t>
            </a:r>
            <a:r>
              <a:rPr lang="en-US" dirty="0"/>
              <a:t> </a:t>
            </a:r>
            <a:r>
              <a:rPr lang="en-US" dirty="0" err="1"/>
              <a:t>candidosis</a:t>
            </a:r>
            <a:endParaRPr lang="en-US" dirty="0"/>
          </a:p>
          <a:p>
            <a:r>
              <a:rPr lang="en-US" dirty="0"/>
              <a:t>in a 6‐year‐old boy with involvement of (a) the</a:t>
            </a:r>
          </a:p>
          <a:p>
            <a:r>
              <a:rPr lang="en-US" dirty="0"/>
              <a:t>tongue and (b) the fi </a:t>
            </a:r>
            <a:r>
              <a:rPr lang="en-US" dirty="0" err="1"/>
              <a:t>ngernails</a:t>
            </a:r>
            <a:r>
              <a:rPr lang="en-US" dirty="0"/>
              <a:t> and (c) severe</a:t>
            </a:r>
          </a:p>
          <a:p>
            <a:r>
              <a:rPr lang="en-US" dirty="0"/>
              <a:t>hyperkeratosis of the scalp.</a:t>
            </a:r>
          </a:p>
        </p:txBody>
      </p:sp>
    </p:spTree>
    <p:extLst>
      <p:ext uri="{BB962C8B-B14F-4D97-AF65-F5344CB8AC3E}">
        <p14:creationId xmlns:p14="http://schemas.microsoft.com/office/powerpoint/2010/main" val="11570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ANEMIAS AND HAEMOGLOBINOPATHIES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662519"/>
            <a:ext cx="8946541" cy="4195481"/>
          </a:xfrm>
        </p:spPr>
        <p:txBody>
          <a:bodyPr/>
          <a:lstStyle/>
          <a:p>
            <a:r>
              <a:rPr lang="en-US" dirty="0" smtClean="0"/>
              <a:t>.Pallor of skin…peripheral vasoconstriction due to reduced oxygen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6" y="-144634"/>
            <a:ext cx="9404723" cy="1400530"/>
          </a:xfrm>
        </p:spPr>
        <p:txBody>
          <a:bodyPr/>
          <a:lstStyle/>
          <a:p>
            <a:r>
              <a:rPr lang="en-US" dirty="0" smtClean="0"/>
              <a:t>Anemia signs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18" y="3831788"/>
            <a:ext cx="3841375" cy="280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09" y="227648"/>
            <a:ext cx="3946051" cy="53848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674"/>
            <a:ext cx="4296833" cy="30479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61" y="555631"/>
            <a:ext cx="3959691" cy="29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TRANSFUSION REACTIONS WITH SKIN INVOLVEMENT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8292"/>
              </p:ext>
            </p:extLst>
          </p:nvPr>
        </p:nvGraphicFramePr>
        <p:xfrm>
          <a:off x="876300" y="1853248"/>
          <a:ext cx="917453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8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7078" y="-1488473"/>
            <a:ext cx="9404723" cy="14005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" y="399245"/>
            <a:ext cx="9778115" cy="5473521"/>
          </a:xfrm>
        </p:spPr>
        <p:txBody>
          <a:bodyPr>
            <a:normAutofit/>
          </a:bodyPr>
          <a:lstStyle/>
          <a:p>
            <a:r>
              <a:rPr lang="en-US" b="1" dirty="0" smtClean="0"/>
              <a:t>CLINICAL FEATURERS: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single or multiple </a:t>
            </a:r>
            <a:r>
              <a:rPr lang="en-US" dirty="0" smtClean="0"/>
              <a:t>monomorphic nodule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violaceous</a:t>
            </a:r>
            <a:r>
              <a:rPr lang="en-US" dirty="0"/>
              <a:t>, dark‐red or </a:t>
            </a:r>
            <a:r>
              <a:rPr lang="en-US" dirty="0" err="1"/>
              <a:t>haemorrhagic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Commonly on leg, arms, face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predilection …… Trauma/</a:t>
            </a:r>
          </a:p>
          <a:p>
            <a:pPr marL="0" indent="0">
              <a:buNone/>
            </a:pPr>
            <a:r>
              <a:rPr lang="en-US" dirty="0" smtClean="0"/>
              <a:t>Inflammation site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May be asymptomatic papules/</a:t>
            </a:r>
            <a:r>
              <a:rPr lang="en-US" dirty="0" err="1" smtClean="0"/>
              <a:t>maculopapular</a:t>
            </a:r>
            <a:r>
              <a:rPr lang="en-US" dirty="0" smtClean="0"/>
              <a:t> rash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44" y="0"/>
            <a:ext cx="5136656" cy="44323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83100" y="3972858"/>
            <a:ext cx="5461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1" y="139700"/>
            <a:ext cx="7406389" cy="6524390"/>
          </a:xfrm>
        </p:spPr>
      </p:pic>
    </p:spTree>
    <p:extLst>
      <p:ext uri="{BB962C8B-B14F-4D97-AF65-F5344CB8AC3E}">
        <p14:creationId xmlns:p14="http://schemas.microsoft.com/office/powerpoint/2010/main" val="5141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762000"/>
            <a:ext cx="7607300" cy="6096000"/>
          </a:xfrm>
        </p:spPr>
      </p:pic>
    </p:spTree>
    <p:extLst>
      <p:ext uri="{BB962C8B-B14F-4D97-AF65-F5344CB8AC3E}">
        <p14:creationId xmlns:p14="http://schemas.microsoft.com/office/powerpoint/2010/main" val="10399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500" y="-951079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160" y="1164276"/>
            <a:ext cx="9534637" cy="5030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DIFFERENTIALS: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Granuloma </a:t>
            </a:r>
            <a:r>
              <a:rPr lang="en-US" dirty="0" err="1" smtClean="0"/>
              <a:t>Annulare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Rosacea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Jessner’s</a:t>
            </a:r>
            <a:r>
              <a:rPr lang="en-US" dirty="0" smtClean="0"/>
              <a:t> Lymphocytic Infiltration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PATHOLOGY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Myeloid neoplasms </a:t>
            </a:r>
            <a:r>
              <a:rPr lang="en-US" dirty="0" smtClean="0">
                <a:sym typeface="Wingdings" panose="05000000000000000000" pitchFamily="2" charset="2"/>
              </a:rPr>
              <a:t> Superficial &amp; deep skin infiltration by </a:t>
            </a:r>
            <a:r>
              <a:rPr lang="en-US" dirty="0" err="1" smtClean="0">
                <a:sym typeface="Wingdings" panose="05000000000000000000" pitchFamily="2" charset="2"/>
              </a:rPr>
              <a:t>tumour</a:t>
            </a:r>
            <a:r>
              <a:rPr lang="en-US" dirty="0" smtClean="0">
                <a:sym typeface="Wingdings" panose="05000000000000000000" pitchFamily="2" charset="2"/>
              </a:rPr>
              <a:t>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450148" cy="1397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6" y="592428"/>
            <a:ext cx="10687297" cy="5885645"/>
          </a:xfrm>
        </p:spPr>
        <p:txBody>
          <a:bodyPr/>
          <a:lstStyle/>
          <a:p>
            <a:r>
              <a:rPr lang="en-US" b="1" dirty="0" smtClean="0"/>
              <a:t>DIAGNOSIS: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Immunohistochemistry </a:t>
            </a:r>
            <a:r>
              <a:rPr lang="en-US" dirty="0" smtClean="0">
                <a:sym typeface="Wingdings" panose="05000000000000000000" pitchFamily="2" charset="2"/>
              </a:rPr>
              <a:t> CD43, CD68 &amp; lysozyme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Histopathology  Monomorphic small lymphocytes with aberrant marker pattern(CD 20, 5, 43)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ym typeface="Wingdings" panose="05000000000000000000" pitchFamily="2" charset="2"/>
              </a:rPr>
              <a:t>PROGNOSIS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AML  Variable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CLL  Poor if increased blast cells (</a:t>
            </a:r>
            <a:r>
              <a:rPr lang="en-US" dirty="0" err="1" smtClean="0">
                <a:sym typeface="Wingdings" panose="05000000000000000000" pitchFamily="2" charset="2"/>
              </a:rPr>
              <a:t>Richen’s</a:t>
            </a:r>
            <a:r>
              <a:rPr lang="en-US" dirty="0" smtClean="0">
                <a:sym typeface="Wingdings" panose="05000000000000000000" pitchFamily="2" charset="2"/>
              </a:rPr>
              <a:t> syndrome)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991</TotalTime>
  <Words>2049</Words>
  <Application>Microsoft Office PowerPoint</Application>
  <PresentationFormat>Widescreen</PresentationFormat>
  <Paragraphs>426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Bahnschrift</vt:lpstr>
      <vt:lpstr>Calibri</vt:lpstr>
      <vt:lpstr>Century Gothic</vt:lpstr>
      <vt:lpstr>Courier New</vt:lpstr>
      <vt:lpstr>Wingdings</vt:lpstr>
      <vt:lpstr>Wingdings 3</vt:lpstr>
      <vt:lpstr>Ion</vt:lpstr>
      <vt:lpstr>Skin Disorders of the Hematopoietic and Immune Systems</vt:lpstr>
      <vt:lpstr>Introduction</vt:lpstr>
      <vt:lpstr>Skin manifestations of the Hematopoietic systems</vt:lpstr>
      <vt:lpstr>Categories of cutaneous manifestations of hematological neoplasms</vt:lpstr>
      <vt:lpstr>Skin Disorders caused by infiltration of skin by neoplastic cells</vt:lpstr>
      <vt:lpstr>Leukemia Cutis</vt:lpstr>
      <vt:lpstr>PowerPoint Presentation</vt:lpstr>
      <vt:lpstr>PowerPoint Presentation</vt:lpstr>
      <vt:lpstr>PowerPoint Presentation</vt:lpstr>
      <vt:lpstr>PowerPoint Presentation</vt:lpstr>
      <vt:lpstr>Lymphomatous Skin Infiltrates</vt:lpstr>
      <vt:lpstr>Skin Infiltration in Plasma cell Disorders</vt:lpstr>
      <vt:lpstr>PowerPoint Presentation</vt:lpstr>
      <vt:lpstr>Extramedullary Haematopoiesis</vt:lpstr>
      <vt:lpstr>PowerPoint Presentation</vt:lpstr>
      <vt:lpstr>PowerPoint Presentation</vt:lpstr>
      <vt:lpstr>IMMUNOGLOBULIN DEPOSITION DISORDERS OF THE SKIN</vt:lpstr>
      <vt:lpstr>PowerPoint Presentation</vt:lpstr>
      <vt:lpstr>PowerPoint Presentation</vt:lpstr>
      <vt:lpstr>Macroglobulinaemia Cutis</vt:lpstr>
      <vt:lpstr>PowerPoint Presentation</vt:lpstr>
      <vt:lpstr>Primary systemic or amyloid light-chain amyloidosis</vt:lpstr>
      <vt:lpstr>PowerPoint Presentation</vt:lpstr>
      <vt:lpstr>PowerPoint Presentation</vt:lpstr>
      <vt:lpstr>Type 1 Cryoglobulinaemia</vt:lpstr>
      <vt:lpstr>PowerPoint Presentation</vt:lpstr>
      <vt:lpstr>PowerPoint Presentation</vt:lpstr>
      <vt:lpstr>Paraneoplastic Conditions associated with hematological malignany        </vt:lpstr>
      <vt:lpstr>Sweet Syndrome</vt:lpstr>
      <vt:lpstr>PowerPoint Presentation</vt:lpstr>
      <vt:lpstr>PowerPoint Presentation</vt:lpstr>
      <vt:lpstr>PowerPoint Presentation</vt:lpstr>
      <vt:lpstr>PowerPoint Presentation</vt:lpstr>
      <vt:lpstr>Pyoderma gangrenosum</vt:lpstr>
      <vt:lpstr>PowerPoint Presentation</vt:lpstr>
      <vt:lpstr>Neutrophilic eccrine hidradenitis</vt:lpstr>
      <vt:lpstr>PowerPoint Presentation</vt:lpstr>
      <vt:lpstr>PowerPoint Presentation</vt:lpstr>
      <vt:lpstr>PowerPoint Presentation</vt:lpstr>
      <vt:lpstr>Scleromyxoedema</vt:lpstr>
      <vt:lpstr>PowerPoint Presentation</vt:lpstr>
      <vt:lpstr>PowerPoint Presentation</vt:lpstr>
      <vt:lpstr>PowerPoint Presentation</vt:lpstr>
      <vt:lpstr>PowerPoint Presentation</vt:lpstr>
      <vt:lpstr>NECROBIOTIC XANTHOGRANULOMA AND NORMOLIPAEMIC XANTHOMA</vt:lpstr>
      <vt:lpstr>PowerPoint Presentation</vt:lpstr>
      <vt:lpstr>Syndromes associated with Haematological Malignancies And Skin</vt:lpstr>
      <vt:lpstr>Schnitzler syndrome</vt:lpstr>
      <vt:lpstr>PowerPoint Presentation</vt:lpstr>
      <vt:lpstr>POEMS Syndrome</vt:lpstr>
      <vt:lpstr>PowerPoint Presentation</vt:lpstr>
      <vt:lpstr>PowerPoint Presentation</vt:lpstr>
      <vt:lpstr>PowerPoint Presentation</vt:lpstr>
      <vt:lpstr>AESOP(Adenopathy and Extensive Skin Patch Overlaying a Plasmacytoma) </vt:lpstr>
      <vt:lpstr>PowerPoint Presentation</vt:lpstr>
      <vt:lpstr>Neurofibromatosis Type 1</vt:lpstr>
      <vt:lpstr>PowerPoint Presentation</vt:lpstr>
      <vt:lpstr>SKIN IN IDIOPATHIC LYMPHADENOPATHIES</vt:lpstr>
      <vt:lpstr>PowerPoint Presentation</vt:lpstr>
      <vt:lpstr>PowerPoint Presentation</vt:lpstr>
      <vt:lpstr>KIMURA DISEASE</vt:lpstr>
      <vt:lpstr>PowerPoint Presentation</vt:lpstr>
      <vt:lpstr>PowerPoint Presentation</vt:lpstr>
      <vt:lpstr>SKIN MANIFESTATIONS IN PRIMARY IMMUNODEFICIENCIES</vt:lpstr>
      <vt:lpstr>PowerPoint Presentation</vt:lpstr>
      <vt:lpstr>PowerPoint Presentation</vt:lpstr>
      <vt:lpstr>ANEMIAS AND HAEMOGLOBINOPATHIES</vt:lpstr>
      <vt:lpstr>Anemia signs </vt:lpstr>
      <vt:lpstr>TRANSFUSION REACTIONS WITH SKIN INVOLVEMENT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Disorders of the Hematopoietic and Immune Systems</dc:title>
  <dc:creator>HP</dc:creator>
  <cp:lastModifiedBy>HP</cp:lastModifiedBy>
  <cp:revision>110</cp:revision>
  <dcterms:created xsi:type="dcterms:W3CDTF">2021-07-23T18:20:07Z</dcterms:created>
  <dcterms:modified xsi:type="dcterms:W3CDTF">2021-08-10T17:08:30Z</dcterms:modified>
</cp:coreProperties>
</file>