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1"/>
  </p:sldMasterIdLst>
  <p:notesMasterIdLst>
    <p:notesMasterId r:id="rId31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E495C-A9E3-411E-9729-83CC9621F1C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BDC3B-129C-4B77-96E0-D1A811B8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1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ermnetnz.org/topics/antibiotic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(which is important as this organism rapidly develops resistance to many </a:t>
            </a:r>
            <a:r>
              <a:rPr lang="en-GB" dirty="0" smtClean="0">
                <a:latin typeface="+mn-lt"/>
                <a:hlinkClick r:id="rId3"/>
              </a:rPr>
              <a:t>antibiotics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BDC3B-129C-4B77-96E0-D1A811B828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5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+mn-lt"/>
              </a:rPr>
              <a:t>Nucleic acid amplification tests (NAATs) are increasingly available.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+mn-lt"/>
              </a:rPr>
              <a:t>Rectal and pharyngeal specimens are considered depending on sites of sexual contact.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BDC3B-129C-4B77-96E0-D1A811B828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0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+mn-lt"/>
              </a:rPr>
              <a:t>The addition of azithromycin is important, as dual therapy is thought to limit the emerging resistance that is beginning to occur with ceftriaxone alone. Azithromycin will also treat a concurrent chlamydia infection.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BDC3B-129C-4B77-96E0-D1A811B828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1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47B4-871E-4AA9-98B2-7819530051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F37F-9B7A-4295-B194-3317AC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8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47B4-871E-4AA9-98B2-7819530051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F37F-9B7A-4295-B194-3317AC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8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47B4-871E-4AA9-98B2-7819530051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F37F-9B7A-4295-B194-3317AC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15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47B4-871E-4AA9-98B2-7819530051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F37F-9B7A-4295-B194-3317AC569F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41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47B4-871E-4AA9-98B2-7819530051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F37F-9B7A-4295-B194-3317AC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2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47B4-871E-4AA9-98B2-7819530051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F37F-9B7A-4295-B194-3317AC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5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47B4-871E-4AA9-98B2-7819530051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F37F-9B7A-4295-B194-3317AC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85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47B4-871E-4AA9-98B2-7819530051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F37F-9B7A-4295-B194-3317AC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69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47B4-871E-4AA9-98B2-7819530051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F37F-9B7A-4295-B194-3317AC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9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47B4-871E-4AA9-98B2-7819530051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F37F-9B7A-4295-B194-3317AC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2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47B4-871E-4AA9-98B2-7819530051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F37F-9B7A-4295-B194-3317AC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1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47B4-871E-4AA9-98B2-7819530051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F37F-9B7A-4295-B194-3317AC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8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47B4-871E-4AA9-98B2-7819530051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F37F-9B7A-4295-B194-3317AC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47B4-871E-4AA9-98B2-7819530051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F37F-9B7A-4295-B194-3317AC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0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47B4-871E-4AA9-98B2-7819530051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F37F-9B7A-4295-B194-3317AC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9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47B4-871E-4AA9-98B2-7819530051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F37F-9B7A-4295-B194-3317AC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4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47B4-871E-4AA9-98B2-7819530051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F37F-9B7A-4295-B194-3317AC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8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17547B4-871E-4AA9-98B2-7819530051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CF37F-9B7A-4295-B194-3317AC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43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  <p:sldLayoutId id="2147484157" r:id="rId15"/>
    <p:sldLayoutId id="2147484158" r:id="rId16"/>
    <p:sldLayoutId id="21474841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Sexually </a:t>
            </a:r>
            <a:r>
              <a:rPr lang="en-GB" sz="6000" dirty="0" smtClean="0"/>
              <a:t>Transmitted Infections(STI’s)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Risk factors are :</a:t>
            </a:r>
            <a:br>
              <a:rPr lang="en-GB" dirty="0"/>
            </a:br>
            <a:r>
              <a:rPr lang="en-GB" dirty="0"/>
              <a:t>• Female.</a:t>
            </a:r>
            <a:br>
              <a:rPr lang="en-GB" dirty="0"/>
            </a:br>
            <a:r>
              <a:rPr lang="en-GB" dirty="0"/>
              <a:t>• Men who have sex with men.</a:t>
            </a:r>
            <a:br>
              <a:rPr lang="en-GB" dirty="0"/>
            </a:br>
            <a:r>
              <a:rPr lang="en-GB" dirty="0"/>
              <a:t>• Pregnancy.</a:t>
            </a:r>
            <a:br>
              <a:rPr lang="en-GB" dirty="0"/>
            </a:br>
            <a:r>
              <a:rPr lang="en-GB" dirty="0"/>
              <a:t>• Menstruation.</a:t>
            </a:r>
            <a:br>
              <a:rPr lang="en-GB" dirty="0"/>
            </a:br>
            <a:r>
              <a:rPr lang="en-GB" dirty="0"/>
              <a:t>• Systemic lupus erythematosus.</a:t>
            </a:r>
            <a:br>
              <a:rPr lang="en-GB" dirty="0"/>
            </a:br>
            <a:r>
              <a:rPr lang="en-GB" dirty="0"/>
              <a:t>• Complement deficiency.</a:t>
            </a:r>
            <a:br>
              <a:rPr lang="en-GB" dirty="0"/>
            </a:br>
            <a:r>
              <a:rPr lang="en-GB" dirty="0"/>
              <a:t>• Intravenous drug use.</a:t>
            </a:r>
            <a:br>
              <a:rPr lang="en-GB" dirty="0"/>
            </a:br>
            <a:r>
              <a:rPr lang="en-GB" dirty="0"/>
              <a:t>• HIV infection.</a:t>
            </a:r>
            <a:br>
              <a:rPr lang="en-GB" dirty="0"/>
            </a:br>
            <a:endParaRPr lang="en-GB" dirty="0"/>
          </a:p>
          <a:p>
            <a:pPr fontAlgn="base"/>
            <a:r>
              <a:rPr lang="en-GB" dirty="0"/>
              <a:t>Very rare complications of gonococcal infection include </a:t>
            </a:r>
            <a:r>
              <a:rPr lang="en-GB" dirty="0" smtClean="0"/>
              <a:t>meni</a:t>
            </a:r>
            <a:r>
              <a:rPr lang="en-GB" dirty="0" smtClean="0">
                <a:latin typeface="+mn-lt"/>
              </a:rPr>
              <a:t>ngitis</a:t>
            </a:r>
            <a:r>
              <a:rPr lang="en-GB" dirty="0">
                <a:latin typeface="+mn-lt"/>
              </a:rPr>
              <a:t>, endocarditis, osteomyelitis and </a:t>
            </a:r>
            <a:r>
              <a:rPr lang="en-GB" dirty="0" smtClean="0">
                <a:latin typeface="+mn-lt"/>
              </a:rPr>
              <a:t>vasculitis</a:t>
            </a:r>
            <a:endParaRPr lang="en-GB" dirty="0">
              <a:latin typeface="+mn-lt"/>
            </a:endParaRPr>
          </a:p>
          <a:p>
            <a:pPr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b="1" dirty="0">
                <a:latin typeface="+mn-lt"/>
              </a:rPr>
              <a:t>Microscopy</a:t>
            </a:r>
          </a:p>
          <a:p>
            <a:pPr lvl="1" fontAlgn="base"/>
            <a:r>
              <a:rPr lang="en-GB" dirty="0">
                <a:latin typeface="+mn-lt"/>
              </a:rPr>
              <a:t>Gram-stain and visualisation of gram-negative diplococci are appropriate in men with urethral discharge (sensitivity 90–95%) and are recommended in people with rectal symptoms </a:t>
            </a:r>
            <a:r>
              <a:rPr lang="en-GB" dirty="0" smtClean="0">
                <a:latin typeface="+mn-lt"/>
              </a:rPr>
              <a:t> </a:t>
            </a:r>
          </a:p>
          <a:p>
            <a:pPr lvl="1" fontAlgn="base"/>
            <a:r>
              <a:rPr lang="en-GB" dirty="0" smtClean="0">
                <a:latin typeface="+mn-lt"/>
              </a:rPr>
              <a:t>not </a:t>
            </a:r>
            <a:r>
              <a:rPr lang="en-GB" dirty="0">
                <a:latin typeface="+mn-lt"/>
              </a:rPr>
              <a:t>recommended in women (due to low sensitivity of 20–50% on </a:t>
            </a:r>
            <a:r>
              <a:rPr lang="en-GB" dirty="0" err="1">
                <a:latin typeface="+mn-lt"/>
              </a:rPr>
              <a:t>endocervical</a:t>
            </a:r>
            <a:r>
              <a:rPr lang="en-GB" dirty="0">
                <a:latin typeface="+mn-lt"/>
              </a:rPr>
              <a:t> and urethral specimens) or for pharyngeal specimens.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4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GB" b="1" dirty="0">
                <a:latin typeface="+mn-lt"/>
              </a:rPr>
              <a:t>Culture</a:t>
            </a:r>
          </a:p>
          <a:p>
            <a:pPr fontAlgn="base"/>
            <a:r>
              <a:rPr lang="en-GB" dirty="0" smtClean="0">
                <a:latin typeface="+mn-lt"/>
              </a:rPr>
              <a:t>specimen </a:t>
            </a:r>
            <a:r>
              <a:rPr lang="en-GB" dirty="0">
                <a:latin typeface="+mn-lt"/>
              </a:rPr>
              <a:t>collection </a:t>
            </a:r>
            <a:r>
              <a:rPr lang="en-GB" dirty="0" smtClean="0">
                <a:latin typeface="+mn-lt"/>
              </a:rPr>
              <a:t>from appropriate sites(</a:t>
            </a:r>
            <a:r>
              <a:rPr lang="en-GB" dirty="0" err="1" smtClean="0">
                <a:latin typeface="+mn-lt"/>
              </a:rPr>
              <a:t>endocervical</a:t>
            </a:r>
            <a:r>
              <a:rPr lang="en-GB" dirty="0">
                <a:latin typeface="+mn-lt"/>
              </a:rPr>
              <a:t>, urethral, rectal, and pharyngeal areas) and then inoculation onto agar plates that are selective for </a:t>
            </a:r>
            <a:r>
              <a:rPr lang="en-GB" i="1" dirty="0">
                <a:latin typeface="+mn-lt"/>
              </a:rPr>
              <a:t>Neisseria gonorrhoea</a:t>
            </a:r>
            <a:r>
              <a:rPr lang="en-GB" dirty="0">
                <a:latin typeface="+mn-lt"/>
              </a:rPr>
              <a:t>. </a:t>
            </a:r>
            <a:endParaRPr lang="en-GB" dirty="0" smtClean="0">
              <a:latin typeface="+mn-lt"/>
            </a:endParaRPr>
          </a:p>
          <a:p>
            <a:pPr fontAlgn="base"/>
            <a:r>
              <a:rPr lang="en-GB" i="1" dirty="0" smtClean="0">
                <a:latin typeface="+mn-lt"/>
              </a:rPr>
              <a:t>Neisseria </a:t>
            </a:r>
            <a:r>
              <a:rPr lang="en-GB" i="1" dirty="0">
                <a:latin typeface="+mn-lt"/>
              </a:rPr>
              <a:t>gonorrhoea</a:t>
            </a:r>
            <a:r>
              <a:rPr lang="en-GB" dirty="0">
                <a:latin typeface="+mn-lt"/>
              </a:rPr>
              <a:t> requires special conditions (a CO</a:t>
            </a:r>
            <a:r>
              <a:rPr lang="en-GB" baseline="-25000" dirty="0">
                <a:latin typeface="+mn-lt"/>
              </a:rPr>
              <a:t>2</a:t>
            </a:r>
            <a:r>
              <a:rPr lang="en-GB" dirty="0">
                <a:latin typeface="+mn-lt"/>
              </a:rPr>
              <a:t>-enriched atmosphere) and rapid transport to a laboratory to ensure the viability of the organisms. </a:t>
            </a:r>
            <a:endParaRPr lang="en-GB" dirty="0" smtClean="0">
              <a:latin typeface="+mn-lt"/>
            </a:endParaRPr>
          </a:p>
          <a:p>
            <a:pPr fontAlgn="base"/>
            <a:r>
              <a:rPr lang="en-GB" dirty="0" smtClean="0">
                <a:latin typeface="+mn-lt"/>
              </a:rPr>
              <a:t>The </a:t>
            </a:r>
            <a:r>
              <a:rPr lang="en-GB" dirty="0">
                <a:latin typeface="+mn-lt"/>
              </a:rPr>
              <a:t>advantage of culture is that it </a:t>
            </a:r>
            <a:r>
              <a:rPr lang="en-GB" dirty="0" smtClean="0">
                <a:latin typeface="+mn-lt"/>
              </a:rPr>
              <a:t>can provide</a:t>
            </a:r>
            <a:r>
              <a:rPr lang="en-GB" dirty="0">
                <a:latin typeface="+mn-lt"/>
              </a:rPr>
              <a:t> antimicrobial susceptibility </a:t>
            </a:r>
            <a:r>
              <a:rPr lang="en-GB" dirty="0" smtClean="0">
                <a:latin typeface="+mn-lt"/>
              </a:rPr>
              <a:t>testing and </a:t>
            </a:r>
            <a:r>
              <a:rPr lang="en-GB" dirty="0">
                <a:latin typeface="+mn-lt"/>
              </a:rPr>
              <a:t>confirmatory testing.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72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51430"/>
            <a:ext cx="8946541" cy="4796970"/>
          </a:xfrm>
        </p:spPr>
        <p:txBody>
          <a:bodyPr>
            <a:noAutofit/>
          </a:bodyPr>
          <a:lstStyle/>
          <a:p>
            <a:pPr fontAlgn="base"/>
            <a:r>
              <a:rPr lang="en-GB" sz="1800" b="1" u="sng" dirty="0">
                <a:latin typeface="+mn-lt"/>
              </a:rPr>
              <a:t>Nucleic acid amplification </a:t>
            </a:r>
            <a:r>
              <a:rPr lang="en-GB" sz="1800" b="1" u="sng" dirty="0" smtClean="0">
                <a:latin typeface="+mn-lt"/>
              </a:rPr>
              <a:t>tests</a:t>
            </a:r>
            <a:endParaRPr lang="en-GB" sz="1800" b="1" u="sng" dirty="0">
              <a:latin typeface="+mn-lt"/>
            </a:endParaRPr>
          </a:p>
          <a:p>
            <a:pPr lvl="1" fontAlgn="base"/>
            <a:r>
              <a:rPr lang="en-GB" sz="1600" b="1" dirty="0" smtClean="0">
                <a:latin typeface="+mn-lt"/>
              </a:rPr>
              <a:t>PCR</a:t>
            </a:r>
            <a:endParaRPr lang="en-GB" sz="1600" b="1" dirty="0">
              <a:latin typeface="+mn-lt"/>
            </a:endParaRPr>
          </a:p>
          <a:p>
            <a:pPr lvl="1" fontAlgn="base"/>
            <a:r>
              <a:rPr lang="en-GB" sz="1600" b="1" dirty="0" smtClean="0">
                <a:latin typeface="+mn-lt"/>
              </a:rPr>
              <a:t>Strand </a:t>
            </a:r>
            <a:r>
              <a:rPr lang="en-GB" sz="1600" b="1" dirty="0">
                <a:latin typeface="+mn-lt"/>
              </a:rPr>
              <a:t>displacement assay</a:t>
            </a:r>
          </a:p>
          <a:p>
            <a:pPr lvl="1" fontAlgn="base"/>
            <a:r>
              <a:rPr lang="en-GB" sz="1600" b="1" dirty="0" smtClean="0">
                <a:latin typeface="+mn-lt"/>
              </a:rPr>
              <a:t>Transcription </a:t>
            </a:r>
            <a:r>
              <a:rPr lang="en-GB" sz="1600" b="1" dirty="0">
                <a:latin typeface="+mn-lt"/>
              </a:rPr>
              <a:t>mediated amplification assay</a:t>
            </a:r>
          </a:p>
          <a:p>
            <a:pPr lvl="1" fontAlgn="base"/>
            <a:endParaRPr lang="en-GB" sz="1600" b="1" dirty="0">
              <a:latin typeface="+mn-lt"/>
            </a:endParaRPr>
          </a:p>
          <a:p>
            <a:pPr fontAlgn="base"/>
            <a:r>
              <a:rPr lang="en-GB" sz="1600" dirty="0" smtClean="0">
                <a:latin typeface="+mn-lt"/>
              </a:rPr>
              <a:t>For </a:t>
            </a:r>
            <a:r>
              <a:rPr lang="en-GB" sz="1600" dirty="0">
                <a:latin typeface="+mn-lt"/>
              </a:rPr>
              <a:t>women, a vaginal or </a:t>
            </a:r>
            <a:r>
              <a:rPr lang="en-GB" sz="1600" dirty="0" err="1">
                <a:latin typeface="+mn-lt"/>
              </a:rPr>
              <a:t>endocervical</a:t>
            </a:r>
            <a:r>
              <a:rPr lang="en-GB" sz="1600" dirty="0">
                <a:latin typeface="+mn-lt"/>
              </a:rPr>
              <a:t> specimen are equally sensitive.</a:t>
            </a:r>
          </a:p>
          <a:p>
            <a:pPr fontAlgn="base"/>
            <a:r>
              <a:rPr lang="en-GB" sz="1600" dirty="0">
                <a:latin typeface="+mn-lt"/>
              </a:rPr>
              <a:t>For men, first-pass urine is preferred</a:t>
            </a:r>
            <a:r>
              <a:rPr lang="en-GB" sz="1600" dirty="0" smtClean="0">
                <a:latin typeface="+mn-lt"/>
              </a:rPr>
              <a:t>.</a:t>
            </a:r>
          </a:p>
          <a:p>
            <a:pPr fontAlgn="base"/>
            <a:r>
              <a:rPr lang="en-GB" sz="1600" dirty="0" smtClean="0">
                <a:latin typeface="+mn-lt"/>
              </a:rPr>
              <a:t>High </a:t>
            </a:r>
            <a:r>
              <a:rPr lang="en-GB" sz="1600" dirty="0">
                <a:latin typeface="+mn-lt"/>
              </a:rPr>
              <a:t>sensitivity and are often combined with one or two other </a:t>
            </a:r>
            <a:r>
              <a:rPr lang="en-GB" sz="1600" dirty="0" smtClean="0">
                <a:latin typeface="+mn-lt"/>
              </a:rPr>
              <a:t>STI</a:t>
            </a:r>
            <a:r>
              <a:rPr lang="en-GB" sz="1600" dirty="0">
                <a:latin typeface="+mn-lt"/>
              </a:rPr>
              <a:t> tests (</a:t>
            </a:r>
            <a:r>
              <a:rPr lang="en-GB" sz="1600" dirty="0" err="1">
                <a:latin typeface="+mn-lt"/>
              </a:rPr>
              <a:t>eg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smtClean="0">
                <a:latin typeface="+mn-lt"/>
              </a:rPr>
              <a:t>for chlamydia </a:t>
            </a:r>
            <a:r>
              <a:rPr lang="en-GB" sz="1600" dirty="0">
                <a:latin typeface="+mn-lt"/>
              </a:rPr>
              <a:t>or </a:t>
            </a:r>
            <a:r>
              <a:rPr lang="en-GB" sz="1600" dirty="0" err="1">
                <a:latin typeface="+mn-lt"/>
              </a:rPr>
              <a:t>trichomoniasis</a:t>
            </a:r>
            <a:r>
              <a:rPr lang="en-GB" sz="1600" dirty="0">
                <a:latin typeface="+mn-lt"/>
              </a:rPr>
              <a:t>).</a:t>
            </a:r>
          </a:p>
          <a:p>
            <a:pPr fontAlgn="base"/>
            <a:r>
              <a:rPr lang="en-GB" sz="1600" dirty="0">
                <a:latin typeface="+mn-lt"/>
              </a:rPr>
              <a:t>Self-collection of samples is possible and the results can be available sooner than with culture.</a:t>
            </a:r>
          </a:p>
          <a:p>
            <a:pPr fontAlgn="base"/>
            <a:r>
              <a:rPr lang="en-GB" sz="1600" dirty="0">
                <a:latin typeface="+mn-lt"/>
              </a:rPr>
              <a:t>NAATs do not routinely provide information about the sensitivity of gonococcus to </a:t>
            </a:r>
            <a:r>
              <a:rPr lang="en-GB" sz="1600" dirty="0" smtClean="0">
                <a:latin typeface="+mn-lt"/>
              </a:rPr>
              <a:t>antibiotics.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34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>
                <a:latin typeface="+mn-lt"/>
              </a:rPr>
              <a:t>The treatment of uncomplicated gonorrhoea should be started as soon as possible to prevent further complications</a:t>
            </a:r>
            <a:r>
              <a:rPr lang="en-GB" dirty="0" smtClean="0">
                <a:latin typeface="+mn-lt"/>
              </a:rPr>
              <a:t>.</a:t>
            </a:r>
          </a:p>
          <a:p>
            <a:pPr fontAlgn="base"/>
            <a:r>
              <a:rPr lang="en-GB" dirty="0" smtClean="0">
                <a:latin typeface="+mn-lt"/>
              </a:rPr>
              <a:t> </a:t>
            </a:r>
            <a:r>
              <a:rPr lang="en-GB" dirty="0">
                <a:latin typeface="+mn-lt"/>
              </a:rPr>
              <a:t>The recommended empirical regime for the treatment </a:t>
            </a:r>
            <a:r>
              <a:rPr lang="en-GB" dirty="0" smtClean="0">
                <a:latin typeface="+mn-lt"/>
              </a:rPr>
              <a:t>is </a:t>
            </a:r>
            <a:r>
              <a:rPr lang="en-GB" dirty="0">
                <a:latin typeface="+mn-lt"/>
              </a:rPr>
              <a:t>ceftriaxone 500 mg by intramuscular injection plus azithromycin 1 g orally. </a:t>
            </a:r>
            <a:endParaRPr lang="en-GB" dirty="0" smtClean="0">
              <a:latin typeface="+mn-lt"/>
            </a:endParaRPr>
          </a:p>
          <a:p>
            <a:pPr fontAlgn="base"/>
            <a:r>
              <a:rPr lang="en-GB" dirty="0" smtClean="0">
                <a:latin typeface="+mn-lt"/>
              </a:rPr>
              <a:t>Sexual </a:t>
            </a:r>
            <a:r>
              <a:rPr lang="en-GB" dirty="0">
                <a:latin typeface="+mn-lt"/>
              </a:rPr>
              <a:t>activity should not take place until treatment is completed and until all recent sexual contacts have been tested and treated appropriately.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99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48230"/>
            <a:ext cx="8946541" cy="5000170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Uncomplicated infection</a:t>
            </a:r>
            <a:r>
              <a:rPr lang="en-GB" sz="2800" dirty="0">
                <a:latin typeface="+mn-lt"/>
              </a:rPr>
              <a:t/>
            </a:r>
            <a:br>
              <a:rPr lang="en-GB" sz="2800" dirty="0">
                <a:latin typeface="+mn-lt"/>
              </a:rPr>
            </a:br>
            <a:r>
              <a:rPr lang="en-GB" b="1" dirty="0">
                <a:latin typeface="+mn-lt"/>
              </a:rPr>
              <a:t>First line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• Ceftriaxone 500 mg IM + azithromycin 2 g PO</a:t>
            </a:r>
            <a:br>
              <a:rPr lang="en-GB" dirty="0">
                <a:latin typeface="+mn-lt"/>
              </a:rPr>
            </a:br>
            <a:r>
              <a:rPr lang="en-GB" b="1" dirty="0">
                <a:latin typeface="+mn-lt"/>
              </a:rPr>
              <a:t>Second line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• Ceftriaxone 500 mg IM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• </a:t>
            </a:r>
            <a:r>
              <a:rPr lang="en-GB" dirty="0" err="1">
                <a:latin typeface="+mn-lt"/>
              </a:rPr>
              <a:t>Spectinomycin</a:t>
            </a:r>
            <a:r>
              <a:rPr lang="en-GB" dirty="0">
                <a:latin typeface="+mn-lt"/>
              </a:rPr>
              <a:t> 2 g IM + azithromycin 2 g PO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(</a:t>
            </a:r>
            <a:r>
              <a:rPr lang="en-GB" dirty="0" err="1">
                <a:latin typeface="+mn-lt"/>
              </a:rPr>
              <a:t>spectinomycin</a:t>
            </a:r>
            <a:r>
              <a:rPr lang="en-GB" dirty="0">
                <a:latin typeface="+mn-lt"/>
              </a:rPr>
              <a:t> does not clear pharyngeal gonorrhoea)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• </a:t>
            </a:r>
            <a:r>
              <a:rPr lang="en-GB" dirty="0" err="1">
                <a:latin typeface="+mn-lt"/>
              </a:rPr>
              <a:t>Cefixime</a:t>
            </a:r>
            <a:r>
              <a:rPr lang="en-GB" dirty="0">
                <a:latin typeface="+mn-lt"/>
              </a:rPr>
              <a:t> 400 mg PO + azithromycin 2 g PO (significant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treatment failure reported)</a:t>
            </a:r>
            <a:br>
              <a:rPr lang="en-GB" dirty="0">
                <a:latin typeface="+mn-lt"/>
              </a:rPr>
            </a:br>
            <a:r>
              <a:rPr lang="en-GB" b="1" dirty="0">
                <a:latin typeface="+mn-lt"/>
              </a:rPr>
              <a:t>Third line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• Refer to sensitivity data for local laboratory test results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for bacterial isolate antimicrobial resistance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• Ciprofloxacin 500 mg PO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• Azithromycin 2 g PO</a:t>
            </a:r>
            <a:br>
              <a:rPr lang="en-GB" dirty="0">
                <a:latin typeface="+mn-lt"/>
              </a:rPr>
            </a:br>
            <a:endParaRPr lang="en-GB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b="1" dirty="0">
                <a:latin typeface="+mn-lt"/>
              </a:rPr>
              <a:t>Complicated infection</a:t>
            </a:r>
            <a:r>
              <a:rPr lang="en-GB" sz="2800" dirty="0">
                <a:latin typeface="+mn-lt"/>
              </a:rPr>
              <a:t/>
            </a:r>
            <a:br>
              <a:rPr lang="en-GB" sz="2800" dirty="0">
                <a:latin typeface="+mn-lt"/>
              </a:rPr>
            </a:br>
            <a:r>
              <a:rPr lang="en-GB" b="1" dirty="0">
                <a:latin typeface="+mn-lt"/>
              </a:rPr>
              <a:t>Gonococcal </a:t>
            </a:r>
            <a:r>
              <a:rPr lang="en-GB" b="1" dirty="0" err="1">
                <a:latin typeface="+mn-lt"/>
              </a:rPr>
              <a:t>epididymoorchitis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• Ceftriaxone 500 mg IM + azithromycin 2 g PO single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doses, followed by doxycycline 100 mg PO twice daily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for 10–14 days</a:t>
            </a:r>
            <a:br>
              <a:rPr lang="en-GB" dirty="0">
                <a:latin typeface="+mn-lt"/>
              </a:rPr>
            </a:br>
            <a:r>
              <a:rPr lang="en-GB" b="1" dirty="0">
                <a:latin typeface="+mn-lt"/>
              </a:rPr>
              <a:t>Gonococcal PID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• Ceftriaxone 500 mg IM + azithromycin 2 g PO single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doses, followed by doxycycline 100 mg PO twice daily +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metronidazole 400 mg twice daily for 14 days</a:t>
            </a:r>
            <a:br>
              <a:rPr lang="en-GB" dirty="0">
                <a:latin typeface="+mn-lt"/>
              </a:rPr>
            </a:br>
            <a:r>
              <a:rPr lang="en-GB" b="1" dirty="0">
                <a:latin typeface="+mn-lt"/>
              </a:rPr>
              <a:t>Gonococcal conjunctivitis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• Irrigate eye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• Azithromycin 2 g PO single dose + ceftriaxone 500 mg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IM once daily for 3 days</a:t>
            </a:r>
            <a:r>
              <a:rPr lang="en-GB" sz="2800" dirty="0">
                <a:latin typeface="+mn-lt"/>
              </a:rPr>
              <a:t/>
            </a:r>
            <a:br>
              <a:rPr lang="en-GB" sz="2800" dirty="0">
                <a:latin typeface="+mn-lt"/>
              </a:rPr>
            </a:br>
            <a:endParaRPr lang="en-GB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54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Genital chlamydia infection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caused by the bacterium </a:t>
            </a:r>
            <a:r>
              <a:rPr lang="en-GB" i="1" dirty="0">
                <a:latin typeface="+mn-lt"/>
              </a:rPr>
              <a:t>Chlamydia trachomatis</a:t>
            </a:r>
            <a:r>
              <a:rPr lang="en-GB" dirty="0">
                <a:latin typeface="+mn-lt"/>
              </a:rPr>
              <a:t> with its serotypes D–K. It is often just called 'chlamydia'.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8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63" y="338857"/>
            <a:ext cx="10058400" cy="771488"/>
          </a:xfrm>
        </p:spPr>
        <p:txBody>
          <a:bodyPr/>
          <a:lstStyle/>
          <a:p>
            <a:r>
              <a:rPr lang="en-US" b="1" u="sng" dirty="0" smtClean="0"/>
              <a:t>Classification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93224"/>
            <a:ext cx="10058400" cy="5290456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u="sng" dirty="0" smtClean="0"/>
              <a:t>Bacterial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 smtClean="0"/>
              <a:t>Chancroid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Gonorrhea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Chlamydia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/>
              <a:t>S</a:t>
            </a:r>
            <a:r>
              <a:rPr lang="en-US" sz="2000" dirty="0" err="1" smtClean="0"/>
              <a:t>yphlius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u="sng" dirty="0" smtClean="0"/>
              <a:t>Viral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Adenovirus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Viral Hepatitis(Hepatitis B virus)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Herpes Simplex Virus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Human Papilloma Virus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Kaposi’s sarcoma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u="sng" dirty="0" smtClean="0"/>
              <a:t>Parasite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Pubic lice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Scabies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u="sng" dirty="0" smtClean="0"/>
              <a:t>Protozoal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u="sng" dirty="0" err="1" smtClean="0"/>
              <a:t>Trichomoniasis</a:t>
            </a:r>
            <a:endParaRPr lang="en-US" sz="2200" u="sng" dirty="0"/>
          </a:p>
        </p:txBody>
      </p:sp>
    </p:spTree>
    <p:extLst>
      <p:ext uri="{BB962C8B-B14F-4D97-AF65-F5344CB8AC3E}">
        <p14:creationId xmlns:p14="http://schemas.microsoft.com/office/powerpoint/2010/main" val="1387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>
                <a:latin typeface="+mn-lt"/>
              </a:rPr>
              <a:t>Risk factors include:</a:t>
            </a:r>
          </a:p>
          <a:p>
            <a:pPr lvl="1" fontAlgn="base"/>
            <a:r>
              <a:rPr lang="en-GB" dirty="0" smtClean="0">
                <a:latin typeface="+mn-lt"/>
              </a:rPr>
              <a:t>age </a:t>
            </a:r>
            <a:r>
              <a:rPr lang="en-GB" dirty="0">
                <a:latin typeface="+mn-lt"/>
              </a:rPr>
              <a:t>less than 25 years old</a:t>
            </a:r>
          </a:p>
          <a:p>
            <a:pPr lvl="1" fontAlgn="base"/>
            <a:r>
              <a:rPr lang="en-GB" dirty="0">
                <a:latin typeface="+mn-lt"/>
              </a:rPr>
              <a:t>New or multiple sexual partners</a:t>
            </a:r>
          </a:p>
          <a:p>
            <a:pPr lvl="1" fontAlgn="base"/>
            <a:r>
              <a:rPr lang="en-GB" dirty="0">
                <a:latin typeface="+mn-lt"/>
              </a:rPr>
              <a:t>Inconsistent use of condoms.</a:t>
            </a:r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/>
              <a:t>Chlamydiae</a:t>
            </a:r>
            <a:r>
              <a:rPr lang="en-GB" dirty="0"/>
              <a:t> are obligate intracellular parasites and cannot be cultured on artificial media. </a:t>
            </a:r>
            <a:endParaRPr lang="en-GB" dirty="0" smtClean="0"/>
          </a:p>
          <a:p>
            <a:r>
              <a:rPr lang="en-GB" dirty="0" smtClean="0"/>
              <a:t>They </a:t>
            </a:r>
            <a:r>
              <a:rPr lang="en-GB" dirty="0"/>
              <a:t>exhibit a unique, two‐stage developmental cycle with two forms:</a:t>
            </a:r>
            <a:br>
              <a:rPr lang="en-GB" dirty="0"/>
            </a:br>
            <a:r>
              <a:rPr lang="en-GB" dirty="0"/>
              <a:t>• An extracellular, infectious elementary body (EB).</a:t>
            </a:r>
            <a:br>
              <a:rPr lang="en-GB" dirty="0"/>
            </a:br>
            <a:r>
              <a:rPr lang="en-GB" dirty="0"/>
              <a:t>• An intracellular, replicative reticulate body (RB).</a:t>
            </a:r>
            <a:br>
              <a:rPr lang="en-GB" dirty="0"/>
            </a:br>
            <a:endParaRPr lang="en-GB" dirty="0" smtClean="0"/>
          </a:p>
          <a:p>
            <a:r>
              <a:rPr lang="en-GB" dirty="0" smtClean="0"/>
              <a:t>Normal </a:t>
            </a:r>
            <a:r>
              <a:rPr lang="en-GB" dirty="0"/>
              <a:t>cervix with mucoid discharge demonstrating ectopy.</a:t>
            </a:r>
            <a:br>
              <a:rPr lang="en-GB" dirty="0"/>
            </a:br>
            <a:r>
              <a:rPr lang="en-GB" dirty="0"/>
              <a:t>This cycle begins when infectious, metabolically inert EBs attach</a:t>
            </a:r>
            <a:br>
              <a:rPr lang="en-GB" dirty="0"/>
            </a:br>
            <a:r>
              <a:rPr lang="en-GB" dirty="0"/>
              <a:t>to and stimulate uptake by the host cell. The internalized EB</a:t>
            </a:r>
            <a:br>
              <a:rPr lang="en-GB" dirty="0"/>
            </a:br>
            <a:r>
              <a:rPr lang="en-GB" dirty="0"/>
              <a:t>remains within a host‐derived vacuole, termed an inclusion, and</a:t>
            </a:r>
            <a:br>
              <a:rPr lang="en-GB" dirty="0"/>
            </a:br>
            <a:r>
              <a:rPr lang="en-GB" dirty="0"/>
              <a:t>differentiates into a larger, metabolically active RB. The RB multiplies by binary fission, and after 8–12 rounds of multiplication, the</a:t>
            </a:r>
            <a:br>
              <a:rPr lang="en-GB" dirty="0"/>
            </a:br>
            <a:r>
              <a:rPr lang="en-GB" dirty="0"/>
              <a:t>RBs differentiate to EBs asynchronously. At 48–72 h post‐infection,</a:t>
            </a:r>
            <a:br>
              <a:rPr lang="en-GB" dirty="0"/>
            </a:br>
            <a:r>
              <a:rPr lang="en-GB" dirty="0"/>
              <a:t>EB progeny are released from the host cell to initiate another cycle</a:t>
            </a:r>
            <a:br>
              <a:rPr lang="en-GB" dirty="0"/>
            </a:br>
            <a:r>
              <a:rPr lang="en-GB" i="1" dirty="0"/>
              <a:t>C. trachomatis </a:t>
            </a:r>
            <a:r>
              <a:rPr lang="en-GB" dirty="0"/>
              <a:t>strains A–K primarily infect </a:t>
            </a:r>
            <a:r>
              <a:rPr lang="en-GB" dirty="0" err="1"/>
              <a:t>squamocolumnar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epithelial cells.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4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574" y="1152983"/>
            <a:ext cx="8758260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GB" dirty="0">
                <a:latin typeface="+mn-lt"/>
              </a:rPr>
              <a:t>In men, </a:t>
            </a:r>
          </a:p>
          <a:p>
            <a:pPr fontAlgn="base"/>
            <a:r>
              <a:rPr lang="en-GB" dirty="0">
                <a:latin typeface="+mn-lt"/>
              </a:rPr>
              <a:t>Discharge from the urethra</a:t>
            </a:r>
          </a:p>
          <a:p>
            <a:pPr fontAlgn="base"/>
            <a:r>
              <a:rPr lang="en-GB" dirty="0">
                <a:latin typeface="+mn-lt"/>
              </a:rPr>
              <a:t>Urethral irritation</a:t>
            </a:r>
          </a:p>
          <a:p>
            <a:pPr fontAlgn="base"/>
            <a:r>
              <a:rPr lang="en-GB" dirty="0">
                <a:latin typeface="+mn-lt"/>
              </a:rPr>
              <a:t>Pain on urination</a:t>
            </a:r>
          </a:p>
          <a:p>
            <a:pPr fontAlgn="base"/>
            <a:r>
              <a:rPr lang="en-GB" dirty="0">
                <a:latin typeface="+mn-lt"/>
              </a:rPr>
              <a:t>Testicular swelling or pain.</a:t>
            </a:r>
          </a:p>
          <a:p>
            <a:pPr fontAlgn="base"/>
            <a:r>
              <a:rPr lang="en-GB" dirty="0">
                <a:latin typeface="+mn-lt"/>
              </a:rPr>
              <a:t>In women</a:t>
            </a:r>
            <a:r>
              <a:rPr lang="en-GB" dirty="0" smtClean="0">
                <a:latin typeface="+mn-lt"/>
              </a:rPr>
              <a:t>,</a:t>
            </a:r>
            <a:endParaRPr lang="en-GB" dirty="0">
              <a:latin typeface="+mn-lt"/>
            </a:endParaRPr>
          </a:p>
          <a:p>
            <a:pPr fontAlgn="base"/>
            <a:r>
              <a:rPr lang="en-GB" dirty="0">
                <a:latin typeface="+mn-lt"/>
              </a:rPr>
              <a:t>Abnormal vaginal discharge</a:t>
            </a:r>
          </a:p>
          <a:p>
            <a:pPr fontAlgn="base"/>
            <a:r>
              <a:rPr lang="en-GB" dirty="0">
                <a:latin typeface="+mn-lt"/>
              </a:rPr>
              <a:t>Pain on urination</a:t>
            </a:r>
          </a:p>
          <a:p>
            <a:pPr fontAlgn="base"/>
            <a:r>
              <a:rPr lang="en-GB" dirty="0">
                <a:latin typeface="+mn-lt"/>
              </a:rPr>
              <a:t>Abnormal vaginal bleeding (</a:t>
            </a:r>
            <a:r>
              <a:rPr lang="en-GB" dirty="0" err="1">
                <a:latin typeface="+mn-lt"/>
              </a:rPr>
              <a:t>eg</a:t>
            </a:r>
            <a:r>
              <a:rPr lang="en-GB" dirty="0">
                <a:latin typeface="+mn-lt"/>
              </a:rPr>
              <a:t>, bleeding between periods or after sex)</a:t>
            </a:r>
          </a:p>
          <a:p>
            <a:pPr fontAlgn="base"/>
            <a:r>
              <a:rPr lang="en-GB" dirty="0">
                <a:latin typeface="+mn-lt"/>
              </a:rPr>
              <a:t>Lower abdominal pain</a:t>
            </a:r>
          </a:p>
          <a:p>
            <a:pPr fontAlgn="base"/>
            <a:r>
              <a:rPr lang="en-GB" dirty="0">
                <a:latin typeface="+mn-lt"/>
              </a:rPr>
              <a:t>Dyspareunia (painful sex</a:t>
            </a:r>
            <a:r>
              <a:rPr lang="en-GB" dirty="0" smtClean="0">
                <a:latin typeface="+mn-lt"/>
              </a:rPr>
              <a:t>)</a:t>
            </a:r>
            <a:endParaRPr lang="en-GB" dirty="0">
              <a:latin typeface="+mn-lt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300664"/>
            <a:ext cx="8947150" cy="36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GB" sz="2400" b="1" u="sng" dirty="0">
                <a:latin typeface="+mn-lt"/>
              </a:rPr>
              <a:t>I</a:t>
            </a:r>
            <a:r>
              <a:rPr lang="en-GB" sz="2400" b="1" u="sng" dirty="0" smtClean="0">
                <a:latin typeface="+mn-lt"/>
              </a:rPr>
              <a:t>n </a:t>
            </a:r>
            <a:r>
              <a:rPr lang="en-GB" sz="2400" b="1" u="sng" dirty="0">
                <a:latin typeface="+mn-lt"/>
              </a:rPr>
              <a:t>men </a:t>
            </a:r>
          </a:p>
          <a:p>
            <a:pPr fontAlgn="base"/>
            <a:r>
              <a:rPr lang="en-GB" dirty="0">
                <a:latin typeface="+mn-lt"/>
              </a:rPr>
              <a:t>Rectal chlamydia infection</a:t>
            </a:r>
          </a:p>
          <a:p>
            <a:pPr fontAlgn="base"/>
            <a:r>
              <a:rPr lang="en-GB" dirty="0" err="1">
                <a:latin typeface="+mn-lt"/>
              </a:rPr>
              <a:t>Epididymo-orchitis</a:t>
            </a:r>
            <a:endParaRPr lang="en-GB" dirty="0">
              <a:latin typeface="+mn-lt"/>
            </a:endParaRPr>
          </a:p>
          <a:p>
            <a:pPr fontAlgn="base"/>
            <a:r>
              <a:rPr lang="en-GB" dirty="0">
                <a:latin typeface="+mn-lt"/>
              </a:rPr>
              <a:t>Sexually acquired reactive arthritis</a:t>
            </a:r>
          </a:p>
          <a:p>
            <a:pPr fontAlgn="base"/>
            <a:r>
              <a:rPr lang="en-GB" dirty="0" err="1">
                <a:latin typeface="+mn-lt"/>
              </a:rPr>
              <a:t>Perihepatitis</a:t>
            </a:r>
            <a:r>
              <a:rPr lang="en-GB" dirty="0">
                <a:latin typeface="+mn-lt"/>
              </a:rPr>
              <a:t> (rare in men)</a:t>
            </a:r>
          </a:p>
          <a:p>
            <a:pPr fontAlgn="base"/>
            <a:r>
              <a:rPr lang="en-GB" dirty="0">
                <a:latin typeface="+mn-lt"/>
              </a:rPr>
              <a:t>Chronic pain syndrome</a:t>
            </a:r>
          </a:p>
          <a:p>
            <a:pPr fontAlgn="base"/>
            <a:r>
              <a:rPr lang="en-GB" dirty="0">
                <a:latin typeface="+mn-lt"/>
              </a:rPr>
              <a:t>Sexually acquired conjunctivitis</a:t>
            </a:r>
          </a:p>
          <a:p>
            <a:pPr fontAlgn="base"/>
            <a:r>
              <a:rPr lang="en-GB" dirty="0">
                <a:latin typeface="+mn-lt"/>
              </a:rPr>
              <a:t>Balanitis (rash affecting </a:t>
            </a:r>
            <a:r>
              <a:rPr lang="en-GB" dirty="0" err="1">
                <a:latin typeface="+mn-lt"/>
              </a:rPr>
              <a:t>glan</a:t>
            </a:r>
            <a:r>
              <a:rPr lang="en-GB" dirty="0">
                <a:latin typeface="+mn-lt"/>
              </a:rPr>
              <a:t> penis)</a:t>
            </a:r>
          </a:p>
          <a:p>
            <a:pPr fontAlgn="base"/>
            <a:r>
              <a:rPr lang="en-GB" dirty="0">
                <a:latin typeface="+mn-lt"/>
              </a:rPr>
              <a:t>Infertility.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GB" sz="2600" b="1" u="sng" dirty="0">
                <a:latin typeface="+mn-lt"/>
              </a:rPr>
              <a:t>I</a:t>
            </a:r>
            <a:r>
              <a:rPr lang="en-GB" sz="2600" b="1" u="sng" dirty="0" smtClean="0">
                <a:latin typeface="+mn-lt"/>
              </a:rPr>
              <a:t>n women</a:t>
            </a:r>
            <a:endParaRPr lang="en-GB" sz="2600" b="1" u="sng" dirty="0">
              <a:latin typeface="+mn-lt"/>
            </a:endParaRPr>
          </a:p>
          <a:p>
            <a:pPr fontAlgn="base"/>
            <a:r>
              <a:rPr lang="en-GB" dirty="0">
                <a:latin typeface="+mn-lt"/>
              </a:rPr>
              <a:t>Rectal chlamydia infection </a:t>
            </a:r>
            <a:endParaRPr lang="en-GB" dirty="0" smtClean="0">
              <a:latin typeface="+mn-lt"/>
            </a:endParaRPr>
          </a:p>
          <a:p>
            <a:pPr fontAlgn="base"/>
            <a:r>
              <a:rPr lang="en-GB" dirty="0" smtClean="0">
                <a:latin typeface="+mn-lt"/>
              </a:rPr>
              <a:t>Pelvic</a:t>
            </a:r>
            <a:r>
              <a:rPr lang="en-GB" dirty="0">
                <a:latin typeface="+mn-lt"/>
              </a:rPr>
              <a:t> inflammatory disease</a:t>
            </a:r>
          </a:p>
          <a:p>
            <a:pPr fontAlgn="base"/>
            <a:r>
              <a:rPr lang="en-GB" dirty="0">
                <a:latin typeface="+mn-lt"/>
              </a:rPr>
              <a:t>Tubal infertility</a:t>
            </a:r>
          </a:p>
          <a:p>
            <a:pPr fontAlgn="base"/>
            <a:r>
              <a:rPr lang="en-GB" dirty="0">
                <a:latin typeface="+mn-lt"/>
              </a:rPr>
              <a:t>Ectopic pregnancy</a:t>
            </a:r>
          </a:p>
          <a:p>
            <a:pPr fontAlgn="base"/>
            <a:r>
              <a:rPr lang="en-GB" dirty="0">
                <a:latin typeface="+mn-lt"/>
              </a:rPr>
              <a:t>Sexually acquired reactive arthritis</a:t>
            </a:r>
          </a:p>
          <a:p>
            <a:pPr fontAlgn="base"/>
            <a:r>
              <a:rPr lang="en-GB" dirty="0">
                <a:latin typeface="+mn-lt"/>
              </a:rPr>
              <a:t>Sexually acquired conjunctivitis</a:t>
            </a:r>
          </a:p>
          <a:p>
            <a:pPr fontAlgn="base"/>
            <a:r>
              <a:rPr lang="en-GB" dirty="0" err="1">
                <a:latin typeface="+mn-lt"/>
              </a:rPr>
              <a:t>Perihepatitis</a:t>
            </a:r>
            <a:r>
              <a:rPr lang="en-GB" dirty="0">
                <a:latin typeface="+mn-lt"/>
              </a:rPr>
              <a:t> syndrome (Fitz-Hugh-Curtis syndrome)</a:t>
            </a:r>
          </a:p>
          <a:p>
            <a:pPr fontAlgn="base"/>
            <a:r>
              <a:rPr lang="en-GB" dirty="0">
                <a:latin typeface="+mn-lt"/>
              </a:rPr>
              <a:t>Chronic pelvic pain</a:t>
            </a:r>
          </a:p>
          <a:p>
            <a:pPr fontAlgn="base"/>
            <a:r>
              <a:rPr lang="en-GB" dirty="0">
                <a:latin typeface="+mn-lt"/>
              </a:rPr>
              <a:t>A triad of reactive </a:t>
            </a:r>
            <a:r>
              <a:rPr lang="en-GB" dirty="0" err="1">
                <a:latin typeface="+mn-lt"/>
              </a:rPr>
              <a:t>arthropathy</a:t>
            </a:r>
            <a:r>
              <a:rPr lang="en-GB" dirty="0">
                <a:latin typeface="+mn-lt"/>
              </a:rPr>
              <a:t>, conjunctivitis, and urethritis.</a:t>
            </a:r>
          </a:p>
          <a:p>
            <a:pPr fontAlgn="base"/>
            <a:r>
              <a:rPr lang="en-GB" dirty="0">
                <a:latin typeface="+mn-lt"/>
              </a:rPr>
              <a:t>Mother-to-child transmission can result in chlamydial </a:t>
            </a:r>
            <a:r>
              <a:rPr lang="en-GB" dirty="0" smtClean="0">
                <a:latin typeface="+mn-lt"/>
              </a:rPr>
              <a:t>conjunctivitis and </a:t>
            </a:r>
            <a:r>
              <a:rPr lang="en-GB" dirty="0">
                <a:latin typeface="+mn-lt"/>
              </a:rPr>
              <a:t>pneumonia in </a:t>
            </a:r>
            <a:r>
              <a:rPr lang="en-GB" dirty="0" err="1">
                <a:latin typeface="+mn-lt"/>
              </a:rPr>
              <a:t>newborn</a:t>
            </a:r>
            <a:r>
              <a:rPr lang="en-GB" dirty="0">
                <a:latin typeface="+mn-lt"/>
              </a:rPr>
              <a:t> babies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6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 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185F07-7C38-5342-8374-1D2B6D1AC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b="0" i="0" dirty="0" err="1">
                <a:effectLst/>
                <a:latin typeface="+mn-lt"/>
              </a:rPr>
              <a:t>Microscopy:Iodine</a:t>
            </a:r>
            <a:r>
              <a:rPr lang="en-GB" b="0" i="0" dirty="0">
                <a:effectLst/>
                <a:latin typeface="+mn-lt"/>
              </a:rPr>
              <a:t> stained inclusion bodies are seen.</a:t>
            </a:r>
          </a:p>
          <a:p>
            <a:pPr fontAlgn="base"/>
            <a:r>
              <a:rPr lang="en-GB" b="0" i="0" dirty="0">
                <a:effectLst/>
                <a:latin typeface="+mn-lt"/>
              </a:rPr>
              <a:t>Chlamydia </a:t>
            </a:r>
            <a:r>
              <a:rPr lang="en-GB" b="0" i="0" u="none" strike="noStrike" dirty="0">
                <a:effectLst/>
                <a:latin typeface="+mn-lt"/>
              </a:rPr>
              <a:t>nucleic acid</a:t>
            </a:r>
            <a:r>
              <a:rPr lang="en-GB" b="0" i="0" dirty="0">
                <a:effectLst/>
                <a:latin typeface="+mn-lt"/>
              </a:rPr>
              <a:t> amplification tests (NAATs) — chlamydia NAATs</a:t>
            </a:r>
          </a:p>
          <a:p>
            <a:pPr fontAlgn="base"/>
            <a:r>
              <a:rPr lang="en-GB" b="0" i="0" u="none" strike="noStrike" dirty="0">
                <a:effectLst/>
                <a:latin typeface="+mn-lt"/>
              </a:rPr>
              <a:t>Enzyme</a:t>
            </a:r>
            <a:r>
              <a:rPr lang="en-GB" b="0" i="0" dirty="0">
                <a:effectLst/>
                <a:latin typeface="+mn-lt"/>
              </a:rPr>
              <a:t> immunoassays (EIAs).</a:t>
            </a:r>
          </a:p>
          <a:p>
            <a:pPr fontAlgn="base"/>
            <a:r>
              <a:rPr lang="en-GB" b="0" i="0" dirty="0">
                <a:effectLst/>
                <a:latin typeface="+mn-lt"/>
              </a:rPr>
              <a:t>Chlamydia cultures have a low sensitivity (60–80%)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77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Uncomplicated infection</a:t>
            </a:r>
          </a:p>
          <a:p>
            <a:r>
              <a:rPr lang="en-GB" dirty="0"/>
              <a:t> First line</a:t>
            </a:r>
          </a:p>
          <a:p>
            <a:r>
              <a:rPr lang="en-GB" dirty="0"/>
              <a:t> • Azithromycin 1 g stat (including in pregnancy)</a:t>
            </a:r>
          </a:p>
          <a:p>
            <a:r>
              <a:rPr lang="en-GB" dirty="0"/>
              <a:t> Second line</a:t>
            </a:r>
          </a:p>
          <a:p>
            <a:r>
              <a:rPr lang="en-GB" dirty="0"/>
              <a:t> • Doxycycline 100 mg </a:t>
            </a:r>
            <a:r>
              <a:rPr lang="en-GB" dirty="0" err="1"/>
              <a:t>b.d</a:t>
            </a:r>
            <a:r>
              <a:rPr lang="en-GB" dirty="0"/>
              <a:t>. for 7 days</a:t>
            </a:r>
          </a:p>
          <a:p>
            <a:r>
              <a:rPr lang="en-GB" dirty="0"/>
              <a:t> Third line</a:t>
            </a:r>
          </a:p>
          <a:p>
            <a:r>
              <a:rPr lang="en-GB" dirty="0"/>
              <a:t> • </a:t>
            </a:r>
            <a:r>
              <a:rPr lang="en-GB" dirty="0" err="1"/>
              <a:t>Ofloxacin</a:t>
            </a:r>
            <a:r>
              <a:rPr lang="en-GB" dirty="0"/>
              <a:t> 200–300 mg </a:t>
            </a:r>
            <a:r>
              <a:rPr lang="en-GB" dirty="0" err="1"/>
              <a:t>b.d</a:t>
            </a:r>
            <a:r>
              <a:rPr lang="en-GB" dirty="0"/>
              <a:t>. for 7 days</a:t>
            </a:r>
          </a:p>
          <a:p>
            <a:r>
              <a:rPr lang="en-GB" dirty="0"/>
              <a:t> • Amoxicillin 500 mg four times a day for 7 days (pregnancy only)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Gonorrhoea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Gonorrhoea is caused by</a:t>
            </a:r>
            <a:r>
              <a:rPr lang="en-GB" dirty="0">
                <a:latin typeface="+mn-lt"/>
              </a:rPr>
              <a:t> bacteria </a:t>
            </a:r>
            <a:r>
              <a:rPr lang="en-GB" i="1" dirty="0">
                <a:latin typeface="+mn-lt"/>
              </a:rPr>
              <a:t>Neisseria </a:t>
            </a:r>
            <a:r>
              <a:rPr lang="en-GB" i="1" dirty="0" err="1" smtClean="0">
                <a:latin typeface="+mn-lt"/>
              </a:rPr>
              <a:t>gonorrhoeae</a:t>
            </a:r>
            <a:endParaRPr lang="en-GB" dirty="0">
              <a:latin typeface="+mn-lt"/>
            </a:endParaRPr>
          </a:p>
          <a:p>
            <a:r>
              <a:rPr lang="en-GB" dirty="0" smtClean="0">
                <a:latin typeface="+mn-lt"/>
              </a:rPr>
              <a:t>The </a:t>
            </a:r>
            <a:r>
              <a:rPr lang="en-GB" dirty="0">
                <a:latin typeface="+mn-lt"/>
              </a:rPr>
              <a:t>common sites of infection </a:t>
            </a:r>
            <a:r>
              <a:rPr lang="en-GB" dirty="0" smtClean="0">
                <a:latin typeface="+mn-lt"/>
              </a:rPr>
              <a:t>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 </a:t>
            </a:r>
            <a:r>
              <a:rPr lang="en-GB" sz="2000" dirty="0" smtClean="0">
                <a:latin typeface="+mn-lt"/>
              </a:rPr>
              <a:t>Mucous</a:t>
            </a:r>
            <a:r>
              <a:rPr lang="en-GB" sz="2000" dirty="0">
                <a:latin typeface="+mn-lt"/>
              </a:rPr>
              <a:t> membranes of the </a:t>
            </a:r>
            <a:r>
              <a:rPr lang="en-GB" sz="2000" dirty="0" smtClean="0">
                <a:latin typeface="+mn-lt"/>
              </a:rPr>
              <a:t>urethra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+mn-lt"/>
              </a:rPr>
              <a:t>Endocervix</a:t>
            </a:r>
            <a:endParaRPr lang="en-GB" sz="2000" dirty="0" smtClean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Rectum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Pharynx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C</a:t>
            </a:r>
            <a:r>
              <a:rPr lang="en-GB" sz="2000" dirty="0" smtClean="0">
                <a:latin typeface="+mn-lt"/>
              </a:rPr>
              <a:t>onjunctiva</a:t>
            </a:r>
            <a:endParaRPr lang="en-US" sz="20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Sexual contact with infected person</a:t>
            </a:r>
          </a:p>
          <a:p>
            <a:r>
              <a:rPr lang="en-US" dirty="0" smtClean="0"/>
              <a:t>Vertical transmission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36914"/>
            <a:ext cx="8946541" cy="4811485"/>
          </a:xfrm>
        </p:spPr>
        <p:txBody>
          <a:bodyPr/>
          <a:lstStyle/>
          <a:p>
            <a:pPr fontAlgn="base"/>
            <a:r>
              <a:rPr lang="en-GB" dirty="0">
                <a:latin typeface="+mn-lt"/>
              </a:rPr>
              <a:t>The incubation period is on average 1-5 days.</a:t>
            </a:r>
          </a:p>
          <a:p>
            <a:pPr fontAlgn="base"/>
            <a:r>
              <a:rPr lang="en-GB" dirty="0">
                <a:latin typeface="+mn-lt"/>
              </a:rPr>
              <a:t>Gonorrhoea is asymptomatic in 10–15% of men and in up to 80% of women</a:t>
            </a:r>
            <a:r>
              <a:rPr lang="en-GB" dirty="0" smtClean="0">
                <a:latin typeface="+mn-lt"/>
              </a:rPr>
              <a:t>.</a:t>
            </a:r>
            <a:endParaRPr lang="en-GB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32422"/>
              </p:ext>
            </p:extLst>
          </p:nvPr>
        </p:nvGraphicFramePr>
        <p:xfrm>
          <a:off x="1683657" y="2641600"/>
          <a:ext cx="8128000" cy="4050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314">
                  <a:extLst>
                    <a:ext uri="{9D8B030D-6E8A-4147-A177-3AD203B41FA5}">
                      <a16:colId xmlns:a16="http://schemas.microsoft.com/office/drawing/2014/main" val="1015028156"/>
                    </a:ext>
                  </a:extLst>
                </a:gridCol>
                <a:gridCol w="4252686">
                  <a:extLst>
                    <a:ext uri="{9D8B030D-6E8A-4147-A177-3AD203B41FA5}">
                      <a16:colId xmlns:a16="http://schemas.microsoft.com/office/drawing/2014/main" val="894166204"/>
                    </a:ext>
                  </a:extLst>
                </a:gridCol>
              </a:tblGrid>
              <a:tr h="405093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                  </a:t>
                      </a:r>
                      <a:r>
                        <a:rPr lang="en-US" sz="2000" u="sng" dirty="0" smtClean="0">
                          <a:latin typeface="+mn-lt"/>
                        </a:rPr>
                        <a:t>MALES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endParaRPr lang="en-GB" b="0" i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Painful urination (</a:t>
                      </a:r>
                      <a:r>
                        <a:rPr lang="en-GB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dysuria</a:t>
                      </a:r>
                      <a:r>
                        <a:rPr lang="en-GB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Urethral</a:t>
                      </a:r>
                      <a:r>
                        <a:rPr lang="en-GB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discharge</a:t>
                      </a:r>
                      <a:r>
                        <a:rPr lang="en-GB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(often mucopurulent)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Testicular discomfort and swelling due to </a:t>
                      </a:r>
                      <a:r>
                        <a:rPr lang="en-GB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epididymo-</a:t>
                      </a:r>
                      <a:r>
                        <a:rPr lang="en-GB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orchitis</a:t>
                      </a:r>
                      <a:endParaRPr lang="en-GB" b="0" i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Anal discomfort and discharge due to </a:t>
                      </a:r>
                      <a:r>
                        <a:rPr lang="en-GB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proctitis</a:t>
                      </a:r>
                      <a:r>
                        <a:rPr lang="en-GB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              </a:t>
                      </a:r>
                      <a:r>
                        <a:rPr lang="en-US" sz="2000" u="sng" dirty="0" smtClean="0">
                          <a:latin typeface="+mn-lt"/>
                        </a:rPr>
                        <a:t>FEMALES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Increased vaginal discharge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Lower abdominal pain which may be due to pelvic inflammatory disease (PID)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Dysuria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Tender </a:t>
                      </a:r>
                      <a:r>
                        <a:rPr lang="en-GB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peri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-urethral glands and Bartholin glands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Anal discomfort and discharge 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Pharyngeal infection 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58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4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b="1" dirty="0">
                <a:latin typeface="+mn-lt"/>
              </a:rPr>
              <a:t>Ascending infection in </a:t>
            </a:r>
            <a:r>
              <a:rPr lang="en-GB" b="1" dirty="0" smtClean="0">
                <a:latin typeface="+mn-lt"/>
              </a:rPr>
              <a:t>females</a:t>
            </a:r>
          </a:p>
          <a:p>
            <a:pPr lvl="1" fontAlgn="base"/>
            <a:r>
              <a:rPr lang="en-GB" dirty="0" smtClean="0">
                <a:latin typeface="+mn-lt"/>
              </a:rPr>
              <a:t>pelvic </a:t>
            </a:r>
            <a:r>
              <a:rPr lang="en-GB" dirty="0">
                <a:latin typeface="+mn-lt"/>
              </a:rPr>
              <a:t>inflammatory disease (</a:t>
            </a:r>
            <a:r>
              <a:rPr lang="en-GB" dirty="0" err="1">
                <a:latin typeface="+mn-lt"/>
              </a:rPr>
              <a:t>endometritis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salpingitis</a:t>
            </a:r>
            <a:r>
              <a:rPr lang="en-GB" dirty="0">
                <a:latin typeface="+mn-lt"/>
              </a:rPr>
              <a:t>, tubal-ovarian </a:t>
            </a:r>
            <a:r>
              <a:rPr lang="en-GB" dirty="0" smtClean="0">
                <a:latin typeface="+mn-lt"/>
              </a:rPr>
              <a:t>abscess)</a:t>
            </a:r>
          </a:p>
          <a:p>
            <a:pPr lvl="1" fontAlgn="base"/>
            <a:r>
              <a:rPr lang="en-GB" dirty="0" smtClean="0">
                <a:latin typeface="+mn-lt"/>
              </a:rPr>
              <a:t>Scarring </a:t>
            </a:r>
            <a:r>
              <a:rPr lang="en-GB" dirty="0">
                <a:latin typeface="+mn-lt"/>
              </a:rPr>
              <a:t>of the female upper genital tract can lead to chronic pelvic pain, ectopic pregnancy and infertility.</a:t>
            </a:r>
          </a:p>
          <a:p>
            <a:pPr fontAlgn="base"/>
            <a:r>
              <a:rPr lang="en-GB" b="1" dirty="0">
                <a:latin typeface="+mn-lt"/>
              </a:rPr>
              <a:t>Ascending infection in males</a:t>
            </a:r>
          </a:p>
          <a:p>
            <a:pPr lvl="1" fontAlgn="base"/>
            <a:r>
              <a:rPr lang="en-GB" dirty="0" smtClean="0">
                <a:latin typeface="+mn-lt"/>
              </a:rPr>
              <a:t>painful</a:t>
            </a:r>
            <a:r>
              <a:rPr lang="en-GB" dirty="0">
                <a:latin typeface="+mn-lt"/>
              </a:rPr>
              <a:t> inflammation and swelling of the epididymis and the testicles (</a:t>
            </a:r>
            <a:r>
              <a:rPr lang="en-GB" dirty="0" err="1">
                <a:latin typeface="+mn-lt"/>
              </a:rPr>
              <a:t>epididymo-orchitis</a:t>
            </a:r>
            <a:r>
              <a:rPr lang="en-GB" dirty="0">
                <a:latin typeface="+mn-lt"/>
              </a:rPr>
              <a:t>).</a:t>
            </a:r>
          </a:p>
          <a:p>
            <a:endParaRPr lang="en-US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b="1" dirty="0">
                <a:latin typeface="+mn-lt"/>
              </a:rPr>
              <a:t>Pregnancy and neonatal infection</a:t>
            </a:r>
          </a:p>
          <a:p>
            <a:pPr marL="685800" lvl="1" fontAlgn="base"/>
            <a:r>
              <a:rPr lang="en-GB" dirty="0" smtClean="0">
                <a:latin typeface="+mn-lt"/>
              </a:rPr>
              <a:t>Miscarriage</a:t>
            </a:r>
          </a:p>
          <a:p>
            <a:pPr marL="685800" lvl="1" fontAlgn="base"/>
            <a:r>
              <a:rPr lang="en-GB" dirty="0" smtClean="0">
                <a:latin typeface="+mn-lt"/>
              </a:rPr>
              <a:t>preterm delivery</a:t>
            </a:r>
          </a:p>
          <a:p>
            <a:pPr marL="685800" lvl="1" fontAlgn="base"/>
            <a:r>
              <a:rPr lang="en-GB" dirty="0" smtClean="0">
                <a:latin typeface="+mn-lt"/>
              </a:rPr>
              <a:t>postpartum</a:t>
            </a:r>
            <a:r>
              <a:rPr lang="en-GB" dirty="0">
                <a:latin typeface="+mn-lt"/>
              </a:rPr>
              <a:t> </a:t>
            </a:r>
            <a:r>
              <a:rPr lang="en-GB" dirty="0" err="1" smtClean="0">
                <a:latin typeface="+mn-lt"/>
              </a:rPr>
              <a:t>endometritis</a:t>
            </a:r>
            <a:r>
              <a:rPr lang="en-GB" dirty="0" smtClean="0">
                <a:latin typeface="+mn-lt"/>
              </a:rPr>
              <a:t> </a:t>
            </a:r>
          </a:p>
          <a:p>
            <a:pPr marL="685800" lvl="1" fontAlgn="base"/>
            <a:r>
              <a:rPr lang="en-GB" dirty="0" smtClean="0">
                <a:latin typeface="+mn-lt"/>
              </a:rPr>
              <a:t>neonatal </a:t>
            </a:r>
            <a:r>
              <a:rPr lang="en-GB" dirty="0" err="1" smtClean="0">
                <a:latin typeface="+mn-lt"/>
              </a:rPr>
              <a:t>conjunctivitis,rarely</a:t>
            </a:r>
            <a:r>
              <a:rPr lang="en-GB" dirty="0" smtClean="0">
                <a:latin typeface="+mn-lt"/>
              </a:rPr>
              <a:t> bacterial</a:t>
            </a:r>
            <a:r>
              <a:rPr lang="en-GB" dirty="0">
                <a:latin typeface="+mn-lt"/>
              </a:rPr>
              <a:t> sepsis.</a:t>
            </a:r>
          </a:p>
          <a:p>
            <a:pPr fontAlgn="base"/>
            <a:r>
              <a:rPr lang="en-GB" b="1" dirty="0">
                <a:latin typeface="+mn-lt"/>
              </a:rPr>
              <a:t>Conjunctival infection</a:t>
            </a:r>
          </a:p>
          <a:p>
            <a:pPr lvl="1" fontAlgn="base"/>
            <a:r>
              <a:rPr lang="en-GB" dirty="0">
                <a:latin typeface="+mn-lt"/>
              </a:rPr>
              <a:t>Adult conjunctivitis can occur from </a:t>
            </a:r>
            <a:r>
              <a:rPr lang="en-GB" dirty="0" smtClean="0">
                <a:latin typeface="+mn-lt"/>
              </a:rPr>
              <a:t>auto-inoculation</a:t>
            </a:r>
            <a:endParaRPr lang="en-GB" dirty="0">
              <a:latin typeface="+mn-lt"/>
            </a:endParaRPr>
          </a:p>
          <a:p>
            <a:pPr lvl="1" fontAlgn="base"/>
            <a:r>
              <a:rPr lang="en-GB" dirty="0" smtClean="0">
                <a:latin typeface="+mn-lt"/>
              </a:rPr>
              <a:t>Scarring</a:t>
            </a:r>
          </a:p>
          <a:p>
            <a:pPr lvl="1" fontAlgn="base"/>
            <a:r>
              <a:rPr lang="en-GB" dirty="0" smtClean="0">
                <a:latin typeface="+mn-lt"/>
              </a:rPr>
              <a:t>permanent </a:t>
            </a:r>
            <a:r>
              <a:rPr lang="en-GB" dirty="0">
                <a:latin typeface="+mn-lt"/>
              </a:rPr>
              <a:t>visual impairment and blindness.</a:t>
            </a:r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Disseminated </a:t>
            </a:r>
            <a:r>
              <a:rPr lang="en-GB" dirty="0" err="1"/>
              <a:t>gonococal</a:t>
            </a:r>
            <a:r>
              <a:rPr lang="en-GB" dirty="0"/>
              <a:t>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09486"/>
            <a:ext cx="8946541" cy="4738913"/>
          </a:xfrm>
        </p:spPr>
        <p:txBody>
          <a:bodyPr>
            <a:normAutofit/>
          </a:bodyPr>
          <a:lstStyle/>
          <a:p>
            <a:pPr fontAlgn="base"/>
            <a:r>
              <a:rPr lang="en-GB" dirty="0" smtClean="0">
                <a:latin typeface="+mn-lt"/>
              </a:rPr>
              <a:t>results </a:t>
            </a:r>
            <a:r>
              <a:rPr lang="en-GB" dirty="0">
                <a:latin typeface="+mn-lt"/>
              </a:rPr>
              <a:t>from the spread of the bacteria to the joints and other tissues. </a:t>
            </a:r>
            <a:endParaRPr lang="en-GB" dirty="0" smtClean="0">
              <a:latin typeface="+mn-lt"/>
            </a:endParaRPr>
          </a:p>
          <a:p>
            <a:pPr fontAlgn="base"/>
            <a:r>
              <a:rPr lang="en-GB" dirty="0" smtClean="0">
                <a:latin typeface="+mn-lt"/>
              </a:rPr>
              <a:t>It </a:t>
            </a:r>
            <a:r>
              <a:rPr lang="en-GB" dirty="0">
                <a:latin typeface="+mn-lt"/>
              </a:rPr>
              <a:t>occurs in 0.5–3% of infected individuals</a:t>
            </a:r>
            <a:r>
              <a:rPr lang="en-GB" dirty="0" smtClean="0">
                <a:latin typeface="+mn-lt"/>
              </a:rPr>
              <a:t>.</a:t>
            </a:r>
          </a:p>
          <a:p>
            <a:pPr fontAlgn="base"/>
            <a:r>
              <a:rPr lang="en-GB" sz="2300" b="1" u="sng" dirty="0" smtClean="0">
                <a:latin typeface="+mn-lt"/>
              </a:rPr>
              <a:t> Symptoms </a:t>
            </a:r>
            <a:endParaRPr lang="en-GB" sz="2300" b="1" u="sng" dirty="0">
              <a:latin typeface="+mn-lt"/>
            </a:endParaRPr>
          </a:p>
          <a:p>
            <a:pPr lvl="1" fontAlgn="base"/>
            <a:r>
              <a:rPr lang="en-GB" dirty="0">
                <a:latin typeface="+mn-lt"/>
              </a:rPr>
              <a:t>Tenosynovitis</a:t>
            </a:r>
          </a:p>
          <a:p>
            <a:pPr lvl="1" fontAlgn="base"/>
            <a:r>
              <a:rPr lang="en-GB" dirty="0">
                <a:latin typeface="+mn-lt"/>
              </a:rPr>
              <a:t>Skin lesions</a:t>
            </a:r>
          </a:p>
          <a:p>
            <a:pPr lvl="1" fontAlgn="base"/>
            <a:r>
              <a:rPr lang="en-GB" dirty="0" err="1">
                <a:latin typeface="+mn-lt"/>
              </a:rPr>
              <a:t>Polyarthralgia</a:t>
            </a:r>
            <a:r>
              <a:rPr lang="en-GB" dirty="0">
                <a:latin typeface="+mn-lt"/>
              </a:rPr>
              <a:t> and </a:t>
            </a:r>
            <a:r>
              <a:rPr lang="en-GB" dirty="0" err="1">
                <a:latin typeface="+mn-lt"/>
              </a:rPr>
              <a:t>oligoarthralgia</a:t>
            </a:r>
            <a:r>
              <a:rPr lang="en-GB" dirty="0">
                <a:latin typeface="+mn-lt"/>
              </a:rPr>
              <a:t>, or purulent arthritis</a:t>
            </a:r>
          </a:p>
          <a:p>
            <a:pPr lvl="1" fontAlgn="base"/>
            <a:r>
              <a:rPr lang="en-GB" dirty="0">
                <a:latin typeface="+mn-lt"/>
              </a:rPr>
              <a:t>Constitutional symptoms (such as fever, chills and malaise</a:t>
            </a:r>
            <a:r>
              <a:rPr lang="en-GB" dirty="0" smtClean="0">
                <a:latin typeface="+mn-lt"/>
              </a:rPr>
              <a:t>).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7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189</TotalTime>
  <Words>358</Words>
  <Application>Microsoft Office PowerPoint</Application>
  <PresentationFormat>Widescreen</PresentationFormat>
  <Paragraphs>160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 3</vt:lpstr>
      <vt:lpstr>Ion</vt:lpstr>
      <vt:lpstr>Sexually Transmitted Infections(STI’s)</vt:lpstr>
      <vt:lpstr>Classification</vt:lpstr>
      <vt:lpstr>Gonorrhoea</vt:lpstr>
      <vt:lpstr>PowerPoint Presentation</vt:lpstr>
      <vt:lpstr>Transmission </vt:lpstr>
      <vt:lpstr>Clinical features</vt:lpstr>
      <vt:lpstr>Complications </vt:lpstr>
      <vt:lpstr>PowerPoint Presentation</vt:lpstr>
      <vt:lpstr>Disseminated gonococal infection</vt:lpstr>
      <vt:lpstr>PowerPoint Presentation</vt:lpstr>
      <vt:lpstr>Investigations </vt:lpstr>
      <vt:lpstr>Investigations </vt:lpstr>
      <vt:lpstr>Investigations </vt:lpstr>
      <vt:lpstr>Treatment </vt:lpstr>
      <vt:lpstr>PowerPoint Presentation</vt:lpstr>
      <vt:lpstr>PowerPoint Presentation</vt:lpstr>
      <vt:lpstr>PowerPoint Presentation</vt:lpstr>
      <vt:lpstr>Genital chlamydia infection</vt:lpstr>
      <vt:lpstr>PowerPoint Presentation</vt:lpstr>
      <vt:lpstr>PowerPoint Presentation</vt:lpstr>
      <vt:lpstr>PowerPoint Presentation</vt:lpstr>
      <vt:lpstr>PowerPoint Presentation</vt:lpstr>
      <vt:lpstr>Clinical features</vt:lpstr>
      <vt:lpstr>PowerPoint Presentation</vt:lpstr>
      <vt:lpstr>Complications </vt:lpstr>
      <vt:lpstr>PowerPoint Presentation</vt:lpstr>
      <vt:lpstr>Investigations </vt:lpstr>
      <vt:lpstr>Treatment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 Infections(STI’s)</dc:title>
  <dc:creator>SMHB</dc:creator>
  <cp:lastModifiedBy>SMHB</cp:lastModifiedBy>
  <cp:revision>11</cp:revision>
  <dcterms:created xsi:type="dcterms:W3CDTF">2022-03-27T16:50:33Z</dcterms:created>
  <dcterms:modified xsi:type="dcterms:W3CDTF">2022-03-27T20:00:17Z</dcterms:modified>
</cp:coreProperties>
</file>