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346" r:id="rId2"/>
    <p:sldId id="256" r:id="rId3"/>
    <p:sldId id="257" r:id="rId4"/>
    <p:sldId id="292" r:id="rId5"/>
    <p:sldId id="258" r:id="rId6"/>
    <p:sldId id="259" r:id="rId7"/>
    <p:sldId id="264" r:id="rId8"/>
    <p:sldId id="260" r:id="rId9"/>
    <p:sldId id="261" r:id="rId10"/>
    <p:sldId id="262" r:id="rId11"/>
    <p:sldId id="263" r:id="rId12"/>
    <p:sldId id="265" r:id="rId13"/>
    <p:sldId id="267" r:id="rId14"/>
    <p:sldId id="266" r:id="rId15"/>
    <p:sldId id="268" r:id="rId16"/>
    <p:sldId id="269" r:id="rId17"/>
    <p:sldId id="270" r:id="rId18"/>
    <p:sldId id="271" r:id="rId19"/>
    <p:sldId id="273" r:id="rId20"/>
    <p:sldId id="274" r:id="rId21"/>
    <p:sldId id="299" r:id="rId22"/>
    <p:sldId id="300" r:id="rId23"/>
    <p:sldId id="301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351" r:id="rId43"/>
    <p:sldId id="296" r:id="rId44"/>
    <p:sldId id="297" r:id="rId45"/>
    <p:sldId id="298" r:id="rId46"/>
    <p:sldId id="302" r:id="rId47"/>
    <p:sldId id="303" r:id="rId48"/>
    <p:sldId id="308" r:id="rId49"/>
    <p:sldId id="306" r:id="rId50"/>
    <p:sldId id="304" r:id="rId51"/>
    <p:sldId id="307" r:id="rId52"/>
    <p:sldId id="309" r:id="rId53"/>
    <p:sldId id="310" r:id="rId54"/>
    <p:sldId id="350" r:id="rId55"/>
    <p:sldId id="311" r:id="rId56"/>
    <p:sldId id="312" r:id="rId57"/>
    <p:sldId id="313" r:id="rId58"/>
    <p:sldId id="314" r:id="rId59"/>
    <p:sldId id="316" r:id="rId60"/>
    <p:sldId id="318" r:id="rId61"/>
    <p:sldId id="320" r:id="rId62"/>
    <p:sldId id="322" r:id="rId63"/>
    <p:sldId id="323" r:id="rId64"/>
    <p:sldId id="349" r:id="rId65"/>
    <p:sldId id="325" r:id="rId66"/>
    <p:sldId id="326" r:id="rId67"/>
    <p:sldId id="328" r:id="rId68"/>
    <p:sldId id="332" r:id="rId69"/>
    <p:sldId id="333" r:id="rId70"/>
    <p:sldId id="334" r:id="rId71"/>
    <p:sldId id="336" r:id="rId72"/>
    <p:sldId id="338" r:id="rId73"/>
    <p:sldId id="344" r:id="rId74"/>
    <p:sldId id="340" r:id="rId75"/>
    <p:sldId id="342" r:id="rId76"/>
    <p:sldId id="343" r:id="rId77"/>
    <p:sldId id="348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5BCFC-E878-4CAE-9B90-A73E4675134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E2D68D-E485-45ED-94C3-5C9C7E6844DA}">
      <dgm:prSet phldrT="[Text]" custT="1"/>
      <dgm:spPr/>
      <dgm:t>
        <a:bodyPr/>
        <a:lstStyle/>
        <a:p>
          <a:r>
            <a:rPr lang="en-US" sz="2400" dirty="0" smtClean="0"/>
            <a:t>Exposure to drug</a:t>
          </a:r>
          <a:endParaRPr lang="en-US" sz="2400" dirty="0"/>
        </a:p>
      </dgm:t>
    </dgm:pt>
    <dgm:pt modelId="{01B8A959-F4E3-4CD4-BEDA-D93BAB73CCD7}" type="parTrans" cxnId="{1BA8B98A-181E-4911-8188-28DF28EAB701}">
      <dgm:prSet/>
      <dgm:spPr/>
      <dgm:t>
        <a:bodyPr/>
        <a:lstStyle/>
        <a:p>
          <a:endParaRPr lang="en-US"/>
        </a:p>
      </dgm:t>
    </dgm:pt>
    <dgm:pt modelId="{19C3E8A5-B718-4C8A-A8AF-D3EC47C11C86}" type="sibTrans" cxnId="{1BA8B98A-181E-4911-8188-28DF28EAB701}">
      <dgm:prSet/>
      <dgm:spPr/>
      <dgm:t>
        <a:bodyPr/>
        <a:lstStyle/>
        <a:p>
          <a:endParaRPr lang="en-US"/>
        </a:p>
      </dgm:t>
    </dgm:pt>
    <dgm:pt modelId="{FA831EAF-1D5F-4578-90B6-2D4F0A7E16BF}">
      <dgm:prSet phldrT="[Text]"/>
      <dgm:spPr/>
      <dgm:t>
        <a:bodyPr/>
        <a:lstStyle/>
        <a:p>
          <a:r>
            <a:rPr lang="en-US" dirty="0" smtClean="0"/>
            <a:t>IL-8 production </a:t>
          </a:r>
        </a:p>
        <a:p>
          <a:r>
            <a:rPr lang="en-US" dirty="0" err="1" smtClean="0"/>
            <a:t>Neutrophilic</a:t>
          </a:r>
          <a:r>
            <a:rPr lang="en-US" dirty="0" smtClean="0"/>
            <a:t>     </a:t>
          </a:r>
          <a:r>
            <a:rPr lang="en-US" dirty="0" err="1" smtClean="0"/>
            <a:t>chemotaxis</a:t>
          </a:r>
          <a:r>
            <a:rPr lang="en-US" dirty="0" smtClean="0"/>
            <a:t>    </a:t>
          </a:r>
          <a:endParaRPr lang="en-US" dirty="0"/>
        </a:p>
      </dgm:t>
    </dgm:pt>
    <dgm:pt modelId="{2D85AA13-4EB9-4425-AF60-A14049D83783}" type="parTrans" cxnId="{9452BFDE-6E91-41D7-8A2F-4A861BBE0A54}">
      <dgm:prSet/>
      <dgm:spPr/>
      <dgm:t>
        <a:bodyPr/>
        <a:lstStyle/>
        <a:p>
          <a:endParaRPr lang="en-US"/>
        </a:p>
      </dgm:t>
    </dgm:pt>
    <dgm:pt modelId="{CB9F78CD-8DF5-4EBE-BDD4-8715B0A3CC1F}" type="sibTrans" cxnId="{9452BFDE-6E91-41D7-8A2F-4A861BBE0A54}">
      <dgm:prSet/>
      <dgm:spPr/>
      <dgm:t>
        <a:bodyPr/>
        <a:lstStyle/>
        <a:p>
          <a:endParaRPr lang="en-US"/>
        </a:p>
      </dgm:t>
    </dgm:pt>
    <dgm:pt modelId="{F5762477-7FC5-45D3-8A57-7BDCDC558494}">
      <dgm:prSet/>
      <dgm:spPr/>
      <dgm:t>
        <a:bodyPr/>
        <a:lstStyle/>
        <a:p>
          <a:r>
            <a:rPr lang="en-US" dirty="0" smtClean="0"/>
            <a:t>Drug specific CD4 AND CD8-T  CELLS   </a:t>
          </a:r>
          <a:endParaRPr lang="en-US" dirty="0"/>
        </a:p>
      </dgm:t>
    </dgm:pt>
    <dgm:pt modelId="{E8063B7C-2429-455B-97DD-A40C9849E132}" type="parTrans" cxnId="{ABA7B39F-1053-4A31-B8AB-EFB003619EBB}">
      <dgm:prSet/>
      <dgm:spPr/>
      <dgm:t>
        <a:bodyPr/>
        <a:lstStyle/>
        <a:p>
          <a:endParaRPr lang="en-US"/>
        </a:p>
      </dgm:t>
    </dgm:pt>
    <dgm:pt modelId="{216D2FBE-F781-4406-A00D-C9E2CAAA481E}" type="sibTrans" cxnId="{ABA7B39F-1053-4A31-B8AB-EFB003619EBB}">
      <dgm:prSet/>
      <dgm:spPr/>
      <dgm:t>
        <a:bodyPr/>
        <a:lstStyle/>
        <a:p>
          <a:endParaRPr lang="en-US"/>
        </a:p>
      </dgm:t>
    </dgm:pt>
    <dgm:pt modelId="{20BD736B-C499-43F5-9242-0AEDC57C4DA0}">
      <dgm:prSet phldrT="[Text]"/>
      <dgm:spPr/>
      <dgm:t>
        <a:bodyPr/>
        <a:lstStyle/>
        <a:p>
          <a:r>
            <a:rPr lang="en-US" dirty="0" smtClean="0"/>
            <a:t>    Sterile   pustules  formation </a:t>
          </a:r>
          <a:endParaRPr lang="en-US" dirty="0"/>
        </a:p>
      </dgm:t>
    </dgm:pt>
    <dgm:pt modelId="{C1F1A21B-8B0C-4FC3-8DE9-FEBA1EEB7C58}" type="parTrans" cxnId="{6287DF93-7733-4722-8BA6-33633849C6D9}">
      <dgm:prSet/>
      <dgm:spPr/>
      <dgm:t>
        <a:bodyPr/>
        <a:lstStyle/>
        <a:p>
          <a:endParaRPr lang="en-US"/>
        </a:p>
      </dgm:t>
    </dgm:pt>
    <dgm:pt modelId="{5ED32198-8BCD-4A96-81B2-29421DF1116C}" type="sibTrans" cxnId="{6287DF93-7733-4722-8BA6-33633849C6D9}">
      <dgm:prSet/>
      <dgm:spPr/>
      <dgm:t>
        <a:bodyPr/>
        <a:lstStyle/>
        <a:p>
          <a:endParaRPr lang="en-US"/>
        </a:p>
      </dgm:t>
    </dgm:pt>
    <dgm:pt modelId="{10C5DF98-D24C-43FF-BB51-EB885229DCCE}" type="pres">
      <dgm:prSet presAssocID="{1AC5BCFC-E878-4CAE-9B90-A73E4675134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74B86A-DD0F-497D-B623-3D295E7758A1}" type="pres">
      <dgm:prSet presAssocID="{1AC5BCFC-E878-4CAE-9B90-A73E46751346}" presName="dummyMaxCanvas" presStyleCnt="0">
        <dgm:presLayoutVars/>
      </dgm:prSet>
      <dgm:spPr/>
    </dgm:pt>
    <dgm:pt modelId="{545C0B9B-1B6F-42C5-9BC8-FB12547D9049}" type="pres">
      <dgm:prSet presAssocID="{1AC5BCFC-E878-4CAE-9B90-A73E46751346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99B441-5034-48D2-900E-0CFB143E7D09}" type="pres">
      <dgm:prSet presAssocID="{1AC5BCFC-E878-4CAE-9B90-A73E46751346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CA7A1-D4D6-4796-8CA8-9ED4C6731A86}" type="pres">
      <dgm:prSet presAssocID="{1AC5BCFC-E878-4CAE-9B90-A73E46751346}" presName="FourNodes_3" presStyleLbl="node1" presStyleIdx="2" presStyleCnt="4" custLinFactNeighborX="-421" custLinFactNeighborY="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5382-D1DF-4E08-9B91-DD8A31AAD17A}" type="pres">
      <dgm:prSet presAssocID="{1AC5BCFC-E878-4CAE-9B90-A73E46751346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47323-29E3-4806-A5CF-22B457A650D0}" type="pres">
      <dgm:prSet presAssocID="{1AC5BCFC-E878-4CAE-9B90-A73E46751346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5514C5-BFF3-4D46-8753-471AFB627C29}" type="pres">
      <dgm:prSet presAssocID="{1AC5BCFC-E878-4CAE-9B90-A73E46751346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D0BE7-C8D3-42F0-899D-0FFAD4347C9A}" type="pres">
      <dgm:prSet presAssocID="{1AC5BCFC-E878-4CAE-9B90-A73E46751346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C7236-892F-4BE4-8D22-85C9B0574138}" type="pres">
      <dgm:prSet presAssocID="{1AC5BCFC-E878-4CAE-9B90-A73E46751346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090305-6BE9-477A-B8C7-096FA5728564}" type="pres">
      <dgm:prSet presAssocID="{1AC5BCFC-E878-4CAE-9B90-A73E46751346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2AE028-BB58-4790-AD38-A6E120D5D8CF}" type="pres">
      <dgm:prSet presAssocID="{1AC5BCFC-E878-4CAE-9B90-A73E46751346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2C265A-CCE6-4828-9A5E-035B65862C61}" type="pres">
      <dgm:prSet presAssocID="{1AC5BCFC-E878-4CAE-9B90-A73E46751346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B72B41-C5D2-4252-A15C-62993EB347EB}" type="presOf" srcId="{FA831EAF-1D5F-4578-90B6-2D4F0A7E16BF}" destId="{812AE028-BB58-4790-AD38-A6E120D5D8CF}" srcOrd="1" destOrd="0" presId="urn:microsoft.com/office/officeart/2005/8/layout/vProcess5"/>
    <dgm:cxn modelId="{0F177157-AAEE-4B9B-8862-9CC27A0C6564}" type="presOf" srcId="{CB9F78CD-8DF5-4EBE-BDD4-8715B0A3CC1F}" destId="{28FD0BE7-C8D3-42F0-899D-0FFAD4347C9A}" srcOrd="0" destOrd="0" presId="urn:microsoft.com/office/officeart/2005/8/layout/vProcess5"/>
    <dgm:cxn modelId="{B547C2AF-A7AC-476E-B88D-9DFB7911CAFF}" type="presOf" srcId="{20BD736B-C499-43F5-9242-0AEDC57C4DA0}" destId="{3C4F5382-D1DF-4E08-9B91-DD8A31AAD17A}" srcOrd="0" destOrd="0" presId="urn:microsoft.com/office/officeart/2005/8/layout/vProcess5"/>
    <dgm:cxn modelId="{07DD9E70-8C2D-4770-BA8F-19C7C2B62792}" type="presOf" srcId="{1AC5BCFC-E878-4CAE-9B90-A73E46751346}" destId="{10C5DF98-D24C-43FF-BB51-EB885229DCCE}" srcOrd="0" destOrd="0" presId="urn:microsoft.com/office/officeart/2005/8/layout/vProcess5"/>
    <dgm:cxn modelId="{DFFEEBAB-770B-4957-9300-882A90D7B144}" type="presOf" srcId="{4DE2D68D-E485-45ED-94C3-5C9C7E6844DA}" destId="{545C0B9B-1B6F-42C5-9BC8-FB12547D9049}" srcOrd="0" destOrd="0" presId="urn:microsoft.com/office/officeart/2005/8/layout/vProcess5"/>
    <dgm:cxn modelId="{6287DF93-7733-4722-8BA6-33633849C6D9}" srcId="{1AC5BCFC-E878-4CAE-9B90-A73E46751346}" destId="{20BD736B-C499-43F5-9242-0AEDC57C4DA0}" srcOrd="3" destOrd="0" parTransId="{C1F1A21B-8B0C-4FC3-8DE9-FEBA1EEB7C58}" sibTransId="{5ED32198-8BCD-4A96-81B2-29421DF1116C}"/>
    <dgm:cxn modelId="{ABA7B39F-1053-4A31-B8AB-EFB003619EBB}" srcId="{1AC5BCFC-E878-4CAE-9B90-A73E46751346}" destId="{F5762477-7FC5-45D3-8A57-7BDCDC558494}" srcOrd="1" destOrd="0" parTransId="{E8063B7C-2429-455B-97DD-A40C9849E132}" sibTransId="{216D2FBE-F781-4406-A00D-C9E2CAAA481E}"/>
    <dgm:cxn modelId="{9452BFDE-6E91-41D7-8A2F-4A861BBE0A54}" srcId="{1AC5BCFC-E878-4CAE-9B90-A73E46751346}" destId="{FA831EAF-1D5F-4578-90B6-2D4F0A7E16BF}" srcOrd="2" destOrd="0" parTransId="{2D85AA13-4EB9-4425-AF60-A14049D83783}" sibTransId="{CB9F78CD-8DF5-4EBE-BDD4-8715B0A3CC1F}"/>
    <dgm:cxn modelId="{7ED58BB8-BAE3-48E8-89B4-0676E284EB02}" type="presOf" srcId="{F5762477-7FC5-45D3-8A57-7BDCDC558494}" destId="{56090305-6BE9-477A-B8C7-096FA5728564}" srcOrd="1" destOrd="0" presId="urn:microsoft.com/office/officeart/2005/8/layout/vProcess5"/>
    <dgm:cxn modelId="{29528290-319C-4DC8-A081-168B936C33CB}" type="presOf" srcId="{4DE2D68D-E485-45ED-94C3-5C9C7E6844DA}" destId="{B2CC7236-892F-4BE4-8D22-85C9B0574138}" srcOrd="1" destOrd="0" presId="urn:microsoft.com/office/officeart/2005/8/layout/vProcess5"/>
    <dgm:cxn modelId="{94260EE7-AB90-4175-BD37-3228720917B4}" type="presOf" srcId="{20BD736B-C499-43F5-9242-0AEDC57C4DA0}" destId="{782C265A-CCE6-4828-9A5E-035B65862C61}" srcOrd="1" destOrd="0" presId="urn:microsoft.com/office/officeart/2005/8/layout/vProcess5"/>
    <dgm:cxn modelId="{D8F8DE44-9D66-4C4B-B1D1-2A38DC5E639B}" type="presOf" srcId="{19C3E8A5-B718-4C8A-A8AF-D3EC47C11C86}" destId="{0AF47323-29E3-4806-A5CF-22B457A650D0}" srcOrd="0" destOrd="0" presId="urn:microsoft.com/office/officeart/2005/8/layout/vProcess5"/>
    <dgm:cxn modelId="{1BA8B98A-181E-4911-8188-28DF28EAB701}" srcId="{1AC5BCFC-E878-4CAE-9B90-A73E46751346}" destId="{4DE2D68D-E485-45ED-94C3-5C9C7E6844DA}" srcOrd="0" destOrd="0" parTransId="{01B8A959-F4E3-4CD4-BEDA-D93BAB73CCD7}" sibTransId="{19C3E8A5-B718-4C8A-A8AF-D3EC47C11C86}"/>
    <dgm:cxn modelId="{3A0A8DEE-8EAD-4033-844B-48BDAB1779ED}" type="presOf" srcId="{FA831EAF-1D5F-4578-90B6-2D4F0A7E16BF}" destId="{9C0CA7A1-D4D6-4796-8CA8-9ED4C6731A86}" srcOrd="0" destOrd="0" presId="urn:microsoft.com/office/officeart/2005/8/layout/vProcess5"/>
    <dgm:cxn modelId="{2F410B6D-F8D8-491B-9905-28BFAF9B2D45}" type="presOf" srcId="{F5762477-7FC5-45D3-8A57-7BDCDC558494}" destId="{2299B441-5034-48D2-900E-0CFB143E7D09}" srcOrd="0" destOrd="0" presId="urn:microsoft.com/office/officeart/2005/8/layout/vProcess5"/>
    <dgm:cxn modelId="{56A6D925-FE61-425A-813F-322121775094}" type="presOf" srcId="{216D2FBE-F781-4406-A00D-C9E2CAAA481E}" destId="{855514C5-BFF3-4D46-8753-471AFB627C29}" srcOrd="0" destOrd="0" presId="urn:microsoft.com/office/officeart/2005/8/layout/vProcess5"/>
    <dgm:cxn modelId="{037D0EE2-2F98-40AF-B370-9310788E9C59}" type="presParOf" srcId="{10C5DF98-D24C-43FF-BB51-EB885229DCCE}" destId="{CE74B86A-DD0F-497D-B623-3D295E7758A1}" srcOrd="0" destOrd="0" presId="urn:microsoft.com/office/officeart/2005/8/layout/vProcess5"/>
    <dgm:cxn modelId="{CE8146FD-2352-42ED-BDAB-0A4A53BB1960}" type="presParOf" srcId="{10C5DF98-D24C-43FF-BB51-EB885229DCCE}" destId="{545C0B9B-1B6F-42C5-9BC8-FB12547D9049}" srcOrd="1" destOrd="0" presId="urn:microsoft.com/office/officeart/2005/8/layout/vProcess5"/>
    <dgm:cxn modelId="{B11CB713-0278-403E-A2AE-78859A5AED07}" type="presParOf" srcId="{10C5DF98-D24C-43FF-BB51-EB885229DCCE}" destId="{2299B441-5034-48D2-900E-0CFB143E7D09}" srcOrd="2" destOrd="0" presId="urn:microsoft.com/office/officeart/2005/8/layout/vProcess5"/>
    <dgm:cxn modelId="{D19D5846-D642-43B9-9664-EB3A40469081}" type="presParOf" srcId="{10C5DF98-D24C-43FF-BB51-EB885229DCCE}" destId="{9C0CA7A1-D4D6-4796-8CA8-9ED4C6731A86}" srcOrd="3" destOrd="0" presId="urn:microsoft.com/office/officeart/2005/8/layout/vProcess5"/>
    <dgm:cxn modelId="{794091A5-CB29-4E99-AFF1-83141E2490C7}" type="presParOf" srcId="{10C5DF98-D24C-43FF-BB51-EB885229DCCE}" destId="{3C4F5382-D1DF-4E08-9B91-DD8A31AAD17A}" srcOrd="4" destOrd="0" presId="urn:microsoft.com/office/officeart/2005/8/layout/vProcess5"/>
    <dgm:cxn modelId="{29198882-975F-4C61-B339-361F766611DC}" type="presParOf" srcId="{10C5DF98-D24C-43FF-BB51-EB885229DCCE}" destId="{0AF47323-29E3-4806-A5CF-22B457A650D0}" srcOrd="5" destOrd="0" presId="urn:microsoft.com/office/officeart/2005/8/layout/vProcess5"/>
    <dgm:cxn modelId="{C99E500D-4580-42D8-BC8E-77AD132DA012}" type="presParOf" srcId="{10C5DF98-D24C-43FF-BB51-EB885229DCCE}" destId="{855514C5-BFF3-4D46-8753-471AFB627C29}" srcOrd="6" destOrd="0" presId="urn:microsoft.com/office/officeart/2005/8/layout/vProcess5"/>
    <dgm:cxn modelId="{2A08CBD0-8AA6-49A9-B461-ABDAD1B5E000}" type="presParOf" srcId="{10C5DF98-D24C-43FF-BB51-EB885229DCCE}" destId="{28FD0BE7-C8D3-42F0-899D-0FFAD4347C9A}" srcOrd="7" destOrd="0" presId="urn:microsoft.com/office/officeart/2005/8/layout/vProcess5"/>
    <dgm:cxn modelId="{B213DA59-AB92-4CB9-9DAB-C803758AD41A}" type="presParOf" srcId="{10C5DF98-D24C-43FF-BB51-EB885229DCCE}" destId="{B2CC7236-892F-4BE4-8D22-85C9B0574138}" srcOrd="8" destOrd="0" presId="urn:microsoft.com/office/officeart/2005/8/layout/vProcess5"/>
    <dgm:cxn modelId="{CF2A3F3B-E332-48BA-B839-402C09E1B88B}" type="presParOf" srcId="{10C5DF98-D24C-43FF-BB51-EB885229DCCE}" destId="{56090305-6BE9-477A-B8C7-096FA5728564}" srcOrd="9" destOrd="0" presId="urn:microsoft.com/office/officeart/2005/8/layout/vProcess5"/>
    <dgm:cxn modelId="{005519AA-AA35-4D9F-BE85-D251FFE8C1E4}" type="presParOf" srcId="{10C5DF98-D24C-43FF-BB51-EB885229DCCE}" destId="{812AE028-BB58-4790-AD38-A6E120D5D8CF}" srcOrd="10" destOrd="0" presId="urn:microsoft.com/office/officeart/2005/8/layout/vProcess5"/>
    <dgm:cxn modelId="{63537C0F-111A-473A-B79E-9ED9AC2155FD}" type="presParOf" srcId="{10C5DF98-D24C-43FF-BB51-EB885229DCCE}" destId="{782C265A-CCE6-4828-9A5E-035B65862C61}" srcOrd="11" destOrd="0" presId="urn:microsoft.com/office/officeart/2005/8/layout/vProcess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F69AE-BE20-4E6B-902D-C546731FBA1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2FA9A8-DE20-40EB-918B-A0401BF2EEBC}">
      <dgm:prSet phldrT="[Text]"/>
      <dgm:spPr/>
      <dgm:t>
        <a:bodyPr/>
        <a:lstStyle/>
        <a:p>
          <a:r>
            <a:rPr lang="en-US" dirty="0" smtClean="0"/>
            <a:t>DRUG EXPOSURE</a:t>
          </a:r>
          <a:endParaRPr lang="en-US" dirty="0"/>
        </a:p>
      </dgm:t>
    </dgm:pt>
    <dgm:pt modelId="{999C7E5B-37E7-409B-8011-D460398E388E}" type="parTrans" cxnId="{45F5FD34-8AC9-45A0-AA1C-4B3CA83973FB}">
      <dgm:prSet/>
      <dgm:spPr/>
      <dgm:t>
        <a:bodyPr/>
        <a:lstStyle/>
        <a:p>
          <a:endParaRPr lang="en-US"/>
        </a:p>
      </dgm:t>
    </dgm:pt>
    <dgm:pt modelId="{C0D7381C-7932-4AB5-BFCF-26CEF9C3A8A9}" type="sibTrans" cxnId="{45F5FD34-8AC9-45A0-AA1C-4B3CA83973FB}">
      <dgm:prSet/>
      <dgm:spPr/>
      <dgm:t>
        <a:bodyPr/>
        <a:lstStyle/>
        <a:p>
          <a:endParaRPr lang="en-US"/>
        </a:p>
      </dgm:t>
    </dgm:pt>
    <dgm:pt modelId="{44500156-CD57-4249-8FB6-13BDFDFC2215}">
      <dgm:prSet phldrT="[Text]"/>
      <dgm:spPr/>
      <dgm:t>
        <a:bodyPr/>
        <a:lstStyle/>
        <a:p>
          <a:r>
            <a:rPr lang="en-US" dirty="0" smtClean="0"/>
            <a:t>Drug specific T cell reaction </a:t>
          </a:r>
          <a:endParaRPr lang="en-US" dirty="0"/>
        </a:p>
      </dgm:t>
    </dgm:pt>
    <dgm:pt modelId="{E9319C0F-D9A5-4C34-BAEF-13D79AEB9908}" type="parTrans" cxnId="{6A827C5C-488C-4EFC-B399-049B3B41F031}">
      <dgm:prSet/>
      <dgm:spPr/>
      <dgm:t>
        <a:bodyPr/>
        <a:lstStyle/>
        <a:p>
          <a:endParaRPr lang="en-US"/>
        </a:p>
      </dgm:t>
    </dgm:pt>
    <dgm:pt modelId="{83565882-C436-4200-8447-4ADE707392FB}" type="sibTrans" cxnId="{6A827C5C-488C-4EFC-B399-049B3B41F031}">
      <dgm:prSet/>
      <dgm:spPr/>
      <dgm:t>
        <a:bodyPr/>
        <a:lstStyle/>
        <a:p>
          <a:endParaRPr lang="en-US"/>
        </a:p>
      </dgm:t>
    </dgm:pt>
    <dgm:pt modelId="{BBF3CDDE-1676-4360-8835-DCEECF2887EB}">
      <dgm:prSet phldrT="[Text]"/>
      <dgm:spPr/>
      <dgm:t>
        <a:bodyPr/>
        <a:lstStyle/>
        <a:p>
          <a:r>
            <a:rPr lang="en-US" dirty="0" err="1" smtClean="0"/>
            <a:t>Haptenization</a:t>
          </a:r>
          <a:r>
            <a:rPr lang="en-US" dirty="0" smtClean="0"/>
            <a:t> </a:t>
          </a:r>
          <a:endParaRPr lang="en-US" dirty="0"/>
        </a:p>
      </dgm:t>
    </dgm:pt>
    <dgm:pt modelId="{680C37C5-877B-4886-9331-74A86F9CCAA3}" type="parTrans" cxnId="{D2603A6C-7D52-472D-8270-F43DDDC3463C}">
      <dgm:prSet/>
      <dgm:spPr/>
      <dgm:t>
        <a:bodyPr/>
        <a:lstStyle/>
        <a:p>
          <a:endParaRPr lang="en-US"/>
        </a:p>
      </dgm:t>
    </dgm:pt>
    <dgm:pt modelId="{A784C636-5843-468A-82A2-E1C1924884CB}" type="sibTrans" cxnId="{D2603A6C-7D52-472D-8270-F43DDDC3463C}">
      <dgm:prSet/>
      <dgm:spPr/>
      <dgm:t>
        <a:bodyPr/>
        <a:lstStyle/>
        <a:p>
          <a:endParaRPr lang="en-US"/>
        </a:p>
      </dgm:t>
    </dgm:pt>
    <dgm:pt modelId="{B8AADA03-C68B-45EE-8187-452641DF2ED2}">
      <dgm:prSet phldrT="[Text]"/>
      <dgm:spPr/>
      <dgm:t>
        <a:bodyPr/>
        <a:lstStyle/>
        <a:p>
          <a:r>
            <a:rPr lang="en-US" dirty="0" err="1" smtClean="0"/>
            <a:t>Pharmocological</a:t>
          </a:r>
          <a:r>
            <a:rPr lang="en-US" dirty="0" smtClean="0"/>
            <a:t> interaction </a:t>
          </a:r>
        </a:p>
        <a:p>
          <a:r>
            <a:rPr lang="en-US" dirty="0" smtClean="0"/>
            <a:t>p-</a:t>
          </a:r>
          <a:r>
            <a:rPr lang="en-US" dirty="0" err="1" smtClean="0"/>
            <a:t>i</a:t>
          </a:r>
          <a:r>
            <a:rPr lang="en-US" dirty="0" smtClean="0"/>
            <a:t>  concept</a:t>
          </a:r>
          <a:endParaRPr lang="en-US" dirty="0"/>
        </a:p>
      </dgm:t>
    </dgm:pt>
    <dgm:pt modelId="{E6EAE1CD-EB8E-4272-9D8E-A62A9D95CA3B}" type="parTrans" cxnId="{6405F808-5EB4-4023-BC98-D5F0134E491F}">
      <dgm:prSet/>
      <dgm:spPr/>
      <dgm:t>
        <a:bodyPr/>
        <a:lstStyle/>
        <a:p>
          <a:endParaRPr lang="en-US"/>
        </a:p>
      </dgm:t>
    </dgm:pt>
    <dgm:pt modelId="{D8C614C2-1670-4B11-B8CD-42E5B576DD4C}" type="sibTrans" cxnId="{6405F808-5EB4-4023-BC98-D5F0134E491F}">
      <dgm:prSet/>
      <dgm:spPr/>
      <dgm:t>
        <a:bodyPr/>
        <a:lstStyle/>
        <a:p>
          <a:endParaRPr lang="en-US"/>
        </a:p>
      </dgm:t>
    </dgm:pt>
    <dgm:pt modelId="{BDC0FE4C-55E1-4375-BE46-17E662067F8D}">
      <dgm:prSet phldrT="[Text]"/>
      <dgm:spPr/>
      <dgm:t>
        <a:bodyPr/>
        <a:lstStyle/>
        <a:p>
          <a:r>
            <a:rPr lang="en-US" dirty="0" smtClean="0"/>
            <a:t>Viral  reactivation </a:t>
          </a:r>
          <a:endParaRPr lang="en-US" dirty="0"/>
        </a:p>
      </dgm:t>
    </dgm:pt>
    <dgm:pt modelId="{8B4DA525-F739-49BC-8E31-1EC1122280ED}" type="parTrans" cxnId="{2FCA2B08-3835-4A5A-85C8-C412DFA4D454}">
      <dgm:prSet/>
      <dgm:spPr/>
      <dgm:t>
        <a:bodyPr/>
        <a:lstStyle/>
        <a:p>
          <a:endParaRPr lang="en-US"/>
        </a:p>
      </dgm:t>
    </dgm:pt>
    <dgm:pt modelId="{FA4FE8AD-B84E-4C9A-8F5A-6EDF3B6B77B6}" type="sibTrans" cxnId="{2FCA2B08-3835-4A5A-85C8-C412DFA4D454}">
      <dgm:prSet/>
      <dgm:spPr/>
      <dgm:t>
        <a:bodyPr/>
        <a:lstStyle/>
        <a:p>
          <a:endParaRPr lang="en-US"/>
        </a:p>
      </dgm:t>
    </dgm:pt>
    <dgm:pt modelId="{71409CF8-9776-450F-AD55-CECE759EC4D9}" type="pres">
      <dgm:prSet presAssocID="{E74F69AE-BE20-4E6B-902D-C546731FBA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17987D6-7E24-40AA-AC16-E64153868FAA}" type="pres">
      <dgm:prSet presAssocID="{032FA9A8-DE20-40EB-918B-A0401BF2EEBC}" presName="hierRoot1" presStyleCnt="0"/>
      <dgm:spPr/>
    </dgm:pt>
    <dgm:pt modelId="{51FF6666-5DC4-497B-A154-EF53CD582B52}" type="pres">
      <dgm:prSet presAssocID="{032FA9A8-DE20-40EB-918B-A0401BF2EEBC}" presName="composite" presStyleCnt="0"/>
      <dgm:spPr/>
    </dgm:pt>
    <dgm:pt modelId="{04678468-F43D-4F0C-AEDA-C9DA0DE1A712}" type="pres">
      <dgm:prSet presAssocID="{032FA9A8-DE20-40EB-918B-A0401BF2EEBC}" presName="background" presStyleLbl="node0" presStyleIdx="0" presStyleCnt="1"/>
      <dgm:spPr/>
    </dgm:pt>
    <dgm:pt modelId="{52F13877-574D-49BE-9942-A1FBA1680139}" type="pres">
      <dgm:prSet presAssocID="{032FA9A8-DE20-40EB-918B-A0401BF2EEB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69F7E2-2D6C-43F9-A3CF-085CEC2D45CA}" type="pres">
      <dgm:prSet presAssocID="{032FA9A8-DE20-40EB-918B-A0401BF2EEBC}" presName="hierChild2" presStyleCnt="0"/>
      <dgm:spPr/>
    </dgm:pt>
    <dgm:pt modelId="{F5446B11-8404-44A5-933C-631C309FB6DD}" type="pres">
      <dgm:prSet presAssocID="{E9319C0F-D9A5-4C34-BAEF-13D79AEB9908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A41F0FB-01ED-4578-8C9B-F97735721F4F}" type="pres">
      <dgm:prSet presAssocID="{44500156-CD57-4249-8FB6-13BDFDFC2215}" presName="hierRoot2" presStyleCnt="0"/>
      <dgm:spPr/>
    </dgm:pt>
    <dgm:pt modelId="{0749E119-CB37-4565-98A3-0A90ED461B19}" type="pres">
      <dgm:prSet presAssocID="{44500156-CD57-4249-8FB6-13BDFDFC2215}" presName="composite2" presStyleCnt="0"/>
      <dgm:spPr/>
    </dgm:pt>
    <dgm:pt modelId="{3CF98180-F192-48E1-A607-F5D71DA6F85A}" type="pres">
      <dgm:prSet presAssocID="{44500156-CD57-4249-8FB6-13BDFDFC2215}" presName="background2" presStyleLbl="node2" presStyleIdx="0" presStyleCnt="2"/>
      <dgm:spPr/>
    </dgm:pt>
    <dgm:pt modelId="{C5ADFC5E-5326-40DD-991C-1B7A77AAB1DA}" type="pres">
      <dgm:prSet presAssocID="{44500156-CD57-4249-8FB6-13BDFDFC2215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209BDC-B082-421E-807D-194007236039}" type="pres">
      <dgm:prSet presAssocID="{44500156-CD57-4249-8FB6-13BDFDFC2215}" presName="hierChild3" presStyleCnt="0"/>
      <dgm:spPr/>
    </dgm:pt>
    <dgm:pt modelId="{C320B133-5738-4D46-B220-00D1925540CB}" type="pres">
      <dgm:prSet presAssocID="{680C37C5-877B-4886-9331-74A86F9CCAA3}" presName="Name17" presStyleLbl="parChTrans1D3" presStyleIdx="0" presStyleCnt="2"/>
      <dgm:spPr/>
      <dgm:t>
        <a:bodyPr/>
        <a:lstStyle/>
        <a:p>
          <a:endParaRPr lang="en-US"/>
        </a:p>
      </dgm:t>
    </dgm:pt>
    <dgm:pt modelId="{237C7570-0BC2-4E09-9781-D36E6A6CE156}" type="pres">
      <dgm:prSet presAssocID="{BBF3CDDE-1676-4360-8835-DCEECF2887EB}" presName="hierRoot3" presStyleCnt="0"/>
      <dgm:spPr/>
    </dgm:pt>
    <dgm:pt modelId="{96B7D81B-43F4-4CB1-ADD4-7A4D5C57C75F}" type="pres">
      <dgm:prSet presAssocID="{BBF3CDDE-1676-4360-8835-DCEECF2887EB}" presName="composite3" presStyleCnt="0"/>
      <dgm:spPr/>
    </dgm:pt>
    <dgm:pt modelId="{1D63629B-4A4C-4ADB-81F1-62E2567CC07B}" type="pres">
      <dgm:prSet presAssocID="{BBF3CDDE-1676-4360-8835-DCEECF2887EB}" presName="background3" presStyleLbl="node3" presStyleIdx="0" presStyleCnt="2"/>
      <dgm:spPr/>
    </dgm:pt>
    <dgm:pt modelId="{183F00D1-7620-4230-A998-2E9FAF582092}" type="pres">
      <dgm:prSet presAssocID="{BBF3CDDE-1676-4360-8835-DCEECF2887EB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A0BEB9-8042-4CF8-A654-65EBFDA841B7}" type="pres">
      <dgm:prSet presAssocID="{BBF3CDDE-1676-4360-8835-DCEECF2887EB}" presName="hierChild4" presStyleCnt="0"/>
      <dgm:spPr/>
    </dgm:pt>
    <dgm:pt modelId="{FC434467-2FFA-4B55-90E7-4A5CB180C70E}" type="pres">
      <dgm:prSet presAssocID="{E6EAE1CD-EB8E-4272-9D8E-A62A9D95CA3B}" presName="Name17" presStyleLbl="parChTrans1D3" presStyleIdx="1" presStyleCnt="2"/>
      <dgm:spPr/>
      <dgm:t>
        <a:bodyPr/>
        <a:lstStyle/>
        <a:p>
          <a:endParaRPr lang="en-US"/>
        </a:p>
      </dgm:t>
    </dgm:pt>
    <dgm:pt modelId="{B6E7F7A7-D507-4587-AEDB-87A1F2E67A18}" type="pres">
      <dgm:prSet presAssocID="{B8AADA03-C68B-45EE-8187-452641DF2ED2}" presName="hierRoot3" presStyleCnt="0"/>
      <dgm:spPr/>
    </dgm:pt>
    <dgm:pt modelId="{15DB5AD6-E4C9-4D59-8C52-4F72F7BBD576}" type="pres">
      <dgm:prSet presAssocID="{B8AADA03-C68B-45EE-8187-452641DF2ED2}" presName="composite3" presStyleCnt="0"/>
      <dgm:spPr/>
    </dgm:pt>
    <dgm:pt modelId="{1780D875-958A-4290-9EE0-F3CC8C31201D}" type="pres">
      <dgm:prSet presAssocID="{B8AADA03-C68B-45EE-8187-452641DF2ED2}" presName="background3" presStyleLbl="node3" presStyleIdx="1" presStyleCnt="2"/>
      <dgm:spPr/>
    </dgm:pt>
    <dgm:pt modelId="{FD84F7F9-BFA9-4FD8-92B6-842343C0D9D2}" type="pres">
      <dgm:prSet presAssocID="{B8AADA03-C68B-45EE-8187-452641DF2ED2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0A7880-C935-493C-94A8-DF82448CCF56}" type="pres">
      <dgm:prSet presAssocID="{B8AADA03-C68B-45EE-8187-452641DF2ED2}" presName="hierChild4" presStyleCnt="0"/>
      <dgm:spPr/>
    </dgm:pt>
    <dgm:pt modelId="{5884785E-E9B8-4FB9-AC9D-94E9B7C0F2A9}" type="pres">
      <dgm:prSet presAssocID="{8B4DA525-F739-49BC-8E31-1EC1122280ED}" presName="Name10" presStyleLbl="parChTrans1D2" presStyleIdx="1" presStyleCnt="2"/>
      <dgm:spPr/>
      <dgm:t>
        <a:bodyPr/>
        <a:lstStyle/>
        <a:p>
          <a:endParaRPr lang="en-US"/>
        </a:p>
      </dgm:t>
    </dgm:pt>
    <dgm:pt modelId="{30014B1A-CAF4-4038-B11E-82EA7FFC6A71}" type="pres">
      <dgm:prSet presAssocID="{BDC0FE4C-55E1-4375-BE46-17E662067F8D}" presName="hierRoot2" presStyleCnt="0"/>
      <dgm:spPr/>
    </dgm:pt>
    <dgm:pt modelId="{79A8F553-53B3-455E-B96A-8D7F6E6BF8A0}" type="pres">
      <dgm:prSet presAssocID="{BDC0FE4C-55E1-4375-BE46-17E662067F8D}" presName="composite2" presStyleCnt="0"/>
      <dgm:spPr/>
    </dgm:pt>
    <dgm:pt modelId="{5E987CF5-1361-4B2F-9602-8E2C089CE36A}" type="pres">
      <dgm:prSet presAssocID="{BDC0FE4C-55E1-4375-BE46-17E662067F8D}" presName="background2" presStyleLbl="node2" presStyleIdx="1" presStyleCnt="2"/>
      <dgm:spPr/>
    </dgm:pt>
    <dgm:pt modelId="{11F026A9-CD7F-40F6-AF7A-4F03D86B62A7}" type="pres">
      <dgm:prSet presAssocID="{BDC0FE4C-55E1-4375-BE46-17E662067F8D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91E9AE-6D26-425B-9EE5-558E22208688}" type="pres">
      <dgm:prSet presAssocID="{BDC0FE4C-55E1-4375-BE46-17E662067F8D}" presName="hierChild3" presStyleCnt="0"/>
      <dgm:spPr/>
    </dgm:pt>
  </dgm:ptLst>
  <dgm:cxnLst>
    <dgm:cxn modelId="{A53416E0-A4A5-4920-9031-253C1ED652E3}" type="presOf" srcId="{BDC0FE4C-55E1-4375-BE46-17E662067F8D}" destId="{11F026A9-CD7F-40F6-AF7A-4F03D86B62A7}" srcOrd="0" destOrd="0" presId="urn:microsoft.com/office/officeart/2005/8/layout/hierarchy1"/>
    <dgm:cxn modelId="{A14DE709-5D10-4318-9A3B-8CDF4F4CAC85}" type="presOf" srcId="{B8AADA03-C68B-45EE-8187-452641DF2ED2}" destId="{FD84F7F9-BFA9-4FD8-92B6-842343C0D9D2}" srcOrd="0" destOrd="0" presId="urn:microsoft.com/office/officeart/2005/8/layout/hierarchy1"/>
    <dgm:cxn modelId="{27B038AA-CFC6-4121-9948-9D340D70F796}" type="presOf" srcId="{E6EAE1CD-EB8E-4272-9D8E-A62A9D95CA3B}" destId="{FC434467-2FFA-4B55-90E7-4A5CB180C70E}" srcOrd="0" destOrd="0" presId="urn:microsoft.com/office/officeart/2005/8/layout/hierarchy1"/>
    <dgm:cxn modelId="{45F5FD34-8AC9-45A0-AA1C-4B3CA83973FB}" srcId="{E74F69AE-BE20-4E6B-902D-C546731FBA1B}" destId="{032FA9A8-DE20-40EB-918B-A0401BF2EEBC}" srcOrd="0" destOrd="0" parTransId="{999C7E5B-37E7-409B-8011-D460398E388E}" sibTransId="{C0D7381C-7932-4AB5-BFCF-26CEF9C3A8A9}"/>
    <dgm:cxn modelId="{58087274-B180-467F-9795-C61AAB44A3B6}" type="presOf" srcId="{E9319C0F-D9A5-4C34-BAEF-13D79AEB9908}" destId="{F5446B11-8404-44A5-933C-631C309FB6DD}" srcOrd="0" destOrd="0" presId="urn:microsoft.com/office/officeart/2005/8/layout/hierarchy1"/>
    <dgm:cxn modelId="{229CC612-AB8E-4594-AE73-ED91FF557F73}" type="presOf" srcId="{E74F69AE-BE20-4E6B-902D-C546731FBA1B}" destId="{71409CF8-9776-450F-AD55-CECE759EC4D9}" srcOrd="0" destOrd="0" presId="urn:microsoft.com/office/officeart/2005/8/layout/hierarchy1"/>
    <dgm:cxn modelId="{142B31C8-1812-4859-BF74-B1095DAE7E21}" type="presOf" srcId="{44500156-CD57-4249-8FB6-13BDFDFC2215}" destId="{C5ADFC5E-5326-40DD-991C-1B7A77AAB1DA}" srcOrd="0" destOrd="0" presId="urn:microsoft.com/office/officeart/2005/8/layout/hierarchy1"/>
    <dgm:cxn modelId="{2FCA2B08-3835-4A5A-85C8-C412DFA4D454}" srcId="{032FA9A8-DE20-40EB-918B-A0401BF2EEBC}" destId="{BDC0FE4C-55E1-4375-BE46-17E662067F8D}" srcOrd="1" destOrd="0" parTransId="{8B4DA525-F739-49BC-8E31-1EC1122280ED}" sibTransId="{FA4FE8AD-B84E-4C9A-8F5A-6EDF3B6B77B6}"/>
    <dgm:cxn modelId="{D2603A6C-7D52-472D-8270-F43DDDC3463C}" srcId="{44500156-CD57-4249-8FB6-13BDFDFC2215}" destId="{BBF3CDDE-1676-4360-8835-DCEECF2887EB}" srcOrd="0" destOrd="0" parTransId="{680C37C5-877B-4886-9331-74A86F9CCAA3}" sibTransId="{A784C636-5843-468A-82A2-E1C1924884CB}"/>
    <dgm:cxn modelId="{80C03970-D625-4C45-9D15-B62B685CE3D6}" type="presOf" srcId="{032FA9A8-DE20-40EB-918B-A0401BF2EEBC}" destId="{52F13877-574D-49BE-9942-A1FBA1680139}" srcOrd="0" destOrd="0" presId="urn:microsoft.com/office/officeart/2005/8/layout/hierarchy1"/>
    <dgm:cxn modelId="{6405F808-5EB4-4023-BC98-D5F0134E491F}" srcId="{44500156-CD57-4249-8FB6-13BDFDFC2215}" destId="{B8AADA03-C68B-45EE-8187-452641DF2ED2}" srcOrd="1" destOrd="0" parTransId="{E6EAE1CD-EB8E-4272-9D8E-A62A9D95CA3B}" sibTransId="{D8C614C2-1670-4B11-B8CD-42E5B576DD4C}"/>
    <dgm:cxn modelId="{5462455E-418C-43E6-A9F3-CBBA55F1FD31}" type="presOf" srcId="{680C37C5-877B-4886-9331-74A86F9CCAA3}" destId="{C320B133-5738-4D46-B220-00D1925540CB}" srcOrd="0" destOrd="0" presId="urn:microsoft.com/office/officeart/2005/8/layout/hierarchy1"/>
    <dgm:cxn modelId="{6A827C5C-488C-4EFC-B399-049B3B41F031}" srcId="{032FA9A8-DE20-40EB-918B-A0401BF2EEBC}" destId="{44500156-CD57-4249-8FB6-13BDFDFC2215}" srcOrd="0" destOrd="0" parTransId="{E9319C0F-D9A5-4C34-BAEF-13D79AEB9908}" sibTransId="{83565882-C436-4200-8447-4ADE707392FB}"/>
    <dgm:cxn modelId="{D53A5943-690C-45F0-9324-F1069FABC6D7}" type="presOf" srcId="{8B4DA525-F739-49BC-8E31-1EC1122280ED}" destId="{5884785E-E9B8-4FB9-AC9D-94E9B7C0F2A9}" srcOrd="0" destOrd="0" presId="urn:microsoft.com/office/officeart/2005/8/layout/hierarchy1"/>
    <dgm:cxn modelId="{ADEBC0DF-1D74-451F-9942-FA1A5120F9FD}" type="presOf" srcId="{BBF3CDDE-1676-4360-8835-DCEECF2887EB}" destId="{183F00D1-7620-4230-A998-2E9FAF582092}" srcOrd="0" destOrd="0" presId="urn:microsoft.com/office/officeart/2005/8/layout/hierarchy1"/>
    <dgm:cxn modelId="{CA36FAB1-1060-40C0-B152-9425A04BB5B1}" type="presParOf" srcId="{71409CF8-9776-450F-AD55-CECE759EC4D9}" destId="{F17987D6-7E24-40AA-AC16-E64153868FAA}" srcOrd="0" destOrd="0" presId="urn:microsoft.com/office/officeart/2005/8/layout/hierarchy1"/>
    <dgm:cxn modelId="{BF9BE5AB-B837-4534-96F9-63D4B462EF02}" type="presParOf" srcId="{F17987D6-7E24-40AA-AC16-E64153868FAA}" destId="{51FF6666-5DC4-497B-A154-EF53CD582B52}" srcOrd="0" destOrd="0" presId="urn:microsoft.com/office/officeart/2005/8/layout/hierarchy1"/>
    <dgm:cxn modelId="{DCFC78EC-F9EF-4C08-AA2C-0844C01F800E}" type="presParOf" srcId="{51FF6666-5DC4-497B-A154-EF53CD582B52}" destId="{04678468-F43D-4F0C-AEDA-C9DA0DE1A712}" srcOrd="0" destOrd="0" presId="urn:microsoft.com/office/officeart/2005/8/layout/hierarchy1"/>
    <dgm:cxn modelId="{4C7554AC-900E-474D-BA93-D373EE0A57A6}" type="presParOf" srcId="{51FF6666-5DC4-497B-A154-EF53CD582B52}" destId="{52F13877-574D-49BE-9942-A1FBA1680139}" srcOrd="1" destOrd="0" presId="urn:microsoft.com/office/officeart/2005/8/layout/hierarchy1"/>
    <dgm:cxn modelId="{60BA692E-1F2A-4D1D-A24B-7B12CF91A86A}" type="presParOf" srcId="{F17987D6-7E24-40AA-AC16-E64153868FAA}" destId="{DC69F7E2-2D6C-43F9-A3CF-085CEC2D45CA}" srcOrd="1" destOrd="0" presId="urn:microsoft.com/office/officeart/2005/8/layout/hierarchy1"/>
    <dgm:cxn modelId="{321C6919-EBA4-4F6D-B5EF-7CA96D82E8E4}" type="presParOf" srcId="{DC69F7E2-2D6C-43F9-A3CF-085CEC2D45CA}" destId="{F5446B11-8404-44A5-933C-631C309FB6DD}" srcOrd="0" destOrd="0" presId="urn:microsoft.com/office/officeart/2005/8/layout/hierarchy1"/>
    <dgm:cxn modelId="{DFEFFC69-F9E9-4FE5-AB31-20DEF4CA335F}" type="presParOf" srcId="{DC69F7E2-2D6C-43F9-A3CF-085CEC2D45CA}" destId="{0A41F0FB-01ED-4578-8C9B-F97735721F4F}" srcOrd="1" destOrd="0" presId="urn:microsoft.com/office/officeart/2005/8/layout/hierarchy1"/>
    <dgm:cxn modelId="{BE6445CA-B1C9-4F4C-8748-1BAF54BBB7BD}" type="presParOf" srcId="{0A41F0FB-01ED-4578-8C9B-F97735721F4F}" destId="{0749E119-CB37-4565-98A3-0A90ED461B19}" srcOrd="0" destOrd="0" presId="urn:microsoft.com/office/officeart/2005/8/layout/hierarchy1"/>
    <dgm:cxn modelId="{ED01D99E-26EE-4C55-AE66-D1E0EDA13E36}" type="presParOf" srcId="{0749E119-CB37-4565-98A3-0A90ED461B19}" destId="{3CF98180-F192-48E1-A607-F5D71DA6F85A}" srcOrd="0" destOrd="0" presId="urn:microsoft.com/office/officeart/2005/8/layout/hierarchy1"/>
    <dgm:cxn modelId="{827C6528-3046-4077-AE9C-23C4F630545F}" type="presParOf" srcId="{0749E119-CB37-4565-98A3-0A90ED461B19}" destId="{C5ADFC5E-5326-40DD-991C-1B7A77AAB1DA}" srcOrd="1" destOrd="0" presId="urn:microsoft.com/office/officeart/2005/8/layout/hierarchy1"/>
    <dgm:cxn modelId="{A1C7A39A-982C-41F3-8A5F-1DC76EF41321}" type="presParOf" srcId="{0A41F0FB-01ED-4578-8C9B-F97735721F4F}" destId="{F1209BDC-B082-421E-807D-194007236039}" srcOrd="1" destOrd="0" presId="urn:microsoft.com/office/officeart/2005/8/layout/hierarchy1"/>
    <dgm:cxn modelId="{36EDE46A-2B42-4CA6-BC88-2C54A6A41DA5}" type="presParOf" srcId="{F1209BDC-B082-421E-807D-194007236039}" destId="{C320B133-5738-4D46-B220-00D1925540CB}" srcOrd="0" destOrd="0" presId="urn:microsoft.com/office/officeart/2005/8/layout/hierarchy1"/>
    <dgm:cxn modelId="{D5D5E424-E0DC-4460-9573-8232C973D62F}" type="presParOf" srcId="{F1209BDC-B082-421E-807D-194007236039}" destId="{237C7570-0BC2-4E09-9781-D36E6A6CE156}" srcOrd="1" destOrd="0" presId="urn:microsoft.com/office/officeart/2005/8/layout/hierarchy1"/>
    <dgm:cxn modelId="{33E3D681-2EC1-4FFF-B63F-10E3E78396F5}" type="presParOf" srcId="{237C7570-0BC2-4E09-9781-D36E6A6CE156}" destId="{96B7D81B-43F4-4CB1-ADD4-7A4D5C57C75F}" srcOrd="0" destOrd="0" presId="urn:microsoft.com/office/officeart/2005/8/layout/hierarchy1"/>
    <dgm:cxn modelId="{F35C1FA7-A18A-4DCE-9CA1-7CADFD9E8349}" type="presParOf" srcId="{96B7D81B-43F4-4CB1-ADD4-7A4D5C57C75F}" destId="{1D63629B-4A4C-4ADB-81F1-62E2567CC07B}" srcOrd="0" destOrd="0" presId="urn:microsoft.com/office/officeart/2005/8/layout/hierarchy1"/>
    <dgm:cxn modelId="{8A6A6A02-EFE5-4D68-B69C-B4CFCE4D89F6}" type="presParOf" srcId="{96B7D81B-43F4-4CB1-ADD4-7A4D5C57C75F}" destId="{183F00D1-7620-4230-A998-2E9FAF582092}" srcOrd="1" destOrd="0" presId="urn:microsoft.com/office/officeart/2005/8/layout/hierarchy1"/>
    <dgm:cxn modelId="{7E07FC5C-B942-4D80-A368-43AC8C96CE58}" type="presParOf" srcId="{237C7570-0BC2-4E09-9781-D36E6A6CE156}" destId="{A3A0BEB9-8042-4CF8-A654-65EBFDA841B7}" srcOrd="1" destOrd="0" presId="urn:microsoft.com/office/officeart/2005/8/layout/hierarchy1"/>
    <dgm:cxn modelId="{173065B3-F223-4CFD-854E-7491DE3AA298}" type="presParOf" srcId="{F1209BDC-B082-421E-807D-194007236039}" destId="{FC434467-2FFA-4B55-90E7-4A5CB180C70E}" srcOrd="2" destOrd="0" presId="urn:microsoft.com/office/officeart/2005/8/layout/hierarchy1"/>
    <dgm:cxn modelId="{A212E40B-BC79-42EA-88AE-5EA441E965CC}" type="presParOf" srcId="{F1209BDC-B082-421E-807D-194007236039}" destId="{B6E7F7A7-D507-4587-AEDB-87A1F2E67A18}" srcOrd="3" destOrd="0" presId="urn:microsoft.com/office/officeart/2005/8/layout/hierarchy1"/>
    <dgm:cxn modelId="{16435C33-C5F8-4FD9-A9A7-3D088E34EBCD}" type="presParOf" srcId="{B6E7F7A7-D507-4587-AEDB-87A1F2E67A18}" destId="{15DB5AD6-E4C9-4D59-8C52-4F72F7BBD576}" srcOrd="0" destOrd="0" presId="urn:microsoft.com/office/officeart/2005/8/layout/hierarchy1"/>
    <dgm:cxn modelId="{ECF35A28-3EE8-4BF4-AA0C-FBE86C29115F}" type="presParOf" srcId="{15DB5AD6-E4C9-4D59-8C52-4F72F7BBD576}" destId="{1780D875-958A-4290-9EE0-F3CC8C31201D}" srcOrd="0" destOrd="0" presId="urn:microsoft.com/office/officeart/2005/8/layout/hierarchy1"/>
    <dgm:cxn modelId="{FAC0AB9E-2BF5-4C63-ABF8-C0FD74ABC6B8}" type="presParOf" srcId="{15DB5AD6-E4C9-4D59-8C52-4F72F7BBD576}" destId="{FD84F7F9-BFA9-4FD8-92B6-842343C0D9D2}" srcOrd="1" destOrd="0" presId="urn:microsoft.com/office/officeart/2005/8/layout/hierarchy1"/>
    <dgm:cxn modelId="{24103116-B520-4A6C-B4E0-3A34F00123F1}" type="presParOf" srcId="{B6E7F7A7-D507-4587-AEDB-87A1F2E67A18}" destId="{EA0A7880-C935-493C-94A8-DF82448CCF56}" srcOrd="1" destOrd="0" presId="urn:microsoft.com/office/officeart/2005/8/layout/hierarchy1"/>
    <dgm:cxn modelId="{AE829A76-412E-4895-9D12-8E094F58D980}" type="presParOf" srcId="{DC69F7E2-2D6C-43F9-A3CF-085CEC2D45CA}" destId="{5884785E-E9B8-4FB9-AC9D-94E9B7C0F2A9}" srcOrd="2" destOrd="0" presId="urn:microsoft.com/office/officeart/2005/8/layout/hierarchy1"/>
    <dgm:cxn modelId="{077440F4-87DC-4746-8569-A2F0A6F5C02C}" type="presParOf" srcId="{DC69F7E2-2D6C-43F9-A3CF-085CEC2D45CA}" destId="{30014B1A-CAF4-4038-B11E-82EA7FFC6A71}" srcOrd="3" destOrd="0" presId="urn:microsoft.com/office/officeart/2005/8/layout/hierarchy1"/>
    <dgm:cxn modelId="{7FFECCAE-76F3-48F8-9B96-CD73CE912DC6}" type="presParOf" srcId="{30014B1A-CAF4-4038-B11E-82EA7FFC6A71}" destId="{79A8F553-53B3-455E-B96A-8D7F6E6BF8A0}" srcOrd="0" destOrd="0" presId="urn:microsoft.com/office/officeart/2005/8/layout/hierarchy1"/>
    <dgm:cxn modelId="{F5090C2F-2268-467F-97D0-381BD7706345}" type="presParOf" srcId="{79A8F553-53B3-455E-B96A-8D7F6E6BF8A0}" destId="{5E987CF5-1361-4B2F-9602-8E2C089CE36A}" srcOrd="0" destOrd="0" presId="urn:microsoft.com/office/officeart/2005/8/layout/hierarchy1"/>
    <dgm:cxn modelId="{62F8CADF-FE78-463C-AB04-60A8F5182782}" type="presParOf" srcId="{79A8F553-53B3-455E-B96A-8D7F6E6BF8A0}" destId="{11F026A9-CD7F-40F6-AF7A-4F03D86B62A7}" srcOrd="1" destOrd="0" presId="urn:microsoft.com/office/officeart/2005/8/layout/hierarchy1"/>
    <dgm:cxn modelId="{4A65C915-D430-4D30-83B0-EE36F3EC9A7D}" type="presParOf" srcId="{30014B1A-CAF4-4038-B11E-82EA7FFC6A71}" destId="{9591E9AE-6D26-425B-9EE5-558E22208688}" srcOrd="1" destOrd="0" presId="urn:microsoft.com/office/officeart/2005/8/layout/hierarchy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6AFAA-AEA9-424D-9452-FEA6A25BFF1E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047A0-2401-476A-95BA-CB4C8A7B3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LIVER</a:t>
            </a:r>
            <a:r>
              <a:rPr lang="en-US" baseline="0" dirty="0" smtClean="0"/>
              <a:t> …… atypical target lesions  ,</a:t>
            </a:r>
            <a:r>
              <a:rPr lang="en-US" baseline="0" dirty="0" err="1" smtClean="0"/>
              <a:t>purpura</a:t>
            </a:r>
            <a:r>
              <a:rPr lang="en-US" baseline="0" dirty="0" smtClean="0"/>
              <a:t> ,</a:t>
            </a:r>
            <a:r>
              <a:rPr lang="en-US" baseline="0" dirty="0" err="1" smtClean="0"/>
              <a:t>minocycline</a:t>
            </a:r>
            <a:r>
              <a:rPr lang="en-US" baseline="0" dirty="0" smtClean="0"/>
              <a:t>  ,</a:t>
            </a:r>
            <a:r>
              <a:rPr lang="en-US" baseline="0" dirty="0" err="1" smtClean="0"/>
              <a:t>dapsone</a:t>
            </a:r>
            <a:r>
              <a:rPr lang="en-US" baseline="0" dirty="0" smtClean="0"/>
              <a:t> ,</a:t>
            </a:r>
            <a:r>
              <a:rPr lang="en-US" baseline="0" dirty="0" err="1" smtClean="0"/>
              <a:t>phenytoin</a:t>
            </a:r>
            <a:r>
              <a:rPr lang="en-US" baseline="0" dirty="0" smtClean="0"/>
              <a:t>     bad prognostic  markers     RENAL ;ALLOPURINOL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047A0-2401-476A-95BA-CB4C8A7B3E1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ANEM  HIGHER MORTALITY</a:t>
            </a:r>
            <a:r>
              <a:rPr lang="en-US" baseline="0" dirty="0" smtClean="0"/>
              <a:t>   50%    echo……. reduced EF  ,pericardial effusion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047A0-2401-476A-95BA-CB4C8A7B3E1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Lymphnoadenopathy</a:t>
            </a:r>
            <a:r>
              <a:rPr lang="en-US" dirty="0" smtClean="0"/>
              <a:t> 2 sites  </a:t>
            </a:r>
            <a:r>
              <a:rPr lang="en-US" dirty="0" err="1" smtClean="0"/>
              <a:t>gretaer</a:t>
            </a:r>
            <a:r>
              <a:rPr lang="en-US" dirty="0" smtClean="0"/>
              <a:t>  than 1cm    </a:t>
            </a:r>
            <a:r>
              <a:rPr lang="en-US" dirty="0" err="1" smtClean="0"/>
              <a:t>eosinophilia</a:t>
            </a:r>
            <a:r>
              <a:rPr lang="en-US" dirty="0" smtClean="0"/>
              <a:t> 10-19% 1 </a:t>
            </a:r>
            <a:r>
              <a:rPr lang="en-US" baseline="0" dirty="0" smtClean="0"/>
              <a:t>  greater than 20 % 2 points  atypical lymphocytes 1   liver   </a:t>
            </a:r>
            <a:r>
              <a:rPr lang="en-US" baseline="0" dirty="0" err="1" smtClean="0"/>
              <a:t>transaminases</a:t>
            </a:r>
            <a:r>
              <a:rPr lang="en-US" baseline="0" dirty="0" smtClean="0"/>
              <a:t>  or </a:t>
            </a:r>
            <a:r>
              <a:rPr lang="en-US" baseline="0" dirty="0" err="1" smtClean="0"/>
              <a:t>bilirubin</a:t>
            </a:r>
            <a:r>
              <a:rPr lang="en-US" baseline="0" dirty="0" smtClean="0"/>
              <a:t>  greater than 2 times ULN on 2 occasions  or  GGT ,AST ,ALPO4  greater than 2 ULN  on  1 occasion </a:t>
            </a:r>
          </a:p>
          <a:p>
            <a:r>
              <a:rPr lang="en-US" baseline="0" dirty="0" smtClean="0"/>
              <a:t>Cardiac  </a:t>
            </a:r>
            <a:r>
              <a:rPr lang="en-US" baseline="0" dirty="0" err="1" smtClean="0"/>
              <a:t>echocardiographic</a:t>
            </a:r>
            <a:r>
              <a:rPr lang="en-US" baseline="0" dirty="0" smtClean="0"/>
              <a:t> findings </a:t>
            </a:r>
          </a:p>
          <a:p>
            <a:r>
              <a:rPr lang="en-US" baseline="0" dirty="0" smtClean="0"/>
              <a:t>Renal  1.5 times of </a:t>
            </a:r>
            <a:r>
              <a:rPr lang="en-US" baseline="0" dirty="0" err="1" smtClean="0"/>
              <a:t>creatinine</a:t>
            </a:r>
            <a:r>
              <a:rPr lang="en-US" baseline="0" dirty="0" smtClean="0"/>
              <a:t>  maximum 2 points  for solid organ </a:t>
            </a:r>
          </a:p>
          <a:p>
            <a:r>
              <a:rPr lang="en-US" baseline="0" dirty="0" smtClean="0"/>
              <a:t>Negative serology    </a:t>
            </a:r>
            <a:r>
              <a:rPr lang="en-US" baseline="0" dirty="0" err="1" smtClean="0"/>
              <a:t>hep</a:t>
            </a:r>
            <a:r>
              <a:rPr lang="en-US" baseline="0" dirty="0" smtClean="0"/>
              <a:t> A,B ,C  </a:t>
            </a:r>
            <a:r>
              <a:rPr lang="en-US" baseline="0" dirty="0" err="1" smtClean="0"/>
              <a:t>mycoplasma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pneumoniae</a:t>
            </a:r>
            <a:r>
              <a:rPr lang="en-US" baseline="0" dirty="0" smtClean="0"/>
              <a:t> ,S.ANA , blood culture  negative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047A0-2401-476A-95BA-CB4C8A7B3E1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Mortality</a:t>
            </a:r>
            <a:r>
              <a:rPr lang="en-US" baseline="0" dirty="0" smtClean="0"/>
              <a:t> rate is </a:t>
            </a:r>
            <a:r>
              <a:rPr lang="en-US" baseline="0" dirty="0" err="1" smtClean="0"/>
              <a:t>upto</a:t>
            </a:r>
            <a:r>
              <a:rPr lang="en-US" baseline="0" dirty="0" smtClean="0"/>
              <a:t> 10% for SJS and 30% for TEN COMBINED  MORTALITY 22%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FD50D-38B9-4340-969B-07B30D6FC5B2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B922C-992F-4EF0-A092-DDF0730F1A77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59067-8A79-43ED-ADF5-9C3F78EDC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237" y="1143000"/>
            <a:ext cx="7924800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Pathophysiology</a:t>
            </a:r>
            <a:r>
              <a:rPr lang="en-US" b="1" dirty="0" smtClean="0"/>
              <a:t> 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Histopathology</a:t>
            </a:r>
            <a:endParaRPr lang="en-US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3273" y="1600200"/>
            <a:ext cx="353745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Diagnostic criteria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Appearance of hundreds of </a:t>
            </a:r>
            <a:r>
              <a:rPr lang="en-US" b="1" dirty="0"/>
              <a:t>sterile non‐follicular pustules </a:t>
            </a:r>
            <a:r>
              <a:rPr lang="en-US" dirty="0" smtClean="0"/>
              <a:t>at  </a:t>
            </a:r>
            <a:r>
              <a:rPr lang="en-US" b="1" dirty="0" smtClean="0"/>
              <a:t>flexural sites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b="1" dirty="0" err="1"/>
              <a:t>Histopathological</a:t>
            </a:r>
            <a:r>
              <a:rPr lang="en-US" b="1" dirty="0"/>
              <a:t> </a:t>
            </a:r>
            <a:r>
              <a:rPr lang="en-US" dirty="0"/>
              <a:t>changes of </a:t>
            </a:r>
            <a:r>
              <a:rPr lang="en-US" dirty="0" err="1"/>
              <a:t>spongiosis</a:t>
            </a:r>
            <a:r>
              <a:rPr lang="en-US" dirty="0"/>
              <a:t> and epidermal pustule</a:t>
            </a:r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Fever &gt;</a:t>
            </a:r>
            <a:r>
              <a:rPr lang="en-US" dirty="0" smtClean="0"/>
              <a:t>38°C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Blood </a:t>
            </a:r>
            <a:r>
              <a:rPr lang="en-US" b="1" dirty="0" err="1"/>
              <a:t>neutrophil</a:t>
            </a:r>
            <a:r>
              <a:rPr lang="en-US" dirty="0"/>
              <a:t> count &gt;7 × </a:t>
            </a:r>
            <a:r>
              <a:rPr lang="en-US" dirty="0" smtClean="0"/>
              <a:t>109/L</a:t>
            </a:r>
          </a:p>
          <a:p>
            <a:endParaRPr lang="en-US" dirty="0"/>
          </a:p>
          <a:p>
            <a:r>
              <a:rPr lang="en-US" b="1" dirty="0" smtClean="0"/>
              <a:t> </a:t>
            </a:r>
            <a:r>
              <a:rPr lang="en-US" b="1" dirty="0"/>
              <a:t>Acute </a:t>
            </a:r>
            <a:r>
              <a:rPr lang="en-US" dirty="0" smtClean="0"/>
              <a:t>evolution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 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Pustular</a:t>
            </a:r>
            <a:r>
              <a:rPr lang="en-US" dirty="0" smtClean="0"/>
              <a:t> psoriasis</a:t>
            </a:r>
          </a:p>
          <a:p>
            <a:endParaRPr lang="en-US" dirty="0"/>
          </a:p>
          <a:p>
            <a:r>
              <a:rPr lang="en-US" dirty="0" err="1" smtClean="0"/>
              <a:t>Subcorneal</a:t>
            </a:r>
            <a:r>
              <a:rPr lang="en-US" dirty="0" smtClean="0"/>
              <a:t> </a:t>
            </a:r>
            <a:r>
              <a:rPr lang="en-US" dirty="0" err="1" smtClean="0"/>
              <a:t>pustular</a:t>
            </a:r>
            <a:r>
              <a:rPr lang="en-US" dirty="0" smtClean="0"/>
              <a:t> </a:t>
            </a:r>
            <a:r>
              <a:rPr lang="en-US" dirty="0" err="1" smtClean="0"/>
              <a:t>dermatosis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DRESS   with   pustules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64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Investigations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kin biopsy </a:t>
            </a:r>
          </a:p>
          <a:p>
            <a:r>
              <a:rPr lang="en-US" dirty="0" smtClean="0"/>
              <a:t>CBC </a:t>
            </a:r>
          </a:p>
          <a:p>
            <a:r>
              <a:rPr lang="en-US" dirty="0" smtClean="0"/>
              <a:t>LFTs </a:t>
            </a:r>
          </a:p>
          <a:p>
            <a:r>
              <a:rPr lang="en-US" dirty="0" smtClean="0"/>
              <a:t>RFTs </a:t>
            </a:r>
          </a:p>
          <a:p>
            <a:r>
              <a:rPr lang="en-US" dirty="0" smtClean="0"/>
              <a:t>CRP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Management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Removal of culprit drug </a:t>
            </a:r>
          </a:p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Topical  therapy</a:t>
            </a:r>
          </a:p>
          <a:p>
            <a:r>
              <a:rPr lang="en-US" dirty="0" err="1" smtClean="0"/>
              <a:t>Emolients</a:t>
            </a:r>
            <a:r>
              <a:rPr lang="en-US" dirty="0" smtClean="0"/>
              <a:t>  </a:t>
            </a:r>
          </a:p>
          <a:p>
            <a:r>
              <a:rPr lang="en-US" dirty="0" smtClean="0"/>
              <a:t>Corticosteroids</a:t>
            </a:r>
          </a:p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Systemic therapy </a:t>
            </a:r>
          </a:p>
          <a:p>
            <a:r>
              <a:rPr lang="en-US" dirty="0" smtClean="0"/>
              <a:t>Oral corticosteroids  ……..extensive disease or systemic upset  </a:t>
            </a:r>
          </a:p>
          <a:p>
            <a:r>
              <a:rPr lang="en-US" dirty="0" smtClean="0"/>
              <a:t>Empiric antibiotic ………suspected infection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Drug reaction with </a:t>
            </a:r>
            <a:r>
              <a:rPr lang="en-US" b="1" dirty="0" err="1" smtClean="0"/>
              <a:t>eosinophilia</a:t>
            </a:r>
            <a:r>
              <a:rPr lang="en-US" b="1" dirty="0" smtClean="0"/>
              <a:t> and systemic symptoms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DRESS</a:t>
            </a:r>
            <a:r>
              <a:rPr lang="en-US" dirty="0" smtClean="0"/>
              <a:t>   is     characterized by </a:t>
            </a:r>
          </a:p>
          <a:p>
            <a:r>
              <a:rPr lang="en-US" dirty="0" err="1" smtClean="0"/>
              <a:t>Cutaneous</a:t>
            </a:r>
            <a:r>
              <a:rPr lang="en-US" dirty="0" smtClean="0"/>
              <a:t> features……….rash  of variable morphology  </a:t>
            </a:r>
          </a:p>
          <a:p>
            <a:r>
              <a:rPr lang="en-US" dirty="0" smtClean="0"/>
              <a:t>Systemic upset………</a:t>
            </a:r>
            <a:r>
              <a:rPr lang="en-US" dirty="0" err="1" smtClean="0"/>
              <a:t>haematological</a:t>
            </a:r>
            <a:r>
              <a:rPr lang="en-US" dirty="0" smtClean="0"/>
              <a:t>   and solid organ disturbance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/>
              <a:t>Epidemiology </a:t>
            </a:r>
          </a:p>
          <a:p>
            <a:r>
              <a:rPr lang="en-US" b="1" dirty="0" smtClean="0"/>
              <a:t>Age……..</a:t>
            </a:r>
            <a:r>
              <a:rPr lang="en-US" dirty="0" smtClean="0"/>
              <a:t>mean age of onset 48yrs </a:t>
            </a:r>
          </a:p>
          <a:p>
            <a:r>
              <a:rPr lang="en-US" b="1" dirty="0" smtClean="0"/>
              <a:t>Sex</a:t>
            </a:r>
            <a:r>
              <a:rPr lang="en-US" dirty="0" smtClean="0"/>
              <a:t> ………females slightly more affected </a:t>
            </a:r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Associations </a:t>
            </a:r>
          </a:p>
          <a:p>
            <a:r>
              <a:rPr lang="en-US" dirty="0" smtClean="0"/>
              <a:t>Drugs </a:t>
            </a:r>
          </a:p>
          <a:p>
            <a:r>
              <a:rPr lang="en-US" dirty="0" smtClean="0"/>
              <a:t>HIV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DRESS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52600"/>
            <a:ext cx="6477000" cy="355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Severe </a:t>
            </a:r>
            <a:r>
              <a:rPr lang="en-US" b="1" dirty="0" err="1" smtClean="0"/>
              <a:t>Cutaneous</a:t>
            </a:r>
            <a:r>
              <a:rPr lang="en-US" b="1" dirty="0" smtClean="0"/>
              <a:t> Adverse Reactions to Drugs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4038600"/>
            <a:ext cx="6400800" cy="1752600"/>
          </a:xfrm>
        </p:spPr>
        <p:txBody>
          <a:bodyPr/>
          <a:lstStyle/>
          <a:p>
            <a:r>
              <a:rPr lang="en-US" dirty="0" err="1" smtClean="0"/>
              <a:t>Dr.Sana</a:t>
            </a:r>
            <a:r>
              <a:rPr lang="en-US" dirty="0" smtClean="0"/>
              <a:t> </a:t>
            </a:r>
            <a:r>
              <a:rPr lang="en-US" dirty="0" err="1" smtClean="0"/>
              <a:t>Aslam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Resident Dermatology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Pathophysiology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0220528_2130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066800"/>
            <a:ext cx="8153399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dianJDermatol_2018_63_1_30_225319_f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81000"/>
            <a:ext cx="79248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20526_2036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81000"/>
            <a:ext cx="8153400" cy="617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Histopathology </a:t>
            </a:r>
            <a:endParaRPr lang="en-US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00200"/>
            <a:ext cx="7391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Histopathology </a:t>
            </a:r>
            <a:endParaRPr lang="en-US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828800"/>
            <a:ext cx="6934200" cy="436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</a:t>
            </a:r>
            <a:r>
              <a:rPr lang="en-US" b="1" dirty="0" err="1" smtClean="0"/>
              <a:t>fatures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b="1" dirty="0" smtClean="0"/>
              <a:t>History</a:t>
            </a:r>
          </a:p>
          <a:p>
            <a:r>
              <a:rPr lang="en-US" dirty="0" smtClean="0"/>
              <a:t>Prolonged latency …… 2-6 weeks </a:t>
            </a:r>
          </a:p>
          <a:p>
            <a:r>
              <a:rPr lang="en-US" dirty="0" err="1" smtClean="0"/>
              <a:t>Prodromal</a:t>
            </a:r>
            <a:r>
              <a:rPr lang="en-US" dirty="0" smtClean="0"/>
              <a:t> phase </a:t>
            </a:r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Presentation </a:t>
            </a:r>
          </a:p>
          <a:p>
            <a:r>
              <a:rPr lang="en-US" dirty="0" smtClean="0"/>
              <a:t>Rash </a:t>
            </a:r>
          </a:p>
          <a:p>
            <a:r>
              <a:rPr lang="en-US" dirty="0" smtClean="0"/>
              <a:t>Fever </a:t>
            </a:r>
          </a:p>
          <a:p>
            <a:r>
              <a:rPr lang="en-US" dirty="0" err="1" smtClean="0"/>
              <a:t>Lymphadenopathy</a:t>
            </a:r>
            <a:endParaRPr lang="en-US" dirty="0" smtClean="0"/>
          </a:p>
          <a:p>
            <a:r>
              <a:rPr lang="en-US" dirty="0" smtClean="0"/>
              <a:t>Systemic upset……one organ system and </a:t>
            </a:r>
            <a:r>
              <a:rPr lang="en-US" dirty="0" err="1" smtClean="0"/>
              <a:t>haematological</a:t>
            </a:r>
            <a:r>
              <a:rPr lang="en-US" dirty="0" smtClean="0"/>
              <a:t> disturbance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914400"/>
            <a:ext cx="6324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990600"/>
            <a:ext cx="5867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838200"/>
            <a:ext cx="6705599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Learning 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 are  different types of  SCAR</a:t>
            </a:r>
          </a:p>
          <a:p>
            <a:endParaRPr lang="en-US" dirty="0" smtClean="0"/>
          </a:p>
          <a:p>
            <a:r>
              <a:rPr lang="en-US" dirty="0" err="1" smtClean="0"/>
              <a:t>Pathophysiology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Clinical presentation of  SCAR</a:t>
            </a:r>
          </a:p>
          <a:p>
            <a:endParaRPr lang="en-US" dirty="0" smtClean="0"/>
          </a:p>
          <a:p>
            <a:r>
              <a:rPr lang="en-US" dirty="0" smtClean="0"/>
              <a:t>How to manage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14400"/>
            <a:ext cx="6324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features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Lymphadenopathy</a:t>
            </a:r>
            <a:r>
              <a:rPr lang="en-US" dirty="0" smtClean="0"/>
              <a:t> ……. </a:t>
            </a:r>
            <a:r>
              <a:rPr lang="en-US" dirty="0" err="1" smtClean="0"/>
              <a:t>Atleast</a:t>
            </a:r>
            <a:r>
              <a:rPr lang="en-US" dirty="0" smtClean="0"/>
              <a:t> two sites </a:t>
            </a:r>
          </a:p>
          <a:p>
            <a:endParaRPr lang="en-US" dirty="0" smtClean="0"/>
          </a:p>
          <a:p>
            <a:r>
              <a:rPr lang="en-US" b="1" dirty="0" err="1" smtClean="0"/>
              <a:t>Haematologiacal</a:t>
            </a:r>
            <a:r>
              <a:rPr lang="en-US" b="1" dirty="0" smtClean="0"/>
              <a:t>  abnormalities</a:t>
            </a:r>
          </a:p>
          <a:p>
            <a:r>
              <a:rPr lang="en-US" dirty="0" err="1" smtClean="0"/>
              <a:t>Eosinophilia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Lymphocytosis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Atypical lymphocytes </a:t>
            </a:r>
          </a:p>
          <a:p>
            <a:r>
              <a:rPr lang="en-US" dirty="0" err="1" smtClean="0"/>
              <a:t>Pancytopenia</a:t>
            </a:r>
            <a:r>
              <a:rPr lang="en-US" dirty="0" smtClean="0"/>
              <a:t> , </a:t>
            </a:r>
            <a:r>
              <a:rPr lang="en-US" dirty="0" err="1" smtClean="0"/>
              <a:t>leukopenia</a:t>
            </a:r>
            <a:r>
              <a:rPr lang="en-US" dirty="0" smtClean="0"/>
              <a:t>,  thrombocytopenia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en-US" b="1" dirty="0" smtClean="0"/>
              <a:t>Liver  </a:t>
            </a:r>
          </a:p>
          <a:p>
            <a:r>
              <a:rPr lang="en-US" dirty="0" err="1" smtClean="0"/>
              <a:t>Hepatocellular</a:t>
            </a:r>
            <a:r>
              <a:rPr lang="en-US" dirty="0" smtClean="0"/>
              <a:t> and obstructive picture</a:t>
            </a:r>
          </a:p>
          <a:p>
            <a:r>
              <a:rPr lang="en-US" dirty="0" smtClean="0"/>
              <a:t>Mild and transient </a:t>
            </a:r>
            <a:r>
              <a:rPr lang="en-US" b="1" dirty="0" smtClean="0"/>
              <a:t>hepatitis</a:t>
            </a:r>
            <a:r>
              <a:rPr lang="en-US" dirty="0" smtClean="0"/>
              <a:t> …. ALT ≤ 250iU/L</a:t>
            </a:r>
          </a:p>
          <a:p>
            <a:r>
              <a:rPr lang="en-US" dirty="0" err="1" smtClean="0"/>
              <a:t>Fulminant</a:t>
            </a:r>
            <a:r>
              <a:rPr lang="en-US" dirty="0" smtClean="0"/>
              <a:t>  </a:t>
            </a:r>
            <a:r>
              <a:rPr lang="en-US" b="1" dirty="0" smtClean="0"/>
              <a:t>hepatic  failure </a:t>
            </a:r>
          </a:p>
          <a:p>
            <a:r>
              <a:rPr lang="en-US" dirty="0" smtClean="0"/>
              <a:t>Primary cause of </a:t>
            </a:r>
            <a:r>
              <a:rPr lang="en-US" b="1" dirty="0" smtClean="0"/>
              <a:t>mortality </a:t>
            </a:r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Renal </a:t>
            </a:r>
          </a:p>
          <a:p>
            <a:r>
              <a:rPr lang="en-US" dirty="0" err="1" smtClean="0"/>
              <a:t>Hematuria</a:t>
            </a:r>
            <a:r>
              <a:rPr lang="en-US" dirty="0" smtClean="0"/>
              <a:t>  ,</a:t>
            </a:r>
            <a:r>
              <a:rPr lang="en-US" dirty="0" err="1" smtClean="0"/>
              <a:t>proteinuria</a:t>
            </a:r>
            <a:r>
              <a:rPr lang="en-US" dirty="0" smtClean="0"/>
              <a:t>  and urinary </a:t>
            </a:r>
            <a:r>
              <a:rPr lang="en-US" dirty="0" err="1" smtClean="0"/>
              <a:t>eosinophils</a:t>
            </a:r>
            <a:endParaRPr lang="en-US" dirty="0" smtClean="0"/>
          </a:p>
          <a:p>
            <a:r>
              <a:rPr lang="en-US" dirty="0" smtClean="0"/>
              <a:t>Renal failure rare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/>
              <a:t>Cardiac involvement</a:t>
            </a:r>
          </a:p>
          <a:p>
            <a:r>
              <a:rPr lang="en-US" dirty="0" err="1" smtClean="0"/>
              <a:t>Pericarditis</a:t>
            </a:r>
            <a:r>
              <a:rPr lang="en-US" dirty="0" smtClean="0"/>
              <a:t>  and </a:t>
            </a:r>
            <a:r>
              <a:rPr lang="en-US" dirty="0" err="1" smtClean="0"/>
              <a:t>myocarditis</a:t>
            </a:r>
            <a:r>
              <a:rPr lang="en-US" dirty="0" smtClean="0"/>
              <a:t>  </a:t>
            </a:r>
          </a:p>
          <a:p>
            <a:r>
              <a:rPr lang="en-US" dirty="0" smtClean="0"/>
              <a:t>Acute necrotizing </a:t>
            </a:r>
            <a:r>
              <a:rPr lang="en-US" dirty="0" err="1" smtClean="0"/>
              <a:t>eosinophilic</a:t>
            </a:r>
            <a:r>
              <a:rPr lang="en-US" dirty="0" smtClean="0"/>
              <a:t> </a:t>
            </a:r>
            <a:r>
              <a:rPr lang="en-US" dirty="0" err="1" smtClean="0"/>
              <a:t>myocarditis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Pulmonary involvement </a:t>
            </a:r>
          </a:p>
          <a:p>
            <a:r>
              <a:rPr lang="en-US" dirty="0" err="1" smtClean="0"/>
              <a:t>Pleuritis</a:t>
            </a:r>
            <a:r>
              <a:rPr lang="en-US" dirty="0" smtClean="0"/>
              <a:t> ,  pleural effusion ,acute interstitial </a:t>
            </a:r>
            <a:r>
              <a:rPr lang="en-US" dirty="0" err="1" smtClean="0"/>
              <a:t>pneumonitis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/>
              <a:t>CNS</a:t>
            </a:r>
          </a:p>
          <a:p>
            <a:r>
              <a:rPr lang="en-US" dirty="0" smtClean="0"/>
              <a:t>Headache ,seizures ,cranial nerve palsies</a:t>
            </a:r>
          </a:p>
          <a:p>
            <a:r>
              <a:rPr lang="en-US" dirty="0" smtClean="0"/>
              <a:t>Limbic encephalitis , SIADH  </a:t>
            </a:r>
          </a:p>
          <a:p>
            <a:endParaRPr lang="en-US" dirty="0" smtClean="0"/>
          </a:p>
          <a:p>
            <a:r>
              <a:rPr lang="en-US" b="1" dirty="0" smtClean="0"/>
              <a:t>GIT </a:t>
            </a:r>
          </a:p>
          <a:p>
            <a:r>
              <a:rPr lang="en-US" dirty="0" smtClean="0"/>
              <a:t>Bloody diarrhea</a:t>
            </a:r>
          </a:p>
          <a:p>
            <a:r>
              <a:rPr lang="en-US" dirty="0" smtClean="0"/>
              <a:t>Endoscopy…..ulcerative colitis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/>
              <a:t>Endocrine </a:t>
            </a:r>
          </a:p>
          <a:p>
            <a:r>
              <a:rPr lang="en-US" dirty="0" smtClean="0"/>
              <a:t>Hypo- or  hyperthyroidism</a:t>
            </a:r>
          </a:p>
          <a:p>
            <a:r>
              <a:rPr lang="en-US" dirty="0" smtClean="0"/>
              <a:t>Pancreatitis……..</a:t>
            </a:r>
            <a:r>
              <a:rPr lang="en-US" dirty="0" err="1" smtClean="0"/>
              <a:t>pacreatic</a:t>
            </a:r>
            <a:r>
              <a:rPr lang="en-US" dirty="0" smtClean="0"/>
              <a:t> insufficiency </a:t>
            </a:r>
          </a:p>
          <a:p>
            <a:pPr>
              <a:buNone/>
            </a:pPr>
            <a:r>
              <a:rPr lang="en-US" dirty="0" smtClean="0"/>
              <a:t> type 1 diabetes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Diagnostic  criteria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76400"/>
            <a:ext cx="76962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Poor prognostic  </a:t>
            </a:r>
            <a:r>
              <a:rPr lang="en-US" b="1" dirty="0" smtClean="0"/>
              <a:t>factors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EM  like reactions </a:t>
            </a:r>
          </a:p>
          <a:p>
            <a:endParaRPr lang="en-US" dirty="0" smtClean="0"/>
          </a:p>
          <a:p>
            <a:r>
              <a:rPr lang="en-US" dirty="0" err="1" smtClean="0"/>
              <a:t>Allopurinol</a:t>
            </a:r>
            <a:r>
              <a:rPr lang="en-US" dirty="0" smtClean="0"/>
              <a:t>  , </a:t>
            </a:r>
            <a:r>
              <a:rPr lang="en-US" dirty="0" err="1" smtClean="0"/>
              <a:t>minocycline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High  viral  </a:t>
            </a:r>
            <a:r>
              <a:rPr lang="en-US" dirty="0" err="1" smtClean="0"/>
              <a:t>titres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Eosinophilia</a:t>
            </a:r>
            <a:r>
              <a:rPr lang="en-US" dirty="0" smtClean="0"/>
              <a:t> , </a:t>
            </a:r>
            <a:r>
              <a:rPr lang="en-US" dirty="0" err="1" smtClean="0"/>
              <a:t>pancytopenia</a:t>
            </a:r>
            <a:r>
              <a:rPr lang="en-US" dirty="0" smtClean="0"/>
              <a:t>  and thrombocytopenia </a:t>
            </a:r>
          </a:p>
          <a:p>
            <a:endParaRPr lang="en-US" dirty="0" smtClean="0"/>
          </a:p>
          <a:p>
            <a:r>
              <a:rPr lang="en-US" dirty="0" err="1" smtClean="0"/>
              <a:t>Tachypnea</a:t>
            </a:r>
            <a:r>
              <a:rPr lang="en-US" dirty="0" smtClean="0"/>
              <a:t> , tachycardia , </a:t>
            </a:r>
            <a:r>
              <a:rPr lang="en-US" dirty="0" err="1" smtClean="0"/>
              <a:t>coagulopathy</a:t>
            </a:r>
            <a:r>
              <a:rPr lang="en-US" dirty="0" smtClean="0"/>
              <a:t>  and GI bleeding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Sepsis /infection </a:t>
            </a:r>
          </a:p>
          <a:p>
            <a:endParaRPr lang="en-US" dirty="0" smtClean="0"/>
          </a:p>
          <a:p>
            <a:r>
              <a:rPr lang="en-US" dirty="0" smtClean="0"/>
              <a:t>AGEP </a:t>
            </a:r>
          </a:p>
          <a:p>
            <a:endParaRPr lang="en-US" dirty="0" smtClean="0"/>
          </a:p>
          <a:p>
            <a:r>
              <a:rPr lang="en-US" dirty="0" smtClean="0"/>
              <a:t>SJS/TEN</a:t>
            </a:r>
          </a:p>
          <a:p>
            <a:endParaRPr lang="en-US" dirty="0" smtClean="0"/>
          </a:p>
          <a:p>
            <a:r>
              <a:rPr lang="en-US" dirty="0" smtClean="0"/>
              <a:t>Eczema</a:t>
            </a:r>
          </a:p>
          <a:p>
            <a:endParaRPr lang="en-US" dirty="0" smtClean="0"/>
          </a:p>
          <a:p>
            <a:r>
              <a:rPr lang="en-US" dirty="0" err="1" smtClean="0"/>
              <a:t>Cutaneous</a:t>
            </a:r>
            <a:r>
              <a:rPr lang="en-US" dirty="0" smtClean="0"/>
              <a:t> lymphoma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CBC  , peripheral smear  </a:t>
            </a:r>
          </a:p>
          <a:p>
            <a:r>
              <a:rPr lang="en-US" dirty="0" smtClean="0"/>
              <a:t>LFTs ,  RFTs  , URE , PT/INR , CK-MB </a:t>
            </a:r>
          </a:p>
          <a:p>
            <a:r>
              <a:rPr lang="en-US" dirty="0" smtClean="0"/>
              <a:t>S.ANA  ,TFTs  </a:t>
            </a:r>
          </a:p>
          <a:p>
            <a:r>
              <a:rPr lang="en-US" dirty="0" smtClean="0"/>
              <a:t>Viral serology </a:t>
            </a:r>
          </a:p>
          <a:p>
            <a:r>
              <a:rPr lang="en-US" dirty="0" err="1" smtClean="0"/>
              <a:t>Mycoplasma</a:t>
            </a:r>
            <a:r>
              <a:rPr lang="en-US" dirty="0" smtClean="0"/>
              <a:t> serology </a:t>
            </a:r>
          </a:p>
          <a:p>
            <a:r>
              <a:rPr lang="en-US" dirty="0" smtClean="0"/>
              <a:t>Cultures </a:t>
            </a:r>
          </a:p>
          <a:p>
            <a:r>
              <a:rPr lang="en-US" dirty="0" smtClean="0"/>
              <a:t>Chest X-ray ,ECG , Echocardiography</a:t>
            </a:r>
          </a:p>
          <a:p>
            <a:r>
              <a:rPr lang="en-US" dirty="0" smtClean="0"/>
              <a:t>CT/MRI/EEG /CSF analysis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Acute generalized </a:t>
            </a:r>
            <a:r>
              <a:rPr lang="en-US" dirty="0" err="1" smtClean="0"/>
              <a:t>exanthematous</a:t>
            </a:r>
            <a:r>
              <a:rPr lang="en-US" dirty="0" smtClean="0"/>
              <a:t> </a:t>
            </a:r>
            <a:r>
              <a:rPr lang="en-US" dirty="0" err="1" smtClean="0"/>
              <a:t>pustulosis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Drug reaction with </a:t>
            </a:r>
            <a:r>
              <a:rPr lang="en-US" dirty="0" err="1" smtClean="0"/>
              <a:t>eosinphilia</a:t>
            </a:r>
            <a:r>
              <a:rPr lang="en-US" dirty="0" smtClean="0"/>
              <a:t> and systemic symptoms </a:t>
            </a:r>
          </a:p>
          <a:p>
            <a:endParaRPr lang="en-US" dirty="0" smtClean="0"/>
          </a:p>
          <a:p>
            <a:r>
              <a:rPr lang="en-US" dirty="0" err="1" smtClean="0"/>
              <a:t>Exfoliative</a:t>
            </a:r>
            <a:r>
              <a:rPr lang="en-US" dirty="0" smtClean="0"/>
              <a:t>  </a:t>
            </a:r>
            <a:r>
              <a:rPr lang="en-US" dirty="0" err="1" smtClean="0"/>
              <a:t>erythema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SJS/TEN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Identify and exclude </a:t>
            </a:r>
            <a:r>
              <a:rPr lang="en-US" b="1" dirty="0" smtClean="0">
                <a:solidFill>
                  <a:srgbClr val="FF0000"/>
                </a:solidFill>
              </a:rPr>
              <a:t>culprit drug</a:t>
            </a:r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General  management</a:t>
            </a:r>
          </a:p>
          <a:p>
            <a:pPr>
              <a:buFont typeface="Wingdings" pitchFamily="2" charset="2"/>
              <a:buChar char="q"/>
            </a:pPr>
            <a:endParaRPr lang="en-US" b="1" dirty="0" smtClean="0"/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Definitive </a:t>
            </a:r>
            <a:r>
              <a:rPr lang="en-US" b="1" dirty="0" err="1" smtClean="0"/>
              <a:t>mangement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line    corticosteroids 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line  ……</a:t>
            </a:r>
            <a:r>
              <a:rPr lang="en-US" dirty="0" err="1" smtClean="0"/>
              <a:t>ciclosporin</a:t>
            </a:r>
            <a:r>
              <a:rPr lang="en-US" dirty="0" smtClean="0"/>
              <a:t>  or IVIG 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line ……..</a:t>
            </a:r>
            <a:r>
              <a:rPr lang="en-US" dirty="0" err="1" smtClean="0"/>
              <a:t>plasmapharesis</a:t>
            </a:r>
            <a:r>
              <a:rPr lang="en-US" dirty="0" smtClean="0"/>
              <a:t> </a:t>
            </a:r>
            <a:r>
              <a:rPr lang="en-US" dirty="0" err="1" smtClean="0"/>
              <a:t>cyclophosphamide</a:t>
            </a:r>
            <a:r>
              <a:rPr lang="en-US" dirty="0" smtClean="0"/>
              <a:t> ,</a:t>
            </a:r>
            <a:r>
              <a:rPr lang="en-US" dirty="0" err="1" smtClean="0"/>
              <a:t>rituximab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Generalized </a:t>
            </a:r>
            <a:r>
              <a:rPr lang="en-US" b="1" dirty="0" err="1" smtClean="0"/>
              <a:t>exfoliative</a:t>
            </a:r>
            <a:r>
              <a:rPr lang="en-US" b="1" dirty="0" smtClean="0"/>
              <a:t> dermatitis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Drug  induced </a:t>
            </a:r>
            <a:r>
              <a:rPr lang="en-US" dirty="0" err="1" smtClean="0"/>
              <a:t>erythroderma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Pruritis</a:t>
            </a:r>
            <a:r>
              <a:rPr lang="en-US" dirty="0" smtClean="0"/>
              <a:t> ,  </a:t>
            </a:r>
            <a:r>
              <a:rPr lang="en-US" dirty="0" err="1" smtClean="0"/>
              <a:t>erythema</a:t>
            </a:r>
            <a:r>
              <a:rPr lang="en-US" dirty="0" smtClean="0"/>
              <a:t>   and  scaling  </a:t>
            </a:r>
          </a:p>
          <a:p>
            <a:r>
              <a:rPr lang="en-US" b="1" dirty="0" smtClean="0"/>
              <a:t>›</a:t>
            </a:r>
            <a:r>
              <a:rPr lang="en-US" dirty="0" smtClean="0"/>
              <a:t>90%   BSA </a:t>
            </a:r>
          </a:p>
          <a:p>
            <a:r>
              <a:rPr lang="en-US" dirty="0" smtClean="0"/>
              <a:t>Primary………..short latency  </a:t>
            </a:r>
          </a:p>
          <a:p>
            <a:r>
              <a:rPr lang="en-US" dirty="0" smtClean="0"/>
              <a:t>Associated  with DRESS  ……….latency </a:t>
            </a:r>
            <a:r>
              <a:rPr lang="en-US" dirty="0" err="1" smtClean="0"/>
              <a:t>upto</a:t>
            </a:r>
            <a:r>
              <a:rPr lang="en-US" dirty="0" smtClean="0"/>
              <a:t> 12 weeks </a:t>
            </a:r>
          </a:p>
          <a:p>
            <a:r>
              <a:rPr lang="en-US" dirty="0" smtClean="0"/>
              <a:t>Constitutional  symptoms </a:t>
            </a:r>
          </a:p>
          <a:p>
            <a:r>
              <a:rPr lang="en-US" dirty="0" err="1" smtClean="0"/>
              <a:t>Lymphadenopathy</a:t>
            </a:r>
            <a:r>
              <a:rPr lang="en-US" dirty="0" smtClean="0"/>
              <a:t> , </a:t>
            </a:r>
            <a:r>
              <a:rPr lang="en-US" dirty="0" err="1" smtClean="0"/>
              <a:t>organomegaly</a:t>
            </a:r>
            <a:r>
              <a:rPr lang="en-US" dirty="0" smtClean="0"/>
              <a:t>  and high output cardiac failure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DRUGS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Anticonvulsants: </a:t>
            </a:r>
            <a:r>
              <a:rPr lang="en-US" dirty="0" err="1" smtClean="0"/>
              <a:t>carbamazepine,phenytoin</a:t>
            </a:r>
            <a:r>
              <a:rPr lang="en-US" dirty="0" smtClean="0"/>
              <a:t>, </a:t>
            </a:r>
            <a:r>
              <a:rPr lang="en-US" dirty="0" err="1" smtClean="0"/>
              <a:t>phenobarbitol</a:t>
            </a:r>
            <a:endParaRPr lang="en-US" dirty="0" smtClean="0"/>
          </a:p>
          <a:p>
            <a:r>
              <a:rPr lang="en-US" dirty="0" smtClean="0"/>
              <a:t>Antibiotics : </a:t>
            </a:r>
            <a:r>
              <a:rPr lang="en-US" dirty="0" err="1" smtClean="0"/>
              <a:t>pencillins</a:t>
            </a:r>
            <a:r>
              <a:rPr lang="en-US" dirty="0" smtClean="0"/>
              <a:t> ,</a:t>
            </a:r>
            <a:r>
              <a:rPr lang="en-US" dirty="0" err="1" smtClean="0"/>
              <a:t>cephalosporins</a:t>
            </a:r>
            <a:r>
              <a:rPr lang="en-US" dirty="0" smtClean="0"/>
              <a:t>, </a:t>
            </a:r>
            <a:r>
              <a:rPr lang="en-US" dirty="0" err="1" smtClean="0"/>
              <a:t>vancomycin</a:t>
            </a:r>
            <a:r>
              <a:rPr lang="en-US" dirty="0" smtClean="0"/>
              <a:t> </a:t>
            </a:r>
          </a:p>
          <a:p>
            <a:r>
              <a:rPr lang="en-US" dirty="0" smtClean="0"/>
              <a:t>NSAIDs </a:t>
            </a:r>
          </a:p>
          <a:p>
            <a:r>
              <a:rPr lang="en-US" dirty="0" err="1" smtClean="0"/>
              <a:t>Allopurinol</a:t>
            </a:r>
            <a:r>
              <a:rPr lang="en-US" dirty="0" smtClean="0"/>
              <a:t> </a:t>
            </a:r>
          </a:p>
          <a:p>
            <a:r>
              <a:rPr lang="en-US" dirty="0" smtClean="0"/>
              <a:t>Lithium </a:t>
            </a:r>
          </a:p>
          <a:p>
            <a:r>
              <a:rPr lang="en-US" dirty="0" err="1" smtClean="0"/>
              <a:t>Acitretin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Omeprazole</a:t>
            </a:r>
            <a:r>
              <a:rPr lang="en-US" dirty="0" smtClean="0"/>
              <a:t> </a:t>
            </a:r>
          </a:p>
          <a:p>
            <a:r>
              <a:rPr lang="en-US" dirty="0" smtClean="0"/>
              <a:t>Heavy metals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Complications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Hypothermia </a:t>
            </a:r>
          </a:p>
          <a:p>
            <a:endParaRPr lang="en-US" dirty="0" smtClean="0"/>
          </a:p>
          <a:p>
            <a:r>
              <a:rPr lang="en-US" dirty="0" smtClean="0"/>
              <a:t>Fluid and electrolyte imbalance </a:t>
            </a:r>
          </a:p>
          <a:p>
            <a:endParaRPr lang="en-US" dirty="0" smtClean="0"/>
          </a:p>
          <a:p>
            <a:r>
              <a:rPr lang="en-US" dirty="0" smtClean="0"/>
              <a:t>Sepsis </a:t>
            </a:r>
          </a:p>
          <a:p>
            <a:endParaRPr lang="en-US" dirty="0" smtClean="0"/>
          </a:p>
          <a:p>
            <a:r>
              <a:rPr lang="en-US" dirty="0" smtClean="0"/>
              <a:t>High output cardiac failure </a:t>
            </a:r>
          </a:p>
          <a:p>
            <a:endParaRPr lang="en-US" dirty="0" smtClean="0"/>
          </a:p>
          <a:p>
            <a:r>
              <a:rPr lang="en-US" dirty="0" smtClean="0"/>
              <a:t>Post inflammatory </a:t>
            </a:r>
            <a:r>
              <a:rPr lang="en-US" dirty="0" err="1" smtClean="0"/>
              <a:t>dyspigmentation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Management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Withdrawl</a:t>
            </a:r>
            <a:r>
              <a:rPr lang="en-US" dirty="0" smtClean="0"/>
              <a:t> of </a:t>
            </a:r>
            <a:r>
              <a:rPr lang="en-US" b="1" dirty="0" smtClean="0"/>
              <a:t>offending drug  </a:t>
            </a:r>
          </a:p>
          <a:p>
            <a:endParaRPr lang="en-US" dirty="0" smtClean="0"/>
          </a:p>
          <a:p>
            <a:r>
              <a:rPr lang="en-US" dirty="0" smtClean="0"/>
              <a:t>General management  </a:t>
            </a:r>
          </a:p>
          <a:p>
            <a:endParaRPr lang="en-US" dirty="0" smtClean="0"/>
          </a:p>
          <a:p>
            <a:r>
              <a:rPr lang="en-US" b="1" dirty="0" smtClean="0"/>
              <a:t> Specific</a:t>
            </a:r>
            <a:r>
              <a:rPr lang="en-US" dirty="0" smtClean="0"/>
              <a:t> : Topical and systemic </a:t>
            </a:r>
            <a:r>
              <a:rPr lang="en-US" b="1" dirty="0" smtClean="0"/>
              <a:t>corticosteroids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Stevens-</a:t>
            </a:r>
            <a:r>
              <a:rPr lang="en-US" b="1" dirty="0" err="1" smtClean="0"/>
              <a:t>johnson</a:t>
            </a:r>
            <a:r>
              <a:rPr lang="en-US" b="1" dirty="0" smtClean="0"/>
              <a:t> syndrome/toxic epidermal </a:t>
            </a:r>
            <a:r>
              <a:rPr lang="en-US" b="1" dirty="0" err="1" smtClean="0"/>
              <a:t>necrolysis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Synonym: Lyell syndrome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Severe  </a:t>
            </a:r>
            <a:r>
              <a:rPr lang="en-US" dirty="0" err="1" smtClean="0"/>
              <a:t>mucocutaneous</a:t>
            </a:r>
            <a:r>
              <a:rPr lang="en-US" dirty="0" smtClean="0"/>
              <a:t> reactions  usually to drugs , characterized by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Blistering and epithelial sloughing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SJS/TEN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Rare, acute, serious, and potentially fatal skin reaction</a:t>
            </a:r>
          </a:p>
          <a:p>
            <a:r>
              <a:rPr lang="en-US" dirty="0" smtClean="0"/>
              <a:t>Characterized by </a:t>
            </a:r>
            <a:r>
              <a:rPr lang="en-US" b="1" dirty="0" smtClean="0"/>
              <a:t>epidermal loss and multisite </a:t>
            </a:r>
            <a:r>
              <a:rPr lang="en-US" b="1" dirty="0" err="1" smtClean="0"/>
              <a:t>mucositis</a:t>
            </a:r>
            <a:r>
              <a:rPr lang="en-US" dirty="0" smtClean="0"/>
              <a:t>, accompanied by </a:t>
            </a:r>
            <a:r>
              <a:rPr lang="en-US" b="1" dirty="0" smtClean="0"/>
              <a:t>systemic disturbance</a:t>
            </a:r>
          </a:p>
          <a:p>
            <a:r>
              <a:rPr lang="en-US" dirty="0" smtClean="0"/>
              <a:t>May proceed to </a:t>
            </a:r>
            <a:r>
              <a:rPr lang="en-US" b="1" dirty="0" err="1" smtClean="0"/>
              <a:t>multiorgan</a:t>
            </a:r>
            <a:r>
              <a:rPr lang="en-US" b="1" dirty="0" smtClean="0"/>
              <a:t> failure</a:t>
            </a:r>
          </a:p>
          <a:p>
            <a:r>
              <a:rPr lang="en-US" dirty="0" smtClean="0"/>
              <a:t>Carries an appreciable mortality during the acute illness</a:t>
            </a:r>
          </a:p>
          <a:p>
            <a:r>
              <a:rPr lang="en-US" dirty="0" smtClean="0"/>
              <a:t>Survivors often develop significant long term </a:t>
            </a:r>
            <a:r>
              <a:rPr lang="en-US" dirty="0" err="1" smtClean="0"/>
              <a:t>sequelae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Epidemiology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/>
              <a:t>Age</a:t>
            </a:r>
            <a:r>
              <a:rPr lang="en-US" dirty="0" smtClean="0"/>
              <a:t>:  all ages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Sex:  </a:t>
            </a:r>
            <a:r>
              <a:rPr lang="en-US" dirty="0" smtClean="0"/>
              <a:t>female to male being 2:1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Associated diseases</a:t>
            </a:r>
            <a:r>
              <a:rPr lang="en-US" dirty="0" smtClean="0"/>
              <a:t>:  </a:t>
            </a:r>
          </a:p>
          <a:p>
            <a:r>
              <a:rPr lang="en-US" dirty="0" smtClean="0"/>
              <a:t> Infections</a:t>
            </a:r>
            <a:r>
              <a:rPr lang="en-US" b="1" dirty="0" smtClean="0"/>
              <a:t>: </a:t>
            </a:r>
            <a:r>
              <a:rPr lang="en-US" dirty="0" smtClean="0"/>
              <a:t>HIV   ,</a:t>
            </a:r>
            <a:r>
              <a:rPr lang="en-US" dirty="0" err="1" smtClean="0"/>
              <a:t>Mycoplasma</a:t>
            </a:r>
            <a:r>
              <a:rPr lang="en-US" dirty="0" smtClean="0"/>
              <a:t> </a:t>
            </a:r>
            <a:r>
              <a:rPr lang="en-US" dirty="0" err="1" smtClean="0"/>
              <a:t>pneumoniae</a:t>
            </a:r>
            <a:endParaRPr lang="en-US" dirty="0" smtClean="0"/>
          </a:p>
          <a:p>
            <a:r>
              <a:rPr lang="en-US" dirty="0" smtClean="0"/>
              <a:t>  SLE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DRUGS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Allopurinol</a:t>
            </a:r>
            <a:endParaRPr lang="en-US" dirty="0" smtClean="0"/>
          </a:p>
          <a:p>
            <a:r>
              <a:rPr lang="en-US" dirty="0" smtClean="0"/>
              <a:t>Anticonvulsants (</a:t>
            </a:r>
            <a:r>
              <a:rPr lang="en-US" dirty="0" err="1" smtClean="0"/>
              <a:t>Carbamazepine</a:t>
            </a:r>
            <a:r>
              <a:rPr lang="en-US" dirty="0" smtClean="0"/>
              <a:t>, </a:t>
            </a:r>
            <a:r>
              <a:rPr lang="en-US" dirty="0" err="1" smtClean="0"/>
              <a:t>Lamotrigine</a:t>
            </a:r>
            <a:r>
              <a:rPr lang="en-US" dirty="0" smtClean="0"/>
              <a:t>, Phenobarbital, </a:t>
            </a:r>
            <a:r>
              <a:rPr lang="en-US" dirty="0" err="1" smtClean="0"/>
              <a:t>Phenytoin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Nevirapine</a:t>
            </a:r>
            <a:endParaRPr lang="en-US" dirty="0" smtClean="0"/>
          </a:p>
          <a:p>
            <a:r>
              <a:rPr lang="en-US" dirty="0" err="1" smtClean="0"/>
              <a:t>Oxicam</a:t>
            </a:r>
            <a:r>
              <a:rPr lang="en-US" dirty="0" smtClean="0"/>
              <a:t> non steroidal anti-inflammatory drugs</a:t>
            </a:r>
          </a:p>
          <a:p>
            <a:r>
              <a:rPr lang="en-US" dirty="0" err="1" smtClean="0"/>
              <a:t>Sulfamethoxazole</a:t>
            </a:r>
            <a:r>
              <a:rPr lang="en-US" dirty="0" smtClean="0"/>
              <a:t> and other sulfa antibiotics</a:t>
            </a:r>
          </a:p>
          <a:p>
            <a:r>
              <a:rPr lang="en-US" dirty="0" err="1" smtClean="0"/>
              <a:t>sulfasalazine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ni\Desktop\imagesQ0HNRRW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3058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Acute  generalized  </a:t>
            </a:r>
            <a:r>
              <a:rPr lang="en-US" b="1" dirty="0" err="1" smtClean="0"/>
              <a:t>exanthematous</a:t>
            </a:r>
            <a:r>
              <a:rPr lang="en-US" b="1" dirty="0" smtClean="0"/>
              <a:t> </a:t>
            </a:r>
            <a:r>
              <a:rPr lang="en-US" b="1" dirty="0" err="1" smtClean="0"/>
              <a:t>pustulosis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Synonyms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Exanthemic</a:t>
            </a:r>
            <a:r>
              <a:rPr lang="en-US" dirty="0" smtClean="0"/>
              <a:t> </a:t>
            </a:r>
            <a:r>
              <a:rPr lang="en-US" dirty="0" err="1" smtClean="0"/>
              <a:t>pustular</a:t>
            </a:r>
            <a:r>
              <a:rPr lang="en-US" dirty="0" smtClean="0"/>
              <a:t> psoriasis</a:t>
            </a:r>
          </a:p>
          <a:p>
            <a:endParaRPr lang="en-US" dirty="0" smtClean="0"/>
          </a:p>
          <a:p>
            <a:r>
              <a:rPr lang="en-US" dirty="0" smtClean="0"/>
              <a:t>Toxic </a:t>
            </a:r>
            <a:r>
              <a:rPr lang="en-US" dirty="0" err="1" smtClean="0"/>
              <a:t>pustuloderma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Pustular</a:t>
            </a:r>
            <a:r>
              <a:rPr lang="en-US" dirty="0" smtClean="0"/>
              <a:t> drug  reaction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600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ni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5973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ni\Desktop\HIS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14400"/>
            <a:ext cx="7924800" cy="5211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features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Latent period </a:t>
            </a:r>
            <a:r>
              <a:rPr lang="en-US" dirty="0" smtClean="0"/>
              <a:t>…………7-10 days  but may range from 5-28 days</a:t>
            </a:r>
          </a:p>
          <a:p>
            <a:endParaRPr lang="en-US" dirty="0" smtClean="0"/>
          </a:p>
          <a:p>
            <a:r>
              <a:rPr lang="en-US" b="1" dirty="0" err="1" smtClean="0"/>
              <a:t>Prodrome</a:t>
            </a:r>
            <a:r>
              <a:rPr lang="en-US" dirty="0" smtClean="0"/>
              <a:t>………</a:t>
            </a:r>
            <a:r>
              <a:rPr lang="en-US" dirty="0" err="1" smtClean="0"/>
              <a:t>fever,malaise</a:t>
            </a:r>
            <a:r>
              <a:rPr lang="en-US" dirty="0" smtClean="0"/>
              <a:t> ,flu like illness</a:t>
            </a:r>
          </a:p>
          <a:p>
            <a:endParaRPr lang="en-US" dirty="0" smtClean="0"/>
          </a:p>
          <a:p>
            <a:r>
              <a:rPr lang="en-US" b="1" dirty="0" smtClean="0"/>
              <a:t>Rash</a:t>
            </a:r>
            <a:r>
              <a:rPr lang="en-US" dirty="0" smtClean="0"/>
              <a:t> ……… face and chest  commonly involved</a:t>
            </a:r>
          </a:p>
          <a:p>
            <a:r>
              <a:rPr lang="en-US" dirty="0" smtClean="0"/>
              <a:t> </a:t>
            </a:r>
          </a:p>
          <a:p>
            <a:r>
              <a:rPr lang="en-US" b="1" dirty="0" smtClean="0"/>
              <a:t>Mucosal involvement </a:t>
            </a:r>
            <a:r>
              <a:rPr lang="en-US" dirty="0" smtClean="0"/>
              <a:t>occur before, after or simultaneously with the </a:t>
            </a:r>
            <a:r>
              <a:rPr lang="en-US" dirty="0" err="1" smtClean="0"/>
              <a:t>dermatosis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Skin lesions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71500" indent="-571500"/>
            <a:r>
              <a:rPr lang="en-US" b="1" dirty="0" smtClean="0"/>
              <a:t>Atypical targets or </a:t>
            </a:r>
            <a:r>
              <a:rPr lang="en-US" b="1" dirty="0" err="1" smtClean="0"/>
              <a:t>purpuric</a:t>
            </a:r>
            <a:r>
              <a:rPr lang="en-US" b="1" dirty="0" smtClean="0"/>
              <a:t> </a:t>
            </a:r>
            <a:r>
              <a:rPr lang="en-US" b="1" dirty="0" err="1" smtClean="0"/>
              <a:t>macules</a:t>
            </a:r>
            <a:r>
              <a:rPr lang="en-US" b="1" dirty="0" smtClean="0"/>
              <a:t> </a:t>
            </a:r>
            <a:r>
              <a:rPr lang="en-US" dirty="0" smtClean="0"/>
              <a:t>on the face, upper torso and proximal limbs</a:t>
            </a:r>
          </a:p>
          <a:p>
            <a:pPr marL="571500" indent="-571500"/>
            <a:endParaRPr lang="en-US" dirty="0" smtClean="0"/>
          </a:p>
          <a:p>
            <a:pPr marL="571500" indent="-571500"/>
            <a:r>
              <a:rPr lang="en-US" dirty="0" smtClean="0"/>
              <a:t>Palms and soles involvement is often prominent</a:t>
            </a:r>
          </a:p>
          <a:p>
            <a:pPr marL="571500" indent="-571500"/>
            <a:endParaRPr lang="en-US" dirty="0" smtClean="0"/>
          </a:p>
          <a:p>
            <a:pPr marL="571500" indent="-571500"/>
            <a:r>
              <a:rPr lang="en-US" b="1" dirty="0" smtClean="0"/>
              <a:t>Vesicles or fluid filled blisters </a:t>
            </a:r>
            <a:r>
              <a:rPr lang="en-US" dirty="0" smtClean="0"/>
              <a:t>develop within </a:t>
            </a:r>
            <a:r>
              <a:rPr lang="en-US" dirty="0" err="1" smtClean="0"/>
              <a:t>lesional</a:t>
            </a:r>
            <a:r>
              <a:rPr lang="en-US" dirty="0" smtClean="0"/>
              <a:t> skin</a:t>
            </a:r>
          </a:p>
          <a:p>
            <a:pPr marL="571500" indent="-571500"/>
            <a:endParaRPr lang="en-US" dirty="0" smtClean="0"/>
          </a:p>
          <a:p>
            <a:pPr marL="571500" indent="-571500"/>
            <a:r>
              <a:rPr lang="en-US" b="1" dirty="0" smtClean="0"/>
              <a:t>Positive </a:t>
            </a:r>
            <a:r>
              <a:rPr lang="en-US" b="1" dirty="0" err="1" smtClean="0"/>
              <a:t>Nikolsky</a:t>
            </a:r>
            <a:r>
              <a:rPr lang="en-US" b="1" dirty="0" smtClean="0"/>
              <a:t> sign</a:t>
            </a:r>
          </a:p>
          <a:p>
            <a:pPr marL="571500" indent="-571500"/>
            <a:endParaRPr lang="en-US" b="1" dirty="0" smtClean="0"/>
          </a:p>
          <a:p>
            <a:pPr marL="571500" indent="-571500"/>
            <a:r>
              <a:rPr lang="en-US" dirty="0" smtClean="0"/>
              <a:t> Epidermal detachment produces areas of denuded dermis</a:t>
            </a:r>
          </a:p>
          <a:p>
            <a:pPr marL="571500" indent="-5715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220530_22150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762000"/>
            <a:ext cx="4419600" cy="4572000"/>
          </a:xfrm>
        </p:spPr>
      </p:pic>
      <p:pic>
        <p:nvPicPr>
          <p:cNvPr id="8" name="Content Placeholder 7" descr="20220530_22161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00600" y="2590800"/>
            <a:ext cx="4038600" cy="32004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572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6934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657600"/>
            <a:ext cx="701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ni\Desktop\gr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0"/>
            <a:ext cx="5181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5476875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371725"/>
            <a:ext cx="38100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Mucosal involvement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Eyes: conjunctivitis, corneal ulceration– red, sore, sticky, photosensitive eyes.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276600"/>
            <a:ext cx="59436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Sheets of non-follicular  sterile  pustules</a:t>
            </a:r>
          </a:p>
          <a:p>
            <a:endParaRPr lang="en-US" dirty="0" smtClean="0"/>
          </a:p>
          <a:p>
            <a:r>
              <a:rPr lang="en-US" dirty="0" smtClean="0"/>
              <a:t>Localized to major flexures </a:t>
            </a:r>
          </a:p>
          <a:p>
            <a:endParaRPr lang="en-US" dirty="0" smtClean="0"/>
          </a:p>
          <a:p>
            <a:r>
              <a:rPr lang="en-US" dirty="0" smtClean="0"/>
              <a:t>Response to drug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Short latency (2-5 days)</a:t>
            </a:r>
          </a:p>
          <a:p>
            <a:endParaRPr lang="en-US" dirty="0" smtClean="0"/>
          </a:p>
          <a:p>
            <a:r>
              <a:rPr lang="en-US" dirty="0" smtClean="0"/>
              <a:t>Self -limiting  </a:t>
            </a:r>
          </a:p>
          <a:p>
            <a:endParaRPr lang="en-US" dirty="0" smtClean="0"/>
          </a:p>
          <a:p>
            <a:r>
              <a:rPr lang="en-US" dirty="0" smtClean="0"/>
              <a:t>Resolves  without  </a:t>
            </a:r>
            <a:r>
              <a:rPr lang="en-US" dirty="0" err="1" smtClean="0"/>
              <a:t>sequeale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71600"/>
            <a:ext cx="41910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Oral involvement</a:t>
            </a:r>
            <a:r>
              <a:rPr lang="en-US" dirty="0" smtClean="0"/>
              <a:t>: —Adherent  hemorrhagic crust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8" name="Picture 2" descr="C:\Users\Mani\Desktop\ORAL MUCO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362200"/>
            <a:ext cx="51054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Urogenital</a:t>
            </a:r>
            <a:r>
              <a:rPr lang="en-US" b="1" dirty="0" smtClean="0"/>
              <a:t> tract</a:t>
            </a:r>
            <a:r>
              <a:rPr lang="en-US" dirty="0" smtClean="0"/>
              <a:t>:( erosions ulcers) pain and urinary dysfunction (</a:t>
            </a:r>
            <a:r>
              <a:rPr lang="en-US" dirty="0" err="1" smtClean="0"/>
              <a:t>dysuria</a:t>
            </a:r>
            <a:r>
              <a:rPr lang="en-US" dirty="0" smtClean="0"/>
              <a:t> or retention)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146" name="Picture 2" descr="C:\Users\Mani\Desktop\imagesSXQ745G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981200"/>
            <a:ext cx="44958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Systemic involvement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Pulmonary : </a:t>
            </a:r>
            <a:r>
              <a:rPr lang="en-US" dirty="0" err="1" smtClean="0"/>
              <a:t>Dyspnea</a:t>
            </a:r>
            <a:r>
              <a:rPr lang="en-US" dirty="0" smtClean="0"/>
              <a:t>  , </a:t>
            </a:r>
            <a:r>
              <a:rPr lang="en-US" dirty="0" err="1" smtClean="0"/>
              <a:t>hemoptysis</a:t>
            </a:r>
            <a:r>
              <a:rPr lang="en-US" dirty="0" smtClean="0"/>
              <a:t> , </a:t>
            </a:r>
            <a:r>
              <a:rPr lang="en-US" dirty="0" err="1" smtClean="0"/>
              <a:t>tachypnea</a:t>
            </a:r>
            <a:r>
              <a:rPr lang="en-US" dirty="0" smtClean="0"/>
              <a:t> , increased bronchial secretions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err="1" smtClean="0"/>
              <a:t>Fibreoptic</a:t>
            </a:r>
            <a:r>
              <a:rPr lang="en-US" dirty="0" smtClean="0"/>
              <a:t>  </a:t>
            </a:r>
            <a:r>
              <a:rPr lang="en-US" dirty="0" err="1" smtClean="0"/>
              <a:t>bronchoscopy</a:t>
            </a:r>
            <a:r>
              <a:rPr lang="en-US" dirty="0" smtClean="0"/>
              <a:t> :  diffuse loss of bronchial epithelium  </a:t>
            </a:r>
          </a:p>
          <a:p>
            <a:endParaRPr lang="en-US" dirty="0" smtClean="0"/>
          </a:p>
          <a:p>
            <a:r>
              <a:rPr lang="en-US" dirty="0" smtClean="0"/>
              <a:t>GIT : </a:t>
            </a:r>
            <a:r>
              <a:rPr lang="en-US" dirty="0" err="1" smtClean="0"/>
              <a:t>diarrhoea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 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Erythema</a:t>
            </a:r>
            <a:r>
              <a:rPr lang="en-US" dirty="0" smtClean="0"/>
              <a:t> </a:t>
            </a:r>
            <a:r>
              <a:rPr lang="en-US" dirty="0" err="1" smtClean="0"/>
              <a:t>multiforme</a:t>
            </a:r>
            <a:r>
              <a:rPr lang="en-US" dirty="0" smtClean="0"/>
              <a:t> major</a:t>
            </a:r>
          </a:p>
          <a:p>
            <a:r>
              <a:rPr lang="en-US" dirty="0" err="1" smtClean="0"/>
              <a:t>Pemphigus</a:t>
            </a:r>
            <a:r>
              <a:rPr lang="en-US" dirty="0" smtClean="0"/>
              <a:t> </a:t>
            </a:r>
            <a:r>
              <a:rPr lang="en-US" dirty="0" err="1" smtClean="0"/>
              <a:t>vulgaris</a:t>
            </a:r>
            <a:endParaRPr lang="en-US" dirty="0" smtClean="0"/>
          </a:p>
          <a:p>
            <a:r>
              <a:rPr lang="en-US" dirty="0" smtClean="0"/>
              <a:t>Mucous membrane </a:t>
            </a:r>
            <a:r>
              <a:rPr lang="en-US" dirty="0" err="1" smtClean="0"/>
              <a:t>pemphigoid</a:t>
            </a:r>
            <a:endParaRPr lang="en-US" dirty="0" smtClean="0"/>
          </a:p>
          <a:p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pemphigoid</a:t>
            </a:r>
            <a:endParaRPr lang="en-US" dirty="0" smtClean="0"/>
          </a:p>
          <a:p>
            <a:r>
              <a:rPr lang="en-US" dirty="0" err="1" smtClean="0"/>
              <a:t>Paraneoplastic</a:t>
            </a:r>
            <a:r>
              <a:rPr lang="en-US" dirty="0" smtClean="0"/>
              <a:t> </a:t>
            </a:r>
            <a:r>
              <a:rPr lang="en-US" dirty="0" err="1" smtClean="0"/>
              <a:t>pemphigus</a:t>
            </a:r>
            <a:endParaRPr lang="en-US" dirty="0" smtClean="0"/>
          </a:p>
          <a:p>
            <a:r>
              <a:rPr lang="en-US" dirty="0" err="1" smtClean="0"/>
              <a:t>Bullous</a:t>
            </a:r>
            <a:r>
              <a:rPr lang="en-US" dirty="0" smtClean="0"/>
              <a:t> lupus </a:t>
            </a:r>
            <a:r>
              <a:rPr lang="en-US" dirty="0" err="1" smtClean="0"/>
              <a:t>erythematosus</a:t>
            </a:r>
            <a:endParaRPr lang="en-US" dirty="0" smtClean="0"/>
          </a:p>
          <a:p>
            <a:r>
              <a:rPr lang="en-US" dirty="0" err="1" smtClean="0"/>
              <a:t>Generalised</a:t>
            </a:r>
            <a:r>
              <a:rPr lang="en-US" dirty="0" smtClean="0"/>
              <a:t> </a:t>
            </a:r>
            <a:r>
              <a:rPr lang="en-US" dirty="0" err="1" smtClean="0"/>
              <a:t>bullous</a:t>
            </a:r>
            <a:r>
              <a:rPr lang="en-US" dirty="0" smtClean="0"/>
              <a:t> fixed drug eruption</a:t>
            </a:r>
          </a:p>
          <a:p>
            <a:r>
              <a:rPr lang="en-US" dirty="0" smtClean="0"/>
              <a:t>Staphylococcal scalded skin syndrome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28600"/>
          <a:ext cx="8229600" cy="589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1473200">
                <a:tc>
                  <a:txBody>
                    <a:bodyPr/>
                    <a:lstStyle/>
                    <a:p>
                      <a:r>
                        <a:rPr lang="en-US" sz="4000" baseline="0" dirty="0" smtClean="0"/>
                        <a:t>      EMM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aseline="0" dirty="0" smtClean="0"/>
                        <a:t>      SJS</a:t>
                      </a:r>
                      <a:endParaRPr lang="en-US" sz="4000" dirty="0"/>
                    </a:p>
                  </a:txBody>
                  <a:tcPr/>
                </a:tc>
              </a:tr>
              <a:tr h="1473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Typical</a:t>
                      </a:r>
                      <a:r>
                        <a:rPr lang="en-US" sz="2400" baseline="0" dirty="0" smtClean="0"/>
                        <a:t> target lesions    </a:t>
                      </a:r>
                    </a:p>
                    <a:p>
                      <a:r>
                        <a:rPr lang="en-US" sz="2400" baseline="0" dirty="0" smtClean="0"/>
                        <a:t>            or</a:t>
                      </a:r>
                    </a:p>
                    <a:p>
                      <a:r>
                        <a:rPr lang="en-US" sz="2400" baseline="0" dirty="0" smtClean="0"/>
                        <a:t>Raised   atypical  target lesions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Flat   atypical  target lesions</a:t>
                      </a:r>
                      <a:endParaRPr lang="en-US" sz="2400" dirty="0"/>
                    </a:p>
                  </a:txBody>
                  <a:tcPr/>
                </a:tc>
              </a:tr>
              <a:tr h="1473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Extremities /</a:t>
                      </a:r>
                      <a:r>
                        <a:rPr lang="en-US" sz="2400" dirty="0" err="1" smtClean="0"/>
                        <a:t>acral</a:t>
                      </a:r>
                      <a:r>
                        <a:rPr lang="en-US" sz="2400" baseline="0" dirty="0" smtClean="0"/>
                        <a:t>  sites predominantly </a:t>
                      </a:r>
                      <a:r>
                        <a:rPr lang="en-US" sz="2400" baseline="0" dirty="0" err="1" smtClean="0"/>
                        <a:t>iinvolved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Torso  commonly involved</a:t>
                      </a:r>
                      <a:endParaRPr lang="en-US" sz="2400" dirty="0"/>
                    </a:p>
                  </a:txBody>
                  <a:tcPr/>
                </a:tc>
              </a:tr>
              <a:tr h="1473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Herpes  simplex virus common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aetiological</a:t>
                      </a:r>
                      <a:r>
                        <a:rPr lang="en-US" sz="2400" baseline="0" dirty="0" smtClean="0"/>
                        <a:t> agent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Drugs 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SEVERITY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95400"/>
          <a:ext cx="8686800" cy="5334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126076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SJS</a:t>
                      </a:r>
                      <a:endParaRPr lang="en-US" sz="32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Overlap</a:t>
                      </a:r>
                      <a:r>
                        <a:rPr lang="en-US" sz="2800" baseline="0" dirty="0" smtClean="0"/>
                        <a:t> SJS/TEN</a:t>
                      </a:r>
                      <a:endParaRPr lang="en-US" sz="28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TEN with spots</a:t>
                      </a:r>
                      <a:endParaRPr lang="en-US" sz="28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TEN without</a:t>
                      </a:r>
                      <a:r>
                        <a:rPr lang="en-US" sz="2800" baseline="0" dirty="0" smtClean="0"/>
                        <a:t> spots</a:t>
                      </a:r>
                      <a:endParaRPr lang="en-US" sz="28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4869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Epidermal</a:t>
                      </a:r>
                      <a:r>
                        <a:rPr lang="en-US" sz="2400" baseline="0" dirty="0" smtClean="0"/>
                        <a:t> detachment less than 10% BSA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Detachment of 10-30% BSA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Detachment greater than 30% BSA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Detachment greater than 30%</a:t>
                      </a:r>
                      <a:r>
                        <a:rPr lang="en-US" sz="2400" baseline="0" dirty="0" smtClean="0"/>
                        <a:t> BSA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2454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Widespread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purpuric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macules</a:t>
                      </a:r>
                      <a:r>
                        <a:rPr lang="en-US" sz="2400" baseline="0" dirty="0" smtClean="0"/>
                        <a:t> or flat atypical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Widespread </a:t>
                      </a:r>
                      <a:r>
                        <a:rPr lang="en-US" sz="2400" dirty="0" err="1" smtClean="0"/>
                        <a:t>purpuric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macules</a:t>
                      </a:r>
                      <a:r>
                        <a:rPr lang="en-US" sz="2400" dirty="0" smtClean="0"/>
                        <a:t> or flat atypical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Widespread </a:t>
                      </a:r>
                      <a:r>
                        <a:rPr lang="en-US" sz="2400" dirty="0" err="1" smtClean="0"/>
                        <a:t>purpuric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macules</a:t>
                      </a:r>
                      <a:r>
                        <a:rPr lang="en-US" sz="2400" dirty="0" smtClean="0"/>
                        <a:t> or flat atypical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Loss of large epidermal sheets without </a:t>
                      </a:r>
                      <a:r>
                        <a:rPr lang="en-US" sz="2400" dirty="0" err="1" smtClean="0"/>
                        <a:t>purpuric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macules</a:t>
                      </a:r>
                      <a:r>
                        <a:rPr lang="en-US" sz="2400" dirty="0" smtClean="0"/>
                        <a:t> or</a:t>
                      </a:r>
                      <a:r>
                        <a:rPr lang="en-US" sz="2400" baseline="0" dirty="0" smtClean="0"/>
                        <a:t> target lesions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ni\Desktop\dermatology-epidermal-johnsons-diagnosis-stevens-original-e15919789525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017" y="0"/>
            <a:ext cx="79079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ACUTE COMPLICATIONS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Hypothermia</a:t>
            </a:r>
          </a:p>
          <a:p>
            <a:r>
              <a:rPr lang="en-US" dirty="0" smtClean="0"/>
              <a:t>Dehydration</a:t>
            </a:r>
          </a:p>
          <a:p>
            <a:r>
              <a:rPr lang="en-US" dirty="0" smtClean="0"/>
              <a:t>Infections</a:t>
            </a:r>
          </a:p>
          <a:p>
            <a:r>
              <a:rPr lang="en-US" dirty="0" smtClean="0"/>
              <a:t>Acute kidney injury</a:t>
            </a:r>
          </a:p>
          <a:p>
            <a:r>
              <a:rPr lang="en-US" dirty="0" smtClean="0"/>
              <a:t>Hyperglycemia</a:t>
            </a:r>
          </a:p>
          <a:p>
            <a:r>
              <a:rPr lang="en-US" dirty="0" smtClean="0"/>
              <a:t>Abnormal LFTs</a:t>
            </a:r>
          </a:p>
          <a:p>
            <a:r>
              <a:rPr lang="en-US" dirty="0" err="1" smtClean="0"/>
              <a:t>Hypoalbuminemia</a:t>
            </a:r>
            <a:endParaRPr lang="en-US" dirty="0" smtClean="0"/>
          </a:p>
          <a:p>
            <a:r>
              <a:rPr lang="en-US" dirty="0" smtClean="0"/>
              <a:t>Bronchial erosions</a:t>
            </a:r>
          </a:p>
          <a:p>
            <a:r>
              <a:rPr lang="en-US" dirty="0" smtClean="0"/>
              <a:t>Airway obstruction</a:t>
            </a:r>
          </a:p>
          <a:p>
            <a:r>
              <a:rPr lang="en-US" dirty="0" err="1" smtClean="0"/>
              <a:t>Septicaemia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LONG TERM COMPLICATIONS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Post inflammatory </a:t>
            </a:r>
            <a:r>
              <a:rPr lang="en-US" dirty="0" err="1" smtClean="0"/>
              <a:t>dyspigmentation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Sjogrens</a:t>
            </a:r>
            <a:r>
              <a:rPr lang="en-US" dirty="0" smtClean="0"/>
              <a:t> like symptoms </a:t>
            </a:r>
          </a:p>
          <a:p>
            <a:endParaRPr lang="en-US" dirty="0" smtClean="0"/>
          </a:p>
          <a:p>
            <a:r>
              <a:rPr lang="en-US" dirty="0" err="1" smtClean="0"/>
              <a:t>Bronchiolitis</a:t>
            </a:r>
            <a:r>
              <a:rPr lang="en-US" dirty="0" smtClean="0"/>
              <a:t> </a:t>
            </a:r>
            <a:r>
              <a:rPr lang="en-US" dirty="0" err="1" smtClean="0"/>
              <a:t>obliterans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Esophageal strictures</a:t>
            </a:r>
          </a:p>
          <a:p>
            <a:endParaRPr lang="en-US" dirty="0" smtClean="0"/>
          </a:p>
          <a:p>
            <a:r>
              <a:rPr lang="en-US" dirty="0" smtClean="0"/>
              <a:t>Ocular </a:t>
            </a:r>
            <a:r>
              <a:rPr lang="en-US" dirty="0" err="1" smtClean="0"/>
              <a:t>sequelae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Vaginal and </a:t>
            </a:r>
            <a:r>
              <a:rPr lang="en-US" dirty="0" err="1" smtClean="0"/>
              <a:t>introital</a:t>
            </a:r>
            <a:r>
              <a:rPr lang="en-US" dirty="0" smtClean="0"/>
              <a:t> adhesions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SCORTEN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• Age greater than 40 years</a:t>
            </a:r>
          </a:p>
          <a:p>
            <a:pPr>
              <a:buNone/>
            </a:pPr>
            <a:r>
              <a:rPr lang="en-US" dirty="0" smtClean="0"/>
              <a:t>• Presence of malignancy</a:t>
            </a:r>
          </a:p>
          <a:p>
            <a:pPr>
              <a:buNone/>
            </a:pPr>
            <a:r>
              <a:rPr lang="en-US" dirty="0" smtClean="0"/>
              <a:t>• Heart rate &gt;120 beats/min</a:t>
            </a:r>
          </a:p>
          <a:p>
            <a:pPr>
              <a:buNone/>
            </a:pPr>
            <a:r>
              <a:rPr lang="en-US" dirty="0" smtClean="0"/>
              <a:t>• Epidermal detachment &gt;10% of BSA at admission</a:t>
            </a:r>
          </a:p>
          <a:p>
            <a:pPr>
              <a:buNone/>
            </a:pPr>
            <a:r>
              <a:rPr lang="en-US" dirty="0" smtClean="0"/>
              <a:t>• Serum urea &gt;10 </a:t>
            </a:r>
            <a:r>
              <a:rPr lang="en-US" dirty="0" err="1" smtClean="0"/>
              <a:t>mmol</a:t>
            </a:r>
            <a:r>
              <a:rPr lang="en-US" dirty="0" smtClean="0"/>
              <a:t>/L</a:t>
            </a:r>
          </a:p>
          <a:p>
            <a:pPr>
              <a:buNone/>
            </a:pPr>
            <a:r>
              <a:rPr lang="en-US" dirty="0" smtClean="0"/>
              <a:t>• Serum glucose &gt;14 </a:t>
            </a:r>
            <a:r>
              <a:rPr lang="en-US" dirty="0" err="1" smtClean="0"/>
              <a:t>mmol</a:t>
            </a:r>
            <a:r>
              <a:rPr lang="en-US" dirty="0" smtClean="0"/>
              <a:t>/L</a:t>
            </a:r>
          </a:p>
          <a:p>
            <a:pPr>
              <a:buNone/>
            </a:pPr>
            <a:r>
              <a:rPr lang="en-US" dirty="0" smtClean="0"/>
              <a:t>• Bicarbonate level &lt;20 </a:t>
            </a:r>
            <a:r>
              <a:rPr lang="en-US" dirty="0" err="1" smtClean="0"/>
              <a:t>mmol</a:t>
            </a:r>
            <a:r>
              <a:rPr lang="en-US" dirty="0" smtClean="0"/>
              <a:t>/L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Predicted Mortality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r>
              <a:rPr lang="en-US" dirty="0" smtClean="0"/>
              <a:t>0……………….. 1.2%</a:t>
            </a:r>
          </a:p>
          <a:p>
            <a:r>
              <a:rPr lang="en-US" dirty="0" smtClean="0"/>
              <a:t>1………………… 3.9%</a:t>
            </a:r>
          </a:p>
          <a:p>
            <a:r>
              <a:rPr lang="en-US" dirty="0" smtClean="0"/>
              <a:t>2………………… 12.2%</a:t>
            </a:r>
          </a:p>
          <a:p>
            <a:r>
              <a:rPr lang="en-US" dirty="0" smtClean="0"/>
              <a:t>3………………… 32.4%</a:t>
            </a:r>
          </a:p>
          <a:p>
            <a:r>
              <a:rPr lang="en-US" dirty="0" smtClean="0"/>
              <a:t>4………………… 62.2%</a:t>
            </a:r>
          </a:p>
          <a:p>
            <a:r>
              <a:rPr lang="en-US" dirty="0" smtClean="0"/>
              <a:t>5…………………. 85.0%</a:t>
            </a:r>
          </a:p>
          <a:p>
            <a:r>
              <a:rPr lang="en-US" dirty="0" smtClean="0"/>
              <a:t>6…………………. 95.1%</a:t>
            </a:r>
          </a:p>
          <a:p>
            <a:r>
              <a:rPr lang="en-US" dirty="0" smtClean="0"/>
              <a:t>7 ………………….98.5%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44958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905000"/>
            <a:ext cx="4495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Skin biopsy </a:t>
            </a:r>
          </a:p>
          <a:p>
            <a:r>
              <a:rPr lang="en-US" dirty="0" smtClean="0"/>
              <a:t>CBC</a:t>
            </a:r>
          </a:p>
          <a:p>
            <a:r>
              <a:rPr lang="en-US" dirty="0" smtClean="0"/>
              <a:t>LFTs </a:t>
            </a:r>
          </a:p>
          <a:p>
            <a:r>
              <a:rPr lang="en-US" dirty="0" smtClean="0"/>
              <a:t>RFTs </a:t>
            </a:r>
          </a:p>
          <a:p>
            <a:r>
              <a:rPr lang="en-US" dirty="0" smtClean="0"/>
              <a:t>Bicarbonate </a:t>
            </a:r>
          </a:p>
          <a:p>
            <a:r>
              <a:rPr lang="en-US" dirty="0" smtClean="0"/>
              <a:t>Glucose </a:t>
            </a:r>
          </a:p>
          <a:p>
            <a:r>
              <a:rPr lang="en-US" dirty="0" smtClean="0"/>
              <a:t>Coagulation studies </a:t>
            </a:r>
          </a:p>
          <a:p>
            <a:r>
              <a:rPr lang="en-US" dirty="0" err="1" smtClean="0"/>
              <a:t>Mycoplasma</a:t>
            </a:r>
            <a:r>
              <a:rPr lang="en-US" dirty="0" smtClean="0"/>
              <a:t> serology </a:t>
            </a:r>
          </a:p>
          <a:p>
            <a:r>
              <a:rPr lang="en-US" dirty="0" smtClean="0"/>
              <a:t>ESR ,CRP </a:t>
            </a:r>
          </a:p>
          <a:p>
            <a:r>
              <a:rPr lang="en-US" dirty="0" smtClean="0"/>
              <a:t>ANA , Complement levels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Cessation of suspected causative </a:t>
            </a:r>
            <a:r>
              <a:rPr lang="en-US" b="1" dirty="0" smtClean="0">
                <a:solidFill>
                  <a:srgbClr val="FF0000"/>
                </a:solidFill>
              </a:rPr>
              <a:t>drug</a:t>
            </a:r>
          </a:p>
          <a:p>
            <a:r>
              <a:rPr lang="en-US" dirty="0" smtClean="0"/>
              <a:t> Intensive care unit / burns unit  care</a:t>
            </a:r>
          </a:p>
          <a:p>
            <a:r>
              <a:rPr lang="en-US" dirty="0" smtClean="0"/>
              <a:t>Pressure relieving mattress</a:t>
            </a:r>
          </a:p>
          <a:p>
            <a:r>
              <a:rPr lang="en-US" dirty="0" smtClean="0"/>
              <a:t>Nutritional and fluid replacement by IV and </a:t>
            </a:r>
            <a:r>
              <a:rPr lang="en-US" dirty="0" err="1" smtClean="0"/>
              <a:t>nasogastric</a:t>
            </a:r>
            <a:r>
              <a:rPr lang="en-US" dirty="0" smtClean="0"/>
              <a:t> routes</a:t>
            </a:r>
          </a:p>
          <a:p>
            <a:r>
              <a:rPr lang="en-US" dirty="0" smtClean="0"/>
              <a:t>Temperature maintenance (25-28 degree </a:t>
            </a:r>
            <a:r>
              <a:rPr lang="en-US" dirty="0" err="1" smtClean="0"/>
              <a:t>celsius</a:t>
            </a:r>
            <a:r>
              <a:rPr lang="en-US" dirty="0" smtClean="0"/>
              <a:t>)</a:t>
            </a:r>
          </a:p>
          <a:p>
            <a:r>
              <a:rPr lang="en-US" dirty="0" smtClean="0"/>
              <a:t>Pain relief</a:t>
            </a:r>
          </a:p>
          <a:p>
            <a:r>
              <a:rPr lang="en-US" dirty="0" smtClean="0"/>
              <a:t>Sterile handling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SKIN CARE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endParaRPr lang="en-US" sz="4600" dirty="0" smtClean="0"/>
          </a:p>
          <a:p>
            <a:r>
              <a:rPr lang="en-US" sz="4600" dirty="0" smtClean="0"/>
              <a:t>Avoid sources of skin trauma (sphygmomanometer cuffs, adhesive </a:t>
            </a:r>
            <a:r>
              <a:rPr lang="en-US" sz="4600" dirty="0" err="1" smtClean="0"/>
              <a:t>ecg</a:t>
            </a:r>
            <a:r>
              <a:rPr lang="en-US" sz="4600" dirty="0" smtClean="0"/>
              <a:t> leads, adhesive tapes etc)</a:t>
            </a:r>
          </a:p>
          <a:p>
            <a:endParaRPr lang="en-US" sz="4600" dirty="0" smtClean="0"/>
          </a:p>
          <a:p>
            <a:r>
              <a:rPr lang="en-US" sz="4600" dirty="0" smtClean="0"/>
              <a:t>Daily cleansing by gentle irrigation with warm sterile water or weak solution of </a:t>
            </a:r>
            <a:r>
              <a:rPr lang="en-US" sz="4600" dirty="0" err="1" smtClean="0"/>
              <a:t>chlorhexidine</a:t>
            </a:r>
            <a:r>
              <a:rPr lang="en-US" sz="4600" dirty="0" smtClean="0"/>
              <a:t> (1/5000)</a:t>
            </a:r>
          </a:p>
          <a:p>
            <a:endParaRPr lang="en-US" sz="4600" dirty="0" smtClean="0"/>
          </a:p>
          <a:p>
            <a:r>
              <a:rPr lang="en-US" sz="4600" dirty="0" smtClean="0"/>
              <a:t>Frequent applications of greasy emollient such as 50%WSP with 50% LP</a:t>
            </a:r>
          </a:p>
          <a:p>
            <a:endParaRPr lang="en-US" sz="4600" dirty="0" smtClean="0"/>
          </a:p>
          <a:p>
            <a:pPr>
              <a:buNone/>
            </a:pPr>
            <a:endParaRPr lang="en-US" sz="46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CONTD….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Topical antibiotics on sloughed or crusted areas</a:t>
            </a:r>
          </a:p>
          <a:p>
            <a:endParaRPr lang="en-US" dirty="0" smtClean="0"/>
          </a:p>
          <a:p>
            <a:r>
              <a:rPr lang="en-US" dirty="0" smtClean="0"/>
              <a:t>Dressings will help control pain and accelerate re-</a:t>
            </a:r>
            <a:r>
              <a:rPr lang="en-US" dirty="0" err="1" smtClean="0"/>
              <a:t>epithelialization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EYES, MOUTH AND GENITAL CARE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Daily assessment by an </a:t>
            </a:r>
            <a:r>
              <a:rPr lang="en-US" dirty="0" err="1" smtClean="0"/>
              <a:t>opthalmologist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Frequent eye drops/ointments (antiseptics, antibiotics, corticosteroids)</a:t>
            </a:r>
          </a:p>
          <a:p>
            <a:endParaRPr lang="en-US" dirty="0" smtClean="0"/>
          </a:p>
          <a:p>
            <a:r>
              <a:rPr lang="en-US" dirty="0" smtClean="0"/>
              <a:t>Frequent mouthwashes, topical steroids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Frequent emollients and if ulcerated </a:t>
            </a:r>
            <a:r>
              <a:rPr lang="en-US" dirty="0" err="1" smtClean="0"/>
              <a:t>intravaginal</a:t>
            </a:r>
            <a:r>
              <a:rPr lang="en-US" dirty="0" smtClean="0"/>
              <a:t> steroid ointment to prevent adhesions, catheterization to prevent strictures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ADDITIONAL SUPPORTIVE MEDICATION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Gastric protection with a proton pump inhibitor</a:t>
            </a:r>
          </a:p>
          <a:p>
            <a:endParaRPr lang="en-US" dirty="0" smtClean="0"/>
          </a:p>
          <a:p>
            <a:r>
              <a:rPr lang="en-US" dirty="0" smtClean="0"/>
              <a:t>Prophylactic anticoagulation with LMWH </a:t>
            </a:r>
          </a:p>
          <a:p>
            <a:endParaRPr lang="en-US" dirty="0" smtClean="0"/>
          </a:p>
          <a:p>
            <a:r>
              <a:rPr lang="en-US" dirty="0" smtClean="0"/>
              <a:t>To prevent </a:t>
            </a:r>
            <a:r>
              <a:rPr lang="en-US" dirty="0" err="1" smtClean="0"/>
              <a:t>neutropenic</a:t>
            </a:r>
            <a:r>
              <a:rPr lang="en-US" dirty="0" smtClean="0"/>
              <a:t> sepsis, recombinant human G-CSF</a:t>
            </a:r>
          </a:p>
          <a:p>
            <a:endParaRPr lang="en-US" dirty="0" smtClean="0"/>
          </a:p>
          <a:p>
            <a:r>
              <a:rPr lang="en-US" dirty="0" smtClean="0"/>
              <a:t>Antibiotics  in presence of clinical signs  of infection</a:t>
            </a:r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SPECIFIC MANAGEMENT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Systemic    corticosteroids </a:t>
            </a:r>
            <a:r>
              <a:rPr lang="en-US" dirty="0" smtClean="0"/>
              <a:t>(prednisolone0.5-1mg/kg  or  IV </a:t>
            </a:r>
            <a:r>
              <a:rPr lang="en-US" dirty="0" err="1" smtClean="0"/>
              <a:t>methylprednisolone</a:t>
            </a:r>
            <a:r>
              <a:rPr lang="en-US" dirty="0" smtClean="0"/>
              <a:t> 500mg for 3 days)</a:t>
            </a:r>
          </a:p>
          <a:p>
            <a:endParaRPr lang="en-US" dirty="0" smtClean="0"/>
          </a:p>
          <a:p>
            <a:r>
              <a:rPr lang="en-US" b="1" dirty="0" smtClean="0"/>
              <a:t>IVIG</a:t>
            </a:r>
            <a:r>
              <a:rPr lang="en-US" dirty="0" smtClean="0"/>
              <a:t>  (0.5-1gm/kg daily for 3-4 days)</a:t>
            </a:r>
          </a:p>
          <a:p>
            <a:endParaRPr lang="en-US" dirty="0" smtClean="0"/>
          </a:p>
          <a:p>
            <a:r>
              <a:rPr lang="en-US" b="1" dirty="0" err="1" smtClean="0"/>
              <a:t>Ciclosporin</a:t>
            </a:r>
            <a:r>
              <a:rPr lang="en-US" dirty="0" smtClean="0"/>
              <a:t>  ( 3-4 mg/kg  daily for 10 days )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b="1" dirty="0" err="1" smtClean="0"/>
              <a:t>Plasmapheresis</a:t>
            </a:r>
            <a:endParaRPr lang="en-US" b="1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b="1" dirty="0" smtClean="0"/>
              <a:t>TNF-alpha inhibitors </a:t>
            </a:r>
            <a:endParaRPr lang="en-US" b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414714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/>
              <a:t>Epidemiology</a:t>
            </a:r>
          </a:p>
          <a:p>
            <a:r>
              <a:rPr lang="en-US" b="1" dirty="0" smtClean="0"/>
              <a:t>Age  : </a:t>
            </a:r>
            <a:r>
              <a:rPr lang="en-US" dirty="0" smtClean="0"/>
              <a:t>more prevalent in adults</a:t>
            </a:r>
          </a:p>
          <a:p>
            <a:r>
              <a:rPr lang="en-US" b="1" dirty="0" smtClean="0"/>
              <a:t>Sex</a:t>
            </a:r>
            <a:r>
              <a:rPr lang="en-US" dirty="0" smtClean="0"/>
              <a:t> :   females are more affected  </a:t>
            </a:r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Associations </a:t>
            </a:r>
          </a:p>
          <a:p>
            <a:r>
              <a:rPr lang="en-US" b="1" dirty="0" smtClean="0"/>
              <a:t>Drugs </a:t>
            </a:r>
            <a:r>
              <a:rPr lang="en-US" dirty="0" smtClean="0"/>
              <a:t> ……….90%  </a:t>
            </a:r>
          </a:p>
          <a:p>
            <a:r>
              <a:rPr lang="en-US" b="1" dirty="0" smtClean="0"/>
              <a:t>Infections</a:t>
            </a:r>
            <a:r>
              <a:rPr lang="en-US" dirty="0" smtClean="0"/>
              <a:t> ……</a:t>
            </a:r>
            <a:r>
              <a:rPr lang="en-US" dirty="0" err="1" smtClean="0"/>
              <a:t>mycoplasma</a:t>
            </a:r>
            <a:r>
              <a:rPr lang="en-US" dirty="0" smtClean="0"/>
              <a:t> </a:t>
            </a:r>
            <a:r>
              <a:rPr lang="en-US" dirty="0" err="1" smtClean="0"/>
              <a:t>pneumoniae</a:t>
            </a:r>
            <a:r>
              <a:rPr lang="en-US" dirty="0"/>
              <a:t> </a:t>
            </a:r>
            <a:r>
              <a:rPr lang="en-US" dirty="0" smtClean="0"/>
              <a:t>, CMV Parvovirus  B-19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Drugs</a:t>
            </a:r>
          </a:p>
          <a:p>
            <a:r>
              <a:rPr lang="en-US" dirty="0" err="1" smtClean="0"/>
              <a:t>Aminopencillins</a:t>
            </a:r>
            <a:endParaRPr lang="en-US" dirty="0" smtClean="0"/>
          </a:p>
          <a:p>
            <a:r>
              <a:rPr lang="en-US" dirty="0" err="1" smtClean="0"/>
              <a:t>Quinolones</a:t>
            </a:r>
            <a:endParaRPr lang="en-US" dirty="0" smtClean="0"/>
          </a:p>
          <a:p>
            <a:r>
              <a:rPr lang="en-US" dirty="0" err="1" smtClean="0"/>
              <a:t>Chloroquine</a:t>
            </a:r>
            <a:r>
              <a:rPr lang="en-US" dirty="0" smtClean="0"/>
              <a:t> and HCQ </a:t>
            </a:r>
          </a:p>
          <a:p>
            <a:r>
              <a:rPr lang="en-US" dirty="0" err="1" smtClean="0"/>
              <a:t>Sulphonamides</a:t>
            </a:r>
            <a:endParaRPr lang="en-US" dirty="0" smtClean="0"/>
          </a:p>
          <a:p>
            <a:r>
              <a:rPr lang="en-US" dirty="0" err="1" smtClean="0"/>
              <a:t>Terbinafine</a:t>
            </a:r>
            <a:endParaRPr lang="en-US" dirty="0" smtClean="0"/>
          </a:p>
          <a:p>
            <a:r>
              <a:rPr lang="en-US" dirty="0" err="1" smtClean="0"/>
              <a:t>Diltiazem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1445</Words>
  <Application>Microsoft Office PowerPoint</Application>
  <PresentationFormat>On-screen Show (4:3)</PresentationFormat>
  <Paragraphs>428</Paragraphs>
  <Slides>77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Slide 1</vt:lpstr>
      <vt:lpstr>Severe Cutaneous Adverse Reactions to Drugs </vt:lpstr>
      <vt:lpstr>Learning Objectives</vt:lpstr>
      <vt:lpstr>OUTLINE</vt:lpstr>
      <vt:lpstr>Acute  generalized  exanthematous pustulosis</vt:lpstr>
      <vt:lpstr>AGEP</vt:lpstr>
      <vt:lpstr>Slide 7</vt:lpstr>
      <vt:lpstr>AGEP</vt:lpstr>
      <vt:lpstr>AGEP</vt:lpstr>
      <vt:lpstr>Pathophysiology </vt:lpstr>
      <vt:lpstr>Histopathology</vt:lpstr>
      <vt:lpstr>Diagnostic criteria</vt:lpstr>
      <vt:lpstr>Differential diagnosis</vt:lpstr>
      <vt:lpstr>Slide 14</vt:lpstr>
      <vt:lpstr>Investigations </vt:lpstr>
      <vt:lpstr>Management </vt:lpstr>
      <vt:lpstr>Drug reaction with eosinophilia and systemic symptoms </vt:lpstr>
      <vt:lpstr>DRESS</vt:lpstr>
      <vt:lpstr>DRESS</vt:lpstr>
      <vt:lpstr>Pathophysiology</vt:lpstr>
      <vt:lpstr>Slide 21</vt:lpstr>
      <vt:lpstr>Slide 22</vt:lpstr>
      <vt:lpstr>Slide 23</vt:lpstr>
      <vt:lpstr>Histopathology </vt:lpstr>
      <vt:lpstr>Histopathology </vt:lpstr>
      <vt:lpstr>Clinical fatures </vt:lpstr>
      <vt:lpstr>Slide 27</vt:lpstr>
      <vt:lpstr>Slide 28</vt:lpstr>
      <vt:lpstr>Slide 29</vt:lpstr>
      <vt:lpstr>Slide 30</vt:lpstr>
      <vt:lpstr>Clinical features </vt:lpstr>
      <vt:lpstr>Clinical features </vt:lpstr>
      <vt:lpstr>Clinical features </vt:lpstr>
      <vt:lpstr>Clinical features </vt:lpstr>
      <vt:lpstr>Clinical features </vt:lpstr>
      <vt:lpstr>Diagnostic  criteria</vt:lpstr>
      <vt:lpstr>Poor prognostic  factors </vt:lpstr>
      <vt:lpstr>Differential diagnosis</vt:lpstr>
      <vt:lpstr>Investigations</vt:lpstr>
      <vt:lpstr>Management</vt:lpstr>
      <vt:lpstr>Generalized exfoliative dermatitis </vt:lpstr>
      <vt:lpstr>DRUGS</vt:lpstr>
      <vt:lpstr>Complications </vt:lpstr>
      <vt:lpstr>Management </vt:lpstr>
      <vt:lpstr>Stevens-johnson syndrome/toxic epidermal necrolysis</vt:lpstr>
      <vt:lpstr>SJS/TEN</vt:lpstr>
      <vt:lpstr>Epidemiology </vt:lpstr>
      <vt:lpstr>DRUGS</vt:lpstr>
      <vt:lpstr>Slide 49</vt:lpstr>
      <vt:lpstr>Slide 50</vt:lpstr>
      <vt:lpstr>Slide 51</vt:lpstr>
      <vt:lpstr>Clinical features</vt:lpstr>
      <vt:lpstr>Skin lesions</vt:lpstr>
      <vt:lpstr>Slide 54</vt:lpstr>
      <vt:lpstr>Slide 55</vt:lpstr>
      <vt:lpstr>Slide 56</vt:lpstr>
      <vt:lpstr>Slide 57</vt:lpstr>
      <vt:lpstr>Slide 58</vt:lpstr>
      <vt:lpstr>Mucosal involvement</vt:lpstr>
      <vt:lpstr>Oral involvement: —Adherent  hemorrhagic crust </vt:lpstr>
      <vt:lpstr>Urogenital tract:( erosions ulcers) pain and urinary dysfunction (dysuria or retention) </vt:lpstr>
      <vt:lpstr>Systemic involvement </vt:lpstr>
      <vt:lpstr>Differential diagnosis</vt:lpstr>
      <vt:lpstr>Slide 64</vt:lpstr>
      <vt:lpstr>CLASSIFICATION OF SEVERITY</vt:lpstr>
      <vt:lpstr>Slide 66</vt:lpstr>
      <vt:lpstr>COMPLICATIONS</vt:lpstr>
      <vt:lpstr>SCORTEN</vt:lpstr>
      <vt:lpstr>Predicted Mortality</vt:lpstr>
      <vt:lpstr>Investigations </vt:lpstr>
      <vt:lpstr>Management</vt:lpstr>
      <vt:lpstr>SKIN CARE</vt:lpstr>
      <vt:lpstr>CONTD….</vt:lpstr>
      <vt:lpstr>EYES, MOUTH AND GENITAL CARE</vt:lpstr>
      <vt:lpstr>ADDITIONAL SUPPORTIVE MEDICATION</vt:lpstr>
      <vt:lpstr>SPECIFIC MANAGEMENT </vt:lpstr>
      <vt:lpstr>Slide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Severe Cutaneous Adverse Reactions to Drugs</dc:title>
  <dc:creator>my pc</dc:creator>
  <cp:lastModifiedBy>my pc</cp:lastModifiedBy>
  <cp:revision>20</cp:revision>
  <dcterms:created xsi:type="dcterms:W3CDTF">2022-05-26T06:57:09Z</dcterms:created>
  <dcterms:modified xsi:type="dcterms:W3CDTF">2022-05-30T17:43:48Z</dcterms:modified>
</cp:coreProperties>
</file>