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4" r:id="rId2"/>
    <p:sldId id="257" r:id="rId3"/>
    <p:sldId id="312" r:id="rId4"/>
    <p:sldId id="313" r:id="rId5"/>
    <p:sldId id="259" r:id="rId6"/>
    <p:sldId id="314" r:id="rId7"/>
    <p:sldId id="261" r:id="rId8"/>
    <p:sldId id="317" r:id="rId9"/>
    <p:sldId id="318" r:id="rId10"/>
    <p:sldId id="293" r:id="rId11"/>
    <p:sldId id="266" r:id="rId12"/>
    <p:sldId id="295" r:id="rId13"/>
    <p:sldId id="267" r:id="rId14"/>
    <p:sldId id="268" r:id="rId15"/>
    <p:sldId id="269" r:id="rId16"/>
    <p:sldId id="311" r:id="rId17"/>
    <p:sldId id="271" r:id="rId18"/>
    <p:sldId id="272" r:id="rId19"/>
    <p:sldId id="273" r:id="rId20"/>
    <p:sldId id="274" r:id="rId21"/>
    <p:sldId id="315" r:id="rId22"/>
    <p:sldId id="275" r:id="rId23"/>
    <p:sldId id="276" r:id="rId24"/>
    <p:sldId id="278" r:id="rId25"/>
    <p:sldId id="279" r:id="rId26"/>
    <p:sldId id="280" r:id="rId27"/>
    <p:sldId id="316" r:id="rId28"/>
    <p:sldId id="309" r:id="rId29"/>
    <p:sldId id="320" r:id="rId30"/>
    <p:sldId id="322" r:id="rId31"/>
    <p:sldId id="321" r:id="rId32"/>
    <p:sldId id="281" r:id="rId33"/>
    <p:sldId id="319" r:id="rId34"/>
    <p:sldId id="303" r:id="rId35"/>
    <p:sldId id="286" r:id="rId36"/>
    <p:sldId id="287" r:id="rId37"/>
    <p:sldId id="323" r:id="rId38"/>
    <p:sldId id="288" r:id="rId39"/>
    <p:sldId id="289" r:id="rId40"/>
    <p:sldId id="290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5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			SARCOIDOSIS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CLINICAL FEATURES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Sarcoidosis</a:t>
            </a:r>
            <a:r>
              <a:rPr lang="en-US" sz="2400" dirty="0" smtClean="0"/>
              <a:t> should be considered in a patient with skin lesions and concomitant pulmonary symptoms, eye complaints, right upper quadrant abdominal pain, or peripheral </a:t>
            </a:r>
            <a:r>
              <a:rPr lang="en-US" sz="2400" dirty="0" err="1" smtClean="0"/>
              <a:t>lymphadenopathy</a:t>
            </a:r>
            <a:endParaRPr lang="en-US" sz="2400" dirty="0" smtClean="0"/>
          </a:p>
          <a:p>
            <a:r>
              <a:rPr lang="en-US" sz="2400" dirty="0" smtClean="0"/>
              <a:t>In addition, the cytokines associated with the </a:t>
            </a:r>
            <a:r>
              <a:rPr lang="en-US" sz="2400" dirty="0" err="1" smtClean="0"/>
              <a:t>granulomatous</a:t>
            </a:r>
            <a:r>
              <a:rPr lang="en-US" sz="2400" dirty="0" smtClean="0"/>
              <a:t> inflammation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may cause constitutional symptoms such as fever, night sweats, malaise, and weight loss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PULMONARY SARCOIDOSIS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Pulmonary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is classically divided into four stages on the basis of the chest radiograph</a:t>
            </a:r>
          </a:p>
          <a:p>
            <a:r>
              <a:rPr lang="en-US" sz="2400" dirty="0" smtClean="0"/>
              <a:t>Stage </a:t>
            </a:r>
            <a:r>
              <a:rPr lang="en-US" sz="2400" dirty="0" smtClean="0"/>
              <a:t>0: normal chest radiograph </a:t>
            </a:r>
          </a:p>
          <a:p>
            <a:r>
              <a:rPr lang="en-US" sz="2400" dirty="0" smtClean="0"/>
              <a:t>Stage I: </a:t>
            </a:r>
            <a:r>
              <a:rPr lang="en-US" sz="2400" dirty="0" err="1" smtClean="0"/>
              <a:t>bil</a:t>
            </a:r>
            <a:r>
              <a:rPr lang="en-US" sz="2400" dirty="0" smtClean="0"/>
              <a:t> </a:t>
            </a:r>
            <a:r>
              <a:rPr lang="en-US" sz="2400" dirty="0" err="1" smtClean="0"/>
              <a:t>hilar</a:t>
            </a:r>
            <a:r>
              <a:rPr lang="en-US" sz="2400" dirty="0" smtClean="0"/>
              <a:t> </a:t>
            </a:r>
            <a:r>
              <a:rPr lang="en-US" sz="2400" dirty="0" err="1" smtClean="0"/>
              <a:t>lymphadenopathy</a:t>
            </a:r>
            <a:r>
              <a:rPr lang="en-US" sz="2400" dirty="0" smtClean="0"/>
              <a:t> without </a:t>
            </a:r>
            <a:r>
              <a:rPr lang="en-US" sz="2400" dirty="0" err="1" smtClean="0"/>
              <a:t>pulmo</a:t>
            </a:r>
            <a:r>
              <a:rPr lang="en-US" sz="2400" dirty="0" smtClean="0"/>
              <a:t> </a:t>
            </a:r>
            <a:r>
              <a:rPr lang="en-US" sz="2400" dirty="0" smtClean="0"/>
              <a:t>involvement</a:t>
            </a:r>
          </a:p>
          <a:p>
            <a:r>
              <a:rPr lang="en-US" sz="2400" dirty="0" smtClean="0"/>
              <a:t>Stage II: bilateral </a:t>
            </a:r>
            <a:r>
              <a:rPr lang="en-US" sz="2400" dirty="0" err="1" smtClean="0"/>
              <a:t>hilar</a:t>
            </a:r>
            <a:r>
              <a:rPr lang="en-US" sz="2400" dirty="0" smtClean="0"/>
              <a:t> </a:t>
            </a:r>
            <a:r>
              <a:rPr lang="en-US" sz="2400" dirty="0" err="1" smtClean="0"/>
              <a:t>lymphadenopathy</a:t>
            </a:r>
            <a:r>
              <a:rPr lang="en-US" sz="2400" dirty="0" smtClean="0"/>
              <a:t> with </a:t>
            </a:r>
            <a:r>
              <a:rPr lang="en-US" sz="2400" dirty="0" err="1" smtClean="0"/>
              <a:t>pul</a:t>
            </a:r>
            <a:r>
              <a:rPr lang="en-US" sz="2400" dirty="0" smtClean="0"/>
              <a:t> involvement</a:t>
            </a:r>
          </a:p>
          <a:p>
            <a:r>
              <a:rPr lang="en-US" sz="2400" dirty="0" smtClean="0"/>
              <a:t>Stage III: pulmonary involvement without bilateral </a:t>
            </a:r>
            <a:r>
              <a:rPr lang="en-US" sz="2400" dirty="0" err="1" smtClean="0"/>
              <a:t>hilar</a:t>
            </a:r>
            <a:r>
              <a:rPr lang="en-US" sz="2400" dirty="0" smtClean="0"/>
              <a:t> </a:t>
            </a:r>
            <a:r>
              <a:rPr lang="en-US" sz="2400" dirty="0" err="1" smtClean="0"/>
              <a:t>lymphadenopathy</a:t>
            </a:r>
            <a:endParaRPr lang="en-US" sz="2400" dirty="0" smtClean="0"/>
          </a:p>
          <a:p>
            <a:r>
              <a:rPr lang="en-US" sz="2400" dirty="0" smtClean="0"/>
              <a:t>Stage IV: includes cases with advanced pulmonary fibrosis (</a:t>
            </a:r>
            <a:r>
              <a:rPr lang="en-US" sz="2400" dirty="0" err="1" smtClean="0"/>
              <a:t>hilar</a:t>
            </a:r>
            <a:r>
              <a:rPr lang="en-US" sz="2400" dirty="0" smtClean="0"/>
              <a:t> retraction, coarse linear opacities, honeycombing, </a:t>
            </a:r>
            <a:r>
              <a:rPr lang="en-US" sz="2400" dirty="0" err="1" smtClean="0"/>
              <a:t>bullae</a:t>
            </a:r>
            <a:r>
              <a:rPr lang="en-US" sz="2400" dirty="0" smtClean="0"/>
              <a:t>, emphysematous changes, architectural distortion and pulmonary hypertension)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PULMONARY SARCOIDOSIS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Chest computed tomography (CT) reveals more thoracic disease than can be appreciated on the chest radiograph </a:t>
            </a:r>
          </a:p>
          <a:p>
            <a:r>
              <a:rPr lang="en-US" sz="2400" dirty="0" smtClean="0"/>
              <a:t>CT is superior to the chest radiograph in detecting thoracic involvement with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, but this test is indicated only in a limited number of patients</a:t>
            </a:r>
          </a:p>
          <a:p>
            <a:r>
              <a:rPr lang="en-US" sz="2400" dirty="0" smtClean="0"/>
              <a:t>In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patients with normal lung parenchyma on chest radiograph, pulmonary function tests are abnormal in 20%–40% of cases</a:t>
            </a:r>
          </a:p>
          <a:p>
            <a:r>
              <a:rPr lang="en-US" sz="2400" dirty="0" smtClean="0"/>
              <a:t>When the chest radiograph is abnormal, pulmonary function tests are abnormal in 50%–70% of cases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EYE INVOLVEMENT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eyes are involved in 25-75% of patients; </a:t>
            </a:r>
            <a:r>
              <a:rPr lang="en-US" sz="2400" dirty="0" smtClean="0"/>
              <a:t>every </a:t>
            </a:r>
            <a:r>
              <a:rPr lang="en-US" sz="2400" dirty="0" smtClean="0"/>
              <a:t>patient diagnosed with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requires an ophthalmologic </a:t>
            </a:r>
            <a:r>
              <a:rPr lang="en-US" sz="2400" dirty="0" smtClean="0"/>
              <a:t>exam</a:t>
            </a:r>
            <a:endParaRPr lang="en-US" sz="2400" dirty="0" smtClean="0"/>
          </a:p>
          <a:p>
            <a:r>
              <a:rPr lang="en-US" sz="2400" dirty="0" err="1" smtClean="0"/>
              <a:t>Uveitis</a:t>
            </a:r>
            <a:r>
              <a:rPr lang="en-US" sz="2400" dirty="0" smtClean="0"/>
              <a:t> </a:t>
            </a:r>
            <a:r>
              <a:rPr lang="en-US" sz="2400" dirty="0" smtClean="0"/>
              <a:t>is the most common ocular manifestation </a:t>
            </a:r>
          </a:p>
          <a:p>
            <a:r>
              <a:rPr lang="en-US" sz="2400" dirty="0" smtClean="0"/>
              <a:t>Other ocular manifestations include conjunctivitis, </a:t>
            </a:r>
            <a:r>
              <a:rPr lang="en-US" sz="2400" dirty="0" err="1" smtClean="0"/>
              <a:t>lacrimal</a:t>
            </a:r>
            <a:r>
              <a:rPr lang="en-US" sz="2400" dirty="0" smtClean="0"/>
              <a:t> gland involvement causing </a:t>
            </a:r>
            <a:r>
              <a:rPr lang="en-US" sz="2400" dirty="0" err="1" smtClean="0"/>
              <a:t>kerato</a:t>
            </a:r>
            <a:r>
              <a:rPr lang="en-US" sz="2400" dirty="0" smtClean="0"/>
              <a:t>-conjunctivitis </a:t>
            </a:r>
            <a:r>
              <a:rPr lang="en-US" sz="2400" dirty="0" err="1" smtClean="0"/>
              <a:t>sicca</a:t>
            </a:r>
            <a:r>
              <a:rPr lang="en-US" sz="2400" dirty="0" smtClean="0"/>
              <a:t> (dry eyes), and optic neuritis, which may rapidly lead to loss of vision </a:t>
            </a:r>
          </a:p>
          <a:p>
            <a:r>
              <a:rPr lang="en-US" sz="2400" b="1" dirty="0" err="1" smtClean="0"/>
              <a:t>Heerfordt</a:t>
            </a:r>
            <a:r>
              <a:rPr lang="en-US" sz="2400" b="1" dirty="0" smtClean="0"/>
              <a:t> syndrome</a:t>
            </a:r>
            <a:r>
              <a:rPr lang="en-US" sz="2400" dirty="0" smtClean="0"/>
              <a:t> </a:t>
            </a:r>
            <a:r>
              <a:rPr lang="en-US" sz="2400" dirty="0" smtClean="0"/>
              <a:t>includes:                                                         </a:t>
            </a:r>
            <a:r>
              <a:rPr lang="en-US" sz="2400" dirty="0" smtClean="0"/>
              <a:t>fever, </a:t>
            </a:r>
            <a:r>
              <a:rPr lang="en-US" sz="2400" dirty="0" smtClean="0"/>
              <a:t>                                                                               enlargement </a:t>
            </a:r>
            <a:r>
              <a:rPr lang="en-US" sz="2400" dirty="0" smtClean="0"/>
              <a:t>of parotid gland, </a:t>
            </a:r>
            <a:r>
              <a:rPr lang="en-US" sz="2400" dirty="0" smtClean="0"/>
              <a:t>                                                    facial </a:t>
            </a:r>
            <a:r>
              <a:rPr lang="en-US" sz="2400" dirty="0" smtClean="0"/>
              <a:t>palsy, and </a:t>
            </a:r>
            <a:r>
              <a:rPr lang="en-US" sz="2400" dirty="0" smtClean="0"/>
              <a:t>                                                                        anterior </a:t>
            </a:r>
            <a:r>
              <a:rPr lang="en-US" sz="2400" dirty="0" err="1" smtClean="0"/>
              <a:t>uveitis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NEUROSARCOIDOSIS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Any portion of central nervous system or peripheral nervous system may be affected by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r>
              <a:rPr lang="en-US" sz="2400" dirty="0" err="1" smtClean="0"/>
              <a:t>Neurosarcoidosis</a:t>
            </a:r>
            <a:r>
              <a:rPr lang="en-US" sz="2400" dirty="0" smtClean="0"/>
              <a:t> has a predilection for the base of the brain, and cranial neuropathies are the most common manifestation</a:t>
            </a:r>
          </a:p>
          <a:p>
            <a:r>
              <a:rPr lang="en-US" sz="2400" dirty="0" smtClean="0"/>
              <a:t>The facial nerve is the cranial nerve most frequently involved. Bell’s palsy may be the first manifestation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and resolve completely before other manifestations appear</a:t>
            </a:r>
          </a:p>
          <a:p>
            <a:r>
              <a:rPr lang="en-US" sz="2400" dirty="0" smtClean="0"/>
              <a:t>SOLs may develop in the brain or spinal cord</a:t>
            </a:r>
          </a:p>
          <a:p>
            <a:r>
              <a:rPr lang="en-US" sz="2400" dirty="0" smtClean="0"/>
              <a:t>Aseptic meningitis and peripheral neuropathy are other neurologic manifestations of </a:t>
            </a:r>
            <a:r>
              <a:rPr lang="en-US" sz="2400" dirty="0" err="1" smtClean="0"/>
              <a:t>sarcoidosis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SURT &amp; BLOOD CELL LINE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SURT: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of the upper respiratory tract</a:t>
            </a:r>
          </a:p>
          <a:p>
            <a:r>
              <a:rPr lang="en-US" sz="2400" dirty="0" smtClean="0"/>
              <a:t>Nasal SURT is often associated with lupus </a:t>
            </a:r>
            <a:r>
              <a:rPr lang="en-US" sz="2400" dirty="0" err="1" smtClean="0"/>
              <a:t>pernio</a:t>
            </a:r>
            <a:r>
              <a:rPr lang="en-US" sz="2400" dirty="0" smtClean="0"/>
              <a:t> skin lesions and may cause </a:t>
            </a:r>
            <a:r>
              <a:rPr lang="en-US" sz="2400" dirty="0" err="1" smtClean="0"/>
              <a:t>epistaxis</a:t>
            </a:r>
            <a:r>
              <a:rPr lang="en-US" sz="2400" dirty="0" smtClean="0"/>
              <a:t> and severe nasal crusting</a:t>
            </a:r>
          </a:p>
          <a:p>
            <a:r>
              <a:rPr lang="en-US" sz="2400" dirty="0" err="1" smtClean="0"/>
              <a:t>Sarcoidosis</a:t>
            </a:r>
            <a:r>
              <a:rPr lang="en-US" sz="2400" dirty="0" smtClean="0"/>
              <a:t> may be associated with a reduction in any blood cell line</a:t>
            </a:r>
          </a:p>
          <a:p>
            <a:r>
              <a:rPr lang="en-US" sz="2400" dirty="0" err="1" smtClean="0"/>
              <a:t>Leukopenia</a:t>
            </a:r>
            <a:r>
              <a:rPr lang="en-US" sz="2400" dirty="0" smtClean="0"/>
              <a:t> may result from bone marrow involvement or from </a:t>
            </a:r>
            <a:r>
              <a:rPr lang="en-US" sz="2400" dirty="0" err="1" smtClean="0"/>
              <a:t>splenic</a:t>
            </a:r>
            <a:r>
              <a:rPr lang="en-US" sz="2400" dirty="0" smtClean="0"/>
              <a:t> sequestration</a:t>
            </a:r>
          </a:p>
          <a:p>
            <a:r>
              <a:rPr lang="en-US" sz="2400" dirty="0" smtClean="0"/>
              <a:t>Thrombocytopenia may result from bone marrow involvement, </a:t>
            </a:r>
            <a:r>
              <a:rPr lang="en-US" sz="2400" dirty="0" err="1" smtClean="0"/>
              <a:t>splenic</a:t>
            </a:r>
            <a:r>
              <a:rPr lang="en-US" sz="2400" dirty="0" smtClean="0"/>
              <a:t> sequestration, or from an idiopathic thrombocytopenic </a:t>
            </a:r>
            <a:r>
              <a:rPr lang="en-US" sz="2400" dirty="0" err="1" smtClean="0"/>
              <a:t>purpura</a:t>
            </a:r>
            <a:r>
              <a:rPr lang="en-US" sz="2400" dirty="0" smtClean="0"/>
              <a:t>-like syndrome related to </a:t>
            </a:r>
            <a:r>
              <a:rPr lang="en-US" sz="2400" dirty="0" err="1" smtClean="0"/>
              <a:t>hypergammaglobulinemia</a:t>
            </a:r>
            <a:r>
              <a:rPr lang="en-US" sz="2400" dirty="0" smtClean="0"/>
              <a:t> often seen in patients with </a:t>
            </a:r>
            <a:r>
              <a:rPr lang="en-US" sz="2400" dirty="0" err="1" smtClean="0"/>
              <a:t>sarcoidosis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CUTANEOUS INVOLVEMENT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Presence of </a:t>
            </a:r>
            <a:r>
              <a:rPr lang="en-US" sz="2400" dirty="0" err="1" smtClean="0"/>
              <a:t>cutaneous</a:t>
            </a:r>
            <a:r>
              <a:rPr lang="en-US" sz="2400" dirty="0" smtClean="0"/>
              <a:t> involvement in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is important for several reasons</a:t>
            </a:r>
          </a:p>
          <a:p>
            <a:r>
              <a:rPr lang="en-US" sz="2400" dirty="0" err="1" smtClean="0"/>
              <a:t>Cutaneous</a:t>
            </a:r>
            <a:r>
              <a:rPr lang="en-US" sz="2400" dirty="0" smtClean="0"/>
              <a:t> lesions are frequently the presentation of the disease</a:t>
            </a:r>
          </a:p>
          <a:p>
            <a:r>
              <a:rPr lang="en-US" sz="2400" dirty="0" smtClean="0"/>
              <a:t>Some types of lesions have prognostic significance and may help to predict the outcome of the systemic disease</a:t>
            </a:r>
          </a:p>
          <a:p>
            <a:r>
              <a:rPr lang="en-US" sz="2400" dirty="0" err="1" smtClean="0"/>
              <a:t>Cutaneous</a:t>
            </a:r>
            <a:r>
              <a:rPr lang="en-US" sz="2400" dirty="0" smtClean="0"/>
              <a:t> manifestations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are extremely variable;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is considered one of the ‘great imitators’ 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CUTANEOUS MANIFESTATIONS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Cutaneous</a:t>
            </a:r>
            <a:r>
              <a:rPr lang="en-US" sz="2400" dirty="0" smtClean="0"/>
              <a:t> lesions are classified as specific and non‐specific </a:t>
            </a:r>
          </a:p>
          <a:p>
            <a:r>
              <a:rPr lang="en-US" sz="2400" b="1" dirty="0" smtClean="0"/>
              <a:t>Specific </a:t>
            </a:r>
            <a:r>
              <a:rPr lang="en-US" sz="2400" b="1" dirty="0" err="1" smtClean="0"/>
              <a:t>sarcoidal</a:t>
            </a:r>
            <a:r>
              <a:rPr lang="en-US" sz="2400" b="1" dirty="0" smtClean="0"/>
              <a:t> lesions</a:t>
            </a:r>
            <a:r>
              <a:rPr lang="en-US" sz="2400" dirty="0" smtClean="0"/>
              <a:t> most often are found on the head and neck but may occur symmetrically or asymmetrically on any part of the skin and mucosa</a:t>
            </a:r>
          </a:p>
          <a:p>
            <a:r>
              <a:rPr lang="en-US" sz="2400" dirty="0" smtClean="0"/>
              <a:t>Specific lesions are those that </a:t>
            </a:r>
            <a:r>
              <a:rPr lang="en-US" sz="2400" dirty="0" err="1" smtClean="0"/>
              <a:t>histopathologically</a:t>
            </a:r>
            <a:r>
              <a:rPr lang="en-US" sz="2400" dirty="0" smtClean="0"/>
              <a:t> display </a:t>
            </a:r>
            <a:r>
              <a:rPr lang="en-US" sz="2400" dirty="0" err="1" smtClean="0"/>
              <a:t>sarcoid</a:t>
            </a:r>
            <a:r>
              <a:rPr lang="en-US" sz="2400" dirty="0" smtClean="0"/>
              <a:t> </a:t>
            </a:r>
            <a:r>
              <a:rPr lang="en-US" sz="2400" dirty="0" err="1" smtClean="0"/>
              <a:t>granulomas</a:t>
            </a:r>
            <a:r>
              <a:rPr lang="en-US" sz="2400" dirty="0" smtClean="0"/>
              <a:t>; </a:t>
            </a:r>
            <a:r>
              <a:rPr lang="en-US" sz="2400" dirty="0" err="1" smtClean="0"/>
              <a:t>maculopapules</a:t>
            </a:r>
            <a:r>
              <a:rPr lang="en-US" sz="2400" dirty="0" smtClean="0"/>
              <a:t>, plaques, lupus </a:t>
            </a:r>
            <a:r>
              <a:rPr lang="en-US" sz="2400" dirty="0" err="1" smtClean="0"/>
              <a:t>pernio</a:t>
            </a:r>
            <a:r>
              <a:rPr lang="en-US" sz="2400" dirty="0" smtClean="0"/>
              <a:t>, scar‐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and subcutaneous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The most important </a:t>
            </a:r>
            <a:r>
              <a:rPr lang="en-US" sz="2400" b="1" dirty="0" smtClean="0"/>
              <a:t>non‐specific lesion</a:t>
            </a:r>
            <a:r>
              <a:rPr lang="en-US" sz="2400" dirty="0" smtClean="0"/>
              <a:t> is EN. Nonspecific skin findings are reactive and do not exhibit </a:t>
            </a:r>
            <a:r>
              <a:rPr lang="en-US" sz="2400" dirty="0" err="1" smtClean="0"/>
              <a:t>sarcoidal</a:t>
            </a:r>
            <a:r>
              <a:rPr lang="en-US" sz="2400" dirty="0" smtClean="0"/>
              <a:t> </a:t>
            </a:r>
            <a:r>
              <a:rPr lang="en-US" sz="2400" dirty="0" err="1" smtClean="0"/>
              <a:t>granulomas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MACULOPAPULAR SARCOIDOSIS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Macules</a:t>
            </a:r>
            <a:r>
              <a:rPr lang="en-US" sz="2400" dirty="0" smtClean="0"/>
              <a:t> and papules are the most common specific lesions</a:t>
            </a:r>
          </a:p>
          <a:p>
            <a:r>
              <a:rPr lang="en-US" sz="2400" dirty="0" smtClean="0"/>
              <a:t>They are usually transient and appear to herald the onset of the disease. They are commonly associated with acute forms of systemic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such as </a:t>
            </a:r>
            <a:r>
              <a:rPr lang="en-US" sz="2400" dirty="0" err="1" smtClean="0"/>
              <a:t>hilar</a:t>
            </a:r>
            <a:r>
              <a:rPr lang="en-US" sz="2400" dirty="0" smtClean="0"/>
              <a:t> </a:t>
            </a:r>
            <a:r>
              <a:rPr lang="en-US" sz="2400" dirty="0" err="1" smtClean="0"/>
              <a:t>lymphadenopathy</a:t>
            </a:r>
            <a:r>
              <a:rPr lang="en-US" sz="2400" dirty="0" smtClean="0"/>
              <a:t>, EN, acute </a:t>
            </a:r>
            <a:r>
              <a:rPr lang="en-US" sz="2400" dirty="0" err="1" smtClean="0"/>
              <a:t>uveitis</a:t>
            </a:r>
            <a:r>
              <a:rPr lang="en-US" sz="2400" dirty="0" smtClean="0"/>
              <a:t>, peripheral lymph nodes and parotid enlargement </a:t>
            </a:r>
          </a:p>
          <a:p>
            <a:r>
              <a:rPr lang="en-US" sz="2400" dirty="0" err="1" smtClean="0"/>
              <a:t>Maculopapular</a:t>
            </a:r>
            <a:r>
              <a:rPr lang="en-US" sz="2400" dirty="0" smtClean="0"/>
              <a:t>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is associated with a more </a:t>
            </a:r>
            <a:r>
              <a:rPr lang="en-US" sz="2400" dirty="0" err="1" smtClean="0"/>
              <a:t>favourable</a:t>
            </a:r>
            <a:r>
              <a:rPr lang="en-US" sz="2400" dirty="0" smtClean="0"/>
              <a:t> prognosis than other forms of </a:t>
            </a:r>
            <a:r>
              <a:rPr lang="en-US" sz="2400" dirty="0" err="1" smtClean="0"/>
              <a:t>cutaneous</a:t>
            </a:r>
            <a:r>
              <a:rPr lang="en-US" sz="2400" dirty="0" smtClean="0"/>
              <a:t>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r>
              <a:rPr lang="en-US" sz="2400" dirty="0" err="1" smtClean="0"/>
              <a:t>Maculopapular</a:t>
            </a:r>
            <a:r>
              <a:rPr lang="en-US" sz="2400" dirty="0" smtClean="0"/>
              <a:t> lesions often resolve either spontaneously or with treatment in less than 2 years without significant scarring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NODULAR &amp; PLAQUE SARCOIDOSIS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They are associated with chronic forms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including pulmonary fibrosis, peripheral </a:t>
            </a:r>
            <a:r>
              <a:rPr lang="en-US" sz="2400" dirty="0" err="1" smtClean="0"/>
              <a:t>lymphadenopathy</a:t>
            </a:r>
            <a:r>
              <a:rPr lang="en-US" sz="2400" dirty="0" smtClean="0"/>
              <a:t>, chronic </a:t>
            </a:r>
            <a:r>
              <a:rPr lang="en-US" sz="2400" dirty="0" err="1" smtClean="0"/>
              <a:t>uveitis</a:t>
            </a:r>
            <a:r>
              <a:rPr lang="en-US" sz="2400" dirty="0" smtClean="0"/>
              <a:t> and </a:t>
            </a:r>
            <a:r>
              <a:rPr lang="en-US" sz="2400" dirty="0" err="1" smtClean="0"/>
              <a:t>splenomegaly</a:t>
            </a:r>
            <a:endParaRPr lang="en-US" sz="2400" dirty="0" smtClean="0"/>
          </a:p>
          <a:p>
            <a:r>
              <a:rPr lang="en-US" sz="2400" dirty="0" smtClean="0"/>
              <a:t>Unlike lupus </a:t>
            </a:r>
            <a:r>
              <a:rPr lang="en-US" sz="2400" dirty="0" err="1" smtClean="0"/>
              <a:t>pernio</a:t>
            </a:r>
            <a:r>
              <a:rPr lang="en-US" sz="2400" dirty="0" smtClean="0"/>
              <a:t>, plaques are not associated with bony cysts nor with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of the upper respiratory tract</a:t>
            </a:r>
          </a:p>
          <a:p>
            <a:r>
              <a:rPr lang="en-US" sz="2400" dirty="0" smtClean="0"/>
              <a:t>In patients with plaque‐type lesions, the activity of the systemic disease usually persists for more than 2 years </a:t>
            </a:r>
          </a:p>
          <a:p>
            <a:r>
              <a:rPr lang="en-US" sz="2400" dirty="0" smtClean="0"/>
              <a:t>After treatment plaques tend to recur; when they do resolve they can leave permanent scarring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SARCOIDOSIS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Sarcoidosis</a:t>
            </a:r>
            <a:r>
              <a:rPr lang="en-US" sz="2400" dirty="0" smtClean="0"/>
              <a:t> is a multisystem </a:t>
            </a:r>
            <a:r>
              <a:rPr lang="en-US" sz="2400" dirty="0" err="1" smtClean="0"/>
              <a:t>granulomatous</a:t>
            </a:r>
            <a:r>
              <a:rPr lang="en-US" sz="2400" dirty="0" smtClean="0"/>
              <a:t> disease of unknown </a:t>
            </a:r>
            <a:r>
              <a:rPr lang="en-US" sz="2400" dirty="0" err="1" smtClean="0"/>
              <a:t>aetiology</a:t>
            </a:r>
            <a:r>
              <a:rPr lang="en-US" sz="2400" dirty="0" smtClean="0"/>
              <a:t> that mainly </a:t>
            </a:r>
            <a:r>
              <a:rPr lang="en-US" sz="2400" dirty="0" smtClean="0"/>
              <a:t>involves:                                                         Lungs</a:t>
            </a:r>
            <a:r>
              <a:rPr lang="en-US" sz="2400" dirty="0" smtClean="0"/>
              <a:t>, </a:t>
            </a:r>
            <a:r>
              <a:rPr lang="en-US" sz="2400" dirty="0" err="1" smtClean="0"/>
              <a:t>mediastinal</a:t>
            </a:r>
            <a:r>
              <a:rPr lang="en-US" sz="2400" dirty="0" smtClean="0"/>
              <a:t> and peripheral lymph nodes, eyes and skin</a:t>
            </a:r>
          </a:p>
          <a:p>
            <a:r>
              <a:rPr lang="en-US" sz="2400" dirty="0" smtClean="0"/>
              <a:t>Less frequent but usually severe manifestations can occur </a:t>
            </a:r>
            <a:r>
              <a:rPr lang="en-US" sz="2400" dirty="0" smtClean="0"/>
              <a:t>in: Liver</a:t>
            </a:r>
            <a:r>
              <a:rPr lang="en-US" sz="2400" dirty="0" smtClean="0"/>
              <a:t>, spleen, </a:t>
            </a:r>
            <a:r>
              <a:rPr lang="en-US" sz="2400" dirty="0" smtClean="0"/>
              <a:t>CNS, </a:t>
            </a:r>
            <a:r>
              <a:rPr lang="en-US" sz="2400" dirty="0" smtClean="0"/>
              <a:t>heart, </a:t>
            </a:r>
            <a:r>
              <a:rPr lang="en-US" sz="2400" dirty="0" smtClean="0"/>
              <a:t>upper respiratory tract </a:t>
            </a:r>
            <a:r>
              <a:rPr lang="en-US" sz="2400" dirty="0" smtClean="0"/>
              <a:t>and bones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LUPUS PERNIO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Lupus </a:t>
            </a:r>
            <a:r>
              <a:rPr lang="en-US" sz="2400" dirty="0" err="1" smtClean="0"/>
              <a:t>pernio</a:t>
            </a:r>
            <a:r>
              <a:rPr lang="en-US" sz="2400" dirty="0" smtClean="0"/>
              <a:t> tends to appear in older people  </a:t>
            </a:r>
          </a:p>
          <a:p>
            <a:r>
              <a:rPr lang="en-US" sz="2400" dirty="0" smtClean="0"/>
              <a:t>Infiltrated </a:t>
            </a:r>
            <a:r>
              <a:rPr lang="en-US" sz="2400" dirty="0" err="1" smtClean="0"/>
              <a:t>erythemato-violaceous</a:t>
            </a:r>
            <a:r>
              <a:rPr lang="en-US" sz="2400" dirty="0" smtClean="0"/>
              <a:t> plaques involve the nose, cheeks, ears, lips, forehead and fingers. On the cheeks, a prominent </a:t>
            </a:r>
            <a:r>
              <a:rPr lang="en-US" sz="2400" dirty="0" err="1" smtClean="0"/>
              <a:t>telangiectatic</a:t>
            </a:r>
            <a:r>
              <a:rPr lang="en-US" sz="2400" dirty="0" smtClean="0"/>
              <a:t> component is characteristic</a:t>
            </a:r>
          </a:p>
          <a:p>
            <a:r>
              <a:rPr lang="en-US" sz="2400" dirty="0" smtClean="0"/>
              <a:t>Lupus </a:t>
            </a:r>
            <a:r>
              <a:rPr lang="en-US" sz="2400" dirty="0" err="1" smtClean="0"/>
              <a:t>pernio</a:t>
            </a:r>
            <a:r>
              <a:rPr lang="en-US" sz="2400" dirty="0" smtClean="0"/>
              <a:t> is usually painless and does not tend to ulcerate </a:t>
            </a:r>
          </a:p>
          <a:p>
            <a:r>
              <a:rPr lang="en-US" sz="2400" dirty="0" smtClean="0"/>
              <a:t>It may simulate </a:t>
            </a:r>
            <a:r>
              <a:rPr lang="en-US" sz="2400" dirty="0" err="1" smtClean="0"/>
              <a:t>rosacea</a:t>
            </a:r>
            <a:r>
              <a:rPr lang="en-US" sz="2400" dirty="0" smtClean="0"/>
              <a:t>, lupus </a:t>
            </a:r>
            <a:r>
              <a:rPr lang="en-US" sz="2400" dirty="0" err="1" smtClean="0"/>
              <a:t>vulgaris</a:t>
            </a:r>
            <a:r>
              <a:rPr lang="en-US" sz="2400" dirty="0" smtClean="0"/>
              <a:t> or CDLE</a:t>
            </a:r>
          </a:p>
          <a:p>
            <a:r>
              <a:rPr lang="en-US" sz="2400" dirty="0" smtClean="0"/>
              <a:t>Lupus </a:t>
            </a:r>
            <a:r>
              <a:rPr lang="en-US" sz="2400" dirty="0" err="1" smtClean="0"/>
              <a:t>pernio</a:t>
            </a:r>
            <a:r>
              <a:rPr lang="en-US" sz="2400" dirty="0" smtClean="0"/>
              <a:t> is frequently associated with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of the upper respiratory tract, pulmonary fibrosis, chronic </a:t>
            </a:r>
            <a:r>
              <a:rPr lang="en-US" sz="2400" dirty="0" err="1" smtClean="0"/>
              <a:t>uveitis</a:t>
            </a:r>
            <a:r>
              <a:rPr lang="en-US" sz="2400" dirty="0" smtClean="0"/>
              <a:t> and bony cysts, particularly affecting the terminal phalanges with dystrophic nails</a:t>
            </a:r>
          </a:p>
          <a:p>
            <a:r>
              <a:rPr lang="en-US" sz="2400" dirty="0" smtClean="0"/>
              <a:t>Lupus </a:t>
            </a:r>
            <a:r>
              <a:rPr lang="en-US" sz="2400" dirty="0" err="1" smtClean="0"/>
              <a:t>pernio</a:t>
            </a:r>
            <a:r>
              <a:rPr lang="en-US" sz="2400" dirty="0" smtClean="0"/>
              <a:t> usually follows an extremely chronic course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ANGIOLUPOID SARCOIDOSIS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This is considered to be a discrete variant of lupus </a:t>
            </a:r>
            <a:r>
              <a:rPr lang="en-US" sz="2400" dirty="0" err="1" smtClean="0"/>
              <a:t>pernio</a:t>
            </a:r>
            <a:r>
              <a:rPr lang="en-US" sz="2400" dirty="0" smtClean="0"/>
              <a:t> with prominent large </a:t>
            </a:r>
            <a:r>
              <a:rPr lang="en-US" sz="2400" dirty="0" err="1" smtClean="0"/>
              <a:t>telangiectatic</a:t>
            </a:r>
            <a:r>
              <a:rPr lang="en-US" sz="2400" dirty="0" smtClean="0"/>
              <a:t> </a:t>
            </a:r>
            <a:r>
              <a:rPr lang="en-US" sz="2400" dirty="0" err="1" smtClean="0"/>
              <a:t>venules</a:t>
            </a:r>
            <a:endParaRPr lang="en-US" sz="2400" dirty="0" smtClean="0"/>
          </a:p>
          <a:p>
            <a:r>
              <a:rPr lang="en-US" sz="2400" dirty="0" smtClean="0"/>
              <a:t>It typically presents in women as a single raised plaque on the bridge of the nose, central face, ears or scalp </a:t>
            </a:r>
          </a:p>
          <a:p>
            <a:r>
              <a:rPr lang="en-US" sz="2400" dirty="0" smtClean="0"/>
              <a:t>It is often associated with eye involvement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SCAR SARCOIDOSIS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In scar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, the old scars become infiltrated and </a:t>
            </a:r>
            <a:r>
              <a:rPr lang="en-US" sz="2400" dirty="0" err="1" smtClean="0"/>
              <a:t>erythematous</a:t>
            </a:r>
            <a:r>
              <a:rPr lang="en-US" sz="2400" dirty="0" smtClean="0"/>
              <a:t> and contain </a:t>
            </a:r>
            <a:r>
              <a:rPr lang="en-US" sz="2400" dirty="0" err="1" smtClean="0"/>
              <a:t>sarcoid</a:t>
            </a:r>
            <a:r>
              <a:rPr lang="en-US" sz="2400" dirty="0" smtClean="0"/>
              <a:t> </a:t>
            </a:r>
            <a:r>
              <a:rPr lang="en-US" sz="2400" dirty="0" err="1" smtClean="0"/>
              <a:t>granulomas</a:t>
            </a:r>
            <a:endParaRPr lang="en-US" sz="2400" dirty="0" smtClean="0"/>
          </a:p>
          <a:p>
            <a:r>
              <a:rPr lang="en-US" sz="2400" dirty="0" smtClean="0"/>
              <a:t>Scar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can appear at the onset of the disease; however, more commonly it is associated with long lasting pulmonary and </a:t>
            </a:r>
            <a:r>
              <a:rPr lang="en-US" sz="2400" dirty="0" err="1" smtClean="0"/>
              <a:t>mediastinal</a:t>
            </a:r>
            <a:r>
              <a:rPr lang="en-US" sz="2400" dirty="0" smtClean="0"/>
              <a:t> involvement, </a:t>
            </a:r>
            <a:r>
              <a:rPr lang="en-US" sz="2400" dirty="0" err="1" smtClean="0"/>
              <a:t>uveitis</a:t>
            </a:r>
            <a:r>
              <a:rPr lang="en-US" sz="2400" dirty="0" smtClean="0"/>
              <a:t>, peripheral </a:t>
            </a:r>
            <a:r>
              <a:rPr lang="en-US" sz="2400" dirty="0" err="1" smtClean="0"/>
              <a:t>lymphadenopathy</a:t>
            </a:r>
            <a:r>
              <a:rPr lang="en-US" sz="2400" dirty="0" smtClean="0"/>
              <a:t>, bony cysts and parotid infiltration</a:t>
            </a:r>
          </a:p>
          <a:p>
            <a:r>
              <a:rPr lang="en-US" sz="2400" dirty="0" smtClean="0"/>
              <a:t>Tattoo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is considered a variant of scar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that may occur decades after tattooing and must be differentiated from foreign‐body reactions to tattoo pigment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 smtClean="0"/>
              <a:t>SUBCUTANEOUS SARCOIDOSIS       </a:t>
            </a:r>
            <a:r>
              <a:rPr lang="en-US" sz="4000" dirty="0" smtClean="0"/>
              <a:t>(</a:t>
            </a:r>
            <a:r>
              <a:rPr lang="en-US" sz="4000" dirty="0" err="1" smtClean="0"/>
              <a:t>Darier-Roussy</a:t>
            </a:r>
            <a:r>
              <a:rPr lang="en-US" sz="4000" dirty="0" smtClean="0"/>
              <a:t> </a:t>
            </a:r>
            <a:r>
              <a:rPr lang="en-US" sz="4000" dirty="0" err="1" smtClean="0"/>
              <a:t>sarcoid</a:t>
            </a:r>
            <a:r>
              <a:rPr lang="en-US" sz="4000" dirty="0" smtClean="0"/>
              <a:t>)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447800"/>
            <a:ext cx="8153400" cy="464820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Sarcoid</a:t>
            </a:r>
            <a:r>
              <a:rPr lang="en-US" sz="2400" dirty="0" smtClean="0"/>
              <a:t> </a:t>
            </a:r>
            <a:r>
              <a:rPr lang="en-US" sz="2400" dirty="0" err="1" smtClean="0"/>
              <a:t>granulomas</a:t>
            </a:r>
            <a:r>
              <a:rPr lang="en-US" sz="2400" dirty="0" smtClean="0"/>
              <a:t> are limited to subcutaneous tissue. Although minimal dermal involvement is acceptable for diagnosis, it must be differentiated from nodular dermal lesions with extension into subcutaneous fat </a:t>
            </a:r>
          </a:p>
          <a:p>
            <a:r>
              <a:rPr lang="en-US" sz="2400" dirty="0" smtClean="0"/>
              <a:t>Multiple </a:t>
            </a:r>
            <a:r>
              <a:rPr lang="en-US" sz="2400" dirty="0" err="1" smtClean="0"/>
              <a:t>indurated</a:t>
            </a:r>
            <a:r>
              <a:rPr lang="en-US" sz="2400" dirty="0" smtClean="0"/>
              <a:t> subcutaneous nodules are located </a:t>
            </a:r>
            <a:r>
              <a:rPr lang="en-US" sz="2400" dirty="0" err="1" smtClean="0"/>
              <a:t>maily</a:t>
            </a:r>
            <a:r>
              <a:rPr lang="en-US" sz="2400" dirty="0" smtClean="0"/>
              <a:t> in the extremities, are painless and covered by normal skin </a:t>
            </a:r>
          </a:p>
          <a:p>
            <a:r>
              <a:rPr lang="en-US" sz="2400" dirty="0" smtClean="0"/>
              <a:t>Subcutaneous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may coexist with or appear shortly after EN. However, subcutaneous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is not tender, is flesh </a:t>
            </a:r>
            <a:r>
              <a:rPr lang="en-US" sz="2400" dirty="0" err="1" smtClean="0"/>
              <a:t>coloured</a:t>
            </a:r>
            <a:r>
              <a:rPr lang="en-US" sz="2400" dirty="0" smtClean="0"/>
              <a:t> and is more persistent </a:t>
            </a:r>
          </a:p>
          <a:p>
            <a:r>
              <a:rPr lang="en-US" sz="2400" dirty="0" smtClean="0"/>
              <a:t>Usually appears at the onset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; is associated with stage I changes on chest radiograph and with less than 2 years' activity of systemic </a:t>
            </a:r>
            <a:r>
              <a:rPr lang="en-US" sz="2400" dirty="0" err="1" smtClean="0"/>
              <a:t>sarcoidosis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RARE SPECIFIC CUTANEOUS LESIONS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Hypopigmented</a:t>
            </a:r>
            <a:r>
              <a:rPr lang="en-US" sz="2400" dirty="0" smtClean="0"/>
              <a:t>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r>
              <a:rPr lang="en-US" sz="2400" dirty="0" err="1" smtClean="0"/>
              <a:t>Lichenoid</a:t>
            </a:r>
            <a:r>
              <a:rPr lang="en-US" sz="2400" dirty="0" smtClean="0"/>
              <a:t>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r>
              <a:rPr lang="en-US" sz="2400" dirty="0" smtClean="0"/>
              <a:t>Ulcerative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r>
              <a:rPr lang="en-US" sz="2400" dirty="0" err="1" smtClean="0"/>
              <a:t>Psoriasiform</a:t>
            </a:r>
            <a:r>
              <a:rPr lang="en-US" sz="2400" dirty="0" smtClean="0"/>
              <a:t>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r>
              <a:rPr lang="en-US" sz="2400" dirty="0" err="1" smtClean="0"/>
              <a:t>Verrucous</a:t>
            </a:r>
            <a:r>
              <a:rPr lang="en-US" sz="2400" dirty="0" smtClean="0"/>
              <a:t>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r>
              <a:rPr lang="en-US" sz="2400" dirty="0" err="1" smtClean="0"/>
              <a:t>Necrobiosis</a:t>
            </a:r>
            <a:r>
              <a:rPr lang="en-US" sz="2400" dirty="0" smtClean="0"/>
              <a:t>‐</a:t>
            </a:r>
            <a:r>
              <a:rPr lang="en-US" sz="2400" dirty="0" err="1" smtClean="0"/>
              <a:t>lipoidica</a:t>
            </a:r>
            <a:r>
              <a:rPr lang="en-US" sz="2400" dirty="0" smtClean="0"/>
              <a:t>‐like lesions</a:t>
            </a:r>
          </a:p>
          <a:p>
            <a:r>
              <a:rPr lang="en-US" sz="2400" dirty="0" err="1" smtClean="0"/>
              <a:t>Ichthyosiform</a:t>
            </a:r>
            <a:r>
              <a:rPr lang="en-US" sz="2400" dirty="0" smtClean="0"/>
              <a:t>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r>
              <a:rPr lang="en-US" sz="2400" dirty="0" err="1" smtClean="0"/>
              <a:t>Erythrodermic</a:t>
            </a:r>
            <a:r>
              <a:rPr lang="en-US" sz="2400" dirty="0" smtClean="0"/>
              <a:t>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r>
              <a:rPr lang="en-US" sz="2400" dirty="0" err="1" smtClean="0"/>
              <a:t>Morphoea</a:t>
            </a:r>
            <a:r>
              <a:rPr lang="en-US" sz="2400" dirty="0" smtClean="0"/>
              <a:t>‐like lesions</a:t>
            </a:r>
          </a:p>
          <a:p>
            <a:r>
              <a:rPr lang="en-US" sz="2400" dirty="0" err="1" smtClean="0"/>
              <a:t>Livedo</a:t>
            </a:r>
            <a:endParaRPr lang="en-US" sz="2400" dirty="0" smtClean="0"/>
          </a:p>
          <a:p>
            <a:r>
              <a:rPr lang="en-US" sz="2400" dirty="0" smtClean="0"/>
              <a:t>Follicular </a:t>
            </a:r>
            <a:r>
              <a:rPr lang="en-US" sz="2400" dirty="0" err="1" smtClean="0"/>
              <a:t>sarcoidosis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ERYTHEMA NODOSUM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EN is the most common non‐specific lesion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and is frequently the initial manifestation of the disease </a:t>
            </a:r>
          </a:p>
          <a:p>
            <a:r>
              <a:rPr lang="en-US" sz="2400" dirty="0" smtClean="0"/>
              <a:t>It is the marker of acute, benign and self-limited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and tends to affect younger people  </a:t>
            </a:r>
          </a:p>
          <a:p>
            <a:r>
              <a:rPr lang="en-US" sz="2400" dirty="0" smtClean="0"/>
              <a:t>About 20% of cases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are associated with EN </a:t>
            </a:r>
          </a:p>
          <a:p>
            <a:r>
              <a:rPr lang="en-US" sz="2400" dirty="0" smtClean="0"/>
              <a:t>The association of EN with bilateral </a:t>
            </a:r>
            <a:r>
              <a:rPr lang="en-US" sz="2400" dirty="0" err="1" smtClean="0"/>
              <a:t>hilar</a:t>
            </a:r>
            <a:r>
              <a:rPr lang="en-US" sz="2400" dirty="0" smtClean="0"/>
              <a:t> and right </a:t>
            </a:r>
            <a:r>
              <a:rPr lang="en-US" sz="2400" dirty="0" err="1" smtClean="0"/>
              <a:t>paratracheal</a:t>
            </a:r>
            <a:r>
              <a:rPr lang="en-US" sz="2400" dirty="0" smtClean="0"/>
              <a:t> </a:t>
            </a:r>
            <a:r>
              <a:rPr lang="en-US" sz="2400" dirty="0" err="1" smtClean="0"/>
              <a:t>adenopathies</a:t>
            </a:r>
            <a:r>
              <a:rPr lang="en-US" sz="2400" dirty="0" smtClean="0"/>
              <a:t>, with or without pulmonary infiltrates, is known as </a:t>
            </a:r>
            <a:r>
              <a:rPr lang="en-US" sz="2400" b="1" dirty="0" err="1" smtClean="0"/>
              <a:t>Löfgren</a:t>
            </a:r>
            <a:r>
              <a:rPr lang="en-US" sz="2400" b="1" dirty="0" smtClean="0"/>
              <a:t> syndrome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In </a:t>
            </a:r>
            <a:r>
              <a:rPr lang="en-US" sz="2400" dirty="0" err="1" smtClean="0"/>
              <a:t>Löfgren</a:t>
            </a:r>
            <a:r>
              <a:rPr lang="en-US" sz="2400" dirty="0" smtClean="0"/>
              <a:t> syndrome, EN can be accompanied by fever, </a:t>
            </a:r>
            <a:r>
              <a:rPr lang="en-US" sz="2400" dirty="0" err="1" smtClean="0"/>
              <a:t>polyarthralgia</a:t>
            </a:r>
            <a:r>
              <a:rPr lang="en-US" sz="2400" dirty="0" smtClean="0"/>
              <a:t> and </a:t>
            </a:r>
            <a:r>
              <a:rPr lang="en-US" sz="2400" dirty="0" err="1" smtClean="0"/>
              <a:t>uveitis</a:t>
            </a:r>
            <a:r>
              <a:rPr lang="en-US" sz="2400" dirty="0" smtClean="0"/>
              <a:t>. The prognosis is very good and it usually resolves spontaneously within 1 year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RARE NON-SPECEFIC LESIONS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Erythema</a:t>
            </a:r>
            <a:r>
              <a:rPr lang="en-US" sz="2400" dirty="0" smtClean="0"/>
              <a:t> </a:t>
            </a:r>
            <a:r>
              <a:rPr lang="en-US" sz="2400" dirty="0" err="1" smtClean="0"/>
              <a:t>multiforme</a:t>
            </a:r>
            <a:endParaRPr lang="en-US" sz="2400" dirty="0" smtClean="0"/>
          </a:p>
          <a:p>
            <a:r>
              <a:rPr lang="en-US" sz="2400" dirty="0" err="1" smtClean="0"/>
              <a:t>Prurigo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Cutaneous</a:t>
            </a:r>
            <a:r>
              <a:rPr lang="en-US" sz="2400" dirty="0" smtClean="0"/>
              <a:t> </a:t>
            </a:r>
            <a:r>
              <a:rPr lang="en-US" sz="2400" dirty="0" err="1" smtClean="0"/>
              <a:t>calcinosis</a:t>
            </a:r>
            <a:endParaRPr lang="en-US" sz="2400" dirty="0" smtClean="0"/>
          </a:p>
          <a:p>
            <a:r>
              <a:rPr lang="en-US" sz="2400" dirty="0" smtClean="0"/>
              <a:t>Sweet Syndrome</a:t>
            </a:r>
          </a:p>
          <a:p>
            <a:r>
              <a:rPr lang="en-US" sz="2400" dirty="0" err="1" smtClean="0"/>
              <a:t>Pyoderma</a:t>
            </a:r>
            <a:r>
              <a:rPr lang="en-US" sz="2400" dirty="0" smtClean="0"/>
              <a:t> </a:t>
            </a:r>
            <a:r>
              <a:rPr lang="en-US" sz="2400" dirty="0" err="1" smtClean="0"/>
              <a:t>gangrenosum</a:t>
            </a:r>
            <a:endParaRPr lang="en-US" sz="2400" dirty="0" smtClean="0"/>
          </a:p>
          <a:p>
            <a:r>
              <a:rPr lang="en-US" sz="2400" dirty="0" smtClean="0"/>
              <a:t>Digital clubbing-is considered a poor prognostic sign Pseudo‐clubbing secondary to </a:t>
            </a:r>
            <a:r>
              <a:rPr lang="en-US" sz="2400" dirty="0" err="1" smtClean="0"/>
              <a:t>granulomatous</a:t>
            </a:r>
            <a:r>
              <a:rPr lang="en-US" sz="2400" dirty="0" smtClean="0"/>
              <a:t> infiltration of terminal phalanx must be differentiated from true clubbing </a:t>
            </a:r>
          </a:p>
          <a:p>
            <a:r>
              <a:rPr lang="en-US" sz="2400" dirty="0" smtClean="0"/>
              <a:t>Nonspecific </a:t>
            </a:r>
            <a:r>
              <a:rPr lang="en-US" sz="2400" dirty="0" err="1" smtClean="0"/>
              <a:t>erythematous</a:t>
            </a:r>
            <a:r>
              <a:rPr lang="en-US" sz="2400" dirty="0" smtClean="0"/>
              <a:t> eruptions resembling viral </a:t>
            </a:r>
            <a:r>
              <a:rPr lang="en-US" sz="2400" dirty="0" err="1" smtClean="0"/>
              <a:t>exanthems</a:t>
            </a:r>
            <a:r>
              <a:rPr lang="en-US" sz="2400" dirty="0" smtClean="0"/>
              <a:t> or drug reactions occur rarely with acute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r>
              <a:rPr lang="en-US" sz="2400" dirty="0" err="1" smtClean="0"/>
              <a:t>Erythroderma</a:t>
            </a:r>
            <a:r>
              <a:rPr lang="en-US" sz="2400" dirty="0" smtClean="0"/>
              <a:t> and lower extremity swelling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MUCOSAL INVOLVEMENT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Sarcoidal</a:t>
            </a:r>
            <a:r>
              <a:rPr lang="en-US" sz="2400" dirty="0" smtClean="0"/>
              <a:t> </a:t>
            </a:r>
            <a:r>
              <a:rPr lang="en-US" sz="2400" dirty="0" err="1" smtClean="0"/>
              <a:t>granulomas</a:t>
            </a:r>
            <a:r>
              <a:rPr lang="en-US" sz="2400" dirty="0" smtClean="0"/>
              <a:t> may cause papules and plaques of the mucosal surfaces and tongue </a:t>
            </a:r>
          </a:p>
          <a:p>
            <a:r>
              <a:rPr lang="en-US" sz="2400" dirty="0" err="1" smtClean="0"/>
              <a:t>Sarcoidosis</a:t>
            </a:r>
            <a:r>
              <a:rPr lang="en-US" sz="2400" dirty="0" smtClean="0"/>
              <a:t> is one cause of </a:t>
            </a:r>
            <a:r>
              <a:rPr lang="en-US" sz="2400" b="1" dirty="0" err="1" smtClean="0"/>
              <a:t>Mikulicz</a:t>
            </a:r>
            <a:r>
              <a:rPr lang="en-US" sz="2400" b="1" dirty="0" smtClean="0"/>
              <a:t> syndrome</a:t>
            </a:r>
            <a:r>
              <a:rPr lang="en-US" sz="2400" dirty="0" smtClean="0"/>
              <a:t>- the bilateral enlargement of the </a:t>
            </a:r>
            <a:r>
              <a:rPr lang="en-US" sz="2400" dirty="0" err="1" smtClean="0"/>
              <a:t>lacrimal</a:t>
            </a:r>
            <a:r>
              <a:rPr lang="en-US" sz="2400" dirty="0" smtClean="0"/>
              <a:t>, parotid, sublingual, and </a:t>
            </a:r>
            <a:r>
              <a:rPr lang="en-US" sz="2400" dirty="0" err="1" smtClean="0"/>
              <a:t>submandibular</a:t>
            </a:r>
            <a:r>
              <a:rPr lang="en-US" sz="2400" dirty="0" smtClean="0"/>
              <a:t> glands</a:t>
            </a:r>
            <a:endParaRPr lang="en-US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COURSE AND PROGNOSIS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</a:t>
            </a:r>
            <a:r>
              <a:rPr lang="en-US" sz="2400" dirty="0" err="1" smtClean="0"/>
              <a:t>granulomatous</a:t>
            </a:r>
            <a:r>
              <a:rPr lang="en-US" sz="2400" dirty="0" smtClean="0"/>
              <a:t> inflammation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can remit spontaneously or with therapy. Therefore, the general prognosis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is good</a:t>
            </a:r>
          </a:p>
          <a:p>
            <a:r>
              <a:rPr lang="en-US" sz="2400" dirty="0" smtClean="0"/>
              <a:t>Pulmonary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resolves, improves, or stabilizes in 60% 90% of patients even without treatment</a:t>
            </a:r>
          </a:p>
          <a:p>
            <a:r>
              <a:rPr lang="en-US" sz="2400" dirty="0" smtClean="0"/>
              <a:t>Remissions often occur within the first 6 months after diagnosis, although it may take 2–5 years</a:t>
            </a:r>
          </a:p>
          <a:p>
            <a:r>
              <a:rPr lang="en-US" sz="2400" dirty="0" smtClean="0"/>
              <a:t>Almost all severe impairment from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is the result of the development of fibrosis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DIAGNOSIS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diagnosis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is based on:                                                  	a compatible clinical and radiological picture,                           	demonstration of non‐</a:t>
            </a:r>
            <a:r>
              <a:rPr lang="en-US" sz="2400" dirty="0" err="1" smtClean="0"/>
              <a:t>caseating</a:t>
            </a:r>
            <a:r>
              <a:rPr lang="en-US" sz="2400" dirty="0" smtClean="0"/>
              <a:t> </a:t>
            </a:r>
            <a:r>
              <a:rPr lang="en-US" sz="2400" dirty="0" err="1" smtClean="0"/>
              <a:t>granulomas</a:t>
            </a:r>
            <a:r>
              <a:rPr lang="en-US" sz="2400" dirty="0" smtClean="0"/>
              <a:t>,                                        	negative cultures for </a:t>
            </a:r>
            <a:r>
              <a:rPr lang="en-US" sz="2400" dirty="0" err="1" smtClean="0"/>
              <a:t>mycobacteria</a:t>
            </a:r>
            <a:r>
              <a:rPr lang="en-US" sz="2400" dirty="0" smtClean="0"/>
              <a:t> and fungus, and                      	exclusion of other </a:t>
            </a:r>
            <a:r>
              <a:rPr lang="en-US" sz="2400" dirty="0" err="1" smtClean="0"/>
              <a:t>granulomatous</a:t>
            </a:r>
            <a:r>
              <a:rPr lang="en-US" sz="2400" dirty="0" smtClean="0"/>
              <a:t> diseases</a:t>
            </a:r>
          </a:p>
          <a:p>
            <a:r>
              <a:rPr lang="en-US" sz="2400" dirty="0" smtClean="0"/>
              <a:t>When the clinical and radiological findings are not typical, particularly with stage 0 chest radiograph, it is advisable to obtain at least two positive biopsies</a:t>
            </a:r>
          </a:p>
          <a:p>
            <a:r>
              <a:rPr lang="en-US" sz="2400" dirty="0" smtClean="0"/>
              <a:t>The most common biopsies are </a:t>
            </a:r>
            <a:r>
              <a:rPr lang="en-US" sz="2400" dirty="0" err="1" smtClean="0"/>
              <a:t>transbronchial</a:t>
            </a:r>
            <a:r>
              <a:rPr lang="en-US" sz="2400" dirty="0" smtClean="0"/>
              <a:t>, skin, and peripheral lymph node biopsies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 PATHOGENESIS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development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requires at least three events:                                                                               (1) exposure to antigen(s),                                                                             (2) acquired cellular immunity directed against the antigen and mediated through antigen-presenting cells and antigen-specific T lymphocytes,                                                                              (3) the appearance of immune </a:t>
            </a:r>
            <a:r>
              <a:rPr lang="en-US" sz="2400" dirty="0" err="1" smtClean="0"/>
              <a:t>effector</a:t>
            </a:r>
            <a:r>
              <a:rPr lang="en-US" sz="2400" dirty="0" smtClean="0"/>
              <a:t> cells that promote a   nonspecific inflammatory response</a:t>
            </a:r>
          </a:p>
          <a:p>
            <a:r>
              <a:rPr lang="en-US" sz="2400" dirty="0" smtClean="0"/>
              <a:t>The identity of the putative antigen(s)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is </a:t>
            </a:r>
            <a:r>
              <a:rPr lang="en-US" sz="2400" dirty="0" smtClean="0"/>
              <a:t>unknown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DIAGNOSIS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Asymptomatic </a:t>
            </a:r>
            <a:r>
              <a:rPr lang="en-US" sz="2400" dirty="0" err="1" smtClean="0"/>
              <a:t>hilar</a:t>
            </a:r>
            <a:r>
              <a:rPr lang="en-US" sz="2400" dirty="0" smtClean="0"/>
              <a:t> </a:t>
            </a:r>
            <a:r>
              <a:rPr lang="en-US" sz="2400" dirty="0" err="1" smtClean="0"/>
              <a:t>lymphadenopathy</a:t>
            </a:r>
            <a:r>
              <a:rPr lang="en-US" sz="2400" dirty="0" smtClean="0"/>
              <a:t> </a:t>
            </a:r>
            <a:r>
              <a:rPr lang="en-US" sz="2400" dirty="0" smtClean="0"/>
              <a:t>on chest radiograph almost always represents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r>
              <a:rPr lang="en-US" sz="2400" dirty="0" smtClean="0"/>
              <a:t>It has been suggested that </a:t>
            </a:r>
            <a:r>
              <a:rPr lang="en-US" sz="2400" dirty="0" err="1" smtClean="0"/>
              <a:t>histologic</a:t>
            </a:r>
            <a:r>
              <a:rPr lang="en-US" sz="2400" dirty="0" smtClean="0"/>
              <a:t> confirmation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may not be required in asymptomatic patients with bilateral </a:t>
            </a:r>
            <a:r>
              <a:rPr lang="en-US" sz="2400" dirty="0" err="1" smtClean="0"/>
              <a:t>hilar</a:t>
            </a:r>
            <a:r>
              <a:rPr lang="en-US" sz="2400" dirty="0" smtClean="0"/>
              <a:t> </a:t>
            </a:r>
            <a:r>
              <a:rPr lang="en-US" sz="2400" dirty="0" err="1" smtClean="0"/>
              <a:t>adenopathy</a:t>
            </a:r>
            <a:r>
              <a:rPr lang="en-US" sz="2400" dirty="0" smtClean="0"/>
              <a:t>, provided the physical examination, complete blood cell count, and routine blood tests are all normal and there is no prior history of malignancy</a:t>
            </a:r>
          </a:p>
          <a:p>
            <a:r>
              <a:rPr lang="en-US" sz="2400" dirty="0" smtClean="0"/>
              <a:t>In such cases, chest radiographs should be monitored at 3- to 6-month intervals, and a biopsy should be performed if there is significant change in the chest radiograph</a:t>
            </a:r>
            <a:endParaRPr lang="en-US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DIAGNOSIS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Presence of </a:t>
            </a:r>
            <a:r>
              <a:rPr lang="en-US" sz="2400" dirty="0" err="1" smtClean="0"/>
              <a:t>noncaseating</a:t>
            </a:r>
            <a:r>
              <a:rPr lang="en-US" sz="2400" dirty="0" smtClean="0"/>
              <a:t> </a:t>
            </a:r>
            <a:r>
              <a:rPr lang="en-US" sz="2400" dirty="0" err="1" smtClean="0"/>
              <a:t>granulomas</a:t>
            </a:r>
            <a:r>
              <a:rPr lang="en-US" sz="2400" dirty="0" smtClean="0"/>
              <a:t> in a single organ does not conclusively establish the diagnosis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, as it is a systemic disease that should involve multiple organs</a:t>
            </a:r>
          </a:p>
          <a:p>
            <a:r>
              <a:rPr lang="en-US" sz="2400" dirty="0" smtClean="0"/>
              <a:t>Isolated skin </a:t>
            </a:r>
            <a:r>
              <a:rPr lang="en-US" sz="2400" dirty="0" err="1" smtClean="0"/>
              <a:t>granulomas</a:t>
            </a:r>
            <a:r>
              <a:rPr lang="en-US" sz="2400" dirty="0" smtClean="0"/>
              <a:t> should not be assumed as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, and efforts must be made to exclude alternative diagnoses </a:t>
            </a:r>
          </a:p>
          <a:p>
            <a:r>
              <a:rPr lang="en-US" sz="2400" dirty="0" smtClean="0"/>
              <a:t>Although a confirmed diagnosis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requires proof of </a:t>
            </a:r>
            <a:r>
              <a:rPr lang="en-US" sz="2400" dirty="0" err="1" smtClean="0"/>
              <a:t>granulomatous</a:t>
            </a:r>
            <a:r>
              <a:rPr lang="en-US" sz="2400" dirty="0" smtClean="0"/>
              <a:t> involvement in at least two separate organs, </a:t>
            </a:r>
            <a:r>
              <a:rPr lang="en-US" sz="2400" dirty="0" err="1" smtClean="0"/>
              <a:t>histologic</a:t>
            </a:r>
            <a:r>
              <a:rPr lang="en-US" sz="2400" dirty="0" smtClean="0"/>
              <a:t> confirmation is usually not required in second organ</a:t>
            </a:r>
          </a:p>
          <a:p>
            <a:r>
              <a:rPr lang="en-US" sz="2400" dirty="0" smtClean="0"/>
              <a:t>Certain disease presentations are so specific for the diagnosis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(e.g., </a:t>
            </a:r>
            <a:r>
              <a:rPr lang="en-US" sz="2400" dirty="0" err="1" smtClean="0"/>
              <a:t>Löfgren</a:t>
            </a:r>
            <a:r>
              <a:rPr lang="en-US" sz="2400" dirty="0" smtClean="0"/>
              <a:t> syndrome, </a:t>
            </a:r>
            <a:r>
              <a:rPr lang="en-US" sz="2400" dirty="0" err="1" smtClean="0"/>
              <a:t>Heerfordt</a:t>
            </a:r>
            <a:r>
              <a:rPr lang="en-US" sz="2400" dirty="0" smtClean="0"/>
              <a:t> syndrome, and asymptomatic bilateral </a:t>
            </a:r>
            <a:r>
              <a:rPr lang="en-US" sz="2400" dirty="0" err="1" smtClean="0"/>
              <a:t>hilar</a:t>
            </a:r>
            <a:r>
              <a:rPr lang="en-US" sz="2400" dirty="0" smtClean="0"/>
              <a:t> </a:t>
            </a:r>
            <a:r>
              <a:rPr lang="en-US" sz="2400" dirty="0" err="1" smtClean="0"/>
              <a:t>adenopathy</a:t>
            </a:r>
            <a:r>
              <a:rPr lang="en-US" sz="2400" dirty="0" smtClean="0"/>
              <a:t>) that the  diagnosis may be accepted without a tissue biopsy</a:t>
            </a:r>
            <a:endParaRPr lang="en-US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DIAGNOSIS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At diagnosis, at least 60% of patients have an increased serum </a:t>
            </a:r>
            <a:r>
              <a:rPr lang="en-US" sz="2400" dirty="0" err="1" smtClean="0"/>
              <a:t>angiotensin</a:t>
            </a:r>
            <a:r>
              <a:rPr lang="en-US" sz="2400" dirty="0" smtClean="0"/>
              <a:t>‐converting enzyme level</a:t>
            </a:r>
          </a:p>
          <a:p>
            <a:r>
              <a:rPr lang="en-US" sz="2400" dirty="0" smtClean="0"/>
              <a:t>Tuberculin skin test is negative in more than 80% of patients </a:t>
            </a:r>
          </a:p>
          <a:p>
            <a:r>
              <a:rPr lang="en-US" sz="2400" dirty="0" smtClean="0"/>
              <a:t>Pulmonary function tests reveal decreased forced vital capacity and diffusing capacity for carbon monoxide</a:t>
            </a:r>
          </a:p>
          <a:p>
            <a:r>
              <a:rPr lang="en-US" sz="2400" dirty="0" smtClean="0"/>
              <a:t>Advanced pulmonary fibrosis may cause airway distortion and decreased forced expiratory volume in 1 </a:t>
            </a:r>
            <a:r>
              <a:rPr lang="en-US" sz="2400" dirty="0" smtClean="0"/>
              <a:t>sec </a:t>
            </a:r>
            <a:r>
              <a:rPr lang="en-US" sz="2400" dirty="0" smtClean="0"/>
              <a:t>(FEV1)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DIAGNOSIS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presence of </a:t>
            </a:r>
            <a:r>
              <a:rPr lang="en-US" sz="2400" b="1" dirty="0" smtClean="0"/>
              <a:t>panda sign</a:t>
            </a:r>
            <a:r>
              <a:rPr lang="en-US" sz="2400" dirty="0" smtClean="0"/>
              <a:t> (bilateral </a:t>
            </a:r>
            <a:r>
              <a:rPr lang="en-US" sz="2400" dirty="0" err="1" smtClean="0"/>
              <a:t>lacrimal</a:t>
            </a:r>
            <a:r>
              <a:rPr lang="en-US" sz="2400" dirty="0" smtClean="0"/>
              <a:t> and parotid gland uptake) and </a:t>
            </a:r>
            <a:r>
              <a:rPr lang="en-US" sz="2400" b="1" dirty="0" smtClean="0"/>
              <a:t>lambda sign </a:t>
            </a:r>
            <a:r>
              <a:rPr lang="en-US" sz="2400" dirty="0" smtClean="0"/>
              <a:t>(bilateral </a:t>
            </a:r>
            <a:r>
              <a:rPr lang="en-US" sz="2400" dirty="0" err="1" smtClean="0"/>
              <a:t>hilar</a:t>
            </a:r>
            <a:r>
              <a:rPr lang="en-US" sz="2400" dirty="0" smtClean="0"/>
              <a:t> and right </a:t>
            </a:r>
            <a:r>
              <a:rPr lang="en-US" sz="2400" dirty="0" err="1" smtClean="0"/>
              <a:t>paratracheal</a:t>
            </a:r>
            <a:r>
              <a:rPr lang="en-US" sz="2400" dirty="0" smtClean="0"/>
              <a:t> uptake) on gallium-67 scanning is highly specific for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and may obviate the need for invasive diagnostic procedures</a:t>
            </a:r>
          </a:p>
          <a:p>
            <a:r>
              <a:rPr lang="en-US" sz="2400" dirty="0" smtClean="0"/>
              <a:t>However, these signs are both positive in only a small percentage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</a:t>
            </a:r>
            <a:r>
              <a:rPr lang="en-US" sz="2400" dirty="0" smtClean="0"/>
              <a:t>patients</a:t>
            </a:r>
          </a:p>
          <a:p>
            <a:r>
              <a:rPr lang="en-US" sz="2400" dirty="0" smtClean="0"/>
              <a:t>PET with 18F‐fluorodeoxyglucose (18F‐FDG PET) is more sensitive than 67‐gallium scan for assessing the activity and extension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. </a:t>
            </a:r>
            <a:r>
              <a:rPr lang="en-US" sz="2400" dirty="0" smtClean="0"/>
              <a:t>It is </a:t>
            </a:r>
            <a:r>
              <a:rPr lang="en-US" sz="2400" dirty="0" smtClean="0"/>
              <a:t>mainly useful in the detection of occult </a:t>
            </a:r>
            <a:r>
              <a:rPr lang="en-US" sz="2400" dirty="0" err="1" smtClean="0"/>
              <a:t>granuloma</a:t>
            </a:r>
            <a:r>
              <a:rPr lang="en-US" sz="2400" dirty="0" smtClean="0"/>
              <a:t> sites for biopsy and in the detection of residual activity in patients with fibrotic pulmonary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TREATMENT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Sarcoidosis</a:t>
            </a:r>
            <a:r>
              <a:rPr lang="en-US" sz="2400" dirty="0" smtClean="0"/>
              <a:t> often spontaneously remits and therapy may be associated with significant side effects, therefore it is not mandatory to treat the disease</a:t>
            </a:r>
          </a:p>
          <a:p>
            <a:r>
              <a:rPr lang="en-US" sz="2400" dirty="0" smtClean="0"/>
              <a:t>Treatment is indicated when there is evidence of progressive organ </a:t>
            </a:r>
            <a:r>
              <a:rPr lang="en-US" sz="2400" dirty="0" smtClean="0"/>
              <a:t>damage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TREATMENT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 smtClean="0"/>
              <a:t>Mild to moderate disease</a:t>
            </a:r>
          </a:p>
          <a:p>
            <a:r>
              <a:rPr lang="en-US" sz="2400" dirty="0" err="1" smtClean="0"/>
              <a:t>Cutaneous</a:t>
            </a:r>
            <a:r>
              <a:rPr lang="en-US" sz="2400" dirty="0" smtClean="0"/>
              <a:t> lesions may respond to potent topical corticosteroids with few adverse effects. </a:t>
            </a:r>
            <a:r>
              <a:rPr lang="en-US" sz="2400" dirty="0" err="1" smtClean="0"/>
              <a:t>Intralesional</a:t>
            </a:r>
            <a:r>
              <a:rPr lang="en-US" sz="2400" dirty="0" smtClean="0"/>
              <a:t> injections of </a:t>
            </a:r>
            <a:r>
              <a:rPr lang="en-US" sz="2400" dirty="0" err="1" smtClean="0"/>
              <a:t>triamcinolone</a:t>
            </a:r>
            <a:r>
              <a:rPr lang="en-US" sz="2400" dirty="0" smtClean="0"/>
              <a:t> </a:t>
            </a:r>
            <a:r>
              <a:rPr lang="en-US" sz="2400" dirty="0" err="1" smtClean="0"/>
              <a:t>acetonide</a:t>
            </a:r>
            <a:r>
              <a:rPr lang="en-US" sz="2400" dirty="0" smtClean="0"/>
              <a:t> at concentrations of 5–20 mg/ml repeated every 3–4 weeks may be more effective</a:t>
            </a:r>
          </a:p>
          <a:p>
            <a:r>
              <a:rPr lang="en-US" sz="2400" dirty="0" smtClean="0"/>
              <a:t>For patients with cosmetically insignificant and asymptomatic </a:t>
            </a:r>
            <a:r>
              <a:rPr lang="en-US" sz="2400" dirty="0" err="1" smtClean="0"/>
              <a:t>cutaneous</a:t>
            </a:r>
            <a:r>
              <a:rPr lang="en-US" sz="2400" dirty="0" smtClean="0"/>
              <a:t> lesions treatment may be unnecessary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TREATMENT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/>
              <a:t>Severe disfigurement or lupus </a:t>
            </a:r>
            <a:r>
              <a:rPr lang="en-US" sz="2400" b="1" dirty="0" err="1" smtClean="0"/>
              <a:t>pernio</a:t>
            </a:r>
            <a:endParaRPr lang="en-US" sz="2400" b="1" dirty="0" smtClean="0"/>
          </a:p>
          <a:p>
            <a:r>
              <a:rPr lang="en-US" sz="2400" dirty="0" err="1" smtClean="0"/>
              <a:t>Prednisolone</a:t>
            </a:r>
            <a:r>
              <a:rPr lang="en-US" sz="2400" dirty="0" smtClean="0"/>
              <a:t> 20–60 mg/24 h is administered until clinical response (usually 1–3 months) and then tapered by 5–10 mg/week to the lowest dose that prevents relapse </a:t>
            </a:r>
          </a:p>
          <a:p>
            <a:r>
              <a:rPr lang="en-US" sz="2400" dirty="0" smtClean="0"/>
              <a:t>Corticosteroid sparing agents are indicated when a dose of at least 10 mg of </a:t>
            </a:r>
            <a:r>
              <a:rPr lang="en-US" sz="2400" dirty="0" err="1" smtClean="0"/>
              <a:t>prednisolone</a:t>
            </a:r>
            <a:r>
              <a:rPr lang="en-US" sz="2400" dirty="0" smtClean="0"/>
              <a:t> daily is required for this </a:t>
            </a:r>
          </a:p>
          <a:p>
            <a:r>
              <a:rPr lang="en-US" sz="2400" dirty="0" smtClean="0"/>
              <a:t>Calcium levels should be checked in the summer months to detect </a:t>
            </a:r>
            <a:r>
              <a:rPr lang="en-US" sz="2400" dirty="0" err="1" smtClean="0"/>
              <a:t>hypercalcaemia</a:t>
            </a:r>
            <a:r>
              <a:rPr lang="en-US" sz="2400" dirty="0" smtClean="0"/>
              <a:t>. </a:t>
            </a:r>
            <a:r>
              <a:rPr lang="en-US" sz="2400" dirty="0" err="1" smtClean="0"/>
              <a:t>Bisphosphonates</a:t>
            </a:r>
            <a:r>
              <a:rPr lang="en-US" sz="2400" dirty="0" smtClean="0"/>
              <a:t> have been shown to be useful in treating corticosteroid‐induced osteoporosis</a:t>
            </a:r>
            <a:endParaRPr lang="en-US" sz="2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TREATMENT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Oral corticosteroids are the treatment of choice for systemic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r>
              <a:rPr lang="en-US" sz="2400" dirty="0" smtClean="0"/>
              <a:t>The recommended dose in pulmonary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is </a:t>
            </a:r>
            <a:r>
              <a:rPr lang="en-US" sz="2400" dirty="0" err="1" smtClean="0"/>
              <a:t>prednisolone</a:t>
            </a:r>
            <a:r>
              <a:rPr lang="en-US" sz="2400" dirty="0" smtClean="0"/>
              <a:t> 30–40 mg/24 h, with gradual reduction to 5–10 mg/24 h or 10–20 mg/48 h for at least 1 year </a:t>
            </a:r>
          </a:p>
          <a:p>
            <a:r>
              <a:rPr lang="en-US" sz="2400" dirty="0" smtClean="0"/>
              <a:t>In patients with severe </a:t>
            </a:r>
            <a:r>
              <a:rPr lang="en-US" sz="2400" dirty="0" err="1" smtClean="0"/>
              <a:t>uveitis</a:t>
            </a:r>
            <a:r>
              <a:rPr lang="en-US" sz="2400" dirty="0" smtClean="0"/>
              <a:t>, </a:t>
            </a:r>
            <a:r>
              <a:rPr lang="en-US" sz="2400" dirty="0" err="1" smtClean="0"/>
              <a:t>neurosarcoidosis</a:t>
            </a:r>
            <a:r>
              <a:rPr lang="en-US" sz="2400" dirty="0" smtClean="0"/>
              <a:t>, or symptomatic cardiac involvement, a dose of 1 mg/kg/24 h can be required </a:t>
            </a:r>
            <a:endParaRPr lang="en-US" sz="2400" b="1" dirty="0" smtClean="0"/>
          </a:p>
          <a:p>
            <a:r>
              <a:rPr lang="en-US" sz="2400" dirty="0" err="1" smtClean="0"/>
              <a:t>Cutaneous</a:t>
            </a:r>
            <a:r>
              <a:rPr lang="en-US" sz="2400" dirty="0" smtClean="0"/>
              <a:t> lesions usually respond to the treatment administered for the systemic disease but frequently recur when tapering corticosteroids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TREATMENT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Antimalarials</a:t>
            </a:r>
            <a:r>
              <a:rPr lang="en-US" sz="2400" dirty="0" smtClean="0"/>
              <a:t>, </a:t>
            </a:r>
            <a:r>
              <a:rPr lang="en-US" sz="2400" dirty="0" err="1" smtClean="0"/>
              <a:t>methotrexate</a:t>
            </a:r>
            <a:r>
              <a:rPr lang="en-US" sz="2400" dirty="0" smtClean="0"/>
              <a:t> or tetracycline can be used as second line therapy for mild to moderate disease and as corticosteroid sparing agents in patients with severe disfigurement or lupus </a:t>
            </a:r>
            <a:r>
              <a:rPr lang="en-US" sz="2400" dirty="0" err="1" smtClean="0"/>
              <a:t>pernio</a:t>
            </a:r>
            <a:endParaRPr lang="en-US" sz="2400" dirty="0" smtClean="0"/>
          </a:p>
          <a:p>
            <a:r>
              <a:rPr lang="en-US" sz="2400" dirty="0" smtClean="0"/>
              <a:t>They may be the first option when systemic corticosteroids are contraindicated </a:t>
            </a:r>
          </a:p>
          <a:p>
            <a:r>
              <a:rPr lang="en-US" sz="2400" dirty="0" smtClean="0"/>
              <a:t>Because of the relatively benign safety profile of tetracycline, proposed therapeutic strategies include initiating treatment with </a:t>
            </a:r>
            <a:r>
              <a:rPr lang="en-US" sz="2400" dirty="0" err="1" smtClean="0"/>
              <a:t>minocycline</a:t>
            </a:r>
            <a:r>
              <a:rPr lang="en-US" sz="2400" dirty="0" smtClean="0"/>
              <a:t> for 3 months; if the response is unsatisfactory, </a:t>
            </a:r>
            <a:r>
              <a:rPr lang="en-US" sz="2400" dirty="0" err="1" smtClean="0"/>
              <a:t>hydroxychloroquine</a:t>
            </a:r>
            <a:r>
              <a:rPr lang="en-US" sz="2400" dirty="0" smtClean="0"/>
              <a:t> can be added, and if the desired improvement is not achieved, </a:t>
            </a:r>
            <a:r>
              <a:rPr lang="en-US" sz="2400" dirty="0" err="1" smtClean="0"/>
              <a:t>methotrexate</a:t>
            </a:r>
            <a:r>
              <a:rPr lang="en-US" sz="2400" dirty="0" smtClean="0"/>
              <a:t> may then be added to the regimen</a:t>
            </a:r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TREATMENT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9600" dirty="0" err="1" smtClean="0"/>
              <a:t>Hydroxychloroquine</a:t>
            </a:r>
            <a:r>
              <a:rPr lang="en-US" sz="9600" dirty="0" smtClean="0"/>
              <a:t> (200–400 mg daily) has a lower risk of retinopathy but </a:t>
            </a:r>
            <a:r>
              <a:rPr lang="en-US" sz="9600" dirty="0" err="1" smtClean="0"/>
              <a:t>chloroquine</a:t>
            </a:r>
            <a:r>
              <a:rPr lang="en-US" sz="9600" dirty="0" smtClean="0"/>
              <a:t> (250–500 mg daily) seems to be more effective </a:t>
            </a:r>
          </a:p>
          <a:p>
            <a:r>
              <a:rPr lang="en-US" sz="9600" dirty="0" smtClean="0"/>
              <a:t>Eye evaluation every 6–12 months is usually recommended although there is limited evidence concerning the need for routine screening</a:t>
            </a:r>
          </a:p>
          <a:p>
            <a:r>
              <a:rPr lang="en-US" sz="9600" dirty="0" smtClean="0"/>
              <a:t>The response to </a:t>
            </a:r>
            <a:r>
              <a:rPr lang="en-US" sz="9600" dirty="0" err="1" smtClean="0"/>
              <a:t>methotrexate</a:t>
            </a:r>
            <a:r>
              <a:rPr lang="en-US" sz="9600" dirty="0" smtClean="0"/>
              <a:t> may take at least 6 months to achieve</a:t>
            </a:r>
          </a:p>
          <a:p>
            <a:r>
              <a:rPr lang="en-US" sz="9600" dirty="0" err="1" smtClean="0"/>
              <a:t>Minocycline</a:t>
            </a:r>
            <a:r>
              <a:rPr lang="en-US" sz="9600" dirty="0" smtClean="0"/>
              <a:t> 100 mg twice daily achieves complete resolution of chronic </a:t>
            </a:r>
            <a:r>
              <a:rPr lang="en-US" sz="9600" dirty="0" err="1" smtClean="0"/>
              <a:t>cutaneous</a:t>
            </a:r>
            <a:r>
              <a:rPr lang="en-US" sz="9600" dirty="0" smtClean="0"/>
              <a:t> lesions; however, poor response to tetracycline has been reported in lupus </a:t>
            </a:r>
            <a:r>
              <a:rPr lang="en-US" sz="9600" dirty="0" err="1" smtClean="0"/>
              <a:t>pernio</a:t>
            </a:r>
            <a:endParaRPr lang="en-US" sz="9600" dirty="0" smtClean="0"/>
          </a:p>
          <a:p>
            <a:r>
              <a:rPr lang="en-US" sz="9600" dirty="0" smtClean="0"/>
              <a:t>Although the mechanism of action is unclear, an anti‐inflammatory action of </a:t>
            </a:r>
            <a:r>
              <a:rPr lang="en-US" sz="9600" dirty="0" err="1" smtClean="0"/>
              <a:t>minocycline</a:t>
            </a:r>
            <a:r>
              <a:rPr lang="en-US" sz="9600" dirty="0" smtClean="0"/>
              <a:t> has been suggested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sz="4000" b="1" dirty="0" smtClean="0"/>
              <a:t>PATHOGENESIS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Activated CD4+ T cells secrete IL 2, TNF‐α, IFN‐</a:t>
            </a:r>
            <a:r>
              <a:rPr lang="el-GR" sz="2400" dirty="0" smtClean="0"/>
              <a:t>γ</a:t>
            </a:r>
            <a:r>
              <a:rPr lang="en-US" sz="2400" dirty="0" smtClean="0"/>
              <a:t> and IL 12</a:t>
            </a:r>
          </a:p>
          <a:p>
            <a:r>
              <a:rPr lang="en-US" sz="2400" dirty="0" smtClean="0"/>
              <a:t>IL-2 &amp; other factors recruit </a:t>
            </a:r>
            <a:r>
              <a:rPr lang="en-US" sz="2400" dirty="0" err="1" smtClean="0"/>
              <a:t>monocytes</a:t>
            </a:r>
            <a:r>
              <a:rPr lang="en-US" sz="2400" dirty="0" smtClean="0"/>
              <a:t> &amp; macrophages to the site of disease activity</a:t>
            </a:r>
          </a:p>
          <a:p>
            <a:r>
              <a:rPr lang="en-US" sz="2400" dirty="0" smtClean="0"/>
              <a:t>TNF‐α induces macrophages differentiation into </a:t>
            </a:r>
            <a:r>
              <a:rPr lang="en-US" sz="2400" dirty="0" err="1" smtClean="0"/>
              <a:t>epithelioid</a:t>
            </a:r>
            <a:r>
              <a:rPr lang="en-US" sz="2400" dirty="0" smtClean="0"/>
              <a:t> cells and IFN‐γ activates macrophages and induces transformation into giant cells</a:t>
            </a:r>
          </a:p>
          <a:p>
            <a:r>
              <a:rPr lang="en-US" sz="2400" dirty="0" smtClean="0"/>
              <a:t>IFN‐γ inhibits apoptosis in macrophages, which leads to </a:t>
            </a:r>
            <a:r>
              <a:rPr lang="en-US" sz="2400" dirty="0" err="1" smtClean="0"/>
              <a:t>granuloma</a:t>
            </a:r>
            <a:r>
              <a:rPr lang="en-US" sz="2400" dirty="0" smtClean="0"/>
              <a:t> perpetuation </a:t>
            </a:r>
          </a:p>
          <a:p>
            <a:r>
              <a:rPr lang="en-US" sz="2400" dirty="0" smtClean="0"/>
              <a:t>TNF‐α is considered the main cytokine in the development and maintenance of the </a:t>
            </a:r>
            <a:r>
              <a:rPr lang="en-US" sz="2400" dirty="0" err="1" smtClean="0"/>
              <a:t>granuloma</a:t>
            </a:r>
            <a:r>
              <a:rPr lang="en-US" sz="2400" dirty="0" smtClean="0"/>
              <a:t> &amp; the cause of </a:t>
            </a:r>
            <a:r>
              <a:rPr lang="en-US" sz="2400" dirty="0" err="1" smtClean="0"/>
              <a:t>pulm</a:t>
            </a:r>
            <a:r>
              <a:rPr lang="en-US" sz="2400" dirty="0" smtClean="0"/>
              <a:t> fibrosis by stimulating fibroblast proliferation and collagen synthesis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TREATMENT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TNF‐</a:t>
            </a:r>
            <a:r>
              <a:rPr lang="el-GR" sz="2400" dirty="0" smtClean="0"/>
              <a:t>α </a:t>
            </a:r>
            <a:r>
              <a:rPr lang="en-US" sz="2400" dirty="0" smtClean="0"/>
              <a:t>antagonist </a:t>
            </a:r>
            <a:r>
              <a:rPr lang="en-US" sz="2400" dirty="0" err="1" smtClean="0"/>
              <a:t>infliximab</a:t>
            </a:r>
            <a:r>
              <a:rPr lang="en-US" sz="2400" dirty="0" smtClean="0"/>
              <a:t> is considered a good candidate as a third line therapy for refractory </a:t>
            </a:r>
            <a:r>
              <a:rPr lang="en-US" sz="2400" dirty="0" err="1" smtClean="0"/>
              <a:t>cutaneous</a:t>
            </a:r>
            <a:r>
              <a:rPr lang="en-US" sz="2400" dirty="0" smtClean="0"/>
              <a:t>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r>
              <a:rPr lang="en-US" sz="2400" dirty="0" smtClean="0"/>
              <a:t>Use of </a:t>
            </a:r>
            <a:r>
              <a:rPr lang="en-US" sz="2400" dirty="0" err="1" smtClean="0"/>
              <a:t>adalimumab</a:t>
            </a:r>
            <a:r>
              <a:rPr lang="en-US" sz="2400" dirty="0" smtClean="0"/>
              <a:t> has also been recommended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HISTOPATHOLOGY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cardinal </a:t>
            </a:r>
            <a:r>
              <a:rPr lang="en-US" sz="2400" dirty="0" err="1" smtClean="0"/>
              <a:t>histopathological</a:t>
            </a:r>
            <a:r>
              <a:rPr lang="en-US" sz="2400" dirty="0" smtClean="0"/>
              <a:t> feature is the </a:t>
            </a:r>
            <a:r>
              <a:rPr lang="en-US" sz="2400" dirty="0" err="1" smtClean="0"/>
              <a:t>sarcoid</a:t>
            </a:r>
            <a:r>
              <a:rPr lang="en-US" sz="2400" dirty="0" smtClean="0"/>
              <a:t> </a:t>
            </a:r>
            <a:r>
              <a:rPr lang="en-US" sz="2400" dirty="0" err="1" smtClean="0"/>
              <a:t>granuloma</a:t>
            </a:r>
            <a:r>
              <a:rPr lang="en-US" sz="2400" dirty="0" smtClean="0"/>
              <a:t>, defined as aggregates of </a:t>
            </a:r>
            <a:r>
              <a:rPr lang="en-US" sz="2400" dirty="0" err="1" smtClean="0"/>
              <a:t>epithelioid</a:t>
            </a:r>
            <a:r>
              <a:rPr lang="en-US" sz="2400" dirty="0" smtClean="0"/>
              <a:t> cells with a sparse lymphocytic component, (naked </a:t>
            </a:r>
            <a:r>
              <a:rPr lang="en-US" sz="2400" dirty="0" err="1" smtClean="0"/>
              <a:t>granuloma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Although </a:t>
            </a:r>
            <a:r>
              <a:rPr lang="en-US" sz="2400" dirty="0" err="1" smtClean="0"/>
              <a:t>caseous</a:t>
            </a:r>
            <a:r>
              <a:rPr lang="en-US" sz="2400" dirty="0" smtClean="0"/>
              <a:t> necrosis is typically absent, discrete foci of </a:t>
            </a:r>
            <a:r>
              <a:rPr lang="en-US" sz="2400" dirty="0" err="1" smtClean="0"/>
              <a:t>fibrinoid</a:t>
            </a:r>
            <a:r>
              <a:rPr lang="en-US" sz="2400" dirty="0" smtClean="0"/>
              <a:t> or coagulation necrosis can be detected</a:t>
            </a:r>
          </a:p>
          <a:p>
            <a:r>
              <a:rPr lang="en-US" sz="2400" dirty="0" err="1" smtClean="0"/>
              <a:t>Polarizable</a:t>
            </a:r>
            <a:r>
              <a:rPr lang="en-US" sz="2400" dirty="0" smtClean="0"/>
              <a:t> foreign bodies are observed in 22–50% of </a:t>
            </a:r>
            <a:r>
              <a:rPr lang="en-US" sz="2400" dirty="0" err="1" smtClean="0"/>
              <a:t>cutaneous</a:t>
            </a:r>
            <a:r>
              <a:rPr lang="en-US" sz="2400" dirty="0" smtClean="0"/>
              <a:t>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,</a:t>
            </a:r>
            <a:r>
              <a:rPr lang="en-US" sz="2400" b="1" dirty="0" smtClean="0"/>
              <a:t> </a:t>
            </a:r>
            <a:r>
              <a:rPr lang="en-US" sz="2400" dirty="0" smtClean="0"/>
              <a:t>suggesting that foreign bodies may be an inciting stimulus for </a:t>
            </a:r>
            <a:r>
              <a:rPr lang="en-US" sz="2400" dirty="0" err="1" smtClean="0"/>
              <a:t>granuloma</a:t>
            </a:r>
            <a:r>
              <a:rPr lang="en-US" sz="2400" dirty="0" smtClean="0"/>
              <a:t> formation in </a:t>
            </a:r>
            <a:r>
              <a:rPr lang="en-US" sz="2400" dirty="0" err="1" smtClean="0"/>
              <a:t>sarcoidosis</a:t>
            </a:r>
            <a:endParaRPr lang="en-US" sz="2400" b="1" dirty="0" smtClean="0"/>
          </a:p>
          <a:p>
            <a:r>
              <a:rPr lang="en-US" sz="2400" dirty="0" err="1" smtClean="0"/>
              <a:t>Granulomas</a:t>
            </a:r>
            <a:r>
              <a:rPr lang="en-US" sz="2400" dirty="0" smtClean="0"/>
              <a:t> usually contain few or no giant cells, generally of </a:t>
            </a:r>
            <a:r>
              <a:rPr lang="en-US" sz="2400" dirty="0" err="1" smtClean="0"/>
              <a:t>Langhans</a:t>
            </a:r>
            <a:r>
              <a:rPr lang="en-US" sz="2400" dirty="0" smtClean="0"/>
              <a:t> type, that tend to be more abundant in old lesions </a:t>
            </a:r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HISTOPATHOLOGY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Giant cells can contain inclusion bodies</a:t>
            </a:r>
          </a:p>
          <a:p>
            <a:r>
              <a:rPr lang="en-US" sz="2400" b="1" dirty="0" err="1" smtClean="0"/>
              <a:t>Schaumann</a:t>
            </a:r>
            <a:r>
              <a:rPr lang="en-US" sz="2400" b="1" dirty="0" smtClean="0"/>
              <a:t> bodies</a:t>
            </a:r>
            <a:r>
              <a:rPr lang="en-US" sz="2400" dirty="0" smtClean="0"/>
              <a:t> are basophilic, round or oval concentric, lamellar structures composed of </a:t>
            </a:r>
            <a:r>
              <a:rPr lang="en-US" sz="2400" dirty="0" err="1" smtClean="0"/>
              <a:t>lipo-muco-glycoproteins</a:t>
            </a:r>
            <a:r>
              <a:rPr lang="en-US" sz="2400" dirty="0" smtClean="0"/>
              <a:t> impregnated with calcium and iron </a:t>
            </a:r>
          </a:p>
          <a:p>
            <a:r>
              <a:rPr lang="en-US" sz="2400" b="1" dirty="0" smtClean="0"/>
              <a:t>Asteroid bodies</a:t>
            </a:r>
            <a:r>
              <a:rPr lang="en-US" sz="2400" dirty="0" smtClean="0"/>
              <a:t> are considered to be formed from trapped collagen bundles and have an </a:t>
            </a:r>
            <a:r>
              <a:rPr lang="en-US" sz="2400" dirty="0" err="1" smtClean="0"/>
              <a:t>eosinophilic</a:t>
            </a:r>
            <a:r>
              <a:rPr lang="en-US" sz="2400" dirty="0" smtClean="0"/>
              <a:t> central body surrounded by radiating </a:t>
            </a:r>
            <a:r>
              <a:rPr lang="en-US" sz="2400" dirty="0" err="1" smtClean="0"/>
              <a:t>spicules</a:t>
            </a:r>
            <a:r>
              <a:rPr lang="en-US" sz="2400" dirty="0" smtClean="0"/>
              <a:t> giving the impression of an open umbrella </a:t>
            </a:r>
          </a:p>
          <a:p>
            <a:r>
              <a:rPr lang="en-US" sz="2400" dirty="0" smtClean="0"/>
              <a:t>None of these bodies is specific to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; they have been observed in other </a:t>
            </a:r>
            <a:r>
              <a:rPr lang="en-US" sz="2400" dirty="0" err="1" smtClean="0"/>
              <a:t>granulomatous</a:t>
            </a:r>
            <a:r>
              <a:rPr lang="en-US" sz="2400" dirty="0" smtClean="0"/>
              <a:t> processes such as tuberculosis, leprosy, </a:t>
            </a:r>
            <a:r>
              <a:rPr lang="en-US" sz="2400" dirty="0" err="1" smtClean="0"/>
              <a:t>Crohn</a:t>
            </a:r>
            <a:r>
              <a:rPr lang="en-US" sz="2400" dirty="0" smtClean="0"/>
              <a:t> disease and </a:t>
            </a:r>
            <a:r>
              <a:rPr lang="en-US" sz="2400" dirty="0" err="1" smtClean="0"/>
              <a:t>berylliosis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HISTOPATHOLOGICAL D/</a:t>
            </a:r>
            <a:r>
              <a:rPr lang="en-US" sz="4000" b="1" dirty="0" err="1" smtClean="0"/>
              <a:t>Dx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Lupus </a:t>
            </a:r>
            <a:r>
              <a:rPr lang="en-US" sz="2400" dirty="0" err="1" smtClean="0"/>
              <a:t>vulgaris</a:t>
            </a:r>
            <a:r>
              <a:rPr lang="en-US" sz="2400" dirty="0" smtClean="0"/>
              <a:t> usually shows a marked lymphocytic infiltrate around </a:t>
            </a:r>
            <a:r>
              <a:rPr lang="en-US" sz="2400" dirty="0" err="1" smtClean="0"/>
              <a:t>granulomas</a:t>
            </a:r>
            <a:r>
              <a:rPr lang="en-US" sz="2400" dirty="0" smtClean="0"/>
              <a:t> and </a:t>
            </a:r>
            <a:r>
              <a:rPr lang="pt-BR" sz="2400" dirty="0" smtClean="0"/>
              <a:t>significant central necrosis </a:t>
            </a:r>
          </a:p>
          <a:p>
            <a:r>
              <a:rPr lang="pt-BR" sz="2400" dirty="0" smtClean="0"/>
              <a:t>Tuberculoid leprosy granulomas </a:t>
            </a:r>
            <a:r>
              <a:rPr lang="en-US" sz="2400" dirty="0" smtClean="0"/>
              <a:t>follow nerves, are elongated and more often show small areas of central necrosis </a:t>
            </a:r>
          </a:p>
          <a:p>
            <a:r>
              <a:rPr lang="en-US" sz="2400" dirty="0" err="1" smtClean="0"/>
              <a:t>Rosacea</a:t>
            </a:r>
            <a:r>
              <a:rPr lang="en-US" sz="2400" dirty="0" smtClean="0"/>
              <a:t> </a:t>
            </a:r>
            <a:r>
              <a:rPr lang="en-US" sz="2400" dirty="0" err="1" smtClean="0"/>
              <a:t>granulomas</a:t>
            </a:r>
            <a:r>
              <a:rPr lang="en-US" sz="2400" dirty="0" smtClean="0"/>
              <a:t> are usually </a:t>
            </a:r>
            <a:r>
              <a:rPr lang="en-US" sz="2400" dirty="0" err="1" smtClean="0"/>
              <a:t>perifollicular</a:t>
            </a:r>
            <a:endParaRPr lang="en-US" sz="2400" dirty="0" smtClean="0"/>
          </a:p>
          <a:p>
            <a:r>
              <a:rPr lang="en-US" sz="2400" dirty="0" smtClean="0"/>
              <a:t>Foreign‐body </a:t>
            </a:r>
            <a:r>
              <a:rPr lang="en-US" sz="2400" dirty="0" err="1" smtClean="0"/>
              <a:t>granulomas</a:t>
            </a:r>
            <a:r>
              <a:rPr lang="en-US" sz="2400" dirty="0" smtClean="0"/>
              <a:t> can also resemble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. The presence of </a:t>
            </a:r>
            <a:r>
              <a:rPr lang="en-US" sz="2400" dirty="0" err="1" smtClean="0"/>
              <a:t>polarizable</a:t>
            </a:r>
            <a:r>
              <a:rPr lang="en-US" sz="2400" dirty="0" smtClean="0"/>
              <a:t> foreign bodies does not exclude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. Other types of skin lesions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and the involvement of other organs </a:t>
            </a:r>
            <a:r>
              <a:rPr lang="en-US" sz="2400" dirty="0" err="1" smtClean="0"/>
              <a:t>favours</a:t>
            </a:r>
            <a:r>
              <a:rPr lang="en-US" sz="2400" dirty="0" smtClean="0"/>
              <a:t>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r>
              <a:rPr lang="en-US" sz="2400" dirty="0" smtClean="0"/>
              <a:t>EN associated with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shows the same histological appearance as idiopathic EN 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900" b="1" dirty="0" smtClean="0"/>
              <a:t>ANGIOTENSIN CONVERTING ENZYME</a:t>
            </a:r>
            <a:endParaRPr lang="en-US" sz="3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en-US" sz="2400" dirty="0" err="1" smtClean="0"/>
              <a:t>epithelioid</a:t>
            </a:r>
            <a:r>
              <a:rPr lang="en-US" sz="2400" dirty="0" smtClean="0"/>
              <a:t> cell of the </a:t>
            </a:r>
            <a:r>
              <a:rPr lang="en-US" sz="2400" dirty="0" err="1" smtClean="0"/>
              <a:t>sarcoidal</a:t>
            </a:r>
            <a:r>
              <a:rPr lang="en-US" sz="2400" dirty="0" smtClean="0"/>
              <a:t> </a:t>
            </a:r>
            <a:r>
              <a:rPr lang="en-US" sz="2400" dirty="0" err="1" smtClean="0"/>
              <a:t>granuloma</a:t>
            </a:r>
            <a:r>
              <a:rPr lang="en-US" sz="2400" dirty="0" smtClean="0"/>
              <a:t> secretes </a:t>
            </a:r>
            <a:r>
              <a:rPr lang="en-US" sz="2400" dirty="0" err="1" smtClean="0"/>
              <a:t>angiotensin</a:t>
            </a:r>
            <a:r>
              <a:rPr lang="en-US" sz="2400" dirty="0" smtClean="0"/>
              <a:t>-converting enzyme; therefore, serum ACE levels reflect the total </a:t>
            </a:r>
            <a:r>
              <a:rPr lang="en-US" sz="2400" dirty="0" err="1" smtClean="0"/>
              <a:t>granuloma</a:t>
            </a:r>
            <a:r>
              <a:rPr lang="en-US" sz="2400" dirty="0" smtClean="0"/>
              <a:t> burden in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r>
              <a:rPr lang="en-US" sz="2400" dirty="0" smtClean="0"/>
              <a:t>An elevated Serum ACE level is neither specific nor sensitive for the diagnosis of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; However, Serum ACE may be useful as an adjunct in the diagnosis of the disease</a:t>
            </a:r>
          </a:p>
          <a:p>
            <a:r>
              <a:rPr lang="en-US" sz="2400" dirty="0" smtClean="0"/>
              <a:t>Because Serum ACE reflects the total body </a:t>
            </a:r>
            <a:r>
              <a:rPr lang="en-US" sz="2400" dirty="0" err="1" smtClean="0"/>
              <a:t>granuloma</a:t>
            </a:r>
            <a:r>
              <a:rPr lang="en-US" sz="2400" dirty="0" smtClean="0"/>
              <a:t> burden, it may be useful to monitor the course of </a:t>
            </a:r>
            <a:r>
              <a:rPr lang="en-US" sz="2400" dirty="0" err="1" smtClean="0"/>
              <a:t>sarcoidosis</a:t>
            </a:r>
            <a:endParaRPr lang="en-US" sz="2400" dirty="0" smtClean="0"/>
          </a:p>
          <a:p>
            <a:r>
              <a:rPr lang="en-US" sz="2400" dirty="0" smtClean="0"/>
              <a:t>Serum ACE levels should not be used as a basis for treatment decisions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CALCIUM METABOLISM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Sarcoidosis</a:t>
            </a:r>
            <a:r>
              <a:rPr lang="en-US" sz="2400" dirty="0" smtClean="0"/>
              <a:t> may also cause a disorder in calcium metabolism </a:t>
            </a:r>
          </a:p>
          <a:p>
            <a:r>
              <a:rPr lang="en-US" sz="2400" dirty="0" smtClean="0"/>
              <a:t>Activated </a:t>
            </a:r>
            <a:r>
              <a:rPr lang="en-US" sz="2400" dirty="0" err="1" smtClean="0"/>
              <a:t>sarcoidal</a:t>
            </a:r>
            <a:r>
              <a:rPr lang="en-US" sz="2400" dirty="0" smtClean="0"/>
              <a:t> macrophages demonstrate an increase in 1-α </a:t>
            </a:r>
            <a:r>
              <a:rPr lang="en-US" sz="2400" dirty="0" err="1" smtClean="0"/>
              <a:t>hydroxylase</a:t>
            </a:r>
            <a:r>
              <a:rPr lang="en-US" sz="2400" dirty="0" smtClean="0"/>
              <a:t> activity</a:t>
            </a:r>
          </a:p>
          <a:p>
            <a:r>
              <a:rPr lang="en-US" sz="2400" dirty="0" smtClean="0"/>
              <a:t>This enzyme converts 25-hydroxyvitamin D to 1,25-dihydroxyvitamin D, the active form of the vitamin</a:t>
            </a:r>
          </a:p>
          <a:p>
            <a:r>
              <a:rPr lang="en-US" sz="2400" dirty="0" smtClean="0"/>
              <a:t>An increase of 1,25-dihydroxyvitamin D may result in </a:t>
            </a:r>
            <a:r>
              <a:rPr lang="en-US" sz="2400" dirty="0" err="1" smtClean="0"/>
              <a:t>hypercalcemia</a:t>
            </a:r>
            <a:r>
              <a:rPr lang="en-US" sz="2400" dirty="0" smtClean="0"/>
              <a:t>, </a:t>
            </a:r>
            <a:r>
              <a:rPr lang="en-US" sz="2400" dirty="0" err="1" smtClean="0"/>
              <a:t>hypercalciuria</a:t>
            </a:r>
            <a:r>
              <a:rPr lang="en-US" sz="2400" dirty="0" smtClean="0"/>
              <a:t>, and </a:t>
            </a:r>
            <a:r>
              <a:rPr lang="en-US" sz="2400" dirty="0" err="1" smtClean="0"/>
              <a:t>nephrolithiasis</a:t>
            </a: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694</TotalTime>
  <Words>2795</Words>
  <Application>Microsoft Office PowerPoint</Application>
  <PresentationFormat>On-screen Show (4:3)</PresentationFormat>
  <Paragraphs>198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Median</vt:lpstr>
      <vt:lpstr>   SARCOIDOSIS</vt:lpstr>
      <vt:lpstr>SARCOIDOSIS</vt:lpstr>
      <vt:lpstr> PATHOGENESIS</vt:lpstr>
      <vt:lpstr> PATHOGENESIS</vt:lpstr>
      <vt:lpstr>HISTOPATHOLOGY</vt:lpstr>
      <vt:lpstr>HISTOPATHOLOGY</vt:lpstr>
      <vt:lpstr>HISTOPATHOLOGICAL D/Dx</vt:lpstr>
      <vt:lpstr>ANGIOTENSIN CONVERTING ENZYME</vt:lpstr>
      <vt:lpstr>CALCIUM METABOLISM</vt:lpstr>
      <vt:lpstr>CLINICAL FEATURES</vt:lpstr>
      <vt:lpstr>PULMONARY SARCOIDOSIS</vt:lpstr>
      <vt:lpstr>PULMONARY SARCOIDOSIS</vt:lpstr>
      <vt:lpstr>EYE INVOLVEMENT</vt:lpstr>
      <vt:lpstr>NEUROSARCOIDOSIS</vt:lpstr>
      <vt:lpstr>SURT &amp; BLOOD CELL LINE</vt:lpstr>
      <vt:lpstr>CUTANEOUS INVOLVEMENT </vt:lpstr>
      <vt:lpstr>CUTANEOUS MANIFESTATIONS</vt:lpstr>
      <vt:lpstr>MACULOPAPULAR SARCOIDOSIS</vt:lpstr>
      <vt:lpstr>NODULAR &amp; PLAQUE SARCOIDOSIS</vt:lpstr>
      <vt:lpstr>LUPUS PERNIO</vt:lpstr>
      <vt:lpstr>ANGIOLUPOID SARCOIDOSIS</vt:lpstr>
      <vt:lpstr>SCAR SARCOIDOSIS</vt:lpstr>
      <vt:lpstr>SUBCUTANEOUS SARCOIDOSIS       (Darier-Roussy sarcoid)</vt:lpstr>
      <vt:lpstr>RARE SPECIFIC CUTANEOUS LESIONS</vt:lpstr>
      <vt:lpstr>ERYTHEMA NODOSUM</vt:lpstr>
      <vt:lpstr>RARE NON-SPECEFIC LESIONS</vt:lpstr>
      <vt:lpstr>MUCOSAL INVOLVEMENT</vt:lpstr>
      <vt:lpstr>COURSE AND PROGNOSIS</vt:lpstr>
      <vt:lpstr>DIAGNOSIS</vt:lpstr>
      <vt:lpstr>DIAGNOSIS</vt:lpstr>
      <vt:lpstr>DIAGNOSIS</vt:lpstr>
      <vt:lpstr>DIAGNOSIS</vt:lpstr>
      <vt:lpstr>DIAGNOSIS</vt:lpstr>
      <vt:lpstr>TREATMENT</vt:lpstr>
      <vt:lpstr>TREATMENT</vt:lpstr>
      <vt:lpstr>TREATMENT</vt:lpstr>
      <vt:lpstr>TREATMENT</vt:lpstr>
      <vt:lpstr>TREATMENT</vt:lpstr>
      <vt:lpstr>TREATMENT</vt:lpstr>
      <vt:lpstr>TREATMENT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SARCOIDOSIS</dc:title>
  <dc:creator>Naeem Raza</dc:creator>
  <cp:lastModifiedBy>Naeem Raza</cp:lastModifiedBy>
  <cp:revision>124</cp:revision>
  <dcterms:created xsi:type="dcterms:W3CDTF">2006-08-16T00:00:00Z</dcterms:created>
  <dcterms:modified xsi:type="dcterms:W3CDTF">2019-04-20T05:16:36Z</dcterms:modified>
</cp:coreProperties>
</file>